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4"/>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iCy9AOSIbR4sicno8lum0iXBe+Y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7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f310491f3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g1f310491f3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0d847b50ad_0_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0" name="Google Shape;220;g30d847b50ad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0d847b50ad_0_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5" name="Google Shape;235;g30d847b50ad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30d847b50ad_0_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0" name="Google Shape;250;g30d847b50ad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5" name="Google Shape;26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0" name="Google Shape;2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30d847b50ad_0_1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4" name="Google Shape;294;g30d847b50ad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8" name="Google Shape;30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30d847b50ad_0_1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6" name="Google Shape;326;g30d847b50ad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30d847b50ad_0_1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5" name="Google Shape;345;g30d847b50ad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30d847b50ad_0_1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4" name="Google Shape;364;g30d847b50ad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f310491f38_0_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g1f310491f38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30d847b50ad_0_1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3" name="Google Shape;383;g30d847b50ad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30d847b50ad_0_1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2" name="Google Shape;402;g30d847b50ad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1" name="Google Shape;42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0d847b50a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g30d847b50a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0d847b50ad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7" name="Google Shape;147;g30d847b50ad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0d847b50ad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0" name="Google Shape;160;g30d847b50ad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3" name="Google Shape;17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0" name="Google Shape;19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0d847b50ad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5" name="Google Shape;205;g30d847b50ad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1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1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1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1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1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0"/>
          <p:cNvSpPr>
            <a:spLocks noGrp="1"/>
          </p:cNvSpPr>
          <p:nvPr>
            <p:ph type="pic" idx="2"/>
          </p:nvPr>
        </p:nvSpPr>
        <p:spPr>
          <a:xfrm>
            <a:off x="1792288" y="612775"/>
            <a:ext cx="5486400" cy="4114800"/>
          </a:xfrm>
          <a:prstGeom prst="rect">
            <a:avLst/>
          </a:prstGeom>
          <a:noFill/>
          <a:ln>
            <a:noFill/>
          </a:ln>
        </p:spPr>
      </p:sp>
      <p:sp>
        <p:nvSpPr>
          <p:cNvPr id="64" name="Google Shape;64;p2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1.png"/><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5.jp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1.png"/><Relationship Id="rId7"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6.jp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1.png"/><Relationship Id="rId7"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7.jp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7.jp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4.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0.jpg"/><Relationship Id="rId4" Type="http://schemas.openxmlformats.org/officeDocument/2006/relationships/hyperlink" Target="http://www.youtube.com/watch?v=Moj8vauvIvE"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1.pn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3.jp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1.png"/><Relationship Id="rId7"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4.jp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g1f310491f38_0_0"/>
          <p:cNvSpPr txBox="1"/>
          <p:nvPr/>
        </p:nvSpPr>
        <p:spPr>
          <a:xfrm>
            <a:off x="1028700" y="2418939"/>
            <a:ext cx="9259200" cy="5048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200"/>
              <a:buFont typeface="Arial"/>
              <a:buNone/>
            </a:pPr>
            <a:r>
              <a:rPr lang="en-US" sz="5200" b="0" i="0" u="none" strike="noStrike" cap="none">
                <a:solidFill>
                  <a:srgbClr val="FB8709"/>
                </a:solidFill>
                <a:latin typeface="Arial"/>
                <a:ea typeface="Arial"/>
                <a:cs typeface="Arial"/>
                <a:sym typeface="Arial"/>
              </a:rPr>
              <a:t>MODUL 1 - Einführung in Blended Learning und kollaborative Lehrmethoden</a:t>
            </a:r>
            <a:endParaRPr sz="5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0"/>
              <a:buFont typeface="Arial"/>
              <a:buNone/>
            </a:pPr>
            <a:r>
              <a:rPr lang="en-US" sz="4000" b="0" i="0" u="none" strike="noStrike" cap="none">
                <a:solidFill>
                  <a:srgbClr val="053249"/>
                </a:solidFill>
                <a:latin typeface="Arial"/>
                <a:ea typeface="Arial"/>
                <a:cs typeface="Arial"/>
                <a:sym typeface="Arial"/>
              </a:rPr>
              <a:t>Einheit 3 - Verständnis von Blended-Learning-Modellen: Integration von Online- und Präsenzkomponenten</a:t>
            </a:r>
            <a:endParaRPr sz="4000" b="0" i="0" u="none" strike="noStrike" cap="none">
              <a:solidFill>
                <a:srgbClr val="000000"/>
              </a:solidFill>
              <a:latin typeface="Arial"/>
              <a:ea typeface="Arial"/>
              <a:cs typeface="Arial"/>
              <a:sym typeface="Arial"/>
            </a:endParaRPr>
          </a:p>
        </p:txBody>
      </p:sp>
      <p:sp>
        <p:nvSpPr>
          <p:cNvPr id="85" name="Google Shape;85;g1f310491f38_0_0"/>
          <p:cNvSpPr/>
          <p:nvPr/>
        </p:nvSpPr>
        <p:spPr>
          <a:xfrm rot="10800000">
            <a:off x="9676347" y="-1917767"/>
            <a:ext cx="10302875" cy="10259608"/>
          </a:xfrm>
          <a:custGeom>
            <a:avLst/>
            <a:gdLst/>
            <a:ahLst/>
            <a:cxnLst/>
            <a:rect l="l" t="t" r="r" b="b"/>
            <a:pathLst>
              <a:path w="6350000" h="6323333" extrusionOk="0">
                <a:moveTo>
                  <a:pt x="6350000" y="6323333"/>
                </a:moveTo>
                <a:lnTo>
                  <a:pt x="0" y="6323333"/>
                </a:lnTo>
                <a:lnTo>
                  <a:pt x="0" y="0"/>
                </a:lnTo>
                <a:lnTo>
                  <a:pt x="6350000" y="6323333"/>
                </a:lnTo>
                <a:close/>
              </a:path>
            </a:pathLst>
          </a:custGeom>
          <a:solidFill>
            <a:srgbClr val="FB8709"/>
          </a:solidFill>
          <a:ln>
            <a:noFill/>
          </a:ln>
        </p:spPr>
        <p:txBody>
          <a:bodyPr/>
          <a:lstStyle/>
          <a:p>
            <a:endParaRPr/>
          </a:p>
        </p:txBody>
      </p:sp>
      <p:sp>
        <p:nvSpPr>
          <p:cNvPr id="86" name="Google Shape;86;g1f310491f38_0_0"/>
          <p:cNvSpPr/>
          <p:nvPr/>
        </p:nvSpPr>
        <p:spPr>
          <a:xfrm rot="-5400000">
            <a:off x="13579267" y="5176268"/>
            <a:ext cx="5048250" cy="5173214"/>
          </a:xfrm>
          <a:custGeom>
            <a:avLst/>
            <a:gdLst/>
            <a:ahLst/>
            <a:cxnLst/>
            <a:rect l="l" t="t" r="r" b="b"/>
            <a:pathLst>
              <a:path w="6350000" h="6507187" extrusionOk="0">
                <a:moveTo>
                  <a:pt x="6350000" y="6507187"/>
                </a:moveTo>
                <a:lnTo>
                  <a:pt x="0" y="6507187"/>
                </a:lnTo>
                <a:lnTo>
                  <a:pt x="0" y="0"/>
                </a:lnTo>
                <a:lnTo>
                  <a:pt x="6350000" y="6507187"/>
                </a:lnTo>
                <a:close/>
              </a:path>
            </a:pathLst>
          </a:custGeom>
          <a:solidFill>
            <a:srgbClr val="053249"/>
          </a:solidFill>
          <a:ln>
            <a:noFill/>
          </a:ln>
        </p:spPr>
        <p:txBody>
          <a:bodyPr/>
          <a:lstStyle/>
          <a:p>
            <a:endParaRPr/>
          </a:p>
        </p:txBody>
      </p:sp>
      <p:sp>
        <p:nvSpPr>
          <p:cNvPr id="87" name="Google Shape;87;g1f310491f38_0_0"/>
          <p:cNvSpPr/>
          <p:nvPr/>
        </p:nvSpPr>
        <p:spPr>
          <a:xfrm>
            <a:off x="685288" y="6503003"/>
            <a:ext cx="3367356" cy="3367356"/>
          </a:xfrm>
          <a:custGeom>
            <a:avLst/>
            <a:gdLst/>
            <a:ahLst/>
            <a:cxnLst/>
            <a:rect l="l" t="t" r="r" b="b"/>
            <a:pathLst>
              <a:path w="3367356" h="3367356" extrusionOk="0">
                <a:moveTo>
                  <a:pt x="0" y="0"/>
                </a:moveTo>
                <a:lnTo>
                  <a:pt x="3367356" y="0"/>
                </a:lnTo>
                <a:lnTo>
                  <a:pt x="3367356" y="3367356"/>
                </a:lnTo>
                <a:lnTo>
                  <a:pt x="0" y="3367356"/>
                </a:lnTo>
                <a:lnTo>
                  <a:pt x="0" y="0"/>
                </a:lnTo>
                <a:close/>
              </a:path>
            </a:pathLst>
          </a:custGeom>
          <a:blipFill rotWithShape="1">
            <a:blip r:embed="rId3">
              <a:alphaModFix/>
            </a:blip>
            <a:stretch>
              <a:fillRect/>
            </a:stretch>
          </a:blipFill>
          <a:ln>
            <a:noFill/>
          </a:ln>
        </p:spPr>
        <p:txBody>
          <a:bodyPr/>
          <a:lstStyle/>
          <a:p>
            <a:endParaRPr/>
          </a:p>
        </p:txBody>
      </p:sp>
      <p:sp>
        <p:nvSpPr>
          <p:cNvPr id="88" name="Google Shape;88;g1f310491f38_0_0"/>
          <p:cNvSpPr/>
          <p:nvPr/>
        </p:nvSpPr>
        <p:spPr>
          <a:xfrm>
            <a:off x="685288" y="8961260"/>
            <a:ext cx="3742515" cy="1010479"/>
          </a:xfrm>
          <a:custGeom>
            <a:avLst/>
            <a:gdLst/>
            <a:ahLst/>
            <a:cxnLst/>
            <a:rect l="l" t="t" r="r" b="b"/>
            <a:pathLst>
              <a:path w="3742515" h="1010479" extrusionOk="0">
                <a:moveTo>
                  <a:pt x="0" y="0"/>
                </a:moveTo>
                <a:lnTo>
                  <a:pt x="3742515" y="0"/>
                </a:lnTo>
                <a:lnTo>
                  <a:pt x="3742515" y="1010479"/>
                </a:lnTo>
                <a:lnTo>
                  <a:pt x="0" y="1010479"/>
                </a:lnTo>
                <a:lnTo>
                  <a:pt x="0" y="0"/>
                </a:lnTo>
                <a:close/>
              </a:path>
            </a:pathLst>
          </a:custGeom>
          <a:blipFill rotWithShape="1">
            <a:blip r:embed="rId4">
              <a:alphaModFix/>
            </a:blip>
            <a:stretch>
              <a:fillRect/>
            </a:stretch>
          </a:blipFill>
          <a:ln>
            <a:noFill/>
          </a:ln>
        </p:spPr>
        <p:txBody>
          <a:bodyPr/>
          <a:lstStyle/>
          <a:p>
            <a:endParaRPr/>
          </a:p>
        </p:txBody>
      </p:sp>
      <p:sp>
        <p:nvSpPr>
          <p:cNvPr id="89" name="Google Shape;89;g1f310491f38_0_0"/>
          <p:cNvSpPr txBox="1"/>
          <p:nvPr/>
        </p:nvSpPr>
        <p:spPr>
          <a:xfrm>
            <a:off x="1028700" y="963481"/>
            <a:ext cx="11295300" cy="1303177"/>
          </a:xfrm>
          <a:prstGeom prst="rect">
            <a:avLst/>
          </a:prstGeom>
          <a:noFill/>
          <a:ln>
            <a:noFill/>
          </a:ln>
        </p:spPr>
        <p:txBody>
          <a:bodyPr spcFirstLastPara="1" wrap="square" lIns="0" tIns="0" rIns="0" bIns="0" anchor="t" anchorCtr="0">
            <a:spAutoFit/>
          </a:bodyPr>
          <a:lstStyle/>
          <a:p>
            <a:pPr marL="0" marR="0" lvl="0" indent="0" algn="l" rtl="0">
              <a:lnSpc>
                <a:spcPct val="121006"/>
              </a:lnSpc>
              <a:spcBef>
                <a:spcPts val="0"/>
              </a:spcBef>
              <a:spcAft>
                <a:spcPts val="0"/>
              </a:spcAft>
              <a:buClr>
                <a:srgbClr val="000000"/>
              </a:buClr>
              <a:buSzPts val="3499"/>
              <a:buFont typeface="Arial"/>
              <a:buNone/>
            </a:pPr>
            <a:r>
              <a:rPr lang="en-US" sz="3499" b="0" i="0" u="none" strike="noStrike" cap="none" dirty="0" err="1">
                <a:solidFill>
                  <a:srgbClr val="053249"/>
                </a:solidFill>
                <a:latin typeface="Arial"/>
                <a:ea typeface="Arial"/>
                <a:cs typeface="Arial"/>
                <a:sym typeface="Arial"/>
              </a:rPr>
              <a:t>CollaboratiVET-Lehrplan</a:t>
            </a:r>
            <a:r>
              <a:rPr lang="en-US" sz="3499" b="0" i="0" u="none" strike="noStrike" cap="none" dirty="0">
                <a:solidFill>
                  <a:srgbClr val="053249"/>
                </a:solidFill>
                <a:latin typeface="Arial"/>
                <a:ea typeface="Arial"/>
                <a:cs typeface="Arial"/>
                <a:sym typeface="Arial"/>
              </a:rPr>
              <a:t> für </a:t>
            </a:r>
            <a:r>
              <a:rPr lang="en-US" sz="3499" b="0" i="0" u="none" strike="noStrike" cap="none" dirty="0" err="1">
                <a:solidFill>
                  <a:srgbClr val="053249"/>
                </a:solidFill>
                <a:latin typeface="Arial"/>
                <a:ea typeface="Arial"/>
                <a:cs typeface="Arial"/>
                <a:sym typeface="Arial"/>
              </a:rPr>
              <a:t>Lehrkraft</a:t>
            </a:r>
            <a:r>
              <a:rPr lang="tr-TR" sz="3499" b="0" i="0" u="none" strike="noStrike" cap="none" dirty="0">
                <a:solidFill>
                  <a:srgbClr val="053249"/>
                </a:solidFill>
                <a:latin typeface="Arial"/>
                <a:ea typeface="Arial"/>
                <a:cs typeface="Arial"/>
                <a:sym typeface="Arial"/>
              </a:rPr>
              <a:t> </a:t>
            </a:r>
            <a:r>
              <a:rPr lang="en-US" sz="3499" b="0" i="0" u="none" strike="noStrike" cap="none" dirty="0">
                <a:solidFill>
                  <a:srgbClr val="053249"/>
                </a:solidFill>
                <a:latin typeface="Arial"/>
                <a:ea typeface="Arial"/>
                <a:cs typeface="Arial"/>
                <a:sym typeface="Arial"/>
              </a:rPr>
              <a:t>/</a:t>
            </a:r>
            <a:r>
              <a:rPr lang="en-US" sz="3499" b="0" i="0" u="none" strike="noStrike" cap="none" dirty="0" err="1">
                <a:solidFill>
                  <a:srgbClr val="053249"/>
                </a:solidFill>
                <a:latin typeface="Arial"/>
                <a:ea typeface="Arial"/>
                <a:cs typeface="Arial"/>
                <a:sym typeface="Arial"/>
              </a:rPr>
              <a:t>Ausbilder</a:t>
            </a:r>
            <a:r>
              <a:rPr lang="tr-TR" sz="3499" b="0" i="0" u="none" strike="noStrike" cap="none" dirty="0">
                <a:solidFill>
                  <a:srgbClr val="053249"/>
                </a:solidFill>
                <a:latin typeface="Arial"/>
                <a:ea typeface="Arial"/>
                <a:cs typeface="Arial"/>
                <a:sym typeface="Arial"/>
              </a:rPr>
              <a:t> </a:t>
            </a:r>
            <a:r>
              <a:rPr lang="en-US" sz="3499" b="0" i="0" u="none" strike="noStrike" cap="none" dirty="0">
                <a:solidFill>
                  <a:srgbClr val="053249"/>
                </a:solidFill>
                <a:latin typeface="Arial"/>
                <a:ea typeface="Arial"/>
                <a:cs typeface="Arial"/>
                <a:sym typeface="Arial"/>
              </a:rPr>
              <a:t>/</a:t>
            </a:r>
            <a:r>
              <a:rPr lang="en-US" sz="3499" b="0" i="0" u="none" strike="noStrike" cap="none" dirty="0" err="1">
                <a:solidFill>
                  <a:srgbClr val="053249"/>
                </a:solidFill>
                <a:latin typeface="Arial"/>
                <a:ea typeface="Arial"/>
                <a:cs typeface="Arial"/>
                <a:sym typeface="Arial"/>
              </a:rPr>
              <a:t>Erzieher</a:t>
            </a:r>
            <a:r>
              <a:rPr lang="en-US" sz="3499" b="0" i="0" u="none" strike="noStrike" cap="none" dirty="0">
                <a:solidFill>
                  <a:srgbClr val="053249"/>
                </a:solidFill>
                <a:latin typeface="Arial"/>
                <a:ea typeface="Arial"/>
                <a:cs typeface="Arial"/>
                <a:sym typeface="Arial"/>
              </a:rPr>
              <a:t> in der </a:t>
            </a:r>
            <a:r>
              <a:rPr lang="en-US" sz="3499" b="0" i="0" u="none" strike="noStrike" cap="none" dirty="0" err="1">
                <a:solidFill>
                  <a:srgbClr val="053249"/>
                </a:solidFill>
                <a:latin typeface="Arial"/>
                <a:ea typeface="Arial"/>
                <a:cs typeface="Arial"/>
                <a:sym typeface="Arial"/>
              </a:rPr>
              <a:t>beruflichen</a:t>
            </a:r>
            <a:r>
              <a:rPr lang="en-US" sz="3499" b="0" i="0" u="none" strike="noStrike" cap="none" dirty="0">
                <a:solidFill>
                  <a:srgbClr val="053249"/>
                </a:solidFill>
                <a:latin typeface="Arial"/>
                <a:ea typeface="Arial"/>
                <a:cs typeface="Arial"/>
                <a:sym typeface="Arial"/>
              </a:rPr>
              <a:t> </a:t>
            </a:r>
            <a:r>
              <a:rPr lang="en-US" sz="3499" b="0" i="0" u="none" strike="noStrike" cap="none" dirty="0" err="1">
                <a:solidFill>
                  <a:srgbClr val="053249"/>
                </a:solidFill>
                <a:latin typeface="Arial"/>
                <a:ea typeface="Arial"/>
                <a:cs typeface="Arial"/>
                <a:sym typeface="Arial"/>
              </a:rPr>
              <a:t>Bildung</a:t>
            </a:r>
            <a:r>
              <a:rPr lang="en-US" sz="3499" b="0" i="0" u="none" strike="noStrike" cap="none" dirty="0">
                <a:solidFill>
                  <a:srgbClr val="053249"/>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91" name="Google Shape;91;g1f310491f38_0_0"/>
          <p:cNvSpPr txBox="1"/>
          <p:nvPr/>
        </p:nvSpPr>
        <p:spPr>
          <a:xfrm>
            <a:off x="4325513" y="9144970"/>
            <a:ext cx="6720600" cy="12192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n-US" sz="12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sz="1400" b="0" i="0" u="none" strike="noStrike" cap="none">
              <a:solidFill>
                <a:srgbClr val="000000"/>
              </a:solidFill>
              <a:latin typeface="Arial"/>
              <a:ea typeface="Arial"/>
              <a:cs typeface="Arial"/>
              <a:sym typeface="Arial"/>
            </a:endParaRPr>
          </a:p>
          <a:p>
            <a:pPr marL="0" marR="0" lvl="0" indent="0" algn="just" rtl="0">
              <a:lnSpc>
                <a:spcPct val="140000"/>
              </a:lnSpc>
              <a:spcBef>
                <a:spcPts val="0"/>
              </a:spcBef>
              <a:spcAft>
                <a:spcPts val="0"/>
              </a:spcAft>
              <a:buClr>
                <a:srgbClr val="000000"/>
              </a:buClr>
              <a:buSzPts val="1200"/>
              <a:buFont typeface="Arial"/>
              <a:buNone/>
            </a:pPr>
            <a:endParaRPr sz="1200" b="0" i="0" u="none" strike="noStrike" cap="none">
              <a:solidFill>
                <a:srgbClr val="121212"/>
              </a:solidFill>
              <a:latin typeface="Arial"/>
              <a:ea typeface="Arial"/>
              <a:cs typeface="Arial"/>
              <a:sym typeface="Arial"/>
            </a:endParaRPr>
          </a:p>
        </p:txBody>
      </p:sp>
      <p:pic>
        <p:nvPicPr>
          <p:cNvPr id="2" name="Google Shape;96;p1">
            <a:extLst>
              <a:ext uri="{FF2B5EF4-FFF2-40B4-BE49-F238E27FC236}">
                <a16:creationId xmlns:a16="http://schemas.microsoft.com/office/drawing/2014/main" id="{3468A7CF-A1D9-C4F6-1E91-6A442F90898A}"/>
              </a:ext>
            </a:extLst>
          </p:cNvPr>
          <p:cNvPicPr preferRelativeResize="0"/>
          <p:nvPr/>
        </p:nvPicPr>
        <p:blipFill rotWithShape="1">
          <a:blip r:embed="rId5">
            <a:alphaModFix/>
          </a:blip>
          <a:srcRect/>
          <a:stretch/>
        </p:blipFill>
        <p:spPr>
          <a:xfrm>
            <a:off x="16608176" y="9313270"/>
            <a:ext cx="1171299" cy="385896"/>
          </a:xfrm>
          <a:prstGeom prst="rect">
            <a:avLst/>
          </a:prstGeom>
          <a:noFill/>
          <a:ln>
            <a:noFill/>
          </a:ln>
        </p:spPr>
      </p:pic>
      <p:pic>
        <p:nvPicPr>
          <p:cNvPr id="3" name="Picture 2" descr="A group of people sitting at a table&#10;&#10;Description automatically generated">
            <a:extLst>
              <a:ext uri="{FF2B5EF4-FFF2-40B4-BE49-F238E27FC236}">
                <a16:creationId xmlns:a16="http://schemas.microsoft.com/office/drawing/2014/main" id="{99379554-C2CF-EB03-EC8E-8704FFF0DBE2}"/>
              </a:ext>
            </a:extLst>
          </p:cNvPr>
          <p:cNvPicPr>
            <a:picLocks noChangeAspect="1"/>
          </p:cNvPicPr>
          <p:nvPr/>
        </p:nvPicPr>
        <p:blipFill>
          <a:blip r:embed="rId6"/>
          <a:srcRect r="59736" b="14882"/>
          <a:stretch/>
        </p:blipFill>
        <p:spPr>
          <a:xfrm>
            <a:off x="10827143" y="1550173"/>
            <a:ext cx="6203938" cy="73771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21"/>
        <p:cNvGrpSpPr/>
        <p:nvPr/>
      </p:nvGrpSpPr>
      <p:grpSpPr>
        <a:xfrm>
          <a:off x="0" y="0"/>
          <a:ext cx="0" cy="0"/>
          <a:chOff x="0" y="0"/>
          <a:chExt cx="0" cy="0"/>
        </a:xfrm>
      </p:grpSpPr>
      <p:sp>
        <p:nvSpPr>
          <p:cNvPr id="222" name="Google Shape;222;g30d847b50ad_0_57"/>
          <p:cNvSpPr/>
          <p:nvPr/>
        </p:nvSpPr>
        <p:spPr>
          <a:xfrm>
            <a:off x="0" y="0"/>
            <a:ext cx="5310000" cy="88041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g30d847b50ad_0_57"/>
          <p:cNvSpPr/>
          <p:nvPr/>
        </p:nvSpPr>
        <p:spPr>
          <a:xfrm>
            <a:off x="0" y="1157625"/>
            <a:ext cx="5302250" cy="7646437"/>
          </a:xfrm>
          <a:custGeom>
            <a:avLst/>
            <a:gdLst/>
            <a:ahLst/>
            <a:cxnLst/>
            <a:rect l="l" t="t" r="r" b="b"/>
            <a:pathLst>
              <a:path w="6350000" h="5310026" extrusionOk="0">
                <a:moveTo>
                  <a:pt x="6350000" y="5310026"/>
                </a:moveTo>
                <a:lnTo>
                  <a:pt x="0" y="5310026"/>
                </a:lnTo>
                <a:lnTo>
                  <a:pt x="0" y="0"/>
                </a:lnTo>
                <a:lnTo>
                  <a:pt x="6350000" y="5310026"/>
                </a:lnTo>
                <a:close/>
              </a:path>
            </a:pathLst>
          </a:custGeom>
          <a:solidFill>
            <a:srgbClr val="053249"/>
          </a:solidFill>
          <a:ln>
            <a:noFill/>
          </a:ln>
        </p:spPr>
        <p:txBody>
          <a:bodyPr/>
          <a:lstStyle/>
          <a:p>
            <a:endParaRPr/>
          </a:p>
        </p:txBody>
      </p:sp>
      <p:sp>
        <p:nvSpPr>
          <p:cNvPr id="224" name="Google Shape;224;g30d847b50ad_0_57"/>
          <p:cNvSpPr/>
          <p:nvPr/>
        </p:nvSpPr>
        <p:spPr>
          <a:xfrm flipH="1">
            <a:off x="-117412" y="6453106"/>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3">
              <a:alphaModFix/>
            </a:blip>
            <a:stretch>
              <a:fillRect/>
            </a:stretch>
          </a:blipFill>
          <a:ln>
            <a:noFill/>
          </a:ln>
        </p:spPr>
        <p:txBody>
          <a:bodyPr/>
          <a:lstStyle/>
          <a:p>
            <a:endParaRPr/>
          </a:p>
        </p:txBody>
      </p:sp>
      <p:sp>
        <p:nvSpPr>
          <p:cNvPr id="225" name="Google Shape;225;g30d847b50ad_0_57"/>
          <p:cNvSpPr/>
          <p:nvPr/>
        </p:nvSpPr>
        <p:spPr>
          <a:xfrm rot="10800000" flipH="1">
            <a:off x="1476106" y="0"/>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4">
              <a:alphaModFix/>
            </a:blip>
            <a:stretch>
              <a:fillRect/>
            </a:stretch>
          </a:blipFill>
          <a:ln>
            <a:noFill/>
          </a:ln>
        </p:spPr>
        <p:txBody>
          <a:bodyPr/>
          <a:lstStyle/>
          <a:p>
            <a:endParaRPr/>
          </a:p>
        </p:txBody>
      </p:sp>
      <p:sp>
        <p:nvSpPr>
          <p:cNvPr id="226" name="Google Shape;226;g30d847b50ad_0_57"/>
          <p:cNvSpPr txBox="1"/>
          <p:nvPr/>
        </p:nvSpPr>
        <p:spPr>
          <a:xfrm>
            <a:off x="5934149" y="612250"/>
            <a:ext cx="11733900" cy="10776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Clr>
                <a:srgbClr val="000000"/>
              </a:buClr>
              <a:buSzPts val="7000"/>
              <a:buFont typeface="Arial"/>
              <a:buNone/>
            </a:pPr>
            <a:r>
              <a:rPr lang="en-US" sz="7000">
                <a:solidFill>
                  <a:srgbClr val="033C5B"/>
                </a:solidFill>
              </a:rPr>
              <a:t>Face-to-Face-Unterricht</a:t>
            </a:r>
            <a:endParaRPr sz="1400" b="0" i="0" u="none" strike="noStrike" cap="none">
              <a:solidFill>
                <a:srgbClr val="000000"/>
              </a:solidFill>
              <a:latin typeface="Arial"/>
              <a:ea typeface="Arial"/>
              <a:cs typeface="Arial"/>
              <a:sym typeface="Arial"/>
            </a:endParaRPr>
          </a:p>
        </p:txBody>
      </p:sp>
      <p:sp>
        <p:nvSpPr>
          <p:cNvPr id="230" name="Google Shape;230;g30d847b50ad_0_57"/>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g30d847b50ad_0_57"/>
          <p:cNvSpPr txBox="1"/>
          <p:nvPr/>
        </p:nvSpPr>
        <p:spPr>
          <a:xfrm>
            <a:off x="6135425" y="8090750"/>
            <a:ext cx="110244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https://www.freepik.es/foto-gratis/companeros-masculinos-hablando-oficina_2437031.htm#fromView=search&amp;page=1&amp;position=0&amp;uuid=1244c13d-40ab-4979-a092-0bc2181102f7</a:t>
            </a:r>
            <a:endParaRPr/>
          </a:p>
        </p:txBody>
      </p:sp>
      <p:pic>
        <p:nvPicPr>
          <p:cNvPr id="232" name="Google Shape;232;g30d847b50ad_0_57"/>
          <p:cNvPicPr preferRelativeResize="0"/>
          <p:nvPr/>
        </p:nvPicPr>
        <p:blipFill>
          <a:blip r:embed="rId5">
            <a:alphaModFix/>
          </a:blip>
          <a:stretch>
            <a:fillRect/>
          </a:stretch>
        </p:blipFill>
        <p:spPr>
          <a:xfrm>
            <a:off x="7074438" y="1842250"/>
            <a:ext cx="9146383" cy="6096100"/>
          </a:xfrm>
          <a:prstGeom prst="rect">
            <a:avLst/>
          </a:prstGeom>
          <a:noFill/>
          <a:ln>
            <a:noFill/>
          </a:ln>
        </p:spPr>
      </p:pic>
      <p:sp>
        <p:nvSpPr>
          <p:cNvPr id="2" name="Google Shape;126;p3">
            <a:extLst>
              <a:ext uri="{FF2B5EF4-FFF2-40B4-BE49-F238E27FC236}">
                <a16:creationId xmlns:a16="http://schemas.microsoft.com/office/drawing/2014/main" id="{48BCB810-EE2C-D435-3309-85E05345286B}"/>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 name="Google Shape;128;p3">
            <a:extLst>
              <a:ext uri="{FF2B5EF4-FFF2-40B4-BE49-F238E27FC236}">
                <a16:creationId xmlns:a16="http://schemas.microsoft.com/office/drawing/2014/main" id="{F1E95A2D-F592-CBC7-D2B6-943C6198596A}"/>
              </a:ext>
            </a:extLst>
          </p:cNvPr>
          <p:cNvSpPr txBox="1"/>
          <p:nvPr/>
        </p:nvSpPr>
        <p:spPr>
          <a:xfrm>
            <a:off x="5627065" y="9142466"/>
            <a:ext cx="10676271"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400" b="0" i="0" u="none" strike="noStrike" cap="none" dirty="0">
                <a:solidFill>
                  <a:srgbClr val="121212"/>
                </a:solidFill>
                <a:latin typeface="Arial"/>
                <a:ea typeface="Arial"/>
                <a:cs typeface="Arial"/>
                <a:sym typeface="Arial"/>
              </a:rPr>
              <a:t>Von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finanziert</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geäußerten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Ansichten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Meinungen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entsprechen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jedoch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ausschließlich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denen</a:t>
            </a:r>
            <a:r>
              <a:rPr lang="en-US" sz="1400" b="0" i="0" u="none" strike="noStrike" cap="none" dirty="0">
                <a:solidFill>
                  <a:srgbClr val="121212"/>
                </a:solidFill>
                <a:latin typeface="Arial"/>
                <a:ea typeface="Arial"/>
                <a:cs typeface="Arial"/>
                <a:sym typeface="Arial"/>
              </a:rPr>
              <a:t> des </a:t>
            </a:r>
            <a:r>
              <a:rPr lang="en-US" sz="1400" b="0" i="0" u="none" strike="noStrike" cap="none" dirty="0" err="1">
                <a:solidFill>
                  <a:srgbClr val="121212"/>
                </a:solidFill>
                <a:latin typeface="Arial"/>
                <a:ea typeface="Arial"/>
                <a:cs typeface="Arial"/>
                <a:sym typeface="Arial"/>
              </a:rPr>
              <a:t>Autors</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bzw</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Autoren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spiegeln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nicht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zwingend</a:t>
            </a:r>
            <a:r>
              <a:rPr lang="en-US" sz="1400" b="0" i="0" u="none" strike="noStrike" cap="none" dirty="0">
                <a:solidFill>
                  <a:srgbClr val="121212"/>
                </a:solidFill>
                <a:latin typeface="Arial"/>
                <a:ea typeface="Arial"/>
                <a:cs typeface="Arial"/>
                <a:sym typeface="Arial"/>
              </a:rPr>
              <a:t> die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oder</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Exekutivagentur</a:t>
            </a:r>
            <a:r>
              <a:rPr lang="en-US" sz="1400" b="0" i="0" u="none" strike="noStrike" cap="none" dirty="0">
                <a:solidFill>
                  <a:srgbClr val="121212"/>
                </a:solidFill>
                <a:latin typeface="Arial"/>
                <a:ea typeface="Arial"/>
                <a:cs typeface="Arial"/>
                <a:sym typeface="Arial"/>
              </a:rPr>
              <a:t> für </a:t>
            </a:r>
            <a:r>
              <a:rPr lang="en-US" sz="1400" b="0" i="0" u="none" strike="noStrike" cap="none" dirty="0" err="1">
                <a:solidFill>
                  <a:srgbClr val="121212"/>
                </a:solidFill>
                <a:latin typeface="Arial"/>
                <a:ea typeface="Arial"/>
                <a:cs typeface="Arial"/>
                <a:sym typeface="Arial"/>
              </a:rPr>
              <a:t>Bildung</a:t>
            </a:r>
            <a:r>
              <a:rPr lang="en-US" sz="1400" b="0" i="0" u="none" strike="noStrike" cap="none" dirty="0">
                <a:solidFill>
                  <a:srgbClr val="121212"/>
                </a:solidFill>
                <a:latin typeface="Arial"/>
                <a:ea typeface="Arial"/>
                <a:cs typeface="Arial"/>
                <a:sym typeface="Arial"/>
              </a:rPr>
              <a:t> und Kultur (EACEA) wider. </a:t>
            </a:r>
            <a:r>
              <a:rPr lang="en-US" sz="1400" b="0" i="0" u="none" strike="noStrike" cap="none" dirty="0" err="1">
                <a:solidFill>
                  <a:srgbClr val="121212"/>
                </a:solidFill>
                <a:latin typeface="Arial"/>
                <a:ea typeface="Arial"/>
                <a:cs typeface="Arial"/>
                <a:sym typeface="Arial"/>
              </a:rPr>
              <a:t>Weder</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Europäische</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noch</a:t>
            </a:r>
            <a:r>
              <a:rPr lang="en-US" sz="1400" b="0" i="0" u="none" strike="noStrike" cap="none" dirty="0">
                <a:solidFill>
                  <a:srgbClr val="121212"/>
                </a:solidFill>
                <a:latin typeface="Arial"/>
                <a:ea typeface="Arial"/>
                <a:cs typeface="Arial"/>
                <a:sym typeface="Arial"/>
              </a:rPr>
              <a:t> die EACEA </a:t>
            </a:r>
            <a:r>
              <a:rPr lang="en-US" sz="1400" b="0" i="0" u="none" strike="noStrike" cap="none" dirty="0" err="1">
                <a:solidFill>
                  <a:srgbClr val="121212"/>
                </a:solidFill>
                <a:latin typeface="Arial"/>
                <a:ea typeface="Arial"/>
                <a:cs typeface="Arial"/>
                <a:sym typeface="Arial"/>
              </a:rPr>
              <a:t>können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dafür</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verantwortlich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gemacht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werden</a:t>
            </a:r>
            <a:r>
              <a:rPr lang="en-US" sz="1400" b="0" i="0" u="none" strike="noStrike" cap="none" dirty="0">
                <a:solidFill>
                  <a:srgbClr val="121212"/>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pic>
        <p:nvPicPr>
          <p:cNvPr id="4" name="Google Shape;96;p1">
            <a:extLst>
              <a:ext uri="{FF2B5EF4-FFF2-40B4-BE49-F238E27FC236}">
                <a16:creationId xmlns:a16="http://schemas.microsoft.com/office/drawing/2014/main" id="{9DE3972E-53F4-CB91-4D39-A4ED92804FF0}"/>
              </a:ext>
            </a:extLst>
          </p:cNvPr>
          <p:cNvPicPr preferRelativeResize="0"/>
          <p:nvPr/>
        </p:nvPicPr>
        <p:blipFill rotWithShape="1">
          <a:blip r:embed="rId7">
            <a:alphaModFix/>
          </a:blip>
          <a:srcRect/>
          <a:stretch/>
        </p:blipFill>
        <p:spPr>
          <a:xfrm>
            <a:off x="16608176" y="9313270"/>
            <a:ext cx="1171299" cy="385896"/>
          </a:xfrm>
          <a:prstGeom prst="rect">
            <a:avLst/>
          </a:prstGeom>
          <a:noFill/>
          <a:ln>
            <a:noFill/>
          </a:ln>
        </p:spPr>
      </p:pic>
      <p:pic>
        <p:nvPicPr>
          <p:cNvPr id="5" name="Picture 4" descr="Blue text on a white background&#10;&#10;Description automatically generated">
            <a:extLst>
              <a:ext uri="{FF2B5EF4-FFF2-40B4-BE49-F238E27FC236}">
                <a16:creationId xmlns:a16="http://schemas.microsoft.com/office/drawing/2014/main" id="{7DD2E9B6-5C98-94F7-CA58-2982F12E9474}"/>
              </a:ext>
            </a:extLst>
          </p:cNvPr>
          <p:cNvPicPr>
            <a:picLocks noChangeAspect="1"/>
          </p:cNvPicPr>
          <p:nvPr/>
        </p:nvPicPr>
        <p:blipFill>
          <a:blip r:embed="rId8"/>
          <a:stretch>
            <a:fillRect/>
          </a:stretch>
        </p:blipFill>
        <p:spPr>
          <a:xfrm>
            <a:off x="3195151" y="9313270"/>
            <a:ext cx="2127074" cy="44625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36"/>
        <p:cNvGrpSpPr/>
        <p:nvPr/>
      </p:nvGrpSpPr>
      <p:grpSpPr>
        <a:xfrm>
          <a:off x="0" y="0"/>
          <a:ext cx="0" cy="0"/>
          <a:chOff x="0" y="0"/>
          <a:chExt cx="0" cy="0"/>
        </a:xfrm>
      </p:grpSpPr>
      <p:sp>
        <p:nvSpPr>
          <p:cNvPr id="237" name="Google Shape;237;g30d847b50ad_0_73"/>
          <p:cNvSpPr/>
          <p:nvPr/>
        </p:nvSpPr>
        <p:spPr>
          <a:xfrm>
            <a:off x="0" y="0"/>
            <a:ext cx="5310000" cy="88041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g30d847b50ad_0_73"/>
          <p:cNvSpPr/>
          <p:nvPr/>
        </p:nvSpPr>
        <p:spPr>
          <a:xfrm>
            <a:off x="0" y="1157625"/>
            <a:ext cx="5302250" cy="7646437"/>
          </a:xfrm>
          <a:custGeom>
            <a:avLst/>
            <a:gdLst/>
            <a:ahLst/>
            <a:cxnLst/>
            <a:rect l="l" t="t" r="r" b="b"/>
            <a:pathLst>
              <a:path w="6350000" h="5310026" extrusionOk="0">
                <a:moveTo>
                  <a:pt x="6350000" y="5310026"/>
                </a:moveTo>
                <a:lnTo>
                  <a:pt x="0" y="5310026"/>
                </a:lnTo>
                <a:lnTo>
                  <a:pt x="0" y="0"/>
                </a:lnTo>
                <a:lnTo>
                  <a:pt x="6350000" y="5310026"/>
                </a:lnTo>
                <a:close/>
              </a:path>
            </a:pathLst>
          </a:custGeom>
          <a:solidFill>
            <a:srgbClr val="053249"/>
          </a:solidFill>
          <a:ln>
            <a:noFill/>
          </a:ln>
        </p:spPr>
        <p:txBody>
          <a:bodyPr/>
          <a:lstStyle/>
          <a:p>
            <a:endParaRPr/>
          </a:p>
        </p:txBody>
      </p:sp>
      <p:sp>
        <p:nvSpPr>
          <p:cNvPr id="239" name="Google Shape;239;g30d847b50ad_0_73"/>
          <p:cNvSpPr/>
          <p:nvPr/>
        </p:nvSpPr>
        <p:spPr>
          <a:xfrm flipH="1">
            <a:off x="-117412" y="6453106"/>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3">
              <a:alphaModFix/>
            </a:blip>
            <a:stretch>
              <a:fillRect/>
            </a:stretch>
          </a:blipFill>
          <a:ln>
            <a:noFill/>
          </a:ln>
        </p:spPr>
        <p:txBody>
          <a:bodyPr/>
          <a:lstStyle/>
          <a:p>
            <a:endParaRPr/>
          </a:p>
        </p:txBody>
      </p:sp>
      <p:sp>
        <p:nvSpPr>
          <p:cNvPr id="240" name="Google Shape;240;g30d847b50ad_0_73"/>
          <p:cNvSpPr/>
          <p:nvPr/>
        </p:nvSpPr>
        <p:spPr>
          <a:xfrm rot="10800000" flipH="1">
            <a:off x="1476106" y="0"/>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4">
              <a:alphaModFix/>
            </a:blip>
            <a:stretch>
              <a:fillRect/>
            </a:stretch>
          </a:blipFill>
          <a:ln>
            <a:noFill/>
          </a:ln>
        </p:spPr>
        <p:txBody>
          <a:bodyPr/>
          <a:lstStyle/>
          <a:p>
            <a:endParaRPr/>
          </a:p>
        </p:txBody>
      </p:sp>
      <p:sp>
        <p:nvSpPr>
          <p:cNvPr id="241" name="Google Shape;241;g30d847b50ad_0_73"/>
          <p:cNvSpPr txBox="1"/>
          <p:nvPr/>
        </p:nvSpPr>
        <p:spPr>
          <a:xfrm>
            <a:off x="5934149" y="612250"/>
            <a:ext cx="11733900" cy="22626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Clr>
                <a:srgbClr val="000000"/>
              </a:buClr>
              <a:buSzPts val="7000"/>
              <a:buFont typeface="Arial"/>
              <a:buNone/>
            </a:pPr>
            <a:r>
              <a:rPr lang="en-US" sz="7000">
                <a:solidFill>
                  <a:srgbClr val="033C5B"/>
                </a:solidFill>
              </a:rPr>
              <a:t>Synchrone und asynchrone Aktivitäten</a:t>
            </a:r>
            <a:endParaRPr sz="1400" b="0" i="0" u="none" strike="noStrike" cap="none">
              <a:solidFill>
                <a:srgbClr val="000000"/>
              </a:solidFill>
              <a:latin typeface="Arial"/>
              <a:ea typeface="Arial"/>
              <a:cs typeface="Arial"/>
              <a:sym typeface="Arial"/>
            </a:endParaRPr>
          </a:p>
        </p:txBody>
      </p:sp>
      <p:sp>
        <p:nvSpPr>
          <p:cNvPr id="245" name="Google Shape;245;g30d847b50ad_0_73"/>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g30d847b50ad_0_73"/>
          <p:cNvSpPr txBox="1"/>
          <p:nvPr/>
        </p:nvSpPr>
        <p:spPr>
          <a:xfrm>
            <a:off x="6135425" y="8090750"/>
            <a:ext cx="110244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https://www.freepik.es/vector-gratis/ilustracion-concepto-abstracto-arquitectura-empresarial_20769721.htm#fromView=search&amp;page=1&amp;position=0&amp;uuid=fd96cb21-e798-40c1-a2d5-b95be90ccc4b</a:t>
            </a:r>
            <a:endParaRPr/>
          </a:p>
        </p:txBody>
      </p:sp>
      <p:pic>
        <p:nvPicPr>
          <p:cNvPr id="247" name="Google Shape;247;g30d847b50ad_0_73"/>
          <p:cNvPicPr preferRelativeResize="0"/>
          <p:nvPr/>
        </p:nvPicPr>
        <p:blipFill>
          <a:blip r:embed="rId5">
            <a:alphaModFix/>
          </a:blip>
          <a:stretch>
            <a:fillRect/>
          </a:stretch>
        </p:blipFill>
        <p:spPr>
          <a:xfrm>
            <a:off x="8332550" y="3027250"/>
            <a:ext cx="4911099" cy="4911099"/>
          </a:xfrm>
          <a:prstGeom prst="rect">
            <a:avLst/>
          </a:prstGeom>
          <a:noFill/>
          <a:ln>
            <a:noFill/>
          </a:ln>
        </p:spPr>
      </p:pic>
      <p:sp>
        <p:nvSpPr>
          <p:cNvPr id="2" name="Google Shape;126;p3">
            <a:extLst>
              <a:ext uri="{FF2B5EF4-FFF2-40B4-BE49-F238E27FC236}">
                <a16:creationId xmlns:a16="http://schemas.microsoft.com/office/drawing/2014/main" id="{F93038A0-6532-B26F-6424-D399DFAD4C5E}"/>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 name="Google Shape;128;p3">
            <a:extLst>
              <a:ext uri="{FF2B5EF4-FFF2-40B4-BE49-F238E27FC236}">
                <a16:creationId xmlns:a16="http://schemas.microsoft.com/office/drawing/2014/main" id="{843FB564-785E-B3A2-3B63-81B3D635D271}"/>
              </a:ext>
            </a:extLst>
          </p:cNvPr>
          <p:cNvSpPr txBox="1"/>
          <p:nvPr/>
        </p:nvSpPr>
        <p:spPr>
          <a:xfrm>
            <a:off x="5627065" y="9142466"/>
            <a:ext cx="10676271"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400" b="0" i="0" u="none" strike="noStrike" cap="none" dirty="0">
                <a:solidFill>
                  <a:srgbClr val="121212"/>
                </a:solidFill>
                <a:latin typeface="Arial"/>
                <a:ea typeface="Arial"/>
                <a:cs typeface="Arial"/>
                <a:sym typeface="Arial"/>
              </a:rPr>
              <a:t>Von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finanziert</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geäußerten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Ansichten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Meinungen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entsprechen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jedoch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ausschließlich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denen</a:t>
            </a:r>
            <a:r>
              <a:rPr lang="en-US" sz="1400" b="0" i="0" u="none" strike="noStrike" cap="none" dirty="0">
                <a:solidFill>
                  <a:srgbClr val="121212"/>
                </a:solidFill>
                <a:latin typeface="Arial"/>
                <a:ea typeface="Arial"/>
                <a:cs typeface="Arial"/>
                <a:sym typeface="Arial"/>
              </a:rPr>
              <a:t> des </a:t>
            </a:r>
            <a:r>
              <a:rPr lang="en-US" sz="1400" b="0" i="0" u="none" strike="noStrike" cap="none" dirty="0" err="1">
                <a:solidFill>
                  <a:srgbClr val="121212"/>
                </a:solidFill>
                <a:latin typeface="Arial"/>
                <a:ea typeface="Arial"/>
                <a:cs typeface="Arial"/>
                <a:sym typeface="Arial"/>
              </a:rPr>
              <a:t>Autors</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bzw</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Autoren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spiegeln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nicht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zwingend</a:t>
            </a:r>
            <a:r>
              <a:rPr lang="en-US" sz="1400" b="0" i="0" u="none" strike="noStrike" cap="none" dirty="0">
                <a:solidFill>
                  <a:srgbClr val="121212"/>
                </a:solidFill>
                <a:latin typeface="Arial"/>
                <a:ea typeface="Arial"/>
                <a:cs typeface="Arial"/>
                <a:sym typeface="Arial"/>
              </a:rPr>
              <a:t> die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oder</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Exekutivagentur</a:t>
            </a:r>
            <a:r>
              <a:rPr lang="en-US" sz="1400" b="0" i="0" u="none" strike="noStrike" cap="none" dirty="0">
                <a:solidFill>
                  <a:srgbClr val="121212"/>
                </a:solidFill>
                <a:latin typeface="Arial"/>
                <a:ea typeface="Arial"/>
                <a:cs typeface="Arial"/>
                <a:sym typeface="Arial"/>
              </a:rPr>
              <a:t> für </a:t>
            </a:r>
            <a:r>
              <a:rPr lang="en-US" sz="1400" b="0" i="0" u="none" strike="noStrike" cap="none" dirty="0" err="1">
                <a:solidFill>
                  <a:srgbClr val="121212"/>
                </a:solidFill>
                <a:latin typeface="Arial"/>
                <a:ea typeface="Arial"/>
                <a:cs typeface="Arial"/>
                <a:sym typeface="Arial"/>
              </a:rPr>
              <a:t>Bildung</a:t>
            </a:r>
            <a:r>
              <a:rPr lang="en-US" sz="1400" b="0" i="0" u="none" strike="noStrike" cap="none" dirty="0">
                <a:solidFill>
                  <a:srgbClr val="121212"/>
                </a:solidFill>
                <a:latin typeface="Arial"/>
                <a:ea typeface="Arial"/>
                <a:cs typeface="Arial"/>
                <a:sym typeface="Arial"/>
              </a:rPr>
              <a:t> und Kultur (EACEA) wider. </a:t>
            </a:r>
            <a:r>
              <a:rPr lang="en-US" sz="1400" b="0" i="0" u="none" strike="noStrike" cap="none" dirty="0" err="1">
                <a:solidFill>
                  <a:srgbClr val="121212"/>
                </a:solidFill>
                <a:latin typeface="Arial"/>
                <a:ea typeface="Arial"/>
                <a:cs typeface="Arial"/>
                <a:sym typeface="Arial"/>
              </a:rPr>
              <a:t>Weder</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Europäische</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noch</a:t>
            </a:r>
            <a:r>
              <a:rPr lang="en-US" sz="1400" b="0" i="0" u="none" strike="noStrike" cap="none" dirty="0">
                <a:solidFill>
                  <a:srgbClr val="121212"/>
                </a:solidFill>
                <a:latin typeface="Arial"/>
                <a:ea typeface="Arial"/>
                <a:cs typeface="Arial"/>
                <a:sym typeface="Arial"/>
              </a:rPr>
              <a:t> die EACEA </a:t>
            </a:r>
            <a:r>
              <a:rPr lang="en-US" sz="1400" b="0" i="0" u="none" strike="noStrike" cap="none" dirty="0" err="1">
                <a:solidFill>
                  <a:srgbClr val="121212"/>
                </a:solidFill>
                <a:latin typeface="Arial"/>
                <a:ea typeface="Arial"/>
                <a:cs typeface="Arial"/>
                <a:sym typeface="Arial"/>
              </a:rPr>
              <a:t>können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dafür</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verantwortlich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gemacht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werden</a:t>
            </a:r>
            <a:r>
              <a:rPr lang="en-US" sz="1400" b="0" i="0" u="none" strike="noStrike" cap="none" dirty="0">
                <a:solidFill>
                  <a:srgbClr val="121212"/>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pic>
        <p:nvPicPr>
          <p:cNvPr id="4" name="Google Shape;96;p1">
            <a:extLst>
              <a:ext uri="{FF2B5EF4-FFF2-40B4-BE49-F238E27FC236}">
                <a16:creationId xmlns:a16="http://schemas.microsoft.com/office/drawing/2014/main" id="{2B602365-AA0B-1451-5EB6-48FB8C263AF6}"/>
              </a:ext>
            </a:extLst>
          </p:cNvPr>
          <p:cNvPicPr preferRelativeResize="0"/>
          <p:nvPr/>
        </p:nvPicPr>
        <p:blipFill rotWithShape="1">
          <a:blip r:embed="rId7">
            <a:alphaModFix/>
          </a:blip>
          <a:srcRect/>
          <a:stretch/>
        </p:blipFill>
        <p:spPr>
          <a:xfrm>
            <a:off x="16608176" y="9313270"/>
            <a:ext cx="1171299" cy="385896"/>
          </a:xfrm>
          <a:prstGeom prst="rect">
            <a:avLst/>
          </a:prstGeom>
          <a:noFill/>
          <a:ln>
            <a:noFill/>
          </a:ln>
        </p:spPr>
      </p:pic>
      <p:pic>
        <p:nvPicPr>
          <p:cNvPr id="5" name="Picture 4" descr="Blue text on a white background&#10;&#10;Description automatically generated">
            <a:extLst>
              <a:ext uri="{FF2B5EF4-FFF2-40B4-BE49-F238E27FC236}">
                <a16:creationId xmlns:a16="http://schemas.microsoft.com/office/drawing/2014/main" id="{DE0B1B8F-0B36-FF1D-1A34-5E8F284391F2}"/>
              </a:ext>
            </a:extLst>
          </p:cNvPr>
          <p:cNvPicPr>
            <a:picLocks noChangeAspect="1"/>
          </p:cNvPicPr>
          <p:nvPr/>
        </p:nvPicPr>
        <p:blipFill>
          <a:blip r:embed="rId8"/>
          <a:stretch>
            <a:fillRect/>
          </a:stretch>
        </p:blipFill>
        <p:spPr>
          <a:xfrm>
            <a:off x="3195151" y="9313270"/>
            <a:ext cx="2127074" cy="4462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51"/>
        <p:cNvGrpSpPr/>
        <p:nvPr/>
      </p:nvGrpSpPr>
      <p:grpSpPr>
        <a:xfrm>
          <a:off x="0" y="0"/>
          <a:ext cx="0" cy="0"/>
          <a:chOff x="0" y="0"/>
          <a:chExt cx="0" cy="0"/>
        </a:xfrm>
      </p:grpSpPr>
      <p:sp>
        <p:nvSpPr>
          <p:cNvPr id="252" name="Google Shape;252;g30d847b50ad_0_89"/>
          <p:cNvSpPr/>
          <p:nvPr/>
        </p:nvSpPr>
        <p:spPr>
          <a:xfrm>
            <a:off x="0" y="0"/>
            <a:ext cx="5310000" cy="88041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g30d847b50ad_0_89"/>
          <p:cNvSpPr/>
          <p:nvPr/>
        </p:nvSpPr>
        <p:spPr>
          <a:xfrm>
            <a:off x="0" y="1157625"/>
            <a:ext cx="5302250" cy="7646437"/>
          </a:xfrm>
          <a:custGeom>
            <a:avLst/>
            <a:gdLst/>
            <a:ahLst/>
            <a:cxnLst/>
            <a:rect l="l" t="t" r="r" b="b"/>
            <a:pathLst>
              <a:path w="6350000" h="5310026" extrusionOk="0">
                <a:moveTo>
                  <a:pt x="6350000" y="5310026"/>
                </a:moveTo>
                <a:lnTo>
                  <a:pt x="0" y="5310026"/>
                </a:lnTo>
                <a:lnTo>
                  <a:pt x="0" y="0"/>
                </a:lnTo>
                <a:lnTo>
                  <a:pt x="6350000" y="5310026"/>
                </a:lnTo>
                <a:close/>
              </a:path>
            </a:pathLst>
          </a:custGeom>
          <a:solidFill>
            <a:srgbClr val="053249"/>
          </a:solidFill>
          <a:ln>
            <a:noFill/>
          </a:ln>
        </p:spPr>
        <p:txBody>
          <a:bodyPr/>
          <a:lstStyle/>
          <a:p>
            <a:endParaRPr/>
          </a:p>
        </p:txBody>
      </p:sp>
      <p:sp>
        <p:nvSpPr>
          <p:cNvPr id="254" name="Google Shape;254;g30d847b50ad_0_89"/>
          <p:cNvSpPr/>
          <p:nvPr/>
        </p:nvSpPr>
        <p:spPr>
          <a:xfrm flipH="1">
            <a:off x="-117412" y="6453106"/>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3">
              <a:alphaModFix/>
            </a:blip>
            <a:stretch>
              <a:fillRect/>
            </a:stretch>
          </a:blipFill>
          <a:ln>
            <a:noFill/>
          </a:ln>
        </p:spPr>
        <p:txBody>
          <a:bodyPr/>
          <a:lstStyle/>
          <a:p>
            <a:endParaRPr/>
          </a:p>
        </p:txBody>
      </p:sp>
      <p:sp>
        <p:nvSpPr>
          <p:cNvPr id="255" name="Google Shape;255;g30d847b50ad_0_89"/>
          <p:cNvSpPr/>
          <p:nvPr/>
        </p:nvSpPr>
        <p:spPr>
          <a:xfrm rot="10800000" flipH="1">
            <a:off x="1476106" y="0"/>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4">
              <a:alphaModFix/>
            </a:blip>
            <a:stretch>
              <a:fillRect/>
            </a:stretch>
          </a:blipFill>
          <a:ln>
            <a:noFill/>
          </a:ln>
        </p:spPr>
        <p:txBody>
          <a:bodyPr/>
          <a:lstStyle/>
          <a:p>
            <a:endParaRPr/>
          </a:p>
        </p:txBody>
      </p:sp>
      <p:sp>
        <p:nvSpPr>
          <p:cNvPr id="256" name="Google Shape;256;g30d847b50ad_0_89"/>
          <p:cNvSpPr txBox="1"/>
          <p:nvPr/>
        </p:nvSpPr>
        <p:spPr>
          <a:xfrm>
            <a:off x="5934149" y="612250"/>
            <a:ext cx="11733900" cy="10776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Clr>
                <a:srgbClr val="000000"/>
              </a:buClr>
              <a:buSzPts val="7000"/>
              <a:buFont typeface="Arial"/>
              <a:buNone/>
            </a:pPr>
            <a:r>
              <a:rPr lang="en-US" sz="7000">
                <a:solidFill>
                  <a:srgbClr val="033C5B"/>
                </a:solidFill>
              </a:rPr>
              <a:t>Differenzierter Unterricht</a:t>
            </a:r>
            <a:endParaRPr sz="1400" b="0" i="0" u="none" strike="noStrike" cap="none">
              <a:solidFill>
                <a:srgbClr val="000000"/>
              </a:solidFill>
              <a:latin typeface="Arial"/>
              <a:ea typeface="Arial"/>
              <a:cs typeface="Arial"/>
              <a:sym typeface="Arial"/>
            </a:endParaRPr>
          </a:p>
        </p:txBody>
      </p:sp>
      <p:sp>
        <p:nvSpPr>
          <p:cNvPr id="260" name="Google Shape;260;g30d847b50ad_0_89"/>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g30d847b50ad_0_89"/>
          <p:cNvSpPr txBox="1"/>
          <p:nvPr/>
        </p:nvSpPr>
        <p:spPr>
          <a:xfrm>
            <a:off x="6135425" y="8090750"/>
            <a:ext cx="110244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https://www.freepik.es/foto-gratis/cerrar-mujer-sosteniendo-libro_12977090.htm#fromView=search&amp;page=1&amp;position=19&amp;uuid=278d3d1d-e68c-44c4-97a8-774cc6058dc2</a:t>
            </a:r>
            <a:endParaRPr/>
          </a:p>
        </p:txBody>
      </p:sp>
      <p:pic>
        <p:nvPicPr>
          <p:cNvPr id="262" name="Google Shape;262;g30d847b50ad_0_89"/>
          <p:cNvPicPr preferRelativeResize="0"/>
          <p:nvPr/>
        </p:nvPicPr>
        <p:blipFill>
          <a:blip r:embed="rId5">
            <a:alphaModFix/>
          </a:blip>
          <a:stretch>
            <a:fillRect/>
          </a:stretch>
        </p:blipFill>
        <p:spPr>
          <a:xfrm>
            <a:off x="6823875" y="1842250"/>
            <a:ext cx="9146383" cy="6096100"/>
          </a:xfrm>
          <a:prstGeom prst="rect">
            <a:avLst/>
          </a:prstGeom>
          <a:noFill/>
          <a:ln>
            <a:noFill/>
          </a:ln>
        </p:spPr>
      </p:pic>
      <p:sp>
        <p:nvSpPr>
          <p:cNvPr id="2" name="Google Shape;126;p3">
            <a:extLst>
              <a:ext uri="{FF2B5EF4-FFF2-40B4-BE49-F238E27FC236}">
                <a16:creationId xmlns:a16="http://schemas.microsoft.com/office/drawing/2014/main" id="{B8074533-8A23-528D-32F3-846C3B26FE7A}"/>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 name="Google Shape;128;p3">
            <a:extLst>
              <a:ext uri="{FF2B5EF4-FFF2-40B4-BE49-F238E27FC236}">
                <a16:creationId xmlns:a16="http://schemas.microsoft.com/office/drawing/2014/main" id="{D4B515FD-BDF8-5822-FEA8-363CC3712F42}"/>
              </a:ext>
            </a:extLst>
          </p:cNvPr>
          <p:cNvSpPr txBox="1"/>
          <p:nvPr/>
        </p:nvSpPr>
        <p:spPr>
          <a:xfrm>
            <a:off x="5627065" y="9142466"/>
            <a:ext cx="10676271"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400" b="0" i="0" u="none" strike="noStrike" cap="none" dirty="0">
                <a:solidFill>
                  <a:srgbClr val="121212"/>
                </a:solidFill>
                <a:latin typeface="Arial"/>
                <a:ea typeface="Arial"/>
                <a:cs typeface="Arial"/>
                <a:sym typeface="Arial"/>
              </a:rPr>
              <a:t>Von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finanziert</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geäußerten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Ansichten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Meinungen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entsprechen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jedoch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ausschließlich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denen</a:t>
            </a:r>
            <a:r>
              <a:rPr lang="en-US" sz="1400" b="0" i="0" u="none" strike="noStrike" cap="none" dirty="0">
                <a:solidFill>
                  <a:srgbClr val="121212"/>
                </a:solidFill>
                <a:latin typeface="Arial"/>
                <a:ea typeface="Arial"/>
                <a:cs typeface="Arial"/>
                <a:sym typeface="Arial"/>
              </a:rPr>
              <a:t> des </a:t>
            </a:r>
            <a:r>
              <a:rPr lang="en-US" sz="1400" b="0" i="0" u="none" strike="noStrike" cap="none" dirty="0" err="1">
                <a:solidFill>
                  <a:srgbClr val="121212"/>
                </a:solidFill>
                <a:latin typeface="Arial"/>
                <a:ea typeface="Arial"/>
                <a:cs typeface="Arial"/>
                <a:sym typeface="Arial"/>
              </a:rPr>
              <a:t>Autors</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bzw</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Autoren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spiegeln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nicht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zwingend</a:t>
            </a:r>
            <a:r>
              <a:rPr lang="en-US" sz="1400" b="0" i="0" u="none" strike="noStrike" cap="none" dirty="0">
                <a:solidFill>
                  <a:srgbClr val="121212"/>
                </a:solidFill>
                <a:latin typeface="Arial"/>
                <a:ea typeface="Arial"/>
                <a:cs typeface="Arial"/>
                <a:sym typeface="Arial"/>
              </a:rPr>
              <a:t> die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oder</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Exekutivagentur</a:t>
            </a:r>
            <a:r>
              <a:rPr lang="en-US" sz="1400" b="0" i="0" u="none" strike="noStrike" cap="none" dirty="0">
                <a:solidFill>
                  <a:srgbClr val="121212"/>
                </a:solidFill>
                <a:latin typeface="Arial"/>
                <a:ea typeface="Arial"/>
                <a:cs typeface="Arial"/>
                <a:sym typeface="Arial"/>
              </a:rPr>
              <a:t> für </a:t>
            </a:r>
            <a:r>
              <a:rPr lang="en-US" sz="1400" b="0" i="0" u="none" strike="noStrike" cap="none" dirty="0" err="1">
                <a:solidFill>
                  <a:srgbClr val="121212"/>
                </a:solidFill>
                <a:latin typeface="Arial"/>
                <a:ea typeface="Arial"/>
                <a:cs typeface="Arial"/>
                <a:sym typeface="Arial"/>
              </a:rPr>
              <a:t>Bildung</a:t>
            </a:r>
            <a:r>
              <a:rPr lang="en-US" sz="1400" b="0" i="0" u="none" strike="noStrike" cap="none" dirty="0">
                <a:solidFill>
                  <a:srgbClr val="121212"/>
                </a:solidFill>
                <a:latin typeface="Arial"/>
                <a:ea typeface="Arial"/>
                <a:cs typeface="Arial"/>
                <a:sym typeface="Arial"/>
              </a:rPr>
              <a:t> und Kultur (EACEA) wider. </a:t>
            </a:r>
            <a:r>
              <a:rPr lang="en-US" sz="1400" b="0" i="0" u="none" strike="noStrike" cap="none" dirty="0" err="1">
                <a:solidFill>
                  <a:srgbClr val="121212"/>
                </a:solidFill>
                <a:latin typeface="Arial"/>
                <a:ea typeface="Arial"/>
                <a:cs typeface="Arial"/>
                <a:sym typeface="Arial"/>
              </a:rPr>
              <a:t>Weder</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Europäische</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noch</a:t>
            </a:r>
            <a:r>
              <a:rPr lang="en-US" sz="1400" b="0" i="0" u="none" strike="noStrike" cap="none" dirty="0">
                <a:solidFill>
                  <a:srgbClr val="121212"/>
                </a:solidFill>
                <a:latin typeface="Arial"/>
                <a:ea typeface="Arial"/>
                <a:cs typeface="Arial"/>
                <a:sym typeface="Arial"/>
              </a:rPr>
              <a:t> die EACEA </a:t>
            </a:r>
            <a:r>
              <a:rPr lang="en-US" sz="1400" b="0" i="0" u="none" strike="noStrike" cap="none" dirty="0" err="1">
                <a:solidFill>
                  <a:srgbClr val="121212"/>
                </a:solidFill>
                <a:latin typeface="Arial"/>
                <a:ea typeface="Arial"/>
                <a:cs typeface="Arial"/>
                <a:sym typeface="Arial"/>
              </a:rPr>
              <a:t>können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dafür</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verantwortlich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gemacht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werden</a:t>
            </a:r>
            <a:r>
              <a:rPr lang="en-US" sz="1400" b="0" i="0" u="none" strike="noStrike" cap="none" dirty="0">
                <a:solidFill>
                  <a:srgbClr val="121212"/>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pic>
        <p:nvPicPr>
          <p:cNvPr id="4" name="Google Shape;96;p1">
            <a:extLst>
              <a:ext uri="{FF2B5EF4-FFF2-40B4-BE49-F238E27FC236}">
                <a16:creationId xmlns:a16="http://schemas.microsoft.com/office/drawing/2014/main" id="{AD76C257-9782-11C6-3727-2E902B99FD2E}"/>
              </a:ext>
            </a:extLst>
          </p:cNvPr>
          <p:cNvPicPr preferRelativeResize="0"/>
          <p:nvPr/>
        </p:nvPicPr>
        <p:blipFill rotWithShape="1">
          <a:blip r:embed="rId7">
            <a:alphaModFix/>
          </a:blip>
          <a:srcRect/>
          <a:stretch/>
        </p:blipFill>
        <p:spPr>
          <a:xfrm>
            <a:off x="16608176" y="9313270"/>
            <a:ext cx="1171299" cy="385896"/>
          </a:xfrm>
          <a:prstGeom prst="rect">
            <a:avLst/>
          </a:prstGeom>
          <a:noFill/>
          <a:ln>
            <a:noFill/>
          </a:ln>
        </p:spPr>
      </p:pic>
      <p:pic>
        <p:nvPicPr>
          <p:cNvPr id="5" name="Picture 4" descr="Blue text on a white background&#10;&#10;Description automatically generated">
            <a:extLst>
              <a:ext uri="{FF2B5EF4-FFF2-40B4-BE49-F238E27FC236}">
                <a16:creationId xmlns:a16="http://schemas.microsoft.com/office/drawing/2014/main" id="{BC5210D3-DF7C-1560-2D07-E3B873D943BC}"/>
              </a:ext>
            </a:extLst>
          </p:cNvPr>
          <p:cNvPicPr>
            <a:picLocks noChangeAspect="1"/>
          </p:cNvPicPr>
          <p:nvPr/>
        </p:nvPicPr>
        <p:blipFill>
          <a:blip r:embed="rId8"/>
          <a:stretch>
            <a:fillRect/>
          </a:stretch>
        </p:blipFill>
        <p:spPr>
          <a:xfrm>
            <a:off x="3195151" y="9313270"/>
            <a:ext cx="2127074" cy="44625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66"/>
        <p:cNvGrpSpPr/>
        <p:nvPr/>
      </p:nvGrpSpPr>
      <p:grpSpPr>
        <a:xfrm>
          <a:off x="0" y="0"/>
          <a:ext cx="0" cy="0"/>
          <a:chOff x="0" y="0"/>
          <a:chExt cx="0" cy="0"/>
        </a:xfrm>
      </p:grpSpPr>
      <p:sp>
        <p:nvSpPr>
          <p:cNvPr id="267" name="Google Shape;267;p6"/>
          <p:cNvSpPr txBox="1"/>
          <p:nvPr/>
        </p:nvSpPr>
        <p:spPr>
          <a:xfrm>
            <a:off x="734025" y="1789150"/>
            <a:ext cx="15322800" cy="3399000"/>
          </a:xfrm>
          <a:prstGeom prst="rect">
            <a:avLst/>
          </a:prstGeom>
          <a:noFill/>
          <a:ln>
            <a:noFill/>
          </a:ln>
        </p:spPr>
        <p:txBody>
          <a:bodyPr spcFirstLastPara="1" wrap="square" lIns="0" tIns="0" rIns="0" bIns="0" anchor="t" anchorCtr="0">
            <a:spAutoFit/>
          </a:bodyPr>
          <a:lstStyle/>
          <a:p>
            <a:pPr marL="0" marR="0" lvl="0" indent="0" algn="l" rtl="0">
              <a:lnSpc>
                <a:spcPct val="110012"/>
              </a:lnSpc>
              <a:spcBef>
                <a:spcPts val="0"/>
              </a:spcBef>
              <a:spcAft>
                <a:spcPts val="0"/>
              </a:spcAft>
              <a:buClr>
                <a:srgbClr val="000000"/>
              </a:buClr>
              <a:buSzPts val="6900"/>
              <a:buFont typeface="Arial"/>
              <a:buNone/>
            </a:pPr>
            <a:r>
              <a:rPr lang="en-US" sz="6900" b="0" i="0" u="none" strike="noStrike" cap="none">
                <a:solidFill>
                  <a:srgbClr val="033C5B"/>
                </a:solidFill>
                <a:latin typeface="Arial"/>
                <a:ea typeface="Arial"/>
                <a:cs typeface="Arial"/>
                <a:sym typeface="Arial"/>
              </a:rPr>
              <a:t>Wie man die Online- und Präsenzkomponenten in Blended Learning integriert</a:t>
            </a:r>
            <a:endParaRPr sz="6900" b="0" i="0" u="none" strike="noStrike" cap="none">
              <a:solidFill>
                <a:srgbClr val="000000"/>
              </a:solidFill>
              <a:latin typeface="Arial"/>
              <a:ea typeface="Arial"/>
              <a:cs typeface="Arial"/>
              <a:sym typeface="Arial"/>
            </a:endParaRPr>
          </a:p>
        </p:txBody>
      </p:sp>
      <p:sp>
        <p:nvSpPr>
          <p:cNvPr id="268" name="Google Shape;268;p6"/>
          <p:cNvSpPr/>
          <p:nvPr/>
        </p:nvSpPr>
        <p:spPr>
          <a:xfrm>
            <a:off x="17044742" y="-150232"/>
            <a:ext cx="1246758" cy="895429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6"/>
          <p:cNvSpPr/>
          <p:nvPr/>
        </p:nvSpPr>
        <p:spPr>
          <a:xfrm rot="-5400000">
            <a:off x="8522371" y="-8522371"/>
            <a:ext cx="1246758" cy="18291501"/>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6"/>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271" name="Google Shape;271;p6"/>
          <p:cNvSpPr/>
          <p:nvPr/>
        </p:nvSpPr>
        <p:spPr>
          <a:xfrm rot="10800000" flipH="1">
            <a:off x="16406647" y="0"/>
            <a:ext cx="1884854" cy="1884854"/>
          </a:xfrm>
          <a:custGeom>
            <a:avLst/>
            <a:gdLst/>
            <a:ahLst/>
            <a:cxnLst/>
            <a:rect l="l" t="t" r="r" b="b"/>
            <a:pathLst>
              <a:path w="1884854" h="1884854" extrusionOk="0">
                <a:moveTo>
                  <a:pt x="1884854" y="0"/>
                </a:moveTo>
                <a:lnTo>
                  <a:pt x="0" y="0"/>
                </a:lnTo>
                <a:lnTo>
                  <a:pt x="0" y="1884854"/>
                </a:lnTo>
                <a:lnTo>
                  <a:pt x="1884854" y="1884854"/>
                </a:lnTo>
                <a:lnTo>
                  <a:pt x="1884854" y="0"/>
                </a:lnTo>
                <a:close/>
              </a:path>
            </a:pathLst>
          </a:custGeom>
          <a:blipFill rotWithShape="1">
            <a:blip r:embed="rId3">
              <a:alphaModFix/>
            </a:blip>
            <a:stretch>
              <a:fillRect/>
            </a:stretch>
          </a:blipFill>
          <a:ln>
            <a:noFill/>
          </a:ln>
        </p:spPr>
        <p:txBody>
          <a:bodyPr/>
          <a:lstStyle/>
          <a:p>
            <a:endParaRPr/>
          </a:p>
        </p:txBody>
      </p:sp>
      <p:sp>
        <p:nvSpPr>
          <p:cNvPr id="272" name="Google Shape;272;p6"/>
          <p:cNvSpPr txBox="1"/>
          <p:nvPr/>
        </p:nvSpPr>
        <p:spPr>
          <a:xfrm>
            <a:off x="734025" y="5362763"/>
            <a:ext cx="15672600" cy="2809800"/>
          </a:xfrm>
          <a:prstGeom prst="rect">
            <a:avLst/>
          </a:prstGeom>
          <a:noFill/>
          <a:ln>
            <a:noFill/>
          </a:ln>
        </p:spPr>
        <p:txBody>
          <a:bodyPr spcFirstLastPara="1" wrap="square" lIns="0" tIns="0" rIns="0" bIns="0" anchor="t" anchorCtr="0">
            <a:spAutoFit/>
          </a:bodyPr>
          <a:lstStyle/>
          <a:p>
            <a:pPr marL="0" marR="0" lvl="0" indent="0" algn="just" rtl="0">
              <a:lnSpc>
                <a:spcPct val="107916"/>
              </a:lnSpc>
              <a:spcBef>
                <a:spcPts val="0"/>
              </a:spcBef>
              <a:spcAft>
                <a:spcPts val="0"/>
              </a:spcAft>
              <a:buClr>
                <a:schemeClr val="dk1"/>
              </a:buClr>
              <a:buSzPts val="1100"/>
              <a:buFont typeface="Arial"/>
              <a:buNone/>
            </a:pPr>
            <a:r>
              <a:rPr lang="en-US" sz="2750" b="0" i="0" u="none" strike="noStrike" cap="none">
                <a:solidFill>
                  <a:schemeClr val="dk1"/>
                </a:solidFill>
                <a:latin typeface="Arial"/>
                <a:ea typeface="Arial"/>
                <a:cs typeface="Arial"/>
                <a:sym typeface="Arial"/>
              </a:rPr>
              <a:t>Hier sind einige wichtige Maßnahmen und Dinge, an die Sie denken sollten:</a:t>
            </a:r>
            <a:endParaRPr sz="2750" b="0" i="0" u="none" strike="noStrike" cap="none">
              <a:solidFill>
                <a:schemeClr val="dk1"/>
              </a:solidFill>
              <a:latin typeface="Arial"/>
              <a:ea typeface="Arial"/>
              <a:cs typeface="Arial"/>
              <a:sym typeface="Arial"/>
            </a:endParaRPr>
          </a:p>
          <a:p>
            <a:pPr marL="457200" marR="0" lvl="0" indent="-403225" algn="just" rtl="0">
              <a:lnSpc>
                <a:spcPct val="107916"/>
              </a:lnSpc>
              <a:spcBef>
                <a:spcPts val="800"/>
              </a:spcBef>
              <a:spcAft>
                <a:spcPts val="0"/>
              </a:spcAft>
              <a:buClr>
                <a:schemeClr val="dk1"/>
              </a:buClr>
              <a:buSzPts val="2750"/>
              <a:buFont typeface="Arial"/>
              <a:buAutoNum type="arabicPeriod"/>
            </a:pPr>
            <a:r>
              <a:rPr lang="en-US" sz="2750" b="0" i="0" u="none" strike="noStrike" cap="none">
                <a:solidFill>
                  <a:schemeClr val="dk1"/>
                </a:solidFill>
                <a:latin typeface="Arial"/>
                <a:ea typeface="Arial"/>
                <a:cs typeface="Arial"/>
                <a:sym typeface="Arial"/>
              </a:rPr>
              <a:t>Planung und Bedarfsanalyse</a:t>
            </a:r>
            <a:endParaRPr sz="2750" b="0" i="0" u="none" strike="noStrike" cap="none">
              <a:solidFill>
                <a:schemeClr val="dk1"/>
              </a:solidFill>
              <a:latin typeface="Arial"/>
              <a:ea typeface="Arial"/>
              <a:cs typeface="Arial"/>
              <a:sym typeface="Arial"/>
            </a:endParaRPr>
          </a:p>
          <a:p>
            <a:pPr marL="457200" marR="0" lvl="0" indent="-403225" algn="just" rtl="0">
              <a:lnSpc>
                <a:spcPct val="107916"/>
              </a:lnSpc>
              <a:spcBef>
                <a:spcPts val="0"/>
              </a:spcBef>
              <a:spcAft>
                <a:spcPts val="0"/>
              </a:spcAft>
              <a:buClr>
                <a:schemeClr val="dk1"/>
              </a:buClr>
              <a:buSzPts val="2750"/>
              <a:buFont typeface="Arial"/>
              <a:buAutoNum type="arabicPeriod"/>
            </a:pPr>
            <a:r>
              <a:rPr lang="en-US" sz="2750" b="0" i="0" u="none" strike="noStrike" cap="none">
                <a:solidFill>
                  <a:schemeClr val="dk1"/>
                </a:solidFill>
                <a:latin typeface="Arial"/>
                <a:ea typeface="Arial"/>
                <a:cs typeface="Arial"/>
                <a:sym typeface="Arial"/>
              </a:rPr>
              <a:t>Auswahl der geeigneten Plattformen und Tools</a:t>
            </a:r>
            <a:endParaRPr sz="2750" b="0" i="0" u="none" strike="noStrike" cap="none">
              <a:solidFill>
                <a:schemeClr val="dk1"/>
              </a:solidFill>
              <a:latin typeface="Arial"/>
              <a:ea typeface="Arial"/>
              <a:cs typeface="Arial"/>
              <a:sym typeface="Arial"/>
            </a:endParaRPr>
          </a:p>
          <a:p>
            <a:pPr marL="457200" marR="0" lvl="0" indent="-403225" algn="just" rtl="0">
              <a:lnSpc>
                <a:spcPct val="107916"/>
              </a:lnSpc>
              <a:spcBef>
                <a:spcPts val="0"/>
              </a:spcBef>
              <a:spcAft>
                <a:spcPts val="0"/>
              </a:spcAft>
              <a:buClr>
                <a:schemeClr val="dk1"/>
              </a:buClr>
              <a:buSzPts val="2750"/>
              <a:buFont typeface="Arial"/>
              <a:buAutoNum type="arabicPeriod"/>
            </a:pPr>
            <a:r>
              <a:rPr lang="en-US" sz="2750" b="0" i="0" u="none" strike="noStrike" cap="none">
                <a:solidFill>
                  <a:schemeClr val="dk1"/>
                </a:solidFill>
                <a:latin typeface="Arial"/>
                <a:ea typeface="Arial"/>
                <a:cs typeface="Arial"/>
                <a:sym typeface="Arial"/>
              </a:rPr>
              <a:t>Interessante Online-Kurse erstellen</a:t>
            </a:r>
            <a:endParaRPr sz="2750" b="0" i="0" u="none" strike="noStrike" cap="none">
              <a:solidFill>
                <a:schemeClr val="dk1"/>
              </a:solidFill>
              <a:latin typeface="Arial"/>
              <a:ea typeface="Arial"/>
              <a:cs typeface="Arial"/>
              <a:sym typeface="Arial"/>
            </a:endParaRPr>
          </a:p>
          <a:p>
            <a:pPr marL="457200" marR="0" lvl="0" indent="-403225" algn="just" rtl="0">
              <a:lnSpc>
                <a:spcPct val="107916"/>
              </a:lnSpc>
              <a:spcBef>
                <a:spcPts val="0"/>
              </a:spcBef>
              <a:spcAft>
                <a:spcPts val="0"/>
              </a:spcAft>
              <a:buClr>
                <a:schemeClr val="dk1"/>
              </a:buClr>
              <a:buSzPts val="2750"/>
              <a:buFont typeface="Arial"/>
              <a:buAutoNum type="arabicPeriod"/>
            </a:pPr>
            <a:r>
              <a:rPr lang="en-US" sz="2750" b="0" i="0" u="none" strike="noStrike" cap="none">
                <a:solidFill>
                  <a:schemeClr val="dk1"/>
                </a:solidFill>
                <a:latin typeface="Arial"/>
                <a:ea typeface="Arial"/>
                <a:cs typeface="Arial"/>
                <a:sym typeface="Arial"/>
              </a:rPr>
              <a:t>Förderung von Face-to-Face-Training</a:t>
            </a:r>
            <a:endParaRPr sz="2750" b="0" i="0" u="none" strike="noStrike" cap="none">
              <a:solidFill>
                <a:schemeClr val="dk1"/>
              </a:solidFill>
              <a:latin typeface="Arial"/>
              <a:ea typeface="Arial"/>
              <a:cs typeface="Arial"/>
              <a:sym typeface="Arial"/>
            </a:endParaRPr>
          </a:p>
          <a:p>
            <a:pPr marL="457200" marR="0" lvl="0" indent="-403225" algn="just" rtl="0">
              <a:lnSpc>
                <a:spcPct val="107916"/>
              </a:lnSpc>
              <a:spcBef>
                <a:spcPts val="0"/>
              </a:spcBef>
              <a:spcAft>
                <a:spcPts val="0"/>
              </a:spcAft>
              <a:buClr>
                <a:schemeClr val="dk1"/>
              </a:buClr>
              <a:buSzPts val="2750"/>
              <a:buFont typeface="Arial"/>
              <a:buAutoNum type="arabicPeriod"/>
            </a:pPr>
            <a:r>
              <a:rPr lang="en-US" sz="2750" b="0" i="0" u="none" strike="noStrike" cap="none">
                <a:solidFill>
                  <a:schemeClr val="dk1"/>
                </a:solidFill>
                <a:latin typeface="Arial"/>
                <a:ea typeface="Arial"/>
                <a:cs typeface="Arial"/>
                <a:sym typeface="Arial"/>
              </a:rPr>
              <a:t>Bewertung des Lernfortschritts</a:t>
            </a:r>
            <a:endParaRPr sz="2750" b="0" i="0" u="none" strike="noStrike" cap="none">
              <a:solidFill>
                <a:schemeClr val="dk1"/>
              </a:solidFill>
              <a:latin typeface="Arial"/>
              <a:ea typeface="Arial"/>
              <a:cs typeface="Arial"/>
              <a:sym typeface="Arial"/>
            </a:endParaRPr>
          </a:p>
        </p:txBody>
      </p:sp>
      <p:sp>
        <p:nvSpPr>
          <p:cNvPr id="276" name="Google Shape;276;p6"/>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6"/>
          <p:cNvSpPr/>
          <p:nvPr/>
        </p:nvSpPr>
        <p:spPr>
          <a:xfrm>
            <a:off x="13864630" y="6281741"/>
            <a:ext cx="2192189" cy="2347726"/>
          </a:xfrm>
          <a:custGeom>
            <a:avLst/>
            <a:gdLst/>
            <a:ahLst/>
            <a:cxnLst/>
            <a:rect l="l" t="t" r="r" b="b"/>
            <a:pathLst>
              <a:path w="2192189" h="2347726" extrusionOk="0">
                <a:moveTo>
                  <a:pt x="0" y="0"/>
                </a:moveTo>
                <a:lnTo>
                  <a:pt x="2192189" y="0"/>
                </a:lnTo>
                <a:lnTo>
                  <a:pt x="2192189" y="2347726"/>
                </a:lnTo>
                <a:lnTo>
                  <a:pt x="0" y="2347726"/>
                </a:lnTo>
                <a:lnTo>
                  <a:pt x="0" y="0"/>
                </a:lnTo>
                <a:close/>
              </a:path>
            </a:pathLst>
          </a:custGeom>
          <a:blipFill rotWithShape="1">
            <a:blip r:embed="rId4">
              <a:alphaModFix/>
            </a:blip>
            <a:stretch>
              <a:fillRect/>
            </a:stretch>
          </a:blipFill>
          <a:ln>
            <a:noFill/>
          </a:ln>
        </p:spPr>
        <p:txBody>
          <a:bodyPr/>
          <a:lstStyle/>
          <a:p>
            <a:endParaRPr/>
          </a:p>
        </p:txBody>
      </p:sp>
      <p:sp>
        <p:nvSpPr>
          <p:cNvPr id="2" name="Google Shape;126;p3">
            <a:extLst>
              <a:ext uri="{FF2B5EF4-FFF2-40B4-BE49-F238E27FC236}">
                <a16:creationId xmlns:a16="http://schemas.microsoft.com/office/drawing/2014/main" id="{78CD01FD-4C6E-1F86-D8D2-0C16BEFB5CED}"/>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 name="Google Shape;128;p3">
            <a:extLst>
              <a:ext uri="{FF2B5EF4-FFF2-40B4-BE49-F238E27FC236}">
                <a16:creationId xmlns:a16="http://schemas.microsoft.com/office/drawing/2014/main" id="{AC15ADB5-4EF4-8717-056E-8FB4497E8A6C}"/>
              </a:ext>
            </a:extLst>
          </p:cNvPr>
          <p:cNvSpPr txBox="1"/>
          <p:nvPr/>
        </p:nvSpPr>
        <p:spPr>
          <a:xfrm>
            <a:off x="5627065" y="9142466"/>
            <a:ext cx="10676271"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400" b="0" i="0" u="none" strike="noStrike" cap="none" dirty="0">
                <a:solidFill>
                  <a:srgbClr val="121212"/>
                </a:solidFill>
                <a:latin typeface="Arial"/>
                <a:ea typeface="Arial"/>
                <a:cs typeface="Arial"/>
                <a:sym typeface="Arial"/>
              </a:rPr>
              <a:t>Von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finanziert</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geäußerten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Ansichten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Meinungen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entsprechen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jedoch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ausschließlich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denen</a:t>
            </a:r>
            <a:r>
              <a:rPr lang="en-US" sz="1400" b="0" i="0" u="none" strike="noStrike" cap="none" dirty="0">
                <a:solidFill>
                  <a:srgbClr val="121212"/>
                </a:solidFill>
                <a:latin typeface="Arial"/>
                <a:ea typeface="Arial"/>
                <a:cs typeface="Arial"/>
                <a:sym typeface="Arial"/>
              </a:rPr>
              <a:t> des </a:t>
            </a:r>
            <a:r>
              <a:rPr lang="en-US" sz="1400" b="0" i="0" u="none" strike="noStrike" cap="none" dirty="0" err="1">
                <a:solidFill>
                  <a:srgbClr val="121212"/>
                </a:solidFill>
                <a:latin typeface="Arial"/>
                <a:ea typeface="Arial"/>
                <a:cs typeface="Arial"/>
                <a:sym typeface="Arial"/>
              </a:rPr>
              <a:t>Autors</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bzw</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Autoren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spiegeln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nicht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zwingend</a:t>
            </a:r>
            <a:r>
              <a:rPr lang="en-US" sz="1400" b="0" i="0" u="none" strike="noStrike" cap="none" dirty="0">
                <a:solidFill>
                  <a:srgbClr val="121212"/>
                </a:solidFill>
                <a:latin typeface="Arial"/>
                <a:ea typeface="Arial"/>
                <a:cs typeface="Arial"/>
                <a:sym typeface="Arial"/>
              </a:rPr>
              <a:t> die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oder</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Exekutivagentur</a:t>
            </a:r>
            <a:r>
              <a:rPr lang="en-US" sz="1400" b="0" i="0" u="none" strike="noStrike" cap="none" dirty="0">
                <a:solidFill>
                  <a:srgbClr val="121212"/>
                </a:solidFill>
                <a:latin typeface="Arial"/>
                <a:ea typeface="Arial"/>
                <a:cs typeface="Arial"/>
                <a:sym typeface="Arial"/>
              </a:rPr>
              <a:t> für </a:t>
            </a:r>
            <a:r>
              <a:rPr lang="en-US" sz="1400" b="0" i="0" u="none" strike="noStrike" cap="none" dirty="0" err="1">
                <a:solidFill>
                  <a:srgbClr val="121212"/>
                </a:solidFill>
                <a:latin typeface="Arial"/>
                <a:ea typeface="Arial"/>
                <a:cs typeface="Arial"/>
                <a:sym typeface="Arial"/>
              </a:rPr>
              <a:t>Bildung</a:t>
            </a:r>
            <a:r>
              <a:rPr lang="en-US" sz="1400" b="0" i="0" u="none" strike="noStrike" cap="none" dirty="0">
                <a:solidFill>
                  <a:srgbClr val="121212"/>
                </a:solidFill>
                <a:latin typeface="Arial"/>
                <a:ea typeface="Arial"/>
                <a:cs typeface="Arial"/>
                <a:sym typeface="Arial"/>
              </a:rPr>
              <a:t> und Kultur (EACEA) wider. </a:t>
            </a:r>
            <a:r>
              <a:rPr lang="en-US" sz="1400" b="0" i="0" u="none" strike="noStrike" cap="none" dirty="0" err="1">
                <a:solidFill>
                  <a:srgbClr val="121212"/>
                </a:solidFill>
                <a:latin typeface="Arial"/>
                <a:ea typeface="Arial"/>
                <a:cs typeface="Arial"/>
                <a:sym typeface="Arial"/>
              </a:rPr>
              <a:t>Weder</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Europäische</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noch</a:t>
            </a:r>
            <a:r>
              <a:rPr lang="en-US" sz="1400" b="0" i="0" u="none" strike="noStrike" cap="none" dirty="0">
                <a:solidFill>
                  <a:srgbClr val="121212"/>
                </a:solidFill>
                <a:latin typeface="Arial"/>
                <a:ea typeface="Arial"/>
                <a:cs typeface="Arial"/>
                <a:sym typeface="Arial"/>
              </a:rPr>
              <a:t> die EACEA </a:t>
            </a:r>
            <a:r>
              <a:rPr lang="en-US" sz="1400" b="0" i="0" u="none" strike="noStrike" cap="none" dirty="0" err="1">
                <a:solidFill>
                  <a:srgbClr val="121212"/>
                </a:solidFill>
                <a:latin typeface="Arial"/>
                <a:ea typeface="Arial"/>
                <a:cs typeface="Arial"/>
                <a:sym typeface="Arial"/>
              </a:rPr>
              <a:t>können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dafür</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verantwortlich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gemacht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werden</a:t>
            </a:r>
            <a:r>
              <a:rPr lang="en-US" sz="1400" b="0" i="0" u="none" strike="noStrike" cap="none" dirty="0">
                <a:solidFill>
                  <a:srgbClr val="121212"/>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pic>
        <p:nvPicPr>
          <p:cNvPr id="4" name="Google Shape;96;p1">
            <a:extLst>
              <a:ext uri="{FF2B5EF4-FFF2-40B4-BE49-F238E27FC236}">
                <a16:creationId xmlns:a16="http://schemas.microsoft.com/office/drawing/2014/main" id="{41F695A7-40CE-3298-D1F0-D445090B46BE}"/>
              </a:ext>
            </a:extLst>
          </p:cNvPr>
          <p:cNvPicPr preferRelativeResize="0"/>
          <p:nvPr/>
        </p:nvPicPr>
        <p:blipFill rotWithShape="1">
          <a:blip r:embed="rId6">
            <a:alphaModFix/>
          </a:blip>
          <a:srcRect/>
          <a:stretch/>
        </p:blipFill>
        <p:spPr>
          <a:xfrm>
            <a:off x="16608176" y="9313270"/>
            <a:ext cx="1171299" cy="385896"/>
          </a:xfrm>
          <a:prstGeom prst="rect">
            <a:avLst/>
          </a:prstGeom>
          <a:noFill/>
          <a:ln>
            <a:noFill/>
          </a:ln>
        </p:spPr>
      </p:pic>
      <p:pic>
        <p:nvPicPr>
          <p:cNvPr id="5" name="Picture 4" descr="Blue text on a white background&#10;&#10;Description automatically generated">
            <a:extLst>
              <a:ext uri="{FF2B5EF4-FFF2-40B4-BE49-F238E27FC236}">
                <a16:creationId xmlns:a16="http://schemas.microsoft.com/office/drawing/2014/main" id="{A3947119-2C05-9ED1-2FFD-8B5AA1D788CB}"/>
              </a:ext>
            </a:extLst>
          </p:cNvPr>
          <p:cNvPicPr>
            <a:picLocks noChangeAspect="1"/>
          </p:cNvPicPr>
          <p:nvPr/>
        </p:nvPicPr>
        <p:blipFill>
          <a:blip r:embed="rId7"/>
          <a:stretch>
            <a:fillRect/>
          </a:stretch>
        </p:blipFill>
        <p:spPr>
          <a:xfrm>
            <a:off x="3195151" y="9313270"/>
            <a:ext cx="2127074" cy="44625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81"/>
        <p:cNvGrpSpPr/>
        <p:nvPr/>
      </p:nvGrpSpPr>
      <p:grpSpPr>
        <a:xfrm>
          <a:off x="0" y="0"/>
          <a:ext cx="0" cy="0"/>
          <a:chOff x="0" y="0"/>
          <a:chExt cx="0" cy="0"/>
        </a:xfrm>
      </p:grpSpPr>
      <p:sp>
        <p:nvSpPr>
          <p:cNvPr id="282" name="Google Shape;282;p7"/>
          <p:cNvSpPr txBox="1"/>
          <p:nvPr/>
        </p:nvSpPr>
        <p:spPr>
          <a:xfrm>
            <a:off x="3058697" y="773904"/>
            <a:ext cx="13265100" cy="22623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b="0" i="0" u="none" strike="noStrike" cap="none">
                <a:solidFill>
                  <a:srgbClr val="033C5B"/>
                </a:solidFill>
                <a:latin typeface="Arial"/>
                <a:ea typeface="Arial"/>
                <a:cs typeface="Arial"/>
                <a:sym typeface="Arial"/>
              </a:rPr>
              <a:t>Vorteile von Blended Learning-Modellen</a:t>
            </a:r>
            <a:endParaRPr sz="1400" b="0" i="0" u="none" strike="noStrike" cap="none">
              <a:solidFill>
                <a:srgbClr val="000000"/>
              </a:solidFill>
              <a:latin typeface="Arial"/>
              <a:ea typeface="Arial"/>
              <a:cs typeface="Arial"/>
              <a:sym typeface="Arial"/>
            </a:endParaRPr>
          </a:p>
        </p:txBody>
      </p:sp>
      <p:sp>
        <p:nvSpPr>
          <p:cNvPr id="283" name="Google Shape;283;p7"/>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7"/>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a:p>
        </p:txBody>
      </p:sp>
      <p:sp>
        <p:nvSpPr>
          <p:cNvPr id="285" name="Google Shape;285;p7"/>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7"/>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a:p>
        </p:txBody>
      </p:sp>
      <p:sp>
        <p:nvSpPr>
          <p:cNvPr id="287" name="Google Shape;287;p7"/>
          <p:cNvSpPr txBox="1"/>
          <p:nvPr/>
        </p:nvSpPr>
        <p:spPr>
          <a:xfrm>
            <a:off x="3058699" y="3229050"/>
            <a:ext cx="14609400" cy="5196600"/>
          </a:xfrm>
          <a:prstGeom prst="rect">
            <a:avLst/>
          </a:prstGeom>
          <a:noFill/>
          <a:ln>
            <a:noFill/>
          </a:ln>
        </p:spPr>
        <p:txBody>
          <a:bodyPr spcFirstLastPara="1" wrap="square" lIns="0" tIns="0" rIns="0" bIns="0" anchor="t" anchorCtr="0">
            <a:spAutoFit/>
          </a:bodyPr>
          <a:lstStyle/>
          <a:p>
            <a:pPr marL="0" marR="0" lvl="0" indent="0" algn="just" rtl="0">
              <a:lnSpc>
                <a:spcPct val="107916"/>
              </a:lnSpc>
              <a:spcBef>
                <a:spcPts val="0"/>
              </a:spcBef>
              <a:spcAft>
                <a:spcPts val="0"/>
              </a:spcAft>
              <a:buClr>
                <a:schemeClr val="dk1"/>
              </a:buClr>
              <a:buSzPts val="1100"/>
              <a:buFont typeface="Arial"/>
              <a:buNone/>
            </a:pPr>
            <a:r>
              <a:rPr lang="en-US" sz="2750" b="0" i="0" u="none" strike="noStrike" cap="none">
                <a:solidFill>
                  <a:schemeClr val="dk1"/>
                </a:solidFill>
                <a:latin typeface="Arial"/>
                <a:ea typeface="Arial"/>
                <a:cs typeface="Arial"/>
                <a:sym typeface="Arial"/>
              </a:rPr>
              <a:t>Jüngsten Studien zufolge bietet Blended Learning vor allem die folgenden Vorteile:</a:t>
            </a:r>
            <a:endParaRPr sz="2750" b="0" i="0" u="none" strike="noStrike" cap="none">
              <a:solidFill>
                <a:schemeClr val="dk1"/>
              </a:solidFill>
              <a:latin typeface="Arial"/>
              <a:ea typeface="Arial"/>
              <a:cs typeface="Arial"/>
              <a:sym typeface="Arial"/>
            </a:endParaRPr>
          </a:p>
          <a:p>
            <a:pPr marL="457200" marR="0" lvl="0" indent="-403225" algn="just" rtl="0">
              <a:lnSpc>
                <a:spcPct val="107916"/>
              </a:lnSpc>
              <a:spcBef>
                <a:spcPts val="800"/>
              </a:spcBef>
              <a:spcAft>
                <a:spcPts val="0"/>
              </a:spcAft>
              <a:buClr>
                <a:schemeClr val="dk1"/>
              </a:buClr>
              <a:buSzPts val="2750"/>
              <a:buFont typeface="Arial"/>
              <a:buAutoNum type="arabicPeriod"/>
            </a:pPr>
            <a:r>
              <a:rPr lang="en-US" sz="2750" b="0" i="0" u="none" strike="noStrike" cap="none">
                <a:solidFill>
                  <a:schemeClr val="dk1"/>
                </a:solidFill>
                <a:latin typeface="Arial"/>
                <a:ea typeface="Arial"/>
                <a:cs typeface="Arial"/>
                <a:sym typeface="Arial"/>
              </a:rPr>
              <a:t>Erhöhte Flexibilität und Zugänglichkeit für Studenten.</a:t>
            </a:r>
            <a:endParaRPr sz="2750" b="0" i="0" u="none" strike="noStrike" cap="none">
              <a:solidFill>
                <a:schemeClr val="dk1"/>
              </a:solidFill>
              <a:latin typeface="Arial"/>
              <a:ea typeface="Arial"/>
              <a:cs typeface="Arial"/>
              <a:sym typeface="Arial"/>
            </a:endParaRPr>
          </a:p>
          <a:p>
            <a:pPr marL="457200" marR="0" lvl="0" indent="-403225" algn="just" rtl="0">
              <a:lnSpc>
                <a:spcPct val="107916"/>
              </a:lnSpc>
              <a:spcBef>
                <a:spcPts val="0"/>
              </a:spcBef>
              <a:spcAft>
                <a:spcPts val="0"/>
              </a:spcAft>
              <a:buClr>
                <a:schemeClr val="dk1"/>
              </a:buClr>
              <a:buSzPts val="2750"/>
              <a:buFont typeface="Arial"/>
              <a:buAutoNum type="arabicPeriod"/>
            </a:pPr>
            <a:r>
              <a:rPr lang="en-US" sz="2750" b="0" i="0" u="none" strike="noStrike" cap="none">
                <a:solidFill>
                  <a:schemeClr val="dk1"/>
                </a:solidFill>
                <a:latin typeface="Arial"/>
                <a:ea typeface="Arial"/>
                <a:cs typeface="Arial"/>
                <a:sym typeface="Arial"/>
              </a:rPr>
              <a:t>Personalisierte Lernerfahrungen, die auf individuelle Bedürfnisse und Vorlieben zugeschnitten sind.</a:t>
            </a:r>
            <a:endParaRPr sz="2750" b="0" i="0" u="none" strike="noStrike" cap="none">
              <a:solidFill>
                <a:schemeClr val="dk1"/>
              </a:solidFill>
              <a:latin typeface="Arial"/>
              <a:ea typeface="Arial"/>
              <a:cs typeface="Arial"/>
              <a:sym typeface="Arial"/>
            </a:endParaRPr>
          </a:p>
          <a:p>
            <a:pPr marL="457200" marR="0" lvl="0" indent="-403225" algn="just" rtl="0">
              <a:lnSpc>
                <a:spcPct val="107916"/>
              </a:lnSpc>
              <a:spcBef>
                <a:spcPts val="0"/>
              </a:spcBef>
              <a:spcAft>
                <a:spcPts val="0"/>
              </a:spcAft>
              <a:buClr>
                <a:schemeClr val="dk1"/>
              </a:buClr>
              <a:buSzPts val="2750"/>
              <a:buFont typeface="Arial"/>
              <a:buAutoNum type="arabicPeriod"/>
            </a:pPr>
            <a:r>
              <a:rPr lang="en-US" sz="2750" b="0" i="0" u="none" strike="noStrike" cap="none">
                <a:solidFill>
                  <a:schemeClr val="dk1"/>
                </a:solidFill>
                <a:latin typeface="Arial"/>
                <a:ea typeface="Arial"/>
                <a:cs typeface="Arial"/>
                <a:sym typeface="Arial"/>
              </a:rPr>
              <a:t>Verstärktes Engagement und Motivation der Schüler durch interaktive Online-Aktivitäten und gemeinschaftliche Lernmöglichkeiten.</a:t>
            </a:r>
            <a:endParaRPr sz="2750" b="0" i="0" u="none" strike="noStrike" cap="none">
              <a:solidFill>
                <a:schemeClr val="dk1"/>
              </a:solidFill>
              <a:latin typeface="Arial"/>
              <a:ea typeface="Arial"/>
              <a:cs typeface="Arial"/>
              <a:sym typeface="Arial"/>
            </a:endParaRPr>
          </a:p>
          <a:p>
            <a:pPr marL="457200" marR="0" lvl="0" indent="-403225" algn="just" rtl="0">
              <a:lnSpc>
                <a:spcPct val="107916"/>
              </a:lnSpc>
              <a:spcBef>
                <a:spcPts val="0"/>
              </a:spcBef>
              <a:spcAft>
                <a:spcPts val="0"/>
              </a:spcAft>
              <a:buClr>
                <a:schemeClr val="dk1"/>
              </a:buClr>
              <a:buSzPts val="2750"/>
              <a:buFont typeface="Arial"/>
              <a:buAutoNum type="arabicPeriod"/>
            </a:pPr>
            <a:r>
              <a:rPr lang="en-US" sz="2750" b="0" i="0" u="none" strike="noStrike" cap="none">
                <a:solidFill>
                  <a:schemeClr val="dk1"/>
                </a:solidFill>
                <a:latin typeface="Arial"/>
                <a:ea typeface="Arial"/>
                <a:cs typeface="Arial"/>
                <a:sym typeface="Arial"/>
              </a:rPr>
              <a:t>Möglichkeiten für selbstgesteuertes Lernen, kritisches Denken und die Entwicklung von Problemlösungsfähigkeiten.</a:t>
            </a:r>
            <a:endParaRPr sz="2750" b="0" i="0" u="none" strike="noStrike" cap="none">
              <a:solidFill>
                <a:schemeClr val="dk1"/>
              </a:solidFill>
              <a:latin typeface="Arial"/>
              <a:ea typeface="Arial"/>
              <a:cs typeface="Arial"/>
              <a:sym typeface="Arial"/>
            </a:endParaRPr>
          </a:p>
          <a:p>
            <a:pPr marL="457200" marR="0" lvl="0" indent="-403225" algn="just" rtl="0">
              <a:lnSpc>
                <a:spcPct val="107916"/>
              </a:lnSpc>
              <a:spcBef>
                <a:spcPts val="0"/>
              </a:spcBef>
              <a:spcAft>
                <a:spcPts val="0"/>
              </a:spcAft>
              <a:buClr>
                <a:schemeClr val="dk1"/>
              </a:buClr>
              <a:buSzPts val="2750"/>
              <a:buFont typeface="Arial"/>
              <a:buAutoNum type="arabicPeriod"/>
            </a:pPr>
            <a:r>
              <a:rPr lang="en-US" sz="2750" b="0" i="0" u="none" strike="noStrike" cap="none">
                <a:solidFill>
                  <a:schemeClr val="dk1"/>
                </a:solidFill>
                <a:latin typeface="Arial"/>
                <a:ea typeface="Arial"/>
                <a:cs typeface="Arial"/>
                <a:sym typeface="Arial"/>
              </a:rPr>
              <a:t>Verbesserte Effizienz und Effektivität des Unterrichts durch datengesteuerte Entscheidungsfindung und adaptive Lerntechnologien.</a:t>
            </a:r>
            <a:endParaRPr sz="2750" b="0" i="0" u="none" strike="noStrike" cap="none">
              <a:solidFill>
                <a:schemeClr val="dk1"/>
              </a:solidFill>
              <a:latin typeface="Arial"/>
              <a:ea typeface="Arial"/>
              <a:cs typeface="Arial"/>
              <a:sym typeface="Arial"/>
            </a:endParaRPr>
          </a:p>
          <a:p>
            <a:pPr marL="457200" marR="0" lvl="0" indent="-403225" algn="just" rtl="0">
              <a:lnSpc>
                <a:spcPct val="107916"/>
              </a:lnSpc>
              <a:spcBef>
                <a:spcPts val="0"/>
              </a:spcBef>
              <a:spcAft>
                <a:spcPts val="0"/>
              </a:spcAft>
              <a:buClr>
                <a:schemeClr val="dk1"/>
              </a:buClr>
              <a:buSzPts val="2750"/>
              <a:buFont typeface="Arial"/>
              <a:buAutoNum type="arabicPeriod"/>
            </a:pPr>
            <a:r>
              <a:rPr lang="en-US" sz="2750" b="0" i="0" u="none" strike="noStrike" cap="none">
                <a:solidFill>
                  <a:schemeClr val="dk1"/>
                </a:solidFill>
                <a:latin typeface="Arial"/>
                <a:ea typeface="Arial"/>
                <a:cs typeface="Arial"/>
                <a:sym typeface="Arial"/>
              </a:rPr>
              <a:t>Verstärkte Vorbereitung auf das neue digitale Zeitalter.</a:t>
            </a:r>
            <a:endParaRPr sz="2750" b="0" i="0" u="none" strike="noStrike" cap="none">
              <a:solidFill>
                <a:schemeClr val="dk1"/>
              </a:solidFill>
              <a:latin typeface="Arial"/>
              <a:ea typeface="Arial"/>
              <a:cs typeface="Arial"/>
              <a:sym typeface="Arial"/>
            </a:endParaRPr>
          </a:p>
          <a:p>
            <a:pPr marL="0" marR="0" lvl="0" indent="0" algn="l" rtl="0">
              <a:lnSpc>
                <a:spcPct val="140015"/>
              </a:lnSpc>
              <a:spcBef>
                <a:spcPts val="800"/>
              </a:spcBef>
              <a:spcAft>
                <a:spcPts val="0"/>
              </a:spcAft>
              <a:buClr>
                <a:srgbClr val="000000"/>
              </a:buClr>
              <a:buSzPts val="2750"/>
              <a:buFont typeface="Arial"/>
              <a:buNone/>
            </a:pPr>
            <a:endParaRPr sz="2750" b="0" i="0" u="none" strike="noStrike" cap="none">
              <a:solidFill>
                <a:srgbClr val="121212"/>
              </a:solidFill>
              <a:latin typeface="Arial"/>
              <a:ea typeface="Arial"/>
              <a:cs typeface="Arial"/>
              <a:sym typeface="Arial"/>
            </a:endParaRPr>
          </a:p>
        </p:txBody>
      </p:sp>
      <p:sp>
        <p:nvSpPr>
          <p:cNvPr id="291" name="Google Shape;291;p7"/>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Google Shape;126;p3">
            <a:extLst>
              <a:ext uri="{FF2B5EF4-FFF2-40B4-BE49-F238E27FC236}">
                <a16:creationId xmlns:a16="http://schemas.microsoft.com/office/drawing/2014/main" id="{1206DE87-ADB3-9E5C-D85D-79F4D96D6662}"/>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 name="Google Shape;128;p3">
            <a:extLst>
              <a:ext uri="{FF2B5EF4-FFF2-40B4-BE49-F238E27FC236}">
                <a16:creationId xmlns:a16="http://schemas.microsoft.com/office/drawing/2014/main" id="{C2E33090-13D7-06B6-16A7-3DE123223E96}"/>
              </a:ext>
            </a:extLst>
          </p:cNvPr>
          <p:cNvSpPr txBox="1"/>
          <p:nvPr/>
        </p:nvSpPr>
        <p:spPr>
          <a:xfrm>
            <a:off x="5627065" y="9142466"/>
            <a:ext cx="10676271"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400" b="0" i="0" u="none" strike="noStrike" cap="none" dirty="0">
                <a:solidFill>
                  <a:srgbClr val="121212"/>
                </a:solidFill>
                <a:latin typeface="Arial"/>
                <a:ea typeface="Arial"/>
                <a:cs typeface="Arial"/>
                <a:sym typeface="Arial"/>
              </a:rPr>
              <a:t>Von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finanziert</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geäußerten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Ansichten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Meinungen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entsprechen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jedoch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ausschließlich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denen</a:t>
            </a:r>
            <a:r>
              <a:rPr lang="en-US" sz="1400" b="0" i="0" u="none" strike="noStrike" cap="none" dirty="0">
                <a:solidFill>
                  <a:srgbClr val="121212"/>
                </a:solidFill>
                <a:latin typeface="Arial"/>
                <a:ea typeface="Arial"/>
                <a:cs typeface="Arial"/>
                <a:sym typeface="Arial"/>
              </a:rPr>
              <a:t> des </a:t>
            </a:r>
            <a:r>
              <a:rPr lang="en-US" sz="1400" b="0" i="0" u="none" strike="noStrike" cap="none" dirty="0" err="1">
                <a:solidFill>
                  <a:srgbClr val="121212"/>
                </a:solidFill>
                <a:latin typeface="Arial"/>
                <a:ea typeface="Arial"/>
                <a:cs typeface="Arial"/>
                <a:sym typeface="Arial"/>
              </a:rPr>
              <a:t>Autors</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bzw</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Autoren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spiegeln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nicht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zwingend</a:t>
            </a:r>
            <a:r>
              <a:rPr lang="en-US" sz="1400" b="0" i="0" u="none" strike="noStrike" cap="none" dirty="0">
                <a:solidFill>
                  <a:srgbClr val="121212"/>
                </a:solidFill>
                <a:latin typeface="Arial"/>
                <a:ea typeface="Arial"/>
                <a:cs typeface="Arial"/>
                <a:sym typeface="Arial"/>
              </a:rPr>
              <a:t> die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oder</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Exekutivagentur</a:t>
            </a:r>
            <a:r>
              <a:rPr lang="en-US" sz="1400" b="0" i="0" u="none" strike="noStrike" cap="none" dirty="0">
                <a:solidFill>
                  <a:srgbClr val="121212"/>
                </a:solidFill>
                <a:latin typeface="Arial"/>
                <a:ea typeface="Arial"/>
                <a:cs typeface="Arial"/>
                <a:sym typeface="Arial"/>
              </a:rPr>
              <a:t> für </a:t>
            </a:r>
            <a:r>
              <a:rPr lang="en-US" sz="1400" b="0" i="0" u="none" strike="noStrike" cap="none" dirty="0" err="1">
                <a:solidFill>
                  <a:srgbClr val="121212"/>
                </a:solidFill>
                <a:latin typeface="Arial"/>
                <a:ea typeface="Arial"/>
                <a:cs typeface="Arial"/>
                <a:sym typeface="Arial"/>
              </a:rPr>
              <a:t>Bildung</a:t>
            </a:r>
            <a:r>
              <a:rPr lang="en-US" sz="1400" b="0" i="0" u="none" strike="noStrike" cap="none" dirty="0">
                <a:solidFill>
                  <a:srgbClr val="121212"/>
                </a:solidFill>
                <a:latin typeface="Arial"/>
                <a:ea typeface="Arial"/>
                <a:cs typeface="Arial"/>
                <a:sym typeface="Arial"/>
              </a:rPr>
              <a:t> und Kultur (EACEA) wider. </a:t>
            </a:r>
            <a:r>
              <a:rPr lang="en-US" sz="1400" b="0" i="0" u="none" strike="noStrike" cap="none" dirty="0" err="1">
                <a:solidFill>
                  <a:srgbClr val="121212"/>
                </a:solidFill>
                <a:latin typeface="Arial"/>
                <a:ea typeface="Arial"/>
                <a:cs typeface="Arial"/>
                <a:sym typeface="Arial"/>
              </a:rPr>
              <a:t>Weder</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Europäische</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noch</a:t>
            </a:r>
            <a:r>
              <a:rPr lang="en-US" sz="1400" b="0" i="0" u="none" strike="noStrike" cap="none" dirty="0">
                <a:solidFill>
                  <a:srgbClr val="121212"/>
                </a:solidFill>
                <a:latin typeface="Arial"/>
                <a:ea typeface="Arial"/>
                <a:cs typeface="Arial"/>
                <a:sym typeface="Arial"/>
              </a:rPr>
              <a:t> die EACEA </a:t>
            </a:r>
            <a:r>
              <a:rPr lang="en-US" sz="1400" b="0" i="0" u="none" strike="noStrike" cap="none" dirty="0" err="1">
                <a:solidFill>
                  <a:srgbClr val="121212"/>
                </a:solidFill>
                <a:latin typeface="Arial"/>
                <a:ea typeface="Arial"/>
                <a:cs typeface="Arial"/>
                <a:sym typeface="Arial"/>
              </a:rPr>
              <a:t>können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dafür</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verantwortlich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gemacht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werden</a:t>
            </a:r>
            <a:r>
              <a:rPr lang="en-US" sz="1400" b="0" i="0" u="none" strike="noStrike" cap="none" dirty="0">
                <a:solidFill>
                  <a:srgbClr val="121212"/>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pic>
        <p:nvPicPr>
          <p:cNvPr id="4" name="Google Shape;96;p1">
            <a:extLst>
              <a:ext uri="{FF2B5EF4-FFF2-40B4-BE49-F238E27FC236}">
                <a16:creationId xmlns:a16="http://schemas.microsoft.com/office/drawing/2014/main" id="{F61B36CA-5334-A853-0FA7-468FB1A49CD2}"/>
              </a:ext>
            </a:extLst>
          </p:cNvPr>
          <p:cNvPicPr preferRelativeResize="0"/>
          <p:nvPr/>
        </p:nvPicPr>
        <p:blipFill rotWithShape="1">
          <a:blip r:embed="rId6">
            <a:alphaModFix/>
          </a:blip>
          <a:srcRect/>
          <a:stretch/>
        </p:blipFill>
        <p:spPr>
          <a:xfrm>
            <a:off x="16608176" y="9313270"/>
            <a:ext cx="1171299" cy="385896"/>
          </a:xfrm>
          <a:prstGeom prst="rect">
            <a:avLst/>
          </a:prstGeom>
          <a:noFill/>
          <a:ln>
            <a:noFill/>
          </a:ln>
        </p:spPr>
      </p:pic>
      <p:pic>
        <p:nvPicPr>
          <p:cNvPr id="5" name="Picture 4" descr="Blue text on a white background&#10;&#10;Description automatically generated">
            <a:extLst>
              <a:ext uri="{FF2B5EF4-FFF2-40B4-BE49-F238E27FC236}">
                <a16:creationId xmlns:a16="http://schemas.microsoft.com/office/drawing/2014/main" id="{46CA111E-8C6A-5D5B-097F-A5317D9E0449}"/>
              </a:ext>
            </a:extLst>
          </p:cNvPr>
          <p:cNvPicPr>
            <a:picLocks noChangeAspect="1"/>
          </p:cNvPicPr>
          <p:nvPr/>
        </p:nvPicPr>
        <p:blipFill>
          <a:blip r:embed="rId7"/>
          <a:stretch>
            <a:fillRect/>
          </a:stretch>
        </p:blipFill>
        <p:spPr>
          <a:xfrm>
            <a:off x="3195151" y="9313270"/>
            <a:ext cx="2127074" cy="44625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95"/>
        <p:cNvGrpSpPr/>
        <p:nvPr/>
      </p:nvGrpSpPr>
      <p:grpSpPr>
        <a:xfrm>
          <a:off x="0" y="0"/>
          <a:ext cx="0" cy="0"/>
          <a:chOff x="0" y="0"/>
          <a:chExt cx="0" cy="0"/>
        </a:xfrm>
      </p:grpSpPr>
      <p:sp>
        <p:nvSpPr>
          <p:cNvPr id="296" name="Google Shape;296;g30d847b50ad_0_105"/>
          <p:cNvSpPr txBox="1"/>
          <p:nvPr/>
        </p:nvSpPr>
        <p:spPr>
          <a:xfrm>
            <a:off x="3058697" y="773904"/>
            <a:ext cx="13265100" cy="22623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b="0" i="0" u="none" strike="noStrike" cap="none">
                <a:solidFill>
                  <a:srgbClr val="033C5B"/>
                </a:solidFill>
                <a:latin typeface="Arial"/>
                <a:ea typeface="Arial"/>
                <a:cs typeface="Arial"/>
                <a:sym typeface="Arial"/>
              </a:rPr>
              <a:t>Vorteile von Blended Learning-Modellen</a:t>
            </a:r>
            <a:endParaRPr sz="1400" b="0" i="0" u="none" strike="noStrike" cap="none">
              <a:solidFill>
                <a:srgbClr val="000000"/>
              </a:solidFill>
              <a:latin typeface="Arial"/>
              <a:ea typeface="Arial"/>
              <a:cs typeface="Arial"/>
              <a:sym typeface="Arial"/>
            </a:endParaRPr>
          </a:p>
        </p:txBody>
      </p:sp>
      <p:sp>
        <p:nvSpPr>
          <p:cNvPr id="297" name="Google Shape;297;g30d847b50ad_0_105"/>
          <p:cNvSpPr/>
          <p:nvPr/>
        </p:nvSpPr>
        <p:spPr>
          <a:xfrm>
            <a:off x="-130877" y="-38241"/>
            <a:ext cx="2766900" cy="52185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g30d847b50ad_0_105"/>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a:p>
        </p:txBody>
      </p:sp>
      <p:sp>
        <p:nvSpPr>
          <p:cNvPr id="299" name="Google Shape;299;g30d847b50ad_0_105"/>
          <p:cNvSpPr/>
          <p:nvPr/>
        </p:nvSpPr>
        <p:spPr>
          <a:xfrm>
            <a:off x="-130877" y="5143500"/>
            <a:ext cx="2766900" cy="36654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g30d847b50ad_0_105"/>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a:p>
        </p:txBody>
      </p:sp>
      <p:sp>
        <p:nvSpPr>
          <p:cNvPr id="301" name="Google Shape;301;g30d847b50ad_0_105"/>
          <p:cNvSpPr txBox="1"/>
          <p:nvPr/>
        </p:nvSpPr>
        <p:spPr>
          <a:xfrm>
            <a:off x="2956974" y="4590525"/>
            <a:ext cx="14609400" cy="1504200"/>
          </a:xfrm>
          <a:prstGeom prst="rect">
            <a:avLst/>
          </a:prstGeom>
          <a:noFill/>
          <a:ln>
            <a:noFill/>
          </a:ln>
        </p:spPr>
        <p:txBody>
          <a:bodyPr spcFirstLastPara="1" wrap="square" lIns="0" tIns="0" rIns="0" bIns="0" anchor="t" anchorCtr="0">
            <a:spAutoFit/>
          </a:bodyPr>
          <a:lstStyle/>
          <a:p>
            <a:pPr marL="0" lvl="0" indent="0" algn="ctr" rtl="0">
              <a:lnSpc>
                <a:spcPct val="107916"/>
              </a:lnSpc>
              <a:spcBef>
                <a:spcPts val="0"/>
              </a:spcBef>
              <a:spcAft>
                <a:spcPts val="800"/>
              </a:spcAft>
              <a:buClr>
                <a:schemeClr val="dk1"/>
              </a:buClr>
              <a:buSzPts val="1100"/>
              <a:buFont typeface="Arial"/>
              <a:buNone/>
            </a:pPr>
            <a:r>
              <a:rPr lang="en-US" sz="4700" i="1">
                <a:solidFill>
                  <a:srgbClr val="333333"/>
                </a:solidFill>
                <a:latin typeface="Calibri"/>
                <a:ea typeface="Calibri"/>
                <a:cs typeface="Calibri"/>
                <a:sym typeface="Calibri"/>
              </a:rPr>
              <a:t>"Bildung ist nicht das Lernen von Fakten, sondern die Schulung des Denkens." - Albert </a:t>
            </a:r>
            <a:r>
              <a:rPr lang="en-US" sz="4700" i="1">
                <a:solidFill>
                  <a:srgbClr val="333333"/>
                </a:solidFill>
                <a:highlight>
                  <a:srgbClr val="FFFFFF"/>
                </a:highlight>
                <a:latin typeface="Calibri"/>
                <a:ea typeface="Calibri"/>
                <a:cs typeface="Calibri"/>
                <a:sym typeface="Calibri"/>
              </a:rPr>
              <a:t>Einstein</a:t>
            </a:r>
            <a:endParaRPr sz="4700" b="0" i="0" u="none" strike="noStrike" cap="none">
              <a:solidFill>
                <a:srgbClr val="121212"/>
              </a:solidFill>
              <a:latin typeface="Arial"/>
              <a:ea typeface="Arial"/>
              <a:cs typeface="Arial"/>
              <a:sym typeface="Arial"/>
            </a:endParaRPr>
          </a:p>
        </p:txBody>
      </p:sp>
      <p:sp>
        <p:nvSpPr>
          <p:cNvPr id="305" name="Google Shape;305;g30d847b50ad_0_105"/>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Google Shape;126;p3">
            <a:extLst>
              <a:ext uri="{FF2B5EF4-FFF2-40B4-BE49-F238E27FC236}">
                <a16:creationId xmlns:a16="http://schemas.microsoft.com/office/drawing/2014/main" id="{BBF50F96-3903-4162-26A0-ABBD9D2022FD}"/>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 name="Google Shape;128;p3">
            <a:extLst>
              <a:ext uri="{FF2B5EF4-FFF2-40B4-BE49-F238E27FC236}">
                <a16:creationId xmlns:a16="http://schemas.microsoft.com/office/drawing/2014/main" id="{85FDD981-16F0-A064-D716-A4BA57ADEE5A}"/>
              </a:ext>
            </a:extLst>
          </p:cNvPr>
          <p:cNvSpPr txBox="1"/>
          <p:nvPr/>
        </p:nvSpPr>
        <p:spPr>
          <a:xfrm>
            <a:off x="5627065" y="9142466"/>
            <a:ext cx="10676271"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400" b="0" i="0" u="none" strike="noStrike" cap="none" dirty="0">
                <a:solidFill>
                  <a:srgbClr val="121212"/>
                </a:solidFill>
                <a:latin typeface="Arial"/>
                <a:ea typeface="Arial"/>
                <a:cs typeface="Arial"/>
                <a:sym typeface="Arial"/>
              </a:rPr>
              <a:t>Von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finanziert</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geäußerten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Ansichten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Meinungen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entsprechen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jedoch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ausschließlich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denen</a:t>
            </a:r>
            <a:r>
              <a:rPr lang="en-US" sz="1400" b="0" i="0" u="none" strike="noStrike" cap="none" dirty="0">
                <a:solidFill>
                  <a:srgbClr val="121212"/>
                </a:solidFill>
                <a:latin typeface="Arial"/>
                <a:ea typeface="Arial"/>
                <a:cs typeface="Arial"/>
                <a:sym typeface="Arial"/>
              </a:rPr>
              <a:t> des </a:t>
            </a:r>
            <a:r>
              <a:rPr lang="en-US" sz="1400" b="0" i="0" u="none" strike="noStrike" cap="none" dirty="0" err="1">
                <a:solidFill>
                  <a:srgbClr val="121212"/>
                </a:solidFill>
                <a:latin typeface="Arial"/>
                <a:ea typeface="Arial"/>
                <a:cs typeface="Arial"/>
                <a:sym typeface="Arial"/>
              </a:rPr>
              <a:t>Autors</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bzw</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Autoren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spiegeln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nicht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zwingend</a:t>
            </a:r>
            <a:r>
              <a:rPr lang="en-US" sz="1400" b="0" i="0" u="none" strike="noStrike" cap="none" dirty="0">
                <a:solidFill>
                  <a:srgbClr val="121212"/>
                </a:solidFill>
                <a:latin typeface="Arial"/>
                <a:ea typeface="Arial"/>
                <a:cs typeface="Arial"/>
                <a:sym typeface="Arial"/>
              </a:rPr>
              <a:t> die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oder</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Exekutivagentur</a:t>
            </a:r>
            <a:r>
              <a:rPr lang="en-US" sz="1400" b="0" i="0" u="none" strike="noStrike" cap="none" dirty="0">
                <a:solidFill>
                  <a:srgbClr val="121212"/>
                </a:solidFill>
                <a:latin typeface="Arial"/>
                <a:ea typeface="Arial"/>
                <a:cs typeface="Arial"/>
                <a:sym typeface="Arial"/>
              </a:rPr>
              <a:t> für </a:t>
            </a:r>
            <a:r>
              <a:rPr lang="en-US" sz="1400" b="0" i="0" u="none" strike="noStrike" cap="none" dirty="0" err="1">
                <a:solidFill>
                  <a:srgbClr val="121212"/>
                </a:solidFill>
                <a:latin typeface="Arial"/>
                <a:ea typeface="Arial"/>
                <a:cs typeface="Arial"/>
                <a:sym typeface="Arial"/>
              </a:rPr>
              <a:t>Bildung</a:t>
            </a:r>
            <a:r>
              <a:rPr lang="en-US" sz="1400" b="0" i="0" u="none" strike="noStrike" cap="none" dirty="0">
                <a:solidFill>
                  <a:srgbClr val="121212"/>
                </a:solidFill>
                <a:latin typeface="Arial"/>
                <a:ea typeface="Arial"/>
                <a:cs typeface="Arial"/>
                <a:sym typeface="Arial"/>
              </a:rPr>
              <a:t> und Kultur (EACEA) wider. </a:t>
            </a:r>
            <a:r>
              <a:rPr lang="en-US" sz="1400" b="0" i="0" u="none" strike="noStrike" cap="none" dirty="0" err="1">
                <a:solidFill>
                  <a:srgbClr val="121212"/>
                </a:solidFill>
                <a:latin typeface="Arial"/>
                <a:ea typeface="Arial"/>
                <a:cs typeface="Arial"/>
                <a:sym typeface="Arial"/>
              </a:rPr>
              <a:t>Weder</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Europäische</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noch</a:t>
            </a:r>
            <a:r>
              <a:rPr lang="en-US" sz="1400" b="0" i="0" u="none" strike="noStrike" cap="none" dirty="0">
                <a:solidFill>
                  <a:srgbClr val="121212"/>
                </a:solidFill>
                <a:latin typeface="Arial"/>
                <a:ea typeface="Arial"/>
                <a:cs typeface="Arial"/>
                <a:sym typeface="Arial"/>
              </a:rPr>
              <a:t> die EACEA </a:t>
            </a:r>
            <a:r>
              <a:rPr lang="en-US" sz="1400" b="0" i="0" u="none" strike="noStrike" cap="none" dirty="0" err="1">
                <a:solidFill>
                  <a:srgbClr val="121212"/>
                </a:solidFill>
                <a:latin typeface="Arial"/>
                <a:ea typeface="Arial"/>
                <a:cs typeface="Arial"/>
                <a:sym typeface="Arial"/>
              </a:rPr>
              <a:t>können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dafür</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verantwortlich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gemacht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werden</a:t>
            </a:r>
            <a:r>
              <a:rPr lang="en-US" sz="1400" b="0" i="0" u="none" strike="noStrike" cap="none" dirty="0">
                <a:solidFill>
                  <a:srgbClr val="121212"/>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pic>
        <p:nvPicPr>
          <p:cNvPr id="4" name="Google Shape;96;p1">
            <a:extLst>
              <a:ext uri="{FF2B5EF4-FFF2-40B4-BE49-F238E27FC236}">
                <a16:creationId xmlns:a16="http://schemas.microsoft.com/office/drawing/2014/main" id="{B38D586E-2E1B-5BC3-8023-631A0B30293D}"/>
              </a:ext>
            </a:extLst>
          </p:cNvPr>
          <p:cNvPicPr preferRelativeResize="0"/>
          <p:nvPr/>
        </p:nvPicPr>
        <p:blipFill rotWithShape="1">
          <a:blip r:embed="rId6">
            <a:alphaModFix/>
          </a:blip>
          <a:srcRect/>
          <a:stretch/>
        </p:blipFill>
        <p:spPr>
          <a:xfrm>
            <a:off x="16608176" y="9313270"/>
            <a:ext cx="1171299" cy="385896"/>
          </a:xfrm>
          <a:prstGeom prst="rect">
            <a:avLst/>
          </a:prstGeom>
          <a:noFill/>
          <a:ln>
            <a:noFill/>
          </a:ln>
        </p:spPr>
      </p:pic>
      <p:pic>
        <p:nvPicPr>
          <p:cNvPr id="5" name="Picture 4" descr="Blue text on a white background&#10;&#10;Description automatically generated">
            <a:extLst>
              <a:ext uri="{FF2B5EF4-FFF2-40B4-BE49-F238E27FC236}">
                <a16:creationId xmlns:a16="http://schemas.microsoft.com/office/drawing/2014/main" id="{D7E0C38F-7883-0D20-F213-8C465DAE2E56}"/>
              </a:ext>
            </a:extLst>
          </p:cNvPr>
          <p:cNvPicPr>
            <a:picLocks noChangeAspect="1"/>
          </p:cNvPicPr>
          <p:nvPr/>
        </p:nvPicPr>
        <p:blipFill>
          <a:blip r:embed="rId7"/>
          <a:stretch>
            <a:fillRect/>
          </a:stretch>
        </p:blipFill>
        <p:spPr>
          <a:xfrm>
            <a:off x="3195151" y="9313270"/>
            <a:ext cx="2127074" cy="44625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09"/>
        <p:cNvGrpSpPr/>
        <p:nvPr/>
      </p:nvGrpSpPr>
      <p:grpSpPr>
        <a:xfrm>
          <a:off x="0" y="0"/>
          <a:ext cx="0" cy="0"/>
          <a:chOff x="0" y="0"/>
          <a:chExt cx="0" cy="0"/>
        </a:xfrm>
      </p:grpSpPr>
      <p:sp>
        <p:nvSpPr>
          <p:cNvPr id="310" name="Google Shape;310;p8"/>
          <p:cNvSpPr txBox="1"/>
          <p:nvPr/>
        </p:nvSpPr>
        <p:spPr>
          <a:xfrm>
            <a:off x="1469773" y="518200"/>
            <a:ext cx="15346800" cy="34479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7000"/>
              <a:buFont typeface="Arial"/>
              <a:buNone/>
            </a:pPr>
            <a:r>
              <a:rPr lang="en-US" sz="7000" b="0" i="0" u="none" strike="noStrike" cap="none">
                <a:solidFill>
                  <a:srgbClr val="033C5B"/>
                </a:solidFill>
                <a:latin typeface="Arial"/>
                <a:ea typeface="Arial"/>
                <a:cs typeface="Arial"/>
                <a:sym typeface="Arial"/>
              </a:rPr>
              <a:t>Herausforderungen und Überlegungen bei der Implementierung von Blended-Learning-Modellen </a:t>
            </a:r>
            <a:endParaRPr sz="7000" b="0" i="0" u="none" strike="noStrike" cap="none">
              <a:solidFill>
                <a:srgbClr val="000000"/>
              </a:solidFill>
              <a:latin typeface="Arial"/>
              <a:ea typeface="Arial"/>
              <a:cs typeface="Arial"/>
              <a:sym typeface="Arial"/>
            </a:endParaRPr>
          </a:p>
        </p:txBody>
      </p:sp>
      <p:sp>
        <p:nvSpPr>
          <p:cNvPr id="311" name="Google Shape;311;p8"/>
          <p:cNvSpPr txBox="1"/>
          <p:nvPr/>
        </p:nvSpPr>
        <p:spPr>
          <a:xfrm>
            <a:off x="1469757" y="4467950"/>
            <a:ext cx="15251700" cy="2250600"/>
          </a:xfrm>
          <a:prstGeom prst="rect">
            <a:avLst/>
          </a:prstGeom>
          <a:noFill/>
          <a:ln>
            <a:noFill/>
          </a:ln>
        </p:spPr>
        <p:txBody>
          <a:bodyPr spcFirstLastPara="1" wrap="square" lIns="0" tIns="0" rIns="0" bIns="0" anchor="t" anchorCtr="0">
            <a:spAutoFit/>
          </a:bodyPr>
          <a:lstStyle/>
          <a:p>
            <a:pPr marL="457200" marR="0" lvl="0" indent="-403225" algn="just" rtl="0">
              <a:lnSpc>
                <a:spcPct val="107916"/>
              </a:lnSpc>
              <a:spcBef>
                <a:spcPts val="800"/>
              </a:spcBef>
              <a:spcAft>
                <a:spcPts val="0"/>
              </a:spcAft>
              <a:buClr>
                <a:schemeClr val="dk1"/>
              </a:buClr>
              <a:buSzPts val="2750"/>
              <a:buFont typeface="Arial"/>
              <a:buAutoNum type="arabicPeriod"/>
            </a:pPr>
            <a:r>
              <a:rPr lang="en-US" sz="2750" b="0" i="0" u="none" strike="noStrike" cap="none">
                <a:solidFill>
                  <a:schemeClr val="dk1"/>
                </a:solidFill>
                <a:latin typeface="Arial"/>
                <a:ea typeface="Arial"/>
                <a:cs typeface="Arial"/>
                <a:sym typeface="Arial"/>
              </a:rPr>
              <a:t>Technologische Schranken</a:t>
            </a:r>
            <a:endParaRPr sz="2750" b="0" i="0" u="none" strike="noStrike" cap="none">
              <a:solidFill>
                <a:schemeClr val="dk1"/>
              </a:solidFill>
              <a:latin typeface="Arial"/>
              <a:ea typeface="Arial"/>
              <a:cs typeface="Arial"/>
              <a:sym typeface="Arial"/>
            </a:endParaRPr>
          </a:p>
          <a:p>
            <a:pPr marL="457200" marR="0" lvl="0" indent="-403225" algn="just" rtl="0">
              <a:lnSpc>
                <a:spcPct val="107916"/>
              </a:lnSpc>
              <a:spcBef>
                <a:spcPts val="0"/>
              </a:spcBef>
              <a:spcAft>
                <a:spcPts val="0"/>
              </a:spcAft>
              <a:buClr>
                <a:schemeClr val="dk1"/>
              </a:buClr>
              <a:buSzPts val="2750"/>
              <a:buFont typeface="Arial"/>
              <a:buAutoNum type="arabicPeriod"/>
            </a:pPr>
            <a:r>
              <a:rPr lang="en-US" sz="2750" b="0" i="0" u="none" strike="noStrike" cap="none">
                <a:solidFill>
                  <a:schemeClr val="dk1"/>
                </a:solidFill>
                <a:latin typeface="Arial"/>
                <a:ea typeface="Arial"/>
                <a:cs typeface="Arial"/>
                <a:sym typeface="Arial"/>
              </a:rPr>
              <a:t>Widerstand gegen Veränderungen</a:t>
            </a:r>
            <a:endParaRPr sz="2750" b="0" i="0" u="none" strike="noStrike" cap="none">
              <a:solidFill>
                <a:schemeClr val="dk1"/>
              </a:solidFill>
              <a:latin typeface="Arial"/>
              <a:ea typeface="Arial"/>
              <a:cs typeface="Arial"/>
              <a:sym typeface="Arial"/>
            </a:endParaRPr>
          </a:p>
          <a:p>
            <a:pPr marL="457200" marR="0" lvl="0" indent="-403225" algn="just" rtl="0">
              <a:lnSpc>
                <a:spcPct val="107916"/>
              </a:lnSpc>
              <a:spcBef>
                <a:spcPts val="0"/>
              </a:spcBef>
              <a:spcAft>
                <a:spcPts val="0"/>
              </a:spcAft>
              <a:buClr>
                <a:srgbClr val="121212"/>
              </a:buClr>
              <a:buSzPts val="2750"/>
              <a:buFont typeface="Arial"/>
              <a:buAutoNum type="arabicPeriod"/>
            </a:pPr>
            <a:r>
              <a:rPr lang="en-US" sz="2750" b="0" i="0" u="none" strike="noStrike" cap="none">
                <a:solidFill>
                  <a:schemeClr val="dk1"/>
                </a:solidFill>
                <a:latin typeface="Arial"/>
                <a:ea typeface="Arial"/>
                <a:cs typeface="Arial"/>
                <a:sym typeface="Arial"/>
              </a:rPr>
              <a:t>Engagement aufrechterhalten</a:t>
            </a:r>
            <a:endParaRPr sz="2750" b="0" i="0" u="none" strike="noStrike" cap="none">
              <a:solidFill>
                <a:schemeClr val="dk1"/>
              </a:solidFill>
              <a:latin typeface="Arial"/>
              <a:ea typeface="Arial"/>
              <a:cs typeface="Arial"/>
              <a:sym typeface="Arial"/>
            </a:endParaRPr>
          </a:p>
          <a:p>
            <a:pPr marL="457200" marR="0" lvl="0" indent="-403225" algn="just" rtl="0">
              <a:lnSpc>
                <a:spcPct val="107916"/>
              </a:lnSpc>
              <a:spcBef>
                <a:spcPts val="0"/>
              </a:spcBef>
              <a:spcAft>
                <a:spcPts val="0"/>
              </a:spcAft>
              <a:buClr>
                <a:schemeClr val="dk1"/>
              </a:buClr>
              <a:buSzPts val="2750"/>
              <a:buFont typeface="Arial"/>
              <a:buAutoNum type="arabicPeriod"/>
            </a:pPr>
            <a:r>
              <a:rPr lang="en-US" sz="2750" b="0" i="0" u="none" strike="noStrike" cap="none">
                <a:solidFill>
                  <a:schemeClr val="dk1"/>
                </a:solidFill>
                <a:latin typeface="Arial"/>
                <a:ea typeface="Arial"/>
                <a:cs typeface="Arial"/>
                <a:sym typeface="Arial"/>
              </a:rPr>
              <a:t>Sicherstellung von Gerechtigkeit</a:t>
            </a:r>
            <a:endParaRPr sz="2750" b="0" i="0" u="none" strike="noStrike" cap="none">
              <a:solidFill>
                <a:schemeClr val="dk1"/>
              </a:solidFill>
              <a:latin typeface="Arial"/>
              <a:ea typeface="Arial"/>
              <a:cs typeface="Arial"/>
              <a:sym typeface="Arial"/>
            </a:endParaRPr>
          </a:p>
          <a:p>
            <a:pPr marL="457200" marR="0" lvl="0" indent="-403225" algn="just" rtl="0">
              <a:lnSpc>
                <a:spcPct val="107916"/>
              </a:lnSpc>
              <a:spcBef>
                <a:spcPts val="0"/>
              </a:spcBef>
              <a:spcAft>
                <a:spcPts val="0"/>
              </a:spcAft>
              <a:buClr>
                <a:schemeClr val="dk1"/>
              </a:buClr>
              <a:buSzPts val="2750"/>
              <a:buFont typeface="Arial"/>
              <a:buAutoNum type="arabicPeriod"/>
            </a:pPr>
            <a:r>
              <a:rPr lang="en-US" sz="2750" b="0" i="0" u="none" strike="noStrike" cap="none">
                <a:solidFill>
                  <a:schemeClr val="dk1"/>
                </a:solidFill>
                <a:latin typeface="Arial"/>
                <a:ea typeface="Arial"/>
                <a:cs typeface="Arial"/>
                <a:sym typeface="Arial"/>
              </a:rPr>
              <a:t>Datensicherheit und Datenschutz</a:t>
            </a:r>
            <a:endParaRPr sz="2750" b="0" i="0" u="none" strike="noStrike" cap="none">
              <a:solidFill>
                <a:schemeClr val="dk1"/>
              </a:solidFill>
              <a:latin typeface="Arial"/>
              <a:ea typeface="Arial"/>
              <a:cs typeface="Arial"/>
              <a:sym typeface="Arial"/>
            </a:endParaRPr>
          </a:p>
        </p:txBody>
      </p:sp>
      <p:sp>
        <p:nvSpPr>
          <p:cNvPr id="312" name="Google Shape;312;p8"/>
          <p:cNvSpPr/>
          <p:nvPr/>
        </p:nvSpPr>
        <p:spPr>
          <a:xfrm>
            <a:off x="17259300" y="-150232"/>
            <a:ext cx="1032201"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8"/>
          <p:cNvSpPr/>
          <p:nvPr/>
        </p:nvSpPr>
        <p:spPr>
          <a:xfrm>
            <a:off x="0" y="-75116"/>
            <a:ext cx="1028700" cy="888870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8"/>
          <p:cNvSpPr/>
          <p:nvPr/>
        </p:nvSpPr>
        <p:spPr>
          <a:xfrm rot="5400000">
            <a:off x="-824" y="824"/>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315" name="Google Shape;315;p8"/>
          <p:cNvSpPr/>
          <p:nvPr/>
        </p:nvSpPr>
        <p:spPr>
          <a:xfrm>
            <a:off x="0" y="5257590"/>
            <a:ext cx="1028700" cy="3556002"/>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8"/>
          <p:cNvSpPr/>
          <p:nvPr/>
        </p:nvSpPr>
        <p:spPr>
          <a:xfrm>
            <a:off x="17259300" y="5257590"/>
            <a:ext cx="1028700" cy="3556002"/>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8"/>
          <p:cNvSpPr/>
          <p:nvPr/>
        </p:nvSpPr>
        <p:spPr>
          <a:xfrm rot="10800000">
            <a:off x="17257651" y="1649"/>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318" name="Google Shape;318;p8"/>
          <p:cNvSpPr/>
          <p:nvPr/>
        </p:nvSpPr>
        <p:spPr>
          <a:xfrm>
            <a:off x="31096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8"/>
          <p:cNvSpPr/>
          <p:nvPr/>
        </p:nvSpPr>
        <p:spPr>
          <a:xfrm>
            <a:off x="1757201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8"/>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Google Shape;126;p3">
            <a:extLst>
              <a:ext uri="{FF2B5EF4-FFF2-40B4-BE49-F238E27FC236}">
                <a16:creationId xmlns:a16="http://schemas.microsoft.com/office/drawing/2014/main" id="{0E045C04-CE6B-D25F-2F08-9E861E9C1DA4}"/>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 name="Google Shape;128;p3">
            <a:extLst>
              <a:ext uri="{FF2B5EF4-FFF2-40B4-BE49-F238E27FC236}">
                <a16:creationId xmlns:a16="http://schemas.microsoft.com/office/drawing/2014/main" id="{AA58F113-4C4E-FF2F-A94E-A5AD9CB819E1}"/>
              </a:ext>
            </a:extLst>
          </p:cNvPr>
          <p:cNvSpPr txBox="1"/>
          <p:nvPr/>
        </p:nvSpPr>
        <p:spPr>
          <a:xfrm>
            <a:off x="5627065" y="9142466"/>
            <a:ext cx="10676271"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400" b="0" i="0" u="none" strike="noStrike" cap="none" dirty="0">
                <a:solidFill>
                  <a:srgbClr val="121212"/>
                </a:solidFill>
                <a:latin typeface="Arial"/>
                <a:ea typeface="Arial"/>
                <a:cs typeface="Arial"/>
                <a:sym typeface="Arial"/>
              </a:rPr>
              <a:t>Von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finanziert</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geäußerten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Ansichten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Meinungen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entsprechen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jedoch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ausschließlich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denen</a:t>
            </a:r>
            <a:r>
              <a:rPr lang="en-US" sz="1400" b="0" i="0" u="none" strike="noStrike" cap="none" dirty="0">
                <a:solidFill>
                  <a:srgbClr val="121212"/>
                </a:solidFill>
                <a:latin typeface="Arial"/>
                <a:ea typeface="Arial"/>
                <a:cs typeface="Arial"/>
                <a:sym typeface="Arial"/>
              </a:rPr>
              <a:t> des </a:t>
            </a:r>
            <a:r>
              <a:rPr lang="en-US" sz="1400" b="0" i="0" u="none" strike="noStrike" cap="none" dirty="0" err="1">
                <a:solidFill>
                  <a:srgbClr val="121212"/>
                </a:solidFill>
                <a:latin typeface="Arial"/>
                <a:ea typeface="Arial"/>
                <a:cs typeface="Arial"/>
                <a:sym typeface="Arial"/>
              </a:rPr>
              <a:t>Autors</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bzw</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Autoren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spiegeln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nicht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zwingend</a:t>
            </a:r>
            <a:r>
              <a:rPr lang="en-US" sz="1400" b="0" i="0" u="none" strike="noStrike" cap="none" dirty="0">
                <a:solidFill>
                  <a:srgbClr val="121212"/>
                </a:solidFill>
                <a:latin typeface="Arial"/>
                <a:ea typeface="Arial"/>
                <a:cs typeface="Arial"/>
                <a:sym typeface="Arial"/>
              </a:rPr>
              <a:t> die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oder</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Exekutivagentur</a:t>
            </a:r>
            <a:r>
              <a:rPr lang="en-US" sz="1400" b="0" i="0" u="none" strike="noStrike" cap="none" dirty="0">
                <a:solidFill>
                  <a:srgbClr val="121212"/>
                </a:solidFill>
                <a:latin typeface="Arial"/>
                <a:ea typeface="Arial"/>
                <a:cs typeface="Arial"/>
                <a:sym typeface="Arial"/>
              </a:rPr>
              <a:t> für </a:t>
            </a:r>
            <a:r>
              <a:rPr lang="en-US" sz="1400" b="0" i="0" u="none" strike="noStrike" cap="none" dirty="0" err="1">
                <a:solidFill>
                  <a:srgbClr val="121212"/>
                </a:solidFill>
                <a:latin typeface="Arial"/>
                <a:ea typeface="Arial"/>
                <a:cs typeface="Arial"/>
                <a:sym typeface="Arial"/>
              </a:rPr>
              <a:t>Bildung</a:t>
            </a:r>
            <a:r>
              <a:rPr lang="en-US" sz="1400" b="0" i="0" u="none" strike="noStrike" cap="none" dirty="0">
                <a:solidFill>
                  <a:srgbClr val="121212"/>
                </a:solidFill>
                <a:latin typeface="Arial"/>
                <a:ea typeface="Arial"/>
                <a:cs typeface="Arial"/>
                <a:sym typeface="Arial"/>
              </a:rPr>
              <a:t> und Kultur (EACEA) wider. </a:t>
            </a:r>
            <a:r>
              <a:rPr lang="en-US" sz="1400" b="0" i="0" u="none" strike="noStrike" cap="none" dirty="0" err="1">
                <a:solidFill>
                  <a:srgbClr val="121212"/>
                </a:solidFill>
                <a:latin typeface="Arial"/>
                <a:ea typeface="Arial"/>
                <a:cs typeface="Arial"/>
                <a:sym typeface="Arial"/>
              </a:rPr>
              <a:t>Weder</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Europäische</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noch</a:t>
            </a:r>
            <a:r>
              <a:rPr lang="en-US" sz="1400" b="0" i="0" u="none" strike="noStrike" cap="none" dirty="0">
                <a:solidFill>
                  <a:srgbClr val="121212"/>
                </a:solidFill>
                <a:latin typeface="Arial"/>
                <a:ea typeface="Arial"/>
                <a:cs typeface="Arial"/>
                <a:sym typeface="Arial"/>
              </a:rPr>
              <a:t> die EACEA </a:t>
            </a:r>
            <a:r>
              <a:rPr lang="en-US" sz="1400" b="0" i="0" u="none" strike="noStrike" cap="none" dirty="0" err="1">
                <a:solidFill>
                  <a:srgbClr val="121212"/>
                </a:solidFill>
                <a:latin typeface="Arial"/>
                <a:ea typeface="Arial"/>
                <a:cs typeface="Arial"/>
                <a:sym typeface="Arial"/>
              </a:rPr>
              <a:t>können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dafür</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verantwortlich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gemacht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werden</a:t>
            </a:r>
            <a:r>
              <a:rPr lang="en-US" sz="1400" b="0" i="0" u="none" strike="noStrike" cap="none" dirty="0">
                <a:solidFill>
                  <a:srgbClr val="121212"/>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pic>
        <p:nvPicPr>
          <p:cNvPr id="4" name="Google Shape;96;p1">
            <a:extLst>
              <a:ext uri="{FF2B5EF4-FFF2-40B4-BE49-F238E27FC236}">
                <a16:creationId xmlns:a16="http://schemas.microsoft.com/office/drawing/2014/main" id="{BB7A4FE4-052E-A27E-8B6B-584B68B2BCA9}"/>
              </a:ext>
            </a:extLst>
          </p:cNvPr>
          <p:cNvPicPr preferRelativeResize="0"/>
          <p:nvPr/>
        </p:nvPicPr>
        <p:blipFill rotWithShape="1">
          <a:blip r:embed="rId4">
            <a:alphaModFix/>
          </a:blip>
          <a:srcRect/>
          <a:stretch/>
        </p:blipFill>
        <p:spPr>
          <a:xfrm>
            <a:off x="16608176" y="9313270"/>
            <a:ext cx="1171299" cy="385896"/>
          </a:xfrm>
          <a:prstGeom prst="rect">
            <a:avLst/>
          </a:prstGeom>
          <a:noFill/>
          <a:ln>
            <a:noFill/>
          </a:ln>
        </p:spPr>
      </p:pic>
      <p:pic>
        <p:nvPicPr>
          <p:cNvPr id="5" name="Picture 4" descr="Blue text on a white background&#10;&#10;Description automatically generated">
            <a:extLst>
              <a:ext uri="{FF2B5EF4-FFF2-40B4-BE49-F238E27FC236}">
                <a16:creationId xmlns:a16="http://schemas.microsoft.com/office/drawing/2014/main" id="{9D77B551-3A50-8828-125D-5557B1EC0F89}"/>
              </a:ext>
            </a:extLst>
          </p:cNvPr>
          <p:cNvPicPr>
            <a:picLocks noChangeAspect="1"/>
          </p:cNvPicPr>
          <p:nvPr/>
        </p:nvPicPr>
        <p:blipFill>
          <a:blip r:embed="rId5"/>
          <a:stretch>
            <a:fillRect/>
          </a:stretch>
        </p:blipFill>
        <p:spPr>
          <a:xfrm>
            <a:off x="3195151" y="9313270"/>
            <a:ext cx="2127074" cy="44625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27"/>
        <p:cNvGrpSpPr/>
        <p:nvPr/>
      </p:nvGrpSpPr>
      <p:grpSpPr>
        <a:xfrm>
          <a:off x="0" y="0"/>
          <a:ext cx="0" cy="0"/>
          <a:chOff x="0" y="0"/>
          <a:chExt cx="0" cy="0"/>
        </a:xfrm>
      </p:grpSpPr>
      <p:sp>
        <p:nvSpPr>
          <p:cNvPr id="328" name="Google Shape;328;g30d847b50ad_0_118"/>
          <p:cNvSpPr txBox="1"/>
          <p:nvPr/>
        </p:nvSpPr>
        <p:spPr>
          <a:xfrm>
            <a:off x="1469773" y="518200"/>
            <a:ext cx="15346800" cy="10776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7000"/>
              <a:buFont typeface="Arial"/>
              <a:buNone/>
            </a:pPr>
            <a:r>
              <a:rPr lang="en-US" sz="7000">
                <a:solidFill>
                  <a:srgbClr val="033C5B"/>
                </a:solidFill>
              </a:rPr>
              <a:t>Technologische Schranken</a:t>
            </a:r>
            <a:endParaRPr sz="7000" b="0" i="0" u="none" strike="noStrike" cap="none">
              <a:solidFill>
                <a:srgbClr val="000000"/>
              </a:solidFill>
              <a:latin typeface="Arial"/>
              <a:ea typeface="Arial"/>
              <a:cs typeface="Arial"/>
              <a:sym typeface="Arial"/>
            </a:endParaRPr>
          </a:p>
        </p:txBody>
      </p:sp>
      <p:sp>
        <p:nvSpPr>
          <p:cNvPr id="329" name="Google Shape;329;g30d847b50ad_0_118"/>
          <p:cNvSpPr/>
          <p:nvPr/>
        </p:nvSpPr>
        <p:spPr>
          <a:xfrm>
            <a:off x="17259300" y="-150232"/>
            <a:ext cx="1032300" cy="8963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g30d847b50ad_0_118"/>
          <p:cNvSpPr/>
          <p:nvPr/>
        </p:nvSpPr>
        <p:spPr>
          <a:xfrm>
            <a:off x="0" y="-75116"/>
            <a:ext cx="1028700" cy="8888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g30d847b50ad_0_118"/>
          <p:cNvSpPr/>
          <p:nvPr/>
        </p:nvSpPr>
        <p:spPr>
          <a:xfrm rot="5400000">
            <a:off x="-2349" y="8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332" name="Google Shape;332;g30d847b50ad_0_118"/>
          <p:cNvSpPr/>
          <p:nvPr/>
        </p:nvSpPr>
        <p:spPr>
          <a:xfrm>
            <a:off x="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g30d847b50ad_0_118"/>
          <p:cNvSpPr/>
          <p:nvPr/>
        </p:nvSpPr>
        <p:spPr>
          <a:xfrm>
            <a:off x="1725930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g30d847b50ad_0_118"/>
          <p:cNvSpPr/>
          <p:nvPr/>
        </p:nvSpPr>
        <p:spPr>
          <a:xfrm rot="10800000">
            <a:off x="17256125" y="1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335" name="Google Shape;335;g30d847b50ad_0_118"/>
          <p:cNvSpPr/>
          <p:nvPr/>
        </p:nvSpPr>
        <p:spPr>
          <a:xfrm>
            <a:off x="31096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g30d847b50ad_0_118"/>
          <p:cNvSpPr/>
          <p:nvPr/>
        </p:nvSpPr>
        <p:spPr>
          <a:xfrm>
            <a:off x="1757201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g30d847b50ad_0_118"/>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1" name="Google Shape;341;g30d847b50ad_0_118"/>
          <p:cNvPicPr preferRelativeResize="0"/>
          <p:nvPr/>
        </p:nvPicPr>
        <p:blipFill>
          <a:blip r:embed="rId3">
            <a:alphaModFix/>
          </a:blip>
          <a:stretch>
            <a:fillRect/>
          </a:stretch>
        </p:blipFill>
        <p:spPr>
          <a:xfrm>
            <a:off x="5547876" y="1759638"/>
            <a:ext cx="5900401" cy="5900401"/>
          </a:xfrm>
          <a:prstGeom prst="rect">
            <a:avLst/>
          </a:prstGeom>
          <a:noFill/>
          <a:ln>
            <a:noFill/>
          </a:ln>
        </p:spPr>
      </p:pic>
      <p:sp>
        <p:nvSpPr>
          <p:cNvPr id="342" name="Google Shape;342;g30d847b50ad_0_118"/>
          <p:cNvSpPr txBox="1"/>
          <p:nvPr/>
        </p:nvSpPr>
        <p:spPr>
          <a:xfrm>
            <a:off x="1725750" y="7924263"/>
            <a:ext cx="14836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https://www.freepik.es/vector-gratis/ciencias-informaticas-forenses-analisis-evidencia-digital-investigacion-delitos-informaticos-recuperacion-datos-experto-ciberseguridad-identificando-actividad-fraudulenta_11669602.htm#fromView=search&amp;page=1&amp;position=19&amp;uuid=ea96525e-db68-4f25-9538-2312008f3593</a:t>
            </a:r>
            <a:endParaRPr/>
          </a:p>
        </p:txBody>
      </p:sp>
      <p:sp>
        <p:nvSpPr>
          <p:cNvPr id="2" name="Google Shape;126;p3">
            <a:extLst>
              <a:ext uri="{FF2B5EF4-FFF2-40B4-BE49-F238E27FC236}">
                <a16:creationId xmlns:a16="http://schemas.microsoft.com/office/drawing/2014/main" id="{70416844-01E8-5167-C07E-6EA473B6A2F8}"/>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 name="Google Shape;128;p3">
            <a:extLst>
              <a:ext uri="{FF2B5EF4-FFF2-40B4-BE49-F238E27FC236}">
                <a16:creationId xmlns:a16="http://schemas.microsoft.com/office/drawing/2014/main" id="{07F4CBCF-A577-F264-1448-4C7150E66F03}"/>
              </a:ext>
            </a:extLst>
          </p:cNvPr>
          <p:cNvSpPr txBox="1"/>
          <p:nvPr/>
        </p:nvSpPr>
        <p:spPr>
          <a:xfrm>
            <a:off x="5627065" y="9142466"/>
            <a:ext cx="10676271"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400" b="0" i="0" u="none" strike="noStrike" cap="none" dirty="0">
                <a:solidFill>
                  <a:srgbClr val="121212"/>
                </a:solidFill>
                <a:latin typeface="Arial"/>
                <a:ea typeface="Arial"/>
                <a:cs typeface="Arial"/>
                <a:sym typeface="Arial"/>
              </a:rPr>
              <a:t>Von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finanziert</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geäußerten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Ansichten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Meinungen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entsprechen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jedoch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ausschließlich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denen</a:t>
            </a:r>
            <a:r>
              <a:rPr lang="en-US" sz="1400" b="0" i="0" u="none" strike="noStrike" cap="none" dirty="0">
                <a:solidFill>
                  <a:srgbClr val="121212"/>
                </a:solidFill>
                <a:latin typeface="Arial"/>
                <a:ea typeface="Arial"/>
                <a:cs typeface="Arial"/>
                <a:sym typeface="Arial"/>
              </a:rPr>
              <a:t> des </a:t>
            </a:r>
            <a:r>
              <a:rPr lang="en-US" sz="1400" b="0" i="0" u="none" strike="noStrike" cap="none" dirty="0" err="1">
                <a:solidFill>
                  <a:srgbClr val="121212"/>
                </a:solidFill>
                <a:latin typeface="Arial"/>
                <a:ea typeface="Arial"/>
                <a:cs typeface="Arial"/>
                <a:sym typeface="Arial"/>
              </a:rPr>
              <a:t>Autors</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bzw</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Autoren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spiegeln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nicht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zwingend</a:t>
            </a:r>
            <a:r>
              <a:rPr lang="en-US" sz="1400" b="0" i="0" u="none" strike="noStrike" cap="none" dirty="0">
                <a:solidFill>
                  <a:srgbClr val="121212"/>
                </a:solidFill>
                <a:latin typeface="Arial"/>
                <a:ea typeface="Arial"/>
                <a:cs typeface="Arial"/>
                <a:sym typeface="Arial"/>
              </a:rPr>
              <a:t> die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oder</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Exekutivagentur</a:t>
            </a:r>
            <a:r>
              <a:rPr lang="en-US" sz="1400" b="0" i="0" u="none" strike="noStrike" cap="none" dirty="0">
                <a:solidFill>
                  <a:srgbClr val="121212"/>
                </a:solidFill>
                <a:latin typeface="Arial"/>
                <a:ea typeface="Arial"/>
                <a:cs typeface="Arial"/>
                <a:sym typeface="Arial"/>
              </a:rPr>
              <a:t> für </a:t>
            </a:r>
            <a:r>
              <a:rPr lang="en-US" sz="1400" b="0" i="0" u="none" strike="noStrike" cap="none" dirty="0" err="1">
                <a:solidFill>
                  <a:srgbClr val="121212"/>
                </a:solidFill>
                <a:latin typeface="Arial"/>
                <a:ea typeface="Arial"/>
                <a:cs typeface="Arial"/>
                <a:sym typeface="Arial"/>
              </a:rPr>
              <a:t>Bildung</a:t>
            </a:r>
            <a:r>
              <a:rPr lang="en-US" sz="1400" b="0" i="0" u="none" strike="noStrike" cap="none" dirty="0">
                <a:solidFill>
                  <a:srgbClr val="121212"/>
                </a:solidFill>
                <a:latin typeface="Arial"/>
                <a:ea typeface="Arial"/>
                <a:cs typeface="Arial"/>
                <a:sym typeface="Arial"/>
              </a:rPr>
              <a:t> und Kultur (EACEA) wider. </a:t>
            </a:r>
            <a:r>
              <a:rPr lang="en-US" sz="1400" b="0" i="0" u="none" strike="noStrike" cap="none" dirty="0" err="1">
                <a:solidFill>
                  <a:srgbClr val="121212"/>
                </a:solidFill>
                <a:latin typeface="Arial"/>
                <a:ea typeface="Arial"/>
                <a:cs typeface="Arial"/>
                <a:sym typeface="Arial"/>
              </a:rPr>
              <a:t>Weder</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Europäische</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noch</a:t>
            </a:r>
            <a:r>
              <a:rPr lang="en-US" sz="1400" b="0" i="0" u="none" strike="noStrike" cap="none" dirty="0">
                <a:solidFill>
                  <a:srgbClr val="121212"/>
                </a:solidFill>
                <a:latin typeface="Arial"/>
                <a:ea typeface="Arial"/>
                <a:cs typeface="Arial"/>
                <a:sym typeface="Arial"/>
              </a:rPr>
              <a:t> die EACEA </a:t>
            </a:r>
            <a:r>
              <a:rPr lang="en-US" sz="1400" b="0" i="0" u="none" strike="noStrike" cap="none" dirty="0" err="1">
                <a:solidFill>
                  <a:srgbClr val="121212"/>
                </a:solidFill>
                <a:latin typeface="Arial"/>
                <a:ea typeface="Arial"/>
                <a:cs typeface="Arial"/>
                <a:sym typeface="Arial"/>
              </a:rPr>
              <a:t>können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dafür</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verantwortlich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gemacht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werden</a:t>
            </a:r>
            <a:r>
              <a:rPr lang="en-US" sz="1400" b="0" i="0" u="none" strike="noStrike" cap="none" dirty="0">
                <a:solidFill>
                  <a:srgbClr val="121212"/>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pic>
        <p:nvPicPr>
          <p:cNvPr id="4" name="Google Shape;96;p1">
            <a:extLst>
              <a:ext uri="{FF2B5EF4-FFF2-40B4-BE49-F238E27FC236}">
                <a16:creationId xmlns:a16="http://schemas.microsoft.com/office/drawing/2014/main" id="{395E1F4C-71D5-7EA8-690E-2C186DBCF6DA}"/>
              </a:ext>
            </a:extLst>
          </p:cNvPr>
          <p:cNvPicPr preferRelativeResize="0"/>
          <p:nvPr/>
        </p:nvPicPr>
        <p:blipFill rotWithShape="1">
          <a:blip r:embed="rId5">
            <a:alphaModFix/>
          </a:blip>
          <a:srcRect/>
          <a:stretch/>
        </p:blipFill>
        <p:spPr>
          <a:xfrm>
            <a:off x="16608176" y="9313270"/>
            <a:ext cx="1171299" cy="385896"/>
          </a:xfrm>
          <a:prstGeom prst="rect">
            <a:avLst/>
          </a:prstGeom>
          <a:noFill/>
          <a:ln>
            <a:noFill/>
          </a:ln>
        </p:spPr>
      </p:pic>
      <p:pic>
        <p:nvPicPr>
          <p:cNvPr id="5" name="Picture 4" descr="Blue text on a white background&#10;&#10;Description automatically generated">
            <a:extLst>
              <a:ext uri="{FF2B5EF4-FFF2-40B4-BE49-F238E27FC236}">
                <a16:creationId xmlns:a16="http://schemas.microsoft.com/office/drawing/2014/main" id="{0A6B2D9D-7B5D-4332-98BC-2D1ACB06FCF1}"/>
              </a:ext>
            </a:extLst>
          </p:cNvPr>
          <p:cNvPicPr>
            <a:picLocks noChangeAspect="1"/>
          </p:cNvPicPr>
          <p:nvPr/>
        </p:nvPicPr>
        <p:blipFill>
          <a:blip r:embed="rId6"/>
          <a:stretch>
            <a:fillRect/>
          </a:stretch>
        </p:blipFill>
        <p:spPr>
          <a:xfrm>
            <a:off x="3195151" y="9313270"/>
            <a:ext cx="2127074" cy="44625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46"/>
        <p:cNvGrpSpPr/>
        <p:nvPr/>
      </p:nvGrpSpPr>
      <p:grpSpPr>
        <a:xfrm>
          <a:off x="0" y="0"/>
          <a:ext cx="0" cy="0"/>
          <a:chOff x="0" y="0"/>
          <a:chExt cx="0" cy="0"/>
        </a:xfrm>
      </p:grpSpPr>
      <p:sp>
        <p:nvSpPr>
          <p:cNvPr id="347" name="Google Shape;347;g30d847b50ad_0_139"/>
          <p:cNvSpPr txBox="1"/>
          <p:nvPr/>
        </p:nvSpPr>
        <p:spPr>
          <a:xfrm>
            <a:off x="1469773" y="518200"/>
            <a:ext cx="15346800" cy="10776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7000"/>
              <a:buFont typeface="Arial"/>
              <a:buNone/>
            </a:pPr>
            <a:r>
              <a:rPr lang="en-US" sz="7000">
                <a:solidFill>
                  <a:srgbClr val="033C5B"/>
                </a:solidFill>
              </a:rPr>
              <a:t>Widerstand gegen Veränderungen</a:t>
            </a:r>
            <a:endParaRPr sz="7000" b="0" i="0" u="none" strike="noStrike" cap="none">
              <a:solidFill>
                <a:srgbClr val="000000"/>
              </a:solidFill>
              <a:latin typeface="Arial"/>
              <a:ea typeface="Arial"/>
              <a:cs typeface="Arial"/>
              <a:sym typeface="Arial"/>
            </a:endParaRPr>
          </a:p>
        </p:txBody>
      </p:sp>
      <p:sp>
        <p:nvSpPr>
          <p:cNvPr id="348" name="Google Shape;348;g30d847b50ad_0_139"/>
          <p:cNvSpPr/>
          <p:nvPr/>
        </p:nvSpPr>
        <p:spPr>
          <a:xfrm>
            <a:off x="17259300" y="-150232"/>
            <a:ext cx="1032300" cy="8963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g30d847b50ad_0_139"/>
          <p:cNvSpPr/>
          <p:nvPr/>
        </p:nvSpPr>
        <p:spPr>
          <a:xfrm>
            <a:off x="0" y="-75116"/>
            <a:ext cx="1028700" cy="8888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g30d847b50ad_0_139"/>
          <p:cNvSpPr/>
          <p:nvPr/>
        </p:nvSpPr>
        <p:spPr>
          <a:xfrm rot="5400000">
            <a:off x="-2349" y="8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351" name="Google Shape;351;g30d847b50ad_0_139"/>
          <p:cNvSpPr/>
          <p:nvPr/>
        </p:nvSpPr>
        <p:spPr>
          <a:xfrm>
            <a:off x="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g30d847b50ad_0_139"/>
          <p:cNvSpPr/>
          <p:nvPr/>
        </p:nvSpPr>
        <p:spPr>
          <a:xfrm>
            <a:off x="1725930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g30d847b50ad_0_139"/>
          <p:cNvSpPr/>
          <p:nvPr/>
        </p:nvSpPr>
        <p:spPr>
          <a:xfrm rot="10800000">
            <a:off x="17256125" y="1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354" name="Google Shape;354;g30d847b50ad_0_139"/>
          <p:cNvSpPr/>
          <p:nvPr/>
        </p:nvSpPr>
        <p:spPr>
          <a:xfrm>
            <a:off x="31096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g30d847b50ad_0_139"/>
          <p:cNvSpPr/>
          <p:nvPr/>
        </p:nvSpPr>
        <p:spPr>
          <a:xfrm>
            <a:off x="1757201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g30d847b50ad_0_139"/>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g30d847b50ad_0_139"/>
          <p:cNvSpPr txBox="1"/>
          <p:nvPr/>
        </p:nvSpPr>
        <p:spPr>
          <a:xfrm>
            <a:off x="1725750" y="7924263"/>
            <a:ext cx="14836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https://www.freepik.es/foto-gratis/mano-que-detiene-caida-piezas-madera_25629275.htm#fromView=search&amp;page=1&amp;position=6&amp;uuid=8b458ad8-f54f-416b-9920-ecdeef1f270d</a:t>
            </a:r>
            <a:endParaRPr/>
          </a:p>
        </p:txBody>
      </p:sp>
      <p:pic>
        <p:nvPicPr>
          <p:cNvPr id="361" name="Google Shape;361;g30d847b50ad_0_139"/>
          <p:cNvPicPr preferRelativeResize="0"/>
          <p:nvPr/>
        </p:nvPicPr>
        <p:blipFill>
          <a:blip r:embed="rId3">
            <a:alphaModFix/>
          </a:blip>
          <a:stretch>
            <a:fillRect/>
          </a:stretch>
        </p:blipFill>
        <p:spPr>
          <a:xfrm>
            <a:off x="4419200" y="1748200"/>
            <a:ext cx="9031086" cy="6023664"/>
          </a:xfrm>
          <a:prstGeom prst="rect">
            <a:avLst/>
          </a:prstGeom>
          <a:noFill/>
          <a:ln>
            <a:noFill/>
          </a:ln>
        </p:spPr>
      </p:pic>
      <p:sp>
        <p:nvSpPr>
          <p:cNvPr id="2" name="Google Shape;126;p3">
            <a:extLst>
              <a:ext uri="{FF2B5EF4-FFF2-40B4-BE49-F238E27FC236}">
                <a16:creationId xmlns:a16="http://schemas.microsoft.com/office/drawing/2014/main" id="{0A1C8B63-FB82-D35D-8787-A1B7140F358E}"/>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 name="Google Shape;128;p3">
            <a:extLst>
              <a:ext uri="{FF2B5EF4-FFF2-40B4-BE49-F238E27FC236}">
                <a16:creationId xmlns:a16="http://schemas.microsoft.com/office/drawing/2014/main" id="{5C284F5B-B54C-AF15-7C53-407E36D786DA}"/>
              </a:ext>
            </a:extLst>
          </p:cNvPr>
          <p:cNvSpPr txBox="1"/>
          <p:nvPr/>
        </p:nvSpPr>
        <p:spPr>
          <a:xfrm>
            <a:off x="5627065" y="9142466"/>
            <a:ext cx="10676271"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400" b="0" i="0" u="none" strike="noStrike" cap="none" dirty="0">
                <a:solidFill>
                  <a:srgbClr val="121212"/>
                </a:solidFill>
                <a:latin typeface="Arial"/>
                <a:ea typeface="Arial"/>
                <a:cs typeface="Arial"/>
                <a:sym typeface="Arial"/>
              </a:rPr>
              <a:t>Von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finanziert</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geäußerten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Ansichten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Meinungen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entsprechen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jedoch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ausschließlich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denen</a:t>
            </a:r>
            <a:r>
              <a:rPr lang="en-US" sz="1400" b="0" i="0" u="none" strike="noStrike" cap="none" dirty="0">
                <a:solidFill>
                  <a:srgbClr val="121212"/>
                </a:solidFill>
                <a:latin typeface="Arial"/>
                <a:ea typeface="Arial"/>
                <a:cs typeface="Arial"/>
                <a:sym typeface="Arial"/>
              </a:rPr>
              <a:t> des </a:t>
            </a:r>
            <a:r>
              <a:rPr lang="en-US" sz="1400" b="0" i="0" u="none" strike="noStrike" cap="none" dirty="0" err="1">
                <a:solidFill>
                  <a:srgbClr val="121212"/>
                </a:solidFill>
                <a:latin typeface="Arial"/>
                <a:ea typeface="Arial"/>
                <a:cs typeface="Arial"/>
                <a:sym typeface="Arial"/>
              </a:rPr>
              <a:t>Autors</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bzw</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Autoren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spiegeln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nicht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zwingend</a:t>
            </a:r>
            <a:r>
              <a:rPr lang="en-US" sz="1400" b="0" i="0" u="none" strike="noStrike" cap="none" dirty="0">
                <a:solidFill>
                  <a:srgbClr val="121212"/>
                </a:solidFill>
                <a:latin typeface="Arial"/>
                <a:ea typeface="Arial"/>
                <a:cs typeface="Arial"/>
                <a:sym typeface="Arial"/>
              </a:rPr>
              <a:t> die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oder</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Exekutivagentur</a:t>
            </a:r>
            <a:r>
              <a:rPr lang="en-US" sz="1400" b="0" i="0" u="none" strike="noStrike" cap="none" dirty="0">
                <a:solidFill>
                  <a:srgbClr val="121212"/>
                </a:solidFill>
                <a:latin typeface="Arial"/>
                <a:ea typeface="Arial"/>
                <a:cs typeface="Arial"/>
                <a:sym typeface="Arial"/>
              </a:rPr>
              <a:t> für </a:t>
            </a:r>
            <a:r>
              <a:rPr lang="en-US" sz="1400" b="0" i="0" u="none" strike="noStrike" cap="none" dirty="0" err="1">
                <a:solidFill>
                  <a:srgbClr val="121212"/>
                </a:solidFill>
                <a:latin typeface="Arial"/>
                <a:ea typeface="Arial"/>
                <a:cs typeface="Arial"/>
                <a:sym typeface="Arial"/>
              </a:rPr>
              <a:t>Bildung</a:t>
            </a:r>
            <a:r>
              <a:rPr lang="en-US" sz="1400" b="0" i="0" u="none" strike="noStrike" cap="none" dirty="0">
                <a:solidFill>
                  <a:srgbClr val="121212"/>
                </a:solidFill>
                <a:latin typeface="Arial"/>
                <a:ea typeface="Arial"/>
                <a:cs typeface="Arial"/>
                <a:sym typeface="Arial"/>
              </a:rPr>
              <a:t> und Kultur (EACEA) wider. </a:t>
            </a:r>
            <a:r>
              <a:rPr lang="en-US" sz="1400" b="0" i="0" u="none" strike="noStrike" cap="none" dirty="0" err="1">
                <a:solidFill>
                  <a:srgbClr val="121212"/>
                </a:solidFill>
                <a:latin typeface="Arial"/>
                <a:ea typeface="Arial"/>
                <a:cs typeface="Arial"/>
                <a:sym typeface="Arial"/>
              </a:rPr>
              <a:t>Weder</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Europäische</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noch</a:t>
            </a:r>
            <a:r>
              <a:rPr lang="en-US" sz="1400" b="0" i="0" u="none" strike="noStrike" cap="none" dirty="0">
                <a:solidFill>
                  <a:srgbClr val="121212"/>
                </a:solidFill>
                <a:latin typeface="Arial"/>
                <a:ea typeface="Arial"/>
                <a:cs typeface="Arial"/>
                <a:sym typeface="Arial"/>
              </a:rPr>
              <a:t> die EACEA </a:t>
            </a:r>
            <a:r>
              <a:rPr lang="en-US" sz="1400" b="0" i="0" u="none" strike="noStrike" cap="none" dirty="0" err="1">
                <a:solidFill>
                  <a:srgbClr val="121212"/>
                </a:solidFill>
                <a:latin typeface="Arial"/>
                <a:ea typeface="Arial"/>
                <a:cs typeface="Arial"/>
                <a:sym typeface="Arial"/>
              </a:rPr>
              <a:t>können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dafür</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verantwortlich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gemacht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werden</a:t>
            </a:r>
            <a:r>
              <a:rPr lang="en-US" sz="1400" b="0" i="0" u="none" strike="noStrike" cap="none" dirty="0">
                <a:solidFill>
                  <a:srgbClr val="121212"/>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pic>
        <p:nvPicPr>
          <p:cNvPr id="4" name="Google Shape;96;p1">
            <a:extLst>
              <a:ext uri="{FF2B5EF4-FFF2-40B4-BE49-F238E27FC236}">
                <a16:creationId xmlns:a16="http://schemas.microsoft.com/office/drawing/2014/main" id="{FD515A35-639B-539B-2146-9252F4CB1BAB}"/>
              </a:ext>
            </a:extLst>
          </p:cNvPr>
          <p:cNvPicPr preferRelativeResize="0"/>
          <p:nvPr/>
        </p:nvPicPr>
        <p:blipFill rotWithShape="1">
          <a:blip r:embed="rId5">
            <a:alphaModFix/>
          </a:blip>
          <a:srcRect/>
          <a:stretch/>
        </p:blipFill>
        <p:spPr>
          <a:xfrm>
            <a:off x="16608176" y="9313270"/>
            <a:ext cx="1171299" cy="385896"/>
          </a:xfrm>
          <a:prstGeom prst="rect">
            <a:avLst/>
          </a:prstGeom>
          <a:noFill/>
          <a:ln>
            <a:noFill/>
          </a:ln>
        </p:spPr>
      </p:pic>
      <p:pic>
        <p:nvPicPr>
          <p:cNvPr id="5" name="Picture 4" descr="Blue text on a white background&#10;&#10;Description automatically generated">
            <a:extLst>
              <a:ext uri="{FF2B5EF4-FFF2-40B4-BE49-F238E27FC236}">
                <a16:creationId xmlns:a16="http://schemas.microsoft.com/office/drawing/2014/main" id="{155DD7A7-C54C-F8D0-C062-B6F1CF77115D}"/>
              </a:ext>
            </a:extLst>
          </p:cNvPr>
          <p:cNvPicPr>
            <a:picLocks noChangeAspect="1"/>
          </p:cNvPicPr>
          <p:nvPr/>
        </p:nvPicPr>
        <p:blipFill>
          <a:blip r:embed="rId6"/>
          <a:stretch>
            <a:fillRect/>
          </a:stretch>
        </p:blipFill>
        <p:spPr>
          <a:xfrm>
            <a:off x="3195151" y="9313270"/>
            <a:ext cx="2127074" cy="44625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65"/>
        <p:cNvGrpSpPr/>
        <p:nvPr/>
      </p:nvGrpSpPr>
      <p:grpSpPr>
        <a:xfrm>
          <a:off x="0" y="0"/>
          <a:ext cx="0" cy="0"/>
          <a:chOff x="0" y="0"/>
          <a:chExt cx="0" cy="0"/>
        </a:xfrm>
      </p:grpSpPr>
      <p:sp>
        <p:nvSpPr>
          <p:cNvPr id="366" name="Google Shape;366;g30d847b50ad_0_159"/>
          <p:cNvSpPr txBox="1"/>
          <p:nvPr/>
        </p:nvSpPr>
        <p:spPr>
          <a:xfrm>
            <a:off x="1469773" y="518200"/>
            <a:ext cx="15346800" cy="10776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7000"/>
              <a:buFont typeface="Arial"/>
              <a:buNone/>
            </a:pPr>
            <a:r>
              <a:rPr lang="en-US" sz="7000">
                <a:solidFill>
                  <a:srgbClr val="033C5B"/>
                </a:solidFill>
              </a:rPr>
              <a:t>Engagement aufrechterhalten</a:t>
            </a:r>
            <a:endParaRPr sz="7000" b="0" i="0" u="none" strike="noStrike" cap="none">
              <a:solidFill>
                <a:srgbClr val="000000"/>
              </a:solidFill>
              <a:latin typeface="Arial"/>
              <a:ea typeface="Arial"/>
              <a:cs typeface="Arial"/>
              <a:sym typeface="Arial"/>
            </a:endParaRPr>
          </a:p>
        </p:txBody>
      </p:sp>
      <p:sp>
        <p:nvSpPr>
          <p:cNvPr id="367" name="Google Shape;367;g30d847b50ad_0_159"/>
          <p:cNvSpPr/>
          <p:nvPr/>
        </p:nvSpPr>
        <p:spPr>
          <a:xfrm>
            <a:off x="17259300" y="-150232"/>
            <a:ext cx="1032300" cy="8963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g30d847b50ad_0_159"/>
          <p:cNvSpPr/>
          <p:nvPr/>
        </p:nvSpPr>
        <p:spPr>
          <a:xfrm>
            <a:off x="0" y="-75116"/>
            <a:ext cx="1028700" cy="8888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g30d847b50ad_0_159"/>
          <p:cNvSpPr/>
          <p:nvPr/>
        </p:nvSpPr>
        <p:spPr>
          <a:xfrm rot="5400000">
            <a:off x="-2349" y="8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370" name="Google Shape;370;g30d847b50ad_0_159"/>
          <p:cNvSpPr/>
          <p:nvPr/>
        </p:nvSpPr>
        <p:spPr>
          <a:xfrm>
            <a:off x="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g30d847b50ad_0_159"/>
          <p:cNvSpPr/>
          <p:nvPr/>
        </p:nvSpPr>
        <p:spPr>
          <a:xfrm>
            <a:off x="1725930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g30d847b50ad_0_159"/>
          <p:cNvSpPr/>
          <p:nvPr/>
        </p:nvSpPr>
        <p:spPr>
          <a:xfrm rot="10800000">
            <a:off x="17256125" y="1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373" name="Google Shape;373;g30d847b50ad_0_159"/>
          <p:cNvSpPr/>
          <p:nvPr/>
        </p:nvSpPr>
        <p:spPr>
          <a:xfrm>
            <a:off x="31096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g30d847b50ad_0_159"/>
          <p:cNvSpPr/>
          <p:nvPr/>
        </p:nvSpPr>
        <p:spPr>
          <a:xfrm>
            <a:off x="1757201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g30d847b50ad_0_159"/>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g30d847b50ad_0_159"/>
          <p:cNvSpPr txBox="1"/>
          <p:nvPr/>
        </p:nvSpPr>
        <p:spPr>
          <a:xfrm>
            <a:off x="1725750" y="7924263"/>
            <a:ext cx="14836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https://www.freepik.es/vector-gratis/ilustracion-concepto-abstracto-marketing-compromiso-marketing-internet-gestion-compromiso-participacion-activa-comercio-online-estrategia-smm-contenido-interactivo_12144940.htm#fromView=search&amp;page=1&amp;position=1&amp;uuid=7e009bc5-0989-4c25-8c3d-7e8dc081909a</a:t>
            </a:r>
            <a:endParaRPr/>
          </a:p>
        </p:txBody>
      </p:sp>
      <p:pic>
        <p:nvPicPr>
          <p:cNvPr id="380" name="Google Shape;380;g30d847b50ad_0_159"/>
          <p:cNvPicPr preferRelativeResize="0"/>
          <p:nvPr/>
        </p:nvPicPr>
        <p:blipFill>
          <a:blip r:embed="rId3">
            <a:alphaModFix/>
          </a:blip>
          <a:stretch>
            <a:fillRect/>
          </a:stretch>
        </p:blipFill>
        <p:spPr>
          <a:xfrm>
            <a:off x="5891075" y="1748200"/>
            <a:ext cx="6023665" cy="6023665"/>
          </a:xfrm>
          <a:prstGeom prst="rect">
            <a:avLst/>
          </a:prstGeom>
          <a:noFill/>
          <a:ln>
            <a:noFill/>
          </a:ln>
        </p:spPr>
      </p:pic>
      <p:sp>
        <p:nvSpPr>
          <p:cNvPr id="2" name="Google Shape;126;p3">
            <a:extLst>
              <a:ext uri="{FF2B5EF4-FFF2-40B4-BE49-F238E27FC236}">
                <a16:creationId xmlns:a16="http://schemas.microsoft.com/office/drawing/2014/main" id="{68BB2BCE-69DB-AD27-E10E-2E8C1BFD8E6F}"/>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 name="Google Shape;128;p3">
            <a:extLst>
              <a:ext uri="{FF2B5EF4-FFF2-40B4-BE49-F238E27FC236}">
                <a16:creationId xmlns:a16="http://schemas.microsoft.com/office/drawing/2014/main" id="{260F957D-F730-E599-E7E7-F2B6AC373715}"/>
              </a:ext>
            </a:extLst>
          </p:cNvPr>
          <p:cNvSpPr txBox="1"/>
          <p:nvPr/>
        </p:nvSpPr>
        <p:spPr>
          <a:xfrm>
            <a:off x="5627065" y="9142466"/>
            <a:ext cx="10676271"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400" b="0" i="0" u="none" strike="noStrike" cap="none" dirty="0">
                <a:solidFill>
                  <a:srgbClr val="121212"/>
                </a:solidFill>
                <a:latin typeface="Arial"/>
                <a:ea typeface="Arial"/>
                <a:cs typeface="Arial"/>
                <a:sym typeface="Arial"/>
              </a:rPr>
              <a:t>Von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finanziert</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geäußerten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Ansichten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Meinungen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entsprechen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jedoch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ausschließlich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denen</a:t>
            </a:r>
            <a:r>
              <a:rPr lang="en-US" sz="1400" b="0" i="0" u="none" strike="noStrike" cap="none" dirty="0">
                <a:solidFill>
                  <a:srgbClr val="121212"/>
                </a:solidFill>
                <a:latin typeface="Arial"/>
                <a:ea typeface="Arial"/>
                <a:cs typeface="Arial"/>
                <a:sym typeface="Arial"/>
              </a:rPr>
              <a:t> des </a:t>
            </a:r>
            <a:r>
              <a:rPr lang="en-US" sz="1400" b="0" i="0" u="none" strike="noStrike" cap="none" dirty="0" err="1">
                <a:solidFill>
                  <a:srgbClr val="121212"/>
                </a:solidFill>
                <a:latin typeface="Arial"/>
                <a:ea typeface="Arial"/>
                <a:cs typeface="Arial"/>
                <a:sym typeface="Arial"/>
              </a:rPr>
              <a:t>Autors</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bzw</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Autoren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spiegeln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nicht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zwingend</a:t>
            </a:r>
            <a:r>
              <a:rPr lang="en-US" sz="1400" b="0" i="0" u="none" strike="noStrike" cap="none" dirty="0">
                <a:solidFill>
                  <a:srgbClr val="121212"/>
                </a:solidFill>
                <a:latin typeface="Arial"/>
                <a:ea typeface="Arial"/>
                <a:cs typeface="Arial"/>
                <a:sym typeface="Arial"/>
              </a:rPr>
              <a:t> die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oder</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Exekutivagentur</a:t>
            </a:r>
            <a:r>
              <a:rPr lang="en-US" sz="1400" b="0" i="0" u="none" strike="noStrike" cap="none" dirty="0">
                <a:solidFill>
                  <a:srgbClr val="121212"/>
                </a:solidFill>
                <a:latin typeface="Arial"/>
                <a:ea typeface="Arial"/>
                <a:cs typeface="Arial"/>
                <a:sym typeface="Arial"/>
              </a:rPr>
              <a:t> für </a:t>
            </a:r>
            <a:r>
              <a:rPr lang="en-US" sz="1400" b="0" i="0" u="none" strike="noStrike" cap="none" dirty="0" err="1">
                <a:solidFill>
                  <a:srgbClr val="121212"/>
                </a:solidFill>
                <a:latin typeface="Arial"/>
                <a:ea typeface="Arial"/>
                <a:cs typeface="Arial"/>
                <a:sym typeface="Arial"/>
              </a:rPr>
              <a:t>Bildung</a:t>
            </a:r>
            <a:r>
              <a:rPr lang="en-US" sz="1400" b="0" i="0" u="none" strike="noStrike" cap="none" dirty="0">
                <a:solidFill>
                  <a:srgbClr val="121212"/>
                </a:solidFill>
                <a:latin typeface="Arial"/>
                <a:ea typeface="Arial"/>
                <a:cs typeface="Arial"/>
                <a:sym typeface="Arial"/>
              </a:rPr>
              <a:t> und Kultur (EACEA) wider. </a:t>
            </a:r>
            <a:r>
              <a:rPr lang="en-US" sz="1400" b="0" i="0" u="none" strike="noStrike" cap="none" dirty="0" err="1">
                <a:solidFill>
                  <a:srgbClr val="121212"/>
                </a:solidFill>
                <a:latin typeface="Arial"/>
                <a:ea typeface="Arial"/>
                <a:cs typeface="Arial"/>
                <a:sym typeface="Arial"/>
              </a:rPr>
              <a:t>Weder</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Europäische</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noch</a:t>
            </a:r>
            <a:r>
              <a:rPr lang="en-US" sz="1400" b="0" i="0" u="none" strike="noStrike" cap="none" dirty="0">
                <a:solidFill>
                  <a:srgbClr val="121212"/>
                </a:solidFill>
                <a:latin typeface="Arial"/>
                <a:ea typeface="Arial"/>
                <a:cs typeface="Arial"/>
                <a:sym typeface="Arial"/>
              </a:rPr>
              <a:t> die EACEA </a:t>
            </a:r>
            <a:r>
              <a:rPr lang="en-US" sz="1400" b="0" i="0" u="none" strike="noStrike" cap="none" dirty="0" err="1">
                <a:solidFill>
                  <a:srgbClr val="121212"/>
                </a:solidFill>
                <a:latin typeface="Arial"/>
                <a:ea typeface="Arial"/>
                <a:cs typeface="Arial"/>
                <a:sym typeface="Arial"/>
              </a:rPr>
              <a:t>können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dafür</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verantwortlich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gemacht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werden</a:t>
            </a:r>
            <a:r>
              <a:rPr lang="en-US" sz="1400" b="0" i="0" u="none" strike="noStrike" cap="none" dirty="0">
                <a:solidFill>
                  <a:srgbClr val="121212"/>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pic>
        <p:nvPicPr>
          <p:cNvPr id="4" name="Google Shape;96;p1">
            <a:extLst>
              <a:ext uri="{FF2B5EF4-FFF2-40B4-BE49-F238E27FC236}">
                <a16:creationId xmlns:a16="http://schemas.microsoft.com/office/drawing/2014/main" id="{9B1ADA11-AB65-1F3E-ED90-FD0BFF3B1791}"/>
              </a:ext>
            </a:extLst>
          </p:cNvPr>
          <p:cNvPicPr preferRelativeResize="0"/>
          <p:nvPr/>
        </p:nvPicPr>
        <p:blipFill rotWithShape="1">
          <a:blip r:embed="rId5">
            <a:alphaModFix/>
          </a:blip>
          <a:srcRect/>
          <a:stretch/>
        </p:blipFill>
        <p:spPr>
          <a:xfrm>
            <a:off x="16608176" y="9313270"/>
            <a:ext cx="1171299" cy="385896"/>
          </a:xfrm>
          <a:prstGeom prst="rect">
            <a:avLst/>
          </a:prstGeom>
          <a:noFill/>
          <a:ln>
            <a:noFill/>
          </a:ln>
        </p:spPr>
      </p:pic>
      <p:pic>
        <p:nvPicPr>
          <p:cNvPr id="5" name="Picture 4" descr="Blue text on a white background&#10;&#10;Description automatically generated">
            <a:extLst>
              <a:ext uri="{FF2B5EF4-FFF2-40B4-BE49-F238E27FC236}">
                <a16:creationId xmlns:a16="http://schemas.microsoft.com/office/drawing/2014/main" id="{6A66617D-5A98-5930-2236-C5322E096841}"/>
              </a:ext>
            </a:extLst>
          </p:cNvPr>
          <p:cNvPicPr>
            <a:picLocks noChangeAspect="1"/>
          </p:cNvPicPr>
          <p:nvPr/>
        </p:nvPicPr>
        <p:blipFill>
          <a:blip r:embed="rId6"/>
          <a:stretch>
            <a:fillRect/>
          </a:stretch>
        </p:blipFill>
        <p:spPr>
          <a:xfrm>
            <a:off x="3195151" y="9313270"/>
            <a:ext cx="2127074" cy="4462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95"/>
        <p:cNvGrpSpPr/>
        <p:nvPr/>
      </p:nvGrpSpPr>
      <p:grpSpPr>
        <a:xfrm>
          <a:off x="0" y="0"/>
          <a:ext cx="0" cy="0"/>
          <a:chOff x="0" y="0"/>
          <a:chExt cx="0" cy="0"/>
        </a:xfrm>
      </p:grpSpPr>
      <p:sp>
        <p:nvSpPr>
          <p:cNvPr id="96" name="Google Shape;96;g1f310491f38_0_86"/>
          <p:cNvSpPr txBox="1"/>
          <p:nvPr/>
        </p:nvSpPr>
        <p:spPr>
          <a:xfrm>
            <a:off x="1028700" y="827483"/>
            <a:ext cx="6990300" cy="2262300"/>
          </a:xfrm>
          <a:prstGeom prst="rect">
            <a:avLst/>
          </a:prstGeom>
          <a:noFill/>
          <a:ln>
            <a:noFill/>
          </a:ln>
        </p:spPr>
        <p:txBody>
          <a:bodyPr spcFirstLastPara="1" wrap="square" lIns="0" tIns="0" rIns="0" bIns="0" anchor="t" anchorCtr="0">
            <a:spAutoFit/>
          </a:bodyPr>
          <a:lstStyle/>
          <a:p>
            <a:pPr marL="0" marR="0" lvl="0" indent="0" algn="ctr" rtl="0">
              <a:lnSpc>
                <a:spcPct val="110001"/>
              </a:lnSpc>
              <a:spcBef>
                <a:spcPts val="0"/>
              </a:spcBef>
              <a:spcAft>
                <a:spcPts val="0"/>
              </a:spcAft>
              <a:buClr>
                <a:srgbClr val="000000"/>
              </a:buClr>
              <a:buSzPts val="6999"/>
              <a:buFont typeface="Arial"/>
              <a:buNone/>
            </a:pPr>
            <a:r>
              <a:rPr lang="en-US" sz="6999" b="0" i="0" u="none" strike="noStrike" cap="none">
                <a:solidFill>
                  <a:srgbClr val="033C5B"/>
                </a:solidFill>
                <a:latin typeface="Arial"/>
                <a:ea typeface="Arial"/>
                <a:cs typeface="Arial"/>
                <a:sym typeface="Arial"/>
              </a:rPr>
              <a:t>Lernziele</a:t>
            </a:r>
            <a:endParaRPr sz="1400" b="0" i="0" u="none" strike="noStrike" cap="none">
              <a:solidFill>
                <a:srgbClr val="000000"/>
              </a:solidFill>
              <a:latin typeface="Arial"/>
              <a:ea typeface="Arial"/>
              <a:cs typeface="Arial"/>
              <a:sym typeface="Arial"/>
            </a:endParaRPr>
          </a:p>
        </p:txBody>
      </p:sp>
      <p:sp>
        <p:nvSpPr>
          <p:cNvPr id="97" name="Google Shape;97;g1f310491f38_0_86"/>
          <p:cNvSpPr txBox="1"/>
          <p:nvPr/>
        </p:nvSpPr>
        <p:spPr>
          <a:xfrm>
            <a:off x="755058" y="2201131"/>
            <a:ext cx="7647000" cy="6032421"/>
          </a:xfrm>
          <a:prstGeom prst="rect">
            <a:avLst/>
          </a:prstGeom>
          <a:noFill/>
          <a:ln>
            <a:noFill/>
          </a:ln>
        </p:spPr>
        <p:txBody>
          <a:bodyPr spcFirstLastPara="1" wrap="square" lIns="0" tIns="0" rIns="0" bIns="0" anchor="t" anchorCtr="0">
            <a:spAutoFit/>
          </a:bodyPr>
          <a:lstStyle/>
          <a:p>
            <a:pPr marL="604518" marR="0" lvl="1" indent="-299147" algn="l" rtl="0">
              <a:lnSpc>
                <a:spcPct val="140014"/>
              </a:lnSpc>
              <a:spcBef>
                <a:spcPts val="0"/>
              </a:spcBef>
              <a:spcAft>
                <a:spcPts val="0"/>
              </a:spcAft>
              <a:buClr>
                <a:srgbClr val="121212"/>
              </a:buClr>
              <a:buSzPts val="2750"/>
              <a:buFont typeface="Arial"/>
              <a:buChar char="•"/>
            </a:pPr>
            <a:r>
              <a:rPr lang="en-US" sz="2000" b="0" i="0" u="none" strike="noStrike" cap="none" dirty="0" err="1">
                <a:solidFill>
                  <a:schemeClr val="dk1"/>
                </a:solidFill>
                <a:latin typeface="Arial"/>
                <a:ea typeface="Arial"/>
                <a:cs typeface="Arial"/>
                <a:sym typeface="Arial"/>
              </a:rPr>
              <a:t>Untersuchung</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verschiedener</a:t>
            </a:r>
            <a:r>
              <a:rPr lang="en-US" sz="2000" b="0" i="0" u="none" strike="noStrike" cap="none" dirty="0">
                <a:solidFill>
                  <a:schemeClr val="dk1"/>
                </a:solidFill>
                <a:latin typeface="Arial"/>
                <a:ea typeface="Arial"/>
                <a:cs typeface="Arial"/>
                <a:sym typeface="Arial"/>
              </a:rPr>
              <a:t> Blended-Learning-</a:t>
            </a:r>
            <a:r>
              <a:rPr lang="en-US" sz="2000" b="0" i="0" u="none" strike="noStrike" cap="none" dirty="0" err="1">
                <a:solidFill>
                  <a:schemeClr val="dk1"/>
                </a:solidFill>
                <a:latin typeface="Arial"/>
                <a:ea typeface="Arial"/>
                <a:cs typeface="Arial"/>
                <a:sym typeface="Arial"/>
              </a:rPr>
              <a:t>Modelle</a:t>
            </a:r>
            <a:r>
              <a:rPr lang="en-US" sz="2000" b="0" i="0" u="none" strike="noStrike" cap="none" dirty="0">
                <a:solidFill>
                  <a:schemeClr val="dk1"/>
                </a:solidFill>
                <a:latin typeface="Arial"/>
                <a:ea typeface="Arial"/>
                <a:cs typeface="Arial"/>
                <a:sym typeface="Arial"/>
              </a:rPr>
              <a:t> und </a:t>
            </a:r>
            <a:r>
              <a:rPr lang="en-US" sz="2000" b="0" i="0" u="none" strike="noStrike" cap="none" dirty="0" err="1">
                <a:solidFill>
                  <a:schemeClr val="dk1"/>
                </a:solidFill>
                <a:latin typeface="Arial"/>
                <a:ea typeface="Arial"/>
                <a:cs typeface="Arial"/>
                <a:sym typeface="Arial"/>
              </a:rPr>
              <a:t>Verständnis</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ihrer</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Strukturen</a:t>
            </a:r>
            <a:r>
              <a:rPr lang="en-US" sz="2000" b="0" i="0" u="none" strike="noStrike" cap="none" dirty="0">
                <a:solidFill>
                  <a:schemeClr val="dk1"/>
                </a:solidFill>
                <a:latin typeface="Arial"/>
                <a:ea typeface="Arial"/>
                <a:cs typeface="Arial"/>
                <a:sym typeface="Arial"/>
              </a:rPr>
              <a:t> und </a:t>
            </a:r>
            <a:r>
              <a:rPr lang="en-US" sz="2000" b="0" i="0" u="none" strike="noStrike" cap="none" dirty="0" err="1">
                <a:solidFill>
                  <a:schemeClr val="dk1"/>
                </a:solidFill>
                <a:latin typeface="Arial"/>
                <a:ea typeface="Arial"/>
                <a:cs typeface="Arial"/>
                <a:sym typeface="Arial"/>
              </a:rPr>
              <a:t>Merkmale</a:t>
            </a:r>
            <a:r>
              <a:rPr lang="en-US" sz="2000" b="0" i="0" u="none" strike="noStrike" cap="none" dirty="0">
                <a:solidFill>
                  <a:schemeClr val="dk1"/>
                </a:solidFill>
                <a:latin typeface="Arial"/>
                <a:ea typeface="Arial"/>
                <a:cs typeface="Arial"/>
                <a:sym typeface="Arial"/>
              </a:rPr>
              <a:t>.</a:t>
            </a:r>
            <a:endParaRPr sz="2000" b="0" i="0" u="none" strike="noStrike" cap="none" dirty="0">
              <a:solidFill>
                <a:schemeClr val="dk1"/>
              </a:solidFill>
              <a:latin typeface="Arial"/>
              <a:ea typeface="Arial"/>
              <a:cs typeface="Arial"/>
              <a:sym typeface="Arial"/>
            </a:endParaRPr>
          </a:p>
          <a:p>
            <a:pPr marL="604518" marR="0" lvl="1" indent="-299147" algn="l" rtl="0">
              <a:lnSpc>
                <a:spcPct val="140014"/>
              </a:lnSpc>
              <a:spcBef>
                <a:spcPts val="0"/>
              </a:spcBef>
              <a:spcAft>
                <a:spcPts val="0"/>
              </a:spcAft>
              <a:buClr>
                <a:srgbClr val="121212"/>
              </a:buClr>
              <a:buSzPts val="2750"/>
              <a:buFont typeface="Arial"/>
              <a:buChar char="•"/>
            </a:pPr>
            <a:r>
              <a:rPr lang="en-US" sz="2000" b="0" i="0" u="none" strike="noStrike" cap="none" dirty="0" err="1">
                <a:solidFill>
                  <a:schemeClr val="dk1"/>
                </a:solidFill>
                <a:latin typeface="Arial"/>
                <a:ea typeface="Arial"/>
                <a:cs typeface="Arial"/>
                <a:sym typeface="Arial"/>
              </a:rPr>
              <a:t>Identifizierung</a:t>
            </a:r>
            <a:r>
              <a:rPr lang="en-US" sz="2000" b="0" i="0" u="none" strike="noStrike" cap="none" dirty="0">
                <a:solidFill>
                  <a:schemeClr val="dk1"/>
                </a:solidFill>
                <a:latin typeface="Arial"/>
                <a:ea typeface="Arial"/>
                <a:cs typeface="Arial"/>
                <a:sym typeface="Arial"/>
              </a:rPr>
              <a:t> und </a:t>
            </a:r>
            <a:r>
              <a:rPr lang="en-US" sz="2000" b="0" i="0" u="none" strike="noStrike" cap="none" dirty="0" err="1">
                <a:solidFill>
                  <a:schemeClr val="dk1"/>
                </a:solidFill>
                <a:latin typeface="Arial"/>
                <a:ea typeface="Arial"/>
                <a:cs typeface="Arial"/>
                <a:sym typeface="Arial"/>
              </a:rPr>
              <a:t>Analyse</a:t>
            </a:r>
            <a:r>
              <a:rPr lang="en-US" sz="2000" b="0" i="0" u="none" strike="noStrike" cap="none" dirty="0">
                <a:solidFill>
                  <a:schemeClr val="dk1"/>
                </a:solidFill>
                <a:latin typeface="Arial"/>
                <a:ea typeface="Arial"/>
                <a:cs typeface="Arial"/>
                <a:sym typeface="Arial"/>
              </a:rPr>
              <a:t> der </a:t>
            </a:r>
            <a:r>
              <a:rPr lang="en-US" sz="2000" b="0" i="0" u="none" strike="noStrike" cap="none" dirty="0" err="1">
                <a:solidFill>
                  <a:schemeClr val="dk1"/>
                </a:solidFill>
                <a:latin typeface="Arial"/>
                <a:ea typeface="Arial"/>
                <a:cs typeface="Arial"/>
                <a:sym typeface="Arial"/>
              </a:rPr>
              <a:t>Schlüsselkomponenten</a:t>
            </a:r>
            <a:r>
              <a:rPr lang="en-US" sz="2000" b="0" i="0" u="none" strike="noStrike" cap="none" dirty="0">
                <a:solidFill>
                  <a:schemeClr val="dk1"/>
                </a:solidFill>
                <a:latin typeface="Arial"/>
                <a:ea typeface="Arial"/>
                <a:cs typeface="Arial"/>
                <a:sym typeface="Arial"/>
              </a:rPr>
              <a:t>, die Blended Learning </a:t>
            </a:r>
            <a:r>
              <a:rPr lang="en-US" sz="2000" b="0" i="0" u="none" strike="noStrike" cap="none" dirty="0" err="1">
                <a:solidFill>
                  <a:schemeClr val="dk1"/>
                </a:solidFill>
                <a:latin typeface="Arial"/>
                <a:ea typeface="Arial"/>
                <a:cs typeface="Arial"/>
                <a:sym typeface="Arial"/>
              </a:rPr>
              <a:t>Modelle</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ausmachen</a:t>
            </a:r>
            <a:r>
              <a:rPr lang="en-US" sz="2000" b="0" i="0" u="none" strike="noStrike" cap="none" dirty="0">
                <a:solidFill>
                  <a:schemeClr val="dk1"/>
                </a:solidFill>
                <a:latin typeface="Arial"/>
                <a:ea typeface="Arial"/>
                <a:cs typeface="Arial"/>
                <a:sym typeface="Arial"/>
              </a:rPr>
              <a:t>.</a:t>
            </a:r>
            <a:endParaRPr sz="2000" b="0" i="0" u="none" strike="noStrike" cap="none" dirty="0">
              <a:solidFill>
                <a:schemeClr val="dk1"/>
              </a:solidFill>
              <a:latin typeface="Arial"/>
              <a:ea typeface="Arial"/>
              <a:cs typeface="Arial"/>
              <a:sym typeface="Arial"/>
            </a:endParaRPr>
          </a:p>
          <a:p>
            <a:pPr marL="604518" marR="0" lvl="1" indent="-299147" algn="l" rtl="0">
              <a:lnSpc>
                <a:spcPct val="140014"/>
              </a:lnSpc>
              <a:spcBef>
                <a:spcPts val="0"/>
              </a:spcBef>
              <a:spcAft>
                <a:spcPts val="0"/>
              </a:spcAft>
              <a:buClr>
                <a:srgbClr val="121212"/>
              </a:buClr>
              <a:buSzPts val="2750"/>
              <a:buFont typeface="Arial"/>
              <a:buChar char="•"/>
            </a:pPr>
            <a:r>
              <a:rPr lang="en-US" sz="2000" b="0" i="0" u="none" strike="noStrike" cap="none" dirty="0" err="1">
                <a:solidFill>
                  <a:schemeClr val="dk1"/>
                </a:solidFill>
                <a:latin typeface="Arial"/>
                <a:ea typeface="Arial"/>
                <a:cs typeface="Arial"/>
                <a:sym typeface="Arial"/>
              </a:rPr>
              <a:t>Erforschung</a:t>
            </a:r>
            <a:r>
              <a:rPr lang="en-US" sz="2000" b="0" i="0" u="none" strike="noStrike" cap="none" dirty="0">
                <a:solidFill>
                  <a:schemeClr val="dk1"/>
                </a:solidFill>
                <a:latin typeface="Arial"/>
                <a:ea typeface="Arial"/>
                <a:cs typeface="Arial"/>
                <a:sym typeface="Arial"/>
              </a:rPr>
              <a:t> von </a:t>
            </a:r>
            <a:r>
              <a:rPr lang="en-US" sz="2000" b="0" i="0" u="none" strike="noStrike" cap="none" dirty="0" err="1">
                <a:solidFill>
                  <a:schemeClr val="dk1"/>
                </a:solidFill>
                <a:latin typeface="Arial"/>
                <a:ea typeface="Arial"/>
                <a:cs typeface="Arial"/>
                <a:sym typeface="Arial"/>
              </a:rPr>
              <a:t>Strategien</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zur</a:t>
            </a:r>
            <a:r>
              <a:rPr lang="en-US" sz="2000" b="0" i="0" u="none" strike="noStrike" cap="none" dirty="0">
                <a:solidFill>
                  <a:schemeClr val="dk1"/>
                </a:solidFill>
                <a:latin typeface="Arial"/>
                <a:ea typeface="Arial"/>
                <a:cs typeface="Arial"/>
                <a:sym typeface="Arial"/>
              </a:rPr>
              <a:t> </a:t>
            </a:r>
            <a:r>
              <a:rPr lang="en-US" sz="2000" b="0" i="0" u="none" strike="noStrike" cap="none" dirty="0" err="1">
                <a:solidFill>
                  <a:schemeClr val="dk1"/>
                </a:solidFill>
                <a:latin typeface="Arial"/>
                <a:ea typeface="Arial"/>
                <a:cs typeface="Arial"/>
                <a:sym typeface="Arial"/>
              </a:rPr>
              <a:t>effektiven</a:t>
            </a:r>
            <a:r>
              <a:rPr lang="en-US" sz="2000" b="0" i="0" u="none" strike="noStrike" cap="none" dirty="0">
                <a:solidFill>
                  <a:schemeClr val="dk1"/>
                </a:solidFill>
                <a:latin typeface="Arial"/>
                <a:ea typeface="Arial"/>
                <a:cs typeface="Arial"/>
                <a:sym typeface="Arial"/>
              </a:rPr>
              <a:t> Integration von Online- und </a:t>
            </a:r>
            <a:r>
              <a:rPr lang="en-US" sz="2000" b="0" i="0" u="none" strike="noStrike" cap="none" dirty="0" err="1">
                <a:solidFill>
                  <a:schemeClr val="dk1"/>
                </a:solidFill>
                <a:latin typeface="Arial"/>
                <a:ea typeface="Arial"/>
                <a:cs typeface="Arial"/>
                <a:sym typeface="Arial"/>
              </a:rPr>
              <a:t>Präsenzkomponenten</a:t>
            </a:r>
            <a:r>
              <a:rPr lang="en-US" sz="2000" b="0" i="0" u="none" strike="noStrike" cap="none" dirty="0">
                <a:solidFill>
                  <a:schemeClr val="dk1"/>
                </a:solidFill>
                <a:latin typeface="Arial"/>
                <a:ea typeface="Arial"/>
                <a:cs typeface="Arial"/>
                <a:sym typeface="Arial"/>
              </a:rPr>
              <a:t> in Blended-Learning-</a:t>
            </a:r>
            <a:r>
              <a:rPr lang="en-US" sz="2000" b="0" i="0" u="none" strike="noStrike" cap="none" dirty="0" err="1">
                <a:solidFill>
                  <a:schemeClr val="dk1"/>
                </a:solidFill>
                <a:latin typeface="Arial"/>
                <a:ea typeface="Arial"/>
                <a:cs typeface="Arial"/>
                <a:sym typeface="Arial"/>
              </a:rPr>
              <a:t>Umgebungen</a:t>
            </a:r>
            <a:r>
              <a:rPr lang="en-US" sz="2000" b="0" i="0" u="none" strike="noStrike" cap="none" dirty="0">
                <a:solidFill>
                  <a:schemeClr val="dk1"/>
                </a:solidFill>
                <a:latin typeface="Arial"/>
                <a:ea typeface="Arial"/>
                <a:cs typeface="Arial"/>
                <a:sym typeface="Arial"/>
              </a:rPr>
              <a:t>.</a:t>
            </a:r>
          </a:p>
          <a:p>
            <a:pPr marL="604518" marR="0" lvl="1" indent="-299147" algn="l" rtl="0">
              <a:lnSpc>
                <a:spcPct val="140014"/>
              </a:lnSpc>
              <a:spcBef>
                <a:spcPts val="0"/>
              </a:spcBef>
              <a:spcAft>
                <a:spcPts val="0"/>
              </a:spcAft>
              <a:buClr>
                <a:srgbClr val="121212"/>
              </a:buClr>
              <a:buSzPts val="2750"/>
              <a:buFont typeface="Arial"/>
              <a:buChar char="•"/>
            </a:pPr>
            <a:r>
              <a:rPr lang="de-DE" sz="2000" b="0" i="0" u="none" strike="noStrike" cap="none" dirty="0">
                <a:solidFill>
                  <a:schemeClr val="dk1"/>
                </a:solidFill>
                <a:latin typeface="Arial"/>
                <a:ea typeface="Arial"/>
                <a:cs typeface="Arial"/>
                <a:sym typeface="Arial"/>
              </a:rPr>
              <a:t>Verstehen der Vorteile, die mit der Implementierung von Blended-Learning-Modellen sowohl für Lehrende als auch für Lernende verbunden sind.</a:t>
            </a:r>
          </a:p>
          <a:p>
            <a:pPr marL="604518" marR="0" lvl="1" indent="-299147" algn="l" rtl="0">
              <a:lnSpc>
                <a:spcPct val="140014"/>
              </a:lnSpc>
              <a:spcBef>
                <a:spcPts val="0"/>
              </a:spcBef>
              <a:spcAft>
                <a:spcPts val="0"/>
              </a:spcAft>
              <a:buClr>
                <a:srgbClr val="121212"/>
              </a:buClr>
              <a:buSzPts val="2750"/>
              <a:buFont typeface="Arial"/>
              <a:buChar char="•"/>
            </a:pPr>
            <a:r>
              <a:rPr lang="de-DE" sz="2000" b="0" i="0" u="none" strike="noStrike" cap="none" dirty="0">
                <a:solidFill>
                  <a:schemeClr val="dk1"/>
                </a:solidFill>
                <a:latin typeface="Arial"/>
                <a:ea typeface="Arial"/>
                <a:cs typeface="Arial"/>
                <a:sym typeface="Arial"/>
              </a:rPr>
              <a:t>Kritische Bewertung der Herausforderungen und Überlegungen, die mit der Implementierung von Blended-Learning-Modellen verbunden sind.</a:t>
            </a:r>
          </a:p>
          <a:p>
            <a:pPr marL="604518" marR="0" lvl="1" indent="-299147" algn="l" rtl="0">
              <a:lnSpc>
                <a:spcPct val="140014"/>
              </a:lnSpc>
              <a:spcBef>
                <a:spcPts val="0"/>
              </a:spcBef>
              <a:spcAft>
                <a:spcPts val="0"/>
              </a:spcAft>
              <a:buClr>
                <a:srgbClr val="121212"/>
              </a:buClr>
              <a:buSzPts val="2750"/>
              <a:buFont typeface="Arial"/>
              <a:buChar char="•"/>
            </a:pPr>
            <a:endParaRPr sz="2000" b="0" i="0" u="none" strike="noStrike" cap="none" dirty="0">
              <a:solidFill>
                <a:srgbClr val="000000"/>
              </a:solidFill>
              <a:latin typeface="Arial"/>
              <a:ea typeface="Arial"/>
              <a:cs typeface="Arial"/>
              <a:sym typeface="Arial"/>
            </a:endParaRPr>
          </a:p>
        </p:txBody>
      </p:sp>
      <p:sp>
        <p:nvSpPr>
          <p:cNvPr id="98" name="Google Shape;98;g1f310491f38_0_86"/>
          <p:cNvSpPr/>
          <p:nvPr/>
        </p:nvSpPr>
        <p:spPr>
          <a:xfrm>
            <a:off x="9144000" y="3783991"/>
            <a:ext cx="9144000" cy="65031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g1f310491f38_0_86"/>
          <p:cNvSpPr/>
          <p:nvPr/>
        </p:nvSpPr>
        <p:spPr>
          <a:xfrm>
            <a:off x="9144000" y="0"/>
            <a:ext cx="9144000" cy="51435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g1f310491f38_0_86"/>
          <p:cNvSpPr/>
          <p:nvPr/>
        </p:nvSpPr>
        <p:spPr>
          <a:xfrm rot="5400000">
            <a:off x="9144000" y="7702914"/>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3">
              <a:alphaModFix/>
            </a:blip>
            <a:stretch>
              <a:fillRect/>
            </a:stretch>
          </a:blipFill>
          <a:ln>
            <a:noFill/>
          </a:ln>
        </p:spPr>
        <p:txBody>
          <a:bodyPr/>
          <a:lstStyle/>
          <a:p>
            <a:endParaRPr/>
          </a:p>
        </p:txBody>
      </p:sp>
      <p:sp>
        <p:nvSpPr>
          <p:cNvPr id="101" name="Google Shape;101;g1f310491f38_0_86"/>
          <p:cNvSpPr/>
          <p:nvPr/>
        </p:nvSpPr>
        <p:spPr>
          <a:xfrm rot="-5400000">
            <a:off x="15703914" y="0"/>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4">
              <a:alphaModFix/>
            </a:blip>
            <a:stretch>
              <a:fillRect/>
            </a:stretch>
          </a:blipFill>
          <a:ln>
            <a:noFill/>
          </a:ln>
        </p:spPr>
        <p:txBody>
          <a:bodyPr/>
          <a:lstStyle/>
          <a:p>
            <a:endParaRPr/>
          </a:p>
        </p:txBody>
      </p:sp>
      <p:sp>
        <p:nvSpPr>
          <p:cNvPr id="102" name="Google Shape;102;g1f310491f38_0_86"/>
          <p:cNvSpPr/>
          <p:nvPr/>
        </p:nvSpPr>
        <p:spPr>
          <a:xfrm>
            <a:off x="11243339" y="2258982"/>
            <a:ext cx="4945322" cy="5769036"/>
          </a:xfrm>
          <a:custGeom>
            <a:avLst/>
            <a:gdLst/>
            <a:ahLst/>
            <a:cxnLst/>
            <a:rect l="l" t="t" r="r" b="b"/>
            <a:pathLst>
              <a:path w="4945322" h="5769036" extrusionOk="0">
                <a:moveTo>
                  <a:pt x="0" y="0"/>
                </a:moveTo>
                <a:lnTo>
                  <a:pt x="4945322" y="0"/>
                </a:lnTo>
                <a:lnTo>
                  <a:pt x="4945322" y="5769036"/>
                </a:lnTo>
                <a:lnTo>
                  <a:pt x="0" y="5769036"/>
                </a:lnTo>
                <a:lnTo>
                  <a:pt x="0" y="0"/>
                </a:lnTo>
                <a:close/>
              </a:path>
            </a:pathLst>
          </a:custGeom>
          <a:blipFill rotWithShape="1">
            <a:blip r:embed="rId5">
              <a:alphaModFix/>
            </a:blip>
            <a:stretch>
              <a:fillRect l="-37486" r="-37486"/>
            </a:stretch>
          </a:blipFill>
          <a:ln>
            <a:noFill/>
          </a:ln>
        </p:spPr>
        <p:txBody>
          <a:bodyPr/>
          <a:lstStyle/>
          <a:p>
            <a:endParaRPr/>
          </a:p>
        </p:txBody>
      </p:sp>
      <p:sp>
        <p:nvSpPr>
          <p:cNvPr id="103" name="Google Shape;103;g1f310491f38_0_86"/>
          <p:cNvSpPr/>
          <p:nvPr/>
        </p:nvSpPr>
        <p:spPr>
          <a:xfrm>
            <a:off x="385759" y="8288550"/>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a:lstStyle/>
          <a:p>
            <a:endParaRPr/>
          </a:p>
        </p:txBody>
      </p:sp>
      <p:sp>
        <p:nvSpPr>
          <p:cNvPr id="104" name="Google Shape;104;g1f310491f38_0_86"/>
          <p:cNvSpPr/>
          <p:nvPr/>
        </p:nvSpPr>
        <p:spPr>
          <a:xfrm>
            <a:off x="2874251" y="91043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a:lstStyle/>
          <a:p>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384"/>
        <p:cNvGrpSpPr/>
        <p:nvPr/>
      </p:nvGrpSpPr>
      <p:grpSpPr>
        <a:xfrm>
          <a:off x="0" y="0"/>
          <a:ext cx="0" cy="0"/>
          <a:chOff x="0" y="0"/>
          <a:chExt cx="0" cy="0"/>
        </a:xfrm>
      </p:grpSpPr>
      <p:sp>
        <p:nvSpPr>
          <p:cNvPr id="385" name="Google Shape;385;g30d847b50ad_0_179"/>
          <p:cNvSpPr txBox="1"/>
          <p:nvPr/>
        </p:nvSpPr>
        <p:spPr>
          <a:xfrm>
            <a:off x="1469773" y="518200"/>
            <a:ext cx="15346800" cy="10776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7000"/>
              <a:buFont typeface="Arial"/>
              <a:buNone/>
            </a:pPr>
            <a:r>
              <a:rPr lang="en-US" sz="7000">
                <a:solidFill>
                  <a:srgbClr val="033C5B"/>
                </a:solidFill>
              </a:rPr>
              <a:t>Sicherstellung von Gerechtigkeit</a:t>
            </a:r>
            <a:endParaRPr sz="7000" b="0" i="0" u="none" strike="noStrike" cap="none">
              <a:solidFill>
                <a:srgbClr val="000000"/>
              </a:solidFill>
              <a:latin typeface="Arial"/>
              <a:ea typeface="Arial"/>
              <a:cs typeface="Arial"/>
              <a:sym typeface="Arial"/>
            </a:endParaRPr>
          </a:p>
        </p:txBody>
      </p:sp>
      <p:sp>
        <p:nvSpPr>
          <p:cNvPr id="386" name="Google Shape;386;g30d847b50ad_0_179"/>
          <p:cNvSpPr/>
          <p:nvPr/>
        </p:nvSpPr>
        <p:spPr>
          <a:xfrm>
            <a:off x="17259300" y="-150232"/>
            <a:ext cx="1032300" cy="8963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g30d847b50ad_0_179"/>
          <p:cNvSpPr/>
          <p:nvPr/>
        </p:nvSpPr>
        <p:spPr>
          <a:xfrm>
            <a:off x="0" y="-75116"/>
            <a:ext cx="1028700" cy="8888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g30d847b50ad_0_179"/>
          <p:cNvSpPr/>
          <p:nvPr/>
        </p:nvSpPr>
        <p:spPr>
          <a:xfrm rot="5400000">
            <a:off x="-2349" y="8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389" name="Google Shape;389;g30d847b50ad_0_179"/>
          <p:cNvSpPr/>
          <p:nvPr/>
        </p:nvSpPr>
        <p:spPr>
          <a:xfrm>
            <a:off x="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g30d847b50ad_0_179"/>
          <p:cNvSpPr/>
          <p:nvPr/>
        </p:nvSpPr>
        <p:spPr>
          <a:xfrm>
            <a:off x="1725930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g30d847b50ad_0_179"/>
          <p:cNvSpPr/>
          <p:nvPr/>
        </p:nvSpPr>
        <p:spPr>
          <a:xfrm rot="10800000">
            <a:off x="17256125" y="1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392" name="Google Shape;392;g30d847b50ad_0_179"/>
          <p:cNvSpPr/>
          <p:nvPr/>
        </p:nvSpPr>
        <p:spPr>
          <a:xfrm>
            <a:off x="31096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g30d847b50ad_0_179"/>
          <p:cNvSpPr/>
          <p:nvPr/>
        </p:nvSpPr>
        <p:spPr>
          <a:xfrm>
            <a:off x="1757201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g30d847b50ad_0_179"/>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 name="Google Shape;398;g30d847b50ad_0_179"/>
          <p:cNvSpPr txBox="1"/>
          <p:nvPr/>
        </p:nvSpPr>
        <p:spPr>
          <a:xfrm>
            <a:off x="1725750" y="7924263"/>
            <a:ext cx="14836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https://www.freepik.es/foto-gratis/concepto-simbolo-colorido-igualdad-derechos_6654383.htm#fromView=search&amp;page=1&amp;position=0&amp;uuid=4f8d0204-10a1-4d60-b664-04afb2c9b1da</a:t>
            </a:r>
            <a:endParaRPr/>
          </a:p>
        </p:txBody>
      </p:sp>
      <p:pic>
        <p:nvPicPr>
          <p:cNvPr id="399" name="Google Shape;399;g30d847b50ad_0_179"/>
          <p:cNvPicPr preferRelativeResize="0"/>
          <p:nvPr/>
        </p:nvPicPr>
        <p:blipFill>
          <a:blip r:embed="rId3">
            <a:alphaModFix/>
          </a:blip>
          <a:stretch>
            <a:fillRect/>
          </a:stretch>
        </p:blipFill>
        <p:spPr>
          <a:xfrm>
            <a:off x="4382425" y="1748200"/>
            <a:ext cx="9037701" cy="6023663"/>
          </a:xfrm>
          <a:prstGeom prst="rect">
            <a:avLst/>
          </a:prstGeom>
          <a:noFill/>
          <a:ln>
            <a:noFill/>
          </a:ln>
        </p:spPr>
      </p:pic>
      <p:sp>
        <p:nvSpPr>
          <p:cNvPr id="2" name="Google Shape;126;p3">
            <a:extLst>
              <a:ext uri="{FF2B5EF4-FFF2-40B4-BE49-F238E27FC236}">
                <a16:creationId xmlns:a16="http://schemas.microsoft.com/office/drawing/2014/main" id="{1BC4B322-E6DF-77E4-1D4D-5EC58A2B8862}"/>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 name="Google Shape;128;p3">
            <a:extLst>
              <a:ext uri="{FF2B5EF4-FFF2-40B4-BE49-F238E27FC236}">
                <a16:creationId xmlns:a16="http://schemas.microsoft.com/office/drawing/2014/main" id="{D5F0F721-A559-8F34-BFB1-95847269861B}"/>
              </a:ext>
            </a:extLst>
          </p:cNvPr>
          <p:cNvSpPr txBox="1"/>
          <p:nvPr/>
        </p:nvSpPr>
        <p:spPr>
          <a:xfrm>
            <a:off x="5627065" y="9142466"/>
            <a:ext cx="10676271"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400" b="0" i="0" u="none" strike="noStrike" cap="none" dirty="0">
                <a:solidFill>
                  <a:srgbClr val="121212"/>
                </a:solidFill>
                <a:latin typeface="Arial"/>
                <a:ea typeface="Arial"/>
                <a:cs typeface="Arial"/>
                <a:sym typeface="Arial"/>
              </a:rPr>
              <a:t>Von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finanziert</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geäußerten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Ansichten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Meinungen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entsprechen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jedoch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ausschließlich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denen</a:t>
            </a:r>
            <a:r>
              <a:rPr lang="en-US" sz="1400" b="0" i="0" u="none" strike="noStrike" cap="none" dirty="0">
                <a:solidFill>
                  <a:srgbClr val="121212"/>
                </a:solidFill>
                <a:latin typeface="Arial"/>
                <a:ea typeface="Arial"/>
                <a:cs typeface="Arial"/>
                <a:sym typeface="Arial"/>
              </a:rPr>
              <a:t> des </a:t>
            </a:r>
            <a:r>
              <a:rPr lang="en-US" sz="1400" b="0" i="0" u="none" strike="noStrike" cap="none" dirty="0" err="1">
                <a:solidFill>
                  <a:srgbClr val="121212"/>
                </a:solidFill>
                <a:latin typeface="Arial"/>
                <a:ea typeface="Arial"/>
                <a:cs typeface="Arial"/>
                <a:sym typeface="Arial"/>
              </a:rPr>
              <a:t>Autors</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bzw</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Autoren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spiegeln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nicht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zwingend</a:t>
            </a:r>
            <a:r>
              <a:rPr lang="en-US" sz="1400" b="0" i="0" u="none" strike="noStrike" cap="none" dirty="0">
                <a:solidFill>
                  <a:srgbClr val="121212"/>
                </a:solidFill>
                <a:latin typeface="Arial"/>
                <a:ea typeface="Arial"/>
                <a:cs typeface="Arial"/>
                <a:sym typeface="Arial"/>
              </a:rPr>
              <a:t> die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oder</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Exekutivagentur</a:t>
            </a:r>
            <a:r>
              <a:rPr lang="en-US" sz="1400" b="0" i="0" u="none" strike="noStrike" cap="none" dirty="0">
                <a:solidFill>
                  <a:srgbClr val="121212"/>
                </a:solidFill>
                <a:latin typeface="Arial"/>
                <a:ea typeface="Arial"/>
                <a:cs typeface="Arial"/>
                <a:sym typeface="Arial"/>
              </a:rPr>
              <a:t> für </a:t>
            </a:r>
            <a:r>
              <a:rPr lang="en-US" sz="1400" b="0" i="0" u="none" strike="noStrike" cap="none" dirty="0" err="1">
                <a:solidFill>
                  <a:srgbClr val="121212"/>
                </a:solidFill>
                <a:latin typeface="Arial"/>
                <a:ea typeface="Arial"/>
                <a:cs typeface="Arial"/>
                <a:sym typeface="Arial"/>
              </a:rPr>
              <a:t>Bildung</a:t>
            </a:r>
            <a:r>
              <a:rPr lang="en-US" sz="1400" b="0" i="0" u="none" strike="noStrike" cap="none" dirty="0">
                <a:solidFill>
                  <a:srgbClr val="121212"/>
                </a:solidFill>
                <a:latin typeface="Arial"/>
                <a:ea typeface="Arial"/>
                <a:cs typeface="Arial"/>
                <a:sym typeface="Arial"/>
              </a:rPr>
              <a:t> und Kultur (EACEA) wider. </a:t>
            </a:r>
            <a:r>
              <a:rPr lang="en-US" sz="1400" b="0" i="0" u="none" strike="noStrike" cap="none" dirty="0" err="1">
                <a:solidFill>
                  <a:srgbClr val="121212"/>
                </a:solidFill>
                <a:latin typeface="Arial"/>
                <a:ea typeface="Arial"/>
                <a:cs typeface="Arial"/>
                <a:sym typeface="Arial"/>
              </a:rPr>
              <a:t>Weder</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Europäische</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noch</a:t>
            </a:r>
            <a:r>
              <a:rPr lang="en-US" sz="1400" b="0" i="0" u="none" strike="noStrike" cap="none" dirty="0">
                <a:solidFill>
                  <a:srgbClr val="121212"/>
                </a:solidFill>
                <a:latin typeface="Arial"/>
                <a:ea typeface="Arial"/>
                <a:cs typeface="Arial"/>
                <a:sym typeface="Arial"/>
              </a:rPr>
              <a:t> die EACEA </a:t>
            </a:r>
            <a:r>
              <a:rPr lang="en-US" sz="1400" b="0" i="0" u="none" strike="noStrike" cap="none" dirty="0" err="1">
                <a:solidFill>
                  <a:srgbClr val="121212"/>
                </a:solidFill>
                <a:latin typeface="Arial"/>
                <a:ea typeface="Arial"/>
                <a:cs typeface="Arial"/>
                <a:sym typeface="Arial"/>
              </a:rPr>
              <a:t>können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dafür</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verantwortlich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gemacht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werden</a:t>
            </a:r>
            <a:r>
              <a:rPr lang="en-US" sz="1400" b="0" i="0" u="none" strike="noStrike" cap="none" dirty="0">
                <a:solidFill>
                  <a:srgbClr val="121212"/>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pic>
        <p:nvPicPr>
          <p:cNvPr id="4" name="Google Shape;96;p1">
            <a:extLst>
              <a:ext uri="{FF2B5EF4-FFF2-40B4-BE49-F238E27FC236}">
                <a16:creationId xmlns:a16="http://schemas.microsoft.com/office/drawing/2014/main" id="{EB56D779-8C02-E23C-14B7-FC5371B0C22D}"/>
              </a:ext>
            </a:extLst>
          </p:cNvPr>
          <p:cNvPicPr preferRelativeResize="0"/>
          <p:nvPr/>
        </p:nvPicPr>
        <p:blipFill rotWithShape="1">
          <a:blip r:embed="rId5">
            <a:alphaModFix/>
          </a:blip>
          <a:srcRect/>
          <a:stretch/>
        </p:blipFill>
        <p:spPr>
          <a:xfrm>
            <a:off x="16608176" y="9313270"/>
            <a:ext cx="1171299" cy="385896"/>
          </a:xfrm>
          <a:prstGeom prst="rect">
            <a:avLst/>
          </a:prstGeom>
          <a:noFill/>
          <a:ln>
            <a:noFill/>
          </a:ln>
        </p:spPr>
      </p:pic>
      <p:pic>
        <p:nvPicPr>
          <p:cNvPr id="5" name="Picture 4" descr="Blue text on a white background&#10;&#10;Description automatically generated">
            <a:extLst>
              <a:ext uri="{FF2B5EF4-FFF2-40B4-BE49-F238E27FC236}">
                <a16:creationId xmlns:a16="http://schemas.microsoft.com/office/drawing/2014/main" id="{9CFB54D7-F427-08CC-4F13-10B8065FAA18}"/>
              </a:ext>
            </a:extLst>
          </p:cNvPr>
          <p:cNvPicPr>
            <a:picLocks noChangeAspect="1"/>
          </p:cNvPicPr>
          <p:nvPr/>
        </p:nvPicPr>
        <p:blipFill>
          <a:blip r:embed="rId6"/>
          <a:stretch>
            <a:fillRect/>
          </a:stretch>
        </p:blipFill>
        <p:spPr>
          <a:xfrm>
            <a:off x="3195151" y="9313270"/>
            <a:ext cx="2127074" cy="44625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03"/>
        <p:cNvGrpSpPr/>
        <p:nvPr/>
      </p:nvGrpSpPr>
      <p:grpSpPr>
        <a:xfrm>
          <a:off x="0" y="0"/>
          <a:ext cx="0" cy="0"/>
          <a:chOff x="0" y="0"/>
          <a:chExt cx="0" cy="0"/>
        </a:xfrm>
      </p:grpSpPr>
      <p:sp>
        <p:nvSpPr>
          <p:cNvPr id="404" name="Google Shape;404;g30d847b50ad_0_199"/>
          <p:cNvSpPr txBox="1"/>
          <p:nvPr/>
        </p:nvSpPr>
        <p:spPr>
          <a:xfrm>
            <a:off x="1469773" y="518200"/>
            <a:ext cx="15346800" cy="10776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7000"/>
              <a:buFont typeface="Arial"/>
              <a:buNone/>
            </a:pPr>
            <a:r>
              <a:rPr lang="en-US" sz="7000">
                <a:solidFill>
                  <a:srgbClr val="033C5B"/>
                </a:solidFill>
              </a:rPr>
              <a:t>Datensicherheit und Datenschutz</a:t>
            </a:r>
            <a:endParaRPr sz="7000" b="0" i="0" u="none" strike="noStrike" cap="none">
              <a:solidFill>
                <a:srgbClr val="000000"/>
              </a:solidFill>
              <a:latin typeface="Arial"/>
              <a:ea typeface="Arial"/>
              <a:cs typeface="Arial"/>
              <a:sym typeface="Arial"/>
            </a:endParaRPr>
          </a:p>
        </p:txBody>
      </p:sp>
      <p:sp>
        <p:nvSpPr>
          <p:cNvPr id="405" name="Google Shape;405;g30d847b50ad_0_199"/>
          <p:cNvSpPr/>
          <p:nvPr/>
        </p:nvSpPr>
        <p:spPr>
          <a:xfrm>
            <a:off x="17259300" y="-150232"/>
            <a:ext cx="1032300" cy="8963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g30d847b50ad_0_199"/>
          <p:cNvSpPr/>
          <p:nvPr/>
        </p:nvSpPr>
        <p:spPr>
          <a:xfrm>
            <a:off x="0" y="-75116"/>
            <a:ext cx="1028700" cy="8888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g30d847b50ad_0_199"/>
          <p:cNvSpPr/>
          <p:nvPr/>
        </p:nvSpPr>
        <p:spPr>
          <a:xfrm rot="5400000">
            <a:off x="-2349" y="8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408" name="Google Shape;408;g30d847b50ad_0_199"/>
          <p:cNvSpPr/>
          <p:nvPr/>
        </p:nvSpPr>
        <p:spPr>
          <a:xfrm>
            <a:off x="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g30d847b50ad_0_199"/>
          <p:cNvSpPr/>
          <p:nvPr/>
        </p:nvSpPr>
        <p:spPr>
          <a:xfrm>
            <a:off x="17259300" y="5257590"/>
            <a:ext cx="1028700" cy="355590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g30d847b50ad_0_199"/>
          <p:cNvSpPr/>
          <p:nvPr/>
        </p:nvSpPr>
        <p:spPr>
          <a:xfrm rot="10800000">
            <a:off x="17256125" y="125"/>
            <a:ext cx="1031875" cy="1030224"/>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411" name="Google Shape;411;g30d847b50ad_0_199"/>
          <p:cNvSpPr/>
          <p:nvPr/>
        </p:nvSpPr>
        <p:spPr>
          <a:xfrm>
            <a:off x="31096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 name="Google Shape;412;g30d847b50ad_0_199"/>
          <p:cNvSpPr/>
          <p:nvPr/>
        </p:nvSpPr>
        <p:spPr>
          <a:xfrm>
            <a:off x="17572012" y="9525000"/>
            <a:ext cx="412750" cy="412750"/>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g30d847b50ad_0_199"/>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g30d847b50ad_0_199"/>
          <p:cNvSpPr txBox="1"/>
          <p:nvPr/>
        </p:nvSpPr>
        <p:spPr>
          <a:xfrm>
            <a:off x="1725750" y="7924263"/>
            <a:ext cx="14836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https://www.freepik.es/foto-gratis/mano-que-sostiene-sistema-nube-proteccion-datos_17121563.htm#fromView=search&amp;page=1&amp;position=0&amp;uuid=64d6a9e4-46c5-4549-8e74-7b3c02d5f92a</a:t>
            </a:r>
            <a:endParaRPr/>
          </a:p>
        </p:txBody>
      </p:sp>
      <p:pic>
        <p:nvPicPr>
          <p:cNvPr id="418" name="Google Shape;418;g30d847b50ad_0_199"/>
          <p:cNvPicPr preferRelativeResize="0"/>
          <p:nvPr/>
        </p:nvPicPr>
        <p:blipFill>
          <a:blip r:embed="rId3">
            <a:alphaModFix/>
          </a:blip>
          <a:stretch>
            <a:fillRect/>
          </a:stretch>
        </p:blipFill>
        <p:spPr>
          <a:xfrm>
            <a:off x="4625150" y="1748200"/>
            <a:ext cx="9037701" cy="6023663"/>
          </a:xfrm>
          <a:prstGeom prst="rect">
            <a:avLst/>
          </a:prstGeom>
          <a:noFill/>
          <a:ln>
            <a:noFill/>
          </a:ln>
        </p:spPr>
      </p:pic>
      <p:sp>
        <p:nvSpPr>
          <p:cNvPr id="2" name="Google Shape;126;p3">
            <a:extLst>
              <a:ext uri="{FF2B5EF4-FFF2-40B4-BE49-F238E27FC236}">
                <a16:creationId xmlns:a16="http://schemas.microsoft.com/office/drawing/2014/main" id="{F45680CB-CF17-9E1C-9E56-E426D8A6BB4E}"/>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 name="Google Shape;128;p3">
            <a:extLst>
              <a:ext uri="{FF2B5EF4-FFF2-40B4-BE49-F238E27FC236}">
                <a16:creationId xmlns:a16="http://schemas.microsoft.com/office/drawing/2014/main" id="{886607D5-B3BD-638F-BF38-A05AF833E7F6}"/>
              </a:ext>
            </a:extLst>
          </p:cNvPr>
          <p:cNvSpPr txBox="1"/>
          <p:nvPr/>
        </p:nvSpPr>
        <p:spPr>
          <a:xfrm>
            <a:off x="5627065" y="9142466"/>
            <a:ext cx="10676271"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400" b="0" i="0" u="none" strike="noStrike" cap="none" dirty="0">
                <a:solidFill>
                  <a:srgbClr val="121212"/>
                </a:solidFill>
                <a:latin typeface="Arial"/>
                <a:ea typeface="Arial"/>
                <a:cs typeface="Arial"/>
                <a:sym typeface="Arial"/>
              </a:rPr>
              <a:t>Von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finanziert</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geäußerten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Ansichten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Meinungen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entsprechen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jedoch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ausschließlich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denen</a:t>
            </a:r>
            <a:r>
              <a:rPr lang="en-US" sz="1400" b="0" i="0" u="none" strike="noStrike" cap="none" dirty="0">
                <a:solidFill>
                  <a:srgbClr val="121212"/>
                </a:solidFill>
                <a:latin typeface="Arial"/>
                <a:ea typeface="Arial"/>
                <a:cs typeface="Arial"/>
                <a:sym typeface="Arial"/>
              </a:rPr>
              <a:t> des </a:t>
            </a:r>
            <a:r>
              <a:rPr lang="en-US" sz="1400" b="0" i="0" u="none" strike="noStrike" cap="none" dirty="0" err="1">
                <a:solidFill>
                  <a:srgbClr val="121212"/>
                </a:solidFill>
                <a:latin typeface="Arial"/>
                <a:ea typeface="Arial"/>
                <a:cs typeface="Arial"/>
                <a:sym typeface="Arial"/>
              </a:rPr>
              <a:t>Autors</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bzw</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Autoren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spiegeln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nicht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zwingend</a:t>
            </a:r>
            <a:r>
              <a:rPr lang="en-US" sz="1400" b="0" i="0" u="none" strike="noStrike" cap="none" dirty="0">
                <a:solidFill>
                  <a:srgbClr val="121212"/>
                </a:solidFill>
                <a:latin typeface="Arial"/>
                <a:ea typeface="Arial"/>
                <a:cs typeface="Arial"/>
                <a:sym typeface="Arial"/>
              </a:rPr>
              <a:t> die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oder</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Exekutivagentur</a:t>
            </a:r>
            <a:r>
              <a:rPr lang="en-US" sz="1400" b="0" i="0" u="none" strike="noStrike" cap="none" dirty="0">
                <a:solidFill>
                  <a:srgbClr val="121212"/>
                </a:solidFill>
                <a:latin typeface="Arial"/>
                <a:ea typeface="Arial"/>
                <a:cs typeface="Arial"/>
                <a:sym typeface="Arial"/>
              </a:rPr>
              <a:t> für </a:t>
            </a:r>
            <a:r>
              <a:rPr lang="en-US" sz="1400" b="0" i="0" u="none" strike="noStrike" cap="none" dirty="0" err="1">
                <a:solidFill>
                  <a:srgbClr val="121212"/>
                </a:solidFill>
                <a:latin typeface="Arial"/>
                <a:ea typeface="Arial"/>
                <a:cs typeface="Arial"/>
                <a:sym typeface="Arial"/>
              </a:rPr>
              <a:t>Bildung</a:t>
            </a:r>
            <a:r>
              <a:rPr lang="en-US" sz="1400" b="0" i="0" u="none" strike="noStrike" cap="none" dirty="0">
                <a:solidFill>
                  <a:srgbClr val="121212"/>
                </a:solidFill>
                <a:latin typeface="Arial"/>
                <a:ea typeface="Arial"/>
                <a:cs typeface="Arial"/>
                <a:sym typeface="Arial"/>
              </a:rPr>
              <a:t> und Kultur (EACEA) wider. </a:t>
            </a:r>
            <a:r>
              <a:rPr lang="en-US" sz="1400" b="0" i="0" u="none" strike="noStrike" cap="none" dirty="0" err="1">
                <a:solidFill>
                  <a:srgbClr val="121212"/>
                </a:solidFill>
                <a:latin typeface="Arial"/>
                <a:ea typeface="Arial"/>
                <a:cs typeface="Arial"/>
                <a:sym typeface="Arial"/>
              </a:rPr>
              <a:t>Weder</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Europäische</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noch</a:t>
            </a:r>
            <a:r>
              <a:rPr lang="en-US" sz="1400" b="0" i="0" u="none" strike="noStrike" cap="none" dirty="0">
                <a:solidFill>
                  <a:srgbClr val="121212"/>
                </a:solidFill>
                <a:latin typeface="Arial"/>
                <a:ea typeface="Arial"/>
                <a:cs typeface="Arial"/>
                <a:sym typeface="Arial"/>
              </a:rPr>
              <a:t> die EACEA </a:t>
            </a:r>
            <a:r>
              <a:rPr lang="en-US" sz="1400" b="0" i="0" u="none" strike="noStrike" cap="none" dirty="0" err="1">
                <a:solidFill>
                  <a:srgbClr val="121212"/>
                </a:solidFill>
                <a:latin typeface="Arial"/>
                <a:ea typeface="Arial"/>
                <a:cs typeface="Arial"/>
                <a:sym typeface="Arial"/>
              </a:rPr>
              <a:t>können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dafür</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verantwortlich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gemacht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werden</a:t>
            </a:r>
            <a:r>
              <a:rPr lang="en-US" sz="1400" b="0" i="0" u="none" strike="noStrike" cap="none" dirty="0">
                <a:solidFill>
                  <a:srgbClr val="121212"/>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pic>
        <p:nvPicPr>
          <p:cNvPr id="4" name="Google Shape;96;p1">
            <a:extLst>
              <a:ext uri="{FF2B5EF4-FFF2-40B4-BE49-F238E27FC236}">
                <a16:creationId xmlns:a16="http://schemas.microsoft.com/office/drawing/2014/main" id="{4F8BF01A-F469-66B8-29BD-AC7F41E032F9}"/>
              </a:ext>
            </a:extLst>
          </p:cNvPr>
          <p:cNvPicPr preferRelativeResize="0"/>
          <p:nvPr/>
        </p:nvPicPr>
        <p:blipFill rotWithShape="1">
          <a:blip r:embed="rId5">
            <a:alphaModFix/>
          </a:blip>
          <a:srcRect/>
          <a:stretch/>
        </p:blipFill>
        <p:spPr>
          <a:xfrm>
            <a:off x="16608176" y="9313270"/>
            <a:ext cx="1171299" cy="385896"/>
          </a:xfrm>
          <a:prstGeom prst="rect">
            <a:avLst/>
          </a:prstGeom>
          <a:noFill/>
          <a:ln>
            <a:noFill/>
          </a:ln>
        </p:spPr>
      </p:pic>
      <p:pic>
        <p:nvPicPr>
          <p:cNvPr id="5" name="Picture 4" descr="Blue text on a white background&#10;&#10;Description automatically generated">
            <a:extLst>
              <a:ext uri="{FF2B5EF4-FFF2-40B4-BE49-F238E27FC236}">
                <a16:creationId xmlns:a16="http://schemas.microsoft.com/office/drawing/2014/main" id="{8E1C3B98-9DE1-1F45-A553-DDC8A932C8DE}"/>
              </a:ext>
            </a:extLst>
          </p:cNvPr>
          <p:cNvPicPr>
            <a:picLocks noChangeAspect="1"/>
          </p:cNvPicPr>
          <p:nvPr/>
        </p:nvPicPr>
        <p:blipFill>
          <a:blip r:embed="rId6"/>
          <a:stretch>
            <a:fillRect/>
          </a:stretch>
        </p:blipFill>
        <p:spPr>
          <a:xfrm>
            <a:off x="3195151" y="9313270"/>
            <a:ext cx="2127074" cy="44625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422"/>
        <p:cNvGrpSpPr/>
        <p:nvPr/>
      </p:nvGrpSpPr>
      <p:grpSpPr>
        <a:xfrm>
          <a:off x="0" y="0"/>
          <a:ext cx="0" cy="0"/>
          <a:chOff x="0" y="0"/>
          <a:chExt cx="0" cy="0"/>
        </a:xfrm>
      </p:grpSpPr>
      <p:sp>
        <p:nvSpPr>
          <p:cNvPr id="423" name="Google Shape;423;p9"/>
          <p:cNvSpPr/>
          <p:nvPr/>
        </p:nvSpPr>
        <p:spPr>
          <a:xfrm>
            <a:off x="-130877" y="-38241"/>
            <a:ext cx="2766824" cy="5218616"/>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p9"/>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a:lstStyle/>
          <a:p>
            <a:endParaRPr/>
          </a:p>
        </p:txBody>
      </p:sp>
      <p:sp>
        <p:nvSpPr>
          <p:cNvPr id="425" name="Google Shape;425;p9"/>
          <p:cNvSpPr/>
          <p:nvPr/>
        </p:nvSpPr>
        <p:spPr>
          <a:xfrm>
            <a:off x="-130877" y="5143500"/>
            <a:ext cx="2766824" cy="3665330"/>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p9"/>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a:lstStyle/>
          <a:p>
            <a:endParaRPr/>
          </a:p>
        </p:txBody>
      </p:sp>
      <p:sp>
        <p:nvSpPr>
          <p:cNvPr id="429" name="Google Shape;429;p9"/>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9"/>
          <p:cNvSpPr/>
          <p:nvPr/>
        </p:nvSpPr>
        <p:spPr>
          <a:xfrm>
            <a:off x="15521627" y="4259543"/>
            <a:ext cx="2355723" cy="4114800"/>
          </a:xfrm>
          <a:custGeom>
            <a:avLst/>
            <a:gdLst/>
            <a:ahLst/>
            <a:cxnLst/>
            <a:rect l="l" t="t" r="r" b="b"/>
            <a:pathLst>
              <a:path w="2355723" h="4114800" extrusionOk="0">
                <a:moveTo>
                  <a:pt x="0" y="0"/>
                </a:moveTo>
                <a:lnTo>
                  <a:pt x="2355723" y="0"/>
                </a:lnTo>
                <a:lnTo>
                  <a:pt x="2355723" y="4114800"/>
                </a:lnTo>
                <a:lnTo>
                  <a:pt x="0" y="4114800"/>
                </a:lnTo>
                <a:lnTo>
                  <a:pt x="0" y="0"/>
                </a:lnTo>
                <a:close/>
              </a:path>
            </a:pathLst>
          </a:custGeom>
          <a:blipFill rotWithShape="1">
            <a:blip r:embed="rId5">
              <a:alphaModFix/>
            </a:blip>
            <a:stretch>
              <a:fillRect/>
            </a:stretch>
          </a:blipFill>
          <a:ln>
            <a:noFill/>
          </a:ln>
        </p:spPr>
        <p:txBody>
          <a:bodyPr/>
          <a:lstStyle/>
          <a:p>
            <a:endParaRPr/>
          </a:p>
        </p:txBody>
      </p:sp>
      <p:sp>
        <p:nvSpPr>
          <p:cNvPr id="431" name="Google Shape;431;p9"/>
          <p:cNvSpPr txBox="1"/>
          <p:nvPr/>
        </p:nvSpPr>
        <p:spPr>
          <a:xfrm>
            <a:off x="3058697" y="773904"/>
            <a:ext cx="13265244" cy="1184812"/>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b="0" i="0" u="none" strike="noStrike" cap="none" dirty="0" err="1">
                <a:solidFill>
                  <a:srgbClr val="033C5B"/>
                </a:solidFill>
                <a:latin typeface="Arial"/>
                <a:ea typeface="Arial"/>
                <a:cs typeface="Arial"/>
                <a:sym typeface="Arial"/>
              </a:rPr>
              <a:t>Reflexion</a:t>
            </a:r>
            <a:r>
              <a:rPr lang="tr-TR" sz="6999" b="0" i="0" u="none" strike="noStrike" cap="none" dirty="0">
                <a:solidFill>
                  <a:srgbClr val="033C5B"/>
                </a:solidFill>
                <a:latin typeface="Arial"/>
                <a:ea typeface="Arial"/>
                <a:cs typeface="Arial"/>
                <a:sym typeface="Arial"/>
              </a:rPr>
              <a:t>sa</a:t>
            </a:r>
            <a:r>
              <a:rPr lang="en-US" sz="6999" b="0" i="0" u="none" strike="noStrike" cap="none" dirty="0" err="1">
                <a:solidFill>
                  <a:srgbClr val="033C5B"/>
                </a:solidFill>
                <a:latin typeface="Arial"/>
                <a:ea typeface="Arial"/>
                <a:cs typeface="Arial"/>
                <a:sym typeface="Arial"/>
              </a:rPr>
              <a:t>ktivität</a:t>
            </a:r>
            <a:endParaRPr sz="1400" b="0" i="0" u="none" strike="noStrike" cap="none" dirty="0">
              <a:solidFill>
                <a:srgbClr val="000000"/>
              </a:solidFill>
              <a:latin typeface="Arial"/>
              <a:ea typeface="Arial"/>
              <a:cs typeface="Arial"/>
              <a:sym typeface="Arial"/>
            </a:endParaRPr>
          </a:p>
        </p:txBody>
      </p:sp>
      <p:sp>
        <p:nvSpPr>
          <p:cNvPr id="432" name="Google Shape;432;p9"/>
          <p:cNvSpPr txBox="1"/>
          <p:nvPr/>
        </p:nvSpPr>
        <p:spPr>
          <a:xfrm>
            <a:off x="3058700" y="2006525"/>
            <a:ext cx="12311100" cy="6601807"/>
          </a:xfrm>
          <a:prstGeom prst="rect">
            <a:avLst/>
          </a:prstGeom>
          <a:noFill/>
          <a:ln>
            <a:noFill/>
          </a:ln>
        </p:spPr>
        <p:txBody>
          <a:bodyPr spcFirstLastPara="1" wrap="square" lIns="0" tIns="0" rIns="0" bIns="0" anchor="t" anchorCtr="0">
            <a:spAutoFit/>
          </a:bodyPr>
          <a:lstStyle/>
          <a:p>
            <a:pPr marL="0" marR="0" lvl="0" indent="0" algn="just" rtl="0">
              <a:lnSpc>
                <a:spcPct val="150000"/>
              </a:lnSpc>
              <a:spcBef>
                <a:spcPts val="0"/>
              </a:spcBef>
              <a:spcAft>
                <a:spcPts val="0"/>
              </a:spcAft>
              <a:buClr>
                <a:srgbClr val="000000"/>
              </a:buClr>
              <a:buSzPts val="1100"/>
              <a:buFont typeface="Arial"/>
              <a:buNone/>
            </a:pPr>
            <a:r>
              <a:rPr lang="en-US" sz="2200" b="0" i="0" u="none" strike="noStrike" cap="none" dirty="0" err="1">
                <a:solidFill>
                  <a:srgbClr val="121212"/>
                </a:solidFill>
                <a:latin typeface="Arial"/>
                <a:ea typeface="Arial"/>
                <a:cs typeface="Arial"/>
                <a:sym typeface="Arial"/>
              </a:rPr>
              <a:t>Reflektieren</a:t>
            </a:r>
            <a:r>
              <a:rPr lang="en-US" sz="2200" b="0" i="0" u="none" strike="noStrike" cap="none" dirty="0">
                <a:solidFill>
                  <a:srgbClr val="121212"/>
                </a:solidFill>
                <a:latin typeface="Arial"/>
                <a:ea typeface="Arial"/>
                <a:cs typeface="Arial"/>
                <a:sym typeface="Arial"/>
              </a:rPr>
              <a:t> Sie das in den </a:t>
            </a:r>
            <a:r>
              <a:rPr lang="en-US" sz="2200" b="0" i="0" u="none" strike="noStrike" cap="none" dirty="0" err="1">
                <a:solidFill>
                  <a:srgbClr val="121212"/>
                </a:solidFill>
                <a:latin typeface="Arial"/>
                <a:ea typeface="Arial"/>
                <a:cs typeface="Arial"/>
                <a:sym typeface="Arial"/>
              </a:rPr>
              <a:t>bereitgestellten</a:t>
            </a:r>
            <a:r>
              <a:rPr lang="en-US" sz="2200" b="0" i="0" u="none" strike="noStrike" cap="none" dirty="0">
                <a:solidFill>
                  <a:srgbClr val="121212"/>
                </a:solidFill>
                <a:latin typeface="Arial"/>
                <a:ea typeface="Arial"/>
                <a:cs typeface="Arial"/>
                <a:sym typeface="Arial"/>
              </a:rPr>
              <a:t> </a:t>
            </a:r>
            <a:r>
              <a:rPr lang="en-US" sz="2200" b="0" i="0" u="none" strike="noStrike" cap="none" dirty="0" err="1">
                <a:solidFill>
                  <a:srgbClr val="121212"/>
                </a:solidFill>
                <a:latin typeface="Arial"/>
                <a:ea typeface="Arial"/>
                <a:cs typeface="Arial"/>
                <a:sym typeface="Arial"/>
              </a:rPr>
              <a:t>Informationen</a:t>
            </a:r>
            <a:r>
              <a:rPr lang="en-US" sz="2200" b="0" i="0" u="none" strike="noStrike" cap="none" dirty="0">
                <a:solidFill>
                  <a:srgbClr val="121212"/>
                </a:solidFill>
                <a:latin typeface="Arial"/>
                <a:ea typeface="Arial"/>
                <a:cs typeface="Arial"/>
                <a:sym typeface="Arial"/>
              </a:rPr>
              <a:t> </a:t>
            </a:r>
            <a:r>
              <a:rPr lang="en-US" sz="2200" b="0" i="0" u="none" strike="noStrike" cap="none" dirty="0" err="1">
                <a:solidFill>
                  <a:srgbClr val="121212"/>
                </a:solidFill>
                <a:latin typeface="Arial"/>
                <a:ea typeface="Arial"/>
                <a:cs typeface="Arial"/>
                <a:sym typeface="Arial"/>
              </a:rPr>
              <a:t>dargestellte</a:t>
            </a:r>
            <a:r>
              <a:rPr lang="en-US" sz="2200" b="0" i="0" u="none" strike="noStrike" cap="none" dirty="0">
                <a:solidFill>
                  <a:srgbClr val="121212"/>
                </a:solidFill>
                <a:latin typeface="Arial"/>
                <a:ea typeface="Arial"/>
                <a:cs typeface="Arial"/>
                <a:sym typeface="Arial"/>
              </a:rPr>
              <a:t> </a:t>
            </a:r>
            <a:r>
              <a:rPr lang="en-US" sz="2200" b="0" i="0" u="none" strike="noStrike" cap="none" dirty="0" err="1">
                <a:solidFill>
                  <a:srgbClr val="121212"/>
                </a:solidFill>
                <a:latin typeface="Arial"/>
                <a:ea typeface="Arial"/>
                <a:cs typeface="Arial"/>
                <a:sym typeface="Arial"/>
              </a:rPr>
              <a:t>Verständnis</a:t>
            </a:r>
            <a:r>
              <a:rPr lang="en-US" sz="2200" b="0" i="0" u="none" strike="noStrike" cap="none" dirty="0">
                <a:solidFill>
                  <a:srgbClr val="121212"/>
                </a:solidFill>
                <a:latin typeface="Arial"/>
                <a:ea typeface="Arial"/>
                <a:cs typeface="Arial"/>
                <a:sym typeface="Arial"/>
              </a:rPr>
              <a:t> von Blended-Learning-</a:t>
            </a:r>
            <a:r>
              <a:rPr lang="en-US" sz="2200" b="0" i="0" u="none" strike="noStrike" cap="none" dirty="0" err="1">
                <a:solidFill>
                  <a:srgbClr val="121212"/>
                </a:solidFill>
                <a:latin typeface="Arial"/>
                <a:ea typeface="Arial"/>
                <a:cs typeface="Arial"/>
                <a:sym typeface="Arial"/>
              </a:rPr>
              <a:t>Modellen</a:t>
            </a:r>
            <a:r>
              <a:rPr lang="en-US" sz="2200" b="0" i="0" u="none" strike="noStrike" cap="none" dirty="0">
                <a:solidFill>
                  <a:srgbClr val="121212"/>
                </a:solidFill>
                <a:latin typeface="Arial"/>
                <a:ea typeface="Arial"/>
                <a:cs typeface="Arial"/>
                <a:sym typeface="Arial"/>
              </a:rPr>
              <a:t>. </a:t>
            </a:r>
            <a:r>
              <a:rPr lang="en-US" sz="2200" b="0" i="0" u="none" strike="noStrike" cap="none" dirty="0" err="1">
                <a:solidFill>
                  <a:srgbClr val="121212"/>
                </a:solidFill>
                <a:latin typeface="Arial"/>
                <a:ea typeface="Arial"/>
                <a:cs typeface="Arial"/>
                <a:sym typeface="Arial"/>
              </a:rPr>
              <a:t>Berücksichtigen</a:t>
            </a:r>
            <a:r>
              <a:rPr lang="en-US" sz="2200" b="0" i="0" u="none" strike="noStrike" cap="none" dirty="0">
                <a:solidFill>
                  <a:srgbClr val="121212"/>
                </a:solidFill>
                <a:latin typeface="Arial"/>
                <a:ea typeface="Arial"/>
                <a:cs typeface="Arial"/>
                <a:sym typeface="Arial"/>
              </a:rPr>
              <a:t> Sie die </a:t>
            </a:r>
            <a:r>
              <a:rPr lang="en-US" sz="2200" b="0" i="0" u="none" strike="noStrike" cap="none" dirty="0" err="1">
                <a:solidFill>
                  <a:srgbClr val="121212"/>
                </a:solidFill>
                <a:latin typeface="Arial"/>
                <a:ea typeface="Arial"/>
                <a:cs typeface="Arial"/>
                <a:sym typeface="Arial"/>
              </a:rPr>
              <a:t>folgenden</a:t>
            </a:r>
            <a:r>
              <a:rPr lang="en-US" sz="2200" b="0" i="0" u="none" strike="noStrike" cap="none" dirty="0">
                <a:solidFill>
                  <a:srgbClr val="121212"/>
                </a:solidFill>
                <a:latin typeface="Arial"/>
                <a:ea typeface="Arial"/>
                <a:cs typeface="Arial"/>
                <a:sym typeface="Arial"/>
              </a:rPr>
              <a:t> </a:t>
            </a:r>
            <a:r>
              <a:rPr lang="en-US" sz="2200" b="0" i="0" u="none" strike="noStrike" cap="none" dirty="0" err="1">
                <a:solidFill>
                  <a:srgbClr val="121212"/>
                </a:solidFill>
                <a:latin typeface="Arial"/>
                <a:ea typeface="Arial"/>
                <a:cs typeface="Arial"/>
                <a:sym typeface="Arial"/>
              </a:rPr>
              <a:t>Fragen</a:t>
            </a:r>
            <a:r>
              <a:rPr lang="en-US" sz="2200" b="0" i="0" u="none" strike="noStrike" cap="none" dirty="0">
                <a:solidFill>
                  <a:srgbClr val="121212"/>
                </a:solidFill>
                <a:latin typeface="Arial"/>
                <a:ea typeface="Arial"/>
                <a:cs typeface="Arial"/>
                <a:sym typeface="Arial"/>
              </a:rPr>
              <a:t>:</a:t>
            </a:r>
            <a:endParaRPr sz="2200" b="0" i="0" u="none" strike="noStrike" cap="none" dirty="0">
              <a:solidFill>
                <a:srgbClr val="121212"/>
              </a:solidFill>
              <a:latin typeface="Arial"/>
              <a:ea typeface="Arial"/>
              <a:cs typeface="Arial"/>
              <a:sym typeface="Arial"/>
            </a:endParaRPr>
          </a:p>
          <a:p>
            <a:pPr marL="457200" marR="0" lvl="0" indent="-368300" algn="just" rtl="0">
              <a:lnSpc>
                <a:spcPct val="150000"/>
              </a:lnSpc>
              <a:spcBef>
                <a:spcPts val="0"/>
              </a:spcBef>
              <a:spcAft>
                <a:spcPts val="0"/>
              </a:spcAft>
              <a:buClr>
                <a:srgbClr val="121212"/>
              </a:buClr>
              <a:buSzPts val="2200"/>
              <a:buFont typeface="Arial"/>
              <a:buChar char="●"/>
            </a:pPr>
            <a:r>
              <a:rPr lang="en-US" sz="2200" b="0" i="0" u="none" strike="noStrike" cap="none" dirty="0" err="1">
                <a:solidFill>
                  <a:srgbClr val="121212"/>
                </a:solidFill>
                <a:latin typeface="Arial"/>
                <a:ea typeface="Arial"/>
                <a:cs typeface="Arial"/>
                <a:sym typeface="Arial"/>
              </a:rPr>
              <a:t>Denken</a:t>
            </a:r>
            <a:r>
              <a:rPr lang="en-US" sz="2200" b="0" i="0" u="none" strike="noStrike" cap="none" dirty="0">
                <a:solidFill>
                  <a:srgbClr val="121212"/>
                </a:solidFill>
                <a:latin typeface="Arial"/>
                <a:ea typeface="Arial"/>
                <a:cs typeface="Arial"/>
                <a:sym typeface="Arial"/>
              </a:rPr>
              <a:t> Sie </a:t>
            </a:r>
            <a:r>
              <a:rPr lang="en-US" sz="2200" b="0" i="0" u="none" strike="noStrike" cap="none" dirty="0" err="1">
                <a:solidFill>
                  <a:srgbClr val="121212"/>
                </a:solidFill>
                <a:latin typeface="Arial"/>
                <a:ea typeface="Arial"/>
                <a:cs typeface="Arial"/>
                <a:sym typeface="Arial"/>
              </a:rPr>
              <a:t>über</a:t>
            </a:r>
            <a:r>
              <a:rPr lang="en-US" sz="2200" b="0" i="0" u="none" strike="noStrike" cap="none" dirty="0">
                <a:solidFill>
                  <a:srgbClr val="121212"/>
                </a:solidFill>
                <a:latin typeface="Arial"/>
                <a:ea typeface="Arial"/>
                <a:cs typeface="Arial"/>
                <a:sym typeface="Arial"/>
              </a:rPr>
              <a:t> </a:t>
            </a:r>
            <a:r>
              <a:rPr lang="en-US" sz="2200" b="0" i="0" u="none" strike="noStrike" cap="none" dirty="0" err="1">
                <a:solidFill>
                  <a:srgbClr val="121212"/>
                </a:solidFill>
                <a:latin typeface="Arial"/>
                <a:ea typeface="Arial"/>
                <a:cs typeface="Arial"/>
                <a:sym typeface="Arial"/>
              </a:rPr>
              <a:t>Ihre</a:t>
            </a:r>
            <a:r>
              <a:rPr lang="en-US" sz="2200" b="0" i="0" u="none" strike="noStrike" cap="none" dirty="0">
                <a:solidFill>
                  <a:srgbClr val="121212"/>
                </a:solidFill>
                <a:latin typeface="Arial"/>
                <a:ea typeface="Arial"/>
                <a:cs typeface="Arial"/>
                <a:sym typeface="Arial"/>
              </a:rPr>
              <a:t> </a:t>
            </a:r>
            <a:r>
              <a:rPr lang="en-US" sz="2200" b="0" i="0" u="none" strike="noStrike" cap="none" dirty="0" err="1">
                <a:solidFill>
                  <a:srgbClr val="121212"/>
                </a:solidFill>
                <a:latin typeface="Arial"/>
                <a:ea typeface="Arial"/>
                <a:cs typeface="Arial"/>
                <a:sym typeface="Arial"/>
              </a:rPr>
              <a:t>eigenen</a:t>
            </a:r>
            <a:r>
              <a:rPr lang="en-US" sz="2200" b="0" i="0" u="none" strike="noStrike" cap="none" dirty="0">
                <a:solidFill>
                  <a:srgbClr val="121212"/>
                </a:solidFill>
                <a:latin typeface="Arial"/>
                <a:ea typeface="Arial"/>
                <a:cs typeface="Arial"/>
                <a:sym typeface="Arial"/>
              </a:rPr>
              <a:t> </a:t>
            </a:r>
            <a:r>
              <a:rPr lang="en-US" sz="2200" b="0" i="0" u="none" strike="noStrike" cap="none" dirty="0" err="1">
                <a:solidFill>
                  <a:srgbClr val="121212"/>
                </a:solidFill>
                <a:latin typeface="Arial"/>
                <a:ea typeface="Arial"/>
                <a:cs typeface="Arial"/>
                <a:sym typeface="Arial"/>
              </a:rPr>
              <a:t>Erfahrungen</a:t>
            </a:r>
            <a:r>
              <a:rPr lang="en-US" sz="2200" b="0" i="0" u="none" strike="noStrike" cap="none" dirty="0">
                <a:solidFill>
                  <a:srgbClr val="121212"/>
                </a:solidFill>
                <a:latin typeface="Arial"/>
                <a:ea typeface="Arial"/>
                <a:cs typeface="Arial"/>
                <a:sym typeface="Arial"/>
              </a:rPr>
              <a:t> </a:t>
            </a:r>
            <a:r>
              <a:rPr lang="en-US" sz="2200" b="0" i="0" u="none" strike="noStrike" cap="none" dirty="0" err="1">
                <a:solidFill>
                  <a:srgbClr val="121212"/>
                </a:solidFill>
                <a:latin typeface="Arial"/>
                <a:ea typeface="Arial"/>
                <a:cs typeface="Arial"/>
                <a:sym typeface="Arial"/>
              </a:rPr>
              <a:t>mit</a:t>
            </a:r>
            <a:r>
              <a:rPr lang="en-US" sz="2200" b="0" i="0" u="none" strike="noStrike" cap="none" dirty="0">
                <a:solidFill>
                  <a:srgbClr val="121212"/>
                </a:solidFill>
                <a:latin typeface="Arial"/>
                <a:ea typeface="Arial"/>
                <a:cs typeface="Arial"/>
                <a:sym typeface="Arial"/>
              </a:rPr>
              <a:t> Blended Learning </a:t>
            </a:r>
            <a:r>
              <a:rPr lang="en-US" sz="2200" b="0" i="0" u="none" strike="noStrike" cap="none" dirty="0" err="1">
                <a:solidFill>
                  <a:srgbClr val="121212"/>
                </a:solidFill>
                <a:latin typeface="Arial"/>
                <a:ea typeface="Arial"/>
                <a:cs typeface="Arial"/>
                <a:sym typeface="Arial"/>
              </a:rPr>
              <a:t>nach</a:t>
            </a:r>
            <a:r>
              <a:rPr lang="en-US" sz="2200" b="0" i="0" u="none" strike="noStrike" cap="none" dirty="0">
                <a:solidFill>
                  <a:srgbClr val="121212"/>
                </a:solidFill>
                <a:latin typeface="Arial"/>
                <a:ea typeface="Arial"/>
                <a:cs typeface="Arial"/>
                <a:sym typeface="Arial"/>
              </a:rPr>
              <a:t>. Sind Sie auf </a:t>
            </a:r>
            <a:r>
              <a:rPr lang="en-US" sz="2200" b="0" i="0" u="none" strike="noStrike" cap="none" dirty="0" err="1">
                <a:solidFill>
                  <a:srgbClr val="121212"/>
                </a:solidFill>
                <a:latin typeface="Arial"/>
                <a:ea typeface="Arial"/>
                <a:cs typeface="Arial"/>
                <a:sym typeface="Arial"/>
              </a:rPr>
              <a:t>Ihrem</a:t>
            </a:r>
            <a:r>
              <a:rPr lang="en-US" sz="2200" b="0" i="0" u="none" strike="noStrike" cap="none" dirty="0">
                <a:solidFill>
                  <a:srgbClr val="121212"/>
                </a:solidFill>
                <a:latin typeface="Arial"/>
                <a:ea typeface="Arial"/>
                <a:cs typeface="Arial"/>
                <a:sym typeface="Arial"/>
              </a:rPr>
              <a:t> </a:t>
            </a:r>
            <a:r>
              <a:rPr lang="en-US" sz="2200" b="0" i="0" u="none" strike="noStrike" cap="none" dirty="0" err="1">
                <a:solidFill>
                  <a:srgbClr val="121212"/>
                </a:solidFill>
                <a:latin typeface="Arial"/>
                <a:ea typeface="Arial"/>
                <a:cs typeface="Arial"/>
                <a:sym typeface="Arial"/>
              </a:rPr>
              <a:t>Bildungsweg</a:t>
            </a:r>
            <a:r>
              <a:rPr lang="en-US" sz="2200" b="0" i="0" u="none" strike="noStrike" cap="none" dirty="0">
                <a:solidFill>
                  <a:srgbClr val="121212"/>
                </a:solidFill>
                <a:latin typeface="Arial"/>
                <a:ea typeface="Arial"/>
                <a:cs typeface="Arial"/>
                <a:sym typeface="Arial"/>
              </a:rPr>
              <a:t> auf </a:t>
            </a:r>
            <a:r>
              <a:rPr lang="en-US" sz="2200" b="0" i="0" u="none" strike="noStrike" cap="none" dirty="0" err="1">
                <a:solidFill>
                  <a:srgbClr val="121212"/>
                </a:solidFill>
                <a:latin typeface="Arial"/>
                <a:ea typeface="Arial"/>
                <a:cs typeface="Arial"/>
                <a:sym typeface="Arial"/>
              </a:rPr>
              <a:t>eines</a:t>
            </a:r>
            <a:r>
              <a:rPr lang="en-US" sz="2200" b="0" i="0" u="none" strike="noStrike" cap="none" dirty="0">
                <a:solidFill>
                  <a:srgbClr val="121212"/>
                </a:solidFill>
                <a:latin typeface="Arial"/>
                <a:ea typeface="Arial"/>
                <a:cs typeface="Arial"/>
                <a:sym typeface="Arial"/>
              </a:rPr>
              <a:t> der </a:t>
            </a:r>
            <a:r>
              <a:rPr lang="en-US" sz="2200" b="0" i="0" u="none" strike="noStrike" cap="none" dirty="0" err="1">
                <a:solidFill>
                  <a:srgbClr val="121212"/>
                </a:solidFill>
                <a:latin typeface="Arial"/>
                <a:ea typeface="Arial"/>
                <a:cs typeface="Arial"/>
                <a:sym typeface="Arial"/>
              </a:rPr>
              <a:t>beschriebenen</a:t>
            </a:r>
            <a:r>
              <a:rPr lang="en-US" sz="2200" b="0" i="0" u="none" strike="noStrike" cap="none" dirty="0">
                <a:solidFill>
                  <a:srgbClr val="121212"/>
                </a:solidFill>
                <a:latin typeface="Arial"/>
                <a:ea typeface="Arial"/>
                <a:cs typeface="Arial"/>
                <a:sym typeface="Arial"/>
              </a:rPr>
              <a:t> </a:t>
            </a:r>
            <a:r>
              <a:rPr lang="en-US" sz="2200" b="0" i="0" u="none" strike="noStrike" cap="none" dirty="0" err="1">
                <a:solidFill>
                  <a:srgbClr val="121212"/>
                </a:solidFill>
                <a:latin typeface="Arial"/>
                <a:ea typeface="Arial"/>
                <a:cs typeface="Arial"/>
                <a:sym typeface="Arial"/>
              </a:rPr>
              <a:t>Modelle</a:t>
            </a:r>
            <a:r>
              <a:rPr lang="en-US" sz="2200" b="0" i="0" u="none" strike="noStrike" cap="none" dirty="0">
                <a:solidFill>
                  <a:srgbClr val="121212"/>
                </a:solidFill>
                <a:latin typeface="Arial"/>
                <a:ea typeface="Arial"/>
                <a:cs typeface="Arial"/>
                <a:sym typeface="Arial"/>
              </a:rPr>
              <a:t> </a:t>
            </a:r>
            <a:r>
              <a:rPr lang="en-US" sz="2200" b="0" i="0" u="none" strike="noStrike" cap="none" dirty="0" err="1">
                <a:solidFill>
                  <a:srgbClr val="121212"/>
                </a:solidFill>
                <a:latin typeface="Arial"/>
                <a:ea typeface="Arial"/>
                <a:cs typeface="Arial"/>
                <a:sym typeface="Arial"/>
              </a:rPr>
              <a:t>gestoßen</a:t>
            </a:r>
            <a:r>
              <a:rPr lang="en-US" sz="2200" b="0" i="0" u="none" strike="noStrike" cap="none" dirty="0">
                <a:solidFill>
                  <a:srgbClr val="121212"/>
                </a:solidFill>
                <a:latin typeface="Arial"/>
                <a:ea typeface="Arial"/>
                <a:cs typeface="Arial"/>
                <a:sym typeface="Arial"/>
              </a:rPr>
              <a:t>? Wenn ja, wie </a:t>
            </a:r>
            <a:r>
              <a:rPr lang="en-US" sz="2200" b="0" i="0" u="none" strike="noStrike" cap="none" dirty="0" err="1">
                <a:solidFill>
                  <a:srgbClr val="121212"/>
                </a:solidFill>
                <a:latin typeface="Arial"/>
                <a:ea typeface="Arial"/>
                <a:cs typeface="Arial"/>
                <a:sym typeface="Arial"/>
              </a:rPr>
              <a:t>sahen</a:t>
            </a:r>
            <a:r>
              <a:rPr lang="en-US" sz="2200" b="0" i="0" u="none" strike="noStrike" cap="none" dirty="0">
                <a:solidFill>
                  <a:srgbClr val="121212"/>
                </a:solidFill>
                <a:latin typeface="Arial"/>
                <a:ea typeface="Arial"/>
                <a:cs typeface="Arial"/>
                <a:sym typeface="Arial"/>
              </a:rPr>
              <a:t> </a:t>
            </a:r>
            <a:r>
              <a:rPr lang="en-US" sz="2200" b="0" i="0" u="none" strike="noStrike" cap="none" dirty="0" err="1">
                <a:solidFill>
                  <a:srgbClr val="121212"/>
                </a:solidFill>
                <a:latin typeface="Arial"/>
                <a:ea typeface="Arial"/>
                <a:cs typeface="Arial"/>
                <a:sym typeface="Arial"/>
              </a:rPr>
              <a:t>Ihre</a:t>
            </a:r>
            <a:r>
              <a:rPr lang="en-US" sz="2200" b="0" i="0" u="none" strike="noStrike" cap="none" dirty="0">
                <a:solidFill>
                  <a:srgbClr val="121212"/>
                </a:solidFill>
                <a:latin typeface="Arial"/>
                <a:ea typeface="Arial"/>
                <a:cs typeface="Arial"/>
                <a:sym typeface="Arial"/>
              </a:rPr>
              <a:t> </a:t>
            </a:r>
            <a:r>
              <a:rPr lang="en-US" sz="2200" b="0" i="0" u="none" strike="noStrike" cap="none" dirty="0" err="1">
                <a:solidFill>
                  <a:srgbClr val="121212"/>
                </a:solidFill>
                <a:latin typeface="Arial"/>
                <a:ea typeface="Arial"/>
                <a:cs typeface="Arial"/>
                <a:sym typeface="Arial"/>
              </a:rPr>
              <a:t>Erfahrungen</a:t>
            </a:r>
            <a:r>
              <a:rPr lang="en-US" sz="2200" b="0" i="0" u="none" strike="noStrike" cap="none" dirty="0">
                <a:solidFill>
                  <a:srgbClr val="121212"/>
                </a:solidFill>
                <a:latin typeface="Arial"/>
                <a:ea typeface="Arial"/>
                <a:cs typeface="Arial"/>
                <a:sym typeface="Arial"/>
              </a:rPr>
              <a:t> </a:t>
            </a:r>
            <a:r>
              <a:rPr lang="en-US" sz="2200" b="0" i="0" u="none" strike="noStrike" cap="none" dirty="0" err="1">
                <a:solidFill>
                  <a:srgbClr val="121212"/>
                </a:solidFill>
                <a:latin typeface="Arial"/>
                <a:ea typeface="Arial"/>
                <a:cs typeface="Arial"/>
                <a:sym typeface="Arial"/>
              </a:rPr>
              <a:t>aus</a:t>
            </a:r>
            <a:r>
              <a:rPr lang="en-US" sz="2200" b="0" i="0" u="none" strike="noStrike" cap="none" dirty="0">
                <a:solidFill>
                  <a:srgbClr val="121212"/>
                </a:solidFill>
                <a:latin typeface="Arial"/>
                <a:ea typeface="Arial"/>
                <a:cs typeface="Arial"/>
                <a:sym typeface="Arial"/>
              </a:rPr>
              <a:t>?</a:t>
            </a:r>
            <a:endParaRPr sz="2200" b="0" i="0" u="none" strike="noStrike" cap="none" dirty="0">
              <a:solidFill>
                <a:srgbClr val="121212"/>
              </a:solidFill>
              <a:latin typeface="Arial"/>
              <a:ea typeface="Arial"/>
              <a:cs typeface="Arial"/>
              <a:sym typeface="Arial"/>
            </a:endParaRPr>
          </a:p>
          <a:p>
            <a:pPr marL="457200" marR="0" lvl="0" indent="-368300" algn="just" rtl="0">
              <a:lnSpc>
                <a:spcPct val="150000"/>
              </a:lnSpc>
              <a:spcBef>
                <a:spcPts val="0"/>
              </a:spcBef>
              <a:spcAft>
                <a:spcPts val="0"/>
              </a:spcAft>
              <a:buClr>
                <a:srgbClr val="121212"/>
              </a:buClr>
              <a:buSzPts val="2200"/>
              <a:buFont typeface="Arial"/>
              <a:buChar char="●"/>
            </a:pPr>
            <a:r>
              <a:rPr lang="en-US" sz="2200" b="0" i="0" u="none" strike="noStrike" cap="none" dirty="0" err="1">
                <a:solidFill>
                  <a:srgbClr val="121212"/>
                </a:solidFill>
                <a:latin typeface="Arial"/>
                <a:ea typeface="Arial"/>
                <a:cs typeface="Arial"/>
                <a:sym typeface="Arial"/>
              </a:rPr>
              <a:t>Untersuchen</a:t>
            </a:r>
            <a:r>
              <a:rPr lang="en-US" sz="2200" b="0" i="0" u="none" strike="noStrike" cap="none" dirty="0">
                <a:solidFill>
                  <a:srgbClr val="121212"/>
                </a:solidFill>
                <a:latin typeface="Arial"/>
                <a:ea typeface="Arial"/>
                <a:cs typeface="Arial"/>
                <a:sym typeface="Arial"/>
              </a:rPr>
              <a:t> Sie die </a:t>
            </a:r>
            <a:r>
              <a:rPr lang="en-US" sz="2200" b="0" i="0" u="none" strike="noStrike" cap="none" dirty="0" err="1">
                <a:solidFill>
                  <a:srgbClr val="121212"/>
                </a:solidFill>
                <a:latin typeface="Arial"/>
                <a:ea typeface="Arial"/>
                <a:cs typeface="Arial"/>
                <a:sym typeface="Arial"/>
              </a:rPr>
              <a:t>Herausforderungen</a:t>
            </a:r>
            <a:r>
              <a:rPr lang="en-US" sz="2200" b="0" i="0" u="none" strike="noStrike" cap="none" dirty="0">
                <a:solidFill>
                  <a:srgbClr val="121212"/>
                </a:solidFill>
                <a:latin typeface="Arial"/>
                <a:ea typeface="Arial"/>
                <a:cs typeface="Arial"/>
                <a:sym typeface="Arial"/>
              </a:rPr>
              <a:t> und </a:t>
            </a:r>
            <a:r>
              <a:rPr lang="en-US" sz="2200" b="0" i="0" u="none" strike="noStrike" cap="none" dirty="0" err="1">
                <a:solidFill>
                  <a:srgbClr val="121212"/>
                </a:solidFill>
                <a:latin typeface="Arial"/>
                <a:ea typeface="Arial"/>
                <a:cs typeface="Arial"/>
                <a:sym typeface="Arial"/>
              </a:rPr>
              <a:t>Überlegungen</a:t>
            </a:r>
            <a:r>
              <a:rPr lang="en-US" sz="2200" b="0" i="0" u="none" strike="noStrike" cap="none" dirty="0">
                <a:solidFill>
                  <a:srgbClr val="121212"/>
                </a:solidFill>
                <a:latin typeface="Arial"/>
                <a:ea typeface="Arial"/>
                <a:cs typeface="Arial"/>
                <a:sym typeface="Arial"/>
              </a:rPr>
              <a:t>, die </a:t>
            </a:r>
            <a:r>
              <a:rPr lang="en-US" sz="2200" b="0" i="0" u="none" strike="noStrike" cap="none" dirty="0" err="1">
                <a:solidFill>
                  <a:srgbClr val="121212"/>
                </a:solidFill>
                <a:latin typeface="Arial"/>
                <a:ea typeface="Arial"/>
                <a:cs typeface="Arial"/>
                <a:sym typeface="Arial"/>
              </a:rPr>
              <a:t>mit</a:t>
            </a:r>
            <a:r>
              <a:rPr lang="en-US" sz="2200" b="0" i="0" u="none" strike="noStrike" cap="none" dirty="0">
                <a:solidFill>
                  <a:srgbClr val="121212"/>
                </a:solidFill>
                <a:latin typeface="Arial"/>
                <a:ea typeface="Arial"/>
                <a:cs typeface="Arial"/>
                <a:sym typeface="Arial"/>
              </a:rPr>
              <a:t> der </a:t>
            </a:r>
            <a:r>
              <a:rPr lang="en-US" sz="2200" b="0" i="0" u="none" strike="noStrike" cap="none" dirty="0" err="1">
                <a:solidFill>
                  <a:srgbClr val="121212"/>
                </a:solidFill>
                <a:latin typeface="Arial"/>
                <a:ea typeface="Arial"/>
                <a:cs typeface="Arial"/>
                <a:sym typeface="Arial"/>
              </a:rPr>
              <a:t>Umsetzung</a:t>
            </a:r>
            <a:r>
              <a:rPr lang="en-US" sz="2200" b="0" i="0" u="none" strike="noStrike" cap="none" dirty="0">
                <a:solidFill>
                  <a:srgbClr val="121212"/>
                </a:solidFill>
                <a:latin typeface="Arial"/>
                <a:ea typeface="Arial"/>
                <a:cs typeface="Arial"/>
                <a:sym typeface="Arial"/>
              </a:rPr>
              <a:t> von Blended-Learning-</a:t>
            </a:r>
            <a:r>
              <a:rPr lang="en-US" sz="2200" b="0" i="0" u="none" strike="noStrike" cap="none" dirty="0" err="1">
                <a:solidFill>
                  <a:srgbClr val="121212"/>
                </a:solidFill>
                <a:latin typeface="Arial"/>
                <a:ea typeface="Arial"/>
                <a:cs typeface="Arial"/>
                <a:sym typeface="Arial"/>
              </a:rPr>
              <a:t>Modellen</a:t>
            </a:r>
            <a:r>
              <a:rPr lang="en-US" sz="2200" b="0" i="0" u="none" strike="noStrike" cap="none" dirty="0">
                <a:solidFill>
                  <a:srgbClr val="121212"/>
                </a:solidFill>
                <a:latin typeface="Arial"/>
                <a:ea typeface="Arial"/>
                <a:cs typeface="Arial"/>
                <a:sym typeface="Arial"/>
              </a:rPr>
              <a:t> </a:t>
            </a:r>
            <a:r>
              <a:rPr lang="en-US" sz="2200" b="0" i="0" u="none" strike="noStrike" cap="none" dirty="0" err="1">
                <a:solidFill>
                  <a:srgbClr val="121212"/>
                </a:solidFill>
                <a:latin typeface="Arial"/>
                <a:ea typeface="Arial"/>
                <a:cs typeface="Arial"/>
                <a:sym typeface="Arial"/>
              </a:rPr>
              <a:t>verbunden</a:t>
            </a:r>
            <a:r>
              <a:rPr lang="en-US" sz="2200" b="0" i="0" u="none" strike="noStrike" cap="none" dirty="0">
                <a:solidFill>
                  <a:srgbClr val="121212"/>
                </a:solidFill>
                <a:latin typeface="Arial"/>
                <a:ea typeface="Arial"/>
                <a:cs typeface="Arial"/>
                <a:sym typeface="Arial"/>
              </a:rPr>
              <a:t> </a:t>
            </a:r>
            <a:r>
              <a:rPr lang="en-US" sz="2200" b="0" i="0" u="none" strike="noStrike" cap="none" dirty="0" err="1">
                <a:solidFill>
                  <a:srgbClr val="121212"/>
                </a:solidFill>
                <a:latin typeface="Arial"/>
                <a:ea typeface="Arial"/>
                <a:cs typeface="Arial"/>
                <a:sym typeface="Arial"/>
              </a:rPr>
              <a:t>sind</a:t>
            </a:r>
            <a:r>
              <a:rPr lang="en-US" sz="2200" b="0" i="0" u="none" strike="noStrike" cap="none" dirty="0">
                <a:solidFill>
                  <a:srgbClr val="121212"/>
                </a:solidFill>
                <a:latin typeface="Arial"/>
                <a:ea typeface="Arial"/>
                <a:cs typeface="Arial"/>
                <a:sym typeface="Arial"/>
              </a:rPr>
              <a:t>, </a:t>
            </a:r>
            <a:r>
              <a:rPr lang="en-US" sz="2200" b="0" i="0" u="none" strike="noStrike" cap="none" dirty="0" err="1">
                <a:solidFill>
                  <a:srgbClr val="121212"/>
                </a:solidFill>
                <a:latin typeface="Arial"/>
                <a:ea typeface="Arial"/>
                <a:cs typeface="Arial"/>
                <a:sym typeface="Arial"/>
              </a:rPr>
              <a:t>einschließlich</a:t>
            </a:r>
            <a:r>
              <a:rPr lang="en-US" sz="2200" b="0" i="0" u="none" strike="noStrike" cap="none" dirty="0">
                <a:solidFill>
                  <a:srgbClr val="121212"/>
                </a:solidFill>
                <a:latin typeface="Arial"/>
                <a:ea typeface="Arial"/>
                <a:cs typeface="Arial"/>
                <a:sym typeface="Arial"/>
              </a:rPr>
              <a:t> </a:t>
            </a:r>
            <a:r>
              <a:rPr lang="en-US" sz="2200" b="0" i="0" u="none" strike="noStrike" cap="none" dirty="0" err="1">
                <a:solidFill>
                  <a:srgbClr val="121212"/>
                </a:solidFill>
                <a:latin typeface="Arial"/>
                <a:ea typeface="Arial"/>
                <a:cs typeface="Arial"/>
                <a:sym typeface="Arial"/>
              </a:rPr>
              <a:t>technologischer</a:t>
            </a:r>
            <a:r>
              <a:rPr lang="en-US" sz="2200" b="0" i="0" u="none" strike="noStrike" cap="none" dirty="0">
                <a:solidFill>
                  <a:srgbClr val="121212"/>
                </a:solidFill>
                <a:latin typeface="Arial"/>
                <a:ea typeface="Arial"/>
                <a:cs typeface="Arial"/>
                <a:sym typeface="Arial"/>
              </a:rPr>
              <a:t> </a:t>
            </a:r>
            <a:r>
              <a:rPr lang="en-US" sz="2200" b="0" i="0" u="none" strike="noStrike" cap="none" dirty="0" err="1">
                <a:solidFill>
                  <a:srgbClr val="121212"/>
                </a:solidFill>
                <a:latin typeface="Arial"/>
                <a:ea typeface="Arial"/>
                <a:cs typeface="Arial"/>
                <a:sym typeface="Arial"/>
              </a:rPr>
              <a:t>Barrieren</a:t>
            </a:r>
            <a:r>
              <a:rPr lang="en-US" sz="2200" b="0" i="0" u="none" strike="noStrike" cap="none" dirty="0">
                <a:solidFill>
                  <a:srgbClr val="121212"/>
                </a:solidFill>
                <a:latin typeface="Arial"/>
                <a:ea typeface="Arial"/>
                <a:cs typeface="Arial"/>
                <a:sym typeface="Arial"/>
              </a:rPr>
              <a:t>, </a:t>
            </a:r>
            <a:r>
              <a:rPr lang="en-US" sz="2200" b="0" i="0" u="none" strike="noStrike" cap="none" dirty="0" err="1">
                <a:solidFill>
                  <a:srgbClr val="121212"/>
                </a:solidFill>
                <a:latin typeface="Arial"/>
                <a:ea typeface="Arial"/>
                <a:cs typeface="Arial"/>
                <a:sym typeface="Arial"/>
              </a:rPr>
              <a:t>Widerstand</a:t>
            </a:r>
            <a:r>
              <a:rPr lang="en-US" sz="2200" b="0" i="0" u="none" strike="noStrike" cap="none" dirty="0">
                <a:solidFill>
                  <a:srgbClr val="121212"/>
                </a:solidFill>
                <a:latin typeface="Arial"/>
                <a:ea typeface="Arial"/>
                <a:cs typeface="Arial"/>
                <a:sym typeface="Arial"/>
              </a:rPr>
              <a:t> </a:t>
            </a:r>
            <a:r>
              <a:rPr lang="en-US" sz="2200" b="0" i="0" u="none" strike="noStrike" cap="none" dirty="0" err="1">
                <a:solidFill>
                  <a:srgbClr val="121212"/>
                </a:solidFill>
                <a:latin typeface="Arial"/>
                <a:ea typeface="Arial"/>
                <a:cs typeface="Arial"/>
                <a:sym typeface="Arial"/>
              </a:rPr>
              <a:t>gegen</a:t>
            </a:r>
            <a:r>
              <a:rPr lang="en-US" sz="2200" b="0" i="0" u="none" strike="noStrike" cap="none" dirty="0">
                <a:solidFill>
                  <a:srgbClr val="121212"/>
                </a:solidFill>
                <a:latin typeface="Arial"/>
                <a:ea typeface="Arial"/>
                <a:cs typeface="Arial"/>
                <a:sym typeface="Arial"/>
              </a:rPr>
              <a:t> </a:t>
            </a:r>
            <a:r>
              <a:rPr lang="en-US" sz="2200" b="0" i="0" u="none" strike="noStrike" cap="none" dirty="0" err="1">
                <a:solidFill>
                  <a:srgbClr val="121212"/>
                </a:solidFill>
                <a:latin typeface="Arial"/>
                <a:ea typeface="Arial"/>
                <a:cs typeface="Arial"/>
                <a:sym typeface="Arial"/>
              </a:rPr>
              <a:t>Veränderungen</a:t>
            </a:r>
            <a:r>
              <a:rPr lang="en-US" sz="2200" b="0" i="0" u="none" strike="noStrike" cap="none" dirty="0">
                <a:solidFill>
                  <a:srgbClr val="121212"/>
                </a:solidFill>
                <a:latin typeface="Arial"/>
                <a:ea typeface="Arial"/>
                <a:cs typeface="Arial"/>
                <a:sym typeface="Arial"/>
              </a:rPr>
              <a:t>, </a:t>
            </a:r>
            <a:r>
              <a:rPr lang="en-US" sz="2200" b="0" i="0" u="none" strike="noStrike" cap="none" dirty="0" err="1">
                <a:solidFill>
                  <a:srgbClr val="121212"/>
                </a:solidFill>
                <a:latin typeface="Arial"/>
                <a:ea typeface="Arial"/>
                <a:cs typeface="Arial"/>
                <a:sym typeface="Arial"/>
              </a:rPr>
              <a:t>Aufrechterhaltung</a:t>
            </a:r>
            <a:r>
              <a:rPr lang="en-US" sz="2200" b="0" i="0" u="none" strike="noStrike" cap="none" dirty="0">
                <a:solidFill>
                  <a:srgbClr val="121212"/>
                </a:solidFill>
                <a:latin typeface="Arial"/>
                <a:ea typeface="Arial"/>
                <a:cs typeface="Arial"/>
                <a:sym typeface="Arial"/>
              </a:rPr>
              <a:t> des Engagements, </a:t>
            </a:r>
            <a:r>
              <a:rPr lang="en-US" sz="2200" b="0" i="0" u="none" strike="noStrike" cap="none" dirty="0" err="1">
                <a:solidFill>
                  <a:srgbClr val="121212"/>
                </a:solidFill>
                <a:latin typeface="Arial"/>
                <a:ea typeface="Arial"/>
                <a:cs typeface="Arial"/>
                <a:sym typeface="Arial"/>
              </a:rPr>
              <a:t>Gewährleistung</a:t>
            </a:r>
            <a:r>
              <a:rPr lang="en-US" sz="2200" b="0" i="0" u="none" strike="noStrike" cap="none" dirty="0">
                <a:solidFill>
                  <a:srgbClr val="121212"/>
                </a:solidFill>
                <a:latin typeface="Arial"/>
                <a:ea typeface="Arial"/>
                <a:cs typeface="Arial"/>
                <a:sym typeface="Arial"/>
              </a:rPr>
              <a:t> von </a:t>
            </a:r>
            <a:r>
              <a:rPr lang="en-US" sz="2200" b="0" i="0" u="none" strike="noStrike" cap="none" dirty="0" err="1">
                <a:solidFill>
                  <a:srgbClr val="121212"/>
                </a:solidFill>
                <a:latin typeface="Arial"/>
                <a:ea typeface="Arial"/>
                <a:cs typeface="Arial"/>
                <a:sym typeface="Arial"/>
              </a:rPr>
              <a:t>Gerechtigkeit</a:t>
            </a:r>
            <a:r>
              <a:rPr lang="en-US" sz="2200" b="0" i="0" u="none" strike="noStrike" cap="none" dirty="0">
                <a:solidFill>
                  <a:srgbClr val="121212"/>
                </a:solidFill>
                <a:latin typeface="Arial"/>
                <a:ea typeface="Arial"/>
                <a:cs typeface="Arial"/>
                <a:sym typeface="Arial"/>
              </a:rPr>
              <a:t> </a:t>
            </a:r>
            <a:r>
              <a:rPr lang="en-US" sz="2200" b="0" i="0" u="none" strike="noStrike" cap="none" dirty="0" err="1">
                <a:solidFill>
                  <a:srgbClr val="121212"/>
                </a:solidFill>
                <a:latin typeface="Arial"/>
                <a:ea typeface="Arial"/>
                <a:cs typeface="Arial"/>
                <a:sym typeface="Arial"/>
              </a:rPr>
              <a:t>sowie</a:t>
            </a:r>
            <a:r>
              <a:rPr lang="en-US" sz="2200" b="0" i="0" u="none" strike="noStrike" cap="none" dirty="0">
                <a:solidFill>
                  <a:srgbClr val="121212"/>
                </a:solidFill>
                <a:latin typeface="Arial"/>
                <a:ea typeface="Arial"/>
                <a:cs typeface="Arial"/>
                <a:sym typeface="Arial"/>
              </a:rPr>
              <a:t> </a:t>
            </a:r>
            <a:r>
              <a:rPr lang="en-US" sz="2200" b="0" i="0" u="none" strike="noStrike" cap="none" dirty="0" err="1">
                <a:solidFill>
                  <a:srgbClr val="121212"/>
                </a:solidFill>
                <a:latin typeface="Arial"/>
                <a:ea typeface="Arial"/>
                <a:cs typeface="Arial"/>
                <a:sym typeface="Arial"/>
              </a:rPr>
              <a:t>Datensicherheit</a:t>
            </a:r>
            <a:r>
              <a:rPr lang="en-US" sz="2200" b="0" i="0" u="none" strike="noStrike" cap="none" dirty="0">
                <a:solidFill>
                  <a:srgbClr val="121212"/>
                </a:solidFill>
                <a:latin typeface="Arial"/>
                <a:ea typeface="Arial"/>
                <a:cs typeface="Arial"/>
                <a:sym typeface="Arial"/>
              </a:rPr>
              <a:t> und </a:t>
            </a:r>
            <a:r>
              <a:rPr lang="en-US" sz="2200" b="0" i="0" u="none" strike="noStrike" cap="none" dirty="0" err="1">
                <a:solidFill>
                  <a:srgbClr val="121212"/>
                </a:solidFill>
                <a:latin typeface="Arial"/>
                <a:ea typeface="Arial"/>
                <a:cs typeface="Arial"/>
                <a:sym typeface="Arial"/>
              </a:rPr>
              <a:t>Datenschutz</a:t>
            </a:r>
            <a:r>
              <a:rPr lang="en-US" sz="2200" b="0" i="0" u="none" strike="noStrike" cap="none" dirty="0">
                <a:solidFill>
                  <a:srgbClr val="121212"/>
                </a:solidFill>
                <a:latin typeface="Arial"/>
                <a:ea typeface="Arial"/>
                <a:cs typeface="Arial"/>
                <a:sym typeface="Arial"/>
              </a:rPr>
              <a:t>. Wie </a:t>
            </a:r>
            <a:r>
              <a:rPr lang="en-US" sz="2200" b="0" i="0" u="none" strike="noStrike" cap="none" dirty="0" err="1">
                <a:solidFill>
                  <a:srgbClr val="121212"/>
                </a:solidFill>
                <a:latin typeface="Arial"/>
                <a:ea typeface="Arial"/>
                <a:cs typeface="Arial"/>
                <a:sym typeface="Arial"/>
              </a:rPr>
              <a:t>könnten</a:t>
            </a:r>
            <a:r>
              <a:rPr lang="en-US" sz="2200" b="0" i="0" u="none" strike="noStrike" cap="none" dirty="0">
                <a:solidFill>
                  <a:srgbClr val="121212"/>
                </a:solidFill>
                <a:latin typeface="Arial"/>
                <a:ea typeface="Arial"/>
                <a:cs typeface="Arial"/>
                <a:sym typeface="Arial"/>
              </a:rPr>
              <a:t> Sie </a:t>
            </a:r>
            <a:r>
              <a:rPr lang="en-US" sz="2200" b="0" i="0" u="none" strike="noStrike" cap="none" dirty="0" err="1">
                <a:solidFill>
                  <a:srgbClr val="121212"/>
                </a:solidFill>
                <a:latin typeface="Arial"/>
                <a:ea typeface="Arial"/>
                <a:cs typeface="Arial"/>
                <a:sym typeface="Arial"/>
              </a:rPr>
              <a:t>diese</a:t>
            </a:r>
            <a:r>
              <a:rPr lang="en-US" sz="2200" b="0" i="0" u="none" strike="noStrike" cap="none" dirty="0">
                <a:solidFill>
                  <a:srgbClr val="121212"/>
                </a:solidFill>
                <a:latin typeface="Arial"/>
                <a:ea typeface="Arial"/>
                <a:cs typeface="Arial"/>
                <a:sym typeface="Arial"/>
              </a:rPr>
              <a:t> </a:t>
            </a:r>
            <a:r>
              <a:rPr lang="en-US" sz="2200" b="0" i="0" u="none" strike="noStrike" cap="none" dirty="0" err="1">
                <a:solidFill>
                  <a:srgbClr val="121212"/>
                </a:solidFill>
                <a:latin typeface="Arial"/>
                <a:ea typeface="Arial"/>
                <a:cs typeface="Arial"/>
                <a:sym typeface="Arial"/>
              </a:rPr>
              <a:t>Herausforderungen</a:t>
            </a:r>
            <a:r>
              <a:rPr lang="en-US" sz="2200" b="0" i="0" u="none" strike="noStrike" cap="none" dirty="0">
                <a:solidFill>
                  <a:srgbClr val="121212"/>
                </a:solidFill>
                <a:latin typeface="Arial"/>
                <a:ea typeface="Arial"/>
                <a:cs typeface="Arial"/>
                <a:sym typeface="Arial"/>
              </a:rPr>
              <a:t> in </a:t>
            </a:r>
            <a:r>
              <a:rPr lang="en-US" sz="2200" b="0" i="0" u="none" strike="noStrike" cap="none" dirty="0" err="1">
                <a:solidFill>
                  <a:srgbClr val="121212"/>
                </a:solidFill>
                <a:latin typeface="Arial"/>
                <a:ea typeface="Arial"/>
                <a:cs typeface="Arial"/>
                <a:sym typeface="Arial"/>
              </a:rPr>
              <a:t>Ihrem</a:t>
            </a:r>
            <a:r>
              <a:rPr lang="en-US" sz="2200" b="0" i="0" u="none" strike="noStrike" cap="none" dirty="0">
                <a:solidFill>
                  <a:srgbClr val="121212"/>
                </a:solidFill>
                <a:latin typeface="Arial"/>
                <a:ea typeface="Arial"/>
                <a:cs typeface="Arial"/>
                <a:sym typeface="Arial"/>
              </a:rPr>
              <a:t> </a:t>
            </a:r>
            <a:r>
              <a:rPr lang="en-US" sz="2200" b="0" i="0" u="none" strike="noStrike" cap="none" dirty="0" err="1">
                <a:solidFill>
                  <a:srgbClr val="121212"/>
                </a:solidFill>
                <a:latin typeface="Arial"/>
                <a:ea typeface="Arial"/>
                <a:cs typeface="Arial"/>
                <a:sym typeface="Arial"/>
              </a:rPr>
              <a:t>eigenen</a:t>
            </a:r>
            <a:r>
              <a:rPr lang="en-US" sz="2200" b="0" i="0" u="none" strike="noStrike" cap="none" dirty="0">
                <a:solidFill>
                  <a:srgbClr val="121212"/>
                </a:solidFill>
                <a:latin typeface="Arial"/>
                <a:ea typeface="Arial"/>
                <a:cs typeface="Arial"/>
                <a:sym typeface="Arial"/>
              </a:rPr>
              <a:t> </a:t>
            </a:r>
            <a:r>
              <a:rPr lang="en-US" sz="2200" b="0" i="0" u="none" strike="noStrike" cap="none" dirty="0" err="1">
                <a:solidFill>
                  <a:srgbClr val="121212"/>
                </a:solidFill>
                <a:latin typeface="Arial"/>
                <a:ea typeface="Arial"/>
                <a:cs typeface="Arial"/>
                <a:sym typeface="Arial"/>
              </a:rPr>
              <a:t>Bildungskontext</a:t>
            </a:r>
            <a:r>
              <a:rPr lang="en-US" sz="2200" b="0" i="0" u="none" strike="noStrike" cap="none" dirty="0">
                <a:solidFill>
                  <a:srgbClr val="121212"/>
                </a:solidFill>
                <a:latin typeface="Arial"/>
                <a:ea typeface="Arial"/>
                <a:cs typeface="Arial"/>
                <a:sym typeface="Arial"/>
              </a:rPr>
              <a:t> </a:t>
            </a:r>
            <a:r>
              <a:rPr lang="en-US" sz="2200" b="0" i="0" u="none" strike="noStrike" cap="none" dirty="0" err="1">
                <a:solidFill>
                  <a:srgbClr val="121212"/>
                </a:solidFill>
                <a:latin typeface="Arial"/>
                <a:ea typeface="Arial"/>
                <a:cs typeface="Arial"/>
                <a:sym typeface="Arial"/>
              </a:rPr>
              <a:t>angehen</a:t>
            </a:r>
            <a:r>
              <a:rPr lang="en-US" sz="2200" b="0" i="0" u="none" strike="noStrike" cap="none" dirty="0">
                <a:solidFill>
                  <a:srgbClr val="121212"/>
                </a:solidFill>
                <a:latin typeface="Arial"/>
                <a:ea typeface="Arial"/>
                <a:cs typeface="Arial"/>
                <a:sym typeface="Arial"/>
              </a:rPr>
              <a:t>?</a:t>
            </a:r>
            <a:endParaRPr sz="2200" b="0" i="0" u="none" strike="noStrike" cap="none" dirty="0">
              <a:solidFill>
                <a:srgbClr val="121212"/>
              </a:solidFill>
              <a:latin typeface="Arial"/>
              <a:ea typeface="Arial"/>
              <a:cs typeface="Arial"/>
              <a:sym typeface="Arial"/>
            </a:endParaRPr>
          </a:p>
          <a:p>
            <a:pPr marL="457200" marR="0" lvl="0" indent="-368300" algn="just" rtl="0">
              <a:lnSpc>
                <a:spcPct val="150000"/>
              </a:lnSpc>
              <a:spcBef>
                <a:spcPts val="0"/>
              </a:spcBef>
              <a:spcAft>
                <a:spcPts val="0"/>
              </a:spcAft>
              <a:buClr>
                <a:srgbClr val="121212"/>
              </a:buClr>
              <a:buSzPts val="2200"/>
              <a:buFont typeface="Arial"/>
              <a:buChar char="●"/>
            </a:pPr>
            <a:r>
              <a:rPr lang="en-US" sz="2200" b="0" i="0" u="none" strike="noStrike" cap="none" dirty="0" err="1">
                <a:solidFill>
                  <a:srgbClr val="121212"/>
                </a:solidFill>
                <a:latin typeface="Arial"/>
                <a:ea typeface="Arial"/>
                <a:cs typeface="Arial"/>
                <a:sym typeface="Arial"/>
              </a:rPr>
              <a:t>Denken</a:t>
            </a:r>
            <a:r>
              <a:rPr lang="en-US" sz="2200" b="0" i="0" u="none" strike="noStrike" cap="none" dirty="0">
                <a:solidFill>
                  <a:srgbClr val="121212"/>
                </a:solidFill>
                <a:latin typeface="Arial"/>
                <a:ea typeface="Arial"/>
                <a:cs typeface="Arial"/>
                <a:sym typeface="Arial"/>
              </a:rPr>
              <a:t> Sie </a:t>
            </a:r>
            <a:r>
              <a:rPr lang="en-US" sz="2200" b="0" i="0" u="none" strike="noStrike" cap="none" dirty="0" err="1">
                <a:solidFill>
                  <a:srgbClr val="121212"/>
                </a:solidFill>
                <a:latin typeface="Arial"/>
                <a:ea typeface="Arial"/>
                <a:cs typeface="Arial"/>
                <a:sym typeface="Arial"/>
              </a:rPr>
              <a:t>über</a:t>
            </a:r>
            <a:r>
              <a:rPr lang="en-US" sz="2200" b="0" i="0" u="none" strike="noStrike" cap="none" dirty="0">
                <a:solidFill>
                  <a:srgbClr val="121212"/>
                </a:solidFill>
                <a:latin typeface="Arial"/>
                <a:ea typeface="Arial"/>
                <a:cs typeface="Arial"/>
                <a:sym typeface="Arial"/>
              </a:rPr>
              <a:t> das </a:t>
            </a:r>
            <a:r>
              <a:rPr lang="en-US" sz="2200" b="0" i="0" u="none" strike="noStrike" cap="none" dirty="0" err="1">
                <a:solidFill>
                  <a:srgbClr val="121212"/>
                </a:solidFill>
                <a:latin typeface="Arial"/>
                <a:ea typeface="Arial"/>
                <a:cs typeface="Arial"/>
                <a:sym typeface="Arial"/>
              </a:rPr>
              <a:t>Zitat</a:t>
            </a:r>
            <a:r>
              <a:rPr lang="en-US" sz="2200" b="0" i="0" u="none" strike="noStrike" cap="none" dirty="0">
                <a:solidFill>
                  <a:srgbClr val="121212"/>
                </a:solidFill>
                <a:latin typeface="Arial"/>
                <a:ea typeface="Arial"/>
                <a:cs typeface="Arial"/>
                <a:sym typeface="Arial"/>
              </a:rPr>
              <a:t> von Albert Einstein </a:t>
            </a:r>
            <a:r>
              <a:rPr lang="en-US" sz="2200" b="0" i="0" u="none" strike="noStrike" cap="none" dirty="0" err="1">
                <a:solidFill>
                  <a:srgbClr val="121212"/>
                </a:solidFill>
                <a:latin typeface="Arial"/>
                <a:ea typeface="Arial"/>
                <a:cs typeface="Arial"/>
                <a:sym typeface="Arial"/>
              </a:rPr>
              <a:t>nach</a:t>
            </a:r>
            <a:r>
              <a:rPr lang="en-US" sz="2200" b="0" i="0" u="none" strike="noStrike" cap="none" dirty="0">
                <a:solidFill>
                  <a:srgbClr val="121212"/>
                </a:solidFill>
                <a:latin typeface="Arial"/>
                <a:ea typeface="Arial"/>
                <a:cs typeface="Arial"/>
                <a:sym typeface="Arial"/>
              </a:rPr>
              <a:t>: "</a:t>
            </a:r>
            <a:r>
              <a:rPr lang="en-US" sz="2200" b="0" i="0" u="none" strike="noStrike" cap="none" dirty="0" err="1">
                <a:solidFill>
                  <a:srgbClr val="121212"/>
                </a:solidFill>
                <a:latin typeface="Arial"/>
                <a:ea typeface="Arial"/>
                <a:cs typeface="Arial"/>
                <a:sym typeface="Arial"/>
              </a:rPr>
              <a:t>Bildung</a:t>
            </a:r>
            <a:r>
              <a:rPr lang="en-US" sz="2200" b="0" i="0" u="none" strike="noStrike" cap="none" dirty="0">
                <a:solidFill>
                  <a:srgbClr val="121212"/>
                </a:solidFill>
                <a:latin typeface="Arial"/>
                <a:ea typeface="Arial"/>
                <a:cs typeface="Arial"/>
                <a:sym typeface="Arial"/>
              </a:rPr>
              <a:t> </a:t>
            </a:r>
            <a:r>
              <a:rPr lang="en-US" sz="2200" b="0" i="0" u="none" strike="noStrike" cap="none" dirty="0" err="1">
                <a:solidFill>
                  <a:srgbClr val="121212"/>
                </a:solidFill>
                <a:latin typeface="Arial"/>
                <a:ea typeface="Arial"/>
                <a:cs typeface="Arial"/>
                <a:sym typeface="Arial"/>
              </a:rPr>
              <a:t>ist</a:t>
            </a:r>
            <a:r>
              <a:rPr lang="en-US" sz="2200" b="0" i="0" u="none" strike="noStrike" cap="none" dirty="0">
                <a:solidFill>
                  <a:srgbClr val="121212"/>
                </a:solidFill>
                <a:latin typeface="Arial"/>
                <a:ea typeface="Arial"/>
                <a:cs typeface="Arial"/>
                <a:sym typeface="Arial"/>
              </a:rPr>
              <a:t> </a:t>
            </a:r>
            <a:r>
              <a:rPr lang="en-US" sz="2200" b="0" i="0" u="none" strike="noStrike" cap="none" dirty="0" err="1">
                <a:solidFill>
                  <a:srgbClr val="121212"/>
                </a:solidFill>
                <a:latin typeface="Arial"/>
                <a:ea typeface="Arial"/>
                <a:cs typeface="Arial"/>
                <a:sym typeface="Arial"/>
              </a:rPr>
              <a:t>nicht</a:t>
            </a:r>
            <a:r>
              <a:rPr lang="en-US" sz="2200" b="0" i="0" u="none" strike="noStrike" cap="none" dirty="0">
                <a:solidFill>
                  <a:srgbClr val="121212"/>
                </a:solidFill>
                <a:latin typeface="Arial"/>
                <a:ea typeface="Arial"/>
                <a:cs typeface="Arial"/>
                <a:sym typeface="Arial"/>
              </a:rPr>
              <a:t> das </a:t>
            </a:r>
            <a:r>
              <a:rPr lang="en-US" sz="2200" b="0" i="0" u="none" strike="noStrike" cap="none" dirty="0" err="1">
                <a:solidFill>
                  <a:srgbClr val="121212"/>
                </a:solidFill>
                <a:latin typeface="Arial"/>
                <a:ea typeface="Arial"/>
                <a:cs typeface="Arial"/>
                <a:sym typeface="Arial"/>
              </a:rPr>
              <a:t>Lernen</a:t>
            </a:r>
            <a:r>
              <a:rPr lang="en-US" sz="2200" b="0" i="0" u="none" strike="noStrike" cap="none" dirty="0">
                <a:solidFill>
                  <a:srgbClr val="121212"/>
                </a:solidFill>
                <a:latin typeface="Arial"/>
                <a:ea typeface="Arial"/>
                <a:cs typeface="Arial"/>
                <a:sym typeface="Arial"/>
              </a:rPr>
              <a:t> von </a:t>
            </a:r>
            <a:r>
              <a:rPr lang="en-US" sz="2200" b="0" i="0" u="none" strike="noStrike" cap="none" dirty="0" err="1">
                <a:solidFill>
                  <a:srgbClr val="121212"/>
                </a:solidFill>
                <a:latin typeface="Arial"/>
                <a:ea typeface="Arial"/>
                <a:cs typeface="Arial"/>
                <a:sym typeface="Arial"/>
              </a:rPr>
              <a:t>Fakten</a:t>
            </a:r>
            <a:r>
              <a:rPr lang="en-US" sz="2200" b="0" i="0" u="none" strike="noStrike" cap="none" dirty="0">
                <a:solidFill>
                  <a:srgbClr val="121212"/>
                </a:solidFill>
                <a:latin typeface="Arial"/>
                <a:ea typeface="Arial"/>
                <a:cs typeface="Arial"/>
                <a:sym typeface="Arial"/>
              </a:rPr>
              <a:t>, </a:t>
            </a:r>
            <a:r>
              <a:rPr lang="en-US" sz="2200" b="0" i="0" u="none" strike="noStrike" cap="none" dirty="0" err="1">
                <a:solidFill>
                  <a:srgbClr val="121212"/>
                </a:solidFill>
                <a:latin typeface="Arial"/>
                <a:ea typeface="Arial"/>
                <a:cs typeface="Arial"/>
                <a:sym typeface="Arial"/>
              </a:rPr>
              <a:t>sondern</a:t>
            </a:r>
            <a:r>
              <a:rPr lang="en-US" sz="2200" b="0" i="0" u="none" strike="noStrike" cap="none" dirty="0">
                <a:solidFill>
                  <a:srgbClr val="121212"/>
                </a:solidFill>
                <a:latin typeface="Arial"/>
                <a:ea typeface="Arial"/>
                <a:cs typeface="Arial"/>
                <a:sym typeface="Arial"/>
              </a:rPr>
              <a:t> die </a:t>
            </a:r>
            <a:r>
              <a:rPr lang="en-US" sz="2200" b="0" i="0" u="none" strike="noStrike" cap="none" dirty="0" err="1">
                <a:solidFill>
                  <a:srgbClr val="121212"/>
                </a:solidFill>
                <a:latin typeface="Arial"/>
                <a:ea typeface="Arial"/>
                <a:cs typeface="Arial"/>
                <a:sym typeface="Arial"/>
              </a:rPr>
              <a:t>Schulung</a:t>
            </a:r>
            <a:r>
              <a:rPr lang="en-US" sz="2200" b="0" i="0" u="none" strike="noStrike" cap="none" dirty="0">
                <a:solidFill>
                  <a:srgbClr val="121212"/>
                </a:solidFill>
                <a:latin typeface="Arial"/>
                <a:ea typeface="Arial"/>
                <a:cs typeface="Arial"/>
                <a:sym typeface="Arial"/>
              </a:rPr>
              <a:t> des </a:t>
            </a:r>
            <a:r>
              <a:rPr lang="en-US" sz="2200" b="0" i="0" u="none" strike="noStrike" cap="none" dirty="0" err="1">
                <a:solidFill>
                  <a:srgbClr val="121212"/>
                </a:solidFill>
                <a:latin typeface="Arial"/>
                <a:ea typeface="Arial"/>
                <a:cs typeface="Arial"/>
                <a:sym typeface="Arial"/>
              </a:rPr>
              <a:t>Denkens</a:t>
            </a:r>
            <a:r>
              <a:rPr lang="en-US" sz="2200" b="0" i="0" u="none" strike="noStrike" cap="none" dirty="0">
                <a:solidFill>
                  <a:srgbClr val="121212"/>
                </a:solidFill>
                <a:latin typeface="Arial"/>
                <a:ea typeface="Arial"/>
                <a:cs typeface="Arial"/>
                <a:sym typeface="Arial"/>
              </a:rPr>
              <a:t>". Wie </a:t>
            </a:r>
            <a:r>
              <a:rPr lang="en-US" sz="2200" b="0" i="0" u="none" strike="noStrike" cap="none" dirty="0" err="1">
                <a:solidFill>
                  <a:srgbClr val="121212"/>
                </a:solidFill>
                <a:latin typeface="Arial"/>
                <a:ea typeface="Arial"/>
                <a:cs typeface="Arial"/>
                <a:sym typeface="Arial"/>
              </a:rPr>
              <a:t>bezieht</a:t>
            </a:r>
            <a:r>
              <a:rPr lang="en-US" sz="2200" b="0" i="0" u="none" strike="noStrike" cap="none" dirty="0">
                <a:solidFill>
                  <a:srgbClr val="121212"/>
                </a:solidFill>
                <a:latin typeface="Arial"/>
                <a:ea typeface="Arial"/>
                <a:cs typeface="Arial"/>
                <a:sym typeface="Arial"/>
              </a:rPr>
              <a:t> </a:t>
            </a:r>
            <a:r>
              <a:rPr lang="en-US" sz="2200" b="0" i="0" u="none" strike="noStrike" cap="none" dirty="0" err="1">
                <a:solidFill>
                  <a:srgbClr val="121212"/>
                </a:solidFill>
                <a:latin typeface="Arial"/>
                <a:ea typeface="Arial"/>
                <a:cs typeface="Arial"/>
                <a:sym typeface="Arial"/>
              </a:rPr>
              <a:t>sich</a:t>
            </a:r>
            <a:r>
              <a:rPr lang="en-US" sz="2200" b="0" i="0" u="none" strike="noStrike" cap="none" dirty="0">
                <a:solidFill>
                  <a:srgbClr val="121212"/>
                </a:solidFill>
                <a:latin typeface="Arial"/>
                <a:ea typeface="Arial"/>
                <a:cs typeface="Arial"/>
                <a:sym typeface="Arial"/>
              </a:rPr>
              <a:t> dieses </a:t>
            </a:r>
            <a:r>
              <a:rPr lang="en-US" sz="2200" b="0" i="0" u="none" strike="noStrike" cap="none" dirty="0" err="1">
                <a:solidFill>
                  <a:srgbClr val="121212"/>
                </a:solidFill>
                <a:latin typeface="Arial"/>
                <a:ea typeface="Arial"/>
                <a:cs typeface="Arial"/>
                <a:sym typeface="Arial"/>
              </a:rPr>
              <a:t>Zitat</a:t>
            </a:r>
            <a:r>
              <a:rPr lang="en-US" sz="2200" b="0" i="0" u="none" strike="noStrike" cap="none" dirty="0">
                <a:solidFill>
                  <a:srgbClr val="121212"/>
                </a:solidFill>
                <a:latin typeface="Arial"/>
                <a:ea typeface="Arial"/>
                <a:cs typeface="Arial"/>
                <a:sym typeface="Arial"/>
              </a:rPr>
              <a:t> auf die </a:t>
            </a:r>
            <a:r>
              <a:rPr lang="en-US" sz="2200" b="0" i="0" u="none" strike="noStrike" cap="none" dirty="0" err="1">
                <a:solidFill>
                  <a:srgbClr val="121212"/>
                </a:solidFill>
                <a:latin typeface="Arial"/>
                <a:ea typeface="Arial"/>
                <a:cs typeface="Arial"/>
                <a:sym typeface="Arial"/>
              </a:rPr>
              <a:t>Ziele</a:t>
            </a:r>
            <a:r>
              <a:rPr lang="en-US" sz="2200" b="0" i="0" u="none" strike="noStrike" cap="none" dirty="0">
                <a:solidFill>
                  <a:srgbClr val="121212"/>
                </a:solidFill>
                <a:latin typeface="Arial"/>
                <a:ea typeface="Arial"/>
                <a:cs typeface="Arial"/>
                <a:sym typeface="Arial"/>
              </a:rPr>
              <a:t> und </a:t>
            </a:r>
            <a:r>
              <a:rPr lang="en-US" sz="2200" b="0" i="0" u="none" strike="noStrike" cap="none" dirty="0" err="1">
                <a:solidFill>
                  <a:srgbClr val="121212"/>
                </a:solidFill>
                <a:latin typeface="Arial"/>
                <a:ea typeface="Arial"/>
                <a:cs typeface="Arial"/>
                <a:sym typeface="Arial"/>
              </a:rPr>
              <a:t>Grundsätze</a:t>
            </a:r>
            <a:r>
              <a:rPr lang="en-US" sz="2200" b="0" i="0" u="none" strike="noStrike" cap="none" dirty="0">
                <a:solidFill>
                  <a:srgbClr val="121212"/>
                </a:solidFill>
                <a:latin typeface="Arial"/>
                <a:ea typeface="Arial"/>
                <a:cs typeface="Arial"/>
                <a:sym typeface="Arial"/>
              </a:rPr>
              <a:t> des Blended Learning?</a:t>
            </a:r>
            <a:endParaRPr sz="2200" b="0" i="0" u="none" strike="noStrike" cap="none" dirty="0">
              <a:solidFill>
                <a:srgbClr val="121212"/>
              </a:solidFill>
              <a:latin typeface="Arial"/>
              <a:ea typeface="Arial"/>
              <a:cs typeface="Arial"/>
              <a:sym typeface="Arial"/>
            </a:endParaRPr>
          </a:p>
        </p:txBody>
      </p:sp>
      <p:sp>
        <p:nvSpPr>
          <p:cNvPr id="2" name="Google Shape;126;p3">
            <a:extLst>
              <a:ext uri="{FF2B5EF4-FFF2-40B4-BE49-F238E27FC236}">
                <a16:creationId xmlns:a16="http://schemas.microsoft.com/office/drawing/2014/main" id="{6AF1A584-A7BF-E47F-1A78-00B00947AB18}"/>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 name="Google Shape;128;p3">
            <a:extLst>
              <a:ext uri="{FF2B5EF4-FFF2-40B4-BE49-F238E27FC236}">
                <a16:creationId xmlns:a16="http://schemas.microsoft.com/office/drawing/2014/main" id="{869AACEB-461F-5CD9-46A6-004CFA67F199}"/>
              </a:ext>
            </a:extLst>
          </p:cNvPr>
          <p:cNvSpPr txBox="1"/>
          <p:nvPr/>
        </p:nvSpPr>
        <p:spPr>
          <a:xfrm>
            <a:off x="5627065" y="9142466"/>
            <a:ext cx="10676271"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400" b="0" i="0" u="none" strike="noStrike" cap="none" dirty="0">
                <a:solidFill>
                  <a:srgbClr val="121212"/>
                </a:solidFill>
                <a:latin typeface="Arial"/>
                <a:ea typeface="Arial"/>
                <a:cs typeface="Arial"/>
                <a:sym typeface="Arial"/>
              </a:rPr>
              <a:t>Von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finanziert</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geäußerten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Ansichten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Meinungen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entsprechen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jedoch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ausschließlich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denen</a:t>
            </a:r>
            <a:r>
              <a:rPr lang="en-US" sz="1400" b="0" i="0" u="none" strike="noStrike" cap="none" dirty="0">
                <a:solidFill>
                  <a:srgbClr val="121212"/>
                </a:solidFill>
                <a:latin typeface="Arial"/>
                <a:ea typeface="Arial"/>
                <a:cs typeface="Arial"/>
                <a:sym typeface="Arial"/>
              </a:rPr>
              <a:t> des </a:t>
            </a:r>
            <a:r>
              <a:rPr lang="en-US" sz="1400" b="0" i="0" u="none" strike="noStrike" cap="none" dirty="0" err="1">
                <a:solidFill>
                  <a:srgbClr val="121212"/>
                </a:solidFill>
                <a:latin typeface="Arial"/>
                <a:ea typeface="Arial"/>
                <a:cs typeface="Arial"/>
                <a:sym typeface="Arial"/>
              </a:rPr>
              <a:t>Autors</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bzw</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Autoren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spiegeln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nicht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zwingend</a:t>
            </a:r>
            <a:r>
              <a:rPr lang="en-US" sz="1400" b="0" i="0" u="none" strike="noStrike" cap="none" dirty="0">
                <a:solidFill>
                  <a:srgbClr val="121212"/>
                </a:solidFill>
                <a:latin typeface="Arial"/>
                <a:ea typeface="Arial"/>
                <a:cs typeface="Arial"/>
                <a:sym typeface="Arial"/>
              </a:rPr>
              <a:t> die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oder</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Exekutivagentur</a:t>
            </a:r>
            <a:r>
              <a:rPr lang="en-US" sz="1400" b="0" i="0" u="none" strike="noStrike" cap="none" dirty="0">
                <a:solidFill>
                  <a:srgbClr val="121212"/>
                </a:solidFill>
                <a:latin typeface="Arial"/>
                <a:ea typeface="Arial"/>
                <a:cs typeface="Arial"/>
                <a:sym typeface="Arial"/>
              </a:rPr>
              <a:t> für </a:t>
            </a:r>
            <a:r>
              <a:rPr lang="en-US" sz="1400" b="0" i="0" u="none" strike="noStrike" cap="none" dirty="0" err="1">
                <a:solidFill>
                  <a:srgbClr val="121212"/>
                </a:solidFill>
                <a:latin typeface="Arial"/>
                <a:ea typeface="Arial"/>
                <a:cs typeface="Arial"/>
                <a:sym typeface="Arial"/>
              </a:rPr>
              <a:t>Bildung</a:t>
            </a:r>
            <a:r>
              <a:rPr lang="en-US" sz="1400" b="0" i="0" u="none" strike="noStrike" cap="none" dirty="0">
                <a:solidFill>
                  <a:srgbClr val="121212"/>
                </a:solidFill>
                <a:latin typeface="Arial"/>
                <a:ea typeface="Arial"/>
                <a:cs typeface="Arial"/>
                <a:sym typeface="Arial"/>
              </a:rPr>
              <a:t> und Kultur (EACEA) wider. </a:t>
            </a:r>
            <a:r>
              <a:rPr lang="en-US" sz="1400" b="0" i="0" u="none" strike="noStrike" cap="none" dirty="0" err="1">
                <a:solidFill>
                  <a:srgbClr val="121212"/>
                </a:solidFill>
                <a:latin typeface="Arial"/>
                <a:ea typeface="Arial"/>
                <a:cs typeface="Arial"/>
                <a:sym typeface="Arial"/>
              </a:rPr>
              <a:t>Weder</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Europäische</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noch</a:t>
            </a:r>
            <a:r>
              <a:rPr lang="en-US" sz="1400" b="0" i="0" u="none" strike="noStrike" cap="none" dirty="0">
                <a:solidFill>
                  <a:srgbClr val="121212"/>
                </a:solidFill>
                <a:latin typeface="Arial"/>
                <a:ea typeface="Arial"/>
                <a:cs typeface="Arial"/>
                <a:sym typeface="Arial"/>
              </a:rPr>
              <a:t> die EACEA </a:t>
            </a:r>
            <a:r>
              <a:rPr lang="en-US" sz="1400" b="0" i="0" u="none" strike="noStrike" cap="none" dirty="0" err="1">
                <a:solidFill>
                  <a:srgbClr val="121212"/>
                </a:solidFill>
                <a:latin typeface="Arial"/>
                <a:ea typeface="Arial"/>
                <a:cs typeface="Arial"/>
                <a:sym typeface="Arial"/>
              </a:rPr>
              <a:t>können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dafür</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verantwortlich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gemacht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werden</a:t>
            </a:r>
            <a:r>
              <a:rPr lang="en-US" sz="1400" b="0" i="0" u="none" strike="noStrike" cap="none" dirty="0">
                <a:solidFill>
                  <a:srgbClr val="121212"/>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pic>
        <p:nvPicPr>
          <p:cNvPr id="4" name="Google Shape;96;p1">
            <a:extLst>
              <a:ext uri="{FF2B5EF4-FFF2-40B4-BE49-F238E27FC236}">
                <a16:creationId xmlns:a16="http://schemas.microsoft.com/office/drawing/2014/main" id="{2C80921D-6A22-EFB6-1AE0-7883CF732AD7}"/>
              </a:ext>
            </a:extLst>
          </p:cNvPr>
          <p:cNvPicPr preferRelativeResize="0"/>
          <p:nvPr/>
        </p:nvPicPr>
        <p:blipFill rotWithShape="1">
          <a:blip r:embed="rId7">
            <a:alphaModFix/>
          </a:blip>
          <a:srcRect/>
          <a:stretch/>
        </p:blipFill>
        <p:spPr>
          <a:xfrm>
            <a:off x="16608176" y="9313270"/>
            <a:ext cx="1171299" cy="385896"/>
          </a:xfrm>
          <a:prstGeom prst="rect">
            <a:avLst/>
          </a:prstGeom>
          <a:noFill/>
          <a:ln>
            <a:noFill/>
          </a:ln>
        </p:spPr>
      </p:pic>
      <p:pic>
        <p:nvPicPr>
          <p:cNvPr id="5" name="Picture 4" descr="Blue text on a white background&#10;&#10;Description automatically generated">
            <a:extLst>
              <a:ext uri="{FF2B5EF4-FFF2-40B4-BE49-F238E27FC236}">
                <a16:creationId xmlns:a16="http://schemas.microsoft.com/office/drawing/2014/main" id="{C6695E53-7475-7CEA-E1EA-EA62670C531C}"/>
              </a:ext>
            </a:extLst>
          </p:cNvPr>
          <p:cNvPicPr>
            <a:picLocks noChangeAspect="1"/>
          </p:cNvPicPr>
          <p:nvPr/>
        </p:nvPicPr>
        <p:blipFill>
          <a:blip r:embed="rId8"/>
          <a:stretch>
            <a:fillRect/>
          </a:stretch>
        </p:blipFill>
        <p:spPr>
          <a:xfrm>
            <a:off x="3195151" y="9313270"/>
            <a:ext cx="2127074" cy="4462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21"/>
        <p:cNvGrpSpPr/>
        <p:nvPr/>
      </p:nvGrpSpPr>
      <p:grpSpPr>
        <a:xfrm>
          <a:off x="0" y="0"/>
          <a:ext cx="0" cy="0"/>
          <a:chOff x="0" y="0"/>
          <a:chExt cx="0" cy="0"/>
        </a:xfrm>
      </p:grpSpPr>
      <p:sp>
        <p:nvSpPr>
          <p:cNvPr id="122" name="Google Shape;122;p3"/>
          <p:cNvSpPr/>
          <p:nvPr/>
        </p:nvSpPr>
        <p:spPr>
          <a:xfrm>
            <a:off x="17044742" y="-150232"/>
            <a:ext cx="1246758" cy="8963824"/>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3"/>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124" name="Google Shape;124;p3"/>
          <p:cNvSpPr txBox="1"/>
          <p:nvPr/>
        </p:nvSpPr>
        <p:spPr>
          <a:xfrm>
            <a:off x="1028700" y="1095375"/>
            <a:ext cx="12181500" cy="10773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b="0" i="0" u="none" strike="noStrike" cap="none">
                <a:solidFill>
                  <a:srgbClr val="033C5B"/>
                </a:solidFill>
                <a:latin typeface="Arial"/>
                <a:ea typeface="Arial"/>
                <a:cs typeface="Arial"/>
                <a:sym typeface="Arial"/>
              </a:rPr>
              <a:t>Blended Learning-Modelle</a:t>
            </a:r>
            <a:endParaRPr sz="1400" b="0" i="0" u="none" strike="noStrike" cap="none">
              <a:solidFill>
                <a:srgbClr val="000000"/>
              </a:solidFill>
              <a:latin typeface="Arial"/>
              <a:ea typeface="Arial"/>
              <a:cs typeface="Arial"/>
              <a:sym typeface="Arial"/>
            </a:endParaRPr>
          </a:p>
        </p:txBody>
      </p:sp>
      <p:sp>
        <p:nvSpPr>
          <p:cNvPr id="125" name="Google Shape;125;p3"/>
          <p:cNvSpPr txBox="1"/>
          <p:nvPr/>
        </p:nvSpPr>
        <p:spPr>
          <a:xfrm>
            <a:off x="1028700" y="2856925"/>
            <a:ext cx="10067700" cy="423300"/>
          </a:xfrm>
          <a:prstGeom prst="rect">
            <a:avLst/>
          </a:prstGeom>
          <a:noFill/>
          <a:ln>
            <a:noFill/>
          </a:ln>
        </p:spPr>
        <p:txBody>
          <a:bodyPr spcFirstLastPara="1" wrap="square" lIns="0" tIns="0" rIns="0" bIns="0" anchor="t" anchorCtr="0">
            <a:spAutoFit/>
          </a:bodyPr>
          <a:lstStyle/>
          <a:p>
            <a:pPr marL="0" marR="0" lvl="0" indent="0" algn="just" rtl="0">
              <a:lnSpc>
                <a:spcPct val="107916"/>
              </a:lnSpc>
              <a:spcBef>
                <a:spcPts val="0"/>
              </a:spcBef>
              <a:spcAft>
                <a:spcPts val="800"/>
              </a:spcAft>
              <a:buClr>
                <a:schemeClr val="dk1"/>
              </a:buClr>
              <a:buSzPts val="1100"/>
              <a:buFont typeface="Arial"/>
              <a:buNone/>
            </a:pPr>
            <a:r>
              <a:rPr lang="en-US" sz="2750" b="0" i="0" u="none" strike="noStrike" cap="none">
                <a:solidFill>
                  <a:schemeClr val="dk1"/>
                </a:solidFill>
                <a:latin typeface="Arial"/>
                <a:ea typeface="Arial"/>
                <a:cs typeface="Arial"/>
                <a:sym typeface="Arial"/>
              </a:rPr>
              <a:t>Blended Learning kann in drei Hauptmodelle unterteilt werden:</a:t>
            </a:r>
            <a:endParaRPr sz="2750" b="0" i="0" u="none" strike="noStrike" cap="none">
              <a:solidFill>
                <a:srgbClr val="000000"/>
              </a:solidFill>
              <a:latin typeface="Arial"/>
              <a:ea typeface="Arial"/>
              <a:cs typeface="Arial"/>
              <a:sym typeface="Arial"/>
            </a:endParaRPr>
          </a:p>
        </p:txBody>
      </p:sp>
      <p:sp>
        <p:nvSpPr>
          <p:cNvPr id="126" name="Google Shape;126;p3"/>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3"/>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1" name="Google Shape;131;p3"/>
          <p:cNvPicPr preferRelativeResize="0"/>
          <p:nvPr/>
        </p:nvPicPr>
        <p:blipFill rotWithShape="1">
          <a:blip r:embed="rId3">
            <a:alphaModFix/>
          </a:blip>
          <a:srcRect/>
          <a:stretch/>
        </p:blipFill>
        <p:spPr>
          <a:xfrm>
            <a:off x="1028701" y="3837425"/>
            <a:ext cx="14525813" cy="3957200"/>
          </a:xfrm>
          <a:prstGeom prst="rect">
            <a:avLst/>
          </a:prstGeom>
          <a:noFill/>
          <a:ln>
            <a:noFill/>
          </a:ln>
        </p:spPr>
      </p:pic>
      <p:sp>
        <p:nvSpPr>
          <p:cNvPr id="2" name="Google Shape;126;p3">
            <a:extLst>
              <a:ext uri="{FF2B5EF4-FFF2-40B4-BE49-F238E27FC236}">
                <a16:creationId xmlns:a16="http://schemas.microsoft.com/office/drawing/2014/main" id="{53BAF203-5EF5-47C4-053D-C63DAA86A8AF}"/>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 name="Google Shape;128;p3">
            <a:extLst>
              <a:ext uri="{FF2B5EF4-FFF2-40B4-BE49-F238E27FC236}">
                <a16:creationId xmlns:a16="http://schemas.microsoft.com/office/drawing/2014/main" id="{F546FABC-08D8-BB8A-75B5-6786B29C4951}"/>
              </a:ext>
            </a:extLst>
          </p:cNvPr>
          <p:cNvSpPr txBox="1"/>
          <p:nvPr/>
        </p:nvSpPr>
        <p:spPr>
          <a:xfrm>
            <a:off x="5627065" y="9142466"/>
            <a:ext cx="10676271"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400" b="0" i="0" u="none" strike="noStrike" cap="none" dirty="0">
                <a:solidFill>
                  <a:srgbClr val="121212"/>
                </a:solidFill>
                <a:latin typeface="Arial"/>
                <a:ea typeface="Arial"/>
                <a:cs typeface="Arial"/>
                <a:sym typeface="Arial"/>
              </a:rPr>
              <a:t>Von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finanziert</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geäußerten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Ansichten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Meinungen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entsprechen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jedoch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ausschließlich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denen</a:t>
            </a:r>
            <a:r>
              <a:rPr lang="en-US" sz="1400" b="0" i="0" u="none" strike="noStrike" cap="none" dirty="0">
                <a:solidFill>
                  <a:srgbClr val="121212"/>
                </a:solidFill>
                <a:latin typeface="Arial"/>
                <a:ea typeface="Arial"/>
                <a:cs typeface="Arial"/>
                <a:sym typeface="Arial"/>
              </a:rPr>
              <a:t> des </a:t>
            </a:r>
            <a:r>
              <a:rPr lang="en-US" sz="1400" b="0" i="0" u="none" strike="noStrike" cap="none" dirty="0" err="1">
                <a:solidFill>
                  <a:srgbClr val="121212"/>
                </a:solidFill>
                <a:latin typeface="Arial"/>
                <a:ea typeface="Arial"/>
                <a:cs typeface="Arial"/>
                <a:sym typeface="Arial"/>
              </a:rPr>
              <a:t>Autors</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bzw</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Autoren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spiegeln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nicht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zwingend</a:t>
            </a:r>
            <a:r>
              <a:rPr lang="en-US" sz="1400" b="0" i="0" u="none" strike="noStrike" cap="none" dirty="0">
                <a:solidFill>
                  <a:srgbClr val="121212"/>
                </a:solidFill>
                <a:latin typeface="Arial"/>
                <a:ea typeface="Arial"/>
                <a:cs typeface="Arial"/>
                <a:sym typeface="Arial"/>
              </a:rPr>
              <a:t> die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oder</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Exekutivagentur</a:t>
            </a:r>
            <a:r>
              <a:rPr lang="en-US" sz="1400" b="0" i="0" u="none" strike="noStrike" cap="none" dirty="0">
                <a:solidFill>
                  <a:srgbClr val="121212"/>
                </a:solidFill>
                <a:latin typeface="Arial"/>
                <a:ea typeface="Arial"/>
                <a:cs typeface="Arial"/>
                <a:sym typeface="Arial"/>
              </a:rPr>
              <a:t> für </a:t>
            </a:r>
            <a:r>
              <a:rPr lang="en-US" sz="1400" b="0" i="0" u="none" strike="noStrike" cap="none" dirty="0" err="1">
                <a:solidFill>
                  <a:srgbClr val="121212"/>
                </a:solidFill>
                <a:latin typeface="Arial"/>
                <a:ea typeface="Arial"/>
                <a:cs typeface="Arial"/>
                <a:sym typeface="Arial"/>
              </a:rPr>
              <a:t>Bildung</a:t>
            </a:r>
            <a:r>
              <a:rPr lang="en-US" sz="1400" b="0" i="0" u="none" strike="noStrike" cap="none" dirty="0">
                <a:solidFill>
                  <a:srgbClr val="121212"/>
                </a:solidFill>
                <a:latin typeface="Arial"/>
                <a:ea typeface="Arial"/>
                <a:cs typeface="Arial"/>
                <a:sym typeface="Arial"/>
              </a:rPr>
              <a:t> und Kultur (EACEA) wider. </a:t>
            </a:r>
            <a:r>
              <a:rPr lang="en-US" sz="1400" b="0" i="0" u="none" strike="noStrike" cap="none" dirty="0" err="1">
                <a:solidFill>
                  <a:srgbClr val="121212"/>
                </a:solidFill>
                <a:latin typeface="Arial"/>
                <a:ea typeface="Arial"/>
                <a:cs typeface="Arial"/>
                <a:sym typeface="Arial"/>
              </a:rPr>
              <a:t>Weder</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Europäische</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noch</a:t>
            </a:r>
            <a:r>
              <a:rPr lang="en-US" sz="1400" b="0" i="0" u="none" strike="noStrike" cap="none" dirty="0">
                <a:solidFill>
                  <a:srgbClr val="121212"/>
                </a:solidFill>
                <a:latin typeface="Arial"/>
                <a:ea typeface="Arial"/>
                <a:cs typeface="Arial"/>
                <a:sym typeface="Arial"/>
              </a:rPr>
              <a:t> die EACEA </a:t>
            </a:r>
            <a:r>
              <a:rPr lang="en-US" sz="1400" b="0" i="0" u="none" strike="noStrike" cap="none" dirty="0" err="1">
                <a:solidFill>
                  <a:srgbClr val="121212"/>
                </a:solidFill>
                <a:latin typeface="Arial"/>
                <a:ea typeface="Arial"/>
                <a:cs typeface="Arial"/>
                <a:sym typeface="Arial"/>
              </a:rPr>
              <a:t>können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dafür</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verantwortlich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gemacht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werden</a:t>
            </a:r>
            <a:r>
              <a:rPr lang="en-US" sz="1400" b="0" i="0" u="none" strike="noStrike" cap="none" dirty="0">
                <a:solidFill>
                  <a:srgbClr val="121212"/>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pic>
        <p:nvPicPr>
          <p:cNvPr id="4" name="Google Shape;96;p1">
            <a:extLst>
              <a:ext uri="{FF2B5EF4-FFF2-40B4-BE49-F238E27FC236}">
                <a16:creationId xmlns:a16="http://schemas.microsoft.com/office/drawing/2014/main" id="{149BB69A-34F2-F237-31C4-B2D35F44E8BE}"/>
              </a:ext>
            </a:extLst>
          </p:cNvPr>
          <p:cNvPicPr preferRelativeResize="0"/>
          <p:nvPr/>
        </p:nvPicPr>
        <p:blipFill rotWithShape="1">
          <a:blip r:embed="rId5">
            <a:alphaModFix/>
          </a:blip>
          <a:srcRect/>
          <a:stretch/>
        </p:blipFill>
        <p:spPr>
          <a:xfrm>
            <a:off x="16608176" y="9313270"/>
            <a:ext cx="1171299" cy="385896"/>
          </a:xfrm>
          <a:prstGeom prst="rect">
            <a:avLst/>
          </a:prstGeom>
          <a:noFill/>
          <a:ln>
            <a:noFill/>
          </a:ln>
        </p:spPr>
      </p:pic>
      <p:pic>
        <p:nvPicPr>
          <p:cNvPr id="5" name="Picture 4" descr="Blue text on a white background&#10;&#10;Description automatically generated">
            <a:extLst>
              <a:ext uri="{FF2B5EF4-FFF2-40B4-BE49-F238E27FC236}">
                <a16:creationId xmlns:a16="http://schemas.microsoft.com/office/drawing/2014/main" id="{DA2B1D37-ACB7-3C08-DF95-47E349D3A097}"/>
              </a:ext>
            </a:extLst>
          </p:cNvPr>
          <p:cNvPicPr>
            <a:picLocks noChangeAspect="1"/>
          </p:cNvPicPr>
          <p:nvPr/>
        </p:nvPicPr>
        <p:blipFill>
          <a:blip r:embed="rId6"/>
          <a:stretch>
            <a:fillRect/>
          </a:stretch>
        </p:blipFill>
        <p:spPr>
          <a:xfrm>
            <a:off x="3195151" y="9313270"/>
            <a:ext cx="2127074" cy="4462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35"/>
        <p:cNvGrpSpPr/>
        <p:nvPr/>
      </p:nvGrpSpPr>
      <p:grpSpPr>
        <a:xfrm>
          <a:off x="0" y="0"/>
          <a:ext cx="0" cy="0"/>
          <a:chOff x="0" y="0"/>
          <a:chExt cx="0" cy="0"/>
        </a:xfrm>
      </p:grpSpPr>
      <p:sp>
        <p:nvSpPr>
          <p:cNvPr id="136" name="Google Shape;136;g30d847b50ad_0_0"/>
          <p:cNvSpPr/>
          <p:nvPr/>
        </p:nvSpPr>
        <p:spPr>
          <a:xfrm>
            <a:off x="17044742" y="-150232"/>
            <a:ext cx="1246800" cy="8963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g30d847b50ad_0_0"/>
          <p:cNvSpPr/>
          <p:nvPr/>
        </p:nvSpPr>
        <p:spPr>
          <a:xfrm rot="10800000">
            <a:off x="13957626" y="-5982"/>
            <a:ext cx="4333875" cy="4326941"/>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138" name="Google Shape;138;g30d847b50ad_0_0"/>
          <p:cNvSpPr txBox="1"/>
          <p:nvPr/>
        </p:nvSpPr>
        <p:spPr>
          <a:xfrm>
            <a:off x="1028700" y="1095375"/>
            <a:ext cx="12181500" cy="10773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b="0" i="0" u="none" strike="noStrike" cap="none">
                <a:solidFill>
                  <a:srgbClr val="033C5B"/>
                </a:solidFill>
                <a:latin typeface="Arial"/>
                <a:ea typeface="Arial"/>
                <a:cs typeface="Arial"/>
                <a:sym typeface="Arial"/>
              </a:rPr>
              <a:t>Blended Learning-Modelle</a:t>
            </a:r>
            <a:endParaRPr sz="1400" b="0" i="0" u="none" strike="noStrike" cap="none">
              <a:solidFill>
                <a:srgbClr val="000000"/>
              </a:solidFill>
              <a:latin typeface="Arial"/>
              <a:ea typeface="Arial"/>
              <a:cs typeface="Arial"/>
              <a:sym typeface="Arial"/>
            </a:endParaRPr>
          </a:p>
        </p:txBody>
      </p:sp>
      <p:sp>
        <p:nvSpPr>
          <p:cNvPr id="139" name="Google Shape;139;g30d847b50ad_0_0"/>
          <p:cNvSpPr/>
          <p:nvPr/>
        </p:nvSpPr>
        <p:spPr>
          <a:xfrm>
            <a:off x="16826047" y="607663"/>
            <a:ext cx="841375" cy="8413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g30d847b50ad_0_0"/>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4" name="Google Shape;144;g30d847b50ad_0_0"/>
          <p:cNvPicPr preferRelativeResize="0"/>
          <p:nvPr/>
        </p:nvPicPr>
        <p:blipFill rotWithShape="1">
          <a:blip r:embed="rId3">
            <a:alphaModFix/>
          </a:blip>
          <a:srcRect r="70164"/>
          <a:stretch/>
        </p:blipFill>
        <p:spPr>
          <a:xfrm>
            <a:off x="5627075" y="2695039"/>
            <a:ext cx="6184087" cy="5646612"/>
          </a:xfrm>
          <a:prstGeom prst="rect">
            <a:avLst/>
          </a:prstGeom>
          <a:noFill/>
          <a:ln>
            <a:noFill/>
          </a:ln>
        </p:spPr>
      </p:pic>
      <p:sp>
        <p:nvSpPr>
          <p:cNvPr id="2" name="Google Shape;126;p3">
            <a:extLst>
              <a:ext uri="{FF2B5EF4-FFF2-40B4-BE49-F238E27FC236}">
                <a16:creationId xmlns:a16="http://schemas.microsoft.com/office/drawing/2014/main" id="{F0E75A22-F40F-79A4-A08E-60449041AF0A}"/>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 name="Google Shape;128;p3">
            <a:extLst>
              <a:ext uri="{FF2B5EF4-FFF2-40B4-BE49-F238E27FC236}">
                <a16:creationId xmlns:a16="http://schemas.microsoft.com/office/drawing/2014/main" id="{B635C437-E615-0690-21EC-B9A1BC692E33}"/>
              </a:ext>
            </a:extLst>
          </p:cNvPr>
          <p:cNvSpPr txBox="1"/>
          <p:nvPr/>
        </p:nvSpPr>
        <p:spPr>
          <a:xfrm>
            <a:off x="5627065" y="9142466"/>
            <a:ext cx="10676271"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400" b="0" i="0" u="none" strike="noStrike" cap="none" dirty="0">
                <a:solidFill>
                  <a:srgbClr val="121212"/>
                </a:solidFill>
                <a:latin typeface="Arial"/>
                <a:ea typeface="Arial"/>
                <a:cs typeface="Arial"/>
                <a:sym typeface="Arial"/>
              </a:rPr>
              <a:t>Von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finanziert</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geäußerten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Ansichten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Meinungen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entsprechen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jedoch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ausschließlich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denen</a:t>
            </a:r>
            <a:r>
              <a:rPr lang="en-US" sz="1400" b="0" i="0" u="none" strike="noStrike" cap="none" dirty="0">
                <a:solidFill>
                  <a:srgbClr val="121212"/>
                </a:solidFill>
                <a:latin typeface="Arial"/>
                <a:ea typeface="Arial"/>
                <a:cs typeface="Arial"/>
                <a:sym typeface="Arial"/>
              </a:rPr>
              <a:t> des </a:t>
            </a:r>
            <a:r>
              <a:rPr lang="en-US" sz="1400" b="0" i="0" u="none" strike="noStrike" cap="none" dirty="0" err="1">
                <a:solidFill>
                  <a:srgbClr val="121212"/>
                </a:solidFill>
                <a:latin typeface="Arial"/>
                <a:ea typeface="Arial"/>
                <a:cs typeface="Arial"/>
                <a:sym typeface="Arial"/>
              </a:rPr>
              <a:t>Autors</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bzw</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Autoren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spiegeln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nicht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zwingend</a:t>
            </a:r>
            <a:r>
              <a:rPr lang="en-US" sz="1400" b="0" i="0" u="none" strike="noStrike" cap="none" dirty="0">
                <a:solidFill>
                  <a:srgbClr val="121212"/>
                </a:solidFill>
                <a:latin typeface="Arial"/>
                <a:ea typeface="Arial"/>
                <a:cs typeface="Arial"/>
                <a:sym typeface="Arial"/>
              </a:rPr>
              <a:t> die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oder</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Exekutivagentur</a:t>
            </a:r>
            <a:r>
              <a:rPr lang="en-US" sz="1400" b="0" i="0" u="none" strike="noStrike" cap="none" dirty="0">
                <a:solidFill>
                  <a:srgbClr val="121212"/>
                </a:solidFill>
                <a:latin typeface="Arial"/>
                <a:ea typeface="Arial"/>
                <a:cs typeface="Arial"/>
                <a:sym typeface="Arial"/>
              </a:rPr>
              <a:t> für </a:t>
            </a:r>
            <a:r>
              <a:rPr lang="en-US" sz="1400" b="0" i="0" u="none" strike="noStrike" cap="none" dirty="0" err="1">
                <a:solidFill>
                  <a:srgbClr val="121212"/>
                </a:solidFill>
                <a:latin typeface="Arial"/>
                <a:ea typeface="Arial"/>
                <a:cs typeface="Arial"/>
                <a:sym typeface="Arial"/>
              </a:rPr>
              <a:t>Bildung</a:t>
            </a:r>
            <a:r>
              <a:rPr lang="en-US" sz="1400" b="0" i="0" u="none" strike="noStrike" cap="none" dirty="0">
                <a:solidFill>
                  <a:srgbClr val="121212"/>
                </a:solidFill>
                <a:latin typeface="Arial"/>
                <a:ea typeface="Arial"/>
                <a:cs typeface="Arial"/>
                <a:sym typeface="Arial"/>
              </a:rPr>
              <a:t> und Kultur (EACEA) wider. </a:t>
            </a:r>
            <a:r>
              <a:rPr lang="en-US" sz="1400" b="0" i="0" u="none" strike="noStrike" cap="none" dirty="0" err="1">
                <a:solidFill>
                  <a:srgbClr val="121212"/>
                </a:solidFill>
                <a:latin typeface="Arial"/>
                <a:ea typeface="Arial"/>
                <a:cs typeface="Arial"/>
                <a:sym typeface="Arial"/>
              </a:rPr>
              <a:t>Weder</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Europäische</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noch</a:t>
            </a:r>
            <a:r>
              <a:rPr lang="en-US" sz="1400" b="0" i="0" u="none" strike="noStrike" cap="none" dirty="0">
                <a:solidFill>
                  <a:srgbClr val="121212"/>
                </a:solidFill>
                <a:latin typeface="Arial"/>
                <a:ea typeface="Arial"/>
                <a:cs typeface="Arial"/>
                <a:sym typeface="Arial"/>
              </a:rPr>
              <a:t> die EACEA </a:t>
            </a:r>
            <a:r>
              <a:rPr lang="en-US" sz="1400" b="0" i="0" u="none" strike="noStrike" cap="none" dirty="0" err="1">
                <a:solidFill>
                  <a:srgbClr val="121212"/>
                </a:solidFill>
                <a:latin typeface="Arial"/>
                <a:ea typeface="Arial"/>
                <a:cs typeface="Arial"/>
                <a:sym typeface="Arial"/>
              </a:rPr>
              <a:t>können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dafür</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verantwortlich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gemacht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werden</a:t>
            </a:r>
            <a:r>
              <a:rPr lang="en-US" sz="1400" b="0" i="0" u="none" strike="noStrike" cap="none" dirty="0">
                <a:solidFill>
                  <a:srgbClr val="121212"/>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pic>
        <p:nvPicPr>
          <p:cNvPr id="4" name="Google Shape;96;p1">
            <a:extLst>
              <a:ext uri="{FF2B5EF4-FFF2-40B4-BE49-F238E27FC236}">
                <a16:creationId xmlns:a16="http://schemas.microsoft.com/office/drawing/2014/main" id="{8CEB95E1-6C13-9199-0D39-18F2D6220E49}"/>
              </a:ext>
            </a:extLst>
          </p:cNvPr>
          <p:cNvPicPr preferRelativeResize="0"/>
          <p:nvPr/>
        </p:nvPicPr>
        <p:blipFill rotWithShape="1">
          <a:blip r:embed="rId5">
            <a:alphaModFix/>
          </a:blip>
          <a:srcRect/>
          <a:stretch/>
        </p:blipFill>
        <p:spPr>
          <a:xfrm>
            <a:off x="16608176" y="9313270"/>
            <a:ext cx="1171299" cy="385896"/>
          </a:xfrm>
          <a:prstGeom prst="rect">
            <a:avLst/>
          </a:prstGeom>
          <a:noFill/>
          <a:ln>
            <a:noFill/>
          </a:ln>
        </p:spPr>
      </p:pic>
      <p:pic>
        <p:nvPicPr>
          <p:cNvPr id="5" name="Picture 4" descr="Blue text on a white background&#10;&#10;Description automatically generated">
            <a:extLst>
              <a:ext uri="{FF2B5EF4-FFF2-40B4-BE49-F238E27FC236}">
                <a16:creationId xmlns:a16="http://schemas.microsoft.com/office/drawing/2014/main" id="{B947FD56-CACE-69F2-1EAC-B9E5664326B6}"/>
              </a:ext>
            </a:extLst>
          </p:cNvPr>
          <p:cNvPicPr>
            <a:picLocks noChangeAspect="1"/>
          </p:cNvPicPr>
          <p:nvPr/>
        </p:nvPicPr>
        <p:blipFill>
          <a:blip r:embed="rId6"/>
          <a:stretch>
            <a:fillRect/>
          </a:stretch>
        </p:blipFill>
        <p:spPr>
          <a:xfrm>
            <a:off x="3195151" y="9313270"/>
            <a:ext cx="2127074" cy="44625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48"/>
        <p:cNvGrpSpPr/>
        <p:nvPr/>
      </p:nvGrpSpPr>
      <p:grpSpPr>
        <a:xfrm>
          <a:off x="0" y="0"/>
          <a:ext cx="0" cy="0"/>
          <a:chOff x="0" y="0"/>
          <a:chExt cx="0" cy="0"/>
        </a:xfrm>
      </p:grpSpPr>
      <p:sp>
        <p:nvSpPr>
          <p:cNvPr id="149" name="Google Shape;149;g30d847b50ad_0_13"/>
          <p:cNvSpPr/>
          <p:nvPr/>
        </p:nvSpPr>
        <p:spPr>
          <a:xfrm>
            <a:off x="17044742" y="-150232"/>
            <a:ext cx="1246800" cy="8963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g30d847b50ad_0_13"/>
          <p:cNvSpPr/>
          <p:nvPr/>
        </p:nvSpPr>
        <p:spPr>
          <a:xfrm rot="10800000">
            <a:off x="13957626" y="-5982"/>
            <a:ext cx="4333875" cy="4326941"/>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151" name="Google Shape;151;g30d847b50ad_0_13"/>
          <p:cNvSpPr txBox="1"/>
          <p:nvPr/>
        </p:nvSpPr>
        <p:spPr>
          <a:xfrm>
            <a:off x="1028700" y="1095375"/>
            <a:ext cx="12181500" cy="10773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b="0" i="0" u="none" strike="noStrike" cap="none">
                <a:solidFill>
                  <a:srgbClr val="033C5B"/>
                </a:solidFill>
                <a:latin typeface="Arial"/>
                <a:ea typeface="Arial"/>
                <a:cs typeface="Arial"/>
                <a:sym typeface="Arial"/>
              </a:rPr>
              <a:t>Blended Learning-Modelle</a:t>
            </a:r>
            <a:endParaRPr sz="1400" b="0" i="0" u="none" strike="noStrike" cap="none">
              <a:solidFill>
                <a:srgbClr val="000000"/>
              </a:solidFill>
              <a:latin typeface="Arial"/>
              <a:ea typeface="Arial"/>
              <a:cs typeface="Arial"/>
              <a:sym typeface="Arial"/>
            </a:endParaRPr>
          </a:p>
        </p:txBody>
      </p:sp>
      <p:sp>
        <p:nvSpPr>
          <p:cNvPr id="152" name="Google Shape;152;g30d847b50ad_0_13"/>
          <p:cNvSpPr/>
          <p:nvPr/>
        </p:nvSpPr>
        <p:spPr>
          <a:xfrm>
            <a:off x="16826047" y="607663"/>
            <a:ext cx="841375" cy="8413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g30d847b50ad_0_13"/>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7" name="Google Shape;157;g30d847b50ad_0_13"/>
          <p:cNvPicPr preferRelativeResize="0"/>
          <p:nvPr/>
        </p:nvPicPr>
        <p:blipFill rotWithShape="1">
          <a:blip r:embed="rId3">
            <a:alphaModFix/>
          </a:blip>
          <a:srcRect l="29447" r="28249"/>
          <a:stretch/>
        </p:blipFill>
        <p:spPr>
          <a:xfrm>
            <a:off x="5306100" y="3083238"/>
            <a:ext cx="7316210" cy="4711388"/>
          </a:xfrm>
          <a:prstGeom prst="rect">
            <a:avLst/>
          </a:prstGeom>
          <a:noFill/>
          <a:ln>
            <a:noFill/>
          </a:ln>
        </p:spPr>
      </p:pic>
      <p:sp>
        <p:nvSpPr>
          <p:cNvPr id="2" name="Google Shape;126;p3">
            <a:extLst>
              <a:ext uri="{FF2B5EF4-FFF2-40B4-BE49-F238E27FC236}">
                <a16:creationId xmlns:a16="http://schemas.microsoft.com/office/drawing/2014/main" id="{163433B2-67F5-0EFC-4AC8-CE43FB6E970E}"/>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 name="Google Shape;128;p3">
            <a:extLst>
              <a:ext uri="{FF2B5EF4-FFF2-40B4-BE49-F238E27FC236}">
                <a16:creationId xmlns:a16="http://schemas.microsoft.com/office/drawing/2014/main" id="{55F9F2C7-0B9F-B86E-3AAB-A36A772DC247}"/>
              </a:ext>
            </a:extLst>
          </p:cNvPr>
          <p:cNvSpPr txBox="1"/>
          <p:nvPr/>
        </p:nvSpPr>
        <p:spPr>
          <a:xfrm>
            <a:off x="5627065" y="9142466"/>
            <a:ext cx="10676271"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400" b="0" i="0" u="none" strike="noStrike" cap="none" dirty="0">
                <a:solidFill>
                  <a:srgbClr val="121212"/>
                </a:solidFill>
                <a:latin typeface="Arial"/>
                <a:ea typeface="Arial"/>
                <a:cs typeface="Arial"/>
                <a:sym typeface="Arial"/>
              </a:rPr>
              <a:t>Von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finanziert</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geäußerten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Ansichten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Meinungen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entsprechen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jedoch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ausschließlich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denen</a:t>
            </a:r>
            <a:r>
              <a:rPr lang="en-US" sz="1400" b="0" i="0" u="none" strike="noStrike" cap="none" dirty="0">
                <a:solidFill>
                  <a:srgbClr val="121212"/>
                </a:solidFill>
                <a:latin typeface="Arial"/>
                <a:ea typeface="Arial"/>
                <a:cs typeface="Arial"/>
                <a:sym typeface="Arial"/>
              </a:rPr>
              <a:t> des </a:t>
            </a:r>
            <a:r>
              <a:rPr lang="en-US" sz="1400" b="0" i="0" u="none" strike="noStrike" cap="none" dirty="0" err="1">
                <a:solidFill>
                  <a:srgbClr val="121212"/>
                </a:solidFill>
                <a:latin typeface="Arial"/>
                <a:ea typeface="Arial"/>
                <a:cs typeface="Arial"/>
                <a:sym typeface="Arial"/>
              </a:rPr>
              <a:t>Autors</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bzw</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Autoren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spiegeln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nicht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zwingend</a:t>
            </a:r>
            <a:r>
              <a:rPr lang="en-US" sz="1400" b="0" i="0" u="none" strike="noStrike" cap="none" dirty="0">
                <a:solidFill>
                  <a:srgbClr val="121212"/>
                </a:solidFill>
                <a:latin typeface="Arial"/>
                <a:ea typeface="Arial"/>
                <a:cs typeface="Arial"/>
                <a:sym typeface="Arial"/>
              </a:rPr>
              <a:t> die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oder</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Exekutivagentur</a:t>
            </a:r>
            <a:r>
              <a:rPr lang="en-US" sz="1400" b="0" i="0" u="none" strike="noStrike" cap="none" dirty="0">
                <a:solidFill>
                  <a:srgbClr val="121212"/>
                </a:solidFill>
                <a:latin typeface="Arial"/>
                <a:ea typeface="Arial"/>
                <a:cs typeface="Arial"/>
                <a:sym typeface="Arial"/>
              </a:rPr>
              <a:t> für </a:t>
            </a:r>
            <a:r>
              <a:rPr lang="en-US" sz="1400" b="0" i="0" u="none" strike="noStrike" cap="none" dirty="0" err="1">
                <a:solidFill>
                  <a:srgbClr val="121212"/>
                </a:solidFill>
                <a:latin typeface="Arial"/>
                <a:ea typeface="Arial"/>
                <a:cs typeface="Arial"/>
                <a:sym typeface="Arial"/>
              </a:rPr>
              <a:t>Bildung</a:t>
            </a:r>
            <a:r>
              <a:rPr lang="en-US" sz="1400" b="0" i="0" u="none" strike="noStrike" cap="none" dirty="0">
                <a:solidFill>
                  <a:srgbClr val="121212"/>
                </a:solidFill>
                <a:latin typeface="Arial"/>
                <a:ea typeface="Arial"/>
                <a:cs typeface="Arial"/>
                <a:sym typeface="Arial"/>
              </a:rPr>
              <a:t> und Kultur (EACEA) wider. </a:t>
            </a:r>
            <a:r>
              <a:rPr lang="en-US" sz="1400" b="0" i="0" u="none" strike="noStrike" cap="none" dirty="0" err="1">
                <a:solidFill>
                  <a:srgbClr val="121212"/>
                </a:solidFill>
                <a:latin typeface="Arial"/>
                <a:ea typeface="Arial"/>
                <a:cs typeface="Arial"/>
                <a:sym typeface="Arial"/>
              </a:rPr>
              <a:t>Weder</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Europäische</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noch</a:t>
            </a:r>
            <a:r>
              <a:rPr lang="en-US" sz="1400" b="0" i="0" u="none" strike="noStrike" cap="none" dirty="0">
                <a:solidFill>
                  <a:srgbClr val="121212"/>
                </a:solidFill>
                <a:latin typeface="Arial"/>
                <a:ea typeface="Arial"/>
                <a:cs typeface="Arial"/>
                <a:sym typeface="Arial"/>
              </a:rPr>
              <a:t> die EACEA </a:t>
            </a:r>
            <a:r>
              <a:rPr lang="en-US" sz="1400" b="0" i="0" u="none" strike="noStrike" cap="none" dirty="0" err="1">
                <a:solidFill>
                  <a:srgbClr val="121212"/>
                </a:solidFill>
                <a:latin typeface="Arial"/>
                <a:ea typeface="Arial"/>
                <a:cs typeface="Arial"/>
                <a:sym typeface="Arial"/>
              </a:rPr>
              <a:t>können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dafür</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verantwortlich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gemacht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werden</a:t>
            </a:r>
            <a:r>
              <a:rPr lang="en-US" sz="1400" b="0" i="0" u="none" strike="noStrike" cap="none" dirty="0">
                <a:solidFill>
                  <a:srgbClr val="121212"/>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pic>
        <p:nvPicPr>
          <p:cNvPr id="4" name="Google Shape;96;p1">
            <a:extLst>
              <a:ext uri="{FF2B5EF4-FFF2-40B4-BE49-F238E27FC236}">
                <a16:creationId xmlns:a16="http://schemas.microsoft.com/office/drawing/2014/main" id="{CA37580A-572F-901D-8AF2-2C5839C809F0}"/>
              </a:ext>
            </a:extLst>
          </p:cNvPr>
          <p:cNvPicPr preferRelativeResize="0"/>
          <p:nvPr/>
        </p:nvPicPr>
        <p:blipFill rotWithShape="1">
          <a:blip r:embed="rId5">
            <a:alphaModFix/>
          </a:blip>
          <a:srcRect/>
          <a:stretch/>
        </p:blipFill>
        <p:spPr>
          <a:xfrm>
            <a:off x="16608176" y="9313270"/>
            <a:ext cx="1171299" cy="385896"/>
          </a:xfrm>
          <a:prstGeom prst="rect">
            <a:avLst/>
          </a:prstGeom>
          <a:noFill/>
          <a:ln>
            <a:noFill/>
          </a:ln>
        </p:spPr>
      </p:pic>
      <p:pic>
        <p:nvPicPr>
          <p:cNvPr id="5" name="Picture 4" descr="Blue text on a white background&#10;&#10;Description automatically generated">
            <a:extLst>
              <a:ext uri="{FF2B5EF4-FFF2-40B4-BE49-F238E27FC236}">
                <a16:creationId xmlns:a16="http://schemas.microsoft.com/office/drawing/2014/main" id="{664902F3-C482-04F1-08C4-8E9826E35F31}"/>
              </a:ext>
            </a:extLst>
          </p:cNvPr>
          <p:cNvPicPr>
            <a:picLocks noChangeAspect="1"/>
          </p:cNvPicPr>
          <p:nvPr/>
        </p:nvPicPr>
        <p:blipFill>
          <a:blip r:embed="rId6"/>
          <a:stretch>
            <a:fillRect/>
          </a:stretch>
        </p:blipFill>
        <p:spPr>
          <a:xfrm>
            <a:off x="3195151" y="9313270"/>
            <a:ext cx="2127074" cy="4462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61"/>
        <p:cNvGrpSpPr/>
        <p:nvPr/>
      </p:nvGrpSpPr>
      <p:grpSpPr>
        <a:xfrm>
          <a:off x="0" y="0"/>
          <a:ext cx="0" cy="0"/>
          <a:chOff x="0" y="0"/>
          <a:chExt cx="0" cy="0"/>
        </a:xfrm>
      </p:grpSpPr>
      <p:sp>
        <p:nvSpPr>
          <p:cNvPr id="162" name="Google Shape;162;g30d847b50ad_0_26"/>
          <p:cNvSpPr/>
          <p:nvPr/>
        </p:nvSpPr>
        <p:spPr>
          <a:xfrm>
            <a:off x="17044742" y="-150232"/>
            <a:ext cx="1246800" cy="89637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g30d847b50ad_0_26"/>
          <p:cNvSpPr/>
          <p:nvPr/>
        </p:nvSpPr>
        <p:spPr>
          <a:xfrm rot="10800000">
            <a:off x="13957626" y="-5982"/>
            <a:ext cx="4333875" cy="4326941"/>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a:lstStyle/>
          <a:p>
            <a:endParaRPr/>
          </a:p>
        </p:txBody>
      </p:sp>
      <p:sp>
        <p:nvSpPr>
          <p:cNvPr id="164" name="Google Shape;164;g30d847b50ad_0_26"/>
          <p:cNvSpPr txBox="1"/>
          <p:nvPr/>
        </p:nvSpPr>
        <p:spPr>
          <a:xfrm>
            <a:off x="1028700" y="1095375"/>
            <a:ext cx="12181500" cy="10773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6999"/>
              <a:buFont typeface="Arial"/>
              <a:buNone/>
            </a:pPr>
            <a:r>
              <a:rPr lang="en-US" sz="6999" b="0" i="0" u="none" strike="noStrike" cap="none" dirty="0">
                <a:solidFill>
                  <a:srgbClr val="033C5B"/>
                </a:solidFill>
                <a:latin typeface="Arial"/>
                <a:ea typeface="Arial"/>
                <a:cs typeface="Arial"/>
                <a:sym typeface="Arial"/>
              </a:rPr>
              <a:t>Blended Learning-</a:t>
            </a:r>
            <a:r>
              <a:rPr lang="en-US" sz="6999" b="0" i="0" u="none" strike="noStrike" cap="none" dirty="0" err="1">
                <a:solidFill>
                  <a:srgbClr val="033C5B"/>
                </a:solidFill>
                <a:latin typeface="Arial"/>
                <a:ea typeface="Arial"/>
                <a:cs typeface="Arial"/>
                <a:sym typeface="Arial"/>
              </a:rPr>
              <a:t>Modelle</a:t>
            </a:r>
            <a:endParaRPr sz="1400" b="0" i="0" u="none" strike="noStrike" cap="none" dirty="0">
              <a:solidFill>
                <a:srgbClr val="000000"/>
              </a:solidFill>
              <a:latin typeface="Arial"/>
              <a:ea typeface="Arial"/>
              <a:cs typeface="Arial"/>
              <a:sym typeface="Arial"/>
            </a:endParaRPr>
          </a:p>
        </p:txBody>
      </p:sp>
      <p:sp>
        <p:nvSpPr>
          <p:cNvPr id="165" name="Google Shape;165;g30d847b50ad_0_26"/>
          <p:cNvSpPr/>
          <p:nvPr/>
        </p:nvSpPr>
        <p:spPr>
          <a:xfrm>
            <a:off x="16826047" y="607663"/>
            <a:ext cx="841375" cy="8413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g30d847b50ad_0_26"/>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0" name="Google Shape;170;g30d847b50ad_0_26"/>
          <p:cNvPicPr preferRelativeResize="0"/>
          <p:nvPr/>
        </p:nvPicPr>
        <p:blipFill rotWithShape="1">
          <a:blip r:embed="rId3">
            <a:alphaModFix/>
          </a:blip>
          <a:srcRect l="70164"/>
          <a:stretch/>
        </p:blipFill>
        <p:spPr>
          <a:xfrm>
            <a:off x="6069078" y="3103313"/>
            <a:ext cx="5705241" cy="5209375"/>
          </a:xfrm>
          <a:prstGeom prst="rect">
            <a:avLst/>
          </a:prstGeom>
          <a:noFill/>
          <a:ln>
            <a:noFill/>
          </a:ln>
        </p:spPr>
      </p:pic>
      <p:sp>
        <p:nvSpPr>
          <p:cNvPr id="2" name="Google Shape;126;p3">
            <a:extLst>
              <a:ext uri="{FF2B5EF4-FFF2-40B4-BE49-F238E27FC236}">
                <a16:creationId xmlns:a16="http://schemas.microsoft.com/office/drawing/2014/main" id="{DC9538EB-A613-695B-CA6F-A6E63B1F1399}"/>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 name="Google Shape;128;p3">
            <a:extLst>
              <a:ext uri="{FF2B5EF4-FFF2-40B4-BE49-F238E27FC236}">
                <a16:creationId xmlns:a16="http://schemas.microsoft.com/office/drawing/2014/main" id="{3B2D3B9D-94D7-06BC-0C62-33D8A17607A7}"/>
              </a:ext>
            </a:extLst>
          </p:cNvPr>
          <p:cNvSpPr txBox="1"/>
          <p:nvPr/>
        </p:nvSpPr>
        <p:spPr>
          <a:xfrm>
            <a:off x="5627065" y="9142466"/>
            <a:ext cx="10676271"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400" b="0" i="0" u="none" strike="noStrike" cap="none" dirty="0">
                <a:solidFill>
                  <a:srgbClr val="121212"/>
                </a:solidFill>
                <a:latin typeface="Arial"/>
                <a:ea typeface="Arial"/>
                <a:cs typeface="Arial"/>
                <a:sym typeface="Arial"/>
              </a:rPr>
              <a:t>Von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finanziert</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geäußerten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Ansichten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Meinungen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entsprechen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jedoch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ausschließlich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denen</a:t>
            </a:r>
            <a:r>
              <a:rPr lang="en-US" sz="1400" b="0" i="0" u="none" strike="noStrike" cap="none" dirty="0">
                <a:solidFill>
                  <a:srgbClr val="121212"/>
                </a:solidFill>
                <a:latin typeface="Arial"/>
                <a:ea typeface="Arial"/>
                <a:cs typeface="Arial"/>
                <a:sym typeface="Arial"/>
              </a:rPr>
              <a:t> des </a:t>
            </a:r>
            <a:r>
              <a:rPr lang="en-US" sz="1400" b="0" i="0" u="none" strike="noStrike" cap="none" dirty="0" err="1">
                <a:solidFill>
                  <a:srgbClr val="121212"/>
                </a:solidFill>
                <a:latin typeface="Arial"/>
                <a:ea typeface="Arial"/>
                <a:cs typeface="Arial"/>
                <a:sym typeface="Arial"/>
              </a:rPr>
              <a:t>Autors</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bzw</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Autoren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spiegeln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nicht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zwingend</a:t>
            </a:r>
            <a:r>
              <a:rPr lang="en-US" sz="1400" b="0" i="0" u="none" strike="noStrike" cap="none" dirty="0">
                <a:solidFill>
                  <a:srgbClr val="121212"/>
                </a:solidFill>
                <a:latin typeface="Arial"/>
                <a:ea typeface="Arial"/>
                <a:cs typeface="Arial"/>
                <a:sym typeface="Arial"/>
              </a:rPr>
              <a:t> die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oder</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Exekutivagentur</a:t>
            </a:r>
            <a:r>
              <a:rPr lang="en-US" sz="1400" b="0" i="0" u="none" strike="noStrike" cap="none" dirty="0">
                <a:solidFill>
                  <a:srgbClr val="121212"/>
                </a:solidFill>
                <a:latin typeface="Arial"/>
                <a:ea typeface="Arial"/>
                <a:cs typeface="Arial"/>
                <a:sym typeface="Arial"/>
              </a:rPr>
              <a:t> für </a:t>
            </a:r>
            <a:r>
              <a:rPr lang="en-US" sz="1400" b="0" i="0" u="none" strike="noStrike" cap="none" dirty="0" err="1">
                <a:solidFill>
                  <a:srgbClr val="121212"/>
                </a:solidFill>
                <a:latin typeface="Arial"/>
                <a:ea typeface="Arial"/>
                <a:cs typeface="Arial"/>
                <a:sym typeface="Arial"/>
              </a:rPr>
              <a:t>Bildung</a:t>
            </a:r>
            <a:r>
              <a:rPr lang="en-US" sz="1400" b="0" i="0" u="none" strike="noStrike" cap="none" dirty="0">
                <a:solidFill>
                  <a:srgbClr val="121212"/>
                </a:solidFill>
                <a:latin typeface="Arial"/>
                <a:ea typeface="Arial"/>
                <a:cs typeface="Arial"/>
                <a:sym typeface="Arial"/>
              </a:rPr>
              <a:t> und Kultur (EACEA) wider. </a:t>
            </a:r>
            <a:r>
              <a:rPr lang="en-US" sz="1400" b="0" i="0" u="none" strike="noStrike" cap="none" dirty="0" err="1">
                <a:solidFill>
                  <a:srgbClr val="121212"/>
                </a:solidFill>
                <a:latin typeface="Arial"/>
                <a:ea typeface="Arial"/>
                <a:cs typeface="Arial"/>
                <a:sym typeface="Arial"/>
              </a:rPr>
              <a:t>Weder</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Europäische</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noch</a:t>
            </a:r>
            <a:r>
              <a:rPr lang="en-US" sz="1400" b="0" i="0" u="none" strike="noStrike" cap="none" dirty="0">
                <a:solidFill>
                  <a:srgbClr val="121212"/>
                </a:solidFill>
                <a:latin typeface="Arial"/>
                <a:ea typeface="Arial"/>
                <a:cs typeface="Arial"/>
                <a:sym typeface="Arial"/>
              </a:rPr>
              <a:t> die EACEA </a:t>
            </a:r>
            <a:r>
              <a:rPr lang="en-US" sz="1400" b="0" i="0" u="none" strike="noStrike" cap="none" dirty="0" err="1">
                <a:solidFill>
                  <a:srgbClr val="121212"/>
                </a:solidFill>
                <a:latin typeface="Arial"/>
                <a:ea typeface="Arial"/>
                <a:cs typeface="Arial"/>
                <a:sym typeface="Arial"/>
              </a:rPr>
              <a:t>können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dafür</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verantwortlich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gemacht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werden</a:t>
            </a:r>
            <a:r>
              <a:rPr lang="en-US" sz="1400" b="0" i="0" u="none" strike="noStrike" cap="none" dirty="0">
                <a:solidFill>
                  <a:srgbClr val="121212"/>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pic>
        <p:nvPicPr>
          <p:cNvPr id="4" name="Google Shape;96;p1">
            <a:extLst>
              <a:ext uri="{FF2B5EF4-FFF2-40B4-BE49-F238E27FC236}">
                <a16:creationId xmlns:a16="http://schemas.microsoft.com/office/drawing/2014/main" id="{3107D94F-A626-1227-68F5-8241ACB52A9B}"/>
              </a:ext>
            </a:extLst>
          </p:cNvPr>
          <p:cNvPicPr preferRelativeResize="0"/>
          <p:nvPr/>
        </p:nvPicPr>
        <p:blipFill rotWithShape="1">
          <a:blip r:embed="rId5">
            <a:alphaModFix/>
          </a:blip>
          <a:srcRect/>
          <a:stretch/>
        </p:blipFill>
        <p:spPr>
          <a:xfrm>
            <a:off x="16608176" y="9313270"/>
            <a:ext cx="1171299" cy="385896"/>
          </a:xfrm>
          <a:prstGeom prst="rect">
            <a:avLst/>
          </a:prstGeom>
          <a:noFill/>
          <a:ln>
            <a:noFill/>
          </a:ln>
        </p:spPr>
      </p:pic>
      <p:pic>
        <p:nvPicPr>
          <p:cNvPr id="5" name="Picture 4" descr="Blue text on a white background&#10;&#10;Description automatically generated">
            <a:extLst>
              <a:ext uri="{FF2B5EF4-FFF2-40B4-BE49-F238E27FC236}">
                <a16:creationId xmlns:a16="http://schemas.microsoft.com/office/drawing/2014/main" id="{EFCBEE4C-ACB6-C878-17F7-C047CBEE6F66}"/>
              </a:ext>
            </a:extLst>
          </p:cNvPr>
          <p:cNvPicPr>
            <a:picLocks noChangeAspect="1"/>
          </p:cNvPicPr>
          <p:nvPr/>
        </p:nvPicPr>
        <p:blipFill>
          <a:blip r:embed="rId6"/>
          <a:stretch>
            <a:fillRect/>
          </a:stretch>
        </p:blipFill>
        <p:spPr>
          <a:xfrm>
            <a:off x="3195151" y="9313270"/>
            <a:ext cx="2127074" cy="4462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4"/>
          <p:cNvSpPr/>
          <p:nvPr/>
        </p:nvSpPr>
        <p:spPr>
          <a:xfrm>
            <a:off x="17041242" y="-2062956"/>
            <a:ext cx="1246758" cy="10437232"/>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4"/>
          <p:cNvSpPr/>
          <p:nvPr/>
        </p:nvSpPr>
        <p:spPr>
          <a:xfrm>
            <a:off x="-213919" y="-2717471"/>
            <a:ext cx="623379" cy="14348459"/>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4"/>
          <p:cNvSpPr/>
          <p:nvPr/>
        </p:nvSpPr>
        <p:spPr>
          <a:xfrm rot="-5400000">
            <a:off x="8522371" y="-8522371"/>
            <a:ext cx="1246758" cy="18291501"/>
          </a:xfrm>
          <a:prstGeom prst="rect">
            <a:avLst/>
          </a:prstGeom>
          <a:solidFill>
            <a:srgbClr val="0532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4"/>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a:lstStyle/>
          <a:p>
            <a:endParaRPr/>
          </a:p>
        </p:txBody>
      </p:sp>
      <p:sp>
        <p:nvSpPr>
          <p:cNvPr id="179" name="Google Shape;179;p4"/>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a:lstStyle/>
          <a:p>
            <a:endParaRPr/>
          </a:p>
        </p:txBody>
      </p:sp>
      <p:sp>
        <p:nvSpPr>
          <p:cNvPr id="180" name="Google Shape;180;p4"/>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4"/>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4"/>
          <p:cNvSpPr txBox="1"/>
          <p:nvPr/>
        </p:nvSpPr>
        <p:spPr>
          <a:xfrm>
            <a:off x="818927" y="1579150"/>
            <a:ext cx="15923700" cy="10776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Clr>
                <a:srgbClr val="000000"/>
              </a:buClr>
              <a:buSzPts val="7000"/>
              <a:buFont typeface="Arial"/>
              <a:buNone/>
            </a:pPr>
            <a:r>
              <a:rPr lang="en-US" sz="7000" b="0" i="0" u="none" strike="noStrike" cap="none">
                <a:solidFill>
                  <a:srgbClr val="033C5B"/>
                </a:solidFill>
                <a:latin typeface="Arial"/>
                <a:ea typeface="Arial"/>
                <a:cs typeface="Arial"/>
                <a:sym typeface="Arial"/>
              </a:rPr>
              <a:t>Blended Learning-Modelle</a:t>
            </a:r>
            <a:endParaRPr sz="7000" b="0" i="0" u="none" strike="noStrike" cap="none">
              <a:solidFill>
                <a:srgbClr val="000000"/>
              </a:solidFill>
              <a:latin typeface="Arial"/>
              <a:ea typeface="Arial"/>
              <a:cs typeface="Arial"/>
              <a:sym typeface="Arial"/>
            </a:endParaRPr>
          </a:p>
        </p:txBody>
      </p:sp>
      <p:sp>
        <p:nvSpPr>
          <p:cNvPr id="186" name="Google Shape;186;p4"/>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7" name="Google Shape;187;p4" title="A Guide to Blended Learning Chapter 1: Blended Learning">
            <a:hlinkClick r:id="rId4"/>
          </p:cNvPr>
          <p:cNvPicPr preferRelativeResize="0"/>
          <p:nvPr/>
        </p:nvPicPr>
        <p:blipFill rotWithShape="1">
          <a:blip r:embed="rId5">
            <a:alphaModFix/>
          </a:blip>
          <a:srcRect/>
          <a:stretch/>
        </p:blipFill>
        <p:spPr>
          <a:xfrm>
            <a:off x="4482772" y="3197036"/>
            <a:ext cx="9322450" cy="5243890"/>
          </a:xfrm>
          <a:prstGeom prst="rect">
            <a:avLst/>
          </a:prstGeom>
          <a:noFill/>
          <a:ln>
            <a:noFill/>
          </a:ln>
        </p:spPr>
      </p:pic>
      <p:sp>
        <p:nvSpPr>
          <p:cNvPr id="2" name="Google Shape;126;p3">
            <a:extLst>
              <a:ext uri="{FF2B5EF4-FFF2-40B4-BE49-F238E27FC236}">
                <a16:creationId xmlns:a16="http://schemas.microsoft.com/office/drawing/2014/main" id="{FFB075E9-2FFB-A4C4-4FE0-2B2C9C161ADF}"/>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 name="Google Shape;128;p3">
            <a:extLst>
              <a:ext uri="{FF2B5EF4-FFF2-40B4-BE49-F238E27FC236}">
                <a16:creationId xmlns:a16="http://schemas.microsoft.com/office/drawing/2014/main" id="{2CDE81D5-2E87-ADC5-5F1B-B884B3C4DF47}"/>
              </a:ext>
            </a:extLst>
          </p:cNvPr>
          <p:cNvSpPr txBox="1"/>
          <p:nvPr/>
        </p:nvSpPr>
        <p:spPr>
          <a:xfrm>
            <a:off x="5627065" y="9142466"/>
            <a:ext cx="10676271"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400" b="0" i="0" u="none" strike="noStrike" cap="none" dirty="0">
                <a:solidFill>
                  <a:srgbClr val="121212"/>
                </a:solidFill>
                <a:latin typeface="Arial"/>
                <a:ea typeface="Arial"/>
                <a:cs typeface="Arial"/>
                <a:sym typeface="Arial"/>
              </a:rPr>
              <a:t>Von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finanziert</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geäußerten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Ansichten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Meinungen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entsprechen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jedoch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ausschließlich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denen</a:t>
            </a:r>
            <a:r>
              <a:rPr lang="en-US" sz="1400" b="0" i="0" u="none" strike="noStrike" cap="none" dirty="0">
                <a:solidFill>
                  <a:srgbClr val="121212"/>
                </a:solidFill>
                <a:latin typeface="Arial"/>
                <a:ea typeface="Arial"/>
                <a:cs typeface="Arial"/>
                <a:sym typeface="Arial"/>
              </a:rPr>
              <a:t> des </a:t>
            </a:r>
            <a:r>
              <a:rPr lang="en-US" sz="1400" b="0" i="0" u="none" strike="noStrike" cap="none" dirty="0" err="1">
                <a:solidFill>
                  <a:srgbClr val="121212"/>
                </a:solidFill>
                <a:latin typeface="Arial"/>
                <a:ea typeface="Arial"/>
                <a:cs typeface="Arial"/>
                <a:sym typeface="Arial"/>
              </a:rPr>
              <a:t>Autors</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bzw</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Autoren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spiegeln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nicht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zwingend</a:t>
            </a:r>
            <a:r>
              <a:rPr lang="en-US" sz="1400" b="0" i="0" u="none" strike="noStrike" cap="none" dirty="0">
                <a:solidFill>
                  <a:srgbClr val="121212"/>
                </a:solidFill>
                <a:latin typeface="Arial"/>
                <a:ea typeface="Arial"/>
                <a:cs typeface="Arial"/>
                <a:sym typeface="Arial"/>
              </a:rPr>
              <a:t> die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oder</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Exekutivagentur</a:t>
            </a:r>
            <a:r>
              <a:rPr lang="en-US" sz="1400" b="0" i="0" u="none" strike="noStrike" cap="none" dirty="0">
                <a:solidFill>
                  <a:srgbClr val="121212"/>
                </a:solidFill>
                <a:latin typeface="Arial"/>
                <a:ea typeface="Arial"/>
                <a:cs typeface="Arial"/>
                <a:sym typeface="Arial"/>
              </a:rPr>
              <a:t> für </a:t>
            </a:r>
            <a:r>
              <a:rPr lang="en-US" sz="1400" b="0" i="0" u="none" strike="noStrike" cap="none" dirty="0" err="1">
                <a:solidFill>
                  <a:srgbClr val="121212"/>
                </a:solidFill>
                <a:latin typeface="Arial"/>
                <a:ea typeface="Arial"/>
                <a:cs typeface="Arial"/>
                <a:sym typeface="Arial"/>
              </a:rPr>
              <a:t>Bildung</a:t>
            </a:r>
            <a:r>
              <a:rPr lang="en-US" sz="1400" b="0" i="0" u="none" strike="noStrike" cap="none" dirty="0">
                <a:solidFill>
                  <a:srgbClr val="121212"/>
                </a:solidFill>
                <a:latin typeface="Arial"/>
                <a:ea typeface="Arial"/>
                <a:cs typeface="Arial"/>
                <a:sym typeface="Arial"/>
              </a:rPr>
              <a:t> und Kultur (EACEA) wider. </a:t>
            </a:r>
            <a:r>
              <a:rPr lang="en-US" sz="1400" b="0" i="0" u="none" strike="noStrike" cap="none" dirty="0" err="1">
                <a:solidFill>
                  <a:srgbClr val="121212"/>
                </a:solidFill>
                <a:latin typeface="Arial"/>
                <a:ea typeface="Arial"/>
                <a:cs typeface="Arial"/>
                <a:sym typeface="Arial"/>
              </a:rPr>
              <a:t>Weder</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Europäische</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noch</a:t>
            </a:r>
            <a:r>
              <a:rPr lang="en-US" sz="1400" b="0" i="0" u="none" strike="noStrike" cap="none" dirty="0">
                <a:solidFill>
                  <a:srgbClr val="121212"/>
                </a:solidFill>
                <a:latin typeface="Arial"/>
                <a:ea typeface="Arial"/>
                <a:cs typeface="Arial"/>
                <a:sym typeface="Arial"/>
              </a:rPr>
              <a:t> die EACEA </a:t>
            </a:r>
            <a:r>
              <a:rPr lang="en-US" sz="1400" b="0" i="0" u="none" strike="noStrike" cap="none" dirty="0" err="1">
                <a:solidFill>
                  <a:srgbClr val="121212"/>
                </a:solidFill>
                <a:latin typeface="Arial"/>
                <a:ea typeface="Arial"/>
                <a:cs typeface="Arial"/>
                <a:sym typeface="Arial"/>
              </a:rPr>
              <a:t>können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dafür</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verantwortlich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gemacht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werden</a:t>
            </a:r>
            <a:r>
              <a:rPr lang="en-US" sz="1400" b="0" i="0" u="none" strike="noStrike" cap="none" dirty="0">
                <a:solidFill>
                  <a:srgbClr val="121212"/>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pic>
        <p:nvPicPr>
          <p:cNvPr id="4" name="Google Shape;96;p1">
            <a:extLst>
              <a:ext uri="{FF2B5EF4-FFF2-40B4-BE49-F238E27FC236}">
                <a16:creationId xmlns:a16="http://schemas.microsoft.com/office/drawing/2014/main" id="{D072E8E9-2E79-E562-7FEC-99935844186C}"/>
              </a:ext>
            </a:extLst>
          </p:cNvPr>
          <p:cNvPicPr preferRelativeResize="0"/>
          <p:nvPr/>
        </p:nvPicPr>
        <p:blipFill rotWithShape="1">
          <a:blip r:embed="rId7">
            <a:alphaModFix/>
          </a:blip>
          <a:srcRect/>
          <a:stretch/>
        </p:blipFill>
        <p:spPr>
          <a:xfrm>
            <a:off x="16608176" y="9313270"/>
            <a:ext cx="1171299" cy="385896"/>
          </a:xfrm>
          <a:prstGeom prst="rect">
            <a:avLst/>
          </a:prstGeom>
          <a:noFill/>
          <a:ln>
            <a:noFill/>
          </a:ln>
        </p:spPr>
      </p:pic>
      <p:pic>
        <p:nvPicPr>
          <p:cNvPr id="5" name="Picture 4" descr="Blue text on a white background&#10;&#10;Description automatically generated">
            <a:extLst>
              <a:ext uri="{FF2B5EF4-FFF2-40B4-BE49-F238E27FC236}">
                <a16:creationId xmlns:a16="http://schemas.microsoft.com/office/drawing/2014/main" id="{8AA0364D-7250-A5F4-2D6B-C66B82813541}"/>
              </a:ext>
            </a:extLst>
          </p:cNvPr>
          <p:cNvPicPr>
            <a:picLocks noChangeAspect="1"/>
          </p:cNvPicPr>
          <p:nvPr/>
        </p:nvPicPr>
        <p:blipFill>
          <a:blip r:embed="rId8"/>
          <a:stretch>
            <a:fillRect/>
          </a:stretch>
        </p:blipFill>
        <p:spPr>
          <a:xfrm>
            <a:off x="3195151" y="9313270"/>
            <a:ext cx="2127074" cy="4462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7"/>
                                        </p:tgtEl>
                                        <p:attrNameLst>
                                          <p:attrName>style.visibility</p:attrName>
                                        </p:attrNameLst>
                                      </p:cBhvr>
                                      <p:to>
                                        <p:strVal val="visible"/>
                                      </p:to>
                                    </p:set>
                                    <p:animEffect transition="in" filter="fade">
                                      <p:cBhvr>
                                        <p:cTn id="7" dur="10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91"/>
        <p:cNvGrpSpPr/>
        <p:nvPr/>
      </p:nvGrpSpPr>
      <p:grpSpPr>
        <a:xfrm>
          <a:off x="0" y="0"/>
          <a:ext cx="0" cy="0"/>
          <a:chOff x="0" y="0"/>
          <a:chExt cx="0" cy="0"/>
        </a:xfrm>
      </p:grpSpPr>
      <p:sp>
        <p:nvSpPr>
          <p:cNvPr id="192" name="Google Shape;192;p5"/>
          <p:cNvSpPr/>
          <p:nvPr/>
        </p:nvSpPr>
        <p:spPr>
          <a:xfrm>
            <a:off x="0" y="0"/>
            <a:ext cx="9144000" cy="880406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5"/>
          <p:cNvSpPr/>
          <p:nvPr/>
        </p:nvSpPr>
        <p:spPr>
          <a:xfrm>
            <a:off x="0" y="1157630"/>
            <a:ext cx="9144000" cy="7646437"/>
          </a:xfrm>
          <a:custGeom>
            <a:avLst/>
            <a:gdLst/>
            <a:ahLst/>
            <a:cxnLst/>
            <a:rect l="l" t="t" r="r" b="b"/>
            <a:pathLst>
              <a:path w="6350000" h="5310026" extrusionOk="0">
                <a:moveTo>
                  <a:pt x="6350000" y="5310026"/>
                </a:moveTo>
                <a:lnTo>
                  <a:pt x="0" y="5310026"/>
                </a:lnTo>
                <a:lnTo>
                  <a:pt x="0" y="0"/>
                </a:lnTo>
                <a:lnTo>
                  <a:pt x="6350000" y="5310026"/>
                </a:lnTo>
                <a:close/>
              </a:path>
            </a:pathLst>
          </a:custGeom>
          <a:solidFill>
            <a:srgbClr val="053249"/>
          </a:solidFill>
          <a:ln>
            <a:noFill/>
          </a:ln>
        </p:spPr>
        <p:txBody>
          <a:bodyPr/>
          <a:lstStyle/>
          <a:p>
            <a:endParaRPr/>
          </a:p>
        </p:txBody>
      </p:sp>
      <p:sp>
        <p:nvSpPr>
          <p:cNvPr id="194" name="Google Shape;194;p5"/>
          <p:cNvSpPr/>
          <p:nvPr/>
        </p:nvSpPr>
        <p:spPr>
          <a:xfrm flipH="1">
            <a:off x="-117412" y="6453106"/>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3">
              <a:alphaModFix/>
            </a:blip>
            <a:stretch>
              <a:fillRect/>
            </a:stretch>
          </a:blipFill>
          <a:ln>
            <a:noFill/>
          </a:ln>
        </p:spPr>
        <p:txBody>
          <a:bodyPr/>
          <a:lstStyle/>
          <a:p>
            <a:endParaRPr/>
          </a:p>
        </p:txBody>
      </p:sp>
      <p:sp>
        <p:nvSpPr>
          <p:cNvPr id="195" name="Google Shape;195;p5"/>
          <p:cNvSpPr/>
          <p:nvPr/>
        </p:nvSpPr>
        <p:spPr>
          <a:xfrm rot="10800000" flipH="1">
            <a:off x="5310106" y="0"/>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4">
              <a:alphaModFix/>
            </a:blip>
            <a:stretch>
              <a:fillRect/>
            </a:stretch>
          </a:blipFill>
          <a:ln>
            <a:noFill/>
          </a:ln>
        </p:spPr>
        <p:txBody>
          <a:bodyPr/>
          <a:lstStyle/>
          <a:p>
            <a:endParaRPr/>
          </a:p>
        </p:txBody>
      </p:sp>
      <p:sp>
        <p:nvSpPr>
          <p:cNvPr id="196" name="Google Shape;196;p5"/>
          <p:cNvSpPr txBox="1"/>
          <p:nvPr/>
        </p:nvSpPr>
        <p:spPr>
          <a:xfrm>
            <a:off x="9613828" y="685850"/>
            <a:ext cx="8674172" cy="34479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Clr>
                <a:srgbClr val="000000"/>
              </a:buClr>
              <a:buSzPts val="7000"/>
              <a:buFont typeface="Arial"/>
              <a:buNone/>
            </a:pPr>
            <a:r>
              <a:rPr lang="en-US" sz="6600" b="0" i="0" u="none" strike="noStrike" cap="none" dirty="0" err="1">
                <a:solidFill>
                  <a:srgbClr val="033C5B"/>
                </a:solidFill>
                <a:latin typeface="Arial"/>
                <a:ea typeface="Arial"/>
                <a:cs typeface="Arial"/>
                <a:sym typeface="Arial"/>
              </a:rPr>
              <a:t>Schlüsselkomponenten</a:t>
            </a:r>
            <a:r>
              <a:rPr lang="en-US" sz="6600" b="0" i="0" u="none" strike="noStrike" cap="none" dirty="0">
                <a:solidFill>
                  <a:srgbClr val="033C5B"/>
                </a:solidFill>
                <a:latin typeface="Arial"/>
                <a:ea typeface="Arial"/>
                <a:cs typeface="Arial"/>
                <a:sym typeface="Arial"/>
              </a:rPr>
              <a:t> von Blended Learning-</a:t>
            </a:r>
            <a:r>
              <a:rPr lang="en-US" sz="6600" b="0" i="0" u="none" strike="noStrike" cap="none" dirty="0" err="1">
                <a:solidFill>
                  <a:srgbClr val="033C5B"/>
                </a:solidFill>
                <a:latin typeface="Arial"/>
                <a:ea typeface="Arial"/>
                <a:cs typeface="Arial"/>
                <a:sym typeface="Arial"/>
              </a:rPr>
              <a:t>Modellen</a:t>
            </a:r>
            <a:endParaRPr sz="6600" b="0" i="0" u="none" strike="noStrike" cap="none" dirty="0">
              <a:solidFill>
                <a:srgbClr val="000000"/>
              </a:solidFill>
              <a:latin typeface="Arial"/>
              <a:ea typeface="Arial"/>
              <a:cs typeface="Arial"/>
              <a:sym typeface="Arial"/>
            </a:endParaRPr>
          </a:p>
        </p:txBody>
      </p:sp>
      <p:sp>
        <p:nvSpPr>
          <p:cNvPr id="200" name="Google Shape;200;p5"/>
          <p:cNvSpPr/>
          <p:nvPr/>
        </p:nvSpPr>
        <p:spPr>
          <a:xfrm rot="5400000">
            <a:off x="9139238" y="173356"/>
            <a:ext cx="9525" cy="17270948"/>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5"/>
          <p:cNvSpPr txBox="1"/>
          <p:nvPr/>
        </p:nvSpPr>
        <p:spPr>
          <a:xfrm>
            <a:off x="9613825" y="4518500"/>
            <a:ext cx="8054400" cy="2201100"/>
          </a:xfrm>
          <a:prstGeom prst="rect">
            <a:avLst/>
          </a:prstGeom>
          <a:noFill/>
          <a:ln>
            <a:noFill/>
          </a:ln>
        </p:spPr>
        <p:txBody>
          <a:bodyPr spcFirstLastPara="1" wrap="square" lIns="0" tIns="0" rIns="0" bIns="0" anchor="t" anchorCtr="0">
            <a:spAutoFit/>
          </a:bodyPr>
          <a:lstStyle/>
          <a:p>
            <a:pPr marL="457200" marR="0" lvl="0" indent="-403225" algn="l" rtl="0">
              <a:lnSpc>
                <a:spcPct val="140000"/>
              </a:lnSpc>
              <a:spcBef>
                <a:spcPts val="0"/>
              </a:spcBef>
              <a:spcAft>
                <a:spcPts val="0"/>
              </a:spcAft>
              <a:buClr>
                <a:srgbClr val="000000"/>
              </a:buClr>
              <a:buSzPts val="2750"/>
              <a:buFont typeface="Arial"/>
              <a:buChar char="●"/>
            </a:pPr>
            <a:r>
              <a:rPr lang="en-US" sz="2750" b="0" i="0" u="none" strike="noStrike" cap="none" dirty="0">
                <a:solidFill>
                  <a:srgbClr val="121212"/>
                </a:solidFill>
                <a:latin typeface="Arial"/>
                <a:ea typeface="Arial"/>
                <a:cs typeface="Arial"/>
                <a:sym typeface="Arial"/>
              </a:rPr>
              <a:t>Online-</a:t>
            </a:r>
            <a:r>
              <a:rPr lang="en-US" sz="2750" b="0" i="0" u="none" strike="noStrike" cap="none" dirty="0" err="1">
                <a:solidFill>
                  <a:srgbClr val="121212"/>
                </a:solidFill>
                <a:latin typeface="Arial"/>
                <a:ea typeface="Arial"/>
                <a:cs typeface="Arial"/>
                <a:sym typeface="Arial"/>
              </a:rPr>
              <a:t>Lernplattformen</a:t>
            </a:r>
            <a:endParaRPr sz="2750" b="0" i="0" u="none" strike="noStrike" cap="none" dirty="0">
              <a:solidFill>
                <a:srgbClr val="121212"/>
              </a:solidFill>
              <a:latin typeface="Arial"/>
              <a:ea typeface="Arial"/>
              <a:cs typeface="Arial"/>
              <a:sym typeface="Arial"/>
            </a:endParaRPr>
          </a:p>
          <a:p>
            <a:pPr marL="457200" marR="0" lvl="0" indent="-403225" algn="l" rtl="0">
              <a:lnSpc>
                <a:spcPct val="140000"/>
              </a:lnSpc>
              <a:spcBef>
                <a:spcPts val="0"/>
              </a:spcBef>
              <a:spcAft>
                <a:spcPts val="0"/>
              </a:spcAft>
              <a:buClr>
                <a:srgbClr val="121212"/>
              </a:buClr>
              <a:buSzPts val="2750"/>
              <a:buFont typeface="Arial"/>
              <a:buChar char="●"/>
            </a:pPr>
            <a:r>
              <a:rPr lang="en-US" sz="2750" b="0" i="0" u="none" strike="noStrike" cap="none" dirty="0">
                <a:solidFill>
                  <a:srgbClr val="121212"/>
                </a:solidFill>
                <a:latin typeface="Arial"/>
                <a:ea typeface="Arial"/>
                <a:cs typeface="Arial"/>
                <a:sym typeface="Arial"/>
              </a:rPr>
              <a:t>Face-to-Face-</a:t>
            </a:r>
            <a:r>
              <a:rPr lang="en-US" sz="2750" b="0" i="0" u="none" strike="noStrike" cap="none" dirty="0" err="1">
                <a:solidFill>
                  <a:srgbClr val="121212"/>
                </a:solidFill>
                <a:latin typeface="Arial"/>
                <a:ea typeface="Arial"/>
                <a:cs typeface="Arial"/>
                <a:sym typeface="Arial"/>
              </a:rPr>
              <a:t>Unterricht</a:t>
            </a:r>
            <a:endParaRPr sz="2750" b="0" i="0" u="none" strike="noStrike" cap="none" dirty="0">
              <a:solidFill>
                <a:srgbClr val="121212"/>
              </a:solidFill>
              <a:latin typeface="Arial"/>
              <a:ea typeface="Arial"/>
              <a:cs typeface="Arial"/>
              <a:sym typeface="Arial"/>
            </a:endParaRPr>
          </a:p>
          <a:p>
            <a:pPr marL="457200" marR="0" lvl="0" indent="-403225" algn="l" rtl="0">
              <a:lnSpc>
                <a:spcPct val="140000"/>
              </a:lnSpc>
              <a:spcBef>
                <a:spcPts val="0"/>
              </a:spcBef>
              <a:spcAft>
                <a:spcPts val="0"/>
              </a:spcAft>
              <a:buClr>
                <a:srgbClr val="121212"/>
              </a:buClr>
              <a:buSzPts val="2750"/>
              <a:buFont typeface="Arial"/>
              <a:buChar char="●"/>
            </a:pPr>
            <a:r>
              <a:rPr lang="en-US" sz="2750" b="0" i="0" u="none" strike="noStrike" cap="none" dirty="0" err="1">
                <a:solidFill>
                  <a:srgbClr val="121212"/>
                </a:solidFill>
                <a:latin typeface="Arial"/>
                <a:ea typeface="Arial"/>
                <a:cs typeface="Arial"/>
                <a:sym typeface="Arial"/>
              </a:rPr>
              <a:t>Synchrone</a:t>
            </a:r>
            <a:r>
              <a:rPr lang="en-US" sz="2750" b="0" i="0" u="none" strike="noStrike" cap="none" dirty="0">
                <a:solidFill>
                  <a:srgbClr val="121212"/>
                </a:solidFill>
                <a:latin typeface="Arial"/>
                <a:ea typeface="Arial"/>
                <a:cs typeface="Arial"/>
                <a:sym typeface="Arial"/>
              </a:rPr>
              <a:t> und </a:t>
            </a:r>
            <a:r>
              <a:rPr lang="en-US" sz="2750" b="0" i="0" u="none" strike="noStrike" cap="none" dirty="0" err="1">
                <a:solidFill>
                  <a:srgbClr val="121212"/>
                </a:solidFill>
                <a:latin typeface="Arial"/>
                <a:ea typeface="Arial"/>
                <a:cs typeface="Arial"/>
                <a:sym typeface="Arial"/>
              </a:rPr>
              <a:t>asynchrone</a:t>
            </a:r>
            <a:r>
              <a:rPr lang="en-US" sz="2750" b="0" i="0" u="none" strike="noStrike" cap="none" dirty="0">
                <a:solidFill>
                  <a:srgbClr val="121212"/>
                </a:solidFill>
                <a:latin typeface="Arial"/>
                <a:ea typeface="Arial"/>
                <a:cs typeface="Arial"/>
                <a:sym typeface="Arial"/>
              </a:rPr>
              <a:t> </a:t>
            </a:r>
            <a:r>
              <a:rPr lang="en-US" sz="2750" b="0" i="0" u="none" strike="noStrike" cap="none" dirty="0" err="1">
                <a:solidFill>
                  <a:srgbClr val="121212"/>
                </a:solidFill>
                <a:latin typeface="Arial"/>
                <a:ea typeface="Arial"/>
                <a:cs typeface="Arial"/>
                <a:sym typeface="Arial"/>
              </a:rPr>
              <a:t>Aktivitäten</a:t>
            </a:r>
            <a:endParaRPr sz="2750" b="0" i="0" u="none" strike="noStrike" cap="none" dirty="0">
              <a:solidFill>
                <a:srgbClr val="121212"/>
              </a:solidFill>
              <a:latin typeface="Arial"/>
              <a:ea typeface="Arial"/>
              <a:cs typeface="Arial"/>
              <a:sym typeface="Arial"/>
            </a:endParaRPr>
          </a:p>
          <a:p>
            <a:pPr marL="457200" marR="0" lvl="0" indent="-403225" algn="l" rtl="0">
              <a:lnSpc>
                <a:spcPct val="140000"/>
              </a:lnSpc>
              <a:spcBef>
                <a:spcPts val="0"/>
              </a:spcBef>
              <a:spcAft>
                <a:spcPts val="0"/>
              </a:spcAft>
              <a:buClr>
                <a:srgbClr val="121212"/>
              </a:buClr>
              <a:buSzPts val="2750"/>
              <a:buFont typeface="Arial"/>
              <a:buChar char="●"/>
            </a:pPr>
            <a:r>
              <a:rPr lang="en-US" sz="2750" b="0" i="0" u="none" strike="noStrike" cap="none" dirty="0" err="1">
                <a:solidFill>
                  <a:srgbClr val="121212"/>
                </a:solidFill>
                <a:latin typeface="Arial"/>
                <a:ea typeface="Arial"/>
                <a:cs typeface="Arial"/>
                <a:sym typeface="Arial"/>
              </a:rPr>
              <a:t>Differenzierter</a:t>
            </a:r>
            <a:r>
              <a:rPr lang="en-US" sz="2750" b="0" i="0" u="none" strike="noStrike" cap="none" dirty="0">
                <a:solidFill>
                  <a:srgbClr val="121212"/>
                </a:solidFill>
                <a:latin typeface="Arial"/>
                <a:ea typeface="Arial"/>
                <a:cs typeface="Arial"/>
                <a:sym typeface="Arial"/>
              </a:rPr>
              <a:t> </a:t>
            </a:r>
            <a:r>
              <a:rPr lang="en-US" sz="2750" b="0" i="0" u="none" strike="noStrike" cap="none" dirty="0" err="1">
                <a:solidFill>
                  <a:srgbClr val="121212"/>
                </a:solidFill>
                <a:latin typeface="Arial"/>
                <a:ea typeface="Arial"/>
                <a:cs typeface="Arial"/>
                <a:sym typeface="Arial"/>
              </a:rPr>
              <a:t>Unterricht</a:t>
            </a:r>
            <a:endParaRPr sz="2750" b="0" i="0" u="none" strike="noStrike" cap="none" dirty="0">
              <a:solidFill>
                <a:srgbClr val="121212"/>
              </a:solidFill>
              <a:latin typeface="Arial"/>
              <a:ea typeface="Arial"/>
              <a:cs typeface="Arial"/>
              <a:sym typeface="Arial"/>
            </a:endParaRPr>
          </a:p>
        </p:txBody>
      </p:sp>
      <p:pic>
        <p:nvPicPr>
          <p:cNvPr id="202" name="Google Shape;202;p5"/>
          <p:cNvPicPr preferRelativeResize="0"/>
          <p:nvPr/>
        </p:nvPicPr>
        <p:blipFill rotWithShape="1">
          <a:blip r:embed="rId5">
            <a:alphaModFix/>
          </a:blip>
          <a:srcRect/>
          <a:stretch/>
        </p:blipFill>
        <p:spPr>
          <a:xfrm>
            <a:off x="1444575" y="1157625"/>
            <a:ext cx="6381318" cy="6362775"/>
          </a:xfrm>
          <a:prstGeom prst="rect">
            <a:avLst/>
          </a:prstGeom>
          <a:noFill/>
          <a:ln>
            <a:noFill/>
          </a:ln>
        </p:spPr>
      </p:pic>
      <p:sp>
        <p:nvSpPr>
          <p:cNvPr id="2" name="Google Shape;126;p3">
            <a:extLst>
              <a:ext uri="{FF2B5EF4-FFF2-40B4-BE49-F238E27FC236}">
                <a16:creationId xmlns:a16="http://schemas.microsoft.com/office/drawing/2014/main" id="{41A5B270-0600-22A4-AD6C-BC21C4095107}"/>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 name="Google Shape;128;p3">
            <a:extLst>
              <a:ext uri="{FF2B5EF4-FFF2-40B4-BE49-F238E27FC236}">
                <a16:creationId xmlns:a16="http://schemas.microsoft.com/office/drawing/2014/main" id="{6975EDD5-C109-6FDF-DA32-FA0DD19C7335}"/>
              </a:ext>
            </a:extLst>
          </p:cNvPr>
          <p:cNvSpPr txBox="1"/>
          <p:nvPr/>
        </p:nvSpPr>
        <p:spPr>
          <a:xfrm>
            <a:off x="5627065" y="9142466"/>
            <a:ext cx="10676271"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400" b="0" i="0" u="none" strike="noStrike" cap="none" dirty="0">
                <a:solidFill>
                  <a:srgbClr val="121212"/>
                </a:solidFill>
                <a:latin typeface="Arial"/>
                <a:ea typeface="Arial"/>
                <a:cs typeface="Arial"/>
                <a:sym typeface="Arial"/>
              </a:rPr>
              <a:t>Von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finanziert</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geäußerten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Ansichten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Meinungen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entsprechen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jedoch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ausschließlich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denen</a:t>
            </a:r>
            <a:r>
              <a:rPr lang="en-US" sz="1400" b="0" i="0" u="none" strike="noStrike" cap="none" dirty="0">
                <a:solidFill>
                  <a:srgbClr val="121212"/>
                </a:solidFill>
                <a:latin typeface="Arial"/>
                <a:ea typeface="Arial"/>
                <a:cs typeface="Arial"/>
                <a:sym typeface="Arial"/>
              </a:rPr>
              <a:t> des </a:t>
            </a:r>
            <a:r>
              <a:rPr lang="en-US" sz="1400" b="0" i="0" u="none" strike="noStrike" cap="none" dirty="0" err="1">
                <a:solidFill>
                  <a:srgbClr val="121212"/>
                </a:solidFill>
                <a:latin typeface="Arial"/>
                <a:ea typeface="Arial"/>
                <a:cs typeface="Arial"/>
                <a:sym typeface="Arial"/>
              </a:rPr>
              <a:t>Autors</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bzw</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Autoren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spiegeln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nicht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zwingend</a:t>
            </a:r>
            <a:r>
              <a:rPr lang="en-US" sz="1400" b="0" i="0" u="none" strike="noStrike" cap="none" dirty="0">
                <a:solidFill>
                  <a:srgbClr val="121212"/>
                </a:solidFill>
                <a:latin typeface="Arial"/>
                <a:ea typeface="Arial"/>
                <a:cs typeface="Arial"/>
                <a:sym typeface="Arial"/>
              </a:rPr>
              <a:t> die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oder</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Exekutivagentur</a:t>
            </a:r>
            <a:r>
              <a:rPr lang="en-US" sz="1400" b="0" i="0" u="none" strike="noStrike" cap="none" dirty="0">
                <a:solidFill>
                  <a:srgbClr val="121212"/>
                </a:solidFill>
                <a:latin typeface="Arial"/>
                <a:ea typeface="Arial"/>
                <a:cs typeface="Arial"/>
                <a:sym typeface="Arial"/>
              </a:rPr>
              <a:t> für </a:t>
            </a:r>
            <a:r>
              <a:rPr lang="en-US" sz="1400" b="0" i="0" u="none" strike="noStrike" cap="none" dirty="0" err="1">
                <a:solidFill>
                  <a:srgbClr val="121212"/>
                </a:solidFill>
                <a:latin typeface="Arial"/>
                <a:ea typeface="Arial"/>
                <a:cs typeface="Arial"/>
                <a:sym typeface="Arial"/>
              </a:rPr>
              <a:t>Bildung</a:t>
            </a:r>
            <a:r>
              <a:rPr lang="en-US" sz="1400" b="0" i="0" u="none" strike="noStrike" cap="none" dirty="0">
                <a:solidFill>
                  <a:srgbClr val="121212"/>
                </a:solidFill>
                <a:latin typeface="Arial"/>
                <a:ea typeface="Arial"/>
                <a:cs typeface="Arial"/>
                <a:sym typeface="Arial"/>
              </a:rPr>
              <a:t> und Kultur (EACEA) wider. </a:t>
            </a:r>
            <a:r>
              <a:rPr lang="en-US" sz="1400" b="0" i="0" u="none" strike="noStrike" cap="none" dirty="0" err="1">
                <a:solidFill>
                  <a:srgbClr val="121212"/>
                </a:solidFill>
                <a:latin typeface="Arial"/>
                <a:ea typeface="Arial"/>
                <a:cs typeface="Arial"/>
                <a:sym typeface="Arial"/>
              </a:rPr>
              <a:t>Weder</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Europäische</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noch</a:t>
            </a:r>
            <a:r>
              <a:rPr lang="en-US" sz="1400" b="0" i="0" u="none" strike="noStrike" cap="none" dirty="0">
                <a:solidFill>
                  <a:srgbClr val="121212"/>
                </a:solidFill>
                <a:latin typeface="Arial"/>
                <a:ea typeface="Arial"/>
                <a:cs typeface="Arial"/>
                <a:sym typeface="Arial"/>
              </a:rPr>
              <a:t> die EACEA </a:t>
            </a:r>
            <a:r>
              <a:rPr lang="en-US" sz="1400" b="0" i="0" u="none" strike="noStrike" cap="none" dirty="0" err="1">
                <a:solidFill>
                  <a:srgbClr val="121212"/>
                </a:solidFill>
                <a:latin typeface="Arial"/>
                <a:ea typeface="Arial"/>
                <a:cs typeface="Arial"/>
                <a:sym typeface="Arial"/>
              </a:rPr>
              <a:t>können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dafür</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verantwortlich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gemacht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werden</a:t>
            </a:r>
            <a:r>
              <a:rPr lang="en-US" sz="1400" b="0" i="0" u="none" strike="noStrike" cap="none" dirty="0">
                <a:solidFill>
                  <a:srgbClr val="121212"/>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pic>
        <p:nvPicPr>
          <p:cNvPr id="4" name="Google Shape;96;p1">
            <a:extLst>
              <a:ext uri="{FF2B5EF4-FFF2-40B4-BE49-F238E27FC236}">
                <a16:creationId xmlns:a16="http://schemas.microsoft.com/office/drawing/2014/main" id="{5D212E4E-D9B6-5AD0-7253-29960AB987EB}"/>
              </a:ext>
            </a:extLst>
          </p:cNvPr>
          <p:cNvPicPr preferRelativeResize="0"/>
          <p:nvPr/>
        </p:nvPicPr>
        <p:blipFill rotWithShape="1">
          <a:blip r:embed="rId7">
            <a:alphaModFix/>
          </a:blip>
          <a:srcRect/>
          <a:stretch/>
        </p:blipFill>
        <p:spPr>
          <a:xfrm>
            <a:off x="16608176" y="9313270"/>
            <a:ext cx="1171299" cy="385896"/>
          </a:xfrm>
          <a:prstGeom prst="rect">
            <a:avLst/>
          </a:prstGeom>
          <a:noFill/>
          <a:ln>
            <a:noFill/>
          </a:ln>
        </p:spPr>
      </p:pic>
      <p:pic>
        <p:nvPicPr>
          <p:cNvPr id="5" name="Picture 4" descr="Blue text on a white background&#10;&#10;Description automatically generated">
            <a:extLst>
              <a:ext uri="{FF2B5EF4-FFF2-40B4-BE49-F238E27FC236}">
                <a16:creationId xmlns:a16="http://schemas.microsoft.com/office/drawing/2014/main" id="{93A7BC44-27C1-1517-DBCD-FC7F5B5C73B0}"/>
              </a:ext>
            </a:extLst>
          </p:cNvPr>
          <p:cNvPicPr>
            <a:picLocks noChangeAspect="1"/>
          </p:cNvPicPr>
          <p:nvPr/>
        </p:nvPicPr>
        <p:blipFill>
          <a:blip r:embed="rId8"/>
          <a:stretch>
            <a:fillRect/>
          </a:stretch>
        </p:blipFill>
        <p:spPr>
          <a:xfrm>
            <a:off x="3195151" y="9313270"/>
            <a:ext cx="2127074" cy="4462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06"/>
        <p:cNvGrpSpPr/>
        <p:nvPr/>
      </p:nvGrpSpPr>
      <p:grpSpPr>
        <a:xfrm>
          <a:off x="0" y="0"/>
          <a:ext cx="0" cy="0"/>
          <a:chOff x="0" y="0"/>
          <a:chExt cx="0" cy="0"/>
        </a:xfrm>
      </p:grpSpPr>
      <p:sp>
        <p:nvSpPr>
          <p:cNvPr id="207" name="Google Shape;207;g30d847b50ad_0_39"/>
          <p:cNvSpPr/>
          <p:nvPr/>
        </p:nvSpPr>
        <p:spPr>
          <a:xfrm>
            <a:off x="0" y="0"/>
            <a:ext cx="5310000" cy="88041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g30d847b50ad_0_39"/>
          <p:cNvSpPr/>
          <p:nvPr/>
        </p:nvSpPr>
        <p:spPr>
          <a:xfrm>
            <a:off x="0" y="1157625"/>
            <a:ext cx="5302250" cy="7646437"/>
          </a:xfrm>
          <a:custGeom>
            <a:avLst/>
            <a:gdLst/>
            <a:ahLst/>
            <a:cxnLst/>
            <a:rect l="l" t="t" r="r" b="b"/>
            <a:pathLst>
              <a:path w="6350000" h="5310026" extrusionOk="0">
                <a:moveTo>
                  <a:pt x="6350000" y="5310026"/>
                </a:moveTo>
                <a:lnTo>
                  <a:pt x="0" y="5310026"/>
                </a:lnTo>
                <a:lnTo>
                  <a:pt x="0" y="0"/>
                </a:lnTo>
                <a:lnTo>
                  <a:pt x="6350000" y="5310026"/>
                </a:lnTo>
                <a:close/>
              </a:path>
            </a:pathLst>
          </a:custGeom>
          <a:solidFill>
            <a:srgbClr val="053249"/>
          </a:solidFill>
          <a:ln>
            <a:noFill/>
          </a:ln>
        </p:spPr>
        <p:txBody>
          <a:bodyPr/>
          <a:lstStyle/>
          <a:p>
            <a:endParaRPr/>
          </a:p>
        </p:txBody>
      </p:sp>
      <p:sp>
        <p:nvSpPr>
          <p:cNvPr id="209" name="Google Shape;209;g30d847b50ad_0_39"/>
          <p:cNvSpPr/>
          <p:nvPr/>
        </p:nvSpPr>
        <p:spPr>
          <a:xfrm flipH="1">
            <a:off x="-117412" y="6453106"/>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3">
              <a:alphaModFix/>
            </a:blip>
            <a:stretch>
              <a:fillRect/>
            </a:stretch>
          </a:blipFill>
          <a:ln>
            <a:noFill/>
          </a:ln>
        </p:spPr>
        <p:txBody>
          <a:bodyPr/>
          <a:lstStyle/>
          <a:p>
            <a:endParaRPr/>
          </a:p>
        </p:txBody>
      </p:sp>
      <p:sp>
        <p:nvSpPr>
          <p:cNvPr id="210" name="Google Shape;210;g30d847b50ad_0_39"/>
          <p:cNvSpPr/>
          <p:nvPr/>
        </p:nvSpPr>
        <p:spPr>
          <a:xfrm rot="10800000" flipH="1">
            <a:off x="1476106" y="0"/>
            <a:ext cx="3833894" cy="3833894"/>
          </a:xfrm>
          <a:custGeom>
            <a:avLst/>
            <a:gdLst/>
            <a:ahLst/>
            <a:cxnLst/>
            <a:rect l="l" t="t" r="r" b="b"/>
            <a:pathLst>
              <a:path w="3833894" h="3833894" extrusionOk="0">
                <a:moveTo>
                  <a:pt x="3833894" y="0"/>
                </a:moveTo>
                <a:lnTo>
                  <a:pt x="0" y="0"/>
                </a:lnTo>
                <a:lnTo>
                  <a:pt x="0" y="3833894"/>
                </a:lnTo>
                <a:lnTo>
                  <a:pt x="3833894" y="3833894"/>
                </a:lnTo>
                <a:lnTo>
                  <a:pt x="3833894" y="0"/>
                </a:lnTo>
                <a:close/>
              </a:path>
            </a:pathLst>
          </a:custGeom>
          <a:blipFill rotWithShape="1">
            <a:blip r:embed="rId4">
              <a:alphaModFix/>
            </a:blip>
            <a:stretch>
              <a:fillRect/>
            </a:stretch>
          </a:blipFill>
          <a:ln>
            <a:noFill/>
          </a:ln>
        </p:spPr>
        <p:txBody>
          <a:bodyPr/>
          <a:lstStyle/>
          <a:p>
            <a:endParaRPr/>
          </a:p>
        </p:txBody>
      </p:sp>
      <p:sp>
        <p:nvSpPr>
          <p:cNvPr id="211" name="Google Shape;211;g30d847b50ad_0_39"/>
          <p:cNvSpPr txBox="1"/>
          <p:nvPr/>
        </p:nvSpPr>
        <p:spPr>
          <a:xfrm>
            <a:off x="5934149" y="612250"/>
            <a:ext cx="11733900" cy="10776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Clr>
                <a:srgbClr val="000000"/>
              </a:buClr>
              <a:buSzPts val="7000"/>
              <a:buFont typeface="Arial"/>
              <a:buNone/>
            </a:pPr>
            <a:r>
              <a:rPr lang="en-US" sz="7000">
                <a:solidFill>
                  <a:srgbClr val="033C5B"/>
                </a:solidFill>
              </a:rPr>
              <a:t>Online-Lernplattformen</a:t>
            </a:r>
            <a:endParaRPr sz="1400" b="0" i="0" u="none" strike="noStrike" cap="none">
              <a:solidFill>
                <a:srgbClr val="000000"/>
              </a:solidFill>
              <a:latin typeface="Arial"/>
              <a:ea typeface="Arial"/>
              <a:cs typeface="Arial"/>
              <a:sym typeface="Arial"/>
            </a:endParaRPr>
          </a:p>
        </p:txBody>
      </p:sp>
      <p:sp>
        <p:nvSpPr>
          <p:cNvPr id="215" name="Google Shape;215;g30d847b50ad_0_39"/>
          <p:cNvSpPr/>
          <p:nvPr/>
        </p:nvSpPr>
        <p:spPr>
          <a:xfrm rot="5400000">
            <a:off x="9139175" y="173368"/>
            <a:ext cx="9600" cy="17271000"/>
          </a:xfrm>
          <a:prstGeom prst="rect">
            <a:avLst/>
          </a:prstGeom>
          <a:solidFill>
            <a:srgbClr val="FB87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6" name="Google Shape;216;g30d847b50ad_0_39"/>
          <p:cNvPicPr preferRelativeResize="0"/>
          <p:nvPr/>
        </p:nvPicPr>
        <p:blipFill>
          <a:blip r:embed="rId5">
            <a:alphaModFix/>
          </a:blip>
          <a:stretch>
            <a:fillRect/>
          </a:stretch>
        </p:blipFill>
        <p:spPr>
          <a:xfrm>
            <a:off x="6640274" y="1968649"/>
            <a:ext cx="9038751" cy="6024376"/>
          </a:xfrm>
          <a:prstGeom prst="rect">
            <a:avLst/>
          </a:prstGeom>
          <a:noFill/>
          <a:ln>
            <a:noFill/>
          </a:ln>
        </p:spPr>
      </p:pic>
      <p:sp>
        <p:nvSpPr>
          <p:cNvPr id="217" name="Google Shape;217;g30d847b50ad_0_39"/>
          <p:cNvSpPr txBox="1"/>
          <p:nvPr/>
        </p:nvSpPr>
        <p:spPr>
          <a:xfrm>
            <a:off x="6135425" y="8090750"/>
            <a:ext cx="110244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https://www.freepik.es/foto-gratis/hombre-usando-almacenamiento-externo-usado_25777488.htm#fromView=search&amp;page=1&amp;position=0&amp;uuid=fcf53e85-bc61-4cc5-9f78-9d509edf8a14</a:t>
            </a:r>
            <a:endParaRPr/>
          </a:p>
        </p:txBody>
      </p:sp>
      <p:sp>
        <p:nvSpPr>
          <p:cNvPr id="2" name="Google Shape;126;p3">
            <a:extLst>
              <a:ext uri="{FF2B5EF4-FFF2-40B4-BE49-F238E27FC236}">
                <a16:creationId xmlns:a16="http://schemas.microsoft.com/office/drawing/2014/main" id="{65109EDD-8775-FFC6-C17A-2F681C804B47}"/>
              </a:ext>
            </a:extLst>
          </p:cNvPr>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 name="Google Shape;128;p3">
            <a:extLst>
              <a:ext uri="{FF2B5EF4-FFF2-40B4-BE49-F238E27FC236}">
                <a16:creationId xmlns:a16="http://schemas.microsoft.com/office/drawing/2014/main" id="{2EB43817-8AA1-8B3C-8CBC-02ED85F7411B}"/>
              </a:ext>
            </a:extLst>
          </p:cNvPr>
          <p:cNvSpPr txBox="1"/>
          <p:nvPr/>
        </p:nvSpPr>
        <p:spPr>
          <a:xfrm>
            <a:off x="5627065" y="9142466"/>
            <a:ext cx="10676271"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n-US" sz="1400" b="0" i="0" u="none" strike="noStrike" cap="none" dirty="0">
                <a:solidFill>
                  <a:srgbClr val="121212"/>
                </a:solidFill>
                <a:latin typeface="Arial"/>
                <a:ea typeface="Arial"/>
                <a:cs typeface="Arial"/>
                <a:sym typeface="Arial"/>
              </a:rPr>
              <a:t>Von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finanziert</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geäußerten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Ansichten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Meinungen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entsprechen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jedoch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ausschließlich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denen</a:t>
            </a:r>
            <a:r>
              <a:rPr lang="en-US" sz="1400" b="0" i="0" u="none" strike="noStrike" cap="none" dirty="0">
                <a:solidFill>
                  <a:srgbClr val="121212"/>
                </a:solidFill>
                <a:latin typeface="Arial"/>
                <a:ea typeface="Arial"/>
                <a:cs typeface="Arial"/>
                <a:sym typeface="Arial"/>
              </a:rPr>
              <a:t> des </a:t>
            </a:r>
            <a:r>
              <a:rPr lang="en-US" sz="1400" b="0" i="0" u="none" strike="noStrike" cap="none" dirty="0" err="1">
                <a:solidFill>
                  <a:srgbClr val="121212"/>
                </a:solidFill>
                <a:latin typeface="Arial"/>
                <a:ea typeface="Arial"/>
                <a:cs typeface="Arial"/>
                <a:sym typeface="Arial"/>
              </a:rPr>
              <a:t>Autors</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bzw</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Autoren</a:t>
            </a:r>
            <a:r>
              <a:rPr lang="en-US" sz="1400" b="0" i="0" u="none" strike="noStrike" cap="none" dirty="0">
                <a:solidFill>
                  <a:srgbClr val="121212"/>
                </a:solidFill>
                <a:latin typeface="Arial"/>
                <a:ea typeface="Arial"/>
                <a:cs typeface="Arial"/>
                <a:sym typeface="Arial"/>
              </a:rPr>
              <a:t> und </a:t>
            </a:r>
            <a:r>
              <a:rPr lang="en-US" sz="1400" b="0" i="0" u="none" strike="noStrike" cap="none" dirty="0" err="1">
                <a:solidFill>
                  <a:srgbClr val="121212"/>
                </a:solidFill>
                <a:latin typeface="Arial"/>
                <a:ea typeface="Arial"/>
                <a:cs typeface="Arial"/>
                <a:sym typeface="Arial"/>
              </a:rPr>
              <a:t>spiegeln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nicht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zwingend</a:t>
            </a:r>
            <a:r>
              <a:rPr lang="en-US" sz="1400" b="0" i="0" u="none" strike="noStrike" cap="none" dirty="0">
                <a:solidFill>
                  <a:srgbClr val="121212"/>
                </a:solidFill>
                <a:latin typeface="Arial"/>
                <a:ea typeface="Arial"/>
                <a:cs typeface="Arial"/>
                <a:sym typeface="Arial"/>
              </a:rPr>
              <a:t> die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oder</a:t>
            </a:r>
            <a:r>
              <a:rPr lang="en-US" sz="1400" b="0" i="0" u="none" strike="noStrike" cap="none" dirty="0">
                <a:solidFill>
                  <a:srgbClr val="121212"/>
                </a:solidFill>
                <a:latin typeface="Arial"/>
                <a:ea typeface="Arial"/>
                <a:cs typeface="Arial"/>
                <a:sym typeface="Arial"/>
              </a:rPr>
              <a:t> der </a:t>
            </a:r>
            <a:r>
              <a:rPr lang="en-US" sz="1400" b="0" i="0" u="none" strike="noStrike" cap="none" dirty="0" err="1">
                <a:solidFill>
                  <a:srgbClr val="121212"/>
                </a:solidFill>
                <a:latin typeface="Arial"/>
                <a:ea typeface="Arial"/>
                <a:cs typeface="Arial"/>
                <a:sym typeface="Arial"/>
              </a:rPr>
              <a:t>Europäischen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Exekutivagentur</a:t>
            </a:r>
            <a:r>
              <a:rPr lang="en-US" sz="1400" b="0" i="0" u="none" strike="noStrike" cap="none" dirty="0">
                <a:solidFill>
                  <a:srgbClr val="121212"/>
                </a:solidFill>
                <a:latin typeface="Arial"/>
                <a:ea typeface="Arial"/>
                <a:cs typeface="Arial"/>
                <a:sym typeface="Arial"/>
              </a:rPr>
              <a:t> für </a:t>
            </a:r>
            <a:r>
              <a:rPr lang="en-US" sz="1400" b="0" i="0" u="none" strike="noStrike" cap="none" dirty="0" err="1">
                <a:solidFill>
                  <a:srgbClr val="121212"/>
                </a:solidFill>
                <a:latin typeface="Arial"/>
                <a:ea typeface="Arial"/>
                <a:cs typeface="Arial"/>
                <a:sym typeface="Arial"/>
              </a:rPr>
              <a:t>Bildung</a:t>
            </a:r>
            <a:r>
              <a:rPr lang="en-US" sz="1400" b="0" i="0" u="none" strike="noStrike" cap="none" dirty="0">
                <a:solidFill>
                  <a:srgbClr val="121212"/>
                </a:solidFill>
                <a:latin typeface="Arial"/>
                <a:ea typeface="Arial"/>
                <a:cs typeface="Arial"/>
                <a:sym typeface="Arial"/>
              </a:rPr>
              <a:t> und Kultur (EACEA) wider. </a:t>
            </a:r>
            <a:r>
              <a:rPr lang="en-US" sz="1400" b="0" i="0" u="none" strike="noStrike" cap="none" dirty="0" err="1">
                <a:solidFill>
                  <a:srgbClr val="121212"/>
                </a:solidFill>
                <a:latin typeface="Arial"/>
                <a:ea typeface="Arial"/>
                <a:cs typeface="Arial"/>
                <a:sym typeface="Arial"/>
              </a:rPr>
              <a:t>Weder</a:t>
            </a:r>
            <a:r>
              <a:rPr lang="en-US" sz="1400" b="0" i="0" u="none" strike="noStrike" cap="none" dirty="0">
                <a:solidFill>
                  <a:srgbClr val="121212"/>
                </a:solidFill>
                <a:latin typeface="Arial"/>
                <a:ea typeface="Arial"/>
                <a:cs typeface="Arial"/>
                <a:sym typeface="Arial"/>
              </a:rPr>
              <a:t> die </a:t>
            </a:r>
            <a:r>
              <a:rPr lang="en-US" sz="1400" b="0" i="0" u="none" strike="noStrike" cap="none" dirty="0" err="1">
                <a:solidFill>
                  <a:srgbClr val="121212"/>
                </a:solidFill>
                <a:latin typeface="Arial"/>
                <a:ea typeface="Arial"/>
                <a:cs typeface="Arial"/>
                <a:sym typeface="Arial"/>
              </a:rPr>
              <a:t>Europäische</a:t>
            </a:r>
            <a:r>
              <a:rPr lang="en-US" sz="1400" b="0" i="0" u="none" strike="noStrike" cap="none" dirty="0">
                <a:solidFill>
                  <a:srgbClr val="121212"/>
                </a:solidFill>
                <a:latin typeface="Arial"/>
                <a:ea typeface="Arial"/>
                <a:cs typeface="Arial"/>
                <a:sym typeface="Arial"/>
              </a:rPr>
              <a:t> Union </a:t>
            </a:r>
            <a:r>
              <a:rPr lang="en-US" sz="1400" b="0" i="0" u="none" strike="noStrike" cap="none" dirty="0" err="1">
                <a:solidFill>
                  <a:srgbClr val="121212"/>
                </a:solidFill>
                <a:latin typeface="Arial"/>
                <a:ea typeface="Arial"/>
                <a:cs typeface="Arial"/>
                <a:sym typeface="Arial"/>
              </a:rPr>
              <a:t>noch</a:t>
            </a:r>
            <a:r>
              <a:rPr lang="en-US" sz="1400" b="0" i="0" u="none" strike="noStrike" cap="none" dirty="0">
                <a:solidFill>
                  <a:srgbClr val="121212"/>
                </a:solidFill>
                <a:latin typeface="Arial"/>
                <a:ea typeface="Arial"/>
                <a:cs typeface="Arial"/>
                <a:sym typeface="Arial"/>
              </a:rPr>
              <a:t> die EACEA </a:t>
            </a:r>
            <a:r>
              <a:rPr lang="en-US" sz="1400" b="0" i="0" u="none" strike="noStrike" cap="none" dirty="0" err="1">
                <a:solidFill>
                  <a:srgbClr val="121212"/>
                </a:solidFill>
                <a:latin typeface="Arial"/>
                <a:ea typeface="Arial"/>
                <a:cs typeface="Arial"/>
                <a:sym typeface="Arial"/>
              </a:rPr>
              <a:t>können</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dafür</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verantwortlich</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gemacht</a:t>
            </a:r>
            <a:r>
              <a:rPr lang="en-US" sz="1400" b="0" i="0" u="none" strike="noStrike" cap="none" dirty="0">
                <a:solidFill>
                  <a:srgbClr val="121212"/>
                </a:solidFill>
                <a:latin typeface="Arial"/>
                <a:ea typeface="Arial"/>
                <a:cs typeface="Arial"/>
                <a:sym typeface="Arial"/>
              </a:rPr>
              <a:t> </a:t>
            </a:r>
            <a:r>
              <a:rPr lang="en-US" sz="1400" b="0" i="0" u="none" strike="noStrike" cap="none" dirty="0" err="1">
                <a:solidFill>
                  <a:srgbClr val="121212"/>
                </a:solidFill>
                <a:latin typeface="Arial"/>
                <a:ea typeface="Arial"/>
                <a:cs typeface="Arial"/>
                <a:sym typeface="Arial"/>
              </a:rPr>
              <a:t>werden</a:t>
            </a:r>
            <a:r>
              <a:rPr lang="en-US" sz="1400" b="0" i="0" u="none" strike="noStrike" cap="none" dirty="0">
                <a:solidFill>
                  <a:srgbClr val="121212"/>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pic>
        <p:nvPicPr>
          <p:cNvPr id="4" name="Google Shape;96;p1">
            <a:extLst>
              <a:ext uri="{FF2B5EF4-FFF2-40B4-BE49-F238E27FC236}">
                <a16:creationId xmlns:a16="http://schemas.microsoft.com/office/drawing/2014/main" id="{CE6E6344-5703-337B-2921-2D02A1414193}"/>
              </a:ext>
            </a:extLst>
          </p:cNvPr>
          <p:cNvPicPr preferRelativeResize="0"/>
          <p:nvPr/>
        </p:nvPicPr>
        <p:blipFill rotWithShape="1">
          <a:blip r:embed="rId7">
            <a:alphaModFix/>
          </a:blip>
          <a:srcRect/>
          <a:stretch/>
        </p:blipFill>
        <p:spPr>
          <a:xfrm>
            <a:off x="16608176" y="9313270"/>
            <a:ext cx="1171299" cy="385896"/>
          </a:xfrm>
          <a:prstGeom prst="rect">
            <a:avLst/>
          </a:prstGeom>
          <a:noFill/>
          <a:ln>
            <a:noFill/>
          </a:ln>
        </p:spPr>
      </p:pic>
      <p:pic>
        <p:nvPicPr>
          <p:cNvPr id="5" name="Picture 4" descr="Blue text on a white background&#10;&#10;Description automatically generated">
            <a:extLst>
              <a:ext uri="{FF2B5EF4-FFF2-40B4-BE49-F238E27FC236}">
                <a16:creationId xmlns:a16="http://schemas.microsoft.com/office/drawing/2014/main" id="{88749C25-13C4-5F10-038A-FF43CDCD3720}"/>
              </a:ext>
            </a:extLst>
          </p:cNvPr>
          <p:cNvPicPr>
            <a:picLocks noChangeAspect="1"/>
          </p:cNvPicPr>
          <p:nvPr/>
        </p:nvPicPr>
        <p:blipFill>
          <a:blip r:embed="rId8"/>
          <a:stretch>
            <a:fillRect/>
          </a:stretch>
        </p:blipFill>
        <p:spPr>
          <a:xfrm>
            <a:off x="3195151" y="9313270"/>
            <a:ext cx="2127074" cy="44625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1897</Words>
  <Application>Microsoft Office PowerPoint</Application>
  <PresentationFormat>Custom</PresentationFormat>
  <Paragraphs>87</Paragraphs>
  <Slides>22</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stsal</dc:creator>
  <cp:keywords>, docId:001F37BC435DBFAECE83A4F49499C5D1</cp:keywords>
  <cp:lastModifiedBy>Sotiria Tsalamani</cp:lastModifiedBy>
  <cp:revision>2</cp:revision>
  <dcterms:created xsi:type="dcterms:W3CDTF">2006-08-16T00:00:00Z</dcterms:created>
  <dcterms:modified xsi:type="dcterms:W3CDTF">2024-11-08T10:20:20Z</dcterms:modified>
</cp:coreProperties>
</file>