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UFkR+tZqnQoM1qjxiv9/zTEId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2"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f4627dc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bf4627dc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d859219c7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30d859219c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0d859219c7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30d859219c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d859219c7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30d859219c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f4627dc08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2bf4627dc0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0d859219c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30d859219c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ha62Gs6t-E"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hyperlink" Target="http://www.youtube.com/watch?v=kEld3h_JTx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hyperlink" Target="http://www.youtube.com/watch?v=9b5yvgKQdq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bf4627dc08_0_0"/>
          <p:cNvSpPr txBox="1"/>
          <p:nvPr/>
        </p:nvSpPr>
        <p:spPr>
          <a:xfrm>
            <a:off x="1028700" y="2418939"/>
            <a:ext cx="9259200" cy="504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0" i="0" u="none" strike="noStrike" cap="none" dirty="0">
                <a:solidFill>
                  <a:srgbClr val="FB8709"/>
                </a:solidFill>
                <a:latin typeface="Arial"/>
                <a:ea typeface="Arial"/>
                <a:cs typeface="Arial"/>
                <a:sym typeface="Arial"/>
              </a:rPr>
              <a:t>MODUL 1 - </a:t>
            </a:r>
            <a:r>
              <a:rPr lang="en-US" sz="5200" b="0" i="0" u="none" strike="noStrike" cap="none" dirty="0" err="1">
                <a:solidFill>
                  <a:srgbClr val="FB8709"/>
                </a:solidFill>
                <a:latin typeface="Arial"/>
                <a:ea typeface="Arial"/>
                <a:cs typeface="Arial"/>
                <a:sym typeface="Arial"/>
              </a:rPr>
              <a:t>Einführung</a:t>
            </a:r>
            <a:r>
              <a:rPr lang="en-US" sz="5200" b="0" i="0" u="none" strike="noStrike" cap="none" dirty="0">
                <a:solidFill>
                  <a:srgbClr val="FB8709"/>
                </a:solidFill>
                <a:latin typeface="Arial"/>
                <a:ea typeface="Arial"/>
                <a:cs typeface="Arial"/>
                <a:sym typeface="Arial"/>
              </a:rPr>
              <a:t> in Blended Learning und </a:t>
            </a:r>
            <a:r>
              <a:rPr lang="en-US" sz="5200" b="0" i="0" u="none" strike="noStrike" cap="none" dirty="0" err="1">
                <a:solidFill>
                  <a:srgbClr val="FB8709"/>
                </a:solidFill>
                <a:latin typeface="Arial"/>
                <a:ea typeface="Arial"/>
                <a:cs typeface="Arial"/>
                <a:sym typeface="Arial"/>
              </a:rPr>
              <a:t>kollaborative</a:t>
            </a:r>
            <a:r>
              <a:rPr lang="en-US" sz="5200" b="0" i="0" u="none" strike="noStrike" cap="none" dirty="0">
                <a:solidFill>
                  <a:srgbClr val="FB8709"/>
                </a:solidFill>
                <a:latin typeface="Arial"/>
                <a:ea typeface="Arial"/>
                <a:cs typeface="Arial"/>
                <a:sym typeface="Arial"/>
              </a:rPr>
              <a:t> </a:t>
            </a:r>
            <a:r>
              <a:rPr lang="en-US" sz="5200" b="0" i="0" u="none" strike="noStrike" cap="none" dirty="0" err="1">
                <a:solidFill>
                  <a:srgbClr val="FB8709"/>
                </a:solidFill>
                <a:latin typeface="Arial"/>
                <a:ea typeface="Arial"/>
                <a:cs typeface="Arial"/>
                <a:sym typeface="Arial"/>
              </a:rPr>
              <a:t>Lehrmethoden</a:t>
            </a: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rgbClr val="053249"/>
                </a:solidFill>
                <a:latin typeface="Arial"/>
                <a:ea typeface="Arial"/>
                <a:cs typeface="Arial"/>
                <a:sym typeface="Arial"/>
              </a:rPr>
              <a:t>Einheit 2 - </a:t>
            </a:r>
            <a:r>
              <a:rPr lang="en-US" sz="4000" b="0" i="0" u="none" strike="noStrike" cap="none" dirty="0" err="1">
                <a:solidFill>
                  <a:srgbClr val="053249"/>
                </a:solidFill>
                <a:latin typeface="Arial"/>
                <a:ea typeface="Arial"/>
                <a:cs typeface="Arial"/>
                <a:sym typeface="Arial"/>
              </a:rPr>
              <a:t>Pädagogische</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Theorien</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zur</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Unterstützung</a:t>
            </a:r>
            <a:r>
              <a:rPr lang="en-US" sz="4000" b="0" i="0" u="none" strike="noStrike" cap="none" dirty="0">
                <a:solidFill>
                  <a:srgbClr val="053249"/>
                </a:solidFill>
                <a:latin typeface="Arial"/>
                <a:ea typeface="Arial"/>
                <a:cs typeface="Arial"/>
                <a:sym typeface="Arial"/>
              </a:rPr>
              <a:t> von </a:t>
            </a:r>
            <a:r>
              <a:rPr lang="en-US" sz="4000" b="0" i="0" u="none" strike="noStrike" cap="none" dirty="0" err="1">
                <a:solidFill>
                  <a:srgbClr val="053249"/>
                </a:solidFill>
                <a:latin typeface="Arial"/>
                <a:ea typeface="Arial"/>
                <a:cs typeface="Arial"/>
                <a:sym typeface="Arial"/>
              </a:rPr>
              <a:t>gemischten</a:t>
            </a:r>
            <a:r>
              <a:rPr lang="en-US" sz="4000" b="0" i="0" u="none" strike="noStrike" cap="none" dirty="0">
                <a:solidFill>
                  <a:srgbClr val="053249"/>
                </a:solidFill>
                <a:latin typeface="Arial"/>
                <a:ea typeface="Arial"/>
                <a:cs typeface="Arial"/>
                <a:sym typeface="Arial"/>
              </a:rPr>
              <a:t> und </a:t>
            </a:r>
            <a:r>
              <a:rPr lang="en-US" sz="4000" b="0" i="0" u="none" strike="noStrike" cap="none" dirty="0" err="1">
                <a:solidFill>
                  <a:srgbClr val="053249"/>
                </a:solidFill>
                <a:latin typeface="Arial"/>
                <a:ea typeface="Arial"/>
                <a:cs typeface="Arial"/>
                <a:sym typeface="Arial"/>
              </a:rPr>
              <a:t>kollaborativen</a:t>
            </a:r>
            <a:r>
              <a:rPr lang="en-US" sz="4000" b="0" i="0" u="none" strike="noStrike" cap="none" dirty="0">
                <a:solidFill>
                  <a:srgbClr val="053249"/>
                </a:solidFill>
                <a:latin typeface="Arial"/>
                <a:ea typeface="Arial"/>
                <a:cs typeface="Arial"/>
                <a:sym typeface="Arial"/>
              </a:rPr>
              <a:t> </a:t>
            </a:r>
            <a:r>
              <a:rPr lang="en-US" sz="4000" b="0" i="0" u="none" strike="noStrike" cap="none" dirty="0" err="1">
                <a:solidFill>
                  <a:srgbClr val="053249"/>
                </a:solidFill>
                <a:latin typeface="Arial"/>
                <a:ea typeface="Arial"/>
                <a:cs typeface="Arial"/>
                <a:sym typeface="Arial"/>
              </a:rPr>
              <a:t>Ansätzen</a:t>
            </a:r>
            <a:endParaRPr sz="4000" b="0" i="0" u="none" strike="noStrike" cap="none" dirty="0">
              <a:solidFill>
                <a:srgbClr val="000000"/>
              </a:solidFill>
              <a:latin typeface="Arial"/>
              <a:ea typeface="Arial"/>
              <a:cs typeface="Arial"/>
              <a:sym typeface="Arial"/>
            </a:endParaRPr>
          </a:p>
        </p:txBody>
      </p:sp>
      <p:sp>
        <p:nvSpPr>
          <p:cNvPr id="85" name="Google Shape;85;g2bf4627dc08_0_0"/>
          <p:cNvSpPr/>
          <p:nvPr/>
        </p:nvSpPr>
        <p:spPr>
          <a:xfrm rot="10800000">
            <a:off x="9676347" y="-1917767"/>
            <a:ext cx="10302875" cy="10259608"/>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a:p>
        </p:txBody>
      </p:sp>
      <p:sp>
        <p:nvSpPr>
          <p:cNvPr id="86" name="Google Shape;86;g2bf4627dc08_0_0"/>
          <p:cNvSpPr/>
          <p:nvPr/>
        </p:nvSpPr>
        <p:spPr>
          <a:xfrm rot="-5400000">
            <a:off x="13579267" y="5176268"/>
            <a:ext cx="5048250" cy="5173214"/>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a:p>
        </p:txBody>
      </p:sp>
      <p:sp>
        <p:nvSpPr>
          <p:cNvPr id="87" name="Google Shape;87;g2bf4627dc08_0_0"/>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a:p>
        </p:txBody>
      </p:sp>
      <p:sp>
        <p:nvSpPr>
          <p:cNvPr id="88" name="Google Shape;88;g2bf4627dc08_0_0"/>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a:p>
        </p:txBody>
      </p:sp>
      <p:sp>
        <p:nvSpPr>
          <p:cNvPr id="89" name="Google Shape;89;g2bf4627dc08_0_0"/>
          <p:cNvSpPr txBox="1"/>
          <p:nvPr/>
        </p:nvSpPr>
        <p:spPr>
          <a:xfrm>
            <a:off x="1028700" y="963481"/>
            <a:ext cx="1129530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dirty="0" err="1">
                <a:solidFill>
                  <a:srgbClr val="053249"/>
                </a:solidFill>
                <a:latin typeface="Arial"/>
                <a:ea typeface="Arial"/>
                <a:cs typeface="Arial"/>
                <a:sym typeface="Arial"/>
              </a:rPr>
              <a:t>CollaboratiVET-Lehrplan</a:t>
            </a:r>
            <a:r>
              <a:rPr lang="en-US" sz="3499" b="0" i="0" u="none" strike="noStrike" cap="none" dirty="0">
                <a:solidFill>
                  <a:srgbClr val="053249"/>
                </a:solidFill>
                <a:latin typeface="Arial"/>
                <a:ea typeface="Arial"/>
                <a:cs typeface="Arial"/>
                <a:sym typeface="Arial"/>
              </a:rPr>
              <a:t> für </a:t>
            </a:r>
            <a:r>
              <a:rPr lang="en-US" sz="3499" b="0" i="0" u="none" strike="noStrike" cap="none" dirty="0" err="1">
                <a:solidFill>
                  <a:srgbClr val="053249"/>
                </a:solidFill>
                <a:latin typeface="Arial"/>
                <a:ea typeface="Arial"/>
                <a:cs typeface="Arial"/>
                <a:sym typeface="Arial"/>
              </a:rPr>
              <a:t>Lehrkraft</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Erzieher</a:t>
            </a:r>
            <a:r>
              <a:rPr lang="en-US" sz="3499" b="0" i="0" u="none" strike="noStrike" cap="none" dirty="0">
                <a:solidFill>
                  <a:srgbClr val="053249"/>
                </a:solidFill>
                <a:latin typeface="Arial"/>
                <a:ea typeface="Arial"/>
                <a:cs typeface="Arial"/>
                <a:sym typeface="Arial"/>
              </a:rPr>
              <a:t> in der </a:t>
            </a:r>
            <a:r>
              <a:rPr lang="en-US" sz="3499" b="0" i="0" u="none" strike="noStrike" cap="none" dirty="0" err="1">
                <a:solidFill>
                  <a:srgbClr val="053249"/>
                </a:solidFill>
                <a:latin typeface="Arial"/>
                <a:ea typeface="Arial"/>
                <a:cs typeface="Arial"/>
                <a:sym typeface="Arial"/>
              </a:rPr>
              <a:t>beruflichen</a:t>
            </a:r>
            <a:r>
              <a:rPr lang="en-US" sz="3499" b="0" i="0" u="none" strike="noStrike" cap="none" dirty="0">
                <a:solidFill>
                  <a:srgbClr val="053249"/>
                </a:solidFill>
                <a:latin typeface="Arial"/>
                <a:ea typeface="Arial"/>
                <a:cs typeface="Arial"/>
                <a:sym typeface="Arial"/>
              </a:rPr>
              <a:t> </a:t>
            </a:r>
            <a:r>
              <a:rPr lang="en-US" sz="3499" b="0" i="0" u="none" strike="noStrike" cap="none" dirty="0" err="1">
                <a:solidFill>
                  <a:srgbClr val="053249"/>
                </a:solidFill>
                <a:latin typeface="Arial"/>
                <a:ea typeface="Arial"/>
                <a:cs typeface="Arial"/>
                <a:sym typeface="Arial"/>
              </a:rPr>
              <a:t>Bildung</a:t>
            </a:r>
            <a:r>
              <a:rPr lang="en-US" sz="3499" b="0" i="0" u="none" strike="noStrike" cap="none" dirty="0">
                <a:solidFill>
                  <a:srgbClr val="053249"/>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0" name="Google Shape;90;g2bf4627dc08_0_0"/>
          <p:cNvSpPr/>
          <p:nvPr/>
        </p:nvSpPr>
        <p:spPr>
          <a:xfrm>
            <a:off x="11148434" y="560351"/>
            <a:ext cx="6111875" cy="9167813"/>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l="-62446" r="-6244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bf4627dc08_0_0"/>
          <p:cNvSpPr txBox="1"/>
          <p:nvPr/>
        </p:nvSpPr>
        <p:spPr>
          <a:xfrm>
            <a:off x="4325513" y="9144970"/>
            <a:ext cx="6720600" cy="12192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2"/>
        <p:cNvGrpSpPr/>
        <p:nvPr/>
      </p:nvGrpSpPr>
      <p:grpSpPr>
        <a:xfrm>
          <a:off x="0" y="0"/>
          <a:ext cx="0" cy="0"/>
          <a:chOff x="0" y="0"/>
          <a:chExt cx="0" cy="0"/>
        </a:xfrm>
      </p:grpSpPr>
      <p:sp>
        <p:nvSpPr>
          <p:cNvPr id="233" name="Google Shape;233;g30d859219c7_0_82"/>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30d859219c7_0_82"/>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30d859219c7_0_82"/>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36" name="Google Shape;236;g30d859219c7_0_82"/>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30d859219c7_0_82"/>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0d859219c7_0_82"/>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39" name="Google Shape;239;g30d859219c7_0_82"/>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30d859219c7_0_82"/>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30d859219c7_0_82"/>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30d859219c7_0_82"/>
          <p:cNvSpPr txBox="1"/>
          <p:nvPr/>
        </p:nvSpPr>
        <p:spPr>
          <a:xfrm>
            <a:off x="1561769" y="509222"/>
            <a:ext cx="14178000" cy="28443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SAMR-Modell - Augmentation</a:t>
            </a:r>
            <a:endParaRPr sz="1400" b="0" i="0" u="none" strike="noStrike" cap="none">
              <a:solidFill>
                <a:srgbClr val="000000"/>
              </a:solidFill>
              <a:latin typeface="Arial"/>
              <a:ea typeface="Arial"/>
              <a:cs typeface="Arial"/>
              <a:sym typeface="Arial"/>
            </a:endParaRPr>
          </a:p>
        </p:txBody>
      </p:sp>
      <p:pic>
        <p:nvPicPr>
          <p:cNvPr id="246" name="Google Shape;246;g30d859219c7_0_82"/>
          <p:cNvPicPr preferRelativeResize="0"/>
          <p:nvPr/>
        </p:nvPicPr>
        <p:blipFill rotWithShape="1">
          <a:blip r:embed="rId3">
            <a:alphaModFix/>
          </a:blip>
          <a:srcRect t="48772" b="24904"/>
          <a:stretch/>
        </p:blipFill>
        <p:spPr>
          <a:xfrm>
            <a:off x="2741750" y="5257597"/>
            <a:ext cx="11818050" cy="1638125"/>
          </a:xfrm>
          <a:prstGeom prst="rect">
            <a:avLst/>
          </a:prstGeom>
          <a:noFill/>
          <a:ln>
            <a:noFill/>
          </a:ln>
        </p:spPr>
      </p:pic>
      <p:sp>
        <p:nvSpPr>
          <p:cNvPr id="2" name="Google Shape;126;p3">
            <a:extLst>
              <a:ext uri="{FF2B5EF4-FFF2-40B4-BE49-F238E27FC236}">
                <a16:creationId xmlns:a16="http://schemas.microsoft.com/office/drawing/2014/main" id="{3A7EA788-2AD5-B327-E950-F4B204CCC7C4}"/>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5BA05205-E0A6-7584-652B-5A6C4E5FF3EB}"/>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74CF33A6-AEA5-E219-245F-E10A96102B2E}"/>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DC18B35-0EDA-21F2-8E81-7338882F2224}"/>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0"/>
        <p:cNvGrpSpPr/>
        <p:nvPr/>
      </p:nvGrpSpPr>
      <p:grpSpPr>
        <a:xfrm>
          <a:off x="0" y="0"/>
          <a:ext cx="0" cy="0"/>
          <a:chOff x="0" y="0"/>
          <a:chExt cx="0" cy="0"/>
        </a:xfrm>
      </p:grpSpPr>
      <p:sp>
        <p:nvSpPr>
          <p:cNvPr id="251" name="Google Shape;251;g30d859219c7_0_65"/>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30d859219c7_0_65"/>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0d859219c7_0_65"/>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54" name="Google Shape;254;g30d859219c7_0_65"/>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30d859219c7_0_65"/>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30d859219c7_0_65"/>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57" name="Google Shape;257;g30d859219c7_0_65"/>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30d859219c7_0_65"/>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30d859219c7_0_6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g30d859219c7_0_65"/>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SAMR-Modell - </a:t>
            </a:r>
            <a:r>
              <a:rPr lang="en-US" sz="8799">
                <a:solidFill>
                  <a:srgbClr val="033C5B"/>
                </a:solidFill>
              </a:rPr>
              <a:t>Modifizierung</a:t>
            </a:r>
            <a:endParaRPr sz="1400" b="0" i="0" u="none" strike="noStrike" cap="none">
              <a:solidFill>
                <a:srgbClr val="000000"/>
              </a:solidFill>
              <a:latin typeface="Arial"/>
              <a:ea typeface="Arial"/>
              <a:cs typeface="Arial"/>
              <a:sym typeface="Arial"/>
            </a:endParaRPr>
          </a:p>
        </p:txBody>
      </p:sp>
      <p:pic>
        <p:nvPicPr>
          <p:cNvPr id="264" name="Google Shape;264;g30d859219c7_0_65"/>
          <p:cNvPicPr preferRelativeResize="0"/>
          <p:nvPr/>
        </p:nvPicPr>
        <p:blipFill rotWithShape="1">
          <a:blip r:embed="rId3">
            <a:alphaModFix/>
          </a:blip>
          <a:srcRect t="24245" b="51226"/>
          <a:stretch/>
        </p:blipFill>
        <p:spPr>
          <a:xfrm>
            <a:off x="2741750" y="3731200"/>
            <a:ext cx="11818050" cy="1526400"/>
          </a:xfrm>
          <a:prstGeom prst="rect">
            <a:avLst/>
          </a:prstGeom>
          <a:noFill/>
          <a:ln>
            <a:noFill/>
          </a:ln>
        </p:spPr>
      </p:pic>
      <p:sp>
        <p:nvSpPr>
          <p:cNvPr id="2" name="Google Shape;126;p3">
            <a:extLst>
              <a:ext uri="{FF2B5EF4-FFF2-40B4-BE49-F238E27FC236}">
                <a16:creationId xmlns:a16="http://schemas.microsoft.com/office/drawing/2014/main" id="{26598C14-A281-7D8A-7AAD-6BAB0E8EF761}"/>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2C40F86B-CA05-AF51-9C50-052F4E95AF89}"/>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C5EBA024-9B8C-DF64-795C-E6E9E5FAFBCC}"/>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266038FE-0AB2-AD69-E05F-07DBC39C63B3}"/>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8"/>
        <p:cNvGrpSpPr/>
        <p:nvPr/>
      </p:nvGrpSpPr>
      <p:grpSpPr>
        <a:xfrm>
          <a:off x="0" y="0"/>
          <a:ext cx="0" cy="0"/>
          <a:chOff x="0" y="0"/>
          <a:chExt cx="0" cy="0"/>
        </a:xfrm>
      </p:grpSpPr>
      <p:sp>
        <p:nvSpPr>
          <p:cNvPr id="269" name="Google Shape;269;g30d859219c7_0_48"/>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30d859219c7_0_48"/>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0d859219c7_0_48"/>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72" name="Google Shape;272;g30d859219c7_0_48"/>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30d859219c7_0_48"/>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30d859219c7_0_48"/>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75" name="Google Shape;275;g30d859219c7_0_48"/>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30d859219c7_0_48"/>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30d859219c7_0_48"/>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30d859219c7_0_48"/>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SAMR-Modell - Neudefinition</a:t>
            </a:r>
            <a:endParaRPr sz="1400" b="0" i="0" u="none" strike="noStrike" cap="none">
              <a:solidFill>
                <a:srgbClr val="000000"/>
              </a:solidFill>
              <a:latin typeface="Arial"/>
              <a:ea typeface="Arial"/>
              <a:cs typeface="Arial"/>
              <a:sym typeface="Arial"/>
            </a:endParaRPr>
          </a:p>
        </p:txBody>
      </p:sp>
      <p:pic>
        <p:nvPicPr>
          <p:cNvPr id="282" name="Google Shape;282;g30d859219c7_0_48"/>
          <p:cNvPicPr preferRelativeResize="0"/>
          <p:nvPr/>
        </p:nvPicPr>
        <p:blipFill rotWithShape="1">
          <a:blip r:embed="rId3">
            <a:alphaModFix/>
          </a:blip>
          <a:srcRect b="74572"/>
          <a:stretch/>
        </p:blipFill>
        <p:spPr>
          <a:xfrm>
            <a:off x="2741744" y="3321676"/>
            <a:ext cx="11818050" cy="1582426"/>
          </a:xfrm>
          <a:prstGeom prst="rect">
            <a:avLst/>
          </a:prstGeom>
          <a:noFill/>
          <a:ln>
            <a:noFill/>
          </a:ln>
        </p:spPr>
      </p:pic>
      <p:sp>
        <p:nvSpPr>
          <p:cNvPr id="2" name="Google Shape;126;p3">
            <a:extLst>
              <a:ext uri="{FF2B5EF4-FFF2-40B4-BE49-F238E27FC236}">
                <a16:creationId xmlns:a16="http://schemas.microsoft.com/office/drawing/2014/main" id="{7DD1654C-D95F-B3EE-FE6C-E4410998EEF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F8B25609-3411-1E7E-72E4-9CE83E0350C0}"/>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E86C51FB-7A10-29A7-2F1B-29C5D43EC085}"/>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D7F45C5-80BB-473D-A24D-B1751C0F14E0}"/>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6"/>
        <p:cNvGrpSpPr/>
        <p:nvPr/>
      </p:nvGrpSpPr>
      <p:grpSpPr>
        <a:xfrm>
          <a:off x="0" y="0"/>
          <a:ext cx="0" cy="0"/>
          <a:chOff x="0" y="0"/>
          <a:chExt cx="0" cy="0"/>
        </a:xfrm>
      </p:grpSpPr>
      <p:sp>
        <p:nvSpPr>
          <p:cNvPr id="287" name="Google Shape;287;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89" name="Google Shape;289;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93" name="Google Shape;293;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a:p>
        </p:txBody>
      </p:sp>
      <p:sp>
        <p:nvSpPr>
          <p:cNvPr id="295" name="Google Shape;295;p9"/>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dirty="0">
                <a:solidFill>
                  <a:srgbClr val="033C5B"/>
                </a:solidFil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296" name="Google Shape;296;p9"/>
          <p:cNvSpPr txBox="1"/>
          <p:nvPr/>
        </p:nvSpPr>
        <p:spPr>
          <a:xfrm>
            <a:off x="3058703" y="2006525"/>
            <a:ext cx="11410200" cy="6161687"/>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chemeClr val="dk1"/>
              </a:buClr>
              <a:buSzPts val="1100"/>
              <a:buFont typeface="Arial"/>
              <a:buNone/>
            </a:pPr>
            <a:r>
              <a:rPr lang="en-US" sz="2200" b="0" i="0" u="none" strike="noStrike" cap="none" dirty="0" err="1">
                <a:solidFill>
                  <a:srgbClr val="121212"/>
                </a:solidFill>
                <a:latin typeface="Arial"/>
                <a:ea typeface="Arial"/>
                <a:cs typeface="Arial"/>
                <a:sym typeface="Arial"/>
              </a:rPr>
              <a:t>Denken</a:t>
            </a:r>
            <a:r>
              <a:rPr lang="en-US" sz="2200" b="0" i="0" u="none" strike="noStrike" cap="none" dirty="0">
                <a:solidFill>
                  <a:srgbClr val="121212"/>
                </a:solidFill>
                <a:latin typeface="Arial"/>
                <a:ea typeface="Arial"/>
                <a:cs typeface="Arial"/>
                <a:sym typeface="Arial"/>
              </a:rPr>
              <a:t> Sie </a:t>
            </a:r>
            <a:r>
              <a:rPr lang="en-US" sz="2200" b="0" i="0" u="none" strike="noStrike" cap="none" dirty="0" err="1">
                <a:solidFill>
                  <a:srgbClr val="121212"/>
                </a:solidFill>
                <a:latin typeface="Arial"/>
                <a:ea typeface="Arial"/>
                <a:cs typeface="Arial"/>
                <a:sym typeface="Arial"/>
              </a:rPr>
              <a:t>über</a:t>
            </a:r>
            <a:r>
              <a:rPr lang="en-US" sz="2200" b="0" i="0" u="none" strike="noStrike" cap="none" dirty="0">
                <a:solidFill>
                  <a:srgbClr val="121212"/>
                </a:solidFill>
                <a:latin typeface="Arial"/>
                <a:ea typeface="Arial"/>
                <a:cs typeface="Arial"/>
                <a:sym typeface="Arial"/>
              </a:rPr>
              <a:t> die </a:t>
            </a:r>
            <a:r>
              <a:rPr lang="en-US" sz="2200" b="0" i="0" u="none" strike="noStrike" cap="none" dirty="0" err="1">
                <a:solidFill>
                  <a:srgbClr val="121212"/>
                </a:solidFill>
                <a:latin typeface="Arial"/>
                <a:ea typeface="Arial"/>
                <a:cs typeface="Arial"/>
                <a:sym typeface="Arial"/>
              </a:rPr>
              <a:t>pädagogische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Theorien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nach</a:t>
            </a:r>
            <a:r>
              <a:rPr lang="en-US" sz="2200" b="0" i="0" u="none" strike="noStrike" cap="none" dirty="0">
                <a:solidFill>
                  <a:srgbClr val="121212"/>
                </a:solidFill>
                <a:latin typeface="Arial"/>
                <a:ea typeface="Arial"/>
                <a:cs typeface="Arial"/>
                <a:sym typeface="Arial"/>
              </a:rPr>
              <a:t>, die Blended Learning und </a:t>
            </a:r>
            <a:r>
              <a:rPr lang="en-US" sz="2200" b="0" i="0" u="none" strike="noStrike" cap="none" dirty="0" err="1">
                <a:solidFill>
                  <a:srgbClr val="121212"/>
                </a:solidFill>
                <a:latin typeface="Arial"/>
                <a:ea typeface="Arial"/>
                <a:cs typeface="Arial"/>
                <a:sym typeface="Arial"/>
              </a:rPr>
              <a:t>kollaborative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Ansätze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unterstützen</a:t>
            </a:r>
            <a:r>
              <a:rPr lang="en-US" sz="2200" b="0" i="0" u="none" strike="noStrike" cap="none" dirty="0">
                <a:solidFill>
                  <a:srgbClr val="121212"/>
                </a:solidFill>
                <a:latin typeface="Arial"/>
                <a:ea typeface="Arial"/>
                <a:cs typeface="Arial"/>
                <a:sym typeface="Arial"/>
              </a:rPr>
              <a:t>, die in den </a:t>
            </a:r>
            <a:r>
              <a:rPr lang="en-US" sz="2200" b="0" i="0" u="none" strike="noStrike" cap="none" dirty="0" err="1">
                <a:solidFill>
                  <a:srgbClr val="121212"/>
                </a:solidFill>
                <a:latin typeface="Arial"/>
                <a:ea typeface="Arial"/>
                <a:cs typeface="Arial"/>
                <a:sym typeface="Arial"/>
              </a:rPr>
              <a:t>bereitgestellten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Informationen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diskutiert</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werden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Berücksichtigen</a:t>
            </a:r>
            <a:r>
              <a:rPr lang="en-US" sz="2200" b="0" i="0" u="none" strike="noStrike" cap="none" dirty="0">
                <a:solidFill>
                  <a:srgbClr val="121212"/>
                </a:solidFill>
                <a:latin typeface="Arial"/>
                <a:ea typeface="Arial"/>
                <a:cs typeface="Arial"/>
                <a:sym typeface="Arial"/>
              </a:rPr>
              <a:t> Sie die </a:t>
            </a:r>
            <a:r>
              <a:rPr lang="en-US" sz="2200" b="0" i="0" u="none" strike="noStrike" cap="none" dirty="0" err="1">
                <a:solidFill>
                  <a:srgbClr val="121212"/>
                </a:solidFill>
                <a:latin typeface="Arial"/>
                <a:ea typeface="Arial"/>
                <a:cs typeface="Arial"/>
                <a:sym typeface="Arial"/>
              </a:rPr>
              <a:t>folgenden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Fragen</a:t>
            </a:r>
            <a:r>
              <a:rPr lang="en-US" sz="2200" b="0" i="0" u="none" strike="noStrike" cap="none" dirty="0">
                <a:solidFill>
                  <a:srgbClr val="121212"/>
                </a:solidFill>
                <a:latin typeface="Arial"/>
                <a:ea typeface="Arial"/>
                <a:cs typeface="Arial"/>
                <a:sym typeface="Arial"/>
              </a:rPr>
              <a:t>:</a:t>
            </a:r>
            <a:endParaRPr sz="2200" b="0" i="0" u="none" strike="noStrike" cap="none" dirty="0">
              <a:solidFill>
                <a:srgbClr val="121212"/>
              </a:solidFill>
              <a:latin typeface="Arial"/>
              <a:ea typeface="Arial"/>
              <a:cs typeface="Arial"/>
              <a:sym typeface="Arial"/>
            </a:endParaRPr>
          </a:p>
          <a:p>
            <a:pPr marL="0" marR="0" lvl="0" indent="0" algn="just" rtl="0">
              <a:lnSpc>
                <a:spcPct val="140015"/>
              </a:lnSpc>
              <a:spcBef>
                <a:spcPts val="0"/>
              </a:spcBef>
              <a:spcAft>
                <a:spcPts val="0"/>
              </a:spcAft>
              <a:buClr>
                <a:schemeClr val="dk1"/>
              </a:buClr>
              <a:buSzPts val="1100"/>
              <a:buFont typeface="Arial"/>
              <a:buNone/>
            </a:pPr>
            <a:endParaRPr sz="2200" b="0" i="0" u="none" strike="noStrike" cap="none" dirty="0">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dirty="0">
                <a:solidFill>
                  <a:srgbClr val="121212"/>
                </a:solidFill>
                <a:latin typeface="Arial"/>
                <a:ea typeface="Arial"/>
                <a:cs typeface="Arial"/>
                <a:sym typeface="Arial"/>
              </a:rPr>
              <a:t>Wie </a:t>
            </a:r>
            <a:r>
              <a:rPr lang="en-US" sz="2200" b="0" i="0" u="none" strike="noStrike" cap="none" dirty="0" err="1">
                <a:solidFill>
                  <a:srgbClr val="121212"/>
                </a:solidFill>
                <a:latin typeface="Arial"/>
                <a:ea typeface="Arial"/>
                <a:cs typeface="Arial"/>
                <a:sym typeface="Arial"/>
              </a:rPr>
              <a:t>integrieren</a:t>
            </a:r>
            <a:r>
              <a:rPr lang="en-US" sz="2200" b="0" i="0" u="none" strike="noStrike" cap="none" dirty="0">
                <a:solidFill>
                  <a:srgbClr val="121212"/>
                </a:solidFill>
                <a:latin typeface="Arial"/>
                <a:ea typeface="Arial"/>
                <a:cs typeface="Arial"/>
                <a:sym typeface="Arial"/>
              </a:rPr>
              <a:t> Sie </a:t>
            </a:r>
            <a:r>
              <a:rPr lang="en-US" sz="2200" b="0" i="0" u="none" strike="noStrike" cap="none" dirty="0" err="1">
                <a:solidFill>
                  <a:srgbClr val="121212"/>
                </a:solidFill>
                <a:latin typeface="Arial"/>
                <a:ea typeface="Arial"/>
                <a:cs typeface="Arial"/>
                <a:sym typeface="Arial"/>
              </a:rPr>
              <a:t>derzeit</a:t>
            </a:r>
            <a:r>
              <a:rPr lang="en-US" sz="2200" b="0" i="0" u="none" strike="noStrike" cap="none" dirty="0">
                <a:solidFill>
                  <a:srgbClr val="121212"/>
                </a:solidFill>
                <a:latin typeface="Arial"/>
                <a:ea typeface="Arial"/>
                <a:cs typeface="Arial"/>
                <a:sym typeface="Arial"/>
              </a:rPr>
              <a:t> Online- und </a:t>
            </a:r>
            <a:r>
              <a:rPr lang="en-US" sz="2200" b="0" i="0" u="none" strike="noStrike" cap="none" dirty="0" err="1">
                <a:solidFill>
                  <a:srgbClr val="121212"/>
                </a:solidFill>
                <a:latin typeface="Arial"/>
                <a:ea typeface="Arial"/>
                <a:cs typeface="Arial"/>
                <a:sym typeface="Arial"/>
              </a:rPr>
              <a:t>Präsenzunterricht</a:t>
            </a:r>
            <a:r>
              <a:rPr lang="en-US" sz="2200" b="0" i="0" u="none" strike="noStrike" cap="none" dirty="0">
                <a:solidFill>
                  <a:srgbClr val="121212"/>
                </a:solidFill>
                <a:latin typeface="Arial"/>
                <a:ea typeface="Arial"/>
                <a:cs typeface="Arial"/>
                <a:sym typeface="Arial"/>
              </a:rPr>
              <a:t> in </a:t>
            </a:r>
            <a:r>
              <a:rPr lang="en-US" sz="2200" b="0" i="0" u="none" strike="noStrike" cap="none" dirty="0" err="1">
                <a:solidFill>
                  <a:srgbClr val="121212"/>
                </a:solidFill>
                <a:latin typeface="Arial"/>
                <a:ea typeface="Arial"/>
                <a:cs typeface="Arial"/>
                <a:sym typeface="Arial"/>
              </a:rPr>
              <a:t>Ihre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Lehrpraxis</a:t>
            </a:r>
            <a:r>
              <a:rPr lang="en-US" sz="2200" b="0" i="0" u="none" strike="noStrike" cap="none" dirty="0">
                <a:solidFill>
                  <a:srgbClr val="121212"/>
                </a:solidFill>
                <a:latin typeface="Arial"/>
                <a:ea typeface="Arial"/>
                <a:cs typeface="Arial"/>
                <a:sym typeface="Arial"/>
              </a:rPr>
              <a:t>, </a:t>
            </a:r>
            <a:r>
              <a:rPr lang="tr-TR" sz="2200" b="0" i="0" u="none" strike="noStrike" cap="none" dirty="0">
                <a:solidFill>
                  <a:srgbClr val="121212"/>
                </a:solidFill>
                <a:latin typeface="Arial"/>
                <a:ea typeface="Arial"/>
                <a:cs typeface="Arial"/>
                <a:sym typeface="Arial"/>
              </a:rPr>
              <a:t>falls</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überhaupt</a:t>
            </a:r>
            <a:r>
              <a:rPr lang="en-US" sz="2200" b="0" i="0" u="none" strike="noStrike" cap="none" dirty="0">
                <a:solidFill>
                  <a:srgbClr val="121212"/>
                </a:solidFill>
                <a:latin typeface="Arial"/>
                <a:ea typeface="Arial"/>
                <a:cs typeface="Arial"/>
                <a:sym typeface="Arial"/>
              </a:rPr>
              <a:t>?</a:t>
            </a:r>
            <a:endParaRPr sz="2200" b="0" i="0" u="none" strike="noStrike" cap="none" dirty="0">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dirty="0" err="1">
                <a:solidFill>
                  <a:srgbClr val="121212"/>
                </a:solidFill>
                <a:latin typeface="Arial"/>
                <a:ea typeface="Arial"/>
                <a:cs typeface="Arial"/>
                <a:sym typeface="Arial"/>
              </a:rPr>
              <a:t>Reflektieren</a:t>
            </a:r>
            <a:r>
              <a:rPr lang="en-US" sz="2200" b="0" i="0" u="none" strike="noStrike" cap="none" dirty="0">
                <a:solidFill>
                  <a:srgbClr val="121212"/>
                </a:solidFill>
                <a:latin typeface="Arial"/>
                <a:ea typeface="Arial"/>
                <a:cs typeface="Arial"/>
                <a:sym typeface="Arial"/>
              </a:rPr>
              <a:t> Sie, </a:t>
            </a:r>
            <a:r>
              <a:rPr lang="de-DE" sz="2200" b="0" i="0" u="none" strike="noStrike" cap="none" dirty="0">
                <a:solidFill>
                  <a:srgbClr val="121212"/>
                </a:solidFill>
                <a:latin typeface="Arial"/>
                <a:ea typeface="Arial"/>
                <a:cs typeface="Arial"/>
                <a:sym typeface="Arial"/>
              </a:rPr>
              <a:t>wie sicher und kompetent Sie sich bei der Integration von Technologie in Ihre Lehrpraxis fühlen. </a:t>
            </a:r>
            <a:r>
              <a:rPr lang="en-US" sz="2200" b="0" i="0" u="none" strike="noStrike" cap="none" dirty="0">
                <a:solidFill>
                  <a:srgbClr val="121212"/>
                </a:solidFill>
                <a:latin typeface="Arial"/>
                <a:ea typeface="Arial"/>
                <a:cs typeface="Arial"/>
                <a:sym typeface="Arial"/>
              </a:rPr>
              <a:t>Was </a:t>
            </a:r>
            <a:r>
              <a:rPr lang="en-US" sz="2200" b="0" i="0" u="none" strike="noStrike" cap="none" dirty="0" err="1">
                <a:solidFill>
                  <a:srgbClr val="121212"/>
                </a:solidFill>
                <a:latin typeface="Arial"/>
                <a:ea typeface="Arial"/>
                <a:cs typeface="Arial"/>
                <a:sym typeface="Arial"/>
              </a:rPr>
              <a:t>sind</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Ihre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Stärken</a:t>
            </a:r>
            <a:r>
              <a:rPr lang="en-US" sz="2200" b="0" i="0" u="none" strike="noStrike" cap="none" dirty="0">
                <a:solidFill>
                  <a:srgbClr val="121212"/>
                </a:solidFill>
                <a:latin typeface="Arial"/>
                <a:ea typeface="Arial"/>
                <a:cs typeface="Arial"/>
                <a:sym typeface="Arial"/>
              </a:rPr>
              <a:t> in </a:t>
            </a:r>
            <a:r>
              <a:rPr lang="en-US" sz="2200" b="0" i="0" u="none" strike="noStrike" cap="none" dirty="0" err="1">
                <a:solidFill>
                  <a:srgbClr val="121212"/>
                </a:solidFill>
                <a:latin typeface="Arial"/>
                <a:ea typeface="Arial"/>
                <a:cs typeface="Arial"/>
                <a:sym typeface="Arial"/>
              </a:rPr>
              <a:t>diesem</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Bereich</a:t>
            </a:r>
            <a:r>
              <a:rPr lang="en-US" sz="2200" b="0" i="0" u="none" strike="noStrike" cap="none" dirty="0">
                <a:solidFill>
                  <a:srgbClr val="121212"/>
                </a:solidFill>
                <a:latin typeface="Arial"/>
                <a:ea typeface="Arial"/>
                <a:cs typeface="Arial"/>
                <a:sym typeface="Arial"/>
              </a:rPr>
              <a:t>, und in </a:t>
            </a:r>
            <a:r>
              <a:rPr lang="en-US" sz="2200" b="0" i="0" u="none" strike="noStrike" cap="none" dirty="0" err="1">
                <a:solidFill>
                  <a:srgbClr val="121212"/>
                </a:solidFill>
                <a:latin typeface="Arial"/>
                <a:ea typeface="Arial"/>
                <a:cs typeface="Arial"/>
                <a:sym typeface="Arial"/>
              </a:rPr>
              <a:t>welchen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Bereichen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könnten</a:t>
            </a:r>
            <a:r>
              <a:rPr lang="en-US" sz="2200" b="0" i="0" u="none" strike="noStrike" cap="none" dirty="0">
                <a:solidFill>
                  <a:srgbClr val="121212"/>
                </a:solidFill>
                <a:latin typeface="Arial"/>
                <a:ea typeface="Arial"/>
                <a:cs typeface="Arial"/>
                <a:sym typeface="Arial"/>
              </a:rPr>
              <a:t> Sie </a:t>
            </a:r>
            <a:r>
              <a:rPr lang="en-US" sz="2200" b="0" i="0" u="none" strike="noStrike" cap="none" dirty="0" err="1">
                <a:solidFill>
                  <a:srgbClr val="121212"/>
                </a:solidFill>
                <a:latin typeface="Arial"/>
                <a:ea typeface="Arial"/>
                <a:cs typeface="Arial"/>
                <a:sym typeface="Arial"/>
              </a:rPr>
              <a:t>sich</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noch</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weiterentwickeln</a:t>
            </a:r>
            <a:r>
              <a:rPr lang="en-US" sz="2200" b="0" i="0" u="none" strike="noStrike" cap="none" dirty="0">
                <a:solidFill>
                  <a:srgbClr val="121212"/>
                </a:solidFill>
                <a:latin typeface="Arial"/>
                <a:ea typeface="Arial"/>
                <a:cs typeface="Arial"/>
                <a:sym typeface="Arial"/>
              </a:rPr>
              <a:t>?</a:t>
            </a:r>
            <a:endParaRPr sz="2200" b="0" i="0" u="none" strike="noStrike" cap="none" dirty="0">
              <a:solidFill>
                <a:srgbClr val="121212"/>
              </a:solidFill>
              <a:latin typeface="Arial"/>
              <a:ea typeface="Arial"/>
              <a:cs typeface="Arial"/>
              <a:sym typeface="Arial"/>
            </a:endParaRPr>
          </a:p>
          <a:p>
            <a:pPr marL="457200" marR="0" lvl="0" indent="-368300" algn="just" rtl="0">
              <a:lnSpc>
                <a:spcPct val="140015"/>
              </a:lnSpc>
              <a:spcBef>
                <a:spcPts val="0"/>
              </a:spcBef>
              <a:spcAft>
                <a:spcPts val="0"/>
              </a:spcAft>
              <a:buClr>
                <a:srgbClr val="121212"/>
              </a:buClr>
              <a:buSzPts val="2200"/>
              <a:buFont typeface="Arial"/>
              <a:buChar char="●"/>
            </a:pPr>
            <a:r>
              <a:rPr lang="en-US" sz="2200" b="0" i="0" u="none" strike="noStrike" cap="none" dirty="0">
                <a:solidFill>
                  <a:srgbClr val="121212"/>
                </a:solidFill>
                <a:latin typeface="Arial"/>
                <a:ea typeface="Arial"/>
                <a:cs typeface="Arial"/>
                <a:sym typeface="Arial"/>
              </a:rPr>
              <a:t>Wie </a:t>
            </a:r>
            <a:r>
              <a:rPr lang="en-US" sz="2200" b="0" i="0" u="none" strike="noStrike" cap="none" dirty="0" err="1">
                <a:solidFill>
                  <a:srgbClr val="121212"/>
                </a:solidFill>
                <a:latin typeface="Arial"/>
                <a:ea typeface="Arial"/>
                <a:cs typeface="Arial"/>
                <a:sym typeface="Arial"/>
              </a:rPr>
              <a:t>könnten</a:t>
            </a:r>
            <a:r>
              <a:rPr lang="en-US" sz="2200" b="0" i="0" u="none" strike="noStrike" cap="none" dirty="0">
                <a:solidFill>
                  <a:srgbClr val="121212"/>
                </a:solidFill>
                <a:latin typeface="Arial"/>
                <a:ea typeface="Arial"/>
                <a:cs typeface="Arial"/>
                <a:sym typeface="Arial"/>
              </a:rPr>
              <a:t> Sie </a:t>
            </a:r>
            <a:r>
              <a:rPr lang="en-US" sz="2200" b="0" i="0" u="none" strike="noStrike" cap="none" dirty="0" err="1">
                <a:solidFill>
                  <a:srgbClr val="121212"/>
                </a:solidFill>
                <a:latin typeface="Arial"/>
                <a:ea typeface="Arial"/>
                <a:cs typeface="Arial"/>
                <a:sym typeface="Arial"/>
              </a:rPr>
              <a:t>mit</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Kollegen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zusammenarbeiten</a:t>
            </a:r>
            <a:r>
              <a:rPr lang="en-US" sz="2200" b="0" i="0" u="none" strike="noStrike" cap="none" dirty="0">
                <a:solidFill>
                  <a:srgbClr val="121212"/>
                </a:solidFill>
                <a:latin typeface="Arial"/>
                <a:ea typeface="Arial"/>
                <a:cs typeface="Arial"/>
                <a:sym typeface="Arial"/>
              </a:rPr>
              <a:t>, um </a:t>
            </a:r>
            <a:r>
              <a:rPr lang="en-US" sz="2200" b="0" i="0" u="none" strike="noStrike" cap="none" dirty="0" err="1">
                <a:solidFill>
                  <a:srgbClr val="121212"/>
                </a:solidFill>
                <a:latin typeface="Arial"/>
                <a:ea typeface="Arial"/>
                <a:cs typeface="Arial"/>
                <a:sym typeface="Arial"/>
              </a:rPr>
              <a:t>pädagogische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Theorien</a:t>
            </a:r>
            <a:r>
              <a:rPr lang="en-US" sz="2200" b="0" i="0" u="none" strike="noStrike" cap="none" dirty="0">
                <a:solidFill>
                  <a:srgbClr val="121212"/>
                </a:solidFill>
                <a:latin typeface="Arial"/>
                <a:ea typeface="Arial"/>
                <a:cs typeface="Arial"/>
                <a:sym typeface="Arial"/>
              </a:rPr>
              <a:t> und </a:t>
            </a:r>
            <a:r>
              <a:rPr lang="en-US" sz="2200" b="0" i="0" u="none" strike="noStrike" cap="none" dirty="0" err="1">
                <a:solidFill>
                  <a:srgbClr val="121212"/>
                </a:solidFill>
                <a:latin typeface="Arial"/>
                <a:ea typeface="Arial"/>
                <a:cs typeface="Arial"/>
                <a:sym typeface="Arial"/>
              </a:rPr>
              <a:t>technologische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Hilfsmittel</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zu</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nutzen</a:t>
            </a:r>
            <a:r>
              <a:rPr lang="en-US" sz="2200" b="0" i="0" u="none" strike="noStrike" cap="none" dirty="0">
                <a:solidFill>
                  <a:srgbClr val="121212"/>
                </a:solidFill>
                <a:latin typeface="Arial"/>
                <a:ea typeface="Arial"/>
                <a:cs typeface="Arial"/>
                <a:sym typeface="Arial"/>
              </a:rPr>
              <a:t>, um die </a:t>
            </a:r>
            <a:r>
              <a:rPr lang="en-US" sz="2200" b="0" i="0" u="none" strike="noStrike" cap="none" dirty="0" err="1">
                <a:solidFill>
                  <a:srgbClr val="121212"/>
                </a:solidFill>
                <a:latin typeface="Arial"/>
                <a:ea typeface="Arial"/>
                <a:cs typeface="Arial"/>
                <a:sym typeface="Arial"/>
              </a:rPr>
              <a:t>Lernerfahrungen</a:t>
            </a:r>
            <a:r>
              <a:rPr lang="en-US" sz="2200" b="0" i="0" u="none" strike="noStrike" cap="none" dirty="0">
                <a:solidFill>
                  <a:srgbClr val="121212"/>
                </a:solidFill>
                <a:latin typeface="Arial"/>
                <a:ea typeface="Arial"/>
                <a:cs typeface="Arial"/>
                <a:sym typeface="Arial"/>
              </a:rPr>
              <a:t> der </a:t>
            </a:r>
            <a:r>
              <a:rPr lang="en-US" sz="2200" b="0" i="0" u="none" strike="noStrike" cap="none" dirty="0" err="1">
                <a:solidFill>
                  <a:srgbClr val="121212"/>
                </a:solidFill>
                <a:latin typeface="Arial"/>
                <a:ea typeface="Arial"/>
                <a:cs typeface="Arial"/>
                <a:sym typeface="Arial"/>
              </a:rPr>
              <a:t>Schüler</a:t>
            </a:r>
            <a:r>
              <a:rPr lang="en-US" sz="2200" b="0" i="0" u="none" strike="noStrike" cap="none" dirty="0">
                <a:solidFill>
                  <a:srgbClr val="121212"/>
                </a:solidFill>
                <a:latin typeface="Arial"/>
                <a:ea typeface="Arial"/>
                <a:cs typeface="Arial"/>
                <a:sym typeface="Arial"/>
              </a:rPr>
              <a:t> in </a:t>
            </a:r>
            <a:r>
              <a:rPr lang="en-US" sz="2200" b="0" i="0" u="none" strike="noStrike" cap="none" dirty="0" err="1">
                <a:solidFill>
                  <a:srgbClr val="121212"/>
                </a:solidFill>
                <a:latin typeface="Arial"/>
                <a:ea typeface="Arial"/>
                <a:cs typeface="Arial"/>
                <a:sym typeface="Arial"/>
              </a:rPr>
              <a:t>einer</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gemischten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Umgebung</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zu</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verbessern</a:t>
            </a:r>
            <a:r>
              <a:rPr lang="en-US" sz="2200" b="0" i="0" u="none" strike="noStrike" cap="none" dirty="0">
                <a:solidFill>
                  <a:srgbClr val="121212"/>
                </a:solidFill>
                <a:latin typeface="Arial"/>
                <a:ea typeface="Arial"/>
                <a:cs typeface="Arial"/>
                <a:sym typeface="Arial"/>
              </a:rPr>
              <a:t>?</a:t>
            </a:r>
            <a:endParaRPr sz="2200" b="0" i="0" u="none" strike="noStrike" cap="none" dirty="0">
              <a:solidFill>
                <a:srgbClr val="121212"/>
              </a:solidFill>
              <a:latin typeface="Arial"/>
              <a:ea typeface="Arial"/>
              <a:cs typeface="Arial"/>
              <a:sym typeface="Arial"/>
            </a:endParaRPr>
          </a:p>
          <a:p>
            <a:pPr marL="0" marR="0" lvl="0" indent="0" algn="just" rtl="0">
              <a:lnSpc>
                <a:spcPct val="140015"/>
              </a:lnSpc>
              <a:spcBef>
                <a:spcPts val="0"/>
              </a:spcBef>
              <a:spcAft>
                <a:spcPts val="0"/>
              </a:spcAft>
              <a:buClr>
                <a:srgbClr val="000000"/>
              </a:buClr>
              <a:buSzPts val="2200"/>
              <a:buFont typeface="Arial"/>
              <a:buNone/>
            </a:pPr>
            <a:endParaRPr sz="2200" b="0" i="0" u="none" strike="noStrike" cap="none" dirty="0">
              <a:solidFill>
                <a:srgbClr val="121212"/>
              </a:solidFill>
              <a:latin typeface="Arial"/>
              <a:ea typeface="Arial"/>
              <a:cs typeface="Arial"/>
              <a:sym typeface="Arial"/>
            </a:endParaRPr>
          </a:p>
        </p:txBody>
      </p:sp>
      <p:sp>
        <p:nvSpPr>
          <p:cNvPr id="2" name="Google Shape;126;p3">
            <a:extLst>
              <a:ext uri="{FF2B5EF4-FFF2-40B4-BE49-F238E27FC236}">
                <a16:creationId xmlns:a16="http://schemas.microsoft.com/office/drawing/2014/main" id="{C7F7E7F0-66F5-B80C-C52D-E7A4923BE52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82E40D1D-59B6-6348-C065-0AFE41800894}"/>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BFB59A40-601B-C322-80E8-03C8102FB0E5}"/>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E04AF3CE-66B4-F282-4E1F-048F01C08263}"/>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555857" y="1999501"/>
            <a:ext cx="7935969" cy="7755969"/>
          </a:xfrm>
          <a:prstGeom prst="rect">
            <a:avLst/>
          </a:prstGeom>
          <a:noFill/>
          <a:ln>
            <a:noFill/>
          </a:ln>
        </p:spPr>
        <p:txBody>
          <a:bodyPr spcFirstLastPara="1" wrap="square" lIns="0" tIns="0" rIns="0" bIns="0" anchor="t" anchorCtr="0">
            <a:spAutoFit/>
          </a:bodyPr>
          <a:lstStyle/>
          <a:p>
            <a:pPr marL="604518" marR="0" lvl="1" indent="-299147" algn="l" rtl="0">
              <a:lnSpc>
                <a:spcPct val="140014"/>
              </a:lnSpc>
              <a:spcBef>
                <a:spcPts val="0"/>
              </a:spcBef>
              <a:spcAft>
                <a:spcPts val="0"/>
              </a:spcAft>
              <a:buClr>
                <a:srgbClr val="121212"/>
              </a:buClr>
              <a:buSzPts val="2750"/>
              <a:buFont typeface="Arial"/>
              <a:buChar char="•"/>
            </a:pPr>
            <a:r>
              <a:rPr lang="en-US" sz="2400" b="0" i="0" u="none" strike="noStrike" cap="none" dirty="0" err="1">
                <a:solidFill>
                  <a:schemeClr val="dk1"/>
                </a:solidFill>
                <a:latin typeface="Arial"/>
                <a:ea typeface="Arial"/>
                <a:cs typeface="Arial"/>
                <a:sym typeface="Arial"/>
              </a:rPr>
              <a:t>Untersuchung</a:t>
            </a:r>
            <a:r>
              <a:rPr lang="en-US" sz="2400" b="0" i="0" u="none" strike="noStrike" cap="none" dirty="0">
                <a:solidFill>
                  <a:schemeClr val="dk1"/>
                </a:solidFill>
                <a:latin typeface="Arial"/>
                <a:ea typeface="Arial"/>
                <a:cs typeface="Arial"/>
                <a:sym typeface="Arial"/>
              </a:rPr>
              <a:t> und </a:t>
            </a:r>
            <a:r>
              <a:rPr lang="en-US" sz="2400" b="0" i="0" u="none" strike="noStrike" cap="none" dirty="0" err="1">
                <a:solidFill>
                  <a:schemeClr val="dk1"/>
                </a:solidFill>
                <a:latin typeface="Arial"/>
                <a:ea typeface="Arial"/>
                <a:cs typeface="Arial"/>
                <a:sym typeface="Arial"/>
              </a:rPr>
              <a:t>Analyse</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verschiedener</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pädagogischer</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Theorien</a:t>
            </a:r>
            <a:r>
              <a:rPr lang="en-US" sz="2400" b="0" i="0" u="none" strike="noStrike" cap="none" dirty="0">
                <a:solidFill>
                  <a:schemeClr val="dk1"/>
                </a:solidFill>
                <a:latin typeface="Arial"/>
                <a:ea typeface="Arial"/>
                <a:cs typeface="Arial"/>
                <a:sym typeface="Arial"/>
              </a:rPr>
              <a:t>, die den </a:t>
            </a:r>
            <a:r>
              <a:rPr lang="en-US" sz="2400" b="0" i="0" u="none" strike="noStrike" cap="none" dirty="0" err="1">
                <a:solidFill>
                  <a:schemeClr val="dk1"/>
                </a:solidFill>
                <a:latin typeface="Arial"/>
                <a:ea typeface="Arial"/>
                <a:cs typeface="Arial"/>
                <a:sym typeface="Arial"/>
              </a:rPr>
              <a:t>Methoden</a:t>
            </a:r>
            <a:r>
              <a:rPr lang="en-US" sz="2400" b="0" i="0" u="none" strike="noStrike" cap="none" dirty="0">
                <a:solidFill>
                  <a:schemeClr val="dk1"/>
                </a:solidFill>
                <a:latin typeface="Arial"/>
                <a:ea typeface="Arial"/>
                <a:cs typeface="Arial"/>
                <a:sym typeface="Arial"/>
              </a:rPr>
              <a:t> des Blended Learning </a:t>
            </a:r>
            <a:r>
              <a:rPr lang="en-US" sz="2400" b="0" i="0" u="none" strike="noStrike" cap="none" dirty="0" err="1">
                <a:solidFill>
                  <a:schemeClr val="dk1"/>
                </a:solidFill>
                <a:latin typeface="Arial"/>
                <a:ea typeface="Arial"/>
                <a:cs typeface="Arial"/>
                <a:sym typeface="Arial"/>
              </a:rPr>
              <a:t>zugrunde</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liegen</a:t>
            </a:r>
            <a:r>
              <a:rPr lang="en-US" sz="2400" b="0" i="0" u="none" strike="noStrike" cap="none" dirty="0">
                <a:solidFill>
                  <a:schemeClr val="dk1"/>
                </a:solidFill>
                <a:latin typeface="Arial"/>
                <a:ea typeface="Arial"/>
                <a:cs typeface="Arial"/>
                <a:sym typeface="Arial"/>
              </a:rPr>
              <a:t>.</a:t>
            </a:r>
            <a:endParaRPr sz="24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400" b="0" i="0" u="none" strike="noStrike" cap="none" dirty="0">
                <a:solidFill>
                  <a:schemeClr val="dk1"/>
                </a:solidFill>
                <a:latin typeface="Arial"/>
                <a:ea typeface="Arial"/>
                <a:cs typeface="Arial"/>
                <a:sym typeface="Arial"/>
              </a:rPr>
              <a:t>Die </a:t>
            </a:r>
            <a:r>
              <a:rPr lang="en-US" sz="2400" b="0" i="0" u="none" strike="noStrike" cap="none" dirty="0" err="1">
                <a:solidFill>
                  <a:schemeClr val="dk1"/>
                </a:solidFill>
                <a:latin typeface="Arial"/>
                <a:ea typeface="Arial"/>
                <a:cs typeface="Arial"/>
                <a:sym typeface="Arial"/>
              </a:rPr>
              <a:t>Prinzipien</a:t>
            </a:r>
            <a:r>
              <a:rPr lang="en-US" sz="2400" b="0" i="0" u="none" strike="noStrike" cap="none" dirty="0">
                <a:solidFill>
                  <a:schemeClr val="dk1"/>
                </a:solidFill>
                <a:latin typeface="Arial"/>
                <a:ea typeface="Arial"/>
                <a:cs typeface="Arial"/>
                <a:sym typeface="Arial"/>
              </a:rPr>
              <a:t> und </a:t>
            </a:r>
            <a:r>
              <a:rPr lang="en-US" sz="2400" b="0" i="0" u="none" strike="noStrike" cap="none" dirty="0" err="1">
                <a:solidFill>
                  <a:schemeClr val="dk1"/>
                </a:solidFill>
                <a:latin typeface="Arial"/>
                <a:ea typeface="Arial"/>
                <a:cs typeface="Arial"/>
                <a:sym typeface="Arial"/>
              </a:rPr>
              <a:t>Komponenten</a:t>
            </a:r>
            <a:r>
              <a:rPr lang="en-US" sz="2400" b="0" i="0" u="none" strike="noStrike" cap="none" dirty="0">
                <a:solidFill>
                  <a:schemeClr val="dk1"/>
                </a:solidFill>
                <a:latin typeface="Arial"/>
                <a:ea typeface="Arial"/>
                <a:cs typeface="Arial"/>
                <a:sym typeface="Arial"/>
              </a:rPr>
              <a:t> des Complex Adaptive Blended Learning System (CABLS) </a:t>
            </a:r>
            <a:r>
              <a:rPr lang="en-US" sz="2400" b="0" i="0" u="none" strike="noStrike" cap="none" dirty="0" err="1">
                <a:solidFill>
                  <a:schemeClr val="dk1"/>
                </a:solidFill>
                <a:latin typeface="Arial"/>
                <a:ea typeface="Arial"/>
                <a:cs typeface="Arial"/>
                <a:sym typeface="Arial"/>
              </a:rPr>
              <a:t>zu</a:t>
            </a:r>
            <a:r>
              <a:rPr lang="en-US" sz="2400" b="0" i="0" u="none" strike="noStrike" cap="none" dirty="0">
                <a:solidFill>
                  <a:schemeClr val="dk1"/>
                </a:solidFill>
                <a:latin typeface="Arial"/>
                <a:ea typeface="Arial"/>
                <a:cs typeface="Arial"/>
                <a:sym typeface="Arial"/>
              </a:rPr>
              <a:t> verstehen.</a:t>
            </a:r>
            <a:endParaRPr sz="24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400" b="0" i="0" u="none" strike="noStrike" cap="none" dirty="0">
                <a:solidFill>
                  <a:schemeClr val="dk1"/>
                </a:solidFill>
                <a:latin typeface="Arial"/>
                <a:ea typeface="Arial"/>
                <a:cs typeface="Arial"/>
                <a:sym typeface="Arial"/>
              </a:rPr>
              <a:t>Die </a:t>
            </a:r>
            <a:r>
              <a:rPr lang="en-US" sz="2400" b="0" i="0" u="none" strike="noStrike" cap="none" dirty="0" err="1">
                <a:solidFill>
                  <a:schemeClr val="dk1"/>
                </a:solidFill>
                <a:latin typeface="Arial"/>
                <a:ea typeface="Arial"/>
                <a:cs typeface="Arial"/>
                <a:sym typeface="Arial"/>
              </a:rPr>
              <a:t>Anwendung</a:t>
            </a:r>
            <a:r>
              <a:rPr lang="en-US" sz="2400" b="0" i="0" u="none" strike="noStrike" cap="none" dirty="0">
                <a:solidFill>
                  <a:schemeClr val="dk1"/>
                </a:solidFill>
                <a:latin typeface="Arial"/>
                <a:ea typeface="Arial"/>
                <a:cs typeface="Arial"/>
                <a:sym typeface="Arial"/>
              </a:rPr>
              <a:t> des Community of Inquiry Framework in Blended Learning-</a:t>
            </a:r>
            <a:r>
              <a:rPr lang="en-US" sz="2400" b="0" i="0" u="none" strike="noStrike" cap="none" dirty="0" err="1">
                <a:solidFill>
                  <a:schemeClr val="dk1"/>
                </a:solidFill>
                <a:latin typeface="Arial"/>
                <a:ea typeface="Arial"/>
                <a:cs typeface="Arial"/>
                <a:sym typeface="Arial"/>
              </a:rPr>
              <a:t>Umgebungen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zu</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untersuchen</a:t>
            </a:r>
            <a:r>
              <a:rPr lang="en-US" sz="2400" b="0" i="0" u="none" strike="noStrike" cap="none" dirty="0">
                <a:solidFill>
                  <a:schemeClr val="dk1"/>
                </a:solidFill>
                <a:latin typeface="Arial"/>
                <a:ea typeface="Arial"/>
                <a:cs typeface="Arial"/>
                <a:sym typeface="Arial"/>
              </a:rPr>
              <a:t>.</a:t>
            </a:r>
            <a:endParaRPr lang="en-US" sz="2400" dirty="0">
              <a:solidFill>
                <a:schemeClr val="dk1"/>
              </a:solidFill>
            </a:endParaRPr>
          </a:p>
          <a:p>
            <a:pPr marL="604518" marR="0" lvl="1" indent="-299147" algn="l" rtl="0">
              <a:lnSpc>
                <a:spcPct val="140014"/>
              </a:lnSpc>
              <a:spcBef>
                <a:spcPts val="0"/>
              </a:spcBef>
              <a:spcAft>
                <a:spcPts val="0"/>
              </a:spcAft>
              <a:buClr>
                <a:srgbClr val="121212"/>
              </a:buClr>
              <a:buSzPts val="2750"/>
              <a:buFont typeface="Arial"/>
              <a:buChar char="•"/>
            </a:pPr>
            <a:r>
              <a:rPr lang="de-DE" sz="2400" b="0" i="0" u="none" strike="noStrike" cap="none" dirty="0">
                <a:solidFill>
                  <a:schemeClr val="dk1"/>
                </a:solidFill>
                <a:latin typeface="Arial"/>
                <a:ea typeface="Arial"/>
                <a:cs typeface="Arial"/>
                <a:sym typeface="Arial"/>
              </a:rPr>
              <a:t>Das SAMR-Modell und seine Bedeutung für die Integration von Bildungstechnologien zu verstehen.</a:t>
            </a:r>
          </a:p>
          <a:p>
            <a:pPr marL="604518" marR="0" lvl="1" indent="-299147" algn="l" rtl="0">
              <a:lnSpc>
                <a:spcPct val="140014"/>
              </a:lnSpc>
              <a:spcBef>
                <a:spcPts val="0"/>
              </a:spcBef>
              <a:spcAft>
                <a:spcPts val="0"/>
              </a:spcAft>
              <a:buClr>
                <a:srgbClr val="121212"/>
              </a:buClr>
              <a:buSzPts val="2750"/>
              <a:buFont typeface="Arial"/>
              <a:buChar char="•"/>
            </a:pPr>
            <a:r>
              <a:rPr lang="de-DE" sz="2400" b="0" i="0" u="none" strike="noStrike" cap="none" dirty="0">
                <a:solidFill>
                  <a:schemeClr val="dk1"/>
                </a:solidFill>
                <a:latin typeface="Arial"/>
                <a:ea typeface="Arial"/>
                <a:cs typeface="Arial"/>
                <a:sym typeface="Arial"/>
              </a:rPr>
              <a:t>Kritische Bewertung der Wirksamkeit und der Grenzen von pädagogische Theorien zur Unterstützung von Blended Learning-Ansätzen.</a:t>
            </a:r>
            <a:endParaRPr lang="de-DE" sz="2400" b="0" i="0" u="none" strike="noStrike" cap="none" dirty="0">
              <a:solidFill>
                <a:srgbClr val="121212"/>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endParaRPr lang="en-US" sz="24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endParaRPr sz="2400" b="0" i="0" u="none" strike="noStrike" cap="none" dirty="0">
              <a:solidFill>
                <a:srgbClr val="000000"/>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a:p>
        </p:txBody>
      </p:sp>
      <p:pic>
        <p:nvPicPr>
          <p:cNvPr id="2" name="Google Shape;96;p1">
            <a:extLst>
              <a:ext uri="{FF2B5EF4-FFF2-40B4-BE49-F238E27FC236}">
                <a16:creationId xmlns:a16="http://schemas.microsoft.com/office/drawing/2014/main" id="{18667AFA-FF6E-54E8-9D8B-20A2A52F382A}"/>
              </a:ext>
            </a:extLst>
          </p:cNvPr>
          <p:cNvPicPr preferRelativeResize="0"/>
          <p:nvPr/>
        </p:nvPicPr>
        <p:blipFill rotWithShape="1">
          <a:blip r:embed="rId8">
            <a:alphaModFix/>
          </a:blip>
          <a:srcRect/>
          <a:stretch/>
        </p:blipFill>
        <p:spPr>
          <a:xfrm>
            <a:off x="16608176" y="9313270"/>
            <a:ext cx="1171299" cy="3858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24" name="Google Shape;124;p3"/>
          <p:cNvSpPr txBox="1"/>
          <p:nvPr/>
        </p:nvSpPr>
        <p:spPr>
          <a:xfrm>
            <a:off x="1028700" y="1095375"/>
            <a:ext cx="13862957" cy="182819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5400" b="0" i="0" u="none" strike="noStrike" cap="none" dirty="0" err="1">
                <a:solidFill>
                  <a:srgbClr val="033C5B"/>
                </a:solidFill>
                <a:latin typeface="Arial"/>
                <a:ea typeface="Arial"/>
                <a:cs typeface="Arial"/>
                <a:sym typeface="Arial"/>
              </a:rPr>
              <a:t>Pädagogische</a:t>
            </a:r>
            <a:r>
              <a:rPr lang="en-US" sz="5400" b="0" i="0" u="none" strike="noStrike" cap="none" dirty="0">
                <a:solidFill>
                  <a:srgbClr val="033C5B"/>
                </a:solidFill>
                <a:latin typeface="Arial"/>
                <a:ea typeface="Arial"/>
                <a:cs typeface="Arial"/>
                <a:sym typeface="Arial"/>
              </a:rPr>
              <a:t> </a:t>
            </a:r>
            <a:r>
              <a:rPr lang="en-US" sz="5400" b="0" i="0" u="none" strike="noStrike" cap="none" dirty="0" err="1">
                <a:solidFill>
                  <a:srgbClr val="033C5B"/>
                </a:solidFill>
                <a:latin typeface="Arial"/>
                <a:ea typeface="Arial"/>
                <a:cs typeface="Arial"/>
                <a:sym typeface="Arial"/>
              </a:rPr>
              <a:t>Theorien</a:t>
            </a:r>
            <a:r>
              <a:rPr lang="en-US" sz="5400" b="0" i="0" u="none" strike="noStrike" cap="none" dirty="0">
                <a:solidFill>
                  <a:srgbClr val="033C5B"/>
                </a:solidFill>
                <a:latin typeface="Arial"/>
                <a:ea typeface="Arial"/>
                <a:cs typeface="Arial"/>
                <a:sym typeface="Arial"/>
              </a:rPr>
              <a:t> </a:t>
            </a:r>
            <a:r>
              <a:rPr lang="en-US" sz="5400" b="0" i="0" u="none" strike="noStrike" cap="none" dirty="0" err="1">
                <a:solidFill>
                  <a:srgbClr val="033C5B"/>
                </a:solidFill>
                <a:latin typeface="Arial"/>
                <a:ea typeface="Arial"/>
                <a:cs typeface="Arial"/>
                <a:sym typeface="Arial"/>
              </a:rPr>
              <a:t>zur</a:t>
            </a:r>
            <a:r>
              <a:rPr lang="en-US" sz="5400" b="0" i="0" u="none" strike="noStrike" cap="none" dirty="0">
                <a:solidFill>
                  <a:srgbClr val="033C5B"/>
                </a:solidFill>
                <a:latin typeface="Arial"/>
                <a:ea typeface="Arial"/>
                <a:cs typeface="Arial"/>
                <a:sym typeface="Arial"/>
              </a:rPr>
              <a:t> </a:t>
            </a:r>
            <a:r>
              <a:rPr lang="en-US" sz="5400" b="0" i="0" u="none" strike="noStrike" cap="none" dirty="0" err="1">
                <a:solidFill>
                  <a:srgbClr val="033C5B"/>
                </a:solidFill>
                <a:latin typeface="Arial"/>
                <a:ea typeface="Arial"/>
                <a:cs typeface="Arial"/>
                <a:sym typeface="Arial"/>
              </a:rPr>
              <a:t>Unterstützung</a:t>
            </a:r>
            <a:r>
              <a:rPr lang="en-US" sz="5400" b="0" i="0" u="none" strike="noStrike" cap="none" dirty="0">
                <a:solidFill>
                  <a:srgbClr val="033C5B"/>
                </a:solidFill>
                <a:latin typeface="Arial"/>
                <a:ea typeface="Arial"/>
                <a:cs typeface="Arial"/>
                <a:sym typeface="Arial"/>
              </a:rPr>
              <a:t> von Blended und Collaborative Approaches</a:t>
            </a:r>
            <a:endParaRPr sz="5400" b="0" i="0" u="none" strike="noStrike" cap="none" dirty="0">
              <a:solidFill>
                <a:srgbClr val="000000"/>
              </a:solidFill>
              <a:latin typeface="Arial"/>
              <a:ea typeface="Arial"/>
              <a:cs typeface="Arial"/>
              <a:sym typeface="Arial"/>
            </a:endParaRPr>
          </a:p>
        </p:txBody>
      </p:sp>
      <p:sp>
        <p:nvSpPr>
          <p:cNvPr id="125" name="Google Shape;12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3" title="A Guide to Blended Learning Chapter 2: Theories Supporting Blended Learning">
            <a:hlinkClick r:id="rId3"/>
          </p:cNvPr>
          <p:cNvPicPr preferRelativeResize="0"/>
          <p:nvPr/>
        </p:nvPicPr>
        <p:blipFill rotWithShape="1">
          <a:blip r:embed="rId4">
            <a:alphaModFix/>
          </a:blip>
          <a:srcRect/>
          <a:stretch/>
        </p:blipFill>
        <p:spPr>
          <a:xfrm>
            <a:off x="4162450" y="3586414"/>
            <a:ext cx="8754378" cy="4924337"/>
          </a:xfrm>
          <a:prstGeom prst="rect">
            <a:avLst/>
          </a:prstGeom>
          <a:noFill/>
          <a:ln>
            <a:noFill/>
          </a:ln>
        </p:spPr>
      </p:pic>
      <p:sp>
        <p:nvSpPr>
          <p:cNvPr id="2" name="Google Shape;126;p3">
            <a:extLst>
              <a:ext uri="{FF2B5EF4-FFF2-40B4-BE49-F238E27FC236}">
                <a16:creationId xmlns:a16="http://schemas.microsoft.com/office/drawing/2014/main" id="{A38DF8A8-B11C-6572-97B3-AC7AF18C1C20}"/>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6C5F5293-6AA1-36BD-C99F-921E2038DB82}"/>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BA8C4240-5091-B403-93D3-CE346FA85DF9}"/>
              </a:ext>
            </a:extLst>
          </p:cNvPr>
          <p:cNvPicPr preferRelativeResize="0"/>
          <p:nvPr/>
        </p:nvPicPr>
        <p:blipFill rotWithShape="1">
          <a:blip r:embed="rId6">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7A2C65B8-1103-C6B7-ED9C-6A3E4EDD34F8}"/>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f4627dc08_0_102"/>
          <p:cNvSpPr/>
          <p:nvPr/>
        </p:nvSpPr>
        <p:spPr>
          <a:xfrm>
            <a:off x="17041242" y="-2062956"/>
            <a:ext cx="1246800" cy="104373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bf4627dc08_0_102"/>
          <p:cNvSpPr/>
          <p:nvPr/>
        </p:nvSpPr>
        <p:spPr>
          <a:xfrm>
            <a:off x="-213919" y="-2717471"/>
            <a:ext cx="623400" cy="143484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bf4627dc08_0_102"/>
          <p:cNvSpPr/>
          <p:nvPr/>
        </p:nvSpPr>
        <p:spPr>
          <a:xfrm rot="-5400000">
            <a:off x="8522400" y="-8522441"/>
            <a:ext cx="1246800" cy="182916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bf4627dc08_0_10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39" name="Google Shape;139;g2bf4627dc08_0_10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40" name="Google Shape;140;g2bf4627dc08_0_102"/>
          <p:cNvSpPr/>
          <p:nvPr/>
        </p:nvSpPr>
        <p:spPr>
          <a:xfrm>
            <a:off x="385667" y="409460"/>
            <a:ext cx="428625" cy="42862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bf4627dc08_0_102"/>
          <p:cNvSpPr/>
          <p:nvPr/>
        </p:nvSpPr>
        <p:spPr>
          <a:xfrm>
            <a:off x="17469080" y="9464579"/>
            <a:ext cx="428625" cy="42862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bf4627dc08_0_102"/>
          <p:cNvSpPr txBox="1"/>
          <p:nvPr/>
        </p:nvSpPr>
        <p:spPr>
          <a:xfrm>
            <a:off x="818926" y="1579150"/>
            <a:ext cx="15556500" cy="22626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Das komplexe adaptive Blended-Learning-System</a:t>
            </a:r>
            <a:endParaRPr sz="7000" b="0" i="0" u="none" strike="noStrike" cap="none">
              <a:solidFill>
                <a:srgbClr val="000000"/>
              </a:solidFill>
              <a:latin typeface="Arial"/>
              <a:ea typeface="Arial"/>
              <a:cs typeface="Arial"/>
              <a:sym typeface="Arial"/>
            </a:endParaRPr>
          </a:p>
        </p:txBody>
      </p:sp>
      <p:sp>
        <p:nvSpPr>
          <p:cNvPr id="146" name="Google Shape;146;g2bf4627dc08_0_102"/>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 name="Google Shape;147;g2bf4627dc08_0_102" descr="Complex Adaptive Systems (CAS) are dynamic networks of interconnected components, like organisms or organizations, that adapt and evolve in response to internal and external changes. They exhibit emergent behavior, where interactions among elements give rise to unpredictable outcomes. CAS theory is used to understand phenomena in various fields, from biology to economics.&#10;www.b2bwhiteboard.com" title="Complex Adaptive Systems (CAS):  Explained">
            <a:hlinkClick r:id="rId4"/>
          </p:cNvPr>
          <p:cNvPicPr preferRelativeResize="0"/>
          <p:nvPr/>
        </p:nvPicPr>
        <p:blipFill rotWithShape="1">
          <a:blip r:embed="rId5">
            <a:alphaModFix/>
          </a:blip>
          <a:srcRect/>
          <a:stretch/>
        </p:blipFill>
        <p:spPr>
          <a:xfrm>
            <a:off x="4846899" y="3904774"/>
            <a:ext cx="8597800" cy="4836275"/>
          </a:xfrm>
          <a:prstGeom prst="rect">
            <a:avLst/>
          </a:prstGeom>
          <a:noFill/>
          <a:ln>
            <a:noFill/>
          </a:ln>
        </p:spPr>
      </p:pic>
      <p:sp>
        <p:nvSpPr>
          <p:cNvPr id="2" name="Google Shape;126;p3">
            <a:extLst>
              <a:ext uri="{FF2B5EF4-FFF2-40B4-BE49-F238E27FC236}">
                <a16:creationId xmlns:a16="http://schemas.microsoft.com/office/drawing/2014/main" id="{0EEABD42-9E46-C26F-E632-E1AF4698F987}"/>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F7902945-6345-2382-0EF8-AEE5EAB39454}"/>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089D7EAA-84A7-9B66-36E7-37FE2FF30F36}"/>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7F483483-BB2A-2CD5-EBE0-1A834734BE97}"/>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56" name="Google Shape;156;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57" name="Google Shape;157;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818926" y="1579150"/>
            <a:ext cx="15556500" cy="2262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Das komplexe adaptive Blended-Learning-System</a:t>
            </a:r>
            <a:endParaRPr sz="7000" b="0" i="0" u="none" strike="noStrike" cap="none">
              <a:solidFill>
                <a:srgbClr val="000000"/>
              </a:solidFill>
              <a:latin typeface="Arial"/>
              <a:ea typeface="Arial"/>
              <a:cs typeface="Arial"/>
              <a:sym typeface="Arial"/>
            </a:endParaRPr>
          </a:p>
        </p:txBody>
      </p:sp>
      <p:sp>
        <p:nvSpPr>
          <p:cNvPr id="163" name="Google Shape;163;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p4"/>
          <p:cNvPicPr preferRelativeResize="0"/>
          <p:nvPr/>
        </p:nvPicPr>
        <p:blipFill rotWithShape="1">
          <a:blip r:embed="rId4">
            <a:alphaModFix/>
          </a:blip>
          <a:srcRect/>
          <a:stretch/>
        </p:blipFill>
        <p:spPr>
          <a:xfrm>
            <a:off x="7967550" y="2999775"/>
            <a:ext cx="7798925" cy="5557700"/>
          </a:xfrm>
          <a:prstGeom prst="rect">
            <a:avLst/>
          </a:prstGeom>
          <a:noFill/>
          <a:ln>
            <a:noFill/>
          </a:ln>
        </p:spPr>
      </p:pic>
      <p:sp>
        <p:nvSpPr>
          <p:cNvPr id="2" name="Google Shape;126;p3">
            <a:extLst>
              <a:ext uri="{FF2B5EF4-FFF2-40B4-BE49-F238E27FC236}">
                <a16:creationId xmlns:a16="http://schemas.microsoft.com/office/drawing/2014/main" id="{18145DFA-2561-4EFB-E4F1-00B84F2E4BE3}"/>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2A97C21E-3102-BB7A-E142-05A1D33B68AD}"/>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EE265C02-62B5-F1A8-45F5-EB682C5BE702}"/>
              </a:ext>
            </a:extLst>
          </p:cNvPr>
          <p:cNvPicPr preferRelativeResize="0"/>
          <p:nvPr/>
        </p:nvPicPr>
        <p:blipFill rotWithShape="1">
          <a:blip r:embed="rId6">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17D78CF2-CD09-2DF8-FAFB-741C2F581671}"/>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8"/>
        <p:cNvGrpSpPr/>
        <p:nvPr/>
      </p:nvGrpSpPr>
      <p:grpSpPr>
        <a:xfrm>
          <a:off x="0" y="0"/>
          <a:ext cx="0" cy="0"/>
          <a:chOff x="0" y="0"/>
          <a:chExt cx="0" cy="0"/>
        </a:xfrm>
      </p:grpSpPr>
      <p:sp>
        <p:nvSpPr>
          <p:cNvPr id="169" name="Google Shape;169;p5"/>
          <p:cNvSpPr/>
          <p:nvPr/>
        </p:nvSpPr>
        <p:spPr>
          <a:xfrm>
            <a:off x="0" y="0"/>
            <a:ext cx="80544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0" y="1157625"/>
            <a:ext cx="8048625"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171" name="Google Shape;171;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172" name="Google Shape;172;p5"/>
          <p:cNvSpPr/>
          <p:nvPr/>
        </p:nvSpPr>
        <p:spPr>
          <a:xfrm rot="10800000" flipH="1">
            <a:off x="4512225" y="6"/>
            <a:ext cx="3527182"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173" name="Google Shape;173;p5"/>
          <p:cNvSpPr txBox="1"/>
          <p:nvPr/>
        </p:nvSpPr>
        <p:spPr>
          <a:xfrm>
            <a:off x="8695825" y="193000"/>
            <a:ext cx="8972400" cy="3447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Das Community of Inquiry Framework im Blended Learning</a:t>
            </a: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5"/>
          <p:cNvPicPr preferRelativeResize="0"/>
          <p:nvPr/>
        </p:nvPicPr>
        <p:blipFill rotWithShape="1">
          <a:blip r:embed="rId5">
            <a:alphaModFix/>
          </a:blip>
          <a:srcRect/>
          <a:stretch/>
        </p:blipFill>
        <p:spPr>
          <a:xfrm>
            <a:off x="10559763" y="3746427"/>
            <a:ext cx="5244524" cy="5067175"/>
          </a:xfrm>
          <a:prstGeom prst="rect">
            <a:avLst/>
          </a:prstGeom>
          <a:noFill/>
          <a:ln>
            <a:noFill/>
          </a:ln>
        </p:spPr>
      </p:pic>
      <p:sp>
        <p:nvSpPr>
          <p:cNvPr id="2" name="Google Shape;126;p3">
            <a:extLst>
              <a:ext uri="{FF2B5EF4-FFF2-40B4-BE49-F238E27FC236}">
                <a16:creationId xmlns:a16="http://schemas.microsoft.com/office/drawing/2014/main" id="{C3FDA76E-4324-3398-0B0C-B759B9F62631}"/>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131C12FE-815D-E5BB-59B5-8D6527D6F472}"/>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D8D5AEE2-05CA-2C8E-F8F0-40C22A9C6DD1}"/>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53079E4-D678-0266-9BC2-EA0788CC6B58}"/>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2"/>
        <p:cNvGrpSpPr/>
        <p:nvPr/>
      </p:nvGrpSpPr>
      <p:grpSpPr>
        <a:xfrm>
          <a:off x="0" y="0"/>
          <a:ext cx="0" cy="0"/>
          <a:chOff x="0" y="0"/>
          <a:chExt cx="0" cy="0"/>
        </a:xfrm>
      </p:grpSpPr>
      <p:sp>
        <p:nvSpPr>
          <p:cNvPr id="183" name="Google Shape;183;p6"/>
          <p:cNvSpPr txBox="1"/>
          <p:nvPr/>
        </p:nvSpPr>
        <p:spPr>
          <a:xfrm>
            <a:off x="734019" y="1789147"/>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SAMR-Modell</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87" name="Google Shape;187;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191" name="Google Shape;191;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6" descr="The SAMR Model is a way for teachers to evaluate how they integrate technology into their teaching. Is it an act of substitution? Augmentation? Modification? Or redefinition? &#10;&#10;---------&#10;&#10;Subscribe to our channel: http://bit.ly/CS_Edu_YT&#10;Follow us on Twitter: http://www.twitter.com/commonsenseed&#10;Join us on Facebook: https://www.facebook.com/CommonSenseEd&#10;Check us out on Pinterest: https://www.pinterest.com/commonsenseedu/" title="What Is the SAMR Model?">
            <a:hlinkClick r:id="rId4"/>
          </p:cNvPr>
          <p:cNvPicPr preferRelativeResize="0"/>
          <p:nvPr/>
        </p:nvPicPr>
        <p:blipFill rotWithShape="1">
          <a:blip r:embed="rId5">
            <a:alphaModFix/>
          </a:blip>
          <a:srcRect/>
          <a:stretch/>
        </p:blipFill>
        <p:spPr>
          <a:xfrm>
            <a:off x="4714800" y="3391492"/>
            <a:ext cx="8858425" cy="4982856"/>
          </a:xfrm>
          <a:prstGeom prst="rect">
            <a:avLst/>
          </a:prstGeom>
          <a:noFill/>
          <a:ln>
            <a:noFill/>
          </a:ln>
        </p:spPr>
      </p:pic>
      <p:sp>
        <p:nvSpPr>
          <p:cNvPr id="2" name="Google Shape;126;p3">
            <a:extLst>
              <a:ext uri="{FF2B5EF4-FFF2-40B4-BE49-F238E27FC236}">
                <a16:creationId xmlns:a16="http://schemas.microsoft.com/office/drawing/2014/main" id="{A6A9C9BF-4E7B-24AF-E0ED-775810B0BFA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8AE16B1C-80B4-7F6A-FF4C-8D45CA262AC6}"/>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D8E5A0E1-DE8D-795F-7D78-8DF2F8884466}"/>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C04DEB9-C566-A967-407F-EFE9E35D9E82}"/>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6"/>
        <p:cNvGrpSpPr/>
        <p:nvPr/>
      </p:nvGrpSpPr>
      <p:grpSpPr>
        <a:xfrm>
          <a:off x="0" y="0"/>
          <a:ext cx="0" cy="0"/>
          <a:chOff x="0" y="0"/>
          <a:chExt cx="0" cy="0"/>
        </a:xfrm>
      </p:grpSpPr>
      <p:sp>
        <p:nvSpPr>
          <p:cNvPr id="197" name="Google Shape;197;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00" name="Google Shape;200;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03" name="Google Shape;203;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SAMR-Modell</a:t>
            </a:r>
            <a:endParaRPr sz="1400" b="0" i="0" u="none" strike="noStrike" cap="none">
              <a:solidFill>
                <a:srgbClr val="000000"/>
              </a:solidFill>
              <a:latin typeface="Arial"/>
              <a:ea typeface="Arial"/>
              <a:cs typeface="Arial"/>
              <a:sym typeface="Arial"/>
            </a:endParaRPr>
          </a:p>
        </p:txBody>
      </p:sp>
      <p:pic>
        <p:nvPicPr>
          <p:cNvPr id="210" name="Google Shape;210;p8"/>
          <p:cNvPicPr preferRelativeResize="0"/>
          <p:nvPr/>
        </p:nvPicPr>
        <p:blipFill rotWithShape="1">
          <a:blip r:embed="rId3">
            <a:alphaModFix/>
          </a:blip>
          <a:srcRect/>
          <a:stretch/>
        </p:blipFill>
        <p:spPr>
          <a:xfrm>
            <a:off x="2741762" y="2222350"/>
            <a:ext cx="11818026" cy="6223113"/>
          </a:xfrm>
          <a:prstGeom prst="rect">
            <a:avLst/>
          </a:prstGeom>
          <a:noFill/>
          <a:ln>
            <a:noFill/>
          </a:ln>
        </p:spPr>
      </p:pic>
      <p:sp>
        <p:nvSpPr>
          <p:cNvPr id="2" name="Google Shape;126;p3">
            <a:extLst>
              <a:ext uri="{FF2B5EF4-FFF2-40B4-BE49-F238E27FC236}">
                <a16:creationId xmlns:a16="http://schemas.microsoft.com/office/drawing/2014/main" id="{1B8594F8-1EBF-B125-C385-10813E78EAA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D50085B1-494B-9B3F-4537-AB14268A10FB}"/>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1E3EC96B-3CA4-E8B7-6D42-3E81BE5A531A}"/>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3A28D259-29D7-3DF2-49BF-0E2EAF0F9319}"/>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4"/>
        <p:cNvGrpSpPr/>
        <p:nvPr/>
      </p:nvGrpSpPr>
      <p:grpSpPr>
        <a:xfrm>
          <a:off x="0" y="0"/>
          <a:ext cx="0" cy="0"/>
          <a:chOff x="0" y="0"/>
          <a:chExt cx="0" cy="0"/>
        </a:xfrm>
      </p:grpSpPr>
      <p:sp>
        <p:nvSpPr>
          <p:cNvPr id="215" name="Google Shape;215;g30d859219c7_0_31"/>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30d859219c7_0_31"/>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30d859219c7_0_31"/>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18" name="Google Shape;218;g30d859219c7_0_31"/>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30d859219c7_0_31"/>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30d859219c7_0_31"/>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21" name="Google Shape;221;g30d859219c7_0_31"/>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30d859219c7_0_31"/>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0d859219c7_0_31"/>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0d859219c7_0_31"/>
          <p:cNvSpPr txBox="1"/>
          <p:nvPr/>
        </p:nvSpPr>
        <p:spPr>
          <a:xfrm>
            <a:off x="1561769" y="509222"/>
            <a:ext cx="14178000" cy="13545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8799"/>
              <a:buFont typeface="Arial"/>
              <a:buNone/>
            </a:pPr>
            <a:r>
              <a:rPr lang="en-US" sz="8799" b="0" i="0" u="none" strike="noStrike" cap="none">
                <a:solidFill>
                  <a:srgbClr val="033C5B"/>
                </a:solidFill>
                <a:latin typeface="Arial"/>
                <a:ea typeface="Arial"/>
                <a:cs typeface="Arial"/>
                <a:sym typeface="Arial"/>
              </a:rPr>
              <a:t>SAMR-Modell - Substitution</a:t>
            </a:r>
            <a:endParaRPr sz="1400" b="0" i="0" u="none" strike="noStrike" cap="none">
              <a:solidFill>
                <a:srgbClr val="000000"/>
              </a:solidFill>
              <a:latin typeface="Arial"/>
              <a:ea typeface="Arial"/>
              <a:cs typeface="Arial"/>
              <a:sym typeface="Arial"/>
            </a:endParaRPr>
          </a:p>
        </p:txBody>
      </p:sp>
      <p:pic>
        <p:nvPicPr>
          <p:cNvPr id="228" name="Google Shape;228;g30d859219c7_0_31"/>
          <p:cNvPicPr preferRelativeResize="0"/>
          <p:nvPr/>
        </p:nvPicPr>
        <p:blipFill rotWithShape="1">
          <a:blip r:embed="rId3">
            <a:alphaModFix/>
          </a:blip>
          <a:srcRect t="74505"/>
          <a:stretch/>
        </p:blipFill>
        <p:spPr>
          <a:xfrm>
            <a:off x="2741750" y="6858916"/>
            <a:ext cx="11818050" cy="1586550"/>
          </a:xfrm>
          <a:prstGeom prst="rect">
            <a:avLst/>
          </a:prstGeom>
          <a:noFill/>
          <a:ln>
            <a:noFill/>
          </a:ln>
        </p:spPr>
      </p:pic>
      <p:sp>
        <p:nvSpPr>
          <p:cNvPr id="2" name="Google Shape;126;p3">
            <a:extLst>
              <a:ext uri="{FF2B5EF4-FFF2-40B4-BE49-F238E27FC236}">
                <a16:creationId xmlns:a16="http://schemas.microsoft.com/office/drawing/2014/main" id="{379A5C7E-A189-0A62-5EDD-A196102DC363}"/>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7393E815-1963-CC1E-C161-4ED386677871}"/>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8955BC2D-4D49-F869-AAC5-1F72860A8AC2}"/>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2EC99E0-ED9B-1373-7EAF-0B45461434EB}"/>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Custom</PresentationFormat>
  <Paragraphs>37</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keywords>, docId:B3447500E963DADADB47982F0F0E6177</cp:keywords>
  <cp:lastModifiedBy>Sotiria Tsalamani</cp:lastModifiedBy>
  <cp:revision>2</cp:revision>
  <dcterms:created xsi:type="dcterms:W3CDTF">2006-08-16T00:00:00Z</dcterms:created>
  <dcterms:modified xsi:type="dcterms:W3CDTF">2024-11-08T10:10:05Z</dcterms:modified>
</cp:coreProperties>
</file>