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oZgcvSK3KqwEsF5dv0Y+0iwVk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10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0" name="Google Shape;6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a:spLocks noGrp="1"/>
          </p:cNvSpPr>
          <p:nvPr>
            <p:ph type="pic" idx="2"/>
          </p:nvPr>
        </p:nvSpPr>
        <p:spPr>
          <a:xfrm>
            <a:off x="1792288" y="612775"/>
            <a:ext cx="5486400" cy="4114800"/>
          </a:xfrm>
          <a:prstGeom prst="rect">
            <a:avLst/>
          </a:prstGeom>
          <a:noFill/>
          <a:ln>
            <a:noFill/>
          </a:ln>
        </p:spPr>
      </p:sp>
      <p:sp>
        <p:nvSpPr>
          <p:cNvPr id="58" name="Google Shape;5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fortresslearning.edu.au/blog/assessing-knowledge-in-vet" TargetMode="External"/><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youtube.com/watch?v=c08Xdo7IA9w" TargetMode="External"/><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frontiersin.org/journals/psychology/articles/10.3389/fpsyg.2022.912568/full" TargetMode="External"/><Relationship Id="rId4" Type="http://schemas.openxmlformats.org/officeDocument/2006/relationships/hyperlink" Target="https://www.facultyfocus.com/articles/blended-flipped-learning/four-assessment-strategies-for-the-flipped-learning-environme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6.png"/><Relationship Id="rId7" Type="http://schemas.openxmlformats.org/officeDocument/2006/relationships/hyperlink" Target="https://www.oecd-ilibrary.org/docserver/e26636eb-en.pdf?expires=1729711695&amp;id=id&amp;accname=guest&amp;checksum=268B26D8F5D3B778E97EAD9ABF474C8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aheg.com.au/formative-vs-summative-assessment-a-comparison/" TargetMode="External"/><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1028700" y="2746151"/>
            <a:ext cx="10017445"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400" b="1" i="0" u="none" strike="noStrike" cap="none" dirty="0">
                <a:solidFill>
                  <a:srgbClr val="FB8709"/>
                </a:solidFill>
                <a:latin typeface="Arial"/>
                <a:ea typeface="Arial"/>
                <a:cs typeface="Arial"/>
                <a:sym typeface="Arial"/>
              </a:rPr>
              <a:t>Módulo 6: Evaluar el aprendizaje en un</a:t>
            </a:r>
            <a:r>
              <a:rPr lang="de-DE" sz="4400" b="1" dirty="0">
                <a:solidFill>
                  <a:srgbClr val="FB8709"/>
                </a:solidFill>
              </a:rPr>
              <a:t> aula invertida</a:t>
            </a:r>
            <a:r>
              <a:rPr lang="de-DE" sz="4400" b="1" i="0" u="none" strike="noStrike" cap="none" dirty="0">
                <a:solidFill>
                  <a:srgbClr val="FB8709"/>
                </a:solidFill>
                <a:latin typeface="Arial"/>
                <a:ea typeface="Arial"/>
                <a:cs typeface="Arial"/>
                <a:sym typeface="Arial"/>
              </a:rPr>
              <a:t>: Evaluación y perfeccionamiento del proceso de implantación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de-DE" sz="4400" dirty="0">
                <a:solidFill>
                  <a:srgbClr val="053249"/>
                </a:solidFill>
              </a:rPr>
              <a:t>Unidad </a:t>
            </a:r>
            <a:r>
              <a:rPr lang="de-DE" sz="4400" b="0" i="0" u="none" strike="noStrike" cap="none" dirty="0">
                <a:solidFill>
                  <a:srgbClr val="053249"/>
                </a:solidFill>
                <a:latin typeface="Arial"/>
                <a:ea typeface="Arial"/>
                <a:cs typeface="Arial"/>
                <a:sym typeface="Arial"/>
              </a:rPr>
              <a:t>1: </a:t>
            </a:r>
            <a:r>
              <a:rPr lang="de-DE" sz="4400" b="0" i="0" u="none" strike="noStrike" cap="none" dirty="0">
                <a:solidFill>
                  <a:srgbClr val="033C5B"/>
                </a:solidFill>
                <a:latin typeface="Arial"/>
                <a:ea typeface="Arial"/>
                <a:cs typeface="Arial"/>
                <a:sym typeface="Arial"/>
              </a:rPr>
              <a:t>La evaluación en </a:t>
            </a:r>
            <a:r>
              <a:rPr lang="de-DE" sz="4400" dirty="0">
                <a:solidFill>
                  <a:srgbClr val="033C5B"/>
                </a:solidFill>
              </a:rPr>
              <a:t>aula invertida</a:t>
            </a:r>
            <a:endParaRPr sz="4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dirty="0">
              <a:solidFill>
                <a:srgbClr val="0532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rgbClr val="FB8709"/>
              </a:solidFill>
              <a:latin typeface="Arial"/>
              <a:ea typeface="Arial"/>
              <a:cs typeface="Arial"/>
              <a:sym typeface="Arial"/>
            </a:endParaRPr>
          </a:p>
        </p:txBody>
      </p:sp>
      <p:sp>
        <p:nvSpPr>
          <p:cNvPr id="79" name="Google Shape;7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de-DE" sz="3499" b="0" i="0" u="none" strike="noStrike" cap="none">
                <a:solidFill>
                  <a:srgbClr val="053249"/>
                </a:solidFill>
                <a:latin typeface="Arial"/>
                <a:ea typeface="Arial"/>
                <a:cs typeface="Arial"/>
                <a:sym typeface="Arial"/>
              </a:rPr>
              <a:t>CollaboratiVET Plan de estudios para profesores/formadores/educadores de EFP </a:t>
            </a: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4325513" y="9144970"/>
            <a:ext cx="6720632" cy="103412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86" name="Google Shape;86;p1"/>
          <p:cNvPicPr preferRelativeResize="0"/>
          <p:nvPr/>
        </p:nvPicPr>
        <p:blipFill rotWithShape="1">
          <a:blip r:embed="rId5">
            <a:alphaModFix/>
          </a:blip>
          <a:srcRect/>
          <a:stretch/>
        </p:blipFill>
        <p:spPr>
          <a:xfrm>
            <a:off x="17198817" y="967988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333313BD-4977-ACB9-298D-73CE6802A99F}"/>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1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1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Evaluaciones sumativas en EFP</a:t>
            </a:r>
            <a:endParaRPr sz="4000" b="1" i="0" u="none" strike="noStrike" cap="none">
              <a:solidFill>
                <a:srgbClr val="033C5B"/>
              </a:solidFill>
              <a:latin typeface="Arial"/>
              <a:ea typeface="Arial"/>
              <a:cs typeface="Arial"/>
              <a:sym typeface="Arial"/>
            </a:endParaRPr>
          </a:p>
        </p:txBody>
      </p:sp>
      <p:sp>
        <p:nvSpPr>
          <p:cNvPr id="275" name="Google Shape;275;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0"/>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79" name="Google Shape;279;p10"/>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80" name="Google Shape;280;p10"/>
          <p:cNvSpPr txBox="1"/>
          <p:nvPr/>
        </p:nvSpPr>
        <p:spPr>
          <a:xfrm>
            <a:off x="409460" y="2499251"/>
            <a:ext cx="8631766"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En el caso de la </a:t>
            </a:r>
            <a:r>
              <a:rPr lang="de-DE" sz="2400" b="1" i="0" u="none" strike="noStrike" cap="none">
                <a:solidFill>
                  <a:srgbClr val="121212"/>
                </a:solidFill>
                <a:latin typeface="Arial"/>
                <a:ea typeface="Arial"/>
                <a:cs typeface="Arial"/>
                <a:sym typeface="Arial"/>
              </a:rPr>
              <a:t>evaluación sumativa (evaluación del aprendizaje), </a:t>
            </a:r>
            <a:r>
              <a:rPr lang="de-DE" sz="2400" b="0" i="0" u="none" strike="noStrike" cap="none">
                <a:solidFill>
                  <a:srgbClr val="121212"/>
                </a:solidFill>
                <a:latin typeface="Arial"/>
                <a:ea typeface="Arial"/>
                <a:cs typeface="Arial"/>
                <a:sym typeface="Arial"/>
              </a:rPr>
              <a:t>las evaluaciones se utilizan para medir los resultados de aprendizaje alcanzados y emitir un juicio sumario, como la </a:t>
            </a:r>
            <a:r>
              <a:rPr lang="de-DE" sz="2400" b="1" i="0" u="none" strike="noStrike" cap="none">
                <a:solidFill>
                  <a:srgbClr val="121212"/>
                </a:solidFill>
                <a:latin typeface="Arial"/>
                <a:ea typeface="Arial"/>
                <a:cs typeface="Arial"/>
                <a:sym typeface="Arial"/>
              </a:rPr>
              <a:t>promoción a la clase siguiente o la certificación</a:t>
            </a:r>
            <a:r>
              <a:rPr lang="de-DE" sz="2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En los sistemas en los que las evaluaciones sumativas de alto nivel (como los exámenes de certificación) son el principal determinante de la progresión o la cualificación, existe una tendencia a que tanto la enseñanza como el aprendizaje se centren en los exámenes. </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Esto significa que, en lugar de cubrir toda la amplitud del currículo profesional, la enseñanza puede concentrarse principalmente en los contenidos que tienen más probabilidades de aparecer en el examen final.</a:t>
            </a:r>
            <a:endParaRPr sz="2400" b="0" i="0" u="none" strike="noStrike" cap="none">
              <a:solidFill>
                <a:srgbClr val="121212"/>
              </a:solidFill>
              <a:latin typeface="Arial"/>
              <a:ea typeface="Arial"/>
              <a:cs typeface="Arial"/>
              <a:sym typeface="Arial"/>
            </a:endParaRPr>
          </a:p>
        </p:txBody>
      </p:sp>
      <p:pic>
        <p:nvPicPr>
          <p:cNvPr id="281" name="Google Shape;281;p10" descr="A group of people in a lab coat&#10;&#10;Description automatically generated"/>
          <p:cNvPicPr preferRelativeResize="0"/>
          <p:nvPr/>
        </p:nvPicPr>
        <p:blipFill rotWithShape="1">
          <a:blip r:embed="rId7">
            <a:alphaModFix/>
          </a:blip>
          <a:srcRect/>
          <a:stretch/>
        </p:blipFill>
        <p:spPr>
          <a:xfrm>
            <a:off x="9257851" y="2176812"/>
            <a:ext cx="8427855" cy="5267410"/>
          </a:xfrm>
          <a:prstGeom prst="rect">
            <a:avLst/>
          </a:prstGeom>
          <a:noFill/>
          <a:ln>
            <a:noFill/>
          </a:ln>
        </p:spPr>
      </p:pic>
      <p:sp>
        <p:nvSpPr>
          <p:cNvPr id="282" name="Google Shape;282;p10"/>
          <p:cNvSpPr txBox="1"/>
          <p:nvPr/>
        </p:nvSpPr>
        <p:spPr>
          <a:xfrm>
            <a:off x="10085688" y="7488258"/>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a:solidFill>
                  <a:srgbClr val="000000"/>
                </a:solidFill>
                <a:latin typeface="Arial"/>
                <a:ea typeface="Arial"/>
                <a:cs typeface="Arial"/>
                <a:sym typeface="Arial"/>
              </a:rPr>
              <a:t>Fuente de la imagen: </a:t>
            </a:r>
            <a:r>
              <a:rPr lang="de-DE" sz="14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//www.fortresslearning.edu.au/blog/assessing-knowledge-in-vet </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 name="Google Shape;28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 name="Google Shape;28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 name="Google Shape;29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 name="Google Shape;29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 name="Google Shape;29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 name="Google Shape;29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 name="Google Shape;29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1" i="0" u="none" strike="noStrike" cap="none">
                <a:solidFill>
                  <a:srgbClr val="033C5B"/>
                </a:solidFill>
                <a:latin typeface="Arial"/>
                <a:ea typeface="Arial"/>
                <a:cs typeface="Arial"/>
                <a:sym typeface="Arial"/>
              </a:rPr>
              <a:t>Evaluación de los conocimientos tras la implantación del aprendizaje en aula invertida - 4 opciones de un vistazo  </a:t>
            </a:r>
            <a:endParaRPr sz="1400" b="1" i="0" u="none" strike="noStrike" cap="none">
              <a:solidFill>
                <a:srgbClr val="000000"/>
              </a:solidFill>
              <a:latin typeface="Arial"/>
              <a:ea typeface="Arial"/>
              <a:cs typeface="Arial"/>
              <a:sym typeface="Arial"/>
            </a:endParaRPr>
          </a:p>
        </p:txBody>
      </p:sp>
      <p:sp>
        <p:nvSpPr>
          <p:cNvPr id="295" name="Google Shape;29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11"/>
          <p:cNvSpPr txBox="1"/>
          <p:nvPr/>
        </p:nvSpPr>
        <p:spPr>
          <a:xfrm>
            <a:off x="792000" y="3132000"/>
            <a:ext cx="7956000" cy="2916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Con este tipo de preguntas, los alumnos reciben varias opciones de respuesta entre las que deben elegir la correcta. Esto permite un repaso rápido y eficaz de los conocimientos adquiridos.</a:t>
            </a:r>
            <a:endParaRPr sz="2400" b="0" i="0" u="none" strike="noStrike" cap="none">
              <a:solidFill>
                <a:srgbClr val="000000"/>
              </a:solidFill>
              <a:latin typeface="Arial"/>
              <a:ea typeface="Arial"/>
              <a:cs typeface="Arial"/>
              <a:sym typeface="Arial"/>
            </a:endParaRPr>
          </a:p>
        </p:txBody>
      </p:sp>
      <p:sp>
        <p:nvSpPr>
          <p:cNvPr id="297" name="Google Shape;297;p11"/>
          <p:cNvSpPr txBox="1"/>
          <p:nvPr/>
        </p:nvSpPr>
        <p:spPr>
          <a:xfrm>
            <a:off x="8748000" y="3132000"/>
            <a:ext cx="7956000" cy="3060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Las preguntas abiertas requieren una respuesta más detallada por parte de los alumnos. Tienen que explicar sus conocimientos, dar ejemplos o expresar su opinión sobre un tema concreto. Las preguntas abiertas permiten una reflexión más profunda y muestran la comprensión de los alumnos.</a:t>
            </a:r>
            <a:endParaRPr sz="2400" b="0" i="0" u="none" strike="noStrike" cap="none">
              <a:solidFill>
                <a:srgbClr val="000000"/>
              </a:solidFill>
              <a:latin typeface="Arial"/>
              <a:ea typeface="Arial"/>
              <a:cs typeface="Arial"/>
              <a:sym typeface="Arial"/>
            </a:endParaRPr>
          </a:p>
        </p:txBody>
      </p:sp>
      <p:sp>
        <p:nvSpPr>
          <p:cNvPr id="298" name="Google Shape;298;p11"/>
          <p:cNvSpPr txBox="1"/>
          <p:nvPr/>
        </p:nvSpPr>
        <p:spPr>
          <a:xfrm>
            <a:off x="792000" y="5940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En las preguntas de aplicación, se presentan a los alumnos situaciones o problemas en los que tienen que aplicar sus conocimientos. Tienen que demostrar cómo pueden utilizar los conocimientos que han aprendido en situaciones de la vida real.</a:t>
            </a:r>
            <a:endParaRPr sz="2400" b="0" i="0" u="none" strike="noStrike" cap="none">
              <a:solidFill>
                <a:srgbClr val="000000"/>
              </a:solidFill>
              <a:latin typeface="Arial"/>
              <a:ea typeface="Arial"/>
              <a:cs typeface="Arial"/>
              <a:sym typeface="Arial"/>
            </a:endParaRPr>
          </a:p>
        </p:txBody>
      </p:sp>
      <p:sp>
        <p:nvSpPr>
          <p:cNvPr id="299" name="Google Shape;299;p11"/>
          <p:cNvSpPr txBox="1"/>
          <p:nvPr/>
        </p:nvSpPr>
        <p:spPr>
          <a:xfrm>
            <a:off x="8748000" y="5904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Los estudios de casos o tareas dan a los estudiantes la oportunidad de analizar problemas complejos y encontrar soluciones. Deben aplicar sus conocimientos para comprender la situación y proponer acciones adecuadas.</a:t>
            </a:r>
            <a:endParaRPr sz="2400" b="0" i="0" u="none" strike="noStrike" cap="none">
              <a:solidFill>
                <a:srgbClr val="000000"/>
              </a:solidFill>
              <a:latin typeface="Arial"/>
              <a:ea typeface="Arial"/>
              <a:cs typeface="Arial"/>
              <a:sym typeface="Arial"/>
            </a:endParaRPr>
          </a:p>
        </p:txBody>
      </p:sp>
      <p:sp>
        <p:nvSpPr>
          <p:cNvPr id="300" name="Google Shape;300;p11"/>
          <p:cNvSpPr/>
          <p:nvPr/>
        </p:nvSpPr>
        <p:spPr>
          <a:xfrm>
            <a:off x="5148000" y="50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Preguntas tipo test:</a:t>
            </a:r>
            <a:endParaRPr sz="1800" b="1" i="0" u="none" strike="noStrike" cap="none">
              <a:solidFill>
                <a:schemeClr val="lt1"/>
              </a:solidFill>
              <a:latin typeface="Calibri"/>
              <a:ea typeface="Calibri"/>
              <a:cs typeface="Calibri"/>
              <a:sym typeface="Calibri"/>
            </a:endParaRPr>
          </a:p>
        </p:txBody>
      </p:sp>
      <p:sp>
        <p:nvSpPr>
          <p:cNvPr id="301" name="Google Shape;301;p11"/>
          <p:cNvSpPr/>
          <p:nvPr/>
        </p:nvSpPr>
        <p:spPr>
          <a:xfrm>
            <a:off x="8748000" y="50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preguntas abiertas:</a:t>
            </a:r>
            <a:endParaRPr sz="1800" b="1" i="0" u="none" strike="noStrike" cap="none">
              <a:solidFill>
                <a:schemeClr val="lt1"/>
              </a:solidFill>
              <a:latin typeface="Calibri"/>
              <a:ea typeface="Calibri"/>
              <a:cs typeface="Calibri"/>
              <a:sym typeface="Calibri"/>
            </a:endParaRPr>
          </a:p>
        </p:txBody>
      </p:sp>
      <p:sp>
        <p:nvSpPr>
          <p:cNvPr id="302" name="Google Shape;302;p11"/>
          <p:cNvSpPr/>
          <p:nvPr/>
        </p:nvSpPr>
        <p:spPr>
          <a:xfrm>
            <a:off x="5148000" y="59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 preguntas de aplicación:</a:t>
            </a:r>
            <a:endParaRPr sz="1800" b="1" i="0" u="none" strike="noStrike" cap="none">
              <a:solidFill>
                <a:schemeClr val="lt1"/>
              </a:solidFill>
              <a:latin typeface="Calibri"/>
              <a:ea typeface="Calibri"/>
              <a:cs typeface="Calibri"/>
              <a:sym typeface="Calibri"/>
            </a:endParaRPr>
          </a:p>
        </p:txBody>
      </p:sp>
      <p:sp>
        <p:nvSpPr>
          <p:cNvPr id="303" name="Google Shape;303;p11"/>
          <p:cNvSpPr/>
          <p:nvPr/>
        </p:nvSpPr>
        <p:spPr>
          <a:xfrm>
            <a:off x="8748000" y="59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 casos prácticos o tareas:</a:t>
            </a:r>
            <a:endParaRPr sz="1800" b="1" i="0" u="none" strike="noStrike" cap="none">
              <a:solidFill>
                <a:schemeClr val="lt1"/>
              </a:solidFill>
              <a:latin typeface="Calibri"/>
              <a:ea typeface="Calibri"/>
              <a:cs typeface="Calibri"/>
              <a:sym typeface="Calibri"/>
            </a:endParaRPr>
          </a:p>
        </p:txBody>
      </p:sp>
      <p:sp>
        <p:nvSpPr>
          <p:cNvPr id="304" name="Google Shape;304;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1"/>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07" name="Google Shape;307;p11"/>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p:nvPr/>
        </p:nvSpPr>
        <p:spPr>
          <a:xfrm>
            <a:off x="11520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evaluación entre iguales fomenta la colaboración y el intercambio entre alumnos. Permite a los alumnos aprender unos de otros y conocer diferentes perspectivas. </a:t>
            </a:r>
            <a:endParaRPr sz="2400" b="0" i="0" u="none" strike="noStrike" cap="none">
              <a:solidFill>
                <a:schemeClr val="dk1"/>
              </a:solidFill>
              <a:latin typeface="Arial"/>
              <a:ea typeface="Arial"/>
              <a:cs typeface="Arial"/>
              <a:sym typeface="Arial"/>
            </a:endParaRPr>
          </a:p>
        </p:txBody>
      </p:sp>
      <p:sp>
        <p:nvSpPr>
          <p:cNvPr id="313" name="Google Shape;313;p12"/>
          <p:cNvSpPr txBox="1"/>
          <p:nvPr/>
        </p:nvSpPr>
        <p:spPr>
          <a:xfrm>
            <a:off x="6156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evaluación entre iguales puede realizarse mediante la revisión mutua de tareas, proyectos o presentaciones. Los alumnos evalúan el rendimiento de sus compañeros basándose en criterios previamente definidos.</a:t>
            </a:r>
            <a:endParaRPr sz="1400" b="0" i="0" u="none" strike="noStrike" cap="none">
              <a:solidFill>
                <a:srgbClr val="000000"/>
              </a:solidFill>
              <a:latin typeface="Arial"/>
              <a:ea typeface="Arial"/>
              <a:cs typeface="Arial"/>
              <a:sym typeface="Arial"/>
            </a:endParaRPr>
          </a:p>
        </p:txBody>
      </p:sp>
      <p:sp>
        <p:nvSpPr>
          <p:cNvPr id="314" name="Google Shape;314;p12"/>
          <p:cNvSpPr txBox="1"/>
          <p:nvPr/>
        </p:nvSpPr>
        <p:spPr>
          <a:xfrm>
            <a:off x="792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evaluación entre iguales se utiliza para evaluar el progreso de aprendizaje de los estudiantes en la clase invertida y darles feedback de sus compañeros.</a:t>
            </a: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12"/>
          <p:cNvSpPr txBox="1"/>
          <p:nvPr/>
        </p:nvSpPr>
        <p:spPr>
          <a:xfrm>
            <a:off x="777320" y="1413184"/>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La evaluación entre iguales como herramienta para revisar el progreso del aprendizaje </a:t>
            </a:r>
            <a:endParaRPr sz="5400" b="1" i="0" u="none" strike="noStrike" cap="none">
              <a:solidFill>
                <a:srgbClr val="000000"/>
              </a:solidFill>
              <a:latin typeface="Arial"/>
              <a:ea typeface="Arial"/>
              <a:cs typeface="Arial"/>
              <a:sym typeface="Arial"/>
            </a:endParaRPr>
          </a:p>
        </p:txBody>
      </p:sp>
      <p:sp>
        <p:nvSpPr>
          <p:cNvPr id="323" name="Google Shape;323;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12"/>
          <p:cNvSpPr/>
          <p:nvPr/>
        </p:nvSpPr>
        <p:spPr>
          <a:xfrm>
            <a:off x="791999"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Objetivo:</a:t>
            </a:r>
            <a:endParaRPr sz="2600" b="1" i="0" u="none" strike="noStrike" cap="none">
              <a:solidFill>
                <a:schemeClr val="lt1"/>
              </a:solidFill>
              <a:latin typeface="Arial"/>
              <a:ea typeface="Arial"/>
              <a:cs typeface="Arial"/>
              <a:sym typeface="Arial"/>
            </a:endParaRPr>
          </a:p>
        </p:txBody>
      </p:sp>
      <p:sp>
        <p:nvSpPr>
          <p:cNvPr id="325" name="Google Shape;325;p12"/>
          <p:cNvSpPr/>
          <p:nvPr/>
        </p:nvSpPr>
        <p:spPr>
          <a:xfrm>
            <a:off x="6156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Métodos: </a:t>
            </a:r>
            <a:endParaRPr sz="2600" b="1" i="0" u="none" strike="noStrike" cap="none">
              <a:solidFill>
                <a:schemeClr val="lt1"/>
              </a:solidFill>
              <a:latin typeface="Arial"/>
              <a:ea typeface="Arial"/>
              <a:cs typeface="Arial"/>
              <a:sym typeface="Arial"/>
            </a:endParaRPr>
          </a:p>
        </p:txBody>
      </p:sp>
      <p:sp>
        <p:nvSpPr>
          <p:cNvPr id="326" name="Google Shape;326;p12"/>
          <p:cNvSpPr/>
          <p:nvPr/>
        </p:nvSpPr>
        <p:spPr>
          <a:xfrm>
            <a:off x="11520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Ventajas:</a:t>
            </a:r>
            <a:endParaRPr sz="2600" b="1" i="0" u="none" strike="noStrike" cap="none">
              <a:solidFill>
                <a:schemeClr val="lt1"/>
              </a:solidFill>
              <a:latin typeface="Arial"/>
              <a:ea typeface="Arial"/>
              <a:cs typeface="Arial"/>
              <a:sym typeface="Arial"/>
            </a:endParaRPr>
          </a:p>
        </p:txBody>
      </p:sp>
      <p:sp>
        <p:nvSpPr>
          <p:cNvPr id="327" name="Google Shape;327;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2"/>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30" name="Google Shape;330;p12"/>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13"/>
          <p:cNvSpPr txBox="1"/>
          <p:nvPr/>
        </p:nvSpPr>
        <p:spPr>
          <a:xfrm>
            <a:off x="791999" y="1548000"/>
            <a:ext cx="15167015" cy="10217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La autoevaluación como método de reflexión</a:t>
            </a:r>
            <a:endParaRPr sz="5400" b="1" i="0" u="none" strike="noStrike" cap="none">
              <a:solidFill>
                <a:srgbClr val="033C5B"/>
              </a:solidFill>
              <a:latin typeface="Arial"/>
              <a:ea typeface="Arial"/>
              <a:cs typeface="Arial"/>
              <a:sym typeface="Arial"/>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13"/>
          <p:cNvSpPr txBox="1"/>
          <p:nvPr/>
        </p:nvSpPr>
        <p:spPr>
          <a:xfrm>
            <a:off x="792000" y="3132000"/>
            <a:ext cx="15948000" cy="4093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de-DE" sz="2600" b="1" i="0" u="none" strike="noStrike" cap="none">
                <a:solidFill>
                  <a:schemeClr val="dk1"/>
                </a:solidFill>
                <a:latin typeface="Arial"/>
                <a:ea typeface="Arial"/>
                <a:cs typeface="Arial"/>
                <a:sym typeface="Arial"/>
              </a:rPr>
              <a:t>La autoevaluación como método de reflexión en la </a:t>
            </a:r>
            <a:r>
              <a:rPr lang="de-DE" sz="2600" b="1">
                <a:solidFill>
                  <a:schemeClr val="dk1"/>
                </a:solidFill>
              </a:rPr>
              <a:t>aula invertida</a:t>
            </a:r>
            <a:r>
              <a:rPr lang="de-DE" sz="2600" b="1"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p:txBody>
      </p:sp>
      <p:sp>
        <p:nvSpPr>
          <p:cNvPr id="345" name="Google Shape;345;p13"/>
          <p:cNvSpPr txBox="1"/>
          <p:nvPr/>
        </p:nvSpPr>
        <p:spPr>
          <a:xfrm>
            <a:off x="11520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autoevaluación fomenta la autorreflexión y el aprendizaje independiente entre los alumnos. Permite a los alumnos reconocer sus progresos y adaptar sus estrategias de aprendizaje.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6" name="Google Shape;346;p13"/>
          <p:cNvSpPr txBox="1"/>
          <p:nvPr/>
        </p:nvSpPr>
        <p:spPr>
          <a:xfrm>
            <a:off x="6156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Los alumnos pueden autoevaluarse respondiendo a preguntas sobre su propia motivación, comprensión de los contenidos de aprendizaje y aplicación de los conocimientos. También pueden identificar sus puntos fuertes y débiles y fijar objetivos para el aprendizaje futuro.</a:t>
            </a:r>
            <a:endParaRPr sz="1400" b="0" i="0" u="none" strike="noStrike" cap="none">
              <a:solidFill>
                <a:srgbClr val="000000"/>
              </a:solidFill>
              <a:latin typeface="Arial"/>
              <a:ea typeface="Arial"/>
              <a:cs typeface="Arial"/>
              <a:sym typeface="Arial"/>
            </a:endParaRPr>
          </a:p>
        </p:txBody>
      </p:sp>
      <p:sp>
        <p:nvSpPr>
          <p:cNvPr id="347" name="Google Shape;347;p13"/>
          <p:cNvSpPr txBox="1"/>
          <p:nvPr/>
        </p:nvSpPr>
        <p:spPr>
          <a:xfrm>
            <a:off x="792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autoevaluación se utiliza para reflexionar sobre el progreso del aprendizaje de los alumnos en la clase invertida y para darles la oportunidad de evaluar su propio aprendizaje.</a:t>
            </a:r>
            <a:endParaRPr sz="1400" b="0" i="0" u="none" strike="noStrike" cap="none">
              <a:solidFill>
                <a:srgbClr val="000000"/>
              </a:solidFill>
              <a:latin typeface="Arial"/>
              <a:ea typeface="Arial"/>
              <a:cs typeface="Arial"/>
              <a:sym typeface="Arial"/>
            </a:endParaRPr>
          </a:p>
        </p:txBody>
      </p:sp>
      <p:sp>
        <p:nvSpPr>
          <p:cNvPr id="348" name="Google Shape;348;p13"/>
          <p:cNvSpPr/>
          <p:nvPr/>
        </p:nvSpPr>
        <p:spPr>
          <a:xfrm>
            <a:off x="792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Objetivo:</a:t>
            </a:r>
            <a:endParaRPr sz="2600" b="1" i="0" u="none" strike="noStrike" cap="none">
              <a:solidFill>
                <a:schemeClr val="lt1"/>
              </a:solidFill>
              <a:latin typeface="Arial"/>
              <a:ea typeface="Arial"/>
              <a:cs typeface="Arial"/>
              <a:sym typeface="Arial"/>
            </a:endParaRPr>
          </a:p>
        </p:txBody>
      </p:sp>
      <p:sp>
        <p:nvSpPr>
          <p:cNvPr id="349" name="Google Shape;349;p13"/>
          <p:cNvSpPr/>
          <p:nvPr/>
        </p:nvSpPr>
        <p:spPr>
          <a:xfrm>
            <a:off x="6156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Métodos: </a:t>
            </a:r>
            <a:endParaRPr sz="2600" b="1" i="0" u="none" strike="noStrike" cap="none">
              <a:solidFill>
                <a:schemeClr val="lt1"/>
              </a:solidFill>
              <a:latin typeface="Arial"/>
              <a:ea typeface="Arial"/>
              <a:cs typeface="Arial"/>
              <a:sym typeface="Arial"/>
            </a:endParaRPr>
          </a:p>
        </p:txBody>
      </p:sp>
      <p:sp>
        <p:nvSpPr>
          <p:cNvPr id="350" name="Google Shape;350;p13"/>
          <p:cNvSpPr/>
          <p:nvPr/>
        </p:nvSpPr>
        <p:spPr>
          <a:xfrm>
            <a:off x="11520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Ventajas:</a:t>
            </a:r>
            <a:endParaRPr sz="2600" b="1" i="0" u="none" strike="noStrike" cap="none">
              <a:solidFill>
                <a:schemeClr val="lt1"/>
              </a:solidFill>
              <a:latin typeface="Arial"/>
              <a:ea typeface="Arial"/>
              <a:cs typeface="Arial"/>
              <a:sym typeface="Arial"/>
            </a:endParaRPr>
          </a:p>
        </p:txBody>
      </p:sp>
      <p:sp>
        <p:nvSpPr>
          <p:cNvPr id="351" name="Google Shape;351;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3"/>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54" name="Google Shape;354;p13"/>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14"/>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Importancia de la información </a:t>
            </a:r>
            <a:endParaRPr sz="5400" b="1" i="0" u="none" strike="noStrike" cap="none">
              <a:solidFill>
                <a:srgbClr val="000000"/>
              </a:solidFill>
              <a:latin typeface="Arial"/>
              <a:ea typeface="Arial"/>
              <a:cs typeface="Arial"/>
              <a:sym typeface="Arial"/>
            </a:endParaRPr>
          </a:p>
        </p:txBody>
      </p:sp>
      <p:sp>
        <p:nvSpPr>
          <p:cNvPr id="367" name="Google Shape;367;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4"/>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371" name="Google Shape;371;p14"/>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72" name="Google Shape;372;p14"/>
          <p:cNvGrpSpPr/>
          <p:nvPr/>
        </p:nvGrpSpPr>
        <p:grpSpPr>
          <a:xfrm>
            <a:off x="1102421" y="3954689"/>
            <a:ext cx="15327156" cy="3538621"/>
            <a:chOff x="310421" y="822689"/>
            <a:chExt cx="15327156" cy="3538621"/>
          </a:xfrm>
        </p:grpSpPr>
        <p:sp>
          <p:nvSpPr>
            <p:cNvPr id="373" name="Google Shape;373;p14"/>
            <p:cNvSpPr/>
            <p:nvPr/>
          </p:nvSpPr>
          <p:spPr>
            <a:xfrm>
              <a:off x="310421"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4"/>
            <p:cNvSpPr/>
            <p:nvPr/>
          </p:nvSpPr>
          <p:spPr>
            <a:xfrm>
              <a:off x="589441" y="1101710"/>
              <a:ext cx="770628" cy="770628"/>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4"/>
            <p:cNvSpPr/>
            <p:nvPr/>
          </p:nvSpPr>
          <p:spPr>
            <a:xfrm>
              <a:off x="1923806" y="822689"/>
              <a:ext cx="3131864" cy="13286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4"/>
            <p:cNvSpPr txBox="1"/>
            <p:nvPr/>
          </p:nvSpPr>
          <p:spPr>
            <a:xfrm>
              <a:off x="1923806"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1. Evaluar el progreso del aprendizaje: </a:t>
              </a:r>
              <a:r>
                <a:rPr lang="de-DE" sz="1400" b="0" i="0" u="none" strike="noStrike" cap="none">
                  <a:solidFill>
                    <a:srgbClr val="000000"/>
                  </a:solidFill>
                  <a:latin typeface="Arial"/>
                  <a:ea typeface="Arial"/>
                  <a:cs typeface="Arial"/>
                  <a:sym typeface="Arial"/>
                </a:rPr>
                <a:t>La retroalimentación permite a los estudiantes evaluar su progreso en el aprendizaje y comprender hasta qué punto han entendido el contenido del aprendizaje. Les ayuda a reconocer sus puntos fuertes y débiles y a adaptar sus estrategias de aprendizaje.</a:t>
              </a:r>
              <a:endParaRPr sz="1400" b="0" i="0" u="none" strike="noStrike" cap="none">
                <a:solidFill>
                  <a:srgbClr val="000000"/>
                </a:solidFill>
                <a:latin typeface="Arial"/>
                <a:ea typeface="Arial"/>
                <a:cs typeface="Arial"/>
                <a:sym typeface="Arial"/>
              </a:endParaRPr>
            </a:p>
          </p:txBody>
        </p:sp>
        <p:sp>
          <p:nvSpPr>
            <p:cNvPr id="377" name="Google Shape;377;p14"/>
            <p:cNvSpPr/>
            <p:nvPr/>
          </p:nvSpPr>
          <p:spPr>
            <a:xfrm>
              <a:off x="5601375"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
            <p:cNvSpPr/>
            <p:nvPr/>
          </p:nvSpPr>
          <p:spPr>
            <a:xfrm>
              <a:off x="5880395" y="1101710"/>
              <a:ext cx="770628" cy="770628"/>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4"/>
            <p:cNvSpPr/>
            <p:nvPr/>
          </p:nvSpPr>
          <p:spPr>
            <a:xfrm>
              <a:off x="7214760" y="822689"/>
              <a:ext cx="3131864" cy="13286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4"/>
            <p:cNvSpPr txBox="1"/>
            <p:nvPr/>
          </p:nvSpPr>
          <p:spPr>
            <a:xfrm>
              <a:off x="7214760"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2. Corrección de errores: </a:t>
              </a:r>
              <a:r>
                <a:rPr lang="de-DE" sz="1400" b="0" i="0" u="none" strike="noStrike" cap="none">
                  <a:solidFill>
                    <a:srgbClr val="000000"/>
                  </a:solidFill>
                  <a:latin typeface="Arial"/>
                  <a:ea typeface="Arial"/>
                  <a:cs typeface="Arial"/>
                  <a:sym typeface="Arial"/>
                </a:rPr>
                <a:t>El feedback ayuda a los alumnos a reconocer y corregir sus errores. Les permite identificar malentendidos o lagunas de comprensión y corregirlos.</a:t>
              </a:r>
              <a:endParaRPr sz="1400" b="0" i="0" u="none" strike="noStrike" cap="none">
                <a:solidFill>
                  <a:srgbClr val="000000"/>
                </a:solidFill>
                <a:latin typeface="Arial"/>
                <a:ea typeface="Arial"/>
                <a:cs typeface="Arial"/>
                <a:sym typeface="Arial"/>
              </a:endParaRPr>
            </a:p>
          </p:txBody>
        </p:sp>
        <p:sp>
          <p:nvSpPr>
            <p:cNvPr id="381" name="Google Shape;381;p14"/>
            <p:cNvSpPr/>
            <p:nvPr/>
          </p:nvSpPr>
          <p:spPr>
            <a:xfrm>
              <a:off x="10892328"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4"/>
            <p:cNvSpPr/>
            <p:nvPr/>
          </p:nvSpPr>
          <p:spPr>
            <a:xfrm>
              <a:off x="11171349" y="1101710"/>
              <a:ext cx="770628" cy="770628"/>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4"/>
            <p:cNvSpPr/>
            <p:nvPr/>
          </p:nvSpPr>
          <p:spPr>
            <a:xfrm>
              <a:off x="12505713" y="822689"/>
              <a:ext cx="3131864" cy="13286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4"/>
            <p:cNvSpPr txBox="1"/>
            <p:nvPr/>
          </p:nvSpPr>
          <p:spPr>
            <a:xfrm>
              <a:off x="12505713"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3. Motivación y confianza en uno mismo: </a:t>
              </a:r>
              <a:r>
                <a:rPr lang="de-DE" sz="1400" b="0" i="0" u="none" strike="noStrike" cap="none">
                  <a:solidFill>
                    <a:srgbClr val="000000"/>
                  </a:solidFill>
                  <a:latin typeface="Arial"/>
                  <a:ea typeface="Arial"/>
                  <a:cs typeface="Arial"/>
                  <a:sym typeface="Arial"/>
                </a:rPr>
                <a:t>Los comentarios positivos aumentan la motivación y la confianza en sí mismos de los alumnos. Les anima a seguir adelante y a dar lo mejor de sí mismos. Los comentarios constructivos también les ayudan a mejorar sus habilidades y a seguir desarrollándose.</a:t>
              </a:r>
              <a:endParaRPr sz="1400" b="0" i="0" u="none" strike="noStrike" cap="none">
                <a:solidFill>
                  <a:srgbClr val="000000"/>
                </a:solidFill>
                <a:latin typeface="Arial"/>
                <a:ea typeface="Arial"/>
                <a:cs typeface="Arial"/>
                <a:sym typeface="Arial"/>
              </a:endParaRPr>
            </a:p>
          </p:txBody>
        </p:sp>
        <p:sp>
          <p:nvSpPr>
            <p:cNvPr id="385" name="Google Shape;385;p14"/>
            <p:cNvSpPr/>
            <p:nvPr/>
          </p:nvSpPr>
          <p:spPr>
            <a:xfrm>
              <a:off x="310421"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4"/>
            <p:cNvSpPr/>
            <p:nvPr/>
          </p:nvSpPr>
          <p:spPr>
            <a:xfrm>
              <a:off x="589441" y="3311660"/>
              <a:ext cx="770628" cy="770628"/>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4"/>
            <p:cNvSpPr/>
            <p:nvPr/>
          </p:nvSpPr>
          <p:spPr>
            <a:xfrm>
              <a:off x="1923806" y="3032640"/>
              <a:ext cx="3131864" cy="13286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4"/>
            <p:cNvSpPr txBox="1"/>
            <p:nvPr/>
          </p:nvSpPr>
          <p:spPr>
            <a:xfrm>
              <a:off x="1923806"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4. Mejora de las estrategias de aprendizaje: </a:t>
              </a:r>
              <a:r>
                <a:rPr lang="de-DE" sz="1400" b="0" i="0" u="none" strike="noStrike" cap="none">
                  <a:solidFill>
                    <a:srgbClr val="000000"/>
                  </a:solidFill>
                  <a:latin typeface="Arial"/>
                  <a:ea typeface="Arial"/>
                  <a:cs typeface="Arial"/>
                  <a:sym typeface="Arial"/>
                </a:rPr>
                <a:t>El feedback proporciona a los estudiantes una indicación de qué estrategias de aprendizaje son eficaces y cuáles pueden necesitar ser adaptadas. Les permite reflexionar sobre sus procesos de aprendizaje y optimizar su enfoque.</a:t>
              </a:r>
              <a:endParaRPr sz="1400" b="0" i="0" u="none" strike="noStrike" cap="none">
                <a:solidFill>
                  <a:srgbClr val="000000"/>
                </a:solidFill>
                <a:latin typeface="Arial"/>
                <a:ea typeface="Arial"/>
                <a:cs typeface="Arial"/>
                <a:sym typeface="Arial"/>
              </a:endParaRPr>
            </a:p>
          </p:txBody>
        </p:sp>
        <p:sp>
          <p:nvSpPr>
            <p:cNvPr id="389" name="Google Shape;389;p14"/>
            <p:cNvSpPr/>
            <p:nvPr/>
          </p:nvSpPr>
          <p:spPr>
            <a:xfrm>
              <a:off x="5601375"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4"/>
            <p:cNvSpPr/>
            <p:nvPr/>
          </p:nvSpPr>
          <p:spPr>
            <a:xfrm>
              <a:off x="5880395" y="3311660"/>
              <a:ext cx="770628" cy="770628"/>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4"/>
            <p:cNvSpPr/>
            <p:nvPr/>
          </p:nvSpPr>
          <p:spPr>
            <a:xfrm>
              <a:off x="7214760" y="3032640"/>
              <a:ext cx="3131864" cy="13286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4"/>
            <p:cNvSpPr txBox="1"/>
            <p:nvPr/>
          </p:nvSpPr>
          <p:spPr>
            <a:xfrm>
              <a:off x="7214760"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5. Adaptar la lección: </a:t>
              </a:r>
              <a:r>
                <a:rPr lang="de-DE" sz="1400" b="0" i="0" u="none" strike="noStrike" cap="none">
                  <a:solidFill>
                    <a:srgbClr val="000000"/>
                  </a:solidFill>
                  <a:latin typeface="Arial"/>
                  <a:ea typeface="Arial"/>
                  <a:cs typeface="Arial"/>
                  <a:sym typeface="Arial"/>
                </a:rPr>
                <a:t>El feedback también es importante para que el profesor adapte la lección en la </a:t>
              </a:r>
              <a:r>
                <a:rPr lang="de-DE"/>
                <a:t>aula invertida</a:t>
              </a:r>
              <a:r>
                <a:rPr lang="de-DE" sz="1400" b="0" i="0" u="none" strike="noStrike" cap="none">
                  <a:solidFill>
                    <a:srgbClr val="000000"/>
                  </a:solidFill>
                  <a:latin typeface="Arial"/>
                  <a:ea typeface="Arial"/>
                  <a:cs typeface="Arial"/>
                  <a:sym typeface="Arial"/>
                </a:rPr>
                <a:t>. El feedback de los alumnos permite al profesor reconocer qué temas o conceptos necesitan ser explicados con más detalle o explorados con mayor profundidad. Esto permite ofrecer un apoyo específico e individualizado a los alumnos.</a:t>
              </a:r>
              <a:endParaRPr sz="1400" b="0" i="0" u="none" strike="noStrike" cap="none">
                <a:solidFill>
                  <a:srgbClr val="000000"/>
                </a:solidFill>
                <a:latin typeface="Arial"/>
                <a:ea typeface="Arial"/>
                <a:cs typeface="Arial"/>
                <a:sym typeface="Arial"/>
              </a:endParaRPr>
            </a:p>
          </p:txBody>
        </p:sp>
      </p:grpSp>
      <p:sp>
        <p:nvSpPr>
          <p:cNvPr id="393" name="Google Shape;393;p14"/>
          <p:cNvSpPr txBox="1"/>
          <p:nvPr/>
        </p:nvSpPr>
        <p:spPr>
          <a:xfrm>
            <a:off x="1068242" y="2601829"/>
            <a:ext cx="1393907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El feedback desempeña un papel crucial en el aprendizaje en </a:t>
            </a:r>
            <a:r>
              <a:rPr lang="de-DE" sz="2000" b="1">
                <a:solidFill>
                  <a:schemeClr val="dk1"/>
                </a:solidFill>
              </a:rPr>
              <a:t>aula invertida</a:t>
            </a:r>
            <a:r>
              <a:rPr lang="de-DE" sz="2000" b="1" i="0" u="none" strike="noStrike" cap="none">
                <a:solidFill>
                  <a:schemeClr val="dk1"/>
                </a:solidFill>
                <a:latin typeface="Arial"/>
                <a:ea typeface="Arial"/>
                <a:cs typeface="Arial"/>
                <a:sym typeface="Arial"/>
              </a:rPr>
              <a:t>. He aquí algunas razones por las que la retroalimentación es importante en el aula invertida: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15"/>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Evaluar la colaboración en EFP</a:t>
            </a:r>
            <a:endParaRPr sz="5400" b="1" i="0" u="none" strike="noStrike" cap="none">
              <a:solidFill>
                <a:srgbClr val="000000"/>
              </a:solidFill>
              <a:latin typeface="Arial"/>
              <a:ea typeface="Arial"/>
              <a:cs typeface="Arial"/>
              <a:sym typeface="Arial"/>
            </a:endParaRPr>
          </a:p>
        </p:txBody>
      </p:sp>
      <p:sp>
        <p:nvSpPr>
          <p:cNvPr id="406" name="Google Shape;40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5"/>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10" name="Google Shape;410;p1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11" name="Google Shape;411;p15"/>
          <p:cNvSpPr txBox="1"/>
          <p:nvPr/>
        </p:nvSpPr>
        <p:spPr>
          <a:xfrm>
            <a:off x="760537" y="2481014"/>
            <a:ext cx="139390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Evaluar el trabajo en equipo en entornos prácticos de EFP</a:t>
            </a:r>
            <a:endParaRPr sz="1400" b="0" i="0" u="none" strike="noStrike" cap="none">
              <a:solidFill>
                <a:srgbClr val="000000"/>
              </a:solidFill>
              <a:latin typeface="Arial"/>
              <a:ea typeface="Arial"/>
              <a:cs typeface="Arial"/>
              <a:sym typeface="Arial"/>
            </a:endParaRPr>
          </a:p>
        </p:txBody>
      </p:sp>
      <p:sp>
        <p:nvSpPr>
          <p:cNvPr id="412" name="Google Shape;412;p15"/>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3" name="Google Shape;413;p15"/>
          <p:cNvSpPr/>
          <p:nvPr/>
        </p:nvSpPr>
        <p:spPr>
          <a:xfrm>
            <a:off x="944400" y="3284400"/>
            <a:ext cx="15155292" cy="24933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En la EFP, muchas tareas se realizan en equipo, lo que obliga a los estudiantes a colaborar en trabajos prácticos, similares a los empleos profesionales del mundo real.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Evalúe cómo trabajan los alumnos en equipo durante actividades prácticas como la construcción de un proyecto, la gestión de una cocina o la realización de tareas sanitarias.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Las evaluaciones de la colaboración pueden centrarse en la comunicación, la distribución de tareas, el apoyo entre compañeros y la capacidad de resolver problemas en equipo.</a:t>
            </a:r>
            <a:endParaRPr sz="2400" b="0" i="0" u="none" strike="noStrike" cap="none">
              <a:solidFill>
                <a:srgbClr val="000000"/>
              </a:solidFill>
              <a:latin typeface="Arial"/>
              <a:ea typeface="Arial"/>
              <a:cs typeface="Arial"/>
              <a:sym typeface="Arial"/>
            </a:endParaRPr>
          </a:p>
        </p:txBody>
      </p:sp>
      <p:sp>
        <p:nvSpPr>
          <p:cNvPr id="414" name="Google Shape;414;p15"/>
          <p:cNvSpPr/>
          <p:nvPr/>
        </p:nvSpPr>
        <p:spPr>
          <a:xfrm>
            <a:off x="944400" y="5766829"/>
            <a:ext cx="15155292"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Por ejemplo: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Los estudiantes trabajan en equipos permanentes para completar pruebas de garantía de preparación y ejercicios de aplicación que simulan escenarios clínicos del mundo real. La evaluación entre compañeros es también un componente clave, en el que los estudiantes proporcionan retroalimentación sobre el rendimiento de los demás</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Se asigna a un equipo de estudiantes la gestión de un servicio de restaurante simulado, en el que deben preparar una comida de varios platos para un número determinado de comensales.</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16"/>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4800" b="1" i="0" u="none" strike="noStrike" cap="none" dirty="0">
                <a:solidFill>
                  <a:srgbClr val="033C5B"/>
                </a:solidFill>
                <a:latin typeface="Arial"/>
                <a:ea typeface="Arial"/>
                <a:cs typeface="Arial"/>
                <a:sym typeface="Arial"/>
              </a:rPr>
              <a:t>Evaluación paritaria y autoevaluación</a:t>
            </a:r>
            <a:endParaRPr sz="4800" b="1" i="0" u="none" strike="noStrike" cap="none" dirty="0">
              <a:solidFill>
                <a:srgbClr val="000000"/>
              </a:solidFill>
              <a:latin typeface="Arial"/>
              <a:ea typeface="Arial"/>
              <a:cs typeface="Arial"/>
              <a:sym typeface="Arial"/>
            </a:endParaRPr>
          </a:p>
        </p:txBody>
      </p:sp>
      <p:sp>
        <p:nvSpPr>
          <p:cNvPr id="427" name="Google Shape;427;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6"/>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31" name="Google Shape;431;p16"/>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32" name="Google Shape;432;p16"/>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433" name="Google Shape;433;p16"/>
          <p:cNvGrpSpPr/>
          <p:nvPr/>
        </p:nvGrpSpPr>
        <p:grpSpPr>
          <a:xfrm>
            <a:off x="1175361" y="2548380"/>
            <a:ext cx="7058554" cy="2398500"/>
            <a:chOff x="0" y="47432"/>
            <a:chExt cx="7058554" cy="2398500"/>
          </a:xfrm>
        </p:grpSpPr>
        <p:sp>
          <p:nvSpPr>
            <p:cNvPr id="434" name="Google Shape;434;p16"/>
            <p:cNvSpPr/>
            <p:nvPr/>
          </p:nvSpPr>
          <p:spPr>
            <a:xfrm>
              <a:off x="0" y="47432"/>
              <a:ext cx="7058554" cy="23985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tx1"/>
                </a:solidFill>
                <a:latin typeface="Arial"/>
                <a:ea typeface="Arial"/>
                <a:cs typeface="Arial"/>
                <a:sym typeface="Arial"/>
              </a:endParaRPr>
            </a:p>
          </p:txBody>
        </p:sp>
        <p:sp>
          <p:nvSpPr>
            <p:cNvPr id="435" name="Google Shape;435;p16"/>
            <p:cNvSpPr txBox="1"/>
            <p:nvPr/>
          </p:nvSpPr>
          <p:spPr>
            <a:xfrm>
              <a:off x="117085" y="164517"/>
              <a:ext cx="6824384" cy="216433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000" b="1" i="0" u="none" strike="noStrike" cap="none" dirty="0">
                  <a:solidFill>
                    <a:schemeClr val="tx1"/>
                  </a:solidFill>
                  <a:latin typeface="Arial"/>
                  <a:ea typeface="Arial"/>
                  <a:cs typeface="Arial"/>
                  <a:sym typeface="Arial"/>
                </a:rPr>
                <a:t>Evaluaciones entre compañeros: </a:t>
              </a:r>
              <a:r>
                <a:rPr lang="de-DE" sz="2000" b="0" i="0" u="none" strike="noStrike" cap="none" dirty="0">
                  <a:solidFill>
                    <a:schemeClr val="tx1"/>
                  </a:solidFill>
                  <a:latin typeface="Arial"/>
                  <a:ea typeface="Arial"/>
                  <a:cs typeface="Arial"/>
                  <a:sym typeface="Arial"/>
                </a:rPr>
                <a:t>Anime a los estudiantes a evaluar mutuamente su rendimiento en tareas prácticas, como el trabajo en equipo durante un proyecto de construcción o el control de calidad en la fabricación. Este proceso imita la retroalimentación de la industria y ayuda a los estudiantes a desarrollar habilidades de evaluación crítica.</a:t>
              </a:r>
              <a:endParaRPr sz="2000" b="0" i="0" u="none" strike="noStrike" cap="none" dirty="0">
                <a:solidFill>
                  <a:schemeClr val="tx1"/>
                </a:solidFill>
                <a:latin typeface="Arial"/>
                <a:ea typeface="Arial"/>
                <a:cs typeface="Arial"/>
                <a:sym typeface="Arial"/>
              </a:endParaRPr>
            </a:p>
          </p:txBody>
        </p:sp>
      </p:grpSp>
      <p:grpSp>
        <p:nvGrpSpPr>
          <p:cNvPr id="436" name="Google Shape;436;p16"/>
          <p:cNvGrpSpPr/>
          <p:nvPr/>
        </p:nvGrpSpPr>
        <p:grpSpPr>
          <a:xfrm>
            <a:off x="8727330" y="2666518"/>
            <a:ext cx="7130782" cy="2211300"/>
            <a:chOff x="0" y="237206"/>
            <a:chExt cx="7130782" cy="2211300"/>
          </a:xfrm>
        </p:grpSpPr>
        <p:sp>
          <p:nvSpPr>
            <p:cNvPr id="437" name="Google Shape;437;p16"/>
            <p:cNvSpPr/>
            <p:nvPr/>
          </p:nvSpPr>
          <p:spPr>
            <a:xfrm>
              <a:off x="0" y="237206"/>
              <a:ext cx="7130782" cy="22113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tx1"/>
                </a:solidFill>
                <a:latin typeface="Arial"/>
                <a:ea typeface="Arial"/>
                <a:cs typeface="Arial"/>
                <a:sym typeface="Arial"/>
              </a:endParaRPr>
            </a:p>
          </p:txBody>
        </p:sp>
        <p:sp>
          <p:nvSpPr>
            <p:cNvPr id="438" name="Google Shape;438;p16"/>
            <p:cNvSpPr txBox="1"/>
            <p:nvPr/>
          </p:nvSpPr>
          <p:spPr>
            <a:xfrm>
              <a:off x="107947" y="345153"/>
              <a:ext cx="6914888" cy="1995406"/>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de-DE" sz="2400" b="1" i="0" u="none" strike="noStrike" cap="none">
                  <a:solidFill>
                    <a:schemeClr val="tx1"/>
                  </a:solidFill>
                  <a:latin typeface="Arial"/>
                  <a:ea typeface="Arial"/>
                  <a:cs typeface="Arial"/>
                  <a:sym typeface="Arial"/>
                </a:rPr>
                <a:t>Autoevaluación:</a:t>
              </a:r>
              <a:r>
                <a:rPr lang="de-DE" sz="2400" b="0" i="0" u="none" strike="noStrike" cap="none">
                  <a:solidFill>
                    <a:schemeClr val="tx1"/>
                  </a:solidFill>
                  <a:latin typeface="Arial"/>
                  <a:ea typeface="Arial"/>
                  <a:cs typeface="Arial"/>
                  <a:sym typeface="Arial"/>
                </a:rPr>
                <a:t> Pida a los alumnos que reflexionen sobre su propia actuación, identificando sus puntos fuertes y sus áreas de mejora. Esto fomenta la autoconciencia y la responsabilidad, esenciales para el desarrollo profesional a largo plazo.</a:t>
              </a:r>
              <a:endParaRPr sz="2400" b="0" i="0" u="none" strike="noStrike" cap="none">
                <a:solidFill>
                  <a:schemeClr val="tx1"/>
                </a:solidFill>
                <a:latin typeface="Arial"/>
                <a:ea typeface="Arial"/>
                <a:cs typeface="Arial"/>
                <a:sym typeface="Arial"/>
              </a:endParaRPr>
            </a:p>
          </p:txBody>
        </p:sp>
      </p:grpSp>
      <p:grpSp>
        <p:nvGrpSpPr>
          <p:cNvPr id="439" name="Google Shape;439;p16"/>
          <p:cNvGrpSpPr/>
          <p:nvPr/>
        </p:nvGrpSpPr>
        <p:grpSpPr>
          <a:xfrm>
            <a:off x="878429" y="5209693"/>
            <a:ext cx="7652417" cy="2943388"/>
            <a:chOff x="0" y="0"/>
            <a:chExt cx="7652417" cy="2493366"/>
          </a:xfrm>
        </p:grpSpPr>
        <p:sp>
          <p:nvSpPr>
            <p:cNvPr id="440" name="Google Shape;440;p16"/>
            <p:cNvSpPr/>
            <p:nvPr/>
          </p:nvSpPr>
          <p:spPr>
            <a:xfrm rot="5400000">
              <a:off x="4206297" y="-1202090"/>
              <a:ext cx="1994692" cy="4897547"/>
            </a:xfrm>
            <a:prstGeom prst="round2SameRect">
              <a:avLst>
                <a:gd name="adj1" fmla="val 16667"/>
                <a:gd name="adj2" fmla="val 0"/>
              </a:avLst>
            </a:prstGeom>
            <a:solidFill>
              <a:srgbClr val="FBDCCE">
                <a:alpha val="89411"/>
              </a:srgbClr>
            </a:solidFill>
            <a:ln w="25400" cap="flat" cmpd="sng">
              <a:solidFill>
                <a:srgbClr val="FBDCCE">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6"/>
            <p:cNvSpPr txBox="1"/>
            <p:nvPr/>
          </p:nvSpPr>
          <p:spPr>
            <a:xfrm>
              <a:off x="2754870" y="346710"/>
              <a:ext cx="4800174" cy="1799946"/>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Tras completar un proyecto de construcción (por ejemplo, construir un pequeño cobertizo o un muro), los alumnos evalúan el trabajo en equipo, la comunicación y la calidad del trabajo de los demás.</a:t>
              </a:r>
              <a:endParaRPr sz="18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En una línea de fabricación simulada, los alumnos ensamblan un producto y sus compañeros evalúan la calidad del producto final.</a:t>
              </a:r>
              <a:endParaRPr sz="1800" b="0" i="0" u="none" strike="noStrike" cap="none">
                <a:solidFill>
                  <a:srgbClr val="000000"/>
                </a:solidFill>
                <a:latin typeface="Arial"/>
                <a:ea typeface="Arial"/>
                <a:cs typeface="Arial"/>
                <a:sym typeface="Arial"/>
              </a:endParaRPr>
            </a:p>
          </p:txBody>
        </p:sp>
        <p:sp>
          <p:nvSpPr>
            <p:cNvPr id="442" name="Google Shape;442;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Por ejemplo:</a:t>
              </a:r>
              <a:endParaRPr sz="2400" b="0" i="0" u="none" strike="noStrike" cap="none">
                <a:solidFill>
                  <a:schemeClr val="lt1"/>
                </a:solidFill>
                <a:latin typeface="Arial"/>
                <a:ea typeface="Arial"/>
                <a:cs typeface="Arial"/>
                <a:sym typeface="Arial"/>
              </a:endParaRPr>
            </a:p>
          </p:txBody>
        </p:sp>
      </p:grpSp>
      <p:grpSp>
        <p:nvGrpSpPr>
          <p:cNvPr id="444" name="Google Shape;444;p16"/>
          <p:cNvGrpSpPr/>
          <p:nvPr/>
        </p:nvGrpSpPr>
        <p:grpSpPr>
          <a:xfrm>
            <a:off x="8772492" y="5192189"/>
            <a:ext cx="7652417" cy="2960891"/>
            <a:chOff x="0" y="0"/>
            <a:chExt cx="7652417" cy="2493366"/>
          </a:xfrm>
        </p:grpSpPr>
        <p:sp>
          <p:nvSpPr>
            <p:cNvPr id="445" name="Google Shape;445;p16"/>
            <p:cNvSpPr/>
            <p:nvPr/>
          </p:nvSpPr>
          <p:spPr>
            <a:xfrm rot="5400000">
              <a:off x="4206297" y="-1202090"/>
              <a:ext cx="1994692" cy="4897547"/>
            </a:xfrm>
            <a:prstGeom prst="round2SameRect">
              <a:avLst>
                <a:gd name="adj1" fmla="val 16667"/>
                <a:gd name="adj2" fmla="val 0"/>
              </a:avLst>
            </a:prstGeom>
            <a:solidFill>
              <a:srgbClr val="FBDCCE">
                <a:alpha val="89411"/>
              </a:srgbClr>
            </a:solidFill>
            <a:ln w="25400" cap="flat" cmpd="sng">
              <a:solidFill>
                <a:srgbClr val="FBDCCE">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6"/>
            <p:cNvSpPr txBox="1"/>
            <p:nvPr/>
          </p:nvSpPr>
          <p:spPr>
            <a:xfrm>
              <a:off x="2754870" y="346710"/>
              <a:ext cx="4800174" cy="1799946"/>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Tras diagnosticar y reparar un vehículo, los alumnos reflexionan sobre su propia actuación en términos de destreza técnica, resolución de problemas y eficacia.</a:t>
              </a: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Después de un escenario de atención al paciente simulado, los estudiantes reflexionan sobre su capacidad para realizar tareas como la toma de constantes vitales, la administración de medicación y la comunicación con el paciente.</a:t>
              </a:r>
              <a:endParaRPr sz="1600" b="0" i="0" u="none" strike="noStrike" cap="none">
                <a:solidFill>
                  <a:srgbClr val="000000"/>
                </a:solidFill>
                <a:latin typeface="Arial"/>
                <a:ea typeface="Arial"/>
                <a:cs typeface="Arial"/>
                <a:sym typeface="Arial"/>
              </a:endParaRPr>
            </a:p>
          </p:txBody>
        </p:sp>
        <p:sp>
          <p:nvSpPr>
            <p:cNvPr id="447" name="Google Shape;447;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Por ejemplo:</a:t>
              </a:r>
              <a:endParaRPr sz="2400" b="0" i="0" u="none" strike="noStrike" cap="non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17"/>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Herramientas de evaluación digital </a:t>
            </a:r>
            <a:endParaRPr sz="5400" b="1" i="0" u="none" strike="noStrike" cap="none">
              <a:solidFill>
                <a:srgbClr val="000000"/>
              </a:solidFill>
              <a:latin typeface="Arial"/>
              <a:ea typeface="Arial"/>
              <a:cs typeface="Arial"/>
              <a:sym typeface="Arial"/>
            </a:endParaRPr>
          </a:p>
        </p:txBody>
      </p:sp>
      <p:sp>
        <p:nvSpPr>
          <p:cNvPr id="461" name="Google Shape;461;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17"/>
          <p:cNvSpPr txBox="1"/>
          <p:nvPr/>
        </p:nvSpPr>
        <p:spPr>
          <a:xfrm>
            <a:off x="751351" y="2713710"/>
            <a:ext cx="15948000" cy="557169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Herramientas de cuestionarios en línea como Kahoot, Quizizz o Socrative son soportes tecnológicos útiles para el aprendizaje en aulas invertidas.</a:t>
            </a:r>
            <a:endParaRPr sz="18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3200" b="0" i="0" u="none" strike="noStrike" cap="none">
              <a:solidFill>
                <a:schemeClr val="dk1"/>
              </a:solidFill>
              <a:latin typeface="Arial"/>
              <a:ea typeface="Arial"/>
              <a:cs typeface="Arial"/>
              <a:sym typeface="Arial"/>
            </a:endParaRPr>
          </a:p>
        </p:txBody>
      </p:sp>
      <p:sp>
        <p:nvSpPr>
          <p:cNvPr id="463" name="Google Shape;46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7"/>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66" name="Google Shape;466;p17"/>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467" name="Google Shape;467;p17" descr="A white logo with dots and lines&#10;&#10;Description automatically generated"/>
          <p:cNvPicPr preferRelativeResize="0"/>
          <p:nvPr/>
        </p:nvPicPr>
        <p:blipFill rotWithShape="1">
          <a:blip r:embed="rId7">
            <a:alphaModFix/>
          </a:blip>
          <a:srcRect/>
          <a:stretch/>
        </p:blipFill>
        <p:spPr>
          <a:xfrm>
            <a:off x="11127001" y="4795534"/>
            <a:ext cx="4693415" cy="2640046"/>
          </a:xfrm>
          <a:prstGeom prst="rect">
            <a:avLst/>
          </a:prstGeom>
          <a:noFill/>
          <a:ln>
            <a:noFill/>
          </a:ln>
        </p:spPr>
      </p:pic>
      <p:pic>
        <p:nvPicPr>
          <p:cNvPr id="468" name="Google Shape;468;p17" descr="A logo with a letter q&#10;&#10;Description automatically generated"/>
          <p:cNvPicPr preferRelativeResize="0"/>
          <p:nvPr/>
        </p:nvPicPr>
        <p:blipFill rotWithShape="1">
          <a:blip r:embed="rId8">
            <a:alphaModFix/>
          </a:blip>
          <a:srcRect/>
          <a:stretch/>
        </p:blipFill>
        <p:spPr>
          <a:xfrm>
            <a:off x="6401982" y="5629698"/>
            <a:ext cx="3878818" cy="2424261"/>
          </a:xfrm>
          <a:prstGeom prst="rect">
            <a:avLst/>
          </a:prstGeom>
          <a:noFill/>
          <a:ln>
            <a:noFill/>
          </a:ln>
        </p:spPr>
      </p:pic>
      <p:pic>
        <p:nvPicPr>
          <p:cNvPr id="469" name="Google Shape;469;p17" descr="A purple letters on a black background&#10;&#10;Description automatically generated"/>
          <p:cNvPicPr preferRelativeResize="0"/>
          <p:nvPr/>
        </p:nvPicPr>
        <p:blipFill rotWithShape="1">
          <a:blip r:embed="rId9">
            <a:alphaModFix/>
          </a:blip>
          <a:srcRect/>
          <a:stretch/>
        </p:blipFill>
        <p:spPr>
          <a:xfrm>
            <a:off x="1570684" y="4949741"/>
            <a:ext cx="3985098" cy="13599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18"/>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Herramientas de evaluación digital </a:t>
            </a:r>
            <a:endParaRPr sz="5400" b="1" i="0" u="none" strike="noStrike" cap="none">
              <a:solidFill>
                <a:srgbClr val="000000"/>
              </a:solidFill>
              <a:latin typeface="Arial"/>
              <a:ea typeface="Arial"/>
              <a:cs typeface="Arial"/>
              <a:sym typeface="Arial"/>
            </a:endParaRPr>
          </a:p>
        </p:txBody>
      </p:sp>
      <p:sp>
        <p:nvSpPr>
          <p:cNvPr id="482" name="Google Shape;482;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18"/>
          <p:cNvSpPr txBox="1"/>
          <p:nvPr/>
        </p:nvSpPr>
        <p:spPr>
          <a:xfrm>
            <a:off x="751351" y="2630659"/>
            <a:ext cx="15948000" cy="108980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Edición colaborativa de documentos: Herramientas como Google Docs o Microsoft Office 365 permiten a los estudiantes trabajar juntos en documentos y proporcionar comentarios</a:t>
            </a:r>
            <a:endParaRPr sz="3200" b="0" i="0" u="none" strike="noStrike" cap="none">
              <a:solidFill>
                <a:schemeClr val="dk1"/>
              </a:solidFill>
              <a:latin typeface="Arial"/>
              <a:ea typeface="Arial"/>
              <a:cs typeface="Arial"/>
              <a:sym typeface="Arial"/>
            </a:endParaRPr>
          </a:p>
        </p:txBody>
      </p:sp>
      <p:sp>
        <p:nvSpPr>
          <p:cNvPr id="484" name="Google Shape;48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8"/>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487" name="Google Shape;487;p18"/>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488" name="Google Shape;488;p18" descr="A group of logos with different colors&#10;&#10;Description automatically generated"/>
          <p:cNvPicPr preferRelativeResize="0"/>
          <p:nvPr/>
        </p:nvPicPr>
        <p:blipFill rotWithShape="1">
          <a:blip r:embed="rId7">
            <a:alphaModFix/>
          </a:blip>
          <a:srcRect/>
          <a:stretch/>
        </p:blipFill>
        <p:spPr>
          <a:xfrm>
            <a:off x="9748035" y="4219545"/>
            <a:ext cx="4812355" cy="3933536"/>
          </a:xfrm>
          <a:prstGeom prst="rect">
            <a:avLst/>
          </a:prstGeom>
          <a:noFill/>
          <a:ln>
            <a:noFill/>
          </a:ln>
        </p:spPr>
      </p:pic>
      <p:pic>
        <p:nvPicPr>
          <p:cNvPr id="489" name="Google Shape;489;p18" descr="A logo of a google docs&#10;&#10;Description automatically generated"/>
          <p:cNvPicPr preferRelativeResize="0"/>
          <p:nvPr/>
        </p:nvPicPr>
        <p:blipFill rotWithShape="1">
          <a:blip r:embed="rId8">
            <a:alphaModFix/>
          </a:blip>
          <a:srcRect/>
          <a:stretch/>
        </p:blipFill>
        <p:spPr>
          <a:xfrm>
            <a:off x="3373748" y="4884205"/>
            <a:ext cx="4340360" cy="26042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1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Herramientas de evaluación digital </a:t>
            </a:r>
            <a:endParaRPr sz="5400" b="1" i="0" u="none" strike="noStrike" cap="none">
              <a:solidFill>
                <a:srgbClr val="000000"/>
              </a:solidFill>
              <a:latin typeface="Arial"/>
              <a:ea typeface="Arial"/>
              <a:cs typeface="Arial"/>
              <a:sym typeface="Arial"/>
            </a:endParaRPr>
          </a:p>
        </p:txBody>
      </p:sp>
      <p:sp>
        <p:nvSpPr>
          <p:cNvPr id="502" name="Google Shape;502;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19"/>
          <p:cNvSpPr txBox="1"/>
          <p:nvPr/>
        </p:nvSpPr>
        <p:spPr>
          <a:xfrm>
            <a:off x="792000" y="2736523"/>
            <a:ext cx="15948000" cy="12277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Herramientas de análisis de vídeo como Edpuzzle o PlayPosit permiten a los profesores añadir elementos interactivos a los vídeos. Los alumnos pueden responder a preguntas o resolver tareas durante el vídeo</a:t>
            </a:r>
            <a:endParaRPr sz="1800" b="0" i="0" u="none" strike="noStrike" cap="none">
              <a:solidFill>
                <a:srgbClr val="000000"/>
              </a:solidFill>
              <a:latin typeface="Arial"/>
              <a:ea typeface="Arial"/>
              <a:cs typeface="Arial"/>
              <a:sym typeface="Arial"/>
            </a:endParaRPr>
          </a:p>
        </p:txBody>
      </p:sp>
      <p:sp>
        <p:nvSpPr>
          <p:cNvPr id="504" name="Google Shape;504;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9"/>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07" name="Google Shape;507;p19"/>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508" name="Google Shape;508;p19" descr="A logo with black text&#10;&#10;Description automatically generated"/>
          <p:cNvPicPr preferRelativeResize="0"/>
          <p:nvPr/>
        </p:nvPicPr>
        <p:blipFill rotWithShape="1">
          <a:blip r:embed="rId7">
            <a:alphaModFix/>
          </a:blip>
          <a:srcRect/>
          <a:stretch/>
        </p:blipFill>
        <p:spPr>
          <a:xfrm>
            <a:off x="9435830" y="5078281"/>
            <a:ext cx="4424588" cy="2488979"/>
          </a:xfrm>
          <a:prstGeom prst="rect">
            <a:avLst/>
          </a:prstGeom>
          <a:noFill/>
          <a:ln>
            <a:noFill/>
          </a:ln>
        </p:spPr>
      </p:pic>
      <p:pic>
        <p:nvPicPr>
          <p:cNvPr id="509" name="Google Shape;509;p19" descr="A white dog with black text&#10;&#10;Description automatically generated"/>
          <p:cNvPicPr preferRelativeResize="0"/>
          <p:nvPr/>
        </p:nvPicPr>
        <p:blipFill rotWithShape="1">
          <a:blip r:embed="rId8">
            <a:alphaModFix/>
          </a:blip>
          <a:srcRect/>
          <a:stretch/>
        </p:blipFill>
        <p:spPr>
          <a:xfrm>
            <a:off x="3590284" y="4801399"/>
            <a:ext cx="4437878" cy="27658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0"/>
        <p:cNvGrpSpPr/>
        <p:nvPr/>
      </p:nvGrpSpPr>
      <p:grpSpPr>
        <a:xfrm>
          <a:off x="0" y="0"/>
          <a:ext cx="0" cy="0"/>
          <a:chOff x="0" y="0"/>
          <a:chExt cx="0" cy="0"/>
        </a:xfrm>
      </p:grpSpPr>
      <p:sp>
        <p:nvSpPr>
          <p:cNvPr id="91" name="Google Shape;91;p2"/>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999"/>
              <a:buFont typeface="Arial"/>
              <a:buNone/>
            </a:pPr>
            <a:r>
              <a:rPr lang="de-DE" sz="6999" b="0" i="0" u="none" strike="noStrike" cap="none">
                <a:solidFill>
                  <a:srgbClr val="033C5B"/>
                </a:solidFill>
                <a:latin typeface="Arial"/>
                <a:ea typeface="Arial"/>
                <a:cs typeface="Arial"/>
                <a:sym typeface="Arial"/>
              </a:rPr>
              <a:t>Objetivos de aprendizaje</a:t>
            </a:r>
            <a:endParaRPr sz="1400" b="0" i="0" u="none" strike="noStrike" cap="none">
              <a:solidFill>
                <a:srgbClr val="000000"/>
              </a:solidFill>
              <a:latin typeface="Arial"/>
              <a:ea typeface="Arial"/>
              <a:cs typeface="Arial"/>
              <a:sym typeface="Arial"/>
            </a:endParaRPr>
          </a:p>
        </p:txBody>
      </p:sp>
      <p:sp>
        <p:nvSpPr>
          <p:cNvPr id="92" name="Google Shape;92;p2"/>
          <p:cNvSpPr txBox="1"/>
          <p:nvPr/>
        </p:nvSpPr>
        <p:spPr>
          <a:xfrm>
            <a:off x="791999" y="3456000"/>
            <a:ext cx="7668000"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Clr>
                <a:srgbClr val="000000"/>
              </a:buClr>
              <a:buSzPts val="2400"/>
              <a:buFont typeface="Arial"/>
              <a:buNone/>
            </a:pPr>
            <a:r>
              <a:rPr lang="de-DE" sz="2400" b="0" i="0" u="none" strike="noStrike" cap="none">
                <a:solidFill>
                  <a:srgbClr val="121212"/>
                </a:solidFill>
                <a:latin typeface="Arial"/>
                <a:ea typeface="Arial"/>
                <a:cs typeface="Arial"/>
                <a:sym typeface="Arial"/>
              </a:rPr>
              <a:t>Al final de esta unidad, los participantes serán capaces de:</a:t>
            </a:r>
            <a:endParaRPr sz="2400" b="0" i="0" u="none" strike="noStrike" cap="none">
              <a:solidFill>
                <a:srgbClr val="121212"/>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Describir los tipos de evaluaciones que puede aplicar un formador de profesores de EFP. </a:t>
            </a:r>
            <a:endParaRPr sz="24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Interpretar la relación entre el </a:t>
            </a:r>
            <a:r>
              <a:rPr lang="de-DE" sz="2400">
                <a:solidFill>
                  <a:srgbClr val="121212"/>
                </a:solidFill>
              </a:rPr>
              <a:t>aula invertida</a:t>
            </a:r>
            <a:r>
              <a:rPr lang="de-DE" sz="2400" b="0" i="0" u="none" strike="noStrike" cap="none">
                <a:solidFill>
                  <a:srgbClr val="121212"/>
                </a:solidFill>
                <a:latin typeface="Arial"/>
                <a:ea typeface="Arial"/>
                <a:cs typeface="Arial"/>
                <a:sym typeface="Arial"/>
              </a:rPr>
              <a:t> y los métodos de evaluación.</a:t>
            </a:r>
            <a:endParaRPr sz="24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Reconocer el valor de las herramientas digitales y el pensamiento creativo en el </a:t>
            </a:r>
            <a:r>
              <a:rPr lang="de-DE" sz="2400">
                <a:solidFill>
                  <a:srgbClr val="121212"/>
                </a:solidFill>
              </a:rPr>
              <a:t>aula invertida</a:t>
            </a:r>
            <a:r>
              <a:rPr lang="de-DE" sz="2400" b="0" i="0" u="none" strike="noStrike" cap="none">
                <a:solidFill>
                  <a:srgbClr val="121212"/>
                </a:solidFill>
                <a:latin typeface="Arial"/>
                <a:ea typeface="Arial"/>
                <a:cs typeface="Arial"/>
                <a:sym typeface="Arial"/>
              </a:rPr>
              <a:t> en relación con las evaluaciones. </a:t>
            </a:r>
            <a:endParaRPr sz="2400" b="0" i="0" u="none" strike="noStrike" cap="none">
              <a:solidFill>
                <a:srgbClr val="121212"/>
              </a:solidFill>
              <a:latin typeface="Arial"/>
              <a:ea typeface="Arial"/>
              <a:cs typeface="Arial"/>
              <a:sym typeface="Arial"/>
            </a:endParaRPr>
          </a:p>
        </p:txBody>
      </p:sp>
      <p:sp>
        <p:nvSpPr>
          <p:cNvPr id="93" name="Google Shape;93;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2" r="-374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8">
            <a:alphaModFix/>
          </a:blip>
          <a:srcRect/>
          <a:stretch/>
        </p:blipFill>
        <p:spPr>
          <a:xfrm>
            <a:off x="5584271" y="9263660"/>
            <a:ext cx="1047619" cy="3809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2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Herramientas de evaluación digital </a:t>
            </a:r>
            <a:endParaRPr sz="5400" b="1" i="0" u="none" strike="noStrike" cap="none">
              <a:solidFill>
                <a:srgbClr val="000000"/>
              </a:solidFill>
              <a:latin typeface="Arial"/>
              <a:ea typeface="Arial"/>
              <a:cs typeface="Arial"/>
              <a:sym typeface="Arial"/>
            </a:endParaRPr>
          </a:p>
        </p:txBody>
      </p:sp>
      <p:sp>
        <p:nvSpPr>
          <p:cNvPr id="522" name="Google Shape;522;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p20"/>
          <p:cNvSpPr txBox="1"/>
          <p:nvPr/>
        </p:nvSpPr>
        <p:spPr>
          <a:xfrm>
            <a:off x="818920" y="2546118"/>
            <a:ext cx="15948000" cy="177074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Las plataformas de aprendizaje como Moodle o Schoology ofrecen funciones para la evaluación y retroalimentación de tareas y pruebas. Los profesores pueden subir las tareas, los alumnos pueden trabajar en ellas y los profesores pueden proporcionar retroalimentación</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524" name="Google Shape;524;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0"/>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27" name="Google Shape;527;p20"/>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528" name="Google Shape;528;p20" descr="A logo with a letter s in a blue circle&#10;&#10;Description automatically generated"/>
          <p:cNvPicPr preferRelativeResize="0"/>
          <p:nvPr/>
        </p:nvPicPr>
        <p:blipFill rotWithShape="1">
          <a:blip r:embed="rId7">
            <a:alphaModFix/>
          </a:blip>
          <a:srcRect/>
          <a:stretch/>
        </p:blipFill>
        <p:spPr>
          <a:xfrm>
            <a:off x="9371216" y="4124823"/>
            <a:ext cx="4309816" cy="4309816"/>
          </a:xfrm>
          <a:prstGeom prst="rect">
            <a:avLst/>
          </a:prstGeom>
          <a:noFill/>
          <a:ln>
            <a:noFill/>
          </a:ln>
        </p:spPr>
      </p:pic>
      <p:pic>
        <p:nvPicPr>
          <p:cNvPr id="529" name="Google Shape;529;p20" descr="A group of orange circles&#10;&#10;Description automatically generated"/>
          <p:cNvPicPr preferRelativeResize="0"/>
          <p:nvPr/>
        </p:nvPicPr>
        <p:blipFill rotWithShape="1">
          <a:blip r:embed="rId8">
            <a:alphaModFix/>
          </a:blip>
          <a:srcRect/>
          <a:stretch/>
        </p:blipFill>
        <p:spPr>
          <a:xfrm>
            <a:off x="2813652" y="5028275"/>
            <a:ext cx="5979268" cy="15321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2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El papel de la gestión del tiempo en la evaluación del aprendizaje en </a:t>
            </a:r>
            <a:r>
              <a:rPr lang="de-DE" sz="5400" b="1">
                <a:solidFill>
                  <a:srgbClr val="033C5B"/>
                </a:solidFill>
              </a:rPr>
              <a:t>aula invertida</a:t>
            </a:r>
            <a:r>
              <a:rPr lang="de-DE" sz="5400" b="1" i="0" u="none" strike="noStrike" cap="none">
                <a:solidFill>
                  <a:srgbClr val="033C5B"/>
                </a:solidFill>
                <a:latin typeface="Arial"/>
                <a:ea typeface="Arial"/>
                <a:cs typeface="Arial"/>
                <a:sym typeface="Arial"/>
              </a:rPr>
              <a:t> </a:t>
            </a:r>
            <a:endParaRPr sz="5400" b="1" i="0" u="none" strike="noStrike" cap="none">
              <a:solidFill>
                <a:srgbClr val="000000"/>
              </a:solidFill>
              <a:latin typeface="Arial"/>
              <a:ea typeface="Arial"/>
              <a:cs typeface="Arial"/>
              <a:sym typeface="Arial"/>
            </a:endParaRPr>
          </a:p>
        </p:txBody>
      </p:sp>
      <p:sp>
        <p:nvSpPr>
          <p:cNvPr id="542" name="Google Shape;54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21"/>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46" name="Google Shape;546;p2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47" name="Google Shape;547;p21"/>
          <p:cNvGrpSpPr/>
          <p:nvPr/>
        </p:nvGrpSpPr>
        <p:grpSpPr>
          <a:xfrm>
            <a:off x="751351" y="3391662"/>
            <a:ext cx="15948000" cy="3199337"/>
            <a:chOff x="0" y="770210"/>
            <a:chExt cx="15948000" cy="3199337"/>
          </a:xfrm>
        </p:grpSpPr>
        <p:sp>
          <p:nvSpPr>
            <p:cNvPr id="548" name="Google Shape;548;p21"/>
            <p:cNvSpPr/>
            <p:nvPr/>
          </p:nvSpPr>
          <p:spPr>
            <a:xfrm>
              <a:off x="0" y="77021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21"/>
            <p:cNvSpPr/>
            <p:nvPr/>
          </p:nvSpPr>
          <p:spPr>
            <a:xfrm>
              <a:off x="430133" y="1090144"/>
              <a:ext cx="782060" cy="7820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21"/>
            <p:cNvSpPr/>
            <p:nvPr/>
          </p:nvSpPr>
          <p:spPr>
            <a:xfrm>
              <a:off x="1642326" y="770210"/>
              <a:ext cx="14305673" cy="14219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21"/>
            <p:cNvSpPr txBox="1"/>
            <p:nvPr/>
          </p:nvSpPr>
          <p:spPr>
            <a:xfrm>
              <a:off x="1642326" y="77021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500" b="0" i="0" u="none" strike="noStrike" cap="none">
                  <a:solidFill>
                    <a:srgbClr val="000000"/>
                  </a:solidFill>
                  <a:latin typeface="Arial"/>
                  <a:ea typeface="Arial"/>
                  <a:cs typeface="Arial"/>
                  <a:sym typeface="Arial"/>
                </a:rPr>
                <a:t>El modelo </a:t>
              </a:r>
              <a:r>
                <a:rPr lang="de-DE" sz="2500"/>
                <a:t>aula invertida</a:t>
              </a:r>
              <a:r>
                <a:rPr lang="de-DE" sz="2500" b="0" i="0" u="none" strike="noStrike" cap="none">
                  <a:solidFill>
                    <a:srgbClr val="000000"/>
                  </a:solidFill>
                  <a:latin typeface="Arial"/>
                  <a:ea typeface="Arial"/>
                  <a:cs typeface="Arial"/>
                  <a:sym typeface="Arial"/>
                </a:rPr>
                <a:t> requiere una buena planificación del tiempo, ya que los estudiantes realizan gran parte de su aprendizaje fuera de clase. Un sistema eficaz de gestión del tiempo ayuda a los estudiantes a aprovechar al máximo su tiempo de aprendizaje y a completar sus tareas a tiempo.</a:t>
              </a:r>
              <a:endParaRPr sz="2500" b="0" i="0" u="none" strike="noStrike" cap="none">
                <a:solidFill>
                  <a:srgbClr val="000000"/>
                </a:solidFill>
                <a:latin typeface="Arial"/>
                <a:ea typeface="Arial"/>
                <a:cs typeface="Arial"/>
                <a:sym typeface="Arial"/>
              </a:endParaRPr>
            </a:p>
          </p:txBody>
        </p:sp>
        <p:sp>
          <p:nvSpPr>
            <p:cNvPr id="552" name="Google Shape;552;p21"/>
            <p:cNvSpPr/>
            <p:nvPr/>
          </p:nvSpPr>
          <p:spPr>
            <a:xfrm>
              <a:off x="0" y="254762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21"/>
            <p:cNvSpPr/>
            <p:nvPr/>
          </p:nvSpPr>
          <p:spPr>
            <a:xfrm>
              <a:off x="430133" y="2867554"/>
              <a:ext cx="782060" cy="7820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21"/>
            <p:cNvSpPr/>
            <p:nvPr/>
          </p:nvSpPr>
          <p:spPr>
            <a:xfrm>
              <a:off x="1642326" y="2547620"/>
              <a:ext cx="14305673" cy="142192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21"/>
            <p:cNvSpPr txBox="1"/>
            <p:nvPr/>
          </p:nvSpPr>
          <p:spPr>
            <a:xfrm>
              <a:off x="1642326" y="254762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500" b="0" i="0" u="none" strike="noStrike" cap="none">
                  <a:solidFill>
                    <a:srgbClr val="000000"/>
                  </a:solidFill>
                  <a:latin typeface="Arial"/>
                  <a:ea typeface="Arial"/>
                  <a:cs typeface="Arial"/>
                  <a:sym typeface="Arial"/>
                </a:rPr>
                <a:t>Un sistema de gestión del tiempo permite a los estudiantes priorizar y organizar sus tareas. Pueden determinar qué tareas deben completarse primero y cuáles son menos urgentes. Y ayuda a los estudiantes a reducir el estrés, ya que pueden planificar y organizar mejor sus tareas. </a:t>
              </a:r>
              <a:endParaRPr sz="25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2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2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La organización eficaz favorece la evaluación en el aprendizaje en aulas invertidas </a:t>
            </a:r>
            <a:endParaRPr sz="5400" b="1" i="0" u="none" strike="noStrike" cap="none">
              <a:solidFill>
                <a:srgbClr val="000000"/>
              </a:solidFill>
              <a:latin typeface="Arial"/>
              <a:ea typeface="Arial"/>
              <a:cs typeface="Arial"/>
              <a:sym typeface="Arial"/>
            </a:endParaRPr>
          </a:p>
        </p:txBody>
      </p:sp>
      <p:sp>
        <p:nvSpPr>
          <p:cNvPr id="568" name="Google Shape;568;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22"/>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572" name="Google Shape;572;p2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73" name="Google Shape;573;p22"/>
          <p:cNvGrpSpPr/>
          <p:nvPr/>
        </p:nvGrpSpPr>
        <p:grpSpPr>
          <a:xfrm>
            <a:off x="799981" y="3132000"/>
            <a:ext cx="15932036" cy="4893647"/>
            <a:chOff x="7981" y="0"/>
            <a:chExt cx="15932036" cy="4893647"/>
          </a:xfrm>
        </p:grpSpPr>
        <p:sp>
          <p:nvSpPr>
            <p:cNvPr id="574" name="Google Shape;574;p22"/>
            <p:cNvSpPr/>
            <p:nvPr/>
          </p:nvSpPr>
          <p:spPr>
            <a:xfrm>
              <a:off x="1196099" y="0"/>
              <a:ext cx="13555800" cy="4893647"/>
            </a:xfrm>
            <a:prstGeom prst="rightArrow">
              <a:avLst>
                <a:gd name="adj1" fmla="val 50000"/>
                <a:gd name="adj2" fmla="val 50000"/>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tx1"/>
                </a:solidFill>
                <a:latin typeface="Arial"/>
                <a:ea typeface="Arial"/>
                <a:cs typeface="Arial"/>
                <a:sym typeface="Arial"/>
              </a:endParaRPr>
            </a:p>
          </p:txBody>
        </p:sp>
        <p:sp>
          <p:nvSpPr>
            <p:cNvPr id="575" name="Google Shape;575;p22"/>
            <p:cNvSpPr/>
            <p:nvPr/>
          </p:nvSpPr>
          <p:spPr>
            <a:xfrm>
              <a:off x="7981"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tx1"/>
                </a:solidFill>
                <a:latin typeface="Arial"/>
                <a:ea typeface="Arial"/>
                <a:cs typeface="Arial"/>
                <a:sym typeface="Arial"/>
              </a:endParaRPr>
            </a:p>
          </p:txBody>
        </p:sp>
        <p:sp>
          <p:nvSpPr>
            <p:cNvPr id="576" name="Google Shape;576;p22"/>
            <p:cNvSpPr txBox="1"/>
            <p:nvPr/>
          </p:nvSpPr>
          <p:spPr>
            <a:xfrm>
              <a:off x="103536"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a:solidFill>
                    <a:schemeClr val="tx1"/>
                  </a:solidFill>
                  <a:latin typeface="Arial"/>
                  <a:ea typeface="Arial"/>
                  <a:cs typeface="Arial"/>
                  <a:sym typeface="Arial"/>
                </a:rPr>
                <a:t>Una buena organización permite a los alumnos estructurar su proceso de aprendizaje. Pueden organizar sus materiales de aprendizaje, tomar notas y almacenar información importante. </a:t>
              </a:r>
              <a:endParaRPr sz="1800" b="0" i="0" u="none" strike="noStrike" cap="none">
                <a:solidFill>
                  <a:schemeClr val="tx1"/>
                </a:solidFill>
                <a:latin typeface="Arial"/>
                <a:ea typeface="Arial"/>
                <a:cs typeface="Arial"/>
                <a:sym typeface="Arial"/>
              </a:endParaRPr>
            </a:p>
          </p:txBody>
        </p:sp>
        <p:sp>
          <p:nvSpPr>
            <p:cNvPr id="577" name="Google Shape;577;p22"/>
            <p:cNvSpPr/>
            <p:nvPr/>
          </p:nvSpPr>
          <p:spPr>
            <a:xfrm>
              <a:off x="4038978"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tx1"/>
                </a:solidFill>
                <a:latin typeface="Arial"/>
                <a:ea typeface="Arial"/>
                <a:cs typeface="Arial"/>
                <a:sym typeface="Arial"/>
              </a:endParaRPr>
            </a:p>
          </p:txBody>
        </p:sp>
        <p:sp>
          <p:nvSpPr>
            <p:cNvPr id="578" name="Google Shape;578;p22"/>
            <p:cNvSpPr txBox="1"/>
            <p:nvPr/>
          </p:nvSpPr>
          <p:spPr>
            <a:xfrm>
              <a:off x="4134533"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dirty="0">
                  <a:solidFill>
                    <a:schemeClr val="tx1"/>
                  </a:solidFill>
                  <a:latin typeface="Arial"/>
                  <a:ea typeface="Arial"/>
                  <a:cs typeface="Arial"/>
                  <a:sym typeface="Arial"/>
                </a:rPr>
                <a:t>Una buena organización permite a los alumnos utilizar eficazmente sus recursos de aprendizaje. Pueden organizar sus materiales, marcar la información importante y acceder a ella fácilmente.</a:t>
              </a:r>
              <a:endParaRPr sz="1800" b="0" i="0" u="none" strike="noStrike" cap="none" dirty="0">
                <a:solidFill>
                  <a:schemeClr val="tx1"/>
                </a:solidFill>
                <a:latin typeface="Arial"/>
                <a:ea typeface="Arial"/>
                <a:cs typeface="Arial"/>
                <a:sym typeface="Arial"/>
              </a:endParaRPr>
            </a:p>
          </p:txBody>
        </p:sp>
        <p:sp>
          <p:nvSpPr>
            <p:cNvPr id="579" name="Google Shape;579;p22"/>
            <p:cNvSpPr/>
            <p:nvPr/>
          </p:nvSpPr>
          <p:spPr>
            <a:xfrm>
              <a:off x="8069976"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tx1"/>
                </a:solidFill>
                <a:latin typeface="Arial"/>
                <a:ea typeface="Arial"/>
                <a:cs typeface="Arial"/>
                <a:sym typeface="Arial"/>
              </a:endParaRPr>
            </a:p>
          </p:txBody>
        </p:sp>
        <p:sp>
          <p:nvSpPr>
            <p:cNvPr id="580" name="Google Shape;580;p22"/>
            <p:cNvSpPr txBox="1"/>
            <p:nvPr/>
          </p:nvSpPr>
          <p:spPr>
            <a:xfrm>
              <a:off x="8165531"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a:solidFill>
                    <a:schemeClr val="tx1"/>
                  </a:solidFill>
                  <a:latin typeface="Arial"/>
                  <a:ea typeface="Arial"/>
                  <a:cs typeface="Arial"/>
                  <a:sym typeface="Arial"/>
                </a:rPr>
                <a:t>Una buena organización ayuda a los estudiantes a ser más productivos. Pueden planificar mejor sus tareas, utilizar su tiempo de forma eficaz y minimizar las distracciones. </a:t>
              </a:r>
              <a:endParaRPr sz="1800" b="0" i="0" u="none" strike="noStrike" cap="none">
                <a:solidFill>
                  <a:schemeClr val="tx1"/>
                </a:solidFill>
                <a:latin typeface="Arial"/>
                <a:ea typeface="Arial"/>
                <a:cs typeface="Arial"/>
                <a:sym typeface="Arial"/>
              </a:endParaRPr>
            </a:p>
          </p:txBody>
        </p:sp>
        <p:sp>
          <p:nvSpPr>
            <p:cNvPr id="581" name="Google Shape;581;p22"/>
            <p:cNvSpPr/>
            <p:nvPr/>
          </p:nvSpPr>
          <p:spPr>
            <a:xfrm>
              <a:off x="12100973"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tx1"/>
                </a:solidFill>
                <a:latin typeface="Arial"/>
                <a:ea typeface="Arial"/>
                <a:cs typeface="Arial"/>
                <a:sym typeface="Arial"/>
              </a:endParaRPr>
            </a:p>
          </p:txBody>
        </p:sp>
        <p:sp>
          <p:nvSpPr>
            <p:cNvPr id="582" name="Google Shape;582;p22"/>
            <p:cNvSpPr txBox="1"/>
            <p:nvPr/>
          </p:nvSpPr>
          <p:spPr>
            <a:xfrm>
              <a:off x="12196528"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a:solidFill>
                    <a:schemeClr val="tx1"/>
                  </a:solidFill>
                  <a:latin typeface="Arial"/>
                  <a:ea typeface="Arial"/>
                  <a:cs typeface="Arial"/>
                  <a:sym typeface="Arial"/>
                </a:rPr>
                <a:t>Una buena organización anima a los alumnos a responsabilizarse de sí mismos. Aprenden a organizar sus propios procesos de aprendizaje y a responsabilizarse de su aprendizaje.</a:t>
              </a:r>
              <a:endParaRPr sz="1800" b="0" i="0" u="none" strike="noStrike" cap="none">
                <a:solidFill>
                  <a:schemeClr val="tx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4" name="Google Shape;594;p23"/>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Importancia de la comunicación con los alumnos en el contexto de la evaluación </a:t>
            </a:r>
            <a:endParaRPr sz="1400" b="1" i="0" u="none" strike="noStrike" cap="none">
              <a:solidFill>
                <a:srgbClr val="000000"/>
              </a:solidFill>
              <a:latin typeface="Arial"/>
              <a:ea typeface="Arial"/>
              <a:cs typeface="Arial"/>
              <a:sym typeface="Arial"/>
            </a:endParaRPr>
          </a:p>
        </p:txBody>
      </p:sp>
      <p:sp>
        <p:nvSpPr>
          <p:cNvPr id="595" name="Google Shape;595;p23"/>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La comunicación con los estudiantes sobre los resultados de la evaluación en el aprendizaje en </a:t>
            </a:r>
            <a:r>
              <a:rPr lang="de-DE" sz="2400" b="1">
                <a:solidFill>
                  <a:schemeClr val="dk1"/>
                </a:solidFill>
              </a:rPr>
              <a:t>aula invertida</a:t>
            </a:r>
            <a:r>
              <a:rPr lang="de-DE" sz="2400" b="1" i="0" u="none" strike="noStrike" cap="none">
                <a:solidFill>
                  <a:schemeClr val="dk1"/>
                </a:solidFill>
                <a:latin typeface="Arial"/>
                <a:ea typeface="Arial"/>
                <a:cs typeface="Arial"/>
                <a:sym typeface="Arial"/>
              </a:rPr>
              <a:t> es de gran importancia. He aquí algunas razones: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1 Feedback y reflexión: </a:t>
            </a:r>
            <a:r>
              <a:rPr lang="de-DE" sz="2400" b="0" i="0" u="none" strike="noStrike" cap="none">
                <a:solidFill>
                  <a:schemeClr val="dk1"/>
                </a:solidFill>
                <a:latin typeface="Arial"/>
                <a:ea typeface="Arial"/>
                <a:cs typeface="Arial"/>
                <a:sym typeface="Arial"/>
              </a:rPr>
              <a:t>La comunicación de los resultados de las evaluaciones permite a los estudiantes recibir comentarios y reflexionar sobre su rendimiento.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2. Clarificación de las expectativas: </a:t>
            </a:r>
            <a:r>
              <a:rPr lang="de-DE" sz="2400" b="0" i="0" u="none" strike="noStrike" cap="none">
                <a:solidFill>
                  <a:schemeClr val="dk1"/>
                </a:solidFill>
                <a:latin typeface="Arial"/>
                <a:ea typeface="Arial"/>
                <a:cs typeface="Arial"/>
                <a:sym typeface="Arial"/>
              </a:rPr>
              <a:t>Al comunicar los resultados de la evaluación, los profesores pueden aclarar lo que esperan de los alumnos. Pueden explicar qué criterios se utilizaron en la evaluación y qué objetivos deben alcanzarse.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 3. Motivación y reconocimiento: </a:t>
            </a:r>
            <a:r>
              <a:rPr lang="de-DE" sz="2400" b="0" i="0" u="none" strike="noStrike" cap="none">
                <a:solidFill>
                  <a:schemeClr val="dk1"/>
                </a:solidFill>
                <a:latin typeface="Arial"/>
                <a:ea typeface="Arial"/>
                <a:cs typeface="Arial"/>
                <a:sym typeface="Arial"/>
              </a:rPr>
              <a:t>La comunicación sobre los resultados de las evaluaciones permite a los profesores reconocer y agradecer los logros de los alumnos. para continuar su aprendizaje.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4. Apoyo a la fijación de objetivos: </a:t>
            </a:r>
            <a:r>
              <a:rPr lang="de-DE" sz="2400" b="0" i="0" u="none" strike="noStrike" cap="none">
                <a:solidFill>
                  <a:schemeClr val="dk1"/>
                </a:solidFill>
                <a:latin typeface="Arial"/>
                <a:ea typeface="Arial"/>
                <a:cs typeface="Arial"/>
                <a:sym typeface="Arial"/>
              </a:rPr>
              <a:t>la comunicación de los resultados de las evaluaciones ayuda a los estudiantes a fijar sus objetivos y a seguir sus progresos.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5 Apoyo individual: </a:t>
            </a:r>
            <a:r>
              <a:rPr lang="de-DE" sz="2400" b="0" i="0" u="none" strike="noStrike" cap="none">
                <a:solidFill>
                  <a:schemeClr val="dk1"/>
                </a:solidFill>
                <a:latin typeface="Arial"/>
                <a:ea typeface="Arial"/>
                <a:cs typeface="Arial"/>
                <a:sym typeface="Arial"/>
              </a:rPr>
              <a:t>Los profesores pueden ofrecer apoyo individual comunicando los resultados de las evaluaciones. </a:t>
            </a:r>
            <a:endParaRPr sz="2400" b="0" i="0" u="none" strike="noStrike" cap="none">
              <a:solidFill>
                <a:schemeClr val="dk1"/>
              </a:solidFill>
              <a:latin typeface="Arial"/>
              <a:ea typeface="Arial"/>
              <a:cs typeface="Arial"/>
              <a:sym typeface="Arial"/>
            </a:endParaRPr>
          </a:p>
        </p:txBody>
      </p:sp>
      <p:sp>
        <p:nvSpPr>
          <p:cNvPr id="596" name="Google Shape;59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23"/>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00" name="Google Shape;600;p23"/>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2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Importancia de la comunicación con los padres y los empresarios en el contexto de la evaluación </a:t>
            </a:r>
            <a:endParaRPr sz="1400" b="1" i="0" u="none" strike="noStrike" cap="none">
              <a:solidFill>
                <a:srgbClr val="000000"/>
              </a:solidFill>
              <a:latin typeface="Arial"/>
              <a:ea typeface="Arial"/>
              <a:cs typeface="Arial"/>
              <a:sym typeface="Arial"/>
            </a:endParaRPr>
          </a:p>
        </p:txBody>
      </p:sp>
      <p:sp>
        <p:nvSpPr>
          <p:cNvPr id="613" name="Google Shape;613;p24"/>
          <p:cNvSpPr txBox="1"/>
          <p:nvPr/>
        </p:nvSpPr>
        <p:spPr>
          <a:xfrm>
            <a:off x="792000" y="3132000"/>
            <a:ext cx="15948000" cy="54596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Transparencia e información: </a:t>
            </a:r>
            <a:r>
              <a:rPr lang="de-DE" sz="2400" b="0" i="0" u="none" strike="noStrike" cap="none">
                <a:solidFill>
                  <a:schemeClr val="dk1"/>
                </a:solidFill>
                <a:latin typeface="Arial"/>
                <a:ea typeface="Arial"/>
                <a:cs typeface="Arial"/>
                <a:sym typeface="Arial"/>
              </a:rPr>
              <a:t>La comunicación sobre los resultados de las evaluaciones permite a los padres o empleadores estar informados sobre el progreso de aprendizaje de los alumnos.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Colaboración y apoyo: </a:t>
            </a:r>
            <a:r>
              <a:rPr lang="de-DE" sz="2400" b="0" i="0" u="none" strike="noStrike" cap="none">
                <a:solidFill>
                  <a:schemeClr val="dk1"/>
                </a:solidFill>
                <a:latin typeface="Arial"/>
                <a:ea typeface="Arial"/>
                <a:cs typeface="Arial"/>
                <a:sym typeface="Arial"/>
              </a:rPr>
              <a:t>La comunicación sobre los resultados de las evaluaciones permite a los padres o empleadores colaborar con los profesores y apoyar a los alumnos.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Promover el aprendizaje: </a:t>
            </a:r>
            <a:r>
              <a:rPr lang="de-DE" sz="2400" b="0" i="0" u="none" strike="noStrike" cap="none">
                <a:solidFill>
                  <a:schemeClr val="dk1"/>
                </a:solidFill>
                <a:latin typeface="Arial"/>
                <a:ea typeface="Arial"/>
                <a:cs typeface="Arial"/>
                <a:sym typeface="Arial"/>
              </a:rPr>
              <a:t>La comunicación sobre los resultados de las evaluaciones permite a los padres o empleadores apoyar el aprendizaje de los alumnos. </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Motivación y reconocimiento: </a:t>
            </a:r>
            <a:r>
              <a:rPr lang="de-DE" sz="2400" b="0" i="0" u="none" strike="noStrike" cap="none">
                <a:solidFill>
                  <a:schemeClr val="dk1"/>
                </a:solidFill>
                <a:latin typeface="Arial"/>
                <a:ea typeface="Arial"/>
                <a:cs typeface="Arial"/>
                <a:sym typeface="Arial"/>
              </a:rPr>
              <a:t>La comunicación sobre los resultados de las evaluaciones permite a los padres o empleadores reconocer y apreciar los logros de los alumnos.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614" name="Google Shape;614;p24"/>
          <p:cNvSpPr/>
          <p:nvPr/>
        </p:nvSpPr>
        <p:spPr>
          <a:xfrm rot="5400000">
            <a:off x="9286810" y="13362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24"/>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18" name="Google Shape;618;p24"/>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25"/>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Retos de la evaluación en el aprendizaje en aulas invertidas  </a:t>
            </a:r>
            <a:endParaRPr sz="1400" b="1" i="0" u="none" strike="noStrike" cap="none">
              <a:solidFill>
                <a:srgbClr val="000000"/>
              </a:solidFill>
              <a:latin typeface="Arial"/>
              <a:ea typeface="Arial"/>
              <a:cs typeface="Arial"/>
              <a:sym typeface="Arial"/>
            </a:endParaRPr>
          </a:p>
        </p:txBody>
      </p:sp>
      <p:sp>
        <p:nvSpPr>
          <p:cNvPr id="631" name="Google Shape;631;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25"/>
          <p:cNvSpPr txBox="1"/>
          <p:nvPr/>
        </p:nvSpPr>
        <p:spPr>
          <a:xfrm>
            <a:off x="11520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En la clase invertida, los profesores tienen que preparar y revisar una gran cantidad de material didáctico. Esto puede provocar falta de tiempo y dificultar la evaluación del rendimiento de los alumnos.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3" name="Google Shape;633;p25"/>
          <p:cNvSpPr txBox="1"/>
          <p:nvPr/>
        </p:nvSpPr>
        <p:spPr>
          <a:xfrm>
            <a:off x="6156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En la clase invertida, los alumnos aprenden en gran medida fuera del aula. Esto significa que los profesores tienen menos oportunidades de observación directa para evaluar el rendimiento de los alumnos.</a:t>
            </a:r>
            <a:endParaRPr sz="1400" b="0" i="0" u="none" strike="noStrike" cap="none">
              <a:solidFill>
                <a:srgbClr val="000000"/>
              </a:solidFill>
              <a:latin typeface="Arial"/>
              <a:ea typeface="Arial"/>
              <a:cs typeface="Arial"/>
              <a:sym typeface="Arial"/>
            </a:endParaRPr>
          </a:p>
        </p:txBody>
      </p:sp>
      <p:sp>
        <p:nvSpPr>
          <p:cNvPr id="634" name="Google Shape;634;p25"/>
          <p:cNvSpPr txBox="1"/>
          <p:nvPr/>
        </p:nvSpPr>
        <p:spPr>
          <a:xfrm>
            <a:off x="792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En la clase invertida, los alumnos aprenden individualmente y a su propio ritmo. Esto puede plantear dificultades a la hora de evaluar, ya que algunos alumnos progresan más rápido que otros.</a:t>
            </a:r>
            <a:endParaRPr sz="1400" b="0" i="0" u="none" strike="noStrike" cap="none">
              <a:solidFill>
                <a:srgbClr val="000000"/>
              </a:solidFill>
              <a:latin typeface="Arial"/>
              <a:ea typeface="Arial"/>
              <a:cs typeface="Arial"/>
              <a:sym typeface="Arial"/>
            </a:endParaRPr>
          </a:p>
        </p:txBody>
      </p:sp>
      <p:sp>
        <p:nvSpPr>
          <p:cNvPr id="635" name="Google Shape;635;p25"/>
          <p:cNvSpPr/>
          <p:nvPr/>
        </p:nvSpPr>
        <p:spPr>
          <a:xfrm>
            <a:off x="791999"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Diferentes ritmos de aprendizaje: </a:t>
            </a:r>
            <a:endParaRPr sz="2600" b="1" i="0" u="none" strike="noStrike" cap="none">
              <a:solidFill>
                <a:schemeClr val="lt1"/>
              </a:solidFill>
              <a:latin typeface="Arial"/>
              <a:ea typeface="Arial"/>
              <a:cs typeface="Arial"/>
              <a:sym typeface="Arial"/>
            </a:endParaRPr>
          </a:p>
        </p:txBody>
      </p:sp>
      <p:sp>
        <p:nvSpPr>
          <p:cNvPr id="636" name="Google Shape;636;p25"/>
          <p:cNvSpPr/>
          <p:nvPr/>
        </p:nvSpPr>
        <p:spPr>
          <a:xfrm>
            <a:off x="6156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Falta de observación directa: </a:t>
            </a:r>
            <a:endParaRPr sz="2600" b="1" i="0" u="none" strike="noStrike" cap="none">
              <a:solidFill>
                <a:schemeClr val="lt1"/>
              </a:solidFill>
              <a:latin typeface="Arial"/>
              <a:ea typeface="Arial"/>
              <a:cs typeface="Arial"/>
              <a:sym typeface="Arial"/>
            </a:endParaRPr>
          </a:p>
        </p:txBody>
      </p:sp>
      <p:sp>
        <p:nvSpPr>
          <p:cNvPr id="637" name="Google Shape;637;p25"/>
          <p:cNvSpPr/>
          <p:nvPr/>
        </p:nvSpPr>
        <p:spPr>
          <a:xfrm>
            <a:off x="11520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 3. Gestión del tiempo de los profesores:</a:t>
            </a:r>
            <a:endParaRPr sz="2600" b="1" i="0" u="none" strike="noStrike" cap="none">
              <a:solidFill>
                <a:schemeClr val="lt1"/>
              </a:solidFill>
              <a:latin typeface="Arial"/>
              <a:ea typeface="Arial"/>
              <a:cs typeface="Arial"/>
              <a:sym typeface="Arial"/>
            </a:endParaRPr>
          </a:p>
        </p:txBody>
      </p:sp>
      <p:sp>
        <p:nvSpPr>
          <p:cNvPr id="638" name="Google Shape;638;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5"/>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41" name="Google Shape;641;p25"/>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6"/>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6"/>
          <p:cNvSpPr txBox="1"/>
          <p:nvPr/>
        </p:nvSpPr>
        <p:spPr>
          <a:xfrm>
            <a:off x="3058697" y="291122"/>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de-DE" sz="6999" b="0" i="0" u="none" strike="noStrike" cap="none" dirty="0">
                <a:solidFill>
                  <a:srgbClr val="033C5B"/>
                </a:solidFill>
                <a:latin typeface="Arial"/>
                <a:ea typeface="Arial"/>
                <a:cs typeface="Arial"/>
                <a:sym typeface="Arial"/>
              </a:rPr>
              <a:t>Actividad de reflexión</a:t>
            </a:r>
            <a:endParaRPr sz="1400" b="0" i="0" u="none" strike="noStrike" cap="none" dirty="0">
              <a:solidFill>
                <a:srgbClr val="000000"/>
              </a:solidFill>
              <a:latin typeface="Arial"/>
              <a:ea typeface="Arial"/>
              <a:cs typeface="Arial"/>
              <a:sym typeface="Arial"/>
            </a:endParaRPr>
          </a:p>
        </p:txBody>
      </p:sp>
      <p:sp>
        <p:nvSpPr>
          <p:cNvPr id="653" name="Google Shape;653;p26"/>
          <p:cNvSpPr txBox="1"/>
          <p:nvPr/>
        </p:nvSpPr>
        <p:spPr>
          <a:xfrm>
            <a:off x="3058697" y="1397707"/>
            <a:ext cx="10649488" cy="6032421"/>
          </a:xfrm>
          <a:prstGeom prst="rect">
            <a:avLst/>
          </a:prstGeom>
          <a:noFill/>
          <a:ln>
            <a:noFill/>
          </a:ln>
        </p:spPr>
        <p:txBody>
          <a:bodyPr spcFirstLastPara="1" wrap="square" lIns="0" tIns="0" rIns="0" bIns="0" anchor="t" anchorCtr="0">
            <a:spAutoFit/>
          </a:bodyPr>
          <a:lstStyle/>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000" b="0" i="0" u="none" strike="noStrike" cap="none" dirty="0">
                <a:solidFill>
                  <a:srgbClr val="121212"/>
                </a:solidFill>
                <a:latin typeface="Arial"/>
                <a:ea typeface="Arial"/>
                <a:cs typeface="Arial"/>
                <a:sym typeface="Arial"/>
              </a:rPr>
              <a:t>Reflexione sobre las ventajas de realizar evaluaciones en un entorno de </a:t>
            </a:r>
            <a:r>
              <a:rPr lang="de-DE" sz="2000" dirty="0">
                <a:solidFill>
                  <a:srgbClr val="121212"/>
                </a:solidFill>
              </a:rPr>
              <a:t>aula invertida</a:t>
            </a:r>
            <a:r>
              <a:rPr lang="de-DE" sz="2000" b="0" i="0" u="none" strike="noStrike" cap="none" dirty="0">
                <a:solidFill>
                  <a:srgbClr val="121212"/>
                </a:solidFill>
                <a:latin typeface="Arial"/>
                <a:ea typeface="Arial"/>
                <a:cs typeface="Arial"/>
                <a:sym typeface="Arial"/>
              </a:rPr>
              <a:t>. Cuáles cree que son los aspectos más eficaces de este enfoque a la hora de evaluar a los alumnos?</a:t>
            </a:r>
            <a:endParaRPr sz="2000" b="0" i="0" u="none" strike="noStrike" cap="none" dirty="0">
              <a:solidFill>
                <a:srgbClr val="000000"/>
              </a:solidFill>
              <a:latin typeface="Arial"/>
              <a:ea typeface="Arial"/>
              <a:cs typeface="Arial"/>
              <a:sym typeface="Arial"/>
            </a:endParaRPr>
          </a:p>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000" b="0" i="0" u="none" strike="noStrike" cap="none" dirty="0">
                <a:solidFill>
                  <a:srgbClr val="121212"/>
                </a:solidFill>
                <a:latin typeface="Arial"/>
                <a:ea typeface="Arial"/>
                <a:cs typeface="Arial"/>
                <a:sym typeface="Arial"/>
              </a:rPr>
              <a:t>Considere cómo el aula invertida permite evaluaciones prácticas más profundas durante el tiempo de clase, y si ofrece mejores oportunidades para el aprendizaje práctico y la aplicación de habilidades. Piense en cómo las evaluaciones formativas, como los cuestionarios o los debates en clase, ayudan a reforzar los conocimientos teóricos antes de que los estudiantes realicen el trabajo práctico.</a:t>
            </a:r>
            <a:endParaRPr sz="2000" b="0" i="0" u="none" strike="noStrike" cap="none" dirty="0">
              <a:solidFill>
                <a:srgbClr val="000000"/>
              </a:solidFill>
              <a:latin typeface="Arial"/>
              <a:ea typeface="Arial"/>
              <a:cs typeface="Arial"/>
              <a:sym typeface="Arial"/>
            </a:endParaRPr>
          </a:p>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000" b="0" i="0" u="none" strike="noStrike" cap="none" dirty="0">
                <a:solidFill>
                  <a:srgbClr val="121212"/>
                </a:solidFill>
                <a:latin typeface="Arial"/>
                <a:ea typeface="Arial"/>
                <a:cs typeface="Arial"/>
                <a:sym typeface="Arial"/>
              </a:rPr>
              <a:t>Reflexione sobre las posibles dificultades para supervisar el compromiso y el progreso de los estudiantes con las actividades previas a la clase. ¿Cómo se asegura de que los estudiantes estén adecuadamente preparados para el trabajo práctico en clase?</a:t>
            </a:r>
            <a:endParaRPr sz="2000" b="0" i="0" u="none" strike="noStrike" cap="none" dirty="0">
              <a:solidFill>
                <a:srgbClr val="000000"/>
              </a:solidFill>
              <a:latin typeface="Arial"/>
              <a:ea typeface="Arial"/>
              <a:cs typeface="Arial"/>
              <a:sym typeface="Arial"/>
            </a:endParaRPr>
          </a:p>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de-DE" sz="2000" b="0" i="0" u="none" strike="noStrike" cap="none" dirty="0">
                <a:solidFill>
                  <a:srgbClr val="121212"/>
                </a:solidFill>
                <a:latin typeface="Arial"/>
                <a:ea typeface="Arial"/>
                <a:cs typeface="Arial"/>
                <a:sym typeface="Arial"/>
              </a:rPr>
              <a:t>¿Podría integrar más herramientas interactivas, como simulaciones digitales o evaluaciones entre compañeros, para mejorar la participación de los estudiantes y proporcionarles una retroalimentación más continua?</a:t>
            </a:r>
            <a:endParaRPr sz="2000" b="0" i="0" u="none" strike="noStrike" cap="none" dirty="0">
              <a:solidFill>
                <a:srgbClr val="000000"/>
              </a:solidFill>
              <a:latin typeface="Arial"/>
              <a:ea typeface="Arial"/>
              <a:cs typeface="Arial"/>
              <a:sym typeface="Arial"/>
            </a:endParaRPr>
          </a:p>
        </p:txBody>
      </p:sp>
      <p:sp>
        <p:nvSpPr>
          <p:cNvPr id="654" name="Google Shape;654;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6"/>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57" name="Google Shape;657;p26"/>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7"/>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de-DE" sz="6999" b="0" i="0" u="none" strike="noStrike" cap="none">
                <a:solidFill>
                  <a:srgbClr val="033C5B"/>
                </a:solidFill>
                <a:latin typeface="Arial"/>
                <a:ea typeface="Arial"/>
                <a:cs typeface="Arial"/>
                <a:sym typeface="Arial"/>
              </a:rPr>
              <a:t>Recursos adicionales</a:t>
            </a:r>
            <a:endParaRPr sz="1400" b="0" i="0" u="none" strike="noStrike" cap="none">
              <a:solidFill>
                <a:srgbClr val="000000"/>
              </a:solidFill>
              <a:latin typeface="Arial"/>
              <a:ea typeface="Arial"/>
              <a:cs typeface="Arial"/>
              <a:sym typeface="Arial"/>
            </a:endParaRPr>
          </a:p>
        </p:txBody>
      </p:sp>
      <p:sp>
        <p:nvSpPr>
          <p:cNvPr id="663" name="Google Shape;663;p27"/>
          <p:cNvSpPr txBox="1"/>
          <p:nvPr/>
        </p:nvSpPr>
        <p:spPr>
          <a:xfrm>
            <a:off x="1561782" y="2256647"/>
            <a:ext cx="12001800" cy="2946300"/>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de-DE" sz="2400">
                <a:latin typeface="Calibri"/>
                <a:ea typeface="Calibri"/>
                <a:cs typeface="Calibri"/>
                <a:sym typeface="Calibri"/>
              </a:rPr>
              <a:t>aula invertida</a:t>
            </a:r>
            <a:r>
              <a:rPr lang="de-DE" sz="2400" b="0" i="0" u="none" strike="noStrike" cap="none">
                <a:solidFill>
                  <a:srgbClr val="000000"/>
                </a:solidFill>
                <a:latin typeface="Calibri"/>
                <a:ea typeface="Calibri"/>
                <a:cs typeface="Calibri"/>
                <a:sym typeface="Calibri"/>
              </a:rPr>
              <a:t>, evaluación entre iguales y ejercicios con ordenador: </a:t>
            </a:r>
            <a:r>
              <a:rPr lang="de-DE" sz="2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aula invertida</a:t>
            </a:r>
            <a:r>
              <a:rPr lang="de-DE" sz="24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evaluación entre iguales y ejercicios con ordenador - </a:t>
            </a:r>
            <a:r>
              <a:rPr lang="de-DE" sz="2400" b="0" i="0" u="none" strike="noStrike" cap="none">
                <a:solidFill>
                  <a:srgbClr val="000000"/>
                </a:solidFill>
                <a:latin typeface="Calibri"/>
                <a:ea typeface="Calibri"/>
                <a:cs typeface="Calibri"/>
                <a:sym typeface="Calibri"/>
              </a:rPr>
              <a:t>YouTube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Cuatro estrategias de evaluación para el entorno </a:t>
            </a:r>
            <a:r>
              <a:rPr lang="de-DE" sz="2400">
                <a:latin typeface="Calibri"/>
                <a:ea typeface="Calibri"/>
                <a:cs typeface="Calibri"/>
                <a:sym typeface="Calibri"/>
              </a:rPr>
              <a:t>aprendizaje invertido </a:t>
            </a:r>
            <a:r>
              <a:rPr lang="de-DE" sz="2400" b="0" i="0" u="none" strike="noStrike" cap="none">
                <a:solidFill>
                  <a:srgbClr val="000000"/>
                </a:solidFill>
                <a:latin typeface="Calibri"/>
                <a:ea typeface="Calibri"/>
                <a:cs typeface="Calibri"/>
                <a:sym typeface="Calibri"/>
              </a:rPr>
              <a:t>: </a:t>
            </a:r>
            <a:r>
              <a:rPr lang="de-DE" sz="24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de-DE" sz="2400" b="0" i="0" u="none" strike="noStrike" cap="none">
                <a:solidFill>
                  <a:srgbClr val="000000"/>
                </a:solidFill>
                <a:latin typeface="Calibri"/>
                <a:ea typeface="Calibri"/>
                <a:cs typeface="Calibri"/>
                <a:sym typeface="Calibri"/>
              </a:rPr>
              <a:t>//www.facultyfocus.com/articles/blended-flipped-learning/four-assessment-strategies-for-the-flipped-learning-environment/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Si desea más información sobre las evaluaciones inter pares: </a:t>
            </a:r>
            <a:r>
              <a:rPr lang="de-DE" sz="24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de-DE" sz="2400" b="0" i="0" u="none" strike="noStrike" cap="none">
                <a:solidFill>
                  <a:srgbClr val="000000"/>
                </a:solidFill>
                <a:latin typeface="Calibri"/>
                <a:ea typeface="Calibri"/>
                <a:cs typeface="Calibri"/>
                <a:sym typeface="Calibri"/>
              </a:rPr>
              <a:t>//www.frontiersin.org/journals/psychology/articles/10.3389/fpsyg.2022.912568/full </a:t>
            </a:r>
            <a:endParaRPr sz="2400" b="0" i="0" u="none" strike="noStrike" cap="none">
              <a:solidFill>
                <a:srgbClr val="000000"/>
              </a:solidFill>
              <a:latin typeface="Calibri"/>
              <a:ea typeface="Calibri"/>
              <a:cs typeface="Calibri"/>
              <a:sym typeface="Calibri"/>
            </a:endParaRPr>
          </a:p>
        </p:txBody>
      </p:sp>
      <p:sp>
        <p:nvSpPr>
          <p:cNvPr id="664" name="Google Shape;664;p27"/>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7"/>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7"/>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7"/>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7"/>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a:t>
            </a:r>
            <a:r>
              <a:rPr lang="es-ES" sz="1400" b="0" i="0">
                <a:solidFill>
                  <a:srgbClr val="26324B"/>
                </a:solidFill>
                <a:effectLst/>
                <a:latin typeface="arial" panose="020B0604020202020204" pitchFamily="34" charset="0"/>
              </a:rPr>
              <a:t>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676" name="Google Shape;676;p27"/>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3"/>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Evaluación en EFP </a:t>
            </a:r>
            <a:endParaRPr sz="5400" b="1" i="0" u="none" strike="noStrike" cap="none">
              <a:solidFill>
                <a:srgbClr val="033C5B"/>
              </a:solidFill>
              <a:latin typeface="Arial"/>
              <a:ea typeface="Arial"/>
              <a:cs typeface="Arial"/>
              <a:sym typeface="Arial"/>
            </a:endParaRPr>
          </a:p>
        </p:txBody>
      </p:sp>
      <p:sp>
        <p:nvSpPr>
          <p:cNvPr id="113" name="Google Shape;113;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17" name="Google Shape;117;p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118" name="Google Shape;118;p3"/>
          <p:cNvSpPr txBox="1"/>
          <p:nvPr/>
        </p:nvSpPr>
        <p:spPr>
          <a:xfrm>
            <a:off x="792000" y="2975544"/>
            <a:ext cx="7051171"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Clr>
                <a:srgbClr val="000000"/>
              </a:buClr>
              <a:buSzPts val="2400"/>
              <a:buFont typeface="Arial"/>
              <a:buNone/>
            </a:pPr>
            <a:r>
              <a:rPr lang="de-DE" sz="2400" b="1" i="0" u="none" strike="noStrike" cap="none">
                <a:solidFill>
                  <a:srgbClr val="121212"/>
                </a:solidFill>
                <a:latin typeface="Arial"/>
                <a:ea typeface="Arial"/>
                <a:cs typeface="Arial"/>
                <a:sym typeface="Arial"/>
              </a:rPr>
              <a:t>Los programas de educación y formación profesional (EFP) </a:t>
            </a:r>
            <a:r>
              <a:rPr lang="de-DE" sz="2400" b="0" i="0" u="none" strike="noStrike" cap="none">
                <a:solidFill>
                  <a:srgbClr val="121212"/>
                </a:solidFill>
                <a:latin typeface="Arial"/>
                <a:ea typeface="Arial"/>
                <a:cs typeface="Arial"/>
                <a:sym typeface="Arial"/>
              </a:rPr>
              <a:t>tienen como objetivo dotar a los titulados de las competencias específicas necesarias para sus puestos de trabajo y de la certificación que garantice a los empleadores dichas competencias. </a:t>
            </a:r>
            <a:r>
              <a:rPr lang="de-DE" sz="2400" b="1" i="0" u="none" strike="noStrike" cap="none">
                <a:solidFill>
                  <a:srgbClr val="121212"/>
                </a:solidFill>
                <a:latin typeface="Arial"/>
                <a:ea typeface="Arial"/>
                <a:cs typeface="Arial"/>
                <a:sym typeface="Arial"/>
              </a:rPr>
              <a:t>La evaluación</a:t>
            </a:r>
            <a:r>
              <a:rPr lang="de-DE" sz="2400" b="0" i="0" u="none" strike="noStrike" cap="none">
                <a:solidFill>
                  <a:srgbClr val="121212"/>
                </a:solidFill>
                <a:latin typeface="Arial"/>
                <a:ea typeface="Arial"/>
                <a:cs typeface="Arial"/>
                <a:sym typeface="Arial"/>
              </a:rPr>
              <a:t>, que es esencial para la </a:t>
            </a:r>
            <a:r>
              <a:rPr lang="de-DE" sz="2400" b="1" i="0" u="none" strike="noStrike" cap="none">
                <a:solidFill>
                  <a:srgbClr val="121212"/>
                </a:solidFill>
                <a:latin typeface="Arial"/>
                <a:ea typeface="Arial"/>
                <a:cs typeface="Arial"/>
                <a:sym typeface="Arial"/>
              </a:rPr>
              <a:t>certificación</a:t>
            </a:r>
            <a:r>
              <a:rPr lang="de-DE" sz="2400" b="0" i="0" u="none" strike="noStrike" cap="none">
                <a:solidFill>
                  <a:srgbClr val="121212"/>
                </a:solidFill>
                <a:latin typeface="Arial"/>
                <a:ea typeface="Arial"/>
                <a:cs typeface="Arial"/>
                <a:sym typeface="Arial"/>
              </a:rPr>
              <a:t>, desempeña un papel fundamental a la hora de confirmar que los titulados han adquirido las </a:t>
            </a:r>
            <a:r>
              <a:rPr lang="de-DE" sz="2400" b="1" i="0" u="none" strike="noStrike" cap="none">
                <a:solidFill>
                  <a:srgbClr val="121212"/>
                </a:solidFill>
                <a:latin typeface="Arial"/>
                <a:ea typeface="Arial"/>
                <a:cs typeface="Arial"/>
                <a:sym typeface="Arial"/>
              </a:rPr>
              <a:t>competencias laborales necesarias </a:t>
            </a:r>
            <a:r>
              <a:rPr lang="de-DE" sz="2400" b="0" i="0" u="none" strike="noStrike" cap="none">
                <a:solidFill>
                  <a:srgbClr val="121212"/>
                </a:solidFill>
                <a:latin typeface="Arial"/>
                <a:ea typeface="Arial"/>
                <a:cs typeface="Arial"/>
                <a:sym typeface="Arial"/>
              </a:rPr>
              <a:t>y respalda la confianza de los empresarios en la </a:t>
            </a:r>
            <a:r>
              <a:rPr lang="de-DE" sz="2400" b="1" i="0" u="none" strike="noStrike" cap="none">
                <a:solidFill>
                  <a:srgbClr val="121212"/>
                </a:solidFill>
                <a:latin typeface="Arial"/>
                <a:ea typeface="Arial"/>
                <a:cs typeface="Arial"/>
                <a:sym typeface="Arial"/>
              </a:rPr>
              <a:t>calidad del sistema de EFP</a:t>
            </a:r>
            <a:r>
              <a:rPr lang="de-DE" sz="2400" b="0" i="0" u="none" strike="noStrike" cap="none">
                <a:solidFill>
                  <a:srgbClr val="121212"/>
                </a:solidFill>
                <a:latin typeface="Arial"/>
                <a:ea typeface="Arial"/>
                <a:cs typeface="Arial"/>
                <a:sym typeface="Arial"/>
              </a:rPr>
              <a:t>.</a:t>
            </a:r>
            <a:endParaRPr sz="2400" b="0" i="0" u="none" strike="noStrike" cap="none">
              <a:solidFill>
                <a:srgbClr val="121212"/>
              </a:solidFill>
              <a:latin typeface="Arial"/>
              <a:ea typeface="Arial"/>
              <a:cs typeface="Arial"/>
              <a:sym typeface="Arial"/>
            </a:endParaRPr>
          </a:p>
        </p:txBody>
      </p:sp>
      <p:sp>
        <p:nvSpPr>
          <p:cNvPr id="119" name="Google Shape;119;p3"/>
          <p:cNvSpPr txBox="1"/>
          <p:nvPr/>
        </p:nvSpPr>
        <p:spPr>
          <a:xfrm>
            <a:off x="2179522" y="8409749"/>
            <a:ext cx="148617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a:solidFill>
                  <a:srgbClr val="000000"/>
                </a:solidFill>
                <a:latin typeface="Arial"/>
                <a:ea typeface="Arial"/>
                <a:cs typeface="Arial"/>
                <a:sym typeface="Arial"/>
              </a:rPr>
              <a:t>Source: </a:t>
            </a:r>
            <a:r>
              <a:rPr lang="de-DE" sz="1400" b="0" i="1"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//www.oecd-ilibrary.org/docserver/e26636eb-en.pdf?expires=1729711695&amp;id=id&amp;accname=guest&amp;checksum=268B26D8F5D3B778E97EAD9ABF474C87 </a:t>
            </a:r>
            <a:endParaRPr sz="1400" b="0" i="1" u="none" strike="noStrike" cap="none">
              <a:solidFill>
                <a:srgbClr val="000000"/>
              </a:solidFill>
              <a:latin typeface="Arial"/>
              <a:ea typeface="Arial"/>
              <a:cs typeface="Arial"/>
              <a:sym typeface="Arial"/>
            </a:endParaRPr>
          </a:p>
        </p:txBody>
      </p:sp>
      <p:pic>
        <p:nvPicPr>
          <p:cNvPr id="120" name="Google Shape;120;p3" descr="A person and person working on a computer&#10;&#10;Description automatically generated"/>
          <p:cNvPicPr preferRelativeResize="0"/>
          <p:nvPr/>
        </p:nvPicPr>
        <p:blipFill rotWithShape="1">
          <a:blip r:embed="rId8">
            <a:alphaModFix/>
          </a:blip>
          <a:srcRect/>
          <a:stretch/>
        </p:blipFill>
        <p:spPr>
          <a:xfrm>
            <a:off x="8394732" y="1726871"/>
            <a:ext cx="9384743" cy="62572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
          <p:cNvSpPr txBox="1"/>
          <p:nvPr/>
        </p:nvSpPr>
        <p:spPr>
          <a:xfrm>
            <a:off x="792000" y="1420146"/>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Objetivos de la evaluación en un concepto de aula invertida de EFP</a:t>
            </a:r>
            <a:endParaRPr sz="5400" b="1" i="0" u="none" strike="noStrike" cap="none">
              <a:solidFill>
                <a:srgbClr val="033C5B"/>
              </a:solidFill>
              <a:latin typeface="Arial"/>
              <a:ea typeface="Arial"/>
              <a:cs typeface="Arial"/>
              <a:sym typeface="Arial"/>
            </a:endParaRPr>
          </a:p>
        </p:txBody>
      </p:sp>
      <p:sp>
        <p:nvSpPr>
          <p:cNvPr id="133" name="Google Shape;133;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4"/>
          <p:cNvSpPr/>
          <p:nvPr/>
        </p:nvSpPr>
        <p:spPr>
          <a:xfrm>
            <a:off x="1152000" y="313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Comprobación de la comprensión</a:t>
            </a:r>
            <a:r>
              <a:rPr lang="de-DE" sz="2400" b="0" i="0" u="none" strike="noStrike" cap="none">
                <a:solidFill>
                  <a:srgbClr val="000000"/>
                </a:solidFill>
                <a:latin typeface="Arial"/>
                <a:ea typeface="Arial"/>
                <a:cs typeface="Arial"/>
                <a:sym typeface="Arial"/>
              </a:rPr>
              <a:t>: La evaluación del aprendizaje en el aula invertida tiene como objetivo comprobar la comprensión por parte de los estudiantes de los contenidos de aprendizaje proporcionados de antemano.</a:t>
            </a:r>
            <a:endParaRPr sz="2400" b="0" i="0" u="none" strike="noStrike" cap="none">
              <a:solidFill>
                <a:srgbClr val="000000"/>
              </a:solidFill>
              <a:latin typeface="Arial"/>
              <a:ea typeface="Arial"/>
              <a:cs typeface="Arial"/>
              <a:sym typeface="Arial"/>
            </a:endParaRPr>
          </a:p>
        </p:txBody>
      </p:sp>
      <p:sp>
        <p:nvSpPr>
          <p:cNvPr id="135" name="Google Shape;135;p4"/>
          <p:cNvSpPr/>
          <p:nvPr/>
        </p:nvSpPr>
        <p:spPr>
          <a:xfrm>
            <a:off x="792000" y="33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1152000" y="439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Evaluación de la aplicación de los conocimientos</a:t>
            </a:r>
            <a:r>
              <a:rPr lang="de-DE" sz="2400" b="0" i="0" u="none" strike="noStrike" cap="none">
                <a:solidFill>
                  <a:srgbClr val="000000"/>
                </a:solidFill>
                <a:latin typeface="Arial"/>
                <a:ea typeface="Arial"/>
                <a:cs typeface="Arial"/>
                <a:sym typeface="Arial"/>
              </a:rPr>
              <a:t>: Además de la comprensión, también es importante evaluar en qué medida los estudiantes pueden aplicar los conocimientos que han aprendido en aplicaciones prácticas. </a:t>
            </a:r>
            <a:endParaRPr sz="2400" b="0" i="0" u="none" strike="noStrike" cap="none">
              <a:solidFill>
                <a:srgbClr val="000000"/>
              </a:solidFill>
              <a:latin typeface="Arial"/>
              <a:ea typeface="Arial"/>
              <a:cs typeface="Arial"/>
              <a:sym typeface="Arial"/>
            </a:endParaRPr>
          </a:p>
        </p:txBody>
      </p:sp>
      <p:sp>
        <p:nvSpPr>
          <p:cNvPr id="137" name="Google Shape;137;p4"/>
          <p:cNvSpPr/>
          <p:nvPr/>
        </p:nvSpPr>
        <p:spPr>
          <a:xfrm>
            <a:off x="792000" y="457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a:off x="1152000" y="565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Evaluación de la colaboración</a:t>
            </a:r>
            <a:r>
              <a:rPr lang="de-DE" sz="2400" b="0" i="0" u="none" strike="noStrike" cap="none">
                <a:solidFill>
                  <a:srgbClr val="000000"/>
                </a:solidFill>
                <a:latin typeface="Arial"/>
                <a:ea typeface="Arial"/>
                <a:cs typeface="Arial"/>
                <a:sym typeface="Arial"/>
              </a:rPr>
              <a:t>: El enfoque </a:t>
            </a:r>
            <a:r>
              <a:rPr lang="de-DE" sz="2400"/>
              <a:t>aula invertida</a:t>
            </a:r>
            <a:r>
              <a:rPr lang="de-DE" sz="2400" b="0" i="0" u="none" strike="noStrike" cap="none">
                <a:solidFill>
                  <a:srgbClr val="000000"/>
                </a:solidFill>
                <a:latin typeface="Arial"/>
                <a:ea typeface="Arial"/>
                <a:cs typeface="Arial"/>
                <a:sym typeface="Arial"/>
              </a:rPr>
              <a:t> fomenta la colaboración y el intercambio entre estudiantes. Por lo tanto, es importante evaluar la colaboración y la contribución de cada individuo.</a:t>
            </a:r>
            <a:endParaRPr sz="2400" b="0" i="0" u="none" strike="noStrike" cap="none">
              <a:solidFill>
                <a:srgbClr val="000000"/>
              </a:solidFill>
              <a:latin typeface="Arial"/>
              <a:ea typeface="Arial"/>
              <a:cs typeface="Arial"/>
              <a:sym typeface="Arial"/>
            </a:endParaRPr>
          </a:p>
        </p:txBody>
      </p:sp>
      <p:sp>
        <p:nvSpPr>
          <p:cNvPr id="139" name="Google Shape;139;p4"/>
          <p:cNvSpPr/>
          <p:nvPr/>
        </p:nvSpPr>
        <p:spPr>
          <a:xfrm>
            <a:off x="792000" y="60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1152000" y="727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Retroalimentación sobre el desarrollo del aprendizaje</a:t>
            </a:r>
            <a:r>
              <a:rPr lang="de-DE" sz="2400" b="0" i="0" u="none" strike="noStrike" cap="none">
                <a:solidFill>
                  <a:srgbClr val="000000"/>
                </a:solidFill>
                <a:latin typeface="Arial"/>
                <a:ea typeface="Arial"/>
                <a:cs typeface="Arial"/>
                <a:sym typeface="Arial"/>
              </a:rPr>
              <a:t>: La evaluación en el aprendizaje </a:t>
            </a:r>
            <a:r>
              <a:rPr lang="de-DE" sz="2400"/>
              <a:t>aula invertida</a:t>
            </a:r>
            <a:r>
              <a:rPr lang="de-DE" sz="2400" b="0" i="0" u="none" strike="noStrike" cap="none">
                <a:solidFill>
                  <a:srgbClr val="000000"/>
                </a:solidFill>
                <a:latin typeface="Arial"/>
                <a:ea typeface="Arial"/>
                <a:cs typeface="Arial"/>
                <a:sym typeface="Arial"/>
              </a:rPr>
              <a:t> también debe utilizarse para realizar un seguimiento del progreso de aprendizaje de los estudiantes y darles retroalimentación para mejorar su aprendizaje. </a:t>
            </a:r>
            <a:endParaRPr sz="2400" b="0" i="0" u="none" strike="noStrike" cap="none">
              <a:solidFill>
                <a:srgbClr val="000000"/>
              </a:solidFill>
              <a:latin typeface="Arial"/>
              <a:ea typeface="Arial"/>
              <a:cs typeface="Arial"/>
              <a:sym typeface="Arial"/>
            </a:endParaRPr>
          </a:p>
        </p:txBody>
      </p:sp>
      <p:sp>
        <p:nvSpPr>
          <p:cNvPr id="141" name="Google Shape;141;p4"/>
          <p:cNvSpPr/>
          <p:nvPr/>
        </p:nvSpPr>
        <p:spPr>
          <a:xfrm>
            <a:off x="792000" y="763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45" name="Google Shape;145;p4"/>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5"/>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Evaluación formativa frente a evaluación sumativa </a:t>
            </a:r>
            <a:endParaRPr sz="5400" b="1" i="0" u="none" strike="noStrike" cap="none">
              <a:solidFill>
                <a:srgbClr val="000000"/>
              </a:solidFill>
              <a:latin typeface="Arial"/>
              <a:ea typeface="Arial"/>
              <a:cs typeface="Arial"/>
              <a:sym typeface="Arial"/>
            </a:endParaRPr>
          </a:p>
        </p:txBody>
      </p:sp>
      <p:sp>
        <p:nvSpPr>
          <p:cNvPr id="159" name="Google Shape;159;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62" name="Google Shape;162;p5"/>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63" name="Google Shape;163;p5"/>
          <p:cNvGrpSpPr/>
          <p:nvPr/>
        </p:nvGrpSpPr>
        <p:grpSpPr>
          <a:xfrm>
            <a:off x="4445999" y="2847054"/>
            <a:ext cx="9396001" cy="5199102"/>
            <a:chOff x="6624994" y="426298"/>
            <a:chExt cx="9396001" cy="5199102"/>
          </a:xfrm>
        </p:grpSpPr>
        <p:sp>
          <p:nvSpPr>
            <p:cNvPr id="164" name="Google Shape;164;p5"/>
            <p:cNvSpPr/>
            <p:nvPr/>
          </p:nvSpPr>
          <p:spPr>
            <a:xfrm>
              <a:off x="7812995" y="426298"/>
              <a:ext cx="1944000" cy="194400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6624994" y="3150400"/>
              <a:ext cx="4320000" cy="247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txBox="1"/>
            <p:nvPr/>
          </p:nvSpPr>
          <p:spPr>
            <a:xfrm>
              <a:off x="6624994" y="3150400"/>
              <a:ext cx="4320000"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evaluación formativa en la clase invertida se utiliza para supervisar el progreso de aprendizaje de los estudiantes durante el </a:t>
              </a:r>
              <a:r>
                <a:rPr lang="de-DE" sz="2400" b="1" i="0" u="none" strike="noStrike" cap="none">
                  <a:solidFill>
                    <a:srgbClr val="000000"/>
                  </a:solidFill>
                  <a:latin typeface="Arial"/>
                  <a:ea typeface="Arial"/>
                  <a:cs typeface="Arial"/>
                  <a:sym typeface="Arial"/>
                </a:rPr>
                <a:t>proceso de aprendizaje </a:t>
              </a:r>
              <a:r>
                <a:rPr lang="de-DE" sz="2400" b="0" i="0" u="none" strike="noStrike" cap="none">
                  <a:solidFill>
                    <a:srgbClr val="000000"/>
                  </a:solidFill>
                  <a:latin typeface="Arial"/>
                  <a:ea typeface="Arial"/>
                  <a:cs typeface="Arial"/>
                  <a:sym typeface="Arial"/>
                </a:rPr>
                <a:t>y darles retroalimentación para mejorar su aprendizaje.</a:t>
              </a:r>
              <a:endParaRPr sz="2400" b="0" i="0" u="none" strike="noStrike" cap="none">
                <a:solidFill>
                  <a:srgbClr val="000000"/>
                </a:solidFill>
                <a:latin typeface="Arial"/>
                <a:ea typeface="Arial"/>
                <a:cs typeface="Arial"/>
                <a:sym typeface="Arial"/>
              </a:endParaRPr>
            </a:p>
          </p:txBody>
        </p:sp>
        <p:sp>
          <p:nvSpPr>
            <p:cNvPr id="167" name="Google Shape;167;p5"/>
            <p:cNvSpPr/>
            <p:nvPr/>
          </p:nvSpPr>
          <p:spPr>
            <a:xfrm>
              <a:off x="12888995" y="426298"/>
              <a:ext cx="1944000" cy="194400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p:cNvSpPr/>
            <p:nvPr/>
          </p:nvSpPr>
          <p:spPr>
            <a:xfrm>
              <a:off x="11700995" y="3150400"/>
              <a:ext cx="4320000" cy="247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txBox="1"/>
            <p:nvPr/>
          </p:nvSpPr>
          <p:spPr>
            <a:xfrm>
              <a:off x="11700995" y="3150400"/>
              <a:ext cx="4320000"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La evaluación sumativa en la </a:t>
              </a:r>
              <a:r>
                <a:rPr lang="de-DE" sz="2400"/>
                <a:t>aula invertida</a:t>
              </a:r>
              <a:r>
                <a:rPr lang="de-DE" sz="2400" b="0" i="0" u="none" strike="noStrike" cap="none">
                  <a:solidFill>
                    <a:srgbClr val="000000"/>
                  </a:solidFill>
                  <a:latin typeface="Arial"/>
                  <a:ea typeface="Arial"/>
                  <a:cs typeface="Arial"/>
                  <a:sym typeface="Arial"/>
                </a:rPr>
                <a:t> tiene lugar </a:t>
              </a:r>
              <a:r>
                <a:rPr lang="de-DE" sz="2400" b="1" i="0" u="none" strike="noStrike" cap="none">
                  <a:solidFill>
                    <a:srgbClr val="000000"/>
                  </a:solidFill>
                  <a:latin typeface="Arial"/>
                  <a:ea typeface="Arial"/>
                  <a:cs typeface="Arial"/>
                  <a:sym typeface="Arial"/>
                </a:rPr>
                <a:t>al final de una sección de aprendizaje </a:t>
              </a:r>
              <a:r>
                <a:rPr lang="de-DE" sz="2400" b="0" i="0" u="none" strike="noStrike" cap="none">
                  <a:solidFill>
                    <a:srgbClr val="000000"/>
                  </a:solidFill>
                  <a:latin typeface="Arial"/>
                  <a:ea typeface="Arial"/>
                  <a:cs typeface="Arial"/>
                  <a:sym typeface="Arial"/>
                </a:rPr>
                <a:t>y sirve para valorar los conocimientos y habilidades adquiridos por los alumnos.</a:t>
              </a:r>
              <a:endParaRPr sz="2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6"/>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Evaluación formativa frente a evaluación sumativa </a:t>
            </a:r>
            <a:endParaRPr sz="5400" b="1" i="0" u="none" strike="noStrike" cap="none">
              <a:solidFill>
                <a:srgbClr val="000000"/>
              </a:solidFill>
              <a:latin typeface="Arial"/>
              <a:ea typeface="Arial"/>
              <a:cs typeface="Arial"/>
              <a:sym typeface="Arial"/>
            </a:endParaRPr>
          </a:p>
        </p:txBody>
      </p:sp>
      <p:sp>
        <p:nvSpPr>
          <p:cNvPr id="183" name="Google Shape;18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186" name="Google Shape;186;p6"/>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187" name="Google Shape;187;p6" descr="A diagram of a course&#10;&#10;Description automatically generated with medium confidence"/>
          <p:cNvPicPr preferRelativeResize="0"/>
          <p:nvPr/>
        </p:nvPicPr>
        <p:blipFill rotWithShape="1">
          <a:blip r:embed="rId7">
            <a:alphaModFix/>
          </a:blip>
          <a:srcRect/>
          <a:stretch/>
        </p:blipFill>
        <p:spPr>
          <a:xfrm>
            <a:off x="3978373" y="2620475"/>
            <a:ext cx="9183077" cy="5470388"/>
          </a:xfrm>
          <a:prstGeom prst="rect">
            <a:avLst/>
          </a:prstGeom>
          <a:noFill/>
          <a:ln>
            <a:noFill/>
          </a:ln>
        </p:spPr>
      </p:pic>
      <p:sp>
        <p:nvSpPr>
          <p:cNvPr id="188" name="Google Shape;188;p6"/>
          <p:cNvSpPr txBox="1"/>
          <p:nvPr/>
        </p:nvSpPr>
        <p:spPr>
          <a:xfrm>
            <a:off x="5639444" y="8126862"/>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a:solidFill>
                  <a:srgbClr val="000000"/>
                </a:solidFill>
                <a:latin typeface="Arial"/>
                <a:ea typeface="Arial"/>
                <a:cs typeface="Arial"/>
                <a:sym typeface="Arial"/>
              </a:rPr>
              <a:t>Fuente: </a:t>
            </a:r>
            <a:r>
              <a:rPr lang="de-DE" sz="14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de-DE" sz="1400" b="0" i="1" u="none" strike="noStrike" cap="none">
                <a:solidFill>
                  <a:srgbClr val="000000"/>
                </a:solidFill>
                <a:latin typeface="Arial"/>
                <a:ea typeface="Arial"/>
                <a:cs typeface="Arial"/>
                <a:sym typeface="Arial"/>
              </a:rPr>
              <a:t>//aheg.com.au/formative-vs-summative-assessment-a-comparison/ </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dirty="0">
                <a:solidFill>
                  <a:srgbClr val="033C5B"/>
                </a:solidFill>
                <a:latin typeface="Arial"/>
                <a:ea typeface="Arial"/>
                <a:cs typeface="Arial"/>
                <a:sym typeface="Arial"/>
              </a:rPr>
              <a:t>Visión general de los sistemas de evaluación durante el aprendizaje en </a:t>
            </a:r>
            <a:r>
              <a:rPr lang="de-DE" sz="4000" b="1" dirty="0">
                <a:solidFill>
                  <a:srgbClr val="033C5B"/>
                </a:solidFill>
              </a:rPr>
              <a:t>aula invertida</a:t>
            </a:r>
            <a:endParaRPr sz="4000" b="1" i="0" u="none" strike="noStrike" cap="none" dirty="0">
              <a:solidFill>
                <a:srgbClr val="033C5B"/>
              </a:solidFill>
              <a:latin typeface="Arial"/>
              <a:ea typeface="Arial"/>
              <a:cs typeface="Arial"/>
              <a:sym typeface="Arial"/>
            </a:endParaRPr>
          </a:p>
        </p:txBody>
      </p:sp>
      <p:sp>
        <p:nvSpPr>
          <p:cNvPr id="201" name="Google Shape;201;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7"/>
          <p:cNvSpPr txBox="1"/>
          <p:nvPr/>
        </p:nvSpPr>
        <p:spPr>
          <a:xfrm>
            <a:off x="792000" y="2930200"/>
            <a:ext cx="16020000" cy="187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a:solidFill>
                  <a:schemeClr val="dk1"/>
                </a:solidFill>
                <a:latin typeface="Arial"/>
                <a:ea typeface="Arial"/>
                <a:cs typeface="Arial"/>
                <a:sym typeface="Arial"/>
              </a:rPr>
              <a:t>1. Evaluación formativa durante el aprendizaje:</a:t>
            </a:r>
            <a:endParaRPr sz="20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a:solidFill>
                  <a:schemeClr val="dk1"/>
                </a:solidFill>
                <a:latin typeface="Arial"/>
                <a:ea typeface="Arial"/>
                <a:cs typeface="Arial"/>
                <a:sym typeface="Arial"/>
              </a:rPr>
              <a:t>Cuestionarios o pruebas: Durante el aprendizaje pueden utilizarse cuestionarios o pruebas breves para comprobar la comprensión de los alumnos y darles información inmediata.</a:t>
            </a:r>
            <a:endParaRPr sz="20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a:solidFill>
                  <a:schemeClr val="dk1"/>
                </a:solidFill>
                <a:latin typeface="Arial"/>
                <a:ea typeface="Arial"/>
                <a:cs typeface="Arial"/>
                <a:sym typeface="Arial"/>
              </a:rPr>
              <a:t>Debates o trabajo en grupo: Mediante debates o trabajos en grupo, los alumnos pueden aplicar sus conocimientos y evaluar sus capacidades de colaboración y comunicación.</a:t>
            </a:r>
            <a:endParaRPr sz="2000" b="0" i="0" u="none" strike="noStrike" cap="none">
              <a:solidFill>
                <a:schemeClr val="dk1"/>
              </a:solidFill>
              <a:latin typeface="Arial"/>
              <a:ea typeface="Arial"/>
              <a:cs typeface="Arial"/>
              <a:sym typeface="Arial"/>
            </a:endParaRPr>
          </a:p>
        </p:txBody>
      </p:sp>
      <p:sp>
        <p:nvSpPr>
          <p:cNvPr id="203" name="Google Shape;203;p7"/>
          <p:cNvSpPr txBox="1"/>
          <p:nvPr/>
        </p:nvSpPr>
        <p:spPr>
          <a:xfrm>
            <a:off x="792000" y="6098200"/>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a:solidFill>
                  <a:schemeClr val="dk1"/>
                </a:solidFill>
                <a:latin typeface="Arial"/>
                <a:ea typeface="Arial"/>
                <a:cs typeface="Arial"/>
                <a:sym typeface="Arial"/>
              </a:rPr>
              <a:t>3. Aplicaciones prácticas:</a:t>
            </a:r>
            <a:endParaRPr sz="20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a:solidFill>
                  <a:schemeClr val="dk1"/>
                </a:solidFill>
                <a:latin typeface="Arial"/>
                <a:ea typeface="Arial"/>
                <a:cs typeface="Arial"/>
                <a:sym typeface="Arial"/>
              </a:rPr>
              <a:t>Proyectos o presentaciones: Se puede pedir a los alumnos que demuestren lo que han aprendido en aplicaciones prácticas mediante la realización de proyectos o presentaciones.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chemeClr val="dk1"/>
              </a:solidFill>
              <a:latin typeface="Arial"/>
              <a:ea typeface="Arial"/>
              <a:cs typeface="Arial"/>
              <a:sym typeface="Arial"/>
            </a:endParaRPr>
          </a:p>
        </p:txBody>
      </p:sp>
      <p:sp>
        <p:nvSpPr>
          <p:cNvPr id="204" name="Google Shape;204;p7"/>
          <p:cNvSpPr txBox="1"/>
          <p:nvPr/>
        </p:nvSpPr>
        <p:spPr>
          <a:xfrm>
            <a:off x="792000" y="4874200"/>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dirty="0">
                <a:solidFill>
                  <a:schemeClr val="dk1"/>
                </a:solidFill>
                <a:latin typeface="Arial"/>
                <a:ea typeface="Arial"/>
                <a:cs typeface="Arial"/>
                <a:sym typeface="Arial"/>
              </a:rPr>
              <a:t>2. Autorreflexión:</a:t>
            </a:r>
            <a:endParaRPr sz="2000" b="1" i="0" u="sng"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dirty="0">
                <a:solidFill>
                  <a:schemeClr val="dk1"/>
                </a:solidFill>
                <a:latin typeface="Arial"/>
                <a:ea typeface="Arial"/>
                <a:cs typeface="Arial"/>
                <a:sym typeface="Arial"/>
              </a:rPr>
              <a:t>Se puede pedir a los estudiantes que reflexionen y evalúen su propio desarrollo del aprendizaje respondiendo a preguntas sobre la eficacia del enfoque de la clase invertida, su propia motivación y su progreso en el aprendizaje.</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chemeClr val="dk1"/>
              </a:solidFill>
              <a:latin typeface="Arial"/>
              <a:ea typeface="Arial"/>
              <a:cs typeface="Arial"/>
              <a:sym typeface="Arial"/>
            </a:endParaRPr>
          </a:p>
        </p:txBody>
      </p:sp>
      <p:sp>
        <p:nvSpPr>
          <p:cNvPr id="205" name="Google Shape;205;p7"/>
          <p:cNvSpPr txBox="1"/>
          <p:nvPr/>
        </p:nvSpPr>
        <p:spPr>
          <a:xfrm>
            <a:off x="792000" y="7322200"/>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000" b="1" i="0" u="sng" strike="noStrike" cap="none">
                <a:solidFill>
                  <a:schemeClr val="dk1"/>
                </a:solidFill>
                <a:latin typeface="Arial"/>
                <a:ea typeface="Arial"/>
                <a:cs typeface="Arial"/>
                <a:sym typeface="Arial"/>
              </a:rPr>
              <a:t>4. Evaluación sumativa al final de la sección de aprendizaje:</a:t>
            </a:r>
            <a:endParaRPr sz="20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000" b="0" i="0" u="none" strike="noStrike" cap="none">
                <a:solidFill>
                  <a:schemeClr val="dk1"/>
                </a:solidFill>
                <a:latin typeface="Arial"/>
                <a:ea typeface="Arial"/>
                <a:cs typeface="Arial"/>
                <a:sym typeface="Arial"/>
              </a:rPr>
              <a:t>Pruebas o exámenes: Al final de la sección de aprendizaje, se pueden utilizar pruebas o exámenes para evaluar los conocimientos y habilidades aprendidos por los alumnos.</a:t>
            </a:r>
            <a:endParaRPr sz="2000" b="0" i="0" u="none" strike="noStrike" cap="none">
              <a:solidFill>
                <a:schemeClr val="dk1"/>
              </a:solidFill>
              <a:latin typeface="Arial"/>
              <a:ea typeface="Arial"/>
              <a:cs typeface="Arial"/>
              <a:sym typeface="Arial"/>
            </a:endParaRPr>
          </a:p>
        </p:txBody>
      </p:sp>
      <p:sp>
        <p:nvSpPr>
          <p:cNvPr id="206" name="Google Shape;206;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7"/>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09" name="Google Shape;209;p7"/>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8"/>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Evaluaciones formativas en EFP</a:t>
            </a:r>
            <a:endParaRPr sz="4000" b="1" i="0" u="none" strike="noStrike" cap="none">
              <a:solidFill>
                <a:srgbClr val="033C5B"/>
              </a:solidFill>
              <a:latin typeface="Arial"/>
              <a:ea typeface="Arial"/>
              <a:cs typeface="Arial"/>
              <a:sym typeface="Arial"/>
            </a:endParaRPr>
          </a:p>
        </p:txBody>
      </p:sp>
      <p:sp>
        <p:nvSpPr>
          <p:cNvPr id="222" name="Google Shape;22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26" name="Google Shape;226;p8"/>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27" name="Google Shape;227;p8"/>
          <p:cNvSpPr txBox="1"/>
          <p:nvPr/>
        </p:nvSpPr>
        <p:spPr>
          <a:xfrm>
            <a:off x="409460" y="2499251"/>
            <a:ext cx="7046764"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El objetivo de </a:t>
            </a:r>
            <a:r>
              <a:rPr lang="de-DE" sz="2400" b="1" i="0" u="none" strike="noStrike" cap="none">
                <a:solidFill>
                  <a:srgbClr val="121212"/>
                </a:solidFill>
                <a:latin typeface="Arial"/>
                <a:ea typeface="Arial"/>
                <a:cs typeface="Arial"/>
                <a:sym typeface="Arial"/>
              </a:rPr>
              <a:t>la evaluación formativa en la EFP </a:t>
            </a:r>
            <a:r>
              <a:rPr lang="de-DE" sz="2400" b="0" i="0" u="none" strike="noStrike" cap="none">
                <a:solidFill>
                  <a:srgbClr val="121212"/>
                </a:solidFill>
                <a:latin typeface="Arial"/>
                <a:ea typeface="Arial"/>
                <a:cs typeface="Arial"/>
                <a:sym typeface="Arial"/>
              </a:rPr>
              <a:t>es ayudar a los estudiantes a perfeccionar tanto sus conocimientos teóricos como sus habilidades prácticas. </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Al proporcionar </a:t>
            </a:r>
            <a:r>
              <a:rPr lang="de-DE" sz="2400" b="1" i="0" u="none" strike="noStrike" cap="none">
                <a:solidFill>
                  <a:srgbClr val="121212"/>
                </a:solidFill>
                <a:latin typeface="Arial"/>
                <a:ea typeface="Arial"/>
                <a:cs typeface="Arial"/>
                <a:sym typeface="Arial"/>
              </a:rPr>
              <a:t>información periódica</a:t>
            </a:r>
            <a:r>
              <a:rPr lang="de-DE" sz="2400" b="0" i="0" u="none" strike="noStrike" cap="none">
                <a:solidFill>
                  <a:srgbClr val="121212"/>
                </a:solidFill>
                <a:latin typeface="Arial"/>
                <a:ea typeface="Arial"/>
                <a:cs typeface="Arial"/>
                <a:sym typeface="Arial"/>
              </a:rPr>
              <a:t>, permite a los alumnos realizar mejoras graduales, que son cruciales para dominar tareas prácticas como el manejo de maquinaria, la realización de tareas técnicas o la ejecución de procedimientos sanitarios.</a:t>
            </a:r>
            <a:endParaRPr sz="2400" b="0" i="0" u="none" strike="noStrike" cap="none">
              <a:solidFill>
                <a:srgbClr val="121212"/>
              </a:solidFill>
              <a:latin typeface="Arial"/>
              <a:ea typeface="Arial"/>
              <a:cs typeface="Arial"/>
              <a:sym typeface="Arial"/>
            </a:endParaRPr>
          </a:p>
        </p:txBody>
      </p:sp>
      <p:pic>
        <p:nvPicPr>
          <p:cNvPr id="228" name="Google Shape;228;p8"/>
          <p:cNvPicPr preferRelativeResize="0"/>
          <p:nvPr/>
        </p:nvPicPr>
        <p:blipFill rotWithShape="1">
          <a:blip r:embed="rId7">
            <a:alphaModFix/>
          </a:blip>
          <a:srcRect/>
          <a:stretch/>
        </p:blipFill>
        <p:spPr>
          <a:xfrm>
            <a:off x="7649379" y="2162486"/>
            <a:ext cx="9198708" cy="6386365"/>
          </a:xfrm>
          <a:prstGeom prst="rect">
            <a:avLst/>
          </a:prstGeom>
          <a:noFill/>
          <a:ln>
            <a:noFill/>
          </a:ln>
        </p:spPr>
      </p:pic>
      <p:sp>
        <p:nvSpPr>
          <p:cNvPr id="229" name="Google Shape;229;p8"/>
          <p:cNvSpPr txBox="1"/>
          <p:nvPr/>
        </p:nvSpPr>
        <p:spPr>
          <a:xfrm>
            <a:off x="7691913" y="8453116"/>
            <a:ext cx="90834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Fuente: https://openspace.etf.europa.eu/sites/default/files/2021-02/Literature%20review%20Assessment.pdf Fuente principal: Adaptado de OCDE (2005)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Ejemplos de evaluaciones formativas en EFP</a:t>
            </a:r>
            <a:endParaRPr sz="4000" b="1" i="0" u="none" strike="noStrike" cap="none">
              <a:solidFill>
                <a:srgbClr val="033C5B"/>
              </a:solidFill>
              <a:latin typeface="Arial"/>
              <a:ea typeface="Arial"/>
              <a:cs typeface="Arial"/>
              <a:sym typeface="Arial"/>
            </a:endParaRPr>
          </a:p>
        </p:txBody>
      </p:sp>
      <p:sp>
        <p:nvSpPr>
          <p:cNvPr id="242" name="Google Shape;242;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9"/>
          <p:cNvSpPr txBox="1"/>
          <p:nvPr/>
        </p:nvSpPr>
        <p:spPr>
          <a:xfrm>
            <a:off x="5150666" y="9207911"/>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pic>
        <p:nvPicPr>
          <p:cNvPr id="246" name="Google Shape;246;p9"/>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47" name="Google Shape;247;p9"/>
          <p:cNvGrpSpPr/>
          <p:nvPr/>
        </p:nvGrpSpPr>
        <p:grpSpPr>
          <a:xfrm>
            <a:off x="1508894" y="2219038"/>
            <a:ext cx="14125042" cy="6620010"/>
            <a:chOff x="1835143" y="1937"/>
            <a:chExt cx="14125042" cy="6620010"/>
          </a:xfrm>
        </p:grpSpPr>
        <p:sp>
          <p:nvSpPr>
            <p:cNvPr id="248" name="Google Shape;248;p9"/>
            <p:cNvSpPr/>
            <p:nvPr/>
          </p:nvSpPr>
          <p:spPr>
            <a:xfrm>
              <a:off x="8676960" y="2524582"/>
              <a:ext cx="4855483" cy="1155384"/>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49" name="Google Shape;249;p9"/>
            <p:cNvSpPr/>
            <p:nvPr/>
          </p:nvSpPr>
          <p:spPr>
            <a:xfrm>
              <a:off x="8631240" y="2524582"/>
              <a:ext cx="91440" cy="1155384"/>
            </a:xfrm>
            <a:custGeom>
              <a:avLst/>
              <a:gdLst/>
              <a:ahLst/>
              <a:cxnLst/>
              <a:rect l="l" t="t" r="r" b="b"/>
              <a:pathLst>
                <a:path w="120000" h="120000" extrusionOk="0">
                  <a:moveTo>
                    <a:pt x="60000" y="0"/>
                  </a:moveTo>
                  <a:lnTo>
                    <a:pt x="6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50" name="Google Shape;250;p9"/>
            <p:cNvSpPr/>
            <p:nvPr/>
          </p:nvSpPr>
          <p:spPr>
            <a:xfrm>
              <a:off x="3821477" y="2524582"/>
              <a:ext cx="4855483" cy="1155384"/>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51" name="Google Shape;251;p9"/>
            <p:cNvSpPr/>
            <p:nvPr/>
          </p:nvSpPr>
          <p:spPr>
            <a:xfrm>
              <a:off x="6690626" y="1937"/>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9"/>
            <p:cNvSpPr/>
            <p:nvPr/>
          </p:nvSpPr>
          <p:spPr>
            <a:xfrm>
              <a:off x="7132034" y="421275"/>
              <a:ext cx="3972668" cy="2522644"/>
            </a:xfrm>
            <a:prstGeom prst="roundRect">
              <a:avLst>
                <a:gd name="adj" fmla="val 10000"/>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9"/>
            <p:cNvSpPr txBox="1"/>
            <p:nvPr/>
          </p:nvSpPr>
          <p:spPr>
            <a:xfrm>
              <a:off x="7205920" y="495161"/>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1" i="0" u="none" strike="noStrike" cap="none">
                  <a:solidFill>
                    <a:srgbClr val="000000"/>
                  </a:solidFill>
                  <a:latin typeface="Arial"/>
                  <a:ea typeface="Arial"/>
                  <a:cs typeface="Arial"/>
                  <a:sym typeface="Arial"/>
                </a:rPr>
                <a:t>Evaluaciones formativas</a:t>
              </a:r>
              <a:r>
                <a:rPr lang="de-DE" sz="2300" b="0" i="0" u="none" strike="noStrike" cap="none">
                  <a:solidFill>
                    <a:srgbClr val="000000"/>
                  </a:solidFill>
                  <a:latin typeface="Arial"/>
                  <a:ea typeface="Arial"/>
                  <a:cs typeface="Arial"/>
                  <a:sym typeface="Arial"/>
                </a:rPr>
                <a:t>: Pueden utilizarse durante el proceso de aprendizaje para supervisar el progreso del alumno y proporcionarle información inmediata. Algunos ejemplos son:</a:t>
              </a:r>
              <a:endParaRPr sz="2300" b="0" i="0" u="none" strike="noStrike" cap="none">
                <a:solidFill>
                  <a:srgbClr val="000000"/>
                </a:solidFill>
                <a:latin typeface="Arial"/>
                <a:ea typeface="Arial"/>
                <a:cs typeface="Arial"/>
                <a:sym typeface="Arial"/>
              </a:endParaRPr>
            </a:p>
          </p:txBody>
        </p:sp>
        <p:sp>
          <p:nvSpPr>
            <p:cNvPr id="254" name="Google Shape;254;p9"/>
            <p:cNvSpPr/>
            <p:nvPr/>
          </p:nvSpPr>
          <p:spPr>
            <a:xfrm>
              <a:off x="1835143"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9"/>
            <p:cNvSpPr/>
            <p:nvPr/>
          </p:nvSpPr>
          <p:spPr>
            <a:xfrm>
              <a:off x="2276550" y="4099303"/>
              <a:ext cx="3972668" cy="2522644"/>
            </a:xfrm>
            <a:prstGeom prst="roundRect">
              <a:avLst>
                <a:gd name="adj" fmla="val 10000"/>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9"/>
            <p:cNvSpPr txBox="1"/>
            <p:nvPr/>
          </p:nvSpPr>
          <p:spPr>
            <a:xfrm>
              <a:off x="2350436"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Cuestionarios sobre teoría profesional (por ejemplo, procedimientos de seguridad).</a:t>
              </a:r>
              <a:endParaRPr sz="2300" b="0" i="0" u="none" strike="noStrike" cap="none">
                <a:solidFill>
                  <a:srgbClr val="000000"/>
                </a:solidFill>
                <a:latin typeface="Arial"/>
                <a:ea typeface="Arial"/>
                <a:cs typeface="Arial"/>
                <a:sym typeface="Arial"/>
              </a:endParaRPr>
            </a:p>
          </p:txBody>
        </p:sp>
        <p:sp>
          <p:nvSpPr>
            <p:cNvPr id="257" name="Google Shape;257;p9"/>
            <p:cNvSpPr/>
            <p:nvPr/>
          </p:nvSpPr>
          <p:spPr>
            <a:xfrm>
              <a:off x="6690626"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9"/>
            <p:cNvSpPr/>
            <p:nvPr/>
          </p:nvSpPr>
          <p:spPr>
            <a:xfrm>
              <a:off x="7132034" y="4099303"/>
              <a:ext cx="3972668" cy="2522644"/>
            </a:xfrm>
            <a:prstGeom prst="roundRect">
              <a:avLst>
                <a:gd name="adj" fmla="val 10000"/>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9"/>
            <p:cNvSpPr txBox="1"/>
            <p:nvPr/>
          </p:nvSpPr>
          <p:spPr>
            <a:xfrm>
              <a:off x="7205920"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Actividades en grupo que impliquen tareas prácticas de resolución de problemas, como arreglar maquinaria o diseñar un prototipo.</a:t>
              </a:r>
              <a:endParaRPr sz="2300" b="0" i="0" u="none" strike="noStrike" cap="none">
                <a:solidFill>
                  <a:srgbClr val="000000"/>
                </a:solidFill>
                <a:latin typeface="Arial"/>
                <a:ea typeface="Arial"/>
                <a:cs typeface="Arial"/>
                <a:sym typeface="Arial"/>
              </a:endParaRPr>
            </a:p>
          </p:txBody>
        </p:sp>
        <p:sp>
          <p:nvSpPr>
            <p:cNvPr id="260" name="Google Shape;260;p9"/>
            <p:cNvSpPr/>
            <p:nvPr/>
          </p:nvSpPr>
          <p:spPr>
            <a:xfrm>
              <a:off x="11546109"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9"/>
            <p:cNvSpPr/>
            <p:nvPr/>
          </p:nvSpPr>
          <p:spPr>
            <a:xfrm>
              <a:off x="11987517" y="4099303"/>
              <a:ext cx="3972668" cy="2522644"/>
            </a:xfrm>
            <a:prstGeom prst="roundRect">
              <a:avLst>
                <a:gd name="adj" fmla="val 10000"/>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
            <p:cNvSpPr txBox="1"/>
            <p:nvPr/>
          </p:nvSpPr>
          <p:spPr>
            <a:xfrm>
              <a:off x="12061403"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Evaluaciones entre compañeros en las que los estudiantes revisan el trabajo de los demás (por ejemplo, evaluación de la calidad en un proyecto de carpintería).</a:t>
              </a:r>
              <a:endParaRPr sz="23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4748</Words>
  <Application>Microsoft Office PowerPoint</Application>
  <PresentationFormat>Custom</PresentationFormat>
  <Paragraphs>180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modified xsi:type="dcterms:W3CDTF">2024-11-08T20:56:25Z</dcterms:modified>
</cp:coreProperties>
</file>