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YIhVEKUiSOpEUetYe+VgLOYIt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cloudassess.com/blog/assessment-method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youtu.be/ifK7o-ao0nc?feature=shar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ls-project.eu/index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up.eun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kahoot.com/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hyperlink" Target="https://www.google.com/forms/about/" TargetMode="External"/><Relationship Id="rId12" Type="http://schemas.openxmlformats.org/officeDocument/2006/relationships/hyperlink" Target="https://edpuzzle.com/" TargetMode="Externa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crative.com/" TargetMode="External"/><Relationship Id="rId11" Type="http://schemas.openxmlformats.org/officeDocument/2006/relationships/hyperlink" Target="https://padlet.com/" TargetMode="External"/><Relationship Id="rId5" Type="http://schemas.openxmlformats.org/officeDocument/2006/relationships/hyperlink" Target="https://www.turnitin.com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linkedin.com/advice/0/how-can-vocational-education-teachers-use-technology-ish2c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openspace.etf.europa.eu/sites/default/files/2021-02/Literature%20review%20Assessment.pdf" TargetMode="External"/><Relationship Id="rId4" Type="http://schemas.openxmlformats.org/officeDocument/2006/relationships/hyperlink" Target="https://www.voced.edu.au/content/ngv%3A281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pace.etf.europa.eu/sites/default/files/2021-02/Literature%20review%20Assessme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2963573"/>
            <a:ext cx="10119734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7: 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Cultivar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específica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ámbito</a:t>
            </a:r>
            <a:r>
              <a:rPr lang="en-GB" sz="400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la EFP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Unidad 4: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certificación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4800" dirty="0">
              <a:solidFill>
                <a:srgbClr val="053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9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25513" y="9144970"/>
            <a:ext cx="672063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30938" y="9488286"/>
            <a:ext cx="1310997" cy="4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D7FEF51-21BC-5789-99E5-64AEB68350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49375" y="777949"/>
            <a:ext cx="6515473" cy="7747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Evaluación tecnológica</a:t>
            </a:r>
            <a:endParaRPr/>
          </a:p>
        </p:txBody>
      </p:sp>
      <p:sp>
        <p:nvSpPr>
          <p:cNvPr id="300" name="Google Shape;300;p10"/>
          <p:cNvSpPr txBox="1"/>
          <p:nvPr/>
        </p:nvSpPr>
        <p:spPr>
          <a:xfrm>
            <a:off x="731333" y="2056041"/>
            <a:ext cx="15465917" cy="596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Paso a 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Acelerado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flexibilidad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continuidad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perturbaciones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pandemia COVID-19.</a:t>
            </a:r>
            <a:endParaRPr sz="1200" dirty="0"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Responde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creciente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demanda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opciones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distancia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adaptables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Ventajas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empresariales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educativas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eficiencia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organizaciones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Atrae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expertos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pista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auditoría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exhaustiva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 se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limita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distancia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; es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beneficioso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presenciales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2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mixtos</a:t>
            </a:r>
            <a:r>
              <a:rPr lang="en-GB" sz="32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</p:txBody>
      </p:sp>
      <p:sp>
        <p:nvSpPr>
          <p:cNvPr id="301" name="Google Shape;301;p10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Evaluación tecnológica</a:t>
            </a:r>
            <a:endParaRPr/>
          </a:p>
        </p:txBody>
      </p:sp>
      <p:sp>
        <p:nvSpPr>
          <p:cNvPr id="314" name="Google Shape;314;p11"/>
          <p:cNvSpPr txBox="1"/>
          <p:nvPr/>
        </p:nvSpPr>
        <p:spPr>
          <a:xfrm>
            <a:off x="793856" y="2329998"/>
            <a:ext cx="15465917" cy="417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Consideraciones clave para la evaluación en línea:</a:t>
            </a:r>
            <a:endParaRPr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Elegir la solución adecuada: Adaptada a los requisitos exclusivos de la EFP y compatible con diversos métodos y entornos de evaluación.</a:t>
            </a:r>
            <a:endParaRPr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Conformidad y autenticidad: Garantizar que las evaluaciones se ajustan a los Principios de Evaluación y a las Reglas de Evidencia, independientemente del método de entrega.</a:t>
            </a:r>
            <a:endParaRPr/>
          </a:p>
          <a:p>
            <a:pPr marL="571500" marR="0" lvl="0" indent="-57150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Recopilación de pruebas: Utilización de herramientas como Cloud Assess para inicios de sesión seguros, marcas de tiempo y seguimiento de las interacciones de evaluación.</a:t>
            </a:r>
            <a:endParaRPr/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Evaluación tecnológica</a:t>
            </a:r>
            <a:endParaRPr/>
          </a:p>
        </p:txBody>
      </p:sp>
      <p:sp>
        <p:nvSpPr>
          <p:cNvPr id="328" name="Google Shape;328;p12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151914"/>
            <a:ext cx="12169269" cy="57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2"/>
          <p:cNvSpPr txBox="1"/>
          <p:nvPr/>
        </p:nvSpPr>
        <p:spPr>
          <a:xfrm>
            <a:off x="4419600" y="7893642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//cloudassess.com/blog/assessment-methods/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 txBox="1"/>
          <p:nvPr/>
        </p:nvSpPr>
        <p:spPr>
          <a:xfrm>
            <a:off x="508526" y="358687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Evalúe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clase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invertida</a:t>
            </a:r>
            <a:endParaRPr dirty="0"/>
          </a:p>
        </p:txBody>
      </p:sp>
      <p:sp>
        <p:nvSpPr>
          <p:cNvPr id="343" name="Google Shape;343;p1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13"/>
          <p:cNvGrpSpPr/>
          <p:nvPr/>
        </p:nvGrpSpPr>
        <p:grpSpPr>
          <a:xfrm>
            <a:off x="3450345" y="1480555"/>
            <a:ext cx="9847384" cy="7108616"/>
            <a:chOff x="1250358" y="342"/>
            <a:chExt cx="7609432" cy="6795653"/>
          </a:xfrm>
        </p:grpSpPr>
        <p:sp>
          <p:nvSpPr>
            <p:cNvPr id="350" name="Google Shape;350;p13"/>
            <p:cNvSpPr/>
            <p:nvPr/>
          </p:nvSpPr>
          <p:spPr>
            <a:xfrm>
              <a:off x="3447798" y="614395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EA8D4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 txBox="1"/>
            <p:nvPr/>
          </p:nvSpPr>
          <p:spPr>
            <a:xfrm>
              <a:off x="3672765" y="657585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1250358" y="34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89803"/>
                  </a:srgbClr>
                </a:gs>
                <a:gs pos="80000">
                  <a:srgbClr val="FF8D25">
                    <a:alpha val="89803"/>
                  </a:srgbClr>
                </a:gs>
                <a:gs pos="100000">
                  <a:srgbClr val="FF8D22">
                    <a:alpha val="8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1250358" y="34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Recoger opiniones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152864" y="614395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EB914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6377831" y="657585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955424" y="34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86274"/>
                  </a:srgbClr>
                </a:gs>
                <a:gs pos="80000">
                  <a:srgbClr val="FF8D25">
                    <a:alpha val="86274"/>
                  </a:srgbClr>
                </a:gs>
                <a:gs pos="100000">
                  <a:srgbClr val="FF8D22">
                    <a:alpha val="86274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3955424" y="34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 los estudiantes, de usted mismo y de sus colegas.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349978" y="1318087"/>
              <a:ext cx="5410131" cy="4752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318"/>
                  </a:lnTo>
                  <a:lnTo>
                    <a:pt x="0" y="6431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ED975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4919201" y="1553170"/>
              <a:ext cx="271686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6660490" y="34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82745"/>
                  </a:srgbClr>
                </a:gs>
                <a:gs pos="80000">
                  <a:srgbClr val="FF8D25">
                    <a:alpha val="82745"/>
                  </a:srgbClr>
                </a:gs>
                <a:gs pos="100000">
                  <a:srgbClr val="FF8D22">
                    <a:alpha val="82745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6660490" y="34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Utilice encuestas, cuestionarios, entrevistas y observaciones.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447798" y="2439764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EF9E65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 txBox="1"/>
            <p:nvPr/>
          </p:nvSpPr>
          <p:spPr>
            <a:xfrm>
              <a:off x="3672765" y="2482955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250358" y="182571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79215"/>
                  </a:srgbClr>
                </a:gs>
                <a:gs pos="80000">
                  <a:srgbClr val="FF8D25">
                    <a:alpha val="79215"/>
                  </a:srgbClr>
                </a:gs>
                <a:gs pos="100000">
                  <a:srgbClr val="FF8D22">
                    <a:alpha val="79215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1250358" y="1825712"/>
              <a:ext cx="2199300" cy="13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Analizar los datos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6152864" y="2439764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F1A47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6377831" y="2482955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3955424" y="182571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75294"/>
                  </a:srgbClr>
                </a:gs>
                <a:gs pos="80000">
                  <a:srgbClr val="FF8D25">
                    <a:alpha val="75294"/>
                  </a:srgbClr>
                </a:gs>
                <a:gs pos="100000">
                  <a:srgbClr val="FF8D22">
                    <a:alpha val="75294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3955424" y="182571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Utilizar métodos cuantitativos (puntuaciones de pruebas, resultados de encuestas) y cualitativos (entrevistas, observaciones)..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349978" y="3143456"/>
              <a:ext cx="5410131" cy="4752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318"/>
                  </a:lnTo>
                  <a:lnTo>
                    <a:pt x="0" y="6431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F3AB7E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4919201" y="3378540"/>
              <a:ext cx="271686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6660490" y="182571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71764"/>
                  </a:srgbClr>
                </a:gs>
                <a:gs pos="80000">
                  <a:srgbClr val="FF8D25">
                    <a:alpha val="71764"/>
                  </a:srgbClr>
                </a:gs>
                <a:gs pos="100000">
                  <a:srgbClr val="FF8D22">
                    <a:alpha val="71764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 txBox="1"/>
            <p:nvPr/>
          </p:nvSpPr>
          <p:spPr>
            <a:xfrm>
              <a:off x="6660490" y="1825712"/>
              <a:ext cx="2199300" cy="13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Identificar los puntos fuertes y las áreas de mejora.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447798" y="4265134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F4B18B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3672765" y="4308325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250358" y="365108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68235"/>
                  </a:srgbClr>
                </a:gs>
                <a:gs pos="80000">
                  <a:srgbClr val="FF8D25">
                    <a:alpha val="68235"/>
                  </a:srgbClr>
                </a:gs>
                <a:gs pos="100000">
                  <a:srgbClr val="FF8D22">
                    <a:alpha val="68235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1250358" y="365108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Ajustar y mejorar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6152864" y="4265134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F5B998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 txBox="1"/>
            <p:nvPr/>
          </p:nvSpPr>
          <p:spPr>
            <a:xfrm>
              <a:off x="6377831" y="4308325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3955424" y="365108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64705"/>
                  </a:srgbClr>
                </a:gs>
                <a:gs pos="80000">
                  <a:srgbClr val="FF8D25">
                    <a:alpha val="64705"/>
                  </a:srgbClr>
                </a:gs>
                <a:gs pos="100000">
                  <a:srgbClr val="FF8D22">
                    <a:alpha val="64705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 txBox="1"/>
            <p:nvPr/>
          </p:nvSpPr>
          <p:spPr>
            <a:xfrm>
              <a:off x="3955424" y="365108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Aplicar cambios basados en las conclusiones.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2349978" y="4968826"/>
              <a:ext cx="5410131" cy="4752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318"/>
                  </a:lnTo>
                  <a:lnTo>
                    <a:pt x="0" y="6431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F7C0A4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4919201" y="5203910"/>
              <a:ext cx="271686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660490" y="3651082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60784"/>
                  </a:srgbClr>
                </a:gs>
                <a:gs pos="80000">
                  <a:srgbClr val="FF8D25">
                    <a:alpha val="60784"/>
                  </a:srgbClr>
                </a:gs>
                <a:gs pos="100000">
                  <a:srgbClr val="FF8D22">
                    <a:alpha val="60784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 txBox="1"/>
            <p:nvPr/>
          </p:nvSpPr>
          <p:spPr>
            <a:xfrm>
              <a:off x="6660490" y="3651082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Mejorar las estrategias eficaces y corregir los puntos débiles.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3447798" y="6090503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F9C8B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3672765" y="6133694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1250358" y="5476451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57254"/>
                  </a:srgbClr>
                </a:gs>
                <a:gs pos="80000">
                  <a:srgbClr val="FF8D25">
                    <a:alpha val="57254"/>
                  </a:srgbClr>
                </a:gs>
                <a:gs pos="100000">
                  <a:srgbClr val="FF8D22">
                    <a:alpha val="57254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1250358" y="5476451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Compartir y aprender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152864" y="6090503"/>
              <a:ext cx="47522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FAD1BE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 txBox="1"/>
            <p:nvPr/>
          </p:nvSpPr>
          <p:spPr>
            <a:xfrm>
              <a:off x="6377831" y="6133694"/>
              <a:ext cx="25291" cy="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3955424" y="5476451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53725"/>
                  </a:srgbClr>
                </a:gs>
                <a:gs pos="80000">
                  <a:srgbClr val="FF8D25">
                    <a:alpha val="53725"/>
                  </a:srgbClr>
                </a:gs>
                <a:gs pos="100000">
                  <a:srgbClr val="FF8D22">
                    <a:alpha val="53725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3955424" y="5476451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Compartir los resultados con los compañeros.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660490" y="5476451"/>
              <a:ext cx="2199240" cy="1319544"/>
            </a:xfrm>
            <a:prstGeom prst="rect">
              <a:avLst/>
            </a:prstGeom>
            <a:gradFill>
              <a:gsLst>
                <a:gs pos="0">
                  <a:srgbClr val="C86B1D">
                    <a:alpha val="49803"/>
                  </a:srgbClr>
                </a:gs>
                <a:gs pos="80000">
                  <a:srgbClr val="FF8D25">
                    <a:alpha val="49803"/>
                  </a:srgbClr>
                </a:gs>
                <a:gs pos="100000">
                  <a:srgbClr val="FF8D22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 txBox="1"/>
            <p:nvPr/>
          </p:nvSpPr>
          <p:spPr>
            <a:xfrm>
              <a:off x="6660490" y="5476451"/>
              <a:ext cx="2199240" cy="1319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0" tIns="113100" rIns="107750" bIns="113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Aprenda de las mejores prácticas y estudios de casos.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4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4"/>
          <p:cNvSpPr txBox="1"/>
          <p:nvPr/>
        </p:nvSpPr>
        <p:spPr>
          <a:xfrm>
            <a:off x="793856" y="776393"/>
            <a:ext cx="15208144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Colaboración de la industria en la evaluación y certificación de la EFP</a:t>
            </a:r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14"/>
          <p:cNvGrpSpPr/>
          <p:nvPr/>
        </p:nvGrpSpPr>
        <p:grpSpPr>
          <a:xfrm>
            <a:off x="807682" y="4610090"/>
            <a:ext cx="15445087" cy="2772990"/>
            <a:chOff x="10414" y="1625836"/>
            <a:chExt cx="15445087" cy="2772990"/>
          </a:xfrm>
        </p:grpSpPr>
        <p:sp>
          <p:nvSpPr>
            <p:cNvPr id="410" name="Google Shape;410;p14"/>
            <p:cNvSpPr/>
            <p:nvPr/>
          </p:nvSpPr>
          <p:spPr>
            <a:xfrm>
              <a:off x="10414" y="1625836"/>
              <a:ext cx="4621650" cy="277299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 txBox="1"/>
            <p:nvPr/>
          </p:nvSpPr>
          <p:spPr>
            <a:xfrm>
              <a:off x="10414" y="1625836"/>
              <a:ext cx="4621650" cy="277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Participación de múltiples partes interesadas: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Destaca la importancia de implicar a educadores, socios industriales y evaluadores externos en el proceso de evaluación para garantizar la pertinencia y la equidad.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680475" y="2890831"/>
              <a:ext cx="693247" cy="2430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5422133" y="1625836"/>
              <a:ext cx="4621650" cy="277299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 txBox="1"/>
            <p:nvPr/>
          </p:nvSpPr>
          <p:spPr>
            <a:xfrm>
              <a:off x="5422133" y="1625836"/>
              <a:ext cx="4621650" cy="277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Valor de la experiencia de profesores y formadores: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Reconoce el conocimiento directo que los profesores y formadores tienen del rendimiento de los alumnos, subrayando su papel tanto en las evaluaciones formativas como en las sumativas.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0092194" y="2890831"/>
              <a:ext cx="693247" cy="2430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0833851" y="1625836"/>
              <a:ext cx="4621650" cy="277299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 txBox="1"/>
            <p:nvPr/>
          </p:nvSpPr>
          <p:spPr>
            <a:xfrm>
              <a:off x="10833851" y="1625836"/>
              <a:ext cx="4621650" cy="277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Retos de la evaluación interna: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Aborda los posibles sesgos del profesorado local y la dificultad de aplicar normas coherentes, subrayando la necesidad de independencia en la evaluación para aumentar la fiabilidad.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5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5"/>
          <p:cNvSpPr txBox="1"/>
          <p:nvPr/>
        </p:nvSpPr>
        <p:spPr>
          <a:xfrm>
            <a:off x="793856" y="776393"/>
            <a:ext cx="15208144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Colaboración de la industria en la evaluación y certificación de la EFP</a:t>
            </a: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15"/>
          <p:cNvGrpSpPr/>
          <p:nvPr/>
        </p:nvGrpSpPr>
        <p:grpSpPr>
          <a:xfrm>
            <a:off x="958520" y="4035812"/>
            <a:ext cx="15445087" cy="2772990"/>
            <a:chOff x="10414" y="1625836"/>
            <a:chExt cx="15445087" cy="2772990"/>
          </a:xfrm>
        </p:grpSpPr>
        <p:sp>
          <p:nvSpPr>
            <p:cNvPr id="432" name="Google Shape;432;p15"/>
            <p:cNvSpPr/>
            <p:nvPr/>
          </p:nvSpPr>
          <p:spPr>
            <a:xfrm>
              <a:off x="10414" y="1625836"/>
              <a:ext cx="4621650" cy="277299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 txBox="1"/>
            <p:nvPr/>
          </p:nvSpPr>
          <p:spPr>
            <a:xfrm>
              <a:off x="10414" y="1625836"/>
              <a:ext cx="4621650" cy="277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Equilibrio entre independencia y evaluación en el mundo real: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Estrategias para mantener la integridad de la evaluación, como la combinación de evaluaciones externas independientes con evaluaciones internas, para garantizar que las evaluaciones reflejen con exactitud la competencia profesional.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4680475" y="2890831"/>
              <a:ext cx="693247" cy="2430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5422133" y="1625836"/>
              <a:ext cx="4621650" cy="277299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 txBox="1"/>
            <p:nvPr/>
          </p:nvSpPr>
          <p:spPr>
            <a:xfrm>
              <a:off x="5422133" y="1625836"/>
              <a:ext cx="4621650" cy="277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Papel de los interlocutores sociales: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Detalla la participación crucial de los empresarios y los representantes de los trabajadores en el desarrollo de las evaluaciones, otorgando mayor credibilidad al proceso de certificación y garantizando que las evaluaciones cumplen las normas actuales del sector.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0092194" y="2890831"/>
              <a:ext cx="693247" cy="2430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0833851" y="1625836"/>
              <a:ext cx="4621650" cy="277299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 txBox="1"/>
            <p:nvPr/>
          </p:nvSpPr>
          <p:spPr>
            <a:xfrm>
              <a:off x="10833851" y="1625836"/>
              <a:ext cx="4621650" cy="277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Implicación del empresario para lograr credibilidad: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Explora el doble papel de los empresarios en el desarrollo de las evaluaciones y la participación directa como evaluadores, contribuyendo a unas certificaciones más exigentes y, por tanto, más creíbles.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6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Casos prácticos y buenas prácticas</a:t>
            </a:r>
            <a:endParaRPr/>
          </a:p>
        </p:txBody>
      </p:sp>
      <p:sp>
        <p:nvSpPr>
          <p:cNvPr id="447" name="Google Shape;447;p16"/>
          <p:cNvSpPr txBox="1"/>
          <p:nvPr/>
        </p:nvSpPr>
        <p:spPr>
          <a:xfrm>
            <a:off x="914400" y="1917213"/>
            <a:ext cx="15465917" cy="48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Suiza</a:t>
            </a:r>
            <a:endParaRPr/>
          </a:p>
        </p:txBody>
      </p:sp>
      <p:sp>
        <p:nvSpPr>
          <p:cNvPr id="448" name="Google Shape;448;p16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6" title="Earn While You Learn: Switzerland's Vocational Education and Training System (2016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411" y="2450689"/>
            <a:ext cx="10013894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6"/>
          <p:cNvSpPr txBox="1"/>
          <p:nvPr/>
        </p:nvSpPr>
        <p:spPr>
          <a:xfrm>
            <a:off x="3717737" y="8404505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//youtu.be/ifK7o-ao0nc?feature=shared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7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7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Casos prácticos y buenas prácticas</a:t>
            </a:r>
            <a:endParaRPr/>
          </a:p>
        </p:txBody>
      </p:sp>
      <p:sp>
        <p:nvSpPr>
          <p:cNvPr id="463" name="Google Shape;463;p17"/>
          <p:cNvSpPr txBox="1"/>
          <p:nvPr/>
        </p:nvSpPr>
        <p:spPr>
          <a:xfrm>
            <a:off x="905503" y="1721010"/>
            <a:ext cx="15465917" cy="140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aula del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indagatorio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(Europa)</a:t>
            </a:r>
            <a:endParaRPr dirty="0"/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sng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SAILS -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Estrategias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para la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aprendizaje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investigación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GB" sz="3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ciencias</a:t>
            </a:r>
            <a:endParaRPr sz="3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7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0734" y="3498452"/>
            <a:ext cx="8434387" cy="519039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8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8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Casos prácticos y buenas prácticas</a:t>
            </a:r>
            <a:endParaRPr/>
          </a:p>
        </p:txBody>
      </p:sp>
      <p:sp>
        <p:nvSpPr>
          <p:cNvPr id="478" name="Google Shape;478;p18"/>
          <p:cNvSpPr txBox="1"/>
          <p:nvPr/>
        </p:nvSpPr>
        <p:spPr>
          <a:xfrm>
            <a:off x="914400" y="1917213"/>
            <a:ext cx="15465917" cy="140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EVALUACIÓN ENTRE IGUALES EN UNA PLATAFORMA</a:t>
            </a:r>
            <a:endParaRPr/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 DE APOYO A LA FORMACIÓN INICIAL Y PERMANENTE DEL PROFESORADO</a:t>
            </a:r>
            <a:endParaRPr/>
          </a:p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 información </a:t>
            </a:r>
            <a:r>
              <a:rPr lang="en-GB" sz="3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3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428" y="3582419"/>
            <a:ext cx="9525000" cy="496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"/>
          <p:cNvSpPr txBox="1"/>
          <p:nvPr/>
        </p:nvSpPr>
        <p:spPr>
          <a:xfrm>
            <a:off x="890675" y="1117860"/>
            <a:ext cx="12181388" cy="11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19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197" y="1354623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9"/>
          <p:cNvSpPr txBox="1"/>
          <p:nvPr/>
        </p:nvSpPr>
        <p:spPr>
          <a:xfrm>
            <a:off x="1203418" y="2921313"/>
            <a:ext cx="7348456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feedback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Turnitin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escritura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académica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incluida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detección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plagio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Socrative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acceder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cualquier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dispositivo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Formularios</a:t>
            </a: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Google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 Crea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pruebas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cuestionarios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personalizados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calificación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automática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real.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cuestionarios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juegos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interactivos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jugarse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individualmente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pic>
        <p:nvPicPr>
          <p:cNvPr id="500" name="Google Shape;50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346" y="3300187"/>
            <a:ext cx="1283325" cy="56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7478" y="4202871"/>
            <a:ext cx="1224806" cy="4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9"/>
          <p:cNvSpPr txBox="1"/>
          <p:nvPr/>
        </p:nvSpPr>
        <p:spPr>
          <a:xfrm>
            <a:off x="9933509" y="2449171"/>
            <a:ext cx="7348456" cy="321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u="sng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tablón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anuncios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digital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colgar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textos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enlaces,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vídeos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Edpuzzle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lecciones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interactivas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incrustar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vídeos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comprobar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comprensión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503" name="Google Shape;503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8459" y="5069856"/>
            <a:ext cx="748954" cy="87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8272" y="6465145"/>
            <a:ext cx="1224806" cy="43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989834" y="3212278"/>
            <a:ext cx="1241444" cy="37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939235" y="4631238"/>
            <a:ext cx="1292043" cy="48108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028700" y="178806"/>
            <a:ext cx="6990285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GB" sz="66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endParaRPr sz="1200"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0" y="1958480"/>
            <a:ext cx="9030234" cy="760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l" rtl="0">
              <a:lnSpc>
                <a:spcPct val="195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unidad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serán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capaces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de:</a:t>
            </a:r>
            <a:endParaRPr sz="18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l" rtl="0">
              <a:lnSpc>
                <a:spcPct val="19595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0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propósito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tipos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incluidas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formativas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sumativas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604519" marR="0" lvl="1" indent="-302260" algn="l" rtl="0">
              <a:lnSpc>
                <a:spcPct val="19595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0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utilizando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atractivos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eficaces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oportuna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604519" marR="0" lvl="1" indent="-302260" algn="l" rtl="0">
              <a:lnSpc>
                <a:spcPct val="19595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0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Diseñar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certificación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reflejen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precisión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se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ajusten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normas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sector,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garantizando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las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certificaciones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sean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significativas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estén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reconocidas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empleadores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604519" marR="0" lvl="1" indent="-302260" algn="l" rtl="0">
              <a:lnSpc>
                <a:spcPct val="19595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0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enfoques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innovadores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certificación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tenido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éxito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con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propias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1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EFP.</a:t>
            </a:r>
            <a:endParaRPr sz="1200" dirty="0"/>
          </a:p>
          <a:p>
            <a:pPr marL="604519" marR="0" lvl="1" indent="-175260" algn="l" rtl="0">
              <a:lnSpc>
                <a:spcPct val="195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9" r="-374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0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0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0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0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0"/>
          <p:cNvSpPr txBox="1"/>
          <p:nvPr/>
        </p:nvSpPr>
        <p:spPr>
          <a:xfrm>
            <a:off x="3058697" y="773904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/>
          </a:p>
        </p:txBody>
      </p:sp>
      <p:sp>
        <p:nvSpPr>
          <p:cNvPr id="522" name="Google Shape;522;p20"/>
          <p:cNvSpPr txBox="1"/>
          <p:nvPr/>
        </p:nvSpPr>
        <p:spPr>
          <a:xfrm>
            <a:off x="3058697" y="2006533"/>
            <a:ext cx="1184488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influido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eficiencia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eficacia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sus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EFP?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tanto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beneficios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ha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encontrado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¿Han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satisfecho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tecnológicas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sus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requisitos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concretos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100" dirty="0"/>
          </a:p>
          <a:p>
            <a:pPr marL="342900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ha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cumplimiento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Reglas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¿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mantiene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autenticidad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se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asegura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presentado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refleja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realmente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comprensión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100" dirty="0"/>
          </a:p>
          <a:p>
            <a:pPr marL="342900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representantes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empleadores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partes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interesadas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realización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relevancia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credibilidad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aceptación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certificaciones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FP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mercado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laboral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sp>
        <p:nvSpPr>
          <p:cNvPr id="523" name="Google Shape;523;p2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0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0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Recursos adicionales</a:t>
            </a:r>
            <a:endParaRPr/>
          </a:p>
        </p:txBody>
      </p:sp>
      <p:sp>
        <p:nvSpPr>
          <p:cNvPr id="532" name="Google Shape;532;p21"/>
          <p:cNvSpPr txBox="1"/>
          <p:nvPr/>
        </p:nvSpPr>
        <p:spPr>
          <a:xfrm>
            <a:off x="1561782" y="2256647"/>
            <a:ext cx="14973618" cy="136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¿Cómo pueden los profesores de formación profesional utilizar la tecnología para que la evaluación sea más eficaz?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Estudios de casos de prácticas e ideas excelentes en educación, formación, enseñanza y aprendizaje profesionales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 del aprendizaje en la educación y formación profesionales (EFP)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1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1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1"/>
          <p:cNvSpPr/>
          <p:nvPr/>
        </p:nvSpPr>
        <p:spPr>
          <a:xfrm rot="5400000">
            <a:off x="-824" y="824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1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1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1"/>
          <p:cNvSpPr/>
          <p:nvPr/>
        </p:nvSpPr>
        <p:spPr>
          <a:xfrm rot="10800000">
            <a:off x="17257651" y="1649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31096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1"/>
          <p:cNvSpPr/>
          <p:nvPr/>
        </p:nvSpPr>
        <p:spPr>
          <a:xfrm>
            <a:off x="1757201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1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1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</a:t>
            </a:r>
            <a:r>
              <a:rPr lang="es-ES" sz="1400" b="0" i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Introducción 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793856" y="8364276"/>
            <a:ext cx="13857016" cy="3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https://openspace.etf.europa.eu/sites/default/files/2021-02/Literature%20review%20Assessment.pdf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"/>
          <p:cNvGrpSpPr/>
          <p:nvPr/>
        </p:nvGrpSpPr>
        <p:grpSpPr>
          <a:xfrm>
            <a:off x="-195376" y="2863307"/>
            <a:ext cx="16990879" cy="5217801"/>
            <a:chOff x="140179" y="1202411"/>
            <a:chExt cx="16990879" cy="3770343"/>
          </a:xfrm>
        </p:grpSpPr>
        <p:sp>
          <p:nvSpPr>
            <p:cNvPr id="121" name="Google Shape;121;p3"/>
            <p:cNvSpPr/>
            <p:nvPr/>
          </p:nvSpPr>
          <p:spPr>
            <a:xfrm>
              <a:off x="14464648" y="1754865"/>
              <a:ext cx="2666410" cy="2665903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4554431" y="1843744"/>
              <a:ext cx="2488537" cy="248814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14910179" y="2199260"/>
              <a:ext cx="1777042" cy="177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Importancia de utilizar enfoques de evaluación formativa para desarrollar las capacidades de reflexión y mejora.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2700000">
              <a:off x="11710335" y="1754565"/>
              <a:ext cx="2666035" cy="2666035"/>
            </a:xfrm>
            <a:prstGeom prst="teardrop">
              <a:avLst>
                <a:gd name="adj" fmla="val 10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1799931" y="1843744"/>
              <a:ext cx="2488537" cy="248814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2155678" y="2199260"/>
              <a:ext cx="1777042" cy="177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Énfasis en un enfoque deliberado y sistemático de la evaluación para mejorar el rendimiento de los alumnos.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2700000">
              <a:off x="8955834" y="1754565"/>
              <a:ext cx="2666035" cy="2666035"/>
            </a:xfrm>
            <a:prstGeom prst="teardrop">
              <a:avLst>
                <a:gd name="adj" fmla="val 10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9045430" y="1843744"/>
              <a:ext cx="2488537" cy="248814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9401178" y="2199260"/>
              <a:ext cx="1777042" cy="177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Reconocimiento de la necesidad de reforzar la evaluación en el aprendizaje de la EFP, independientemente del entorno de aprendizaje.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2700000">
              <a:off x="6201334" y="1754565"/>
              <a:ext cx="2666035" cy="2666035"/>
            </a:xfrm>
            <a:prstGeom prst="teardrop">
              <a:avLst>
                <a:gd name="adj" fmla="val 10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290930" y="1843744"/>
              <a:ext cx="2488537" cy="248814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6644983" y="2199260"/>
              <a:ext cx="1777042" cy="177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Dificultad de los alumnos para calibrar sus progresos durante la pandemia.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2700000">
              <a:off x="3446833" y="1754565"/>
              <a:ext cx="2666035" cy="2666035"/>
            </a:xfrm>
            <a:prstGeom prst="teardrop">
              <a:avLst>
                <a:gd name="adj" fmla="val 10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36429" y="1843744"/>
              <a:ext cx="2488537" cy="248814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890483" y="2199260"/>
              <a:ext cx="1777042" cy="177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Repercusiones del escaso tiempo de que disponen los educadores para ajustar los métodos de enseñanza y evaluación en el nuevo contexto de la pandemia Covid-19.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2700000">
              <a:off x="692333" y="1754565"/>
              <a:ext cx="2666035" cy="2666035"/>
            </a:xfrm>
            <a:prstGeom prst="teardrop">
              <a:avLst>
                <a:gd name="adj" fmla="val 10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80235" y="1843744"/>
              <a:ext cx="2488537" cy="248814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1135982" y="2199260"/>
              <a:ext cx="1777042" cy="177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 programas de EFP se enfrentan a retos globales a la hora de adaptarse al aprendizaje a distancia y semipresencial.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Evaluación en el contexto de la EFP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4"/>
          <p:cNvGrpSpPr/>
          <p:nvPr/>
        </p:nvGrpSpPr>
        <p:grpSpPr>
          <a:xfrm>
            <a:off x="2429146" y="1791425"/>
            <a:ext cx="11328879" cy="7021992"/>
            <a:chOff x="2212322" y="5397"/>
            <a:chExt cx="11328879" cy="7021992"/>
          </a:xfrm>
        </p:grpSpPr>
        <p:sp>
          <p:nvSpPr>
            <p:cNvPr id="153" name="Google Shape;153;p4"/>
            <p:cNvSpPr/>
            <p:nvPr/>
          </p:nvSpPr>
          <p:spPr>
            <a:xfrm>
              <a:off x="7121006" y="1432822"/>
              <a:ext cx="109881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F7954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7642176" y="1472890"/>
              <a:ext cx="56470" cy="1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212322" y="5397"/>
              <a:ext cx="4910484" cy="2946290"/>
            </a:xfrm>
            <a:prstGeom prst="rect">
              <a:avLst/>
            </a:prstGeom>
            <a:gradFill>
              <a:gsLst>
                <a:gs pos="0">
                  <a:srgbClr val="FFBD80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2212322" y="5397"/>
              <a:ext cx="4910484" cy="29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600" tIns="252550" rIns="240600" bIns="252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Papel clave de la evaluación y la certificación: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Valida las competencias necesarias para puestos de trabajo específicos.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Garantiza que los empleadores y las partes interesadas confíen en las capacidades de los titulados.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876762" y="2949887"/>
              <a:ext cx="2830697" cy="10988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1867"/>
                  </a:lnTo>
                  <a:lnTo>
                    <a:pt x="0" y="61867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F7954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9215918" y="3493640"/>
              <a:ext cx="152384" cy="1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252217" y="5397"/>
              <a:ext cx="4910484" cy="2946290"/>
            </a:xfrm>
            <a:prstGeom prst="rect">
              <a:avLst/>
            </a:prstGeom>
            <a:gradFill>
              <a:gsLst>
                <a:gs pos="0">
                  <a:srgbClr val="FFBD80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8252217" y="5397"/>
              <a:ext cx="4910484" cy="29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600" tIns="252550" rIns="240600" bIns="252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sumativa: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elemento crucial de los programas de EFP para certificar la adquisición de competencias laborales.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Actúa como puente entre la cualificación, el currículo y la preparación para el empleo.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212322" y="4081099"/>
              <a:ext cx="11328879" cy="2946290"/>
            </a:xfrm>
            <a:prstGeom prst="rect">
              <a:avLst/>
            </a:prstGeom>
            <a:gradFill>
              <a:gsLst>
                <a:gs pos="0">
                  <a:srgbClr val="FFBD80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2212322" y="4081099"/>
              <a:ext cx="11328879" cy="29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600" tIns="252550" rIns="240600" bIns="252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allá de la competencia profesional: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Apoya el proceso de aprendizaje con comentarios de evaluación formativa para alumnos y profesores.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Motiva a los estudiantes reconociendo los logros del aprendizaje y señalando las competencias requeridas.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Demuestra competencias más amplias que las habilidades laborales inmediatas para el desarrollo profesional.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Ofrece información sobre el rendimiento de los proveedores de formación y el impacto de los cambios políticos a través de datos agregados.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Evaluación en el contexto de la EFP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237624" y="2050670"/>
            <a:ext cx="16628634" cy="6464620"/>
            <a:chOff x="0" y="3159"/>
            <a:chExt cx="16628634" cy="6464620"/>
          </a:xfrm>
        </p:grpSpPr>
        <p:cxnSp>
          <p:nvCxnSpPr>
            <p:cNvPr id="177" name="Google Shape;177;p5"/>
            <p:cNvCxnSpPr/>
            <p:nvPr/>
          </p:nvCxnSpPr>
          <p:spPr>
            <a:xfrm>
              <a:off x="0" y="3159"/>
              <a:ext cx="16628634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8" name="Google Shape;178;p5"/>
            <p:cNvSpPr/>
            <p:nvPr/>
          </p:nvSpPr>
          <p:spPr>
            <a:xfrm>
              <a:off x="0" y="3159"/>
              <a:ext cx="3325726" cy="215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0" y="3159"/>
              <a:ext cx="3325726" cy="215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GB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Normas y certificaciones profesionales: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575156" y="36829"/>
              <a:ext cx="13053477" cy="673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3575156" y="36829"/>
              <a:ext cx="13053477" cy="673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Basarse en la comprensión de las ocupaciones y las competencias requeridas.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2" name="Google Shape;182;p5"/>
            <p:cNvCxnSpPr/>
            <p:nvPr/>
          </p:nvCxnSpPr>
          <p:spPr>
            <a:xfrm>
              <a:off x="3325726" y="710227"/>
              <a:ext cx="13302907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BD2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3" name="Google Shape;183;p5"/>
            <p:cNvSpPr/>
            <p:nvPr/>
          </p:nvSpPr>
          <p:spPr>
            <a:xfrm>
              <a:off x="3575156" y="743897"/>
              <a:ext cx="13053477" cy="673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3575156" y="743897"/>
              <a:ext cx="13053477" cy="673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participación de empresarios y sindicatos aumenta la credibilidad del programa.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Google Shape;185;p5"/>
            <p:cNvCxnSpPr/>
            <p:nvPr/>
          </p:nvCxnSpPr>
          <p:spPr>
            <a:xfrm>
              <a:off x="3325726" y="1417295"/>
              <a:ext cx="13302907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BD2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6" name="Google Shape;186;p5"/>
            <p:cNvSpPr/>
            <p:nvPr/>
          </p:nvSpPr>
          <p:spPr>
            <a:xfrm>
              <a:off x="3575156" y="1450965"/>
              <a:ext cx="13053477" cy="673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3575156" y="1450965"/>
              <a:ext cx="13053477" cy="673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certificación confirma la competencia profesional y puede incluir cualificaciones adicionales que reflejen un conjunto completo de competencias..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8" name="Google Shape;188;p5"/>
            <p:cNvCxnSpPr/>
            <p:nvPr/>
          </p:nvCxnSpPr>
          <p:spPr>
            <a:xfrm>
              <a:off x="3325726" y="2124362"/>
              <a:ext cx="13302907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BD2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0" y="2158032"/>
              <a:ext cx="16628634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0" name="Google Shape;190;p5"/>
            <p:cNvSpPr/>
            <p:nvPr/>
          </p:nvSpPr>
          <p:spPr>
            <a:xfrm>
              <a:off x="0" y="2158032"/>
              <a:ext cx="3325726" cy="215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0" y="2158032"/>
              <a:ext cx="3325726" cy="215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GB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Retos y consideraciones: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575156" y="2208116"/>
              <a:ext cx="13053477" cy="1001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3575156" y="2208116"/>
              <a:ext cx="13053477" cy="1001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Equilibrar las evaluaciones estandarizadas con la necesidad de tareas auténticas e integradas en el trabajo.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" name="Google Shape;194;p5"/>
            <p:cNvCxnSpPr/>
            <p:nvPr/>
          </p:nvCxnSpPr>
          <p:spPr>
            <a:xfrm>
              <a:off x="3325726" y="3209796"/>
              <a:ext cx="13302907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BD2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5" name="Google Shape;195;p5"/>
            <p:cNvSpPr/>
            <p:nvPr/>
          </p:nvSpPr>
          <p:spPr>
            <a:xfrm>
              <a:off x="3575156" y="3259880"/>
              <a:ext cx="13053477" cy="1001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3575156" y="3259880"/>
              <a:ext cx="13053477" cy="1001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Garantizar que las evaluaciones sean fiables (normas coherentes) y válidas (que midan las competencias correctas)..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5"/>
            <p:cNvCxnSpPr/>
            <p:nvPr/>
          </p:nvCxnSpPr>
          <p:spPr>
            <a:xfrm>
              <a:off x="3325726" y="4261559"/>
              <a:ext cx="13302907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BD2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0" y="4312906"/>
              <a:ext cx="16628634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5"/>
            <p:cNvSpPr/>
            <p:nvPr/>
          </p:nvSpPr>
          <p:spPr>
            <a:xfrm>
              <a:off x="0" y="4312906"/>
              <a:ext cx="3325726" cy="215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0" y="4312906"/>
              <a:ext cx="3325726" cy="215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GB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camino hacia la certificación: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575156" y="4410759"/>
              <a:ext cx="13053477" cy="1957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3575156" y="4410759"/>
              <a:ext cx="13053477" cy="1957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menudo requiere algo más que aprobar una evaluación; puede incluir completar una formación homologada, cumplir requisitos de experiencia o participar en prácticas en centros de trabajo.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5"/>
            <p:cNvCxnSpPr/>
            <p:nvPr/>
          </p:nvCxnSpPr>
          <p:spPr>
            <a:xfrm>
              <a:off x="3325726" y="6367821"/>
              <a:ext cx="13302907" cy="0"/>
            </a:xfrm>
            <a:prstGeom prst="straightConnector1">
              <a:avLst/>
            </a:prstGeom>
            <a:solidFill>
              <a:srgbClr val="F79543"/>
            </a:solidFill>
            <a:ln w="25400" cap="flat" cmpd="sng">
              <a:solidFill>
                <a:srgbClr val="FBD2B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Principales principios clave 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6"/>
          <p:cNvGrpSpPr/>
          <p:nvPr/>
        </p:nvGrpSpPr>
        <p:grpSpPr>
          <a:xfrm>
            <a:off x="4551307" y="1694945"/>
            <a:ext cx="8004285" cy="7360749"/>
            <a:chOff x="5389507" y="705"/>
            <a:chExt cx="8004285" cy="7360749"/>
          </a:xfrm>
        </p:grpSpPr>
        <p:sp>
          <p:nvSpPr>
            <p:cNvPr id="218" name="Google Shape;218;p6"/>
            <p:cNvSpPr/>
            <p:nvPr/>
          </p:nvSpPr>
          <p:spPr>
            <a:xfrm>
              <a:off x="7791217" y="705"/>
              <a:ext cx="3200865" cy="320086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8259973" y="469461"/>
              <a:ext cx="2263353" cy="226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Validez y fiabilidad: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GB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Garantizar que las evaluaciones midan con precisión lo que pretenden y apliquen normas coherentes en diferentes contextos y momentos.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 rot="3600000">
              <a:off x="10155808" y="3120116"/>
              <a:ext cx="849354" cy="10802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AC8A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 rot="3600000">
              <a:off x="10219510" y="3225840"/>
              <a:ext cx="594548" cy="64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0192927" y="4160589"/>
              <a:ext cx="3200865" cy="320086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10661683" y="4629345"/>
              <a:ext cx="2263353" cy="226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Alineación con las normas profesionales: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GB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Basar las evaluaciones en un conocimiento profundo de las ocupaciones y las competencias que requieren, garantizando su pertinencia para las necesidades de la industria.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 rot="10800000">
              <a:off x="8991011" y="5220875"/>
              <a:ext cx="849354" cy="10802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AC8A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9245817" y="5436933"/>
              <a:ext cx="594548" cy="64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389507" y="4160589"/>
              <a:ext cx="3200865" cy="320086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5858263" y="4629345"/>
              <a:ext cx="2263353" cy="226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Compromiso con las partes interesadas: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GB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Implicar a empresarios, sindicatos y otros representantes del sector en el diseño y la aplicación de las evaluaciones para aumentar la credibilidad y la confianza.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 rot="-3600000">
              <a:off x="7754098" y="3161751"/>
              <a:ext cx="849354" cy="10802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AC8A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 rot="-3600000">
              <a:off x="7817800" y="3488143"/>
              <a:ext cx="594548" cy="64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Principios clave 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7"/>
          <p:cNvGrpSpPr/>
          <p:nvPr/>
        </p:nvGrpSpPr>
        <p:grpSpPr>
          <a:xfrm>
            <a:off x="3229810" y="1862237"/>
            <a:ext cx="11828379" cy="6809298"/>
            <a:chOff x="0" y="6659"/>
            <a:chExt cx="11828379" cy="6809298"/>
          </a:xfrm>
        </p:grpSpPr>
        <p:sp>
          <p:nvSpPr>
            <p:cNvPr id="244" name="Google Shape;244;p7"/>
            <p:cNvSpPr/>
            <p:nvPr/>
          </p:nvSpPr>
          <p:spPr>
            <a:xfrm>
              <a:off x="0" y="6659"/>
              <a:ext cx="11828379" cy="123805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36261" y="42920"/>
              <a:ext cx="11755857" cy="1165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Apoyo al aprendizaje: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Utilizar evaluaciones formativas y sumativas no sólo para certificar las competencias, sino también para apoyar e informar el proceso de aprendizaje a través de comentarios constructivos.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 rot="5400000">
              <a:off x="5682054" y="1275665"/>
              <a:ext cx="464270" cy="55712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C09077"/>
                </a:gs>
                <a:gs pos="80000">
                  <a:srgbClr val="FBBD9D"/>
                </a:gs>
                <a:gs pos="100000">
                  <a:srgbClr val="FFBD9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5747053" y="1322092"/>
              <a:ext cx="334274" cy="324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0" y="1863740"/>
              <a:ext cx="11828379" cy="123805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36261" y="1900001"/>
              <a:ext cx="11755857" cy="1165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Enfoques holístico y atomístico: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Considere las ventajas de evaluar tanto las competencias individuales (atomísticas) como la capacidad para desenvolverse en situaciones reales de trabajo (holísticas) para obtener una evaluación completa.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 rot="5400000">
              <a:off x="5682054" y="3132746"/>
              <a:ext cx="464270" cy="55712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C09077"/>
                </a:gs>
                <a:gs pos="80000">
                  <a:srgbClr val="FBBD9D"/>
                </a:gs>
                <a:gs pos="100000">
                  <a:srgbClr val="FFBD9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5747053" y="3179173"/>
              <a:ext cx="334274" cy="324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0" y="3720822"/>
              <a:ext cx="11828379" cy="123805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6261" y="3757083"/>
              <a:ext cx="11755800" cy="11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Normalización frente a autenticidad: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Busque un equilibrio entre las evaluaciones estandarizadas para garantizar la imparcialidad y la fiabilidad, y las tareas integradas en el trabajo para garantizar la validez y el compromiso.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 rot="5400000">
              <a:off x="5682054" y="4989827"/>
              <a:ext cx="464270" cy="55712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C09077"/>
                </a:gs>
                <a:gs pos="80000">
                  <a:srgbClr val="FBBD9D"/>
                </a:gs>
                <a:gs pos="100000">
                  <a:srgbClr val="FFBD9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747053" y="5036254"/>
              <a:ext cx="334274" cy="324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0" y="5577903"/>
              <a:ext cx="11828379" cy="123805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36261" y="5614164"/>
              <a:ext cx="11755857" cy="1165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Reconocimiento del aprendizaje previo (RPL):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Reconocer y certificar las competencias adquiridas a través de la experiencia laboral o el aprendizaje informal, colmando las lagunas de la educación formal.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Tipo de métodos de evaluación</a:t>
            </a: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545551" y="1866900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GB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formativa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Supervisar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proporcionar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continua que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utilizada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profesores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entrega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borradores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revisiones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reuniones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individuales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profesores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8866879" y="1866899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sumativa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Evaluar el aprendizaje de los alumnos al final de una unidad didáctica comparándolo con algún estándar o punto de referencia.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Exámenes finales, proyectos de fin de curso, portafolios y demostraciones prácticas.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550100" y="3863189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por competencias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Evaluar si los alumnos han alcanzado las competencias o destrezas específicas definidas por las normas del sector. Se centra en lo que el alumno puede hacer y en la aplicación de los conocimientos en situaciones reales.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Simulaciones en el lugar de trabajo, juegos de rol, creación de productos y demostraciones de habilidades.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8871428" y="3863188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de resultados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Propósito: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 igual que las evaluaciones basadas en competencias, las evaluaciones del rendimiento evalúan la aplicación práctica de los conocimientos y habilidades de un alumno, a menudo en entornos reales o simulados.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Tareas prácticas, talleres y presentaciones.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545551" y="5872938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diagnóstica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Identificar los conocimientos y las destrezas de los alumnos antes de que comience la enseñanza, lo que ayuda a los educadores a comprender el punto de partida de cada alumno y a planificar una enseñanza adecuada.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Pruebas previas, inventarios de competencias y entrevistas iniciales.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8866879" y="5872937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paritaria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Implicar a los alumnos en la evaluación de las contribuciones o trabajos de los demás. Esto puede mejorar el aprendizaje al exponer a los alumnos a las perspectivas de sus compañeros.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Revisión por pares de tareas, contribuciones a proyectos de grupo y presentaciones.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793856" y="776393"/>
            <a:ext cx="152081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Tipo de métodos de evaluación</a:t>
            </a: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508526" y="2451280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Autoevaluación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Animar a los alumnos a reflexionar sobre su propio aprendizaje e identificar sus puntos fuertes y sus áreas de mejora.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Diarios de reflexión, autoevaluación y cuestionarios de autoevaluación.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8829854" y="2451279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auténtica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Evaluar a los alumnos en un contexto "real", aplicando sus conocimientos y competencias a tareas y entornos auténticos.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Prácticas, proyectos de aprendizaje y proyectos comunitarios.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4631577" y="4508680"/>
            <a:ext cx="8177862" cy="18696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de la cartera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Recopilar y evaluar una colección estructurada de los trabajos de los alumnos a lo largo del tiempo, que refleje sus esfuerzos, progresos y logros en una o varias áreas.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Colecciones digitales o físicas de trabajos, proyectos de investigación y esfuerzos creativos.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3501</Words>
  <Application>Microsoft Office PowerPoint</Application>
  <PresentationFormat>Custom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lastModifiedBy>Sotiria Tsalamani</cp:lastModifiedBy>
  <cp:revision>1</cp:revision>
  <dcterms:created xsi:type="dcterms:W3CDTF">2006-08-16T00:00:00Z</dcterms:created>
  <dcterms:modified xsi:type="dcterms:W3CDTF">2024-11-08T21:25:26Z</dcterms:modified>
</cp:coreProperties>
</file>