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ZC0HZ/IeIHOOFaxh79cDANz9P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4" name="Google Shape;71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4" name="Google Shape;74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3"/>
          <p:cNvSpPr>
            <a:spLocks noGrp="1"/>
          </p:cNvSpPr>
          <p:nvPr>
            <p:ph type="pic" idx="2"/>
          </p:nvPr>
        </p:nvSpPr>
        <p:spPr>
          <a:xfrm>
            <a:off x="1792288" y="612775"/>
            <a:ext cx="5486400" cy="4114800"/>
          </a:xfrm>
          <a:prstGeom prst="rect">
            <a:avLst/>
          </a:prstGeom>
          <a:noFill/>
          <a:ln>
            <a:noFill/>
          </a:ln>
        </p:spPr>
      </p:sp>
      <p:sp>
        <p:nvSpPr>
          <p:cNvPr id="64" name="Google Shape;64;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www.oecd-ilibrary.org/sites/eb90e4d8-en/index.html?itemId=/content/component/eb90e4d8-e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youtu.be/4wPkObKYpeE?feature=shared"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unevoc.unesco.org/pub/innovating_tvet_framework.pdf" TargetMode="External"/><Relationship Id="rId5" Type="http://schemas.openxmlformats.org/officeDocument/2006/relationships/hyperlink" Target="https://ec.europa.eu/social/BlobServlet?docId=23274&amp;langId=en" TargetMode="External"/><Relationship Id="rId4" Type="http://schemas.openxmlformats.org/officeDocument/2006/relationships/image" Target="../media/image22.pn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fcit.usf.edu/matrix/matrix/" TargetMode="External"/><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fcit.usf.edu/matrix/matrix/" TargetMode="External"/><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fcit.usf.edu/matrix/"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mimbus.com/en/our-solutions/" TargetMode="Externa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tvet-academy.de/" TargetMode="External"/><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png"/><Relationship Id="rId10" Type="http://schemas.openxmlformats.org/officeDocument/2006/relationships/image" Target="../media/image33.png"/><Relationship Id="rId4" Type="http://schemas.openxmlformats.org/officeDocument/2006/relationships/image" Target="../media/image2.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png"/><Relationship Id="rId10" Type="http://schemas.openxmlformats.org/officeDocument/2006/relationships/image" Target="../media/image37.png"/><Relationship Id="rId4" Type="http://schemas.openxmlformats.org/officeDocument/2006/relationships/image" Target="../media/image2.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www.slido.com/?experience_id=240323-z" TargetMode="External"/><Relationship Id="rId1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hyperlink" Target="https://tatrck.com/redir/clickGate.php?u=u68EH62H&amp;p=9z7K3hGCLg&amp;m=30&amp;url=https%3A%2F%2Fwww.microsoft.com%2Fen-us%2Fmicrosoft-teams%2Fgroup-chat-software" TargetMode="External"/><Relationship Id="rId12" Type="http://schemas.openxmlformats.org/officeDocument/2006/relationships/hyperlink" Target="https://www.mentimeter.com/" TargetMode="External"/><Relationship Id="rId17" Type="http://schemas.openxmlformats.org/officeDocument/2006/relationships/image" Target="../media/image1.png"/><Relationship Id="rId2" Type="http://schemas.openxmlformats.org/officeDocument/2006/relationships/notesSlide" Target="../notesSlides/notesSlide27.xml"/><Relationship Id="rId16"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hyperlink" Target="https://trello.com/?&amp;aceid=&amp;adposition=&amp;adgroup=142052875575&amp;campaign=18422870630&amp;creative=672183077514&amp;device=c&amp;keyword=trello&amp;matchtype=e&amp;network=g&amp;placement=&amp;ds_kids=p73326130039&amp;ds_e=GOOGLE&amp;ds_eid=700000001557344&amp;ds_e1=GOOGLE&amp;gad_source=1&amp;gclid=CjwKCAjw5ImwBhBtEiwAFHDZx85NOdsiSNMI3iZVqX0Reid0fBd_NSHCXb7LV9vo5g0OEZnHA6z0jRoCVjgQAvD_BwE&amp;gclsrc=aw.ds" TargetMode="External"/><Relationship Id="rId11" Type="http://schemas.openxmlformats.org/officeDocument/2006/relationships/hyperlink" Target="https://www.google.com/forms/about/" TargetMode="External"/><Relationship Id="rId5" Type="http://schemas.openxmlformats.org/officeDocument/2006/relationships/hyperlink" Target="https://slack.com/" TargetMode="External"/><Relationship Id="rId15" Type="http://schemas.openxmlformats.org/officeDocument/2006/relationships/image" Target="../media/image43.png"/><Relationship Id="rId10" Type="http://schemas.openxmlformats.org/officeDocument/2006/relationships/image" Target="../media/image41.png"/><Relationship Id="rId19" Type="http://schemas.openxmlformats.org/officeDocument/2006/relationships/image" Target="../media/image3.png"/><Relationship Id="rId4" Type="http://schemas.openxmlformats.org/officeDocument/2006/relationships/image" Target="../media/image38.png"/><Relationship Id="rId9" Type="http://schemas.openxmlformats.org/officeDocument/2006/relationships/image" Target="../media/image40.png"/><Relationship Id="rId1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hyperlink" Target="https://zspace.com/" TargetMode="External"/><Relationship Id="rId13"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hyperlink" Target="https://tatrck.com/redir/clickGate.php?u=u68EH62H&amp;p=9z7K3hGCLg&amp;m=30&amp;url=https%3A%2F%2Fwww.microsoft.com%2Fnl-nl%2Fhololens" TargetMode="External"/><Relationship Id="rId12"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century.tech/?utm_source=Google&amp;utm_medium=cpc_b2b&amp;utm_campaign=9954257644&amp;utm_content=123723949429&amp;utm_term=century%20tech&amp;utm_medium=cpc_b2b&amp;utm_campaign=&amp;utm_source=&amp;utm_term=century%20tech&amp;hsa_net=adwords&amp;hsa_grp=123723949429&amp;hsa_mt=e&amp;hsa_tgt=kwd-902096475005&amp;hsa_kw=century%20tech&amp;hsa_src=g&amp;hsa_acc=7949217619&amp;hsa_cam=9954257644&amp;hsa_ver=3&amp;hsa_ad=530879325302&amp;gad_source=1&amp;gclid=CjwKCAjwh4-wBhB3EiwAeJsppBnrEI1YiePqEF3VUVssNFvm8kDE2FEvT4CV1BOdZUQMZAdOJSM0EBoCCioQAvD_BwE" TargetMode="External"/><Relationship Id="rId11" Type="http://schemas.openxmlformats.org/officeDocument/2006/relationships/image" Target="../media/image47.png"/><Relationship Id="rId5" Type="http://schemas.openxmlformats.org/officeDocument/2006/relationships/hyperlink" Target="https://squirrelai.com/#/" TargetMode="External"/><Relationship Id="rId15" Type="http://schemas.openxmlformats.org/officeDocument/2006/relationships/image" Target="../media/image3.png"/><Relationship Id="rId10" Type="http://schemas.openxmlformats.org/officeDocument/2006/relationships/image" Target="../media/image46.png"/><Relationship Id="rId4" Type="http://schemas.openxmlformats.org/officeDocument/2006/relationships/image" Target="../media/image38.png"/><Relationship Id="rId9" Type="http://schemas.openxmlformats.org/officeDocument/2006/relationships/image" Target="../media/image45.png"/><Relationship Id="rId1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hyperlink" Target="https://www.articulate.com/lp/360/tr-course/?utm_source=google-sem&amp;utm_medium=cpc&amp;keyword=virtual%20course%20platform&amp;utm_campaign=ggl%7Csem%7Cnbrd%7CA360%7Ceu-t1%7CCourse%7Cphr-ex%7C24p%7CCourseOnline&amp;utm_content=1001&amp;lqid=engine:google%7Ccampaignid:20038889666%7Cadid:686260030466%7Cgclid:CjwKCAjwh4-wBhB3EiwAeJsppOfvdequ7-bPFu_OyKKK0aY0iKlquHGBjbrs1dLNhIt-pr1kPQUGnxoCJfEQAvD_BwE&amp;gad_source=1&amp;gclid=CjwKCAjwh4-wBhB3EiwAeJsppOfvdequ7-bPFu_OyKKK0aY0iKlquHGBjbrs1dLNhIt-pr1kPQUGnxoCJfEQAvD_BwE" TargetMode="External"/><Relationship Id="rId13" Type="http://schemas.openxmlformats.org/officeDocument/2006/relationships/image" Target="../media/image51.png"/><Relationship Id="rId1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hyperlink" Target="https://app.schoology.com/login?destination=home" TargetMode="External"/><Relationship Id="rId12" Type="http://schemas.openxmlformats.org/officeDocument/2006/relationships/image" Target="../media/image50.png"/><Relationship Id="rId17" Type="http://schemas.openxmlformats.org/officeDocument/2006/relationships/image" Target="../media/image1.png"/><Relationship Id="rId2" Type="http://schemas.openxmlformats.org/officeDocument/2006/relationships/notesSlide" Target="../notesSlides/notesSlide29.xml"/><Relationship Id="rId16"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hyperlink" Target="https://moodle.org/" TargetMode="External"/><Relationship Id="rId11" Type="http://schemas.openxmlformats.org/officeDocument/2006/relationships/image" Target="../media/image49.png"/><Relationship Id="rId5" Type="http://schemas.openxmlformats.org/officeDocument/2006/relationships/hyperlink" Target="https://www.instructure.com/canvas" TargetMode="External"/><Relationship Id="rId15" Type="http://schemas.openxmlformats.org/officeDocument/2006/relationships/image" Target="../media/image53.png"/><Relationship Id="rId10" Type="http://schemas.openxmlformats.org/officeDocument/2006/relationships/hyperlink" Target="https://www.techsmith.com/store/camtasia?utm_source=google&amp;utm_medium=cpc&amp;utm_campaign=20531582594&amp;utm_content=154687927673&amp;utm_term=camtasia&amp;gad_source=1&amp;gclid=CjwKCAjwh4-wBhB3EiwAeJsppDAFH1icH3vemraX-EuH9gM8_afreIFsCyKYC50B57RZENkHv0cbqhoCHw0QAvD_BwE" TargetMode="External"/><Relationship Id="rId19" Type="http://schemas.openxmlformats.org/officeDocument/2006/relationships/image" Target="../media/image3.png"/><Relationship Id="rId4" Type="http://schemas.openxmlformats.org/officeDocument/2006/relationships/image" Target="../media/image38.png"/><Relationship Id="rId9" Type="http://schemas.openxmlformats.org/officeDocument/2006/relationships/hyperlink" Target="https://www.adobe.com/be_en/products/captivate.html" TargetMode="External"/><Relationship Id="rId1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png"/><Relationship Id="rId7"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socrative.com/" TargetMode="External"/><Relationship Id="rId11" Type="http://schemas.openxmlformats.org/officeDocument/2006/relationships/image" Target="../media/image3.png"/><Relationship Id="rId5" Type="http://schemas.openxmlformats.org/officeDocument/2006/relationships/hyperlink" Target="https://www.turnitin.com/" TargetMode="External"/><Relationship Id="rId10" Type="http://schemas.openxmlformats.org/officeDocument/2006/relationships/image" Target="../media/image2.png"/><Relationship Id="rId4" Type="http://schemas.openxmlformats.org/officeDocument/2006/relationships/image" Target="../media/image38.png"/><Relationship Id="rId9"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7.png"/><Relationship Id="rId7"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8" Type="http://schemas.openxmlformats.org/officeDocument/2006/relationships/hyperlink" Target="https://unevoc.unesco.org/home/UNEVOC+Publications/lang=en/akt=detail/qs=6604" TargetMode="External"/><Relationship Id="rId3" Type="http://schemas.openxmlformats.org/officeDocument/2006/relationships/hyperlink" Target="https://www.oecd-ilibrary.org/sites/eb90e4d8-en/index.html?itemId=/content/component/eb90e4d8-en" TargetMode="External"/><Relationship Id="rId7" Type="http://schemas.openxmlformats.org/officeDocument/2006/relationships/hyperlink" Target="https://unevoc.unesco.org/home/UNEVOC+Publications/lang=en/akt=detail/qs=6618" TargetMode="External"/><Relationship Id="rId12"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unevoc.unesco.org/home/UNEVOC+Publications/lang=en/akt=detail/qs=6680" TargetMode="External"/><Relationship Id="rId11" Type="http://schemas.openxmlformats.org/officeDocument/2006/relationships/image" Target="../media/image2.png"/><Relationship Id="rId5" Type="http://schemas.openxmlformats.org/officeDocument/2006/relationships/hyperlink" Target="https://unevoc.unesco.org/home/UNEVOC+Publications/lang=en/akt=detail/qs=6286" TargetMode="External"/><Relationship Id="rId10" Type="http://schemas.openxmlformats.org/officeDocument/2006/relationships/image" Target="../media/image1.png"/><Relationship Id="rId4" Type="http://schemas.openxmlformats.org/officeDocument/2006/relationships/hyperlink" Target="https://www.ilo.org/employment/Whatwedo/Publications/working-papers/WCMS_383787/lang--en/index.htm" TargetMode="External"/><Relationship Id="rId9" Type="http://schemas.openxmlformats.org/officeDocument/2006/relationships/hyperlink" Target="https://unevoc.unesco.org/home/UNEVOC+Publications/lang=en/akt=detail/qs=641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nevoc.unesco.org/home/ICT+in+TVE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unevoc.unesco.org/home/ICT+in+TVET" TargetMode="Externa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unevoc.unesco.org/home/ICT+in+TVE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youtu.be/b29HEC5WL9M?feature=shared"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963573"/>
            <a:ext cx="9685155" cy="369331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3600" b="0" i="0" u="none" strike="noStrike" cap="none" dirty="0" err="1">
                <a:solidFill>
                  <a:srgbClr val="FB8709"/>
                </a:solidFill>
                <a:latin typeface="Arial"/>
                <a:ea typeface="Arial"/>
                <a:cs typeface="Arial"/>
                <a:sym typeface="Arial"/>
              </a:rPr>
              <a:t>Módulo</a:t>
            </a:r>
            <a:r>
              <a:rPr lang="en-GB" sz="3600" b="0" i="0" u="none" strike="noStrike" cap="none" dirty="0">
                <a:solidFill>
                  <a:srgbClr val="FB8709"/>
                </a:solidFill>
                <a:latin typeface="Arial"/>
                <a:ea typeface="Arial"/>
                <a:cs typeface="Arial"/>
                <a:sym typeface="Arial"/>
              </a:rPr>
              <a:t> 7: Cultivar </a:t>
            </a:r>
            <a:r>
              <a:rPr lang="en-GB" sz="3600" b="0" i="0" u="none" strike="noStrike" cap="none" dirty="0" err="1">
                <a:solidFill>
                  <a:srgbClr val="FB8709"/>
                </a:solidFill>
                <a:latin typeface="Arial"/>
                <a:ea typeface="Arial"/>
                <a:cs typeface="Arial"/>
                <a:sym typeface="Arial"/>
              </a:rPr>
              <a:t>una</a:t>
            </a:r>
            <a:r>
              <a:rPr lang="en-GB" sz="3600" b="0" i="0" u="none" strike="noStrike" cap="none" dirty="0">
                <a:solidFill>
                  <a:srgbClr val="FB8709"/>
                </a:solidFill>
                <a:latin typeface="Arial"/>
                <a:ea typeface="Arial"/>
                <a:cs typeface="Arial"/>
                <a:sym typeface="Arial"/>
              </a:rPr>
              <a:t> </a:t>
            </a:r>
            <a:r>
              <a:rPr lang="en-GB" sz="3600" b="0" i="0" u="none" strike="noStrike" cap="none" dirty="0" err="1">
                <a:solidFill>
                  <a:srgbClr val="FB8709"/>
                </a:solidFill>
                <a:latin typeface="Arial"/>
                <a:ea typeface="Arial"/>
                <a:cs typeface="Arial"/>
                <a:sym typeface="Arial"/>
              </a:rPr>
              <a:t>comunidad</a:t>
            </a:r>
            <a:r>
              <a:rPr lang="en-GB" sz="3600" b="0" i="0" u="none" strike="noStrike" cap="none" dirty="0">
                <a:solidFill>
                  <a:srgbClr val="FB8709"/>
                </a:solidFill>
                <a:latin typeface="Arial"/>
                <a:ea typeface="Arial"/>
                <a:cs typeface="Arial"/>
                <a:sym typeface="Arial"/>
              </a:rPr>
              <a:t> de </a:t>
            </a:r>
            <a:r>
              <a:rPr lang="en-GB" sz="3600" b="0" i="0" u="none" strike="noStrike" cap="none" dirty="0" err="1">
                <a:solidFill>
                  <a:srgbClr val="FB8709"/>
                </a:solidFill>
                <a:latin typeface="Arial"/>
                <a:ea typeface="Arial"/>
                <a:cs typeface="Arial"/>
                <a:sym typeface="Arial"/>
              </a:rPr>
              <a:t>aprendizaje</a:t>
            </a:r>
            <a:r>
              <a:rPr lang="en-GB" sz="3600" b="0" i="0" u="none" strike="noStrike" cap="none" dirty="0">
                <a:solidFill>
                  <a:srgbClr val="FB8709"/>
                </a:solidFill>
                <a:latin typeface="Arial"/>
                <a:ea typeface="Arial"/>
                <a:cs typeface="Arial"/>
                <a:sym typeface="Arial"/>
              </a:rPr>
              <a:t>: </a:t>
            </a:r>
            <a:r>
              <a:rPr lang="en-GB" sz="3600" b="0" i="0" u="none" strike="noStrike" cap="none" dirty="0" err="1">
                <a:solidFill>
                  <a:srgbClr val="FB8709"/>
                </a:solidFill>
                <a:latin typeface="Arial"/>
                <a:ea typeface="Arial"/>
                <a:cs typeface="Arial"/>
                <a:sym typeface="Arial"/>
              </a:rPr>
              <a:t>Aplicación</a:t>
            </a:r>
            <a:r>
              <a:rPr lang="en-GB" sz="3600" b="0" i="0" u="none" strike="noStrike" cap="none" dirty="0">
                <a:solidFill>
                  <a:srgbClr val="FB8709"/>
                </a:solidFill>
                <a:latin typeface="Arial"/>
                <a:ea typeface="Arial"/>
                <a:cs typeface="Arial"/>
                <a:sym typeface="Arial"/>
              </a:rPr>
              <a:t> </a:t>
            </a:r>
            <a:r>
              <a:rPr lang="en-GB" sz="3600" b="0" i="0" u="none" strike="noStrike" cap="none" dirty="0" err="1">
                <a:solidFill>
                  <a:srgbClr val="FB8709"/>
                </a:solidFill>
                <a:latin typeface="Arial"/>
                <a:ea typeface="Arial"/>
                <a:cs typeface="Arial"/>
                <a:sym typeface="Arial"/>
              </a:rPr>
              <a:t>específica</a:t>
            </a:r>
            <a:r>
              <a:rPr lang="en-GB" sz="3600" b="0" i="0" u="none" strike="noStrike" cap="none" dirty="0">
                <a:solidFill>
                  <a:srgbClr val="FB8709"/>
                </a:solidFill>
                <a:latin typeface="Arial"/>
                <a:ea typeface="Arial"/>
                <a:cs typeface="Arial"/>
                <a:sym typeface="Arial"/>
              </a:rPr>
              <a:t> del </a:t>
            </a:r>
            <a:r>
              <a:rPr lang="en-GB" sz="3600" b="0" i="0" u="none" strike="noStrike" cap="none" dirty="0" err="1">
                <a:solidFill>
                  <a:srgbClr val="FB8709"/>
                </a:solidFill>
                <a:latin typeface="Arial"/>
                <a:ea typeface="Arial"/>
                <a:cs typeface="Arial"/>
                <a:sym typeface="Arial"/>
              </a:rPr>
              <a:t>contexto</a:t>
            </a:r>
            <a:r>
              <a:rPr lang="en-GB" sz="3600" b="0" i="0" u="none" strike="noStrike" cap="none" dirty="0">
                <a:solidFill>
                  <a:srgbClr val="FB8709"/>
                </a:solidFill>
                <a:latin typeface="Arial"/>
                <a:ea typeface="Arial"/>
                <a:cs typeface="Arial"/>
                <a:sym typeface="Arial"/>
              </a:rPr>
              <a:t> </a:t>
            </a:r>
            <a:r>
              <a:rPr lang="en-GB" sz="3600" b="0" i="0" u="none" strike="noStrike" cap="none" dirty="0" err="1">
                <a:solidFill>
                  <a:srgbClr val="FB8709"/>
                </a:solidFill>
                <a:latin typeface="Arial"/>
                <a:ea typeface="Arial"/>
                <a:cs typeface="Arial"/>
                <a:sym typeface="Arial"/>
              </a:rPr>
              <a:t>en</a:t>
            </a:r>
            <a:r>
              <a:rPr lang="en-GB" sz="3600" b="0" i="0" u="none" strike="noStrike" cap="none" dirty="0">
                <a:solidFill>
                  <a:srgbClr val="FB8709"/>
                </a:solidFill>
                <a:latin typeface="Arial"/>
                <a:ea typeface="Arial"/>
                <a:cs typeface="Arial"/>
                <a:sym typeface="Arial"/>
              </a:rPr>
              <a:t> </a:t>
            </a:r>
            <a:r>
              <a:rPr lang="en-GB" sz="3600" b="0" i="0" u="none" strike="noStrike" cap="none" dirty="0" err="1">
                <a:solidFill>
                  <a:srgbClr val="FB8709"/>
                </a:solidFill>
                <a:latin typeface="Arial"/>
                <a:ea typeface="Arial"/>
                <a:cs typeface="Arial"/>
                <a:sym typeface="Arial"/>
              </a:rPr>
              <a:t>el</a:t>
            </a:r>
            <a:r>
              <a:rPr lang="en-GB" sz="3600" b="0" i="0" u="none" strike="noStrike" cap="none" dirty="0">
                <a:solidFill>
                  <a:srgbClr val="FB8709"/>
                </a:solidFill>
                <a:latin typeface="Arial"/>
                <a:ea typeface="Arial"/>
                <a:cs typeface="Arial"/>
                <a:sym typeface="Arial"/>
              </a:rPr>
              <a:t> </a:t>
            </a:r>
            <a:r>
              <a:rPr lang="en-GB" sz="3600" b="0" i="0" u="none" strike="noStrike" cap="none" dirty="0" err="1">
                <a:solidFill>
                  <a:srgbClr val="FB8709"/>
                </a:solidFill>
                <a:latin typeface="Arial"/>
                <a:ea typeface="Arial"/>
                <a:cs typeface="Arial"/>
                <a:sym typeface="Arial"/>
              </a:rPr>
              <a:t>ámbito</a:t>
            </a:r>
            <a:r>
              <a:rPr lang="en-GB" sz="3600" b="0" i="0" u="none" strike="noStrike" cap="none" dirty="0">
                <a:solidFill>
                  <a:srgbClr val="FB8709"/>
                </a:solidFill>
                <a:latin typeface="Arial"/>
                <a:ea typeface="Arial"/>
                <a:cs typeface="Arial"/>
                <a:sym typeface="Arial"/>
              </a:rPr>
              <a:t> de la EFP</a:t>
            </a:r>
            <a:endParaRPr sz="1200" dirty="0"/>
          </a:p>
          <a:p>
            <a:pPr marL="0" marR="0" lvl="0" indent="0" algn="l" rtl="0">
              <a:spcBef>
                <a:spcPts val="0"/>
              </a:spcBef>
              <a:spcAft>
                <a:spcPts val="0"/>
              </a:spcAft>
              <a:buNone/>
            </a:pPr>
            <a:r>
              <a:rPr lang="en-GB" sz="4400" dirty="0">
                <a:solidFill>
                  <a:srgbClr val="053249"/>
                </a:solidFill>
                <a:latin typeface="Arial"/>
                <a:ea typeface="Arial"/>
                <a:cs typeface="Arial"/>
                <a:sym typeface="Arial"/>
              </a:rPr>
              <a:t>Unidad 3: </a:t>
            </a:r>
            <a:r>
              <a:rPr lang="en-GB" sz="4400" dirty="0" err="1">
                <a:solidFill>
                  <a:srgbClr val="053249"/>
                </a:solidFill>
                <a:latin typeface="Arial"/>
                <a:ea typeface="Arial"/>
                <a:cs typeface="Arial"/>
                <a:sym typeface="Arial"/>
              </a:rPr>
              <a:t>Integración</a:t>
            </a:r>
            <a:r>
              <a:rPr lang="en-GB" sz="4400" dirty="0">
                <a:solidFill>
                  <a:srgbClr val="053249"/>
                </a:solidFill>
                <a:latin typeface="Arial"/>
                <a:ea typeface="Arial"/>
                <a:cs typeface="Arial"/>
                <a:sym typeface="Arial"/>
              </a:rPr>
              <a:t> de la </a:t>
            </a:r>
            <a:r>
              <a:rPr lang="en-GB" sz="4400" dirty="0" err="1">
                <a:solidFill>
                  <a:srgbClr val="053249"/>
                </a:solidFill>
                <a:latin typeface="Arial"/>
                <a:ea typeface="Arial"/>
                <a:cs typeface="Arial"/>
                <a:sym typeface="Arial"/>
              </a:rPr>
              <a:t>tecnología</a:t>
            </a:r>
            <a:r>
              <a:rPr lang="en-GB" sz="4400" dirty="0">
                <a:solidFill>
                  <a:srgbClr val="053249"/>
                </a:solidFill>
                <a:latin typeface="Arial"/>
                <a:ea typeface="Arial"/>
                <a:cs typeface="Arial"/>
                <a:sym typeface="Arial"/>
              </a:rPr>
              <a:t> para </a:t>
            </a:r>
            <a:r>
              <a:rPr lang="en-GB" sz="4400" dirty="0" err="1">
                <a:solidFill>
                  <a:srgbClr val="053249"/>
                </a:solidFill>
                <a:latin typeface="Arial"/>
                <a:ea typeface="Arial"/>
                <a:cs typeface="Arial"/>
                <a:sym typeface="Arial"/>
              </a:rPr>
              <a:t>mejorar</a:t>
            </a:r>
            <a:r>
              <a:rPr lang="en-GB" sz="4400" dirty="0">
                <a:solidFill>
                  <a:srgbClr val="053249"/>
                </a:solidFill>
                <a:latin typeface="Arial"/>
                <a:ea typeface="Arial"/>
                <a:cs typeface="Arial"/>
                <a:sym typeface="Arial"/>
              </a:rPr>
              <a:t> las </a:t>
            </a:r>
            <a:r>
              <a:rPr lang="en-GB" sz="4400" dirty="0" err="1">
                <a:solidFill>
                  <a:srgbClr val="053249"/>
                </a:solidFill>
                <a:latin typeface="Arial"/>
                <a:ea typeface="Arial"/>
                <a:cs typeface="Arial"/>
                <a:sym typeface="Arial"/>
              </a:rPr>
              <a:t>comunidades</a:t>
            </a:r>
            <a:r>
              <a:rPr lang="en-GB" sz="4400" dirty="0">
                <a:solidFill>
                  <a:srgbClr val="053249"/>
                </a:solidFill>
                <a:latin typeface="Arial"/>
                <a:ea typeface="Arial"/>
                <a:cs typeface="Arial"/>
                <a:sym typeface="Arial"/>
              </a:rPr>
              <a:t> de </a:t>
            </a:r>
            <a:r>
              <a:rPr lang="en-GB" sz="4400" dirty="0" err="1">
                <a:solidFill>
                  <a:srgbClr val="053249"/>
                </a:solidFill>
                <a:latin typeface="Arial"/>
                <a:ea typeface="Arial"/>
                <a:cs typeface="Arial"/>
                <a:sym typeface="Arial"/>
              </a:rPr>
              <a:t>aprendizaje</a:t>
            </a:r>
            <a:r>
              <a:rPr lang="en-GB" sz="4400" dirty="0">
                <a:solidFill>
                  <a:srgbClr val="053249"/>
                </a:solidFill>
                <a:latin typeface="Arial"/>
                <a:ea typeface="Arial"/>
                <a:cs typeface="Arial"/>
                <a:sym typeface="Arial"/>
              </a:rPr>
              <a:t> de EFP</a:t>
            </a:r>
            <a:endParaRPr sz="4400" dirty="0">
              <a:solidFill>
                <a:srgbClr val="05324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None/>
            </a:pPr>
            <a:r>
              <a:rPr lang="en-GB" sz="3499">
                <a:solidFill>
                  <a:srgbClr val="053249"/>
                </a:solidFill>
                <a:latin typeface="Arial"/>
                <a:ea typeface="Arial"/>
                <a:cs typeface="Arial"/>
                <a:sym typeface="Arial"/>
              </a:rPr>
              <a:t>CollaboratiVET Plan de estudios para profesores/formadores/educadores de EFP </a:t>
            </a:r>
            <a:endParaRPr/>
          </a:p>
        </p:txBody>
      </p:sp>
      <p:sp>
        <p:nvSpPr>
          <p:cNvPr id="91" name="Google Shape;91;p1"/>
          <p:cNvSpPr txBox="1"/>
          <p:nvPr/>
        </p:nvSpPr>
        <p:spPr>
          <a:xfrm>
            <a:off x="4325513" y="9144970"/>
            <a:ext cx="6720632" cy="103412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2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200" b="0" i="0" u="none" strike="noStrike" cap="none" dirty="0">
              <a:solidFill>
                <a:srgbClr val="000000"/>
              </a:solidFill>
              <a:latin typeface="Arial"/>
              <a:ea typeface="Arial"/>
              <a:cs typeface="Arial"/>
              <a:sym typeface="Arial"/>
            </a:endParaRPr>
          </a:p>
        </p:txBody>
      </p:sp>
      <p:pic>
        <p:nvPicPr>
          <p:cNvPr id="92" name="Google Shape;92;p1"/>
          <p:cNvPicPr preferRelativeResize="0"/>
          <p:nvPr/>
        </p:nvPicPr>
        <p:blipFill rotWithShape="1">
          <a:blip r:embed="rId5">
            <a:alphaModFix/>
          </a:blip>
          <a:srcRect/>
          <a:stretch/>
        </p:blipFill>
        <p:spPr>
          <a:xfrm>
            <a:off x="17186553" y="9645862"/>
            <a:ext cx="1101447" cy="400526"/>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F75EA9D7-50B0-F38F-6CF4-4C9CA098AE56}"/>
              </a:ext>
            </a:extLst>
          </p:cNvPr>
          <p:cNvPicPr>
            <a:picLocks noChangeAspect="1"/>
          </p:cNvPicPr>
          <p:nvPr/>
        </p:nvPicPr>
        <p:blipFill>
          <a:blip r:embed="rId6"/>
          <a:srcRect r="59736" b="14882"/>
          <a:stretch/>
        </p:blipFill>
        <p:spPr>
          <a:xfrm>
            <a:off x="10849375" y="777949"/>
            <a:ext cx="6515473" cy="7747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6"/>
        <p:cNvGrpSpPr/>
        <p:nvPr/>
      </p:nvGrpSpPr>
      <p:grpSpPr>
        <a:xfrm>
          <a:off x="0" y="0"/>
          <a:ext cx="0" cy="0"/>
          <a:chOff x="0" y="0"/>
          <a:chExt cx="0" cy="0"/>
        </a:xfrm>
      </p:grpSpPr>
      <p:sp>
        <p:nvSpPr>
          <p:cNvPr id="277" name="Google Shape;277;p10"/>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0"/>
          <p:cNvSpPr txBox="1"/>
          <p:nvPr/>
        </p:nvSpPr>
        <p:spPr>
          <a:xfrm>
            <a:off x="771078" y="448996"/>
            <a:ext cx="16282883" cy="909736"/>
          </a:xfrm>
          <a:prstGeom prst="rect">
            <a:avLst/>
          </a:prstGeom>
          <a:noFill/>
          <a:ln>
            <a:noFill/>
          </a:ln>
        </p:spPr>
        <p:txBody>
          <a:bodyPr spcFirstLastPara="1" wrap="square" lIns="0" tIns="0" rIns="0" bIns="0" anchor="t" anchorCtr="0">
            <a:spAutoFit/>
          </a:bodyPr>
          <a:lstStyle/>
          <a:p>
            <a:pPr marL="0" marR="0" lvl="0" indent="0" algn="l" rtl="0">
              <a:lnSpc>
                <a:spcPct val="174977"/>
              </a:lnSpc>
              <a:spcBef>
                <a:spcPts val="0"/>
              </a:spcBef>
              <a:spcAft>
                <a:spcPts val="0"/>
              </a:spcAft>
              <a:buNone/>
            </a:pPr>
            <a:r>
              <a:rPr lang="en-GB" sz="4400">
                <a:solidFill>
                  <a:srgbClr val="033C5B"/>
                </a:solidFill>
                <a:latin typeface="Arial"/>
                <a:ea typeface="Arial"/>
                <a:cs typeface="Arial"/>
                <a:sym typeface="Arial"/>
              </a:rPr>
              <a:t>Beneficios de la tecnología para educadores y alumnos</a:t>
            </a:r>
            <a:endParaRPr sz="4400">
              <a:solidFill>
                <a:srgbClr val="033C5B"/>
              </a:solidFill>
              <a:latin typeface="Arial"/>
              <a:ea typeface="Arial"/>
              <a:cs typeface="Arial"/>
              <a:sym typeface="Arial"/>
            </a:endParaRPr>
          </a:p>
        </p:txBody>
      </p:sp>
      <p:sp>
        <p:nvSpPr>
          <p:cNvPr id="280" name="Google Shape;280;p10"/>
          <p:cNvSpPr txBox="1"/>
          <p:nvPr/>
        </p:nvSpPr>
        <p:spPr>
          <a:xfrm>
            <a:off x="559140" y="2412876"/>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a:solidFill>
                  <a:srgbClr val="121212"/>
                </a:solidFill>
                <a:latin typeface="Arial"/>
                <a:ea typeface="Arial"/>
                <a:cs typeface="Arial"/>
                <a:sym typeface="Arial"/>
              </a:rPr>
              <a:t>Información basada en datos</a:t>
            </a:r>
            <a:endParaRPr sz="2800">
              <a:solidFill>
                <a:srgbClr val="121212"/>
              </a:solidFill>
              <a:latin typeface="Arial"/>
              <a:ea typeface="Arial"/>
              <a:cs typeface="Arial"/>
              <a:sym typeface="Arial"/>
            </a:endParaRPr>
          </a:p>
        </p:txBody>
      </p:sp>
      <p:sp>
        <p:nvSpPr>
          <p:cNvPr id="281" name="Google Shape;281;p10"/>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0"/>
          <p:cNvSpPr txBox="1"/>
          <p:nvPr/>
        </p:nvSpPr>
        <p:spPr>
          <a:xfrm>
            <a:off x="6357954" y="2412876"/>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dirty="0" err="1">
                <a:solidFill>
                  <a:srgbClr val="121212"/>
                </a:solidFill>
                <a:latin typeface="Arial"/>
                <a:ea typeface="Arial"/>
                <a:cs typeface="Arial"/>
                <a:sym typeface="Arial"/>
              </a:rPr>
              <a:t>Experiencias</a:t>
            </a:r>
            <a:r>
              <a:rPr lang="en-GB" sz="2800" b="1" dirty="0">
                <a:solidFill>
                  <a:srgbClr val="121212"/>
                </a:solidFill>
                <a:latin typeface="Arial"/>
                <a:ea typeface="Arial"/>
                <a:cs typeface="Arial"/>
                <a:sym typeface="Arial"/>
              </a:rPr>
              <a:t> </a:t>
            </a:r>
            <a:r>
              <a:rPr lang="en-GB" sz="2800" b="1" dirty="0" err="1">
                <a:solidFill>
                  <a:srgbClr val="121212"/>
                </a:solidFill>
                <a:latin typeface="Arial"/>
                <a:ea typeface="Arial"/>
                <a:cs typeface="Arial"/>
                <a:sym typeface="Arial"/>
              </a:rPr>
              <a:t>interactivas</a:t>
            </a:r>
            <a:r>
              <a:rPr lang="en-GB" sz="2800" b="1" dirty="0">
                <a:solidFill>
                  <a:srgbClr val="121212"/>
                </a:solidFill>
                <a:latin typeface="Arial"/>
                <a:ea typeface="Arial"/>
                <a:cs typeface="Arial"/>
                <a:sym typeface="Arial"/>
              </a:rPr>
              <a:t> de </a:t>
            </a:r>
            <a:r>
              <a:rPr lang="en-GB" sz="2800" b="1" dirty="0" err="1">
                <a:solidFill>
                  <a:srgbClr val="121212"/>
                </a:solidFill>
                <a:latin typeface="Arial"/>
                <a:ea typeface="Arial"/>
                <a:cs typeface="Arial"/>
                <a:sym typeface="Arial"/>
              </a:rPr>
              <a:t>aprendizaje</a:t>
            </a:r>
            <a:endParaRPr sz="2800" dirty="0">
              <a:solidFill>
                <a:srgbClr val="121212"/>
              </a:solidFill>
              <a:latin typeface="Arial"/>
              <a:ea typeface="Arial"/>
              <a:cs typeface="Arial"/>
              <a:sym typeface="Arial"/>
            </a:endParaRPr>
          </a:p>
        </p:txBody>
      </p:sp>
      <p:sp>
        <p:nvSpPr>
          <p:cNvPr id="284" name="Google Shape;284;p10"/>
          <p:cNvSpPr txBox="1"/>
          <p:nvPr/>
        </p:nvSpPr>
        <p:spPr>
          <a:xfrm>
            <a:off x="12156768" y="2303332"/>
            <a:ext cx="4830142" cy="915572"/>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a:solidFill>
                  <a:srgbClr val="121212"/>
                </a:solidFill>
                <a:latin typeface="Arial"/>
                <a:ea typeface="Arial"/>
                <a:cs typeface="Arial"/>
                <a:sym typeface="Arial"/>
              </a:rPr>
              <a:t>Recursos y aprendizaje permanente</a:t>
            </a:r>
            <a:endParaRPr sz="2800">
              <a:solidFill>
                <a:srgbClr val="121212"/>
              </a:solidFill>
              <a:latin typeface="Arial"/>
              <a:ea typeface="Arial"/>
              <a:cs typeface="Arial"/>
              <a:sym typeface="Arial"/>
            </a:endParaRPr>
          </a:p>
        </p:txBody>
      </p:sp>
      <p:sp>
        <p:nvSpPr>
          <p:cNvPr id="285" name="Google Shape;285;p10"/>
          <p:cNvSpPr txBox="1"/>
          <p:nvPr/>
        </p:nvSpPr>
        <p:spPr>
          <a:xfrm>
            <a:off x="521609" y="4808070"/>
            <a:ext cx="5210451" cy="1808124"/>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2000" b="1">
                <a:solidFill>
                  <a:srgbClr val="121212"/>
                </a:solidFill>
                <a:latin typeface="Arial"/>
                <a:ea typeface="Arial"/>
                <a:cs typeface="Arial"/>
                <a:sym typeface="Arial"/>
              </a:rPr>
              <a:t>Las tecnologías educativas pueden seguir los progresos y generar datos, ofreciendo a los educadores valiosas perspectivas sobre el rendimiento de los alumnos y permitiendo intervenciones informadas.</a:t>
            </a:r>
            <a:endParaRPr sz="2000">
              <a:solidFill>
                <a:srgbClr val="121212"/>
              </a:solidFill>
              <a:latin typeface="Arial"/>
              <a:ea typeface="Arial"/>
              <a:cs typeface="Arial"/>
              <a:sym typeface="Arial"/>
            </a:endParaRPr>
          </a:p>
        </p:txBody>
      </p:sp>
      <p:sp>
        <p:nvSpPr>
          <p:cNvPr id="286" name="Google Shape;286;p10"/>
          <p:cNvSpPr txBox="1"/>
          <p:nvPr/>
        </p:nvSpPr>
        <p:spPr>
          <a:xfrm>
            <a:off x="6355593" y="4808070"/>
            <a:ext cx="5210451" cy="1808124"/>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2000" b="1">
                <a:solidFill>
                  <a:srgbClr val="121212"/>
                </a:solidFill>
                <a:latin typeface="Arial"/>
                <a:ea typeface="Arial"/>
                <a:cs typeface="Arial"/>
                <a:sym typeface="Arial"/>
              </a:rPr>
              <a:t>La tecnología, incluidas las simulaciones y la gamificación, hace que el aprendizaje sea más interactivo y atractivo, lo que conduce a una mayor retención de la información.</a:t>
            </a:r>
            <a:endParaRPr sz="2000">
              <a:solidFill>
                <a:srgbClr val="121212"/>
              </a:solidFill>
              <a:latin typeface="Arial"/>
              <a:ea typeface="Arial"/>
              <a:cs typeface="Arial"/>
              <a:sym typeface="Arial"/>
            </a:endParaRPr>
          </a:p>
        </p:txBody>
      </p:sp>
      <p:sp>
        <p:nvSpPr>
          <p:cNvPr id="287" name="Google Shape;287;p10"/>
          <p:cNvSpPr txBox="1"/>
          <p:nvPr/>
        </p:nvSpPr>
        <p:spPr>
          <a:xfrm>
            <a:off x="12147248" y="4910733"/>
            <a:ext cx="4509924" cy="2269789"/>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2000" b="1">
                <a:solidFill>
                  <a:srgbClr val="121212"/>
                </a:solidFill>
                <a:latin typeface="Arial"/>
                <a:ea typeface="Arial"/>
                <a:cs typeface="Arial"/>
                <a:sym typeface="Arial"/>
              </a:rPr>
              <a:t>Una gran cantidad de recursos en línea, desde MOOC hasta seminarios web, apoyan el aprendizaje continuo y el desarrollo profesional tanto de estudiantes como de profesores.</a:t>
            </a:r>
            <a:endParaRPr sz="2000">
              <a:solidFill>
                <a:srgbClr val="121212"/>
              </a:solidFill>
              <a:latin typeface="Arial"/>
              <a:ea typeface="Arial"/>
              <a:cs typeface="Arial"/>
              <a:sym typeface="Arial"/>
            </a:endParaRPr>
          </a:p>
        </p:txBody>
      </p:sp>
      <p:pic>
        <p:nvPicPr>
          <p:cNvPr id="288" name="Google Shape;288;p10" descr="Folder Search with solid fill"/>
          <p:cNvPicPr preferRelativeResize="0"/>
          <p:nvPr/>
        </p:nvPicPr>
        <p:blipFill rotWithShape="1">
          <a:blip r:embed="rId3">
            <a:alphaModFix/>
          </a:blip>
          <a:srcRect/>
          <a:stretch/>
        </p:blipFill>
        <p:spPr>
          <a:xfrm>
            <a:off x="2364834" y="3251487"/>
            <a:ext cx="1524000" cy="1524000"/>
          </a:xfrm>
          <a:prstGeom prst="rect">
            <a:avLst/>
          </a:prstGeom>
          <a:noFill/>
          <a:ln>
            <a:noFill/>
          </a:ln>
        </p:spPr>
      </p:pic>
      <p:pic>
        <p:nvPicPr>
          <p:cNvPr id="289" name="Google Shape;289;p10" descr="Meeting with solid fill"/>
          <p:cNvPicPr preferRelativeResize="0"/>
          <p:nvPr/>
        </p:nvPicPr>
        <p:blipFill rotWithShape="1">
          <a:blip r:embed="rId4">
            <a:alphaModFix/>
          </a:blip>
          <a:srcRect/>
          <a:stretch/>
        </p:blipFill>
        <p:spPr>
          <a:xfrm>
            <a:off x="8222644" y="3339293"/>
            <a:ext cx="1370189" cy="1370189"/>
          </a:xfrm>
          <a:prstGeom prst="rect">
            <a:avLst/>
          </a:prstGeom>
          <a:noFill/>
          <a:ln>
            <a:noFill/>
          </a:ln>
        </p:spPr>
      </p:pic>
      <p:pic>
        <p:nvPicPr>
          <p:cNvPr id="290" name="Google Shape;290;p10" descr="Books with solid fill"/>
          <p:cNvPicPr preferRelativeResize="0"/>
          <p:nvPr/>
        </p:nvPicPr>
        <p:blipFill rotWithShape="1">
          <a:blip r:embed="rId5">
            <a:alphaModFix/>
          </a:blip>
          <a:srcRect/>
          <a:stretch/>
        </p:blipFill>
        <p:spPr>
          <a:xfrm>
            <a:off x="13717116" y="3622851"/>
            <a:ext cx="1370189" cy="1370189"/>
          </a:xfrm>
          <a:prstGeom prst="rect">
            <a:avLst/>
          </a:prstGeom>
          <a:noFill/>
          <a:ln>
            <a:noFill/>
          </a:ln>
        </p:spPr>
      </p:pic>
      <p:sp>
        <p:nvSpPr>
          <p:cNvPr id="291" name="Google Shape;291;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1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10"/>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294" name="Google Shape;294;p10"/>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8"/>
        <p:cNvGrpSpPr/>
        <p:nvPr/>
      </p:nvGrpSpPr>
      <p:grpSpPr>
        <a:xfrm>
          <a:off x="0" y="0"/>
          <a:ext cx="0" cy="0"/>
          <a:chOff x="0" y="0"/>
          <a:chExt cx="0" cy="0"/>
        </a:xfrm>
      </p:grpSpPr>
      <p:sp>
        <p:nvSpPr>
          <p:cNvPr id="299" name="Google Shape;299;p11"/>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1"/>
          <p:cNvSpPr txBox="1"/>
          <p:nvPr/>
        </p:nvSpPr>
        <p:spPr>
          <a:xfrm>
            <a:off x="793856" y="444994"/>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Estado </a:t>
            </a:r>
            <a:r>
              <a:rPr lang="en-GB" sz="6999" dirty="0" err="1">
                <a:solidFill>
                  <a:srgbClr val="033C5B"/>
                </a:solidFill>
                <a:latin typeface="Arial"/>
                <a:ea typeface="Arial"/>
                <a:cs typeface="Arial"/>
                <a:sym typeface="Arial"/>
              </a:rPr>
              <a:t>tecnológico</a:t>
            </a:r>
            <a:r>
              <a:rPr lang="en-GB" sz="6999" dirty="0">
                <a:solidFill>
                  <a:srgbClr val="033C5B"/>
                </a:solidFill>
                <a:latin typeface="Arial"/>
                <a:ea typeface="Arial"/>
                <a:cs typeface="Arial"/>
                <a:sym typeface="Arial"/>
              </a:rPr>
              <a:t> actual de la EFP</a:t>
            </a:r>
            <a:endParaRPr sz="6999" dirty="0">
              <a:solidFill>
                <a:srgbClr val="033C5B"/>
              </a:solidFill>
              <a:latin typeface="Arial"/>
              <a:ea typeface="Arial"/>
              <a:cs typeface="Arial"/>
              <a:sym typeface="Arial"/>
            </a:endParaRPr>
          </a:p>
        </p:txBody>
      </p:sp>
      <p:sp>
        <p:nvSpPr>
          <p:cNvPr id="302" name="Google Shape;302;p11"/>
          <p:cNvSpPr txBox="1"/>
          <p:nvPr/>
        </p:nvSpPr>
        <p:spPr>
          <a:xfrm>
            <a:off x="559139" y="2771088"/>
            <a:ext cx="15465917" cy="5968557"/>
          </a:xfrm>
          <a:prstGeom prst="rect">
            <a:avLst/>
          </a:prstGeom>
          <a:noFill/>
          <a:ln>
            <a:noFill/>
          </a:ln>
        </p:spPr>
        <p:txBody>
          <a:bodyPr spcFirstLastPara="1" wrap="square" lIns="0" tIns="0" rIns="0" bIns="0" anchor="t" anchorCtr="0">
            <a:spAutoFit/>
          </a:bodyPr>
          <a:lstStyle/>
          <a:p>
            <a:pPr marL="571500" marR="0" lvl="0" indent="-571500" algn="l" rtl="0">
              <a:lnSpc>
                <a:spcPct val="101083"/>
              </a:lnSpc>
              <a:spcBef>
                <a:spcPts val="0"/>
              </a:spcBef>
              <a:spcAft>
                <a:spcPts val="0"/>
              </a:spcAft>
              <a:buClr>
                <a:srgbClr val="121212"/>
              </a:buClr>
              <a:buSzPts val="3600"/>
              <a:buFont typeface="Arial"/>
              <a:buChar char="•"/>
            </a:pPr>
            <a:r>
              <a:rPr lang="en-GB" sz="3200" dirty="0">
                <a:solidFill>
                  <a:srgbClr val="121212"/>
                </a:solidFill>
                <a:latin typeface="Arial"/>
                <a:ea typeface="Arial"/>
                <a:cs typeface="Arial"/>
                <a:sym typeface="Arial"/>
              </a:rPr>
              <a:t>La </a:t>
            </a:r>
            <a:r>
              <a:rPr lang="en-GB" sz="3200" dirty="0" err="1">
                <a:solidFill>
                  <a:srgbClr val="121212"/>
                </a:solidFill>
                <a:latin typeface="Arial"/>
                <a:ea typeface="Arial"/>
                <a:cs typeface="Arial"/>
                <a:sym typeface="Arial"/>
              </a:rPr>
              <a:t>escasez</a:t>
            </a:r>
            <a:r>
              <a:rPr lang="en-GB" sz="3200" dirty="0">
                <a:solidFill>
                  <a:srgbClr val="121212"/>
                </a:solidFill>
                <a:latin typeface="Arial"/>
                <a:ea typeface="Arial"/>
                <a:cs typeface="Arial"/>
                <a:sym typeface="Arial"/>
              </a:rPr>
              <a:t> de </a:t>
            </a:r>
            <a:r>
              <a:rPr lang="en-GB" sz="3200" dirty="0" err="1">
                <a:solidFill>
                  <a:srgbClr val="121212"/>
                </a:solidFill>
                <a:latin typeface="Arial"/>
                <a:ea typeface="Arial"/>
                <a:cs typeface="Arial"/>
                <a:sym typeface="Arial"/>
              </a:rPr>
              <a:t>información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sobre</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el</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uso</a:t>
            </a:r>
            <a:r>
              <a:rPr lang="en-GB" sz="3200" dirty="0">
                <a:solidFill>
                  <a:srgbClr val="121212"/>
                </a:solidFill>
                <a:latin typeface="Arial"/>
                <a:ea typeface="Arial"/>
                <a:cs typeface="Arial"/>
                <a:sym typeface="Arial"/>
              </a:rPr>
              <a:t> de la </a:t>
            </a:r>
            <a:r>
              <a:rPr lang="en-GB" sz="3200" dirty="0" err="1">
                <a:solidFill>
                  <a:srgbClr val="121212"/>
                </a:solidFill>
                <a:latin typeface="Arial"/>
                <a:ea typeface="Arial"/>
                <a:cs typeface="Arial"/>
                <a:sym typeface="Arial"/>
              </a:rPr>
              <a:t>tecnología</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en</a:t>
            </a:r>
            <a:r>
              <a:rPr lang="en-GB" sz="3200" dirty="0">
                <a:solidFill>
                  <a:srgbClr val="121212"/>
                </a:solidFill>
                <a:latin typeface="Arial"/>
                <a:ea typeface="Arial"/>
                <a:cs typeface="Arial"/>
                <a:sym typeface="Arial"/>
              </a:rPr>
              <a:t> la </a:t>
            </a:r>
            <a:r>
              <a:rPr lang="en-GB" sz="3200" dirty="0" err="1">
                <a:solidFill>
                  <a:srgbClr val="121212"/>
                </a:solidFill>
                <a:latin typeface="Arial"/>
                <a:ea typeface="Arial"/>
                <a:cs typeface="Arial"/>
                <a:sym typeface="Arial"/>
              </a:rPr>
              <a:t>Educación</a:t>
            </a:r>
            <a:r>
              <a:rPr lang="en-GB" sz="3200" dirty="0">
                <a:solidFill>
                  <a:srgbClr val="121212"/>
                </a:solidFill>
                <a:latin typeface="Arial"/>
                <a:ea typeface="Arial"/>
                <a:cs typeface="Arial"/>
                <a:sym typeface="Arial"/>
              </a:rPr>
              <a:t> y </a:t>
            </a:r>
            <a:r>
              <a:rPr lang="en-GB" sz="3200" dirty="0" err="1">
                <a:solidFill>
                  <a:srgbClr val="121212"/>
                </a:solidFill>
                <a:latin typeface="Arial"/>
                <a:ea typeface="Arial"/>
                <a:cs typeface="Arial"/>
                <a:sym typeface="Arial"/>
              </a:rPr>
              <a:t>Formación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Profesionales</a:t>
            </a:r>
            <a:r>
              <a:rPr lang="en-GB" sz="3200" dirty="0">
                <a:solidFill>
                  <a:srgbClr val="121212"/>
                </a:solidFill>
                <a:latin typeface="Arial"/>
                <a:ea typeface="Arial"/>
                <a:cs typeface="Arial"/>
                <a:sym typeface="Arial"/>
              </a:rPr>
              <a:t> (EFP) </a:t>
            </a:r>
            <a:r>
              <a:rPr lang="en-GB" sz="3200" dirty="0" err="1">
                <a:solidFill>
                  <a:srgbClr val="121212"/>
                </a:solidFill>
                <a:latin typeface="Arial"/>
                <a:ea typeface="Arial"/>
                <a:cs typeface="Arial"/>
                <a:sym typeface="Arial"/>
              </a:rPr>
              <a:t>motivó</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una</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encuesta</a:t>
            </a:r>
            <a:r>
              <a:rPr lang="en-GB" sz="3200" dirty="0">
                <a:solidFill>
                  <a:srgbClr val="121212"/>
                </a:solidFill>
                <a:latin typeface="Arial"/>
                <a:ea typeface="Arial"/>
                <a:cs typeface="Arial"/>
                <a:sym typeface="Arial"/>
              </a:rPr>
              <a:t> de la OCDE </a:t>
            </a:r>
            <a:r>
              <a:rPr lang="en-GB" sz="3200" dirty="0" err="1">
                <a:solidFill>
                  <a:srgbClr val="121212"/>
                </a:solidFill>
                <a:latin typeface="Arial"/>
                <a:ea typeface="Arial"/>
                <a:cs typeface="Arial"/>
                <a:sym typeface="Arial"/>
              </a:rPr>
              <a:t>en</a:t>
            </a:r>
            <a:r>
              <a:rPr lang="en-GB" sz="3200" dirty="0">
                <a:solidFill>
                  <a:srgbClr val="121212"/>
                </a:solidFill>
                <a:latin typeface="Arial"/>
                <a:ea typeface="Arial"/>
                <a:cs typeface="Arial"/>
                <a:sym typeface="Arial"/>
              </a:rPr>
              <a:t> Estonia, </a:t>
            </a:r>
            <a:r>
              <a:rPr lang="en-GB" sz="3200" dirty="0" err="1">
                <a:solidFill>
                  <a:srgbClr val="121212"/>
                </a:solidFill>
                <a:latin typeface="Arial"/>
                <a:ea typeface="Arial"/>
                <a:cs typeface="Arial"/>
                <a:sym typeface="Arial"/>
              </a:rPr>
              <a:t>Noruega</a:t>
            </a:r>
            <a:r>
              <a:rPr lang="en-GB" sz="3200" dirty="0">
                <a:solidFill>
                  <a:srgbClr val="121212"/>
                </a:solidFill>
                <a:latin typeface="Arial"/>
                <a:ea typeface="Arial"/>
                <a:cs typeface="Arial"/>
                <a:sym typeface="Arial"/>
              </a:rPr>
              <a:t> y </a:t>
            </a:r>
            <a:r>
              <a:rPr lang="en-GB" sz="3200" dirty="0" err="1">
                <a:solidFill>
                  <a:srgbClr val="121212"/>
                </a:solidFill>
                <a:latin typeface="Arial"/>
                <a:ea typeface="Arial"/>
                <a:cs typeface="Arial"/>
                <a:sym typeface="Arial"/>
              </a:rPr>
              <a:t>Escocia</a:t>
            </a:r>
            <a:r>
              <a:rPr lang="en-GB" sz="3200" dirty="0">
                <a:solidFill>
                  <a:srgbClr val="121212"/>
                </a:solidFill>
                <a:latin typeface="Arial"/>
                <a:ea typeface="Arial"/>
                <a:cs typeface="Arial"/>
                <a:sym typeface="Arial"/>
              </a:rPr>
              <a:t>.</a:t>
            </a:r>
            <a:endParaRPr sz="1200" dirty="0"/>
          </a:p>
          <a:p>
            <a:pPr marL="571500" marR="0" lvl="0" indent="-571500" algn="l" rtl="0">
              <a:lnSpc>
                <a:spcPct val="101083"/>
              </a:lnSpc>
              <a:spcBef>
                <a:spcPts val="0"/>
              </a:spcBef>
              <a:spcAft>
                <a:spcPts val="0"/>
              </a:spcAft>
              <a:buClr>
                <a:srgbClr val="121212"/>
              </a:buClr>
              <a:buSzPts val="3600"/>
              <a:buFont typeface="Arial"/>
              <a:buChar char="•"/>
            </a:pPr>
            <a:r>
              <a:rPr lang="en-GB" sz="3200" dirty="0" err="1">
                <a:solidFill>
                  <a:srgbClr val="121212"/>
                </a:solidFill>
                <a:latin typeface="Arial"/>
                <a:ea typeface="Arial"/>
                <a:cs typeface="Arial"/>
                <a:sym typeface="Arial"/>
              </a:rPr>
              <a:t>Existen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variaciones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el</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uso</a:t>
            </a:r>
            <a:r>
              <a:rPr lang="en-GB" sz="3200" dirty="0">
                <a:solidFill>
                  <a:srgbClr val="121212"/>
                </a:solidFill>
                <a:latin typeface="Arial"/>
                <a:ea typeface="Arial"/>
                <a:cs typeface="Arial"/>
                <a:sym typeface="Arial"/>
              </a:rPr>
              <a:t> de la </a:t>
            </a:r>
            <a:r>
              <a:rPr lang="en-GB" sz="3200" dirty="0" err="1">
                <a:solidFill>
                  <a:srgbClr val="121212"/>
                </a:solidFill>
                <a:latin typeface="Arial"/>
                <a:ea typeface="Arial"/>
                <a:cs typeface="Arial"/>
                <a:sym typeface="Arial"/>
              </a:rPr>
              <a:t>tecnología</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los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centros</a:t>
            </a:r>
            <a:r>
              <a:rPr lang="en-GB" sz="3200" dirty="0">
                <a:solidFill>
                  <a:srgbClr val="121212"/>
                </a:solidFill>
                <a:latin typeface="Arial"/>
                <a:ea typeface="Arial"/>
                <a:cs typeface="Arial"/>
                <a:sym typeface="Arial"/>
              </a:rPr>
              <a:t> de FP, lo que </a:t>
            </a:r>
            <a:r>
              <a:rPr lang="en-GB" sz="3200" dirty="0" err="1">
                <a:solidFill>
                  <a:srgbClr val="121212"/>
                </a:solidFill>
                <a:latin typeface="Arial"/>
                <a:ea typeface="Arial"/>
                <a:cs typeface="Arial"/>
                <a:sym typeface="Arial"/>
              </a:rPr>
              <a:t>refleja</a:t>
            </a:r>
            <a:r>
              <a:rPr lang="en-GB" sz="3200" dirty="0">
                <a:solidFill>
                  <a:srgbClr val="121212"/>
                </a:solidFill>
                <a:latin typeface="Arial"/>
                <a:ea typeface="Arial"/>
                <a:cs typeface="Arial"/>
                <a:sym typeface="Arial"/>
              </a:rPr>
              <a:t> las </a:t>
            </a:r>
            <a:r>
              <a:rPr lang="en-GB" sz="3200" dirty="0" err="1">
                <a:solidFill>
                  <a:srgbClr val="121212"/>
                </a:solidFill>
                <a:latin typeface="Arial"/>
                <a:ea typeface="Arial"/>
                <a:cs typeface="Arial"/>
                <a:sym typeface="Arial"/>
              </a:rPr>
              <a:t>diferencias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en</a:t>
            </a:r>
            <a:r>
              <a:rPr lang="en-GB" sz="3200" dirty="0">
                <a:solidFill>
                  <a:srgbClr val="121212"/>
                </a:solidFill>
                <a:latin typeface="Arial"/>
                <a:ea typeface="Arial"/>
                <a:cs typeface="Arial"/>
                <a:sym typeface="Arial"/>
              </a:rPr>
              <a:t> las </a:t>
            </a:r>
            <a:r>
              <a:rPr lang="en-GB" sz="3200" dirty="0" err="1">
                <a:solidFill>
                  <a:srgbClr val="121212"/>
                </a:solidFill>
                <a:latin typeface="Arial"/>
                <a:ea typeface="Arial"/>
                <a:cs typeface="Arial"/>
                <a:sym typeface="Arial"/>
              </a:rPr>
              <a:t>estructuras</a:t>
            </a:r>
            <a:r>
              <a:rPr lang="en-GB" sz="3200" dirty="0">
                <a:solidFill>
                  <a:srgbClr val="121212"/>
                </a:solidFill>
                <a:latin typeface="Arial"/>
                <a:ea typeface="Arial"/>
                <a:cs typeface="Arial"/>
                <a:sym typeface="Arial"/>
              </a:rPr>
              <a:t> de </a:t>
            </a:r>
            <a:r>
              <a:rPr lang="en-GB" sz="3200" dirty="0" err="1">
                <a:solidFill>
                  <a:srgbClr val="121212"/>
                </a:solidFill>
                <a:latin typeface="Arial"/>
                <a:ea typeface="Arial"/>
                <a:cs typeface="Arial"/>
                <a:sym typeface="Arial"/>
              </a:rPr>
              <a:t>los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sistemas</a:t>
            </a:r>
            <a:r>
              <a:rPr lang="en-GB" sz="3200" dirty="0">
                <a:solidFill>
                  <a:srgbClr val="121212"/>
                </a:solidFill>
                <a:latin typeface="Arial"/>
                <a:ea typeface="Arial"/>
                <a:cs typeface="Arial"/>
                <a:sym typeface="Arial"/>
              </a:rPr>
              <a:t> de FP y </a:t>
            </a:r>
            <a:r>
              <a:rPr lang="en-GB" sz="3200" dirty="0" err="1">
                <a:solidFill>
                  <a:srgbClr val="121212"/>
                </a:solidFill>
                <a:latin typeface="Arial"/>
                <a:ea typeface="Arial"/>
                <a:cs typeface="Arial"/>
                <a:sym typeface="Arial"/>
              </a:rPr>
              <a:t>en</a:t>
            </a:r>
            <a:r>
              <a:rPr lang="en-GB" sz="3200" dirty="0">
                <a:solidFill>
                  <a:srgbClr val="121212"/>
                </a:solidFill>
                <a:latin typeface="Arial"/>
                <a:ea typeface="Arial"/>
                <a:cs typeface="Arial"/>
                <a:sym typeface="Arial"/>
              </a:rPr>
              <a:t> las </a:t>
            </a:r>
            <a:r>
              <a:rPr lang="en-GB" sz="3200" dirty="0" err="1">
                <a:solidFill>
                  <a:srgbClr val="121212"/>
                </a:solidFill>
                <a:latin typeface="Arial"/>
                <a:ea typeface="Arial"/>
                <a:cs typeface="Arial"/>
                <a:sym typeface="Arial"/>
              </a:rPr>
              <a:t>políticas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tecnológicas</a:t>
            </a:r>
            <a:r>
              <a:rPr lang="en-GB" sz="3200" dirty="0">
                <a:solidFill>
                  <a:srgbClr val="121212"/>
                </a:solidFill>
                <a:latin typeface="Arial"/>
                <a:ea typeface="Arial"/>
                <a:cs typeface="Arial"/>
                <a:sym typeface="Arial"/>
              </a:rPr>
              <a:t>.</a:t>
            </a:r>
            <a:endParaRPr sz="1200" dirty="0"/>
          </a:p>
          <a:p>
            <a:pPr marL="571500" marR="0" lvl="0" indent="-571500" algn="l" rtl="0">
              <a:lnSpc>
                <a:spcPct val="101083"/>
              </a:lnSpc>
              <a:spcBef>
                <a:spcPts val="0"/>
              </a:spcBef>
              <a:spcAft>
                <a:spcPts val="0"/>
              </a:spcAft>
              <a:buClr>
                <a:srgbClr val="121212"/>
              </a:buClr>
              <a:buSzPts val="3600"/>
              <a:buFont typeface="Arial"/>
              <a:buChar char="•"/>
            </a:pPr>
            <a:r>
              <a:rPr lang="en-GB" sz="3200" dirty="0">
                <a:solidFill>
                  <a:srgbClr val="121212"/>
                </a:solidFill>
                <a:latin typeface="Arial"/>
                <a:ea typeface="Arial"/>
                <a:cs typeface="Arial"/>
                <a:sym typeface="Arial"/>
              </a:rPr>
              <a:t>Las </a:t>
            </a:r>
            <a:r>
              <a:rPr lang="en-GB" sz="3200" dirty="0" err="1">
                <a:solidFill>
                  <a:srgbClr val="121212"/>
                </a:solidFill>
                <a:latin typeface="Arial"/>
                <a:ea typeface="Arial"/>
                <a:cs typeface="Arial"/>
                <a:sym typeface="Arial"/>
              </a:rPr>
              <a:t>herramientas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digitales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como</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exámenes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pruebas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evaluaciones</a:t>
            </a:r>
            <a:r>
              <a:rPr lang="en-GB" sz="3200" dirty="0">
                <a:solidFill>
                  <a:srgbClr val="121212"/>
                </a:solidFill>
                <a:latin typeface="Arial"/>
                <a:ea typeface="Arial"/>
                <a:cs typeface="Arial"/>
                <a:sym typeface="Arial"/>
              </a:rPr>
              <a:t> y </a:t>
            </a:r>
            <a:r>
              <a:rPr lang="en-GB" sz="3200" dirty="0" err="1">
                <a:solidFill>
                  <a:srgbClr val="121212"/>
                </a:solidFill>
                <a:latin typeface="Arial"/>
                <a:ea typeface="Arial"/>
                <a:cs typeface="Arial"/>
                <a:sym typeface="Arial"/>
              </a:rPr>
              <a:t>reuniones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virtuales</a:t>
            </a:r>
            <a:r>
              <a:rPr lang="en-GB" sz="3200" dirty="0">
                <a:solidFill>
                  <a:srgbClr val="121212"/>
                </a:solidFill>
                <a:latin typeface="Arial"/>
                <a:ea typeface="Arial"/>
                <a:cs typeface="Arial"/>
                <a:sym typeface="Arial"/>
              </a:rPr>
              <a:t> se </a:t>
            </a:r>
            <a:r>
              <a:rPr lang="en-GB" sz="3200" dirty="0" err="1">
                <a:solidFill>
                  <a:srgbClr val="121212"/>
                </a:solidFill>
                <a:latin typeface="Arial"/>
                <a:ea typeface="Arial"/>
                <a:cs typeface="Arial"/>
                <a:sym typeface="Arial"/>
              </a:rPr>
              <a:t>utilizan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ampliamente</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todos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los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países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examinados</a:t>
            </a:r>
            <a:r>
              <a:rPr lang="en-GB" sz="3200" dirty="0">
                <a:solidFill>
                  <a:srgbClr val="121212"/>
                </a:solidFill>
                <a:latin typeface="Arial"/>
                <a:ea typeface="Arial"/>
                <a:cs typeface="Arial"/>
                <a:sym typeface="Arial"/>
              </a:rPr>
              <a:t>.</a:t>
            </a:r>
            <a:endParaRPr sz="1200" dirty="0"/>
          </a:p>
          <a:p>
            <a:pPr marL="571500" marR="0" lvl="0" indent="-571500" algn="l" rtl="0">
              <a:lnSpc>
                <a:spcPct val="101083"/>
              </a:lnSpc>
              <a:spcBef>
                <a:spcPts val="0"/>
              </a:spcBef>
              <a:spcAft>
                <a:spcPts val="0"/>
              </a:spcAft>
              <a:buClr>
                <a:srgbClr val="121212"/>
              </a:buClr>
              <a:buSzPts val="3600"/>
              <a:buFont typeface="Arial"/>
              <a:buChar char="•"/>
            </a:pPr>
            <a:r>
              <a:rPr lang="en-GB" sz="3200" dirty="0">
                <a:solidFill>
                  <a:srgbClr val="121212"/>
                </a:solidFill>
                <a:latin typeface="Arial"/>
                <a:ea typeface="Arial"/>
                <a:cs typeface="Arial"/>
                <a:sym typeface="Arial"/>
              </a:rPr>
              <a:t>Los </a:t>
            </a:r>
            <a:r>
              <a:rPr lang="en-GB" sz="3200" dirty="0" err="1">
                <a:solidFill>
                  <a:srgbClr val="121212"/>
                </a:solidFill>
                <a:latin typeface="Arial"/>
                <a:ea typeface="Arial"/>
                <a:cs typeface="Arial"/>
                <a:sym typeface="Arial"/>
              </a:rPr>
              <a:t>sistemas</a:t>
            </a:r>
            <a:r>
              <a:rPr lang="en-GB" sz="3200" dirty="0">
                <a:solidFill>
                  <a:srgbClr val="121212"/>
                </a:solidFill>
                <a:latin typeface="Arial"/>
                <a:ea typeface="Arial"/>
                <a:cs typeface="Arial"/>
                <a:sym typeface="Arial"/>
              </a:rPr>
              <a:t> de </a:t>
            </a:r>
            <a:r>
              <a:rPr lang="en-GB" sz="3200" dirty="0" err="1">
                <a:solidFill>
                  <a:srgbClr val="121212"/>
                </a:solidFill>
                <a:latin typeface="Arial"/>
                <a:ea typeface="Arial"/>
                <a:cs typeface="Arial"/>
                <a:sym typeface="Arial"/>
              </a:rPr>
              <a:t>información</a:t>
            </a:r>
            <a:r>
              <a:rPr lang="en-GB" sz="3200" dirty="0">
                <a:solidFill>
                  <a:srgbClr val="121212"/>
                </a:solidFill>
                <a:latin typeface="Arial"/>
                <a:ea typeface="Arial"/>
                <a:cs typeface="Arial"/>
                <a:sym typeface="Arial"/>
              </a:rPr>
              <a:t> escolar son </a:t>
            </a:r>
            <a:r>
              <a:rPr lang="en-GB" sz="3200" dirty="0" err="1">
                <a:solidFill>
                  <a:srgbClr val="121212"/>
                </a:solidFill>
                <a:latin typeface="Arial"/>
                <a:ea typeface="Arial"/>
                <a:cs typeface="Arial"/>
                <a:sym typeface="Arial"/>
              </a:rPr>
              <a:t>frecuentes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Noruega</a:t>
            </a:r>
            <a:r>
              <a:rPr lang="en-GB" sz="3200" dirty="0">
                <a:solidFill>
                  <a:srgbClr val="121212"/>
                </a:solidFill>
                <a:latin typeface="Arial"/>
                <a:ea typeface="Arial"/>
                <a:cs typeface="Arial"/>
                <a:sym typeface="Arial"/>
              </a:rPr>
              <a:t> y Estonia, </a:t>
            </a:r>
            <a:r>
              <a:rPr lang="en-GB" sz="3200" dirty="0" err="1">
                <a:solidFill>
                  <a:srgbClr val="121212"/>
                </a:solidFill>
                <a:latin typeface="Arial"/>
                <a:ea typeface="Arial"/>
                <a:cs typeface="Arial"/>
                <a:sym typeface="Arial"/>
              </a:rPr>
              <a:t>pero</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menos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Escocia</a:t>
            </a:r>
            <a:r>
              <a:rPr lang="en-GB" sz="3200" dirty="0">
                <a:solidFill>
                  <a:srgbClr val="121212"/>
                </a:solidFill>
                <a:latin typeface="Arial"/>
                <a:ea typeface="Arial"/>
                <a:cs typeface="Arial"/>
                <a:sym typeface="Arial"/>
              </a:rPr>
              <a:t>.</a:t>
            </a:r>
            <a:endParaRPr sz="1200" dirty="0"/>
          </a:p>
          <a:p>
            <a:pPr marL="571500" marR="0" lvl="0" indent="-571500" algn="l" rtl="0">
              <a:lnSpc>
                <a:spcPct val="101083"/>
              </a:lnSpc>
              <a:spcBef>
                <a:spcPts val="0"/>
              </a:spcBef>
              <a:spcAft>
                <a:spcPts val="0"/>
              </a:spcAft>
              <a:buClr>
                <a:srgbClr val="121212"/>
              </a:buClr>
              <a:buSzPts val="3600"/>
              <a:buFont typeface="Arial"/>
              <a:buChar char="•"/>
            </a:pPr>
            <a:r>
              <a:rPr lang="en-GB" sz="3200" dirty="0">
                <a:solidFill>
                  <a:srgbClr val="121212"/>
                </a:solidFill>
                <a:latin typeface="Arial"/>
                <a:ea typeface="Arial"/>
                <a:cs typeface="Arial"/>
                <a:sym typeface="Arial"/>
              </a:rPr>
              <a:t>La </a:t>
            </a:r>
            <a:r>
              <a:rPr lang="en-GB" sz="3200" dirty="0" err="1">
                <a:solidFill>
                  <a:srgbClr val="121212"/>
                </a:solidFill>
                <a:latin typeface="Arial"/>
                <a:ea typeface="Arial"/>
                <a:cs typeface="Arial"/>
                <a:sym typeface="Arial"/>
              </a:rPr>
              <a:t>robótica</a:t>
            </a:r>
            <a:r>
              <a:rPr lang="en-GB" sz="3200" dirty="0">
                <a:solidFill>
                  <a:srgbClr val="121212"/>
                </a:solidFill>
                <a:latin typeface="Arial"/>
                <a:ea typeface="Arial"/>
                <a:cs typeface="Arial"/>
                <a:sym typeface="Arial"/>
              </a:rPr>
              <a:t> y </a:t>
            </a:r>
            <a:r>
              <a:rPr lang="en-GB" sz="3200" dirty="0" err="1">
                <a:solidFill>
                  <a:srgbClr val="121212"/>
                </a:solidFill>
                <a:latin typeface="Arial"/>
                <a:ea typeface="Arial"/>
                <a:cs typeface="Arial"/>
                <a:sym typeface="Arial"/>
              </a:rPr>
              <a:t>los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simuladores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están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más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extendidos</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Noruega</a:t>
            </a:r>
            <a:r>
              <a:rPr lang="en-GB" sz="3200" dirty="0">
                <a:solidFill>
                  <a:srgbClr val="121212"/>
                </a:solidFill>
                <a:latin typeface="Arial"/>
                <a:ea typeface="Arial"/>
                <a:cs typeface="Arial"/>
                <a:sym typeface="Arial"/>
              </a:rPr>
              <a:t> y Estonia que </a:t>
            </a:r>
            <a:r>
              <a:rPr lang="en-GB" sz="3200" dirty="0" err="1">
                <a:solidFill>
                  <a:srgbClr val="121212"/>
                </a:solidFill>
                <a:latin typeface="Arial"/>
                <a:ea typeface="Arial"/>
                <a:cs typeface="Arial"/>
                <a:sym typeface="Arial"/>
              </a:rPr>
              <a:t>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Escocia</a:t>
            </a:r>
            <a:r>
              <a:rPr lang="en-GB" sz="3200" dirty="0">
                <a:solidFill>
                  <a:srgbClr val="121212"/>
                </a:solidFill>
                <a:latin typeface="Arial"/>
                <a:ea typeface="Arial"/>
                <a:cs typeface="Arial"/>
                <a:sym typeface="Arial"/>
              </a:rPr>
              <a:t>.</a:t>
            </a:r>
            <a:endParaRPr sz="1200" dirty="0"/>
          </a:p>
        </p:txBody>
      </p:sp>
      <p:sp>
        <p:nvSpPr>
          <p:cNvPr id="303" name="Google Shape;303;p1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1"/>
          <p:cNvSpPr txBox="1"/>
          <p:nvPr/>
        </p:nvSpPr>
        <p:spPr>
          <a:xfrm>
            <a:off x="2858193" y="8370313"/>
            <a:ext cx="120082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dirty="0">
                <a:solidFill>
                  <a:schemeClr val="dk1"/>
                </a:solidFill>
                <a:latin typeface="Calibri"/>
                <a:ea typeface="Calibri"/>
                <a:cs typeface="Calibri"/>
                <a:sym typeface="Calibri"/>
              </a:rPr>
              <a:t>Fuente: </a:t>
            </a:r>
            <a:r>
              <a:rPr lang="en-GB" sz="1800" i="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en-GB" sz="1800" i="1" dirty="0">
                <a:solidFill>
                  <a:schemeClr val="dk1"/>
                </a:solidFill>
                <a:latin typeface="Calibri"/>
                <a:ea typeface="Calibri"/>
                <a:cs typeface="Calibri"/>
                <a:sym typeface="Calibri"/>
              </a:rPr>
              <a:t>//www.oecd-ilibrary.org/sites/eb90e4d8-en/index.html?itemId=/content/component/eb90e4d8-en </a:t>
            </a:r>
            <a:endParaRPr sz="1800" i="1" dirty="0">
              <a:solidFill>
                <a:schemeClr val="dk1"/>
              </a:solidFill>
              <a:latin typeface="Calibri"/>
              <a:ea typeface="Calibri"/>
              <a:cs typeface="Calibri"/>
              <a:sym typeface="Calibri"/>
            </a:endParaRPr>
          </a:p>
        </p:txBody>
      </p:sp>
      <p:sp>
        <p:nvSpPr>
          <p:cNvPr id="306" name="Google Shape;306;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1"/>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309" name="Google Shape;309;p11"/>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13"/>
        <p:cNvGrpSpPr/>
        <p:nvPr/>
      </p:nvGrpSpPr>
      <p:grpSpPr>
        <a:xfrm>
          <a:off x="0" y="0"/>
          <a:ext cx="0" cy="0"/>
          <a:chOff x="0" y="0"/>
          <a:chExt cx="0" cy="0"/>
        </a:xfrm>
      </p:grpSpPr>
      <p:sp>
        <p:nvSpPr>
          <p:cNvPr id="314" name="Google Shape;314;p12"/>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2"/>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Tecnologías innovadoras en EFP</a:t>
            </a:r>
            <a:endParaRPr sz="6999">
              <a:solidFill>
                <a:srgbClr val="033C5B"/>
              </a:solidFill>
              <a:latin typeface="Arial"/>
              <a:ea typeface="Arial"/>
              <a:cs typeface="Arial"/>
              <a:sym typeface="Arial"/>
            </a:endParaRPr>
          </a:p>
        </p:txBody>
      </p:sp>
      <p:sp>
        <p:nvSpPr>
          <p:cNvPr id="317" name="Google Shape;317;p1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1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2"/>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322" name="Google Shape;322;p12"/>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323" name="Google Shape;323;p12"/>
          <p:cNvGrpSpPr/>
          <p:nvPr/>
        </p:nvGrpSpPr>
        <p:grpSpPr>
          <a:xfrm>
            <a:off x="385039" y="3393467"/>
            <a:ext cx="16174274" cy="2151748"/>
            <a:chOff x="1667" y="2390427"/>
            <a:chExt cx="16174274" cy="2151748"/>
          </a:xfrm>
        </p:grpSpPr>
        <p:sp>
          <p:nvSpPr>
            <p:cNvPr id="324" name="Google Shape;324;p12"/>
            <p:cNvSpPr/>
            <p:nvPr/>
          </p:nvSpPr>
          <p:spPr>
            <a:xfrm>
              <a:off x="1667" y="2390427"/>
              <a:ext cx="3586247" cy="2151748"/>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txBox="1"/>
            <p:nvPr/>
          </p:nvSpPr>
          <p:spPr>
            <a:xfrm>
              <a:off x="1667" y="2390427"/>
              <a:ext cx="3586247" cy="2151748"/>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b="1">
                  <a:solidFill>
                    <a:schemeClr val="lt1"/>
                  </a:solidFill>
                  <a:latin typeface="Calibri"/>
                  <a:ea typeface="Calibri"/>
                  <a:cs typeface="Calibri"/>
                  <a:sym typeface="Calibri"/>
                </a:rPr>
                <a:t>Sistemas de gestión del aprendizaje (LMS):</a:t>
              </a:r>
              <a:endParaRPr sz="2300">
                <a:solidFill>
                  <a:schemeClr val="lt1"/>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GB" sz="1800" b="1" i="0" u="none" strike="noStrike" cap="none">
                  <a:solidFill>
                    <a:schemeClr val="lt1"/>
                  </a:solidFill>
                  <a:latin typeface="Calibri"/>
                  <a:ea typeface="Calibri"/>
                  <a:cs typeface="Calibri"/>
                  <a:sym typeface="Calibri"/>
                </a:rPr>
                <a:t>Plataformas como Moodle y Blackboard agilizan la gestión de cursos, la entrega de contenidos y la evaluación.</a:t>
              </a:r>
              <a:endParaRPr sz="1800" b="0" i="0" u="none" strike="noStrike" cap="none">
                <a:solidFill>
                  <a:schemeClr val="lt1"/>
                </a:solidFill>
                <a:latin typeface="Calibri"/>
                <a:ea typeface="Calibri"/>
                <a:cs typeface="Calibri"/>
                <a:sym typeface="Calibri"/>
              </a:endParaRPr>
            </a:p>
          </p:txBody>
        </p:sp>
        <p:sp>
          <p:nvSpPr>
            <p:cNvPr id="326" name="Google Shape;326;p12"/>
            <p:cNvSpPr/>
            <p:nvPr/>
          </p:nvSpPr>
          <p:spPr>
            <a:xfrm>
              <a:off x="3623827" y="3344801"/>
              <a:ext cx="537937"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4197676" y="2390427"/>
              <a:ext cx="3586247" cy="2151748"/>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2"/>
            <p:cNvSpPr txBox="1"/>
            <p:nvPr/>
          </p:nvSpPr>
          <p:spPr>
            <a:xfrm>
              <a:off x="4197676" y="2390427"/>
              <a:ext cx="3586247" cy="2151748"/>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b="1">
                  <a:solidFill>
                    <a:schemeClr val="lt1"/>
                  </a:solidFill>
                  <a:latin typeface="Calibri"/>
                  <a:ea typeface="Calibri"/>
                  <a:cs typeface="Calibri"/>
                  <a:sym typeface="Calibri"/>
                </a:rPr>
                <a:t>Realidad virtual (RV):</a:t>
              </a:r>
              <a:endParaRPr sz="2300">
                <a:solidFill>
                  <a:schemeClr val="lt1"/>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GB" sz="1800" b="1" i="0" u="none" strike="noStrike" cap="none">
                  <a:solidFill>
                    <a:schemeClr val="lt1"/>
                  </a:solidFill>
                  <a:latin typeface="Calibri"/>
                  <a:ea typeface="Calibri"/>
                  <a:cs typeface="Calibri"/>
                  <a:sym typeface="Calibri"/>
                </a:rPr>
                <a:t>Entornos inmersivos para la práctica en entornos seguros y controlados (por ejemplo, simulaciones de RV para habilidades comerciales o formación médica).</a:t>
              </a:r>
              <a:endParaRPr sz="1800" b="0" i="0" u="none" strike="noStrike" cap="none">
                <a:solidFill>
                  <a:schemeClr val="lt1"/>
                </a:solidFill>
                <a:latin typeface="Calibri"/>
                <a:ea typeface="Calibri"/>
                <a:cs typeface="Calibri"/>
                <a:sym typeface="Calibri"/>
              </a:endParaRPr>
            </a:p>
          </p:txBody>
        </p:sp>
        <p:sp>
          <p:nvSpPr>
            <p:cNvPr id="329" name="Google Shape;329;p12"/>
            <p:cNvSpPr/>
            <p:nvPr/>
          </p:nvSpPr>
          <p:spPr>
            <a:xfrm>
              <a:off x="7819836" y="3344801"/>
              <a:ext cx="537937"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2"/>
            <p:cNvSpPr/>
            <p:nvPr/>
          </p:nvSpPr>
          <p:spPr>
            <a:xfrm>
              <a:off x="8393685" y="2390427"/>
              <a:ext cx="3586247" cy="2151748"/>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2"/>
            <p:cNvSpPr txBox="1"/>
            <p:nvPr/>
          </p:nvSpPr>
          <p:spPr>
            <a:xfrm>
              <a:off x="8393685" y="2390427"/>
              <a:ext cx="3586247" cy="2151748"/>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b="1">
                  <a:solidFill>
                    <a:schemeClr val="lt1"/>
                  </a:solidFill>
                  <a:latin typeface="Calibri"/>
                  <a:ea typeface="Calibri"/>
                  <a:cs typeface="Calibri"/>
                  <a:sym typeface="Calibri"/>
                </a:rPr>
                <a:t>Realidad Aumentada (RA):</a:t>
              </a:r>
              <a:endParaRPr sz="2300">
                <a:solidFill>
                  <a:schemeClr val="lt1"/>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GB" sz="1800" b="1" i="0" u="none" strike="noStrike" cap="none">
                  <a:solidFill>
                    <a:schemeClr val="lt1"/>
                  </a:solidFill>
                  <a:latin typeface="Calibri"/>
                  <a:ea typeface="Calibri"/>
                  <a:cs typeface="Calibri"/>
                  <a:sym typeface="Calibri"/>
                </a:rPr>
                <a:t>Superposición de información digital sobre el mundo real, útil para experiencias de aprendizaje interactivo en campos como la ingeniería o la sanidad.</a:t>
              </a:r>
              <a:endParaRPr sz="1800" b="0" i="0" u="none" strike="noStrike" cap="none">
                <a:solidFill>
                  <a:schemeClr val="lt1"/>
                </a:solidFill>
                <a:latin typeface="Calibri"/>
                <a:ea typeface="Calibri"/>
                <a:cs typeface="Calibri"/>
                <a:sym typeface="Calibri"/>
              </a:endParaRPr>
            </a:p>
          </p:txBody>
        </p:sp>
        <p:sp>
          <p:nvSpPr>
            <p:cNvPr id="332" name="Google Shape;332;p12"/>
            <p:cNvSpPr/>
            <p:nvPr/>
          </p:nvSpPr>
          <p:spPr>
            <a:xfrm>
              <a:off x="12015845" y="3344801"/>
              <a:ext cx="537937"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2"/>
            <p:cNvSpPr/>
            <p:nvPr/>
          </p:nvSpPr>
          <p:spPr>
            <a:xfrm>
              <a:off x="12589694" y="2390427"/>
              <a:ext cx="3586247" cy="2151748"/>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2"/>
            <p:cNvSpPr txBox="1"/>
            <p:nvPr/>
          </p:nvSpPr>
          <p:spPr>
            <a:xfrm>
              <a:off x="12589694" y="2390427"/>
              <a:ext cx="3586247" cy="2151748"/>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b="1">
                  <a:solidFill>
                    <a:schemeClr val="lt1"/>
                  </a:solidFill>
                  <a:latin typeface="Calibri"/>
                  <a:ea typeface="Calibri"/>
                  <a:cs typeface="Calibri"/>
                  <a:sym typeface="Calibri"/>
                </a:rPr>
                <a:t>Inteligencia Artificial (IA):</a:t>
              </a:r>
              <a:endParaRPr sz="2300">
                <a:solidFill>
                  <a:schemeClr val="lt1"/>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GB" sz="1800" b="1" i="0" u="none" strike="noStrike" cap="none">
                  <a:solidFill>
                    <a:schemeClr val="lt1"/>
                  </a:solidFill>
                  <a:latin typeface="Calibri"/>
                  <a:ea typeface="Calibri"/>
                  <a:cs typeface="Calibri"/>
                  <a:sym typeface="Calibri"/>
                </a:rPr>
                <a:t>Rutas de aprendizaje personalizadas mediante algoritmos de IA, chatbots de apoyo al alumno y análisis de datos para adaptar las experiencias de aprendizaje. </a:t>
              </a: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38"/>
        <p:cNvGrpSpPr/>
        <p:nvPr/>
      </p:nvGrpSpPr>
      <p:grpSpPr>
        <a:xfrm>
          <a:off x="0" y="0"/>
          <a:ext cx="0" cy="0"/>
          <a:chOff x="0" y="0"/>
          <a:chExt cx="0" cy="0"/>
        </a:xfrm>
      </p:grpSpPr>
      <p:sp>
        <p:nvSpPr>
          <p:cNvPr id="339" name="Google Shape;339;p13"/>
          <p:cNvSpPr/>
          <p:nvPr/>
        </p:nvSpPr>
        <p:spPr>
          <a:xfrm>
            <a:off x="17364025" y="-134613"/>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3"/>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err="1">
                <a:solidFill>
                  <a:srgbClr val="033C5B"/>
                </a:solidFill>
                <a:latin typeface="Arial"/>
                <a:ea typeface="Arial"/>
                <a:cs typeface="Arial"/>
                <a:sym typeface="Arial"/>
              </a:rPr>
              <a:t>Tecnologías</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innovadoras</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en</a:t>
            </a:r>
            <a:r>
              <a:rPr lang="en-GB" sz="6999" dirty="0">
                <a:solidFill>
                  <a:srgbClr val="033C5B"/>
                </a:solidFill>
                <a:latin typeface="Arial"/>
                <a:ea typeface="Arial"/>
                <a:cs typeface="Arial"/>
                <a:sym typeface="Arial"/>
              </a:rPr>
              <a:t> EFP</a:t>
            </a:r>
            <a:endParaRPr sz="6999" dirty="0">
              <a:solidFill>
                <a:srgbClr val="033C5B"/>
              </a:solidFill>
              <a:latin typeface="Arial"/>
              <a:ea typeface="Arial"/>
              <a:cs typeface="Arial"/>
              <a:sym typeface="Arial"/>
            </a:endParaRPr>
          </a:p>
        </p:txBody>
      </p:sp>
      <p:sp>
        <p:nvSpPr>
          <p:cNvPr id="342" name="Google Shape;342;p1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1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13"/>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347" name="Google Shape;347;p13"/>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348" name="Google Shape;348;p13"/>
          <p:cNvGrpSpPr/>
          <p:nvPr/>
        </p:nvGrpSpPr>
        <p:grpSpPr>
          <a:xfrm>
            <a:off x="265519" y="3005047"/>
            <a:ext cx="16823562" cy="5462730"/>
            <a:chOff x="5954" y="1595441"/>
            <a:chExt cx="16823562" cy="3726332"/>
          </a:xfrm>
        </p:grpSpPr>
        <p:sp>
          <p:nvSpPr>
            <p:cNvPr id="349" name="Google Shape;349;p13"/>
            <p:cNvSpPr/>
            <p:nvPr/>
          </p:nvSpPr>
          <p:spPr>
            <a:xfrm>
              <a:off x="5954" y="1595441"/>
              <a:ext cx="2963470" cy="3726332"/>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txBox="1"/>
            <p:nvPr/>
          </p:nvSpPr>
          <p:spPr>
            <a:xfrm>
              <a:off x="5954" y="1595441"/>
              <a:ext cx="2963470" cy="3726332"/>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Aplicaciones móviles de aprendizaje:</a:t>
              </a:r>
              <a:endParaRPr sz="3200">
                <a:solidFill>
                  <a:schemeClr val="lt1"/>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lt1"/>
                  </a:solidFill>
                  <a:latin typeface="Calibri"/>
                  <a:ea typeface="Calibri"/>
                  <a:cs typeface="Calibri"/>
                  <a:sym typeface="Calibri"/>
                </a:rPr>
                <a:t>Educación accesible sobre la marcha, que favorece el microaprendizaje y la adquisición de competencias justo a tiempo.</a:t>
              </a:r>
              <a:endParaRPr sz="2400" b="0" i="0" u="none" strike="noStrike" cap="none">
                <a:solidFill>
                  <a:schemeClr val="lt1"/>
                </a:solidFill>
                <a:latin typeface="Calibri"/>
                <a:ea typeface="Calibri"/>
                <a:cs typeface="Calibri"/>
                <a:sym typeface="Calibri"/>
              </a:endParaRPr>
            </a:p>
          </p:txBody>
        </p:sp>
        <p:sp>
          <p:nvSpPr>
            <p:cNvPr id="351" name="Google Shape;351;p13"/>
            <p:cNvSpPr/>
            <p:nvPr/>
          </p:nvSpPr>
          <p:spPr>
            <a:xfrm>
              <a:off x="2997940" y="3337107"/>
              <a:ext cx="444520"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3470977" y="1595441"/>
              <a:ext cx="2963470" cy="3726332"/>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txBox="1"/>
            <p:nvPr/>
          </p:nvSpPr>
          <p:spPr>
            <a:xfrm>
              <a:off x="3470977" y="1595441"/>
              <a:ext cx="2963470" cy="3726332"/>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Herramientas de colaboración:</a:t>
              </a:r>
              <a:endParaRPr sz="3200">
                <a:solidFill>
                  <a:schemeClr val="lt1"/>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lt1"/>
                  </a:solidFill>
                  <a:latin typeface="Calibri"/>
                  <a:ea typeface="Calibri"/>
                  <a:cs typeface="Calibri"/>
                  <a:sym typeface="Calibri"/>
                </a:rPr>
                <a:t>Software como Microsoft Teams o Slack que fomentan la comunicación y la colaboración en proyectos.</a:t>
              </a:r>
              <a:endParaRPr sz="2400" b="0" i="0" u="none" strike="noStrike" cap="none">
                <a:solidFill>
                  <a:schemeClr val="lt1"/>
                </a:solidFill>
                <a:latin typeface="Calibri"/>
                <a:ea typeface="Calibri"/>
                <a:cs typeface="Calibri"/>
                <a:sym typeface="Calibri"/>
              </a:endParaRPr>
            </a:p>
          </p:txBody>
        </p:sp>
        <p:sp>
          <p:nvSpPr>
            <p:cNvPr id="354" name="Google Shape;354;p13"/>
            <p:cNvSpPr/>
            <p:nvPr/>
          </p:nvSpPr>
          <p:spPr>
            <a:xfrm>
              <a:off x="6462963" y="3337107"/>
              <a:ext cx="444520"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936000" y="1595441"/>
              <a:ext cx="2963470" cy="3726332"/>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txBox="1"/>
            <p:nvPr/>
          </p:nvSpPr>
          <p:spPr>
            <a:xfrm>
              <a:off x="6936000" y="1595441"/>
              <a:ext cx="2963470" cy="3726332"/>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Espacios de trabajo digitales:</a:t>
              </a:r>
              <a:endParaRPr sz="3200">
                <a:solidFill>
                  <a:schemeClr val="lt1"/>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lt1"/>
                  </a:solidFill>
                  <a:latin typeface="Calibri"/>
                  <a:ea typeface="Calibri"/>
                  <a:cs typeface="Calibri"/>
                  <a:sym typeface="Calibri"/>
                </a:rPr>
                <a:t>Herramientas de pizarra blanca como Miro o Jamboard permiten compartir ideas de forma interactiva y resolver problemas en grupo.</a:t>
              </a:r>
              <a:endParaRPr sz="2400" b="0" i="0" u="none" strike="noStrike" cap="none">
                <a:solidFill>
                  <a:schemeClr val="lt1"/>
                </a:solidFill>
                <a:latin typeface="Calibri"/>
                <a:ea typeface="Calibri"/>
                <a:cs typeface="Calibri"/>
                <a:sym typeface="Calibri"/>
              </a:endParaRPr>
            </a:p>
          </p:txBody>
        </p:sp>
        <p:sp>
          <p:nvSpPr>
            <p:cNvPr id="357" name="Google Shape;357;p13"/>
            <p:cNvSpPr/>
            <p:nvPr/>
          </p:nvSpPr>
          <p:spPr>
            <a:xfrm>
              <a:off x="9927986" y="3337107"/>
              <a:ext cx="444520"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10401023" y="1595441"/>
              <a:ext cx="2963470" cy="3726332"/>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txBox="1"/>
            <p:nvPr/>
          </p:nvSpPr>
          <p:spPr>
            <a:xfrm>
              <a:off x="10401023" y="1595441"/>
              <a:ext cx="2963470" cy="3726332"/>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Simulaciones en línea:</a:t>
              </a:r>
              <a:endParaRPr sz="3200">
                <a:solidFill>
                  <a:schemeClr val="lt1"/>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lt1"/>
                  </a:solidFill>
                  <a:latin typeface="Calibri"/>
                  <a:ea typeface="Calibri"/>
                  <a:cs typeface="Calibri"/>
                  <a:sym typeface="Calibri"/>
                </a:rPr>
                <a:t>Entornos de trabajo simulados para practicar habilidades técnicas sin el riesgo ni el coste de las pruebas en el mundo real.</a:t>
              </a:r>
              <a:endParaRPr sz="2400" b="0" i="0" u="none" strike="noStrike" cap="none">
                <a:solidFill>
                  <a:schemeClr val="lt1"/>
                </a:solidFill>
                <a:latin typeface="Calibri"/>
                <a:ea typeface="Calibri"/>
                <a:cs typeface="Calibri"/>
                <a:sym typeface="Calibri"/>
              </a:endParaRPr>
            </a:p>
          </p:txBody>
        </p:sp>
        <p:sp>
          <p:nvSpPr>
            <p:cNvPr id="360" name="Google Shape;360;p13"/>
            <p:cNvSpPr/>
            <p:nvPr/>
          </p:nvSpPr>
          <p:spPr>
            <a:xfrm>
              <a:off x="13393009" y="3337107"/>
              <a:ext cx="444520"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13866046" y="1595441"/>
              <a:ext cx="2963470" cy="3726332"/>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txBox="1"/>
            <p:nvPr/>
          </p:nvSpPr>
          <p:spPr>
            <a:xfrm>
              <a:off x="13866046" y="1595441"/>
              <a:ext cx="2963470" cy="3726332"/>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Carteras electrónicas:</a:t>
              </a:r>
              <a:endParaRPr sz="3200">
                <a:solidFill>
                  <a:schemeClr val="lt1"/>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lt1"/>
                  </a:solidFill>
                  <a:latin typeface="Calibri"/>
                  <a:ea typeface="Calibri"/>
                  <a:cs typeface="Calibri"/>
                  <a:sym typeface="Calibri"/>
                </a:rPr>
                <a:t>Plataformas para que los estudiantes documenten y muestren su trabajo, reflejando sus habilidades y su progreso en el aprendizaje.</a:t>
              </a:r>
              <a:endParaRPr sz="2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66"/>
        <p:cNvGrpSpPr/>
        <p:nvPr/>
      </p:nvGrpSpPr>
      <p:grpSpPr>
        <a:xfrm>
          <a:off x="0" y="0"/>
          <a:ext cx="0" cy="0"/>
          <a:chOff x="0" y="0"/>
          <a:chExt cx="0" cy="0"/>
        </a:xfrm>
      </p:grpSpPr>
      <p:sp>
        <p:nvSpPr>
          <p:cNvPr id="367" name="Google Shape;367;p14"/>
          <p:cNvSpPr/>
          <p:nvPr/>
        </p:nvSpPr>
        <p:spPr>
          <a:xfrm>
            <a:off x="17364025" y="-134613"/>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4"/>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RV en la enseñanza técnica</a:t>
            </a:r>
            <a:endParaRPr sz="6999">
              <a:solidFill>
                <a:srgbClr val="033C5B"/>
              </a:solidFill>
              <a:latin typeface="Arial"/>
              <a:ea typeface="Arial"/>
              <a:cs typeface="Arial"/>
              <a:sym typeface="Arial"/>
            </a:endParaRPr>
          </a:p>
        </p:txBody>
      </p:sp>
      <p:sp>
        <p:nvSpPr>
          <p:cNvPr id="370" name="Google Shape;370;p1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2" name="Google Shape;372;p14" title="Virtual Reality Training in Career and Technical Education  Collections"/>
          <p:cNvPicPr preferRelativeResize="0"/>
          <p:nvPr/>
        </p:nvPicPr>
        <p:blipFill rotWithShape="1">
          <a:blip r:embed="rId3">
            <a:alphaModFix/>
          </a:blip>
          <a:srcRect/>
          <a:stretch/>
        </p:blipFill>
        <p:spPr>
          <a:xfrm>
            <a:off x="4309626" y="2096425"/>
            <a:ext cx="8825250" cy="6618950"/>
          </a:xfrm>
          <a:prstGeom prst="rect">
            <a:avLst/>
          </a:prstGeom>
          <a:noFill/>
          <a:ln>
            <a:noFill/>
          </a:ln>
        </p:spPr>
      </p:pic>
      <p:sp>
        <p:nvSpPr>
          <p:cNvPr id="373" name="Google Shape;373;p14"/>
          <p:cNvSpPr txBox="1"/>
          <p:nvPr/>
        </p:nvSpPr>
        <p:spPr>
          <a:xfrm>
            <a:off x="13178155" y="8074577"/>
            <a:ext cx="49929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a:solidFill>
                  <a:schemeClr val="dk1"/>
                </a:solidFill>
                <a:latin typeface="Calibri"/>
                <a:ea typeface="Calibri"/>
                <a:cs typeface="Calibri"/>
                <a:sym typeface="Calibri"/>
              </a:rPr>
              <a:t>Fuente: </a:t>
            </a:r>
            <a:r>
              <a:rPr lang="en-GB" sz="18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en-GB" sz="1800" i="1">
                <a:solidFill>
                  <a:schemeClr val="dk1"/>
                </a:solidFill>
                <a:latin typeface="Calibri"/>
                <a:ea typeface="Calibri"/>
                <a:cs typeface="Calibri"/>
                <a:sym typeface="Calibri"/>
              </a:rPr>
              <a:t>//youtu.be/4wPkObKYpeE?feature=shared </a:t>
            </a:r>
            <a:endParaRPr sz="1800" i="1">
              <a:solidFill>
                <a:schemeClr val="dk1"/>
              </a:solidFill>
              <a:latin typeface="Calibri"/>
              <a:ea typeface="Calibri"/>
              <a:cs typeface="Calibri"/>
              <a:sym typeface="Calibri"/>
            </a:endParaRPr>
          </a:p>
        </p:txBody>
      </p:sp>
      <p:sp>
        <p:nvSpPr>
          <p:cNvPr id="374" name="Google Shape;374;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4"/>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377" name="Google Shape;377;p14"/>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81"/>
        <p:cNvGrpSpPr/>
        <p:nvPr/>
      </p:nvGrpSpPr>
      <p:grpSpPr>
        <a:xfrm>
          <a:off x="0" y="0"/>
          <a:ext cx="0" cy="0"/>
          <a:chOff x="0" y="0"/>
          <a:chExt cx="0" cy="0"/>
        </a:xfrm>
      </p:grpSpPr>
      <p:sp>
        <p:nvSpPr>
          <p:cNvPr id="382" name="Google Shape;382;p15"/>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1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15"/>
          <p:cNvSpPr txBox="1"/>
          <p:nvPr/>
        </p:nvSpPr>
        <p:spPr>
          <a:xfrm>
            <a:off x="715702" y="162470"/>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La </a:t>
            </a:r>
            <a:r>
              <a:rPr lang="en-GB" sz="6999" dirty="0" err="1">
                <a:solidFill>
                  <a:srgbClr val="033C5B"/>
                </a:solidFill>
                <a:latin typeface="Arial"/>
                <a:ea typeface="Arial"/>
                <a:cs typeface="Arial"/>
                <a:sym typeface="Arial"/>
              </a:rPr>
              <a:t>tecnología</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como</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herramienta</a:t>
            </a:r>
            <a:r>
              <a:rPr lang="en-GB" sz="6999" dirty="0">
                <a:solidFill>
                  <a:srgbClr val="033C5B"/>
                </a:solidFill>
                <a:latin typeface="Arial"/>
                <a:ea typeface="Arial"/>
                <a:cs typeface="Arial"/>
                <a:sym typeface="Arial"/>
              </a:rPr>
              <a:t> de </a:t>
            </a:r>
            <a:r>
              <a:rPr lang="en-GB" sz="6999" dirty="0" err="1">
                <a:solidFill>
                  <a:srgbClr val="033C5B"/>
                </a:solidFill>
                <a:latin typeface="Arial"/>
                <a:ea typeface="Arial"/>
                <a:cs typeface="Arial"/>
                <a:sym typeface="Arial"/>
              </a:rPr>
              <a:t>alineación</a:t>
            </a:r>
            <a:r>
              <a:rPr lang="en-GB" sz="6999" dirty="0">
                <a:solidFill>
                  <a:srgbClr val="033C5B"/>
                </a:solidFill>
                <a:latin typeface="Arial"/>
                <a:ea typeface="Arial"/>
                <a:cs typeface="Arial"/>
                <a:sym typeface="Arial"/>
              </a:rPr>
              <a:t> industrial</a:t>
            </a:r>
            <a:endParaRPr sz="6999" dirty="0">
              <a:solidFill>
                <a:srgbClr val="033C5B"/>
              </a:solidFill>
              <a:latin typeface="Arial"/>
              <a:ea typeface="Arial"/>
              <a:cs typeface="Arial"/>
              <a:sym typeface="Arial"/>
            </a:endParaRPr>
          </a:p>
        </p:txBody>
      </p:sp>
      <p:sp>
        <p:nvSpPr>
          <p:cNvPr id="385" name="Google Shape;385;p1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5"/>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390" name="Google Shape;390;p15"/>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391" name="Google Shape;391;p15"/>
          <p:cNvGrpSpPr/>
          <p:nvPr/>
        </p:nvGrpSpPr>
        <p:grpSpPr>
          <a:xfrm>
            <a:off x="1144842" y="3555765"/>
            <a:ext cx="15330217" cy="4401609"/>
            <a:chOff x="350986" y="803832"/>
            <a:chExt cx="15330217" cy="4401609"/>
          </a:xfrm>
        </p:grpSpPr>
        <p:sp>
          <p:nvSpPr>
            <p:cNvPr id="392" name="Google Shape;392;p15"/>
            <p:cNvSpPr/>
            <p:nvPr/>
          </p:nvSpPr>
          <p:spPr>
            <a:xfrm>
              <a:off x="875441"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1225077" y="1153468"/>
              <a:ext cx="941329" cy="941329"/>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350986"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txBox="1"/>
            <p:nvPr/>
          </p:nvSpPr>
          <p:spPr>
            <a:xfrm>
              <a:off x="350986"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b="1" cap="none">
                  <a:solidFill>
                    <a:schemeClr val="dk1"/>
                  </a:solidFill>
                  <a:latin typeface="Calibri"/>
                  <a:ea typeface="Calibri"/>
                  <a:cs typeface="Calibri"/>
                  <a:sym typeface="Calibri"/>
                </a:rPr>
                <a:t>TENDER PUENTES ENTRE LAS PRÁCTICAS ACADÉMICAS Y LAS DE LA INDUSTRIA</a:t>
              </a:r>
              <a:r>
                <a:rPr lang="en-GB" sz="1600" cap="none">
                  <a:solidFill>
                    <a:schemeClr val="dk1"/>
                  </a:solidFill>
                  <a:latin typeface="Calibri"/>
                  <a:ea typeface="Calibri"/>
                  <a:cs typeface="Calibri"/>
                  <a:sym typeface="Calibri"/>
                </a:rPr>
                <a:t>: TECNOLOGÍAS COMO LAS SIMULACIONES Y LOS PROGRAMAS INFORMÁTICOS DE GESTIÓN DE PROYECTOS AYUDAN A ALINEAR LAS EXPERIENCIAS EN EL AULA CON LAS EXPECTATIVAS DEL MUNDO REAL DE LA INDUSTRIA.</a:t>
              </a:r>
              <a:endParaRPr sz="1600">
                <a:solidFill>
                  <a:schemeClr val="dk1"/>
                </a:solidFill>
                <a:latin typeface="Calibri"/>
                <a:ea typeface="Calibri"/>
                <a:cs typeface="Calibri"/>
                <a:sym typeface="Calibri"/>
              </a:endParaRPr>
            </a:p>
          </p:txBody>
        </p:sp>
        <p:sp>
          <p:nvSpPr>
            <p:cNvPr id="396" name="Google Shape;396;p15"/>
            <p:cNvSpPr/>
            <p:nvPr/>
          </p:nvSpPr>
          <p:spPr>
            <a:xfrm>
              <a:off x="4035617"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4385254" y="1153468"/>
              <a:ext cx="941329" cy="941329"/>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3511163"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txBox="1"/>
            <p:nvPr/>
          </p:nvSpPr>
          <p:spPr>
            <a:xfrm>
              <a:off x="3511163"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b="1" cap="none">
                  <a:solidFill>
                    <a:schemeClr val="dk1"/>
                  </a:solidFill>
                  <a:latin typeface="Calibri"/>
                  <a:ea typeface="Calibri"/>
                  <a:cs typeface="Calibri"/>
                  <a:sym typeface="Calibri"/>
                </a:rPr>
                <a:t>INFORMACIÓN EN TIEMPO REAL DE LA INDUSTRIA</a:t>
              </a:r>
              <a:r>
                <a:rPr lang="en-GB" sz="1600" cap="none">
                  <a:solidFill>
                    <a:schemeClr val="dk1"/>
                  </a:solidFill>
                  <a:latin typeface="Calibri"/>
                  <a:ea typeface="Calibri"/>
                  <a:cs typeface="Calibri"/>
                  <a:sym typeface="Calibri"/>
                </a:rPr>
                <a:t>: UTILICE PLATAFORMAS DIGITALES PARA PONER EN CONTACTO A LOS ESTUDIANTES CON PROFESIONALES DE LA INDUSTRIA PARA QUE LES ASESOREN Y LES DEN SU OPINIÓN, ASEGURÁNDOSE DE QUE EL PLAN DE ESTUDIOS SE AJUSTA A LOS ESTÁNDARES ACTUALES DE LA INDUSTRIA.</a:t>
              </a:r>
              <a:endParaRPr sz="1600">
                <a:solidFill>
                  <a:schemeClr val="dk1"/>
                </a:solidFill>
                <a:latin typeface="Calibri"/>
                <a:ea typeface="Calibri"/>
                <a:cs typeface="Calibri"/>
                <a:sym typeface="Calibri"/>
              </a:endParaRPr>
            </a:p>
          </p:txBody>
        </p:sp>
        <p:sp>
          <p:nvSpPr>
            <p:cNvPr id="400" name="Google Shape;400;p15"/>
            <p:cNvSpPr/>
            <p:nvPr/>
          </p:nvSpPr>
          <p:spPr>
            <a:xfrm>
              <a:off x="7195794"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7545430" y="1153468"/>
              <a:ext cx="941329" cy="941329"/>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6671339"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txBox="1"/>
            <p:nvPr/>
          </p:nvSpPr>
          <p:spPr>
            <a:xfrm>
              <a:off x="6671339"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b="1" cap="none">
                  <a:solidFill>
                    <a:schemeClr val="dk1"/>
                  </a:solidFill>
                  <a:latin typeface="Calibri"/>
                  <a:ea typeface="Calibri"/>
                  <a:cs typeface="Calibri"/>
                  <a:sym typeface="Calibri"/>
                </a:rPr>
                <a:t>MEJORAR LA PREPARACIÓN PARA EL EMPLEO</a:t>
              </a:r>
              <a:r>
                <a:rPr lang="en-GB" sz="1600" cap="none">
                  <a:solidFill>
                    <a:schemeClr val="dk1"/>
                  </a:solidFill>
                  <a:latin typeface="Calibri"/>
                  <a:ea typeface="Calibri"/>
                  <a:cs typeface="Calibri"/>
                  <a:sym typeface="Calibri"/>
                </a:rPr>
                <a:t>: INCORPORAR A LOS CURSOS HERRAMIENTAS TECNOLÓGICAS ESTÁNDAR DE LA INDUSTRIA PARA FAMILIARIZAR A LOS ESTUDIANTES CON LAS HERRAMIENTAS QUE ENCONTRARÁN EN SU VIDA PROFESIONAL.</a:t>
              </a:r>
              <a:endParaRPr sz="1600">
                <a:solidFill>
                  <a:schemeClr val="dk1"/>
                </a:solidFill>
                <a:latin typeface="Calibri"/>
                <a:ea typeface="Calibri"/>
                <a:cs typeface="Calibri"/>
                <a:sym typeface="Calibri"/>
              </a:endParaRPr>
            </a:p>
          </p:txBody>
        </p:sp>
        <p:sp>
          <p:nvSpPr>
            <p:cNvPr id="404" name="Google Shape;404;p15"/>
            <p:cNvSpPr/>
            <p:nvPr/>
          </p:nvSpPr>
          <p:spPr>
            <a:xfrm>
              <a:off x="10355970"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10705607" y="1153468"/>
              <a:ext cx="941329" cy="941329"/>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9831516"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txBox="1"/>
            <p:nvPr/>
          </p:nvSpPr>
          <p:spPr>
            <a:xfrm>
              <a:off x="9831516"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b="1" cap="none">
                  <a:solidFill>
                    <a:schemeClr val="dk1"/>
                  </a:solidFill>
                  <a:latin typeface="Calibri"/>
                  <a:ea typeface="Calibri"/>
                  <a:cs typeface="Calibri"/>
                  <a:sym typeface="Calibri"/>
                </a:rPr>
                <a:t>ADQUISICIÓN CONTINUA DE COMPETENCIAS</a:t>
              </a:r>
              <a:r>
                <a:rPr lang="en-GB" sz="1600" cap="none">
                  <a:solidFill>
                    <a:schemeClr val="dk1"/>
                  </a:solidFill>
                  <a:latin typeface="Calibri"/>
                  <a:ea typeface="Calibri"/>
                  <a:cs typeface="Calibri"/>
                  <a:sym typeface="Calibri"/>
                </a:rPr>
                <a:t>: APROVECHE LAS PLATAFORMAS DE APRENDIZAJE EN LÍNEA PARA OBTENER FORMACIÓN ACTUALIZADA Y CERTIFICACIONES RECONOCIDAS Y VALORADAS POR LOS SOCIOS DEL SECTOR.</a:t>
              </a:r>
              <a:endParaRPr sz="1600">
                <a:solidFill>
                  <a:schemeClr val="dk1"/>
                </a:solidFill>
                <a:latin typeface="Calibri"/>
                <a:ea typeface="Calibri"/>
                <a:cs typeface="Calibri"/>
                <a:sym typeface="Calibri"/>
              </a:endParaRPr>
            </a:p>
          </p:txBody>
        </p:sp>
        <p:sp>
          <p:nvSpPr>
            <p:cNvPr id="408" name="Google Shape;408;p15"/>
            <p:cNvSpPr/>
            <p:nvPr/>
          </p:nvSpPr>
          <p:spPr>
            <a:xfrm>
              <a:off x="13516147"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13865783" y="1153468"/>
              <a:ext cx="941329" cy="941329"/>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12991692"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txBox="1"/>
            <p:nvPr/>
          </p:nvSpPr>
          <p:spPr>
            <a:xfrm>
              <a:off x="12991692"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b="1" cap="none">
                  <a:solidFill>
                    <a:schemeClr val="dk1"/>
                  </a:solidFill>
                  <a:latin typeface="Calibri"/>
                  <a:ea typeface="Calibri"/>
                  <a:cs typeface="Calibri"/>
                  <a:sym typeface="Calibri"/>
                </a:rPr>
                <a:t>DESARROLLO CURRICULAR BASADO EN DATOS</a:t>
              </a:r>
              <a:r>
                <a:rPr lang="en-GB" sz="1600" cap="none">
                  <a:solidFill>
                    <a:schemeClr val="dk1"/>
                  </a:solidFill>
                  <a:latin typeface="Calibri"/>
                  <a:ea typeface="Calibri"/>
                  <a:cs typeface="Calibri"/>
                  <a:sym typeface="Calibri"/>
                </a:rPr>
                <a:t>: APLICAR EL ANÁLISIS DE DATOS PARA ALINEAR EL PLAN DE ESTUDIOS DE VETERINARIA CON LAS NECESIDADES CAMBIANTES DEL MERCADO LABORAL, ADAPTÁNDOSE A LAS TENDENCIAS PUESTAS DE RELIEVE POR LOS SISTEMAS DE INFORMACIÓN DEL MERCADO LABORAL.</a:t>
              </a:r>
              <a:endParaRPr sz="1600">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15"/>
        <p:cNvGrpSpPr/>
        <p:nvPr/>
      </p:nvGrpSpPr>
      <p:grpSpPr>
        <a:xfrm>
          <a:off x="0" y="0"/>
          <a:ext cx="0" cy="0"/>
          <a:chOff x="0" y="0"/>
          <a:chExt cx="0" cy="0"/>
        </a:xfrm>
      </p:grpSpPr>
      <p:sp>
        <p:nvSpPr>
          <p:cNvPr id="416" name="Google Shape;416;p16"/>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1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16"/>
          <p:cNvSpPr txBox="1"/>
          <p:nvPr/>
        </p:nvSpPr>
        <p:spPr>
          <a:xfrm>
            <a:off x="508526" y="102845"/>
            <a:ext cx="12181388" cy="223445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600" dirty="0" err="1">
                <a:solidFill>
                  <a:srgbClr val="033C5B"/>
                </a:solidFill>
                <a:latin typeface="Arial"/>
                <a:ea typeface="Arial"/>
                <a:cs typeface="Arial"/>
                <a:sym typeface="Arial"/>
              </a:rPr>
              <a:t>Implantación</a:t>
            </a:r>
            <a:r>
              <a:rPr lang="en-GB" sz="6600" dirty="0">
                <a:solidFill>
                  <a:srgbClr val="033C5B"/>
                </a:solidFill>
                <a:latin typeface="Arial"/>
                <a:ea typeface="Arial"/>
                <a:cs typeface="Arial"/>
                <a:sym typeface="Arial"/>
              </a:rPr>
              <a:t> de la </a:t>
            </a:r>
            <a:r>
              <a:rPr lang="en-GB" sz="6600" dirty="0" err="1">
                <a:solidFill>
                  <a:srgbClr val="033C5B"/>
                </a:solidFill>
                <a:latin typeface="Arial"/>
                <a:ea typeface="Arial"/>
                <a:cs typeface="Arial"/>
                <a:sym typeface="Arial"/>
              </a:rPr>
              <a:t>tecnología</a:t>
            </a:r>
            <a:r>
              <a:rPr lang="en-GB" sz="6600" dirty="0">
                <a:solidFill>
                  <a:srgbClr val="033C5B"/>
                </a:solidFill>
                <a:latin typeface="Arial"/>
                <a:ea typeface="Arial"/>
                <a:cs typeface="Arial"/>
                <a:sym typeface="Arial"/>
              </a:rPr>
              <a:t> </a:t>
            </a:r>
            <a:r>
              <a:rPr lang="en-GB" sz="6600" dirty="0" err="1">
                <a:solidFill>
                  <a:srgbClr val="033C5B"/>
                </a:solidFill>
                <a:latin typeface="Arial"/>
                <a:ea typeface="Arial"/>
                <a:cs typeface="Arial"/>
                <a:sym typeface="Arial"/>
              </a:rPr>
              <a:t>en</a:t>
            </a:r>
            <a:r>
              <a:rPr lang="en-GB" sz="6600" dirty="0">
                <a:solidFill>
                  <a:srgbClr val="033C5B"/>
                </a:solidFill>
                <a:latin typeface="Arial"/>
                <a:ea typeface="Arial"/>
                <a:cs typeface="Arial"/>
                <a:sym typeface="Arial"/>
              </a:rPr>
              <a:t> la EFP</a:t>
            </a:r>
            <a:endParaRPr sz="6600" dirty="0">
              <a:solidFill>
                <a:srgbClr val="033C5B"/>
              </a:solidFill>
              <a:latin typeface="Arial"/>
              <a:ea typeface="Arial"/>
              <a:cs typeface="Arial"/>
              <a:sym typeface="Arial"/>
            </a:endParaRPr>
          </a:p>
        </p:txBody>
      </p:sp>
      <p:sp>
        <p:nvSpPr>
          <p:cNvPr id="419" name="Google Shape;419;p1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1" name="Google Shape;421;p16"/>
          <p:cNvPicPr preferRelativeResize="0"/>
          <p:nvPr/>
        </p:nvPicPr>
        <p:blipFill rotWithShape="1">
          <a:blip r:embed="rId3">
            <a:alphaModFix/>
          </a:blip>
          <a:srcRect/>
          <a:stretch/>
        </p:blipFill>
        <p:spPr>
          <a:xfrm>
            <a:off x="9488813" y="2528987"/>
            <a:ext cx="4697495" cy="5411275"/>
          </a:xfrm>
          <a:prstGeom prst="rect">
            <a:avLst/>
          </a:prstGeom>
          <a:solidFill>
            <a:srgbClr val="ECECEC"/>
          </a:solidFill>
          <a:ln w="190500" cap="rnd" cmpd="sng">
            <a:solidFill>
              <a:srgbClr val="244061"/>
            </a:solidFill>
            <a:prstDash val="solid"/>
            <a:round/>
            <a:headEnd type="none" w="sm" len="sm"/>
            <a:tailEnd type="none" w="sm" len="sm"/>
          </a:ln>
          <a:effectLst>
            <a:outerShdw blurRad="50000" algn="tl" rotWithShape="0">
              <a:srgbClr val="000000">
                <a:alpha val="40784"/>
              </a:srgbClr>
            </a:outerShdw>
          </a:effectLst>
        </p:spPr>
      </p:pic>
      <p:pic>
        <p:nvPicPr>
          <p:cNvPr id="422" name="Google Shape;422;p16"/>
          <p:cNvPicPr preferRelativeResize="0"/>
          <p:nvPr/>
        </p:nvPicPr>
        <p:blipFill rotWithShape="1">
          <a:blip r:embed="rId4">
            <a:alphaModFix/>
          </a:blip>
          <a:srcRect/>
          <a:stretch/>
        </p:blipFill>
        <p:spPr>
          <a:xfrm>
            <a:off x="3051738" y="2229897"/>
            <a:ext cx="4218485" cy="6009453"/>
          </a:xfrm>
          <a:prstGeom prst="rect">
            <a:avLst/>
          </a:prstGeom>
          <a:solidFill>
            <a:srgbClr val="ECECEC"/>
          </a:solidFill>
          <a:ln w="190500" cap="rnd" cmpd="sng">
            <a:solidFill>
              <a:srgbClr val="244061"/>
            </a:solidFill>
            <a:prstDash val="solid"/>
            <a:round/>
            <a:headEnd type="none" w="sm" len="sm"/>
            <a:tailEnd type="none" w="sm" len="sm"/>
          </a:ln>
          <a:effectLst>
            <a:outerShdw blurRad="50000" algn="tl" rotWithShape="0">
              <a:srgbClr val="000000">
                <a:alpha val="40784"/>
              </a:srgbClr>
            </a:outerShdw>
          </a:effectLst>
        </p:spPr>
      </p:pic>
      <p:sp>
        <p:nvSpPr>
          <p:cNvPr id="423" name="Google Shape;423;p16"/>
          <p:cNvSpPr txBox="1"/>
          <p:nvPr/>
        </p:nvSpPr>
        <p:spPr>
          <a:xfrm>
            <a:off x="2904167" y="8408064"/>
            <a:ext cx="9144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i="1">
                <a:solidFill>
                  <a:schemeClr val="dk1"/>
                </a:solidFill>
                <a:latin typeface="Calibri"/>
                <a:ea typeface="Calibri"/>
                <a:cs typeface="Calibri"/>
                <a:sym typeface="Calibri"/>
              </a:rPr>
              <a:t>Fuente: </a:t>
            </a:r>
            <a:r>
              <a:rPr lang="en-GB" sz="1200" i="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t>
            </a:r>
            <a:r>
              <a:rPr lang="en-GB" sz="1200" i="1">
                <a:solidFill>
                  <a:schemeClr val="dk1"/>
                </a:solidFill>
                <a:latin typeface="Calibri"/>
                <a:ea typeface="Calibri"/>
                <a:cs typeface="Calibri"/>
                <a:sym typeface="Calibri"/>
              </a:rPr>
              <a:t>//ec.europa.eu/social/BlobServlet?docId=23274&amp;langId=en </a:t>
            </a:r>
            <a:endParaRPr sz="1200" i="1">
              <a:solidFill>
                <a:schemeClr val="dk1"/>
              </a:solidFill>
              <a:latin typeface="Calibri"/>
              <a:ea typeface="Calibri"/>
              <a:cs typeface="Calibri"/>
              <a:sym typeface="Calibri"/>
            </a:endParaRPr>
          </a:p>
        </p:txBody>
      </p:sp>
      <p:sp>
        <p:nvSpPr>
          <p:cNvPr id="424" name="Google Shape;424;p16"/>
          <p:cNvSpPr txBox="1"/>
          <p:nvPr/>
        </p:nvSpPr>
        <p:spPr>
          <a:xfrm>
            <a:off x="9496774" y="8054669"/>
            <a:ext cx="9144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i="1">
                <a:solidFill>
                  <a:schemeClr val="dk1"/>
                </a:solidFill>
                <a:latin typeface="Calibri"/>
                <a:ea typeface="Calibri"/>
                <a:cs typeface="Calibri"/>
                <a:sym typeface="Calibri"/>
              </a:rPr>
              <a:t>Fuente: </a:t>
            </a:r>
            <a:r>
              <a:rPr lang="en-GB" sz="1200" i="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t>
            </a:r>
            <a:r>
              <a:rPr lang="en-GB" sz="1200" i="1">
                <a:solidFill>
                  <a:schemeClr val="dk1"/>
                </a:solidFill>
                <a:latin typeface="Calibri"/>
                <a:ea typeface="Calibri"/>
                <a:cs typeface="Calibri"/>
                <a:sym typeface="Calibri"/>
              </a:rPr>
              <a:t>//unevoc.unesco.org/pub/innovating_tvet_framework.pdf </a:t>
            </a:r>
            <a:endParaRPr sz="1200" i="1">
              <a:solidFill>
                <a:schemeClr val="dk1"/>
              </a:solidFill>
              <a:latin typeface="Calibri"/>
              <a:ea typeface="Calibri"/>
              <a:cs typeface="Calibri"/>
              <a:sym typeface="Calibri"/>
            </a:endParaRPr>
          </a:p>
        </p:txBody>
      </p:sp>
      <p:sp>
        <p:nvSpPr>
          <p:cNvPr id="425" name="Google Shape;425;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1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16"/>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428" name="Google Shape;428;p16"/>
          <p:cNvPicPr preferRelativeResize="0"/>
          <p:nvPr/>
        </p:nvPicPr>
        <p:blipFill rotWithShape="1">
          <a:blip r:embed="rId9">
            <a:alphaModFix/>
          </a:blip>
          <a:srcRect/>
          <a:stretch/>
        </p:blipFill>
        <p:spPr>
          <a:xfrm>
            <a:off x="15697200" y="9183021"/>
            <a:ext cx="1727565" cy="6282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32"/>
        <p:cNvGrpSpPr/>
        <p:nvPr/>
      </p:nvGrpSpPr>
      <p:grpSpPr>
        <a:xfrm>
          <a:off x="0" y="0"/>
          <a:ext cx="0" cy="0"/>
          <a:chOff x="0" y="0"/>
          <a:chExt cx="0" cy="0"/>
        </a:xfrm>
      </p:grpSpPr>
      <p:sp>
        <p:nvSpPr>
          <p:cNvPr id="433" name="Google Shape;433;p17"/>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1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17"/>
          <p:cNvSpPr txBox="1"/>
          <p:nvPr/>
        </p:nvSpPr>
        <p:spPr>
          <a:xfrm>
            <a:off x="442164" y="249953"/>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err="1">
                <a:solidFill>
                  <a:srgbClr val="033C5B"/>
                </a:solidFill>
                <a:latin typeface="Arial"/>
                <a:ea typeface="Arial"/>
                <a:cs typeface="Arial"/>
                <a:sym typeface="Arial"/>
              </a:rPr>
              <a:t>Implantación</a:t>
            </a:r>
            <a:r>
              <a:rPr lang="en-GB" sz="6999" dirty="0">
                <a:solidFill>
                  <a:srgbClr val="033C5B"/>
                </a:solidFill>
                <a:latin typeface="Arial"/>
                <a:ea typeface="Arial"/>
                <a:cs typeface="Arial"/>
                <a:sym typeface="Arial"/>
              </a:rPr>
              <a:t> de la </a:t>
            </a:r>
            <a:r>
              <a:rPr lang="en-GB" sz="6999" dirty="0" err="1">
                <a:solidFill>
                  <a:srgbClr val="033C5B"/>
                </a:solidFill>
                <a:latin typeface="Arial"/>
                <a:ea typeface="Arial"/>
                <a:cs typeface="Arial"/>
                <a:sym typeface="Arial"/>
              </a:rPr>
              <a:t>tecnología</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en</a:t>
            </a:r>
            <a:r>
              <a:rPr lang="en-GB" sz="6999" dirty="0">
                <a:solidFill>
                  <a:srgbClr val="033C5B"/>
                </a:solidFill>
                <a:latin typeface="Arial"/>
                <a:ea typeface="Arial"/>
                <a:cs typeface="Arial"/>
                <a:sym typeface="Arial"/>
              </a:rPr>
              <a:t> la EFP: ¿CÓMO?</a:t>
            </a:r>
            <a:endParaRPr sz="6999" dirty="0">
              <a:solidFill>
                <a:srgbClr val="033C5B"/>
              </a:solidFill>
              <a:latin typeface="Arial"/>
              <a:ea typeface="Arial"/>
              <a:cs typeface="Arial"/>
              <a:sym typeface="Arial"/>
            </a:endParaRPr>
          </a:p>
        </p:txBody>
      </p:sp>
      <p:sp>
        <p:nvSpPr>
          <p:cNvPr id="436" name="Google Shape;436;p17"/>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17"/>
          <p:cNvSpPr txBox="1"/>
          <p:nvPr/>
        </p:nvSpPr>
        <p:spPr>
          <a:xfrm>
            <a:off x="101600" y="2780867"/>
            <a:ext cx="16810892" cy="4787016"/>
          </a:xfrm>
          <a:prstGeom prst="rect">
            <a:avLst/>
          </a:prstGeom>
          <a:noFill/>
          <a:ln>
            <a:noFill/>
          </a:ln>
        </p:spPr>
        <p:txBody>
          <a:bodyPr spcFirstLastPara="1" wrap="square" lIns="0" tIns="0" rIns="0" bIns="0" anchor="t" anchorCtr="0">
            <a:spAutoFit/>
          </a:bodyPr>
          <a:lstStyle/>
          <a:p>
            <a:pPr marL="742950" marR="0" lvl="0" indent="-742950" algn="l" rtl="0">
              <a:lnSpc>
                <a:spcPct val="101083"/>
              </a:lnSpc>
              <a:spcBef>
                <a:spcPts val="0"/>
              </a:spcBef>
              <a:spcAft>
                <a:spcPts val="0"/>
              </a:spcAft>
              <a:buClr>
                <a:srgbClr val="121212"/>
              </a:buClr>
              <a:buSzPts val="3600"/>
              <a:buFont typeface="Calibri"/>
              <a:buAutoNum type="arabicPeriod"/>
            </a:pPr>
            <a:r>
              <a:rPr lang="en-GB" sz="2800" b="1" dirty="0" err="1">
                <a:solidFill>
                  <a:srgbClr val="121212"/>
                </a:solidFill>
                <a:latin typeface="Arial"/>
                <a:ea typeface="Arial"/>
                <a:cs typeface="Arial"/>
                <a:sym typeface="Arial"/>
              </a:rPr>
              <a:t>Evaluación</a:t>
            </a:r>
            <a:r>
              <a:rPr lang="en-GB" sz="2800" b="1" dirty="0">
                <a:solidFill>
                  <a:srgbClr val="121212"/>
                </a:solidFill>
                <a:latin typeface="Arial"/>
                <a:ea typeface="Arial"/>
                <a:cs typeface="Arial"/>
                <a:sym typeface="Arial"/>
              </a:rPr>
              <a:t> y </a:t>
            </a:r>
            <a:r>
              <a:rPr lang="en-GB" sz="2800" b="1" dirty="0" err="1">
                <a:solidFill>
                  <a:srgbClr val="121212"/>
                </a:solidFill>
                <a:latin typeface="Arial"/>
                <a:ea typeface="Arial"/>
                <a:cs typeface="Arial"/>
                <a:sym typeface="Arial"/>
              </a:rPr>
              <a:t>planificación</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Realizar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una</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evaluación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exhaustiva</a:t>
            </a:r>
            <a:r>
              <a:rPr lang="en-GB" sz="2800" b="0" i="0" u="none" strike="noStrike" cap="none" dirty="0">
                <a:solidFill>
                  <a:srgbClr val="121212"/>
                </a:solidFill>
                <a:latin typeface="Arial"/>
                <a:ea typeface="Arial"/>
                <a:cs typeface="Arial"/>
                <a:sym typeface="Arial"/>
              </a:rPr>
              <a:t> de las </a:t>
            </a:r>
            <a:r>
              <a:rPr lang="en-GB" sz="2800" b="0" i="0" u="none" strike="noStrike" cap="none" dirty="0" err="1">
                <a:solidFill>
                  <a:srgbClr val="121212"/>
                </a:solidFill>
                <a:latin typeface="Arial"/>
                <a:ea typeface="Arial"/>
                <a:cs typeface="Arial"/>
                <a:sym typeface="Arial"/>
              </a:rPr>
              <a:t>necesidades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Colaborar</a:t>
            </a:r>
            <a:r>
              <a:rPr lang="en-GB" sz="2800" b="0" i="0" u="none" strike="noStrike" cap="none" dirty="0">
                <a:solidFill>
                  <a:srgbClr val="121212"/>
                </a:solidFill>
                <a:latin typeface="Arial"/>
                <a:ea typeface="Arial"/>
                <a:cs typeface="Arial"/>
                <a:sym typeface="Arial"/>
              </a:rPr>
              <a:t> con las partes </a:t>
            </a:r>
            <a:r>
              <a:rPr lang="en-GB" sz="2800" b="0" i="0" u="none" strike="noStrike" cap="none" dirty="0" err="1">
                <a:solidFill>
                  <a:srgbClr val="121212"/>
                </a:solidFill>
                <a:latin typeface="Arial"/>
                <a:ea typeface="Arial"/>
                <a:cs typeface="Arial"/>
                <a:sym typeface="Arial"/>
              </a:rPr>
              <a:t>interesadas</a:t>
            </a:r>
            <a:r>
              <a:rPr lang="en-GB" sz="2800" b="0" i="0" u="none" strike="noStrike" cap="none" dirty="0">
                <a:solidFill>
                  <a:srgbClr val="121212"/>
                </a:solidFill>
                <a:latin typeface="Arial"/>
                <a:ea typeface="Arial"/>
                <a:cs typeface="Arial"/>
                <a:sym typeface="Arial"/>
              </a:rPr>
              <a:t> para </a:t>
            </a:r>
            <a:r>
              <a:rPr lang="en-GB" sz="2800" b="0" i="0" u="none" strike="noStrike" cap="none" dirty="0" err="1">
                <a:solidFill>
                  <a:srgbClr val="121212"/>
                </a:solidFill>
                <a:latin typeface="Arial"/>
                <a:ea typeface="Arial"/>
                <a:cs typeface="Arial"/>
                <a:sym typeface="Arial"/>
              </a:rPr>
              <a:t>determinar</a:t>
            </a:r>
            <a:r>
              <a:rPr lang="en-GB" sz="2800" b="0" i="0" u="none" strike="noStrike" cap="none" dirty="0">
                <a:solidFill>
                  <a:srgbClr val="121212"/>
                </a:solidFill>
                <a:latin typeface="Arial"/>
                <a:ea typeface="Arial"/>
                <a:cs typeface="Arial"/>
                <a:sym typeface="Arial"/>
              </a:rPr>
              <a:t> tanto </a:t>
            </a:r>
            <a:r>
              <a:rPr lang="en-GB" sz="2800" b="0" i="0" u="none" strike="noStrike" cap="none" dirty="0" err="1">
                <a:solidFill>
                  <a:srgbClr val="121212"/>
                </a:solidFill>
                <a:latin typeface="Arial"/>
                <a:ea typeface="Arial"/>
                <a:cs typeface="Arial"/>
                <a:sym typeface="Arial"/>
              </a:rPr>
              <a:t>los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recursos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actuales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como</a:t>
            </a:r>
            <a:r>
              <a:rPr lang="en-GB" sz="2800" b="0" i="0" u="none" strike="noStrike" cap="none" dirty="0">
                <a:solidFill>
                  <a:srgbClr val="121212"/>
                </a:solidFill>
                <a:latin typeface="Arial"/>
                <a:ea typeface="Arial"/>
                <a:cs typeface="Arial"/>
                <a:sym typeface="Arial"/>
              </a:rPr>
              <a:t> las </a:t>
            </a:r>
            <a:r>
              <a:rPr lang="en-GB" sz="2800" b="0" i="0" u="none" strike="noStrike" cap="none" dirty="0" err="1">
                <a:solidFill>
                  <a:srgbClr val="121212"/>
                </a:solidFill>
                <a:latin typeface="Arial"/>
                <a:ea typeface="Arial"/>
                <a:cs typeface="Arial"/>
                <a:sym typeface="Arial"/>
              </a:rPr>
              <a:t>necesidades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tecnológicas</a:t>
            </a:r>
            <a:r>
              <a:rPr lang="en-GB" sz="2800" b="0" i="0" u="none" strike="noStrike" cap="none" dirty="0">
                <a:solidFill>
                  <a:srgbClr val="121212"/>
                </a:solidFill>
                <a:latin typeface="Arial"/>
                <a:ea typeface="Arial"/>
                <a:cs typeface="Arial"/>
                <a:sym typeface="Arial"/>
              </a:rPr>
              <a:t> de la </a:t>
            </a:r>
            <a:r>
              <a:rPr lang="en-GB" sz="2800" b="0" i="0" u="none" strike="noStrike" cap="none" dirty="0" err="1">
                <a:solidFill>
                  <a:srgbClr val="121212"/>
                </a:solidFill>
                <a:latin typeface="Arial"/>
                <a:ea typeface="Arial"/>
                <a:cs typeface="Arial"/>
                <a:sym typeface="Arial"/>
              </a:rPr>
              <a:t>comunidad</a:t>
            </a:r>
            <a:r>
              <a:rPr lang="en-GB" sz="2800" b="0" i="0" u="none" strike="noStrike" cap="none" dirty="0">
                <a:solidFill>
                  <a:srgbClr val="121212"/>
                </a:solidFill>
                <a:latin typeface="Arial"/>
                <a:ea typeface="Arial"/>
                <a:cs typeface="Arial"/>
                <a:sym typeface="Arial"/>
              </a:rPr>
              <a:t> de EFP.</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Identificar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los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objetivos</a:t>
            </a:r>
            <a:r>
              <a:rPr lang="en-GB" sz="2800" b="0" i="0" u="none" strike="noStrike" cap="none" dirty="0">
                <a:solidFill>
                  <a:srgbClr val="121212"/>
                </a:solidFill>
                <a:latin typeface="Arial"/>
                <a:ea typeface="Arial"/>
                <a:cs typeface="Arial"/>
                <a:sym typeface="Arial"/>
              </a:rPr>
              <a:t> de </a:t>
            </a:r>
            <a:r>
              <a:rPr lang="en-GB" sz="2800" b="0" i="0" u="none" strike="noStrike" cap="none" dirty="0" err="1">
                <a:solidFill>
                  <a:srgbClr val="121212"/>
                </a:solidFill>
                <a:latin typeface="Arial"/>
                <a:ea typeface="Arial"/>
                <a:cs typeface="Arial"/>
                <a:sym typeface="Arial"/>
              </a:rPr>
              <a:t>integración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Establezca</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objetivos</a:t>
            </a:r>
            <a:r>
              <a:rPr lang="en-GB" sz="2800" b="0" i="0" u="none" strike="noStrike" cap="none" dirty="0">
                <a:solidFill>
                  <a:srgbClr val="121212"/>
                </a:solidFill>
                <a:latin typeface="Arial"/>
                <a:ea typeface="Arial"/>
                <a:cs typeface="Arial"/>
                <a:sym typeface="Arial"/>
              </a:rPr>
              <a:t> claros y </a:t>
            </a:r>
            <a:r>
              <a:rPr lang="en-GB" sz="2800" b="0" i="0" u="none" strike="noStrike" cap="none" dirty="0" err="1">
                <a:solidFill>
                  <a:srgbClr val="121212"/>
                </a:solidFill>
                <a:latin typeface="Arial"/>
                <a:ea typeface="Arial"/>
                <a:cs typeface="Arial"/>
                <a:sym typeface="Arial"/>
              </a:rPr>
              <a:t>mensurables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sobre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cómo</a:t>
            </a:r>
            <a:r>
              <a:rPr lang="en-GB" sz="2800" b="0" i="0" u="none" strike="noStrike" cap="none" dirty="0">
                <a:solidFill>
                  <a:srgbClr val="121212"/>
                </a:solidFill>
                <a:latin typeface="Arial"/>
                <a:ea typeface="Arial"/>
                <a:cs typeface="Arial"/>
                <a:sym typeface="Arial"/>
              </a:rPr>
              <a:t> la </a:t>
            </a:r>
            <a:r>
              <a:rPr lang="en-GB" sz="2800" b="0" i="0" u="none" strike="noStrike" cap="none" dirty="0" err="1">
                <a:solidFill>
                  <a:srgbClr val="121212"/>
                </a:solidFill>
                <a:latin typeface="Arial"/>
                <a:ea typeface="Arial"/>
                <a:cs typeface="Arial"/>
                <a:sym typeface="Arial"/>
              </a:rPr>
              <a:t>tecnología</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debe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apoyar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el</a:t>
            </a:r>
            <a:r>
              <a:rPr lang="en-GB" sz="2800" b="0" i="0" u="none" strike="noStrike" cap="none" dirty="0">
                <a:solidFill>
                  <a:srgbClr val="121212"/>
                </a:solidFill>
                <a:latin typeface="Arial"/>
                <a:ea typeface="Arial"/>
                <a:cs typeface="Arial"/>
                <a:sym typeface="Arial"/>
              </a:rPr>
              <a:t> plan de </a:t>
            </a:r>
            <a:r>
              <a:rPr lang="en-GB" sz="2800" b="0" i="0" u="none" strike="noStrike" cap="none" dirty="0" err="1">
                <a:solidFill>
                  <a:srgbClr val="121212"/>
                </a:solidFill>
                <a:latin typeface="Arial"/>
                <a:ea typeface="Arial"/>
                <a:cs typeface="Arial"/>
                <a:sym typeface="Arial"/>
              </a:rPr>
              <a:t>estudios</a:t>
            </a:r>
            <a:r>
              <a:rPr lang="en-GB" sz="2800" b="0" i="0" u="none" strike="noStrike" cap="none" dirty="0">
                <a:solidFill>
                  <a:srgbClr val="121212"/>
                </a:solidFill>
                <a:latin typeface="Arial"/>
                <a:ea typeface="Arial"/>
                <a:cs typeface="Arial"/>
                <a:sym typeface="Arial"/>
              </a:rPr>
              <a:t> y </a:t>
            </a:r>
            <a:r>
              <a:rPr lang="en-GB" sz="2800" b="0" i="0" u="none" strike="noStrike" cap="none" dirty="0" err="1">
                <a:solidFill>
                  <a:srgbClr val="121212"/>
                </a:solidFill>
                <a:latin typeface="Arial"/>
                <a:ea typeface="Arial"/>
                <a:cs typeface="Arial"/>
                <a:sym typeface="Arial"/>
              </a:rPr>
              <a:t>mejorar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los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resultados</a:t>
            </a:r>
            <a:r>
              <a:rPr lang="en-GB" sz="2800" b="0" i="0" u="none" strike="noStrike" cap="none" dirty="0">
                <a:solidFill>
                  <a:srgbClr val="121212"/>
                </a:solidFill>
                <a:latin typeface="Arial"/>
                <a:ea typeface="Arial"/>
                <a:cs typeface="Arial"/>
                <a:sym typeface="Arial"/>
              </a:rPr>
              <a:t> del </a:t>
            </a:r>
            <a:r>
              <a:rPr lang="en-GB" sz="2800" b="0" i="0" u="none" strike="noStrike" cap="none" dirty="0" err="1">
                <a:solidFill>
                  <a:srgbClr val="121212"/>
                </a:solidFill>
                <a:latin typeface="Arial"/>
                <a:ea typeface="Arial"/>
                <a:cs typeface="Arial"/>
                <a:sym typeface="Arial"/>
              </a:rPr>
              <a:t>aprendizaje</a:t>
            </a:r>
            <a:r>
              <a:rPr lang="en-GB" sz="2800" b="0" i="0" u="none" strike="noStrike" cap="none" dirty="0">
                <a:solidFill>
                  <a:srgbClr val="121212"/>
                </a:solidFill>
                <a:latin typeface="Arial"/>
                <a:ea typeface="Arial"/>
                <a:cs typeface="Arial"/>
                <a:sym typeface="Arial"/>
              </a:rPr>
              <a:t>.</a:t>
            </a:r>
            <a:endParaRPr sz="1100" dirty="0"/>
          </a:p>
          <a:p>
            <a:pPr marL="0" marR="0" lvl="0" indent="0" algn="l" rtl="0">
              <a:lnSpc>
                <a:spcPct val="101083"/>
              </a:lnSpc>
              <a:spcBef>
                <a:spcPts val="0"/>
              </a:spcBef>
              <a:spcAft>
                <a:spcPts val="0"/>
              </a:spcAft>
              <a:buNone/>
            </a:pPr>
            <a:r>
              <a:rPr lang="en-GB" sz="2800" b="1" dirty="0">
                <a:solidFill>
                  <a:srgbClr val="121212"/>
                </a:solidFill>
                <a:latin typeface="Arial"/>
                <a:ea typeface="Arial"/>
                <a:cs typeface="Arial"/>
                <a:sym typeface="Arial"/>
              </a:rPr>
              <a:t>2. </a:t>
            </a:r>
            <a:r>
              <a:rPr lang="en-GB" sz="2800" b="1" dirty="0" err="1">
                <a:solidFill>
                  <a:srgbClr val="121212"/>
                </a:solidFill>
                <a:latin typeface="Arial"/>
                <a:ea typeface="Arial"/>
                <a:cs typeface="Arial"/>
                <a:sym typeface="Arial"/>
              </a:rPr>
              <a:t>Selección</a:t>
            </a:r>
            <a:r>
              <a:rPr lang="en-GB" sz="2800" b="1" dirty="0">
                <a:solidFill>
                  <a:srgbClr val="121212"/>
                </a:solidFill>
                <a:latin typeface="Arial"/>
                <a:ea typeface="Arial"/>
                <a:cs typeface="Arial"/>
                <a:sym typeface="Arial"/>
              </a:rPr>
              <a:t> y </a:t>
            </a:r>
            <a:r>
              <a:rPr lang="en-GB" sz="2800" b="1" dirty="0" err="1">
                <a:solidFill>
                  <a:srgbClr val="121212"/>
                </a:solidFill>
                <a:latin typeface="Arial"/>
                <a:ea typeface="Arial"/>
                <a:cs typeface="Arial"/>
                <a:sym typeface="Arial"/>
              </a:rPr>
              <a:t>adquisición</a:t>
            </a:r>
            <a:r>
              <a:rPr lang="en-GB" sz="2800" b="1" dirty="0">
                <a:solidFill>
                  <a:srgbClr val="121212"/>
                </a:solidFill>
                <a:latin typeface="Arial"/>
                <a:ea typeface="Arial"/>
                <a:cs typeface="Arial"/>
                <a:sym typeface="Arial"/>
              </a:rPr>
              <a:t>:</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Investigar</a:t>
            </a:r>
            <a:r>
              <a:rPr lang="en-GB" sz="2800" b="0" i="0" u="none" strike="noStrike" cap="none" dirty="0">
                <a:solidFill>
                  <a:srgbClr val="121212"/>
                </a:solidFill>
                <a:latin typeface="Arial"/>
                <a:ea typeface="Arial"/>
                <a:cs typeface="Arial"/>
                <a:sym typeface="Arial"/>
              </a:rPr>
              <a:t> y </a:t>
            </a:r>
            <a:r>
              <a:rPr lang="en-GB" sz="2800" b="0" i="0" u="none" strike="noStrike" cap="none" dirty="0" err="1">
                <a:solidFill>
                  <a:srgbClr val="121212"/>
                </a:solidFill>
                <a:latin typeface="Arial"/>
                <a:ea typeface="Arial"/>
                <a:cs typeface="Arial"/>
                <a:sym typeface="Arial"/>
              </a:rPr>
              <a:t>seleccionar</a:t>
            </a:r>
            <a:r>
              <a:rPr lang="en-GB" sz="2800" b="0" i="0" u="none" strike="noStrike" cap="none" dirty="0">
                <a:solidFill>
                  <a:srgbClr val="121212"/>
                </a:solidFill>
                <a:latin typeface="Arial"/>
                <a:ea typeface="Arial"/>
                <a:cs typeface="Arial"/>
                <a:sym typeface="Arial"/>
              </a:rPr>
              <a:t> las </a:t>
            </a:r>
            <a:r>
              <a:rPr lang="en-GB" sz="2800" b="0" i="0" u="none" strike="noStrike" cap="none" dirty="0" err="1">
                <a:solidFill>
                  <a:srgbClr val="121212"/>
                </a:solidFill>
                <a:latin typeface="Arial"/>
                <a:ea typeface="Arial"/>
                <a:cs typeface="Arial"/>
                <a:sym typeface="Arial"/>
              </a:rPr>
              <a:t>herramientas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adecuadas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Elija</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tecnologías</a:t>
            </a:r>
            <a:r>
              <a:rPr lang="en-GB" sz="2800" b="0" i="0" u="none" strike="noStrike" cap="none" dirty="0">
                <a:solidFill>
                  <a:srgbClr val="121212"/>
                </a:solidFill>
                <a:latin typeface="Arial"/>
                <a:ea typeface="Arial"/>
                <a:cs typeface="Arial"/>
                <a:sym typeface="Arial"/>
              </a:rPr>
              <a:t> que no </a:t>
            </a:r>
            <a:r>
              <a:rPr lang="en-GB" sz="2800" b="0" i="0" u="none" strike="noStrike" cap="none" dirty="0" err="1">
                <a:solidFill>
                  <a:srgbClr val="121212"/>
                </a:solidFill>
                <a:latin typeface="Arial"/>
                <a:ea typeface="Arial"/>
                <a:cs typeface="Arial"/>
                <a:sym typeface="Arial"/>
              </a:rPr>
              <a:t>sólo</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sean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pedagógicamente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sólidas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sino</a:t>
            </a:r>
            <a:r>
              <a:rPr lang="en-GB" sz="2800" b="0" i="0" u="none" strike="noStrike" cap="none" dirty="0">
                <a:solidFill>
                  <a:srgbClr val="121212"/>
                </a:solidFill>
                <a:latin typeface="Arial"/>
                <a:ea typeface="Arial"/>
                <a:cs typeface="Arial"/>
                <a:sym typeface="Arial"/>
              </a:rPr>
              <a:t> también </a:t>
            </a:r>
            <a:r>
              <a:rPr lang="en-GB" sz="2800" b="0" i="0" u="none" strike="noStrike" cap="none" dirty="0" err="1">
                <a:solidFill>
                  <a:srgbClr val="121212"/>
                </a:solidFill>
                <a:latin typeface="Arial"/>
                <a:ea typeface="Arial"/>
                <a:cs typeface="Arial"/>
                <a:sym typeface="Arial"/>
              </a:rPr>
              <a:t>fáciles</a:t>
            </a:r>
            <a:r>
              <a:rPr lang="en-GB" sz="2800" b="0" i="0" u="none" strike="noStrike" cap="none" dirty="0">
                <a:solidFill>
                  <a:srgbClr val="121212"/>
                </a:solidFill>
                <a:latin typeface="Arial"/>
                <a:ea typeface="Arial"/>
                <a:cs typeface="Arial"/>
                <a:sym typeface="Arial"/>
              </a:rPr>
              <a:t> de usar y </a:t>
            </a:r>
            <a:r>
              <a:rPr lang="en-GB" sz="2800" b="0" i="0" u="none" strike="noStrike" cap="none" dirty="0" err="1">
                <a:solidFill>
                  <a:srgbClr val="121212"/>
                </a:solidFill>
                <a:latin typeface="Arial"/>
                <a:ea typeface="Arial"/>
                <a:cs typeface="Arial"/>
                <a:sym typeface="Arial"/>
              </a:rPr>
              <a:t>rentables</a:t>
            </a:r>
            <a:r>
              <a:rPr lang="en-GB" sz="2800" b="0" i="0" u="none" strike="noStrike" cap="none" dirty="0">
                <a:solidFill>
                  <a:srgbClr val="121212"/>
                </a:solidFill>
                <a:latin typeface="Arial"/>
                <a:ea typeface="Arial"/>
                <a:cs typeface="Arial"/>
                <a:sym typeface="Arial"/>
              </a:rPr>
              <a:t>.</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Considere</a:t>
            </a:r>
            <a:r>
              <a:rPr lang="en-GB" sz="2800" b="0" i="0" u="none" strike="noStrike" cap="none" dirty="0">
                <a:solidFill>
                  <a:srgbClr val="121212"/>
                </a:solidFill>
                <a:latin typeface="Arial"/>
                <a:ea typeface="Arial"/>
                <a:cs typeface="Arial"/>
                <a:sym typeface="Arial"/>
              </a:rPr>
              <a:t> la </a:t>
            </a:r>
            <a:r>
              <a:rPr lang="en-GB" sz="2800" b="0" i="0" u="none" strike="noStrike" cap="none" dirty="0" err="1">
                <a:solidFill>
                  <a:srgbClr val="121212"/>
                </a:solidFill>
                <a:latin typeface="Arial"/>
                <a:ea typeface="Arial"/>
                <a:cs typeface="Arial"/>
                <a:sym typeface="Arial"/>
              </a:rPr>
              <a:t>posibilidad</a:t>
            </a:r>
            <a:r>
              <a:rPr lang="en-GB" sz="2800" b="0" i="0" u="none" strike="noStrike" cap="none" dirty="0">
                <a:solidFill>
                  <a:srgbClr val="121212"/>
                </a:solidFill>
                <a:latin typeface="Arial"/>
                <a:ea typeface="Arial"/>
                <a:cs typeface="Arial"/>
                <a:sym typeface="Arial"/>
              </a:rPr>
              <a:t> de </a:t>
            </a:r>
            <a:r>
              <a:rPr lang="en-GB" sz="2800" b="0" i="0" u="none" strike="noStrike" cap="none" dirty="0" err="1">
                <a:solidFill>
                  <a:srgbClr val="121212"/>
                </a:solidFill>
                <a:latin typeface="Arial"/>
                <a:ea typeface="Arial"/>
                <a:cs typeface="Arial"/>
                <a:sym typeface="Arial"/>
              </a:rPr>
              <a:t>prepararse</a:t>
            </a:r>
            <a:r>
              <a:rPr lang="en-GB" sz="2800" b="0" i="0" u="none" strike="noStrike" cap="none" dirty="0">
                <a:solidFill>
                  <a:srgbClr val="121212"/>
                </a:solidFill>
                <a:latin typeface="Arial"/>
                <a:ea typeface="Arial"/>
                <a:cs typeface="Arial"/>
                <a:sym typeface="Arial"/>
              </a:rPr>
              <a:t> para </a:t>
            </a:r>
            <a:r>
              <a:rPr lang="en-GB" sz="2800" b="0" i="0" u="none" strike="noStrike" cap="none" dirty="0" err="1">
                <a:solidFill>
                  <a:srgbClr val="121212"/>
                </a:solidFill>
                <a:latin typeface="Arial"/>
                <a:ea typeface="Arial"/>
                <a:cs typeface="Arial"/>
                <a:sym typeface="Arial"/>
              </a:rPr>
              <a:t>el</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futuro</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Opta</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por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soluciones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escalables</a:t>
            </a:r>
            <a:r>
              <a:rPr lang="en-GB" sz="2800" b="0" i="0" u="none" strike="noStrike" cap="none" dirty="0">
                <a:solidFill>
                  <a:srgbClr val="121212"/>
                </a:solidFill>
                <a:latin typeface="Arial"/>
                <a:ea typeface="Arial"/>
                <a:cs typeface="Arial"/>
                <a:sym typeface="Arial"/>
              </a:rPr>
              <a:t> que </a:t>
            </a:r>
            <a:r>
              <a:rPr lang="en-GB" sz="2800" b="0" i="0" u="none" strike="noStrike" cap="none" dirty="0" err="1">
                <a:solidFill>
                  <a:srgbClr val="121212"/>
                </a:solidFill>
                <a:latin typeface="Arial"/>
                <a:ea typeface="Arial"/>
                <a:cs typeface="Arial"/>
                <a:sym typeface="Arial"/>
              </a:rPr>
              <a:t>puedan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adaptarse</a:t>
            </a:r>
            <a:r>
              <a:rPr lang="en-GB" sz="2800" b="0" i="0" u="none" strike="noStrike" cap="none" dirty="0">
                <a:solidFill>
                  <a:srgbClr val="121212"/>
                </a:solidFill>
                <a:latin typeface="Arial"/>
                <a:ea typeface="Arial"/>
                <a:cs typeface="Arial"/>
                <a:sym typeface="Arial"/>
              </a:rPr>
              <a:t> a las </a:t>
            </a:r>
            <a:r>
              <a:rPr lang="en-GB" sz="2800" b="0" i="0" u="none" strike="noStrike" cap="none" dirty="0" err="1">
                <a:solidFill>
                  <a:srgbClr val="121212"/>
                </a:solidFill>
                <a:latin typeface="Arial"/>
                <a:ea typeface="Arial"/>
                <a:cs typeface="Arial"/>
                <a:sym typeface="Arial"/>
              </a:rPr>
              <a:t>futuras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tendencias</a:t>
            </a:r>
            <a:r>
              <a:rPr lang="en-GB" sz="2800" b="0" i="0" u="none" strike="noStrike" cap="none" dirty="0">
                <a:solidFill>
                  <a:srgbClr val="121212"/>
                </a:solidFill>
                <a:latin typeface="Arial"/>
                <a:ea typeface="Arial"/>
                <a:cs typeface="Arial"/>
                <a:sym typeface="Arial"/>
              </a:rPr>
              <a:t> y </a:t>
            </a:r>
            <a:r>
              <a:rPr lang="en-GB" sz="2800" b="0" i="0" u="none" strike="noStrike" cap="none" dirty="0" err="1">
                <a:solidFill>
                  <a:srgbClr val="121212"/>
                </a:solidFill>
                <a:latin typeface="Arial"/>
                <a:ea typeface="Arial"/>
                <a:cs typeface="Arial"/>
                <a:sym typeface="Arial"/>
              </a:rPr>
              <a:t>tecnologías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educativas</a:t>
            </a:r>
            <a:r>
              <a:rPr lang="en-GB" sz="2800" b="0" i="0" u="none" strike="noStrike" cap="none" dirty="0">
                <a:solidFill>
                  <a:srgbClr val="121212"/>
                </a:solidFill>
                <a:latin typeface="Arial"/>
                <a:ea typeface="Arial"/>
                <a:cs typeface="Arial"/>
                <a:sym typeface="Arial"/>
              </a:rPr>
              <a:t>.</a:t>
            </a:r>
            <a:endParaRPr sz="1100" dirty="0"/>
          </a:p>
        </p:txBody>
      </p:sp>
      <p:sp>
        <p:nvSpPr>
          <p:cNvPr id="439" name="Google Shape;439;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1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17"/>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442" name="Google Shape;442;p17"/>
          <p:cNvPicPr preferRelativeResize="0"/>
          <p:nvPr/>
        </p:nvPicPr>
        <p:blipFill rotWithShape="1">
          <a:blip r:embed="rId5">
            <a:alphaModFix/>
          </a:blip>
          <a:srcRect/>
          <a:stretch/>
        </p:blipFill>
        <p:spPr>
          <a:xfrm>
            <a:off x="15697200" y="9183021"/>
            <a:ext cx="1727565" cy="6282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46"/>
        <p:cNvGrpSpPr/>
        <p:nvPr/>
      </p:nvGrpSpPr>
      <p:grpSpPr>
        <a:xfrm>
          <a:off x="0" y="0"/>
          <a:ext cx="0" cy="0"/>
          <a:chOff x="0" y="0"/>
          <a:chExt cx="0" cy="0"/>
        </a:xfrm>
      </p:grpSpPr>
      <p:sp>
        <p:nvSpPr>
          <p:cNvPr id="447" name="Google Shape;447;p18"/>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p1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18"/>
          <p:cNvSpPr txBox="1"/>
          <p:nvPr/>
        </p:nvSpPr>
        <p:spPr>
          <a:xfrm>
            <a:off x="348236" y="118217"/>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err="1">
                <a:solidFill>
                  <a:srgbClr val="033C5B"/>
                </a:solidFill>
                <a:latin typeface="Arial"/>
                <a:ea typeface="Arial"/>
                <a:cs typeface="Arial"/>
                <a:sym typeface="Arial"/>
              </a:rPr>
              <a:t>Implantación</a:t>
            </a:r>
            <a:r>
              <a:rPr lang="en-GB" sz="6999" dirty="0">
                <a:solidFill>
                  <a:srgbClr val="033C5B"/>
                </a:solidFill>
                <a:latin typeface="Arial"/>
                <a:ea typeface="Arial"/>
                <a:cs typeface="Arial"/>
                <a:sym typeface="Arial"/>
              </a:rPr>
              <a:t> de la </a:t>
            </a:r>
            <a:r>
              <a:rPr lang="en-GB" sz="6999" dirty="0" err="1">
                <a:solidFill>
                  <a:srgbClr val="033C5B"/>
                </a:solidFill>
                <a:latin typeface="Arial"/>
                <a:ea typeface="Arial"/>
                <a:cs typeface="Arial"/>
                <a:sym typeface="Arial"/>
              </a:rPr>
              <a:t>tecnología</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en</a:t>
            </a:r>
            <a:r>
              <a:rPr lang="en-GB" sz="6999" dirty="0">
                <a:solidFill>
                  <a:srgbClr val="033C5B"/>
                </a:solidFill>
                <a:latin typeface="Arial"/>
                <a:ea typeface="Arial"/>
                <a:cs typeface="Arial"/>
                <a:sym typeface="Arial"/>
              </a:rPr>
              <a:t> la EFP: ¿CÓMO?</a:t>
            </a:r>
            <a:endParaRPr sz="6999" dirty="0">
              <a:solidFill>
                <a:srgbClr val="033C5B"/>
              </a:solidFill>
              <a:latin typeface="Arial"/>
              <a:ea typeface="Arial"/>
              <a:cs typeface="Arial"/>
              <a:sym typeface="Arial"/>
            </a:endParaRPr>
          </a:p>
        </p:txBody>
      </p:sp>
      <p:sp>
        <p:nvSpPr>
          <p:cNvPr id="450" name="Google Shape;450;p18"/>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18"/>
          <p:cNvSpPr txBox="1"/>
          <p:nvPr/>
        </p:nvSpPr>
        <p:spPr>
          <a:xfrm>
            <a:off x="508526" y="3068872"/>
            <a:ext cx="16544693" cy="4351832"/>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2800" b="1" dirty="0">
                <a:solidFill>
                  <a:srgbClr val="121212"/>
                </a:solidFill>
                <a:latin typeface="Arial"/>
                <a:ea typeface="Arial"/>
                <a:cs typeface="Arial"/>
                <a:sym typeface="Arial"/>
              </a:rPr>
              <a:t>3. </a:t>
            </a:r>
            <a:r>
              <a:rPr lang="en-GB" sz="2800" b="1" dirty="0" err="1">
                <a:solidFill>
                  <a:srgbClr val="121212"/>
                </a:solidFill>
                <a:latin typeface="Arial"/>
                <a:ea typeface="Arial"/>
                <a:cs typeface="Arial"/>
                <a:sym typeface="Arial"/>
              </a:rPr>
              <a:t>Formación</a:t>
            </a:r>
            <a:r>
              <a:rPr lang="en-GB" sz="2800" b="1" dirty="0">
                <a:solidFill>
                  <a:srgbClr val="121212"/>
                </a:solidFill>
                <a:latin typeface="Arial"/>
                <a:ea typeface="Arial"/>
                <a:cs typeface="Arial"/>
                <a:sym typeface="Arial"/>
              </a:rPr>
              <a:t> y </a:t>
            </a:r>
            <a:r>
              <a:rPr lang="en-GB" sz="2800" b="1" dirty="0" err="1">
                <a:solidFill>
                  <a:srgbClr val="121212"/>
                </a:solidFill>
                <a:latin typeface="Arial"/>
                <a:ea typeface="Arial"/>
                <a:cs typeface="Arial"/>
                <a:sym typeface="Arial"/>
              </a:rPr>
              <a:t>pruebas</a:t>
            </a:r>
            <a:r>
              <a:rPr lang="en-GB" sz="2800" b="1" dirty="0">
                <a:solidFill>
                  <a:srgbClr val="121212"/>
                </a:solidFill>
                <a:latin typeface="Arial"/>
                <a:ea typeface="Arial"/>
                <a:cs typeface="Arial"/>
                <a:sym typeface="Arial"/>
              </a:rPr>
              <a:t> </a:t>
            </a:r>
            <a:r>
              <a:rPr lang="en-GB" sz="2800" b="1" dirty="0" err="1">
                <a:solidFill>
                  <a:srgbClr val="121212"/>
                </a:solidFill>
                <a:latin typeface="Arial"/>
                <a:ea typeface="Arial"/>
                <a:cs typeface="Arial"/>
                <a:sym typeface="Arial"/>
              </a:rPr>
              <a:t>piloto</a:t>
            </a:r>
            <a:r>
              <a:rPr lang="en-GB" sz="2800" b="1" dirty="0">
                <a:solidFill>
                  <a:srgbClr val="121212"/>
                </a:solidFill>
                <a:latin typeface="Arial"/>
                <a:ea typeface="Arial"/>
                <a:cs typeface="Arial"/>
                <a:sym typeface="Arial"/>
              </a:rPr>
              <a:t>:</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Desarrollar</a:t>
            </a:r>
            <a:r>
              <a:rPr lang="en-GB" sz="2800" b="0" i="0" u="none" strike="noStrike" cap="none" dirty="0">
                <a:solidFill>
                  <a:srgbClr val="121212"/>
                </a:solidFill>
                <a:latin typeface="Arial"/>
                <a:ea typeface="Arial"/>
                <a:cs typeface="Arial"/>
                <a:sym typeface="Arial"/>
              </a:rPr>
              <a:t> un </a:t>
            </a:r>
            <a:r>
              <a:rPr lang="en-GB" sz="2800" b="0" i="0" u="none" strike="noStrike" cap="none" dirty="0" err="1">
                <a:solidFill>
                  <a:srgbClr val="121212"/>
                </a:solidFill>
                <a:latin typeface="Arial"/>
                <a:ea typeface="Arial"/>
                <a:cs typeface="Arial"/>
                <a:sym typeface="Arial"/>
              </a:rPr>
              <a:t>programa</a:t>
            </a:r>
            <a:r>
              <a:rPr lang="en-GB" sz="2800" b="0" i="0" u="none" strike="noStrike" cap="none" dirty="0">
                <a:solidFill>
                  <a:srgbClr val="121212"/>
                </a:solidFill>
                <a:latin typeface="Arial"/>
                <a:ea typeface="Arial"/>
                <a:cs typeface="Arial"/>
                <a:sym typeface="Arial"/>
              </a:rPr>
              <a:t> de </a:t>
            </a:r>
            <a:r>
              <a:rPr lang="en-GB" sz="2800" b="0" i="0" u="none" strike="noStrike" cap="none" dirty="0" err="1">
                <a:solidFill>
                  <a:srgbClr val="121212"/>
                </a:solidFill>
                <a:latin typeface="Arial"/>
                <a:ea typeface="Arial"/>
                <a:cs typeface="Arial"/>
                <a:sym typeface="Arial"/>
              </a:rPr>
              <a:t>formación</a:t>
            </a:r>
            <a:r>
              <a:rPr lang="en-GB" sz="2800" b="0" i="0" u="none" strike="noStrike" cap="none" dirty="0">
                <a:solidFill>
                  <a:srgbClr val="121212"/>
                </a:solidFill>
                <a:latin typeface="Arial"/>
                <a:ea typeface="Arial"/>
                <a:cs typeface="Arial"/>
                <a:sym typeface="Arial"/>
              </a:rPr>
              <a:t>: Crea </a:t>
            </a:r>
            <a:r>
              <a:rPr lang="en-GB" sz="2800" b="0" i="0" u="none" strike="noStrike" cap="none" dirty="0" err="1">
                <a:solidFill>
                  <a:srgbClr val="121212"/>
                </a:solidFill>
                <a:latin typeface="Arial"/>
                <a:ea typeface="Arial"/>
                <a:cs typeface="Arial"/>
                <a:sym typeface="Arial"/>
              </a:rPr>
              <a:t>talleres</a:t>
            </a:r>
            <a:r>
              <a:rPr lang="en-GB" sz="2800" b="0" i="0" u="none" strike="noStrike" cap="none" dirty="0">
                <a:solidFill>
                  <a:srgbClr val="121212"/>
                </a:solidFill>
                <a:latin typeface="Arial"/>
                <a:ea typeface="Arial"/>
                <a:cs typeface="Arial"/>
                <a:sym typeface="Arial"/>
              </a:rPr>
              <a:t> de </a:t>
            </a:r>
            <a:r>
              <a:rPr lang="en-GB" sz="2800" b="0" i="0" u="none" strike="noStrike" cap="none" dirty="0" err="1">
                <a:solidFill>
                  <a:srgbClr val="121212"/>
                </a:solidFill>
                <a:latin typeface="Arial"/>
                <a:ea typeface="Arial"/>
                <a:cs typeface="Arial"/>
                <a:sym typeface="Arial"/>
              </a:rPr>
              <a:t>desarrollo</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profesional</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adaptados</a:t>
            </a:r>
            <a:r>
              <a:rPr lang="en-GB" sz="2800" b="0" i="0" u="none" strike="noStrike" cap="none" dirty="0">
                <a:solidFill>
                  <a:srgbClr val="121212"/>
                </a:solidFill>
                <a:latin typeface="Arial"/>
                <a:ea typeface="Arial"/>
                <a:cs typeface="Arial"/>
                <a:sym typeface="Arial"/>
              </a:rPr>
              <a:t> a </a:t>
            </a:r>
            <a:r>
              <a:rPr lang="en-GB" sz="2800" b="0" i="0" u="none" strike="noStrike" cap="none" dirty="0" err="1">
                <a:solidFill>
                  <a:srgbClr val="121212"/>
                </a:solidFill>
                <a:latin typeface="Arial"/>
                <a:ea typeface="Arial"/>
                <a:cs typeface="Arial"/>
                <a:sym typeface="Arial"/>
              </a:rPr>
              <a:t>los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distintos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niveles</a:t>
            </a:r>
            <a:r>
              <a:rPr lang="en-GB" sz="2800" b="0" i="0" u="none" strike="noStrike" cap="none" dirty="0">
                <a:solidFill>
                  <a:srgbClr val="121212"/>
                </a:solidFill>
                <a:latin typeface="Arial"/>
                <a:ea typeface="Arial"/>
                <a:cs typeface="Arial"/>
                <a:sym typeface="Arial"/>
              </a:rPr>
              <a:t> de </a:t>
            </a:r>
            <a:r>
              <a:rPr lang="en-GB" sz="2800" b="0" i="0" u="none" strike="noStrike" cap="none" dirty="0" err="1">
                <a:solidFill>
                  <a:srgbClr val="121212"/>
                </a:solidFill>
                <a:latin typeface="Arial"/>
                <a:ea typeface="Arial"/>
                <a:cs typeface="Arial"/>
                <a:sym typeface="Arial"/>
              </a:rPr>
              <a:t>competencia</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tecnológica</a:t>
            </a:r>
            <a:r>
              <a:rPr lang="en-GB" sz="2800" b="0" i="0" u="none" strike="noStrike" cap="none" dirty="0">
                <a:solidFill>
                  <a:srgbClr val="121212"/>
                </a:solidFill>
                <a:latin typeface="Arial"/>
                <a:ea typeface="Arial"/>
                <a:cs typeface="Arial"/>
                <a:sym typeface="Arial"/>
              </a:rPr>
              <a:t> de </a:t>
            </a:r>
            <a:r>
              <a:rPr lang="en-GB" sz="2800" b="0" i="0" u="none" strike="noStrike" cap="none" dirty="0" err="1">
                <a:solidFill>
                  <a:srgbClr val="121212"/>
                </a:solidFill>
                <a:latin typeface="Arial"/>
                <a:ea typeface="Arial"/>
                <a:cs typeface="Arial"/>
                <a:sym typeface="Arial"/>
              </a:rPr>
              <a:t>educadores</a:t>
            </a:r>
            <a:r>
              <a:rPr lang="en-GB" sz="2800" b="0" i="0" u="none" strike="noStrike" cap="none" dirty="0">
                <a:solidFill>
                  <a:srgbClr val="121212"/>
                </a:solidFill>
                <a:latin typeface="Arial"/>
                <a:ea typeface="Arial"/>
                <a:cs typeface="Arial"/>
                <a:sym typeface="Arial"/>
              </a:rPr>
              <a:t> y </a:t>
            </a:r>
            <a:r>
              <a:rPr lang="en-GB" sz="2800" b="0" i="0" u="none" strike="noStrike" cap="none" dirty="0" err="1">
                <a:solidFill>
                  <a:srgbClr val="121212"/>
                </a:solidFill>
                <a:latin typeface="Arial"/>
                <a:ea typeface="Arial"/>
                <a:cs typeface="Arial"/>
                <a:sym typeface="Arial"/>
              </a:rPr>
              <a:t>alumnos</a:t>
            </a:r>
            <a:r>
              <a:rPr lang="en-GB" sz="2800" b="0" i="0" u="none" strike="noStrike" cap="none" dirty="0">
                <a:solidFill>
                  <a:srgbClr val="121212"/>
                </a:solidFill>
                <a:latin typeface="Arial"/>
                <a:ea typeface="Arial"/>
                <a:cs typeface="Arial"/>
                <a:sym typeface="Arial"/>
              </a:rPr>
              <a:t>.</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Iniciar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pruebas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piloto</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Empezar</a:t>
            </a:r>
            <a:r>
              <a:rPr lang="en-GB" sz="2800" b="0" i="0" u="none" strike="noStrike" cap="none" dirty="0">
                <a:solidFill>
                  <a:srgbClr val="121212"/>
                </a:solidFill>
                <a:latin typeface="Arial"/>
                <a:ea typeface="Arial"/>
                <a:cs typeface="Arial"/>
                <a:sym typeface="Arial"/>
              </a:rPr>
              <a:t> con </a:t>
            </a:r>
            <a:r>
              <a:rPr lang="en-GB" sz="2800" b="0" i="0" u="none" strike="noStrike" cap="none" dirty="0" err="1">
                <a:solidFill>
                  <a:srgbClr val="121212"/>
                </a:solidFill>
                <a:latin typeface="Arial"/>
                <a:ea typeface="Arial"/>
                <a:cs typeface="Arial"/>
                <a:sym typeface="Arial"/>
              </a:rPr>
              <a:t>grupos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pequeños</a:t>
            </a:r>
            <a:r>
              <a:rPr lang="en-GB" sz="2800" b="0" i="0" u="none" strike="noStrike" cap="none" dirty="0">
                <a:solidFill>
                  <a:srgbClr val="121212"/>
                </a:solidFill>
                <a:latin typeface="Arial"/>
                <a:ea typeface="Arial"/>
                <a:cs typeface="Arial"/>
                <a:sym typeface="Arial"/>
              </a:rPr>
              <a:t> y </a:t>
            </a:r>
            <a:r>
              <a:rPr lang="en-GB" sz="2800" b="0" i="0" u="none" strike="noStrike" cap="none" dirty="0" err="1">
                <a:solidFill>
                  <a:srgbClr val="121212"/>
                </a:solidFill>
                <a:latin typeface="Arial"/>
                <a:ea typeface="Arial"/>
                <a:cs typeface="Arial"/>
                <a:sym typeface="Arial"/>
              </a:rPr>
              <a:t>controlados</a:t>
            </a:r>
            <a:r>
              <a:rPr lang="en-GB" sz="2800" b="0" i="0" u="none" strike="noStrike" cap="none" dirty="0">
                <a:solidFill>
                  <a:srgbClr val="121212"/>
                </a:solidFill>
                <a:latin typeface="Arial"/>
                <a:ea typeface="Arial"/>
                <a:cs typeface="Arial"/>
                <a:sym typeface="Arial"/>
              </a:rPr>
              <a:t> para </a:t>
            </a:r>
            <a:r>
              <a:rPr lang="en-GB" sz="2800" b="0" i="0" u="none" strike="noStrike" cap="none" dirty="0" err="1">
                <a:solidFill>
                  <a:srgbClr val="121212"/>
                </a:solidFill>
                <a:latin typeface="Arial"/>
                <a:ea typeface="Arial"/>
                <a:cs typeface="Arial"/>
                <a:sym typeface="Arial"/>
              </a:rPr>
              <a:t>probar</a:t>
            </a:r>
            <a:r>
              <a:rPr lang="en-GB" sz="2800" b="0" i="0" u="none" strike="noStrike" cap="none" dirty="0">
                <a:solidFill>
                  <a:srgbClr val="121212"/>
                </a:solidFill>
                <a:latin typeface="Arial"/>
                <a:ea typeface="Arial"/>
                <a:cs typeface="Arial"/>
                <a:sym typeface="Arial"/>
              </a:rPr>
              <a:t> la </a:t>
            </a:r>
            <a:r>
              <a:rPr lang="en-GB" sz="2800" b="0" i="0" u="none" strike="noStrike" cap="none" dirty="0" err="1">
                <a:solidFill>
                  <a:srgbClr val="121212"/>
                </a:solidFill>
                <a:latin typeface="Arial"/>
                <a:ea typeface="Arial"/>
                <a:cs typeface="Arial"/>
                <a:sym typeface="Arial"/>
              </a:rPr>
              <a:t>viabilidad</a:t>
            </a:r>
            <a:r>
              <a:rPr lang="en-GB" sz="2800" b="0" i="0" u="none" strike="noStrike" cap="none" dirty="0">
                <a:solidFill>
                  <a:srgbClr val="121212"/>
                </a:solidFill>
                <a:latin typeface="Arial"/>
                <a:ea typeface="Arial"/>
                <a:cs typeface="Arial"/>
                <a:sym typeface="Arial"/>
              </a:rPr>
              <a:t> y </a:t>
            </a:r>
            <a:r>
              <a:rPr lang="en-GB" sz="2800" b="0" i="0" u="none" strike="noStrike" cap="none" dirty="0" err="1">
                <a:solidFill>
                  <a:srgbClr val="121212"/>
                </a:solidFill>
                <a:latin typeface="Arial"/>
                <a:ea typeface="Arial"/>
                <a:cs typeface="Arial"/>
                <a:sym typeface="Arial"/>
              </a:rPr>
              <a:t>el</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impacto</a:t>
            </a:r>
            <a:r>
              <a:rPr lang="en-GB" sz="2800" b="0" i="0" u="none" strike="noStrike" cap="none" dirty="0">
                <a:solidFill>
                  <a:srgbClr val="121212"/>
                </a:solidFill>
                <a:latin typeface="Arial"/>
                <a:ea typeface="Arial"/>
                <a:cs typeface="Arial"/>
                <a:sym typeface="Arial"/>
              </a:rPr>
              <a:t> de la </a:t>
            </a:r>
            <a:r>
              <a:rPr lang="en-GB" sz="2800" b="0" i="0" u="none" strike="noStrike" cap="none" dirty="0" err="1">
                <a:solidFill>
                  <a:srgbClr val="121212"/>
                </a:solidFill>
                <a:latin typeface="Arial"/>
                <a:ea typeface="Arial"/>
                <a:cs typeface="Arial"/>
                <a:sym typeface="Arial"/>
              </a:rPr>
              <a:t>tecnología</a:t>
            </a:r>
            <a:r>
              <a:rPr lang="en-GB" sz="2800" b="0" i="0" u="none" strike="noStrike" cap="none" dirty="0">
                <a:solidFill>
                  <a:srgbClr val="121212"/>
                </a:solidFill>
                <a:latin typeface="Arial"/>
                <a:ea typeface="Arial"/>
                <a:cs typeface="Arial"/>
                <a:sym typeface="Arial"/>
              </a:rPr>
              <a:t> antes de </a:t>
            </a:r>
            <a:r>
              <a:rPr lang="en-GB" sz="2800" b="0" i="0" u="none" strike="noStrike" cap="none" dirty="0" err="1">
                <a:solidFill>
                  <a:srgbClr val="121212"/>
                </a:solidFill>
                <a:latin typeface="Arial"/>
                <a:ea typeface="Arial"/>
                <a:cs typeface="Arial"/>
                <a:sym typeface="Arial"/>
              </a:rPr>
              <a:t>implantarla</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toda</a:t>
            </a:r>
            <a:r>
              <a:rPr lang="en-GB" sz="2800" b="0" i="0" u="none" strike="noStrike" cap="none" dirty="0">
                <a:solidFill>
                  <a:srgbClr val="121212"/>
                </a:solidFill>
                <a:latin typeface="Arial"/>
                <a:ea typeface="Arial"/>
                <a:cs typeface="Arial"/>
                <a:sym typeface="Arial"/>
              </a:rPr>
              <a:t> la </a:t>
            </a:r>
            <a:r>
              <a:rPr lang="en-GB" sz="2800" b="0" i="0" u="none" strike="noStrike" cap="none" dirty="0" err="1">
                <a:solidFill>
                  <a:srgbClr val="121212"/>
                </a:solidFill>
                <a:latin typeface="Arial"/>
                <a:ea typeface="Arial"/>
                <a:cs typeface="Arial"/>
                <a:sym typeface="Arial"/>
              </a:rPr>
              <a:t>escuela</a:t>
            </a:r>
            <a:r>
              <a:rPr lang="en-GB" sz="2800" b="0" i="0" u="none" strike="noStrike" cap="none" dirty="0">
                <a:solidFill>
                  <a:srgbClr val="121212"/>
                </a:solidFill>
                <a:latin typeface="Arial"/>
                <a:ea typeface="Arial"/>
                <a:cs typeface="Arial"/>
                <a:sym typeface="Arial"/>
              </a:rPr>
              <a:t>.</a:t>
            </a:r>
            <a:endParaRPr sz="1100" dirty="0"/>
          </a:p>
          <a:p>
            <a:pPr marL="0" marR="0" lvl="0" indent="0" algn="l" rtl="0">
              <a:lnSpc>
                <a:spcPct val="101083"/>
              </a:lnSpc>
              <a:spcBef>
                <a:spcPts val="0"/>
              </a:spcBef>
              <a:spcAft>
                <a:spcPts val="0"/>
              </a:spcAft>
              <a:buNone/>
            </a:pPr>
            <a:r>
              <a:rPr lang="en-GB" sz="2800" b="1" dirty="0">
                <a:solidFill>
                  <a:srgbClr val="121212"/>
                </a:solidFill>
                <a:latin typeface="Arial"/>
                <a:ea typeface="Arial"/>
                <a:cs typeface="Arial"/>
                <a:sym typeface="Arial"/>
              </a:rPr>
              <a:t>4. </a:t>
            </a:r>
            <a:r>
              <a:rPr lang="en-GB" sz="2800" b="1" dirty="0" err="1">
                <a:solidFill>
                  <a:srgbClr val="121212"/>
                </a:solidFill>
                <a:latin typeface="Arial"/>
                <a:ea typeface="Arial"/>
                <a:cs typeface="Arial"/>
                <a:sym typeface="Arial"/>
              </a:rPr>
              <a:t>Aplicación</a:t>
            </a:r>
            <a:r>
              <a:rPr lang="en-GB" sz="2800" b="1" dirty="0">
                <a:solidFill>
                  <a:srgbClr val="121212"/>
                </a:solidFill>
                <a:latin typeface="Arial"/>
                <a:ea typeface="Arial"/>
                <a:cs typeface="Arial"/>
                <a:sym typeface="Arial"/>
              </a:rPr>
              <a:t> y </a:t>
            </a:r>
            <a:r>
              <a:rPr lang="en-GB" sz="2800" b="1" dirty="0" err="1">
                <a:solidFill>
                  <a:srgbClr val="121212"/>
                </a:solidFill>
                <a:latin typeface="Arial"/>
                <a:ea typeface="Arial"/>
                <a:cs typeface="Arial"/>
                <a:sym typeface="Arial"/>
              </a:rPr>
              <a:t>apoyo</a:t>
            </a:r>
            <a:r>
              <a:rPr lang="en-GB" sz="2800" b="1" dirty="0">
                <a:solidFill>
                  <a:srgbClr val="121212"/>
                </a:solidFill>
                <a:latin typeface="Arial"/>
                <a:ea typeface="Arial"/>
                <a:cs typeface="Arial"/>
                <a:sym typeface="Arial"/>
              </a:rPr>
              <a:t>:</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Amplia</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implantación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Tras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el</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éxito</a:t>
            </a:r>
            <a:r>
              <a:rPr lang="en-GB" sz="2800" b="0" i="0" u="none" strike="noStrike" cap="none" dirty="0">
                <a:solidFill>
                  <a:srgbClr val="121212"/>
                </a:solidFill>
                <a:latin typeface="Arial"/>
                <a:ea typeface="Arial"/>
                <a:cs typeface="Arial"/>
                <a:sym typeface="Arial"/>
              </a:rPr>
              <a:t> de </a:t>
            </a:r>
            <a:r>
              <a:rPr lang="en-GB" sz="2800" b="0" i="0" u="none" strike="noStrike" cap="none" dirty="0" err="1">
                <a:solidFill>
                  <a:srgbClr val="121212"/>
                </a:solidFill>
                <a:latin typeface="Arial"/>
                <a:ea typeface="Arial"/>
                <a:cs typeface="Arial"/>
                <a:sym typeface="Arial"/>
              </a:rPr>
              <a:t>los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proyectos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piloto</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introduzca</a:t>
            </a:r>
            <a:r>
              <a:rPr lang="en-GB" sz="2800" b="0" i="0" u="none" strike="noStrike" cap="none" dirty="0">
                <a:solidFill>
                  <a:srgbClr val="121212"/>
                </a:solidFill>
                <a:latin typeface="Arial"/>
                <a:ea typeface="Arial"/>
                <a:cs typeface="Arial"/>
                <a:sym typeface="Arial"/>
              </a:rPr>
              <a:t> la </a:t>
            </a:r>
            <a:r>
              <a:rPr lang="en-GB" sz="2800" b="0" i="0" u="none" strike="noStrike" cap="none" dirty="0" err="1">
                <a:solidFill>
                  <a:srgbClr val="121212"/>
                </a:solidFill>
                <a:latin typeface="Arial"/>
                <a:ea typeface="Arial"/>
                <a:cs typeface="Arial"/>
                <a:sym typeface="Arial"/>
              </a:rPr>
              <a:t>tecnología</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todo</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el</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programa</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garantizando</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su</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integración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los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procesos</a:t>
            </a:r>
            <a:r>
              <a:rPr lang="en-GB" sz="2800" b="0" i="0" u="none" strike="noStrike" cap="none" dirty="0">
                <a:solidFill>
                  <a:srgbClr val="121212"/>
                </a:solidFill>
                <a:latin typeface="Arial"/>
                <a:ea typeface="Arial"/>
                <a:cs typeface="Arial"/>
                <a:sym typeface="Arial"/>
              </a:rPr>
              <a:t> de </a:t>
            </a:r>
            <a:r>
              <a:rPr lang="en-GB" sz="2800" b="0" i="0" u="none" strike="noStrike" cap="none" dirty="0" err="1">
                <a:solidFill>
                  <a:srgbClr val="121212"/>
                </a:solidFill>
                <a:latin typeface="Arial"/>
                <a:ea typeface="Arial"/>
                <a:cs typeface="Arial"/>
                <a:sym typeface="Arial"/>
              </a:rPr>
              <a:t>enseñanza</a:t>
            </a:r>
            <a:r>
              <a:rPr lang="en-GB" sz="2800" b="0" i="0" u="none" strike="noStrike" cap="none" dirty="0">
                <a:solidFill>
                  <a:srgbClr val="121212"/>
                </a:solidFill>
                <a:latin typeface="Arial"/>
                <a:ea typeface="Arial"/>
                <a:cs typeface="Arial"/>
                <a:sym typeface="Arial"/>
              </a:rPr>
              <a:t> y </a:t>
            </a:r>
            <a:r>
              <a:rPr lang="en-GB" sz="2800" b="0" i="0" u="none" strike="noStrike" cap="none" dirty="0" err="1">
                <a:solidFill>
                  <a:srgbClr val="121212"/>
                </a:solidFill>
                <a:latin typeface="Arial"/>
                <a:ea typeface="Arial"/>
                <a:cs typeface="Arial"/>
                <a:sym typeface="Arial"/>
              </a:rPr>
              <a:t>aprendizaje</a:t>
            </a:r>
            <a:r>
              <a:rPr lang="en-GB" sz="2800" b="0" i="0" u="none" strike="noStrike" cap="none" dirty="0">
                <a:solidFill>
                  <a:srgbClr val="121212"/>
                </a:solidFill>
                <a:latin typeface="Arial"/>
                <a:ea typeface="Arial"/>
                <a:cs typeface="Arial"/>
                <a:sym typeface="Arial"/>
              </a:rPr>
              <a:t>.</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Proporcionar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apoyo</a:t>
            </a:r>
            <a:r>
              <a:rPr lang="en-GB" sz="2800" b="0" i="0" u="none" strike="noStrike" cap="none" dirty="0">
                <a:solidFill>
                  <a:srgbClr val="121212"/>
                </a:solidFill>
                <a:latin typeface="Arial"/>
                <a:ea typeface="Arial"/>
                <a:cs typeface="Arial"/>
                <a:sym typeface="Arial"/>
              </a:rPr>
              <a:t> continuo: </a:t>
            </a:r>
            <a:r>
              <a:rPr lang="en-GB" sz="2800" b="0" i="0" u="none" strike="noStrike" cap="none" dirty="0" err="1">
                <a:solidFill>
                  <a:srgbClr val="121212"/>
                </a:solidFill>
                <a:latin typeface="Arial"/>
                <a:ea typeface="Arial"/>
                <a:cs typeface="Arial"/>
                <a:sym typeface="Arial"/>
              </a:rPr>
              <a:t>Establezca</a:t>
            </a:r>
            <a:r>
              <a:rPr lang="en-GB" sz="2800" b="0" i="0" u="none" strike="noStrike" cap="none" dirty="0">
                <a:solidFill>
                  <a:srgbClr val="121212"/>
                </a:solidFill>
                <a:latin typeface="Arial"/>
                <a:ea typeface="Arial"/>
                <a:cs typeface="Arial"/>
                <a:sym typeface="Arial"/>
              </a:rPr>
              <a:t> un </a:t>
            </a:r>
            <a:r>
              <a:rPr lang="en-GB" sz="2800" b="0" i="0" u="none" strike="noStrike" cap="none" dirty="0" err="1">
                <a:solidFill>
                  <a:srgbClr val="121212"/>
                </a:solidFill>
                <a:latin typeface="Arial"/>
                <a:ea typeface="Arial"/>
                <a:cs typeface="Arial"/>
                <a:sym typeface="Arial"/>
              </a:rPr>
              <a:t>sistema</a:t>
            </a:r>
            <a:r>
              <a:rPr lang="en-GB" sz="2800" b="0" i="0" u="none" strike="noStrike" cap="none" dirty="0">
                <a:solidFill>
                  <a:srgbClr val="121212"/>
                </a:solidFill>
                <a:latin typeface="Arial"/>
                <a:ea typeface="Arial"/>
                <a:cs typeface="Arial"/>
                <a:sym typeface="Arial"/>
              </a:rPr>
              <a:t> de </a:t>
            </a:r>
            <a:r>
              <a:rPr lang="en-GB" sz="2800" b="0" i="0" u="none" strike="noStrike" cap="none" dirty="0" err="1">
                <a:solidFill>
                  <a:srgbClr val="121212"/>
                </a:solidFill>
                <a:latin typeface="Arial"/>
                <a:ea typeface="Arial"/>
                <a:cs typeface="Arial"/>
                <a:sym typeface="Arial"/>
              </a:rPr>
              <a:t>apoyo</a:t>
            </a:r>
            <a:r>
              <a:rPr lang="en-GB" sz="2800" b="0" i="0" u="none" strike="noStrike" cap="none" dirty="0">
                <a:solidFill>
                  <a:srgbClr val="121212"/>
                </a:solidFill>
                <a:latin typeface="Arial"/>
                <a:ea typeface="Arial"/>
                <a:cs typeface="Arial"/>
                <a:sym typeface="Arial"/>
              </a:rPr>
              <a:t> para resolver </a:t>
            </a:r>
            <a:r>
              <a:rPr lang="en-GB" sz="2800" b="0" i="0" u="none" strike="noStrike" cap="none" dirty="0" err="1">
                <a:solidFill>
                  <a:srgbClr val="121212"/>
                </a:solidFill>
                <a:latin typeface="Arial"/>
                <a:ea typeface="Arial"/>
                <a:cs typeface="Arial"/>
                <a:sym typeface="Arial"/>
              </a:rPr>
              <a:t>problemas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técnicos</a:t>
            </a:r>
            <a:r>
              <a:rPr lang="en-GB" sz="2800" b="0" i="0" u="none" strike="noStrike" cap="none" dirty="0">
                <a:solidFill>
                  <a:srgbClr val="121212"/>
                </a:solidFill>
                <a:latin typeface="Arial"/>
                <a:ea typeface="Arial"/>
                <a:cs typeface="Arial"/>
                <a:sym typeface="Arial"/>
              </a:rPr>
              <a:t> y </a:t>
            </a:r>
            <a:r>
              <a:rPr lang="en-GB" sz="2800" b="0" i="0" u="none" strike="noStrike" cap="none" dirty="0" err="1">
                <a:solidFill>
                  <a:srgbClr val="121212"/>
                </a:solidFill>
                <a:latin typeface="Arial"/>
                <a:ea typeface="Arial"/>
                <a:cs typeface="Arial"/>
                <a:sym typeface="Arial"/>
              </a:rPr>
              <a:t>ayudar</a:t>
            </a:r>
            <a:r>
              <a:rPr lang="en-GB" sz="2800" b="0" i="0" u="none" strike="noStrike" cap="none" dirty="0">
                <a:solidFill>
                  <a:srgbClr val="121212"/>
                </a:solidFill>
                <a:latin typeface="Arial"/>
                <a:ea typeface="Arial"/>
                <a:cs typeface="Arial"/>
                <a:sym typeface="Arial"/>
              </a:rPr>
              <a:t> a </a:t>
            </a:r>
            <a:r>
              <a:rPr lang="en-GB" sz="2800" b="0" i="0" u="none" strike="noStrike" cap="none" dirty="0" err="1">
                <a:solidFill>
                  <a:srgbClr val="121212"/>
                </a:solidFill>
                <a:latin typeface="Arial"/>
                <a:ea typeface="Arial"/>
                <a:cs typeface="Arial"/>
                <a:sym typeface="Arial"/>
              </a:rPr>
              <a:t>los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educadores</a:t>
            </a:r>
            <a:r>
              <a:rPr lang="en-GB" sz="2800" b="0" i="0" u="none" strike="noStrike" cap="none" dirty="0">
                <a:solidFill>
                  <a:srgbClr val="121212"/>
                </a:solidFill>
                <a:latin typeface="Arial"/>
                <a:ea typeface="Arial"/>
                <a:cs typeface="Arial"/>
                <a:sym typeface="Arial"/>
              </a:rPr>
              <a:t> a </a:t>
            </a:r>
            <a:r>
              <a:rPr lang="en-GB" sz="2800" b="0" i="0" u="none" strike="noStrike" cap="none" dirty="0" err="1">
                <a:solidFill>
                  <a:srgbClr val="121212"/>
                </a:solidFill>
                <a:latin typeface="Arial"/>
                <a:ea typeface="Arial"/>
                <a:cs typeface="Arial"/>
                <a:sym typeface="Arial"/>
              </a:rPr>
              <a:t>innovar</a:t>
            </a:r>
            <a:r>
              <a:rPr lang="en-GB" sz="2800" b="0" i="0" u="none" strike="noStrike" cap="none" dirty="0">
                <a:solidFill>
                  <a:srgbClr val="121212"/>
                </a:solidFill>
                <a:latin typeface="Arial"/>
                <a:ea typeface="Arial"/>
                <a:cs typeface="Arial"/>
                <a:sym typeface="Arial"/>
              </a:rPr>
              <a:t> sus </a:t>
            </a:r>
            <a:r>
              <a:rPr lang="en-GB" sz="2800" b="0" i="0" u="none" strike="noStrike" cap="none" dirty="0" err="1">
                <a:solidFill>
                  <a:srgbClr val="121212"/>
                </a:solidFill>
                <a:latin typeface="Arial"/>
                <a:ea typeface="Arial"/>
                <a:cs typeface="Arial"/>
                <a:sym typeface="Arial"/>
              </a:rPr>
              <a:t>planteamientos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pedagógicos</a:t>
            </a:r>
            <a:r>
              <a:rPr lang="en-GB" sz="2800" b="0" i="0" u="none" strike="noStrike" cap="none" dirty="0">
                <a:solidFill>
                  <a:srgbClr val="121212"/>
                </a:solidFill>
                <a:latin typeface="Arial"/>
                <a:ea typeface="Arial"/>
                <a:cs typeface="Arial"/>
                <a:sym typeface="Arial"/>
              </a:rPr>
              <a:t>.</a:t>
            </a:r>
            <a:endParaRPr sz="1100" dirty="0"/>
          </a:p>
        </p:txBody>
      </p:sp>
      <p:sp>
        <p:nvSpPr>
          <p:cNvPr id="453" name="Google Shape;453;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1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18"/>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456" name="Google Shape;456;p18"/>
          <p:cNvPicPr preferRelativeResize="0"/>
          <p:nvPr/>
        </p:nvPicPr>
        <p:blipFill rotWithShape="1">
          <a:blip r:embed="rId5">
            <a:alphaModFix/>
          </a:blip>
          <a:srcRect/>
          <a:stretch/>
        </p:blipFill>
        <p:spPr>
          <a:xfrm>
            <a:off x="15697200" y="9183021"/>
            <a:ext cx="1727565" cy="6282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60"/>
        <p:cNvGrpSpPr/>
        <p:nvPr/>
      </p:nvGrpSpPr>
      <p:grpSpPr>
        <a:xfrm>
          <a:off x="0" y="0"/>
          <a:ext cx="0" cy="0"/>
          <a:chOff x="0" y="0"/>
          <a:chExt cx="0" cy="0"/>
        </a:xfrm>
      </p:grpSpPr>
      <p:sp>
        <p:nvSpPr>
          <p:cNvPr id="461" name="Google Shape;461;p19"/>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1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19"/>
          <p:cNvSpPr txBox="1"/>
          <p:nvPr/>
        </p:nvSpPr>
        <p:spPr>
          <a:xfrm>
            <a:off x="331108" y="30157"/>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err="1">
                <a:solidFill>
                  <a:srgbClr val="033C5B"/>
                </a:solidFill>
                <a:latin typeface="Arial"/>
                <a:ea typeface="Arial"/>
                <a:cs typeface="Arial"/>
                <a:sym typeface="Arial"/>
              </a:rPr>
              <a:t>Implantación</a:t>
            </a:r>
            <a:r>
              <a:rPr lang="en-GB" sz="6999" dirty="0">
                <a:solidFill>
                  <a:srgbClr val="033C5B"/>
                </a:solidFill>
                <a:latin typeface="Arial"/>
                <a:ea typeface="Arial"/>
                <a:cs typeface="Arial"/>
                <a:sym typeface="Arial"/>
              </a:rPr>
              <a:t> de la </a:t>
            </a:r>
            <a:r>
              <a:rPr lang="en-GB" sz="6999" dirty="0" err="1">
                <a:solidFill>
                  <a:srgbClr val="033C5B"/>
                </a:solidFill>
                <a:latin typeface="Arial"/>
                <a:ea typeface="Arial"/>
                <a:cs typeface="Arial"/>
                <a:sym typeface="Arial"/>
              </a:rPr>
              <a:t>tecnología</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en</a:t>
            </a:r>
            <a:r>
              <a:rPr lang="en-GB" sz="6999" dirty="0">
                <a:solidFill>
                  <a:srgbClr val="033C5B"/>
                </a:solidFill>
                <a:latin typeface="Arial"/>
                <a:ea typeface="Arial"/>
                <a:cs typeface="Arial"/>
                <a:sym typeface="Arial"/>
              </a:rPr>
              <a:t> la EFP: ¿CÓMO?</a:t>
            </a:r>
            <a:endParaRPr sz="6999" dirty="0">
              <a:solidFill>
                <a:srgbClr val="033C5B"/>
              </a:solidFill>
              <a:latin typeface="Arial"/>
              <a:ea typeface="Arial"/>
              <a:cs typeface="Arial"/>
              <a:sym typeface="Arial"/>
            </a:endParaRPr>
          </a:p>
        </p:txBody>
      </p:sp>
      <p:sp>
        <p:nvSpPr>
          <p:cNvPr id="464" name="Google Shape;464;p1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19"/>
          <p:cNvSpPr txBox="1"/>
          <p:nvPr/>
        </p:nvSpPr>
        <p:spPr>
          <a:xfrm>
            <a:off x="164124" y="2780867"/>
            <a:ext cx="16661924" cy="5408788"/>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2800" b="1" dirty="0">
                <a:solidFill>
                  <a:srgbClr val="121212"/>
                </a:solidFill>
                <a:latin typeface="Arial"/>
                <a:ea typeface="Arial"/>
                <a:cs typeface="Arial"/>
                <a:sym typeface="Arial"/>
              </a:rPr>
              <a:t>5. </a:t>
            </a:r>
            <a:r>
              <a:rPr lang="en-GB" sz="2800" b="1" dirty="0" err="1">
                <a:solidFill>
                  <a:srgbClr val="121212"/>
                </a:solidFill>
                <a:latin typeface="Arial"/>
                <a:ea typeface="Arial"/>
                <a:cs typeface="Arial"/>
                <a:sym typeface="Arial"/>
              </a:rPr>
              <a:t>Evaluación</a:t>
            </a:r>
            <a:r>
              <a:rPr lang="en-GB" sz="2800" b="1" dirty="0">
                <a:solidFill>
                  <a:srgbClr val="121212"/>
                </a:solidFill>
                <a:latin typeface="Arial"/>
                <a:ea typeface="Arial"/>
                <a:cs typeface="Arial"/>
                <a:sym typeface="Arial"/>
              </a:rPr>
              <a:t> y </a:t>
            </a:r>
            <a:r>
              <a:rPr lang="en-GB" sz="2800" b="1" dirty="0" err="1">
                <a:solidFill>
                  <a:srgbClr val="121212"/>
                </a:solidFill>
                <a:latin typeface="Arial"/>
                <a:ea typeface="Arial"/>
                <a:cs typeface="Arial"/>
                <a:sym typeface="Arial"/>
              </a:rPr>
              <a:t>adaptación</a:t>
            </a:r>
            <a:r>
              <a:rPr lang="en-GB" sz="2800" b="1" dirty="0">
                <a:solidFill>
                  <a:srgbClr val="121212"/>
                </a:solidFill>
                <a:latin typeface="Arial"/>
                <a:ea typeface="Arial"/>
                <a:cs typeface="Arial"/>
                <a:sym typeface="Arial"/>
              </a:rPr>
              <a:t>:</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Supervisar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el</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progreso</a:t>
            </a:r>
            <a:r>
              <a:rPr lang="en-GB" sz="2800" b="0" i="0" u="none" strike="noStrike" cap="none" dirty="0">
                <a:solidFill>
                  <a:srgbClr val="121212"/>
                </a:solidFill>
                <a:latin typeface="Arial"/>
                <a:ea typeface="Arial"/>
                <a:cs typeface="Arial"/>
                <a:sym typeface="Arial"/>
              </a:rPr>
              <a:t> y </a:t>
            </a:r>
            <a:r>
              <a:rPr lang="en-GB" sz="2800" b="0" i="0" u="none" strike="noStrike" cap="none" dirty="0" err="1">
                <a:solidFill>
                  <a:srgbClr val="121212"/>
                </a:solidFill>
                <a:latin typeface="Arial"/>
                <a:ea typeface="Arial"/>
                <a:cs typeface="Arial"/>
                <a:sym typeface="Arial"/>
              </a:rPr>
              <a:t>el</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impacto</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Utiliza</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análisis</a:t>
            </a:r>
            <a:r>
              <a:rPr lang="en-GB" sz="2800" b="0" i="0" u="none" strike="noStrike" cap="none" dirty="0">
                <a:solidFill>
                  <a:srgbClr val="121212"/>
                </a:solidFill>
                <a:latin typeface="Arial"/>
                <a:ea typeface="Arial"/>
                <a:cs typeface="Arial"/>
                <a:sym typeface="Arial"/>
              </a:rPr>
              <a:t> de </a:t>
            </a:r>
            <a:r>
              <a:rPr lang="en-GB" sz="2800" b="0" i="0" u="none" strike="noStrike" cap="none" dirty="0" err="1">
                <a:solidFill>
                  <a:srgbClr val="121212"/>
                </a:solidFill>
                <a:latin typeface="Arial"/>
                <a:ea typeface="Arial"/>
                <a:cs typeface="Arial"/>
                <a:sym typeface="Arial"/>
              </a:rPr>
              <a:t>datos</a:t>
            </a:r>
            <a:r>
              <a:rPr lang="en-GB" sz="2800" b="0" i="0" u="none" strike="noStrike" cap="none" dirty="0">
                <a:solidFill>
                  <a:srgbClr val="121212"/>
                </a:solidFill>
                <a:latin typeface="Arial"/>
                <a:ea typeface="Arial"/>
                <a:cs typeface="Arial"/>
                <a:sym typeface="Arial"/>
              </a:rPr>
              <a:t> para </a:t>
            </a:r>
            <a:r>
              <a:rPr lang="en-GB" sz="2800" b="0" i="0" u="none" strike="noStrike" cap="none" dirty="0" err="1">
                <a:solidFill>
                  <a:srgbClr val="121212"/>
                </a:solidFill>
                <a:latin typeface="Arial"/>
                <a:ea typeface="Arial"/>
                <a:cs typeface="Arial"/>
                <a:sym typeface="Arial"/>
              </a:rPr>
              <a:t>evaluar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qué</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medida</a:t>
            </a:r>
            <a:r>
              <a:rPr lang="en-GB" sz="2800" b="0" i="0" u="none" strike="noStrike" cap="none" dirty="0">
                <a:solidFill>
                  <a:srgbClr val="121212"/>
                </a:solidFill>
                <a:latin typeface="Arial"/>
                <a:ea typeface="Arial"/>
                <a:cs typeface="Arial"/>
                <a:sym typeface="Arial"/>
              </a:rPr>
              <a:t> la </a:t>
            </a:r>
            <a:r>
              <a:rPr lang="en-GB" sz="2800" b="0" i="0" u="none" strike="noStrike" cap="none" dirty="0" err="1">
                <a:solidFill>
                  <a:srgbClr val="121212"/>
                </a:solidFill>
                <a:latin typeface="Arial"/>
                <a:ea typeface="Arial"/>
                <a:cs typeface="Arial"/>
                <a:sym typeface="Arial"/>
              </a:rPr>
              <a:t>tecnología</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cumple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los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objetivos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educativos</a:t>
            </a:r>
            <a:r>
              <a:rPr lang="en-GB" sz="2800" b="0" i="0" u="none" strike="noStrike" cap="none" dirty="0">
                <a:solidFill>
                  <a:srgbClr val="121212"/>
                </a:solidFill>
                <a:latin typeface="Arial"/>
                <a:ea typeface="Arial"/>
                <a:cs typeface="Arial"/>
                <a:sym typeface="Arial"/>
              </a:rPr>
              <a:t>.</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Prepárese</a:t>
            </a:r>
            <a:r>
              <a:rPr lang="en-GB" sz="2800" b="0" i="0" u="none" strike="noStrike" cap="none" dirty="0">
                <a:solidFill>
                  <a:srgbClr val="121212"/>
                </a:solidFill>
                <a:latin typeface="Arial"/>
                <a:ea typeface="Arial"/>
                <a:cs typeface="Arial"/>
                <a:sym typeface="Arial"/>
              </a:rPr>
              <a:t> para </a:t>
            </a:r>
            <a:r>
              <a:rPr lang="en-GB" sz="2800" b="0" i="0" u="none" strike="noStrike" cap="none" dirty="0" err="1">
                <a:solidFill>
                  <a:srgbClr val="121212"/>
                </a:solidFill>
                <a:latin typeface="Arial"/>
                <a:ea typeface="Arial"/>
                <a:cs typeface="Arial"/>
                <a:sym typeface="Arial"/>
              </a:rPr>
              <a:t>adaptarse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Manténgase</a:t>
            </a:r>
            <a:r>
              <a:rPr lang="en-GB" sz="2800" b="0" i="0" u="none" strike="noStrike" cap="none" dirty="0">
                <a:solidFill>
                  <a:srgbClr val="121212"/>
                </a:solidFill>
                <a:latin typeface="Arial"/>
                <a:ea typeface="Arial"/>
                <a:cs typeface="Arial"/>
                <a:sym typeface="Arial"/>
              </a:rPr>
              <a:t> flexible y </a:t>
            </a:r>
            <a:r>
              <a:rPr lang="en-GB" sz="2800" b="0" i="0" u="none" strike="noStrike" cap="none" dirty="0" err="1">
                <a:solidFill>
                  <a:srgbClr val="121212"/>
                </a:solidFill>
                <a:latin typeface="Arial"/>
                <a:ea typeface="Arial"/>
                <a:cs typeface="Arial"/>
                <a:sym typeface="Arial"/>
              </a:rPr>
              <a:t>preparado</a:t>
            </a:r>
            <a:r>
              <a:rPr lang="en-GB" sz="2800" b="0" i="0" u="none" strike="noStrike" cap="none" dirty="0">
                <a:solidFill>
                  <a:srgbClr val="121212"/>
                </a:solidFill>
                <a:latin typeface="Arial"/>
                <a:ea typeface="Arial"/>
                <a:cs typeface="Arial"/>
                <a:sym typeface="Arial"/>
              </a:rPr>
              <a:t> para </a:t>
            </a:r>
            <a:r>
              <a:rPr lang="en-GB" sz="2800" b="0" i="0" u="none" strike="noStrike" cap="none" dirty="0" err="1">
                <a:solidFill>
                  <a:srgbClr val="121212"/>
                </a:solidFill>
                <a:latin typeface="Arial"/>
                <a:ea typeface="Arial"/>
                <a:cs typeface="Arial"/>
                <a:sym typeface="Arial"/>
              </a:rPr>
              <a:t>introducir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cambios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función</a:t>
            </a:r>
            <a:r>
              <a:rPr lang="en-GB" sz="2800" b="0" i="0" u="none" strike="noStrike" cap="none" dirty="0">
                <a:solidFill>
                  <a:srgbClr val="121212"/>
                </a:solidFill>
                <a:latin typeface="Arial"/>
                <a:ea typeface="Arial"/>
                <a:cs typeface="Arial"/>
                <a:sym typeface="Arial"/>
              </a:rPr>
              <a:t> de </a:t>
            </a:r>
            <a:r>
              <a:rPr lang="en-GB" sz="2800" b="0" i="0" u="none" strike="noStrike" cap="none" dirty="0" err="1">
                <a:solidFill>
                  <a:srgbClr val="121212"/>
                </a:solidFill>
                <a:latin typeface="Arial"/>
                <a:ea typeface="Arial"/>
                <a:cs typeface="Arial"/>
                <a:sym typeface="Arial"/>
              </a:rPr>
              <a:t>los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comentarios</a:t>
            </a:r>
            <a:r>
              <a:rPr lang="en-GB" sz="2800" b="0" i="0" u="none" strike="noStrike" cap="none" dirty="0">
                <a:solidFill>
                  <a:srgbClr val="121212"/>
                </a:solidFill>
                <a:latin typeface="Arial"/>
                <a:ea typeface="Arial"/>
                <a:cs typeface="Arial"/>
                <a:sym typeface="Arial"/>
              </a:rPr>
              <a:t> y </a:t>
            </a:r>
            <a:r>
              <a:rPr lang="en-GB" sz="2800" b="0" i="0" u="none" strike="noStrike" cap="none" dirty="0" err="1">
                <a:solidFill>
                  <a:srgbClr val="121212"/>
                </a:solidFill>
                <a:latin typeface="Arial"/>
                <a:ea typeface="Arial"/>
                <a:cs typeface="Arial"/>
                <a:sym typeface="Arial"/>
              </a:rPr>
              <a:t>los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resultados</a:t>
            </a:r>
            <a:r>
              <a:rPr lang="en-GB" sz="2800" b="0" i="0" u="none" strike="noStrike" cap="none" dirty="0">
                <a:solidFill>
                  <a:srgbClr val="121212"/>
                </a:solidFill>
                <a:latin typeface="Arial"/>
                <a:ea typeface="Arial"/>
                <a:cs typeface="Arial"/>
                <a:sym typeface="Arial"/>
              </a:rPr>
              <a:t> de sus </a:t>
            </a:r>
            <a:r>
              <a:rPr lang="en-GB" sz="2800" b="0" i="0" u="none" strike="noStrike" cap="none" dirty="0" err="1">
                <a:solidFill>
                  <a:srgbClr val="121212"/>
                </a:solidFill>
                <a:latin typeface="Arial"/>
                <a:ea typeface="Arial"/>
                <a:cs typeface="Arial"/>
                <a:sym typeface="Arial"/>
              </a:rPr>
              <a:t>evaluaciones</a:t>
            </a:r>
            <a:r>
              <a:rPr lang="en-GB" sz="2800" b="0" i="0" u="none" strike="noStrike" cap="none" dirty="0">
                <a:solidFill>
                  <a:srgbClr val="121212"/>
                </a:solidFill>
                <a:latin typeface="Arial"/>
                <a:ea typeface="Arial"/>
                <a:cs typeface="Arial"/>
                <a:sym typeface="Arial"/>
              </a:rPr>
              <a:t>.</a:t>
            </a:r>
            <a:endParaRPr sz="1100" dirty="0"/>
          </a:p>
          <a:p>
            <a:pPr marL="0" marR="0" lvl="0" indent="0" algn="l" rtl="0">
              <a:lnSpc>
                <a:spcPct val="101083"/>
              </a:lnSpc>
              <a:spcBef>
                <a:spcPts val="0"/>
              </a:spcBef>
              <a:spcAft>
                <a:spcPts val="0"/>
              </a:spcAft>
              <a:buNone/>
            </a:pPr>
            <a:r>
              <a:rPr lang="en-GB" sz="2800" b="1" dirty="0">
                <a:solidFill>
                  <a:srgbClr val="121212"/>
                </a:solidFill>
                <a:latin typeface="Arial"/>
                <a:ea typeface="Arial"/>
                <a:cs typeface="Arial"/>
                <a:sym typeface="Arial"/>
              </a:rPr>
              <a:t>6. </a:t>
            </a:r>
            <a:r>
              <a:rPr lang="en-GB" sz="2800" b="1" dirty="0" err="1">
                <a:solidFill>
                  <a:srgbClr val="121212"/>
                </a:solidFill>
                <a:latin typeface="Arial"/>
                <a:ea typeface="Arial"/>
                <a:cs typeface="Arial"/>
                <a:sym typeface="Arial"/>
              </a:rPr>
              <a:t>Garantizar</a:t>
            </a:r>
            <a:r>
              <a:rPr lang="en-GB" sz="2800" b="1" dirty="0">
                <a:solidFill>
                  <a:srgbClr val="121212"/>
                </a:solidFill>
                <a:latin typeface="Arial"/>
                <a:ea typeface="Arial"/>
                <a:cs typeface="Arial"/>
                <a:sym typeface="Arial"/>
              </a:rPr>
              <a:t> </a:t>
            </a:r>
            <a:r>
              <a:rPr lang="en-GB" sz="2800" b="1" dirty="0" err="1">
                <a:solidFill>
                  <a:srgbClr val="121212"/>
                </a:solidFill>
                <a:latin typeface="Arial"/>
                <a:ea typeface="Arial"/>
                <a:cs typeface="Arial"/>
                <a:sym typeface="Arial"/>
              </a:rPr>
              <a:t>el</a:t>
            </a:r>
            <a:r>
              <a:rPr lang="en-GB" sz="2800" b="1" dirty="0">
                <a:solidFill>
                  <a:srgbClr val="121212"/>
                </a:solidFill>
                <a:latin typeface="Arial"/>
                <a:ea typeface="Arial"/>
                <a:cs typeface="Arial"/>
                <a:sym typeface="Arial"/>
              </a:rPr>
              <a:t> </a:t>
            </a:r>
            <a:r>
              <a:rPr lang="en-GB" sz="2800" b="1" dirty="0" err="1">
                <a:solidFill>
                  <a:srgbClr val="121212"/>
                </a:solidFill>
                <a:latin typeface="Arial"/>
                <a:ea typeface="Arial"/>
                <a:cs typeface="Arial"/>
                <a:sym typeface="Arial"/>
              </a:rPr>
              <a:t>acceso</a:t>
            </a:r>
            <a:r>
              <a:rPr lang="en-GB" sz="2800" b="1" dirty="0">
                <a:solidFill>
                  <a:srgbClr val="121212"/>
                </a:solidFill>
                <a:latin typeface="Arial"/>
                <a:ea typeface="Arial"/>
                <a:cs typeface="Arial"/>
                <a:sym typeface="Arial"/>
              </a:rPr>
              <a:t> y </a:t>
            </a:r>
            <a:r>
              <a:rPr lang="en-GB" sz="2800" b="1" dirty="0" err="1">
                <a:solidFill>
                  <a:srgbClr val="121212"/>
                </a:solidFill>
                <a:latin typeface="Arial"/>
                <a:ea typeface="Arial"/>
                <a:cs typeface="Arial"/>
                <a:sym typeface="Arial"/>
              </a:rPr>
              <a:t>colmar</a:t>
            </a:r>
            <a:r>
              <a:rPr lang="en-GB" sz="2800" b="1" dirty="0">
                <a:solidFill>
                  <a:srgbClr val="121212"/>
                </a:solidFill>
                <a:latin typeface="Arial"/>
                <a:ea typeface="Arial"/>
                <a:cs typeface="Arial"/>
                <a:sym typeface="Arial"/>
              </a:rPr>
              <a:t> las lagunas:</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Abordar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los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problemas</a:t>
            </a:r>
            <a:r>
              <a:rPr lang="en-GB" sz="2800" b="0" i="0" u="none" strike="noStrike" cap="none" dirty="0">
                <a:solidFill>
                  <a:srgbClr val="121212"/>
                </a:solidFill>
                <a:latin typeface="Arial"/>
                <a:ea typeface="Arial"/>
                <a:cs typeface="Arial"/>
                <a:sym typeface="Arial"/>
              </a:rPr>
              <a:t> de </a:t>
            </a:r>
            <a:r>
              <a:rPr lang="en-GB" sz="2800" b="0" i="0" u="none" strike="noStrike" cap="none" dirty="0" err="1">
                <a:solidFill>
                  <a:srgbClr val="121212"/>
                </a:solidFill>
                <a:latin typeface="Arial"/>
                <a:ea typeface="Arial"/>
                <a:cs typeface="Arial"/>
                <a:sym typeface="Arial"/>
              </a:rPr>
              <a:t>acceso</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Desarrollar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iniciativas</a:t>
            </a:r>
            <a:r>
              <a:rPr lang="en-GB" sz="2800" b="0" i="0" u="none" strike="noStrike" cap="none" dirty="0">
                <a:solidFill>
                  <a:srgbClr val="121212"/>
                </a:solidFill>
                <a:latin typeface="Arial"/>
                <a:ea typeface="Arial"/>
                <a:cs typeface="Arial"/>
                <a:sym typeface="Arial"/>
              </a:rPr>
              <a:t> para </a:t>
            </a:r>
            <a:r>
              <a:rPr lang="en-GB" sz="2800" b="0" i="0" u="none" strike="noStrike" cap="none" dirty="0" err="1">
                <a:solidFill>
                  <a:srgbClr val="121212"/>
                </a:solidFill>
                <a:latin typeface="Arial"/>
                <a:ea typeface="Arial"/>
                <a:cs typeface="Arial"/>
                <a:sym typeface="Arial"/>
              </a:rPr>
              <a:t>garantizar</a:t>
            </a:r>
            <a:r>
              <a:rPr lang="en-GB" sz="2800" b="0" i="0" u="none" strike="noStrike" cap="none" dirty="0">
                <a:solidFill>
                  <a:srgbClr val="121212"/>
                </a:solidFill>
                <a:latin typeface="Arial"/>
                <a:ea typeface="Arial"/>
                <a:cs typeface="Arial"/>
                <a:sym typeface="Arial"/>
              </a:rPr>
              <a:t> que </a:t>
            </a:r>
            <a:r>
              <a:rPr lang="en-GB" sz="2800" b="0" i="0" u="none" strike="noStrike" cap="none" dirty="0" err="1">
                <a:solidFill>
                  <a:srgbClr val="121212"/>
                </a:solidFill>
                <a:latin typeface="Arial"/>
                <a:ea typeface="Arial"/>
                <a:cs typeface="Arial"/>
                <a:sym typeface="Arial"/>
              </a:rPr>
              <a:t>todos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los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estudiantes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dispongan</a:t>
            </a:r>
            <a:r>
              <a:rPr lang="en-GB" sz="2800" b="0" i="0" u="none" strike="noStrike" cap="none" dirty="0">
                <a:solidFill>
                  <a:srgbClr val="121212"/>
                </a:solidFill>
                <a:latin typeface="Arial"/>
                <a:ea typeface="Arial"/>
                <a:cs typeface="Arial"/>
                <a:sym typeface="Arial"/>
              </a:rPr>
              <a:t> de la </a:t>
            </a:r>
            <a:r>
              <a:rPr lang="en-GB" sz="2800" b="0" i="0" u="none" strike="noStrike" cap="none" dirty="0" err="1">
                <a:solidFill>
                  <a:srgbClr val="121212"/>
                </a:solidFill>
                <a:latin typeface="Arial"/>
                <a:ea typeface="Arial"/>
                <a:cs typeface="Arial"/>
                <a:sym typeface="Arial"/>
              </a:rPr>
              <a:t>tecnología</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necesaria</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como</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programas</a:t>
            </a:r>
            <a:r>
              <a:rPr lang="en-GB" sz="2800" b="0" i="0" u="none" strike="noStrike" cap="none" dirty="0">
                <a:solidFill>
                  <a:srgbClr val="121212"/>
                </a:solidFill>
                <a:latin typeface="Arial"/>
                <a:ea typeface="Arial"/>
                <a:cs typeface="Arial"/>
                <a:sym typeface="Arial"/>
              </a:rPr>
              <a:t> de </a:t>
            </a:r>
            <a:r>
              <a:rPr lang="en-GB" sz="2800" b="0" i="0" u="none" strike="noStrike" cap="none" dirty="0" err="1">
                <a:solidFill>
                  <a:srgbClr val="121212"/>
                </a:solidFill>
                <a:latin typeface="Arial"/>
                <a:ea typeface="Arial"/>
                <a:cs typeface="Arial"/>
                <a:sym typeface="Arial"/>
              </a:rPr>
              <a:t>préstamo</a:t>
            </a:r>
            <a:r>
              <a:rPr lang="en-GB" sz="2800" b="0" i="0" u="none" strike="noStrike" cap="none" dirty="0">
                <a:solidFill>
                  <a:srgbClr val="121212"/>
                </a:solidFill>
                <a:latin typeface="Arial"/>
                <a:ea typeface="Arial"/>
                <a:cs typeface="Arial"/>
                <a:sym typeface="Arial"/>
              </a:rPr>
              <a:t> o </a:t>
            </a:r>
            <a:r>
              <a:rPr lang="en-GB" sz="2800" b="0" i="0" u="none" strike="noStrike" cap="none" dirty="0" err="1">
                <a:solidFill>
                  <a:srgbClr val="121212"/>
                </a:solidFill>
                <a:latin typeface="Arial"/>
                <a:ea typeface="Arial"/>
                <a:cs typeface="Arial"/>
                <a:sym typeface="Arial"/>
              </a:rPr>
              <a:t>asociaciones</a:t>
            </a:r>
            <a:r>
              <a:rPr lang="en-GB" sz="2800" b="0" i="0" u="none" strike="noStrike" cap="none" dirty="0">
                <a:solidFill>
                  <a:srgbClr val="121212"/>
                </a:solidFill>
                <a:latin typeface="Arial"/>
                <a:ea typeface="Arial"/>
                <a:cs typeface="Arial"/>
                <a:sym typeface="Arial"/>
              </a:rPr>
              <a:t> con </a:t>
            </a:r>
            <a:r>
              <a:rPr lang="en-GB" sz="2800" b="0" i="0" u="none" strike="noStrike" cap="none" dirty="0" err="1">
                <a:solidFill>
                  <a:srgbClr val="121212"/>
                </a:solidFill>
                <a:latin typeface="Arial"/>
                <a:ea typeface="Arial"/>
                <a:cs typeface="Arial"/>
                <a:sym typeface="Arial"/>
              </a:rPr>
              <a:t>empresas</a:t>
            </a:r>
            <a:r>
              <a:rPr lang="en-GB" sz="2800" b="0" i="0" u="none" strike="noStrike" cap="none" dirty="0">
                <a:solidFill>
                  <a:srgbClr val="121212"/>
                </a:solidFill>
                <a:latin typeface="Arial"/>
                <a:ea typeface="Arial"/>
                <a:cs typeface="Arial"/>
                <a:sym typeface="Arial"/>
              </a:rPr>
              <a:t> locales.</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Promover</a:t>
            </a:r>
            <a:r>
              <a:rPr lang="en-GB" sz="2800" b="0" i="0" u="none" strike="noStrike" cap="none" dirty="0">
                <a:solidFill>
                  <a:srgbClr val="121212"/>
                </a:solidFill>
                <a:latin typeface="Arial"/>
                <a:ea typeface="Arial"/>
                <a:cs typeface="Arial"/>
                <a:sym typeface="Arial"/>
              </a:rPr>
              <a:t> la </a:t>
            </a:r>
            <a:r>
              <a:rPr lang="en-GB" sz="2800" b="0" i="0" u="none" strike="noStrike" cap="none" dirty="0" err="1">
                <a:solidFill>
                  <a:srgbClr val="121212"/>
                </a:solidFill>
                <a:latin typeface="Arial"/>
                <a:ea typeface="Arial"/>
                <a:cs typeface="Arial"/>
                <a:sym typeface="Arial"/>
              </a:rPr>
              <a:t>alfabetización</a:t>
            </a:r>
            <a:r>
              <a:rPr lang="en-GB" sz="2800" b="0" i="0" u="none" strike="noStrike" cap="none" dirty="0">
                <a:solidFill>
                  <a:srgbClr val="121212"/>
                </a:solidFill>
                <a:latin typeface="Arial"/>
                <a:ea typeface="Arial"/>
                <a:cs typeface="Arial"/>
                <a:sym typeface="Arial"/>
              </a:rPr>
              <a:t> digital: </a:t>
            </a:r>
            <a:r>
              <a:rPr lang="en-GB" sz="2800" b="0" i="0" u="none" strike="noStrike" cap="none" dirty="0" err="1">
                <a:solidFill>
                  <a:srgbClr val="121212"/>
                </a:solidFill>
                <a:latin typeface="Arial"/>
                <a:ea typeface="Arial"/>
                <a:cs typeface="Arial"/>
                <a:sym typeface="Arial"/>
              </a:rPr>
              <a:t>Integrar</a:t>
            </a:r>
            <a:r>
              <a:rPr lang="en-GB" sz="2800" b="0" i="0" u="none" strike="noStrike" cap="none" dirty="0">
                <a:solidFill>
                  <a:srgbClr val="121212"/>
                </a:solidFill>
                <a:latin typeface="Arial"/>
                <a:ea typeface="Arial"/>
                <a:cs typeface="Arial"/>
                <a:sym typeface="Arial"/>
              </a:rPr>
              <a:t> la </a:t>
            </a:r>
            <a:r>
              <a:rPr lang="en-GB" sz="2800" b="0" i="0" u="none" strike="noStrike" cap="none" dirty="0" err="1">
                <a:solidFill>
                  <a:srgbClr val="121212"/>
                </a:solidFill>
                <a:latin typeface="Arial"/>
                <a:ea typeface="Arial"/>
                <a:cs typeface="Arial"/>
                <a:sym typeface="Arial"/>
              </a:rPr>
              <a:t>formación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competencias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digitales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el</a:t>
            </a:r>
            <a:r>
              <a:rPr lang="en-GB" sz="2800" b="0" i="0" u="none" strike="noStrike" cap="none" dirty="0">
                <a:solidFill>
                  <a:srgbClr val="121212"/>
                </a:solidFill>
                <a:latin typeface="Arial"/>
                <a:ea typeface="Arial"/>
                <a:cs typeface="Arial"/>
                <a:sym typeface="Arial"/>
              </a:rPr>
              <a:t> plan de </a:t>
            </a:r>
            <a:r>
              <a:rPr lang="en-GB" sz="2800" b="0" i="0" u="none" strike="noStrike" cap="none" dirty="0" err="1">
                <a:solidFill>
                  <a:srgbClr val="121212"/>
                </a:solidFill>
                <a:latin typeface="Arial"/>
                <a:ea typeface="Arial"/>
                <a:cs typeface="Arial"/>
                <a:sym typeface="Arial"/>
              </a:rPr>
              <a:t>estudios</a:t>
            </a:r>
            <a:r>
              <a:rPr lang="en-GB" sz="2800" b="0" i="0" u="none" strike="noStrike" cap="none" dirty="0">
                <a:solidFill>
                  <a:srgbClr val="121212"/>
                </a:solidFill>
                <a:latin typeface="Arial"/>
                <a:ea typeface="Arial"/>
                <a:cs typeface="Arial"/>
                <a:sym typeface="Arial"/>
              </a:rPr>
              <a:t> para </a:t>
            </a:r>
            <a:r>
              <a:rPr lang="en-GB" sz="2800" b="0" i="0" u="none" strike="noStrike" cap="none" dirty="0" err="1">
                <a:solidFill>
                  <a:srgbClr val="121212"/>
                </a:solidFill>
                <a:latin typeface="Arial"/>
                <a:ea typeface="Arial"/>
                <a:cs typeface="Arial"/>
                <a:sym typeface="Arial"/>
              </a:rPr>
              <a:t>garantizar</a:t>
            </a:r>
            <a:r>
              <a:rPr lang="en-GB" sz="2800" b="0" i="0" u="none" strike="noStrike" cap="none" dirty="0">
                <a:solidFill>
                  <a:srgbClr val="121212"/>
                </a:solidFill>
                <a:latin typeface="Arial"/>
                <a:ea typeface="Arial"/>
                <a:cs typeface="Arial"/>
                <a:sym typeface="Arial"/>
              </a:rPr>
              <a:t> que </a:t>
            </a:r>
            <a:r>
              <a:rPr lang="en-GB" sz="2800" b="0" i="0" u="none" strike="noStrike" cap="none" dirty="0" err="1">
                <a:solidFill>
                  <a:srgbClr val="121212"/>
                </a:solidFill>
                <a:latin typeface="Arial"/>
                <a:ea typeface="Arial"/>
                <a:cs typeface="Arial"/>
                <a:sym typeface="Arial"/>
              </a:rPr>
              <a:t>todos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los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alumnos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puedan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beneficiarse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plenamente</a:t>
            </a:r>
            <a:r>
              <a:rPr lang="en-GB" sz="2800" b="0" i="0" u="none" strike="noStrike" cap="none" dirty="0">
                <a:solidFill>
                  <a:srgbClr val="121212"/>
                </a:solidFill>
                <a:latin typeface="Arial"/>
                <a:ea typeface="Arial"/>
                <a:cs typeface="Arial"/>
                <a:sym typeface="Arial"/>
              </a:rPr>
              <a:t> de la </a:t>
            </a:r>
            <a:r>
              <a:rPr lang="en-GB" sz="2800" b="0" i="0" u="none" strike="noStrike" cap="none" dirty="0" err="1">
                <a:solidFill>
                  <a:srgbClr val="121212"/>
                </a:solidFill>
                <a:latin typeface="Arial"/>
                <a:ea typeface="Arial"/>
                <a:cs typeface="Arial"/>
                <a:sym typeface="Arial"/>
              </a:rPr>
              <a:t>tecnología</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proporcionada</a:t>
            </a:r>
            <a:r>
              <a:rPr lang="en-GB" sz="2800" b="0" i="0" u="none" strike="noStrike" cap="none" dirty="0">
                <a:solidFill>
                  <a:srgbClr val="121212"/>
                </a:solidFill>
                <a:latin typeface="Arial"/>
                <a:ea typeface="Arial"/>
                <a:cs typeface="Arial"/>
                <a:sym typeface="Arial"/>
              </a:rPr>
              <a:t>.</a:t>
            </a:r>
            <a:endParaRPr sz="1100" dirty="0"/>
          </a:p>
        </p:txBody>
      </p:sp>
      <p:sp>
        <p:nvSpPr>
          <p:cNvPr id="467" name="Google Shape;467;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1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19"/>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470" name="Google Shape;470;p19"/>
          <p:cNvPicPr preferRelativeResize="0"/>
          <p:nvPr/>
        </p:nvPicPr>
        <p:blipFill rotWithShape="1">
          <a:blip r:embed="rId5">
            <a:alphaModFix/>
          </a:blip>
          <a:srcRect/>
          <a:stretch/>
        </p:blipFill>
        <p:spPr>
          <a:xfrm>
            <a:off x="15697200" y="9183021"/>
            <a:ext cx="1727565" cy="628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1054126" y="298791"/>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GB" sz="6999" dirty="0" err="1">
                <a:solidFill>
                  <a:srgbClr val="033C5B"/>
                </a:solidFill>
                <a:latin typeface="Arial"/>
                <a:ea typeface="Arial"/>
                <a:cs typeface="Arial"/>
                <a:sym typeface="Arial"/>
              </a:rPr>
              <a:t>Objetivos</a:t>
            </a:r>
            <a:r>
              <a:rPr lang="en-GB" sz="6999" dirty="0">
                <a:solidFill>
                  <a:srgbClr val="033C5B"/>
                </a:solidFill>
                <a:latin typeface="Arial"/>
                <a:ea typeface="Arial"/>
                <a:cs typeface="Arial"/>
                <a:sym typeface="Arial"/>
              </a:rPr>
              <a:t> de </a:t>
            </a:r>
            <a:r>
              <a:rPr lang="en-GB" sz="6999" dirty="0" err="1">
                <a:solidFill>
                  <a:srgbClr val="033C5B"/>
                </a:solidFill>
                <a:latin typeface="Arial"/>
                <a:ea typeface="Arial"/>
                <a:cs typeface="Arial"/>
                <a:sym typeface="Arial"/>
              </a:rPr>
              <a:t>aprendizaje</a:t>
            </a:r>
            <a:endParaRPr dirty="0"/>
          </a:p>
        </p:txBody>
      </p:sp>
      <p:sp>
        <p:nvSpPr>
          <p:cNvPr id="98" name="Google Shape;98;p2"/>
          <p:cNvSpPr txBox="1"/>
          <p:nvPr/>
        </p:nvSpPr>
        <p:spPr>
          <a:xfrm>
            <a:off x="181735" y="2540409"/>
            <a:ext cx="8759092" cy="7178440"/>
          </a:xfrm>
          <a:prstGeom prst="rect">
            <a:avLst/>
          </a:prstGeom>
          <a:noFill/>
          <a:ln>
            <a:noFill/>
          </a:ln>
        </p:spPr>
        <p:txBody>
          <a:bodyPr spcFirstLastPara="1" wrap="square" lIns="0" tIns="0" rIns="0" bIns="0" anchor="t" anchorCtr="0">
            <a:spAutoFit/>
          </a:bodyPr>
          <a:lstStyle/>
          <a:p>
            <a:pPr marL="302259" marR="0" lvl="1" indent="0" algn="l" rtl="0">
              <a:lnSpc>
                <a:spcPct val="195950"/>
              </a:lnSpc>
              <a:spcBef>
                <a:spcPts val="0"/>
              </a:spcBef>
              <a:spcAft>
                <a:spcPts val="0"/>
              </a:spcAft>
              <a:buNone/>
            </a:pPr>
            <a:r>
              <a:rPr lang="en-GB" sz="1800" b="0" i="0" u="none" strike="noStrike" cap="none" dirty="0">
                <a:solidFill>
                  <a:srgbClr val="121212"/>
                </a:solidFill>
                <a:latin typeface="Arial"/>
                <a:ea typeface="Arial"/>
                <a:cs typeface="Arial"/>
                <a:sym typeface="Arial"/>
              </a:rPr>
              <a:t>Al final de </a:t>
            </a:r>
            <a:r>
              <a:rPr lang="en-GB" sz="1800" b="0" i="0" u="none" strike="noStrike" cap="none" dirty="0" err="1">
                <a:solidFill>
                  <a:srgbClr val="121212"/>
                </a:solidFill>
                <a:latin typeface="Arial"/>
                <a:ea typeface="Arial"/>
                <a:cs typeface="Arial"/>
                <a:sym typeface="Arial"/>
              </a:rPr>
              <a:t>esta</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unidad</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los</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participantes</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serán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capaces</a:t>
            </a:r>
            <a:r>
              <a:rPr lang="en-GB" sz="1800" b="0" i="0" u="none" strike="noStrike" cap="none" dirty="0">
                <a:solidFill>
                  <a:srgbClr val="121212"/>
                </a:solidFill>
                <a:latin typeface="Arial"/>
                <a:ea typeface="Arial"/>
                <a:cs typeface="Arial"/>
                <a:sym typeface="Arial"/>
              </a:rPr>
              <a:t> de:</a:t>
            </a:r>
            <a:endParaRPr sz="1800" b="0" i="0" u="none" strike="noStrike" cap="none" dirty="0">
              <a:solidFill>
                <a:srgbClr val="121212"/>
              </a:solidFill>
              <a:latin typeface="Arial"/>
              <a:ea typeface="Arial"/>
              <a:cs typeface="Arial"/>
              <a:sym typeface="Arial"/>
            </a:endParaRPr>
          </a:p>
          <a:p>
            <a:pPr marL="604519" marR="0" lvl="1" indent="-302260" algn="l" rtl="0">
              <a:lnSpc>
                <a:spcPct val="195950"/>
              </a:lnSpc>
              <a:spcBef>
                <a:spcPts val="0"/>
              </a:spcBef>
              <a:spcAft>
                <a:spcPts val="0"/>
              </a:spcAft>
              <a:buClr>
                <a:srgbClr val="121212"/>
              </a:buClr>
              <a:buSzPts val="2000"/>
              <a:buFont typeface="Arial"/>
              <a:buChar char="•"/>
            </a:pPr>
            <a:r>
              <a:rPr lang="en-GB" sz="1800" b="0" i="0" u="none" strike="noStrike" cap="none" dirty="0" err="1">
                <a:solidFill>
                  <a:srgbClr val="121212"/>
                </a:solidFill>
                <a:latin typeface="Arial"/>
                <a:ea typeface="Arial"/>
                <a:cs typeface="Arial"/>
                <a:sym typeface="Arial"/>
              </a:rPr>
              <a:t>Reconocer</a:t>
            </a:r>
            <a:r>
              <a:rPr lang="en-GB" sz="1800" b="0" i="0" u="none" strike="noStrike" cap="none" dirty="0">
                <a:solidFill>
                  <a:srgbClr val="121212"/>
                </a:solidFill>
                <a:latin typeface="Arial"/>
                <a:ea typeface="Arial"/>
                <a:cs typeface="Arial"/>
                <a:sym typeface="Arial"/>
              </a:rPr>
              <a:t> y </a:t>
            </a:r>
            <a:r>
              <a:rPr lang="en-GB" sz="1800" b="0" i="0" u="none" strike="noStrike" cap="none" dirty="0" err="1">
                <a:solidFill>
                  <a:srgbClr val="121212"/>
                </a:solidFill>
                <a:latin typeface="Arial"/>
                <a:ea typeface="Arial"/>
                <a:cs typeface="Arial"/>
                <a:sym typeface="Arial"/>
              </a:rPr>
              <a:t>seleccionar</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herramientas</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tecnológicas</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apropiadas</a:t>
            </a:r>
            <a:r>
              <a:rPr lang="en-GB" sz="1800" b="0" i="0" u="none" strike="noStrike" cap="none" dirty="0">
                <a:solidFill>
                  <a:srgbClr val="121212"/>
                </a:solidFill>
                <a:latin typeface="Arial"/>
                <a:ea typeface="Arial"/>
                <a:cs typeface="Arial"/>
                <a:sym typeface="Arial"/>
              </a:rPr>
              <a:t> que </a:t>
            </a:r>
            <a:r>
              <a:rPr lang="en-GB" sz="1800" b="0" i="0" u="none" strike="noStrike" cap="none" dirty="0" err="1">
                <a:solidFill>
                  <a:srgbClr val="121212"/>
                </a:solidFill>
                <a:latin typeface="Arial"/>
                <a:ea typeface="Arial"/>
                <a:cs typeface="Arial"/>
                <a:sym typeface="Arial"/>
              </a:rPr>
              <a:t>apoyen</a:t>
            </a:r>
            <a:r>
              <a:rPr lang="en-GB" sz="1800" b="0" i="0" u="none" strike="noStrike" cap="none" dirty="0">
                <a:solidFill>
                  <a:srgbClr val="121212"/>
                </a:solidFill>
                <a:latin typeface="Arial"/>
                <a:ea typeface="Arial"/>
                <a:cs typeface="Arial"/>
                <a:sym typeface="Arial"/>
              </a:rPr>
              <a:t> y </a:t>
            </a:r>
            <a:r>
              <a:rPr lang="en-GB" sz="1800" b="0" i="0" u="none" strike="noStrike" cap="none" dirty="0" err="1">
                <a:solidFill>
                  <a:srgbClr val="121212"/>
                </a:solidFill>
                <a:latin typeface="Arial"/>
                <a:ea typeface="Arial"/>
                <a:cs typeface="Arial"/>
                <a:sym typeface="Arial"/>
              </a:rPr>
              <a:t>mejoren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el</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aprendizaje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colaborativo</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entornos</a:t>
            </a:r>
            <a:r>
              <a:rPr lang="en-GB" sz="1800" b="0" i="0" u="none" strike="noStrike" cap="none" dirty="0">
                <a:solidFill>
                  <a:srgbClr val="121212"/>
                </a:solidFill>
                <a:latin typeface="Arial"/>
                <a:ea typeface="Arial"/>
                <a:cs typeface="Arial"/>
                <a:sym typeface="Arial"/>
              </a:rPr>
              <a:t> de EFP.</a:t>
            </a:r>
            <a:endParaRPr sz="1200" dirty="0"/>
          </a:p>
          <a:p>
            <a:pPr marL="604519" marR="0" lvl="1" indent="-302260" algn="l" rtl="0">
              <a:lnSpc>
                <a:spcPct val="195950"/>
              </a:lnSpc>
              <a:spcBef>
                <a:spcPts val="0"/>
              </a:spcBef>
              <a:spcAft>
                <a:spcPts val="0"/>
              </a:spcAft>
              <a:buClr>
                <a:srgbClr val="121212"/>
              </a:buClr>
              <a:buSzPts val="2000"/>
              <a:buFont typeface="Arial"/>
              <a:buChar char="•"/>
            </a:pPr>
            <a:r>
              <a:rPr lang="en-GB" sz="1800" b="0" i="0" u="none" strike="noStrike" cap="none" dirty="0" err="1">
                <a:solidFill>
                  <a:srgbClr val="121212"/>
                </a:solidFill>
                <a:latin typeface="Arial"/>
                <a:ea typeface="Arial"/>
                <a:cs typeface="Arial"/>
                <a:sym typeface="Arial"/>
              </a:rPr>
              <a:t>Integrar</a:t>
            </a:r>
            <a:r>
              <a:rPr lang="en-GB" sz="1800" b="0" i="0" u="none" strike="noStrike" cap="none" dirty="0">
                <a:solidFill>
                  <a:srgbClr val="121212"/>
                </a:solidFill>
                <a:latin typeface="Arial"/>
                <a:ea typeface="Arial"/>
                <a:cs typeface="Arial"/>
                <a:sym typeface="Arial"/>
              </a:rPr>
              <a:t> la </a:t>
            </a:r>
            <a:r>
              <a:rPr lang="en-GB" sz="1800" b="0" i="0" u="none" strike="noStrike" cap="none" dirty="0" err="1">
                <a:solidFill>
                  <a:srgbClr val="121212"/>
                </a:solidFill>
                <a:latin typeface="Arial"/>
                <a:ea typeface="Arial"/>
                <a:cs typeface="Arial"/>
                <a:sym typeface="Arial"/>
              </a:rPr>
              <a:t>tecnología</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el</a:t>
            </a:r>
            <a:r>
              <a:rPr lang="en-GB" sz="1800" b="0" i="0" u="none" strike="noStrike" cap="none" dirty="0">
                <a:solidFill>
                  <a:srgbClr val="121212"/>
                </a:solidFill>
                <a:latin typeface="Arial"/>
                <a:ea typeface="Arial"/>
                <a:cs typeface="Arial"/>
                <a:sym typeface="Arial"/>
              </a:rPr>
              <a:t> plan de </a:t>
            </a:r>
            <a:r>
              <a:rPr lang="en-GB" sz="1800" b="0" i="0" u="none" strike="noStrike" cap="none" dirty="0" err="1">
                <a:solidFill>
                  <a:srgbClr val="121212"/>
                </a:solidFill>
                <a:latin typeface="Arial"/>
                <a:ea typeface="Arial"/>
                <a:cs typeface="Arial"/>
                <a:sym typeface="Arial"/>
              </a:rPr>
              <a:t>estudios</a:t>
            </a:r>
            <a:r>
              <a:rPr lang="en-GB" sz="1800" b="0" i="0" u="none" strike="noStrike" cap="none" dirty="0">
                <a:solidFill>
                  <a:srgbClr val="121212"/>
                </a:solidFill>
                <a:latin typeface="Arial"/>
                <a:ea typeface="Arial"/>
                <a:cs typeface="Arial"/>
                <a:sym typeface="Arial"/>
              </a:rPr>
              <a:t> de EFP para </a:t>
            </a:r>
            <a:r>
              <a:rPr lang="en-GB" sz="1800" b="0" i="0" u="none" strike="noStrike" cap="none" dirty="0" err="1">
                <a:solidFill>
                  <a:srgbClr val="121212"/>
                </a:solidFill>
                <a:latin typeface="Arial"/>
                <a:ea typeface="Arial"/>
                <a:cs typeface="Arial"/>
                <a:sym typeface="Arial"/>
              </a:rPr>
              <a:t>diseñar</a:t>
            </a:r>
            <a:r>
              <a:rPr lang="en-GB" sz="1800" b="0" i="0" u="none" strike="noStrike" cap="none" dirty="0">
                <a:solidFill>
                  <a:srgbClr val="121212"/>
                </a:solidFill>
                <a:latin typeface="Arial"/>
                <a:ea typeface="Arial"/>
                <a:cs typeface="Arial"/>
                <a:sym typeface="Arial"/>
              </a:rPr>
              <a:t> e </a:t>
            </a:r>
            <a:r>
              <a:rPr lang="en-GB" sz="1800" b="0" i="0" u="none" strike="noStrike" cap="none" dirty="0" err="1">
                <a:solidFill>
                  <a:srgbClr val="121212"/>
                </a:solidFill>
                <a:latin typeface="Arial"/>
                <a:ea typeface="Arial"/>
                <a:cs typeface="Arial"/>
                <a:sym typeface="Arial"/>
              </a:rPr>
              <a:t>impartir</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experiencias</a:t>
            </a:r>
            <a:r>
              <a:rPr lang="en-GB" sz="1800" b="0" i="0" u="none" strike="noStrike" cap="none" dirty="0">
                <a:solidFill>
                  <a:srgbClr val="121212"/>
                </a:solidFill>
                <a:latin typeface="Arial"/>
                <a:ea typeface="Arial"/>
                <a:cs typeface="Arial"/>
                <a:sym typeface="Arial"/>
              </a:rPr>
              <a:t> de </a:t>
            </a:r>
            <a:r>
              <a:rPr lang="en-GB" sz="1800" b="0" i="0" u="none" strike="noStrike" cap="none" dirty="0" err="1">
                <a:solidFill>
                  <a:srgbClr val="121212"/>
                </a:solidFill>
                <a:latin typeface="Arial"/>
                <a:ea typeface="Arial"/>
                <a:cs typeface="Arial"/>
                <a:sym typeface="Arial"/>
              </a:rPr>
              <a:t>aprendizaje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colaborativo</a:t>
            </a:r>
            <a:r>
              <a:rPr lang="en-GB" sz="1800" b="0" i="0" u="none" strike="noStrike" cap="none" dirty="0">
                <a:solidFill>
                  <a:srgbClr val="121212"/>
                </a:solidFill>
                <a:latin typeface="Arial"/>
                <a:ea typeface="Arial"/>
                <a:cs typeface="Arial"/>
                <a:sym typeface="Arial"/>
              </a:rPr>
              <a:t> que </a:t>
            </a:r>
            <a:r>
              <a:rPr lang="en-GB" sz="1800" b="0" i="0" u="none" strike="noStrike" cap="none" dirty="0" err="1">
                <a:solidFill>
                  <a:srgbClr val="121212"/>
                </a:solidFill>
                <a:latin typeface="Arial"/>
                <a:ea typeface="Arial"/>
                <a:cs typeface="Arial"/>
                <a:sym typeface="Arial"/>
              </a:rPr>
              <a:t>sean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atractivas</a:t>
            </a:r>
            <a:r>
              <a:rPr lang="en-GB" sz="1800" b="0" i="0" u="none" strike="noStrike" cap="none" dirty="0">
                <a:solidFill>
                  <a:srgbClr val="121212"/>
                </a:solidFill>
                <a:latin typeface="Arial"/>
                <a:ea typeface="Arial"/>
                <a:cs typeface="Arial"/>
                <a:sym typeface="Arial"/>
              </a:rPr>
              <a:t> e </a:t>
            </a:r>
            <a:r>
              <a:rPr lang="en-GB" sz="1800" b="0" i="0" u="none" strike="noStrike" cap="none" dirty="0" err="1">
                <a:solidFill>
                  <a:srgbClr val="121212"/>
                </a:solidFill>
                <a:latin typeface="Arial"/>
                <a:ea typeface="Arial"/>
                <a:cs typeface="Arial"/>
                <a:sym typeface="Arial"/>
              </a:rPr>
              <a:t>interactivas</a:t>
            </a:r>
            <a:r>
              <a:rPr lang="en-GB" sz="1800" b="0" i="0" u="none" strike="noStrike" cap="none" dirty="0">
                <a:solidFill>
                  <a:srgbClr val="121212"/>
                </a:solidFill>
                <a:latin typeface="Arial"/>
                <a:ea typeface="Arial"/>
                <a:cs typeface="Arial"/>
                <a:sym typeface="Arial"/>
              </a:rPr>
              <a:t>.</a:t>
            </a:r>
            <a:endParaRPr sz="1200" dirty="0"/>
          </a:p>
          <a:p>
            <a:pPr marL="604519" marR="0" lvl="1" indent="-302260" algn="l" rtl="0">
              <a:lnSpc>
                <a:spcPct val="195950"/>
              </a:lnSpc>
              <a:spcBef>
                <a:spcPts val="0"/>
              </a:spcBef>
              <a:spcAft>
                <a:spcPts val="0"/>
              </a:spcAft>
              <a:buClr>
                <a:srgbClr val="121212"/>
              </a:buClr>
              <a:buSzPts val="2000"/>
              <a:buFont typeface="Arial"/>
              <a:buChar char="•"/>
            </a:pPr>
            <a:r>
              <a:rPr lang="en-GB" sz="1800" b="0" i="0" u="none" strike="noStrike" cap="none" dirty="0" err="1">
                <a:solidFill>
                  <a:srgbClr val="121212"/>
                </a:solidFill>
                <a:latin typeface="Arial"/>
                <a:ea typeface="Arial"/>
                <a:cs typeface="Arial"/>
                <a:sym typeface="Arial"/>
              </a:rPr>
              <a:t>Evaluar</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críticamente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cómo</a:t>
            </a:r>
            <a:r>
              <a:rPr lang="en-GB" sz="1800" b="0" i="0" u="none" strike="noStrike" cap="none" dirty="0">
                <a:solidFill>
                  <a:srgbClr val="121212"/>
                </a:solidFill>
                <a:latin typeface="Arial"/>
                <a:ea typeface="Arial"/>
                <a:cs typeface="Arial"/>
                <a:sym typeface="Arial"/>
              </a:rPr>
              <a:t> la </a:t>
            </a:r>
            <a:r>
              <a:rPr lang="en-GB" sz="1800" b="0" i="0" u="none" strike="noStrike" cap="none" dirty="0" err="1">
                <a:solidFill>
                  <a:srgbClr val="121212"/>
                </a:solidFill>
                <a:latin typeface="Arial"/>
                <a:ea typeface="Arial"/>
                <a:cs typeface="Arial"/>
                <a:sym typeface="Arial"/>
              </a:rPr>
              <a:t>integración</a:t>
            </a:r>
            <a:r>
              <a:rPr lang="en-GB" sz="1800" b="0" i="0" u="none" strike="noStrike" cap="none" dirty="0">
                <a:solidFill>
                  <a:srgbClr val="121212"/>
                </a:solidFill>
                <a:latin typeface="Arial"/>
                <a:ea typeface="Arial"/>
                <a:cs typeface="Arial"/>
                <a:sym typeface="Arial"/>
              </a:rPr>
              <a:t> de la </a:t>
            </a:r>
            <a:r>
              <a:rPr lang="en-GB" sz="1800" b="0" i="0" u="none" strike="noStrike" cap="none" dirty="0" err="1">
                <a:solidFill>
                  <a:srgbClr val="121212"/>
                </a:solidFill>
                <a:latin typeface="Arial"/>
                <a:ea typeface="Arial"/>
                <a:cs typeface="Arial"/>
                <a:sym typeface="Arial"/>
              </a:rPr>
              <a:t>tecnología</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mejora</a:t>
            </a:r>
            <a:r>
              <a:rPr lang="en-GB" sz="1800" b="0" i="0" u="none" strike="noStrike" cap="none" dirty="0">
                <a:solidFill>
                  <a:srgbClr val="121212"/>
                </a:solidFill>
                <a:latin typeface="Arial"/>
                <a:ea typeface="Arial"/>
                <a:cs typeface="Arial"/>
                <a:sym typeface="Arial"/>
              </a:rPr>
              <a:t> las </a:t>
            </a:r>
            <a:r>
              <a:rPr lang="en-GB" sz="1800" b="0" i="0" u="none" strike="noStrike" cap="none" dirty="0" err="1">
                <a:solidFill>
                  <a:srgbClr val="121212"/>
                </a:solidFill>
                <a:latin typeface="Arial"/>
                <a:ea typeface="Arial"/>
                <a:cs typeface="Arial"/>
                <a:sym typeface="Arial"/>
              </a:rPr>
              <a:t>prácticas</a:t>
            </a:r>
            <a:r>
              <a:rPr lang="en-GB" sz="1800" b="0" i="0" u="none" strike="noStrike" cap="none" dirty="0">
                <a:solidFill>
                  <a:srgbClr val="121212"/>
                </a:solidFill>
                <a:latin typeface="Arial"/>
                <a:ea typeface="Arial"/>
                <a:cs typeface="Arial"/>
                <a:sym typeface="Arial"/>
              </a:rPr>
              <a:t> de </a:t>
            </a:r>
            <a:r>
              <a:rPr lang="en-GB" sz="1800" b="0" i="0" u="none" strike="noStrike" cap="none" dirty="0" err="1">
                <a:solidFill>
                  <a:srgbClr val="121212"/>
                </a:solidFill>
                <a:latin typeface="Arial"/>
                <a:ea typeface="Arial"/>
                <a:cs typeface="Arial"/>
                <a:sym typeface="Arial"/>
              </a:rPr>
              <a:t>aprendizaje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colaborativo</a:t>
            </a:r>
            <a:r>
              <a:rPr lang="en-GB" sz="1800" b="0" i="0" u="none" strike="noStrike" cap="none" dirty="0">
                <a:solidFill>
                  <a:srgbClr val="121212"/>
                </a:solidFill>
                <a:latin typeface="Arial"/>
                <a:ea typeface="Arial"/>
                <a:cs typeface="Arial"/>
                <a:sym typeface="Arial"/>
              </a:rPr>
              <a:t> y </a:t>
            </a:r>
            <a:r>
              <a:rPr lang="en-GB" sz="1800" b="0" i="0" u="none" strike="noStrike" cap="none" dirty="0" err="1">
                <a:solidFill>
                  <a:srgbClr val="121212"/>
                </a:solidFill>
                <a:latin typeface="Arial"/>
                <a:ea typeface="Arial"/>
                <a:cs typeface="Arial"/>
                <a:sym typeface="Arial"/>
              </a:rPr>
              <a:t>contribuye</a:t>
            </a:r>
            <a:r>
              <a:rPr lang="en-GB" sz="1800" b="0" i="0" u="none" strike="noStrike" cap="none" dirty="0">
                <a:solidFill>
                  <a:srgbClr val="121212"/>
                </a:solidFill>
                <a:latin typeface="Arial"/>
                <a:ea typeface="Arial"/>
                <a:cs typeface="Arial"/>
                <a:sym typeface="Arial"/>
              </a:rPr>
              <a:t> a la </a:t>
            </a:r>
            <a:r>
              <a:rPr lang="en-GB" sz="1800" b="0" i="0" u="none" strike="noStrike" cap="none" dirty="0" err="1">
                <a:solidFill>
                  <a:srgbClr val="121212"/>
                </a:solidFill>
                <a:latin typeface="Arial"/>
                <a:ea typeface="Arial"/>
                <a:cs typeface="Arial"/>
                <a:sym typeface="Arial"/>
              </a:rPr>
              <a:t>consecución</a:t>
            </a:r>
            <a:r>
              <a:rPr lang="en-GB" sz="1800" b="0" i="0" u="none" strike="noStrike" cap="none" dirty="0">
                <a:solidFill>
                  <a:srgbClr val="121212"/>
                </a:solidFill>
                <a:latin typeface="Arial"/>
                <a:ea typeface="Arial"/>
                <a:cs typeface="Arial"/>
                <a:sym typeface="Arial"/>
              </a:rPr>
              <a:t> de </a:t>
            </a:r>
            <a:r>
              <a:rPr lang="en-GB" sz="1800" b="0" i="0" u="none" strike="noStrike" cap="none" dirty="0" err="1">
                <a:solidFill>
                  <a:srgbClr val="121212"/>
                </a:solidFill>
                <a:latin typeface="Arial"/>
                <a:ea typeface="Arial"/>
                <a:cs typeface="Arial"/>
                <a:sym typeface="Arial"/>
              </a:rPr>
              <a:t>los</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objetivos</a:t>
            </a:r>
            <a:r>
              <a:rPr lang="en-GB" sz="1800" b="0" i="0" u="none" strike="noStrike" cap="none" dirty="0">
                <a:solidFill>
                  <a:srgbClr val="121212"/>
                </a:solidFill>
                <a:latin typeface="Arial"/>
                <a:ea typeface="Arial"/>
                <a:cs typeface="Arial"/>
                <a:sym typeface="Arial"/>
              </a:rPr>
              <a:t> de </a:t>
            </a:r>
            <a:r>
              <a:rPr lang="en-GB" sz="1800" b="0" i="0" u="none" strike="noStrike" cap="none" dirty="0" err="1">
                <a:solidFill>
                  <a:srgbClr val="121212"/>
                </a:solidFill>
                <a:latin typeface="Arial"/>
                <a:ea typeface="Arial"/>
                <a:cs typeface="Arial"/>
                <a:sym typeface="Arial"/>
              </a:rPr>
              <a:t>aprendizaje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grupo</a:t>
            </a:r>
            <a:r>
              <a:rPr lang="en-GB" sz="1800" b="0" i="0" u="none" strike="noStrike" cap="none" dirty="0">
                <a:solidFill>
                  <a:srgbClr val="121212"/>
                </a:solidFill>
                <a:latin typeface="Arial"/>
                <a:ea typeface="Arial"/>
                <a:cs typeface="Arial"/>
                <a:sym typeface="Arial"/>
              </a:rPr>
              <a:t>. </a:t>
            </a:r>
            <a:endParaRPr sz="1200" dirty="0"/>
          </a:p>
          <a:p>
            <a:pPr marL="604519" marR="0" lvl="1" indent="-302260" algn="l" rtl="0">
              <a:lnSpc>
                <a:spcPct val="195950"/>
              </a:lnSpc>
              <a:spcBef>
                <a:spcPts val="0"/>
              </a:spcBef>
              <a:spcAft>
                <a:spcPts val="0"/>
              </a:spcAft>
              <a:buClr>
                <a:srgbClr val="121212"/>
              </a:buClr>
              <a:buSzPts val="2000"/>
              <a:buFont typeface="Arial"/>
              <a:buChar char="•"/>
            </a:pPr>
            <a:r>
              <a:rPr lang="en-GB" sz="1800" b="0" i="0" u="none" strike="noStrike" cap="none" dirty="0" err="1">
                <a:solidFill>
                  <a:srgbClr val="121212"/>
                </a:solidFill>
                <a:latin typeface="Arial"/>
                <a:ea typeface="Arial"/>
                <a:cs typeface="Arial"/>
                <a:sym typeface="Arial"/>
              </a:rPr>
              <a:t>Identificar</a:t>
            </a:r>
            <a:r>
              <a:rPr lang="en-GB" sz="1800" b="0" i="0" u="none" strike="noStrike" cap="none" dirty="0">
                <a:solidFill>
                  <a:srgbClr val="121212"/>
                </a:solidFill>
                <a:latin typeface="Arial"/>
                <a:ea typeface="Arial"/>
                <a:cs typeface="Arial"/>
                <a:sym typeface="Arial"/>
              </a:rPr>
              <a:t> y </a:t>
            </a:r>
            <a:r>
              <a:rPr lang="en-GB" sz="1800" b="0" i="0" u="none" strike="noStrike" cap="none" dirty="0" err="1">
                <a:solidFill>
                  <a:srgbClr val="121212"/>
                </a:solidFill>
                <a:latin typeface="Arial"/>
                <a:ea typeface="Arial"/>
                <a:cs typeface="Arial"/>
                <a:sym typeface="Arial"/>
              </a:rPr>
              <a:t>elaborar</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estrategias</a:t>
            </a:r>
            <a:r>
              <a:rPr lang="en-GB" sz="1800" b="0" i="0" u="none" strike="noStrike" cap="none" dirty="0">
                <a:solidFill>
                  <a:srgbClr val="121212"/>
                </a:solidFill>
                <a:latin typeface="Arial"/>
                <a:ea typeface="Arial"/>
                <a:cs typeface="Arial"/>
                <a:sym typeface="Arial"/>
              </a:rPr>
              <a:t> para </a:t>
            </a:r>
            <a:r>
              <a:rPr lang="en-GB" sz="1800" b="0" i="0" u="none" strike="noStrike" cap="none" dirty="0" err="1">
                <a:solidFill>
                  <a:srgbClr val="121212"/>
                </a:solidFill>
                <a:latin typeface="Arial"/>
                <a:ea typeface="Arial"/>
                <a:cs typeface="Arial"/>
                <a:sym typeface="Arial"/>
              </a:rPr>
              <a:t>superar</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los</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retos</a:t>
            </a:r>
            <a:r>
              <a:rPr lang="en-GB" sz="1800" b="0" i="0" u="none" strike="noStrike" cap="none" dirty="0">
                <a:solidFill>
                  <a:srgbClr val="121212"/>
                </a:solidFill>
                <a:latin typeface="Arial"/>
                <a:ea typeface="Arial"/>
                <a:cs typeface="Arial"/>
                <a:sym typeface="Arial"/>
              </a:rPr>
              <a:t> que la </a:t>
            </a:r>
            <a:r>
              <a:rPr lang="en-GB" sz="1800" b="0" i="0" u="none" strike="noStrike" cap="none" dirty="0" err="1">
                <a:solidFill>
                  <a:srgbClr val="121212"/>
                </a:solidFill>
                <a:latin typeface="Arial"/>
                <a:ea typeface="Arial"/>
                <a:cs typeface="Arial"/>
                <a:sym typeface="Arial"/>
              </a:rPr>
              <a:t>tecnología</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puede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plantear</a:t>
            </a:r>
            <a:r>
              <a:rPr lang="en-GB" sz="1800" b="0" i="0" u="none" strike="noStrike" cap="none" dirty="0">
                <a:solidFill>
                  <a:srgbClr val="121212"/>
                </a:solidFill>
                <a:latin typeface="Arial"/>
                <a:ea typeface="Arial"/>
                <a:cs typeface="Arial"/>
                <a:sym typeface="Arial"/>
              </a:rPr>
              <a:t> al </a:t>
            </a:r>
            <a:r>
              <a:rPr lang="en-GB" sz="1800" b="0" i="0" u="none" strike="noStrike" cap="none" dirty="0" err="1">
                <a:solidFill>
                  <a:srgbClr val="121212"/>
                </a:solidFill>
                <a:latin typeface="Arial"/>
                <a:ea typeface="Arial"/>
                <a:cs typeface="Arial"/>
                <a:sym typeface="Arial"/>
              </a:rPr>
              <a:t>aprendizaje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colaborativo</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garantizando</a:t>
            </a:r>
            <a:r>
              <a:rPr lang="en-GB" sz="1800" b="0" i="0" u="none" strike="noStrike" cap="none" dirty="0">
                <a:solidFill>
                  <a:srgbClr val="121212"/>
                </a:solidFill>
                <a:latin typeface="Arial"/>
                <a:ea typeface="Arial"/>
                <a:cs typeface="Arial"/>
                <a:sym typeface="Arial"/>
              </a:rPr>
              <a:t> que </a:t>
            </a:r>
            <a:r>
              <a:rPr lang="en-GB" sz="1800" b="0" i="0" u="none" strike="noStrike" cap="none" dirty="0" err="1">
                <a:solidFill>
                  <a:srgbClr val="121212"/>
                </a:solidFill>
                <a:latin typeface="Arial"/>
                <a:ea typeface="Arial"/>
                <a:cs typeface="Arial"/>
                <a:sym typeface="Arial"/>
              </a:rPr>
              <a:t>todos</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los</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alumnos</a:t>
            </a:r>
            <a:r>
              <a:rPr lang="en-GB" sz="1800" b="0" i="0" u="none" strike="noStrike" cap="none" dirty="0">
                <a:solidFill>
                  <a:srgbClr val="121212"/>
                </a:solidFill>
                <a:latin typeface="Arial"/>
                <a:ea typeface="Arial"/>
                <a:cs typeface="Arial"/>
                <a:sym typeface="Arial"/>
              </a:rPr>
              <a:t> de EFP </a:t>
            </a:r>
            <a:r>
              <a:rPr lang="en-GB" sz="1800" b="0" i="0" u="none" strike="noStrike" cap="none" dirty="0" err="1">
                <a:solidFill>
                  <a:srgbClr val="121212"/>
                </a:solidFill>
                <a:latin typeface="Arial"/>
                <a:ea typeface="Arial"/>
                <a:cs typeface="Arial"/>
                <a:sym typeface="Arial"/>
              </a:rPr>
              <a:t>puedan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participar</a:t>
            </a:r>
            <a:r>
              <a:rPr lang="en-GB" sz="1800" b="0" i="0" u="none" strike="noStrike" cap="none" dirty="0">
                <a:solidFill>
                  <a:srgbClr val="121212"/>
                </a:solidFill>
                <a:latin typeface="Arial"/>
                <a:ea typeface="Arial"/>
                <a:cs typeface="Arial"/>
                <a:sym typeface="Arial"/>
              </a:rPr>
              <a:t> plena y </a:t>
            </a:r>
            <a:r>
              <a:rPr lang="en-GB" sz="1800" b="0" i="0" u="none" strike="noStrike" cap="none" dirty="0" err="1">
                <a:solidFill>
                  <a:srgbClr val="121212"/>
                </a:solidFill>
                <a:latin typeface="Arial"/>
                <a:ea typeface="Arial"/>
                <a:cs typeface="Arial"/>
                <a:sym typeface="Arial"/>
              </a:rPr>
              <a:t>equitativamente</a:t>
            </a:r>
            <a:r>
              <a:rPr lang="en-GB" sz="1800" b="0" i="0" u="none" strike="noStrike" cap="none" dirty="0">
                <a:solidFill>
                  <a:srgbClr val="121212"/>
                </a:solidFill>
                <a:latin typeface="Arial"/>
                <a:ea typeface="Arial"/>
                <a:cs typeface="Arial"/>
                <a:sym typeface="Arial"/>
              </a:rPr>
              <a:t>.</a:t>
            </a:r>
            <a:endParaRPr sz="1200" dirty="0"/>
          </a:p>
          <a:p>
            <a:pPr marL="604519" marR="0" lvl="1" indent="-175260" algn="l" rtl="0">
              <a:lnSpc>
                <a:spcPct val="195950"/>
              </a:lnSpc>
              <a:spcBef>
                <a:spcPts val="0"/>
              </a:spcBef>
              <a:spcAft>
                <a:spcPts val="0"/>
              </a:spcAft>
              <a:buClr>
                <a:schemeClr val="dk1"/>
              </a:buClr>
              <a:buSzPts val="2000"/>
              <a:buFont typeface="Arial"/>
              <a:buNone/>
            </a:pPr>
            <a:endParaRPr sz="1800" b="0" i="0" u="none" strike="noStrike" cap="none" dirty="0">
              <a:solidFill>
                <a:srgbClr val="121212"/>
              </a:solidFill>
              <a:latin typeface="Arial"/>
              <a:ea typeface="Arial"/>
              <a:cs typeface="Arial"/>
              <a:sym typeface="Arial"/>
            </a:endParaRPr>
          </a:p>
          <a:p>
            <a:pPr marL="604519" marR="0" lvl="1" indent="-175260" algn="l" rtl="0">
              <a:lnSpc>
                <a:spcPct val="195950"/>
              </a:lnSpc>
              <a:spcBef>
                <a:spcPts val="0"/>
              </a:spcBef>
              <a:spcAft>
                <a:spcPts val="0"/>
              </a:spcAft>
              <a:buClr>
                <a:schemeClr val="dk1"/>
              </a:buClr>
              <a:buSzPts val="2000"/>
              <a:buFont typeface="Arial"/>
              <a:buNone/>
            </a:pPr>
            <a:endParaRPr sz="1800" b="0" i="0" u="none" strike="noStrike" cap="none" dirty="0">
              <a:solidFill>
                <a:srgbClr val="121212"/>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8">
            <a:alphaModFix/>
          </a:blip>
          <a:srcRect/>
          <a:stretch/>
        </p:blipFill>
        <p:spPr>
          <a:xfrm>
            <a:off x="5693740" y="9140033"/>
            <a:ext cx="1727565" cy="6282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74"/>
        <p:cNvGrpSpPr/>
        <p:nvPr/>
      </p:nvGrpSpPr>
      <p:grpSpPr>
        <a:xfrm>
          <a:off x="0" y="0"/>
          <a:ext cx="0" cy="0"/>
          <a:chOff x="0" y="0"/>
          <a:chExt cx="0" cy="0"/>
        </a:xfrm>
      </p:grpSpPr>
      <p:sp>
        <p:nvSpPr>
          <p:cNvPr id="475" name="Google Shape;475;p20"/>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 name="Google Shape;476;p2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20"/>
          <p:cNvSpPr txBox="1"/>
          <p:nvPr/>
        </p:nvSpPr>
        <p:spPr>
          <a:xfrm>
            <a:off x="301487" y="319970"/>
            <a:ext cx="14750944"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err="1">
                <a:solidFill>
                  <a:srgbClr val="033C5B"/>
                </a:solidFill>
                <a:latin typeface="Arial"/>
                <a:ea typeface="Arial"/>
                <a:cs typeface="Arial"/>
                <a:sym typeface="Arial"/>
              </a:rPr>
              <a:t>Matriz</a:t>
            </a:r>
            <a:r>
              <a:rPr lang="en-GB" sz="6999" dirty="0">
                <a:solidFill>
                  <a:srgbClr val="033C5B"/>
                </a:solidFill>
                <a:latin typeface="Arial"/>
                <a:ea typeface="Arial"/>
                <a:cs typeface="Arial"/>
                <a:sym typeface="Arial"/>
              </a:rPr>
              <a:t> de </a:t>
            </a:r>
            <a:r>
              <a:rPr lang="en-GB" sz="6999" dirty="0" err="1">
                <a:solidFill>
                  <a:srgbClr val="033C5B"/>
                </a:solidFill>
                <a:latin typeface="Arial"/>
                <a:ea typeface="Arial"/>
                <a:cs typeface="Arial"/>
                <a:sym typeface="Arial"/>
              </a:rPr>
              <a:t>integración</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tecnológica</a:t>
            </a:r>
            <a:endParaRPr sz="6999" dirty="0">
              <a:solidFill>
                <a:srgbClr val="033C5B"/>
              </a:solidFill>
              <a:latin typeface="Arial"/>
              <a:ea typeface="Arial"/>
              <a:cs typeface="Arial"/>
              <a:sym typeface="Arial"/>
            </a:endParaRPr>
          </a:p>
        </p:txBody>
      </p:sp>
      <p:sp>
        <p:nvSpPr>
          <p:cNvPr id="478" name="Google Shape;478;p20"/>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20"/>
          <p:cNvSpPr txBox="1"/>
          <p:nvPr/>
        </p:nvSpPr>
        <p:spPr>
          <a:xfrm>
            <a:off x="7416982" y="8296312"/>
            <a:ext cx="9144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dirty="0">
                <a:solidFill>
                  <a:schemeClr val="dk1"/>
                </a:solidFill>
                <a:latin typeface="Calibri"/>
                <a:ea typeface="Calibri"/>
                <a:cs typeface="Calibri"/>
                <a:sym typeface="Calibri"/>
              </a:rPr>
              <a:t>Fuente: </a:t>
            </a:r>
            <a:r>
              <a:rPr lang="en-GB" sz="1600" i="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en-GB" sz="1600" i="1" dirty="0">
                <a:solidFill>
                  <a:schemeClr val="dk1"/>
                </a:solidFill>
                <a:latin typeface="Calibri"/>
                <a:ea typeface="Calibri"/>
                <a:cs typeface="Calibri"/>
                <a:sym typeface="Calibri"/>
              </a:rPr>
              <a:t>//fcit.usf.edu/matrix/matrix/ </a:t>
            </a:r>
            <a:endParaRPr sz="1600" i="1" dirty="0">
              <a:solidFill>
                <a:schemeClr val="dk1"/>
              </a:solidFill>
              <a:latin typeface="Calibri"/>
              <a:ea typeface="Calibri"/>
              <a:cs typeface="Calibri"/>
              <a:sym typeface="Calibri"/>
            </a:endParaRPr>
          </a:p>
        </p:txBody>
      </p:sp>
      <p:sp>
        <p:nvSpPr>
          <p:cNvPr id="481" name="Google Shape;481;p20"/>
          <p:cNvSpPr txBox="1"/>
          <p:nvPr/>
        </p:nvSpPr>
        <p:spPr>
          <a:xfrm>
            <a:off x="301487" y="1544042"/>
            <a:ext cx="15465917" cy="2793009"/>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3600" dirty="0">
                <a:solidFill>
                  <a:srgbClr val="121212"/>
                </a:solidFill>
                <a:latin typeface="Arial"/>
                <a:ea typeface="Arial"/>
                <a:cs typeface="Arial"/>
                <a:sym typeface="Arial"/>
              </a:rPr>
              <a:t>La </a:t>
            </a:r>
            <a:r>
              <a:rPr lang="en-GB" sz="3600" dirty="0" err="1">
                <a:solidFill>
                  <a:srgbClr val="121212"/>
                </a:solidFill>
                <a:latin typeface="Arial"/>
                <a:ea typeface="Arial"/>
                <a:cs typeface="Arial"/>
                <a:sym typeface="Arial"/>
              </a:rPr>
              <a:t>Matriz</a:t>
            </a:r>
            <a:r>
              <a:rPr lang="en-GB" sz="3600" dirty="0">
                <a:solidFill>
                  <a:srgbClr val="121212"/>
                </a:solidFill>
                <a:latin typeface="Arial"/>
                <a:ea typeface="Arial"/>
                <a:cs typeface="Arial"/>
                <a:sym typeface="Arial"/>
              </a:rPr>
              <a:t> de </a:t>
            </a:r>
            <a:r>
              <a:rPr lang="en-GB" sz="3600" dirty="0" err="1">
                <a:solidFill>
                  <a:srgbClr val="121212"/>
                </a:solidFill>
                <a:latin typeface="Arial"/>
                <a:ea typeface="Arial"/>
                <a:cs typeface="Arial"/>
                <a:sym typeface="Arial"/>
              </a:rPr>
              <a:t>Integración</a:t>
            </a:r>
            <a:r>
              <a:rPr lang="en-GB" sz="3600" dirty="0">
                <a:solidFill>
                  <a:srgbClr val="121212"/>
                </a:solidFill>
                <a:latin typeface="Arial"/>
                <a:ea typeface="Arial"/>
                <a:cs typeface="Arial"/>
                <a:sym typeface="Arial"/>
              </a:rPr>
              <a:t> de la </a:t>
            </a:r>
            <a:r>
              <a:rPr lang="en-GB" sz="3600" dirty="0" err="1">
                <a:solidFill>
                  <a:srgbClr val="121212"/>
                </a:solidFill>
                <a:latin typeface="Arial"/>
                <a:ea typeface="Arial"/>
                <a:cs typeface="Arial"/>
                <a:sym typeface="Arial"/>
              </a:rPr>
              <a:t>Tecnología</a:t>
            </a:r>
            <a:r>
              <a:rPr lang="en-GB" sz="3600" dirty="0">
                <a:solidFill>
                  <a:srgbClr val="121212"/>
                </a:solidFill>
                <a:latin typeface="Arial"/>
                <a:ea typeface="Arial"/>
                <a:cs typeface="Arial"/>
                <a:sym typeface="Arial"/>
              </a:rPr>
              <a:t> (MIT) </a:t>
            </a:r>
            <a:r>
              <a:rPr lang="en-GB" sz="3600" dirty="0" err="1">
                <a:solidFill>
                  <a:srgbClr val="121212"/>
                </a:solidFill>
                <a:latin typeface="Arial"/>
                <a:ea typeface="Arial"/>
                <a:cs typeface="Arial"/>
                <a:sym typeface="Arial"/>
              </a:rPr>
              <a:t>proporciona</a:t>
            </a:r>
            <a:r>
              <a:rPr lang="en-GB" sz="3600" dirty="0">
                <a:solidFill>
                  <a:srgbClr val="121212"/>
                </a:solidFill>
                <a:latin typeface="Arial"/>
                <a:ea typeface="Arial"/>
                <a:cs typeface="Arial"/>
                <a:sym typeface="Arial"/>
              </a:rPr>
              <a:t> un </a:t>
            </a:r>
            <a:r>
              <a:rPr lang="en-GB" sz="3600" dirty="0" err="1">
                <a:solidFill>
                  <a:srgbClr val="121212"/>
                </a:solidFill>
                <a:latin typeface="Arial"/>
                <a:ea typeface="Arial"/>
                <a:cs typeface="Arial"/>
                <a:sym typeface="Arial"/>
              </a:rPr>
              <a:t>marco</a:t>
            </a:r>
            <a:r>
              <a:rPr lang="en-GB" sz="3600" dirty="0">
                <a:solidFill>
                  <a:srgbClr val="121212"/>
                </a:solidFill>
                <a:latin typeface="Arial"/>
                <a:ea typeface="Arial"/>
                <a:cs typeface="Arial"/>
                <a:sym typeface="Arial"/>
              </a:rPr>
              <a:t> para </a:t>
            </a:r>
            <a:r>
              <a:rPr lang="en-GB" sz="3600" dirty="0" err="1">
                <a:solidFill>
                  <a:srgbClr val="121212"/>
                </a:solidFill>
                <a:latin typeface="Arial"/>
                <a:ea typeface="Arial"/>
                <a:cs typeface="Arial"/>
                <a:sym typeface="Arial"/>
              </a:rPr>
              <a:t>describir</a:t>
            </a:r>
            <a:r>
              <a:rPr lang="en-GB" sz="3600" dirty="0">
                <a:solidFill>
                  <a:srgbClr val="121212"/>
                </a:solidFill>
                <a:latin typeface="Arial"/>
                <a:ea typeface="Arial"/>
                <a:cs typeface="Arial"/>
                <a:sym typeface="Arial"/>
              </a:rPr>
              <a:t> y </a:t>
            </a:r>
            <a:r>
              <a:rPr lang="en-GB" sz="3600" dirty="0" err="1">
                <a:solidFill>
                  <a:srgbClr val="121212"/>
                </a:solidFill>
                <a:latin typeface="Arial"/>
                <a:ea typeface="Arial"/>
                <a:cs typeface="Arial"/>
                <a:sym typeface="Arial"/>
              </a:rPr>
              <a:t>orientar</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el</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uso</a:t>
            </a:r>
            <a:r>
              <a:rPr lang="en-GB" sz="3600" dirty="0">
                <a:solidFill>
                  <a:srgbClr val="121212"/>
                </a:solidFill>
                <a:latin typeface="Arial"/>
                <a:ea typeface="Arial"/>
                <a:cs typeface="Arial"/>
                <a:sym typeface="Arial"/>
              </a:rPr>
              <a:t> de la </a:t>
            </a:r>
            <a:r>
              <a:rPr lang="en-GB" sz="3600" dirty="0" err="1">
                <a:solidFill>
                  <a:srgbClr val="121212"/>
                </a:solidFill>
                <a:latin typeface="Arial"/>
                <a:ea typeface="Arial"/>
                <a:cs typeface="Arial"/>
                <a:sym typeface="Arial"/>
              </a:rPr>
              <a:t>tecnología</a:t>
            </a:r>
            <a:r>
              <a:rPr lang="en-GB" sz="3600" dirty="0">
                <a:solidFill>
                  <a:srgbClr val="121212"/>
                </a:solidFill>
                <a:latin typeface="Arial"/>
                <a:ea typeface="Arial"/>
                <a:cs typeface="Arial"/>
                <a:sym typeface="Arial"/>
              </a:rPr>
              <a:t> para </a:t>
            </a:r>
            <a:r>
              <a:rPr lang="en-GB" sz="3600" dirty="0" err="1">
                <a:solidFill>
                  <a:srgbClr val="121212"/>
                </a:solidFill>
                <a:latin typeface="Arial"/>
                <a:ea typeface="Arial"/>
                <a:cs typeface="Arial"/>
                <a:sym typeface="Arial"/>
              </a:rPr>
              <a:t>mejorar</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el</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aprendizaje</a:t>
            </a:r>
            <a:r>
              <a:rPr lang="en-GB" sz="3600" dirty="0">
                <a:solidFill>
                  <a:srgbClr val="121212"/>
                </a:solidFill>
                <a:latin typeface="Arial"/>
                <a:ea typeface="Arial"/>
                <a:cs typeface="Arial"/>
                <a:sym typeface="Arial"/>
              </a:rPr>
              <a:t>. La TIM </a:t>
            </a:r>
            <a:r>
              <a:rPr lang="en-GB" sz="3600" dirty="0" err="1">
                <a:solidFill>
                  <a:srgbClr val="121212"/>
                </a:solidFill>
                <a:latin typeface="Arial"/>
                <a:ea typeface="Arial"/>
                <a:cs typeface="Arial"/>
                <a:sym typeface="Arial"/>
              </a:rPr>
              <a:t>incorpora</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cinco</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características</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interdependientes</a:t>
            </a:r>
            <a:r>
              <a:rPr lang="en-GB" sz="3600" dirty="0">
                <a:solidFill>
                  <a:srgbClr val="121212"/>
                </a:solidFill>
                <a:latin typeface="Arial"/>
                <a:ea typeface="Arial"/>
                <a:cs typeface="Arial"/>
                <a:sym typeface="Arial"/>
              </a:rPr>
              <a:t> de </a:t>
            </a:r>
            <a:r>
              <a:rPr lang="en-GB" sz="3600" dirty="0" err="1">
                <a:solidFill>
                  <a:srgbClr val="121212"/>
                </a:solidFill>
                <a:latin typeface="Arial"/>
                <a:ea typeface="Arial"/>
                <a:cs typeface="Arial"/>
                <a:sym typeface="Arial"/>
              </a:rPr>
              <a:t>los</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entornos</a:t>
            </a:r>
            <a:r>
              <a:rPr lang="en-GB" sz="3600" dirty="0">
                <a:solidFill>
                  <a:srgbClr val="121212"/>
                </a:solidFill>
                <a:latin typeface="Arial"/>
                <a:ea typeface="Arial"/>
                <a:cs typeface="Arial"/>
                <a:sym typeface="Arial"/>
              </a:rPr>
              <a:t> de </a:t>
            </a:r>
            <a:r>
              <a:rPr lang="en-GB" sz="3600" dirty="0" err="1">
                <a:solidFill>
                  <a:srgbClr val="121212"/>
                </a:solidFill>
                <a:latin typeface="Arial"/>
                <a:ea typeface="Arial"/>
                <a:cs typeface="Arial"/>
                <a:sym typeface="Arial"/>
              </a:rPr>
              <a:t>aprendizaje</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significativos</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activo</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colaborativo</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constructivo</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auténtico</a:t>
            </a:r>
            <a:r>
              <a:rPr lang="en-GB" sz="3600" dirty="0">
                <a:solidFill>
                  <a:srgbClr val="121212"/>
                </a:solidFill>
                <a:latin typeface="Arial"/>
                <a:ea typeface="Arial"/>
                <a:cs typeface="Arial"/>
                <a:sym typeface="Arial"/>
              </a:rPr>
              <a:t> y </a:t>
            </a:r>
            <a:r>
              <a:rPr lang="en-GB" sz="3600" dirty="0" err="1">
                <a:solidFill>
                  <a:srgbClr val="121212"/>
                </a:solidFill>
                <a:latin typeface="Arial"/>
                <a:ea typeface="Arial"/>
                <a:cs typeface="Arial"/>
                <a:sym typeface="Arial"/>
              </a:rPr>
              <a:t>orientado</a:t>
            </a:r>
            <a:r>
              <a:rPr lang="en-GB" sz="3600" dirty="0">
                <a:solidFill>
                  <a:srgbClr val="121212"/>
                </a:solidFill>
                <a:latin typeface="Arial"/>
                <a:ea typeface="Arial"/>
                <a:cs typeface="Arial"/>
                <a:sym typeface="Arial"/>
              </a:rPr>
              <a:t> a </a:t>
            </a:r>
            <a:r>
              <a:rPr lang="en-GB" sz="3600" dirty="0" err="1">
                <a:solidFill>
                  <a:srgbClr val="121212"/>
                </a:solidFill>
                <a:latin typeface="Arial"/>
                <a:ea typeface="Arial"/>
                <a:cs typeface="Arial"/>
                <a:sym typeface="Arial"/>
              </a:rPr>
              <a:t>objetivos</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Estas</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características</a:t>
            </a:r>
            <a:r>
              <a:rPr lang="en-GB" sz="3600" dirty="0">
                <a:solidFill>
                  <a:srgbClr val="121212"/>
                </a:solidFill>
                <a:latin typeface="Arial"/>
                <a:ea typeface="Arial"/>
                <a:cs typeface="Arial"/>
                <a:sym typeface="Arial"/>
              </a:rPr>
              <a:t> se </a:t>
            </a:r>
            <a:r>
              <a:rPr lang="en-GB" sz="3600" dirty="0" err="1">
                <a:solidFill>
                  <a:srgbClr val="121212"/>
                </a:solidFill>
                <a:latin typeface="Arial"/>
                <a:ea typeface="Arial"/>
                <a:cs typeface="Arial"/>
                <a:sym typeface="Arial"/>
              </a:rPr>
              <a:t>asocian</a:t>
            </a:r>
            <a:r>
              <a:rPr lang="en-GB" sz="3600" dirty="0">
                <a:solidFill>
                  <a:srgbClr val="121212"/>
                </a:solidFill>
                <a:latin typeface="Arial"/>
                <a:ea typeface="Arial"/>
                <a:cs typeface="Arial"/>
                <a:sym typeface="Arial"/>
              </a:rPr>
              <a:t> a </a:t>
            </a:r>
            <a:r>
              <a:rPr lang="en-GB" sz="3600" dirty="0" err="1">
                <a:solidFill>
                  <a:srgbClr val="121212"/>
                </a:solidFill>
                <a:latin typeface="Arial"/>
                <a:ea typeface="Arial"/>
                <a:cs typeface="Arial"/>
                <a:sym typeface="Arial"/>
              </a:rPr>
              <a:t>cinco</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niveles</a:t>
            </a:r>
            <a:r>
              <a:rPr lang="en-GB" sz="3600" dirty="0">
                <a:solidFill>
                  <a:srgbClr val="121212"/>
                </a:solidFill>
                <a:latin typeface="Arial"/>
                <a:ea typeface="Arial"/>
                <a:cs typeface="Arial"/>
                <a:sym typeface="Arial"/>
              </a:rPr>
              <a:t> de </a:t>
            </a:r>
            <a:r>
              <a:rPr lang="en-GB" sz="3600" dirty="0" err="1">
                <a:solidFill>
                  <a:srgbClr val="121212"/>
                </a:solidFill>
                <a:latin typeface="Arial"/>
                <a:ea typeface="Arial"/>
                <a:cs typeface="Arial"/>
                <a:sym typeface="Arial"/>
              </a:rPr>
              <a:t>integración</a:t>
            </a:r>
            <a:r>
              <a:rPr lang="en-GB" sz="3600" dirty="0">
                <a:solidFill>
                  <a:srgbClr val="121212"/>
                </a:solidFill>
                <a:latin typeface="Arial"/>
                <a:ea typeface="Arial"/>
                <a:cs typeface="Arial"/>
                <a:sym typeface="Arial"/>
              </a:rPr>
              <a:t> de la </a:t>
            </a:r>
            <a:r>
              <a:rPr lang="en-GB" sz="3600" dirty="0" err="1">
                <a:solidFill>
                  <a:srgbClr val="121212"/>
                </a:solidFill>
                <a:latin typeface="Arial"/>
                <a:ea typeface="Arial"/>
                <a:cs typeface="Arial"/>
                <a:sym typeface="Arial"/>
              </a:rPr>
              <a:t>tecnología</a:t>
            </a:r>
            <a:r>
              <a:rPr lang="en-GB" sz="3600" dirty="0">
                <a:solidFill>
                  <a:srgbClr val="121212"/>
                </a:solidFill>
                <a:latin typeface="Arial"/>
                <a:ea typeface="Arial"/>
                <a:cs typeface="Arial"/>
                <a:sym typeface="Arial"/>
              </a:rPr>
              <a:t>: entrada, </a:t>
            </a:r>
            <a:r>
              <a:rPr lang="en-GB" sz="3600" dirty="0" err="1">
                <a:solidFill>
                  <a:srgbClr val="121212"/>
                </a:solidFill>
                <a:latin typeface="Arial"/>
                <a:ea typeface="Arial"/>
                <a:cs typeface="Arial"/>
                <a:sym typeface="Arial"/>
              </a:rPr>
              <a:t>adopción</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adaptación</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infusión</a:t>
            </a:r>
            <a:r>
              <a:rPr lang="en-GB" sz="3600" dirty="0">
                <a:solidFill>
                  <a:srgbClr val="121212"/>
                </a:solidFill>
                <a:latin typeface="Arial"/>
                <a:ea typeface="Arial"/>
                <a:cs typeface="Arial"/>
                <a:sym typeface="Arial"/>
              </a:rPr>
              <a:t> y </a:t>
            </a:r>
            <a:r>
              <a:rPr lang="en-GB" sz="3600" dirty="0" err="1">
                <a:solidFill>
                  <a:srgbClr val="121212"/>
                </a:solidFill>
                <a:latin typeface="Arial"/>
                <a:ea typeface="Arial"/>
                <a:cs typeface="Arial"/>
                <a:sym typeface="Arial"/>
              </a:rPr>
              <a:t>transformación</a:t>
            </a:r>
            <a:r>
              <a:rPr lang="en-GB" sz="3600" dirty="0">
                <a:solidFill>
                  <a:srgbClr val="121212"/>
                </a:solidFill>
                <a:latin typeface="Arial"/>
                <a:ea typeface="Arial"/>
                <a:cs typeface="Arial"/>
                <a:sym typeface="Arial"/>
              </a:rPr>
              <a:t>. </a:t>
            </a:r>
            <a:endParaRPr dirty="0"/>
          </a:p>
        </p:txBody>
      </p:sp>
      <p:pic>
        <p:nvPicPr>
          <p:cNvPr id="482" name="Google Shape;482;p20"/>
          <p:cNvPicPr preferRelativeResize="0"/>
          <p:nvPr/>
        </p:nvPicPr>
        <p:blipFill rotWithShape="1">
          <a:blip r:embed="rId4">
            <a:alphaModFix/>
          </a:blip>
          <a:srcRect/>
          <a:stretch/>
        </p:blipFill>
        <p:spPr>
          <a:xfrm>
            <a:off x="3790462" y="5097341"/>
            <a:ext cx="10832352" cy="3142675"/>
          </a:xfrm>
          <a:prstGeom prst="rect">
            <a:avLst/>
          </a:prstGeom>
          <a:noFill/>
          <a:ln>
            <a:noFill/>
          </a:ln>
        </p:spPr>
      </p:pic>
      <p:sp>
        <p:nvSpPr>
          <p:cNvPr id="483" name="Google Shape;483;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2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20"/>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486" name="Google Shape;486;p20"/>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90"/>
        <p:cNvGrpSpPr/>
        <p:nvPr/>
      </p:nvGrpSpPr>
      <p:grpSpPr>
        <a:xfrm>
          <a:off x="0" y="0"/>
          <a:ext cx="0" cy="0"/>
          <a:chOff x="0" y="0"/>
          <a:chExt cx="0" cy="0"/>
        </a:xfrm>
      </p:grpSpPr>
      <p:sp>
        <p:nvSpPr>
          <p:cNvPr id="491" name="Google Shape;491;p21"/>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2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21"/>
          <p:cNvSpPr txBox="1"/>
          <p:nvPr/>
        </p:nvSpPr>
        <p:spPr>
          <a:xfrm>
            <a:off x="619878" y="517500"/>
            <a:ext cx="14169838"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err="1">
                <a:solidFill>
                  <a:srgbClr val="033C5B"/>
                </a:solidFill>
                <a:latin typeface="Arial"/>
                <a:ea typeface="Arial"/>
                <a:cs typeface="Arial"/>
                <a:sym typeface="Arial"/>
              </a:rPr>
              <a:t>Matriz</a:t>
            </a:r>
            <a:r>
              <a:rPr lang="en-GB" sz="6999" dirty="0">
                <a:solidFill>
                  <a:srgbClr val="033C5B"/>
                </a:solidFill>
                <a:latin typeface="Arial"/>
                <a:ea typeface="Arial"/>
                <a:cs typeface="Arial"/>
                <a:sym typeface="Arial"/>
              </a:rPr>
              <a:t> de </a:t>
            </a:r>
            <a:r>
              <a:rPr lang="en-GB" sz="6999" dirty="0" err="1">
                <a:solidFill>
                  <a:srgbClr val="033C5B"/>
                </a:solidFill>
                <a:latin typeface="Arial"/>
                <a:ea typeface="Arial"/>
                <a:cs typeface="Arial"/>
                <a:sym typeface="Arial"/>
              </a:rPr>
              <a:t>integración</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tecnológica</a:t>
            </a:r>
            <a:endParaRPr sz="6999" dirty="0">
              <a:solidFill>
                <a:srgbClr val="033C5B"/>
              </a:solidFill>
              <a:latin typeface="Arial"/>
              <a:ea typeface="Arial"/>
              <a:cs typeface="Arial"/>
              <a:sym typeface="Arial"/>
            </a:endParaRPr>
          </a:p>
        </p:txBody>
      </p:sp>
      <p:sp>
        <p:nvSpPr>
          <p:cNvPr id="494" name="Google Shape;494;p2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21"/>
          <p:cNvSpPr txBox="1"/>
          <p:nvPr/>
        </p:nvSpPr>
        <p:spPr>
          <a:xfrm>
            <a:off x="780001" y="8426253"/>
            <a:ext cx="9144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Fuente: </a:t>
            </a:r>
            <a:r>
              <a:rPr lang="en-GB" sz="1600" i="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//fcit.usf.edu/matrix/matrix/ </a:t>
            </a:r>
            <a:endParaRPr sz="1600" i="1">
              <a:solidFill>
                <a:schemeClr val="dk1"/>
              </a:solidFill>
              <a:latin typeface="Calibri"/>
              <a:ea typeface="Calibri"/>
              <a:cs typeface="Calibri"/>
              <a:sym typeface="Calibri"/>
            </a:endParaRPr>
          </a:p>
        </p:txBody>
      </p:sp>
      <p:sp>
        <p:nvSpPr>
          <p:cNvPr id="497" name="Google Shape;497;p21"/>
          <p:cNvSpPr txBox="1"/>
          <p:nvPr/>
        </p:nvSpPr>
        <p:spPr>
          <a:xfrm>
            <a:off x="559140" y="1679363"/>
            <a:ext cx="15465917" cy="2331344"/>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3600" dirty="0">
                <a:solidFill>
                  <a:srgbClr val="121212"/>
                </a:solidFill>
                <a:latin typeface="Arial"/>
                <a:ea typeface="Arial"/>
                <a:cs typeface="Arial"/>
                <a:sym typeface="Arial"/>
              </a:rPr>
              <a:t>Juntas, las </a:t>
            </a:r>
            <a:r>
              <a:rPr lang="en-GB" sz="3600" dirty="0" err="1">
                <a:solidFill>
                  <a:srgbClr val="121212"/>
                </a:solidFill>
                <a:latin typeface="Arial"/>
                <a:ea typeface="Arial"/>
                <a:cs typeface="Arial"/>
                <a:sym typeface="Arial"/>
              </a:rPr>
              <a:t>cinco</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características</a:t>
            </a:r>
            <a:r>
              <a:rPr lang="en-GB" sz="3600" dirty="0">
                <a:solidFill>
                  <a:srgbClr val="121212"/>
                </a:solidFill>
                <a:latin typeface="Arial"/>
                <a:ea typeface="Arial"/>
                <a:cs typeface="Arial"/>
                <a:sym typeface="Arial"/>
              </a:rPr>
              <a:t> de </a:t>
            </a:r>
            <a:r>
              <a:rPr lang="en-GB" sz="3600" dirty="0" err="1">
                <a:solidFill>
                  <a:srgbClr val="121212"/>
                </a:solidFill>
                <a:latin typeface="Arial"/>
                <a:ea typeface="Arial"/>
                <a:cs typeface="Arial"/>
                <a:sym typeface="Arial"/>
              </a:rPr>
              <a:t>los</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entornos</a:t>
            </a:r>
            <a:r>
              <a:rPr lang="en-GB" sz="3600" dirty="0">
                <a:solidFill>
                  <a:srgbClr val="121212"/>
                </a:solidFill>
                <a:latin typeface="Arial"/>
                <a:ea typeface="Arial"/>
                <a:cs typeface="Arial"/>
                <a:sym typeface="Arial"/>
              </a:rPr>
              <a:t> de </a:t>
            </a:r>
            <a:r>
              <a:rPr lang="en-GB" sz="3600" dirty="0" err="1">
                <a:solidFill>
                  <a:srgbClr val="121212"/>
                </a:solidFill>
                <a:latin typeface="Arial"/>
                <a:ea typeface="Arial"/>
                <a:cs typeface="Arial"/>
                <a:sym typeface="Arial"/>
              </a:rPr>
              <a:t>aprendizaje</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significativos</a:t>
            </a:r>
            <a:r>
              <a:rPr lang="en-GB" sz="3600" dirty="0">
                <a:solidFill>
                  <a:srgbClr val="121212"/>
                </a:solidFill>
                <a:latin typeface="Arial"/>
                <a:ea typeface="Arial"/>
                <a:cs typeface="Arial"/>
                <a:sym typeface="Arial"/>
              </a:rPr>
              <a:t> y </a:t>
            </a:r>
            <a:r>
              <a:rPr lang="en-GB" sz="3600" dirty="0" err="1">
                <a:solidFill>
                  <a:srgbClr val="121212"/>
                </a:solidFill>
                <a:latin typeface="Arial"/>
                <a:ea typeface="Arial"/>
                <a:cs typeface="Arial"/>
                <a:sym typeface="Arial"/>
              </a:rPr>
              <a:t>los</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cinco</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niveles</a:t>
            </a:r>
            <a:r>
              <a:rPr lang="en-GB" sz="3600" dirty="0">
                <a:solidFill>
                  <a:srgbClr val="121212"/>
                </a:solidFill>
                <a:latin typeface="Arial"/>
                <a:ea typeface="Arial"/>
                <a:cs typeface="Arial"/>
                <a:sym typeface="Arial"/>
              </a:rPr>
              <a:t> de </a:t>
            </a:r>
            <a:r>
              <a:rPr lang="en-GB" sz="3600" dirty="0" err="1">
                <a:solidFill>
                  <a:srgbClr val="121212"/>
                </a:solidFill>
                <a:latin typeface="Arial"/>
                <a:ea typeface="Arial"/>
                <a:cs typeface="Arial"/>
                <a:sym typeface="Arial"/>
              </a:rPr>
              <a:t>integración</a:t>
            </a:r>
            <a:r>
              <a:rPr lang="en-GB" sz="3600" dirty="0">
                <a:solidFill>
                  <a:srgbClr val="121212"/>
                </a:solidFill>
                <a:latin typeface="Arial"/>
                <a:ea typeface="Arial"/>
                <a:cs typeface="Arial"/>
                <a:sym typeface="Arial"/>
              </a:rPr>
              <a:t> de la </a:t>
            </a:r>
            <a:r>
              <a:rPr lang="en-GB" sz="3600" dirty="0" err="1">
                <a:solidFill>
                  <a:srgbClr val="121212"/>
                </a:solidFill>
                <a:latin typeface="Arial"/>
                <a:ea typeface="Arial"/>
                <a:cs typeface="Arial"/>
                <a:sym typeface="Arial"/>
              </a:rPr>
              <a:t>tecnología</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crean</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una</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matriz</a:t>
            </a:r>
            <a:r>
              <a:rPr lang="en-GB" sz="3600" dirty="0">
                <a:solidFill>
                  <a:srgbClr val="121212"/>
                </a:solidFill>
                <a:latin typeface="Arial"/>
                <a:ea typeface="Arial"/>
                <a:cs typeface="Arial"/>
                <a:sym typeface="Arial"/>
              </a:rPr>
              <a:t> de 25 </a:t>
            </a:r>
            <a:r>
              <a:rPr lang="en-GB" sz="3600" dirty="0" err="1">
                <a:solidFill>
                  <a:srgbClr val="121212"/>
                </a:solidFill>
                <a:latin typeface="Arial"/>
                <a:ea typeface="Arial"/>
                <a:cs typeface="Arial"/>
                <a:sym typeface="Arial"/>
              </a:rPr>
              <a:t>celdas</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Desarrollado</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por</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el</a:t>
            </a:r>
            <a:r>
              <a:rPr lang="en-GB" sz="3600" dirty="0">
                <a:solidFill>
                  <a:srgbClr val="121212"/>
                </a:solidFill>
                <a:latin typeface="Arial"/>
                <a:ea typeface="Arial"/>
                <a:cs typeface="Arial"/>
                <a:sym typeface="Arial"/>
              </a:rPr>
              <a:t> Florida </a:t>
            </a:r>
            <a:r>
              <a:rPr lang="en-GB" sz="3600" dirty="0" err="1">
                <a:solidFill>
                  <a:srgbClr val="121212"/>
                </a:solidFill>
                <a:latin typeface="Arial"/>
                <a:ea typeface="Arial"/>
                <a:cs typeface="Arial"/>
                <a:sym typeface="Arial"/>
              </a:rPr>
              <a:t>Center</a:t>
            </a:r>
            <a:r>
              <a:rPr lang="en-GB" sz="3600" dirty="0">
                <a:solidFill>
                  <a:srgbClr val="121212"/>
                </a:solidFill>
                <a:latin typeface="Arial"/>
                <a:ea typeface="Arial"/>
                <a:cs typeface="Arial"/>
                <a:sym typeface="Arial"/>
              </a:rPr>
              <a:t> for Instructional Technology (FCIT) </a:t>
            </a:r>
            <a:r>
              <a:rPr lang="en-GB" sz="3600" dirty="0" err="1">
                <a:solidFill>
                  <a:srgbClr val="121212"/>
                </a:solidFill>
                <a:latin typeface="Arial"/>
                <a:ea typeface="Arial"/>
                <a:cs typeface="Arial"/>
                <a:sym typeface="Arial"/>
              </a:rPr>
              <a:t>en</a:t>
            </a:r>
            <a:r>
              <a:rPr lang="en-GB" sz="3600" dirty="0">
                <a:solidFill>
                  <a:srgbClr val="121212"/>
                </a:solidFill>
                <a:latin typeface="Arial"/>
                <a:ea typeface="Arial"/>
                <a:cs typeface="Arial"/>
                <a:sym typeface="Arial"/>
              </a:rPr>
              <a:t> 2005, </a:t>
            </a:r>
            <a:r>
              <a:rPr lang="en-GB" sz="3600" dirty="0" err="1">
                <a:solidFill>
                  <a:srgbClr val="121212"/>
                </a:solidFill>
                <a:latin typeface="Arial"/>
                <a:ea typeface="Arial"/>
                <a:cs typeface="Arial"/>
                <a:sym typeface="Arial"/>
              </a:rPr>
              <a:t>el</a:t>
            </a:r>
            <a:r>
              <a:rPr lang="en-GB" sz="3600" dirty="0">
                <a:solidFill>
                  <a:srgbClr val="121212"/>
                </a:solidFill>
                <a:latin typeface="Arial"/>
                <a:ea typeface="Arial"/>
                <a:cs typeface="Arial"/>
                <a:sym typeface="Arial"/>
              </a:rPr>
              <a:t> TIM se </a:t>
            </a:r>
            <a:r>
              <a:rPr lang="en-GB" sz="3600" dirty="0" err="1">
                <a:solidFill>
                  <a:srgbClr val="121212"/>
                </a:solidFill>
                <a:latin typeface="Arial"/>
                <a:ea typeface="Arial"/>
                <a:cs typeface="Arial"/>
                <a:sym typeface="Arial"/>
              </a:rPr>
              <a:t>encuentra</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ahora</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en</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su</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tercera</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edición</a:t>
            </a:r>
            <a:r>
              <a:rPr lang="en-GB" sz="3600" dirty="0">
                <a:solidFill>
                  <a:srgbClr val="121212"/>
                </a:solidFill>
                <a:latin typeface="Arial"/>
                <a:ea typeface="Arial"/>
                <a:cs typeface="Arial"/>
                <a:sym typeface="Arial"/>
              </a:rPr>
              <a:t> (2019).</a:t>
            </a:r>
            <a:endParaRPr sz="3600" dirty="0">
              <a:solidFill>
                <a:srgbClr val="121212"/>
              </a:solidFill>
              <a:latin typeface="Arial"/>
              <a:ea typeface="Arial"/>
              <a:cs typeface="Arial"/>
              <a:sym typeface="Arial"/>
            </a:endParaRPr>
          </a:p>
        </p:txBody>
      </p:sp>
      <p:pic>
        <p:nvPicPr>
          <p:cNvPr id="498" name="Google Shape;498;p21"/>
          <p:cNvPicPr preferRelativeResize="0"/>
          <p:nvPr/>
        </p:nvPicPr>
        <p:blipFill rotWithShape="1">
          <a:blip r:embed="rId4">
            <a:alphaModFix/>
          </a:blip>
          <a:srcRect/>
          <a:stretch/>
        </p:blipFill>
        <p:spPr>
          <a:xfrm>
            <a:off x="5514894" y="3943866"/>
            <a:ext cx="9448800" cy="4623800"/>
          </a:xfrm>
          <a:prstGeom prst="rect">
            <a:avLst/>
          </a:prstGeom>
          <a:noFill/>
          <a:ln>
            <a:noFill/>
          </a:ln>
        </p:spPr>
      </p:pic>
      <p:sp>
        <p:nvSpPr>
          <p:cNvPr id="499" name="Google Shape;499;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2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21"/>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502" name="Google Shape;502;p21"/>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6"/>
        <p:cNvGrpSpPr/>
        <p:nvPr/>
      </p:nvGrpSpPr>
      <p:grpSpPr>
        <a:xfrm>
          <a:off x="0" y="0"/>
          <a:ext cx="0" cy="0"/>
          <a:chOff x="0" y="0"/>
          <a:chExt cx="0" cy="0"/>
        </a:xfrm>
      </p:grpSpPr>
      <p:sp>
        <p:nvSpPr>
          <p:cNvPr id="507" name="Google Shape;507;p22"/>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2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22"/>
          <p:cNvSpPr txBox="1"/>
          <p:nvPr/>
        </p:nvSpPr>
        <p:spPr>
          <a:xfrm>
            <a:off x="793856" y="776393"/>
            <a:ext cx="14603832"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err="1">
                <a:solidFill>
                  <a:srgbClr val="033C5B"/>
                </a:solidFill>
                <a:latin typeface="Arial"/>
                <a:ea typeface="Arial"/>
                <a:cs typeface="Arial"/>
                <a:sym typeface="Arial"/>
              </a:rPr>
              <a:t>Matriz</a:t>
            </a:r>
            <a:r>
              <a:rPr lang="en-GB" sz="6999" dirty="0">
                <a:solidFill>
                  <a:srgbClr val="033C5B"/>
                </a:solidFill>
                <a:latin typeface="Arial"/>
                <a:ea typeface="Arial"/>
                <a:cs typeface="Arial"/>
                <a:sym typeface="Arial"/>
              </a:rPr>
              <a:t> de </a:t>
            </a:r>
            <a:r>
              <a:rPr lang="en-GB" sz="6999" dirty="0" err="1">
                <a:solidFill>
                  <a:srgbClr val="033C5B"/>
                </a:solidFill>
                <a:latin typeface="Arial"/>
                <a:ea typeface="Arial"/>
                <a:cs typeface="Arial"/>
                <a:sym typeface="Arial"/>
              </a:rPr>
              <a:t>integración</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tecnológica</a:t>
            </a:r>
            <a:endParaRPr sz="6999" dirty="0">
              <a:solidFill>
                <a:srgbClr val="033C5B"/>
              </a:solidFill>
              <a:latin typeface="Arial"/>
              <a:ea typeface="Arial"/>
              <a:cs typeface="Arial"/>
              <a:sym typeface="Arial"/>
            </a:endParaRPr>
          </a:p>
        </p:txBody>
      </p:sp>
      <p:sp>
        <p:nvSpPr>
          <p:cNvPr id="510" name="Google Shape;510;p2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 name="Google Shape;511;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2" name="Google Shape;512;p22"/>
          <p:cNvPicPr preferRelativeResize="0"/>
          <p:nvPr/>
        </p:nvPicPr>
        <p:blipFill rotWithShape="1">
          <a:blip r:embed="rId3">
            <a:alphaModFix/>
          </a:blip>
          <a:srcRect/>
          <a:stretch/>
        </p:blipFill>
        <p:spPr>
          <a:xfrm>
            <a:off x="2890312" y="1786028"/>
            <a:ext cx="10875485" cy="6965797"/>
          </a:xfrm>
          <a:prstGeom prst="rect">
            <a:avLst/>
          </a:prstGeom>
          <a:noFill/>
          <a:ln>
            <a:noFill/>
          </a:ln>
        </p:spPr>
      </p:pic>
      <p:sp>
        <p:nvSpPr>
          <p:cNvPr id="513" name="Google Shape;513;p22"/>
          <p:cNvSpPr txBox="1"/>
          <p:nvPr/>
        </p:nvSpPr>
        <p:spPr>
          <a:xfrm>
            <a:off x="13744188" y="8382493"/>
            <a:ext cx="9144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Fuente: </a:t>
            </a:r>
            <a:r>
              <a:rPr lang="en-GB" sz="16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//fcit.usf.edu/matrix/ </a:t>
            </a:r>
            <a:endParaRPr sz="1600" i="1">
              <a:solidFill>
                <a:schemeClr val="dk1"/>
              </a:solidFill>
              <a:latin typeface="Calibri"/>
              <a:ea typeface="Calibri"/>
              <a:cs typeface="Calibri"/>
              <a:sym typeface="Calibri"/>
            </a:endParaRPr>
          </a:p>
        </p:txBody>
      </p:sp>
      <p:sp>
        <p:nvSpPr>
          <p:cNvPr id="514" name="Google Shape;514;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2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22"/>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517" name="Google Shape;517;p22"/>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21"/>
        <p:cNvGrpSpPr/>
        <p:nvPr/>
      </p:nvGrpSpPr>
      <p:grpSpPr>
        <a:xfrm>
          <a:off x="0" y="0"/>
          <a:ext cx="0" cy="0"/>
          <a:chOff x="0" y="0"/>
          <a:chExt cx="0" cy="0"/>
        </a:xfrm>
      </p:grpSpPr>
      <p:sp>
        <p:nvSpPr>
          <p:cNvPr id="522" name="Google Shape;522;p2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2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23"/>
          <p:cNvSpPr txBox="1"/>
          <p:nvPr/>
        </p:nvSpPr>
        <p:spPr>
          <a:xfrm>
            <a:off x="823527" y="229618"/>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Casos </a:t>
            </a:r>
            <a:r>
              <a:rPr lang="en-GB" sz="6999" dirty="0" err="1">
                <a:solidFill>
                  <a:srgbClr val="033C5B"/>
                </a:solidFill>
                <a:latin typeface="Arial"/>
                <a:ea typeface="Arial"/>
                <a:cs typeface="Arial"/>
                <a:sym typeface="Arial"/>
              </a:rPr>
              <a:t>prácticos</a:t>
            </a:r>
            <a:r>
              <a:rPr lang="en-GB" sz="6999" dirty="0">
                <a:solidFill>
                  <a:srgbClr val="033C5B"/>
                </a:solidFill>
                <a:latin typeface="Arial"/>
                <a:ea typeface="Arial"/>
                <a:cs typeface="Arial"/>
                <a:sym typeface="Arial"/>
              </a:rPr>
              <a:t> de </a:t>
            </a:r>
            <a:r>
              <a:rPr lang="en-GB" sz="6999" dirty="0" err="1">
                <a:solidFill>
                  <a:srgbClr val="033C5B"/>
                </a:solidFill>
                <a:latin typeface="Arial"/>
                <a:ea typeface="Arial"/>
                <a:cs typeface="Arial"/>
                <a:sym typeface="Arial"/>
              </a:rPr>
              <a:t>integración</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tecnológica</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en</a:t>
            </a:r>
            <a:r>
              <a:rPr lang="en-GB" sz="6999" dirty="0">
                <a:solidFill>
                  <a:srgbClr val="033C5B"/>
                </a:solidFill>
                <a:latin typeface="Arial"/>
                <a:ea typeface="Arial"/>
                <a:cs typeface="Arial"/>
                <a:sym typeface="Arial"/>
              </a:rPr>
              <a:t> EFP</a:t>
            </a:r>
            <a:endParaRPr sz="6999" dirty="0">
              <a:solidFill>
                <a:srgbClr val="033C5B"/>
              </a:solidFill>
              <a:latin typeface="Arial"/>
              <a:ea typeface="Arial"/>
              <a:cs typeface="Arial"/>
              <a:sym typeface="Arial"/>
            </a:endParaRPr>
          </a:p>
        </p:txBody>
      </p:sp>
      <p:sp>
        <p:nvSpPr>
          <p:cNvPr id="525" name="Google Shape;525;p2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7" name="Google Shape;527;p23"/>
          <p:cNvPicPr preferRelativeResize="0"/>
          <p:nvPr/>
        </p:nvPicPr>
        <p:blipFill rotWithShape="1">
          <a:blip r:embed="rId3">
            <a:alphaModFix/>
          </a:blip>
          <a:srcRect/>
          <a:stretch/>
        </p:blipFill>
        <p:spPr>
          <a:xfrm>
            <a:off x="793855" y="2773478"/>
            <a:ext cx="2934109" cy="1390844"/>
          </a:xfrm>
          <a:prstGeom prst="rect">
            <a:avLst/>
          </a:prstGeom>
          <a:noFill/>
          <a:ln>
            <a:noFill/>
          </a:ln>
        </p:spPr>
      </p:pic>
      <p:pic>
        <p:nvPicPr>
          <p:cNvPr id="528" name="Google Shape;528;p23"/>
          <p:cNvPicPr preferRelativeResize="0"/>
          <p:nvPr/>
        </p:nvPicPr>
        <p:blipFill rotWithShape="1">
          <a:blip r:embed="rId4">
            <a:alphaModFix/>
          </a:blip>
          <a:srcRect/>
          <a:stretch/>
        </p:blipFill>
        <p:spPr>
          <a:xfrm>
            <a:off x="6019800" y="2836150"/>
            <a:ext cx="9304872" cy="5505448"/>
          </a:xfrm>
          <a:prstGeom prst="rect">
            <a:avLst/>
          </a:prstGeom>
          <a:noFill/>
          <a:ln>
            <a:noFill/>
          </a:ln>
        </p:spPr>
      </p:pic>
      <p:sp>
        <p:nvSpPr>
          <p:cNvPr id="529" name="Google Shape;529;p23"/>
          <p:cNvSpPr txBox="1"/>
          <p:nvPr/>
        </p:nvSpPr>
        <p:spPr>
          <a:xfrm>
            <a:off x="823527" y="4331680"/>
            <a:ext cx="435807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Más información: </a:t>
            </a:r>
            <a:r>
              <a:rPr lang="en-GB"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t>
            </a:r>
            <a:r>
              <a:rPr lang="en-GB" sz="1800">
                <a:solidFill>
                  <a:schemeClr val="dk1"/>
                </a:solidFill>
                <a:latin typeface="Calibri"/>
                <a:ea typeface="Calibri"/>
                <a:cs typeface="Calibri"/>
                <a:sym typeface="Calibri"/>
              </a:rPr>
              <a:t>//mimbus.com/en/our-solutions/ </a:t>
            </a:r>
            <a:endParaRPr sz="1800">
              <a:solidFill>
                <a:schemeClr val="dk1"/>
              </a:solidFill>
              <a:latin typeface="Calibri"/>
              <a:ea typeface="Calibri"/>
              <a:cs typeface="Calibri"/>
              <a:sym typeface="Calibri"/>
            </a:endParaRPr>
          </a:p>
        </p:txBody>
      </p:sp>
      <p:sp>
        <p:nvSpPr>
          <p:cNvPr id="530" name="Google Shape;530;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2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 name="Google Shape;532;p23"/>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533" name="Google Shape;533;p23"/>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37"/>
        <p:cNvGrpSpPr/>
        <p:nvPr/>
      </p:nvGrpSpPr>
      <p:grpSpPr>
        <a:xfrm>
          <a:off x="0" y="0"/>
          <a:ext cx="0" cy="0"/>
          <a:chOff x="0" y="0"/>
          <a:chExt cx="0" cy="0"/>
        </a:xfrm>
      </p:grpSpPr>
      <p:sp>
        <p:nvSpPr>
          <p:cNvPr id="538" name="Google Shape;538;p24"/>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2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24"/>
          <p:cNvSpPr txBox="1"/>
          <p:nvPr/>
        </p:nvSpPr>
        <p:spPr>
          <a:xfrm>
            <a:off x="823527" y="244579"/>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Casos </a:t>
            </a:r>
            <a:r>
              <a:rPr lang="en-GB" sz="6999" dirty="0" err="1">
                <a:solidFill>
                  <a:srgbClr val="033C5B"/>
                </a:solidFill>
                <a:latin typeface="Arial"/>
                <a:ea typeface="Arial"/>
                <a:cs typeface="Arial"/>
                <a:sym typeface="Arial"/>
              </a:rPr>
              <a:t>prácticos</a:t>
            </a:r>
            <a:r>
              <a:rPr lang="en-GB" sz="6999" dirty="0">
                <a:solidFill>
                  <a:srgbClr val="033C5B"/>
                </a:solidFill>
                <a:latin typeface="Arial"/>
                <a:ea typeface="Arial"/>
                <a:cs typeface="Arial"/>
                <a:sym typeface="Arial"/>
              </a:rPr>
              <a:t> de </a:t>
            </a:r>
            <a:r>
              <a:rPr lang="en-GB" sz="6999" dirty="0" err="1">
                <a:solidFill>
                  <a:srgbClr val="033C5B"/>
                </a:solidFill>
                <a:latin typeface="Arial"/>
                <a:ea typeface="Arial"/>
                <a:cs typeface="Arial"/>
                <a:sym typeface="Arial"/>
              </a:rPr>
              <a:t>integración</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tecnológica</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en</a:t>
            </a:r>
            <a:r>
              <a:rPr lang="en-GB" sz="6999" dirty="0">
                <a:solidFill>
                  <a:srgbClr val="033C5B"/>
                </a:solidFill>
                <a:latin typeface="Arial"/>
                <a:ea typeface="Arial"/>
                <a:cs typeface="Arial"/>
                <a:sym typeface="Arial"/>
              </a:rPr>
              <a:t> EFP</a:t>
            </a:r>
            <a:endParaRPr sz="6999" dirty="0">
              <a:solidFill>
                <a:srgbClr val="033C5B"/>
              </a:solidFill>
              <a:latin typeface="Arial"/>
              <a:ea typeface="Arial"/>
              <a:cs typeface="Arial"/>
              <a:sym typeface="Arial"/>
            </a:endParaRPr>
          </a:p>
        </p:txBody>
      </p:sp>
      <p:sp>
        <p:nvSpPr>
          <p:cNvPr id="541" name="Google Shape;541;p2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2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24"/>
          <p:cNvSpPr txBox="1"/>
          <p:nvPr/>
        </p:nvSpPr>
        <p:spPr>
          <a:xfrm>
            <a:off x="823527" y="4331680"/>
            <a:ext cx="43580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Más información: </a:t>
            </a:r>
            <a:r>
              <a:rPr lang="en-GB"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en-GB" sz="1800">
                <a:solidFill>
                  <a:schemeClr val="dk1"/>
                </a:solidFill>
                <a:latin typeface="Calibri"/>
                <a:ea typeface="Calibri"/>
                <a:cs typeface="Calibri"/>
                <a:sym typeface="Calibri"/>
              </a:rPr>
              <a:t>//tvet-academy.de/ </a:t>
            </a:r>
            <a:endParaRPr sz="1800">
              <a:solidFill>
                <a:schemeClr val="dk1"/>
              </a:solidFill>
              <a:latin typeface="Calibri"/>
              <a:ea typeface="Calibri"/>
              <a:cs typeface="Calibri"/>
              <a:sym typeface="Calibri"/>
            </a:endParaRPr>
          </a:p>
        </p:txBody>
      </p:sp>
      <p:pic>
        <p:nvPicPr>
          <p:cNvPr id="544" name="Google Shape;544;p24"/>
          <p:cNvPicPr preferRelativeResize="0"/>
          <p:nvPr/>
        </p:nvPicPr>
        <p:blipFill rotWithShape="1">
          <a:blip r:embed="rId4">
            <a:alphaModFix/>
          </a:blip>
          <a:srcRect t="11209"/>
          <a:stretch/>
        </p:blipFill>
        <p:spPr>
          <a:xfrm>
            <a:off x="914400" y="2721311"/>
            <a:ext cx="2591162" cy="998094"/>
          </a:xfrm>
          <a:prstGeom prst="rect">
            <a:avLst/>
          </a:prstGeom>
          <a:noFill/>
          <a:ln>
            <a:noFill/>
          </a:ln>
        </p:spPr>
      </p:pic>
      <p:pic>
        <p:nvPicPr>
          <p:cNvPr id="545" name="Google Shape;545;p24"/>
          <p:cNvPicPr preferRelativeResize="0"/>
          <p:nvPr/>
        </p:nvPicPr>
        <p:blipFill rotWithShape="1">
          <a:blip r:embed="rId5">
            <a:alphaModFix/>
          </a:blip>
          <a:srcRect/>
          <a:stretch/>
        </p:blipFill>
        <p:spPr>
          <a:xfrm>
            <a:off x="6226659" y="2954531"/>
            <a:ext cx="9716157" cy="5175993"/>
          </a:xfrm>
          <a:prstGeom prst="rect">
            <a:avLst/>
          </a:prstGeom>
          <a:noFill/>
          <a:ln>
            <a:noFill/>
          </a:ln>
        </p:spPr>
      </p:pic>
      <p:sp>
        <p:nvSpPr>
          <p:cNvPr id="546" name="Google Shape;546;p2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2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24"/>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549" name="Google Shape;549;p24"/>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53"/>
        <p:cNvGrpSpPr/>
        <p:nvPr/>
      </p:nvGrpSpPr>
      <p:grpSpPr>
        <a:xfrm>
          <a:off x="0" y="0"/>
          <a:ext cx="0" cy="0"/>
          <a:chOff x="0" y="0"/>
          <a:chExt cx="0" cy="0"/>
        </a:xfrm>
      </p:grpSpPr>
      <p:sp>
        <p:nvSpPr>
          <p:cNvPr id="554" name="Google Shape;554;p25"/>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2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25"/>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Desafíos</a:t>
            </a:r>
            <a:endParaRPr sz="6999">
              <a:solidFill>
                <a:srgbClr val="033C5B"/>
              </a:solidFill>
              <a:latin typeface="Arial"/>
              <a:ea typeface="Arial"/>
              <a:cs typeface="Arial"/>
              <a:sym typeface="Arial"/>
            </a:endParaRPr>
          </a:p>
        </p:txBody>
      </p:sp>
      <p:sp>
        <p:nvSpPr>
          <p:cNvPr id="557" name="Google Shape;557;p2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2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2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2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25"/>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562" name="Google Shape;562;p25"/>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563" name="Google Shape;563;p25"/>
          <p:cNvGrpSpPr/>
          <p:nvPr/>
        </p:nvGrpSpPr>
        <p:grpSpPr>
          <a:xfrm>
            <a:off x="812621" y="1789292"/>
            <a:ext cx="14808380" cy="4171474"/>
            <a:chOff x="0" y="3264"/>
            <a:chExt cx="14808380" cy="4171474"/>
          </a:xfrm>
        </p:grpSpPr>
        <p:sp>
          <p:nvSpPr>
            <p:cNvPr id="564" name="Google Shape;564;p25"/>
            <p:cNvSpPr/>
            <p:nvPr/>
          </p:nvSpPr>
          <p:spPr>
            <a:xfrm>
              <a:off x="0" y="3264"/>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a:off x="210311" y="159694"/>
              <a:ext cx="382385" cy="382385"/>
            </a:xfrm>
            <a:prstGeom prst="rect">
              <a:avLst/>
            </a:prstGeom>
            <a:blipFill rotWithShape="1">
              <a:blip r:embed="rId6">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a:off x="803008" y="3264"/>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txBox="1"/>
            <p:nvPr/>
          </p:nvSpPr>
          <p:spPr>
            <a:xfrm>
              <a:off x="803008" y="3264"/>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Limitación de recursos</a:t>
              </a:r>
              <a:r>
                <a:rPr lang="en-GB" sz="2400">
                  <a:solidFill>
                    <a:schemeClr val="dk1"/>
                  </a:solidFill>
                  <a:latin typeface="Calibri"/>
                  <a:ea typeface="Calibri"/>
                  <a:cs typeface="Calibri"/>
                  <a:sym typeface="Calibri"/>
                </a:rPr>
                <a:t>: Presupuestos y recursos limitados para nuevas tecnologías.</a:t>
              </a:r>
              <a:endParaRPr sz="2400">
                <a:solidFill>
                  <a:schemeClr val="dk1"/>
                </a:solidFill>
                <a:latin typeface="Calibri"/>
                <a:ea typeface="Calibri"/>
                <a:cs typeface="Calibri"/>
                <a:sym typeface="Calibri"/>
              </a:endParaRPr>
            </a:p>
          </p:txBody>
        </p:sp>
        <p:sp>
          <p:nvSpPr>
            <p:cNvPr id="568" name="Google Shape;568;p25"/>
            <p:cNvSpPr/>
            <p:nvPr/>
          </p:nvSpPr>
          <p:spPr>
            <a:xfrm>
              <a:off x="0" y="872321"/>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210311" y="1028751"/>
              <a:ext cx="382385" cy="382385"/>
            </a:xfrm>
            <a:prstGeom prst="rect">
              <a:avLst/>
            </a:prstGeom>
            <a:blipFill rotWithShape="1">
              <a:blip r:embed="rId7">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803008" y="872321"/>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txBox="1"/>
            <p:nvPr/>
          </p:nvSpPr>
          <p:spPr>
            <a:xfrm>
              <a:off x="803008" y="872321"/>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Resistencia al cambio</a:t>
              </a:r>
              <a:r>
                <a:rPr lang="en-GB" sz="2400">
                  <a:solidFill>
                    <a:schemeClr val="dk1"/>
                  </a:solidFill>
                  <a:latin typeface="Calibri"/>
                  <a:ea typeface="Calibri"/>
                  <a:cs typeface="Calibri"/>
                  <a:sym typeface="Calibri"/>
                </a:rPr>
                <a:t>: Algunos educadores e instituciones dudan a la hora de adoptar nuevas tecnologías.</a:t>
              </a:r>
              <a:endParaRPr sz="2400">
                <a:solidFill>
                  <a:schemeClr val="dk1"/>
                </a:solidFill>
                <a:latin typeface="Calibri"/>
                <a:ea typeface="Calibri"/>
                <a:cs typeface="Calibri"/>
                <a:sym typeface="Calibri"/>
              </a:endParaRPr>
            </a:p>
          </p:txBody>
        </p:sp>
        <p:sp>
          <p:nvSpPr>
            <p:cNvPr id="572" name="Google Shape;572;p25"/>
            <p:cNvSpPr/>
            <p:nvPr/>
          </p:nvSpPr>
          <p:spPr>
            <a:xfrm>
              <a:off x="0" y="1741378"/>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210311" y="1897808"/>
              <a:ext cx="382385" cy="382385"/>
            </a:xfrm>
            <a:prstGeom prst="rect">
              <a:avLst/>
            </a:prstGeom>
            <a:blipFill rotWithShape="1">
              <a:blip r:embed="rId8">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5"/>
            <p:cNvSpPr/>
            <p:nvPr/>
          </p:nvSpPr>
          <p:spPr>
            <a:xfrm>
              <a:off x="803008" y="1741378"/>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txBox="1"/>
            <p:nvPr/>
          </p:nvSpPr>
          <p:spPr>
            <a:xfrm>
              <a:off x="803008" y="1741378"/>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Déficit de competencias</a:t>
              </a:r>
              <a:r>
                <a:rPr lang="en-GB" sz="2400">
                  <a:solidFill>
                    <a:schemeClr val="dk1"/>
                  </a:solidFill>
                  <a:latin typeface="Calibri"/>
                  <a:ea typeface="Calibri"/>
                  <a:cs typeface="Calibri"/>
                  <a:sym typeface="Calibri"/>
                </a:rPr>
                <a:t>: Necesidad de formación para utilizar eficazmente las tecnologías avanzadas.</a:t>
              </a:r>
              <a:endParaRPr sz="2400">
                <a:solidFill>
                  <a:schemeClr val="dk1"/>
                </a:solidFill>
                <a:latin typeface="Calibri"/>
                <a:ea typeface="Calibri"/>
                <a:cs typeface="Calibri"/>
                <a:sym typeface="Calibri"/>
              </a:endParaRPr>
            </a:p>
          </p:txBody>
        </p:sp>
        <p:sp>
          <p:nvSpPr>
            <p:cNvPr id="576" name="Google Shape;576;p25"/>
            <p:cNvSpPr/>
            <p:nvPr/>
          </p:nvSpPr>
          <p:spPr>
            <a:xfrm>
              <a:off x="0" y="2610435"/>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210311" y="2766866"/>
              <a:ext cx="382385" cy="382385"/>
            </a:xfrm>
            <a:prstGeom prst="rect">
              <a:avLst/>
            </a:prstGeom>
            <a:blipFill rotWithShape="1">
              <a:blip r:embed="rId9">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803008" y="2610435"/>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5"/>
            <p:cNvSpPr txBox="1"/>
            <p:nvPr/>
          </p:nvSpPr>
          <p:spPr>
            <a:xfrm>
              <a:off x="803008" y="2610435"/>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Equidad y acceso</a:t>
              </a:r>
              <a:r>
                <a:rPr lang="en-GB" sz="2400">
                  <a:solidFill>
                    <a:schemeClr val="dk1"/>
                  </a:solidFill>
                  <a:latin typeface="Calibri"/>
                  <a:ea typeface="Calibri"/>
                  <a:cs typeface="Calibri"/>
                  <a:sym typeface="Calibri"/>
                </a:rPr>
                <a:t>: La brecha digital puede impedir la igualdad de acceso a los recursos tecnológicos.</a:t>
              </a:r>
              <a:endParaRPr sz="2400">
                <a:solidFill>
                  <a:schemeClr val="dk1"/>
                </a:solidFill>
                <a:latin typeface="Calibri"/>
                <a:ea typeface="Calibri"/>
                <a:cs typeface="Calibri"/>
                <a:sym typeface="Calibri"/>
              </a:endParaRPr>
            </a:p>
          </p:txBody>
        </p:sp>
        <p:sp>
          <p:nvSpPr>
            <p:cNvPr id="580" name="Google Shape;580;p25"/>
            <p:cNvSpPr/>
            <p:nvPr/>
          </p:nvSpPr>
          <p:spPr>
            <a:xfrm>
              <a:off x="0" y="3479493"/>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210311" y="3635923"/>
              <a:ext cx="382385" cy="382385"/>
            </a:xfrm>
            <a:prstGeom prst="rect">
              <a:avLst/>
            </a:prstGeom>
            <a:blipFill rotWithShape="1">
              <a:blip r:embed="rId10">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803008" y="3479493"/>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txBox="1"/>
            <p:nvPr/>
          </p:nvSpPr>
          <p:spPr>
            <a:xfrm>
              <a:off x="803008" y="3479493"/>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Limitaciones de infraestructura</a:t>
              </a:r>
              <a:r>
                <a:rPr lang="en-GB" sz="2400">
                  <a:solidFill>
                    <a:schemeClr val="dk1"/>
                  </a:solidFill>
                  <a:latin typeface="Calibri"/>
                  <a:ea typeface="Calibri"/>
                  <a:cs typeface="Calibri"/>
                  <a:sym typeface="Calibri"/>
                </a:rPr>
                <a:t>: Importancia de una infraestructura fiable para la aplicación de la tecnología.</a:t>
              </a:r>
              <a:endParaRPr sz="2400">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87"/>
        <p:cNvGrpSpPr/>
        <p:nvPr/>
      </p:nvGrpSpPr>
      <p:grpSpPr>
        <a:xfrm>
          <a:off x="0" y="0"/>
          <a:ext cx="0" cy="0"/>
          <a:chOff x="0" y="0"/>
          <a:chExt cx="0" cy="0"/>
        </a:xfrm>
      </p:grpSpPr>
      <p:sp>
        <p:nvSpPr>
          <p:cNvPr id="588" name="Google Shape;588;p26"/>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2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26"/>
          <p:cNvSpPr txBox="1"/>
          <p:nvPr/>
        </p:nvSpPr>
        <p:spPr>
          <a:xfrm>
            <a:off x="793856" y="776393"/>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Superar los obstáculos en la adopción de tecnología</a:t>
            </a:r>
            <a:endParaRPr sz="6999">
              <a:solidFill>
                <a:srgbClr val="033C5B"/>
              </a:solidFill>
              <a:latin typeface="Arial"/>
              <a:ea typeface="Arial"/>
              <a:cs typeface="Arial"/>
              <a:sym typeface="Arial"/>
            </a:endParaRPr>
          </a:p>
        </p:txBody>
      </p:sp>
      <p:sp>
        <p:nvSpPr>
          <p:cNvPr id="591" name="Google Shape;591;p2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2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2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26"/>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596" name="Google Shape;596;p26"/>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597" name="Google Shape;597;p26"/>
          <p:cNvGrpSpPr/>
          <p:nvPr/>
        </p:nvGrpSpPr>
        <p:grpSpPr>
          <a:xfrm>
            <a:off x="1063037" y="3519968"/>
            <a:ext cx="15200498" cy="3424123"/>
            <a:chOff x="269181" y="607772"/>
            <a:chExt cx="15200498" cy="3424123"/>
          </a:xfrm>
        </p:grpSpPr>
        <p:sp>
          <p:nvSpPr>
            <p:cNvPr id="598" name="Google Shape;598;p26"/>
            <p:cNvSpPr/>
            <p:nvPr/>
          </p:nvSpPr>
          <p:spPr>
            <a:xfrm>
              <a:off x="269181" y="607772"/>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545896" y="884486"/>
              <a:ext cx="764260" cy="764260"/>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a:off x="1869234" y="607772"/>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txBox="1"/>
            <p:nvPr/>
          </p:nvSpPr>
          <p:spPr>
            <a:xfrm>
              <a:off x="1869234" y="607772"/>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Asociaciones estratégicas</a:t>
              </a:r>
              <a:r>
                <a:rPr lang="en-GB" sz="2000">
                  <a:solidFill>
                    <a:schemeClr val="dk1"/>
                  </a:solidFill>
                  <a:latin typeface="Calibri"/>
                  <a:ea typeface="Calibri"/>
                  <a:cs typeface="Calibri"/>
                  <a:sym typeface="Calibri"/>
                </a:rPr>
                <a:t>: Relaciones con empresas tecnológicas y organizaciones comunitarias para obtener recursos y apoyo.</a:t>
              </a:r>
              <a:endParaRPr sz="2000">
                <a:solidFill>
                  <a:schemeClr val="dk1"/>
                </a:solidFill>
                <a:latin typeface="Calibri"/>
                <a:ea typeface="Calibri"/>
                <a:cs typeface="Calibri"/>
                <a:sym typeface="Calibri"/>
              </a:endParaRPr>
            </a:p>
          </p:txBody>
        </p:sp>
        <p:sp>
          <p:nvSpPr>
            <p:cNvPr id="602" name="Google Shape;602;p26"/>
            <p:cNvSpPr/>
            <p:nvPr/>
          </p:nvSpPr>
          <p:spPr>
            <a:xfrm>
              <a:off x="5516412" y="607772"/>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5793127" y="884486"/>
              <a:ext cx="764260" cy="76426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7116464" y="607772"/>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txBox="1"/>
            <p:nvPr/>
          </p:nvSpPr>
          <p:spPr>
            <a:xfrm>
              <a:off x="7116464" y="607772"/>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Desarrollo profesional</a:t>
              </a:r>
              <a:r>
                <a:rPr lang="en-GB" sz="2000">
                  <a:solidFill>
                    <a:schemeClr val="dk1"/>
                  </a:solidFill>
                  <a:latin typeface="Calibri"/>
                  <a:ea typeface="Calibri"/>
                  <a:cs typeface="Calibri"/>
                  <a:sym typeface="Calibri"/>
                </a:rPr>
                <a:t>: Programas regulares y exhaustivos de formación y perfeccionamiento para educadores y administradores.</a:t>
              </a:r>
              <a:endParaRPr sz="2000">
                <a:solidFill>
                  <a:schemeClr val="dk1"/>
                </a:solidFill>
                <a:latin typeface="Calibri"/>
                <a:ea typeface="Calibri"/>
                <a:cs typeface="Calibri"/>
                <a:sym typeface="Calibri"/>
              </a:endParaRPr>
            </a:p>
          </p:txBody>
        </p:sp>
        <p:sp>
          <p:nvSpPr>
            <p:cNvPr id="606" name="Google Shape;606;p26"/>
            <p:cNvSpPr/>
            <p:nvPr/>
          </p:nvSpPr>
          <p:spPr>
            <a:xfrm>
              <a:off x="10763642" y="607772"/>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11040357" y="884486"/>
              <a:ext cx="764260" cy="76426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12363695" y="607772"/>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txBox="1"/>
            <p:nvPr/>
          </p:nvSpPr>
          <p:spPr>
            <a:xfrm>
              <a:off x="12363695" y="607772"/>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Defensa de políticas</a:t>
              </a:r>
              <a:r>
                <a:rPr lang="en-GB" sz="2000">
                  <a:solidFill>
                    <a:schemeClr val="dk1"/>
                  </a:solidFill>
                  <a:latin typeface="Calibri"/>
                  <a:ea typeface="Calibri"/>
                  <a:cs typeface="Calibri"/>
                  <a:sym typeface="Calibri"/>
                </a:rPr>
                <a:t>: Trabajar para conseguir cambios políticos que proporcionen financiación y recursos para las mejoras tecnológicas.</a:t>
              </a:r>
              <a:endParaRPr sz="2000">
                <a:solidFill>
                  <a:schemeClr val="dk1"/>
                </a:solidFill>
                <a:latin typeface="Calibri"/>
                <a:ea typeface="Calibri"/>
                <a:cs typeface="Calibri"/>
                <a:sym typeface="Calibri"/>
              </a:endParaRPr>
            </a:p>
          </p:txBody>
        </p:sp>
        <p:sp>
          <p:nvSpPr>
            <p:cNvPr id="610" name="Google Shape;610;p26"/>
            <p:cNvSpPr/>
            <p:nvPr/>
          </p:nvSpPr>
          <p:spPr>
            <a:xfrm>
              <a:off x="269181" y="2714205"/>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545896" y="2990920"/>
              <a:ext cx="764260" cy="764260"/>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1869234" y="2714205"/>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txBox="1"/>
            <p:nvPr/>
          </p:nvSpPr>
          <p:spPr>
            <a:xfrm>
              <a:off x="1869234" y="2714205"/>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Participación de la comunidad</a:t>
              </a:r>
              <a:r>
                <a:rPr lang="en-GB" sz="2000">
                  <a:solidFill>
                    <a:schemeClr val="dk1"/>
                  </a:solidFill>
                  <a:latin typeface="Calibri"/>
                  <a:ea typeface="Calibri"/>
                  <a:cs typeface="Calibri"/>
                  <a:sym typeface="Calibri"/>
                </a:rPr>
                <a:t>: Implicación de la comunidad para encontrar soluciones innovadoras de acceso y equidad.</a:t>
              </a:r>
              <a:endParaRPr sz="2000">
                <a:solidFill>
                  <a:schemeClr val="dk1"/>
                </a:solidFill>
                <a:latin typeface="Calibri"/>
                <a:ea typeface="Calibri"/>
                <a:cs typeface="Calibri"/>
                <a:sym typeface="Calibri"/>
              </a:endParaRPr>
            </a:p>
          </p:txBody>
        </p:sp>
        <p:sp>
          <p:nvSpPr>
            <p:cNvPr id="614" name="Google Shape;614;p26"/>
            <p:cNvSpPr/>
            <p:nvPr/>
          </p:nvSpPr>
          <p:spPr>
            <a:xfrm>
              <a:off x="5516412" y="2714205"/>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793127" y="2990920"/>
              <a:ext cx="764260" cy="764260"/>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7116464" y="2714205"/>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txBox="1"/>
            <p:nvPr/>
          </p:nvSpPr>
          <p:spPr>
            <a:xfrm>
              <a:off x="7116464" y="2714205"/>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Implantación por fases</a:t>
              </a:r>
              <a:r>
                <a:rPr lang="en-GB" sz="2000">
                  <a:solidFill>
                    <a:schemeClr val="dk1"/>
                  </a:solidFill>
                  <a:latin typeface="Calibri"/>
                  <a:ea typeface="Calibri"/>
                  <a:cs typeface="Calibri"/>
                  <a:sym typeface="Calibri"/>
                </a:rPr>
                <a:t>: Adopción de un enfoque gradual para la integración de la tecnología con el fin de mitigar las crisis de infraestructura.</a:t>
              </a:r>
              <a:endParaRPr sz="2000">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2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2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2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2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2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27"/>
          <p:cNvSpPr txBox="1"/>
          <p:nvPr/>
        </p:nvSpPr>
        <p:spPr>
          <a:xfrm>
            <a:off x="818920" y="946748"/>
            <a:ext cx="17083413" cy="1486561"/>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err="1">
                <a:solidFill>
                  <a:srgbClr val="033C5B"/>
                </a:solidFill>
                <a:latin typeface="Arial"/>
                <a:ea typeface="Arial"/>
                <a:cs typeface="Arial"/>
                <a:sym typeface="Arial"/>
              </a:rPr>
              <a:t>Herramientas</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tecnológicas</a:t>
            </a:r>
            <a:r>
              <a:rPr lang="en-GB" sz="6000" dirty="0">
                <a:solidFill>
                  <a:srgbClr val="033C5B"/>
                </a:solidFill>
                <a:latin typeface="Arial"/>
                <a:ea typeface="Arial"/>
                <a:cs typeface="Arial"/>
                <a:sym typeface="Arial"/>
              </a:rPr>
              <a:t> para la </a:t>
            </a:r>
            <a:r>
              <a:rPr lang="en-GB" sz="6000" dirty="0" err="1">
                <a:solidFill>
                  <a:srgbClr val="033C5B"/>
                </a:solidFill>
                <a:latin typeface="Arial"/>
                <a:ea typeface="Arial"/>
                <a:cs typeface="Arial"/>
                <a:sym typeface="Arial"/>
              </a:rPr>
              <a:t>colaboración</a:t>
            </a:r>
            <a:endParaRPr sz="6000" dirty="0">
              <a:solidFill>
                <a:srgbClr val="033C5B"/>
              </a:solidFill>
              <a:latin typeface="Arial"/>
              <a:ea typeface="Arial"/>
              <a:cs typeface="Arial"/>
              <a:sym typeface="Arial"/>
            </a:endParaRPr>
          </a:p>
        </p:txBody>
      </p:sp>
      <p:sp>
        <p:nvSpPr>
          <p:cNvPr id="629" name="Google Shape;629;p27"/>
          <p:cNvSpPr txBox="1"/>
          <p:nvPr/>
        </p:nvSpPr>
        <p:spPr>
          <a:xfrm>
            <a:off x="2062522" y="2239730"/>
            <a:ext cx="3291413" cy="961674"/>
          </a:xfrm>
          <a:prstGeom prst="rect">
            <a:avLst/>
          </a:prstGeom>
          <a:noFill/>
          <a:ln>
            <a:noFill/>
          </a:ln>
        </p:spPr>
        <p:txBody>
          <a:bodyPr spcFirstLastPara="1" wrap="square" lIns="0" tIns="0" rIns="0" bIns="0" anchor="t" anchorCtr="0">
            <a:spAutoFit/>
          </a:bodyPr>
          <a:lstStyle/>
          <a:p>
            <a:pPr marL="0" marR="0" lvl="0" indent="0" algn="l" rtl="0">
              <a:lnSpc>
                <a:spcPct val="91000"/>
              </a:lnSpc>
              <a:spcBef>
                <a:spcPts val="0"/>
              </a:spcBef>
              <a:spcAft>
                <a:spcPts val="0"/>
              </a:spcAft>
              <a:buNone/>
            </a:pPr>
            <a:r>
              <a:rPr lang="en-GB" sz="4000" b="1" dirty="0">
                <a:solidFill>
                  <a:srgbClr val="121212"/>
                </a:solidFill>
                <a:latin typeface="Arial"/>
                <a:ea typeface="Arial"/>
                <a:cs typeface="Arial"/>
                <a:sym typeface="Arial"/>
              </a:rPr>
              <a:t>APPS y </a:t>
            </a:r>
            <a:r>
              <a:rPr lang="en-GB" sz="4000" b="1" dirty="0" err="1">
                <a:solidFill>
                  <a:srgbClr val="121212"/>
                </a:solidFill>
                <a:latin typeface="Arial"/>
                <a:ea typeface="Arial"/>
                <a:cs typeface="Arial"/>
                <a:sym typeface="Arial"/>
              </a:rPr>
              <a:t>plataformas</a:t>
            </a:r>
            <a:endParaRPr sz="4000" dirty="0">
              <a:solidFill>
                <a:srgbClr val="121212"/>
              </a:solidFill>
              <a:latin typeface="Arial"/>
              <a:ea typeface="Arial"/>
              <a:cs typeface="Arial"/>
              <a:sym typeface="Arial"/>
            </a:endParaRPr>
          </a:p>
        </p:txBody>
      </p:sp>
      <p:sp>
        <p:nvSpPr>
          <p:cNvPr id="630" name="Google Shape;630;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31" name="Google Shape;631;p27" descr="Lights On with solid fill"/>
          <p:cNvPicPr preferRelativeResize="0"/>
          <p:nvPr/>
        </p:nvPicPr>
        <p:blipFill rotWithShape="1">
          <a:blip r:embed="rId4">
            <a:alphaModFix/>
          </a:blip>
          <a:srcRect/>
          <a:stretch/>
        </p:blipFill>
        <p:spPr>
          <a:xfrm>
            <a:off x="815764" y="2122896"/>
            <a:ext cx="1246758" cy="1246758"/>
          </a:xfrm>
          <a:prstGeom prst="rect">
            <a:avLst/>
          </a:prstGeom>
          <a:noFill/>
          <a:ln>
            <a:noFill/>
          </a:ln>
        </p:spPr>
      </p:pic>
      <p:sp>
        <p:nvSpPr>
          <p:cNvPr id="632" name="Google Shape;632;p27"/>
          <p:cNvSpPr txBox="1"/>
          <p:nvPr/>
        </p:nvSpPr>
        <p:spPr>
          <a:xfrm>
            <a:off x="1238586" y="3844449"/>
            <a:ext cx="7905414" cy="430887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000" b="1" dirty="0" err="1">
                <a:solidFill>
                  <a:srgbClr val="121212"/>
                </a:solidFill>
                <a:latin typeface="Arial"/>
                <a:ea typeface="Arial"/>
                <a:cs typeface="Arial"/>
                <a:sym typeface="Arial"/>
              </a:rPr>
              <a:t>Colaboración</a:t>
            </a:r>
            <a:r>
              <a:rPr lang="en-GB" sz="2000" b="1" dirty="0">
                <a:solidFill>
                  <a:srgbClr val="121212"/>
                </a:solidFill>
                <a:latin typeface="Arial"/>
                <a:ea typeface="Arial"/>
                <a:cs typeface="Arial"/>
                <a:sym typeface="Arial"/>
              </a:rPr>
              <a:t> y </a:t>
            </a:r>
            <a:r>
              <a:rPr lang="en-GB" sz="2000" b="1" dirty="0" err="1">
                <a:solidFill>
                  <a:srgbClr val="121212"/>
                </a:solidFill>
                <a:latin typeface="Arial"/>
                <a:ea typeface="Arial"/>
                <a:cs typeface="Arial"/>
                <a:sym typeface="Arial"/>
              </a:rPr>
              <a:t>trabajo</a:t>
            </a:r>
            <a:r>
              <a:rPr lang="en-GB" sz="2000" b="1" dirty="0">
                <a:solidFill>
                  <a:srgbClr val="121212"/>
                </a:solidFill>
                <a:latin typeface="Arial"/>
                <a:ea typeface="Arial"/>
                <a:cs typeface="Arial"/>
                <a:sym typeface="Arial"/>
              </a:rPr>
              <a:t> </a:t>
            </a:r>
            <a:r>
              <a:rPr lang="en-GB" sz="2000" b="1" dirty="0" err="1">
                <a:solidFill>
                  <a:srgbClr val="121212"/>
                </a:solidFill>
                <a:latin typeface="Arial"/>
                <a:ea typeface="Arial"/>
                <a:cs typeface="Arial"/>
                <a:sym typeface="Arial"/>
              </a:rPr>
              <a:t>en</a:t>
            </a:r>
            <a:r>
              <a:rPr lang="en-GB" sz="2000" b="1" dirty="0">
                <a:solidFill>
                  <a:srgbClr val="121212"/>
                </a:solidFill>
                <a:latin typeface="Arial"/>
                <a:ea typeface="Arial"/>
                <a:cs typeface="Arial"/>
                <a:sym typeface="Arial"/>
              </a:rPr>
              <a:t> </a:t>
            </a:r>
            <a:r>
              <a:rPr lang="en-GB" sz="2000" b="1" dirty="0" err="1">
                <a:solidFill>
                  <a:srgbClr val="121212"/>
                </a:solidFill>
                <a:latin typeface="Arial"/>
                <a:ea typeface="Arial"/>
                <a:cs typeface="Arial"/>
                <a:sym typeface="Arial"/>
              </a:rPr>
              <a:t>equipo</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Slack</a:t>
            </a:r>
            <a:r>
              <a:rPr lang="en-GB" sz="2000" dirty="0">
                <a:solidFill>
                  <a:srgbClr val="121212"/>
                </a:solidFill>
                <a:latin typeface="Arial"/>
                <a:ea typeface="Arial"/>
                <a:cs typeface="Arial"/>
                <a:sym typeface="Arial"/>
              </a:rPr>
              <a:t>: Una app de </a:t>
            </a:r>
            <a:r>
              <a:rPr lang="en-GB" sz="2000" dirty="0" err="1">
                <a:solidFill>
                  <a:srgbClr val="121212"/>
                </a:solidFill>
                <a:latin typeface="Arial"/>
                <a:ea typeface="Arial"/>
                <a:cs typeface="Arial"/>
                <a:sym typeface="Arial"/>
              </a:rPr>
              <a:t>mensajería</a:t>
            </a:r>
            <a:r>
              <a:rPr lang="en-GB" sz="2000" dirty="0">
                <a:solidFill>
                  <a:srgbClr val="121212"/>
                </a:solidFill>
                <a:latin typeface="Arial"/>
                <a:ea typeface="Arial"/>
                <a:cs typeface="Arial"/>
                <a:sym typeface="Arial"/>
              </a:rPr>
              <a:t> que </a:t>
            </a:r>
            <a:r>
              <a:rPr lang="en-GB" sz="2000" dirty="0" err="1">
                <a:solidFill>
                  <a:srgbClr val="121212"/>
                </a:solidFill>
                <a:latin typeface="Arial"/>
                <a:ea typeface="Arial"/>
                <a:cs typeface="Arial"/>
                <a:sym typeface="Arial"/>
              </a:rPr>
              <a:t>facilita</a:t>
            </a:r>
            <a:r>
              <a:rPr lang="en-GB" sz="2000" dirty="0">
                <a:solidFill>
                  <a:srgbClr val="121212"/>
                </a:solidFill>
                <a:latin typeface="Arial"/>
                <a:ea typeface="Arial"/>
                <a:cs typeface="Arial"/>
                <a:sym typeface="Arial"/>
              </a:rPr>
              <a:t> la </a:t>
            </a:r>
            <a:r>
              <a:rPr lang="en-GB" sz="2000" dirty="0" err="1">
                <a:solidFill>
                  <a:srgbClr val="121212"/>
                </a:solidFill>
                <a:latin typeface="Arial"/>
                <a:ea typeface="Arial"/>
                <a:cs typeface="Arial"/>
                <a:sym typeface="Arial"/>
              </a:rPr>
              <a:t>comunicación</a:t>
            </a:r>
            <a:r>
              <a:rPr lang="en-GB" sz="2000" dirty="0">
                <a:solidFill>
                  <a:srgbClr val="121212"/>
                </a:solidFill>
                <a:latin typeface="Arial"/>
                <a:ea typeface="Arial"/>
                <a:cs typeface="Arial"/>
                <a:sym typeface="Arial"/>
              </a:rPr>
              <a:t> y </a:t>
            </a:r>
            <a:r>
              <a:rPr lang="en-GB" sz="2000" dirty="0" err="1">
                <a:solidFill>
                  <a:srgbClr val="121212"/>
                </a:solidFill>
                <a:latin typeface="Arial"/>
                <a:ea typeface="Arial"/>
                <a:cs typeface="Arial"/>
                <a:sym typeface="Arial"/>
              </a:rPr>
              <a:t>colaboración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equipo</a:t>
            </a:r>
            <a:r>
              <a:rPr lang="en-GB" sz="2000" dirty="0">
                <a:solidFill>
                  <a:srgbClr val="121212"/>
                </a:solidFill>
                <a:latin typeface="Arial"/>
                <a:ea typeface="Arial"/>
                <a:cs typeface="Arial"/>
                <a:sym typeface="Arial"/>
              </a:rPr>
              <a:t> a </a:t>
            </a:r>
            <a:r>
              <a:rPr lang="en-GB" sz="2000" dirty="0" err="1">
                <a:solidFill>
                  <a:srgbClr val="121212"/>
                </a:solidFill>
                <a:latin typeface="Arial"/>
                <a:ea typeface="Arial"/>
                <a:cs typeface="Arial"/>
                <a:sym typeface="Arial"/>
              </a:rPr>
              <a:t>través</a:t>
            </a:r>
            <a:r>
              <a:rPr lang="en-GB" sz="2000" dirty="0">
                <a:solidFill>
                  <a:srgbClr val="121212"/>
                </a:solidFill>
                <a:latin typeface="Arial"/>
                <a:ea typeface="Arial"/>
                <a:cs typeface="Arial"/>
                <a:sym typeface="Arial"/>
              </a:rPr>
              <a:t> de canales </a:t>
            </a:r>
            <a:r>
              <a:rPr lang="en-GB" sz="2000" dirty="0" err="1">
                <a:solidFill>
                  <a:srgbClr val="121212"/>
                </a:solidFill>
                <a:latin typeface="Arial"/>
                <a:ea typeface="Arial"/>
                <a:cs typeface="Arial"/>
                <a:sym typeface="Arial"/>
              </a:rPr>
              <a:t>dedicados</a:t>
            </a:r>
            <a:r>
              <a:rPr lang="en-GB" sz="2000" dirty="0">
                <a:solidFill>
                  <a:srgbClr val="121212"/>
                </a:solidFill>
                <a:latin typeface="Arial"/>
                <a:ea typeface="Arial"/>
                <a:cs typeface="Arial"/>
                <a:sym typeface="Arial"/>
              </a:rPr>
              <a:t> a </a:t>
            </a:r>
            <a:r>
              <a:rPr lang="en-GB" sz="2000" dirty="0" err="1">
                <a:solidFill>
                  <a:srgbClr val="121212"/>
                </a:solidFill>
                <a:latin typeface="Arial"/>
                <a:ea typeface="Arial"/>
                <a:cs typeface="Arial"/>
                <a:sym typeface="Arial"/>
              </a:rPr>
              <a:t>temas</a:t>
            </a:r>
            <a:r>
              <a:rPr lang="en-GB" sz="2000" dirty="0">
                <a:solidFill>
                  <a:srgbClr val="121212"/>
                </a:solidFill>
                <a:latin typeface="Arial"/>
                <a:ea typeface="Arial"/>
                <a:cs typeface="Arial"/>
                <a:sym typeface="Arial"/>
              </a:rPr>
              <a:t> o </a:t>
            </a:r>
            <a:r>
              <a:rPr lang="en-GB" sz="2000" dirty="0" err="1">
                <a:solidFill>
                  <a:srgbClr val="121212"/>
                </a:solidFill>
                <a:latin typeface="Arial"/>
                <a:ea typeface="Arial"/>
                <a:cs typeface="Arial"/>
                <a:sym typeface="Arial"/>
              </a:rPr>
              <a:t>proyectos</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específicos</a:t>
            </a:r>
            <a:r>
              <a:rPr lang="en-GB" sz="2000" dirty="0">
                <a:solidFill>
                  <a:srgbClr val="121212"/>
                </a:solidFill>
                <a:latin typeface="Arial"/>
                <a:ea typeface="Arial"/>
                <a:cs typeface="Arial"/>
                <a:sym typeface="Arial"/>
              </a:rPr>
              <a:t>.</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Trello</a:t>
            </a:r>
            <a:r>
              <a:rPr lang="en-GB" sz="2000" dirty="0">
                <a:solidFill>
                  <a:srgbClr val="121212"/>
                </a:solidFill>
                <a:latin typeface="Arial"/>
                <a:ea typeface="Arial"/>
                <a:cs typeface="Arial"/>
                <a:sym typeface="Arial"/>
              </a:rPr>
              <a:t>: Una </a:t>
            </a:r>
            <a:r>
              <a:rPr lang="en-GB" sz="2000" dirty="0" err="1">
                <a:solidFill>
                  <a:srgbClr val="121212"/>
                </a:solidFill>
                <a:latin typeface="Arial"/>
                <a:ea typeface="Arial"/>
                <a:cs typeface="Arial"/>
                <a:sym typeface="Arial"/>
              </a:rPr>
              <a:t>herramienta</a:t>
            </a:r>
            <a:r>
              <a:rPr lang="en-GB" sz="2000" dirty="0">
                <a:solidFill>
                  <a:srgbClr val="121212"/>
                </a:solidFill>
                <a:latin typeface="Arial"/>
                <a:ea typeface="Arial"/>
                <a:cs typeface="Arial"/>
                <a:sym typeface="Arial"/>
              </a:rPr>
              <a:t> de </a:t>
            </a:r>
            <a:r>
              <a:rPr lang="en-GB" sz="2000" dirty="0" err="1">
                <a:solidFill>
                  <a:srgbClr val="121212"/>
                </a:solidFill>
                <a:latin typeface="Arial"/>
                <a:ea typeface="Arial"/>
                <a:cs typeface="Arial"/>
                <a:sym typeface="Arial"/>
              </a:rPr>
              <a:t>gestión</a:t>
            </a:r>
            <a:r>
              <a:rPr lang="en-GB" sz="2000" dirty="0">
                <a:solidFill>
                  <a:srgbClr val="121212"/>
                </a:solidFill>
                <a:latin typeface="Arial"/>
                <a:ea typeface="Arial"/>
                <a:cs typeface="Arial"/>
                <a:sym typeface="Arial"/>
              </a:rPr>
              <a:t> de </a:t>
            </a:r>
            <a:r>
              <a:rPr lang="en-GB" sz="2000" dirty="0" err="1">
                <a:solidFill>
                  <a:srgbClr val="121212"/>
                </a:solidFill>
                <a:latin typeface="Arial"/>
                <a:ea typeface="Arial"/>
                <a:cs typeface="Arial"/>
                <a:sym typeface="Arial"/>
              </a:rPr>
              <a:t>proyectos</a:t>
            </a:r>
            <a:r>
              <a:rPr lang="en-GB" sz="2000" dirty="0">
                <a:solidFill>
                  <a:srgbClr val="121212"/>
                </a:solidFill>
                <a:latin typeface="Arial"/>
                <a:ea typeface="Arial"/>
                <a:cs typeface="Arial"/>
                <a:sym typeface="Arial"/>
              </a:rPr>
              <a:t> que </a:t>
            </a:r>
            <a:r>
              <a:rPr lang="en-GB" sz="2000" dirty="0" err="1">
                <a:solidFill>
                  <a:srgbClr val="121212"/>
                </a:solidFill>
                <a:latin typeface="Arial"/>
                <a:ea typeface="Arial"/>
                <a:cs typeface="Arial"/>
                <a:sym typeface="Arial"/>
              </a:rPr>
              <a:t>ayuda</a:t>
            </a:r>
            <a:r>
              <a:rPr lang="en-GB" sz="2000" dirty="0">
                <a:solidFill>
                  <a:srgbClr val="121212"/>
                </a:solidFill>
                <a:latin typeface="Arial"/>
                <a:ea typeface="Arial"/>
                <a:cs typeface="Arial"/>
                <a:sym typeface="Arial"/>
              </a:rPr>
              <a:t> a </a:t>
            </a:r>
            <a:r>
              <a:rPr lang="en-GB" sz="2000" dirty="0" err="1">
                <a:solidFill>
                  <a:srgbClr val="121212"/>
                </a:solidFill>
                <a:latin typeface="Arial"/>
                <a:ea typeface="Arial"/>
                <a:cs typeface="Arial"/>
                <a:sym typeface="Arial"/>
              </a:rPr>
              <a:t>los</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equipos</a:t>
            </a:r>
            <a:r>
              <a:rPr lang="en-GB" sz="2000" dirty="0">
                <a:solidFill>
                  <a:srgbClr val="121212"/>
                </a:solidFill>
                <a:latin typeface="Arial"/>
                <a:ea typeface="Arial"/>
                <a:cs typeface="Arial"/>
                <a:sym typeface="Arial"/>
              </a:rPr>
              <a:t> a </a:t>
            </a:r>
            <a:r>
              <a:rPr lang="en-GB" sz="2000" dirty="0" err="1">
                <a:solidFill>
                  <a:srgbClr val="121212"/>
                </a:solidFill>
                <a:latin typeface="Arial"/>
                <a:ea typeface="Arial"/>
                <a:cs typeface="Arial"/>
                <a:sym typeface="Arial"/>
              </a:rPr>
              <a:t>organizar</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los</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proyectos</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tableros</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listas</a:t>
            </a:r>
            <a:r>
              <a:rPr lang="en-GB" sz="2000" dirty="0">
                <a:solidFill>
                  <a:srgbClr val="121212"/>
                </a:solidFill>
                <a:latin typeface="Arial"/>
                <a:ea typeface="Arial"/>
                <a:cs typeface="Arial"/>
                <a:sym typeface="Arial"/>
              </a:rPr>
              <a:t> y </a:t>
            </a:r>
            <a:r>
              <a:rPr lang="en-GB" sz="2000" dirty="0" err="1">
                <a:solidFill>
                  <a:srgbClr val="121212"/>
                </a:solidFill>
                <a:latin typeface="Arial"/>
                <a:ea typeface="Arial"/>
                <a:cs typeface="Arial"/>
                <a:sym typeface="Arial"/>
              </a:rPr>
              <a:t>tarjetas</a:t>
            </a:r>
            <a:r>
              <a:rPr lang="en-GB" sz="2000" dirty="0">
                <a:solidFill>
                  <a:srgbClr val="121212"/>
                </a:solidFill>
                <a:latin typeface="Arial"/>
                <a:ea typeface="Arial"/>
                <a:cs typeface="Arial"/>
                <a:sym typeface="Arial"/>
              </a:rPr>
              <a:t> para </a:t>
            </a:r>
            <a:r>
              <a:rPr lang="en-GB" sz="2000" dirty="0" err="1">
                <a:solidFill>
                  <a:srgbClr val="121212"/>
                </a:solidFill>
                <a:latin typeface="Arial"/>
                <a:ea typeface="Arial"/>
                <a:cs typeface="Arial"/>
                <a:sym typeface="Arial"/>
              </a:rPr>
              <a:t>seguir</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el</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progreso</a:t>
            </a:r>
            <a:r>
              <a:rPr lang="en-GB" sz="2000" dirty="0">
                <a:solidFill>
                  <a:srgbClr val="121212"/>
                </a:solidFill>
                <a:latin typeface="Arial"/>
                <a:ea typeface="Arial"/>
                <a:cs typeface="Arial"/>
                <a:sym typeface="Arial"/>
              </a:rPr>
              <a:t> y </a:t>
            </a:r>
            <a:r>
              <a:rPr lang="en-GB" sz="2000" dirty="0" err="1">
                <a:solidFill>
                  <a:srgbClr val="121212"/>
                </a:solidFill>
                <a:latin typeface="Arial"/>
                <a:ea typeface="Arial"/>
                <a:cs typeface="Arial"/>
                <a:sym typeface="Arial"/>
              </a:rPr>
              <a:t>colaborar</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en</a:t>
            </a:r>
            <a:r>
              <a:rPr lang="en-GB" sz="2000" dirty="0">
                <a:solidFill>
                  <a:srgbClr val="121212"/>
                </a:solidFill>
                <a:latin typeface="Arial"/>
                <a:ea typeface="Arial"/>
                <a:cs typeface="Arial"/>
                <a:sym typeface="Arial"/>
              </a:rPr>
              <a:t> las </a:t>
            </a:r>
            <a:r>
              <a:rPr lang="en-GB" sz="2000" dirty="0" err="1">
                <a:solidFill>
                  <a:srgbClr val="121212"/>
                </a:solidFill>
                <a:latin typeface="Arial"/>
                <a:ea typeface="Arial"/>
                <a:cs typeface="Arial"/>
                <a:sym typeface="Arial"/>
              </a:rPr>
              <a:t>tareas</a:t>
            </a:r>
            <a:r>
              <a:rPr lang="en-GB" sz="2000" dirty="0">
                <a:solidFill>
                  <a:srgbClr val="121212"/>
                </a:solidFill>
                <a:latin typeface="Arial"/>
                <a:ea typeface="Arial"/>
                <a:cs typeface="Arial"/>
                <a:sym typeface="Arial"/>
              </a:rPr>
              <a:t>.</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Microsoft Teams</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Combina</a:t>
            </a:r>
            <a:r>
              <a:rPr lang="en-GB" sz="2000" dirty="0">
                <a:solidFill>
                  <a:srgbClr val="121212"/>
                </a:solidFill>
                <a:latin typeface="Arial"/>
                <a:ea typeface="Arial"/>
                <a:cs typeface="Arial"/>
                <a:sym typeface="Arial"/>
              </a:rPr>
              <a:t> chat </a:t>
            </a:r>
            <a:r>
              <a:rPr lang="en-GB" sz="2000" dirty="0" err="1">
                <a:solidFill>
                  <a:srgbClr val="121212"/>
                </a:solidFill>
                <a:latin typeface="Arial"/>
                <a:ea typeface="Arial"/>
                <a:cs typeface="Arial"/>
                <a:sym typeface="Arial"/>
              </a:rPr>
              <a:t>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el</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lugar</a:t>
            </a:r>
            <a:r>
              <a:rPr lang="en-GB" sz="2000" dirty="0">
                <a:solidFill>
                  <a:srgbClr val="121212"/>
                </a:solidFill>
                <a:latin typeface="Arial"/>
                <a:ea typeface="Arial"/>
                <a:cs typeface="Arial"/>
                <a:sym typeface="Arial"/>
              </a:rPr>
              <a:t> de </a:t>
            </a:r>
            <a:r>
              <a:rPr lang="en-GB" sz="2000" dirty="0" err="1">
                <a:solidFill>
                  <a:srgbClr val="121212"/>
                </a:solidFill>
                <a:latin typeface="Arial"/>
                <a:ea typeface="Arial"/>
                <a:cs typeface="Arial"/>
                <a:sym typeface="Arial"/>
              </a:rPr>
              <a:t>trabajo</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reuniones</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notas</a:t>
            </a:r>
            <a:r>
              <a:rPr lang="en-GB" sz="2000" dirty="0">
                <a:solidFill>
                  <a:srgbClr val="121212"/>
                </a:solidFill>
                <a:latin typeface="Arial"/>
                <a:ea typeface="Arial"/>
                <a:cs typeface="Arial"/>
                <a:sym typeface="Arial"/>
              </a:rPr>
              <a:t> y </a:t>
            </a:r>
            <a:r>
              <a:rPr lang="en-GB" sz="2000" dirty="0" err="1">
                <a:solidFill>
                  <a:srgbClr val="121212"/>
                </a:solidFill>
                <a:latin typeface="Arial"/>
                <a:ea typeface="Arial"/>
                <a:cs typeface="Arial"/>
                <a:sym typeface="Arial"/>
              </a:rPr>
              <a:t>archivos</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adjuntos</a:t>
            </a:r>
            <a:r>
              <a:rPr lang="en-GB" sz="2000" dirty="0">
                <a:solidFill>
                  <a:srgbClr val="121212"/>
                </a:solidFill>
                <a:latin typeface="Arial"/>
                <a:ea typeface="Arial"/>
                <a:cs typeface="Arial"/>
                <a:sym typeface="Arial"/>
              </a:rPr>
              <a:t>. Se integra con Office 365 y </a:t>
            </a:r>
            <a:r>
              <a:rPr lang="en-GB" sz="2000" dirty="0" err="1">
                <a:solidFill>
                  <a:srgbClr val="121212"/>
                </a:solidFill>
                <a:latin typeface="Arial"/>
                <a:ea typeface="Arial"/>
                <a:cs typeface="Arial"/>
                <a:sym typeface="Arial"/>
              </a:rPr>
              <a:t>admite</a:t>
            </a:r>
            <a:r>
              <a:rPr lang="en-GB" sz="2000" dirty="0">
                <a:solidFill>
                  <a:srgbClr val="121212"/>
                </a:solidFill>
                <a:latin typeface="Arial"/>
                <a:ea typeface="Arial"/>
                <a:cs typeface="Arial"/>
                <a:sym typeface="Arial"/>
              </a:rPr>
              <a:t> la </a:t>
            </a:r>
            <a:r>
              <a:rPr lang="en-GB" sz="2000" dirty="0" err="1">
                <a:solidFill>
                  <a:srgbClr val="121212"/>
                </a:solidFill>
                <a:latin typeface="Arial"/>
                <a:ea typeface="Arial"/>
                <a:cs typeface="Arial"/>
                <a:sym typeface="Arial"/>
              </a:rPr>
              <a:t>colaboración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el</a:t>
            </a:r>
            <a:r>
              <a:rPr lang="en-GB" sz="2000" dirty="0">
                <a:solidFill>
                  <a:srgbClr val="121212"/>
                </a:solidFill>
                <a:latin typeface="Arial"/>
                <a:ea typeface="Arial"/>
                <a:cs typeface="Arial"/>
                <a:sym typeface="Arial"/>
              </a:rPr>
              <a:t> aula.</a:t>
            </a:r>
            <a:endParaRPr sz="2000" dirty="0">
              <a:solidFill>
                <a:srgbClr val="121212"/>
              </a:solidFill>
              <a:latin typeface="Arial"/>
              <a:ea typeface="Arial"/>
              <a:cs typeface="Arial"/>
              <a:sym typeface="Arial"/>
            </a:endParaRPr>
          </a:p>
        </p:txBody>
      </p:sp>
      <p:pic>
        <p:nvPicPr>
          <p:cNvPr id="633" name="Google Shape;633;p27"/>
          <p:cNvPicPr preferRelativeResize="0"/>
          <p:nvPr/>
        </p:nvPicPr>
        <p:blipFill rotWithShape="1">
          <a:blip r:embed="rId8">
            <a:alphaModFix/>
          </a:blip>
          <a:srcRect/>
          <a:stretch/>
        </p:blipFill>
        <p:spPr>
          <a:xfrm>
            <a:off x="746006" y="4245791"/>
            <a:ext cx="818748" cy="802898"/>
          </a:xfrm>
          <a:prstGeom prst="rect">
            <a:avLst/>
          </a:prstGeom>
          <a:noFill/>
          <a:ln>
            <a:noFill/>
          </a:ln>
        </p:spPr>
      </p:pic>
      <p:pic>
        <p:nvPicPr>
          <p:cNvPr id="634" name="Google Shape;634;p27"/>
          <p:cNvPicPr preferRelativeResize="0"/>
          <p:nvPr/>
        </p:nvPicPr>
        <p:blipFill rotWithShape="1">
          <a:blip r:embed="rId9">
            <a:alphaModFix/>
          </a:blip>
          <a:srcRect/>
          <a:stretch/>
        </p:blipFill>
        <p:spPr>
          <a:xfrm>
            <a:off x="778520" y="5604198"/>
            <a:ext cx="721286" cy="721030"/>
          </a:xfrm>
          <a:prstGeom prst="rect">
            <a:avLst/>
          </a:prstGeom>
          <a:noFill/>
          <a:ln>
            <a:noFill/>
          </a:ln>
        </p:spPr>
      </p:pic>
      <p:pic>
        <p:nvPicPr>
          <p:cNvPr id="635" name="Google Shape;635;p27"/>
          <p:cNvPicPr preferRelativeResize="0"/>
          <p:nvPr/>
        </p:nvPicPr>
        <p:blipFill rotWithShape="1">
          <a:blip r:embed="rId10">
            <a:alphaModFix/>
          </a:blip>
          <a:srcRect/>
          <a:stretch/>
        </p:blipFill>
        <p:spPr>
          <a:xfrm>
            <a:off x="718110" y="6960548"/>
            <a:ext cx="846643" cy="787497"/>
          </a:xfrm>
          <a:prstGeom prst="rect">
            <a:avLst/>
          </a:prstGeom>
          <a:noFill/>
          <a:ln>
            <a:noFill/>
          </a:ln>
        </p:spPr>
      </p:pic>
      <p:sp>
        <p:nvSpPr>
          <p:cNvPr id="636" name="Google Shape;636;p27"/>
          <p:cNvSpPr txBox="1"/>
          <p:nvPr/>
        </p:nvSpPr>
        <p:spPr>
          <a:xfrm>
            <a:off x="9973126" y="3753575"/>
            <a:ext cx="8101799" cy="430887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000" b="1">
                <a:solidFill>
                  <a:srgbClr val="121212"/>
                </a:solidFill>
                <a:latin typeface="Arial"/>
                <a:ea typeface="Arial"/>
                <a:cs typeface="Arial"/>
                <a:sym typeface="Arial"/>
              </a:rPr>
              <a:t>Comunicación abierta y retroalimentación</a:t>
            </a:r>
            <a:endParaRPr sz="1100"/>
          </a:p>
          <a:p>
            <a:pPr marL="457200" marR="0" lvl="0" indent="-457200" algn="l" rtl="0">
              <a:lnSpc>
                <a:spcPct val="140000"/>
              </a:lnSpc>
              <a:spcBef>
                <a:spcPts val="0"/>
              </a:spcBef>
              <a:spcAft>
                <a:spcPts val="0"/>
              </a:spcAft>
              <a:buClr>
                <a:srgbClr val="121212"/>
              </a:buClr>
              <a:buSzPts val="2600"/>
              <a:buFont typeface="Arial"/>
              <a:buChar char="•"/>
            </a:pPr>
            <a:r>
              <a:rPr lang="en-GB" sz="2000" u="sng">
                <a:solidFill>
                  <a:srgbClr val="121212"/>
                </a:solidFill>
                <a:latin typeface="Arial"/>
                <a:ea typeface="Arial"/>
                <a:cs typeface="Arial"/>
                <a:sym typeface="Arial"/>
                <a:hlinkClick r:id="rId11">
                  <a:extLst>
                    <a:ext uri="{A12FA001-AC4F-418D-AE19-62706E023703}">
                      <ahyp:hlinkClr xmlns:ahyp="http://schemas.microsoft.com/office/drawing/2018/hyperlinkcolor" val="tx"/>
                    </a:ext>
                  </a:extLst>
                </a:hlinkClick>
              </a:rPr>
              <a:t>Formularios de Google</a:t>
            </a:r>
            <a:r>
              <a:rPr lang="en-GB" sz="2000">
                <a:solidFill>
                  <a:srgbClr val="121212"/>
                </a:solidFill>
                <a:latin typeface="Arial"/>
                <a:ea typeface="Arial"/>
                <a:cs typeface="Arial"/>
                <a:sym typeface="Arial"/>
              </a:rPr>
              <a:t>: Herramienta fácil de usar para crear formularios de opinión, encuestas y cuestionarios para recopilar información de los alumnos y el personal.</a:t>
            </a:r>
            <a:endParaRPr sz="1100"/>
          </a:p>
          <a:p>
            <a:pPr marL="457200" marR="0" lvl="0" indent="-457200" algn="l" rtl="0">
              <a:lnSpc>
                <a:spcPct val="140000"/>
              </a:lnSpc>
              <a:spcBef>
                <a:spcPts val="0"/>
              </a:spcBef>
              <a:spcAft>
                <a:spcPts val="0"/>
              </a:spcAft>
              <a:buClr>
                <a:srgbClr val="121212"/>
              </a:buClr>
              <a:buSzPts val="2600"/>
              <a:buFont typeface="Arial"/>
              <a:buChar char="•"/>
            </a:pPr>
            <a:r>
              <a:rPr lang="en-GB" sz="2000" u="sng">
                <a:solidFill>
                  <a:srgbClr val="121212"/>
                </a:solidFill>
                <a:latin typeface="Arial"/>
                <a:ea typeface="Arial"/>
                <a:cs typeface="Arial"/>
                <a:sym typeface="Arial"/>
                <a:hlinkClick r:id="rId12">
                  <a:extLst>
                    <a:ext uri="{A12FA001-AC4F-418D-AE19-62706E023703}">
                      <ahyp:hlinkClr xmlns:ahyp="http://schemas.microsoft.com/office/drawing/2018/hyperlinkcolor" val="tx"/>
                    </a:ext>
                  </a:extLst>
                </a:hlinkClick>
              </a:rPr>
              <a:t>Mentimeter</a:t>
            </a:r>
            <a:r>
              <a:rPr lang="en-GB" sz="2000">
                <a:solidFill>
                  <a:srgbClr val="121212"/>
                </a:solidFill>
                <a:latin typeface="Arial"/>
                <a:ea typeface="Arial"/>
                <a:cs typeface="Arial"/>
                <a:sym typeface="Arial"/>
              </a:rPr>
              <a:t>: Un software de presentación interactiva que permite comentarios en tiempo real, encuestas y sesiones de preguntas y respuestas, mejorando el compromiso y la comunicación.</a:t>
            </a:r>
            <a:endParaRPr sz="1100"/>
          </a:p>
          <a:p>
            <a:pPr marL="457200" marR="0" lvl="0" indent="-457200" algn="l" rtl="0">
              <a:lnSpc>
                <a:spcPct val="140000"/>
              </a:lnSpc>
              <a:spcBef>
                <a:spcPts val="0"/>
              </a:spcBef>
              <a:spcAft>
                <a:spcPts val="0"/>
              </a:spcAft>
              <a:buClr>
                <a:srgbClr val="121212"/>
              </a:buClr>
              <a:buSzPts val="2600"/>
              <a:buFont typeface="Arial"/>
              <a:buChar char="•"/>
            </a:pPr>
            <a:r>
              <a:rPr lang="en-GB" sz="2000" u="sng">
                <a:solidFill>
                  <a:srgbClr val="121212"/>
                </a:solidFill>
                <a:latin typeface="Arial"/>
                <a:ea typeface="Arial"/>
                <a:cs typeface="Arial"/>
                <a:sym typeface="Arial"/>
                <a:hlinkClick r:id="rId13">
                  <a:extLst>
                    <a:ext uri="{A12FA001-AC4F-418D-AE19-62706E023703}">
                      <ahyp:hlinkClr xmlns:ahyp="http://schemas.microsoft.com/office/drawing/2018/hyperlinkcolor" val="tx"/>
                    </a:ext>
                  </a:extLst>
                </a:hlinkClick>
              </a:rPr>
              <a:t>Slido</a:t>
            </a:r>
            <a:r>
              <a:rPr lang="en-GB" sz="2000">
                <a:solidFill>
                  <a:srgbClr val="121212"/>
                </a:solidFill>
                <a:latin typeface="Arial"/>
                <a:ea typeface="Arial"/>
                <a:cs typeface="Arial"/>
                <a:sym typeface="Arial"/>
              </a:rPr>
              <a:t>: Una plataforma de preguntas y respuestas y encuestas que facilita la comunicación abierta durante las clases y reuniones, permitiendo a todos compartir sus pensamientos y preguntas.</a:t>
            </a:r>
            <a:endParaRPr sz="2000">
              <a:solidFill>
                <a:srgbClr val="121212"/>
              </a:solidFill>
              <a:latin typeface="Arial"/>
              <a:ea typeface="Arial"/>
              <a:cs typeface="Arial"/>
              <a:sym typeface="Arial"/>
            </a:endParaRPr>
          </a:p>
        </p:txBody>
      </p:sp>
      <p:pic>
        <p:nvPicPr>
          <p:cNvPr id="637" name="Google Shape;637;p27"/>
          <p:cNvPicPr preferRelativeResize="0"/>
          <p:nvPr/>
        </p:nvPicPr>
        <p:blipFill rotWithShape="1">
          <a:blip r:embed="rId14">
            <a:alphaModFix/>
          </a:blip>
          <a:srcRect/>
          <a:stretch/>
        </p:blipFill>
        <p:spPr>
          <a:xfrm>
            <a:off x="9456616" y="4207516"/>
            <a:ext cx="879000" cy="895282"/>
          </a:xfrm>
          <a:prstGeom prst="rect">
            <a:avLst/>
          </a:prstGeom>
          <a:noFill/>
          <a:ln>
            <a:noFill/>
          </a:ln>
        </p:spPr>
      </p:pic>
      <p:pic>
        <p:nvPicPr>
          <p:cNvPr id="638" name="Google Shape;638;p27"/>
          <p:cNvPicPr preferRelativeResize="0"/>
          <p:nvPr/>
        </p:nvPicPr>
        <p:blipFill rotWithShape="1">
          <a:blip r:embed="rId15">
            <a:alphaModFix/>
          </a:blip>
          <a:srcRect/>
          <a:stretch/>
        </p:blipFill>
        <p:spPr>
          <a:xfrm>
            <a:off x="9544838" y="5485273"/>
            <a:ext cx="701782" cy="787081"/>
          </a:xfrm>
          <a:prstGeom prst="rect">
            <a:avLst/>
          </a:prstGeom>
          <a:noFill/>
          <a:ln>
            <a:noFill/>
          </a:ln>
        </p:spPr>
      </p:pic>
      <p:pic>
        <p:nvPicPr>
          <p:cNvPr id="639" name="Google Shape;639;p27"/>
          <p:cNvPicPr preferRelativeResize="0"/>
          <p:nvPr/>
        </p:nvPicPr>
        <p:blipFill rotWithShape="1">
          <a:blip r:embed="rId16">
            <a:alphaModFix/>
          </a:blip>
          <a:srcRect/>
          <a:stretch/>
        </p:blipFill>
        <p:spPr>
          <a:xfrm>
            <a:off x="9498003" y="6804983"/>
            <a:ext cx="781521" cy="731549"/>
          </a:xfrm>
          <a:prstGeom prst="rect">
            <a:avLst/>
          </a:prstGeom>
          <a:noFill/>
          <a:ln>
            <a:noFill/>
          </a:ln>
        </p:spPr>
      </p:pic>
      <p:sp>
        <p:nvSpPr>
          <p:cNvPr id="640" name="Google Shape;640;p2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2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27"/>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643" name="Google Shape;643;p27"/>
          <p:cNvPicPr preferRelativeResize="0"/>
          <p:nvPr/>
        </p:nvPicPr>
        <p:blipFill rotWithShape="1">
          <a:blip r:embed="rId19">
            <a:alphaModFix/>
          </a:blip>
          <a:srcRect/>
          <a:stretch/>
        </p:blipFill>
        <p:spPr>
          <a:xfrm>
            <a:off x="15697200" y="9183021"/>
            <a:ext cx="1727565" cy="62820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2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2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2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2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2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28"/>
          <p:cNvSpPr txBox="1"/>
          <p:nvPr/>
        </p:nvSpPr>
        <p:spPr>
          <a:xfrm>
            <a:off x="717320" y="1059283"/>
            <a:ext cx="12181388"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err="1">
                <a:solidFill>
                  <a:srgbClr val="033C5B"/>
                </a:solidFill>
                <a:latin typeface="Arial"/>
                <a:ea typeface="Arial"/>
                <a:cs typeface="Arial"/>
                <a:sym typeface="Arial"/>
              </a:rPr>
              <a:t>Herramientas</a:t>
            </a:r>
            <a:r>
              <a:rPr lang="en-GB" sz="6000" dirty="0">
                <a:solidFill>
                  <a:srgbClr val="033C5B"/>
                </a:solidFill>
                <a:latin typeface="Arial"/>
                <a:ea typeface="Arial"/>
                <a:cs typeface="Arial"/>
                <a:sym typeface="Arial"/>
              </a:rPr>
              <a:t> y </a:t>
            </a:r>
            <a:r>
              <a:rPr lang="en-GB" sz="6000" dirty="0" err="1">
                <a:solidFill>
                  <a:srgbClr val="033C5B"/>
                </a:solidFill>
                <a:latin typeface="Arial"/>
                <a:ea typeface="Arial"/>
                <a:cs typeface="Arial"/>
                <a:sym typeface="Arial"/>
              </a:rPr>
              <a:t>plataformas</a:t>
            </a:r>
            <a:endParaRPr sz="6000" dirty="0">
              <a:solidFill>
                <a:srgbClr val="033C5B"/>
              </a:solidFill>
              <a:latin typeface="Arial"/>
              <a:ea typeface="Arial"/>
              <a:cs typeface="Arial"/>
              <a:sym typeface="Arial"/>
            </a:endParaRPr>
          </a:p>
        </p:txBody>
      </p:sp>
      <p:sp>
        <p:nvSpPr>
          <p:cNvPr id="655" name="Google Shape;655;p2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56" name="Google Shape;656;p28" descr="Lights On with solid fill"/>
          <p:cNvPicPr preferRelativeResize="0"/>
          <p:nvPr/>
        </p:nvPicPr>
        <p:blipFill rotWithShape="1">
          <a:blip r:embed="rId4">
            <a:alphaModFix/>
          </a:blip>
          <a:srcRect/>
          <a:stretch/>
        </p:blipFill>
        <p:spPr>
          <a:xfrm>
            <a:off x="10013391" y="1185803"/>
            <a:ext cx="1246758" cy="1246758"/>
          </a:xfrm>
          <a:prstGeom prst="rect">
            <a:avLst/>
          </a:prstGeom>
          <a:noFill/>
          <a:ln>
            <a:noFill/>
          </a:ln>
        </p:spPr>
      </p:pic>
      <p:sp>
        <p:nvSpPr>
          <p:cNvPr id="657" name="Google Shape;657;p28"/>
          <p:cNvSpPr txBox="1"/>
          <p:nvPr/>
        </p:nvSpPr>
        <p:spPr>
          <a:xfrm>
            <a:off x="1100259" y="2770096"/>
            <a:ext cx="7905414" cy="321620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dirty="0" err="1">
                <a:solidFill>
                  <a:srgbClr val="121212"/>
                </a:solidFill>
                <a:latin typeface="Arial"/>
                <a:ea typeface="Arial"/>
                <a:cs typeface="Arial"/>
                <a:sym typeface="Arial"/>
              </a:rPr>
              <a:t>Herramientas</a:t>
            </a:r>
            <a:r>
              <a:rPr lang="en-GB" sz="2600" b="1" dirty="0">
                <a:solidFill>
                  <a:srgbClr val="121212"/>
                </a:solidFill>
                <a:latin typeface="Arial"/>
                <a:ea typeface="Arial"/>
                <a:cs typeface="Arial"/>
                <a:sym typeface="Arial"/>
              </a:rPr>
              <a:t> de </a:t>
            </a:r>
            <a:r>
              <a:rPr lang="en-GB" sz="2600" b="1" dirty="0" err="1">
                <a:solidFill>
                  <a:srgbClr val="121212"/>
                </a:solidFill>
                <a:latin typeface="Arial"/>
                <a:ea typeface="Arial"/>
                <a:cs typeface="Arial"/>
                <a:sym typeface="Arial"/>
              </a:rPr>
              <a:t>Inteligencia</a:t>
            </a:r>
            <a:r>
              <a:rPr lang="en-GB" sz="2600" b="1" dirty="0">
                <a:solidFill>
                  <a:srgbClr val="121212"/>
                </a:solidFill>
                <a:latin typeface="Arial"/>
                <a:ea typeface="Arial"/>
                <a:cs typeface="Arial"/>
                <a:sym typeface="Arial"/>
              </a:rPr>
              <a:t> Artificial (IA)</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Squirrel AI</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una</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plataforma</a:t>
            </a:r>
            <a:r>
              <a:rPr lang="en-GB" sz="2600" dirty="0">
                <a:solidFill>
                  <a:srgbClr val="121212"/>
                </a:solidFill>
                <a:latin typeface="Arial"/>
                <a:ea typeface="Arial"/>
                <a:cs typeface="Arial"/>
                <a:sym typeface="Arial"/>
              </a:rPr>
              <a:t> de </a:t>
            </a:r>
            <a:r>
              <a:rPr lang="en-GB" sz="2600" dirty="0" err="1">
                <a:solidFill>
                  <a:srgbClr val="121212"/>
                </a:solidFill>
                <a:latin typeface="Arial"/>
                <a:ea typeface="Arial"/>
                <a:cs typeface="Arial"/>
                <a:sym typeface="Arial"/>
              </a:rPr>
              <a:t>aprendizaje</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adaptativo</a:t>
            </a:r>
            <a:r>
              <a:rPr lang="en-GB" sz="2600" dirty="0">
                <a:solidFill>
                  <a:srgbClr val="121212"/>
                </a:solidFill>
                <a:latin typeface="Arial"/>
                <a:ea typeface="Arial"/>
                <a:cs typeface="Arial"/>
                <a:sym typeface="Arial"/>
              </a:rPr>
              <a:t> que </a:t>
            </a:r>
            <a:r>
              <a:rPr lang="en-GB" sz="2600" dirty="0" err="1">
                <a:solidFill>
                  <a:srgbClr val="121212"/>
                </a:solidFill>
                <a:latin typeface="Arial"/>
                <a:ea typeface="Arial"/>
                <a:cs typeface="Arial"/>
                <a:sym typeface="Arial"/>
              </a:rPr>
              <a:t>personaliza</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el</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contenido</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educativo</a:t>
            </a:r>
            <a:r>
              <a:rPr lang="en-GB" sz="2600" dirty="0">
                <a:solidFill>
                  <a:srgbClr val="121212"/>
                </a:solidFill>
                <a:latin typeface="Arial"/>
                <a:ea typeface="Arial"/>
                <a:cs typeface="Arial"/>
                <a:sym typeface="Arial"/>
              </a:rPr>
              <a:t> para </a:t>
            </a:r>
            <a:r>
              <a:rPr lang="en-GB" sz="2600" dirty="0" err="1">
                <a:solidFill>
                  <a:srgbClr val="121212"/>
                </a:solidFill>
                <a:latin typeface="Arial"/>
                <a:ea typeface="Arial"/>
                <a:cs typeface="Arial"/>
                <a:sym typeface="Arial"/>
              </a:rPr>
              <a:t>cada</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alumno</a:t>
            </a:r>
            <a:endParaRPr dirty="0"/>
          </a:p>
          <a:p>
            <a:pPr marL="457200" marR="0" lvl="0" indent="-292100" algn="l" rtl="0">
              <a:lnSpc>
                <a:spcPct val="140000"/>
              </a:lnSpc>
              <a:spcBef>
                <a:spcPts val="0"/>
              </a:spcBef>
              <a:spcAft>
                <a:spcPts val="0"/>
              </a:spcAft>
              <a:buClr>
                <a:schemeClr val="dk1"/>
              </a:buClr>
              <a:buSzPts val="2600"/>
              <a:buFont typeface="Arial"/>
              <a:buNone/>
            </a:pPr>
            <a:endParaRPr sz="26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Century Tech</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Utiliza</a:t>
            </a:r>
            <a:r>
              <a:rPr lang="en-GB" sz="2600" dirty="0">
                <a:solidFill>
                  <a:srgbClr val="121212"/>
                </a:solidFill>
                <a:latin typeface="Arial"/>
                <a:ea typeface="Arial"/>
                <a:cs typeface="Arial"/>
                <a:sym typeface="Arial"/>
              </a:rPr>
              <a:t> la IA para </a:t>
            </a:r>
            <a:r>
              <a:rPr lang="en-GB" sz="2600" dirty="0" err="1">
                <a:solidFill>
                  <a:srgbClr val="121212"/>
                </a:solidFill>
                <a:latin typeface="Arial"/>
                <a:ea typeface="Arial"/>
                <a:cs typeface="Arial"/>
                <a:sym typeface="Arial"/>
              </a:rPr>
              <a:t>adaptar</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los</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itinerarios</a:t>
            </a:r>
            <a:r>
              <a:rPr lang="en-GB" sz="2600" dirty="0">
                <a:solidFill>
                  <a:srgbClr val="121212"/>
                </a:solidFill>
                <a:latin typeface="Arial"/>
                <a:ea typeface="Arial"/>
                <a:cs typeface="Arial"/>
                <a:sym typeface="Arial"/>
              </a:rPr>
              <a:t> de </a:t>
            </a:r>
            <a:r>
              <a:rPr lang="en-GB" sz="2600" dirty="0" err="1">
                <a:solidFill>
                  <a:srgbClr val="121212"/>
                </a:solidFill>
                <a:latin typeface="Arial"/>
                <a:ea typeface="Arial"/>
                <a:cs typeface="Arial"/>
                <a:sym typeface="Arial"/>
              </a:rPr>
              <a:t>aprendizaje</a:t>
            </a:r>
            <a:r>
              <a:rPr lang="en-GB" sz="2600" dirty="0">
                <a:solidFill>
                  <a:srgbClr val="121212"/>
                </a:solidFill>
                <a:latin typeface="Arial"/>
                <a:ea typeface="Arial"/>
                <a:cs typeface="Arial"/>
                <a:sym typeface="Arial"/>
              </a:rPr>
              <a:t> de </a:t>
            </a:r>
            <a:r>
              <a:rPr lang="en-GB" sz="2600" dirty="0" err="1">
                <a:solidFill>
                  <a:srgbClr val="121212"/>
                </a:solidFill>
                <a:latin typeface="Arial"/>
                <a:ea typeface="Arial"/>
                <a:cs typeface="Arial"/>
                <a:sym typeface="Arial"/>
              </a:rPr>
              <a:t>los</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alumnos</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en</a:t>
            </a:r>
            <a:r>
              <a:rPr lang="en-GB" sz="2600" dirty="0">
                <a:solidFill>
                  <a:srgbClr val="121212"/>
                </a:solidFill>
                <a:latin typeface="Arial"/>
                <a:ea typeface="Arial"/>
                <a:cs typeface="Arial"/>
                <a:sym typeface="Arial"/>
              </a:rPr>
              <a:t> las </a:t>
            </a:r>
            <a:r>
              <a:rPr lang="en-GB" sz="2600" dirty="0" err="1">
                <a:solidFill>
                  <a:srgbClr val="121212"/>
                </a:solidFill>
                <a:latin typeface="Arial"/>
                <a:ea typeface="Arial"/>
                <a:cs typeface="Arial"/>
                <a:sym typeface="Arial"/>
              </a:rPr>
              <a:t>asignaturas</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troncales</a:t>
            </a:r>
            <a:r>
              <a:rPr lang="en-GB" sz="2600" dirty="0">
                <a:solidFill>
                  <a:srgbClr val="121212"/>
                </a:solidFill>
                <a:latin typeface="Arial"/>
                <a:ea typeface="Arial"/>
                <a:cs typeface="Arial"/>
                <a:sym typeface="Arial"/>
              </a:rPr>
              <a:t>.</a:t>
            </a:r>
            <a:endParaRPr sz="2600" dirty="0">
              <a:solidFill>
                <a:srgbClr val="121212"/>
              </a:solidFill>
              <a:latin typeface="Arial"/>
              <a:ea typeface="Arial"/>
              <a:cs typeface="Arial"/>
              <a:sym typeface="Arial"/>
            </a:endParaRPr>
          </a:p>
        </p:txBody>
      </p:sp>
      <p:sp>
        <p:nvSpPr>
          <p:cNvPr id="658" name="Google Shape;658;p28"/>
          <p:cNvSpPr txBox="1"/>
          <p:nvPr/>
        </p:nvSpPr>
        <p:spPr>
          <a:xfrm>
            <a:off x="10186201" y="2770096"/>
            <a:ext cx="8101799" cy="321620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a:solidFill>
                  <a:srgbClr val="121212"/>
                </a:solidFill>
                <a:latin typeface="Arial"/>
                <a:ea typeface="Arial"/>
                <a:cs typeface="Arial"/>
                <a:sym typeface="Arial"/>
              </a:rPr>
              <a:t>Herramientas de realidad virtual (RV) y realidad aumentada (RA)</a:t>
            </a:r>
            <a:endParaRPr/>
          </a:p>
          <a:p>
            <a:pPr marL="457200" marR="0" lvl="0" indent="-457200" algn="l" rtl="0">
              <a:lnSpc>
                <a:spcPct val="140000"/>
              </a:lnSpc>
              <a:spcBef>
                <a:spcPts val="0"/>
              </a:spcBef>
              <a:spcAft>
                <a:spcPts val="0"/>
              </a:spcAft>
              <a:buClr>
                <a:srgbClr val="121212"/>
              </a:buClr>
              <a:buSzPts val="2600"/>
              <a:buFont typeface="Arial"/>
              <a:buChar char="•"/>
            </a:pPr>
            <a:r>
              <a:rPr lang="en-GB" sz="2600">
                <a:solidFill>
                  <a:srgbClr val="121212"/>
                </a:solidFill>
                <a:latin typeface="Arial"/>
                <a:ea typeface="Arial"/>
                <a:cs typeface="Arial"/>
                <a:sym typeface="Arial"/>
              </a:rPr>
              <a:t>Google Cardboard: Una solución de RV asequible que funciona con smartphones.</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Microsoft HoloLens</a:t>
            </a:r>
            <a:r>
              <a:rPr lang="en-GB" sz="2600">
                <a:solidFill>
                  <a:srgbClr val="121212"/>
                </a:solidFill>
                <a:latin typeface="Arial"/>
                <a:ea typeface="Arial"/>
                <a:cs typeface="Arial"/>
                <a:sym typeface="Arial"/>
              </a:rPr>
              <a:t>: Un casco de realidad aumentada para experiencias de realidad mixta.</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zSpace</a:t>
            </a:r>
            <a:r>
              <a:rPr lang="en-GB" sz="2600">
                <a:solidFill>
                  <a:srgbClr val="121212"/>
                </a:solidFill>
                <a:latin typeface="Arial"/>
                <a:ea typeface="Arial"/>
                <a:cs typeface="Arial"/>
                <a:sym typeface="Arial"/>
              </a:rPr>
              <a:t>: Proporciona experiencias de aprendizaje AR/VR en un ordenador de sobremesa.</a:t>
            </a:r>
            <a:endParaRPr/>
          </a:p>
        </p:txBody>
      </p:sp>
      <p:pic>
        <p:nvPicPr>
          <p:cNvPr id="659" name="Google Shape;659;p28"/>
          <p:cNvPicPr preferRelativeResize="0"/>
          <p:nvPr/>
        </p:nvPicPr>
        <p:blipFill rotWithShape="1">
          <a:blip r:embed="rId9">
            <a:alphaModFix/>
          </a:blip>
          <a:srcRect/>
          <a:stretch/>
        </p:blipFill>
        <p:spPr>
          <a:xfrm>
            <a:off x="106534" y="3282574"/>
            <a:ext cx="1391874" cy="601343"/>
          </a:xfrm>
          <a:prstGeom prst="rect">
            <a:avLst/>
          </a:prstGeom>
          <a:noFill/>
          <a:ln>
            <a:noFill/>
          </a:ln>
        </p:spPr>
      </p:pic>
      <p:pic>
        <p:nvPicPr>
          <p:cNvPr id="660" name="Google Shape;660;p28"/>
          <p:cNvPicPr preferRelativeResize="0"/>
          <p:nvPr/>
        </p:nvPicPr>
        <p:blipFill rotWithShape="1">
          <a:blip r:embed="rId10">
            <a:alphaModFix/>
          </a:blip>
          <a:srcRect/>
          <a:stretch/>
        </p:blipFill>
        <p:spPr>
          <a:xfrm>
            <a:off x="73696" y="5669602"/>
            <a:ext cx="1423017" cy="444259"/>
          </a:xfrm>
          <a:prstGeom prst="rect">
            <a:avLst/>
          </a:prstGeom>
          <a:noFill/>
          <a:ln>
            <a:noFill/>
          </a:ln>
        </p:spPr>
      </p:pic>
      <p:pic>
        <p:nvPicPr>
          <p:cNvPr id="661" name="Google Shape;661;p28"/>
          <p:cNvPicPr preferRelativeResize="0"/>
          <p:nvPr/>
        </p:nvPicPr>
        <p:blipFill rotWithShape="1">
          <a:blip r:embed="rId11">
            <a:alphaModFix/>
          </a:blip>
          <a:srcRect/>
          <a:stretch/>
        </p:blipFill>
        <p:spPr>
          <a:xfrm>
            <a:off x="9205277" y="3921585"/>
            <a:ext cx="1395599" cy="395363"/>
          </a:xfrm>
          <a:prstGeom prst="rect">
            <a:avLst/>
          </a:prstGeom>
          <a:noFill/>
          <a:ln>
            <a:noFill/>
          </a:ln>
        </p:spPr>
      </p:pic>
      <p:pic>
        <p:nvPicPr>
          <p:cNvPr id="662" name="Google Shape;662;p28"/>
          <p:cNvPicPr preferRelativeResize="0"/>
          <p:nvPr/>
        </p:nvPicPr>
        <p:blipFill rotWithShape="1">
          <a:blip r:embed="rId12">
            <a:alphaModFix/>
          </a:blip>
          <a:srcRect/>
          <a:stretch/>
        </p:blipFill>
        <p:spPr>
          <a:xfrm>
            <a:off x="9271957" y="6123890"/>
            <a:ext cx="1262238" cy="409632"/>
          </a:xfrm>
          <a:prstGeom prst="rect">
            <a:avLst/>
          </a:prstGeom>
          <a:noFill/>
          <a:ln>
            <a:noFill/>
          </a:ln>
        </p:spPr>
      </p:pic>
      <p:sp>
        <p:nvSpPr>
          <p:cNvPr id="663" name="Google Shape;663;p2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2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p28"/>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666" name="Google Shape;666;p28"/>
          <p:cNvPicPr preferRelativeResize="0"/>
          <p:nvPr/>
        </p:nvPicPr>
        <p:blipFill rotWithShape="1">
          <a:blip r:embed="rId15">
            <a:alphaModFix/>
          </a:blip>
          <a:srcRect/>
          <a:stretch/>
        </p:blipFill>
        <p:spPr>
          <a:xfrm>
            <a:off x="15697200" y="9183021"/>
            <a:ext cx="1727565" cy="62820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2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2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3" name="Google Shape;673;p2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2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2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2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29"/>
          <p:cNvSpPr txBox="1"/>
          <p:nvPr/>
        </p:nvSpPr>
        <p:spPr>
          <a:xfrm>
            <a:off x="623378" y="1048731"/>
            <a:ext cx="12181388"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err="1">
                <a:solidFill>
                  <a:srgbClr val="033C5B"/>
                </a:solidFill>
                <a:latin typeface="Arial"/>
                <a:ea typeface="Arial"/>
                <a:cs typeface="Arial"/>
                <a:sym typeface="Arial"/>
              </a:rPr>
              <a:t>Herramientas</a:t>
            </a:r>
            <a:r>
              <a:rPr lang="en-GB" sz="6000" dirty="0">
                <a:solidFill>
                  <a:srgbClr val="033C5B"/>
                </a:solidFill>
                <a:latin typeface="Arial"/>
                <a:ea typeface="Arial"/>
                <a:cs typeface="Arial"/>
                <a:sym typeface="Arial"/>
              </a:rPr>
              <a:t> y </a:t>
            </a:r>
            <a:r>
              <a:rPr lang="en-GB" sz="6000" dirty="0" err="1">
                <a:solidFill>
                  <a:srgbClr val="033C5B"/>
                </a:solidFill>
                <a:latin typeface="Arial"/>
                <a:ea typeface="Arial"/>
                <a:cs typeface="Arial"/>
                <a:sym typeface="Arial"/>
              </a:rPr>
              <a:t>plataformas</a:t>
            </a:r>
            <a:endParaRPr sz="6000" dirty="0">
              <a:solidFill>
                <a:srgbClr val="033C5B"/>
              </a:solidFill>
              <a:latin typeface="Arial"/>
              <a:ea typeface="Arial"/>
              <a:cs typeface="Arial"/>
              <a:sym typeface="Arial"/>
            </a:endParaRPr>
          </a:p>
        </p:txBody>
      </p:sp>
      <p:sp>
        <p:nvSpPr>
          <p:cNvPr id="678" name="Google Shape;678;p2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79" name="Google Shape;679;p29" descr="Lights On with solid fill"/>
          <p:cNvPicPr preferRelativeResize="0"/>
          <p:nvPr/>
        </p:nvPicPr>
        <p:blipFill rotWithShape="1">
          <a:blip r:embed="rId4">
            <a:alphaModFix/>
          </a:blip>
          <a:srcRect/>
          <a:stretch/>
        </p:blipFill>
        <p:spPr>
          <a:xfrm>
            <a:off x="9892582" y="1216485"/>
            <a:ext cx="1246758" cy="1246758"/>
          </a:xfrm>
          <a:prstGeom prst="rect">
            <a:avLst/>
          </a:prstGeom>
          <a:noFill/>
          <a:ln>
            <a:noFill/>
          </a:ln>
        </p:spPr>
      </p:pic>
      <p:sp>
        <p:nvSpPr>
          <p:cNvPr id="680" name="Google Shape;680;p29"/>
          <p:cNvSpPr txBox="1"/>
          <p:nvPr/>
        </p:nvSpPr>
        <p:spPr>
          <a:xfrm>
            <a:off x="1100259" y="2770096"/>
            <a:ext cx="7348456" cy="465358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a:solidFill>
                  <a:srgbClr val="121212"/>
                </a:solidFill>
                <a:latin typeface="Arial"/>
                <a:ea typeface="Arial"/>
                <a:cs typeface="Arial"/>
                <a:sym typeface="Arial"/>
              </a:rPr>
              <a:t>Sistemas de </a:t>
            </a:r>
            <a:r>
              <a:rPr lang="en-GB" sz="2400" b="1" dirty="0" err="1">
                <a:solidFill>
                  <a:srgbClr val="121212"/>
                </a:solidFill>
                <a:latin typeface="Arial"/>
                <a:ea typeface="Arial"/>
                <a:cs typeface="Arial"/>
                <a:sym typeface="Arial"/>
              </a:rPr>
              <a:t>gestión</a:t>
            </a:r>
            <a:r>
              <a:rPr lang="en-GB" sz="2400" b="1" dirty="0">
                <a:solidFill>
                  <a:srgbClr val="121212"/>
                </a:solidFill>
                <a:latin typeface="Arial"/>
                <a:ea typeface="Arial"/>
                <a:cs typeface="Arial"/>
                <a:sym typeface="Arial"/>
              </a:rPr>
              <a:t> del </a:t>
            </a:r>
            <a:r>
              <a:rPr lang="en-GB" sz="2400" b="1" dirty="0" err="1">
                <a:solidFill>
                  <a:srgbClr val="121212"/>
                </a:solidFill>
                <a:latin typeface="Arial"/>
                <a:ea typeface="Arial"/>
                <a:cs typeface="Arial"/>
                <a:sym typeface="Arial"/>
              </a:rPr>
              <a:t>aprendizaje</a:t>
            </a:r>
            <a:r>
              <a:rPr lang="en-GB" sz="2400" b="1" dirty="0">
                <a:solidFill>
                  <a:srgbClr val="121212"/>
                </a:solidFill>
                <a:latin typeface="Arial"/>
                <a:ea typeface="Arial"/>
                <a:cs typeface="Arial"/>
                <a:sym typeface="Arial"/>
              </a:rPr>
              <a:t> (LMS)</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Canvas</a:t>
            </a:r>
            <a:r>
              <a:rPr lang="en-GB" sz="2400" dirty="0">
                <a:solidFill>
                  <a:srgbClr val="121212"/>
                </a:solidFill>
                <a:latin typeface="Arial"/>
                <a:ea typeface="Arial"/>
                <a:cs typeface="Arial"/>
                <a:sym typeface="Arial"/>
              </a:rPr>
              <a:t>: Un LMS </a:t>
            </a:r>
            <a:r>
              <a:rPr lang="en-GB" sz="2400" dirty="0" err="1">
                <a:solidFill>
                  <a:srgbClr val="121212"/>
                </a:solidFill>
                <a:latin typeface="Arial"/>
                <a:ea typeface="Arial"/>
                <a:cs typeface="Arial"/>
                <a:sym typeface="Arial"/>
              </a:rPr>
              <a:t>basado</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en</a:t>
            </a:r>
            <a:r>
              <a:rPr lang="en-GB" sz="2400" dirty="0">
                <a:solidFill>
                  <a:srgbClr val="121212"/>
                </a:solidFill>
                <a:latin typeface="Arial"/>
                <a:ea typeface="Arial"/>
                <a:cs typeface="Arial"/>
                <a:sym typeface="Arial"/>
              </a:rPr>
              <a:t> web que </a:t>
            </a:r>
            <a:r>
              <a:rPr lang="en-GB" sz="2400" dirty="0" err="1">
                <a:solidFill>
                  <a:srgbClr val="121212"/>
                </a:solidFill>
                <a:latin typeface="Arial"/>
                <a:ea typeface="Arial"/>
                <a:cs typeface="Arial"/>
                <a:sym typeface="Arial"/>
              </a:rPr>
              <a:t>facilita</a:t>
            </a:r>
            <a:r>
              <a:rPr lang="en-GB" sz="2400" dirty="0">
                <a:solidFill>
                  <a:srgbClr val="121212"/>
                </a:solidFill>
                <a:latin typeface="Arial"/>
                <a:ea typeface="Arial"/>
                <a:cs typeface="Arial"/>
                <a:sym typeface="Arial"/>
              </a:rPr>
              <a:t> la </a:t>
            </a:r>
            <a:r>
              <a:rPr lang="en-GB" sz="2400" dirty="0" err="1">
                <a:solidFill>
                  <a:srgbClr val="121212"/>
                </a:solidFill>
                <a:latin typeface="Arial"/>
                <a:ea typeface="Arial"/>
                <a:cs typeface="Arial"/>
                <a:sym typeface="Arial"/>
              </a:rPr>
              <a:t>enseñanza</a:t>
            </a:r>
            <a:r>
              <a:rPr lang="en-GB" sz="2400" dirty="0">
                <a:solidFill>
                  <a:srgbClr val="121212"/>
                </a:solidFill>
                <a:latin typeface="Arial"/>
                <a:ea typeface="Arial"/>
                <a:cs typeface="Arial"/>
                <a:sym typeface="Arial"/>
              </a:rPr>
              <a:t> y </a:t>
            </a:r>
            <a:r>
              <a:rPr lang="en-GB" sz="2400" dirty="0" err="1">
                <a:solidFill>
                  <a:srgbClr val="121212"/>
                </a:solidFill>
                <a:latin typeface="Arial"/>
                <a:ea typeface="Arial"/>
                <a:cs typeface="Arial"/>
                <a:sym typeface="Arial"/>
              </a:rPr>
              <a:t>el</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aprendizaje</a:t>
            </a:r>
            <a:r>
              <a:rPr lang="en-GB" sz="2400" dirty="0">
                <a:solidFill>
                  <a:srgbClr val="121212"/>
                </a:solidFill>
                <a:latin typeface="Arial"/>
                <a:ea typeface="Arial"/>
                <a:cs typeface="Arial"/>
                <a:sym typeface="Arial"/>
              </a:rPr>
              <a:t>.</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Moodle</a:t>
            </a:r>
            <a:r>
              <a:rPr lang="en-GB" sz="2400" dirty="0">
                <a:solidFill>
                  <a:srgbClr val="121212"/>
                </a:solidFill>
                <a:latin typeface="Arial"/>
                <a:ea typeface="Arial"/>
                <a:cs typeface="Arial"/>
                <a:sym typeface="Arial"/>
              </a:rPr>
              <a:t>: Una </a:t>
            </a:r>
            <a:r>
              <a:rPr lang="en-GB" sz="2400" dirty="0" err="1">
                <a:solidFill>
                  <a:srgbClr val="121212"/>
                </a:solidFill>
                <a:latin typeface="Arial"/>
                <a:ea typeface="Arial"/>
                <a:cs typeface="Arial"/>
                <a:sym typeface="Arial"/>
              </a:rPr>
              <a:t>plataforma</a:t>
            </a:r>
            <a:r>
              <a:rPr lang="en-GB" sz="2400" dirty="0">
                <a:solidFill>
                  <a:srgbClr val="121212"/>
                </a:solidFill>
                <a:latin typeface="Arial"/>
                <a:ea typeface="Arial"/>
                <a:cs typeface="Arial"/>
                <a:sym typeface="Arial"/>
              </a:rPr>
              <a:t> de </a:t>
            </a:r>
            <a:r>
              <a:rPr lang="en-GB" sz="2400" dirty="0" err="1">
                <a:solidFill>
                  <a:srgbClr val="121212"/>
                </a:solidFill>
                <a:latin typeface="Arial"/>
                <a:ea typeface="Arial"/>
                <a:cs typeface="Arial"/>
                <a:sym typeface="Arial"/>
              </a:rPr>
              <a:t>aprendizaje</a:t>
            </a:r>
            <a:r>
              <a:rPr lang="en-GB" sz="2400" dirty="0">
                <a:solidFill>
                  <a:srgbClr val="121212"/>
                </a:solidFill>
                <a:latin typeface="Arial"/>
                <a:ea typeface="Arial"/>
                <a:cs typeface="Arial"/>
                <a:sym typeface="Arial"/>
              </a:rPr>
              <a:t> de </a:t>
            </a:r>
            <a:r>
              <a:rPr lang="en-GB" sz="2400" dirty="0" err="1">
                <a:solidFill>
                  <a:srgbClr val="121212"/>
                </a:solidFill>
                <a:latin typeface="Arial"/>
                <a:ea typeface="Arial"/>
                <a:cs typeface="Arial"/>
                <a:sym typeface="Arial"/>
              </a:rPr>
              <a:t>código</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abierto</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diseñada</a:t>
            </a:r>
            <a:r>
              <a:rPr lang="en-GB" sz="2400" dirty="0">
                <a:solidFill>
                  <a:srgbClr val="121212"/>
                </a:solidFill>
                <a:latin typeface="Arial"/>
                <a:ea typeface="Arial"/>
                <a:cs typeface="Arial"/>
                <a:sym typeface="Arial"/>
              </a:rPr>
              <a:t> para </a:t>
            </a:r>
            <a:r>
              <a:rPr lang="en-GB" sz="2400" dirty="0" err="1">
                <a:solidFill>
                  <a:srgbClr val="121212"/>
                </a:solidFill>
                <a:latin typeface="Arial"/>
                <a:ea typeface="Arial"/>
                <a:cs typeface="Arial"/>
                <a:sym typeface="Arial"/>
              </a:rPr>
              <a:t>proporcionar</a:t>
            </a:r>
            <a:r>
              <a:rPr lang="en-GB" sz="2400" dirty="0">
                <a:solidFill>
                  <a:srgbClr val="121212"/>
                </a:solidFill>
                <a:latin typeface="Arial"/>
                <a:ea typeface="Arial"/>
                <a:cs typeface="Arial"/>
                <a:sym typeface="Arial"/>
              </a:rPr>
              <a:t> a </a:t>
            </a:r>
            <a:r>
              <a:rPr lang="en-GB" sz="2400" dirty="0" err="1">
                <a:solidFill>
                  <a:srgbClr val="121212"/>
                </a:solidFill>
                <a:latin typeface="Arial"/>
                <a:ea typeface="Arial"/>
                <a:cs typeface="Arial"/>
                <a:sym typeface="Arial"/>
              </a:rPr>
              <a:t>educadores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administradores</a:t>
            </a:r>
            <a:r>
              <a:rPr lang="en-GB" sz="2400" dirty="0">
                <a:solidFill>
                  <a:srgbClr val="121212"/>
                </a:solidFill>
                <a:latin typeface="Arial"/>
                <a:ea typeface="Arial"/>
                <a:cs typeface="Arial"/>
                <a:sym typeface="Arial"/>
              </a:rPr>
              <a:t> y </a:t>
            </a:r>
            <a:r>
              <a:rPr lang="en-GB" sz="2400" dirty="0" err="1">
                <a:solidFill>
                  <a:srgbClr val="121212"/>
                </a:solidFill>
                <a:latin typeface="Arial"/>
                <a:ea typeface="Arial"/>
                <a:cs typeface="Arial"/>
                <a:sym typeface="Arial"/>
              </a:rPr>
              <a:t>alumnos</a:t>
            </a:r>
            <a:r>
              <a:rPr lang="en-GB" sz="2400" dirty="0">
                <a:solidFill>
                  <a:srgbClr val="121212"/>
                </a:solidFill>
                <a:latin typeface="Arial"/>
                <a:ea typeface="Arial"/>
                <a:cs typeface="Arial"/>
                <a:sym typeface="Arial"/>
              </a:rPr>
              <a:t> un </a:t>
            </a:r>
            <a:r>
              <a:rPr lang="en-GB" sz="2400" dirty="0" err="1">
                <a:solidFill>
                  <a:srgbClr val="121212"/>
                </a:solidFill>
                <a:latin typeface="Arial"/>
                <a:ea typeface="Arial"/>
                <a:cs typeface="Arial"/>
                <a:sym typeface="Arial"/>
              </a:rPr>
              <a:t>único</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sistema</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robusto</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seguro</a:t>
            </a:r>
            <a:r>
              <a:rPr lang="en-GB" sz="2400" dirty="0">
                <a:solidFill>
                  <a:srgbClr val="121212"/>
                </a:solidFill>
                <a:latin typeface="Arial"/>
                <a:ea typeface="Arial"/>
                <a:cs typeface="Arial"/>
                <a:sym typeface="Arial"/>
              </a:rPr>
              <a:t> e </a:t>
            </a:r>
            <a:r>
              <a:rPr lang="en-GB" sz="2400" dirty="0" err="1">
                <a:solidFill>
                  <a:srgbClr val="121212"/>
                </a:solidFill>
                <a:latin typeface="Arial"/>
                <a:ea typeface="Arial"/>
                <a:cs typeface="Arial"/>
                <a:sym typeface="Arial"/>
              </a:rPr>
              <a:t>integrado</a:t>
            </a:r>
            <a:r>
              <a:rPr lang="en-GB" sz="2400" dirty="0">
                <a:solidFill>
                  <a:srgbClr val="121212"/>
                </a:solidFill>
                <a:latin typeface="Arial"/>
                <a:ea typeface="Arial"/>
                <a:cs typeface="Arial"/>
                <a:sym typeface="Arial"/>
              </a:rPr>
              <a:t>.</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Schoology</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Combina</a:t>
            </a:r>
            <a:r>
              <a:rPr lang="en-GB" sz="2400" dirty="0">
                <a:solidFill>
                  <a:srgbClr val="121212"/>
                </a:solidFill>
                <a:latin typeface="Arial"/>
                <a:ea typeface="Arial"/>
                <a:cs typeface="Arial"/>
                <a:sym typeface="Arial"/>
              </a:rPr>
              <a:t> LMS con redes </a:t>
            </a:r>
            <a:r>
              <a:rPr lang="en-GB" sz="2400" dirty="0" err="1">
                <a:solidFill>
                  <a:srgbClr val="121212"/>
                </a:solidFill>
                <a:latin typeface="Arial"/>
                <a:ea typeface="Arial"/>
                <a:cs typeface="Arial"/>
                <a:sym typeface="Arial"/>
              </a:rPr>
              <a:t>sociales</a:t>
            </a:r>
            <a:r>
              <a:rPr lang="en-GB" sz="2400" dirty="0">
                <a:solidFill>
                  <a:srgbClr val="121212"/>
                </a:solidFill>
                <a:latin typeface="Arial"/>
                <a:ea typeface="Arial"/>
                <a:cs typeface="Arial"/>
                <a:sym typeface="Arial"/>
              </a:rPr>
              <a:t> para </a:t>
            </a:r>
            <a:r>
              <a:rPr lang="en-GB" sz="2400" dirty="0" err="1">
                <a:solidFill>
                  <a:srgbClr val="121212"/>
                </a:solidFill>
                <a:latin typeface="Arial"/>
                <a:ea typeface="Arial"/>
                <a:cs typeface="Arial"/>
                <a:sym typeface="Arial"/>
              </a:rPr>
              <a:t>proporcionar</a:t>
            </a:r>
            <a:r>
              <a:rPr lang="en-GB" sz="2400" dirty="0">
                <a:solidFill>
                  <a:srgbClr val="121212"/>
                </a:solidFill>
                <a:latin typeface="Arial"/>
                <a:ea typeface="Arial"/>
                <a:cs typeface="Arial"/>
                <a:sym typeface="Arial"/>
              </a:rPr>
              <a:t> un </a:t>
            </a:r>
            <a:r>
              <a:rPr lang="en-GB" sz="2400" dirty="0" err="1">
                <a:solidFill>
                  <a:srgbClr val="121212"/>
                </a:solidFill>
                <a:latin typeface="Arial"/>
                <a:ea typeface="Arial"/>
                <a:cs typeface="Arial"/>
                <a:sym typeface="Arial"/>
              </a:rPr>
              <a:t>entorno</a:t>
            </a:r>
            <a:r>
              <a:rPr lang="en-GB" sz="2400" dirty="0">
                <a:solidFill>
                  <a:srgbClr val="121212"/>
                </a:solidFill>
                <a:latin typeface="Arial"/>
                <a:ea typeface="Arial"/>
                <a:cs typeface="Arial"/>
                <a:sym typeface="Arial"/>
              </a:rPr>
              <a:t> de </a:t>
            </a:r>
            <a:r>
              <a:rPr lang="en-GB" sz="2400" dirty="0" err="1">
                <a:solidFill>
                  <a:srgbClr val="121212"/>
                </a:solidFill>
                <a:latin typeface="Arial"/>
                <a:ea typeface="Arial"/>
                <a:cs typeface="Arial"/>
                <a:sym typeface="Arial"/>
              </a:rPr>
              <a:t>aprendizaje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atractivo</a:t>
            </a:r>
            <a:r>
              <a:rPr lang="en-GB" sz="2400" dirty="0">
                <a:solidFill>
                  <a:srgbClr val="121212"/>
                </a:solidFill>
                <a:latin typeface="Arial"/>
                <a:ea typeface="Arial"/>
                <a:cs typeface="Arial"/>
                <a:sym typeface="Arial"/>
              </a:rPr>
              <a:t>.</a:t>
            </a:r>
            <a:endParaRPr sz="1200" dirty="0"/>
          </a:p>
        </p:txBody>
      </p:sp>
      <p:sp>
        <p:nvSpPr>
          <p:cNvPr id="681" name="Google Shape;681;p29"/>
          <p:cNvSpPr txBox="1"/>
          <p:nvPr/>
        </p:nvSpPr>
        <p:spPr>
          <a:xfrm>
            <a:off x="10116877" y="2742727"/>
            <a:ext cx="8101799" cy="517064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err="1">
                <a:solidFill>
                  <a:srgbClr val="121212"/>
                </a:solidFill>
                <a:latin typeface="Arial"/>
                <a:ea typeface="Arial"/>
                <a:cs typeface="Arial"/>
                <a:sym typeface="Arial"/>
              </a:rPr>
              <a:t>Herramientas</a:t>
            </a:r>
            <a:r>
              <a:rPr lang="en-GB" sz="2400" b="1" dirty="0">
                <a:solidFill>
                  <a:srgbClr val="121212"/>
                </a:solidFill>
                <a:latin typeface="Arial"/>
                <a:ea typeface="Arial"/>
                <a:cs typeface="Arial"/>
                <a:sym typeface="Arial"/>
              </a:rPr>
              <a:t> de </a:t>
            </a:r>
            <a:r>
              <a:rPr lang="en-GB" sz="2400" b="1" dirty="0" err="1">
                <a:solidFill>
                  <a:srgbClr val="121212"/>
                </a:solidFill>
                <a:latin typeface="Arial"/>
                <a:ea typeface="Arial"/>
                <a:cs typeface="Arial"/>
                <a:sym typeface="Arial"/>
              </a:rPr>
              <a:t>creación</a:t>
            </a:r>
            <a:r>
              <a:rPr lang="en-GB" sz="2400" b="1" dirty="0">
                <a:solidFill>
                  <a:srgbClr val="121212"/>
                </a:solidFill>
                <a:latin typeface="Arial"/>
                <a:ea typeface="Arial"/>
                <a:cs typeface="Arial"/>
                <a:sym typeface="Arial"/>
              </a:rPr>
              <a:t> de </a:t>
            </a:r>
            <a:r>
              <a:rPr lang="en-GB" sz="2400" b="1" dirty="0" err="1">
                <a:solidFill>
                  <a:srgbClr val="121212"/>
                </a:solidFill>
                <a:latin typeface="Arial"/>
                <a:ea typeface="Arial"/>
                <a:cs typeface="Arial"/>
                <a:sym typeface="Arial"/>
              </a:rPr>
              <a:t>contenidos</a:t>
            </a:r>
            <a:r>
              <a:rPr lang="en-GB" sz="2400" b="1" dirty="0">
                <a:solidFill>
                  <a:srgbClr val="121212"/>
                </a:solidFill>
                <a:latin typeface="Arial"/>
                <a:ea typeface="Arial"/>
                <a:cs typeface="Arial"/>
                <a:sym typeface="Arial"/>
              </a:rPr>
              <a:t> y </a:t>
            </a:r>
            <a:r>
              <a:rPr lang="en-GB" sz="2400" b="1" dirty="0" err="1">
                <a:solidFill>
                  <a:srgbClr val="121212"/>
                </a:solidFill>
                <a:latin typeface="Arial"/>
                <a:ea typeface="Arial"/>
                <a:cs typeface="Arial"/>
                <a:sym typeface="Arial"/>
              </a:rPr>
              <a:t>cursos</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Articulate 360</a:t>
            </a:r>
            <a:r>
              <a:rPr lang="en-GB" sz="2400" dirty="0">
                <a:solidFill>
                  <a:srgbClr val="121212"/>
                </a:solidFill>
                <a:latin typeface="Arial"/>
                <a:ea typeface="Arial"/>
                <a:cs typeface="Arial"/>
                <a:sym typeface="Arial"/>
              </a:rPr>
              <a:t>: Un conjunto de </a:t>
            </a:r>
            <a:r>
              <a:rPr lang="en-GB" sz="2400" dirty="0" err="1">
                <a:solidFill>
                  <a:srgbClr val="121212"/>
                </a:solidFill>
                <a:latin typeface="Arial"/>
                <a:ea typeface="Arial"/>
                <a:cs typeface="Arial"/>
                <a:sym typeface="Arial"/>
              </a:rPr>
              <a:t>herramientas</a:t>
            </a:r>
            <a:r>
              <a:rPr lang="en-GB" sz="2400" dirty="0">
                <a:solidFill>
                  <a:srgbClr val="121212"/>
                </a:solidFill>
                <a:latin typeface="Arial"/>
                <a:ea typeface="Arial"/>
                <a:cs typeface="Arial"/>
                <a:sym typeface="Arial"/>
              </a:rPr>
              <a:t> para </a:t>
            </a:r>
            <a:r>
              <a:rPr lang="en-GB" sz="2400" dirty="0" err="1">
                <a:solidFill>
                  <a:srgbClr val="121212"/>
                </a:solidFill>
                <a:latin typeface="Arial"/>
                <a:ea typeface="Arial"/>
                <a:cs typeface="Arial"/>
                <a:sym typeface="Arial"/>
              </a:rPr>
              <a:t>crear</a:t>
            </a:r>
            <a:r>
              <a:rPr lang="en-GB" sz="2400" dirty="0">
                <a:solidFill>
                  <a:srgbClr val="121212"/>
                </a:solidFill>
                <a:latin typeface="Arial"/>
                <a:ea typeface="Arial"/>
                <a:cs typeface="Arial"/>
                <a:sym typeface="Arial"/>
              </a:rPr>
              <a:t> material </a:t>
            </a:r>
            <a:r>
              <a:rPr lang="en-GB" sz="2400" dirty="0" err="1">
                <a:solidFill>
                  <a:srgbClr val="121212"/>
                </a:solidFill>
                <a:latin typeface="Arial"/>
                <a:ea typeface="Arial"/>
                <a:cs typeface="Arial"/>
                <a:sym typeface="Arial"/>
              </a:rPr>
              <a:t>didáctico</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incluidos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cursos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interactivos</a:t>
            </a:r>
            <a:r>
              <a:rPr lang="en-GB" sz="2400" dirty="0">
                <a:solidFill>
                  <a:srgbClr val="121212"/>
                </a:solidFill>
                <a:latin typeface="Arial"/>
                <a:ea typeface="Arial"/>
                <a:cs typeface="Arial"/>
                <a:sym typeface="Arial"/>
              </a:rPr>
              <a:t> y </a:t>
            </a:r>
            <a:r>
              <a:rPr lang="en-GB" sz="2400" dirty="0" err="1">
                <a:solidFill>
                  <a:srgbClr val="121212"/>
                </a:solidFill>
                <a:latin typeface="Arial"/>
                <a:ea typeface="Arial"/>
                <a:cs typeface="Arial"/>
                <a:sym typeface="Arial"/>
              </a:rPr>
              <a:t>contenidos</a:t>
            </a:r>
            <a:r>
              <a:rPr lang="en-GB" sz="2400" dirty="0">
                <a:solidFill>
                  <a:srgbClr val="121212"/>
                </a:solidFill>
                <a:latin typeface="Arial"/>
                <a:ea typeface="Arial"/>
                <a:cs typeface="Arial"/>
                <a:sym typeface="Arial"/>
              </a:rPr>
              <a:t> de </a:t>
            </a:r>
            <a:r>
              <a:rPr lang="en-GB" sz="2400" dirty="0" err="1">
                <a:solidFill>
                  <a:srgbClr val="121212"/>
                </a:solidFill>
                <a:latin typeface="Arial"/>
                <a:ea typeface="Arial"/>
                <a:cs typeface="Arial"/>
                <a:sym typeface="Arial"/>
              </a:rPr>
              <a:t>aprendizaje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personalizados</a:t>
            </a:r>
            <a:r>
              <a:rPr lang="en-GB" sz="2400" dirty="0">
                <a:solidFill>
                  <a:srgbClr val="121212"/>
                </a:solidFill>
                <a:latin typeface="Arial"/>
                <a:ea typeface="Arial"/>
                <a:cs typeface="Arial"/>
                <a:sym typeface="Arial"/>
              </a:rPr>
              <a:t>.</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9">
                  <a:extLst>
                    <a:ext uri="{A12FA001-AC4F-418D-AE19-62706E023703}">
                      <ahyp:hlinkClr xmlns:ahyp="http://schemas.microsoft.com/office/drawing/2018/hyperlinkcolor" val="tx"/>
                    </a:ext>
                  </a:extLst>
                </a:hlinkClick>
              </a:rPr>
              <a:t>Adobe Captivate</a:t>
            </a:r>
            <a:r>
              <a:rPr lang="en-GB" sz="2400" dirty="0">
                <a:solidFill>
                  <a:srgbClr val="121212"/>
                </a:solidFill>
                <a:latin typeface="Arial"/>
                <a:ea typeface="Arial"/>
                <a:cs typeface="Arial"/>
                <a:sym typeface="Arial"/>
              </a:rPr>
              <a:t>: Una </a:t>
            </a:r>
            <a:r>
              <a:rPr lang="en-GB" sz="2400" dirty="0" err="1">
                <a:solidFill>
                  <a:srgbClr val="121212"/>
                </a:solidFill>
                <a:latin typeface="Arial"/>
                <a:ea typeface="Arial"/>
                <a:cs typeface="Arial"/>
                <a:sym typeface="Arial"/>
              </a:rPr>
              <a:t>herramienta</a:t>
            </a:r>
            <a:r>
              <a:rPr lang="en-GB" sz="2400" dirty="0">
                <a:solidFill>
                  <a:srgbClr val="121212"/>
                </a:solidFill>
                <a:latin typeface="Arial"/>
                <a:ea typeface="Arial"/>
                <a:cs typeface="Arial"/>
                <a:sym typeface="Arial"/>
              </a:rPr>
              <a:t> para </a:t>
            </a:r>
            <a:r>
              <a:rPr lang="en-GB" sz="2400" dirty="0" err="1">
                <a:solidFill>
                  <a:srgbClr val="121212"/>
                </a:solidFill>
                <a:latin typeface="Arial"/>
                <a:ea typeface="Arial"/>
                <a:cs typeface="Arial"/>
                <a:sym typeface="Arial"/>
              </a:rPr>
              <a:t>crear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contenidos</a:t>
            </a:r>
            <a:r>
              <a:rPr lang="en-GB" sz="2400" dirty="0">
                <a:solidFill>
                  <a:srgbClr val="121212"/>
                </a:solidFill>
                <a:latin typeface="Arial"/>
                <a:ea typeface="Arial"/>
                <a:cs typeface="Arial"/>
                <a:sym typeface="Arial"/>
              </a:rPr>
              <a:t> de eLearning </a:t>
            </a:r>
            <a:r>
              <a:rPr lang="en-GB" sz="2400" dirty="0" err="1">
                <a:solidFill>
                  <a:srgbClr val="121212"/>
                </a:solidFill>
                <a:latin typeface="Arial"/>
                <a:ea typeface="Arial"/>
                <a:cs typeface="Arial"/>
                <a:sym typeface="Arial"/>
              </a:rPr>
              <a:t>como</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demostraciones</a:t>
            </a:r>
            <a:r>
              <a:rPr lang="en-GB" sz="2400" dirty="0">
                <a:solidFill>
                  <a:srgbClr val="121212"/>
                </a:solidFill>
                <a:latin typeface="Arial"/>
                <a:ea typeface="Arial"/>
                <a:cs typeface="Arial"/>
                <a:sym typeface="Arial"/>
              </a:rPr>
              <a:t> de software, </a:t>
            </a:r>
            <a:r>
              <a:rPr lang="en-GB" sz="2400" dirty="0" err="1">
                <a:solidFill>
                  <a:srgbClr val="121212"/>
                </a:solidFill>
                <a:latin typeface="Arial"/>
                <a:ea typeface="Arial"/>
                <a:cs typeface="Arial"/>
                <a:sym typeface="Arial"/>
              </a:rPr>
              <a:t>simulaciones</a:t>
            </a:r>
            <a:r>
              <a:rPr lang="en-GB" sz="2400" dirty="0">
                <a:solidFill>
                  <a:srgbClr val="121212"/>
                </a:solidFill>
                <a:latin typeface="Arial"/>
                <a:ea typeface="Arial"/>
                <a:cs typeface="Arial"/>
                <a:sym typeface="Arial"/>
              </a:rPr>
              <a:t> de software, </a:t>
            </a:r>
            <a:r>
              <a:rPr lang="en-GB" sz="2400" dirty="0" err="1">
                <a:solidFill>
                  <a:srgbClr val="121212"/>
                </a:solidFill>
                <a:latin typeface="Arial"/>
                <a:ea typeface="Arial"/>
                <a:cs typeface="Arial"/>
                <a:sym typeface="Arial"/>
              </a:rPr>
              <a:t>escenarios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ramificados</a:t>
            </a:r>
            <a:r>
              <a:rPr lang="en-GB" sz="2400" dirty="0">
                <a:solidFill>
                  <a:srgbClr val="121212"/>
                </a:solidFill>
                <a:latin typeface="Arial"/>
                <a:ea typeface="Arial"/>
                <a:cs typeface="Arial"/>
                <a:sym typeface="Arial"/>
              </a:rPr>
              <a:t> y </a:t>
            </a:r>
            <a:r>
              <a:rPr lang="en-GB" sz="2400" dirty="0" err="1">
                <a:solidFill>
                  <a:srgbClr val="121212"/>
                </a:solidFill>
                <a:latin typeface="Arial"/>
                <a:ea typeface="Arial"/>
                <a:cs typeface="Arial"/>
                <a:sym typeface="Arial"/>
              </a:rPr>
              <a:t>cuestionarios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aleatorios</a:t>
            </a:r>
            <a:r>
              <a:rPr lang="en-GB" sz="2400" dirty="0">
                <a:solidFill>
                  <a:srgbClr val="121212"/>
                </a:solidFill>
                <a:latin typeface="Arial"/>
                <a:ea typeface="Arial"/>
                <a:cs typeface="Arial"/>
                <a:sym typeface="Arial"/>
              </a:rPr>
              <a:t>.</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10">
                  <a:extLst>
                    <a:ext uri="{A12FA001-AC4F-418D-AE19-62706E023703}">
                      <ahyp:hlinkClr xmlns:ahyp="http://schemas.microsoft.com/office/drawing/2018/hyperlinkcolor" val="tx"/>
                    </a:ext>
                  </a:extLst>
                </a:hlinkClick>
              </a:rPr>
              <a:t>Camtasia</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grabador</a:t>
            </a:r>
            <a:r>
              <a:rPr lang="en-GB" sz="2400" dirty="0">
                <a:solidFill>
                  <a:srgbClr val="121212"/>
                </a:solidFill>
                <a:latin typeface="Arial"/>
                <a:ea typeface="Arial"/>
                <a:cs typeface="Arial"/>
                <a:sym typeface="Arial"/>
              </a:rPr>
              <a:t> de </a:t>
            </a:r>
            <a:r>
              <a:rPr lang="en-GB" sz="2400" dirty="0" err="1">
                <a:solidFill>
                  <a:srgbClr val="121212"/>
                </a:solidFill>
                <a:latin typeface="Arial"/>
                <a:ea typeface="Arial"/>
                <a:cs typeface="Arial"/>
                <a:sym typeface="Arial"/>
              </a:rPr>
              <a:t>pantalla</a:t>
            </a:r>
            <a:r>
              <a:rPr lang="en-GB" sz="2400" dirty="0">
                <a:solidFill>
                  <a:srgbClr val="121212"/>
                </a:solidFill>
                <a:latin typeface="Arial"/>
                <a:ea typeface="Arial"/>
                <a:cs typeface="Arial"/>
                <a:sym typeface="Arial"/>
              </a:rPr>
              <a:t> y editor de </a:t>
            </a:r>
            <a:r>
              <a:rPr lang="en-GB" sz="2400" dirty="0" err="1">
                <a:solidFill>
                  <a:srgbClr val="121212"/>
                </a:solidFill>
                <a:latin typeface="Arial"/>
                <a:ea typeface="Arial"/>
                <a:cs typeface="Arial"/>
                <a:sym typeface="Arial"/>
              </a:rPr>
              <a:t>vídeo</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útil</a:t>
            </a:r>
            <a:r>
              <a:rPr lang="en-GB" sz="2400" dirty="0">
                <a:solidFill>
                  <a:srgbClr val="121212"/>
                </a:solidFill>
                <a:latin typeface="Arial"/>
                <a:ea typeface="Arial"/>
                <a:cs typeface="Arial"/>
                <a:sym typeface="Arial"/>
              </a:rPr>
              <a:t> para </a:t>
            </a:r>
            <a:r>
              <a:rPr lang="en-GB" sz="2400" dirty="0" err="1">
                <a:solidFill>
                  <a:srgbClr val="121212"/>
                </a:solidFill>
                <a:latin typeface="Arial"/>
                <a:ea typeface="Arial"/>
                <a:cs typeface="Arial"/>
                <a:sym typeface="Arial"/>
              </a:rPr>
              <a:t>crear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vídeos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instructivos</a:t>
            </a:r>
            <a:r>
              <a:rPr lang="en-GB" sz="2400" dirty="0">
                <a:solidFill>
                  <a:srgbClr val="121212"/>
                </a:solidFill>
                <a:latin typeface="Arial"/>
                <a:ea typeface="Arial"/>
                <a:cs typeface="Arial"/>
                <a:sym typeface="Arial"/>
              </a:rPr>
              <a:t>.</a:t>
            </a:r>
            <a:endParaRPr sz="1200" dirty="0"/>
          </a:p>
        </p:txBody>
      </p:sp>
      <p:pic>
        <p:nvPicPr>
          <p:cNvPr id="682" name="Google Shape;682;p29"/>
          <p:cNvPicPr preferRelativeResize="0"/>
          <p:nvPr/>
        </p:nvPicPr>
        <p:blipFill rotWithShape="1">
          <a:blip r:embed="rId11">
            <a:alphaModFix/>
          </a:blip>
          <a:srcRect/>
          <a:stretch/>
        </p:blipFill>
        <p:spPr>
          <a:xfrm>
            <a:off x="-99343" y="3223075"/>
            <a:ext cx="1507015" cy="386792"/>
          </a:xfrm>
          <a:prstGeom prst="rect">
            <a:avLst/>
          </a:prstGeom>
          <a:noFill/>
          <a:ln>
            <a:noFill/>
          </a:ln>
        </p:spPr>
      </p:pic>
      <p:pic>
        <p:nvPicPr>
          <p:cNvPr id="683" name="Google Shape;683;p29"/>
          <p:cNvPicPr preferRelativeResize="0"/>
          <p:nvPr/>
        </p:nvPicPr>
        <p:blipFill rotWithShape="1">
          <a:blip r:embed="rId12">
            <a:alphaModFix/>
          </a:blip>
          <a:srcRect/>
          <a:stretch/>
        </p:blipFill>
        <p:spPr>
          <a:xfrm>
            <a:off x="47668" y="4260853"/>
            <a:ext cx="1414383" cy="473054"/>
          </a:xfrm>
          <a:prstGeom prst="rect">
            <a:avLst/>
          </a:prstGeom>
          <a:noFill/>
          <a:ln>
            <a:noFill/>
          </a:ln>
        </p:spPr>
      </p:pic>
      <p:pic>
        <p:nvPicPr>
          <p:cNvPr id="684" name="Google Shape;684;p29"/>
          <p:cNvPicPr preferRelativeResize="0"/>
          <p:nvPr/>
        </p:nvPicPr>
        <p:blipFill rotWithShape="1">
          <a:blip r:embed="rId13">
            <a:alphaModFix/>
          </a:blip>
          <a:srcRect/>
          <a:stretch/>
        </p:blipFill>
        <p:spPr>
          <a:xfrm>
            <a:off x="58129" y="6326103"/>
            <a:ext cx="1423348" cy="395571"/>
          </a:xfrm>
          <a:prstGeom prst="rect">
            <a:avLst/>
          </a:prstGeom>
          <a:noFill/>
          <a:ln>
            <a:noFill/>
          </a:ln>
        </p:spPr>
      </p:pic>
      <p:pic>
        <p:nvPicPr>
          <p:cNvPr id="685" name="Google Shape;685;p29"/>
          <p:cNvPicPr preferRelativeResize="0"/>
          <p:nvPr/>
        </p:nvPicPr>
        <p:blipFill rotWithShape="1">
          <a:blip r:embed="rId14">
            <a:alphaModFix/>
          </a:blip>
          <a:srcRect/>
          <a:stretch/>
        </p:blipFill>
        <p:spPr>
          <a:xfrm>
            <a:off x="8763000" y="3364522"/>
            <a:ext cx="1752961" cy="373793"/>
          </a:xfrm>
          <a:prstGeom prst="rect">
            <a:avLst/>
          </a:prstGeom>
          <a:noFill/>
          <a:ln>
            <a:noFill/>
          </a:ln>
        </p:spPr>
      </p:pic>
      <p:pic>
        <p:nvPicPr>
          <p:cNvPr id="686" name="Google Shape;686;p29"/>
          <p:cNvPicPr preferRelativeResize="0"/>
          <p:nvPr/>
        </p:nvPicPr>
        <p:blipFill rotWithShape="1">
          <a:blip r:embed="rId15">
            <a:alphaModFix/>
          </a:blip>
          <a:srcRect/>
          <a:stretch/>
        </p:blipFill>
        <p:spPr>
          <a:xfrm>
            <a:off x="9231999" y="4692593"/>
            <a:ext cx="1214575" cy="492871"/>
          </a:xfrm>
          <a:prstGeom prst="rect">
            <a:avLst/>
          </a:prstGeom>
          <a:noFill/>
          <a:ln>
            <a:noFill/>
          </a:ln>
        </p:spPr>
      </p:pic>
      <p:pic>
        <p:nvPicPr>
          <p:cNvPr id="687" name="Google Shape;687;p29"/>
          <p:cNvPicPr preferRelativeResize="0"/>
          <p:nvPr/>
        </p:nvPicPr>
        <p:blipFill rotWithShape="1">
          <a:blip r:embed="rId16">
            <a:alphaModFix/>
          </a:blip>
          <a:srcRect/>
          <a:stretch/>
        </p:blipFill>
        <p:spPr>
          <a:xfrm>
            <a:off x="8867296" y="6840224"/>
            <a:ext cx="1614284" cy="437847"/>
          </a:xfrm>
          <a:prstGeom prst="rect">
            <a:avLst/>
          </a:prstGeom>
          <a:noFill/>
          <a:ln>
            <a:noFill/>
          </a:ln>
        </p:spPr>
      </p:pic>
      <p:sp>
        <p:nvSpPr>
          <p:cNvPr id="688" name="Google Shape;688;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9" name="Google Shape;689;p2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29"/>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691" name="Google Shape;691;p29"/>
          <p:cNvPicPr preferRelativeResize="0"/>
          <p:nvPr/>
        </p:nvPicPr>
        <p:blipFill rotWithShape="1">
          <a:blip r:embed="rId19">
            <a:alphaModFix/>
          </a:blip>
          <a:srcRect/>
          <a:stretch/>
        </p:blipFill>
        <p:spPr>
          <a:xfrm>
            <a:off x="15697200" y="9183021"/>
            <a:ext cx="1727565" cy="628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p:cNvSpPr txBox="1"/>
          <p:nvPr/>
        </p:nvSpPr>
        <p:spPr>
          <a:xfrm>
            <a:off x="797268" y="225541"/>
            <a:ext cx="15208144"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err="1">
                <a:solidFill>
                  <a:srgbClr val="033C5B"/>
                </a:solidFill>
                <a:latin typeface="Arial"/>
                <a:ea typeface="Arial"/>
                <a:cs typeface="Arial"/>
                <a:sym typeface="Arial"/>
              </a:rPr>
              <a:t>Introducción</a:t>
            </a:r>
            <a:r>
              <a:rPr lang="en-GB" sz="6999" dirty="0">
                <a:solidFill>
                  <a:srgbClr val="033C5B"/>
                </a:solidFill>
                <a:latin typeface="Arial"/>
                <a:ea typeface="Arial"/>
                <a:cs typeface="Arial"/>
                <a:sym typeface="Arial"/>
              </a:rPr>
              <a:t> </a:t>
            </a:r>
            <a:endParaRPr dirty="0"/>
          </a:p>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El </a:t>
            </a:r>
            <a:r>
              <a:rPr lang="en-GB" sz="6999" dirty="0" err="1">
                <a:solidFill>
                  <a:srgbClr val="033C5B"/>
                </a:solidFill>
                <a:latin typeface="Arial"/>
                <a:ea typeface="Arial"/>
                <a:cs typeface="Arial"/>
                <a:sym typeface="Arial"/>
              </a:rPr>
              <a:t>papel</a:t>
            </a:r>
            <a:r>
              <a:rPr lang="en-GB" sz="6999" dirty="0">
                <a:solidFill>
                  <a:srgbClr val="033C5B"/>
                </a:solidFill>
                <a:latin typeface="Arial"/>
                <a:ea typeface="Arial"/>
                <a:cs typeface="Arial"/>
                <a:sym typeface="Arial"/>
              </a:rPr>
              <a:t> de la </a:t>
            </a:r>
            <a:r>
              <a:rPr lang="en-GB" sz="6999" dirty="0" err="1">
                <a:solidFill>
                  <a:srgbClr val="033C5B"/>
                </a:solidFill>
                <a:latin typeface="Arial"/>
                <a:ea typeface="Arial"/>
                <a:cs typeface="Arial"/>
                <a:sym typeface="Arial"/>
              </a:rPr>
              <a:t>tecnología</a:t>
            </a:r>
            <a:endParaRPr dirty="0"/>
          </a:p>
        </p:txBody>
      </p:sp>
      <p:sp>
        <p:nvSpPr>
          <p:cNvPr id="114" name="Google Shape;114;p3"/>
          <p:cNvSpPr txBox="1"/>
          <p:nvPr/>
        </p:nvSpPr>
        <p:spPr>
          <a:xfrm>
            <a:off x="797268" y="2984254"/>
            <a:ext cx="15465917" cy="1869679"/>
          </a:xfrm>
          <a:prstGeom prst="rect">
            <a:avLst/>
          </a:prstGeom>
          <a:noFill/>
          <a:ln>
            <a:noFill/>
          </a:ln>
        </p:spPr>
        <p:txBody>
          <a:bodyPr spcFirstLastPara="1" wrap="square" lIns="0" tIns="0" rIns="0" bIns="0" anchor="t" anchorCtr="0">
            <a:spAutoFit/>
          </a:bodyPr>
          <a:lstStyle/>
          <a:p>
            <a:pPr marL="571500" marR="0" lvl="0" indent="-571500" algn="l" rtl="0">
              <a:lnSpc>
                <a:spcPct val="101083"/>
              </a:lnSpc>
              <a:spcBef>
                <a:spcPts val="0"/>
              </a:spcBef>
              <a:spcAft>
                <a:spcPts val="0"/>
              </a:spcAft>
              <a:buClr>
                <a:srgbClr val="121212"/>
              </a:buClr>
              <a:buSzPts val="3600"/>
              <a:buFont typeface="Arial"/>
              <a:buChar char="•"/>
            </a:pPr>
            <a:r>
              <a:rPr lang="en-GB" sz="3600">
                <a:solidFill>
                  <a:srgbClr val="121212"/>
                </a:solidFill>
                <a:latin typeface="Arial"/>
                <a:ea typeface="Arial"/>
                <a:cs typeface="Arial"/>
                <a:sym typeface="Arial"/>
              </a:rPr>
              <a:t>Actúa como facilitador de métodos innovadores de enseñanza y aprendizaje.</a:t>
            </a:r>
            <a:endParaRPr/>
          </a:p>
          <a:p>
            <a:pPr marL="571500" marR="0" lvl="0" indent="-571500" algn="l" rtl="0">
              <a:lnSpc>
                <a:spcPct val="101083"/>
              </a:lnSpc>
              <a:spcBef>
                <a:spcPts val="0"/>
              </a:spcBef>
              <a:spcAft>
                <a:spcPts val="0"/>
              </a:spcAft>
              <a:buClr>
                <a:srgbClr val="121212"/>
              </a:buClr>
              <a:buSzPts val="3600"/>
              <a:buFont typeface="Arial"/>
              <a:buChar char="•"/>
            </a:pPr>
            <a:r>
              <a:rPr lang="en-GB" sz="3600">
                <a:solidFill>
                  <a:srgbClr val="121212"/>
                </a:solidFill>
                <a:latin typeface="Arial"/>
                <a:ea typeface="Arial"/>
                <a:cs typeface="Arial"/>
                <a:sym typeface="Arial"/>
              </a:rPr>
              <a:t>Proporciona plataformas de colaboración y comunicación entre educadores y alumnos.</a:t>
            </a:r>
            <a:endParaRPr/>
          </a:p>
          <a:p>
            <a:pPr marL="571500" marR="0" lvl="0" indent="-571500" algn="l" rtl="0">
              <a:lnSpc>
                <a:spcPct val="101083"/>
              </a:lnSpc>
              <a:spcBef>
                <a:spcPts val="0"/>
              </a:spcBef>
              <a:spcAft>
                <a:spcPts val="0"/>
              </a:spcAft>
              <a:buClr>
                <a:srgbClr val="121212"/>
              </a:buClr>
              <a:buSzPts val="3600"/>
              <a:buFont typeface="Arial"/>
              <a:buChar char="•"/>
            </a:pPr>
            <a:r>
              <a:rPr lang="en-GB" sz="3600">
                <a:solidFill>
                  <a:srgbClr val="121212"/>
                </a:solidFill>
                <a:latin typeface="Arial"/>
                <a:ea typeface="Arial"/>
                <a:cs typeface="Arial"/>
                <a:sym typeface="Arial"/>
              </a:rPr>
              <a:t>Mejora el acceso a las prácticas y recursos estándar de la industria.</a:t>
            </a:r>
            <a:endParaRPr/>
          </a:p>
        </p:txBody>
      </p:sp>
      <p:sp>
        <p:nvSpPr>
          <p:cNvPr id="115" name="Google Shape;11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120" name="Google Shape;120;p3"/>
          <p:cNvPicPr preferRelativeResize="0"/>
          <p:nvPr/>
        </p:nvPicPr>
        <p:blipFill rotWithShape="1">
          <a:blip r:embed="rId5">
            <a:alphaModFix/>
          </a:blip>
          <a:srcRect/>
          <a:stretch/>
        </p:blipFill>
        <p:spPr>
          <a:xfrm>
            <a:off x="15697200" y="9183021"/>
            <a:ext cx="1727565" cy="62820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3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7" name="Google Shape;697;p3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8" name="Google Shape;698;p3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9" name="Google Shape;699;p3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0" name="Google Shape;700;p3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1" name="Google Shape;701;p3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30"/>
          <p:cNvSpPr txBox="1"/>
          <p:nvPr/>
        </p:nvSpPr>
        <p:spPr>
          <a:xfrm>
            <a:off x="818920" y="1252173"/>
            <a:ext cx="12181388"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err="1">
                <a:solidFill>
                  <a:srgbClr val="033C5B"/>
                </a:solidFill>
                <a:latin typeface="Arial"/>
                <a:ea typeface="Arial"/>
                <a:cs typeface="Arial"/>
                <a:sym typeface="Arial"/>
              </a:rPr>
              <a:t>Herramientas</a:t>
            </a:r>
            <a:r>
              <a:rPr lang="en-GB" sz="6000" dirty="0">
                <a:solidFill>
                  <a:srgbClr val="033C5B"/>
                </a:solidFill>
                <a:latin typeface="Arial"/>
                <a:ea typeface="Arial"/>
                <a:cs typeface="Arial"/>
                <a:sym typeface="Arial"/>
              </a:rPr>
              <a:t> y </a:t>
            </a:r>
            <a:r>
              <a:rPr lang="en-GB" sz="6000" dirty="0" err="1">
                <a:solidFill>
                  <a:srgbClr val="033C5B"/>
                </a:solidFill>
                <a:latin typeface="Arial"/>
                <a:ea typeface="Arial"/>
                <a:cs typeface="Arial"/>
                <a:sym typeface="Arial"/>
              </a:rPr>
              <a:t>plataformas</a:t>
            </a:r>
            <a:endParaRPr sz="6000" dirty="0">
              <a:solidFill>
                <a:srgbClr val="033C5B"/>
              </a:solidFill>
              <a:latin typeface="Arial"/>
              <a:ea typeface="Arial"/>
              <a:cs typeface="Arial"/>
              <a:sym typeface="Arial"/>
            </a:endParaRPr>
          </a:p>
        </p:txBody>
      </p:sp>
      <p:sp>
        <p:nvSpPr>
          <p:cNvPr id="703" name="Google Shape;703;p3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04" name="Google Shape;704;p30" descr="Lights On with solid fill"/>
          <p:cNvPicPr preferRelativeResize="0"/>
          <p:nvPr/>
        </p:nvPicPr>
        <p:blipFill rotWithShape="1">
          <a:blip r:embed="rId4">
            <a:alphaModFix/>
          </a:blip>
          <a:srcRect/>
          <a:stretch/>
        </p:blipFill>
        <p:spPr>
          <a:xfrm>
            <a:off x="10169698" y="1353717"/>
            <a:ext cx="1246758" cy="1246758"/>
          </a:xfrm>
          <a:prstGeom prst="rect">
            <a:avLst/>
          </a:prstGeom>
          <a:noFill/>
          <a:ln>
            <a:noFill/>
          </a:ln>
        </p:spPr>
      </p:pic>
      <p:sp>
        <p:nvSpPr>
          <p:cNvPr id="705" name="Google Shape;705;p30"/>
          <p:cNvSpPr txBox="1"/>
          <p:nvPr/>
        </p:nvSpPr>
        <p:spPr>
          <a:xfrm>
            <a:off x="1100259" y="2770096"/>
            <a:ext cx="7348456" cy="275453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a:solidFill>
                  <a:srgbClr val="121212"/>
                </a:solidFill>
                <a:latin typeface="Arial"/>
                <a:ea typeface="Arial"/>
                <a:cs typeface="Arial"/>
                <a:sym typeface="Arial"/>
              </a:rPr>
              <a:t>Herramientas de evaluación y feedback</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Turnitin</a:t>
            </a:r>
            <a:r>
              <a:rPr lang="en-GB" sz="2600">
                <a:solidFill>
                  <a:srgbClr val="121212"/>
                </a:solidFill>
                <a:latin typeface="Arial"/>
                <a:ea typeface="Arial"/>
                <a:cs typeface="Arial"/>
                <a:sym typeface="Arial"/>
              </a:rPr>
              <a:t>: Proporciona servicios para la escritura académica y la retroalimentación, incluida la detección de plagio.</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Socrative</a:t>
            </a:r>
            <a:r>
              <a:rPr lang="en-GB" sz="2600">
                <a:solidFill>
                  <a:srgbClr val="121212"/>
                </a:solidFill>
                <a:latin typeface="Arial"/>
                <a:ea typeface="Arial"/>
                <a:cs typeface="Arial"/>
                <a:sym typeface="Arial"/>
              </a:rPr>
              <a:t>: Permite a los educadores crear evaluaciones a las que los alumnos pueden acceder en cualquier dispositivo.</a:t>
            </a:r>
            <a:endParaRPr/>
          </a:p>
        </p:txBody>
      </p:sp>
      <p:pic>
        <p:nvPicPr>
          <p:cNvPr id="706" name="Google Shape;706;p30"/>
          <p:cNvPicPr preferRelativeResize="0"/>
          <p:nvPr/>
        </p:nvPicPr>
        <p:blipFill rotWithShape="1">
          <a:blip r:embed="rId7">
            <a:alphaModFix/>
          </a:blip>
          <a:srcRect/>
          <a:stretch/>
        </p:blipFill>
        <p:spPr>
          <a:xfrm>
            <a:off x="124346" y="3300187"/>
            <a:ext cx="1283325" cy="567237"/>
          </a:xfrm>
          <a:prstGeom prst="rect">
            <a:avLst/>
          </a:prstGeom>
          <a:noFill/>
          <a:ln>
            <a:noFill/>
          </a:ln>
        </p:spPr>
      </p:pic>
      <p:pic>
        <p:nvPicPr>
          <p:cNvPr id="707" name="Google Shape;707;p30"/>
          <p:cNvPicPr preferRelativeResize="0"/>
          <p:nvPr/>
        </p:nvPicPr>
        <p:blipFill rotWithShape="1">
          <a:blip r:embed="rId8">
            <a:alphaModFix/>
          </a:blip>
          <a:srcRect/>
          <a:stretch/>
        </p:blipFill>
        <p:spPr>
          <a:xfrm>
            <a:off x="182865" y="5004799"/>
            <a:ext cx="1224806" cy="419078"/>
          </a:xfrm>
          <a:prstGeom prst="rect">
            <a:avLst/>
          </a:prstGeom>
          <a:noFill/>
          <a:ln>
            <a:noFill/>
          </a:ln>
        </p:spPr>
      </p:pic>
      <p:sp>
        <p:nvSpPr>
          <p:cNvPr id="708" name="Google Shape;708;p3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3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30"/>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711" name="Google Shape;711;p30"/>
          <p:cNvPicPr preferRelativeResize="0"/>
          <p:nvPr/>
        </p:nvPicPr>
        <p:blipFill rotWithShape="1">
          <a:blip r:embed="rId11">
            <a:alphaModFix/>
          </a:blip>
          <a:srcRect/>
          <a:stretch/>
        </p:blipFill>
        <p:spPr>
          <a:xfrm>
            <a:off x="15697200" y="9183021"/>
            <a:ext cx="1727565" cy="62820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3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3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3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3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0" name="Google Shape;720;p3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1" name="Google Shape;721;p3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2" name="Google Shape;722;p3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31"/>
          <p:cNvSpPr txBox="1"/>
          <p:nvPr/>
        </p:nvSpPr>
        <p:spPr>
          <a:xfrm>
            <a:off x="818920" y="1579139"/>
            <a:ext cx="14421080" cy="135421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a:solidFill>
                  <a:srgbClr val="033C5B"/>
                </a:solidFill>
                <a:latin typeface="Arial"/>
                <a:ea typeface="Arial"/>
                <a:cs typeface="Arial"/>
                <a:sym typeface="Arial"/>
              </a:rPr>
              <a:t>¿Qué hay que tener en cuenta al elegir herramientas tecnológicas para la colaboración?</a:t>
            </a:r>
            <a:endParaRPr sz="4400">
              <a:solidFill>
                <a:srgbClr val="033C5B"/>
              </a:solidFill>
              <a:latin typeface="Arial"/>
              <a:ea typeface="Arial"/>
              <a:cs typeface="Arial"/>
              <a:sym typeface="Arial"/>
            </a:endParaRPr>
          </a:p>
        </p:txBody>
      </p:sp>
      <p:sp>
        <p:nvSpPr>
          <p:cNvPr id="724" name="Google Shape;724;p3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3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6" name="Google Shape;726;p3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7" name="Google Shape;727;p31"/>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728" name="Google Shape;728;p31"/>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729" name="Google Shape;729;p31"/>
          <p:cNvGrpSpPr/>
          <p:nvPr/>
        </p:nvGrpSpPr>
        <p:grpSpPr>
          <a:xfrm>
            <a:off x="1033271" y="3423969"/>
            <a:ext cx="15593938" cy="2417060"/>
            <a:chOff x="4571" y="399570"/>
            <a:chExt cx="15593938" cy="2417060"/>
          </a:xfrm>
        </p:grpSpPr>
        <p:sp>
          <p:nvSpPr>
            <p:cNvPr id="730" name="Google Shape;730;p31"/>
            <p:cNvSpPr/>
            <p:nvPr/>
          </p:nvSpPr>
          <p:spPr>
            <a:xfrm>
              <a:off x="4571" y="399570"/>
              <a:ext cx="3263847" cy="2072543"/>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367220" y="744087"/>
              <a:ext cx="3263847" cy="2072543"/>
            </a:xfrm>
            <a:prstGeom prst="roundRect">
              <a:avLst>
                <a:gd name="adj" fmla="val 10000"/>
              </a:avLst>
            </a:prstGeom>
            <a:solidFill>
              <a:schemeClr val="lt1">
                <a:alpha val="89803"/>
              </a:schemeClr>
            </a:soli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txBox="1"/>
            <p:nvPr/>
          </p:nvSpPr>
          <p:spPr>
            <a:xfrm>
              <a:off x="427923" y="804790"/>
              <a:ext cx="3142441" cy="195113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GB" sz="2100" b="1">
                  <a:solidFill>
                    <a:schemeClr val="dk1"/>
                  </a:solidFill>
                  <a:latin typeface="Calibri"/>
                  <a:ea typeface="Calibri"/>
                  <a:cs typeface="Calibri"/>
                  <a:sym typeface="Calibri"/>
                </a:rPr>
                <a:t>Pertinencia: Seleccione herramientas que sean relevantes para el sector industrial en el que se centra el programa de EFP.</a:t>
              </a:r>
              <a:endParaRPr sz="2100">
                <a:solidFill>
                  <a:schemeClr val="dk1"/>
                </a:solidFill>
                <a:latin typeface="Calibri"/>
                <a:ea typeface="Calibri"/>
                <a:cs typeface="Calibri"/>
                <a:sym typeface="Calibri"/>
              </a:endParaRPr>
            </a:p>
          </p:txBody>
        </p:sp>
        <p:sp>
          <p:nvSpPr>
            <p:cNvPr id="733" name="Google Shape;733;p31"/>
            <p:cNvSpPr/>
            <p:nvPr/>
          </p:nvSpPr>
          <p:spPr>
            <a:xfrm>
              <a:off x="3993718" y="399570"/>
              <a:ext cx="3263847" cy="2072543"/>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4356368" y="744087"/>
              <a:ext cx="3263847" cy="2072543"/>
            </a:xfrm>
            <a:prstGeom prst="roundRect">
              <a:avLst>
                <a:gd name="adj" fmla="val 10000"/>
              </a:avLst>
            </a:prstGeom>
            <a:solidFill>
              <a:schemeClr val="lt1">
                <a:alpha val="89803"/>
              </a:schemeClr>
            </a:soli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txBox="1"/>
            <p:nvPr/>
          </p:nvSpPr>
          <p:spPr>
            <a:xfrm>
              <a:off x="4417071" y="804790"/>
              <a:ext cx="3142441" cy="195113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GB" sz="2100" b="1">
                  <a:solidFill>
                    <a:schemeClr val="dk1"/>
                  </a:solidFill>
                  <a:latin typeface="Calibri"/>
                  <a:ea typeface="Calibri"/>
                  <a:cs typeface="Calibri"/>
                  <a:sym typeface="Calibri"/>
                </a:rPr>
                <a:t>Accesibilidad: Asegúrese de que la tecnología elegida es accesible para todos los estudiantes, incluidos los discapacitados.</a:t>
              </a:r>
              <a:endParaRPr sz="2100">
                <a:solidFill>
                  <a:schemeClr val="dk1"/>
                </a:solidFill>
                <a:latin typeface="Calibri"/>
                <a:ea typeface="Calibri"/>
                <a:cs typeface="Calibri"/>
                <a:sym typeface="Calibri"/>
              </a:endParaRPr>
            </a:p>
          </p:txBody>
        </p:sp>
        <p:sp>
          <p:nvSpPr>
            <p:cNvPr id="736" name="Google Shape;736;p31"/>
            <p:cNvSpPr/>
            <p:nvPr/>
          </p:nvSpPr>
          <p:spPr>
            <a:xfrm>
              <a:off x="7982865" y="399570"/>
              <a:ext cx="3263847" cy="2072543"/>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8345515" y="744087"/>
              <a:ext cx="3263847" cy="2072543"/>
            </a:xfrm>
            <a:prstGeom prst="roundRect">
              <a:avLst>
                <a:gd name="adj" fmla="val 10000"/>
              </a:avLst>
            </a:prstGeom>
            <a:solidFill>
              <a:schemeClr val="lt1">
                <a:alpha val="89803"/>
              </a:schemeClr>
            </a:soli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txBox="1"/>
            <p:nvPr/>
          </p:nvSpPr>
          <p:spPr>
            <a:xfrm>
              <a:off x="8406218" y="804790"/>
              <a:ext cx="3142441" cy="195113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GB" sz="2100" b="1">
                  <a:solidFill>
                    <a:schemeClr val="dk1"/>
                  </a:solidFill>
                  <a:latin typeface="Calibri"/>
                  <a:ea typeface="Calibri"/>
                  <a:cs typeface="Calibri"/>
                  <a:sym typeface="Calibri"/>
                </a:rPr>
                <a:t>Facilidad de uso: Elige herramientas intuitivas y fáciles de usar para minimizar la curva de aprendizaje y las barreras técnicas.</a:t>
              </a:r>
              <a:endParaRPr sz="2100">
                <a:solidFill>
                  <a:schemeClr val="dk1"/>
                </a:solidFill>
                <a:latin typeface="Calibri"/>
                <a:ea typeface="Calibri"/>
                <a:cs typeface="Calibri"/>
                <a:sym typeface="Calibri"/>
              </a:endParaRPr>
            </a:p>
          </p:txBody>
        </p:sp>
        <p:sp>
          <p:nvSpPr>
            <p:cNvPr id="739" name="Google Shape;739;p31"/>
            <p:cNvSpPr/>
            <p:nvPr/>
          </p:nvSpPr>
          <p:spPr>
            <a:xfrm>
              <a:off x="11972013" y="399570"/>
              <a:ext cx="3263847" cy="2072543"/>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12334662" y="744087"/>
              <a:ext cx="3263847" cy="2072543"/>
            </a:xfrm>
            <a:prstGeom prst="roundRect">
              <a:avLst>
                <a:gd name="adj" fmla="val 10000"/>
              </a:avLst>
            </a:prstGeom>
            <a:solidFill>
              <a:schemeClr val="lt1">
                <a:alpha val="89803"/>
              </a:schemeClr>
            </a:soli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txBox="1"/>
            <p:nvPr/>
          </p:nvSpPr>
          <p:spPr>
            <a:xfrm>
              <a:off x="12395365" y="804790"/>
              <a:ext cx="3142441" cy="195113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GB" sz="2100" b="1">
                  <a:solidFill>
                    <a:schemeClr val="dk1"/>
                  </a:solidFill>
                  <a:latin typeface="Calibri"/>
                  <a:ea typeface="Calibri"/>
                  <a:cs typeface="Calibri"/>
                  <a:sym typeface="Calibri"/>
                </a:rPr>
                <a:t>Privacidad y seguridad: Da prioridad a las herramientas que cumplan las leyes de protección de datos y mantengan seguro el trabajo de los alumnos.</a:t>
              </a:r>
              <a:endParaRPr sz="2100">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45"/>
        <p:cNvGrpSpPr/>
        <p:nvPr/>
      </p:nvGrpSpPr>
      <p:grpSpPr>
        <a:xfrm>
          <a:off x="0" y="0"/>
          <a:ext cx="0" cy="0"/>
          <a:chOff x="0" y="0"/>
          <a:chExt cx="0" cy="0"/>
        </a:xfrm>
      </p:grpSpPr>
      <p:sp>
        <p:nvSpPr>
          <p:cNvPr id="746" name="Google Shape;746;p32"/>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7" name="Google Shape;747;p3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8" name="Google Shape;748;p32"/>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9" name="Google Shape;749;p3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0" name="Google Shape;750;p3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1" name="Google Shape;751;p32"/>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2" name="Google Shape;752;p32"/>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Actividad de reflexión</a:t>
            </a:r>
            <a:endParaRPr/>
          </a:p>
        </p:txBody>
      </p:sp>
      <p:sp>
        <p:nvSpPr>
          <p:cNvPr id="753" name="Google Shape;753;p32"/>
          <p:cNvSpPr txBox="1"/>
          <p:nvPr/>
        </p:nvSpPr>
        <p:spPr>
          <a:xfrm>
            <a:off x="3058697" y="2006533"/>
            <a:ext cx="11844880" cy="6159571"/>
          </a:xfrm>
          <a:prstGeom prst="rect">
            <a:avLst/>
          </a:prstGeom>
          <a:noFill/>
          <a:ln>
            <a:noFill/>
          </a:ln>
        </p:spPr>
        <p:txBody>
          <a:bodyPr spcFirstLastPara="1" wrap="square" lIns="0" tIns="0" rIns="0" bIns="0" anchor="t" anchorCtr="0">
            <a:spAutoFit/>
          </a:bodyPr>
          <a:lstStyle/>
          <a:p>
            <a:pPr marL="457200" marR="0" lvl="0" indent="-457200" algn="l" rtl="0">
              <a:lnSpc>
                <a:spcPct val="140015"/>
              </a:lnSpc>
              <a:spcBef>
                <a:spcPts val="0"/>
              </a:spcBef>
              <a:spcAft>
                <a:spcPts val="0"/>
              </a:spcAft>
              <a:buClr>
                <a:srgbClr val="121212"/>
              </a:buClr>
              <a:buSzPts val="2599"/>
              <a:buFont typeface="Arial" panose="020B0604020202020204" pitchFamily="34" charset="0"/>
              <a:buChar char="•"/>
            </a:pPr>
            <a:r>
              <a:rPr lang="en-GB" sz="2599" dirty="0" err="1">
                <a:solidFill>
                  <a:srgbClr val="121212"/>
                </a:solidFill>
                <a:latin typeface="Arial"/>
                <a:ea typeface="Arial"/>
                <a:cs typeface="Arial"/>
                <a:sym typeface="Arial"/>
              </a:rPr>
              <a:t>Reflexione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sobre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cómo</a:t>
            </a:r>
            <a:r>
              <a:rPr lang="en-GB" sz="2599" dirty="0">
                <a:solidFill>
                  <a:srgbClr val="121212"/>
                </a:solidFill>
                <a:latin typeface="Arial"/>
                <a:ea typeface="Arial"/>
                <a:cs typeface="Arial"/>
                <a:sym typeface="Arial"/>
              </a:rPr>
              <a:t> las </a:t>
            </a:r>
            <a:r>
              <a:rPr lang="en-GB" sz="2599" dirty="0" err="1">
                <a:solidFill>
                  <a:srgbClr val="121212"/>
                </a:solidFill>
                <a:latin typeface="Arial"/>
                <a:ea typeface="Arial"/>
                <a:cs typeface="Arial"/>
                <a:sym typeface="Arial"/>
              </a:rPr>
              <a:t>tecnologías</a:t>
            </a:r>
            <a:r>
              <a:rPr lang="en-GB" sz="2599" dirty="0">
                <a:solidFill>
                  <a:srgbClr val="121212"/>
                </a:solidFill>
                <a:latin typeface="Arial"/>
                <a:ea typeface="Arial"/>
                <a:cs typeface="Arial"/>
                <a:sym typeface="Arial"/>
              </a:rPr>
              <a:t> que ha </a:t>
            </a:r>
            <a:r>
              <a:rPr lang="en-GB" sz="2599" dirty="0" err="1">
                <a:solidFill>
                  <a:srgbClr val="121212"/>
                </a:solidFill>
                <a:latin typeface="Arial"/>
                <a:ea typeface="Arial"/>
                <a:cs typeface="Arial"/>
                <a:sym typeface="Arial"/>
              </a:rPr>
              <a:t>integrado</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su</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programa</a:t>
            </a:r>
            <a:r>
              <a:rPr lang="en-GB" sz="2599" dirty="0">
                <a:solidFill>
                  <a:srgbClr val="121212"/>
                </a:solidFill>
                <a:latin typeface="Arial"/>
                <a:ea typeface="Arial"/>
                <a:cs typeface="Arial"/>
                <a:sym typeface="Arial"/>
              </a:rPr>
              <a:t> de EFP se </a:t>
            </a:r>
            <a:r>
              <a:rPr lang="en-GB" sz="2599" dirty="0" err="1">
                <a:solidFill>
                  <a:srgbClr val="121212"/>
                </a:solidFill>
                <a:latin typeface="Arial"/>
                <a:ea typeface="Arial"/>
                <a:cs typeface="Arial"/>
                <a:sym typeface="Arial"/>
              </a:rPr>
              <a:t>ajustan</a:t>
            </a:r>
            <a:r>
              <a:rPr lang="en-GB" sz="2599" dirty="0">
                <a:solidFill>
                  <a:srgbClr val="121212"/>
                </a:solidFill>
                <a:latin typeface="Arial"/>
                <a:ea typeface="Arial"/>
                <a:cs typeface="Arial"/>
                <a:sym typeface="Arial"/>
              </a:rPr>
              <a:t> a las </a:t>
            </a:r>
            <a:r>
              <a:rPr lang="en-GB" sz="2599" dirty="0" err="1">
                <a:solidFill>
                  <a:srgbClr val="121212"/>
                </a:solidFill>
                <a:latin typeface="Arial"/>
                <a:ea typeface="Arial"/>
                <a:cs typeface="Arial"/>
                <a:sym typeface="Arial"/>
              </a:rPr>
              <a:t>normas</a:t>
            </a:r>
            <a:r>
              <a:rPr lang="en-GB" sz="2599" dirty="0">
                <a:solidFill>
                  <a:srgbClr val="121212"/>
                </a:solidFill>
                <a:latin typeface="Arial"/>
                <a:ea typeface="Arial"/>
                <a:cs typeface="Arial"/>
                <a:sym typeface="Arial"/>
              </a:rPr>
              <a:t> y </a:t>
            </a:r>
            <a:r>
              <a:rPr lang="en-GB" sz="2599" dirty="0" err="1">
                <a:solidFill>
                  <a:srgbClr val="121212"/>
                </a:solidFill>
                <a:latin typeface="Arial"/>
                <a:ea typeface="Arial"/>
                <a:cs typeface="Arial"/>
                <a:sym typeface="Arial"/>
              </a:rPr>
              <a:t>prácticas</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actuales</a:t>
            </a:r>
            <a:r>
              <a:rPr lang="en-GB" sz="2599" dirty="0">
                <a:solidFill>
                  <a:srgbClr val="121212"/>
                </a:solidFill>
                <a:latin typeface="Arial"/>
                <a:ea typeface="Arial"/>
                <a:cs typeface="Arial"/>
                <a:sym typeface="Arial"/>
              </a:rPr>
              <a:t> del sector. ¿</a:t>
            </a:r>
            <a:r>
              <a:rPr lang="en-GB" sz="2599" dirty="0" err="1">
                <a:solidFill>
                  <a:srgbClr val="121212"/>
                </a:solidFill>
                <a:latin typeface="Arial"/>
                <a:ea typeface="Arial"/>
                <a:cs typeface="Arial"/>
                <a:sym typeface="Arial"/>
              </a:rPr>
              <a:t>Cómo</a:t>
            </a:r>
            <a:r>
              <a:rPr lang="en-GB" sz="2599" dirty="0">
                <a:solidFill>
                  <a:srgbClr val="121212"/>
                </a:solidFill>
                <a:latin typeface="Arial"/>
                <a:ea typeface="Arial"/>
                <a:cs typeface="Arial"/>
                <a:sym typeface="Arial"/>
              </a:rPr>
              <a:t> ha </a:t>
            </a:r>
            <a:r>
              <a:rPr lang="en-GB" sz="2599" dirty="0" err="1">
                <a:solidFill>
                  <a:srgbClr val="121212"/>
                </a:solidFill>
                <a:latin typeface="Arial"/>
                <a:ea typeface="Arial"/>
                <a:cs typeface="Arial"/>
                <a:sym typeface="Arial"/>
              </a:rPr>
              <a:t>ayudado</a:t>
            </a:r>
            <a:r>
              <a:rPr lang="en-GB" sz="2599" dirty="0">
                <a:solidFill>
                  <a:srgbClr val="121212"/>
                </a:solidFill>
                <a:latin typeface="Arial"/>
                <a:ea typeface="Arial"/>
                <a:cs typeface="Arial"/>
                <a:sym typeface="Arial"/>
              </a:rPr>
              <a:t> la </a:t>
            </a:r>
            <a:r>
              <a:rPr lang="en-GB" sz="2599" dirty="0" err="1">
                <a:solidFill>
                  <a:srgbClr val="121212"/>
                </a:solidFill>
                <a:latin typeface="Arial"/>
                <a:ea typeface="Arial"/>
                <a:cs typeface="Arial"/>
                <a:sym typeface="Arial"/>
              </a:rPr>
              <a:t>tecnología</a:t>
            </a:r>
            <a:r>
              <a:rPr lang="en-GB" sz="2599" dirty="0">
                <a:solidFill>
                  <a:srgbClr val="121212"/>
                </a:solidFill>
                <a:latin typeface="Arial"/>
                <a:ea typeface="Arial"/>
                <a:cs typeface="Arial"/>
                <a:sym typeface="Arial"/>
              </a:rPr>
              <a:t> a </a:t>
            </a:r>
            <a:r>
              <a:rPr lang="en-GB" sz="2599" dirty="0" err="1">
                <a:solidFill>
                  <a:srgbClr val="121212"/>
                </a:solidFill>
                <a:latin typeface="Arial"/>
                <a:ea typeface="Arial"/>
                <a:cs typeface="Arial"/>
                <a:sym typeface="Arial"/>
              </a:rPr>
              <a:t>los</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estudiantes</a:t>
            </a:r>
            <a:r>
              <a:rPr lang="en-GB" sz="2599" dirty="0">
                <a:solidFill>
                  <a:srgbClr val="121212"/>
                </a:solidFill>
                <a:latin typeface="Arial"/>
                <a:ea typeface="Arial"/>
                <a:cs typeface="Arial"/>
                <a:sym typeface="Arial"/>
              </a:rPr>
              <a:t> a </a:t>
            </a:r>
            <a:r>
              <a:rPr lang="en-GB" sz="2599" dirty="0" err="1">
                <a:solidFill>
                  <a:srgbClr val="121212"/>
                </a:solidFill>
                <a:latin typeface="Arial"/>
                <a:ea typeface="Arial"/>
                <a:cs typeface="Arial"/>
                <a:sym typeface="Arial"/>
              </a:rPr>
              <a:t>desarrollar</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habilidades</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directamente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aplicables</a:t>
            </a:r>
            <a:r>
              <a:rPr lang="en-GB" sz="2599" dirty="0">
                <a:solidFill>
                  <a:srgbClr val="121212"/>
                </a:solidFill>
                <a:latin typeface="Arial"/>
                <a:ea typeface="Arial"/>
                <a:cs typeface="Arial"/>
                <a:sym typeface="Arial"/>
              </a:rPr>
              <a:t> a sus </a:t>
            </a:r>
            <a:r>
              <a:rPr lang="en-GB" sz="2599" dirty="0" err="1">
                <a:solidFill>
                  <a:srgbClr val="121212"/>
                </a:solidFill>
                <a:latin typeface="Arial"/>
                <a:ea typeface="Arial"/>
                <a:cs typeface="Arial"/>
                <a:sym typeface="Arial"/>
              </a:rPr>
              <a:t>futuras</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carreras</a:t>
            </a:r>
            <a:r>
              <a:rPr lang="en-GB" sz="2599"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121212"/>
              </a:buClr>
              <a:buSzPts val="2599"/>
              <a:buFont typeface="Arial" panose="020B0604020202020204" pitchFamily="34" charset="0"/>
              <a:buChar char="•"/>
            </a:pPr>
            <a:r>
              <a:rPr lang="en-GB" sz="2599" dirty="0" err="1">
                <a:solidFill>
                  <a:srgbClr val="121212"/>
                </a:solidFill>
                <a:latin typeface="Arial"/>
                <a:ea typeface="Arial"/>
                <a:cs typeface="Arial"/>
                <a:sym typeface="Arial"/>
              </a:rPr>
              <a:t>Piense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los</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proyectos</a:t>
            </a:r>
            <a:r>
              <a:rPr lang="en-GB" sz="2599" dirty="0">
                <a:solidFill>
                  <a:srgbClr val="121212"/>
                </a:solidFill>
                <a:latin typeface="Arial"/>
                <a:ea typeface="Arial"/>
                <a:cs typeface="Arial"/>
                <a:sym typeface="Arial"/>
              </a:rPr>
              <a:t> y </a:t>
            </a:r>
            <a:r>
              <a:rPr lang="en-GB" sz="2599" dirty="0" err="1">
                <a:solidFill>
                  <a:srgbClr val="121212"/>
                </a:solidFill>
                <a:latin typeface="Arial"/>
                <a:ea typeface="Arial"/>
                <a:cs typeface="Arial"/>
                <a:sym typeface="Arial"/>
              </a:rPr>
              <a:t>actividades</a:t>
            </a:r>
            <a:r>
              <a:rPr lang="en-GB" sz="2599" dirty="0">
                <a:solidFill>
                  <a:srgbClr val="121212"/>
                </a:solidFill>
                <a:latin typeface="Arial"/>
                <a:ea typeface="Arial"/>
                <a:cs typeface="Arial"/>
                <a:sym typeface="Arial"/>
              </a:rPr>
              <a:t> de </a:t>
            </a:r>
            <a:r>
              <a:rPr lang="en-GB" sz="2599" dirty="0" err="1">
                <a:solidFill>
                  <a:srgbClr val="121212"/>
                </a:solidFill>
                <a:latin typeface="Arial"/>
                <a:ea typeface="Arial"/>
                <a:cs typeface="Arial"/>
                <a:sym typeface="Arial"/>
              </a:rPr>
              <a:t>colaboración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facilitados</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por</a:t>
            </a:r>
            <a:r>
              <a:rPr lang="en-GB" sz="2599" dirty="0">
                <a:solidFill>
                  <a:srgbClr val="121212"/>
                </a:solidFill>
                <a:latin typeface="Arial"/>
                <a:ea typeface="Arial"/>
                <a:cs typeface="Arial"/>
                <a:sym typeface="Arial"/>
              </a:rPr>
              <a:t> la </a:t>
            </a:r>
            <a:r>
              <a:rPr lang="en-GB" sz="2599" dirty="0" err="1">
                <a:solidFill>
                  <a:srgbClr val="121212"/>
                </a:solidFill>
                <a:latin typeface="Arial"/>
                <a:ea typeface="Arial"/>
                <a:cs typeface="Arial"/>
                <a:sym typeface="Arial"/>
              </a:rPr>
              <a:t>tecnología</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en</a:t>
            </a:r>
            <a:r>
              <a:rPr lang="en-GB" sz="2599" dirty="0">
                <a:solidFill>
                  <a:srgbClr val="121212"/>
                </a:solidFill>
                <a:latin typeface="Arial"/>
                <a:ea typeface="Arial"/>
                <a:cs typeface="Arial"/>
                <a:sym typeface="Arial"/>
              </a:rPr>
              <a:t> sus </a:t>
            </a:r>
            <a:r>
              <a:rPr lang="en-GB" sz="2599" dirty="0" err="1">
                <a:solidFill>
                  <a:srgbClr val="121212"/>
                </a:solidFill>
                <a:latin typeface="Arial"/>
                <a:ea typeface="Arial"/>
                <a:cs typeface="Arial"/>
                <a:sym typeface="Arial"/>
              </a:rPr>
              <a:t>clases</a:t>
            </a:r>
            <a:r>
              <a:rPr lang="en-GB" sz="2599" dirty="0">
                <a:solidFill>
                  <a:srgbClr val="121212"/>
                </a:solidFill>
                <a:latin typeface="Arial"/>
                <a:ea typeface="Arial"/>
                <a:cs typeface="Arial"/>
                <a:sym typeface="Arial"/>
              </a:rPr>
              <a:t>. ¿De </a:t>
            </a:r>
            <a:r>
              <a:rPr lang="en-GB" sz="2599" dirty="0" err="1">
                <a:solidFill>
                  <a:srgbClr val="121212"/>
                </a:solidFill>
                <a:latin typeface="Arial"/>
                <a:ea typeface="Arial"/>
                <a:cs typeface="Arial"/>
                <a:sym typeface="Arial"/>
              </a:rPr>
              <a:t>qué</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manera</a:t>
            </a:r>
            <a:r>
              <a:rPr lang="en-GB" sz="2599" dirty="0">
                <a:solidFill>
                  <a:srgbClr val="121212"/>
                </a:solidFill>
                <a:latin typeface="Arial"/>
                <a:ea typeface="Arial"/>
                <a:cs typeface="Arial"/>
                <a:sym typeface="Arial"/>
              </a:rPr>
              <a:t> ha </a:t>
            </a:r>
            <a:r>
              <a:rPr lang="en-GB" sz="2599" dirty="0" err="1">
                <a:solidFill>
                  <a:srgbClr val="121212"/>
                </a:solidFill>
                <a:latin typeface="Arial"/>
                <a:ea typeface="Arial"/>
                <a:cs typeface="Arial"/>
                <a:sym typeface="Arial"/>
              </a:rPr>
              <a:t>contribuido</a:t>
            </a:r>
            <a:r>
              <a:rPr lang="en-GB" sz="2599" dirty="0">
                <a:solidFill>
                  <a:srgbClr val="121212"/>
                </a:solidFill>
                <a:latin typeface="Arial"/>
                <a:ea typeface="Arial"/>
                <a:cs typeface="Arial"/>
                <a:sym typeface="Arial"/>
              </a:rPr>
              <a:t> la </a:t>
            </a:r>
            <a:r>
              <a:rPr lang="en-GB" sz="2599" dirty="0" err="1">
                <a:solidFill>
                  <a:srgbClr val="121212"/>
                </a:solidFill>
                <a:latin typeface="Arial"/>
                <a:ea typeface="Arial"/>
                <a:cs typeface="Arial"/>
                <a:sym typeface="Arial"/>
              </a:rPr>
              <a:t>tecnología</a:t>
            </a:r>
            <a:r>
              <a:rPr lang="en-GB" sz="2599" dirty="0">
                <a:solidFill>
                  <a:srgbClr val="121212"/>
                </a:solidFill>
                <a:latin typeface="Arial"/>
                <a:ea typeface="Arial"/>
                <a:cs typeface="Arial"/>
                <a:sym typeface="Arial"/>
              </a:rPr>
              <a:t> a </a:t>
            </a:r>
            <a:r>
              <a:rPr lang="en-GB" sz="2599" dirty="0" err="1">
                <a:solidFill>
                  <a:srgbClr val="121212"/>
                </a:solidFill>
                <a:latin typeface="Arial"/>
                <a:ea typeface="Arial"/>
                <a:cs typeface="Arial"/>
                <a:sym typeface="Arial"/>
              </a:rPr>
              <a:t>una</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colaboración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eficaz</a:t>
            </a:r>
            <a:r>
              <a:rPr lang="en-GB" sz="2599" dirty="0">
                <a:solidFill>
                  <a:srgbClr val="121212"/>
                </a:solidFill>
                <a:latin typeface="Arial"/>
                <a:ea typeface="Arial"/>
                <a:cs typeface="Arial"/>
                <a:sym typeface="Arial"/>
              </a:rPr>
              <a:t> entre </a:t>
            </a:r>
            <a:r>
              <a:rPr lang="en-GB" sz="2599" dirty="0" err="1">
                <a:solidFill>
                  <a:srgbClr val="121212"/>
                </a:solidFill>
                <a:latin typeface="Arial"/>
                <a:ea typeface="Arial"/>
                <a:cs typeface="Arial"/>
                <a:sym typeface="Arial"/>
              </a:rPr>
              <a:t>los</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alumnos</a:t>
            </a:r>
            <a:r>
              <a:rPr lang="en-GB" sz="2599" dirty="0">
                <a:solidFill>
                  <a:srgbClr val="121212"/>
                </a:solidFill>
                <a:latin typeface="Arial"/>
                <a:ea typeface="Arial"/>
                <a:cs typeface="Arial"/>
                <a:sym typeface="Arial"/>
              </a:rPr>
              <a:t>?</a:t>
            </a:r>
            <a:endParaRPr dirty="0"/>
          </a:p>
          <a:p>
            <a:pPr marL="457200" marR="0" lvl="0" indent="-457200" algn="l" rtl="0">
              <a:lnSpc>
                <a:spcPct val="140015"/>
              </a:lnSpc>
              <a:spcBef>
                <a:spcPts val="0"/>
              </a:spcBef>
              <a:spcAft>
                <a:spcPts val="0"/>
              </a:spcAft>
              <a:buClr>
                <a:srgbClr val="121212"/>
              </a:buClr>
              <a:buSzPts val="2599"/>
              <a:buFont typeface="Arial" panose="020B0604020202020204" pitchFamily="34" charset="0"/>
              <a:buChar char="•"/>
            </a:pPr>
            <a:r>
              <a:rPr lang="en-GB" sz="2599" dirty="0" err="1">
                <a:solidFill>
                  <a:srgbClr val="121212"/>
                </a:solidFill>
                <a:latin typeface="Arial"/>
                <a:ea typeface="Arial"/>
                <a:cs typeface="Arial"/>
                <a:sym typeface="Arial"/>
              </a:rPr>
              <a:t>Piense</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los</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retos</a:t>
            </a:r>
            <a:r>
              <a:rPr lang="en-GB" sz="2599" dirty="0">
                <a:solidFill>
                  <a:srgbClr val="121212"/>
                </a:solidFill>
                <a:latin typeface="Arial"/>
                <a:ea typeface="Arial"/>
                <a:cs typeface="Arial"/>
                <a:sym typeface="Arial"/>
              </a:rPr>
              <a:t> a </a:t>
            </a:r>
            <a:r>
              <a:rPr lang="en-GB" sz="2599" dirty="0" err="1">
                <a:solidFill>
                  <a:srgbClr val="121212"/>
                </a:solidFill>
                <a:latin typeface="Arial"/>
                <a:ea typeface="Arial"/>
                <a:cs typeface="Arial"/>
                <a:sym typeface="Arial"/>
              </a:rPr>
              <a:t>los</a:t>
            </a:r>
            <a:r>
              <a:rPr lang="en-GB" sz="2599" dirty="0">
                <a:solidFill>
                  <a:srgbClr val="121212"/>
                </a:solidFill>
                <a:latin typeface="Arial"/>
                <a:ea typeface="Arial"/>
                <a:cs typeface="Arial"/>
                <a:sym typeface="Arial"/>
              </a:rPr>
              <a:t> que se ha </a:t>
            </a:r>
            <a:r>
              <a:rPr lang="en-GB" sz="2599" dirty="0" err="1">
                <a:solidFill>
                  <a:srgbClr val="121212"/>
                </a:solidFill>
                <a:latin typeface="Arial"/>
                <a:ea typeface="Arial"/>
                <a:cs typeface="Arial"/>
                <a:sym typeface="Arial"/>
              </a:rPr>
              <a:t>enfrentado</a:t>
            </a:r>
            <a:r>
              <a:rPr lang="en-GB" sz="2599" dirty="0">
                <a:solidFill>
                  <a:srgbClr val="121212"/>
                </a:solidFill>
                <a:latin typeface="Arial"/>
                <a:ea typeface="Arial"/>
                <a:cs typeface="Arial"/>
                <a:sym typeface="Arial"/>
              </a:rPr>
              <a:t> a la hora de </a:t>
            </a:r>
            <a:r>
              <a:rPr lang="en-GB" sz="2599" dirty="0" err="1">
                <a:solidFill>
                  <a:srgbClr val="121212"/>
                </a:solidFill>
                <a:latin typeface="Arial"/>
                <a:ea typeface="Arial"/>
                <a:cs typeface="Arial"/>
                <a:sym typeface="Arial"/>
              </a:rPr>
              <a:t>integrar</a:t>
            </a:r>
            <a:r>
              <a:rPr lang="en-GB" sz="2599" dirty="0">
                <a:solidFill>
                  <a:srgbClr val="121212"/>
                </a:solidFill>
                <a:latin typeface="Arial"/>
                <a:ea typeface="Arial"/>
                <a:cs typeface="Arial"/>
                <a:sym typeface="Arial"/>
              </a:rPr>
              <a:t> la </a:t>
            </a:r>
            <a:r>
              <a:rPr lang="en-GB" sz="2599" dirty="0" err="1">
                <a:solidFill>
                  <a:srgbClr val="121212"/>
                </a:solidFill>
                <a:latin typeface="Arial"/>
                <a:ea typeface="Arial"/>
                <a:cs typeface="Arial"/>
                <a:sym typeface="Arial"/>
              </a:rPr>
              <a:t>tecnología</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su</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programa</a:t>
            </a:r>
            <a:r>
              <a:rPr lang="en-GB" sz="2599" dirty="0">
                <a:solidFill>
                  <a:srgbClr val="121212"/>
                </a:solidFill>
                <a:latin typeface="Arial"/>
                <a:ea typeface="Arial"/>
                <a:cs typeface="Arial"/>
                <a:sym typeface="Arial"/>
              </a:rPr>
              <a:t> de FP. ¿</a:t>
            </a:r>
            <a:r>
              <a:rPr lang="en-GB" sz="2599" dirty="0" err="1">
                <a:solidFill>
                  <a:srgbClr val="121212"/>
                </a:solidFill>
                <a:latin typeface="Arial"/>
                <a:ea typeface="Arial"/>
                <a:cs typeface="Arial"/>
                <a:sym typeface="Arial"/>
              </a:rPr>
              <a:t>Qué</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estrategias</a:t>
            </a:r>
            <a:r>
              <a:rPr lang="en-GB" sz="2599" dirty="0">
                <a:solidFill>
                  <a:srgbClr val="121212"/>
                </a:solidFill>
                <a:latin typeface="Arial"/>
                <a:ea typeface="Arial"/>
                <a:cs typeface="Arial"/>
                <a:sym typeface="Arial"/>
              </a:rPr>
              <a:t> ha </a:t>
            </a:r>
            <a:r>
              <a:rPr lang="en-GB" sz="2599" dirty="0" err="1">
                <a:solidFill>
                  <a:srgbClr val="121212"/>
                </a:solidFill>
                <a:latin typeface="Arial"/>
                <a:ea typeface="Arial"/>
                <a:cs typeface="Arial"/>
                <a:sym typeface="Arial"/>
              </a:rPr>
              <a:t>empleado</a:t>
            </a:r>
            <a:r>
              <a:rPr lang="en-GB" sz="2599" dirty="0">
                <a:solidFill>
                  <a:srgbClr val="121212"/>
                </a:solidFill>
                <a:latin typeface="Arial"/>
                <a:ea typeface="Arial"/>
                <a:cs typeface="Arial"/>
                <a:sym typeface="Arial"/>
              </a:rPr>
              <a:t> para </a:t>
            </a:r>
            <a:r>
              <a:rPr lang="en-GB" sz="2599" dirty="0" err="1">
                <a:solidFill>
                  <a:srgbClr val="121212"/>
                </a:solidFill>
                <a:latin typeface="Arial"/>
                <a:ea typeface="Arial"/>
                <a:cs typeface="Arial"/>
                <a:sym typeface="Arial"/>
              </a:rPr>
              <a:t>superarlos</a:t>
            </a:r>
            <a:r>
              <a:rPr lang="en-GB" sz="2599" dirty="0">
                <a:solidFill>
                  <a:srgbClr val="121212"/>
                </a:solidFill>
                <a:latin typeface="Arial"/>
                <a:ea typeface="Arial"/>
                <a:cs typeface="Arial"/>
                <a:sym typeface="Arial"/>
              </a:rPr>
              <a:t> y </a:t>
            </a:r>
            <a:r>
              <a:rPr lang="en-GB" sz="2599" dirty="0" err="1">
                <a:solidFill>
                  <a:srgbClr val="121212"/>
                </a:solidFill>
                <a:latin typeface="Arial"/>
                <a:ea typeface="Arial"/>
                <a:cs typeface="Arial"/>
                <a:sym typeface="Arial"/>
              </a:rPr>
              <a:t>qué</a:t>
            </a:r>
            <a:r>
              <a:rPr lang="en-GB" sz="2599" dirty="0">
                <a:solidFill>
                  <a:srgbClr val="121212"/>
                </a:solidFill>
                <a:latin typeface="Arial"/>
                <a:ea typeface="Arial"/>
                <a:cs typeface="Arial"/>
                <a:sym typeface="Arial"/>
              </a:rPr>
              <a:t> ha </a:t>
            </a:r>
            <a:r>
              <a:rPr lang="en-GB" sz="2599" dirty="0" err="1">
                <a:solidFill>
                  <a:srgbClr val="121212"/>
                </a:solidFill>
                <a:latin typeface="Arial"/>
                <a:ea typeface="Arial"/>
                <a:cs typeface="Arial"/>
                <a:sym typeface="Arial"/>
              </a:rPr>
              <a:t>aprendido</a:t>
            </a:r>
            <a:r>
              <a:rPr lang="en-GB" sz="2599" dirty="0">
                <a:solidFill>
                  <a:srgbClr val="121212"/>
                </a:solidFill>
                <a:latin typeface="Arial"/>
                <a:ea typeface="Arial"/>
                <a:cs typeface="Arial"/>
                <a:sym typeface="Arial"/>
              </a:rPr>
              <a:t> de </a:t>
            </a:r>
            <a:r>
              <a:rPr lang="en-GB" sz="2599" dirty="0" err="1">
                <a:solidFill>
                  <a:srgbClr val="121212"/>
                </a:solidFill>
                <a:latin typeface="Arial"/>
                <a:ea typeface="Arial"/>
                <a:cs typeface="Arial"/>
                <a:sym typeface="Arial"/>
              </a:rPr>
              <a:t>estas</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experiencias</a:t>
            </a:r>
            <a:r>
              <a:rPr lang="en-GB" sz="2599" dirty="0">
                <a:solidFill>
                  <a:srgbClr val="121212"/>
                </a:solidFill>
                <a:latin typeface="Arial"/>
                <a:ea typeface="Arial"/>
                <a:cs typeface="Arial"/>
                <a:sym typeface="Arial"/>
              </a:rPr>
              <a:t> que </a:t>
            </a:r>
            <a:r>
              <a:rPr lang="en-GB" sz="2599" dirty="0" err="1">
                <a:solidFill>
                  <a:srgbClr val="121212"/>
                </a:solidFill>
                <a:latin typeface="Arial"/>
                <a:ea typeface="Arial"/>
                <a:cs typeface="Arial"/>
                <a:sym typeface="Arial"/>
              </a:rPr>
              <a:t>puedan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servir</a:t>
            </a:r>
            <a:r>
              <a:rPr lang="en-GB" sz="2599" dirty="0">
                <a:solidFill>
                  <a:srgbClr val="121212"/>
                </a:solidFill>
                <a:latin typeface="Arial"/>
                <a:ea typeface="Arial"/>
                <a:cs typeface="Arial"/>
                <a:sym typeface="Arial"/>
              </a:rPr>
              <a:t> de base para </a:t>
            </a:r>
            <a:r>
              <a:rPr lang="en-GB" sz="2599" dirty="0" err="1">
                <a:solidFill>
                  <a:srgbClr val="121212"/>
                </a:solidFill>
                <a:latin typeface="Arial"/>
                <a:ea typeface="Arial"/>
                <a:cs typeface="Arial"/>
                <a:sym typeface="Arial"/>
              </a:rPr>
              <a:t>futuros</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esfuerzos</a:t>
            </a:r>
            <a:r>
              <a:rPr lang="en-GB" sz="2599" dirty="0">
                <a:solidFill>
                  <a:srgbClr val="121212"/>
                </a:solidFill>
                <a:latin typeface="Arial"/>
                <a:ea typeface="Arial"/>
                <a:cs typeface="Arial"/>
                <a:sym typeface="Arial"/>
              </a:rPr>
              <a:t> de </a:t>
            </a:r>
            <a:r>
              <a:rPr lang="en-GB" sz="2599" dirty="0" err="1">
                <a:solidFill>
                  <a:srgbClr val="121212"/>
                </a:solidFill>
                <a:latin typeface="Arial"/>
                <a:ea typeface="Arial"/>
                <a:cs typeface="Arial"/>
                <a:sym typeface="Arial"/>
              </a:rPr>
              <a:t>integración</a:t>
            </a:r>
            <a:r>
              <a:rPr lang="en-GB" sz="2599" dirty="0">
                <a:solidFill>
                  <a:srgbClr val="121212"/>
                </a:solidFill>
                <a:latin typeface="Arial"/>
                <a:ea typeface="Arial"/>
                <a:cs typeface="Arial"/>
                <a:sym typeface="Arial"/>
              </a:rPr>
              <a:t> </a:t>
            </a:r>
            <a:r>
              <a:rPr lang="en-GB" sz="2599" dirty="0" err="1">
                <a:solidFill>
                  <a:srgbClr val="121212"/>
                </a:solidFill>
                <a:latin typeface="Arial"/>
                <a:ea typeface="Arial"/>
                <a:cs typeface="Arial"/>
                <a:sym typeface="Arial"/>
              </a:rPr>
              <a:t>tecnológica</a:t>
            </a:r>
            <a:r>
              <a:rPr lang="en-GB" sz="2599" dirty="0">
                <a:solidFill>
                  <a:srgbClr val="121212"/>
                </a:solidFill>
                <a:latin typeface="Arial"/>
                <a:ea typeface="Arial"/>
                <a:cs typeface="Arial"/>
                <a:sym typeface="Arial"/>
              </a:rPr>
              <a:t>?</a:t>
            </a:r>
            <a:endParaRPr sz="2599" dirty="0">
              <a:solidFill>
                <a:srgbClr val="121212"/>
              </a:solidFill>
              <a:latin typeface="Arial"/>
              <a:ea typeface="Arial"/>
              <a:cs typeface="Arial"/>
              <a:sym typeface="Arial"/>
            </a:endParaRPr>
          </a:p>
        </p:txBody>
      </p:sp>
      <p:sp>
        <p:nvSpPr>
          <p:cNvPr id="754" name="Google Shape;754;p3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5" name="Google Shape;755;p3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6" name="Google Shape;756;p32"/>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757" name="Google Shape;757;p32"/>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61"/>
        <p:cNvGrpSpPr/>
        <p:nvPr/>
      </p:nvGrpSpPr>
      <p:grpSpPr>
        <a:xfrm>
          <a:off x="0" y="0"/>
          <a:ext cx="0" cy="0"/>
          <a:chOff x="0" y="0"/>
          <a:chExt cx="0" cy="0"/>
        </a:xfrm>
      </p:grpSpPr>
      <p:sp>
        <p:nvSpPr>
          <p:cNvPr id="762" name="Google Shape;762;p33"/>
          <p:cNvSpPr txBox="1"/>
          <p:nvPr/>
        </p:nvSpPr>
        <p:spPr>
          <a:xfrm>
            <a:off x="1337656" y="966416"/>
            <a:ext cx="11834641"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Recursos adicionales</a:t>
            </a:r>
            <a:endParaRPr/>
          </a:p>
        </p:txBody>
      </p:sp>
      <p:sp>
        <p:nvSpPr>
          <p:cNvPr id="763" name="Google Shape;763;p33"/>
          <p:cNvSpPr txBox="1"/>
          <p:nvPr/>
        </p:nvSpPr>
        <p:spPr>
          <a:xfrm>
            <a:off x="1561782" y="2256647"/>
            <a:ext cx="14973618" cy="4601196"/>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Retos comunes en la integración de la tecnología en la EFP</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Profesores y formadores de formación profesional en un mundo cambiante: el imperativo de unos sistemas de formación del profesorado de alta calidad (ilo.org)</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Marco de competencias TIC para el aprovechamiento de los REA por parte de los profesores</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Transformación digital de la EFTP y de los sistemas de desarrollo de competencias en África</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EFTP: El andamiaje de las competencias digitales para el futuro</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Estudio de mapeo de tendencias: Desarrollo de competencias digitales en la formación del profesorado de EFTP</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9">
                  <a:extLst>
                    <a:ext uri="{A12FA001-AC4F-418D-AE19-62706E023703}">
                      <ahyp:hlinkClr xmlns:ahyp="http://schemas.microsoft.com/office/drawing/2018/hyperlinkcolor" val="tx"/>
                    </a:ext>
                  </a:extLst>
                </a:hlinkClick>
              </a:rPr>
              <a:t>Informe político: utilizar las credenciales digitales para cumplir las promesas de la EFTP; Educación y Formación Técnica y Profesional</a:t>
            </a:r>
            <a:endParaRPr sz="2600">
              <a:solidFill>
                <a:srgbClr val="121212"/>
              </a:solidFill>
              <a:latin typeface="Arial"/>
              <a:ea typeface="Arial"/>
              <a:cs typeface="Arial"/>
              <a:sym typeface="Arial"/>
            </a:endParaRPr>
          </a:p>
          <a:p>
            <a:pPr marL="457200" marR="0" lvl="0" indent="-292100" algn="l" rtl="0">
              <a:lnSpc>
                <a:spcPct val="140000"/>
              </a:lnSpc>
              <a:spcBef>
                <a:spcPts val="0"/>
              </a:spcBef>
              <a:spcAft>
                <a:spcPts val="0"/>
              </a:spcAft>
              <a:buClr>
                <a:schemeClr val="dk1"/>
              </a:buClr>
              <a:buSzPts val="2600"/>
              <a:buFont typeface="Arial"/>
              <a:buNone/>
            </a:pPr>
            <a:endParaRPr sz="2600">
              <a:solidFill>
                <a:srgbClr val="121212"/>
              </a:solidFill>
              <a:latin typeface="Arial"/>
              <a:ea typeface="Arial"/>
              <a:cs typeface="Arial"/>
              <a:sym typeface="Arial"/>
            </a:endParaRPr>
          </a:p>
        </p:txBody>
      </p:sp>
      <p:sp>
        <p:nvSpPr>
          <p:cNvPr id="764" name="Google Shape;764;p33"/>
          <p:cNvSpPr/>
          <p:nvPr/>
        </p:nvSpPr>
        <p:spPr>
          <a:xfrm>
            <a:off x="17259300" y="-150232"/>
            <a:ext cx="1032201"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5" name="Google Shape;765;p33"/>
          <p:cNvSpPr/>
          <p:nvPr/>
        </p:nvSpPr>
        <p:spPr>
          <a:xfrm>
            <a:off x="0" y="-75116"/>
            <a:ext cx="1028700" cy="88887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6" name="Google Shape;766;p33"/>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7" name="Google Shape;767;p33"/>
          <p:cNvSpPr/>
          <p:nvPr/>
        </p:nvSpPr>
        <p:spPr>
          <a:xfrm>
            <a:off x="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8" name="Google Shape;768;p33"/>
          <p:cNvSpPr/>
          <p:nvPr/>
        </p:nvSpPr>
        <p:spPr>
          <a:xfrm>
            <a:off x="1725930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9" name="Google Shape;769;p33"/>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0" name="Google Shape;770;p33"/>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1" name="Google Shape;771;p33"/>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2" name="Google Shape;772;p3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3" name="Google Shape;773;p3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4" name="Google Shape;774;p3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5" name="Google Shape;775;p33"/>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776" name="Google Shape;776;p33"/>
          <p:cNvPicPr preferRelativeResize="0"/>
          <p:nvPr/>
        </p:nvPicPr>
        <p:blipFill rotWithShape="1">
          <a:blip r:embed="rId12">
            <a:alphaModFix/>
          </a:blip>
          <a:srcRect/>
          <a:stretch/>
        </p:blipFill>
        <p:spPr>
          <a:xfrm>
            <a:off x="15697200" y="9183021"/>
            <a:ext cx="1727565" cy="6282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4"/>
        <p:cNvGrpSpPr/>
        <p:nvPr/>
      </p:nvGrpSpPr>
      <p:grpSpPr>
        <a:xfrm>
          <a:off x="0" y="0"/>
          <a:ext cx="0" cy="0"/>
          <a:chOff x="0" y="0"/>
          <a:chExt cx="0" cy="0"/>
        </a:xfrm>
      </p:grpSpPr>
      <p:sp>
        <p:nvSpPr>
          <p:cNvPr id="125" name="Google Shape;125;p4"/>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4"/>
          <p:cNvSpPr txBox="1"/>
          <p:nvPr/>
        </p:nvSpPr>
        <p:spPr>
          <a:xfrm>
            <a:off x="781346" y="526012"/>
            <a:ext cx="15208144" cy="196117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000" dirty="0" err="1">
                <a:solidFill>
                  <a:srgbClr val="033C5B"/>
                </a:solidFill>
                <a:latin typeface="Arial"/>
                <a:ea typeface="Arial"/>
                <a:cs typeface="Arial"/>
                <a:sym typeface="Arial"/>
              </a:rPr>
              <a:t>Introducción</a:t>
            </a:r>
            <a:r>
              <a:rPr lang="en-GB" sz="6000" dirty="0">
                <a:solidFill>
                  <a:srgbClr val="033C5B"/>
                </a:solidFill>
                <a:latin typeface="Arial"/>
                <a:ea typeface="Arial"/>
                <a:cs typeface="Arial"/>
                <a:sym typeface="Arial"/>
              </a:rPr>
              <a:t> </a:t>
            </a:r>
            <a:endParaRPr sz="1100" dirty="0"/>
          </a:p>
          <a:p>
            <a:pPr marL="0" marR="0" lvl="0" indent="0" algn="l" rtl="0">
              <a:lnSpc>
                <a:spcPct val="128316"/>
              </a:lnSpc>
              <a:spcBef>
                <a:spcPts val="0"/>
              </a:spcBef>
              <a:spcAft>
                <a:spcPts val="0"/>
              </a:spcAft>
              <a:buNone/>
            </a:pPr>
            <a:r>
              <a:rPr lang="en-GB" sz="4800" dirty="0">
                <a:solidFill>
                  <a:srgbClr val="033C5B"/>
                </a:solidFill>
                <a:latin typeface="Arial"/>
                <a:ea typeface="Arial"/>
                <a:cs typeface="Arial"/>
                <a:sym typeface="Arial"/>
              </a:rPr>
              <a:t>El </a:t>
            </a:r>
            <a:r>
              <a:rPr lang="en-GB" sz="4800" dirty="0" err="1">
                <a:solidFill>
                  <a:srgbClr val="033C5B"/>
                </a:solidFill>
                <a:latin typeface="Arial"/>
                <a:ea typeface="Arial"/>
                <a:cs typeface="Arial"/>
                <a:sym typeface="Arial"/>
              </a:rPr>
              <a:t>papel</a:t>
            </a:r>
            <a:r>
              <a:rPr lang="en-GB" sz="4800" dirty="0">
                <a:solidFill>
                  <a:srgbClr val="033C5B"/>
                </a:solidFill>
                <a:latin typeface="Arial"/>
                <a:ea typeface="Arial"/>
                <a:cs typeface="Arial"/>
                <a:sym typeface="Arial"/>
              </a:rPr>
              <a:t> de las (</a:t>
            </a:r>
            <a:r>
              <a:rPr lang="en-GB" sz="4800" dirty="0" err="1">
                <a:solidFill>
                  <a:srgbClr val="033C5B"/>
                </a:solidFill>
                <a:latin typeface="Arial"/>
                <a:ea typeface="Arial"/>
                <a:cs typeface="Arial"/>
                <a:sym typeface="Arial"/>
              </a:rPr>
              <a:t>nuevas</a:t>
            </a:r>
            <a:r>
              <a:rPr lang="en-GB" sz="4800" dirty="0">
                <a:solidFill>
                  <a:srgbClr val="033C5B"/>
                </a:solidFill>
                <a:latin typeface="Arial"/>
                <a:ea typeface="Arial"/>
                <a:cs typeface="Arial"/>
                <a:sym typeface="Arial"/>
              </a:rPr>
              <a:t>) </a:t>
            </a:r>
            <a:r>
              <a:rPr lang="en-GB" sz="4800" dirty="0" err="1">
                <a:solidFill>
                  <a:srgbClr val="033C5B"/>
                </a:solidFill>
                <a:latin typeface="Arial"/>
                <a:ea typeface="Arial"/>
                <a:cs typeface="Arial"/>
                <a:sym typeface="Arial"/>
              </a:rPr>
              <a:t>tecnologías</a:t>
            </a:r>
            <a:r>
              <a:rPr lang="en-GB" sz="4800" dirty="0">
                <a:solidFill>
                  <a:srgbClr val="033C5B"/>
                </a:solidFill>
                <a:latin typeface="Arial"/>
                <a:ea typeface="Arial"/>
                <a:cs typeface="Arial"/>
                <a:sym typeface="Arial"/>
              </a:rPr>
              <a:t> </a:t>
            </a:r>
            <a:r>
              <a:rPr lang="en-GB" sz="4800" dirty="0" err="1">
                <a:solidFill>
                  <a:srgbClr val="033C5B"/>
                </a:solidFill>
                <a:latin typeface="Arial"/>
                <a:ea typeface="Arial"/>
                <a:cs typeface="Arial"/>
                <a:sym typeface="Arial"/>
              </a:rPr>
              <a:t>en</a:t>
            </a:r>
            <a:r>
              <a:rPr lang="en-GB" sz="4800" dirty="0">
                <a:solidFill>
                  <a:srgbClr val="033C5B"/>
                </a:solidFill>
                <a:latin typeface="Arial"/>
                <a:ea typeface="Arial"/>
                <a:cs typeface="Arial"/>
                <a:sym typeface="Arial"/>
              </a:rPr>
              <a:t> la EFP</a:t>
            </a:r>
            <a:endParaRPr sz="4800" dirty="0">
              <a:solidFill>
                <a:srgbClr val="033C5B"/>
              </a:solidFill>
              <a:latin typeface="Arial"/>
              <a:ea typeface="Arial"/>
              <a:cs typeface="Arial"/>
              <a:sym typeface="Arial"/>
            </a:endParaRPr>
          </a:p>
        </p:txBody>
      </p:sp>
      <p:sp>
        <p:nvSpPr>
          <p:cNvPr id="128" name="Google Shape;128;p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4"/>
          <p:cNvSpPr txBox="1"/>
          <p:nvPr/>
        </p:nvSpPr>
        <p:spPr>
          <a:xfrm>
            <a:off x="1360130" y="8385301"/>
            <a:ext cx="15465917" cy="869405"/>
          </a:xfrm>
          <a:prstGeom prst="rect">
            <a:avLst/>
          </a:prstGeom>
          <a:noFill/>
          <a:ln>
            <a:noFill/>
          </a:ln>
        </p:spPr>
        <p:txBody>
          <a:bodyPr spcFirstLastPara="1" wrap="square" lIns="0" tIns="0" rIns="0" bIns="0" anchor="t" anchorCtr="0">
            <a:spAutoFit/>
          </a:bodyPr>
          <a:lstStyle/>
          <a:p>
            <a:pPr marL="0" marR="0" lvl="0" indent="0" algn="l" rtl="0">
              <a:lnSpc>
                <a:spcPct val="202166"/>
              </a:lnSpc>
              <a:spcBef>
                <a:spcPts val="0"/>
              </a:spcBef>
              <a:spcAft>
                <a:spcPts val="0"/>
              </a:spcAft>
              <a:buNone/>
            </a:pPr>
            <a:r>
              <a:rPr lang="en-GB" sz="1600" i="1">
                <a:solidFill>
                  <a:srgbClr val="121212"/>
                </a:solidFill>
                <a:latin typeface="Arial"/>
                <a:ea typeface="Arial"/>
                <a:cs typeface="Arial"/>
                <a:sym typeface="Arial"/>
              </a:rPr>
              <a:t>Fuente: </a:t>
            </a:r>
            <a:r>
              <a:rPr lang="en-GB" sz="1800" i="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https://unevoc.unesco.org/home/ICT+in+TVET</a:t>
            </a:r>
            <a:endParaRPr sz="1800" i="1">
              <a:solidFill>
                <a:schemeClr val="dk1"/>
              </a:solidFill>
              <a:latin typeface="Calibri"/>
              <a:ea typeface="Calibri"/>
              <a:cs typeface="Calibri"/>
              <a:sym typeface="Calibri"/>
            </a:endParaRPr>
          </a:p>
          <a:p>
            <a:pPr marL="0" marR="0" lvl="0" indent="0" algn="l" rtl="0">
              <a:lnSpc>
                <a:spcPct val="227437"/>
              </a:lnSpc>
              <a:spcBef>
                <a:spcPts val="0"/>
              </a:spcBef>
              <a:spcAft>
                <a:spcPts val="0"/>
              </a:spcAft>
              <a:buNone/>
            </a:pPr>
            <a:r>
              <a:rPr lang="en-GB" sz="1600" i="1">
                <a:solidFill>
                  <a:srgbClr val="121212"/>
                </a:solidFill>
                <a:latin typeface="Arial"/>
                <a:ea typeface="Arial"/>
                <a:cs typeface="Arial"/>
                <a:sym typeface="Arial"/>
              </a:rPr>
              <a:t>  </a:t>
            </a:r>
            <a:endParaRPr/>
          </a:p>
        </p:txBody>
      </p:sp>
      <p:sp>
        <p:nvSpPr>
          <p:cNvPr id="131" name="Google Shape;131;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134" name="Google Shape;134;p4"/>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135" name="Google Shape;135;p4"/>
          <p:cNvGrpSpPr/>
          <p:nvPr/>
        </p:nvGrpSpPr>
        <p:grpSpPr>
          <a:xfrm>
            <a:off x="781346" y="2724032"/>
            <a:ext cx="15465916" cy="4639667"/>
            <a:chOff x="0" y="0"/>
            <a:chExt cx="15465916" cy="4639667"/>
          </a:xfrm>
        </p:grpSpPr>
        <p:sp>
          <p:nvSpPr>
            <p:cNvPr id="136" name="Google Shape;136;p4"/>
            <p:cNvSpPr/>
            <p:nvPr/>
          </p:nvSpPr>
          <p:spPr>
            <a:xfrm>
              <a:off x="0" y="0"/>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txBox="1"/>
            <p:nvPr/>
          </p:nvSpPr>
          <p:spPr>
            <a:xfrm>
              <a:off x="29896" y="29896"/>
              <a:ext cx="11185038" cy="96093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a:solidFill>
                    <a:schemeClr val="lt1"/>
                  </a:solidFill>
                  <a:latin typeface="Calibri"/>
                  <a:ea typeface="Calibri"/>
                  <a:cs typeface="Calibri"/>
                  <a:sym typeface="Calibri"/>
                </a:rPr>
                <a:t>La transformación digital requiere un cambio general de competencias, y las tecnologías de la información y la comunicación (TIC) desempeñan un papel fundamental en la consecución de los Objetivos de Desarrollo Sostenible.</a:t>
              </a:r>
              <a:endParaRPr sz="2300">
                <a:solidFill>
                  <a:schemeClr val="lt1"/>
                </a:solidFill>
                <a:latin typeface="Calibri"/>
                <a:ea typeface="Calibri"/>
                <a:cs typeface="Calibri"/>
                <a:sym typeface="Calibri"/>
              </a:endParaRPr>
            </a:p>
          </p:txBody>
        </p:sp>
        <p:sp>
          <p:nvSpPr>
            <p:cNvPr id="138" name="Google Shape;138;p4"/>
            <p:cNvSpPr/>
            <p:nvPr/>
          </p:nvSpPr>
          <p:spPr>
            <a:xfrm>
              <a:off x="1036216" y="1206313"/>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txBox="1"/>
            <p:nvPr/>
          </p:nvSpPr>
          <p:spPr>
            <a:xfrm>
              <a:off x="1066112" y="1236209"/>
              <a:ext cx="10613252" cy="96093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a:solidFill>
                    <a:schemeClr val="lt1"/>
                  </a:solidFill>
                  <a:latin typeface="Calibri"/>
                  <a:ea typeface="Calibri"/>
                  <a:cs typeface="Calibri"/>
                  <a:sym typeface="Calibri"/>
                </a:rPr>
                <a:t>La preparación moderna de la mano de obra implica considerar la tecnología como un factor clave de la educación en lugar de un extra, algo en lo que también insistió Bill Gates.</a:t>
              </a:r>
              <a:endParaRPr sz="2300">
                <a:solidFill>
                  <a:schemeClr val="lt1"/>
                </a:solidFill>
                <a:latin typeface="Calibri"/>
                <a:ea typeface="Calibri"/>
                <a:cs typeface="Calibri"/>
                <a:sym typeface="Calibri"/>
              </a:endParaRPr>
            </a:p>
          </p:txBody>
        </p:sp>
        <p:sp>
          <p:nvSpPr>
            <p:cNvPr id="140" name="Google Shape;140;p4"/>
            <p:cNvSpPr/>
            <p:nvPr/>
          </p:nvSpPr>
          <p:spPr>
            <a:xfrm>
              <a:off x="2056966" y="2412627"/>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txBox="1"/>
            <p:nvPr/>
          </p:nvSpPr>
          <p:spPr>
            <a:xfrm>
              <a:off x="2086862" y="2442523"/>
              <a:ext cx="10628718" cy="96093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a:solidFill>
                    <a:schemeClr val="lt1"/>
                  </a:solidFill>
                  <a:latin typeface="Calibri"/>
                  <a:ea typeface="Calibri"/>
                  <a:cs typeface="Calibri"/>
                  <a:sym typeface="Calibri"/>
                </a:rPr>
                <a:t>Los centros educativos y su personal deben adaptar sus estrategias y materiales didácticos a un entorno de aprendizaje dependiente de la tecnología. </a:t>
              </a:r>
              <a:endParaRPr sz="2300">
                <a:solidFill>
                  <a:schemeClr val="lt1"/>
                </a:solidFill>
                <a:latin typeface="Calibri"/>
                <a:ea typeface="Calibri"/>
                <a:cs typeface="Calibri"/>
                <a:sym typeface="Calibri"/>
              </a:endParaRPr>
            </a:p>
          </p:txBody>
        </p:sp>
        <p:sp>
          <p:nvSpPr>
            <p:cNvPr id="142" name="Google Shape;142;p4"/>
            <p:cNvSpPr/>
            <p:nvPr/>
          </p:nvSpPr>
          <p:spPr>
            <a:xfrm>
              <a:off x="3093183" y="3618941"/>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txBox="1"/>
            <p:nvPr/>
          </p:nvSpPr>
          <p:spPr>
            <a:xfrm>
              <a:off x="3123079" y="3648837"/>
              <a:ext cx="10613252" cy="96093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a:solidFill>
                    <a:schemeClr val="lt1"/>
                  </a:solidFill>
                  <a:latin typeface="Calibri"/>
                  <a:ea typeface="Calibri"/>
                  <a:cs typeface="Calibri"/>
                  <a:sym typeface="Calibri"/>
                </a:rPr>
                <a:t>A medida que la tecnología reconfigura la educación, el papel de los profesores y formadores cambia, lo que pone de relieve su papel fundamental en la integración de las TIC.</a:t>
              </a:r>
              <a:endParaRPr sz="2300">
                <a:solidFill>
                  <a:schemeClr val="lt1"/>
                </a:solidFill>
                <a:latin typeface="Calibri"/>
                <a:ea typeface="Calibri"/>
                <a:cs typeface="Calibri"/>
                <a:sym typeface="Calibri"/>
              </a:endParaRPr>
            </a:p>
          </p:txBody>
        </p:sp>
        <p:sp>
          <p:nvSpPr>
            <p:cNvPr id="144" name="Google Shape;144;p4"/>
            <p:cNvSpPr/>
            <p:nvPr/>
          </p:nvSpPr>
          <p:spPr>
            <a:xfrm>
              <a:off x="11709261" y="781784"/>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txBox="1"/>
            <p:nvPr/>
          </p:nvSpPr>
          <p:spPr>
            <a:xfrm>
              <a:off x="11858542" y="781784"/>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sp>
          <p:nvSpPr>
            <p:cNvPr id="146" name="Google Shape;146;p4"/>
            <p:cNvSpPr/>
            <p:nvPr/>
          </p:nvSpPr>
          <p:spPr>
            <a:xfrm>
              <a:off x="12745477" y="1988097"/>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txBox="1"/>
            <p:nvPr/>
          </p:nvSpPr>
          <p:spPr>
            <a:xfrm>
              <a:off x="12894758" y="1988097"/>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sp>
          <p:nvSpPr>
            <p:cNvPr id="148" name="Google Shape;148;p4"/>
            <p:cNvSpPr/>
            <p:nvPr/>
          </p:nvSpPr>
          <p:spPr>
            <a:xfrm>
              <a:off x="13766228" y="3194411"/>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txBox="1"/>
            <p:nvPr/>
          </p:nvSpPr>
          <p:spPr>
            <a:xfrm>
              <a:off x="13915509" y="3194411"/>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53"/>
        <p:cNvGrpSpPr/>
        <p:nvPr/>
      </p:nvGrpSpPr>
      <p:grpSpPr>
        <a:xfrm>
          <a:off x="0" y="0"/>
          <a:ext cx="0" cy="0"/>
          <a:chOff x="0" y="0"/>
          <a:chExt cx="0" cy="0"/>
        </a:xfrm>
      </p:grpSpPr>
      <p:sp>
        <p:nvSpPr>
          <p:cNvPr id="154" name="Google Shape;154;p5"/>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5"/>
          <p:cNvSpPr txBox="1"/>
          <p:nvPr/>
        </p:nvSpPr>
        <p:spPr>
          <a:xfrm>
            <a:off x="837748" y="583439"/>
            <a:ext cx="15208144" cy="218091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600" dirty="0" err="1">
                <a:solidFill>
                  <a:srgbClr val="033C5B"/>
                </a:solidFill>
                <a:latin typeface="Arial"/>
                <a:ea typeface="Arial"/>
                <a:cs typeface="Arial"/>
                <a:sym typeface="Arial"/>
              </a:rPr>
              <a:t>Introducción</a:t>
            </a:r>
            <a:r>
              <a:rPr lang="en-GB" sz="6600" dirty="0">
                <a:solidFill>
                  <a:srgbClr val="033C5B"/>
                </a:solidFill>
                <a:latin typeface="Arial"/>
                <a:ea typeface="Arial"/>
                <a:cs typeface="Arial"/>
                <a:sym typeface="Arial"/>
              </a:rPr>
              <a:t> </a:t>
            </a:r>
            <a:endParaRPr sz="1200" dirty="0"/>
          </a:p>
          <a:p>
            <a:pPr marL="0" marR="0" lvl="0" indent="0" algn="l" rtl="0">
              <a:lnSpc>
                <a:spcPct val="128316"/>
              </a:lnSpc>
              <a:spcBef>
                <a:spcPts val="0"/>
              </a:spcBef>
              <a:spcAft>
                <a:spcPts val="0"/>
              </a:spcAft>
              <a:buNone/>
            </a:pPr>
            <a:r>
              <a:rPr lang="en-GB" sz="5400" dirty="0">
                <a:solidFill>
                  <a:srgbClr val="033C5B"/>
                </a:solidFill>
                <a:latin typeface="Arial"/>
                <a:ea typeface="Arial"/>
                <a:cs typeface="Arial"/>
                <a:sym typeface="Arial"/>
              </a:rPr>
              <a:t>El </a:t>
            </a:r>
            <a:r>
              <a:rPr lang="en-GB" sz="5400" dirty="0" err="1">
                <a:solidFill>
                  <a:srgbClr val="033C5B"/>
                </a:solidFill>
                <a:latin typeface="Arial"/>
                <a:ea typeface="Arial"/>
                <a:cs typeface="Arial"/>
                <a:sym typeface="Arial"/>
              </a:rPr>
              <a:t>papel</a:t>
            </a:r>
            <a:r>
              <a:rPr lang="en-GB" sz="5400" dirty="0">
                <a:solidFill>
                  <a:srgbClr val="033C5B"/>
                </a:solidFill>
                <a:latin typeface="Arial"/>
                <a:ea typeface="Arial"/>
                <a:cs typeface="Arial"/>
                <a:sym typeface="Arial"/>
              </a:rPr>
              <a:t> de las (</a:t>
            </a:r>
            <a:r>
              <a:rPr lang="en-GB" sz="5400" dirty="0" err="1">
                <a:solidFill>
                  <a:srgbClr val="033C5B"/>
                </a:solidFill>
                <a:latin typeface="Arial"/>
                <a:ea typeface="Arial"/>
                <a:cs typeface="Arial"/>
                <a:sym typeface="Arial"/>
              </a:rPr>
              <a:t>nuevas</a:t>
            </a:r>
            <a:r>
              <a:rPr lang="en-GB" sz="5400" dirty="0">
                <a:solidFill>
                  <a:srgbClr val="033C5B"/>
                </a:solidFill>
                <a:latin typeface="Arial"/>
                <a:ea typeface="Arial"/>
                <a:cs typeface="Arial"/>
                <a:sym typeface="Arial"/>
              </a:rPr>
              <a:t>) </a:t>
            </a:r>
            <a:r>
              <a:rPr lang="en-GB" sz="5400" dirty="0" err="1">
                <a:solidFill>
                  <a:srgbClr val="033C5B"/>
                </a:solidFill>
                <a:latin typeface="Arial"/>
                <a:ea typeface="Arial"/>
                <a:cs typeface="Arial"/>
                <a:sym typeface="Arial"/>
              </a:rPr>
              <a:t>tecnologías</a:t>
            </a:r>
            <a:r>
              <a:rPr lang="en-GB" sz="5400" dirty="0">
                <a:solidFill>
                  <a:srgbClr val="033C5B"/>
                </a:solidFill>
                <a:latin typeface="Arial"/>
                <a:ea typeface="Arial"/>
                <a:cs typeface="Arial"/>
                <a:sym typeface="Arial"/>
              </a:rPr>
              <a:t> </a:t>
            </a:r>
            <a:r>
              <a:rPr lang="en-GB" sz="5400" dirty="0" err="1">
                <a:solidFill>
                  <a:srgbClr val="033C5B"/>
                </a:solidFill>
                <a:latin typeface="Arial"/>
                <a:ea typeface="Arial"/>
                <a:cs typeface="Arial"/>
                <a:sym typeface="Arial"/>
              </a:rPr>
              <a:t>en</a:t>
            </a:r>
            <a:r>
              <a:rPr lang="en-GB" sz="5400" dirty="0">
                <a:solidFill>
                  <a:srgbClr val="033C5B"/>
                </a:solidFill>
                <a:latin typeface="Arial"/>
                <a:ea typeface="Arial"/>
                <a:cs typeface="Arial"/>
                <a:sym typeface="Arial"/>
              </a:rPr>
              <a:t> la EFP</a:t>
            </a:r>
            <a:endParaRPr sz="5400" dirty="0">
              <a:solidFill>
                <a:srgbClr val="033C5B"/>
              </a:solidFill>
              <a:latin typeface="Arial"/>
              <a:ea typeface="Arial"/>
              <a:cs typeface="Arial"/>
              <a:sym typeface="Arial"/>
            </a:endParaRPr>
          </a:p>
        </p:txBody>
      </p:sp>
      <p:sp>
        <p:nvSpPr>
          <p:cNvPr id="157" name="Google Shape;157;p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5"/>
          <p:cNvSpPr txBox="1"/>
          <p:nvPr/>
        </p:nvSpPr>
        <p:spPr>
          <a:xfrm>
            <a:off x="1360130" y="8385301"/>
            <a:ext cx="15465917" cy="869405"/>
          </a:xfrm>
          <a:prstGeom prst="rect">
            <a:avLst/>
          </a:prstGeom>
          <a:noFill/>
          <a:ln>
            <a:noFill/>
          </a:ln>
        </p:spPr>
        <p:txBody>
          <a:bodyPr spcFirstLastPara="1" wrap="square" lIns="0" tIns="0" rIns="0" bIns="0" anchor="t" anchorCtr="0">
            <a:spAutoFit/>
          </a:bodyPr>
          <a:lstStyle/>
          <a:p>
            <a:pPr marL="0" marR="0" lvl="0" indent="0" algn="l" rtl="0">
              <a:lnSpc>
                <a:spcPct val="202166"/>
              </a:lnSpc>
              <a:spcBef>
                <a:spcPts val="0"/>
              </a:spcBef>
              <a:spcAft>
                <a:spcPts val="0"/>
              </a:spcAft>
              <a:buNone/>
            </a:pPr>
            <a:r>
              <a:rPr lang="en-GB" sz="1600" i="1">
                <a:solidFill>
                  <a:srgbClr val="121212"/>
                </a:solidFill>
                <a:latin typeface="Arial"/>
                <a:ea typeface="Arial"/>
                <a:cs typeface="Arial"/>
                <a:sym typeface="Arial"/>
              </a:rPr>
              <a:t>Fuente: </a:t>
            </a:r>
            <a:r>
              <a:rPr lang="en-GB" sz="1800" i="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https://unevoc.unesco.org/home/ICT+in+TVET</a:t>
            </a:r>
            <a:endParaRPr sz="1800" i="1">
              <a:solidFill>
                <a:schemeClr val="dk1"/>
              </a:solidFill>
              <a:latin typeface="Calibri"/>
              <a:ea typeface="Calibri"/>
              <a:cs typeface="Calibri"/>
              <a:sym typeface="Calibri"/>
            </a:endParaRPr>
          </a:p>
          <a:p>
            <a:pPr marL="0" marR="0" lvl="0" indent="0" algn="l" rtl="0">
              <a:lnSpc>
                <a:spcPct val="227437"/>
              </a:lnSpc>
              <a:spcBef>
                <a:spcPts val="0"/>
              </a:spcBef>
              <a:spcAft>
                <a:spcPts val="0"/>
              </a:spcAft>
              <a:buNone/>
            </a:pPr>
            <a:r>
              <a:rPr lang="en-GB" sz="1600" i="1">
                <a:solidFill>
                  <a:srgbClr val="121212"/>
                </a:solidFill>
                <a:latin typeface="Arial"/>
                <a:ea typeface="Arial"/>
                <a:cs typeface="Arial"/>
                <a:sym typeface="Arial"/>
              </a:rPr>
              <a:t>  </a:t>
            </a:r>
            <a:endParaRPr/>
          </a:p>
        </p:txBody>
      </p:sp>
      <p:pic>
        <p:nvPicPr>
          <p:cNvPr id="160" name="Google Shape;160;p5"/>
          <p:cNvPicPr preferRelativeResize="0"/>
          <p:nvPr/>
        </p:nvPicPr>
        <p:blipFill rotWithShape="1">
          <a:blip r:embed="rId4">
            <a:alphaModFix/>
          </a:blip>
          <a:srcRect b="6091"/>
          <a:stretch/>
        </p:blipFill>
        <p:spPr>
          <a:xfrm>
            <a:off x="1311424" y="3565752"/>
            <a:ext cx="14173007" cy="2726088"/>
          </a:xfrm>
          <a:prstGeom prst="rect">
            <a:avLst/>
          </a:prstGeom>
          <a:noFill/>
          <a:ln>
            <a:noFill/>
          </a:ln>
        </p:spPr>
      </p:pic>
      <p:sp>
        <p:nvSpPr>
          <p:cNvPr id="161" name="Google Shape;161;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5"/>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164" name="Google Shape;164;p5"/>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8"/>
        <p:cNvGrpSpPr/>
        <p:nvPr/>
      </p:nvGrpSpPr>
      <p:grpSpPr>
        <a:xfrm>
          <a:off x="0" y="0"/>
          <a:ext cx="0" cy="0"/>
          <a:chOff x="0" y="0"/>
          <a:chExt cx="0" cy="0"/>
        </a:xfrm>
      </p:grpSpPr>
      <p:sp>
        <p:nvSpPr>
          <p:cNvPr id="169" name="Google Shape;169;p6"/>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6"/>
          <p:cNvSpPr txBox="1"/>
          <p:nvPr/>
        </p:nvSpPr>
        <p:spPr>
          <a:xfrm>
            <a:off x="619878" y="401579"/>
            <a:ext cx="15208144" cy="196117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000" dirty="0" err="1">
                <a:solidFill>
                  <a:srgbClr val="033C5B"/>
                </a:solidFill>
                <a:latin typeface="Arial"/>
                <a:ea typeface="Arial"/>
                <a:cs typeface="Arial"/>
                <a:sym typeface="Arial"/>
              </a:rPr>
              <a:t>Introducción</a:t>
            </a:r>
            <a:r>
              <a:rPr lang="en-GB" sz="6000" dirty="0">
                <a:solidFill>
                  <a:srgbClr val="033C5B"/>
                </a:solidFill>
                <a:latin typeface="Arial"/>
                <a:ea typeface="Arial"/>
                <a:cs typeface="Arial"/>
                <a:sym typeface="Arial"/>
              </a:rPr>
              <a:t> </a:t>
            </a:r>
            <a:endParaRPr sz="1100" dirty="0"/>
          </a:p>
          <a:p>
            <a:pPr marL="0" marR="0" lvl="0" indent="0" algn="l" rtl="0">
              <a:lnSpc>
                <a:spcPct val="128316"/>
              </a:lnSpc>
              <a:spcBef>
                <a:spcPts val="0"/>
              </a:spcBef>
              <a:spcAft>
                <a:spcPts val="0"/>
              </a:spcAft>
              <a:buNone/>
            </a:pPr>
            <a:r>
              <a:rPr lang="en-GB" sz="4800" dirty="0">
                <a:solidFill>
                  <a:srgbClr val="033C5B"/>
                </a:solidFill>
                <a:latin typeface="Arial"/>
                <a:ea typeface="Arial"/>
                <a:cs typeface="Arial"/>
                <a:sym typeface="Arial"/>
              </a:rPr>
              <a:t>El </a:t>
            </a:r>
            <a:r>
              <a:rPr lang="en-GB" sz="4800" dirty="0" err="1">
                <a:solidFill>
                  <a:srgbClr val="033C5B"/>
                </a:solidFill>
                <a:latin typeface="Arial"/>
                <a:ea typeface="Arial"/>
                <a:cs typeface="Arial"/>
                <a:sym typeface="Arial"/>
              </a:rPr>
              <a:t>papel</a:t>
            </a:r>
            <a:r>
              <a:rPr lang="en-GB" sz="4800" dirty="0">
                <a:solidFill>
                  <a:srgbClr val="033C5B"/>
                </a:solidFill>
                <a:latin typeface="Arial"/>
                <a:ea typeface="Arial"/>
                <a:cs typeface="Arial"/>
                <a:sym typeface="Arial"/>
              </a:rPr>
              <a:t> de las (</a:t>
            </a:r>
            <a:r>
              <a:rPr lang="en-GB" sz="4800" dirty="0" err="1">
                <a:solidFill>
                  <a:srgbClr val="033C5B"/>
                </a:solidFill>
                <a:latin typeface="Arial"/>
                <a:ea typeface="Arial"/>
                <a:cs typeface="Arial"/>
                <a:sym typeface="Arial"/>
              </a:rPr>
              <a:t>nuevas</a:t>
            </a:r>
            <a:r>
              <a:rPr lang="en-GB" sz="4800" dirty="0">
                <a:solidFill>
                  <a:srgbClr val="033C5B"/>
                </a:solidFill>
                <a:latin typeface="Arial"/>
                <a:ea typeface="Arial"/>
                <a:cs typeface="Arial"/>
                <a:sym typeface="Arial"/>
              </a:rPr>
              <a:t>) </a:t>
            </a:r>
            <a:r>
              <a:rPr lang="en-GB" sz="4800" dirty="0" err="1">
                <a:solidFill>
                  <a:srgbClr val="033C5B"/>
                </a:solidFill>
                <a:latin typeface="Arial"/>
                <a:ea typeface="Arial"/>
                <a:cs typeface="Arial"/>
                <a:sym typeface="Arial"/>
              </a:rPr>
              <a:t>tecnologías</a:t>
            </a:r>
            <a:r>
              <a:rPr lang="en-GB" sz="4800" dirty="0">
                <a:solidFill>
                  <a:srgbClr val="033C5B"/>
                </a:solidFill>
                <a:latin typeface="Arial"/>
                <a:ea typeface="Arial"/>
                <a:cs typeface="Arial"/>
                <a:sym typeface="Arial"/>
              </a:rPr>
              <a:t> </a:t>
            </a:r>
            <a:r>
              <a:rPr lang="en-GB" sz="4800" dirty="0" err="1">
                <a:solidFill>
                  <a:srgbClr val="033C5B"/>
                </a:solidFill>
                <a:latin typeface="Arial"/>
                <a:ea typeface="Arial"/>
                <a:cs typeface="Arial"/>
                <a:sym typeface="Arial"/>
              </a:rPr>
              <a:t>en</a:t>
            </a:r>
            <a:r>
              <a:rPr lang="en-GB" sz="4800" dirty="0">
                <a:solidFill>
                  <a:srgbClr val="033C5B"/>
                </a:solidFill>
                <a:latin typeface="Arial"/>
                <a:ea typeface="Arial"/>
                <a:cs typeface="Arial"/>
                <a:sym typeface="Arial"/>
              </a:rPr>
              <a:t> la EFP</a:t>
            </a:r>
            <a:endParaRPr sz="4800" dirty="0">
              <a:solidFill>
                <a:srgbClr val="033C5B"/>
              </a:solidFill>
              <a:latin typeface="Arial"/>
              <a:ea typeface="Arial"/>
              <a:cs typeface="Arial"/>
              <a:sym typeface="Arial"/>
            </a:endParaRPr>
          </a:p>
        </p:txBody>
      </p:sp>
      <p:sp>
        <p:nvSpPr>
          <p:cNvPr id="172" name="Google Shape;172;p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6"/>
          <p:cNvSpPr txBox="1"/>
          <p:nvPr/>
        </p:nvSpPr>
        <p:spPr>
          <a:xfrm>
            <a:off x="1360130" y="8385301"/>
            <a:ext cx="15465917" cy="869405"/>
          </a:xfrm>
          <a:prstGeom prst="rect">
            <a:avLst/>
          </a:prstGeom>
          <a:noFill/>
          <a:ln>
            <a:noFill/>
          </a:ln>
        </p:spPr>
        <p:txBody>
          <a:bodyPr spcFirstLastPara="1" wrap="square" lIns="0" tIns="0" rIns="0" bIns="0" anchor="t" anchorCtr="0">
            <a:spAutoFit/>
          </a:bodyPr>
          <a:lstStyle/>
          <a:p>
            <a:pPr marL="0" marR="0" lvl="0" indent="0" algn="l" rtl="0">
              <a:lnSpc>
                <a:spcPct val="202166"/>
              </a:lnSpc>
              <a:spcBef>
                <a:spcPts val="0"/>
              </a:spcBef>
              <a:spcAft>
                <a:spcPts val="0"/>
              </a:spcAft>
              <a:buNone/>
            </a:pPr>
            <a:r>
              <a:rPr lang="en-GB" sz="1600" i="1">
                <a:solidFill>
                  <a:srgbClr val="121212"/>
                </a:solidFill>
                <a:latin typeface="Arial"/>
                <a:ea typeface="Arial"/>
                <a:cs typeface="Arial"/>
                <a:sym typeface="Arial"/>
              </a:rPr>
              <a:t>Fuente: </a:t>
            </a:r>
            <a:r>
              <a:rPr lang="en-GB" sz="1800" i="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https://unevoc.unesco.org/home/ICT+in+TVET</a:t>
            </a:r>
            <a:endParaRPr sz="1800" i="1">
              <a:solidFill>
                <a:schemeClr val="dk1"/>
              </a:solidFill>
              <a:latin typeface="Calibri"/>
              <a:ea typeface="Calibri"/>
              <a:cs typeface="Calibri"/>
              <a:sym typeface="Calibri"/>
            </a:endParaRPr>
          </a:p>
          <a:p>
            <a:pPr marL="0" marR="0" lvl="0" indent="0" algn="l" rtl="0">
              <a:lnSpc>
                <a:spcPct val="227437"/>
              </a:lnSpc>
              <a:spcBef>
                <a:spcPts val="0"/>
              </a:spcBef>
              <a:spcAft>
                <a:spcPts val="0"/>
              </a:spcAft>
              <a:buNone/>
            </a:pPr>
            <a:r>
              <a:rPr lang="en-GB" sz="1600" i="1">
                <a:solidFill>
                  <a:srgbClr val="121212"/>
                </a:solidFill>
                <a:latin typeface="Arial"/>
                <a:ea typeface="Arial"/>
                <a:cs typeface="Arial"/>
                <a:sym typeface="Arial"/>
              </a:rPr>
              <a:t>  </a:t>
            </a:r>
            <a:endParaRPr/>
          </a:p>
        </p:txBody>
      </p:sp>
      <p:grpSp>
        <p:nvGrpSpPr>
          <p:cNvPr id="175" name="Google Shape;175;p6"/>
          <p:cNvGrpSpPr/>
          <p:nvPr/>
        </p:nvGrpSpPr>
        <p:grpSpPr>
          <a:xfrm>
            <a:off x="781346" y="2724032"/>
            <a:ext cx="15465916" cy="4639667"/>
            <a:chOff x="0" y="0"/>
            <a:chExt cx="15465916" cy="4639667"/>
          </a:xfrm>
        </p:grpSpPr>
        <p:sp>
          <p:nvSpPr>
            <p:cNvPr id="176" name="Google Shape;176;p6"/>
            <p:cNvSpPr/>
            <p:nvPr/>
          </p:nvSpPr>
          <p:spPr>
            <a:xfrm>
              <a:off x="0" y="0"/>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txBox="1"/>
            <p:nvPr/>
          </p:nvSpPr>
          <p:spPr>
            <a:xfrm>
              <a:off x="29896" y="29896"/>
              <a:ext cx="11185038" cy="960934"/>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GB" sz="2500">
                  <a:solidFill>
                    <a:schemeClr val="lt1"/>
                  </a:solidFill>
                  <a:latin typeface="Calibri"/>
                  <a:ea typeface="Calibri"/>
                  <a:cs typeface="Calibri"/>
                  <a:sym typeface="Calibri"/>
                </a:rPr>
                <a:t>La principal ventaja de las TIC es su potencial para conectar y acceder globalmente a la educación y la formación, lo que induce una demanda mundial de competencias tecnológicas actualizadas.</a:t>
              </a:r>
              <a:endParaRPr sz="2500">
                <a:solidFill>
                  <a:schemeClr val="lt1"/>
                </a:solidFill>
                <a:latin typeface="Calibri"/>
                <a:ea typeface="Calibri"/>
                <a:cs typeface="Calibri"/>
                <a:sym typeface="Calibri"/>
              </a:endParaRPr>
            </a:p>
          </p:txBody>
        </p:sp>
        <p:sp>
          <p:nvSpPr>
            <p:cNvPr id="178" name="Google Shape;178;p6"/>
            <p:cNvSpPr/>
            <p:nvPr/>
          </p:nvSpPr>
          <p:spPr>
            <a:xfrm>
              <a:off x="1036216" y="1206313"/>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txBox="1"/>
            <p:nvPr/>
          </p:nvSpPr>
          <p:spPr>
            <a:xfrm>
              <a:off x="1066112" y="1236209"/>
              <a:ext cx="10613252" cy="960934"/>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GB" sz="2500">
                  <a:solidFill>
                    <a:schemeClr val="lt1"/>
                  </a:solidFill>
                  <a:latin typeface="Calibri"/>
                  <a:ea typeface="Calibri"/>
                  <a:cs typeface="Calibri"/>
                  <a:sym typeface="Calibri"/>
                </a:rPr>
                <a:t>Fomentar una cultura de colaboración es esencial para que estos sistemas de EFP permanezcan abiertos y adaptables en un mundo que cambia rápidamente.</a:t>
              </a:r>
              <a:endParaRPr sz="2500">
                <a:solidFill>
                  <a:schemeClr val="lt1"/>
                </a:solidFill>
                <a:latin typeface="Calibri"/>
                <a:ea typeface="Calibri"/>
                <a:cs typeface="Calibri"/>
                <a:sym typeface="Calibri"/>
              </a:endParaRPr>
            </a:p>
          </p:txBody>
        </p:sp>
        <p:sp>
          <p:nvSpPr>
            <p:cNvPr id="180" name="Google Shape;180;p6"/>
            <p:cNvSpPr/>
            <p:nvPr/>
          </p:nvSpPr>
          <p:spPr>
            <a:xfrm>
              <a:off x="2056966" y="2412627"/>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txBox="1"/>
            <p:nvPr/>
          </p:nvSpPr>
          <p:spPr>
            <a:xfrm>
              <a:off x="2086862" y="2442523"/>
              <a:ext cx="10628718" cy="960934"/>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GB" sz="2500">
                  <a:solidFill>
                    <a:schemeClr val="lt1"/>
                  </a:solidFill>
                  <a:latin typeface="Calibri"/>
                  <a:ea typeface="Calibri"/>
                  <a:cs typeface="Calibri"/>
                  <a:sym typeface="Calibri"/>
                </a:rPr>
                <a:t>La creación de redes, tanto en línea como fuera de ella, se identifica como un recurso crucial para los estudiantes de formación profesional y el público en general en el vertiginoso mundo de cambios actual.</a:t>
              </a:r>
              <a:endParaRPr sz="2500">
                <a:solidFill>
                  <a:schemeClr val="lt1"/>
                </a:solidFill>
                <a:latin typeface="Calibri"/>
                <a:ea typeface="Calibri"/>
                <a:cs typeface="Calibri"/>
                <a:sym typeface="Calibri"/>
              </a:endParaRPr>
            </a:p>
          </p:txBody>
        </p:sp>
        <p:sp>
          <p:nvSpPr>
            <p:cNvPr id="182" name="Google Shape;182;p6"/>
            <p:cNvSpPr/>
            <p:nvPr/>
          </p:nvSpPr>
          <p:spPr>
            <a:xfrm>
              <a:off x="3093183" y="3618941"/>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txBox="1"/>
            <p:nvPr/>
          </p:nvSpPr>
          <p:spPr>
            <a:xfrm>
              <a:off x="3123079" y="3648837"/>
              <a:ext cx="10613252" cy="960934"/>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GB" sz="2500">
                  <a:solidFill>
                    <a:schemeClr val="lt1"/>
                  </a:solidFill>
                  <a:latin typeface="Calibri"/>
                  <a:ea typeface="Calibri"/>
                  <a:cs typeface="Calibri"/>
                  <a:sym typeface="Calibri"/>
                </a:rPr>
                <a:t>Los Recursos Educativos Abiertos (REA) pueden mejorar significativamente el acceso a materiales útiles en la formación profesional.</a:t>
              </a:r>
              <a:endParaRPr sz="2500">
                <a:solidFill>
                  <a:schemeClr val="lt1"/>
                </a:solidFill>
                <a:latin typeface="Calibri"/>
                <a:ea typeface="Calibri"/>
                <a:cs typeface="Calibri"/>
                <a:sym typeface="Calibri"/>
              </a:endParaRPr>
            </a:p>
          </p:txBody>
        </p:sp>
        <p:sp>
          <p:nvSpPr>
            <p:cNvPr id="184" name="Google Shape;184;p6"/>
            <p:cNvSpPr/>
            <p:nvPr/>
          </p:nvSpPr>
          <p:spPr>
            <a:xfrm>
              <a:off x="11709261" y="781784"/>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p:nvPr/>
          </p:nvSpPr>
          <p:spPr>
            <a:xfrm>
              <a:off x="11858542" y="781784"/>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sp>
          <p:nvSpPr>
            <p:cNvPr id="186" name="Google Shape;186;p6"/>
            <p:cNvSpPr/>
            <p:nvPr/>
          </p:nvSpPr>
          <p:spPr>
            <a:xfrm>
              <a:off x="12745477" y="1988097"/>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txBox="1"/>
            <p:nvPr/>
          </p:nvSpPr>
          <p:spPr>
            <a:xfrm>
              <a:off x="12894758" y="1988097"/>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sp>
          <p:nvSpPr>
            <p:cNvPr id="188" name="Google Shape;188;p6"/>
            <p:cNvSpPr/>
            <p:nvPr/>
          </p:nvSpPr>
          <p:spPr>
            <a:xfrm>
              <a:off x="13766228" y="3194411"/>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txBox="1"/>
            <p:nvPr/>
          </p:nvSpPr>
          <p:spPr>
            <a:xfrm>
              <a:off x="13915509" y="3194411"/>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grpSp>
      <p:sp>
        <p:nvSpPr>
          <p:cNvPr id="190" name="Google Shape;190;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6"/>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193" name="Google Shape;193;p6"/>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7"/>
        <p:cNvGrpSpPr/>
        <p:nvPr/>
      </p:nvGrpSpPr>
      <p:grpSpPr>
        <a:xfrm>
          <a:off x="0" y="0"/>
          <a:ext cx="0" cy="0"/>
          <a:chOff x="0" y="0"/>
          <a:chExt cx="0" cy="0"/>
        </a:xfrm>
      </p:grpSpPr>
      <p:sp>
        <p:nvSpPr>
          <p:cNvPr id="198" name="Google Shape;198;p7"/>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7"/>
          <p:cNvSpPr txBox="1"/>
          <p:nvPr/>
        </p:nvSpPr>
        <p:spPr>
          <a:xfrm>
            <a:off x="692256" y="521506"/>
            <a:ext cx="15208144" cy="196117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000" dirty="0" err="1">
                <a:solidFill>
                  <a:srgbClr val="033C5B"/>
                </a:solidFill>
                <a:latin typeface="Arial"/>
                <a:ea typeface="Arial"/>
                <a:cs typeface="Arial"/>
                <a:sym typeface="Arial"/>
              </a:rPr>
              <a:t>Introducción</a:t>
            </a:r>
            <a:r>
              <a:rPr lang="en-GB" sz="6000" dirty="0">
                <a:solidFill>
                  <a:srgbClr val="033C5B"/>
                </a:solidFill>
                <a:latin typeface="Arial"/>
                <a:ea typeface="Arial"/>
                <a:cs typeface="Arial"/>
                <a:sym typeface="Arial"/>
              </a:rPr>
              <a:t> </a:t>
            </a:r>
            <a:endParaRPr sz="1100" dirty="0"/>
          </a:p>
          <a:p>
            <a:pPr marL="0" marR="0" lvl="0" indent="0" algn="l" rtl="0">
              <a:lnSpc>
                <a:spcPct val="128316"/>
              </a:lnSpc>
              <a:spcBef>
                <a:spcPts val="0"/>
              </a:spcBef>
              <a:spcAft>
                <a:spcPts val="0"/>
              </a:spcAft>
              <a:buNone/>
            </a:pPr>
            <a:r>
              <a:rPr lang="en-GB" sz="4800" dirty="0">
                <a:solidFill>
                  <a:srgbClr val="033C5B"/>
                </a:solidFill>
                <a:latin typeface="Arial"/>
                <a:ea typeface="Arial"/>
                <a:cs typeface="Arial"/>
                <a:sym typeface="Arial"/>
              </a:rPr>
              <a:t>El </a:t>
            </a:r>
            <a:r>
              <a:rPr lang="en-GB" sz="4800" dirty="0" err="1">
                <a:solidFill>
                  <a:srgbClr val="033C5B"/>
                </a:solidFill>
                <a:latin typeface="Arial"/>
                <a:ea typeface="Arial"/>
                <a:cs typeface="Arial"/>
                <a:sym typeface="Arial"/>
              </a:rPr>
              <a:t>papel</a:t>
            </a:r>
            <a:r>
              <a:rPr lang="en-GB" sz="4800" dirty="0">
                <a:solidFill>
                  <a:srgbClr val="033C5B"/>
                </a:solidFill>
                <a:latin typeface="Arial"/>
                <a:ea typeface="Arial"/>
                <a:cs typeface="Arial"/>
                <a:sym typeface="Arial"/>
              </a:rPr>
              <a:t> de las (</a:t>
            </a:r>
            <a:r>
              <a:rPr lang="en-GB" sz="4800" dirty="0" err="1">
                <a:solidFill>
                  <a:srgbClr val="033C5B"/>
                </a:solidFill>
                <a:latin typeface="Arial"/>
                <a:ea typeface="Arial"/>
                <a:cs typeface="Arial"/>
                <a:sym typeface="Arial"/>
              </a:rPr>
              <a:t>nuevas</a:t>
            </a:r>
            <a:r>
              <a:rPr lang="en-GB" sz="4800" dirty="0">
                <a:solidFill>
                  <a:srgbClr val="033C5B"/>
                </a:solidFill>
                <a:latin typeface="Arial"/>
                <a:ea typeface="Arial"/>
                <a:cs typeface="Arial"/>
                <a:sym typeface="Arial"/>
              </a:rPr>
              <a:t>) </a:t>
            </a:r>
            <a:r>
              <a:rPr lang="en-GB" sz="4800" dirty="0" err="1">
                <a:solidFill>
                  <a:srgbClr val="033C5B"/>
                </a:solidFill>
                <a:latin typeface="Arial"/>
                <a:ea typeface="Arial"/>
                <a:cs typeface="Arial"/>
                <a:sym typeface="Arial"/>
              </a:rPr>
              <a:t>tecnologías</a:t>
            </a:r>
            <a:r>
              <a:rPr lang="en-GB" sz="4800" dirty="0">
                <a:solidFill>
                  <a:srgbClr val="033C5B"/>
                </a:solidFill>
                <a:latin typeface="Arial"/>
                <a:ea typeface="Arial"/>
                <a:cs typeface="Arial"/>
                <a:sym typeface="Arial"/>
              </a:rPr>
              <a:t> </a:t>
            </a:r>
            <a:r>
              <a:rPr lang="en-GB" sz="4800" dirty="0" err="1">
                <a:solidFill>
                  <a:srgbClr val="033C5B"/>
                </a:solidFill>
                <a:latin typeface="Arial"/>
                <a:ea typeface="Arial"/>
                <a:cs typeface="Arial"/>
                <a:sym typeface="Arial"/>
              </a:rPr>
              <a:t>en</a:t>
            </a:r>
            <a:r>
              <a:rPr lang="en-GB" sz="4800" dirty="0">
                <a:solidFill>
                  <a:srgbClr val="033C5B"/>
                </a:solidFill>
                <a:latin typeface="Arial"/>
                <a:ea typeface="Arial"/>
                <a:cs typeface="Arial"/>
                <a:sym typeface="Arial"/>
              </a:rPr>
              <a:t> la EFP</a:t>
            </a:r>
            <a:endParaRPr sz="4800" dirty="0">
              <a:solidFill>
                <a:srgbClr val="033C5B"/>
              </a:solidFill>
              <a:latin typeface="Arial"/>
              <a:ea typeface="Arial"/>
              <a:cs typeface="Arial"/>
              <a:sym typeface="Arial"/>
            </a:endParaRPr>
          </a:p>
        </p:txBody>
      </p:sp>
      <p:sp>
        <p:nvSpPr>
          <p:cNvPr id="201" name="Google Shape;201;p7"/>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3" name="Google Shape;203;p7"/>
          <p:cNvGrpSpPr/>
          <p:nvPr/>
        </p:nvGrpSpPr>
        <p:grpSpPr>
          <a:xfrm>
            <a:off x="781346" y="2726966"/>
            <a:ext cx="16439854" cy="6003405"/>
            <a:chOff x="0" y="2934"/>
            <a:chExt cx="16439854" cy="6003405"/>
          </a:xfrm>
        </p:grpSpPr>
        <p:cxnSp>
          <p:nvCxnSpPr>
            <p:cNvPr id="204" name="Google Shape;204;p7"/>
            <p:cNvCxnSpPr/>
            <p:nvPr/>
          </p:nvCxnSpPr>
          <p:spPr>
            <a:xfrm>
              <a:off x="0" y="2934"/>
              <a:ext cx="16439854" cy="0"/>
            </a:xfrm>
            <a:prstGeom prst="straightConnector1">
              <a:avLst/>
            </a:prstGeom>
            <a:solidFill>
              <a:srgbClr val="DF873F"/>
            </a:solidFill>
            <a:ln w="25400" cap="flat" cmpd="sng">
              <a:solidFill>
                <a:srgbClr val="DF873F"/>
              </a:solidFill>
              <a:prstDash val="solid"/>
              <a:round/>
              <a:headEnd type="none" w="sm" len="sm"/>
              <a:tailEnd type="none" w="sm" len="sm"/>
            </a:ln>
          </p:spPr>
        </p:cxnSp>
        <p:sp>
          <p:nvSpPr>
            <p:cNvPr id="205" name="Google Shape;205;p7"/>
            <p:cNvSpPr/>
            <p:nvPr/>
          </p:nvSpPr>
          <p:spPr>
            <a:xfrm>
              <a:off x="0" y="2934"/>
              <a:ext cx="3287970" cy="20011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txBox="1"/>
            <p:nvPr/>
          </p:nvSpPr>
          <p:spPr>
            <a:xfrm>
              <a:off x="0" y="2934"/>
              <a:ext cx="3287970" cy="2001135"/>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GB" sz="3700" b="1">
                  <a:solidFill>
                    <a:schemeClr val="dk1"/>
                  </a:solidFill>
                  <a:latin typeface="Calibri"/>
                  <a:ea typeface="Calibri"/>
                  <a:cs typeface="Calibri"/>
                  <a:sym typeface="Calibri"/>
                </a:rPr>
                <a:t>La tecnología como facilitadora de la colaboración:</a:t>
              </a:r>
              <a:endParaRPr sz="3700">
                <a:solidFill>
                  <a:schemeClr val="dk1"/>
                </a:solidFill>
                <a:latin typeface="Calibri"/>
                <a:ea typeface="Calibri"/>
                <a:cs typeface="Calibri"/>
                <a:sym typeface="Calibri"/>
              </a:endParaRPr>
            </a:p>
          </p:txBody>
        </p:sp>
        <p:sp>
          <p:nvSpPr>
            <p:cNvPr id="207" name="Google Shape;207;p7"/>
            <p:cNvSpPr/>
            <p:nvPr/>
          </p:nvSpPr>
          <p:spPr>
            <a:xfrm>
              <a:off x="3534568" y="49444"/>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txBox="1"/>
            <p:nvPr/>
          </p:nvSpPr>
          <p:spPr>
            <a:xfrm>
              <a:off x="3534568" y="49444"/>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Permite el trabajo en equipo y la gestión de proyectos en tiempo real, reflejando la naturaleza colaborativa de los lugares de trabajo modernos.</a:t>
              </a:r>
              <a:endParaRPr sz="2600">
                <a:solidFill>
                  <a:schemeClr val="dk1"/>
                </a:solidFill>
                <a:latin typeface="Calibri"/>
                <a:ea typeface="Calibri"/>
                <a:cs typeface="Calibri"/>
                <a:sym typeface="Calibri"/>
              </a:endParaRPr>
            </a:p>
          </p:txBody>
        </p:sp>
        <p:cxnSp>
          <p:nvCxnSpPr>
            <p:cNvPr id="209" name="Google Shape;209;p7"/>
            <p:cNvCxnSpPr/>
            <p:nvPr/>
          </p:nvCxnSpPr>
          <p:spPr>
            <a:xfrm>
              <a:off x="3287970" y="979660"/>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sp>
          <p:nvSpPr>
            <p:cNvPr id="210" name="Google Shape;210;p7"/>
            <p:cNvSpPr/>
            <p:nvPr/>
          </p:nvSpPr>
          <p:spPr>
            <a:xfrm>
              <a:off x="3534568" y="1026170"/>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txBox="1"/>
            <p:nvPr/>
          </p:nvSpPr>
          <p:spPr>
            <a:xfrm>
              <a:off x="3534568" y="1026170"/>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Ofrece espacios virtuales donde los alumnos pueden participar en el aprendizaje cooperativo, rompiendo las barreras geográficas.</a:t>
              </a:r>
              <a:endParaRPr sz="2600">
                <a:solidFill>
                  <a:schemeClr val="dk1"/>
                </a:solidFill>
                <a:latin typeface="Calibri"/>
                <a:ea typeface="Calibri"/>
                <a:cs typeface="Calibri"/>
                <a:sym typeface="Calibri"/>
              </a:endParaRPr>
            </a:p>
          </p:txBody>
        </p:sp>
        <p:cxnSp>
          <p:nvCxnSpPr>
            <p:cNvPr id="212" name="Google Shape;212;p7"/>
            <p:cNvCxnSpPr/>
            <p:nvPr/>
          </p:nvCxnSpPr>
          <p:spPr>
            <a:xfrm>
              <a:off x="3287970" y="1956386"/>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cxnSp>
          <p:nvCxnSpPr>
            <p:cNvPr id="213" name="Google Shape;213;p7"/>
            <p:cNvCxnSpPr/>
            <p:nvPr/>
          </p:nvCxnSpPr>
          <p:spPr>
            <a:xfrm>
              <a:off x="0" y="2004069"/>
              <a:ext cx="16439854" cy="0"/>
            </a:xfrm>
            <a:prstGeom prst="straightConnector1">
              <a:avLst/>
            </a:prstGeom>
            <a:solidFill>
              <a:srgbClr val="EE9E6B"/>
            </a:solidFill>
            <a:ln w="25400" cap="flat" cmpd="sng">
              <a:solidFill>
                <a:srgbClr val="EE9E6B"/>
              </a:solidFill>
              <a:prstDash val="solid"/>
              <a:round/>
              <a:headEnd type="none" w="sm" len="sm"/>
              <a:tailEnd type="none" w="sm" len="sm"/>
            </a:ln>
          </p:spPr>
        </p:cxnSp>
        <p:sp>
          <p:nvSpPr>
            <p:cNvPr id="214" name="Google Shape;214;p7"/>
            <p:cNvSpPr/>
            <p:nvPr/>
          </p:nvSpPr>
          <p:spPr>
            <a:xfrm>
              <a:off x="0" y="2004069"/>
              <a:ext cx="3287970" cy="20011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txBox="1"/>
            <p:nvPr/>
          </p:nvSpPr>
          <p:spPr>
            <a:xfrm>
              <a:off x="0" y="2004069"/>
              <a:ext cx="3287970" cy="2001135"/>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GB" sz="3700" b="1">
                  <a:solidFill>
                    <a:schemeClr val="dk1"/>
                  </a:solidFill>
                  <a:latin typeface="Calibri"/>
                  <a:ea typeface="Calibri"/>
                  <a:cs typeface="Calibri"/>
                  <a:sym typeface="Calibri"/>
                </a:rPr>
                <a:t>Apoyo al aprendizaje personalizado:</a:t>
              </a:r>
              <a:endParaRPr sz="3700">
                <a:solidFill>
                  <a:schemeClr val="dk1"/>
                </a:solidFill>
                <a:latin typeface="Calibri"/>
                <a:ea typeface="Calibri"/>
                <a:cs typeface="Calibri"/>
                <a:sym typeface="Calibri"/>
              </a:endParaRPr>
            </a:p>
          </p:txBody>
        </p:sp>
        <p:sp>
          <p:nvSpPr>
            <p:cNvPr id="216" name="Google Shape;216;p7"/>
            <p:cNvSpPr/>
            <p:nvPr/>
          </p:nvSpPr>
          <p:spPr>
            <a:xfrm>
              <a:off x="3534568" y="2050580"/>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txBox="1"/>
            <p:nvPr/>
          </p:nvSpPr>
          <p:spPr>
            <a:xfrm>
              <a:off x="3534568" y="2050580"/>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Permite adaptar las experiencias de aprendizaje a las necesidades y ritmos de cada alumno.</a:t>
              </a:r>
              <a:endParaRPr sz="2600">
                <a:solidFill>
                  <a:schemeClr val="dk1"/>
                </a:solidFill>
                <a:latin typeface="Calibri"/>
                <a:ea typeface="Calibri"/>
                <a:cs typeface="Calibri"/>
                <a:sym typeface="Calibri"/>
              </a:endParaRPr>
            </a:p>
          </p:txBody>
        </p:sp>
        <p:cxnSp>
          <p:nvCxnSpPr>
            <p:cNvPr id="218" name="Google Shape;218;p7"/>
            <p:cNvCxnSpPr/>
            <p:nvPr/>
          </p:nvCxnSpPr>
          <p:spPr>
            <a:xfrm>
              <a:off x="3287970" y="2980795"/>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sp>
          <p:nvSpPr>
            <p:cNvPr id="219" name="Google Shape;219;p7"/>
            <p:cNvSpPr/>
            <p:nvPr/>
          </p:nvSpPr>
          <p:spPr>
            <a:xfrm>
              <a:off x="3534568" y="3027306"/>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txBox="1"/>
            <p:nvPr/>
          </p:nvSpPr>
          <p:spPr>
            <a:xfrm>
              <a:off x="3534568" y="3027306"/>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Asiste en el seguimiento del progreso y proporciona información personalizada a través de análisis de aprendizaje.</a:t>
              </a:r>
              <a:endParaRPr sz="2600">
                <a:solidFill>
                  <a:schemeClr val="dk1"/>
                </a:solidFill>
                <a:latin typeface="Calibri"/>
                <a:ea typeface="Calibri"/>
                <a:cs typeface="Calibri"/>
                <a:sym typeface="Calibri"/>
              </a:endParaRPr>
            </a:p>
          </p:txBody>
        </p:sp>
        <p:cxnSp>
          <p:nvCxnSpPr>
            <p:cNvPr id="221" name="Google Shape;221;p7"/>
            <p:cNvCxnSpPr/>
            <p:nvPr/>
          </p:nvCxnSpPr>
          <p:spPr>
            <a:xfrm>
              <a:off x="3287970" y="3957521"/>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cxnSp>
          <p:nvCxnSpPr>
            <p:cNvPr id="222" name="Google Shape;222;p7"/>
            <p:cNvCxnSpPr/>
            <p:nvPr/>
          </p:nvCxnSpPr>
          <p:spPr>
            <a:xfrm>
              <a:off x="0" y="4005204"/>
              <a:ext cx="16439854" cy="0"/>
            </a:xfrm>
            <a:prstGeom prst="straightConnector1">
              <a:avLst/>
            </a:prstGeom>
            <a:solidFill>
              <a:srgbClr val="F9BD9D"/>
            </a:solidFill>
            <a:ln w="25400" cap="flat" cmpd="sng">
              <a:solidFill>
                <a:srgbClr val="F9BD9D"/>
              </a:solidFill>
              <a:prstDash val="solid"/>
              <a:round/>
              <a:headEnd type="none" w="sm" len="sm"/>
              <a:tailEnd type="none" w="sm" len="sm"/>
            </a:ln>
          </p:spPr>
        </p:cxnSp>
        <p:sp>
          <p:nvSpPr>
            <p:cNvPr id="223" name="Google Shape;223;p7"/>
            <p:cNvSpPr/>
            <p:nvPr/>
          </p:nvSpPr>
          <p:spPr>
            <a:xfrm>
              <a:off x="0" y="4005204"/>
              <a:ext cx="3287970" cy="20011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txBox="1"/>
            <p:nvPr/>
          </p:nvSpPr>
          <p:spPr>
            <a:xfrm>
              <a:off x="0" y="4005204"/>
              <a:ext cx="3287970" cy="2001135"/>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GB" sz="3700" b="1">
                  <a:solidFill>
                    <a:schemeClr val="dk1"/>
                  </a:solidFill>
                  <a:latin typeface="Calibri"/>
                  <a:ea typeface="Calibri"/>
                  <a:cs typeface="Calibri"/>
                  <a:sym typeface="Calibri"/>
                </a:rPr>
                <a:t>Superar el déficit de cualificaciones:</a:t>
              </a:r>
              <a:endParaRPr sz="3700">
                <a:solidFill>
                  <a:schemeClr val="dk1"/>
                </a:solidFill>
                <a:latin typeface="Calibri"/>
                <a:ea typeface="Calibri"/>
                <a:cs typeface="Calibri"/>
                <a:sym typeface="Calibri"/>
              </a:endParaRPr>
            </a:p>
          </p:txBody>
        </p:sp>
        <p:sp>
          <p:nvSpPr>
            <p:cNvPr id="225" name="Google Shape;225;p7"/>
            <p:cNvSpPr/>
            <p:nvPr/>
          </p:nvSpPr>
          <p:spPr>
            <a:xfrm>
              <a:off x="3534568" y="4051715"/>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txBox="1"/>
            <p:nvPr/>
          </p:nvSpPr>
          <p:spPr>
            <a:xfrm>
              <a:off x="3534568" y="4051715"/>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Prepara a los alumnos para las competencias digitales requeridas en el mercado laboral actual.</a:t>
              </a:r>
              <a:endParaRPr sz="2600">
                <a:solidFill>
                  <a:schemeClr val="dk1"/>
                </a:solidFill>
                <a:latin typeface="Calibri"/>
                <a:ea typeface="Calibri"/>
                <a:cs typeface="Calibri"/>
                <a:sym typeface="Calibri"/>
              </a:endParaRPr>
            </a:p>
          </p:txBody>
        </p:sp>
        <p:cxnSp>
          <p:nvCxnSpPr>
            <p:cNvPr id="227" name="Google Shape;227;p7"/>
            <p:cNvCxnSpPr/>
            <p:nvPr/>
          </p:nvCxnSpPr>
          <p:spPr>
            <a:xfrm>
              <a:off x="3287970" y="4981930"/>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sp>
          <p:nvSpPr>
            <p:cNvPr id="228" name="Google Shape;228;p7"/>
            <p:cNvSpPr/>
            <p:nvPr/>
          </p:nvSpPr>
          <p:spPr>
            <a:xfrm>
              <a:off x="3534568" y="5028441"/>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txBox="1"/>
            <p:nvPr/>
          </p:nvSpPr>
          <p:spPr>
            <a:xfrm>
              <a:off x="3534568" y="5028441"/>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Conecta el aprendizaje académico con la aplicación práctica en la industria mediante simulaciones y laboratorios virtuales.</a:t>
              </a:r>
              <a:endParaRPr sz="2600">
                <a:solidFill>
                  <a:schemeClr val="dk1"/>
                </a:solidFill>
                <a:latin typeface="Calibri"/>
                <a:ea typeface="Calibri"/>
                <a:cs typeface="Calibri"/>
                <a:sym typeface="Calibri"/>
              </a:endParaRPr>
            </a:p>
          </p:txBody>
        </p:sp>
        <p:cxnSp>
          <p:nvCxnSpPr>
            <p:cNvPr id="230" name="Google Shape;230;p7"/>
            <p:cNvCxnSpPr/>
            <p:nvPr/>
          </p:nvCxnSpPr>
          <p:spPr>
            <a:xfrm>
              <a:off x="3287970" y="5958656"/>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grpSp>
      <p:sp>
        <p:nvSpPr>
          <p:cNvPr id="231" name="Google Shape;231;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7"/>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234" name="Google Shape;234;p7"/>
          <p:cNvPicPr preferRelativeResize="0"/>
          <p:nvPr/>
        </p:nvPicPr>
        <p:blipFill rotWithShape="1">
          <a:blip r:embed="rId5">
            <a:alphaModFix/>
          </a:blip>
          <a:srcRect/>
          <a:stretch/>
        </p:blipFill>
        <p:spPr>
          <a:xfrm>
            <a:off x="15697200" y="9183021"/>
            <a:ext cx="1727565" cy="628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8"/>
        <p:cNvGrpSpPr/>
        <p:nvPr/>
      </p:nvGrpSpPr>
      <p:grpSpPr>
        <a:xfrm>
          <a:off x="0" y="0"/>
          <a:ext cx="0" cy="0"/>
          <a:chOff x="0" y="0"/>
          <a:chExt cx="0" cy="0"/>
        </a:xfrm>
      </p:grpSpPr>
      <p:sp>
        <p:nvSpPr>
          <p:cNvPr id="239" name="Google Shape;239;p8"/>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8"/>
          <p:cNvSpPr txBox="1"/>
          <p:nvPr/>
        </p:nvSpPr>
        <p:spPr>
          <a:xfrm>
            <a:off x="559140" y="198377"/>
            <a:ext cx="15208144" cy="196117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000" dirty="0" err="1">
                <a:solidFill>
                  <a:srgbClr val="033C5B"/>
                </a:solidFill>
                <a:latin typeface="Arial"/>
                <a:ea typeface="Arial"/>
                <a:cs typeface="Arial"/>
                <a:sym typeface="Arial"/>
              </a:rPr>
              <a:t>Introducción</a:t>
            </a:r>
            <a:r>
              <a:rPr lang="en-GB" sz="6000" dirty="0">
                <a:solidFill>
                  <a:srgbClr val="033C5B"/>
                </a:solidFill>
                <a:latin typeface="Arial"/>
                <a:ea typeface="Arial"/>
                <a:cs typeface="Arial"/>
                <a:sym typeface="Arial"/>
              </a:rPr>
              <a:t> </a:t>
            </a:r>
            <a:endParaRPr sz="1100" dirty="0"/>
          </a:p>
          <a:p>
            <a:pPr marL="0" marR="0" lvl="0" indent="0" algn="l" rtl="0">
              <a:lnSpc>
                <a:spcPct val="128316"/>
              </a:lnSpc>
              <a:spcBef>
                <a:spcPts val="0"/>
              </a:spcBef>
              <a:spcAft>
                <a:spcPts val="0"/>
              </a:spcAft>
              <a:buNone/>
            </a:pPr>
            <a:r>
              <a:rPr lang="en-GB" sz="4800" dirty="0">
                <a:solidFill>
                  <a:srgbClr val="033C5B"/>
                </a:solidFill>
                <a:latin typeface="Arial"/>
                <a:ea typeface="Arial"/>
                <a:cs typeface="Arial"/>
                <a:sym typeface="Arial"/>
              </a:rPr>
              <a:t>El </a:t>
            </a:r>
            <a:r>
              <a:rPr lang="en-GB" sz="4800" dirty="0" err="1">
                <a:solidFill>
                  <a:srgbClr val="033C5B"/>
                </a:solidFill>
                <a:latin typeface="Arial"/>
                <a:ea typeface="Arial"/>
                <a:cs typeface="Arial"/>
                <a:sym typeface="Arial"/>
              </a:rPr>
              <a:t>papel</a:t>
            </a:r>
            <a:r>
              <a:rPr lang="en-GB" sz="4800" dirty="0">
                <a:solidFill>
                  <a:srgbClr val="033C5B"/>
                </a:solidFill>
                <a:latin typeface="Arial"/>
                <a:ea typeface="Arial"/>
                <a:cs typeface="Arial"/>
                <a:sym typeface="Arial"/>
              </a:rPr>
              <a:t> de las (</a:t>
            </a:r>
            <a:r>
              <a:rPr lang="en-GB" sz="4800" dirty="0" err="1">
                <a:solidFill>
                  <a:srgbClr val="033C5B"/>
                </a:solidFill>
                <a:latin typeface="Arial"/>
                <a:ea typeface="Arial"/>
                <a:cs typeface="Arial"/>
                <a:sym typeface="Arial"/>
              </a:rPr>
              <a:t>nuevas</a:t>
            </a:r>
            <a:r>
              <a:rPr lang="en-GB" sz="4800" dirty="0">
                <a:solidFill>
                  <a:srgbClr val="033C5B"/>
                </a:solidFill>
                <a:latin typeface="Arial"/>
                <a:ea typeface="Arial"/>
                <a:cs typeface="Arial"/>
                <a:sym typeface="Arial"/>
              </a:rPr>
              <a:t>) </a:t>
            </a:r>
            <a:r>
              <a:rPr lang="en-GB" sz="4800" dirty="0" err="1">
                <a:solidFill>
                  <a:srgbClr val="033C5B"/>
                </a:solidFill>
                <a:latin typeface="Arial"/>
                <a:ea typeface="Arial"/>
                <a:cs typeface="Arial"/>
                <a:sym typeface="Arial"/>
              </a:rPr>
              <a:t>tecnologías</a:t>
            </a:r>
            <a:r>
              <a:rPr lang="en-GB" sz="4800" dirty="0">
                <a:solidFill>
                  <a:srgbClr val="033C5B"/>
                </a:solidFill>
                <a:latin typeface="Arial"/>
                <a:ea typeface="Arial"/>
                <a:cs typeface="Arial"/>
                <a:sym typeface="Arial"/>
              </a:rPr>
              <a:t> </a:t>
            </a:r>
            <a:r>
              <a:rPr lang="en-GB" sz="4800" dirty="0" err="1">
                <a:solidFill>
                  <a:srgbClr val="033C5B"/>
                </a:solidFill>
                <a:latin typeface="Arial"/>
                <a:ea typeface="Arial"/>
                <a:cs typeface="Arial"/>
                <a:sym typeface="Arial"/>
              </a:rPr>
              <a:t>en</a:t>
            </a:r>
            <a:r>
              <a:rPr lang="en-GB" sz="4800" dirty="0">
                <a:solidFill>
                  <a:srgbClr val="033C5B"/>
                </a:solidFill>
                <a:latin typeface="Arial"/>
                <a:ea typeface="Arial"/>
                <a:cs typeface="Arial"/>
                <a:sym typeface="Arial"/>
              </a:rPr>
              <a:t> la EFP</a:t>
            </a:r>
            <a:endParaRPr sz="4800" dirty="0">
              <a:solidFill>
                <a:srgbClr val="033C5B"/>
              </a:solidFill>
              <a:latin typeface="Arial"/>
              <a:ea typeface="Arial"/>
              <a:cs typeface="Arial"/>
              <a:sym typeface="Arial"/>
            </a:endParaRPr>
          </a:p>
        </p:txBody>
      </p:sp>
      <p:sp>
        <p:nvSpPr>
          <p:cNvPr id="242" name="Google Shape;242;p8"/>
          <p:cNvSpPr txBox="1"/>
          <p:nvPr/>
        </p:nvSpPr>
        <p:spPr>
          <a:xfrm>
            <a:off x="333381" y="2144793"/>
            <a:ext cx="16913703" cy="2456122"/>
          </a:xfrm>
          <a:prstGeom prst="rect">
            <a:avLst/>
          </a:prstGeom>
          <a:noFill/>
          <a:ln>
            <a:noFill/>
          </a:ln>
        </p:spPr>
        <p:txBody>
          <a:bodyPr spcFirstLastPara="1" wrap="square" lIns="0" tIns="0" rIns="0" bIns="0" anchor="t" anchorCtr="0">
            <a:spAutoFit/>
          </a:bodyPr>
          <a:lstStyle/>
          <a:p>
            <a:pPr marL="0" marR="0" lvl="0" indent="0" algn="l" rtl="0">
              <a:lnSpc>
                <a:spcPct val="113718"/>
              </a:lnSpc>
              <a:spcBef>
                <a:spcPts val="0"/>
              </a:spcBef>
              <a:spcAft>
                <a:spcPts val="0"/>
              </a:spcAft>
              <a:buNone/>
            </a:pPr>
            <a:r>
              <a:rPr lang="en-GB" sz="2800" dirty="0" err="1">
                <a:solidFill>
                  <a:srgbClr val="121212"/>
                </a:solidFill>
                <a:latin typeface="Arial"/>
                <a:ea typeface="Arial"/>
                <a:cs typeface="Arial"/>
                <a:sym typeface="Arial"/>
              </a:rPr>
              <a:t>Fomentar</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el</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desarrollo</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profesional</a:t>
            </a:r>
            <a:r>
              <a:rPr lang="en-GB" sz="2800" dirty="0">
                <a:solidFill>
                  <a:srgbClr val="121212"/>
                </a:solidFill>
                <a:latin typeface="Arial"/>
                <a:ea typeface="Arial"/>
                <a:cs typeface="Arial"/>
                <a:sym typeface="Arial"/>
              </a:rPr>
              <a:t> continuo:</a:t>
            </a:r>
            <a:endParaRPr sz="1200" dirty="0"/>
          </a:p>
          <a:p>
            <a:pPr marL="457200" marR="0" lvl="0" indent="-457200" algn="l" rtl="0">
              <a:lnSpc>
                <a:spcPct val="113718"/>
              </a:lnSpc>
              <a:spcBef>
                <a:spcPts val="0"/>
              </a:spcBef>
              <a:spcAft>
                <a:spcPts val="0"/>
              </a:spcAft>
              <a:buClr>
                <a:srgbClr val="121212"/>
              </a:buClr>
              <a:buSzPts val="3200"/>
              <a:buFont typeface="Arial"/>
              <a:buChar char="•"/>
            </a:pPr>
            <a:r>
              <a:rPr lang="en-GB" sz="2800" dirty="0" err="1">
                <a:solidFill>
                  <a:srgbClr val="121212"/>
                </a:solidFill>
                <a:latin typeface="Arial"/>
                <a:ea typeface="Arial"/>
                <a:cs typeface="Arial"/>
                <a:sym typeface="Arial"/>
              </a:rPr>
              <a:t>Fomenta</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el</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aprendizaje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permanente</a:t>
            </a:r>
            <a:r>
              <a:rPr lang="en-GB" sz="2800" dirty="0">
                <a:solidFill>
                  <a:srgbClr val="121212"/>
                </a:solidFill>
                <a:latin typeface="Arial"/>
                <a:ea typeface="Arial"/>
                <a:cs typeface="Arial"/>
                <a:sym typeface="Arial"/>
              </a:rPr>
              <a:t> y la </a:t>
            </a:r>
            <a:r>
              <a:rPr lang="en-GB" sz="2800" dirty="0" err="1">
                <a:solidFill>
                  <a:srgbClr val="121212"/>
                </a:solidFill>
                <a:latin typeface="Arial"/>
                <a:ea typeface="Arial"/>
                <a:cs typeface="Arial"/>
                <a:sym typeface="Arial"/>
              </a:rPr>
              <a:t>actualización</a:t>
            </a:r>
            <a:r>
              <a:rPr lang="en-GB" sz="2800" dirty="0">
                <a:solidFill>
                  <a:srgbClr val="121212"/>
                </a:solidFill>
                <a:latin typeface="Arial"/>
                <a:ea typeface="Arial"/>
                <a:cs typeface="Arial"/>
                <a:sym typeface="Arial"/>
              </a:rPr>
              <a:t> de </a:t>
            </a:r>
            <a:r>
              <a:rPr lang="en-GB" sz="2800" dirty="0" err="1">
                <a:solidFill>
                  <a:srgbClr val="121212"/>
                </a:solidFill>
                <a:latin typeface="Arial"/>
                <a:ea typeface="Arial"/>
                <a:cs typeface="Arial"/>
                <a:sym typeface="Arial"/>
              </a:rPr>
              <a:t>conocimientos</a:t>
            </a:r>
            <a:r>
              <a:rPr lang="en-GB" sz="2800" dirty="0">
                <a:solidFill>
                  <a:srgbClr val="121212"/>
                </a:solidFill>
                <a:latin typeface="Arial"/>
                <a:ea typeface="Arial"/>
                <a:cs typeface="Arial"/>
                <a:sym typeface="Arial"/>
              </a:rPr>
              <a:t> de </a:t>
            </a:r>
            <a:r>
              <a:rPr lang="en-GB" sz="2800" dirty="0" err="1">
                <a:solidFill>
                  <a:srgbClr val="121212"/>
                </a:solidFill>
                <a:latin typeface="Arial"/>
                <a:ea typeface="Arial"/>
                <a:cs typeface="Arial"/>
                <a:sym typeface="Arial"/>
              </a:rPr>
              <a:t>los</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educadores</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mediante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cursos</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línea</a:t>
            </a:r>
            <a:r>
              <a:rPr lang="en-GB" sz="2800" dirty="0">
                <a:solidFill>
                  <a:srgbClr val="121212"/>
                </a:solidFill>
                <a:latin typeface="Arial"/>
                <a:ea typeface="Arial"/>
                <a:cs typeface="Arial"/>
                <a:sym typeface="Arial"/>
              </a:rPr>
              <a:t> y redes </a:t>
            </a:r>
            <a:r>
              <a:rPr lang="en-GB" sz="2800" dirty="0" err="1">
                <a:solidFill>
                  <a:srgbClr val="121212"/>
                </a:solidFill>
                <a:latin typeface="Arial"/>
                <a:ea typeface="Arial"/>
                <a:cs typeface="Arial"/>
                <a:sym typeface="Arial"/>
              </a:rPr>
              <a:t>profesionales</a:t>
            </a:r>
            <a:r>
              <a:rPr lang="en-GB" sz="2800" dirty="0">
                <a:solidFill>
                  <a:srgbClr val="121212"/>
                </a:solidFill>
                <a:latin typeface="Arial"/>
                <a:ea typeface="Arial"/>
                <a:cs typeface="Arial"/>
                <a:sym typeface="Arial"/>
              </a:rPr>
              <a:t>.</a:t>
            </a:r>
            <a:endParaRPr sz="1200" dirty="0"/>
          </a:p>
          <a:p>
            <a:pPr marL="457200" marR="0" lvl="0" indent="-457200" algn="l" rtl="0">
              <a:lnSpc>
                <a:spcPct val="113718"/>
              </a:lnSpc>
              <a:spcBef>
                <a:spcPts val="0"/>
              </a:spcBef>
              <a:spcAft>
                <a:spcPts val="0"/>
              </a:spcAft>
              <a:buClr>
                <a:srgbClr val="121212"/>
              </a:buClr>
              <a:buSzPts val="3200"/>
              <a:buFont typeface="Arial"/>
              <a:buChar char="•"/>
            </a:pPr>
            <a:r>
              <a:rPr lang="en-GB" sz="2800" dirty="0" err="1">
                <a:solidFill>
                  <a:srgbClr val="121212"/>
                </a:solidFill>
                <a:latin typeface="Arial"/>
                <a:ea typeface="Arial"/>
                <a:cs typeface="Arial"/>
                <a:sym typeface="Arial"/>
              </a:rPr>
              <a:t>Proporciona</a:t>
            </a:r>
            <a:r>
              <a:rPr lang="en-GB" sz="2800" dirty="0">
                <a:solidFill>
                  <a:srgbClr val="121212"/>
                </a:solidFill>
                <a:latin typeface="Arial"/>
                <a:ea typeface="Arial"/>
                <a:cs typeface="Arial"/>
                <a:sym typeface="Arial"/>
              </a:rPr>
              <a:t> a </a:t>
            </a:r>
            <a:r>
              <a:rPr lang="en-GB" sz="2800" dirty="0" err="1">
                <a:solidFill>
                  <a:srgbClr val="121212"/>
                </a:solidFill>
                <a:latin typeface="Arial"/>
                <a:ea typeface="Arial"/>
                <a:cs typeface="Arial"/>
                <a:sym typeface="Arial"/>
              </a:rPr>
              <a:t>los</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educadores</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herramientas</a:t>
            </a:r>
            <a:r>
              <a:rPr lang="en-GB" sz="2800" dirty="0">
                <a:solidFill>
                  <a:srgbClr val="121212"/>
                </a:solidFill>
                <a:latin typeface="Arial"/>
                <a:ea typeface="Arial"/>
                <a:cs typeface="Arial"/>
                <a:sym typeface="Arial"/>
              </a:rPr>
              <a:t> para </a:t>
            </a:r>
            <a:r>
              <a:rPr lang="en-GB" sz="2800" dirty="0" err="1">
                <a:solidFill>
                  <a:srgbClr val="121212"/>
                </a:solidFill>
                <a:latin typeface="Arial"/>
                <a:ea typeface="Arial"/>
                <a:cs typeface="Arial"/>
                <a:sym typeface="Arial"/>
              </a:rPr>
              <a:t>mantenerse</a:t>
            </a:r>
            <a:r>
              <a:rPr lang="en-GB" sz="2800" dirty="0">
                <a:solidFill>
                  <a:srgbClr val="121212"/>
                </a:solidFill>
                <a:latin typeface="Arial"/>
                <a:ea typeface="Arial"/>
                <a:cs typeface="Arial"/>
                <a:sym typeface="Arial"/>
              </a:rPr>
              <a:t> al día de las </a:t>
            </a:r>
            <a:r>
              <a:rPr lang="en-GB" sz="2800" dirty="0" err="1">
                <a:solidFill>
                  <a:srgbClr val="121212"/>
                </a:solidFill>
                <a:latin typeface="Arial"/>
                <a:ea typeface="Arial"/>
                <a:cs typeface="Arial"/>
                <a:sym typeface="Arial"/>
              </a:rPr>
              <a:t>tendencias</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educativas</a:t>
            </a:r>
            <a:r>
              <a:rPr lang="en-GB" sz="2800" dirty="0">
                <a:solidFill>
                  <a:srgbClr val="121212"/>
                </a:solidFill>
                <a:latin typeface="Arial"/>
                <a:ea typeface="Arial"/>
                <a:cs typeface="Arial"/>
                <a:sym typeface="Arial"/>
              </a:rPr>
              <a:t> y </a:t>
            </a:r>
            <a:r>
              <a:rPr lang="en-GB" sz="2800" dirty="0" err="1">
                <a:solidFill>
                  <a:srgbClr val="121212"/>
                </a:solidFill>
                <a:latin typeface="Arial"/>
                <a:ea typeface="Arial"/>
                <a:cs typeface="Arial"/>
                <a:sym typeface="Arial"/>
              </a:rPr>
              <a:t>los</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avances</a:t>
            </a:r>
            <a:r>
              <a:rPr lang="en-GB" sz="2800" dirty="0">
                <a:solidFill>
                  <a:srgbClr val="121212"/>
                </a:solidFill>
                <a:latin typeface="Arial"/>
                <a:ea typeface="Arial"/>
                <a:cs typeface="Arial"/>
                <a:sym typeface="Arial"/>
              </a:rPr>
              <a:t> del sector.</a:t>
            </a:r>
            <a:endParaRPr sz="2800" dirty="0">
              <a:solidFill>
                <a:srgbClr val="121212"/>
              </a:solidFill>
              <a:latin typeface="Arial"/>
              <a:ea typeface="Arial"/>
              <a:cs typeface="Arial"/>
              <a:sym typeface="Arial"/>
            </a:endParaRPr>
          </a:p>
        </p:txBody>
      </p:sp>
      <p:sp>
        <p:nvSpPr>
          <p:cNvPr id="243" name="Google Shape;243;p8"/>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5" name="Google Shape;245;p8" title="Transforming Technical and Vocational Education and Training for successful and just transitions"/>
          <p:cNvPicPr preferRelativeResize="0"/>
          <p:nvPr/>
        </p:nvPicPr>
        <p:blipFill rotWithShape="1">
          <a:blip r:embed="rId3">
            <a:alphaModFix/>
          </a:blip>
          <a:srcRect/>
          <a:stretch/>
        </p:blipFill>
        <p:spPr>
          <a:xfrm>
            <a:off x="4252431" y="4363306"/>
            <a:ext cx="7620000" cy="4305300"/>
          </a:xfrm>
          <a:prstGeom prst="rect">
            <a:avLst/>
          </a:prstGeom>
          <a:noFill/>
          <a:ln>
            <a:noFill/>
          </a:ln>
        </p:spPr>
      </p:pic>
      <p:sp>
        <p:nvSpPr>
          <p:cNvPr id="246" name="Google Shape;246;p8"/>
          <p:cNvSpPr txBox="1"/>
          <p:nvPr/>
        </p:nvSpPr>
        <p:spPr>
          <a:xfrm>
            <a:off x="11872431" y="8389204"/>
            <a:ext cx="9144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a:solidFill>
                  <a:schemeClr val="dk1"/>
                </a:solidFill>
                <a:latin typeface="Calibri"/>
                <a:ea typeface="Calibri"/>
                <a:cs typeface="Calibri"/>
                <a:sym typeface="Calibri"/>
              </a:rPr>
              <a:t>Fuente: </a:t>
            </a:r>
            <a:r>
              <a:rPr lang="en-GB" sz="18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en-GB" sz="1800" i="1">
                <a:solidFill>
                  <a:schemeClr val="dk1"/>
                </a:solidFill>
                <a:latin typeface="Calibri"/>
                <a:ea typeface="Calibri"/>
                <a:cs typeface="Calibri"/>
                <a:sym typeface="Calibri"/>
              </a:rPr>
              <a:t>//youtu.be/b29HEC5WL9M?feature=shared </a:t>
            </a:r>
            <a:endParaRPr sz="1800" i="1">
              <a:solidFill>
                <a:schemeClr val="dk1"/>
              </a:solidFill>
              <a:latin typeface="Calibri"/>
              <a:ea typeface="Calibri"/>
              <a:cs typeface="Calibri"/>
              <a:sym typeface="Calibri"/>
            </a:endParaRPr>
          </a:p>
        </p:txBody>
      </p:sp>
      <p:sp>
        <p:nvSpPr>
          <p:cNvPr id="247" name="Google Shape;247;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8"/>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250" name="Google Shape;250;p8"/>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1"/>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4"/>
        <p:cNvGrpSpPr/>
        <p:nvPr/>
      </p:nvGrpSpPr>
      <p:grpSpPr>
        <a:xfrm>
          <a:off x="0" y="0"/>
          <a:ext cx="0" cy="0"/>
          <a:chOff x="0" y="0"/>
          <a:chExt cx="0" cy="0"/>
        </a:xfrm>
      </p:grpSpPr>
      <p:sp>
        <p:nvSpPr>
          <p:cNvPr id="255" name="Google Shape;255;p9"/>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9"/>
          <p:cNvSpPr txBox="1"/>
          <p:nvPr/>
        </p:nvSpPr>
        <p:spPr>
          <a:xfrm>
            <a:off x="771078" y="448996"/>
            <a:ext cx="16282883" cy="909736"/>
          </a:xfrm>
          <a:prstGeom prst="rect">
            <a:avLst/>
          </a:prstGeom>
          <a:noFill/>
          <a:ln>
            <a:noFill/>
          </a:ln>
        </p:spPr>
        <p:txBody>
          <a:bodyPr spcFirstLastPara="1" wrap="square" lIns="0" tIns="0" rIns="0" bIns="0" anchor="t" anchorCtr="0">
            <a:spAutoFit/>
          </a:bodyPr>
          <a:lstStyle/>
          <a:p>
            <a:pPr marL="0" marR="0" lvl="0" indent="0" algn="l" rtl="0">
              <a:lnSpc>
                <a:spcPct val="174977"/>
              </a:lnSpc>
              <a:spcBef>
                <a:spcPts val="0"/>
              </a:spcBef>
              <a:spcAft>
                <a:spcPts val="0"/>
              </a:spcAft>
              <a:buNone/>
            </a:pPr>
            <a:r>
              <a:rPr lang="en-GB" sz="4400">
                <a:solidFill>
                  <a:srgbClr val="033C5B"/>
                </a:solidFill>
                <a:latin typeface="Arial"/>
                <a:ea typeface="Arial"/>
                <a:cs typeface="Arial"/>
                <a:sym typeface="Arial"/>
              </a:rPr>
              <a:t>Beneficios de la tecnología para educadores y alumnos</a:t>
            </a:r>
            <a:endParaRPr sz="4400">
              <a:solidFill>
                <a:srgbClr val="033C5B"/>
              </a:solidFill>
              <a:latin typeface="Arial"/>
              <a:ea typeface="Arial"/>
              <a:cs typeface="Arial"/>
              <a:sym typeface="Arial"/>
            </a:endParaRPr>
          </a:p>
        </p:txBody>
      </p:sp>
      <p:sp>
        <p:nvSpPr>
          <p:cNvPr id="258" name="Google Shape;258;p9"/>
          <p:cNvSpPr txBox="1"/>
          <p:nvPr/>
        </p:nvSpPr>
        <p:spPr>
          <a:xfrm>
            <a:off x="490348" y="2149900"/>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dirty="0" err="1">
                <a:solidFill>
                  <a:srgbClr val="121212"/>
                </a:solidFill>
                <a:latin typeface="Arial"/>
                <a:ea typeface="Arial"/>
                <a:cs typeface="Arial"/>
                <a:sym typeface="Arial"/>
              </a:rPr>
              <a:t>Colaboración</a:t>
            </a:r>
            <a:endParaRPr sz="2800" dirty="0">
              <a:solidFill>
                <a:srgbClr val="121212"/>
              </a:solidFill>
              <a:latin typeface="Arial"/>
              <a:ea typeface="Arial"/>
              <a:cs typeface="Arial"/>
              <a:sym typeface="Arial"/>
            </a:endParaRPr>
          </a:p>
        </p:txBody>
      </p:sp>
      <p:sp>
        <p:nvSpPr>
          <p:cNvPr id="259" name="Google Shape;259;p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9"/>
          <p:cNvSpPr txBox="1"/>
          <p:nvPr/>
        </p:nvSpPr>
        <p:spPr>
          <a:xfrm>
            <a:off x="6305522" y="2144849"/>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dirty="0">
                <a:solidFill>
                  <a:srgbClr val="121212"/>
                </a:solidFill>
                <a:latin typeface="Arial"/>
                <a:ea typeface="Arial"/>
                <a:cs typeface="Arial"/>
                <a:sym typeface="Arial"/>
              </a:rPr>
              <a:t>Desarrollo continuo de </a:t>
            </a:r>
            <a:r>
              <a:rPr lang="en-GB" sz="2800" b="1" dirty="0" err="1">
                <a:solidFill>
                  <a:srgbClr val="121212"/>
                </a:solidFill>
                <a:latin typeface="Arial"/>
                <a:ea typeface="Arial"/>
                <a:cs typeface="Arial"/>
                <a:sym typeface="Arial"/>
              </a:rPr>
              <a:t>competencias</a:t>
            </a:r>
            <a:endParaRPr sz="2800" dirty="0">
              <a:solidFill>
                <a:srgbClr val="121212"/>
              </a:solidFill>
              <a:latin typeface="Arial"/>
              <a:ea typeface="Arial"/>
              <a:cs typeface="Arial"/>
              <a:sym typeface="Arial"/>
            </a:endParaRPr>
          </a:p>
        </p:txBody>
      </p:sp>
      <p:sp>
        <p:nvSpPr>
          <p:cNvPr id="262" name="Google Shape;262;p9"/>
          <p:cNvSpPr txBox="1"/>
          <p:nvPr/>
        </p:nvSpPr>
        <p:spPr>
          <a:xfrm>
            <a:off x="11857658" y="2753538"/>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a:solidFill>
                  <a:srgbClr val="121212"/>
                </a:solidFill>
                <a:latin typeface="Arial"/>
                <a:ea typeface="Arial"/>
                <a:cs typeface="Arial"/>
                <a:sym typeface="Arial"/>
              </a:rPr>
              <a:t>Flexibilidad y accesibilidad</a:t>
            </a:r>
            <a:endParaRPr sz="2800">
              <a:solidFill>
                <a:srgbClr val="121212"/>
              </a:solidFill>
              <a:latin typeface="Arial"/>
              <a:ea typeface="Arial"/>
              <a:cs typeface="Arial"/>
              <a:sym typeface="Arial"/>
            </a:endParaRPr>
          </a:p>
        </p:txBody>
      </p:sp>
      <p:pic>
        <p:nvPicPr>
          <p:cNvPr id="263" name="Google Shape;263;p9" descr="Classroom outline"/>
          <p:cNvPicPr preferRelativeResize="0"/>
          <p:nvPr/>
        </p:nvPicPr>
        <p:blipFill rotWithShape="1">
          <a:blip r:embed="rId3">
            <a:alphaModFix/>
          </a:blip>
          <a:srcRect/>
          <a:stretch/>
        </p:blipFill>
        <p:spPr>
          <a:xfrm>
            <a:off x="2074594" y="2511455"/>
            <a:ext cx="1788636" cy="1788636"/>
          </a:xfrm>
          <a:prstGeom prst="rect">
            <a:avLst/>
          </a:prstGeom>
          <a:noFill/>
          <a:ln>
            <a:noFill/>
          </a:ln>
        </p:spPr>
      </p:pic>
      <p:pic>
        <p:nvPicPr>
          <p:cNvPr id="264" name="Google Shape;264;p9" descr="Users with solid fill"/>
          <p:cNvPicPr preferRelativeResize="0"/>
          <p:nvPr/>
        </p:nvPicPr>
        <p:blipFill rotWithShape="1">
          <a:blip r:embed="rId4">
            <a:alphaModFix/>
          </a:blip>
          <a:srcRect/>
          <a:stretch/>
        </p:blipFill>
        <p:spPr>
          <a:xfrm>
            <a:off x="13568565" y="3322802"/>
            <a:ext cx="1788636" cy="1788636"/>
          </a:xfrm>
          <a:prstGeom prst="rect">
            <a:avLst/>
          </a:prstGeom>
          <a:noFill/>
          <a:ln>
            <a:noFill/>
          </a:ln>
        </p:spPr>
      </p:pic>
      <p:sp>
        <p:nvSpPr>
          <p:cNvPr id="265" name="Google Shape;265;p9"/>
          <p:cNvSpPr txBox="1"/>
          <p:nvPr/>
        </p:nvSpPr>
        <p:spPr>
          <a:xfrm>
            <a:off x="281353" y="4198306"/>
            <a:ext cx="5419445" cy="4537011"/>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1800" b="1" dirty="0" err="1">
                <a:solidFill>
                  <a:srgbClr val="121212"/>
                </a:solidFill>
                <a:latin typeface="Arial"/>
                <a:ea typeface="Arial"/>
                <a:cs typeface="Arial"/>
                <a:sym typeface="Arial"/>
              </a:rPr>
              <a:t>Herramientas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como</a:t>
            </a:r>
            <a:r>
              <a:rPr lang="en-GB" sz="1800" b="1" dirty="0">
                <a:solidFill>
                  <a:srgbClr val="121212"/>
                </a:solidFill>
                <a:latin typeface="Arial"/>
                <a:ea typeface="Arial"/>
                <a:cs typeface="Arial"/>
                <a:sym typeface="Arial"/>
              </a:rPr>
              <a:t> Microsoft Teams y Google Workspace </a:t>
            </a:r>
            <a:r>
              <a:rPr lang="en-GB" sz="1800" b="1" dirty="0" err="1">
                <a:solidFill>
                  <a:srgbClr val="121212"/>
                </a:solidFill>
                <a:latin typeface="Arial"/>
                <a:ea typeface="Arial"/>
                <a:cs typeface="Arial"/>
                <a:sym typeface="Arial"/>
              </a:rPr>
              <a:t>fomentan</a:t>
            </a:r>
            <a:r>
              <a:rPr lang="en-GB" sz="1800" b="1" dirty="0">
                <a:solidFill>
                  <a:srgbClr val="121212"/>
                </a:solidFill>
                <a:latin typeface="Arial"/>
                <a:ea typeface="Arial"/>
                <a:cs typeface="Arial"/>
                <a:sym typeface="Arial"/>
              </a:rPr>
              <a:t> la </a:t>
            </a:r>
            <a:r>
              <a:rPr lang="en-GB" sz="1800" b="1" dirty="0" err="1">
                <a:solidFill>
                  <a:srgbClr val="121212"/>
                </a:solidFill>
                <a:latin typeface="Arial"/>
                <a:ea typeface="Arial"/>
                <a:cs typeface="Arial"/>
                <a:sym typeface="Arial"/>
              </a:rPr>
              <a:t>colaboración</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permitiendo</a:t>
            </a:r>
            <a:r>
              <a:rPr lang="en-GB" sz="1800" b="1" dirty="0">
                <a:solidFill>
                  <a:srgbClr val="121212"/>
                </a:solidFill>
                <a:latin typeface="Arial"/>
                <a:ea typeface="Arial"/>
                <a:cs typeface="Arial"/>
                <a:sym typeface="Arial"/>
              </a:rPr>
              <a:t> a </a:t>
            </a:r>
            <a:r>
              <a:rPr lang="en-GB" sz="1800" b="1" dirty="0" err="1">
                <a:solidFill>
                  <a:srgbClr val="121212"/>
                </a:solidFill>
                <a:latin typeface="Arial"/>
                <a:ea typeface="Arial"/>
                <a:cs typeface="Arial"/>
                <a:sym typeface="Arial"/>
              </a:rPr>
              <a:t>los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alumnos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trabajar</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juntos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en</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proyectos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independientemente</a:t>
            </a:r>
            <a:r>
              <a:rPr lang="en-GB" sz="1800" b="1" dirty="0">
                <a:solidFill>
                  <a:srgbClr val="121212"/>
                </a:solidFill>
                <a:latin typeface="Arial"/>
                <a:ea typeface="Arial"/>
                <a:cs typeface="Arial"/>
                <a:sym typeface="Arial"/>
              </a:rPr>
              <a:t> de </a:t>
            </a:r>
            <a:r>
              <a:rPr lang="en-GB" sz="1800" b="1" dirty="0" err="1">
                <a:solidFill>
                  <a:srgbClr val="121212"/>
                </a:solidFill>
                <a:latin typeface="Arial"/>
                <a:ea typeface="Arial"/>
                <a:cs typeface="Arial"/>
                <a:sym typeface="Arial"/>
              </a:rPr>
              <a:t>su</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ubicación</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física</a:t>
            </a:r>
            <a:r>
              <a:rPr lang="en-GB" sz="1800" b="1" dirty="0">
                <a:solidFill>
                  <a:srgbClr val="121212"/>
                </a:solidFill>
                <a:latin typeface="Arial"/>
                <a:ea typeface="Arial"/>
                <a:cs typeface="Arial"/>
                <a:sym typeface="Arial"/>
              </a:rPr>
              <a:t>.</a:t>
            </a:r>
            <a:endParaRPr sz="1200" dirty="0"/>
          </a:p>
          <a:p>
            <a:pPr marL="0" marR="0" lvl="0" indent="0" algn="ctr" rtl="0">
              <a:lnSpc>
                <a:spcPct val="181950"/>
              </a:lnSpc>
              <a:spcBef>
                <a:spcPts val="0"/>
              </a:spcBef>
              <a:spcAft>
                <a:spcPts val="0"/>
              </a:spcAft>
              <a:buNone/>
            </a:pPr>
            <a:r>
              <a:rPr lang="en-GB" sz="1800" b="1" dirty="0">
                <a:solidFill>
                  <a:srgbClr val="121212"/>
                </a:solidFill>
                <a:latin typeface="Arial"/>
                <a:ea typeface="Arial"/>
                <a:cs typeface="Arial"/>
                <a:sym typeface="Arial"/>
              </a:rPr>
              <a:t>Los </a:t>
            </a:r>
            <a:r>
              <a:rPr lang="en-GB" sz="1800" b="1" dirty="0" err="1">
                <a:solidFill>
                  <a:srgbClr val="121212"/>
                </a:solidFill>
                <a:latin typeface="Arial"/>
                <a:ea typeface="Arial"/>
                <a:cs typeface="Arial"/>
                <a:sym typeface="Arial"/>
              </a:rPr>
              <a:t>educadores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pueden</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supervisar</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el</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trabajo</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en</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grupo</a:t>
            </a:r>
            <a:r>
              <a:rPr lang="en-GB" sz="1800" b="1" dirty="0">
                <a:solidFill>
                  <a:srgbClr val="121212"/>
                </a:solidFill>
                <a:latin typeface="Arial"/>
                <a:ea typeface="Arial"/>
                <a:cs typeface="Arial"/>
                <a:sym typeface="Arial"/>
              </a:rPr>
              <a:t> de forma </a:t>
            </a:r>
            <a:r>
              <a:rPr lang="en-GB" sz="1800" b="1" dirty="0" err="1">
                <a:solidFill>
                  <a:srgbClr val="121212"/>
                </a:solidFill>
                <a:latin typeface="Arial"/>
                <a:ea typeface="Arial"/>
                <a:cs typeface="Arial"/>
                <a:sym typeface="Arial"/>
              </a:rPr>
              <a:t>más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eficaz</a:t>
            </a:r>
            <a:r>
              <a:rPr lang="en-GB" sz="1800" b="1" dirty="0">
                <a:solidFill>
                  <a:srgbClr val="121212"/>
                </a:solidFill>
                <a:latin typeface="Arial"/>
                <a:ea typeface="Arial"/>
                <a:cs typeface="Arial"/>
                <a:sym typeface="Arial"/>
              </a:rPr>
              <a:t> y </a:t>
            </a:r>
            <a:r>
              <a:rPr lang="en-GB" sz="1800" b="1" dirty="0" err="1">
                <a:solidFill>
                  <a:srgbClr val="121212"/>
                </a:solidFill>
                <a:latin typeface="Arial"/>
                <a:ea typeface="Arial"/>
                <a:cs typeface="Arial"/>
                <a:sym typeface="Arial"/>
              </a:rPr>
              <a:t>facilitar</a:t>
            </a:r>
            <a:r>
              <a:rPr lang="en-GB" sz="1800" b="1" dirty="0">
                <a:solidFill>
                  <a:srgbClr val="121212"/>
                </a:solidFill>
                <a:latin typeface="Arial"/>
                <a:ea typeface="Arial"/>
                <a:cs typeface="Arial"/>
                <a:sym typeface="Arial"/>
              </a:rPr>
              <a:t> la </a:t>
            </a:r>
            <a:r>
              <a:rPr lang="en-GB" sz="1800" b="1" dirty="0" err="1">
                <a:solidFill>
                  <a:srgbClr val="121212"/>
                </a:solidFill>
                <a:latin typeface="Arial"/>
                <a:ea typeface="Arial"/>
                <a:cs typeface="Arial"/>
                <a:sym typeface="Arial"/>
              </a:rPr>
              <a:t>colaboración</a:t>
            </a:r>
            <a:r>
              <a:rPr lang="en-GB" sz="1800" b="1" dirty="0">
                <a:solidFill>
                  <a:srgbClr val="121212"/>
                </a:solidFill>
                <a:latin typeface="Arial"/>
                <a:ea typeface="Arial"/>
                <a:cs typeface="Arial"/>
                <a:sym typeface="Arial"/>
              </a:rPr>
              <a:t> fuera de las horas </a:t>
            </a:r>
            <a:r>
              <a:rPr lang="en-GB" sz="1800" b="1" dirty="0" err="1">
                <a:solidFill>
                  <a:srgbClr val="121212"/>
                </a:solidFill>
                <a:latin typeface="Arial"/>
                <a:ea typeface="Arial"/>
                <a:cs typeface="Arial"/>
                <a:sym typeface="Arial"/>
              </a:rPr>
              <a:t>tradicionales</a:t>
            </a:r>
            <a:r>
              <a:rPr lang="en-GB" sz="1800" b="1" dirty="0">
                <a:solidFill>
                  <a:srgbClr val="121212"/>
                </a:solidFill>
                <a:latin typeface="Arial"/>
                <a:ea typeface="Arial"/>
                <a:cs typeface="Arial"/>
                <a:sym typeface="Arial"/>
              </a:rPr>
              <a:t> de </a:t>
            </a:r>
            <a:r>
              <a:rPr lang="en-GB" sz="1800" b="1" dirty="0" err="1">
                <a:solidFill>
                  <a:srgbClr val="121212"/>
                </a:solidFill>
                <a:latin typeface="Arial"/>
                <a:ea typeface="Arial"/>
                <a:cs typeface="Arial"/>
                <a:sym typeface="Arial"/>
              </a:rPr>
              <a:t>clase</a:t>
            </a:r>
            <a:r>
              <a:rPr lang="en-GB" sz="1800" b="1" dirty="0">
                <a:solidFill>
                  <a:srgbClr val="121212"/>
                </a:solidFill>
                <a:latin typeface="Arial"/>
                <a:ea typeface="Arial"/>
                <a:cs typeface="Arial"/>
                <a:sym typeface="Arial"/>
              </a:rPr>
              <a:t>.</a:t>
            </a:r>
            <a:endParaRPr sz="1800" dirty="0">
              <a:solidFill>
                <a:srgbClr val="121212"/>
              </a:solidFill>
              <a:latin typeface="Arial"/>
              <a:ea typeface="Arial"/>
              <a:cs typeface="Arial"/>
              <a:sym typeface="Arial"/>
            </a:endParaRPr>
          </a:p>
        </p:txBody>
      </p:sp>
      <p:sp>
        <p:nvSpPr>
          <p:cNvPr id="266" name="Google Shape;266;p9"/>
          <p:cNvSpPr txBox="1"/>
          <p:nvPr/>
        </p:nvSpPr>
        <p:spPr>
          <a:xfrm>
            <a:off x="6327932" y="4672074"/>
            <a:ext cx="5210451" cy="4032899"/>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1800" b="1" dirty="0">
                <a:solidFill>
                  <a:srgbClr val="121212"/>
                </a:solidFill>
                <a:latin typeface="Arial"/>
                <a:ea typeface="Arial"/>
                <a:cs typeface="Arial"/>
                <a:sym typeface="Arial"/>
              </a:rPr>
              <a:t>Las </a:t>
            </a:r>
            <a:r>
              <a:rPr lang="en-GB" sz="1800" b="1" dirty="0" err="1">
                <a:solidFill>
                  <a:srgbClr val="121212"/>
                </a:solidFill>
                <a:latin typeface="Arial"/>
                <a:ea typeface="Arial"/>
                <a:cs typeface="Arial"/>
                <a:sym typeface="Arial"/>
              </a:rPr>
              <a:t>plataformas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en</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línea</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ofrecen</a:t>
            </a:r>
            <a:r>
              <a:rPr lang="en-GB" sz="1800" b="1" dirty="0">
                <a:solidFill>
                  <a:srgbClr val="121212"/>
                </a:solidFill>
                <a:latin typeface="Arial"/>
                <a:ea typeface="Arial"/>
                <a:cs typeface="Arial"/>
                <a:sym typeface="Arial"/>
              </a:rPr>
              <a:t> tanto a </a:t>
            </a:r>
            <a:r>
              <a:rPr lang="en-GB" sz="1800" b="1" dirty="0" err="1">
                <a:solidFill>
                  <a:srgbClr val="121212"/>
                </a:solidFill>
                <a:latin typeface="Arial"/>
                <a:ea typeface="Arial"/>
                <a:cs typeface="Arial"/>
                <a:sym typeface="Arial"/>
              </a:rPr>
              <a:t>los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alumnos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como</a:t>
            </a:r>
            <a:r>
              <a:rPr lang="en-GB" sz="1800" b="1" dirty="0">
                <a:solidFill>
                  <a:srgbClr val="121212"/>
                </a:solidFill>
                <a:latin typeface="Arial"/>
                <a:ea typeface="Arial"/>
                <a:cs typeface="Arial"/>
                <a:sym typeface="Arial"/>
              </a:rPr>
              <a:t> a </a:t>
            </a:r>
            <a:r>
              <a:rPr lang="en-GB" sz="1800" b="1" dirty="0" err="1">
                <a:solidFill>
                  <a:srgbClr val="121212"/>
                </a:solidFill>
                <a:latin typeface="Arial"/>
                <a:ea typeface="Arial"/>
                <a:cs typeface="Arial"/>
                <a:sym typeface="Arial"/>
              </a:rPr>
              <a:t>los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educadores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oportunidades</a:t>
            </a:r>
            <a:r>
              <a:rPr lang="en-GB" sz="1800" b="1" dirty="0">
                <a:solidFill>
                  <a:srgbClr val="121212"/>
                </a:solidFill>
                <a:latin typeface="Arial"/>
                <a:ea typeface="Arial"/>
                <a:cs typeface="Arial"/>
                <a:sym typeface="Arial"/>
              </a:rPr>
              <a:t> de </a:t>
            </a:r>
            <a:r>
              <a:rPr lang="en-GB" sz="1800" b="1" dirty="0" err="1">
                <a:solidFill>
                  <a:srgbClr val="121212"/>
                </a:solidFill>
                <a:latin typeface="Arial"/>
                <a:ea typeface="Arial"/>
                <a:cs typeface="Arial"/>
                <a:sym typeface="Arial"/>
              </a:rPr>
              <a:t>desarrollo</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profesional</a:t>
            </a:r>
            <a:r>
              <a:rPr lang="en-GB" sz="1800" b="1" dirty="0">
                <a:solidFill>
                  <a:srgbClr val="121212"/>
                </a:solidFill>
                <a:latin typeface="Arial"/>
                <a:ea typeface="Arial"/>
                <a:cs typeface="Arial"/>
                <a:sym typeface="Arial"/>
              </a:rPr>
              <a:t> continuo y </a:t>
            </a:r>
            <a:r>
              <a:rPr lang="en-GB" sz="1800" b="1" dirty="0" err="1">
                <a:solidFill>
                  <a:srgbClr val="121212"/>
                </a:solidFill>
                <a:latin typeface="Arial"/>
                <a:ea typeface="Arial"/>
                <a:cs typeface="Arial"/>
                <a:sym typeface="Arial"/>
              </a:rPr>
              <a:t>actualización</a:t>
            </a:r>
            <a:r>
              <a:rPr lang="en-GB" sz="1800" b="1" dirty="0">
                <a:solidFill>
                  <a:srgbClr val="121212"/>
                </a:solidFill>
                <a:latin typeface="Arial"/>
                <a:ea typeface="Arial"/>
                <a:cs typeface="Arial"/>
                <a:sym typeface="Arial"/>
              </a:rPr>
              <a:t> de </a:t>
            </a:r>
            <a:r>
              <a:rPr lang="en-GB" sz="1800" b="1" dirty="0" err="1">
                <a:solidFill>
                  <a:srgbClr val="121212"/>
                </a:solidFill>
                <a:latin typeface="Arial"/>
                <a:ea typeface="Arial"/>
                <a:cs typeface="Arial"/>
                <a:sym typeface="Arial"/>
              </a:rPr>
              <a:t>conocimientos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mediante</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cursos</a:t>
            </a:r>
            <a:r>
              <a:rPr lang="en-GB" sz="1800" b="1" dirty="0">
                <a:solidFill>
                  <a:srgbClr val="121212"/>
                </a:solidFill>
                <a:latin typeface="Arial"/>
                <a:ea typeface="Arial"/>
                <a:cs typeface="Arial"/>
                <a:sym typeface="Arial"/>
              </a:rPr>
              <a:t> y </a:t>
            </a:r>
            <a:r>
              <a:rPr lang="en-GB" sz="1800" b="1" dirty="0" err="1">
                <a:solidFill>
                  <a:srgbClr val="121212"/>
                </a:solidFill>
                <a:latin typeface="Arial"/>
                <a:ea typeface="Arial"/>
                <a:cs typeface="Arial"/>
                <a:sym typeface="Arial"/>
              </a:rPr>
              <a:t>certificaciones</a:t>
            </a:r>
            <a:r>
              <a:rPr lang="en-GB" sz="1800" b="1" dirty="0">
                <a:solidFill>
                  <a:srgbClr val="121212"/>
                </a:solidFill>
                <a:latin typeface="Arial"/>
                <a:ea typeface="Arial"/>
                <a:cs typeface="Arial"/>
                <a:sym typeface="Arial"/>
              </a:rPr>
              <a:t>.</a:t>
            </a:r>
            <a:endParaRPr sz="1200" dirty="0"/>
          </a:p>
          <a:p>
            <a:pPr marL="0" marR="0" lvl="0" indent="0" algn="ctr" rtl="0">
              <a:lnSpc>
                <a:spcPct val="181950"/>
              </a:lnSpc>
              <a:spcBef>
                <a:spcPts val="0"/>
              </a:spcBef>
              <a:spcAft>
                <a:spcPts val="0"/>
              </a:spcAft>
              <a:buNone/>
            </a:pPr>
            <a:r>
              <a:rPr lang="en-GB" sz="1800" b="1" dirty="0">
                <a:solidFill>
                  <a:srgbClr val="121212"/>
                </a:solidFill>
                <a:latin typeface="Arial"/>
                <a:ea typeface="Arial"/>
                <a:cs typeface="Arial"/>
                <a:sym typeface="Arial"/>
              </a:rPr>
              <a:t>La </a:t>
            </a:r>
            <a:r>
              <a:rPr lang="en-GB" sz="1800" b="1" dirty="0" err="1">
                <a:solidFill>
                  <a:srgbClr val="121212"/>
                </a:solidFill>
                <a:latin typeface="Arial"/>
                <a:ea typeface="Arial"/>
                <a:cs typeface="Arial"/>
                <a:sym typeface="Arial"/>
              </a:rPr>
              <a:t>tecnología</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permite</a:t>
            </a:r>
            <a:r>
              <a:rPr lang="en-GB" sz="1800" b="1" dirty="0">
                <a:solidFill>
                  <a:srgbClr val="121212"/>
                </a:solidFill>
                <a:latin typeface="Arial"/>
                <a:ea typeface="Arial"/>
                <a:cs typeface="Arial"/>
                <a:sym typeface="Arial"/>
              </a:rPr>
              <a:t> la </a:t>
            </a:r>
            <a:r>
              <a:rPr lang="en-GB" sz="1800" b="1" dirty="0" err="1">
                <a:solidFill>
                  <a:srgbClr val="121212"/>
                </a:solidFill>
                <a:latin typeface="Arial"/>
                <a:ea typeface="Arial"/>
                <a:cs typeface="Arial"/>
                <a:sym typeface="Arial"/>
              </a:rPr>
              <a:t>adquisición</a:t>
            </a:r>
            <a:r>
              <a:rPr lang="en-GB" sz="1800" b="1" dirty="0">
                <a:solidFill>
                  <a:srgbClr val="121212"/>
                </a:solidFill>
                <a:latin typeface="Arial"/>
                <a:ea typeface="Arial"/>
                <a:cs typeface="Arial"/>
                <a:sym typeface="Arial"/>
              </a:rPr>
              <a:t> continua de </a:t>
            </a:r>
            <a:r>
              <a:rPr lang="en-GB" sz="1800" b="1" dirty="0" err="1">
                <a:solidFill>
                  <a:srgbClr val="121212"/>
                </a:solidFill>
                <a:latin typeface="Arial"/>
                <a:ea typeface="Arial"/>
                <a:cs typeface="Arial"/>
                <a:sym typeface="Arial"/>
              </a:rPr>
              <a:t>nuevas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competencias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esenciales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en</a:t>
            </a:r>
            <a:r>
              <a:rPr lang="en-GB" sz="1800" b="1" dirty="0">
                <a:solidFill>
                  <a:srgbClr val="121212"/>
                </a:solidFill>
                <a:latin typeface="Arial"/>
                <a:ea typeface="Arial"/>
                <a:cs typeface="Arial"/>
                <a:sym typeface="Arial"/>
              </a:rPr>
              <a:t> un mercado </a:t>
            </a:r>
            <a:r>
              <a:rPr lang="en-GB" sz="1800" b="1" dirty="0" err="1">
                <a:solidFill>
                  <a:srgbClr val="121212"/>
                </a:solidFill>
                <a:latin typeface="Arial"/>
                <a:ea typeface="Arial"/>
                <a:cs typeface="Arial"/>
                <a:sym typeface="Arial"/>
              </a:rPr>
              <a:t>laboral</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en</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rápida</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evolución</a:t>
            </a:r>
            <a:r>
              <a:rPr lang="en-GB" sz="1800" b="1" dirty="0">
                <a:solidFill>
                  <a:srgbClr val="121212"/>
                </a:solidFill>
                <a:latin typeface="Arial"/>
                <a:ea typeface="Arial"/>
                <a:cs typeface="Arial"/>
                <a:sym typeface="Arial"/>
              </a:rPr>
              <a:t>.</a:t>
            </a:r>
            <a:endParaRPr sz="1800" dirty="0">
              <a:solidFill>
                <a:srgbClr val="121212"/>
              </a:solidFill>
              <a:latin typeface="Arial"/>
              <a:ea typeface="Arial"/>
              <a:cs typeface="Arial"/>
              <a:sym typeface="Arial"/>
            </a:endParaRPr>
          </a:p>
        </p:txBody>
      </p:sp>
      <p:sp>
        <p:nvSpPr>
          <p:cNvPr id="267" name="Google Shape;267;p9"/>
          <p:cNvSpPr txBox="1"/>
          <p:nvPr/>
        </p:nvSpPr>
        <p:spPr>
          <a:xfrm>
            <a:off x="11979709" y="4909855"/>
            <a:ext cx="4509924" cy="2520562"/>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1800" b="1" dirty="0">
                <a:solidFill>
                  <a:srgbClr val="121212"/>
                </a:solidFill>
                <a:latin typeface="Arial"/>
                <a:ea typeface="Arial"/>
                <a:cs typeface="Arial"/>
                <a:sym typeface="Arial"/>
              </a:rPr>
              <a:t>Los </a:t>
            </a:r>
            <a:r>
              <a:rPr lang="en-GB" sz="1800" b="1" dirty="0" err="1">
                <a:solidFill>
                  <a:srgbClr val="121212"/>
                </a:solidFill>
                <a:latin typeface="Arial"/>
                <a:ea typeface="Arial"/>
                <a:cs typeface="Arial"/>
                <a:sym typeface="Arial"/>
              </a:rPr>
              <a:t>recursos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en</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línea</a:t>
            </a:r>
            <a:r>
              <a:rPr lang="en-GB" sz="1800" b="1" dirty="0">
                <a:solidFill>
                  <a:srgbClr val="121212"/>
                </a:solidFill>
                <a:latin typeface="Arial"/>
                <a:ea typeface="Arial"/>
                <a:cs typeface="Arial"/>
                <a:sym typeface="Arial"/>
              </a:rPr>
              <a:t> y las </a:t>
            </a:r>
            <a:r>
              <a:rPr lang="en-GB" sz="1800" b="1" dirty="0" err="1">
                <a:solidFill>
                  <a:srgbClr val="121212"/>
                </a:solidFill>
                <a:latin typeface="Arial"/>
                <a:ea typeface="Arial"/>
                <a:cs typeface="Arial"/>
                <a:sym typeface="Arial"/>
              </a:rPr>
              <a:t>plataformas</a:t>
            </a:r>
            <a:r>
              <a:rPr lang="en-GB" sz="1800" b="1" dirty="0">
                <a:solidFill>
                  <a:srgbClr val="121212"/>
                </a:solidFill>
                <a:latin typeface="Arial"/>
                <a:ea typeface="Arial"/>
                <a:cs typeface="Arial"/>
                <a:sym typeface="Arial"/>
              </a:rPr>
              <a:t> de </a:t>
            </a:r>
            <a:r>
              <a:rPr lang="en-GB" sz="1800" b="1" dirty="0" err="1">
                <a:solidFill>
                  <a:srgbClr val="121212"/>
                </a:solidFill>
                <a:latin typeface="Arial"/>
                <a:ea typeface="Arial"/>
                <a:cs typeface="Arial"/>
                <a:sym typeface="Arial"/>
              </a:rPr>
              <a:t>aprendizaje</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electrónico</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ofrecen</a:t>
            </a:r>
            <a:r>
              <a:rPr lang="en-GB" sz="1800" b="1" dirty="0">
                <a:solidFill>
                  <a:srgbClr val="121212"/>
                </a:solidFill>
                <a:latin typeface="Arial"/>
                <a:ea typeface="Arial"/>
                <a:cs typeface="Arial"/>
                <a:sym typeface="Arial"/>
              </a:rPr>
              <a:t> a </a:t>
            </a:r>
            <a:r>
              <a:rPr lang="en-GB" sz="1800" b="1" dirty="0" err="1">
                <a:solidFill>
                  <a:srgbClr val="121212"/>
                </a:solidFill>
                <a:latin typeface="Arial"/>
                <a:ea typeface="Arial"/>
                <a:cs typeface="Arial"/>
                <a:sym typeface="Arial"/>
              </a:rPr>
              <a:t>los</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alumnos</a:t>
            </a:r>
            <a:r>
              <a:rPr lang="en-GB" sz="1800" b="1" dirty="0">
                <a:solidFill>
                  <a:srgbClr val="121212"/>
                </a:solidFill>
                <a:latin typeface="Arial"/>
                <a:ea typeface="Arial"/>
                <a:cs typeface="Arial"/>
                <a:sym typeface="Arial"/>
              </a:rPr>
              <a:t> la </a:t>
            </a:r>
            <a:r>
              <a:rPr lang="en-GB" sz="1800" b="1" dirty="0" err="1">
                <a:solidFill>
                  <a:srgbClr val="121212"/>
                </a:solidFill>
                <a:latin typeface="Arial"/>
                <a:ea typeface="Arial"/>
                <a:cs typeface="Arial"/>
                <a:sym typeface="Arial"/>
              </a:rPr>
              <a:t>flexibilidad</a:t>
            </a:r>
            <a:r>
              <a:rPr lang="en-GB" sz="1800" b="1" dirty="0">
                <a:solidFill>
                  <a:srgbClr val="121212"/>
                </a:solidFill>
                <a:latin typeface="Arial"/>
                <a:ea typeface="Arial"/>
                <a:cs typeface="Arial"/>
                <a:sym typeface="Arial"/>
              </a:rPr>
              <a:t> de </a:t>
            </a:r>
            <a:r>
              <a:rPr lang="en-GB" sz="1800" b="1" dirty="0" err="1">
                <a:solidFill>
                  <a:srgbClr val="121212"/>
                </a:solidFill>
                <a:latin typeface="Arial"/>
                <a:ea typeface="Arial"/>
                <a:cs typeface="Arial"/>
                <a:sym typeface="Arial"/>
              </a:rPr>
              <a:t>estudiar</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en</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cualquier</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momento</a:t>
            </a:r>
            <a:r>
              <a:rPr lang="en-GB" sz="1800" b="1" dirty="0">
                <a:solidFill>
                  <a:srgbClr val="121212"/>
                </a:solidFill>
                <a:latin typeface="Arial"/>
                <a:ea typeface="Arial"/>
                <a:cs typeface="Arial"/>
                <a:sym typeface="Arial"/>
              </a:rPr>
              <a:t> y </a:t>
            </a:r>
            <a:r>
              <a:rPr lang="en-GB" sz="1800" b="1" dirty="0" err="1">
                <a:solidFill>
                  <a:srgbClr val="121212"/>
                </a:solidFill>
                <a:latin typeface="Arial"/>
                <a:ea typeface="Arial"/>
                <a:cs typeface="Arial"/>
                <a:sym typeface="Arial"/>
              </a:rPr>
              <a:t>lugar</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ampliando</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así</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el</a:t>
            </a:r>
            <a:r>
              <a:rPr lang="en-GB" sz="1800" b="1" dirty="0">
                <a:solidFill>
                  <a:srgbClr val="121212"/>
                </a:solidFill>
                <a:latin typeface="Arial"/>
                <a:ea typeface="Arial"/>
                <a:cs typeface="Arial"/>
                <a:sym typeface="Arial"/>
              </a:rPr>
              <a:t> </a:t>
            </a:r>
            <a:r>
              <a:rPr lang="en-GB" sz="1800" b="1" dirty="0" err="1">
                <a:solidFill>
                  <a:srgbClr val="121212"/>
                </a:solidFill>
                <a:latin typeface="Arial"/>
                <a:ea typeface="Arial"/>
                <a:cs typeface="Arial"/>
                <a:sym typeface="Arial"/>
              </a:rPr>
              <a:t>acceso</a:t>
            </a:r>
            <a:r>
              <a:rPr lang="en-GB" sz="1800" b="1" dirty="0">
                <a:solidFill>
                  <a:srgbClr val="121212"/>
                </a:solidFill>
                <a:latin typeface="Arial"/>
                <a:ea typeface="Arial"/>
                <a:cs typeface="Arial"/>
                <a:sym typeface="Arial"/>
              </a:rPr>
              <a:t> a la </a:t>
            </a:r>
            <a:r>
              <a:rPr lang="en-GB" sz="1800" b="1" dirty="0" err="1">
                <a:solidFill>
                  <a:srgbClr val="121212"/>
                </a:solidFill>
                <a:latin typeface="Arial"/>
                <a:ea typeface="Arial"/>
                <a:cs typeface="Arial"/>
                <a:sym typeface="Arial"/>
              </a:rPr>
              <a:t>educación</a:t>
            </a:r>
            <a:r>
              <a:rPr lang="en-GB" sz="1800" b="1" dirty="0">
                <a:solidFill>
                  <a:srgbClr val="121212"/>
                </a:solidFill>
                <a:latin typeface="Arial"/>
                <a:ea typeface="Arial"/>
                <a:cs typeface="Arial"/>
                <a:sym typeface="Arial"/>
              </a:rPr>
              <a:t>.</a:t>
            </a:r>
            <a:endParaRPr sz="1800" dirty="0">
              <a:solidFill>
                <a:srgbClr val="121212"/>
              </a:solidFill>
              <a:latin typeface="Arial"/>
              <a:ea typeface="Arial"/>
              <a:cs typeface="Arial"/>
              <a:sym typeface="Arial"/>
            </a:endParaRPr>
          </a:p>
        </p:txBody>
      </p:sp>
      <p:pic>
        <p:nvPicPr>
          <p:cNvPr id="268" name="Google Shape;268;p9" descr="Business Growth with solid fill"/>
          <p:cNvPicPr preferRelativeResize="0"/>
          <p:nvPr/>
        </p:nvPicPr>
        <p:blipFill rotWithShape="1">
          <a:blip r:embed="rId5">
            <a:alphaModFix/>
          </a:blip>
          <a:srcRect/>
          <a:stretch/>
        </p:blipFill>
        <p:spPr>
          <a:xfrm>
            <a:off x="8135596" y="3119175"/>
            <a:ext cx="1595124" cy="1595124"/>
          </a:xfrm>
          <a:prstGeom prst="rect">
            <a:avLst/>
          </a:prstGeom>
          <a:noFill/>
          <a:ln>
            <a:noFill/>
          </a:ln>
        </p:spPr>
      </p:pic>
      <p:sp>
        <p:nvSpPr>
          <p:cNvPr id="269" name="Google Shape;269;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9"/>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272" name="Google Shape;272;p9"/>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5206</Words>
  <Application>Microsoft Office PowerPoint</Application>
  <PresentationFormat>Custom</PresentationFormat>
  <Paragraphs>231</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keywords>, docId:0CBDBBB3D5FF21BEFBC398C8F913E42D</cp:keywords>
  <cp:lastModifiedBy>Sotiria Tsalamani</cp:lastModifiedBy>
  <cp:revision>1</cp:revision>
  <dcterms:created xsi:type="dcterms:W3CDTF">2006-08-16T00:00:00Z</dcterms:created>
  <dcterms:modified xsi:type="dcterms:W3CDTF">2024-11-08T21:21:34Z</dcterms:modified>
</cp:coreProperties>
</file>