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No5Rh3dE/1Fptv/TZRVZmYHZ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-1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youtu.be/PBIYIuaA4LI?feature=shar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cove.e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thomasmore.be/en/educations/degree-students/automotive-technology/automotive-technology/sint-katelijne-waver/full-program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uvet.eu/docs/IncuVET_VEGGIE-FOOD_Gamarra_Spain_E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hyperlink" Target="https://experientiallearninginstitute.org/what-is-experiential-learnin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hyperlink" Target="https://www.mcw.edu/-/media/MCW/Education/Academic-Affairs/OEI/Faculty-Quick-Guides/Cognitive-Apprenticeship-Theory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hyperlink" Target="https://www.communityofpractice.ca/background/what-is-a-community-of-practice/#:~:text=A%20community%20of%20practice%20(CoP,both%20individual%20and%20group%20goa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www.slido.com/?experience_id=240323-z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hyperlink" Target="https://tatrck.com/redir/clickGate.php?u=u68EH62H&amp;p=9z7K3hGCLg&amp;m=30&amp;url=https%3A%2F%2Fwww.microsoft.com%2Fen-us%2Fmicrosoft-teams%2Fgroup-chat-software" TargetMode="External"/><Relationship Id="rId12" Type="http://schemas.openxmlformats.org/officeDocument/2006/relationships/hyperlink" Target="https://www.mentimeter.com/" TargetMode="Externa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llo.com/?&amp;aceid=&amp;adposition=&amp;adgroup=142052875575&amp;campaign=18422870630&amp;creative=672183077514&amp;device=c&amp;keyword=trello&amp;matchtype=e&amp;network=g&amp;placement=&amp;ds_kids=p73326130039&amp;ds_e=GOOGLE&amp;ds_eid=700000001557344&amp;ds_e1=GOOGLE&amp;gad_source=1&amp;gclid=CjwKCAjw5ImwBhBtEiwAFHDZx85NOdsiSNMI3iZVqX0Reid0fBd_NSHCXb7LV9vo5g0OEZnHA6z0jRoCVjgQAvD_BwE&amp;gclsrc=aw.ds" TargetMode="External"/><Relationship Id="rId11" Type="http://schemas.openxmlformats.org/officeDocument/2006/relationships/hyperlink" Target="https://www.google.com/forms/about/" TargetMode="External"/><Relationship Id="rId5" Type="http://schemas.openxmlformats.org/officeDocument/2006/relationships/hyperlink" Target="https://slack.com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19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s05web.zoom.us/signin#/login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hyperlink" Target="https://www.articulate.com/lp/360/tr-course/?utm_source=google-sem&amp;utm_medium=cpc&amp;utm_term=course%20creation%20platforms&amp;utm_campaign=ggl%7Csem%7Cnbrd%7CA360%7Ceu-t1%7CCourse%7CBroad%7C24p%7CCourseQualified&amp;utm_content=1001&amp;lqid=engine:google%7Ccampaignid:20038889666%7Cadid:686260030460%7Cgclid:CjwKCAjw1NK4BhAwEiwAVUHPUMQtUBqXEgy66e_QnaIUjMvXNKek1sLRC-2g7UbTYXRhDSoIvp0IrRoCJoUQAvD_BwE&amp;gad_source=1&amp;gclid=CjwKCAjw1NK4BhAwEiwAVUHPUMQtUBqXEgy66e_QnaIUjMvXNKek1sLRC-2g7UbTYXRhDSoIvp0IrRoCJoUQAvD_BwE" TargetMode="External"/><Relationship Id="rId12" Type="http://schemas.openxmlformats.org/officeDocument/2006/relationships/hyperlink" Target="https://jamboard.google.com/" TargetMode="Externa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3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lackboard.com/" TargetMode="External"/><Relationship Id="rId11" Type="http://schemas.openxmlformats.org/officeDocument/2006/relationships/hyperlink" Target="https://miro.com/login/" TargetMode="External"/><Relationship Id="rId5" Type="http://schemas.openxmlformats.org/officeDocument/2006/relationships/hyperlink" Target="https://moodle.org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hyperlink" Target="https://tatrck.com/redir/clickGate.php?u=u68EH62H&amp;p=9z7K3hGCLg&amp;m=30&amp;url=https%3A%2F%2Fwww.microsoft.com%2Fen-us%2Fmicrosoft-teams%2Flog-in" TargetMode="External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hyperlink" Target="https://www.cedefop.europa.eu/files/5590_e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.png"/><Relationship Id="rId4" Type="http://schemas.openxmlformats.org/officeDocument/2006/relationships/hyperlink" Target="https://tvet-online.asia/21/designing-a-model-of-strategic-partnership-between-the-vocational-skills-development-system-and-industry-case-study-in-vietnam/" TargetMode="Externa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hyperlink" Target="https://www.cedefop.europa.eu/files/5590_en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.png"/><Relationship Id="rId4" Type="http://schemas.openxmlformats.org/officeDocument/2006/relationships/hyperlink" Target="https://tvet-online.asia/21/designing-a-model-of-strategic-partnership-between-the-vocational-skills-development-system-and-industry-case-study-in-vietnam/" TargetMode="Externa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.png"/><Relationship Id="rId5" Type="http://schemas.openxmlformats.org/officeDocument/2006/relationships/image" Target="../media/image37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edefop.europa.eu/files/5590_en.pd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ervet-journal.springeropen.com/articles/10.1186/s40461-021-00117-z" TargetMode="External"/><Relationship Id="rId4" Type="http://schemas.openxmlformats.org/officeDocument/2006/relationships/hyperlink" Target="https://watermark.silverchair.com/020070_1_online.pdf?token=AQECAHi208BE49Ooan9kkhW_Ercy7Dm3ZL_9Cf3qfKAc485ysgAABX4wggV6BgkqhkiG9w0BBwagggVrMIIFZwIBADCCBWAGCSqGSIb3DQEHATAeBglghkgBZQMEAS4wEQQMerrNLO7cyr09t3nCAgEQgIIFMcjrP7CtPw37vm4bhDnhTE9sxL5u4aJcUNj7MaMNKgp-m883SOU6wZ8O-sPcEsu7ouauhMSJ21isXtjwnbL3eMiW2m1oHgihp12KRpr_7-eSyiyctBZigeB247_huowDiD0dNKG_GQy3-BN5pYW7Us8qmmL1-OilT0QVH3V-14gy61iPlRQ53lqIEYXzAPSFv9xC6MmmS3RdNlhtg1DBO75pAyJw5HgDGZ--rS4ZB2ADtyW4-rU4z2v5yvgIpCbz_vbefuE5trFhgZutWK_X_H1Uzu0MQ8KyF8oPKp1GjeH9hHUl6NMBEjhYA96hD7-J3995lxuCqH7ffuMp7MOMh28FPyA02bJ-0FBrv2_PQxsb4z7X2zz9Wnlp2R-BL8R-oupyPgclb9eVrRmH8b6yOQ-kRdpFqb2uF0sO9OexS0qtWXPINE9sK0AvxgSmrnWgrjEALH9_oOJP1zp-j6kiYAZVLbsiyhfc0Joc9XLxpJcrrs91eQFw9JMf0j0DarB356C6UGRFGfni5AtAHibWchi-ah-idjbx-2Pt7wafdH1B4FqC_LCb1y1HasltpgQzXFN5ikvOuyRDcgxSradTuvwI7Aaq8Voorx1P7eDnjAnqMeYzMRyJ1_FcsW6Omn2oWfFoCwcxvQwNgtblGFy4WqTttbwlgYAVb96tg7YHuUafkPwTHWjv_gk5sRs3Kqv_THCQ29_kcHpX58LWRbQgPqF1KJ-t4Hn2H0HViWM0yD_Om9UMsSKSOfglMVA8vY4BUZx41mAQWnavZD6E5yRSOFvW1bN_VnsRyKhkzRS0CC_aH9tK39M31IP8NJRjQGWyYG1G555YrsY16R3MTbjhU442W7rohaCorquU94g0b4E9X4BSAkTDNW9Pl5-3bFA-4tyFyZ59sFjYACa0JkgcWzEBn3iSee202w4LVgdygQsfmICI0CbAlpOywEUvUDv_10IrZqRAr0XX1GFHWxPvWxyykytMBpUlIJHXHv7zGIBBOKf5bD7Fa4AhUqXb89sSvXxoVHAc1YbSrZlIIMKI1-griYFT_o-NHl-mHiZujoGYw-jF8vL32OeBEwFwdzLQVTCkmCgx9BOypPfcXEK3aMA3OK7YQkhdgspcdAMVc-wol4GHQu1YJBFo6oRW9VamjIBSK6x8_fGWiCq9Bu0Ti3eUq6t3XA4UuMNU2NUUHl6koBGQ3_0iSVzSb9ywfPFI6SN9xXsTCGyvlKCcW7xbg_Bf0e7V6lGc8Ipqzn8KVc89o7Vb5NfK2cCq27UDQGMe-qFXSOR3WANcR02519_vSRHCy2nXO4ArIjNxDtUoOsOnGeONlcN-Co7EIL2d6YnFEje8BOs-w-M0rch61SjTOL2Oc1hLRoPDm1aflyuR_IRRiibcJ3bdkX4p8YSEWxLsZ-4tbmlFpp3lKhOzW8UztwakQ3Z1f8txwk-x0GRC8RyPSBND9EUH3WxODfuUO-pwk-TlwiaA7ZYTT8Gmua03awFpliY1iUpEY51MtD_z9lTK2MLJA4E28aZslvhI6aN3PIezW0MumiJw3wYqKQzn5biSuJS8iBMYcWRZVqNyWtqXzHXUKa_utLkOnx5ZlayfF5Z7vlwCFISfnITmFd7ZCg-9-qGWni_ZGDLUD9FHxriXDuWh0vYG-ex_RB_b5C6MQdqJu_MKo2aKmkZcSK5U4SV8bJHSPGqQI76gMeTy2LZDvMrgoyZfakDcsnIN4EbWG0AzpxWUemvugePOi_z0Ayn0dqXjptXp0mcx9httXnjWw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hyperlink" Target="https://youtu.be/QVMoKmFiW64?feature=shar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cedefop.europa.eu/en/projects/changing-nature-and-role-vocational-education-and-training-vet-europ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2963573"/>
            <a:ext cx="10119734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Cultivar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específica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ámbito</a:t>
            </a:r>
            <a:r>
              <a:rPr lang="en-GB" sz="4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la EFP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solidFill>
                  <a:srgbClr val="053249"/>
                </a:solidFill>
              </a:rPr>
              <a:t>Unidad 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2: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0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50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5000" dirty="0">
              <a:solidFill>
                <a:srgbClr val="053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9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25513" y="9144970"/>
            <a:ext cx="672063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8817" y="9679883"/>
            <a:ext cx="1047619" cy="3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0630D24-FE66-5A6C-27FA-6E752A80EC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49375" y="777949"/>
            <a:ext cx="6515473" cy="7747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723518" y="475773"/>
            <a:ext cx="1353174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¿CÓMO?</a:t>
            </a:r>
            <a:endParaRPr sz="44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0" title="Creating a Collaborative Learning Environ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744875"/>
            <a:ext cx="88392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3921361" y="8434403"/>
            <a:ext cx="121813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n-GB" sz="1400" i="1" u="sng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400" i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//youtu.be/PBIYIuaA4LI?feature=shared  </a:t>
            </a:r>
            <a:endParaRPr sz="1600" i="1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619878" y="299886"/>
            <a:ext cx="1337934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Ejemplos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- Casos de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adaptación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EFP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821152" y="1726702"/>
            <a:ext cx="12529771" cy="13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800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GB" sz="2800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800" b="1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800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automoción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diagnosticar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reparar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real de un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coche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guiados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mentor de la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821152" y="3335688"/>
            <a:ext cx="1579044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AUTOCOVE 2.0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Auto-Cove 2.0 es un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Centros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Excelencia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CoVE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consorcio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lucha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contra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cambio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climático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desarrollando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Área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Europea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Sector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Vehículos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EFP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innovaciones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ecológicas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El campo de 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ingeniería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automoción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emplea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14,6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millones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personas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Europa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sector se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encuentra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medio de un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enorme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cambio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encontrar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Automóvil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 Universidad de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Aplicadas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Thomas More de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Bélgica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excelente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Europa,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donde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automoción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diagnosticar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reparar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reales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guiados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mentores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sector, es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Automóvil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Universidad Thomas More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Aplicadas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Bélgica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Más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2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821151" y="332560"/>
            <a:ext cx="1337934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Ejemplos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- Casos de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adaptación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EFP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821152" y="1726702"/>
            <a:ext cx="12529771" cy="167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3600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interdisciplinary: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cocina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empresariales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colaboran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desarrollar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restaurante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menú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un plan de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negocio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99" name="Google Shape;299;p12"/>
          <p:cNvSpPr txBox="1"/>
          <p:nvPr/>
        </p:nvSpPr>
        <p:spPr>
          <a:xfrm>
            <a:off x="821151" y="4145525"/>
            <a:ext cx="114447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Proyecto de comida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vegetariana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Gamarra Culinary School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endParaRPr sz="32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821151" y="4993019"/>
            <a:ext cx="15561849" cy="33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 notable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ejemplifica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cocina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empresariales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restaurante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menú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un plan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negocio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Proyecto Veggie-Food de la Escuela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Culinaria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Gamarra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Esta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implica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superior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Culinaria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Empresarial que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juntos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viable de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restaurante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centrado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cocina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sana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plantas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Más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301" name="Google Shape;301;p12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5150666" y="9207911"/>
            <a:ext cx="10227062" cy="75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/>
          </a:p>
        </p:txBody>
      </p:sp>
      <p:pic>
        <p:nvPicPr>
          <p:cNvPr id="304" name="Google Shape;30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3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 txBox="1"/>
          <p:nvPr/>
        </p:nvSpPr>
        <p:spPr>
          <a:xfrm>
            <a:off x="818920" y="1369226"/>
            <a:ext cx="12181388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Adaptación de los métodos a la EFP - Marcos teóricos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623378" y="3169795"/>
            <a:ext cx="9786713" cy="59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600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experimental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Proponente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clave: David A. Kolb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El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es un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transformación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EFP: Los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EFP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aprender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ellas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colectivamente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profundizando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comprensión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 </a:t>
            </a:r>
            <a:r>
              <a:rPr lang="en-GB" sz="1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Experiencial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600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//experientiallearninginstitute.org/what-is-experiential-learning/ </a:t>
            </a:r>
            <a:endParaRPr dirty="0"/>
          </a:p>
        </p:txBody>
      </p:sp>
      <p:sp>
        <p:nvSpPr>
          <p:cNvPr id="318" name="Google Shape;318;p1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3" descr="A diagram of learning cy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2268" y="2591953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2946282" y="9301765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864235" y="1280213"/>
            <a:ext cx="12181388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Adaptación de los métodos a la EFP - Marcos teóricos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508526" y="3024399"/>
            <a:ext cx="9194494" cy="582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cognitivo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Proponente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clave: Allan Collins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cognitivas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metacognitivas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auténticas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apoyo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EFP: Los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instructores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guían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auténticas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proporcionándoles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andamiaje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desvanece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medida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aumenta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 </a:t>
            </a:r>
            <a:r>
              <a:rPr lang="en-GB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Marco de </a:t>
            </a:r>
            <a:r>
              <a:rPr lang="en-GB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Cognitivo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b="1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//www.mcw.edu/-/media/MCW/Education/Academic-Affairs/OEI/Faculty-Quick-Guides/Cognitive-Apprenticeship-Theory.pdf </a:t>
            </a:r>
            <a:endParaRPr sz="1050" dirty="0"/>
          </a:p>
        </p:txBody>
      </p:sp>
      <p:sp>
        <p:nvSpPr>
          <p:cNvPr id="337" name="Google Shape;337;p1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4" descr="A diagram of a skill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9136" y="3155660"/>
            <a:ext cx="8072954" cy="44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5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833169" y="1373230"/>
            <a:ext cx="14344307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personalización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para la EFP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559140" y="2840960"/>
            <a:ext cx="9232560" cy="605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Proponentes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clave: Etienne Wenger y William Snyder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El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comprometida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dominio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esfuerzo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humano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EFP: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instructores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EFP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continuamente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 </a:t>
            </a:r>
            <a:r>
              <a:rPr lang="en-GB" sz="1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1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https://www.communityofpractice.ca/background/what-is-a-community-of-practice/#:~:text=A%20community%20of%20practice%20(CoP,both%20individual%20and%20group%20goals</a:t>
            </a:r>
            <a:r>
              <a:rPr lang="en-GB" sz="1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5" descr="A diagram of a community of pract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5751" y="2886896"/>
            <a:ext cx="6071740" cy="498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818920" y="1579139"/>
            <a:ext cx="15812862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Implantación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>
            <a:off x="2097434" y="3188644"/>
            <a:ext cx="3291413" cy="50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CONSEJOS</a:t>
            </a:r>
            <a:endParaRPr sz="40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16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419" y="2725484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6"/>
          <p:cNvSpPr txBox="1"/>
          <p:nvPr/>
        </p:nvSpPr>
        <p:spPr>
          <a:xfrm>
            <a:off x="1545694" y="3894912"/>
            <a:ext cx="14303906" cy="5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pertinencia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sector.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autonomía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Anime 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apropiarse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eligiendo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sesiones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periódicas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feedback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perfeccionar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asegurándose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satisfacen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del sector.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Aproveche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predominan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sector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facilitar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7"/>
          <p:cNvSpPr txBox="1"/>
          <p:nvPr/>
        </p:nvSpPr>
        <p:spPr>
          <a:xfrm>
            <a:off x="722478" y="1209613"/>
            <a:ext cx="17256005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tecnológicas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2155118" y="2588605"/>
            <a:ext cx="3291413" cy="96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APPS y </a:t>
            </a:r>
            <a:r>
              <a:rPr lang="en-GB" sz="4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endParaRPr sz="4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7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419" y="2547228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7"/>
          <p:cNvSpPr txBox="1"/>
          <p:nvPr/>
        </p:nvSpPr>
        <p:spPr>
          <a:xfrm>
            <a:off x="1238586" y="3844449"/>
            <a:ext cx="790541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Slack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app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mensajería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canales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dedicados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Trello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ayuda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organizar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tableros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listas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tarjetas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progreso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Combina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chat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reuniones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archivos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adjuntos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Se integra con Office 365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aula.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911" y="4268274"/>
            <a:ext cx="848299" cy="7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8859" y="5654103"/>
            <a:ext cx="747319" cy="71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6733" y="6988191"/>
            <a:ext cx="877201" cy="7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7"/>
          <p:cNvSpPr txBox="1"/>
          <p:nvPr/>
        </p:nvSpPr>
        <p:spPr>
          <a:xfrm>
            <a:off x="9973126" y="3753575"/>
            <a:ext cx="8101799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Formularios</a:t>
            </a: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Google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fácil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usar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formularios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opinión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cuestionarios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recopilar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personal.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Mentimeter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 software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interactiva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real,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sesiones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clases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reuniones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permitiendo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pensamientos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453159" y="4248556"/>
            <a:ext cx="890272" cy="81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43653" y="5516129"/>
            <a:ext cx="710781" cy="71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495796" y="6830613"/>
            <a:ext cx="791543" cy="6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8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818919" y="1579139"/>
            <a:ext cx="17555049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tecnológicas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2175060" y="2882775"/>
            <a:ext cx="3291413" cy="96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APPS y plataformas</a:t>
            </a:r>
            <a:endParaRPr sz="40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8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419" y="2547228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8"/>
          <p:cNvSpPr txBox="1"/>
          <p:nvPr/>
        </p:nvSpPr>
        <p:spPr>
          <a:xfrm>
            <a:off x="1238586" y="3844449"/>
            <a:ext cx="790541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virtuales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(EVA)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Pizarra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Articule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9973126" y="3753575"/>
            <a:ext cx="8101799" cy="183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videoconferencia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</a:t>
            </a:r>
            <a:endParaRPr sz="2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endParaRPr sz="2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460" y="4397412"/>
            <a:ext cx="1246758" cy="41065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8"/>
          <p:cNvSpPr txBox="1"/>
          <p:nvPr/>
        </p:nvSpPr>
        <p:spPr>
          <a:xfrm>
            <a:off x="1173792" y="6757964"/>
            <a:ext cx="7905414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Pizarras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interactivas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brainstorming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Miro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Jamboard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5667" y="7327121"/>
            <a:ext cx="1025245" cy="43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9607" y="8405325"/>
            <a:ext cx="1639243" cy="31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114374" y="4283980"/>
            <a:ext cx="1233659" cy="48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61696" y="5297296"/>
            <a:ext cx="739014" cy="71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2423" y="5924825"/>
            <a:ext cx="1318467" cy="43882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1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 txBox="1"/>
          <p:nvPr/>
        </p:nvSpPr>
        <p:spPr>
          <a:xfrm>
            <a:off x="818920" y="1579139"/>
            <a:ext cx="1442108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¿Qué hay que tener en cuenta al elegir herramientas tecnológicas para la colaboración?</a:t>
            </a:r>
            <a:endParaRPr sz="44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1028700" y="3024399"/>
            <a:ext cx="15603082" cy="321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Pertinencia: Seleccione herramientas que sean relevantes para el sector industrial en el que se centra el programa de EFP.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Accesibilidad: Asegúrese de que la tecnología elegida es accesible para todos los estudiantes, incluidos los discapacitados.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Facilidad de uso: Elige herramientas intuitivas y fáciles de usar para minimizar la curva de aprendizaje y las barreras técnicas.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Privacidad y seguridad: Da prioridad a las herramientas que cumplan las leyes de protección de datos y mantengan seguro el trabajo de los alumnos.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028700" y="827483"/>
            <a:ext cx="6990285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028700" y="3069101"/>
            <a:ext cx="7886700" cy="648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esta unidad, los participantes serán capaces de:</a:t>
            </a:r>
            <a:endParaRPr sz="2799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799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Identificar y explicar las características únicas de las comunidades de aprendizaje de EFP</a:t>
            </a:r>
            <a:endParaRPr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799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Comprender y aplicar los principios de un entorno de aprendizaje flexible</a:t>
            </a:r>
            <a:endParaRPr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799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 una cultura de aprendizaje positiva e integradora</a:t>
            </a:r>
            <a:endParaRPr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799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Adaptar el contenido de la EFP a las normas industriales y a las necesidades del mercado laboral</a:t>
            </a:r>
            <a:endParaRPr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799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Superar los retos y aprovechar las oportunidades en las comunidades de aprendizaje de EFP</a:t>
            </a:r>
            <a:endParaRPr/>
          </a:p>
          <a:p>
            <a:pPr marL="604519" marR="0" lvl="1" indent="-124523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</a:pPr>
            <a:endParaRPr sz="2799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124523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</a:pPr>
            <a:endParaRPr sz="2799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9" r="-374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01358" y="9186787"/>
            <a:ext cx="1470418" cy="53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0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0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0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0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0"/>
          <p:cNvSpPr txBox="1"/>
          <p:nvPr/>
        </p:nvSpPr>
        <p:spPr>
          <a:xfrm>
            <a:off x="818920" y="1579139"/>
            <a:ext cx="12181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Estudio de casos - Ejemplos</a:t>
            </a:r>
            <a:endParaRPr sz="60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0"/>
          <p:cNvSpPr txBox="1"/>
          <p:nvPr/>
        </p:nvSpPr>
        <p:spPr>
          <a:xfrm>
            <a:off x="797311" y="7710000"/>
            <a:ext cx="76252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//tvet-online.asia/21/designing-a-model-of-strategic-partnership-between-the-vocational-skills-development-system-and-industry-case-study-in-vietnam/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419" y="2474345"/>
            <a:ext cx="8237926" cy="524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9304" y="2502469"/>
            <a:ext cx="5700041" cy="24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0"/>
          <p:cNvSpPr txBox="1"/>
          <p:nvPr/>
        </p:nvSpPr>
        <p:spPr>
          <a:xfrm>
            <a:off x="9677400" y="4958229"/>
            <a:ext cx="76252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//www.cedefop.europa.eu/files/5590_en.pdf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0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1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1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1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1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1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1"/>
          <p:cNvSpPr txBox="1"/>
          <p:nvPr/>
        </p:nvSpPr>
        <p:spPr>
          <a:xfrm>
            <a:off x="818920" y="1579139"/>
            <a:ext cx="12181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Estudio de casos - Ejemplos</a:t>
            </a:r>
            <a:endParaRPr sz="60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1"/>
          <p:cNvSpPr txBox="1"/>
          <p:nvPr/>
        </p:nvSpPr>
        <p:spPr>
          <a:xfrm>
            <a:off x="797311" y="7710000"/>
            <a:ext cx="76252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//tvet-online.asia/21/designing-a-model-of-strategic-partnership-between-the-vocational-skills-development-system-and-industry-case-study-in-vietnam/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419" y="2474345"/>
            <a:ext cx="8237926" cy="524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9304" y="2502469"/>
            <a:ext cx="5700041" cy="24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1"/>
          <p:cNvSpPr txBox="1"/>
          <p:nvPr/>
        </p:nvSpPr>
        <p:spPr>
          <a:xfrm>
            <a:off x="9677400" y="4958229"/>
            <a:ext cx="76252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//www.cedefop.europa.eu/files/5590_en.pdf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1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1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1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2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2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2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2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2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2"/>
          <p:cNvSpPr txBox="1"/>
          <p:nvPr/>
        </p:nvSpPr>
        <p:spPr>
          <a:xfrm>
            <a:off x="1066800" y="1579139"/>
            <a:ext cx="15106880" cy="11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Crear su plan de enseñanza colaborativa</a:t>
            </a:r>
            <a:endParaRPr sz="60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22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250" y="1897745"/>
            <a:ext cx="621468" cy="6214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22"/>
          <p:cNvGrpSpPr/>
          <p:nvPr/>
        </p:nvGrpSpPr>
        <p:grpSpPr>
          <a:xfrm>
            <a:off x="724582" y="2800283"/>
            <a:ext cx="15492047" cy="5520951"/>
            <a:chOff x="0" y="1787"/>
            <a:chExt cx="15492047" cy="5520951"/>
          </a:xfrm>
        </p:grpSpPr>
        <p:sp>
          <p:nvSpPr>
            <p:cNvPr id="510" name="Google Shape;510;p22"/>
            <p:cNvSpPr/>
            <p:nvPr/>
          </p:nvSpPr>
          <p:spPr>
            <a:xfrm>
              <a:off x="0" y="1787"/>
              <a:ext cx="15492047" cy="761510"/>
            </a:xfrm>
            <a:prstGeom prst="roundRect">
              <a:avLst>
                <a:gd name="adj" fmla="val 10000"/>
              </a:avLst>
            </a:prstGeom>
            <a:solidFill>
              <a:srgbClr val="FB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230356" y="173126"/>
              <a:ext cx="418830" cy="41883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879544" y="1787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879544" y="1787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75" tIns="80575" rIns="80575" bIns="80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Definir los objetivos de la colaboración: Esbozar objetivos claros y mensurables de lo que se pretende conseguir con las actividades de colaboración en términos de resultados de aprendizaje y desarrollo de competencias.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0" y="953675"/>
              <a:ext cx="15492047" cy="761510"/>
            </a:xfrm>
            <a:prstGeom prst="roundRect">
              <a:avLst>
                <a:gd name="adj" fmla="val 10000"/>
              </a:avLst>
            </a:prstGeom>
            <a:solidFill>
              <a:srgbClr val="FB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230356" y="1125015"/>
              <a:ext cx="418830" cy="41883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79544" y="953675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 txBox="1"/>
            <p:nvPr/>
          </p:nvSpPr>
          <p:spPr>
            <a:xfrm>
              <a:off x="879544" y="953675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75" tIns="80575" rIns="80575" bIns="80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Elija el formato adecuado: Decide el formato de enseñanza colaborativa: aprendizaje entre iguales, proyectos en equipo, sesiones conjuntas de resolución de problemas o trabajo interdisciplinar.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0" y="1905563"/>
              <a:ext cx="15492047" cy="761510"/>
            </a:xfrm>
            <a:prstGeom prst="roundRect">
              <a:avLst>
                <a:gd name="adj" fmla="val 10000"/>
              </a:avLst>
            </a:prstGeom>
            <a:solidFill>
              <a:srgbClr val="FB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230356" y="2076903"/>
              <a:ext cx="418830" cy="41883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79544" y="1905563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 txBox="1"/>
            <p:nvPr/>
          </p:nvSpPr>
          <p:spPr>
            <a:xfrm>
              <a:off x="879544" y="1905563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75" tIns="80575" rIns="80575" bIns="80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Seleccione las herramientas tecnológicas adecuadas: Elija plataformas tecnológicas que respalden los objetivos de colaboración, como herramientas de comunicación, software de gestión de proyectos o simulaciones virtuales.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0" y="2857451"/>
              <a:ext cx="15492047" cy="761510"/>
            </a:xfrm>
            <a:prstGeom prst="roundRect">
              <a:avLst>
                <a:gd name="adj" fmla="val 10000"/>
              </a:avLst>
            </a:prstGeom>
            <a:solidFill>
              <a:srgbClr val="FB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230356" y="3028791"/>
              <a:ext cx="418830" cy="41883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879544" y="2857451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 txBox="1"/>
            <p:nvPr/>
          </p:nvSpPr>
          <p:spPr>
            <a:xfrm>
              <a:off x="879544" y="2857451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75" tIns="80575" rIns="80575" bIns="80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de evaluación y retroalimentación: Desarrollar criterios para evaluar el trabajo colaborativo, incluida la evaluación por pares y las evaluaciones reflexivas. Planifica controles periódicos del progreso del grupo.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0" y="3809340"/>
              <a:ext cx="15492047" cy="761510"/>
            </a:xfrm>
            <a:prstGeom prst="roundRect">
              <a:avLst>
                <a:gd name="adj" fmla="val 10000"/>
              </a:avLst>
            </a:prstGeom>
            <a:solidFill>
              <a:srgbClr val="FB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230356" y="3980679"/>
              <a:ext cx="418830" cy="41883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879544" y="3809340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 txBox="1"/>
            <p:nvPr/>
          </p:nvSpPr>
          <p:spPr>
            <a:xfrm>
              <a:off x="879544" y="3809340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75" tIns="80575" rIns="80575" bIns="80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Comunicación con las partes interesadas: Comuníquese con todas las partes interesadas, incluidos los alumnos, otros profesores y socios del sector, para explicar el plan y recabar opiniones.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0" y="4761228"/>
              <a:ext cx="15492047" cy="761510"/>
            </a:xfrm>
            <a:prstGeom prst="roundRect">
              <a:avLst>
                <a:gd name="adj" fmla="val 10000"/>
              </a:avLst>
            </a:prstGeom>
            <a:solidFill>
              <a:srgbClr val="FB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230356" y="4932568"/>
              <a:ext cx="418830" cy="41883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879544" y="4761228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 txBox="1"/>
            <p:nvPr/>
          </p:nvSpPr>
          <p:spPr>
            <a:xfrm>
              <a:off x="879544" y="4761228"/>
              <a:ext cx="14612502" cy="76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75" tIns="80575" rIns="80575" bIns="80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Revisar y adaptar: Tras la puesta en práctica, revise la eficacia de las actividades de enseñanza colaborativa y adáptelas si es necesario en función de las reacciones y los resultados.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22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2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2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3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3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3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3"/>
          <p:cNvSpPr txBox="1"/>
          <p:nvPr/>
        </p:nvSpPr>
        <p:spPr>
          <a:xfrm>
            <a:off x="3058697" y="475773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reflexión</a:t>
            </a:r>
            <a:endParaRPr dirty="0"/>
          </a:p>
        </p:txBody>
      </p:sp>
      <p:sp>
        <p:nvSpPr>
          <p:cNvPr id="549" name="Google Shape;549;p23"/>
          <p:cNvSpPr txBox="1"/>
          <p:nvPr/>
        </p:nvSpPr>
        <p:spPr>
          <a:xfrm>
            <a:off x="3058697" y="1600133"/>
            <a:ext cx="11844880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incorporado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éxito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aula de EFP?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adecuación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sector,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eficacia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elegidos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activa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ha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utilizado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342900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¿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podrían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mejorarse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¿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Existen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haya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enfrentado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tecnológicas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eficacia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dirty="0"/>
          </a:p>
          <a:p>
            <a:pPr marL="342900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base de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posibles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¿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soluciones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innovadoras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podría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poner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podría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implicar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explorar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nuevas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tecnológicas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experimentar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técnicas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compañeros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507937" marR="0" lvl="0" indent="-3429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9"/>
              <a:buFont typeface="Arial" panose="020B0604020202020204" pitchFamily="34" charset="0"/>
              <a:buChar char="•"/>
            </a:pP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4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Recursos adicionales</a:t>
            </a:r>
            <a:endParaRPr/>
          </a:p>
        </p:txBody>
      </p:sp>
      <p:sp>
        <p:nvSpPr>
          <p:cNvPr id="559" name="Google Shape;559;p24"/>
          <p:cNvSpPr txBox="1"/>
          <p:nvPr/>
        </p:nvSpPr>
        <p:spPr>
          <a:xfrm>
            <a:off x="1561782" y="2256647"/>
            <a:ext cx="14973618" cy="183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futuro de la EFP en la UE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Entorno de aprendizaje colaborativo en la formación profesional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Prácticas y estrategias para mejorar el aprendizaje mediante la colaboración entre los centros de formación profesional del profesorado y los centros de trabajo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4"/>
          <p:cNvSpPr/>
          <p:nvPr/>
        </p:nvSpPr>
        <p:spPr>
          <a:xfrm rot="5400000">
            <a:off x="-824" y="824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4"/>
          <p:cNvSpPr/>
          <p:nvPr/>
        </p:nvSpPr>
        <p:spPr>
          <a:xfrm rot="10800000">
            <a:off x="17257651" y="1649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31096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1757201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</a:t>
            </a:r>
            <a:r>
              <a:rPr lang="es-ES" sz="1400" b="0" i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793856" y="776393"/>
            <a:ext cx="12181388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Introducción a la enseñanza colaborativa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749488" y="3358690"/>
            <a:ext cx="15465917" cy="186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enseñanza colaborativa implica que dos o más educadores trabajen juntos para planificar, enseñar y evaluar un curso o una parte de un curso. También incluye el aprendizaje colaborativo, en el que los estudiantes trabajan en grupo para resolver problemas, completar proyectos o comprender nuevos conceptos.</a:t>
            </a:r>
            <a:endParaRPr sz="3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93856" y="6209626"/>
            <a:ext cx="15465917" cy="48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Cuáles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clave?</a:t>
            </a:r>
            <a:endParaRPr sz="3600" b="1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92554" y="6846286"/>
            <a:ext cx="15465917" cy="94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compartidos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responsabilidad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colectiva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cooperativas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conjunta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reflexivas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18920" y="1579139"/>
            <a:ext cx="14573480" cy="11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Métodos de enseñanza colaborativa</a:t>
            </a:r>
            <a:endParaRPr sz="60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181600" y="8052065"/>
            <a:ext cx="15603082" cy="4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n-GB" sz="1800" b="1" i="1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https://youtu.be/QVMoKmFiW64?feature=shared ?</a:t>
            </a:r>
            <a:r>
              <a:rPr lang="en-GB" sz="1800" b="1" i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feature=shared </a:t>
            </a:r>
            <a:endParaRPr sz="1800" i="1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title="Collaborative Learning Methodologi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7949" y="2814141"/>
            <a:ext cx="9144265" cy="516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19878" y="520868"/>
            <a:ext cx="12181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Panorama del </a:t>
            </a:r>
            <a:r>
              <a:rPr lang="en-GB" sz="6000" b="1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60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 EFP</a:t>
            </a:r>
            <a:endParaRPr sz="6000" b="1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690360" y="2187717"/>
            <a:ext cx="9519868" cy="540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13718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200"/>
              <a:buFont typeface="Arial"/>
              <a:buChar char="•"/>
            </a:pP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dinámicos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operan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centros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FP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influyen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niveles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(social,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regional, industrial...).</a:t>
            </a:r>
            <a:endParaRPr sz="1200" dirty="0"/>
          </a:p>
          <a:p>
            <a:pPr marL="571500" marR="0" lvl="0" indent="-571500" algn="l" rtl="0">
              <a:lnSpc>
                <a:spcPct val="113718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200"/>
              <a:buFont typeface="Arial"/>
              <a:buChar char="•"/>
            </a:pP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imparten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partes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interesadas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instituciones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escala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internacional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tanto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dentro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fuera de 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formales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571500" marR="0" lvl="0" indent="-571500" algn="l" rtl="0">
              <a:lnSpc>
                <a:spcPct val="113718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200"/>
              <a:buFont typeface="Arial"/>
              <a:buChar char="•"/>
            </a:pP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estructura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descentralizada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continua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plantea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571500" marR="0" lvl="0" indent="-571500" algn="l" rtl="0">
              <a:lnSpc>
                <a:spcPct val="113718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200"/>
              <a:buFont typeface="Arial"/>
              <a:buChar char="•"/>
            </a:pP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intrínsecamente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relacionado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mercados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laborales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tanto a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8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sectorial.</a:t>
            </a:r>
            <a:endParaRPr sz="1200" dirty="0"/>
          </a:p>
        </p:txBody>
      </p:sp>
      <p:sp>
        <p:nvSpPr>
          <p:cNvPr id="150" name="Google Shape;150;p5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 descr="A diagram of a variety of blue circles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392"/>
          <a:stretch/>
        </p:blipFill>
        <p:spPr>
          <a:xfrm>
            <a:off x="10491976" y="2586607"/>
            <a:ext cx="5792470" cy="441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0590376" y="7125572"/>
            <a:ext cx="674277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n-GB" sz="1800" i="1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800" i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//www.cedefop.europa.eu/en/projects/changing-nature-and-role-vocational-education-and-training-vet-europe 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08526" y="319970"/>
            <a:ext cx="14293812" cy="236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Ventajas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EFP</a:t>
            </a:r>
            <a:endParaRPr sz="6999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08526" y="4434290"/>
            <a:ext cx="5210451" cy="38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Para educadores: </a:t>
            </a:r>
            <a:endParaRPr sz="1200"/>
          </a:p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Promueve el desarrollo profesional mediante el intercambio de conocimientos y experiencias, reduce la carga de trabajo al dividir las responsabilidades y aumenta la satisfacción laboral gracias a una comunidad docente que ofrece apoyo.</a:t>
            </a:r>
            <a:endParaRPr sz="24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6386529" y="4434290"/>
            <a:ext cx="5210451" cy="33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Para los alumnos: </a:t>
            </a:r>
            <a:endParaRPr sz="1200"/>
          </a:p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 el compromiso y la motivación, aumenta la comprensión a través de diversas perspectivas y estilos de enseñanza, y desarrolla habilidades esenciales como la comunicación, la colaboración y el pensamiento crítico.</a:t>
            </a:r>
            <a:endParaRPr sz="24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1815675" y="4434290"/>
            <a:ext cx="5210451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Para los programas de EFP: </a:t>
            </a:r>
            <a:endParaRPr sz="1200"/>
          </a:p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Refuerza la calidad y pertinencia de los programas, aumenta la flexibilidad en la impartición de los planes de estudios y fomenta una cultura de mejora continua e innovación.</a:t>
            </a:r>
            <a:endParaRPr sz="24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6" descr="Classroom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433" y="2645654"/>
            <a:ext cx="1788636" cy="17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User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5292" y="2835085"/>
            <a:ext cx="1788636" cy="17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Schoolhous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22789" y="2413921"/>
            <a:ext cx="2209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644588" y="476202"/>
            <a:ext cx="1218138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793856" y="8212343"/>
            <a:ext cx="154659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Fuente: Słowikowski, M., Pilat, Z., Smater, M., &amp; Zieliński, J. (2018). Entorno de aprendizaje colaborativo en la formación profesional. En Actas de la Conferencia de la AIP (Vol. 2029, Nº 1). AIP Publishing. https://doi.org/10.1063/1.5066532 </a:t>
            </a:r>
            <a:endParaRPr/>
          </a:p>
        </p:txBody>
      </p:sp>
      <p:grpSp>
        <p:nvGrpSpPr>
          <p:cNvPr id="187" name="Google Shape;187;p7"/>
          <p:cNvGrpSpPr/>
          <p:nvPr/>
        </p:nvGrpSpPr>
        <p:grpSpPr>
          <a:xfrm>
            <a:off x="962573" y="3782423"/>
            <a:ext cx="15128482" cy="3453055"/>
            <a:chOff x="168717" y="824138"/>
            <a:chExt cx="15128482" cy="3453055"/>
          </a:xfrm>
        </p:grpSpPr>
        <p:sp>
          <p:nvSpPr>
            <p:cNvPr id="188" name="Google Shape;188;p7"/>
            <p:cNvSpPr/>
            <p:nvPr/>
          </p:nvSpPr>
          <p:spPr>
            <a:xfrm>
              <a:off x="898599" y="824138"/>
              <a:ext cx="1194353" cy="11943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8717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168717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Estudios recientes sugieren una transición cultural en la educación desde el aprendizaje individual a un enfoque más colaborativo.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4017190" y="824138"/>
              <a:ext cx="1194353" cy="11943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287307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3287307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ha demostrado que los métodos de enseñanza que implican activamente a los estudiantes en la colaboración mejoran tanto los resultados del aprendizaje como las competencias profesionales.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135781" y="824138"/>
              <a:ext cx="1194353" cy="11943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405898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6405898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Estos enfoques pretenden fomentar el apoyo interdependiente, la responsabilidad personal, la capacidad de cooperación de los alumnos y la dinámica de grupo.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0254372" y="824138"/>
              <a:ext cx="1194353" cy="11943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9524489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9524489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pesar de la evidencia, numerosos educadores e instituciones, incluidas las de EFP y académicas, no han adoptado plenamente estos métodos.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3372963" y="824138"/>
              <a:ext cx="1194353" cy="119435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2643080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12643080" y="2536959"/>
              <a:ext cx="2654119" cy="174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necesidad de un mayor apoyo por parte de los compañeros (expertos, administradores, compañeros de trabajo, informáticos) se menciona a menudo como un obstáculo a la hora de introducir estos enfoques pedagógicos progresistas.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464845" y="410347"/>
            <a:ext cx="13680236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66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66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66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66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6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66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66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8"/>
          <p:cNvGrpSpPr/>
          <p:nvPr/>
        </p:nvGrpSpPr>
        <p:grpSpPr>
          <a:xfrm>
            <a:off x="2203938" y="3098443"/>
            <a:ext cx="12059139" cy="5101185"/>
            <a:chOff x="4453625" y="73"/>
            <a:chExt cx="6558666" cy="5101185"/>
          </a:xfrm>
        </p:grpSpPr>
        <p:sp>
          <p:nvSpPr>
            <p:cNvPr id="217" name="Google Shape;217;p8"/>
            <p:cNvSpPr/>
            <p:nvPr/>
          </p:nvSpPr>
          <p:spPr>
            <a:xfrm>
              <a:off x="4453625" y="73"/>
              <a:ext cx="2914962" cy="1457481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4496313" y="42761"/>
              <a:ext cx="2829586" cy="137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35550" rIns="53325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GB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Comprender las necesidades de los alumnos de EFP: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4745121" y="1457555"/>
              <a:ext cx="291496" cy="1093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C17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BE" sz="16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036617" y="1821925"/>
              <a:ext cx="2331970" cy="145748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21" name="Google Shape;221;p8"/>
            <p:cNvSpPr txBox="1"/>
            <p:nvPr/>
          </p:nvSpPr>
          <p:spPr>
            <a:xfrm>
              <a:off x="5079305" y="1864613"/>
              <a:ext cx="2246594" cy="137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Aprendizaje contextual: Las destrezas y los conocimientos se enseñan de forma directamente relacionada con el lugar de trabajo.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745121" y="1457555"/>
              <a:ext cx="291496" cy="2914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C17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BE" sz="16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036617" y="3643777"/>
              <a:ext cx="2331970" cy="145748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5079305" y="3686465"/>
              <a:ext cx="2246594" cy="137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Aplicación práctica: La enseñanza colaborativa debe incluir proyectos prácticos que reflejen las tareas y los retos del mundo real a los que se enfrentan determinados oficios o profesiones.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097328" y="73"/>
              <a:ext cx="2914962" cy="1457481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8140016" y="42761"/>
              <a:ext cx="2829586" cy="137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35550" rIns="53325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GB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Adaptar los métodos de enseñanza: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388825" y="1457555"/>
              <a:ext cx="291496" cy="1093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C17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BE" sz="16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680321" y="1821925"/>
              <a:ext cx="2331970" cy="145748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8723009" y="1864613"/>
              <a:ext cx="2246594" cy="137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Enfoque interdisciplinar: Utiliza la enseñanza en equipo para reunir a expertos en distintas materias para una experiencia de aprendizaje integrada.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8388825" y="1457555"/>
              <a:ext cx="291496" cy="2914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C17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BE" sz="16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8680321" y="3643777"/>
              <a:ext cx="2331970" cy="145748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8723009" y="3686465"/>
              <a:ext cx="2246594" cy="137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Aprendizaje entre iguales: Animar a los alumnos a enseñar y aprender unos de otros, reflejando la naturaleza colaborativa del lugar de trabajo.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619878" y="430658"/>
            <a:ext cx="1218138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6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60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9"/>
          <p:cNvGrpSpPr/>
          <p:nvPr/>
        </p:nvGrpSpPr>
        <p:grpSpPr>
          <a:xfrm>
            <a:off x="793856" y="2968089"/>
            <a:ext cx="15738861" cy="5451211"/>
            <a:chOff x="0" y="55893"/>
            <a:chExt cx="15738861" cy="5451211"/>
          </a:xfrm>
        </p:grpSpPr>
        <p:sp>
          <p:nvSpPr>
            <p:cNvPr id="247" name="Google Shape;247;p9"/>
            <p:cNvSpPr/>
            <p:nvPr/>
          </p:nvSpPr>
          <p:spPr>
            <a:xfrm>
              <a:off x="0" y="55893"/>
              <a:ext cx="15738861" cy="887445"/>
            </a:xfrm>
            <a:prstGeom prst="roundRect">
              <a:avLst>
                <a:gd name="adj" fmla="val 16667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43321" y="99214"/>
              <a:ext cx="15652219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GB" sz="3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Aprovechar la tecnología:</a:t>
              </a: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0" y="943339"/>
              <a:ext cx="15738861" cy="183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0" y="943339"/>
              <a:ext cx="15738861" cy="183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9700" tIns="46975" rIns="263125" bIns="469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en-GB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 de colaboración digital: Introduce plataformas como Microsoft Teams o Slack para proyectos en grupo y comunicación, simulando entornos de trabajo modernos.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en-GB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Simulaciones en línea y RV: Utilice la tecnología para crear simulaciones de escenarios de trabajo para la resolución colaborativa de problemas.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0" y="2781499"/>
              <a:ext cx="15738861" cy="887445"/>
            </a:xfrm>
            <a:prstGeom prst="roundRect">
              <a:avLst>
                <a:gd name="adj" fmla="val 16667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43321" y="2824820"/>
              <a:ext cx="15652219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GB" sz="3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Fomentar el desarrollo de las capacidades interpersonales:</a:t>
              </a: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0" y="3668944"/>
              <a:ext cx="15738861" cy="183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0" y="3668944"/>
              <a:ext cx="15738861" cy="183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9700" tIns="46975" rIns="263125" bIns="469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en-GB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Comunicación y trabajo en equipo: Estructurar actividades que exijan a los alumnos practicar la comunicación, la negociación y el trabajo en equipo, que son fundamentales en el sector de la EFP.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en-GB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Liderazgo e iniciativa: Crear oportunidades para que los alumnos dirijan proyectos o partes de la formación, desarrollando sus capacidades de liderazgo y toma de iniciativas.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3853</Words>
  <Application>Microsoft Office PowerPoint</Application>
  <PresentationFormat>Custom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keywords>, docId:A6AF1C85F6CB7FDD68825E920D999BFE</cp:keywords>
  <cp:lastModifiedBy>Sotiria Tsalamani</cp:lastModifiedBy>
  <cp:revision>1</cp:revision>
  <dcterms:created xsi:type="dcterms:W3CDTF">2006-08-16T00:00:00Z</dcterms:created>
  <dcterms:modified xsi:type="dcterms:W3CDTF">2024-11-08T21:14:50Z</dcterms:modified>
</cp:coreProperties>
</file>