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Roboto Condensed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EGR+cjqVRDCw05g27LTUXMBh8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hyperlink" Target="https://education.ec.europa.eu/education-levels/vocational-education-and-training/about-vocational-education-and-train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eumonitor.eu/9353000/1/j4nvhdlglbmvdzx_j9vvik7m1c3gyxp/vla0ekyy79qj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e.int/en/web/reference-framework-of-competences-for-democratic-culture/-/new-guidance-on-integrating-democratic-competences-in-vocational-education-and-training-announced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www.cedefop.europa.eu/en/publications/5583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youtu.be/_oPeeFYlvf0?feature=shared" TargetMode="Externa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www.slido.com/?experience_id=240323-z" TargetMode="External"/><Relationship Id="rId1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hyperlink" Target="https://tatrck.com/redir/clickGate.php?u=u68EH62H&amp;p=9z7K3hGCLg&amp;m=30&amp;url=https%3A%2F%2Fwww.microsoft.com%2Fen-us%2Fmicrosoft-teams%2Fgroup-chat-software" TargetMode="External"/><Relationship Id="rId12" Type="http://schemas.openxmlformats.org/officeDocument/2006/relationships/hyperlink" Target="https://www.mentimeter.com/" TargetMode="Externa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ello.com/?&amp;aceid=&amp;adposition=&amp;adgroup=142052875575&amp;campaign=18422870630&amp;creative=672183077514&amp;device=c&amp;keyword=trello&amp;matchtype=e&amp;network=g&amp;placement=&amp;ds_kids=p73326130039&amp;ds_e=GOOGLE&amp;ds_eid=700000001557344&amp;ds_e1=GOOGLE&amp;gad_source=1&amp;gclid=CjwKCAjw5ImwBhBtEiwAFHDZx85NOdsiSNMI3iZVqX0Reid0fBd_NSHCXb7LV9vo5g0OEZnHA6z0jRoCVjgQAvD_BwE&amp;gclsrc=aw.ds" TargetMode="External"/><Relationship Id="rId11" Type="http://schemas.openxmlformats.org/officeDocument/2006/relationships/hyperlink" Target="https://www.google.com/forms/about/" TargetMode="External"/><Relationship Id="rId5" Type="http://schemas.openxmlformats.org/officeDocument/2006/relationships/hyperlink" Target="https://slack.com/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hyperlink" Target="https://info.flip.com/en-us.html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ursera.org/courseraplus/?utm_medium=sem&amp;utm_source=gg&amp;utm_campaign=B2C_EMEA__coursera_FTCOF_courseraplus&amp;campaignid=20858197888&amp;adgroupid=156245795749&amp;device=c&amp;keyword=coursera&amp;matchtype=e&amp;network=g&amp;devicemodel=&amp;adposition=&amp;creativeid=692160334961&amp;hide_mobile_promo&amp;term=%7bterm%7d&amp;gad_source=1&amp;gclid=CjwKCAjw5ImwBhBtEiwAFHDZx1dlVtvjjdIZ0JkSyQXUT3Y1g2yZtlt6Wx1Efg3IBl_l1uPE45IqNRoCa7sQAvD_BwE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learning.linkedin.com/cx/get-started?src=go-pa&amp;trk=sem-ga_campid.11707274770_asid.113135632465_crid.482281950901_kw.linkedin%20learning_d.c_tid.kwd-310582843911_n.g_mt.e_geo.1001010&amp;mcid=6841876146393514212&amp;cid=&amp;gad_source=1&amp;gclid=CjwKCAjw5ImwBhBtEiwAFHDZxxv0dIyairNnP-DUR0_Lwcsjew28AZGJiGurDV2J2lNtRJ6WZHupZRoCeuIQAvD_BwE&amp;gclsrc=aw.ds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hyperlink" Target="https://voicethread.com/" TargetMode="External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cd-ilibrary.org/education/building-future-ready-vocational-education-and-training-systems_48293157-en;jsessionid=WauarKBWjmKbP-_OTpax4_P6ijIHIGHgJkO1bE4x.ip-10-240-5-146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mh2ozbEgjSE?feature=shared" TargetMode="External"/><Relationship Id="rId5" Type="http://schemas.openxmlformats.org/officeDocument/2006/relationships/image" Target="../media/image34.jpg"/><Relationship Id="rId4" Type="http://schemas.openxmlformats.org/officeDocument/2006/relationships/image" Target="../media/image30.png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mh2ozbEgjSE?feature=shared" TargetMode="External"/><Relationship Id="rId5" Type="http://schemas.openxmlformats.org/officeDocument/2006/relationships/image" Target="../media/image34.jpg"/><Relationship Id="rId4" Type="http://schemas.openxmlformats.org/officeDocument/2006/relationships/image" Target="../media/image30.pn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ec.europa.eu/education-levels/vocational-education-and-training/about-vocational-education-and-trainin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tvetjournal.com/tvet-tools/a-conceptual-paper-on-the-roles-of-vocational-education-instructors-in-professional-learning-communities-pl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epale.ec.europa.eu/en/practitioners-in-vet" TargetMode="External"/><Relationship Id="rId7" Type="http://schemas.openxmlformats.org/officeDocument/2006/relationships/hyperlink" Target="https://www.cedefop.europa.eu/en/networks/european-community-learning-provid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lop.edu.a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2963573"/>
            <a:ext cx="9744575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7: Cultivar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Puesta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práctica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contextualizada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ámbito</a:t>
            </a:r>
            <a:r>
              <a:rPr lang="en-GB" sz="36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 la EFP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053249"/>
                </a:solidFill>
              </a:rPr>
              <a:t>Unidad 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1: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únicas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800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800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4800" dirty="0">
              <a:solidFill>
                <a:srgbClr val="0532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10800000">
            <a:off x="9673884" y="-1920219"/>
            <a:ext cx="10305338" cy="10262060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-5400000">
            <a:off x="13579297" y="5173799"/>
            <a:ext cx="5050689" cy="5175713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1501381"/>
            <a:ext cx="11295250" cy="10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9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25513" y="9144970"/>
            <a:ext cx="672063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98817" y="9679883"/>
            <a:ext cx="1047619" cy="3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D83EDC4-31CC-D6B8-E0C5-FE7FD28CA0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49375" y="777949"/>
            <a:ext cx="6515473" cy="7747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0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508526" y="303272"/>
            <a:ext cx="12181388" cy="19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un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flexible</a:t>
            </a:r>
            <a:endParaRPr sz="6999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1066800" y="2694675"/>
            <a:ext cx="15465917" cy="641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Adaptación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horarios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flexibles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ritmos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estilos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lo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hace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accesible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independientemente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personales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Variedad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entrega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combinación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presencial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combinado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junto con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lugar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satisface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preferencias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Rutas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personalizadas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cualificaciones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medida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basados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individuales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previos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pertinencia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motivación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curricular con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capacidad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respuesta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 planes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rápidamente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cambiantes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adquieran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actualizadas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</p:txBody>
      </p:sp>
      <p:sp>
        <p:nvSpPr>
          <p:cNvPr id="238" name="Google Shape;238;p10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793856" y="347871"/>
            <a:ext cx="12181388" cy="19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un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flexible</a:t>
            </a:r>
            <a:endParaRPr sz="6999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1066800" y="2694675"/>
            <a:ext cx="15465917" cy="413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99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Entorno de aprendizaje propicio:</a:t>
            </a:r>
            <a:endParaRPr lang="es-ES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s-ES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 cultura que apoye el cuestionamiento y la exploración, respaldada por servicios como la tutoría y la orientación, guía a los alumnos hacia el éxito.</a:t>
            </a:r>
            <a:endParaRPr lang="es-ES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99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Mejorar la accesibilidad:</a:t>
            </a:r>
            <a:endParaRPr lang="es-ES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s-ES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Las medidas de accesibilidad financiera y física garantizan que la educación esté al alcance de alumnos de todos los orígenes.</a:t>
            </a:r>
            <a:endParaRPr lang="es-ES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99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Cultivar la autonomía y la responsabilidad:</a:t>
            </a:r>
            <a:endParaRPr lang="es-ES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s-ES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Promover el aprendizaje autodirigido prepara a los alumnos para la autonomía y la flexibilidad de la mano de obra moderna.</a:t>
            </a:r>
            <a:endParaRPr lang="es-ES" dirty="0"/>
          </a:p>
        </p:txBody>
      </p:sp>
      <p:sp>
        <p:nvSpPr>
          <p:cNvPr id="252" name="Google Shape;252;p11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548280" y="266697"/>
            <a:ext cx="12181388" cy="19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un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flexible</a:t>
            </a:r>
            <a:endParaRPr sz="6999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548280" y="4959162"/>
            <a:ext cx="6254956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Espacio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Europeo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pretende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integrador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flexibilidad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EFP,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haciéndolos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accesibles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un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abanico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amplio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153" y="2987318"/>
            <a:ext cx="5635047" cy="159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508526" y="7108816"/>
            <a:ext cx="6254956" cy="87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Enlace: </a:t>
            </a:r>
            <a:r>
              <a:rPr lang="en-GB" b="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//education.ec.europa.eu/education-levels/vocational-education-and-training/about-vocational-education-and-training </a:t>
            </a:r>
            <a:endParaRPr i="1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51611" y="3157094"/>
            <a:ext cx="4534533" cy="12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 txBox="1"/>
          <p:nvPr/>
        </p:nvSpPr>
        <p:spPr>
          <a:xfrm>
            <a:off x="7391399" y="4994278"/>
            <a:ext cx="6254956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Recomendación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Consejo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EFP para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competitividad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sostenible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esboza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calidad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flexibles de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7265507" y="6746890"/>
            <a:ext cx="6852505" cy="87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Enlace: </a:t>
            </a:r>
            <a:r>
              <a:rPr lang="en-GB" b="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//www.eumonitor.eu/9353000/1/j4nvhdlglbmvdzx_j9vvik7m1c3gyxp/vla0ekyy79qj </a:t>
            </a:r>
            <a:endParaRPr i="1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3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666520" y="1396916"/>
            <a:ext cx="15030680" cy="133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endParaRPr sz="54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766139" y="2560711"/>
            <a:ext cx="15603082" cy="91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(EFP)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Europa es vital para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promover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inclusión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preparar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ciudadanía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activa</a:t>
            </a:r>
            <a:r>
              <a:rPr lang="en-GB" sz="2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3"/>
          <p:cNvSpPr txBox="1"/>
          <p:nvPr/>
        </p:nvSpPr>
        <p:spPr>
          <a:xfrm>
            <a:off x="949582" y="4151043"/>
            <a:ext cx="40834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Orientaciones</a:t>
            </a:r>
            <a:r>
              <a:rPr lang="en-GB" sz="2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400" b="1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Consejo</a:t>
            </a:r>
            <a:r>
              <a:rPr lang="en-GB" sz="2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Europa</a:t>
            </a:r>
            <a:endParaRPr sz="2400" b="1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3" descr="A blue and white flag with yellow stars and a circle in the midd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4504" y="4802029"/>
            <a:ext cx="2219325" cy="17742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09460" y="6590054"/>
            <a:ext cx="5163682" cy="133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Consejo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Europa ha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elaborado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orientaciones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(CDC)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EFP. 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encontrar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98" name="Google Shape;298;p13"/>
          <p:cNvSpPr txBox="1"/>
          <p:nvPr/>
        </p:nvSpPr>
        <p:spPr>
          <a:xfrm>
            <a:off x="8890029" y="4224470"/>
            <a:ext cx="4083438" cy="45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CEDEFOP</a:t>
            </a:r>
            <a:endParaRPr sz="2600" b="1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84419" y="4558997"/>
            <a:ext cx="2905424" cy="117508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3"/>
          <p:cNvSpPr txBox="1"/>
          <p:nvPr/>
        </p:nvSpPr>
        <p:spPr>
          <a:xfrm>
            <a:off x="7207319" y="5804833"/>
            <a:ext cx="7659624" cy="248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investigación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Cedefop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destaca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reforzar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general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dentro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EFP. Al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integrar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generales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planes de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 EFP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ofrecer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experiencia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educativa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holística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mejore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empleabilidad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adaptabilidad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Más </a:t>
            </a:r>
            <a:r>
              <a:rPr lang="en-GB" sz="16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n-GB" sz="16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 txBox="1"/>
          <p:nvPr/>
        </p:nvSpPr>
        <p:spPr>
          <a:xfrm>
            <a:off x="623378" y="1111134"/>
            <a:ext cx="15030680" cy="109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: ¿CÓMO?</a:t>
            </a:r>
            <a:endParaRPr sz="44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728931" y="2152103"/>
            <a:ext cx="16175745" cy="672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Promover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inclusión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celebrar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diversidad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Organizar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sesiones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periódicas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cultural 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inclusión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personal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plataformas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compartir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perspectivas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experiencias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multiculturales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debate.</a:t>
            </a:r>
            <a:endParaRPr sz="120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basado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requiera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resolución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Establezca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tutoría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iguales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puedan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compartir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apoyarse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mutuamente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crecimiento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abierta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Establecer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canales claros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retroalimentación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incluyan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comprobaciones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periódicas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horarios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oficina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abiertos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clase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curiosidad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sean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bienvenidas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valoradas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5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5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 txBox="1"/>
          <p:nvPr/>
        </p:nvSpPr>
        <p:spPr>
          <a:xfrm>
            <a:off x="678243" y="1252173"/>
            <a:ext cx="14878280" cy="109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r>
              <a:rPr lang="en-GB" sz="4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: ¿CÓMO?</a:t>
            </a:r>
            <a:endParaRPr sz="44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5"/>
          <p:cNvSpPr txBox="1"/>
          <p:nvPr/>
        </p:nvSpPr>
        <p:spPr>
          <a:xfrm>
            <a:off x="1028700" y="2610183"/>
            <a:ext cx="15603082" cy="413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respeto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confianza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mutuos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Modelar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comportamiento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respetuosos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interacción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marcando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pauta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acuerdos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comunitarios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definiendo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expectativas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respeto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confianza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mutuos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Comprometerse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la </a:t>
            </a:r>
            <a:r>
              <a:rPr lang="en-GB" sz="26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continua: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Implantar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reflexivas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tanto para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diarios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sesiones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retroalimentación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para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superación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personal.</a:t>
            </a:r>
            <a:endParaRPr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Actualizar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periódicamente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materiales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didácticos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función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reacciones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nuevos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avances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materia</a:t>
            </a:r>
            <a:r>
              <a:rPr lang="en-GB" sz="2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332" name="Google Shape;332;p1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818920" y="1440845"/>
            <a:ext cx="16432102" cy="118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: ¿CÓMO?</a:t>
            </a:r>
            <a:endParaRPr sz="48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1028700" y="3024399"/>
            <a:ext cx="15603082" cy="4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Ofrezca apoyo y ánimo: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Desarrollar un sistema de apoyo integral, que incluya apoyo académico, orientación profesional y recursos de salud mental.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Reconozca y celebre periódicamente los logros individuales y de grupo mediante ceremonias, boletines o mensajes en las redes sociales.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Capacitar a los alumnos mediante la autonomía: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Ofrezca opciones de temas de aprendizaje, métodos de proyecto y tipos de evaluación para que los alumnos tengan el control de su itinerario educativo.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Fomentar proyectos de aprendizaje autodirigido que permitan a los alumnos explorar sus intereses dentro del marco curricular.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6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7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7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7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815419" y="1381599"/>
            <a:ext cx="14749326" cy="118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endParaRPr sz="48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7"/>
          <p:cNvSpPr txBox="1"/>
          <p:nvPr/>
        </p:nvSpPr>
        <p:spPr>
          <a:xfrm>
            <a:off x="2097434" y="3188644"/>
            <a:ext cx="3291413" cy="50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CONSEJOS</a:t>
            </a:r>
            <a:endParaRPr sz="40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17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419" y="2547228"/>
            <a:ext cx="1246758" cy="124675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7"/>
          <p:cNvSpPr txBox="1"/>
          <p:nvPr/>
        </p:nvSpPr>
        <p:spPr>
          <a:xfrm>
            <a:off x="1545694" y="3894912"/>
            <a:ext cx="12306300" cy="275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Empiece poco a poco: aplique una o dos estrategias a la vez para ver qué funciona mejor en su comunidad de aprendizaje.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Recabar opiniones: Pida regularmente a los alumnos y colegas que le informen sobre el entorno de aprendizaje y esté abierto a realizar ajustes.</a:t>
            </a:r>
            <a:endParaRPr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Sea paciente y perseverante: Crear una cultura de aprendizaje positiva requiere tiempo y un esfuerzo constante. Celebre las pequeñas victorias a lo largo del camino.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7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8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8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8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8"/>
          <p:cNvSpPr txBox="1"/>
          <p:nvPr/>
        </p:nvSpPr>
        <p:spPr>
          <a:xfrm>
            <a:off x="818920" y="1579139"/>
            <a:ext cx="121813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: Caso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práctico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LinkedIn</a:t>
            </a:r>
            <a:endParaRPr sz="48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18" title="Creating a Culture of Learning - LinkedIn Case Stud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8902" y="3316857"/>
            <a:ext cx="9144000" cy="51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8"/>
          <p:cNvSpPr txBox="1"/>
          <p:nvPr/>
        </p:nvSpPr>
        <p:spPr>
          <a:xfrm>
            <a:off x="4428902" y="8446677"/>
            <a:ext cx="76252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//youtu.be/_oPeeFYlvf0?feature=shared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9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9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9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9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815419" y="1335117"/>
            <a:ext cx="16085757" cy="118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endParaRPr sz="48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9"/>
          <p:cNvSpPr txBox="1"/>
          <p:nvPr/>
        </p:nvSpPr>
        <p:spPr>
          <a:xfrm>
            <a:off x="2175060" y="2882775"/>
            <a:ext cx="3291413" cy="96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APPS y plataformas</a:t>
            </a:r>
            <a:endParaRPr sz="40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19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419" y="2547228"/>
            <a:ext cx="1246758" cy="124675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9"/>
          <p:cNvSpPr txBox="1"/>
          <p:nvPr/>
        </p:nvSpPr>
        <p:spPr>
          <a:xfrm>
            <a:off x="1388342" y="4267679"/>
            <a:ext cx="7905414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Slack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app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mensajería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facilita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través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canales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dedicados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específicos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Trello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gestión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ayuda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organizar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tableros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listas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tarjetas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seguir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progreso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tareas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Combina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chat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lugar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reuniones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archivos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adjuntos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Se integra con Office 365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admite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aula.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418" y="4742219"/>
            <a:ext cx="819093" cy="68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974" y="6089054"/>
            <a:ext cx="721590" cy="61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7512" y="7454800"/>
            <a:ext cx="847000" cy="67618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9"/>
          <p:cNvSpPr txBox="1"/>
          <p:nvPr/>
        </p:nvSpPr>
        <p:spPr>
          <a:xfrm>
            <a:off x="9973126" y="3753575"/>
            <a:ext cx="8101799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abierta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retroalimentación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Formularios</a:t>
            </a: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Google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fácil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usar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formularios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opinión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cuestionarios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recopilar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personal.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Mentimeter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 software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interactiva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real,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sesiones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plataforma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respuestas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encuestas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facilita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abierta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clases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reuniones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permitiendo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compartir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pensamientos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02820" y="4142796"/>
            <a:ext cx="793031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582254" y="5499717"/>
            <a:ext cx="633145" cy="58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688293" y="6724052"/>
            <a:ext cx="705086" cy="54775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9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1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036516" y="221820"/>
            <a:ext cx="6990285" cy="196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358586" y="2764161"/>
            <a:ext cx="8649677" cy="637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2259" marR="0" lvl="1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 final de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unidad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serán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capaces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de:</a:t>
            </a:r>
            <a:endParaRPr sz="2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explicar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únicas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1200" dirty="0"/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un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entorno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flexible</a:t>
            </a:r>
            <a:endParaRPr sz="1200" dirty="0"/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integradora</a:t>
            </a:r>
            <a:endParaRPr sz="1200" dirty="0"/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EFP a las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normas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 y a las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mercado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laboral</a:t>
            </a:r>
            <a:endParaRPr sz="1200" dirty="0"/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99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Superar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aprovechar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1200" dirty="0"/>
          </a:p>
          <a:p>
            <a:pPr marL="604519" marR="0" lvl="1" indent="-124523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</a:pPr>
            <a:endParaRPr sz="2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124523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</a:pPr>
            <a:endParaRPr sz="2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9" r="-374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84271" y="9263660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0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0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0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0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0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0"/>
          <p:cNvSpPr txBox="1"/>
          <p:nvPr/>
        </p:nvSpPr>
        <p:spPr>
          <a:xfrm>
            <a:off x="748580" y="1218043"/>
            <a:ext cx="15984157" cy="118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endParaRPr sz="48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 txBox="1"/>
          <p:nvPr/>
        </p:nvSpPr>
        <p:spPr>
          <a:xfrm>
            <a:off x="2108221" y="2538376"/>
            <a:ext cx="3291413" cy="96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APPS y plataformas</a:t>
            </a:r>
            <a:endParaRPr sz="40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20" descr="Lights 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80" y="2202829"/>
            <a:ext cx="1246758" cy="124675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0"/>
          <p:cNvSpPr txBox="1"/>
          <p:nvPr/>
        </p:nvSpPr>
        <p:spPr>
          <a:xfrm>
            <a:off x="1238586" y="3844449"/>
            <a:ext cx="7563039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continua y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Learning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Ofrece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amplia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gama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campos,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incluidas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técnicas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pedagógicas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tecnológicas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específicos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sector.</a:t>
            </a:r>
            <a:endParaRPr sz="12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Coursera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Proporciona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universidades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institutos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lo que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continuamente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</p:txBody>
      </p:sp>
      <p:sp>
        <p:nvSpPr>
          <p:cNvPr id="435" name="Google Shape;435;p20"/>
          <p:cNvSpPr txBox="1"/>
          <p:nvPr/>
        </p:nvSpPr>
        <p:spPr>
          <a:xfrm>
            <a:off x="9973126" y="3758272"/>
            <a:ext cx="8397525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Inclusión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accesibilidad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Flipgrid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plataforma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social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debate y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responder con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vídeos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cortos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Quizlet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apoya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través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tarjetas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juegos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cuestionarios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haciendo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materiales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sean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accesibles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atractivos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estilos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0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VoiceThread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Una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diapositivas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multimedia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navegar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diapositivas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dejar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varias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voz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archivo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audio 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20"/>
          <p:cNvPicPr preferRelativeResize="0"/>
          <p:nvPr/>
        </p:nvPicPr>
        <p:blipFill rotWithShape="1">
          <a:blip r:embed="rId10">
            <a:alphaModFix/>
          </a:blip>
          <a:srcRect l="7783" t="15005" r="5562" b="13754"/>
          <a:stretch/>
        </p:blipFill>
        <p:spPr>
          <a:xfrm>
            <a:off x="360835" y="4528760"/>
            <a:ext cx="1260282" cy="23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5439" y="6532576"/>
            <a:ext cx="1095115" cy="30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37784" y="4317514"/>
            <a:ext cx="1096669" cy="49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07509" y="5600436"/>
            <a:ext cx="925803" cy="35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656499" y="7128109"/>
            <a:ext cx="476813" cy="51543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"/>
          <p:cNvSpPr/>
          <p:nvPr/>
        </p:nvSpPr>
        <p:spPr>
          <a:xfrm>
            <a:off x="0" y="0"/>
            <a:ext cx="9144000" cy="880406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0" y="1157630"/>
            <a:ext cx="9144000" cy="7646437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1"/>
          <p:cNvSpPr/>
          <p:nvPr/>
        </p:nvSpPr>
        <p:spPr>
          <a:xfrm flipH="1">
            <a:off x="-117412" y="645310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1"/>
          <p:cNvSpPr/>
          <p:nvPr/>
        </p:nvSpPr>
        <p:spPr>
          <a:xfrm rot="10800000" flipH="1">
            <a:off x="5310106" y="0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2055984" y="2208406"/>
            <a:ext cx="5032033" cy="5870189"/>
          </a:xfrm>
          <a:custGeom>
            <a:avLst/>
            <a:gdLst/>
            <a:ahLst/>
            <a:cxnLst/>
            <a:rect l="l" t="t" r="r" b="b"/>
            <a:pathLst>
              <a:path w="5032033" h="5870189" extrusionOk="0">
                <a:moveTo>
                  <a:pt x="0" y="0"/>
                </a:moveTo>
                <a:lnTo>
                  <a:pt x="5032032" y="0"/>
                </a:lnTo>
                <a:lnTo>
                  <a:pt x="5032032" y="5870188"/>
                </a:lnTo>
                <a:lnTo>
                  <a:pt x="0" y="5870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541" r="-375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1"/>
          <p:cNvSpPr txBox="1"/>
          <p:nvPr/>
        </p:nvSpPr>
        <p:spPr>
          <a:xfrm>
            <a:off x="9551293" y="277026"/>
            <a:ext cx="645786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Integración de contenidos internacionales en la EFP</a:t>
            </a:r>
            <a:endParaRPr/>
          </a:p>
        </p:txBody>
      </p:sp>
      <p:sp>
        <p:nvSpPr>
          <p:cNvPr id="455" name="Google Shape;455;p21"/>
          <p:cNvSpPr txBox="1"/>
          <p:nvPr/>
        </p:nvSpPr>
        <p:spPr>
          <a:xfrm>
            <a:off x="9613815" y="1662564"/>
            <a:ext cx="8306861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Plan de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relevante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la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socios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planes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reflejen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tendencias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actuales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trayectorias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Desarrollo de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Integrar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siglo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XXI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basado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aprovechando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digitales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inmersivas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atender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estilos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personalizado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continuo: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Ofrecer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itinerarios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adaptables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evaluaciones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basadas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fomentando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permanente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global.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1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1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/>
          <p:nvPr/>
        </p:nvSpPr>
        <p:spPr>
          <a:xfrm>
            <a:off x="0" y="-1"/>
            <a:ext cx="2667000" cy="8813593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2"/>
          <p:cNvSpPr/>
          <p:nvPr/>
        </p:nvSpPr>
        <p:spPr>
          <a:xfrm>
            <a:off x="0" y="1157630"/>
            <a:ext cx="2819400" cy="7655962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2"/>
          <p:cNvSpPr/>
          <p:nvPr/>
        </p:nvSpPr>
        <p:spPr>
          <a:xfrm flipH="1">
            <a:off x="-117412" y="645310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2"/>
          <p:cNvSpPr/>
          <p:nvPr/>
        </p:nvSpPr>
        <p:spPr>
          <a:xfrm rot="10800000" flipH="1">
            <a:off x="-1166894" y="-487431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2"/>
          <p:cNvSpPr txBox="1"/>
          <p:nvPr/>
        </p:nvSpPr>
        <p:spPr>
          <a:xfrm>
            <a:off x="3155952" y="431458"/>
            <a:ext cx="1369166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internacionales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la EFP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GB" sz="40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0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endParaRPr dirty="0"/>
          </a:p>
        </p:txBody>
      </p:sp>
      <p:sp>
        <p:nvSpPr>
          <p:cNvPr id="470" name="Google Shape;470;p22"/>
          <p:cNvSpPr txBox="1"/>
          <p:nvPr/>
        </p:nvSpPr>
        <p:spPr>
          <a:xfrm>
            <a:off x="3155952" y="1758835"/>
            <a:ext cx="13569411" cy="275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Desarrollo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colaborativo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Trabajar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estrecha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expertos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 y empresarios para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desarrollar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garantizando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satisfagan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actuales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futuras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materia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Circuitos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retroalimentación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Establecer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recibir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regularmente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socios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pertinencia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eficacia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Desarrollo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continuo: Anime 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participar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continuo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sector y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pedagógicas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mantener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fresco y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atractivo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599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2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2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2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22"/>
          <p:cNvGrpSpPr/>
          <p:nvPr/>
        </p:nvGrpSpPr>
        <p:grpSpPr>
          <a:xfrm>
            <a:off x="3926256" y="6878660"/>
            <a:ext cx="12184856" cy="1740693"/>
            <a:chOff x="3571" y="3193653"/>
            <a:chExt cx="12184856" cy="1740693"/>
          </a:xfrm>
        </p:grpSpPr>
        <p:sp>
          <p:nvSpPr>
            <p:cNvPr id="477" name="Google Shape;477;p22"/>
            <p:cNvSpPr/>
            <p:nvPr/>
          </p:nvSpPr>
          <p:spPr>
            <a:xfrm>
              <a:off x="3571" y="3193653"/>
              <a:ext cx="4351734" cy="1740693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924C14"/>
                </a:gs>
                <a:gs pos="80000">
                  <a:srgbClr val="C1641A"/>
                </a:gs>
                <a:gs pos="100000">
                  <a:srgbClr val="C5651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 txBox="1"/>
            <p:nvPr/>
          </p:nvSpPr>
          <p:spPr>
            <a:xfrm>
              <a:off x="873918" y="3193653"/>
              <a:ext cx="2611041" cy="1740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GB" sz="3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Desarrollo </a:t>
              </a:r>
              <a:r>
                <a:rPr lang="en-GB" sz="35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colaborativo</a:t>
              </a:r>
              <a:r>
                <a:rPr lang="en-GB" sz="3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35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contenidos</a:t>
              </a:r>
              <a:endParaRPr sz="3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920132" y="3193653"/>
              <a:ext cx="4351734" cy="1740693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B7650"/>
                </a:gs>
                <a:gs pos="80000">
                  <a:srgbClr val="F69C69"/>
                </a:gs>
                <a:gs pos="100000">
                  <a:srgbClr val="F99C68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 txBox="1"/>
            <p:nvPr/>
          </p:nvSpPr>
          <p:spPr>
            <a:xfrm>
              <a:off x="4790479" y="3193653"/>
              <a:ext cx="2611041" cy="1740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GB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Circuitos de retroalimentación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7836693" y="3193653"/>
              <a:ext cx="4351734" cy="1740693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B7650"/>
                </a:gs>
                <a:gs pos="80000">
                  <a:srgbClr val="F69C69"/>
                </a:gs>
                <a:gs pos="100000">
                  <a:srgbClr val="F99C68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 txBox="1"/>
            <p:nvPr/>
          </p:nvSpPr>
          <p:spPr>
            <a:xfrm>
              <a:off x="8707040" y="3193653"/>
              <a:ext cx="2611041" cy="1740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GB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Desarrollo profesional continuo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3"/>
          <p:cNvSpPr txBox="1"/>
          <p:nvPr/>
        </p:nvSpPr>
        <p:spPr>
          <a:xfrm>
            <a:off x="406250" y="1291736"/>
            <a:ext cx="1417796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Diversidad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inclusión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48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48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4800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3"/>
          <p:cNvSpPr/>
          <p:nvPr/>
        </p:nvSpPr>
        <p:spPr>
          <a:xfrm>
            <a:off x="17044742" y="-150232"/>
            <a:ext cx="1246758" cy="895429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3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3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3"/>
          <p:cNvSpPr/>
          <p:nvPr/>
        </p:nvSpPr>
        <p:spPr>
          <a:xfrm rot="10800000" flipH="1">
            <a:off x="16406647" y="0"/>
            <a:ext cx="1884854" cy="1884854"/>
          </a:xfrm>
          <a:custGeom>
            <a:avLst/>
            <a:gdLst/>
            <a:ahLst/>
            <a:cxnLst/>
            <a:rect l="l" t="t" r="r" b="b"/>
            <a:pathLst>
              <a:path w="1884854" h="1884854" extrusionOk="0">
                <a:moveTo>
                  <a:pt x="1884854" y="0"/>
                </a:moveTo>
                <a:lnTo>
                  <a:pt x="0" y="0"/>
                </a:lnTo>
                <a:lnTo>
                  <a:pt x="0" y="1884854"/>
                </a:lnTo>
                <a:lnTo>
                  <a:pt x="1884854" y="1884854"/>
                </a:lnTo>
                <a:lnTo>
                  <a:pt x="18848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3"/>
          <p:cNvSpPr txBox="1"/>
          <p:nvPr/>
        </p:nvSpPr>
        <p:spPr>
          <a:xfrm>
            <a:off x="406249" y="2706027"/>
            <a:ext cx="16638491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Reconocer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diversidad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gran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medida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comunitario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, lo que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resulta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evidente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relaciona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con un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amplio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aprobación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diversidad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vinculada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apertura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nuevas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ideas,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esencial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procesos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comunitarios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y de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(Flora et al., 1996,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citado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Kilpatrick et al., 2003).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organizaciones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representan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estructuralmente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grupos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diversos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eficaces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comunitario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Europa (Geddes, 1998,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citado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Kilpatrick et al., 2003) y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Estados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Unidos (Aigner, Flora y Hernández, 1999,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citado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Kilpatrick et al., 2003).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 las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educativas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respeto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diversidad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aumenta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confianza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favorece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disposición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asumir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riesgos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(Taylor, 2002,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citado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Kilpatrick et al., 2003).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confianza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es vital para que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educadores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sientan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seguros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 la hora de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probar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nuevos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enfoques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, un principio que se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observa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colaboraciones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creativas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donde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riesgo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compartido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fomenta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iniciativas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audaces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(Gruber </a:t>
            </a:r>
            <a:r>
              <a:rPr lang="en-GB" sz="2800" b="0" i="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0" i="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John-Steiner, 2000).</a:t>
            </a:r>
            <a:endParaRPr dirty="0"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3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3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4"/>
          <p:cNvSpPr txBox="1"/>
          <p:nvPr/>
        </p:nvSpPr>
        <p:spPr>
          <a:xfrm>
            <a:off x="687193" y="1362495"/>
            <a:ext cx="1417796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Diversidad e inclusión en las comunidades de aprendizaje de EFP</a:t>
            </a:r>
            <a:endParaRPr sz="480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4"/>
          <p:cNvSpPr/>
          <p:nvPr/>
        </p:nvSpPr>
        <p:spPr>
          <a:xfrm>
            <a:off x="17044742" y="-150232"/>
            <a:ext cx="1246758" cy="895429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4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4"/>
          <p:cNvSpPr/>
          <p:nvPr/>
        </p:nvSpPr>
        <p:spPr>
          <a:xfrm rot="10800000" flipH="1">
            <a:off x="16406647" y="0"/>
            <a:ext cx="1884854" cy="1884854"/>
          </a:xfrm>
          <a:custGeom>
            <a:avLst/>
            <a:gdLst/>
            <a:ahLst/>
            <a:cxnLst/>
            <a:rect l="l" t="t" r="r" b="b"/>
            <a:pathLst>
              <a:path w="1884854" h="1884854" extrusionOk="0">
                <a:moveTo>
                  <a:pt x="1884854" y="0"/>
                </a:moveTo>
                <a:lnTo>
                  <a:pt x="0" y="0"/>
                </a:lnTo>
                <a:lnTo>
                  <a:pt x="0" y="1884854"/>
                </a:lnTo>
                <a:lnTo>
                  <a:pt x="1884854" y="1884854"/>
                </a:lnTo>
                <a:lnTo>
                  <a:pt x="18848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4"/>
          <p:cNvSpPr txBox="1"/>
          <p:nvPr/>
        </p:nvSpPr>
        <p:spPr>
          <a:xfrm>
            <a:off x="952500" y="2743874"/>
            <a:ext cx="147447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>
                <a:solidFill>
                  <a:srgbClr val="0068B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Construir sistemas de educación y formación profesional preparados para el futuro</a:t>
            </a:r>
            <a:endParaRPr sz="28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4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4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4" descr="A cover of a book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30000" y="2992799"/>
            <a:ext cx="3676650" cy="489859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4"/>
          <p:cNvSpPr txBox="1"/>
          <p:nvPr/>
        </p:nvSpPr>
        <p:spPr>
          <a:xfrm>
            <a:off x="1034160" y="3481765"/>
            <a:ext cx="980529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OCDE subraya la necesidad de flexibilidad en los programas de EFP para dar cabida a alumnos de diversos orígenes, incluidos los jóvenes en situación de riesgo, los inmigrantes y los estudiantes adultos.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 este informe </a:t>
            </a:r>
            <a:r>
              <a:rPr lang="en-GB" sz="2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analizan estrategias para hacer que la EFP sea más integradora adaptando los planes de estudio y los métodos de enseñanza a las distintas necesidades de los alumnos. Esta flexibilidad es crucial para garantizar que todos los alumnos puedan participar con éxito en la formación profesional.</a:t>
            </a:r>
            <a:endParaRPr sz="28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4"/>
          <p:cNvSpPr txBox="1"/>
          <p:nvPr/>
        </p:nvSpPr>
        <p:spPr>
          <a:xfrm>
            <a:off x="1034160" y="8214294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4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https://www.oecd-ilibrary.org/education/building-future-ready-vocational-education-and-training-systems_48293157-en;jsessionid=WauarKBWjmKbP-_OTpax4_P6ijIHIGHgJkO1bE4x.</a:t>
            </a:r>
            <a:r>
              <a:rPr lang="en-GB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ip-10-240-5-146 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5"/>
          <p:cNvSpPr txBox="1"/>
          <p:nvPr/>
        </p:nvSpPr>
        <p:spPr>
          <a:xfrm>
            <a:off x="795293" y="1610892"/>
            <a:ext cx="14177966" cy="116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1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Cultivar competencias específicas</a:t>
            </a:r>
            <a:endParaRPr/>
          </a:p>
        </p:txBody>
      </p:sp>
      <p:sp>
        <p:nvSpPr>
          <p:cNvPr id="521" name="Google Shape;521;p25"/>
          <p:cNvSpPr/>
          <p:nvPr/>
        </p:nvSpPr>
        <p:spPr>
          <a:xfrm>
            <a:off x="17044742" y="-150232"/>
            <a:ext cx="1246758" cy="895429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5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5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5"/>
          <p:cNvSpPr/>
          <p:nvPr/>
        </p:nvSpPr>
        <p:spPr>
          <a:xfrm rot="10800000" flipH="1">
            <a:off x="16406647" y="0"/>
            <a:ext cx="1884854" cy="1884854"/>
          </a:xfrm>
          <a:custGeom>
            <a:avLst/>
            <a:gdLst/>
            <a:ahLst/>
            <a:cxnLst/>
            <a:rect l="l" t="t" r="r" b="b"/>
            <a:pathLst>
              <a:path w="1884854" h="1884854" extrusionOk="0">
                <a:moveTo>
                  <a:pt x="1884854" y="0"/>
                </a:moveTo>
                <a:lnTo>
                  <a:pt x="0" y="0"/>
                </a:lnTo>
                <a:lnTo>
                  <a:pt x="0" y="1884854"/>
                </a:lnTo>
                <a:lnTo>
                  <a:pt x="1884854" y="1884854"/>
                </a:lnTo>
                <a:lnTo>
                  <a:pt x="18848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5"/>
          <p:cNvSpPr txBox="1"/>
          <p:nvPr/>
        </p:nvSpPr>
        <p:spPr>
          <a:xfrm>
            <a:off x="1028700" y="3024399"/>
            <a:ext cx="1218138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Pensamiento crítico:</a:t>
            </a:r>
            <a:endParaRPr sz="20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Fomentar la resolución de problemas a través de escenarios reales y estudios de casos.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Utilizar técnicas de interrogatorio que fomenten el análisis y la evaluación.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Comunicación:</a:t>
            </a:r>
            <a:endParaRPr sz="20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Ejecutar proyectos que requieran comunicación escrita y oral, incluidas presentaciones e informes.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Fomentar la alfabetización digital integrando diversas herramientas tecnológicas para la comunicación.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Colaboración:</a:t>
            </a:r>
            <a:endParaRPr sz="20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Diseñar proyectos de grupo y tareas colaborativas que requieran trabajo en equipo y retroalimentación entre compañeros.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Utilizar plataformas y herramientas de colaboración para apoyar el trabajo en equipo a distancia y en clase.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Creatividad:</a:t>
            </a:r>
            <a:endParaRPr sz="2000" b="0" i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Fomentar la innovación mediante proyectos de pensamiento de diseño y tareas creativas de resolución de problemas.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Incorpore tareas abiertas que permitan la expresión y la exploración personales.</a:t>
            </a:r>
            <a:endParaRPr/>
          </a:p>
        </p:txBody>
      </p:sp>
      <p:sp>
        <p:nvSpPr>
          <p:cNvPr id="526" name="Google Shape;526;p2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5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5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6"/>
          <p:cNvSpPr txBox="1"/>
          <p:nvPr/>
        </p:nvSpPr>
        <p:spPr>
          <a:xfrm>
            <a:off x="3058697" y="173833"/>
            <a:ext cx="132652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endParaRPr dirty="0"/>
          </a:p>
        </p:txBody>
      </p:sp>
      <p:sp>
        <p:nvSpPr>
          <p:cNvPr id="536" name="Google Shape;536;p26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6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6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6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6"/>
          <p:cNvSpPr txBox="1"/>
          <p:nvPr/>
        </p:nvSpPr>
        <p:spPr>
          <a:xfrm>
            <a:off x="3058697" y="1387752"/>
            <a:ext cx="5932904" cy="741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comunes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EFP: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Mantener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motivados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especialmente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híbridos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Limitaciones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actualizada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estándar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Desajuste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planes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cambiantes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Accesibilidad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igualdad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26" title="Vocational education and training - Future challen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96400" y="2570505"/>
            <a:ext cx="762000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6"/>
          <p:cNvSpPr txBox="1"/>
          <p:nvPr/>
        </p:nvSpPr>
        <p:spPr>
          <a:xfrm>
            <a:off x="9296400" y="6976165"/>
            <a:ext cx="77584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//youtu.be/mh2ozbEgjSE?feature=shared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6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6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7"/>
          <p:cNvSpPr txBox="1"/>
          <p:nvPr/>
        </p:nvSpPr>
        <p:spPr>
          <a:xfrm>
            <a:off x="2890312" y="217075"/>
            <a:ext cx="13265244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endParaRPr dirty="0"/>
          </a:p>
        </p:txBody>
      </p:sp>
      <p:sp>
        <p:nvSpPr>
          <p:cNvPr id="553" name="Google Shape;553;p27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7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7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7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7"/>
          <p:cNvSpPr txBox="1"/>
          <p:nvPr/>
        </p:nvSpPr>
        <p:spPr>
          <a:xfrm>
            <a:off x="2675540" y="1310964"/>
            <a:ext cx="7257813" cy="672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Soluciones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innovadoras</a:t>
            </a:r>
            <a:r>
              <a:rPr lang="en-GB" sz="24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digitales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Gamificación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simulaciones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interactivas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realidad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virtual para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aumentar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motivación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Asociaciones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obtener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proporcionar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experiencias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pertinentes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ágil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plan de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Actualización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periódica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función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sector y las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nuevas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tendencias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2400" u="sng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u="sng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inclusivas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Adopción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universal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accesibilidad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4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Google Shape;559;p27" title="Vocational education and training - Future challen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0994" y="2512592"/>
            <a:ext cx="762000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7"/>
          <p:cNvSpPr txBox="1"/>
          <p:nvPr/>
        </p:nvSpPr>
        <p:spPr>
          <a:xfrm>
            <a:off x="10020994" y="6918252"/>
            <a:ext cx="77584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//youtu.be/mh2ozbEgjSE?feature=shared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7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7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8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8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8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8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8"/>
          <p:cNvSpPr/>
          <p:nvPr/>
        </p:nvSpPr>
        <p:spPr>
          <a:xfrm>
            <a:off x="14903577" y="4232068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8"/>
          <p:cNvSpPr txBox="1"/>
          <p:nvPr/>
        </p:nvSpPr>
        <p:spPr>
          <a:xfrm>
            <a:off x="3058697" y="773904"/>
            <a:ext cx="13265244" cy="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Actividad de reflexión</a:t>
            </a:r>
            <a:endParaRPr/>
          </a:p>
        </p:txBody>
      </p:sp>
      <p:sp>
        <p:nvSpPr>
          <p:cNvPr id="576" name="Google Shape;576;p28"/>
          <p:cNvSpPr txBox="1"/>
          <p:nvPr/>
        </p:nvSpPr>
        <p:spPr>
          <a:xfrm>
            <a:off x="3058697" y="2006533"/>
            <a:ext cx="11844880" cy="503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Piense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EFP de la que forma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¿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Cuáles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son sus puntos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fuertes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significativos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Considere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relevancia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sector,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apoyo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Reflexionando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misma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podrían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mejorarse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¿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Existen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relacionados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tecnológica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la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alineación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curricular?</a:t>
            </a:r>
            <a:endParaRPr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 panose="020B0604020202020204" pitchFamily="34" charset="0"/>
              <a:buChar char="•"/>
            </a:pP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Considerando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ha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identificado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¿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cuáles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algunas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soluciones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innovadoras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podrían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abordar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99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retos</a:t>
            </a:r>
            <a:r>
              <a:rPr lang="en-GB" sz="2599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577" name="Google Shape;577;p2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8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9"/>
          <p:cNvSpPr txBox="1"/>
          <p:nvPr/>
        </p:nvSpPr>
        <p:spPr>
          <a:xfrm>
            <a:off x="1337656" y="966416"/>
            <a:ext cx="11834641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Recursos adicionales</a:t>
            </a:r>
            <a:endParaRPr/>
          </a:p>
        </p:txBody>
      </p:sp>
      <p:sp>
        <p:nvSpPr>
          <p:cNvPr id="586" name="Google Shape;586;p29"/>
          <p:cNvSpPr txBox="1"/>
          <p:nvPr/>
        </p:nvSpPr>
        <p:spPr>
          <a:xfrm>
            <a:off x="1561782" y="2256647"/>
            <a:ext cx="12001818" cy="136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Iniciativas de educación y formación profesional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600"/>
              <a:buFont typeface="Arial"/>
              <a:buChar char="•"/>
            </a:pPr>
            <a:r>
              <a:rPr lang="en-GB" sz="2600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documento conceptual sobre las funciones de los instructores de formación profesional en las comunidades profesionales de aprendizaje (PLC)</a:t>
            </a:r>
            <a:endParaRPr sz="2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9"/>
          <p:cNvSpPr/>
          <p:nvPr/>
        </p:nvSpPr>
        <p:spPr>
          <a:xfrm>
            <a:off x="17259300" y="-150232"/>
            <a:ext cx="1032201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0" y="-75116"/>
            <a:ext cx="1028700" cy="88887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9"/>
          <p:cNvSpPr/>
          <p:nvPr/>
        </p:nvSpPr>
        <p:spPr>
          <a:xfrm rot="5400000">
            <a:off x="-824" y="824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9"/>
          <p:cNvSpPr/>
          <p:nvPr/>
        </p:nvSpPr>
        <p:spPr>
          <a:xfrm>
            <a:off x="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9"/>
          <p:cNvSpPr/>
          <p:nvPr/>
        </p:nvSpPr>
        <p:spPr>
          <a:xfrm>
            <a:off x="1725930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9"/>
          <p:cNvSpPr/>
          <p:nvPr/>
        </p:nvSpPr>
        <p:spPr>
          <a:xfrm rot="10800000">
            <a:off x="17257651" y="1649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31096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1757201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9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9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793856" y="776393"/>
            <a:ext cx="12181388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14" name="Google Shape;114;p3"/>
          <p:cNvSpPr txBox="1"/>
          <p:nvPr/>
        </p:nvSpPr>
        <p:spPr>
          <a:xfrm>
            <a:off x="863964" y="3473843"/>
            <a:ext cx="8045344" cy="435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contexto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EFP, la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 define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cualquier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personas,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vinculadas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geográficamente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algún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otro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interés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común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aborda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sus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miembros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asociaciones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proactivas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Utiliza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explícitamente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forma de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promover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cohesión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social, la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regeneración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económico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". (Kearns et al., 1999,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citado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Kilpatrick et al., 2003)</a:t>
            </a:r>
            <a:endParaRPr sz="28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" descr="A diagram of a professional learning communiti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796" y="2287285"/>
            <a:ext cx="4926932" cy="492693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21" name="Google Shape;121;p3"/>
          <p:cNvSpPr txBox="1"/>
          <p:nvPr/>
        </p:nvSpPr>
        <p:spPr>
          <a:xfrm>
            <a:off x="9982200" y="8501743"/>
            <a:ext cx="12041056" cy="23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Fuente: Aprendizaje estructural (https://www.structural-learning.com/post/culturally-responsive-teaching) 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793856" y="776393"/>
            <a:ext cx="12181388" cy="19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¿Por qué son importantes en el sector de la EFP?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793856" y="3173033"/>
            <a:ext cx="15465917" cy="547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noción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procede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un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amplio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espectro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teorías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ámbito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las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relaciones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En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época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marcada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volatilidad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las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complejidades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educativas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que no se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presumir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que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sola persona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posea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necesarios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equilibrar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institucionales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individuales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las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surgen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sumamente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útiles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Las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basan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método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constructivista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subraya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fundamental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las redes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principios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personales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pertenencia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Las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ofrecen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medio para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aliviar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riesgos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acelerado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32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32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(digital).</a:t>
            </a:r>
            <a:endParaRPr sz="32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08526" y="209328"/>
            <a:ext cx="12181388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singulares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1050" dirty="0"/>
          </a:p>
        </p:txBody>
      </p:sp>
      <p:sp>
        <p:nvSpPr>
          <p:cNvPr id="144" name="Google Shape;144;p5"/>
          <p:cNvSpPr txBox="1"/>
          <p:nvPr/>
        </p:nvSpPr>
        <p:spPr>
          <a:xfrm>
            <a:off x="381000" y="2073831"/>
            <a:ext cx="15465917" cy="185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 EFP 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distingue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fuerte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énfasis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aplicabilidad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directa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 mano de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obra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Este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enfoque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atiende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un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amplio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abanico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distintas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edades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procedencias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educativas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creando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ecosistema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único</a:t>
            </a:r>
            <a:r>
              <a:rPr lang="en-GB" sz="36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08526" y="4212748"/>
            <a:ext cx="12181388" cy="90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24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i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4000" i="1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Cuáles</a:t>
            </a:r>
            <a:r>
              <a:rPr lang="en-GB" sz="4000" i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GB" sz="4000" i="1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algunos</a:t>
            </a:r>
            <a:r>
              <a:rPr lang="en-GB" sz="4000" i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i="1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ejemplos</a:t>
            </a:r>
            <a:r>
              <a:rPr lang="en-GB" sz="4000" i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48" name="Google Shape;148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748" y="6153422"/>
            <a:ext cx="4408517" cy="2313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508526" y="5183089"/>
            <a:ext cx="6034994" cy="10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8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EPALE - </a:t>
            </a:r>
            <a:r>
              <a:rPr lang="en-GB" sz="1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GB" sz="1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Europea de </a:t>
            </a:r>
            <a:r>
              <a:rPr lang="en-GB" sz="18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r>
              <a:rPr lang="en-GB" sz="18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EFP </a:t>
            </a:r>
            <a:endParaRPr sz="18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 descr="Curso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722322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894517" y="8357037"/>
            <a:ext cx="6034994" cy="41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9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Enlace: </a:t>
            </a:r>
            <a:r>
              <a:rPr lang="en-GB" sz="1400" b="1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4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//epale.ec.europa.eu/en/practitioners-in-vet </a:t>
            </a:r>
            <a:endParaRPr sz="14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8145" y="6348762"/>
            <a:ext cx="4544059" cy="175284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6816806" y="5195703"/>
            <a:ext cx="6034994" cy="4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81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CEDEFOP - Comunidad de proveedores de aprendizaje de la UE</a:t>
            </a:r>
            <a:endParaRPr sz="20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5" descr="Curso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1009" y="692298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 txBox="1"/>
          <p:nvPr/>
        </p:nvSpPr>
        <p:spPr>
          <a:xfrm>
            <a:off x="7148206" y="8323613"/>
            <a:ext cx="8015594" cy="40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9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Enlace: </a:t>
            </a:r>
            <a:r>
              <a:rPr lang="en-GB" sz="1400" b="1" u="sng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4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//www.cedefop.europa.eu/en/networks/european-community-learning-providers </a:t>
            </a:r>
            <a:endParaRPr sz="14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619878" y="607663"/>
            <a:ext cx="12181388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singulares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1050" dirty="0"/>
          </a:p>
        </p:txBody>
      </p:sp>
      <p:sp>
        <p:nvSpPr>
          <p:cNvPr id="167" name="Google Shape;167;p6"/>
          <p:cNvSpPr txBox="1"/>
          <p:nvPr/>
        </p:nvSpPr>
        <p:spPr>
          <a:xfrm>
            <a:off x="1066800" y="2694675"/>
            <a:ext cx="15465917" cy="53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práctico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Énfasis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adquisición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través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experiencias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directa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conocimientos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simulados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Relevancia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lugar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Plan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diseñado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satisfacer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específicas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empresarios.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centran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preparar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incorporación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inmediata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al mercado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laboral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actuales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Demografía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diversa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alumnado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 EFP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atrae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un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amplio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abanico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entre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incluyen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recién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titulados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secundaria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estudiantes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adultos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personas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cambian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personas que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buscan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sus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cualificaciones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diversidad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procedencia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estilos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enriquece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experiencia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refleja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diversidad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lugar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793856" y="776393"/>
            <a:ext cx="12181388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singulares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1050" dirty="0"/>
          </a:p>
        </p:txBody>
      </p:sp>
      <p:sp>
        <p:nvSpPr>
          <p:cNvPr id="181" name="Google Shape;181;p7"/>
          <p:cNvSpPr txBox="1"/>
          <p:nvPr/>
        </p:nvSpPr>
        <p:spPr>
          <a:xfrm>
            <a:off x="1066800" y="2694675"/>
            <a:ext cx="15465917" cy="60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técnicas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enfoque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equilibrado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técnicas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específicas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un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oficio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de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interpersonales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resolución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Reconocimiento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interpersonales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éxito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profesional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adaptabilidad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puesto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Estrecha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 la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Estrecha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proveedores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EFP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socios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industria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pertinencia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planes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ofrecer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real.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periódica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empresarios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cualificaciones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demandadas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Vías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b="1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flexibles: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Oferta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flexible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con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opciones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parcial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semipresencial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adaptarse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distintos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horarios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compromisos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Reconocimiento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previo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(RPL)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acuerdos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transferencia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créditos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reconocer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cualificaciones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existentes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proporcionando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vías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formación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continua o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empleo</a:t>
            </a:r>
            <a:r>
              <a:rPr lang="en-GB" sz="2000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793856" y="776393"/>
            <a:ext cx="12181388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singulares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5400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GB" sz="5400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EFP</a:t>
            </a:r>
            <a:endParaRPr sz="1050" dirty="0"/>
          </a:p>
        </p:txBody>
      </p:sp>
      <p:sp>
        <p:nvSpPr>
          <p:cNvPr id="195" name="Google Shape;195;p8"/>
          <p:cNvSpPr txBox="1"/>
          <p:nvPr/>
        </p:nvSpPr>
        <p:spPr>
          <a:xfrm>
            <a:off x="1066800" y="2694675"/>
            <a:ext cx="15465917" cy="229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99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Educación centrada en los resultados:</a:t>
            </a:r>
            <a:endParaRPr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599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Fuerte énfasis en los resultados mensurables, incluida la adquisición de habilidades y competencias específicas, la empleabilidad y la preparación para el empleo.</a:t>
            </a:r>
            <a:endParaRPr/>
          </a:p>
          <a:p>
            <a:pPr marL="457200" marR="0" lvl="0" indent="-45720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599"/>
              <a:buFont typeface="Arial"/>
              <a:buChar char="•"/>
            </a:pPr>
            <a:r>
              <a:rPr lang="en-GB" sz="2599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 métodos de evaluación suelen incluir demostraciones prácticas del dominio de destrezas y evaluaciones en el lugar de trabajo.</a:t>
            </a:r>
            <a:endParaRPr sz="2599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8"/>
          <p:cNvGrpSpPr/>
          <p:nvPr/>
        </p:nvGrpSpPr>
        <p:grpSpPr>
          <a:xfrm>
            <a:off x="2595856" y="4653642"/>
            <a:ext cx="11496086" cy="4054474"/>
            <a:chOff x="5056" y="0"/>
            <a:chExt cx="11496086" cy="4054474"/>
          </a:xfrm>
        </p:grpSpPr>
        <p:sp>
          <p:nvSpPr>
            <p:cNvPr id="203" name="Google Shape;203;p8"/>
            <p:cNvSpPr/>
            <p:nvPr/>
          </p:nvSpPr>
          <p:spPr>
            <a:xfrm>
              <a:off x="862965" y="0"/>
              <a:ext cx="9780270" cy="40544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BDCC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056" y="1216342"/>
              <a:ext cx="2210785" cy="162178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84225" y="1295511"/>
              <a:ext cx="2052447" cy="1463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Desarrollo de habilidades holísticas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326381" y="1216342"/>
              <a:ext cx="2210785" cy="162178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2405550" y="1295511"/>
              <a:ext cx="2052447" cy="1463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Colaboración y relevancia para la industria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4647707" y="1216342"/>
              <a:ext cx="2210785" cy="162178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4726876" y="1295511"/>
              <a:ext cx="2052447" cy="1463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Itinerarios de aprendizaje flexibles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969032" y="1216342"/>
              <a:ext cx="2210785" cy="162178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7048201" y="1295511"/>
              <a:ext cx="2052447" cy="1463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Reconocimiento y respeto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9290357" y="1216342"/>
              <a:ext cx="2210785" cy="162178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9369526" y="1295511"/>
              <a:ext cx="2052447" cy="1463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Inclusividad y aprendizaje permanente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793856" y="443533"/>
            <a:ext cx="12181388" cy="19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un </a:t>
            </a:r>
            <a:r>
              <a:rPr lang="en-GB" sz="6999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entorno</a:t>
            </a:r>
            <a:r>
              <a:rPr lang="en-GB" sz="6999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flexible</a:t>
            </a:r>
            <a:endParaRPr sz="6999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990601" y="3154865"/>
            <a:ext cx="7467599" cy="279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Un entorno de aprendizaje flexible es crucial en la EFP. Se adapta a los diversos horarios y estilos de aprendizaje de los estudiantes, utilizando modelos en línea, presenciales e híbridos para garantizar la accesibilidad y el compromiso.</a:t>
            </a:r>
            <a:endParaRPr sz="36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A diagram of a variety of peopl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2982" y="2455137"/>
            <a:ext cx="7668499" cy="432280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9" name="Google Shape;229;p9"/>
          <p:cNvSpPr txBox="1"/>
          <p:nvPr/>
        </p:nvSpPr>
        <p:spPr>
          <a:xfrm>
            <a:off x="11353800" y="8431864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-GB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GB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//lop.edu.au/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4985</Words>
  <Application>Microsoft Office PowerPoint</Application>
  <PresentationFormat>Custom</PresentationFormat>
  <Paragraphs>220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Roboto Condensed</vt:lpstr>
      <vt:lpstr>Arial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stsal</dc:creator>
  <cp:lastModifiedBy>Sotiria Tsalamani</cp:lastModifiedBy>
  <cp:revision>1</cp:revision>
  <dcterms:created xsi:type="dcterms:W3CDTF">2006-08-16T00:00:00Z</dcterms:created>
  <dcterms:modified xsi:type="dcterms:W3CDTF">2024-11-08T21:09:06Z</dcterms:modified>
</cp:coreProperties>
</file>