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ZC0HZ/IeIHOOFaxh79cDANz9P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4" name="Google Shape;714;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4" name="Google Shape;74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1792288" y="612775"/>
            <a:ext cx="5486400" cy="4114800"/>
          </a:xfrm>
          <a:prstGeom prst="rect">
            <a:avLst/>
          </a:prstGeom>
          <a:noFill/>
          <a:ln>
            <a:noFill/>
          </a:ln>
        </p:spPr>
      </p:sp>
      <p:sp>
        <p:nvSpPr>
          <p:cNvPr id="64" name="Google Shape;64;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oecd-ilibrary.org/sites/eb90e4d8-en/index.html?itemId=/content/component/eb90e4d8-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4wPkObKYpeE?feature=shared"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unevoc.unesco.org/pub/innovating_tvet_framework.pdf" TargetMode="External"/><Relationship Id="rId5" Type="http://schemas.openxmlformats.org/officeDocument/2006/relationships/hyperlink" Target="https://ec.europa.eu/social/BlobServlet?docId=23274&amp;langId=en" TargetMode="External"/><Relationship Id="rId4" Type="http://schemas.openxmlformats.org/officeDocument/2006/relationships/image" Target="../media/image22.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fcit.usf.edu/matrix/matrix/" TargetMode="External"/><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fcit.usf.edu/matrix/matrix/"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fcit.usf.edu/matrix/"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mimbus.com/en/our-solutions/"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tvet-academy.de/"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png"/><Relationship Id="rId10"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slido.com/?experience_id=240323-z" TargetMode="External"/><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3A%2F%2Fwww.microsoft.com%2Fen-us%2Fmicrosoft-teams%2Fgroup-chat-software" TargetMode="External"/><Relationship Id="rId12" Type="http://schemas.openxmlformats.org/officeDocument/2006/relationships/hyperlink" Target="https://www.mentimeter.com/" TargetMode="External"/><Relationship Id="rId17" Type="http://schemas.openxmlformats.org/officeDocument/2006/relationships/image" Target="../media/image1.png"/><Relationship Id="rId2" Type="http://schemas.openxmlformats.org/officeDocument/2006/relationships/notesSlide" Target="../notesSlides/notesSlide27.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hyperlink" Target="https://trello.com/?&amp;aceid=&amp;adposition=&amp;adgroup=142052875575&amp;campaign=18422870630&amp;creative=672183077514&amp;device=c&amp;keyword=trello&amp;matchtype=e&amp;network=g&amp;placement=&amp;ds_kids=p73326130039&amp;ds_e=GOOGLE&amp;ds_eid=700000001557344&amp;ds_e1=GOOGLE&amp;gad_source=1&amp;gclid=CjwKCAjw5ImwBhBtEiwAFHDZx85NOdsiSNMI3iZVqX0Reid0fBd_NSHCXb7LV9vo5g0OEZnHA6z0jRoCVjgQAvD_BwE&amp;gclsrc=aw.ds" TargetMode="External"/><Relationship Id="rId11" Type="http://schemas.openxmlformats.org/officeDocument/2006/relationships/hyperlink" Target="https://www.google.com/forms/about/" TargetMode="External"/><Relationship Id="rId5" Type="http://schemas.openxmlformats.org/officeDocument/2006/relationships/hyperlink" Target="https://slack.com/" TargetMode="External"/><Relationship Id="rId15" Type="http://schemas.openxmlformats.org/officeDocument/2006/relationships/image" Target="../media/image43.png"/><Relationship Id="rId10" Type="http://schemas.openxmlformats.org/officeDocument/2006/relationships/image" Target="../media/image41.png"/><Relationship Id="rId19"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hyperlink" Target="https://zspace.com/" TargetMode="External"/><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3A%2F%2Fwww.microsoft.com%2Fnl-nl%2Fhololens" TargetMode="External"/><Relationship Id="rId12"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century.tech/?utm_source=Google&amp;utm_medium=cpc_b2b&amp;utm_campaign=9954257644&amp;utm_content=123723949429&amp;utm_term=century%20tech&amp;utm_medium=cpc_b2b&amp;utm_campaign=&amp;utm_source=&amp;utm_term=century%20tech&amp;hsa_net=adwords&amp;hsa_grp=123723949429&amp;hsa_mt=e&amp;hsa_tgt=kwd-902096475005&amp;hsa_kw=century%20tech&amp;hsa_src=g&amp;hsa_acc=7949217619&amp;hsa_cam=9954257644&amp;hsa_ver=3&amp;hsa_ad=530879325302&amp;gad_source=1&amp;gclid=CjwKCAjwh4-wBhB3EiwAeJsppBnrEI1YiePqEF3VUVssNFvm8kDE2FEvT4CV1BOdZUQMZAdOJSM0EBoCCioQAvD_BwE" TargetMode="External"/><Relationship Id="rId11" Type="http://schemas.openxmlformats.org/officeDocument/2006/relationships/image" Target="../media/image47.png"/><Relationship Id="rId5" Type="http://schemas.openxmlformats.org/officeDocument/2006/relationships/hyperlink" Target="https://squirrelai.com/#/" TargetMode="External"/><Relationship Id="rId15" Type="http://schemas.openxmlformats.org/officeDocument/2006/relationships/image" Target="../media/image3.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 Id="rId1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hyperlink" Target="https://www.articulate.com/lp/360/tr-course/?utm_source=google-sem&amp;utm_medium=cpc&amp;keyword=virtual%20course%20platform&amp;utm_campaign=ggl%7Csem%7Cnbrd%7CA360%7Ceu-t1%7CCourse%7Cphr-ex%7C24p%7CCourseOnline&amp;utm_content=1001&amp;lqid=engine:google%7Ccampaignid:20038889666%7Cadid:686260030466%7Cgclid:CjwKCAjwh4-wBhB3EiwAeJsppOfvdequ7-bPFu_OyKKK0aY0iKlquHGBjbrs1dLNhIt-pr1kPQUGnxoCJfEQAvD_BwE&amp;gad_source=1&amp;gclid=CjwKCAjwh4-wBhB3EiwAeJsppOfvdequ7-bPFu_OyKKK0aY0iKlquHGBjbrs1dLNhIt-pr1kPQUGnxoCJfEQAvD_BwE" TargetMode="External"/><Relationship Id="rId13" Type="http://schemas.openxmlformats.org/officeDocument/2006/relationships/image" Target="../media/image51.png"/><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app.schoology.com/login?destination=home" TargetMode="External"/><Relationship Id="rId12" Type="http://schemas.openxmlformats.org/officeDocument/2006/relationships/image" Target="../media/image50.png"/><Relationship Id="rId17" Type="http://schemas.openxmlformats.org/officeDocument/2006/relationships/image" Target="../media/image1.png"/><Relationship Id="rId2" Type="http://schemas.openxmlformats.org/officeDocument/2006/relationships/notesSlide" Target="../notesSlides/notesSlide29.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hyperlink" Target="https://moodle.org/" TargetMode="External"/><Relationship Id="rId11" Type="http://schemas.openxmlformats.org/officeDocument/2006/relationships/image" Target="../media/image49.png"/><Relationship Id="rId5" Type="http://schemas.openxmlformats.org/officeDocument/2006/relationships/hyperlink" Target="https://www.instructure.com/canvas" TargetMode="External"/><Relationship Id="rId15" Type="http://schemas.openxmlformats.org/officeDocument/2006/relationships/image" Target="../media/image53.png"/><Relationship Id="rId10" Type="http://schemas.openxmlformats.org/officeDocument/2006/relationships/hyperlink" Target="https://www.techsmith.com/store/camtasia?utm_source=google&amp;utm_medium=cpc&amp;utm_campaign=20531582594&amp;utm_content=154687927673&amp;utm_term=camtasia&amp;gad_source=1&amp;gclid=CjwKCAjwh4-wBhB3EiwAeJsppDAFH1icH3vemraX-EuH9gM8_afreIFsCyKYC50B57RZENkHv0cbqhoCHw0QAvD_BwE" TargetMode="External"/><Relationship Id="rId19"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hyperlink" Target="https://www.adobe.com/be_en/products/captivate.html" TargetMode="External"/><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socrative.com/" TargetMode="External"/><Relationship Id="rId11" Type="http://schemas.openxmlformats.org/officeDocument/2006/relationships/image" Target="../media/image3.png"/><Relationship Id="rId5" Type="http://schemas.openxmlformats.org/officeDocument/2006/relationships/hyperlink" Target="https://www.turnitin.com/" TargetMode="External"/><Relationship Id="rId10" Type="http://schemas.openxmlformats.org/officeDocument/2006/relationships/image" Target="../media/image2.png"/><Relationship Id="rId4" Type="http://schemas.openxmlformats.org/officeDocument/2006/relationships/image" Target="../media/image38.png"/><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7.png"/><Relationship Id="rId7"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8" Type="http://schemas.openxmlformats.org/officeDocument/2006/relationships/hyperlink" Target="https://unevoc.unesco.org/home/UNEVOC+Publications/lang=en/akt=detail/qs=6604" TargetMode="External"/><Relationship Id="rId3" Type="http://schemas.openxmlformats.org/officeDocument/2006/relationships/hyperlink" Target="https://www.oecd-ilibrary.org/sites/eb90e4d8-en/index.html?itemId=/content/component/eb90e4d8-en" TargetMode="External"/><Relationship Id="rId7" Type="http://schemas.openxmlformats.org/officeDocument/2006/relationships/hyperlink" Target="https://unevoc.unesco.org/home/UNEVOC+Publications/lang=en/akt=detail/qs=6618" TargetMode="External"/><Relationship Id="rId12"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unevoc.unesco.org/home/UNEVOC+Publications/lang=en/akt=detail/qs=6680" TargetMode="External"/><Relationship Id="rId11" Type="http://schemas.openxmlformats.org/officeDocument/2006/relationships/image" Target="../media/image2.png"/><Relationship Id="rId5" Type="http://schemas.openxmlformats.org/officeDocument/2006/relationships/hyperlink" Target="https://unevoc.unesco.org/home/UNEVOC+Publications/lang=en/akt=detail/qs=6286" TargetMode="External"/><Relationship Id="rId10" Type="http://schemas.openxmlformats.org/officeDocument/2006/relationships/image" Target="../media/image1.png"/><Relationship Id="rId4" Type="http://schemas.openxmlformats.org/officeDocument/2006/relationships/hyperlink" Target="https://www.ilo.org/employment/Whatwedo/Publications/working-papers/WCMS_383787/lang--en/index.htm" TargetMode="External"/><Relationship Id="rId9" Type="http://schemas.openxmlformats.org/officeDocument/2006/relationships/hyperlink" Target="https://unevoc.unesco.org/home/UNEVOC+Publications/lang=en/akt=detail/qs=641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b29HEC5WL9M?feature=share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63573"/>
            <a:ext cx="10119734" cy="341632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600" b="1" i="0" u="none" strike="noStrike" cap="none" dirty="0">
                <a:solidFill>
                  <a:srgbClr val="FB8709"/>
                </a:solidFill>
                <a:latin typeface="Arial"/>
                <a:ea typeface="Arial"/>
                <a:cs typeface="Arial"/>
                <a:sym typeface="Arial"/>
              </a:rPr>
              <a:t>Module 7: Cultivating a Learning Community: Context-Specific Implementation in VET Field</a:t>
            </a:r>
            <a:endParaRPr sz="1200" b="1" dirty="0"/>
          </a:p>
          <a:p>
            <a:pPr marL="0" marR="0" lvl="0" indent="0" algn="l" rtl="0">
              <a:spcBef>
                <a:spcPts val="0"/>
              </a:spcBef>
              <a:spcAft>
                <a:spcPts val="0"/>
              </a:spcAft>
              <a:buNone/>
            </a:pPr>
            <a:r>
              <a:rPr lang="en-GB" sz="4800" b="1" dirty="0">
                <a:solidFill>
                  <a:srgbClr val="053249"/>
                </a:solidFill>
              </a:rPr>
              <a:t>Unit </a:t>
            </a:r>
            <a:r>
              <a:rPr lang="en-GB" sz="4800" b="1" dirty="0">
                <a:solidFill>
                  <a:srgbClr val="053249"/>
                </a:solidFill>
                <a:latin typeface="Arial"/>
                <a:ea typeface="Arial"/>
                <a:cs typeface="Arial"/>
                <a:sym typeface="Arial"/>
              </a:rPr>
              <a:t>3 - Technology Integration for Enhanced VET Learning Communities</a:t>
            </a:r>
            <a:endParaRPr sz="4800" b="1"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a:solidFill>
                  <a:srgbClr val="053249"/>
                </a:solidFill>
                <a:latin typeface="Arial"/>
                <a:ea typeface="Arial"/>
                <a:cs typeface="Arial"/>
                <a:sym typeface="Arial"/>
              </a:rPr>
              <a:t>CollaboratiVET Curriculum for VET teachers/trainers/educators </a:t>
            </a:r>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6943791" y="9362854"/>
            <a:ext cx="1101447" cy="400526"/>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00032752-D5C0-DC86-7C65-8161C7E391E4}"/>
              </a:ext>
            </a:extLst>
          </p:cNvPr>
          <p:cNvPicPr>
            <a:picLocks noChangeAspect="1"/>
          </p:cNvPicPr>
          <p:nvPr/>
        </p:nvPicPr>
        <p:blipFill>
          <a:blip r:embed="rId6"/>
          <a:srcRect r="59736" b="14882"/>
          <a:stretch/>
        </p:blipFill>
        <p:spPr>
          <a:xfrm>
            <a:off x="11562729" y="950333"/>
            <a:ext cx="6259144" cy="744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6"/>
        <p:cNvGrpSpPr/>
        <p:nvPr/>
      </p:nvGrpSpPr>
      <p:grpSpPr>
        <a:xfrm>
          <a:off x="0" y="0"/>
          <a:ext cx="0" cy="0"/>
          <a:chOff x="0" y="0"/>
          <a:chExt cx="0" cy="0"/>
        </a:xfrm>
      </p:grpSpPr>
      <p:sp>
        <p:nvSpPr>
          <p:cNvPr id="277" name="Google Shape;277;p1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0"/>
          <p:cNvSpPr txBox="1"/>
          <p:nvPr/>
        </p:nvSpPr>
        <p:spPr>
          <a:xfrm>
            <a:off x="771078" y="448996"/>
            <a:ext cx="16282883" cy="909736"/>
          </a:xfrm>
          <a:prstGeom prst="rect">
            <a:avLst/>
          </a:prstGeom>
          <a:noFill/>
          <a:ln>
            <a:noFill/>
          </a:ln>
        </p:spPr>
        <p:txBody>
          <a:bodyPr spcFirstLastPara="1" wrap="square" lIns="0" tIns="0" rIns="0" bIns="0" anchor="t" anchorCtr="0">
            <a:spAutoFit/>
          </a:bodyPr>
          <a:lstStyle/>
          <a:p>
            <a:pPr marL="0" marR="0" lvl="0" indent="0" algn="l" rtl="0">
              <a:lnSpc>
                <a:spcPct val="174977"/>
              </a:lnSpc>
              <a:spcBef>
                <a:spcPts val="0"/>
              </a:spcBef>
              <a:spcAft>
                <a:spcPts val="0"/>
              </a:spcAft>
              <a:buNone/>
            </a:pPr>
            <a:r>
              <a:rPr lang="en-GB" sz="4400">
                <a:solidFill>
                  <a:srgbClr val="033C5B"/>
                </a:solidFill>
                <a:latin typeface="Arial"/>
                <a:ea typeface="Arial"/>
                <a:cs typeface="Arial"/>
                <a:sym typeface="Arial"/>
              </a:rPr>
              <a:t>Benefits of Technology for Educators and Learners</a:t>
            </a:r>
            <a:endParaRPr sz="4400">
              <a:solidFill>
                <a:srgbClr val="033C5B"/>
              </a:solidFill>
              <a:latin typeface="Arial"/>
              <a:ea typeface="Arial"/>
              <a:cs typeface="Arial"/>
              <a:sym typeface="Arial"/>
            </a:endParaRPr>
          </a:p>
        </p:txBody>
      </p:sp>
      <p:sp>
        <p:nvSpPr>
          <p:cNvPr id="280" name="Google Shape;280;p10"/>
          <p:cNvSpPr txBox="1"/>
          <p:nvPr/>
        </p:nvSpPr>
        <p:spPr>
          <a:xfrm>
            <a:off x="508526" y="2608358"/>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a:solidFill>
                  <a:srgbClr val="121212"/>
                </a:solidFill>
                <a:latin typeface="Arial"/>
                <a:ea typeface="Arial"/>
                <a:cs typeface="Arial"/>
                <a:sym typeface="Arial"/>
              </a:rPr>
              <a:t>Data-Driven Insights</a:t>
            </a:r>
            <a:endParaRPr sz="2800" dirty="0">
              <a:solidFill>
                <a:srgbClr val="121212"/>
              </a:solidFill>
              <a:latin typeface="Arial"/>
              <a:ea typeface="Arial"/>
              <a:cs typeface="Arial"/>
              <a:sym typeface="Arial"/>
            </a:endParaRPr>
          </a:p>
        </p:txBody>
      </p:sp>
      <p:sp>
        <p:nvSpPr>
          <p:cNvPr id="281" name="Google Shape;281;p1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0"/>
          <p:cNvSpPr txBox="1"/>
          <p:nvPr/>
        </p:nvSpPr>
        <p:spPr>
          <a:xfrm>
            <a:off x="6307340" y="2608358"/>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Interactive Learning Experiences</a:t>
            </a:r>
            <a:endParaRPr sz="2800">
              <a:solidFill>
                <a:srgbClr val="121212"/>
              </a:solidFill>
              <a:latin typeface="Arial"/>
              <a:ea typeface="Arial"/>
              <a:cs typeface="Arial"/>
              <a:sym typeface="Arial"/>
            </a:endParaRPr>
          </a:p>
        </p:txBody>
      </p:sp>
      <p:sp>
        <p:nvSpPr>
          <p:cNvPr id="284" name="Google Shape;284;p10"/>
          <p:cNvSpPr txBox="1"/>
          <p:nvPr/>
        </p:nvSpPr>
        <p:spPr>
          <a:xfrm>
            <a:off x="12106154" y="2498814"/>
            <a:ext cx="4830142" cy="915572"/>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Resources and Lifelong Learning</a:t>
            </a:r>
            <a:endParaRPr sz="2800">
              <a:solidFill>
                <a:srgbClr val="121212"/>
              </a:solidFill>
              <a:latin typeface="Arial"/>
              <a:ea typeface="Arial"/>
              <a:cs typeface="Arial"/>
              <a:sym typeface="Arial"/>
            </a:endParaRPr>
          </a:p>
        </p:txBody>
      </p:sp>
      <p:sp>
        <p:nvSpPr>
          <p:cNvPr id="285" name="Google Shape;285;p10"/>
          <p:cNvSpPr txBox="1"/>
          <p:nvPr/>
        </p:nvSpPr>
        <p:spPr>
          <a:xfrm>
            <a:off x="521609" y="4808070"/>
            <a:ext cx="5210451" cy="1808124"/>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b="1">
                <a:solidFill>
                  <a:srgbClr val="121212"/>
                </a:solidFill>
                <a:latin typeface="Arial"/>
                <a:ea typeface="Arial"/>
                <a:cs typeface="Arial"/>
                <a:sym typeface="Arial"/>
              </a:rPr>
              <a:t>Educational technologies can track progress and generate data, offering educators valuable insights into learner performance and enabling informed interventions.</a:t>
            </a:r>
            <a:endParaRPr sz="2000">
              <a:solidFill>
                <a:srgbClr val="121212"/>
              </a:solidFill>
              <a:latin typeface="Arial"/>
              <a:ea typeface="Arial"/>
              <a:cs typeface="Arial"/>
              <a:sym typeface="Arial"/>
            </a:endParaRPr>
          </a:p>
        </p:txBody>
      </p:sp>
      <p:sp>
        <p:nvSpPr>
          <p:cNvPr id="286" name="Google Shape;286;p10"/>
          <p:cNvSpPr txBox="1"/>
          <p:nvPr/>
        </p:nvSpPr>
        <p:spPr>
          <a:xfrm>
            <a:off x="6355593" y="4808070"/>
            <a:ext cx="5210451" cy="1808124"/>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b="1">
                <a:solidFill>
                  <a:srgbClr val="121212"/>
                </a:solidFill>
                <a:latin typeface="Arial"/>
                <a:ea typeface="Arial"/>
                <a:cs typeface="Arial"/>
                <a:sym typeface="Arial"/>
              </a:rPr>
              <a:t>Technology, including simulations and gamification, makes learning more interactive and engaging, leading to higher retention of information.</a:t>
            </a:r>
            <a:endParaRPr sz="2000">
              <a:solidFill>
                <a:srgbClr val="121212"/>
              </a:solidFill>
              <a:latin typeface="Arial"/>
              <a:ea typeface="Arial"/>
              <a:cs typeface="Arial"/>
              <a:sym typeface="Arial"/>
            </a:endParaRPr>
          </a:p>
        </p:txBody>
      </p:sp>
      <p:sp>
        <p:nvSpPr>
          <p:cNvPr id="287" name="Google Shape;287;p10"/>
          <p:cNvSpPr txBox="1"/>
          <p:nvPr/>
        </p:nvSpPr>
        <p:spPr>
          <a:xfrm>
            <a:off x="12147248" y="4910733"/>
            <a:ext cx="4509924" cy="2269789"/>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b="1">
                <a:solidFill>
                  <a:srgbClr val="121212"/>
                </a:solidFill>
                <a:latin typeface="Arial"/>
                <a:ea typeface="Arial"/>
                <a:cs typeface="Arial"/>
                <a:sym typeface="Arial"/>
              </a:rPr>
              <a:t>A wealth of online resources, from MOOCs to webinars, supports continuous learning and professional development for both students and teachers.</a:t>
            </a:r>
            <a:endParaRPr sz="2000">
              <a:solidFill>
                <a:srgbClr val="121212"/>
              </a:solidFill>
              <a:latin typeface="Arial"/>
              <a:ea typeface="Arial"/>
              <a:cs typeface="Arial"/>
              <a:sym typeface="Arial"/>
            </a:endParaRPr>
          </a:p>
        </p:txBody>
      </p:sp>
      <p:pic>
        <p:nvPicPr>
          <p:cNvPr id="288" name="Google Shape;288;p10" descr="Folder Search with solid fill"/>
          <p:cNvPicPr preferRelativeResize="0"/>
          <p:nvPr/>
        </p:nvPicPr>
        <p:blipFill rotWithShape="1">
          <a:blip r:embed="rId3">
            <a:alphaModFix/>
          </a:blip>
          <a:srcRect/>
          <a:stretch/>
        </p:blipFill>
        <p:spPr>
          <a:xfrm>
            <a:off x="2364834" y="3251487"/>
            <a:ext cx="1524000" cy="1524000"/>
          </a:xfrm>
          <a:prstGeom prst="rect">
            <a:avLst/>
          </a:prstGeom>
          <a:noFill/>
          <a:ln>
            <a:noFill/>
          </a:ln>
        </p:spPr>
      </p:pic>
      <p:pic>
        <p:nvPicPr>
          <p:cNvPr id="289" name="Google Shape;289;p10" descr="Meeting with solid fill"/>
          <p:cNvPicPr preferRelativeResize="0"/>
          <p:nvPr/>
        </p:nvPicPr>
        <p:blipFill rotWithShape="1">
          <a:blip r:embed="rId4">
            <a:alphaModFix/>
          </a:blip>
          <a:srcRect/>
          <a:stretch/>
        </p:blipFill>
        <p:spPr>
          <a:xfrm>
            <a:off x="8222644" y="3339293"/>
            <a:ext cx="1370189" cy="1370189"/>
          </a:xfrm>
          <a:prstGeom prst="rect">
            <a:avLst/>
          </a:prstGeom>
          <a:noFill/>
          <a:ln>
            <a:noFill/>
          </a:ln>
        </p:spPr>
      </p:pic>
      <p:pic>
        <p:nvPicPr>
          <p:cNvPr id="290" name="Google Shape;290;p10" descr="Books with solid fill"/>
          <p:cNvPicPr preferRelativeResize="0"/>
          <p:nvPr/>
        </p:nvPicPr>
        <p:blipFill rotWithShape="1">
          <a:blip r:embed="rId5">
            <a:alphaModFix/>
          </a:blip>
          <a:srcRect/>
          <a:stretch/>
        </p:blipFill>
        <p:spPr>
          <a:xfrm>
            <a:off x="13717116" y="3622851"/>
            <a:ext cx="1370189" cy="1370189"/>
          </a:xfrm>
          <a:prstGeom prst="rect">
            <a:avLst/>
          </a:prstGeom>
          <a:noFill/>
          <a:ln>
            <a:noFill/>
          </a:ln>
        </p:spPr>
      </p:pic>
      <p:sp>
        <p:nvSpPr>
          <p:cNvPr id="291" name="Google Shape;291;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94" name="Google Shape;294;p10"/>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8"/>
        <p:cNvGrpSpPr/>
        <p:nvPr/>
      </p:nvGrpSpPr>
      <p:grpSpPr>
        <a:xfrm>
          <a:off x="0" y="0"/>
          <a:ext cx="0" cy="0"/>
          <a:chOff x="0" y="0"/>
          <a:chExt cx="0" cy="0"/>
        </a:xfrm>
      </p:grpSpPr>
      <p:sp>
        <p:nvSpPr>
          <p:cNvPr id="299" name="Google Shape;299;p1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1"/>
          <p:cNvSpPr txBox="1"/>
          <p:nvPr/>
        </p:nvSpPr>
        <p:spPr>
          <a:xfrm>
            <a:off x="793856" y="773654"/>
            <a:ext cx="12181388" cy="101566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000" dirty="0">
                <a:solidFill>
                  <a:srgbClr val="033C5B"/>
                </a:solidFill>
                <a:latin typeface="Arial"/>
                <a:ea typeface="Arial"/>
                <a:cs typeface="Arial"/>
                <a:sym typeface="Arial"/>
              </a:rPr>
              <a:t>Current Technological State of VET</a:t>
            </a:r>
            <a:endParaRPr sz="6000" dirty="0">
              <a:solidFill>
                <a:srgbClr val="033C5B"/>
              </a:solidFill>
              <a:latin typeface="Arial"/>
              <a:ea typeface="Arial"/>
              <a:cs typeface="Arial"/>
              <a:sym typeface="Arial"/>
            </a:endParaRPr>
          </a:p>
        </p:txBody>
      </p:sp>
      <p:sp>
        <p:nvSpPr>
          <p:cNvPr id="302" name="Google Shape;302;p11"/>
          <p:cNvSpPr txBox="1"/>
          <p:nvPr/>
        </p:nvSpPr>
        <p:spPr>
          <a:xfrm>
            <a:off x="793856" y="2366831"/>
            <a:ext cx="15465917" cy="5101333"/>
          </a:xfrm>
          <a:prstGeom prst="rect">
            <a:avLst/>
          </a:prstGeom>
          <a:noFill/>
          <a:ln>
            <a:noFill/>
          </a:ln>
        </p:spPr>
        <p:txBody>
          <a:bodyPr spcFirstLastPara="1" wrap="square" lIns="0" tIns="0" rIns="0" bIns="0" anchor="t" anchorCtr="0">
            <a:spAutoFit/>
          </a:bodyPr>
          <a:lstStyle/>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Scarcity of information on technology use in Vocational Education and Training (VET) prompted an OECD survey in Estonia, Norway, and Scotland.</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There are variations in technology use across VET institutions, reflecting differences in VET system structures and technology policies.</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Digital tools like examinations, tests, assessments, and virtual meetings are widely used across all examined countries.</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School information systems are prevalent in Norway and Estonia but less common in Scotland.</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Robotics and simulators are more widespread in Norway and Estonia compared to Scotland.</a:t>
            </a:r>
            <a:endParaRPr/>
          </a:p>
        </p:txBody>
      </p:sp>
      <p:sp>
        <p:nvSpPr>
          <p:cNvPr id="303" name="Google Shape;303;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txBox="1"/>
          <p:nvPr/>
        </p:nvSpPr>
        <p:spPr>
          <a:xfrm>
            <a:off x="1189892" y="8473356"/>
            <a:ext cx="120082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dirty="0">
                <a:solidFill>
                  <a:schemeClr val="dk1"/>
                </a:solidFill>
                <a:latin typeface="Calibri"/>
                <a:ea typeface="Calibri"/>
                <a:cs typeface="Calibri"/>
                <a:sym typeface="Calibri"/>
              </a:rPr>
              <a:t>Source: </a:t>
            </a:r>
            <a:r>
              <a:rPr lang="en-GB" sz="180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https://www.oecd-ilibrary.org/sites/eb90e4d8-en/index.html?itemId=/content/component/eb90e4d8-en</a:t>
            </a:r>
            <a:r>
              <a:rPr lang="en-GB" sz="1800" i="1" dirty="0">
                <a:solidFill>
                  <a:schemeClr val="dk1"/>
                </a:solidFill>
                <a:latin typeface="Calibri"/>
                <a:ea typeface="Calibri"/>
                <a:cs typeface="Calibri"/>
                <a:sym typeface="Calibri"/>
              </a:rPr>
              <a:t> </a:t>
            </a:r>
            <a:endParaRPr sz="1800" i="1" dirty="0">
              <a:solidFill>
                <a:schemeClr val="dk1"/>
              </a:solidFill>
              <a:latin typeface="Calibri"/>
              <a:ea typeface="Calibri"/>
              <a:cs typeface="Calibri"/>
              <a:sym typeface="Calibri"/>
            </a:endParaRPr>
          </a:p>
        </p:txBody>
      </p:sp>
      <p:sp>
        <p:nvSpPr>
          <p:cNvPr id="306" name="Google Shape;30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09" name="Google Shape;309;p11"/>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3"/>
        <p:cNvGrpSpPr/>
        <p:nvPr/>
      </p:nvGrpSpPr>
      <p:grpSpPr>
        <a:xfrm>
          <a:off x="0" y="0"/>
          <a:ext cx="0" cy="0"/>
          <a:chOff x="0" y="0"/>
          <a:chExt cx="0" cy="0"/>
        </a:xfrm>
      </p:grpSpPr>
      <p:sp>
        <p:nvSpPr>
          <p:cNvPr id="314" name="Google Shape;314;p1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2"/>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Innovative Technologies in VET</a:t>
            </a:r>
            <a:endParaRPr sz="6999">
              <a:solidFill>
                <a:srgbClr val="033C5B"/>
              </a:solidFill>
              <a:latin typeface="Arial"/>
              <a:ea typeface="Arial"/>
              <a:cs typeface="Arial"/>
              <a:sym typeface="Arial"/>
            </a:endParaRPr>
          </a:p>
        </p:txBody>
      </p:sp>
      <p:sp>
        <p:nvSpPr>
          <p:cNvPr id="317" name="Google Shape;317;p1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2" name="Google Shape;322;p12"/>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23" name="Google Shape;323;p12"/>
          <p:cNvGrpSpPr/>
          <p:nvPr/>
        </p:nvGrpSpPr>
        <p:grpSpPr>
          <a:xfrm>
            <a:off x="385039" y="3393467"/>
            <a:ext cx="16174274" cy="2151748"/>
            <a:chOff x="1667" y="2390427"/>
            <a:chExt cx="16174274" cy="2151748"/>
          </a:xfrm>
        </p:grpSpPr>
        <p:sp>
          <p:nvSpPr>
            <p:cNvPr id="324" name="Google Shape;324;p12"/>
            <p:cNvSpPr/>
            <p:nvPr/>
          </p:nvSpPr>
          <p:spPr>
            <a:xfrm>
              <a:off x="1667"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txBox="1"/>
            <p:nvPr/>
          </p:nvSpPr>
          <p:spPr>
            <a:xfrm>
              <a:off x="1667"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Learning Management Systems (LMS):</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Platforms like Moodle and Blackboard streamline course management, content delivery, and assessment.</a:t>
              </a:r>
              <a:endParaRPr sz="1800" b="0" i="0" u="none" strike="noStrike" cap="none">
                <a:solidFill>
                  <a:schemeClr val="lt1"/>
                </a:solidFill>
                <a:latin typeface="Calibri"/>
                <a:ea typeface="Calibri"/>
                <a:cs typeface="Calibri"/>
                <a:sym typeface="Calibri"/>
              </a:endParaRPr>
            </a:p>
          </p:txBody>
        </p:sp>
        <p:sp>
          <p:nvSpPr>
            <p:cNvPr id="326" name="Google Shape;326;p12"/>
            <p:cNvSpPr/>
            <p:nvPr/>
          </p:nvSpPr>
          <p:spPr>
            <a:xfrm>
              <a:off x="3623827" y="3344801"/>
              <a:ext cx="537937"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4197676"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txBox="1"/>
            <p:nvPr/>
          </p:nvSpPr>
          <p:spPr>
            <a:xfrm>
              <a:off x="4197676"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Virtual Reality (VR):</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Immersive environments for hands-on practice in safe, controlled settings (e.g., VR simulations for trade skills or medical training).</a:t>
              </a:r>
              <a:endParaRPr sz="1800" b="0" i="0" u="none" strike="noStrike" cap="none">
                <a:solidFill>
                  <a:schemeClr val="lt1"/>
                </a:solidFill>
                <a:latin typeface="Calibri"/>
                <a:ea typeface="Calibri"/>
                <a:cs typeface="Calibri"/>
                <a:sym typeface="Calibri"/>
              </a:endParaRPr>
            </a:p>
          </p:txBody>
        </p:sp>
        <p:sp>
          <p:nvSpPr>
            <p:cNvPr id="329" name="Google Shape;329;p12"/>
            <p:cNvSpPr/>
            <p:nvPr/>
          </p:nvSpPr>
          <p:spPr>
            <a:xfrm>
              <a:off x="7819836" y="3344801"/>
              <a:ext cx="537937"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2"/>
            <p:cNvSpPr/>
            <p:nvPr/>
          </p:nvSpPr>
          <p:spPr>
            <a:xfrm>
              <a:off x="8393685"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txBox="1"/>
            <p:nvPr/>
          </p:nvSpPr>
          <p:spPr>
            <a:xfrm>
              <a:off x="8393685"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Augmented Reality (AR):</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Overlaying digital information onto the real world, useful for interactive learning experiences in fields like engineering or healthcare.</a:t>
              </a:r>
              <a:endParaRPr sz="1800" b="0" i="0" u="none" strike="noStrike" cap="none">
                <a:solidFill>
                  <a:schemeClr val="lt1"/>
                </a:solidFill>
                <a:latin typeface="Calibri"/>
                <a:ea typeface="Calibri"/>
                <a:cs typeface="Calibri"/>
                <a:sym typeface="Calibri"/>
              </a:endParaRPr>
            </a:p>
          </p:txBody>
        </p:sp>
        <p:sp>
          <p:nvSpPr>
            <p:cNvPr id="332" name="Google Shape;332;p12"/>
            <p:cNvSpPr/>
            <p:nvPr/>
          </p:nvSpPr>
          <p:spPr>
            <a:xfrm>
              <a:off x="12015845" y="3344801"/>
              <a:ext cx="537937"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2"/>
            <p:cNvSpPr/>
            <p:nvPr/>
          </p:nvSpPr>
          <p:spPr>
            <a:xfrm>
              <a:off x="12589694"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2"/>
            <p:cNvSpPr txBox="1"/>
            <p:nvPr/>
          </p:nvSpPr>
          <p:spPr>
            <a:xfrm>
              <a:off x="12589694"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Artificial Intelligence (AI):</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Personalized learning paths using AI algorithms, chatbots for learner support, and data analytics for tailoring learning experiences. </a:t>
              </a: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38"/>
        <p:cNvGrpSpPr/>
        <p:nvPr/>
      </p:nvGrpSpPr>
      <p:grpSpPr>
        <a:xfrm>
          <a:off x="0" y="0"/>
          <a:ext cx="0" cy="0"/>
          <a:chOff x="0" y="0"/>
          <a:chExt cx="0" cy="0"/>
        </a:xfrm>
      </p:grpSpPr>
      <p:sp>
        <p:nvSpPr>
          <p:cNvPr id="339" name="Google Shape;339;p13"/>
          <p:cNvSpPr/>
          <p:nvPr/>
        </p:nvSpPr>
        <p:spPr>
          <a:xfrm>
            <a:off x="17364025" y="-134613"/>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3"/>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Innovative Technologies in VET</a:t>
            </a:r>
            <a:endParaRPr sz="6999">
              <a:solidFill>
                <a:srgbClr val="033C5B"/>
              </a:solidFill>
              <a:latin typeface="Arial"/>
              <a:ea typeface="Arial"/>
              <a:cs typeface="Arial"/>
              <a:sym typeface="Arial"/>
            </a:endParaRPr>
          </a:p>
        </p:txBody>
      </p:sp>
      <p:sp>
        <p:nvSpPr>
          <p:cNvPr id="342" name="Google Shape;342;p1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47" name="Google Shape;347;p13"/>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48" name="Google Shape;348;p13"/>
          <p:cNvGrpSpPr/>
          <p:nvPr/>
        </p:nvGrpSpPr>
        <p:grpSpPr>
          <a:xfrm>
            <a:off x="265519" y="3005047"/>
            <a:ext cx="16823562" cy="3726332"/>
            <a:chOff x="5954" y="1595441"/>
            <a:chExt cx="16823562" cy="3726332"/>
          </a:xfrm>
        </p:grpSpPr>
        <p:sp>
          <p:nvSpPr>
            <p:cNvPr id="349" name="Google Shape;349;p13"/>
            <p:cNvSpPr/>
            <p:nvPr/>
          </p:nvSpPr>
          <p:spPr>
            <a:xfrm>
              <a:off x="5954"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txBox="1"/>
            <p:nvPr/>
          </p:nvSpPr>
          <p:spPr>
            <a:xfrm>
              <a:off x="5954"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Mobile Learning Apps:</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Accessible education on-the-go, supporting microlearning and just-in-time skill acquisition.</a:t>
              </a:r>
              <a:endParaRPr sz="2400" b="0" i="0" u="none" strike="noStrike" cap="none">
                <a:solidFill>
                  <a:schemeClr val="lt1"/>
                </a:solidFill>
                <a:latin typeface="Calibri"/>
                <a:ea typeface="Calibri"/>
                <a:cs typeface="Calibri"/>
                <a:sym typeface="Calibri"/>
              </a:endParaRPr>
            </a:p>
          </p:txBody>
        </p:sp>
        <p:sp>
          <p:nvSpPr>
            <p:cNvPr id="351" name="Google Shape;351;p13"/>
            <p:cNvSpPr/>
            <p:nvPr/>
          </p:nvSpPr>
          <p:spPr>
            <a:xfrm>
              <a:off x="2997940"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3470977"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txBox="1"/>
            <p:nvPr/>
          </p:nvSpPr>
          <p:spPr>
            <a:xfrm>
              <a:off x="3470977"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Collaboration Tools:</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Software such as Microsoft Teams or Slack that promote communication and project collaboration.</a:t>
              </a:r>
              <a:endParaRPr sz="2400" b="0" i="0" u="none" strike="noStrike" cap="none">
                <a:solidFill>
                  <a:schemeClr val="lt1"/>
                </a:solidFill>
                <a:latin typeface="Calibri"/>
                <a:ea typeface="Calibri"/>
                <a:cs typeface="Calibri"/>
                <a:sym typeface="Calibri"/>
              </a:endParaRPr>
            </a:p>
          </p:txBody>
        </p:sp>
        <p:sp>
          <p:nvSpPr>
            <p:cNvPr id="354" name="Google Shape;354;p13"/>
            <p:cNvSpPr/>
            <p:nvPr/>
          </p:nvSpPr>
          <p:spPr>
            <a:xfrm>
              <a:off x="6462963"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936000"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txBox="1"/>
            <p:nvPr/>
          </p:nvSpPr>
          <p:spPr>
            <a:xfrm>
              <a:off x="6936000"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Digital Workspaces:</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Whiteboarding tools like Miro or Jamboard enable interactive idea sharing and group problem-solving.</a:t>
              </a:r>
              <a:endParaRPr sz="2400" b="0" i="0" u="none" strike="noStrike" cap="none">
                <a:solidFill>
                  <a:schemeClr val="lt1"/>
                </a:solidFill>
                <a:latin typeface="Calibri"/>
                <a:ea typeface="Calibri"/>
                <a:cs typeface="Calibri"/>
                <a:sym typeface="Calibri"/>
              </a:endParaRPr>
            </a:p>
          </p:txBody>
        </p:sp>
        <p:sp>
          <p:nvSpPr>
            <p:cNvPr id="357" name="Google Shape;357;p13"/>
            <p:cNvSpPr/>
            <p:nvPr/>
          </p:nvSpPr>
          <p:spPr>
            <a:xfrm>
              <a:off x="9927986"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10401023"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txBox="1"/>
            <p:nvPr/>
          </p:nvSpPr>
          <p:spPr>
            <a:xfrm>
              <a:off x="10401023"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Online Simulations:</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Simulated work environments for practicing technical skills without the risk or cost of real-world trials.</a:t>
              </a:r>
              <a:endParaRPr sz="2400" b="0" i="0" u="none" strike="noStrike" cap="none">
                <a:solidFill>
                  <a:schemeClr val="lt1"/>
                </a:solidFill>
                <a:latin typeface="Calibri"/>
                <a:ea typeface="Calibri"/>
                <a:cs typeface="Calibri"/>
                <a:sym typeface="Calibri"/>
              </a:endParaRPr>
            </a:p>
          </p:txBody>
        </p:sp>
        <p:sp>
          <p:nvSpPr>
            <p:cNvPr id="360" name="Google Shape;360;p13"/>
            <p:cNvSpPr/>
            <p:nvPr/>
          </p:nvSpPr>
          <p:spPr>
            <a:xfrm>
              <a:off x="13393009"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13866046"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txBox="1"/>
            <p:nvPr/>
          </p:nvSpPr>
          <p:spPr>
            <a:xfrm>
              <a:off x="13866046"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E-portfolios:</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Platforms for students to document and showcase their work, reflecting their skills and learning progress.</a:t>
              </a: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66"/>
        <p:cNvGrpSpPr/>
        <p:nvPr/>
      </p:nvGrpSpPr>
      <p:grpSpPr>
        <a:xfrm>
          <a:off x="0" y="0"/>
          <a:ext cx="0" cy="0"/>
          <a:chOff x="0" y="0"/>
          <a:chExt cx="0" cy="0"/>
        </a:xfrm>
      </p:grpSpPr>
      <p:sp>
        <p:nvSpPr>
          <p:cNvPr id="367" name="Google Shape;367;p14"/>
          <p:cNvSpPr/>
          <p:nvPr/>
        </p:nvSpPr>
        <p:spPr>
          <a:xfrm>
            <a:off x="17364025" y="-134613"/>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4"/>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VR in Technical Education</a:t>
            </a:r>
            <a:endParaRPr sz="6999">
              <a:solidFill>
                <a:srgbClr val="033C5B"/>
              </a:solidFill>
              <a:latin typeface="Arial"/>
              <a:ea typeface="Arial"/>
              <a:cs typeface="Arial"/>
              <a:sym typeface="Arial"/>
            </a:endParaRPr>
          </a:p>
        </p:txBody>
      </p:sp>
      <p:sp>
        <p:nvSpPr>
          <p:cNvPr id="370" name="Google Shape;370;p1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2" name="Google Shape;372;p14" title="Virtual Reality Training in Career and Technical Education  Collections"/>
          <p:cNvPicPr preferRelativeResize="0"/>
          <p:nvPr/>
        </p:nvPicPr>
        <p:blipFill rotWithShape="1">
          <a:blip r:embed="rId3">
            <a:alphaModFix/>
          </a:blip>
          <a:srcRect/>
          <a:stretch/>
        </p:blipFill>
        <p:spPr>
          <a:xfrm>
            <a:off x="4309626" y="2096425"/>
            <a:ext cx="8825250" cy="6618950"/>
          </a:xfrm>
          <a:prstGeom prst="rect">
            <a:avLst/>
          </a:prstGeom>
          <a:noFill/>
          <a:ln>
            <a:noFill/>
          </a:ln>
        </p:spPr>
      </p:pic>
      <p:sp>
        <p:nvSpPr>
          <p:cNvPr id="373" name="Google Shape;373;p14"/>
          <p:cNvSpPr txBox="1"/>
          <p:nvPr/>
        </p:nvSpPr>
        <p:spPr>
          <a:xfrm>
            <a:off x="13178155" y="8074577"/>
            <a:ext cx="49929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Source: </a:t>
            </a:r>
            <a:r>
              <a:rPr lang="en-GB"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https://youtu.be/4wPkObKYpeE?feature=shared</a:t>
            </a:r>
            <a:r>
              <a:rPr lang="en-GB" sz="1800" i="1">
                <a:solidFill>
                  <a:schemeClr val="dk1"/>
                </a:solidFill>
                <a:latin typeface="Calibri"/>
                <a:ea typeface="Calibri"/>
                <a:cs typeface="Calibri"/>
                <a:sym typeface="Calibri"/>
              </a:rPr>
              <a:t> </a:t>
            </a:r>
            <a:endParaRPr sz="1800" i="1">
              <a:solidFill>
                <a:schemeClr val="dk1"/>
              </a:solidFill>
              <a:latin typeface="Calibri"/>
              <a:ea typeface="Calibri"/>
              <a:cs typeface="Calibri"/>
              <a:sym typeface="Calibri"/>
            </a:endParaRPr>
          </a:p>
        </p:txBody>
      </p:sp>
      <p:sp>
        <p:nvSpPr>
          <p:cNvPr id="374" name="Google Shape;374;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77" name="Google Shape;377;p14"/>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1"/>
        <p:cNvGrpSpPr/>
        <p:nvPr/>
      </p:nvGrpSpPr>
      <p:grpSpPr>
        <a:xfrm>
          <a:off x="0" y="0"/>
          <a:ext cx="0" cy="0"/>
          <a:chOff x="0" y="0"/>
          <a:chExt cx="0" cy="0"/>
        </a:xfrm>
      </p:grpSpPr>
      <p:sp>
        <p:nvSpPr>
          <p:cNvPr id="382" name="Google Shape;382;p1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5"/>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Technology as a Tool for Industry Alignment</a:t>
            </a:r>
            <a:endParaRPr sz="6999">
              <a:solidFill>
                <a:srgbClr val="033C5B"/>
              </a:solidFill>
              <a:latin typeface="Arial"/>
              <a:ea typeface="Arial"/>
              <a:cs typeface="Arial"/>
              <a:sym typeface="Arial"/>
            </a:endParaRPr>
          </a:p>
        </p:txBody>
      </p:sp>
      <p:sp>
        <p:nvSpPr>
          <p:cNvPr id="385" name="Google Shape;385;p1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90" name="Google Shape;390;p15"/>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91" name="Google Shape;391;p15"/>
          <p:cNvGrpSpPr/>
          <p:nvPr/>
        </p:nvGrpSpPr>
        <p:grpSpPr>
          <a:xfrm>
            <a:off x="1144842" y="3555765"/>
            <a:ext cx="15330217" cy="4401609"/>
            <a:chOff x="350986" y="803832"/>
            <a:chExt cx="15330217" cy="4401609"/>
          </a:xfrm>
        </p:grpSpPr>
        <p:sp>
          <p:nvSpPr>
            <p:cNvPr id="392" name="Google Shape;392;p15"/>
            <p:cNvSpPr/>
            <p:nvPr/>
          </p:nvSpPr>
          <p:spPr>
            <a:xfrm>
              <a:off x="875441"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1225077" y="1153468"/>
              <a:ext cx="941329" cy="941329"/>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350986"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txBox="1"/>
            <p:nvPr/>
          </p:nvSpPr>
          <p:spPr>
            <a:xfrm>
              <a:off x="350986"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BRIDGING ACADEMIC AND INDUSTRY PRACTICES</a:t>
              </a:r>
              <a:r>
                <a:rPr lang="en-GB" sz="1600" cap="none">
                  <a:solidFill>
                    <a:schemeClr val="dk1"/>
                  </a:solidFill>
                  <a:latin typeface="Calibri"/>
                  <a:ea typeface="Calibri"/>
                  <a:cs typeface="Calibri"/>
                  <a:sym typeface="Calibri"/>
                </a:rPr>
                <a:t>: TECHNOLOGIES LIKE SIMULATIONS AND PROJECT MANAGEMENT SOFTWARE HELP ALIGN CLASSROOM EXPERIENCES WITH REAL-WORLD INDUSTRY EXPECTATIONS.</a:t>
              </a:r>
              <a:endParaRPr sz="1600">
                <a:solidFill>
                  <a:schemeClr val="dk1"/>
                </a:solidFill>
                <a:latin typeface="Calibri"/>
                <a:ea typeface="Calibri"/>
                <a:cs typeface="Calibri"/>
                <a:sym typeface="Calibri"/>
              </a:endParaRPr>
            </a:p>
          </p:txBody>
        </p:sp>
        <p:sp>
          <p:nvSpPr>
            <p:cNvPr id="396" name="Google Shape;396;p15"/>
            <p:cNvSpPr/>
            <p:nvPr/>
          </p:nvSpPr>
          <p:spPr>
            <a:xfrm>
              <a:off x="4035617"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4385254" y="1153468"/>
              <a:ext cx="941329" cy="941329"/>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3511163"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txBox="1"/>
            <p:nvPr/>
          </p:nvSpPr>
          <p:spPr>
            <a:xfrm>
              <a:off x="3511163"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REAL-TIME INDUSTRY FEEDBACK</a:t>
              </a:r>
              <a:r>
                <a:rPr lang="en-GB" sz="1600" cap="none">
                  <a:solidFill>
                    <a:schemeClr val="dk1"/>
                  </a:solidFill>
                  <a:latin typeface="Calibri"/>
                  <a:ea typeface="Calibri"/>
                  <a:cs typeface="Calibri"/>
                  <a:sym typeface="Calibri"/>
                </a:rPr>
                <a:t>: UTILIZE DIGITAL PLATFORMS TO CONNECT STUDENTS WITH INDUSTRY PROFESSIONALS FOR MENTORSHIP AND FEEDBACK, ENSURING THAT CURRICULUM STAYS RELEVANT TO CURRENT INDUSTRY STANDARDS.</a:t>
              </a:r>
              <a:endParaRPr sz="1600">
                <a:solidFill>
                  <a:schemeClr val="dk1"/>
                </a:solidFill>
                <a:latin typeface="Calibri"/>
                <a:ea typeface="Calibri"/>
                <a:cs typeface="Calibri"/>
                <a:sym typeface="Calibri"/>
              </a:endParaRPr>
            </a:p>
          </p:txBody>
        </p:sp>
        <p:sp>
          <p:nvSpPr>
            <p:cNvPr id="400" name="Google Shape;400;p15"/>
            <p:cNvSpPr/>
            <p:nvPr/>
          </p:nvSpPr>
          <p:spPr>
            <a:xfrm>
              <a:off x="7195794"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7545430" y="1153468"/>
              <a:ext cx="941329" cy="941329"/>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6671339"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txBox="1"/>
            <p:nvPr/>
          </p:nvSpPr>
          <p:spPr>
            <a:xfrm>
              <a:off x="6671339"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ENHANCING JOB READINESS</a:t>
              </a:r>
              <a:r>
                <a:rPr lang="en-GB" sz="1600" cap="none">
                  <a:solidFill>
                    <a:schemeClr val="dk1"/>
                  </a:solidFill>
                  <a:latin typeface="Calibri"/>
                  <a:ea typeface="Calibri"/>
                  <a:cs typeface="Calibri"/>
                  <a:sym typeface="Calibri"/>
                </a:rPr>
                <a:t>: INCORPORATE INDUSTRY-STANDARD TECHNOLOGY TOOLS IN COURSEWORK TO FAMILIARIZE STUDENTS WITH THE TOOLS THEY’LL ENCOUNTER IN THEIR PROFESSIONAL LIFE.</a:t>
              </a:r>
              <a:endParaRPr sz="1600">
                <a:solidFill>
                  <a:schemeClr val="dk1"/>
                </a:solidFill>
                <a:latin typeface="Calibri"/>
                <a:ea typeface="Calibri"/>
                <a:cs typeface="Calibri"/>
                <a:sym typeface="Calibri"/>
              </a:endParaRPr>
            </a:p>
          </p:txBody>
        </p:sp>
        <p:sp>
          <p:nvSpPr>
            <p:cNvPr id="404" name="Google Shape;404;p15"/>
            <p:cNvSpPr/>
            <p:nvPr/>
          </p:nvSpPr>
          <p:spPr>
            <a:xfrm>
              <a:off x="10355970"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10705607" y="1153468"/>
              <a:ext cx="941329" cy="941329"/>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9831516"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txBox="1"/>
            <p:nvPr/>
          </p:nvSpPr>
          <p:spPr>
            <a:xfrm>
              <a:off x="9831516"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CONTINUOUS SKILL ACQUISITION</a:t>
              </a:r>
              <a:r>
                <a:rPr lang="en-GB" sz="1600" cap="none">
                  <a:solidFill>
                    <a:schemeClr val="dk1"/>
                  </a:solidFill>
                  <a:latin typeface="Calibri"/>
                  <a:ea typeface="Calibri"/>
                  <a:cs typeface="Calibri"/>
                  <a:sym typeface="Calibri"/>
                </a:rPr>
                <a:t>: LEVERAGE ONLINE LEARNING PLATFORMS FOR UP-TO-DATE TRAINING AND CERTIFICATIONS THAT ARE RECOGNIZED AND VALUED BY INDUSTRY PARTNERS.</a:t>
              </a:r>
              <a:endParaRPr sz="1600">
                <a:solidFill>
                  <a:schemeClr val="dk1"/>
                </a:solidFill>
                <a:latin typeface="Calibri"/>
                <a:ea typeface="Calibri"/>
                <a:cs typeface="Calibri"/>
                <a:sym typeface="Calibri"/>
              </a:endParaRPr>
            </a:p>
          </p:txBody>
        </p:sp>
        <p:sp>
          <p:nvSpPr>
            <p:cNvPr id="408" name="Google Shape;408;p15"/>
            <p:cNvSpPr/>
            <p:nvPr/>
          </p:nvSpPr>
          <p:spPr>
            <a:xfrm>
              <a:off x="13516147"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3865783" y="1153468"/>
              <a:ext cx="941329" cy="941329"/>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2991692"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p:nvPr/>
          </p:nvSpPr>
          <p:spPr>
            <a:xfrm>
              <a:off x="12991692"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DATA-DRIVEN CURRICULUM DEVELOPMENT</a:t>
              </a:r>
              <a:r>
                <a:rPr lang="en-GB" sz="1600" cap="none">
                  <a:solidFill>
                    <a:schemeClr val="dk1"/>
                  </a:solidFill>
                  <a:latin typeface="Calibri"/>
                  <a:ea typeface="Calibri"/>
                  <a:cs typeface="Calibri"/>
                  <a:sym typeface="Calibri"/>
                </a:rPr>
                <a:t>: APPLY DATA ANALYTICS TO ALIGN THE VET CURRICULUM WITH THE EVOLVING NEEDS OF THE JOB MARKET, ADAPTING TO TRENDS HIGHLIGHTED BY LABOR MARKET INFORMATION SYSTEMS.</a:t>
              </a:r>
              <a:endParaRPr sz="16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5"/>
        <p:cNvGrpSpPr/>
        <p:nvPr/>
      </p:nvGrpSpPr>
      <p:grpSpPr>
        <a:xfrm>
          <a:off x="0" y="0"/>
          <a:ext cx="0" cy="0"/>
          <a:chOff x="0" y="0"/>
          <a:chExt cx="0" cy="0"/>
        </a:xfrm>
      </p:grpSpPr>
      <p:sp>
        <p:nvSpPr>
          <p:cNvPr id="416" name="Google Shape;416;p1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6"/>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Implementing Tech in VET</a:t>
            </a:r>
            <a:endParaRPr sz="6999">
              <a:solidFill>
                <a:srgbClr val="033C5B"/>
              </a:solidFill>
              <a:latin typeface="Arial"/>
              <a:ea typeface="Arial"/>
              <a:cs typeface="Arial"/>
              <a:sym typeface="Arial"/>
            </a:endParaRPr>
          </a:p>
        </p:txBody>
      </p:sp>
      <p:sp>
        <p:nvSpPr>
          <p:cNvPr id="419" name="Google Shape;419;p1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1" name="Google Shape;421;p16"/>
          <p:cNvPicPr preferRelativeResize="0"/>
          <p:nvPr/>
        </p:nvPicPr>
        <p:blipFill rotWithShape="1">
          <a:blip r:embed="rId3">
            <a:alphaModFix/>
          </a:blip>
          <a:srcRect/>
          <a:stretch/>
        </p:blipFill>
        <p:spPr>
          <a:xfrm>
            <a:off x="9505239" y="2340963"/>
            <a:ext cx="4697495" cy="5411275"/>
          </a:xfrm>
          <a:prstGeom prst="rect">
            <a:avLst/>
          </a:prstGeom>
          <a:solidFill>
            <a:srgbClr val="ECECEC"/>
          </a:solidFill>
          <a:ln w="190500" cap="rnd" cmpd="sng">
            <a:solidFill>
              <a:srgbClr val="244061"/>
            </a:solidFill>
            <a:prstDash val="solid"/>
            <a:round/>
            <a:headEnd type="none" w="sm" len="sm"/>
            <a:tailEnd type="none" w="sm" len="sm"/>
          </a:ln>
          <a:effectLst>
            <a:outerShdw blurRad="50000" algn="tl" rotWithShape="0">
              <a:srgbClr val="000000">
                <a:alpha val="40784"/>
              </a:srgbClr>
            </a:outerShdw>
          </a:effectLst>
        </p:spPr>
      </p:pic>
      <p:pic>
        <p:nvPicPr>
          <p:cNvPr id="422" name="Google Shape;422;p16"/>
          <p:cNvPicPr preferRelativeResize="0"/>
          <p:nvPr/>
        </p:nvPicPr>
        <p:blipFill rotWithShape="1">
          <a:blip r:embed="rId4">
            <a:alphaModFix/>
          </a:blip>
          <a:srcRect/>
          <a:stretch/>
        </p:blipFill>
        <p:spPr>
          <a:xfrm>
            <a:off x="3068164" y="2041873"/>
            <a:ext cx="4218485" cy="6009453"/>
          </a:xfrm>
          <a:prstGeom prst="rect">
            <a:avLst/>
          </a:prstGeom>
          <a:solidFill>
            <a:srgbClr val="ECECEC"/>
          </a:solidFill>
          <a:ln w="190500" cap="rnd" cmpd="sng">
            <a:solidFill>
              <a:srgbClr val="244061"/>
            </a:solidFill>
            <a:prstDash val="solid"/>
            <a:round/>
            <a:headEnd type="none" w="sm" len="sm"/>
            <a:tailEnd type="none" w="sm" len="sm"/>
          </a:ln>
          <a:effectLst>
            <a:outerShdw blurRad="50000" algn="tl" rotWithShape="0">
              <a:srgbClr val="000000">
                <a:alpha val="40784"/>
              </a:srgbClr>
            </a:outerShdw>
          </a:effectLst>
        </p:spPr>
      </p:pic>
      <p:sp>
        <p:nvSpPr>
          <p:cNvPr id="423" name="Google Shape;423;p16"/>
          <p:cNvSpPr txBox="1"/>
          <p:nvPr/>
        </p:nvSpPr>
        <p:spPr>
          <a:xfrm>
            <a:off x="2920593" y="8220040"/>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a:solidFill>
                  <a:schemeClr val="dk1"/>
                </a:solidFill>
                <a:latin typeface="Calibri"/>
                <a:ea typeface="Calibri"/>
                <a:cs typeface="Calibri"/>
                <a:sym typeface="Calibri"/>
              </a:rPr>
              <a:t>Source: </a:t>
            </a:r>
            <a:r>
              <a:rPr lang="en-GB" sz="1200" i="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https://ec.europa.eu/social/BlobServlet?docId=23274&amp;langId=en</a:t>
            </a:r>
            <a:r>
              <a:rPr lang="en-GB" sz="1200" i="1">
                <a:solidFill>
                  <a:schemeClr val="dk1"/>
                </a:solidFill>
                <a:latin typeface="Calibri"/>
                <a:ea typeface="Calibri"/>
                <a:cs typeface="Calibri"/>
                <a:sym typeface="Calibri"/>
              </a:rPr>
              <a:t> </a:t>
            </a:r>
            <a:endParaRPr sz="1200" i="1">
              <a:solidFill>
                <a:schemeClr val="dk1"/>
              </a:solidFill>
              <a:latin typeface="Calibri"/>
              <a:ea typeface="Calibri"/>
              <a:cs typeface="Calibri"/>
              <a:sym typeface="Calibri"/>
            </a:endParaRPr>
          </a:p>
        </p:txBody>
      </p:sp>
      <p:sp>
        <p:nvSpPr>
          <p:cNvPr id="424" name="Google Shape;424;p16"/>
          <p:cNvSpPr txBox="1"/>
          <p:nvPr/>
        </p:nvSpPr>
        <p:spPr>
          <a:xfrm>
            <a:off x="9513200" y="7866645"/>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a:solidFill>
                  <a:schemeClr val="dk1"/>
                </a:solidFill>
                <a:latin typeface="Calibri"/>
                <a:ea typeface="Calibri"/>
                <a:cs typeface="Calibri"/>
                <a:sym typeface="Calibri"/>
              </a:rPr>
              <a:t>Source: </a:t>
            </a:r>
            <a:r>
              <a:rPr lang="en-GB" sz="12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https://unevoc.unesco.org/pub/innovating_tvet_framework.pdf</a:t>
            </a:r>
            <a:r>
              <a:rPr lang="en-GB" sz="1200" i="1">
                <a:solidFill>
                  <a:schemeClr val="dk1"/>
                </a:solidFill>
                <a:latin typeface="Calibri"/>
                <a:ea typeface="Calibri"/>
                <a:cs typeface="Calibri"/>
                <a:sym typeface="Calibri"/>
              </a:rPr>
              <a:t> </a:t>
            </a:r>
            <a:endParaRPr sz="1200" i="1">
              <a:solidFill>
                <a:schemeClr val="dk1"/>
              </a:solidFill>
              <a:latin typeface="Calibri"/>
              <a:ea typeface="Calibri"/>
              <a:cs typeface="Calibri"/>
              <a:sym typeface="Calibri"/>
            </a:endParaRPr>
          </a:p>
        </p:txBody>
      </p:sp>
      <p:sp>
        <p:nvSpPr>
          <p:cNvPr id="425" name="Google Shape;42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28" name="Google Shape;428;p16"/>
          <p:cNvPicPr preferRelativeResize="0"/>
          <p:nvPr/>
        </p:nvPicPr>
        <p:blipFill rotWithShape="1">
          <a:blip r:embed="rId9">
            <a:alphaModFix/>
          </a:blip>
          <a:srcRect/>
          <a:stretch/>
        </p:blipFill>
        <p:spPr>
          <a:xfrm>
            <a:off x="15697200" y="9183021"/>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2"/>
        <p:cNvGrpSpPr/>
        <p:nvPr/>
      </p:nvGrpSpPr>
      <p:grpSpPr>
        <a:xfrm>
          <a:off x="0" y="0"/>
          <a:ext cx="0" cy="0"/>
          <a:chOff x="0" y="0"/>
          <a:chExt cx="0" cy="0"/>
        </a:xfrm>
      </p:grpSpPr>
      <p:sp>
        <p:nvSpPr>
          <p:cNvPr id="433" name="Google Shape;433;p1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7"/>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Implementing Tech in VET – HOW?</a:t>
            </a:r>
            <a:endParaRPr sz="6999" dirty="0">
              <a:solidFill>
                <a:srgbClr val="033C5B"/>
              </a:solidFill>
              <a:latin typeface="Arial"/>
              <a:ea typeface="Arial"/>
              <a:cs typeface="Arial"/>
              <a:sym typeface="Arial"/>
            </a:endParaRPr>
          </a:p>
        </p:txBody>
      </p:sp>
      <p:sp>
        <p:nvSpPr>
          <p:cNvPr id="436" name="Google Shape;436;p1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7"/>
          <p:cNvSpPr txBox="1"/>
          <p:nvPr/>
        </p:nvSpPr>
        <p:spPr>
          <a:xfrm>
            <a:off x="864195" y="3117993"/>
            <a:ext cx="15465917" cy="5471178"/>
          </a:xfrm>
          <a:prstGeom prst="rect">
            <a:avLst/>
          </a:prstGeom>
          <a:noFill/>
          <a:ln>
            <a:noFill/>
          </a:ln>
        </p:spPr>
        <p:txBody>
          <a:bodyPr spcFirstLastPara="1" wrap="square" lIns="0" tIns="0" rIns="0" bIns="0" anchor="t" anchorCtr="0">
            <a:spAutoFit/>
          </a:bodyPr>
          <a:lstStyle/>
          <a:p>
            <a:pPr marL="742950" marR="0" lvl="0" indent="-742950" algn="l" rtl="0">
              <a:lnSpc>
                <a:spcPct val="101083"/>
              </a:lnSpc>
              <a:spcBef>
                <a:spcPts val="0"/>
              </a:spcBef>
              <a:spcAft>
                <a:spcPts val="0"/>
              </a:spcAft>
              <a:buClr>
                <a:srgbClr val="121212"/>
              </a:buClr>
              <a:buSzPts val="3600"/>
              <a:buFont typeface="Calibri"/>
              <a:buAutoNum type="arabicPeriod"/>
            </a:pPr>
            <a:r>
              <a:rPr lang="en-GB" sz="3200" b="1" dirty="0">
                <a:solidFill>
                  <a:srgbClr val="121212"/>
                </a:solidFill>
                <a:latin typeface="Arial"/>
                <a:ea typeface="Arial"/>
                <a:cs typeface="Arial"/>
                <a:sym typeface="Arial"/>
              </a:rPr>
              <a:t>Assessment &amp; Planning</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Conduct a comprehensive needs assessment: Engage with stakeholders to determine both the current resources and the technological needs of the VET community.</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Identify integration goals: Set clear, measurable objectives for how technology should support the curriculum and enhance learning outcomes.</a:t>
            </a:r>
            <a:endParaRPr sz="1200" dirty="0"/>
          </a:p>
          <a:p>
            <a:pPr marL="0" marR="0" lvl="0" indent="0" algn="l" rtl="0">
              <a:lnSpc>
                <a:spcPct val="101083"/>
              </a:lnSpc>
              <a:spcBef>
                <a:spcPts val="0"/>
              </a:spcBef>
              <a:spcAft>
                <a:spcPts val="0"/>
              </a:spcAft>
              <a:buNone/>
            </a:pPr>
            <a:r>
              <a:rPr lang="en-GB" sz="3200" b="1" dirty="0">
                <a:solidFill>
                  <a:srgbClr val="121212"/>
                </a:solidFill>
                <a:latin typeface="Arial"/>
                <a:ea typeface="Arial"/>
                <a:cs typeface="Arial"/>
                <a:sym typeface="Arial"/>
              </a:rPr>
              <a:t>2. Selection &amp; Acquisition:</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Research and select appropriate tools: Choose technologies that are not only pedagogically sound but also user-friendly and cost-effective.</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Consider future-proofing: </a:t>
            </a:r>
            <a:r>
              <a:rPr lang="en-GB" sz="3200" b="0" i="0" u="none" strike="noStrike" cap="none" dirty="0" err="1">
                <a:solidFill>
                  <a:srgbClr val="121212"/>
                </a:solidFill>
                <a:latin typeface="Arial"/>
                <a:ea typeface="Arial"/>
                <a:cs typeface="Arial"/>
                <a:sym typeface="Arial"/>
              </a:rPr>
              <a:t>Opt</a:t>
            </a:r>
            <a:r>
              <a:rPr lang="en-GB" sz="3200" b="0" i="0" u="none" strike="noStrike" cap="none" dirty="0">
                <a:solidFill>
                  <a:srgbClr val="121212"/>
                </a:solidFill>
                <a:latin typeface="Arial"/>
                <a:ea typeface="Arial"/>
                <a:cs typeface="Arial"/>
                <a:sym typeface="Arial"/>
              </a:rPr>
              <a:t> for scalable solutions that can adapt to future educational trends and technologies.</a:t>
            </a:r>
            <a:endParaRPr sz="1200" dirty="0"/>
          </a:p>
        </p:txBody>
      </p:sp>
      <p:sp>
        <p:nvSpPr>
          <p:cNvPr id="439" name="Google Shape;439;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42" name="Google Shape;442;p17"/>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6"/>
        <p:cNvGrpSpPr/>
        <p:nvPr/>
      </p:nvGrpSpPr>
      <p:grpSpPr>
        <a:xfrm>
          <a:off x="0" y="0"/>
          <a:ext cx="0" cy="0"/>
          <a:chOff x="0" y="0"/>
          <a:chExt cx="0" cy="0"/>
        </a:xfrm>
      </p:grpSpPr>
      <p:sp>
        <p:nvSpPr>
          <p:cNvPr id="447" name="Google Shape;447;p1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8"/>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Implementing Tech in VET – HOW?</a:t>
            </a:r>
            <a:endParaRPr sz="6999" dirty="0">
              <a:solidFill>
                <a:srgbClr val="033C5B"/>
              </a:solidFill>
              <a:latin typeface="Arial"/>
              <a:ea typeface="Arial"/>
              <a:cs typeface="Arial"/>
              <a:sym typeface="Arial"/>
            </a:endParaRPr>
          </a:p>
        </p:txBody>
      </p:sp>
      <p:sp>
        <p:nvSpPr>
          <p:cNvPr id="450" name="Google Shape;450;p1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8"/>
          <p:cNvSpPr txBox="1"/>
          <p:nvPr/>
        </p:nvSpPr>
        <p:spPr>
          <a:xfrm>
            <a:off x="903203" y="3316521"/>
            <a:ext cx="16032191" cy="4973797"/>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200" b="1" dirty="0">
                <a:solidFill>
                  <a:srgbClr val="121212"/>
                </a:solidFill>
                <a:latin typeface="Arial"/>
                <a:ea typeface="Arial"/>
                <a:cs typeface="Arial"/>
                <a:sym typeface="Arial"/>
              </a:rPr>
              <a:t>3. Training &amp; Pilot Testing:</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Develop a training program: Create professional development workshops that cater to varying levels of tech proficiency among educators and learners.</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Initiate pilot tests: Start with small, controlled groups to test the feasibility and impact of the technology before school-wide implementation.</a:t>
            </a:r>
            <a:endParaRPr sz="1200" dirty="0"/>
          </a:p>
          <a:p>
            <a:pPr marL="0" marR="0" lvl="0" indent="0" algn="l" rtl="0">
              <a:lnSpc>
                <a:spcPct val="101083"/>
              </a:lnSpc>
              <a:spcBef>
                <a:spcPts val="0"/>
              </a:spcBef>
              <a:spcAft>
                <a:spcPts val="0"/>
              </a:spcAft>
              <a:buNone/>
            </a:pPr>
            <a:r>
              <a:rPr lang="en-GB" sz="3200" b="1" dirty="0">
                <a:solidFill>
                  <a:srgbClr val="121212"/>
                </a:solidFill>
                <a:latin typeface="Arial"/>
                <a:ea typeface="Arial"/>
                <a:cs typeface="Arial"/>
                <a:sym typeface="Arial"/>
              </a:rPr>
              <a:t>4. Implementation &amp; Support:</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Broad implementation: Following successful pilots, introduce the technology across the program, ensuring it's integrated into teaching and learning processes.</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Provide ongoing support: Establish a support system to assist with technical issues and to help educators innovate their pedagogical approaches.</a:t>
            </a:r>
            <a:endParaRPr sz="1200" dirty="0"/>
          </a:p>
        </p:txBody>
      </p:sp>
      <p:sp>
        <p:nvSpPr>
          <p:cNvPr id="453" name="Google Shape;453;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1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56" name="Google Shape;456;p18"/>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0"/>
        <p:cNvGrpSpPr/>
        <p:nvPr/>
      </p:nvGrpSpPr>
      <p:grpSpPr>
        <a:xfrm>
          <a:off x="0" y="0"/>
          <a:ext cx="0" cy="0"/>
          <a:chOff x="0" y="0"/>
          <a:chExt cx="0" cy="0"/>
        </a:xfrm>
      </p:grpSpPr>
      <p:sp>
        <p:nvSpPr>
          <p:cNvPr id="461" name="Google Shape;461;p1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1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9"/>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Implementing Tech in VET – HOW?</a:t>
            </a:r>
            <a:endParaRPr sz="6999">
              <a:solidFill>
                <a:srgbClr val="033C5B"/>
              </a:solidFill>
              <a:latin typeface="Arial"/>
              <a:ea typeface="Arial"/>
              <a:cs typeface="Arial"/>
              <a:sym typeface="Arial"/>
            </a:endParaRPr>
          </a:p>
        </p:txBody>
      </p:sp>
      <p:sp>
        <p:nvSpPr>
          <p:cNvPr id="464" name="Google Shape;464;p1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19"/>
          <p:cNvSpPr txBox="1"/>
          <p:nvPr/>
        </p:nvSpPr>
        <p:spPr>
          <a:xfrm>
            <a:off x="793856" y="3023910"/>
            <a:ext cx="16032191" cy="5595443"/>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200" b="1" dirty="0">
                <a:solidFill>
                  <a:srgbClr val="121212"/>
                </a:solidFill>
                <a:latin typeface="Arial"/>
                <a:ea typeface="Arial"/>
                <a:cs typeface="Arial"/>
                <a:sym typeface="Arial"/>
              </a:rPr>
              <a:t>5. Evaluation &amp; Adaptation:</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Monitor progress and impact: Use data analytics to assess how well the technology meets educational goals.</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Be prepared to adapt: Stay flexible and ready to make changes based on feedback and the outcomes of your assessments.</a:t>
            </a:r>
            <a:endParaRPr sz="1200" dirty="0"/>
          </a:p>
          <a:p>
            <a:pPr marL="0" marR="0" lvl="0" indent="0" algn="l" rtl="0">
              <a:lnSpc>
                <a:spcPct val="101083"/>
              </a:lnSpc>
              <a:spcBef>
                <a:spcPts val="0"/>
              </a:spcBef>
              <a:spcAft>
                <a:spcPts val="0"/>
              </a:spcAft>
              <a:buNone/>
            </a:pPr>
            <a:r>
              <a:rPr lang="en-GB" sz="3200" b="1" dirty="0">
                <a:solidFill>
                  <a:srgbClr val="121212"/>
                </a:solidFill>
                <a:latin typeface="Arial"/>
                <a:ea typeface="Arial"/>
                <a:cs typeface="Arial"/>
                <a:sym typeface="Arial"/>
              </a:rPr>
              <a:t>6. Ensuring Access &amp; Bridging Gaps:</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Address access issues: Develop initiatives to ensure all students have the necessary technology, such as lending programs or partnerships with local businesses.</a:t>
            </a:r>
            <a:endParaRPr sz="1200" dirty="0"/>
          </a:p>
          <a:p>
            <a:pPr marL="1028700" marR="0" lvl="1" indent="-571500" algn="l" rtl="0">
              <a:lnSpc>
                <a:spcPct val="101083"/>
              </a:lnSpc>
              <a:spcBef>
                <a:spcPts val="0"/>
              </a:spcBef>
              <a:spcAft>
                <a:spcPts val="0"/>
              </a:spcAft>
              <a:buClr>
                <a:srgbClr val="121212"/>
              </a:buClr>
              <a:buSzPts val="3600"/>
              <a:buFont typeface="Arial"/>
              <a:buChar char="•"/>
            </a:pPr>
            <a:r>
              <a:rPr lang="en-GB" sz="3200" b="0" i="0" u="none" strike="noStrike" cap="none" dirty="0">
                <a:solidFill>
                  <a:srgbClr val="121212"/>
                </a:solidFill>
                <a:latin typeface="Arial"/>
                <a:ea typeface="Arial"/>
                <a:cs typeface="Arial"/>
                <a:sym typeface="Arial"/>
              </a:rPr>
              <a:t>Promote digital literacy: Embed digital skills training into the curriculum to ensure all learners can benefit fully from the technology provided.</a:t>
            </a:r>
            <a:endParaRPr sz="1200" dirty="0"/>
          </a:p>
        </p:txBody>
      </p:sp>
      <p:sp>
        <p:nvSpPr>
          <p:cNvPr id="467" name="Google Shape;467;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70" name="Google Shape;470;p19"/>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6999">
                <a:solidFill>
                  <a:srgbClr val="033C5B"/>
                </a:solidFill>
                <a:latin typeface="Arial"/>
                <a:ea typeface="Arial"/>
                <a:cs typeface="Arial"/>
                <a:sym typeface="Arial"/>
              </a:rPr>
              <a:t>Learning Objectives</a:t>
            </a:r>
            <a:endParaRPr/>
          </a:p>
        </p:txBody>
      </p:sp>
      <p:sp>
        <p:nvSpPr>
          <p:cNvPr id="98" name="Google Shape;98;p2"/>
          <p:cNvSpPr txBox="1"/>
          <p:nvPr/>
        </p:nvSpPr>
        <p:spPr>
          <a:xfrm>
            <a:off x="242277" y="3069101"/>
            <a:ext cx="8673123" cy="6514860"/>
          </a:xfrm>
          <a:prstGeom prst="rect">
            <a:avLst/>
          </a:prstGeom>
          <a:noFill/>
          <a:ln>
            <a:noFill/>
          </a:ln>
        </p:spPr>
        <p:txBody>
          <a:bodyPr spcFirstLastPara="1" wrap="square" lIns="0" tIns="0" rIns="0" bIns="0" anchor="t" anchorCtr="0">
            <a:spAutoFit/>
          </a:bodyPr>
          <a:lstStyle/>
          <a:p>
            <a:pPr marL="302259" marR="0" lvl="1" indent="0" algn="l" rtl="0">
              <a:lnSpc>
                <a:spcPct val="195950"/>
              </a:lnSpc>
              <a:spcBef>
                <a:spcPts val="0"/>
              </a:spcBef>
              <a:spcAft>
                <a:spcPts val="0"/>
              </a:spcAft>
              <a:buNone/>
            </a:pPr>
            <a:r>
              <a:rPr lang="en-GB" sz="1800" b="0" i="0" u="none" strike="noStrike" cap="none" dirty="0">
                <a:solidFill>
                  <a:srgbClr val="121212"/>
                </a:solidFill>
                <a:latin typeface="Arial"/>
                <a:ea typeface="Arial"/>
                <a:cs typeface="Arial"/>
                <a:sym typeface="Arial"/>
              </a:rPr>
              <a:t>By the end of this unit, participants will be able to:</a:t>
            </a:r>
            <a:endParaRPr sz="1800" b="0" i="0" u="none" strike="noStrike" cap="none" dirty="0">
              <a:solidFill>
                <a:srgbClr val="121212"/>
              </a:solidFill>
              <a:latin typeface="Arial"/>
              <a:ea typeface="Arial"/>
              <a:cs typeface="Arial"/>
              <a:sym typeface="Arial"/>
            </a:endParaRPr>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a:solidFill>
                  <a:srgbClr val="121212"/>
                </a:solidFill>
                <a:latin typeface="Arial"/>
                <a:ea typeface="Arial"/>
                <a:cs typeface="Arial"/>
                <a:sym typeface="Arial"/>
              </a:rPr>
              <a:t>Recognize and select appropriate technological tools that support and enhance collaborative learning in VET environments</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a:solidFill>
                  <a:srgbClr val="121212"/>
                </a:solidFill>
                <a:latin typeface="Arial"/>
                <a:ea typeface="Arial"/>
                <a:cs typeface="Arial"/>
                <a:sym typeface="Arial"/>
              </a:rPr>
              <a:t>Integrate technology into the VET curriculum to design and deliver collaborative learning experiences that are engaging and interactive</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a:solidFill>
                  <a:srgbClr val="121212"/>
                </a:solidFill>
                <a:latin typeface="Arial"/>
                <a:ea typeface="Arial"/>
                <a:cs typeface="Arial"/>
                <a:sym typeface="Arial"/>
              </a:rPr>
              <a:t>Critically assess how technology integration enhances collaborative learning practices and contributes to the achievement of group learning objectives </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a:solidFill>
                  <a:srgbClr val="121212"/>
                </a:solidFill>
                <a:latin typeface="Arial"/>
                <a:ea typeface="Arial"/>
                <a:cs typeface="Arial"/>
                <a:sym typeface="Arial"/>
              </a:rPr>
              <a:t>Identify and strategize to overcome challenges that technology may pose to collaborative learning, ensuring all VET learners can participate fully and equitably</a:t>
            </a:r>
            <a:endParaRPr sz="1200" dirty="0"/>
          </a:p>
          <a:p>
            <a:pPr marL="604519" marR="0" lvl="1" indent="-175260" algn="l" rtl="0">
              <a:lnSpc>
                <a:spcPct val="195950"/>
              </a:lnSpc>
              <a:spcBef>
                <a:spcPts val="0"/>
              </a:spcBef>
              <a:spcAft>
                <a:spcPts val="0"/>
              </a:spcAft>
              <a:buClr>
                <a:schemeClr val="dk1"/>
              </a:buClr>
              <a:buSzPts val="2000"/>
              <a:buFont typeface="Arial"/>
              <a:buNone/>
            </a:pPr>
            <a:endParaRPr sz="1800" b="0" i="0" u="none" strike="noStrike" cap="none" dirty="0">
              <a:solidFill>
                <a:srgbClr val="121212"/>
              </a:solidFill>
              <a:latin typeface="Arial"/>
              <a:ea typeface="Arial"/>
              <a:cs typeface="Arial"/>
              <a:sym typeface="Arial"/>
            </a:endParaRPr>
          </a:p>
          <a:p>
            <a:pPr marL="604519" marR="0" lvl="1" indent="-175260" algn="l" rtl="0">
              <a:lnSpc>
                <a:spcPct val="195950"/>
              </a:lnSpc>
              <a:spcBef>
                <a:spcPts val="0"/>
              </a:spcBef>
              <a:spcAft>
                <a:spcPts val="0"/>
              </a:spcAft>
              <a:buClr>
                <a:schemeClr val="dk1"/>
              </a:buClr>
              <a:buSzPts val="2000"/>
              <a:buFont typeface="Arial"/>
              <a:buNone/>
            </a:pPr>
            <a:endParaRPr sz="1800" b="0" i="0" u="none" strike="noStrike" cap="none" dirty="0">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a:stretch/>
        </p:blipFill>
        <p:spPr>
          <a:xfrm>
            <a:off x="5693740" y="9140033"/>
            <a:ext cx="1727565" cy="6282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4"/>
        <p:cNvGrpSpPr/>
        <p:nvPr/>
      </p:nvGrpSpPr>
      <p:grpSpPr>
        <a:xfrm>
          <a:off x="0" y="0"/>
          <a:ext cx="0" cy="0"/>
          <a:chOff x="0" y="0"/>
          <a:chExt cx="0" cy="0"/>
        </a:xfrm>
      </p:grpSpPr>
      <p:sp>
        <p:nvSpPr>
          <p:cNvPr id="475" name="Google Shape;475;p2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2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20"/>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Technology Integration Matrix</a:t>
            </a:r>
            <a:endParaRPr sz="6999">
              <a:solidFill>
                <a:srgbClr val="033C5B"/>
              </a:solidFill>
              <a:latin typeface="Arial"/>
              <a:ea typeface="Arial"/>
              <a:cs typeface="Arial"/>
              <a:sym typeface="Arial"/>
            </a:endParaRPr>
          </a:p>
        </p:txBody>
      </p:sp>
      <p:sp>
        <p:nvSpPr>
          <p:cNvPr id="478" name="Google Shape;478;p2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20"/>
          <p:cNvSpPr txBox="1"/>
          <p:nvPr/>
        </p:nvSpPr>
        <p:spPr>
          <a:xfrm>
            <a:off x="780001" y="842625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Source: </a:t>
            </a:r>
            <a:r>
              <a:rPr lang="en-GB" sz="16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https://fcit.usf.edu/matrix/matrix/</a:t>
            </a:r>
            <a:r>
              <a:rPr lang="en-GB" sz="1600" i="1">
                <a:solidFill>
                  <a:schemeClr val="dk1"/>
                </a:solidFill>
                <a:latin typeface="Calibri"/>
                <a:ea typeface="Calibri"/>
                <a:cs typeface="Calibri"/>
                <a:sym typeface="Calibri"/>
              </a:rPr>
              <a:t> </a:t>
            </a:r>
            <a:endParaRPr sz="1600" i="1">
              <a:solidFill>
                <a:schemeClr val="dk1"/>
              </a:solidFill>
              <a:latin typeface="Calibri"/>
              <a:ea typeface="Calibri"/>
              <a:cs typeface="Calibri"/>
              <a:sym typeface="Calibri"/>
            </a:endParaRPr>
          </a:p>
        </p:txBody>
      </p:sp>
      <p:sp>
        <p:nvSpPr>
          <p:cNvPr id="481" name="Google Shape;481;p20"/>
          <p:cNvSpPr txBox="1"/>
          <p:nvPr/>
        </p:nvSpPr>
        <p:spPr>
          <a:xfrm>
            <a:off x="793856" y="1965584"/>
            <a:ext cx="15465917" cy="2793009"/>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a:solidFill>
                  <a:srgbClr val="121212"/>
                </a:solidFill>
                <a:latin typeface="Arial"/>
                <a:ea typeface="Arial"/>
                <a:cs typeface="Arial"/>
                <a:sym typeface="Arial"/>
              </a:rPr>
              <a:t>The Technology Integration Matrix (TIM) provides a framework for describing and targeting the use of technology to enhance learning. The TIM incorporates five interdependent characteristics of meaningful learning environments: active, collaborative, constructive, authentic, and goal-directed. These characteristics are associated with five levels of technology integration: entry, adoption, adaptation, infusion, and transformation. </a:t>
            </a:r>
            <a:endParaRPr/>
          </a:p>
        </p:txBody>
      </p:sp>
      <p:pic>
        <p:nvPicPr>
          <p:cNvPr id="482" name="Google Shape;482;p20"/>
          <p:cNvPicPr preferRelativeResize="0"/>
          <p:nvPr/>
        </p:nvPicPr>
        <p:blipFill rotWithShape="1">
          <a:blip r:embed="rId4">
            <a:alphaModFix/>
          </a:blip>
          <a:srcRect/>
          <a:stretch/>
        </p:blipFill>
        <p:spPr>
          <a:xfrm>
            <a:off x="2430814" y="4750683"/>
            <a:ext cx="12192000" cy="3489333"/>
          </a:xfrm>
          <a:prstGeom prst="rect">
            <a:avLst/>
          </a:prstGeom>
          <a:noFill/>
          <a:ln>
            <a:noFill/>
          </a:ln>
        </p:spPr>
      </p:pic>
      <p:sp>
        <p:nvSpPr>
          <p:cNvPr id="483" name="Google Shape;483;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2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86" name="Google Shape;486;p20"/>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90"/>
        <p:cNvGrpSpPr/>
        <p:nvPr/>
      </p:nvGrpSpPr>
      <p:grpSpPr>
        <a:xfrm>
          <a:off x="0" y="0"/>
          <a:ext cx="0" cy="0"/>
          <a:chOff x="0" y="0"/>
          <a:chExt cx="0" cy="0"/>
        </a:xfrm>
      </p:grpSpPr>
      <p:sp>
        <p:nvSpPr>
          <p:cNvPr id="491" name="Google Shape;491;p2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1"/>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Technology Integration Matrix</a:t>
            </a:r>
            <a:endParaRPr sz="6999">
              <a:solidFill>
                <a:srgbClr val="033C5B"/>
              </a:solidFill>
              <a:latin typeface="Arial"/>
              <a:ea typeface="Arial"/>
              <a:cs typeface="Arial"/>
              <a:sym typeface="Arial"/>
            </a:endParaRPr>
          </a:p>
        </p:txBody>
      </p:sp>
      <p:sp>
        <p:nvSpPr>
          <p:cNvPr id="494" name="Google Shape;494;p2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1"/>
          <p:cNvSpPr txBox="1"/>
          <p:nvPr/>
        </p:nvSpPr>
        <p:spPr>
          <a:xfrm>
            <a:off x="780001" y="842625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Source: </a:t>
            </a:r>
            <a:r>
              <a:rPr lang="en-GB" sz="16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https://fcit.usf.edu/matrix/matrix/</a:t>
            </a:r>
            <a:r>
              <a:rPr lang="en-GB" sz="1600" i="1">
                <a:solidFill>
                  <a:schemeClr val="dk1"/>
                </a:solidFill>
                <a:latin typeface="Calibri"/>
                <a:ea typeface="Calibri"/>
                <a:cs typeface="Calibri"/>
                <a:sym typeface="Calibri"/>
              </a:rPr>
              <a:t> </a:t>
            </a:r>
            <a:endParaRPr sz="1600" i="1">
              <a:solidFill>
                <a:schemeClr val="dk1"/>
              </a:solidFill>
              <a:latin typeface="Calibri"/>
              <a:ea typeface="Calibri"/>
              <a:cs typeface="Calibri"/>
              <a:sym typeface="Calibri"/>
            </a:endParaRPr>
          </a:p>
        </p:txBody>
      </p:sp>
      <p:sp>
        <p:nvSpPr>
          <p:cNvPr id="497" name="Google Shape;497;p21"/>
          <p:cNvSpPr txBox="1"/>
          <p:nvPr/>
        </p:nvSpPr>
        <p:spPr>
          <a:xfrm>
            <a:off x="793856" y="1965584"/>
            <a:ext cx="15465917" cy="1989519"/>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200" dirty="0">
                <a:solidFill>
                  <a:srgbClr val="121212"/>
                </a:solidFill>
                <a:latin typeface="Arial"/>
                <a:ea typeface="Arial"/>
                <a:cs typeface="Arial"/>
                <a:sym typeface="Arial"/>
              </a:rPr>
              <a:t>Together, the five characteristics of meaningful learning environments and five levels of technology integration create a matrix of 25 cells. All TIM descriptors apply equally well to online and face-to-face instruction, Developed by the Florida </a:t>
            </a:r>
            <a:r>
              <a:rPr lang="en-GB" sz="3200" dirty="0" err="1">
                <a:solidFill>
                  <a:srgbClr val="121212"/>
                </a:solidFill>
                <a:latin typeface="Arial"/>
                <a:ea typeface="Arial"/>
                <a:cs typeface="Arial"/>
                <a:sym typeface="Arial"/>
              </a:rPr>
              <a:t>Center</a:t>
            </a:r>
            <a:r>
              <a:rPr lang="en-GB" sz="3200" dirty="0">
                <a:solidFill>
                  <a:srgbClr val="121212"/>
                </a:solidFill>
                <a:latin typeface="Arial"/>
                <a:ea typeface="Arial"/>
                <a:cs typeface="Arial"/>
                <a:sym typeface="Arial"/>
              </a:rPr>
              <a:t> for Instructional Technology (FCIT) in 2005, the TIM is now in its third edition (2019).</a:t>
            </a:r>
            <a:endParaRPr sz="3200" dirty="0">
              <a:solidFill>
                <a:srgbClr val="121212"/>
              </a:solidFill>
              <a:latin typeface="Arial"/>
              <a:ea typeface="Arial"/>
              <a:cs typeface="Arial"/>
              <a:sym typeface="Arial"/>
            </a:endParaRPr>
          </a:p>
        </p:txBody>
      </p:sp>
      <p:pic>
        <p:nvPicPr>
          <p:cNvPr id="498" name="Google Shape;498;p21"/>
          <p:cNvPicPr preferRelativeResize="0"/>
          <p:nvPr/>
        </p:nvPicPr>
        <p:blipFill rotWithShape="1">
          <a:blip r:embed="rId4">
            <a:alphaModFix/>
          </a:blip>
          <a:srcRect/>
          <a:stretch/>
        </p:blipFill>
        <p:spPr>
          <a:xfrm>
            <a:off x="5514894" y="3943866"/>
            <a:ext cx="9448800" cy="4623800"/>
          </a:xfrm>
          <a:prstGeom prst="rect">
            <a:avLst/>
          </a:prstGeom>
          <a:noFill/>
          <a:ln>
            <a:noFill/>
          </a:ln>
        </p:spPr>
      </p:pic>
      <p:sp>
        <p:nvSpPr>
          <p:cNvPr id="499" name="Google Shape;499;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02" name="Google Shape;502;p21"/>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6"/>
        <p:cNvGrpSpPr/>
        <p:nvPr/>
      </p:nvGrpSpPr>
      <p:grpSpPr>
        <a:xfrm>
          <a:off x="0" y="0"/>
          <a:ext cx="0" cy="0"/>
          <a:chOff x="0" y="0"/>
          <a:chExt cx="0" cy="0"/>
        </a:xfrm>
      </p:grpSpPr>
      <p:sp>
        <p:nvSpPr>
          <p:cNvPr id="507" name="Google Shape;507;p2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2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22"/>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Technology Integration Matrix</a:t>
            </a:r>
            <a:endParaRPr sz="6999">
              <a:solidFill>
                <a:srgbClr val="033C5B"/>
              </a:solidFill>
              <a:latin typeface="Arial"/>
              <a:ea typeface="Arial"/>
              <a:cs typeface="Arial"/>
              <a:sym typeface="Arial"/>
            </a:endParaRPr>
          </a:p>
        </p:txBody>
      </p:sp>
      <p:sp>
        <p:nvSpPr>
          <p:cNvPr id="510" name="Google Shape;510;p2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2" name="Google Shape;512;p22"/>
          <p:cNvPicPr preferRelativeResize="0"/>
          <p:nvPr/>
        </p:nvPicPr>
        <p:blipFill rotWithShape="1">
          <a:blip r:embed="rId3">
            <a:alphaModFix/>
          </a:blip>
          <a:srcRect/>
          <a:stretch/>
        </p:blipFill>
        <p:spPr>
          <a:xfrm>
            <a:off x="2890312" y="1786028"/>
            <a:ext cx="10875485" cy="6965797"/>
          </a:xfrm>
          <a:prstGeom prst="rect">
            <a:avLst/>
          </a:prstGeom>
          <a:noFill/>
          <a:ln>
            <a:noFill/>
          </a:ln>
        </p:spPr>
      </p:pic>
      <p:sp>
        <p:nvSpPr>
          <p:cNvPr id="513" name="Google Shape;513;p22"/>
          <p:cNvSpPr txBox="1"/>
          <p:nvPr/>
        </p:nvSpPr>
        <p:spPr>
          <a:xfrm>
            <a:off x="13744188" y="838249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Source: </a:t>
            </a:r>
            <a:r>
              <a:rPr lang="en-GB" sz="16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https://fcit.usf.edu/matrix/</a:t>
            </a:r>
            <a:r>
              <a:rPr lang="en-GB" sz="1600" i="1">
                <a:solidFill>
                  <a:schemeClr val="dk1"/>
                </a:solidFill>
                <a:latin typeface="Calibri"/>
                <a:ea typeface="Calibri"/>
                <a:cs typeface="Calibri"/>
                <a:sym typeface="Calibri"/>
              </a:rPr>
              <a:t> </a:t>
            </a:r>
            <a:endParaRPr sz="1600" i="1">
              <a:solidFill>
                <a:schemeClr val="dk1"/>
              </a:solidFill>
              <a:latin typeface="Calibri"/>
              <a:ea typeface="Calibri"/>
              <a:cs typeface="Calibri"/>
              <a:sym typeface="Calibri"/>
            </a:endParaRPr>
          </a:p>
        </p:txBody>
      </p:sp>
      <p:sp>
        <p:nvSpPr>
          <p:cNvPr id="514" name="Google Shape;51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2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17" name="Google Shape;517;p22"/>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1"/>
        <p:cNvGrpSpPr/>
        <p:nvPr/>
      </p:nvGrpSpPr>
      <p:grpSpPr>
        <a:xfrm>
          <a:off x="0" y="0"/>
          <a:ext cx="0" cy="0"/>
          <a:chOff x="0" y="0"/>
          <a:chExt cx="0" cy="0"/>
        </a:xfrm>
      </p:grpSpPr>
      <p:sp>
        <p:nvSpPr>
          <p:cNvPr id="522" name="Google Shape;522;p2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2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23"/>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Case Studies in VET Technology Integration</a:t>
            </a:r>
            <a:endParaRPr sz="6999">
              <a:solidFill>
                <a:srgbClr val="033C5B"/>
              </a:solidFill>
              <a:latin typeface="Arial"/>
              <a:ea typeface="Arial"/>
              <a:cs typeface="Arial"/>
              <a:sym typeface="Arial"/>
            </a:endParaRPr>
          </a:p>
        </p:txBody>
      </p:sp>
      <p:sp>
        <p:nvSpPr>
          <p:cNvPr id="525" name="Google Shape;525;p2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7" name="Google Shape;527;p23"/>
          <p:cNvPicPr preferRelativeResize="0"/>
          <p:nvPr/>
        </p:nvPicPr>
        <p:blipFill rotWithShape="1">
          <a:blip r:embed="rId3">
            <a:alphaModFix/>
          </a:blip>
          <a:srcRect/>
          <a:stretch/>
        </p:blipFill>
        <p:spPr>
          <a:xfrm>
            <a:off x="817384" y="3015755"/>
            <a:ext cx="2934109" cy="1390844"/>
          </a:xfrm>
          <a:prstGeom prst="rect">
            <a:avLst/>
          </a:prstGeom>
          <a:noFill/>
          <a:ln>
            <a:noFill/>
          </a:ln>
        </p:spPr>
      </p:pic>
      <p:pic>
        <p:nvPicPr>
          <p:cNvPr id="528" name="Google Shape;528;p23"/>
          <p:cNvPicPr preferRelativeResize="0"/>
          <p:nvPr/>
        </p:nvPicPr>
        <p:blipFill rotWithShape="1">
          <a:blip r:embed="rId4">
            <a:alphaModFix/>
          </a:blip>
          <a:srcRect/>
          <a:stretch/>
        </p:blipFill>
        <p:spPr>
          <a:xfrm>
            <a:off x="6019800" y="2836150"/>
            <a:ext cx="9304872" cy="5505448"/>
          </a:xfrm>
          <a:prstGeom prst="rect">
            <a:avLst/>
          </a:prstGeom>
          <a:noFill/>
          <a:ln>
            <a:noFill/>
          </a:ln>
        </p:spPr>
      </p:pic>
      <p:sp>
        <p:nvSpPr>
          <p:cNvPr id="529" name="Google Shape;529;p23"/>
          <p:cNvSpPr txBox="1"/>
          <p:nvPr/>
        </p:nvSpPr>
        <p:spPr>
          <a:xfrm>
            <a:off x="847056" y="4573957"/>
            <a:ext cx="43580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More info here: </a:t>
            </a:r>
            <a:r>
              <a:rPr lang="en-GB"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https://mimbus.com/en/our-solutions/</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530" name="Google Shape;530;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2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33" name="Google Shape;533;p23"/>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37"/>
        <p:cNvGrpSpPr/>
        <p:nvPr/>
      </p:nvGrpSpPr>
      <p:grpSpPr>
        <a:xfrm>
          <a:off x="0" y="0"/>
          <a:ext cx="0" cy="0"/>
          <a:chOff x="0" y="0"/>
          <a:chExt cx="0" cy="0"/>
        </a:xfrm>
      </p:grpSpPr>
      <p:sp>
        <p:nvSpPr>
          <p:cNvPr id="538" name="Google Shape;538;p2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2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24"/>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Case Studies in VET Technology Integration</a:t>
            </a:r>
            <a:endParaRPr sz="6999">
              <a:solidFill>
                <a:srgbClr val="033C5B"/>
              </a:solidFill>
              <a:latin typeface="Arial"/>
              <a:ea typeface="Arial"/>
              <a:cs typeface="Arial"/>
              <a:sym typeface="Arial"/>
            </a:endParaRPr>
          </a:p>
        </p:txBody>
      </p:sp>
      <p:sp>
        <p:nvSpPr>
          <p:cNvPr id="541" name="Google Shape;541;p2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4"/>
          <p:cNvSpPr txBox="1"/>
          <p:nvPr/>
        </p:nvSpPr>
        <p:spPr>
          <a:xfrm>
            <a:off x="814625" y="4778165"/>
            <a:ext cx="43580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More info here: </a:t>
            </a:r>
            <a:r>
              <a:rPr lang="en-GB"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https://tvet-academy.de/</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544" name="Google Shape;544;p24"/>
          <p:cNvPicPr preferRelativeResize="0"/>
          <p:nvPr/>
        </p:nvPicPr>
        <p:blipFill rotWithShape="1">
          <a:blip r:embed="rId4">
            <a:alphaModFix/>
          </a:blip>
          <a:srcRect t="11209"/>
          <a:stretch/>
        </p:blipFill>
        <p:spPr>
          <a:xfrm>
            <a:off x="905498" y="3167796"/>
            <a:ext cx="2591162" cy="998094"/>
          </a:xfrm>
          <a:prstGeom prst="rect">
            <a:avLst/>
          </a:prstGeom>
          <a:noFill/>
          <a:ln>
            <a:noFill/>
          </a:ln>
        </p:spPr>
      </p:pic>
      <p:pic>
        <p:nvPicPr>
          <p:cNvPr id="545" name="Google Shape;545;p24"/>
          <p:cNvPicPr preferRelativeResize="0"/>
          <p:nvPr/>
        </p:nvPicPr>
        <p:blipFill rotWithShape="1">
          <a:blip r:embed="rId5">
            <a:alphaModFix/>
          </a:blip>
          <a:srcRect/>
          <a:stretch/>
        </p:blipFill>
        <p:spPr>
          <a:xfrm>
            <a:off x="6432062" y="3203270"/>
            <a:ext cx="9510754" cy="4927254"/>
          </a:xfrm>
          <a:prstGeom prst="rect">
            <a:avLst/>
          </a:prstGeom>
          <a:noFill/>
          <a:ln>
            <a:noFill/>
          </a:ln>
        </p:spPr>
      </p:pic>
      <p:sp>
        <p:nvSpPr>
          <p:cNvPr id="546" name="Google Shape;546;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49" name="Google Shape;549;p24"/>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3"/>
        <p:cNvGrpSpPr/>
        <p:nvPr/>
      </p:nvGrpSpPr>
      <p:grpSpPr>
        <a:xfrm>
          <a:off x="0" y="0"/>
          <a:ext cx="0" cy="0"/>
          <a:chOff x="0" y="0"/>
          <a:chExt cx="0" cy="0"/>
        </a:xfrm>
      </p:grpSpPr>
      <p:sp>
        <p:nvSpPr>
          <p:cNvPr id="554" name="Google Shape;554;p2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5"/>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Challenges</a:t>
            </a:r>
            <a:endParaRPr sz="6999">
              <a:solidFill>
                <a:srgbClr val="033C5B"/>
              </a:solidFill>
              <a:latin typeface="Arial"/>
              <a:ea typeface="Arial"/>
              <a:cs typeface="Arial"/>
              <a:sym typeface="Arial"/>
            </a:endParaRPr>
          </a:p>
        </p:txBody>
      </p:sp>
      <p:sp>
        <p:nvSpPr>
          <p:cNvPr id="557" name="Google Shape;557;p2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62" name="Google Shape;562;p25"/>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563" name="Google Shape;563;p25"/>
          <p:cNvGrpSpPr/>
          <p:nvPr/>
        </p:nvGrpSpPr>
        <p:grpSpPr>
          <a:xfrm>
            <a:off x="888820" y="2245943"/>
            <a:ext cx="14808380" cy="4171474"/>
            <a:chOff x="0" y="3264"/>
            <a:chExt cx="14808380" cy="4171474"/>
          </a:xfrm>
        </p:grpSpPr>
        <p:sp>
          <p:nvSpPr>
            <p:cNvPr id="564" name="Google Shape;564;p25"/>
            <p:cNvSpPr/>
            <p:nvPr/>
          </p:nvSpPr>
          <p:spPr>
            <a:xfrm>
              <a:off x="0" y="3264"/>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a:off x="210311" y="159694"/>
              <a:ext cx="382385" cy="382385"/>
            </a:xfrm>
            <a:prstGeom prst="rect">
              <a:avLst/>
            </a:prstGeom>
            <a:blipFill rotWithShape="1">
              <a:blip r:embed="rId6">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803008" y="3264"/>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txBox="1"/>
            <p:nvPr/>
          </p:nvSpPr>
          <p:spPr>
            <a:xfrm>
              <a:off x="803008" y="3264"/>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Resource Limitations</a:t>
              </a:r>
              <a:r>
                <a:rPr lang="en-GB" sz="2400">
                  <a:solidFill>
                    <a:schemeClr val="dk1"/>
                  </a:solidFill>
                  <a:latin typeface="Calibri"/>
                  <a:ea typeface="Calibri"/>
                  <a:cs typeface="Calibri"/>
                  <a:sym typeface="Calibri"/>
                </a:rPr>
                <a:t>: Limited budgets and resources for new technology.</a:t>
              </a:r>
              <a:endParaRPr sz="2400">
                <a:solidFill>
                  <a:schemeClr val="dk1"/>
                </a:solidFill>
                <a:latin typeface="Calibri"/>
                <a:ea typeface="Calibri"/>
                <a:cs typeface="Calibri"/>
                <a:sym typeface="Calibri"/>
              </a:endParaRPr>
            </a:p>
          </p:txBody>
        </p:sp>
        <p:sp>
          <p:nvSpPr>
            <p:cNvPr id="568" name="Google Shape;568;p25"/>
            <p:cNvSpPr/>
            <p:nvPr/>
          </p:nvSpPr>
          <p:spPr>
            <a:xfrm>
              <a:off x="0" y="872321"/>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0311" y="1028751"/>
              <a:ext cx="382385" cy="382385"/>
            </a:xfrm>
            <a:prstGeom prst="rect">
              <a:avLst/>
            </a:prstGeom>
            <a:blipFill rotWithShape="1">
              <a:blip r:embed="rId7">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803008" y="872321"/>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txBox="1"/>
            <p:nvPr/>
          </p:nvSpPr>
          <p:spPr>
            <a:xfrm>
              <a:off x="803008" y="872321"/>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Resistance to Change</a:t>
              </a:r>
              <a:r>
                <a:rPr lang="en-GB" sz="2400">
                  <a:solidFill>
                    <a:schemeClr val="dk1"/>
                  </a:solidFill>
                  <a:latin typeface="Calibri"/>
                  <a:ea typeface="Calibri"/>
                  <a:cs typeface="Calibri"/>
                  <a:sym typeface="Calibri"/>
                </a:rPr>
                <a:t>: Some educators and institutions are hesitant towards adopting new technologies.</a:t>
              </a:r>
              <a:endParaRPr sz="2400">
                <a:solidFill>
                  <a:schemeClr val="dk1"/>
                </a:solidFill>
                <a:latin typeface="Calibri"/>
                <a:ea typeface="Calibri"/>
                <a:cs typeface="Calibri"/>
                <a:sym typeface="Calibri"/>
              </a:endParaRPr>
            </a:p>
          </p:txBody>
        </p:sp>
        <p:sp>
          <p:nvSpPr>
            <p:cNvPr id="572" name="Google Shape;572;p25"/>
            <p:cNvSpPr/>
            <p:nvPr/>
          </p:nvSpPr>
          <p:spPr>
            <a:xfrm>
              <a:off x="0" y="1741378"/>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210311" y="1897808"/>
              <a:ext cx="382385" cy="382385"/>
            </a:xfrm>
            <a:prstGeom prst="rect">
              <a:avLst/>
            </a:prstGeom>
            <a:blipFill rotWithShape="1">
              <a:blip r:embed="rId8">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803008" y="1741378"/>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txBox="1"/>
            <p:nvPr/>
          </p:nvSpPr>
          <p:spPr>
            <a:xfrm>
              <a:off x="803008" y="1741378"/>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Skill Gaps</a:t>
              </a:r>
              <a:r>
                <a:rPr lang="en-GB" sz="2400">
                  <a:solidFill>
                    <a:schemeClr val="dk1"/>
                  </a:solidFill>
                  <a:latin typeface="Calibri"/>
                  <a:ea typeface="Calibri"/>
                  <a:cs typeface="Calibri"/>
                  <a:sym typeface="Calibri"/>
                </a:rPr>
                <a:t>: Need for training to use advanced technologies effectively.</a:t>
              </a:r>
              <a:endParaRPr sz="2400">
                <a:solidFill>
                  <a:schemeClr val="dk1"/>
                </a:solidFill>
                <a:latin typeface="Calibri"/>
                <a:ea typeface="Calibri"/>
                <a:cs typeface="Calibri"/>
                <a:sym typeface="Calibri"/>
              </a:endParaRPr>
            </a:p>
          </p:txBody>
        </p:sp>
        <p:sp>
          <p:nvSpPr>
            <p:cNvPr id="576" name="Google Shape;576;p25"/>
            <p:cNvSpPr/>
            <p:nvPr/>
          </p:nvSpPr>
          <p:spPr>
            <a:xfrm>
              <a:off x="0" y="2610435"/>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210311" y="2766866"/>
              <a:ext cx="382385" cy="382385"/>
            </a:xfrm>
            <a:prstGeom prst="rect">
              <a:avLst/>
            </a:prstGeom>
            <a:blipFill rotWithShape="1">
              <a:blip r:embed="rId9">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803008" y="2610435"/>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txBox="1"/>
            <p:nvPr/>
          </p:nvSpPr>
          <p:spPr>
            <a:xfrm>
              <a:off x="803008" y="2610435"/>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Equity and Access</a:t>
              </a:r>
              <a:r>
                <a:rPr lang="en-GB" sz="2400">
                  <a:solidFill>
                    <a:schemeClr val="dk1"/>
                  </a:solidFill>
                  <a:latin typeface="Calibri"/>
                  <a:ea typeface="Calibri"/>
                  <a:cs typeface="Calibri"/>
                  <a:sym typeface="Calibri"/>
                </a:rPr>
                <a:t>: Digital divide may prevent equal access to technological resources.</a:t>
              </a:r>
              <a:endParaRPr sz="2400">
                <a:solidFill>
                  <a:schemeClr val="dk1"/>
                </a:solidFill>
                <a:latin typeface="Calibri"/>
                <a:ea typeface="Calibri"/>
                <a:cs typeface="Calibri"/>
                <a:sym typeface="Calibri"/>
              </a:endParaRPr>
            </a:p>
          </p:txBody>
        </p:sp>
        <p:sp>
          <p:nvSpPr>
            <p:cNvPr id="580" name="Google Shape;580;p25"/>
            <p:cNvSpPr/>
            <p:nvPr/>
          </p:nvSpPr>
          <p:spPr>
            <a:xfrm>
              <a:off x="0" y="3479493"/>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210311" y="3635923"/>
              <a:ext cx="382385" cy="382385"/>
            </a:xfrm>
            <a:prstGeom prst="rect">
              <a:avLst/>
            </a:prstGeom>
            <a:blipFill rotWithShape="1">
              <a:blip r:embed="rId10">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803008" y="3479493"/>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txBox="1"/>
            <p:nvPr/>
          </p:nvSpPr>
          <p:spPr>
            <a:xfrm>
              <a:off x="803008" y="3479493"/>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Infrastructure Constraints</a:t>
              </a:r>
              <a:r>
                <a:rPr lang="en-GB" sz="2400">
                  <a:solidFill>
                    <a:schemeClr val="dk1"/>
                  </a:solidFill>
                  <a:latin typeface="Calibri"/>
                  <a:ea typeface="Calibri"/>
                  <a:cs typeface="Calibri"/>
                  <a:sym typeface="Calibri"/>
                </a:rPr>
                <a:t>: Importance of reliable infrastructure for tech implementation.</a:t>
              </a:r>
              <a:endParaRPr sz="24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87"/>
        <p:cNvGrpSpPr/>
        <p:nvPr/>
      </p:nvGrpSpPr>
      <p:grpSpPr>
        <a:xfrm>
          <a:off x="0" y="0"/>
          <a:ext cx="0" cy="0"/>
          <a:chOff x="0" y="0"/>
          <a:chExt cx="0" cy="0"/>
        </a:xfrm>
      </p:grpSpPr>
      <p:sp>
        <p:nvSpPr>
          <p:cNvPr id="588" name="Google Shape;588;p2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6"/>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Overcoming Obstacles in Tech Adoption</a:t>
            </a:r>
            <a:endParaRPr sz="6999">
              <a:solidFill>
                <a:srgbClr val="033C5B"/>
              </a:solidFill>
              <a:latin typeface="Arial"/>
              <a:ea typeface="Arial"/>
              <a:cs typeface="Arial"/>
              <a:sym typeface="Arial"/>
            </a:endParaRPr>
          </a:p>
        </p:txBody>
      </p:sp>
      <p:sp>
        <p:nvSpPr>
          <p:cNvPr id="591" name="Google Shape;591;p2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2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2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96" name="Google Shape;596;p26"/>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597" name="Google Shape;597;p26"/>
          <p:cNvGrpSpPr/>
          <p:nvPr/>
        </p:nvGrpSpPr>
        <p:grpSpPr>
          <a:xfrm>
            <a:off x="1063037" y="3519968"/>
            <a:ext cx="15200498" cy="3424123"/>
            <a:chOff x="269181" y="607772"/>
            <a:chExt cx="15200498" cy="3424123"/>
          </a:xfrm>
        </p:grpSpPr>
        <p:sp>
          <p:nvSpPr>
            <p:cNvPr id="598" name="Google Shape;598;p26"/>
            <p:cNvSpPr/>
            <p:nvPr/>
          </p:nvSpPr>
          <p:spPr>
            <a:xfrm>
              <a:off x="269181"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545896" y="884486"/>
              <a:ext cx="764260" cy="76426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1869234"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txBox="1"/>
            <p:nvPr/>
          </p:nvSpPr>
          <p:spPr>
            <a:xfrm>
              <a:off x="1869234"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Strategic Partnerships</a:t>
              </a:r>
              <a:r>
                <a:rPr lang="en-GB" sz="2000">
                  <a:solidFill>
                    <a:schemeClr val="dk1"/>
                  </a:solidFill>
                  <a:latin typeface="Calibri"/>
                  <a:ea typeface="Calibri"/>
                  <a:cs typeface="Calibri"/>
                  <a:sym typeface="Calibri"/>
                </a:rPr>
                <a:t>: Relationships with tech companies and community organizations for resources and support.</a:t>
              </a:r>
              <a:endParaRPr sz="2000">
                <a:solidFill>
                  <a:schemeClr val="dk1"/>
                </a:solidFill>
                <a:latin typeface="Calibri"/>
                <a:ea typeface="Calibri"/>
                <a:cs typeface="Calibri"/>
                <a:sym typeface="Calibri"/>
              </a:endParaRPr>
            </a:p>
          </p:txBody>
        </p:sp>
        <p:sp>
          <p:nvSpPr>
            <p:cNvPr id="602" name="Google Shape;602;p26"/>
            <p:cNvSpPr/>
            <p:nvPr/>
          </p:nvSpPr>
          <p:spPr>
            <a:xfrm>
              <a:off x="5516412"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5793127" y="884486"/>
              <a:ext cx="764260" cy="76426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7116464"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txBox="1"/>
            <p:nvPr/>
          </p:nvSpPr>
          <p:spPr>
            <a:xfrm>
              <a:off x="7116464"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Professional Development</a:t>
              </a:r>
              <a:r>
                <a:rPr lang="en-GB" sz="2000">
                  <a:solidFill>
                    <a:schemeClr val="dk1"/>
                  </a:solidFill>
                  <a:latin typeface="Calibri"/>
                  <a:ea typeface="Calibri"/>
                  <a:cs typeface="Calibri"/>
                  <a:sym typeface="Calibri"/>
                </a:rPr>
                <a:t>: Regular, comprehensive training/upskilling programs for educators and administrators.</a:t>
              </a:r>
              <a:endParaRPr sz="2000">
                <a:solidFill>
                  <a:schemeClr val="dk1"/>
                </a:solidFill>
                <a:latin typeface="Calibri"/>
                <a:ea typeface="Calibri"/>
                <a:cs typeface="Calibri"/>
                <a:sym typeface="Calibri"/>
              </a:endParaRPr>
            </a:p>
          </p:txBody>
        </p:sp>
        <p:sp>
          <p:nvSpPr>
            <p:cNvPr id="606" name="Google Shape;606;p26"/>
            <p:cNvSpPr/>
            <p:nvPr/>
          </p:nvSpPr>
          <p:spPr>
            <a:xfrm>
              <a:off x="10763642"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11040357" y="884486"/>
              <a:ext cx="764260" cy="76426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2363695"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txBox="1"/>
            <p:nvPr/>
          </p:nvSpPr>
          <p:spPr>
            <a:xfrm>
              <a:off x="12363695"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Policy Advocacy</a:t>
              </a:r>
              <a:r>
                <a:rPr lang="en-GB" sz="2000">
                  <a:solidFill>
                    <a:schemeClr val="dk1"/>
                  </a:solidFill>
                  <a:latin typeface="Calibri"/>
                  <a:ea typeface="Calibri"/>
                  <a:cs typeface="Calibri"/>
                  <a:sym typeface="Calibri"/>
                </a:rPr>
                <a:t>: Work towards policy changes that provide funding and resources for tech upgrades.</a:t>
              </a:r>
              <a:endParaRPr sz="2000">
                <a:solidFill>
                  <a:schemeClr val="dk1"/>
                </a:solidFill>
                <a:latin typeface="Calibri"/>
                <a:ea typeface="Calibri"/>
                <a:cs typeface="Calibri"/>
                <a:sym typeface="Calibri"/>
              </a:endParaRPr>
            </a:p>
          </p:txBody>
        </p:sp>
        <p:sp>
          <p:nvSpPr>
            <p:cNvPr id="610" name="Google Shape;610;p26"/>
            <p:cNvSpPr/>
            <p:nvPr/>
          </p:nvSpPr>
          <p:spPr>
            <a:xfrm>
              <a:off x="269181" y="2714205"/>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545896" y="2990920"/>
              <a:ext cx="764260" cy="76426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869234" y="2714205"/>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txBox="1"/>
            <p:nvPr/>
          </p:nvSpPr>
          <p:spPr>
            <a:xfrm>
              <a:off x="1869234" y="2714205"/>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Community Engagement</a:t>
              </a:r>
              <a:r>
                <a:rPr lang="en-GB" sz="2000">
                  <a:solidFill>
                    <a:schemeClr val="dk1"/>
                  </a:solidFill>
                  <a:latin typeface="Calibri"/>
                  <a:ea typeface="Calibri"/>
                  <a:cs typeface="Calibri"/>
                  <a:sym typeface="Calibri"/>
                </a:rPr>
                <a:t>: Involvement of the community to find innovative solutions for access and equity.</a:t>
              </a:r>
              <a:endParaRPr sz="2000">
                <a:solidFill>
                  <a:schemeClr val="dk1"/>
                </a:solidFill>
                <a:latin typeface="Calibri"/>
                <a:ea typeface="Calibri"/>
                <a:cs typeface="Calibri"/>
                <a:sym typeface="Calibri"/>
              </a:endParaRPr>
            </a:p>
          </p:txBody>
        </p:sp>
        <p:sp>
          <p:nvSpPr>
            <p:cNvPr id="614" name="Google Shape;614;p26"/>
            <p:cNvSpPr/>
            <p:nvPr/>
          </p:nvSpPr>
          <p:spPr>
            <a:xfrm>
              <a:off x="5516412" y="2714205"/>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793127" y="2990920"/>
              <a:ext cx="764260" cy="764260"/>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7116464" y="2714205"/>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txBox="1"/>
            <p:nvPr/>
          </p:nvSpPr>
          <p:spPr>
            <a:xfrm>
              <a:off x="7116464" y="2714205"/>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Phased Implementation</a:t>
              </a:r>
              <a:r>
                <a:rPr lang="en-GB" sz="2000">
                  <a:solidFill>
                    <a:schemeClr val="dk1"/>
                  </a:solidFill>
                  <a:latin typeface="Calibri"/>
                  <a:ea typeface="Calibri"/>
                  <a:cs typeface="Calibri"/>
                  <a:sym typeface="Calibri"/>
                </a:rPr>
                <a:t>: Adoption of a step-by-step approach to technology integration to mitigate infrastructure shocks.</a:t>
              </a:r>
              <a:endParaRPr sz="20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27"/>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Technology Tools for Collaboration</a:t>
            </a:r>
            <a:endParaRPr sz="6000">
              <a:solidFill>
                <a:srgbClr val="033C5B"/>
              </a:solidFill>
              <a:latin typeface="Arial"/>
              <a:ea typeface="Arial"/>
              <a:cs typeface="Arial"/>
              <a:sym typeface="Arial"/>
            </a:endParaRPr>
          </a:p>
        </p:txBody>
      </p:sp>
      <p:sp>
        <p:nvSpPr>
          <p:cNvPr id="629" name="Google Shape;629;p27"/>
          <p:cNvSpPr txBox="1"/>
          <p:nvPr/>
        </p:nvSpPr>
        <p:spPr>
          <a:xfrm>
            <a:off x="2175060" y="2882775"/>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APPS &amp; Platforms</a:t>
            </a:r>
            <a:endParaRPr sz="4000">
              <a:solidFill>
                <a:srgbClr val="121212"/>
              </a:solidFill>
              <a:latin typeface="Arial"/>
              <a:ea typeface="Arial"/>
              <a:cs typeface="Arial"/>
              <a:sym typeface="Arial"/>
            </a:endParaRPr>
          </a:p>
        </p:txBody>
      </p:sp>
      <p:sp>
        <p:nvSpPr>
          <p:cNvPr id="630" name="Google Shape;630;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31" name="Google Shape;631;p27" descr="Lights On with solid fill"/>
          <p:cNvPicPr preferRelativeResize="0"/>
          <p:nvPr/>
        </p:nvPicPr>
        <p:blipFill rotWithShape="1">
          <a:blip r:embed="rId4">
            <a:alphaModFix/>
          </a:blip>
          <a:srcRect/>
          <a:stretch/>
        </p:blipFill>
        <p:spPr>
          <a:xfrm>
            <a:off x="815419" y="2547228"/>
            <a:ext cx="1246758" cy="1246758"/>
          </a:xfrm>
          <a:prstGeom prst="rect">
            <a:avLst/>
          </a:prstGeom>
          <a:noFill/>
          <a:ln>
            <a:noFill/>
          </a:ln>
        </p:spPr>
      </p:pic>
      <p:sp>
        <p:nvSpPr>
          <p:cNvPr id="632" name="Google Shape;632;p27"/>
          <p:cNvSpPr txBox="1"/>
          <p:nvPr/>
        </p:nvSpPr>
        <p:spPr>
          <a:xfrm>
            <a:off x="1238586" y="3844449"/>
            <a:ext cx="7905414" cy="517064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a:solidFill>
                  <a:srgbClr val="121212"/>
                </a:solidFill>
                <a:latin typeface="Arial"/>
                <a:ea typeface="Arial"/>
                <a:cs typeface="Arial"/>
                <a:sym typeface="Arial"/>
              </a:rPr>
              <a:t>Collaboration and Teamwork</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Slack</a:t>
            </a:r>
            <a:r>
              <a:rPr lang="en-GB" sz="2400" dirty="0">
                <a:solidFill>
                  <a:srgbClr val="121212"/>
                </a:solidFill>
                <a:latin typeface="Arial"/>
                <a:ea typeface="Arial"/>
                <a:cs typeface="Arial"/>
                <a:sym typeface="Arial"/>
              </a:rPr>
              <a:t>: A messaging app that facilitates team communication and collaboration through channels dedicated to specific topics or projects.</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Trello</a:t>
            </a:r>
            <a:r>
              <a:rPr lang="en-GB" sz="2400" dirty="0">
                <a:solidFill>
                  <a:srgbClr val="121212"/>
                </a:solidFill>
                <a:latin typeface="Arial"/>
                <a:ea typeface="Arial"/>
                <a:cs typeface="Arial"/>
                <a:sym typeface="Arial"/>
              </a:rPr>
              <a:t>: A project management tool that helps teams organize projects into boards, lists, and cards to track progress and collaborate on tasks.</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Teams</a:t>
            </a:r>
            <a:r>
              <a:rPr lang="en-GB" sz="2400" dirty="0">
                <a:solidFill>
                  <a:srgbClr val="121212"/>
                </a:solidFill>
                <a:latin typeface="Arial"/>
                <a:ea typeface="Arial"/>
                <a:cs typeface="Arial"/>
                <a:sym typeface="Arial"/>
              </a:rPr>
              <a:t>: Combines workplace chat, meetings, notes, and attachments. It integrates with Office 365 and supports classroom collaboration.</a:t>
            </a:r>
            <a:endParaRPr sz="2400" dirty="0">
              <a:solidFill>
                <a:srgbClr val="121212"/>
              </a:solidFill>
              <a:latin typeface="Arial"/>
              <a:ea typeface="Arial"/>
              <a:cs typeface="Arial"/>
              <a:sym typeface="Arial"/>
            </a:endParaRPr>
          </a:p>
        </p:txBody>
      </p:sp>
      <p:pic>
        <p:nvPicPr>
          <p:cNvPr id="633" name="Google Shape;633;p27"/>
          <p:cNvPicPr preferRelativeResize="0"/>
          <p:nvPr/>
        </p:nvPicPr>
        <p:blipFill rotWithShape="1">
          <a:blip r:embed="rId8">
            <a:alphaModFix/>
          </a:blip>
          <a:srcRect/>
          <a:stretch/>
        </p:blipFill>
        <p:spPr>
          <a:xfrm>
            <a:off x="543300" y="4359791"/>
            <a:ext cx="832208" cy="884332"/>
          </a:xfrm>
          <a:prstGeom prst="rect">
            <a:avLst/>
          </a:prstGeom>
          <a:noFill/>
          <a:ln>
            <a:noFill/>
          </a:ln>
        </p:spPr>
      </p:pic>
      <p:pic>
        <p:nvPicPr>
          <p:cNvPr id="634" name="Google Shape;634;p27"/>
          <p:cNvPicPr preferRelativeResize="0"/>
          <p:nvPr/>
        </p:nvPicPr>
        <p:blipFill rotWithShape="1">
          <a:blip r:embed="rId9">
            <a:alphaModFix/>
          </a:blip>
          <a:srcRect/>
          <a:stretch/>
        </p:blipFill>
        <p:spPr>
          <a:xfrm>
            <a:off x="608248" y="5745620"/>
            <a:ext cx="767260" cy="846035"/>
          </a:xfrm>
          <a:prstGeom prst="rect">
            <a:avLst/>
          </a:prstGeom>
          <a:noFill/>
          <a:ln>
            <a:noFill/>
          </a:ln>
        </p:spPr>
      </p:pic>
      <p:pic>
        <p:nvPicPr>
          <p:cNvPr id="635" name="Google Shape;635;p27"/>
          <p:cNvPicPr preferRelativeResize="0"/>
          <p:nvPr/>
        </p:nvPicPr>
        <p:blipFill rotWithShape="1">
          <a:blip r:embed="rId10">
            <a:alphaModFix/>
          </a:blip>
          <a:srcRect/>
          <a:stretch/>
        </p:blipFill>
        <p:spPr>
          <a:xfrm>
            <a:off x="506122" y="7079708"/>
            <a:ext cx="869386" cy="926619"/>
          </a:xfrm>
          <a:prstGeom prst="rect">
            <a:avLst/>
          </a:prstGeom>
          <a:noFill/>
          <a:ln>
            <a:noFill/>
          </a:ln>
        </p:spPr>
      </p:pic>
      <p:sp>
        <p:nvSpPr>
          <p:cNvPr id="636" name="Google Shape;636;p27"/>
          <p:cNvSpPr txBox="1"/>
          <p:nvPr/>
        </p:nvSpPr>
        <p:spPr>
          <a:xfrm>
            <a:off x="9973126" y="3753575"/>
            <a:ext cx="8101799" cy="517064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a:solidFill>
                  <a:srgbClr val="121212"/>
                </a:solidFill>
                <a:latin typeface="Arial"/>
                <a:ea typeface="Arial"/>
                <a:cs typeface="Arial"/>
                <a:sym typeface="Arial"/>
              </a:rPr>
              <a:t>Open Communication and Feedback</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Google Forms</a:t>
            </a:r>
            <a:r>
              <a:rPr lang="en-GB" sz="2400" dirty="0">
                <a:solidFill>
                  <a:srgbClr val="121212"/>
                </a:solidFill>
                <a:latin typeface="Arial"/>
                <a:ea typeface="Arial"/>
                <a:cs typeface="Arial"/>
                <a:sym typeface="Arial"/>
              </a:rPr>
              <a:t>: Easy-to-use tool for creating feedback forms, surveys, and quizzes to gather insights from learners and staff.</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err="1">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Mentimeter</a:t>
            </a:r>
            <a:r>
              <a:rPr lang="en-GB" sz="2400" dirty="0">
                <a:solidFill>
                  <a:srgbClr val="121212"/>
                </a:solidFill>
                <a:latin typeface="Arial"/>
                <a:ea typeface="Arial"/>
                <a:cs typeface="Arial"/>
                <a:sym typeface="Arial"/>
              </a:rPr>
              <a:t>: An interactive presentation software that allows real-time feedback, polls, and Q&amp;A sessions, enhancing engagement and communication.</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err="1">
                <a:solidFill>
                  <a:srgbClr val="121212"/>
                </a:solidFill>
                <a:latin typeface="Arial"/>
                <a:ea typeface="Arial"/>
                <a:cs typeface="Arial"/>
                <a:sym typeface="Arial"/>
                <a:hlinkClick r:id="rId13">
                  <a:extLst>
                    <a:ext uri="{A12FA001-AC4F-418D-AE19-62706E023703}">
                      <ahyp:hlinkClr xmlns:ahyp="http://schemas.microsoft.com/office/drawing/2018/hyperlinkcolor" val="tx"/>
                    </a:ext>
                  </a:extLst>
                </a:hlinkClick>
              </a:rPr>
              <a:t>Slido</a:t>
            </a:r>
            <a:r>
              <a:rPr lang="en-GB" sz="2400" dirty="0">
                <a:solidFill>
                  <a:srgbClr val="121212"/>
                </a:solidFill>
                <a:latin typeface="Arial"/>
                <a:ea typeface="Arial"/>
                <a:cs typeface="Arial"/>
                <a:sym typeface="Arial"/>
              </a:rPr>
              <a:t>: A Q&amp;A and polling platform that facilitates open communication during classes and meetings, allowing everyone to share their thoughts and questions.</a:t>
            </a:r>
            <a:endParaRPr sz="2400" dirty="0">
              <a:solidFill>
                <a:srgbClr val="121212"/>
              </a:solidFill>
              <a:latin typeface="Arial"/>
              <a:ea typeface="Arial"/>
              <a:cs typeface="Arial"/>
              <a:sym typeface="Arial"/>
            </a:endParaRPr>
          </a:p>
        </p:txBody>
      </p:sp>
      <p:pic>
        <p:nvPicPr>
          <p:cNvPr id="637" name="Google Shape;637;p27"/>
          <p:cNvPicPr preferRelativeResize="0"/>
          <p:nvPr/>
        </p:nvPicPr>
        <p:blipFill rotWithShape="1">
          <a:blip r:embed="rId14">
            <a:alphaModFix/>
          </a:blip>
          <a:srcRect/>
          <a:stretch/>
        </p:blipFill>
        <p:spPr>
          <a:xfrm>
            <a:off x="9303461" y="4359791"/>
            <a:ext cx="830298" cy="921832"/>
          </a:xfrm>
          <a:prstGeom prst="rect">
            <a:avLst/>
          </a:prstGeom>
          <a:noFill/>
          <a:ln>
            <a:noFill/>
          </a:ln>
        </p:spPr>
      </p:pic>
      <p:pic>
        <p:nvPicPr>
          <p:cNvPr id="638" name="Google Shape;638;p27"/>
          <p:cNvPicPr preferRelativeResize="0"/>
          <p:nvPr/>
        </p:nvPicPr>
        <p:blipFill rotWithShape="1">
          <a:blip r:embed="rId15">
            <a:alphaModFix/>
          </a:blip>
          <a:srcRect/>
          <a:stretch/>
        </p:blipFill>
        <p:spPr>
          <a:xfrm>
            <a:off x="9424137" y="5657735"/>
            <a:ext cx="709622" cy="679084"/>
          </a:xfrm>
          <a:prstGeom prst="rect">
            <a:avLst/>
          </a:prstGeom>
          <a:noFill/>
          <a:ln>
            <a:noFill/>
          </a:ln>
        </p:spPr>
      </p:pic>
      <p:pic>
        <p:nvPicPr>
          <p:cNvPr id="639" name="Google Shape;639;p27"/>
          <p:cNvPicPr preferRelativeResize="0"/>
          <p:nvPr/>
        </p:nvPicPr>
        <p:blipFill rotWithShape="1">
          <a:blip r:embed="rId16">
            <a:alphaModFix/>
          </a:blip>
          <a:srcRect/>
          <a:stretch/>
        </p:blipFill>
        <p:spPr>
          <a:xfrm>
            <a:off x="9362700" y="6987804"/>
            <a:ext cx="771059" cy="679085"/>
          </a:xfrm>
          <a:prstGeom prst="rect">
            <a:avLst/>
          </a:prstGeom>
          <a:noFill/>
          <a:ln>
            <a:noFill/>
          </a:ln>
        </p:spPr>
      </p:pic>
      <p:sp>
        <p:nvSpPr>
          <p:cNvPr id="640" name="Google Shape;640;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2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2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43" name="Google Shape;643;p27"/>
          <p:cNvPicPr preferRelativeResize="0"/>
          <p:nvPr/>
        </p:nvPicPr>
        <p:blipFill rotWithShape="1">
          <a:blip r:embed="rId19">
            <a:alphaModFix/>
          </a:blip>
          <a:srcRect/>
          <a:stretch/>
        </p:blipFill>
        <p:spPr>
          <a:xfrm>
            <a:off x="15697200" y="9183021"/>
            <a:ext cx="1727565" cy="6282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2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2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2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2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2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28"/>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Tools and Platforms</a:t>
            </a:r>
            <a:endParaRPr sz="6000">
              <a:solidFill>
                <a:srgbClr val="033C5B"/>
              </a:solidFill>
              <a:latin typeface="Arial"/>
              <a:ea typeface="Arial"/>
              <a:cs typeface="Arial"/>
              <a:sym typeface="Arial"/>
            </a:endParaRPr>
          </a:p>
        </p:txBody>
      </p:sp>
      <p:sp>
        <p:nvSpPr>
          <p:cNvPr id="655" name="Google Shape;655;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56" name="Google Shape;656;p28" descr="Lights On with solid fill"/>
          <p:cNvPicPr preferRelativeResize="0"/>
          <p:nvPr/>
        </p:nvPicPr>
        <p:blipFill rotWithShape="1">
          <a:blip r:embed="rId4">
            <a:alphaModFix/>
          </a:blip>
          <a:srcRect/>
          <a:stretch/>
        </p:blipFill>
        <p:spPr>
          <a:xfrm>
            <a:off x="7568348" y="1326179"/>
            <a:ext cx="1246758" cy="1246758"/>
          </a:xfrm>
          <a:prstGeom prst="rect">
            <a:avLst/>
          </a:prstGeom>
          <a:noFill/>
          <a:ln>
            <a:noFill/>
          </a:ln>
        </p:spPr>
      </p:pic>
      <p:sp>
        <p:nvSpPr>
          <p:cNvPr id="657" name="Google Shape;657;p28"/>
          <p:cNvSpPr txBox="1"/>
          <p:nvPr/>
        </p:nvSpPr>
        <p:spPr>
          <a:xfrm>
            <a:off x="1100259" y="2770096"/>
            <a:ext cx="7905414" cy="321620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Artificial Intelligence (AI) Tools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Squirrel AI</a:t>
            </a:r>
            <a:r>
              <a:rPr lang="en-GB" sz="2600">
                <a:solidFill>
                  <a:srgbClr val="121212"/>
                </a:solidFill>
                <a:latin typeface="Arial"/>
                <a:ea typeface="Arial"/>
                <a:cs typeface="Arial"/>
                <a:sym typeface="Arial"/>
              </a:rPr>
              <a:t>: An adaptive learning platform that personalizes the educational content for each learner</a:t>
            </a:r>
            <a:endParaRPr/>
          </a:p>
          <a:p>
            <a:pPr marL="457200" marR="0" lvl="0" indent="-292100" algn="l" rtl="0">
              <a:lnSpc>
                <a:spcPct val="140000"/>
              </a:lnSpc>
              <a:spcBef>
                <a:spcPts val="0"/>
              </a:spcBef>
              <a:spcAft>
                <a:spcPts val="0"/>
              </a:spcAft>
              <a:buClr>
                <a:schemeClr val="dk1"/>
              </a:buClr>
              <a:buSzPts val="2600"/>
              <a:buFont typeface="Arial"/>
              <a:buNone/>
            </a:pP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Century Tech</a:t>
            </a:r>
            <a:r>
              <a:rPr lang="en-GB" sz="2600">
                <a:solidFill>
                  <a:srgbClr val="121212"/>
                </a:solidFill>
                <a:latin typeface="Arial"/>
                <a:ea typeface="Arial"/>
                <a:cs typeface="Arial"/>
                <a:sym typeface="Arial"/>
              </a:rPr>
              <a:t>: Uses AI to tailor learning paths for students in core subjects.</a:t>
            </a:r>
            <a:endParaRPr sz="2600">
              <a:solidFill>
                <a:srgbClr val="121212"/>
              </a:solidFill>
              <a:latin typeface="Arial"/>
              <a:ea typeface="Arial"/>
              <a:cs typeface="Arial"/>
              <a:sym typeface="Arial"/>
            </a:endParaRPr>
          </a:p>
        </p:txBody>
      </p:sp>
      <p:sp>
        <p:nvSpPr>
          <p:cNvPr id="658" name="Google Shape;658;p28"/>
          <p:cNvSpPr txBox="1"/>
          <p:nvPr/>
        </p:nvSpPr>
        <p:spPr>
          <a:xfrm>
            <a:off x="9839286" y="2742727"/>
            <a:ext cx="8101799" cy="321620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a:solidFill>
                  <a:srgbClr val="121212"/>
                </a:solidFill>
                <a:latin typeface="Arial"/>
                <a:ea typeface="Arial"/>
                <a:cs typeface="Arial"/>
                <a:sym typeface="Arial"/>
              </a:rPr>
              <a:t>Virtual Reality (VR) and Augmented Reality (AR) Tools</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Google Cardboard: An affordable VR solution that works with smartphones.</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HoloLens</a:t>
            </a:r>
            <a:r>
              <a:rPr lang="en-GB" sz="2600" dirty="0">
                <a:solidFill>
                  <a:srgbClr val="121212"/>
                </a:solidFill>
                <a:latin typeface="Arial"/>
                <a:ea typeface="Arial"/>
                <a:cs typeface="Arial"/>
                <a:sym typeface="Arial"/>
              </a:rPr>
              <a:t>: An AR headset for mixed reality experiences.</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err="1">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zSpace</a:t>
            </a:r>
            <a:r>
              <a:rPr lang="en-GB" sz="2600" dirty="0">
                <a:solidFill>
                  <a:srgbClr val="121212"/>
                </a:solidFill>
                <a:latin typeface="Arial"/>
                <a:ea typeface="Arial"/>
                <a:cs typeface="Arial"/>
                <a:sym typeface="Arial"/>
              </a:rPr>
              <a:t>: Provides AR/VR learning experiences on a desktop computer.</a:t>
            </a:r>
            <a:endParaRPr dirty="0"/>
          </a:p>
        </p:txBody>
      </p:sp>
      <p:pic>
        <p:nvPicPr>
          <p:cNvPr id="659" name="Google Shape;659;p28"/>
          <p:cNvPicPr preferRelativeResize="0"/>
          <p:nvPr/>
        </p:nvPicPr>
        <p:blipFill rotWithShape="1">
          <a:blip r:embed="rId9">
            <a:alphaModFix/>
          </a:blip>
          <a:srcRect/>
          <a:stretch/>
        </p:blipFill>
        <p:spPr>
          <a:xfrm>
            <a:off x="75391" y="3410986"/>
            <a:ext cx="1391874" cy="601343"/>
          </a:xfrm>
          <a:prstGeom prst="rect">
            <a:avLst/>
          </a:prstGeom>
          <a:noFill/>
          <a:ln>
            <a:noFill/>
          </a:ln>
        </p:spPr>
      </p:pic>
      <p:pic>
        <p:nvPicPr>
          <p:cNvPr id="660" name="Google Shape;660;p28"/>
          <p:cNvPicPr preferRelativeResize="0"/>
          <p:nvPr/>
        </p:nvPicPr>
        <p:blipFill rotWithShape="1">
          <a:blip r:embed="rId10">
            <a:alphaModFix/>
          </a:blip>
          <a:srcRect/>
          <a:stretch/>
        </p:blipFill>
        <p:spPr>
          <a:xfrm>
            <a:off x="75391" y="5639041"/>
            <a:ext cx="1423017" cy="444259"/>
          </a:xfrm>
          <a:prstGeom prst="rect">
            <a:avLst/>
          </a:prstGeom>
          <a:noFill/>
          <a:ln>
            <a:noFill/>
          </a:ln>
        </p:spPr>
      </p:pic>
      <p:pic>
        <p:nvPicPr>
          <p:cNvPr id="661" name="Google Shape;661;p28"/>
          <p:cNvPicPr preferRelativeResize="0"/>
          <p:nvPr/>
        </p:nvPicPr>
        <p:blipFill rotWithShape="1">
          <a:blip r:embed="rId11">
            <a:alphaModFix/>
          </a:blip>
          <a:srcRect/>
          <a:stretch/>
        </p:blipFill>
        <p:spPr>
          <a:xfrm>
            <a:off x="8815106" y="3906315"/>
            <a:ext cx="1395599" cy="395363"/>
          </a:xfrm>
          <a:prstGeom prst="rect">
            <a:avLst/>
          </a:prstGeom>
          <a:noFill/>
          <a:ln>
            <a:noFill/>
          </a:ln>
        </p:spPr>
      </p:pic>
      <p:pic>
        <p:nvPicPr>
          <p:cNvPr id="662" name="Google Shape;662;p28"/>
          <p:cNvPicPr preferRelativeResize="0"/>
          <p:nvPr/>
        </p:nvPicPr>
        <p:blipFill rotWithShape="1">
          <a:blip r:embed="rId12">
            <a:alphaModFix/>
          </a:blip>
          <a:srcRect/>
          <a:stretch/>
        </p:blipFill>
        <p:spPr>
          <a:xfrm>
            <a:off x="8956780" y="6106974"/>
            <a:ext cx="1262238" cy="409632"/>
          </a:xfrm>
          <a:prstGeom prst="rect">
            <a:avLst/>
          </a:prstGeom>
          <a:noFill/>
          <a:ln>
            <a:noFill/>
          </a:ln>
        </p:spPr>
      </p:pic>
      <p:sp>
        <p:nvSpPr>
          <p:cNvPr id="663" name="Google Shape;663;p2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2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2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66" name="Google Shape;666;p28"/>
          <p:cNvPicPr preferRelativeResize="0"/>
          <p:nvPr/>
        </p:nvPicPr>
        <p:blipFill rotWithShape="1">
          <a:blip r:embed="rId15">
            <a:alphaModFix/>
          </a:blip>
          <a:srcRect/>
          <a:stretch/>
        </p:blipFill>
        <p:spPr>
          <a:xfrm>
            <a:off x="15697200" y="9183021"/>
            <a:ext cx="1727565" cy="6282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2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2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2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2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2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29"/>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Tools and Platforms</a:t>
            </a:r>
            <a:endParaRPr sz="6000">
              <a:solidFill>
                <a:srgbClr val="033C5B"/>
              </a:solidFill>
              <a:latin typeface="Arial"/>
              <a:ea typeface="Arial"/>
              <a:cs typeface="Arial"/>
              <a:sym typeface="Arial"/>
            </a:endParaRPr>
          </a:p>
        </p:txBody>
      </p:sp>
      <p:sp>
        <p:nvSpPr>
          <p:cNvPr id="678" name="Google Shape;678;p2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79" name="Google Shape;679;p29" descr="Lights On with solid fill"/>
          <p:cNvPicPr preferRelativeResize="0"/>
          <p:nvPr/>
        </p:nvPicPr>
        <p:blipFill rotWithShape="1">
          <a:blip r:embed="rId4">
            <a:alphaModFix/>
          </a:blip>
          <a:srcRect/>
          <a:stretch/>
        </p:blipFill>
        <p:spPr>
          <a:xfrm>
            <a:off x="7395237" y="1537554"/>
            <a:ext cx="1246758" cy="1246758"/>
          </a:xfrm>
          <a:prstGeom prst="rect">
            <a:avLst/>
          </a:prstGeom>
          <a:noFill/>
          <a:ln>
            <a:noFill/>
          </a:ln>
        </p:spPr>
      </p:pic>
      <p:sp>
        <p:nvSpPr>
          <p:cNvPr id="680" name="Google Shape;680;p29"/>
          <p:cNvSpPr txBox="1"/>
          <p:nvPr/>
        </p:nvSpPr>
        <p:spPr>
          <a:xfrm>
            <a:off x="1100259" y="2770096"/>
            <a:ext cx="7348456" cy="46011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Learning Management Systems (LMS)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Canvas</a:t>
            </a:r>
            <a:r>
              <a:rPr lang="en-GB" sz="2600">
                <a:solidFill>
                  <a:srgbClr val="121212"/>
                </a:solidFill>
                <a:latin typeface="Arial"/>
                <a:ea typeface="Arial"/>
                <a:cs typeface="Arial"/>
                <a:sym typeface="Arial"/>
              </a:rPr>
              <a:t>: A web-based LMS that makes teaching and learning easier.</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Moodle</a:t>
            </a:r>
            <a:r>
              <a:rPr lang="en-GB" sz="2600">
                <a:solidFill>
                  <a:srgbClr val="121212"/>
                </a:solidFill>
                <a:latin typeface="Arial"/>
                <a:ea typeface="Arial"/>
                <a:cs typeface="Arial"/>
                <a:sym typeface="Arial"/>
              </a:rPr>
              <a:t>: An open-source learning platform designed to provide educators, administrators, and learners with a single robust, secure, and integrated system.</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Schoology</a:t>
            </a:r>
            <a:r>
              <a:rPr lang="en-GB" sz="2600">
                <a:solidFill>
                  <a:srgbClr val="121212"/>
                </a:solidFill>
                <a:latin typeface="Arial"/>
                <a:ea typeface="Arial"/>
                <a:cs typeface="Arial"/>
                <a:sym typeface="Arial"/>
              </a:rPr>
              <a:t>: Combines LMS with social networking to provide an engaging learning environment.</a:t>
            </a:r>
            <a:endParaRPr/>
          </a:p>
        </p:txBody>
      </p:sp>
      <p:sp>
        <p:nvSpPr>
          <p:cNvPr id="681" name="Google Shape;681;p29"/>
          <p:cNvSpPr txBox="1"/>
          <p:nvPr/>
        </p:nvSpPr>
        <p:spPr>
          <a:xfrm>
            <a:off x="10116877" y="2742727"/>
            <a:ext cx="8101799" cy="46011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Content Creation and Courseware Tools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Articulate 360</a:t>
            </a:r>
            <a:r>
              <a:rPr lang="en-GB" sz="2600">
                <a:solidFill>
                  <a:srgbClr val="121212"/>
                </a:solidFill>
                <a:latin typeface="Arial"/>
                <a:ea typeface="Arial"/>
                <a:cs typeface="Arial"/>
                <a:sym typeface="Arial"/>
              </a:rPr>
              <a:t>: A suite of tools for creating courseware, including interactive courses and custom learning content.</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Adobe Captivate</a:t>
            </a:r>
            <a:r>
              <a:rPr lang="en-GB" sz="2600">
                <a:solidFill>
                  <a:srgbClr val="121212"/>
                </a:solidFill>
                <a:latin typeface="Arial"/>
                <a:ea typeface="Arial"/>
                <a:cs typeface="Arial"/>
                <a:sym typeface="Arial"/>
              </a:rPr>
              <a:t>: A tool for creating eLearning content such as software demonstrations, software simulations, branched scenarios, and randomized quizzes.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10">
                  <a:extLst>
                    <a:ext uri="{A12FA001-AC4F-418D-AE19-62706E023703}">
                      <ahyp:hlinkClr xmlns:ahyp="http://schemas.microsoft.com/office/drawing/2018/hyperlinkcolor" val="tx"/>
                    </a:ext>
                  </a:extLst>
                </a:hlinkClick>
              </a:rPr>
              <a:t>Camtasia</a:t>
            </a:r>
            <a:r>
              <a:rPr lang="en-GB" sz="2600">
                <a:solidFill>
                  <a:srgbClr val="121212"/>
                </a:solidFill>
                <a:latin typeface="Arial"/>
                <a:ea typeface="Arial"/>
                <a:cs typeface="Arial"/>
                <a:sym typeface="Arial"/>
              </a:rPr>
              <a:t>: A screen recorder and video editor useful for creating instructional videos.</a:t>
            </a:r>
            <a:endParaRPr/>
          </a:p>
        </p:txBody>
      </p:sp>
      <p:pic>
        <p:nvPicPr>
          <p:cNvPr id="682" name="Google Shape;682;p29"/>
          <p:cNvPicPr preferRelativeResize="0"/>
          <p:nvPr/>
        </p:nvPicPr>
        <p:blipFill rotWithShape="1">
          <a:blip r:embed="rId11">
            <a:alphaModFix/>
          </a:blip>
          <a:srcRect/>
          <a:stretch/>
        </p:blipFill>
        <p:spPr>
          <a:xfrm>
            <a:off x="-93552" y="3346142"/>
            <a:ext cx="1507015" cy="386792"/>
          </a:xfrm>
          <a:prstGeom prst="rect">
            <a:avLst/>
          </a:prstGeom>
          <a:noFill/>
          <a:ln>
            <a:noFill/>
          </a:ln>
        </p:spPr>
      </p:pic>
      <p:pic>
        <p:nvPicPr>
          <p:cNvPr id="683" name="Google Shape;683;p29"/>
          <p:cNvPicPr preferRelativeResize="0"/>
          <p:nvPr/>
        </p:nvPicPr>
        <p:blipFill rotWithShape="1">
          <a:blip r:embed="rId12">
            <a:alphaModFix/>
          </a:blip>
          <a:srcRect/>
          <a:stretch/>
        </p:blipFill>
        <p:spPr>
          <a:xfrm>
            <a:off x="47668" y="4391835"/>
            <a:ext cx="1414383" cy="473054"/>
          </a:xfrm>
          <a:prstGeom prst="rect">
            <a:avLst/>
          </a:prstGeom>
          <a:noFill/>
          <a:ln>
            <a:noFill/>
          </a:ln>
        </p:spPr>
      </p:pic>
      <p:pic>
        <p:nvPicPr>
          <p:cNvPr id="684" name="Google Shape;684;p29"/>
          <p:cNvPicPr preferRelativeResize="0"/>
          <p:nvPr/>
        </p:nvPicPr>
        <p:blipFill rotWithShape="1">
          <a:blip r:embed="rId13">
            <a:alphaModFix/>
          </a:blip>
          <a:srcRect/>
          <a:stretch/>
        </p:blipFill>
        <p:spPr>
          <a:xfrm>
            <a:off x="38703" y="6664682"/>
            <a:ext cx="1423348" cy="395571"/>
          </a:xfrm>
          <a:prstGeom prst="rect">
            <a:avLst/>
          </a:prstGeom>
          <a:noFill/>
          <a:ln>
            <a:noFill/>
          </a:ln>
        </p:spPr>
      </p:pic>
      <p:pic>
        <p:nvPicPr>
          <p:cNvPr id="685" name="Google Shape;685;p29"/>
          <p:cNvPicPr preferRelativeResize="0"/>
          <p:nvPr/>
        </p:nvPicPr>
        <p:blipFill rotWithShape="1">
          <a:blip r:embed="rId14">
            <a:alphaModFix/>
          </a:blip>
          <a:srcRect/>
          <a:stretch/>
        </p:blipFill>
        <p:spPr>
          <a:xfrm>
            <a:off x="8751027" y="3457883"/>
            <a:ext cx="1752961" cy="373793"/>
          </a:xfrm>
          <a:prstGeom prst="rect">
            <a:avLst/>
          </a:prstGeom>
          <a:noFill/>
          <a:ln>
            <a:noFill/>
          </a:ln>
        </p:spPr>
      </p:pic>
      <p:pic>
        <p:nvPicPr>
          <p:cNvPr id="686" name="Google Shape;686;p29"/>
          <p:cNvPicPr preferRelativeResize="0"/>
          <p:nvPr/>
        </p:nvPicPr>
        <p:blipFill rotWithShape="1">
          <a:blip r:embed="rId15">
            <a:alphaModFix/>
          </a:blip>
          <a:srcRect/>
          <a:stretch/>
        </p:blipFill>
        <p:spPr>
          <a:xfrm>
            <a:off x="9207277" y="5040380"/>
            <a:ext cx="1214575" cy="492871"/>
          </a:xfrm>
          <a:prstGeom prst="rect">
            <a:avLst/>
          </a:prstGeom>
          <a:noFill/>
          <a:ln>
            <a:noFill/>
          </a:ln>
        </p:spPr>
      </p:pic>
      <p:pic>
        <p:nvPicPr>
          <p:cNvPr id="687" name="Google Shape;687;p29"/>
          <p:cNvPicPr preferRelativeResize="0"/>
          <p:nvPr/>
        </p:nvPicPr>
        <p:blipFill rotWithShape="1">
          <a:blip r:embed="rId16">
            <a:alphaModFix/>
          </a:blip>
          <a:srcRect/>
          <a:stretch/>
        </p:blipFill>
        <p:spPr>
          <a:xfrm>
            <a:off x="8751027" y="7231568"/>
            <a:ext cx="1614284" cy="437847"/>
          </a:xfrm>
          <a:prstGeom prst="rect">
            <a:avLst/>
          </a:prstGeom>
          <a:noFill/>
          <a:ln>
            <a:noFill/>
          </a:ln>
        </p:spPr>
      </p:pic>
      <p:sp>
        <p:nvSpPr>
          <p:cNvPr id="688" name="Google Shape;688;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2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2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91" name="Google Shape;691;p29"/>
          <p:cNvPicPr preferRelativeResize="0"/>
          <p:nvPr/>
        </p:nvPicPr>
        <p:blipFill rotWithShape="1">
          <a:blip r:embed="rId19">
            <a:alphaModFix/>
          </a:blip>
          <a:srcRect/>
          <a:stretch/>
        </p:blipFill>
        <p:spPr>
          <a:xfrm>
            <a:off x="15697200" y="9183021"/>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txBox="1"/>
          <p:nvPr/>
        </p:nvSpPr>
        <p:spPr>
          <a:xfrm>
            <a:off x="793856" y="776393"/>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Introduction </a:t>
            </a:r>
            <a:endParaRPr/>
          </a:p>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The role of technology</a:t>
            </a:r>
            <a:endParaRPr/>
          </a:p>
        </p:txBody>
      </p:sp>
      <p:sp>
        <p:nvSpPr>
          <p:cNvPr id="114" name="Google Shape;114;p3"/>
          <p:cNvSpPr txBox="1"/>
          <p:nvPr/>
        </p:nvSpPr>
        <p:spPr>
          <a:xfrm>
            <a:off x="797268" y="2984254"/>
            <a:ext cx="15465917" cy="1869679"/>
          </a:xfrm>
          <a:prstGeom prst="rect">
            <a:avLst/>
          </a:prstGeom>
          <a:noFill/>
          <a:ln>
            <a:noFill/>
          </a:ln>
        </p:spPr>
        <p:txBody>
          <a:bodyPr spcFirstLastPara="1" wrap="square" lIns="0" tIns="0" rIns="0" bIns="0" anchor="t" anchorCtr="0">
            <a:spAutoFit/>
          </a:bodyPr>
          <a:lstStyle/>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Acts as a facilitator for innovative teaching and learning methods.</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Provides platforms for collaboration and communication among educators and learners.</a:t>
            </a:r>
            <a:endParaRPr/>
          </a:p>
          <a:p>
            <a:pPr marL="571500" marR="0" lvl="0" indent="-571500" algn="l" rtl="0">
              <a:lnSpc>
                <a:spcPct val="101083"/>
              </a:lnSpc>
              <a:spcBef>
                <a:spcPts val="0"/>
              </a:spcBef>
              <a:spcAft>
                <a:spcPts val="0"/>
              </a:spcAft>
              <a:buClr>
                <a:srgbClr val="121212"/>
              </a:buClr>
              <a:buSzPts val="3600"/>
              <a:buFont typeface="Arial"/>
              <a:buChar char="•"/>
            </a:pPr>
            <a:r>
              <a:rPr lang="en-GB" sz="3600">
                <a:solidFill>
                  <a:srgbClr val="121212"/>
                </a:solidFill>
                <a:latin typeface="Arial"/>
                <a:ea typeface="Arial"/>
                <a:cs typeface="Arial"/>
                <a:sym typeface="Arial"/>
              </a:rPr>
              <a:t>Enhances access to industry-standard practices and resources.</a:t>
            </a:r>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20" name="Google Shape;120;p3"/>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3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3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3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3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3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30"/>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Tools and Platforms</a:t>
            </a:r>
            <a:endParaRPr sz="6000">
              <a:solidFill>
                <a:srgbClr val="033C5B"/>
              </a:solidFill>
              <a:latin typeface="Arial"/>
              <a:ea typeface="Arial"/>
              <a:cs typeface="Arial"/>
              <a:sym typeface="Arial"/>
            </a:endParaRPr>
          </a:p>
        </p:txBody>
      </p:sp>
      <p:sp>
        <p:nvSpPr>
          <p:cNvPr id="703" name="Google Shape;703;p3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04" name="Google Shape;704;p30" descr="Lights On with solid fill"/>
          <p:cNvPicPr preferRelativeResize="0"/>
          <p:nvPr/>
        </p:nvPicPr>
        <p:blipFill rotWithShape="1">
          <a:blip r:embed="rId4">
            <a:alphaModFix/>
          </a:blip>
          <a:srcRect/>
          <a:stretch/>
        </p:blipFill>
        <p:spPr>
          <a:xfrm>
            <a:off x="7395237" y="1537554"/>
            <a:ext cx="1246758" cy="1246758"/>
          </a:xfrm>
          <a:prstGeom prst="rect">
            <a:avLst/>
          </a:prstGeom>
          <a:noFill/>
          <a:ln>
            <a:noFill/>
          </a:ln>
        </p:spPr>
      </p:pic>
      <p:sp>
        <p:nvSpPr>
          <p:cNvPr id="705" name="Google Shape;705;p30"/>
          <p:cNvSpPr txBox="1"/>
          <p:nvPr/>
        </p:nvSpPr>
        <p:spPr>
          <a:xfrm>
            <a:off x="1100259" y="2770096"/>
            <a:ext cx="7348456" cy="275453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Assessment and Feedback Tools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Turnitin</a:t>
            </a:r>
            <a:r>
              <a:rPr lang="en-GB" sz="2600">
                <a:solidFill>
                  <a:srgbClr val="121212"/>
                </a:solidFill>
                <a:latin typeface="Arial"/>
                <a:ea typeface="Arial"/>
                <a:cs typeface="Arial"/>
                <a:sym typeface="Arial"/>
              </a:rPr>
              <a:t>: Provides services for academic writing and feedback, including plagiarism detection.</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Socrative</a:t>
            </a:r>
            <a:r>
              <a:rPr lang="en-GB" sz="2600">
                <a:solidFill>
                  <a:srgbClr val="121212"/>
                </a:solidFill>
                <a:latin typeface="Arial"/>
                <a:ea typeface="Arial"/>
                <a:cs typeface="Arial"/>
                <a:sym typeface="Arial"/>
              </a:rPr>
              <a:t>: Allows educators to create assessments that students can access on any device.</a:t>
            </a:r>
            <a:endParaRPr/>
          </a:p>
        </p:txBody>
      </p:sp>
      <p:pic>
        <p:nvPicPr>
          <p:cNvPr id="706" name="Google Shape;706;p30"/>
          <p:cNvPicPr preferRelativeResize="0"/>
          <p:nvPr/>
        </p:nvPicPr>
        <p:blipFill rotWithShape="1">
          <a:blip r:embed="rId7">
            <a:alphaModFix/>
          </a:blip>
          <a:srcRect/>
          <a:stretch/>
        </p:blipFill>
        <p:spPr>
          <a:xfrm>
            <a:off x="124346" y="3300187"/>
            <a:ext cx="1283325" cy="567237"/>
          </a:xfrm>
          <a:prstGeom prst="rect">
            <a:avLst/>
          </a:prstGeom>
          <a:noFill/>
          <a:ln>
            <a:noFill/>
          </a:ln>
        </p:spPr>
      </p:pic>
      <p:pic>
        <p:nvPicPr>
          <p:cNvPr id="707" name="Google Shape;707;p30"/>
          <p:cNvPicPr preferRelativeResize="0"/>
          <p:nvPr/>
        </p:nvPicPr>
        <p:blipFill rotWithShape="1">
          <a:blip r:embed="rId8">
            <a:alphaModFix/>
          </a:blip>
          <a:srcRect/>
          <a:stretch/>
        </p:blipFill>
        <p:spPr>
          <a:xfrm>
            <a:off x="206517" y="5088063"/>
            <a:ext cx="1224806" cy="419078"/>
          </a:xfrm>
          <a:prstGeom prst="rect">
            <a:avLst/>
          </a:prstGeom>
          <a:noFill/>
          <a:ln>
            <a:noFill/>
          </a:ln>
        </p:spPr>
      </p:pic>
      <p:sp>
        <p:nvSpPr>
          <p:cNvPr id="708" name="Google Shape;708;p3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3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3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711" name="Google Shape;711;p30"/>
          <p:cNvPicPr preferRelativeResize="0"/>
          <p:nvPr/>
        </p:nvPicPr>
        <p:blipFill rotWithShape="1">
          <a:blip r:embed="rId11">
            <a:alphaModFix/>
          </a:blip>
          <a:srcRect/>
          <a:stretch/>
        </p:blipFill>
        <p:spPr>
          <a:xfrm>
            <a:off x="15697200" y="9183021"/>
            <a:ext cx="1727565" cy="6282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31"/>
          <p:cNvSpPr txBox="1"/>
          <p:nvPr/>
        </p:nvSpPr>
        <p:spPr>
          <a:xfrm>
            <a:off x="818920" y="1579139"/>
            <a:ext cx="14421080"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a:solidFill>
                  <a:srgbClr val="033C5B"/>
                </a:solidFill>
                <a:latin typeface="Arial"/>
                <a:ea typeface="Arial"/>
                <a:cs typeface="Arial"/>
                <a:sym typeface="Arial"/>
              </a:rPr>
              <a:t>What to consider when choosing Technology Tools for Collaboration?</a:t>
            </a:r>
            <a:endParaRPr sz="4400">
              <a:solidFill>
                <a:srgbClr val="033C5B"/>
              </a:solidFill>
              <a:latin typeface="Arial"/>
              <a:ea typeface="Arial"/>
              <a:cs typeface="Arial"/>
              <a:sym typeface="Arial"/>
            </a:endParaRPr>
          </a:p>
        </p:txBody>
      </p:sp>
      <p:sp>
        <p:nvSpPr>
          <p:cNvPr id="724" name="Google Shape;724;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3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3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3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728" name="Google Shape;728;p3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729" name="Google Shape;729;p31"/>
          <p:cNvGrpSpPr/>
          <p:nvPr/>
        </p:nvGrpSpPr>
        <p:grpSpPr>
          <a:xfrm>
            <a:off x="1033271" y="3423969"/>
            <a:ext cx="15593938" cy="2417060"/>
            <a:chOff x="4571" y="399570"/>
            <a:chExt cx="15593938" cy="2417060"/>
          </a:xfrm>
        </p:grpSpPr>
        <p:sp>
          <p:nvSpPr>
            <p:cNvPr id="730" name="Google Shape;730;p31"/>
            <p:cNvSpPr/>
            <p:nvPr/>
          </p:nvSpPr>
          <p:spPr>
            <a:xfrm>
              <a:off x="4571"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67220"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txBox="1"/>
            <p:nvPr/>
          </p:nvSpPr>
          <p:spPr>
            <a:xfrm>
              <a:off x="427923"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Relevance: Select tools that are relevant to the industry sector the VET program is focused on.</a:t>
              </a:r>
              <a:endParaRPr sz="2100">
                <a:solidFill>
                  <a:schemeClr val="dk1"/>
                </a:solidFill>
                <a:latin typeface="Calibri"/>
                <a:ea typeface="Calibri"/>
                <a:cs typeface="Calibri"/>
                <a:sym typeface="Calibri"/>
              </a:endParaRPr>
            </a:p>
          </p:txBody>
        </p:sp>
        <p:sp>
          <p:nvSpPr>
            <p:cNvPr id="733" name="Google Shape;733;p31"/>
            <p:cNvSpPr/>
            <p:nvPr/>
          </p:nvSpPr>
          <p:spPr>
            <a:xfrm>
              <a:off x="3993718"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356368"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txBox="1"/>
            <p:nvPr/>
          </p:nvSpPr>
          <p:spPr>
            <a:xfrm>
              <a:off x="4417071"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Accessibility: Ensure that the chosen technology is accessible to all students, including those with disabilities.</a:t>
              </a:r>
              <a:endParaRPr sz="2100">
                <a:solidFill>
                  <a:schemeClr val="dk1"/>
                </a:solidFill>
                <a:latin typeface="Calibri"/>
                <a:ea typeface="Calibri"/>
                <a:cs typeface="Calibri"/>
                <a:sym typeface="Calibri"/>
              </a:endParaRPr>
            </a:p>
          </p:txBody>
        </p:sp>
        <p:sp>
          <p:nvSpPr>
            <p:cNvPr id="736" name="Google Shape;736;p31"/>
            <p:cNvSpPr/>
            <p:nvPr/>
          </p:nvSpPr>
          <p:spPr>
            <a:xfrm>
              <a:off x="7982865"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8345515"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txBox="1"/>
            <p:nvPr/>
          </p:nvSpPr>
          <p:spPr>
            <a:xfrm>
              <a:off x="8406218"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User-Friendliness: Choose tools that are intuitive and easy to use to minimize the learning curve and technical barriers.</a:t>
              </a:r>
              <a:endParaRPr sz="2100">
                <a:solidFill>
                  <a:schemeClr val="dk1"/>
                </a:solidFill>
                <a:latin typeface="Calibri"/>
                <a:ea typeface="Calibri"/>
                <a:cs typeface="Calibri"/>
                <a:sym typeface="Calibri"/>
              </a:endParaRPr>
            </a:p>
          </p:txBody>
        </p:sp>
        <p:sp>
          <p:nvSpPr>
            <p:cNvPr id="739" name="Google Shape;739;p31"/>
            <p:cNvSpPr/>
            <p:nvPr/>
          </p:nvSpPr>
          <p:spPr>
            <a:xfrm>
              <a:off x="11972013"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12334662"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txBox="1"/>
            <p:nvPr/>
          </p:nvSpPr>
          <p:spPr>
            <a:xfrm>
              <a:off x="12395365"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Privacy and Security: Prioritize tools that comply with data protection laws and keep student work secure.</a:t>
              </a:r>
              <a:endParaRPr sz="21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45"/>
        <p:cNvGrpSpPr/>
        <p:nvPr/>
      </p:nvGrpSpPr>
      <p:grpSpPr>
        <a:xfrm>
          <a:off x="0" y="0"/>
          <a:ext cx="0" cy="0"/>
          <a:chOff x="0" y="0"/>
          <a:chExt cx="0" cy="0"/>
        </a:xfrm>
      </p:grpSpPr>
      <p:sp>
        <p:nvSpPr>
          <p:cNvPr id="746" name="Google Shape;746;p32"/>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3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32"/>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3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3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32"/>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32"/>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Reflection Activity</a:t>
            </a:r>
            <a:endParaRPr/>
          </a:p>
        </p:txBody>
      </p:sp>
      <p:sp>
        <p:nvSpPr>
          <p:cNvPr id="753" name="Google Shape;753;p32"/>
          <p:cNvSpPr txBox="1"/>
          <p:nvPr/>
        </p:nvSpPr>
        <p:spPr>
          <a:xfrm>
            <a:off x="3058697" y="2006533"/>
            <a:ext cx="11844880" cy="6159571"/>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599" dirty="0">
                <a:solidFill>
                  <a:srgbClr val="121212"/>
                </a:solidFill>
                <a:latin typeface="Arial"/>
                <a:ea typeface="Arial"/>
                <a:cs typeface="Arial"/>
                <a:sym typeface="Arial"/>
              </a:rPr>
              <a:t>Reflect on how the technologies you have integrated into your VET program align with current industry standards and practices. How has technology helped students develop skills that are directly applicable to their future careers?</a:t>
            </a:r>
            <a:endParaRPr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599" dirty="0">
                <a:solidFill>
                  <a:srgbClr val="121212"/>
                </a:solidFill>
                <a:latin typeface="Arial"/>
                <a:ea typeface="Arial"/>
                <a:cs typeface="Arial"/>
                <a:sym typeface="Arial"/>
              </a:rPr>
              <a:t>Think about the collaborative projects and activities facilitated by technology in your classes. In what ways has technology supported effective collaboration among students, and where is there room for improvement?</a:t>
            </a:r>
            <a:endParaRPr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599" dirty="0">
                <a:solidFill>
                  <a:srgbClr val="121212"/>
                </a:solidFill>
                <a:latin typeface="Arial"/>
                <a:ea typeface="Arial"/>
                <a:cs typeface="Arial"/>
                <a:sym typeface="Arial"/>
              </a:rPr>
              <a:t>Consider the challenges you have faced in integrating technology into your VET program. What strategies have you employed to overcome these challenges, and what have you learned from these experiences that could inform future technology integration efforts?</a:t>
            </a:r>
            <a:endParaRPr sz="2599" dirty="0">
              <a:solidFill>
                <a:srgbClr val="121212"/>
              </a:solidFill>
              <a:latin typeface="Arial"/>
              <a:ea typeface="Arial"/>
              <a:cs typeface="Arial"/>
              <a:sym typeface="Arial"/>
            </a:endParaRPr>
          </a:p>
        </p:txBody>
      </p:sp>
      <p:sp>
        <p:nvSpPr>
          <p:cNvPr id="754" name="Google Shape;754;p3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5" name="Google Shape;755;p3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3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757" name="Google Shape;757;p32"/>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61"/>
        <p:cNvGrpSpPr/>
        <p:nvPr/>
      </p:nvGrpSpPr>
      <p:grpSpPr>
        <a:xfrm>
          <a:off x="0" y="0"/>
          <a:ext cx="0" cy="0"/>
          <a:chOff x="0" y="0"/>
          <a:chExt cx="0" cy="0"/>
        </a:xfrm>
      </p:grpSpPr>
      <p:sp>
        <p:nvSpPr>
          <p:cNvPr id="762" name="Google Shape;762;p33"/>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Additional Resources</a:t>
            </a:r>
            <a:endParaRPr/>
          </a:p>
        </p:txBody>
      </p:sp>
      <p:sp>
        <p:nvSpPr>
          <p:cNvPr id="763" name="Google Shape;763;p33"/>
          <p:cNvSpPr txBox="1"/>
          <p:nvPr/>
        </p:nvSpPr>
        <p:spPr>
          <a:xfrm>
            <a:off x="1561782" y="2256647"/>
            <a:ext cx="14973618" cy="4601196"/>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Common challenges in integrating technology into VET</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Vocational teachers and trainers in a changing world: the imperative of high-quality teacher training systems (ilo.org)</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ICT Competency Framework for Teachers’ Harnessing OER</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Digital Transformation of TVET and Skills Development Systems in Africa</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TVET: Scaffolding digital skills to the future</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Trends mapping study: Digital skills development in TVET teacher training</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Policy brief: using digital credentials to keep the promises of TVET; Technical and Vocational Education and Training</a:t>
            </a:r>
            <a:endParaRPr sz="2600">
              <a:solidFill>
                <a:srgbClr val="121212"/>
              </a:solidFill>
              <a:latin typeface="Arial"/>
              <a:ea typeface="Arial"/>
              <a:cs typeface="Arial"/>
              <a:sym typeface="Arial"/>
            </a:endParaRPr>
          </a:p>
          <a:p>
            <a:pPr marL="457200" marR="0" lvl="0" indent="-292100" algn="l" rtl="0">
              <a:lnSpc>
                <a:spcPct val="140000"/>
              </a:lnSpc>
              <a:spcBef>
                <a:spcPts val="0"/>
              </a:spcBef>
              <a:spcAft>
                <a:spcPts val="0"/>
              </a:spcAft>
              <a:buClr>
                <a:schemeClr val="dk1"/>
              </a:buClr>
              <a:buSzPts val="2600"/>
              <a:buFont typeface="Arial"/>
              <a:buNone/>
            </a:pPr>
            <a:endParaRPr sz="2600">
              <a:solidFill>
                <a:srgbClr val="121212"/>
              </a:solidFill>
              <a:latin typeface="Arial"/>
              <a:ea typeface="Arial"/>
              <a:cs typeface="Arial"/>
              <a:sym typeface="Arial"/>
            </a:endParaRPr>
          </a:p>
        </p:txBody>
      </p:sp>
      <p:sp>
        <p:nvSpPr>
          <p:cNvPr id="764" name="Google Shape;764;p33"/>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33"/>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3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33"/>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33"/>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3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0" name="Google Shape;770;p3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1" name="Google Shape;771;p3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3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p3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4" name="Google Shape;774;p3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5" name="Google Shape;775;p3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776" name="Google Shape;776;p33"/>
          <p:cNvPicPr preferRelativeResize="0"/>
          <p:nvPr/>
        </p:nvPicPr>
        <p:blipFill rotWithShape="1">
          <a:blip r:embed="rId12">
            <a:alphaModFix/>
          </a:blip>
          <a:srcRect/>
          <a:stretch/>
        </p:blipFill>
        <p:spPr>
          <a:xfrm>
            <a:off x="15697200" y="9183021"/>
            <a:ext cx="1727565" cy="6282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4"/>
        <p:cNvGrpSpPr/>
        <p:nvPr/>
      </p:nvGrpSpPr>
      <p:grpSpPr>
        <a:xfrm>
          <a:off x="0" y="0"/>
          <a:ext cx="0" cy="0"/>
          <a:chOff x="0" y="0"/>
          <a:chExt cx="0" cy="0"/>
        </a:xfrm>
      </p:grpSpPr>
      <p:sp>
        <p:nvSpPr>
          <p:cNvPr id="125" name="Google Shape;125;p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
          <p:cNvSpPr txBox="1"/>
          <p:nvPr/>
        </p:nvSpPr>
        <p:spPr>
          <a:xfrm>
            <a:off x="619878" y="599376"/>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Introduction </a:t>
            </a:r>
            <a:endParaRPr/>
          </a:p>
          <a:p>
            <a:pPr marL="0" marR="0" lvl="0" indent="0" algn="l" rtl="0">
              <a:lnSpc>
                <a:spcPct val="128316"/>
              </a:lnSpc>
              <a:spcBef>
                <a:spcPts val="0"/>
              </a:spcBef>
              <a:spcAft>
                <a:spcPts val="0"/>
              </a:spcAft>
              <a:buNone/>
            </a:pPr>
            <a:r>
              <a:rPr lang="en-GB" sz="6000">
                <a:solidFill>
                  <a:srgbClr val="033C5B"/>
                </a:solidFill>
                <a:latin typeface="Arial"/>
                <a:ea typeface="Arial"/>
                <a:cs typeface="Arial"/>
                <a:sym typeface="Arial"/>
              </a:rPr>
              <a:t>The Role of (New) Technology in VET</a:t>
            </a:r>
            <a:endParaRPr sz="6000">
              <a:solidFill>
                <a:srgbClr val="033C5B"/>
              </a:solidFill>
              <a:latin typeface="Arial"/>
              <a:ea typeface="Arial"/>
              <a:cs typeface="Arial"/>
              <a:sym typeface="Arial"/>
            </a:endParaRPr>
          </a:p>
        </p:txBody>
      </p:sp>
      <p:sp>
        <p:nvSpPr>
          <p:cNvPr id="128" name="Google Shape;128;p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4"/>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Source: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sp>
        <p:nvSpPr>
          <p:cNvPr id="131" name="Google Shape;131;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34" name="Google Shape;134;p4"/>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135" name="Google Shape;135;p4"/>
          <p:cNvGrpSpPr/>
          <p:nvPr/>
        </p:nvGrpSpPr>
        <p:grpSpPr>
          <a:xfrm>
            <a:off x="875131" y="3376206"/>
            <a:ext cx="15465916" cy="4639667"/>
            <a:chOff x="0" y="0"/>
            <a:chExt cx="15465916" cy="4639667"/>
          </a:xfrm>
        </p:grpSpPr>
        <p:sp>
          <p:nvSpPr>
            <p:cNvPr id="136" name="Google Shape;136;p4"/>
            <p:cNvSpPr/>
            <p:nvPr/>
          </p:nvSpPr>
          <p:spPr>
            <a:xfrm>
              <a:off x="0" y="0"/>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txBox="1"/>
            <p:nvPr/>
          </p:nvSpPr>
          <p:spPr>
            <a:xfrm>
              <a:off x="29896" y="29896"/>
              <a:ext cx="11185038"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Digital transformation requires a general skill shift, with information and communications technology (ICT) playing a vital role in achieving the Sustainable Development Goals.</a:t>
              </a:r>
              <a:endParaRPr sz="2300">
                <a:solidFill>
                  <a:schemeClr val="lt1"/>
                </a:solidFill>
                <a:latin typeface="Calibri"/>
                <a:ea typeface="Calibri"/>
                <a:cs typeface="Calibri"/>
                <a:sym typeface="Calibri"/>
              </a:endParaRPr>
            </a:p>
          </p:txBody>
        </p:sp>
        <p:sp>
          <p:nvSpPr>
            <p:cNvPr id="138" name="Google Shape;138;p4"/>
            <p:cNvSpPr/>
            <p:nvPr/>
          </p:nvSpPr>
          <p:spPr>
            <a:xfrm>
              <a:off x="1036216" y="1206313"/>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1066112" y="1236209"/>
              <a:ext cx="10613252"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Modern workforce preparation entails regarding technology as a key factor in education instead of an extra, also emphasized by Bill Gates.</a:t>
              </a:r>
              <a:endParaRPr sz="2300">
                <a:solidFill>
                  <a:schemeClr val="lt1"/>
                </a:solidFill>
                <a:latin typeface="Calibri"/>
                <a:ea typeface="Calibri"/>
                <a:cs typeface="Calibri"/>
                <a:sym typeface="Calibri"/>
              </a:endParaRPr>
            </a:p>
          </p:txBody>
        </p:sp>
        <p:sp>
          <p:nvSpPr>
            <p:cNvPr id="140" name="Google Shape;140;p4"/>
            <p:cNvSpPr/>
            <p:nvPr/>
          </p:nvSpPr>
          <p:spPr>
            <a:xfrm>
              <a:off x="2056966" y="2412627"/>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2086862" y="2442523"/>
              <a:ext cx="10628718"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Education institutions and their staff must adapt their teaching strategies and materials to a technology-dependent learning environment. </a:t>
              </a:r>
              <a:endParaRPr sz="2300">
                <a:solidFill>
                  <a:schemeClr val="lt1"/>
                </a:solidFill>
                <a:latin typeface="Calibri"/>
                <a:ea typeface="Calibri"/>
                <a:cs typeface="Calibri"/>
                <a:sym typeface="Calibri"/>
              </a:endParaRPr>
            </a:p>
          </p:txBody>
        </p:sp>
        <p:sp>
          <p:nvSpPr>
            <p:cNvPr id="142" name="Google Shape;142;p4"/>
            <p:cNvSpPr/>
            <p:nvPr/>
          </p:nvSpPr>
          <p:spPr>
            <a:xfrm>
              <a:off x="3093183" y="3618941"/>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3123079" y="3648837"/>
              <a:ext cx="10613252"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As technology reshapes education, the role of teachers and trainers changes, emphasizing their pivotal role in integrating ICT.</a:t>
              </a:r>
              <a:endParaRPr sz="2300">
                <a:solidFill>
                  <a:schemeClr val="lt1"/>
                </a:solidFill>
                <a:latin typeface="Calibri"/>
                <a:ea typeface="Calibri"/>
                <a:cs typeface="Calibri"/>
                <a:sym typeface="Calibri"/>
              </a:endParaRPr>
            </a:p>
          </p:txBody>
        </p:sp>
        <p:sp>
          <p:nvSpPr>
            <p:cNvPr id="144" name="Google Shape;144;p4"/>
            <p:cNvSpPr/>
            <p:nvPr/>
          </p:nvSpPr>
          <p:spPr>
            <a:xfrm>
              <a:off x="11709261" y="781784"/>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11858542" y="781784"/>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46" name="Google Shape;146;p4"/>
            <p:cNvSpPr/>
            <p:nvPr/>
          </p:nvSpPr>
          <p:spPr>
            <a:xfrm>
              <a:off x="12745477" y="1988097"/>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12894758" y="1988097"/>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48" name="Google Shape;148;p4"/>
            <p:cNvSpPr/>
            <p:nvPr/>
          </p:nvSpPr>
          <p:spPr>
            <a:xfrm>
              <a:off x="13766228" y="3194411"/>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txBox="1"/>
            <p:nvPr/>
          </p:nvSpPr>
          <p:spPr>
            <a:xfrm>
              <a:off x="13915509" y="3194411"/>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3"/>
        <p:cNvGrpSpPr/>
        <p:nvPr/>
      </p:nvGrpSpPr>
      <p:grpSpPr>
        <a:xfrm>
          <a:off x="0" y="0"/>
          <a:ext cx="0" cy="0"/>
          <a:chOff x="0" y="0"/>
          <a:chExt cx="0" cy="0"/>
        </a:xfrm>
      </p:grpSpPr>
      <p:sp>
        <p:nvSpPr>
          <p:cNvPr id="154" name="Google Shape;154;p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
          <p:cNvSpPr txBox="1"/>
          <p:nvPr/>
        </p:nvSpPr>
        <p:spPr>
          <a:xfrm>
            <a:off x="793856" y="776393"/>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Introduction </a:t>
            </a:r>
            <a:endParaRPr/>
          </a:p>
          <a:p>
            <a:pPr marL="0" marR="0" lvl="0" indent="0" algn="l" rtl="0">
              <a:lnSpc>
                <a:spcPct val="128316"/>
              </a:lnSpc>
              <a:spcBef>
                <a:spcPts val="0"/>
              </a:spcBef>
              <a:spcAft>
                <a:spcPts val="0"/>
              </a:spcAft>
              <a:buNone/>
            </a:pPr>
            <a:r>
              <a:rPr lang="en-GB" sz="6000">
                <a:solidFill>
                  <a:srgbClr val="033C5B"/>
                </a:solidFill>
                <a:latin typeface="Arial"/>
                <a:ea typeface="Arial"/>
                <a:cs typeface="Arial"/>
                <a:sym typeface="Arial"/>
              </a:rPr>
              <a:t>The Role of (New) Technology in VET</a:t>
            </a:r>
            <a:endParaRPr sz="6000">
              <a:solidFill>
                <a:srgbClr val="033C5B"/>
              </a:solidFill>
              <a:latin typeface="Arial"/>
              <a:ea typeface="Arial"/>
              <a:cs typeface="Arial"/>
              <a:sym typeface="Arial"/>
            </a:endParaRPr>
          </a:p>
        </p:txBody>
      </p:sp>
      <p:sp>
        <p:nvSpPr>
          <p:cNvPr id="157" name="Google Shape;157;p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5"/>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Source: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pic>
        <p:nvPicPr>
          <p:cNvPr id="160" name="Google Shape;160;p5"/>
          <p:cNvPicPr preferRelativeResize="0"/>
          <p:nvPr/>
        </p:nvPicPr>
        <p:blipFill rotWithShape="1">
          <a:blip r:embed="rId4">
            <a:alphaModFix/>
          </a:blip>
          <a:srcRect b="6091"/>
          <a:stretch/>
        </p:blipFill>
        <p:spPr>
          <a:xfrm>
            <a:off x="1311424" y="3565752"/>
            <a:ext cx="14173007" cy="2726088"/>
          </a:xfrm>
          <a:prstGeom prst="rect">
            <a:avLst/>
          </a:prstGeom>
          <a:noFill/>
          <a:ln>
            <a:noFill/>
          </a:ln>
        </p:spPr>
      </p:pic>
      <p:sp>
        <p:nvSpPr>
          <p:cNvPr id="161" name="Google Shape;161;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64" name="Google Shape;164;p5"/>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8"/>
        <p:cNvGrpSpPr/>
        <p:nvPr/>
      </p:nvGrpSpPr>
      <p:grpSpPr>
        <a:xfrm>
          <a:off x="0" y="0"/>
          <a:ext cx="0" cy="0"/>
          <a:chOff x="0" y="0"/>
          <a:chExt cx="0" cy="0"/>
        </a:xfrm>
      </p:grpSpPr>
      <p:sp>
        <p:nvSpPr>
          <p:cNvPr id="169" name="Google Shape;169;p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p:cNvSpPr txBox="1"/>
          <p:nvPr/>
        </p:nvSpPr>
        <p:spPr>
          <a:xfrm>
            <a:off x="793856" y="776393"/>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Introduction </a:t>
            </a:r>
            <a:endParaRPr/>
          </a:p>
          <a:p>
            <a:pPr marL="0" marR="0" lvl="0" indent="0" algn="l" rtl="0">
              <a:lnSpc>
                <a:spcPct val="128316"/>
              </a:lnSpc>
              <a:spcBef>
                <a:spcPts val="0"/>
              </a:spcBef>
              <a:spcAft>
                <a:spcPts val="0"/>
              </a:spcAft>
              <a:buNone/>
            </a:pPr>
            <a:r>
              <a:rPr lang="en-GB" sz="6000">
                <a:solidFill>
                  <a:srgbClr val="033C5B"/>
                </a:solidFill>
                <a:latin typeface="Arial"/>
                <a:ea typeface="Arial"/>
                <a:cs typeface="Arial"/>
                <a:sym typeface="Arial"/>
              </a:rPr>
              <a:t>The Role of (New) Technology in VET</a:t>
            </a:r>
            <a:endParaRPr sz="6000">
              <a:solidFill>
                <a:srgbClr val="033C5B"/>
              </a:solidFill>
              <a:latin typeface="Arial"/>
              <a:ea typeface="Arial"/>
              <a:cs typeface="Arial"/>
              <a:sym typeface="Arial"/>
            </a:endParaRPr>
          </a:p>
        </p:txBody>
      </p:sp>
      <p:sp>
        <p:nvSpPr>
          <p:cNvPr id="172" name="Google Shape;172;p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6"/>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Source: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grpSp>
        <p:nvGrpSpPr>
          <p:cNvPr id="175" name="Google Shape;175;p6"/>
          <p:cNvGrpSpPr/>
          <p:nvPr/>
        </p:nvGrpSpPr>
        <p:grpSpPr>
          <a:xfrm>
            <a:off x="859500" y="3498619"/>
            <a:ext cx="15465916" cy="4639667"/>
            <a:chOff x="0" y="0"/>
            <a:chExt cx="15465916" cy="4639667"/>
          </a:xfrm>
        </p:grpSpPr>
        <p:sp>
          <p:nvSpPr>
            <p:cNvPr id="176" name="Google Shape;176;p6"/>
            <p:cNvSpPr/>
            <p:nvPr/>
          </p:nvSpPr>
          <p:spPr>
            <a:xfrm>
              <a:off x="0" y="0"/>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p:nvPr/>
          </p:nvSpPr>
          <p:spPr>
            <a:xfrm>
              <a:off x="29896" y="29896"/>
              <a:ext cx="11185038"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dirty="0">
                  <a:solidFill>
                    <a:schemeClr val="lt1"/>
                  </a:solidFill>
                  <a:latin typeface="Calibri"/>
                  <a:ea typeface="Calibri"/>
                  <a:cs typeface="Calibri"/>
                  <a:sym typeface="Calibri"/>
                </a:rPr>
                <a:t>The main advantage of ICT is its potential to globally connect and access education and training, inducing a global demand for up-to-date technological skills.</a:t>
              </a:r>
              <a:endParaRPr sz="2500" dirty="0">
                <a:solidFill>
                  <a:schemeClr val="lt1"/>
                </a:solidFill>
                <a:latin typeface="Calibri"/>
                <a:ea typeface="Calibri"/>
                <a:cs typeface="Calibri"/>
                <a:sym typeface="Calibri"/>
              </a:endParaRPr>
            </a:p>
          </p:txBody>
        </p:sp>
        <p:sp>
          <p:nvSpPr>
            <p:cNvPr id="178" name="Google Shape;178;p6"/>
            <p:cNvSpPr/>
            <p:nvPr/>
          </p:nvSpPr>
          <p:spPr>
            <a:xfrm>
              <a:off x="1036216" y="1206313"/>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txBox="1"/>
            <p:nvPr/>
          </p:nvSpPr>
          <p:spPr>
            <a:xfrm>
              <a:off x="1066112" y="1236209"/>
              <a:ext cx="10613252"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Fostering a culture of collaboration is essential for these VET systems to remain open and adaptable in a rapidly changing world.</a:t>
              </a:r>
              <a:endParaRPr sz="2500">
                <a:solidFill>
                  <a:schemeClr val="lt1"/>
                </a:solidFill>
                <a:latin typeface="Calibri"/>
                <a:ea typeface="Calibri"/>
                <a:cs typeface="Calibri"/>
                <a:sym typeface="Calibri"/>
              </a:endParaRPr>
            </a:p>
          </p:txBody>
        </p:sp>
        <p:sp>
          <p:nvSpPr>
            <p:cNvPr id="180" name="Google Shape;180;p6"/>
            <p:cNvSpPr/>
            <p:nvPr/>
          </p:nvSpPr>
          <p:spPr>
            <a:xfrm>
              <a:off x="2056966" y="2412627"/>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txBox="1"/>
            <p:nvPr/>
          </p:nvSpPr>
          <p:spPr>
            <a:xfrm>
              <a:off x="2086862" y="2442523"/>
              <a:ext cx="10628718"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Networking, both online and offline, is identified as a crucial resource for vocational students and the general public in today's fast-paced world of change.</a:t>
              </a:r>
              <a:endParaRPr sz="2500">
                <a:solidFill>
                  <a:schemeClr val="lt1"/>
                </a:solidFill>
                <a:latin typeface="Calibri"/>
                <a:ea typeface="Calibri"/>
                <a:cs typeface="Calibri"/>
                <a:sym typeface="Calibri"/>
              </a:endParaRPr>
            </a:p>
          </p:txBody>
        </p:sp>
        <p:sp>
          <p:nvSpPr>
            <p:cNvPr id="182" name="Google Shape;182;p6"/>
            <p:cNvSpPr/>
            <p:nvPr/>
          </p:nvSpPr>
          <p:spPr>
            <a:xfrm>
              <a:off x="3093183" y="3618941"/>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txBox="1"/>
            <p:nvPr/>
          </p:nvSpPr>
          <p:spPr>
            <a:xfrm>
              <a:off x="3123079" y="3648837"/>
              <a:ext cx="10613252"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Open Educational Resources (OER) can significantly enhance access to useful materials in vocational education.</a:t>
              </a:r>
              <a:endParaRPr sz="2500">
                <a:solidFill>
                  <a:schemeClr val="lt1"/>
                </a:solidFill>
                <a:latin typeface="Calibri"/>
                <a:ea typeface="Calibri"/>
                <a:cs typeface="Calibri"/>
                <a:sym typeface="Calibri"/>
              </a:endParaRPr>
            </a:p>
          </p:txBody>
        </p:sp>
        <p:sp>
          <p:nvSpPr>
            <p:cNvPr id="184" name="Google Shape;184;p6"/>
            <p:cNvSpPr/>
            <p:nvPr/>
          </p:nvSpPr>
          <p:spPr>
            <a:xfrm>
              <a:off x="11709261" y="781784"/>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p:nvPr/>
          </p:nvSpPr>
          <p:spPr>
            <a:xfrm>
              <a:off x="11858542" y="781784"/>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86" name="Google Shape;186;p6"/>
            <p:cNvSpPr/>
            <p:nvPr/>
          </p:nvSpPr>
          <p:spPr>
            <a:xfrm>
              <a:off x="12745477" y="1988097"/>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txBox="1"/>
            <p:nvPr/>
          </p:nvSpPr>
          <p:spPr>
            <a:xfrm>
              <a:off x="12894758" y="1988097"/>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88" name="Google Shape;188;p6"/>
            <p:cNvSpPr/>
            <p:nvPr/>
          </p:nvSpPr>
          <p:spPr>
            <a:xfrm>
              <a:off x="13766228" y="3194411"/>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txBox="1"/>
            <p:nvPr/>
          </p:nvSpPr>
          <p:spPr>
            <a:xfrm>
              <a:off x="13915509" y="3194411"/>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grpSp>
      <p:sp>
        <p:nvSpPr>
          <p:cNvPr id="190" name="Google Shape;190;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93" name="Google Shape;193;p6"/>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7"/>
        <p:cNvGrpSpPr/>
        <p:nvPr/>
      </p:nvGrpSpPr>
      <p:grpSpPr>
        <a:xfrm>
          <a:off x="0" y="0"/>
          <a:ext cx="0" cy="0"/>
          <a:chOff x="0" y="0"/>
          <a:chExt cx="0" cy="0"/>
        </a:xfrm>
      </p:grpSpPr>
      <p:sp>
        <p:nvSpPr>
          <p:cNvPr id="198" name="Google Shape;198;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7"/>
          <p:cNvSpPr txBox="1"/>
          <p:nvPr/>
        </p:nvSpPr>
        <p:spPr>
          <a:xfrm>
            <a:off x="807230" y="318688"/>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Introduction </a:t>
            </a:r>
            <a:endParaRPr dirty="0"/>
          </a:p>
          <a:p>
            <a:pPr marL="0" marR="0" lvl="0" indent="0" algn="l" rtl="0">
              <a:lnSpc>
                <a:spcPct val="128316"/>
              </a:lnSpc>
              <a:spcBef>
                <a:spcPts val="0"/>
              </a:spcBef>
              <a:spcAft>
                <a:spcPts val="0"/>
              </a:spcAft>
              <a:buNone/>
            </a:pPr>
            <a:r>
              <a:rPr lang="en-GB" sz="6000" dirty="0">
                <a:solidFill>
                  <a:srgbClr val="033C5B"/>
                </a:solidFill>
                <a:latin typeface="Arial"/>
                <a:ea typeface="Arial"/>
                <a:cs typeface="Arial"/>
                <a:sym typeface="Arial"/>
              </a:rPr>
              <a:t>The Role of (New) Technology in VET</a:t>
            </a:r>
            <a:endParaRPr sz="6000" dirty="0">
              <a:solidFill>
                <a:srgbClr val="033C5B"/>
              </a:solidFill>
              <a:latin typeface="Arial"/>
              <a:ea typeface="Arial"/>
              <a:cs typeface="Arial"/>
              <a:sym typeface="Arial"/>
            </a:endParaRPr>
          </a:p>
        </p:txBody>
      </p:sp>
      <p:sp>
        <p:nvSpPr>
          <p:cNvPr id="201" name="Google Shape;201;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3" name="Google Shape;203;p7"/>
          <p:cNvGrpSpPr/>
          <p:nvPr/>
        </p:nvGrpSpPr>
        <p:grpSpPr>
          <a:xfrm>
            <a:off x="807230" y="2883271"/>
            <a:ext cx="16439854" cy="6003405"/>
            <a:chOff x="0" y="2934"/>
            <a:chExt cx="16439854" cy="6003405"/>
          </a:xfrm>
        </p:grpSpPr>
        <p:cxnSp>
          <p:nvCxnSpPr>
            <p:cNvPr id="204" name="Google Shape;204;p7"/>
            <p:cNvCxnSpPr/>
            <p:nvPr/>
          </p:nvCxnSpPr>
          <p:spPr>
            <a:xfrm>
              <a:off x="0" y="2934"/>
              <a:ext cx="16439854" cy="0"/>
            </a:xfrm>
            <a:prstGeom prst="straightConnector1">
              <a:avLst/>
            </a:prstGeom>
            <a:solidFill>
              <a:srgbClr val="DF873F"/>
            </a:solidFill>
            <a:ln w="25400" cap="flat" cmpd="sng">
              <a:solidFill>
                <a:srgbClr val="DF873F"/>
              </a:solidFill>
              <a:prstDash val="solid"/>
              <a:round/>
              <a:headEnd type="none" w="sm" len="sm"/>
              <a:tailEnd type="none" w="sm" len="sm"/>
            </a:ln>
          </p:spPr>
        </p:cxnSp>
        <p:sp>
          <p:nvSpPr>
            <p:cNvPr id="205" name="Google Shape;205;p7"/>
            <p:cNvSpPr/>
            <p:nvPr/>
          </p:nvSpPr>
          <p:spPr>
            <a:xfrm>
              <a:off x="0" y="2934"/>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txBox="1"/>
            <p:nvPr/>
          </p:nvSpPr>
          <p:spPr>
            <a:xfrm>
              <a:off x="0" y="2934"/>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1" dirty="0">
                  <a:solidFill>
                    <a:schemeClr val="dk1"/>
                  </a:solidFill>
                  <a:latin typeface="Calibri"/>
                  <a:ea typeface="Calibri"/>
                  <a:cs typeface="Calibri"/>
                  <a:sym typeface="Calibri"/>
                </a:rPr>
                <a:t>Technology as a Collaboration Enabler:</a:t>
              </a:r>
              <a:endParaRPr sz="3700" dirty="0">
                <a:solidFill>
                  <a:schemeClr val="dk1"/>
                </a:solidFill>
                <a:latin typeface="Calibri"/>
                <a:ea typeface="Calibri"/>
                <a:cs typeface="Calibri"/>
                <a:sym typeface="Calibri"/>
              </a:endParaRPr>
            </a:p>
          </p:txBody>
        </p:sp>
        <p:sp>
          <p:nvSpPr>
            <p:cNvPr id="207" name="Google Shape;207;p7"/>
            <p:cNvSpPr/>
            <p:nvPr/>
          </p:nvSpPr>
          <p:spPr>
            <a:xfrm>
              <a:off x="3534568" y="49444"/>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p:nvPr/>
          </p:nvSpPr>
          <p:spPr>
            <a:xfrm>
              <a:off x="3534568" y="49444"/>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Enables real-time teamwork and project management, mirroring the collaborative nature of modern workplaces.</a:t>
              </a:r>
              <a:endParaRPr sz="2600">
                <a:solidFill>
                  <a:schemeClr val="dk1"/>
                </a:solidFill>
                <a:latin typeface="Calibri"/>
                <a:ea typeface="Calibri"/>
                <a:cs typeface="Calibri"/>
                <a:sym typeface="Calibri"/>
              </a:endParaRPr>
            </a:p>
          </p:txBody>
        </p:sp>
        <p:cxnSp>
          <p:nvCxnSpPr>
            <p:cNvPr id="209" name="Google Shape;209;p7"/>
            <p:cNvCxnSpPr/>
            <p:nvPr/>
          </p:nvCxnSpPr>
          <p:spPr>
            <a:xfrm>
              <a:off x="3287970" y="979660"/>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10" name="Google Shape;210;p7"/>
            <p:cNvSpPr/>
            <p:nvPr/>
          </p:nvSpPr>
          <p:spPr>
            <a:xfrm>
              <a:off x="3534568" y="1026170"/>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txBox="1"/>
            <p:nvPr/>
          </p:nvSpPr>
          <p:spPr>
            <a:xfrm>
              <a:off x="3534568" y="1026170"/>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Offers virtual spaces where learners can engage in cooperative learning, breaking geographical barriers.</a:t>
              </a:r>
              <a:endParaRPr sz="2600">
                <a:solidFill>
                  <a:schemeClr val="dk1"/>
                </a:solidFill>
                <a:latin typeface="Calibri"/>
                <a:ea typeface="Calibri"/>
                <a:cs typeface="Calibri"/>
                <a:sym typeface="Calibri"/>
              </a:endParaRPr>
            </a:p>
          </p:txBody>
        </p:sp>
        <p:cxnSp>
          <p:nvCxnSpPr>
            <p:cNvPr id="212" name="Google Shape;212;p7"/>
            <p:cNvCxnSpPr/>
            <p:nvPr/>
          </p:nvCxnSpPr>
          <p:spPr>
            <a:xfrm>
              <a:off x="3287970" y="1956386"/>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213" name="Google Shape;213;p7"/>
            <p:cNvCxnSpPr/>
            <p:nvPr/>
          </p:nvCxnSpPr>
          <p:spPr>
            <a:xfrm>
              <a:off x="0" y="2004069"/>
              <a:ext cx="16439854" cy="0"/>
            </a:xfrm>
            <a:prstGeom prst="straightConnector1">
              <a:avLst/>
            </a:prstGeom>
            <a:solidFill>
              <a:srgbClr val="EE9E6B"/>
            </a:solidFill>
            <a:ln w="25400" cap="flat" cmpd="sng">
              <a:solidFill>
                <a:srgbClr val="EE9E6B"/>
              </a:solidFill>
              <a:prstDash val="solid"/>
              <a:round/>
              <a:headEnd type="none" w="sm" len="sm"/>
              <a:tailEnd type="none" w="sm" len="sm"/>
            </a:ln>
          </p:spPr>
        </p:cxnSp>
        <p:sp>
          <p:nvSpPr>
            <p:cNvPr id="214" name="Google Shape;214;p7"/>
            <p:cNvSpPr/>
            <p:nvPr/>
          </p:nvSpPr>
          <p:spPr>
            <a:xfrm>
              <a:off x="0" y="2004069"/>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txBox="1"/>
            <p:nvPr/>
          </p:nvSpPr>
          <p:spPr>
            <a:xfrm>
              <a:off x="0" y="2004069"/>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1">
                  <a:solidFill>
                    <a:schemeClr val="dk1"/>
                  </a:solidFill>
                  <a:latin typeface="Calibri"/>
                  <a:ea typeface="Calibri"/>
                  <a:cs typeface="Calibri"/>
                  <a:sym typeface="Calibri"/>
                </a:rPr>
                <a:t>Supporting Personalized Learning:</a:t>
              </a:r>
              <a:endParaRPr sz="3700">
                <a:solidFill>
                  <a:schemeClr val="dk1"/>
                </a:solidFill>
                <a:latin typeface="Calibri"/>
                <a:ea typeface="Calibri"/>
                <a:cs typeface="Calibri"/>
                <a:sym typeface="Calibri"/>
              </a:endParaRPr>
            </a:p>
          </p:txBody>
        </p:sp>
        <p:sp>
          <p:nvSpPr>
            <p:cNvPr id="216" name="Google Shape;216;p7"/>
            <p:cNvSpPr/>
            <p:nvPr/>
          </p:nvSpPr>
          <p:spPr>
            <a:xfrm>
              <a:off x="3534568" y="2050580"/>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txBox="1"/>
            <p:nvPr/>
          </p:nvSpPr>
          <p:spPr>
            <a:xfrm>
              <a:off x="3534568" y="2050580"/>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Allows for adaptive learning experiences that cater to individual student needs and paces.</a:t>
              </a:r>
              <a:endParaRPr sz="2600">
                <a:solidFill>
                  <a:schemeClr val="dk1"/>
                </a:solidFill>
                <a:latin typeface="Calibri"/>
                <a:ea typeface="Calibri"/>
                <a:cs typeface="Calibri"/>
                <a:sym typeface="Calibri"/>
              </a:endParaRPr>
            </a:p>
          </p:txBody>
        </p:sp>
        <p:cxnSp>
          <p:nvCxnSpPr>
            <p:cNvPr id="218" name="Google Shape;218;p7"/>
            <p:cNvCxnSpPr/>
            <p:nvPr/>
          </p:nvCxnSpPr>
          <p:spPr>
            <a:xfrm>
              <a:off x="3287970" y="2980795"/>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19" name="Google Shape;219;p7"/>
            <p:cNvSpPr/>
            <p:nvPr/>
          </p:nvSpPr>
          <p:spPr>
            <a:xfrm>
              <a:off x="3534568" y="3027306"/>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p:nvPr/>
          </p:nvSpPr>
          <p:spPr>
            <a:xfrm>
              <a:off x="3534568" y="3027306"/>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Assists in tracking progress and providing personalized feedback through learning analytics.</a:t>
              </a:r>
              <a:endParaRPr sz="2600">
                <a:solidFill>
                  <a:schemeClr val="dk1"/>
                </a:solidFill>
                <a:latin typeface="Calibri"/>
                <a:ea typeface="Calibri"/>
                <a:cs typeface="Calibri"/>
                <a:sym typeface="Calibri"/>
              </a:endParaRPr>
            </a:p>
          </p:txBody>
        </p:sp>
        <p:cxnSp>
          <p:nvCxnSpPr>
            <p:cNvPr id="221" name="Google Shape;221;p7"/>
            <p:cNvCxnSpPr/>
            <p:nvPr/>
          </p:nvCxnSpPr>
          <p:spPr>
            <a:xfrm>
              <a:off x="3287970" y="3957521"/>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222" name="Google Shape;222;p7"/>
            <p:cNvCxnSpPr/>
            <p:nvPr/>
          </p:nvCxnSpPr>
          <p:spPr>
            <a:xfrm>
              <a:off x="0" y="4005204"/>
              <a:ext cx="16439854" cy="0"/>
            </a:xfrm>
            <a:prstGeom prst="straightConnector1">
              <a:avLst/>
            </a:prstGeom>
            <a:solidFill>
              <a:srgbClr val="F9BD9D"/>
            </a:solidFill>
            <a:ln w="25400" cap="flat" cmpd="sng">
              <a:solidFill>
                <a:srgbClr val="F9BD9D"/>
              </a:solidFill>
              <a:prstDash val="solid"/>
              <a:round/>
              <a:headEnd type="none" w="sm" len="sm"/>
              <a:tailEnd type="none" w="sm" len="sm"/>
            </a:ln>
          </p:spPr>
        </p:cxnSp>
        <p:sp>
          <p:nvSpPr>
            <p:cNvPr id="223" name="Google Shape;223;p7"/>
            <p:cNvSpPr/>
            <p:nvPr/>
          </p:nvSpPr>
          <p:spPr>
            <a:xfrm>
              <a:off x="0" y="4005204"/>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txBox="1"/>
            <p:nvPr/>
          </p:nvSpPr>
          <p:spPr>
            <a:xfrm>
              <a:off x="0" y="4005204"/>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3700" b="1">
                  <a:solidFill>
                    <a:schemeClr val="dk1"/>
                  </a:solidFill>
                  <a:latin typeface="Calibri"/>
                  <a:ea typeface="Calibri"/>
                  <a:cs typeface="Calibri"/>
                  <a:sym typeface="Calibri"/>
                </a:rPr>
                <a:t>Bridging the Skills Gap:</a:t>
              </a:r>
              <a:endParaRPr sz="3700">
                <a:solidFill>
                  <a:schemeClr val="dk1"/>
                </a:solidFill>
                <a:latin typeface="Calibri"/>
                <a:ea typeface="Calibri"/>
                <a:cs typeface="Calibri"/>
                <a:sym typeface="Calibri"/>
              </a:endParaRPr>
            </a:p>
          </p:txBody>
        </p:sp>
        <p:sp>
          <p:nvSpPr>
            <p:cNvPr id="225" name="Google Shape;225;p7"/>
            <p:cNvSpPr/>
            <p:nvPr/>
          </p:nvSpPr>
          <p:spPr>
            <a:xfrm>
              <a:off x="3534568" y="4051715"/>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txBox="1"/>
            <p:nvPr/>
          </p:nvSpPr>
          <p:spPr>
            <a:xfrm>
              <a:off x="3534568" y="4051715"/>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Prepares learners for the digital competencies required in today's job market.</a:t>
              </a:r>
              <a:endParaRPr sz="2600">
                <a:solidFill>
                  <a:schemeClr val="dk1"/>
                </a:solidFill>
                <a:latin typeface="Calibri"/>
                <a:ea typeface="Calibri"/>
                <a:cs typeface="Calibri"/>
                <a:sym typeface="Calibri"/>
              </a:endParaRPr>
            </a:p>
          </p:txBody>
        </p:sp>
        <p:cxnSp>
          <p:nvCxnSpPr>
            <p:cNvPr id="227" name="Google Shape;227;p7"/>
            <p:cNvCxnSpPr/>
            <p:nvPr/>
          </p:nvCxnSpPr>
          <p:spPr>
            <a:xfrm>
              <a:off x="3287970" y="4981930"/>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28" name="Google Shape;228;p7"/>
            <p:cNvSpPr/>
            <p:nvPr/>
          </p:nvSpPr>
          <p:spPr>
            <a:xfrm>
              <a:off x="3534568" y="5028441"/>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p:nvPr/>
          </p:nvSpPr>
          <p:spPr>
            <a:xfrm>
              <a:off x="3534568" y="5028441"/>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Connects academic learning with practical industry application through simulations and virtual labs.</a:t>
              </a:r>
              <a:endParaRPr sz="2600">
                <a:solidFill>
                  <a:schemeClr val="dk1"/>
                </a:solidFill>
                <a:latin typeface="Calibri"/>
                <a:ea typeface="Calibri"/>
                <a:cs typeface="Calibri"/>
                <a:sym typeface="Calibri"/>
              </a:endParaRPr>
            </a:p>
          </p:txBody>
        </p:sp>
        <p:cxnSp>
          <p:nvCxnSpPr>
            <p:cNvPr id="230" name="Google Shape;230;p7"/>
            <p:cNvCxnSpPr/>
            <p:nvPr/>
          </p:nvCxnSpPr>
          <p:spPr>
            <a:xfrm>
              <a:off x="3287970" y="5958656"/>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grpSp>
      <p:sp>
        <p:nvSpPr>
          <p:cNvPr id="231" name="Google Shape;231;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34" name="Google Shape;234;p7"/>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8"/>
          <p:cNvSpPr txBox="1"/>
          <p:nvPr/>
        </p:nvSpPr>
        <p:spPr>
          <a:xfrm>
            <a:off x="781346" y="162470"/>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Introduction </a:t>
            </a:r>
            <a:endParaRPr dirty="0"/>
          </a:p>
          <a:p>
            <a:pPr marL="0" marR="0" lvl="0" indent="0" algn="l" rtl="0">
              <a:lnSpc>
                <a:spcPct val="128316"/>
              </a:lnSpc>
              <a:spcBef>
                <a:spcPts val="0"/>
              </a:spcBef>
              <a:spcAft>
                <a:spcPts val="0"/>
              </a:spcAft>
              <a:buNone/>
            </a:pPr>
            <a:r>
              <a:rPr lang="en-GB" sz="6000" dirty="0">
                <a:solidFill>
                  <a:srgbClr val="033C5B"/>
                </a:solidFill>
                <a:latin typeface="Arial"/>
                <a:ea typeface="Arial"/>
                <a:cs typeface="Arial"/>
                <a:sym typeface="Arial"/>
              </a:rPr>
              <a:t>The Role of (New) Technology in VET</a:t>
            </a:r>
            <a:endParaRPr sz="6000" dirty="0">
              <a:solidFill>
                <a:srgbClr val="033C5B"/>
              </a:solidFill>
              <a:latin typeface="Arial"/>
              <a:ea typeface="Arial"/>
              <a:cs typeface="Arial"/>
              <a:sym typeface="Arial"/>
            </a:endParaRPr>
          </a:p>
        </p:txBody>
      </p:sp>
      <p:sp>
        <p:nvSpPr>
          <p:cNvPr id="242" name="Google Shape;242;p8"/>
          <p:cNvSpPr txBox="1"/>
          <p:nvPr/>
        </p:nvSpPr>
        <p:spPr>
          <a:xfrm>
            <a:off x="781346" y="2356775"/>
            <a:ext cx="16439854" cy="2456122"/>
          </a:xfrm>
          <a:prstGeom prst="rect">
            <a:avLst/>
          </a:prstGeom>
          <a:noFill/>
          <a:ln>
            <a:noFill/>
          </a:ln>
        </p:spPr>
        <p:txBody>
          <a:bodyPr spcFirstLastPara="1" wrap="square" lIns="0" tIns="0" rIns="0" bIns="0" anchor="t" anchorCtr="0">
            <a:spAutoFit/>
          </a:bodyPr>
          <a:lstStyle/>
          <a:p>
            <a:pPr marL="0" marR="0" lvl="0" indent="0" algn="l" rtl="0">
              <a:lnSpc>
                <a:spcPct val="113718"/>
              </a:lnSpc>
              <a:spcBef>
                <a:spcPts val="0"/>
              </a:spcBef>
              <a:spcAft>
                <a:spcPts val="0"/>
              </a:spcAft>
              <a:buNone/>
            </a:pPr>
            <a:r>
              <a:rPr lang="en-GB" sz="2800" b="1" dirty="0">
                <a:solidFill>
                  <a:srgbClr val="121212"/>
                </a:solidFill>
                <a:latin typeface="Arial"/>
                <a:ea typeface="Arial"/>
                <a:cs typeface="Arial"/>
                <a:sym typeface="Arial"/>
              </a:rPr>
              <a:t>Fostering Continuous Professional Development:</a:t>
            </a:r>
            <a:endParaRPr sz="1200" dirty="0"/>
          </a:p>
          <a:p>
            <a:pPr marL="457200" marR="0" lvl="0" indent="-457200" algn="l" rtl="0">
              <a:lnSpc>
                <a:spcPct val="113718"/>
              </a:lnSpc>
              <a:spcBef>
                <a:spcPts val="0"/>
              </a:spcBef>
              <a:spcAft>
                <a:spcPts val="0"/>
              </a:spcAft>
              <a:buClr>
                <a:srgbClr val="121212"/>
              </a:buClr>
              <a:buSzPts val="3200"/>
              <a:buFont typeface="Arial"/>
              <a:buChar char="•"/>
            </a:pPr>
            <a:r>
              <a:rPr lang="en-GB" sz="2800" b="1" dirty="0">
                <a:solidFill>
                  <a:srgbClr val="121212"/>
                </a:solidFill>
                <a:latin typeface="Arial"/>
                <a:ea typeface="Arial"/>
                <a:cs typeface="Arial"/>
                <a:sym typeface="Arial"/>
              </a:rPr>
              <a:t>Encourages lifelong learning and skill-updating for educators through online courses and professional networks.</a:t>
            </a:r>
            <a:endParaRPr sz="1200" dirty="0"/>
          </a:p>
          <a:p>
            <a:pPr marL="457200" marR="0" lvl="0" indent="-457200" algn="l" rtl="0">
              <a:lnSpc>
                <a:spcPct val="113718"/>
              </a:lnSpc>
              <a:spcBef>
                <a:spcPts val="0"/>
              </a:spcBef>
              <a:spcAft>
                <a:spcPts val="0"/>
              </a:spcAft>
              <a:buClr>
                <a:srgbClr val="121212"/>
              </a:buClr>
              <a:buSzPts val="3200"/>
              <a:buFont typeface="Arial"/>
              <a:buChar char="•"/>
            </a:pPr>
            <a:r>
              <a:rPr lang="en-GB" sz="2800" b="1" dirty="0">
                <a:solidFill>
                  <a:srgbClr val="121212"/>
                </a:solidFill>
                <a:latin typeface="Arial"/>
                <a:ea typeface="Arial"/>
                <a:cs typeface="Arial"/>
                <a:sym typeface="Arial"/>
              </a:rPr>
              <a:t>Provides educators with tools to stay current with educational trends and industry advancements.</a:t>
            </a:r>
            <a:endParaRPr sz="2800" dirty="0">
              <a:solidFill>
                <a:srgbClr val="121212"/>
              </a:solidFill>
              <a:latin typeface="Arial"/>
              <a:ea typeface="Arial"/>
              <a:cs typeface="Arial"/>
              <a:sym typeface="Arial"/>
            </a:endParaRPr>
          </a:p>
        </p:txBody>
      </p:sp>
      <p:sp>
        <p:nvSpPr>
          <p:cNvPr id="243" name="Google Shape;243;p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5" name="Google Shape;245;p8" title="Transforming Technical and Vocational Education and Training for successful and just transitions"/>
          <p:cNvPicPr preferRelativeResize="0"/>
          <p:nvPr/>
        </p:nvPicPr>
        <p:blipFill rotWithShape="1">
          <a:blip r:embed="rId3">
            <a:alphaModFix/>
          </a:blip>
          <a:srcRect/>
          <a:stretch/>
        </p:blipFill>
        <p:spPr>
          <a:xfrm>
            <a:off x="4252431" y="4498767"/>
            <a:ext cx="7620000" cy="4305300"/>
          </a:xfrm>
          <a:prstGeom prst="rect">
            <a:avLst/>
          </a:prstGeom>
          <a:noFill/>
          <a:ln>
            <a:noFill/>
          </a:ln>
        </p:spPr>
      </p:pic>
      <p:sp>
        <p:nvSpPr>
          <p:cNvPr id="246" name="Google Shape;246;p8"/>
          <p:cNvSpPr txBox="1"/>
          <p:nvPr/>
        </p:nvSpPr>
        <p:spPr>
          <a:xfrm>
            <a:off x="11872431" y="8389204"/>
            <a:ext cx="914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Source: </a:t>
            </a:r>
            <a:r>
              <a:rPr lang="en-GB"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https://youtu.be/b29HEC5WL9M?feature=shared</a:t>
            </a:r>
            <a:r>
              <a:rPr lang="en-GB" sz="1800" i="1">
                <a:solidFill>
                  <a:schemeClr val="dk1"/>
                </a:solidFill>
                <a:latin typeface="Calibri"/>
                <a:ea typeface="Calibri"/>
                <a:cs typeface="Calibri"/>
                <a:sym typeface="Calibri"/>
              </a:rPr>
              <a:t> </a:t>
            </a:r>
            <a:endParaRPr sz="1800" i="1">
              <a:solidFill>
                <a:schemeClr val="dk1"/>
              </a:solidFill>
              <a:latin typeface="Calibri"/>
              <a:ea typeface="Calibri"/>
              <a:cs typeface="Calibri"/>
              <a:sym typeface="Calibri"/>
            </a:endParaRPr>
          </a:p>
        </p:txBody>
      </p:sp>
      <p:sp>
        <p:nvSpPr>
          <p:cNvPr id="247" name="Google Shape;247;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50" name="Google Shape;250;p8"/>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4"/>
        <p:cNvGrpSpPr/>
        <p:nvPr/>
      </p:nvGrpSpPr>
      <p:grpSpPr>
        <a:xfrm>
          <a:off x="0" y="0"/>
          <a:ext cx="0" cy="0"/>
          <a:chOff x="0" y="0"/>
          <a:chExt cx="0" cy="0"/>
        </a:xfrm>
      </p:grpSpPr>
      <p:sp>
        <p:nvSpPr>
          <p:cNvPr id="255" name="Google Shape;255;p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txBox="1"/>
          <p:nvPr/>
        </p:nvSpPr>
        <p:spPr>
          <a:xfrm>
            <a:off x="771078" y="448996"/>
            <a:ext cx="16282883" cy="909736"/>
          </a:xfrm>
          <a:prstGeom prst="rect">
            <a:avLst/>
          </a:prstGeom>
          <a:noFill/>
          <a:ln>
            <a:noFill/>
          </a:ln>
        </p:spPr>
        <p:txBody>
          <a:bodyPr spcFirstLastPara="1" wrap="square" lIns="0" tIns="0" rIns="0" bIns="0" anchor="t" anchorCtr="0">
            <a:spAutoFit/>
          </a:bodyPr>
          <a:lstStyle/>
          <a:p>
            <a:pPr marL="0" marR="0" lvl="0" indent="0" algn="l" rtl="0">
              <a:lnSpc>
                <a:spcPct val="174977"/>
              </a:lnSpc>
              <a:spcBef>
                <a:spcPts val="0"/>
              </a:spcBef>
              <a:spcAft>
                <a:spcPts val="0"/>
              </a:spcAft>
              <a:buNone/>
            </a:pPr>
            <a:r>
              <a:rPr lang="en-GB" sz="4400">
                <a:solidFill>
                  <a:srgbClr val="033C5B"/>
                </a:solidFill>
                <a:latin typeface="Arial"/>
                <a:ea typeface="Arial"/>
                <a:cs typeface="Arial"/>
                <a:sym typeface="Arial"/>
              </a:rPr>
              <a:t>Benefits of Technology for Educators and Learners</a:t>
            </a:r>
            <a:endParaRPr sz="4400">
              <a:solidFill>
                <a:srgbClr val="033C5B"/>
              </a:solidFill>
              <a:latin typeface="Arial"/>
              <a:ea typeface="Arial"/>
              <a:cs typeface="Arial"/>
              <a:sym typeface="Arial"/>
            </a:endParaRPr>
          </a:p>
        </p:txBody>
      </p:sp>
      <p:sp>
        <p:nvSpPr>
          <p:cNvPr id="258" name="Google Shape;258;p9"/>
          <p:cNvSpPr txBox="1"/>
          <p:nvPr/>
        </p:nvSpPr>
        <p:spPr>
          <a:xfrm>
            <a:off x="521610" y="2759664"/>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Collaboration</a:t>
            </a:r>
            <a:endParaRPr sz="2800">
              <a:solidFill>
                <a:srgbClr val="121212"/>
              </a:solidFill>
              <a:latin typeface="Arial"/>
              <a:ea typeface="Arial"/>
              <a:cs typeface="Arial"/>
              <a:sym typeface="Arial"/>
            </a:endParaRPr>
          </a:p>
        </p:txBody>
      </p:sp>
      <p:sp>
        <p:nvSpPr>
          <p:cNvPr id="259" name="Google Shape;259;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9"/>
          <p:cNvSpPr txBox="1"/>
          <p:nvPr/>
        </p:nvSpPr>
        <p:spPr>
          <a:xfrm>
            <a:off x="6320424" y="2759664"/>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Continuous Skill Development</a:t>
            </a:r>
            <a:endParaRPr sz="2800">
              <a:solidFill>
                <a:srgbClr val="121212"/>
              </a:solidFill>
              <a:latin typeface="Arial"/>
              <a:ea typeface="Arial"/>
              <a:cs typeface="Arial"/>
              <a:sym typeface="Arial"/>
            </a:endParaRPr>
          </a:p>
        </p:txBody>
      </p:sp>
      <p:sp>
        <p:nvSpPr>
          <p:cNvPr id="262" name="Google Shape;262;p9"/>
          <p:cNvSpPr txBox="1"/>
          <p:nvPr/>
        </p:nvSpPr>
        <p:spPr>
          <a:xfrm>
            <a:off x="11857658" y="2753538"/>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Flexibility and Accessibility</a:t>
            </a:r>
            <a:endParaRPr sz="2800">
              <a:solidFill>
                <a:srgbClr val="121212"/>
              </a:solidFill>
              <a:latin typeface="Arial"/>
              <a:ea typeface="Arial"/>
              <a:cs typeface="Arial"/>
              <a:sym typeface="Arial"/>
            </a:endParaRPr>
          </a:p>
        </p:txBody>
      </p:sp>
      <p:pic>
        <p:nvPicPr>
          <p:cNvPr id="263" name="Google Shape;263;p9" descr="Classroom outline"/>
          <p:cNvPicPr preferRelativeResize="0"/>
          <p:nvPr/>
        </p:nvPicPr>
        <p:blipFill rotWithShape="1">
          <a:blip r:embed="rId3">
            <a:alphaModFix/>
          </a:blip>
          <a:srcRect/>
          <a:stretch/>
        </p:blipFill>
        <p:spPr>
          <a:xfrm>
            <a:off x="2105856" y="3121219"/>
            <a:ext cx="1788636" cy="1788636"/>
          </a:xfrm>
          <a:prstGeom prst="rect">
            <a:avLst/>
          </a:prstGeom>
          <a:noFill/>
          <a:ln>
            <a:noFill/>
          </a:ln>
        </p:spPr>
      </p:pic>
      <p:pic>
        <p:nvPicPr>
          <p:cNvPr id="264" name="Google Shape;264;p9" descr="Users with solid fill"/>
          <p:cNvPicPr preferRelativeResize="0"/>
          <p:nvPr/>
        </p:nvPicPr>
        <p:blipFill rotWithShape="1">
          <a:blip r:embed="rId4">
            <a:alphaModFix/>
          </a:blip>
          <a:srcRect/>
          <a:stretch/>
        </p:blipFill>
        <p:spPr>
          <a:xfrm>
            <a:off x="13568565" y="3322802"/>
            <a:ext cx="1788636" cy="1788636"/>
          </a:xfrm>
          <a:prstGeom prst="rect">
            <a:avLst/>
          </a:prstGeom>
          <a:noFill/>
          <a:ln>
            <a:noFill/>
          </a:ln>
        </p:spPr>
      </p:pic>
      <p:sp>
        <p:nvSpPr>
          <p:cNvPr id="265" name="Google Shape;265;p9"/>
          <p:cNvSpPr txBox="1"/>
          <p:nvPr/>
        </p:nvSpPr>
        <p:spPr>
          <a:xfrm>
            <a:off x="521609" y="4808070"/>
            <a:ext cx="5210451" cy="3528787"/>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1800" b="1" dirty="0">
                <a:solidFill>
                  <a:srgbClr val="121212"/>
                </a:solidFill>
                <a:latin typeface="Arial"/>
                <a:ea typeface="Arial"/>
                <a:cs typeface="Arial"/>
                <a:sym typeface="Arial"/>
              </a:rPr>
              <a:t>Tools like Microsoft Teams and Google Workspace foster collaboration by allowing learners to work together on projects regardless of their physical location.</a:t>
            </a:r>
            <a:endParaRPr sz="1200" dirty="0"/>
          </a:p>
          <a:p>
            <a:pPr marL="0" marR="0" lvl="0" indent="0" algn="ctr" rtl="0">
              <a:lnSpc>
                <a:spcPct val="181950"/>
              </a:lnSpc>
              <a:spcBef>
                <a:spcPts val="0"/>
              </a:spcBef>
              <a:spcAft>
                <a:spcPts val="0"/>
              </a:spcAft>
              <a:buNone/>
            </a:pPr>
            <a:r>
              <a:rPr lang="en-GB" sz="1800" b="1" dirty="0">
                <a:solidFill>
                  <a:srgbClr val="121212"/>
                </a:solidFill>
                <a:latin typeface="Arial"/>
                <a:ea typeface="Arial"/>
                <a:cs typeface="Arial"/>
                <a:sym typeface="Arial"/>
              </a:rPr>
              <a:t>Educators can monitor group work more efficiently and facilitate collaboration outside of traditional classroom hours.</a:t>
            </a:r>
            <a:endParaRPr sz="1800" dirty="0">
              <a:solidFill>
                <a:srgbClr val="121212"/>
              </a:solidFill>
              <a:latin typeface="Arial"/>
              <a:ea typeface="Arial"/>
              <a:cs typeface="Arial"/>
              <a:sym typeface="Arial"/>
            </a:endParaRPr>
          </a:p>
        </p:txBody>
      </p:sp>
      <p:sp>
        <p:nvSpPr>
          <p:cNvPr id="266" name="Google Shape;266;p9"/>
          <p:cNvSpPr txBox="1"/>
          <p:nvPr/>
        </p:nvSpPr>
        <p:spPr>
          <a:xfrm>
            <a:off x="6355593" y="4808070"/>
            <a:ext cx="5210451" cy="3528787"/>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1800" b="1">
                <a:solidFill>
                  <a:srgbClr val="121212"/>
                </a:solidFill>
                <a:latin typeface="Arial"/>
                <a:ea typeface="Arial"/>
                <a:cs typeface="Arial"/>
                <a:sym typeface="Arial"/>
              </a:rPr>
              <a:t>Online platforms offer learners and educators alike opportunities for continuous professional development and upskilling through courses and certifications.</a:t>
            </a:r>
            <a:endParaRPr sz="1200"/>
          </a:p>
          <a:p>
            <a:pPr marL="0" marR="0" lvl="0" indent="0" algn="ctr" rtl="0">
              <a:lnSpc>
                <a:spcPct val="181950"/>
              </a:lnSpc>
              <a:spcBef>
                <a:spcPts val="0"/>
              </a:spcBef>
              <a:spcAft>
                <a:spcPts val="0"/>
              </a:spcAft>
              <a:buNone/>
            </a:pPr>
            <a:r>
              <a:rPr lang="en-GB" sz="1800" b="1">
                <a:solidFill>
                  <a:srgbClr val="121212"/>
                </a:solidFill>
                <a:latin typeface="Arial"/>
                <a:ea typeface="Arial"/>
                <a:cs typeface="Arial"/>
                <a:sym typeface="Arial"/>
              </a:rPr>
              <a:t>Technology enables the ongoing acquisition of new competencies that are essential in the rapidly changing job market</a:t>
            </a:r>
            <a:endParaRPr sz="1800">
              <a:solidFill>
                <a:srgbClr val="121212"/>
              </a:solidFill>
              <a:latin typeface="Arial"/>
              <a:ea typeface="Arial"/>
              <a:cs typeface="Arial"/>
              <a:sym typeface="Arial"/>
            </a:endParaRPr>
          </a:p>
        </p:txBody>
      </p:sp>
      <p:sp>
        <p:nvSpPr>
          <p:cNvPr id="267" name="Google Shape;267;p9"/>
          <p:cNvSpPr txBox="1"/>
          <p:nvPr/>
        </p:nvSpPr>
        <p:spPr>
          <a:xfrm>
            <a:off x="11979709" y="4909855"/>
            <a:ext cx="4509924" cy="2016449"/>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1800" b="1">
                <a:solidFill>
                  <a:srgbClr val="121212"/>
                </a:solidFill>
                <a:latin typeface="Arial"/>
                <a:ea typeface="Arial"/>
                <a:cs typeface="Arial"/>
                <a:sym typeface="Arial"/>
              </a:rPr>
              <a:t>Online resources and e-learning platforms provide learners the flexibility to study anytime, anywhere, broadening access to education</a:t>
            </a:r>
            <a:endParaRPr sz="1800">
              <a:solidFill>
                <a:srgbClr val="121212"/>
              </a:solidFill>
              <a:latin typeface="Arial"/>
              <a:ea typeface="Arial"/>
              <a:cs typeface="Arial"/>
              <a:sym typeface="Arial"/>
            </a:endParaRPr>
          </a:p>
        </p:txBody>
      </p:sp>
      <p:pic>
        <p:nvPicPr>
          <p:cNvPr id="268" name="Google Shape;268;p9" descr="Business Growth with solid fill"/>
          <p:cNvPicPr preferRelativeResize="0"/>
          <p:nvPr/>
        </p:nvPicPr>
        <p:blipFill rotWithShape="1">
          <a:blip r:embed="rId5">
            <a:alphaModFix/>
          </a:blip>
          <a:srcRect/>
          <a:stretch/>
        </p:blipFill>
        <p:spPr>
          <a:xfrm>
            <a:off x="8129968" y="3244222"/>
            <a:ext cx="1595124" cy="1595124"/>
          </a:xfrm>
          <a:prstGeom prst="rect">
            <a:avLst/>
          </a:prstGeom>
          <a:noFill/>
          <a:ln>
            <a:noFill/>
          </a:ln>
        </p:spPr>
      </p:pic>
      <p:sp>
        <p:nvSpPr>
          <p:cNvPr id="269" name="Google Shape;269;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72" name="Google Shape;272;p9"/>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4372</Words>
  <Application>Microsoft Office PowerPoint</Application>
  <PresentationFormat>Custom</PresentationFormat>
  <Paragraphs>231</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created xsi:type="dcterms:W3CDTF">2006-08-16T00:00:00Z</dcterms:created>
  <dcterms:modified xsi:type="dcterms:W3CDTF">2024-11-07T22:28:53Z</dcterms:modified>
</cp:coreProperties>
</file>