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jNo5Rh3dE/1Fptv/TZRVZmYHZl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78"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4" name="Google Shape;36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4" name="Google Shape;38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0" name="Google Shape;41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7" name="Google Shape;437;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5" name="Google Shape;455;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6" name="Google Shape;476;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7" name="Google Shape;497;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0" name="Google Shape;54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6" name="Google Shape;556;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5"/>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3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3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3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3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3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4"/>
          <p:cNvSpPr>
            <a:spLocks noGrp="1"/>
          </p:cNvSpPr>
          <p:nvPr>
            <p:ph type="pic" idx="2"/>
          </p:nvPr>
        </p:nvSpPr>
        <p:spPr>
          <a:xfrm>
            <a:off x="1792288" y="612775"/>
            <a:ext cx="5486400" cy="4114800"/>
          </a:xfrm>
          <a:prstGeom prst="rect">
            <a:avLst/>
          </a:prstGeom>
          <a:noFill/>
          <a:ln>
            <a:noFill/>
          </a:ln>
        </p:spPr>
      </p:sp>
      <p:sp>
        <p:nvSpPr>
          <p:cNvPr id="64" name="Google Shape;64;p3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youtu.be/PBIYIuaA4LI?feature=shared"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autocove.eu/" TargetMode="External"/><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thomasmore.be/en/educations/degree-students/automotive-technology/automotive-technology/sint-katelijne-waver/full-programm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incuvet.eu/docs/IncuVET_VEGGIE-FOOD_Gamarra_Spain_EN.pdf"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9.png"/><Relationship Id="rId4" Type="http://schemas.openxmlformats.org/officeDocument/2006/relationships/hyperlink" Target="https://experientiallearninginstitute.org/what-is-experiential-learning/"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0.png"/><Relationship Id="rId4" Type="http://schemas.openxmlformats.org/officeDocument/2006/relationships/hyperlink" Target="https://www.mcw.edu/-/media/MCW/Education/Academic-Affairs/OEI/Faculty-Quick-Guides/Cognitive-Apprenticeship-Theory.pdf"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1.png"/><Relationship Id="rId4" Type="http://schemas.openxmlformats.org/officeDocument/2006/relationships/hyperlink" Target="https://www.communityofpractice.ca/background/what-is-a-community-of-practice/#:~:text=A%20community%20of%20practice%20(CoP,both%20individual%20and%20group%20goal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hyperlink" Target="https://www.slido.com/?experience_id=240323-z" TargetMode="External"/><Relationship Id="rId1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hyperlink" Target="https://tatrck.com/redir/clickGate.php?u=u68EH62H&amp;p=9z7K3hGCLg&amp;m=30&amp;url=https%3A%2F%2Fwww.microsoft.com%2Fen-us%2Fmicrosoft-teams%2Fgroup-chat-software" TargetMode="External"/><Relationship Id="rId12" Type="http://schemas.openxmlformats.org/officeDocument/2006/relationships/hyperlink" Target="https://www.mentimeter.com/" TargetMode="External"/><Relationship Id="rId17" Type="http://schemas.openxmlformats.org/officeDocument/2006/relationships/image" Target="../media/image1.png"/><Relationship Id="rId2" Type="http://schemas.openxmlformats.org/officeDocument/2006/relationships/notesSlide" Target="../notesSlides/notesSlide17.xml"/><Relationship Id="rId16"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hyperlink" Target="https://trello.com/?&amp;aceid=&amp;adposition=&amp;adgroup=142052875575&amp;campaign=18422870630&amp;creative=672183077514&amp;device=c&amp;keyword=trello&amp;matchtype=e&amp;network=g&amp;placement=&amp;ds_kids=p73326130039&amp;ds_e=GOOGLE&amp;ds_eid=700000001557344&amp;ds_e1=GOOGLE&amp;gad_source=1&amp;gclid=CjwKCAjw5ImwBhBtEiwAFHDZx85NOdsiSNMI3iZVqX0Reid0fBd_NSHCXb7LV9vo5g0OEZnHA6z0jRoCVjgQAvD_BwE&amp;gclsrc=aw.ds" TargetMode="External"/><Relationship Id="rId11" Type="http://schemas.openxmlformats.org/officeDocument/2006/relationships/hyperlink" Target="https://www.google.com/forms/about/" TargetMode="External"/><Relationship Id="rId5" Type="http://schemas.openxmlformats.org/officeDocument/2006/relationships/hyperlink" Target="https://slack.com/" TargetMode="External"/><Relationship Id="rId15" Type="http://schemas.openxmlformats.org/officeDocument/2006/relationships/image" Target="../media/image27.png"/><Relationship Id="rId10" Type="http://schemas.openxmlformats.org/officeDocument/2006/relationships/image" Target="../media/image25.png"/><Relationship Id="rId19" Type="http://schemas.openxmlformats.org/officeDocument/2006/relationships/image" Target="../media/image3.png"/><Relationship Id="rId4" Type="http://schemas.openxmlformats.org/officeDocument/2006/relationships/image" Target="../media/image22.png"/><Relationship Id="rId9" Type="http://schemas.openxmlformats.org/officeDocument/2006/relationships/image" Target="../media/image24.png"/><Relationship Id="rId1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hyperlink" Target="https://us05web.zoom.us/signin#/login" TargetMode="External"/><Relationship Id="rId13" Type="http://schemas.openxmlformats.org/officeDocument/2006/relationships/image" Target="../media/image30.png"/><Relationship Id="rId18"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hyperlink" Target="https://www.articulate.com/lp/360/tr-course/?utm_source=google-sem&amp;utm_medium=cpc&amp;utm_term=course%20creation%20platforms&amp;utm_campaign=ggl%7Csem%7Cnbrd%7CA360%7Ceu-t1%7CCourse%7CBroad%7C24p%7CCourseQualified&amp;utm_content=1001&amp;lqid=engine:google%7Ccampaignid:20038889666%7Cadid:686260030460%7Cgclid:CjwKCAjw1NK4BhAwEiwAVUHPUMQtUBqXEgy66e_QnaIUjMvXNKek1sLRC-2g7UbTYXRhDSoIvp0IrRoCJoUQAvD_BwE&amp;gad_source=1&amp;gclid=CjwKCAjw1NK4BhAwEiwAVUHPUMQtUBqXEgy66e_QnaIUjMvXNKek1sLRC-2g7UbTYXRhDSoIvp0IrRoCJoUQAvD_BwE" TargetMode="External"/><Relationship Id="rId12" Type="http://schemas.openxmlformats.org/officeDocument/2006/relationships/hyperlink" Target="https://jamboard.google.com/" TargetMode="External"/><Relationship Id="rId17" Type="http://schemas.openxmlformats.org/officeDocument/2006/relationships/image" Target="../media/image34.png"/><Relationship Id="rId2" Type="http://schemas.openxmlformats.org/officeDocument/2006/relationships/notesSlide" Target="../notesSlides/notesSlide18.xml"/><Relationship Id="rId16" Type="http://schemas.openxmlformats.org/officeDocument/2006/relationships/image" Target="../media/image33.png"/><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www.blackboard.com/" TargetMode="External"/><Relationship Id="rId11" Type="http://schemas.openxmlformats.org/officeDocument/2006/relationships/hyperlink" Target="https://miro.com/login/" TargetMode="External"/><Relationship Id="rId5" Type="http://schemas.openxmlformats.org/officeDocument/2006/relationships/hyperlink" Target="https://moodle.org/" TargetMode="External"/><Relationship Id="rId15" Type="http://schemas.openxmlformats.org/officeDocument/2006/relationships/image" Target="../media/image32.png"/><Relationship Id="rId10" Type="http://schemas.openxmlformats.org/officeDocument/2006/relationships/image" Target="../media/image29.png"/><Relationship Id="rId19" Type="http://schemas.openxmlformats.org/officeDocument/2006/relationships/image" Target="../media/image2.png"/><Relationship Id="rId4" Type="http://schemas.openxmlformats.org/officeDocument/2006/relationships/image" Target="../media/image22.png"/><Relationship Id="rId9" Type="http://schemas.openxmlformats.org/officeDocument/2006/relationships/hyperlink" Target="https://tatrck.com/redir/clickGate.php?u=u68EH62H&amp;p=9z7K3hGCLg&amp;m=30&amp;url=https%3A%2F%2Fwww.microsoft.com%2Fen-us%2Fmicrosoft-teams%2Flog-in" TargetMode="External"/><Relationship Id="rId1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hyperlink" Target="https://www.cedefop.europa.eu/files/5590_en.pdf"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3.png"/><Relationship Id="rId4" Type="http://schemas.openxmlformats.org/officeDocument/2006/relationships/hyperlink" Target="https://tvet-online.asia/21/designing-a-model-of-strategic-partnership-between-the-vocational-skills-development-system-and-industry-case-study-in-vietnam/" TargetMode="External"/><Relationship Id="rId9"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hyperlink" Target="https://www.cedefop.europa.eu/files/5590_en.pdf"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3.png"/><Relationship Id="rId4" Type="http://schemas.openxmlformats.org/officeDocument/2006/relationships/hyperlink" Target="https://tvet-online.asia/21/designing-a-model-of-strategic-partnership-between-the-vocational-skills-development-system-and-industry-case-study-in-vietnam/" TargetMode="External"/><Relationship Id="rId9"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39.png"/><Relationship Id="rId12"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1.png"/><Relationship Id="rId5" Type="http://schemas.openxmlformats.org/officeDocument/2006/relationships/image" Target="../media/image37.png"/><Relationship Id="rId10" Type="http://schemas.openxmlformats.org/officeDocument/2006/relationships/image" Target="../media/image13.png"/><Relationship Id="rId4" Type="http://schemas.openxmlformats.org/officeDocument/2006/relationships/image" Target="../media/image22.png"/><Relationship Id="rId9" Type="http://schemas.openxmlformats.org/officeDocument/2006/relationships/image" Target="../media/image41.png"/></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2.png"/><Relationship Id="rId7"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cedefop.europa.eu/files/5590_en.pdf" TargetMode="External"/><Relationship Id="rId7"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ervet-journal.springeropen.com/articles/10.1186/s40461-021-00117-z" TargetMode="External"/><Relationship Id="rId4" Type="http://schemas.openxmlformats.org/officeDocument/2006/relationships/hyperlink" Target="https://watermark.silverchair.com/020070_1_online.pdf?token=AQECAHi208BE49Ooan9kkhW_Ercy7Dm3ZL_9Cf3qfKAc485ysgAABX4wggV6BgkqhkiG9w0BBwagggVrMIIFZwIBADCCBWAGCSqGSIb3DQEHATAeBglghkgBZQMEAS4wEQQMerrNLO7cyr09t3nCAgEQgIIFMcjrP7CtPw37vm4bhDnhTE9sxL5u4aJcUNj7MaMNKgp-m883SOU6wZ8O-sPcEsu7ouauhMSJ21isXtjwnbL3eMiW2m1oHgihp12KRpr_7-eSyiyctBZigeB247_huowDiD0dNKG_GQy3-BN5pYW7Us8qmmL1-OilT0QVH3V-14gy61iPlRQ53lqIEYXzAPSFv9xC6MmmS3RdNlhtg1DBO75pAyJw5HgDGZ--rS4ZB2ADtyW4-rU4z2v5yvgIpCbz_vbefuE5trFhgZutWK_X_H1Uzu0MQ8KyF8oPKp1GjeH9hHUl6NMBEjhYA96hD7-J3995lxuCqH7ffuMp7MOMh28FPyA02bJ-0FBrv2_PQxsb4z7X2zz9Wnlp2R-BL8R-oupyPgclb9eVrRmH8b6yOQ-kRdpFqb2uF0sO9OexS0qtWXPINE9sK0AvxgSmrnWgrjEALH9_oOJP1zp-j6kiYAZVLbsiyhfc0Joc9XLxpJcrrs91eQFw9JMf0j0DarB356C6UGRFGfni5AtAHibWchi-ah-idjbx-2Pt7wafdH1B4FqC_LCb1y1HasltpgQzXFN5ikvOuyRDcgxSradTuvwI7Aaq8Voorx1P7eDnjAnqMeYzMRyJ1_FcsW6Omn2oWfFoCwcxvQwNgtblGFy4WqTttbwlgYAVb96tg7YHuUafkPwTHWjv_gk5sRs3Kqv_THCQ29_kcHpX58LWRbQgPqF1KJ-t4Hn2H0HViWM0yD_Om9UMsSKSOfglMVA8vY4BUZx41mAQWnavZD6E5yRSOFvW1bN_VnsRyKhkzRS0CC_aH9tK39M31IP8NJRjQGWyYG1G555YrsY16R3MTbjhU442W7rohaCorquU94g0b4E9X4BSAkTDNW9Pl5-3bFA-4tyFyZ59sFjYACa0JkgcWzEBn3iSee202w4LVgdygQsfmICI0CbAlpOywEUvUDv_10IrZqRAr0XX1GFHWxPvWxyykytMBpUlIJHXHv7zGIBBOKf5bD7Fa4AhUqXb89sSvXxoVHAc1YbSrZlIIMKI1-griYFT_o-NHl-mHiZujoGYw-jF8vL32OeBEwFwdzLQVTCkmCgx9BOypPfcXEK3aMA3OK7YQkhdgspcdAMVc-wol4GHQu1YJBFo6oRW9VamjIBSK6x8_fGWiCq9Bu0Ti3eUq6t3XA4UuMNU2NUUHl6koBGQ3_0iSVzSb9ywfPFI6SN9xXsTCGyvlKCcW7xbg_Bf0e7V6lGc8Ipqzn8KVc89o7Vb5NfK2cCq27UDQGMe-qFXSOR3WANcR02519_vSRHCy2nXO4ArIjNxDtUoOsOnGeONlcN-Co7EIL2d6YnFEje8BOs-w-M0rch61SjTOL2Oc1hLRoPDm1aflyuR_IRRiibcJ3bdkX4p8YSEWxLsZ-4tbmlFpp3lKhOzW8UztwakQ3Z1f8txwk-x0GRC8RyPSBND9EUH3WxODfuUO-pwk-TlwiaA7ZYTT8Gmua03awFpliY1iUpEY51MtD_z9lTK2MLJA4E28aZslvhI6aN3PIezW0MumiJw3wYqKQzn5biSuJS8iBMYcWRZVqNyWtqXzHXUKa_utLkOnx5ZlayfF5Z7vlwCFISfnITmFd7ZCg-9-qGWni_ZGDLUD9FHxriXDuWh0vYG-ex_RB_b5C6MQdqJu_MKo2aKmkZcSK5U4SV8bJHSPGqQI76gMeTy2LZDvMrgoyZfakDcsnIN4EbWG0AzpxWUemvugePOi_z0Ayn0dqXjptXp0mcx9httXnjWw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hyperlink" Target="https://youtu.be/QVMoKmFiW64?feature=shar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www.cedefop.europa.eu/en/projects/changing-nature-and-role-vocational-education-and-training-vet-europe"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1028700" y="2963573"/>
            <a:ext cx="10119734" cy="415498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4000" b="1" i="0" u="none" strike="noStrike" cap="none" dirty="0">
                <a:solidFill>
                  <a:srgbClr val="FB8709"/>
                </a:solidFill>
                <a:latin typeface="Arial"/>
                <a:ea typeface="Arial"/>
                <a:cs typeface="Arial"/>
                <a:sym typeface="Arial"/>
              </a:rPr>
              <a:t>Module 7: Cultivating a Learning Community: Context-Specific Implementation in VET Field</a:t>
            </a:r>
            <a:endParaRPr b="1" dirty="0"/>
          </a:p>
          <a:p>
            <a:pPr marL="0" marR="0" lvl="0" indent="0" algn="l" rtl="0">
              <a:spcBef>
                <a:spcPts val="0"/>
              </a:spcBef>
              <a:spcAft>
                <a:spcPts val="0"/>
              </a:spcAft>
              <a:buNone/>
            </a:pPr>
            <a:r>
              <a:rPr lang="en-GB" sz="5000" b="1" dirty="0">
                <a:solidFill>
                  <a:srgbClr val="053249"/>
                </a:solidFill>
                <a:latin typeface="Arial"/>
                <a:ea typeface="Arial"/>
                <a:cs typeface="Arial"/>
                <a:sym typeface="Arial"/>
              </a:rPr>
              <a:t>Unit 2 - Tailoring Collaborative Teaching Methods to VET Environments</a:t>
            </a:r>
            <a:endParaRPr sz="5000" b="1" dirty="0">
              <a:solidFill>
                <a:srgbClr val="053249"/>
              </a:solidFill>
              <a:latin typeface="Arial"/>
              <a:ea typeface="Arial"/>
              <a:cs typeface="Arial"/>
              <a:sym typeface="Arial"/>
            </a:endParaRPr>
          </a:p>
        </p:txBody>
      </p:sp>
      <p:sp>
        <p:nvSpPr>
          <p:cNvPr id="85" name="Google Shape;85;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1"/>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1"/>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1"/>
          <p:cNvSpPr txBox="1"/>
          <p:nvPr/>
        </p:nvSpPr>
        <p:spPr>
          <a:xfrm>
            <a:off x="1028700" y="1501381"/>
            <a:ext cx="11295250" cy="1071880"/>
          </a:xfrm>
          <a:prstGeom prst="rect">
            <a:avLst/>
          </a:prstGeom>
          <a:noFill/>
          <a:ln>
            <a:noFill/>
          </a:ln>
        </p:spPr>
        <p:txBody>
          <a:bodyPr spcFirstLastPara="1" wrap="square" lIns="0" tIns="0" rIns="0" bIns="0" anchor="t" anchorCtr="0">
            <a:spAutoFit/>
          </a:bodyPr>
          <a:lstStyle/>
          <a:p>
            <a:pPr marL="0" marR="0" lvl="0" indent="0" algn="l" rtl="0">
              <a:lnSpc>
                <a:spcPct val="121006"/>
              </a:lnSpc>
              <a:spcBef>
                <a:spcPts val="0"/>
              </a:spcBef>
              <a:spcAft>
                <a:spcPts val="0"/>
              </a:spcAft>
              <a:buNone/>
            </a:pPr>
            <a:r>
              <a:rPr lang="en-GB" sz="3499">
                <a:solidFill>
                  <a:srgbClr val="053249"/>
                </a:solidFill>
                <a:latin typeface="Arial"/>
                <a:ea typeface="Arial"/>
                <a:cs typeface="Arial"/>
                <a:sym typeface="Arial"/>
              </a:rPr>
              <a:t>CollaboratiVET Curriculum for VET teachers/trainers/educators </a:t>
            </a:r>
            <a:endParaRPr/>
          </a:p>
        </p:txBody>
      </p:sp>
      <p:sp>
        <p:nvSpPr>
          <p:cNvPr id="91" name="Google Shape;91;p1"/>
          <p:cNvSpPr txBox="1"/>
          <p:nvPr/>
        </p:nvSpPr>
        <p:spPr>
          <a:xfrm>
            <a:off x="4325513" y="9144970"/>
            <a:ext cx="6720632" cy="83629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2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a:p>
            <a:pPr marL="0" marR="0" lvl="0" indent="0" algn="just" rtl="0">
              <a:lnSpc>
                <a:spcPct val="140000"/>
              </a:lnSpc>
              <a:spcBef>
                <a:spcPts val="0"/>
              </a:spcBef>
              <a:spcAft>
                <a:spcPts val="0"/>
              </a:spcAft>
              <a:buNone/>
            </a:pPr>
            <a:endParaRPr sz="1200">
              <a:solidFill>
                <a:srgbClr val="121212"/>
              </a:solidFill>
              <a:latin typeface="Arial"/>
              <a:ea typeface="Arial"/>
              <a:cs typeface="Arial"/>
              <a:sym typeface="Arial"/>
            </a:endParaRPr>
          </a:p>
        </p:txBody>
      </p:sp>
      <p:pic>
        <p:nvPicPr>
          <p:cNvPr id="92" name="Google Shape;92;p1"/>
          <p:cNvPicPr preferRelativeResize="0"/>
          <p:nvPr/>
        </p:nvPicPr>
        <p:blipFill rotWithShape="1">
          <a:blip r:embed="rId5">
            <a:alphaModFix/>
          </a:blip>
          <a:srcRect/>
          <a:stretch/>
        </p:blipFill>
        <p:spPr>
          <a:xfrm>
            <a:off x="17198817" y="9679883"/>
            <a:ext cx="1047619" cy="380952"/>
          </a:xfrm>
          <a:prstGeom prst="rect">
            <a:avLst/>
          </a:prstGeom>
          <a:noFill/>
          <a:ln>
            <a:noFill/>
          </a:ln>
        </p:spPr>
      </p:pic>
      <p:pic>
        <p:nvPicPr>
          <p:cNvPr id="2" name="Picture 1" descr="A group of people sitting at a table&#10;&#10;Description automatically generated">
            <a:extLst>
              <a:ext uri="{FF2B5EF4-FFF2-40B4-BE49-F238E27FC236}">
                <a16:creationId xmlns:a16="http://schemas.microsoft.com/office/drawing/2014/main" id="{1B3BA293-45A1-5AA6-A917-0EC6900B72A5}"/>
              </a:ext>
            </a:extLst>
          </p:cNvPr>
          <p:cNvPicPr>
            <a:picLocks noChangeAspect="1"/>
          </p:cNvPicPr>
          <p:nvPr/>
        </p:nvPicPr>
        <p:blipFill>
          <a:blip r:embed="rId6"/>
          <a:srcRect r="59736" b="14882"/>
          <a:stretch/>
        </p:blipFill>
        <p:spPr>
          <a:xfrm>
            <a:off x="10210639" y="298176"/>
            <a:ext cx="7362609" cy="87549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62"/>
        <p:cNvGrpSpPr/>
        <p:nvPr/>
      </p:nvGrpSpPr>
      <p:grpSpPr>
        <a:xfrm>
          <a:off x="0" y="0"/>
          <a:ext cx="0" cy="0"/>
          <a:chOff x="0" y="0"/>
          <a:chExt cx="0" cy="0"/>
        </a:xfrm>
      </p:grpSpPr>
      <p:sp>
        <p:nvSpPr>
          <p:cNvPr id="263" name="Google Shape;263;p10"/>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4" name="Google Shape;264;p10"/>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 name="Google Shape;265;p10"/>
          <p:cNvSpPr txBox="1"/>
          <p:nvPr/>
        </p:nvSpPr>
        <p:spPr>
          <a:xfrm>
            <a:off x="793856" y="776393"/>
            <a:ext cx="13680236" cy="129266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4000" dirty="0">
                <a:solidFill>
                  <a:srgbClr val="033C5B"/>
                </a:solidFill>
                <a:latin typeface="Arial"/>
                <a:ea typeface="Arial"/>
                <a:cs typeface="Arial"/>
                <a:sym typeface="Arial"/>
              </a:rPr>
              <a:t>Tailoring Collaborative Teaching in VET Environments</a:t>
            </a:r>
            <a:endParaRPr dirty="0"/>
          </a:p>
          <a:p>
            <a:pPr marL="0" marR="0" lvl="0" indent="0" algn="l" rtl="0">
              <a:spcBef>
                <a:spcPts val="0"/>
              </a:spcBef>
              <a:spcAft>
                <a:spcPts val="0"/>
              </a:spcAft>
              <a:buNone/>
            </a:pPr>
            <a:r>
              <a:rPr lang="en-GB" sz="4400" dirty="0">
                <a:solidFill>
                  <a:srgbClr val="033C5B"/>
                </a:solidFill>
                <a:latin typeface="Arial"/>
                <a:ea typeface="Arial"/>
                <a:cs typeface="Arial"/>
                <a:sym typeface="Arial"/>
              </a:rPr>
              <a:t>HOW TO?</a:t>
            </a:r>
            <a:endParaRPr sz="4400" dirty="0">
              <a:solidFill>
                <a:srgbClr val="033C5B"/>
              </a:solidFill>
              <a:latin typeface="Arial"/>
              <a:ea typeface="Arial"/>
              <a:cs typeface="Arial"/>
              <a:sym typeface="Arial"/>
            </a:endParaRPr>
          </a:p>
        </p:txBody>
      </p:sp>
      <p:sp>
        <p:nvSpPr>
          <p:cNvPr id="266" name="Google Shape;266;p10"/>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7" name="Google Shape;267;p1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68" name="Google Shape;268;p10" title="Creating a Collaborative Learning Environment"/>
          <p:cNvPicPr preferRelativeResize="0"/>
          <p:nvPr/>
        </p:nvPicPr>
        <p:blipFill rotWithShape="1">
          <a:blip r:embed="rId3">
            <a:alphaModFix/>
          </a:blip>
          <a:srcRect/>
          <a:stretch/>
        </p:blipFill>
        <p:spPr>
          <a:xfrm>
            <a:off x="3962400" y="1744875"/>
            <a:ext cx="8839200" cy="6629400"/>
          </a:xfrm>
          <a:prstGeom prst="rect">
            <a:avLst/>
          </a:prstGeom>
          <a:noFill/>
          <a:ln>
            <a:noFill/>
          </a:ln>
        </p:spPr>
      </p:pic>
      <p:sp>
        <p:nvSpPr>
          <p:cNvPr id="269" name="Google Shape;269;p10"/>
          <p:cNvSpPr txBox="1"/>
          <p:nvPr/>
        </p:nvSpPr>
        <p:spPr>
          <a:xfrm>
            <a:off x="3921361" y="8434403"/>
            <a:ext cx="12181388"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1400" i="1">
                <a:solidFill>
                  <a:srgbClr val="033C5B"/>
                </a:solidFill>
                <a:latin typeface="Arial"/>
                <a:ea typeface="Arial"/>
                <a:cs typeface="Arial"/>
                <a:sym typeface="Arial"/>
              </a:rPr>
              <a:t>Source: </a:t>
            </a:r>
            <a:r>
              <a:rPr lang="en-GB" sz="1400" i="1" u="sng">
                <a:solidFill>
                  <a:srgbClr val="033C5B"/>
                </a:solidFill>
                <a:latin typeface="Arial"/>
                <a:ea typeface="Arial"/>
                <a:cs typeface="Arial"/>
                <a:sym typeface="Arial"/>
                <a:hlinkClick r:id="rId4">
                  <a:extLst>
                    <a:ext uri="{A12FA001-AC4F-418D-AE19-62706E023703}">
                      <ahyp:hlinkClr xmlns:ahyp="http://schemas.microsoft.com/office/drawing/2018/hyperlinkcolor" val="tx"/>
                    </a:ext>
                  </a:extLst>
                </a:hlinkClick>
              </a:rPr>
              <a:t>https://youtu.be/PBIYIuaA4LI?feature=shared</a:t>
            </a:r>
            <a:r>
              <a:rPr lang="en-GB" sz="1400" i="1">
                <a:solidFill>
                  <a:srgbClr val="033C5B"/>
                </a:solidFill>
                <a:latin typeface="Arial"/>
                <a:ea typeface="Arial"/>
                <a:cs typeface="Arial"/>
                <a:sym typeface="Arial"/>
              </a:rPr>
              <a:t>  </a:t>
            </a:r>
            <a:endParaRPr sz="1600" i="1">
              <a:solidFill>
                <a:srgbClr val="033C5B"/>
              </a:solidFill>
              <a:latin typeface="Arial"/>
              <a:ea typeface="Arial"/>
              <a:cs typeface="Arial"/>
              <a:sym typeface="Arial"/>
            </a:endParaRPr>
          </a:p>
        </p:txBody>
      </p:sp>
      <p:sp>
        <p:nvSpPr>
          <p:cNvPr id="270" name="Google Shape;270;p1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1" name="Google Shape;271;p10"/>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2" name="Google Shape;272;p10"/>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273" name="Google Shape;273;p10"/>
          <p:cNvPicPr preferRelativeResize="0"/>
          <p:nvPr/>
        </p:nvPicPr>
        <p:blipFill rotWithShape="1">
          <a:blip r:embed="rId7">
            <a:alphaModFix/>
          </a:blip>
          <a:srcRect/>
          <a:stretch/>
        </p:blipFill>
        <p:spPr>
          <a:xfrm>
            <a:off x="15697200" y="9183021"/>
            <a:ext cx="1727565" cy="6282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fade">
                                      <p:cBhvr>
                                        <p:cTn id="7" dur="1"/>
                                        <p:tgtEl>
                                          <p:spTgt spid="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77"/>
        <p:cNvGrpSpPr/>
        <p:nvPr/>
      </p:nvGrpSpPr>
      <p:grpSpPr>
        <a:xfrm>
          <a:off x="0" y="0"/>
          <a:ext cx="0" cy="0"/>
          <a:chOff x="0" y="0"/>
          <a:chExt cx="0" cy="0"/>
        </a:xfrm>
      </p:grpSpPr>
      <p:sp>
        <p:nvSpPr>
          <p:cNvPr id="278" name="Google Shape;278;p11"/>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9" name="Google Shape;279;p11"/>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0" name="Google Shape;280;p11"/>
          <p:cNvSpPr txBox="1"/>
          <p:nvPr/>
        </p:nvSpPr>
        <p:spPr>
          <a:xfrm>
            <a:off x="793856" y="776393"/>
            <a:ext cx="14313282"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4000" dirty="0">
                <a:solidFill>
                  <a:srgbClr val="033C5B"/>
                </a:solidFill>
                <a:latin typeface="Arial"/>
                <a:ea typeface="Arial"/>
                <a:cs typeface="Arial"/>
                <a:sym typeface="Arial"/>
              </a:rPr>
              <a:t>Examples – Cases of Tailoring Collaborative Teaching in VET</a:t>
            </a:r>
            <a:endParaRPr sz="4400" dirty="0">
              <a:solidFill>
                <a:srgbClr val="033C5B"/>
              </a:solidFill>
              <a:latin typeface="Arial"/>
              <a:ea typeface="Arial"/>
              <a:cs typeface="Arial"/>
              <a:sym typeface="Arial"/>
            </a:endParaRPr>
          </a:p>
        </p:txBody>
      </p:sp>
      <p:sp>
        <p:nvSpPr>
          <p:cNvPr id="281" name="Google Shape;281;p11"/>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 name="Google Shape;282;p1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3" name="Google Shape;283;p11"/>
          <p:cNvSpPr txBox="1"/>
          <p:nvPr/>
        </p:nvSpPr>
        <p:spPr>
          <a:xfrm>
            <a:off x="821152" y="1726702"/>
            <a:ext cx="14403217" cy="1678536"/>
          </a:xfrm>
          <a:prstGeom prst="rect">
            <a:avLst/>
          </a:prstGeom>
          <a:noFill/>
          <a:ln>
            <a:noFill/>
          </a:ln>
        </p:spPr>
        <p:txBody>
          <a:bodyPr spcFirstLastPara="1" wrap="square" lIns="0" tIns="0" rIns="0" bIns="0" anchor="t" anchorCtr="0">
            <a:spAutoFit/>
          </a:bodyPr>
          <a:lstStyle/>
          <a:p>
            <a:pPr marL="0" marR="0" lvl="0" indent="0" algn="l" rtl="0">
              <a:lnSpc>
                <a:spcPct val="101083"/>
              </a:lnSpc>
              <a:spcBef>
                <a:spcPts val="0"/>
              </a:spcBef>
              <a:spcAft>
                <a:spcPts val="0"/>
              </a:spcAft>
              <a:buNone/>
            </a:pPr>
            <a:r>
              <a:rPr lang="en-GB" sz="3600" b="1" u="sng" dirty="0">
                <a:solidFill>
                  <a:srgbClr val="121212"/>
                </a:solidFill>
                <a:latin typeface="Arial"/>
                <a:ea typeface="Arial"/>
                <a:cs typeface="Arial"/>
                <a:sym typeface="Arial"/>
              </a:rPr>
              <a:t>Industry-Specific Projects :</a:t>
            </a:r>
            <a:r>
              <a:rPr lang="en-GB" sz="3600" b="1" dirty="0">
                <a:solidFill>
                  <a:srgbClr val="121212"/>
                </a:solidFill>
                <a:latin typeface="Arial"/>
                <a:ea typeface="Arial"/>
                <a:cs typeface="Arial"/>
                <a:sym typeface="Arial"/>
              </a:rPr>
              <a:t> Automotive students work in teams to diagnose and repair a real car issue, guided by an industry mentor.</a:t>
            </a:r>
            <a:endParaRPr sz="3600" dirty="0">
              <a:solidFill>
                <a:srgbClr val="121212"/>
              </a:solidFill>
              <a:latin typeface="Arial"/>
              <a:ea typeface="Arial"/>
              <a:cs typeface="Arial"/>
              <a:sym typeface="Arial"/>
            </a:endParaRPr>
          </a:p>
        </p:txBody>
      </p:sp>
      <p:sp>
        <p:nvSpPr>
          <p:cNvPr id="284" name="Google Shape;284;p11"/>
          <p:cNvSpPr txBox="1"/>
          <p:nvPr/>
        </p:nvSpPr>
        <p:spPr>
          <a:xfrm>
            <a:off x="821152" y="3335688"/>
            <a:ext cx="15790448" cy="4862870"/>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GB" sz="3200">
                <a:solidFill>
                  <a:srgbClr val="033C5B"/>
                </a:solidFill>
                <a:latin typeface="Arial"/>
                <a:ea typeface="Arial"/>
                <a:cs typeface="Arial"/>
                <a:sym typeface="Arial"/>
              </a:rPr>
              <a:t>AUTOCOVE 2.0</a:t>
            </a:r>
            <a:endParaRPr/>
          </a:p>
          <a:p>
            <a:pPr marL="0" marR="0" lvl="0" indent="0" algn="just" rtl="0">
              <a:spcBef>
                <a:spcPts val="0"/>
              </a:spcBef>
              <a:spcAft>
                <a:spcPts val="0"/>
              </a:spcAft>
              <a:buNone/>
            </a:pPr>
            <a:r>
              <a:rPr lang="en-GB" sz="2800" b="1">
                <a:solidFill>
                  <a:srgbClr val="121212"/>
                </a:solidFill>
                <a:latin typeface="Arial"/>
                <a:ea typeface="Arial"/>
                <a:cs typeface="Arial"/>
                <a:sym typeface="Arial"/>
              </a:rPr>
              <a:t>Auto-Cove 2.0 is a Centres of Vocational Excellence (CoVE) project, where the consortium combats on its own behalf on climate change by developing the European Education and Training Area in Vehicle Sector of VET towards greener innovations. Automotive Engineering field employs 14.6 million people in Europe and the whole field is in the middle of a huge change of technologies. More information can be found </a:t>
            </a:r>
            <a:r>
              <a:rPr lang="en-GB" sz="2800" b="1" u="sng">
                <a:solidFill>
                  <a:srgbClr val="121212"/>
                </a:solidFill>
                <a:latin typeface="Arial"/>
                <a:ea typeface="Arial"/>
                <a:cs typeface="Arial"/>
                <a:sym typeface="Arial"/>
                <a:hlinkClick r:id="rId3">
                  <a:extLst>
                    <a:ext uri="{A12FA001-AC4F-418D-AE19-62706E023703}">
                      <ahyp:hlinkClr xmlns:ahyp="http://schemas.microsoft.com/office/drawing/2018/hyperlinkcolor" val="tx"/>
                    </a:ext>
                  </a:extLst>
                </a:hlinkClick>
              </a:rPr>
              <a:t>here</a:t>
            </a:r>
            <a:r>
              <a:rPr lang="en-GB" sz="2800" b="1">
                <a:solidFill>
                  <a:srgbClr val="121212"/>
                </a:solidFill>
                <a:latin typeface="Arial"/>
                <a:ea typeface="Arial"/>
                <a:cs typeface="Arial"/>
                <a:sym typeface="Arial"/>
              </a:rPr>
              <a:t>.</a:t>
            </a:r>
            <a:endParaRPr/>
          </a:p>
          <a:p>
            <a:pPr marL="0" marR="0" lvl="0" indent="0" algn="just" rtl="0">
              <a:spcBef>
                <a:spcPts val="0"/>
              </a:spcBef>
              <a:spcAft>
                <a:spcPts val="0"/>
              </a:spcAft>
              <a:buNone/>
            </a:pPr>
            <a:r>
              <a:rPr lang="en-GB" sz="3200">
                <a:solidFill>
                  <a:srgbClr val="033C5B"/>
                </a:solidFill>
                <a:latin typeface="Arial"/>
                <a:ea typeface="Arial"/>
                <a:cs typeface="Arial"/>
                <a:sym typeface="Arial"/>
              </a:rPr>
              <a:t>Automotive Technology program at Thomas More University of Applied Sciences in Belgium</a:t>
            </a:r>
            <a:endParaRPr/>
          </a:p>
          <a:p>
            <a:pPr marL="0" marR="0" lvl="0" indent="0" algn="just" rtl="0">
              <a:spcBef>
                <a:spcPts val="0"/>
              </a:spcBef>
              <a:spcAft>
                <a:spcPts val="0"/>
              </a:spcAft>
              <a:buNone/>
            </a:pPr>
            <a:r>
              <a:rPr lang="en-GB" sz="2800" b="1">
                <a:solidFill>
                  <a:srgbClr val="121212"/>
                </a:solidFill>
                <a:latin typeface="Arial"/>
                <a:ea typeface="Arial"/>
                <a:cs typeface="Arial"/>
                <a:sym typeface="Arial"/>
              </a:rPr>
              <a:t>An excellent example of a vocational education and training (VET) setting in Europe where automotive students work in teams to diagnose and repair real car issues, guided by industry mentors, is the Automotive Technology program at Thomas More University of Applied Sciences in Belgium. More information can be found </a:t>
            </a:r>
            <a:r>
              <a:rPr lang="en-GB" sz="2800" b="1" u="sng">
                <a:solidFill>
                  <a:srgbClr val="121212"/>
                </a:solidFill>
                <a:latin typeface="Arial"/>
                <a:ea typeface="Arial"/>
                <a:cs typeface="Arial"/>
                <a:sym typeface="Arial"/>
                <a:hlinkClick r:id="rId4">
                  <a:extLst>
                    <a:ext uri="{A12FA001-AC4F-418D-AE19-62706E023703}">
                      <ahyp:hlinkClr xmlns:ahyp="http://schemas.microsoft.com/office/drawing/2018/hyperlinkcolor" val="tx"/>
                    </a:ext>
                  </a:extLst>
                </a:hlinkClick>
              </a:rPr>
              <a:t>here</a:t>
            </a:r>
            <a:r>
              <a:rPr lang="en-GB" sz="2800" b="1">
                <a:solidFill>
                  <a:srgbClr val="121212"/>
                </a:solidFill>
                <a:latin typeface="Arial"/>
                <a:ea typeface="Arial"/>
                <a:cs typeface="Arial"/>
                <a:sym typeface="Arial"/>
              </a:rPr>
              <a:t>.</a:t>
            </a:r>
            <a:endParaRPr sz="2800" b="1">
              <a:solidFill>
                <a:srgbClr val="121212"/>
              </a:solidFill>
              <a:latin typeface="Arial"/>
              <a:ea typeface="Arial"/>
              <a:cs typeface="Arial"/>
              <a:sym typeface="Arial"/>
            </a:endParaRPr>
          </a:p>
        </p:txBody>
      </p:sp>
      <p:sp>
        <p:nvSpPr>
          <p:cNvPr id="285" name="Google Shape;285;p1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6" name="Google Shape;286;p11"/>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7" name="Google Shape;287;p11"/>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288" name="Google Shape;288;p11"/>
          <p:cNvPicPr preferRelativeResize="0"/>
          <p:nvPr/>
        </p:nvPicPr>
        <p:blipFill rotWithShape="1">
          <a:blip r:embed="rId7">
            <a:alphaModFix/>
          </a:blip>
          <a:srcRect/>
          <a:stretch/>
        </p:blipFill>
        <p:spPr>
          <a:xfrm>
            <a:off x="15697200" y="9183021"/>
            <a:ext cx="1727565" cy="62820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92"/>
        <p:cNvGrpSpPr/>
        <p:nvPr/>
      </p:nvGrpSpPr>
      <p:grpSpPr>
        <a:xfrm>
          <a:off x="0" y="0"/>
          <a:ext cx="0" cy="0"/>
          <a:chOff x="0" y="0"/>
          <a:chExt cx="0" cy="0"/>
        </a:xfrm>
      </p:grpSpPr>
      <p:sp>
        <p:nvSpPr>
          <p:cNvPr id="293" name="Google Shape;293;p12"/>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4" name="Google Shape;294;p12"/>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5" name="Google Shape;295;p12"/>
          <p:cNvSpPr txBox="1"/>
          <p:nvPr/>
        </p:nvSpPr>
        <p:spPr>
          <a:xfrm>
            <a:off x="793856" y="776393"/>
            <a:ext cx="14086636"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4000" dirty="0">
                <a:solidFill>
                  <a:srgbClr val="033C5B"/>
                </a:solidFill>
                <a:latin typeface="Arial"/>
                <a:ea typeface="Arial"/>
                <a:cs typeface="Arial"/>
                <a:sym typeface="Arial"/>
              </a:rPr>
              <a:t>Examples – Cases of Tailoring Collaborative Teaching in VET</a:t>
            </a:r>
            <a:endParaRPr sz="4400" dirty="0">
              <a:solidFill>
                <a:srgbClr val="033C5B"/>
              </a:solidFill>
              <a:latin typeface="Arial"/>
              <a:ea typeface="Arial"/>
              <a:cs typeface="Arial"/>
              <a:sym typeface="Arial"/>
            </a:endParaRPr>
          </a:p>
        </p:txBody>
      </p:sp>
      <p:sp>
        <p:nvSpPr>
          <p:cNvPr id="296" name="Google Shape;296;p12"/>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7" name="Google Shape;297;p1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 name="Google Shape;298;p12"/>
          <p:cNvSpPr txBox="1"/>
          <p:nvPr/>
        </p:nvSpPr>
        <p:spPr>
          <a:xfrm>
            <a:off x="821152" y="1726702"/>
            <a:ext cx="12529771" cy="1678536"/>
          </a:xfrm>
          <a:prstGeom prst="rect">
            <a:avLst/>
          </a:prstGeom>
          <a:noFill/>
          <a:ln>
            <a:noFill/>
          </a:ln>
        </p:spPr>
        <p:txBody>
          <a:bodyPr spcFirstLastPara="1" wrap="square" lIns="0" tIns="0" rIns="0" bIns="0" anchor="t" anchorCtr="0">
            <a:spAutoFit/>
          </a:bodyPr>
          <a:lstStyle/>
          <a:p>
            <a:pPr marL="0" marR="0" lvl="0" indent="0" algn="l" rtl="0">
              <a:lnSpc>
                <a:spcPct val="101083"/>
              </a:lnSpc>
              <a:spcBef>
                <a:spcPts val="0"/>
              </a:spcBef>
              <a:spcAft>
                <a:spcPts val="0"/>
              </a:spcAft>
              <a:buNone/>
            </a:pPr>
            <a:r>
              <a:rPr lang="en-GB" sz="3600" b="1" u="sng" dirty="0">
                <a:solidFill>
                  <a:srgbClr val="121212"/>
                </a:solidFill>
                <a:latin typeface="Arial"/>
                <a:ea typeface="Arial"/>
                <a:cs typeface="Arial"/>
                <a:sym typeface="Arial"/>
              </a:rPr>
              <a:t>Cross-Disciplinary Collaboration:</a:t>
            </a:r>
            <a:r>
              <a:rPr lang="en-GB" sz="3600" b="1" dirty="0">
                <a:solidFill>
                  <a:srgbClr val="121212"/>
                </a:solidFill>
                <a:latin typeface="Arial"/>
                <a:ea typeface="Arial"/>
                <a:cs typeface="Arial"/>
                <a:sym typeface="Arial"/>
              </a:rPr>
              <a:t> Culinary and business students collaborate to develop a restaurant concept, menu, and business plan.</a:t>
            </a:r>
            <a:endParaRPr dirty="0"/>
          </a:p>
        </p:txBody>
      </p:sp>
      <p:sp>
        <p:nvSpPr>
          <p:cNvPr id="299" name="Google Shape;299;p12"/>
          <p:cNvSpPr txBox="1"/>
          <p:nvPr/>
        </p:nvSpPr>
        <p:spPr>
          <a:xfrm>
            <a:off x="793856" y="3341978"/>
            <a:ext cx="11444724" cy="49244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3200">
                <a:solidFill>
                  <a:srgbClr val="033C5B"/>
                </a:solidFill>
                <a:latin typeface="Arial"/>
                <a:ea typeface="Arial"/>
                <a:cs typeface="Arial"/>
                <a:sym typeface="Arial"/>
              </a:rPr>
              <a:t>Gamarra Culinary School's Veggie-Food Project in Spain</a:t>
            </a:r>
            <a:endParaRPr sz="3200">
              <a:solidFill>
                <a:srgbClr val="033C5B"/>
              </a:solidFill>
              <a:latin typeface="Arial"/>
              <a:ea typeface="Arial"/>
              <a:cs typeface="Arial"/>
              <a:sym typeface="Arial"/>
            </a:endParaRPr>
          </a:p>
        </p:txBody>
      </p:sp>
      <p:sp>
        <p:nvSpPr>
          <p:cNvPr id="300" name="Google Shape;300;p12"/>
          <p:cNvSpPr txBox="1"/>
          <p:nvPr/>
        </p:nvSpPr>
        <p:spPr>
          <a:xfrm>
            <a:off x="821151" y="4076341"/>
            <a:ext cx="15561849" cy="2300566"/>
          </a:xfrm>
          <a:prstGeom prst="rect">
            <a:avLst/>
          </a:prstGeom>
          <a:noFill/>
          <a:ln>
            <a:noFill/>
          </a:ln>
        </p:spPr>
        <p:txBody>
          <a:bodyPr spcFirstLastPara="1" wrap="square" lIns="0" tIns="0" rIns="0" bIns="0" anchor="t" anchorCtr="0">
            <a:spAutoFit/>
          </a:bodyPr>
          <a:lstStyle/>
          <a:p>
            <a:pPr marL="0" marR="0" lvl="0" indent="0" algn="l" rtl="0">
              <a:lnSpc>
                <a:spcPct val="129964"/>
              </a:lnSpc>
              <a:spcBef>
                <a:spcPts val="0"/>
              </a:spcBef>
              <a:spcAft>
                <a:spcPts val="0"/>
              </a:spcAft>
              <a:buNone/>
            </a:pPr>
            <a:r>
              <a:rPr lang="en-GB" sz="2800" b="1">
                <a:solidFill>
                  <a:srgbClr val="121212"/>
                </a:solidFill>
                <a:latin typeface="Arial"/>
                <a:ea typeface="Arial"/>
                <a:cs typeface="Arial"/>
                <a:sym typeface="Arial"/>
              </a:rPr>
              <a:t>A notable case study exemplifying collaboration between culinary and business students to develop a restaurant concept, menu, and business plan is the Gamarra Culinary School's Veggie-Food Project in Spain. This initiative involves students from higher-level training in Culinary Management and Business Management working together to create a viable restaurant concept focused on healthy, plant-based cuisine. More information can be found </a:t>
            </a:r>
            <a:r>
              <a:rPr lang="en-GB" sz="2800" b="1" u="sng">
                <a:solidFill>
                  <a:srgbClr val="121212"/>
                </a:solidFill>
                <a:latin typeface="Arial"/>
                <a:ea typeface="Arial"/>
                <a:cs typeface="Arial"/>
                <a:sym typeface="Arial"/>
                <a:hlinkClick r:id="rId3">
                  <a:extLst>
                    <a:ext uri="{A12FA001-AC4F-418D-AE19-62706E023703}">
                      <ahyp:hlinkClr xmlns:ahyp="http://schemas.microsoft.com/office/drawing/2018/hyperlinkcolor" val="tx"/>
                    </a:ext>
                  </a:extLst>
                </a:hlinkClick>
              </a:rPr>
              <a:t>here</a:t>
            </a:r>
            <a:r>
              <a:rPr lang="en-GB" sz="2800" b="1">
                <a:solidFill>
                  <a:srgbClr val="121212"/>
                </a:solidFill>
                <a:latin typeface="Arial"/>
                <a:ea typeface="Arial"/>
                <a:cs typeface="Arial"/>
                <a:sym typeface="Arial"/>
              </a:rPr>
              <a:t>.</a:t>
            </a:r>
            <a:endParaRPr/>
          </a:p>
        </p:txBody>
      </p:sp>
      <p:sp>
        <p:nvSpPr>
          <p:cNvPr id="301" name="Google Shape;301;p1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 name="Google Shape;302;p12"/>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p12"/>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304" name="Google Shape;304;p12"/>
          <p:cNvPicPr preferRelativeResize="0"/>
          <p:nvPr/>
        </p:nvPicPr>
        <p:blipFill rotWithShape="1">
          <a:blip r:embed="rId6">
            <a:alphaModFix/>
          </a:blip>
          <a:srcRect/>
          <a:stretch/>
        </p:blipFill>
        <p:spPr>
          <a:xfrm>
            <a:off x="15697200" y="9183021"/>
            <a:ext cx="1727565" cy="62820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3"/>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0" name="Google Shape;310;p13"/>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1" name="Google Shape;311;p13"/>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2" name="Google Shape;312;p13"/>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3" name="Google Shape;313;p13"/>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4" name="Google Shape;314;p13"/>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 name="Google Shape;315;p13"/>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6" name="Google Shape;316;p13"/>
          <p:cNvSpPr txBox="1"/>
          <p:nvPr/>
        </p:nvSpPr>
        <p:spPr>
          <a:xfrm>
            <a:off x="818920" y="1369226"/>
            <a:ext cx="12181388" cy="276998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6000">
                <a:solidFill>
                  <a:srgbClr val="033C5B"/>
                </a:solidFill>
                <a:latin typeface="Arial"/>
                <a:ea typeface="Arial"/>
                <a:cs typeface="Arial"/>
                <a:sym typeface="Arial"/>
              </a:rPr>
              <a:t>Customizing Methods for VET -Theoretical Frameworks</a:t>
            </a:r>
            <a:endParaRPr/>
          </a:p>
          <a:p>
            <a:pPr marL="0" marR="0" lvl="0" indent="0" algn="l" rtl="0">
              <a:spcBef>
                <a:spcPts val="0"/>
              </a:spcBef>
              <a:spcAft>
                <a:spcPts val="0"/>
              </a:spcAft>
              <a:buNone/>
            </a:pPr>
            <a:endParaRPr sz="6000">
              <a:solidFill>
                <a:srgbClr val="033C5B"/>
              </a:solidFill>
              <a:latin typeface="Arial"/>
              <a:ea typeface="Arial"/>
              <a:cs typeface="Arial"/>
              <a:sym typeface="Arial"/>
            </a:endParaRPr>
          </a:p>
        </p:txBody>
      </p:sp>
      <p:sp>
        <p:nvSpPr>
          <p:cNvPr id="317" name="Google Shape;317;p13"/>
          <p:cNvSpPr txBox="1"/>
          <p:nvPr/>
        </p:nvSpPr>
        <p:spPr>
          <a:xfrm>
            <a:off x="923809" y="3188947"/>
            <a:ext cx="9358175" cy="560153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600" b="1" u="sng" dirty="0">
                <a:solidFill>
                  <a:srgbClr val="121212"/>
                </a:solidFill>
                <a:latin typeface="Arial"/>
                <a:ea typeface="Arial"/>
                <a:cs typeface="Arial"/>
                <a:sym typeface="Arial"/>
              </a:rPr>
              <a:t>Experiential Learning</a:t>
            </a:r>
            <a:endParaRPr dirty="0"/>
          </a:p>
          <a:p>
            <a:pPr marL="457200" marR="0" lvl="0" indent="-457200" algn="l" rtl="0">
              <a:lnSpc>
                <a:spcPct val="140000"/>
              </a:lnSpc>
              <a:spcBef>
                <a:spcPts val="0"/>
              </a:spcBef>
              <a:spcAft>
                <a:spcPts val="0"/>
              </a:spcAft>
              <a:buClr>
                <a:srgbClr val="121212"/>
              </a:buClr>
              <a:buSzPts val="2600"/>
              <a:buFont typeface="Arial"/>
              <a:buChar char="•"/>
            </a:pPr>
            <a:r>
              <a:rPr lang="en-GB" sz="2600" dirty="0">
                <a:solidFill>
                  <a:srgbClr val="121212"/>
                </a:solidFill>
                <a:latin typeface="Arial"/>
                <a:ea typeface="Arial"/>
                <a:cs typeface="Arial"/>
                <a:sym typeface="Arial"/>
              </a:rPr>
              <a:t>Key Proponent: David A. Kolb</a:t>
            </a:r>
            <a:endParaRPr dirty="0"/>
          </a:p>
          <a:p>
            <a:pPr marL="457200" marR="0" lvl="0" indent="-457200" algn="l" rtl="0">
              <a:lnSpc>
                <a:spcPct val="140000"/>
              </a:lnSpc>
              <a:spcBef>
                <a:spcPts val="0"/>
              </a:spcBef>
              <a:spcAft>
                <a:spcPts val="0"/>
              </a:spcAft>
              <a:buClr>
                <a:srgbClr val="121212"/>
              </a:buClr>
              <a:buSzPts val="2600"/>
              <a:buFont typeface="Arial"/>
              <a:buChar char="•"/>
            </a:pPr>
            <a:r>
              <a:rPr lang="en-GB" sz="2600" dirty="0">
                <a:solidFill>
                  <a:srgbClr val="121212"/>
                </a:solidFill>
                <a:latin typeface="Arial"/>
                <a:ea typeface="Arial"/>
                <a:cs typeface="Arial"/>
                <a:sym typeface="Arial"/>
              </a:rPr>
              <a:t>Concept: Learning is a process where knowledge is created through the transformation of experience.</a:t>
            </a:r>
            <a:endParaRPr dirty="0"/>
          </a:p>
          <a:p>
            <a:pPr marL="457200" marR="0" lvl="0" indent="-457200" algn="l" rtl="0">
              <a:lnSpc>
                <a:spcPct val="140000"/>
              </a:lnSpc>
              <a:spcBef>
                <a:spcPts val="0"/>
              </a:spcBef>
              <a:spcAft>
                <a:spcPts val="0"/>
              </a:spcAft>
              <a:buClr>
                <a:srgbClr val="121212"/>
              </a:buClr>
              <a:buSzPts val="2600"/>
              <a:buFont typeface="Arial"/>
              <a:buChar char="•"/>
            </a:pPr>
            <a:r>
              <a:rPr lang="en-GB" sz="2600" dirty="0">
                <a:solidFill>
                  <a:srgbClr val="121212"/>
                </a:solidFill>
                <a:latin typeface="Arial"/>
                <a:ea typeface="Arial"/>
                <a:cs typeface="Arial"/>
                <a:sym typeface="Arial"/>
              </a:rPr>
              <a:t>Application in VET: Collaborative projects in VET allow students to learn from experiences and reflect on them collectively, deepening understanding.</a:t>
            </a:r>
            <a:endParaRPr dirty="0"/>
          </a:p>
          <a:p>
            <a:pPr marL="0" marR="0" lvl="0" indent="0" algn="l" rtl="0">
              <a:lnSpc>
                <a:spcPct val="140000"/>
              </a:lnSpc>
              <a:spcBef>
                <a:spcPts val="0"/>
              </a:spcBef>
              <a:spcAft>
                <a:spcPts val="0"/>
              </a:spcAft>
              <a:buNone/>
            </a:pPr>
            <a:r>
              <a:rPr lang="en-GB" sz="2600" b="1" dirty="0">
                <a:solidFill>
                  <a:srgbClr val="121212"/>
                </a:solidFill>
              </a:rPr>
              <a:t>-</a:t>
            </a:r>
            <a:r>
              <a:rPr lang="en-GB" sz="2600" b="1" dirty="0">
                <a:solidFill>
                  <a:srgbClr val="121212"/>
                </a:solidFill>
                <a:latin typeface="Arial"/>
                <a:ea typeface="Arial"/>
                <a:cs typeface="Arial"/>
                <a:sym typeface="Arial"/>
              </a:rPr>
              <a:t>More information about Experiential Learning can be found here: </a:t>
            </a:r>
            <a:r>
              <a:rPr lang="en-GB" sz="2600" b="1" u="sng" dirty="0">
                <a:solidFill>
                  <a:srgbClr val="121212"/>
                </a:solidFill>
                <a:latin typeface="Arial"/>
                <a:ea typeface="Arial"/>
                <a:cs typeface="Arial"/>
                <a:sym typeface="Arial"/>
                <a:hlinkClick r:id="rId4">
                  <a:extLst>
                    <a:ext uri="{A12FA001-AC4F-418D-AE19-62706E023703}">
                      <ahyp:hlinkClr xmlns:ahyp="http://schemas.microsoft.com/office/drawing/2018/hyperlinkcolor" val="tx"/>
                    </a:ext>
                  </a:extLst>
                </a:hlinkClick>
              </a:rPr>
              <a:t>https://experientiallearninginstitute.org/what-is-experiential-learning/</a:t>
            </a:r>
            <a:r>
              <a:rPr lang="en-GB" sz="2600" b="1" dirty="0">
                <a:solidFill>
                  <a:srgbClr val="121212"/>
                </a:solidFill>
                <a:latin typeface="Arial"/>
                <a:ea typeface="Arial"/>
                <a:cs typeface="Arial"/>
                <a:sym typeface="Arial"/>
              </a:rPr>
              <a:t> </a:t>
            </a:r>
            <a:endParaRPr dirty="0"/>
          </a:p>
        </p:txBody>
      </p:sp>
      <p:sp>
        <p:nvSpPr>
          <p:cNvPr id="318" name="Google Shape;318;p1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19" name="Google Shape;319;p13" descr="A diagram of learning cycle&#10;&#10;Description automatically generated"/>
          <p:cNvPicPr preferRelativeResize="0"/>
          <p:nvPr/>
        </p:nvPicPr>
        <p:blipFill rotWithShape="1">
          <a:blip r:embed="rId5">
            <a:alphaModFix/>
          </a:blip>
          <a:srcRect/>
          <a:stretch/>
        </p:blipFill>
        <p:spPr>
          <a:xfrm>
            <a:off x="10691445" y="3309715"/>
            <a:ext cx="4733981" cy="4903454"/>
          </a:xfrm>
          <a:prstGeom prst="rect">
            <a:avLst/>
          </a:prstGeom>
          <a:noFill/>
          <a:ln>
            <a:noFill/>
          </a:ln>
        </p:spPr>
      </p:pic>
      <p:sp>
        <p:nvSpPr>
          <p:cNvPr id="320" name="Google Shape;320;p1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 name="Google Shape;321;p13"/>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2" name="Google Shape;322;p13"/>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323" name="Google Shape;323;p13"/>
          <p:cNvPicPr preferRelativeResize="0"/>
          <p:nvPr/>
        </p:nvPicPr>
        <p:blipFill rotWithShape="1">
          <a:blip r:embed="rId8">
            <a:alphaModFix/>
          </a:blip>
          <a:srcRect/>
          <a:stretch/>
        </p:blipFill>
        <p:spPr>
          <a:xfrm>
            <a:off x="15697200" y="9183021"/>
            <a:ext cx="1727565" cy="62820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9" name="Google Shape;329;p14"/>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0" name="Google Shape;330;p14"/>
          <p:cNvSpPr/>
          <p:nvPr/>
        </p:nvSpPr>
        <p:spPr>
          <a:xfrm rot="-5400000">
            <a:off x="8520620" y="-9530148"/>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1" name="Google Shape;331;p1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2" name="Google Shape;332;p1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3" name="Google Shape;333;p1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4" name="Google Shape;334;p1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5" name="Google Shape;335;p14"/>
          <p:cNvSpPr txBox="1"/>
          <p:nvPr/>
        </p:nvSpPr>
        <p:spPr>
          <a:xfrm>
            <a:off x="818920" y="608410"/>
            <a:ext cx="16604845" cy="276998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6000" dirty="0">
                <a:solidFill>
                  <a:srgbClr val="033C5B"/>
                </a:solidFill>
                <a:latin typeface="Arial"/>
                <a:ea typeface="Arial"/>
                <a:cs typeface="Arial"/>
                <a:sym typeface="Arial"/>
              </a:rPr>
              <a:t>Customizing Methods for VET -Theoretical Frameworks</a:t>
            </a:r>
            <a:endParaRPr dirty="0"/>
          </a:p>
          <a:p>
            <a:pPr marL="0" marR="0" lvl="0" indent="0" algn="l" rtl="0">
              <a:spcBef>
                <a:spcPts val="0"/>
              </a:spcBef>
              <a:spcAft>
                <a:spcPts val="0"/>
              </a:spcAft>
              <a:buNone/>
            </a:pPr>
            <a:endParaRPr sz="6000" dirty="0">
              <a:solidFill>
                <a:srgbClr val="033C5B"/>
              </a:solidFill>
              <a:latin typeface="Arial"/>
              <a:ea typeface="Arial"/>
              <a:cs typeface="Arial"/>
              <a:sym typeface="Arial"/>
            </a:endParaRPr>
          </a:p>
        </p:txBody>
      </p:sp>
      <p:sp>
        <p:nvSpPr>
          <p:cNvPr id="336" name="Google Shape;336;p14"/>
          <p:cNvSpPr txBox="1"/>
          <p:nvPr/>
        </p:nvSpPr>
        <p:spPr>
          <a:xfrm>
            <a:off x="638995" y="2461181"/>
            <a:ext cx="9560067" cy="616168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600" b="1" dirty="0">
                <a:solidFill>
                  <a:srgbClr val="121212"/>
                </a:solidFill>
                <a:latin typeface="Arial"/>
                <a:ea typeface="Arial"/>
                <a:cs typeface="Arial"/>
                <a:sym typeface="Arial"/>
              </a:rPr>
              <a:t>Cognitive Apprenticeship</a:t>
            </a:r>
            <a:endParaRPr dirty="0"/>
          </a:p>
          <a:p>
            <a:pPr marL="457200" marR="0" lvl="0" indent="-457200" algn="l" rtl="0">
              <a:lnSpc>
                <a:spcPct val="140000"/>
              </a:lnSpc>
              <a:spcBef>
                <a:spcPts val="0"/>
              </a:spcBef>
              <a:spcAft>
                <a:spcPts val="0"/>
              </a:spcAft>
              <a:buClr>
                <a:srgbClr val="121212"/>
              </a:buClr>
              <a:buSzPts val="2600"/>
              <a:buFont typeface="Arial"/>
              <a:buChar char="•"/>
            </a:pPr>
            <a:r>
              <a:rPr lang="en-GB" sz="2600" dirty="0">
                <a:solidFill>
                  <a:srgbClr val="121212"/>
                </a:solidFill>
                <a:latin typeface="Arial"/>
                <a:ea typeface="Arial"/>
                <a:cs typeface="Arial"/>
                <a:sym typeface="Arial"/>
              </a:rPr>
              <a:t>Key Proponent: Allan Collins</a:t>
            </a:r>
            <a:endParaRPr dirty="0"/>
          </a:p>
          <a:p>
            <a:pPr marL="457200" marR="0" lvl="0" indent="-457200" algn="l" rtl="0">
              <a:lnSpc>
                <a:spcPct val="140000"/>
              </a:lnSpc>
              <a:spcBef>
                <a:spcPts val="0"/>
              </a:spcBef>
              <a:spcAft>
                <a:spcPts val="0"/>
              </a:spcAft>
              <a:buClr>
                <a:srgbClr val="121212"/>
              </a:buClr>
              <a:buSzPts val="2600"/>
              <a:buFont typeface="Arial"/>
              <a:buChar char="•"/>
            </a:pPr>
            <a:r>
              <a:rPr lang="en-GB" sz="2600" dirty="0">
                <a:solidFill>
                  <a:srgbClr val="121212"/>
                </a:solidFill>
                <a:latin typeface="Arial"/>
                <a:ea typeface="Arial"/>
                <a:cs typeface="Arial"/>
                <a:sym typeface="Arial"/>
              </a:rPr>
              <a:t>Concept: Cognitive and metacognitive skills are taught in an apprenticeship model, where learners engage in authentic tasks with expert scaffolding.</a:t>
            </a:r>
            <a:endParaRPr dirty="0"/>
          </a:p>
          <a:p>
            <a:pPr marL="457200" marR="0" lvl="0" indent="-457200" algn="l" rtl="0">
              <a:lnSpc>
                <a:spcPct val="140000"/>
              </a:lnSpc>
              <a:spcBef>
                <a:spcPts val="0"/>
              </a:spcBef>
              <a:spcAft>
                <a:spcPts val="0"/>
              </a:spcAft>
              <a:buClr>
                <a:srgbClr val="121212"/>
              </a:buClr>
              <a:buSzPts val="2600"/>
              <a:buFont typeface="Arial"/>
              <a:buChar char="•"/>
            </a:pPr>
            <a:r>
              <a:rPr lang="en-GB" sz="2600" dirty="0">
                <a:solidFill>
                  <a:srgbClr val="121212"/>
                </a:solidFill>
                <a:latin typeface="Arial"/>
                <a:ea typeface="Arial"/>
                <a:cs typeface="Arial"/>
                <a:sym typeface="Arial"/>
              </a:rPr>
              <a:t>Application in VET: Instructors and industry professionals guide learners through authentic tasks, providing scaffolding that fades as competence increases.</a:t>
            </a:r>
            <a:endParaRPr sz="2600" b="1" dirty="0">
              <a:solidFill>
                <a:srgbClr val="121212"/>
              </a:solidFill>
              <a:latin typeface="Arial"/>
              <a:ea typeface="Arial"/>
              <a:cs typeface="Arial"/>
              <a:sym typeface="Arial"/>
            </a:endParaRPr>
          </a:p>
          <a:p>
            <a:pPr marL="0" marR="0" lvl="0" indent="0" algn="l" rtl="0">
              <a:lnSpc>
                <a:spcPct val="182000"/>
              </a:lnSpc>
              <a:spcBef>
                <a:spcPts val="0"/>
              </a:spcBef>
              <a:spcAft>
                <a:spcPts val="0"/>
              </a:spcAft>
              <a:buNone/>
            </a:pPr>
            <a:r>
              <a:rPr lang="en-GB" sz="2000" b="1" dirty="0">
                <a:solidFill>
                  <a:srgbClr val="121212"/>
                </a:solidFill>
                <a:latin typeface="Arial"/>
                <a:ea typeface="Arial"/>
                <a:cs typeface="Arial"/>
                <a:sym typeface="Arial"/>
              </a:rPr>
              <a:t>-More information about Cognitive Apprenticeship Framework can be found here: </a:t>
            </a:r>
            <a:r>
              <a:rPr lang="en-GB" sz="2000" b="1" u="sng" dirty="0">
                <a:solidFill>
                  <a:srgbClr val="121212"/>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https://www.mcw.edu/-/media/MCW/Education/Academic-Affairs/OEI/Faculty-Quick-Guides/Cognitive-Apprenticeship-Theory.pdf</a:t>
            </a:r>
            <a:r>
              <a:rPr lang="en-GB" sz="2000" b="1" dirty="0">
                <a:solidFill>
                  <a:srgbClr val="121212"/>
                </a:solidFill>
                <a:latin typeface="Arial"/>
                <a:ea typeface="Arial"/>
                <a:cs typeface="Arial"/>
                <a:sym typeface="Arial"/>
              </a:rPr>
              <a:t> </a:t>
            </a:r>
            <a:endParaRPr dirty="0"/>
          </a:p>
        </p:txBody>
      </p:sp>
      <p:sp>
        <p:nvSpPr>
          <p:cNvPr id="337" name="Google Shape;337;p1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38" name="Google Shape;338;p14" descr="A diagram of a skill&#10;&#10;Description automatically generated with medium confidence"/>
          <p:cNvPicPr preferRelativeResize="0"/>
          <p:nvPr/>
        </p:nvPicPr>
        <p:blipFill rotWithShape="1">
          <a:blip r:embed="rId5">
            <a:alphaModFix/>
          </a:blip>
          <a:srcRect/>
          <a:stretch/>
        </p:blipFill>
        <p:spPr>
          <a:xfrm>
            <a:off x="10019137" y="3024399"/>
            <a:ext cx="8072954" cy="4429352"/>
          </a:xfrm>
          <a:prstGeom prst="rect">
            <a:avLst/>
          </a:prstGeom>
          <a:noFill/>
          <a:ln>
            <a:noFill/>
          </a:ln>
        </p:spPr>
      </p:pic>
      <p:sp>
        <p:nvSpPr>
          <p:cNvPr id="339" name="Google Shape;339;p1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0" name="Google Shape;340;p14"/>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1" name="Google Shape;341;p14"/>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342" name="Google Shape;342;p14"/>
          <p:cNvPicPr preferRelativeResize="0"/>
          <p:nvPr/>
        </p:nvPicPr>
        <p:blipFill rotWithShape="1">
          <a:blip r:embed="rId8">
            <a:alphaModFix/>
          </a:blip>
          <a:srcRect/>
          <a:stretch/>
        </p:blipFill>
        <p:spPr>
          <a:xfrm>
            <a:off x="15697200" y="9183021"/>
            <a:ext cx="1727565" cy="62820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8" name="Google Shape;348;p1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9" name="Google Shape;349;p1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0" name="Google Shape;350;p1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1" name="Google Shape;351;p1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2" name="Google Shape;352;p1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3" name="Google Shape;353;p1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4" name="Google Shape;354;p15"/>
          <p:cNvSpPr txBox="1"/>
          <p:nvPr/>
        </p:nvSpPr>
        <p:spPr>
          <a:xfrm>
            <a:off x="737999" y="1072322"/>
            <a:ext cx="12181388" cy="1163588"/>
          </a:xfrm>
          <a:prstGeom prst="rect">
            <a:avLst/>
          </a:prstGeom>
          <a:noFill/>
          <a:ln>
            <a:noFill/>
          </a:ln>
        </p:spPr>
        <p:txBody>
          <a:bodyPr spcFirstLastPara="1" wrap="square" lIns="0" tIns="0" rIns="0" bIns="0" anchor="t" anchorCtr="0">
            <a:spAutoFit/>
          </a:bodyPr>
          <a:lstStyle/>
          <a:p>
            <a:pPr marL="0" marR="0" lvl="0" indent="0" algn="l" rtl="0">
              <a:lnSpc>
                <a:spcPct val="161316"/>
              </a:lnSpc>
              <a:spcBef>
                <a:spcPts val="0"/>
              </a:spcBef>
              <a:spcAft>
                <a:spcPts val="0"/>
              </a:spcAft>
              <a:buNone/>
            </a:pPr>
            <a:r>
              <a:rPr lang="en-GB" sz="6000" dirty="0">
                <a:solidFill>
                  <a:srgbClr val="033C5B"/>
                </a:solidFill>
                <a:latin typeface="Arial"/>
                <a:ea typeface="Arial"/>
                <a:cs typeface="Arial"/>
                <a:sym typeface="Arial"/>
              </a:rPr>
              <a:t>Customizing Methods for VET</a:t>
            </a:r>
            <a:endParaRPr sz="6000" dirty="0">
              <a:solidFill>
                <a:srgbClr val="033C5B"/>
              </a:solidFill>
              <a:latin typeface="Arial"/>
              <a:ea typeface="Arial"/>
              <a:cs typeface="Arial"/>
              <a:sym typeface="Arial"/>
            </a:endParaRPr>
          </a:p>
        </p:txBody>
      </p:sp>
      <p:sp>
        <p:nvSpPr>
          <p:cNvPr id="355" name="Google Shape;355;p15"/>
          <p:cNvSpPr txBox="1"/>
          <p:nvPr/>
        </p:nvSpPr>
        <p:spPr>
          <a:xfrm>
            <a:off x="990599" y="2840960"/>
            <a:ext cx="10227062" cy="528696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600" b="1" dirty="0">
                <a:solidFill>
                  <a:srgbClr val="121212"/>
                </a:solidFill>
                <a:latin typeface="Arial"/>
                <a:ea typeface="Arial"/>
                <a:cs typeface="Arial"/>
                <a:sym typeface="Arial"/>
              </a:rPr>
              <a:t>Communities of Practice</a:t>
            </a:r>
            <a:endParaRPr dirty="0"/>
          </a:p>
          <a:p>
            <a:pPr marL="457200" marR="0" lvl="0" indent="-457200" algn="l" rtl="0">
              <a:lnSpc>
                <a:spcPct val="140000"/>
              </a:lnSpc>
              <a:spcBef>
                <a:spcPts val="0"/>
              </a:spcBef>
              <a:spcAft>
                <a:spcPts val="0"/>
              </a:spcAft>
              <a:buClr>
                <a:srgbClr val="121212"/>
              </a:buClr>
              <a:buSzPts val="2600"/>
              <a:buFont typeface="Arial"/>
              <a:buChar char="•"/>
            </a:pPr>
            <a:r>
              <a:rPr lang="en-GB" sz="2600" dirty="0">
                <a:solidFill>
                  <a:srgbClr val="121212"/>
                </a:solidFill>
                <a:latin typeface="Arial"/>
                <a:ea typeface="Arial"/>
                <a:cs typeface="Arial"/>
                <a:sym typeface="Arial"/>
              </a:rPr>
              <a:t>Key Proponents: Etienne Wenger and William Snyder</a:t>
            </a:r>
            <a:endParaRPr dirty="0"/>
          </a:p>
          <a:p>
            <a:pPr marL="457200" marR="0" lvl="0" indent="-457200" algn="l" rtl="0">
              <a:lnSpc>
                <a:spcPct val="140000"/>
              </a:lnSpc>
              <a:spcBef>
                <a:spcPts val="0"/>
              </a:spcBef>
              <a:spcAft>
                <a:spcPts val="0"/>
              </a:spcAft>
              <a:buClr>
                <a:srgbClr val="121212"/>
              </a:buClr>
              <a:buSzPts val="2600"/>
              <a:buFont typeface="Arial"/>
              <a:buChar char="•"/>
            </a:pPr>
            <a:r>
              <a:rPr lang="en-GB" sz="2600" dirty="0">
                <a:solidFill>
                  <a:srgbClr val="121212"/>
                </a:solidFill>
                <a:latin typeface="Arial"/>
                <a:ea typeface="Arial"/>
                <a:cs typeface="Arial"/>
                <a:sym typeface="Arial"/>
              </a:rPr>
              <a:t>Concept: Learning as participation in the communal practices of a community engaged in a shared domain of human </a:t>
            </a:r>
            <a:r>
              <a:rPr lang="en-GB" sz="2600" dirty="0" err="1">
                <a:solidFill>
                  <a:srgbClr val="121212"/>
                </a:solidFill>
                <a:latin typeface="Arial"/>
                <a:ea typeface="Arial"/>
                <a:cs typeface="Arial"/>
                <a:sym typeface="Arial"/>
              </a:rPr>
              <a:t>endeavor</a:t>
            </a:r>
            <a:r>
              <a:rPr lang="en-GB" sz="2600" dirty="0">
                <a:solidFill>
                  <a:srgbClr val="121212"/>
                </a:solidFill>
                <a:latin typeface="Arial"/>
                <a:ea typeface="Arial"/>
                <a:cs typeface="Arial"/>
                <a:sym typeface="Arial"/>
              </a:rPr>
              <a:t>.</a:t>
            </a:r>
            <a:endParaRPr dirty="0"/>
          </a:p>
          <a:p>
            <a:pPr marL="457200" marR="0" lvl="0" indent="-457200" algn="l" rtl="0">
              <a:lnSpc>
                <a:spcPct val="140000"/>
              </a:lnSpc>
              <a:spcBef>
                <a:spcPts val="0"/>
              </a:spcBef>
              <a:spcAft>
                <a:spcPts val="0"/>
              </a:spcAft>
              <a:buClr>
                <a:srgbClr val="121212"/>
              </a:buClr>
              <a:buSzPts val="2600"/>
              <a:buFont typeface="Arial"/>
              <a:buChar char="•"/>
            </a:pPr>
            <a:r>
              <a:rPr lang="en-GB" sz="2600" dirty="0">
                <a:solidFill>
                  <a:srgbClr val="121212"/>
                </a:solidFill>
                <a:latin typeface="Arial"/>
                <a:ea typeface="Arial"/>
                <a:cs typeface="Arial"/>
                <a:sym typeface="Arial"/>
              </a:rPr>
              <a:t>Application in VET: Encourages the formation of learning communities where VET students and instructors continually share knowledge and skills.</a:t>
            </a:r>
          </a:p>
          <a:p>
            <a:pPr marL="457200" marR="0" lvl="0" indent="-457200" algn="l" rtl="0">
              <a:lnSpc>
                <a:spcPct val="140000"/>
              </a:lnSpc>
              <a:spcBef>
                <a:spcPts val="0"/>
              </a:spcBef>
              <a:spcAft>
                <a:spcPts val="0"/>
              </a:spcAft>
              <a:buClr>
                <a:srgbClr val="121212"/>
              </a:buClr>
              <a:buSzPts val="2600"/>
              <a:buFont typeface="Arial"/>
              <a:buChar char="•"/>
            </a:pPr>
            <a:endParaRPr lang="en-GB" sz="2600" dirty="0">
              <a:solidFill>
                <a:srgbClr val="121212"/>
              </a:solidFill>
            </a:endParaRPr>
          </a:p>
          <a:p>
            <a:pPr marR="0" lvl="0" algn="l" rtl="0">
              <a:lnSpc>
                <a:spcPct val="140000"/>
              </a:lnSpc>
              <a:spcBef>
                <a:spcPts val="0"/>
              </a:spcBef>
              <a:spcAft>
                <a:spcPts val="0"/>
              </a:spcAft>
              <a:buClr>
                <a:srgbClr val="121212"/>
              </a:buClr>
              <a:buSzPts val="2600"/>
            </a:pPr>
            <a:endParaRPr dirty="0"/>
          </a:p>
          <a:p>
            <a:pPr marL="0" marR="0" lvl="0" indent="0" algn="l" rtl="0">
              <a:lnSpc>
                <a:spcPct val="182000"/>
              </a:lnSpc>
              <a:spcBef>
                <a:spcPts val="0"/>
              </a:spcBef>
              <a:spcAft>
                <a:spcPts val="0"/>
              </a:spcAft>
              <a:buNone/>
            </a:pPr>
            <a:r>
              <a:rPr lang="en-GB" sz="1800" dirty="0">
                <a:solidFill>
                  <a:srgbClr val="121212"/>
                </a:solidFill>
                <a:latin typeface="Arial"/>
                <a:ea typeface="Arial"/>
                <a:cs typeface="Arial"/>
                <a:sym typeface="Arial"/>
              </a:rPr>
              <a:t>More information can be found </a:t>
            </a:r>
            <a:r>
              <a:rPr lang="en-GB" sz="1800" dirty="0">
                <a:solidFill>
                  <a:srgbClr val="121212"/>
                </a:solidFill>
                <a:latin typeface="Arial"/>
                <a:ea typeface="Arial"/>
                <a:cs typeface="Arial"/>
                <a:sym typeface="Arial"/>
                <a:hlinkClick r:id="rId4"/>
              </a:rPr>
              <a:t>here</a:t>
            </a:r>
            <a:r>
              <a:rPr lang="en-GB" sz="1800" dirty="0">
                <a:solidFill>
                  <a:srgbClr val="121212"/>
                </a:solidFill>
              </a:rPr>
              <a:t>.</a:t>
            </a:r>
            <a:endParaRPr sz="2000" dirty="0">
              <a:solidFill>
                <a:srgbClr val="121212"/>
              </a:solidFill>
              <a:latin typeface="Arial"/>
              <a:ea typeface="Arial"/>
              <a:cs typeface="Arial"/>
              <a:sym typeface="Arial"/>
            </a:endParaRPr>
          </a:p>
        </p:txBody>
      </p:sp>
      <p:sp>
        <p:nvSpPr>
          <p:cNvPr id="356" name="Google Shape;356;p1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57" name="Google Shape;357;p15" descr="A diagram of a community of practice&#10;&#10;Description automatically generated"/>
          <p:cNvPicPr preferRelativeResize="0"/>
          <p:nvPr/>
        </p:nvPicPr>
        <p:blipFill rotWithShape="1">
          <a:blip r:embed="rId5">
            <a:alphaModFix/>
          </a:blip>
          <a:srcRect/>
          <a:stretch/>
        </p:blipFill>
        <p:spPr>
          <a:xfrm>
            <a:off x="10264197" y="2317867"/>
            <a:ext cx="6071740" cy="4985299"/>
          </a:xfrm>
          <a:prstGeom prst="rect">
            <a:avLst/>
          </a:prstGeom>
          <a:noFill/>
          <a:ln>
            <a:noFill/>
          </a:ln>
        </p:spPr>
      </p:pic>
      <p:sp>
        <p:nvSpPr>
          <p:cNvPr id="358" name="Google Shape;358;p1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9" name="Google Shape;359;p15"/>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0" name="Google Shape;360;p15"/>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361" name="Google Shape;361;p15"/>
          <p:cNvPicPr preferRelativeResize="0"/>
          <p:nvPr/>
        </p:nvPicPr>
        <p:blipFill rotWithShape="1">
          <a:blip r:embed="rId8">
            <a:alphaModFix/>
          </a:blip>
          <a:srcRect/>
          <a:stretch/>
        </p:blipFill>
        <p:spPr>
          <a:xfrm>
            <a:off x="15697200" y="9183021"/>
            <a:ext cx="1727565" cy="62820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6"/>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 name="Google Shape;367;p16"/>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 name="Google Shape;368;p16"/>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 name="Google Shape;369;p16"/>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 name="Google Shape;370;p16"/>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 name="Google Shape;371;p16"/>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2" name="Google Shape;372;p16"/>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3" name="Google Shape;373;p16"/>
          <p:cNvSpPr txBox="1"/>
          <p:nvPr/>
        </p:nvSpPr>
        <p:spPr>
          <a:xfrm>
            <a:off x="818920" y="1579139"/>
            <a:ext cx="13741470" cy="1163588"/>
          </a:xfrm>
          <a:prstGeom prst="rect">
            <a:avLst/>
          </a:prstGeom>
          <a:noFill/>
          <a:ln>
            <a:noFill/>
          </a:ln>
        </p:spPr>
        <p:txBody>
          <a:bodyPr spcFirstLastPara="1" wrap="square" lIns="0" tIns="0" rIns="0" bIns="0" anchor="t" anchorCtr="0">
            <a:spAutoFit/>
          </a:bodyPr>
          <a:lstStyle/>
          <a:p>
            <a:pPr marL="0" marR="0" lvl="0" indent="0" algn="l" rtl="0">
              <a:lnSpc>
                <a:spcPct val="161316"/>
              </a:lnSpc>
              <a:spcBef>
                <a:spcPts val="0"/>
              </a:spcBef>
              <a:spcAft>
                <a:spcPts val="0"/>
              </a:spcAft>
              <a:buNone/>
            </a:pPr>
            <a:r>
              <a:rPr lang="en-GB" sz="6000">
                <a:solidFill>
                  <a:srgbClr val="033C5B"/>
                </a:solidFill>
                <a:latin typeface="Arial"/>
                <a:ea typeface="Arial"/>
                <a:cs typeface="Arial"/>
                <a:sym typeface="Arial"/>
              </a:rPr>
              <a:t>Implementing Collaborative Teaching</a:t>
            </a:r>
            <a:endParaRPr sz="6000">
              <a:solidFill>
                <a:srgbClr val="033C5B"/>
              </a:solidFill>
              <a:latin typeface="Arial"/>
              <a:ea typeface="Arial"/>
              <a:cs typeface="Arial"/>
              <a:sym typeface="Arial"/>
            </a:endParaRPr>
          </a:p>
        </p:txBody>
      </p:sp>
      <p:sp>
        <p:nvSpPr>
          <p:cNvPr id="374" name="Google Shape;374;p16"/>
          <p:cNvSpPr txBox="1"/>
          <p:nvPr/>
        </p:nvSpPr>
        <p:spPr>
          <a:xfrm>
            <a:off x="2097434" y="3188644"/>
            <a:ext cx="3291413" cy="500009"/>
          </a:xfrm>
          <a:prstGeom prst="rect">
            <a:avLst/>
          </a:prstGeom>
          <a:noFill/>
          <a:ln>
            <a:noFill/>
          </a:ln>
        </p:spPr>
        <p:txBody>
          <a:bodyPr spcFirstLastPara="1" wrap="square" lIns="0" tIns="0" rIns="0" bIns="0" anchor="t" anchorCtr="0">
            <a:spAutoFit/>
          </a:bodyPr>
          <a:lstStyle/>
          <a:p>
            <a:pPr marL="0" marR="0" lvl="0" indent="0" algn="l" rtl="0">
              <a:lnSpc>
                <a:spcPct val="91000"/>
              </a:lnSpc>
              <a:spcBef>
                <a:spcPts val="0"/>
              </a:spcBef>
              <a:spcAft>
                <a:spcPts val="0"/>
              </a:spcAft>
              <a:buNone/>
            </a:pPr>
            <a:r>
              <a:rPr lang="en-GB" sz="4000" b="1">
                <a:solidFill>
                  <a:srgbClr val="121212"/>
                </a:solidFill>
                <a:latin typeface="Arial"/>
                <a:ea typeface="Arial"/>
                <a:cs typeface="Arial"/>
                <a:sym typeface="Arial"/>
              </a:rPr>
              <a:t>TIPS</a:t>
            </a:r>
            <a:endParaRPr sz="4000">
              <a:solidFill>
                <a:srgbClr val="121212"/>
              </a:solidFill>
              <a:latin typeface="Arial"/>
              <a:ea typeface="Arial"/>
              <a:cs typeface="Arial"/>
              <a:sym typeface="Arial"/>
            </a:endParaRPr>
          </a:p>
        </p:txBody>
      </p:sp>
      <p:sp>
        <p:nvSpPr>
          <p:cNvPr id="375" name="Google Shape;375;p1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76" name="Google Shape;376;p16" descr="Lights On with solid fill"/>
          <p:cNvPicPr preferRelativeResize="0"/>
          <p:nvPr/>
        </p:nvPicPr>
        <p:blipFill rotWithShape="1">
          <a:blip r:embed="rId4">
            <a:alphaModFix/>
          </a:blip>
          <a:srcRect/>
          <a:stretch/>
        </p:blipFill>
        <p:spPr>
          <a:xfrm>
            <a:off x="818920" y="2815269"/>
            <a:ext cx="1246758" cy="1246758"/>
          </a:xfrm>
          <a:prstGeom prst="rect">
            <a:avLst/>
          </a:prstGeom>
          <a:noFill/>
          <a:ln>
            <a:noFill/>
          </a:ln>
        </p:spPr>
      </p:pic>
      <p:sp>
        <p:nvSpPr>
          <p:cNvPr id="377" name="Google Shape;377;p16"/>
          <p:cNvSpPr txBox="1"/>
          <p:nvPr/>
        </p:nvSpPr>
        <p:spPr>
          <a:xfrm>
            <a:off x="1545694" y="3894912"/>
            <a:ext cx="12306300" cy="3677866"/>
          </a:xfrm>
          <a:prstGeom prst="rect">
            <a:avLst/>
          </a:prstGeom>
          <a:noFill/>
          <a:ln>
            <a:noFill/>
          </a:ln>
        </p:spPr>
        <p:txBody>
          <a:bodyPr spcFirstLastPara="1" wrap="square" lIns="0" tIns="0" rIns="0" bIns="0" anchor="t" anchorCtr="0">
            <a:spAutoFit/>
          </a:bodyPr>
          <a:lstStyle/>
          <a:p>
            <a:pPr marL="457200" marR="0" lvl="0" indent="-457200" algn="l" rtl="0">
              <a:lnSpc>
                <a:spcPct val="140000"/>
              </a:lnSpc>
              <a:spcBef>
                <a:spcPts val="0"/>
              </a:spcBef>
              <a:spcAft>
                <a:spcPts val="0"/>
              </a:spcAft>
              <a:buClr>
                <a:srgbClr val="121212"/>
              </a:buClr>
              <a:buSzPts val="2600"/>
              <a:buFont typeface="Arial"/>
              <a:buChar char="•"/>
            </a:pPr>
            <a:r>
              <a:rPr lang="en-GB" sz="2600" b="1">
                <a:solidFill>
                  <a:srgbClr val="121212"/>
                </a:solidFill>
                <a:latin typeface="Arial"/>
                <a:ea typeface="Arial"/>
                <a:cs typeface="Arial"/>
                <a:sym typeface="Arial"/>
              </a:rPr>
              <a:t>Ensure Relevance: Tailor collaborative projects to align with current industry practices and technologies.</a:t>
            </a:r>
            <a:endParaRPr/>
          </a:p>
          <a:p>
            <a:pPr marL="457200" marR="0" lvl="0" indent="-457200" algn="l" rtl="0">
              <a:lnSpc>
                <a:spcPct val="140000"/>
              </a:lnSpc>
              <a:spcBef>
                <a:spcPts val="0"/>
              </a:spcBef>
              <a:spcAft>
                <a:spcPts val="0"/>
              </a:spcAft>
              <a:buClr>
                <a:srgbClr val="121212"/>
              </a:buClr>
              <a:buSzPts val="2600"/>
              <a:buFont typeface="Arial"/>
              <a:buChar char="•"/>
            </a:pPr>
            <a:r>
              <a:rPr lang="en-GB" sz="2600" b="1">
                <a:solidFill>
                  <a:srgbClr val="121212"/>
                </a:solidFill>
                <a:latin typeface="Arial"/>
                <a:ea typeface="Arial"/>
                <a:cs typeface="Arial"/>
                <a:sym typeface="Arial"/>
              </a:rPr>
              <a:t>Foster Agency: Encourage students to take ownership of their learning through choice in project topics and roles.</a:t>
            </a:r>
            <a:endParaRPr/>
          </a:p>
          <a:p>
            <a:pPr marL="457200" marR="0" lvl="0" indent="-457200" algn="l" rtl="0">
              <a:lnSpc>
                <a:spcPct val="140000"/>
              </a:lnSpc>
              <a:spcBef>
                <a:spcPts val="0"/>
              </a:spcBef>
              <a:spcAft>
                <a:spcPts val="0"/>
              </a:spcAft>
              <a:buClr>
                <a:srgbClr val="121212"/>
              </a:buClr>
              <a:buSzPts val="2600"/>
              <a:buFont typeface="Arial"/>
              <a:buChar char="•"/>
            </a:pPr>
            <a:r>
              <a:rPr lang="en-GB" sz="2600" b="1">
                <a:solidFill>
                  <a:srgbClr val="121212"/>
                </a:solidFill>
                <a:latin typeface="Arial"/>
                <a:ea typeface="Arial"/>
                <a:cs typeface="Arial"/>
                <a:sym typeface="Arial"/>
              </a:rPr>
              <a:t>Reflect and Adapt: Use regular feedback sessions to refine collaborative methods, ensuring they meet learner and industry needs.</a:t>
            </a:r>
            <a:endParaRPr/>
          </a:p>
          <a:p>
            <a:pPr marL="457200" marR="0" lvl="0" indent="-457200" algn="l" rtl="0">
              <a:lnSpc>
                <a:spcPct val="140000"/>
              </a:lnSpc>
              <a:spcBef>
                <a:spcPts val="0"/>
              </a:spcBef>
              <a:spcAft>
                <a:spcPts val="0"/>
              </a:spcAft>
              <a:buClr>
                <a:srgbClr val="121212"/>
              </a:buClr>
              <a:buSzPts val="2600"/>
              <a:buFont typeface="Arial"/>
              <a:buChar char="•"/>
            </a:pPr>
            <a:r>
              <a:rPr lang="en-GB" sz="2600" b="1">
                <a:solidFill>
                  <a:srgbClr val="121212"/>
                </a:solidFill>
                <a:latin typeface="Arial"/>
                <a:ea typeface="Arial"/>
                <a:cs typeface="Arial"/>
                <a:sym typeface="Arial"/>
              </a:rPr>
              <a:t>Use Technology: Leverage digital tools that are prevalent in the industry to facilitate collaboration and project management.</a:t>
            </a:r>
            <a:endParaRPr sz="2600">
              <a:solidFill>
                <a:srgbClr val="121212"/>
              </a:solidFill>
              <a:latin typeface="Arial"/>
              <a:ea typeface="Arial"/>
              <a:cs typeface="Arial"/>
              <a:sym typeface="Arial"/>
            </a:endParaRPr>
          </a:p>
        </p:txBody>
      </p:sp>
      <p:sp>
        <p:nvSpPr>
          <p:cNvPr id="378" name="Google Shape;378;p1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 name="Google Shape;379;p16"/>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 name="Google Shape;380;p16"/>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381" name="Google Shape;381;p16"/>
          <p:cNvPicPr preferRelativeResize="0"/>
          <p:nvPr/>
        </p:nvPicPr>
        <p:blipFill rotWithShape="1">
          <a:blip r:embed="rId7">
            <a:alphaModFix/>
          </a:blip>
          <a:srcRect/>
          <a:stretch/>
        </p:blipFill>
        <p:spPr>
          <a:xfrm>
            <a:off x="15697200" y="9183021"/>
            <a:ext cx="1727565" cy="62820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7"/>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 name="Google Shape;387;p17"/>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 name="Google Shape;388;p1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 name="Google Shape;389;p1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 name="Google Shape;390;p1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 name="Google Shape;391;p1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 name="Google Shape;392;p17"/>
          <p:cNvSpPr txBox="1"/>
          <p:nvPr/>
        </p:nvSpPr>
        <p:spPr>
          <a:xfrm>
            <a:off x="815419" y="1125711"/>
            <a:ext cx="12181388" cy="1163588"/>
          </a:xfrm>
          <a:prstGeom prst="rect">
            <a:avLst/>
          </a:prstGeom>
          <a:noFill/>
          <a:ln>
            <a:noFill/>
          </a:ln>
        </p:spPr>
        <p:txBody>
          <a:bodyPr spcFirstLastPara="1" wrap="square" lIns="0" tIns="0" rIns="0" bIns="0" anchor="t" anchorCtr="0">
            <a:spAutoFit/>
          </a:bodyPr>
          <a:lstStyle/>
          <a:p>
            <a:pPr marL="0" marR="0" lvl="0" indent="0" algn="l" rtl="0">
              <a:lnSpc>
                <a:spcPct val="161316"/>
              </a:lnSpc>
              <a:spcBef>
                <a:spcPts val="0"/>
              </a:spcBef>
              <a:spcAft>
                <a:spcPts val="0"/>
              </a:spcAft>
              <a:buNone/>
            </a:pPr>
            <a:r>
              <a:rPr lang="en-GB" sz="6000" dirty="0">
                <a:solidFill>
                  <a:srgbClr val="033C5B"/>
                </a:solidFill>
                <a:latin typeface="Arial"/>
                <a:ea typeface="Arial"/>
                <a:cs typeface="Arial"/>
                <a:sym typeface="Arial"/>
              </a:rPr>
              <a:t>Technology Tools for Collaboration</a:t>
            </a:r>
            <a:endParaRPr sz="6000" dirty="0">
              <a:solidFill>
                <a:srgbClr val="033C5B"/>
              </a:solidFill>
              <a:latin typeface="Arial"/>
              <a:ea typeface="Arial"/>
              <a:cs typeface="Arial"/>
              <a:sym typeface="Arial"/>
            </a:endParaRPr>
          </a:p>
        </p:txBody>
      </p:sp>
      <p:sp>
        <p:nvSpPr>
          <p:cNvPr id="393" name="Google Shape;393;p17"/>
          <p:cNvSpPr txBox="1"/>
          <p:nvPr/>
        </p:nvSpPr>
        <p:spPr>
          <a:xfrm>
            <a:off x="2159429" y="2515318"/>
            <a:ext cx="3291413" cy="961674"/>
          </a:xfrm>
          <a:prstGeom prst="rect">
            <a:avLst/>
          </a:prstGeom>
          <a:noFill/>
          <a:ln>
            <a:noFill/>
          </a:ln>
        </p:spPr>
        <p:txBody>
          <a:bodyPr spcFirstLastPara="1" wrap="square" lIns="0" tIns="0" rIns="0" bIns="0" anchor="t" anchorCtr="0">
            <a:spAutoFit/>
          </a:bodyPr>
          <a:lstStyle/>
          <a:p>
            <a:pPr marL="0" marR="0" lvl="0" indent="0" algn="l" rtl="0">
              <a:lnSpc>
                <a:spcPct val="91000"/>
              </a:lnSpc>
              <a:spcBef>
                <a:spcPts val="0"/>
              </a:spcBef>
              <a:spcAft>
                <a:spcPts val="0"/>
              </a:spcAft>
              <a:buNone/>
            </a:pPr>
            <a:r>
              <a:rPr lang="en-GB" sz="4000" b="1" dirty="0">
                <a:solidFill>
                  <a:srgbClr val="121212"/>
                </a:solidFill>
                <a:latin typeface="Arial"/>
                <a:ea typeface="Arial"/>
                <a:cs typeface="Arial"/>
                <a:sym typeface="Arial"/>
              </a:rPr>
              <a:t>APPS &amp; Platforms</a:t>
            </a:r>
            <a:endParaRPr sz="4000" dirty="0">
              <a:solidFill>
                <a:srgbClr val="121212"/>
              </a:solidFill>
              <a:latin typeface="Arial"/>
              <a:ea typeface="Arial"/>
              <a:cs typeface="Arial"/>
              <a:sym typeface="Arial"/>
            </a:endParaRPr>
          </a:p>
        </p:txBody>
      </p:sp>
      <p:sp>
        <p:nvSpPr>
          <p:cNvPr id="394" name="Google Shape;394;p1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95" name="Google Shape;395;p17" descr="Lights On with solid fill"/>
          <p:cNvPicPr preferRelativeResize="0"/>
          <p:nvPr/>
        </p:nvPicPr>
        <p:blipFill rotWithShape="1">
          <a:blip r:embed="rId4">
            <a:alphaModFix/>
          </a:blip>
          <a:srcRect/>
          <a:stretch/>
        </p:blipFill>
        <p:spPr>
          <a:xfrm>
            <a:off x="858731" y="2306142"/>
            <a:ext cx="1246758" cy="1246758"/>
          </a:xfrm>
          <a:prstGeom prst="rect">
            <a:avLst/>
          </a:prstGeom>
          <a:noFill/>
          <a:ln>
            <a:noFill/>
          </a:ln>
        </p:spPr>
      </p:pic>
      <p:sp>
        <p:nvSpPr>
          <p:cNvPr id="396" name="Google Shape;396;p17"/>
          <p:cNvSpPr txBox="1"/>
          <p:nvPr/>
        </p:nvSpPr>
        <p:spPr>
          <a:xfrm>
            <a:off x="1223212" y="3613303"/>
            <a:ext cx="7905414" cy="517064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400" b="1" dirty="0">
                <a:solidFill>
                  <a:srgbClr val="121212"/>
                </a:solidFill>
                <a:latin typeface="Arial"/>
                <a:ea typeface="Arial"/>
                <a:cs typeface="Arial"/>
                <a:sym typeface="Arial"/>
              </a:rPr>
              <a:t>Collaboration and Teamwork</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u="sng" dirty="0">
                <a:solidFill>
                  <a:srgbClr val="121212"/>
                </a:solidFill>
                <a:latin typeface="Arial"/>
                <a:ea typeface="Arial"/>
                <a:cs typeface="Arial"/>
                <a:sym typeface="Arial"/>
                <a:hlinkClick r:id="rId5">
                  <a:extLst>
                    <a:ext uri="{A12FA001-AC4F-418D-AE19-62706E023703}">
                      <ahyp:hlinkClr xmlns:ahyp="http://schemas.microsoft.com/office/drawing/2018/hyperlinkcolor" val="tx"/>
                    </a:ext>
                  </a:extLst>
                </a:hlinkClick>
              </a:rPr>
              <a:t>Slack</a:t>
            </a:r>
            <a:r>
              <a:rPr lang="en-GB" sz="2400" dirty="0">
                <a:solidFill>
                  <a:srgbClr val="121212"/>
                </a:solidFill>
                <a:latin typeface="Arial"/>
                <a:ea typeface="Arial"/>
                <a:cs typeface="Arial"/>
                <a:sym typeface="Arial"/>
              </a:rPr>
              <a:t>: A messaging app that facilitates team communication and collaboration through channels dedicated to specific topics or projects.</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u="sng" dirty="0">
                <a:solidFill>
                  <a:srgbClr val="121212"/>
                </a:solidFill>
                <a:latin typeface="Arial"/>
                <a:ea typeface="Arial"/>
                <a:cs typeface="Arial"/>
                <a:sym typeface="Arial"/>
                <a:hlinkClick r:id="rId6">
                  <a:extLst>
                    <a:ext uri="{A12FA001-AC4F-418D-AE19-62706E023703}">
                      <ahyp:hlinkClr xmlns:ahyp="http://schemas.microsoft.com/office/drawing/2018/hyperlinkcolor" val="tx"/>
                    </a:ext>
                  </a:extLst>
                </a:hlinkClick>
              </a:rPr>
              <a:t>Trello</a:t>
            </a:r>
            <a:r>
              <a:rPr lang="en-GB" sz="2400" dirty="0">
                <a:solidFill>
                  <a:srgbClr val="121212"/>
                </a:solidFill>
                <a:latin typeface="Arial"/>
                <a:ea typeface="Arial"/>
                <a:cs typeface="Arial"/>
                <a:sym typeface="Arial"/>
              </a:rPr>
              <a:t>: A project management tool that helps teams organize projects into boards, lists, and cards to track progress and collaborate on tasks.</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u="sng" dirty="0">
                <a:solidFill>
                  <a:srgbClr val="121212"/>
                </a:solidFill>
                <a:latin typeface="Arial"/>
                <a:ea typeface="Arial"/>
                <a:cs typeface="Arial"/>
                <a:sym typeface="Arial"/>
                <a:hlinkClick r:id="rId7">
                  <a:extLst>
                    <a:ext uri="{A12FA001-AC4F-418D-AE19-62706E023703}">
                      <ahyp:hlinkClr xmlns:ahyp="http://schemas.microsoft.com/office/drawing/2018/hyperlinkcolor" val="tx"/>
                    </a:ext>
                  </a:extLst>
                </a:hlinkClick>
              </a:rPr>
              <a:t>Microsoft Teams</a:t>
            </a:r>
            <a:r>
              <a:rPr lang="en-GB" sz="2400" dirty="0">
                <a:solidFill>
                  <a:srgbClr val="121212"/>
                </a:solidFill>
                <a:latin typeface="Arial"/>
                <a:ea typeface="Arial"/>
                <a:cs typeface="Arial"/>
                <a:sym typeface="Arial"/>
              </a:rPr>
              <a:t>: Combines workplace chat, meetings, notes, and attachments. It integrates with Office 365 and supports classroom collaboration.</a:t>
            </a:r>
            <a:endParaRPr sz="2400" dirty="0">
              <a:solidFill>
                <a:srgbClr val="121212"/>
              </a:solidFill>
              <a:latin typeface="Arial"/>
              <a:ea typeface="Arial"/>
              <a:cs typeface="Arial"/>
              <a:sym typeface="Arial"/>
            </a:endParaRPr>
          </a:p>
        </p:txBody>
      </p:sp>
      <p:pic>
        <p:nvPicPr>
          <p:cNvPr id="397" name="Google Shape;397;p17"/>
          <p:cNvPicPr preferRelativeResize="0"/>
          <p:nvPr/>
        </p:nvPicPr>
        <p:blipFill rotWithShape="1">
          <a:blip r:embed="rId8">
            <a:alphaModFix/>
          </a:blip>
          <a:srcRect/>
          <a:stretch/>
        </p:blipFill>
        <p:spPr>
          <a:xfrm>
            <a:off x="478352" y="4048264"/>
            <a:ext cx="1091212" cy="1071834"/>
          </a:xfrm>
          <a:prstGeom prst="rect">
            <a:avLst/>
          </a:prstGeom>
          <a:noFill/>
          <a:ln>
            <a:noFill/>
          </a:ln>
        </p:spPr>
      </p:pic>
      <p:pic>
        <p:nvPicPr>
          <p:cNvPr id="398" name="Google Shape;398;p17"/>
          <p:cNvPicPr preferRelativeResize="0"/>
          <p:nvPr/>
        </p:nvPicPr>
        <p:blipFill rotWithShape="1">
          <a:blip r:embed="rId9">
            <a:alphaModFix/>
          </a:blip>
          <a:srcRect/>
          <a:stretch/>
        </p:blipFill>
        <p:spPr>
          <a:xfrm>
            <a:off x="526280" y="5657734"/>
            <a:ext cx="961316" cy="962544"/>
          </a:xfrm>
          <a:prstGeom prst="rect">
            <a:avLst/>
          </a:prstGeom>
          <a:noFill/>
          <a:ln>
            <a:noFill/>
          </a:ln>
        </p:spPr>
      </p:pic>
      <p:pic>
        <p:nvPicPr>
          <p:cNvPr id="399" name="Google Shape;399;p17"/>
          <p:cNvPicPr preferRelativeResize="0"/>
          <p:nvPr/>
        </p:nvPicPr>
        <p:blipFill rotWithShape="1">
          <a:blip r:embed="rId10">
            <a:alphaModFix/>
          </a:blip>
          <a:srcRect/>
          <a:stretch/>
        </p:blipFill>
        <p:spPr>
          <a:xfrm>
            <a:off x="446146" y="7278676"/>
            <a:ext cx="1128390" cy="1051274"/>
          </a:xfrm>
          <a:prstGeom prst="rect">
            <a:avLst/>
          </a:prstGeom>
          <a:noFill/>
          <a:ln>
            <a:noFill/>
          </a:ln>
        </p:spPr>
      </p:pic>
      <p:sp>
        <p:nvSpPr>
          <p:cNvPr id="400" name="Google Shape;400;p17"/>
          <p:cNvSpPr txBox="1"/>
          <p:nvPr/>
        </p:nvSpPr>
        <p:spPr>
          <a:xfrm>
            <a:off x="9942378" y="3415010"/>
            <a:ext cx="8101799" cy="517064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400" b="1" dirty="0">
                <a:solidFill>
                  <a:srgbClr val="121212"/>
                </a:solidFill>
                <a:latin typeface="Arial"/>
                <a:ea typeface="Arial"/>
                <a:cs typeface="Arial"/>
                <a:sym typeface="Arial"/>
              </a:rPr>
              <a:t>Open Communication and Feedback</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u="sng" dirty="0">
                <a:solidFill>
                  <a:srgbClr val="121212"/>
                </a:solidFill>
                <a:latin typeface="Arial"/>
                <a:ea typeface="Arial"/>
                <a:cs typeface="Arial"/>
                <a:sym typeface="Arial"/>
                <a:hlinkClick r:id="rId11">
                  <a:extLst>
                    <a:ext uri="{A12FA001-AC4F-418D-AE19-62706E023703}">
                      <ahyp:hlinkClr xmlns:ahyp="http://schemas.microsoft.com/office/drawing/2018/hyperlinkcolor" val="tx"/>
                    </a:ext>
                  </a:extLst>
                </a:hlinkClick>
              </a:rPr>
              <a:t>Google Forms</a:t>
            </a:r>
            <a:r>
              <a:rPr lang="en-GB" sz="2400" dirty="0">
                <a:solidFill>
                  <a:srgbClr val="121212"/>
                </a:solidFill>
                <a:latin typeface="Arial"/>
                <a:ea typeface="Arial"/>
                <a:cs typeface="Arial"/>
                <a:sym typeface="Arial"/>
              </a:rPr>
              <a:t>: Easy-to-use tool for creating feedback forms, surveys, and quizzes to gather insights from learners and staff.</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u="sng" dirty="0" err="1">
                <a:solidFill>
                  <a:srgbClr val="121212"/>
                </a:solidFill>
                <a:latin typeface="Arial"/>
                <a:ea typeface="Arial"/>
                <a:cs typeface="Arial"/>
                <a:sym typeface="Arial"/>
                <a:hlinkClick r:id="rId12">
                  <a:extLst>
                    <a:ext uri="{A12FA001-AC4F-418D-AE19-62706E023703}">
                      <ahyp:hlinkClr xmlns:ahyp="http://schemas.microsoft.com/office/drawing/2018/hyperlinkcolor" val="tx"/>
                    </a:ext>
                  </a:extLst>
                </a:hlinkClick>
              </a:rPr>
              <a:t>Mentimeter</a:t>
            </a:r>
            <a:r>
              <a:rPr lang="en-GB" sz="2400" dirty="0">
                <a:solidFill>
                  <a:srgbClr val="121212"/>
                </a:solidFill>
                <a:latin typeface="Arial"/>
                <a:ea typeface="Arial"/>
                <a:cs typeface="Arial"/>
                <a:sym typeface="Arial"/>
              </a:rPr>
              <a:t>: An interactive presentation software that allows real-time feedback, polls, and Q&amp;A sessions, enhancing engagement and communication.</a:t>
            </a:r>
            <a:endParaRPr sz="1200" dirty="0"/>
          </a:p>
          <a:p>
            <a:pPr marL="457200" marR="0" lvl="0" indent="-457200" algn="l" rtl="0">
              <a:lnSpc>
                <a:spcPct val="140000"/>
              </a:lnSpc>
              <a:spcBef>
                <a:spcPts val="0"/>
              </a:spcBef>
              <a:spcAft>
                <a:spcPts val="0"/>
              </a:spcAft>
              <a:buClr>
                <a:srgbClr val="121212"/>
              </a:buClr>
              <a:buSzPts val="2600"/>
              <a:buFont typeface="Arial"/>
              <a:buChar char="•"/>
            </a:pPr>
            <a:r>
              <a:rPr lang="en-GB" sz="2400" u="sng" dirty="0" err="1">
                <a:solidFill>
                  <a:srgbClr val="121212"/>
                </a:solidFill>
                <a:latin typeface="Arial"/>
                <a:ea typeface="Arial"/>
                <a:cs typeface="Arial"/>
                <a:sym typeface="Arial"/>
                <a:hlinkClick r:id="rId13">
                  <a:extLst>
                    <a:ext uri="{A12FA001-AC4F-418D-AE19-62706E023703}">
                      <ahyp:hlinkClr xmlns:ahyp="http://schemas.microsoft.com/office/drawing/2018/hyperlinkcolor" val="tx"/>
                    </a:ext>
                  </a:extLst>
                </a:hlinkClick>
              </a:rPr>
              <a:t>Slido</a:t>
            </a:r>
            <a:r>
              <a:rPr lang="en-GB" sz="2400" dirty="0">
                <a:solidFill>
                  <a:srgbClr val="121212"/>
                </a:solidFill>
                <a:latin typeface="Arial"/>
                <a:ea typeface="Arial"/>
                <a:cs typeface="Arial"/>
                <a:sym typeface="Arial"/>
              </a:rPr>
              <a:t>: A Q&amp;A and polling platform that facilitates open communication during classes and meetings, allowing everyone to share their thoughts and questions.</a:t>
            </a:r>
            <a:endParaRPr sz="2400" dirty="0">
              <a:solidFill>
                <a:srgbClr val="121212"/>
              </a:solidFill>
              <a:latin typeface="Arial"/>
              <a:ea typeface="Arial"/>
              <a:cs typeface="Arial"/>
              <a:sym typeface="Arial"/>
            </a:endParaRPr>
          </a:p>
        </p:txBody>
      </p:sp>
      <p:pic>
        <p:nvPicPr>
          <p:cNvPr id="401" name="Google Shape;401;p17"/>
          <p:cNvPicPr preferRelativeResize="0"/>
          <p:nvPr/>
        </p:nvPicPr>
        <p:blipFill rotWithShape="1">
          <a:blip r:embed="rId14">
            <a:alphaModFix/>
          </a:blip>
          <a:srcRect/>
          <a:stretch/>
        </p:blipFill>
        <p:spPr>
          <a:xfrm>
            <a:off x="9362700" y="3973388"/>
            <a:ext cx="1039970" cy="1062308"/>
          </a:xfrm>
          <a:prstGeom prst="rect">
            <a:avLst/>
          </a:prstGeom>
          <a:noFill/>
          <a:ln>
            <a:noFill/>
          </a:ln>
        </p:spPr>
      </p:pic>
      <p:pic>
        <p:nvPicPr>
          <p:cNvPr id="402" name="Google Shape;402;p17"/>
          <p:cNvPicPr preferRelativeResize="0"/>
          <p:nvPr/>
        </p:nvPicPr>
        <p:blipFill rotWithShape="1">
          <a:blip r:embed="rId15">
            <a:alphaModFix/>
          </a:blip>
          <a:srcRect/>
          <a:stretch/>
        </p:blipFill>
        <p:spPr>
          <a:xfrm>
            <a:off x="9441735" y="5516969"/>
            <a:ext cx="830298" cy="933921"/>
          </a:xfrm>
          <a:prstGeom prst="rect">
            <a:avLst/>
          </a:prstGeom>
          <a:noFill/>
          <a:ln>
            <a:noFill/>
          </a:ln>
        </p:spPr>
      </p:pic>
      <p:pic>
        <p:nvPicPr>
          <p:cNvPr id="403" name="Google Shape;403;p17"/>
          <p:cNvPicPr preferRelativeResize="0"/>
          <p:nvPr/>
        </p:nvPicPr>
        <p:blipFill rotWithShape="1">
          <a:blip r:embed="rId16">
            <a:alphaModFix/>
          </a:blip>
          <a:srcRect/>
          <a:stretch/>
        </p:blipFill>
        <p:spPr>
          <a:xfrm>
            <a:off x="9245984" y="6954858"/>
            <a:ext cx="924640" cy="868029"/>
          </a:xfrm>
          <a:prstGeom prst="rect">
            <a:avLst/>
          </a:prstGeom>
          <a:noFill/>
          <a:ln>
            <a:noFill/>
          </a:ln>
        </p:spPr>
      </p:pic>
      <p:sp>
        <p:nvSpPr>
          <p:cNvPr id="404" name="Google Shape;404;p1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5" name="Google Shape;405;p17"/>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6" name="Google Shape;406;p17"/>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407" name="Google Shape;407;p17"/>
          <p:cNvPicPr preferRelativeResize="0"/>
          <p:nvPr/>
        </p:nvPicPr>
        <p:blipFill rotWithShape="1">
          <a:blip r:embed="rId19">
            <a:alphaModFix/>
          </a:blip>
          <a:srcRect/>
          <a:stretch/>
        </p:blipFill>
        <p:spPr>
          <a:xfrm>
            <a:off x="15697200" y="9183021"/>
            <a:ext cx="1727565" cy="62820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8"/>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 name="Google Shape;413;p18"/>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 name="Google Shape;414;p18"/>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 name="Google Shape;415;p18"/>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 name="Google Shape;416;p18"/>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 name="Google Shape;417;p18"/>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8" name="Google Shape;418;p18"/>
          <p:cNvSpPr txBox="1"/>
          <p:nvPr/>
        </p:nvSpPr>
        <p:spPr>
          <a:xfrm>
            <a:off x="818920" y="1579139"/>
            <a:ext cx="12181388" cy="1163588"/>
          </a:xfrm>
          <a:prstGeom prst="rect">
            <a:avLst/>
          </a:prstGeom>
          <a:noFill/>
          <a:ln>
            <a:noFill/>
          </a:ln>
        </p:spPr>
        <p:txBody>
          <a:bodyPr spcFirstLastPara="1" wrap="square" lIns="0" tIns="0" rIns="0" bIns="0" anchor="t" anchorCtr="0">
            <a:spAutoFit/>
          </a:bodyPr>
          <a:lstStyle/>
          <a:p>
            <a:pPr marL="0" marR="0" lvl="0" indent="0" algn="l" rtl="0">
              <a:lnSpc>
                <a:spcPct val="161316"/>
              </a:lnSpc>
              <a:spcBef>
                <a:spcPts val="0"/>
              </a:spcBef>
              <a:spcAft>
                <a:spcPts val="0"/>
              </a:spcAft>
              <a:buNone/>
            </a:pPr>
            <a:r>
              <a:rPr lang="en-GB" sz="6000">
                <a:solidFill>
                  <a:srgbClr val="033C5B"/>
                </a:solidFill>
                <a:latin typeface="Arial"/>
                <a:ea typeface="Arial"/>
                <a:cs typeface="Arial"/>
                <a:sym typeface="Arial"/>
              </a:rPr>
              <a:t>Technology Tools for Collaboration</a:t>
            </a:r>
            <a:endParaRPr sz="6000">
              <a:solidFill>
                <a:srgbClr val="033C5B"/>
              </a:solidFill>
              <a:latin typeface="Arial"/>
              <a:ea typeface="Arial"/>
              <a:cs typeface="Arial"/>
              <a:sym typeface="Arial"/>
            </a:endParaRPr>
          </a:p>
        </p:txBody>
      </p:sp>
      <p:sp>
        <p:nvSpPr>
          <p:cNvPr id="419" name="Google Shape;419;p18"/>
          <p:cNvSpPr txBox="1"/>
          <p:nvPr/>
        </p:nvSpPr>
        <p:spPr>
          <a:xfrm>
            <a:off x="2175060" y="2882775"/>
            <a:ext cx="3291413" cy="961674"/>
          </a:xfrm>
          <a:prstGeom prst="rect">
            <a:avLst/>
          </a:prstGeom>
          <a:noFill/>
          <a:ln>
            <a:noFill/>
          </a:ln>
        </p:spPr>
        <p:txBody>
          <a:bodyPr spcFirstLastPara="1" wrap="square" lIns="0" tIns="0" rIns="0" bIns="0" anchor="t" anchorCtr="0">
            <a:spAutoFit/>
          </a:bodyPr>
          <a:lstStyle/>
          <a:p>
            <a:pPr marL="0" marR="0" lvl="0" indent="0" algn="l" rtl="0">
              <a:lnSpc>
                <a:spcPct val="91000"/>
              </a:lnSpc>
              <a:spcBef>
                <a:spcPts val="0"/>
              </a:spcBef>
              <a:spcAft>
                <a:spcPts val="0"/>
              </a:spcAft>
              <a:buNone/>
            </a:pPr>
            <a:r>
              <a:rPr lang="en-GB" sz="4000" b="1">
                <a:solidFill>
                  <a:srgbClr val="121212"/>
                </a:solidFill>
                <a:latin typeface="Arial"/>
                <a:ea typeface="Arial"/>
                <a:cs typeface="Arial"/>
                <a:sym typeface="Arial"/>
              </a:rPr>
              <a:t>APPS &amp; Platforms</a:t>
            </a:r>
            <a:endParaRPr sz="4000">
              <a:solidFill>
                <a:srgbClr val="121212"/>
              </a:solidFill>
              <a:latin typeface="Arial"/>
              <a:ea typeface="Arial"/>
              <a:cs typeface="Arial"/>
              <a:sym typeface="Arial"/>
            </a:endParaRPr>
          </a:p>
        </p:txBody>
      </p:sp>
      <p:sp>
        <p:nvSpPr>
          <p:cNvPr id="420" name="Google Shape;420;p1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21" name="Google Shape;421;p18" descr="Lights On with solid fill"/>
          <p:cNvPicPr preferRelativeResize="0"/>
          <p:nvPr/>
        </p:nvPicPr>
        <p:blipFill rotWithShape="1">
          <a:blip r:embed="rId4">
            <a:alphaModFix/>
          </a:blip>
          <a:srcRect/>
          <a:stretch/>
        </p:blipFill>
        <p:spPr>
          <a:xfrm>
            <a:off x="815419" y="2547228"/>
            <a:ext cx="1246758" cy="1246758"/>
          </a:xfrm>
          <a:prstGeom prst="rect">
            <a:avLst/>
          </a:prstGeom>
          <a:noFill/>
          <a:ln>
            <a:noFill/>
          </a:ln>
        </p:spPr>
      </p:pic>
      <p:sp>
        <p:nvSpPr>
          <p:cNvPr id="422" name="Google Shape;422;p18"/>
          <p:cNvSpPr txBox="1"/>
          <p:nvPr/>
        </p:nvSpPr>
        <p:spPr>
          <a:xfrm>
            <a:off x="1544301" y="3847973"/>
            <a:ext cx="7905414" cy="229287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600" b="1" dirty="0">
                <a:solidFill>
                  <a:srgbClr val="121212"/>
                </a:solidFill>
                <a:latin typeface="Arial"/>
                <a:ea typeface="Arial"/>
                <a:cs typeface="Arial"/>
                <a:sym typeface="Arial"/>
              </a:rPr>
              <a:t>Virtual Learning Environments (VLEs)</a:t>
            </a:r>
            <a:endParaRPr dirty="0"/>
          </a:p>
          <a:p>
            <a:pPr marL="457200" marR="0" lvl="0" indent="-457200" algn="l" rtl="0">
              <a:lnSpc>
                <a:spcPct val="140000"/>
              </a:lnSpc>
              <a:spcBef>
                <a:spcPts val="0"/>
              </a:spcBef>
              <a:spcAft>
                <a:spcPts val="0"/>
              </a:spcAft>
              <a:buClr>
                <a:srgbClr val="121212"/>
              </a:buClr>
              <a:buSzPts val="2600"/>
              <a:buFont typeface="Arial"/>
              <a:buChar char="•"/>
            </a:pPr>
            <a:r>
              <a:rPr lang="en-GB" sz="2600" u="sng" dirty="0">
                <a:solidFill>
                  <a:srgbClr val="121212"/>
                </a:solidFill>
                <a:latin typeface="Arial"/>
                <a:ea typeface="Arial"/>
                <a:cs typeface="Arial"/>
                <a:sym typeface="Arial"/>
                <a:hlinkClick r:id="rId5">
                  <a:extLst>
                    <a:ext uri="{A12FA001-AC4F-418D-AE19-62706E023703}">
                      <ahyp:hlinkClr xmlns:ahyp="http://schemas.microsoft.com/office/drawing/2018/hyperlinkcolor" val="tx"/>
                    </a:ext>
                  </a:extLst>
                </a:hlinkClick>
              </a:rPr>
              <a:t>Moodle</a:t>
            </a:r>
            <a:endParaRPr sz="2600" dirty="0">
              <a:solidFill>
                <a:srgbClr val="121212"/>
              </a:solidFill>
              <a:latin typeface="Arial"/>
              <a:ea typeface="Arial"/>
              <a:cs typeface="Arial"/>
              <a:sym typeface="Arial"/>
            </a:endParaRPr>
          </a:p>
          <a:p>
            <a:pPr marL="0" marR="0" lvl="0" indent="0" algn="l" rtl="0">
              <a:lnSpc>
                <a:spcPct val="140000"/>
              </a:lnSpc>
              <a:spcBef>
                <a:spcPts val="0"/>
              </a:spcBef>
              <a:spcAft>
                <a:spcPts val="0"/>
              </a:spcAft>
              <a:buNone/>
            </a:pPr>
            <a:endParaRPr sz="2600" dirty="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600" u="sng" dirty="0">
                <a:solidFill>
                  <a:srgbClr val="121212"/>
                </a:solidFill>
                <a:latin typeface="Arial"/>
                <a:ea typeface="Arial"/>
                <a:cs typeface="Arial"/>
                <a:sym typeface="Arial"/>
                <a:hlinkClick r:id="rId6">
                  <a:extLst>
                    <a:ext uri="{A12FA001-AC4F-418D-AE19-62706E023703}">
                      <ahyp:hlinkClr xmlns:ahyp="http://schemas.microsoft.com/office/drawing/2018/hyperlinkcolor" val="tx"/>
                    </a:ext>
                  </a:extLst>
                </a:hlinkClick>
              </a:rPr>
              <a:t>Blackboard</a:t>
            </a:r>
            <a:endParaRPr sz="2600" dirty="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600" u="sng" dirty="0">
                <a:solidFill>
                  <a:srgbClr val="121212"/>
                </a:solidFill>
                <a:latin typeface="Arial"/>
                <a:ea typeface="Arial"/>
                <a:cs typeface="Arial"/>
                <a:sym typeface="Arial"/>
                <a:hlinkClick r:id="rId7">
                  <a:extLst>
                    <a:ext uri="{A12FA001-AC4F-418D-AE19-62706E023703}">
                      <ahyp:hlinkClr xmlns:ahyp="http://schemas.microsoft.com/office/drawing/2018/hyperlinkcolor" val="tx"/>
                    </a:ext>
                  </a:extLst>
                </a:hlinkClick>
              </a:rPr>
              <a:t>Articulate</a:t>
            </a:r>
            <a:endParaRPr sz="2600" dirty="0">
              <a:solidFill>
                <a:srgbClr val="121212"/>
              </a:solidFill>
              <a:latin typeface="Arial"/>
              <a:ea typeface="Arial"/>
              <a:cs typeface="Arial"/>
              <a:sym typeface="Arial"/>
            </a:endParaRPr>
          </a:p>
        </p:txBody>
      </p:sp>
      <p:sp>
        <p:nvSpPr>
          <p:cNvPr id="423" name="Google Shape;423;p18"/>
          <p:cNvSpPr txBox="1"/>
          <p:nvPr/>
        </p:nvSpPr>
        <p:spPr>
          <a:xfrm>
            <a:off x="9973126" y="3753575"/>
            <a:ext cx="8101799" cy="183120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600" b="1">
                <a:solidFill>
                  <a:srgbClr val="121212"/>
                </a:solidFill>
                <a:latin typeface="Arial"/>
                <a:ea typeface="Arial"/>
                <a:cs typeface="Arial"/>
                <a:sym typeface="Arial"/>
              </a:rPr>
              <a:t>Video Conferencing Platforms:</a:t>
            </a:r>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8">
                  <a:extLst>
                    <a:ext uri="{A12FA001-AC4F-418D-AE19-62706E023703}">
                      <ahyp:hlinkClr xmlns:ahyp="http://schemas.microsoft.com/office/drawing/2018/hyperlinkcolor" val="tx"/>
                    </a:ext>
                  </a:extLst>
                </a:hlinkClick>
              </a:rPr>
              <a:t>Zoom</a:t>
            </a:r>
            <a:endParaRPr sz="2600">
              <a:solidFill>
                <a:srgbClr val="121212"/>
              </a:solidFill>
              <a:latin typeface="Arial"/>
              <a:ea typeface="Arial"/>
              <a:cs typeface="Arial"/>
              <a:sym typeface="Arial"/>
            </a:endParaRPr>
          </a:p>
          <a:p>
            <a:pPr marL="0" marR="0" lvl="0" indent="0" algn="l" rtl="0">
              <a:lnSpc>
                <a:spcPct val="140000"/>
              </a:lnSpc>
              <a:spcBef>
                <a:spcPts val="0"/>
              </a:spcBef>
              <a:spcAft>
                <a:spcPts val="0"/>
              </a:spcAft>
              <a:buNone/>
            </a:pPr>
            <a:endParaRPr sz="260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9">
                  <a:extLst>
                    <a:ext uri="{A12FA001-AC4F-418D-AE19-62706E023703}">
                      <ahyp:hlinkClr xmlns:ahyp="http://schemas.microsoft.com/office/drawing/2018/hyperlinkcolor" val="tx"/>
                    </a:ext>
                  </a:extLst>
                </a:hlinkClick>
              </a:rPr>
              <a:t>Microsoft Teams</a:t>
            </a:r>
            <a:endParaRPr sz="2600">
              <a:solidFill>
                <a:srgbClr val="121212"/>
              </a:solidFill>
              <a:latin typeface="Arial"/>
              <a:ea typeface="Arial"/>
              <a:cs typeface="Arial"/>
              <a:sym typeface="Arial"/>
            </a:endParaRPr>
          </a:p>
        </p:txBody>
      </p:sp>
      <p:pic>
        <p:nvPicPr>
          <p:cNvPr id="424" name="Google Shape;424;p18"/>
          <p:cNvPicPr preferRelativeResize="0"/>
          <p:nvPr/>
        </p:nvPicPr>
        <p:blipFill rotWithShape="1">
          <a:blip r:embed="rId10">
            <a:alphaModFix/>
          </a:blip>
          <a:srcRect/>
          <a:stretch/>
        </p:blipFill>
        <p:spPr>
          <a:xfrm>
            <a:off x="568607" y="4470197"/>
            <a:ext cx="1246758" cy="410653"/>
          </a:xfrm>
          <a:prstGeom prst="rect">
            <a:avLst/>
          </a:prstGeom>
          <a:noFill/>
          <a:ln>
            <a:noFill/>
          </a:ln>
        </p:spPr>
      </p:pic>
      <p:sp>
        <p:nvSpPr>
          <p:cNvPr id="425" name="Google Shape;425;p18"/>
          <p:cNvSpPr txBox="1"/>
          <p:nvPr/>
        </p:nvSpPr>
        <p:spPr>
          <a:xfrm>
            <a:off x="1191986" y="6636653"/>
            <a:ext cx="7905414" cy="183120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600" b="1" dirty="0">
                <a:solidFill>
                  <a:srgbClr val="121212"/>
                </a:solidFill>
                <a:latin typeface="Arial"/>
                <a:ea typeface="Arial"/>
                <a:cs typeface="Arial"/>
                <a:sym typeface="Arial"/>
              </a:rPr>
              <a:t>Interactive Whiteboards and Brainstorming Tools</a:t>
            </a:r>
            <a:endParaRPr dirty="0"/>
          </a:p>
          <a:p>
            <a:pPr marL="457200" marR="0" lvl="0" indent="-457200" algn="l" rtl="0">
              <a:lnSpc>
                <a:spcPct val="140000"/>
              </a:lnSpc>
              <a:spcBef>
                <a:spcPts val="0"/>
              </a:spcBef>
              <a:spcAft>
                <a:spcPts val="0"/>
              </a:spcAft>
              <a:buClr>
                <a:srgbClr val="121212"/>
              </a:buClr>
              <a:buSzPts val="2600"/>
              <a:buFont typeface="Arial"/>
              <a:buChar char="•"/>
            </a:pPr>
            <a:r>
              <a:rPr lang="en-GB" sz="2600" u="sng" dirty="0">
                <a:solidFill>
                  <a:srgbClr val="121212"/>
                </a:solidFill>
                <a:latin typeface="Arial"/>
                <a:ea typeface="Arial"/>
                <a:cs typeface="Arial"/>
                <a:sym typeface="Arial"/>
                <a:hlinkClick r:id="rId11">
                  <a:extLst>
                    <a:ext uri="{A12FA001-AC4F-418D-AE19-62706E023703}">
                      <ahyp:hlinkClr xmlns:ahyp="http://schemas.microsoft.com/office/drawing/2018/hyperlinkcolor" val="tx"/>
                    </a:ext>
                  </a:extLst>
                </a:hlinkClick>
              </a:rPr>
              <a:t>Miro</a:t>
            </a:r>
            <a:endParaRPr sz="2600" dirty="0">
              <a:solidFill>
                <a:srgbClr val="121212"/>
              </a:solidFill>
              <a:latin typeface="Arial"/>
              <a:ea typeface="Arial"/>
              <a:cs typeface="Arial"/>
              <a:sym typeface="Arial"/>
            </a:endParaRPr>
          </a:p>
          <a:p>
            <a:pPr marL="0" marR="0" lvl="0" indent="0" algn="l" rtl="0">
              <a:lnSpc>
                <a:spcPct val="140000"/>
              </a:lnSpc>
              <a:spcBef>
                <a:spcPts val="0"/>
              </a:spcBef>
              <a:spcAft>
                <a:spcPts val="0"/>
              </a:spcAft>
              <a:buNone/>
            </a:pPr>
            <a:endParaRPr sz="2600" dirty="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600" u="sng" dirty="0" err="1">
                <a:solidFill>
                  <a:srgbClr val="121212"/>
                </a:solidFill>
                <a:latin typeface="Arial"/>
                <a:ea typeface="Arial"/>
                <a:cs typeface="Arial"/>
                <a:sym typeface="Arial"/>
                <a:hlinkClick r:id="rId12">
                  <a:extLst>
                    <a:ext uri="{A12FA001-AC4F-418D-AE19-62706E023703}">
                      <ahyp:hlinkClr xmlns:ahyp="http://schemas.microsoft.com/office/drawing/2018/hyperlinkcolor" val="tx"/>
                    </a:ext>
                  </a:extLst>
                </a:hlinkClick>
              </a:rPr>
              <a:t>Jamboard</a:t>
            </a:r>
            <a:endParaRPr sz="2600" dirty="0">
              <a:solidFill>
                <a:srgbClr val="121212"/>
              </a:solidFill>
              <a:latin typeface="Arial"/>
              <a:ea typeface="Arial"/>
              <a:cs typeface="Arial"/>
              <a:sym typeface="Arial"/>
            </a:endParaRPr>
          </a:p>
        </p:txBody>
      </p:sp>
      <p:pic>
        <p:nvPicPr>
          <p:cNvPr id="426" name="Google Shape;426;p18"/>
          <p:cNvPicPr preferRelativeResize="0"/>
          <p:nvPr/>
        </p:nvPicPr>
        <p:blipFill rotWithShape="1">
          <a:blip r:embed="rId13">
            <a:alphaModFix/>
          </a:blip>
          <a:srcRect/>
          <a:stretch/>
        </p:blipFill>
        <p:spPr>
          <a:xfrm>
            <a:off x="468765" y="7367824"/>
            <a:ext cx="1025245" cy="438821"/>
          </a:xfrm>
          <a:prstGeom prst="rect">
            <a:avLst/>
          </a:prstGeom>
          <a:noFill/>
          <a:ln>
            <a:noFill/>
          </a:ln>
        </p:spPr>
      </p:pic>
      <p:pic>
        <p:nvPicPr>
          <p:cNvPr id="427" name="Google Shape;427;p18"/>
          <p:cNvPicPr preferRelativeResize="0"/>
          <p:nvPr/>
        </p:nvPicPr>
        <p:blipFill rotWithShape="1">
          <a:blip r:embed="rId14">
            <a:alphaModFix/>
          </a:blip>
          <a:srcRect/>
          <a:stretch/>
        </p:blipFill>
        <p:spPr>
          <a:xfrm>
            <a:off x="-99607" y="8474699"/>
            <a:ext cx="1639243" cy="315738"/>
          </a:xfrm>
          <a:prstGeom prst="rect">
            <a:avLst/>
          </a:prstGeom>
          <a:noFill/>
          <a:ln>
            <a:noFill/>
          </a:ln>
        </p:spPr>
      </p:pic>
      <p:pic>
        <p:nvPicPr>
          <p:cNvPr id="428" name="Google Shape;428;p18"/>
          <p:cNvPicPr preferRelativeResize="0"/>
          <p:nvPr/>
        </p:nvPicPr>
        <p:blipFill rotWithShape="1">
          <a:blip r:embed="rId15">
            <a:alphaModFix/>
          </a:blip>
          <a:srcRect/>
          <a:stretch/>
        </p:blipFill>
        <p:spPr>
          <a:xfrm>
            <a:off x="9030538" y="4296130"/>
            <a:ext cx="1233659" cy="481079"/>
          </a:xfrm>
          <a:prstGeom prst="rect">
            <a:avLst/>
          </a:prstGeom>
          <a:noFill/>
          <a:ln>
            <a:noFill/>
          </a:ln>
        </p:spPr>
      </p:pic>
      <p:pic>
        <p:nvPicPr>
          <p:cNvPr id="429" name="Google Shape;429;p18"/>
          <p:cNvPicPr preferRelativeResize="0"/>
          <p:nvPr/>
        </p:nvPicPr>
        <p:blipFill rotWithShape="1">
          <a:blip r:embed="rId16">
            <a:alphaModFix/>
          </a:blip>
          <a:srcRect/>
          <a:stretch/>
        </p:blipFill>
        <p:spPr>
          <a:xfrm>
            <a:off x="9449715" y="5329192"/>
            <a:ext cx="739014" cy="717278"/>
          </a:xfrm>
          <a:prstGeom prst="rect">
            <a:avLst/>
          </a:prstGeom>
          <a:noFill/>
          <a:ln>
            <a:noFill/>
          </a:ln>
        </p:spPr>
      </p:pic>
      <p:pic>
        <p:nvPicPr>
          <p:cNvPr id="430" name="Google Shape;430;p18"/>
          <p:cNvPicPr preferRelativeResize="0"/>
          <p:nvPr/>
        </p:nvPicPr>
        <p:blipFill rotWithShape="1">
          <a:blip r:embed="rId17">
            <a:alphaModFix/>
          </a:blip>
          <a:srcRect/>
          <a:stretch/>
        </p:blipFill>
        <p:spPr>
          <a:xfrm>
            <a:off x="210440" y="6193924"/>
            <a:ext cx="1602000" cy="524793"/>
          </a:xfrm>
          <a:prstGeom prst="rect">
            <a:avLst/>
          </a:prstGeom>
          <a:noFill/>
          <a:ln>
            <a:noFill/>
          </a:ln>
        </p:spPr>
      </p:pic>
      <p:sp>
        <p:nvSpPr>
          <p:cNvPr id="431" name="Google Shape;431;p1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 name="Google Shape;432;p18"/>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 name="Google Shape;433;p18"/>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434" name="Google Shape;434;p18"/>
          <p:cNvPicPr preferRelativeResize="0"/>
          <p:nvPr/>
        </p:nvPicPr>
        <p:blipFill rotWithShape="1">
          <a:blip r:embed="rId20">
            <a:alphaModFix/>
          </a:blip>
          <a:srcRect/>
          <a:stretch/>
        </p:blipFill>
        <p:spPr>
          <a:xfrm>
            <a:off x="15697200" y="9183021"/>
            <a:ext cx="1727565" cy="62820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19"/>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0" name="Google Shape;440;p19"/>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1" name="Google Shape;441;p1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 name="Google Shape;442;p1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 name="Google Shape;443;p1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 name="Google Shape;444;p1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 name="Google Shape;445;p1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 name="Google Shape;446;p19"/>
          <p:cNvSpPr txBox="1"/>
          <p:nvPr/>
        </p:nvSpPr>
        <p:spPr>
          <a:xfrm>
            <a:off x="818920" y="1579139"/>
            <a:ext cx="14421080" cy="135421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4400">
                <a:solidFill>
                  <a:srgbClr val="033C5B"/>
                </a:solidFill>
                <a:latin typeface="Arial"/>
                <a:ea typeface="Arial"/>
                <a:cs typeface="Arial"/>
                <a:sym typeface="Arial"/>
              </a:rPr>
              <a:t>What to consider when choosing Technology Tools for Collaboration?</a:t>
            </a:r>
            <a:endParaRPr sz="4400">
              <a:solidFill>
                <a:srgbClr val="033C5B"/>
              </a:solidFill>
              <a:latin typeface="Arial"/>
              <a:ea typeface="Arial"/>
              <a:cs typeface="Arial"/>
              <a:sym typeface="Arial"/>
            </a:endParaRPr>
          </a:p>
        </p:txBody>
      </p:sp>
      <p:sp>
        <p:nvSpPr>
          <p:cNvPr id="447" name="Google Shape;447;p19"/>
          <p:cNvSpPr txBox="1"/>
          <p:nvPr/>
        </p:nvSpPr>
        <p:spPr>
          <a:xfrm>
            <a:off x="1028700" y="3024399"/>
            <a:ext cx="15603082" cy="3216201"/>
          </a:xfrm>
          <a:prstGeom prst="rect">
            <a:avLst/>
          </a:prstGeom>
          <a:noFill/>
          <a:ln>
            <a:noFill/>
          </a:ln>
        </p:spPr>
        <p:txBody>
          <a:bodyPr spcFirstLastPara="1" wrap="square" lIns="0" tIns="0" rIns="0" bIns="0" anchor="t" anchorCtr="0">
            <a:spAutoFit/>
          </a:bodyPr>
          <a:lstStyle/>
          <a:p>
            <a:pPr marL="457200" marR="0" lvl="0" indent="-457200" algn="l" rtl="0">
              <a:lnSpc>
                <a:spcPct val="140000"/>
              </a:lnSpc>
              <a:spcBef>
                <a:spcPts val="0"/>
              </a:spcBef>
              <a:spcAft>
                <a:spcPts val="0"/>
              </a:spcAft>
              <a:buClr>
                <a:srgbClr val="121212"/>
              </a:buClr>
              <a:buSzPts val="2600"/>
              <a:buFont typeface="Arial"/>
              <a:buChar char="•"/>
            </a:pPr>
            <a:r>
              <a:rPr lang="en-GB" sz="2600" b="1">
                <a:solidFill>
                  <a:srgbClr val="121212"/>
                </a:solidFill>
                <a:latin typeface="Arial"/>
                <a:ea typeface="Arial"/>
                <a:cs typeface="Arial"/>
                <a:sym typeface="Arial"/>
              </a:rPr>
              <a:t>Relevance: Select tools that are relevant to the industry sector the VET program is focused on.</a:t>
            </a:r>
            <a:endParaRPr/>
          </a:p>
          <a:p>
            <a:pPr marL="457200" marR="0" lvl="0" indent="-457200" algn="l" rtl="0">
              <a:lnSpc>
                <a:spcPct val="140000"/>
              </a:lnSpc>
              <a:spcBef>
                <a:spcPts val="0"/>
              </a:spcBef>
              <a:spcAft>
                <a:spcPts val="0"/>
              </a:spcAft>
              <a:buClr>
                <a:srgbClr val="121212"/>
              </a:buClr>
              <a:buSzPts val="2600"/>
              <a:buFont typeface="Arial"/>
              <a:buChar char="•"/>
            </a:pPr>
            <a:r>
              <a:rPr lang="en-GB" sz="2600" b="1">
                <a:solidFill>
                  <a:srgbClr val="121212"/>
                </a:solidFill>
                <a:latin typeface="Arial"/>
                <a:ea typeface="Arial"/>
                <a:cs typeface="Arial"/>
                <a:sym typeface="Arial"/>
              </a:rPr>
              <a:t>Accessibility: Ensure that the chosen technology is accessible to all students, including those with disabilities.</a:t>
            </a:r>
            <a:endParaRPr/>
          </a:p>
          <a:p>
            <a:pPr marL="457200" marR="0" lvl="0" indent="-457200" algn="l" rtl="0">
              <a:lnSpc>
                <a:spcPct val="140000"/>
              </a:lnSpc>
              <a:spcBef>
                <a:spcPts val="0"/>
              </a:spcBef>
              <a:spcAft>
                <a:spcPts val="0"/>
              </a:spcAft>
              <a:buClr>
                <a:srgbClr val="121212"/>
              </a:buClr>
              <a:buSzPts val="2600"/>
              <a:buFont typeface="Arial"/>
              <a:buChar char="•"/>
            </a:pPr>
            <a:r>
              <a:rPr lang="en-GB" sz="2600" b="1">
                <a:solidFill>
                  <a:srgbClr val="121212"/>
                </a:solidFill>
                <a:latin typeface="Arial"/>
                <a:ea typeface="Arial"/>
                <a:cs typeface="Arial"/>
                <a:sym typeface="Arial"/>
              </a:rPr>
              <a:t>User-Friendliness: Choose tools that are intuitive and easy to use to minimize the learning curve and technical barriers.</a:t>
            </a:r>
            <a:endParaRPr/>
          </a:p>
          <a:p>
            <a:pPr marL="457200" marR="0" lvl="0" indent="-457200" algn="l" rtl="0">
              <a:lnSpc>
                <a:spcPct val="140000"/>
              </a:lnSpc>
              <a:spcBef>
                <a:spcPts val="0"/>
              </a:spcBef>
              <a:spcAft>
                <a:spcPts val="0"/>
              </a:spcAft>
              <a:buClr>
                <a:srgbClr val="121212"/>
              </a:buClr>
              <a:buSzPts val="2600"/>
              <a:buFont typeface="Arial"/>
              <a:buChar char="•"/>
            </a:pPr>
            <a:r>
              <a:rPr lang="en-GB" sz="2600" b="1">
                <a:solidFill>
                  <a:srgbClr val="121212"/>
                </a:solidFill>
                <a:latin typeface="Arial"/>
                <a:ea typeface="Arial"/>
                <a:cs typeface="Arial"/>
                <a:sym typeface="Arial"/>
              </a:rPr>
              <a:t>Privacy and Security: Prioritize tools that comply with data protection laws and keep student work secure.</a:t>
            </a:r>
            <a:endParaRPr sz="2600">
              <a:solidFill>
                <a:srgbClr val="121212"/>
              </a:solidFill>
              <a:latin typeface="Arial"/>
              <a:ea typeface="Arial"/>
              <a:cs typeface="Arial"/>
              <a:sym typeface="Arial"/>
            </a:endParaRPr>
          </a:p>
        </p:txBody>
      </p:sp>
      <p:sp>
        <p:nvSpPr>
          <p:cNvPr id="448" name="Google Shape;448;p1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 name="Google Shape;449;p1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 name="Google Shape;450;p19"/>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1" name="Google Shape;451;p19"/>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452" name="Google Shape;452;p19"/>
          <p:cNvPicPr preferRelativeResize="0"/>
          <p:nvPr/>
        </p:nvPicPr>
        <p:blipFill rotWithShape="1">
          <a:blip r:embed="rId6">
            <a:alphaModFix/>
          </a:blip>
          <a:srcRect/>
          <a:stretch/>
        </p:blipFill>
        <p:spPr>
          <a:xfrm>
            <a:off x="15697200" y="9183021"/>
            <a:ext cx="1727565" cy="62820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1028700" y="827483"/>
            <a:ext cx="6990285" cy="1960191"/>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None/>
            </a:pPr>
            <a:r>
              <a:rPr lang="en-GB" sz="6999">
                <a:solidFill>
                  <a:srgbClr val="033C5B"/>
                </a:solidFill>
                <a:latin typeface="Arial"/>
                <a:ea typeface="Arial"/>
                <a:cs typeface="Arial"/>
                <a:sym typeface="Arial"/>
              </a:rPr>
              <a:t>Learning Objectives</a:t>
            </a:r>
            <a:endParaRPr/>
          </a:p>
        </p:txBody>
      </p:sp>
      <p:sp>
        <p:nvSpPr>
          <p:cNvPr id="98" name="Google Shape;98;p2"/>
          <p:cNvSpPr txBox="1"/>
          <p:nvPr/>
        </p:nvSpPr>
        <p:spPr>
          <a:xfrm>
            <a:off x="492369" y="3069101"/>
            <a:ext cx="8423031" cy="7236596"/>
          </a:xfrm>
          <a:prstGeom prst="rect">
            <a:avLst/>
          </a:prstGeom>
          <a:noFill/>
          <a:ln>
            <a:noFill/>
          </a:ln>
        </p:spPr>
        <p:txBody>
          <a:bodyPr spcFirstLastPara="1" wrap="square" lIns="0" tIns="0" rIns="0" bIns="0" anchor="t" anchorCtr="0">
            <a:spAutoFit/>
          </a:bodyPr>
          <a:lstStyle/>
          <a:p>
            <a:pPr marL="302259" marR="0" lvl="1" indent="0" algn="l" rtl="0">
              <a:lnSpc>
                <a:spcPct val="140014"/>
              </a:lnSpc>
              <a:spcBef>
                <a:spcPts val="0"/>
              </a:spcBef>
              <a:spcAft>
                <a:spcPts val="0"/>
              </a:spcAft>
              <a:buNone/>
            </a:pPr>
            <a:r>
              <a:rPr lang="en-GB" sz="2799" b="0" i="0" u="none" strike="noStrike" cap="none" dirty="0">
                <a:solidFill>
                  <a:srgbClr val="121212"/>
                </a:solidFill>
                <a:latin typeface="Arial"/>
                <a:ea typeface="Arial"/>
                <a:cs typeface="Arial"/>
                <a:sym typeface="Arial"/>
              </a:rPr>
              <a:t>By the end of this unit, participants will be able to:</a:t>
            </a:r>
            <a:endParaRPr sz="2799" b="0" i="0" u="none" strike="noStrike" cap="none" dirty="0">
              <a:solidFill>
                <a:srgbClr val="121212"/>
              </a:solidFill>
              <a:latin typeface="Arial"/>
              <a:ea typeface="Arial"/>
              <a:cs typeface="Arial"/>
              <a:sym typeface="Arial"/>
            </a:endParaRPr>
          </a:p>
          <a:p>
            <a:pPr marL="604519" marR="0" lvl="1" indent="-302260" algn="l" rtl="0">
              <a:lnSpc>
                <a:spcPct val="140014"/>
              </a:lnSpc>
              <a:spcBef>
                <a:spcPts val="0"/>
              </a:spcBef>
              <a:spcAft>
                <a:spcPts val="0"/>
              </a:spcAft>
              <a:buClr>
                <a:srgbClr val="121212"/>
              </a:buClr>
              <a:buSzPts val="2799"/>
              <a:buFont typeface="Arial"/>
              <a:buChar char="•"/>
            </a:pPr>
            <a:r>
              <a:rPr lang="en-GB" sz="2799" b="0" i="0" u="none" strike="noStrike" cap="none" dirty="0">
                <a:solidFill>
                  <a:srgbClr val="121212"/>
                </a:solidFill>
                <a:latin typeface="Arial"/>
                <a:ea typeface="Arial"/>
                <a:cs typeface="Arial"/>
                <a:sym typeface="Arial"/>
              </a:rPr>
              <a:t>Identify and Explain the Unique Characteristics of VET Learning Communities</a:t>
            </a:r>
            <a:endParaRPr dirty="0"/>
          </a:p>
          <a:p>
            <a:pPr marL="604519" marR="0" lvl="1" indent="-302260" algn="l" rtl="0">
              <a:lnSpc>
                <a:spcPct val="140014"/>
              </a:lnSpc>
              <a:spcBef>
                <a:spcPts val="0"/>
              </a:spcBef>
              <a:spcAft>
                <a:spcPts val="0"/>
              </a:spcAft>
              <a:buClr>
                <a:srgbClr val="121212"/>
              </a:buClr>
              <a:buSzPts val="2799"/>
              <a:buFont typeface="Arial"/>
              <a:buChar char="•"/>
            </a:pPr>
            <a:r>
              <a:rPr lang="en-GB" sz="2799" b="0" i="0" u="none" strike="noStrike" cap="none" dirty="0">
                <a:solidFill>
                  <a:srgbClr val="121212"/>
                </a:solidFill>
                <a:latin typeface="Arial"/>
                <a:ea typeface="Arial"/>
                <a:cs typeface="Arial"/>
                <a:sym typeface="Arial"/>
              </a:rPr>
              <a:t>Understand and Apply the Principles of a Flexible Learning Environment</a:t>
            </a:r>
            <a:endParaRPr dirty="0"/>
          </a:p>
          <a:p>
            <a:pPr marL="604519" marR="0" lvl="1" indent="-302260" algn="l" rtl="0">
              <a:lnSpc>
                <a:spcPct val="140014"/>
              </a:lnSpc>
              <a:spcBef>
                <a:spcPts val="0"/>
              </a:spcBef>
              <a:spcAft>
                <a:spcPts val="0"/>
              </a:spcAft>
              <a:buClr>
                <a:srgbClr val="121212"/>
              </a:buClr>
              <a:buSzPts val="2799"/>
              <a:buFont typeface="Arial"/>
              <a:buChar char="•"/>
            </a:pPr>
            <a:r>
              <a:rPr lang="en-GB" sz="2799" b="0" i="0" u="none" strike="noStrike" cap="none" dirty="0">
                <a:solidFill>
                  <a:srgbClr val="121212"/>
                </a:solidFill>
                <a:latin typeface="Arial"/>
                <a:ea typeface="Arial"/>
                <a:cs typeface="Arial"/>
                <a:sym typeface="Arial"/>
              </a:rPr>
              <a:t>Foster a Positive and Inclusive Learning Culture</a:t>
            </a:r>
            <a:endParaRPr dirty="0"/>
          </a:p>
          <a:p>
            <a:pPr marL="604519" marR="0" lvl="1" indent="-302260" algn="l" rtl="0">
              <a:lnSpc>
                <a:spcPct val="140014"/>
              </a:lnSpc>
              <a:spcBef>
                <a:spcPts val="0"/>
              </a:spcBef>
              <a:spcAft>
                <a:spcPts val="0"/>
              </a:spcAft>
              <a:buClr>
                <a:srgbClr val="121212"/>
              </a:buClr>
              <a:buSzPts val="2799"/>
              <a:buFont typeface="Arial"/>
              <a:buChar char="•"/>
            </a:pPr>
            <a:r>
              <a:rPr lang="en-GB" sz="2799" b="0" i="0" u="none" strike="noStrike" cap="none" dirty="0">
                <a:solidFill>
                  <a:srgbClr val="121212"/>
                </a:solidFill>
                <a:latin typeface="Arial"/>
                <a:ea typeface="Arial"/>
                <a:cs typeface="Arial"/>
                <a:sym typeface="Arial"/>
              </a:rPr>
              <a:t>Align VET Content with Industry Standards and Labor Market Needs</a:t>
            </a:r>
            <a:endParaRPr dirty="0"/>
          </a:p>
          <a:p>
            <a:pPr marL="604519" marR="0" lvl="1" indent="-302260" algn="l" rtl="0">
              <a:lnSpc>
                <a:spcPct val="140014"/>
              </a:lnSpc>
              <a:spcBef>
                <a:spcPts val="0"/>
              </a:spcBef>
              <a:spcAft>
                <a:spcPts val="0"/>
              </a:spcAft>
              <a:buClr>
                <a:srgbClr val="121212"/>
              </a:buClr>
              <a:buSzPts val="2799"/>
              <a:buFont typeface="Arial"/>
              <a:buChar char="•"/>
            </a:pPr>
            <a:r>
              <a:rPr lang="en-GB" sz="2799" b="0" i="0" u="none" strike="noStrike" cap="none" dirty="0">
                <a:solidFill>
                  <a:srgbClr val="121212"/>
                </a:solidFill>
                <a:latin typeface="Arial"/>
                <a:ea typeface="Arial"/>
                <a:cs typeface="Arial"/>
                <a:sym typeface="Arial"/>
              </a:rPr>
              <a:t>Navigate Challenges and Leverage Opportunities in VET Learning Communities</a:t>
            </a:r>
            <a:endParaRPr dirty="0"/>
          </a:p>
          <a:p>
            <a:pPr marL="604519" marR="0" lvl="1" indent="-124523" algn="l" rtl="0">
              <a:lnSpc>
                <a:spcPct val="140014"/>
              </a:lnSpc>
              <a:spcBef>
                <a:spcPts val="0"/>
              </a:spcBef>
              <a:spcAft>
                <a:spcPts val="0"/>
              </a:spcAft>
              <a:buClr>
                <a:schemeClr val="dk1"/>
              </a:buClr>
              <a:buSzPts val="2799"/>
              <a:buFont typeface="Arial"/>
              <a:buNone/>
            </a:pPr>
            <a:endParaRPr sz="2799" b="0" i="0" u="none" strike="noStrike" cap="none" dirty="0">
              <a:solidFill>
                <a:srgbClr val="121212"/>
              </a:solidFill>
              <a:latin typeface="Arial"/>
              <a:ea typeface="Arial"/>
              <a:cs typeface="Arial"/>
              <a:sym typeface="Arial"/>
            </a:endParaRPr>
          </a:p>
          <a:p>
            <a:pPr marL="604519" marR="0" lvl="1" indent="-124523" algn="l" rtl="0">
              <a:lnSpc>
                <a:spcPct val="140014"/>
              </a:lnSpc>
              <a:spcBef>
                <a:spcPts val="0"/>
              </a:spcBef>
              <a:spcAft>
                <a:spcPts val="0"/>
              </a:spcAft>
              <a:buClr>
                <a:schemeClr val="dk1"/>
              </a:buClr>
              <a:buSzPts val="2799"/>
              <a:buFont typeface="Arial"/>
              <a:buNone/>
            </a:pPr>
            <a:endParaRPr sz="2799" b="0" i="0" u="none" strike="noStrike" cap="none" dirty="0">
              <a:solidFill>
                <a:srgbClr val="121212"/>
              </a:solidFill>
              <a:latin typeface="Arial"/>
              <a:ea typeface="Arial"/>
              <a:cs typeface="Arial"/>
              <a:sym typeface="Arial"/>
            </a:endParaRPr>
          </a:p>
        </p:txBody>
      </p:sp>
      <p:sp>
        <p:nvSpPr>
          <p:cNvPr id="99" name="Google Shape;99;p2"/>
          <p:cNvSpPr/>
          <p:nvPr/>
        </p:nvSpPr>
        <p:spPr>
          <a:xfrm>
            <a:off x="9144000" y="3783991"/>
            <a:ext cx="9144000" cy="65030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2"/>
          <p:cNvSpPr/>
          <p:nvPr/>
        </p:nvSpPr>
        <p:spPr>
          <a:xfrm>
            <a:off x="9144000" y="0"/>
            <a:ext cx="9144000" cy="51435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2"/>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2"/>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2"/>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9" r="-3748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2"/>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 name="Google Shape;105;p2"/>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6" name="Google Shape;106;p2"/>
          <p:cNvPicPr preferRelativeResize="0"/>
          <p:nvPr/>
        </p:nvPicPr>
        <p:blipFill rotWithShape="1">
          <a:blip r:embed="rId8">
            <a:alphaModFix/>
          </a:blip>
          <a:srcRect/>
          <a:stretch/>
        </p:blipFill>
        <p:spPr>
          <a:xfrm>
            <a:off x="5601358" y="9186787"/>
            <a:ext cx="1470418" cy="53469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20"/>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8" name="Google Shape;458;p20"/>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 name="Google Shape;459;p20"/>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 name="Google Shape;460;p20"/>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1" name="Google Shape;461;p20"/>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20"/>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3" name="Google Shape;463;p20"/>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 name="Google Shape;464;p20"/>
          <p:cNvSpPr txBox="1"/>
          <p:nvPr/>
        </p:nvSpPr>
        <p:spPr>
          <a:xfrm>
            <a:off x="818920" y="1579139"/>
            <a:ext cx="12181388" cy="92333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6000">
                <a:solidFill>
                  <a:srgbClr val="033C5B"/>
                </a:solidFill>
                <a:latin typeface="Arial"/>
                <a:ea typeface="Arial"/>
                <a:cs typeface="Arial"/>
                <a:sym typeface="Arial"/>
              </a:rPr>
              <a:t>Case Study - Examples</a:t>
            </a:r>
            <a:endParaRPr sz="6000">
              <a:solidFill>
                <a:srgbClr val="033C5B"/>
              </a:solidFill>
              <a:latin typeface="Arial"/>
              <a:ea typeface="Arial"/>
              <a:cs typeface="Arial"/>
              <a:sym typeface="Arial"/>
            </a:endParaRPr>
          </a:p>
        </p:txBody>
      </p:sp>
      <p:sp>
        <p:nvSpPr>
          <p:cNvPr id="465" name="Google Shape;465;p2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 name="Google Shape;466;p20"/>
          <p:cNvSpPr txBox="1"/>
          <p:nvPr/>
        </p:nvSpPr>
        <p:spPr>
          <a:xfrm>
            <a:off x="797311" y="7710000"/>
            <a:ext cx="762528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i="1">
                <a:solidFill>
                  <a:schemeClr val="dk1"/>
                </a:solidFill>
                <a:latin typeface="Calibri"/>
                <a:ea typeface="Calibri"/>
                <a:cs typeface="Calibri"/>
                <a:sym typeface="Calibri"/>
              </a:rPr>
              <a:t>Source: </a:t>
            </a:r>
            <a:r>
              <a:rPr lang="en-GB" sz="1600" i="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https://tvet-online.asia/21/designing-a-model-of-strategic-partnership-between-the-vocational-skills-development-system-and-industry-case-study-in-vietnam/</a:t>
            </a:r>
            <a:r>
              <a:rPr lang="en-GB" sz="1600" i="1">
                <a:solidFill>
                  <a:schemeClr val="dk1"/>
                </a:solidFill>
                <a:latin typeface="Calibri"/>
                <a:ea typeface="Calibri"/>
                <a:cs typeface="Calibri"/>
                <a:sym typeface="Calibri"/>
              </a:rPr>
              <a:t> </a:t>
            </a:r>
            <a:endParaRPr sz="1600" i="1">
              <a:solidFill>
                <a:schemeClr val="dk1"/>
              </a:solidFill>
              <a:latin typeface="Calibri"/>
              <a:ea typeface="Calibri"/>
              <a:cs typeface="Calibri"/>
              <a:sym typeface="Calibri"/>
            </a:endParaRPr>
          </a:p>
        </p:txBody>
      </p:sp>
      <p:pic>
        <p:nvPicPr>
          <p:cNvPr id="467" name="Google Shape;467;p20"/>
          <p:cNvPicPr preferRelativeResize="0"/>
          <p:nvPr/>
        </p:nvPicPr>
        <p:blipFill rotWithShape="1">
          <a:blip r:embed="rId5">
            <a:alphaModFix/>
          </a:blip>
          <a:srcRect/>
          <a:stretch/>
        </p:blipFill>
        <p:spPr>
          <a:xfrm>
            <a:off x="815419" y="2474345"/>
            <a:ext cx="8237926" cy="5248944"/>
          </a:xfrm>
          <a:prstGeom prst="rect">
            <a:avLst/>
          </a:prstGeom>
          <a:noFill/>
          <a:ln>
            <a:noFill/>
          </a:ln>
        </p:spPr>
      </p:pic>
      <p:pic>
        <p:nvPicPr>
          <p:cNvPr id="468" name="Google Shape;468;p20"/>
          <p:cNvPicPr preferRelativeResize="0"/>
          <p:nvPr/>
        </p:nvPicPr>
        <p:blipFill rotWithShape="1">
          <a:blip r:embed="rId6">
            <a:alphaModFix/>
          </a:blip>
          <a:srcRect/>
          <a:stretch/>
        </p:blipFill>
        <p:spPr>
          <a:xfrm>
            <a:off x="9459304" y="2502469"/>
            <a:ext cx="5700041" cy="2476920"/>
          </a:xfrm>
          <a:prstGeom prst="rect">
            <a:avLst/>
          </a:prstGeom>
          <a:noFill/>
          <a:ln>
            <a:noFill/>
          </a:ln>
        </p:spPr>
      </p:pic>
      <p:sp>
        <p:nvSpPr>
          <p:cNvPr id="469" name="Google Shape;469;p20"/>
          <p:cNvSpPr txBox="1"/>
          <p:nvPr/>
        </p:nvSpPr>
        <p:spPr>
          <a:xfrm>
            <a:off x="9677400" y="4958229"/>
            <a:ext cx="762528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i="1">
                <a:solidFill>
                  <a:schemeClr val="dk1"/>
                </a:solidFill>
                <a:latin typeface="Calibri"/>
                <a:ea typeface="Calibri"/>
                <a:cs typeface="Calibri"/>
                <a:sym typeface="Calibri"/>
              </a:rPr>
              <a:t>Source: </a:t>
            </a:r>
            <a:r>
              <a:rPr lang="en-GB" sz="1600" i="1"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https://www.cedefop.europa.eu/files/5590_en.pdf</a:t>
            </a:r>
            <a:r>
              <a:rPr lang="en-GB" sz="1600" i="1">
                <a:solidFill>
                  <a:schemeClr val="dk1"/>
                </a:solidFill>
                <a:latin typeface="Calibri"/>
                <a:ea typeface="Calibri"/>
                <a:cs typeface="Calibri"/>
                <a:sym typeface="Calibri"/>
              </a:rPr>
              <a:t> </a:t>
            </a:r>
            <a:endParaRPr sz="1600" i="1">
              <a:solidFill>
                <a:schemeClr val="dk1"/>
              </a:solidFill>
              <a:latin typeface="Calibri"/>
              <a:ea typeface="Calibri"/>
              <a:cs typeface="Calibri"/>
              <a:sym typeface="Calibri"/>
            </a:endParaRPr>
          </a:p>
        </p:txBody>
      </p:sp>
      <p:sp>
        <p:nvSpPr>
          <p:cNvPr id="470" name="Google Shape;470;p2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 name="Google Shape;471;p20"/>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 name="Google Shape;472;p20"/>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473" name="Google Shape;473;p20"/>
          <p:cNvPicPr preferRelativeResize="0"/>
          <p:nvPr/>
        </p:nvPicPr>
        <p:blipFill rotWithShape="1">
          <a:blip r:embed="rId10">
            <a:alphaModFix/>
          </a:blip>
          <a:srcRect/>
          <a:stretch/>
        </p:blipFill>
        <p:spPr>
          <a:xfrm>
            <a:off x="15697200" y="9183021"/>
            <a:ext cx="1727565" cy="62820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2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 name="Google Shape;479;p2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 name="Google Shape;480;p2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1" name="Google Shape;481;p2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2" name="Google Shape;482;p2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 name="Google Shape;483;p2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 name="Google Shape;484;p2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5" name="Google Shape;485;p21"/>
          <p:cNvSpPr txBox="1"/>
          <p:nvPr/>
        </p:nvSpPr>
        <p:spPr>
          <a:xfrm>
            <a:off x="818920" y="1579139"/>
            <a:ext cx="12181388" cy="92333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6000">
                <a:solidFill>
                  <a:srgbClr val="033C5B"/>
                </a:solidFill>
                <a:latin typeface="Arial"/>
                <a:ea typeface="Arial"/>
                <a:cs typeface="Arial"/>
                <a:sym typeface="Arial"/>
              </a:rPr>
              <a:t>Case Study - Examples</a:t>
            </a:r>
            <a:endParaRPr sz="6000">
              <a:solidFill>
                <a:srgbClr val="033C5B"/>
              </a:solidFill>
              <a:latin typeface="Arial"/>
              <a:ea typeface="Arial"/>
              <a:cs typeface="Arial"/>
              <a:sym typeface="Arial"/>
            </a:endParaRPr>
          </a:p>
        </p:txBody>
      </p:sp>
      <p:sp>
        <p:nvSpPr>
          <p:cNvPr id="486" name="Google Shape;486;p2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1"/>
          <p:cNvSpPr txBox="1"/>
          <p:nvPr/>
        </p:nvSpPr>
        <p:spPr>
          <a:xfrm>
            <a:off x="797311" y="7710000"/>
            <a:ext cx="762528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i="1">
                <a:solidFill>
                  <a:schemeClr val="dk1"/>
                </a:solidFill>
                <a:latin typeface="Calibri"/>
                <a:ea typeface="Calibri"/>
                <a:cs typeface="Calibri"/>
                <a:sym typeface="Calibri"/>
              </a:rPr>
              <a:t>Source: </a:t>
            </a:r>
            <a:r>
              <a:rPr lang="en-GB" sz="1600" i="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https://tvet-online.asia/21/designing-a-model-of-strategic-partnership-between-the-vocational-skills-development-system-and-industry-case-study-in-vietnam/</a:t>
            </a:r>
            <a:r>
              <a:rPr lang="en-GB" sz="1600" i="1">
                <a:solidFill>
                  <a:schemeClr val="dk1"/>
                </a:solidFill>
                <a:latin typeface="Calibri"/>
                <a:ea typeface="Calibri"/>
                <a:cs typeface="Calibri"/>
                <a:sym typeface="Calibri"/>
              </a:rPr>
              <a:t> </a:t>
            </a:r>
            <a:endParaRPr sz="1600" i="1">
              <a:solidFill>
                <a:schemeClr val="dk1"/>
              </a:solidFill>
              <a:latin typeface="Calibri"/>
              <a:ea typeface="Calibri"/>
              <a:cs typeface="Calibri"/>
              <a:sym typeface="Calibri"/>
            </a:endParaRPr>
          </a:p>
        </p:txBody>
      </p:sp>
      <p:pic>
        <p:nvPicPr>
          <p:cNvPr id="488" name="Google Shape;488;p21"/>
          <p:cNvPicPr preferRelativeResize="0"/>
          <p:nvPr/>
        </p:nvPicPr>
        <p:blipFill rotWithShape="1">
          <a:blip r:embed="rId5">
            <a:alphaModFix/>
          </a:blip>
          <a:srcRect/>
          <a:stretch/>
        </p:blipFill>
        <p:spPr>
          <a:xfrm>
            <a:off x="815419" y="2474345"/>
            <a:ext cx="8237926" cy="5248944"/>
          </a:xfrm>
          <a:prstGeom prst="rect">
            <a:avLst/>
          </a:prstGeom>
          <a:noFill/>
          <a:ln>
            <a:noFill/>
          </a:ln>
        </p:spPr>
      </p:pic>
      <p:pic>
        <p:nvPicPr>
          <p:cNvPr id="489" name="Google Shape;489;p21"/>
          <p:cNvPicPr preferRelativeResize="0"/>
          <p:nvPr/>
        </p:nvPicPr>
        <p:blipFill rotWithShape="1">
          <a:blip r:embed="rId6">
            <a:alphaModFix/>
          </a:blip>
          <a:srcRect/>
          <a:stretch/>
        </p:blipFill>
        <p:spPr>
          <a:xfrm>
            <a:off x="9459304" y="2502469"/>
            <a:ext cx="5700041" cy="2476920"/>
          </a:xfrm>
          <a:prstGeom prst="rect">
            <a:avLst/>
          </a:prstGeom>
          <a:noFill/>
          <a:ln>
            <a:noFill/>
          </a:ln>
        </p:spPr>
      </p:pic>
      <p:sp>
        <p:nvSpPr>
          <p:cNvPr id="490" name="Google Shape;490;p21"/>
          <p:cNvSpPr txBox="1"/>
          <p:nvPr/>
        </p:nvSpPr>
        <p:spPr>
          <a:xfrm>
            <a:off x="9677400" y="4958229"/>
            <a:ext cx="762528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i="1">
                <a:solidFill>
                  <a:schemeClr val="dk1"/>
                </a:solidFill>
                <a:latin typeface="Calibri"/>
                <a:ea typeface="Calibri"/>
                <a:cs typeface="Calibri"/>
                <a:sym typeface="Calibri"/>
              </a:rPr>
              <a:t>Source: </a:t>
            </a:r>
            <a:r>
              <a:rPr lang="en-GB" sz="1600" i="1"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https://www.cedefop.europa.eu/files/5590_en.pdf</a:t>
            </a:r>
            <a:r>
              <a:rPr lang="en-GB" sz="1600" i="1">
                <a:solidFill>
                  <a:schemeClr val="dk1"/>
                </a:solidFill>
                <a:latin typeface="Calibri"/>
                <a:ea typeface="Calibri"/>
                <a:cs typeface="Calibri"/>
                <a:sym typeface="Calibri"/>
              </a:rPr>
              <a:t> </a:t>
            </a:r>
            <a:endParaRPr sz="1600" i="1">
              <a:solidFill>
                <a:schemeClr val="dk1"/>
              </a:solidFill>
              <a:latin typeface="Calibri"/>
              <a:ea typeface="Calibri"/>
              <a:cs typeface="Calibri"/>
              <a:sym typeface="Calibri"/>
            </a:endParaRPr>
          </a:p>
        </p:txBody>
      </p:sp>
      <p:sp>
        <p:nvSpPr>
          <p:cNvPr id="491" name="Google Shape;491;p2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 name="Google Shape;492;p21"/>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 name="Google Shape;493;p21"/>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494" name="Google Shape;494;p21"/>
          <p:cNvPicPr preferRelativeResize="0"/>
          <p:nvPr/>
        </p:nvPicPr>
        <p:blipFill rotWithShape="1">
          <a:blip r:embed="rId10">
            <a:alphaModFix/>
          </a:blip>
          <a:srcRect/>
          <a:stretch/>
        </p:blipFill>
        <p:spPr>
          <a:xfrm>
            <a:off x="15697200" y="9183021"/>
            <a:ext cx="1727565" cy="62820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22"/>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 name="Google Shape;500;p22"/>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 name="Google Shape;501;p22"/>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 name="Google Shape;502;p22"/>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3" name="Google Shape;503;p22"/>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 name="Google Shape;504;p22"/>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 name="Google Shape;505;p22"/>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 name="Google Shape;506;p22"/>
          <p:cNvSpPr txBox="1"/>
          <p:nvPr/>
        </p:nvSpPr>
        <p:spPr>
          <a:xfrm>
            <a:off x="1066800" y="1579139"/>
            <a:ext cx="15106880" cy="1163588"/>
          </a:xfrm>
          <a:prstGeom prst="rect">
            <a:avLst/>
          </a:prstGeom>
          <a:noFill/>
          <a:ln>
            <a:noFill/>
          </a:ln>
        </p:spPr>
        <p:txBody>
          <a:bodyPr spcFirstLastPara="1" wrap="square" lIns="0" tIns="0" rIns="0" bIns="0" anchor="t" anchorCtr="0">
            <a:spAutoFit/>
          </a:bodyPr>
          <a:lstStyle/>
          <a:p>
            <a:pPr marL="0" marR="0" lvl="0" indent="0" algn="l" rtl="0">
              <a:lnSpc>
                <a:spcPct val="161316"/>
              </a:lnSpc>
              <a:spcBef>
                <a:spcPts val="0"/>
              </a:spcBef>
              <a:spcAft>
                <a:spcPts val="0"/>
              </a:spcAft>
              <a:buNone/>
            </a:pPr>
            <a:r>
              <a:rPr lang="en-GB" sz="6000">
                <a:solidFill>
                  <a:srgbClr val="033C5B"/>
                </a:solidFill>
                <a:latin typeface="Arial"/>
                <a:ea typeface="Arial"/>
                <a:cs typeface="Arial"/>
                <a:sym typeface="Arial"/>
              </a:rPr>
              <a:t>Creating Your Collaborative Teaching Plan</a:t>
            </a:r>
            <a:endParaRPr sz="6000">
              <a:solidFill>
                <a:srgbClr val="033C5B"/>
              </a:solidFill>
              <a:latin typeface="Arial"/>
              <a:ea typeface="Arial"/>
              <a:cs typeface="Arial"/>
              <a:sym typeface="Arial"/>
            </a:endParaRPr>
          </a:p>
        </p:txBody>
      </p:sp>
      <p:sp>
        <p:nvSpPr>
          <p:cNvPr id="507" name="Google Shape;507;p2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08" name="Google Shape;508;p22" descr="Lights On with solid fill"/>
          <p:cNvPicPr preferRelativeResize="0"/>
          <p:nvPr/>
        </p:nvPicPr>
        <p:blipFill rotWithShape="1">
          <a:blip r:embed="rId4">
            <a:alphaModFix/>
          </a:blip>
          <a:srcRect/>
          <a:stretch/>
        </p:blipFill>
        <p:spPr>
          <a:xfrm>
            <a:off x="458250" y="1897745"/>
            <a:ext cx="621468" cy="621468"/>
          </a:xfrm>
          <a:prstGeom prst="rect">
            <a:avLst/>
          </a:prstGeom>
          <a:noFill/>
          <a:ln>
            <a:noFill/>
          </a:ln>
        </p:spPr>
      </p:pic>
      <p:grpSp>
        <p:nvGrpSpPr>
          <p:cNvPr id="509" name="Google Shape;509;p22"/>
          <p:cNvGrpSpPr/>
          <p:nvPr/>
        </p:nvGrpSpPr>
        <p:grpSpPr>
          <a:xfrm>
            <a:off x="724582" y="2800283"/>
            <a:ext cx="15492047" cy="5520951"/>
            <a:chOff x="0" y="1787"/>
            <a:chExt cx="15492047" cy="5520951"/>
          </a:xfrm>
        </p:grpSpPr>
        <p:sp>
          <p:nvSpPr>
            <p:cNvPr id="510" name="Google Shape;510;p22"/>
            <p:cNvSpPr/>
            <p:nvPr/>
          </p:nvSpPr>
          <p:spPr>
            <a:xfrm>
              <a:off x="0" y="1787"/>
              <a:ext cx="15492047" cy="761510"/>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2"/>
            <p:cNvSpPr/>
            <p:nvPr/>
          </p:nvSpPr>
          <p:spPr>
            <a:xfrm>
              <a:off x="230356" y="173126"/>
              <a:ext cx="418830" cy="418830"/>
            </a:xfrm>
            <a:prstGeom prst="rect">
              <a:avLst/>
            </a:prstGeom>
            <a:blipFill rotWithShape="1">
              <a:blip r:embed="rId5">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2"/>
            <p:cNvSpPr/>
            <p:nvPr/>
          </p:nvSpPr>
          <p:spPr>
            <a:xfrm>
              <a:off x="879544" y="1787"/>
              <a:ext cx="14612502" cy="76151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2"/>
            <p:cNvSpPr txBox="1"/>
            <p:nvPr/>
          </p:nvSpPr>
          <p:spPr>
            <a:xfrm>
              <a:off x="879544" y="1787"/>
              <a:ext cx="14612502" cy="761510"/>
            </a:xfrm>
            <a:prstGeom prst="rect">
              <a:avLst/>
            </a:prstGeom>
            <a:noFill/>
            <a:ln>
              <a:noFill/>
            </a:ln>
          </p:spPr>
          <p:txBody>
            <a:bodyPr spcFirstLastPara="1" wrap="square" lIns="80575" tIns="80575" rIns="80575" bIns="80575" anchor="ctr" anchorCtr="0">
              <a:noAutofit/>
            </a:bodyPr>
            <a:lstStyle/>
            <a:p>
              <a:pPr marL="0" marR="0" lvl="0" indent="0" algn="l" rtl="0">
                <a:lnSpc>
                  <a:spcPct val="100000"/>
                </a:lnSpc>
                <a:spcBef>
                  <a:spcPts val="0"/>
                </a:spcBef>
                <a:spcAft>
                  <a:spcPts val="0"/>
                </a:spcAft>
                <a:buClr>
                  <a:schemeClr val="dk1"/>
                </a:buClr>
                <a:buSzPts val="1900"/>
                <a:buFont typeface="Calibri"/>
                <a:buNone/>
              </a:pPr>
              <a:r>
                <a:rPr lang="en-GB" sz="1900" b="1">
                  <a:solidFill>
                    <a:schemeClr val="dk1"/>
                  </a:solidFill>
                  <a:latin typeface="Calibri"/>
                  <a:ea typeface="Calibri"/>
                  <a:cs typeface="Calibri"/>
                  <a:sym typeface="Calibri"/>
                </a:rPr>
                <a:t>Define Collaborative Goals: Outline clear, measurable objectives for what the collaborative activities aim to achieve in terms of learning outcomes and skill development.</a:t>
              </a:r>
              <a:endParaRPr sz="1900">
                <a:solidFill>
                  <a:schemeClr val="dk1"/>
                </a:solidFill>
                <a:latin typeface="Calibri"/>
                <a:ea typeface="Calibri"/>
                <a:cs typeface="Calibri"/>
                <a:sym typeface="Calibri"/>
              </a:endParaRPr>
            </a:p>
          </p:txBody>
        </p:sp>
        <p:sp>
          <p:nvSpPr>
            <p:cNvPr id="514" name="Google Shape;514;p22"/>
            <p:cNvSpPr/>
            <p:nvPr/>
          </p:nvSpPr>
          <p:spPr>
            <a:xfrm>
              <a:off x="0" y="953675"/>
              <a:ext cx="15492047" cy="761510"/>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2"/>
            <p:cNvSpPr/>
            <p:nvPr/>
          </p:nvSpPr>
          <p:spPr>
            <a:xfrm>
              <a:off x="230356" y="1125015"/>
              <a:ext cx="418830" cy="418830"/>
            </a:xfrm>
            <a:prstGeom prst="rect">
              <a:avLst/>
            </a:prstGeom>
            <a:blipFill rotWithShape="1">
              <a:blip r:embed="rId6">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2"/>
            <p:cNvSpPr/>
            <p:nvPr/>
          </p:nvSpPr>
          <p:spPr>
            <a:xfrm>
              <a:off x="879544" y="953675"/>
              <a:ext cx="14612502" cy="76151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2"/>
            <p:cNvSpPr txBox="1"/>
            <p:nvPr/>
          </p:nvSpPr>
          <p:spPr>
            <a:xfrm>
              <a:off x="879544" y="953675"/>
              <a:ext cx="14612502" cy="761510"/>
            </a:xfrm>
            <a:prstGeom prst="rect">
              <a:avLst/>
            </a:prstGeom>
            <a:noFill/>
            <a:ln>
              <a:noFill/>
            </a:ln>
          </p:spPr>
          <p:txBody>
            <a:bodyPr spcFirstLastPara="1" wrap="square" lIns="80575" tIns="80575" rIns="80575" bIns="80575" anchor="ctr" anchorCtr="0">
              <a:noAutofit/>
            </a:bodyPr>
            <a:lstStyle/>
            <a:p>
              <a:pPr marL="0" marR="0" lvl="0" indent="0" algn="l" rtl="0">
                <a:lnSpc>
                  <a:spcPct val="100000"/>
                </a:lnSpc>
                <a:spcBef>
                  <a:spcPts val="0"/>
                </a:spcBef>
                <a:spcAft>
                  <a:spcPts val="0"/>
                </a:spcAft>
                <a:buClr>
                  <a:schemeClr val="dk1"/>
                </a:buClr>
                <a:buSzPts val="1900"/>
                <a:buFont typeface="Calibri"/>
                <a:buNone/>
              </a:pPr>
              <a:r>
                <a:rPr lang="en-GB" sz="1900" b="1">
                  <a:solidFill>
                    <a:schemeClr val="dk1"/>
                  </a:solidFill>
                  <a:latin typeface="Calibri"/>
                  <a:ea typeface="Calibri"/>
                  <a:cs typeface="Calibri"/>
                  <a:sym typeface="Calibri"/>
                </a:rPr>
                <a:t>Choose the Right Format: Decide on the collaborative teaching format—peer learning, team projects, joint problem-solving sessions, or cross-disciplinary work.</a:t>
              </a:r>
              <a:endParaRPr sz="1900">
                <a:solidFill>
                  <a:schemeClr val="dk1"/>
                </a:solidFill>
                <a:latin typeface="Calibri"/>
                <a:ea typeface="Calibri"/>
                <a:cs typeface="Calibri"/>
                <a:sym typeface="Calibri"/>
              </a:endParaRPr>
            </a:p>
          </p:txBody>
        </p:sp>
        <p:sp>
          <p:nvSpPr>
            <p:cNvPr id="518" name="Google Shape;518;p22"/>
            <p:cNvSpPr/>
            <p:nvPr/>
          </p:nvSpPr>
          <p:spPr>
            <a:xfrm>
              <a:off x="0" y="1905563"/>
              <a:ext cx="15492047" cy="761510"/>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2"/>
            <p:cNvSpPr/>
            <p:nvPr/>
          </p:nvSpPr>
          <p:spPr>
            <a:xfrm>
              <a:off x="230356" y="2076903"/>
              <a:ext cx="418830" cy="418830"/>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2"/>
            <p:cNvSpPr/>
            <p:nvPr/>
          </p:nvSpPr>
          <p:spPr>
            <a:xfrm>
              <a:off x="879544" y="1905563"/>
              <a:ext cx="14612502" cy="76151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2"/>
            <p:cNvSpPr txBox="1"/>
            <p:nvPr/>
          </p:nvSpPr>
          <p:spPr>
            <a:xfrm>
              <a:off x="879544" y="1905563"/>
              <a:ext cx="14612502" cy="761510"/>
            </a:xfrm>
            <a:prstGeom prst="rect">
              <a:avLst/>
            </a:prstGeom>
            <a:noFill/>
            <a:ln>
              <a:noFill/>
            </a:ln>
          </p:spPr>
          <p:txBody>
            <a:bodyPr spcFirstLastPara="1" wrap="square" lIns="80575" tIns="80575" rIns="80575" bIns="80575" anchor="ctr" anchorCtr="0">
              <a:noAutofit/>
            </a:bodyPr>
            <a:lstStyle/>
            <a:p>
              <a:pPr marL="0" marR="0" lvl="0" indent="0" algn="l" rtl="0">
                <a:lnSpc>
                  <a:spcPct val="100000"/>
                </a:lnSpc>
                <a:spcBef>
                  <a:spcPts val="0"/>
                </a:spcBef>
                <a:spcAft>
                  <a:spcPts val="0"/>
                </a:spcAft>
                <a:buClr>
                  <a:schemeClr val="dk1"/>
                </a:buClr>
                <a:buSzPts val="1900"/>
                <a:buFont typeface="Calibri"/>
                <a:buNone/>
              </a:pPr>
              <a:r>
                <a:rPr lang="en-GB" sz="1900" b="1">
                  <a:solidFill>
                    <a:schemeClr val="dk1"/>
                  </a:solidFill>
                  <a:latin typeface="Calibri"/>
                  <a:ea typeface="Calibri"/>
                  <a:cs typeface="Calibri"/>
                  <a:sym typeface="Calibri"/>
                </a:rPr>
                <a:t>Select Appropriate Technology Tools: Choose technology platforms that support the collaborative goals, such as communication tools, project management software, or virtual simulations.</a:t>
              </a:r>
              <a:endParaRPr sz="1900">
                <a:solidFill>
                  <a:schemeClr val="dk1"/>
                </a:solidFill>
                <a:latin typeface="Calibri"/>
                <a:ea typeface="Calibri"/>
                <a:cs typeface="Calibri"/>
                <a:sym typeface="Calibri"/>
              </a:endParaRPr>
            </a:p>
          </p:txBody>
        </p:sp>
        <p:sp>
          <p:nvSpPr>
            <p:cNvPr id="522" name="Google Shape;522;p22"/>
            <p:cNvSpPr/>
            <p:nvPr/>
          </p:nvSpPr>
          <p:spPr>
            <a:xfrm>
              <a:off x="0" y="2857451"/>
              <a:ext cx="15492047" cy="761510"/>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2"/>
            <p:cNvSpPr/>
            <p:nvPr/>
          </p:nvSpPr>
          <p:spPr>
            <a:xfrm>
              <a:off x="230356" y="3028791"/>
              <a:ext cx="418830" cy="418830"/>
            </a:xfrm>
            <a:prstGeom prst="rect">
              <a:avLst/>
            </a:prstGeom>
            <a:blipFill rotWithShape="1">
              <a:blip r:embed="rId8">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2"/>
            <p:cNvSpPr/>
            <p:nvPr/>
          </p:nvSpPr>
          <p:spPr>
            <a:xfrm>
              <a:off x="879544" y="2857451"/>
              <a:ext cx="14612502" cy="76151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2"/>
            <p:cNvSpPr txBox="1"/>
            <p:nvPr/>
          </p:nvSpPr>
          <p:spPr>
            <a:xfrm>
              <a:off x="879544" y="2857451"/>
              <a:ext cx="14612502" cy="761510"/>
            </a:xfrm>
            <a:prstGeom prst="rect">
              <a:avLst/>
            </a:prstGeom>
            <a:noFill/>
            <a:ln>
              <a:noFill/>
            </a:ln>
          </p:spPr>
          <p:txBody>
            <a:bodyPr spcFirstLastPara="1" wrap="square" lIns="80575" tIns="80575" rIns="80575" bIns="80575" anchor="ctr" anchorCtr="0">
              <a:noAutofit/>
            </a:bodyPr>
            <a:lstStyle/>
            <a:p>
              <a:pPr marL="0" marR="0" lvl="0" indent="0" algn="l" rtl="0">
                <a:lnSpc>
                  <a:spcPct val="100000"/>
                </a:lnSpc>
                <a:spcBef>
                  <a:spcPts val="0"/>
                </a:spcBef>
                <a:spcAft>
                  <a:spcPts val="0"/>
                </a:spcAft>
                <a:buClr>
                  <a:schemeClr val="dk1"/>
                </a:buClr>
                <a:buSzPts val="1900"/>
                <a:buFont typeface="Calibri"/>
                <a:buNone/>
              </a:pPr>
              <a:r>
                <a:rPr lang="en-GB" sz="1900" b="1">
                  <a:solidFill>
                    <a:schemeClr val="dk1"/>
                  </a:solidFill>
                  <a:latin typeface="Calibri"/>
                  <a:ea typeface="Calibri"/>
                  <a:cs typeface="Calibri"/>
                  <a:sym typeface="Calibri"/>
                </a:rPr>
                <a:t>Plan for Assessment and Feedback: Develop criteria for assessing collaborative work, including peer assessment and reflective evaluations. Plan regular check-ins for group progress.</a:t>
              </a:r>
              <a:endParaRPr sz="1900">
                <a:solidFill>
                  <a:schemeClr val="dk1"/>
                </a:solidFill>
                <a:latin typeface="Calibri"/>
                <a:ea typeface="Calibri"/>
                <a:cs typeface="Calibri"/>
                <a:sym typeface="Calibri"/>
              </a:endParaRPr>
            </a:p>
          </p:txBody>
        </p:sp>
        <p:sp>
          <p:nvSpPr>
            <p:cNvPr id="526" name="Google Shape;526;p22"/>
            <p:cNvSpPr/>
            <p:nvPr/>
          </p:nvSpPr>
          <p:spPr>
            <a:xfrm>
              <a:off x="0" y="3809340"/>
              <a:ext cx="15492047" cy="761510"/>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2"/>
            <p:cNvSpPr/>
            <p:nvPr/>
          </p:nvSpPr>
          <p:spPr>
            <a:xfrm>
              <a:off x="230356" y="3980679"/>
              <a:ext cx="418830" cy="418830"/>
            </a:xfrm>
            <a:prstGeom prst="rect">
              <a:avLst/>
            </a:prstGeom>
            <a:blipFill rotWithShape="1">
              <a:blip r:embed="rId9">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2"/>
            <p:cNvSpPr/>
            <p:nvPr/>
          </p:nvSpPr>
          <p:spPr>
            <a:xfrm>
              <a:off x="879544" y="3809340"/>
              <a:ext cx="14612502" cy="76151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2"/>
            <p:cNvSpPr txBox="1"/>
            <p:nvPr/>
          </p:nvSpPr>
          <p:spPr>
            <a:xfrm>
              <a:off x="879544" y="3809340"/>
              <a:ext cx="14612502" cy="761510"/>
            </a:xfrm>
            <a:prstGeom prst="rect">
              <a:avLst/>
            </a:prstGeom>
            <a:noFill/>
            <a:ln>
              <a:noFill/>
            </a:ln>
          </p:spPr>
          <p:txBody>
            <a:bodyPr spcFirstLastPara="1" wrap="square" lIns="80575" tIns="80575" rIns="80575" bIns="80575" anchor="ctr" anchorCtr="0">
              <a:noAutofit/>
            </a:bodyPr>
            <a:lstStyle/>
            <a:p>
              <a:pPr marL="0" marR="0" lvl="0" indent="0" algn="l" rtl="0">
                <a:lnSpc>
                  <a:spcPct val="100000"/>
                </a:lnSpc>
                <a:spcBef>
                  <a:spcPts val="0"/>
                </a:spcBef>
                <a:spcAft>
                  <a:spcPts val="0"/>
                </a:spcAft>
                <a:buClr>
                  <a:schemeClr val="dk1"/>
                </a:buClr>
                <a:buSzPts val="1900"/>
                <a:buFont typeface="Calibri"/>
                <a:buNone/>
              </a:pPr>
              <a:r>
                <a:rPr lang="en-GB" sz="1900" b="1">
                  <a:solidFill>
                    <a:schemeClr val="dk1"/>
                  </a:solidFill>
                  <a:latin typeface="Calibri"/>
                  <a:ea typeface="Calibri"/>
                  <a:cs typeface="Calibri"/>
                  <a:sym typeface="Calibri"/>
                </a:rPr>
                <a:t>Communicate with Stakeholders: Engage with all stakeholders, including learners, other teachers, and industry partners, to explain the plan and gather input.</a:t>
              </a:r>
              <a:endParaRPr sz="1900">
                <a:solidFill>
                  <a:schemeClr val="dk1"/>
                </a:solidFill>
                <a:latin typeface="Calibri"/>
                <a:ea typeface="Calibri"/>
                <a:cs typeface="Calibri"/>
                <a:sym typeface="Calibri"/>
              </a:endParaRPr>
            </a:p>
          </p:txBody>
        </p:sp>
        <p:sp>
          <p:nvSpPr>
            <p:cNvPr id="530" name="Google Shape;530;p22"/>
            <p:cNvSpPr/>
            <p:nvPr/>
          </p:nvSpPr>
          <p:spPr>
            <a:xfrm>
              <a:off x="0" y="4761228"/>
              <a:ext cx="15492047" cy="761510"/>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2"/>
            <p:cNvSpPr/>
            <p:nvPr/>
          </p:nvSpPr>
          <p:spPr>
            <a:xfrm>
              <a:off x="230356" y="4932568"/>
              <a:ext cx="418830" cy="418830"/>
            </a:xfrm>
            <a:prstGeom prst="rect">
              <a:avLst/>
            </a:prstGeom>
            <a:blipFill rotWithShape="1">
              <a:blip r:embed="rId10">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2"/>
            <p:cNvSpPr/>
            <p:nvPr/>
          </p:nvSpPr>
          <p:spPr>
            <a:xfrm>
              <a:off x="879544" y="4761228"/>
              <a:ext cx="14612502" cy="76151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2"/>
            <p:cNvSpPr txBox="1"/>
            <p:nvPr/>
          </p:nvSpPr>
          <p:spPr>
            <a:xfrm>
              <a:off x="879544" y="4761228"/>
              <a:ext cx="14612502" cy="761510"/>
            </a:xfrm>
            <a:prstGeom prst="rect">
              <a:avLst/>
            </a:prstGeom>
            <a:noFill/>
            <a:ln>
              <a:noFill/>
            </a:ln>
          </p:spPr>
          <p:txBody>
            <a:bodyPr spcFirstLastPara="1" wrap="square" lIns="80575" tIns="80575" rIns="80575" bIns="80575" anchor="ctr" anchorCtr="0">
              <a:noAutofit/>
            </a:bodyPr>
            <a:lstStyle/>
            <a:p>
              <a:pPr marL="0" marR="0" lvl="0" indent="0" algn="l" rtl="0">
                <a:lnSpc>
                  <a:spcPct val="100000"/>
                </a:lnSpc>
                <a:spcBef>
                  <a:spcPts val="0"/>
                </a:spcBef>
                <a:spcAft>
                  <a:spcPts val="0"/>
                </a:spcAft>
                <a:buClr>
                  <a:schemeClr val="dk1"/>
                </a:buClr>
                <a:buSzPts val="1900"/>
                <a:buFont typeface="Calibri"/>
                <a:buNone/>
              </a:pPr>
              <a:r>
                <a:rPr lang="en-GB" sz="1900" b="1">
                  <a:solidFill>
                    <a:schemeClr val="dk1"/>
                  </a:solidFill>
                  <a:latin typeface="Calibri"/>
                  <a:ea typeface="Calibri"/>
                  <a:cs typeface="Calibri"/>
                  <a:sym typeface="Calibri"/>
                </a:rPr>
                <a:t>Review and Adapt: After implementation, review the collaborative teaching activities' effectiveness and adapt as necessary based on feedback and outcomes.</a:t>
              </a:r>
              <a:endParaRPr sz="1900">
                <a:solidFill>
                  <a:schemeClr val="dk1"/>
                </a:solidFill>
                <a:latin typeface="Calibri"/>
                <a:ea typeface="Calibri"/>
                <a:cs typeface="Calibri"/>
                <a:sym typeface="Calibri"/>
              </a:endParaRPr>
            </a:p>
          </p:txBody>
        </p:sp>
      </p:grpSp>
      <p:sp>
        <p:nvSpPr>
          <p:cNvPr id="534" name="Google Shape;534;p2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1">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5" name="Google Shape;535;p22"/>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6" name="Google Shape;536;p22"/>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537" name="Google Shape;537;p22"/>
          <p:cNvPicPr preferRelativeResize="0"/>
          <p:nvPr/>
        </p:nvPicPr>
        <p:blipFill rotWithShape="1">
          <a:blip r:embed="rId13">
            <a:alphaModFix/>
          </a:blip>
          <a:srcRect/>
          <a:stretch/>
        </p:blipFill>
        <p:spPr>
          <a:xfrm>
            <a:off x="15697200" y="9183021"/>
            <a:ext cx="1727565" cy="62820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41"/>
        <p:cNvGrpSpPr/>
        <p:nvPr/>
      </p:nvGrpSpPr>
      <p:grpSpPr>
        <a:xfrm>
          <a:off x="0" y="0"/>
          <a:ext cx="0" cy="0"/>
          <a:chOff x="0" y="0"/>
          <a:chExt cx="0" cy="0"/>
        </a:xfrm>
      </p:grpSpPr>
      <p:sp>
        <p:nvSpPr>
          <p:cNvPr id="542" name="Google Shape;542;p23"/>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 name="Google Shape;543;p23"/>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 name="Google Shape;544;p23"/>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 name="Google Shape;545;p23"/>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 name="Google Shape;546;p2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 name="Google Shape;547;p23"/>
          <p:cNvSpPr/>
          <p:nvPr/>
        </p:nvSpPr>
        <p:spPr>
          <a:xfrm>
            <a:off x="14903577" y="4232068"/>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 name="Google Shape;548;p23"/>
          <p:cNvSpPr txBox="1"/>
          <p:nvPr/>
        </p:nvSpPr>
        <p:spPr>
          <a:xfrm>
            <a:off x="3058697" y="773904"/>
            <a:ext cx="13265244" cy="991208"/>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Reflection Activity</a:t>
            </a:r>
            <a:endParaRPr/>
          </a:p>
        </p:txBody>
      </p:sp>
      <p:sp>
        <p:nvSpPr>
          <p:cNvPr id="549" name="Google Shape;549;p23"/>
          <p:cNvSpPr txBox="1"/>
          <p:nvPr/>
        </p:nvSpPr>
        <p:spPr>
          <a:xfrm>
            <a:off x="3058697" y="1748016"/>
            <a:ext cx="11844880" cy="7496283"/>
          </a:xfrm>
          <a:prstGeom prst="rect">
            <a:avLst/>
          </a:prstGeom>
          <a:noFill/>
          <a:ln>
            <a:noFill/>
          </a:ln>
        </p:spPr>
        <p:txBody>
          <a:bodyPr spcFirstLastPara="1" wrap="square" lIns="0" tIns="0" rIns="0" bIns="0" anchor="t" anchorCtr="0">
            <a:spAutoFit/>
          </a:bodyPr>
          <a:lstStyle/>
          <a:p>
            <a:pPr marL="457200" marR="0" lvl="0" indent="-457200" algn="l" rtl="0">
              <a:lnSpc>
                <a:spcPct val="140015"/>
              </a:lnSpc>
              <a:spcBef>
                <a:spcPts val="0"/>
              </a:spcBef>
              <a:spcAft>
                <a:spcPts val="0"/>
              </a:spcAft>
              <a:buClr>
                <a:srgbClr val="121212"/>
              </a:buClr>
              <a:buSzPts val="2599"/>
              <a:buFont typeface="Arial" panose="020B0604020202020204" pitchFamily="34" charset="0"/>
              <a:buChar char="•"/>
            </a:pPr>
            <a:r>
              <a:rPr lang="en-GB" sz="2400" dirty="0">
                <a:solidFill>
                  <a:srgbClr val="121212"/>
                </a:solidFill>
                <a:latin typeface="Arial"/>
                <a:ea typeface="Arial"/>
                <a:cs typeface="Arial"/>
                <a:sym typeface="Arial"/>
              </a:rPr>
              <a:t>In what ways have you successfully incorporated collaborative teaching methods in your VET classroom? Consider the alignment of collaborative activities with industry practices, the efficacy of chosen teaching formats, and the active engagement strategies you have used.</a:t>
            </a:r>
            <a:endParaRPr sz="1200" dirty="0"/>
          </a:p>
          <a:p>
            <a:pPr marL="457200" marR="0" lvl="0" indent="-457200" algn="l" rtl="0">
              <a:lnSpc>
                <a:spcPct val="140015"/>
              </a:lnSpc>
              <a:spcBef>
                <a:spcPts val="0"/>
              </a:spcBef>
              <a:spcAft>
                <a:spcPts val="0"/>
              </a:spcAft>
              <a:buClr>
                <a:srgbClr val="121212"/>
              </a:buClr>
              <a:buSzPts val="2599"/>
              <a:buFont typeface="Arial" panose="020B0604020202020204" pitchFamily="34" charset="0"/>
              <a:buChar char="•"/>
            </a:pPr>
            <a:r>
              <a:rPr lang="en-GB" sz="2400" dirty="0">
                <a:solidFill>
                  <a:srgbClr val="121212"/>
                </a:solidFill>
                <a:latin typeface="Arial"/>
                <a:ea typeface="Arial"/>
                <a:cs typeface="Arial"/>
                <a:sym typeface="Arial"/>
              </a:rPr>
              <a:t>Upon reflection, what aspects of your collaborative teaching approach could be improved? Are there challenges you have faced with role distribution among educators and students, integration of technology tools, or effectiveness of the collaborative assessment strategies?</a:t>
            </a:r>
            <a:endParaRPr sz="1200" dirty="0"/>
          </a:p>
          <a:p>
            <a:pPr marL="457200" marR="0" lvl="0" indent="-457200" algn="l" rtl="0">
              <a:lnSpc>
                <a:spcPct val="140015"/>
              </a:lnSpc>
              <a:spcBef>
                <a:spcPts val="0"/>
              </a:spcBef>
              <a:spcAft>
                <a:spcPts val="0"/>
              </a:spcAft>
              <a:buClr>
                <a:srgbClr val="121212"/>
              </a:buClr>
              <a:buSzPts val="2599"/>
              <a:buFont typeface="Arial" panose="020B0604020202020204" pitchFamily="34" charset="0"/>
              <a:buChar char="•"/>
            </a:pPr>
            <a:r>
              <a:rPr lang="en-GB" sz="2400" dirty="0">
                <a:solidFill>
                  <a:srgbClr val="121212"/>
                </a:solidFill>
                <a:latin typeface="Arial"/>
                <a:ea typeface="Arial"/>
                <a:cs typeface="Arial"/>
                <a:sym typeface="Arial"/>
              </a:rPr>
              <a:t>Based on the potential areas for improvement in your collaborative teaching methods, what innovative solutions or strategies could you implement? This could involve exploring new technology platforms for collaboration, experimenting with different project management techniques, or developing more robust peer feedback systems.</a:t>
            </a:r>
            <a:endParaRPr sz="1200" dirty="0"/>
          </a:p>
          <a:p>
            <a:pPr marL="622237" marR="0" lvl="0" indent="-457200" algn="l" rtl="0">
              <a:lnSpc>
                <a:spcPct val="140015"/>
              </a:lnSpc>
              <a:spcBef>
                <a:spcPts val="0"/>
              </a:spcBef>
              <a:spcAft>
                <a:spcPts val="0"/>
              </a:spcAft>
              <a:buClr>
                <a:schemeClr val="dk1"/>
              </a:buClr>
              <a:buSzPts val="2599"/>
              <a:buFont typeface="Arial" panose="020B0604020202020204" pitchFamily="34" charset="0"/>
              <a:buChar char="•"/>
            </a:pPr>
            <a:endParaRPr sz="2400" dirty="0">
              <a:solidFill>
                <a:srgbClr val="121212"/>
              </a:solidFill>
              <a:latin typeface="Arial"/>
              <a:ea typeface="Arial"/>
              <a:cs typeface="Arial"/>
              <a:sym typeface="Arial"/>
            </a:endParaRPr>
          </a:p>
        </p:txBody>
      </p:sp>
      <p:sp>
        <p:nvSpPr>
          <p:cNvPr id="550" name="Google Shape;550;p2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1" name="Google Shape;551;p23"/>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 name="Google Shape;552;p23"/>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553" name="Google Shape;553;p23"/>
          <p:cNvPicPr preferRelativeResize="0"/>
          <p:nvPr/>
        </p:nvPicPr>
        <p:blipFill rotWithShape="1">
          <a:blip r:embed="rId8">
            <a:alphaModFix/>
          </a:blip>
          <a:srcRect/>
          <a:stretch/>
        </p:blipFill>
        <p:spPr>
          <a:xfrm>
            <a:off x="15697200" y="9183021"/>
            <a:ext cx="1727565" cy="62820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57"/>
        <p:cNvGrpSpPr/>
        <p:nvPr/>
      </p:nvGrpSpPr>
      <p:grpSpPr>
        <a:xfrm>
          <a:off x="0" y="0"/>
          <a:ext cx="0" cy="0"/>
          <a:chOff x="0" y="0"/>
          <a:chExt cx="0" cy="0"/>
        </a:xfrm>
      </p:grpSpPr>
      <p:sp>
        <p:nvSpPr>
          <p:cNvPr id="558" name="Google Shape;558;p24"/>
          <p:cNvSpPr txBox="1"/>
          <p:nvPr/>
        </p:nvSpPr>
        <p:spPr>
          <a:xfrm>
            <a:off x="1337656" y="966416"/>
            <a:ext cx="11834641" cy="100963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Additional Resources</a:t>
            </a:r>
            <a:endParaRPr/>
          </a:p>
        </p:txBody>
      </p:sp>
      <p:sp>
        <p:nvSpPr>
          <p:cNvPr id="559" name="Google Shape;559;p24"/>
          <p:cNvSpPr txBox="1"/>
          <p:nvPr/>
        </p:nvSpPr>
        <p:spPr>
          <a:xfrm>
            <a:off x="1561782" y="2256647"/>
            <a:ext cx="14973618" cy="1831207"/>
          </a:xfrm>
          <a:prstGeom prst="rect">
            <a:avLst/>
          </a:prstGeom>
          <a:noFill/>
          <a:ln>
            <a:noFill/>
          </a:ln>
        </p:spPr>
        <p:txBody>
          <a:bodyPr spcFirstLastPara="1" wrap="square" lIns="0" tIns="0" rIns="0" bIns="0" anchor="t" anchorCtr="0">
            <a:spAutoFit/>
          </a:bodyPr>
          <a:lstStyle/>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3">
                  <a:extLst>
                    <a:ext uri="{A12FA001-AC4F-418D-AE19-62706E023703}">
                      <ahyp:hlinkClr xmlns:ahyp="http://schemas.microsoft.com/office/drawing/2018/hyperlinkcolor" val="tx"/>
                    </a:ext>
                  </a:extLst>
                </a:hlinkClick>
              </a:rPr>
              <a:t>The Future of VET in EU</a:t>
            </a:r>
            <a:endParaRPr sz="260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4">
                  <a:extLst>
                    <a:ext uri="{A12FA001-AC4F-418D-AE19-62706E023703}">
                      <ahyp:hlinkClr xmlns:ahyp="http://schemas.microsoft.com/office/drawing/2018/hyperlinkcolor" val="tx"/>
                    </a:ext>
                  </a:extLst>
                </a:hlinkClick>
              </a:rPr>
              <a:t>Collaborative learning environment in vocational education</a:t>
            </a:r>
            <a:endParaRPr sz="260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GB" sz="2600" u="sng">
                <a:solidFill>
                  <a:srgbClr val="121212"/>
                </a:solidFill>
                <a:latin typeface="Arial"/>
                <a:ea typeface="Arial"/>
                <a:cs typeface="Arial"/>
                <a:sym typeface="Arial"/>
                <a:hlinkClick r:id="rId5">
                  <a:extLst>
                    <a:ext uri="{A12FA001-AC4F-418D-AE19-62706E023703}">
                      <ahyp:hlinkClr xmlns:ahyp="http://schemas.microsoft.com/office/drawing/2018/hyperlinkcolor" val="tx"/>
                    </a:ext>
                  </a:extLst>
                </a:hlinkClick>
              </a:rPr>
              <a:t>Practices and strategies for enhancing learning through collaboration between vocational teacher training institutions and workplaces</a:t>
            </a:r>
            <a:endParaRPr sz="2600">
              <a:solidFill>
                <a:srgbClr val="121212"/>
              </a:solidFill>
              <a:latin typeface="Arial"/>
              <a:ea typeface="Arial"/>
              <a:cs typeface="Arial"/>
              <a:sym typeface="Arial"/>
            </a:endParaRPr>
          </a:p>
        </p:txBody>
      </p:sp>
      <p:sp>
        <p:nvSpPr>
          <p:cNvPr id="560" name="Google Shape;560;p24"/>
          <p:cNvSpPr/>
          <p:nvPr/>
        </p:nvSpPr>
        <p:spPr>
          <a:xfrm>
            <a:off x="17259300" y="-150232"/>
            <a:ext cx="1032201"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1" name="Google Shape;561;p24"/>
          <p:cNvSpPr/>
          <p:nvPr/>
        </p:nvSpPr>
        <p:spPr>
          <a:xfrm>
            <a:off x="0" y="-75116"/>
            <a:ext cx="1028700" cy="88887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2" name="Google Shape;562;p24"/>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3" name="Google Shape;563;p24"/>
          <p:cNvSpPr/>
          <p:nvPr/>
        </p:nvSpPr>
        <p:spPr>
          <a:xfrm>
            <a:off x="0" y="5257590"/>
            <a:ext cx="1028700" cy="3556002"/>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 name="Google Shape;564;p24"/>
          <p:cNvSpPr/>
          <p:nvPr/>
        </p:nvSpPr>
        <p:spPr>
          <a:xfrm>
            <a:off x="17259300" y="5257590"/>
            <a:ext cx="1028700" cy="3556002"/>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 name="Google Shape;565;p24"/>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 name="Google Shape;566;p24"/>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 name="Google Shape;567;p24"/>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 name="Google Shape;568;p2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 name="Google Shape;569;p2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 name="Google Shape;570;p24"/>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 name="Google Shape;571;p24"/>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572" name="Google Shape;572;p24"/>
          <p:cNvPicPr preferRelativeResize="0"/>
          <p:nvPr/>
        </p:nvPicPr>
        <p:blipFill rotWithShape="1">
          <a:blip r:embed="rId8">
            <a:alphaModFix/>
          </a:blip>
          <a:srcRect/>
          <a:stretch/>
        </p:blipFill>
        <p:spPr>
          <a:xfrm>
            <a:off x="15697200" y="9183021"/>
            <a:ext cx="1727565" cy="6282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10"/>
        <p:cNvGrpSpPr/>
        <p:nvPr/>
      </p:nvGrpSpPr>
      <p:grpSpPr>
        <a:xfrm>
          <a:off x="0" y="0"/>
          <a:ext cx="0" cy="0"/>
          <a:chOff x="0" y="0"/>
          <a:chExt cx="0" cy="0"/>
        </a:xfrm>
      </p:grpSpPr>
      <p:sp>
        <p:nvSpPr>
          <p:cNvPr id="111" name="Google Shape;111;p3"/>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 name="Google Shape;112;p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3"/>
          <p:cNvSpPr txBox="1"/>
          <p:nvPr/>
        </p:nvSpPr>
        <p:spPr>
          <a:xfrm>
            <a:off x="793856" y="776393"/>
            <a:ext cx="12181388" cy="199708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Introduction to Collaborative Teaching</a:t>
            </a:r>
            <a:endParaRPr/>
          </a:p>
        </p:txBody>
      </p:sp>
      <p:sp>
        <p:nvSpPr>
          <p:cNvPr id="114" name="Google Shape;114;p3"/>
          <p:cNvSpPr txBox="1"/>
          <p:nvPr/>
        </p:nvSpPr>
        <p:spPr>
          <a:xfrm>
            <a:off x="749488" y="3358690"/>
            <a:ext cx="15465917" cy="1869679"/>
          </a:xfrm>
          <a:prstGeom prst="rect">
            <a:avLst/>
          </a:prstGeom>
          <a:noFill/>
          <a:ln>
            <a:noFill/>
          </a:ln>
        </p:spPr>
        <p:txBody>
          <a:bodyPr spcFirstLastPara="1" wrap="square" lIns="0" tIns="0" rIns="0" bIns="0" anchor="t" anchorCtr="0">
            <a:spAutoFit/>
          </a:bodyPr>
          <a:lstStyle/>
          <a:p>
            <a:pPr marL="0" marR="0" lvl="0" indent="0" algn="ctr" rtl="0">
              <a:lnSpc>
                <a:spcPct val="101083"/>
              </a:lnSpc>
              <a:spcBef>
                <a:spcPts val="0"/>
              </a:spcBef>
              <a:spcAft>
                <a:spcPts val="0"/>
              </a:spcAft>
              <a:buNone/>
            </a:pPr>
            <a:r>
              <a:rPr lang="en-GB" sz="3600">
                <a:solidFill>
                  <a:srgbClr val="121212"/>
                </a:solidFill>
                <a:latin typeface="Arial"/>
                <a:ea typeface="Arial"/>
                <a:cs typeface="Arial"/>
                <a:sym typeface="Arial"/>
              </a:rPr>
              <a:t>Collaborative teaching involves two or more educators working together to plan, teach, and assess a course or a portion of a course. It extends to include collaborative learning, where students work in groups to solve problems, complete projects, or understand new concepts.</a:t>
            </a:r>
            <a:endParaRPr sz="3600">
              <a:solidFill>
                <a:srgbClr val="121212"/>
              </a:solidFill>
              <a:latin typeface="Arial"/>
              <a:ea typeface="Arial"/>
              <a:cs typeface="Arial"/>
              <a:sym typeface="Arial"/>
            </a:endParaRPr>
          </a:p>
        </p:txBody>
      </p:sp>
      <p:sp>
        <p:nvSpPr>
          <p:cNvPr id="115" name="Google Shape;115;p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3"/>
          <p:cNvSpPr txBox="1"/>
          <p:nvPr/>
        </p:nvSpPr>
        <p:spPr>
          <a:xfrm>
            <a:off x="793856" y="5547581"/>
            <a:ext cx="15465917" cy="484684"/>
          </a:xfrm>
          <a:prstGeom prst="rect">
            <a:avLst/>
          </a:prstGeom>
          <a:noFill/>
          <a:ln>
            <a:noFill/>
          </a:ln>
        </p:spPr>
        <p:txBody>
          <a:bodyPr spcFirstLastPara="1" wrap="square" lIns="0" tIns="0" rIns="0" bIns="0" anchor="t" anchorCtr="0">
            <a:spAutoFit/>
          </a:bodyPr>
          <a:lstStyle/>
          <a:p>
            <a:pPr marL="0" marR="0" lvl="0" indent="0" algn="l" rtl="0">
              <a:lnSpc>
                <a:spcPct val="101083"/>
              </a:lnSpc>
              <a:spcBef>
                <a:spcPts val="0"/>
              </a:spcBef>
              <a:spcAft>
                <a:spcPts val="0"/>
              </a:spcAft>
              <a:buNone/>
            </a:pPr>
            <a:r>
              <a:rPr lang="en-GB" sz="3600" b="1">
                <a:solidFill>
                  <a:srgbClr val="121212"/>
                </a:solidFill>
                <a:latin typeface="Arial"/>
                <a:ea typeface="Arial"/>
                <a:cs typeface="Arial"/>
                <a:sym typeface="Arial"/>
              </a:rPr>
              <a:t>What are the key components?</a:t>
            </a:r>
            <a:endParaRPr sz="3600" b="1">
              <a:solidFill>
                <a:srgbClr val="121212"/>
              </a:solidFill>
              <a:latin typeface="Arial"/>
              <a:ea typeface="Arial"/>
              <a:cs typeface="Arial"/>
              <a:sym typeface="Arial"/>
            </a:endParaRPr>
          </a:p>
        </p:txBody>
      </p:sp>
      <p:sp>
        <p:nvSpPr>
          <p:cNvPr id="118" name="Google Shape;118;p3"/>
          <p:cNvSpPr txBox="1"/>
          <p:nvPr/>
        </p:nvSpPr>
        <p:spPr>
          <a:xfrm>
            <a:off x="914400" y="6189794"/>
            <a:ext cx="15465917" cy="946349"/>
          </a:xfrm>
          <a:prstGeom prst="rect">
            <a:avLst/>
          </a:prstGeom>
          <a:noFill/>
          <a:ln>
            <a:noFill/>
          </a:ln>
        </p:spPr>
        <p:txBody>
          <a:bodyPr spcFirstLastPara="1" wrap="square" lIns="0" tIns="0" rIns="0" bIns="0" anchor="t" anchorCtr="0">
            <a:spAutoFit/>
          </a:bodyPr>
          <a:lstStyle/>
          <a:p>
            <a:pPr marL="0" marR="0" lvl="0" indent="0" algn="ctr" rtl="0">
              <a:lnSpc>
                <a:spcPct val="101083"/>
              </a:lnSpc>
              <a:spcBef>
                <a:spcPts val="0"/>
              </a:spcBef>
              <a:spcAft>
                <a:spcPts val="0"/>
              </a:spcAft>
              <a:buNone/>
            </a:pPr>
            <a:r>
              <a:rPr lang="en-GB" sz="3600">
                <a:solidFill>
                  <a:srgbClr val="121212"/>
                </a:solidFill>
                <a:latin typeface="Arial"/>
                <a:ea typeface="Arial"/>
                <a:cs typeface="Arial"/>
                <a:sym typeface="Arial"/>
              </a:rPr>
              <a:t>Shared goals, collective responsibility, cooperative planning and preparation, joint teaching, and reflective assessment practices.</a:t>
            </a:r>
            <a:endParaRPr sz="3600">
              <a:solidFill>
                <a:srgbClr val="121212"/>
              </a:solidFill>
              <a:latin typeface="Arial"/>
              <a:ea typeface="Arial"/>
              <a:cs typeface="Arial"/>
              <a:sym typeface="Arial"/>
            </a:endParaRPr>
          </a:p>
        </p:txBody>
      </p:sp>
      <p:sp>
        <p:nvSpPr>
          <p:cNvPr id="119" name="Google Shape;119;p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3"/>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 name="Google Shape;121;p3"/>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122" name="Google Shape;122;p3"/>
          <p:cNvPicPr preferRelativeResize="0"/>
          <p:nvPr/>
        </p:nvPicPr>
        <p:blipFill rotWithShape="1">
          <a:blip r:embed="rId5">
            <a:alphaModFix/>
          </a:blip>
          <a:srcRect/>
          <a:stretch/>
        </p:blipFill>
        <p:spPr>
          <a:xfrm>
            <a:off x="15697200" y="9183021"/>
            <a:ext cx="1727565" cy="62820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4"/>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0" name="Google Shape;130;p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 name="Google Shape;134;p4"/>
          <p:cNvSpPr txBox="1"/>
          <p:nvPr/>
        </p:nvSpPr>
        <p:spPr>
          <a:xfrm>
            <a:off x="818920" y="1579139"/>
            <a:ext cx="14573480" cy="1163588"/>
          </a:xfrm>
          <a:prstGeom prst="rect">
            <a:avLst/>
          </a:prstGeom>
          <a:noFill/>
          <a:ln>
            <a:noFill/>
          </a:ln>
        </p:spPr>
        <p:txBody>
          <a:bodyPr spcFirstLastPara="1" wrap="square" lIns="0" tIns="0" rIns="0" bIns="0" anchor="t" anchorCtr="0">
            <a:spAutoFit/>
          </a:bodyPr>
          <a:lstStyle/>
          <a:p>
            <a:pPr marL="0" marR="0" lvl="0" indent="0" algn="l" rtl="0">
              <a:lnSpc>
                <a:spcPct val="161316"/>
              </a:lnSpc>
              <a:spcBef>
                <a:spcPts val="0"/>
              </a:spcBef>
              <a:spcAft>
                <a:spcPts val="0"/>
              </a:spcAft>
              <a:buNone/>
            </a:pPr>
            <a:r>
              <a:rPr lang="en-GB" sz="6000">
                <a:solidFill>
                  <a:srgbClr val="033C5B"/>
                </a:solidFill>
                <a:latin typeface="Arial"/>
                <a:ea typeface="Arial"/>
                <a:cs typeface="Arial"/>
                <a:sym typeface="Arial"/>
              </a:rPr>
              <a:t>Collaborative Teaching Methods</a:t>
            </a:r>
            <a:endParaRPr sz="6000">
              <a:solidFill>
                <a:srgbClr val="033C5B"/>
              </a:solidFill>
              <a:latin typeface="Arial"/>
              <a:ea typeface="Arial"/>
              <a:cs typeface="Arial"/>
              <a:sym typeface="Arial"/>
            </a:endParaRPr>
          </a:p>
        </p:txBody>
      </p:sp>
      <p:sp>
        <p:nvSpPr>
          <p:cNvPr id="135" name="Google Shape;135;p4"/>
          <p:cNvSpPr txBox="1"/>
          <p:nvPr/>
        </p:nvSpPr>
        <p:spPr>
          <a:xfrm>
            <a:off x="5181600" y="8052065"/>
            <a:ext cx="15603082" cy="423129"/>
          </a:xfrm>
          <a:prstGeom prst="rect">
            <a:avLst/>
          </a:prstGeom>
          <a:noFill/>
          <a:ln>
            <a:noFill/>
          </a:ln>
        </p:spPr>
        <p:txBody>
          <a:bodyPr spcFirstLastPara="1" wrap="square" lIns="0" tIns="0" rIns="0" bIns="0" anchor="t" anchorCtr="0">
            <a:spAutoFit/>
          </a:bodyPr>
          <a:lstStyle/>
          <a:p>
            <a:pPr marL="0" marR="0" lvl="0" indent="0" algn="l" rtl="0">
              <a:lnSpc>
                <a:spcPct val="202222"/>
              </a:lnSpc>
              <a:spcBef>
                <a:spcPts val="0"/>
              </a:spcBef>
              <a:spcAft>
                <a:spcPts val="0"/>
              </a:spcAft>
              <a:buNone/>
            </a:pPr>
            <a:r>
              <a:rPr lang="en-GB" sz="1800" b="1" i="1">
                <a:solidFill>
                  <a:srgbClr val="121212"/>
                </a:solidFill>
                <a:latin typeface="Arial"/>
                <a:ea typeface="Arial"/>
                <a:cs typeface="Arial"/>
                <a:sym typeface="Arial"/>
              </a:rPr>
              <a:t>Source: </a:t>
            </a:r>
            <a:r>
              <a:rPr lang="en-GB" sz="1800" b="1" i="1" u="sng">
                <a:solidFill>
                  <a:srgbClr val="121212"/>
                </a:solidFill>
                <a:latin typeface="Arial"/>
                <a:ea typeface="Arial"/>
                <a:cs typeface="Arial"/>
                <a:sym typeface="Arial"/>
                <a:hlinkClick r:id="rId4">
                  <a:extLst>
                    <a:ext uri="{A12FA001-AC4F-418D-AE19-62706E023703}">
                      <ahyp:hlinkClr xmlns:ahyp="http://schemas.microsoft.com/office/drawing/2018/hyperlinkcolor" val="tx"/>
                    </a:ext>
                  </a:extLst>
                </a:hlinkClick>
              </a:rPr>
              <a:t>https://youtu.be/QVMoKmFiW64?feature=shared ?feature=shared</a:t>
            </a:r>
            <a:r>
              <a:rPr lang="en-GB" sz="1800" b="1" i="1">
                <a:solidFill>
                  <a:srgbClr val="121212"/>
                </a:solidFill>
                <a:latin typeface="Arial"/>
                <a:ea typeface="Arial"/>
                <a:cs typeface="Arial"/>
                <a:sym typeface="Arial"/>
              </a:rPr>
              <a:t> </a:t>
            </a:r>
            <a:endParaRPr sz="1800" i="1">
              <a:solidFill>
                <a:srgbClr val="121212"/>
              </a:solidFill>
              <a:latin typeface="Arial"/>
              <a:ea typeface="Arial"/>
              <a:cs typeface="Arial"/>
              <a:sym typeface="Arial"/>
            </a:endParaRPr>
          </a:p>
        </p:txBody>
      </p:sp>
      <p:sp>
        <p:nvSpPr>
          <p:cNvPr id="136" name="Google Shape;136;p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37" name="Google Shape;137;p4" title="Collaborative Learning Methodologies"/>
          <p:cNvPicPr preferRelativeResize="0"/>
          <p:nvPr/>
        </p:nvPicPr>
        <p:blipFill rotWithShape="1">
          <a:blip r:embed="rId5">
            <a:alphaModFix/>
          </a:blip>
          <a:srcRect/>
          <a:stretch/>
        </p:blipFill>
        <p:spPr>
          <a:xfrm>
            <a:off x="4357949" y="2814141"/>
            <a:ext cx="9144265" cy="5166510"/>
          </a:xfrm>
          <a:prstGeom prst="rect">
            <a:avLst/>
          </a:prstGeom>
          <a:noFill/>
          <a:ln>
            <a:noFill/>
          </a:ln>
        </p:spPr>
      </p:pic>
      <p:sp>
        <p:nvSpPr>
          <p:cNvPr id="138" name="Google Shape;138;p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4"/>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4"/>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141" name="Google Shape;141;p4"/>
          <p:cNvPicPr preferRelativeResize="0"/>
          <p:nvPr/>
        </p:nvPicPr>
        <p:blipFill rotWithShape="1">
          <a:blip r:embed="rId8">
            <a:alphaModFix/>
          </a:blip>
          <a:srcRect/>
          <a:stretch/>
        </p:blipFill>
        <p:spPr>
          <a:xfrm>
            <a:off x="15697200" y="9183021"/>
            <a:ext cx="1727565" cy="6282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1"/>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45"/>
        <p:cNvGrpSpPr/>
        <p:nvPr/>
      </p:nvGrpSpPr>
      <p:grpSpPr>
        <a:xfrm>
          <a:off x="0" y="0"/>
          <a:ext cx="0" cy="0"/>
          <a:chOff x="0" y="0"/>
          <a:chExt cx="0" cy="0"/>
        </a:xfrm>
      </p:grpSpPr>
      <p:sp>
        <p:nvSpPr>
          <p:cNvPr id="146" name="Google Shape;146;p5"/>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 name="Google Shape;147;p5"/>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 name="Google Shape;148;p5"/>
          <p:cNvSpPr txBox="1"/>
          <p:nvPr/>
        </p:nvSpPr>
        <p:spPr>
          <a:xfrm>
            <a:off x="793856" y="776393"/>
            <a:ext cx="12181388" cy="100963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VET Environment Overview</a:t>
            </a:r>
            <a:endParaRPr sz="6999">
              <a:solidFill>
                <a:srgbClr val="033C5B"/>
              </a:solidFill>
              <a:latin typeface="Arial"/>
              <a:ea typeface="Arial"/>
              <a:cs typeface="Arial"/>
              <a:sym typeface="Arial"/>
            </a:endParaRPr>
          </a:p>
        </p:txBody>
      </p:sp>
      <p:sp>
        <p:nvSpPr>
          <p:cNvPr id="149" name="Google Shape;149;p5"/>
          <p:cNvSpPr txBox="1"/>
          <p:nvPr/>
        </p:nvSpPr>
        <p:spPr>
          <a:xfrm>
            <a:off x="787942" y="2103306"/>
            <a:ext cx="9519868" cy="5894691"/>
          </a:xfrm>
          <a:prstGeom prst="rect">
            <a:avLst/>
          </a:prstGeom>
          <a:noFill/>
          <a:ln>
            <a:noFill/>
          </a:ln>
        </p:spPr>
        <p:txBody>
          <a:bodyPr spcFirstLastPara="1" wrap="square" lIns="0" tIns="0" rIns="0" bIns="0" anchor="t" anchorCtr="0">
            <a:spAutoFit/>
          </a:bodyPr>
          <a:lstStyle/>
          <a:p>
            <a:pPr marL="571500" marR="0" lvl="0" indent="-571500" algn="l" rtl="0">
              <a:lnSpc>
                <a:spcPct val="113718"/>
              </a:lnSpc>
              <a:spcBef>
                <a:spcPts val="0"/>
              </a:spcBef>
              <a:spcAft>
                <a:spcPts val="0"/>
              </a:spcAft>
              <a:buClr>
                <a:srgbClr val="121212"/>
              </a:buClr>
              <a:buSzPts val="3200"/>
              <a:buFont typeface="Arial"/>
              <a:buChar char="•"/>
            </a:pPr>
            <a:r>
              <a:rPr lang="en-GB" sz="2800" b="1" dirty="0">
                <a:solidFill>
                  <a:srgbClr val="121212"/>
                </a:solidFill>
                <a:latin typeface="Arial"/>
                <a:ea typeface="Arial"/>
                <a:cs typeface="Arial"/>
                <a:sym typeface="Arial"/>
              </a:rPr>
              <a:t>The specific and dynamic environments in which VET schools operate influence them on different levels (Societal, national, regional, industrial</a:t>
            </a:r>
            <a:endParaRPr sz="1200" dirty="0"/>
          </a:p>
          <a:p>
            <a:pPr marL="571500" marR="0" lvl="0" indent="-571500" algn="l" rtl="0">
              <a:lnSpc>
                <a:spcPct val="113718"/>
              </a:lnSpc>
              <a:spcBef>
                <a:spcPts val="0"/>
              </a:spcBef>
              <a:spcAft>
                <a:spcPts val="0"/>
              </a:spcAft>
              <a:buClr>
                <a:srgbClr val="121212"/>
              </a:buClr>
              <a:buSzPts val="3200"/>
              <a:buFont typeface="Arial"/>
              <a:buChar char="•"/>
            </a:pPr>
            <a:r>
              <a:rPr lang="en-GB" sz="2800" b="1" dirty="0">
                <a:solidFill>
                  <a:srgbClr val="121212"/>
                </a:solidFill>
                <a:latin typeface="Arial"/>
                <a:ea typeface="Arial"/>
                <a:cs typeface="Arial"/>
                <a:sym typeface="Arial"/>
              </a:rPr>
              <a:t>It is provided by various stakeholders and institutions at both national and international levels, both within and beyond formal education and training.</a:t>
            </a:r>
            <a:endParaRPr sz="1200" dirty="0"/>
          </a:p>
          <a:p>
            <a:pPr marL="571500" marR="0" lvl="0" indent="-571500" algn="l" rtl="0">
              <a:lnSpc>
                <a:spcPct val="113718"/>
              </a:lnSpc>
              <a:spcBef>
                <a:spcPts val="0"/>
              </a:spcBef>
              <a:spcAft>
                <a:spcPts val="0"/>
              </a:spcAft>
              <a:buClr>
                <a:srgbClr val="121212"/>
              </a:buClr>
              <a:buSzPts val="3200"/>
              <a:buFont typeface="Arial"/>
              <a:buChar char="•"/>
            </a:pPr>
            <a:r>
              <a:rPr lang="en-GB" sz="2800" b="1" dirty="0">
                <a:solidFill>
                  <a:srgbClr val="121212"/>
                </a:solidFill>
                <a:latin typeface="Arial"/>
                <a:ea typeface="Arial"/>
                <a:cs typeface="Arial"/>
                <a:sym typeface="Arial"/>
              </a:rPr>
              <a:t>The decentralized structure of continuing vocational education and training (CVET) poses a difficulty in every nation.</a:t>
            </a:r>
            <a:endParaRPr sz="1200" dirty="0"/>
          </a:p>
          <a:p>
            <a:pPr marL="571500" marR="0" lvl="0" indent="-571500" algn="l" rtl="0">
              <a:lnSpc>
                <a:spcPct val="113718"/>
              </a:lnSpc>
              <a:spcBef>
                <a:spcPts val="0"/>
              </a:spcBef>
              <a:spcAft>
                <a:spcPts val="0"/>
              </a:spcAft>
              <a:buClr>
                <a:srgbClr val="121212"/>
              </a:buClr>
              <a:buSzPts val="3200"/>
              <a:buFont typeface="Arial"/>
              <a:buChar char="•"/>
            </a:pPr>
            <a:r>
              <a:rPr lang="en-GB" sz="2800" b="1" dirty="0">
                <a:solidFill>
                  <a:srgbClr val="121212"/>
                </a:solidFill>
                <a:latin typeface="Arial"/>
                <a:ea typeface="Arial"/>
                <a:cs typeface="Arial"/>
                <a:sym typeface="Arial"/>
              </a:rPr>
              <a:t>It is inherently connected to </a:t>
            </a:r>
            <a:r>
              <a:rPr lang="en-GB" sz="2800" b="1" dirty="0" err="1">
                <a:solidFill>
                  <a:srgbClr val="121212"/>
                </a:solidFill>
                <a:latin typeface="Arial"/>
                <a:ea typeface="Arial"/>
                <a:cs typeface="Arial"/>
                <a:sym typeface="Arial"/>
              </a:rPr>
              <a:t>labor</a:t>
            </a:r>
            <a:r>
              <a:rPr lang="en-GB" sz="2800" b="1" dirty="0">
                <a:solidFill>
                  <a:srgbClr val="121212"/>
                </a:solidFill>
                <a:latin typeface="Arial"/>
                <a:ea typeface="Arial"/>
                <a:cs typeface="Arial"/>
                <a:sym typeface="Arial"/>
              </a:rPr>
              <a:t> markets at both the national and sectoral levels.</a:t>
            </a:r>
            <a:endParaRPr sz="1200" dirty="0"/>
          </a:p>
        </p:txBody>
      </p:sp>
      <p:sp>
        <p:nvSpPr>
          <p:cNvPr id="150" name="Google Shape;150;p5"/>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 name="Google Shape;151;p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2" name="Google Shape;152;p5" descr="A diagram of a variety of blue circles and white text&#10;&#10;Description automatically generated"/>
          <p:cNvPicPr preferRelativeResize="0"/>
          <p:nvPr/>
        </p:nvPicPr>
        <p:blipFill rotWithShape="1">
          <a:blip r:embed="rId3">
            <a:alphaModFix/>
          </a:blip>
          <a:srcRect t="6392"/>
          <a:stretch/>
        </p:blipFill>
        <p:spPr>
          <a:xfrm>
            <a:off x="10491976" y="2586607"/>
            <a:ext cx="5792470" cy="4412814"/>
          </a:xfrm>
          <a:prstGeom prst="rect">
            <a:avLst/>
          </a:prstGeom>
          <a:noFill/>
          <a:ln>
            <a:noFill/>
          </a:ln>
        </p:spPr>
      </p:pic>
      <p:sp>
        <p:nvSpPr>
          <p:cNvPr id="153" name="Google Shape;153;p5"/>
          <p:cNvSpPr txBox="1"/>
          <p:nvPr/>
        </p:nvSpPr>
        <p:spPr>
          <a:xfrm>
            <a:off x="10590376" y="7125572"/>
            <a:ext cx="6742777"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1800" i="1">
                <a:solidFill>
                  <a:srgbClr val="121212"/>
                </a:solidFill>
                <a:latin typeface="Arial"/>
                <a:ea typeface="Arial"/>
                <a:cs typeface="Arial"/>
                <a:sym typeface="Arial"/>
              </a:rPr>
              <a:t>Source: </a:t>
            </a:r>
            <a:r>
              <a:rPr lang="en-GB" sz="1800" i="1" u="sng">
                <a:solidFill>
                  <a:srgbClr val="121212"/>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https://www.cedefop.europa.eu/en/projects/changing-nature-and-role-vocational-education-and-training-vet-europe</a:t>
            </a:r>
            <a:r>
              <a:rPr lang="en-GB" sz="1800" i="1">
                <a:solidFill>
                  <a:srgbClr val="121212"/>
                </a:solidFill>
                <a:latin typeface="Arial"/>
                <a:ea typeface="Arial"/>
                <a:cs typeface="Arial"/>
                <a:sym typeface="Arial"/>
              </a:rPr>
              <a:t> </a:t>
            </a:r>
            <a:endParaRPr/>
          </a:p>
        </p:txBody>
      </p:sp>
      <p:sp>
        <p:nvSpPr>
          <p:cNvPr id="154" name="Google Shape;154;p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 name="Google Shape;155;p5"/>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 name="Google Shape;156;p5"/>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157" name="Google Shape;157;p5"/>
          <p:cNvPicPr preferRelativeResize="0"/>
          <p:nvPr/>
        </p:nvPicPr>
        <p:blipFill rotWithShape="1">
          <a:blip r:embed="rId7">
            <a:alphaModFix/>
          </a:blip>
          <a:srcRect/>
          <a:stretch/>
        </p:blipFill>
        <p:spPr>
          <a:xfrm>
            <a:off x="15697200" y="9183021"/>
            <a:ext cx="1727565" cy="62820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61"/>
        <p:cNvGrpSpPr/>
        <p:nvPr/>
      </p:nvGrpSpPr>
      <p:grpSpPr>
        <a:xfrm>
          <a:off x="0" y="0"/>
          <a:ext cx="0" cy="0"/>
          <a:chOff x="0" y="0"/>
          <a:chExt cx="0" cy="0"/>
        </a:xfrm>
      </p:grpSpPr>
      <p:sp>
        <p:nvSpPr>
          <p:cNvPr id="162" name="Google Shape;162;p6"/>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 name="Google Shape;163;p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 name="Google Shape;164;p6"/>
          <p:cNvSpPr txBox="1"/>
          <p:nvPr/>
        </p:nvSpPr>
        <p:spPr>
          <a:xfrm>
            <a:off x="793856" y="776393"/>
            <a:ext cx="12181388" cy="199708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Benefits of Collaborative Teaching in VET</a:t>
            </a:r>
            <a:endParaRPr sz="6999">
              <a:solidFill>
                <a:srgbClr val="033C5B"/>
              </a:solidFill>
              <a:latin typeface="Arial"/>
              <a:ea typeface="Arial"/>
              <a:cs typeface="Arial"/>
              <a:sym typeface="Arial"/>
            </a:endParaRPr>
          </a:p>
        </p:txBody>
      </p:sp>
      <p:sp>
        <p:nvSpPr>
          <p:cNvPr id="165" name="Google Shape;165;p6"/>
          <p:cNvSpPr txBox="1"/>
          <p:nvPr/>
        </p:nvSpPr>
        <p:spPr>
          <a:xfrm>
            <a:off x="559139" y="4954069"/>
            <a:ext cx="5210451" cy="3360920"/>
          </a:xfrm>
          <a:prstGeom prst="rect">
            <a:avLst/>
          </a:prstGeom>
          <a:noFill/>
          <a:ln>
            <a:noFill/>
          </a:ln>
        </p:spPr>
        <p:txBody>
          <a:bodyPr spcFirstLastPara="1" wrap="square" lIns="0" tIns="0" rIns="0" bIns="0" anchor="t" anchorCtr="0">
            <a:spAutoFit/>
          </a:bodyPr>
          <a:lstStyle/>
          <a:p>
            <a:pPr marL="0" marR="0" lvl="0" indent="0" algn="ctr" rtl="0">
              <a:lnSpc>
                <a:spcPct val="129964"/>
              </a:lnSpc>
              <a:spcBef>
                <a:spcPts val="0"/>
              </a:spcBef>
              <a:spcAft>
                <a:spcPts val="0"/>
              </a:spcAft>
              <a:buNone/>
            </a:pPr>
            <a:r>
              <a:rPr lang="en-GB" sz="2400" b="1" dirty="0">
                <a:solidFill>
                  <a:srgbClr val="121212"/>
                </a:solidFill>
                <a:latin typeface="Arial"/>
                <a:ea typeface="Arial"/>
                <a:cs typeface="Arial"/>
                <a:sym typeface="Arial"/>
              </a:rPr>
              <a:t>For Educators: </a:t>
            </a:r>
            <a:endParaRPr sz="1200" dirty="0"/>
          </a:p>
          <a:p>
            <a:pPr marL="0" marR="0" lvl="0" indent="0" algn="ctr" rtl="0">
              <a:lnSpc>
                <a:spcPct val="129964"/>
              </a:lnSpc>
              <a:spcBef>
                <a:spcPts val="0"/>
              </a:spcBef>
              <a:spcAft>
                <a:spcPts val="0"/>
              </a:spcAft>
              <a:buNone/>
            </a:pPr>
            <a:r>
              <a:rPr lang="en-GB" sz="2400" dirty="0">
                <a:solidFill>
                  <a:srgbClr val="121212"/>
                </a:solidFill>
                <a:latin typeface="Arial"/>
                <a:ea typeface="Arial"/>
                <a:cs typeface="Arial"/>
                <a:sym typeface="Arial"/>
              </a:rPr>
              <a:t>Promotes professional development through shared knowledge and experiences, reduces workload by dividing responsibilities, and increases job satisfaction through a supportive teaching community.</a:t>
            </a:r>
            <a:endParaRPr sz="2400" dirty="0">
              <a:solidFill>
                <a:srgbClr val="121212"/>
              </a:solidFill>
              <a:latin typeface="Arial"/>
              <a:ea typeface="Arial"/>
              <a:cs typeface="Arial"/>
              <a:sym typeface="Arial"/>
            </a:endParaRPr>
          </a:p>
        </p:txBody>
      </p:sp>
      <p:sp>
        <p:nvSpPr>
          <p:cNvPr id="166" name="Google Shape;166;p6"/>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 name="Google Shape;168;p6"/>
          <p:cNvSpPr txBox="1"/>
          <p:nvPr/>
        </p:nvSpPr>
        <p:spPr>
          <a:xfrm>
            <a:off x="6437142" y="4954069"/>
            <a:ext cx="5210451" cy="3360920"/>
          </a:xfrm>
          <a:prstGeom prst="rect">
            <a:avLst/>
          </a:prstGeom>
          <a:noFill/>
          <a:ln>
            <a:noFill/>
          </a:ln>
        </p:spPr>
        <p:txBody>
          <a:bodyPr spcFirstLastPara="1" wrap="square" lIns="0" tIns="0" rIns="0" bIns="0" anchor="t" anchorCtr="0">
            <a:spAutoFit/>
          </a:bodyPr>
          <a:lstStyle/>
          <a:p>
            <a:pPr marL="0" marR="0" lvl="0" indent="0" algn="ctr" rtl="0">
              <a:lnSpc>
                <a:spcPct val="129964"/>
              </a:lnSpc>
              <a:spcBef>
                <a:spcPts val="0"/>
              </a:spcBef>
              <a:spcAft>
                <a:spcPts val="0"/>
              </a:spcAft>
              <a:buNone/>
            </a:pPr>
            <a:r>
              <a:rPr lang="en-GB" sz="2400" b="1">
                <a:solidFill>
                  <a:srgbClr val="121212"/>
                </a:solidFill>
                <a:latin typeface="Arial"/>
                <a:ea typeface="Arial"/>
                <a:cs typeface="Arial"/>
                <a:sym typeface="Arial"/>
              </a:rPr>
              <a:t>For Learners: </a:t>
            </a:r>
            <a:endParaRPr sz="1200"/>
          </a:p>
          <a:p>
            <a:pPr marL="0" marR="0" lvl="0" indent="0" algn="ctr" rtl="0">
              <a:lnSpc>
                <a:spcPct val="129964"/>
              </a:lnSpc>
              <a:spcBef>
                <a:spcPts val="0"/>
              </a:spcBef>
              <a:spcAft>
                <a:spcPts val="0"/>
              </a:spcAft>
              <a:buNone/>
            </a:pPr>
            <a:r>
              <a:rPr lang="en-GB" sz="2400">
                <a:solidFill>
                  <a:srgbClr val="121212"/>
                </a:solidFill>
                <a:latin typeface="Arial"/>
                <a:ea typeface="Arial"/>
                <a:cs typeface="Arial"/>
                <a:sym typeface="Arial"/>
              </a:rPr>
              <a:t>Improves engagement and motivation, enhances understanding through diverse perspectives and teaching styles, and builds essential skills like communication, collaboration, and critical thinking.</a:t>
            </a:r>
            <a:endParaRPr sz="2400">
              <a:solidFill>
                <a:srgbClr val="121212"/>
              </a:solidFill>
              <a:latin typeface="Arial"/>
              <a:ea typeface="Arial"/>
              <a:cs typeface="Arial"/>
              <a:sym typeface="Arial"/>
            </a:endParaRPr>
          </a:p>
        </p:txBody>
      </p:sp>
      <p:sp>
        <p:nvSpPr>
          <p:cNvPr id="169" name="Google Shape;169;p6"/>
          <p:cNvSpPr txBox="1"/>
          <p:nvPr/>
        </p:nvSpPr>
        <p:spPr>
          <a:xfrm>
            <a:off x="11866288" y="4954069"/>
            <a:ext cx="5210451" cy="2880789"/>
          </a:xfrm>
          <a:prstGeom prst="rect">
            <a:avLst/>
          </a:prstGeom>
          <a:noFill/>
          <a:ln>
            <a:noFill/>
          </a:ln>
        </p:spPr>
        <p:txBody>
          <a:bodyPr spcFirstLastPara="1" wrap="square" lIns="0" tIns="0" rIns="0" bIns="0" anchor="t" anchorCtr="0">
            <a:spAutoFit/>
          </a:bodyPr>
          <a:lstStyle/>
          <a:p>
            <a:pPr marL="0" marR="0" lvl="0" indent="0" algn="ctr" rtl="0">
              <a:lnSpc>
                <a:spcPct val="129964"/>
              </a:lnSpc>
              <a:spcBef>
                <a:spcPts val="0"/>
              </a:spcBef>
              <a:spcAft>
                <a:spcPts val="0"/>
              </a:spcAft>
              <a:buNone/>
            </a:pPr>
            <a:r>
              <a:rPr lang="en-GB" sz="2400" b="1">
                <a:solidFill>
                  <a:srgbClr val="121212"/>
                </a:solidFill>
                <a:latin typeface="Arial"/>
                <a:ea typeface="Arial"/>
                <a:cs typeface="Arial"/>
                <a:sym typeface="Arial"/>
              </a:rPr>
              <a:t>For VET Programs: </a:t>
            </a:r>
            <a:endParaRPr sz="1200"/>
          </a:p>
          <a:p>
            <a:pPr marL="0" marR="0" lvl="0" indent="0" algn="ctr" rtl="0">
              <a:lnSpc>
                <a:spcPct val="129964"/>
              </a:lnSpc>
              <a:spcBef>
                <a:spcPts val="0"/>
              </a:spcBef>
              <a:spcAft>
                <a:spcPts val="0"/>
              </a:spcAft>
              <a:buNone/>
            </a:pPr>
            <a:r>
              <a:rPr lang="en-GB" sz="2400">
                <a:solidFill>
                  <a:srgbClr val="121212"/>
                </a:solidFill>
                <a:latin typeface="Arial"/>
                <a:ea typeface="Arial"/>
                <a:cs typeface="Arial"/>
                <a:sym typeface="Arial"/>
              </a:rPr>
              <a:t>Strengthens program quality and relevance, increases flexibility in curriculum delivery, and fosters a culture of continuous improvement and innovation.</a:t>
            </a:r>
            <a:endParaRPr sz="2400">
              <a:solidFill>
                <a:srgbClr val="121212"/>
              </a:solidFill>
              <a:latin typeface="Arial"/>
              <a:ea typeface="Arial"/>
              <a:cs typeface="Arial"/>
              <a:sym typeface="Arial"/>
            </a:endParaRPr>
          </a:p>
        </p:txBody>
      </p:sp>
      <p:pic>
        <p:nvPicPr>
          <p:cNvPr id="170" name="Google Shape;170;p6" descr="Classroom outline"/>
          <p:cNvPicPr preferRelativeResize="0"/>
          <p:nvPr/>
        </p:nvPicPr>
        <p:blipFill rotWithShape="1">
          <a:blip r:embed="rId3">
            <a:alphaModFix/>
          </a:blip>
          <a:srcRect/>
          <a:stretch/>
        </p:blipFill>
        <p:spPr>
          <a:xfrm>
            <a:off x="2270046" y="3165433"/>
            <a:ext cx="1788636" cy="1788636"/>
          </a:xfrm>
          <a:prstGeom prst="rect">
            <a:avLst/>
          </a:prstGeom>
          <a:noFill/>
          <a:ln>
            <a:noFill/>
          </a:ln>
        </p:spPr>
      </p:pic>
      <p:pic>
        <p:nvPicPr>
          <p:cNvPr id="171" name="Google Shape;171;p6" descr="Users with solid fill"/>
          <p:cNvPicPr preferRelativeResize="0"/>
          <p:nvPr/>
        </p:nvPicPr>
        <p:blipFill rotWithShape="1">
          <a:blip r:embed="rId4">
            <a:alphaModFix/>
          </a:blip>
          <a:srcRect/>
          <a:stretch/>
        </p:blipFill>
        <p:spPr>
          <a:xfrm>
            <a:off x="8115905" y="3354864"/>
            <a:ext cx="1788636" cy="1788636"/>
          </a:xfrm>
          <a:prstGeom prst="rect">
            <a:avLst/>
          </a:prstGeom>
          <a:noFill/>
          <a:ln>
            <a:noFill/>
          </a:ln>
        </p:spPr>
      </p:pic>
      <p:pic>
        <p:nvPicPr>
          <p:cNvPr id="172" name="Google Shape;172;p6" descr="Schoolhouse with solid fill"/>
          <p:cNvPicPr preferRelativeResize="0"/>
          <p:nvPr/>
        </p:nvPicPr>
        <p:blipFill rotWithShape="1">
          <a:blip r:embed="rId5">
            <a:alphaModFix/>
          </a:blip>
          <a:srcRect/>
          <a:stretch/>
        </p:blipFill>
        <p:spPr>
          <a:xfrm>
            <a:off x="13373402" y="2933700"/>
            <a:ext cx="2209800" cy="2209800"/>
          </a:xfrm>
          <a:prstGeom prst="rect">
            <a:avLst/>
          </a:prstGeom>
          <a:noFill/>
          <a:ln>
            <a:noFill/>
          </a:ln>
        </p:spPr>
      </p:pic>
      <p:sp>
        <p:nvSpPr>
          <p:cNvPr id="173" name="Google Shape;173;p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74;p6"/>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6"/>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176" name="Google Shape;176;p6"/>
          <p:cNvPicPr preferRelativeResize="0"/>
          <p:nvPr/>
        </p:nvPicPr>
        <p:blipFill rotWithShape="1">
          <a:blip r:embed="rId8">
            <a:alphaModFix/>
          </a:blip>
          <a:srcRect/>
          <a:stretch/>
        </p:blipFill>
        <p:spPr>
          <a:xfrm>
            <a:off x="15697200" y="9183021"/>
            <a:ext cx="1727565" cy="62820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80"/>
        <p:cNvGrpSpPr/>
        <p:nvPr/>
      </p:nvGrpSpPr>
      <p:grpSpPr>
        <a:xfrm>
          <a:off x="0" y="0"/>
          <a:ext cx="0" cy="0"/>
          <a:chOff x="0" y="0"/>
          <a:chExt cx="0" cy="0"/>
        </a:xfrm>
      </p:grpSpPr>
      <p:sp>
        <p:nvSpPr>
          <p:cNvPr id="181" name="Google Shape;181;p7"/>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2" name="Google Shape;182;p7"/>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7"/>
          <p:cNvSpPr txBox="1"/>
          <p:nvPr/>
        </p:nvSpPr>
        <p:spPr>
          <a:xfrm>
            <a:off x="793855" y="776393"/>
            <a:ext cx="13266021" cy="2369623"/>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dirty="0">
                <a:solidFill>
                  <a:srgbClr val="033C5B"/>
                </a:solidFill>
                <a:latin typeface="Arial"/>
                <a:ea typeface="Arial"/>
                <a:cs typeface="Arial"/>
                <a:sym typeface="Arial"/>
              </a:rPr>
              <a:t>Tailoring Collaborative Teaching in VET Environments</a:t>
            </a:r>
            <a:endParaRPr sz="6999" dirty="0">
              <a:solidFill>
                <a:srgbClr val="033C5B"/>
              </a:solidFill>
              <a:latin typeface="Arial"/>
              <a:ea typeface="Arial"/>
              <a:cs typeface="Arial"/>
              <a:sym typeface="Arial"/>
            </a:endParaRPr>
          </a:p>
        </p:txBody>
      </p:sp>
      <p:sp>
        <p:nvSpPr>
          <p:cNvPr id="184" name="Google Shape;184;p7"/>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7"/>
          <p:cNvSpPr txBox="1"/>
          <p:nvPr/>
        </p:nvSpPr>
        <p:spPr>
          <a:xfrm>
            <a:off x="793856" y="8212343"/>
            <a:ext cx="15465917"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1800" i="1">
                <a:solidFill>
                  <a:srgbClr val="121212"/>
                </a:solidFill>
                <a:latin typeface="Arial"/>
                <a:ea typeface="Arial"/>
                <a:cs typeface="Arial"/>
                <a:sym typeface="Arial"/>
              </a:rPr>
              <a:t>Source: Słowikowski, M., Pilat, Z., Smater, M., &amp; Zieliński, J. (2018). Collaborative learning environment in vocational education. In AIP Conference Proceedings (Vol. 2029, No. 1). AIP Publishing. https://doi.org/10.1063/1.5066532 </a:t>
            </a:r>
            <a:endParaRPr/>
          </a:p>
        </p:txBody>
      </p:sp>
      <p:grpSp>
        <p:nvGrpSpPr>
          <p:cNvPr id="187" name="Google Shape;187;p7"/>
          <p:cNvGrpSpPr/>
          <p:nvPr/>
        </p:nvGrpSpPr>
        <p:grpSpPr>
          <a:xfrm>
            <a:off x="962573" y="3782423"/>
            <a:ext cx="15128482" cy="3453055"/>
            <a:chOff x="168717" y="824138"/>
            <a:chExt cx="15128482" cy="3453055"/>
          </a:xfrm>
        </p:grpSpPr>
        <p:sp>
          <p:nvSpPr>
            <p:cNvPr id="188" name="Google Shape;188;p7"/>
            <p:cNvSpPr/>
            <p:nvPr/>
          </p:nvSpPr>
          <p:spPr>
            <a:xfrm>
              <a:off x="898599" y="824138"/>
              <a:ext cx="1194353" cy="1194353"/>
            </a:xfrm>
            <a:prstGeom prst="rect">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a:off x="168717" y="2536959"/>
              <a:ext cx="2654119" cy="174023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txBox="1"/>
            <p:nvPr/>
          </p:nvSpPr>
          <p:spPr>
            <a:xfrm>
              <a:off x="168717" y="2536959"/>
              <a:ext cx="2654119" cy="174023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Calibri"/>
                <a:buNone/>
              </a:pPr>
              <a:r>
                <a:rPr lang="en-GB" sz="1600">
                  <a:solidFill>
                    <a:schemeClr val="dk1"/>
                  </a:solidFill>
                  <a:latin typeface="Calibri"/>
                  <a:ea typeface="Calibri"/>
                  <a:cs typeface="Calibri"/>
                  <a:sym typeface="Calibri"/>
                </a:rPr>
                <a:t>Recent studies suggest a cultural transition in education from individual learning to a more collaborative approach.</a:t>
              </a:r>
              <a:endParaRPr sz="1600">
                <a:solidFill>
                  <a:schemeClr val="dk1"/>
                </a:solidFill>
                <a:latin typeface="Calibri"/>
                <a:ea typeface="Calibri"/>
                <a:cs typeface="Calibri"/>
                <a:sym typeface="Calibri"/>
              </a:endParaRPr>
            </a:p>
          </p:txBody>
        </p:sp>
        <p:sp>
          <p:nvSpPr>
            <p:cNvPr id="191" name="Google Shape;191;p7"/>
            <p:cNvSpPr/>
            <p:nvPr/>
          </p:nvSpPr>
          <p:spPr>
            <a:xfrm>
              <a:off x="4017190" y="824138"/>
              <a:ext cx="1194353" cy="1194353"/>
            </a:xfrm>
            <a:prstGeom prst="rect">
              <a:avLst/>
            </a:prstGeom>
            <a:blipFill rotWithShape="1">
              <a:blip r:embed="rId4">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a:off x="3287307" y="2536959"/>
              <a:ext cx="2654119" cy="174023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txBox="1"/>
            <p:nvPr/>
          </p:nvSpPr>
          <p:spPr>
            <a:xfrm>
              <a:off x="3287307" y="2536959"/>
              <a:ext cx="2654119" cy="174023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Calibri"/>
                <a:buNone/>
              </a:pPr>
              <a:r>
                <a:rPr lang="en-GB" sz="1600">
                  <a:solidFill>
                    <a:schemeClr val="dk1"/>
                  </a:solidFill>
                  <a:latin typeface="Calibri"/>
                  <a:ea typeface="Calibri"/>
                  <a:cs typeface="Calibri"/>
                  <a:sym typeface="Calibri"/>
                </a:rPr>
                <a:t>Teaching methods that actively involve students in collaboration have been proven to improve both learning outcomes and vocational skills.</a:t>
              </a:r>
              <a:endParaRPr sz="1600">
                <a:solidFill>
                  <a:schemeClr val="dk1"/>
                </a:solidFill>
                <a:latin typeface="Calibri"/>
                <a:ea typeface="Calibri"/>
                <a:cs typeface="Calibri"/>
                <a:sym typeface="Calibri"/>
              </a:endParaRPr>
            </a:p>
          </p:txBody>
        </p:sp>
        <p:sp>
          <p:nvSpPr>
            <p:cNvPr id="194" name="Google Shape;194;p7"/>
            <p:cNvSpPr/>
            <p:nvPr/>
          </p:nvSpPr>
          <p:spPr>
            <a:xfrm>
              <a:off x="7135781" y="824138"/>
              <a:ext cx="1194353" cy="1194353"/>
            </a:xfrm>
            <a:prstGeom prst="rect">
              <a:avLst/>
            </a:prstGeom>
            <a:blipFill rotWithShape="1">
              <a:blip r:embed="rId5">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a:off x="6405898" y="2536959"/>
              <a:ext cx="2654119" cy="174023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7"/>
            <p:cNvSpPr txBox="1"/>
            <p:nvPr/>
          </p:nvSpPr>
          <p:spPr>
            <a:xfrm>
              <a:off x="6405898" y="2536959"/>
              <a:ext cx="2654119" cy="174023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Calibri"/>
                <a:buNone/>
              </a:pPr>
              <a:r>
                <a:rPr lang="en-GB" sz="1600">
                  <a:solidFill>
                    <a:schemeClr val="dk1"/>
                  </a:solidFill>
                  <a:latin typeface="Calibri"/>
                  <a:ea typeface="Calibri"/>
                  <a:cs typeface="Calibri"/>
                  <a:sym typeface="Calibri"/>
                </a:rPr>
                <a:t>These approaches aim to support interdependent support, personal responsibility, students’ ability to cooperate, and group dynamics.</a:t>
              </a:r>
              <a:endParaRPr sz="1600">
                <a:solidFill>
                  <a:schemeClr val="dk1"/>
                </a:solidFill>
                <a:latin typeface="Calibri"/>
                <a:ea typeface="Calibri"/>
                <a:cs typeface="Calibri"/>
                <a:sym typeface="Calibri"/>
              </a:endParaRPr>
            </a:p>
          </p:txBody>
        </p:sp>
        <p:sp>
          <p:nvSpPr>
            <p:cNvPr id="197" name="Google Shape;197;p7"/>
            <p:cNvSpPr/>
            <p:nvPr/>
          </p:nvSpPr>
          <p:spPr>
            <a:xfrm>
              <a:off x="10254372" y="824138"/>
              <a:ext cx="1194353" cy="1194353"/>
            </a:xfrm>
            <a:prstGeom prst="rect">
              <a:avLst/>
            </a:prstGeom>
            <a:blipFill rotWithShape="1">
              <a:blip r:embed="rId6">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a:off x="9524489" y="2536959"/>
              <a:ext cx="2654119" cy="174023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7"/>
            <p:cNvSpPr txBox="1"/>
            <p:nvPr/>
          </p:nvSpPr>
          <p:spPr>
            <a:xfrm>
              <a:off x="9524489" y="2536959"/>
              <a:ext cx="2654119" cy="174023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Calibri"/>
                <a:buNone/>
              </a:pPr>
              <a:r>
                <a:rPr lang="en-GB" sz="1600">
                  <a:solidFill>
                    <a:schemeClr val="dk1"/>
                  </a:solidFill>
                  <a:latin typeface="Calibri"/>
                  <a:ea typeface="Calibri"/>
                  <a:cs typeface="Calibri"/>
                  <a:sym typeface="Calibri"/>
                </a:rPr>
                <a:t>Despite the evidence, numerous educators and institutions, including those in VET and academia, have not fully embraced these methods.</a:t>
              </a:r>
              <a:endParaRPr sz="1600">
                <a:solidFill>
                  <a:schemeClr val="dk1"/>
                </a:solidFill>
                <a:latin typeface="Calibri"/>
                <a:ea typeface="Calibri"/>
                <a:cs typeface="Calibri"/>
                <a:sym typeface="Calibri"/>
              </a:endParaRPr>
            </a:p>
          </p:txBody>
        </p:sp>
        <p:sp>
          <p:nvSpPr>
            <p:cNvPr id="200" name="Google Shape;200;p7"/>
            <p:cNvSpPr/>
            <p:nvPr/>
          </p:nvSpPr>
          <p:spPr>
            <a:xfrm>
              <a:off x="13372963" y="824138"/>
              <a:ext cx="1194353" cy="1194353"/>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7"/>
            <p:cNvSpPr/>
            <p:nvPr/>
          </p:nvSpPr>
          <p:spPr>
            <a:xfrm>
              <a:off x="12643080" y="2536959"/>
              <a:ext cx="2654119" cy="174023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7"/>
            <p:cNvSpPr txBox="1"/>
            <p:nvPr/>
          </p:nvSpPr>
          <p:spPr>
            <a:xfrm>
              <a:off x="12643080" y="2536959"/>
              <a:ext cx="2654119" cy="174023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Calibri"/>
                <a:buNone/>
              </a:pPr>
              <a:r>
                <a:rPr lang="en-GB" sz="1600">
                  <a:solidFill>
                    <a:schemeClr val="dk1"/>
                  </a:solidFill>
                  <a:latin typeface="Calibri"/>
                  <a:ea typeface="Calibri"/>
                  <a:cs typeface="Calibri"/>
                  <a:sym typeface="Calibri"/>
                </a:rPr>
                <a:t>The need for larger support from peers (experts, administrators, coworkers, IT) is often named as an obstacle when introducing these progressive teaching approaches.</a:t>
              </a:r>
              <a:endParaRPr sz="1600">
                <a:solidFill>
                  <a:schemeClr val="dk1"/>
                </a:solidFill>
                <a:latin typeface="Calibri"/>
                <a:ea typeface="Calibri"/>
                <a:cs typeface="Calibri"/>
                <a:sym typeface="Calibri"/>
              </a:endParaRPr>
            </a:p>
          </p:txBody>
        </p:sp>
      </p:grpSp>
      <p:sp>
        <p:nvSpPr>
          <p:cNvPr id="203" name="Google Shape;203;p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204;p7"/>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205;p7"/>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206" name="Google Shape;206;p7"/>
          <p:cNvPicPr preferRelativeResize="0"/>
          <p:nvPr/>
        </p:nvPicPr>
        <p:blipFill rotWithShape="1">
          <a:blip r:embed="rId10">
            <a:alphaModFix/>
          </a:blip>
          <a:srcRect/>
          <a:stretch/>
        </p:blipFill>
        <p:spPr>
          <a:xfrm>
            <a:off x="15697200" y="9183021"/>
            <a:ext cx="1727565" cy="6282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10"/>
        <p:cNvGrpSpPr/>
        <p:nvPr/>
      </p:nvGrpSpPr>
      <p:grpSpPr>
        <a:xfrm>
          <a:off x="0" y="0"/>
          <a:ext cx="0" cy="0"/>
          <a:chOff x="0" y="0"/>
          <a:chExt cx="0" cy="0"/>
        </a:xfrm>
      </p:grpSpPr>
      <p:sp>
        <p:nvSpPr>
          <p:cNvPr id="211" name="Google Shape;211;p8"/>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p8"/>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3" name="Google Shape;213;p8"/>
          <p:cNvSpPr txBox="1"/>
          <p:nvPr/>
        </p:nvSpPr>
        <p:spPr>
          <a:xfrm>
            <a:off x="793855" y="776393"/>
            <a:ext cx="13750575" cy="2369623"/>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dirty="0">
                <a:solidFill>
                  <a:srgbClr val="033C5B"/>
                </a:solidFill>
                <a:latin typeface="Arial"/>
                <a:ea typeface="Arial"/>
                <a:cs typeface="Arial"/>
                <a:sym typeface="Arial"/>
              </a:rPr>
              <a:t>Tailoring Collaborative Teaching in VET Environments</a:t>
            </a:r>
            <a:endParaRPr sz="6999" dirty="0">
              <a:solidFill>
                <a:srgbClr val="033C5B"/>
              </a:solidFill>
              <a:latin typeface="Arial"/>
              <a:ea typeface="Arial"/>
              <a:cs typeface="Arial"/>
              <a:sym typeface="Arial"/>
            </a:endParaRPr>
          </a:p>
        </p:txBody>
      </p:sp>
      <p:sp>
        <p:nvSpPr>
          <p:cNvPr id="214" name="Google Shape;214;p8"/>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 name="Google Shape;215;p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16" name="Google Shape;216;p8"/>
          <p:cNvGrpSpPr/>
          <p:nvPr/>
        </p:nvGrpSpPr>
        <p:grpSpPr>
          <a:xfrm>
            <a:off x="5247481" y="3098443"/>
            <a:ext cx="6558666" cy="5101185"/>
            <a:chOff x="4453625" y="73"/>
            <a:chExt cx="6558666" cy="5101185"/>
          </a:xfrm>
        </p:grpSpPr>
        <p:sp>
          <p:nvSpPr>
            <p:cNvPr id="217" name="Google Shape;217;p8"/>
            <p:cNvSpPr/>
            <p:nvPr/>
          </p:nvSpPr>
          <p:spPr>
            <a:xfrm>
              <a:off x="4453625" y="73"/>
              <a:ext cx="2914962" cy="1457481"/>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8"/>
            <p:cNvSpPr txBox="1"/>
            <p:nvPr/>
          </p:nvSpPr>
          <p:spPr>
            <a:xfrm>
              <a:off x="4496313" y="42761"/>
              <a:ext cx="2829586" cy="1372105"/>
            </a:xfrm>
            <a:prstGeom prst="rect">
              <a:avLst/>
            </a:prstGeom>
            <a:noFill/>
            <a:ln>
              <a:noFill/>
            </a:ln>
          </p:spPr>
          <p:txBody>
            <a:bodyPr spcFirstLastPara="1" wrap="square" lIns="53325" tIns="35550" rIns="53325" bIns="35550"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GB" sz="2800" b="1">
                  <a:solidFill>
                    <a:schemeClr val="lt1"/>
                  </a:solidFill>
                  <a:latin typeface="Calibri"/>
                  <a:ea typeface="Calibri"/>
                  <a:cs typeface="Calibri"/>
                  <a:sym typeface="Calibri"/>
                </a:rPr>
                <a:t>Understanding VET Learner Needs:</a:t>
              </a:r>
              <a:endParaRPr sz="2800">
                <a:solidFill>
                  <a:schemeClr val="lt1"/>
                </a:solidFill>
                <a:latin typeface="Calibri"/>
                <a:ea typeface="Calibri"/>
                <a:cs typeface="Calibri"/>
                <a:sym typeface="Calibri"/>
              </a:endParaRPr>
            </a:p>
          </p:txBody>
        </p:sp>
        <p:sp>
          <p:nvSpPr>
            <p:cNvPr id="219" name="Google Shape;219;p8"/>
            <p:cNvSpPr/>
            <p:nvPr/>
          </p:nvSpPr>
          <p:spPr>
            <a:xfrm>
              <a:off x="4745121" y="1457555"/>
              <a:ext cx="291496" cy="1093111"/>
            </a:xfrm>
            <a:custGeom>
              <a:avLst/>
              <a:gdLst/>
              <a:ahLst/>
              <a:cxnLst/>
              <a:rect l="l" t="t" r="r" b="b"/>
              <a:pathLst>
                <a:path w="120000" h="120000" extrusionOk="0">
                  <a:moveTo>
                    <a:pt x="0" y="0"/>
                  </a:moveTo>
                  <a:lnTo>
                    <a:pt x="0" y="120000"/>
                  </a:lnTo>
                  <a:lnTo>
                    <a:pt x="120000" y="120000"/>
                  </a:lnTo>
                </a:path>
              </a:pathLst>
            </a:custGeom>
            <a:noFill/>
            <a:ln w="25400" cap="flat" cmpd="sng">
              <a:solidFill>
                <a:srgbClr val="C17336"/>
              </a:solidFill>
              <a:prstDash val="solid"/>
              <a:round/>
              <a:headEnd type="none" w="sm" len="sm"/>
              <a:tailEnd type="none" w="sm" len="sm"/>
            </a:ln>
          </p:spPr>
          <p:txBody>
            <a:bodyPr/>
            <a:lstStyle/>
            <a:p>
              <a:endParaRPr lang="en-BE"/>
            </a:p>
          </p:txBody>
        </p:sp>
        <p:sp>
          <p:nvSpPr>
            <p:cNvPr id="220" name="Google Shape;220;p8"/>
            <p:cNvSpPr/>
            <p:nvPr/>
          </p:nvSpPr>
          <p:spPr>
            <a:xfrm>
              <a:off x="5036617" y="1821925"/>
              <a:ext cx="2331970" cy="1457481"/>
            </a:xfrm>
            <a:prstGeom prst="roundRect">
              <a:avLst>
                <a:gd name="adj" fmla="val 1000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txBox="1"/>
            <p:nvPr/>
          </p:nvSpPr>
          <p:spPr>
            <a:xfrm>
              <a:off x="5079305" y="1864613"/>
              <a:ext cx="2246594" cy="1372105"/>
            </a:xfrm>
            <a:prstGeom prst="rect">
              <a:avLst/>
            </a:prstGeom>
            <a:noFill/>
            <a:ln>
              <a:noFill/>
            </a:ln>
          </p:spPr>
          <p:txBody>
            <a:bodyPr spcFirstLastPara="1" wrap="square" lIns="26650" tIns="17775" rIns="26650" bIns="1777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GB" sz="1400">
                  <a:solidFill>
                    <a:schemeClr val="dk1"/>
                  </a:solidFill>
                  <a:latin typeface="Calibri"/>
                  <a:ea typeface="Calibri"/>
                  <a:cs typeface="Calibri"/>
                  <a:sym typeface="Calibri"/>
                </a:rPr>
                <a:t>Contextual Learning: Skills and knowledge are taught in ways directly relevant to the workplace.</a:t>
              </a:r>
              <a:endParaRPr sz="1400">
                <a:solidFill>
                  <a:schemeClr val="dk1"/>
                </a:solidFill>
                <a:latin typeface="Calibri"/>
                <a:ea typeface="Calibri"/>
                <a:cs typeface="Calibri"/>
                <a:sym typeface="Calibri"/>
              </a:endParaRPr>
            </a:p>
          </p:txBody>
        </p:sp>
        <p:sp>
          <p:nvSpPr>
            <p:cNvPr id="222" name="Google Shape;222;p8"/>
            <p:cNvSpPr/>
            <p:nvPr/>
          </p:nvSpPr>
          <p:spPr>
            <a:xfrm>
              <a:off x="4745121" y="1457555"/>
              <a:ext cx="291496" cy="2914962"/>
            </a:xfrm>
            <a:custGeom>
              <a:avLst/>
              <a:gdLst/>
              <a:ahLst/>
              <a:cxnLst/>
              <a:rect l="l" t="t" r="r" b="b"/>
              <a:pathLst>
                <a:path w="120000" h="120000" extrusionOk="0">
                  <a:moveTo>
                    <a:pt x="0" y="0"/>
                  </a:moveTo>
                  <a:lnTo>
                    <a:pt x="0" y="120000"/>
                  </a:lnTo>
                  <a:lnTo>
                    <a:pt x="120000" y="120000"/>
                  </a:lnTo>
                </a:path>
              </a:pathLst>
            </a:custGeom>
            <a:noFill/>
            <a:ln w="25400" cap="flat" cmpd="sng">
              <a:solidFill>
                <a:srgbClr val="C17336"/>
              </a:solidFill>
              <a:prstDash val="solid"/>
              <a:round/>
              <a:headEnd type="none" w="sm" len="sm"/>
              <a:tailEnd type="none" w="sm" len="sm"/>
            </a:ln>
          </p:spPr>
          <p:txBody>
            <a:bodyPr/>
            <a:lstStyle/>
            <a:p>
              <a:endParaRPr lang="en-BE"/>
            </a:p>
          </p:txBody>
        </p:sp>
        <p:sp>
          <p:nvSpPr>
            <p:cNvPr id="223" name="Google Shape;223;p8"/>
            <p:cNvSpPr/>
            <p:nvPr/>
          </p:nvSpPr>
          <p:spPr>
            <a:xfrm>
              <a:off x="5036617" y="3643777"/>
              <a:ext cx="2331970" cy="1457481"/>
            </a:xfrm>
            <a:prstGeom prst="roundRect">
              <a:avLst>
                <a:gd name="adj" fmla="val 1000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txBox="1"/>
            <p:nvPr/>
          </p:nvSpPr>
          <p:spPr>
            <a:xfrm>
              <a:off x="5079305" y="3686465"/>
              <a:ext cx="2246594" cy="1372105"/>
            </a:xfrm>
            <a:prstGeom prst="rect">
              <a:avLst/>
            </a:prstGeom>
            <a:noFill/>
            <a:ln>
              <a:noFill/>
            </a:ln>
          </p:spPr>
          <p:txBody>
            <a:bodyPr spcFirstLastPara="1" wrap="square" lIns="26650" tIns="17775" rIns="26650" bIns="1777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GB" sz="1400">
                  <a:solidFill>
                    <a:schemeClr val="dk1"/>
                  </a:solidFill>
                  <a:latin typeface="Calibri"/>
                  <a:ea typeface="Calibri"/>
                  <a:cs typeface="Calibri"/>
                  <a:sym typeface="Calibri"/>
                </a:rPr>
                <a:t>Practical Application: Collaborative teaching should involve practical projects that mirror real-world tasks and challenges faced in specific trades or professions.</a:t>
              </a:r>
              <a:endParaRPr sz="1400">
                <a:solidFill>
                  <a:schemeClr val="dk1"/>
                </a:solidFill>
                <a:latin typeface="Calibri"/>
                <a:ea typeface="Calibri"/>
                <a:cs typeface="Calibri"/>
                <a:sym typeface="Calibri"/>
              </a:endParaRPr>
            </a:p>
          </p:txBody>
        </p:sp>
        <p:sp>
          <p:nvSpPr>
            <p:cNvPr id="225" name="Google Shape;225;p8"/>
            <p:cNvSpPr/>
            <p:nvPr/>
          </p:nvSpPr>
          <p:spPr>
            <a:xfrm>
              <a:off x="8097328" y="73"/>
              <a:ext cx="2914962" cy="1457481"/>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txBox="1"/>
            <p:nvPr/>
          </p:nvSpPr>
          <p:spPr>
            <a:xfrm>
              <a:off x="8140016" y="42761"/>
              <a:ext cx="2829586" cy="1372105"/>
            </a:xfrm>
            <a:prstGeom prst="rect">
              <a:avLst/>
            </a:prstGeom>
            <a:noFill/>
            <a:ln>
              <a:noFill/>
            </a:ln>
          </p:spPr>
          <p:txBody>
            <a:bodyPr spcFirstLastPara="1" wrap="square" lIns="53325" tIns="35550" rIns="53325" bIns="35550"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GB" sz="2800" b="1">
                  <a:solidFill>
                    <a:schemeClr val="lt1"/>
                  </a:solidFill>
                  <a:latin typeface="Calibri"/>
                  <a:ea typeface="Calibri"/>
                  <a:cs typeface="Calibri"/>
                  <a:sym typeface="Calibri"/>
                </a:rPr>
                <a:t>Adapting Teaching Methods:</a:t>
              </a:r>
              <a:endParaRPr sz="2800">
                <a:solidFill>
                  <a:schemeClr val="lt1"/>
                </a:solidFill>
                <a:latin typeface="Calibri"/>
                <a:ea typeface="Calibri"/>
                <a:cs typeface="Calibri"/>
                <a:sym typeface="Calibri"/>
              </a:endParaRPr>
            </a:p>
          </p:txBody>
        </p:sp>
        <p:sp>
          <p:nvSpPr>
            <p:cNvPr id="227" name="Google Shape;227;p8"/>
            <p:cNvSpPr/>
            <p:nvPr/>
          </p:nvSpPr>
          <p:spPr>
            <a:xfrm>
              <a:off x="8388825" y="1457555"/>
              <a:ext cx="291496" cy="1093111"/>
            </a:xfrm>
            <a:custGeom>
              <a:avLst/>
              <a:gdLst/>
              <a:ahLst/>
              <a:cxnLst/>
              <a:rect l="l" t="t" r="r" b="b"/>
              <a:pathLst>
                <a:path w="120000" h="120000" extrusionOk="0">
                  <a:moveTo>
                    <a:pt x="0" y="0"/>
                  </a:moveTo>
                  <a:lnTo>
                    <a:pt x="0" y="120000"/>
                  </a:lnTo>
                  <a:lnTo>
                    <a:pt x="120000" y="120000"/>
                  </a:lnTo>
                </a:path>
              </a:pathLst>
            </a:custGeom>
            <a:noFill/>
            <a:ln w="25400" cap="flat" cmpd="sng">
              <a:solidFill>
                <a:srgbClr val="C17336"/>
              </a:solidFill>
              <a:prstDash val="solid"/>
              <a:round/>
              <a:headEnd type="none" w="sm" len="sm"/>
              <a:tailEnd type="none" w="sm" len="sm"/>
            </a:ln>
          </p:spPr>
          <p:txBody>
            <a:bodyPr/>
            <a:lstStyle/>
            <a:p>
              <a:endParaRPr lang="en-BE"/>
            </a:p>
          </p:txBody>
        </p:sp>
        <p:sp>
          <p:nvSpPr>
            <p:cNvPr id="228" name="Google Shape;228;p8"/>
            <p:cNvSpPr/>
            <p:nvPr/>
          </p:nvSpPr>
          <p:spPr>
            <a:xfrm>
              <a:off x="8680321" y="1821925"/>
              <a:ext cx="2331970" cy="1457481"/>
            </a:xfrm>
            <a:prstGeom prst="roundRect">
              <a:avLst>
                <a:gd name="adj" fmla="val 1000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txBox="1"/>
            <p:nvPr/>
          </p:nvSpPr>
          <p:spPr>
            <a:xfrm>
              <a:off x="8723009" y="1864613"/>
              <a:ext cx="2246594" cy="1372105"/>
            </a:xfrm>
            <a:prstGeom prst="rect">
              <a:avLst/>
            </a:prstGeom>
            <a:noFill/>
            <a:ln>
              <a:noFill/>
            </a:ln>
          </p:spPr>
          <p:txBody>
            <a:bodyPr spcFirstLastPara="1" wrap="square" lIns="26650" tIns="17775" rIns="26650" bIns="1777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GB" sz="1400">
                  <a:solidFill>
                    <a:schemeClr val="dk1"/>
                  </a:solidFill>
                  <a:latin typeface="Calibri"/>
                  <a:ea typeface="Calibri"/>
                  <a:cs typeface="Calibri"/>
                  <a:sym typeface="Calibri"/>
                </a:rPr>
                <a:t>Interdisciplinary Approach: Use team teaching to bring together different subject experts for an integrated learning experience.</a:t>
              </a:r>
              <a:endParaRPr sz="1400">
                <a:solidFill>
                  <a:schemeClr val="dk1"/>
                </a:solidFill>
                <a:latin typeface="Calibri"/>
                <a:ea typeface="Calibri"/>
                <a:cs typeface="Calibri"/>
                <a:sym typeface="Calibri"/>
              </a:endParaRPr>
            </a:p>
          </p:txBody>
        </p:sp>
        <p:sp>
          <p:nvSpPr>
            <p:cNvPr id="230" name="Google Shape;230;p8"/>
            <p:cNvSpPr/>
            <p:nvPr/>
          </p:nvSpPr>
          <p:spPr>
            <a:xfrm>
              <a:off x="8388825" y="1457555"/>
              <a:ext cx="291496" cy="2914962"/>
            </a:xfrm>
            <a:custGeom>
              <a:avLst/>
              <a:gdLst/>
              <a:ahLst/>
              <a:cxnLst/>
              <a:rect l="l" t="t" r="r" b="b"/>
              <a:pathLst>
                <a:path w="120000" h="120000" extrusionOk="0">
                  <a:moveTo>
                    <a:pt x="0" y="0"/>
                  </a:moveTo>
                  <a:lnTo>
                    <a:pt x="0" y="120000"/>
                  </a:lnTo>
                  <a:lnTo>
                    <a:pt x="120000" y="120000"/>
                  </a:lnTo>
                </a:path>
              </a:pathLst>
            </a:custGeom>
            <a:noFill/>
            <a:ln w="25400" cap="flat" cmpd="sng">
              <a:solidFill>
                <a:srgbClr val="C17336"/>
              </a:solidFill>
              <a:prstDash val="solid"/>
              <a:round/>
              <a:headEnd type="none" w="sm" len="sm"/>
              <a:tailEnd type="none" w="sm" len="sm"/>
            </a:ln>
          </p:spPr>
          <p:txBody>
            <a:bodyPr/>
            <a:lstStyle/>
            <a:p>
              <a:endParaRPr lang="en-BE"/>
            </a:p>
          </p:txBody>
        </p:sp>
        <p:sp>
          <p:nvSpPr>
            <p:cNvPr id="231" name="Google Shape;231;p8"/>
            <p:cNvSpPr/>
            <p:nvPr/>
          </p:nvSpPr>
          <p:spPr>
            <a:xfrm>
              <a:off x="8680321" y="3643777"/>
              <a:ext cx="2331970" cy="1457481"/>
            </a:xfrm>
            <a:prstGeom prst="roundRect">
              <a:avLst>
                <a:gd name="adj" fmla="val 1000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txBox="1"/>
            <p:nvPr/>
          </p:nvSpPr>
          <p:spPr>
            <a:xfrm>
              <a:off x="8723009" y="3686465"/>
              <a:ext cx="2246594" cy="1372105"/>
            </a:xfrm>
            <a:prstGeom prst="rect">
              <a:avLst/>
            </a:prstGeom>
            <a:noFill/>
            <a:ln>
              <a:noFill/>
            </a:ln>
          </p:spPr>
          <p:txBody>
            <a:bodyPr spcFirstLastPara="1" wrap="square" lIns="26650" tIns="17775" rIns="26650" bIns="1777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GB" sz="1400">
                  <a:solidFill>
                    <a:schemeClr val="dk1"/>
                  </a:solidFill>
                  <a:latin typeface="Calibri"/>
                  <a:ea typeface="Calibri"/>
                  <a:cs typeface="Calibri"/>
                  <a:sym typeface="Calibri"/>
                </a:rPr>
                <a:t>Peer Learning: Encourage learners to teach and learn from one another, reflecting the collaborative nature of the workplace.</a:t>
              </a:r>
              <a:endParaRPr sz="1400">
                <a:solidFill>
                  <a:schemeClr val="dk1"/>
                </a:solidFill>
                <a:latin typeface="Calibri"/>
                <a:ea typeface="Calibri"/>
                <a:cs typeface="Calibri"/>
                <a:sym typeface="Calibri"/>
              </a:endParaRPr>
            </a:p>
          </p:txBody>
        </p:sp>
      </p:grpSp>
      <p:sp>
        <p:nvSpPr>
          <p:cNvPr id="233" name="Google Shape;233;p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 name="Google Shape;234;p8"/>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 name="Google Shape;235;p8"/>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236" name="Google Shape;236;p8"/>
          <p:cNvPicPr preferRelativeResize="0"/>
          <p:nvPr/>
        </p:nvPicPr>
        <p:blipFill rotWithShape="1">
          <a:blip r:embed="rId5">
            <a:alphaModFix/>
          </a:blip>
          <a:srcRect/>
          <a:stretch/>
        </p:blipFill>
        <p:spPr>
          <a:xfrm>
            <a:off x="15697200" y="9183021"/>
            <a:ext cx="1727565" cy="62820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40"/>
        <p:cNvGrpSpPr/>
        <p:nvPr/>
      </p:nvGrpSpPr>
      <p:grpSpPr>
        <a:xfrm>
          <a:off x="0" y="0"/>
          <a:ext cx="0" cy="0"/>
          <a:chOff x="0" y="0"/>
          <a:chExt cx="0" cy="0"/>
        </a:xfrm>
      </p:grpSpPr>
      <p:sp>
        <p:nvSpPr>
          <p:cNvPr id="241" name="Google Shape;241;p9"/>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 name="Google Shape;242;p9"/>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 name="Google Shape;243;p9"/>
          <p:cNvSpPr txBox="1"/>
          <p:nvPr/>
        </p:nvSpPr>
        <p:spPr>
          <a:xfrm>
            <a:off x="793856" y="776393"/>
            <a:ext cx="13406698" cy="2369623"/>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dirty="0">
                <a:solidFill>
                  <a:srgbClr val="033C5B"/>
                </a:solidFill>
                <a:latin typeface="Arial"/>
                <a:ea typeface="Arial"/>
                <a:cs typeface="Arial"/>
                <a:sym typeface="Arial"/>
              </a:rPr>
              <a:t>Tailoring Collaborative Teaching in VET Environments</a:t>
            </a:r>
            <a:endParaRPr sz="6999" dirty="0">
              <a:solidFill>
                <a:srgbClr val="033C5B"/>
              </a:solidFill>
              <a:latin typeface="Arial"/>
              <a:ea typeface="Arial"/>
              <a:cs typeface="Arial"/>
              <a:sym typeface="Arial"/>
            </a:endParaRPr>
          </a:p>
        </p:txBody>
      </p:sp>
      <p:sp>
        <p:nvSpPr>
          <p:cNvPr id="244" name="Google Shape;244;p9"/>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 name="Google Shape;245;p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6" name="Google Shape;246;p9"/>
          <p:cNvGrpSpPr/>
          <p:nvPr/>
        </p:nvGrpSpPr>
        <p:grpSpPr>
          <a:xfrm>
            <a:off x="793856" y="2968089"/>
            <a:ext cx="15738861" cy="5451211"/>
            <a:chOff x="0" y="55893"/>
            <a:chExt cx="15738861" cy="5451211"/>
          </a:xfrm>
        </p:grpSpPr>
        <p:sp>
          <p:nvSpPr>
            <p:cNvPr id="247" name="Google Shape;247;p9"/>
            <p:cNvSpPr/>
            <p:nvPr/>
          </p:nvSpPr>
          <p:spPr>
            <a:xfrm>
              <a:off x="0" y="55893"/>
              <a:ext cx="15738861" cy="887445"/>
            </a:xfrm>
            <a:prstGeom prst="roundRect">
              <a:avLst>
                <a:gd name="adj" fmla="val 16667"/>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9"/>
            <p:cNvSpPr txBox="1"/>
            <p:nvPr/>
          </p:nvSpPr>
          <p:spPr>
            <a:xfrm>
              <a:off x="43321" y="99214"/>
              <a:ext cx="15652219" cy="800803"/>
            </a:xfrm>
            <a:prstGeom prst="rect">
              <a:avLst/>
            </a:prstGeom>
            <a:noFill/>
            <a:ln>
              <a:noFill/>
            </a:ln>
          </p:spPr>
          <p:txBody>
            <a:bodyPr spcFirstLastPara="1" wrap="square" lIns="140950" tIns="140950" rIns="140950" bIns="140950" anchor="ctr" anchorCtr="0">
              <a:noAutofit/>
            </a:bodyPr>
            <a:lstStyle/>
            <a:p>
              <a:pPr marL="0" marR="0" lvl="0" indent="0" algn="l" rtl="0">
                <a:lnSpc>
                  <a:spcPct val="90000"/>
                </a:lnSpc>
                <a:spcBef>
                  <a:spcPts val="0"/>
                </a:spcBef>
                <a:spcAft>
                  <a:spcPts val="0"/>
                </a:spcAft>
                <a:buClr>
                  <a:schemeClr val="lt1"/>
                </a:buClr>
                <a:buSzPts val="3700"/>
                <a:buFont typeface="Calibri"/>
                <a:buNone/>
              </a:pPr>
              <a:r>
                <a:rPr lang="en-GB" sz="3700" b="1">
                  <a:solidFill>
                    <a:schemeClr val="lt1"/>
                  </a:solidFill>
                  <a:latin typeface="Calibri"/>
                  <a:ea typeface="Calibri"/>
                  <a:cs typeface="Calibri"/>
                  <a:sym typeface="Calibri"/>
                </a:rPr>
                <a:t>Leveraging Technology:</a:t>
              </a:r>
              <a:endParaRPr sz="3700">
                <a:solidFill>
                  <a:schemeClr val="lt1"/>
                </a:solidFill>
                <a:latin typeface="Calibri"/>
                <a:ea typeface="Calibri"/>
                <a:cs typeface="Calibri"/>
                <a:sym typeface="Calibri"/>
              </a:endParaRPr>
            </a:p>
          </p:txBody>
        </p:sp>
        <p:sp>
          <p:nvSpPr>
            <p:cNvPr id="249" name="Google Shape;249;p9"/>
            <p:cNvSpPr/>
            <p:nvPr/>
          </p:nvSpPr>
          <p:spPr>
            <a:xfrm>
              <a:off x="0" y="943339"/>
              <a:ext cx="15738861" cy="18381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txBox="1"/>
            <p:nvPr/>
          </p:nvSpPr>
          <p:spPr>
            <a:xfrm>
              <a:off x="0" y="943339"/>
              <a:ext cx="15738861" cy="1838160"/>
            </a:xfrm>
            <a:prstGeom prst="rect">
              <a:avLst/>
            </a:prstGeom>
            <a:noFill/>
            <a:ln>
              <a:noFill/>
            </a:ln>
          </p:spPr>
          <p:txBody>
            <a:bodyPr spcFirstLastPara="1" wrap="square" lIns="499700" tIns="46975" rIns="263125" bIns="46975" anchor="t" anchorCtr="0">
              <a:noAutofit/>
            </a:bodyPr>
            <a:lstStyle/>
            <a:p>
              <a:pPr marL="285750" marR="0" lvl="1" indent="-285750" algn="l" rtl="0">
                <a:lnSpc>
                  <a:spcPct val="90000"/>
                </a:lnSpc>
                <a:spcBef>
                  <a:spcPts val="0"/>
                </a:spcBef>
                <a:spcAft>
                  <a:spcPts val="0"/>
                </a:spcAft>
                <a:buClr>
                  <a:schemeClr val="dk1"/>
                </a:buClr>
                <a:buSzPts val="2900"/>
                <a:buFont typeface="Calibri"/>
                <a:buChar char="•"/>
              </a:pPr>
              <a:r>
                <a:rPr lang="en-GB" sz="2900" b="0" i="0" u="none" strike="noStrike" cap="none">
                  <a:solidFill>
                    <a:schemeClr val="dk1"/>
                  </a:solidFill>
                  <a:latin typeface="Calibri"/>
                  <a:ea typeface="Calibri"/>
                  <a:cs typeface="Calibri"/>
                  <a:sym typeface="Calibri"/>
                </a:rPr>
                <a:t>Digital Collaboration Tools: Introduce platforms like Microsoft Teams or Slack for group projects and communication, simulating modern work environments.</a:t>
              </a:r>
              <a:endParaRPr sz="2900" b="0" i="0" u="none" strike="noStrike" cap="none">
                <a:solidFill>
                  <a:schemeClr val="dk1"/>
                </a:solidFill>
                <a:latin typeface="Calibri"/>
                <a:ea typeface="Calibri"/>
                <a:cs typeface="Calibri"/>
                <a:sym typeface="Calibri"/>
              </a:endParaRPr>
            </a:p>
            <a:p>
              <a:pPr marL="285750" marR="0" lvl="1" indent="-285750" algn="l" rtl="0">
                <a:lnSpc>
                  <a:spcPct val="90000"/>
                </a:lnSpc>
                <a:spcBef>
                  <a:spcPts val="580"/>
                </a:spcBef>
                <a:spcAft>
                  <a:spcPts val="0"/>
                </a:spcAft>
                <a:buClr>
                  <a:schemeClr val="dk1"/>
                </a:buClr>
                <a:buSzPts val="2900"/>
                <a:buFont typeface="Calibri"/>
                <a:buChar char="•"/>
              </a:pPr>
              <a:r>
                <a:rPr lang="en-GB" sz="2900" b="0" i="0" u="none" strike="noStrike" cap="none">
                  <a:solidFill>
                    <a:schemeClr val="dk1"/>
                  </a:solidFill>
                  <a:latin typeface="Calibri"/>
                  <a:ea typeface="Calibri"/>
                  <a:cs typeface="Calibri"/>
                  <a:sym typeface="Calibri"/>
                </a:rPr>
                <a:t>Online Simulations and VR: Use technology to create simulations of workplace scenarios for collaborative problem-solving.</a:t>
              </a:r>
              <a:endParaRPr sz="2900" b="0" i="0" u="none" strike="noStrike" cap="none">
                <a:solidFill>
                  <a:schemeClr val="dk1"/>
                </a:solidFill>
                <a:latin typeface="Calibri"/>
                <a:ea typeface="Calibri"/>
                <a:cs typeface="Calibri"/>
                <a:sym typeface="Calibri"/>
              </a:endParaRPr>
            </a:p>
          </p:txBody>
        </p:sp>
        <p:sp>
          <p:nvSpPr>
            <p:cNvPr id="251" name="Google Shape;251;p9"/>
            <p:cNvSpPr/>
            <p:nvPr/>
          </p:nvSpPr>
          <p:spPr>
            <a:xfrm>
              <a:off x="0" y="2781499"/>
              <a:ext cx="15738861" cy="887445"/>
            </a:xfrm>
            <a:prstGeom prst="roundRect">
              <a:avLst>
                <a:gd name="adj" fmla="val 16667"/>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txBox="1"/>
            <p:nvPr/>
          </p:nvSpPr>
          <p:spPr>
            <a:xfrm>
              <a:off x="43321" y="2824820"/>
              <a:ext cx="15652219" cy="800803"/>
            </a:xfrm>
            <a:prstGeom prst="rect">
              <a:avLst/>
            </a:prstGeom>
            <a:noFill/>
            <a:ln>
              <a:noFill/>
            </a:ln>
          </p:spPr>
          <p:txBody>
            <a:bodyPr spcFirstLastPara="1" wrap="square" lIns="140950" tIns="140950" rIns="140950" bIns="140950" anchor="ctr" anchorCtr="0">
              <a:noAutofit/>
            </a:bodyPr>
            <a:lstStyle/>
            <a:p>
              <a:pPr marL="0" marR="0" lvl="0" indent="0" algn="l" rtl="0">
                <a:lnSpc>
                  <a:spcPct val="90000"/>
                </a:lnSpc>
                <a:spcBef>
                  <a:spcPts val="0"/>
                </a:spcBef>
                <a:spcAft>
                  <a:spcPts val="0"/>
                </a:spcAft>
                <a:buClr>
                  <a:schemeClr val="lt1"/>
                </a:buClr>
                <a:buSzPts val="3700"/>
                <a:buFont typeface="Calibri"/>
                <a:buNone/>
              </a:pPr>
              <a:r>
                <a:rPr lang="en-GB" sz="3700" b="1">
                  <a:solidFill>
                    <a:schemeClr val="lt1"/>
                  </a:solidFill>
                  <a:latin typeface="Calibri"/>
                  <a:ea typeface="Calibri"/>
                  <a:cs typeface="Calibri"/>
                  <a:sym typeface="Calibri"/>
                </a:rPr>
                <a:t>Fostering Soft Skills Development:</a:t>
              </a:r>
              <a:endParaRPr sz="3700">
                <a:solidFill>
                  <a:schemeClr val="lt1"/>
                </a:solidFill>
                <a:latin typeface="Calibri"/>
                <a:ea typeface="Calibri"/>
                <a:cs typeface="Calibri"/>
                <a:sym typeface="Calibri"/>
              </a:endParaRPr>
            </a:p>
          </p:txBody>
        </p:sp>
        <p:sp>
          <p:nvSpPr>
            <p:cNvPr id="253" name="Google Shape;253;p9"/>
            <p:cNvSpPr/>
            <p:nvPr/>
          </p:nvSpPr>
          <p:spPr>
            <a:xfrm>
              <a:off x="0" y="3668944"/>
              <a:ext cx="15738861" cy="18381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txBox="1"/>
            <p:nvPr/>
          </p:nvSpPr>
          <p:spPr>
            <a:xfrm>
              <a:off x="0" y="3668944"/>
              <a:ext cx="15738861" cy="1838160"/>
            </a:xfrm>
            <a:prstGeom prst="rect">
              <a:avLst/>
            </a:prstGeom>
            <a:noFill/>
            <a:ln>
              <a:noFill/>
            </a:ln>
          </p:spPr>
          <p:txBody>
            <a:bodyPr spcFirstLastPara="1" wrap="square" lIns="499700" tIns="46975" rIns="263125" bIns="46975" anchor="t" anchorCtr="0">
              <a:noAutofit/>
            </a:bodyPr>
            <a:lstStyle/>
            <a:p>
              <a:pPr marL="285750" marR="0" lvl="1" indent="-285750" algn="l" rtl="0">
                <a:lnSpc>
                  <a:spcPct val="90000"/>
                </a:lnSpc>
                <a:spcBef>
                  <a:spcPts val="0"/>
                </a:spcBef>
                <a:spcAft>
                  <a:spcPts val="0"/>
                </a:spcAft>
                <a:buClr>
                  <a:schemeClr val="dk1"/>
                </a:buClr>
                <a:buSzPts val="2900"/>
                <a:buFont typeface="Calibri"/>
                <a:buChar char="•"/>
              </a:pPr>
              <a:r>
                <a:rPr lang="en-GB" sz="2900" b="0" i="0" u="none" strike="noStrike" cap="none">
                  <a:solidFill>
                    <a:schemeClr val="dk1"/>
                  </a:solidFill>
                  <a:latin typeface="Calibri"/>
                  <a:ea typeface="Calibri"/>
                  <a:cs typeface="Calibri"/>
                  <a:sym typeface="Calibri"/>
                </a:rPr>
                <a:t>Communication and Teamwork: Structure activities that require learners to practice communication, negotiation, and teamwork, which are critical in the VET sector.</a:t>
              </a:r>
              <a:endParaRPr sz="2900" b="0" i="0" u="none" strike="noStrike" cap="none">
                <a:solidFill>
                  <a:schemeClr val="dk1"/>
                </a:solidFill>
                <a:latin typeface="Calibri"/>
                <a:ea typeface="Calibri"/>
                <a:cs typeface="Calibri"/>
                <a:sym typeface="Calibri"/>
              </a:endParaRPr>
            </a:p>
            <a:p>
              <a:pPr marL="285750" marR="0" lvl="1" indent="-285750" algn="l" rtl="0">
                <a:lnSpc>
                  <a:spcPct val="90000"/>
                </a:lnSpc>
                <a:spcBef>
                  <a:spcPts val="580"/>
                </a:spcBef>
                <a:spcAft>
                  <a:spcPts val="0"/>
                </a:spcAft>
                <a:buClr>
                  <a:schemeClr val="dk1"/>
                </a:buClr>
                <a:buSzPts val="2900"/>
                <a:buFont typeface="Calibri"/>
                <a:buChar char="•"/>
              </a:pPr>
              <a:r>
                <a:rPr lang="en-GB" sz="2900" b="0" i="0" u="none" strike="noStrike" cap="none">
                  <a:solidFill>
                    <a:schemeClr val="dk1"/>
                  </a:solidFill>
                  <a:latin typeface="Calibri"/>
                  <a:ea typeface="Calibri"/>
                  <a:cs typeface="Calibri"/>
                  <a:sym typeface="Calibri"/>
                </a:rPr>
                <a:t>Leadership and Initiative: Create opportunities for learners to lead projects or parts of the training, developing their leadership and initiative-taking skills.</a:t>
              </a:r>
              <a:endParaRPr sz="2900" b="0" i="0" u="none" strike="noStrike" cap="none">
                <a:solidFill>
                  <a:schemeClr val="dk1"/>
                </a:solidFill>
                <a:latin typeface="Calibri"/>
                <a:ea typeface="Calibri"/>
                <a:cs typeface="Calibri"/>
                <a:sym typeface="Calibri"/>
              </a:endParaRPr>
            </a:p>
          </p:txBody>
        </p:sp>
      </p:grpSp>
      <p:sp>
        <p:nvSpPr>
          <p:cNvPr id="255" name="Google Shape;255;p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9"/>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p9"/>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258" name="Google Shape;258;p9"/>
          <p:cNvPicPr preferRelativeResize="0"/>
          <p:nvPr/>
        </p:nvPicPr>
        <p:blipFill rotWithShape="1">
          <a:blip r:embed="rId5">
            <a:alphaModFix/>
          </a:blip>
          <a:srcRect/>
          <a:stretch/>
        </p:blipFill>
        <p:spPr>
          <a:xfrm>
            <a:off x="15697200" y="9183021"/>
            <a:ext cx="1727565" cy="62820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3259</Words>
  <Application>Microsoft Office PowerPoint</Application>
  <PresentationFormat>Custom</PresentationFormat>
  <Paragraphs>163</Paragraphs>
  <Slides>24</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stsal</dc:creator>
  <cp:lastModifiedBy>Sotiria Tsalamani</cp:lastModifiedBy>
  <cp:revision>1</cp:revision>
  <dcterms:created xsi:type="dcterms:W3CDTF">2006-08-16T00:00:00Z</dcterms:created>
  <dcterms:modified xsi:type="dcterms:W3CDTF">2024-11-07T22:18:22Z</dcterms:modified>
</cp:coreProperties>
</file>