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300" r:id="rId3"/>
    <p:sldId id="301" r:id="rId4"/>
    <p:sldId id="302" r:id="rId5"/>
    <p:sldId id="303" r:id="rId6"/>
    <p:sldId id="315" r:id="rId7"/>
    <p:sldId id="304" r:id="rId8"/>
    <p:sldId id="305" r:id="rId9"/>
    <p:sldId id="313" r:id="rId10"/>
    <p:sldId id="314" r:id="rId11"/>
    <p:sldId id="307" r:id="rId12"/>
    <p:sldId id="308" r:id="rId13"/>
    <p:sldId id="312" r:id="rId14"/>
    <p:sldId id="309" r:id="rId15"/>
    <p:sldId id="310"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45"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B1976-A249-4BE2-89CE-FBC8F3E90AF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4A6AF605-78D8-4063-A766-4763EAF460CF}">
      <dgm:prSet/>
      <dgm:spPr/>
      <dgm:t>
        <a:bodyPr/>
        <a:lstStyle/>
        <a:p>
          <a:pPr rtl="0"/>
          <a:r>
            <a:rPr lang="de-DE" b="1" i="0" u="sng" dirty="0"/>
            <a:t>1. Review of learning progress:</a:t>
          </a:r>
          <a:r>
            <a:rPr lang="de-DE" b="1" i="0" u="none" dirty="0"/>
            <a:t> </a:t>
          </a:r>
        </a:p>
        <a:p>
          <a:pPr rtl="0"/>
          <a:r>
            <a:rPr lang="de-DE" b="0" i="0" dirty="0"/>
            <a:t>Evaluation allows teachers to check students' progress and determine whether they have understood the learning content.</a:t>
          </a:r>
          <a:endParaRPr lang="el-GR" dirty="0"/>
        </a:p>
      </dgm:t>
    </dgm:pt>
    <dgm:pt modelId="{E1BDD7DA-D615-463F-A4C3-C7A7FADA6769}" type="parTrans" cxnId="{12739887-9C29-4A3F-AF72-F2E468601EF7}">
      <dgm:prSet/>
      <dgm:spPr/>
      <dgm:t>
        <a:bodyPr/>
        <a:lstStyle/>
        <a:p>
          <a:endParaRPr lang="en-US"/>
        </a:p>
      </dgm:t>
    </dgm:pt>
    <dgm:pt modelId="{DED69251-3220-4C69-A7D9-3F51D0D7B013}" type="sibTrans" cxnId="{12739887-9C29-4A3F-AF72-F2E468601EF7}">
      <dgm:prSet/>
      <dgm:spPr/>
      <dgm:t>
        <a:bodyPr/>
        <a:lstStyle/>
        <a:p>
          <a:endParaRPr lang="en-US"/>
        </a:p>
      </dgm:t>
    </dgm:pt>
    <dgm:pt modelId="{6C64D6A3-0607-491D-900F-DDDBEB619D80}">
      <dgm:prSet/>
      <dgm:spPr/>
      <dgm:t>
        <a:bodyPr/>
        <a:lstStyle/>
        <a:p>
          <a:pPr rtl="0"/>
          <a:r>
            <a:rPr lang="de-DE" b="1" i="0" u="sng" dirty="0"/>
            <a:t>2. Identification of weak points:</a:t>
          </a:r>
          <a:r>
            <a:rPr lang="de-DE" b="1" i="0" u="none" dirty="0"/>
            <a:t> </a:t>
          </a:r>
        </a:p>
        <a:p>
          <a:pPr rtl="0"/>
          <a:r>
            <a:rPr lang="de-DE" b="0" i="0" dirty="0"/>
            <a:t>The evaluation helps to identify weaknesses in the learning process. </a:t>
          </a:r>
          <a:endParaRPr lang="el-GR" dirty="0"/>
        </a:p>
      </dgm:t>
    </dgm:pt>
    <dgm:pt modelId="{EDCF8C42-A949-4635-A23A-A024F62BB233}" type="parTrans" cxnId="{19A7085B-4D8F-4D35-B707-E4BD55B1BDEF}">
      <dgm:prSet/>
      <dgm:spPr/>
      <dgm:t>
        <a:bodyPr/>
        <a:lstStyle/>
        <a:p>
          <a:endParaRPr lang="en-US"/>
        </a:p>
      </dgm:t>
    </dgm:pt>
    <dgm:pt modelId="{14B31F00-3C38-4B85-AB32-3688F8D42257}" type="sibTrans" cxnId="{19A7085B-4D8F-4D35-B707-E4BD55B1BDEF}">
      <dgm:prSet/>
      <dgm:spPr/>
      <dgm:t>
        <a:bodyPr/>
        <a:lstStyle/>
        <a:p>
          <a:endParaRPr lang="en-US"/>
        </a:p>
      </dgm:t>
    </dgm:pt>
    <dgm:pt modelId="{27389F9C-F795-4B08-ADA0-5D0A00E39CAC}">
      <dgm:prSet/>
      <dgm:spPr/>
      <dgm:t>
        <a:bodyPr/>
        <a:lstStyle/>
        <a:p>
          <a:pPr rtl="0"/>
          <a:r>
            <a:rPr lang="de-DE" b="1" i="0" u="sng" dirty="0"/>
            <a:t>3. Adapting lessons</a:t>
          </a:r>
          <a:r>
            <a:rPr lang="de-DE" b="0" i="0" dirty="0"/>
            <a:t>: </a:t>
          </a:r>
        </a:p>
        <a:p>
          <a:pPr rtl="0"/>
          <a:r>
            <a:rPr lang="de-DE" b="0" i="0" dirty="0"/>
            <a:t>Evaluation enables teachers to adapt lessons to the needs of the learners. </a:t>
          </a:r>
          <a:endParaRPr lang="el-GR" dirty="0"/>
        </a:p>
      </dgm:t>
    </dgm:pt>
    <dgm:pt modelId="{205DC207-1EBC-42E1-B5A7-82A898F12059}" type="parTrans" cxnId="{509E03A4-5243-4D42-BC92-3BE635A3F721}">
      <dgm:prSet/>
      <dgm:spPr/>
      <dgm:t>
        <a:bodyPr/>
        <a:lstStyle/>
        <a:p>
          <a:endParaRPr lang="en-US"/>
        </a:p>
      </dgm:t>
    </dgm:pt>
    <dgm:pt modelId="{6534E026-6BFA-49B3-98FD-6B7B93E4EF5E}" type="sibTrans" cxnId="{509E03A4-5243-4D42-BC92-3BE635A3F721}">
      <dgm:prSet/>
      <dgm:spPr/>
      <dgm:t>
        <a:bodyPr/>
        <a:lstStyle/>
        <a:p>
          <a:endParaRPr lang="en-US"/>
        </a:p>
      </dgm:t>
    </dgm:pt>
    <dgm:pt modelId="{4CFF1F1F-3294-4CF9-B39C-C9B4AB4AC56B}">
      <dgm:prSet/>
      <dgm:spPr/>
      <dgm:t>
        <a:bodyPr/>
        <a:lstStyle/>
        <a:p>
          <a:pPr rtl="0"/>
          <a:r>
            <a:rPr lang="de-DE" b="1" i="0" u="sng" dirty="0"/>
            <a:t>4. Motivation of the learners:</a:t>
          </a:r>
          <a:r>
            <a:rPr lang="de-DE" b="1" i="0" u="none" dirty="0"/>
            <a:t> </a:t>
          </a:r>
        </a:p>
        <a:p>
          <a:pPr rtl="0"/>
          <a:r>
            <a:rPr lang="de-DE" b="0" i="0" dirty="0"/>
            <a:t>Evaluation can increase learners' motivation as they can see how far they have come and what progress they have made.</a:t>
          </a:r>
          <a:endParaRPr lang="el-GR" dirty="0"/>
        </a:p>
      </dgm:t>
    </dgm:pt>
    <dgm:pt modelId="{7645C9BB-AFA4-4244-9B0E-FD9FCBEA539D}" type="parTrans" cxnId="{E0CA8F48-BAE6-4D99-97DB-3C22AC053FDA}">
      <dgm:prSet/>
      <dgm:spPr/>
      <dgm:t>
        <a:bodyPr/>
        <a:lstStyle/>
        <a:p>
          <a:endParaRPr lang="en-US"/>
        </a:p>
      </dgm:t>
    </dgm:pt>
    <dgm:pt modelId="{AF54D224-F2DF-460F-90F4-5176844CF075}" type="sibTrans" cxnId="{E0CA8F48-BAE6-4D99-97DB-3C22AC053FDA}">
      <dgm:prSet/>
      <dgm:spPr/>
      <dgm:t>
        <a:bodyPr/>
        <a:lstStyle/>
        <a:p>
          <a:endParaRPr lang="en-US"/>
        </a:p>
      </dgm:t>
    </dgm:pt>
    <dgm:pt modelId="{D79FA3A2-7020-4BED-BF3F-E88C760C2AAE}">
      <dgm:prSet/>
      <dgm:spPr/>
      <dgm:t>
        <a:bodyPr/>
        <a:lstStyle/>
        <a:p>
          <a:pPr rtl="0"/>
          <a:r>
            <a:rPr lang="de-DE" b="1" i="0" u="sng" dirty="0"/>
            <a:t>5. Feedback for the learners:</a:t>
          </a:r>
          <a:r>
            <a:rPr lang="de-DE" b="1" i="0" u="none" dirty="0"/>
            <a:t> </a:t>
          </a:r>
        </a:p>
        <a:p>
          <a:pPr rtl="0"/>
          <a:r>
            <a:rPr lang="de-DE" b="0" i="0" dirty="0"/>
            <a:t>Through evaluation, learners receive feedback on their performance. </a:t>
          </a:r>
          <a:endParaRPr lang="el-GR" dirty="0"/>
        </a:p>
      </dgm:t>
    </dgm:pt>
    <dgm:pt modelId="{8913D771-72CC-4F3B-9041-684B1CE9875C}" type="parTrans" cxnId="{BEB33B16-3277-41B7-8930-27CAC2A0C1C7}">
      <dgm:prSet/>
      <dgm:spPr/>
      <dgm:t>
        <a:bodyPr/>
        <a:lstStyle/>
        <a:p>
          <a:endParaRPr lang="en-US"/>
        </a:p>
      </dgm:t>
    </dgm:pt>
    <dgm:pt modelId="{0C606074-62FE-44B3-9918-214322145FC8}" type="sibTrans" cxnId="{BEB33B16-3277-41B7-8930-27CAC2A0C1C7}">
      <dgm:prSet/>
      <dgm:spPr/>
      <dgm:t>
        <a:bodyPr/>
        <a:lstStyle/>
        <a:p>
          <a:endParaRPr lang="en-US"/>
        </a:p>
      </dgm:t>
    </dgm:pt>
    <dgm:pt modelId="{AB9C097B-72B4-4659-90D9-D3DB3A717F9E}" type="pres">
      <dgm:prSet presAssocID="{1D1B1976-A249-4BE2-89CE-FBC8F3E90AF5}" presName="diagram" presStyleCnt="0">
        <dgm:presLayoutVars>
          <dgm:dir/>
          <dgm:resizeHandles val="exact"/>
        </dgm:presLayoutVars>
      </dgm:prSet>
      <dgm:spPr/>
    </dgm:pt>
    <dgm:pt modelId="{BFC760BE-8103-4A4D-94EA-992160D06BDC}" type="pres">
      <dgm:prSet presAssocID="{4A6AF605-78D8-4063-A766-4763EAF460CF}" presName="node" presStyleLbl="node1" presStyleIdx="0" presStyleCnt="5">
        <dgm:presLayoutVars>
          <dgm:bulletEnabled val="1"/>
        </dgm:presLayoutVars>
      </dgm:prSet>
      <dgm:spPr/>
    </dgm:pt>
    <dgm:pt modelId="{2AC2B656-4559-484F-B537-8371F110107C}" type="pres">
      <dgm:prSet presAssocID="{DED69251-3220-4C69-A7D9-3F51D0D7B013}" presName="sibTrans" presStyleCnt="0"/>
      <dgm:spPr/>
    </dgm:pt>
    <dgm:pt modelId="{5943DF60-8E60-4A24-8152-415F778306A4}" type="pres">
      <dgm:prSet presAssocID="{6C64D6A3-0607-491D-900F-DDDBEB619D80}" presName="node" presStyleLbl="node1" presStyleIdx="1" presStyleCnt="5">
        <dgm:presLayoutVars>
          <dgm:bulletEnabled val="1"/>
        </dgm:presLayoutVars>
      </dgm:prSet>
      <dgm:spPr/>
    </dgm:pt>
    <dgm:pt modelId="{C6C84950-8672-47D7-80DC-63464DDE5583}" type="pres">
      <dgm:prSet presAssocID="{14B31F00-3C38-4B85-AB32-3688F8D42257}" presName="sibTrans" presStyleCnt="0"/>
      <dgm:spPr/>
    </dgm:pt>
    <dgm:pt modelId="{DA7D527C-32E7-4AF9-8444-99B2AD1373C9}" type="pres">
      <dgm:prSet presAssocID="{27389F9C-F795-4B08-ADA0-5D0A00E39CAC}" presName="node" presStyleLbl="node1" presStyleIdx="2" presStyleCnt="5">
        <dgm:presLayoutVars>
          <dgm:bulletEnabled val="1"/>
        </dgm:presLayoutVars>
      </dgm:prSet>
      <dgm:spPr/>
    </dgm:pt>
    <dgm:pt modelId="{297890CF-3BF8-40AB-8BCD-1F3CA379C6DB}" type="pres">
      <dgm:prSet presAssocID="{6534E026-6BFA-49B3-98FD-6B7B93E4EF5E}" presName="sibTrans" presStyleCnt="0"/>
      <dgm:spPr/>
    </dgm:pt>
    <dgm:pt modelId="{BB82C04C-ED8D-4788-B32F-84FDF7278D6D}" type="pres">
      <dgm:prSet presAssocID="{4CFF1F1F-3294-4CF9-B39C-C9B4AB4AC56B}" presName="node" presStyleLbl="node1" presStyleIdx="3" presStyleCnt="5">
        <dgm:presLayoutVars>
          <dgm:bulletEnabled val="1"/>
        </dgm:presLayoutVars>
      </dgm:prSet>
      <dgm:spPr/>
    </dgm:pt>
    <dgm:pt modelId="{2BD27677-5BB6-4CDA-86A9-A2559665FBC9}" type="pres">
      <dgm:prSet presAssocID="{AF54D224-F2DF-460F-90F4-5176844CF075}" presName="sibTrans" presStyleCnt="0"/>
      <dgm:spPr/>
    </dgm:pt>
    <dgm:pt modelId="{6D226A50-53F9-486D-B18D-E2F6D6F603AA}" type="pres">
      <dgm:prSet presAssocID="{D79FA3A2-7020-4BED-BF3F-E88C760C2AAE}" presName="node" presStyleLbl="node1" presStyleIdx="4" presStyleCnt="5">
        <dgm:presLayoutVars>
          <dgm:bulletEnabled val="1"/>
        </dgm:presLayoutVars>
      </dgm:prSet>
      <dgm:spPr/>
    </dgm:pt>
  </dgm:ptLst>
  <dgm:cxnLst>
    <dgm:cxn modelId="{203E5F0A-D157-44DD-900D-3EB91BF794E1}" type="presOf" srcId="{1D1B1976-A249-4BE2-89CE-FBC8F3E90AF5}" destId="{AB9C097B-72B4-4659-90D9-D3DB3A717F9E}" srcOrd="0" destOrd="0" presId="urn:microsoft.com/office/officeart/2005/8/layout/default"/>
    <dgm:cxn modelId="{BEB33B16-3277-41B7-8930-27CAC2A0C1C7}" srcId="{1D1B1976-A249-4BE2-89CE-FBC8F3E90AF5}" destId="{D79FA3A2-7020-4BED-BF3F-E88C760C2AAE}" srcOrd="4" destOrd="0" parTransId="{8913D771-72CC-4F3B-9041-684B1CE9875C}" sibTransId="{0C606074-62FE-44B3-9918-214322145FC8}"/>
    <dgm:cxn modelId="{86C52E1B-14E3-4AE2-BD4E-E49AB642B6D0}" type="presOf" srcId="{27389F9C-F795-4B08-ADA0-5D0A00E39CAC}" destId="{DA7D527C-32E7-4AF9-8444-99B2AD1373C9}" srcOrd="0" destOrd="0" presId="urn:microsoft.com/office/officeart/2005/8/layout/default"/>
    <dgm:cxn modelId="{A0FA9424-FE13-420F-AC01-13AFA149D303}" type="presOf" srcId="{4A6AF605-78D8-4063-A766-4763EAF460CF}" destId="{BFC760BE-8103-4A4D-94EA-992160D06BDC}" srcOrd="0" destOrd="0" presId="urn:microsoft.com/office/officeart/2005/8/layout/default"/>
    <dgm:cxn modelId="{19A7085B-4D8F-4D35-B707-E4BD55B1BDEF}" srcId="{1D1B1976-A249-4BE2-89CE-FBC8F3E90AF5}" destId="{6C64D6A3-0607-491D-900F-DDDBEB619D80}" srcOrd="1" destOrd="0" parTransId="{EDCF8C42-A949-4635-A23A-A024F62BB233}" sibTransId="{14B31F00-3C38-4B85-AB32-3688F8D42257}"/>
    <dgm:cxn modelId="{E0CA8F48-BAE6-4D99-97DB-3C22AC053FDA}" srcId="{1D1B1976-A249-4BE2-89CE-FBC8F3E90AF5}" destId="{4CFF1F1F-3294-4CF9-B39C-C9B4AB4AC56B}" srcOrd="3" destOrd="0" parTransId="{7645C9BB-AFA4-4244-9B0E-FD9FCBEA539D}" sibTransId="{AF54D224-F2DF-460F-90F4-5176844CF075}"/>
    <dgm:cxn modelId="{7C81BA50-87FF-49D1-A82C-D0D11735FF27}" type="presOf" srcId="{6C64D6A3-0607-491D-900F-DDDBEB619D80}" destId="{5943DF60-8E60-4A24-8152-415F778306A4}" srcOrd="0" destOrd="0" presId="urn:microsoft.com/office/officeart/2005/8/layout/default"/>
    <dgm:cxn modelId="{12739887-9C29-4A3F-AF72-F2E468601EF7}" srcId="{1D1B1976-A249-4BE2-89CE-FBC8F3E90AF5}" destId="{4A6AF605-78D8-4063-A766-4763EAF460CF}" srcOrd="0" destOrd="0" parTransId="{E1BDD7DA-D615-463F-A4C3-C7A7FADA6769}" sibTransId="{DED69251-3220-4C69-A7D9-3F51D0D7B013}"/>
    <dgm:cxn modelId="{509E03A4-5243-4D42-BC92-3BE635A3F721}" srcId="{1D1B1976-A249-4BE2-89CE-FBC8F3E90AF5}" destId="{27389F9C-F795-4B08-ADA0-5D0A00E39CAC}" srcOrd="2" destOrd="0" parTransId="{205DC207-1EBC-42E1-B5A7-82A898F12059}" sibTransId="{6534E026-6BFA-49B3-98FD-6B7B93E4EF5E}"/>
    <dgm:cxn modelId="{2C1BFBE8-8B20-4F41-926F-510063A95327}" type="presOf" srcId="{D79FA3A2-7020-4BED-BF3F-E88C760C2AAE}" destId="{6D226A50-53F9-486D-B18D-E2F6D6F603AA}" srcOrd="0" destOrd="0" presId="urn:microsoft.com/office/officeart/2005/8/layout/default"/>
    <dgm:cxn modelId="{F47109EB-6D92-4B7F-8D21-2C3A259AAAA6}" type="presOf" srcId="{4CFF1F1F-3294-4CF9-B39C-C9B4AB4AC56B}" destId="{BB82C04C-ED8D-4788-B32F-84FDF7278D6D}" srcOrd="0" destOrd="0" presId="urn:microsoft.com/office/officeart/2005/8/layout/default"/>
    <dgm:cxn modelId="{8932EE8C-D883-46FE-B785-3346BC6EDE75}" type="presParOf" srcId="{AB9C097B-72B4-4659-90D9-D3DB3A717F9E}" destId="{BFC760BE-8103-4A4D-94EA-992160D06BDC}" srcOrd="0" destOrd="0" presId="urn:microsoft.com/office/officeart/2005/8/layout/default"/>
    <dgm:cxn modelId="{CF8489B6-845D-4C94-9B3E-638C7F13E7F8}" type="presParOf" srcId="{AB9C097B-72B4-4659-90D9-D3DB3A717F9E}" destId="{2AC2B656-4559-484F-B537-8371F110107C}" srcOrd="1" destOrd="0" presId="urn:microsoft.com/office/officeart/2005/8/layout/default"/>
    <dgm:cxn modelId="{FDE5921A-2BCF-4D6B-AED7-D031ADCCB814}" type="presParOf" srcId="{AB9C097B-72B4-4659-90D9-D3DB3A717F9E}" destId="{5943DF60-8E60-4A24-8152-415F778306A4}" srcOrd="2" destOrd="0" presId="urn:microsoft.com/office/officeart/2005/8/layout/default"/>
    <dgm:cxn modelId="{0B4163ED-C9D1-4E75-8C0E-BCB7018B369B}" type="presParOf" srcId="{AB9C097B-72B4-4659-90D9-D3DB3A717F9E}" destId="{C6C84950-8672-47D7-80DC-63464DDE5583}" srcOrd="3" destOrd="0" presId="urn:microsoft.com/office/officeart/2005/8/layout/default"/>
    <dgm:cxn modelId="{9211AC2D-1213-4F1E-AF7A-45F33C641E61}" type="presParOf" srcId="{AB9C097B-72B4-4659-90D9-D3DB3A717F9E}" destId="{DA7D527C-32E7-4AF9-8444-99B2AD1373C9}" srcOrd="4" destOrd="0" presId="urn:microsoft.com/office/officeart/2005/8/layout/default"/>
    <dgm:cxn modelId="{ADE8C90E-D589-4055-A6FF-4D6E84317A6D}" type="presParOf" srcId="{AB9C097B-72B4-4659-90D9-D3DB3A717F9E}" destId="{297890CF-3BF8-40AB-8BCD-1F3CA379C6DB}" srcOrd="5" destOrd="0" presId="urn:microsoft.com/office/officeart/2005/8/layout/default"/>
    <dgm:cxn modelId="{CDEBEC2C-48F8-40C7-AEDD-6BBAEC091018}" type="presParOf" srcId="{AB9C097B-72B4-4659-90D9-D3DB3A717F9E}" destId="{BB82C04C-ED8D-4788-B32F-84FDF7278D6D}" srcOrd="6" destOrd="0" presId="urn:microsoft.com/office/officeart/2005/8/layout/default"/>
    <dgm:cxn modelId="{A65BCF40-CCE3-4D7D-B26C-E430858EC8B5}" type="presParOf" srcId="{AB9C097B-72B4-4659-90D9-D3DB3A717F9E}" destId="{2BD27677-5BB6-4CDA-86A9-A2559665FBC9}" srcOrd="7" destOrd="0" presId="urn:microsoft.com/office/officeart/2005/8/layout/default"/>
    <dgm:cxn modelId="{99B10D1E-EAE2-41CA-9B20-1A5E215F9526}" type="presParOf" srcId="{AB9C097B-72B4-4659-90D9-D3DB3A717F9E}" destId="{6D226A50-53F9-486D-B18D-E2F6D6F603A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F3557-4A89-4D8E-8A75-F0CE7CFFB042}"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n-US"/>
        </a:p>
      </dgm:t>
    </dgm:pt>
    <dgm:pt modelId="{FBD85294-2C3C-4182-BE22-1D14F89CE886}">
      <dgm:prSet custT="1"/>
      <dgm:spPr/>
      <dgm:t>
        <a:bodyPr/>
        <a:lstStyle/>
        <a:p>
          <a:pPr rtl="0"/>
          <a:r>
            <a:rPr lang="de-DE" sz="2000" b="1" i="0" u="sng" dirty="0"/>
            <a:t>6. Review of teaching methods: </a:t>
          </a:r>
        </a:p>
        <a:p>
          <a:pPr rtl="0"/>
          <a:r>
            <a:rPr lang="de-DE" sz="2000" b="0" i="0" dirty="0"/>
            <a:t>Evaluation enables teachers to review their teaching methods and adapt them if necessary. </a:t>
          </a:r>
          <a:endParaRPr lang="el-GR" sz="2000" dirty="0"/>
        </a:p>
      </dgm:t>
    </dgm:pt>
    <dgm:pt modelId="{48CB3FBB-6E82-490B-918B-E05CC706F91D}" type="parTrans" cxnId="{00C1220A-372B-4560-9CC0-64C6A1319017}">
      <dgm:prSet/>
      <dgm:spPr/>
      <dgm:t>
        <a:bodyPr/>
        <a:lstStyle/>
        <a:p>
          <a:endParaRPr lang="en-US" sz="2000"/>
        </a:p>
      </dgm:t>
    </dgm:pt>
    <dgm:pt modelId="{98D2B2F3-40BF-4EBD-94EB-ABEF480632C4}" type="sibTrans" cxnId="{00C1220A-372B-4560-9CC0-64C6A1319017}">
      <dgm:prSet/>
      <dgm:spPr/>
      <dgm:t>
        <a:bodyPr/>
        <a:lstStyle/>
        <a:p>
          <a:endParaRPr lang="en-US" sz="2000"/>
        </a:p>
      </dgm:t>
    </dgm:pt>
    <dgm:pt modelId="{CA90CB36-94DD-4D1B-B6CC-688BD5173B39}">
      <dgm:prSet custT="1"/>
      <dgm:spPr/>
      <dgm:t>
        <a:bodyPr/>
        <a:lstStyle/>
        <a:p>
          <a:pPr rtl="0"/>
          <a:r>
            <a:rPr lang="de-DE" sz="2000" b="1" i="0" u="sng" dirty="0"/>
            <a:t>7 Quality assurance: </a:t>
          </a:r>
        </a:p>
        <a:p>
          <a:pPr rtl="0"/>
          <a:r>
            <a:rPr lang="de-DE" sz="2000" b="0" i="0" dirty="0"/>
            <a:t>The evaluation also serves to ensure the quality of the learning process. Teachers can check whether the learning objectives are being achieved and whether the lessons are effective.</a:t>
          </a:r>
          <a:endParaRPr lang="el-GR" sz="2000" dirty="0"/>
        </a:p>
      </dgm:t>
    </dgm:pt>
    <dgm:pt modelId="{E472B32C-89D2-4EBA-A061-07D22664F6A7}" type="parTrans" cxnId="{7FAAC536-7121-4F14-B6C5-E2E2859277D3}">
      <dgm:prSet/>
      <dgm:spPr/>
      <dgm:t>
        <a:bodyPr/>
        <a:lstStyle/>
        <a:p>
          <a:endParaRPr lang="en-US" sz="2000"/>
        </a:p>
      </dgm:t>
    </dgm:pt>
    <dgm:pt modelId="{615E5ED2-2C44-487A-A7A7-F0D9D2A7EC42}" type="sibTrans" cxnId="{7FAAC536-7121-4F14-B6C5-E2E2859277D3}">
      <dgm:prSet/>
      <dgm:spPr/>
      <dgm:t>
        <a:bodyPr/>
        <a:lstStyle/>
        <a:p>
          <a:endParaRPr lang="en-US" sz="2000"/>
        </a:p>
      </dgm:t>
    </dgm:pt>
    <dgm:pt modelId="{118BCB26-EBC9-4B89-93A9-AEC8B16ABB13}">
      <dgm:prSet custT="1"/>
      <dgm:spPr/>
      <dgm:t>
        <a:bodyPr/>
        <a:lstStyle/>
        <a:p>
          <a:pPr rtl="0"/>
          <a:r>
            <a:rPr lang="de-DE" sz="2000" b="1" i="0" u="sng" dirty="0"/>
            <a:t>8. Comparability: </a:t>
          </a:r>
        </a:p>
        <a:p>
          <a:pPr rtl="0"/>
          <a:r>
            <a:rPr lang="de-DE" sz="2000" b="0" i="0" dirty="0"/>
            <a:t>Evaluation allows the performance of learners to be compared with each other. This enables teachers to assess the learning progress of individual students in comparison to the group as a whole.</a:t>
          </a:r>
          <a:endParaRPr lang="el-GR" sz="2000" dirty="0"/>
        </a:p>
      </dgm:t>
    </dgm:pt>
    <dgm:pt modelId="{81A2239C-9753-431B-BD41-714FA2C6D713}" type="parTrans" cxnId="{562441A0-C69D-48F7-8517-833C023AA0EE}">
      <dgm:prSet/>
      <dgm:spPr/>
      <dgm:t>
        <a:bodyPr/>
        <a:lstStyle/>
        <a:p>
          <a:endParaRPr lang="en-US" sz="2000"/>
        </a:p>
      </dgm:t>
    </dgm:pt>
    <dgm:pt modelId="{3EE4E8A4-F734-4FD9-8E50-8E60B4FB8D3B}" type="sibTrans" cxnId="{562441A0-C69D-48F7-8517-833C023AA0EE}">
      <dgm:prSet/>
      <dgm:spPr/>
      <dgm:t>
        <a:bodyPr/>
        <a:lstStyle/>
        <a:p>
          <a:endParaRPr lang="en-US" sz="2000"/>
        </a:p>
      </dgm:t>
    </dgm:pt>
    <dgm:pt modelId="{1055BCFF-D272-48A4-A7C7-49619DD481EC}">
      <dgm:prSet custT="1"/>
      <dgm:spPr/>
      <dgm:t>
        <a:bodyPr/>
        <a:lstStyle/>
        <a:p>
          <a:pPr rtl="0"/>
          <a:r>
            <a:rPr lang="de-DE" sz="2000" b="1" i="0" u="sng" dirty="0"/>
            <a:t>9. Basis for decisions: </a:t>
          </a:r>
        </a:p>
        <a:p>
          <a:pPr rtl="0"/>
          <a:r>
            <a:rPr lang="de-DE" sz="2000" b="0" i="0" dirty="0"/>
            <a:t>The results of the evaluation can serve as a basis for decisions, for example in the selection of further learning content or the organisation of lessons.</a:t>
          </a:r>
          <a:endParaRPr lang="el-GR" sz="2000" dirty="0"/>
        </a:p>
      </dgm:t>
    </dgm:pt>
    <dgm:pt modelId="{1E3D35FF-6BA8-4195-BD0E-6BB7FED6EC5C}" type="parTrans" cxnId="{E4BFE8BA-5899-4875-B2C8-376164E2D3B1}">
      <dgm:prSet/>
      <dgm:spPr/>
      <dgm:t>
        <a:bodyPr/>
        <a:lstStyle/>
        <a:p>
          <a:endParaRPr lang="en-US" sz="2000"/>
        </a:p>
      </dgm:t>
    </dgm:pt>
    <dgm:pt modelId="{2B7A3C1E-A594-47E0-AB6D-3511CAEB7BED}" type="sibTrans" cxnId="{E4BFE8BA-5899-4875-B2C8-376164E2D3B1}">
      <dgm:prSet/>
      <dgm:spPr/>
      <dgm:t>
        <a:bodyPr/>
        <a:lstStyle/>
        <a:p>
          <a:endParaRPr lang="en-US" sz="2000"/>
        </a:p>
      </dgm:t>
    </dgm:pt>
    <dgm:pt modelId="{DA27C2E5-470B-43D5-AB05-4C175B89436B}">
      <dgm:prSet custT="1"/>
      <dgm:spPr/>
      <dgm:t>
        <a:bodyPr/>
        <a:lstStyle/>
        <a:p>
          <a:pPr rtl="0"/>
          <a:r>
            <a:rPr lang="de-DE" sz="2000" b="1" i="0" u="sng" dirty="0"/>
            <a:t>10 Continuous improvement process: </a:t>
          </a:r>
        </a:p>
        <a:p>
          <a:pPr rtl="0"/>
          <a:r>
            <a:rPr lang="de-DE" sz="2000" b="0" i="0" dirty="0"/>
            <a:t>Evaluation is part of a continuous improvement process. Through regular evaluations, teachers can optimise the learning process and increase the quality of teaching.</a:t>
          </a:r>
          <a:endParaRPr lang="el-GR" sz="2000" dirty="0"/>
        </a:p>
      </dgm:t>
    </dgm:pt>
    <dgm:pt modelId="{B9B292D5-3CBD-4DE8-B3BE-DF50F3168671}" type="parTrans" cxnId="{73E4C94A-B151-448D-A2CC-CE43166ECB1B}">
      <dgm:prSet/>
      <dgm:spPr/>
      <dgm:t>
        <a:bodyPr/>
        <a:lstStyle/>
        <a:p>
          <a:endParaRPr lang="en-US" sz="2000"/>
        </a:p>
      </dgm:t>
    </dgm:pt>
    <dgm:pt modelId="{29DFF7B4-0C94-44E2-88BE-10BC0F3D19C4}" type="sibTrans" cxnId="{73E4C94A-B151-448D-A2CC-CE43166ECB1B}">
      <dgm:prSet/>
      <dgm:spPr/>
      <dgm:t>
        <a:bodyPr/>
        <a:lstStyle/>
        <a:p>
          <a:endParaRPr lang="en-US" sz="2000"/>
        </a:p>
      </dgm:t>
    </dgm:pt>
    <dgm:pt modelId="{AC552463-E947-49FD-827C-49ECBD792617}" type="pres">
      <dgm:prSet presAssocID="{42CF3557-4A89-4D8E-8A75-F0CE7CFFB042}" presName="diagram" presStyleCnt="0">
        <dgm:presLayoutVars>
          <dgm:dir/>
          <dgm:resizeHandles val="exact"/>
        </dgm:presLayoutVars>
      </dgm:prSet>
      <dgm:spPr/>
    </dgm:pt>
    <dgm:pt modelId="{258E909A-04CB-4520-B81C-BC8F5D2416A8}" type="pres">
      <dgm:prSet presAssocID="{FBD85294-2C3C-4182-BE22-1D14F89CE886}" presName="node" presStyleLbl="node1" presStyleIdx="0" presStyleCnt="5">
        <dgm:presLayoutVars>
          <dgm:bulletEnabled val="1"/>
        </dgm:presLayoutVars>
      </dgm:prSet>
      <dgm:spPr/>
    </dgm:pt>
    <dgm:pt modelId="{F9EC6F02-C3D1-4ABB-B387-83384787B895}" type="pres">
      <dgm:prSet presAssocID="{98D2B2F3-40BF-4EBD-94EB-ABEF480632C4}" presName="sibTrans" presStyleCnt="0"/>
      <dgm:spPr/>
    </dgm:pt>
    <dgm:pt modelId="{5FF6AF47-41D0-4C3D-BBDE-4BE624FFFA0B}" type="pres">
      <dgm:prSet presAssocID="{CA90CB36-94DD-4D1B-B6CC-688BD5173B39}" presName="node" presStyleLbl="node1" presStyleIdx="1" presStyleCnt="5">
        <dgm:presLayoutVars>
          <dgm:bulletEnabled val="1"/>
        </dgm:presLayoutVars>
      </dgm:prSet>
      <dgm:spPr/>
    </dgm:pt>
    <dgm:pt modelId="{3D456221-7B99-4AA7-AEBF-61DE80ABC438}" type="pres">
      <dgm:prSet presAssocID="{615E5ED2-2C44-487A-A7A7-F0D9D2A7EC42}" presName="sibTrans" presStyleCnt="0"/>
      <dgm:spPr/>
    </dgm:pt>
    <dgm:pt modelId="{0306A758-F8B5-45E1-BF09-A37C36BDDF34}" type="pres">
      <dgm:prSet presAssocID="{118BCB26-EBC9-4B89-93A9-AEC8B16ABB13}" presName="node" presStyleLbl="node1" presStyleIdx="2" presStyleCnt="5">
        <dgm:presLayoutVars>
          <dgm:bulletEnabled val="1"/>
        </dgm:presLayoutVars>
      </dgm:prSet>
      <dgm:spPr/>
    </dgm:pt>
    <dgm:pt modelId="{3C158C4E-6B6A-463D-ADA7-26EE5A701050}" type="pres">
      <dgm:prSet presAssocID="{3EE4E8A4-F734-4FD9-8E50-8E60B4FB8D3B}" presName="sibTrans" presStyleCnt="0"/>
      <dgm:spPr/>
    </dgm:pt>
    <dgm:pt modelId="{C0DA32E5-2147-4D51-9642-DC2150629526}" type="pres">
      <dgm:prSet presAssocID="{1055BCFF-D272-48A4-A7C7-49619DD481EC}" presName="node" presStyleLbl="node1" presStyleIdx="3" presStyleCnt="5">
        <dgm:presLayoutVars>
          <dgm:bulletEnabled val="1"/>
        </dgm:presLayoutVars>
      </dgm:prSet>
      <dgm:spPr/>
    </dgm:pt>
    <dgm:pt modelId="{2C284ED9-B136-4CEA-A879-44B4B5E6B6CD}" type="pres">
      <dgm:prSet presAssocID="{2B7A3C1E-A594-47E0-AB6D-3511CAEB7BED}" presName="sibTrans" presStyleCnt="0"/>
      <dgm:spPr/>
    </dgm:pt>
    <dgm:pt modelId="{6EF445F0-0E05-418B-A53D-A8CD08F18317}" type="pres">
      <dgm:prSet presAssocID="{DA27C2E5-470B-43D5-AB05-4C175B89436B}" presName="node" presStyleLbl="node1" presStyleIdx="4" presStyleCnt="5">
        <dgm:presLayoutVars>
          <dgm:bulletEnabled val="1"/>
        </dgm:presLayoutVars>
      </dgm:prSet>
      <dgm:spPr/>
    </dgm:pt>
  </dgm:ptLst>
  <dgm:cxnLst>
    <dgm:cxn modelId="{00C1220A-372B-4560-9CC0-64C6A1319017}" srcId="{42CF3557-4A89-4D8E-8A75-F0CE7CFFB042}" destId="{FBD85294-2C3C-4182-BE22-1D14F89CE886}" srcOrd="0" destOrd="0" parTransId="{48CB3FBB-6E82-490B-918B-E05CC706F91D}" sibTransId="{98D2B2F3-40BF-4EBD-94EB-ABEF480632C4}"/>
    <dgm:cxn modelId="{88FA2E36-1EC3-476A-A8CA-4A8C40CFAE1A}" type="presOf" srcId="{1055BCFF-D272-48A4-A7C7-49619DD481EC}" destId="{C0DA32E5-2147-4D51-9642-DC2150629526}" srcOrd="0" destOrd="0" presId="urn:microsoft.com/office/officeart/2005/8/layout/default"/>
    <dgm:cxn modelId="{7FAAC536-7121-4F14-B6C5-E2E2859277D3}" srcId="{42CF3557-4A89-4D8E-8A75-F0CE7CFFB042}" destId="{CA90CB36-94DD-4D1B-B6CC-688BD5173B39}" srcOrd="1" destOrd="0" parTransId="{E472B32C-89D2-4EBA-A061-07D22664F6A7}" sibTransId="{615E5ED2-2C44-487A-A7A7-F0D9D2A7EC42}"/>
    <dgm:cxn modelId="{1638733E-A0D7-4B6F-86EA-8BF655F0269D}" type="presOf" srcId="{DA27C2E5-470B-43D5-AB05-4C175B89436B}" destId="{6EF445F0-0E05-418B-A53D-A8CD08F18317}" srcOrd="0" destOrd="0" presId="urn:microsoft.com/office/officeart/2005/8/layout/default"/>
    <dgm:cxn modelId="{73E4C94A-B151-448D-A2CC-CE43166ECB1B}" srcId="{42CF3557-4A89-4D8E-8A75-F0CE7CFFB042}" destId="{DA27C2E5-470B-43D5-AB05-4C175B89436B}" srcOrd="4" destOrd="0" parTransId="{B9B292D5-3CBD-4DE8-B3BE-DF50F3168671}" sibTransId="{29DFF7B4-0C94-44E2-88BE-10BC0F3D19C4}"/>
    <dgm:cxn modelId="{28492E54-CBBB-4EFD-8B9E-FC49D65BE5D5}" type="presOf" srcId="{118BCB26-EBC9-4B89-93A9-AEC8B16ABB13}" destId="{0306A758-F8B5-45E1-BF09-A37C36BDDF34}" srcOrd="0" destOrd="0" presId="urn:microsoft.com/office/officeart/2005/8/layout/default"/>
    <dgm:cxn modelId="{A3E8799A-1784-46BE-9A5A-7BD2CFA04575}" type="presOf" srcId="{42CF3557-4A89-4D8E-8A75-F0CE7CFFB042}" destId="{AC552463-E947-49FD-827C-49ECBD792617}" srcOrd="0" destOrd="0" presId="urn:microsoft.com/office/officeart/2005/8/layout/default"/>
    <dgm:cxn modelId="{562441A0-C69D-48F7-8517-833C023AA0EE}" srcId="{42CF3557-4A89-4D8E-8A75-F0CE7CFFB042}" destId="{118BCB26-EBC9-4B89-93A9-AEC8B16ABB13}" srcOrd="2" destOrd="0" parTransId="{81A2239C-9753-431B-BD41-714FA2C6D713}" sibTransId="{3EE4E8A4-F734-4FD9-8E50-8E60B4FB8D3B}"/>
    <dgm:cxn modelId="{E4BFE8BA-5899-4875-B2C8-376164E2D3B1}" srcId="{42CF3557-4A89-4D8E-8A75-F0CE7CFFB042}" destId="{1055BCFF-D272-48A4-A7C7-49619DD481EC}" srcOrd="3" destOrd="0" parTransId="{1E3D35FF-6BA8-4195-BD0E-6BB7FED6EC5C}" sibTransId="{2B7A3C1E-A594-47E0-AB6D-3511CAEB7BED}"/>
    <dgm:cxn modelId="{96065AE5-8A2C-42C0-8043-EEA67A0C90EA}" type="presOf" srcId="{CA90CB36-94DD-4D1B-B6CC-688BD5173B39}" destId="{5FF6AF47-41D0-4C3D-BBDE-4BE624FFFA0B}" srcOrd="0" destOrd="0" presId="urn:microsoft.com/office/officeart/2005/8/layout/default"/>
    <dgm:cxn modelId="{AB34FAE9-0676-4F35-8E55-9D6F2542FB8C}" type="presOf" srcId="{FBD85294-2C3C-4182-BE22-1D14F89CE886}" destId="{258E909A-04CB-4520-B81C-BC8F5D2416A8}" srcOrd="0" destOrd="0" presId="urn:microsoft.com/office/officeart/2005/8/layout/default"/>
    <dgm:cxn modelId="{3C7EF520-8F9F-41B4-BDD5-F03DEF5F3AAF}" type="presParOf" srcId="{AC552463-E947-49FD-827C-49ECBD792617}" destId="{258E909A-04CB-4520-B81C-BC8F5D2416A8}" srcOrd="0" destOrd="0" presId="urn:microsoft.com/office/officeart/2005/8/layout/default"/>
    <dgm:cxn modelId="{D04C5A1D-3B71-4EE1-BD70-06987FFA09D3}" type="presParOf" srcId="{AC552463-E947-49FD-827C-49ECBD792617}" destId="{F9EC6F02-C3D1-4ABB-B387-83384787B895}" srcOrd="1" destOrd="0" presId="urn:microsoft.com/office/officeart/2005/8/layout/default"/>
    <dgm:cxn modelId="{8111D4C0-34B5-42AB-BA51-2BA0725715A2}" type="presParOf" srcId="{AC552463-E947-49FD-827C-49ECBD792617}" destId="{5FF6AF47-41D0-4C3D-BBDE-4BE624FFFA0B}" srcOrd="2" destOrd="0" presId="urn:microsoft.com/office/officeart/2005/8/layout/default"/>
    <dgm:cxn modelId="{18CB6FA3-B474-442B-8B3D-81804A6FCD17}" type="presParOf" srcId="{AC552463-E947-49FD-827C-49ECBD792617}" destId="{3D456221-7B99-4AA7-AEBF-61DE80ABC438}" srcOrd="3" destOrd="0" presId="urn:microsoft.com/office/officeart/2005/8/layout/default"/>
    <dgm:cxn modelId="{56F55094-5E6F-4605-BED0-808A3FEF5DBD}" type="presParOf" srcId="{AC552463-E947-49FD-827C-49ECBD792617}" destId="{0306A758-F8B5-45E1-BF09-A37C36BDDF34}" srcOrd="4" destOrd="0" presId="urn:microsoft.com/office/officeart/2005/8/layout/default"/>
    <dgm:cxn modelId="{F296AA01-8FB0-45AF-B4EC-42B6BAC6D55C}" type="presParOf" srcId="{AC552463-E947-49FD-827C-49ECBD792617}" destId="{3C158C4E-6B6A-463D-ADA7-26EE5A701050}" srcOrd="5" destOrd="0" presId="urn:microsoft.com/office/officeart/2005/8/layout/default"/>
    <dgm:cxn modelId="{25E18FA9-5447-431E-A636-E45634F6890A}" type="presParOf" srcId="{AC552463-E947-49FD-827C-49ECBD792617}" destId="{C0DA32E5-2147-4D51-9642-DC2150629526}" srcOrd="6" destOrd="0" presId="urn:microsoft.com/office/officeart/2005/8/layout/default"/>
    <dgm:cxn modelId="{ABAB0F9E-CE32-4136-BDBD-094120D209FB}" type="presParOf" srcId="{AC552463-E947-49FD-827C-49ECBD792617}" destId="{2C284ED9-B136-4CEA-A879-44B4B5E6B6CD}" srcOrd="7" destOrd="0" presId="urn:microsoft.com/office/officeart/2005/8/layout/default"/>
    <dgm:cxn modelId="{464237E5-4A12-4FF6-B9AC-184EBB4DF2E7}" type="presParOf" srcId="{AC552463-E947-49FD-827C-49ECBD792617}" destId="{6EF445F0-0E05-418B-A53D-A8CD08F1831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4BBC1-6D06-423A-8CA5-986C9D9AF9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FE803BA-9458-4D12-8653-C8B459E6F607}">
      <dgm:prSet/>
      <dgm:spPr/>
      <dgm:t>
        <a:bodyPr/>
        <a:lstStyle/>
        <a:p>
          <a:pPr rtl="0"/>
          <a:r>
            <a:rPr lang="de-DE" b="1" i="0" u="sng"/>
            <a:t>Identification of strengths and weaknesses:</a:t>
          </a:r>
          <a:r>
            <a:rPr lang="de-DE" b="1" i="0"/>
            <a:t> </a:t>
          </a:r>
          <a:r>
            <a:rPr lang="de-DE" b="0" i="0"/>
            <a:t>The interpretation of the results makes it possible to recognise the strengths and weaknesses of the flipped classroom concept.</a:t>
          </a:r>
          <a:endParaRPr lang="el-GR"/>
        </a:p>
      </dgm:t>
    </dgm:pt>
    <dgm:pt modelId="{15CD4C14-A12F-4E4D-9772-E2F1B431499A}" type="parTrans" cxnId="{AC36EB25-F329-42F9-BA9E-2AA05C89A014}">
      <dgm:prSet/>
      <dgm:spPr/>
      <dgm:t>
        <a:bodyPr/>
        <a:lstStyle/>
        <a:p>
          <a:endParaRPr lang="en-US"/>
        </a:p>
      </dgm:t>
    </dgm:pt>
    <dgm:pt modelId="{3A9C20C3-B54E-40BD-8481-FF51AC51C51A}" type="sibTrans" cxnId="{AC36EB25-F329-42F9-BA9E-2AA05C89A014}">
      <dgm:prSet/>
      <dgm:spPr/>
      <dgm:t>
        <a:bodyPr/>
        <a:lstStyle/>
        <a:p>
          <a:endParaRPr lang="en-US"/>
        </a:p>
      </dgm:t>
    </dgm:pt>
    <dgm:pt modelId="{A9E93785-DA95-4DFC-9194-DE308B62C0CD}">
      <dgm:prSet/>
      <dgm:spPr/>
      <dgm:t>
        <a:bodyPr/>
        <a:lstStyle/>
        <a:p>
          <a:pPr rtl="0"/>
          <a:r>
            <a:rPr lang="de-DE" b="1" i="0" u="sng"/>
            <a:t>Adaptation of teaching:</a:t>
          </a:r>
          <a:r>
            <a:rPr lang="de-DE" b="1" i="0"/>
            <a:t> </a:t>
          </a:r>
          <a:r>
            <a:rPr lang="de-DE" b="0" i="0"/>
            <a:t>by interpreting the results, adjustments can be made to teaching in order to better meet the needs of the learners. </a:t>
          </a:r>
          <a:endParaRPr lang="el-GR"/>
        </a:p>
      </dgm:t>
    </dgm:pt>
    <dgm:pt modelId="{75D2B036-AE6C-4F0E-BB3B-01882D4B8C6B}" type="parTrans" cxnId="{4CAB748E-E18B-4305-AC11-649A0B6DAD68}">
      <dgm:prSet/>
      <dgm:spPr/>
      <dgm:t>
        <a:bodyPr/>
        <a:lstStyle/>
        <a:p>
          <a:endParaRPr lang="en-US"/>
        </a:p>
      </dgm:t>
    </dgm:pt>
    <dgm:pt modelId="{109443B0-C0F5-4679-9CA8-A6223144BD0D}" type="sibTrans" cxnId="{4CAB748E-E18B-4305-AC11-649A0B6DAD68}">
      <dgm:prSet/>
      <dgm:spPr/>
      <dgm:t>
        <a:bodyPr/>
        <a:lstStyle/>
        <a:p>
          <a:endParaRPr lang="en-US"/>
        </a:p>
      </dgm:t>
    </dgm:pt>
    <dgm:pt modelId="{B04F5192-4B0D-4A8C-A60C-4789EF177A70}">
      <dgm:prSet/>
      <dgm:spPr/>
      <dgm:t>
        <a:bodyPr/>
        <a:lstStyle/>
        <a:p>
          <a:pPr rtl="0"/>
          <a:r>
            <a:rPr lang="de-DE" b="1" i="0" u="sng"/>
            <a:t>Improvement of learning outcomes:</a:t>
          </a:r>
          <a:r>
            <a:rPr lang="de-DE" b="1" i="0"/>
            <a:t> </a:t>
          </a:r>
          <a:r>
            <a:rPr lang="de-DE" b="0" i="0"/>
            <a:t>The interpretation of the results makes it possible to understand the impact of the flipped classroom concept on learning outcomes. </a:t>
          </a:r>
          <a:endParaRPr lang="el-GR"/>
        </a:p>
      </dgm:t>
    </dgm:pt>
    <dgm:pt modelId="{FD088A0F-1B16-4DA7-8B26-31346D6632C3}" type="parTrans" cxnId="{3F36857A-402F-4149-B6A6-255A81F2DCEF}">
      <dgm:prSet/>
      <dgm:spPr/>
      <dgm:t>
        <a:bodyPr/>
        <a:lstStyle/>
        <a:p>
          <a:endParaRPr lang="en-US"/>
        </a:p>
      </dgm:t>
    </dgm:pt>
    <dgm:pt modelId="{B9B6508F-25C7-486F-B0AE-CA22112C836B}" type="sibTrans" cxnId="{3F36857A-402F-4149-B6A6-255A81F2DCEF}">
      <dgm:prSet/>
      <dgm:spPr/>
      <dgm:t>
        <a:bodyPr/>
        <a:lstStyle/>
        <a:p>
          <a:endParaRPr lang="en-US"/>
        </a:p>
      </dgm:t>
    </dgm:pt>
    <dgm:pt modelId="{996ACF31-717E-42FA-AC4E-5C4F60856BB6}">
      <dgm:prSet/>
      <dgm:spPr/>
      <dgm:t>
        <a:bodyPr/>
        <a:lstStyle/>
        <a:p>
          <a:pPr rtl="0"/>
          <a:r>
            <a:rPr lang="de-DE" b="1" i="0" u="sng"/>
            <a:t>Feedback to teachers and learners:</a:t>
          </a:r>
          <a:r>
            <a:rPr lang="de-DE" b="1" i="0"/>
            <a:t> </a:t>
          </a:r>
          <a:r>
            <a:rPr lang="de-DE" b="0" i="0"/>
            <a:t>The interpretation of the results provides the opportunity to give feedback to teachers and learners. </a:t>
          </a:r>
          <a:endParaRPr lang="el-GR"/>
        </a:p>
      </dgm:t>
    </dgm:pt>
    <dgm:pt modelId="{6247D4C2-D124-47F9-953E-ACB57833C9A6}" type="parTrans" cxnId="{E72C2504-E9CE-4E7B-B6E4-FD5A2F25A12E}">
      <dgm:prSet/>
      <dgm:spPr/>
      <dgm:t>
        <a:bodyPr/>
        <a:lstStyle/>
        <a:p>
          <a:endParaRPr lang="en-US"/>
        </a:p>
      </dgm:t>
    </dgm:pt>
    <dgm:pt modelId="{1F135B7F-9E8D-4E5A-B610-4D9CC9593435}" type="sibTrans" cxnId="{E72C2504-E9CE-4E7B-B6E4-FD5A2F25A12E}">
      <dgm:prSet/>
      <dgm:spPr/>
      <dgm:t>
        <a:bodyPr/>
        <a:lstStyle/>
        <a:p>
          <a:endParaRPr lang="en-US"/>
        </a:p>
      </dgm:t>
    </dgm:pt>
    <dgm:pt modelId="{5231D5F4-FC89-4A70-897D-4FEF3348C1EE}">
      <dgm:prSet/>
      <dgm:spPr/>
      <dgm:t>
        <a:bodyPr/>
        <a:lstStyle/>
        <a:p>
          <a:pPr rtl="0"/>
          <a:r>
            <a:rPr lang="de-DE" b="1" i="0" u="sng"/>
            <a:t>Continuous improvement</a:t>
          </a:r>
          <a:r>
            <a:rPr lang="de-DE" b="1" i="0"/>
            <a:t>: </a:t>
          </a:r>
          <a:r>
            <a:rPr lang="de-DE" b="0" i="0"/>
            <a:t>The interpretation of the results is an important step in the process of continuous improvement of the flipped classroom concept. </a:t>
          </a:r>
          <a:endParaRPr lang="el-GR"/>
        </a:p>
      </dgm:t>
    </dgm:pt>
    <dgm:pt modelId="{2A116D3B-0FB4-4B5C-9F68-236AFF0B6EC8}" type="parTrans" cxnId="{FEAAC02B-7C4D-419A-8602-6ECA0916D9B9}">
      <dgm:prSet/>
      <dgm:spPr/>
      <dgm:t>
        <a:bodyPr/>
        <a:lstStyle/>
        <a:p>
          <a:endParaRPr lang="en-US"/>
        </a:p>
      </dgm:t>
    </dgm:pt>
    <dgm:pt modelId="{B64BD0F1-A4F9-4BD3-8D2D-5F71F35072EF}" type="sibTrans" cxnId="{FEAAC02B-7C4D-419A-8602-6ECA0916D9B9}">
      <dgm:prSet/>
      <dgm:spPr/>
      <dgm:t>
        <a:bodyPr/>
        <a:lstStyle/>
        <a:p>
          <a:endParaRPr lang="en-US"/>
        </a:p>
      </dgm:t>
    </dgm:pt>
    <dgm:pt modelId="{D39238D8-E3EE-46E4-BA73-61FBB782E8ED}" type="pres">
      <dgm:prSet presAssocID="{ED54BBC1-6D06-423A-8CA5-986C9D9AF9A2}" presName="linear" presStyleCnt="0">
        <dgm:presLayoutVars>
          <dgm:animLvl val="lvl"/>
          <dgm:resizeHandles val="exact"/>
        </dgm:presLayoutVars>
      </dgm:prSet>
      <dgm:spPr/>
    </dgm:pt>
    <dgm:pt modelId="{6541192B-53DB-4A75-8C5E-0910A38D7F6C}" type="pres">
      <dgm:prSet presAssocID="{3FE803BA-9458-4D12-8653-C8B459E6F607}" presName="parentText" presStyleLbl="node1" presStyleIdx="0" presStyleCnt="5">
        <dgm:presLayoutVars>
          <dgm:chMax val="0"/>
          <dgm:bulletEnabled val="1"/>
        </dgm:presLayoutVars>
      </dgm:prSet>
      <dgm:spPr/>
    </dgm:pt>
    <dgm:pt modelId="{BB127979-684C-436C-8D67-3D26BCCDE54A}" type="pres">
      <dgm:prSet presAssocID="{3A9C20C3-B54E-40BD-8481-FF51AC51C51A}" presName="spacer" presStyleCnt="0"/>
      <dgm:spPr/>
    </dgm:pt>
    <dgm:pt modelId="{49859D30-1F25-478E-9404-760251D66D93}" type="pres">
      <dgm:prSet presAssocID="{A9E93785-DA95-4DFC-9194-DE308B62C0CD}" presName="parentText" presStyleLbl="node1" presStyleIdx="1" presStyleCnt="5">
        <dgm:presLayoutVars>
          <dgm:chMax val="0"/>
          <dgm:bulletEnabled val="1"/>
        </dgm:presLayoutVars>
      </dgm:prSet>
      <dgm:spPr/>
    </dgm:pt>
    <dgm:pt modelId="{1180D119-D79E-4855-921F-47284E226ACF}" type="pres">
      <dgm:prSet presAssocID="{109443B0-C0F5-4679-9CA8-A6223144BD0D}" presName="spacer" presStyleCnt="0"/>
      <dgm:spPr/>
    </dgm:pt>
    <dgm:pt modelId="{CA5D83F5-D511-4727-AF81-EACDCA4FFDC7}" type="pres">
      <dgm:prSet presAssocID="{B04F5192-4B0D-4A8C-A60C-4789EF177A70}" presName="parentText" presStyleLbl="node1" presStyleIdx="2" presStyleCnt="5">
        <dgm:presLayoutVars>
          <dgm:chMax val="0"/>
          <dgm:bulletEnabled val="1"/>
        </dgm:presLayoutVars>
      </dgm:prSet>
      <dgm:spPr/>
    </dgm:pt>
    <dgm:pt modelId="{6E15B19B-B0AE-4E49-BF3C-366A7ECB06B6}" type="pres">
      <dgm:prSet presAssocID="{B9B6508F-25C7-486F-B0AE-CA22112C836B}" presName="spacer" presStyleCnt="0"/>
      <dgm:spPr/>
    </dgm:pt>
    <dgm:pt modelId="{1538709F-55C0-47F7-9504-BC9D16500779}" type="pres">
      <dgm:prSet presAssocID="{996ACF31-717E-42FA-AC4E-5C4F60856BB6}" presName="parentText" presStyleLbl="node1" presStyleIdx="3" presStyleCnt="5">
        <dgm:presLayoutVars>
          <dgm:chMax val="0"/>
          <dgm:bulletEnabled val="1"/>
        </dgm:presLayoutVars>
      </dgm:prSet>
      <dgm:spPr/>
    </dgm:pt>
    <dgm:pt modelId="{7BF00495-6120-4FD0-8156-1B4F43D893DD}" type="pres">
      <dgm:prSet presAssocID="{1F135B7F-9E8D-4E5A-B610-4D9CC9593435}" presName="spacer" presStyleCnt="0"/>
      <dgm:spPr/>
    </dgm:pt>
    <dgm:pt modelId="{C5CFB472-8AF1-4925-AD1E-ABB55C058FF8}" type="pres">
      <dgm:prSet presAssocID="{5231D5F4-FC89-4A70-897D-4FEF3348C1EE}" presName="parentText" presStyleLbl="node1" presStyleIdx="4" presStyleCnt="5">
        <dgm:presLayoutVars>
          <dgm:chMax val="0"/>
          <dgm:bulletEnabled val="1"/>
        </dgm:presLayoutVars>
      </dgm:prSet>
      <dgm:spPr/>
    </dgm:pt>
  </dgm:ptLst>
  <dgm:cxnLst>
    <dgm:cxn modelId="{E72C2504-E9CE-4E7B-B6E4-FD5A2F25A12E}" srcId="{ED54BBC1-6D06-423A-8CA5-986C9D9AF9A2}" destId="{996ACF31-717E-42FA-AC4E-5C4F60856BB6}" srcOrd="3" destOrd="0" parTransId="{6247D4C2-D124-47F9-953E-ACB57833C9A6}" sibTransId="{1F135B7F-9E8D-4E5A-B610-4D9CC9593435}"/>
    <dgm:cxn modelId="{C264AF17-DE2D-4743-A78F-82613CD4940E}" type="presOf" srcId="{996ACF31-717E-42FA-AC4E-5C4F60856BB6}" destId="{1538709F-55C0-47F7-9504-BC9D16500779}" srcOrd="0" destOrd="0" presId="urn:microsoft.com/office/officeart/2005/8/layout/vList2"/>
    <dgm:cxn modelId="{AC36EB25-F329-42F9-BA9E-2AA05C89A014}" srcId="{ED54BBC1-6D06-423A-8CA5-986C9D9AF9A2}" destId="{3FE803BA-9458-4D12-8653-C8B459E6F607}" srcOrd="0" destOrd="0" parTransId="{15CD4C14-A12F-4E4D-9772-E2F1B431499A}" sibTransId="{3A9C20C3-B54E-40BD-8481-FF51AC51C51A}"/>
    <dgm:cxn modelId="{FEAAC02B-7C4D-419A-8602-6ECA0916D9B9}" srcId="{ED54BBC1-6D06-423A-8CA5-986C9D9AF9A2}" destId="{5231D5F4-FC89-4A70-897D-4FEF3348C1EE}" srcOrd="4" destOrd="0" parTransId="{2A116D3B-0FB4-4B5C-9F68-236AFF0B6EC8}" sibTransId="{B64BD0F1-A4F9-4BD3-8D2D-5F71F35072EF}"/>
    <dgm:cxn modelId="{F7F8EF3D-2CC8-4C81-B28C-DBF010C857C6}" type="presOf" srcId="{B04F5192-4B0D-4A8C-A60C-4789EF177A70}" destId="{CA5D83F5-D511-4727-AF81-EACDCA4FFDC7}" srcOrd="0" destOrd="0" presId="urn:microsoft.com/office/officeart/2005/8/layout/vList2"/>
    <dgm:cxn modelId="{854A5F42-D816-4999-9692-FA89C66FE12A}" type="presOf" srcId="{A9E93785-DA95-4DFC-9194-DE308B62C0CD}" destId="{49859D30-1F25-478E-9404-760251D66D93}" srcOrd="0" destOrd="0" presId="urn:microsoft.com/office/officeart/2005/8/layout/vList2"/>
    <dgm:cxn modelId="{B94E836D-A4F0-4D7D-90E4-6EF95E00B8B6}" type="presOf" srcId="{3FE803BA-9458-4D12-8653-C8B459E6F607}" destId="{6541192B-53DB-4A75-8C5E-0910A38D7F6C}" srcOrd="0" destOrd="0" presId="urn:microsoft.com/office/officeart/2005/8/layout/vList2"/>
    <dgm:cxn modelId="{3F36857A-402F-4149-B6A6-255A81F2DCEF}" srcId="{ED54BBC1-6D06-423A-8CA5-986C9D9AF9A2}" destId="{B04F5192-4B0D-4A8C-A60C-4789EF177A70}" srcOrd="2" destOrd="0" parTransId="{FD088A0F-1B16-4DA7-8B26-31346D6632C3}" sibTransId="{B9B6508F-25C7-486F-B0AE-CA22112C836B}"/>
    <dgm:cxn modelId="{4CAB748E-E18B-4305-AC11-649A0B6DAD68}" srcId="{ED54BBC1-6D06-423A-8CA5-986C9D9AF9A2}" destId="{A9E93785-DA95-4DFC-9194-DE308B62C0CD}" srcOrd="1" destOrd="0" parTransId="{75D2B036-AE6C-4F0E-BB3B-01882D4B8C6B}" sibTransId="{109443B0-C0F5-4679-9CA8-A6223144BD0D}"/>
    <dgm:cxn modelId="{5C4853E2-F06F-455C-97D1-01763EAB519F}" type="presOf" srcId="{ED54BBC1-6D06-423A-8CA5-986C9D9AF9A2}" destId="{D39238D8-E3EE-46E4-BA73-61FBB782E8ED}" srcOrd="0" destOrd="0" presId="urn:microsoft.com/office/officeart/2005/8/layout/vList2"/>
    <dgm:cxn modelId="{379A01FC-9294-4197-AE85-9BC4AA8170EE}" type="presOf" srcId="{5231D5F4-FC89-4A70-897D-4FEF3348C1EE}" destId="{C5CFB472-8AF1-4925-AD1E-ABB55C058FF8}" srcOrd="0" destOrd="0" presId="urn:microsoft.com/office/officeart/2005/8/layout/vList2"/>
    <dgm:cxn modelId="{35EB1FBC-0CAF-454C-ABDB-A37C04098420}" type="presParOf" srcId="{D39238D8-E3EE-46E4-BA73-61FBB782E8ED}" destId="{6541192B-53DB-4A75-8C5E-0910A38D7F6C}" srcOrd="0" destOrd="0" presId="urn:microsoft.com/office/officeart/2005/8/layout/vList2"/>
    <dgm:cxn modelId="{41EA2188-1690-460A-9FF1-8E2D139E4616}" type="presParOf" srcId="{D39238D8-E3EE-46E4-BA73-61FBB782E8ED}" destId="{BB127979-684C-436C-8D67-3D26BCCDE54A}" srcOrd="1" destOrd="0" presId="urn:microsoft.com/office/officeart/2005/8/layout/vList2"/>
    <dgm:cxn modelId="{8C03E03F-D719-4D52-93CE-24C8D3B95CE6}" type="presParOf" srcId="{D39238D8-E3EE-46E4-BA73-61FBB782E8ED}" destId="{49859D30-1F25-478E-9404-760251D66D93}" srcOrd="2" destOrd="0" presId="urn:microsoft.com/office/officeart/2005/8/layout/vList2"/>
    <dgm:cxn modelId="{9D23BD6D-67A9-45A9-84C8-C07AF19B9229}" type="presParOf" srcId="{D39238D8-E3EE-46E4-BA73-61FBB782E8ED}" destId="{1180D119-D79E-4855-921F-47284E226ACF}" srcOrd="3" destOrd="0" presId="urn:microsoft.com/office/officeart/2005/8/layout/vList2"/>
    <dgm:cxn modelId="{CDBFE194-1663-4BAA-97B6-4E7E171BF649}" type="presParOf" srcId="{D39238D8-E3EE-46E4-BA73-61FBB782E8ED}" destId="{CA5D83F5-D511-4727-AF81-EACDCA4FFDC7}" srcOrd="4" destOrd="0" presId="urn:microsoft.com/office/officeart/2005/8/layout/vList2"/>
    <dgm:cxn modelId="{99326F5C-8C83-4321-BA92-A803560FCCAB}" type="presParOf" srcId="{D39238D8-E3EE-46E4-BA73-61FBB782E8ED}" destId="{6E15B19B-B0AE-4E49-BF3C-366A7ECB06B6}" srcOrd="5" destOrd="0" presId="urn:microsoft.com/office/officeart/2005/8/layout/vList2"/>
    <dgm:cxn modelId="{55DFDE5A-7517-4EA6-A682-40EDD3B35DCB}" type="presParOf" srcId="{D39238D8-E3EE-46E4-BA73-61FBB782E8ED}" destId="{1538709F-55C0-47F7-9504-BC9D16500779}" srcOrd="6" destOrd="0" presId="urn:microsoft.com/office/officeart/2005/8/layout/vList2"/>
    <dgm:cxn modelId="{9108ABE4-67FB-46FB-9194-FE24D04F2327}" type="presParOf" srcId="{D39238D8-E3EE-46E4-BA73-61FBB782E8ED}" destId="{7BF00495-6120-4FD0-8156-1B4F43D893DD}" srcOrd="7" destOrd="0" presId="urn:microsoft.com/office/officeart/2005/8/layout/vList2"/>
    <dgm:cxn modelId="{D9E70A3A-E35B-426D-8B81-E32D202A0261}" type="presParOf" srcId="{D39238D8-E3EE-46E4-BA73-61FBB782E8ED}" destId="{C5CFB472-8AF1-4925-AD1E-ABB55C058FF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BF790-6A17-4249-857E-892F86783BC1}" type="doc">
      <dgm:prSet loTypeId="urn:microsoft.com/office/officeart/2005/8/layout/hList7" loCatId="list" qsTypeId="urn:microsoft.com/office/officeart/2005/8/quickstyle/3d3" qsCatId="3D" csTypeId="urn:microsoft.com/office/officeart/2005/8/colors/colorful1" csCatId="colorful" phldr="1"/>
      <dgm:spPr/>
      <dgm:t>
        <a:bodyPr/>
        <a:lstStyle/>
        <a:p>
          <a:endParaRPr lang="en-US"/>
        </a:p>
      </dgm:t>
    </dgm:pt>
    <dgm:pt modelId="{9361DF5F-FB6D-4B15-8D83-60F3C1ECA868}">
      <dgm:prSet/>
      <dgm:spPr/>
      <dgm:t>
        <a:bodyPr/>
        <a:lstStyle/>
        <a:p>
          <a:pPr rtl="0"/>
          <a:r>
            <a:rPr lang="de-DE" b="1" i="0" u="sng" dirty="0"/>
            <a:t>Measuring learner success: </a:t>
          </a:r>
        </a:p>
        <a:p>
          <a:pPr rtl="0"/>
          <a:r>
            <a:rPr lang="de-DE" b="0" i="0" dirty="0"/>
            <a:t>One of the biggest challenges in evaluating flipped classroom models is measuring learner success. It can be difficult to find objective and reliable measures to assess learner progress and performance. Traditional assessment methods such as tests and grades may not be sufficient to capture the actual learning success in the flipped classroom.</a:t>
          </a:r>
          <a:endParaRPr lang="el-GR" dirty="0"/>
        </a:p>
      </dgm:t>
    </dgm:pt>
    <dgm:pt modelId="{9BFDD8B2-D879-4BA2-B949-38B98238585B}" type="parTrans" cxnId="{D073D62E-F928-443E-A302-9DFFC806160F}">
      <dgm:prSet/>
      <dgm:spPr/>
      <dgm:t>
        <a:bodyPr/>
        <a:lstStyle/>
        <a:p>
          <a:endParaRPr lang="en-US"/>
        </a:p>
      </dgm:t>
    </dgm:pt>
    <dgm:pt modelId="{06688FF0-1B16-419F-9F01-C9EDD846953D}" type="sibTrans" cxnId="{D073D62E-F928-443E-A302-9DFFC806160F}">
      <dgm:prSet/>
      <dgm:spPr/>
      <dgm:t>
        <a:bodyPr/>
        <a:lstStyle/>
        <a:p>
          <a:endParaRPr lang="en-US"/>
        </a:p>
      </dgm:t>
    </dgm:pt>
    <dgm:pt modelId="{55C78DB1-16FF-4264-986B-2B5970EC670C}">
      <dgm:prSet/>
      <dgm:spPr/>
      <dgm:t>
        <a:bodyPr/>
        <a:lstStyle/>
        <a:p>
          <a:pPr rtl="0"/>
          <a:r>
            <a:rPr lang="de-DE" b="1" i="0" u="sng" dirty="0"/>
            <a:t>Control and compare groups: </a:t>
          </a:r>
        </a:p>
        <a:p>
          <a:pPr rtl="0"/>
          <a:r>
            <a:rPr lang="de-DE" b="0" i="0" dirty="0"/>
            <a:t>In order to evaluate the effectiveness of the flipped classroom model, it is important to set up control groups or comparison groups. This enables the comparison of learning outcomes and other relevant factors between the groups. However, creating such groups can be challenging, especially when it comes to access to resources and the organisation of lessons.</a:t>
          </a:r>
          <a:endParaRPr lang="el-GR" dirty="0"/>
        </a:p>
      </dgm:t>
    </dgm:pt>
    <dgm:pt modelId="{D16CA5DB-D28A-4A7C-9CAB-ABF79166D736}" type="parTrans" cxnId="{28BE8359-71DE-4729-AF8F-82D580029668}">
      <dgm:prSet/>
      <dgm:spPr/>
      <dgm:t>
        <a:bodyPr/>
        <a:lstStyle/>
        <a:p>
          <a:endParaRPr lang="en-US"/>
        </a:p>
      </dgm:t>
    </dgm:pt>
    <dgm:pt modelId="{3E2A5C00-679A-4191-B94D-EA414ADCD525}" type="sibTrans" cxnId="{28BE8359-71DE-4729-AF8F-82D580029668}">
      <dgm:prSet/>
      <dgm:spPr/>
      <dgm:t>
        <a:bodyPr/>
        <a:lstStyle/>
        <a:p>
          <a:endParaRPr lang="en-US"/>
        </a:p>
      </dgm:t>
    </dgm:pt>
    <dgm:pt modelId="{C07FE066-D321-440C-8F3C-F1C55A7FA6B2}" type="pres">
      <dgm:prSet presAssocID="{14EBF790-6A17-4249-857E-892F86783BC1}" presName="Name0" presStyleCnt="0">
        <dgm:presLayoutVars>
          <dgm:dir/>
          <dgm:resizeHandles val="exact"/>
        </dgm:presLayoutVars>
      </dgm:prSet>
      <dgm:spPr/>
    </dgm:pt>
    <dgm:pt modelId="{B7C03A3A-0EE3-428A-82EC-38CB80FDB031}" type="pres">
      <dgm:prSet presAssocID="{14EBF790-6A17-4249-857E-892F86783BC1}" presName="fgShape" presStyleLbl="fgShp" presStyleIdx="0" presStyleCnt="1"/>
      <dgm:spPr/>
    </dgm:pt>
    <dgm:pt modelId="{72349566-7855-421C-A3E1-27B59F3C513A}" type="pres">
      <dgm:prSet presAssocID="{14EBF790-6A17-4249-857E-892F86783BC1}" presName="linComp" presStyleCnt="0"/>
      <dgm:spPr/>
    </dgm:pt>
    <dgm:pt modelId="{2EA37E84-3E60-460E-879D-06D1D19D851A}" type="pres">
      <dgm:prSet presAssocID="{9361DF5F-FB6D-4B15-8D83-60F3C1ECA868}" presName="compNode" presStyleCnt="0"/>
      <dgm:spPr/>
    </dgm:pt>
    <dgm:pt modelId="{72AF8BDF-0741-4664-9937-5578FE935E64}" type="pres">
      <dgm:prSet presAssocID="{9361DF5F-FB6D-4B15-8D83-60F3C1ECA868}" presName="bkgdShape" presStyleLbl="node1" presStyleIdx="0" presStyleCnt="2"/>
      <dgm:spPr/>
    </dgm:pt>
    <dgm:pt modelId="{D2636F27-7E63-49C6-B137-4293094AE552}" type="pres">
      <dgm:prSet presAssocID="{9361DF5F-FB6D-4B15-8D83-60F3C1ECA868}" presName="nodeTx" presStyleLbl="node1" presStyleIdx="0" presStyleCnt="2">
        <dgm:presLayoutVars>
          <dgm:bulletEnabled val="1"/>
        </dgm:presLayoutVars>
      </dgm:prSet>
      <dgm:spPr/>
    </dgm:pt>
    <dgm:pt modelId="{8B60CFE1-A045-4277-AF95-B3981B165806}" type="pres">
      <dgm:prSet presAssocID="{9361DF5F-FB6D-4B15-8D83-60F3C1ECA868}" presName="invisiNode" presStyleLbl="node1" presStyleIdx="0" presStyleCnt="2"/>
      <dgm:spPr/>
    </dgm:pt>
    <dgm:pt modelId="{D0F21253-086E-41DF-878E-95C0445D5ADC}" type="pres">
      <dgm:prSet presAssocID="{9361DF5F-FB6D-4B15-8D83-60F3C1ECA868}" presName="imagNode" presStyleLbl="fgImgPlace1" presStyleIdx="0" presStyleCnt="2"/>
      <dgm:spPr/>
    </dgm:pt>
    <dgm:pt modelId="{293B7979-61EC-485D-A658-DC8A40E49236}" type="pres">
      <dgm:prSet presAssocID="{06688FF0-1B16-419F-9F01-C9EDD846953D}" presName="sibTrans" presStyleLbl="sibTrans2D1" presStyleIdx="0" presStyleCnt="0"/>
      <dgm:spPr/>
    </dgm:pt>
    <dgm:pt modelId="{1D5912E6-9B1B-410A-A8B8-8A8AAB872D2D}" type="pres">
      <dgm:prSet presAssocID="{55C78DB1-16FF-4264-986B-2B5970EC670C}" presName="compNode" presStyleCnt="0"/>
      <dgm:spPr/>
    </dgm:pt>
    <dgm:pt modelId="{567A0234-8F9E-4CD9-8C62-DBD07351DFF8}" type="pres">
      <dgm:prSet presAssocID="{55C78DB1-16FF-4264-986B-2B5970EC670C}" presName="bkgdShape" presStyleLbl="node1" presStyleIdx="1" presStyleCnt="2"/>
      <dgm:spPr/>
    </dgm:pt>
    <dgm:pt modelId="{75416E9A-5861-422D-B6B7-7899B3FBEF3C}" type="pres">
      <dgm:prSet presAssocID="{55C78DB1-16FF-4264-986B-2B5970EC670C}" presName="nodeTx" presStyleLbl="node1" presStyleIdx="1" presStyleCnt="2">
        <dgm:presLayoutVars>
          <dgm:bulletEnabled val="1"/>
        </dgm:presLayoutVars>
      </dgm:prSet>
      <dgm:spPr/>
    </dgm:pt>
    <dgm:pt modelId="{5F75D4DB-520E-4CAC-8645-CC64B6EB9170}" type="pres">
      <dgm:prSet presAssocID="{55C78DB1-16FF-4264-986B-2B5970EC670C}" presName="invisiNode" presStyleLbl="node1" presStyleIdx="1" presStyleCnt="2"/>
      <dgm:spPr/>
    </dgm:pt>
    <dgm:pt modelId="{8CC46313-352C-409A-B6C5-CE44148EEE56}" type="pres">
      <dgm:prSet presAssocID="{55C78DB1-16FF-4264-986B-2B5970EC670C}" presName="imagNode" presStyleLbl="fgImgPlace1" presStyleIdx="1" presStyleCnt="2"/>
      <dgm:spPr/>
    </dgm:pt>
  </dgm:ptLst>
  <dgm:cxnLst>
    <dgm:cxn modelId="{13CAA101-1F1D-4FB8-870A-039B7E19D8EE}" type="presOf" srcId="{55C78DB1-16FF-4264-986B-2B5970EC670C}" destId="{75416E9A-5861-422D-B6B7-7899B3FBEF3C}" srcOrd="1" destOrd="0" presId="urn:microsoft.com/office/officeart/2005/8/layout/hList7"/>
    <dgm:cxn modelId="{D073D62E-F928-443E-A302-9DFFC806160F}" srcId="{14EBF790-6A17-4249-857E-892F86783BC1}" destId="{9361DF5F-FB6D-4B15-8D83-60F3C1ECA868}" srcOrd="0" destOrd="0" parTransId="{9BFDD8B2-D879-4BA2-B949-38B98238585B}" sibTransId="{06688FF0-1B16-419F-9F01-C9EDD846953D}"/>
    <dgm:cxn modelId="{C8215D36-1A10-4214-AD7E-79F83C3BE78B}" type="presOf" srcId="{06688FF0-1B16-419F-9F01-C9EDD846953D}" destId="{293B7979-61EC-485D-A658-DC8A40E49236}" srcOrd="0" destOrd="0" presId="urn:microsoft.com/office/officeart/2005/8/layout/hList7"/>
    <dgm:cxn modelId="{004F7F48-1BA7-421E-B23C-44D11A981CC9}" type="presOf" srcId="{55C78DB1-16FF-4264-986B-2B5970EC670C}" destId="{567A0234-8F9E-4CD9-8C62-DBD07351DFF8}" srcOrd="0" destOrd="0" presId="urn:microsoft.com/office/officeart/2005/8/layout/hList7"/>
    <dgm:cxn modelId="{5822BA71-F774-4F21-B7C8-70039A96BEE1}" type="presOf" srcId="{14EBF790-6A17-4249-857E-892F86783BC1}" destId="{C07FE066-D321-440C-8F3C-F1C55A7FA6B2}" srcOrd="0" destOrd="0" presId="urn:microsoft.com/office/officeart/2005/8/layout/hList7"/>
    <dgm:cxn modelId="{28BE8359-71DE-4729-AF8F-82D580029668}" srcId="{14EBF790-6A17-4249-857E-892F86783BC1}" destId="{55C78DB1-16FF-4264-986B-2B5970EC670C}" srcOrd="1" destOrd="0" parTransId="{D16CA5DB-D28A-4A7C-9CAB-ABF79166D736}" sibTransId="{3E2A5C00-679A-4191-B94D-EA414ADCD525}"/>
    <dgm:cxn modelId="{2F0B26C4-29A4-49FB-8540-8E8033BC18EE}" type="presOf" srcId="{9361DF5F-FB6D-4B15-8D83-60F3C1ECA868}" destId="{D2636F27-7E63-49C6-B137-4293094AE552}" srcOrd="1" destOrd="0" presId="urn:microsoft.com/office/officeart/2005/8/layout/hList7"/>
    <dgm:cxn modelId="{E07B79EC-C6F0-4F86-91B7-486D3371BD1B}" type="presOf" srcId="{9361DF5F-FB6D-4B15-8D83-60F3C1ECA868}" destId="{72AF8BDF-0741-4664-9937-5578FE935E64}" srcOrd="0" destOrd="0" presId="urn:microsoft.com/office/officeart/2005/8/layout/hList7"/>
    <dgm:cxn modelId="{018A9446-70E9-4FBA-8022-F153C527F197}" type="presParOf" srcId="{C07FE066-D321-440C-8F3C-F1C55A7FA6B2}" destId="{B7C03A3A-0EE3-428A-82EC-38CB80FDB031}" srcOrd="0" destOrd="0" presId="urn:microsoft.com/office/officeart/2005/8/layout/hList7"/>
    <dgm:cxn modelId="{239C4519-25E6-4EE7-A390-37FA949DD776}" type="presParOf" srcId="{C07FE066-D321-440C-8F3C-F1C55A7FA6B2}" destId="{72349566-7855-421C-A3E1-27B59F3C513A}" srcOrd="1" destOrd="0" presId="urn:microsoft.com/office/officeart/2005/8/layout/hList7"/>
    <dgm:cxn modelId="{536D3D06-ACC2-41EB-A19D-9A3B8C5296FB}" type="presParOf" srcId="{72349566-7855-421C-A3E1-27B59F3C513A}" destId="{2EA37E84-3E60-460E-879D-06D1D19D851A}" srcOrd="0" destOrd="0" presId="urn:microsoft.com/office/officeart/2005/8/layout/hList7"/>
    <dgm:cxn modelId="{A1415B7A-93ED-4ECE-AA79-E1ADA4151E66}" type="presParOf" srcId="{2EA37E84-3E60-460E-879D-06D1D19D851A}" destId="{72AF8BDF-0741-4664-9937-5578FE935E64}" srcOrd="0" destOrd="0" presId="urn:microsoft.com/office/officeart/2005/8/layout/hList7"/>
    <dgm:cxn modelId="{FF9C4C71-33ED-442F-AD4A-546DE6DC7FE9}" type="presParOf" srcId="{2EA37E84-3E60-460E-879D-06D1D19D851A}" destId="{D2636F27-7E63-49C6-B137-4293094AE552}" srcOrd="1" destOrd="0" presId="urn:microsoft.com/office/officeart/2005/8/layout/hList7"/>
    <dgm:cxn modelId="{61A46A52-D4B4-4D57-9748-5C0F86C81338}" type="presParOf" srcId="{2EA37E84-3E60-460E-879D-06D1D19D851A}" destId="{8B60CFE1-A045-4277-AF95-B3981B165806}" srcOrd="2" destOrd="0" presId="urn:microsoft.com/office/officeart/2005/8/layout/hList7"/>
    <dgm:cxn modelId="{2B3EABAE-608B-42F7-8A35-A5ACC5E72C61}" type="presParOf" srcId="{2EA37E84-3E60-460E-879D-06D1D19D851A}" destId="{D0F21253-086E-41DF-878E-95C0445D5ADC}" srcOrd="3" destOrd="0" presId="urn:microsoft.com/office/officeart/2005/8/layout/hList7"/>
    <dgm:cxn modelId="{6BD16D4E-14D1-4A5E-AD3A-F1A560A12B64}" type="presParOf" srcId="{72349566-7855-421C-A3E1-27B59F3C513A}" destId="{293B7979-61EC-485D-A658-DC8A40E49236}" srcOrd="1" destOrd="0" presId="urn:microsoft.com/office/officeart/2005/8/layout/hList7"/>
    <dgm:cxn modelId="{3B86BBB1-D0BA-48A2-A289-A6B6CF117080}" type="presParOf" srcId="{72349566-7855-421C-A3E1-27B59F3C513A}" destId="{1D5912E6-9B1B-410A-A8B8-8A8AAB872D2D}" srcOrd="2" destOrd="0" presId="urn:microsoft.com/office/officeart/2005/8/layout/hList7"/>
    <dgm:cxn modelId="{7CA47FA5-0847-455F-9E29-E9848E0C24F8}" type="presParOf" srcId="{1D5912E6-9B1B-410A-A8B8-8A8AAB872D2D}" destId="{567A0234-8F9E-4CD9-8C62-DBD07351DFF8}" srcOrd="0" destOrd="0" presId="urn:microsoft.com/office/officeart/2005/8/layout/hList7"/>
    <dgm:cxn modelId="{C976C230-7DB6-463C-AAEB-F6350078E659}" type="presParOf" srcId="{1D5912E6-9B1B-410A-A8B8-8A8AAB872D2D}" destId="{75416E9A-5861-422D-B6B7-7899B3FBEF3C}" srcOrd="1" destOrd="0" presId="urn:microsoft.com/office/officeart/2005/8/layout/hList7"/>
    <dgm:cxn modelId="{2E28F0BF-2A48-4BFA-A54E-A619FA89B78C}" type="presParOf" srcId="{1D5912E6-9B1B-410A-A8B8-8A8AAB872D2D}" destId="{5F75D4DB-520E-4CAC-8645-CC64B6EB9170}" srcOrd="2" destOrd="0" presId="urn:microsoft.com/office/officeart/2005/8/layout/hList7"/>
    <dgm:cxn modelId="{5B723BC1-F218-4D24-A02F-57E6DD1EC4EB}" type="presParOf" srcId="{1D5912E6-9B1B-410A-A8B8-8A8AAB872D2D}" destId="{8CC46313-352C-409A-B6C5-CE44148EEE56}"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760BE-8103-4A4D-94EA-992160D06BDC}">
      <dsp:nvSpPr>
        <dsp:cNvPr id="0" name=""/>
        <dsp:cNvSpPr/>
      </dsp:nvSpPr>
      <dsp:spPr>
        <a:xfrm>
          <a:off x="1582340" y="3149"/>
          <a:ext cx="3994787" cy="2396872"/>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de-DE" sz="2200" b="1" i="0" u="sng" kern="1200" dirty="0"/>
            <a:t>1. Review of learning progress:</a:t>
          </a:r>
          <a:r>
            <a:rPr lang="de-DE" sz="2200" b="1" i="0" u="none" kern="1200" dirty="0"/>
            <a:t> </a:t>
          </a:r>
        </a:p>
        <a:p>
          <a:pPr marL="0" lvl="0" indent="0" algn="ctr" defTabSz="977900" rtl="0">
            <a:lnSpc>
              <a:spcPct val="90000"/>
            </a:lnSpc>
            <a:spcBef>
              <a:spcPct val="0"/>
            </a:spcBef>
            <a:spcAft>
              <a:spcPct val="35000"/>
            </a:spcAft>
            <a:buNone/>
          </a:pPr>
          <a:r>
            <a:rPr lang="de-DE" sz="2200" b="0" i="0" kern="1200" dirty="0"/>
            <a:t>Evaluation allows teachers to check students' progress and determine whether they have understood the learning content.</a:t>
          </a:r>
          <a:endParaRPr lang="el-GR" sz="2200" kern="1200" dirty="0"/>
        </a:p>
      </dsp:txBody>
      <dsp:txXfrm>
        <a:off x="1582340" y="3149"/>
        <a:ext cx="3994787" cy="2396872"/>
      </dsp:txXfrm>
    </dsp:sp>
    <dsp:sp modelId="{5943DF60-8E60-4A24-8152-415F778306A4}">
      <dsp:nvSpPr>
        <dsp:cNvPr id="0" name=""/>
        <dsp:cNvSpPr/>
      </dsp:nvSpPr>
      <dsp:spPr>
        <a:xfrm>
          <a:off x="5976606" y="3149"/>
          <a:ext cx="3994787" cy="2396872"/>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de-DE" sz="2200" b="1" i="0" u="sng" kern="1200" dirty="0"/>
            <a:t>2. Identification of weak points:</a:t>
          </a:r>
          <a:r>
            <a:rPr lang="de-DE" sz="2200" b="1" i="0" u="none" kern="1200" dirty="0"/>
            <a:t> </a:t>
          </a:r>
        </a:p>
        <a:p>
          <a:pPr marL="0" lvl="0" indent="0" algn="ctr" defTabSz="977900" rtl="0">
            <a:lnSpc>
              <a:spcPct val="90000"/>
            </a:lnSpc>
            <a:spcBef>
              <a:spcPct val="0"/>
            </a:spcBef>
            <a:spcAft>
              <a:spcPct val="35000"/>
            </a:spcAft>
            <a:buNone/>
          </a:pPr>
          <a:r>
            <a:rPr lang="de-DE" sz="2200" b="0" i="0" kern="1200" dirty="0"/>
            <a:t>The evaluation helps to identify weaknesses in the learning process. </a:t>
          </a:r>
          <a:endParaRPr lang="el-GR" sz="2200" kern="1200" dirty="0"/>
        </a:p>
      </dsp:txBody>
      <dsp:txXfrm>
        <a:off x="5976606" y="3149"/>
        <a:ext cx="3994787" cy="2396872"/>
      </dsp:txXfrm>
    </dsp:sp>
    <dsp:sp modelId="{DA7D527C-32E7-4AF9-8444-99B2AD1373C9}">
      <dsp:nvSpPr>
        <dsp:cNvPr id="0" name=""/>
        <dsp:cNvSpPr/>
      </dsp:nvSpPr>
      <dsp:spPr>
        <a:xfrm>
          <a:off x="10370872" y="3149"/>
          <a:ext cx="3994787" cy="2396872"/>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de-DE" sz="2200" b="1" i="0" u="sng" kern="1200" dirty="0"/>
            <a:t>3. Adapting lessons</a:t>
          </a:r>
          <a:r>
            <a:rPr lang="de-DE" sz="2200" b="0" i="0" kern="1200" dirty="0"/>
            <a:t>: </a:t>
          </a:r>
        </a:p>
        <a:p>
          <a:pPr marL="0" lvl="0" indent="0" algn="ctr" defTabSz="977900" rtl="0">
            <a:lnSpc>
              <a:spcPct val="90000"/>
            </a:lnSpc>
            <a:spcBef>
              <a:spcPct val="0"/>
            </a:spcBef>
            <a:spcAft>
              <a:spcPct val="35000"/>
            </a:spcAft>
            <a:buNone/>
          </a:pPr>
          <a:r>
            <a:rPr lang="de-DE" sz="2200" b="0" i="0" kern="1200" dirty="0"/>
            <a:t>Evaluation enables teachers to adapt lessons to the needs of the learners. </a:t>
          </a:r>
          <a:endParaRPr lang="el-GR" sz="2200" kern="1200" dirty="0"/>
        </a:p>
      </dsp:txBody>
      <dsp:txXfrm>
        <a:off x="10370872" y="3149"/>
        <a:ext cx="3994787" cy="2396872"/>
      </dsp:txXfrm>
    </dsp:sp>
    <dsp:sp modelId="{BB82C04C-ED8D-4788-B32F-84FDF7278D6D}">
      <dsp:nvSpPr>
        <dsp:cNvPr id="0" name=""/>
        <dsp:cNvSpPr/>
      </dsp:nvSpPr>
      <dsp:spPr>
        <a:xfrm>
          <a:off x="3779473" y="2799500"/>
          <a:ext cx="3994787" cy="239687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de-DE" sz="2200" b="1" i="0" u="sng" kern="1200" dirty="0"/>
            <a:t>4. Motivation of the learners:</a:t>
          </a:r>
          <a:r>
            <a:rPr lang="de-DE" sz="2200" b="1" i="0" u="none" kern="1200" dirty="0"/>
            <a:t> </a:t>
          </a:r>
        </a:p>
        <a:p>
          <a:pPr marL="0" lvl="0" indent="0" algn="ctr" defTabSz="977900" rtl="0">
            <a:lnSpc>
              <a:spcPct val="90000"/>
            </a:lnSpc>
            <a:spcBef>
              <a:spcPct val="0"/>
            </a:spcBef>
            <a:spcAft>
              <a:spcPct val="35000"/>
            </a:spcAft>
            <a:buNone/>
          </a:pPr>
          <a:r>
            <a:rPr lang="de-DE" sz="2200" b="0" i="0" kern="1200" dirty="0"/>
            <a:t>Evaluation can increase learners' motivation as they can see how far they have come and what progress they have made.</a:t>
          </a:r>
          <a:endParaRPr lang="el-GR" sz="2200" kern="1200" dirty="0"/>
        </a:p>
      </dsp:txBody>
      <dsp:txXfrm>
        <a:off x="3779473" y="2799500"/>
        <a:ext cx="3994787" cy="2396872"/>
      </dsp:txXfrm>
    </dsp:sp>
    <dsp:sp modelId="{6D226A50-53F9-486D-B18D-E2F6D6F603AA}">
      <dsp:nvSpPr>
        <dsp:cNvPr id="0" name=""/>
        <dsp:cNvSpPr/>
      </dsp:nvSpPr>
      <dsp:spPr>
        <a:xfrm>
          <a:off x="8173739" y="2799500"/>
          <a:ext cx="3994787" cy="2396872"/>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de-DE" sz="2200" b="1" i="0" u="sng" kern="1200" dirty="0"/>
            <a:t>5. Feedback for the learners:</a:t>
          </a:r>
          <a:r>
            <a:rPr lang="de-DE" sz="2200" b="1" i="0" u="none" kern="1200" dirty="0"/>
            <a:t> </a:t>
          </a:r>
        </a:p>
        <a:p>
          <a:pPr marL="0" lvl="0" indent="0" algn="ctr" defTabSz="977900" rtl="0">
            <a:lnSpc>
              <a:spcPct val="90000"/>
            </a:lnSpc>
            <a:spcBef>
              <a:spcPct val="0"/>
            </a:spcBef>
            <a:spcAft>
              <a:spcPct val="35000"/>
            </a:spcAft>
            <a:buNone/>
          </a:pPr>
          <a:r>
            <a:rPr lang="de-DE" sz="2200" b="0" i="0" kern="1200" dirty="0"/>
            <a:t>Through evaluation, learners receive feedback on their performance. </a:t>
          </a:r>
          <a:endParaRPr lang="el-GR" sz="2200" kern="1200" dirty="0"/>
        </a:p>
      </dsp:txBody>
      <dsp:txXfrm>
        <a:off x="8173739" y="2799500"/>
        <a:ext cx="3994787" cy="2396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E909A-04CB-4520-B81C-BC8F5D2416A8}">
      <dsp:nvSpPr>
        <dsp:cNvPr id="0" name=""/>
        <dsp:cNvSpPr/>
      </dsp:nvSpPr>
      <dsp:spPr>
        <a:xfrm>
          <a:off x="1582340" y="2588"/>
          <a:ext cx="3994787" cy="239687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6. Review of teaching methods: </a:t>
          </a:r>
        </a:p>
        <a:p>
          <a:pPr marL="0" lvl="0" indent="0" algn="ctr" defTabSz="889000" rtl="0">
            <a:lnSpc>
              <a:spcPct val="90000"/>
            </a:lnSpc>
            <a:spcBef>
              <a:spcPct val="0"/>
            </a:spcBef>
            <a:spcAft>
              <a:spcPct val="35000"/>
            </a:spcAft>
            <a:buNone/>
          </a:pPr>
          <a:r>
            <a:rPr lang="de-DE" sz="2000" b="0" i="0" kern="1200" dirty="0"/>
            <a:t>Evaluation enables teachers to review their teaching methods and adapt them if necessary. </a:t>
          </a:r>
          <a:endParaRPr lang="el-GR" sz="2000" kern="1200" dirty="0"/>
        </a:p>
      </dsp:txBody>
      <dsp:txXfrm>
        <a:off x="1582340" y="2588"/>
        <a:ext cx="3994787" cy="2396872"/>
      </dsp:txXfrm>
    </dsp:sp>
    <dsp:sp modelId="{5FF6AF47-41D0-4C3D-BBDE-4BE624FFFA0B}">
      <dsp:nvSpPr>
        <dsp:cNvPr id="0" name=""/>
        <dsp:cNvSpPr/>
      </dsp:nvSpPr>
      <dsp:spPr>
        <a:xfrm>
          <a:off x="5976606" y="2588"/>
          <a:ext cx="3994787" cy="2396872"/>
        </a:xfrm>
        <a:prstGeom prst="rect">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7 Quality assurance: </a:t>
          </a:r>
        </a:p>
        <a:p>
          <a:pPr marL="0" lvl="0" indent="0" algn="ctr" defTabSz="889000" rtl="0">
            <a:lnSpc>
              <a:spcPct val="90000"/>
            </a:lnSpc>
            <a:spcBef>
              <a:spcPct val="0"/>
            </a:spcBef>
            <a:spcAft>
              <a:spcPct val="35000"/>
            </a:spcAft>
            <a:buNone/>
          </a:pPr>
          <a:r>
            <a:rPr lang="de-DE" sz="2000" b="0" i="0" kern="1200" dirty="0"/>
            <a:t>The evaluation also serves to ensure the quality of the learning process. Teachers can check whether the learning objectives are being achieved and whether the lessons are effective.</a:t>
          </a:r>
          <a:endParaRPr lang="el-GR" sz="2000" kern="1200" dirty="0"/>
        </a:p>
      </dsp:txBody>
      <dsp:txXfrm>
        <a:off x="5976606" y="2588"/>
        <a:ext cx="3994787" cy="2396872"/>
      </dsp:txXfrm>
    </dsp:sp>
    <dsp:sp modelId="{0306A758-F8B5-45E1-BF09-A37C36BDDF34}">
      <dsp:nvSpPr>
        <dsp:cNvPr id="0" name=""/>
        <dsp:cNvSpPr/>
      </dsp:nvSpPr>
      <dsp:spPr>
        <a:xfrm>
          <a:off x="10370872" y="2588"/>
          <a:ext cx="3994787" cy="2396872"/>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8. Comparability: </a:t>
          </a:r>
        </a:p>
        <a:p>
          <a:pPr marL="0" lvl="0" indent="0" algn="ctr" defTabSz="889000" rtl="0">
            <a:lnSpc>
              <a:spcPct val="90000"/>
            </a:lnSpc>
            <a:spcBef>
              <a:spcPct val="0"/>
            </a:spcBef>
            <a:spcAft>
              <a:spcPct val="35000"/>
            </a:spcAft>
            <a:buNone/>
          </a:pPr>
          <a:r>
            <a:rPr lang="de-DE" sz="2000" b="0" i="0" kern="1200" dirty="0"/>
            <a:t>Evaluation allows the performance of learners to be compared with each other. This enables teachers to assess the learning progress of individual students in comparison to the group as a whole.</a:t>
          </a:r>
          <a:endParaRPr lang="el-GR" sz="2000" kern="1200" dirty="0"/>
        </a:p>
      </dsp:txBody>
      <dsp:txXfrm>
        <a:off x="10370872" y="2588"/>
        <a:ext cx="3994787" cy="2396872"/>
      </dsp:txXfrm>
    </dsp:sp>
    <dsp:sp modelId="{C0DA32E5-2147-4D51-9642-DC2150629526}">
      <dsp:nvSpPr>
        <dsp:cNvPr id="0" name=""/>
        <dsp:cNvSpPr/>
      </dsp:nvSpPr>
      <dsp:spPr>
        <a:xfrm>
          <a:off x="3779473" y="2798939"/>
          <a:ext cx="3994787" cy="2396872"/>
        </a:xfrm>
        <a:prstGeom prst="rect">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9. Basis for decisions: </a:t>
          </a:r>
        </a:p>
        <a:p>
          <a:pPr marL="0" lvl="0" indent="0" algn="ctr" defTabSz="889000" rtl="0">
            <a:lnSpc>
              <a:spcPct val="90000"/>
            </a:lnSpc>
            <a:spcBef>
              <a:spcPct val="0"/>
            </a:spcBef>
            <a:spcAft>
              <a:spcPct val="35000"/>
            </a:spcAft>
            <a:buNone/>
          </a:pPr>
          <a:r>
            <a:rPr lang="de-DE" sz="2000" b="0" i="0" kern="1200" dirty="0"/>
            <a:t>The results of the evaluation can serve as a basis for decisions, for example in the selection of further learning content or the organisation of lessons.</a:t>
          </a:r>
          <a:endParaRPr lang="el-GR" sz="2000" kern="1200" dirty="0"/>
        </a:p>
      </dsp:txBody>
      <dsp:txXfrm>
        <a:off x="3779473" y="2798939"/>
        <a:ext cx="3994787" cy="2396872"/>
      </dsp:txXfrm>
    </dsp:sp>
    <dsp:sp modelId="{6EF445F0-0E05-418B-A53D-A8CD08F18317}">
      <dsp:nvSpPr>
        <dsp:cNvPr id="0" name=""/>
        <dsp:cNvSpPr/>
      </dsp:nvSpPr>
      <dsp:spPr>
        <a:xfrm>
          <a:off x="8173739" y="2798939"/>
          <a:ext cx="3994787" cy="2396872"/>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10 Continuous improvement process: </a:t>
          </a:r>
        </a:p>
        <a:p>
          <a:pPr marL="0" lvl="0" indent="0" algn="ctr" defTabSz="889000" rtl="0">
            <a:lnSpc>
              <a:spcPct val="90000"/>
            </a:lnSpc>
            <a:spcBef>
              <a:spcPct val="0"/>
            </a:spcBef>
            <a:spcAft>
              <a:spcPct val="35000"/>
            </a:spcAft>
            <a:buNone/>
          </a:pPr>
          <a:r>
            <a:rPr lang="de-DE" sz="2000" b="0" i="0" kern="1200" dirty="0"/>
            <a:t>Evaluation is part of a continuous improvement process. Through regular evaluations, teachers can optimise the learning process and increase the quality of teaching.</a:t>
          </a:r>
          <a:endParaRPr lang="el-GR" sz="2000" kern="1200" dirty="0"/>
        </a:p>
      </dsp:txBody>
      <dsp:txXfrm>
        <a:off x="8173739" y="2798939"/>
        <a:ext cx="3994787" cy="2396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1192B-53DB-4A75-8C5E-0910A38D7F6C}">
      <dsp:nvSpPr>
        <dsp:cNvPr id="0" name=""/>
        <dsp:cNvSpPr/>
      </dsp:nvSpPr>
      <dsp:spPr>
        <a:xfrm>
          <a:off x="0" y="5683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Identification of strengths and weaknesses:</a:t>
          </a:r>
          <a:r>
            <a:rPr lang="de-DE" sz="2500" b="1" i="0" kern="1200"/>
            <a:t> </a:t>
          </a:r>
          <a:r>
            <a:rPr lang="de-DE" sz="2500" b="0" i="0" kern="1200"/>
            <a:t>The interpretation of the results makes it possible to recognise the strengths and weaknesses of the flipped classroom concept.</a:t>
          </a:r>
          <a:endParaRPr lang="el-GR" sz="2500" kern="1200"/>
        </a:p>
      </dsp:txBody>
      <dsp:txXfrm>
        <a:off x="47120" y="103956"/>
        <a:ext cx="15636522" cy="871010"/>
      </dsp:txXfrm>
    </dsp:sp>
    <dsp:sp modelId="{49859D30-1F25-478E-9404-760251D66D93}">
      <dsp:nvSpPr>
        <dsp:cNvPr id="0" name=""/>
        <dsp:cNvSpPr/>
      </dsp:nvSpPr>
      <dsp:spPr>
        <a:xfrm>
          <a:off x="0" y="109408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Adaptation of teaching:</a:t>
          </a:r>
          <a:r>
            <a:rPr lang="de-DE" sz="2500" b="1" i="0" kern="1200"/>
            <a:t> </a:t>
          </a:r>
          <a:r>
            <a:rPr lang="de-DE" sz="2500" b="0" i="0" kern="1200"/>
            <a:t>by interpreting the results, adjustments can be made to teaching in order to better meet the needs of the learners. </a:t>
          </a:r>
          <a:endParaRPr lang="el-GR" sz="2500" kern="1200"/>
        </a:p>
      </dsp:txBody>
      <dsp:txXfrm>
        <a:off x="47120" y="1141206"/>
        <a:ext cx="15636522" cy="871010"/>
      </dsp:txXfrm>
    </dsp:sp>
    <dsp:sp modelId="{CA5D83F5-D511-4727-AF81-EACDCA4FFDC7}">
      <dsp:nvSpPr>
        <dsp:cNvPr id="0" name=""/>
        <dsp:cNvSpPr/>
      </dsp:nvSpPr>
      <dsp:spPr>
        <a:xfrm>
          <a:off x="0" y="213133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Improvement of learning outcomes:</a:t>
          </a:r>
          <a:r>
            <a:rPr lang="de-DE" sz="2500" b="1" i="0" kern="1200"/>
            <a:t> </a:t>
          </a:r>
          <a:r>
            <a:rPr lang="de-DE" sz="2500" b="0" i="0" kern="1200"/>
            <a:t>The interpretation of the results makes it possible to understand the impact of the flipped classroom concept on learning outcomes. </a:t>
          </a:r>
          <a:endParaRPr lang="el-GR" sz="2500" kern="1200"/>
        </a:p>
      </dsp:txBody>
      <dsp:txXfrm>
        <a:off x="47120" y="2178456"/>
        <a:ext cx="15636522" cy="871010"/>
      </dsp:txXfrm>
    </dsp:sp>
    <dsp:sp modelId="{1538709F-55C0-47F7-9504-BC9D16500779}">
      <dsp:nvSpPr>
        <dsp:cNvPr id="0" name=""/>
        <dsp:cNvSpPr/>
      </dsp:nvSpPr>
      <dsp:spPr>
        <a:xfrm>
          <a:off x="0" y="316858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Feedback to teachers and learners:</a:t>
          </a:r>
          <a:r>
            <a:rPr lang="de-DE" sz="2500" b="1" i="0" kern="1200"/>
            <a:t> </a:t>
          </a:r>
          <a:r>
            <a:rPr lang="de-DE" sz="2500" b="0" i="0" kern="1200"/>
            <a:t>The interpretation of the results provides the opportunity to give feedback to teachers and learners. </a:t>
          </a:r>
          <a:endParaRPr lang="el-GR" sz="2500" kern="1200"/>
        </a:p>
      </dsp:txBody>
      <dsp:txXfrm>
        <a:off x="47120" y="3215706"/>
        <a:ext cx="15636522" cy="871010"/>
      </dsp:txXfrm>
    </dsp:sp>
    <dsp:sp modelId="{C5CFB472-8AF1-4925-AD1E-ABB55C058FF8}">
      <dsp:nvSpPr>
        <dsp:cNvPr id="0" name=""/>
        <dsp:cNvSpPr/>
      </dsp:nvSpPr>
      <dsp:spPr>
        <a:xfrm>
          <a:off x="0" y="420583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Continuous improvement</a:t>
          </a:r>
          <a:r>
            <a:rPr lang="de-DE" sz="2500" b="1" i="0" kern="1200"/>
            <a:t>: </a:t>
          </a:r>
          <a:r>
            <a:rPr lang="de-DE" sz="2500" b="0" i="0" kern="1200"/>
            <a:t>The interpretation of the results is an important step in the process of continuous improvement of the flipped classroom concept. </a:t>
          </a:r>
          <a:endParaRPr lang="el-GR" sz="2500" kern="1200"/>
        </a:p>
      </dsp:txBody>
      <dsp:txXfrm>
        <a:off x="47120" y="4252956"/>
        <a:ext cx="15636522" cy="871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F8BDF-0741-4664-9937-5578FE935E64}">
      <dsp:nvSpPr>
        <dsp:cNvPr id="0" name=""/>
        <dsp:cNvSpPr/>
      </dsp:nvSpPr>
      <dsp:spPr>
        <a:xfrm>
          <a:off x="6852" y="0"/>
          <a:ext cx="7849406" cy="457048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de-DE" sz="1800" b="1" i="0" u="sng" kern="1200" dirty="0"/>
            <a:t>Measuring learner success: </a:t>
          </a:r>
        </a:p>
        <a:p>
          <a:pPr marL="0" lvl="0" indent="0" algn="ctr" defTabSz="800100" rtl="0">
            <a:lnSpc>
              <a:spcPct val="90000"/>
            </a:lnSpc>
            <a:spcBef>
              <a:spcPct val="0"/>
            </a:spcBef>
            <a:spcAft>
              <a:spcPct val="35000"/>
            </a:spcAft>
            <a:buNone/>
          </a:pPr>
          <a:r>
            <a:rPr lang="de-DE" sz="1800" b="0" i="0" kern="1200" dirty="0"/>
            <a:t>One of the biggest challenges in evaluating flipped classroom models is measuring learner success. It can be difficult to find objective and reliable measures to assess learner progress and performance. Traditional assessment methods such as tests and grades may not be sufficient to capture the actual learning success in the flipped classroom.</a:t>
          </a:r>
          <a:endParaRPr lang="el-GR" sz="1800" kern="1200" dirty="0"/>
        </a:p>
      </dsp:txBody>
      <dsp:txXfrm>
        <a:off x="6852" y="1828192"/>
        <a:ext cx="7849406" cy="1828192"/>
      </dsp:txXfrm>
    </dsp:sp>
    <dsp:sp modelId="{D0F21253-086E-41DF-878E-95C0445D5ADC}">
      <dsp:nvSpPr>
        <dsp:cNvPr id="0" name=""/>
        <dsp:cNvSpPr/>
      </dsp:nvSpPr>
      <dsp:spPr>
        <a:xfrm>
          <a:off x="3170570" y="274228"/>
          <a:ext cx="1521970" cy="1521970"/>
        </a:xfrm>
        <a:prstGeom prst="ellipse">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7A0234-8F9E-4CD9-8C62-DBD07351DFF8}">
      <dsp:nvSpPr>
        <dsp:cNvPr id="0" name=""/>
        <dsp:cNvSpPr/>
      </dsp:nvSpPr>
      <dsp:spPr>
        <a:xfrm>
          <a:off x="8091741" y="0"/>
          <a:ext cx="7849406" cy="457048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de-DE" sz="1800" b="1" i="0" u="sng" kern="1200" dirty="0"/>
            <a:t>Control and compare groups: </a:t>
          </a:r>
        </a:p>
        <a:p>
          <a:pPr marL="0" lvl="0" indent="0" algn="ctr" defTabSz="800100" rtl="0">
            <a:lnSpc>
              <a:spcPct val="90000"/>
            </a:lnSpc>
            <a:spcBef>
              <a:spcPct val="0"/>
            </a:spcBef>
            <a:spcAft>
              <a:spcPct val="35000"/>
            </a:spcAft>
            <a:buNone/>
          </a:pPr>
          <a:r>
            <a:rPr lang="de-DE" sz="1800" b="0" i="0" kern="1200" dirty="0"/>
            <a:t>In order to evaluate the effectiveness of the flipped classroom model, it is important to set up control groups or comparison groups. This enables the comparison of learning outcomes and other relevant factors between the groups. However, creating such groups can be challenging, especially when it comes to access to resources and the organisation of lessons.</a:t>
          </a:r>
          <a:endParaRPr lang="el-GR" sz="1800" kern="1200" dirty="0"/>
        </a:p>
      </dsp:txBody>
      <dsp:txXfrm>
        <a:off x="8091741" y="1828192"/>
        <a:ext cx="7849406" cy="1828192"/>
      </dsp:txXfrm>
    </dsp:sp>
    <dsp:sp modelId="{8CC46313-352C-409A-B6C5-CE44148EEE56}">
      <dsp:nvSpPr>
        <dsp:cNvPr id="0" name=""/>
        <dsp:cNvSpPr/>
      </dsp:nvSpPr>
      <dsp:spPr>
        <a:xfrm>
          <a:off x="11255458" y="274228"/>
          <a:ext cx="1521970" cy="1521970"/>
        </a:xfrm>
        <a:prstGeom prst="ellipse">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7C03A3A-0EE3-428A-82EC-38CB80FDB031}">
      <dsp:nvSpPr>
        <dsp:cNvPr id="0" name=""/>
        <dsp:cNvSpPr/>
      </dsp:nvSpPr>
      <dsp:spPr>
        <a:xfrm>
          <a:off x="637920" y="3656385"/>
          <a:ext cx="14672160" cy="685572"/>
        </a:xfrm>
        <a:prstGeom prst="leftRight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19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6" name="Google Shape;101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 name="Google Shape;89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81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3" name="Google Shape;103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0" name="Google Shape;86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 name="Google Shape;89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7" name="Google Shape;90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5" name="Google Shape;93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42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5" name="Google Shape;93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2" name="Google Shape;95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68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www.youtube.com/watch?v=jCIxLUpYwp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s://www.youtube.com/watch?v=EtnxACx3e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diagramColors" Target="../diagrams/colors4.xml"/><Relationship Id="rId12"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4.png"/><Relationship Id="rId5" Type="http://schemas.openxmlformats.org/officeDocument/2006/relationships/diagramLayout" Target="../diagrams/layout4.xml"/><Relationship Id="rId10" Type="http://schemas.openxmlformats.org/officeDocument/2006/relationships/image" Target="../media/image2.png"/><Relationship Id="rId4" Type="http://schemas.openxmlformats.org/officeDocument/2006/relationships/diagramData" Target="../diagrams/data4.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6bv-7hwrr7k" TargetMode="External"/><Relationship Id="rId3" Type="http://schemas.openxmlformats.org/officeDocument/2006/relationships/image" Target="../media/image6.png"/><Relationship Id="rId7" Type="http://schemas.openxmlformats.org/officeDocument/2006/relationships/hyperlink" Target="https://www.youtube.com/watch?v=xUqsIB567H8"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hyperlink" Target="https://www.youtube.com/watch?v=AwcVzFA6zcc" TargetMode="External"/><Relationship Id="rId4" Type="http://schemas.openxmlformats.org/officeDocument/2006/relationships/image" Target="../media/image1.png"/><Relationship Id="rId9" Type="http://schemas.openxmlformats.org/officeDocument/2006/relationships/hyperlink" Target="https://www.youtube.com/watch?v=aT66by0QO3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tandfonline.com/doi/full/10.1080/00313831.2021.198386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elt.miamioh.edu/ojs/index.php/JECT/article/view/290" TargetMode="External"/><Relationship Id="rId5" Type="http://schemas.openxmlformats.org/officeDocument/2006/relationships/hyperlink" Target="https://www.researchgate.net/publication/373247543_ASSESSING_THE_EFFECTIVENESS_OF_FLIPPED_CLASSROOM_STRATEGY_ON_STUDENT_PERFORMANCE"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4.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2hRu5i-gfXo" TargetMode="External"/><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4.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4000" b="1" i="0" u="none" strike="noStrike" cap="none" dirty="0">
                <a:solidFill>
                  <a:srgbClr val="FB8709"/>
                </a:solidFill>
                <a:latin typeface="Arial"/>
                <a:ea typeface="Arial"/>
                <a:cs typeface="Arial"/>
                <a:sym typeface="Arial"/>
              </a:rPr>
              <a:t>Module 6: Assessing Learning in a Flipped Classroom: Evaluation and Refinement of the Implementation Process</a:t>
            </a:r>
          </a:p>
          <a:p>
            <a:r>
              <a:rPr lang="en-GB" sz="4000" b="0" i="0" u="none" strike="noStrike" cap="none" dirty="0">
                <a:solidFill>
                  <a:srgbClr val="033C5B"/>
                </a:solidFill>
                <a:latin typeface="Arial"/>
                <a:ea typeface="Arial"/>
                <a:cs typeface="Arial"/>
                <a:sym typeface="Arial"/>
              </a:rPr>
              <a:t>Unit 4 - Evaluation and Continuous Improvement of Flipped Classroom Practices</a:t>
            </a:r>
            <a:endParaRPr lang="en-GB" sz="4000" dirty="0"/>
          </a:p>
          <a:p>
            <a:pPr marL="0" marR="0" lvl="0" indent="0" algn="l" rtl="0">
              <a:spcBef>
                <a:spcPts val="0"/>
              </a:spcBef>
              <a:spcAft>
                <a:spcPts val="0"/>
              </a:spcAft>
              <a:buNone/>
            </a:pPr>
            <a:endParaRPr sz="4000" b="1" dirty="0">
              <a:solidFill>
                <a:srgbClr val="FB8709"/>
              </a:solidFill>
              <a:latin typeface="Arial"/>
              <a:ea typeface="Arial"/>
              <a:cs typeface="Arial"/>
              <a:sym typeface="Arial"/>
            </a:endParaRPr>
          </a:p>
        </p:txBody>
      </p:sp>
      <p:sp>
        <p:nvSpPr>
          <p:cNvPr id="85" name="Google Shape;85;p13"/>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3"/>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3"/>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3"/>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499">
                <a:solidFill>
                  <a:srgbClr val="053249"/>
                </a:solidFill>
                <a:latin typeface="Arial"/>
                <a:ea typeface="Arial"/>
                <a:cs typeface="Arial"/>
                <a:sym typeface="Arial"/>
              </a:rPr>
              <a:t>CollaboratiVET Curriculum for VET teachers/trainers/educators </a:t>
            </a:r>
            <a:endParaRPr/>
          </a:p>
        </p:txBody>
      </p:sp>
      <p:sp>
        <p:nvSpPr>
          <p:cNvPr id="90" name="Google Shape;90;p13"/>
          <p:cNvSpPr/>
          <p:nvPr/>
        </p:nvSpPr>
        <p:spPr>
          <a:xfrm>
            <a:off x="11148434" y="560351"/>
            <a:ext cx="6110866" cy="9166299"/>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l="-62460" r="-624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3"/>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10" name="Picture 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8817" y="9679883"/>
            <a:ext cx="1047619" cy="380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9" name="Google Shape;979;p6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0" name="Google Shape;980;p6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1" name="Google Shape;981;p6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2" name="Google Shape;982;p6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3" name="Google Shape;983;p6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4" name="Google Shape;984;p6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5" name="Google Shape;985;p6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0" name="Google Shape;990;p6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920" y="1493699"/>
            <a:ext cx="7292712" cy="4296996"/>
          </a:xfrm>
          <a:prstGeom prst="rect">
            <a:avLst/>
          </a:prstGeom>
        </p:spPr>
      </p:pic>
      <p:pic>
        <p:nvPicPr>
          <p:cNvPr id="3" name="Picture 2">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7275" y="3708326"/>
            <a:ext cx="8462698" cy="5024320"/>
          </a:xfrm>
          <a:prstGeom prst="rect">
            <a:avLst/>
          </a:prstGeom>
        </p:spPr>
      </p:pic>
      <p:sp>
        <p:nvSpPr>
          <p:cNvPr id="986" name="Google Shape;986;p63"/>
          <p:cNvSpPr txBox="1"/>
          <p:nvPr/>
        </p:nvSpPr>
        <p:spPr>
          <a:xfrm>
            <a:off x="8885965" y="1750196"/>
            <a:ext cx="7343269" cy="14054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spcFirstLastPara="1" wrap="square" lIns="0" tIns="0" rIns="0" bIns="0" anchor="t" anchorCtr="0">
            <a:noAutofit/>
          </a:bodyPr>
          <a:lstStyle/>
          <a:p>
            <a:pPr marL="0" marR="0" lvl="0" indent="0" algn="ctr"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Why learners‘ feedback matters?</a:t>
            </a:r>
            <a:endParaRPr dirty="0"/>
          </a:p>
        </p:txBody>
      </p:sp>
      <p:pic>
        <p:nvPicPr>
          <p:cNvPr id="5" name="Picture 4" descr="Icon &lt;strong&gt;Click&lt;/strong&gt; · Free image on Pixabay"/>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0140" y="6196594"/>
            <a:ext cx="4351640" cy="1831315"/>
          </a:xfrm>
          <a:prstGeom prst="rect">
            <a:avLst/>
          </a:prstGeom>
        </p:spPr>
      </p:pic>
    </p:spTree>
    <p:extLst>
      <p:ext uri="{BB962C8B-B14F-4D97-AF65-F5344CB8AC3E}">
        <p14:creationId xmlns:p14="http://schemas.microsoft.com/office/powerpoint/2010/main" val="305829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6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7" name="Google Shape;997;p6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8" name="Google Shape;998;p6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9" name="Google Shape;999;p6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0" name="Google Shape;1000;p6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1" name="Google Shape;1001;p6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2" name="Google Shape;1002;p6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3" name="Google Shape;1003;p64"/>
          <p:cNvSpPr txBox="1"/>
          <p:nvPr/>
        </p:nvSpPr>
        <p:spPr>
          <a:xfrm>
            <a:off x="792000" y="1548000"/>
            <a:ext cx="12181388"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3 tips for continuous improvement  </a:t>
            </a:r>
            <a:endParaRPr/>
          </a:p>
        </p:txBody>
      </p:sp>
      <p:sp>
        <p:nvSpPr>
          <p:cNvPr id="1007" name="Google Shape;1007;p6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8" name="Google Shape;1008;p64"/>
          <p:cNvSpPr txBox="1"/>
          <p:nvPr/>
        </p:nvSpPr>
        <p:spPr>
          <a:xfrm>
            <a:off x="11520000" y="3780000"/>
            <a:ext cx="5292000" cy="3492000"/>
          </a:xfrm>
          <a:prstGeom prst="rect">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spcFirstLastPara="1" wrap="square" lIns="91425" tIns="468000" rIns="91425" bIns="45700" anchor="t" anchorCtr="0">
            <a:noAutofit/>
          </a:bodyPr>
          <a:lstStyle/>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Provide regular training and development for teachers to improve their knowledge and skills in using the flipped classroom approach.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1009" name="Google Shape;1009;p64"/>
          <p:cNvSpPr txBox="1"/>
          <p:nvPr/>
        </p:nvSpPr>
        <p:spPr>
          <a:xfrm>
            <a:off x="6156000" y="3780000"/>
            <a:ext cx="5292000" cy="3492000"/>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468000" rIns="91425" bIns="45700" anchor="t" anchorCtr="0">
            <a:noAutofit/>
          </a:bodyPr>
          <a:lstStyle/>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Take learner feedback from the evaluation into account and use it as a valuable source of information.</a:t>
            </a:r>
          </a:p>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Take learners' concerns and suggestions seriously and use them to improve the flipped classroom approach.</a:t>
            </a:r>
            <a:endParaRPr dirty="0"/>
          </a:p>
        </p:txBody>
      </p:sp>
      <p:sp>
        <p:nvSpPr>
          <p:cNvPr id="1010" name="Google Shape;1010;p64"/>
          <p:cNvSpPr txBox="1"/>
          <p:nvPr/>
        </p:nvSpPr>
        <p:spPr>
          <a:xfrm>
            <a:off x="792000" y="3780000"/>
            <a:ext cx="5292000" cy="3492000"/>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1425" tIns="468000" rIns="91425" bIns="45700" anchor="t" anchorCtr="0">
            <a:noAutofit/>
          </a:bodyPr>
          <a:lstStyle/>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Analyse the evaluation results to identify the strengths and weaknesses of the flipped classroom approach. </a:t>
            </a:r>
          </a:p>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Identify the areas where the approach works well and the areas where there is room for improvement.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1011" name="Google Shape;1011;p64"/>
          <p:cNvSpPr/>
          <p:nvPr/>
        </p:nvSpPr>
        <p:spPr>
          <a:xfrm>
            <a:off x="792000" y="3132000"/>
            <a:ext cx="5292000" cy="900000"/>
          </a:xfrm>
          <a:prstGeom prst="roundRect">
            <a:avLst>
              <a:gd name="adj" fmla="val 16667"/>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rgbClr val="000000"/>
                </a:solidFill>
                <a:latin typeface="Arial"/>
                <a:ea typeface="Arial"/>
                <a:cs typeface="Arial"/>
                <a:sym typeface="Arial"/>
              </a:rPr>
              <a:t>1. Identification of strengths and weaknesses:</a:t>
            </a:r>
            <a:endParaRPr sz="2600" b="1" dirty="0">
              <a:solidFill>
                <a:schemeClr val="dk1"/>
              </a:solidFill>
              <a:latin typeface="Arial"/>
              <a:ea typeface="Arial"/>
              <a:cs typeface="Arial"/>
              <a:sym typeface="Arial"/>
            </a:endParaRPr>
          </a:p>
        </p:txBody>
      </p:sp>
      <p:sp>
        <p:nvSpPr>
          <p:cNvPr id="1012" name="Google Shape;1012;p64"/>
          <p:cNvSpPr/>
          <p:nvPr/>
        </p:nvSpPr>
        <p:spPr>
          <a:xfrm>
            <a:off x="6156000" y="3132000"/>
            <a:ext cx="5292000" cy="900000"/>
          </a:xfrm>
          <a:prstGeom prst="roundRect">
            <a:avLst>
              <a:gd name="adj" fmla="val 16667"/>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2. incorporate feedback from learners: </a:t>
            </a:r>
            <a:endParaRPr sz="2600" b="1">
              <a:solidFill>
                <a:schemeClr val="dk1"/>
              </a:solidFill>
              <a:latin typeface="Arial"/>
              <a:ea typeface="Arial"/>
              <a:cs typeface="Arial"/>
              <a:sym typeface="Arial"/>
            </a:endParaRPr>
          </a:p>
        </p:txBody>
      </p:sp>
      <p:sp>
        <p:nvSpPr>
          <p:cNvPr id="1013" name="Google Shape;1013;p64"/>
          <p:cNvSpPr/>
          <p:nvPr/>
        </p:nvSpPr>
        <p:spPr>
          <a:xfrm>
            <a:off x="11520000" y="3132000"/>
            <a:ext cx="5292000" cy="900000"/>
          </a:xfrm>
          <a:prstGeom prst="roundRect">
            <a:avLst>
              <a:gd name="adj" fmla="val 1666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3. continuous training and further education of teachers:</a:t>
            </a:r>
            <a:endParaRPr sz="2600" b="1">
              <a:solidFill>
                <a:schemeClr val="dk1"/>
              </a:solidFill>
              <a:latin typeface="Arial"/>
              <a:ea typeface="Arial"/>
              <a:cs typeface="Arial"/>
              <a:sym typeface="Arial"/>
            </a:endParaRPr>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7" name="Picture 26" descr="&lt;strong&gt;Tips&lt;/strong&gt; PNG Transparent Images | PNG Al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96242" y="5323018"/>
            <a:ext cx="4465983" cy="34810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6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9" name="Google Shape;1019;p6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0" name="Google Shape;1020;p6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1" name="Google Shape;1021;p6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2" name="Google Shape;1022;p6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3" name="Google Shape;1023;p6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4" name="Google Shape;1024;p6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5" name="Google Shape;1025;p65"/>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Challenges in the evaluation of flipped classroom learning</a:t>
            </a:r>
            <a:endParaRPr sz="4000" b="0" i="0" u="none" strike="noStrike" cap="none">
              <a:solidFill>
                <a:srgbClr val="033C5B"/>
              </a:solidFill>
              <a:latin typeface="Arial"/>
              <a:ea typeface="Arial"/>
              <a:cs typeface="Arial"/>
              <a:sym typeface="Arial"/>
            </a:endParaRPr>
          </a:p>
        </p:txBody>
      </p:sp>
      <p:sp>
        <p:nvSpPr>
          <p:cNvPr id="1029" name="Google Shape;1029;p6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843079695"/>
              </p:ext>
            </p:extLst>
          </p:nvPr>
        </p:nvGraphicFramePr>
        <p:xfrm>
          <a:off x="792000" y="3132000"/>
          <a:ext cx="15948000" cy="4570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descr="Projects - Cool Davis - Cool Davi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79304" y="3297585"/>
            <a:ext cx="2610678" cy="1742504"/>
          </a:xfrm>
          <a:prstGeom prst="rect">
            <a:avLst/>
          </a:prstGeom>
          <a:ln>
            <a:noFill/>
          </a:ln>
          <a:effectLst>
            <a:outerShdw blurRad="292100" dist="139700" dir="2700000" algn="tl" rotWithShape="0">
              <a:srgbClr val="333333">
                <a:alpha val="65000"/>
              </a:srgbClr>
            </a:outerShdw>
          </a:effectLst>
        </p:spPr>
      </p:pic>
      <p:pic>
        <p:nvPicPr>
          <p:cNvPr id="4" name="Picture 3" descr="Compare &lt;strong&gt;Comparison&lt;/strong&gt; Scale · Free image on Pixabay"/>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61913" y="3285465"/>
            <a:ext cx="2610678" cy="173994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3" name="Google Shape;893;p5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4" name="Google Shape;894;p5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5" name="Google Shape;895;p5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6" name="Google Shape;896;p5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7" name="Google Shape;897;p5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8" name="Google Shape;898;p5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3" name="Google Shape;903;p5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1" name="Google Shape;882;p58"/>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dirty="0">
                <a:solidFill>
                  <a:srgbClr val="033C5B"/>
                </a:solidFill>
              </a:rPr>
              <a:t>Your essential self-learning video pack:</a:t>
            </a:r>
            <a:endParaRPr dirty="0"/>
          </a:p>
        </p:txBody>
      </p:sp>
      <p:sp>
        <p:nvSpPr>
          <p:cNvPr id="3" name="Rectangle 2"/>
          <p:cNvSpPr/>
          <p:nvPr/>
        </p:nvSpPr>
        <p:spPr>
          <a:xfrm>
            <a:off x="792000" y="3335631"/>
            <a:ext cx="10887917" cy="2677656"/>
          </a:xfrm>
          <a:prstGeom prst="rect">
            <a:avLst/>
          </a:prstGeom>
        </p:spPr>
        <p:txBody>
          <a:bodyPr wrap="none">
            <a:spAutoFit/>
          </a:bodyPr>
          <a:lstStyle/>
          <a:p>
            <a:pPr marL="342900" indent="-342900">
              <a:buFont typeface="Wingdings" panose="05000000000000000000" pitchFamily="2" charset="2"/>
              <a:buChar char="Ø"/>
            </a:pPr>
            <a:r>
              <a:rPr lang="en-US" sz="2400" dirty="0">
                <a:hlinkClick r:id="rId7"/>
              </a:rPr>
              <a:t>Evaluation and Assessment in the Flipped Classroom</a:t>
            </a:r>
            <a:endParaRPr lang="en-US" sz="2400" dirty="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hlinkClick r:id="rId8"/>
              </a:rPr>
              <a:t>#Evaluation Flipped Classroom Evaluation 2 – YouTube</a:t>
            </a:r>
            <a:r>
              <a:rPr lang="en-US" sz="2400" dirty="0"/>
              <a:t>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hlinkClick r:id="rId9"/>
              </a:rPr>
              <a:t>Flipped Classrooms Evaluations (</a:t>
            </a:r>
            <a:r>
              <a:rPr lang="en-US" sz="2400" dirty="0" err="1">
                <a:hlinkClick r:id="rId9"/>
              </a:rPr>
              <a:t>Students&amp;Teachers</a:t>
            </a:r>
            <a:r>
              <a:rPr lang="en-US" sz="2400" dirty="0">
                <a:hlinkClick r:id="rId9"/>
              </a:rPr>
              <a:t>) – YouTube</a:t>
            </a:r>
            <a:endParaRPr lang="en-US" sz="2400" dirty="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hlinkClick r:id="rId10"/>
              </a:rPr>
              <a:t>Power-Up: Evaluation and Assessment in the Flipped Classroom - YouTube</a:t>
            </a:r>
            <a:endParaRPr lang="el-GR" sz="2400" dirty="0"/>
          </a:p>
        </p:txBody>
      </p:sp>
      <p:pic>
        <p:nvPicPr>
          <p:cNvPr id="5" name="Picture 4" descr="I.C.S. Matilde Serao - VideoSera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00205" y="3489353"/>
            <a:ext cx="5320748" cy="5320748"/>
          </a:xfrm>
          <a:prstGeom prst="rect">
            <a:avLst/>
          </a:prstGeom>
        </p:spPr>
      </p:pic>
    </p:spTree>
    <p:extLst>
      <p:ext uri="{BB962C8B-B14F-4D97-AF65-F5344CB8AC3E}">
        <p14:creationId xmlns:p14="http://schemas.microsoft.com/office/powerpoint/2010/main" val="120745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34"/>
        <p:cNvGrpSpPr/>
        <p:nvPr/>
      </p:nvGrpSpPr>
      <p:grpSpPr>
        <a:xfrm>
          <a:off x="0" y="0"/>
          <a:ext cx="0" cy="0"/>
          <a:chOff x="0" y="0"/>
          <a:chExt cx="0" cy="0"/>
        </a:xfrm>
      </p:grpSpPr>
      <p:sp>
        <p:nvSpPr>
          <p:cNvPr id="1035" name="Google Shape;1035;p6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6" name="Google Shape;1036;p6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7" name="Google Shape;1037;p6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8" name="Google Shape;1038;p6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1" name="Google Shape;1041;p6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2" name="Google Shape;1042;p66"/>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3" name="Google Shape;1043;p66"/>
          <p:cNvSpPr txBox="1"/>
          <p:nvPr/>
        </p:nvSpPr>
        <p:spPr>
          <a:xfrm>
            <a:off x="3058697" y="773904"/>
            <a:ext cx="13265244" cy="99120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Reflection Activity</a:t>
            </a:r>
            <a:endParaRPr/>
          </a:p>
        </p:txBody>
      </p:sp>
      <p:sp>
        <p:nvSpPr>
          <p:cNvPr id="1044" name="Google Shape;1044;p66"/>
          <p:cNvSpPr txBox="1"/>
          <p:nvPr/>
        </p:nvSpPr>
        <p:spPr>
          <a:xfrm>
            <a:off x="3058697" y="2394494"/>
            <a:ext cx="11844880" cy="4598868"/>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In what ways would you prepare students for them to maximize the benefits provided by assessments? </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How does formative assessment in the classroom compare to formative assessments during individual learning?</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How would you organize the flipped classroom to better prepare your students for a final summative assessment and when?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What tools and methods would you use to draw and incorporate feedback from your students and why?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b="0" i="0" u="none" strike="noStrike" cap="none" dirty="0">
                <a:solidFill>
                  <a:srgbClr val="121212"/>
                </a:solidFill>
                <a:latin typeface="Arial"/>
                <a:ea typeface="Arial"/>
                <a:cs typeface="Arial"/>
                <a:sym typeface="Arial"/>
              </a:rPr>
              <a:t>How would you assess a fellow VET trainer or teacher if you had to observe them implement Flipped Classroom? </a:t>
            </a:r>
            <a:endParaRPr sz="2400" b="0" i="0" u="none" strike="noStrike" cap="none" dirty="0">
              <a:solidFill>
                <a:srgbClr val="121212"/>
              </a:solidFill>
              <a:latin typeface="Arial"/>
              <a:ea typeface="Arial"/>
              <a:cs typeface="Arial"/>
              <a:sym typeface="Arial"/>
            </a:endParaRPr>
          </a:p>
        </p:txBody>
      </p:sp>
      <p:grpSp>
        <p:nvGrpSpPr>
          <p:cNvPr id="13" name="Group 12"/>
          <p:cNvGrpSpPr/>
          <p:nvPr/>
        </p:nvGrpSpPr>
        <p:grpSpPr>
          <a:xfrm>
            <a:off x="602293" y="8374276"/>
            <a:ext cx="17358880" cy="2331172"/>
            <a:chOff x="559140" y="8374275"/>
            <a:chExt cx="17358880" cy="2331172"/>
          </a:xfrm>
        </p:grpSpPr>
        <p:sp>
          <p:nvSpPr>
            <p:cNvPr id="14"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7" name="Picture 16">
              <a:extLst>
                <a:ext uri="{FF2B5EF4-FFF2-40B4-BE49-F238E27FC236}">
                  <a16:creationId xmlns:a16="http://schemas.microsoft.com/office/drawing/2014/main" id="{EC613D9D-FA7F-53E6-0BE7-6B630ABDB0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Additional Resources</a:t>
            </a: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8" name="Rectangle 17"/>
          <p:cNvSpPr/>
          <p:nvPr/>
        </p:nvSpPr>
        <p:spPr>
          <a:xfrm>
            <a:off x="1337656" y="2370369"/>
            <a:ext cx="13738056" cy="400110"/>
          </a:xfrm>
          <a:prstGeom prst="rect">
            <a:avLst/>
          </a:prstGeom>
        </p:spPr>
        <p:txBody>
          <a:bodyPr wrap="none">
            <a:spAutoFit/>
          </a:bodyPr>
          <a:lstStyle/>
          <a:p>
            <a:r>
              <a:rPr lang="en-US" sz="2000" dirty="0">
                <a:hlinkClick r:id="rId5"/>
              </a:rPr>
              <a:t>(PDF) ASSESSING THE EFFECTIVENESS OF FLIPPED CLASSROOM STRATEGY ON STUDENT PERFORMANCE</a:t>
            </a:r>
            <a:endParaRPr lang="el-GR" sz="2000" dirty="0"/>
          </a:p>
        </p:txBody>
      </p:sp>
      <p:sp>
        <p:nvSpPr>
          <p:cNvPr id="19" name="Rectangle 18"/>
          <p:cNvSpPr/>
          <p:nvPr/>
        </p:nvSpPr>
        <p:spPr>
          <a:xfrm>
            <a:off x="1337656" y="2926127"/>
            <a:ext cx="15890889" cy="400110"/>
          </a:xfrm>
          <a:prstGeom prst="rect">
            <a:avLst/>
          </a:prstGeom>
        </p:spPr>
        <p:txBody>
          <a:bodyPr wrap="none">
            <a:spAutoFit/>
          </a:bodyPr>
          <a:lstStyle/>
          <a:p>
            <a:r>
              <a:rPr lang="en-US" sz="2000" dirty="0">
                <a:hlinkClick r:id="rId6"/>
              </a:rPr>
              <a:t>The Flipped Assessment: Aligning Evaluation of Student Success With the Flipped Classroom | Journal on Excellence in College Teaching</a:t>
            </a:r>
            <a:endParaRPr lang="el-GR" sz="2000" dirty="0"/>
          </a:p>
        </p:txBody>
      </p:sp>
      <p:sp>
        <p:nvSpPr>
          <p:cNvPr id="24" name="Rectangle 23"/>
          <p:cNvSpPr/>
          <p:nvPr/>
        </p:nvSpPr>
        <p:spPr>
          <a:xfrm>
            <a:off x="1337656" y="3481885"/>
            <a:ext cx="14179435" cy="707886"/>
          </a:xfrm>
          <a:prstGeom prst="rect">
            <a:avLst/>
          </a:prstGeom>
        </p:spPr>
        <p:txBody>
          <a:bodyPr wrap="square">
            <a:spAutoFit/>
          </a:bodyPr>
          <a:lstStyle/>
          <a:p>
            <a:r>
              <a:rPr lang="en-US" sz="2000" dirty="0">
                <a:hlinkClick r:id="rId7"/>
              </a:rPr>
              <a:t>Evaluating Whether Flipped Classrooms Improve Student Learning in Science Education: A Systematic Review and Meta-Analysis: Scandinavian Journal of Educational Research: Vol 67 , No 1 - Get Access</a:t>
            </a:r>
            <a:endParaRPr lang="el-GR" sz="2000" dirty="0"/>
          </a:p>
        </p:txBody>
      </p:sp>
    </p:spTree>
    <p:extLst>
      <p:ext uri="{BB962C8B-B14F-4D97-AF65-F5344CB8AC3E}">
        <p14:creationId xmlns:p14="http://schemas.microsoft.com/office/powerpoint/2010/main" val="363809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861"/>
        <p:cNvGrpSpPr/>
        <p:nvPr/>
      </p:nvGrpSpPr>
      <p:grpSpPr>
        <a:xfrm>
          <a:off x="0" y="0"/>
          <a:ext cx="0" cy="0"/>
          <a:chOff x="0" y="0"/>
          <a:chExt cx="0" cy="0"/>
        </a:xfrm>
      </p:grpSpPr>
      <p:sp>
        <p:nvSpPr>
          <p:cNvPr id="862" name="Google Shape;862;p57"/>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Learning Objectives</a:t>
            </a:r>
            <a:endParaRPr/>
          </a:p>
        </p:txBody>
      </p:sp>
      <p:sp>
        <p:nvSpPr>
          <p:cNvPr id="863" name="Google Shape;863;p57"/>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4" name="Google Shape;864;p57"/>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5" name="Google Shape;865;p57"/>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6" name="Google Shape;866;p57"/>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7" name="Google Shape;867;p57"/>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8" name="Google Shape;868;p57"/>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9" name="Google Shape;869;p57"/>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0" name="Google Shape;870;p57"/>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800" dirty="0">
                <a:solidFill>
                  <a:srgbClr val="121212"/>
                </a:solidFill>
                <a:latin typeface="HK Grotesk Light"/>
              </a:rPr>
              <a:t>By the end of this unit, participants will be able to:</a:t>
            </a:r>
            <a:endParaRPr lang="en-US" sz="2800" dirty="0">
              <a:solidFill>
                <a:srgbClr val="121212"/>
              </a:solidFill>
              <a:latin typeface="HK Grotesk Light"/>
            </a:endParaRPr>
          </a:p>
          <a:p>
            <a:pPr marL="645159" marR="0" lvl="1" indent="-342900" algn="l" rtl="0">
              <a:spcBef>
                <a:spcPts val="0"/>
              </a:spcBef>
              <a:spcAft>
                <a:spcPts val="0"/>
              </a:spcAft>
              <a:buClr>
                <a:srgbClr val="121212"/>
              </a:buClr>
              <a:buSzPts val="2400"/>
              <a:buFont typeface="Noto Sans Symbols"/>
              <a:buChar char="▪"/>
            </a:pPr>
            <a:endParaRPr lang="el-GR" sz="2800" b="1" i="0" u="none" strike="noStrike" cap="none" dirty="0">
              <a:solidFill>
                <a:srgbClr val="121212"/>
              </a:solidFill>
              <a:sym typeface="Arial"/>
            </a:endParaRPr>
          </a:p>
          <a:p>
            <a:pPr marL="645159" marR="0" lvl="1" indent="-342900" rtl="0">
              <a:spcBef>
                <a:spcPts val="0"/>
              </a:spcBef>
              <a:spcAft>
                <a:spcPts val="0"/>
              </a:spcAft>
              <a:buClr>
                <a:srgbClr val="121212"/>
              </a:buClr>
              <a:buSzPts val="2400"/>
              <a:buFont typeface="Noto Sans Symbols"/>
              <a:buChar char="▪"/>
            </a:pPr>
            <a:r>
              <a:rPr lang="en-US" sz="2800" dirty="0">
                <a:solidFill>
                  <a:srgbClr val="121212"/>
                </a:solidFill>
              </a:rPr>
              <a:t>R</a:t>
            </a:r>
            <a:r>
              <a:rPr lang="de-DE" sz="2800" b="0" i="0" u="none" strike="noStrike" cap="none" dirty="0">
                <a:solidFill>
                  <a:srgbClr val="121212"/>
                </a:solidFill>
                <a:sym typeface="Arial"/>
              </a:rPr>
              <a:t>ecognize the value of continuous development in a flexible flipped learning environment</a:t>
            </a:r>
            <a:endParaRPr sz="2800" b="0" i="0" u="none" strike="noStrike" cap="none" dirty="0">
              <a:solidFill>
                <a:srgbClr val="121212"/>
              </a:solidFill>
              <a:sym typeface="Arial"/>
            </a:endParaRPr>
          </a:p>
          <a:p>
            <a:pPr marL="645159" marR="0" lvl="1" indent="-342900" rtl="0">
              <a:spcBef>
                <a:spcPts val="1200"/>
              </a:spcBef>
              <a:spcAft>
                <a:spcPts val="0"/>
              </a:spcAft>
              <a:buClr>
                <a:srgbClr val="121212"/>
              </a:buClr>
              <a:buSzPts val="2400"/>
              <a:buFont typeface="Noto Sans Symbols"/>
              <a:buChar char="▪"/>
            </a:pPr>
            <a:r>
              <a:rPr lang="de-DE" sz="2800" b="0" i="0" u="none" strike="noStrike" cap="none" dirty="0">
                <a:solidFill>
                  <a:srgbClr val="121212"/>
                </a:solidFill>
                <a:sym typeface="Arial"/>
              </a:rPr>
              <a:t>Illustrate the interplay between formative and summative assessments in the improvement of pedagogical practices </a:t>
            </a:r>
            <a:endParaRPr sz="2800" b="0" i="0" u="none" strike="noStrike" cap="none" dirty="0">
              <a:solidFill>
                <a:srgbClr val="121212"/>
              </a:solidFill>
              <a:sym typeface="Arial"/>
            </a:endParaRPr>
          </a:p>
          <a:p>
            <a:pPr marL="645159" marR="0" lvl="1" indent="-342900" rtl="0">
              <a:spcBef>
                <a:spcPts val="1200"/>
              </a:spcBef>
              <a:spcAft>
                <a:spcPts val="0"/>
              </a:spcAft>
              <a:buClr>
                <a:srgbClr val="121212"/>
              </a:buClr>
              <a:buSzPts val="2400"/>
              <a:buFont typeface="Noto Sans Symbols"/>
              <a:buChar char="▪"/>
            </a:pPr>
            <a:r>
              <a:rPr lang="de-DE" sz="2800" b="0" i="0" u="none" strike="noStrike" cap="none" dirty="0">
                <a:solidFill>
                  <a:srgbClr val="121212"/>
                </a:solidFill>
                <a:sym typeface="Arial"/>
              </a:rPr>
              <a:t>Appraise communication, feedback and openness to new methods and technologies </a:t>
            </a:r>
            <a:endParaRPr sz="2800" b="0" i="0" u="none" strike="noStrike" cap="none" dirty="0">
              <a:solidFill>
                <a:srgbClr val="121212"/>
              </a:solidFill>
              <a:sym typeface="Arial"/>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4051" y="9220030"/>
            <a:ext cx="1287584" cy="468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5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6" name="Google Shape;876;p5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7" name="Google Shape;877;p5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8" name="Google Shape;878;p5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9" name="Google Shape;879;p5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0" name="Google Shape;880;p5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1" name="Google Shape;881;p5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2" name="Google Shape;882;p58"/>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dirty="0">
                <a:solidFill>
                  <a:srgbClr val="033C5B"/>
                </a:solidFill>
              </a:rPr>
              <a:t>Why</a:t>
            </a:r>
            <a:r>
              <a:rPr lang="de-DE" sz="4000" b="0" i="0" u="none" strike="noStrike" cap="none" dirty="0">
                <a:solidFill>
                  <a:srgbClr val="033C5B"/>
                </a:solidFill>
                <a:latin typeface="Arial"/>
                <a:ea typeface="Arial"/>
                <a:cs typeface="Arial"/>
                <a:sym typeface="Arial"/>
              </a:rPr>
              <a:t> evaluation in flipped classroom learning is important I ?</a:t>
            </a:r>
            <a:endParaRPr dirty="0"/>
          </a:p>
        </p:txBody>
      </p:sp>
      <p:sp>
        <p:nvSpPr>
          <p:cNvPr id="886" name="Google Shape;886;p5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459568382"/>
              </p:ext>
            </p:extLst>
          </p:nvPr>
        </p:nvGraphicFramePr>
        <p:xfrm>
          <a:off x="792000" y="2733791"/>
          <a:ext cx="15948000" cy="5199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BFC760BE-8103-4A4D-94EA-992160D06BDC}"/>
                                            </p:graphicEl>
                                          </p:spTgt>
                                        </p:tgtEl>
                                        <p:attrNameLst>
                                          <p:attrName>style.visibility</p:attrName>
                                        </p:attrNameLst>
                                      </p:cBhvr>
                                      <p:to>
                                        <p:strVal val="visible"/>
                                      </p:to>
                                    </p:set>
                                    <p:anim calcmode="lin" valueType="num">
                                      <p:cBhvr additive="base">
                                        <p:cTn id="7" dur="500" fill="hold"/>
                                        <p:tgtEl>
                                          <p:spTgt spid="2">
                                            <p:graphicEl>
                                              <a:dgm id="{BFC760BE-8103-4A4D-94EA-992160D06BD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BFC760BE-8103-4A4D-94EA-992160D06BD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5943DF60-8E60-4A24-8152-415F778306A4}"/>
                                            </p:graphicEl>
                                          </p:spTgt>
                                        </p:tgtEl>
                                        <p:attrNameLst>
                                          <p:attrName>style.visibility</p:attrName>
                                        </p:attrNameLst>
                                      </p:cBhvr>
                                      <p:to>
                                        <p:strVal val="visible"/>
                                      </p:to>
                                    </p:set>
                                    <p:anim calcmode="lin" valueType="num">
                                      <p:cBhvr additive="base">
                                        <p:cTn id="13" dur="500" fill="hold"/>
                                        <p:tgtEl>
                                          <p:spTgt spid="2">
                                            <p:graphicEl>
                                              <a:dgm id="{5943DF60-8E60-4A24-8152-415F778306A4}"/>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943DF60-8E60-4A24-8152-415F778306A4}"/>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DA7D527C-32E7-4AF9-8444-99B2AD1373C9}"/>
                                            </p:graphicEl>
                                          </p:spTgt>
                                        </p:tgtEl>
                                        <p:attrNameLst>
                                          <p:attrName>style.visibility</p:attrName>
                                        </p:attrNameLst>
                                      </p:cBhvr>
                                      <p:to>
                                        <p:strVal val="visible"/>
                                      </p:to>
                                    </p:set>
                                    <p:anim calcmode="lin" valueType="num">
                                      <p:cBhvr additive="base">
                                        <p:cTn id="19" dur="500" fill="hold"/>
                                        <p:tgtEl>
                                          <p:spTgt spid="2">
                                            <p:graphicEl>
                                              <a:dgm id="{DA7D527C-32E7-4AF9-8444-99B2AD1373C9}"/>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DA7D527C-32E7-4AF9-8444-99B2AD1373C9}"/>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graphicEl>
                                              <a:dgm id="{BB82C04C-ED8D-4788-B32F-84FDF7278D6D}"/>
                                            </p:graphicEl>
                                          </p:spTgt>
                                        </p:tgtEl>
                                        <p:attrNameLst>
                                          <p:attrName>style.visibility</p:attrName>
                                        </p:attrNameLst>
                                      </p:cBhvr>
                                      <p:to>
                                        <p:strVal val="visible"/>
                                      </p:to>
                                    </p:set>
                                    <p:anim calcmode="lin" valueType="num">
                                      <p:cBhvr additive="base">
                                        <p:cTn id="25" dur="500" fill="hold"/>
                                        <p:tgtEl>
                                          <p:spTgt spid="2">
                                            <p:graphicEl>
                                              <a:dgm id="{BB82C04C-ED8D-4788-B32F-84FDF7278D6D}"/>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BB82C04C-ED8D-4788-B32F-84FDF7278D6D}"/>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graphicEl>
                                              <a:dgm id="{6D226A50-53F9-486D-B18D-E2F6D6F603AA}"/>
                                            </p:graphicEl>
                                          </p:spTgt>
                                        </p:tgtEl>
                                        <p:attrNameLst>
                                          <p:attrName>style.visibility</p:attrName>
                                        </p:attrNameLst>
                                      </p:cBhvr>
                                      <p:to>
                                        <p:strVal val="visible"/>
                                      </p:to>
                                    </p:set>
                                    <p:anim calcmode="lin" valueType="num">
                                      <p:cBhvr additive="base">
                                        <p:cTn id="31" dur="500" fill="hold"/>
                                        <p:tgtEl>
                                          <p:spTgt spid="2">
                                            <p:graphicEl>
                                              <a:dgm id="{6D226A50-53F9-486D-B18D-E2F6D6F603AA}"/>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6D226A50-53F9-486D-B18D-E2F6D6F603A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3" name="Google Shape;893;p5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4" name="Google Shape;894;p5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5" name="Google Shape;895;p5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6" name="Google Shape;896;p5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7" name="Google Shape;897;p5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8" name="Google Shape;898;p5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3" name="Google Shape;903;p5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898314245"/>
              </p:ext>
            </p:extLst>
          </p:nvPr>
        </p:nvGraphicFramePr>
        <p:xfrm>
          <a:off x="792000" y="3131999"/>
          <a:ext cx="15948000" cy="519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1" name="Google Shape;882;p58"/>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dirty="0">
                <a:solidFill>
                  <a:srgbClr val="033C5B"/>
                </a:solidFill>
              </a:rPr>
              <a:t>Why</a:t>
            </a:r>
            <a:r>
              <a:rPr lang="de-DE" sz="4000" b="0" i="0" u="none" strike="noStrike" cap="none" dirty="0">
                <a:solidFill>
                  <a:srgbClr val="033C5B"/>
                </a:solidFill>
                <a:latin typeface="Arial"/>
                <a:ea typeface="Arial"/>
                <a:cs typeface="Arial"/>
                <a:sym typeface="Arial"/>
              </a:rPr>
              <a:t> evaluation in flipped classroom learning is important II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graphicEl>
                                              <a:dgm id="{258E909A-04CB-4520-B81C-BC8F5D2416A8}"/>
                                            </p:graphicEl>
                                          </p:spTgt>
                                        </p:tgtEl>
                                        <p:attrNameLst>
                                          <p:attrName>style.visibility</p:attrName>
                                        </p:attrNameLst>
                                      </p:cBhvr>
                                      <p:to>
                                        <p:strVal val="visible"/>
                                      </p:to>
                                    </p:set>
                                    <p:anim calcmode="lin" valueType="num">
                                      <p:cBhvr additive="base">
                                        <p:cTn id="7" dur="500" fill="hold"/>
                                        <p:tgtEl>
                                          <p:spTgt spid="2">
                                            <p:graphicEl>
                                              <a:dgm id="{258E909A-04CB-4520-B81C-BC8F5D2416A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258E909A-04CB-4520-B81C-BC8F5D2416A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
                                            <p:graphicEl>
                                              <a:dgm id="{5FF6AF47-41D0-4C3D-BBDE-4BE624FFFA0B}"/>
                                            </p:graphicEl>
                                          </p:spTgt>
                                        </p:tgtEl>
                                        <p:attrNameLst>
                                          <p:attrName>style.visibility</p:attrName>
                                        </p:attrNameLst>
                                      </p:cBhvr>
                                      <p:to>
                                        <p:strVal val="visible"/>
                                      </p:to>
                                    </p:set>
                                    <p:anim calcmode="lin" valueType="num">
                                      <p:cBhvr additive="base">
                                        <p:cTn id="13" dur="500" fill="hold"/>
                                        <p:tgtEl>
                                          <p:spTgt spid="2">
                                            <p:graphicEl>
                                              <a:dgm id="{5FF6AF47-41D0-4C3D-BBDE-4BE624FFFA0B}"/>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5FF6AF47-41D0-4C3D-BBDE-4BE624FFFA0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
                                            <p:graphicEl>
                                              <a:dgm id="{0306A758-F8B5-45E1-BF09-A37C36BDDF34}"/>
                                            </p:graphicEl>
                                          </p:spTgt>
                                        </p:tgtEl>
                                        <p:attrNameLst>
                                          <p:attrName>style.visibility</p:attrName>
                                        </p:attrNameLst>
                                      </p:cBhvr>
                                      <p:to>
                                        <p:strVal val="visible"/>
                                      </p:to>
                                    </p:set>
                                    <p:anim calcmode="lin" valueType="num">
                                      <p:cBhvr additive="base">
                                        <p:cTn id="19" dur="500" fill="hold"/>
                                        <p:tgtEl>
                                          <p:spTgt spid="2">
                                            <p:graphicEl>
                                              <a:dgm id="{0306A758-F8B5-45E1-BF09-A37C36BDDF34}"/>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0306A758-F8B5-45E1-BF09-A37C36BDDF3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
                                            <p:graphicEl>
                                              <a:dgm id="{C0DA32E5-2147-4D51-9642-DC2150629526}"/>
                                            </p:graphicEl>
                                          </p:spTgt>
                                        </p:tgtEl>
                                        <p:attrNameLst>
                                          <p:attrName>style.visibility</p:attrName>
                                        </p:attrNameLst>
                                      </p:cBhvr>
                                      <p:to>
                                        <p:strVal val="visible"/>
                                      </p:to>
                                    </p:set>
                                    <p:anim calcmode="lin" valueType="num">
                                      <p:cBhvr additive="base">
                                        <p:cTn id="25" dur="500" fill="hold"/>
                                        <p:tgtEl>
                                          <p:spTgt spid="2">
                                            <p:graphicEl>
                                              <a:dgm id="{C0DA32E5-2147-4D51-9642-DC2150629526}"/>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graphicEl>
                                              <a:dgm id="{C0DA32E5-2147-4D51-9642-DC215062952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
                                            <p:graphicEl>
                                              <a:dgm id="{6EF445F0-0E05-418B-A53D-A8CD08F18317}"/>
                                            </p:graphicEl>
                                          </p:spTgt>
                                        </p:tgtEl>
                                        <p:attrNameLst>
                                          <p:attrName>style.visibility</p:attrName>
                                        </p:attrNameLst>
                                      </p:cBhvr>
                                      <p:to>
                                        <p:strVal val="visible"/>
                                      </p:to>
                                    </p:set>
                                    <p:anim calcmode="lin" valueType="num">
                                      <p:cBhvr additive="base">
                                        <p:cTn id="31" dur="500" fill="hold"/>
                                        <p:tgtEl>
                                          <p:spTgt spid="2">
                                            <p:graphicEl>
                                              <a:dgm id="{6EF445F0-0E05-418B-A53D-A8CD08F18317}"/>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6EF445F0-0E05-418B-A53D-A8CD08F1831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6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0" name="Google Shape;910;p6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1" name="Google Shape;911;p6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2" name="Google Shape;912;p6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3" name="Google Shape;913;p6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4" name="Google Shape;914;p6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5" name="Google Shape;915;p6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6" name="Google Shape;916;p60"/>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The most important evaluation methods in flipped classroom learning</a:t>
            </a:r>
            <a:endParaRPr sz="4000" b="0" i="0" u="none" strike="noStrike" cap="none">
              <a:solidFill>
                <a:srgbClr val="033C5B"/>
              </a:solidFill>
              <a:latin typeface="Arial"/>
              <a:ea typeface="Arial"/>
              <a:cs typeface="Arial"/>
              <a:sym typeface="Arial"/>
            </a:endParaRPr>
          </a:p>
        </p:txBody>
      </p:sp>
      <p:sp>
        <p:nvSpPr>
          <p:cNvPr id="920" name="Google Shape;920;p6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1" name="Google Shape;921;p60"/>
          <p:cNvSpPr txBox="1"/>
          <p:nvPr/>
        </p:nvSpPr>
        <p:spPr>
          <a:xfrm>
            <a:off x="11520000" y="3600000"/>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Learners present what they have learnt orally to the class.</a:t>
            </a:r>
            <a:endParaRPr/>
          </a:p>
        </p:txBody>
      </p:sp>
      <p:sp>
        <p:nvSpPr>
          <p:cNvPr id="922" name="Google Shape;922;p60"/>
          <p:cNvSpPr txBox="1"/>
          <p:nvPr/>
        </p:nvSpPr>
        <p:spPr>
          <a:xfrm>
            <a:off x="6156000" y="3600000"/>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The learners evaluate the performance of their classmates.</a:t>
            </a:r>
            <a:endParaRPr/>
          </a:p>
        </p:txBody>
      </p:sp>
      <p:sp>
        <p:nvSpPr>
          <p:cNvPr id="923" name="Google Shape;923;p60"/>
          <p:cNvSpPr txBox="1"/>
          <p:nvPr/>
        </p:nvSpPr>
        <p:spPr>
          <a:xfrm>
            <a:off x="792000" y="3600000"/>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Learners assess their own performance and learning progress.</a:t>
            </a:r>
            <a:endParaRPr/>
          </a:p>
        </p:txBody>
      </p:sp>
      <p:sp>
        <p:nvSpPr>
          <p:cNvPr id="924" name="Google Shape;924;p60"/>
          <p:cNvSpPr/>
          <p:nvPr/>
        </p:nvSpPr>
        <p:spPr>
          <a:xfrm>
            <a:off x="792000" y="3132000"/>
            <a:ext cx="5292000" cy="7200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Self-assessment of learners:</a:t>
            </a:r>
            <a:endParaRPr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25" name="Google Shape;925;p60"/>
          <p:cNvSpPr/>
          <p:nvPr/>
        </p:nvSpPr>
        <p:spPr>
          <a:xfrm>
            <a:off x="6156000" y="3132000"/>
            <a:ext cx="5292000" cy="7200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Peer assessment: </a:t>
            </a:r>
            <a:endParaRPr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26" name="Google Shape;926;p60"/>
          <p:cNvSpPr/>
          <p:nvPr/>
        </p:nvSpPr>
        <p:spPr>
          <a:xfrm>
            <a:off x="11520000" y="3132000"/>
            <a:ext cx="5292000" cy="7200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Oral presentations:</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27" name="Google Shape;927;p60"/>
          <p:cNvSpPr txBox="1"/>
          <p:nvPr/>
        </p:nvSpPr>
        <p:spPr>
          <a:xfrm>
            <a:off x="11520000" y="6198826"/>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Learners carry out practical exercises to put the knowledge they have learnt into practice.</a:t>
            </a:r>
            <a:endParaRPr/>
          </a:p>
        </p:txBody>
      </p:sp>
      <p:sp>
        <p:nvSpPr>
          <p:cNvPr id="928" name="Google Shape;928;p60"/>
          <p:cNvSpPr txBox="1"/>
          <p:nvPr/>
        </p:nvSpPr>
        <p:spPr>
          <a:xfrm>
            <a:off x="6156000" y="6198826"/>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dirty="0">
                <a:solidFill>
                  <a:srgbClr val="000000"/>
                </a:solidFill>
                <a:latin typeface="Arial"/>
                <a:ea typeface="Arial"/>
                <a:cs typeface="Arial"/>
                <a:sym typeface="Arial"/>
              </a:rPr>
              <a:t>Learners work in groups on projects to apply and present the knowledge they have learnt.</a:t>
            </a:r>
            <a:endParaRPr dirty="0"/>
          </a:p>
        </p:txBody>
      </p:sp>
      <p:sp>
        <p:nvSpPr>
          <p:cNvPr id="929" name="Google Shape;929;p60"/>
          <p:cNvSpPr txBox="1"/>
          <p:nvPr/>
        </p:nvSpPr>
        <p:spPr>
          <a:xfrm>
            <a:off x="792000" y="6198826"/>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Learners are tested in writing to check their knowledge and skills.</a:t>
            </a:r>
            <a:endParaRPr/>
          </a:p>
        </p:txBody>
      </p:sp>
      <p:sp>
        <p:nvSpPr>
          <p:cNvPr id="930" name="Google Shape;930;p60"/>
          <p:cNvSpPr/>
          <p:nvPr/>
        </p:nvSpPr>
        <p:spPr>
          <a:xfrm>
            <a:off x="792000" y="5744067"/>
            <a:ext cx="5292000" cy="7200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Written tests and quizzes:</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31" name="Google Shape;931;p60"/>
          <p:cNvSpPr/>
          <p:nvPr/>
        </p:nvSpPr>
        <p:spPr>
          <a:xfrm>
            <a:off x="6156000" y="5730826"/>
            <a:ext cx="5292000" cy="7200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Project work: </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32" name="Google Shape;932;p60"/>
          <p:cNvSpPr/>
          <p:nvPr/>
        </p:nvSpPr>
        <p:spPr>
          <a:xfrm>
            <a:off x="11520000" y="5770107"/>
            <a:ext cx="5292000" cy="7200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Practical exercises:</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grpSp>
        <p:nvGrpSpPr>
          <p:cNvPr id="26" name="Group 25"/>
          <p:cNvGrpSpPr/>
          <p:nvPr/>
        </p:nvGrpSpPr>
        <p:grpSpPr>
          <a:xfrm>
            <a:off x="602293" y="8374276"/>
            <a:ext cx="17358880" cy="2331172"/>
            <a:chOff x="559140" y="8374275"/>
            <a:chExt cx="17358880" cy="2331172"/>
          </a:xfrm>
        </p:grpSpPr>
        <p:sp>
          <p:nvSpPr>
            <p:cNvPr id="2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30" name="Picture 2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8" name="Google Shape;938;p6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9" name="Google Shape;939;p6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0" name="Google Shape;940;p6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1" name="Google Shape;941;p6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2" name="Google Shape;942;p6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3" name="Google Shape;943;p6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4" name="Google Shape;944;p61"/>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What is peer assessment</a:t>
            </a:r>
            <a:r>
              <a:rPr lang="el-GR" sz="4000" b="0" i="0" u="none" strike="noStrike" cap="none" dirty="0">
                <a:solidFill>
                  <a:srgbClr val="033C5B"/>
                </a:solidFill>
                <a:latin typeface="Arial"/>
                <a:ea typeface="Arial"/>
                <a:cs typeface="Arial"/>
                <a:sym typeface="Arial"/>
              </a:rPr>
              <a:t>?</a:t>
            </a:r>
            <a:endParaRPr sz="4000" b="0" i="0" u="none" strike="noStrike" cap="none" dirty="0">
              <a:solidFill>
                <a:srgbClr val="033C5B"/>
              </a:solidFill>
              <a:latin typeface="Arial"/>
              <a:ea typeface="Arial"/>
              <a:cs typeface="Arial"/>
              <a:sym typeface="Arial"/>
            </a:endParaRPr>
          </a:p>
        </p:txBody>
      </p:sp>
      <p:sp>
        <p:nvSpPr>
          <p:cNvPr id="949" name="Google Shape;949;p6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7" name="Group 16"/>
          <p:cNvGrpSpPr/>
          <p:nvPr/>
        </p:nvGrpSpPr>
        <p:grpSpPr>
          <a:xfrm>
            <a:off x="602293" y="8374276"/>
            <a:ext cx="17358880" cy="2331172"/>
            <a:chOff x="559140" y="8374275"/>
            <a:chExt cx="17358880" cy="2331172"/>
          </a:xfrm>
        </p:grpSpPr>
        <p:sp>
          <p:nvSpPr>
            <p:cNvPr id="18"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1" name="Picture 20">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3778" y="3587925"/>
            <a:ext cx="5043178" cy="4138811"/>
          </a:xfrm>
          <a:prstGeom prst="rect">
            <a:avLst/>
          </a:prstGeom>
        </p:spPr>
      </p:pic>
      <p:sp>
        <p:nvSpPr>
          <p:cNvPr id="4" name="Rectangle 3"/>
          <p:cNvSpPr/>
          <p:nvPr/>
        </p:nvSpPr>
        <p:spPr>
          <a:xfrm>
            <a:off x="792000" y="3022553"/>
            <a:ext cx="8872832" cy="3970318"/>
          </a:xfrm>
          <a:prstGeom prst="rect">
            <a:avLst/>
          </a:prstGeom>
        </p:spPr>
        <p:txBody>
          <a:bodyPr wrap="square">
            <a:spAutoFit/>
          </a:bodyPr>
          <a:lstStyle/>
          <a:p>
            <a:r>
              <a:rPr lang="en-US" sz="2800" dirty="0">
                <a:solidFill>
                  <a:srgbClr val="111111"/>
                </a:solidFill>
                <a:latin typeface="Roboto"/>
              </a:rPr>
              <a:t>Peer assessment or peer review provides a </a:t>
            </a:r>
            <a:r>
              <a:rPr lang="en-US" sz="2800" b="1" dirty="0">
                <a:solidFill>
                  <a:srgbClr val="111111"/>
                </a:solidFill>
                <a:latin typeface="Roboto"/>
              </a:rPr>
              <a:t>structured learning process for students to critique and provide feedback to each other on their work</a:t>
            </a:r>
            <a:r>
              <a:rPr lang="en-US" sz="2800" dirty="0">
                <a:solidFill>
                  <a:srgbClr val="111111"/>
                </a:solidFill>
                <a:latin typeface="Roboto"/>
              </a:rPr>
              <a:t>. </a:t>
            </a:r>
            <a:endParaRPr lang="el-GR" sz="2800" dirty="0">
              <a:solidFill>
                <a:srgbClr val="111111"/>
              </a:solidFill>
              <a:latin typeface="Roboto"/>
            </a:endParaRPr>
          </a:p>
          <a:p>
            <a:endParaRPr lang="el-GR" sz="2800" dirty="0">
              <a:solidFill>
                <a:srgbClr val="111111"/>
              </a:solidFill>
              <a:latin typeface="Roboto"/>
            </a:endParaRPr>
          </a:p>
          <a:p>
            <a:r>
              <a:rPr lang="en-US" sz="2800" dirty="0">
                <a:solidFill>
                  <a:srgbClr val="111111"/>
                </a:solidFill>
                <a:latin typeface="Roboto"/>
              </a:rPr>
              <a:t>It helps students develop lifelong skills in assessing and providing feedback to others, and also equips them with skills to self-assess and improve their own work.</a:t>
            </a:r>
            <a:endParaRPr lang="el-GR" sz="2800" dirty="0"/>
          </a:p>
        </p:txBody>
      </p:sp>
      <p:sp>
        <p:nvSpPr>
          <p:cNvPr id="6" name="TextBox 5"/>
          <p:cNvSpPr txBox="1"/>
          <p:nvPr/>
        </p:nvSpPr>
        <p:spPr>
          <a:xfrm>
            <a:off x="7883248" y="7896674"/>
            <a:ext cx="8483413" cy="461665"/>
          </a:xfrm>
          <a:prstGeom prst="rect">
            <a:avLst/>
          </a:prstGeom>
          <a:noFill/>
        </p:spPr>
        <p:txBody>
          <a:bodyPr wrap="none" rtlCol="0">
            <a:spAutoFit/>
          </a:bodyPr>
          <a:lstStyle/>
          <a:p>
            <a:r>
              <a:rPr lang="en-US" sz="2400" i="1" dirty="0"/>
              <a:t>More for peer assessment here: </a:t>
            </a:r>
            <a:r>
              <a:rPr lang="en-US" sz="2400" i="1" dirty="0">
                <a:hlinkClick r:id="rId8"/>
              </a:rPr>
              <a:t>Module 3: Peer Assessment</a:t>
            </a:r>
            <a:endParaRPr lang="el-GR" sz="2400" i="1" dirty="0"/>
          </a:p>
        </p:txBody>
      </p:sp>
    </p:spTree>
    <p:extLst>
      <p:ext uri="{BB962C8B-B14F-4D97-AF65-F5344CB8AC3E}">
        <p14:creationId xmlns:p14="http://schemas.microsoft.com/office/powerpoint/2010/main" val="32352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8" name="Google Shape;938;p6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9" name="Google Shape;939;p6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0" name="Google Shape;940;p6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1" name="Google Shape;941;p6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2" name="Google Shape;942;p6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3" name="Google Shape;943;p6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4" name="Google Shape;944;p61"/>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Practical Tips for collecting and analysing data using questionnaires</a:t>
            </a:r>
            <a:endParaRPr sz="4000" b="0" i="0" u="none" strike="noStrike" cap="none" dirty="0">
              <a:solidFill>
                <a:srgbClr val="033C5B"/>
              </a:solidFill>
              <a:latin typeface="Arial"/>
              <a:ea typeface="Arial"/>
              <a:cs typeface="Arial"/>
              <a:sym typeface="Arial"/>
            </a:endParaRPr>
          </a:p>
        </p:txBody>
      </p:sp>
      <p:sp>
        <p:nvSpPr>
          <p:cNvPr id="945" name="Google Shape;945;p61"/>
          <p:cNvSpPr txBox="1"/>
          <p:nvPr/>
        </p:nvSpPr>
        <p:spPr>
          <a:xfrm>
            <a:off x="1468277" y="2577902"/>
            <a:ext cx="12065347" cy="555553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400"/>
              <a:buFont typeface="Arial"/>
              <a:buNone/>
            </a:pPr>
            <a:endParaRPr sz="2200" b="0" i="0" u="none" strike="noStrike" cap="none" dirty="0">
              <a:solidFill>
                <a:srgbClr val="000000"/>
              </a:solidFill>
              <a:latin typeface="+mn-lt"/>
              <a:sym typeface="Arial"/>
            </a:endParaRPr>
          </a:p>
          <a:p>
            <a:pPr marL="514350" marR="0" lvl="0" indent="-51435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Define clear goals and questions</a:t>
            </a:r>
          </a:p>
          <a:p>
            <a:pPr marL="514350" marR="0" lvl="0" indent="-514350" algn="l" rtl="0">
              <a:spcBef>
                <a:spcPts val="0"/>
              </a:spcBef>
              <a:spcAft>
                <a:spcPts val="0"/>
              </a:spcAft>
              <a:buClr>
                <a:srgbClr val="000000"/>
              </a:buClr>
              <a:buSzPts val="2400"/>
              <a:buAutoNum type="arabicPeriod"/>
            </a:pPr>
            <a:endParaRPr lang="de-DE" sz="2200" dirty="0">
              <a:latin typeface="+mn-lt"/>
            </a:endParaRPr>
          </a:p>
          <a:p>
            <a:pPr marL="514350" marR="0" lvl="0" indent="-51435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Use clear language so that all participants can easily understand the questionnaire</a:t>
            </a:r>
            <a:endParaRPr lang="de-DE" sz="2200" dirty="0">
              <a:latin typeface="+mn-lt"/>
            </a:endParaRPr>
          </a:p>
          <a:p>
            <a:pPr marL="514350" marR="0" lvl="0" indent="-514350" algn="l" rtl="0">
              <a:spcBef>
                <a:spcPts val="0"/>
              </a:spcBef>
              <a:spcAft>
                <a:spcPts val="0"/>
              </a:spcAft>
              <a:buClr>
                <a:srgbClr val="000000"/>
              </a:buClr>
              <a:buSzPts val="2400"/>
              <a:buAutoNum type="arabicPeriod"/>
            </a:pPr>
            <a:endParaRPr lang="de-DE" sz="2200" b="0" i="0" u="none" strike="noStrike" cap="none" dirty="0">
              <a:solidFill>
                <a:srgbClr val="000000"/>
              </a:solidFill>
              <a:latin typeface="+mn-lt"/>
              <a:sym typeface="Arial"/>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Use scale to quantify the answers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Include open questions to give participants the opportunity to share their opinions and experiences in more detail</a:t>
            </a:r>
            <a:endParaRPr lang="de-DE" sz="2200" dirty="0">
              <a:latin typeface="+mn-lt"/>
            </a:endParaRP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Guarantee anonymity and confidentiality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Carry out a pilot test to ensure that the questions are understandable and provide the desired information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Analyse data carefully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Communicate results </a:t>
            </a:r>
            <a:endParaRPr sz="2200" b="0" i="0" u="none" strike="noStrike" cap="none" dirty="0">
              <a:solidFill>
                <a:srgbClr val="000000"/>
              </a:solidFill>
              <a:latin typeface="+mn-lt"/>
              <a:sym typeface="Arial"/>
            </a:endParaRPr>
          </a:p>
        </p:txBody>
      </p:sp>
      <p:sp>
        <p:nvSpPr>
          <p:cNvPr id="949" name="Google Shape;949;p6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7" name="Group 16"/>
          <p:cNvGrpSpPr/>
          <p:nvPr/>
        </p:nvGrpSpPr>
        <p:grpSpPr>
          <a:xfrm>
            <a:off x="602293" y="8374276"/>
            <a:ext cx="17358880" cy="2331172"/>
            <a:chOff x="559140" y="8374275"/>
            <a:chExt cx="17358880" cy="2331172"/>
          </a:xfrm>
        </p:grpSpPr>
        <p:sp>
          <p:nvSpPr>
            <p:cNvPr id="18"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1" name="Picture 20">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descr="&lt;strong&gt;Tips&lt;/strong&gt; PNG Transparent Images | PNG Al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03031" y="4130599"/>
            <a:ext cx="5995787" cy="46734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6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5" name="Google Shape;955;p6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6" name="Google Shape;956;p6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7" name="Google Shape;957;p6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8" name="Google Shape;958;p6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9" name="Google Shape;959;p6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0" name="Google Shape;960;p6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1" name="Google Shape;961;p62"/>
          <p:cNvSpPr txBox="1"/>
          <p:nvPr/>
        </p:nvSpPr>
        <p:spPr>
          <a:xfrm>
            <a:off x="792000" y="1548000"/>
            <a:ext cx="12181388" cy="612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Interpretation of results  </a:t>
            </a:r>
            <a:endParaRPr/>
          </a:p>
        </p:txBody>
      </p:sp>
      <p:sp>
        <p:nvSpPr>
          <p:cNvPr id="962" name="Google Shape;962;p62"/>
          <p:cNvSpPr txBox="1"/>
          <p:nvPr/>
        </p:nvSpPr>
        <p:spPr>
          <a:xfrm>
            <a:off x="1028700" y="3024399"/>
            <a:ext cx="12181388" cy="183120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p:txBody>
      </p:sp>
      <p:sp>
        <p:nvSpPr>
          <p:cNvPr id="966" name="Google Shape;966;p6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3" name="Diagram 2"/>
          <p:cNvGraphicFramePr/>
          <p:nvPr>
            <p:extLst>
              <p:ext uri="{D42A27DB-BD31-4B8C-83A1-F6EECF244321}">
                <p14:modId xmlns:p14="http://schemas.microsoft.com/office/powerpoint/2010/main" val="1741534355"/>
              </p:ext>
            </p:extLst>
          </p:nvPr>
        </p:nvGraphicFramePr>
        <p:xfrm>
          <a:off x="1006734" y="2850541"/>
          <a:ext cx="15730762" cy="5227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6541192B-53DB-4A75-8C5E-0910A38D7F6C}"/>
                                            </p:graphicEl>
                                          </p:spTgt>
                                        </p:tgtEl>
                                        <p:attrNameLst>
                                          <p:attrName>style.visibility</p:attrName>
                                        </p:attrNameLst>
                                      </p:cBhvr>
                                      <p:to>
                                        <p:strVal val="visible"/>
                                      </p:to>
                                    </p:set>
                                    <p:anim calcmode="lin" valueType="num">
                                      <p:cBhvr additive="base">
                                        <p:cTn id="7" dur="500" fill="hold"/>
                                        <p:tgtEl>
                                          <p:spTgt spid="3">
                                            <p:graphicEl>
                                              <a:dgm id="{6541192B-53DB-4A75-8C5E-0910A38D7F6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6541192B-53DB-4A75-8C5E-0910A38D7F6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49859D30-1F25-478E-9404-760251D66D93}"/>
                                            </p:graphicEl>
                                          </p:spTgt>
                                        </p:tgtEl>
                                        <p:attrNameLst>
                                          <p:attrName>style.visibility</p:attrName>
                                        </p:attrNameLst>
                                      </p:cBhvr>
                                      <p:to>
                                        <p:strVal val="visible"/>
                                      </p:to>
                                    </p:set>
                                    <p:anim calcmode="lin" valueType="num">
                                      <p:cBhvr additive="base">
                                        <p:cTn id="13" dur="500" fill="hold"/>
                                        <p:tgtEl>
                                          <p:spTgt spid="3">
                                            <p:graphicEl>
                                              <a:dgm id="{49859D30-1F25-478E-9404-760251D66D9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49859D30-1F25-478E-9404-760251D66D9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CA5D83F5-D511-4727-AF81-EACDCA4FFDC7}"/>
                                            </p:graphicEl>
                                          </p:spTgt>
                                        </p:tgtEl>
                                        <p:attrNameLst>
                                          <p:attrName>style.visibility</p:attrName>
                                        </p:attrNameLst>
                                      </p:cBhvr>
                                      <p:to>
                                        <p:strVal val="visible"/>
                                      </p:to>
                                    </p:set>
                                    <p:anim calcmode="lin" valueType="num">
                                      <p:cBhvr additive="base">
                                        <p:cTn id="19" dur="500" fill="hold"/>
                                        <p:tgtEl>
                                          <p:spTgt spid="3">
                                            <p:graphicEl>
                                              <a:dgm id="{CA5D83F5-D511-4727-AF81-EACDCA4FFDC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CA5D83F5-D511-4727-AF81-EACDCA4FFDC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1538709F-55C0-47F7-9504-BC9D16500779}"/>
                                            </p:graphicEl>
                                          </p:spTgt>
                                        </p:tgtEl>
                                        <p:attrNameLst>
                                          <p:attrName>style.visibility</p:attrName>
                                        </p:attrNameLst>
                                      </p:cBhvr>
                                      <p:to>
                                        <p:strVal val="visible"/>
                                      </p:to>
                                    </p:set>
                                    <p:anim calcmode="lin" valueType="num">
                                      <p:cBhvr additive="base">
                                        <p:cTn id="25" dur="500" fill="hold"/>
                                        <p:tgtEl>
                                          <p:spTgt spid="3">
                                            <p:graphicEl>
                                              <a:dgm id="{1538709F-55C0-47F7-9504-BC9D1650077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1538709F-55C0-47F7-9504-BC9D1650077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C5CFB472-8AF1-4925-AD1E-ABB55C058FF8}"/>
                                            </p:graphicEl>
                                          </p:spTgt>
                                        </p:tgtEl>
                                        <p:attrNameLst>
                                          <p:attrName>style.visibility</p:attrName>
                                        </p:attrNameLst>
                                      </p:cBhvr>
                                      <p:to>
                                        <p:strVal val="visible"/>
                                      </p:to>
                                    </p:set>
                                    <p:anim calcmode="lin" valueType="num">
                                      <p:cBhvr additive="base">
                                        <p:cTn id="31" dur="500" fill="hold"/>
                                        <p:tgtEl>
                                          <p:spTgt spid="3">
                                            <p:graphicEl>
                                              <a:dgm id="{C5CFB472-8AF1-4925-AD1E-ABB55C058F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C5CFB472-8AF1-4925-AD1E-ABB55C058FF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63"/>
          <p:cNvSpPr txBox="1"/>
          <p:nvPr/>
        </p:nvSpPr>
        <p:spPr>
          <a:xfrm>
            <a:off x="3266920" y="7414709"/>
            <a:ext cx="13539600" cy="900000"/>
          </a:xfrm>
          <a:prstGeom prst="rect">
            <a:avLst/>
          </a:prstGeom>
          <a:solidFill>
            <a:schemeClr val="tx2"/>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dirty="0">
                <a:solidFill>
                  <a:srgbClr val="000000"/>
                </a:solidFill>
                <a:latin typeface="Arial"/>
                <a:ea typeface="Arial"/>
                <a:cs typeface="Arial"/>
                <a:sym typeface="Arial"/>
              </a:rPr>
              <a:t>... </a:t>
            </a:r>
            <a:r>
              <a:rPr lang="de-DE" sz="2400" b="0" i="0" u="none" strike="noStrike" cap="none" dirty="0">
                <a:solidFill>
                  <a:srgbClr val="000000"/>
                </a:solidFill>
                <a:latin typeface="Arial"/>
                <a:ea typeface="Arial"/>
                <a:cs typeface="Arial"/>
                <a:sym typeface="Arial"/>
              </a:rPr>
              <a:t>can help improve learning outcomes by providing teachers with valuable insights into learners' needs and challenges.  </a:t>
            </a:r>
            <a:endParaRPr sz="2400" b="0" i="0" u="none" strike="noStrike" cap="none" dirty="0">
              <a:solidFill>
                <a:srgbClr val="000000"/>
              </a:solidFill>
              <a:latin typeface="Arial"/>
              <a:ea typeface="Arial"/>
              <a:cs typeface="Arial"/>
              <a:sym typeface="Arial"/>
            </a:endParaRPr>
          </a:p>
        </p:txBody>
      </p:sp>
      <p:sp>
        <p:nvSpPr>
          <p:cNvPr id="973" name="Google Shape;973;p63"/>
          <p:cNvSpPr txBox="1"/>
          <p:nvPr/>
        </p:nvSpPr>
        <p:spPr>
          <a:xfrm>
            <a:off x="3266920" y="6730709"/>
            <a:ext cx="13539600" cy="684000"/>
          </a:xfrm>
          <a:prstGeom prst="rect">
            <a:avLst/>
          </a:prstGeom>
          <a:solidFill>
            <a:schemeClr val="tx2"/>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promotes communication between teachers and learners</a:t>
            </a:r>
            <a:r>
              <a:rPr lang="de-DE" sz="2400">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sp>
        <p:nvSpPr>
          <p:cNvPr id="974" name="Google Shape;974;p63"/>
          <p:cNvSpPr txBox="1"/>
          <p:nvPr/>
        </p:nvSpPr>
        <p:spPr>
          <a:xfrm>
            <a:off x="3266920" y="6046709"/>
            <a:ext cx="13539600" cy="684000"/>
          </a:xfrm>
          <a:prstGeom prst="rect">
            <a:avLst/>
          </a:prstGeom>
          <a:solidFill>
            <a:schemeClr val="tx2"/>
          </a:solidFill>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can help to create a positive learning environment.</a:t>
            </a:r>
            <a:endParaRPr sz="2400" b="0" i="0" u="none" strike="noStrike" cap="none">
              <a:solidFill>
                <a:srgbClr val="000000"/>
              </a:solidFill>
              <a:latin typeface="Arial"/>
              <a:ea typeface="Arial"/>
              <a:cs typeface="Arial"/>
              <a:sym typeface="Arial"/>
            </a:endParaRPr>
          </a:p>
        </p:txBody>
      </p:sp>
      <p:sp>
        <p:nvSpPr>
          <p:cNvPr id="975" name="Google Shape;975;p63"/>
          <p:cNvSpPr txBox="1"/>
          <p:nvPr/>
        </p:nvSpPr>
        <p:spPr>
          <a:xfrm>
            <a:off x="3266920" y="5182709"/>
            <a:ext cx="13539600" cy="864000"/>
          </a:xfrm>
          <a:prstGeom prst="rect">
            <a:avLst/>
          </a:prstGeom>
          <a:solidFill>
            <a:schemeClr val="tx2"/>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dirty="0">
                <a:solidFill>
                  <a:srgbClr val="000000"/>
                </a:solidFill>
                <a:latin typeface="Arial"/>
                <a:ea typeface="Arial"/>
                <a:cs typeface="Arial"/>
                <a:sym typeface="Arial"/>
              </a:rPr>
              <a:t>... </a:t>
            </a:r>
            <a:r>
              <a:rPr lang="de-DE" sz="2400" b="0" i="0" u="none" strike="noStrike" cap="none" dirty="0">
                <a:solidFill>
                  <a:srgbClr val="000000"/>
                </a:solidFill>
                <a:latin typeface="Arial"/>
                <a:ea typeface="Arial"/>
                <a:cs typeface="Arial"/>
                <a:sym typeface="Arial"/>
              </a:rPr>
              <a:t>can help to identify problems or difficulties in the learning process that may have been overlooked and to recognise and improve them.</a:t>
            </a:r>
            <a:endParaRPr sz="2400" b="0" i="0" u="none" strike="noStrike" cap="none" dirty="0">
              <a:solidFill>
                <a:srgbClr val="000000"/>
              </a:solidFill>
              <a:latin typeface="Arial"/>
              <a:ea typeface="Arial"/>
              <a:cs typeface="Arial"/>
              <a:sym typeface="Arial"/>
            </a:endParaRPr>
          </a:p>
        </p:txBody>
      </p:sp>
      <p:sp>
        <p:nvSpPr>
          <p:cNvPr id="976" name="Google Shape;976;p63"/>
          <p:cNvSpPr txBox="1"/>
          <p:nvPr/>
        </p:nvSpPr>
        <p:spPr>
          <a:xfrm>
            <a:off x="3266920" y="4318709"/>
            <a:ext cx="13539600" cy="864000"/>
          </a:xfrm>
          <a:prstGeom prst="rect">
            <a:avLst/>
          </a:prstGeom>
          <a:solidFill>
            <a:schemeClr val="tx2"/>
          </a:solidFill>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dirty="0">
                <a:solidFill>
                  <a:srgbClr val="000000"/>
                </a:solidFill>
                <a:latin typeface="Arial"/>
                <a:ea typeface="Arial"/>
                <a:cs typeface="Arial"/>
                <a:sym typeface="Arial"/>
              </a:rPr>
              <a:t>... </a:t>
            </a:r>
            <a:r>
              <a:rPr lang="de-DE" sz="2400" b="0" i="0" u="none" strike="noStrike" cap="none" dirty="0">
                <a:solidFill>
                  <a:srgbClr val="000000"/>
                </a:solidFill>
                <a:latin typeface="Arial"/>
                <a:ea typeface="Arial"/>
                <a:cs typeface="Arial"/>
                <a:sym typeface="Arial"/>
              </a:rPr>
              <a:t>can help to increase their motivation by showing them that their opinions and concerns are heard and taken into account.</a:t>
            </a:r>
            <a:endParaRPr sz="2400" b="0" i="0" u="none" strike="noStrike" cap="none" dirty="0">
              <a:solidFill>
                <a:srgbClr val="000000"/>
              </a:solidFill>
              <a:latin typeface="Arial"/>
              <a:ea typeface="Arial"/>
              <a:cs typeface="Arial"/>
              <a:sym typeface="Arial"/>
            </a:endParaRPr>
          </a:p>
        </p:txBody>
      </p:sp>
      <p:sp>
        <p:nvSpPr>
          <p:cNvPr id="977" name="Google Shape;977;p63"/>
          <p:cNvSpPr txBox="1"/>
          <p:nvPr/>
        </p:nvSpPr>
        <p:spPr>
          <a:xfrm>
            <a:off x="3266920" y="3634709"/>
            <a:ext cx="13539600" cy="684000"/>
          </a:xfrm>
          <a:prstGeom prst="rect">
            <a:avLst/>
          </a:prstGeom>
          <a:solidFill>
            <a:schemeClr val="tx2"/>
          </a:solidFill>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helps to customise learning.</a:t>
            </a:r>
            <a:endParaRPr sz="2400" b="0" i="0" u="none" strike="noStrike" cap="none">
              <a:solidFill>
                <a:srgbClr val="000000"/>
              </a:solidFill>
              <a:latin typeface="Arial"/>
              <a:ea typeface="Arial"/>
              <a:cs typeface="Arial"/>
              <a:sym typeface="Arial"/>
            </a:endParaRPr>
          </a:p>
        </p:txBody>
      </p:sp>
      <p:sp>
        <p:nvSpPr>
          <p:cNvPr id="978" name="Google Shape;978;p63"/>
          <p:cNvSpPr txBox="1"/>
          <p:nvPr/>
        </p:nvSpPr>
        <p:spPr>
          <a:xfrm>
            <a:off x="3266920" y="2770709"/>
            <a:ext cx="13539600" cy="864000"/>
          </a:xfrm>
          <a:prstGeom prst="rect">
            <a:avLst/>
          </a:prstGeom>
          <a:solidFill>
            <a:schemeClr val="tx2"/>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enables teachers to improve teaching and respond to the needs of learners.</a:t>
            </a:r>
            <a:endParaRPr sz="2400" b="0" i="0" u="none" strike="noStrike" cap="none">
              <a:solidFill>
                <a:srgbClr val="000000"/>
              </a:solidFill>
              <a:latin typeface="Arial"/>
              <a:ea typeface="Arial"/>
              <a:cs typeface="Arial"/>
              <a:sym typeface="Arial"/>
            </a:endParaRPr>
          </a:p>
        </p:txBody>
      </p:sp>
      <p:sp>
        <p:nvSpPr>
          <p:cNvPr id="979" name="Google Shape;979;p6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0" name="Google Shape;980;p6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1" name="Google Shape;981;p6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2" name="Google Shape;982;p6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3" name="Google Shape;983;p6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4" name="Google Shape;984;p6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5" name="Google Shape;985;p6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6" name="Google Shape;986;p63"/>
          <p:cNvSpPr txBox="1"/>
          <p:nvPr/>
        </p:nvSpPr>
        <p:spPr>
          <a:xfrm>
            <a:off x="792000" y="1548000"/>
            <a:ext cx="15948000" cy="6401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Feedback from learners is of great importance!  </a:t>
            </a:r>
            <a:endParaRPr dirty="0"/>
          </a:p>
        </p:txBody>
      </p:sp>
      <p:sp>
        <p:nvSpPr>
          <p:cNvPr id="990" name="Google Shape;990;p6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1" name="Google Shape;991;p63"/>
          <p:cNvSpPr/>
          <p:nvPr/>
        </p:nvSpPr>
        <p:spPr>
          <a:xfrm>
            <a:off x="818920" y="2770709"/>
            <a:ext cx="2880000" cy="5616000"/>
          </a:xfrm>
          <a:prstGeom prst="roundRect">
            <a:avLst>
              <a:gd name="adj" fmla="val 16667"/>
            </a:avLst>
          </a:prstGeom>
          <a:ln/>
        </p:spPr>
        <p:style>
          <a:lnRef idx="3">
            <a:schemeClr val="lt1"/>
          </a:lnRef>
          <a:fillRef idx="1">
            <a:schemeClr val="accent3"/>
          </a:fillRef>
          <a:effectRef idx="1">
            <a:schemeClr val="accent3"/>
          </a:effectRef>
          <a:fontRef idx="minor">
            <a:schemeClr val="lt1"/>
          </a:fontRef>
        </p:style>
        <p:txBody>
          <a:bodyPr spcFirstLastPara="1" wrap="square" lIns="91425" tIns="45700" rIns="91425" bIns="45700" anchor="ctr" anchorCtr="0">
            <a:noAutofit/>
          </a:bodyPr>
          <a:lstStyle/>
          <a:p>
            <a:pPr marL="0" marR="0" lvl="0" indent="0" algn="l" rtl="0">
              <a:spcBef>
                <a:spcPts val="0"/>
              </a:spcBef>
              <a:spcAft>
                <a:spcPts val="0"/>
              </a:spcAft>
              <a:buNone/>
            </a:pPr>
            <a:r>
              <a:rPr lang="de-DE" sz="2400" b="1" i="0" u="none" strike="noStrike" cap="none">
                <a:solidFill>
                  <a:schemeClr val="lt1"/>
                </a:solidFill>
                <a:latin typeface="Arial"/>
                <a:ea typeface="Arial"/>
                <a:cs typeface="Arial"/>
                <a:sym typeface="Arial"/>
              </a:rPr>
              <a:t>The feedback from the learners</a:t>
            </a:r>
            <a:r>
              <a:rPr lang="de-DE" sz="2400" b="1">
                <a:solidFill>
                  <a:schemeClr val="lt1"/>
                </a:solidFill>
                <a:latin typeface="Arial"/>
                <a:ea typeface="Arial"/>
                <a:cs typeface="Arial"/>
                <a:sym typeface="Arial"/>
              </a:rPr>
              <a:t>...</a:t>
            </a:r>
            <a:endParaRPr sz="2400" b="1" i="0" u="none" strike="noStrike" cap="none">
              <a:solidFill>
                <a:schemeClr val="lt1"/>
              </a:solidFill>
              <a:latin typeface="Arial"/>
              <a:ea typeface="Arial"/>
              <a:cs typeface="Arial"/>
              <a:sym typeface="Arial"/>
            </a:endParaRPr>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extLst>
      <p:ext uri="{BB962C8B-B14F-4D97-AF65-F5344CB8AC3E}">
        <p14:creationId xmlns:p14="http://schemas.microsoft.com/office/powerpoint/2010/main" val="18114372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2078</Words>
  <Application>Microsoft Office PowerPoint</Application>
  <PresentationFormat>Custom</PresentationFormat>
  <Paragraphs>130</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HK Grotesk Bold</vt:lpstr>
      <vt:lpstr>HK Grotesk Light</vt:lpstr>
      <vt:lpstr>Noto Sans Symbols</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lastModifiedBy>Sotiria Tsalamani</cp:lastModifiedBy>
  <cp:revision>18</cp:revision>
  <dcterms:modified xsi:type="dcterms:W3CDTF">2024-11-07T22:02:15Z</dcterms:modified>
</cp:coreProperties>
</file>