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8288000" cy="10287000"/>
  <p:notesSz cx="6858000" cy="9144000"/>
  <p:embeddedFontLs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j+rVKuCJYfMrJ1y0xyqYJLQOzp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0" name="Google Shape;3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1" name="Google Shape;3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6" name="Google Shape;35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4" name="Google Shape;38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4" name="Google Shape;40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3" name="Google Shape;2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4" name="Google Shape;2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4" name="Google Shape;2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4" name="Google Shape;2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hyperlink" Target="https://www.youtube.com/watch?v=jCIxLUpYwp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hyperlink" Target="https://www.youtube.com/watch?v=EtnxACx3eD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6bv-7hwrr7k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youtube.com/watch?v=xUqsIB567H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image" Target="../media/image2.png"/><Relationship Id="rId10" Type="http://schemas.openxmlformats.org/officeDocument/2006/relationships/hyperlink" Target="https://www.youtube.com/watch?v=AwcVzFA6zcc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s://www.youtube.com/watch?v=aT66by0QO38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andfonline.com/doi/full/10.1080/00313831.2021.1983868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celt.miamioh.edu/ojs/index.php/JECT/article/view/29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researchgate.net/publication/373247543_ASSESSING_THE_EFFECTIVENESS_OF_FLIPPED_CLASSROOM_STRATEGY_ON_STUDENT_PERFORMANCE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2hRu5i-gfXo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028700" y="2895851"/>
            <a:ext cx="9259269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de-DE" sz="4000" b="1" i="0" u="none" strike="noStrike" cap="none" dirty="0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Módulo 6: Evaluación del aprendizaje en un </a:t>
            </a:r>
            <a:r>
              <a:rPr lang="de-DE" sz="4000" b="1" dirty="0">
                <a:solidFill>
                  <a:srgbClr val="FB8709"/>
                </a:solidFill>
              </a:rPr>
              <a:t>aula invertida</a:t>
            </a:r>
            <a:r>
              <a:rPr lang="de-DE" sz="4000" b="1" i="0" u="none" strike="noStrike" cap="none" dirty="0">
                <a:solidFill>
                  <a:srgbClr val="FB8709"/>
                </a:solidFill>
                <a:latin typeface="Arial"/>
                <a:ea typeface="Arial"/>
                <a:cs typeface="Arial"/>
                <a:sym typeface="Arial"/>
              </a:rPr>
              <a:t>: Evaluación y perfeccionamiento del proceso de implantación</a:t>
            </a:r>
            <a:endParaRPr lang="de-DE" sz="4000" b="1" dirty="0">
              <a:solidFill>
                <a:srgbClr val="FB8709"/>
              </a:solidFill>
            </a:endParaRPr>
          </a:p>
          <a:p>
            <a:pPr>
              <a:buSzPts val="5400"/>
            </a:pPr>
            <a:r>
              <a:rPr lang="es-ES" sz="4000" b="0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Unidad 4: Evaluación y mejora continua de las prácticas </a:t>
            </a:r>
            <a:r>
              <a:rPr lang="es-ES" sz="4000" dirty="0">
                <a:solidFill>
                  <a:srgbClr val="033C5B"/>
                </a:solidFill>
              </a:rPr>
              <a:t>aula invertida</a:t>
            </a:r>
            <a:endParaRPr lang="es-ES"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lang="de-DE" sz="4000" b="1" i="0" u="none" strike="noStrike" cap="none" dirty="0">
              <a:solidFill>
                <a:srgbClr val="FB87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 rot="10800000">
            <a:off x="9673884" y="-1920219"/>
            <a:ext cx="10305338" cy="10262060"/>
          </a:xfrm>
          <a:custGeom>
            <a:avLst/>
            <a:gdLst/>
            <a:ahLst/>
            <a:cxnLst/>
            <a:rect l="l" t="t" r="r" b="b"/>
            <a:pathLst>
              <a:path w="6350000" h="6323333" extrusionOk="0">
                <a:moveTo>
                  <a:pt x="6350000" y="6323333"/>
                </a:moveTo>
                <a:lnTo>
                  <a:pt x="0" y="6323333"/>
                </a:lnTo>
                <a:lnTo>
                  <a:pt x="0" y="0"/>
                </a:lnTo>
                <a:lnTo>
                  <a:pt x="6350000" y="6323333"/>
                </a:lnTo>
                <a:close/>
              </a:path>
            </a:pathLst>
          </a:cu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 rot="-5400000">
            <a:off x="13579297" y="5173799"/>
            <a:ext cx="5050689" cy="5175713"/>
          </a:xfrm>
          <a:custGeom>
            <a:avLst/>
            <a:gdLst/>
            <a:ahLst/>
            <a:cxnLst/>
            <a:rect l="l" t="t" r="r" b="b"/>
            <a:pathLst>
              <a:path w="6350000" h="6507187" extrusionOk="0">
                <a:moveTo>
                  <a:pt x="6350000" y="6507187"/>
                </a:moveTo>
                <a:lnTo>
                  <a:pt x="0" y="6507187"/>
                </a:lnTo>
                <a:lnTo>
                  <a:pt x="0" y="0"/>
                </a:lnTo>
                <a:lnTo>
                  <a:pt x="6350000" y="6507187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685288" y="6503003"/>
            <a:ext cx="3367356" cy="3367356"/>
          </a:xfrm>
          <a:custGeom>
            <a:avLst/>
            <a:gdLst/>
            <a:ahLst/>
            <a:cxnLst/>
            <a:rect l="l" t="t" r="r" b="b"/>
            <a:pathLst>
              <a:path w="3367356" h="3367356" extrusionOk="0">
                <a:moveTo>
                  <a:pt x="0" y="0"/>
                </a:moveTo>
                <a:lnTo>
                  <a:pt x="3367356" y="0"/>
                </a:lnTo>
                <a:lnTo>
                  <a:pt x="3367356" y="3367356"/>
                </a:lnTo>
                <a:lnTo>
                  <a:pt x="0" y="33673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685288" y="8961260"/>
            <a:ext cx="3742515" cy="1010479"/>
          </a:xfrm>
          <a:custGeom>
            <a:avLst/>
            <a:gdLst/>
            <a:ahLst/>
            <a:cxnLst/>
            <a:rect l="l" t="t" r="r" b="b"/>
            <a:pathLst>
              <a:path w="3742515" h="1010479" extrusionOk="0">
                <a:moveTo>
                  <a:pt x="0" y="0"/>
                </a:moveTo>
                <a:lnTo>
                  <a:pt x="3742515" y="0"/>
                </a:lnTo>
                <a:lnTo>
                  <a:pt x="3742515" y="1010479"/>
                </a:lnTo>
                <a:lnTo>
                  <a:pt x="0" y="10104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028700" y="1501381"/>
            <a:ext cx="11295250" cy="107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99"/>
              <a:buFont typeface="Arial"/>
              <a:buNone/>
            </a:pPr>
            <a:r>
              <a:rPr lang="de-DE" sz="3499" b="0" i="0" u="none" strike="noStrike" cap="none">
                <a:solidFill>
                  <a:srgbClr val="053249"/>
                </a:solidFill>
                <a:latin typeface="Arial"/>
                <a:ea typeface="Arial"/>
                <a:cs typeface="Arial"/>
                <a:sym typeface="Arial"/>
              </a:rPr>
              <a:t>CollaboratiVET Plan de estudios para profesores/formadores/educadores de EFP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4325513" y="9144970"/>
            <a:ext cx="6720632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2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s-ES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198817" y="9679883"/>
            <a:ext cx="1047619" cy="38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53E0D66D-0827-6ECF-DD3D-BD507792F7C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59736" b="14882"/>
          <a:stretch/>
        </p:blipFill>
        <p:spPr>
          <a:xfrm>
            <a:off x="10849375" y="777949"/>
            <a:ext cx="6515473" cy="7747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1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1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1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1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1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1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1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1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0" name="Google Shape;320;p11"/>
          <p:cNvGrpSpPr/>
          <p:nvPr/>
        </p:nvGrpSpPr>
        <p:grpSpPr>
          <a:xfrm>
            <a:off x="602293" y="8374276"/>
            <a:ext cx="17358880" cy="2331172"/>
            <a:chOff x="559140" y="8374275"/>
            <a:chExt cx="17358880" cy="2331172"/>
          </a:xfrm>
        </p:grpSpPr>
        <p:sp>
          <p:nvSpPr>
            <p:cNvPr id="321" name="Google Shape;321;p11"/>
            <p:cNvSpPr/>
            <p:nvPr/>
          </p:nvSpPr>
          <p:spPr>
            <a:xfrm>
              <a:off x="559140" y="8374275"/>
              <a:ext cx="2331172" cy="2331172"/>
            </a:xfrm>
            <a:custGeom>
              <a:avLst/>
              <a:gdLst/>
              <a:ahLst/>
              <a:cxnLst/>
              <a:rect l="l" t="t" r="r" b="b"/>
              <a:pathLst>
                <a:path w="2331172" h="2331172" extrusionOk="0">
                  <a:moveTo>
                    <a:pt x="0" y="0"/>
                  </a:moveTo>
                  <a:lnTo>
                    <a:pt x="2331172" y="0"/>
                  </a:lnTo>
                  <a:lnTo>
                    <a:pt x="2331172" y="2331172"/>
                  </a:lnTo>
                  <a:lnTo>
                    <a:pt x="0" y="23311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2956987" y="9142466"/>
              <a:ext cx="2590889" cy="699540"/>
            </a:xfrm>
            <a:custGeom>
              <a:avLst/>
              <a:gdLst/>
              <a:ahLst/>
              <a:cxnLst/>
              <a:rect l="l" t="t" r="r" b="b"/>
              <a:pathLst>
                <a:path w="2590889" h="699540" extrusionOk="0">
                  <a:moveTo>
                    <a:pt x="0" y="0"/>
                  </a:moveTo>
                  <a:lnTo>
                    <a:pt x="2590889" y="0"/>
                  </a:lnTo>
                  <a:lnTo>
                    <a:pt x="2590889" y="699540"/>
                  </a:lnTo>
                  <a:lnTo>
                    <a:pt x="0" y="6995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1"/>
            <p:cNvSpPr txBox="1"/>
            <p:nvPr/>
          </p:nvSpPr>
          <p:spPr>
            <a:xfrm>
              <a:off x="5551336" y="9073538"/>
              <a:ext cx="10634745" cy="904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0" i="0" dirty="0">
                  <a:solidFill>
                    <a:srgbClr val="26324B"/>
                  </a:solidFill>
                  <a:effectLst/>
                  <a:latin typeface="arial" panose="020B0604020202020204" pitchFamily="34" charset="0"/>
                </a:rPr>
  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  </a:r>
              <a:endPara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4" name="Google Shape;324;p1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563311" y="9245925"/>
              <a:ext cx="1354709" cy="49262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5" name="Google Shape;325;p11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8920" y="1493699"/>
            <a:ext cx="7292712" cy="4296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1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87275" y="3708326"/>
            <a:ext cx="8462698" cy="502432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1"/>
          <p:cNvSpPr txBox="1"/>
          <p:nvPr/>
        </p:nvSpPr>
        <p:spPr>
          <a:xfrm>
            <a:off x="8885965" y="1750196"/>
            <a:ext cx="7343269" cy="1405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de-DE" sz="4000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¿Por qué es importante la opinión de los alumnos?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11" descr="Icon &lt;strong&gt;Click&lt;/strong&gt; · Free image on Pixaba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000140" y="6196594"/>
            <a:ext cx="4351640" cy="1831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2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2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2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2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2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2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2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2"/>
          <p:cNvSpPr txBox="1"/>
          <p:nvPr/>
        </p:nvSpPr>
        <p:spPr>
          <a:xfrm>
            <a:off x="792000" y="1548000"/>
            <a:ext cx="12181388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de-DE" sz="4000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3 consejos para la mejora continua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2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2"/>
          <p:cNvSpPr txBox="1"/>
          <p:nvPr/>
        </p:nvSpPr>
        <p:spPr>
          <a:xfrm>
            <a:off x="11520000" y="3780000"/>
            <a:ext cx="5292000" cy="3492000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680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Proporcionar formación y desarrollo regulares a los profesores para mejorar sus conocimientos y habilidades en el uso del enfoque de la clase invertida.  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2"/>
          <p:cNvSpPr txBox="1"/>
          <p:nvPr/>
        </p:nvSpPr>
        <p:spPr>
          <a:xfrm>
            <a:off x="6156000" y="3780000"/>
            <a:ext cx="5292000" cy="34920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680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Tenga en cuenta los comentarios de los alumnos en la evaluación y utilícelos como una valiosa fuente de información.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Tómese en serio las preocupaciones y sugerencias de los alumnos y utilícelas para mejorar el enfoque de la clase invertida.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2"/>
          <p:cNvSpPr txBox="1"/>
          <p:nvPr/>
        </p:nvSpPr>
        <p:spPr>
          <a:xfrm>
            <a:off x="792000" y="3780000"/>
            <a:ext cx="5292000" cy="3492000"/>
          </a:xfrm>
          <a:prstGeom prst="rect">
            <a:avLst/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680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Analizar los resultados de la evaluación para identificar los puntos fuertes y débiles del enfoque de </a:t>
            </a:r>
            <a:r>
              <a:rPr lang="de-DE" sz="2400"/>
              <a:t>aula invertida</a:t>
            </a: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Identifique las áreas en las que el enfoque funciona bien y las áreas en las que hay margen de mejora.  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2"/>
          <p:cNvSpPr/>
          <p:nvPr/>
        </p:nvSpPr>
        <p:spPr>
          <a:xfrm>
            <a:off x="792000" y="3132000"/>
            <a:ext cx="5292000" cy="900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de-DE" sz="2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Identificación de puntos fuertes y débiles:</a:t>
            </a:r>
            <a:endParaRPr sz="2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2"/>
          <p:cNvSpPr/>
          <p:nvPr/>
        </p:nvSpPr>
        <p:spPr>
          <a:xfrm>
            <a:off x="6156000" y="3132000"/>
            <a:ext cx="5292000" cy="900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de-DE" sz="2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incorporar los comentarios de los alumnos: </a:t>
            </a:r>
            <a:endParaRPr sz="2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2"/>
          <p:cNvSpPr/>
          <p:nvPr/>
        </p:nvSpPr>
        <p:spPr>
          <a:xfrm>
            <a:off x="11520000" y="3132000"/>
            <a:ext cx="5292000" cy="900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de-DE" sz="2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Formación continua y perfeccionamiento del profesorado:</a:t>
            </a:r>
            <a:endParaRPr sz="2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8" name="Google Shape;348;p12"/>
          <p:cNvGrpSpPr/>
          <p:nvPr/>
        </p:nvGrpSpPr>
        <p:grpSpPr>
          <a:xfrm>
            <a:off x="602293" y="8374276"/>
            <a:ext cx="17358880" cy="2331172"/>
            <a:chOff x="559140" y="8374275"/>
            <a:chExt cx="17358880" cy="2331172"/>
          </a:xfrm>
        </p:grpSpPr>
        <p:sp>
          <p:nvSpPr>
            <p:cNvPr id="349" name="Google Shape;349;p12"/>
            <p:cNvSpPr/>
            <p:nvPr/>
          </p:nvSpPr>
          <p:spPr>
            <a:xfrm>
              <a:off x="559140" y="8374275"/>
              <a:ext cx="2331172" cy="2331172"/>
            </a:xfrm>
            <a:custGeom>
              <a:avLst/>
              <a:gdLst/>
              <a:ahLst/>
              <a:cxnLst/>
              <a:rect l="l" t="t" r="r" b="b"/>
              <a:pathLst>
                <a:path w="2331172" h="2331172" extrusionOk="0">
                  <a:moveTo>
                    <a:pt x="0" y="0"/>
                  </a:moveTo>
                  <a:lnTo>
                    <a:pt x="2331172" y="0"/>
                  </a:lnTo>
                  <a:lnTo>
                    <a:pt x="2331172" y="2331172"/>
                  </a:lnTo>
                  <a:lnTo>
                    <a:pt x="0" y="23311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2"/>
            <p:cNvSpPr/>
            <p:nvPr/>
          </p:nvSpPr>
          <p:spPr>
            <a:xfrm>
              <a:off x="2956987" y="9142466"/>
              <a:ext cx="2590889" cy="699540"/>
            </a:xfrm>
            <a:custGeom>
              <a:avLst/>
              <a:gdLst/>
              <a:ahLst/>
              <a:cxnLst/>
              <a:rect l="l" t="t" r="r" b="b"/>
              <a:pathLst>
                <a:path w="2590889" h="699540" extrusionOk="0">
                  <a:moveTo>
                    <a:pt x="0" y="0"/>
                  </a:moveTo>
                  <a:lnTo>
                    <a:pt x="2590889" y="0"/>
                  </a:lnTo>
                  <a:lnTo>
                    <a:pt x="2590889" y="699540"/>
                  </a:lnTo>
                  <a:lnTo>
                    <a:pt x="0" y="6995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2"/>
            <p:cNvSpPr txBox="1"/>
            <p:nvPr/>
          </p:nvSpPr>
          <p:spPr>
            <a:xfrm>
              <a:off x="5551336" y="9073538"/>
              <a:ext cx="10634745" cy="904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0" i="0" dirty="0">
                  <a:solidFill>
                    <a:srgbClr val="26324B"/>
                  </a:solidFill>
                  <a:effectLst/>
                  <a:latin typeface="arial" panose="020B0604020202020204" pitchFamily="34" charset="0"/>
                </a:rPr>
  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  </a:r>
              <a:endPara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52" name="Google Shape;352;p1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563311" y="9245925"/>
              <a:ext cx="1354709" cy="49262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3" name="Google Shape;353;p12" descr="&lt;strong&gt;Tips&lt;/strong&gt; PNG Transparent Images | PNG A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996242" y="5323018"/>
            <a:ext cx="4465983" cy="3481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3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3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3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3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3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3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3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3"/>
          <p:cNvSpPr txBox="1"/>
          <p:nvPr/>
        </p:nvSpPr>
        <p:spPr>
          <a:xfrm>
            <a:off x="792000" y="1548000"/>
            <a:ext cx="15948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de-DE" sz="4000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Desafíos en la evaluación del aprendizaje en </a:t>
            </a:r>
            <a:r>
              <a:rPr lang="de-DE" sz="4000">
                <a:solidFill>
                  <a:srgbClr val="033C5B"/>
                </a:solidFill>
              </a:rPr>
              <a:t>aula invertida</a:t>
            </a:r>
            <a:endParaRPr sz="4000" b="0" i="0" u="none" strike="noStrike" cap="none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3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7" name="Google Shape;367;p13"/>
          <p:cNvGrpSpPr/>
          <p:nvPr/>
        </p:nvGrpSpPr>
        <p:grpSpPr>
          <a:xfrm>
            <a:off x="798852" y="3132000"/>
            <a:ext cx="15934295" cy="4570482"/>
            <a:chOff x="6852" y="0"/>
            <a:chExt cx="15934295" cy="4570482"/>
          </a:xfrm>
        </p:grpSpPr>
        <p:sp>
          <p:nvSpPr>
            <p:cNvPr id="368" name="Google Shape;368;p13"/>
            <p:cNvSpPr/>
            <p:nvPr/>
          </p:nvSpPr>
          <p:spPr>
            <a:xfrm>
              <a:off x="6852" y="0"/>
              <a:ext cx="7849406" cy="4570482"/>
            </a:xfrm>
            <a:prstGeom prst="roundRect">
              <a:avLst>
                <a:gd name="adj" fmla="val 10000"/>
              </a:avLst>
            </a:prstGeom>
            <a:solidFill>
              <a:srgbClr val="BF504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3"/>
            <p:cNvSpPr txBox="1"/>
            <p:nvPr/>
          </p:nvSpPr>
          <p:spPr>
            <a:xfrm>
              <a:off x="6852" y="1828192"/>
              <a:ext cx="7849406" cy="1828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b="1" u="sng">
                  <a:solidFill>
                    <a:schemeClr val="lt1"/>
                  </a:solidFill>
                </a:rPr>
                <a:t>Medir el éxito de los alumnos: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lt1"/>
                  </a:solidFill>
                </a:rPr>
                <a:t>Uno de los mayores retos a la hora de evaluar los modelos de aula invertida es medir el éxito de los alumnos. Puede ser difícil encontrar medidas objetivas y fiables para evaluar el progreso y el rendimiento de los alumnos. Los métodos de evaluación tradicionales, como los exámenes y las notas, pueden no ser suficientes para captar el éxito real del aprendizaje en el aula invertida.</a:t>
              </a: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3170570" y="274228"/>
              <a:ext cx="1521970" cy="1521970"/>
            </a:xfrm>
            <a:prstGeom prst="ellipse">
              <a:avLst/>
            </a:prstGeom>
            <a:solidFill>
              <a:srgbClr val="E1C1C0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8091741" y="0"/>
              <a:ext cx="7849406" cy="4570482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3"/>
            <p:cNvSpPr txBox="1"/>
            <p:nvPr/>
          </p:nvSpPr>
          <p:spPr>
            <a:xfrm>
              <a:off x="8091741" y="1828192"/>
              <a:ext cx="7849406" cy="1828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b="1" u="sng">
                  <a:solidFill>
                    <a:schemeClr val="lt1"/>
                  </a:solidFill>
                </a:rPr>
                <a:t>Grupos de control y comparación: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lt1"/>
                  </a:solidFill>
                </a:rPr>
                <a:t>Para evaluar la eficacia del modelo de aula invertida, es importante crear grupos de control o grupos de comparación. Esto permite comparar los resultados del aprendizaje y otros factores relevantes entre los grupos. Sin embargo, la creación de estos grupos puede resultar difícil, sobre todo en lo que respecta al acceso a los recursos y la organización de las clases.</a:t>
              </a: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11255458" y="274228"/>
              <a:ext cx="1521970" cy="1521970"/>
            </a:xfrm>
            <a:prstGeom prst="ellipse">
              <a:avLst/>
            </a:prstGeom>
            <a:solidFill>
              <a:srgbClr val="D4DFC1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637920" y="3656385"/>
              <a:ext cx="14672160" cy="685572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E7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13"/>
          <p:cNvGrpSpPr/>
          <p:nvPr/>
        </p:nvGrpSpPr>
        <p:grpSpPr>
          <a:xfrm>
            <a:off x="602293" y="8374276"/>
            <a:ext cx="17358880" cy="2331172"/>
            <a:chOff x="559140" y="8374275"/>
            <a:chExt cx="17358880" cy="2331172"/>
          </a:xfrm>
        </p:grpSpPr>
        <p:sp>
          <p:nvSpPr>
            <p:cNvPr id="376" name="Google Shape;376;p13"/>
            <p:cNvSpPr/>
            <p:nvPr/>
          </p:nvSpPr>
          <p:spPr>
            <a:xfrm>
              <a:off x="559140" y="8374275"/>
              <a:ext cx="2331172" cy="2331172"/>
            </a:xfrm>
            <a:custGeom>
              <a:avLst/>
              <a:gdLst/>
              <a:ahLst/>
              <a:cxnLst/>
              <a:rect l="l" t="t" r="r" b="b"/>
              <a:pathLst>
                <a:path w="2331172" h="2331172" extrusionOk="0">
                  <a:moveTo>
                    <a:pt x="0" y="0"/>
                  </a:moveTo>
                  <a:lnTo>
                    <a:pt x="2331172" y="0"/>
                  </a:lnTo>
                  <a:lnTo>
                    <a:pt x="2331172" y="2331172"/>
                  </a:lnTo>
                  <a:lnTo>
                    <a:pt x="0" y="23311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2956987" y="9142466"/>
              <a:ext cx="2590889" cy="699540"/>
            </a:xfrm>
            <a:custGeom>
              <a:avLst/>
              <a:gdLst/>
              <a:ahLst/>
              <a:cxnLst/>
              <a:rect l="l" t="t" r="r" b="b"/>
              <a:pathLst>
                <a:path w="2590889" h="699540" extrusionOk="0">
                  <a:moveTo>
                    <a:pt x="0" y="0"/>
                  </a:moveTo>
                  <a:lnTo>
                    <a:pt x="2590889" y="0"/>
                  </a:lnTo>
                  <a:lnTo>
                    <a:pt x="2590889" y="699540"/>
                  </a:lnTo>
                  <a:lnTo>
                    <a:pt x="0" y="6995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3"/>
            <p:cNvSpPr txBox="1"/>
            <p:nvPr/>
          </p:nvSpPr>
          <p:spPr>
            <a:xfrm>
              <a:off x="5551336" y="9073538"/>
              <a:ext cx="10634745" cy="904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0" i="0" dirty="0">
                  <a:solidFill>
                    <a:srgbClr val="26324B"/>
                  </a:solidFill>
                  <a:effectLst/>
                  <a:latin typeface="arial" panose="020B0604020202020204" pitchFamily="34" charset="0"/>
                </a:rPr>
  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  </a:r>
              <a:endPara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9" name="Google Shape;379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563311" y="9245925"/>
              <a:ext cx="1354709" cy="49262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0" name="Google Shape;380;p13" descr="Projects - Cool Davis - Cool Davi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79304" y="3297585"/>
            <a:ext cx="2610678" cy="174250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81" name="Google Shape;381;p13" descr="Compare &lt;strong&gt;Comparison&lt;/strong&gt; Scale ·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661913" y="3285465"/>
            <a:ext cx="2610678" cy="17399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4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4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4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4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4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4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4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4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4" name="Google Shape;394;p14"/>
          <p:cNvGrpSpPr/>
          <p:nvPr/>
        </p:nvGrpSpPr>
        <p:grpSpPr>
          <a:xfrm>
            <a:off x="602293" y="8374276"/>
            <a:ext cx="17358880" cy="2331172"/>
            <a:chOff x="559140" y="8374275"/>
            <a:chExt cx="17358880" cy="2331172"/>
          </a:xfrm>
        </p:grpSpPr>
        <p:sp>
          <p:nvSpPr>
            <p:cNvPr id="395" name="Google Shape;395;p14"/>
            <p:cNvSpPr/>
            <p:nvPr/>
          </p:nvSpPr>
          <p:spPr>
            <a:xfrm>
              <a:off x="559140" y="8374275"/>
              <a:ext cx="2331172" cy="2331172"/>
            </a:xfrm>
            <a:custGeom>
              <a:avLst/>
              <a:gdLst/>
              <a:ahLst/>
              <a:cxnLst/>
              <a:rect l="l" t="t" r="r" b="b"/>
              <a:pathLst>
                <a:path w="2331172" h="2331172" extrusionOk="0">
                  <a:moveTo>
                    <a:pt x="0" y="0"/>
                  </a:moveTo>
                  <a:lnTo>
                    <a:pt x="2331172" y="0"/>
                  </a:lnTo>
                  <a:lnTo>
                    <a:pt x="2331172" y="2331172"/>
                  </a:lnTo>
                  <a:lnTo>
                    <a:pt x="0" y="23311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2956987" y="9142466"/>
              <a:ext cx="2590889" cy="699540"/>
            </a:xfrm>
            <a:custGeom>
              <a:avLst/>
              <a:gdLst/>
              <a:ahLst/>
              <a:cxnLst/>
              <a:rect l="l" t="t" r="r" b="b"/>
              <a:pathLst>
                <a:path w="2590889" h="699540" extrusionOk="0">
                  <a:moveTo>
                    <a:pt x="0" y="0"/>
                  </a:moveTo>
                  <a:lnTo>
                    <a:pt x="2590889" y="0"/>
                  </a:lnTo>
                  <a:lnTo>
                    <a:pt x="2590889" y="699540"/>
                  </a:lnTo>
                  <a:lnTo>
                    <a:pt x="0" y="6995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4"/>
            <p:cNvSpPr txBox="1"/>
            <p:nvPr/>
          </p:nvSpPr>
          <p:spPr>
            <a:xfrm>
              <a:off x="5551336" y="9073538"/>
              <a:ext cx="10634745" cy="904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0" i="0" dirty="0">
                  <a:solidFill>
                    <a:srgbClr val="26324B"/>
                  </a:solidFill>
                  <a:effectLst/>
                  <a:latin typeface="arial" panose="020B0604020202020204" pitchFamily="34" charset="0"/>
                </a:rPr>
  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  </a:r>
              <a:endPara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98" name="Google Shape;398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563311" y="9245925"/>
              <a:ext cx="1354709" cy="49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9" name="Google Shape;399;p14"/>
          <p:cNvSpPr txBox="1"/>
          <p:nvPr/>
        </p:nvSpPr>
        <p:spPr>
          <a:xfrm>
            <a:off x="792000" y="1548000"/>
            <a:ext cx="155880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de-DE" sz="4000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Su paquete de vídeos de autoaprendizaje esencial: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4"/>
          <p:cNvSpPr/>
          <p:nvPr/>
        </p:nvSpPr>
        <p:spPr>
          <a:xfrm>
            <a:off x="792000" y="3335631"/>
            <a:ext cx="10887917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de-DE" sz="2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Evaluación y valoración en </a:t>
            </a:r>
            <a:r>
              <a:rPr lang="de-DE" sz="2400" u="sng">
                <a:hlinkClick r:id="rId7"/>
              </a:rPr>
              <a:t>aula invertida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de-DE" sz="2400" u="sng">
                <a:solidFill>
                  <a:schemeClr val="hlink"/>
                </a:solidFill>
                <a:hlinkClick r:id="rId8"/>
              </a:rPr>
              <a:t>Evaluación aula invertida Evaluación 2 - </a:t>
            </a: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YouTube 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de-DE" sz="2400" u="sng">
                <a:hlinkClick r:id="rId9"/>
              </a:rPr>
              <a:t>aula invertida</a:t>
            </a:r>
            <a:r>
              <a:rPr lang="de-DE" sz="2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 Evaluaciones (Estudiantes&amp;Profesores) - YouTube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de-DE" sz="2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Power-Up: Evaluación y valoración en el </a:t>
            </a:r>
            <a:r>
              <a:rPr lang="de-DE" sz="2400" u="sng">
                <a:hlinkClick r:id="rId10"/>
              </a:rPr>
              <a:t>aula invertida</a:t>
            </a:r>
            <a:r>
              <a:rPr lang="de-DE" sz="2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YouTube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Google Shape;401;p14" descr="I.C.S. Matilde Serao - VideoSerao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700205" y="3489353"/>
            <a:ext cx="5320748" cy="5320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5"/>
          <p:cNvSpPr/>
          <p:nvPr/>
        </p:nvSpPr>
        <p:spPr>
          <a:xfrm>
            <a:off x="-130877" y="-38241"/>
            <a:ext cx="2766824" cy="5218616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5"/>
          <p:cNvSpPr/>
          <p:nvPr/>
        </p:nvSpPr>
        <p:spPr>
          <a:xfrm rot="5400000">
            <a:off x="0" y="2507553"/>
            <a:ext cx="2635947" cy="2635947"/>
          </a:xfrm>
          <a:custGeom>
            <a:avLst/>
            <a:gdLst/>
            <a:ahLst/>
            <a:cxnLst/>
            <a:rect l="l" t="t" r="r" b="b"/>
            <a:pathLst>
              <a:path w="2635947" h="2635947" extrusionOk="0">
                <a:moveTo>
                  <a:pt x="0" y="0"/>
                </a:moveTo>
                <a:lnTo>
                  <a:pt x="2635947" y="0"/>
                </a:lnTo>
                <a:lnTo>
                  <a:pt x="2635947" y="2635947"/>
                </a:lnTo>
                <a:lnTo>
                  <a:pt x="0" y="26359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5"/>
          <p:cNvSpPr/>
          <p:nvPr/>
        </p:nvSpPr>
        <p:spPr>
          <a:xfrm>
            <a:off x="-130877" y="5143500"/>
            <a:ext cx="2766824" cy="3665330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5"/>
          <p:cNvSpPr/>
          <p:nvPr/>
        </p:nvSpPr>
        <p:spPr>
          <a:xfrm rot="5400000" flipH="1">
            <a:off x="0" y="5143500"/>
            <a:ext cx="2635947" cy="2635947"/>
          </a:xfrm>
          <a:custGeom>
            <a:avLst/>
            <a:gdLst/>
            <a:ahLst/>
            <a:cxnLst/>
            <a:rect l="l" t="t" r="r" b="b"/>
            <a:pathLst>
              <a:path w="2635947" h="2635947" extrusionOk="0">
                <a:moveTo>
                  <a:pt x="2635947" y="0"/>
                </a:moveTo>
                <a:lnTo>
                  <a:pt x="0" y="0"/>
                </a:lnTo>
                <a:lnTo>
                  <a:pt x="0" y="2635947"/>
                </a:lnTo>
                <a:lnTo>
                  <a:pt x="2635947" y="2635947"/>
                </a:lnTo>
                <a:lnTo>
                  <a:pt x="263594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5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5"/>
          <p:cNvSpPr/>
          <p:nvPr/>
        </p:nvSpPr>
        <p:spPr>
          <a:xfrm>
            <a:off x="14903577" y="4232068"/>
            <a:ext cx="2355723" cy="4114800"/>
          </a:xfrm>
          <a:custGeom>
            <a:avLst/>
            <a:gdLst/>
            <a:ahLst/>
            <a:cxnLst/>
            <a:rect l="l" t="t" r="r" b="b"/>
            <a:pathLst>
              <a:path w="2355723" h="4114800" extrusionOk="0">
                <a:moveTo>
                  <a:pt x="0" y="0"/>
                </a:moveTo>
                <a:lnTo>
                  <a:pt x="2355723" y="0"/>
                </a:lnTo>
                <a:lnTo>
                  <a:pt x="23557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5"/>
          <p:cNvSpPr txBox="1"/>
          <p:nvPr/>
        </p:nvSpPr>
        <p:spPr>
          <a:xfrm>
            <a:off x="3058697" y="773904"/>
            <a:ext cx="13265244" cy="99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6999"/>
              <a:buFont typeface="Arial"/>
              <a:buNone/>
            </a:pPr>
            <a:r>
              <a:rPr lang="de-DE" sz="6999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Actividad de reflexión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5"/>
          <p:cNvSpPr txBox="1"/>
          <p:nvPr/>
        </p:nvSpPr>
        <p:spPr>
          <a:xfrm>
            <a:off x="3058697" y="2394494"/>
            <a:ext cx="11844880" cy="4598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400"/>
              <a:buFont typeface="Noto Sans Symbols"/>
              <a:buChar char="❖"/>
            </a:pPr>
            <a:r>
              <a:rPr lang="de-DE" sz="2400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¿De qué manera prepararía a los alumnos para que aprovechen al máximo las ventajas que ofrecen las evaluaciones? </a:t>
            </a:r>
            <a:endParaRPr sz="240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21212"/>
              </a:buClr>
              <a:buSzPts val="2400"/>
              <a:buFont typeface="Noto Sans Symbols"/>
              <a:buChar char="❖"/>
            </a:pPr>
            <a:r>
              <a:rPr lang="de-DE" sz="2400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¿Cómo se compara la evaluación formativa en el aula con la evaluación formativa durante el aprendizaje individual?</a:t>
            </a:r>
            <a:endParaRPr sz="240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21212"/>
              </a:buClr>
              <a:buSzPts val="2400"/>
              <a:buFont typeface="Noto Sans Symbols"/>
              <a:buChar char="❖"/>
            </a:pPr>
            <a:r>
              <a:rPr lang="de-DE" sz="2400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¿Cómo organizarías la </a:t>
            </a:r>
            <a:r>
              <a:rPr lang="de-DE" sz="2400">
                <a:solidFill>
                  <a:srgbClr val="121212"/>
                </a:solidFill>
              </a:rPr>
              <a:t>aula invertida</a:t>
            </a:r>
            <a:r>
              <a:rPr lang="de-DE" sz="2400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para preparar mejor a tus alumnos para una evaluación final sumativa y cuándo? </a:t>
            </a:r>
            <a:endParaRPr sz="240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21212"/>
              </a:buClr>
              <a:buSzPts val="2400"/>
              <a:buFont typeface="Noto Sans Symbols"/>
              <a:buChar char="❖"/>
            </a:pPr>
            <a:r>
              <a:rPr lang="de-DE" sz="2400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¿Qué herramientas y métodos utilizarías para obtener e incorporar las opiniones de tus alumnos y por qué? </a:t>
            </a:r>
            <a:endParaRPr sz="240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21212"/>
              </a:buClr>
              <a:buSzPts val="2400"/>
              <a:buFont typeface="Noto Sans Symbols"/>
              <a:buChar char="❖"/>
            </a:pPr>
            <a:r>
              <a:rPr lang="de-DE" sz="2400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¿Cómo evaluaría a un profesor o formador de EFP si tuviera que observar su aplicación de </a:t>
            </a:r>
            <a:r>
              <a:rPr lang="de-DE" sz="2400">
                <a:solidFill>
                  <a:srgbClr val="121212"/>
                </a:solidFill>
              </a:rPr>
              <a:t>aula invertida</a:t>
            </a:r>
            <a:r>
              <a:rPr lang="de-DE" sz="2400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sz="240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4" name="Google Shape;414;p15"/>
          <p:cNvGrpSpPr/>
          <p:nvPr/>
        </p:nvGrpSpPr>
        <p:grpSpPr>
          <a:xfrm>
            <a:off x="602293" y="8374276"/>
            <a:ext cx="17358880" cy="2331172"/>
            <a:chOff x="559140" y="8374275"/>
            <a:chExt cx="17358880" cy="2331172"/>
          </a:xfrm>
        </p:grpSpPr>
        <p:sp>
          <p:nvSpPr>
            <p:cNvPr id="415" name="Google Shape;415;p15"/>
            <p:cNvSpPr/>
            <p:nvPr/>
          </p:nvSpPr>
          <p:spPr>
            <a:xfrm>
              <a:off x="559140" y="8374275"/>
              <a:ext cx="2331172" cy="2331172"/>
            </a:xfrm>
            <a:custGeom>
              <a:avLst/>
              <a:gdLst/>
              <a:ahLst/>
              <a:cxnLst/>
              <a:rect l="l" t="t" r="r" b="b"/>
              <a:pathLst>
                <a:path w="2331172" h="2331172" extrusionOk="0">
                  <a:moveTo>
                    <a:pt x="0" y="0"/>
                  </a:moveTo>
                  <a:lnTo>
                    <a:pt x="2331172" y="0"/>
                  </a:lnTo>
                  <a:lnTo>
                    <a:pt x="2331172" y="2331172"/>
                  </a:lnTo>
                  <a:lnTo>
                    <a:pt x="0" y="23311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2956987" y="9142466"/>
              <a:ext cx="2590889" cy="699540"/>
            </a:xfrm>
            <a:custGeom>
              <a:avLst/>
              <a:gdLst/>
              <a:ahLst/>
              <a:cxnLst/>
              <a:rect l="l" t="t" r="r" b="b"/>
              <a:pathLst>
                <a:path w="2590889" h="699540" extrusionOk="0">
                  <a:moveTo>
                    <a:pt x="0" y="0"/>
                  </a:moveTo>
                  <a:lnTo>
                    <a:pt x="2590889" y="0"/>
                  </a:lnTo>
                  <a:lnTo>
                    <a:pt x="2590889" y="699540"/>
                  </a:lnTo>
                  <a:lnTo>
                    <a:pt x="0" y="6995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5"/>
            <p:cNvSpPr txBox="1"/>
            <p:nvPr/>
          </p:nvSpPr>
          <p:spPr>
            <a:xfrm>
              <a:off x="5551336" y="9073538"/>
              <a:ext cx="10634745" cy="904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0" i="0" dirty="0">
                  <a:solidFill>
                    <a:srgbClr val="26324B"/>
                  </a:solidFill>
                  <a:effectLst/>
                  <a:latin typeface="arial" panose="020B0604020202020204" pitchFamily="34" charset="0"/>
                </a:rPr>
  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  </a:r>
              <a:endPara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18" name="Google Shape;418;p1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6563311" y="9245925"/>
              <a:ext cx="1354709" cy="49262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6"/>
          <p:cNvSpPr txBox="1"/>
          <p:nvPr/>
        </p:nvSpPr>
        <p:spPr>
          <a:xfrm>
            <a:off x="1337656" y="966416"/>
            <a:ext cx="11834641" cy="10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999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Recursos adicionales</a:t>
            </a:r>
            <a:endParaRPr/>
          </a:p>
        </p:txBody>
      </p:sp>
      <p:sp>
        <p:nvSpPr>
          <p:cNvPr id="424" name="Google Shape;424;p16"/>
          <p:cNvSpPr/>
          <p:nvPr/>
        </p:nvSpPr>
        <p:spPr>
          <a:xfrm>
            <a:off x="17259300" y="-150232"/>
            <a:ext cx="1032201" cy="8963824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6"/>
          <p:cNvSpPr/>
          <p:nvPr/>
        </p:nvSpPr>
        <p:spPr>
          <a:xfrm>
            <a:off x="0" y="-75116"/>
            <a:ext cx="1028700" cy="888870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6"/>
          <p:cNvSpPr/>
          <p:nvPr/>
        </p:nvSpPr>
        <p:spPr>
          <a:xfrm rot="5400000">
            <a:off x="-824" y="824"/>
            <a:ext cx="1030349" cy="1028700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6"/>
          <p:cNvSpPr/>
          <p:nvPr/>
        </p:nvSpPr>
        <p:spPr>
          <a:xfrm>
            <a:off x="0" y="5257590"/>
            <a:ext cx="1028700" cy="3556002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6"/>
          <p:cNvSpPr/>
          <p:nvPr/>
        </p:nvSpPr>
        <p:spPr>
          <a:xfrm>
            <a:off x="17259300" y="5257590"/>
            <a:ext cx="1028700" cy="3556002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6"/>
          <p:cNvSpPr/>
          <p:nvPr/>
        </p:nvSpPr>
        <p:spPr>
          <a:xfrm rot="10800000">
            <a:off x="17257651" y="1649"/>
            <a:ext cx="1030349" cy="1028700"/>
          </a:xfrm>
          <a:custGeom>
            <a:avLst/>
            <a:gdLst/>
            <a:ahLst/>
            <a:cxnLst/>
            <a:rect l="l" t="t" r="r" b="b"/>
            <a:pathLst>
              <a:path w="6350000" h="6339840" extrusionOk="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6"/>
          <p:cNvSpPr/>
          <p:nvPr/>
        </p:nvSpPr>
        <p:spPr>
          <a:xfrm>
            <a:off x="310962" y="9525000"/>
            <a:ext cx="406777" cy="406777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6"/>
          <p:cNvSpPr/>
          <p:nvPr/>
        </p:nvSpPr>
        <p:spPr>
          <a:xfrm>
            <a:off x="17572012" y="9525000"/>
            <a:ext cx="406777" cy="406777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6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6"/>
          <p:cNvSpPr/>
          <p:nvPr/>
        </p:nvSpPr>
        <p:spPr>
          <a:xfrm>
            <a:off x="559140" y="8374275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6"/>
          <p:cNvSpPr/>
          <p:nvPr/>
        </p:nvSpPr>
        <p:spPr>
          <a:xfrm>
            <a:off x="2904167" y="9241114"/>
            <a:ext cx="2148413" cy="570113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6"/>
          <p:cNvSpPr txBox="1"/>
          <p:nvPr/>
        </p:nvSpPr>
        <p:spPr>
          <a:xfrm>
            <a:off x="5150666" y="9207911"/>
            <a:ext cx="1022706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</a:t>
            </a:r>
            <a:r>
              <a:rPr lang="es-ES" sz="1400" b="0" i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Ni la Unión Europea ni la EACEA pueden ser considerados responsables de ellos.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6" name="Google Shape;436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97200" y="9183021"/>
            <a:ext cx="1727565" cy="628205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16"/>
          <p:cNvSpPr/>
          <p:nvPr/>
        </p:nvSpPr>
        <p:spPr>
          <a:xfrm>
            <a:off x="1337656" y="2370369"/>
            <a:ext cx="1373805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(PDF) EVALUACIÓN DE LA EFICACIA DE LA ESTRATEGIA </a:t>
            </a:r>
            <a:r>
              <a:rPr lang="de-DE" sz="2000" u="sng">
                <a:hlinkClick r:id="rId6"/>
              </a:rPr>
              <a:t>aula invertida</a:t>
            </a:r>
            <a:r>
              <a:rPr lang="de-DE" sz="20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EN EL RENDIMIENTO DE LOS ESTUDIANTES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6"/>
          <p:cNvSpPr/>
          <p:nvPr/>
        </p:nvSpPr>
        <p:spPr>
          <a:xfrm>
            <a:off x="1337656" y="2926127"/>
            <a:ext cx="1589088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evaluación invertida: Aligning Evaluation of Student Success With the </a:t>
            </a:r>
            <a:r>
              <a:rPr lang="de-DE" sz="2000" u="sng">
                <a:hlinkClick r:id="rId7"/>
              </a:rPr>
              <a:t>aula invertida</a:t>
            </a:r>
            <a:r>
              <a:rPr lang="de-DE" sz="20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| Journal on Excellence in College Teaching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6"/>
          <p:cNvSpPr/>
          <p:nvPr/>
        </p:nvSpPr>
        <p:spPr>
          <a:xfrm>
            <a:off x="1337656" y="3481885"/>
            <a:ext cx="141794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Evaluating Whether </a:t>
            </a:r>
            <a:r>
              <a:rPr lang="de-DE" sz="2000" u="sng">
                <a:hlinkClick r:id="rId8"/>
              </a:rPr>
              <a:t>aula invertida</a:t>
            </a:r>
            <a:r>
              <a:rPr lang="de-DE" sz="20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 Improve Student Learning in Science Education: A Systematic Review and Meta-Analysis: Revista Escandinava de Investigación Educativa: Vol 67 , No 1 - Obtener acceso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/>
        </p:nvSpPr>
        <p:spPr>
          <a:xfrm>
            <a:off x="791999" y="827483"/>
            <a:ext cx="7632000" cy="196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6999"/>
              <a:buFont typeface="Arial"/>
              <a:buNone/>
            </a:pPr>
            <a:r>
              <a:rPr lang="de-DE" sz="6999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Objetivos de aprendizaje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9144000" y="3783991"/>
            <a:ext cx="9144000" cy="650300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9144000" y="0"/>
            <a:ext cx="9144000" cy="5143500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 rot="5400000">
            <a:off x="9144000" y="7702914"/>
            <a:ext cx="2584086" cy="2584086"/>
          </a:xfrm>
          <a:custGeom>
            <a:avLst/>
            <a:gdLst/>
            <a:ahLst/>
            <a:cxnLst/>
            <a:rect l="l" t="t" r="r" b="b"/>
            <a:pathLst>
              <a:path w="2584086" h="2584086" extrusionOk="0">
                <a:moveTo>
                  <a:pt x="0" y="0"/>
                </a:moveTo>
                <a:lnTo>
                  <a:pt x="2584086" y="0"/>
                </a:lnTo>
                <a:lnTo>
                  <a:pt x="2584086" y="2584086"/>
                </a:lnTo>
                <a:lnTo>
                  <a:pt x="0" y="25840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 rot="-5400000">
            <a:off x="15703914" y="0"/>
            <a:ext cx="2584086" cy="2584086"/>
          </a:xfrm>
          <a:custGeom>
            <a:avLst/>
            <a:gdLst/>
            <a:ahLst/>
            <a:cxnLst/>
            <a:rect l="l" t="t" r="r" b="b"/>
            <a:pathLst>
              <a:path w="2584086" h="2584086" extrusionOk="0">
                <a:moveTo>
                  <a:pt x="0" y="0"/>
                </a:moveTo>
                <a:lnTo>
                  <a:pt x="2584086" y="0"/>
                </a:lnTo>
                <a:lnTo>
                  <a:pt x="2584086" y="2584086"/>
                </a:lnTo>
                <a:lnTo>
                  <a:pt x="0" y="25840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11243339" y="2258982"/>
            <a:ext cx="4945322" cy="5769036"/>
          </a:xfrm>
          <a:custGeom>
            <a:avLst/>
            <a:gdLst/>
            <a:ahLst/>
            <a:cxnLst/>
            <a:rect l="l" t="t" r="r" b="b"/>
            <a:pathLst>
              <a:path w="4945322" h="5769036" extrusionOk="0">
                <a:moveTo>
                  <a:pt x="0" y="0"/>
                </a:moveTo>
                <a:lnTo>
                  <a:pt x="4945322" y="0"/>
                </a:lnTo>
                <a:lnTo>
                  <a:pt x="4945322" y="5769036"/>
                </a:lnTo>
                <a:lnTo>
                  <a:pt x="0" y="57690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37486" r="-3748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385759" y="8288550"/>
            <a:ext cx="2331172" cy="2331172"/>
          </a:xfrm>
          <a:custGeom>
            <a:avLst/>
            <a:gdLst/>
            <a:ahLst/>
            <a:cxnLst/>
            <a:rect l="l" t="t" r="r" b="b"/>
            <a:pathLst>
              <a:path w="2331172" h="2331172" extrusionOk="0">
                <a:moveTo>
                  <a:pt x="0" y="0"/>
                </a:moveTo>
                <a:lnTo>
                  <a:pt x="2331172" y="0"/>
                </a:lnTo>
                <a:lnTo>
                  <a:pt x="2331172" y="2331172"/>
                </a:lnTo>
                <a:lnTo>
                  <a:pt x="0" y="2331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2874251" y="9104366"/>
            <a:ext cx="2590889" cy="699540"/>
          </a:xfrm>
          <a:custGeom>
            <a:avLst/>
            <a:gdLst/>
            <a:ahLst/>
            <a:cxnLst/>
            <a:rect l="l" t="t" r="r" b="b"/>
            <a:pathLst>
              <a:path w="2590889" h="699540" extrusionOk="0">
                <a:moveTo>
                  <a:pt x="0" y="0"/>
                </a:moveTo>
                <a:lnTo>
                  <a:pt x="2590889" y="0"/>
                </a:lnTo>
                <a:lnTo>
                  <a:pt x="2590889" y="699540"/>
                </a:lnTo>
                <a:lnTo>
                  <a:pt x="0" y="69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791999" y="3456000"/>
            <a:ext cx="7668000" cy="147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0225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Al final de esta unidad, los participantes serán capaces de:</a:t>
            </a:r>
            <a:endParaRPr sz="280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5159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400"/>
              <a:buFont typeface="Noto Sans Symbols"/>
              <a:buNone/>
            </a:pPr>
            <a:endParaRPr sz="2800" b="1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5159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400"/>
              <a:buFont typeface="Noto Sans Symbols"/>
              <a:buChar char="▪"/>
            </a:pPr>
            <a:r>
              <a:rPr lang="de-DE" sz="2800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Reconocer el valor del desarrollo continuo en un entorno flexible de </a:t>
            </a:r>
            <a:r>
              <a:rPr lang="de-DE" sz="2800">
                <a:solidFill>
                  <a:srgbClr val="121212"/>
                </a:solidFill>
              </a:rPr>
              <a:t>aprendizaje invertido </a:t>
            </a:r>
            <a:endParaRPr sz="280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5159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21212"/>
              </a:buClr>
              <a:buSzPts val="2400"/>
              <a:buFont typeface="Noto Sans Symbols"/>
              <a:buChar char="▪"/>
            </a:pPr>
            <a:r>
              <a:rPr lang="de-DE" sz="2800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Ilustrar la interacción entre las evaluaciones formativas y sumativas en la mejora de las prácticas pedagógicas. </a:t>
            </a:r>
            <a:endParaRPr sz="280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5159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21212"/>
              </a:buClr>
              <a:buSzPts val="2400"/>
              <a:buFont typeface="Noto Sans Symbols"/>
              <a:buChar char="▪"/>
            </a:pPr>
            <a:r>
              <a:rPr lang="de-DE" sz="2800" b="0" i="0" u="none" strike="noStrike" cap="none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Valorar la comunicación, la retroalimentación y la apertura a nuevos métodos y tecnologías </a:t>
            </a:r>
            <a:endParaRPr sz="280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64051" y="9220030"/>
            <a:ext cx="1287584" cy="46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792000" y="1548000"/>
            <a:ext cx="155880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de-DE" sz="4000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Por qué es importante la evaluación en el aprendizaje mediante </a:t>
            </a:r>
            <a:r>
              <a:rPr lang="de-DE" sz="4000">
                <a:solidFill>
                  <a:srgbClr val="033C5B"/>
                </a:solidFill>
              </a:rPr>
              <a:t>aula invertida</a:t>
            </a:r>
            <a:r>
              <a:rPr lang="de-DE" sz="4000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I 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" name="Google Shape;136;p4"/>
          <p:cNvGrpSpPr/>
          <p:nvPr/>
        </p:nvGrpSpPr>
        <p:grpSpPr>
          <a:xfrm>
            <a:off x="2374340" y="2736940"/>
            <a:ext cx="12783319" cy="5193223"/>
            <a:chOff x="1582340" y="3149"/>
            <a:chExt cx="12783319" cy="5193223"/>
          </a:xfrm>
        </p:grpSpPr>
        <p:sp>
          <p:nvSpPr>
            <p:cNvPr id="137" name="Google Shape;137;p4"/>
            <p:cNvSpPr/>
            <p:nvPr/>
          </p:nvSpPr>
          <p:spPr>
            <a:xfrm>
              <a:off x="1582340" y="3149"/>
              <a:ext cx="3994787" cy="2396872"/>
            </a:xfrm>
            <a:prstGeom prst="rect">
              <a:avLst/>
            </a:prstGeom>
            <a:solidFill>
              <a:srgbClr val="BF504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 txBox="1"/>
            <p:nvPr/>
          </p:nvSpPr>
          <p:spPr>
            <a:xfrm>
              <a:off x="1582340" y="3149"/>
              <a:ext cx="3994787" cy="23968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200" b="1" u="sng">
                  <a:solidFill>
                    <a:schemeClr val="lt1"/>
                  </a:solidFill>
                </a:rPr>
                <a:t>1. Revisión del progreso del aprendizaje: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770"/>
                </a:spcBef>
                <a:spcAft>
                  <a:spcPts val="0"/>
                </a:spcAft>
                <a:buNone/>
              </a:pPr>
              <a:r>
                <a:rPr lang="de-DE" sz="2200">
                  <a:solidFill>
                    <a:schemeClr val="lt1"/>
                  </a:solidFill>
                </a:rPr>
                <a:t>La evaluación permite a los profesores comprobar los progresos de los alumnos y determinar si han comprendido los contenidos del aprendizaje.</a:t>
              </a: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976606" y="3149"/>
              <a:ext cx="3994787" cy="23968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 txBox="1"/>
            <p:nvPr/>
          </p:nvSpPr>
          <p:spPr>
            <a:xfrm>
              <a:off x="5976606" y="3149"/>
              <a:ext cx="3994787" cy="23968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200" b="1" u="sng">
                  <a:solidFill>
                    <a:schemeClr val="lt1"/>
                  </a:solidFill>
                </a:rPr>
                <a:t>2. Identificación de los puntos débiles: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770"/>
                </a:spcBef>
                <a:spcAft>
                  <a:spcPts val="0"/>
                </a:spcAft>
                <a:buNone/>
              </a:pPr>
              <a:r>
                <a:rPr lang="de-DE" sz="2200">
                  <a:solidFill>
                    <a:schemeClr val="lt1"/>
                  </a:solidFill>
                </a:rPr>
                <a:t>La evaluación ayuda a detectar los puntos débiles del proceso de aprendizaje.</a:t>
              </a: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10370872" y="3149"/>
              <a:ext cx="3994787" cy="23968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 txBox="1"/>
            <p:nvPr/>
          </p:nvSpPr>
          <p:spPr>
            <a:xfrm>
              <a:off x="10370872" y="3149"/>
              <a:ext cx="3994787" cy="23968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200" b="1" u="sng">
                  <a:solidFill>
                    <a:schemeClr val="lt1"/>
                  </a:solidFill>
                </a:rPr>
                <a:t>3. Adaptación de las lecciones: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770"/>
                </a:spcBef>
                <a:spcAft>
                  <a:spcPts val="0"/>
                </a:spcAft>
                <a:buNone/>
              </a:pPr>
              <a:r>
                <a:rPr lang="de-DE" sz="2200">
                  <a:solidFill>
                    <a:schemeClr val="lt1"/>
                  </a:solidFill>
                </a:rPr>
                <a:t>La evaluación permite a los profesores adaptar las clases a las necesidades de los alumnos.</a:t>
              </a: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3779473" y="2799500"/>
              <a:ext cx="3994787" cy="2396872"/>
            </a:xfrm>
            <a:prstGeom prst="rect">
              <a:avLst/>
            </a:prstGeom>
            <a:solidFill>
              <a:srgbClr val="49ACC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 txBox="1"/>
            <p:nvPr/>
          </p:nvSpPr>
          <p:spPr>
            <a:xfrm>
              <a:off x="3779473" y="2799500"/>
              <a:ext cx="3994787" cy="23968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200" b="1" u="sng">
                  <a:solidFill>
                    <a:schemeClr val="lt1"/>
                  </a:solidFill>
                </a:rPr>
                <a:t>4. Motivación de los alumnos: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770"/>
                </a:spcBef>
                <a:spcAft>
                  <a:spcPts val="0"/>
                </a:spcAft>
                <a:buNone/>
              </a:pPr>
              <a:r>
                <a:rPr lang="de-DE" sz="2200">
                  <a:solidFill>
                    <a:schemeClr val="lt1"/>
                  </a:solidFill>
                </a:rPr>
                <a:t>La evaluación puede aumentar la motivación de los alumnos, ya que pueden ver hasta dónde han llegado y qué progresos han realizado.</a:t>
              </a: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8173739" y="2799500"/>
              <a:ext cx="3994787" cy="2396872"/>
            </a:xfrm>
            <a:prstGeom prst="rect">
              <a:avLst/>
            </a:prstGeom>
            <a:solidFill>
              <a:srgbClr val="F7954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 txBox="1"/>
            <p:nvPr/>
          </p:nvSpPr>
          <p:spPr>
            <a:xfrm>
              <a:off x="8173739" y="2799500"/>
              <a:ext cx="3994787" cy="23968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200" b="1" u="sng">
                  <a:solidFill>
                    <a:schemeClr val="lt1"/>
                  </a:solidFill>
                </a:rPr>
                <a:t>5. Feedback para los alumnos:</a:t>
              </a:r>
              <a:r>
                <a:rPr lang="de-DE" sz="2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770"/>
                </a:spcBef>
                <a:spcAft>
                  <a:spcPts val="0"/>
                </a:spcAft>
                <a:buNone/>
              </a:pPr>
              <a:r>
                <a:rPr lang="de-DE" sz="2200">
                  <a:solidFill>
                    <a:schemeClr val="lt1"/>
                  </a:solidFill>
                </a:rPr>
                <a:t>Mediante la evaluación, los alumnos reciben información sobre su rendimiento.</a:t>
              </a: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4"/>
          <p:cNvGrpSpPr/>
          <p:nvPr/>
        </p:nvGrpSpPr>
        <p:grpSpPr>
          <a:xfrm>
            <a:off x="602293" y="8374276"/>
            <a:ext cx="17358880" cy="2331172"/>
            <a:chOff x="559140" y="8374275"/>
            <a:chExt cx="17358880" cy="2331172"/>
          </a:xfrm>
        </p:grpSpPr>
        <p:sp>
          <p:nvSpPr>
            <p:cNvPr id="148" name="Google Shape;148;p4"/>
            <p:cNvSpPr/>
            <p:nvPr/>
          </p:nvSpPr>
          <p:spPr>
            <a:xfrm>
              <a:off x="559140" y="8374275"/>
              <a:ext cx="2331172" cy="2331172"/>
            </a:xfrm>
            <a:custGeom>
              <a:avLst/>
              <a:gdLst/>
              <a:ahLst/>
              <a:cxnLst/>
              <a:rect l="l" t="t" r="r" b="b"/>
              <a:pathLst>
                <a:path w="2331172" h="2331172" extrusionOk="0">
                  <a:moveTo>
                    <a:pt x="0" y="0"/>
                  </a:moveTo>
                  <a:lnTo>
                    <a:pt x="2331172" y="0"/>
                  </a:lnTo>
                  <a:lnTo>
                    <a:pt x="2331172" y="2331172"/>
                  </a:lnTo>
                  <a:lnTo>
                    <a:pt x="0" y="23311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956987" y="9142466"/>
              <a:ext cx="2590889" cy="699540"/>
            </a:xfrm>
            <a:custGeom>
              <a:avLst/>
              <a:gdLst/>
              <a:ahLst/>
              <a:cxnLst/>
              <a:rect l="l" t="t" r="r" b="b"/>
              <a:pathLst>
                <a:path w="2590889" h="699540" extrusionOk="0">
                  <a:moveTo>
                    <a:pt x="0" y="0"/>
                  </a:moveTo>
                  <a:lnTo>
                    <a:pt x="2590889" y="0"/>
                  </a:lnTo>
                  <a:lnTo>
                    <a:pt x="2590889" y="699540"/>
                  </a:lnTo>
                  <a:lnTo>
                    <a:pt x="0" y="6995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4"/>
            <p:cNvSpPr txBox="1"/>
            <p:nvPr/>
          </p:nvSpPr>
          <p:spPr>
            <a:xfrm>
              <a:off x="5551336" y="9073538"/>
              <a:ext cx="10634745" cy="904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0" i="0" dirty="0">
                  <a:solidFill>
                    <a:srgbClr val="26324B"/>
                  </a:solidFill>
                  <a:effectLst/>
                  <a:latin typeface="arial" panose="020B0604020202020204" pitchFamily="34" charset="0"/>
                </a:rPr>
  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  </a:r>
              <a:endPara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1" name="Google Shape;151;p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563311" y="9245925"/>
              <a:ext cx="1354709" cy="49262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5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5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4" name="Google Shape;164;p5"/>
          <p:cNvGrpSpPr/>
          <p:nvPr/>
        </p:nvGrpSpPr>
        <p:grpSpPr>
          <a:xfrm>
            <a:off x="2374340" y="3134587"/>
            <a:ext cx="12783319" cy="5193223"/>
            <a:chOff x="1582340" y="2588"/>
            <a:chExt cx="12783319" cy="5193223"/>
          </a:xfrm>
        </p:grpSpPr>
        <p:sp>
          <p:nvSpPr>
            <p:cNvPr id="165" name="Google Shape;165;p5"/>
            <p:cNvSpPr/>
            <p:nvPr/>
          </p:nvSpPr>
          <p:spPr>
            <a:xfrm>
              <a:off x="1582340" y="2588"/>
              <a:ext cx="3994787" cy="2396872"/>
            </a:xfrm>
            <a:prstGeom prst="rect">
              <a:avLst/>
            </a:prstGeom>
            <a:solidFill>
              <a:srgbClr val="49ACC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 txBox="1"/>
            <p:nvPr/>
          </p:nvSpPr>
          <p:spPr>
            <a:xfrm>
              <a:off x="1582340" y="2588"/>
              <a:ext cx="3994787" cy="23968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 b="1" u="sng">
                  <a:solidFill>
                    <a:schemeClr val="lt1"/>
                  </a:solidFill>
                </a:rPr>
                <a:t>6. Revisión de los métodos de enseñanza:</a:t>
              </a:r>
              <a:r>
                <a:rPr lang="de-DE" sz="2000" b="1" i="0" u="sng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de-DE" sz="2000">
                  <a:solidFill>
                    <a:schemeClr val="lt1"/>
                  </a:solidFill>
                </a:rPr>
                <a:t>La evaluación permite a los profesores revisar sus métodos de enseñanza y adaptarlos si es necesario.</a:t>
              </a: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5976606" y="2588"/>
              <a:ext cx="3994787" cy="2396872"/>
            </a:xfrm>
            <a:prstGeom prst="rect">
              <a:avLst/>
            </a:prstGeom>
            <a:solidFill>
              <a:srgbClr val="47D29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 txBox="1"/>
            <p:nvPr/>
          </p:nvSpPr>
          <p:spPr>
            <a:xfrm>
              <a:off x="5976606" y="2588"/>
              <a:ext cx="3994787" cy="23968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 b="1" u="sng">
                  <a:solidFill>
                    <a:schemeClr val="lt1"/>
                  </a:solidFill>
                </a:rPr>
                <a:t>7 Garantía de calidad: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de-DE" sz="2000">
                  <a:solidFill>
                    <a:schemeClr val="lt1"/>
                  </a:solidFill>
                </a:rPr>
                <a:t>La evaluación también sirve para garantizar la calidad del proceso de aprendizaje. Los profesores pueden comprobar si se alcanzan los objetivos de aprendizaje y si las clases son eficaces.</a:t>
              </a: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10370872" y="2588"/>
              <a:ext cx="3994787" cy="2396872"/>
            </a:xfrm>
            <a:prstGeom prst="rect">
              <a:avLst/>
            </a:prstGeom>
            <a:solidFill>
              <a:srgbClr val="5FDF4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 txBox="1"/>
            <p:nvPr/>
          </p:nvSpPr>
          <p:spPr>
            <a:xfrm>
              <a:off x="10370872" y="2588"/>
              <a:ext cx="3994787" cy="23968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 b="1" u="sng">
                  <a:solidFill>
                    <a:schemeClr val="lt1"/>
                  </a:solidFill>
                </a:rPr>
                <a:t>8. Comparabilidad: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de-DE" sz="2000">
                  <a:solidFill>
                    <a:schemeClr val="lt1"/>
                  </a:solidFill>
                </a:rPr>
                <a:t>La evaluación permite comparar el rendimiento de los alumnos entre sí. Esto permite a los profesores valorar el progreso de aprendizaje de cada alumno en comparación con el grupo en su conjunto.</a:t>
              </a: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3779473" y="2798939"/>
              <a:ext cx="3994787" cy="2396872"/>
            </a:xfrm>
            <a:prstGeom prst="rect">
              <a:avLst/>
            </a:prstGeom>
            <a:solidFill>
              <a:srgbClr val="D3EB44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 txBox="1"/>
            <p:nvPr/>
          </p:nvSpPr>
          <p:spPr>
            <a:xfrm>
              <a:off x="3779473" y="2798939"/>
              <a:ext cx="3994787" cy="23968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 b="1" u="sng">
                  <a:solidFill>
                    <a:schemeClr val="lt1"/>
                  </a:solidFill>
                </a:rPr>
                <a:t>9. Base de las decisiones: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de-DE" sz="2000">
                  <a:solidFill>
                    <a:schemeClr val="lt1"/>
                  </a:solidFill>
                </a:rPr>
                <a:t>Los resultados de la evaluación pueden servir de base para la toma de decisiones, por ejemplo en la selección de nuevos contenidos didácticos o la organización de las clases.</a:t>
              </a: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8173739" y="2798939"/>
              <a:ext cx="3994787" cy="2396872"/>
            </a:xfrm>
            <a:prstGeom prst="rect">
              <a:avLst/>
            </a:prstGeom>
            <a:solidFill>
              <a:srgbClr val="F69444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 txBox="1"/>
            <p:nvPr/>
          </p:nvSpPr>
          <p:spPr>
            <a:xfrm>
              <a:off x="8173739" y="2798939"/>
              <a:ext cx="3994787" cy="23968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 b="1" u="sng">
                  <a:solidFill>
                    <a:schemeClr val="lt1"/>
                  </a:solidFill>
                </a:rPr>
                <a:t>10 Proceso de mejora continua: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de-DE" sz="2000">
                  <a:solidFill>
                    <a:schemeClr val="lt1"/>
                  </a:solidFill>
                </a:rPr>
                <a:t>La evaluación forma parte de un proceso de mejora continua. Mediante evaluaciones periódicas, los profesores pueden optimizar el proceso de aprendizaje y aumentar la calidad de la enseñanza.</a:t>
              </a: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" name="Google Shape;175;p5"/>
          <p:cNvGrpSpPr/>
          <p:nvPr/>
        </p:nvGrpSpPr>
        <p:grpSpPr>
          <a:xfrm>
            <a:off x="602293" y="8374276"/>
            <a:ext cx="17358880" cy="2331172"/>
            <a:chOff x="559140" y="8374275"/>
            <a:chExt cx="17358880" cy="2331172"/>
          </a:xfrm>
        </p:grpSpPr>
        <p:sp>
          <p:nvSpPr>
            <p:cNvPr id="176" name="Google Shape;176;p5"/>
            <p:cNvSpPr/>
            <p:nvPr/>
          </p:nvSpPr>
          <p:spPr>
            <a:xfrm>
              <a:off x="559140" y="8374275"/>
              <a:ext cx="2331172" cy="2331172"/>
            </a:xfrm>
            <a:custGeom>
              <a:avLst/>
              <a:gdLst/>
              <a:ahLst/>
              <a:cxnLst/>
              <a:rect l="l" t="t" r="r" b="b"/>
              <a:pathLst>
                <a:path w="2331172" h="2331172" extrusionOk="0">
                  <a:moveTo>
                    <a:pt x="0" y="0"/>
                  </a:moveTo>
                  <a:lnTo>
                    <a:pt x="2331172" y="0"/>
                  </a:lnTo>
                  <a:lnTo>
                    <a:pt x="2331172" y="2331172"/>
                  </a:lnTo>
                  <a:lnTo>
                    <a:pt x="0" y="23311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2956987" y="9142466"/>
              <a:ext cx="2590889" cy="699540"/>
            </a:xfrm>
            <a:custGeom>
              <a:avLst/>
              <a:gdLst/>
              <a:ahLst/>
              <a:cxnLst/>
              <a:rect l="l" t="t" r="r" b="b"/>
              <a:pathLst>
                <a:path w="2590889" h="699540" extrusionOk="0">
                  <a:moveTo>
                    <a:pt x="0" y="0"/>
                  </a:moveTo>
                  <a:lnTo>
                    <a:pt x="2590889" y="0"/>
                  </a:lnTo>
                  <a:lnTo>
                    <a:pt x="2590889" y="699540"/>
                  </a:lnTo>
                  <a:lnTo>
                    <a:pt x="0" y="6995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5"/>
            <p:cNvSpPr txBox="1"/>
            <p:nvPr/>
          </p:nvSpPr>
          <p:spPr>
            <a:xfrm>
              <a:off x="5551336" y="9073538"/>
              <a:ext cx="10634745" cy="904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0" i="0" dirty="0">
                  <a:solidFill>
                    <a:srgbClr val="26324B"/>
                  </a:solidFill>
                  <a:effectLst/>
                  <a:latin typeface="arial" panose="020B0604020202020204" pitchFamily="34" charset="0"/>
                </a:rPr>
  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  </a:r>
              <a:endPara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9" name="Google Shape;179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563311" y="9245925"/>
              <a:ext cx="1354709" cy="49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0" name="Google Shape;180;p5"/>
          <p:cNvSpPr txBox="1"/>
          <p:nvPr/>
        </p:nvSpPr>
        <p:spPr>
          <a:xfrm>
            <a:off x="792000" y="1548000"/>
            <a:ext cx="155880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de-DE" sz="4000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¿Por qué es importante la evaluación en el aprendizaje </a:t>
            </a:r>
            <a:r>
              <a:rPr lang="de-DE" sz="4000">
                <a:solidFill>
                  <a:srgbClr val="033C5B"/>
                </a:solidFill>
              </a:rPr>
              <a:t>aula invertida</a:t>
            </a:r>
            <a:r>
              <a:rPr lang="de-DE" sz="4000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 II 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6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6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792000" y="1548000"/>
            <a:ext cx="15948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de-DE" sz="4000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Los métodos de evaluación más importantes en el aprendizaje </a:t>
            </a:r>
            <a:r>
              <a:rPr lang="de-DE" sz="4000">
                <a:solidFill>
                  <a:srgbClr val="033C5B"/>
                </a:solidFill>
              </a:rPr>
              <a:t>aula invertida</a:t>
            </a:r>
            <a:endParaRPr sz="4000" b="0" i="0" u="none" strike="noStrike" cap="none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6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6"/>
          <p:cNvSpPr txBox="1"/>
          <p:nvPr/>
        </p:nvSpPr>
        <p:spPr>
          <a:xfrm>
            <a:off x="11520000" y="3600000"/>
            <a:ext cx="5292000" cy="165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680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alumnos presentan oralmente a la clase lo que han aprendido.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6"/>
          <p:cNvSpPr txBox="1"/>
          <p:nvPr/>
        </p:nvSpPr>
        <p:spPr>
          <a:xfrm>
            <a:off x="6156000" y="3600000"/>
            <a:ext cx="5292000" cy="165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680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alumnos evalúan el rendimiento de sus compañeros.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6"/>
          <p:cNvSpPr txBox="1"/>
          <p:nvPr/>
        </p:nvSpPr>
        <p:spPr>
          <a:xfrm>
            <a:off x="792000" y="3600000"/>
            <a:ext cx="5292000" cy="165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680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alumnos evalúan su propio rendimiento y progreso en el aprendizaje.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6"/>
          <p:cNvSpPr/>
          <p:nvPr/>
        </p:nvSpPr>
        <p:spPr>
          <a:xfrm>
            <a:off x="792000" y="3132000"/>
            <a:ext cx="5292000" cy="720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de-DE" sz="2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Autoevaluación de los alumnos:</a:t>
            </a:r>
            <a:endParaRPr sz="26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6"/>
          <p:cNvSpPr/>
          <p:nvPr/>
        </p:nvSpPr>
        <p:spPr>
          <a:xfrm>
            <a:off x="6156000" y="3132000"/>
            <a:ext cx="5292000" cy="720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de-DE" sz="26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Evaluación entre iguales: </a:t>
            </a:r>
            <a:endParaRPr sz="2600" b="1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6"/>
          <p:cNvSpPr/>
          <p:nvPr/>
        </p:nvSpPr>
        <p:spPr>
          <a:xfrm>
            <a:off x="11520000" y="3132000"/>
            <a:ext cx="5292000" cy="720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de-DE" sz="26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Presentaciones orales:</a:t>
            </a:r>
            <a:endParaRPr sz="2600" b="1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6"/>
          <p:cNvSpPr txBox="1"/>
          <p:nvPr/>
        </p:nvSpPr>
        <p:spPr>
          <a:xfrm>
            <a:off x="11520000" y="6198826"/>
            <a:ext cx="5292000" cy="165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680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alumnos realizan ejercicios prácticos para poner en práctica los conocimientos adquiridos.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6"/>
          <p:cNvSpPr txBox="1"/>
          <p:nvPr/>
        </p:nvSpPr>
        <p:spPr>
          <a:xfrm>
            <a:off x="6156000" y="6198826"/>
            <a:ext cx="5292000" cy="165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680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alumnos trabajan en grupos en proyectos para aplicar y presentar los conocimientos adquiridos.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6"/>
          <p:cNvSpPr txBox="1"/>
          <p:nvPr/>
        </p:nvSpPr>
        <p:spPr>
          <a:xfrm>
            <a:off x="792000" y="6198826"/>
            <a:ext cx="5292000" cy="165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680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alumnos se examinan por escrito para comprobar sus conocimientos y aptitudes.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6"/>
          <p:cNvSpPr/>
          <p:nvPr/>
        </p:nvSpPr>
        <p:spPr>
          <a:xfrm>
            <a:off x="792000" y="5744067"/>
            <a:ext cx="5292000" cy="720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de-DE" sz="26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Pruebas escritas y cuestionarios:</a:t>
            </a:r>
            <a:endParaRPr sz="2600" b="1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6156000" y="5730826"/>
            <a:ext cx="5292000" cy="720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de-DE" sz="26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Proyecto de trabajo: </a:t>
            </a:r>
            <a:endParaRPr sz="2600" b="1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11520000" y="5770107"/>
            <a:ext cx="5292000" cy="720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de-DE" sz="26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Ejercicios prácticos:</a:t>
            </a:r>
            <a:endParaRPr sz="2600" b="1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6" name="Google Shape;206;p6"/>
          <p:cNvGrpSpPr/>
          <p:nvPr/>
        </p:nvGrpSpPr>
        <p:grpSpPr>
          <a:xfrm>
            <a:off x="602293" y="8374276"/>
            <a:ext cx="17358880" cy="2331172"/>
            <a:chOff x="559140" y="8374275"/>
            <a:chExt cx="17358880" cy="2331172"/>
          </a:xfrm>
        </p:grpSpPr>
        <p:sp>
          <p:nvSpPr>
            <p:cNvPr id="207" name="Google Shape;207;p6"/>
            <p:cNvSpPr/>
            <p:nvPr/>
          </p:nvSpPr>
          <p:spPr>
            <a:xfrm>
              <a:off x="559140" y="8374275"/>
              <a:ext cx="2331172" cy="2331172"/>
            </a:xfrm>
            <a:custGeom>
              <a:avLst/>
              <a:gdLst/>
              <a:ahLst/>
              <a:cxnLst/>
              <a:rect l="l" t="t" r="r" b="b"/>
              <a:pathLst>
                <a:path w="2331172" h="2331172" extrusionOk="0">
                  <a:moveTo>
                    <a:pt x="0" y="0"/>
                  </a:moveTo>
                  <a:lnTo>
                    <a:pt x="2331172" y="0"/>
                  </a:lnTo>
                  <a:lnTo>
                    <a:pt x="2331172" y="2331172"/>
                  </a:lnTo>
                  <a:lnTo>
                    <a:pt x="0" y="23311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2956987" y="9142466"/>
              <a:ext cx="2590889" cy="699540"/>
            </a:xfrm>
            <a:custGeom>
              <a:avLst/>
              <a:gdLst/>
              <a:ahLst/>
              <a:cxnLst/>
              <a:rect l="l" t="t" r="r" b="b"/>
              <a:pathLst>
                <a:path w="2590889" h="699540" extrusionOk="0">
                  <a:moveTo>
                    <a:pt x="0" y="0"/>
                  </a:moveTo>
                  <a:lnTo>
                    <a:pt x="2590889" y="0"/>
                  </a:lnTo>
                  <a:lnTo>
                    <a:pt x="2590889" y="699540"/>
                  </a:lnTo>
                  <a:lnTo>
                    <a:pt x="0" y="6995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6"/>
            <p:cNvSpPr txBox="1"/>
            <p:nvPr/>
          </p:nvSpPr>
          <p:spPr>
            <a:xfrm>
              <a:off x="5551336" y="9073538"/>
              <a:ext cx="10634745" cy="904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0" i="0" dirty="0">
                  <a:solidFill>
                    <a:srgbClr val="26324B"/>
                  </a:solidFill>
                  <a:effectLst/>
                  <a:latin typeface="arial" panose="020B0604020202020204" pitchFamily="34" charset="0"/>
                </a:rPr>
  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  </a:r>
              <a:endPara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0" name="Google Shape;210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563311" y="9245925"/>
              <a:ext cx="1354709" cy="49262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7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7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7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7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7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7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7"/>
          <p:cNvSpPr txBox="1"/>
          <p:nvPr/>
        </p:nvSpPr>
        <p:spPr>
          <a:xfrm>
            <a:off x="792000" y="1548000"/>
            <a:ext cx="15948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de-DE" sz="4000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¿Qué es la evaluación </a:t>
            </a:r>
            <a:r>
              <a:rPr lang="de-DE" sz="4000">
                <a:solidFill>
                  <a:srgbClr val="033C5B"/>
                </a:solidFill>
              </a:rPr>
              <a:t>entre iguales</a:t>
            </a:r>
            <a:r>
              <a:rPr lang="de-DE" sz="4000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000" b="0" i="0" u="none" strike="noStrike" cap="none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7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4" name="Google Shape;224;p7"/>
          <p:cNvGrpSpPr/>
          <p:nvPr/>
        </p:nvGrpSpPr>
        <p:grpSpPr>
          <a:xfrm>
            <a:off x="602293" y="8374276"/>
            <a:ext cx="17358880" cy="2331172"/>
            <a:chOff x="559140" y="8374275"/>
            <a:chExt cx="17358880" cy="2331172"/>
          </a:xfrm>
        </p:grpSpPr>
        <p:sp>
          <p:nvSpPr>
            <p:cNvPr id="225" name="Google Shape;225;p7"/>
            <p:cNvSpPr/>
            <p:nvPr/>
          </p:nvSpPr>
          <p:spPr>
            <a:xfrm>
              <a:off x="559140" y="8374275"/>
              <a:ext cx="2331172" cy="2331172"/>
            </a:xfrm>
            <a:custGeom>
              <a:avLst/>
              <a:gdLst/>
              <a:ahLst/>
              <a:cxnLst/>
              <a:rect l="l" t="t" r="r" b="b"/>
              <a:pathLst>
                <a:path w="2331172" h="2331172" extrusionOk="0">
                  <a:moveTo>
                    <a:pt x="0" y="0"/>
                  </a:moveTo>
                  <a:lnTo>
                    <a:pt x="2331172" y="0"/>
                  </a:lnTo>
                  <a:lnTo>
                    <a:pt x="2331172" y="2331172"/>
                  </a:lnTo>
                  <a:lnTo>
                    <a:pt x="0" y="23311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2956987" y="9142466"/>
              <a:ext cx="2590889" cy="699540"/>
            </a:xfrm>
            <a:custGeom>
              <a:avLst/>
              <a:gdLst/>
              <a:ahLst/>
              <a:cxnLst/>
              <a:rect l="l" t="t" r="r" b="b"/>
              <a:pathLst>
                <a:path w="2590889" h="699540" extrusionOk="0">
                  <a:moveTo>
                    <a:pt x="0" y="0"/>
                  </a:moveTo>
                  <a:lnTo>
                    <a:pt x="2590889" y="0"/>
                  </a:lnTo>
                  <a:lnTo>
                    <a:pt x="2590889" y="699540"/>
                  </a:lnTo>
                  <a:lnTo>
                    <a:pt x="0" y="6995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7"/>
            <p:cNvSpPr txBox="1"/>
            <p:nvPr/>
          </p:nvSpPr>
          <p:spPr>
            <a:xfrm>
              <a:off x="5551336" y="9073538"/>
              <a:ext cx="10634745" cy="904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0" i="0" dirty="0">
                  <a:solidFill>
                    <a:srgbClr val="26324B"/>
                  </a:solidFill>
                  <a:effectLst/>
                  <a:latin typeface="arial" panose="020B0604020202020204" pitchFamily="34" charset="0"/>
                </a:rPr>
  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  </a:r>
              <a:endPara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8" name="Google Shape;228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563311" y="9245925"/>
              <a:ext cx="1354709" cy="49262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9" name="Google Shape;229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13778" y="3587925"/>
            <a:ext cx="5043178" cy="413881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7"/>
          <p:cNvSpPr/>
          <p:nvPr/>
        </p:nvSpPr>
        <p:spPr>
          <a:xfrm>
            <a:off x="792000" y="3022553"/>
            <a:ext cx="8872832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0" i="0" u="none" strike="noStrike" cap="none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La evaluación entre iguales o revisión por pares ofrece un </a:t>
            </a:r>
            <a:r>
              <a:rPr lang="de-DE" sz="2800" b="1" i="0" u="none" strike="noStrike" cap="none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proceso de aprendizaje estructurado para que los estudiantes critiquen y se den retroalimentación mutuamente sobre su trabajo</a:t>
            </a:r>
            <a:r>
              <a:rPr lang="de-DE" sz="2800" b="0" i="0" u="none" strike="noStrike" cap="none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2800" b="0" i="0" u="none" strike="noStrike" cap="none">
              <a:solidFill>
                <a:srgbClr val="11111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11111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0" i="0" u="none" strike="noStrike" cap="none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Ayuda a los estudiantes a desarrollar a lo largo de toda su vida la capacidad de evaluar y hacer comentarios a los demás, y también les dota de habilidades para autoevaluarse y mejorar su propio trabajo.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7"/>
          <p:cNvSpPr txBox="1"/>
          <p:nvPr/>
        </p:nvSpPr>
        <p:spPr>
          <a:xfrm>
            <a:off x="7883248" y="7896674"/>
            <a:ext cx="84834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Más información sobre la evaluación entre iguales aquí: </a:t>
            </a:r>
            <a:r>
              <a:rPr lang="de-DE" sz="24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Módulo 3: Evaluación entre iguales</a:t>
            </a:r>
            <a:endParaRPr sz="2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8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8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8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8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8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8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8"/>
          <p:cNvSpPr txBox="1"/>
          <p:nvPr/>
        </p:nvSpPr>
        <p:spPr>
          <a:xfrm>
            <a:off x="818920" y="1367929"/>
            <a:ext cx="15948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de-DE" sz="4000" b="0" i="0" u="none" strike="noStrike" cap="none" dirty="0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Consejos prácticos para recoger y analizar datos mediante cuestionarios</a:t>
            </a:r>
            <a:endParaRPr sz="4000" b="0" i="0" u="none" strike="noStrike" cap="none" dirty="0">
              <a:solidFill>
                <a:srgbClr val="033C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8"/>
          <p:cNvSpPr txBox="1"/>
          <p:nvPr/>
        </p:nvSpPr>
        <p:spPr>
          <a:xfrm>
            <a:off x="1468277" y="2368694"/>
            <a:ext cx="12065347" cy="5555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de-DE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Definir objetivos y preguntas claros</a:t>
            </a:r>
            <a:endParaRPr dirty="0"/>
          </a:p>
          <a:p>
            <a:pPr marL="4953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de-DE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Utilizar un lenguaje claro para que todos los participantes puedan entender fácilmente el cuestionario.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953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de-DE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Utilizar una escala para cuantificar las respuestas 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953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de-DE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Incluir preguntas abiertas para dar a los participantes la oportunidad de compartir sus opiniones y experiencias con más detalle.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953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de-DE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Garantizar el anonimato y la confidencialidad 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953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de-DE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Realizar una prueba piloto para asegurarse de que las preguntas son comprensibles y proporcionan la información deseada. 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953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de-DE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Analizar cuidadosamente los datos 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953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de-DE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Comunicar los resultados 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6" name="Google Shape;246;p8"/>
          <p:cNvGrpSpPr/>
          <p:nvPr/>
        </p:nvGrpSpPr>
        <p:grpSpPr>
          <a:xfrm>
            <a:off x="602293" y="8374276"/>
            <a:ext cx="17358880" cy="2331172"/>
            <a:chOff x="559140" y="8374275"/>
            <a:chExt cx="17358880" cy="2331172"/>
          </a:xfrm>
        </p:grpSpPr>
        <p:sp>
          <p:nvSpPr>
            <p:cNvPr id="247" name="Google Shape;247;p8"/>
            <p:cNvSpPr/>
            <p:nvPr/>
          </p:nvSpPr>
          <p:spPr>
            <a:xfrm>
              <a:off x="559140" y="8374275"/>
              <a:ext cx="2331172" cy="2331172"/>
            </a:xfrm>
            <a:custGeom>
              <a:avLst/>
              <a:gdLst/>
              <a:ahLst/>
              <a:cxnLst/>
              <a:rect l="l" t="t" r="r" b="b"/>
              <a:pathLst>
                <a:path w="2331172" h="2331172" extrusionOk="0">
                  <a:moveTo>
                    <a:pt x="0" y="0"/>
                  </a:moveTo>
                  <a:lnTo>
                    <a:pt x="2331172" y="0"/>
                  </a:lnTo>
                  <a:lnTo>
                    <a:pt x="2331172" y="2331172"/>
                  </a:lnTo>
                  <a:lnTo>
                    <a:pt x="0" y="23311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2956987" y="9142466"/>
              <a:ext cx="2590889" cy="699540"/>
            </a:xfrm>
            <a:custGeom>
              <a:avLst/>
              <a:gdLst/>
              <a:ahLst/>
              <a:cxnLst/>
              <a:rect l="l" t="t" r="r" b="b"/>
              <a:pathLst>
                <a:path w="2590889" h="699540" extrusionOk="0">
                  <a:moveTo>
                    <a:pt x="0" y="0"/>
                  </a:moveTo>
                  <a:lnTo>
                    <a:pt x="2590889" y="0"/>
                  </a:lnTo>
                  <a:lnTo>
                    <a:pt x="2590889" y="699540"/>
                  </a:lnTo>
                  <a:lnTo>
                    <a:pt x="0" y="6995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8"/>
            <p:cNvSpPr txBox="1"/>
            <p:nvPr/>
          </p:nvSpPr>
          <p:spPr>
            <a:xfrm>
              <a:off x="5551336" y="9073538"/>
              <a:ext cx="10634745" cy="904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0" i="0" dirty="0">
                  <a:solidFill>
                    <a:srgbClr val="26324B"/>
                  </a:solidFill>
                  <a:effectLst/>
                  <a:latin typeface="arial" panose="020B0604020202020204" pitchFamily="34" charset="0"/>
                </a:rPr>
  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  </a:r>
              <a:endPara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0" name="Google Shape;250;p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563311" y="9245925"/>
              <a:ext cx="1354709" cy="49262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1" name="Google Shape;251;p8" descr="&lt;strong&gt;Tips&lt;/strong&gt; PNG Transparent Images | PNG A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703031" y="4130599"/>
            <a:ext cx="5995787" cy="4673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9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9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9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9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9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9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9"/>
          <p:cNvSpPr txBox="1"/>
          <p:nvPr/>
        </p:nvSpPr>
        <p:spPr>
          <a:xfrm>
            <a:off x="792000" y="1548000"/>
            <a:ext cx="12181388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de-DE" sz="4000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Interpretación de los resultados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9"/>
          <p:cNvSpPr txBox="1"/>
          <p:nvPr/>
        </p:nvSpPr>
        <p:spPr>
          <a:xfrm>
            <a:off x="1028700" y="3024399"/>
            <a:ext cx="12181388" cy="1831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endParaRPr sz="260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endParaRPr sz="260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endParaRPr sz="260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endParaRPr sz="2600" b="0" i="0" u="none" strike="noStrike" cap="none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9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6" name="Google Shape;266;p9"/>
          <p:cNvGrpSpPr/>
          <p:nvPr/>
        </p:nvGrpSpPr>
        <p:grpSpPr>
          <a:xfrm>
            <a:off x="1006734" y="2907377"/>
            <a:ext cx="15730762" cy="5114250"/>
            <a:chOff x="0" y="56836"/>
            <a:chExt cx="15730762" cy="5114250"/>
          </a:xfrm>
        </p:grpSpPr>
        <p:sp>
          <p:nvSpPr>
            <p:cNvPr id="267" name="Google Shape;267;p9"/>
            <p:cNvSpPr/>
            <p:nvPr/>
          </p:nvSpPr>
          <p:spPr>
            <a:xfrm>
              <a:off x="0" y="56836"/>
              <a:ext cx="15730762" cy="9652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 txBox="1"/>
            <p:nvPr/>
          </p:nvSpPr>
          <p:spPr>
            <a:xfrm>
              <a:off x="47120" y="103956"/>
              <a:ext cx="15636522" cy="8710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500" b="1" u="sng">
                  <a:solidFill>
                    <a:schemeClr val="lt1"/>
                  </a:solidFill>
                </a:rPr>
                <a:t>Identificación de puntos fuertes y débiles: </a:t>
              </a:r>
              <a:r>
                <a:rPr lang="de-DE" sz="2500">
                  <a:solidFill>
                    <a:schemeClr val="lt1"/>
                  </a:solidFill>
                </a:rPr>
                <a:t>La interpretación de los resultados permite reconocer los puntos fuertes y débiles del concepto de aula invertida.</a:t>
              </a:r>
              <a:endPara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0" y="1094086"/>
              <a:ext cx="15730762" cy="9652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 txBox="1"/>
            <p:nvPr/>
          </p:nvSpPr>
          <p:spPr>
            <a:xfrm>
              <a:off x="47120" y="1141206"/>
              <a:ext cx="15636522" cy="8710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500" b="1" u="sng">
                  <a:solidFill>
                    <a:schemeClr val="lt1"/>
                  </a:solidFill>
                </a:rPr>
                <a:t>Adaptación de la enseñanza:</a:t>
              </a:r>
              <a:r>
                <a:rPr lang="de-DE" sz="2500">
                  <a:solidFill>
                    <a:schemeClr val="lt1"/>
                  </a:solidFill>
                </a:rPr>
                <a:t>La interpretación de los resultados permite adaptar la enseñanza para responder mejor a las necesidades de los alumnos.</a:t>
              </a:r>
              <a:endPara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0" y="2131336"/>
              <a:ext cx="15730762" cy="9652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9"/>
            <p:cNvSpPr txBox="1"/>
            <p:nvPr/>
          </p:nvSpPr>
          <p:spPr>
            <a:xfrm>
              <a:off x="47120" y="2178456"/>
              <a:ext cx="15636522" cy="8710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500" b="1" u="sng">
                  <a:solidFill>
                    <a:schemeClr val="lt1"/>
                  </a:solidFill>
                </a:rPr>
                <a:t>Mejora de los resultados del aprendizaje:</a:t>
              </a:r>
              <a:r>
                <a:rPr lang="de-DE" sz="2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de-DE" sz="2500">
                  <a:solidFill>
                    <a:schemeClr val="lt1"/>
                  </a:solidFill>
                </a:rPr>
                <a:t>La interpretación de los resultados permite comprender el impacto del concepto de aula invertida en los resultados del aprendizaje.</a:t>
              </a:r>
              <a:endPara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0" y="3168586"/>
              <a:ext cx="15730762" cy="9652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9"/>
            <p:cNvSpPr txBox="1"/>
            <p:nvPr/>
          </p:nvSpPr>
          <p:spPr>
            <a:xfrm>
              <a:off x="47120" y="3215706"/>
              <a:ext cx="15636522" cy="8710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500" b="1" u="sng">
                  <a:solidFill>
                    <a:schemeClr val="lt1"/>
                  </a:solidFill>
                </a:rPr>
                <a:t>Información a profesores y alumnos:</a:t>
              </a:r>
              <a:r>
                <a:rPr lang="de-DE" sz="2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de-DE" sz="2500">
                  <a:solidFill>
                    <a:schemeClr val="lt1"/>
                  </a:solidFill>
                </a:rPr>
                <a:t>La interpretación de los resultados ofrece la oportunidad de dar retroalimentación a profesores y alumnos.</a:t>
              </a:r>
              <a:endPara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0" y="4205836"/>
              <a:ext cx="15730762" cy="9652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 txBox="1"/>
            <p:nvPr/>
          </p:nvSpPr>
          <p:spPr>
            <a:xfrm>
              <a:off x="47120" y="4252956"/>
              <a:ext cx="15636522" cy="8710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500" b="1" u="sng">
                  <a:solidFill>
                    <a:schemeClr val="lt1"/>
                  </a:solidFill>
                </a:rPr>
                <a:t>Mejora continua:</a:t>
              </a:r>
              <a:r>
                <a:rPr lang="de-DE" sz="2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de-DE" sz="2500">
                  <a:solidFill>
                    <a:schemeClr val="lt1"/>
                  </a:solidFill>
                </a:rPr>
                <a:t>La interpretación de los resultados es un paso importante en el proceso de mejora continua del concepto de aula invertida.</a:t>
              </a:r>
              <a:endPara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9"/>
          <p:cNvGrpSpPr/>
          <p:nvPr/>
        </p:nvGrpSpPr>
        <p:grpSpPr>
          <a:xfrm>
            <a:off x="602293" y="8374276"/>
            <a:ext cx="17358880" cy="2331172"/>
            <a:chOff x="559140" y="8374275"/>
            <a:chExt cx="17358880" cy="2331172"/>
          </a:xfrm>
        </p:grpSpPr>
        <p:sp>
          <p:nvSpPr>
            <p:cNvPr id="278" name="Google Shape;278;p9"/>
            <p:cNvSpPr/>
            <p:nvPr/>
          </p:nvSpPr>
          <p:spPr>
            <a:xfrm>
              <a:off x="559140" y="8374275"/>
              <a:ext cx="2331172" cy="2331172"/>
            </a:xfrm>
            <a:custGeom>
              <a:avLst/>
              <a:gdLst/>
              <a:ahLst/>
              <a:cxnLst/>
              <a:rect l="l" t="t" r="r" b="b"/>
              <a:pathLst>
                <a:path w="2331172" h="2331172" extrusionOk="0">
                  <a:moveTo>
                    <a:pt x="0" y="0"/>
                  </a:moveTo>
                  <a:lnTo>
                    <a:pt x="2331172" y="0"/>
                  </a:lnTo>
                  <a:lnTo>
                    <a:pt x="2331172" y="2331172"/>
                  </a:lnTo>
                  <a:lnTo>
                    <a:pt x="0" y="23311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2956987" y="9142466"/>
              <a:ext cx="2590889" cy="699540"/>
            </a:xfrm>
            <a:custGeom>
              <a:avLst/>
              <a:gdLst/>
              <a:ahLst/>
              <a:cxnLst/>
              <a:rect l="l" t="t" r="r" b="b"/>
              <a:pathLst>
                <a:path w="2590889" h="699540" extrusionOk="0">
                  <a:moveTo>
                    <a:pt x="0" y="0"/>
                  </a:moveTo>
                  <a:lnTo>
                    <a:pt x="2590889" y="0"/>
                  </a:lnTo>
                  <a:lnTo>
                    <a:pt x="2590889" y="699540"/>
                  </a:lnTo>
                  <a:lnTo>
                    <a:pt x="0" y="6995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9"/>
            <p:cNvSpPr txBox="1"/>
            <p:nvPr/>
          </p:nvSpPr>
          <p:spPr>
            <a:xfrm>
              <a:off x="5551336" y="9073538"/>
              <a:ext cx="10634745" cy="904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0" i="0" dirty="0">
                  <a:solidFill>
                    <a:srgbClr val="26324B"/>
                  </a:solidFill>
                  <a:effectLst/>
                  <a:latin typeface="arial" panose="020B0604020202020204" pitchFamily="34" charset="0"/>
                </a:rPr>
  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  </a:r>
              <a:endPara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1" name="Google Shape;281;p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563311" y="9245925"/>
              <a:ext cx="1354709" cy="49262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0"/>
          <p:cNvSpPr txBox="1"/>
          <p:nvPr/>
        </p:nvSpPr>
        <p:spPr>
          <a:xfrm>
            <a:off x="3266920" y="7414709"/>
            <a:ext cx="13539600" cy="9000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72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 puede ayudar a mejorar los resultados del aprendizaje al proporcionar a los profesores información valiosa sobre las necesidades y los retos de los alumnos. 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0"/>
          <p:cNvSpPr txBox="1"/>
          <p:nvPr/>
        </p:nvSpPr>
        <p:spPr>
          <a:xfrm>
            <a:off x="3266920" y="6730709"/>
            <a:ext cx="13539600" cy="6840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72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 fomenta la comunicación entre profesores y alumnos.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0"/>
          <p:cNvSpPr txBox="1"/>
          <p:nvPr/>
        </p:nvSpPr>
        <p:spPr>
          <a:xfrm>
            <a:off x="3266920" y="6046709"/>
            <a:ext cx="13539600" cy="6840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72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 puede contribuir a crear un entorno de aprendizaje positivo.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0"/>
          <p:cNvSpPr txBox="1"/>
          <p:nvPr/>
        </p:nvSpPr>
        <p:spPr>
          <a:xfrm>
            <a:off x="3266920" y="5182709"/>
            <a:ext cx="13539600" cy="8640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72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 puede ayudar a detectar problemas o dificultades en el proceso de aprendizaje que pueden haberse pasado por alto y a reconocerlos y mejorarlos.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0"/>
          <p:cNvSpPr txBox="1"/>
          <p:nvPr/>
        </p:nvSpPr>
        <p:spPr>
          <a:xfrm>
            <a:off x="3266920" y="4318709"/>
            <a:ext cx="13539600" cy="8640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72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 puede contribuir a aumentar su motivación demostrándoles que sus opiniones y preocupaciones son escuchadas y tenidas en cuenta.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0"/>
          <p:cNvSpPr txBox="1"/>
          <p:nvPr/>
        </p:nvSpPr>
        <p:spPr>
          <a:xfrm>
            <a:off x="3266920" y="3634709"/>
            <a:ext cx="13539600" cy="6840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72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 ayuda a personalizar el aprendizaje.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0"/>
          <p:cNvSpPr txBox="1"/>
          <p:nvPr/>
        </p:nvSpPr>
        <p:spPr>
          <a:xfrm>
            <a:off x="3266920" y="2770709"/>
            <a:ext cx="13539600" cy="8640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72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 permite a los profesores mejorar la enseñanza y responder a las necesidades de los alumnos.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0"/>
          <p:cNvSpPr/>
          <p:nvPr/>
        </p:nvSpPr>
        <p:spPr>
          <a:xfrm>
            <a:off x="17041242" y="-2062956"/>
            <a:ext cx="1246758" cy="10437232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0"/>
          <p:cNvSpPr/>
          <p:nvPr/>
        </p:nvSpPr>
        <p:spPr>
          <a:xfrm>
            <a:off x="-213919" y="-2717471"/>
            <a:ext cx="623379" cy="14348459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0"/>
          <p:cNvSpPr/>
          <p:nvPr/>
        </p:nvSpPr>
        <p:spPr>
          <a:xfrm rot="-5400000">
            <a:off x="8522371" y="-8522371"/>
            <a:ext cx="1246758" cy="18291501"/>
          </a:xfrm>
          <a:prstGeom prst="rect">
            <a:avLst/>
          </a:prstGeom>
          <a:solidFill>
            <a:srgbClr val="0532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0"/>
          <p:cNvSpPr/>
          <p:nvPr/>
        </p:nvSpPr>
        <p:spPr>
          <a:xfrm rot="-5400000">
            <a:off x="17469080" y="0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0"/>
          <p:cNvSpPr/>
          <p:nvPr/>
        </p:nvSpPr>
        <p:spPr>
          <a:xfrm rot="5400000">
            <a:off x="0" y="9464579"/>
            <a:ext cx="818920" cy="818920"/>
          </a:xfrm>
          <a:custGeom>
            <a:avLst/>
            <a:gdLst/>
            <a:ahLst/>
            <a:cxnLst/>
            <a:rect l="l" t="t" r="r" b="b"/>
            <a:pathLst>
              <a:path w="818920" h="818920" extrusionOk="0">
                <a:moveTo>
                  <a:pt x="0" y="0"/>
                </a:moveTo>
                <a:lnTo>
                  <a:pt x="818920" y="0"/>
                </a:lnTo>
                <a:lnTo>
                  <a:pt x="818920" y="818920"/>
                </a:lnTo>
                <a:lnTo>
                  <a:pt x="0" y="818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0"/>
          <p:cNvSpPr/>
          <p:nvPr/>
        </p:nvSpPr>
        <p:spPr>
          <a:xfrm>
            <a:off x="385667" y="409460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0"/>
          <p:cNvSpPr/>
          <p:nvPr/>
        </p:nvSpPr>
        <p:spPr>
          <a:xfrm>
            <a:off x="17469080" y="9464579"/>
            <a:ext cx="433253" cy="4332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4928870" y="0"/>
                  <a:pt x="6350000" y="1421130"/>
                  <a:pt x="6350000" y="3175000"/>
                </a:cubicBezTo>
                <a:cubicBezTo>
                  <a:pt x="6350000" y="4928870"/>
                  <a:pt x="4928870" y="6350000"/>
                  <a:pt x="3175000" y="6350000"/>
                </a:cubicBezTo>
                <a:cubicBezTo>
                  <a:pt x="1421130" y="6350000"/>
                  <a:pt x="0" y="4928870"/>
                  <a:pt x="0" y="3175000"/>
                </a:cubicBezTo>
                <a:cubicBezTo>
                  <a:pt x="0" y="1421130"/>
                  <a:pt x="1421130" y="0"/>
                  <a:pt x="3175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0"/>
          <p:cNvSpPr txBox="1"/>
          <p:nvPr/>
        </p:nvSpPr>
        <p:spPr>
          <a:xfrm>
            <a:off x="792000" y="1548000"/>
            <a:ext cx="15948000" cy="64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3C5B"/>
              </a:buClr>
              <a:buSzPts val="4000"/>
              <a:buFont typeface="Arial"/>
              <a:buNone/>
            </a:pPr>
            <a:r>
              <a:rPr lang="de-DE" sz="4000" b="0" i="0" u="none" strike="noStrike" cap="none">
                <a:solidFill>
                  <a:srgbClr val="033C5B"/>
                </a:solidFill>
                <a:latin typeface="Arial"/>
                <a:ea typeface="Arial"/>
                <a:cs typeface="Arial"/>
                <a:sym typeface="Arial"/>
              </a:rPr>
              <a:t>Los comentarios de los alumnos son muy importantes.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0"/>
          <p:cNvSpPr/>
          <p:nvPr/>
        </p:nvSpPr>
        <p:spPr>
          <a:xfrm rot="5400000">
            <a:off x="9139238" y="173356"/>
            <a:ext cx="9525" cy="17270948"/>
          </a:xfrm>
          <a:prstGeom prst="rect">
            <a:avLst/>
          </a:prstGeom>
          <a:solidFill>
            <a:srgbClr val="FB87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0"/>
          <p:cNvSpPr/>
          <p:nvPr/>
        </p:nvSpPr>
        <p:spPr>
          <a:xfrm>
            <a:off x="818920" y="2770709"/>
            <a:ext cx="2880000" cy="5616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Los comentarios de los alumnos...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3" name="Google Shape;303;p10"/>
          <p:cNvGrpSpPr/>
          <p:nvPr/>
        </p:nvGrpSpPr>
        <p:grpSpPr>
          <a:xfrm>
            <a:off x="602293" y="8374276"/>
            <a:ext cx="17358880" cy="2331172"/>
            <a:chOff x="559140" y="8374275"/>
            <a:chExt cx="17358880" cy="2331172"/>
          </a:xfrm>
        </p:grpSpPr>
        <p:sp>
          <p:nvSpPr>
            <p:cNvPr id="304" name="Google Shape;304;p10"/>
            <p:cNvSpPr/>
            <p:nvPr/>
          </p:nvSpPr>
          <p:spPr>
            <a:xfrm>
              <a:off x="559140" y="8374275"/>
              <a:ext cx="2331172" cy="2331172"/>
            </a:xfrm>
            <a:custGeom>
              <a:avLst/>
              <a:gdLst/>
              <a:ahLst/>
              <a:cxnLst/>
              <a:rect l="l" t="t" r="r" b="b"/>
              <a:pathLst>
                <a:path w="2331172" h="2331172" extrusionOk="0">
                  <a:moveTo>
                    <a:pt x="0" y="0"/>
                  </a:moveTo>
                  <a:lnTo>
                    <a:pt x="2331172" y="0"/>
                  </a:lnTo>
                  <a:lnTo>
                    <a:pt x="2331172" y="2331172"/>
                  </a:lnTo>
                  <a:lnTo>
                    <a:pt x="0" y="23311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0"/>
            <p:cNvSpPr/>
            <p:nvPr/>
          </p:nvSpPr>
          <p:spPr>
            <a:xfrm>
              <a:off x="2956987" y="9142466"/>
              <a:ext cx="2590889" cy="699540"/>
            </a:xfrm>
            <a:custGeom>
              <a:avLst/>
              <a:gdLst/>
              <a:ahLst/>
              <a:cxnLst/>
              <a:rect l="l" t="t" r="r" b="b"/>
              <a:pathLst>
                <a:path w="2590889" h="699540" extrusionOk="0">
                  <a:moveTo>
                    <a:pt x="0" y="0"/>
                  </a:moveTo>
                  <a:lnTo>
                    <a:pt x="2590889" y="0"/>
                  </a:lnTo>
                  <a:lnTo>
                    <a:pt x="2590889" y="699540"/>
                  </a:lnTo>
                  <a:lnTo>
                    <a:pt x="0" y="6995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0"/>
            <p:cNvSpPr txBox="1"/>
            <p:nvPr/>
          </p:nvSpPr>
          <p:spPr>
            <a:xfrm>
              <a:off x="5551336" y="9073538"/>
              <a:ext cx="10634745" cy="904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0" i="0" dirty="0">
                  <a:solidFill>
                    <a:srgbClr val="26324B"/>
                  </a:solidFill>
                  <a:effectLst/>
                  <a:latin typeface="arial" panose="020B0604020202020204" pitchFamily="34" charset="0"/>
                </a:rPr>
  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  </a:r>
              <a:endPara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7" name="Google Shape;307;p1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563311" y="9245925"/>
              <a:ext cx="1354709" cy="49262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2345</Words>
  <Application>Microsoft Office PowerPoint</Application>
  <PresentationFormat>Custom</PresentationFormat>
  <Paragraphs>130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Noto Sans Symbols</vt:lpstr>
      <vt:lpstr>Roboto</vt:lpstr>
      <vt:lpstr>Arial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stsal</dc:creator>
  <cp:lastModifiedBy>Sotiria Tsalamani</cp:lastModifiedBy>
  <cp:revision>1</cp:revision>
  <dcterms:modified xsi:type="dcterms:W3CDTF">2024-11-08T21:01:35Z</dcterms:modified>
</cp:coreProperties>
</file>