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2"/>
  </p:notesMasterIdLst>
  <p:sldIdLst>
    <p:sldId id="256" r:id="rId2"/>
    <p:sldId id="285" r:id="rId3"/>
    <p:sldId id="286" r:id="rId4"/>
    <p:sldId id="312" r:id="rId5"/>
    <p:sldId id="310" r:id="rId6"/>
    <p:sldId id="287" r:id="rId7"/>
    <p:sldId id="288" r:id="rId8"/>
    <p:sldId id="289" r:id="rId9"/>
    <p:sldId id="290" r:id="rId10"/>
    <p:sldId id="291" r:id="rId11"/>
    <p:sldId id="292" r:id="rId12"/>
    <p:sldId id="293" r:id="rId13"/>
    <p:sldId id="294" r:id="rId14"/>
    <p:sldId id="295" r:id="rId15"/>
    <p:sldId id="296" r:id="rId16"/>
    <p:sldId id="297" r:id="rId17"/>
    <p:sldId id="298" r:id="rId18"/>
    <p:sldId id="313" r:id="rId19"/>
    <p:sldId id="309" r:id="rId20"/>
    <p:sldId id="311" r:id="rId21"/>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78"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image" Target="../media/image9.jpg"/></Relationships>
</file>

<file path=ppt/diagrams/_rels/drawing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image" Target="../media/image9.jp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F9BDD6-53C4-4262-A37F-4A4B53BA46A9}" type="doc">
      <dgm:prSet loTypeId="urn:microsoft.com/office/officeart/2005/8/layout/vList2" loCatId="list" qsTypeId="urn:microsoft.com/office/officeart/2005/8/quickstyle/3d3" qsCatId="3D" csTypeId="urn:microsoft.com/office/officeart/2005/8/colors/colorful2" csCatId="colorful" phldr="1"/>
      <dgm:spPr/>
      <dgm:t>
        <a:bodyPr/>
        <a:lstStyle/>
        <a:p>
          <a:endParaRPr lang="en-US"/>
        </a:p>
      </dgm:t>
    </dgm:pt>
    <dgm:pt modelId="{5EEEB988-5953-4095-A428-1BDE3BB00B06}">
      <dgm:prSet/>
      <dgm:spPr/>
      <dgm:t>
        <a:bodyPr/>
        <a:lstStyle/>
        <a:p>
          <a:pPr rtl="0"/>
          <a:r>
            <a:rPr lang="de-DE" b="0" i="0" dirty="0"/>
            <a:t>They help to establish clear guidelines for assessment and enable teachers to assess students' learning progress based on the defined objectives</a:t>
          </a:r>
          <a:endParaRPr lang="el-GR" dirty="0"/>
        </a:p>
      </dgm:t>
    </dgm:pt>
    <dgm:pt modelId="{414BAD3A-218E-42EC-AE2B-0A105FD96EB3}" type="parTrans" cxnId="{14725BBC-2600-409B-9C92-D1231861E144}">
      <dgm:prSet/>
      <dgm:spPr/>
      <dgm:t>
        <a:bodyPr/>
        <a:lstStyle/>
        <a:p>
          <a:endParaRPr lang="en-US"/>
        </a:p>
      </dgm:t>
    </dgm:pt>
    <dgm:pt modelId="{1E669506-5AFC-4C26-B16C-FF0740F31D93}" type="sibTrans" cxnId="{14725BBC-2600-409B-9C92-D1231861E144}">
      <dgm:prSet/>
      <dgm:spPr/>
      <dgm:t>
        <a:bodyPr/>
        <a:lstStyle/>
        <a:p>
          <a:endParaRPr lang="en-US"/>
        </a:p>
      </dgm:t>
    </dgm:pt>
    <dgm:pt modelId="{2F69183C-AE78-4FC8-BAEA-6106C9852B3F}">
      <dgm:prSet/>
      <dgm:spPr/>
      <dgm:t>
        <a:bodyPr/>
        <a:lstStyle/>
        <a:p>
          <a:pPr rtl="0"/>
          <a:r>
            <a:rPr lang="de-DE" b="0" i="0" dirty="0"/>
            <a:t>They give students a clear idea of what is expected of them and how they will be assessed. This increases transparency and enables students to better understand their learning progress. </a:t>
          </a:r>
          <a:endParaRPr lang="el-GR" dirty="0"/>
        </a:p>
      </dgm:t>
    </dgm:pt>
    <dgm:pt modelId="{2FC1DB70-1ECF-4772-ACFB-13D0D86C824D}" type="parTrans" cxnId="{F74BC5A2-7285-41E7-8BD7-A17D2E7E3E52}">
      <dgm:prSet/>
      <dgm:spPr/>
      <dgm:t>
        <a:bodyPr/>
        <a:lstStyle/>
        <a:p>
          <a:endParaRPr lang="en-US"/>
        </a:p>
      </dgm:t>
    </dgm:pt>
    <dgm:pt modelId="{1BE54FE3-B923-4295-B568-E4D6892578B8}" type="sibTrans" cxnId="{F74BC5A2-7285-41E7-8BD7-A17D2E7E3E52}">
      <dgm:prSet/>
      <dgm:spPr/>
      <dgm:t>
        <a:bodyPr/>
        <a:lstStyle/>
        <a:p>
          <a:endParaRPr lang="en-US"/>
        </a:p>
      </dgm:t>
    </dgm:pt>
    <dgm:pt modelId="{2F4AA4E8-C1CD-4690-AC6E-0D28C272987F}">
      <dgm:prSet/>
      <dgm:spPr/>
      <dgm:t>
        <a:bodyPr/>
        <a:lstStyle/>
        <a:p>
          <a:pPr rtl="0"/>
          <a:r>
            <a:rPr lang="de-DE" b="0" i="0" dirty="0"/>
            <a:t>They help students to concentrate on the essentials and focus their learning on the defined goals. This contributes to an effective learning process and makes it easier to assess the knowledge and skills acquired</a:t>
          </a:r>
          <a:endParaRPr lang="el-GR" dirty="0"/>
        </a:p>
      </dgm:t>
    </dgm:pt>
    <dgm:pt modelId="{9C772E7B-7637-454A-9FF3-10B978B2B716}" type="parTrans" cxnId="{84938D53-35B8-4518-879C-0DB81B4AF64E}">
      <dgm:prSet/>
      <dgm:spPr/>
      <dgm:t>
        <a:bodyPr/>
        <a:lstStyle/>
        <a:p>
          <a:endParaRPr lang="en-US"/>
        </a:p>
      </dgm:t>
    </dgm:pt>
    <dgm:pt modelId="{2887090C-AB89-4EA8-B260-0C4EA0715FEC}" type="sibTrans" cxnId="{84938D53-35B8-4518-879C-0DB81B4AF64E}">
      <dgm:prSet/>
      <dgm:spPr/>
      <dgm:t>
        <a:bodyPr/>
        <a:lstStyle/>
        <a:p>
          <a:endParaRPr lang="en-US"/>
        </a:p>
      </dgm:t>
    </dgm:pt>
    <dgm:pt modelId="{5F1F75B2-DF2E-47AD-9A0D-2A99DB95C5CF}">
      <dgm:prSet/>
      <dgm:spPr/>
      <dgm:t>
        <a:bodyPr/>
        <a:lstStyle/>
        <a:p>
          <a:pPr rtl="0"/>
          <a:r>
            <a:rPr lang="de-DE" b="0" i="0" dirty="0"/>
            <a:t>They help students to recognise their progress and motivate them to achieve their goals. This contributes to a positive learning atmosphere and higher motivation. </a:t>
          </a:r>
          <a:endParaRPr lang="el-GR" dirty="0"/>
        </a:p>
      </dgm:t>
    </dgm:pt>
    <dgm:pt modelId="{7CF48E26-4FE0-4077-B51A-3C7A920D523C}" type="parTrans" cxnId="{1C12DE57-9C8B-493C-985C-B3605BF78730}">
      <dgm:prSet/>
      <dgm:spPr/>
      <dgm:t>
        <a:bodyPr/>
        <a:lstStyle/>
        <a:p>
          <a:endParaRPr lang="en-US"/>
        </a:p>
      </dgm:t>
    </dgm:pt>
    <dgm:pt modelId="{C3BB1FC0-5F68-4169-9D15-AD9DE6621890}" type="sibTrans" cxnId="{1C12DE57-9C8B-493C-985C-B3605BF78730}">
      <dgm:prSet/>
      <dgm:spPr/>
      <dgm:t>
        <a:bodyPr/>
        <a:lstStyle/>
        <a:p>
          <a:endParaRPr lang="en-US"/>
        </a:p>
      </dgm:t>
    </dgm:pt>
    <dgm:pt modelId="{32270FD1-CDB2-46FA-9FA2-A3FDBF5B41DD}">
      <dgm:prSet/>
      <dgm:spPr/>
      <dgm:t>
        <a:bodyPr/>
        <a:lstStyle/>
        <a:p>
          <a:pPr rtl="0"/>
          <a:r>
            <a:rPr lang="de-DE" b="0" i="0" dirty="0"/>
            <a:t>They allow teachers to continuously monitor students' learning progress and adapt their teaching methods accordingly. This supports continuous improvement of the learning process and assessment methods</a:t>
          </a:r>
          <a:endParaRPr lang="el-GR" dirty="0"/>
        </a:p>
      </dgm:t>
    </dgm:pt>
    <dgm:pt modelId="{23271773-E216-4EE0-94A0-E942EA607BD5}" type="parTrans" cxnId="{54D0436A-1A55-4329-88EC-1A64E9C74EDA}">
      <dgm:prSet/>
      <dgm:spPr/>
      <dgm:t>
        <a:bodyPr/>
        <a:lstStyle/>
        <a:p>
          <a:endParaRPr lang="en-US"/>
        </a:p>
      </dgm:t>
    </dgm:pt>
    <dgm:pt modelId="{7BEBA2E7-E9B9-413D-B941-DE1DEFAABEC7}" type="sibTrans" cxnId="{54D0436A-1A55-4329-88EC-1A64E9C74EDA}">
      <dgm:prSet/>
      <dgm:spPr/>
      <dgm:t>
        <a:bodyPr/>
        <a:lstStyle/>
        <a:p>
          <a:endParaRPr lang="en-US"/>
        </a:p>
      </dgm:t>
    </dgm:pt>
    <dgm:pt modelId="{6FD54B69-0B2F-44F3-97A2-E5A793C8187C}" type="pres">
      <dgm:prSet presAssocID="{20F9BDD6-53C4-4262-A37F-4A4B53BA46A9}" presName="linear" presStyleCnt="0">
        <dgm:presLayoutVars>
          <dgm:animLvl val="lvl"/>
          <dgm:resizeHandles val="exact"/>
        </dgm:presLayoutVars>
      </dgm:prSet>
      <dgm:spPr/>
    </dgm:pt>
    <dgm:pt modelId="{E4661343-57B9-42B2-930B-E31DCE5C847A}" type="pres">
      <dgm:prSet presAssocID="{5EEEB988-5953-4095-A428-1BDE3BB00B06}" presName="parentText" presStyleLbl="node1" presStyleIdx="0" presStyleCnt="5">
        <dgm:presLayoutVars>
          <dgm:chMax val="0"/>
          <dgm:bulletEnabled val="1"/>
        </dgm:presLayoutVars>
      </dgm:prSet>
      <dgm:spPr/>
    </dgm:pt>
    <dgm:pt modelId="{CACB9C0A-2135-430F-B223-60B69B232FCF}" type="pres">
      <dgm:prSet presAssocID="{1E669506-5AFC-4C26-B16C-FF0740F31D93}" presName="spacer" presStyleCnt="0"/>
      <dgm:spPr/>
    </dgm:pt>
    <dgm:pt modelId="{7737E622-A6C5-4B7C-AC20-69604D7C59B4}" type="pres">
      <dgm:prSet presAssocID="{2F69183C-AE78-4FC8-BAEA-6106C9852B3F}" presName="parentText" presStyleLbl="node1" presStyleIdx="1" presStyleCnt="5">
        <dgm:presLayoutVars>
          <dgm:chMax val="0"/>
          <dgm:bulletEnabled val="1"/>
        </dgm:presLayoutVars>
      </dgm:prSet>
      <dgm:spPr/>
    </dgm:pt>
    <dgm:pt modelId="{A2F2D62E-709E-4D24-BCFD-6B8430B0B201}" type="pres">
      <dgm:prSet presAssocID="{1BE54FE3-B923-4295-B568-E4D6892578B8}" presName="spacer" presStyleCnt="0"/>
      <dgm:spPr/>
    </dgm:pt>
    <dgm:pt modelId="{3CC2F1A1-7799-4EE8-9DAB-F4DF583135B5}" type="pres">
      <dgm:prSet presAssocID="{2F4AA4E8-C1CD-4690-AC6E-0D28C272987F}" presName="parentText" presStyleLbl="node1" presStyleIdx="2" presStyleCnt="5">
        <dgm:presLayoutVars>
          <dgm:chMax val="0"/>
          <dgm:bulletEnabled val="1"/>
        </dgm:presLayoutVars>
      </dgm:prSet>
      <dgm:spPr/>
    </dgm:pt>
    <dgm:pt modelId="{150D099B-7E0C-4E47-8AAD-27D010B42588}" type="pres">
      <dgm:prSet presAssocID="{2887090C-AB89-4EA8-B260-0C4EA0715FEC}" presName="spacer" presStyleCnt="0"/>
      <dgm:spPr/>
    </dgm:pt>
    <dgm:pt modelId="{8CE22A79-7B39-487E-8387-3C6862D34F67}" type="pres">
      <dgm:prSet presAssocID="{5F1F75B2-DF2E-47AD-9A0D-2A99DB95C5CF}" presName="parentText" presStyleLbl="node1" presStyleIdx="3" presStyleCnt="5">
        <dgm:presLayoutVars>
          <dgm:chMax val="0"/>
          <dgm:bulletEnabled val="1"/>
        </dgm:presLayoutVars>
      </dgm:prSet>
      <dgm:spPr/>
    </dgm:pt>
    <dgm:pt modelId="{295FEC24-599C-4C2A-8B11-56AAEC428766}" type="pres">
      <dgm:prSet presAssocID="{C3BB1FC0-5F68-4169-9D15-AD9DE6621890}" presName="spacer" presStyleCnt="0"/>
      <dgm:spPr/>
    </dgm:pt>
    <dgm:pt modelId="{DFA300CD-E2F0-4F6D-A477-8A6C947AF29E}" type="pres">
      <dgm:prSet presAssocID="{32270FD1-CDB2-46FA-9FA2-A3FDBF5B41DD}" presName="parentText" presStyleLbl="node1" presStyleIdx="4" presStyleCnt="5">
        <dgm:presLayoutVars>
          <dgm:chMax val="0"/>
          <dgm:bulletEnabled val="1"/>
        </dgm:presLayoutVars>
      </dgm:prSet>
      <dgm:spPr/>
    </dgm:pt>
  </dgm:ptLst>
  <dgm:cxnLst>
    <dgm:cxn modelId="{A4E59318-CD30-422C-8E68-F960DA3A7F71}" type="presOf" srcId="{5F1F75B2-DF2E-47AD-9A0D-2A99DB95C5CF}" destId="{8CE22A79-7B39-487E-8387-3C6862D34F67}" srcOrd="0" destOrd="0" presId="urn:microsoft.com/office/officeart/2005/8/layout/vList2"/>
    <dgm:cxn modelId="{3F05B745-9E8D-4BDE-93B3-C07402A8611F}" type="presOf" srcId="{20F9BDD6-53C4-4262-A37F-4A4B53BA46A9}" destId="{6FD54B69-0B2F-44F3-97A2-E5A793C8187C}" srcOrd="0" destOrd="0" presId="urn:microsoft.com/office/officeart/2005/8/layout/vList2"/>
    <dgm:cxn modelId="{54D0436A-1A55-4329-88EC-1A64E9C74EDA}" srcId="{20F9BDD6-53C4-4262-A37F-4A4B53BA46A9}" destId="{32270FD1-CDB2-46FA-9FA2-A3FDBF5B41DD}" srcOrd="4" destOrd="0" parTransId="{23271773-E216-4EE0-94A0-E942EA607BD5}" sibTransId="{7BEBA2E7-E9B9-413D-B941-DE1DEFAABEC7}"/>
    <dgm:cxn modelId="{84938D53-35B8-4518-879C-0DB81B4AF64E}" srcId="{20F9BDD6-53C4-4262-A37F-4A4B53BA46A9}" destId="{2F4AA4E8-C1CD-4690-AC6E-0D28C272987F}" srcOrd="2" destOrd="0" parTransId="{9C772E7B-7637-454A-9FF3-10B978B2B716}" sibTransId="{2887090C-AB89-4EA8-B260-0C4EA0715FEC}"/>
    <dgm:cxn modelId="{1C12DE57-9C8B-493C-985C-B3605BF78730}" srcId="{20F9BDD6-53C4-4262-A37F-4A4B53BA46A9}" destId="{5F1F75B2-DF2E-47AD-9A0D-2A99DB95C5CF}" srcOrd="3" destOrd="0" parTransId="{7CF48E26-4FE0-4077-B51A-3C7A920D523C}" sibTransId="{C3BB1FC0-5F68-4169-9D15-AD9DE6621890}"/>
    <dgm:cxn modelId="{ED79347A-6990-4130-8A8D-95D7A7653988}" type="presOf" srcId="{2F69183C-AE78-4FC8-BAEA-6106C9852B3F}" destId="{7737E622-A6C5-4B7C-AC20-69604D7C59B4}" srcOrd="0" destOrd="0" presId="urn:microsoft.com/office/officeart/2005/8/layout/vList2"/>
    <dgm:cxn modelId="{DFAF7390-E3EE-4779-B187-33FA95538B61}" type="presOf" srcId="{2F4AA4E8-C1CD-4690-AC6E-0D28C272987F}" destId="{3CC2F1A1-7799-4EE8-9DAB-F4DF583135B5}" srcOrd="0" destOrd="0" presId="urn:microsoft.com/office/officeart/2005/8/layout/vList2"/>
    <dgm:cxn modelId="{F74BC5A2-7285-41E7-8BD7-A17D2E7E3E52}" srcId="{20F9BDD6-53C4-4262-A37F-4A4B53BA46A9}" destId="{2F69183C-AE78-4FC8-BAEA-6106C9852B3F}" srcOrd="1" destOrd="0" parTransId="{2FC1DB70-1ECF-4772-ACFB-13D0D86C824D}" sibTransId="{1BE54FE3-B923-4295-B568-E4D6892578B8}"/>
    <dgm:cxn modelId="{966101BB-BB42-4048-9D07-1C1FA492D535}" type="presOf" srcId="{32270FD1-CDB2-46FA-9FA2-A3FDBF5B41DD}" destId="{DFA300CD-E2F0-4F6D-A477-8A6C947AF29E}" srcOrd="0" destOrd="0" presId="urn:microsoft.com/office/officeart/2005/8/layout/vList2"/>
    <dgm:cxn modelId="{14725BBC-2600-409B-9C92-D1231861E144}" srcId="{20F9BDD6-53C4-4262-A37F-4A4B53BA46A9}" destId="{5EEEB988-5953-4095-A428-1BDE3BB00B06}" srcOrd="0" destOrd="0" parTransId="{414BAD3A-218E-42EC-AE2B-0A105FD96EB3}" sibTransId="{1E669506-5AFC-4C26-B16C-FF0740F31D93}"/>
    <dgm:cxn modelId="{8EC0A8E7-B493-4397-A7BC-0D63AE6BB505}" type="presOf" srcId="{5EEEB988-5953-4095-A428-1BDE3BB00B06}" destId="{E4661343-57B9-42B2-930B-E31DCE5C847A}" srcOrd="0" destOrd="0" presId="urn:microsoft.com/office/officeart/2005/8/layout/vList2"/>
    <dgm:cxn modelId="{E06155C2-9813-4996-BDB0-D9301FEBC642}" type="presParOf" srcId="{6FD54B69-0B2F-44F3-97A2-E5A793C8187C}" destId="{E4661343-57B9-42B2-930B-E31DCE5C847A}" srcOrd="0" destOrd="0" presId="urn:microsoft.com/office/officeart/2005/8/layout/vList2"/>
    <dgm:cxn modelId="{51D6E34B-C61F-43F2-B296-9C10B0168AFD}" type="presParOf" srcId="{6FD54B69-0B2F-44F3-97A2-E5A793C8187C}" destId="{CACB9C0A-2135-430F-B223-60B69B232FCF}" srcOrd="1" destOrd="0" presId="urn:microsoft.com/office/officeart/2005/8/layout/vList2"/>
    <dgm:cxn modelId="{D1DD8AA1-5C44-4D0A-B4DF-FD1F6E39FCC6}" type="presParOf" srcId="{6FD54B69-0B2F-44F3-97A2-E5A793C8187C}" destId="{7737E622-A6C5-4B7C-AC20-69604D7C59B4}" srcOrd="2" destOrd="0" presId="urn:microsoft.com/office/officeart/2005/8/layout/vList2"/>
    <dgm:cxn modelId="{D03E6DD8-1F23-416E-AB74-0C3988F3E7DD}" type="presParOf" srcId="{6FD54B69-0B2F-44F3-97A2-E5A793C8187C}" destId="{A2F2D62E-709E-4D24-BCFD-6B8430B0B201}" srcOrd="3" destOrd="0" presId="urn:microsoft.com/office/officeart/2005/8/layout/vList2"/>
    <dgm:cxn modelId="{AB2F0535-43DD-4AA8-934B-9091F0E1773E}" type="presParOf" srcId="{6FD54B69-0B2F-44F3-97A2-E5A793C8187C}" destId="{3CC2F1A1-7799-4EE8-9DAB-F4DF583135B5}" srcOrd="4" destOrd="0" presId="urn:microsoft.com/office/officeart/2005/8/layout/vList2"/>
    <dgm:cxn modelId="{9826A649-B7C1-4840-9B72-64BC4162CAE0}" type="presParOf" srcId="{6FD54B69-0B2F-44F3-97A2-E5A793C8187C}" destId="{150D099B-7E0C-4E47-8AAD-27D010B42588}" srcOrd="5" destOrd="0" presId="urn:microsoft.com/office/officeart/2005/8/layout/vList2"/>
    <dgm:cxn modelId="{6FE3896E-6515-4C94-ADA7-5337A6AC6D20}" type="presParOf" srcId="{6FD54B69-0B2F-44F3-97A2-E5A793C8187C}" destId="{8CE22A79-7B39-487E-8387-3C6862D34F67}" srcOrd="6" destOrd="0" presId="urn:microsoft.com/office/officeart/2005/8/layout/vList2"/>
    <dgm:cxn modelId="{683CCEF3-5419-4542-9B84-36D023DED005}" type="presParOf" srcId="{6FD54B69-0B2F-44F3-97A2-E5A793C8187C}" destId="{295FEC24-599C-4C2A-8B11-56AAEC428766}" srcOrd="7" destOrd="0" presId="urn:microsoft.com/office/officeart/2005/8/layout/vList2"/>
    <dgm:cxn modelId="{A078C60F-98DE-4F50-B055-BFAF68D240EF}" type="presParOf" srcId="{6FD54B69-0B2F-44F3-97A2-E5A793C8187C}" destId="{DFA300CD-E2F0-4F6D-A477-8A6C947AF29E}"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77EE39-FA09-4E0D-A3CC-9A3D5A4C1A82}" type="doc">
      <dgm:prSet loTypeId="urn:microsoft.com/office/officeart/2005/8/layout/venn1" loCatId="relationship" qsTypeId="urn:microsoft.com/office/officeart/2005/8/quickstyle/simple1" qsCatId="simple" csTypeId="urn:microsoft.com/office/officeart/2005/8/colors/colorful5" csCatId="colorful" phldr="1"/>
      <dgm:spPr/>
      <dgm:t>
        <a:bodyPr/>
        <a:lstStyle/>
        <a:p>
          <a:endParaRPr lang="en-US"/>
        </a:p>
      </dgm:t>
    </dgm:pt>
    <dgm:pt modelId="{DCF2680F-F5FD-4425-A8A7-ECFC4BE27AF8}">
      <dgm:prSet custT="1"/>
      <dgm:spPr/>
      <dgm:t>
        <a:bodyPr/>
        <a:lstStyle/>
        <a:p>
          <a:pPr rtl="0"/>
          <a:r>
            <a:rPr lang="de-DE" sz="2000" b="0" i="0" dirty="0"/>
            <a:t>The evaluation criteria should be clearly and unambiguously formulated</a:t>
          </a:r>
          <a:endParaRPr lang="el-GR" sz="2000" dirty="0"/>
        </a:p>
      </dgm:t>
    </dgm:pt>
    <dgm:pt modelId="{10559723-7494-4873-904D-AE12B9175D7E}" type="parTrans" cxnId="{D627B288-6F04-4246-9EAC-BA8EE2486CEC}">
      <dgm:prSet/>
      <dgm:spPr/>
      <dgm:t>
        <a:bodyPr/>
        <a:lstStyle/>
        <a:p>
          <a:endParaRPr lang="en-US" sz="2800"/>
        </a:p>
      </dgm:t>
    </dgm:pt>
    <dgm:pt modelId="{8385832C-0DBA-4232-87E3-2AD13DF79CE8}" type="sibTrans" cxnId="{D627B288-6F04-4246-9EAC-BA8EE2486CEC}">
      <dgm:prSet/>
      <dgm:spPr/>
      <dgm:t>
        <a:bodyPr/>
        <a:lstStyle/>
        <a:p>
          <a:endParaRPr lang="en-US" sz="2800"/>
        </a:p>
      </dgm:t>
    </dgm:pt>
    <dgm:pt modelId="{CAA309C8-A71A-4F00-930E-17F46CC56230}">
      <dgm:prSet custT="1"/>
      <dgm:spPr/>
      <dgm:t>
        <a:bodyPr/>
        <a:lstStyle/>
        <a:p>
          <a:pPr rtl="0"/>
          <a:r>
            <a:rPr lang="de-DE" sz="2000" b="0" i="0" dirty="0"/>
            <a:t>The assessment criteria should be closely linked to the previously defined learning objectives </a:t>
          </a:r>
          <a:endParaRPr lang="el-GR" sz="2000" dirty="0"/>
        </a:p>
      </dgm:t>
    </dgm:pt>
    <dgm:pt modelId="{016FA4C0-59D6-4C08-870A-C5394DA1EABF}" type="parTrans" cxnId="{127E3FE0-4B2B-44D5-BA5C-A92371A6FCC2}">
      <dgm:prSet/>
      <dgm:spPr/>
      <dgm:t>
        <a:bodyPr/>
        <a:lstStyle/>
        <a:p>
          <a:endParaRPr lang="en-US" sz="2800"/>
        </a:p>
      </dgm:t>
    </dgm:pt>
    <dgm:pt modelId="{35A93040-0490-4DD9-B899-994B9FC794F6}" type="sibTrans" cxnId="{127E3FE0-4B2B-44D5-BA5C-A92371A6FCC2}">
      <dgm:prSet/>
      <dgm:spPr/>
      <dgm:t>
        <a:bodyPr/>
        <a:lstStyle/>
        <a:p>
          <a:endParaRPr lang="en-US" sz="2800"/>
        </a:p>
      </dgm:t>
    </dgm:pt>
    <dgm:pt modelId="{68645716-68F1-4F35-9AA3-E8960F5AF107}">
      <dgm:prSet custT="1"/>
      <dgm:spPr/>
      <dgm:t>
        <a:bodyPr/>
        <a:lstStyle/>
        <a:p>
          <a:pPr rtl="0"/>
          <a:r>
            <a:rPr lang="de-DE" sz="2000" b="0" i="0" dirty="0"/>
            <a:t>The evaluation criteria should be objective and provide a clear basis for the evaluation</a:t>
          </a:r>
          <a:endParaRPr lang="el-GR" sz="2000" dirty="0"/>
        </a:p>
      </dgm:t>
    </dgm:pt>
    <dgm:pt modelId="{3B12115A-6896-41B5-B16A-88A75965BBCE}" type="parTrans" cxnId="{40B18EC8-8838-4481-AB6B-D5E6AB0C4546}">
      <dgm:prSet/>
      <dgm:spPr/>
      <dgm:t>
        <a:bodyPr/>
        <a:lstStyle/>
        <a:p>
          <a:endParaRPr lang="en-US" sz="2800"/>
        </a:p>
      </dgm:t>
    </dgm:pt>
    <dgm:pt modelId="{E9B4A7F9-212E-42D9-886E-769606949A86}" type="sibTrans" cxnId="{40B18EC8-8838-4481-AB6B-D5E6AB0C4546}">
      <dgm:prSet/>
      <dgm:spPr/>
      <dgm:t>
        <a:bodyPr/>
        <a:lstStyle/>
        <a:p>
          <a:endParaRPr lang="en-US" sz="2800"/>
        </a:p>
      </dgm:t>
    </dgm:pt>
    <dgm:pt modelId="{DE60D1E1-1ADF-4B0F-92B9-50989AFA5FEA}">
      <dgm:prSet custT="1"/>
      <dgm:spPr/>
      <dgm:t>
        <a:bodyPr/>
        <a:lstStyle/>
        <a:p>
          <a:pPr rtl="0"/>
          <a:r>
            <a:rPr lang="de-DE" sz="2000" b="0" i="0" dirty="0"/>
            <a:t>The assessment criteria should make it possible to differentiate appropriately between students' performances</a:t>
          </a:r>
          <a:endParaRPr lang="el-GR" sz="2000" dirty="0"/>
        </a:p>
      </dgm:t>
    </dgm:pt>
    <dgm:pt modelId="{565FCE58-0157-462A-920E-30D2F36BC8A4}" type="parTrans" cxnId="{FDCE361B-411E-4566-BD05-327A523893EA}">
      <dgm:prSet/>
      <dgm:spPr/>
      <dgm:t>
        <a:bodyPr/>
        <a:lstStyle/>
        <a:p>
          <a:endParaRPr lang="en-US" sz="2800"/>
        </a:p>
      </dgm:t>
    </dgm:pt>
    <dgm:pt modelId="{892E25E0-C20B-4910-B671-54DF4CC5ACC3}" type="sibTrans" cxnId="{FDCE361B-411E-4566-BD05-327A523893EA}">
      <dgm:prSet/>
      <dgm:spPr/>
      <dgm:t>
        <a:bodyPr/>
        <a:lstStyle/>
        <a:p>
          <a:endParaRPr lang="en-US" sz="2800"/>
        </a:p>
      </dgm:t>
    </dgm:pt>
    <dgm:pt modelId="{4B32081E-61E7-46E6-9E3C-491F3527C134}">
      <dgm:prSet custT="1"/>
      <dgm:spPr/>
      <dgm:t>
        <a:bodyPr/>
        <a:lstStyle/>
        <a:p>
          <a:pPr rtl="0"/>
          <a:r>
            <a:rPr lang="de-DE" sz="2000" b="0" i="0" dirty="0"/>
            <a:t>The assessment criteria should be communicated transparently to the students so that they know how their performance will be assessed</a:t>
          </a:r>
          <a:endParaRPr lang="el-GR" sz="2000" dirty="0"/>
        </a:p>
      </dgm:t>
    </dgm:pt>
    <dgm:pt modelId="{622A8938-68BE-45E6-8F29-17CD95FB3C76}" type="parTrans" cxnId="{83AF5F2D-E8BB-4128-8082-FF74F53D7734}">
      <dgm:prSet/>
      <dgm:spPr/>
      <dgm:t>
        <a:bodyPr/>
        <a:lstStyle/>
        <a:p>
          <a:endParaRPr lang="en-US" sz="2800"/>
        </a:p>
      </dgm:t>
    </dgm:pt>
    <dgm:pt modelId="{CBB52F2D-50CD-4209-B44C-AC2B34DB2828}" type="sibTrans" cxnId="{83AF5F2D-E8BB-4128-8082-FF74F53D7734}">
      <dgm:prSet/>
      <dgm:spPr/>
      <dgm:t>
        <a:bodyPr/>
        <a:lstStyle/>
        <a:p>
          <a:endParaRPr lang="en-US" sz="2800"/>
        </a:p>
      </dgm:t>
    </dgm:pt>
    <dgm:pt modelId="{54397A27-503D-4002-B327-BE6F9B35CCBA}" type="pres">
      <dgm:prSet presAssocID="{1777EE39-FA09-4E0D-A3CC-9A3D5A4C1A82}" presName="compositeShape" presStyleCnt="0">
        <dgm:presLayoutVars>
          <dgm:chMax val="7"/>
          <dgm:dir/>
          <dgm:resizeHandles val="exact"/>
        </dgm:presLayoutVars>
      </dgm:prSet>
      <dgm:spPr/>
    </dgm:pt>
    <dgm:pt modelId="{7A76873A-4F74-4903-B8AD-4ABAD8C07577}" type="pres">
      <dgm:prSet presAssocID="{DCF2680F-F5FD-4425-A8A7-ECFC4BE27AF8}" presName="circ1" presStyleLbl="vennNode1" presStyleIdx="0" presStyleCnt="5"/>
      <dgm:spPr/>
    </dgm:pt>
    <dgm:pt modelId="{5F032217-A4D0-46C3-A213-D74954F6DA5D}" type="pres">
      <dgm:prSet presAssocID="{DCF2680F-F5FD-4425-A8A7-ECFC4BE27AF8}" presName="circ1Tx" presStyleLbl="revTx" presStyleIdx="0" presStyleCnt="0" custLinFactNeighborX="629" custLinFactNeighborY="15665">
        <dgm:presLayoutVars>
          <dgm:chMax val="0"/>
          <dgm:chPref val="0"/>
          <dgm:bulletEnabled val="1"/>
        </dgm:presLayoutVars>
      </dgm:prSet>
      <dgm:spPr/>
    </dgm:pt>
    <dgm:pt modelId="{173945A4-CDD0-40B3-8566-FE0DAA281427}" type="pres">
      <dgm:prSet presAssocID="{CAA309C8-A71A-4F00-930E-17F46CC56230}" presName="circ2" presStyleLbl="vennNode1" presStyleIdx="1" presStyleCnt="5"/>
      <dgm:spPr/>
    </dgm:pt>
    <dgm:pt modelId="{AEB235F3-22AC-4D7E-884C-CF9EF0A9D2A1}" type="pres">
      <dgm:prSet presAssocID="{CAA309C8-A71A-4F00-930E-17F46CC56230}" presName="circ2Tx" presStyleLbl="revTx" presStyleIdx="0" presStyleCnt="0" custLinFactNeighborX="-1229" custLinFactNeighborY="-8320">
        <dgm:presLayoutVars>
          <dgm:chMax val="0"/>
          <dgm:chPref val="0"/>
          <dgm:bulletEnabled val="1"/>
        </dgm:presLayoutVars>
      </dgm:prSet>
      <dgm:spPr/>
    </dgm:pt>
    <dgm:pt modelId="{ED81451B-C150-4ED0-A09B-B9BABE3BEEBB}" type="pres">
      <dgm:prSet presAssocID="{68645716-68F1-4F35-9AA3-E8960F5AF107}" presName="circ3" presStyleLbl="vennNode1" presStyleIdx="2" presStyleCnt="5"/>
      <dgm:spPr/>
    </dgm:pt>
    <dgm:pt modelId="{3112ACF6-31F1-4D5F-B363-7BE80265A064}" type="pres">
      <dgm:prSet presAssocID="{68645716-68F1-4F35-9AA3-E8960F5AF107}" presName="circ3Tx" presStyleLbl="revTx" presStyleIdx="0" presStyleCnt="0" custLinFactNeighborX="14746" custLinFactNeighborY="-14893">
        <dgm:presLayoutVars>
          <dgm:chMax val="0"/>
          <dgm:chPref val="0"/>
          <dgm:bulletEnabled val="1"/>
        </dgm:presLayoutVars>
      </dgm:prSet>
      <dgm:spPr/>
    </dgm:pt>
    <dgm:pt modelId="{F1A45558-4FFB-43DA-8338-54C86E74B34D}" type="pres">
      <dgm:prSet presAssocID="{DE60D1E1-1ADF-4B0F-92B9-50989AFA5FEA}" presName="circ4" presStyleLbl="vennNode1" presStyleIdx="3" presStyleCnt="5"/>
      <dgm:spPr/>
    </dgm:pt>
    <dgm:pt modelId="{51814619-7498-475B-8548-31D66F86BE41}" type="pres">
      <dgm:prSet presAssocID="{DE60D1E1-1ADF-4B0F-92B9-50989AFA5FEA}" presName="circ4Tx" presStyleLbl="revTx" presStyleIdx="0" presStyleCnt="0" custLinFactNeighborX="-7987" custLinFactNeighborY="-6549">
        <dgm:presLayoutVars>
          <dgm:chMax val="0"/>
          <dgm:chPref val="0"/>
          <dgm:bulletEnabled val="1"/>
        </dgm:presLayoutVars>
      </dgm:prSet>
      <dgm:spPr/>
    </dgm:pt>
    <dgm:pt modelId="{3BE44B1D-82F1-4344-A962-4A43E3A7AF2E}" type="pres">
      <dgm:prSet presAssocID="{4B32081E-61E7-46E6-9E3C-491F3527C134}" presName="circ5" presStyleLbl="vennNode1" presStyleIdx="4" presStyleCnt="5"/>
      <dgm:spPr/>
    </dgm:pt>
    <dgm:pt modelId="{363754B6-5011-4207-AD08-B8543BF040B9}" type="pres">
      <dgm:prSet presAssocID="{4B32081E-61E7-46E6-9E3C-491F3527C134}" presName="circ5Tx" presStyleLbl="revTx" presStyleIdx="0" presStyleCnt="0" custLinFactNeighborX="-4301" custLinFactNeighborY="-8320">
        <dgm:presLayoutVars>
          <dgm:chMax val="0"/>
          <dgm:chPref val="0"/>
          <dgm:bulletEnabled val="1"/>
        </dgm:presLayoutVars>
      </dgm:prSet>
      <dgm:spPr/>
    </dgm:pt>
  </dgm:ptLst>
  <dgm:cxnLst>
    <dgm:cxn modelId="{3E2A6605-0975-4B92-84E2-E4751D5F1FAF}" type="presOf" srcId="{1777EE39-FA09-4E0D-A3CC-9A3D5A4C1A82}" destId="{54397A27-503D-4002-B327-BE6F9B35CCBA}" srcOrd="0" destOrd="0" presId="urn:microsoft.com/office/officeart/2005/8/layout/venn1"/>
    <dgm:cxn modelId="{FDCE361B-411E-4566-BD05-327A523893EA}" srcId="{1777EE39-FA09-4E0D-A3CC-9A3D5A4C1A82}" destId="{DE60D1E1-1ADF-4B0F-92B9-50989AFA5FEA}" srcOrd="3" destOrd="0" parTransId="{565FCE58-0157-462A-920E-30D2F36BC8A4}" sibTransId="{892E25E0-C20B-4910-B671-54DF4CC5ACC3}"/>
    <dgm:cxn modelId="{83AF5F2D-E8BB-4128-8082-FF74F53D7734}" srcId="{1777EE39-FA09-4E0D-A3CC-9A3D5A4C1A82}" destId="{4B32081E-61E7-46E6-9E3C-491F3527C134}" srcOrd="4" destOrd="0" parTransId="{622A8938-68BE-45E6-8F29-17CD95FB3C76}" sibTransId="{CBB52F2D-50CD-4209-B44C-AC2B34DB2828}"/>
    <dgm:cxn modelId="{C68C3E51-A6CA-4C52-999F-BE9FF96A7571}" type="presOf" srcId="{DCF2680F-F5FD-4425-A8A7-ECFC4BE27AF8}" destId="{5F032217-A4D0-46C3-A213-D74954F6DA5D}" srcOrd="0" destOrd="0" presId="urn:microsoft.com/office/officeart/2005/8/layout/venn1"/>
    <dgm:cxn modelId="{D627B288-6F04-4246-9EAC-BA8EE2486CEC}" srcId="{1777EE39-FA09-4E0D-A3CC-9A3D5A4C1A82}" destId="{DCF2680F-F5FD-4425-A8A7-ECFC4BE27AF8}" srcOrd="0" destOrd="0" parTransId="{10559723-7494-4873-904D-AE12B9175D7E}" sibTransId="{8385832C-0DBA-4232-87E3-2AD13DF79CE8}"/>
    <dgm:cxn modelId="{43DB7DA8-724E-4131-840C-2B1C53E415A9}" type="presOf" srcId="{DE60D1E1-1ADF-4B0F-92B9-50989AFA5FEA}" destId="{51814619-7498-475B-8548-31D66F86BE41}" srcOrd="0" destOrd="0" presId="urn:microsoft.com/office/officeart/2005/8/layout/venn1"/>
    <dgm:cxn modelId="{FD48D5B6-E2DA-46F0-80E3-FE51EB2EDE78}" type="presOf" srcId="{68645716-68F1-4F35-9AA3-E8960F5AF107}" destId="{3112ACF6-31F1-4D5F-B363-7BE80265A064}" srcOrd="0" destOrd="0" presId="urn:microsoft.com/office/officeart/2005/8/layout/venn1"/>
    <dgm:cxn modelId="{7C731CC6-647D-4E6C-A2AB-1051FF3E5E3A}" type="presOf" srcId="{4B32081E-61E7-46E6-9E3C-491F3527C134}" destId="{363754B6-5011-4207-AD08-B8543BF040B9}" srcOrd="0" destOrd="0" presId="urn:microsoft.com/office/officeart/2005/8/layout/venn1"/>
    <dgm:cxn modelId="{38E3CBC6-D3DC-46F2-86E8-2A8C2A72C565}" type="presOf" srcId="{CAA309C8-A71A-4F00-930E-17F46CC56230}" destId="{AEB235F3-22AC-4D7E-884C-CF9EF0A9D2A1}" srcOrd="0" destOrd="0" presId="urn:microsoft.com/office/officeart/2005/8/layout/venn1"/>
    <dgm:cxn modelId="{40B18EC8-8838-4481-AB6B-D5E6AB0C4546}" srcId="{1777EE39-FA09-4E0D-A3CC-9A3D5A4C1A82}" destId="{68645716-68F1-4F35-9AA3-E8960F5AF107}" srcOrd="2" destOrd="0" parTransId="{3B12115A-6896-41B5-B16A-88A75965BBCE}" sibTransId="{E9B4A7F9-212E-42D9-886E-769606949A86}"/>
    <dgm:cxn modelId="{127E3FE0-4B2B-44D5-BA5C-A92371A6FCC2}" srcId="{1777EE39-FA09-4E0D-A3CC-9A3D5A4C1A82}" destId="{CAA309C8-A71A-4F00-930E-17F46CC56230}" srcOrd="1" destOrd="0" parTransId="{016FA4C0-59D6-4C08-870A-C5394DA1EABF}" sibTransId="{35A93040-0490-4DD9-B899-994B9FC794F6}"/>
    <dgm:cxn modelId="{95D25C69-001E-48BA-9A86-66A6E0626917}" type="presParOf" srcId="{54397A27-503D-4002-B327-BE6F9B35CCBA}" destId="{7A76873A-4F74-4903-B8AD-4ABAD8C07577}" srcOrd="0" destOrd="0" presId="urn:microsoft.com/office/officeart/2005/8/layout/venn1"/>
    <dgm:cxn modelId="{0D462800-1CC8-4AEC-9A18-91929A77ED8C}" type="presParOf" srcId="{54397A27-503D-4002-B327-BE6F9B35CCBA}" destId="{5F032217-A4D0-46C3-A213-D74954F6DA5D}" srcOrd="1" destOrd="0" presId="urn:microsoft.com/office/officeart/2005/8/layout/venn1"/>
    <dgm:cxn modelId="{0E52C157-2DCE-4B8E-B789-03451D73A310}" type="presParOf" srcId="{54397A27-503D-4002-B327-BE6F9B35CCBA}" destId="{173945A4-CDD0-40B3-8566-FE0DAA281427}" srcOrd="2" destOrd="0" presId="urn:microsoft.com/office/officeart/2005/8/layout/venn1"/>
    <dgm:cxn modelId="{528FE397-D8A9-40D6-9E99-57EFF6D10818}" type="presParOf" srcId="{54397A27-503D-4002-B327-BE6F9B35CCBA}" destId="{AEB235F3-22AC-4D7E-884C-CF9EF0A9D2A1}" srcOrd="3" destOrd="0" presId="urn:microsoft.com/office/officeart/2005/8/layout/venn1"/>
    <dgm:cxn modelId="{9456FF58-AACD-4550-AE61-832DB279FAE7}" type="presParOf" srcId="{54397A27-503D-4002-B327-BE6F9B35CCBA}" destId="{ED81451B-C150-4ED0-A09B-B9BABE3BEEBB}" srcOrd="4" destOrd="0" presId="urn:microsoft.com/office/officeart/2005/8/layout/venn1"/>
    <dgm:cxn modelId="{0CEF5E04-7A9E-4189-8274-6835BB157D0A}" type="presParOf" srcId="{54397A27-503D-4002-B327-BE6F9B35CCBA}" destId="{3112ACF6-31F1-4D5F-B363-7BE80265A064}" srcOrd="5" destOrd="0" presId="urn:microsoft.com/office/officeart/2005/8/layout/venn1"/>
    <dgm:cxn modelId="{A605579B-D8B0-4254-BB06-22F9CC6A5BF9}" type="presParOf" srcId="{54397A27-503D-4002-B327-BE6F9B35CCBA}" destId="{F1A45558-4FFB-43DA-8338-54C86E74B34D}" srcOrd="6" destOrd="0" presId="urn:microsoft.com/office/officeart/2005/8/layout/venn1"/>
    <dgm:cxn modelId="{4133D8D4-4241-4F52-B995-5F19D45BC3C4}" type="presParOf" srcId="{54397A27-503D-4002-B327-BE6F9B35CCBA}" destId="{51814619-7498-475B-8548-31D66F86BE41}" srcOrd="7" destOrd="0" presId="urn:microsoft.com/office/officeart/2005/8/layout/venn1"/>
    <dgm:cxn modelId="{BEF870C2-2307-40DE-8B7D-7D698BC3567F}" type="presParOf" srcId="{54397A27-503D-4002-B327-BE6F9B35CCBA}" destId="{3BE44B1D-82F1-4344-A962-4A43E3A7AF2E}" srcOrd="8" destOrd="0" presId="urn:microsoft.com/office/officeart/2005/8/layout/venn1"/>
    <dgm:cxn modelId="{AB722DB3-32C2-4F08-8FD9-7F299A6A29F9}" type="presParOf" srcId="{54397A27-503D-4002-B327-BE6F9B35CCBA}" destId="{363754B6-5011-4207-AD08-B8543BF040B9}" srcOrd="9"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58DC07-5BD5-4DA8-AAEA-E6B2E9B6CDEE}" type="doc">
      <dgm:prSet loTypeId="urn:microsoft.com/office/officeart/2005/8/layout/hProcess9" loCatId="process" qsTypeId="urn:microsoft.com/office/officeart/2005/8/quickstyle/simple1" qsCatId="simple" csTypeId="urn:microsoft.com/office/officeart/2005/8/colors/colorful2" csCatId="colorful"/>
      <dgm:spPr/>
      <dgm:t>
        <a:bodyPr/>
        <a:lstStyle/>
        <a:p>
          <a:endParaRPr lang="en-US"/>
        </a:p>
      </dgm:t>
    </dgm:pt>
    <dgm:pt modelId="{6C0A7233-AB4E-42CD-9007-5FCF8A5A6A36}">
      <dgm:prSet/>
      <dgm:spPr/>
      <dgm:t>
        <a:bodyPr/>
        <a:lstStyle/>
        <a:p>
          <a:pPr rtl="0"/>
          <a:r>
            <a:rPr lang="en-US" b="0" i="0"/>
            <a:t>Make sure that the tasks are closely linked to the previously defined learning objectives. </a:t>
          </a:r>
          <a:endParaRPr lang="el-GR"/>
        </a:p>
      </dgm:t>
    </dgm:pt>
    <dgm:pt modelId="{579B8CEC-CD73-4E01-882D-A9BC7DADFB83}" type="parTrans" cxnId="{4EDF9538-B8F9-4227-8003-80D1E1D53C52}">
      <dgm:prSet/>
      <dgm:spPr/>
      <dgm:t>
        <a:bodyPr/>
        <a:lstStyle/>
        <a:p>
          <a:endParaRPr lang="en-US"/>
        </a:p>
      </dgm:t>
    </dgm:pt>
    <dgm:pt modelId="{8043F6B7-6C1D-46A4-9129-EA4F96C7F255}" type="sibTrans" cxnId="{4EDF9538-B8F9-4227-8003-80D1E1D53C52}">
      <dgm:prSet/>
      <dgm:spPr/>
      <dgm:t>
        <a:bodyPr/>
        <a:lstStyle/>
        <a:p>
          <a:endParaRPr lang="en-US"/>
        </a:p>
      </dgm:t>
    </dgm:pt>
    <dgm:pt modelId="{2246525E-E4C4-4964-A955-46574230CE25}">
      <dgm:prSet/>
      <dgm:spPr/>
      <dgm:t>
        <a:bodyPr/>
        <a:lstStyle/>
        <a:p>
          <a:pPr rtl="0"/>
          <a:r>
            <a:rPr lang="en-US" b="0" i="0"/>
            <a:t>Decide which type of task is best suited to assess the desired knowledge, skills or competences. </a:t>
          </a:r>
          <a:endParaRPr lang="el-GR"/>
        </a:p>
      </dgm:t>
    </dgm:pt>
    <dgm:pt modelId="{7713B931-A891-4EA7-B0F5-A160C5CE1E62}" type="parTrans" cxnId="{61F36282-088A-4517-A17D-4042DB5773B1}">
      <dgm:prSet/>
      <dgm:spPr/>
      <dgm:t>
        <a:bodyPr/>
        <a:lstStyle/>
        <a:p>
          <a:endParaRPr lang="en-US"/>
        </a:p>
      </dgm:t>
    </dgm:pt>
    <dgm:pt modelId="{87075E3B-999C-433B-9632-D768E2E05564}" type="sibTrans" cxnId="{61F36282-088A-4517-A17D-4042DB5773B1}">
      <dgm:prSet/>
      <dgm:spPr/>
      <dgm:t>
        <a:bodyPr/>
        <a:lstStyle/>
        <a:p>
          <a:endParaRPr lang="en-US"/>
        </a:p>
      </dgm:t>
    </dgm:pt>
    <dgm:pt modelId="{5C6999DF-9B29-4927-9B54-BFA3987ABA66}">
      <dgm:prSet/>
      <dgm:spPr/>
      <dgm:t>
        <a:bodyPr/>
        <a:lstStyle/>
        <a:p>
          <a:pPr rtl="0"/>
          <a:r>
            <a:rPr lang="en-US" b="0" i="0"/>
            <a:t>Make sure that the tasks are formulated clearly and unambiguously so that the learners understand exactly what is expected of them. </a:t>
          </a:r>
          <a:endParaRPr lang="el-GR"/>
        </a:p>
      </dgm:t>
    </dgm:pt>
    <dgm:pt modelId="{C20F42B6-C978-4D53-947E-663E8A5E52E0}" type="parTrans" cxnId="{C733836C-A917-4E8A-8EBB-872BF5471B89}">
      <dgm:prSet/>
      <dgm:spPr/>
      <dgm:t>
        <a:bodyPr/>
        <a:lstStyle/>
        <a:p>
          <a:endParaRPr lang="en-US"/>
        </a:p>
      </dgm:t>
    </dgm:pt>
    <dgm:pt modelId="{AAE03034-364D-4F2D-A214-3E00E30DA762}" type="sibTrans" cxnId="{C733836C-A917-4E8A-8EBB-872BF5471B89}">
      <dgm:prSet/>
      <dgm:spPr/>
      <dgm:t>
        <a:bodyPr/>
        <a:lstStyle/>
        <a:p>
          <a:endParaRPr lang="en-US"/>
        </a:p>
      </dgm:t>
    </dgm:pt>
    <dgm:pt modelId="{26C92A63-FAB6-4241-A682-B3E66DBDD231}">
      <dgm:prSet/>
      <dgm:spPr/>
      <dgm:t>
        <a:bodyPr/>
        <a:lstStyle/>
        <a:p>
          <a:pPr rtl="0"/>
          <a:r>
            <a:rPr lang="en-US" b="0" i="0"/>
            <a:t>Ensure that the tasks allow learners' performance to be appropriately differentiated. </a:t>
          </a:r>
          <a:endParaRPr lang="el-GR"/>
        </a:p>
      </dgm:t>
    </dgm:pt>
    <dgm:pt modelId="{21EC369A-6D01-463D-863B-2C21B8661874}" type="parTrans" cxnId="{73840C97-5D3D-4725-A9A9-4B33A6A6FF88}">
      <dgm:prSet/>
      <dgm:spPr/>
      <dgm:t>
        <a:bodyPr/>
        <a:lstStyle/>
        <a:p>
          <a:endParaRPr lang="en-US"/>
        </a:p>
      </dgm:t>
    </dgm:pt>
    <dgm:pt modelId="{9E7B1089-C34D-44FC-AF72-C45AC0EDF2A7}" type="sibTrans" cxnId="{73840C97-5D3D-4725-A9A9-4B33A6A6FF88}">
      <dgm:prSet/>
      <dgm:spPr/>
      <dgm:t>
        <a:bodyPr/>
        <a:lstStyle/>
        <a:p>
          <a:endParaRPr lang="en-US"/>
        </a:p>
      </dgm:t>
    </dgm:pt>
    <dgm:pt modelId="{B4A91788-C209-4D5F-9A99-B59B48E40E7F}">
      <dgm:prSet/>
      <dgm:spPr/>
      <dgm:t>
        <a:bodyPr/>
        <a:lstStyle/>
        <a:p>
          <a:pPr rtl="0"/>
          <a:r>
            <a:rPr lang="en-US" b="0" i="0"/>
            <a:t>Think about which criteria you want to use to evaluate the tasks.  </a:t>
          </a:r>
          <a:endParaRPr lang="el-GR"/>
        </a:p>
      </dgm:t>
    </dgm:pt>
    <dgm:pt modelId="{88688891-F400-4935-B0D9-4F056C55F2C4}" type="parTrans" cxnId="{BC72BAF0-5084-4527-9368-ACFE3C8D8004}">
      <dgm:prSet/>
      <dgm:spPr/>
      <dgm:t>
        <a:bodyPr/>
        <a:lstStyle/>
        <a:p>
          <a:endParaRPr lang="en-US"/>
        </a:p>
      </dgm:t>
    </dgm:pt>
    <dgm:pt modelId="{0FE92238-E124-45EF-A9EF-2489FDB164A5}" type="sibTrans" cxnId="{BC72BAF0-5084-4527-9368-ACFE3C8D8004}">
      <dgm:prSet/>
      <dgm:spPr/>
      <dgm:t>
        <a:bodyPr/>
        <a:lstStyle/>
        <a:p>
          <a:endParaRPr lang="en-US"/>
        </a:p>
      </dgm:t>
    </dgm:pt>
    <dgm:pt modelId="{AE5B8F0E-08EE-4FDA-AC3B-910218DE0FFE}" type="pres">
      <dgm:prSet presAssocID="{8C58DC07-5BD5-4DA8-AAEA-E6B2E9B6CDEE}" presName="CompostProcess" presStyleCnt="0">
        <dgm:presLayoutVars>
          <dgm:dir/>
          <dgm:resizeHandles val="exact"/>
        </dgm:presLayoutVars>
      </dgm:prSet>
      <dgm:spPr/>
    </dgm:pt>
    <dgm:pt modelId="{C1AD9D4F-EBA5-4273-8145-77807A879456}" type="pres">
      <dgm:prSet presAssocID="{8C58DC07-5BD5-4DA8-AAEA-E6B2E9B6CDEE}" presName="arrow" presStyleLbl="bgShp" presStyleIdx="0" presStyleCnt="1"/>
      <dgm:spPr/>
    </dgm:pt>
    <dgm:pt modelId="{93D43FCA-0F50-430E-8505-E55B11DFDC6C}" type="pres">
      <dgm:prSet presAssocID="{8C58DC07-5BD5-4DA8-AAEA-E6B2E9B6CDEE}" presName="linearProcess" presStyleCnt="0"/>
      <dgm:spPr/>
    </dgm:pt>
    <dgm:pt modelId="{3C01EE76-90FE-4F40-9457-8A4BC0FA7D45}" type="pres">
      <dgm:prSet presAssocID="{6C0A7233-AB4E-42CD-9007-5FCF8A5A6A36}" presName="textNode" presStyleLbl="node1" presStyleIdx="0" presStyleCnt="5">
        <dgm:presLayoutVars>
          <dgm:bulletEnabled val="1"/>
        </dgm:presLayoutVars>
      </dgm:prSet>
      <dgm:spPr/>
    </dgm:pt>
    <dgm:pt modelId="{B1D2DA8C-FC39-4CAB-8AA0-117F19501D60}" type="pres">
      <dgm:prSet presAssocID="{8043F6B7-6C1D-46A4-9129-EA4F96C7F255}" presName="sibTrans" presStyleCnt="0"/>
      <dgm:spPr/>
    </dgm:pt>
    <dgm:pt modelId="{41104902-EA10-4747-AC38-715B8F88EDF5}" type="pres">
      <dgm:prSet presAssocID="{2246525E-E4C4-4964-A955-46574230CE25}" presName="textNode" presStyleLbl="node1" presStyleIdx="1" presStyleCnt="5">
        <dgm:presLayoutVars>
          <dgm:bulletEnabled val="1"/>
        </dgm:presLayoutVars>
      </dgm:prSet>
      <dgm:spPr/>
    </dgm:pt>
    <dgm:pt modelId="{CEE4F7A8-2524-47E2-9FB7-EFA359BC442C}" type="pres">
      <dgm:prSet presAssocID="{87075E3B-999C-433B-9632-D768E2E05564}" presName="sibTrans" presStyleCnt="0"/>
      <dgm:spPr/>
    </dgm:pt>
    <dgm:pt modelId="{EF3B41F9-903E-43B8-9CF4-EB3377EC3959}" type="pres">
      <dgm:prSet presAssocID="{5C6999DF-9B29-4927-9B54-BFA3987ABA66}" presName="textNode" presStyleLbl="node1" presStyleIdx="2" presStyleCnt="5">
        <dgm:presLayoutVars>
          <dgm:bulletEnabled val="1"/>
        </dgm:presLayoutVars>
      </dgm:prSet>
      <dgm:spPr/>
    </dgm:pt>
    <dgm:pt modelId="{8DB42117-BB20-4ACF-9171-44205ABE8BB1}" type="pres">
      <dgm:prSet presAssocID="{AAE03034-364D-4F2D-A214-3E00E30DA762}" presName="sibTrans" presStyleCnt="0"/>
      <dgm:spPr/>
    </dgm:pt>
    <dgm:pt modelId="{7F2E43C9-DF83-452E-B338-EC8F0279025E}" type="pres">
      <dgm:prSet presAssocID="{26C92A63-FAB6-4241-A682-B3E66DBDD231}" presName="textNode" presStyleLbl="node1" presStyleIdx="3" presStyleCnt="5">
        <dgm:presLayoutVars>
          <dgm:bulletEnabled val="1"/>
        </dgm:presLayoutVars>
      </dgm:prSet>
      <dgm:spPr/>
    </dgm:pt>
    <dgm:pt modelId="{071EFE54-C7A1-42F5-98F9-81ABE02A6DFF}" type="pres">
      <dgm:prSet presAssocID="{9E7B1089-C34D-44FC-AF72-C45AC0EDF2A7}" presName="sibTrans" presStyleCnt="0"/>
      <dgm:spPr/>
    </dgm:pt>
    <dgm:pt modelId="{2E70E3E3-2726-468C-8351-37801199EB0F}" type="pres">
      <dgm:prSet presAssocID="{B4A91788-C209-4D5F-9A99-B59B48E40E7F}" presName="textNode" presStyleLbl="node1" presStyleIdx="4" presStyleCnt="5">
        <dgm:presLayoutVars>
          <dgm:bulletEnabled val="1"/>
        </dgm:presLayoutVars>
      </dgm:prSet>
      <dgm:spPr/>
    </dgm:pt>
  </dgm:ptLst>
  <dgm:cxnLst>
    <dgm:cxn modelId="{0E3C5105-87CE-4787-94C1-696AF98E16D5}" type="presOf" srcId="{5C6999DF-9B29-4927-9B54-BFA3987ABA66}" destId="{EF3B41F9-903E-43B8-9CF4-EB3377EC3959}" srcOrd="0" destOrd="0" presId="urn:microsoft.com/office/officeart/2005/8/layout/hProcess9"/>
    <dgm:cxn modelId="{F42C1408-532E-49E1-AC05-D486E4239E18}" type="presOf" srcId="{2246525E-E4C4-4964-A955-46574230CE25}" destId="{41104902-EA10-4747-AC38-715B8F88EDF5}" srcOrd="0" destOrd="0" presId="urn:microsoft.com/office/officeart/2005/8/layout/hProcess9"/>
    <dgm:cxn modelId="{4EDF9538-B8F9-4227-8003-80D1E1D53C52}" srcId="{8C58DC07-5BD5-4DA8-AAEA-E6B2E9B6CDEE}" destId="{6C0A7233-AB4E-42CD-9007-5FCF8A5A6A36}" srcOrd="0" destOrd="0" parTransId="{579B8CEC-CD73-4E01-882D-A9BC7DADFB83}" sibTransId="{8043F6B7-6C1D-46A4-9129-EA4F96C7F255}"/>
    <dgm:cxn modelId="{BDABDC6A-0768-4336-B285-8EB9E54DE803}" type="presOf" srcId="{B4A91788-C209-4D5F-9A99-B59B48E40E7F}" destId="{2E70E3E3-2726-468C-8351-37801199EB0F}" srcOrd="0" destOrd="0" presId="urn:microsoft.com/office/officeart/2005/8/layout/hProcess9"/>
    <dgm:cxn modelId="{C733836C-A917-4E8A-8EBB-872BF5471B89}" srcId="{8C58DC07-5BD5-4DA8-AAEA-E6B2E9B6CDEE}" destId="{5C6999DF-9B29-4927-9B54-BFA3987ABA66}" srcOrd="2" destOrd="0" parTransId="{C20F42B6-C978-4D53-947E-663E8A5E52E0}" sibTransId="{AAE03034-364D-4F2D-A214-3E00E30DA762}"/>
    <dgm:cxn modelId="{61F36282-088A-4517-A17D-4042DB5773B1}" srcId="{8C58DC07-5BD5-4DA8-AAEA-E6B2E9B6CDEE}" destId="{2246525E-E4C4-4964-A955-46574230CE25}" srcOrd="1" destOrd="0" parTransId="{7713B931-A891-4EA7-B0F5-A160C5CE1E62}" sibTransId="{87075E3B-999C-433B-9632-D768E2E05564}"/>
    <dgm:cxn modelId="{73840C97-5D3D-4725-A9A9-4B33A6A6FF88}" srcId="{8C58DC07-5BD5-4DA8-AAEA-E6B2E9B6CDEE}" destId="{26C92A63-FAB6-4241-A682-B3E66DBDD231}" srcOrd="3" destOrd="0" parTransId="{21EC369A-6D01-463D-863B-2C21B8661874}" sibTransId="{9E7B1089-C34D-44FC-AF72-C45AC0EDF2A7}"/>
    <dgm:cxn modelId="{FD6A16AD-56F4-4036-9E1F-701382DEAF84}" type="presOf" srcId="{8C58DC07-5BD5-4DA8-AAEA-E6B2E9B6CDEE}" destId="{AE5B8F0E-08EE-4FDA-AC3B-910218DE0FFE}" srcOrd="0" destOrd="0" presId="urn:microsoft.com/office/officeart/2005/8/layout/hProcess9"/>
    <dgm:cxn modelId="{CB1854B0-F31A-4C80-9AE1-8405F515165C}" type="presOf" srcId="{26C92A63-FAB6-4241-A682-B3E66DBDD231}" destId="{7F2E43C9-DF83-452E-B338-EC8F0279025E}" srcOrd="0" destOrd="0" presId="urn:microsoft.com/office/officeart/2005/8/layout/hProcess9"/>
    <dgm:cxn modelId="{5BC82CC5-BD79-47C3-9615-9B1BA3C2663E}" type="presOf" srcId="{6C0A7233-AB4E-42CD-9007-5FCF8A5A6A36}" destId="{3C01EE76-90FE-4F40-9457-8A4BC0FA7D45}" srcOrd="0" destOrd="0" presId="urn:microsoft.com/office/officeart/2005/8/layout/hProcess9"/>
    <dgm:cxn modelId="{BC72BAF0-5084-4527-9368-ACFE3C8D8004}" srcId="{8C58DC07-5BD5-4DA8-AAEA-E6B2E9B6CDEE}" destId="{B4A91788-C209-4D5F-9A99-B59B48E40E7F}" srcOrd="4" destOrd="0" parTransId="{88688891-F400-4935-B0D9-4F056C55F2C4}" sibTransId="{0FE92238-E124-45EF-A9EF-2489FDB164A5}"/>
    <dgm:cxn modelId="{62FD8E55-2D11-443A-B999-B823377A2605}" type="presParOf" srcId="{AE5B8F0E-08EE-4FDA-AC3B-910218DE0FFE}" destId="{C1AD9D4F-EBA5-4273-8145-77807A879456}" srcOrd="0" destOrd="0" presId="urn:microsoft.com/office/officeart/2005/8/layout/hProcess9"/>
    <dgm:cxn modelId="{E02B677C-C2F0-44A8-A511-28D0A6B8CED6}" type="presParOf" srcId="{AE5B8F0E-08EE-4FDA-AC3B-910218DE0FFE}" destId="{93D43FCA-0F50-430E-8505-E55B11DFDC6C}" srcOrd="1" destOrd="0" presId="urn:microsoft.com/office/officeart/2005/8/layout/hProcess9"/>
    <dgm:cxn modelId="{0044D3D7-418A-434B-855F-34398BCD273B}" type="presParOf" srcId="{93D43FCA-0F50-430E-8505-E55B11DFDC6C}" destId="{3C01EE76-90FE-4F40-9457-8A4BC0FA7D45}" srcOrd="0" destOrd="0" presId="urn:microsoft.com/office/officeart/2005/8/layout/hProcess9"/>
    <dgm:cxn modelId="{920BABF0-D6F4-4695-AC67-E4A31F17592B}" type="presParOf" srcId="{93D43FCA-0F50-430E-8505-E55B11DFDC6C}" destId="{B1D2DA8C-FC39-4CAB-8AA0-117F19501D60}" srcOrd="1" destOrd="0" presId="urn:microsoft.com/office/officeart/2005/8/layout/hProcess9"/>
    <dgm:cxn modelId="{61DC7D70-EEF0-422D-9B90-5308E8584F49}" type="presParOf" srcId="{93D43FCA-0F50-430E-8505-E55B11DFDC6C}" destId="{41104902-EA10-4747-AC38-715B8F88EDF5}" srcOrd="2" destOrd="0" presId="urn:microsoft.com/office/officeart/2005/8/layout/hProcess9"/>
    <dgm:cxn modelId="{795F3C62-9F39-4AF4-AC0B-19E9998852EE}" type="presParOf" srcId="{93D43FCA-0F50-430E-8505-E55B11DFDC6C}" destId="{CEE4F7A8-2524-47E2-9FB7-EFA359BC442C}" srcOrd="3" destOrd="0" presId="urn:microsoft.com/office/officeart/2005/8/layout/hProcess9"/>
    <dgm:cxn modelId="{03763DFE-D096-4A1C-AF6E-4273CE1E0616}" type="presParOf" srcId="{93D43FCA-0F50-430E-8505-E55B11DFDC6C}" destId="{EF3B41F9-903E-43B8-9CF4-EB3377EC3959}" srcOrd="4" destOrd="0" presId="urn:microsoft.com/office/officeart/2005/8/layout/hProcess9"/>
    <dgm:cxn modelId="{63A43D07-B904-426B-9DB5-6CE4C83AF554}" type="presParOf" srcId="{93D43FCA-0F50-430E-8505-E55B11DFDC6C}" destId="{8DB42117-BB20-4ACF-9171-44205ABE8BB1}" srcOrd="5" destOrd="0" presId="urn:microsoft.com/office/officeart/2005/8/layout/hProcess9"/>
    <dgm:cxn modelId="{055364DB-B7FF-4894-A498-FB512D603718}" type="presParOf" srcId="{93D43FCA-0F50-430E-8505-E55B11DFDC6C}" destId="{7F2E43C9-DF83-452E-B338-EC8F0279025E}" srcOrd="6" destOrd="0" presId="urn:microsoft.com/office/officeart/2005/8/layout/hProcess9"/>
    <dgm:cxn modelId="{53C78EC5-225B-4CF6-A248-38400D35A3C5}" type="presParOf" srcId="{93D43FCA-0F50-430E-8505-E55B11DFDC6C}" destId="{071EFE54-C7A1-42F5-98F9-81ABE02A6DFF}" srcOrd="7" destOrd="0" presId="urn:microsoft.com/office/officeart/2005/8/layout/hProcess9"/>
    <dgm:cxn modelId="{B3790915-AB26-4C02-B280-F980515DC626}" type="presParOf" srcId="{93D43FCA-0F50-430E-8505-E55B11DFDC6C}" destId="{2E70E3E3-2726-468C-8351-37801199EB0F}" srcOrd="8"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0E626FA-8BE8-4575-8783-AC10A7AAF3DB}"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C5500DC8-9274-4049-8815-B5DA74F0CAD5}">
      <dgm:prSet/>
      <dgm:spPr/>
      <dgm:t>
        <a:bodyPr/>
        <a:lstStyle/>
        <a:p>
          <a:pPr rtl="0"/>
          <a:r>
            <a:rPr lang="de-DE" b="0" i="0"/>
            <a:t>The flipped classroom concept allows learning content to be developed outside of the classroom. Good time planning makes it possible to use lesson time efficiently and concentrate on carrying out the assessments.</a:t>
          </a:r>
          <a:endParaRPr lang="el-GR"/>
        </a:p>
      </dgm:t>
    </dgm:pt>
    <dgm:pt modelId="{D04E410F-FCC2-4AEC-A59D-D8D6FD2018BD}" type="parTrans" cxnId="{72126DBA-CB2B-43C9-A62F-11D419E27CDF}">
      <dgm:prSet/>
      <dgm:spPr/>
      <dgm:t>
        <a:bodyPr/>
        <a:lstStyle/>
        <a:p>
          <a:endParaRPr lang="en-US"/>
        </a:p>
      </dgm:t>
    </dgm:pt>
    <dgm:pt modelId="{63068DE6-1836-44B4-9BAE-6911460BE3A0}" type="sibTrans" cxnId="{72126DBA-CB2B-43C9-A62F-11D419E27CDF}">
      <dgm:prSet/>
      <dgm:spPr/>
      <dgm:t>
        <a:bodyPr/>
        <a:lstStyle/>
        <a:p>
          <a:endParaRPr lang="en-US"/>
        </a:p>
      </dgm:t>
    </dgm:pt>
    <dgm:pt modelId="{92CBC406-C725-4FC4-BBCB-16B27A6957F1}">
      <dgm:prSet/>
      <dgm:spPr/>
      <dgm:t>
        <a:bodyPr/>
        <a:lstStyle/>
        <a:p>
          <a:pPr rtl="0"/>
          <a:r>
            <a:rPr lang="de-DE" b="0" i="0"/>
            <a:t>Good organisation enables teachers to allow sufficient time for the preparation of assessments. This includes creating the tasks, defining the assessment criteria and providing the necessary resources.</a:t>
          </a:r>
          <a:endParaRPr lang="el-GR"/>
        </a:p>
      </dgm:t>
    </dgm:pt>
    <dgm:pt modelId="{B0134F53-3392-45A1-8E29-95FBFB09D41D}" type="parTrans" cxnId="{FFC37753-0DA4-4836-B8B4-5ABA9C78A62B}">
      <dgm:prSet/>
      <dgm:spPr/>
      <dgm:t>
        <a:bodyPr/>
        <a:lstStyle/>
        <a:p>
          <a:endParaRPr lang="en-US"/>
        </a:p>
      </dgm:t>
    </dgm:pt>
    <dgm:pt modelId="{46599BA1-BA97-4387-BCB2-34D608EB0DF7}" type="sibTrans" cxnId="{FFC37753-0DA4-4836-B8B4-5ABA9C78A62B}">
      <dgm:prSet/>
      <dgm:spPr/>
      <dgm:t>
        <a:bodyPr/>
        <a:lstStyle/>
        <a:p>
          <a:endParaRPr lang="en-US"/>
        </a:p>
      </dgm:t>
    </dgm:pt>
    <dgm:pt modelId="{F77C51EE-9DC3-4E00-9F68-7844BDB4CC09}">
      <dgm:prSet/>
      <dgm:spPr/>
      <dgm:t>
        <a:bodyPr/>
        <a:lstStyle/>
        <a:p>
          <a:pPr rtl="0"/>
          <a:r>
            <a:rPr lang="de-DE" b="0" i="0"/>
            <a:t>The flipped classroom concept allows learners to learn at their own pace. A well-organised timetable takes these different learning speeds into account.</a:t>
          </a:r>
          <a:endParaRPr lang="el-GR"/>
        </a:p>
      </dgm:t>
    </dgm:pt>
    <dgm:pt modelId="{4EE6FC24-20A1-43B9-A251-E558E1FCB172}" type="parTrans" cxnId="{20FD3B38-659E-4553-87CB-949EF79ACC99}">
      <dgm:prSet/>
      <dgm:spPr/>
      <dgm:t>
        <a:bodyPr/>
        <a:lstStyle/>
        <a:p>
          <a:endParaRPr lang="en-US"/>
        </a:p>
      </dgm:t>
    </dgm:pt>
    <dgm:pt modelId="{DA5395B6-D915-40A6-AA81-8FA4F3D58C2F}" type="sibTrans" cxnId="{20FD3B38-659E-4553-87CB-949EF79ACC99}">
      <dgm:prSet/>
      <dgm:spPr/>
      <dgm:t>
        <a:bodyPr/>
        <a:lstStyle/>
        <a:p>
          <a:endParaRPr lang="en-US"/>
        </a:p>
      </dgm:t>
    </dgm:pt>
    <dgm:pt modelId="{50848B67-4623-44BA-BF74-62ED65E414E5}">
      <dgm:prSet/>
      <dgm:spPr/>
      <dgm:t>
        <a:bodyPr/>
        <a:lstStyle/>
        <a:p>
          <a:pPr rtl="0"/>
          <a:r>
            <a:rPr lang="de-DE" b="0" i="0"/>
            <a:t>The flipped classroom concept utilises technology to deliver learning content outside of the classroom. Good organisation ensures that the technological resources are used effectively to carry out the assessments and record the results.</a:t>
          </a:r>
          <a:endParaRPr lang="el-GR"/>
        </a:p>
      </dgm:t>
    </dgm:pt>
    <dgm:pt modelId="{46AB2479-65BE-4829-B4ED-C5A58BBF5D86}" type="parTrans" cxnId="{DB313066-2E3D-4282-B23C-E59B1AB9E670}">
      <dgm:prSet/>
      <dgm:spPr/>
      <dgm:t>
        <a:bodyPr/>
        <a:lstStyle/>
        <a:p>
          <a:endParaRPr lang="en-US"/>
        </a:p>
      </dgm:t>
    </dgm:pt>
    <dgm:pt modelId="{24ACDCAC-745B-4B46-B749-2D9C7A3A58BF}" type="sibTrans" cxnId="{DB313066-2E3D-4282-B23C-E59B1AB9E670}">
      <dgm:prSet/>
      <dgm:spPr/>
      <dgm:t>
        <a:bodyPr/>
        <a:lstStyle/>
        <a:p>
          <a:endParaRPr lang="en-US"/>
        </a:p>
      </dgm:t>
    </dgm:pt>
    <dgm:pt modelId="{79F53B5C-5B85-4D45-9579-26AA99E25A9C}" type="pres">
      <dgm:prSet presAssocID="{90E626FA-8BE8-4575-8783-AC10A7AAF3DB}" presName="linear" presStyleCnt="0">
        <dgm:presLayoutVars>
          <dgm:animLvl val="lvl"/>
          <dgm:resizeHandles val="exact"/>
        </dgm:presLayoutVars>
      </dgm:prSet>
      <dgm:spPr/>
    </dgm:pt>
    <dgm:pt modelId="{42B5BC3F-E21B-458E-ADDE-2FC7CE802E73}" type="pres">
      <dgm:prSet presAssocID="{C5500DC8-9274-4049-8815-B5DA74F0CAD5}" presName="parentText" presStyleLbl="node1" presStyleIdx="0" presStyleCnt="4">
        <dgm:presLayoutVars>
          <dgm:chMax val="0"/>
          <dgm:bulletEnabled val="1"/>
        </dgm:presLayoutVars>
      </dgm:prSet>
      <dgm:spPr/>
    </dgm:pt>
    <dgm:pt modelId="{1B3EF92C-B50D-4763-8266-11B969910E49}" type="pres">
      <dgm:prSet presAssocID="{63068DE6-1836-44B4-9BAE-6911460BE3A0}" presName="spacer" presStyleCnt="0"/>
      <dgm:spPr/>
    </dgm:pt>
    <dgm:pt modelId="{BFEFECBF-1FE6-4DBF-9CCF-75CFF2C5C010}" type="pres">
      <dgm:prSet presAssocID="{92CBC406-C725-4FC4-BBCB-16B27A6957F1}" presName="parentText" presStyleLbl="node1" presStyleIdx="1" presStyleCnt="4">
        <dgm:presLayoutVars>
          <dgm:chMax val="0"/>
          <dgm:bulletEnabled val="1"/>
        </dgm:presLayoutVars>
      </dgm:prSet>
      <dgm:spPr/>
    </dgm:pt>
    <dgm:pt modelId="{55BD5049-CBD3-45D2-A2FB-5806F21091D5}" type="pres">
      <dgm:prSet presAssocID="{46599BA1-BA97-4387-BCB2-34D608EB0DF7}" presName="spacer" presStyleCnt="0"/>
      <dgm:spPr/>
    </dgm:pt>
    <dgm:pt modelId="{D90BDFAF-0391-457E-83F3-C3F49C155DFB}" type="pres">
      <dgm:prSet presAssocID="{F77C51EE-9DC3-4E00-9F68-7844BDB4CC09}" presName="parentText" presStyleLbl="node1" presStyleIdx="2" presStyleCnt="4">
        <dgm:presLayoutVars>
          <dgm:chMax val="0"/>
          <dgm:bulletEnabled val="1"/>
        </dgm:presLayoutVars>
      </dgm:prSet>
      <dgm:spPr/>
    </dgm:pt>
    <dgm:pt modelId="{8F94FDB8-F6FC-4DD4-867A-D487B954A269}" type="pres">
      <dgm:prSet presAssocID="{DA5395B6-D915-40A6-AA81-8FA4F3D58C2F}" presName="spacer" presStyleCnt="0"/>
      <dgm:spPr/>
    </dgm:pt>
    <dgm:pt modelId="{A4D8432F-F964-4CF5-8728-B59A4F4ADFAC}" type="pres">
      <dgm:prSet presAssocID="{50848B67-4623-44BA-BF74-62ED65E414E5}" presName="parentText" presStyleLbl="node1" presStyleIdx="3" presStyleCnt="4">
        <dgm:presLayoutVars>
          <dgm:chMax val="0"/>
          <dgm:bulletEnabled val="1"/>
        </dgm:presLayoutVars>
      </dgm:prSet>
      <dgm:spPr/>
    </dgm:pt>
  </dgm:ptLst>
  <dgm:cxnLst>
    <dgm:cxn modelId="{BD52A001-A89C-4661-A786-868294A202EA}" type="presOf" srcId="{50848B67-4623-44BA-BF74-62ED65E414E5}" destId="{A4D8432F-F964-4CF5-8728-B59A4F4ADFAC}" srcOrd="0" destOrd="0" presId="urn:microsoft.com/office/officeart/2005/8/layout/vList2"/>
    <dgm:cxn modelId="{CF27A90C-A83C-4C35-BF90-B9AFC69BF1D8}" type="presOf" srcId="{92CBC406-C725-4FC4-BBCB-16B27A6957F1}" destId="{BFEFECBF-1FE6-4DBF-9CCF-75CFF2C5C010}" srcOrd="0" destOrd="0" presId="urn:microsoft.com/office/officeart/2005/8/layout/vList2"/>
    <dgm:cxn modelId="{49874A14-27C8-4B7B-B76F-EC7107294371}" type="presOf" srcId="{C5500DC8-9274-4049-8815-B5DA74F0CAD5}" destId="{42B5BC3F-E21B-458E-ADDE-2FC7CE802E73}" srcOrd="0" destOrd="0" presId="urn:microsoft.com/office/officeart/2005/8/layout/vList2"/>
    <dgm:cxn modelId="{20FD3B38-659E-4553-87CB-949EF79ACC99}" srcId="{90E626FA-8BE8-4575-8783-AC10A7AAF3DB}" destId="{F77C51EE-9DC3-4E00-9F68-7844BDB4CC09}" srcOrd="2" destOrd="0" parTransId="{4EE6FC24-20A1-43B9-A251-E558E1FCB172}" sibTransId="{DA5395B6-D915-40A6-AA81-8FA4F3D58C2F}"/>
    <dgm:cxn modelId="{DB313066-2E3D-4282-B23C-E59B1AB9E670}" srcId="{90E626FA-8BE8-4575-8783-AC10A7AAF3DB}" destId="{50848B67-4623-44BA-BF74-62ED65E414E5}" srcOrd="3" destOrd="0" parTransId="{46AB2479-65BE-4829-B4ED-C5A58BBF5D86}" sibTransId="{24ACDCAC-745B-4B46-B749-2D9C7A3A58BF}"/>
    <dgm:cxn modelId="{FFC37753-0DA4-4836-B8B4-5ABA9C78A62B}" srcId="{90E626FA-8BE8-4575-8783-AC10A7AAF3DB}" destId="{92CBC406-C725-4FC4-BBCB-16B27A6957F1}" srcOrd="1" destOrd="0" parTransId="{B0134F53-3392-45A1-8E29-95FBFB09D41D}" sibTransId="{46599BA1-BA97-4387-BCB2-34D608EB0DF7}"/>
    <dgm:cxn modelId="{1FFD41AD-D185-4DD4-98B5-EB4B5A1731BF}" type="presOf" srcId="{F77C51EE-9DC3-4E00-9F68-7844BDB4CC09}" destId="{D90BDFAF-0391-457E-83F3-C3F49C155DFB}" srcOrd="0" destOrd="0" presId="urn:microsoft.com/office/officeart/2005/8/layout/vList2"/>
    <dgm:cxn modelId="{029762BA-8128-407E-A240-43FBD5C4E63D}" type="presOf" srcId="{90E626FA-8BE8-4575-8783-AC10A7AAF3DB}" destId="{79F53B5C-5B85-4D45-9579-26AA99E25A9C}" srcOrd="0" destOrd="0" presId="urn:microsoft.com/office/officeart/2005/8/layout/vList2"/>
    <dgm:cxn modelId="{72126DBA-CB2B-43C9-A62F-11D419E27CDF}" srcId="{90E626FA-8BE8-4575-8783-AC10A7AAF3DB}" destId="{C5500DC8-9274-4049-8815-B5DA74F0CAD5}" srcOrd="0" destOrd="0" parTransId="{D04E410F-FCC2-4AEC-A59D-D8D6FD2018BD}" sibTransId="{63068DE6-1836-44B4-9BAE-6911460BE3A0}"/>
    <dgm:cxn modelId="{2FBEFFDA-5CEC-42D9-A8F1-539671882167}" type="presParOf" srcId="{79F53B5C-5B85-4D45-9579-26AA99E25A9C}" destId="{42B5BC3F-E21B-458E-ADDE-2FC7CE802E73}" srcOrd="0" destOrd="0" presId="urn:microsoft.com/office/officeart/2005/8/layout/vList2"/>
    <dgm:cxn modelId="{2EDE1150-10AC-494A-ADE4-3D6D1ADFDEBE}" type="presParOf" srcId="{79F53B5C-5B85-4D45-9579-26AA99E25A9C}" destId="{1B3EF92C-B50D-4763-8266-11B969910E49}" srcOrd="1" destOrd="0" presId="urn:microsoft.com/office/officeart/2005/8/layout/vList2"/>
    <dgm:cxn modelId="{772988F4-D6EE-47F0-B77C-DC5372778F23}" type="presParOf" srcId="{79F53B5C-5B85-4D45-9579-26AA99E25A9C}" destId="{BFEFECBF-1FE6-4DBF-9CCF-75CFF2C5C010}" srcOrd="2" destOrd="0" presId="urn:microsoft.com/office/officeart/2005/8/layout/vList2"/>
    <dgm:cxn modelId="{2E8E596C-BB8A-45CA-A901-E3DE9AAA42FD}" type="presParOf" srcId="{79F53B5C-5B85-4D45-9579-26AA99E25A9C}" destId="{55BD5049-CBD3-45D2-A2FB-5806F21091D5}" srcOrd="3" destOrd="0" presId="urn:microsoft.com/office/officeart/2005/8/layout/vList2"/>
    <dgm:cxn modelId="{C954E14C-03DB-41DE-8A8E-FCCEEA93F413}" type="presParOf" srcId="{79F53B5C-5B85-4D45-9579-26AA99E25A9C}" destId="{D90BDFAF-0391-457E-83F3-C3F49C155DFB}" srcOrd="4" destOrd="0" presId="urn:microsoft.com/office/officeart/2005/8/layout/vList2"/>
    <dgm:cxn modelId="{9F5A0F61-5529-4824-BE13-CF5D2C99E915}" type="presParOf" srcId="{79F53B5C-5B85-4D45-9579-26AA99E25A9C}" destId="{8F94FDB8-F6FC-4DD4-867A-D487B954A269}" srcOrd="5" destOrd="0" presId="urn:microsoft.com/office/officeart/2005/8/layout/vList2"/>
    <dgm:cxn modelId="{E4E988B9-EF98-4292-ABB0-28E06F54B2E0}" type="presParOf" srcId="{79F53B5C-5B85-4D45-9579-26AA99E25A9C}" destId="{A4D8432F-F964-4CF5-8728-B59A4F4ADFAC}"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F89B19C-7FB1-4B0D-A710-75A8DA006B2D}"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461E642F-C1AA-4B73-B555-AE03E27C2AB0}">
      <dgm:prSet/>
      <dgm:spPr/>
      <dgm:t>
        <a:bodyPr/>
        <a:lstStyle/>
        <a:p>
          <a:pPr rtl="0"/>
          <a:r>
            <a:rPr lang="de-DE" b="0" i="0" dirty="0"/>
            <a:t>Clearly defined assessment criteria</a:t>
          </a:r>
          <a:endParaRPr lang="el-GR" dirty="0"/>
        </a:p>
      </dgm:t>
    </dgm:pt>
    <dgm:pt modelId="{D2FE4857-DBF9-433A-B523-9483E30BAF24}" type="parTrans" cxnId="{50699AF9-6B7F-4203-94B9-91589FBF80B9}">
      <dgm:prSet/>
      <dgm:spPr/>
      <dgm:t>
        <a:bodyPr/>
        <a:lstStyle/>
        <a:p>
          <a:endParaRPr lang="en-US"/>
        </a:p>
      </dgm:t>
    </dgm:pt>
    <dgm:pt modelId="{F5084888-2DA9-44A7-A3E5-086C4201E48E}" type="sibTrans" cxnId="{50699AF9-6B7F-4203-94B9-91589FBF80B9}">
      <dgm:prSet/>
      <dgm:spPr/>
      <dgm:t>
        <a:bodyPr/>
        <a:lstStyle/>
        <a:p>
          <a:endParaRPr lang="en-US"/>
        </a:p>
      </dgm:t>
    </dgm:pt>
    <dgm:pt modelId="{C3CEED8F-911F-4027-9830-62413627A13A}">
      <dgm:prSet/>
      <dgm:spPr/>
      <dgm:t>
        <a:bodyPr/>
        <a:lstStyle/>
        <a:p>
          <a:pPr rtl="0"/>
          <a:r>
            <a:rPr lang="de-DE" b="0" i="0" dirty="0"/>
            <a:t>Transparent scoring</a:t>
          </a:r>
          <a:endParaRPr lang="el-GR" dirty="0"/>
        </a:p>
      </dgm:t>
    </dgm:pt>
    <dgm:pt modelId="{AB5BA68A-6967-4DF7-947C-2AE2109137B4}" type="parTrans" cxnId="{558C455E-DC59-449F-929B-A9E700E0A087}">
      <dgm:prSet/>
      <dgm:spPr/>
      <dgm:t>
        <a:bodyPr/>
        <a:lstStyle/>
        <a:p>
          <a:endParaRPr lang="en-US"/>
        </a:p>
      </dgm:t>
    </dgm:pt>
    <dgm:pt modelId="{EAA3D29A-B437-4370-A154-238E14FAA084}" type="sibTrans" cxnId="{558C455E-DC59-449F-929B-A9E700E0A087}">
      <dgm:prSet/>
      <dgm:spPr/>
      <dgm:t>
        <a:bodyPr/>
        <a:lstStyle/>
        <a:p>
          <a:endParaRPr lang="en-US"/>
        </a:p>
      </dgm:t>
    </dgm:pt>
    <dgm:pt modelId="{E43EBF88-62FE-4302-9FB3-D7E81722CFCA}">
      <dgm:prSet/>
      <dgm:spPr/>
      <dgm:t>
        <a:bodyPr/>
        <a:lstStyle/>
        <a:p>
          <a:pPr rtl="0"/>
          <a:r>
            <a:rPr lang="de-DE" b="0" i="0" dirty="0"/>
            <a:t>Objective assessment</a:t>
          </a:r>
          <a:endParaRPr lang="el-GR" dirty="0"/>
        </a:p>
      </dgm:t>
    </dgm:pt>
    <dgm:pt modelId="{FBFA72AC-48EA-4F32-9D5A-E0794286ECC7}" type="parTrans" cxnId="{85DB19E6-A066-4E00-B0AE-37CA613BED82}">
      <dgm:prSet/>
      <dgm:spPr/>
      <dgm:t>
        <a:bodyPr/>
        <a:lstStyle/>
        <a:p>
          <a:endParaRPr lang="en-US"/>
        </a:p>
      </dgm:t>
    </dgm:pt>
    <dgm:pt modelId="{9BBBE0D0-BFA1-47F8-B995-9815E49BF423}" type="sibTrans" cxnId="{85DB19E6-A066-4E00-B0AE-37CA613BED82}">
      <dgm:prSet/>
      <dgm:spPr/>
      <dgm:t>
        <a:bodyPr/>
        <a:lstStyle/>
        <a:p>
          <a:endParaRPr lang="en-US"/>
        </a:p>
      </dgm:t>
    </dgm:pt>
    <dgm:pt modelId="{816F0A31-EF9C-4BD0-A073-8FE27B855663}" type="pres">
      <dgm:prSet presAssocID="{7F89B19C-7FB1-4B0D-A710-75A8DA006B2D}" presName="Name0" presStyleCnt="0">
        <dgm:presLayoutVars>
          <dgm:dir/>
          <dgm:resizeHandles val="exact"/>
        </dgm:presLayoutVars>
      </dgm:prSet>
      <dgm:spPr/>
    </dgm:pt>
    <dgm:pt modelId="{72ECE6E4-1513-4BBB-859C-BC8A51355D0F}" type="pres">
      <dgm:prSet presAssocID="{7F89B19C-7FB1-4B0D-A710-75A8DA006B2D}" presName="fgShape" presStyleLbl="fgShp" presStyleIdx="0" presStyleCnt="1"/>
      <dgm:spPr/>
    </dgm:pt>
    <dgm:pt modelId="{E7931D29-A075-482C-ACED-8FD1AB5BFE87}" type="pres">
      <dgm:prSet presAssocID="{7F89B19C-7FB1-4B0D-A710-75A8DA006B2D}" presName="linComp" presStyleCnt="0"/>
      <dgm:spPr/>
    </dgm:pt>
    <dgm:pt modelId="{0074F33F-AFCB-4BCF-8B43-EBE50B78278B}" type="pres">
      <dgm:prSet presAssocID="{461E642F-C1AA-4B73-B555-AE03E27C2AB0}" presName="compNode" presStyleCnt="0"/>
      <dgm:spPr/>
    </dgm:pt>
    <dgm:pt modelId="{A6740604-A4E8-4B05-B7D6-E37DD010BBEA}" type="pres">
      <dgm:prSet presAssocID="{461E642F-C1AA-4B73-B555-AE03E27C2AB0}" presName="bkgdShape" presStyleLbl="node1" presStyleIdx="0" presStyleCnt="3"/>
      <dgm:spPr/>
    </dgm:pt>
    <dgm:pt modelId="{F47F25F2-2D12-4312-BBCF-796CEDCEB73E}" type="pres">
      <dgm:prSet presAssocID="{461E642F-C1AA-4B73-B555-AE03E27C2AB0}" presName="nodeTx" presStyleLbl="node1" presStyleIdx="0" presStyleCnt="3">
        <dgm:presLayoutVars>
          <dgm:bulletEnabled val="1"/>
        </dgm:presLayoutVars>
      </dgm:prSet>
      <dgm:spPr/>
    </dgm:pt>
    <dgm:pt modelId="{D2A0997F-ECD5-4B3F-A3F8-D5CD2C3D8F51}" type="pres">
      <dgm:prSet presAssocID="{461E642F-C1AA-4B73-B555-AE03E27C2AB0}" presName="invisiNode" presStyleLbl="node1" presStyleIdx="0" presStyleCnt="3"/>
      <dgm:spPr/>
    </dgm:pt>
    <dgm:pt modelId="{6815B129-9E00-42FA-9965-428C8228D484}" type="pres">
      <dgm:prSet presAssocID="{461E642F-C1AA-4B73-B555-AE03E27C2AB0}"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E34BA2DD-1660-4E03-8258-D7B3DED6ACC1}" type="pres">
      <dgm:prSet presAssocID="{F5084888-2DA9-44A7-A3E5-086C4201E48E}" presName="sibTrans" presStyleLbl="sibTrans2D1" presStyleIdx="0" presStyleCnt="0"/>
      <dgm:spPr/>
    </dgm:pt>
    <dgm:pt modelId="{BA3D04FF-0C33-43CD-8671-93C7CA7FFFF0}" type="pres">
      <dgm:prSet presAssocID="{C3CEED8F-911F-4027-9830-62413627A13A}" presName="compNode" presStyleCnt="0"/>
      <dgm:spPr/>
    </dgm:pt>
    <dgm:pt modelId="{F9723B8A-C66D-4231-9572-01681358AF68}" type="pres">
      <dgm:prSet presAssocID="{C3CEED8F-911F-4027-9830-62413627A13A}" presName="bkgdShape" presStyleLbl="node1" presStyleIdx="1" presStyleCnt="3"/>
      <dgm:spPr/>
    </dgm:pt>
    <dgm:pt modelId="{DC161F35-5442-4D1C-B4EE-08D3CC4BD57B}" type="pres">
      <dgm:prSet presAssocID="{C3CEED8F-911F-4027-9830-62413627A13A}" presName="nodeTx" presStyleLbl="node1" presStyleIdx="1" presStyleCnt="3">
        <dgm:presLayoutVars>
          <dgm:bulletEnabled val="1"/>
        </dgm:presLayoutVars>
      </dgm:prSet>
      <dgm:spPr/>
    </dgm:pt>
    <dgm:pt modelId="{A7FBD51F-2F2B-4AE3-8D9A-336FEF747D75}" type="pres">
      <dgm:prSet presAssocID="{C3CEED8F-911F-4027-9830-62413627A13A}" presName="invisiNode" presStyleLbl="node1" presStyleIdx="1" presStyleCnt="3"/>
      <dgm:spPr/>
    </dgm:pt>
    <dgm:pt modelId="{E4428A30-C395-4417-8F87-9449FA09FB4C}" type="pres">
      <dgm:prSet presAssocID="{C3CEED8F-911F-4027-9830-62413627A13A}"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dgm:spPr>
    </dgm:pt>
    <dgm:pt modelId="{090DC165-BE88-4FA2-9742-6341269885C6}" type="pres">
      <dgm:prSet presAssocID="{EAA3D29A-B437-4370-A154-238E14FAA084}" presName="sibTrans" presStyleLbl="sibTrans2D1" presStyleIdx="0" presStyleCnt="0"/>
      <dgm:spPr/>
    </dgm:pt>
    <dgm:pt modelId="{5B20E915-99E0-48FB-ADDC-3343B51FBE77}" type="pres">
      <dgm:prSet presAssocID="{E43EBF88-62FE-4302-9FB3-D7E81722CFCA}" presName="compNode" presStyleCnt="0"/>
      <dgm:spPr/>
    </dgm:pt>
    <dgm:pt modelId="{1AC47330-5205-46F5-916E-E59B461A7C53}" type="pres">
      <dgm:prSet presAssocID="{E43EBF88-62FE-4302-9FB3-D7E81722CFCA}" presName="bkgdShape" presStyleLbl="node1" presStyleIdx="2" presStyleCnt="3"/>
      <dgm:spPr/>
    </dgm:pt>
    <dgm:pt modelId="{6F659FE5-0796-4D0B-BD05-7F0C70924560}" type="pres">
      <dgm:prSet presAssocID="{E43EBF88-62FE-4302-9FB3-D7E81722CFCA}" presName="nodeTx" presStyleLbl="node1" presStyleIdx="2" presStyleCnt="3">
        <dgm:presLayoutVars>
          <dgm:bulletEnabled val="1"/>
        </dgm:presLayoutVars>
      </dgm:prSet>
      <dgm:spPr/>
    </dgm:pt>
    <dgm:pt modelId="{FE9B7FF3-1268-4B78-B53D-5C4EC10F132D}" type="pres">
      <dgm:prSet presAssocID="{E43EBF88-62FE-4302-9FB3-D7E81722CFCA}" presName="invisiNode" presStyleLbl="node1" presStyleIdx="2" presStyleCnt="3"/>
      <dgm:spPr/>
    </dgm:pt>
    <dgm:pt modelId="{4785239A-AD8E-45C1-A6A5-D6015E4857A3}" type="pres">
      <dgm:prSet presAssocID="{E43EBF88-62FE-4302-9FB3-D7E81722CFCA}" presName="imagNode" presStyleLbl="fgImgPlace1" presStyleIdx="2" presStyleCnt="3" custLinFactNeighborX="2625"/>
      <dgm:spPr>
        <a:blipFill>
          <a:blip xmlns:r="http://schemas.openxmlformats.org/officeDocument/2006/relationships" r:embed="rId3">
            <a:extLst>
              <a:ext uri="{28A0092B-C50C-407E-A947-70E740481C1C}">
                <a14:useLocalDpi xmlns:a14="http://schemas.microsoft.com/office/drawing/2010/main" val="0"/>
              </a:ext>
            </a:extLst>
          </a:blip>
          <a:srcRect/>
          <a:stretch>
            <a:fillRect l="-31000" r="-31000"/>
          </a:stretch>
        </a:blipFill>
      </dgm:spPr>
    </dgm:pt>
  </dgm:ptLst>
  <dgm:cxnLst>
    <dgm:cxn modelId="{43BCEC39-AD10-4D81-B6BE-E0D8F08697DD}" type="presOf" srcId="{F5084888-2DA9-44A7-A3E5-086C4201E48E}" destId="{E34BA2DD-1660-4E03-8258-D7B3DED6ACC1}" srcOrd="0" destOrd="0" presId="urn:microsoft.com/office/officeart/2005/8/layout/hList7"/>
    <dgm:cxn modelId="{558C455E-DC59-449F-929B-A9E700E0A087}" srcId="{7F89B19C-7FB1-4B0D-A710-75A8DA006B2D}" destId="{C3CEED8F-911F-4027-9830-62413627A13A}" srcOrd="1" destOrd="0" parTransId="{AB5BA68A-6967-4DF7-947C-2AE2109137B4}" sibTransId="{EAA3D29A-B437-4370-A154-238E14FAA084}"/>
    <dgm:cxn modelId="{08DD475F-7F1B-4A82-91E8-3F49FF2B21E5}" type="presOf" srcId="{C3CEED8F-911F-4027-9830-62413627A13A}" destId="{DC161F35-5442-4D1C-B4EE-08D3CC4BD57B}" srcOrd="1" destOrd="0" presId="urn:microsoft.com/office/officeart/2005/8/layout/hList7"/>
    <dgm:cxn modelId="{2FB15343-6DEC-40D7-98B1-448150262EA0}" type="presOf" srcId="{461E642F-C1AA-4B73-B555-AE03E27C2AB0}" destId="{A6740604-A4E8-4B05-B7D6-E37DD010BBEA}" srcOrd="0" destOrd="0" presId="urn:microsoft.com/office/officeart/2005/8/layout/hList7"/>
    <dgm:cxn modelId="{4B6F2C66-866A-4ED7-AAA6-FCE54AEFE4B6}" type="presOf" srcId="{E43EBF88-62FE-4302-9FB3-D7E81722CFCA}" destId="{6F659FE5-0796-4D0B-BD05-7F0C70924560}" srcOrd="1" destOrd="0" presId="urn:microsoft.com/office/officeart/2005/8/layout/hList7"/>
    <dgm:cxn modelId="{802B509A-E4F5-46C5-8DD0-7269CA821C72}" type="presOf" srcId="{C3CEED8F-911F-4027-9830-62413627A13A}" destId="{F9723B8A-C66D-4231-9572-01681358AF68}" srcOrd="0" destOrd="0" presId="urn:microsoft.com/office/officeart/2005/8/layout/hList7"/>
    <dgm:cxn modelId="{1D5809AB-31E4-49BB-9CE4-29F50B2C4436}" type="presOf" srcId="{461E642F-C1AA-4B73-B555-AE03E27C2AB0}" destId="{F47F25F2-2D12-4312-BBCF-796CEDCEB73E}" srcOrd="1" destOrd="0" presId="urn:microsoft.com/office/officeart/2005/8/layout/hList7"/>
    <dgm:cxn modelId="{55E287B8-9357-4ACB-A014-24919DE417CA}" type="presOf" srcId="{E43EBF88-62FE-4302-9FB3-D7E81722CFCA}" destId="{1AC47330-5205-46F5-916E-E59B461A7C53}" srcOrd="0" destOrd="0" presId="urn:microsoft.com/office/officeart/2005/8/layout/hList7"/>
    <dgm:cxn modelId="{6A8635BF-A87D-4FF6-80B4-4C78E963E3DD}" type="presOf" srcId="{EAA3D29A-B437-4370-A154-238E14FAA084}" destId="{090DC165-BE88-4FA2-9742-6341269885C6}" srcOrd="0" destOrd="0" presId="urn:microsoft.com/office/officeart/2005/8/layout/hList7"/>
    <dgm:cxn modelId="{F86977E2-5E71-4F51-9B7C-C84567FBD520}" type="presOf" srcId="{7F89B19C-7FB1-4B0D-A710-75A8DA006B2D}" destId="{816F0A31-EF9C-4BD0-A073-8FE27B855663}" srcOrd="0" destOrd="0" presId="urn:microsoft.com/office/officeart/2005/8/layout/hList7"/>
    <dgm:cxn modelId="{85DB19E6-A066-4E00-B0AE-37CA613BED82}" srcId="{7F89B19C-7FB1-4B0D-A710-75A8DA006B2D}" destId="{E43EBF88-62FE-4302-9FB3-D7E81722CFCA}" srcOrd="2" destOrd="0" parTransId="{FBFA72AC-48EA-4F32-9D5A-E0794286ECC7}" sibTransId="{9BBBE0D0-BFA1-47F8-B995-9815E49BF423}"/>
    <dgm:cxn modelId="{50699AF9-6B7F-4203-94B9-91589FBF80B9}" srcId="{7F89B19C-7FB1-4B0D-A710-75A8DA006B2D}" destId="{461E642F-C1AA-4B73-B555-AE03E27C2AB0}" srcOrd="0" destOrd="0" parTransId="{D2FE4857-DBF9-433A-B523-9483E30BAF24}" sibTransId="{F5084888-2DA9-44A7-A3E5-086C4201E48E}"/>
    <dgm:cxn modelId="{488916CA-B84B-4EC6-9210-8A8900938CE0}" type="presParOf" srcId="{816F0A31-EF9C-4BD0-A073-8FE27B855663}" destId="{72ECE6E4-1513-4BBB-859C-BC8A51355D0F}" srcOrd="0" destOrd="0" presId="urn:microsoft.com/office/officeart/2005/8/layout/hList7"/>
    <dgm:cxn modelId="{DA9905EC-750D-41F0-8ACD-33B067F844DE}" type="presParOf" srcId="{816F0A31-EF9C-4BD0-A073-8FE27B855663}" destId="{E7931D29-A075-482C-ACED-8FD1AB5BFE87}" srcOrd="1" destOrd="0" presId="urn:microsoft.com/office/officeart/2005/8/layout/hList7"/>
    <dgm:cxn modelId="{F3DC0F2E-D9B5-4BC1-9922-BBC0CC02A265}" type="presParOf" srcId="{E7931D29-A075-482C-ACED-8FD1AB5BFE87}" destId="{0074F33F-AFCB-4BCF-8B43-EBE50B78278B}" srcOrd="0" destOrd="0" presId="urn:microsoft.com/office/officeart/2005/8/layout/hList7"/>
    <dgm:cxn modelId="{F9E075A5-A2F7-410C-A2EF-7C834BE7D689}" type="presParOf" srcId="{0074F33F-AFCB-4BCF-8B43-EBE50B78278B}" destId="{A6740604-A4E8-4B05-B7D6-E37DD010BBEA}" srcOrd="0" destOrd="0" presId="urn:microsoft.com/office/officeart/2005/8/layout/hList7"/>
    <dgm:cxn modelId="{77451D6B-DA41-4F47-BEF8-57715D7CC0AA}" type="presParOf" srcId="{0074F33F-AFCB-4BCF-8B43-EBE50B78278B}" destId="{F47F25F2-2D12-4312-BBCF-796CEDCEB73E}" srcOrd="1" destOrd="0" presId="urn:microsoft.com/office/officeart/2005/8/layout/hList7"/>
    <dgm:cxn modelId="{93A7CE08-1C58-4C9E-91CD-6A7381C98D50}" type="presParOf" srcId="{0074F33F-AFCB-4BCF-8B43-EBE50B78278B}" destId="{D2A0997F-ECD5-4B3F-A3F8-D5CD2C3D8F51}" srcOrd="2" destOrd="0" presId="urn:microsoft.com/office/officeart/2005/8/layout/hList7"/>
    <dgm:cxn modelId="{1EF8676D-2445-498D-97D9-78FDA9AAD994}" type="presParOf" srcId="{0074F33F-AFCB-4BCF-8B43-EBE50B78278B}" destId="{6815B129-9E00-42FA-9965-428C8228D484}" srcOrd="3" destOrd="0" presId="urn:microsoft.com/office/officeart/2005/8/layout/hList7"/>
    <dgm:cxn modelId="{26764FFB-513E-4D2C-A09E-8AD7EE7D9317}" type="presParOf" srcId="{E7931D29-A075-482C-ACED-8FD1AB5BFE87}" destId="{E34BA2DD-1660-4E03-8258-D7B3DED6ACC1}" srcOrd="1" destOrd="0" presId="urn:microsoft.com/office/officeart/2005/8/layout/hList7"/>
    <dgm:cxn modelId="{707B1972-B305-43DA-B3D5-7810CC3759C6}" type="presParOf" srcId="{E7931D29-A075-482C-ACED-8FD1AB5BFE87}" destId="{BA3D04FF-0C33-43CD-8671-93C7CA7FFFF0}" srcOrd="2" destOrd="0" presId="urn:microsoft.com/office/officeart/2005/8/layout/hList7"/>
    <dgm:cxn modelId="{6B3E391C-BBCE-494A-825E-B678797F17A7}" type="presParOf" srcId="{BA3D04FF-0C33-43CD-8671-93C7CA7FFFF0}" destId="{F9723B8A-C66D-4231-9572-01681358AF68}" srcOrd="0" destOrd="0" presId="urn:microsoft.com/office/officeart/2005/8/layout/hList7"/>
    <dgm:cxn modelId="{6DB48FA1-FD83-4F42-9224-66545734993A}" type="presParOf" srcId="{BA3D04FF-0C33-43CD-8671-93C7CA7FFFF0}" destId="{DC161F35-5442-4D1C-B4EE-08D3CC4BD57B}" srcOrd="1" destOrd="0" presId="urn:microsoft.com/office/officeart/2005/8/layout/hList7"/>
    <dgm:cxn modelId="{D98706E2-730C-445A-BFF9-E43EADC75015}" type="presParOf" srcId="{BA3D04FF-0C33-43CD-8671-93C7CA7FFFF0}" destId="{A7FBD51F-2F2B-4AE3-8D9A-336FEF747D75}" srcOrd="2" destOrd="0" presId="urn:microsoft.com/office/officeart/2005/8/layout/hList7"/>
    <dgm:cxn modelId="{A1976A08-4CBA-4205-886A-639CA658B3D7}" type="presParOf" srcId="{BA3D04FF-0C33-43CD-8671-93C7CA7FFFF0}" destId="{E4428A30-C395-4417-8F87-9449FA09FB4C}" srcOrd="3" destOrd="0" presId="urn:microsoft.com/office/officeart/2005/8/layout/hList7"/>
    <dgm:cxn modelId="{159458A7-9EAE-407A-ADA4-06C1DB6340E8}" type="presParOf" srcId="{E7931D29-A075-482C-ACED-8FD1AB5BFE87}" destId="{090DC165-BE88-4FA2-9742-6341269885C6}" srcOrd="3" destOrd="0" presId="urn:microsoft.com/office/officeart/2005/8/layout/hList7"/>
    <dgm:cxn modelId="{84B8FC98-0075-451D-BC6B-6B9ADE95D326}" type="presParOf" srcId="{E7931D29-A075-482C-ACED-8FD1AB5BFE87}" destId="{5B20E915-99E0-48FB-ADDC-3343B51FBE77}" srcOrd="4" destOrd="0" presId="urn:microsoft.com/office/officeart/2005/8/layout/hList7"/>
    <dgm:cxn modelId="{C12391F5-311D-4C9F-9BAA-52A91DF70B48}" type="presParOf" srcId="{5B20E915-99E0-48FB-ADDC-3343B51FBE77}" destId="{1AC47330-5205-46F5-916E-E59B461A7C53}" srcOrd="0" destOrd="0" presId="urn:microsoft.com/office/officeart/2005/8/layout/hList7"/>
    <dgm:cxn modelId="{E16FB903-176E-43CD-99BA-954CF9870A79}" type="presParOf" srcId="{5B20E915-99E0-48FB-ADDC-3343B51FBE77}" destId="{6F659FE5-0796-4D0B-BD05-7F0C70924560}" srcOrd="1" destOrd="0" presId="urn:microsoft.com/office/officeart/2005/8/layout/hList7"/>
    <dgm:cxn modelId="{89AF111B-ED9E-461B-8AB6-03E6E32086AF}" type="presParOf" srcId="{5B20E915-99E0-48FB-ADDC-3343B51FBE77}" destId="{FE9B7FF3-1268-4B78-B53D-5C4EC10F132D}" srcOrd="2" destOrd="0" presId="urn:microsoft.com/office/officeart/2005/8/layout/hList7"/>
    <dgm:cxn modelId="{04F6FE27-FB0F-4505-AFAA-BDC20C582E54}" type="presParOf" srcId="{5B20E915-99E0-48FB-ADDC-3343B51FBE77}" destId="{4785239A-AD8E-45C1-A6A5-D6015E4857A3}"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661343-57B9-42B2-930B-E31DCE5C847A}">
      <dsp:nvSpPr>
        <dsp:cNvPr id="0" name=""/>
        <dsp:cNvSpPr/>
      </dsp:nvSpPr>
      <dsp:spPr>
        <a:xfrm>
          <a:off x="0" y="30663"/>
          <a:ext cx="15948000" cy="888030"/>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de-DE" sz="2300" b="0" i="0" kern="1200" dirty="0"/>
            <a:t>They help to establish clear guidelines for assessment and enable teachers to assess students' learning progress based on the defined objectives</a:t>
          </a:r>
          <a:endParaRPr lang="el-GR" sz="2300" kern="1200" dirty="0"/>
        </a:p>
      </dsp:txBody>
      <dsp:txXfrm>
        <a:off x="43350" y="74013"/>
        <a:ext cx="15861300" cy="801330"/>
      </dsp:txXfrm>
    </dsp:sp>
    <dsp:sp modelId="{7737E622-A6C5-4B7C-AC20-69604D7C59B4}">
      <dsp:nvSpPr>
        <dsp:cNvPr id="0" name=""/>
        <dsp:cNvSpPr/>
      </dsp:nvSpPr>
      <dsp:spPr>
        <a:xfrm>
          <a:off x="0" y="984933"/>
          <a:ext cx="15948000" cy="888030"/>
        </a:xfrm>
        <a:prstGeom prst="roundRect">
          <a:avLst/>
        </a:prstGeom>
        <a:solidFill>
          <a:schemeClr val="accent2">
            <a:hueOff val="1170380"/>
            <a:satOff val="-1460"/>
            <a:lumOff val="34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de-DE" sz="2300" b="0" i="0" kern="1200" dirty="0"/>
            <a:t>They give students a clear idea of what is expected of them and how they will be assessed. This increases transparency and enables students to better understand their learning progress. </a:t>
          </a:r>
          <a:endParaRPr lang="el-GR" sz="2300" kern="1200" dirty="0"/>
        </a:p>
      </dsp:txBody>
      <dsp:txXfrm>
        <a:off x="43350" y="1028283"/>
        <a:ext cx="15861300" cy="801330"/>
      </dsp:txXfrm>
    </dsp:sp>
    <dsp:sp modelId="{3CC2F1A1-7799-4EE8-9DAB-F4DF583135B5}">
      <dsp:nvSpPr>
        <dsp:cNvPr id="0" name=""/>
        <dsp:cNvSpPr/>
      </dsp:nvSpPr>
      <dsp:spPr>
        <a:xfrm>
          <a:off x="0" y="1939203"/>
          <a:ext cx="15948000" cy="888030"/>
        </a:xfrm>
        <a:prstGeom prst="roundRect">
          <a:avLst/>
        </a:prstGeom>
        <a:solidFill>
          <a:schemeClr val="accent2">
            <a:hueOff val="2340759"/>
            <a:satOff val="-2919"/>
            <a:lumOff val="68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de-DE" sz="2300" b="0" i="0" kern="1200" dirty="0"/>
            <a:t>They help students to concentrate on the essentials and focus their learning on the defined goals. This contributes to an effective learning process and makes it easier to assess the knowledge and skills acquired</a:t>
          </a:r>
          <a:endParaRPr lang="el-GR" sz="2300" kern="1200" dirty="0"/>
        </a:p>
      </dsp:txBody>
      <dsp:txXfrm>
        <a:off x="43350" y="1982553"/>
        <a:ext cx="15861300" cy="801330"/>
      </dsp:txXfrm>
    </dsp:sp>
    <dsp:sp modelId="{8CE22A79-7B39-487E-8387-3C6862D34F67}">
      <dsp:nvSpPr>
        <dsp:cNvPr id="0" name=""/>
        <dsp:cNvSpPr/>
      </dsp:nvSpPr>
      <dsp:spPr>
        <a:xfrm>
          <a:off x="0" y="2893473"/>
          <a:ext cx="15948000" cy="888030"/>
        </a:xfrm>
        <a:prstGeom prst="roundRect">
          <a:avLst/>
        </a:prstGeom>
        <a:solidFill>
          <a:schemeClr val="accent2">
            <a:hueOff val="3511139"/>
            <a:satOff val="-4379"/>
            <a:lumOff val="103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de-DE" sz="2300" b="0" i="0" kern="1200" dirty="0"/>
            <a:t>They help students to recognise their progress and motivate them to achieve their goals. This contributes to a positive learning atmosphere and higher motivation. </a:t>
          </a:r>
          <a:endParaRPr lang="el-GR" sz="2300" kern="1200" dirty="0"/>
        </a:p>
      </dsp:txBody>
      <dsp:txXfrm>
        <a:off x="43350" y="2936823"/>
        <a:ext cx="15861300" cy="801330"/>
      </dsp:txXfrm>
    </dsp:sp>
    <dsp:sp modelId="{DFA300CD-E2F0-4F6D-A477-8A6C947AF29E}">
      <dsp:nvSpPr>
        <dsp:cNvPr id="0" name=""/>
        <dsp:cNvSpPr/>
      </dsp:nvSpPr>
      <dsp:spPr>
        <a:xfrm>
          <a:off x="0" y="3847743"/>
          <a:ext cx="15948000" cy="888030"/>
        </a:xfrm>
        <a:prstGeom prst="roundRect">
          <a:avLst/>
        </a:prstGeom>
        <a:solidFill>
          <a:schemeClr val="accent2">
            <a:hueOff val="4681519"/>
            <a:satOff val="-5839"/>
            <a:lumOff val="137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de-DE" sz="2300" b="0" i="0" kern="1200" dirty="0"/>
            <a:t>They allow teachers to continuously monitor students' learning progress and adapt their teaching methods accordingly. This supports continuous improvement of the learning process and assessment methods</a:t>
          </a:r>
          <a:endParaRPr lang="el-GR" sz="2300" kern="1200" dirty="0"/>
        </a:p>
      </dsp:txBody>
      <dsp:txXfrm>
        <a:off x="43350" y="3891093"/>
        <a:ext cx="15861300" cy="8013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76873A-4F74-4903-B8AD-4ABAD8C07577}">
      <dsp:nvSpPr>
        <dsp:cNvPr id="0" name=""/>
        <dsp:cNvSpPr/>
      </dsp:nvSpPr>
      <dsp:spPr>
        <a:xfrm>
          <a:off x="9211815" y="1765513"/>
          <a:ext cx="2168174" cy="2168174"/>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F032217-A4D0-46C3-A213-D74954F6DA5D}">
      <dsp:nvSpPr>
        <dsp:cNvPr id="0" name=""/>
        <dsp:cNvSpPr/>
      </dsp:nvSpPr>
      <dsp:spPr>
        <a:xfrm>
          <a:off x="9054181" y="228046"/>
          <a:ext cx="2515081" cy="145577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rtl="0">
            <a:lnSpc>
              <a:spcPct val="90000"/>
            </a:lnSpc>
            <a:spcBef>
              <a:spcPct val="0"/>
            </a:spcBef>
            <a:spcAft>
              <a:spcPct val="35000"/>
            </a:spcAft>
            <a:buNone/>
          </a:pPr>
          <a:r>
            <a:rPr lang="de-DE" sz="2000" b="0" i="0" kern="1200" dirty="0"/>
            <a:t>The evaluation criteria should be clearly and unambiguously formulated</a:t>
          </a:r>
          <a:endParaRPr lang="el-GR" sz="2000" kern="1200" dirty="0"/>
        </a:p>
      </dsp:txBody>
      <dsp:txXfrm>
        <a:off x="9054181" y="228046"/>
        <a:ext cx="2515081" cy="1455774"/>
      </dsp:txXfrm>
    </dsp:sp>
    <dsp:sp modelId="{173945A4-CDD0-40B3-8566-FE0DAA281427}">
      <dsp:nvSpPr>
        <dsp:cNvPr id="0" name=""/>
        <dsp:cNvSpPr/>
      </dsp:nvSpPr>
      <dsp:spPr>
        <a:xfrm>
          <a:off x="10036589" y="2364548"/>
          <a:ext cx="2168174" cy="2168174"/>
        </a:xfrm>
        <a:prstGeom prst="ellipse">
          <a:avLst/>
        </a:prstGeom>
        <a:solidFill>
          <a:schemeClr val="accent5">
            <a:alpha val="50000"/>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EB235F3-22AC-4D7E-884C-CF9EF0A9D2A1}">
      <dsp:nvSpPr>
        <dsp:cNvPr id="0" name=""/>
        <dsp:cNvSpPr/>
      </dsp:nvSpPr>
      <dsp:spPr>
        <a:xfrm>
          <a:off x="12349637" y="1788954"/>
          <a:ext cx="2254901" cy="157966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rtl="0">
            <a:lnSpc>
              <a:spcPct val="90000"/>
            </a:lnSpc>
            <a:spcBef>
              <a:spcPct val="0"/>
            </a:spcBef>
            <a:spcAft>
              <a:spcPct val="35000"/>
            </a:spcAft>
            <a:buNone/>
          </a:pPr>
          <a:r>
            <a:rPr lang="de-DE" sz="2000" b="0" i="0" kern="1200" dirty="0"/>
            <a:t>The assessment criteria should be closely linked to the previously defined learning objectives </a:t>
          </a:r>
          <a:endParaRPr lang="el-GR" sz="2000" kern="1200" dirty="0"/>
        </a:p>
      </dsp:txBody>
      <dsp:txXfrm>
        <a:off x="12349637" y="1788954"/>
        <a:ext cx="2254901" cy="1579669"/>
      </dsp:txXfrm>
    </dsp:sp>
    <dsp:sp modelId="{ED81451B-C150-4ED0-A09B-B9BABE3BEEBB}">
      <dsp:nvSpPr>
        <dsp:cNvPr id="0" name=""/>
        <dsp:cNvSpPr/>
      </dsp:nvSpPr>
      <dsp:spPr>
        <a:xfrm>
          <a:off x="9721770" y="3334651"/>
          <a:ext cx="2168174" cy="2168174"/>
        </a:xfrm>
        <a:prstGeom prst="ellipse">
          <a:avLst/>
        </a:prstGeom>
        <a:solidFill>
          <a:schemeClr val="accent5">
            <a:alpha val="50000"/>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112ACF6-31F1-4D5F-B363-7BE80265A064}">
      <dsp:nvSpPr>
        <dsp:cNvPr id="0" name=""/>
        <dsp:cNvSpPr/>
      </dsp:nvSpPr>
      <dsp:spPr>
        <a:xfrm>
          <a:off x="12362949" y="4379853"/>
          <a:ext cx="2254901" cy="157966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rtl="0">
            <a:lnSpc>
              <a:spcPct val="90000"/>
            </a:lnSpc>
            <a:spcBef>
              <a:spcPct val="0"/>
            </a:spcBef>
            <a:spcAft>
              <a:spcPct val="35000"/>
            </a:spcAft>
            <a:buNone/>
          </a:pPr>
          <a:r>
            <a:rPr lang="de-DE" sz="2000" b="0" i="0" kern="1200" dirty="0"/>
            <a:t>The evaluation criteria should be objective and provide a clear basis for the evaluation</a:t>
          </a:r>
          <a:endParaRPr lang="el-GR" sz="2000" kern="1200" dirty="0"/>
        </a:p>
      </dsp:txBody>
      <dsp:txXfrm>
        <a:off x="12362949" y="4379853"/>
        <a:ext cx="2254901" cy="1579669"/>
      </dsp:txXfrm>
    </dsp:sp>
    <dsp:sp modelId="{F1A45558-4FFB-43DA-8338-54C86E74B34D}">
      <dsp:nvSpPr>
        <dsp:cNvPr id="0" name=""/>
        <dsp:cNvSpPr/>
      </dsp:nvSpPr>
      <dsp:spPr>
        <a:xfrm>
          <a:off x="8701861" y="3334651"/>
          <a:ext cx="2168174" cy="2168174"/>
        </a:xfrm>
        <a:prstGeom prst="ellipse">
          <a:avLst/>
        </a:prstGeom>
        <a:solidFill>
          <a:schemeClr val="accent5">
            <a:alpha val="50000"/>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1814619-7498-475B-8548-31D66F86BE41}">
      <dsp:nvSpPr>
        <dsp:cNvPr id="0" name=""/>
        <dsp:cNvSpPr/>
      </dsp:nvSpPr>
      <dsp:spPr>
        <a:xfrm>
          <a:off x="6126363" y="4511660"/>
          <a:ext cx="2254901" cy="157966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rtl="0">
            <a:lnSpc>
              <a:spcPct val="90000"/>
            </a:lnSpc>
            <a:spcBef>
              <a:spcPct val="0"/>
            </a:spcBef>
            <a:spcAft>
              <a:spcPct val="35000"/>
            </a:spcAft>
            <a:buNone/>
          </a:pPr>
          <a:r>
            <a:rPr lang="de-DE" sz="2000" b="0" i="0" kern="1200" dirty="0"/>
            <a:t>The assessment criteria should make it possible to differentiate appropriately between students' performances</a:t>
          </a:r>
          <a:endParaRPr lang="el-GR" sz="2000" kern="1200" dirty="0"/>
        </a:p>
      </dsp:txBody>
      <dsp:txXfrm>
        <a:off x="6126363" y="4511660"/>
        <a:ext cx="2254901" cy="1579669"/>
      </dsp:txXfrm>
    </dsp:sp>
    <dsp:sp modelId="{3BE44B1D-82F1-4344-A962-4A43E3A7AF2E}">
      <dsp:nvSpPr>
        <dsp:cNvPr id="0" name=""/>
        <dsp:cNvSpPr/>
      </dsp:nvSpPr>
      <dsp:spPr>
        <a:xfrm>
          <a:off x="8387042" y="2364548"/>
          <a:ext cx="2168174" cy="2168174"/>
        </a:xfrm>
        <a:prstGeom prst="ellipse">
          <a:avLst/>
        </a:prstGeom>
        <a:solidFill>
          <a:schemeClr val="accent5">
            <a:alpha val="50000"/>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63754B6-5011-4207-AD08-B8543BF040B9}">
      <dsp:nvSpPr>
        <dsp:cNvPr id="0" name=""/>
        <dsp:cNvSpPr/>
      </dsp:nvSpPr>
      <dsp:spPr>
        <a:xfrm>
          <a:off x="5862571" y="1788954"/>
          <a:ext cx="2254901" cy="157966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rtl="0">
            <a:lnSpc>
              <a:spcPct val="90000"/>
            </a:lnSpc>
            <a:spcBef>
              <a:spcPct val="0"/>
            </a:spcBef>
            <a:spcAft>
              <a:spcPct val="35000"/>
            </a:spcAft>
            <a:buNone/>
          </a:pPr>
          <a:r>
            <a:rPr lang="de-DE" sz="2000" b="0" i="0" kern="1200" dirty="0"/>
            <a:t>The assessment criteria should be communicated transparently to the students so that they know how their performance will be assessed</a:t>
          </a:r>
          <a:endParaRPr lang="el-GR" sz="2000" kern="1200" dirty="0"/>
        </a:p>
      </dsp:txBody>
      <dsp:txXfrm>
        <a:off x="5862571" y="1788954"/>
        <a:ext cx="2254901" cy="15796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AD9D4F-EBA5-4273-8145-77807A879456}">
      <dsp:nvSpPr>
        <dsp:cNvPr id="0" name=""/>
        <dsp:cNvSpPr/>
      </dsp:nvSpPr>
      <dsp:spPr>
        <a:xfrm>
          <a:off x="1175677" y="0"/>
          <a:ext cx="13324345" cy="4351618"/>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01EE76-90FE-4F40-9457-8A4BC0FA7D45}">
      <dsp:nvSpPr>
        <dsp:cNvPr id="0" name=""/>
        <dsp:cNvSpPr/>
      </dsp:nvSpPr>
      <dsp:spPr>
        <a:xfrm>
          <a:off x="6888" y="1305485"/>
          <a:ext cx="3011908" cy="174064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0" i="0" kern="1200"/>
            <a:t>Make sure that the tasks are closely linked to the previously defined learning objectives. </a:t>
          </a:r>
          <a:endParaRPr lang="el-GR" sz="1800" kern="1200"/>
        </a:p>
      </dsp:txBody>
      <dsp:txXfrm>
        <a:off x="91859" y="1390456"/>
        <a:ext cx="2841966" cy="1570705"/>
      </dsp:txXfrm>
    </dsp:sp>
    <dsp:sp modelId="{41104902-EA10-4747-AC38-715B8F88EDF5}">
      <dsp:nvSpPr>
        <dsp:cNvPr id="0" name=""/>
        <dsp:cNvSpPr/>
      </dsp:nvSpPr>
      <dsp:spPr>
        <a:xfrm>
          <a:off x="3169392" y="1305485"/>
          <a:ext cx="3011908" cy="1740647"/>
        </a:xfrm>
        <a:prstGeom prst="roundRect">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0" i="0" kern="1200"/>
            <a:t>Decide which type of task is best suited to assess the desired knowledge, skills or competences. </a:t>
          </a:r>
          <a:endParaRPr lang="el-GR" sz="1800" kern="1200"/>
        </a:p>
      </dsp:txBody>
      <dsp:txXfrm>
        <a:off x="3254363" y="1390456"/>
        <a:ext cx="2841966" cy="1570705"/>
      </dsp:txXfrm>
    </dsp:sp>
    <dsp:sp modelId="{EF3B41F9-903E-43B8-9CF4-EB3377EC3959}">
      <dsp:nvSpPr>
        <dsp:cNvPr id="0" name=""/>
        <dsp:cNvSpPr/>
      </dsp:nvSpPr>
      <dsp:spPr>
        <a:xfrm>
          <a:off x="6331896" y="1305485"/>
          <a:ext cx="3011908" cy="1740647"/>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0" i="0" kern="1200"/>
            <a:t>Make sure that the tasks are formulated clearly and unambiguously so that the learners understand exactly what is expected of them. </a:t>
          </a:r>
          <a:endParaRPr lang="el-GR" sz="1800" kern="1200"/>
        </a:p>
      </dsp:txBody>
      <dsp:txXfrm>
        <a:off x="6416867" y="1390456"/>
        <a:ext cx="2841966" cy="1570705"/>
      </dsp:txXfrm>
    </dsp:sp>
    <dsp:sp modelId="{7F2E43C9-DF83-452E-B338-EC8F0279025E}">
      <dsp:nvSpPr>
        <dsp:cNvPr id="0" name=""/>
        <dsp:cNvSpPr/>
      </dsp:nvSpPr>
      <dsp:spPr>
        <a:xfrm>
          <a:off x="9494400" y="1305485"/>
          <a:ext cx="3011908" cy="1740647"/>
        </a:xfrm>
        <a:prstGeom prst="roundRect">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0" i="0" kern="1200"/>
            <a:t>Ensure that the tasks allow learners' performance to be appropriately differentiated. </a:t>
          </a:r>
          <a:endParaRPr lang="el-GR" sz="1800" kern="1200"/>
        </a:p>
      </dsp:txBody>
      <dsp:txXfrm>
        <a:off x="9579371" y="1390456"/>
        <a:ext cx="2841966" cy="1570705"/>
      </dsp:txXfrm>
    </dsp:sp>
    <dsp:sp modelId="{2E70E3E3-2726-468C-8351-37801199EB0F}">
      <dsp:nvSpPr>
        <dsp:cNvPr id="0" name=""/>
        <dsp:cNvSpPr/>
      </dsp:nvSpPr>
      <dsp:spPr>
        <a:xfrm>
          <a:off x="12656903" y="1305485"/>
          <a:ext cx="3011908" cy="1740647"/>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0" i="0" kern="1200"/>
            <a:t>Think about which criteria you want to use to evaluate the tasks.  </a:t>
          </a:r>
          <a:endParaRPr lang="el-GR" sz="1800" kern="1200"/>
        </a:p>
      </dsp:txBody>
      <dsp:txXfrm>
        <a:off x="12741874" y="1390456"/>
        <a:ext cx="2841966" cy="15707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B5BC3F-E21B-458E-ADDE-2FC7CE802E73}">
      <dsp:nvSpPr>
        <dsp:cNvPr id="0" name=""/>
        <dsp:cNvSpPr/>
      </dsp:nvSpPr>
      <dsp:spPr>
        <a:xfrm>
          <a:off x="0" y="54120"/>
          <a:ext cx="15948000" cy="127413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de-DE" sz="2400" b="0" i="0" kern="1200"/>
            <a:t>The flipped classroom concept allows learning content to be developed outside of the classroom. Good time planning makes it possible to use lesson time efficiently and concentrate on carrying out the assessments.</a:t>
          </a:r>
          <a:endParaRPr lang="el-GR" sz="2400" kern="1200"/>
        </a:p>
      </dsp:txBody>
      <dsp:txXfrm>
        <a:off x="62198" y="116318"/>
        <a:ext cx="15823604" cy="1149734"/>
      </dsp:txXfrm>
    </dsp:sp>
    <dsp:sp modelId="{BFEFECBF-1FE6-4DBF-9CCF-75CFF2C5C010}">
      <dsp:nvSpPr>
        <dsp:cNvPr id="0" name=""/>
        <dsp:cNvSpPr/>
      </dsp:nvSpPr>
      <dsp:spPr>
        <a:xfrm>
          <a:off x="0" y="1397370"/>
          <a:ext cx="15948000" cy="127413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de-DE" sz="2400" b="0" i="0" kern="1200"/>
            <a:t>Good organisation enables teachers to allow sufficient time for the preparation of assessments. This includes creating the tasks, defining the assessment criteria and providing the necessary resources.</a:t>
          </a:r>
          <a:endParaRPr lang="el-GR" sz="2400" kern="1200"/>
        </a:p>
      </dsp:txBody>
      <dsp:txXfrm>
        <a:off x="62198" y="1459568"/>
        <a:ext cx="15823604" cy="1149734"/>
      </dsp:txXfrm>
    </dsp:sp>
    <dsp:sp modelId="{D90BDFAF-0391-457E-83F3-C3F49C155DFB}">
      <dsp:nvSpPr>
        <dsp:cNvPr id="0" name=""/>
        <dsp:cNvSpPr/>
      </dsp:nvSpPr>
      <dsp:spPr>
        <a:xfrm>
          <a:off x="0" y="2740620"/>
          <a:ext cx="15948000" cy="127413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de-DE" sz="2400" b="0" i="0" kern="1200"/>
            <a:t>The flipped classroom concept allows learners to learn at their own pace. A well-organised timetable takes these different learning speeds into account.</a:t>
          </a:r>
          <a:endParaRPr lang="el-GR" sz="2400" kern="1200"/>
        </a:p>
      </dsp:txBody>
      <dsp:txXfrm>
        <a:off x="62198" y="2802818"/>
        <a:ext cx="15823604" cy="1149734"/>
      </dsp:txXfrm>
    </dsp:sp>
    <dsp:sp modelId="{A4D8432F-F964-4CF5-8728-B59A4F4ADFAC}">
      <dsp:nvSpPr>
        <dsp:cNvPr id="0" name=""/>
        <dsp:cNvSpPr/>
      </dsp:nvSpPr>
      <dsp:spPr>
        <a:xfrm>
          <a:off x="0" y="4083870"/>
          <a:ext cx="15948000" cy="127413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de-DE" sz="2400" b="0" i="0" kern="1200"/>
            <a:t>The flipped classroom concept utilises technology to deliver learning content outside of the classroom. Good organisation ensures that the technological resources are used effectively to carry out the assessments and record the results.</a:t>
          </a:r>
          <a:endParaRPr lang="el-GR" sz="2400" kern="1200"/>
        </a:p>
      </dsp:txBody>
      <dsp:txXfrm>
        <a:off x="62198" y="4146068"/>
        <a:ext cx="15823604" cy="11497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740604-A4E8-4B05-B7D6-E37DD010BBEA}">
      <dsp:nvSpPr>
        <dsp:cNvPr id="0" name=""/>
        <dsp:cNvSpPr/>
      </dsp:nvSpPr>
      <dsp:spPr>
        <a:xfrm>
          <a:off x="3348" y="0"/>
          <a:ext cx="5209576" cy="47550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298704" rIns="298704" bIns="298704" numCol="1" spcCol="1270" anchor="ctr" anchorCtr="0">
          <a:noAutofit/>
        </a:bodyPr>
        <a:lstStyle/>
        <a:p>
          <a:pPr marL="0" lvl="0" indent="0" algn="ctr" defTabSz="1866900" rtl="0">
            <a:lnSpc>
              <a:spcPct val="90000"/>
            </a:lnSpc>
            <a:spcBef>
              <a:spcPct val="0"/>
            </a:spcBef>
            <a:spcAft>
              <a:spcPct val="35000"/>
            </a:spcAft>
            <a:buNone/>
          </a:pPr>
          <a:r>
            <a:rPr lang="de-DE" sz="4200" b="0" i="0" kern="1200" dirty="0"/>
            <a:t>Clearly defined assessment criteria</a:t>
          </a:r>
          <a:endParaRPr lang="el-GR" sz="4200" kern="1200" dirty="0"/>
        </a:p>
      </dsp:txBody>
      <dsp:txXfrm>
        <a:off x="3348" y="1902033"/>
        <a:ext cx="5209576" cy="1902033"/>
      </dsp:txXfrm>
    </dsp:sp>
    <dsp:sp modelId="{6815B129-9E00-42FA-9965-428C8228D484}">
      <dsp:nvSpPr>
        <dsp:cNvPr id="0" name=""/>
        <dsp:cNvSpPr/>
      </dsp:nvSpPr>
      <dsp:spPr>
        <a:xfrm>
          <a:off x="1816415" y="285305"/>
          <a:ext cx="1583442" cy="158344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723B8A-C66D-4231-9572-01681358AF68}">
      <dsp:nvSpPr>
        <dsp:cNvPr id="0" name=""/>
        <dsp:cNvSpPr/>
      </dsp:nvSpPr>
      <dsp:spPr>
        <a:xfrm>
          <a:off x="5369211" y="0"/>
          <a:ext cx="5209576" cy="47550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298704" rIns="298704" bIns="298704" numCol="1" spcCol="1270" anchor="ctr" anchorCtr="0">
          <a:noAutofit/>
        </a:bodyPr>
        <a:lstStyle/>
        <a:p>
          <a:pPr marL="0" lvl="0" indent="0" algn="ctr" defTabSz="1866900" rtl="0">
            <a:lnSpc>
              <a:spcPct val="90000"/>
            </a:lnSpc>
            <a:spcBef>
              <a:spcPct val="0"/>
            </a:spcBef>
            <a:spcAft>
              <a:spcPct val="35000"/>
            </a:spcAft>
            <a:buNone/>
          </a:pPr>
          <a:r>
            <a:rPr lang="de-DE" sz="4200" b="0" i="0" kern="1200" dirty="0"/>
            <a:t>Transparent scoring</a:t>
          </a:r>
          <a:endParaRPr lang="el-GR" sz="4200" kern="1200" dirty="0"/>
        </a:p>
      </dsp:txBody>
      <dsp:txXfrm>
        <a:off x="5369211" y="1902033"/>
        <a:ext cx="5209576" cy="1902033"/>
      </dsp:txXfrm>
    </dsp:sp>
    <dsp:sp modelId="{E4428A30-C395-4417-8F87-9449FA09FB4C}">
      <dsp:nvSpPr>
        <dsp:cNvPr id="0" name=""/>
        <dsp:cNvSpPr/>
      </dsp:nvSpPr>
      <dsp:spPr>
        <a:xfrm>
          <a:off x="7182278" y="285305"/>
          <a:ext cx="1583442" cy="158344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C47330-5205-46F5-916E-E59B461A7C53}">
      <dsp:nvSpPr>
        <dsp:cNvPr id="0" name=""/>
        <dsp:cNvSpPr/>
      </dsp:nvSpPr>
      <dsp:spPr>
        <a:xfrm>
          <a:off x="10735075" y="0"/>
          <a:ext cx="5209576" cy="47550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298704" rIns="298704" bIns="298704" numCol="1" spcCol="1270" anchor="ctr" anchorCtr="0">
          <a:noAutofit/>
        </a:bodyPr>
        <a:lstStyle/>
        <a:p>
          <a:pPr marL="0" lvl="0" indent="0" algn="ctr" defTabSz="1866900" rtl="0">
            <a:lnSpc>
              <a:spcPct val="90000"/>
            </a:lnSpc>
            <a:spcBef>
              <a:spcPct val="0"/>
            </a:spcBef>
            <a:spcAft>
              <a:spcPct val="35000"/>
            </a:spcAft>
            <a:buNone/>
          </a:pPr>
          <a:r>
            <a:rPr lang="de-DE" sz="4200" b="0" i="0" kern="1200" dirty="0"/>
            <a:t>Objective assessment</a:t>
          </a:r>
          <a:endParaRPr lang="el-GR" sz="4200" kern="1200" dirty="0"/>
        </a:p>
      </dsp:txBody>
      <dsp:txXfrm>
        <a:off x="10735075" y="1902033"/>
        <a:ext cx="5209576" cy="1902033"/>
      </dsp:txXfrm>
    </dsp:sp>
    <dsp:sp modelId="{4785239A-AD8E-45C1-A6A5-D6015E4857A3}">
      <dsp:nvSpPr>
        <dsp:cNvPr id="0" name=""/>
        <dsp:cNvSpPr/>
      </dsp:nvSpPr>
      <dsp:spPr>
        <a:xfrm>
          <a:off x="12589707" y="285305"/>
          <a:ext cx="1583442" cy="158344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1000" r="-3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ECE6E4-1513-4BBB-859C-BC8A51355D0F}">
      <dsp:nvSpPr>
        <dsp:cNvPr id="0" name=""/>
        <dsp:cNvSpPr/>
      </dsp:nvSpPr>
      <dsp:spPr>
        <a:xfrm>
          <a:off x="637920" y="3804067"/>
          <a:ext cx="14672160" cy="713262"/>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3" name="Google Shape;703;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0" name="Google Shape;720;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7" name="Google Shape;737;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4" name="Google Shape;754;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1" name="Google Shape;771;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8" name="Google Shape;788;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1" name="Google Shape;811;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8" name="Google Shape;828;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8" name="Google Shape;828;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66368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p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3" name="Google Shape;1033;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1" name="Google Shape;601;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4" name="Google Shape;61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2" name="Google Shape;40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2430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9" name="Google Shape;41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0161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5" name="Google Shape;635;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2" name="Google Shape;652;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9" name="Google Shape;669;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6" name="Google Shape;686;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6.png"/><Relationship Id="rId7" Type="http://schemas.openxmlformats.org/officeDocument/2006/relationships/diagramData" Target="../diagrams/data3.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png"/><Relationship Id="rId11" Type="http://schemas.microsoft.com/office/2007/relationships/diagramDrawing" Target="../diagrams/drawing3.xml"/><Relationship Id="rId5" Type="http://schemas.openxmlformats.org/officeDocument/2006/relationships/image" Target="../media/image2.png"/><Relationship Id="rId10" Type="http://schemas.openxmlformats.org/officeDocument/2006/relationships/diagramColors" Target="../diagrams/colors3.xml"/><Relationship Id="rId4" Type="http://schemas.openxmlformats.org/officeDocument/2006/relationships/image" Target="../media/image1.png"/><Relationship Id="rId9"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6.png"/><Relationship Id="rId7" Type="http://schemas.openxmlformats.org/officeDocument/2006/relationships/diagramColors" Target="../diagrams/colors4.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QuickStyle" Target="../diagrams/quickStyle4.xml"/><Relationship Id="rId11" Type="http://schemas.openxmlformats.org/officeDocument/2006/relationships/image" Target="../media/image3.png"/><Relationship Id="rId5" Type="http://schemas.openxmlformats.org/officeDocument/2006/relationships/diagramLayout" Target="../diagrams/layout4.xml"/><Relationship Id="rId10" Type="http://schemas.openxmlformats.org/officeDocument/2006/relationships/image" Target="../media/image2.png"/><Relationship Id="rId4" Type="http://schemas.openxmlformats.org/officeDocument/2006/relationships/diagramData" Target="../diagrams/data4.xml"/><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6.png"/><Relationship Id="rId7" Type="http://schemas.openxmlformats.org/officeDocument/2006/relationships/diagramColors" Target="../diagrams/colors5.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QuickStyle" Target="../diagrams/quickStyle5.xml"/><Relationship Id="rId11" Type="http://schemas.openxmlformats.org/officeDocument/2006/relationships/image" Target="../media/image3.png"/><Relationship Id="rId5" Type="http://schemas.openxmlformats.org/officeDocument/2006/relationships/diagramLayout" Target="../diagrams/layout5.xml"/><Relationship Id="rId10" Type="http://schemas.openxmlformats.org/officeDocument/2006/relationships/image" Target="../media/image2.png"/><Relationship Id="rId4" Type="http://schemas.openxmlformats.org/officeDocument/2006/relationships/diagramData" Target="../diagrams/data5.xml"/><Relationship Id="rId9"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8" Type="http://schemas.openxmlformats.org/officeDocument/2006/relationships/hyperlink" Target="https://www.youtube.com/watch?v=SjnrI3ZO2tU" TargetMode="External"/><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14.png"/></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5.png"/><Relationship Id="rId7"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7.jp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study.com/teach/summative-assessments.html?msockid=0ff5f1bf73366c8b3957e538725a6dbe"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thirdspacelearning.com/blog/summative-assessment/" TargetMode="External"/><Relationship Id="rId5" Type="http://schemas.openxmlformats.org/officeDocument/2006/relationships/hyperlink" Target="https://flippedlearning.org/syndicated/summative-assessment-in-a-flipped-mastery-classroom/"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hyperlink" Target="https://www.youtube.com/watch?v=fR63FrrkQHQ"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www.cmu.edu/teaching/assessment/basics/formative-summative.html"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image" Target="../media/image3.png"/><Relationship Id="rId5" Type="http://schemas.openxmlformats.org/officeDocument/2006/relationships/diagramLayout" Target="../diagrams/layout1.xml"/><Relationship Id="rId10" Type="http://schemas.openxmlformats.org/officeDocument/2006/relationships/image" Target="../media/image2.png"/><Relationship Id="rId4" Type="http://schemas.openxmlformats.org/officeDocument/2006/relationships/diagramData" Target="../diagrams/data1.xml"/><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QuickStyle" Target="../diagrams/quickStyle2.xml"/><Relationship Id="rId11" Type="http://schemas.openxmlformats.org/officeDocument/2006/relationships/image" Target="../media/image3.png"/><Relationship Id="rId5" Type="http://schemas.openxmlformats.org/officeDocument/2006/relationships/diagramLayout" Target="../diagrams/layout2.xml"/><Relationship Id="rId10" Type="http://schemas.openxmlformats.org/officeDocument/2006/relationships/image" Target="../media/image2.png"/><Relationship Id="rId4" Type="http://schemas.openxmlformats.org/officeDocument/2006/relationships/diagramData" Target="../diagrams/data2.xml"/><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p:nvPr/>
        </p:nvSpPr>
        <p:spPr>
          <a:xfrm>
            <a:off x="1028700" y="2895851"/>
            <a:ext cx="9259269" cy="605588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de-DE" sz="4400" b="1" i="0" u="none" strike="noStrike" cap="none" dirty="0">
                <a:solidFill>
                  <a:srgbClr val="FB8709"/>
                </a:solidFill>
                <a:latin typeface="Arial"/>
                <a:ea typeface="Arial"/>
                <a:cs typeface="Arial"/>
                <a:sym typeface="Arial"/>
              </a:rPr>
              <a:t>Module 6: Assessing Learning in a Flipped Classroom: Evaluation and Refinement of the Implementation Process</a:t>
            </a:r>
          </a:p>
          <a:p>
            <a:r>
              <a:rPr lang="en-GB" sz="4400" b="1" i="0" u="none" strike="noStrike" cap="none" dirty="0">
                <a:solidFill>
                  <a:srgbClr val="033C5B"/>
                </a:solidFill>
                <a:latin typeface="Arial"/>
                <a:ea typeface="Arial"/>
                <a:cs typeface="Arial"/>
                <a:sym typeface="Arial"/>
              </a:rPr>
              <a:t>Unit 3 - Summative Assessment Design and Implementation</a:t>
            </a:r>
            <a:endParaRPr lang="en-GB" sz="4400" b="1" dirty="0"/>
          </a:p>
          <a:p>
            <a:pPr marL="0" marR="0" lvl="0" indent="0" algn="l" rtl="0">
              <a:spcBef>
                <a:spcPts val="0"/>
              </a:spcBef>
              <a:spcAft>
                <a:spcPts val="0"/>
              </a:spcAft>
              <a:buNone/>
            </a:pPr>
            <a:endParaRPr sz="4400" b="1" dirty="0">
              <a:solidFill>
                <a:srgbClr val="FB8709"/>
              </a:solidFill>
              <a:latin typeface="Arial"/>
              <a:ea typeface="Arial"/>
              <a:cs typeface="Arial"/>
              <a:sym typeface="Arial"/>
            </a:endParaRPr>
          </a:p>
        </p:txBody>
      </p:sp>
      <p:sp>
        <p:nvSpPr>
          <p:cNvPr id="85" name="Google Shape;85;p13"/>
          <p:cNvSpPr/>
          <p:nvPr/>
        </p:nvSpPr>
        <p:spPr>
          <a:xfrm rot="10800000">
            <a:off x="9673884" y="-1920219"/>
            <a:ext cx="10305338" cy="10262060"/>
          </a:xfrm>
          <a:custGeom>
            <a:avLst/>
            <a:gdLst/>
            <a:ahLst/>
            <a:cxnLst/>
            <a:rect l="l" t="t" r="r" b="b"/>
            <a:pathLst>
              <a:path w="6350000" h="6323333" extrusionOk="0">
                <a:moveTo>
                  <a:pt x="6350000" y="6323333"/>
                </a:moveTo>
                <a:lnTo>
                  <a:pt x="0" y="6323333"/>
                </a:lnTo>
                <a:lnTo>
                  <a:pt x="0" y="0"/>
                </a:lnTo>
                <a:lnTo>
                  <a:pt x="6350000" y="6323333"/>
                </a:lnTo>
                <a:close/>
              </a:path>
            </a:pathLst>
          </a:cu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 name="Google Shape;86;p13"/>
          <p:cNvSpPr/>
          <p:nvPr/>
        </p:nvSpPr>
        <p:spPr>
          <a:xfrm rot="-5400000">
            <a:off x="13579297" y="5173799"/>
            <a:ext cx="5050689" cy="5175713"/>
          </a:xfrm>
          <a:custGeom>
            <a:avLst/>
            <a:gdLst/>
            <a:ahLst/>
            <a:cxnLst/>
            <a:rect l="l" t="t" r="r" b="b"/>
            <a:pathLst>
              <a:path w="6350000" h="6507187" extrusionOk="0">
                <a:moveTo>
                  <a:pt x="6350000" y="6507187"/>
                </a:moveTo>
                <a:lnTo>
                  <a:pt x="0" y="6507187"/>
                </a:lnTo>
                <a:lnTo>
                  <a:pt x="0" y="0"/>
                </a:lnTo>
                <a:lnTo>
                  <a:pt x="6350000" y="6507187"/>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 name="Google Shape;87;p13"/>
          <p:cNvSpPr/>
          <p:nvPr/>
        </p:nvSpPr>
        <p:spPr>
          <a:xfrm>
            <a:off x="685288" y="6503003"/>
            <a:ext cx="3367356" cy="3367356"/>
          </a:xfrm>
          <a:custGeom>
            <a:avLst/>
            <a:gdLst/>
            <a:ahLst/>
            <a:cxnLst/>
            <a:rect l="l" t="t" r="r" b="b"/>
            <a:pathLst>
              <a:path w="3367356" h="3367356" extrusionOk="0">
                <a:moveTo>
                  <a:pt x="0" y="0"/>
                </a:moveTo>
                <a:lnTo>
                  <a:pt x="3367356" y="0"/>
                </a:lnTo>
                <a:lnTo>
                  <a:pt x="3367356" y="3367356"/>
                </a:lnTo>
                <a:lnTo>
                  <a:pt x="0" y="336735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 name="Google Shape;88;p13"/>
          <p:cNvSpPr/>
          <p:nvPr/>
        </p:nvSpPr>
        <p:spPr>
          <a:xfrm>
            <a:off x="685288" y="8961260"/>
            <a:ext cx="3742515" cy="1010479"/>
          </a:xfrm>
          <a:custGeom>
            <a:avLst/>
            <a:gdLst/>
            <a:ahLst/>
            <a:cxnLst/>
            <a:rect l="l" t="t" r="r" b="b"/>
            <a:pathLst>
              <a:path w="3742515" h="1010479" extrusionOk="0">
                <a:moveTo>
                  <a:pt x="0" y="0"/>
                </a:moveTo>
                <a:lnTo>
                  <a:pt x="3742515" y="0"/>
                </a:lnTo>
                <a:lnTo>
                  <a:pt x="3742515" y="1010479"/>
                </a:lnTo>
                <a:lnTo>
                  <a:pt x="0" y="1010479"/>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 name="Google Shape;89;p13"/>
          <p:cNvSpPr txBox="1"/>
          <p:nvPr/>
        </p:nvSpPr>
        <p:spPr>
          <a:xfrm>
            <a:off x="1028700" y="1501381"/>
            <a:ext cx="11295250" cy="107188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de-DE" sz="3499">
                <a:solidFill>
                  <a:srgbClr val="053249"/>
                </a:solidFill>
                <a:latin typeface="Arial"/>
                <a:ea typeface="Arial"/>
                <a:cs typeface="Arial"/>
                <a:sym typeface="Arial"/>
              </a:rPr>
              <a:t>CollaboratiVET Curriculum for VET teachers/trainers/educators </a:t>
            </a:r>
            <a:endParaRPr/>
          </a:p>
        </p:txBody>
      </p:sp>
      <p:sp>
        <p:nvSpPr>
          <p:cNvPr id="91" name="Google Shape;91;p13"/>
          <p:cNvSpPr txBox="1"/>
          <p:nvPr/>
        </p:nvSpPr>
        <p:spPr>
          <a:xfrm>
            <a:off x="4325513" y="9144970"/>
            <a:ext cx="6720632" cy="83629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de-DE" sz="120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a:p>
            <a:pPr marL="0" marR="0" lvl="0" indent="0" algn="just" rtl="0">
              <a:lnSpc>
                <a:spcPct val="140000"/>
              </a:lnSpc>
              <a:spcBef>
                <a:spcPts val="0"/>
              </a:spcBef>
              <a:spcAft>
                <a:spcPts val="0"/>
              </a:spcAft>
              <a:buNone/>
            </a:pPr>
            <a:endParaRPr sz="1200">
              <a:solidFill>
                <a:srgbClr val="121212"/>
              </a:solidFill>
              <a:latin typeface="Arial"/>
              <a:ea typeface="Arial"/>
              <a:cs typeface="Arial"/>
              <a:sym typeface="Arial"/>
            </a:endParaRPr>
          </a:p>
        </p:txBody>
      </p:sp>
      <p:pic>
        <p:nvPicPr>
          <p:cNvPr id="10" name="Picture 9">
            <a:extLst>
              <a:ext uri="{FF2B5EF4-FFF2-40B4-BE49-F238E27FC236}">
                <a16:creationId xmlns:a16="http://schemas.microsoft.com/office/drawing/2014/main" id="{EC613D9D-FA7F-53E6-0BE7-6B630ABDB0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47832" y="9372641"/>
            <a:ext cx="1047619" cy="380952"/>
          </a:xfrm>
          <a:prstGeom prst="rect">
            <a:avLst/>
          </a:prstGeom>
        </p:spPr>
      </p:pic>
      <p:pic>
        <p:nvPicPr>
          <p:cNvPr id="2" name="Picture 1" descr="A group of people sitting at a table&#10;&#10;Description automatically generated">
            <a:extLst>
              <a:ext uri="{FF2B5EF4-FFF2-40B4-BE49-F238E27FC236}">
                <a16:creationId xmlns:a16="http://schemas.microsoft.com/office/drawing/2014/main" id="{1F2E4F1B-5886-F675-ED5E-D22FFEAB0826}"/>
              </a:ext>
            </a:extLst>
          </p:cNvPr>
          <p:cNvPicPr>
            <a:picLocks noChangeAspect="1"/>
          </p:cNvPicPr>
          <p:nvPr/>
        </p:nvPicPr>
        <p:blipFill>
          <a:blip r:embed="rId6"/>
          <a:srcRect r="59736" b="14882"/>
          <a:stretch/>
        </p:blipFill>
        <p:spPr>
          <a:xfrm>
            <a:off x="10210639" y="298176"/>
            <a:ext cx="7362609" cy="87549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p48"/>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06" name="Google Shape;706;p48"/>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07" name="Google Shape;707;p48"/>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08" name="Google Shape;708;p48"/>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09" name="Google Shape;709;p48"/>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10" name="Google Shape;710;p48"/>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11" name="Google Shape;711;p48"/>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12" name="Google Shape;712;p48"/>
          <p:cNvSpPr txBox="1"/>
          <p:nvPr/>
        </p:nvSpPr>
        <p:spPr>
          <a:xfrm>
            <a:off x="792000" y="1548000"/>
            <a:ext cx="12181388" cy="102521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de-DE" sz="4000" b="0" i="0" u="none" strike="noStrike" cap="none">
                <a:solidFill>
                  <a:srgbClr val="033C5B"/>
                </a:solidFill>
                <a:latin typeface="Arial"/>
                <a:ea typeface="Arial"/>
                <a:cs typeface="Arial"/>
                <a:sym typeface="Arial"/>
              </a:rPr>
              <a:t>The right tasks for the assessment </a:t>
            </a:r>
            <a:endParaRPr/>
          </a:p>
        </p:txBody>
      </p:sp>
      <p:sp>
        <p:nvSpPr>
          <p:cNvPr id="716" name="Google Shape;716;p48"/>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17" name="Google Shape;717;p48"/>
          <p:cNvSpPr txBox="1"/>
          <p:nvPr/>
        </p:nvSpPr>
        <p:spPr>
          <a:xfrm>
            <a:off x="956081" y="2642145"/>
            <a:ext cx="15948000" cy="109363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2400"/>
              <a:buFont typeface="Arial"/>
              <a:buNone/>
            </a:pPr>
            <a:r>
              <a:rPr lang="de-DE" sz="2400" b="1" i="0" u="none" strike="noStrike" cap="none" dirty="0">
                <a:solidFill>
                  <a:srgbClr val="000000"/>
                </a:solidFill>
                <a:latin typeface="Arial"/>
                <a:ea typeface="Arial"/>
                <a:cs typeface="Arial"/>
                <a:sym typeface="Arial"/>
              </a:rPr>
              <a:t>When developing tasks for summative assessment, you should ensure that the tasks cover the relevant knowledge, skills or competences that should be acquired as part of the learning process</a:t>
            </a:r>
            <a:r>
              <a:rPr lang="de-DE" sz="2400" b="1" dirty="0"/>
              <a:t>:</a:t>
            </a:r>
            <a:endParaRPr sz="2400" b="1" i="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2400"/>
              <a:buFont typeface="Arial"/>
              <a:buNone/>
            </a:pPr>
            <a:r>
              <a:rPr lang="de-DE" sz="2400" b="0" i="0" u="none" strike="noStrike" cap="none" dirty="0">
                <a:solidFill>
                  <a:srgbClr val="000000"/>
                </a:solidFill>
                <a:latin typeface="Arial"/>
                <a:ea typeface="Arial"/>
                <a:cs typeface="Arial"/>
                <a:sym typeface="Arial"/>
              </a:rPr>
              <a:t> </a:t>
            </a:r>
            <a:endParaRPr sz="24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2400"/>
              <a:buFont typeface="Calibri"/>
              <a:buNone/>
            </a:pPr>
            <a:endParaRPr sz="2400" b="0" i="0" u="none" strike="noStrike" cap="none" dirty="0">
              <a:solidFill>
                <a:srgbClr val="000000"/>
              </a:solidFill>
              <a:latin typeface="Arial"/>
              <a:ea typeface="Arial"/>
              <a:cs typeface="Arial"/>
              <a:sym typeface="Arial"/>
            </a:endParaRPr>
          </a:p>
        </p:txBody>
      </p:sp>
      <p:grpSp>
        <p:nvGrpSpPr>
          <p:cNvPr id="15" name="Group 14"/>
          <p:cNvGrpSpPr/>
          <p:nvPr/>
        </p:nvGrpSpPr>
        <p:grpSpPr>
          <a:xfrm>
            <a:off x="602293" y="8374276"/>
            <a:ext cx="17358880" cy="2331172"/>
            <a:chOff x="559140" y="8374275"/>
            <a:chExt cx="17358880" cy="2331172"/>
          </a:xfrm>
        </p:grpSpPr>
        <p:sp>
          <p:nvSpPr>
            <p:cNvPr id="16" name="Google Shape;383;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 name="Google Shape;384;p2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8" name="Google Shape;385;p29"/>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121212"/>
                </a:buClr>
                <a:buSzPts val="1400"/>
                <a:buFont typeface="Arial"/>
                <a:buNone/>
              </a:pPr>
              <a:r>
                <a:rPr lang="de-DE" sz="1400" b="0" i="0" u="none" strike="noStrike" cap="none"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19" name="Picture 18">
              <a:extLst>
                <a:ext uri="{FF2B5EF4-FFF2-40B4-BE49-F238E27FC236}">
                  <a16:creationId xmlns:a16="http://schemas.microsoft.com/office/drawing/2014/main" id="{EC613D9D-FA7F-53E6-0BE7-6B630ABDB0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63311" y="9245925"/>
              <a:ext cx="1354709" cy="492621"/>
            </a:xfrm>
            <a:prstGeom prst="rect">
              <a:avLst/>
            </a:prstGeom>
          </p:spPr>
        </p:pic>
      </p:grpSp>
      <p:graphicFrame>
        <p:nvGraphicFramePr>
          <p:cNvPr id="3" name="Diagram 2"/>
          <p:cNvGraphicFramePr/>
          <p:nvPr>
            <p:extLst>
              <p:ext uri="{D42A27DB-BD31-4B8C-83A1-F6EECF244321}">
                <p14:modId xmlns:p14="http://schemas.microsoft.com/office/powerpoint/2010/main" val="443929670"/>
              </p:ext>
            </p:extLst>
          </p:nvPr>
        </p:nvGraphicFramePr>
        <p:xfrm>
          <a:off x="956081" y="3863373"/>
          <a:ext cx="15675701" cy="435161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graphicEl>
                                              <a:dgm id="{C1AD9D4F-EBA5-4273-8145-77807A879456}"/>
                                            </p:graphicEl>
                                          </p:spTgt>
                                        </p:tgtEl>
                                        <p:attrNameLst>
                                          <p:attrName>style.visibility</p:attrName>
                                        </p:attrNameLst>
                                      </p:cBhvr>
                                      <p:to>
                                        <p:strVal val="visible"/>
                                      </p:to>
                                    </p:set>
                                    <p:anim calcmode="lin" valueType="num">
                                      <p:cBhvr additive="base">
                                        <p:cTn id="7" dur="500" fill="hold"/>
                                        <p:tgtEl>
                                          <p:spTgt spid="3">
                                            <p:graphicEl>
                                              <a:dgm id="{C1AD9D4F-EBA5-4273-8145-77807A879456}"/>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graphicEl>
                                              <a:dgm id="{C1AD9D4F-EBA5-4273-8145-77807A879456}"/>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graphicEl>
                                              <a:dgm id="{3C01EE76-90FE-4F40-9457-8A4BC0FA7D45}"/>
                                            </p:graphicEl>
                                          </p:spTgt>
                                        </p:tgtEl>
                                        <p:attrNameLst>
                                          <p:attrName>style.visibility</p:attrName>
                                        </p:attrNameLst>
                                      </p:cBhvr>
                                      <p:to>
                                        <p:strVal val="visible"/>
                                      </p:to>
                                    </p:set>
                                    <p:anim calcmode="lin" valueType="num">
                                      <p:cBhvr additive="base">
                                        <p:cTn id="13" dur="500" fill="hold"/>
                                        <p:tgtEl>
                                          <p:spTgt spid="3">
                                            <p:graphicEl>
                                              <a:dgm id="{3C01EE76-90FE-4F40-9457-8A4BC0FA7D45}"/>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graphicEl>
                                              <a:dgm id="{3C01EE76-90FE-4F40-9457-8A4BC0FA7D45}"/>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graphicEl>
                                              <a:dgm id="{41104902-EA10-4747-AC38-715B8F88EDF5}"/>
                                            </p:graphicEl>
                                          </p:spTgt>
                                        </p:tgtEl>
                                        <p:attrNameLst>
                                          <p:attrName>style.visibility</p:attrName>
                                        </p:attrNameLst>
                                      </p:cBhvr>
                                      <p:to>
                                        <p:strVal val="visible"/>
                                      </p:to>
                                    </p:set>
                                    <p:anim calcmode="lin" valueType="num">
                                      <p:cBhvr additive="base">
                                        <p:cTn id="19" dur="500" fill="hold"/>
                                        <p:tgtEl>
                                          <p:spTgt spid="3">
                                            <p:graphicEl>
                                              <a:dgm id="{41104902-EA10-4747-AC38-715B8F88EDF5}"/>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graphicEl>
                                              <a:dgm id="{41104902-EA10-4747-AC38-715B8F88EDF5}"/>
                                            </p:graphic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graphicEl>
                                              <a:dgm id="{EF3B41F9-903E-43B8-9CF4-EB3377EC3959}"/>
                                            </p:graphicEl>
                                          </p:spTgt>
                                        </p:tgtEl>
                                        <p:attrNameLst>
                                          <p:attrName>style.visibility</p:attrName>
                                        </p:attrNameLst>
                                      </p:cBhvr>
                                      <p:to>
                                        <p:strVal val="visible"/>
                                      </p:to>
                                    </p:set>
                                    <p:anim calcmode="lin" valueType="num">
                                      <p:cBhvr additive="base">
                                        <p:cTn id="25" dur="500" fill="hold"/>
                                        <p:tgtEl>
                                          <p:spTgt spid="3">
                                            <p:graphicEl>
                                              <a:dgm id="{EF3B41F9-903E-43B8-9CF4-EB3377EC3959}"/>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graphicEl>
                                              <a:dgm id="{EF3B41F9-903E-43B8-9CF4-EB3377EC3959}"/>
                                            </p:graphic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graphicEl>
                                              <a:dgm id="{7F2E43C9-DF83-452E-B338-EC8F0279025E}"/>
                                            </p:graphicEl>
                                          </p:spTgt>
                                        </p:tgtEl>
                                        <p:attrNameLst>
                                          <p:attrName>style.visibility</p:attrName>
                                        </p:attrNameLst>
                                      </p:cBhvr>
                                      <p:to>
                                        <p:strVal val="visible"/>
                                      </p:to>
                                    </p:set>
                                    <p:anim calcmode="lin" valueType="num">
                                      <p:cBhvr additive="base">
                                        <p:cTn id="31" dur="500" fill="hold"/>
                                        <p:tgtEl>
                                          <p:spTgt spid="3">
                                            <p:graphicEl>
                                              <a:dgm id="{7F2E43C9-DF83-452E-B338-EC8F0279025E}"/>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graphicEl>
                                              <a:dgm id="{7F2E43C9-DF83-452E-B338-EC8F0279025E}"/>
                                            </p:graphic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graphicEl>
                                              <a:dgm id="{2E70E3E3-2726-468C-8351-37801199EB0F}"/>
                                            </p:graphicEl>
                                          </p:spTgt>
                                        </p:tgtEl>
                                        <p:attrNameLst>
                                          <p:attrName>style.visibility</p:attrName>
                                        </p:attrNameLst>
                                      </p:cBhvr>
                                      <p:to>
                                        <p:strVal val="visible"/>
                                      </p:to>
                                    </p:set>
                                    <p:anim calcmode="lin" valueType="num">
                                      <p:cBhvr additive="base">
                                        <p:cTn id="37" dur="500" fill="hold"/>
                                        <p:tgtEl>
                                          <p:spTgt spid="3">
                                            <p:graphicEl>
                                              <a:dgm id="{2E70E3E3-2726-468C-8351-37801199EB0F}"/>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graphicEl>
                                              <a:dgm id="{2E70E3E3-2726-468C-8351-37801199EB0F}"/>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p49"/>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23" name="Google Shape;723;p49"/>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24" name="Google Shape;724;p49"/>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25" name="Google Shape;725;p49"/>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26" name="Google Shape;726;p49"/>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27" name="Google Shape;727;p49"/>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28" name="Google Shape;728;p49"/>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29" name="Google Shape;729;p49"/>
          <p:cNvSpPr txBox="1"/>
          <p:nvPr/>
        </p:nvSpPr>
        <p:spPr>
          <a:xfrm>
            <a:off x="792000" y="1548000"/>
            <a:ext cx="15948000" cy="102521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de-DE" sz="4000" b="0" i="0" u="none" strike="noStrike" cap="none">
                <a:solidFill>
                  <a:srgbClr val="033C5B"/>
                </a:solidFill>
                <a:latin typeface="Arial"/>
                <a:ea typeface="Arial"/>
                <a:cs typeface="Arial"/>
                <a:sym typeface="Arial"/>
              </a:rPr>
              <a:t>Importance of time planning and good organisation in summative assessment </a:t>
            </a:r>
            <a:endParaRPr/>
          </a:p>
        </p:txBody>
      </p:sp>
      <p:graphicFrame>
        <p:nvGraphicFramePr>
          <p:cNvPr id="2" name="Diagram 1"/>
          <p:cNvGraphicFramePr/>
          <p:nvPr>
            <p:extLst>
              <p:ext uri="{D42A27DB-BD31-4B8C-83A1-F6EECF244321}">
                <p14:modId xmlns:p14="http://schemas.microsoft.com/office/powerpoint/2010/main" val="3795075367"/>
              </p:ext>
            </p:extLst>
          </p:nvPr>
        </p:nvGraphicFramePr>
        <p:xfrm>
          <a:off x="792000" y="3131999"/>
          <a:ext cx="15948000" cy="54121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34" name="Google Shape;734;p49"/>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15" name="Group 14"/>
          <p:cNvGrpSpPr/>
          <p:nvPr/>
        </p:nvGrpSpPr>
        <p:grpSpPr>
          <a:xfrm>
            <a:off x="602293" y="8374276"/>
            <a:ext cx="17358880" cy="2331172"/>
            <a:chOff x="559140" y="8374275"/>
            <a:chExt cx="17358880" cy="2331172"/>
          </a:xfrm>
        </p:grpSpPr>
        <p:sp>
          <p:nvSpPr>
            <p:cNvPr id="16" name="Google Shape;383;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 name="Google Shape;384;p2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0">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8" name="Google Shape;385;p29"/>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121212"/>
                </a:buClr>
                <a:buSzPts val="1400"/>
                <a:buFont typeface="Arial"/>
                <a:buNone/>
              </a:pPr>
              <a:r>
                <a:rPr lang="de-DE" sz="1400" b="0" i="0" u="none" strike="noStrike" cap="none"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19" name="Picture 18">
              <a:extLst>
                <a:ext uri="{FF2B5EF4-FFF2-40B4-BE49-F238E27FC236}">
                  <a16:creationId xmlns:a16="http://schemas.microsoft.com/office/drawing/2014/main" id="{EC613D9D-FA7F-53E6-0BE7-6B630ABDB08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563311" y="9245925"/>
              <a:ext cx="1354709" cy="492621"/>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graphicEl>
                                              <a:dgm id="{42B5BC3F-E21B-458E-ADDE-2FC7CE802E73}"/>
                                            </p:graphicEl>
                                          </p:spTgt>
                                        </p:tgtEl>
                                        <p:attrNameLst>
                                          <p:attrName>style.visibility</p:attrName>
                                        </p:attrNameLst>
                                      </p:cBhvr>
                                      <p:to>
                                        <p:strVal val="visible"/>
                                      </p:to>
                                    </p:set>
                                    <p:anim calcmode="lin" valueType="num">
                                      <p:cBhvr additive="base">
                                        <p:cTn id="7" dur="500" fill="hold"/>
                                        <p:tgtEl>
                                          <p:spTgt spid="2">
                                            <p:graphicEl>
                                              <a:dgm id="{42B5BC3F-E21B-458E-ADDE-2FC7CE802E73}"/>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graphicEl>
                                              <a:dgm id="{42B5BC3F-E21B-458E-ADDE-2FC7CE802E73}"/>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graphicEl>
                                              <a:dgm id="{BFEFECBF-1FE6-4DBF-9CCF-75CFF2C5C010}"/>
                                            </p:graphicEl>
                                          </p:spTgt>
                                        </p:tgtEl>
                                        <p:attrNameLst>
                                          <p:attrName>style.visibility</p:attrName>
                                        </p:attrNameLst>
                                      </p:cBhvr>
                                      <p:to>
                                        <p:strVal val="visible"/>
                                      </p:to>
                                    </p:set>
                                    <p:anim calcmode="lin" valueType="num">
                                      <p:cBhvr additive="base">
                                        <p:cTn id="13" dur="500" fill="hold"/>
                                        <p:tgtEl>
                                          <p:spTgt spid="2">
                                            <p:graphicEl>
                                              <a:dgm id="{BFEFECBF-1FE6-4DBF-9CCF-75CFF2C5C010}"/>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graphicEl>
                                              <a:dgm id="{BFEFECBF-1FE6-4DBF-9CCF-75CFF2C5C010}"/>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graphicEl>
                                              <a:dgm id="{D90BDFAF-0391-457E-83F3-C3F49C155DFB}"/>
                                            </p:graphicEl>
                                          </p:spTgt>
                                        </p:tgtEl>
                                        <p:attrNameLst>
                                          <p:attrName>style.visibility</p:attrName>
                                        </p:attrNameLst>
                                      </p:cBhvr>
                                      <p:to>
                                        <p:strVal val="visible"/>
                                      </p:to>
                                    </p:set>
                                    <p:anim calcmode="lin" valueType="num">
                                      <p:cBhvr additive="base">
                                        <p:cTn id="19" dur="500" fill="hold"/>
                                        <p:tgtEl>
                                          <p:spTgt spid="2">
                                            <p:graphicEl>
                                              <a:dgm id="{D90BDFAF-0391-457E-83F3-C3F49C155DFB}"/>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graphicEl>
                                              <a:dgm id="{D90BDFAF-0391-457E-83F3-C3F49C155DFB}"/>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graphicEl>
                                              <a:dgm id="{A4D8432F-F964-4CF5-8728-B59A4F4ADFAC}"/>
                                            </p:graphicEl>
                                          </p:spTgt>
                                        </p:tgtEl>
                                        <p:attrNameLst>
                                          <p:attrName>style.visibility</p:attrName>
                                        </p:attrNameLst>
                                      </p:cBhvr>
                                      <p:to>
                                        <p:strVal val="visible"/>
                                      </p:to>
                                    </p:set>
                                    <p:anim calcmode="lin" valueType="num">
                                      <p:cBhvr additive="base">
                                        <p:cTn id="25" dur="500" fill="hold"/>
                                        <p:tgtEl>
                                          <p:spTgt spid="2">
                                            <p:graphicEl>
                                              <a:dgm id="{A4D8432F-F964-4CF5-8728-B59A4F4ADFAC}"/>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graphicEl>
                                              <a:dgm id="{A4D8432F-F964-4CF5-8728-B59A4F4ADFAC}"/>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p50"/>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40" name="Google Shape;740;p50"/>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41" name="Google Shape;741;p50"/>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42" name="Google Shape;742;p50"/>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43" name="Google Shape;743;p50"/>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44" name="Google Shape;744;p50"/>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45" name="Google Shape;745;p50"/>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46" name="Google Shape;746;p50"/>
          <p:cNvSpPr txBox="1"/>
          <p:nvPr/>
        </p:nvSpPr>
        <p:spPr>
          <a:xfrm>
            <a:off x="792000" y="1548000"/>
            <a:ext cx="12181388" cy="104060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de-DE" sz="4000" b="0" i="0" u="none" strike="noStrike" cap="none">
                <a:solidFill>
                  <a:srgbClr val="033C5B"/>
                </a:solidFill>
                <a:latin typeface="Arial"/>
                <a:ea typeface="Arial"/>
                <a:cs typeface="Arial"/>
                <a:sym typeface="Arial"/>
              </a:rPr>
              <a:t>Effective written tests</a:t>
            </a:r>
            <a:endParaRPr/>
          </a:p>
        </p:txBody>
      </p:sp>
      <p:sp>
        <p:nvSpPr>
          <p:cNvPr id="750" name="Google Shape;750;p50"/>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51" name="Google Shape;751;p50"/>
          <p:cNvSpPr txBox="1"/>
          <p:nvPr/>
        </p:nvSpPr>
        <p:spPr>
          <a:xfrm>
            <a:off x="683782" y="2984147"/>
            <a:ext cx="15948000" cy="5112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000000"/>
              </a:buClr>
              <a:buSzPts val="2400"/>
              <a:buFont typeface="Arial"/>
              <a:buChar char="•"/>
            </a:pPr>
            <a:r>
              <a:rPr lang="de-DE" sz="2400" b="1" i="1" u="sng" strike="noStrike" cap="none" dirty="0">
                <a:solidFill>
                  <a:srgbClr val="000000"/>
                </a:solidFill>
                <a:latin typeface="Arial"/>
                <a:ea typeface="Arial"/>
                <a:cs typeface="Arial"/>
                <a:sym typeface="Arial"/>
              </a:rPr>
              <a:t>Clear instructions and tasks: </a:t>
            </a:r>
            <a:r>
              <a:rPr lang="de-DE" sz="2400" b="0" i="0" u="none" strike="noStrike" cap="none" dirty="0">
                <a:solidFill>
                  <a:srgbClr val="000000"/>
                </a:solidFill>
                <a:latin typeface="Arial"/>
                <a:ea typeface="Arial"/>
                <a:cs typeface="Arial"/>
                <a:sym typeface="Arial"/>
              </a:rPr>
              <a:t>In the flipped classroom concept, it is also important to give clear instructions and tasks so that students understand exactly what is expected of them. </a:t>
            </a:r>
            <a:endParaRPr sz="2400" b="0" i="0" u="none" strike="noStrike" cap="none" dirty="0">
              <a:solidFill>
                <a:srgbClr val="000000"/>
              </a:solidFill>
              <a:latin typeface="Arial"/>
              <a:ea typeface="Arial"/>
              <a:cs typeface="Arial"/>
              <a:sym typeface="Arial"/>
            </a:endParaRPr>
          </a:p>
          <a:p>
            <a:pPr marL="342900" marR="0" lvl="0" indent="-190500" algn="l" rtl="0">
              <a:spcBef>
                <a:spcPts val="0"/>
              </a:spcBef>
              <a:spcAft>
                <a:spcPts val="0"/>
              </a:spcAft>
              <a:buClr>
                <a:schemeClr val="dk1"/>
              </a:buClr>
              <a:buSzPts val="2400"/>
              <a:buFont typeface="Arial"/>
              <a:buNone/>
            </a:pPr>
            <a:endParaRPr sz="2400" b="0" i="0" u="none" strike="noStrike" cap="none" dirty="0">
              <a:solidFill>
                <a:srgbClr val="000000"/>
              </a:solidFill>
              <a:latin typeface="Arial"/>
              <a:ea typeface="Arial"/>
              <a:cs typeface="Arial"/>
              <a:sym typeface="Arial"/>
            </a:endParaRPr>
          </a:p>
          <a:p>
            <a:pPr marL="342900" marR="0" lvl="0" indent="-342900" algn="l" rtl="0">
              <a:spcBef>
                <a:spcPts val="0"/>
              </a:spcBef>
              <a:spcAft>
                <a:spcPts val="0"/>
              </a:spcAft>
              <a:buClr>
                <a:srgbClr val="000000"/>
              </a:buClr>
              <a:buSzPts val="2400"/>
              <a:buFont typeface="Arial"/>
              <a:buChar char="•"/>
            </a:pPr>
            <a:r>
              <a:rPr lang="de-DE" sz="2400" b="1" i="1" u="sng" strike="noStrike" cap="none" dirty="0">
                <a:solidFill>
                  <a:srgbClr val="000000"/>
                </a:solidFill>
                <a:latin typeface="Arial"/>
                <a:ea typeface="Arial"/>
                <a:cs typeface="Arial"/>
                <a:sym typeface="Arial"/>
              </a:rPr>
              <a:t>Adequate time planning: </a:t>
            </a:r>
            <a:r>
              <a:rPr lang="de-DE" sz="2400" b="0" i="0" u="none" strike="noStrike" cap="none" dirty="0">
                <a:solidFill>
                  <a:srgbClr val="000000"/>
                </a:solidFill>
                <a:latin typeface="Arial"/>
                <a:ea typeface="Arial"/>
                <a:cs typeface="Arial"/>
                <a:sym typeface="Arial"/>
              </a:rPr>
              <a:t>Good time planning is also important in the flipped classroom concept to ensure that students have enough time to complete the test outside of class and check their answers. </a:t>
            </a:r>
            <a:endParaRPr sz="2400" b="0" i="0" u="none" strike="noStrike" cap="none" dirty="0">
              <a:solidFill>
                <a:srgbClr val="000000"/>
              </a:solidFill>
              <a:latin typeface="Arial"/>
              <a:ea typeface="Arial"/>
              <a:cs typeface="Arial"/>
              <a:sym typeface="Arial"/>
            </a:endParaRPr>
          </a:p>
          <a:p>
            <a:pPr marL="342900" marR="0" lvl="0" indent="-190500" algn="l" rtl="0">
              <a:spcBef>
                <a:spcPts val="0"/>
              </a:spcBef>
              <a:spcAft>
                <a:spcPts val="0"/>
              </a:spcAft>
              <a:buClr>
                <a:schemeClr val="dk1"/>
              </a:buClr>
              <a:buSzPts val="2400"/>
              <a:buFont typeface="Arial"/>
              <a:buNone/>
            </a:pPr>
            <a:endParaRPr sz="2400" b="0" i="0" u="none" strike="noStrike" cap="none" dirty="0">
              <a:solidFill>
                <a:srgbClr val="000000"/>
              </a:solidFill>
              <a:latin typeface="Arial"/>
              <a:ea typeface="Arial"/>
              <a:cs typeface="Arial"/>
              <a:sym typeface="Arial"/>
            </a:endParaRPr>
          </a:p>
          <a:p>
            <a:pPr marL="342900" marR="0" lvl="0" indent="-342900" algn="l" rtl="0">
              <a:spcBef>
                <a:spcPts val="0"/>
              </a:spcBef>
              <a:spcAft>
                <a:spcPts val="0"/>
              </a:spcAft>
              <a:buClr>
                <a:srgbClr val="000000"/>
              </a:buClr>
              <a:buSzPts val="2400"/>
              <a:buFont typeface="Arial"/>
              <a:buChar char="•"/>
            </a:pPr>
            <a:r>
              <a:rPr lang="de-DE" sz="2400" b="1" i="1" u="sng" strike="noStrike" cap="none" dirty="0">
                <a:solidFill>
                  <a:srgbClr val="000000"/>
                </a:solidFill>
                <a:latin typeface="Arial"/>
                <a:ea typeface="Arial"/>
                <a:cs typeface="Arial"/>
                <a:sym typeface="Arial"/>
              </a:rPr>
              <a:t>Variety of task formats: </a:t>
            </a:r>
            <a:r>
              <a:rPr lang="de-DE" sz="2400" b="0" i="0" u="none" strike="noStrike" cap="none" dirty="0">
                <a:solidFill>
                  <a:srgbClr val="000000"/>
                </a:solidFill>
                <a:latin typeface="Arial"/>
                <a:ea typeface="Arial"/>
                <a:cs typeface="Arial"/>
                <a:sym typeface="Arial"/>
              </a:rPr>
              <a:t>In the flipped classroom concept, it is also important to use a variety of task formats to assess different skills and knowledge. </a:t>
            </a:r>
            <a:endParaRPr sz="2400" b="0" i="0" u="none" strike="noStrike" cap="none" dirty="0">
              <a:solidFill>
                <a:srgbClr val="000000"/>
              </a:solidFill>
              <a:latin typeface="Arial"/>
              <a:ea typeface="Arial"/>
              <a:cs typeface="Arial"/>
              <a:sym typeface="Arial"/>
            </a:endParaRPr>
          </a:p>
          <a:p>
            <a:pPr marL="342900" marR="0" lvl="0" indent="-190500" algn="l" rtl="0">
              <a:spcBef>
                <a:spcPts val="0"/>
              </a:spcBef>
              <a:spcAft>
                <a:spcPts val="0"/>
              </a:spcAft>
              <a:buClr>
                <a:schemeClr val="dk1"/>
              </a:buClr>
              <a:buSzPts val="2400"/>
              <a:buFont typeface="Arial"/>
              <a:buNone/>
            </a:pPr>
            <a:endParaRPr sz="2400" b="0" i="0" u="none" strike="noStrike" cap="none" dirty="0">
              <a:solidFill>
                <a:srgbClr val="000000"/>
              </a:solidFill>
              <a:latin typeface="Arial"/>
              <a:ea typeface="Arial"/>
              <a:cs typeface="Arial"/>
              <a:sym typeface="Arial"/>
            </a:endParaRPr>
          </a:p>
          <a:p>
            <a:pPr marL="342900" marR="0" lvl="0" indent="-342900" algn="l" rtl="0">
              <a:spcBef>
                <a:spcPts val="0"/>
              </a:spcBef>
              <a:spcAft>
                <a:spcPts val="0"/>
              </a:spcAft>
              <a:buClr>
                <a:srgbClr val="000000"/>
              </a:buClr>
              <a:buSzPts val="2400"/>
              <a:buFont typeface="Arial"/>
              <a:buChar char="•"/>
            </a:pPr>
            <a:r>
              <a:rPr lang="de-DE" sz="2400" b="1" i="1" u="sng" strike="noStrike" cap="none" dirty="0">
                <a:solidFill>
                  <a:srgbClr val="000000"/>
                </a:solidFill>
                <a:latin typeface="Arial"/>
                <a:ea typeface="Arial"/>
                <a:cs typeface="Arial"/>
                <a:sym typeface="Arial"/>
              </a:rPr>
              <a:t>Assessment criteria and scoring: </a:t>
            </a:r>
            <a:r>
              <a:rPr lang="de-DE" sz="2400" b="0" i="0" u="none" strike="noStrike" cap="none" dirty="0">
                <a:solidFill>
                  <a:srgbClr val="000000"/>
                </a:solidFill>
                <a:latin typeface="Arial"/>
                <a:ea typeface="Arial"/>
                <a:cs typeface="Arial"/>
                <a:sym typeface="Arial"/>
              </a:rPr>
              <a:t>The definition of clear assessment criteria and scoring scales is also important in the flipped classroom concept in order to enable an objective and fair assessment of the answers.</a:t>
            </a:r>
            <a:endParaRPr dirty="0"/>
          </a:p>
          <a:p>
            <a:pPr marL="342900" marR="0" lvl="0" indent="-190500" algn="l" rtl="0">
              <a:spcBef>
                <a:spcPts val="0"/>
              </a:spcBef>
              <a:spcAft>
                <a:spcPts val="0"/>
              </a:spcAft>
              <a:buClr>
                <a:schemeClr val="dk1"/>
              </a:buClr>
              <a:buSzPts val="2400"/>
              <a:buFont typeface="Arial"/>
              <a:buNone/>
            </a:pPr>
            <a:endParaRPr sz="2400" b="0" i="0" u="none" strike="noStrike" cap="none" dirty="0">
              <a:solidFill>
                <a:srgbClr val="000000"/>
              </a:solidFill>
              <a:latin typeface="Arial"/>
              <a:ea typeface="Arial"/>
              <a:cs typeface="Arial"/>
              <a:sym typeface="Arial"/>
            </a:endParaRPr>
          </a:p>
          <a:p>
            <a:pPr marL="342900" marR="0" lvl="0" indent="-342900" algn="l" rtl="0">
              <a:spcBef>
                <a:spcPts val="0"/>
              </a:spcBef>
              <a:spcAft>
                <a:spcPts val="0"/>
              </a:spcAft>
              <a:buClr>
                <a:srgbClr val="000000"/>
              </a:buClr>
              <a:buSzPts val="2400"/>
              <a:buFont typeface="Arial"/>
              <a:buChar char="•"/>
            </a:pPr>
            <a:r>
              <a:rPr lang="de-DE" sz="2400" b="1" i="1" u="sng" strike="noStrike" cap="none" dirty="0">
                <a:solidFill>
                  <a:srgbClr val="000000"/>
                </a:solidFill>
                <a:latin typeface="Arial"/>
                <a:ea typeface="Arial"/>
                <a:cs typeface="Arial"/>
                <a:sym typeface="Arial"/>
              </a:rPr>
              <a:t>Review and feedback: </a:t>
            </a:r>
            <a:r>
              <a:rPr lang="de-DE" sz="2400" b="0" i="0" u="none" strike="noStrike" cap="none" dirty="0">
                <a:solidFill>
                  <a:srgbClr val="000000"/>
                </a:solidFill>
                <a:latin typeface="Arial"/>
                <a:ea typeface="Arial"/>
                <a:cs typeface="Arial"/>
                <a:sym typeface="Arial"/>
              </a:rPr>
              <a:t>Even in the flipped classroom concept, it is important to review the tests thoroughly and give the students constructive feedback.</a:t>
            </a:r>
            <a:endParaRPr sz="2400" b="0" i="0" u="none" strike="noStrike" cap="none" dirty="0">
              <a:solidFill>
                <a:srgbClr val="000000"/>
              </a:solidFill>
              <a:latin typeface="Arial"/>
              <a:ea typeface="Arial"/>
              <a:cs typeface="Arial"/>
              <a:sym typeface="Arial"/>
            </a:endParaRPr>
          </a:p>
        </p:txBody>
      </p:sp>
      <p:grpSp>
        <p:nvGrpSpPr>
          <p:cNvPr id="15" name="Group 14"/>
          <p:cNvGrpSpPr/>
          <p:nvPr/>
        </p:nvGrpSpPr>
        <p:grpSpPr>
          <a:xfrm>
            <a:off x="602293" y="8374276"/>
            <a:ext cx="17358880" cy="2331172"/>
            <a:chOff x="559140" y="8374275"/>
            <a:chExt cx="17358880" cy="2331172"/>
          </a:xfrm>
        </p:grpSpPr>
        <p:sp>
          <p:nvSpPr>
            <p:cNvPr id="16" name="Google Shape;383;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 name="Google Shape;384;p2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8" name="Google Shape;385;p29"/>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121212"/>
                </a:buClr>
                <a:buSzPts val="1400"/>
                <a:buFont typeface="Arial"/>
                <a:buNone/>
              </a:pPr>
              <a:r>
                <a:rPr lang="de-DE" sz="1400" b="0" i="0" u="none" strike="noStrike" cap="none"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19" name="Picture 18">
              <a:extLst>
                <a:ext uri="{FF2B5EF4-FFF2-40B4-BE49-F238E27FC236}">
                  <a16:creationId xmlns:a16="http://schemas.microsoft.com/office/drawing/2014/main" id="{EC613D9D-FA7F-53E6-0BE7-6B630ABDB0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63311" y="9245925"/>
              <a:ext cx="1354709" cy="492621"/>
            </a:xfrm>
            <a:prstGeom prst="rect">
              <a:avLst/>
            </a:prstGeom>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p51"/>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57" name="Google Shape;757;p51"/>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58" name="Google Shape;758;p51"/>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59" name="Google Shape;759;p51"/>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60" name="Google Shape;760;p51"/>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61" name="Google Shape;761;p51"/>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62" name="Google Shape;762;p51"/>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63" name="Google Shape;763;p51"/>
          <p:cNvSpPr txBox="1"/>
          <p:nvPr/>
        </p:nvSpPr>
        <p:spPr>
          <a:xfrm>
            <a:off x="792000" y="1548000"/>
            <a:ext cx="12181388" cy="102521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de-DE" sz="4000" b="0" i="0" u="none" strike="noStrike" cap="none">
                <a:solidFill>
                  <a:srgbClr val="033C5B"/>
                </a:solidFill>
                <a:latin typeface="Arial"/>
                <a:ea typeface="Arial"/>
                <a:cs typeface="Arial"/>
                <a:sym typeface="Arial"/>
              </a:rPr>
              <a:t>Assessment and evaluation</a:t>
            </a:r>
            <a:endParaRPr sz="4000" b="0" i="0" u="none" strike="noStrike" cap="none">
              <a:solidFill>
                <a:srgbClr val="033C5B"/>
              </a:solidFill>
              <a:latin typeface="Arial"/>
              <a:ea typeface="Arial"/>
              <a:cs typeface="Arial"/>
              <a:sym typeface="Arial"/>
            </a:endParaRPr>
          </a:p>
        </p:txBody>
      </p:sp>
      <p:graphicFrame>
        <p:nvGraphicFramePr>
          <p:cNvPr id="2" name="Diagram 1"/>
          <p:cNvGraphicFramePr/>
          <p:nvPr>
            <p:extLst>
              <p:ext uri="{D42A27DB-BD31-4B8C-83A1-F6EECF244321}">
                <p14:modId xmlns:p14="http://schemas.microsoft.com/office/powerpoint/2010/main" val="2287460141"/>
              </p:ext>
            </p:extLst>
          </p:nvPr>
        </p:nvGraphicFramePr>
        <p:xfrm>
          <a:off x="792000" y="3132000"/>
          <a:ext cx="15948000" cy="47550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68" name="Google Shape;768;p51"/>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15" name="Group 14"/>
          <p:cNvGrpSpPr/>
          <p:nvPr/>
        </p:nvGrpSpPr>
        <p:grpSpPr>
          <a:xfrm>
            <a:off x="602293" y="8374276"/>
            <a:ext cx="17358880" cy="2331172"/>
            <a:chOff x="559140" y="8374275"/>
            <a:chExt cx="17358880" cy="2331172"/>
          </a:xfrm>
        </p:grpSpPr>
        <p:sp>
          <p:nvSpPr>
            <p:cNvPr id="16" name="Google Shape;383;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 name="Google Shape;384;p2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0">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8" name="Google Shape;385;p29"/>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121212"/>
                </a:buClr>
                <a:buSzPts val="1400"/>
                <a:buFont typeface="Arial"/>
                <a:buNone/>
              </a:pPr>
              <a:r>
                <a:rPr lang="de-DE" sz="1400" b="0" i="0" u="none" strike="noStrike" cap="none"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19" name="Picture 18">
              <a:extLst>
                <a:ext uri="{FF2B5EF4-FFF2-40B4-BE49-F238E27FC236}">
                  <a16:creationId xmlns:a16="http://schemas.microsoft.com/office/drawing/2014/main" id="{EC613D9D-FA7F-53E6-0BE7-6B630ABDB08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563311" y="9245925"/>
              <a:ext cx="1354709" cy="492621"/>
            </a:xfrm>
            <a:prstGeom prst="rect">
              <a:avLst/>
            </a:prstGeom>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Google Shape;773;p52"/>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74" name="Google Shape;774;p52"/>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75" name="Google Shape;775;p52"/>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76" name="Google Shape;776;p52"/>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77" name="Google Shape;777;p52"/>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78" name="Google Shape;778;p52"/>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79" name="Google Shape;779;p52"/>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80" name="Google Shape;780;p52"/>
          <p:cNvSpPr txBox="1"/>
          <p:nvPr/>
        </p:nvSpPr>
        <p:spPr>
          <a:xfrm>
            <a:off x="792000" y="1548000"/>
            <a:ext cx="15948000" cy="612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de-DE" sz="4000" b="0" i="0" u="none" strike="noStrike" cap="none">
                <a:solidFill>
                  <a:srgbClr val="033C5B"/>
                </a:solidFill>
                <a:latin typeface="Arial"/>
                <a:ea typeface="Arial"/>
                <a:cs typeface="Arial"/>
                <a:sym typeface="Arial"/>
              </a:rPr>
              <a:t>Discussions with learners about the upcoming assessment </a:t>
            </a:r>
            <a:endParaRPr/>
          </a:p>
        </p:txBody>
      </p:sp>
      <p:sp>
        <p:nvSpPr>
          <p:cNvPr id="784" name="Google Shape;784;p52"/>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85" name="Google Shape;785;p52"/>
          <p:cNvSpPr txBox="1"/>
          <p:nvPr/>
        </p:nvSpPr>
        <p:spPr>
          <a:xfrm>
            <a:off x="792000" y="3132000"/>
            <a:ext cx="15948000" cy="3585597"/>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000000"/>
              </a:buClr>
              <a:buSzPts val="2400"/>
              <a:buFont typeface="Wingdings" panose="05000000000000000000" pitchFamily="2" charset="2"/>
              <a:buChar char="Ø"/>
            </a:pPr>
            <a:r>
              <a:rPr lang="de-DE" sz="2400" b="0" i="0" u="none" strike="noStrike" cap="none" dirty="0">
                <a:solidFill>
                  <a:srgbClr val="000000"/>
                </a:solidFill>
                <a:latin typeface="Arial"/>
                <a:ea typeface="Arial"/>
                <a:cs typeface="Arial"/>
                <a:sym typeface="Arial"/>
              </a:rPr>
              <a:t>During the discussion about the assessment criteria and procedures, learners get a </a:t>
            </a:r>
            <a:r>
              <a:rPr lang="de-DE" sz="2400" b="1" i="0" u="none" strike="noStrike" cap="none" dirty="0">
                <a:solidFill>
                  <a:srgbClr val="000000"/>
                </a:solidFill>
                <a:latin typeface="Arial"/>
                <a:ea typeface="Arial"/>
                <a:cs typeface="Arial"/>
                <a:sym typeface="Arial"/>
              </a:rPr>
              <a:t>clear idea of what is expected of them</a:t>
            </a:r>
            <a:r>
              <a:rPr lang="de-DE" sz="2400" b="0" i="0" u="none" strike="noStrike" cap="none" dirty="0">
                <a:solidFill>
                  <a:srgbClr val="000000"/>
                </a:solidFill>
                <a:latin typeface="Arial"/>
                <a:ea typeface="Arial"/>
                <a:cs typeface="Arial"/>
                <a:sym typeface="Arial"/>
              </a:rPr>
              <a:t>. They understand which skills and knowledge are assessed and how the assessment is carried out. </a:t>
            </a:r>
            <a:endParaRPr dirty="0"/>
          </a:p>
          <a:p>
            <a:pPr marR="0" lvl="0" algn="l" rtl="0">
              <a:spcBef>
                <a:spcPts val="0"/>
              </a:spcBef>
              <a:spcAft>
                <a:spcPts val="0"/>
              </a:spcAft>
              <a:buClr>
                <a:srgbClr val="000000"/>
              </a:buClr>
              <a:buSzPts val="2400"/>
            </a:pPr>
            <a:endParaRPr sz="2400" b="0" i="0" u="none" strike="noStrike" cap="none" dirty="0">
              <a:solidFill>
                <a:srgbClr val="000000"/>
              </a:solidFill>
              <a:latin typeface="Arial"/>
              <a:ea typeface="Arial"/>
              <a:cs typeface="Arial"/>
              <a:sym typeface="Arial"/>
            </a:endParaRPr>
          </a:p>
          <a:p>
            <a:pPr marL="342900" marR="0" lvl="0" indent="-342900" algn="l" rtl="0">
              <a:spcBef>
                <a:spcPts val="0"/>
              </a:spcBef>
              <a:spcAft>
                <a:spcPts val="0"/>
              </a:spcAft>
              <a:buClr>
                <a:srgbClr val="000000"/>
              </a:buClr>
              <a:buSzPts val="2400"/>
              <a:buFont typeface="Wingdings" panose="05000000000000000000" pitchFamily="2" charset="2"/>
              <a:buChar char="Ø"/>
            </a:pPr>
            <a:r>
              <a:rPr lang="de-DE" sz="2400" b="0" i="0" u="none" strike="noStrike" cap="none" dirty="0">
                <a:solidFill>
                  <a:srgbClr val="000000"/>
                </a:solidFill>
                <a:latin typeface="Arial"/>
                <a:ea typeface="Arial"/>
                <a:cs typeface="Arial"/>
                <a:sym typeface="Arial"/>
              </a:rPr>
              <a:t>Motivation and clear objectives are very important. If learners understand how their performance is assessed, they can </a:t>
            </a:r>
            <a:r>
              <a:rPr lang="de-DE" sz="2400" b="1" i="0" u="none" strike="noStrike" cap="none" dirty="0">
                <a:solidFill>
                  <a:srgbClr val="000000"/>
                </a:solidFill>
                <a:latin typeface="Arial"/>
                <a:ea typeface="Arial"/>
                <a:cs typeface="Arial"/>
                <a:sym typeface="Arial"/>
              </a:rPr>
              <a:t>set their goals better and stay motivated</a:t>
            </a:r>
            <a:r>
              <a:rPr lang="de-DE" sz="2400" b="0" i="0" u="none" strike="noStrike" cap="none" dirty="0">
                <a:solidFill>
                  <a:srgbClr val="000000"/>
                </a:solidFill>
                <a:latin typeface="Arial"/>
                <a:ea typeface="Arial"/>
                <a:cs typeface="Arial"/>
                <a:sym typeface="Arial"/>
              </a:rPr>
              <a:t>. They know which areas they need to improve and can work specifically on improving their performance.</a:t>
            </a:r>
            <a:endParaRPr sz="2400" b="0" i="0" u="none" strike="noStrike" cap="none" dirty="0">
              <a:solidFill>
                <a:srgbClr val="000000"/>
              </a:solidFill>
              <a:latin typeface="Arial"/>
              <a:ea typeface="Arial"/>
              <a:cs typeface="Arial"/>
              <a:sym typeface="Arial"/>
            </a:endParaRPr>
          </a:p>
          <a:p>
            <a:pPr marR="0" lvl="0" algn="l" rtl="0">
              <a:spcBef>
                <a:spcPts val="0"/>
              </a:spcBef>
              <a:spcAft>
                <a:spcPts val="0"/>
              </a:spcAft>
              <a:buClr>
                <a:srgbClr val="000000"/>
              </a:buClr>
              <a:buSzPts val="2400"/>
            </a:pPr>
            <a:endParaRPr sz="2400" b="0" i="0" u="none" strike="noStrike" cap="none" dirty="0">
              <a:solidFill>
                <a:srgbClr val="000000"/>
              </a:solidFill>
              <a:latin typeface="Arial"/>
              <a:ea typeface="Arial"/>
              <a:cs typeface="Arial"/>
              <a:sym typeface="Arial"/>
            </a:endParaRPr>
          </a:p>
          <a:p>
            <a:pPr marL="342900" marR="0" lvl="0" indent="-342900" algn="l" rtl="0">
              <a:spcBef>
                <a:spcPts val="0"/>
              </a:spcBef>
              <a:spcAft>
                <a:spcPts val="0"/>
              </a:spcAft>
              <a:buClr>
                <a:srgbClr val="000000"/>
              </a:buClr>
              <a:buSzPts val="2400"/>
              <a:buFont typeface="Wingdings" panose="05000000000000000000" pitchFamily="2" charset="2"/>
              <a:buChar char="Ø"/>
            </a:pPr>
            <a:r>
              <a:rPr lang="de-DE" sz="2400" b="0" i="0" u="none" strike="noStrike" cap="none" dirty="0">
                <a:solidFill>
                  <a:srgbClr val="000000"/>
                </a:solidFill>
                <a:latin typeface="Arial"/>
                <a:ea typeface="Arial"/>
                <a:cs typeface="Arial"/>
                <a:sym typeface="Arial"/>
              </a:rPr>
              <a:t>Communication about the assessment enables learners to </a:t>
            </a:r>
            <a:r>
              <a:rPr lang="de-DE" sz="2400" b="1" i="0" u="none" strike="noStrike" cap="none" dirty="0">
                <a:solidFill>
                  <a:srgbClr val="000000"/>
                </a:solidFill>
                <a:latin typeface="Arial"/>
                <a:ea typeface="Arial"/>
                <a:cs typeface="Arial"/>
                <a:sym typeface="Arial"/>
              </a:rPr>
              <a:t>receive feedback and reflect on their learning process.</a:t>
            </a:r>
            <a:r>
              <a:rPr lang="de-DE" sz="2400" b="0" i="0" u="none" strike="noStrike" cap="none" dirty="0">
                <a:solidFill>
                  <a:srgbClr val="000000"/>
                </a:solidFill>
                <a:latin typeface="Arial"/>
                <a:ea typeface="Arial"/>
                <a:cs typeface="Arial"/>
                <a:sym typeface="Arial"/>
              </a:rPr>
              <a:t> They can understand which areas they have already mastered well and which still have room for improvement. </a:t>
            </a:r>
            <a:endParaRPr sz="24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2400"/>
              <a:buFont typeface="Arial"/>
              <a:buNone/>
            </a:pPr>
            <a:r>
              <a:rPr lang="de-DE" sz="2400" b="0" i="0" u="none" strike="noStrike" cap="none" dirty="0">
                <a:solidFill>
                  <a:srgbClr val="000000"/>
                </a:solidFill>
                <a:latin typeface="Arial"/>
                <a:ea typeface="Arial"/>
                <a:cs typeface="Arial"/>
                <a:sym typeface="Arial"/>
              </a:rPr>
              <a:t> </a:t>
            </a:r>
            <a:endParaRPr sz="2400" b="0" i="0" u="none" strike="noStrike" cap="none" dirty="0">
              <a:solidFill>
                <a:srgbClr val="000000"/>
              </a:solidFill>
              <a:latin typeface="Arial"/>
              <a:ea typeface="Arial"/>
              <a:cs typeface="Arial"/>
              <a:sym typeface="Arial"/>
            </a:endParaRPr>
          </a:p>
        </p:txBody>
      </p:sp>
      <p:grpSp>
        <p:nvGrpSpPr>
          <p:cNvPr id="15" name="Group 14"/>
          <p:cNvGrpSpPr/>
          <p:nvPr/>
        </p:nvGrpSpPr>
        <p:grpSpPr>
          <a:xfrm>
            <a:off x="602293" y="8374276"/>
            <a:ext cx="17358880" cy="2331172"/>
            <a:chOff x="559140" y="8374275"/>
            <a:chExt cx="17358880" cy="2331172"/>
          </a:xfrm>
        </p:grpSpPr>
        <p:sp>
          <p:nvSpPr>
            <p:cNvPr id="16" name="Google Shape;383;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 name="Google Shape;384;p2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8" name="Google Shape;385;p29"/>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121212"/>
                </a:buClr>
                <a:buSzPts val="1400"/>
                <a:buFont typeface="Arial"/>
                <a:buNone/>
              </a:pPr>
              <a:r>
                <a:rPr lang="de-DE" sz="1400" b="0" i="0" u="none" strike="noStrike" cap="none"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19" name="Picture 18">
              <a:extLst>
                <a:ext uri="{FF2B5EF4-FFF2-40B4-BE49-F238E27FC236}">
                  <a16:creationId xmlns:a16="http://schemas.microsoft.com/office/drawing/2014/main" id="{EC613D9D-FA7F-53E6-0BE7-6B630ABDB0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63311" y="9245925"/>
              <a:ext cx="1354709" cy="492621"/>
            </a:xfrm>
            <a:prstGeom prst="rect">
              <a:avLst/>
            </a:prstGeom>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0" name="Google Shape;790;p53"/>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91" name="Google Shape;791;p53"/>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92" name="Google Shape;792;p53"/>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93" name="Google Shape;793;p53"/>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94" name="Google Shape;794;p53"/>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95" name="Google Shape;795;p53"/>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96" name="Google Shape;796;p53"/>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97" name="Google Shape;797;p53"/>
          <p:cNvSpPr txBox="1"/>
          <p:nvPr/>
        </p:nvSpPr>
        <p:spPr>
          <a:xfrm>
            <a:off x="792000" y="1548000"/>
            <a:ext cx="12181388" cy="576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de-DE" sz="4000" b="0" i="0" u="none" strike="noStrike" cap="none">
                <a:solidFill>
                  <a:srgbClr val="033C5B"/>
                </a:solidFill>
                <a:latin typeface="Arial"/>
                <a:ea typeface="Arial"/>
                <a:cs typeface="Arial"/>
                <a:sym typeface="Arial"/>
              </a:rPr>
              <a:t>Quality assurance and summative evaluation </a:t>
            </a:r>
            <a:endParaRPr/>
          </a:p>
        </p:txBody>
      </p:sp>
      <p:sp>
        <p:nvSpPr>
          <p:cNvPr id="802" name="Google Shape;802;p53"/>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03" name="Google Shape;803;p53"/>
          <p:cNvSpPr txBox="1"/>
          <p:nvPr/>
        </p:nvSpPr>
        <p:spPr>
          <a:xfrm>
            <a:off x="11546920" y="3683138"/>
            <a:ext cx="5292000" cy="3636000"/>
          </a:xfrm>
          <a:prstGeom prst="rect">
            <a:avLst/>
          </a:prstGeom>
          <a:gradFill>
            <a:gsLst>
              <a:gs pos="0">
                <a:srgbClr val="9FC3FF"/>
              </a:gs>
              <a:gs pos="35000">
                <a:srgbClr val="BDD5FF"/>
              </a:gs>
              <a:gs pos="100000">
                <a:srgbClr val="E4EEFF"/>
              </a:gs>
            </a:gsLst>
            <a:lin ang="16200000" scaled="0"/>
          </a:gra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68000" rIns="91425" bIns="45700" anchor="t" anchorCtr="0">
            <a:noAutofit/>
          </a:bodyPr>
          <a:lstStyle/>
          <a:p>
            <a:pPr marL="0" marR="0" lvl="0" indent="0" algn="ctr" rtl="0">
              <a:spcBef>
                <a:spcPts val="0"/>
              </a:spcBef>
              <a:spcAft>
                <a:spcPts val="0"/>
              </a:spcAft>
              <a:buNone/>
            </a:pPr>
            <a:r>
              <a:rPr lang="de-DE" sz="2400">
                <a:solidFill>
                  <a:srgbClr val="000000"/>
                </a:solidFill>
                <a:latin typeface="Arial"/>
                <a:ea typeface="Arial"/>
                <a:cs typeface="Arial"/>
                <a:sym typeface="Arial"/>
              </a:rPr>
              <a:t>Quality assurance creates transparency by enabling learners and other stakeholders to understand and comprehend the assessment process. This creates confidence in the assessment and enables learners to better assess their performance.</a:t>
            </a:r>
            <a:endParaRPr/>
          </a:p>
          <a:p>
            <a:pPr marL="0" marR="0" lvl="0" indent="0" algn="ctr" rtl="0">
              <a:spcBef>
                <a:spcPts val="0"/>
              </a:spcBef>
              <a:spcAft>
                <a:spcPts val="0"/>
              </a:spcAft>
              <a:buNone/>
            </a:pPr>
            <a:r>
              <a:rPr lang="de-DE" sz="2400">
                <a:solidFill>
                  <a:srgbClr val="000000"/>
                </a:solidFill>
                <a:latin typeface="Arial"/>
                <a:ea typeface="Arial"/>
                <a:cs typeface="Arial"/>
                <a:sym typeface="Arial"/>
              </a:rPr>
              <a:t> </a:t>
            </a:r>
            <a:endParaRPr/>
          </a:p>
          <a:p>
            <a:pPr marL="0" marR="0" lvl="0" indent="0" algn="ctr" rtl="0">
              <a:spcBef>
                <a:spcPts val="0"/>
              </a:spcBef>
              <a:spcAft>
                <a:spcPts val="0"/>
              </a:spcAft>
              <a:buNone/>
            </a:pPr>
            <a:endParaRPr sz="2400">
              <a:solidFill>
                <a:srgbClr val="000000"/>
              </a:solidFill>
              <a:latin typeface="Arial"/>
              <a:ea typeface="Arial"/>
              <a:cs typeface="Arial"/>
              <a:sym typeface="Arial"/>
            </a:endParaRPr>
          </a:p>
        </p:txBody>
      </p:sp>
      <p:sp>
        <p:nvSpPr>
          <p:cNvPr id="804" name="Google Shape;804;p53"/>
          <p:cNvSpPr txBox="1"/>
          <p:nvPr/>
        </p:nvSpPr>
        <p:spPr>
          <a:xfrm>
            <a:off x="6182920" y="3683138"/>
            <a:ext cx="5292000" cy="3636000"/>
          </a:xfrm>
          <a:prstGeom prst="rect">
            <a:avLst/>
          </a:prstGeom>
          <a:gradFill>
            <a:gsLst>
              <a:gs pos="0">
                <a:srgbClr val="9FC3FF"/>
              </a:gs>
              <a:gs pos="35000">
                <a:srgbClr val="BDD5FF"/>
              </a:gs>
              <a:gs pos="100000">
                <a:srgbClr val="E4EEFF"/>
              </a:gs>
            </a:gsLst>
            <a:lin ang="16200000" scaled="0"/>
          </a:gra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68000" rIns="91425" bIns="45700" anchor="t" anchorCtr="0">
            <a:noAutofit/>
          </a:bodyPr>
          <a:lstStyle/>
          <a:p>
            <a:pPr marL="0" marR="0" lvl="0" indent="0" algn="ctr" rtl="0">
              <a:spcBef>
                <a:spcPts val="0"/>
              </a:spcBef>
              <a:spcAft>
                <a:spcPts val="0"/>
              </a:spcAft>
              <a:buNone/>
            </a:pPr>
            <a:r>
              <a:rPr lang="de-DE" sz="2400">
                <a:solidFill>
                  <a:srgbClr val="000000"/>
                </a:solidFill>
                <a:latin typeface="Arial"/>
                <a:ea typeface="Arial"/>
                <a:cs typeface="Arial"/>
                <a:sym typeface="Arial"/>
              </a:rPr>
              <a:t>Quality assurance ensures that the assessment tools and procedures are valid, i.e. that they actually measure what they are supposed to measure. This ensures that the assessment results are meaningful and significant. </a:t>
            </a:r>
            <a:endParaRPr/>
          </a:p>
          <a:p>
            <a:pPr marL="0" marR="0" lvl="0" indent="0" algn="ctr" rtl="0">
              <a:spcBef>
                <a:spcPts val="0"/>
              </a:spcBef>
              <a:spcAft>
                <a:spcPts val="0"/>
              </a:spcAft>
              <a:buNone/>
            </a:pPr>
            <a:endParaRPr sz="2400">
              <a:solidFill>
                <a:srgbClr val="000000"/>
              </a:solidFill>
              <a:latin typeface="Arial"/>
              <a:ea typeface="Arial"/>
              <a:cs typeface="Arial"/>
              <a:sym typeface="Arial"/>
            </a:endParaRPr>
          </a:p>
        </p:txBody>
      </p:sp>
      <p:sp>
        <p:nvSpPr>
          <p:cNvPr id="805" name="Google Shape;805;p53"/>
          <p:cNvSpPr txBox="1"/>
          <p:nvPr/>
        </p:nvSpPr>
        <p:spPr>
          <a:xfrm>
            <a:off x="818920" y="3683138"/>
            <a:ext cx="5292000" cy="3636000"/>
          </a:xfrm>
          <a:prstGeom prst="rect">
            <a:avLst/>
          </a:prstGeom>
          <a:gradFill>
            <a:gsLst>
              <a:gs pos="0">
                <a:srgbClr val="9FC3FF"/>
              </a:gs>
              <a:gs pos="35000">
                <a:srgbClr val="BDD5FF"/>
              </a:gs>
              <a:gs pos="100000">
                <a:srgbClr val="E4EEFF"/>
              </a:gs>
            </a:gsLst>
            <a:lin ang="16200000" scaled="0"/>
          </a:gra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68000" rIns="91425" bIns="45700" anchor="t" anchorCtr="0">
            <a:noAutofit/>
          </a:bodyPr>
          <a:lstStyle/>
          <a:p>
            <a:pPr marL="0" marR="0" lvl="0" indent="0" algn="ctr" rtl="0">
              <a:spcBef>
                <a:spcPts val="0"/>
              </a:spcBef>
              <a:spcAft>
                <a:spcPts val="0"/>
              </a:spcAft>
              <a:buNone/>
            </a:pPr>
            <a:r>
              <a:rPr lang="de-DE" sz="2400" dirty="0">
                <a:solidFill>
                  <a:srgbClr val="000000"/>
                </a:solidFill>
                <a:latin typeface="Arial"/>
                <a:ea typeface="Arial"/>
                <a:cs typeface="Arial"/>
                <a:sym typeface="Arial"/>
              </a:rPr>
              <a:t>Quality assurance ensures that the assessment is objective and fair. This means that all learners are assessed according to the same criteria and that personal prejudices or bias are avoided. </a:t>
            </a:r>
            <a:endParaRPr dirty="0"/>
          </a:p>
          <a:p>
            <a:pPr marL="0" marR="0" lvl="0" indent="0" algn="ctr" rtl="0">
              <a:spcBef>
                <a:spcPts val="0"/>
              </a:spcBef>
              <a:spcAft>
                <a:spcPts val="0"/>
              </a:spcAft>
              <a:buNone/>
            </a:pPr>
            <a:endParaRPr sz="2400" dirty="0">
              <a:solidFill>
                <a:srgbClr val="000000"/>
              </a:solidFill>
              <a:latin typeface="Arial"/>
              <a:ea typeface="Arial"/>
              <a:cs typeface="Arial"/>
              <a:sym typeface="Arial"/>
            </a:endParaRPr>
          </a:p>
        </p:txBody>
      </p:sp>
      <p:sp>
        <p:nvSpPr>
          <p:cNvPr id="806" name="Google Shape;806;p53"/>
          <p:cNvSpPr/>
          <p:nvPr/>
        </p:nvSpPr>
        <p:spPr>
          <a:xfrm>
            <a:off x="818920" y="3179138"/>
            <a:ext cx="5292000" cy="720000"/>
          </a:xfrm>
          <a:prstGeom prst="roundRect">
            <a:avLst>
              <a:gd name="adj" fmla="val 16667"/>
            </a:avLst>
          </a:pr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spcFirstLastPara="1" wrap="square" lIns="91425" tIns="45700" rIns="91425" bIns="45700" anchor="ctr" anchorCtr="0">
            <a:noAutofit/>
          </a:bodyPr>
          <a:lstStyle/>
          <a:p>
            <a:pPr marL="0" marR="0" lvl="0" indent="0" algn="ctr" rtl="0">
              <a:spcBef>
                <a:spcPts val="0"/>
              </a:spcBef>
              <a:spcAft>
                <a:spcPts val="0"/>
              </a:spcAft>
              <a:buNone/>
            </a:pPr>
            <a:r>
              <a:rPr lang="de-DE" sz="2600" b="1">
                <a:solidFill>
                  <a:srgbClr val="000000"/>
                </a:solidFill>
                <a:latin typeface="Arial"/>
                <a:ea typeface="Arial"/>
                <a:cs typeface="Arial"/>
                <a:sym typeface="Arial"/>
              </a:rPr>
              <a:t>Objectivity:</a:t>
            </a:r>
            <a:endParaRPr sz="2600" b="1">
              <a:solidFill>
                <a:schemeClr val="dk1"/>
              </a:solidFill>
              <a:latin typeface="Arial"/>
              <a:ea typeface="Arial"/>
              <a:cs typeface="Arial"/>
              <a:sym typeface="Arial"/>
            </a:endParaRPr>
          </a:p>
        </p:txBody>
      </p:sp>
      <p:sp>
        <p:nvSpPr>
          <p:cNvPr id="807" name="Google Shape;807;p53"/>
          <p:cNvSpPr/>
          <p:nvPr/>
        </p:nvSpPr>
        <p:spPr>
          <a:xfrm>
            <a:off x="6182920" y="3179138"/>
            <a:ext cx="5292000" cy="720000"/>
          </a:xfrm>
          <a:prstGeom prst="roundRect">
            <a:avLst>
              <a:gd name="adj" fmla="val 16667"/>
            </a:avLst>
          </a:pr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spcFirstLastPara="1" wrap="square" lIns="91425" tIns="45700" rIns="91425" bIns="45700" anchor="ctr" anchorCtr="0">
            <a:noAutofit/>
          </a:bodyPr>
          <a:lstStyle/>
          <a:p>
            <a:pPr marL="0" marR="0" lvl="0" indent="0" algn="ctr" rtl="0">
              <a:spcBef>
                <a:spcPts val="0"/>
              </a:spcBef>
              <a:spcAft>
                <a:spcPts val="0"/>
              </a:spcAft>
              <a:buNone/>
            </a:pPr>
            <a:r>
              <a:rPr lang="de-DE" sz="2600" b="1">
                <a:solidFill>
                  <a:srgbClr val="000000"/>
                </a:solidFill>
                <a:latin typeface="Arial"/>
                <a:ea typeface="Arial"/>
                <a:cs typeface="Arial"/>
                <a:sym typeface="Arial"/>
              </a:rPr>
              <a:t>Validity: </a:t>
            </a:r>
            <a:endParaRPr sz="2600" b="1">
              <a:solidFill>
                <a:schemeClr val="dk1"/>
              </a:solidFill>
              <a:latin typeface="Arial"/>
              <a:ea typeface="Arial"/>
              <a:cs typeface="Arial"/>
              <a:sym typeface="Arial"/>
            </a:endParaRPr>
          </a:p>
        </p:txBody>
      </p:sp>
      <p:sp>
        <p:nvSpPr>
          <p:cNvPr id="808" name="Google Shape;808;p53"/>
          <p:cNvSpPr/>
          <p:nvPr/>
        </p:nvSpPr>
        <p:spPr>
          <a:xfrm>
            <a:off x="11546920" y="3179138"/>
            <a:ext cx="5292000" cy="720000"/>
          </a:xfrm>
          <a:prstGeom prst="roundRect">
            <a:avLst>
              <a:gd name="adj" fmla="val 16667"/>
            </a:avLst>
          </a:pr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spcFirstLastPara="1" wrap="square" lIns="91425" tIns="45700" rIns="91425" bIns="45700" anchor="ctr" anchorCtr="0">
            <a:noAutofit/>
          </a:bodyPr>
          <a:lstStyle/>
          <a:p>
            <a:pPr marL="0" marR="0" lvl="0" indent="0" algn="ctr" rtl="0">
              <a:spcBef>
                <a:spcPts val="0"/>
              </a:spcBef>
              <a:spcAft>
                <a:spcPts val="0"/>
              </a:spcAft>
              <a:buNone/>
            </a:pPr>
            <a:r>
              <a:rPr lang="de-DE" sz="2600" b="1">
                <a:solidFill>
                  <a:srgbClr val="000000"/>
                </a:solidFill>
                <a:latin typeface="Arial"/>
                <a:ea typeface="Arial"/>
                <a:cs typeface="Arial"/>
                <a:sym typeface="Arial"/>
              </a:rPr>
              <a:t>Transparency:</a:t>
            </a:r>
            <a:endParaRPr sz="2600" b="1">
              <a:solidFill>
                <a:schemeClr val="dk1"/>
              </a:solidFill>
              <a:latin typeface="Arial"/>
              <a:ea typeface="Arial"/>
              <a:cs typeface="Arial"/>
              <a:sym typeface="Arial"/>
            </a:endParaRPr>
          </a:p>
        </p:txBody>
      </p:sp>
      <p:grpSp>
        <p:nvGrpSpPr>
          <p:cNvPr id="21" name="Group 20"/>
          <p:cNvGrpSpPr/>
          <p:nvPr/>
        </p:nvGrpSpPr>
        <p:grpSpPr>
          <a:xfrm>
            <a:off x="602293" y="8374276"/>
            <a:ext cx="17358880" cy="2331172"/>
            <a:chOff x="559140" y="8374275"/>
            <a:chExt cx="17358880" cy="2331172"/>
          </a:xfrm>
        </p:grpSpPr>
        <p:sp>
          <p:nvSpPr>
            <p:cNvPr id="22" name="Google Shape;383;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3" name="Google Shape;384;p2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4" name="Google Shape;385;p29"/>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121212"/>
                </a:buClr>
                <a:buSzPts val="1400"/>
                <a:buFont typeface="Arial"/>
                <a:buNone/>
              </a:pPr>
              <a:r>
                <a:rPr lang="de-DE" sz="1400" b="0" i="0" u="none" strike="noStrike" cap="none"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25" name="Picture 24">
              <a:extLst>
                <a:ext uri="{FF2B5EF4-FFF2-40B4-BE49-F238E27FC236}">
                  <a16:creationId xmlns:a16="http://schemas.microsoft.com/office/drawing/2014/main" id="{EC613D9D-FA7F-53E6-0BE7-6B630ABDB0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63311" y="9245925"/>
              <a:ext cx="1354709" cy="492621"/>
            </a:xfrm>
            <a:prstGeom prst="rect">
              <a:avLst/>
            </a:prstGeom>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sp>
        <p:nvSpPr>
          <p:cNvPr id="813" name="Google Shape;813;p54"/>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14" name="Google Shape;814;p54"/>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15" name="Google Shape;815;p54"/>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16" name="Google Shape;816;p54"/>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17" name="Google Shape;817;p54"/>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18" name="Google Shape;818;p54"/>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19" name="Google Shape;819;p54"/>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20" name="Google Shape;820;p54"/>
          <p:cNvSpPr txBox="1"/>
          <p:nvPr/>
        </p:nvSpPr>
        <p:spPr>
          <a:xfrm>
            <a:off x="792000" y="1548000"/>
            <a:ext cx="15948000" cy="648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de-DE" sz="4000" b="0" i="0" u="none" strike="noStrike" cap="none" dirty="0">
                <a:solidFill>
                  <a:srgbClr val="033C5B"/>
                </a:solidFill>
                <a:latin typeface="Arial"/>
                <a:ea typeface="Arial"/>
                <a:cs typeface="Arial"/>
                <a:sym typeface="Arial"/>
              </a:rPr>
              <a:t>Practical Tips for continuous improvement of summative assessment procedures </a:t>
            </a:r>
            <a:endParaRPr dirty="0"/>
          </a:p>
        </p:txBody>
      </p:sp>
      <p:sp>
        <p:nvSpPr>
          <p:cNvPr id="824" name="Google Shape;824;p54"/>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25" name="Google Shape;825;p54"/>
          <p:cNvSpPr txBox="1"/>
          <p:nvPr/>
        </p:nvSpPr>
        <p:spPr>
          <a:xfrm>
            <a:off x="792000" y="3489589"/>
            <a:ext cx="10207485" cy="47160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Clr>
                <a:srgbClr val="000000"/>
              </a:buClr>
              <a:buSzPts val="2400"/>
              <a:buFont typeface="Arial"/>
              <a:buNone/>
            </a:pPr>
            <a:r>
              <a:rPr lang="de-DE" sz="2200" b="1" i="1" u="sng" strike="noStrike" cap="none" dirty="0">
                <a:solidFill>
                  <a:srgbClr val="000000"/>
                </a:solidFill>
                <a:sym typeface="Arial"/>
              </a:rPr>
              <a:t>1. </a:t>
            </a:r>
            <a:r>
              <a:rPr lang="en-US" sz="2200" b="1" i="1" u="sng" dirty="0"/>
              <a:t>G</a:t>
            </a:r>
            <a:r>
              <a:rPr lang="de-DE" sz="2200" b="1" i="1" u="sng" strike="noStrike" cap="none" dirty="0">
                <a:solidFill>
                  <a:srgbClr val="000000"/>
                </a:solidFill>
                <a:sym typeface="Arial"/>
              </a:rPr>
              <a:t>et feedback from the learners:</a:t>
            </a:r>
            <a:r>
              <a:rPr lang="de-DE" sz="2200" b="1" i="1" strike="noStrike" cap="none" dirty="0">
                <a:solidFill>
                  <a:srgbClr val="000000"/>
                </a:solidFill>
                <a:sym typeface="Arial"/>
              </a:rPr>
              <a:t> </a:t>
            </a:r>
            <a:r>
              <a:rPr lang="de-DE" sz="2200" b="0" i="0" u="none" strike="noStrike" cap="none" dirty="0">
                <a:solidFill>
                  <a:srgbClr val="000000"/>
                </a:solidFill>
                <a:sym typeface="Arial"/>
              </a:rPr>
              <a:t>Ask learners about their experiences with the assessment procedures and ask for their feedback</a:t>
            </a:r>
            <a:endParaRPr sz="2200" dirty="0"/>
          </a:p>
          <a:p>
            <a:pPr marL="0" marR="0" lvl="0" indent="0" algn="just" rtl="0">
              <a:spcBef>
                <a:spcPts val="0"/>
              </a:spcBef>
              <a:spcAft>
                <a:spcPts val="0"/>
              </a:spcAft>
              <a:buClr>
                <a:srgbClr val="000000"/>
              </a:buClr>
              <a:buSzPts val="2400"/>
              <a:buFont typeface="Arial"/>
              <a:buNone/>
            </a:pPr>
            <a:r>
              <a:rPr lang="de-DE" sz="2200" b="0" i="0" u="none" strike="noStrike" cap="none" dirty="0">
                <a:solidFill>
                  <a:srgbClr val="000000"/>
                </a:solidFill>
                <a:sym typeface="Arial"/>
              </a:rPr>
              <a:t> </a:t>
            </a:r>
            <a:endParaRPr sz="2200" b="0" i="0" u="none" strike="noStrike" cap="none" dirty="0">
              <a:solidFill>
                <a:srgbClr val="000000"/>
              </a:solidFill>
              <a:sym typeface="Arial"/>
            </a:endParaRPr>
          </a:p>
          <a:p>
            <a:pPr marL="0" marR="0" lvl="0" indent="0" algn="just" rtl="0">
              <a:spcBef>
                <a:spcPts val="0"/>
              </a:spcBef>
              <a:spcAft>
                <a:spcPts val="0"/>
              </a:spcAft>
              <a:buClr>
                <a:srgbClr val="000000"/>
              </a:buClr>
              <a:buSzPts val="2400"/>
              <a:buFont typeface="Arial"/>
              <a:buNone/>
            </a:pPr>
            <a:r>
              <a:rPr lang="de-DE" sz="2200" b="1" i="1" u="sng" dirty="0"/>
              <a:t>2. Review the assessment criteria:</a:t>
            </a:r>
            <a:r>
              <a:rPr lang="de-DE" sz="2200" b="1" i="1" dirty="0"/>
              <a:t> </a:t>
            </a:r>
            <a:r>
              <a:rPr lang="de-DE" sz="2200" b="0" i="0" u="none" strike="noStrike" cap="none" dirty="0">
                <a:solidFill>
                  <a:srgbClr val="000000"/>
                </a:solidFill>
                <a:sym typeface="Arial"/>
              </a:rPr>
              <a:t>Regularly review the assessment criteria to ensure that they match the learning objectives and lesson content. </a:t>
            </a:r>
            <a:endParaRPr sz="2200" dirty="0"/>
          </a:p>
          <a:p>
            <a:pPr marL="0" marR="0" lvl="0" indent="0" algn="just" rtl="0">
              <a:spcBef>
                <a:spcPts val="0"/>
              </a:spcBef>
              <a:spcAft>
                <a:spcPts val="0"/>
              </a:spcAft>
              <a:buClr>
                <a:schemeClr val="dk1"/>
              </a:buClr>
              <a:buSzPts val="2400"/>
              <a:buFont typeface="Calibri"/>
              <a:buNone/>
            </a:pPr>
            <a:endParaRPr sz="2200" b="0" i="0" u="none" strike="noStrike" cap="none" dirty="0">
              <a:solidFill>
                <a:srgbClr val="000000"/>
              </a:solidFill>
              <a:sym typeface="Arial"/>
            </a:endParaRPr>
          </a:p>
          <a:p>
            <a:pPr marL="0" marR="0" lvl="0" indent="0" algn="just" rtl="0">
              <a:spcBef>
                <a:spcPts val="0"/>
              </a:spcBef>
              <a:spcAft>
                <a:spcPts val="0"/>
              </a:spcAft>
              <a:buClr>
                <a:srgbClr val="000000"/>
              </a:buClr>
              <a:buSzPts val="2400"/>
              <a:buFont typeface="Arial"/>
              <a:buNone/>
            </a:pPr>
            <a:r>
              <a:rPr lang="de-DE" sz="2200" b="1" i="1" u="sng" dirty="0"/>
              <a:t>3.</a:t>
            </a:r>
            <a:r>
              <a:rPr lang="el-GR" sz="2200" b="1" i="1" u="sng" dirty="0"/>
              <a:t> </a:t>
            </a:r>
            <a:r>
              <a:rPr lang="de-DE" sz="2200" b="1" i="1" u="sng" dirty="0"/>
              <a:t>Training of the assessors:</a:t>
            </a:r>
            <a:r>
              <a:rPr lang="de-DE" sz="2200" b="1" i="1" dirty="0"/>
              <a:t> </a:t>
            </a:r>
            <a:r>
              <a:rPr lang="de-DE" sz="2200" b="0" i="0" u="none" strike="noStrike" cap="none" dirty="0">
                <a:solidFill>
                  <a:srgbClr val="000000"/>
                </a:solidFill>
                <a:sym typeface="Arial"/>
              </a:rPr>
              <a:t>Ensure that the persons carrying out the assessments have the necessary knowledge and skills</a:t>
            </a:r>
            <a:endParaRPr sz="2200" dirty="0"/>
          </a:p>
          <a:p>
            <a:pPr marL="0" marR="0" lvl="0" indent="0" algn="just" rtl="0">
              <a:spcBef>
                <a:spcPts val="0"/>
              </a:spcBef>
              <a:spcAft>
                <a:spcPts val="0"/>
              </a:spcAft>
              <a:buClr>
                <a:srgbClr val="000000"/>
              </a:buClr>
              <a:buSzPts val="2400"/>
              <a:buFont typeface="Arial"/>
              <a:buNone/>
            </a:pPr>
            <a:r>
              <a:rPr lang="de-DE" sz="2200" b="0" i="0" u="none" strike="noStrike" cap="none" dirty="0">
                <a:solidFill>
                  <a:srgbClr val="000000"/>
                </a:solidFill>
                <a:sym typeface="Arial"/>
              </a:rPr>
              <a:t> </a:t>
            </a:r>
            <a:endParaRPr sz="2200" b="0" i="0" u="none" strike="noStrike" cap="none" dirty="0">
              <a:solidFill>
                <a:srgbClr val="000000"/>
              </a:solidFill>
              <a:sym typeface="Arial"/>
            </a:endParaRPr>
          </a:p>
          <a:p>
            <a:pPr marL="0" marR="0" lvl="0" indent="0" algn="just" rtl="0">
              <a:spcBef>
                <a:spcPts val="0"/>
              </a:spcBef>
              <a:spcAft>
                <a:spcPts val="0"/>
              </a:spcAft>
              <a:buClr>
                <a:srgbClr val="000000"/>
              </a:buClr>
              <a:buSzPts val="2400"/>
              <a:buFont typeface="Arial"/>
              <a:buNone/>
            </a:pPr>
            <a:r>
              <a:rPr lang="de-DE" sz="2200" b="1" i="1" u="sng" dirty="0"/>
              <a:t>4. Use of technology:</a:t>
            </a:r>
            <a:r>
              <a:rPr lang="de-DE" sz="2200" b="1" i="1" dirty="0"/>
              <a:t> </a:t>
            </a:r>
            <a:r>
              <a:rPr lang="de-DE" sz="2200" b="0" i="0" u="none" strike="noStrike" cap="none" dirty="0">
                <a:solidFill>
                  <a:srgbClr val="000000"/>
                </a:solidFill>
                <a:sym typeface="Arial"/>
              </a:rPr>
              <a:t>Use technological tools and platforms to make the evaluation process more efficient and transparent. </a:t>
            </a:r>
            <a:endParaRPr sz="2200" dirty="0"/>
          </a:p>
          <a:p>
            <a:pPr marL="0" marR="0" lvl="0" indent="0" algn="just" rtl="0">
              <a:spcBef>
                <a:spcPts val="0"/>
              </a:spcBef>
              <a:spcAft>
                <a:spcPts val="0"/>
              </a:spcAft>
              <a:buClr>
                <a:srgbClr val="000000"/>
              </a:buClr>
              <a:buSzPts val="2400"/>
              <a:buFont typeface="Arial"/>
              <a:buNone/>
            </a:pPr>
            <a:r>
              <a:rPr lang="de-DE" sz="2200" b="0" i="0" u="none" strike="noStrike" cap="none" dirty="0">
                <a:solidFill>
                  <a:srgbClr val="000000"/>
                </a:solidFill>
                <a:sym typeface="Arial"/>
              </a:rPr>
              <a:t> </a:t>
            </a:r>
            <a:endParaRPr sz="2200" b="0" i="0" u="none" strike="noStrike" cap="none" dirty="0">
              <a:solidFill>
                <a:srgbClr val="000000"/>
              </a:solidFill>
              <a:sym typeface="Arial"/>
            </a:endParaRPr>
          </a:p>
          <a:p>
            <a:pPr marL="0" marR="0" lvl="0" indent="0" algn="just" rtl="0">
              <a:spcBef>
                <a:spcPts val="0"/>
              </a:spcBef>
              <a:spcAft>
                <a:spcPts val="0"/>
              </a:spcAft>
              <a:buClr>
                <a:srgbClr val="000000"/>
              </a:buClr>
              <a:buSzPts val="2400"/>
              <a:buFont typeface="Arial"/>
              <a:buNone/>
            </a:pPr>
            <a:r>
              <a:rPr lang="de-DE" sz="2200" b="1" i="1" u="sng" dirty="0"/>
              <a:t>5</a:t>
            </a:r>
            <a:r>
              <a:rPr lang="el-GR" sz="2200" b="1" i="1" u="sng" dirty="0"/>
              <a:t>.</a:t>
            </a:r>
            <a:r>
              <a:rPr lang="de-DE" sz="2200" b="1" i="1" u="sng" dirty="0"/>
              <a:t> Evaluation and reflection:</a:t>
            </a:r>
            <a:r>
              <a:rPr lang="de-DE" sz="2200" b="1" i="1" dirty="0"/>
              <a:t> </a:t>
            </a:r>
            <a:r>
              <a:rPr lang="de-DE" sz="2200" i="0" strike="noStrike" cap="none" dirty="0">
                <a:solidFill>
                  <a:srgbClr val="000000"/>
                </a:solidFill>
                <a:sym typeface="Arial"/>
              </a:rPr>
              <a:t>Carry out </a:t>
            </a:r>
            <a:r>
              <a:rPr lang="de-DE" sz="2200" b="0" i="0" u="none" strike="noStrike" cap="none" dirty="0">
                <a:solidFill>
                  <a:srgbClr val="000000"/>
                </a:solidFill>
                <a:sym typeface="Arial"/>
              </a:rPr>
              <a:t>regular evaluations and reflections on the assessment process. </a:t>
            </a:r>
            <a:endParaRPr sz="2200" dirty="0"/>
          </a:p>
          <a:p>
            <a:pPr marL="0" marR="0" lvl="0" indent="0" algn="just" rtl="0">
              <a:spcBef>
                <a:spcPts val="0"/>
              </a:spcBef>
              <a:spcAft>
                <a:spcPts val="0"/>
              </a:spcAft>
              <a:buClr>
                <a:schemeClr val="dk1"/>
              </a:buClr>
              <a:buSzPts val="2400"/>
              <a:buFont typeface="Calibri"/>
              <a:buNone/>
            </a:pPr>
            <a:endParaRPr sz="2400" b="0" i="0" u="none" strike="noStrike" cap="none" dirty="0">
              <a:solidFill>
                <a:srgbClr val="000000"/>
              </a:solidFill>
              <a:latin typeface="Arial"/>
              <a:ea typeface="Arial"/>
              <a:cs typeface="Arial"/>
              <a:sym typeface="Arial"/>
            </a:endParaRPr>
          </a:p>
        </p:txBody>
      </p:sp>
      <p:grpSp>
        <p:nvGrpSpPr>
          <p:cNvPr id="15" name="Group 14"/>
          <p:cNvGrpSpPr/>
          <p:nvPr/>
        </p:nvGrpSpPr>
        <p:grpSpPr>
          <a:xfrm>
            <a:off x="602293" y="8374276"/>
            <a:ext cx="17358880" cy="2331172"/>
            <a:chOff x="559140" y="8374275"/>
            <a:chExt cx="17358880" cy="2331172"/>
          </a:xfrm>
        </p:grpSpPr>
        <p:sp>
          <p:nvSpPr>
            <p:cNvPr id="16" name="Google Shape;383;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 name="Google Shape;384;p2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8" name="Google Shape;385;p29"/>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121212"/>
                </a:buClr>
                <a:buSzPts val="1400"/>
                <a:buFont typeface="Arial"/>
                <a:buNone/>
              </a:pPr>
              <a:r>
                <a:rPr lang="de-DE" sz="1400" b="0" i="0" u="none" strike="noStrike" cap="none"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19" name="Picture 18">
              <a:extLst>
                <a:ext uri="{FF2B5EF4-FFF2-40B4-BE49-F238E27FC236}">
                  <a16:creationId xmlns:a16="http://schemas.microsoft.com/office/drawing/2014/main" id="{EC613D9D-FA7F-53E6-0BE7-6B630ABDB0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63311" y="9245925"/>
              <a:ext cx="1354709" cy="492621"/>
            </a:xfrm>
            <a:prstGeom prst="rect">
              <a:avLst/>
            </a:prstGeom>
          </p:spPr>
        </p:pic>
      </p:grpSp>
      <p:pic>
        <p:nvPicPr>
          <p:cNvPr id="2" name="Picture 1" descr="Maths worksheets, homework's and investigation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83492" y="3323444"/>
            <a:ext cx="5048290" cy="504829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sp>
        <p:nvSpPr>
          <p:cNvPr id="830" name="Google Shape;830;p55"/>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31" name="Google Shape;831;p55"/>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32" name="Google Shape;832;p55"/>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33" name="Google Shape;833;p55"/>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34" name="Google Shape;834;p55"/>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35" name="Google Shape;835;p55"/>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36" name="Google Shape;836;p55"/>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37" name="Google Shape;837;p55"/>
          <p:cNvSpPr txBox="1"/>
          <p:nvPr/>
        </p:nvSpPr>
        <p:spPr>
          <a:xfrm>
            <a:off x="792000" y="1548000"/>
            <a:ext cx="15948000" cy="864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de-DE" sz="4000" b="0" i="0" u="none" strike="noStrike" cap="none">
                <a:solidFill>
                  <a:srgbClr val="033C5B"/>
                </a:solidFill>
                <a:latin typeface="Arial"/>
                <a:ea typeface="Arial"/>
                <a:cs typeface="Arial"/>
                <a:sym typeface="Arial"/>
              </a:rPr>
              <a:t>Two challenges in the summative assessment of flipped classroom approaches</a:t>
            </a:r>
            <a:endParaRPr sz="4000" b="0" i="0" u="none" strike="noStrike" cap="none">
              <a:solidFill>
                <a:srgbClr val="033C5B"/>
              </a:solidFill>
              <a:latin typeface="Arial"/>
              <a:ea typeface="Arial"/>
              <a:cs typeface="Arial"/>
              <a:sym typeface="Arial"/>
            </a:endParaRPr>
          </a:p>
        </p:txBody>
      </p:sp>
      <p:sp>
        <p:nvSpPr>
          <p:cNvPr id="841" name="Google Shape;841;p55"/>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42" name="Google Shape;842;p55"/>
          <p:cNvSpPr txBox="1"/>
          <p:nvPr/>
        </p:nvSpPr>
        <p:spPr>
          <a:xfrm>
            <a:off x="792000" y="3132000"/>
            <a:ext cx="7920000" cy="3888000"/>
          </a:xfrm>
          <a:prstGeom prst="rect">
            <a:avLst/>
          </a:prstGeom>
          <a:gradFill>
            <a:gsLst>
              <a:gs pos="0">
                <a:srgbClr val="F4F8FB"/>
              </a:gs>
              <a:gs pos="74000">
                <a:srgbClr val="AEC5E1"/>
              </a:gs>
              <a:gs pos="83000">
                <a:srgbClr val="AEC5E1"/>
              </a:gs>
              <a:gs pos="100000">
                <a:srgbClr val="C8D8EB"/>
              </a:gs>
            </a:gsLst>
            <a:lin ang="5400000" scaled="0"/>
          </a:gradFill>
          <a:ln>
            <a:noFill/>
          </a:ln>
        </p:spPr>
        <p:txBody>
          <a:bodyPr spcFirstLastPara="1" wrap="square" lIns="91425" tIns="72000" rIns="91425" bIns="72000" anchor="t" anchorCtr="0">
            <a:noAutofit/>
          </a:bodyPr>
          <a:lstStyle/>
          <a:p>
            <a:pPr marL="0" marR="0" lvl="0" indent="0" algn="ctr" rtl="0">
              <a:spcBef>
                <a:spcPts val="0"/>
              </a:spcBef>
              <a:spcAft>
                <a:spcPts val="0"/>
              </a:spcAft>
              <a:buNone/>
            </a:pPr>
            <a:r>
              <a:rPr lang="de-DE" sz="2400" b="1" i="0" u="none" strike="noStrike" cap="none" dirty="0">
                <a:solidFill>
                  <a:srgbClr val="000000"/>
                </a:solidFill>
                <a:latin typeface="Arial"/>
                <a:ea typeface="Arial"/>
                <a:cs typeface="Arial"/>
                <a:sym typeface="Arial"/>
              </a:rPr>
              <a:t>Time management:</a:t>
            </a:r>
            <a:endParaRPr dirty="0"/>
          </a:p>
          <a:p>
            <a:pPr marL="0" marR="0" lvl="0" indent="0" algn="ctr" rtl="0">
              <a:spcBef>
                <a:spcPts val="0"/>
              </a:spcBef>
              <a:spcAft>
                <a:spcPts val="0"/>
              </a:spcAft>
              <a:buNone/>
            </a:pPr>
            <a:r>
              <a:rPr lang="de-DE" sz="2400" b="0" i="0" u="none" strike="noStrike" cap="none" dirty="0">
                <a:solidFill>
                  <a:srgbClr val="000000"/>
                </a:solidFill>
                <a:latin typeface="Arial"/>
                <a:ea typeface="Arial"/>
                <a:cs typeface="Arial"/>
                <a:sym typeface="Arial"/>
              </a:rPr>
              <a:t> </a:t>
            </a:r>
            <a:endParaRPr dirty="0"/>
          </a:p>
          <a:p>
            <a:pPr marL="0" marR="0" lvl="0" indent="0" algn="ctr" rtl="0">
              <a:spcBef>
                <a:spcPts val="0"/>
              </a:spcBef>
              <a:spcAft>
                <a:spcPts val="0"/>
              </a:spcAft>
              <a:buNone/>
            </a:pPr>
            <a:r>
              <a:rPr lang="de-DE" sz="2400" b="0" i="0" u="none" strike="noStrike" cap="none" dirty="0">
                <a:solidFill>
                  <a:srgbClr val="000000"/>
                </a:solidFill>
                <a:latin typeface="Arial"/>
                <a:ea typeface="Arial"/>
                <a:cs typeface="Arial"/>
                <a:sym typeface="Arial"/>
              </a:rPr>
              <a:t>One challenge with summative assessment in flipped classroom learning is having enough time to assess the learning outcomes of all learners. As learners in the flipped classroom learn independently and consume the content outside the classroom, it can be difficult to find enough time to assess all learners individually.</a:t>
            </a:r>
            <a:endParaRPr dirty="0"/>
          </a:p>
        </p:txBody>
      </p:sp>
      <p:sp>
        <p:nvSpPr>
          <p:cNvPr id="843" name="Google Shape;843;p55"/>
          <p:cNvSpPr txBox="1"/>
          <p:nvPr/>
        </p:nvSpPr>
        <p:spPr>
          <a:xfrm>
            <a:off x="8820000" y="3132000"/>
            <a:ext cx="7920000" cy="3888000"/>
          </a:xfrm>
          <a:prstGeom prst="rect">
            <a:avLst/>
          </a:prstGeom>
          <a:gradFill>
            <a:gsLst>
              <a:gs pos="0">
                <a:srgbClr val="F4F8FB"/>
              </a:gs>
              <a:gs pos="74000">
                <a:srgbClr val="AEC5E1"/>
              </a:gs>
              <a:gs pos="83000">
                <a:srgbClr val="AEC5E1"/>
              </a:gs>
              <a:gs pos="100000">
                <a:srgbClr val="C8D8EB"/>
              </a:gs>
            </a:gsLst>
            <a:lin ang="5400000" scaled="0"/>
          </a:gradFill>
          <a:ln>
            <a:noFill/>
          </a:ln>
        </p:spPr>
        <p:txBody>
          <a:bodyPr spcFirstLastPara="1" wrap="square" lIns="91425" tIns="72000" rIns="91425" bIns="72000" anchor="t" anchorCtr="0">
            <a:noAutofit/>
          </a:bodyPr>
          <a:lstStyle/>
          <a:p>
            <a:pPr marL="0" marR="0" lvl="0" indent="0" algn="ctr" rtl="0">
              <a:spcBef>
                <a:spcPts val="0"/>
              </a:spcBef>
              <a:spcAft>
                <a:spcPts val="0"/>
              </a:spcAft>
              <a:buNone/>
            </a:pPr>
            <a:r>
              <a:rPr lang="de-DE" sz="2400" b="1" i="0" u="none" strike="noStrike" cap="none" dirty="0">
                <a:solidFill>
                  <a:srgbClr val="000000"/>
                </a:solidFill>
                <a:latin typeface="Arial"/>
                <a:ea typeface="Arial"/>
                <a:cs typeface="Arial"/>
                <a:sym typeface="Arial"/>
              </a:rPr>
              <a:t>Standardisation of the assessment: </a:t>
            </a:r>
            <a:endParaRPr dirty="0"/>
          </a:p>
          <a:p>
            <a:pPr marL="0" marR="0" lvl="0" indent="0" algn="ctr" rtl="0">
              <a:spcBef>
                <a:spcPts val="0"/>
              </a:spcBef>
              <a:spcAft>
                <a:spcPts val="0"/>
              </a:spcAft>
              <a:buNone/>
            </a:pPr>
            <a:endParaRPr sz="2400" dirty="0">
              <a:solidFill>
                <a:srgbClr val="000000"/>
              </a:solidFill>
              <a:latin typeface="Arial"/>
              <a:ea typeface="Arial"/>
              <a:cs typeface="Arial"/>
              <a:sym typeface="Arial"/>
            </a:endParaRPr>
          </a:p>
          <a:p>
            <a:pPr marL="0" marR="0" lvl="0" indent="0" algn="ctr" rtl="0">
              <a:spcBef>
                <a:spcPts val="0"/>
              </a:spcBef>
              <a:spcAft>
                <a:spcPts val="0"/>
              </a:spcAft>
              <a:buNone/>
            </a:pPr>
            <a:r>
              <a:rPr lang="de-DE" sz="2400" b="0" i="0" u="none" strike="noStrike" cap="none" dirty="0">
                <a:solidFill>
                  <a:srgbClr val="000000"/>
                </a:solidFill>
                <a:latin typeface="Arial"/>
                <a:ea typeface="Arial"/>
                <a:cs typeface="Arial"/>
                <a:sym typeface="Arial"/>
              </a:rPr>
              <a:t>Another challenge is to standardise the assessment to ensure objectivity and fairness. As learners in the flipped classroom can have different learning paths and speeds, it can be difficult to carry out a standardised assessment for all learners. </a:t>
            </a:r>
            <a:endParaRPr sz="2400" b="0" i="0" u="none" strike="noStrike" cap="none" dirty="0">
              <a:solidFill>
                <a:srgbClr val="000000"/>
              </a:solidFill>
              <a:latin typeface="Arial"/>
              <a:ea typeface="Arial"/>
              <a:cs typeface="Arial"/>
              <a:sym typeface="Arial"/>
            </a:endParaRPr>
          </a:p>
        </p:txBody>
      </p:sp>
      <p:grpSp>
        <p:nvGrpSpPr>
          <p:cNvPr id="16" name="Group 15"/>
          <p:cNvGrpSpPr/>
          <p:nvPr/>
        </p:nvGrpSpPr>
        <p:grpSpPr>
          <a:xfrm>
            <a:off x="602293" y="8374276"/>
            <a:ext cx="17358880" cy="2331172"/>
            <a:chOff x="559140" y="8374275"/>
            <a:chExt cx="17358880" cy="2331172"/>
          </a:xfrm>
        </p:grpSpPr>
        <p:sp>
          <p:nvSpPr>
            <p:cNvPr id="17" name="Google Shape;383;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8" name="Google Shape;384;p2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9" name="Google Shape;385;p29"/>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121212"/>
                </a:buClr>
                <a:buSzPts val="1400"/>
                <a:buFont typeface="Arial"/>
                <a:buNone/>
              </a:pPr>
              <a:r>
                <a:rPr lang="de-DE" sz="1400" b="0" i="0" u="none" strike="noStrike" cap="none"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20" name="Picture 19">
              <a:extLst>
                <a:ext uri="{FF2B5EF4-FFF2-40B4-BE49-F238E27FC236}">
                  <a16:creationId xmlns:a16="http://schemas.microsoft.com/office/drawing/2014/main" id="{EC613D9D-FA7F-53E6-0BE7-6B630ABDB0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63311" y="9245925"/>
              <a:ext cx="1354709" cy="492621"/>
            </a:xfrm>
            <a:prstGeom prst="rect">
              <a:avLst/>
            </a:prstGeom>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sp>
        <p:nvSpPr>
          <p:cNvPr id="830" name="Google Shape;830;p55"/>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31" name="Google Shape;831;p55"/>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32" name="Google Shape;832;p55"/>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33" name="Google Shape;833;p55"/>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34" name="Google Shape;834;p55"/>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35" name="Google Shape;835;p55"/>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36" name="Google Shape;836;p55"/>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37" name="Google Shape;837;p55"/>
          <p:cNvSpPr txBox="1"/>
          <p:nvPr/>
        </p:nvSpPr>
        <p:spPr>
          <a:xfrm>
            <a:off x="1152220" y="4456758"/>
            <a:ext cx="6481636" cy="864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de-DE" sz="4000" b="0" i="0" u="none" strike="noStrike" cap="none" dirty="0">
                <a:solidFill>
                  <a:srgbClr val="033C5B"/>
                </a:solidFill>
                <a:latin typeface="Arial"/>
                <a:ea typeface="Arial"/>
                <a:cs typeface="Arial"/>
                <a:sym typeface="Arial"/>
              </a:rPr>
              <a:t>A quick overview and practical examples:</a:t>
            </a:r>
            <a:endParaRPr sz="4000" b="0" i="0" u="none" strike="noStrike" cap="none" dirty="0">
              <a:solidFill>
                <a:srgbClr val="033C5B"/>
              </a:solidFill>
              <a:latin typeface="Arial"/>
              <a:ea typeface="Arial"/>
              <a:cs typeface="Arial"/>
              <a:sym typeface="Arial"/>
            </a:endParaRPr>
          </a:p>
        </p:txBody>
      </p:sp>
      <p:sp>
        <p:nvSpPr>
          <p:cNvPr id="841" name="Google Shape;841;p55"/>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16" name="Group 15"/>
          <p:cNvGrpSpPr/>
          <p:nvPr/>
        </p:nvGrpSpPr>
        <p:grpSpPr>
          <a:xfrm>
            <a:off x="602293" y="8374276"/>
            <a:ext cx="17358880" cy="2331172"/>
            <a:chOff x="559140" y="8374275"/>
            <a:chExt cx="17358880" cy="2331172"/>
          </a:xfrm>
        </p:grpSpPr>
        <p:sp>
          <p:nvSpPr>
            <p:cNvPr id="17" name="Google Shape;383;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8" name="Google Shape;384;p2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9" name="Google Shape;385;p29"/>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121212"/>
                </a:buClr>
                <a:buSzPts val="1400"/>
                <a:buFont typeface="Arial"/>
                <a:buNone/>
              </a:pPr>
              <a:r>
                <a:rPr lang="de-DE" sz="1400" b="0" i="0" u="none" strike="noStrike" cap="none"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20" name="Picture 19">
              <a:extLst>
                <a:ext uri="{FF2B5EF4-FFF2-40B4-BE49-F238E27FC236}">
                  <a16:creationId xmlns:a16="http://schemas.microsoft.com/office/drawing/2014/main" id="{EC613D9D-FA7F-53E6-0BE7-6B630ABDB0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63311" y="9245925"/>
              <a:ext cx="1354709" cy="492621"/>
            </a:xfrm>
            <a:prstGeom prst="rect">
              <a:avLst/>
            </a:prstGeom>
          </p:spPr>
        </p:pic>
      </p:gr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60602" y="2316094"/>
            <a:ext cx="10058400" cy="5418638"/>
          </a:xfrm>
          <a:prstGeom prst="rect">
            <a:avLst/>
          </a:prstGeom>
        </p:spPr>
      </p:pic>
      <p:pic>
        <p:nvPicPr>
          <p:cNvPr id="3" name="Picture 2" descr="Button &lt;strong&gt;Video&lt;/strong&gt; &lt;strong&gt;Play&lt;/strong&gt; · Free vector graphic on Pixabay">
            <a:hlinkClick r:id="rId8"/>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49982" y="6064952"/>
            <a:ext cx="2306782" cy="2306782"/>
          </a:xfrm>
          <a:prstGeom prst="rect">
            <a:avLst/>
          </a:prstGeom>
        </p:spPr>
      </p:pic>
    </p:spTree>
    <p:extLst>
      <p:ext uri="{BB962C8B-B14F-4D97-AF65-F5344CB8AC3E}">
        <p14:creationId xmlns:p14="http://schemas.microsoft.com/office/powerpoint/2010/main" val="4118963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034"/>
        <p:cNvGrpSpPr/>
        <p:nvPr/>
      </p:nvGrpSpPr>
      <p:grpSpPr>
        <a:xfrm>
          <a:off x="0" y="0"/>
          <a:ext cx="0" cy="0"/>
          <a:chOff x="0" y="0"/>
          <a:chExt cx="0" cy="0"/>
        </a:xfrm>
      </p:grpSpPr>
      <p:sp>
        <p:nvSpPr>
          <p:cNvPr id="1035" name="Google Shape;1035;p66"/>
          <p:cNvSpPr/>
          <p:nvPr/>
        </p:nvSpPr>
        <p:spPr>
          <a:xfrm>
            <a:off x="-130877" y="-38241"/>
            <a:ext cx="2766824" cy="5218616"/>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36" name="Google Shape;1036;p66"/>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37" name="Google Shape;1037;p66"/>
          <p:cNvSpPr/>
          <p:nvPr/>
        </p:nvSpPr>
        <p:spPr>
          <a:xfrm>
            <a:off x="-130877" y="5143500"/>
            <a:ext cx="2766824" cy="366533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38" name="Google Shape;1038;p66"/>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41" name="Google Shape;1041;p66"/>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42" name="Google Shape;1042;p66"/>
          <p:cNvSpPr/>
          <p:nvPr/>
        </p:nvSpPr>
        <p:spPr>
          <a:xfrm>
            <a:off x="14903577" y="4232068"/>
            <a:ext cx="2355723" cy="4114800"/>
          </a:xfrm>
          <a:custGeom>
            <a:avLst/>
            <a:gdLst/>
            <a:ahLst/>
            <a:cxnLst/>
            <a:rect l="l" t="t" r="r" b="b"/>
            <a:pathLst>
              <a:path w="2355723" h="4114800" extrusionOk="0">
                <a:moveTo>
                  <a:pt x="0" y="0"/>
                </a:moveTo>
                <a:lnTo>
                  <a:pt x="2355723" y="0"/>
                </a:lnTo>
                <a:lnTo>
                  <a:pt x="2355723" y="4114800"/>
                </a:lnTo>
                <a:lnTo>
                  <a:pt x="0" y="411480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43" name="Google Shape;1043;p66"/>
          <p:cNvSpPr txBox="1"/>
          <p:nvPr/>
        </p:nvSpPr>
        <p:spPr>
          <a:xfrm>
            <a:off x="3058697" y="773904"/>
            <a:ext cx="13265244" cy="99120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6999"/>
              <a:buFont typeface="Arial"/>
              <a:buNone/>
            </a:pPr>
            <a:r>
              <a:rPr lang="de-DE" sz="6999" b="0" i="0" u="none" strike="noStrike" cap="none">
                <a:solidFill>
                  <a:srgbClr val="033C5B"/>
                </a:solidFill>
                <a:latin typeface="Arial"/>
                <a:ea typeface="Arial"/>
                <a:cs typeface="Arial"/>
                <a:sym typeface="Arial"/>
              </a:rPr>
              <a:t>Reflection Activity</a:t>
            </a:r>
            <a:endParaRPr/>
          </a:p>
        </p:txBody>
      </p:sp>
      <p:sp>
        <p:nvSpPr>
          <p:cNvPr id="1044" name="Google Shape;1044;p66"/>
          <p:cNvSpPr txBox="1"/>
          <p:nvPr/>
        </p:nvSpPr>
        <p:spPr>
          <a:xfrm>
            <a:off x="3058697" y="2734165"/>
            <a:ext cx="11844880" cy="5100849"/>
          </a:xfrm>
          <a:prstGeom prst="rect">
            <a:avLst/>
          </a:prstGeom>
          <a:noFill/>
          <a:ln>
            <a:noFill/>
          </a:ln>
        </p:spPr>
        <p:txBody>
          <a:bodyPr spcFirstLastPara="1" wrap="square" lIns="0" tIns="0" rIns="0" bIns="0" anchor="t" anchorCtr="0">
            <a:noAutofit/>
          </a:bodyPr>
          <a:lstStyle/>
          <a:p>
            <a:pPr marL="457200" marR="0" lvl="0" indent="-457200" algn="l" rtl="0">
              <a:spcBef>
                <a:spcPts val="0"/>
              </a:spcBef>
              <a:spcAft>
                <a:spcPts val="0"/>
              </a:spcAft>
              <a:buClr>
                <a:srgbClr val="121212"/>
              </a:buClr>
              <a:buSzPts val="2400"/>
              <a:buFont typeface="Arial"/>
              <a:buAutoNum type="arabicPeriod"/>
            </a:pPr>
            <a:r>
              <a:rPr lang="de-DE" sz="2400" dirty="0">
                <a:solidFill>
                  <a:srgbClr val="121212"/>
                </a:solidFill>
                <a:latin typeface="Arial"/>
                <a:ea typeface="Arial"/>
                <a:cs typeface="Arial"/>
                <a:sym typeface="Arial"/>
              </a:rPr>
              <a:t>In what ways would you prepare students for them to maximize the benefits provided by assessments? </a:t>
            </a:r>
            <a:endParaRPr sz="2400" b="0" i="0" u="none" strike="noStrike" cap="none" dirty="0">
              <a:solidFill>
                <a:srgbClr val="121212"/>
              </a:solidFill>
              <a:latin typeface="Arial"/>
              <a:ea typeface="Arial"/>
              <a:cs typeface="Arial"/>
              <a:sym typeface="Arial"/>
            </a:endParaRPr>
          </a:p>
          <a:p>
            <a:pPr marL="457200" marR="0" lvl="0" indent="-457200" algn="l" rtl="0">
              <a:spcBef>
                <a:spcPts val="1200"/>
              </a:spcBef>
              <a:spcAft>
                <a:spcPts val="0"/>
              </a:spcAft>
              <a:buClr>
                <a:srgbClr val="121212"/>
              </a:buClr>
              <a:buSzPts val="2400"/>
              <a:buFont typeface="Arial"/>
              <a:buAutoNum type="arabicPeriod"/>
            </a:pPr>
            <a:r>
              <a:rPr lang="de-DE" sz="2400" dirty="0">
                <a:solidFill>
                  <a:srgbClr val="121212"/>
                </a:solidFill>
                <a:latin typeface="Arial"/>
                <a:ea typeface="Arial"/>
                <a:cs typeface="Arial"/>
                <a:sym typeface="Arial"/>
              </a:rPr>
              <a:t>How does formative assessment in the classroom compare to formative assessments during individual learning?</a:t>
            </a:r>
            <a:endParaRPr sz="2400" b="0" i="0" u="none" strike="noStrike" cap="none" dirty="0">
              <a:solidFill>
                <a:srgbClr val="121212"/>
              </a:solidFill>
              <a:latin typeface="Arial"/>
              <a:ea typeface="Arial"/>
              <a:cs typeface="Arial"/>
              <a:sym typeface="Arial"/>
            </a:endParaRPr>
          </a:p>
          <a:p>
            <a:pPr marL="457200" marR="0" lvl="0" indent="-457200" algn="l" rtl="0">
              <a:spcBef>
                <a:spcPts val="1200"/>
              </a:spcBef>
              <a:spcAft>
                <a:spcPts val="0"/>
              </a:spcAft>
              <a:buClr>
                <a:srgbClr val="121212"/>
              </a:buClr>
              <a:buSzPts val="2400"/>
              <a:buFont typeface="Arial"/>
              <a:buAutoNum type="arabicPeriod"/>
            </a:pPr>
            <a:r>
              <a:rPr lang="de-DE" sz="2400" dirty="0">
                <a:solidFill>
                  <a:srgbClr val="121212"/>
                </a:solidFill>
                <a:latin typeface="Arial"/>
                <a:ea typeface="Arial"/>
                <a:cs typeface="Arial"/>
                <a:sym typeface="Arial"/>
              </a:rPr>
              <a:t>How would you organize the flipped classroom to better prepare your students for a final summative assessment and when? </a:t>
            </a:r>
            <a:endParaRPr sz="2400" dirty="0">
              <a:solidFill>
                <a:srgbClr val="121212"/>
              </a:solidFill>
              <a:latin typeface="Arial"/>
              <a:ea typeface="Arial"/>
              <a:cs typeface="Arial"/>
              <a:sym typeface="Arial"/>
            </a:endParaRPr>
          </a:p>
          <a:p>
            <a:pPr marL="457200" marR="0" lvl="0" indent="-457200" algn="l" rtl="0">
              <a:spcBef>
                <a:spcPts val="1200"/>
              </a:spcBef>
              <a:spcAft>
                <a:spcPts val="0"/>
              </a:spcAft>
              <a:buClr>
                <a:srgbClr val="121212"/>
              </a:buClr>
              <a:buSzPts val="2400"/>
              <a:buFont typeface="Arial"/>
              <a:buAutoNum type="arabicPeriod"/>
            </a:pPr>
            <a:r>
              <a:rPr lang="de-DE" sz="2400" dirty="0">
                <a:solidFill>
                  <a:srgbClr val="121212"/>
                </a:solidFill>
                <a:latin typeface="Arial"/>
                <a:ea typeface="Arial"/>
                <a:cs typeface="Arial"/>
                <a:sym typeface="Arial"/>
              </a:rPr>
              <a:t>What tools and methods would you use to draw and incorporate feedback from your students and why? </a:t>
            </a:r>
            <a:endParaRPr sz="2400" dirty="0">
              <a:solidFill>
                <a:srgbClr val="121212"/>
              </a:solidFill>
              <a:latin typeface="Arial"/>
              <a:ea typeface="Arial"/>
              <a:cs typeface="Arial"/>
              <a:sym typeface="Arial"/>
            </a:endParaRPr>
          </a:p>
          <a:p>
            <a:pPr marL="457200" marR="0" lvl="0" indent="-457200" algn="l" rtl="0">
              <a:spcBef>
                <a:spcPts val="1200"/>
              </a:spcBef>
              <a:spcAft>
                <a:spcPts val="0"/>
              </a:spcAft>
              <a:buClr>
                <a:srgbClr val="121212"/>
              </a:buClr>
              <a:buSzPts val="2400"/>
              <a:buFont typeface="Arial"/>
              <a:buAutoNum type="arabicPeriod"/>
            </a:pPr>
            <a:r>
              <a:rPr lang="de-DE" sz="2400" b="0" i="0" u="none" strike="noStrike" cap="none" dirty="0">
                <a:solidFill>
                  <a:srgbClr val="121212"/>
                </a:solidFill>
                <a:latin typeface="Arial"/>
                <a:ea typeface="Arial"/>
                <a:cs typeface="Arial"/>
                <a:sym typeface="Arial"/>
              </a:rPr>
              <a:t>How would you assess a fellow VET trainer or teacher if you had to observe them implement Flipped Classroom? </a:t>
            </a:r>
            <a:endParaRPr sz="2400" b="0" i="0" u="none" strike="noStrike" cap="none" dirty="0">
              <a:solidFill>
                <a:srgbClr val="121212"/>
              </a:solidFill>
              <a:latin typeface="Arial"/>
              <a:ea typeface="Arial"/>
              <a:cs typeface="Arial"/>
              <a:sym typeface="Arial"/>
            </a:endParaRPr>
          </a:p>
        </p:txBody>
      </p:sp>
      <p:grpSp>
        <p:nvGrpSpPr>
          <p:cNvPr id="13" name="Group 12"/>
          <p:cNvGrpSpPr/>
          <p:nvPr/>
        </p:nvGrpSpPr>
        <p:grpSpPr>
          <a:xfrm>
            <a:off x="602293" y="8374276"/>
            <a:ext cx="17358880" cy="2331172"/>
            <a:chOff x="559140" y="8374275"/>
            <a:chExt cx="17358880" cy="2331172"/>
          </a:xfrm>
        </p:grpSpPr>
        <p:sp>
          <p:nvSpPr>
            <p:cNvPr id="14" name="Google Shape;383;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5" name="Google Shape;384;p2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6" name="Google Shape;385;p29"/>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121212"/>
                </a:buClr>
                <a:buSzPts val="1400"/>
                <a:buFont typeface="Arial"/>
                <a:buNone/>
              </a:pPr>
              <a:r>
                <a:rPr lang="de-DE" sz="1400" b="0" i="0" u="none" strike="noStrike" cap="none"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17" name="Picture 16">
              <a:extLst>
                <a:ext uri="{FF2B5EF4-FFF2-40B4-BE49-F238E27FC236}">
                  <a16:creationId xmlns:a16="http://schemas.microsoft.com/office/drawing/2014/main" id="{EC613D9D-FA7F-53E6-0BE7-6B630ABDB08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563311" y="9245925"/>
              <a:ext cx="1354709" cy="492621"/>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602"/>
        <p:cNvGrpSpPr/>
        <p:nvPr/>
      </p:nvGrpSpPr>
      <p:grpSpPr>
        <a:xfrm>
          <a:off x="0" y="0"/>
          <a:ext cx="0" cy="0"/>
          <a:chOff x="0" y="0"/>
          <a:chExt cx="0" cy="0"/>
        </a:xfrm>
      </p:grpSpPr>
      <p:sp>
        <p:nvSpPr>
          <p:cNvPr id="603" name="Google Shape;603;p42"/>
          <p:cNvSpPr txBox="1"/>
          <p:nvPr/>
        </p:nvSpPr>
        <p:spPr>
          <a:xfrm>
            <a:off x="791999" y="827483"/>
            <a:ext cx="7632000" cy="196019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33C5B"/>
              </a:buClr>
              <a:buSzPts val="6999"/>
              <a:buFont typeface="Arial"/>
              <a:buNone/>
            </a:pPr>
            <a:r>
              <a:rPr lang="de-DE" sz="6999" b="1" i="0" u="none" strike="noStrike" cap="none" dirty="0">
                <a:solidFill>
                  <a:srgbClr val="033C5B"/>
                </a:solidFill>
                <a:sym typeface="Arial"/>
              </a:rPr>
              <a:t>Learning Objectives</a:t>
            </a:r>
            <a:endParaRPr b="1" dirty="0"/>
          </a:p>
        </p:txBody>
      </p:sp>
      <p:sp>
        <p:nvSpPr>
          <p:cNvPr id="604" name="Google Shape;604;p42"/>
          <p:cNvSpPr/>
          <p:nvPr/>
        </p:nvSpPr>
        <p:spPr>
          <a:xfrm>
            <a:off x="9144000" y="3783991"/>
            <a:ext cx="9144000" cy="650300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05" name="Google Shape;605;p42"/>
          <p:cNvSpPr/>
          <p:nvPr/>
        </p:nvSpPr>
        <p:spPr>
          <a:xfrm>
            <a:off x="9144000" y="0"/>
            <a:ext cx="9144000" cy="514350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06" name="Google Shape;606;p42"/>
          <p:cNvSpPr/>
          <p:nvPr/>
        </p:nvSpPr>
        <p:spPr>
          <a:xfrm rot="5400000">
            <a:off x="9144000" y="7702914"/>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07" name="Google Shape;607;p42"/>
          <p:cNvSpPr/>
          <p:nvPr/>
        </p:nvSpPr>
        <p:spPr>
          <a:xfrm rot="-5400000">
            <a:off x="15703914" y="0"/>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08" name="Google Shape;608;p42"/>
          <p:cNvSpPr/>
          <p:nvPr/>
        </p:nvSpPr>
        <p:spPr>
          <a:xfrm>
            <a:off x="11243339" y="2258982"/>
            <a:ext cx="4945322" cy="5769036"/>
          </a:xfrm>
          <a:custGeom>
            <a:avLst/>
            <a:gdLst/>
            <a:ahLst/>
            <a:cxnLst/>
            <a:rect l="l" t="t" r="r" b="b"/>
            <a:pathLst>
              <a:path w="4945322" h="5769036" extrusionOk="0">
                <a:moveTo>
                  <a:pt x="0" y="0"/>
                </a:moveTo>
                <a:lnTo>
                  <a:pt x="4945322" y="0"/>
                </a:lnTo>
                <a:lnTo>
                  <a:pt x="4945322" y="5769036"/>
                </a:lnTo>
                <a:lnTo>
                  <a:pt x="0" y="5769036"/>
                </a:lnTo>
                <a:lnTo>
                  <a:pt x="0" y="0"/>
                </a:lnTo>
                <a:close/>
              </a:path>
            </a:pathLst>
          </a:custGeom>
          <a:blipFill rotWithShape="1">
            <a:blip r:embed="rId5">
              <a:alphaModFix/>
            </a:blip>
            <a:stretch>
              <a:fillRect l="-37489" r="-37489"/>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09" name="Google Shape;609;p42"/>
          <p:cNvSpPr/>
          <p:nvPr/>
        </p:nvSpPr>
        <p:spPr>
          <a:xfrm>
            <a:off x="385759" y="8288550"/>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10" name="Google Shape;610;p42"/>
          <p:cNvSpPr/>
          <p:nvPr/>
        </p:nvSpPr>
        <p:spPr>
          <a:xfrm>
            <a:off x="2874251" y="91043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11" name="Google Shape;611;p42"/>
          <p:cNvSpPr txBox="1"/>
          <p:nvPr/>
        </p:nvSpPr>
        <p:spPr>
          <a:xfrm>
            <a:off x="773999" y="3442146"/>
            <a:ext cx="7668000" cy="1471930"/>
          </a:xfrm>
          <a:prstGeom prst="rect">
            <a:avLst/>
          </a:prstGeom>
          <a:noFill/>
          <a:ln>
            <a:noFill/>
          </a:ln>
        </p:spPr>
        <p:txBody>
          <a:bodyPr spcFirstLastPara="1" wrap="square" lIns="0" tIns="0" rIns="0" bIns="0" anchor="t" anchorCtr="0">
            <a:noAutofit/>
          </a:bodyPr>
          <a:lstStyle/>
          <a:p>
            <a:pPr marL="302259" lvl="1">
              <a:buClr>
                <a:srgbClr val="121212"/>
              </a:buClr>
              <a:buSzPts val="2400"/>
            </a:pPr>
            <a:r>
              <a:rPr lang="en-GB" sz="3200" dirty="0">
                <a:solidFill>
                  <a:srgbClr val="121212"/>
                </a:solidFill>
                <a:latin typeface="HK Grotesk Light"/>
              </a:rPr>
              <a:t>By the end of this unit, participants will be able to:</a:t>
            </a:r>
            <a:endParaRPr lang="en-US" sz="3200" dirty="0">
              <a:solidFill>
                <a:srgbClr val="121212"/>
              </a:solidFill>
              <a:latin typeface="HK Grotesk Light"/>
            </a:endParaRPr>
          </a:p>
          <a:p>
            <a:pPr marL="645159" marR="0" lvl="1" indent="-342900" algn="l" rtl="0">
              <a:spcBef>
                <a:spcPts val="0"/>
              </a:spcBef>
              <a:spcAft>
                <a:spcPts val="0"/>
              </a:spcAft>
              <a:buClr>
                <a:srgbClr val="121212"/>
              </a:buClr>
              <a:buSzPts val="2400"/>
              <a:buFont typeface="Noto Sans Symbols"/>
              <a:buChar char="▪"/>
            </a:pPr>
            <a:endParaRPr lang="el-GR" sz="3200" b="0" i="0" u="none" strike="noStrike" cap="none" dirty="0">
              <a:solidFill>
                <a:srgbClr val="121212"/>
              </a:solidFill>
              <a:sym typeface="Arial"/>
            </a:endParaRPr>
          </a:p>
          <a:p>
            <a:pPr marL="645159" marR="0" lvl="1" indent="-342900" algn="l" rtl="0">
              <a:spcBef>
                <a:spcPts val="0"/>
              </a:spcBef>
              <a:spcAft>
                <a:spcPts val="0"/>
              </a:spcAft>
              <a:buClr>
                <a:srgbClr val="121212"/>
              </a:buClr>
              <a:buSzPts val="2400"/>
              <a:buFont typeface="Noto Sans Symbols"/>
              <a:buChar char="▪"/>
            </a:pPr>
            <a:r>
              <a:rPr lang="en-US" sz="3200" dirty="0">
                <a:solidFill>
                  <a:srgbClr val="121212"/>
                </a:solidFill>
              </a:rPr>
              <a:t>D</a:t>
            </a:r>
            <a:r>
              <a:rPr lang="de-DE" sz="3200" b="0" i="0" u="none" strike="noStrike" cap="none" dirty="0">
                <a:solidFill>
                  <a:srgbClr val="121212"/>
                </a:solidFill>
                <a:sym typeface="Arial"/>
              </a:rPr>
              <a:t>escribe the characteristics of summative assessments </a:t>
            </a:r>
            <a:endParaRPr sz="3200" b="0" i="0" u="none" strike="noStrike" cap="none" dirty="0">
              <a:solidFill>
                <a:srgbClr val="121212"/>
              </a:solidFill>
              <a:sym typeface="Arial"/>
            </a:endParaRPr>
          </a:p>
          <a:p>
            <a:pPr marL="645159" marR="0" lvl="1" indent="-342900" algn="l" rtl="0">
              <a:spcBef>
                <a:spcPts val="1200"/>
              </a:spcBef>
              <a:spcAft>
                <a:spcPts val="0"/>
              </a:spcAft>
              <a:buClr>
                <a:srgbClr val="121212"/>
              </a:buClr>
              <a:buSzPts val="2400"/>
              <a:buFont typeface="Noto Sans Symbols"/>
              <a:buChar char="▪"/>
            </a:pPr>
            <a:r>
              <a:rPr lang="de-DE" sz="3200" b="0" i="0" u="none" strike="noStrike" cap="none" dirty="0">
                <a:solidFill>
                  <a:srgbClr val="121212"/>
                </a:solidFill>
                <a:sym typeface="Arial"/>
              </a:rPr>
              <a:t>Analyze elements of summative assessment design in a flipped classroom and in general</a:t>
            </a:r>
            <a:endParaRPr sz="3200" b="0" i="0" u="none" strike="noStrike" cap="none" dirty="0">
              <a:solidFill>
                <a:srgbClr val="121212"/>
              </a:solidFill>
              <a:sym typeface="Arial"/>
            </a:endParaRPr>
          </a:p>
          <a:p>
            <a:pPr marL="645159" marR="0" lvl="1" indent="-342900" algn="l" rtl="0">
              <a:spcBef>
                <a:spcPts val="1200"/>
              </a:spcBef>
              <a:spcAft>
                <a:spcPts val="0"/>
              </a:spcAft>
              <a:buClr>
                <a:srgbClr val="121212"/>
              </a:buClr>
              <a:buSzPts val="2400"/>
              <a:buFont typeface="Noto Sans Symbols"/>
              <a:buChar char="▪"/>
            </a:pPr>
            <a:r>
              <a:rPr lang="de-DE" sz="3200" b="0" i="0" u="none" strike="noStrike" cap="none" dirty="0">
                <a:solidFill>
                  <a:srgbClr val="121212"/>
                </a:solidFill>
                <a:sym typeface="Arial"/>
              </a:rPr>
              <a:t>Apply summative assessments to VET environments and disciplines  </a:t>
            </a:r>
            <a:endParaRPr sz="3200" b="0" i="0" u="none" strike="noStrike" cap="none" dirty="0">
              <a:solidFill>
                <a:srgbClr val="121212"/>
              </a:solidFill>
              <a:sym typeface="Arial"/>
            </a:endParaRPr>
          </a:p>
        </p:txBody>
      </p:sp>
      <p:pic>
        <p:nvPicPr>
          <p:cNvPr id="11" name="Picture 10">
            <a:extLst>
              <a:ext uri="{FF2B5EF4-FFF2-40B4-BE49-F238E27FC236}">
                <a16:creationId xmlns:a16="http://schemas.microsoft.com/office/drawing/2014/main" id="{77FC50D6-9136-F60E-3A18-DE4F19A533C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64051" y="9220030"/>
            <a:ext cx="1287584" cy="46821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37656" y="966416"/>
            <a:ext cx="11834641" cy="1009635"/>
          </a:xfrm>
          <a:prstGeom prst="rect">
            <a:avLst/>
          </a:prstGeom>
        </p:spPr>
        <p:txBody>
          <a:bodyPr lIns="0" tIns="0" rIns="0" bIns="0" rtlCol="0" anchor="t">
            <a:spAutoFit/>
          </a:bodyPr>
          <a:lstStyle/>
          <a:p>
            <a:pPr>
              <a:lnSpc>
                <a:spcPts val="7699"/>
              </a:lnSpc>
            </a:pPr>
            <a:r>
              <a:rPr lang="en-US" sz="6999" spc="-69" dirty="0">
                <a:solidFill>
                  <a:srgbClr val="033C5B"/>
                </a:solidFill>
                <a:latin typeface="HK Grotesk Bold"/>
              </a:rPr>
              <a:t>Additional Resources</a:t>
            </a:r>
          </a:p>
        </p:txBody>
      </p:sp>
      <p:sp>
        <p:nvSpPr>
          <p:cNvPr id="4" name="AutoShape 4"/>
          <p:cNvSpPr/>
          <p:nvPr/>
        </p:nvSpPr>
        <p:spPr>
          <a:xfrm>
            <a:off x="17259300" y="-150232"/>
            <a:ext cx="1032201" cy="8963824"/>
          </a:xfrm>
          <a:prstGeom prst="rect">
            <a:avLst/>
          </a:prstGeom>
          <a:solidFill>
            <a:srgbClr val="FB8709"/>
          </a:solidFill>
        </p:spPr>
        <p:txBody>
          <a:bodyPr/>
          <a:lstStyle/>
          <a:p>
            <a:endParaRPr lang="en-BE"/>
          </a:p>
        </p:txBody>
      </p:sp>
      <p:sp>
        <p:nvSpPr>
          <p:cNvPr id="5" name="AutoShape 5"/>
          <p:cNvSpPr/>
          <p:nvPr/>
        </p:nvSpPr>
        <p:spPr>
          <a:xfrm>
            <a:off x="0" y="-75116"/>
            <a:ext cx="1028700" cy="8888709"/>
          </a:xfrm>
          <a:prstGeom prst="rect">
            <a:avLst/>
          </a:prstGeom>
          <a:solidFill>
            <a:srgbClr val="FB8709"/>
          </a:solidFill>
        </p:spPr>
        <p:txBody>
          <a:bodyPr/>
          <a:lstStyle/>
          <a:p>
            <a:endParaRPr lang="en-BE"/>
          </a:p>
        </p:txBody>
      </p:sp>
      <p:grpSp>
        <p:nvGrpSpPr>
          <p:cNvPr id="6" name="Group 6"/>
          <p:cNvGrpSpPr/>
          <p:nvPr/>
        </p:nvGrpSpPr>
        <p:grpSpPr>
          <a:xfrm rot="5400000">
            <a:off x="-824" y="824"/>
            <a:ext cx="1030349" cy="1028700"/>
            <a:chOff x="0" y="0"/>
            <a:chExt cx="6350000" cy="6339840"/>
          </a:xfrm>
        </p:grpSpPr>
        <p:sp>
          <p:nvSpPr>
            <p:cNvPr id="7" name="Freeform 7"/>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p>
          </p:txBody>
        </p:sp>
      </p:grpSp>
      <p:sp>
        <p:nvSpPr>
          <p:cNvPr id="8" name="AutoShape 8"/>
          <p:cNvSpPr/>
          <p:nvPr/>
        </p:nvSpPr>
        <p:spPr>
          <a:xfrm>
            <a:off x="0" y="5257590"/>
            <a:ext cx="1028700" cy="3556002"/>
          </a:xfrm>
          <a:prstGeom prst="rect">
            <a:avLst/>
          </a:prstGeom>
          <a:solidFill>
            <a:srgbClr val="053249"/>
          </a:solidFill>
        </p:spPr>
        <p:txBody>
          <a:bodyPr/>
          <a:lstStyle/>
          <a:p>
            <a:endParaRPr lang="en-BE"/>
          </a:p>
        </p:txBody>
      </p:sp>
      <p:sp>
        <p:nvSpPr>
          <p:cNvPr id="9" name="AutoShape 9"/>
          <p:cNvSpPr/>
          <p:nvPr/>
        </p:nvSpPr>
        <p:spPr>
          <a:xfrm>
            <a:off x="17259300" y="5257590"/>
            <a:ext cx="1028700" cy="3556002"/>
          </a:xfrm>
          <a:prstGeom prst="rect">
            <a:avLst/>
          </a:prstGeom>
          <a:solidFill>
            <a:srgbClr val="053249"/>
          </a:solidFill>
        </p:spPr>
        <p:txBody>
          <a:bodyPr/>
          <a:lstStyle/>
          <a:p>
            <a:endParaRPr lang="en-BE"/>
          </a:p>
        </p:txBody>
      </p:sp>
      <p:grpSp>
        <p:nvGrpSpPr>
          <p:cNvPr id="10" name="Group 10"/>
          <p:cNvGrpSpPr/>
          <p:nvPr/>
        </p:nvGrpSpPr>
        <p:grpSpPr>
          <a:xfrm rot="-10800000">
            <a:off x="17257651" y="1649"/>
            <a:ext cx="1030349" cy="1028700"/>
            <a:chOff x="0" y="0"/>
            <a:chExt cx="6350000" cy="6339840"/>
          </a:xfrm>
        </p:grpSpPr>
        <p:sp>
          <p:nvSpPr>
            <p:cNvPr id="11" name="Freeform 11"/>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p>
          </p:txBody>
        </p:sp>
      </p:grpSp>
      <p:grpSp>
        <p:nvGrpSpPr>
          <p:cNvPr id="12" name="Group 12"/>
          <p:cNvGrpSpPr>
            <a:grpSpLocks noChangeAspect="1"/>
          </p:cNvGrpSpPr>
          <p:nvPr/>
        </p:nvGrpSpPr>
        <p:grpSpPr>
          <a:xfrm>
            <a:off x="310962" y="9525000"/>
            <a:ext cx="406777" cy="406777"/>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p>
          </p:txBody>
        </p:sp>
      </p:grpSp>
      <p:grpSp>
        <p:nvGrpSpPr>
          <p:cNvPr id="14" name="Group 14"/>
          <p:cNvGrpSpPr>
            <a:grpSpLocks noChangeAspect="1"/>
          </p:cNvGrpSpPr>
          <p:nvPr/>
        </p:nvGrpSpPr>
        <p:grpSpPr>
          <a:xfrm>
            <a:off x="17572012" y="9525000"/>
            <a:ext cx="406777" cy="406777"/>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p>
          </p:txBody>
        </p:sp>
      </p:grpSp>
      <p:sp>
        <p:nvSpPr>
          <p:cNvPr id="20" name="AutoShape 20"/>
          <p:cNvSpPr/>
          <p:nvPr/>
        </p:nvSpPr>
        <p:spPr>
          <a:xfrm rot="5400000">
            <a:off x="9139238" y="173356"/>
            <a:ext cx="9525" cy="17270948"/>
          </a:xfrm>
          <a:prstGeom prst="rect">
            <a:avLst/>
          </a:prstGeom>
          <a:solidFill>
            <a:srgbClr val="FB8709"/>
          </a:solidFill>
        </p:spPr>
        <p:txBody>
          <a:bodyPr/>
          <a:lstStyle/>
          <a:p>
            <a:endParaRPr lang="en-BE"/>
          </a:p>
        </p:txBody>
      </p:sp>
      <p:sp>
        <p:nvSpPr>
          <p:cNvPr id="16" name="Freeform 11">
            <a:extLst>
              <a:ext uri="{FF2B5EF4-FFF2-40B4-BE49-F238E27FC236}">
                <a16:creationId xmlns:a16="http://schemas.microsoft.com/office/drawing/2014/main" id="{085CEA1A-5194-CD87-E76F-EC03D17D9BD0}"/>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a:p>
        </p:txBody>
      </p:sp>
      <p:sp>
        <p:nvSpPr>
          <p:cNvPr id="21" name="Freeform 12">
            <a:extLst>
              <a:ext uri="{FF2B5EF4-FFF2-40B4-BE49-F238E27FC236}">
                <a16:creationId xmlns:a16="http://schemas.microsoft.com/office/drawing/2014/main" id="{B23407F9-1AE1-6425-CF4B-D6635BCAE667}"/>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a:p>
        </p:txBody>
      </p:sp>
      <p:sp>
        <p:nvSpPr>
          <p:cNvPr id="22" name="TextBox 13">
            <a:extLst>
              <a:ext uri="{FF2B5EF4-FFF2-40B4-BE49-F238E27FC236}">
                <a16:creationId xmlns:a16="http://schemas.microsoft.com/office/drawing/2014/main" id="{FDC92BE9-713E-7631-2343-909B43018F21}"/>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23" name="Picture 22">
            <a:extLst>
              <a:ext uri="{FF2B5EF4-FFF2-40B4-BE49-F238E27FC236}">
                <a16:creationId xmlns:a16="http://schemas.microsoft.com/office/drawing/2014/main" id="{3BCEDD50-92BA-287F-6ED2-1603A6E9CC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18" name="Rectangle 17"/>
          <p:cNvSpPr/>
          <p:nvPr/>
        </p:nvSpPr>
        <p:spPr>
          <a:xfrm>
            <a:off x="1337656" y="2370369"/>
            <a:ext cx="10314042" cy="400110"/>
          </a:xfrm>
          <a:prstGeom prst="rect">
            <a:avLst/>
          </a:prstGeom>
        </p:spPr>
        <p:txBody>
          <a:bodyPr wrap="none">
            <a:spAutoFit/>
          </a:bodyPr>
          <a:lstStyle/>
          <a:p>
            <a:r>
              <a:rPr lang="en-US" sz="2000" dirty="0">
                <a:hlinkClick r:id="rId5"/>
              </a:rPr>
              <a:t>Summative Assessment In a Flipped Mastery Classroom - Flipped Learning Network Hub</a:t>
            </a:r>
            <a:endParaRPr lang="el-GR" sz="2000" dirty="0"/>
          </a:p>
        </p:txBody>
      </p:sp>
      <p:sp>
        <p:nvSpPr>
          <p:cNvPr id="19" name="Rectangle 18"/>
          <p:cNvSpPr/>
          <p:nvPr/>
        </p:nvSpPr>
        <p:spPr>
          <a:xfrm>
            <a:off x="1337656" y="2926127"/>
            <a:ext cx="7588937" cy="400110"/>
          </a:xfrm>
          <a:prstGeom prst="rect">
            <a:avLst/>
          </a:prstGeom>
        </p:spPr>
        <p:txBody>
          <a:bodyPr wrap="none">
            <a:spAutoFit/>
          </a:bodyPr>
          <a:lstStyle/>
          <a:p>
            <a:r>
              <a:rPr lang="en-US" sz="2000" dirty="0">
                <a:hlinkClick r:id="rId6"/>
              </a:rPr>
              <a:t>What Is Summative Assessment: A Practical Guide For Teachers</a:t>
            </a:r>
            <a:endParaRPr lang="el-GR" sz="2000" dirty="0"/>
          </a:p>
        </p:txBody>
      </p:sp>
      <p:sp>
        <p:nvSpPr>
          <p:cNvPr id="24" name="Rectangle 23"/>
          <p:cNvSpPr/>
          <p:nvPr/>
        </p:nvSpPr>
        <p:spPr>
          <a:xfrm>
            <a:off x="1337656" y="3481885"/>
            <a:ext cx="14179435" cy="400110"/>
          </a:xfrm>
          <a:prstGeom prst="rect">
            <a:avLst/>
          </a:prstGeom>
        </p:spPr>
        <p:txBody>
          <a:bodyPr wrap="square">
            <a:spAutoFit/>
          </a:bodyPr>
          <a:lstStyle/>
          <a:p>
            <a:r>
              <a:rPr lang="en-US" sz="2000" dirty="0">
                <a:hlinkClick r:id="rId7"/>
              </a:rPr>
              <a:t>What is Summative Assessment? | A Guide to Summative Assessment | Study.com</a:t>
            </a:r>
            <a:endParaRPr lang="el-GR" sz="2000" dirty="0"/>
          </a:p>
        </p:txBody>
      </p:sp>
    </p:spTree>
    <p:extLst>
      <p:ext uri="{BB962C8B-B14F-4D97-AF65-F5344CB8AC3E}">
        <p14:creationId xmlns:p14="http://schemas.microsoft.com/office/powerpoint/2010/main" val="3892378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43"/>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17" name="Google Shape;617;p43"/>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18" name="Google Shape;618;p43"/>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19" name="Google Shape;619;p43"/>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20" name="Google Shape;620;p43"/>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21" name="Google Shape;621;p43"/>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22" name="Google Shape;622;p43"/>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23" name="Google Shape;623;p43"/>
          <p:cNvSpPr txBox="1"/>
          <p:nvPr/>
        </p:nvSpPr>
        <p:spPr>
          <a:xfrm>
            <a:off x="792000" y="1548000"/>
            <a:ext cx="12181388" cy="864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de-DE" sz="4000" b="0" i="0" u="none" strike="noStrike" cap="none">
                <a:solidFill>
                  <a:srgbClr val="033C5B"/>
                </a:solidFill>
                <a:latin typeface="Arial"/>
                <a:ea typeface="Arial"/>
                <a:cs typeface="Arial"/>
                <a:sym typeface="Arial"/>
              </a:rPr>
              <a:t>The summative evaluation - 5 key statements</a:t>
            </a:r>
            <a:endParaRPr sz="4000" b="0" i="0" u="none" strike="noStrike" cap="none">
              <a:solidFill>
                <a:srgbClr val="033C5B"/>
              </a:solidFill>
              <a:latin typeface="Arial"/>
              <a:ea typeface="Arial"/>
              <a:cs typeface="Arial"/>
              <a:sym typeface="Arial"/>
            </a:endParaRPr>
          </a:p>
        </p:txBody>
      </p:sp>
      <p:sp>
        <p:nvSpPr>
          <p:cNvPr id="627" name="Google Shape;627;p43"/>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28" name="Google Shape;628;p43"/>
          <p:cNvSpPr/>
          <p:nvPr/>
        </p:nvSpPr>
        <p:spPr>
          <a:xfrm>
            <a:off x="2675065" y="3011621"/>
            <a:ext cx="5904000" cy="1584000"/>
          </a:xfrm>
          <a:prstGeom prst="foldedCorner">
            <a:avLst>
              <a:gd name="adj" fmla="val 16667"/>
            </a:avLst>
          </a:prstGeom>
          <a:gradFill>
            <a:gsLst>
              <a:gs pos="0">
                <a:srgbClr val="DAE5F1"/>
              </a:gs>
              <a:gs pos="35000">
                <a:srgbClr val="B7CCE4"/>
              </a:gs>
              <a:gs pos="100000">
                <a:srgbClr val="93B3D7"/>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ctr" rtl="0">
              <a:spcBef>
                <a:spcPts val="0"/>
              </a:spcBef>
              <a:spcAft>
                <a:spcPts val="0"/>
              </a:spcAft>
              <a:buClr>
                <a:srgbClr val="000000"/>
              </a:buClr>
              <a:buSzPts val="2400"/>
              <a:buFont typeface="Arial"/>
              <a:buNone/>
            </a:pPr>
            <a:r>
              <a:rPr lang="de-DE" sz="2400" b="0" i="0" u="none" strike="noStrike" cap="none" dirty="0">
                <a:solidFill>
                  <a:srgbClr val="000000"/>
                </a:solidFill>
                <a:latin typeface="Arial"/>
                <a:ea typeface="Arial"/>
                <a:cs typeface="Arial"/>
                <a:sym typeface="Arial"/>
              </a:rPr>
              <a:t>The summative assessments in flipped classroom learning are used to evaluate students' learning progress at the end of a learning section.</a:t>
            </a:r>
            <a:endParaRPr sz="2400" b="0" i="0" u="none" strike="noStrike" cap="none" dirty="0">
              <a:solidFill>
                <a:srgbClr val="000000"/>
              </a:solidFill>
              <a:latin typeface="Arial"/>
              <a:ea typeface="Arial"/>
              <a:cs typeface="Arial"/>
              <a:sym typeface="Arial"/>
            </a:endParaRPr>
          </a:p>
        </p:txBody>
      </p:sp>
      <p:sp>
        <p:nvSpPr>
          <p:cNvPr id="629" name="Google Shape;629;p43"/>
          <p:cNvSpPr/>
          <p:nvPr/>
        </p:nvSpPr>
        <p:spPr>
          <a:xfrm>
            <a:off x="607314" y="4954458"/>
            <a:ext cx="7740000" cy="1656000"/>
          </a:xfrm>
          <a:prstGeom prst="foldedCorner">
            <a:avLst>
              <a:gd name="adj" fmla="val 16667"/>
            </a:avLst>
          </a:prstGeom>
          <a:gradFill>
            <a:gsLst>
              <a:gs pos="0">
                <a:srgbClr val="DAE5F1"/>
              </a:gs>
              <a:gs pos="35000">
                <a:srgbClr val="B7CCE4"/>
              </a:gs>
              <a:gs pos="100000">
                <a:srgbClr val="93B3D7"/>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ctr" rtl="0">
              <a:spcBef>
                <a:spcPts val="0"/>
              </a:spcBef>
              <a:spcAft>
                <a:spcPts val="0"/>
              </a:spcAft>
              <a:buClr>
                <a:srgbClr val="000000"/>
              </a:buClr>
              <a:buSzPts val="2400"/>
              <a:buFont typeface="Arial"/>
              <a:buNone/>
            </a:pPr>
            <a:r>
              <a:rPr lang="de-DE" sz="2400" b="0" i="0" u="none" strike="noStrike" cap="none" dirty="0">
                <a:solidFill>
                  <a:srgbClr val="000000"/>
                </a:solidFill>
                <a:latin typeface="Arial"/>
                <a:ea typeface="Arial"/>
                <a:cs typeface="Arial"/>
                <a:sym typeface="Arial"/>
              </a:rPr>
              <a:t>In summative assessment in flipped classroom learning, the knowledge and skills acquired by students are assessed by means of tests, examinations or other evidence of achievement.</a:t>
            </a:r>
            <a:endParaRPr sz="2400" b="0" i="0" u="none" strike="noStrike" cap="none" dirty="0">
              <a:solidFill>
                <a:srgbClr val="000000"/>
              </a:solidFill>
              <a:latin typeface="Arial"/>
              <a:ea typeface="Arial"/>
              <a:cs typeface="Arial"/>
              <a:sym typeface="Arial"/>
            </a:endParaRPr>
          </a:p>
        </p:txBody>
      </p:sp>
      <p:sp>
        <p:nvSpPr>
          <p:cNvPr id="630" name="Google Shape;630;p43"/>
          <p:cNvSpPr/>
          <p:nvPr/>
        </p:nvSpPr>
        <p:spPr>
          <a:xfrm>
            <a:off x="10208628" y="2286445"/>
            <a:ext cx="6294600" cy="2048488"/>
          </a:xfrm>
          <a:prstGeom prst="foldedCorner">
            <a:avLst>
              <a:gd name="adj" fmla="val 16667"/>
            </a:avLst>
          </a:prstGeom>
          <a:gradFill>
            <a:gsLst>
              <a:gs pos="0">
                <a:srgbClr val="DAE5F1"/>
              </a:gs>
              <a:gs pos="35000">
                <a:srgbClr val="B7CCE4"/>
              </a:gs>
              <a:gs pos="100000">
                <a:srgbClr val="93B3D7"/>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ctr" rtl="0">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In summative assessment in flipped classroom learning, students are primarily tested on the knowledge and skills they have acquired during independent learning.</a:t>
            </a:r>
            <a:endParaRPr sz="2400" b="0" i="0" u="none" strike="noStrike" cap="none">
              <a:solidFill>
                <a:srgbClr val="000000"/>
              </a:solidFill>
              <a:latin typeface="Arial"/>
              <a:ea typeface="Arial"/>
              <a:cs typeface="Arial"/>
              <a:sym typeface="Arial"/>
            </a:endParaRPr>
          </a:p>
        </p:txBody>
      </p:sp>
      <p:sp>
        <p:nvSpPr>
          <p:cNvPr id="631" name="Google Shape;631;p43"/>
          <p:cNvSpPr/>
          <p:nvPr/>
        </p:nvSpPr>
        <p:spPr>
          <a:xfrm>
            <a:off x="4809586" y="6968930"/>
            <a:ext cx="8668827" cy="1588031"/>
          </a:xfrm>
          <a:prstGeom prst="foldedCorner">
            <a:avLst>
              <a:gd name="adj" fmla="val 16667"/>
            </a:avLst>
          </a:prstGeom>
          <a:gradFill>
            <a:gsLst>
              <a:gs pos="0">
                <a:srgbClr val="DAE5F1"/>
              </a:gs>
              <a:gs pos="35000">
                <a:srgbClr val="B7CCE4"/>
              </a:gs>
              <a:gs pos="100000">
                <a:srgbClr val="93B3D7"/>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ctr" rtl="0">
              <a:spcBef>
                <a:spcPts val="0"/>
              </a:spcBef>
              <a:spcAft>
                <a:spcPts val="0"/>
              </a:spcAft>
              <a:buClr>
                <a:srgbClr val="000000"/>
              </a:buClr>
              <a:buSzPts val="2400"/>
              <a:buFont typeface="Arial"/>
              <a:buNone/>
            </a:pPr>
            <a:r>
              <a:rPr lang="de-DE" sz="2400" b="0" i="0" u="none" strike="noStrike" cap="none" dirty="0">
                <a:solidFill>
                  <a:srgbClr val="000000"/>
                </a:solidFill>
                <a:latin typeface="Arial"/>
                <a:ea typeface="Arial"/>
                <a:cs typeface="Arial"/>
                <a:sym typeface="Arial"/>
              </a:rPr>
              <a:t>The summative assessments in flipped classroom learning can also include group work or projects in which students work together on a topic and present their results.</a:t>
            </a:r>
            <a:endParaRPr sz="2400" b="0" i="0" u="none" strike="noStrike" cap="none" dirty="0">
              <a:solidFill>
                <a:srgbClr val="000000"/>
              </a:solidFill>
              <a:latin typeface="Arial"/>
              <a:ea typeface="Arial"/>
              <a:cs typeface="Arial"/>
              <a:sym typeface="Arial"/>
            </a:endParaRPr>
          </a:p>
        </p:txBody>
      </p:sp>
      <p:sp>
        <p:nvSpPr>
          <p:cNvPr id="632" name="Google Shape;632;p43"/>
          <p:cNvSpPr/>
          <p:nvPr/>
        </p:nvSpPr>
        <p:spPr>
          <a:xfrm>
            <a:off x="9264154" y="4865266"/>
            <a:ext cx="7092000" cy="1656000"/>
          </a:xfrm>
          <a:prstGeom prst="foldedCorner">
            <a:avLst>
              <a:gd name="adj" fmla="val 16667"/>
            </a:avLst>
          </a:prstGeom>
          <a:gradFill>
            <a:gsLst>
              <a:gs pos="0">
                <a:srgbClr val="DAE5F1"/>
              </a:gs>
              <a:gs pos="35000">
                <a:srgbClr val="B7CCE4"/>
              </a:gs>
              <a:gs pos="100000">
                <a:srgbClr val="93B3D7"/>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ctr" rtl="0">
              <a:spcBef>
                <a:spcPts val="0"/>
              </a:spcBef>
              <a:spcAft>
                <a:spcPts val="0"/>
              </a:spcAft>
              <a:buClr>
                <a:srgbClr val="000000"/>
              </a:buClr>
              <a:buSzPts val="2400"/>
              <a:buFont typeface="Arial"/>
              <a:buNone/>
            </a:pPr>
            <a:r>
              <a:rPr lang="de-DE" sz="2400" b="0" i="0" u="none" strike="noStrike" cap="none" dirty="0">
                <a:solidFill>
                  <a:srgbClr val="000000"/>
                </a:solidFill>
                <a:latin typeface="Arial"/>
                <a:ea typeface="Arial"/>
                <a:cs typeface="Arial"/>
                <a:sym typeface="Arial"/>
              </a:rPr>
              <a:t>The summative assessments in flipped classroom learning can also include peer assessments in which students evaluate the performance of their classmates.</a:t>
            </a:r>
            <a:endParaRPr sz="2400" b="0" i="0" u="none" strike="noStrike" cap="none" dirty="0">
              <a:solidFill>
                <a:srgbClr val="000000"/>
              </a:solidFill>
              <a:latin typeface="Arial"/>
              <a:ea typeface="Arial"/>
              <a:cs typeface="Arial"/>
              <a:sym typeface="Arial"/>
            </a:endParaRPr>
          </a:p>
        </p:txBody>
      </p:sp>
      <p:grpSp>
        <p:nvGrpSpPr>
          <p:cNvPr id="19" name="Group 18"/>
          <p:cNvGrpSpPr/>
          <p:nvPr/>
        </p:nvGrpSpPr>
        <p:grpSpPr>
          <a:xfrm>
            <a:off x="602293" y="8374276"/>
            <a:ext cx="17358880" cy="2331172"/>
            <a:chOff x="559140" y="8374275"/>
            <a:chExt cx="17358880" cy="2331172"/>
          </a:xfrm>
        </p:grpSpPr>
        <p:sp>
          <p:nvSpPr>
            <p:cNvPr id="20" name="Google Shape;383;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1" name="Google Shape;384;p2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2" name="Google Shape;385;p29"/>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121212"/>
                </a:buClr>
                <a:buSzPts val="1400"/>
                <a:buFont typeface="Arial"/>
                <a:buNone/>
              </a:pPr>
              <a:r>
                <a:rPr lang="de-DE" sz="1400" b="0" i="0" u="none" strike="noStrike" cap="none"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23" name="Picture 22">
              <a:extLst>
                <a:ext uri="{FF2B5EF4-FFF2-40B4-BE49-F238E27FC236}">
                  <a16:creationId xmlns:a16="http://schemas.microsoft.com/office/drawing/2014/main" id="{EC613D9D-FA7F-53E6-0BE7-6B630ABDB0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63311" y="9245925"/>
              <a:ext cx="1354709" cy="492621"/>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28"/>
                                        </p:tgtEl>
                                        <p:attrNameLst>
                                          <p:attrName>style.visibility</p:attrName>
                                        </p:attrNameLst>
                                      </p:cBhvr>
                                      <p:to>
                                        <p:strVal val="visible"/>
                                      </p:to>
                                    </p:set>
                                    <p:animEffect transition="in" filter="wipe(down)">
                                      <p:cBhvr>
                                        <p:cTn id="7" dur="580">
                                          <p:stCondLst>
                                            <p:cond delay="0"/>
                                          </p:stCondLst>
                                        </p:cTn>
                                        <p:tgtEl>
                                          <p:spTgt spid="628"/>
                                        </p:tgtEl>
                                      </p:cBhvr>
                                    </p:animEffect>
                                    <p:anim calcmode="lin" valueType="num">
                                      <p:cBhvr>
                                        <p:cTn id="8" dur="1822" tmFilter="0,0; 0.14,0.36; 0.43,0.73; 0.71,0.91; 1.0,1.0">
                                          <p:stCondLst>
                                            <p:cond delay="0"/>
                                          </p:stCondLst>
                                        </p:cTn>
                                        <p:tgtEl>
                                          <p:spTgt spid="62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2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2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2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28"/>
                                        </p:tgtEl>
                                        <p:attrNameLst>
                                          <p:attrName>ppt_y</p:attrName>
                                        </p:attrNameLst>
                                      </p:cBhvr>
                                      <p:tavLst>
                                        <p:tav tm="0" fmla="#ppt_y-sin(pi*$)/81">
                                          <p:val>
                                            <p:fltVal val="0"/>
                                          </p:val>
                                        </p:tav>
                                        <p:tav tm="100000">
                                          <p:val>
                                            <p:fltVal val="1"/>
                                          </p:val>
                                        </p:tav>
                                      </p:tavLst>
                                    </p:anim>
                                    <p:animScale>
                                      <p:cBhvr>
                                        <p:cTn id="13" dur="26">
                                          <p:stCondLst>
                                            <p:cond delay="650"/>
                                          </p:stCondLst>
                                        </p:cTn>
                                        <p:tgtEl>
                                          <p:spTgt spid="628"/>
                                        </p:tgtEl>
                                      </p:cBhvr>
                                      <p:to x="100000" y="60000"/>
                                    </p:animScale>
                                    <p:animScale>
                                      <p:cBhvr>
                                        <p:cTn id="14" dur="166" decel="50000">
                                          <p:stCondLst>
                                            <p:cond delay="676"/>
                                          </p:stCondLst>
                                        </p:cTn>
                                        <p:tgtEl>
                                          <p:spTgt spid="628"/>
                                        </p:tgtEl>
                                      </p:cBhvr>
                                      <p:to x="100000" y="100000"/>
                                    </p:animScale>
                                    <p:animScale>
                                      <p:cBhvr>
                                        <p:cTn id="15" dur="26">
                                          <p:stCondLst>
                                            <p:cond delay="1312"/>
                                          </p:stCondLst>
                                        </p:cTn>
                                        <p:tgtEl>
                                          <p:spTgt spid="628"/>
                                        </p:tgtEl>
                                      </p:cBhvr>
                                      <p:to x="100000" y="80000"/>
                                    </p:animScale>
                                    <p:animScale>
                                      <p:cBhvr>
                                        <p:cTn id="16" dur="166" decel="50000">
                                          <p:stCondLst>
                                            <p:cond delay="1338"/>
                                          </p:stCondLst>
                                        </p:cTn>
                                        <p:tgtEl>
                                          <p:spTgt spid="628"/>
                                        </p:tgtEl>
                                      </p:cBhvr>
                                      <p:to x="100000" y="100000"/>
                                    </p:animScale>
                                    <p:animScale>
                                      <p:cBhvr>
                                        <p:cTn id="17" dur="26">
                                          <p:stCondLst>
                                            <p:cond delay="1642"/>
                                          </p:stCondLst>
                                        </p:cTn>
                                        <p:tgtEl>
                                          <p:spTgt spid="628"/>
                                        </p:tgtEl>
                                      </p:cBhvr>
                                      <p:to x="100000" y="90000"/>
                                    </p:animScale>
                                    <p:animScale>
                                      <p:cBhvr>
                                        <p:cTn id="18" dur="166" decel="50000">
                                          <p:stCondLst>
                                            <p:cond delay="1668"/>
                                          </p:stCondLst>
                                        </p:cTn>
                                        <p:tgtEl>
                                          <p:spTgt spid="628"/>
                                        </p:tgtEl>
                                      </p:cBhvr>
                                      <p:to x="100000" y="100000"/>
                                    </p:animScale>
                                    <p:animScale>
                                      <p:cBhvr>
                                        <p:cTn id="19" dur="26">
                                          <p:stCondLst>
                                            <p:cond delay="1808"/>
                                          </p:stCondLst>
                                        </p:cTn>
                                        <p:tgtEl>
                                          <p:spTgt spid="628"/>
                                        </p:tgtEl>
                                      </p:cBhvr>
                                      <p:to x="100000" y="95000"/>
                                    </p:animScale>
                                    <p:animScale>
                                      <p:cBhvr>
                                        <p:cTn id="20" dur="166" decel="50000">
                                          <p:stCondLst>
                                            <p:cond delay="1834"/>
                                          </p:stCondLst>
                                        </p:cTn>
                                        <p:tgtEl>
                                          <p:spTgt spid="62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30"/>
                                        </p:tgtEl>
                                        <p:attrNameLst>
                                          <p:attrName>style.visibility</p:attrName>
                                        </p:attrNameLst>
                                      </p:cBhvr>
                                      <p:to>
                                        <p:strVal val="visible"/>
                                      </p:to>
                                    </p:set>
                                    <p:animEffect transition="in" filter="wipe(down)">
                                      <p:cBhvr>
                                        <p:cTn id="25" dur="580">
                                          <p:stCondLst>
                                            <p:cond delay="0"/>
                                          </p:stCondLst>
                                        </p:cTn>
                                        <p:tgtEl>
                                          <p:spTgt spid="630"/>
                                        </p:tgtEl>
                                      </p:cBhvr>
                                    </p:animEffect>
                                    <p:anim calcmode="lin" valueType="num">
                                      <p:cBhvr>
                                        <p:cTn id="26" dur="1822" tmFilter="0,0; 0.14,0.36; 0.43,0.73; 0.71,0.91; 1.0,1.0">
                                          <p:stCondLst>
                                            <p:cond delay="0"/>
                                          </p:stCondLst>
                                        </p:cTn>
                                        <p:tgtEl>
                                          <p:spTgt spid="630"/>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30"/>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30"/>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30"/>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30"/>
                                        </p:tgtEl>
                                        <p:attrNameLst>
                                          <p:attrName>ppt_y</p:attrName>
                                        </p:attrNameLst>
                                      </p:cBhvr>
                                      <p:tavLst>
                                        <p:tav tm="0" fmla="#ppt_y-sin(pi*$)/81">
                                          <p:val>
                                            <p:fltVal val="0"/>
                                          </p:val>
                                        </p:tav>
                                        <p:tav tm="100000">
                                          <p:val>
                                            <p:fltVal val="1"/>
                                          </p:val>
                                        </p:tav>
                                      </p:tavLst>
                                    </p:anim>
                                    <p:animScale>
                                      <p:cBhvr>
                                        <p:cTn id="31" dur="26">
                                          <p:stCondLst>
                                            <p:cond delay="650"/>
                                          </p:stCondLst>
                                        </p:cTn>
                                        <p:tgtEl>
                                          <p:spTgt spid="630"/>
                                        </p:tgtEl>
                                      </p:cBhvr>
                                      <p:to x="100000" y="60000"/>
                                    </p:animScale>
                                    <p:animScale>
                                      <p:cBhvr>
                                        <p:cTn id="32" dur="166" decel="50000">
                                          <p:stCondLst>
                                            <p:cond delay="676"/>
                                          </p:stCondLst>
                                        </p:cTn>
                                        <p:tgtEl>
                                          <p:spTgt spid="630"/>
                                        </p:tgtEl>
                                      </p:cBhvr>
                                      <p:to x="100000" y="100000"/>
                                    </p:animScale>
                                    <p:animScale>
                                      <p:cBhvr>
                                        <p:cTn id="33" dur="26">
                                          <p:stCondLst>
                                            <p:cond delay="1312"/>
                                          </p:stCondLst>
                                        </p:cTn>
                                        <p:tgtEl>
                                          <p:spTgt spid="630"/>
                                        </p:tgtEl>
                                      </p:cBhvr>
                                      <p:to x="100000" y="80000"/>
                                    </p:animScale>
                                    <p:animScale>
                                      <p:cBhvr>
                                        <p:cTn id="34" dur="166" decel="50000">
                                          <p:stCondLst>
                                            <p:cond delay="1338"/>
                                          </p:stCondLst>
                                        </p:cTn>
                                        <p:tgtEl>
                                          <p:spTgt spid="630"/>
                                        </p:tgtEl>
                                      </p:cBhvr>
                                      <p:to x="100000" y="100000"/>
                                    </p:animScale>
                                    <p:animScale>
                                      <p:cBhvr>
                                        <p:cTn id="35" dur="26">
                                          <p:stCondLst>
                                            <p:cond delay="1642"/>
                                          </p:stCondLst>
                                        </p:cTn>
                                        <p:tgtEl>
                                          <p:spTgt spid="630"/>
                                        </p:tgtEl>
                                      </p:cBhvr>
                                      <p:to x="100000" y="90000"/>
                                    </p:animScale>
                                    <p:animScale>
                                      <p:cBhvr>
                                        <p:cTn id="36" dur="166" decel="50000">
                                          <p:stCondLst>
                                            <p:cond delay="1668"/>
                                          </p:stCondLst>
                                        </p:cTn>
                                        <p:tgtEl>
                                          <p:spTgt spid="630"/>
                                        </p:tgtEl>
                                      </p:cBhvr>
                                      <p:to x="100000" y="100000"/>
                                    </p:animScale>
                                    <p:animScale>
                                      <p:cBhvr>
                                        <p:cTn id="37" dur="26">
                                          <p:stCondLst>
                                            <p:cond delay="1808"/>
                                          </p:stCondLst>
                                        </p:cTn>
                                        <p:tgtEl>
                                          <p:spTgt spid="630"/>
                                        </p:tgtEl>
                                      </p:cBhvr>
                                      <p:to x="100000" y="95000"/>
                                    </p:animScale>
                                    <p:animScale>
                                      <p:cBhvr>
                                        <p:cTn id="38" dur="166" decel="50000">
                                          <p:stCondLst>
                                            <p:cond delay="1834"/>
                                          </p:stCondLst>
                                        </p:cTn>
                                        <p:tgtEl>
                                          <p:spTgt spid="630"/>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629"/>
                                        </p:tgtEl>
                                        <p:attrNameLst>
                                          <p:attrName>style.visibility</p:attrName>
                                        </p:attrNameLst>
                                      </p:cBhvr>
                                      <p:to>
                                        <p:strVal val="visible"/>
                                      </p:to>
                                    </p:set>
                                    <p:animEffect transition="in" filter="wipe(down)">
                                      <p:cBhvr>
                                        <p:cTn id="43" dur="580">
                                          <p:stCondLst>
                                            <p:cond delay="0"/>
                                          </p:stCondLst>
                                        </p:cTn>
                                        <p:tgtEl>
                                          <p:spTgt spid="629"/>
                                        </p:tgtEl>
                                      </p:cBhvr>
                                    </p:animEffect>
                                    <p:anim calcmode="lin" valueType="num">
                                      <p:cBhvr>
                                        <p:cTn id="44" dur="1822" tmFilter="0,0; 0.14,0.36; 0.43,0.73; 0.71,0.91; 1.0,1.0">
                                          <p:stCondLst>
                                            <p:cond delay="0"/>
                                          </p:stCondLst>
                                        </p:cTn>
                                        <p:tgtEl>
                                          <p:spTgt spid="62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62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62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62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629"/>
                                        </p:tgtEl>
                                        <p:attrNameLst>
                                          <p:attrName>ppt_y</p:attrName>
                                        </p:attrNameLst>
                                      </p:cBhvr>
                                      <p:tavLst>
                                        <p:tav tm="0" fmla="#ppt_y-sin(pi*$)/81">
                                          <p:val>
                                            <p:fltVal val="0"/>
                                          </p:val>
                                        </p:tav>
                                        <p:tav tm="100000">
                                          <p:val>
                                            <p:fltVal val="1"/>
                                          </p:val>
                                        </p:tav>
                                      </p:tavLst>
                                    </p:anim>
                                    <p:animScale>
                                      <p:cBhvr>
                                        <p:cTn id="49" dur="26">
                                          <p:stCondLst>
                                            <p:cond delay="650"/>
                                          </p:stCondLst>
                                        </p:cTn>
                                        <p:tgtEl>
                                          <p:spTgt spid="629"/>
                                        </p:tgtEl>
                                      </p:cBhvr>
                                      <p:to x="100000" y="60000"/>
                                    </p:animScale>
                                    <p:animScale>
                                      <p:cBhvr>
                                        <p:cTn id="50" dur="166" decel="50000">
                                          <p:stCondLst>
                                            <p:cond delay="676"/>
                                          </p:stCondLst>
                                        </p:cTn>
                                        <p:tgtEl>
                                          <p:spTgt spid="629"/>
                                        </p:tgtEl>
                                      </p:cBhvr>
                                      <p:to x="100000" y="100000"/>
                                    </p:animScale>
                                    <p:animScale>
                                      <p:cBhvr>
                                        <p:cTn id="51" dur="26">
                                          <p:stCondLst>
                                            <p:cond delay="1312"/>
                                          </p:stCondLst>
                                        </p:cTn>
                                        <p:tgtEl>
                                          <p:spTgt spid="629"/>
                                        </p:tgtEl>
                                      </p:cBhvr>
                                      <p:to x="100000" y="80000"/>
                                    </p:animScale>
                                    <p:animScale>
                                      <p:cBhvr>
                                        <p:cTn id="52" dur="166" decel="50000">
                                          <p:stCondLst>
                                            <p:cond delay="1338"/>
                                          </p:stCondLst>
                                        </p:cTn>
                                        <p:tgtEl>
                                          <p:spTgt spid="629"/>
                                        </p:tgtEl>
                                      </p:cBhvr>
                                      <p:to x="100000" y="100000"/>
                                    </p:animScale>
                                    <p:animScale>
                                      <p:cBhvr>
                                        <p:cTn id="53" dur="26">
                                          <p:stCondLst>
                                            <p:cond delay="1642"/>
                                          </p:stCondLst>
                                        </p:cTn>
                                        <p:tgtEl>
                                          <p:spTgt spid="629"/>
                                        </p:tgtEl>
                                      </p:cBhvr>
                                      <p:to x="100000" y="90000"/>
                                    </p:animScale>
                                    <p:animScale>
                                      <p:cBhvr>
                                        <p:cTn id="54" dur="166" decel="50000">
                                          <p:stCondLst>
                                            <p:cond delay="1668"/>
                                          </p:stCondLst>
                                        </p:cTn>
                                        <p:tgtEl>
                                          <p:spTgt spid="629"/>
                                        </p:tgtEl>
                                      </p:cBhvr>
                                      <p:to x="100000" y="100000"/>
                                    </p:animScale>
                                    <p:animScale>
                                      <p:cBhvr>
                                        <p:cTn id="55" dur="26">
                                          <p:stCondLst>
                                            <p:cond delay="1808"/>
                                          </p:stCondLst>
                                        </p:cTn>
                                        <p:tgtEl>
                                          <p:spTgt spid="629"/>
                                        </p:tgtEl>
                                      </p:cBhvr>
                                      <p:to x="100000" y="95000"/>
                                    </p:animScale>
                                    <p:animScale>
                                      <p:cBhvr>
                                        <p:cTn id="56" dur="166" decel="50000">
                                          <p:stCondLst>
                                            <p:cond delay="1834"/>
                                          </p:stCondLst>
                                        </p:cTn>
                                        <p:tgtEl>
                                          <p:spTgt spid="629"/>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632"/>
                                        </p:tgtEl>
                                        <p:attrNameLst>
                                          <p:attrName>style.visibility</p:attrName>
                                        </p:attrNameLst>
                                      </p:cBhvr>
                                      <p:to>
                                        <p:strVal val="visible"/>
                                      </p:to>
                                    </p:set>
                                    <p:animEffect transition="in" filter="wipe(down)">
                                      <p:cBhvr>
                                        <p:cTn id="61" dur="580">
                                          <p:stCondLst>
                                            <p:cond delay="0"/>
                                          </p:stCondLst>
                                        </p:cTn>
                                        <p:tgtEl>
                                          <p:spTgt spid="632"/>
                                        </p:tgtEl>
                                      </p:cBhvr>
                                    </p:animEffect>
                                    <p:anim calcmode="lin" valueType="num">
                                      <p:cBhvr>
                                        <p:cTn id="62" dur="1822" tmFilter="0,0; 0.14,0.36; 0.43,0.73; 0.71,0.91; 1.0,1.0">
                                          <p:stCondLst>
                                            <p:cond delay="0"/>
                                          </p:stCondLst>
                                        </p:cTn>
                                        <p:tgtEl>
                                          <p:spTgt spid="632"/>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632"/>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632"/>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632"/>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632"/>
                                        </p:tgtEl>
                                        <p:attrNameLst>
                                          <p:attrName>ppt_y</p:attrName>
                                        </p:attrNameLst>
                                      </p:cBhvr>
                                      <p:tavLst>
                                        <p:tav tm="0" fmla="#ppt_y-sin(pi*$)/81">
                                          <p:val>
                                            <p:fltVal val="0"/>
                                          </p:val>
                                        </p:tav>
                                        <p:tav tm="100000">
                                          <p:val>
                                            <p:fltVal val="1"/>
                                          </p:val>
                                        </p:tav>
                                      </p:tavLst>
                                    </p:anim>
                                    <p:animScale>
                                      <p:cBhvr>
                                        <p:cTn id="67" dur="26">
                                          <p:stCondLst>
                                            <p:cond delay="650"/>
                                          </p:stCondLst>
                                        </p:cTn>
                                        <p:tgtEl>
                                          <p:spTgt spid="632"/>
                                        </p:tgtEl>
                                      </p:cBhvr>
                                      <p:to x="100000" y="60000"/>
                                    </p:animScale>
                                    <p:animScale>
                                      <p:cBhvr>
                                        <p:cTn id="68" dur="166" decel="50000">
                                          <p:stCondLst>
                                            <p:cond delay="676"/>
                                          </p:stCondLst>
                                        </p:cTn>
                                        <p:tgtEl>
                                          <p:spTgt spid="632"/>
                                        </p:tgtEl>
                                      </p:cBhvr>
                                      <p:to x="100000" y="100000"/>
                                    </p:animScale>
                                    <p:animScale>
                                      <p:cBhvr>
                                        <p:cTn id="69" dur="26">
                                          <p:stCondLst>
                                            <p:cond delay="1312"/>
                                          </p:stCondLst>
                                        </p:cTn>
                                        <p:tgtEl>
                                          <p:spTgt spid="632"/>
                                        </p:tgtEl>
                                      </p:cBhvr>
                                      <p:to x="100000" y="80000"/>
                                    </p:animScale>
                                    <p:animScale>
                                      <p:cBhvr>
                                        <p:cTn id="70" dur="166" decel="50000">
                                          <p:stCondLst>
                                            <p:cond delay="1338"/>
                                          </p:stCondLst>
                                        </p:cTn>
                                        <p:tgtEl>
                                          <p:spTgt spid="632"/>
                                        </p:tgtEl>
                                      </p:cBhvr>
                                      <p:to x="100000" y="100000"/>
                                    </p:animScale>
                                    <p:animScale>
                                      <p:cBhvr>
                                        <p:cTn id="71" dur="26">
                                          <p:stCondLst>
                                            <p:cond delay="1642"/>
                                          </p:stCondLst>
                                        </p:cTn>
                                        <p:tgtEl>
                                          <p:spTgt spid="632"/>
                                        </p:tgtEl>
                                      </p:cBhvr>
                                      <p:to x="100000" y="90000"/>
                                    </p:animScale>
                                    <p:animScale>
                                      <p:cBhvr>
                                        <p:cTn id="72" dur="166" decel="50000">
                                          <p:stCondLst>
                                            <p:cond delay="1668"/>
                                          </p:stCondLst>
                                        </p:cTn>
                                        <p:tgtEl>
                                          <p:spTgt spid="632"/>
                                        </p:tgtEl>
                                      </p:cBhvr>
                                      <p:to x="100000" y="100000"/>
                                    </p:animScale>
                                    <p:animScale>
                                      <p:cBhvr>
                                        <p:cTn id="73" dur="26">
                                          <p:stCondLst>
                                            <p:cond delay="1808"/>
                                          </p:stCondLst>
                                        </p:cTn>
                                        <p:tgtEl>
                                          <p:spTgt spid="632"/>
                                        </p:tgtEl>
                                      </p:cBhvr>
                                      <p:to x="100000" y="95000"/>
                                    </p:animScale>
                                    <p:animScale>
                                      <p:cBhvr>
                                        <p:cTn id="74" dur="166" decel="50000">
                                          <p:stCondLst>
                                            <p:cond delay="1834"/>
                                          </p:stCondLst>
                                        </p:cTn>
                                        <p:tgtEl>
                                          <p:spTgt spid="632"/>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631"/>
                                        </p:tgtEl>
                                        <p:attrNameLst>
                                          <p:attrName>style.visibility</p:attrName>
                                        </p:attrNameLst>
                                      </p:cBhvr>
                                      <p:to>
                                        <p:strVal val="visible"/>
                                      </p:to>
                                    </p:set>
                                    <p:animEffect transition="in" filter="wipe(down)">
                                      <p:cBhvr>
                                        <p:cTn id="79" dur="580">
                                          <p:stCondLst>
                                            <p:cond delay="0"/>
                                          </p:stCondLst>
                                        </p:cTn>
                                        <p:tgtEl>
                                          <p:spTgt spid="631"/>
                                        </p:tgtEl>
                                      </p:cBhvr>
                                    </p:animEffect>
                                    <p:anim calcmode="lin" valueType="num">
                                      <p:cBhvr>
                                        <p:cTn id="80" dur="1822" tmFilter="0,0; 0.14,0.36; 0.43,0.73; 0.71,0.91; 1.0,1.0">
                                          <p:stCondLst>
                                            <p:cond delay="0"/>
                                          </p:stCondLst>
                                        </p:cTn>
                                        <p:tgtEl>
                                          <p:spTgt spid="631"/>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631"/>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631"/>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631"/>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631"/>
                                        </p:tgtEl>
                                        <p:attrNameLst>
                                          <p:attrName>ppt_y</p:attrName>
                                        </p:attrNameLst>
                                      </p:cBhvr>
                                      <p:tavLst>
                                        <p:tav tm="0" fmla="#ppt_y-sin(pi*$)/81">
                                          <p:val>
                                            <p:fltVal val="0"/>
                                          </p:val>
                                        </p:tav>
                                        <p:tav tm="100000">
                                          <p:val>
                                            <p:fltVal val="1"/>
                                          </p:val>
                                        </p:tav>
                                      </p:tavLst>
                                    </p:anim>
                                    <p:animScale>
                                      <p:cBhvr>
                                        <p:cTn id="85" dur="26">
                                          <p:stCondLst>
                                            <p:cond delay="650"/>
                                          </p:stCondLst>
                                        </p:cTn>
                                        <p:tgtEl>
                                          <p:spTgt spid="631"/>
                                        </p:tgtEl>
                                      </p:cBhvr>
                                      <p:to x="100000" y="60000"/>
                                    </p:animScale>
                                    <p:animScale>
                                      <p:cBhvr>
                                        <p:cTn id="86" dur="166" decel="50000">
                                          <p:stCondLst>
                                            <p:cond delay="676"/>
                                          </p:stCondLst>
                                        </p:cTn>
                                        <p:tgtEl>
                                          <p:spTgt spid="631"/>
                                        </p:tgtEl>
                                      </p:cBhvr>
                                      <p:to x="100000" y="100000"/>
                                    </p:animScale>
                                    <p:animScale>
                                      <p:cBhvr>
                                        <p:cTn id="87" dur="26">
                                          <p:stCondLst>
                                            <p:cond delay="1312"/>
                                          </p:stCondLst>
                                        </p:cTn>
                                        <p:tgtEl>
                                          <p:spTgt spid="631"/>
                                        </p:tgtEl>
                                      </p:cBhvr>
                                      <p:to x="100000" y="80000"/>
                                    </p:animScale>
                                    <p:animScale>
                                      <p:cBhvr>
                                        <p:cTn id="88" dur="166" decel="50000">
                                          <p:stCondLst>
                                            <p:cond delay="1338"/>
                                          </p:stCondLst>
                                        </p:cTn>
                                        <p:tgtEl>
                                          <p:spTgt spid="631"/>
                                        </p:tgtEl>
                                      </p:cBhvr>
                                      <p:to x="100000" y="100000"/>
                                    </p:animScale>
                                    <p:animScale>
                                      <p:cBhvr>
                                        <p:cTn id="89" dur="26">
                                          <p:stCondLst>
                                            <p:cond delay="1642"/>
                                          </p:stCondLst>
                                        </p:cTn>
                                        <p:tgtEl>
                                          <p:spTgt spid="631"/>
                                        </p:tgtEl>
                                      </p:cBhvr>
                                      <p:to x="100000" y="90000"/>
                                    </p:animScale>
                                    <p:animScale>
                                      <p:cBhvr>
                                        <p:cTn id="90" dur="166" decel="50000">
                                          <p:stCondLst>
                                            <p:cond delay="1668"/>
                                          </p:stCondLst>
                                        </p:cTn>
                                        <p:tgtEl>
                                          <p:spTgt spid="631"/>
                                        </p:tgtEl>
                                      </p:cBhvr>
                                      <p:to x="100000" y="100000"/>
                                    </p:animScale>
                                    <p:animScale>
                                      <p:cBhvr>
                                        <p:cTn id="91" dur="26">
                                          <p:stCondLst>
                                            <p:cond delay="1808"/>
                                          </p:stCondLst>
                                        </p:cTn>
                                        <p:tgtEl>
                                          <p:spTgt spid="631"/>
                                        </p:tgtEl>
                                      </p:cBhvr>
                                      <p:to x="100000" y="95000"/>
                                    </p:animScale>
                                    <p:animScale>
                                      <p:cBhvr>
                                        <p:cTn id="92" dur="166" decel="50000">
                                          <p:stCondLst>
                                            <p:cond delay="1834"/>
                                          </p:stCondLst>
                                        </p:cTn>
                                        <p:tgtEl>
                                          <p:spTgt spid="63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8" grpId="0" animBg="1"/>
      <p:bldP spid="629" grpId="0" animBg="1"/>
      <p:bldP spid="630" grpId="0" animBg="1"/>
      <p:bldP spid="631" grpId="0" animBg="1"/>
      <p:bldP spid="6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31"/>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5" name="Google Shape;405;p31"/>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6" name="Google Shape;406;p31"/>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7" name="Google Shape;407;p31"/>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8" name="Google Shape;408;p31"/>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9" name="Google Shape;409;p31"/>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10" name="Google Shape;410;p31"/>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11" name="Google Shape;411;p31"/>
          <p:cNvSpPr txBox="1"/>
          <p:nvPr/>
        </p:nvSpPr>
        <p:spPr>
          <a:xfrm>
            <a:off x="13122466" y="3999413"/>
            <a:ext cx="3915275" cy="684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US" sz="4000" i="1" dirty="0">
                <a:solidFill>
                  <a:srgbClr val="033C5B"/>
                </a:solidFill>
              </a:rPr>
              <a:t>Your daily </a:t>
            </a:r>
            <a:r>
              <a:rPr lang="en-US" sz="4000" i="1" dirty="0">
                <a:solidFill>
                  <a:schemeClr val="accent6"/>
                </a:solidFill>
              </a:rPr>
              <a:t>learning</a:t>
            </a:r>
            <a:r>
              <a:rPr lang="en-US" sz="4000" i="1" dirty="0">
                <a:solidFill>
                  <a:srgbClr val="033C5B"/>
                </a:solidFill>
              </a:rPr>
              <a:t> </a:t>
            </a:r>
            <a:r>
              <a:rPr lang="en-US" sz="4000" i="1" dirty="0">
                <a:solidFill>
                  <a:srgbClr val="92D050"/>
                </a:solidFill>
              </a:rPr>
              <a:t>pill</a:t>
            </a:r>
            <a:endParaRPr sz="4000" b="0" i="1" u="none" strike="noStrike" cap="none" dirty="0">
              <a:solidFill>
                <a:srgbClr val="92D050"/>
              </a:solidFill>
              <a:sym typeface="Arial"/>
            </a:endParaRPr>
          </a:p>
          <a:p>
            <a:pPr marL="0" marR="0" lvl="0" indent="0" algn="l" rtl="0">
              <a:spcBef>
                <a:spcPts val="0"/>
              </a:spcBef>
              <a:spcAft>
                <a:spcPts val="0"/>
              </a:spcAft>
              <a:buClr>
                <a:schemeClr val="dk1"/>
              </a:buClr>
              <a:buSzPts val="4000"/>
              <a:buFont typeface="Calibri"/>
              <a:buNone/>
            </a:pPr>
            <a:endParaRPr sz="4000" b="0" i="1" u="none" strike="noStrike" cap="none" dirty="0">
              <a:solidFill>
                <a:srgbClr val="033C5B"/>
              </a:solidFill>
              <a:sym typeface="Arial"/>
            </a:endParaRPr>
          </a:p>
        </p:txBody>
      </p:sp>
      <p:sp>
        <p:nvSpPr>
          <p:cNvPr id="415" name="Google Shape;415;p31"/>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15" name="Group 14"/>
          <p:cNvGrpSpPr/>
          <p:nvPr/>
        </p:nvGrpSpPr>
        <p:grpSpPr>
          <a:xfrm>
            <a:off x="602293" y="8374276"/>
            <a:ext cx="17358880" cy="2331172"/>
            <a:chOff x="559140" y="8374275"/>
            <a:chExt cx="17358880" cy="2331172"/>
          </a:xfrm>
        </p:grpSpPr>
        <p:sp>
          <p:nvSpPr>
            <p:cNvPr id="16" name="Google Shape;383;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 name="Google Shape;384;p2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8" name="Google Shape;385;p29"/>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121212"/>
                </a:buClr>
                <a:buSzPts val="1400"/>
                <a:buFont typeface="Arial"/>
                <a:buNone/>
              </a:pPr>
              <a:r>
                <a:rPr lang="de-DE" sz="1400" b="0" i="0" u="none" strike="noStrike" cap="none"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19" name="Picture 18">
              <a:extLst>
                <a:ext uri="{FF2B5EF4-FFF2-40B4-BE49-F238E27FC236}">
                  <a16:creationId xmlns:a16="http://schemas.microsoft.com/office/drawing/2014/main" id="{EC613D9D-FA7F-53E6-0BE7-6B630ABDB0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63311" y="9245925"/>
              <a:ext cx="1354709" cy="492621"/>
            </a:xfrm>
            <a:prstGeom prst="rect">
              <a:avLst/>
            </a:prstGeom>
          </p:spPr>
        </p:pic>
      </p:grpSp>
      <p:pic>
        <p:nvPicPr>
          <p:cNvPr id="3" name="Picture 2">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0405" y="1712730"/>
            <a:ext cx="10813668" cy="6422663"/>
          </a:xfrm>
          <a:prstGeom prst="rect">
            <a:avLst/>
          </a:prstGeom>
        </p:spPr>
      </p:pic>
      <p:grpSp>
        <p:nvGrpSpPr>
          <p:cNvPr id="5" name="Group 4"/>
          <p:cNvGrpSpPr/>
          <p:nvPr/>
        </p:nvGrpSpPr>
        <p:grpSpPr>
          <a:xfrm>
            <a:off x="11034347" y="6683536"/>
            <a:ext cx="1542954" cy="1990558"/>
            <a:chOff x="8843721" y="5669241"/>
            <a:chExt cx="1143631" cy="1286796"/>
          </a:xfrm>
        </p:grpSpPr>
        <p:sp>
          <p:nvSpPr>
            <p:cNvPr id="4" name="Isosceles Triangle 3"/>
            <p:cNvSpPr/>
            <p:nvPr/>
          </p:nvSpPr>
          <p:spPr>
            <a:xfrm rot="5400000">
              <a:off x="8772139" y="5740823"/>
              <a:ext cx="1286796" cy="1143631"/>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Isosceles Triangle 19"/>
            <p:cNvSpPr/>
            <p:nvPr/>
          </p:nvSpPr>
          <p:spPr>
            <a:xfrm rot="5400000">
              <a:off x="8995694" y="6024892"/>
              <a:ext cx="686797" cy="579631"/>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extLst>
      <p:ext uri="{BB962C8B-B14F-4D97-AF65-F5344CB8AC3E}">
        <p14:creationId xmlns:p14="http://schemas.microsoft.com/office/powerpoint/2010/main" val="351748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32"/>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2" name="Google Shape;422;p32"/>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3" name="Google Shape;423;p32"/>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4" name="Google Shape;424;p32"/>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5" name="Google Shape;425;p32"/>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6" name="Google Shape;426;p32"/>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7" name="Google Shape;427;p32"/>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8" name="Google Shape;428;p32"/>
          <p:cNvSpPr txBox="1"/>
          <p:nvPr/>
        </p:nvSpPr>
        <p:spPr>
          <a:xfrm>
            <a:off x="792000" y="1548000"/>
            <a:ext cx="12181388" cy="61555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033C5B"/>
              </a:buClr>
              <a:buSzPts val="4000"/>
              <a:buFont typeface="Arial"/>
              <a:buNone/>
            </a:pPr>
            <a:r>
              <a:rPr lang="de-DE" sz="4000" dirty="0">
                <a:solidFill>
                  <a:srgbClr val="033C5B"/>
                </a:solidFill>
              </a:rPr>
              <a:t>Goals</a:t>
            </a:r>
            <a:r>
              <a:rPr lang="de-DE" sz="4000" b="0" i="0" u="none" strike="noStrike" cap="none" dirty="0">
                <a:solidFill>
                  <a:srgbClr val="033C5B"/>
                </a:solidFill>
                <a:latin typeface="Arial"/>
                <a:ea typeface="Arial"/>
                <a:cs typeface="Arial"/>
                <a:sym typeface="Arial"/>
              </a:rPr>
              <a:t> of summative assessment </a:t>
            </a:r>
            <a:endParaRPr dirty="0"/>
          </a:p>
        </p:txBody>
      </p:sp>
      <p:sp>
        <p:nvSpPr>
          <p:cNvPr id="432" name="Google Shape;432;p32"/>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33" name="Google Shape;433;p32"/>
          <p:cNvSpPr/>
          <p:nvPr/>
        </p:nvSpPr>
        <p:spPr>
          <a:xfrm>
            <a:off x="1152000" y="3132000"/>
            <a:ext cx="15588000" cy="1080000"/>
          </a:xfrm>
          <a:prstGeom prst="roundRect">
            <a:avLst>
              <a:gd name="adj" fmla="val 16667"/>
            </a:avLst>
          </a:prstGeom>
          <a:gradFill>
            <a:gsLst>
              <a:gs pos="0">
                <a:srgbClr val="FDE9D8"/>
              </a:gs>
              <a:gs pos="74000">
                <a:srgbClr val="FBD4B4"/>
              </a:gs>
              <a:gs pos="83000">
                <a:srgbClr val="FDE9D8"/>
              </a:gs>
              <a:gs pos="100000">
                <a:srgbClr val="FDE9D8"/>
              </a:gs>
            </a:gsLst>
            <a:lin ang="5400000" scaled="0"/>
          </a:gradFill>
          <a:ln w="25400" cap="flat" cmpd="sng">
            <a:solidFill>
              <a:schemeClr val="accent6"/>
            </a:solidFill>
            <a:prstDash val="solid"/>
            <a:round/>
            <a:headEnd type="none" w="sm" len="sm"/>
            <a:tailEnd type="none" w="sm" len="sm"/>
          </a:ln>
        </p:spPr>
        <p:txBody>
          <a:bodyPr spcFirstLastPara="1" wrap="square" lIns="936000" tIns="45700" rIns="91425" bIns="45700" anchor="ctr" anchorCtr="0">
            <a:noAutofit/>
          </a:bodyPr>
          <a:lstStyle/>
          <a:p>
            <a:pPr lvl="0">
              <a:buSzPts val="2400"/>
            </a:pPr>
            <a:r>
              <a:rPr lang="en-US" sz="2400" dirty="0"/>
              <a:t>To evaluate students' learning progress at the end of a learning section.</a:t>
            </a:r>
          </a:p>
        </p:txBody>
      </p:sp>
      <p:sp>
        <p:nvSpPr>
          <p:cNvPr id="434" name="Google Shape;434;p32"/>
          <p:cNvSpPr/>
          <p:nvPr/>
        </p:nvSpPr>
        <p:spPr>
          <a:xfrm>
            <a:off x="792000" y="3096000"/>
            <a:ext cx="1260000" cy="1152000"/>
          </a:xfrm>
          <a:prstGeom prst="ellipse">
            <a:avLst/>
          </a:prstGeom>
          <a:solidFill>
            <a:schemeClr val="accent6"/>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600" b="1" dirty="0">
                <a:solidFill>
                  <a:schemeClr val="lt1"/>
                </a:solidFill>
                <a:latin typeface="Arial"/>
                <a:ea typeface="Arial"/>
                <a:cs typeface="Arial"/>
                <a:sym typeface="Arial"/>
              </a:rPr>
              <a:t>1</a:t>
            </a:r>
            <a:endParaRPr dirty="0"/>
          </a:p>
        </p:txBody>
      </p:sp>
      <p:sp>
        <p:nvSpPr>
          <p:cNvPr id="435" name="Google Shape;435;p32"/>
          <p:cNvSpPr/>
          <p:nvPr/>
        </p:nvSpPr>
        <p:spPr>
          <a:xfrm>
            <a:off x="1152000" y="4572000"/>
            <a:ext cx="15588000" cy="1080000"/>
          </a:xfrm>
          <a:prstGeom prst="roundRect">
            <a:avLst>
              <a:gd name="adj" fmla="val 16667"/>
            </a:avLst>
          </a:prstGeom>
          <a:gradFill>
            <a:gsLst>
              <a:gs pos="0">
                <a:srgbClr val="FDE9D8"/>
              </a:gs>
              <a:gs pos="74000">
                <a:srgbClr val="FBD4B4"/>
              </a:gs>
              <a:gs pos="83000">
                <a:srgbClr val="FDE9D8"/>
              </a:gs>
              <a:gs pos="100000">
                <a:srgbClr val="FDE9D8"/>
              </a:gs>
            </a:gsLst>
            <a:lin ang="5400000" scaled="0"/>
          </a:gradFill>
          <a:ln w="25400" cap="flat" cmpd="sng">
            <a:solidFill>
              <a:schemeClr val="accent6"/>
            </a:solidFill>
            <a:prstDash val="solid"/>
            <a:round/>
            <a:headEnd type="none" w="sm" len="sm"/>
            <a:tailEnd type="none" w="sm" len="sm"/>
          </a:ln>
        </p:spPr>
        <p:txBody>
          <a:bodyPr spcFirstLastPara="1" wrap="square" lIns="936000" tIns="45700" rIns="91425" bIns="45700" anchor="ctr" anchorCtr="0">
            <a:noAutofit/>
          </a:bodyPr>
          <a:lstStyle/>
          <a:p>
            <a:pPr>
              <a:buSzPts val="2400"/>
            </a:pPr>
            <a:r>
              <a:rPr lang="en-US" sz="2400" dirty="0"/>
              <a:t>To measure the knowledge and skills acquired by students by means of tests, examinations or other certificates of achievement.</a:t>
            </a:r>
            <a:endParaRPr dirty="0"/>
          </a:p>
        </p:txBody>
      </p:sp>
      <p:sp>
        <p:nvSpPr>
          <p:cNvPr id="436" name="Google Shape;436;p32"/>
          <p:cNvSpPr/>
          <p:nvPr/>
        </p:nvSpPr>
        <p:spPr>
          <a:xfrm>
            <a:off x="792000" y="4536000"/>
            <a:ext cx="1260000" cy="1152000"/>
          </a:xfrm>
          <a:prstGeom prst="ellipse">
            <a:avLst/>
          </a:prstGeom>
          <a:solidFill>
            <a:schemeClr val="accent6"/>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600" b="1" dirty="0">
                <a:solidFill>
                  <a:schemeClr val="lt1"/>
                </a:solidFill>
                <a:latin typeface="Arial"/>
                <a:ea typeface="Arial"/>
                <a:cs typeface="Arial"/>
                <a:sym typeface="Arial"/>
              </a:rPr>
              <a:t>2</a:t>
            </a:r>
            <a:endParaRPr dirty="0"/>
          </a:p>
        </p:txBody>
      </p:sp>
      <p:sp>
        <p:nvSpPr>
          <p:cNvPr id="437" name="Google Shape;437;p32"/>
          <p:cNvSpPr/>
          <p:nvPr/>
        </p:nvSpPr>
        <p:spPr>
          <a:xfrm>
            <a:off x="1152000" y="6012000"/>
            <a:ext cx="15588000" cy="1080000"/>
          </a:xfrm>
          <a:prstGeom prst="roundRect">
            <a:avLst>
              <a:gd name="adj" fmla="val 16667"/>
            </a:avLst>
          </a:prstGeom>
          <a:gradFill>
            <a:gsLst>
              <a:gs pos="0">
                <a:srgbClr val="FDE9D8"/>
              </a:gs>
              <a:gs pos="74000">
                <a:srgbClr val="FBD4B4"/>
              </a:gs>
              <a:gs pos="83000">
                <a:srgbClr val="FDE9D8"/>
              </a:gs>
              <a:gs pos="100000">
                <a:srgbClr val="FDE9D8"/>
              </a:gs>
            </a:gsLst>
            <a:lin ang="5400000" scaled="0"/>
          </a:gradFill>
          <a:ln w="25400" cap="flat" cmpd="sng">
            <a:solidFill>
              <a:schemeClr val="accent6"/>
            </a:solidFill>
            <a:prstDash val="solid"/>
            <a:round/>
            <a:headEnd type="none" w="sm" len="sm"/>
            <a:tailEnd type="none" w="sm" len="sm"/>
          </a:ln>
        </p:spPr>
        <p:txBody>
          <a:bodyPr spcFirstLastPara="1" wrap="square" lIns="936000" tIns="45700" rIns="91425" bIns="45700" anchor="ctr" anchorCtr="0">
            <a:noAutofit/>
          </a:bodyPr>
          <a:lstStyle/>
          <a:p>
            <a:pPr lvl="0">
              <a:buSzPts val="2400"/>
            </a:pPr>
            <a:r>
              <a:rPr lang="en-US" sz="2400" dirty="0"/>
              <a:t>To assess the individual performance and individual knowledge of the students, regardless of the performance of others.</a:t>
            </a:r>
          </a:p>
        </p:txBody>
      </p:sp>
      <p:sp>
        <p:nvSpPr>
          <p:cNvPr id="438" name="Google Shape;438;p32"/>
          <p:cNvSpPr/>
          <p:nvPr/>
        </p:nvSpPr>
        <p:spPr>
          <a:xfrm>
            <a:off x="792000" y="5976000"/>
            <a:ext cx="1260000" cy="1152000"/>
          </a:xfrm>
          <a:prstGeom prst="ellipse">
            <a:avLst/>
          </a:prstGeom>
          <a:solidFill>
            <a:schemeClr val="accent6"/>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600" b="1" dirty="0">
                <a:solidFill>
                  <a:schemeClr val="lt1"/>
                </a:solidFill>
                <a:latin typeface="Arial"/>
                <a:ea typeface="Arial"/>
                <a:cs typeface="Arial"/>
                <a:sym typeface="Arial"/>
              </a:rPr>
              <a:t>3</a:t>
            </a:r>
            <a:endParaRPr dirty="0"/>
          </a:p>
        </p:txBody>
      </p:sp>
      <p:sp>
        <p:nvSpPr>
          <p:cNvPr id="439" name="Google Shape;439;p32"/>
          <p:cNvSpPr/>
          <p:nvPr/>
        </p:nvSpPr>
        <p:spPr>
          <a:xfrm>
            <a:off x="1152000" y="7452000"/>
            <a:ext cx="15588000" cy="1080000"/>
          </a:xfrm>
          <a:prstGeom prst="roundRect">
            <a:avLst>
              <a:gd name="adj" fmla="val 16667"/>
            </a:avLst>
          </a:prstGeom>
          <a:gradFill>
            <a:gsLst>
              <a:gs pos="0">
                <a:srgbClr val="FDE9D8"/>
              </a:gs>
              <a:gs pos="74000">
                <a:srgbClr val="FBD4B4"/>
              </a:gs>
              <a:gs pos="83000">
                <a:srgbClr val="FDE9D8"/>
              </a:gs>
              <a:gs pos="100000">
                <a:srgbClr val="FDE9D8"/>
              </a:gs>
            </a:gsLst>
            <a:lin ang="5400000" scaled="0"/>
          </a:gradFill>
          <a:ln w="25400" cap="flat" cmpd="sng">
            <a:solidFill>
              <a:schemeClr val="accent6"/>
            </a:solidFill>
            <a:prstDash val="solid"/>
            <a:round/>
            <a:headEnd type="none" w="sm" len="sm"/>
            <a:tailEnd type="none" w="sm" len="sm"/>
          </a:ln>
        </p:spPr>
        <p:txBody>
          <a:bodyPr spcFirstLastPara="1" wrap="square" lIns="936000" tIns="45700" rIns="91425" bIns="45700" anchor="ctr" anchorCtr="0">
            <a:noAutofit/>
          </a:bodyPr>
          <a:lstStyle/>
          <a:p>
            <a:pPr lvl="0">
              <a:buSzPts val="2400"/>
            </a:pPr>
            <a:r>
              <a:rPr lang="de-DE" sz="2400" b="0" i="0" u="none" strike="noStrike" cap="none" dirty="0">
                <a:solidFill>
                  <a:srgbClr val="000000"/>
                </a:solidFill>
                <a:latin typeface="Arial"/>
                <a:ea typeface="Arial"/>
                <a:cs typeface="Arial"/>
                <a:sym typeface="Arial"/>
              </a:rPr>
              <a:t>To allow </a:t>
            </a:r>
            <a:r>
              <a:rPr lang="en-US" sz="2400" dirty="0"/>
              <a:t>learning progress to be compared with previous learning stages or other students and provide feedback for further improvement.</a:t>
            </a:r>
          </a:p>
        </p:txBody>
      </p:sp>
      <p:sp>
        <p:nvSpPr>
          <p:cNvPr id="440" name="Google Shape;440;p32"/>
          <p:cNvSpPr/>
          <p:nvPr/>
        </p:nvSpPr>
        <p:spPr>
          <a:xfrm>
            <a:off x="792000" y="7416000"/>
            <a:ext cx="1260000" cy="1152000"/>
          </a:xfrm>
          <a:prstGeom prst="ellipse">
            <a:avLst/>
          </a:prstGeom>
          <a:solidFill>
            <a:schemeClr val="accent6"/>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600" b="1" dirty="0">
                <a:solidFill>
                  <a:schemeClr val="lt1"/>
                </a:solidFill>
                <a:latin typeface="Arial"/>
                <a:ea typeface="Arial"/>
                <a:cs typeface="Arial"/>
                <a:sym typeface="Arial"/>
              </a:rPr>
              <a:t>4</a:t>
            </a:r>
            <a:endParaRPr dirty="0"/>
          </a:p>
        </p:txBody>
      </p:sp>
      <p:grpSp>
        <p:nvGrpSpPr>
          <p:cNvPr id="22" name="Group 21"/>
          <p:cNvGrpSpPr/>
          <p:nvPr/>
        </p:nvGrpSpPr>
        <p:grpSpPr>
          <a:xfrm>
            <a:off x="602293" y="8374276"/>
            <a:ext cx="17358880" cy="2331172"/>
            <a:chOff x="559140" y="8374275"/>
            <a:chExt cx="17358880" cy="2331172"/>
          </a:xfrm>
        </p:grpSpPr>
        <p:sp>
          <p:nvSpPr>
            <p:cNvPr id="23" name="Google Shape;383;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4" name="Google Shape;384;p2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5" name="Google Shape;385;p29"/>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121212"/>
                </a:buClr>
                <a:buSzPts val="1400"/>
                <a:buFont typeface="Arial"/>
                <a:buNone/>
              </a:pPr>
              <a:r>
                <a:rPr lang="de-DE" sz="1400" b="0" i="0" u="none" strike="noStrike" cap="none"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26" name="Picture 25">
              <a:extLst>
                <a:ext uri="{FF2B5EF4-FFF2-40B4-BE49-F238E27FC236}">
                  <a16:creationId xmlns:a16="http://schemas.microsoft.com/office/drawing/2014/main" id="{EC613D9D-FA7F-53E6-0BE7-6B630ABDB0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63311" y="9245925"/>
              <a:ext cx="1354709" cy="492621"/>
            </a:xfrm>
            <a:prstGeom prst="rect">
              <a:avLst/>
            </a:prstGeom>
          </p:spPr>
        </p:pic>
      </p:grpSp>
    </p:spTree>
    <p:extLst>
      <p:ext uri="{BB962C8B-B14F-4D97-AF65-F5344CB8AC3E}">
        <p14:creationId xmlns:p14="http://schemas.microsoft.com/office/powerpoint/2010/main" val="965996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3"/>
                                        </p:tgtEl>
                                        <p:attrNameLst>
                                          <p:attrName>style.visibility</p:attrName>
                                        </p:attrNameLst>
                                      </p:cBhvr>
                                      <p:to>
                                        <p:strVal val="visible"/>
                                      </p:to>
                                    </p:set>
                                    <p:anim calcmode="lin" valueType="num">
                                      <p:cBhvr additive="base">
                                        <p:cTn id="7" dur="500" fill="hold"/>
                                        <p:tgtEl>
                                          <p:spTgt spid="433"/>
                                        </p:tgtEl>
                                        <p:attrNameLst>
                                          <p:attrName>ppt_x</p:attrName>
                                        </p:attrNameLst>
                                      </p:cBhvr>
                                      <p:tavLst>
                                        <p:tav tm="0">
                                          <p:val>
                                            <p:strVal val="#ppt_x"/>
                                          </p:val>
                                        </p:tav>
                                        <p:tav tm="100000">
                                          <p:val>
                                            <p:strVal val="#ppt_x"/>
                                          </p:val>
                                        </p:tav>
                                      </p:tavLst>
                                    </p:anim>
                                    <p:anim calcmode="lin" valueType="num">
                                      <p:cBhvr additive="base">
                                        <p:cTn id="8" dur="500" fill="hold"/>
                                        <p:tgtEl>
                                          <p:spTgt spid="4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35"/>
                                        </p:tgtEl>
                                        <p:attrNameLst>
                                          <p:attrName>style.visibility</p:attrName>
                                        </p:attrNameLst>
                                      </p:cBhvr>
                                      <p:to>
                                        <p:strVal val="visible"/>
                                      </p:to>
                                    </p:set>
                                    <p:anim calcmode="lin" valueType="num">
                                      <p:cBhvr additive="base">
                                        <p:cTn id="13" dur="500" fill="hold"/>
                                        <p:tgtEl>
                                          <p:spTgt spid="435"/>
                                        </p:tgtEl>
                                        <p:attrNameLst>
                                          <p:attrName>ppt_x</p:attrName>
                                        </p:attrNameLst>
                                      </p:cBhvr>
                                      <p:tavLst>
                                        <p:tav tm="0">
                                          <p:val>
                                            <p:strVal val="#ppt_x"/>
                                          </p:val>
                                        </p:tav>
                                        <p:tav tm="100000">
                                          <p:val>
                                            <p:strVal val="#ppt_x"/>
                                          </p:val>
                                        </p:tav>
                                      </p:tavLst>
                                    </p:anim>
                                    <p:anim calcmode="lin" valueType="num">
                                      <p:cBhvr additive="base">
                                        <p:cTn id="14" dur="500" fill="hold"/>
                                        <p:tgtEl>
                                          <p:spTgt spid="43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37"/>
                                        </p:tgtEl>
                                        <p:attrNameLst>
                                          <p:attrName>style.visibility</p:attrName>
                                        </p:attrNameLst>
                                      </p:cBhvr>
                                      <p:to>
                                        <p:strVal val="visible"/>
                                      </p:to>
                                    </p:set>
                                    <p:anim calcmode="lin" valueType="num">
                                      <p:cBhvr additive="base">
                                        <p:cTn id="19" dur="500" fill="hold"/>
                                        <p:tgtEl>
                                          <p:spTgt spid="437"/>
                                        </p:tgtEl>
                                        <p:attrNameLst>
                                          <p:attrName>ppt_x</p:attrName>
                                        </p:attrNameLst>
                                      </p:cBhvr>
                                      <p:tavLst>
                                        <p:tav tm="0">
                                          <p:val>
                                            <p:strVal val="#ppt_x"/>
                                          </p:val>
                                        </p:tav>
                                        <p:tav tm="100000">
                                          <p:val>
                                            <p:strVal val="#ppt_x"/>
                                          </p:val>
                                        </p:tav>
                                      </p:tavLst>
                                    </p:anim>
                                    <p:anim calcmode="lin" valueType="num">
                                      <p:cBhvr additive="base">
                                        <p:cTn id="20" dur="500" fill="hold"/>
                                        <p:tgtEl>
                                          <p:spTgt spid="43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39"/>
                                        </p:tgtEl>
                                        <p:attrNameLst>
                                          <p:attrName>style.visibility</p:attrName>
                                        </p:attrNameLst>
                                      </p:cBhvr>
                                      <p:to>
                                        <p:strVal val="visible"/>
                                      </p:to>
                                    </p:set>
                                    <p:anim calcmode="lin" valueType="num">
                                      <p:cBhvr additive="base">
                                        <p:cTn id="25" dur="500" fill="hold"/>
                                        <p:tgtEl>
                                          <p:spTgt spid="439"/>
                                        </p:tgtEl>
                                        <p:attrNameLst>
                                          <p:attrName>ppt_x</p:attrName>
                                        </p:attrNameLst>
                                      </p:cBhvr>
                                      <p:tavLst>
                                        <p:tav tm="0">
                                          <p:val>
                                            <p:strVal val="#ppt_x"/>
                                          </p:val>
                                        </p:tav>
                                        <p:tav tm="100000">
                                          <p:val>
                                            <p:strVal val="#ppt_x"/>
                                          </p:val>
                                        </p:tav>
                                      </p:tavLst>
                                    </p:anim>
                                    <p:anim calcmode="lin" valueType="num">
                                      <p:cBhvr additive="base">
                                        <p:cTn id="26" dur="500" fill="hold"/>
                                        <p:tgtEl>
                                          <p:spTgt spid="4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 grpId="0" animBg="1"/>
      <p:bldP spid="435" grpId="0" animBg="1"/>
      <p:bldP spid="437" grpId="0" animBg="1"/>
      <p:bldP spid="4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44"/>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8" name="Google Shape;638;p44"/>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9" name="Google Shape;639;p44"/>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40" name="Google Shape;640;p44"/>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41" name="Google Shape;641;p44"/>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42" name="Google Shape;642;p44"/>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43" name="Google Shape;643;p44"/>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44" name="Google Shape;644;p44"/>
          <p:cNvSpPr txBox="1"/>
          <p:nvPr/>
        </p:nvSpPr>
        <p:spPr>
          <a:xfrm>
            <a:off x="792000" y="1548000"/>
            <a:ext cx="12181388" cy="104060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de-DE" sz="4000" b="0" i="0" u="none" strike="noStrike" cap="none" dirty="0">
                <a:solidFill>
                  <a:schemeClr val="accent6"/>
                </a:solidFill>
                <a:latin typeface="Arial"/>
                <a:ea typeface="Arial"/>
                <a:cs typeface="Arial"/>
                <a:sym typeface="Arial"/>
              </a:rPr>
              <a:t>Summative assessments </a:t>
            </a:r>
            <a:r>
              <a:rPr lang="de-DE" sz="4000" b="0" i="0" u="none" strike="noStrike" cap="none" dirty="0">
                <a:solidFill>
                  <a:srgbClr val="033C5B"/>
                </a:solidFill>
                <a:latin typeface="Arial"/>
                <a:ea typeface="Arial"/>
                <a:cs typeface="Arial"/>
                <a:sym typeface="Arial"/>
              </a:rPr>
              <a:t>vs </a:t>
            </a:r>
            <a:r>
              <a:rPr lang="de-DE" sz="4000" b="0" i="0" u="none" strike="noStrike" cap="none" dirty="0">
                <a:solidFill>
                  <a:schemeClr val="accent1"/>
                </a:solidFill>
                <a:sym typeface="Arial"/>
              </a:rPr>
              <a:t>Formative assessments </a:t>
            </a:r>
            <a:endParaRPr dirty="0">
              <a:solidFill>
                <a:schemeClr val="accent1"/>
              </a:solidFill>
            </a:endParaRPr>
          </a:p>
        </p:txBody>
      </p:sp>
      <p:sp>
        <p:nvSpPr>
          <p:cNvPr id="648" name="Google Shape;648;p44"/>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49" name="Google Shape;649;p44"/>
          <p:cNvSpPr txBox="1"/>
          <p:nvPr/>
        </p:nvSpPr>
        <p:spPr>
          <a:xfrm>
            <a:off x="818920" y="2051859"/>
            <a:ext cx="15948000" cy="1426144"/>
          </a:xfrm>
          <a:prstGeom prst="rect">
            <a:avLst/>
          </a:prstGeom>
          <a:noFill/>
          <a:ln>
            <a:noFill/>
          </a:ln>
        </p:spPr>
        <p:txBody>
          <a:bodyPr spcFirstLastPara="1" wrap="square" lIns="91425" tIns="45700" rIns="91425" bIns="45700" anchor="t" anchorCtr="0">
            <a:noAutofit/>
          </a:bodyPr>
          <a:lstStyle/>
          <a:p>
            <a:pPr marL="457200" marR="0" lvl="0" indent="-304800" rtl="0">
              <a:lnSpc>
                <a:spcPct val="100000"/>
              </a:lnSpc>
              <a:spcBef>
                <a:spcPts val="0"/>
              </a:spcBef>
              <a:spcAft>
                <a:spcPts val="0"/>
              </a:spcAft>
              <a:buClr>
                <a:schemeClr val="dk1"/>
              </a:buClr>
              <a:buSzPts val="2400"/>
              <a:buFont typeface="Calibri"/>
              <a:buNone/>
            </a:pPr>
            <a:endParaRPr sz="2400" b="0" i="0" u="none" strike="noStrike" cap="none" dirty="0">
              <a:solidFill>
                <a:srgbClr val="000000"/>
              </a:solidFill>
              <a:latin typeface="Arial"/>
              <a:ea typeface="Arial"/>
              <a:cs typeface="Arial"/>
              <a:sym typeface="Arial"/>
            </a:endParaRPr>
          </a:p>
          <a:p>
            <a:pPr marR="0" lvl="0" rtl="0">
              <a:lnSpc>
                <a:spcPct val="100000"/>
              </a:lnSpc>
              <a:spcBef>
                <a:spcPts val="0"/>
              </a:spcBef>
              <a:spcAft>
                <a:spcPts val="0"/>
              </a:spcAft>
              <a:buClr>
                <a:srgbClr val="000000"/>
              </a:buClr>
              <a:buSzPts val="2400"/>
            </a:pPr>
            <a:r>
              <a:rPr lang="de-DE" sz="2400" b="0" i="0" u="none" strike="noStrike" cap="none" dirty="0">
                <a:solidFill>
                  <a:srgbClr val="000000"/>
                </a:solidFill>
                <a:latin typeface="Arial"/>
                <a:ea typeface="Arial"/>
                <a:cs typeface="Arial"/>
                <a:sym typeface="Arial"/>
              </a:rPr>
              <a:t>Summative assessments are usually final and have a greater influence on the overall grade than formative assessments.</a:t>
            </a:r>
            <a:r>
              <a:rPr lang="el-GR" sz="2400" b="0" i="0" u="none" strike="noStrike" cap="none" dirty="0">
                <a:solidFill>
                  <a:srgbClr val="000000"/>
                </a:solidFill>
                <a:latin typeface="Arial"/>
                <a:ea typeface="Arial"/>
                <a:cs typeface="Arial"/>
                <a:sym typeface="Arial"/>
              </a:rPr>
              <a:t> Μ</a:t>
            </a:r>
            <a:r>
              <a:rPr lang="en-US" sz="2400" b="0" i="0" u="none" strike="noStrike" cap="none" dirty="0">
                <a:solidFill>
                  <a:srgbClr val="000000"/>
                </a:solidFill>
                <a:latin typeface="Arial"/>
                <a:ea typeface="Arial"/>
                <a:cs typeface="Arial"/>
                <a:sym typeface="Arial"/>
              </a:rPr>
              <a:t>ore specifically:</a:t>
            </a:r>
            <a:endParaRPr sz="2400" b="0" i="0" u="none" strike="noStrike" cap="none" dirty="0">
              <a:solidFill>
                <a:srgbClr val="000000"/>
              </a:solidFill>
              <a:latin typeface="Arial"/>
              <a:ea typeface="Arial"/>
              <a:cs typeface="Arial"/>
              <a:sym typeface="Arial"/>
            </a:endParaRPr>
          </a:p>
          <a:p>
            <a:pPr marL="457200" marR="0" lvl="0" indent="-304800" rtl="0">
              <a:lnSpc>
                <a:spcPct val="100000"/>
              </a:lnSpc>
              <a:spcBef>
                <a:spcPts val="0"/>
              </a:spcBef>
              <a:spcAft>
                <a:spcPts val="0"/>
              </a:spcAft>
              <a:buClr>
                <a:schemeClr val="dk1"/>
              </a:buClr>
              <a:buSzPts val="2400"/>
              <a:buFont typeface="Calibri"/>
              <a:buNone/>
            </a:pPr>
            <a:endParaRPr sz="2400" b="0" i="0" u="none" strike="noStrike" cap="none" dirty="0">
              <a:solidFill>
                <a:srgbClr val="000000"/>
              </a:solidFill>
              <a:latin typeface="Arial"/>
              <a:ea typeface="Arial"/>
              <a:cs typeface="Arial"/>
              <a:sym typeface="Arial"/>
            </a:endParaRPr>
          </a:p>
          <a:p>
            <a:pPr marL="0" marR="0" lvl="0" indent="0" rtl="0">
              <a:lnSpc>
                <a:spcPct val="100000"/>
              </a:lnSpc>
              <a:spcBef>
                <a:spcPts val="0"/>
              </a:spcBef>
              <a:spcAft>
                <a:spcPts val="0"/>
              </a:spcAft>
              <a:buClr>
                <a:srgbClr val="000000"/>
              </a:buClr>
              <a:buSzPts val="2400"/>
              <a:buFont typeface="Arial"/>
              <a:buNone/>
            </a:pPr>
            <a:r>
              <a:rPr lang="de-DE" sz="2400" b="0" i="0" u="none" strike="noStrike" cap="none" dirty="0">
                <a:solidFill>
                  <a:srgbClr val="000000"/>
                </a:solidFill>
                <a:latin typeface="Arial"/>
                <a:ea typeface="Arial"/>
                <a:cs typeface="Arial"/>
                <a:sym typeface="Arial"/>
              </a:rPr>
              <a:t> </a:t>
            </a:r>
            <a:endParaRPr sz="2400" b="0" i="0" u="none" strike="noStrike" cap="none" dirty="0">
              <a:solidFill>
                <a:srgbClr val="000000"/>
              </a:solidFill>
              <a:latin typeface="Arial"/>
              <a:ea typeface="Arial"/>
              <a:cs typeface="Arial"/>
              <a:sym typeface="Arial"/>
            </a:endParaRPr>
          </a:p>
        </p:txBody>
      </p:sp>
      <p:grpSp>
        <p:nvGrpSpPr>
          <p:cNvPr id="15" name="Group 14"/>
          <p:cNvGrpSpPr/>
          <p:nvPr/>
        </p:nvGrpSpPr>
        <p:grpSpPr>
          <a:xfrm>
            <a:off x="602293" y="8374276"/>
            <a:ext cx="17358880" cy="2331172"/>
            <a:chOff x="559140" y="8374275"/>
            <a:chExt cx="17358880" cy="2331172"/>
          </a:xfrm>
        </p:grpSpPr>
        <p:sp>
          <p:nvSpPr>
            <p:cNvPr id="16" name="Google Shape;383;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Calibri"/>
                <a:ea typeface="Calibri"/>
                <a:cs typeface="Calibri"/>
                <a:sym typeface="Calibri"/>
              </a:endParaRPr>
            </a:p>
          </p:txBody>
        </p:sp>
        <p:sp>
          <p:nvSpPr>
            <p:cNvPr id="17" name="Google Shape;384;p2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8" name="Google Shape;385;p29"/>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121212"/>
                </a:buClr>
                <a:buSzPts val="1400"/>
                <a:buFont typeface="Arial"/>
                <a:buNone/>
              </a:pPr>
              <a:r>
                <a:rPr lang="de-DE" sz="1400" b="0" i="0" u="none" strike="noStrike" cap="none"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19" name="Picture 18">
              <a:extLst>
                <a:ext uri="{FF2B5EF4-FFF2-40B4-BE49-F238E27FC236}">
                  <a16:creationId xmlns:a16="http://schemas.microsoft.com/office/drawing/2014/main" id="{EC613D9D-FA7F-53E6-0BE7-6B630ABDB0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63311" y="9245925"/>
              <a:ext cx="1354709" cy="492621"/>
            </a:xfrm>
            <a:prstGeom prst="rect">
              <a:avLst/>
            </a:prstGeom>
          </p:spPr>
        </p:pic>
      </p:grpSp>
      <p:graphicFrame>
        <p:nvGraphicFramePr>
          <p:cNvPr id="4" name="Table 3"/>
          <p:cNvGraphicFramePr>
            <a:graphicFrameLocks noGrp="1"/>
          </p:cNvGraphicFramePr>
          <p:nvPr>
            <p:extLst>
              <p:ext uri="{D42A27DB-BD31-4B8C-83A1-F6EECF244321}">
                <p14:modId xmlns:p14="http://schemas.microsoft.com/office/powerpoint/2010/main" val="3790145214"/>
              </p:ext>
            </p:extLst>
          </p:nvPr>
        </p:nvGraphicFramePr>
        <p:xfrm>
          <a:off x="1767879" y="3343220"/>
          <a:ext cx="13782261" cy="4367028"/>
        </p:xfrm>
        <a:graphic>
          <a:graphicData uri="http://schemas.openxmlformats.org/drawingml/2006/table">
            <a:tbl>
              <a:tblPr firstRow="1" bandRow="1">
                <a:tableStyleId>{68D230F3-CF80-4859-8CE7-A43EE81993B5}</a:tableStyleId>
              </a:tblPr>
              <a:tblGrid>
                <a:gridCol w="4594087">
                  <a:extLst>
                    <a:ext uri="{9D8B030D-6E8A-4147-A177-3AD203B41FA5}">
                      <a16:colId xmlns:a16="http://schemas.microsoft.com/office/drawing/2014/main" val="1627910233"/>
                    </a:ext>
                  </a:extLst>
                </a:gridCol>
                <a:gridCol w="4594087">
                  <a:extLst>
                    <a:ext uri="{9D8B030D-6E8A-4147-A177-3AD203B41FA5}">
                      <a16:colId xmlns:a16="http://schemas.microsoft.com/office/drawing/2014/main" val="2649009990"/>
                    </a:ext>
                  </a:extLst>
                </a:gridCol>
                <a:gridCol w="4594087">
                  <a:extLst>
                    <a:ext uri="{9D8B030D-6E8A-4147-A177-3AD203B41FA5}">
                      <a16:colId xmlns:a16="http://schemas.microsoft.com/office/drawing/2014/main" val="2148057302"/>
                    </a:ext>
                  </a:extLst>
                </a:gridCol>
              </a:tblGrid>
              <a:tr h="753648">
                <a:tc>
                  <a:txBody>
                    <a:bodyPr/>
                    <a:lstStyle/>
                    <a:p>
                      <a:pPr algn="ctr"/>
                      <a:r>
                        <a:rPr lang="en-US" sz="2400" dirty="0"/>
                        <a:t>Attribute</a:t>
                      </a:r>
                      <a:endParaRPr lang="el-GR" sz="2400" b="1" dirty="0"/>
                    </a:p>
                  </a:txBody>
                  <a:tcPr anchor="ctr"/>
                </a:tc>
                <a:tc>
                  <a:txBody>
                    <a:bodyPr/>
                    <a:lstStyle/>
                    <a:p>
                      <a:pPr algn="ctr"/>
                      <a:r>
                        <a:rPr lang="en-US" sz="2400" i="1" dirty="0">
                          <a:solidFill>
                            <a:schemeClr val="accent1"/>
                          </a:solidFill>
                          <a:effectLst>
                            <a:outerShdw blurRad="38100" dist="38100" dir="2700000" algn="tl">
                              <a:srgbClr val="000000">
                                <a:alpha val="43137"/>
                              </a:srgbClr>
                            </a:outerShdw>
                          </a:effectLst>
                        </a:rPr>
                        <a:t>Formative Assessment</a:t>
                      </a:r>
                      <a:endParaRPr lang="el-GR" sz="2400" b="1" i="1" dirty="0">
                        <a:solidFill>
                          <a:schemeClr val="accent1"/>
                        </a:solidFill>
                        <a:effectLst>
                          <a:outerShdw blurRad="38100" dist="38100" dir="2700000" algn="tl">
                            <a:srgbClr val="000000">
                              <a:alpha val="43137"/>
                            </a:srgbClr>
                          </a:outerShdw>
                        </a:effectLst>
                      </a:endParaRPr>
                    </a:p>
                  </a:txBody>
                  <a:tcPr anchor="ctr"/>
                </a:tc>
                <a:tc>
                  <a:txBody>
                    <a:bodyPr/>
                    <a:lstStyle/>
                    <a:p>
                      <a:pPr algn="ctr"/>
                      <a:r>
                        <a:rPr lang="en-US" sz="2400" i="1" dirty="0">
                          <a:solidFill>
                            <a:schemeClr val="accent6"/>
                          </a:solidFill>
                          <a:effectLst>
                            <a:outerShdw blurRad="38100" dist="38100" dir="2700000" algn="tl">
                              <a:srgbClr val="000000">
                                <a:alpha val="43137"/>
                              </a:srgbClr>
                            </a:outerShdw>
                          </a:effectLst>
                        </a:rPr>
                        <a:t>Summative Assessment</a:t>
                      </a:r>
                      <a:endParaRPr lang="el-GR" sz="2400" b="1" i="1" dirty="0">
                        <a:solidFill>
                          <a:schemeClr val="accent6"/>
                        </a:solidFill>
                        <a:effectLst>
                          <a:outerShdw blurRad="38100" dist="38100" dir="2700000" algn="tl">
                            <a:srgbClr val="000000">
                              <a:alpha val="43137"/>
                            </a:srgbClr>
                          </a:outerShdw>
                        </a:effectLst>
                      </a:endParaRPr>
                    </a:p>
                  </a:txBody>
                  <a:tcPr anchor="ctr"/>
                </a:tc>
                <a:extLst>
                  <a:ext uri="{0D108BD9-81ED-4DB2-BD59-A6C34878D82A}">
                    <a16:rowId xmlns:a16="http://schemas.microsoft.com/office/drawing/2014/main" val="2056216086"/>
                  </a:ext>
                </a:extLst>
              </a:tr>
              <a:tr h="753648">
                <a:tc>
                  <a:txBody>
                    <a:bodyPr/>
                    <a:lstStyle/>
                    <a:p>
                      <a:pPr algn="ctr"/>
                      <a:r>
                        <a:rPr lang="en-US" sz="2400" b="1" dirty="0"/>
                        <a:t>Purpose</a:t>
                      </a:r>
                      <a:endParaRPr lang="el-GR" sz="2400" b="1" dirty="0"/>
                    </a:p>
                  </a:txBody>
                  <a:tcPr anchor="ctr"/>
                </a:tc>
                <a:tc>
                  <a:txBody>
                    <a:bodyPr/>
                    <a:lstStyle/>
                    <a:p>
                      <a:pPr algn="ctr"/>
                      <a:r>
                        <a:rPr lang="en-US" sz="2000" dirty="0"/>
                        <a:t>Monitor learning, </a:t>
                      </a:r>
                    </a:p>
                    <a:p>
                      <a:pPr algn="ctr"/>
                      <a:r>
                        <a:rPr lang="en-US" sz="2000" dirty="0"/>
                        <a:t>provide feedback</a:t>
                      </a:r>
                      <a:endParaRPr lang="el-GR" sz="2000" dirty="0"/>
                    </a:p>
                  </a:txBody>
                  <a:tcPr anchor="ctr"/>
                </a:tc>
                <a:tc>
                  <a:txBody>
                    <a:bodyPr/>
                    <a:lstStyle/>
                    <a:p>
                      <a:pPr algn="ctr"/>
                      <a:r>
                        <a:rPr lang="en-US" sz="2000" dirty="0"/>
                        <a:t>Evaluate learning against a </a:t>
                      </a:r>
                    </a:p>
                    <a:p>
                      <a:pPr algn="ctr"/>
                      <a:r>
                        <a:rPr lang="en-US" sz="2000" dirty="0"/>
                        <a:t>standard</a:t>
                      </a:r>
                      <a:endParaRPr lang="el-GR" sz="2000" dirty="0"/>
                    </a:p>
                  </a:txBody>
                  <a:tcPr anchor="ctr"/>
                </a:tc>
                <a:extLst>
                  <a:ext uri="{0D108BD9-81ED-4DB2-BD59-A6C34878D82A}">
                    <a16:rowId xmlns:a16="http://schemas.microsoft.com/office/drawing/2014/main" val="1366742362"/>
                  </a:ext>
                </a:extLst>
              </a:tr>
              <a:tr h="753648">
                <a:tc>
                  <a:txBody>
                    <a:bodyPr/>
                    <a:lstStyle/>
                    <a:p>
                      <a:pPr algn="ctr"/>
                      <a:r>
                        <a:rPr lang="en-US" sz="2400" b="1" dirty="0"/>
                        <a:t>Timing</a:t>
                      </a:r>
                      <a:endParaRPr lang="el-GR" sz="2400" b="1" dirty="0"/>
                    </a:p>
                  </a:txBody>
                  <a:tcPr anchor="ctr"/>
                </a:tc>
                <a:tc>
                  <a:txBody>
                    <a:bodyPr/>
                    <a:lstStyle/>
                    <a:p>
                      <a:pPr algn="ctr"/>
                      <a:r>
                        <a:rPr lang="en-US" sz="2000" dirty="0"/>
                        <a:t>During learning process</a:t>
                      </a:r>
                      <a:endParaRPr lang="el-GR" sz="2000" dirty="0"/>
                    </a:p>
                  </a:txBody>
                  <a:tcPr anchor="ctr"/>
                </a:tc>
                <a:tc>
                  <a:txBody>
                    <a:bodyPr/>
                    <a:lstStyle/>
                    <a:p>
                      <a:pPr algn="ctr"/>
                      <a:r>
                        <a:rPr lang="en-US" sz="2000" dirty="0"/>
                        <a:t>End of instructional period</a:t>
                      </a:r>
                      <a:endParaRPr lang="el-GR" sz="2000" dirty="0"/>
                    </a:p>
                  </a:txBody>
                  <a:tcPr anchor="ctr"/>
                </a:tc>
                <a:extLst>
                  <a:ext uri="{0D108BD9-81ED-4DB2-BD59-A6C34878D82A}">
                    <a16:rowId xmlns:a16="http://schemas.microsoft.com/office/drawing/2014/main" val="1544991084"/>
                  </a:ext>
                </a:extLst>
              </a:tr>
              <a:tr h="1053042">
                <a:tc>
                  <a:txBody>
                    <a:bodyPr/>
                    <a:lstStyle/>
                    <a:p>
                      <a:pPr algn="ctr"/>
                      <a:r>
                        <a:rPr lang="en-US" sz="2400" b="1" dirty="0"/>
                        <a:t>Stakes</a:t>
                      </a:r>
                      <a:endParaRPr lang="el-GR" sz="2400" b="1" dirty="0"/>
                    </a:p>
                  </a:txBody>
                  <a:tcPr anchor="ctr"/>
                </a:tc>
                <a:tc>
                  <a:txBody>
                    <a:bodyPr/>
                    <a:lstStyle/>
                    <a:p>
                      <a:pPr algn="ctr"/>
                      <a:r>
                        <a:rPr lang="en-US" sz="2000" dirty="0"/>
                        <a:t>Low stakes	</a:t>
                      </a:r>
                      <a:endParaRPr lang="el-GR" sz="2000" dirty="0"/>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t>High stakes</a:t>
                      </a:r>
                      <a:endParaRPr lang="el-GR" sz="2000" dirty="0"/>
                    </a:p>
                    <a:p>
                      <a:pPr algn="ctr"/>
                      <a:endParaRPr lang="el-GR" sz="2000" dirty="0"/>
                    </a:p>
                  </a:txBody>
                  <a:tcPr anchor="ctr"/>
                </a:tc>
                <a:extLst>
                  <a:ext uri="{0D108BD9-81ED-4DB2-BD59-A6C34878D82A}">
                    <a16:rowId xmlns:a16="http://schemas.microsoft.com/office/drawing/2014/main" val="3700915338"/>
                  </a:ext>
                </a:extLst>
              </a:tr>
              <a:tr h="1053042">
                <a:tc>
                  <a:txBody>
                    <a:bodyPr/>
                    <a:lstStyle/>
                    <a:p>
                      <a:pPr algn="ctr"/>
                      <a:r>
                        <a:rPr lang="en-US" sz="2400" b="1" dirty="0"/>
                        <a:t>Examples</a:t>
                      </a:r>
                      <a:endParaRPr lang="el-GR" sz="2400" b="1" dirty="0"/>
                    </a:p>
                  </a:txBody>
                  <a:tcPr anchor="ctr"/>
                </a:tc>
                <a:tc>
                  <a:txBody>
                    <a:bodyPr/>
                    <a:lstStyle/>
                    <a:p>
                      <a:pPr algn="ctr"/>
                      <a:r>
                        <a:rPr lang="en-US" sz="2000" dirty="0"/>
                        <a:t>Quizzes, </a:t>
                      </a:r>
                    </a:p>
                    <a:p>
                      <a:pPr algn="ctr"/>
                      <a:r>
                        <a:rPr lang="en-US" sz="2000" dirty="0"/>
                        <a:t>class discussions</a:t>
                      </a:r>
                      <a:endParaRPr lang="el-GR" sz="2000" dirty="0"/>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t>Midterm exams, </a:t>
                      </a:r>
                    </a:p>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t>final projects</a:t>
                      </a:r>
                      <a:endParaRPr lang="el-GR" sz="2000" dirty="0"/>
                    </a:p>
                    <a:p>
                      <a:pPr algn="ctr"/>
                      <a:endParaRPr lang="el-GR" sz="2000" dirty="0"/>
                    </a:p>
                  </a:txBody>
                  <a:tcPr anchor="ctr"/>
                </a:tc>
                <a:extLst>
                  <a:ext uri="{0D108BD9-81ED-4DB2-BD59-A6C34878D82A}">
                    <a16:rowId xmlns:a16="http://schemas.microsoft.com/office/drawing/2014/main" val="2211708117"/>
                  </a:ext>
                </a:extLst>
              </a:tr>
            </a:tbl>
          </a:graphicData>
        </a:graphic>
      </p:graphicFrame>
      <p:sp>
        <p:nvSpPr>
          <p:cNvPr id="6" name="TextBox 5"/>
          <p:cNvSpPr txBox="1"/>
          <p:nvPr/>
        </p:nvSpPr>
        <p:spPr>
          <a:xfrm>
            <a:off x="3986178" y="7851075"/>
            <a:ext cx="10315644" cy="369332"/>
          </a:xfrm>
          <a:prstGeom prst="rect">
            <a:avLst/>
          </a:prstGeom>
          <a:noFill/>
        </p:spPr>
        <p:txBody>
          <a:bodyPr wrap="none" rtlCol="0">
            <a:spAutoFit/>
          </a:bodyPr>
          <a:lstStyle/>
          <a:p>
            <a:r>
              <a:rPr lang="en-US" sz="1800" i="1" dirty="0"/>
              <a:t>Find more here: </a:t>
            </a:r>
            <a:r>
              <a:rPr lang="en-US" sz="1800" i="1" dirty="0">
                <a:hlinkClick r:id="rId7"/>
              </a:rPr>
              <a:t>Formative vs Summative Assessment - </a:t>
            </a:r>
            <a:r>
              <a:rPr lang="en-US" sz="1800" i="1" dirty="0" err="1">
                <a:hlinkClick r:id="rId7"/>
              </a:rPr>
              <a:t>Eberly</a:t>
            </a:r>
            <a:r>
              <a:rPr lang="en-US" sz="1800" i="1" dirty="0">
                <a:hlinkClick r:id="rId7"/>
              </a:rPr>
              <a:t> Center - Carnegie Mellon University</a:t>
            </a:r>
            <a:endParaRPr lang="el-GR" sz="1800" i="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45"/>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55" name="Google Shape;655;p45"/>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56" name="Google Shape;656;p45"/>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57" name="Google Shape;657;p45"/>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58" name="Google Shape;658;p45"/>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59" name="Google Shape;659;p45"/>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60" name="Google Shape;660;p45"/>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61" name="Google Shape;661;p45"/>
          <p:cNvSpPr txBox="1"/>
          <p:nvPr/>
        </p:nvSpPr>
        <p:spPr>
          <a:xfrm>
            <a:off x="792000" y="1548000"/>
            <a:ext cx="15948000" cy="720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de-DE" sz="4000" b="0" i="0" u="none" strike="noStrike" cap="none" dirty="0">
                <a:solidFill>
                  <a:srgbClr val="033C5B"/>
                </a:solidFill>
                <a:latin typeface="Arial"/>
                <a:ea typeface="Arial"/>
                <a:cs typeface="Arial"/>
                <a:sym typeface="Arial"/>
              </a:rPr>
              <a:t>Clear learning objectives for effective summative assessment</a:t>
            </a:r>
            <a:endParaRPr sz="4000" b="0" i="0" u="none" strike="noStrike" cap="none" dirty="0">
              <a:solidFill>
                <a:srgbClr val="033C5B"/>
              </a:solidFill>
              <a:latin typeface="Arial"/>
              <a:ea typeface="Arial"/>
              <a:cs typeface="Arial"/>
              <a:sym typeface="Arial"/>
            </a:endParaRPr>
          </a:p>
          <a:p>
            <a:pPr marL="0" marR="0" lvl="0" indent="0" algn="l" rtl="0">
              <a:spcBef>
                <a:spcPts val="0"/>
              </a:spcBef>
              <a:spcAft>
                <a:spcPts val="0"/>
              </a:spcAft>
              <a:buClr>
                <a:srgbClr val="033C5B"/>
              </a:buClr>
              <a:buSzPts val="4000"/>
              <a:buFont typeface="Arial"/>
              <a:buNone/>
            </a:pPr>
            <a:r>
              <a:rPr lang="de-DE" sz="4000" b="0" i="0" u="none" strike="noStrike" cap="none" dirty="0">
                <a:solidFill>
                  <a:srgbClr val="033C5B"/>
                </a:solidFill>
                <a:latin typeface="Arial"/>
                <a:ea typeface="Arial"/>
                <a:cs typeface="Arial"/>
                <a:sym typeface="Arial"/>
              </a:rPr>
              <a:t> </a:t>
            </a:r>
            <a:endParaRPr dirty="0"/>
          </a:p>
        </p:txBody>
      </p:sp>
      <p:graphicFrame>
        <p:nvGraphicFramePr>
          <p:cNvPr id="2" name="Diagram 1"/>
          <p:cNvGraphicFramePr/>
          <p:nvPr>
            <p:extLst>
              <p:ext uri="{D42A27DB-BD31-4B8C-83A1-F6EECF244321}">
                <p14:modId xmlns:p14="http://schemas.microsoft.com/office/powerpoint/2010/main" val="3676337056"/>
              </p:ext>
            </p:extLst>
          </p:nvPr>
        </p:nvGraphicFramePr>
        <p:xfrm>
          <a:off x="792000" y="3131999"/>
          <a:ext cx="15948000" cy="47664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66" name="Google Shape;666;p45"/>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15" name="Group 14"/>
          <p:cNvGrpSpPr/>
          <p:nvPr/>
        </p:nvGrpSpPr>
        <p:grpSpPr>
          <a:xfrm>
            <a:off x="602293" y="8374276"/>
            <a:ext cx="17358880" cy="2331172"/>
            <a:chOff x="559140" y="8374275"/>
            <a:chExt cx="17358880" cy="2331172"/>
          </a:xfrm>
        </p:grpSpPr>
        <p:sp>
          <p:nvSpPr>
            <p:cNvPr id="16" name="Google Shape;383;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 name="Google Shape;384;p2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0">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8" name="Google Shape;385;p29"/>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121212"/>
                </a:buClr>
                <a:buSzPts val="1400"/>
                <a:buFont typeface="Arial"/>
                <a:buNone/>
              </a:pPr>
              <a:r>
                <a:rPr lang="de-DE" sz="1400" b="0" i="0" u="none" strike="noStrike" cap="none"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19" name="Picture 18">
              <a:extLst>
                <a:ext uri="{FF2B5EF4-FFF2-40B4-BE49-F238E27FC236}">
                  <a16:creationId xmlns:a16="http://schemas.microsoft.com/office/drawing/2014/main" id="{EC613D9D-FA7F-53E6-0BE7-6B630ABDB08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563311" y="9245925"/>
              <a:ext cx="1354709" cy="492621"/>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graphicEl>
                                              <a:dgm id="{E4661343-57B9-42B2-930B-E31DCE5C847A}"/>
                                            </p:graphicEl>
                                          </p:spTgt>
                                        </p:tgtEl>
                                        <p:attrNameLst>
                                          <p:attrName>style.visibility</p:attrName>
                                        </p:attrNameLst>
                                      </p:cBhvr>
                                      <p:to>
                                        <p:strVal val="visible"/>
                                      </p:to>
                                    </p:set>
                                    <p:anim calcmode="lin" valueType="num">
                                      <p:cBhvr additive="base">
                                        <p:cTn id="7" dur="500" fill="hold"/>
                                        <p:tgtEl>
                                          <p:spTgt spid="2">
                                            <p:graphicEl>
                                              <a:dgm id="{E4661343-57B9-42B2-930B-E31DCE5C847A}"/>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graphicEl>
                                              <a:dgm id="{E4661343-57B9-42B2-930B-E31DCE5C847A}"/>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graphicEl>
                                              <a:dgm id="{7737E622-A6C5-4B7C-AC20-69604D7C59B4}"/>
                                            </p:graphicEl>
                                          </p:spTgt>
                                        </p:tgtEl>
                                        <p:attrNameLst>
                                          <p:attrName>style.visibility</p:attrName>
                                        </p:attrNameLst>
                                      </p:cBhvr>
                                      <p:to>
                                        <p:strVal val="visible"/>
                                      </p:to>
                                    </p:set>
                                    <p:anim calcmode="lin" valueType="num">
                                      <p:cBhvr additive="base">
                                        <p:cTn id="13" dur="500" fill="hold"/>
                                        <p:tgtEl>
                                          <p:spTgt spid="2">
                                            <p:graphicEl>
                                              <a:dgm id="{7737E622-A6C5-4B7C-AC20-69604D7C59B4}"/>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graphicEl>
                                              <a:dgm id="{7737E622-A6C5-4B7C-AC20-69604D7C59B4}"/>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graphicEl>
                                              <a:dgm id="{3CC2F1A1-7799-4EE8-9DAB-F4DF583135B5}"/>
                                            </p:graphicEl>
                                          </p:spTgt>
                                        </p:tgtEl>
                                        <p:attrNameLst>
                                          <p:attrName>style.visibility</p:attrName>
                                        </p:attrNameLst>
                                      </p:cBhvr>
                                      <p:to>
                                        <p:strVal val="visible"/>
                                      </p:to>
                                    </p:set>
                                    <p:anim calcmode="lin" valueType="num">
                                      <p:cBhvr additive="base">
                                        <p:cTn id="19" dur="500" fill="hold"/>
                                        <p:tgtEl>
                                          <p:spTgt spid="2">
                                            <p:graphicEl>
                                              <a:dgm id="{3CC2F1A1-7799-4EE8-9DAB-F4DF583135B5}"/>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graphicEl>
                                              <a:dgm id="{3CC2F1A1-7799-4EE8-9DAB-F4DF583135B5}"/>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graphicEl>
                                              <a:dgm id="{8CE22A79-7B39-487E-8387-3C6862D34F67}"/>
                                            </p:graphicEl>
                                          </p:spTgt>
                                        </p:tgtEl>
                                        <p:attrNameLst>
                                          <p:attrName>style.visibility</p:attrName>
                                        </p:attrNameLst>
                                      </p:cBhvr>
                                      <p:to>
                                        <p:strVal val="visible"/>
                                      </p:to>
                                    </p:set>
                                    <p:anim calcmode="lin" valueType="num">
                                      <p:cBhvr additive="base">
                                        <p:cTn id="25" dur="500" fill="hold"/>
                                        <p:tgtEl>
                                          <p:spTgt spid="2">
                                            <p:graphicEl>
                                              <a:dgm id="{8CE22A79-7B39-487E-8387-3C6862D34F67}"/>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graphicEl>
                                              <a:dgm id="{8CE22A79-7B39-487E-8387-3C6862D34F67}"/>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graphicEl>
                                              <a:dgm id="{DFA300CD-E2F0-4F6D-A477-8A6C947AF29E}"/>
                                            </p:graphicEl>
                                          </p:spTgt>
                                        </p:tgtEl>
                                        <p:attrNameLst>
                                          <p:attrName>style.visibility</p:attrName>
                                        </p:attrNameLst>
                                      </p:cBhvr>
                                      <p:to>
                                        <p:strVal val="visible"/>
                                      </p:to>
                                    </p:set>
                                    <p:anim calcmode="lin" valueType="num">
                                      <p:cBhvr additive="base">
                                        <p:cTn id="31" dur="500" fill="hold"/>
                                        <p:tgtEl>
                                          <p:spTgt spid="2">
                                            <p:graphicEl>
                                              <a:dgm id="{DFA300CD-E2F0-4F6D-A477-8A6C947AF29E}"/>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graphicEl>
                                              <a:dgm id="{DFA300CD-E2F0-4F6D-A477-8A6C947AF29E}"/>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46"/>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72" name="Google Shape;672;p46"/>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73" name="Google Shape;673;p46"/>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74" name="Google Shape;674;p46"/>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75" name="Google Shape;675;p46"/>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76" name="Google Shape;676;p46"/>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77" name="Google Shape;677;p46"/>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78" name="Google Shape;678;p46"/>
          <p:cNvSpPr txBox="1"/>
          <p:nvPr/>
        </p:nvSpPr>
        <p:spPr>
          <a:xfrm>
            <a:off x="792000" y="1548000"/>
            <a:ext cx="12181388" cy="105599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de-DE" sz="4000" b="0" i="0" u="none" strike="noStrike" cap="none" dirty="0">
                <a:solidFill>
                  <a:srgbClr val="033C5B"/>
                </a:solidFill>
                <a:latin typeface="Arial"/>
                <a:ea typeface="Arial"/>
                <a:cs typeface="Arial"/>
                <a:sym typeface="Arial"/>
              </a:rPr>
              <a:t>Evaluation methods</a:t>
            </a:r>
            <a:endParaRPr sz="4000" b="0" i="0" u="none" strike="noStrike" cap="none" dirty="0">
              <a:solidFill>
                <a:srgbClr val="033C5B"/>
              </a:solidFill>
              <a:latin typeface="Arial"/>
              <a:ea typeface="Arial"/>
              <a:cs typeface="Arial"/>
              <a:sym typeface="Arial"/>
            </a:endParaRPr>
          </a:p>
        </p:txBody>
      </p:sp>
      <p:sp>
        <p:nvSpPr>
          <p:cNvPr id="679" name="Google Shape;679;p4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80" name="Google Shape;680;p46"/>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81" name="Google Shape;681;p46"/>
          <p:cNvSpPr txBox="1"/>
          <p:nvPr/>
        </p:nvSpPr>
        <p:spPr>
          <a:xfrm>
            <a:off x="5627065" y="9243317"/>
            <a:ext cx="12041056" cy="48831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121212"/>
              </a:buClr>
              <a:buSzPts val="1400"/>
              <a:buFont typeface="Arial"/>
              <a:buNone/>
            </a:pPr>
            <a:r>
              <a:rPr lang="de-DE" sz="14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sp>
        <p:nvSpPr>
          <p:cNvPr id="682" name="Google Shape;682;p46"/>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83" name="Google Shape;683;p46"/>
          <p:cNvSpPr txBox="1"/>
          <p:nvPr/>
        </p:nvSpPr>
        <p:spPr>
          <a:xfrm>
            <a:off x="792000" y="2713297"/>
            <a:ext cx="15948000" cy="51961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2200"/>
              <a:buFont typeface="Arial"/>
              <a:buNone/>
            </a:pPr>
            <a:r>
              <a:rPr lang="de-DE" sz="2200" b="1" i="0" u="sng" strike="noStrike" cap="none" dirty="0">
                <a:solidFill>
                  <a:srgbClr val="92D050"/>
                </a:solidFill>
                <a:latin typeface="Arial"/>
                <a:ea typeface="Arial"/>
                <a:cs typeface="Arial"/>
                <a:sym typeface="Arial"/>
              </a:rPr>
              <a:t>1. Written examinations: </a:t>
            </a:r>
            <a:r>
              <a:rPr lang="de-DE" sz="2200" b="0" i="0" u="none" strike="noStrike" cap="none" dirty="0">
                <a:solidFill>
                  <a:srgbClr val="000000"/>
                </a:solidFill>
                <a:latin typeface="Arial"/>
                <a:ea typeface="Arial"/>
                <a:cs typeface="Arial"/>
                <a:sym typeface="Arial"/>
              </a:rPr>
              <a:t>Traditional written examinations can be used to assess students' knowledge and skills. This can take the form of multiple-choice questions, essays or open questions. </a:t>
            </a:r>
            <a:endParaRPr sz="22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900"/>
              <a:buFont typeface="Arial"/>
              <a:buNone/>
            </a:pPr>
            <a:r>
              <a:rPr lang="de-DE" sz="1900" b="0" i="0" u="none" strike="noStrike" cap="none" dirty="0">
                <a:solidFill>
                  <a:srgbClr val="000000"/>
                </a:solidFill>
                <a:latin typeface="Arial"/>
                <a:ea typeface="Arial"/>
                <a:cs typeface="Arial"/>
                <a:sym typeface="Arial"/>
              </a:rPr>
              <a:t> </a:t>
            </a:r>
            <a:endParaRPr sz="19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2200"/>
              <a:buFont typeface="Arial"/>
              <a:buNone/>
            </a:pPr>
            <a:r>
              <a:rPr lang="de-DE" sz="2200" b="1" i="0" u="sng" strike="noStrike" cap="none" dirty="0">
                <a:solidFill>
                  <a:schemeClr val="accent6"/>
                </a:solidFill>
                <a:latin typeface="Arial"/>
                <a:ea typeface="Arial"/>
                <a:cs typeface="Arial"/>
                <a:sym typeface="Arial"/>
              </a:rPr>
              <a:t>2. Projects and presentations: </a:t>
            </a:r>
            <a:r>
              <a:rPr lang="de-DE" sz="2200" b="0" i="0" u="none" strike="noStrike" cap="none" dirty="0">
                <a:solidFill>
                  <a:srgbClr val="000000"/>
                </a:solidFill>
                <a:latin typeface="Arial"/>
                <a:ea typeface="Arial"/>
                <a:cs typeface="Arial"/>
                <a:sym typeface="Arial"/>
              </a:rPr>
              <a:t>Students can carry out projects or create presentations to demonstrate their knowledge and skills. This can take the form of group projects or individual presentations </a:t>
            </a:r>
            <a:endParaRPr sz="22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900"/>
              <a:buFont typeface="Arial"/>
              <a:buNone/>
            </a:pPr>
            <a:r>
              <a:rPr lang="de-DE" sz="1900" b="0" i="0" u="none" strike="noStrike" cap="none" dirty="0">
                <a:solidFill>
                  <a:srgbClr val="000000"/>
                </a:solidFill>
                <a:latin typeface="Arial"/>
                <a:ea typeface="Arial"/>
                <a:cs typeface="Arial"/>
                <a:sym typeface="Arial"/>
              </a:rPr>
              <a:t> </a:t>
            </a:r>
            <a:endParaRPr sz="19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2200"/>
              <a:buFont typeface="Arial"/>
              <a:buNone/>
            </a:pPr>
            <a:r>
              <a:rPr lang="de-DE" sz="2200" b="1" u="sng" dirty="0">
                <a:solidFill>
                  <a:schemeClr val="bg2">
                    <a:lumMod val="60000"/>
                    <a:lumOff val="40000"/>
                  </a:schemeClr>
                </a:solidFill>
                <a:latin typeface="Arial"/>
                <a:ea typeface="Arial"/>
                <a:cs typeface="Arial"/>
                <a:sym typeface="Arial"/>
              </a:rPr>
              <a:t>3</a:t>
            </a:r>
            <a:r>
              <a:rPr lang="de-DE" sz="2200" b="1" i="0" u="sng" strike="noStrike" cap="none" dirty="0">
                <a:solidFill>
                  <a:schemeClr val="bg2">
                    <a:lumMod val="60000"/>
                    <a:lumOff val="40000"/>
                  </a:schemeClr>
                </a:solidFill>
                <a:latin typeface="Arial"/>
                <a:ea typeface="Arial"/>
                <a:cs typeface="Arial"/>
                <a:sym typeface="Arial"/>
              </a:rPr>
              <a:t>. Practical demonstrations: </a:t>
            </a:r>
            <a:r>
              <a:rPr lang="de-DE" sz="2200" b="0" i="0" u="none" strike="noStrike" cap="none" dirty="0">
                <a:solidFill>
                  <a:srgbClr val="000000"/>
                </a:solidFill>
                <a:latin typeface="Arial"/>
                <a:ea typeface="Arial"/>
                <a:cs typeface="Arial"/>
                <a:sym typeface="Arial"/>
              </a:rPr>
              <a:t>Students can carry out practical demonstrations to show their skills in a particular area. This can take the form of experiments, practical exercises or simulations</a:t>
            </a:r>
            <a:endParaRPr sz="22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900"/>
              <a:buFont typeface="Arial"/>
              <a:buNone/>
            </a:pPr>
            <a:r>
              <a:rPr lang="de-DE" sz="1900" b="0" i="0" u="none" strike="noStrike" cap="none" dirty="0">
                <a:solidFill>
                  <a:srgbClr val="000000"/>
                </a:solidFill>
                <a:latin typeface="Arial"/>
                <a:ea typeface="Arial"/>
                <a:cs typeface="Arial"/>
                <a:sym typeface="Arial"/>
              </a:rPr>
              <a:t> </a:t>
            </a:r>
            <a:endParaRPr sz="19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2200"/>
              <a:buFont typeface="Arial"/>
              <a:buNone/>
            </a:pPr>
            <a:r>
              <a:rPr lang="de-DE" sz="2200" b="1" i="0" u="sng" strike="noStrike" cap="none" dirty="0">
                <a:solidFill>
                  <a:srgbClr val="FF0000"/>
                </a:solidFill>
                <a:latin typeface="Arial"/>
                <a:ea typeface="Arial"/>
                <a:cs typeface="Arial"/>
                <a:sym typeface="Arial"/>
              </a:rPr>
              <a:t>4. Online tests and quizzes: </a:t>
            </a:r>
            <a:r>
              <a:rPr lang="de-DE" sz="2200" b="0" i="0" u="none" strike="noStrike" cap="none" dirty="0">
                <a:solidFill>
                  <a:srgbClr val="000000"/>
                </a:solidFill>
                <a:latin typeface="Arial"/>
                <a:ea typeface="Arial"/>
                <a:cs typeface="Arial"/>
                <a:sym typeface="Arial"/>
              </a:rPr>
              <a:t>Students can take online tests and quizzes to test their knowledge and skills. This can take the form of online platforms or learning management systems. </a:t>
            </a:r>
            <a:endParaRPr dirty="0"/>
          </a:p>
          <a:p>
            <a:pPr marL="0" marR="0" lvl="0" indent="0" algn="l" rtl="0">
              <a:spcBef>
                <a:spcPts val="0"/>
              </a:spcBef>
              <a:spcAft>
                <a:spcPts val="0"/>
              </a:spcAft>
              <a:buClr>
                <a:schemeClr val="dk1"/>
              </a:buClr>
              <a:buSzPts val="1900"/>
              <a:buFont typeface="Calibri"/>
              <a:buNone/>
            </a:pPr>
            <a:endParaRPr sz="19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2200"/>
              <a:buFont typeface="Arial"/>
              <a:buNone/>
            </a:pPr>
            <a:r>
              <a:rPr lang="de-DE" sz="2200" b="1" u="sng" dirty="0">
                <a:solidFill>
                  <a:srgbClr val="FFC000"/>
                </a:solidFill>
                <a:latin typeface="Arial"/>
                <a:ea typeface="Arial"/>
                <a:cs typeface="Arial"/>
                <a:sym typeface="Arial"/>
              </a:rPr>
              <a:t>5</a:t>
            </a:r>
            <a:r>
              <a:rPr lang="de-DE" sz="2200" b="1" i="0" u="sng" strike="noStrike" cap="none" dirty="0">
                <a:solidFill>
                  <a:srgbClr val="FFC000"/>
                </a:solidFill>
                <a:latin typeface="Arial"/>
                <a:ea typeface="Arial"/>
                <a:cs typeface="Arial"/>
                <a:sym typeface="Arial"/>
              </a:rPr>
              <a:t>. Oral examinations: </a:t>
            </a:r>
            <a:r>
              <a:rPr lang="de-DE" sz="2200" b="0" i="0" u="none" strike="noStrike" cap="none" dirty="0">
                <a:solidFill>
                  <a:srgbClr val="000000"/>
                </a:solidFill>
                <a:latin typeface="Arial"/>
                <a:ea typeface="Arial"/>
                <a:cs typeface="Arial"/>
                <a:sym typeface="Arial"/>
              </a:rPr>
              <a:t>Students can take oral examinations to present their knowledge and skills orally. This can take the form of individual interviews, group discussions or presentations. </a:t>
            </a:r>
            <a:endParaRPr dirty="0"/>
          </a:p>
          <a:p>
            <a:pPr marL="0" marR="0" lvl="0" indent="0" algn="l" rtl="0">
              <a:spcBef>
                <a:spcPts val="0"/>
              </a:spcBef>
              <a:spcAft>
                <a:spcPts val="0"/>
              </a:spcAft>
              <a:buClr>
                <a:schemeClr val="dk1"/>
              </a:buClr>
              <a:buSzPts val="1900"/>
              <a:buFont typeface="Calibri"/>
              <a:buNone/>
            </a:pPr>
            <a:endParaRPr sz="19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2200"/>
              <a:buFont typeface="Arial"/>
              <a:buNone/>
            </a:pPr>
            <a:r>
              <a:rPr lang="de-DE" sz="2200" b="1" u="sng" dirty="0">
                <a:solidFill>
                  <a:srgbClr val="7030A0"/>
                </a:solidFill>
                <a:latin typeface="Arial"/>
                <a:ea typeface="Arial"/>
                <a:cs typeface="Arial"/>
                <a:sym typeface="Arial"/>
              </a:rPr>
              <a:t>6</a:t>
            </a:r>
            <a:r>
              <a:rPr lang="de-DE" sz="2200" b="1" i="0" u="sng" strike="noStrike" cap="none" dirty="0">
                <a:solidFill>
                  <a:srgbClr val="7030A0"/>
                </a:solidFill>
                <a:latin typeface="Arial"/>
                <a:ea typeface="Arial"/>
                <a:cs typeface="Arial"/>
                <a:sym typeface="Arial"/>
              </a:rPr>
              <a:t>. Peer assessment: </a:t>
            </a:r>
            <a:r>
              <a:rPr lang="de-DE" sz="2200" b="0" i="0" u="none" strike="noStrike" cap="none" dirty="0">
                <a:solidFill>
                  <a:srgbClr val="000000"/>
                </a:solidFill>
                <a:latin typeface="Arial"/>
                <a:ea typeface="Arial"/>
                <a:cs typeface="Arial"/>
                <a:sym typeface="Arial"/>
              </a:rPr>
              <a:t>Students can assess each other and give feedback. This can take the form of peer reviews, group assessments or feedback forms.</a:t>
            </a:r>
            <a:endParaRPr dirty="0"/>
          </a:p>
          <a:p>
            <a:pPr marL="0" marR="0" lvl="0" indent="0" algn="l" rtl="0">
              <a:spcBef>
                <a:spcPts val="0"/>
              </a:spcBef>
              <a:spcAft>
                <a:spcPts val="0"/>
              </a:spcAft>
              <a:buClr>
                <a:schemeClr val="dk1"/>
              </a:buClr>
              <a:buSzPts val="2200"/>
              <a:buFont typeface="Calibri"/>
              <a:buNone/>
            </a:pPr>
            <a:endParaRPr sz="22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2200"/>
              <a:buFont typeface="Calibri"/>
              <a:buNone/>
            </a:pPr>
            <a:endParaRPr sz="22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2200"/>
              <a:buFont typeface="Calibri"/>
              <a:buNone/>
            </a:pPr>
            <a:endParaRPr sz="22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2200"/>
              <a:buFont typeface="Arial"/>
              <a:buNone/>
            </a:pPr>
            <a:r>
              <a:rPr lang="de-DE" sz="2200" b="0" i="0" u="none" strike="noStrike" cap="none" dirty="0">
                <a:solidFill>
                  <a:srgbClr val="000000"/>
                </a:solidFill>
                <a:latin typeface="Arial"/>
                <a:ea typeface="Arial"/>
                <a:cs typeface="Arial"/>
                <a:sym typeface="Arial"/>
              </a:rPr>
              <a:t> </a:t>
            </a:r>
            <a:endParaRPr sz="22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2200"/>
              <a:buFont typeface="Arial"/>
              <a:buNone/>
            </a:pPr>
            <a:r>
              <a:rPr lang="de-DE" sz="2200" b="0" i="0" u="none" strike="noStrike" cap="none" dirty="0">
                <a:solidFill>
                  <a:srgbClr val="000000"/>
                </a:solidFill>
                <a:latin typeface="Arial"/>
                <a:ea typeface="Arial"/>
                <a:cs typeface="Arial"/>
                <a:sym typeface="Arial"/>
              </a:rPr>
              <a:t> </a:t>
            </a:r>
            <a:endParaRPr sz="2200" b="0" i="0" u="none" strike="noStrike" cap="none" dirty="0">
              <a:solidFill>
                <a:srgbClr val="000000"/>
              </a:solidFill>
              <a:latin typeface="Arial"/>
              <a:ea typeface="Arial"/>
              <a:cs typeface="Arial"/>
              <a:sym typeface="Arial"/>
            </a:endParaRPr>
          </a:p>
        </p:txBody>
      </p:sp>
      <p:sp>
        <p:nvSpPr>
          <p:cNvPr id="2" name="Rectangle 1"/>
          <p:cNvSpPr/>
          <p:nvPr/>
        </p:nvSpPr>
        <p:spPr>
          <a:xfrm>
            <a:off x="602293" y="9033164"/>
            <a:ext cx="17300040" cy="10945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21" name="Group 20"/>
          <p:cNvGrpSpPr/>
          <p:nvPr/>
        </p:nvGrpSpPr>
        <p:grpSpPr>
          <a:xfrm>
            <a:off x="602293" y="8374276"/>
            <a:ext cx="17358880" cy="2331172"/>
            <a:chOff x="559140" y="8374275"/>
            <a:chExt cx="17358880" cy="2331172"/>
          </a:xfrm>
        </p:grpSpPr>
        <p:sp>
          <p:nvSpPr>
            <p:cNvPr id="22" name="Google Shape;383;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3" name="Google Shape;384;p2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4" name="Google Shape;385;p29"/>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121212"/>
                </a:buClr>
                <a:buSzPts val="1400"/>
                <a:buFont typeface="Arial"/>
                <a:buNone/>
              </a:pPr>
              <a:r>
                <a:rPr lang="de-DE" sz="1400" b="0" i="0" u="none" strike="noStrike" cap="none"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25" name="Picture 24">
              <a:extLst>
                <a:ext uri="{FF2B5EF4-FFF2-40B4-BE49-F238E27FC236}">
                  <a16:creationId xmlns:a16="http://schemas.microsoft.com/office/drawing/2014/main" id="{EC613D9D-FA7F-53E6-0BE7-6B630ABDB0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63311" y="9245925"/>
              <a:ext cx="1354709" cy="492621"/>
            </a:xfrm>
            <a:prstGeom prst="rect">
              <a:avLst/>
            </a:prstGeom>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47"/>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89" name="Google Shape;689;p47"/>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90" name="Google Shape;690;p47"/>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91" name="Google Shape;691;p47"/>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92" name="Google Shape;692;p47"/>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93" name="Google Shape;693;p47"/>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94" name="Google Shape;694;p47"/>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95" name="Google Shape;695;p47"/>
          <p:cNvSpPr txBox="1"/>
          <p:nvPr/>
        </p:nvSpPr>
        <p:spPr>
          <a:xfrm>
            <a:off x="751351" y="1415589"/>
            <a:ext cx="15948000" cy="100982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de-DE" sz="4000" b="0" i="0" u="none" strike="noStrike" cap="none" dirty="0">
                <a:solidFill>
                  <a:srgbClr val="033C5B"/>
                </a:solidFill>
                <a:latin typeface="Arial"/>
                <a:ea typeface="Arial"/>
                <a:cs typeface="Arial"/>
                <a:sym typeface="Arial"/>
              </a:rPr>
              <a:t>Development of assessment criteria for the implementation of summative assessments</a:t>
            </a:r>
            <a:endParaRPr sz="4000" b="0" i="0" u="none" strike="noStrike" cap="none" dirty="0">
              <a:solidFill>
                <a:srgbClr val="033C5B"/>
              </a:solidFill>
              <a:latin typeface="Arial"/>
              <a:ea typeface="Arial"/>
              <a:cs typeface="Arial"/>
              <a:sym typeface="Arial"/>
            </a:endParaRPr>
          </a:p>
        </p:txBody>
      </p:sp>
      <p:graphicFrame>
        <p:nvGraphicFramePr>
          <p:cNvPr id="2" name="Diagram 1"/>
          <p:cNvGraphicFramePr/>
          <p:nvPr>
            <p:extLst>
              <p:ext uri="{D42A27DB-BD31-4B8C-83A1-F6EECF244321}">
                <p14:modId xmlns:p14="http://schemas.microsoft.com/office/powerpoint/2010/main" val="3952595972"/>
              </p:ext>
            </p:extLst>
          </p:nvPr>
        </p:nvGraphicFramePr>
        <p:xfrm>
          <a:off x="-1167734" y="2280410"/>
          <a:ext cx="20591806" cy="61947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00" name="Google Shape;700;p47"/>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15" name="Group 14"/>
          <p:cNvGrpSpPr/>
          <p:nvPr/>
        </p:nvGrpSpPr>
        <p:grpSpPr>
          <a:xfrm>
            <a:off x="602293" y="8374276"/>
            <a:ext cx="17358880" cy="2331172"/>
            <a:chOff x="559140" y="8374275"/>
            <a:chExt cx="17358880" cy="2331172"/>
          </a:xfrm>
        </p:grpSpPr>
        <p:sp>
          <p:nvSpPr>
            <p:cNvPr id="16" name="Google Shape;383;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 name="Google Shape;384;p2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0">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8" name="Google Shape;385;p29"/>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121212"/>
                </a:buClr>
                <a:buSzPts val="1400"/>
                <a:buFont typeface="Arial"/>
                <a:buNone/>
              </a:pPr>
              <a:r>
                <a:rPr lang="de-DE" sz="1400" b="0" i="0" u="none" strike="noStrike" cap="none"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19" name="Picture 18">
              <a:extLst>
                <a:ext uri="{FF2B5EF4-FFF2-40B4-BE49-F238E27FC236}">
                  <a16:creationId xmlns:a16="http://schemas.microsoft.com/office/drawing/2014/main" id="{EC613D9D-FA7F-53E6-0BE7-6B630ABDB08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563311" y="9245925"/>
              <a:ext cx="1354709" cy="492621"/>
            </a:xfrm>
            <a:prstGeom prst="rect">
              <a:avLst/>
            </a:prstGeom>
          </p:spPr>
        </p:pic>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2919</Words>
  <Application>Microsoft Office PowerPoint</Application>
  <PresentationFormat>Custom</PresentationFormat>
  <Paragraphs>170</Paragraphs>
  <Slides>20</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HK Grotesk Bold</vt:lpstr>
      <vt:lpstr>HK Grotesk Light</vt:lpstr>
      <vt:lpstr>Noto Sans Symbols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stsal</dc:creator>
  <cp:lastModifiedBy>Sotiria Tsalamani</cp:lastModifiedBy>
  <cp:revision>14</cp:revision>
  <dcterms:modified xsi:type="dcterms:W3CDTF">2024-11-07T21:57:40Z</dcterms:modified>
</cp:coreProperties>
</file>