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jvg4V3VXQupW3I35+3P59fqTAu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03C7BE2-BD35-48EB-999B-497AA7EACCBB}">
  <a:tblStyle styleId="{803C7BE2-BD35-48EB-999B-497AA7EACCBB}"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6">
              <a:alpha val="20000"/>
            </a:schemeClr>
          </a:solidFill>
        </a:fill>
      </a:tcStyle>
    </a:band1H>
    <a:band2H>
      <a:tcTxStyle/>
      <a:tcStyle>
        <a:tcBdr/>
      </a:tcStyle>
    </a:band2H>
    <a:band1V>
      <a:tcTxStyle/>
      <a:tcStyle>
        <a:tcBdr/>
        <a:fill>
          <a:solidFill>
            <a:schemeClr val="accent6">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6"/>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6"/>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8"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3" name="Google Shape;30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4" name="Google Shape;33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1" name="Google Shape;36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0" name="Google Shape;38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9" name="Google Shape;40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8" name="Google Shape;42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2" name="Google Shape;45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2" name="Google Shape;47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2" name="Google Shape;49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2" name="Google Shape;51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9" name="Google Shape;52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5" name="Google Shape;1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 name="Google Shape;14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6" name="Google Shape;1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9" name="Google Shape;26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2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2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2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2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3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1"/>
          <p:cNvSpPr>
            <a:spLocks noGrp="1"/>
          </p:cNvSpPr>
          <p:nvPr>
            <p:ph type="pic" idx="2"/>
          </p:nvPr>
        </p:nvSpPr>
        <p:spPr>
          <a:xfrm>
            <a:off x="1792288" y="612775"/>
            <a:ext cx="5486400" cy="4114800"/>
          </a:xfrm>
          <a:prstGeom prst="rect">
            <a:avLst/>
          </a:prstGeom>
          <a:noFill/>
          <a:ln>
            <a:noFill/>
          </a:ln>
        </p:spPr>
      </p:sp>
      <p:sp>
        <p:nvSpPr>
          <p:cNvPr id="64" name="Google Shape;64;p3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hyperlink" Target="https://www.youtube.com/watch?v=SjnrI3ZO2tU" TargetMode="External"/><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hyperlink" Target="https://study.com/teach/summative-assessments.html?msockid=0ff5f1bf73366c8b3957e538725a6dbe" TargetMode="External"/><Relationship Id="rId3" Type="http://schemas.openxmlformats.org/officeDocument/2006/relationships/image" Target="../media/image1.png"/><Relationship Id="rId7" Type="http://schemas.openxmlformats.org/officeDocument/2006/relationships/hyperlink" Target="https://thirdspacelearning.com/blog/summative-assessment/"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flippedlearning.org/syndicated/summative-assessment-in-a-flipped-mastery-classroom/" TargetMode="Externa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hyperlink" Target="https://www.youtube.com/watch?v=fR63FrrkQHQ"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cmu.edu/teaching/assessment/basics/formative-summative.html"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028700" y="2895851"/>
            <a:ext cx="9259269" cy="33239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4400" b="1" i="0" u="none" strike="noStrike" cap="none" dirty="0">
                <a:solidFill>
                  <a:srgbClr val="FB8709"/>
                </a:solidFill>
                <a:latin typeface="Arial"/>
                <a:ea typeface="Arial"/>
                <a:cs typeface="Arial"/>
                <a:sym typeface="Arial"/>
              </a:rPr>
              <a:t>Módulo 6: Evaluar el aprendizaje en un </a:t>
            </a:r>
            <a:r>
              <a:rPr lang="de-DE" sz="4400" b="1" dirty="0">
                <a:solidFill>
                  <a:srgbClr val="FB8709"/>
                </a:solidFill>
              </a:rPr>
              <a:t>aula invertida</a:t>
            </a:r>
            <a:r>
              <a:rPr lang="de-DE" sz="4400" b="1" i="0" u="none" strike="noStrike" cap="none" dirty="0">
                <a:solidFill>
                  <a:srgbClr val="FB8709"/>
                </a:solidFill>
                <a:latin typeface="Arial"/>
                <a:ea typeface="Arial"/>
                <a:cs typeface="Arial"/>
                <a:sym typeface="Arial"/>
              </a:rPr>
              <a:t>: Evaluación y perfeccionamiento del proceso de implantación</a:t>
            </a:r>
          </a:p>
          <a:p>
            <a:pPr>
              <a:buSzPts val="5400"/>
            </a:pPr>
            <a:r>
              <a:rPr lang="es-ES" sz="4400" b="0" i="0" u="none" strike="noStrike" cap="none" dirty="0">
                <a:solidFill>
                  <a:srgbClr val="033C5B"/>
                </a:solidFill>
                <a:latin typeface="Arial"/>
                <a:ea typeface="Arial"/>
                <a:cs typeface="Arial"/>
                <a:sym typeface="Arial"/>
              </a:rPr>
              <a:t>Unidad 2: Diseño y aplicación de la evaluación sumativa</a:t>
            </a:r>
            <a:endParaRPr lang="es-ES"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400"/>
              <a:buFont typeface="Arial"/>
              <a:buNone/>
            </a:pPr>
            <a:endParaRPr sz="4400" b="1" i="0" u="none" strike="noStrike" cap="none" dirty="0">
              <a:solidFill>
                <a:srgbClr val="FB8709"/>
              </a:solidFill>
              <a:latin typeface="Arial"/>
              <a:ea typeface="Arial"/>
              <a:cs typeface="Arial"/>
              <a:sym typeface="Arial"/>
            </a:endParaRPr>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1"/>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1"/>
          <p:cNvSpPr txBox="1"/>
          <p:nvPr/>
        </p:nvSpPr>
        <p:spPr>
          <a:xfrm>
            <a:off x="1028700" y="1501381"/>
            <a:ext cx="11295250" cy="107188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499"/>
              <a:buFont typeface="Arial"/>
              <a:buNone/>
            </a:pPr>
            <a:r>
              <a:rPr lang="de-DE" sz="3499" b="0" i="0" u="none" strike="noStrike" cap="none">
                <a:solidFill>
                  <a:srgbClr val="053249"/>
                </a:solidFill>
                <a:latin typeface="Arial"/>
                <a:ea typeface="Arial"/>
                <a:cs typeface="Arial"/>
                <a:sym typeface="Arial"/>
              </a:rPr>
              <a:t>CollaboratiVET Plan de estudios para profesores/formadores/educadores de EFP </a:t>
            </a:r>
            <a:endParaRPr sz="1400" b="0" i="0" u="none" strike="noStrike" cap="none">
              <a:solidFill>
                <a:srgbClr val="000000"/>
              </a:solidFill>
              <a:latin typeface="Arial"/>
              <a:ea typeface="Arial"/>
              <a:cs typeface="Arial"/>
              <a:sym typeface="Arial"/>
            </a:endParaRPr>
          </a:p>
        </p:txBody>
      </p:sp>
      <p:sp>
        <p:nvSpPr>
          <p:cNvPr id="90" name="Google Shape;90;p1"/>
          <p:cNvSpPr/>
          <p:nvPr/>
        </p:nvSpPr>
        <p:spPr>
          <a:xfrm>
            <a:off x="11148434" y="560351"/>
            <a:ext cx="6110866" cy="9166299"/>
          </a:xfrm>
          <a:custGeom>
            <a:avLst/>
            <a:gdLst/>
            <a:ahLst/>
            <a:cxnLst/>
            <a:rect l="l" t="t" r="r" b="b"/>
            <a:pathLst>
              <a:path w="6350000" h="9525000" extrusionOk="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5">
              <a:alphaModFix/>
            </a:blip>
            <a:stretch>
              <a:fillRect l="-62455" r="-6245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1"/>
          <p:cNvSpPr txBox="1"/>
          <p:nvPr/>
        </p:nvSpPr>
        <p:spPr>
          <a:xfrm>
            <a:off x="4325513" y="9144970"/>
            <a:ext cx="6720632" cy="103412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2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200" b="0" i="0" u="none" strike="noStrike" cap="none" dirty="0">
              <a:solidFill>
                <a:srgbClr val="000000"/>
              </a:solidFill>
              <a:latin typeface="Arial"/>
              <a:ea typeface="Arial"/>
              <a:cs typeface="Arial"/>
              <a:sym typeface="Arial"/>
            </a:endParaRPr>
          </a:p>
        </p:txBody>
      </p:sp>
      <p:pic>
        <p:nvPicPr>
          <p:cNvPr id="92" name="Google Shape;92;p1"/>
          <p:cNvPicPr preferRelativeResize="0"/>
          <p:nvPr/>
        </p:nvPicPr>
        <p:blipFill rotWithShape="1">
          <a:blip r:embed="rId6">
            <a:alphaModFix/>
          </a:blip>
          <a:srcRect/>
          <a:stretch/>
        </p:blipFill>
        <p:spPr>
          <a:xfrm>
            <a:off x="17198817" y="9679883"/>
            <a:ext cx="1047619" cy="38095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06" name="Google Shape;306;p1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07" name="Google Shape;307;p1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08" name="Google Shape;308;p1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09" name="Google Shape;309;p1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0" name="Google Shape;310;p1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1" name="Google Shape;311;p1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2" name="Google Shape;312;p11"/>
          <p:cNvSpPr txBox="1"/>
          <p:nvPr/>
        </p:nvSpPr>
        <p:spPr>
          <a:xfrm>
            <a:off x="792000" y="1548000"/>
            <a:ext cx="12181388" cy="102521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Las tareas adecuadas para la evaluación </a:t>
            </a:r>
            <a:endParaRPr sz="1400" b="0" i="0" u="none" strike="noStrike" cap="none">
              <a:solidFill>
                <a:srgbClr val="000000"/>
              </a:solidFill>
              <a:latin typeface="Arial"/>
              <a:ea typeface="Arial"/>
              <a:cs typeface="Arial"/>
              <a:sym typeface="Arial"/>
            </a:endParaRPr>
          </a:p>
        </p:txBody>
      </p:sp>
      <p:sp>
        <p:nvSpPr>
          <p:cNvPr id="313" name="Google Shape;313;p1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4" name="Google Shape;314;p11"/>
          <p:cNvSpPr txBox="1"/>
          <p:nvPr/>
        </p:nvSpPr>
        <p:spPr>
          <a:xfrm>
            <a:off x="956081" y="2642145"/>
            <a:ext cx="15948000" cy="10936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rgbClr val="000000"/>
                </a:solidFill>
                <a:latin typeface="Arial"/>
                <a:ea typeface="Arial"/>
                <a:cs typeface="Arial"/>
                <a:sym typeface="Arial"/>
              </a:rPr>
              <a:t>Al desarrollar tareas para la evaluación sumativa, debe asegurarse de que las tareas cubren los conocimientos, destrezas o competencias pertinentes que deben adquirirse como parte del proceso de aprendizaje:</a:t>
            </a: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 </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grpSp>
        <p:nvGrpSpPr>
          <p:cNvPr id="315" name="Google Shape;315;p11"/>
          <p:cNvGrpSpPr/>
          <p:nvPr/>
        </p:nvGrpSpPr>
        <p:grpSpPr>
          <a:xfrm>
            <a:off x="602293" y="8374276"/>
            <a:ext cx="17358880" cy="2331172"/>
            <a:chOff x="559140" y="8374275"/>
            <a:chExt cx="17358880" cy="2331172"/>
          </a:xfrm>
        </p:grpSpPr>
        <p:sp>
          <p:nvSpPr>
            <p:cNvPr id="316" name="Google Shape;316;p1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7" name="Google Shape;317;p11"/>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8" name="Google Shape;318;p11"/>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319" name="Google Shape;319;p11"/>
            <p:cNvPicPr preferRelativeResize="0"/>
            <p:nvPr/>
          </p:nvPicPr>
          <p:blipFill rotWithShape="1">
            <a:blip r:embed="rId6">
              <a:alphaModFix/>
            </a:blip>
            <a:srcRect/>
            <a:stretch/>
          </p:blipFill>
          <p:spPr>
            <a:xfrm>
              <a:off x="16563311" y="9245925"/>
              <a:ext cx="1354709" cy="492621"/>
            </a:xfrm>
            <a:prstGeom prst="rect">
              <a:avLst/>
            </a:prstGeom>
            <a:noFill/>
            <a:ln>
              <a:noFill/>
            </a:ln>
          </p:spPr>
        </p:pic>
      </p:grpSp>
      <p:grpSp>
        <p:nvGrpSpPr>
          <p:cNvPr id="320" name="Google Shape;320;p11"/>
          <p:cNvGrpSpPr/>
          <p:nvPr/>
        </p:nvGrpSpPr>
        <p:grpSpPr>
          <a:xfrm>
            <a:off x="962969" y="3863373"/>
            <a:ext cx="15661923" cy="4351618"/>
            <a:chOff x="6888" y="0"/>
            <a:chExt cx="15661923" cy="4351618"/>
          </a:xfrm>
        </p:grpSpPr>
        <p:sp>
          <p:nvSpPr>
            <p:cNvPr id="321" name="Google Shape;321;p11"/>
            <p:cNvSpPr/>
            <p:nvPr/>
          </p:nvSpPr>
          <p:spPr>
            <a:xfrm>
              <a:off x="1175677" y="0"/>
              <a:ext cx="13324345" cy="4351618"/>
            </a:xfrm>
            <a:prstGeom prst="rightArrow">
              <a:avLst>
                <a:gd name="adj1" fmla="val 50000"/>
                <a:gd name="adj2" fmla="val 50000"/>
              </a:avLst>
            </a:prstGeom>
            <a:solidFill>
              <a:srgbClr val="E7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1"/>
            <p:cNvSpPr/>
            <p:nvPr/>
          </p:nvSpPr>
          <p:spPr>
            <a:xfrm>
              <a:off x="6888" y="1305485"/>
              <a:ext cx="3011908" cy="1740647"/>
            </a:xfrm>
            <a:prstGeom prst="roundRect">
              <a:avLst>
                <a:gd name="adj" fmla="val 16667"/>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1"/>
            <p:cNvSpPr txBox="1"/>
            <p:nvPr/>
          </p:nvSpPr>
          <p:spPr>
            <a:xfrm>
              <a:off x="91859" y="1390456"/>
              <a:ext cx="2841966" cy="157070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de-DE" sz="1800">
                  <a:solidFill>
                    <a:schemeClr val="lt1"/>
                  </a:solidFill>
                </a:rPr>
                <a:t>Asegúrese de que las tareas están estrechamente relacionadas con los objetivos de aprendizaje previamente definidos.</a:t>
              </a:r>
              <a:r>
                <a:rPr lang="de-DE" sz="1800" b="0" i="0" u="none" strike="noStrike" cap="none">
                  <a:solidFill>
                    <a:schemeClr val="lt1"/>
                  </a:solidFill>
                  <a:latin typeface="Arial"/>
                  <a:ea typeface="Arial"/>
                  <a:cs typeface="Arial"/>
                  <a:sym typeface="Arial"/>
                </a:rPr>
                <a:t> </a:t>
              </a:r>
              <a:endParaRPr sz="1800" b="0" i="0" u="none" strike="noStrike" cap="none">
                <a:solidFill>
                  <a:schemeClr val="lt1"/>
                </a:solidFill>
                <a:latin typeface="Arial"/>
                <a:ea typeface="Arial"/>
                <a:cs typeface="Arial"/>
                <a:sym typeface="Arial"/>
              </a:endParaRPr>
            </a:p>
          </p:txBody>
        </p:sp>
        <p:sp>
          <p:nvSpPr>
            <p:cNvPr id="324" name="Google Shape;324;p11"/>
            <p:cNvSpPr/>
            <p:nvPr/>
          </p:nvSpPr>
          <p:spPr>
            <a:xfrm>
              <a:off x="3169392" y="1305485"/>
              <a:ext cx="3011908" cy="1740647"/>
            </a:xfrm>
            <a:prstGeom prst="roundRect">
              <a:avLst>
                <a:gd name="adj" fmla="val 16667"/>
              </a:avLst>
            </a:prstGeom>
            <a:solidFill>
              <a:srgbClr val="BD754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1"/>
            <p:cNvSpPr txBox="1"/>
            <p:nvPr/>
          </p:nvSpPr>
          <p:spPr>
            <a:xfrm>
              <a:off x="3254363" y="1390456"/>
              <a:ext cx="2841966" cy="157070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de-DE" sz="1800">
                  <a:solidFill>
                    <a:schemeClr val="lt1"/>
                  </a:solidFill>
                </a:rPr>
                <a:t>Decida qué tipo de tarea es la más adecuada para evaluar los conocimientos, capacidades o competencias deseados.</a:t>
              </a:r>
              <a:r>
                <a:rPr lang="de-DE" sz="1800" b="0" i="0" u="none" strike="noStrike" cap="none">
                  <a:solidFill>
                    <a:schemeClr val="lt1"/>
                  </a:solidFill>
                  <a:latin typeface="Arial"/>
                  <a:ea typeface="Arial"/>
                  <a:cs typeface="Arial"/>
                  <a:sym typeface="Arial"/>
                </a:rPr>
                <a:t> </a:t>
              </a:r>
              <a:endParaRPr sz="1800" b="0" i="0" u="none" strike="noStrike" cap="none">
                <a:solidFill>
                  <a:schemeClr val="lt1"/>
                </a:solidFill>
                <a:latin typeface="Arial"/>
                <a:ea typeface="Arial"/>
                <a:cs typeface="Arial"/>
                <a:sym typeface="Arial"/>
              </a:endParaRPr>
            </a:p>
          </p:txBody>
        </p:sp>
        <p:sp>
          <p:nvSpPr>
            <p:cNvPr id="326" name="Google Shape;326;p11"/>
            <p:cNvSpPr/>
            <p:nvPr/>
          </p:nvSpPr>
          <p:spPr>
            <a:xfrm>
              <a:off x="6331896" y="1305485"/>
              <a:ext cx="3011908" cy="1740647"/>
            </a:xfrm>
            <a:prstGeom prst="roundRect">
              <a:avLst>
                <a:gd name="adj" fmla="val 16667"/>
              </a:avLst>
            </a:prstGeom>
            <a:solidFill>
              <a:srgbClr val="BB995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1"/>
            <p:cNvSpPr txBox="1"/>
            <p:nvPr/>
          </p:nvSpPr>
          <p:spPr>
            <a:xfrm>
              <a:off x="6416867" y="1390456"/>
              <a:ext cx="2841966" cy="157070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de-DE" sz="1800">
                  <a:solidFill>
                    <a:schemeClr val="lt1"/>
                  </a:solidFill>
                </a:rPr>
                <a:t>Asegúrese de que las tareas se formulan con claridad y sin ambigüedades, de modo que los alumnos comprendan exactamente lo que se espera de ellos.</a:t>
              </a:r>
              <a:endParaRPr sz="1800" b="0" i="0" u="none" strike="noStrike" cap="none">
                <a:solidFill>
                  <a:schemeClr val="lt1"/>
                </a:solidFill>
                <a:latin typeface="Arial"/>
                <a:ea typeface="Arial"/>
                <a:cs typeface="Arial"/>
                <a:sym typeface="Arial"/>
              </a:endParaRPr>
            </a:p>
          </p:txBody>
        </p:sp>
        <p:sp>
          <p:nvSpPr>
            <p:cNvPr id="328" name="Google Shape;328;p11"/>
            <p:cNvSpPr/>
            <p:nvPr/>
          </p:nvSpPr>
          <p:spPr>
            <a:xfrm>
              <a:off x="9494400" y="1305485"/>
              <a:ext cx="3011908" cy="1740647"/>
            </a:xfrm>
            <a:prstGeom prst="roundRect">
              <a:avLst>
                <a:gd name="adj" fmla="val 16667"/>
              </a:avLst>
            </a:prstGeom>
            <a:solidFill>
              <a:srgbClr val="BABA5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1"/>
            <p:cNvSpPr txBox="1"/>
            <p:nvPr/>
          </p:nvSpPr>
          <p:spPr>
            <a:xfrm>
              <a:off x="9579371" y="1390456"/>
              <a:ext cx="2841966" cy="157070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de-DE" sz="1800">
                  <a:solidFill>
                    <a:schemeClr val="lt1"/>
                  </a:solidFill>
                </a:rPr>
                <a:t>Asegúrese de que las tareas permiten diferenciar adecuadamente el rendimiento de los alumnos.</a:t>
              </a:r>
              <a:endParaRPr sz="1800" b="0" i="0" u="none" strike="noStrike" cap="none">
                <a:solidFill>
                  <a:schemeClr val="lt1"/>
                </a:solidFill>
                <a:latin typeface="Arial"/>
                <a:ea typeface="Arial"/>
                <a:cs typeface="Arial"/>
                <a:sym typeface="Arial"/>
              </a:endParaRPr>
            </a:p>
          </p:txBody>
        </p:sp>
        <p:sp>
          <p:nvSpPr>
            <p:cNvPr id="330" name="Google Shape;330;p11"/>
            <p:cNvSpPr/>
            <p:nvPr/>
          </p:nvSpPr>
          <p:spPr>
            <a:xfrm>
              <a:off x="12656903" y="1305485"/>
              <a:ext cx="3011908" cy="1740647"/>
            </a:xfrm>
            <a:prstGeom prst="roundRect">
              <a:avLst>
                <a:gd name="adj" fmla="val 16667"/>
              </a:avLst>
            </a:prstGeom>
            <a:solidFill>
              <a:srgbClr val="99B95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1"/>
            <p:cNvSpPr txBox="1"/>
            <p:nvPr/>
          </p:nvSpPr>
          <p:spPr>
            <a:xfrm>
              <a:off x="12741874" y="1390456"/>
              <a:ext cx="2841966" cy="157070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de-DE" sz="1800" b="0" i="0" u="none" strike="noStrike" cap="none">
                  <a:solidFill>
                    <a:schemeClr val="lt1"/>
                  </a:solidFill>
                  <a:latin typeface="Arial"/>
                  <a:ea typeface="Arial"/>
                  <a:cs typeface="Arial"/>
                  <a:sym typeface="Arial"/>
                </a:rPr>
                <a:t>Think about which criteria you want to use to evaluate the tasks.  </a:t>
              </a:r>
              <a:endParaRPr sz="1800" b="0" i="0" u="none" strike="noStrike" cap="none">
                <a:solidFill>
                  <a:schemeClr val="lt1"/>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2"/>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37" name="Google Shape;337;p12"/>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38" name="Google Shape;338;p12"/>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39" name="Google Shape;339;p12"/>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40" name="Google Shape;340;p12"/>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41" name="Google Shape;341;p12"/>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42" name="Google Shape;342;p12"/>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43" name="Google Shape;343;p12"/>
          <p:cNvSpPr txBox="1"/>
          <p:nvPr/>
        </p:nvSpPr>
        <p:spPr>
          <a:xfrm>
            <a:off x="792000" y="1548000"/>
            <a:ext cx="15948000" cy="102521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Importancia de la planificación del tiempo y de una buena organización en la evaluación sumativa </a:t>
            </a:r>
            <a:endParaRPr sz="1400" b="0" i="0" u="none" strike="noStrike" cap="none">
              <a:solidFill>
                <a:srgbClr val="000000"/>
              </a:solidFill>
              <a:latin typeface="Arial"/>
              <a:ea typeface="Arial"/>
              <a:cs typeface="Arial"/>
              <a:sym typeface="Arial"/>
            </a:endParaRPr>
          </a:p>
        </p:txBody>
      </p:sp>
      <p:grpSp>
        <p:nvGrpSpPr>
          <p:cNvPr id="344" name="Google Shape;344;p12"/>
          <p:cNvGrpSpPr/>
          <p:nvPr/>
        </p:nvGrpSpPr>
        <p:grpSpPr>
          <a:xfrm>
            <a:off x="792000" y="3186119"/>
            <a:ext cx="15948000" cy="5303880"/>
            <a:chOff x="0" y="54120"/>
            <a:chExt cx="15948000" cy="5303880"/>
          </a:xfrm>
        </p:grpSpPr>
        <p:sp>
          <p:nvSpPr>
            <p:cNvPr id="345" name="Google Shape;345;p12"/>
            <p:cNvSpPr/>
            <p:nvPr/>
          </p:nvSpPr>
          <p:spPr>
            <a:xfrm>
              <a:off x="0" y="54120"/>
              <a:ext cx="15948000" cy="1274130"/>
            </a:xfrm>
            <a:prstGeom prst="roundRect">
              <a:avLst>
                <a:gd name="adj" fmla="val 16667"/>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2"/>
            <p:cNvSpPr txBox="1"/>
            <p:nvPr/>
          </p:nvSpPr>
          <p:spPr>
            <a:xfrm>
              <a:off x="62198" y="116318"/>
              <a:ext cx="15823604" cy="1149734"/>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de-DE" sz="2400">
                  <a:solidFill>
                    <a:schemeClr val="lt1"/>
                  </a:solidFill>
                </a:rPr>
                <a:t>El concepto de aula invertida permite desarrollar contenidos de aprendizaje fuera del aula. Una buena planificación del tiempo permite utilizar eficazmente el tiempo de clase y concentrarse en la realización de las evaluaciones.</a:t>
              </a:r>
              <a:endParaRPr sz="2400" b="0" i="0" u="none" strike="noStrike" cap="none">
                <a:solidFill>
                  <a:schemeClr val="lt1"/>
                </a:solidFill>
                <a:latin typeface="Arial"/>
                <a:ea typeface="Arial"/>
                <a:cs typeface="Arial"/>
                <a:sym typeface="Arial"/>
              </a:endParaRPr>
            </a:p>
          </p:txBody>
        </p:sp>
        <p:sp>
          <p:nvSpPr>
            <p:cNvPr id="347" name="Google Shape;347;p12"/>
            <p:cNvSpPr/>
            <p:nvPr/>
          </p:nvSpPr>
          <p:spPr>
            <a:xfrm>
              <a:off x="0" y="1397370"/>
              <a:ext cx="15948000" cy="1274130"/>
            </a:xfrm>
            <a:prstGeom prst="roundRect">
              <a:avLst>
                <a:gd name="adj" fmla="val 16667"/>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2"/>
            <p:cNvSpPr txBox="1"/>
            <p:nvPr/>
          </p:nvSpPr>
          <p:spPr>
            <a:xfrm>
              <a:off x="62198" y="1459568"/>
              <a:ext cx="15823604" cy="1149734"/>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de-DE" sz="2400">
                  <a:solidFill>
                    <a:schemeClr val="lt1"/>
                  </a:solidFill>
                </a:rPr>
                <a:t>Una buena organización permite a los profesores disponer de tiempo suficiente para preparar las evaluaciones. Esto incluye crear las tareas, definir los criterios de evaluación y proporcionar los recursos necesarios.</a:t>
              </a:r>
              <a:endParaRPr sz="2400" b="0" i="0" u="none" strike="noStrike" cap="none">
                <a:solidFill>
                  <a:schemeClr val="lt1"/>
                </a:solidFill>
                <a:latin typeface="Arial"/>
                <a:ea typeface="Arial"/>
                <a:cs typeface="Arial"/>
                <a:sym typeface="Arial"/>
              </a:endParaRPr>
            </a:p>
          </p:txBody>
        </p:sp>
        <p:sp>
          <p:nvSpPr>
            <p:cNvPr id="349" name="Google Shape;349;p12"/>
            <p:cNvSpPr/>
            <p:nvPr/>
          </p:nvSpPr>
          <p:spPr>
            <a:xfrm>
              <a:off x="0" y="2740620"/>
              <a:ext cx="15948000" cy="1274130"/>
            </a:xfrm>
            <a:prstGeom prst="roundRect">
              <a:avLst>
                <a:gd name="adj" fmla="val 16667"/>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2"/>
            <p:cNvSpPr txBox="1"/>
            <p:nvPr/>
          </p:nvSpPr>
          <p:spPr>
            <a:xfrm>
              <a:off x="62198" y="2802818"/>
              <a:ext cx="15823604" cy="1149734"/>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de-DE" sz="2400">
                  <a:solidFill>
                    <a:schemeClr val="lt1"/>
                  </a:solidFill>
                </a:rPr>
                <a:t>El concepto de aula invertida permite a los alumnos aprender a su propio ritmo. Un horario bien organizado tiene en cuenta estos diferentes ritmos de aprendizaje.</a:t>
              </a:r>
              <a:endParaRPr sz="2400" b="0" i="0" u="none" strike="noStrike" cap="none">
                <a:solidFill>
                  <a:schemeClr val="lt1"/>
                </a:solidFill>
                <a:latin typeface="Arial"/>
                <a:ea typeface="Arial"/>
                <a:cs typeface="Arial"/>
                <a:sym typeface="Arial"/>
              </a:endParaRPr>
            </a:p>
          </p:txBody>
        </p:sp>
        <p:sp>
          <p:nvSpPr>
            <p:cNvPr id="351" name="Google Shape;351;p12"/>
            <p:cNvSpPr/>
            <p:nvPr/>
          </p:nvSpPr>
          <p:spPr>
            <a:xfrm>
              <a:off x="0" y="4083870"/>
              <a:ext cx="15948000" cy="1274130"/>
            </a:xfrm>
            <a:prstGeom prst="roundRect">
              <a:avLst>
                <a:gd name="adj" fmla="val 16667"/>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2"/>
            <p:cNvSpPr txBox="1"/>
            <p:nvPr/>
          </p:nvSpPr>
          <p:spPr>
            <a:xfrm>
              <a:off x="62198" y="4146068"/>
              <a:ext cx="15823604" cy="1149734"/>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de-DE" sz="2400">
                  <a:solidFill>
                    <a:schemeClr val="lt1"/>
                  </a:solidFill>
                </a:rPr>
                <a:t>El concepto de aula invertida utiliza la tecnología para impartir contenidos de aprendizaje fuera del aula. Una buena organización garantiza el uso eficaz de los recursos tecnológicos para realizar las evaluaciones y registrar los resultados.</a:t>
              </a:r>
              <a:endParaRPr sz="2400" b="0" i="0" u="none" strike="noStrike" cap="none">
                <a:solidFill>
                  <a:schemeClr val="lt1"/>
                </a:solidFill>
                <a:latin typeface="Arial"/>
                <a:ea typeface="Arial"/>
                <a:cs typeface="Arial"/>
                <a:sym typeface="Arial"/>
              </a:endParaRPr>
            </a:p>
          </p:txBody>
        </p:sp>
      </p:grpSp>
      <p:sp>
        <p:nvSpPr>
          <p:cNvPr id="353" name="Google Shape;353;p1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354" name="Google Shape;354;p12"/>
          <p:cNvGrpSpPr/>
          <p:nvPr/>
        </p:nvGrpSpPr>
        <p:grpSpPr>
          <a:xfrm>
            <a:off x="602293" y="8374276"/>
            <a:ext cx="17358880" cy="2331172"/>
            <a:chOff x="559140" y="8374275"/>
            <a:chExt cx="17358880" cy="2331172"/>
          </a:xfrm>
        </p:grpSpPr>
        <p:sp>
          <p:nvSpPr>
            <p:cNvPr id="355" name="Google Shape;355;p1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56" name="Google Shape;356;p12"/>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57" name="Google Shape;357;p12"/>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358" name="Google Shape;358;p12"/>
            <p:cNvPicPr preferRelativeResize="0"/>
            <p:nvPr/>
          </p:nvPicPr>
          <p:blipFill rotWithShape="1">
            <a:blip r:embed="rId6">
              <a:alphaModFix/>
            </a:blip>
            <a:srcRect/>
            <a:stretch/>
          </p:blipFill>
          <p:spPr>
            <a:xfrm>
              <a:off x="16563311" y="9245925"/>
              <a:ext cx="1354709" cy="492621"/>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4" name="Google Shape;364;p13"/>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5" name="Google Shape;365;p1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6" name="Google Shape;366;p1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7" name="Google Shape;367;p1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8" name="Google Shape;368;p1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9" name="Google Shape;369;p1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70" name="Google Shape;370;p13"/>
          <p:cNvSpPr txBox="1"/>
          <p:nvPr/>
        </p:nvSpPr>
        <p:spPr>
          <a:xfrm>
            <a:off x="792000" y="1548000"/>
            <a:ext cx="12181388" cy="10406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Pruebas escritas eficaces</a:t>
            </a:r>
            <a:endParaRPr sz="1400" b="0" i="0" u="none" strike="noStrike" cap="none">
              <a:solidFill>
                <a:srgbClr val="000000"/>
              </a:solidFill>
              <a:latin typeface="Arial"/>
              <a:ea typeface="Arial"/>
              <a:cs typeface="Arial"/>
              <a:sym typeface="Arial"/>
            </a:endParaRPr>
          </a:p>
        </p:txBody>
      </p:sp>
      <p:sp>
        <p:nvSpPr>
          <p:cNvPr id="371" name="Google Shape;371;p1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72" name="Google Shape;372;p13"/>
          <p:cNvSpPr txBox="1"/>
          <p:nvPr/>
        </p:nvSpPr>
        <p:spPr>
          <a:xfrm>
            <a:off x="683782" y="2984147"/>
            <a:ext cx="15948000" cy="5112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400"/>
              <a:buFont typeface="Arial"/>
              <a:buChar char="•"/>
            </a:pPr>
            <a:r>
              <a:rPr lang="de-DE" sz="2400" b="1" i="1" u="sng" strike="noStrike" cap="none">
                <a:solidFill>
                  <a:srgbClr val="000000"/>
                </a:solidFill>
                <a:latin typeface="Arial"/>
                <a:ea typeface="Arial"/>
                <a:cs typeface="Arial"/>
                <a:sym typeface="Arial"/>
              </a:rPr>
              <a:t>Instrucciones y tareas claras: </a:t>
            </a:r>
            <a:r>
              <a:rPr lang="de-DE" sz="2400" b="0" i="0" u="none" strike="noStrike" cap="none">
                <a:solidFill>
                  <a:srgbClr val="000000"/>
                </a:solidFill>
                <a:latin typeface="Arial"/>
                <a:ea typeface="Arial"/>
                <a:cs typeface="Arial"/>
                <a:sym typeface="Arial"/>
              </a:rPr>
              <a:t>En el concepto de </a:t>
            </a:r>
            <a:r>
              <a:rPr lang="de-DE" sz="2400"/>
              <a:t>aula invertida</a:t>
            </a:r>
            <a:r>
              <a:rPr lang="de-DE" sz="2400" b="0" i="0" u="none" strike="noStrike" cap="none">
                <a:solidFill>
                  <a:srgbClr val="000000"/>
                </a:solidFill>
                <a:latin typeface="Arial"/>
                <a:ea typeface="Arial"/>
                <a:cs typeface="Arial"/>
                <a:sym typeface="Arial"/>
              </a:rPr>
              <a:t>, también es importante dar instrucciones y tareas claras para que los alumnos entiendan exactamente lo que se espera de ellos. </a:t>
            </a:r>
            <a:endParaRPr sz="2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de-DE" sz="2400" b="1" i="1" u="sng" strike="noStrike" cap="none">
                <a:solidFill>
                  <a:srgbClr val="000000"/>
                </a:solidFill>
                <a:latin typeface="Arial"/>
                <a:ea typeface="Arial"/>
                <a:cs typeface="Arial"/>
                <a:sym typeface="Arial"/>
              </a:rPr>
              <a:t>Planificación adecuada del tiempo: </a:t>
            </a:r>
            <a:r>
              <a:rPr lang="de-DE" sz="2400" b="0" i="0" u="none" strike="noStrike" cap="none">
                <a:solidFill>
                  <a:srgbClr val="000000"/>
                </a:solidFill>
                <a:latin typeface="Arial"/>
                <a:ea typeface="Arial"/>
                <a:cs typeface="Arial"/>
                <a:sym typeface="Arial"/>
              </a:rPr>
              <a:t>Una buena planificación del tiempo también es importante en el concepto </a:t>
            </a:r>
            <a:r>
              <a:rPr lang="de-DE" sz="2400"/>
              <a:t>aula invertida</a:t>
            </a:r>
            <a:r>
              <a:rPr lang="de-DE" sz="2400" b="0" i="0" u="none" strike="noStrike" cap="none">
                <a:solidFill>
                  <a:srgbClr val="000000"/>
                </a:solidFill>
                <a:latin typeface="Arial"/>
                <a:ea typeface="Arial"/>
                <a:cs typeface="Arial"/>
                <a:sym typeface="Arial"/>
              </a:rPr>
              <a:t> para garantizar que los alumnos tengan tiempo suficiente para completar el examen fuera de clase y comprobar sus respuestas. </a:t>
            </a:r>
            <a:endParaRPr sz="2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de-DE" sz="2400" b="1" i="1" u="sng" strike="noStrike" cap="none">
                <a:solidFill>
                  <a:srgbClr val="000000"/>
                </a:solidFill>
                <a:latin typeface="Arial"/>
                <a:ea typeface="Arial"/>
                <a:cs typeface="Arial"/>
                <a:sym typeface="Arial"/>
              </a:rPr>
              <a:t>Variedad de formatos de tareas: </a:t>
            </a:r>
            <a:r>
              <a:rPr lang="de-DE" sz="2400" b="0" i="0" u="none" strike="noStrike" cap="none">
                <a:solidFill>
                  <a:srgbClr val="000000"/>
                </a:solidFill>
                <a:latin typeface="Arial"/>
                <a:ea typeface="Arial"/>
                <a:cs typeface="Arial"/>
                <a:sym typeface="Arial"/>
              </a:rPr>
              <a:t>En el concepto de </a:t>
            </a:r>
            <a:r>
              <a:rPr lang="de-DE" sz="2400"/>
              <a:t>aula invertida</a:t>
            </a:r>
            <a:r>
              <a:rPr lang="de-DE" sz="2400" b="0" i="0" u="none" strike="noStrike" cap="none">
                <a:solidFill>
                  <a:srgbClr val="000000"/>
                </a:solidFill>
                <a:latin typeface="Arial"/>
                <a:ea typeface="Arial"/>
                <a:cs typeface="Arial"/>
                <a:sym typeface="Arial"/>
              </a:rPr>
              <a:t>, también es importante utilizar una variedad de formatos de tareas para evaluar diferentes habilidades y conocimientos. </a:t>
            </a:r>
            <a:endParaRPr sz="2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de-DE" sz="2400" b="1" i="1" u="sng" strike="noStrike" cap="none">
                <a:solidFill>
                  <a:srgbClr val="000000"/>
                </a:solidFill>
                <a:latin typeface="Arial"/>
                <a:ea typeface="Arial"/>
                <a:cs typeface="Arial"/>
                <a:sym typeface="Arial"/>
              </a:rPr>
              <a:t>Criterios de evaluación y puntuación: </a:t>
            </a:r>
            <a:r>
              <a:rPr lang="de-DE" sz="2400" b="0" i="0" u="none" strike="noStrike" cap="none">
                <a:solidFill>
                  <a:srgbClr val="000000"/>
                </a:solidFill>
                <a:latin typeface="Arial"/>
                <a:ea typeface="Arial"/>
                <a:cs typeface="Arial"/>
                <a:sym typeface="Arial"/>
              </a:rPr>
              <a:t>La definición de criterios de evaluación y escalas de puntuación claros también es importante en el concepto de </a:t>
            </a:r>
            <a:r>
              <a:rPr lang="de-DE" sz="2400"/>
              <a:t>aula invertida</a:t>
            </a:r>
            <a:r>
              <a:rPr lang="de-DE" sz="2400" b="0" i="0" u="none" strike="noStrike" cap="none">
                <a:solidFill>
                  <a:srgbClr val="000000"/>
                </a:solidFill>
                <a:latin typeface="Arial"/>
                <a:ea typeface="Arial"/>
                <a:cs typeface="Arial"/>
                <a:sym typeface="Arial"/>
              </a:rPr>
              <a:t> para permitir una evaluación objetiva y justa de las respuestas.</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de-DE" sz="2400" b="1" i="1" u="sng" strike="noStrike" cap="none">
                <a:solidFill>
                  <a:srgbClr val="000000"/>
                </a:solidFill>
                <a:latin typeface="Arial"/>
                <a:ea typeface="Arial"/>
                <a:cs typeface="Arial"/>
                <a:sym typeface="Arial"/>
              </a:rPr>
              <a:t>Revisión y retroalimentación: </a:t>
            </a:r>
            <a:r>
              <a:rPr lang="de-DE" sz="2400" b="0" i="0" u="none" strike="noStrike" cap="none">
                <a:solidFill>
                  <a:srgbClr val="000000"/>
                </a:solidFill>
                <a:latin typeface="Arial"/>
                <a:ea typeface="Arial"/>
                <a:cs typeface="Arial"/>
                <a:sym typeface="Arial"/>
              </a:rPr>
              <a:t>Incluso en el concepto de </a:t>
            </a:r>
            <a:r>
              <a:rPr lang="de-DE" sz="2400"/>
              <a:t>aula invertida</a:t>
            </a:r>
            <a:r>
              <a:rPr lang="de-DE" sz="2400" b="0" i="0" u="none" strike="noStrike" cap="none">
                <a:solidFill>
                  <a:srgbClr val="000000"/>
                </a:solidFill>
                <a:latin typeface="Arial"/>
                <a:ea typeface="Arial"/>
                <a:cs typeface="Arial"/>
                <a:sym typeface="Arial"/>
              </a:rPr>
              <a:t>, es importante revisar los exámenes a fondo y dar a los alumnos un feedback constructivo.</a:t>
            </a:r>
            <a:endParaRPr sz="2400" b="0" i="0" u="none" strike="noStrike" cap="none">
              <a:solidFill>
                <a:srgbClr val="000000"/>
              </a:solidFill>
              <a:latin typeface="Arial"/>
              <a:ea typeface="Arial"/>
              <a:cs typeface="Arial"/>
              <a:sym typeface="Arial"/>
            </a:endParaRPr>
          </a:p>
        </p:txBody>
      </p:sp>
      <p:grpSp>
        <p:nvGrpSpPr>
          <p:cNvPr id="373" name="Google Shape;373;p13"/>
          <p:cNvGrpSpPr/>
          <p:nvPr/>
        </p:nvGrpSpPr>
        <p:grpSpPr>
          <a:xfrm>
            <a:off x="602293" y="8374276"/>
            <a:ext cx="17358880" cy="2331172"/>
            <a:chOff x="559140" y="8374275"/>
            <a:chExt cx="17358880" cy="2331172"/>
          </a:xfrm>
        </p:grpSpPr>
        <p:sp>
          <p:nvSpPr>
            <p:cNvPr id="374" name="Google Shape;374;p1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75" name="Google Shape;375;p1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76" name="Google Shape;376;p13"/>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377" name="Google Shape;377;p13"/>
            <p:cNvPicPr preferRelativeResize="0"/>
            <p:nvPr/>
          </p:nvPicPr>
          <p:blipFill rotWithShape="1">
            <a:blip r:embed="rId6">
              <a:alphaModFix/>
            </a:blip>
            <a:srcRect/>
            <a:stretch/>
          </p:blipFill>
          <p:spPr>
            <a:xfrm>
              <a:off x="16563311" y="9245925"/>
              <a:ext cx="1354709" cy="492621"/>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83" name="Google Shape;383;p1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84" name="Google Shape;384;p1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85" name="Google Shape;385;p1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86" name="Google Shape;386;p1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87" name="Google Shape;387;p1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88" name="Google Shape;388;p1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89" name="Google Shape;389;p14"/>
          <p:cNvSpPr txBox="1"/>
          <p:nvPr/>
        </p:nvSpPr>
        <p:spPr>
          <a:xfrm>
            <a:off x="792000" y="1548000"/>
            <a:ext cx="12181388" cy="102521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Valoración y evaluación</a:t>
            </a:r>
            <a:endParaRPr sz="4000" b="0" i="0" u="none" strike="noStrike" cap="none">
              <a:solidFill>
                <a:srgbClr val="033C5B"/>
              </a:solidFill>
              <a:latin typeface="Arial"/>
              <a:ea typeface="Arial"/>
              <a:cs typeface="Arial"/>
              <a:sym typeface="Arial"/>
            </a:endParaRPr>
          </a:p>
        </p:txBody>
      </p:sp>
      <p:grpSp>
        <p:nvGrpSpPr>
          <p:cNvPr id="390" name="Google Shape;390;p14"/>
          <p:cNvGrpSpPr/>
          <p:nvPr/>
        </p:nvGrpSpPr>
        <p:grpSpPr>
          <a:xfrm>
            <a:off x="795348" y="3132000"/>
            <a:ext cx="15941303" cy="4755084"/>
            <a:chOff x="3348" y="0"/>
            <a:chExt cx="15941303" cy="4755084"/>
          </a:xfrm>
        </p:grpSpPr>
        <p:sp>
          <p:nvSpPr>
            <p:cNvPr id="391" name="Google Shape;391;p14"/>
            <p:cNvSpPr/>
            <p:nvPr/>
          </p:nvSpPr>
          <p:spPr>
            <a:xfrm>
              <a:off x="3348" y="0"/>
              <a:ext cx="5209576" cy="4755084"/>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4"/>
            <p:cNvSpPr txBox="1"/>
            <p:nvPr/>
          </p:nvSpPr>
          <p:spPr>
            <a:xfrm>
              <a:off x="3348" y="1902033"/>
              <a:ext cx="5209576" cy="1902033"/>
            </a:xfrm>
            <a:prstGeom prst="rect">
              <a:avLst/>
            </a:prstGeom>
            <a:noFill/>
            <a:ln>
              <a:noFill/>
            </a:ln>
          </p:spPr>
          <p:txBody>
            <a:bodyPr spcFirstLastPara="1" wrap="square" lIns="298700" tIns="298700" rIns="298700" bIns="298700" anchor="ctr" anchorCtr="0">
              <a:noAutofit/>
            </a:bodyPr>
            <a:lstStyle/>
            <a:p>
              <a:pPr marL="0" marR="0" lvl="0" indent="0" algn="ctr" rtl="0">
                <a:lnSpc>
                  <a:spcPct val="90000"/>
                </a:lnSpc>
                <a:spcBef>
                  <a:spcPts val="0"/>
                </a:spcBef>
                <a:spcAft>
                  <a:spcPts val="0"/>
                </a:spcAft>
                <a:buNone/>
              </a:pPr>
              <a:r>
                <a:rPr lang="de-DE" sz="4200">
                  <a:solidFill>
                    <a:schemeClr val="lt1"/>
                  </a:solidFill>
                </a:rPr>
                <a:t>Criterios de evaluación claramente definidos</a:t>
              </a:r>
              <a:endParaRPr sz="4200" b="0" i="0" u="none" strike="noStrike" cap="none">
                <a:solidFill>
                  <a:schemeClr val="lt1"/>
                </a:solidFill>
                <a:latin typeface="Arial"/>
                <a:ea typeface="Arial"/>
                <a:cs typeface="Arial"/>
                <a:sym typeface="Arial"/>
              </a:endParaRPr>
            </a:p>
          </p:txBody>
        </p:sp>
        <p:sp>
          <p:nvSpPr>
            <p:cNvPr id="393" name="Google Shape;393;p14"/>
            <p:cNvSpPr/>
            <p:nvPr/>
          </p:nvSpPr>
          <p:spPr>
            <a:xfrm>
              <a:off x="1816415" y="285305"/>
              <a:ext cx="1583442" cy="1583442"/>
            </a:xfrm>
            <a:prstGeom prst="ellipse">
              <a:avLst/>
            </a:prstGeom>
            <a:blipFill rotWithShape="1">
              <a:blip r:embed="rId4">
                <a:alphaModFix/>
              </a:blip>
              <a:stretch>
                <a:fillRect l="-24998" r="-24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4"/>
            <p:cNvSpPr/>
            <p:nvPr/>
          </p:nvSpPr>
          <p:spPr>
            <a:xfrm>
              <a:off x="5369211" y="0"/>
              <a:ext cx="5209576" cy="4755084"/>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4"/>
            <p:cNvSpPr txBox="1"/>
            <p:nvPr/>
          </p:nvSpPr>
          <p:spPr>
            <a:xfrm>
              <a:off x="5369211" y="1902033"/>
              <a:ext cx="5209576" cy="1902033"/>
            </a:xfrm>
            <a:prstGeom prst="rect">
              <a:avLst/>
            </a:prstGeom>
            <a:noFill/>
            <a:ln>
              <a:noFill/>
            </a:ln>
          </p:spPr>
          <p:txBody>
            <a:bodyPr spcFirstLastPara="1" wrap="square" lIns="298700" tIns="298700" rIns="298700" bIns="298700" anchor="ctr" anchorCtr="0">
              <a:noAutofit/>
            </a:bodyPr>
            <a:lstStyle/>
            <a:p>
              <a:pPr marL="0" marR="0" lvl="0" indent="0" algn="ctr" rtl="0">
                <a:lnSpc>
                  <a:spcPct val="90000"/>
                </a:lnSpc>
                <a:spcBef>
                  <a:spcPts val="0"/>
                </a:spcBef>
                <a:spcAft>
                  <a:spcPts val="0"/>
                </a:spcAft>
                <a:buNone/>
              </a:pPr>
              <a:r>
                <a:rPr lang="de-DE" sz="4200">
                  <a:solidFill>
                    <a:schemeClr val="lt1"/>
                  </a:solidFill>
                </a:rPr>
                <a:t>Puntuación transparente</a:t>
              </a:r>
              <a:endParaRPr sz="4200" b="0" i="0" u="none" strike="noStrike" cap="none">
                <a:solidFill>
                  <a:schemeClr val="lt1"/>
                </a:solidFill>
                <a:latin typeface="Arial"/>
                <a:ea typeface="Arial"/>
                <a:cs typeface="Arial"/>
                <a:sym typeface="Arial"/>
              </a:endParaRPr>
            </a:p>
          </p:txBody>
        </p:sp>
        <p:sp>
          <p:nvSpPr>
            <p:cNvPr id="396" name="Google Shape;396;p14"/>
            <p:cNvSpPr/>
            <p:nvPr/>
          </p:nvSpPr>
          <p:spPr>
            <a:xfrm>
              <a:off x="7182278" y="285305"/>
              <a:ext cx="1583442" cy="1583442"/>
            </a:xfrm>
            <a:prstGeom prst="ellipse">
              <a:avLst/>
            </a:prstGeom>
            <a:blipFill rotWithShape="1">
              <a:blip r:embed="rId5">
                <a:alphaModFix/>
              </a:blip>
              <a:stretch>
                <a:fillRect l="-4999" r="-4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4"/>
            <p:cNvSpPr/>
            <p:nvPr/>
          </p:nvSpPr>
          <p:spPr>
            <a:xfrm>
              <a:off x="10735075" y="0"/>
              <a:ext cx="5209576" cy="4755084"/>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4"/>
            <p:cNvSpPr txBox="1"/>
            <p:nvPr/>
          </p:nvSpPr>
          <p:spPr>
            <a:xfrm>
              <a:off x="10735075" y="1902033"/>
              <a:ext cx="5209576" cy="1902033"/>
            </a:xfrm>
            <a:prstGeom prst="rect">
              <a:avLst/>
            </a:prstGeom>
            <a:noFill/>
            <a:ln>
              <a:noFill/>
            </a:ln>
          </p:spPr>
          <p:txBody>
            <a:bodyPr spcFirstLastPara="1" wrap="square" lIns="298700" tIns="298700" rIns="298700" bIns="298700" anchor="ctr" anchorCtr="0">
              <a:noAutofit/>
            </a:bodyPr>
            <a:lstStyle/>
            <a:p>
              <a:pPr marL="0" marR="0" lvl="0" indent="0" algn="ctr" rtl="0">
                <a:lnSpc>
                  <a:spcPct val="90000"/>
                </a:lnSpc>
                <a:spcBef>
                  <a:spcPts val="0"/>
                </a:spcBef>
                <a:spcAft>
                  <a:spcPts val="0"/>
                </a:spcAft>
                <a:buNone/>
              </a:pPr>
              <a:r>
                <a:rPr lang="de-DE" sz="4200">
                  <a:solidFill>
                    <a:schemeClr val="lt1"/>
                  </a:solidFill>
                </a:rPr>
                <a:t>Evaluación objetiva</a:t>
              </a:r>
              <a:endParaRPr sz="4200" b="0" i="0" u="none" strike="noStrike" cap="none">
                <a:solidFill>
                  <a:schemeClr val="lt1"/>
                </a:solidFill>
                <a:latin typeface="Arial"/>
                <a:ea typeface="Arial"/>
                <a:cs typeface="Arial"/>
                <a:sym typeface="Arial"/>
              </a:endParaRPr>
            </a:p>
          </p:txBody>
        </p:sp>
        <p:sp>
          <p:nvSpPr>
            <p:cNvPr id="399" name="Google Shape;399;p14"/>
            <p:cNvSpPr/>
            <p:nvPr/>
          </p:nvSpPr>
          <p:spPr>
            <a:xfrm>
              <a:off x="12589707" y="285305"/>
              <a:ext cx="1583442" cy="1583442"/>
            </a:xfrm>
            <a:prstGeom prst="ellipse">
              <a:avLst/>
            </a:prstGeom>
            <a:blipFill rotWithShape="1">
              <a:blip r:embed="rId6">
                <a:alphaModFix/>
              </a:blip>
              <a:stretch>
                <a:fillRect l="-30997" r="-30995"/>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4"/>
            <p:cNvSpPr/>
            <p:nvPr/>
          </p:nvSpPr>
          <p:spPr>
            <a:xfrm>
              <a:off x="637920" y="3804067"/>
              <a:ext cx="14672160" cy="713262"/>
            </a:xfrm>
            <a:prstGeom prst="leftRightArrow">
              <a:avLst>
                <a:gd name="adj1" fmla="val 50000"/>
                <a:gd name="adj2" fmla="val 50000"/>
              </a:avLst>
            </a:prstGeom>
            <a:solidFill>
              <a:srgbClr val="B1C0D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1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402" name="Google Shape;402;p14"/>
          <p:cNvGrpSpPr/>
          <p:nvPr/>
        </p:nvGrpSpPr>
        <p:grpSpPr>
          <a:xfrm>
            <a:off x="602293" y="8374276"/>
            <a:ext cx="17358880" cy="2331172"/>
            <a:chOff x="559140" y="8374275"/>
            <a:chExt cx="17358880" cy="2331172"/>
          </a:xfrm>
        </p:grpSpPr>
        <p:sp>
          <p:nvSpPr>
            <p:cNvPr id="403" name="Google Shape;403;p1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4" name="Google Shape;404;p14"/>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5" name="Google Shape;405;p14"/>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406" name="Google Shape;406;p14"/>
            <p:cNvPicPr preferRelativeResize="0"/>
            <p:nvPr/>
          </p:nvPicPr>
          <p:blipFill rotWithShape="1">
            <a:blip r:embed="rId9">
              <a:alphaModFix/>
            </a:blip>
            <a:srcRect/>
            <a:stretch/>
          </p:blipFill>
          <p:spPr>
            <a:xfrm>
              <a:off x="16563311" y="9245925"/>
              <a:ext cx="1354709" cy="492621"/>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2" name="Google Shape;412;p1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3" name="Google Shape;413;p1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4" name="Google Shape;414;p1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5" name="Google Shape;415;p1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6" name="Google Shape;416;p1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7" name="Google Shape;417;p1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8" name="Google Shape;418;p15"/>
          <p:cNvSpPr txBox="1"/>
          <p:nvPr/>
        </p:nvSpPr>
        <p:spPr>
          <a:xfrm>
            <a:off x="792000" y="1548000"/>
            <a:ext cx="15948000" cy="612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Conversaciones con los alumnos sobre la próxima evaluación </a:t>
            </a:r>
            <a:endParaRPr sz="1400" b="0" i="0" u="none" strike="noStrike" cap="none">
              <a:solidFill>
                <a:srgbClr val="000000"/>
              </a:solidFill>
              <a:latin typeface="Arial"/>
              <a:ea typeface="Arial"/>
              <a:cs typeface="Arial"/>
              <a:sym typeface="Arial"/>
            </a:endParaRPr>
          </a:p>
        </p:txBody>
      </p:sp>
      <p:sp>
        <p:nvSpPr>
          <p:cNvPr id="419" name="Google Shape;419;p1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0" name="Google Shape;420;p15"/>
          <p:cNvSpPr txBox="1"/>
          <p:nvPr/>
        </p:nvSpPr>
        <p:spPr>
          <a:xfrm>
            <a:off x="792000" y="3132000"/>
            <a:ext cx="15948000" cy="358559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400"/>
              <a:buFont typeface="Noto Sans Symbols"/>
              <a:buChar char="⮚"/>
            </a:pPr>
            <a:r>
              <a:rPr lang="de-DE" sz="2400" b="0" i="0" u="none" strike="noStrike" cap="none">
                <a:solidFill>
                  <a:srgbClr val="000000"/>
                </a:solidFill>
                <a:latin typeface="Arial"/>
                <a:ea typeface="Arial"/>
                <a:cs typeface="Arial"/>
                <a:sym typeface="Arial"/>
              </a:rPr>
              <a:t>Durante el debate sobre los criterios y procedimientos de evaluación, los alumnos se hacen una </a:t>
            </a:r>
            <a:r>
              <a:rPr lang="de-DE" sz="2400" b="1" i="0" u="none" strike="noStrike" cap="none">
                <a:solidFill>
                  <a:srgbClr val="000000"/>
                </a:solidFill>
                <a:latin typeface="Arial"/>
                <a:ea typeface="Arial"/>
                <a:cs typeface="Arial"/>
                <a:sym typeface="Arial"/>
              </a:rPr>
              <a:t>idea clara de lo que se espera de ellos</a:t>
            </a:r>
            <a:r>
              <a:rPr lang="de-DE" sz="2400" b="0" i="0" u="none" strike="noStrike" cap="none">
                <a:solidFill>
                  <a:srgbClr val="000000"/>
                </a:solidFill>
                <a:latin typeface="Arial"/>
                <a:ea typeface="Arial"/>
                <a:cs typeface="Arial"/>
                <a:sym typeface="Arial"/>
              </a:rPr>
              <a:t>. Comprenden qué competencias y conocimientos se evalúan y cómo se lleva a cabo la evaluación.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de-DE" sz="2400" b="0" i="0" u="none" strike="noStrike" cap="none">
                <a:solidFill>
                  <a:srgbClr val="000000"/>
                </a:solidFill>
                <a:latin typeface="Arial"/>
                <a:ea typeface="Arial"/>
                <a:cs typeface="Arial"/>
                <a:sym typeface="Arial"/>
              </a:rPr>
              <a:t>La motivación y unos objetivos claros son muy importantes. Si los alumnos entienden cómo se evalúa su rendimiento, pueden </a:t>
            </a:r>
            <a:r>
              <a:rPr lang="de-DE" sz="2400" b="1" i="0" u="none" strike="noStrike" cap="none">
                <a:solidFill>
                  <a:srgbClr val="000000"/>
                </a:solidFill>
                <a:latin typeface="Arial"/>
                <a:ea typeface="Arial"/>
                <a:cs typeface="Arial"/>
                <a:sym typeface="Arial"/>
              </a:rPr>
              <a:t>fijar mejor sus objetivos y mantenerse motivados</a:t>
            </a:r>
            <a:r>
              <a:rPr lang="de-DE" sz="2400" b="0" i="0" u="none" strike="noStrike" cap="none">
                <a:solidFill>
                  <a:srgbClr val="000000"/>
                </a:solidFill>
                <a:latin typeface="Arial"/>
                <a:ea typeface="Arial"/>
                <a:cs typeface="Arial"/>
                <a:sym typeface="Arial"/>
              </a:rPr>
              <a:t>. Saben qué aspectos deben mejorar y pueden trabajar específicamente para mejorar su rendimiento.</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de-DE" sz="2400" b="0" i="0" u="none" strike="noStrike" cap="none">
                <a:solidFill>
                  <a:srgbClr val="000000"/>
                </a:solidFill>
                <a:latin typeface="Arial"/>
                <a:ea typeface="Arial"/>
                <a:cs typeface="Arial"/>
                <a:sym typeface="Arial"/>
              </a:rPr>
              <a:t>La comunicación sobre la evaluación permite a los alumnos </a:t>
            </a:r>
            <a:r>
              <a:rPr lang="de-DE" sz="2400" b="1" i="0" u="none" strike="noStrike" cap="none">
                <a:solidFill>
                  <a:srgbClr val="000000"/>
                </a:solidFill>
                <a:latin typeface="Arial"/>
                <a:ea typeface="Arial"/>
                <a:cs typeface="Arial"/>
                <a:sym typeface="Arial"/>
              </a:rPr>
              <a:t>recibir comentarios y reflexionar sobre su proceso de aprendizaje.</a:t>
            </a:r>
            <a:r>
              <a:rPr lang="de-DE" sz="2400" b="0" i="0" u="none" strike="noStrike" cap="none">
                <a:solidFill>
                  <a:srgbClr val="000000"/>
                </a:solidFill>
                <a:latin typeface="Arial"/>
                <a:ea typeface="Arial"/>
                <a:cs typeface="Arial"/>
                <a:sym typeface="Arial"/>
              </a:rPr>
              <a:t> Pueden comprender qué áreas dominan bien y cuáles aún pueden mejorar. </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 </a:t>
            </a:r>
            <a:endParaRPr sz="2400" b="0" i="0" u="none" strike="noStrike" cap="none">
              <a:solidFill>
                <a:srgbClr val="000000"/>
              </a:solidFill>
              <a:latin typeface="Arial"/>
              <a:ea typeface="Arial"/>
              <a:cs typeface="Arial"/>
              <a:sym typeface="Arial"/>
            </a:endParaRPr>
          </a:p>
        </p:txBody>
      </p:sp>
      <p:grpSp>
        <p:nvGrpSpPr>
          <p:cNvPr id="421" name="Google Shape;421;p15"/>
          <p:cNvGrpSpPr/>
          <p:nvPr/>
        </p:nvGrpSpPr>
        <p:grpSpPr>
          <a:xfrm>
            <a:off x="602293" y="8374276"/>
            <a:ext cx="17358880" cy="2331172"/>
            <a:chOff x="559140" y="8374275"/>
            <a:chExt cx="17358880" cy="2331172"/>
          </a:xfrm>
        </p:grpSpPr>
        <p:sp>
          <p:nvSpPr>
            <p:cNvPr id="422" name="Google Shape;422;p1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3" name="Google Shape;423;p15"/>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4" name="Google Shape;424;p15"/>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425" name="Google Shape;425;p15"/>
            <p:cNvPicPr preferRelativeResize="0"/>
            <p:nvPr/>
          </p:nvPicPr>
          <p:blipFill rotWithShape="1">
            <a:blip r:embed="rId6">
              <a:alphaModFix/>
            </a:blip>
            <a:srcRect/>
            <a:stretch/>
          </p:blipFill>
          <p:spPr>
            <a:xfrm>
              <a:off x="16563311" y="9245925"/>
              <a:ext cx="1354709" cy="492621"/>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1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1" name="Google Shape;431;p16"/>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2" name="Google Shape;432;p1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3" name="Google Shape;433;p1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4" name="Google Shape;434;p1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5" name="Google Shape;435;p1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6" name="Google Shape;436;p1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7" name="Google Shape;437;p16"/>
          <p:cNvSpPr txBox="1"/>
          <p:nvPr/>
        </p:nvSpPr>
        <p:spPr>
          <a:xfrm>
            <a:off x="792000" y="1548000"/>
            <a:ext cx="12181388" cy="576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Garantía de calidad y evaluación sumativa </a:t>
            </a:r>
            <a:endParaRPr sz="1400" b="0" i="0" u="none" strike="noStrike" cap="none">
              <a:solidFill>
                <a:srgbClr val="000000"/>
              </a:solidFill>
              <a:latin typeface="Arial"/>
              <a:ea typeface="Arial"/>
              <a:cs typeface="Arial"/>
              <a:sym typeface="Arial"/>
            </a:endParaRPr>
          </a:p>
        </p:txBody>
      </p:sp>
      <p:sp>
        <p:nvSpPr>
          <p:cNvPr id="438" name="Google Shape;438;p1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9" name="Google Shape;439;p16"/>
          <p:cNvSpPr txBox="1"/>
          <p:nvPr/>
        </p:nvSpPr>
        <p:spPr>
          <a:xfrm>
            <a:off x="11546920" y="3683138"/>
            <a:ext cx="5292000" cy="363600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68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La garantía de calidad crea transparencia al permitir que los alumnos y otras partes interesadas entiendan y comprendan el proceso de evaluación. Esto genera confianza en la evaluación y permite a los alumnos valorar mejor su rendimiento.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40" name="Google Shape;440;p16"/>
          <p:cNvSpPr txBox="1"/>
          <p:nvPr/>
        </p:nvSpPr>
        <p:spPr>
          <a:xfrm>
            <a:off x="6182920" y="3683138"/>
            <a:ext cx="5292000" cy="363600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68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La garantía de calidad asegura que las herramientas y procedimientos de evaluación son válidos, es decir, que realmente miden lo que se supone que deben medir. Esto garantiza que los resultados de la evaluación sean significativos.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41" name="Google Shape;441;p16"/>
          <p:cNvSpPr txBox="1"/>
          <p:nvPr/>
        </p:nvSpPr>
        <p:spPr>
          <a:xfrm>
            <a:off x="818920" y="3683138"/>
            <a:ext cx="5292000" cy="363600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68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La garantía de calidad asegura que la evaluación es objetiva y justa. Esto significa que todos los alumnos son evaluados según los mismos criterios y que se evitan los prejuicios o sesgos personales.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42" name="Google Shape;442;p16"/>
          <p:cNvSpPr/>
          <p:nvPr/>
        </p:nvSpPr>
        <p:spPr>
          <a:xfrm>
            <a:off x="818920" y="3179138"/>
            <a:ext cx="5292000" cy="720000"/>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rgbClr val="000000"/>
                </a:solidFill>
                <a:latin typeface="Arial"/>
                <a:ea typeface="Arial"/>
                <a:cs typeface="Arial"/>
                <a:sym typeface="Arial"/>
              </a:rPr>
              <a:t>Objetividad:</a:t>
            </a:r>
            <a:endParaRPr sz="2600" b="1" i="0" u="none" strike="noStrike" cap="none">
              <a:solidFill>
                <a:schemeClr val="dk1"/>
              </a:solidFill>
              <a:latin typeface="Arial"/>
              <a:ea typeface="Arial"/>
              <a:cs typeface="Arial"/>
              <a:sym typeface="Arial"/>
            </a:endParaRPr>
          </a:p>
        </p:txBody>
      </p:sp>
      <p:sp>
        <p:nvSpPr>
          <p:cNvPr id="443" name="Google Shape;443;p16"/>
          <p:cNvSpPr/>
          <p:nvPr/>
        </p:nvSpPr>
        <p:spPr>
          <a:xfrm>
            <a:off x="6182920" y="3179138"/>
            <a:ext cx="5292000" cy="720000"/>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rgbClr val="000000"/>
                </a:solidFill>
                <a:latin typeface="Arial"/>
                <a:ea typeface="Arial"/>
                <a:cs typeface="Arial"/>
                <a:sym typeface="Arial"/>
              </a:rPr>
              <a:t>Validez: </a:t>
            </a:r>
            <a:endParaRPr sz="2600" b="1" i="0" u="none" strike="noStrike" cap="none">
              <a:solidFill>
                <a:schemeClr val="dk1"/>
              </a:solidFill>
              <a:latin typeface="Arial"/>
              <a:ea typeface="Arial"/>
              <a:cs typeface="Arial"/>
              <a:sym typeface="Arial"/>
            </a:endParaRPr>
          </a:p>
        </p:txBody>
      </p:sp>
      <p:sp>
        <p:nvSpPr>
          <p:cNvPr id="444" name="Google Shape;444;p16"/>
          <p:cNvSpPr/>
          <p:nvPr/>
        </p:nvSpPr>
        <p:spPr>
          <a:xfrm>
            <a:off x="11546920" y="3179138"/>
            <a:ext cx="5292000" cy="720000"/>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rgbClr val="000000"/>
                </a:solidFill>
                <a:latin typeface="Arial"/>
                <a:ea typeface="Arial"/>
                <a:cs typeface="Arial"/>
                <a:sym typeface="Arial"/>
              </a:rPr>
              <a:t>Transparencia:</a:t>
            </a:r>
            <a:endParaRPr sz="2600" b="1" i="0" u="none" strike="noStrike" cap="none">
              <a:solidFill>
                <a:schemeClr val="dk1"/>
              </a:solidFill>
              <a:latin typeface="Arial"/>
              <a:ea typeface="Arial"/>
              <a:cs typeface="Arial"/>
              <a:sym typeface="Arial"/>
            </a:endParaRPr>
          </a:p>
        </p:txBody>
      </p:sp>
      <p:grpSp>
        <p:nvGrpSpPr>
          <p:cNvPr id="445" name="Google Shape;445;p16"/>
          <p:cNvGrpSpPr/>
          <p:nvPr/>
        </p:nvGrpSpPr>
        <p:grpSpPr>
          <a:xfrm>
            <a:off x="602293" y="8374276"/>
            <a:ext cx="17358880" cy="2331172"/>
            <a:chOff x="559140" y="8374275"/>
            <a:chExt cx="17358880" cy="2331172"/>
          </a:xfrm>
        </p:grpSpPr>
        <p:sp>
          <p:nvSpPr>
            <p:cNvPr id="446" name="Google Shape;446;p1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7" name="Google Shape;447;p16"/>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8" name="Google Shape;448;p16"/>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449" name="Google Shape;449;p16"/>
            <p:cNvPicPr preferRelativeResize="0"/>
            <p:nvPr/>
          </p:nvPicPr>
          <p:blipFill rotWithShape="1">
            <a:blip r:embed="rId6">
              <a:alphaModFix/>
            </a:blip>
            <a:srcRect/>
            <a:stretch/>
          </p:blipFill>
          <p:spPr>
            <a:xfrm>
              <a:off x="16563311" y="9245925"/>
              <a:ext cx="1354709" cy="492621"/>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17"/>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5" name="Google Shape;455;p17"/>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6" name="Google Shape;456;p1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7" name="Google Shape;457;p1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8" name="Google Shape;458;p1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9" name="Google Shape;459;p1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0" name="Google Shape;460;p1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1" name="Google Shape;461;p17"/>
          <p:cNvSpPr txBox="1"/>
          <p:nvPr/>
        </p:nvSpPr>
        <p:spPr>
          <a:xfrm>
            <a:off x="792000" y="1548000"/>
            <a:ext cx="15948000" cy="648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Consejos prácticos para la mejora continua de los procedimientos de evaluación sumativa </a:t>
            </a:r>
            <a:endParaRPr sz="1400" b="0" i="0" u="none" strike="noStrike" cap="none">
              <a:solidFill>
                <a:srgbClr val="000000"/>
              </a:solidFill>
              <a:latin typeface="Arial"/>
              <a:ea typeface="Arial"/>
              <a:cs typeface="Arial"/>
              <a:sym typeface="Arial"/>
            </a:endParaRPr>
          </a:p>
        </p:txBody>
      </p:sp>
      <p:sp>
        <p:nvSpPr>
          <p:cNvPr id="462" name="Google Shape;462;p1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3" name="Google Shape;463;p17"/>
          <p:cNvSpPr txBox="1"/>
          <p:nvPr/>
        </p:nvSpPr>
        <p:spPr>
          <a:xfrm>
            <a:off x="792000" y="3489589"/>
            <a:ext cx="10207485" cy="47160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de-DE" sz="2200" b="1" i="1" u="sng" strike="noStrike" cap="none">
                <a:solidFill>
                  <a:srgbClr val="000000"/>
                </a:solidFill>
                <a:latin typeface="Arial"/>
                <a:ea typeface="Arial"/>
                <a:cs typeface="Arial"/>
                <a:sym typeface="Arial"/>
              </a:rPr>
              <a:t>1. Obtenga la opinión de los alumnos: </a:t>
            </a:r>
            <a:r>
              <a:rPr lang="de-DE" sz="2200" b="0" i="0" u="none" strike="noStrike" cap="none">
                <a:solidFill>
                  <a:srgbClr val="000000"/>
                </a:solidFill>
                <a:latin typeface="Arial"/>
                <a:ea typeface="Arial"/>
                <a:cs typeface="Arial"/>
                <a:sym typeface="Arial"/>
              </a:rPr>
              <a:t>Pregunte a los alumnos sobre sus experiencias con los procedimientos de evaluación y pídales su opinión.</a:t>
            </a:r>
            <a:endParaRPr sz="2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de-DE" sz="2200" b="0" i="0" u="none" strike="noStrike" cap="none">
                <a:solidFill>
                  <a:srgbClr val="000000"/>
                </a:solidFill>
                <a:latin typeface="Arial"/>
                <a:ea typeface="Arial"/>
                <a:cs typeface="Arial"/>
                <a:sym typeface="Arial"/>
              </a:rPr>
              <a:t> </a:t>
            </a:r>
            <a:endParaRPr sz="2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de-DE" sz="2200" b="1" i="1" u="sng" strike="noStrike" cap="none">
                <a:solidFill>
                  <a:srgbClr val="000000"/>
                </a:solidFill>
                <a:latin typeface="Arial"/>
                <a:ea typeface="Arial"/>
                <a:cs typeface="Arial"/>
                <a:sym typeface="Arial"/>
              </a:rPr>
              <a:t>2. Revisar los criterios de evaluación: </a:t>
            </a:r>
            <a:r>
              <a:rPr lang="de-DE" sz="2200" b="0" i="0" u="none" strike="noStrike" cap="none">
                <a:solidFill>
                  <a:srgbClr val="000000"/>
                </a:solidFill>
                <a:latin typeface="Arial"/>
                <a:ea typeface="Arial"/>
                <a:cs typeface="Arial"/>
                <a:sym typeface="Arial"/>
              </a:rPr>
              <a:t>Revise periódicamente los criterios de evaluación para asegurarse de que coinciden con los objetivos de aprendizaje y el contenido de la lección. </a:t>
            </a:r>
            <a:endParaRPr sz="2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400"/>
              <a:buFont typeface="Calibri"/>
              <a:buNone/>
            </a:pPr>
            <a:endParaRPr sz="2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de-DE" sz="2200" b="1" i="1" u="sng" strike="noStrike" cap="none">
                <a:solidFill>
                  <a:srgbClr val="000000"/>
                </a:solidFill>
                <a:latin typeface="Arial"/>
                <a:ea typeface="Arial"/>
                <a:cs typeface="Arial"/>
                <a:sym typeface="Arial"/>
              </a:rPr>
              <a:t>3. Formación de los evaluadores: </a:t>
            </a:r>
            <a:r>
              <a:rPr lang="de-DE" sz="2200" b="0" i="0" u="none" strike="noStrike" cap="none">
                <a:solidFill>
                  <a:srgbClr val="000000"/>
                </a:solidFill>
                <a:latin typeface="Arial"/>
                <a:ea typeface="Arial"/>
                <a:cs typeface="Arial"/>
                <a:sym typeface="Arial"/>
              </a:rPr>
              <a:t>Garantizar que las personas que realicen las evaluaciones tengan los conocimientos y aptitudes necesarios.</a:t>
            </a:r>
            <a:endParaRPr sz="2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de-DE" sz="2200" b="0" i="0" u="none" strike="noStrike" cap="none">
                <a:solidFill>
                  <a:srgbClr val="000000"/>
                </a:solidFill>
                <a:latin typeface="Arial"/>
                <a:ea typeface="Arial"/>
                <a:cs typeface="Arial"/>
                <a:sym typeface="Arial"/>
              </a:rPr>
              <a:t> </a:t>
            </a:r>
            <a:endParaRPr sz="2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de-DE" sz="2200" b="1" i="1" u="sng" strike="noStrike" cap="none">
                <a:solidFill>
                  <a:srgbClr val="000000"/>
                </a:solidFill>
                <a:latin typeface="Arial"/>
                <a:ea typeface="Arial"/>
                <a:cs typeface="Arial"/>
                <a:sym typeface="Arial"/>
              </a:rPr>
              <a:t>4. Uso de la tecnología: </a:t>
            </a:r>
            <a:r>
              <a:rPr lang="de-DE" sz="2200" b="0" i="0" u="none" strike="noStrike" cap="none">
                <a:solidFill>
                  <a:srgbClr val="000000"/>
                </a:solidFill>
                <a:latin typeface="Arial"/>
                <a:ea typeface="Arial"/>
                <a:cs typeface="Arial"/>
                <a:sym typeface="Arial"/>
              </a:rPr>
              <a:t>Utilizar herramientas y plataformas tecnológicas para hacer más eficiente y transparente el proceso de evaluación. </a:t>
            </a:r>
            <a:endParaRPr sz="2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de-DE" sz="2200" b="0" i="0" u="none" strike="noStrike" cap="none">
                <a:solidFill>
                  <a:srgbClr val="000000"/>
                </a:solidFill>
                <a:latin typeface="Arial"/>
                <a:ea typeface="Arial"/>
                <a:cs typeface="Arial"/>
                <a:sym typeface="Arial"/>
              </a:rPr>
              <a:t> </a:t>
            </a:r>
            <a:endParaRPr sz="2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de-DE" sz="2200" b="1" i="1" u="sng" strike="noStrike" cap="none">
                <a:solidFill>
                  <a:srgbClr val="000000"/>
                </a:solidFill>
                <a:latin typeface="Arial"/>
                <a:ea typeface="Arial"/>
                <a:cs typeface="Arial"/>
                <a:sym typeface="Arial"/>
              </a:rPr>
              <a:t>5. Evaluación y reflexión: </a:t>
            </a:r>
            <a:r>
              <a:rPr lang="de-DE" sz="2200" b="0" i="0" u="none" strike="noStrike" cap="none">
                <a:solidFill>
                  <a:srgbClr val="000000"/>
                </a:solidFill>
                <a:latin typeface="Arial"/>
                <a:ea typeface="Arial"/>
                <a:cs typeface="Arial"/>
                <a:sym typeface="Arial"/>
              </a:rPr>
              <a:t>Realice evaluaciones y reflexiones periódicas sobre el proceso de evaluación. </a:t>
            </a:r>
            <a:endParaRPr sz="2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grpSp>
        <p:nvGrpSpPr>
          <p:cNvPr id="464" name="Google Shape;464;p17"/>
          <p:cNvGrpSpPr/>
          <p:nvPr/>
        </p:nvGrpSpPr>
        <p:grpSpPr>
          <a:xfrm>
            <a:off x="602293" y="8374276"/>
            <a:ext cx="17358880" cy="2331172"/>
            <a:chOff x="559140" y="8374275"/>
            <a:chExt cx="17358880" cy="2331172"/>
          </a:xfrm>
        </p:grpSpPr>
        <p:sp>
          <p:nvSpPr>
            <p:cNvPr id="465" name="Google Shape;465;p1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6" name="Google Shape;466;p17"/>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7" name="Google Shape;467;p17"/>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468" name="Google Shape;468;p17"/>
            <p:cNvPicPr preferRelativeResize="0"/>
            <p:nvPr/>
          </p:nvPicPr>
          <p:blipFill rotWithShape="1">
            <a:blip r:embed="rId6">
              <a:alphaModFix/>
            </a:blip>
            <a:srcRect/>
            <a:stretch/>
          </p:blipFill>
          <p:spPr>
            <a:xfrm>
              <a:off x="16563311" y="9245925"/>
              <a:ext cx="1354709" cy="492621"/>
            </a:xfrm>
            <a:prstGeom prst="rect">
              <a:avLst/>
            </a:prstGeom>
            <a:noFill/>
            <a:ln>
              <a:noFill/>
            </a:ln>
          </p:spPr>
        </p:pic>
      </p:grpSp>
      <p:pic>
        <p:nvPicPr>
          <p:cNvPr id="469" name="Google Shape;469;p17" descr="Maths worksheets, homework's and investigations"/>
          <p:cNvPicPr preferRelativeResize="0"/>
          <p:nvPr/>
        </p:nvPicPr>
        <p:blipFill rotWithShape="1">
          <a:blip r:embed="rId7">
            <a:alphaModFix/>
          </a:blip>
          <a:srcRect/>
          <a:stretch/>
        </p:blipFill>
        <p:spPr>
          <a:xfrm>
            <a:off x="11583492" y="3323444"/>
            <a:ext cx="5048290" cy="504829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18"/>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75" name="Google Shape;475;p18"/>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76" name="Google Shape;476;p1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77" name="Google Shape;477;p1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78" name="Google Shape;478;p1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79" name="Google Shape;479;p1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0" name="Google Shape;480;p1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1" name="Google Shape;481;p18"/>
          <p:cNvSpPr txBox="1"/>
          <p:nvPr/>
        </p:nvSpPr>
        <p:spPr>
          <a:xfrm>
            <a:off x="792000" y="1548000"/>
            <a:ext cx="15948000" cy="864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Dos retos en la evaluación sumativa de los enfoques </a:t>
            </a:r>
            <a:r>
              <a:rPr lang="de-DE" sz="4000">
                <a:solidFill>
                  <a:srgbClr val="033C5B"/>
                </a:solidFill>
              </a:rPr>
              <a:t>aula invertida</a:t>
            </a:r>
            <a:endParaRPr sz="4000" b="0" i="0" u="none" strike="noStrike" cap="none">
              <a:solidFill>
                <a:srgbClr val="033C5B"/>
              </a:solidFill>
              <a:latin typeface="Arial"/>
              <a:ea typeface="Arial"/>
              <a:cs typeface="Arial"/>
              <a:sym typeface="Arial"/>
            </a:endParaRPr>
          </a:p>
        </p:txBody>
      </p:sp>
      <p:sp>
        <p:nvSpPr>
          <p:cNvPr id="482" name="Google Shape;482;p1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3" name="Google Shape;483;p18"/>
          <p:cNvSpPr txBox="1"/>
          <p:nvPr/>
        </p:nvSpPr>
        <p:spPr>
          <a:xfrm>
            <a:off x="792000" y="3132000"/>
            <a:ext cx="7920000" cy="3888000"/>
          </a:xfrm>
          <a:prstGeom prst="rect">
            <a:avLst/>
          </a:prstGeom>
          <a:gradFill>
            <a:gsLst>
              <a:gs pos="0">
                <a:srgbClr val="F4F8FB"/>
              </a:gs>
              <a:gs pos="74000">
                <a:srgbClr val="AEC5E1"/>
              </a:gs>
              <a:gs pos="83000">
                <a:srgbClr val="AEC5E1"/>
              </a:gs>
              <a:gs pos="100000">
                <a:srgbClr val="C8D8EB"/>
              </a:gs>
            </a:gsLst>
            <a:lin ang="5400000" scaled="0"/>
          </a:gradFill>
          <a:ln>
            <a:noFill/>
          </a:ln>
        </p:spPr>
        <p:txBody>
          <a:bodyPr spcFirstLastPara="1" wrap="square" lIns="91425" tIns="72000" rIns="91425" bIns="720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1" i="0" u="none" strike="noStrike" cap="none">
                <a:solidFill>
                  <a:srgbClr val="000000"/>
                </a:solidFill>
                <a:latin typeface="Arial"/>
                <a:ea typeface="Arial"/>
                <a:cs typeface="Arial"/>
                <a:sym typeface="Arial"/>
              </a:rPr>
              <a:t>Gestión del tiempo: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Uno de los retos de la evaluación sumativa en el aprendizaje en el aula invertida es disponer de tiempo suficiente para evaluar los resultados del aprendizaje de todos los alumnos. Como los alumnos de la clase invertida aprenden de forma independiente y consumen el contenido fuera del aula, puede ser difícil encontrar tiempo suficiente para evaluar a todos los alumnos individualmente.</a:t>
            </a:r>
            <a:endParaRPr sz="1400" b="0" i="0" u="none" strike="noStrike" cap="none">
              <a:solidFill>
                <a:srgbClr val="000000"/>
              </a:solidFill>
              <a:latin typeface="Arial"/>
              <a:ea typeface="Arial"/>
              <a:cs typeface="Arial"/>
              <a:sym typeface="Arial"/>
            </a:endParaRPr>
          </a:p>
        </p:txBody>
      </p:sp>
      <p:sp>
        <p:nvSpPr>
          <p:cNvPr id="484" name="Google Shape;484;p18"/>
          <p:cNvSpPr txBox="1"/>
          <p:nvPr/>
        </p:nvSpPr>
        <p:spPr>
          <a:xfrm>
            <a:off x="8820000" y="3132000"/>
            <a:ext cx="7920000" cy="3888000"/>
          </a:xfrm>
          <a:prstGeom prst="rect">
            <a:avLst/>
          </a:prstGeom>
          <a:gradFill>
            <a:gsLst>
              <a:gs pos="0">
                <a:srgbClr val="F4F8FB"/>
              </a:gs>
              <a:gs pos="74000">
                <a:srgbClr val="AEC5E1"/>
              </a:gs>
              <a:gs pos="83000">
                <a:srgbClr val="AEC5E1"/>
              </a:gs>
              <a:gs pos="100000">
                <a:srgbClr val="C8D8EB"/>
              </a:gs>
            </a:gsLst>
            <a:lin ang="5400000" scaled="0"/>
          </a:gradFill>
          <a:ln>
            <a:noFill/>
          </a:ln>
        </p:spPr>
        <p:txBody>
          <a:bodyPr spcFirstLastPara="1" wrap="square" lIns="91425" tIns="72000" rIns="91425" bIns="720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1" i="0" u="none" strike="noStrike" cap="none">
                <a:solidFill>
                  <a:srgbClr val="000000"/>
                </a:solidFill>
                <a:latin typeface="Arial"/>
                <a:ea typeface="Arial"/>
                <a:cs typeface="Arial"/>
                <a:sym typeface="Arial"/>
              </a:rPr>
              <a:t>Normalización de la evaluación: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Otro reto es estandarizar la evaluación para garantizar la objetividad y la equidad. Dado que los alumnos de la clase invertida pueden tener diferentes trayectorias y ritmos de aprendizaje, puede resultar difícil llevar a cabo una evaluación estandarizada para todos ellos. </a:t>
            </a:r>
            <a:endParaRPr sz="2400" b="0" i="0" u="none" strike="noStrike" cap="none">
              <a:solidFill>
                <a:srgbClr val="000000"/>
              </a:solidFill>
              <a:latin typeface="Arial"/>
              <a:ea typeface="Arial"/>
              <a:cs typeface="Arial"/>
              <a:sym typeface="Arial"/>
            </a:endParaRPr>
          </a:p>
        </p:txBody>
      </p:sp>
      <p:grpSp>
        <p:nvGrpSpPr>
          <p:cNvPr id="485" name="Google Shape;485;p18"/>
          <p:cNvGrpSpPr/>
          <p:nvPr/>
        </p:nvGrpSpPr>
        <p:grpSpPr>
          <a:xfrm>
            <a:off x="602293" y="8374276"/>
            <a:ext cx="17358880" cy="2331172"/>
            <a:chOff x="559140" y="8374275"/>
            <a:chExt cx="17358880" cy="2331172"/>
          </a:xfrm>
        </p:grpSpPr>
        <p:sp>
          <p:nvSpPr>
            <p:cNvPr id="486" name="Google Shape;486;p1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7" name="Google Shape;487;p1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8" name="Google Shape;488;p18"/>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489" name="Google Shape;489;p18"/>
            <p:cNvPicPr preferRelativeResize="0"/>
            <p:nvPr/>
          </p:nvPicPr>
          <p:blipFill rotWithShape="1">
            <a:blip r:embed="rId6">
              <a:alphaModFix/>
            </a:blip>
            <a:srcRect/>
            <a:stretch/>
          </p:blipFill>
          <p:spPr>
            <a:xfrm>
              <a:off x="16563311" y="9245925"/>
              <a:ext cx="1354709" cy="492621"/>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1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95" name="Google Shape;495;p1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96" name="Google Shape;496;p1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97" name="Google Shape;497;p1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98" name="Google Shape;498;p1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99" name="Google Shape;499;p1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0" name="Google Shape;500;p1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1" name="Google Shape;501;p19"/>
          <p:cNvSpPr txBox="1"/>
          <p:nvPr/>
        </p:nvSpPr>
        <p:spPr>
          <a:xfrm>
            <a:off x="1152220" y="4456758"/>
            <a:ext cx="6481636" cy="864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Una visión rápida y ejemplos prácticos:</a:t>
            </a:r>
            <a:endParaRPr sz="4000" b="0" i="0" u="none" strike="noStrike" cap="none">
              <a:solidFill>
                <a:srgbClr val="033C5B"/>
              </a:solidFill>
              <a:latin typeface="Arial"/>
              <a:ea typeface="Arial"/>
              <a:cs typeface="Arial"/>
              <a:sym typeface="Arial"/>
            </a:endParaRPr>
          </a:p>
        </p:txBody>
      </p:sp>
      <p:sp>
        <p:nvSpPr>
          <p:cNvPr id="502" name="Google Shape;502;p1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503" name="Google Shape;503;p19"/>
          <p:cNvGrpSpPr/>
          <p:nvPr/>
        </p:nvGrpSpPr>
        <p:grpSpPr>
          <a:xfrm>
            <a:off x="602293" y="8374276"/>
            <a:ext cx="17358880" cy="2331172"/>
            <a:chOff x="559140" y="8374275"/>
            <a:chExt cx="17358880" cy="2331172"/>
          </a:xfrm>
        </p:grpSpPr>
        <p:sp>
          <p:nvSpPr>
            <p:cNvPr id="504" name="Google Shape;504;p1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5" name="Google Shape;505;p1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6" name="Google Shape;506;p1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507" name="Google Shape;507;p19"/>
            <p:cNvPicPr preferRelativeResize="0"/>
            <p:nvPr/>
          </p:nvPicPr>
          <p:blipFill rotWithShape="1">
            <a:blip r:embed="rId6">
              <a:alphaModFix/>
            </a:blip>
            <a:srcRect/>
            <a:stretch/>
          </p:blipFill>
          <p:spPr>
            <a:xfrm>
              <a:off x="16563311" y="9245925"/>
              <a:ext cx="1354709" cy="492621"/>
            </a:xfrm>
            <a:prstGeom prst="rect">
              <a:avLst/>
            </a:prstGeom>
            <a:noFill/>
            <a:ln>
              <a:noFill/>
            </a:ln>
          </p:spPr>
        </p:pic>
      </p:grpSp>
      <p:pic>
        <p:nvPicPr>
          <p:cNvPr id="508" name="Google Shape;508;p19"/>
          <p:cNvPicPr preferRelativeResize="0"/>
          <p:nvPr/>
        </p:nvPicPr>
        <p:blipFill rotWithShape="1">
          <a:blip r:embed="rId7">
            <a:alphaModFix/>
          </a:blip>
          <a:srcRect/>
          <a:stretch/>
        </p:blipFill>
        <p:spPr>
          <a:xfrm>
            <a:off x="6360602" y="2316094"/>
            <a:ext cx="10058400" cy="5418638"/>
          </a:xfrm>
          <a:prstGeom prst="rect">
            <a:avLst/>
          </a:prstGeom>
          <a:noFill/>
          <a:ln>
            <a:noFill/>
          </a:ln>
        </p:spPr>
      </p:pic>
      <p:pic>
        <p:nvPicPr>
          <p:cNvPr id="509" name="Google Shape;509;p19" descr="Button &lt;strong&gt;Video&lt;/strong&gt; &lt;strong&gt;Play&lt;/strong&gt; · Free vector graphic on Pixabay">
            <a:hlinkClick r:id="rId8"/>
          </p:cNvPr>
          <p:cNvPicPr preferRelativeResize="0"/>
          <p:nvPr/>
        </p:nvPicPr>
        <p:blipFill rotWithShape="1">
          <a:blip r:embed="rId9">
            <a:alphaModFix/>
          </a:blip>
          <a:srcRect/>
          <a:stretch/>
        </p:blipFill>
        <p:spPr>
          <a:xfrm>
            <a:off x="5049982" y="6064952"/>
            <a:ext cx="2306782" cy="230678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13"/>
        <p:cNvGrpSpPr/>
        <p:nvPr/>
      </p:nvGrpSpPr>
      <p:grpSpPr>
        <a:xfrm>
          <a:off x="0" y="0"/>
          <a:ext cx="0" cy="0"/>
          <a:chOff x="0" y="0"/>
          <a:chExt cx="0" cy="0"/>
        </a:xfrm>
      </p:grpSpPr>
      <p:sp>
        <p:nvSpPr>
          <p:cNvPr id="514" name="Google Shape;514;p20"/>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5" name="Google Shape;515;p20"/>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6" name="Google Shape;516;p20"/>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7" name="Google Shape;517;p20"/>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8" name="Google Shape;518;p2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9" name="Google Shape;519;p20"/>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0" name="Google Shape;520;p20"/>
          <p:cNvSpPr txBox="1"/>
          <p:nvPr/>
        </p:nvSpPr>
        <p:spPr>
          <a:xfrm>
            <a:off x="3058697" y="773904"/>
            <a:ext cx="13265244" cy="9912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6999"/>
              <a:buFont typeface="Arial"/>
              <a:buNone/>
            </a:pPr>
            <a:r>
              <a:rPr lang="de-DE" sz="6999" b="0" i="0" u="none" strike="noStrike" cap="none">
                <a:solidFill>
                  <a:srgbClr val="033C5B"/>
                </a:solidFill>
                <a:latin typeface="Arial"/>
                <a:ea typeface="Arial"/>
                <a:cs typeface="Arial"/>
                <a:sym typeface="Arial"/>
              </a:rPr>
              <a:t>Actividad de reflexión</a:t>
            </a:r>
            <a:endParaRPr sz="1400" b="0" i="0" u="none" strike="noStrike" cap="none">
              <a:solidFill>
                <a:srgbClr val="000000"/>
              </a:solidFill>
              <a:latin typeface="Arial"/>
              <a:ea typeface="Arial"/>
              <a:cs typeface="Arial"/>
              <a:sym typeface="Arial"/>
            </a:endParaRPr>
          </a:p>
        </p:txBody>
      </p:sp>
      <p:sp>
        <p:nvSpPr>
          <p:cNvPr id="521" name="Google Shape;521;p20"/>
          <p:cNvSpPr txBox="1"/>
          <p:nvPr/>
        </p:nvSpPr>
        <p:spPr>
          <a:xfrm>
            <a:off x="3058697" y="2734165"/>
            <a:ext cx="11844880" cy="5100849"/>
          </a:xfrm>
          <a:prstGeom prst="rect">
            <a:avLst/>
          </a:prstGeom>
          <a:noFill/>
          <a:ln>
            <a:noFill/>
          </a:ln>
        </p:spPr>
        <p:txBody>
          <a:bodyPr spcFirstLastPara="1" wrap="square" lIns="0" tIns="0" rIns="0" bIns="0" anchor="t" anchorCtr="0">
            <a:noAutofit/>
          </a:bodyPr>
          <a:lstStyle/>
          <a:p>
            <a:pPr marL="457200" marR="0" lvl="0" indent="-457200" algn="l" rtl="0">
              <a:lnSpc>
                <a:spcPct val="100000"/>
              </a:lnSpc>
              <a:spcBef>
                <a:spcPts val="0"/>
              </a:spcBef>
              <a:spcAft>
                <a:spcPts val="0"/>
              </a:spcAft>
              <a:buClr>
                <a:srgbClr val="121212"/>
              </a:buClr>
              <a:buSzPts val="2400"/>
              <a:buFont typeface="Arial"/>
              <a:buAutoNum type="arabicPeriod"/>
            </a:pPr>
            <a:r>
              <a:rPr lang="de-DE" sz="2400" b="0" i="0" u="none" strike="noStrike" cap="none">
                <a:solidFill>
                  <a:srgbClr val="121212"/>
                </a:solidFill>
                <a:latin typeface="Arial"/>
                <a:ea typeface="Arial"/>
                <a:cs typeface="Arial"/>
                <a:sym typeface="Arial"/>
              </a:rPr>
              <a:t>¿De qué manera prepararía a los alumnos para que aprovechen al máximo las ventajas que ofrecen las evaluaciones? </a:t>
            </a:r>
            <a:endParaRPr sz="2400" b="0" i="0" u="none" strike="noStrike" cap="none">
              <a:solidFill>
                <a:srgbClr val="121212"/>
              </a:solidFill>
              <a:latin typeface="Arial"/>
              <a:ea typeface="Arial"/>
              <a:cs typeface="Arial"/>
              <a:sym typeface="Arial"/>
            </a:endParaRPr>
          </a:p>
          <a:p>
            <a:pPr marL="457200" marR="0" lvl="0" indent="-457200" algn="l" rtl="0">
              <a:lnSpc>
                <a:spcPct val="100000"/>
              </a:lnSpc>
              <a:spcBef>
                <a:spcPts val="1200"/>
              </a:spcBef>
              <a:spcAft>
                <a:spcPts val="0"/>
              </a:spcAft>
              <a:buClr>
                <a:srgbClr val="121212"/>
              </a:buClr>
              <a:buSzPts val="2400"/>
              <a:buFont typeface="Arial"/>
              <a:buAutoNum type="arabicPeriod"/>
            </a:pPr>
            <a:r>
              <a:rPr lang="de-DE" sz="2400" b="0" i="0" u="none" strike="noStrike" cap="none">
                <a:solidFill>
                  <a:srgbClr val="121212"/>
                </a:solidFill>
                <a:latin typeface="Arial"/>
                <a:ea typeface="Arial"/>
                <a:cs typeface="Arial"/>
                <a:sym typeface="Arial"/>
              </a:rPr>
              <a:t>¿Cómo se compara la evaluación formativa en el aula con la evaluación formativa durante el aprendizaje individual?</a:t>
            </a:r>
            <a:endParaRPr sz="2400" b="0" i="0" u="none" strike="noStrike" cap="none">
              <a:solidFill>
                <a:srgbClr val="121212"/>
              </a:solidFill>
              <a:latin typeface="Arial"/>
              <a:ea typeface="Arial"/>
              <a:cs typeface="Arial"/>
              <a:sym typeface="Arial"/>
            </a:endParaRPr>
          </a:p>
          <a:p>
            <a:pPr marL="457200" marR="0" lvl="0" indent="-457200" algn="l" rtl="0">
              <a:lnSpc>
                <a:spcPct val="100000"/>
              </a:lnSpc>
              <a:spcBef>
                <a:spcPts val="1200"/>
              </a:spcBef>
              <a:spcAft>
                <a:spcPts val="0"/>
              </a:spcAft>
              <a:buClr>
                <a:srgbClr val="121212"/>
              </a:buClr>
              <a:buSzPts val="2400"/>
              <a:buFont typeface="Arial"/>
              <a:buAutoNum type="arabicPeriod"/>
            </a:pPr>
            <a:r>
              <a:rPr lang="de-DE" sz="2400" b="0" i="0" u="none" strike="noStrike" cap="none">
                <a:solidFill>
                  <a:srgbClr val="121212"/>
                </a:solidFill>
                <a:latin typeface="Arial"/>
                <a:ea typeface="Arial"/>
                <a:cs typeface="Arial"/>
                <a:sym typeface="Arial"/>
              </a:rPr>
              <a:t>¿Cómo organizarías la </a:t>
            </a:r>
            <a:r>
              <a:rPr lang="de-DE" sz="2400">
                <a:solidFill>
                  <a:srgbClr val="121212"/>
                </a:solidFill>
              </a:rPr>
              <a:t>aula invertida</a:t>
            </a:r>
            <a:r>
              <a:rPr lang="de-DE" sz="2400" b="0" i="0" u="none" strike="noStrike" cap="none">
                <a:solidFill>
                  <a:srgbClr val="121212"/>
                </a:solidFill>
                <a:latin typeface="Arial"/>
                <a:ea typeface="Arial"/>
                <a:cs typeface="Arial"/>
                <a:sym typeface="Arial"/>
              </a:rPr>
              <a:t> para preparar mejor a tus alumnos para una evaluación final sumativa y cuándo? </a:t>
            </a:r>
            <a:endParaRPr sz="2400" b="0" i="0" u="none" strike="noStrike" cap="none">
              <a:solidFill>
                <a:srgbClr val="121212"/>
              </a:solidFill>
              <a:latin typeface="Arial"/>
              <a:ea typeface="Arial"/>
              <a:cs typeface="Arial"/>
              <a:sym typeface="Arial"/>
            </a:endParaRPr>
          </a:p>
          <a:p>
            <a:pPr marL="457200" marR="0" lvl="0" indent="-457200" algn="l" rtl="0">
              <a:lnSpc>
                <a:spcPct val="100000"/>
              </a:lnSpc>
              <a:spcBef>
                <a:spcPts val="1200"/>
              </a:spcBef>
              <a:spcAft>
                <a:spcPts val="0"/>
              </a:spcAft>
              <a:buClr>
                <a:srgbClr val="121212"/>
              </a:buClr>
              <a:buSzPts val="2400"/>
              <a:buFont typeface="Arial"/>
              <a:buAutoNum type="arabicPeriod"/>
            </a:pPr>
            <a:r>
              <a:rPr lang="de-DE" sz="2400" b="0" i="0" u="none" strike="noStrike" cap="none">
                <a:solidFill>
                  <a:srgbClr val="121212"/>
                </a:solidFill>
                <a:latin typeface="Arial"/>
                <a:ea typeface="Arial"/>
                <a:cs typeface="Arial"/>
                <a:sym typeface="Arial"/>
              </a:rPr>
              <a:t>¿Qué herramientas y métodos utilizarías para obtener e incorporar las opiniones de tus alumnos y por qué? </a:t>
            </a:r>
            <a:endParaRPr sz="2400" b="0" i="0" u="none" strike="noStrike" cap="none">
              <a:solidFill>
                <a:srgbClr val="121212"/>
              </a:solidFill>
              <a:latin typeface="Arial"/>
              <a:ea typeface="Arial"/>
              <a:cs typeface="Arial"/>
              <a:sym typeface="Arial"/>
            </a:endParaRPr>
          </a:p>
          <a:p>
            <a:pPr marL="457200" marR="0" lvl="0" indent="-457200" algn="l" rtl="0">
              <a:lnSpc>
                <a:spcPct val="100000"/>
              </a:lnSpc>
              <a:spcBef>
                <a:spcPts val="1200"/>
              </a:spcBef>
              <a:spcAft>
                <a:spcPts val="0"/>
              </a:spcAft>
              <a:buClr>
                <a:srgbClr val="121212"/>
              </a:buClr>
              <a:buSzPts val="2400"/>
              <a:buFont typeface="Arial"/>
              <a:buAutoNum type="arabicPeriod"/>
            </a:pPr>
            <a:r>
              <a:rPr lang="de-DE" sz="2400" b="0" i="0" u="none" strike="noStrike" cap="none">
                <a:solidFill>
                  <a:srgbClr val="121212"/>
                </a:solidFill>
                <a:latin typeface="Arial"/>
                <a:ea typeface="Arial"/>
                <a:cs typeface="Arial"/>
                <a:sym typeface="Arial"/>
              </a:rPr>
              <a:t>¿Cómo evaluaría a un profesor o formador de EFP si tuviera que observar su aplicación de </a:t>
            </a:r>
            <a:r>
              <a:rPr lang="de-DE" sz="2400">
                <a:solidFill>
                  <a:srgbClr val="121212"/>
                </a:solidFill>
              </a:rPr>
              <a:t>aula invertida</a:t>
            </a:r>
            <a:r>
              <a:rPr lang="de-DE" sz="2400" b="0" i="0" u="none" strike="noStrike" cap="none">
                <a:solidFill>
                  <a:srgbClr val="121212"/>
                </a:solidFill>
                <a:latin typeface="Arial"/>
                <a:ea typeface="Arial"/>
                <a:cs typeface="Arial"/>
                <a:sym typeface="Arial"/>
              </a:rPr>
              <a:t>? </a:t>
            </a:r>
            <a:endParaRPr sz="2400" b="0" i="0" u="none" strike="noStrike" cap="none">
              <a:solidFill>
                <a:srgbClr val="121212"/>
              </a:solidFill>
              <a:latin typeface="Arial"/>
              <a:ea typeface="Arial"/>
              <a:cs typeface="Arial"/>
              <a:sym typeface="Arial"/>
            </a:endParaRPr>
          </a:p>
        </p:txBody>
      </p:sp>
      <p:grpSp>
        <p:nvGrpSpPr>
          <p:cNvPr id="522" name="Google Shape;522;p20"/>
          <p:cNvGrpSpPr/>
          <p:nvPr/>
        </p:nvGrpSpPr>
        <p:grpSpPr>
          <a:xfrm>
            <a:off x="602293" y="8374276"/>
            <a:ext cx="17358880" cy="2331172"/>
            <a:chOff x="559140" y="8374275"/>
            <a:chExt cx="17358880" cy="2331172"/>
          </a:xfrm>
        </p:grpSpPr>
        <p:sp>
          <p:nvSpPr>
            <p:cNvPr id="523" name="Google Shape;523;p2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4" name="Google Shape;524;p20"/>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5" name="Google Shape;525;p20"/>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526" name="Google Shape;526;p20"/>
            <p:cNvPicPr preferRelativeResize="0"/>
            <p:nvPr/>
          </p:nvPicPr>
          <p:blipFill rotWithShape="1">
            <a:blip r:embed="rId8">
              <a:alphaModFix/>
            </a:blip>
            <a:srcRect/>
            <a:stretch/>
          </p:blipFill>
          <p:spPr>
            <a:xfrm>
              <a:off x="16563311" y="9245925"/>
              <a:ext cx="1354709" cy="492621"/>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12"/>
        <p:cNvGrpSpPr/>
        <p:nvPr/>
      </p:nvGrpSpPr>
      <p:grpSpPr>
        <a:xfrm>
          <a:off x="0" y="0"/>
          <a:ext cx="0" cy="0"/>
          <a:chOff x="0" y="0"/>
          <a:chExt cx="0" cy="0"/>
        </a:xfrm>
      </p:grpSpPr>
      <p:sp>
        <p:nvSpPr>
          <p:cNvPr id="113" name="Google Shape;113;p3"/>
          <p:cNvSpPr txBox="1"/>
          <p:nvPr/>
        </p:nvSpPr>
        <p:spPr>
          <a:xfrm>
            <a:off x="791999" y="827483"/>
            <a:ext cx="7632000" cy="196019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33C5B"/>
              </a:buClr>
              <a:buSzPts val="6999"/>
              <a:buFont typeface="Arial"/>
              <a:buNone/>
            </a:pPr>
            <a:r>
              <a:rPr lang="de-DE" sz="6999" b="1" i="0" u="none" strike="noStrike" cap="none">
                <a:solidFill>
                  <a:srgbClr val="033C5B"/>
                </a:solidFill>
                <a:latin typeface="Arial"/>
                <a:ea typeface="Arial"/>
                <a:cs typeface="Arial"/>
                <a:sym typeface="Arial"/>
              </a:rPr>
              <a:t>Objetivos de aprendizaje</a:t>
            </a:r>
            <a:endParaRPr sz="1400" b="1" i="0" u="none" strike="noStrike" cap="none">
              <a:solidFill>
                <a:srgbClr val="000000"/>
              </a:solidFill>
              <a:latin typeface="Arial"/>
              <a:ea typeface="Arial"/>
              <a:cs typeface="Arial"/>
              <a:sym typeface="Arial"/>
            </a:endParaRPr>
          </a:p>
        </p:txBody>
      </p:sp>
      <p:sp>
        <p:nvSpPr>
          <p:cNvPr id="114" name="Google Shape;114;p3"/>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5" name="Google Shape;115;p3"/>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6" name="Google Shape;116;p3"/>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7" name="Google Shape;117;p3"/>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8" name="Google Shape;118;p3"/>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9" name="Google Shape;119;p3"/>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0" name="Google Shape;120;p3"/>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1" name="Google Shape;121;p3"/>
          <p:cNvSpPr txBox="1"/>
          <p:nvPr/>
        </p:nvSpPr>
        <p:spPr>
          <a:xfrm>
            <a:off x="773999" y="3442146"/>
            <a:ext cx="7668000" cy="1471930"/>
          </a:xfrm>
          <a:prstGeom prst="rect">
            <a:avLst/>
          </a:prstGeom>
          <a:noFill/>
          <a:ln>
            <a:noFill/>
          </a:ln>
        </p:spPr>
        <p:txBody>
          <a:bodyPr spcFirstLastPara="1" wrap="square" lIns="0" tIns="0" rIns="0" bIns="0" anchor="t" anchorCtr="0">
            <a:noAutofit/>
          </a:bodyPr>
          <a:lstStyle/>
          <a:p>
            <a:pPr marL="302259" marR="0" lvl="1" indent="0" algn="l" rtl="0">
              <a:lnSpc>
                <a:spcPct val="100000"/>
              </a:lnSpc>
              <a:spcBef>
                <a:spcPts val="0"/>
              </a:spcBef>
              <a:spcAft>
                <a:spcPts val="0"/>
              </a:spcAft>
              <a:buNone/>
            </a:pPr>
            <a:r>
              <a:rPr lang="de-DE" sz="3200" b="0" i="0" u="none" strike="noStrike" cap="none">
                <a:solidFill>
                  <a:srgbClr val="121212"/>
                </a:solidFill>
                <a:latin typeface="Arial"/>
                <a:ea typeface="Arial"/>
                <a:cs typeface="Arial"/>
                <a:sym typeface="Arial"/>
              </a:rPr>
              <a:t>Al final de esta unidad, los participantes serán capaces de:</a:t>
            </a:r>
            <a:endParaRPr sz="3200" b="0" i="0" u="none" strike="noStrike" cap="none">
              <a:solidFill>
                <a:srgbClr val="121212"/>
              </a:solidFill>
              <a:latin typeface="Arial"/>
              <a:ea typeface="Arial"/>
              <a:cs typeface="Arial"/>
              <a:sym typeface="Arial"/>
            </a:endParaRPr>
          </a:p>
          <a:p>
            <a:pPr marL="645159" marR="0" lvl="1" indent="-190500" algn="l" rtl="0">
              <a:lnSpc>
                <a:spcPct val="100000"/>
              </a:lnSpc>
              <a:spcBef>
                <a:spcPts val="0"/>
              </a:spcBef>
              <a:spcAft>
                <a:spcPts val="0"/>
              </a:spcAft>
              <a:buClr>
                <a:srgbClr val="121212"/>
              </a:buClr>
              <a:buSzPts val="2400"/>
              <a:buFont typeface="Noto Sans Symbols"/>
              <a:buNone/>
            </a:pPr>
            <a:endParaRPr sz="3200" b="0" i="0" u="none" strike="noStrike" cap="none">
              <a:solidFill>
                <a:srgbClr val="121212"/>
              </a:solidFill>
              <a:latin typeface="Arial"/>
              <a:ea typeface="Arial"/>
              <a:cs typeface="Arial"/>
              <a:sym typeface="Arial"/>
            </a:endParaRPr>
          </a:p>
          <a:p>
            <a:pPr marL="645159" marR="0" lvl="1" indent="-342900" algn="l" rtl="0">
              <a:lnSpc>
                <a:spcPct val="100000"/>
              </a:lnSpc>
              <a:spcBef>
                <a:spcPts val="0"/>
              </a:spcBef>
              <a:spcAft>
                <a:spcPts val="0"/>
              </a:spcAft>
              <a:buClr>
                <a:srgbClr val="121212"/>
              </a:buClr>
              <a:buSzPts val="2400"/>
              <a:buFont typeface="Noto Sans Symbols"/>
              <a:buChar char="▪"/>
            </a:pPr>
            <a:r>
              <a:rPr lang="de-DE" sz="3200" b="0" i="0" u="none" strike="noStrike" cap="none">
                <a:solidFill>
                  <a:srgbClr val="121212"/>
                </a:solidFill>
                <a:latin typeface="Arial"/>
                <a:ea typeface="Arial"/>
                <a:cs typeface="Arial"/>
                <a:sym typeface="Arial"/>
              </a:rPr>
              <a:t>Describir las características de las evaluaciones sumativas </a:t>
            </a:r>
            <a:endParaRPr sz="3200" b="0" i="0" u="none" strike="noStrike" cap="none">
              <a:solidFill>
                <a:srgbClr val="121212"/>
              </a:solidFill>
              <a:latin typeface="Arial"/>
              <a:ea typeface="Arial"/>
              <a:cs typeface="Arial"/>
              <a:sym typeface="Arial"/>
            </a:endParaRPr>
          </a:p>
          <a:p>
            <a:pPr marL="645159" marR="0" lvl="1" indent="-342900" algn="l" rtl="0">
              <a:lnSpc>
                <a:spcPct val="100000"/>
              </a:lnSpc>
              <a:spcBef>
                <a:spcPts val="1200"/>
              </a:spcBef>
              <a:spcAft>
                <a:spcPts val="0"/>
              </a:spcAft>
              <a:buClr>
                <a:srgbClr val="121212"/>
              </a:buClr>
              <a:buSzPts val="2400"/>
              <a:buFont typeface="Noto Sans Symbols"/>
              <a:buChar char="▪"/>
            </a:pPr>
            <a:r>
              <a:rPr lang="de-DE" sz="3200" b="0" i="0" u="none" strike="noStrike" cap="none">
                <a:solidFill>
                  <a:srgbClr val="121212"/>
                </a:solidFill>
                <a:latin typeface="Arial"/>
                <a:ea typeface="Arial"/>
                <a:cs typeface="Arial"/>
                <a:sym typeface="Arial"/>
              </a:rPr>
              <a:t>Analizar los elementos del diseño de la evaluación sumativa en una </a:t>
            </a:r>
            <a:r>
              <a:rPr lang="de-DE" sz="3200">
                <a:solidFill>
                  <a:srgbClr val="121212"/>
                </a:solidFill>
              </a:rPr>
              <a:t>aula invertida</a:t>
            </a:r>
            <a:r>
              <a:rPr lang="de-DE" sz="3200" b="0" i="0" u="none" strike="noStrike" cap="none">
                <a:solidFill>
                  <a:srgbClr val="121212"/>
                </a:solidFill>
                <a:latin typeface="Arial"/>
                <a:ea typeface="Arial"/>
                <a:cs typeface="Arial"/>
                <a:sym typeface="Arial"/>
              </a:rPr>
              <a:t> y en general</a:t>
            </a:r>
            <a:endParaRPr sz="3200" b="0" i="0" u="none" strike="noStrike" cap="none">
              <a:solidFill>
                <a:srgbClr val="121212"/>
              </a:solidFill>
              <a:latin typeface="Arial"/>
              <a:ea typeface="Arial"/>
              <a:cs typeface="Arial"/>
              <a:sym typeface="Arial"/>
            </a:endParaRPr>
          </a:p>
          <a:p>
            <a:pPr marL="645159" marR="0" lvl="1" indent="-342900" algn="l" rtl="0">
              <a:lnSpc>
                <a:spcPct val="100000"/>
              </a:lnSpc>
              <a:spcBef>
                <a:spcPts val="1200"/>
              </a:spcBef>
              <a:spcAft>
                <a:spcPts val="0"/>
              </a:spcAft>
              <a:buClr>
                <a:srgbClr val="121212"/>
              </a:buClr>
              <a:buSzPts val="2400"/>
              <a:buFont typeface="Noto Sans Symbols"/>
              <a:buChar char="▪"/>
            </a:pPr>
            <a:r>
              <a:rPr lang="de-DE" sz="3200" b="0" i="0" u="none" strike="noStrike" cap="none">
                <a:solidFill>
                  <a:srgbClr val="121212"/>
                </a:solidFill>
                <a:latin typeface="Arial"/>
                <a:ea typeface="Arial"/>
                <a:cs typeface="Arial"/>
                <a:sym typeface="Arial"/>
              </a:rPr>
              <a:t>Aplicar evaluaciones sumativas a entornos y disciplinas de EFP  </a:t>
            </a:r>
            <a:endParaRPr sz="3200" b="0" i="0" u="none" strike="noStrike" cap="none">
              <a:solidFill>
                <a:srgbClr val="121212"/>
              </a:solidFill>
              <a:latin typeface="Arial"/>
              <a:ea typeface="Arial"/>
              <a:cs typeface="Arial"/>
              <a:sym typeface="Arial"/>
            </a:endParaRPr>
          </a:p>
        </p:txBody>
      </p:sp>
      <p:pic>
        <p:nvPicPr>
          <p:cNvPr id="122" name="Google Shape;122;p3"/>
          <p:cNvPicPr preferRelativeResize="0"/>
          <p:nvPr/>
        </p:nvPicPr>
        <p:blipFill rotWithShape="1">
          <a:blip r:embed="rId8">
            <a:alphaModFix/>
          </a:blip>
          <a:srcRect/>
          <a:stretch/>
        </p:blipFill>
        <p:spPr>
          <a:xfrm>
            <a:off x="5764051" y="9220030"/>
            <a:ext cx="1287584" cy="46821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1"/>
          <p:cNvSpPr txBox="1"/>
          <p:nvPr/>
        </p:nvSpPr>
        <p:spPr>
          <a:xfrm>
            <a:off x="1337656" y="966416"/>
            <a:ext cx="11834641"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de-DE" sz="6999" b="0" i="0" u="none" strike="noStrike" cap="none">
                <a:solidFill>
                  <a:srgbClr val="033C5B"/>
                </a:solidFill>
                <a:latin typeface="Arial"/>
                <a:ea typeface="Arial"/>
                <a:cs typeface="Arial"/>
                <a:sym typeface="Arial"/>
              </a:rPr>
              <a:t>Recursos adicionales</a:t>
            </a:r>
            <a:endParaRPr/>
          </a:p>
        </p:txBody>
      </p:sp>
      <p:sp>
        <p:nvSpPr>
          <p:cNvPr id="532" name="Google Shape;532;p21"/>
          <p:cNvSpPr/>
          <p:nvPr/>
        </p:nvSpPr>
        <p:spPr>
          <a:xfrm>
            <a:off x="17259300" y="-150232"/>
            <a:ext cx="1032201"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3" name="Google Shape;533;p21"/>
          <p:cNvSpPr/>
          <p:nvPr/>
        </p:nvSpPr>
        <p:spPr>
          <a:xfrm>
            <a:off x="0" y="-75116"/>
            <a:ext cx="1028700" cy="88887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4" name="Google Shape;534;p21"/>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5" name="Google Shape;535;p21"/>
          <p:cNvSpPr/>
          <p:nvPr/>
        </p:nvSpPr>
        <p:spPr>
          <a:xfrm>
            <a:off x="0" y="5257590"/>
            <a:ext cx="1028700" cy="3556002"/>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6" name="Google Shape;536;p21"/>
          <p:cNvSpPr/>
          <p:nvPr/>
        </p:nvSpPr>
        <p:spPr>
          <a:xfrm>
            <a:off x="17259300" y="5257590"/>
            <a:ext cx="1028700" cy="3556002"/>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7" name="Google Shape;537;p21"/>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8" name="Google Shape;538;p21"/>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9" name="Google Shape;539;p21"/>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0" name="Google Shape;540;p2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1" name="Google Shape;541;p2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2" name="Google Shape;542;p21"/>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3" name="Google Shape;543;p21"/>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a:t>
            </a:r>
            <a:r>
              <a:rPr lang="es-ES" sz="1400" b="0" i="0">
                <a:solidFill>
                  <a:srgbClr val="26324B"/>
                </a:solidFill>
                <a:effectLst/>
                <a:latin typeface="arial" panose="020B0604020202020204" pitchFamily="34" charset="0"/>
              </a:rPr>
              <a:t>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544" name="Google Shape;544;p21"/>
          <p:cNvPicPr preferRelativeResize="0"/>
          <p:nvPr/>
        </p:nvPicPr>
        <p:blipFill rotWithShape="1">
          <a:blip r:embed="rId5">
            <a:alphaModFix/>
          </a:blip>
          <a:srcRect/>
          <a:stretch/>
        </p:blipFill>
        <p:spPr>
          <a:xfrm>
            <a:off x="15697200" y="9183021"/>
            <a:ext cx="1727565" cy="628205"/>
          </a:xfrm>
          <a:prstGeom prst="rect">
            <a:avLst/>
          </a:prstGeom>
          <a:noFill/>
          <a:ln>
            <a:noFill/>
          </a:ln>
        </p:spPr>
      </p:pic>
      <p:sp>
        <p:nvSpPr>
          <p:cNvPr id="545" name="Google Shape;545;p21"/>
          <p:cNvSpPr/>
          <p:nvPr/>
        </p:nvSpPr>
        <p:spPr>
          <a:xfrm>
            <a:off x="1337656" y="2370369"/>
            <a:ext cx="1031404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La evaluación sumativa en una clase de dominio invertida - </a:t>
            </a:r>
            <a:r>
              <a:rPr lang="de-DE" sz="2000" u="sng">
                <a:hlinkClick r:id="rId6"/>
              </a:rPr>
              <a:t>aprendizaje invertido </a:t>
            </a:r>
            <a:r>
              <a:rPr lang="de-DE" sz="20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 Network Hub</a:t>
            </a:r>
            <a:endParaRPr sz="2000" b="0" i="0" u="none" strike="noStrike" cap="none">
              <a:solidFill>
                <a:srgbClr val="000000"/>
              </a:solidFill>
              <a:latin typeface="Arial"/>
              <a:ea typeface="Arial"/>
              <a:cs typeface="Arial"/>
              <a:sym typeface="Arial"/>
            </a:endParaRPr>
          </a:p>
        </p:txBody>
      </p:sp>
      <p:sp>
        <p:nvSpPr>
          <p:cNvPr id="546" name="Google Shape;546;p21"/>
          <p:cNvSpPr/>
          <p:nvPr/>
        </p:nvSpPr>
        <p:spPr>
          <a:xfrm>
            <a:off x="1337656" y="2926127"/>
            <a:ext cx="758893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Qué es la evaluación sumativa: Guía práctica para profesores</a:t>
            </a:r>
            <a:endParaRPr sz="2000" b="0" i="0" u="none" strike="noStrike" cap="none">
              <a:solidFill>
                <a:srgbClr val="000000"/>
              </a:solidFill>
              <a:latin typeface="Arial"/>
              <a:ea typeface="Arial"/>
              <a:cs typeface="Arial"/>
              <a:sym typeface="Arial"/>
            </a:endParaRPr>
          </a:p>
        </p:txBody>
      </p:sp>
      <p:sp>
        <p:nvSpPr>
          <p:cNvPr id="547" name="Google Shape;547;p21"/>
          <p:cNvSpPr/>
          <p:nvPr/>
        </p:nvSpPr>
        <p:spPr>
          <a:xfrm>
            <a:off x="1337656" y="3481885"/>
            <a:ext cx="1417943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0" i="0"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¿Qué es la evaluación sumativa? | Guía de la evaluación sumativa Study.com</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8" name="Google Shape;128;p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9" name="Google Shape;129;p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0" name="Google Shape;130;p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1" name="Google Shape;131;p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2" name="Google Shape;132;p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3" name="Google Shape;133;p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4" name="Google Shape;134;p4"/>
          <p:cNvSpPr txBox="1"/>
          <p:nvPr/>
        </p:nvSpPr>
        <p:spPr>
          <a:xfrm>
            <a:off x="792000" y="1548000"/>
            <a:ext cx="12181388" cy="864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La evaluación sumativa - 5 afirmaciones clave</a:t>
            </a:r>
            <a:endParaRPr sz="4000" b="0" i="0" u="none" strike="noStrike" cap="none">
              <a:solidFill>
                <a:srgbClr val="033C5B"/>
              </a:solidFill>
              <a:latin typeface="Arial"/>
              <a:ea typeface="Arial"/>
              <a:cs typeface="Arial"/>
              <a:sym typeface="Arial"/>
            </a:endParaRPr>
          </a:p>
        </p:txBody>
      </p:sp>
      <p:sp>
        <p:nvSpPr>
          <p:cNvPr id="135" name="Google Shape;135;p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6" name="Google Shape;136;p4"/>
          <p:cNvSpPr/>
          <p:nvPr/>
        </p:nvSpPr>
        <p:spPr>
          <a:xfrm>
            <a:off x="2675065" y="3011621"/>
            <a:ext cx="5904000" cy="1584000"/>
          </a:xfrm>
          <a:prstGeom prst="foldedCorner">
            <a:avLst>
              <a:gd name="adj" fmla="val 16667"/>
            </a:avLst>
          </a:prstGeom>
          <a:gradFill>
            <a:gsLst>
              <a:gs pos="0">
                <a:srgbClr val="DAE5F1"/>
              </a:gs>
              <a:gs pos="35000">
                <a:srgbClr val="B7CCE4"/>
              </a:gs>
              <a:gs pos="100000">
                <a:srgbClr val="93B3D7"/>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Las evaluaciones sumativas en el aprendizaje </a:t>
            </a:r>
            <a:r>
              <a:rPr lang="de-DE" sz="2400"/>
              <a:t>aula invertida</a:t>
            </a:r>
            <a:r>
              <a:rPr lang="de-DE" sz="2400" b="0" i="0" u="none" strike="noStrike" cap="none">
                <a:solidFill>
                  <a:srgbClr val="000000"/>
                </a:solidFill>
                <a:latin typeface="Arial"/>
                <a:ea typeface="Arial"/>
                <a:cs typeface="Arial"/>
                <a:sym typeface="Arial"/>
              </a:rPr>
              <a:t> se utilizan para evaluar el progreso de aprendizaje de los estudiantes al final de una sección de aprendizaje.</a:t>
            </a:r>
            <a:endParaRPr sz="2400" b="0" i="0" u="none" strike="noStrike" cap="none">
              <a:solidFill>
                <a:srgbClr val="000000"/>
              </a:solidFill>
              <a:latin typeface="Arial"/>
              <a:ea typeface="Arial"/>
              <a:cs typeface="Arial"/>
              <a:sym typeface="Arial"/>
            </a:endParaRPr>
          </a:p>
        </p:txBody>
      </p:sp>
      <p:sp>
        <p:nvSpPr>
          <p:cNvPr id="137" name="Google Shape;137;p4"/>
          <p:cNvSpPr/>
          <p:nvPr/>
        </p:nvSpPr>
        <p:spPr>
          <a:xfrm>
            <a:off x="607314" y="4954458"/>
            <a:ext cx="7740000" cy="1656000"/>
          </a:xfrm>
          <a:prstGeom prst="foldedCorner">
            <a:avLst>
              <a:gd name="adj" fmla="val 16667"/>
            </a:avLst>
          </a:prstGeom>
          <a:gradFill>
            <a:gsLst>
              <a:gs pos="0">
                <a:srgbClr val="DAE5F1"/>
              </a:gs>
              <a:gs pos="35000">
                <a:srgbClr val="B7CCE4"/>
              </a:gs>
              <a:gs pos="100000">
                <a:srgbClr val="93B3D7"/>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En la evaluación sumativa en el aprendizaje </a:t>
            </a:r>
            <a:r>
              <a:rPr lang="de-DE" sz="2400"/>
              <a:t>aula invertida</a:t>
            </a:r>
            <a:r>
              <a:rPr lang="de-DE" sz="2400" b="0" i="0" u="none" strike="noStrike" cap="none">
                <a:solidFill>
                  <a:srgbClr val="000000"/>
                </a:solidFill>
                <a:latin typeface="Arial"/>
                <a:ea typeface="Arial"/>
                <a:cs typeface="Arial"/>
                <a:sym typeface="Arial"/>
              </a:rPr>
              <a:t>, los conocimientos y competencias adquiridos por los estudiantes se evalúan mediante pruebas, exámenes u otras pruebas de aprovechamiento.</a:t>
            </a:r>
            <a:endParaRPr sz="2400" b="0" i="0" u="none" strike="noStrike" cap="none">
              <a:solidFill>
                <a:srgbClr val="000000"/>
              </a:solidFill>
              <a:latin typeface="Arial"/>
              <a:ea typeface="Arial"/>
              <a:cs typeface="Arial"/>
              <a:sym typeface="Arial"/>
            </a:endParaRPr>
          </a:p>
        </p:txBody>
      </p:sp>
      <p:sp>
        <p:nvSpPr>
          <p:cNvPr id="138" name="Google Shape;138;p4"/>
          <p:cNvSpPr/>
          <p:nvPr/>
        </p:nvSpPr>
        <p:spPr>
          <a:xfrm>
            <a:off x="10208628" y="2286445"/>
            <a:ext cx="6294600" cy="2048488"/>
          </a:xfrm>
          <a:prstGeom prst="foldedCorner">
            <a:avLst>
              <a:gd name="adj" fmla="val 16667"/>
            </a:avLst>
          </a:prstGeom>
          <a:gradFill>
            <a:gsLst>
              <a:gs pos="0">
                <a:srgbClr val="DAE5F1"/>
              </a:gs>
              <a:gs pos="35000">
                <a:srgbClr val="B7CCE4"/>
              </a:gs>
              <a:gs pos="100000">
                <a:srgbClr val="93B3D7"/>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En la evaluación sumativa del aprendizaje en el aula invertida, los estudiantes se examinan principalmente de los conocimientos y habilidades que han adquirido durante el aprendizaje independiente.</a:t>
            </a:r>
            <a:endParaRPr sz="2400" b="0" i="0" u="none" strike="noStrike" cap="none">
              <a:solidFill>
                <a:srgbClr val="000000"/>
              </a:solidFill>
              <a:latin typeface="Arial"/>
              <a:ea typeface="Arial"/>
              <a:cs typeface="Arial"/>
              <a:sym typeface="Arial"/>
            </a:endParaRPr>
          </a:p>
        </p:txBody>
      </p:sp>
      <p:sp>
        <p:nvSpPr>
          <p:cNvPr id="139" name="Google Shape;139;p4"/>
          <p:cNvSpPr/>
          <p:nvPr/>
        </p:nvSpPr>
        <p:spPr>
          <a:xfrm>
            <a:off x="4809586" y="6968930"/>
            <a:ext cx="8668827" cy="1588031"/>
          </a:xfrm>
          <a:prstGeom prst="foldedCorner">
            <a:avLst>
              <a:gd name="adj" fmla="val 16667"/>
            </a:avLst>
          </a:prstGeom>
          <a:gradFill>
            <a:gsLst>
              <a:gs pos="0">
                <a:srgbClr val="DAE5F1"/>
              </a:gs>
              <a:gs pos="35000">
                <a:srgbClr val="B7CCE4"/>
              </a:gs>
              <a:gs pos="100000">
                <a:srgbClr val="93B3D7"/>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Las evaluaciones sumativas en el aprendizaje </a:t>
            </a:r>
            <a:r>
              <a:rPr lang="de-DE" sz="2400"/>
              <a:t>aula invertida</a:t>
            </a:r>
            <a:r>
              <a:rPr lang="de-DE" sz="2400" b="0" i="0" u="none" strike="noStrike" cap="none">
                <a:solidFill>
                  <a:srgbClr val="000000"/>
                </a:solidFill>
                <a:latin typeface="Arial"/>
                <a:ea typeface="Arial"/>
                <a:cs typeface="Arial"/>
                <a:sym typeface="Arial"/>
              </a:rPr>
              <a:t> también pueden incluir trabajos en grupo o proyectos en los que los estudiantes trabajan juntos sobre un tema y presentan sus resultados.</a:t>
            </a:r>
            <a:endParaRPr sz="2400" b="0" i="0" u="none" strike="noStrike" cap="none">
              <a:solidFill>
                <a:srgbClr val="000000"/>
              </a:solidFill>
              <a:latin typeface="Arial"/>
              <a:ea typeface="Arial"/>
              <a:cs typeface="Arial"/>
              <a:sym typeface="Arial"/>
            </a:endParaRPr>
          </a:p>
        </p:txBody>
      </p:sp>
      <p:sp>
        <p:nvSpPr>
          <p:cNvPr id="140" name="Google Shape;140;p4"/>
          <p:cNvSpPr/>
          <p:nvPr/>
        </p:nvSpPr>
        <p:spPr>
          <a:xfrm>
            <a:off x="9264154" y="4865266"/>
            <a:ext cx="7092000" cy="1656000"/>
          </a:xfrm>
          <a:prstGeom prst="foldedCorner">
            <a:avLst>
              <a:gd name="adj" fmla="val 16667"/>
            </a:avLst>
          </a:prstGeom>
          <a:gradFill>
            <a:gsLst>
              <a:gs pos="0">
                <a:srgbClr val="DAE5F1"/>
              </a:gs>
              <a:gs pos="35000">
                <a:srgbClr val="B7CCE4"/>
              </a:gs>
              <a:gs pos="100000">
                <a:srgbClr val="93B3D7"/>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Las evaluaciones sumativas en el aprendizaje en aula invertida también pueden incluir evaluaciones entre iguales en las que los estudiantes evalúan el rendimiento de sus compañeros.</a:t>
            </a:r>
            <a:endParaRPr sz="2400" b="0" i="0" u="none" strike="noStrike" cap="none">
              <a:solidFill>
                <a:srgbClr val="000000"/>
              </a:solidFill>
              <a:latin typeface="Arial"/>
              <a:ea typeface="Arial"/>
              <a:cs typeface="Arial"/>
              <a:sym typeface="Arial"/>
            </a:endParaRPr>
          </a:p>
        </p:txBody>
      </p:sp>
      <p:grpSp>
        <p:nvGrpSpPr>
          <p:cNvPr id="141" name="Google Shape;141;p4"/>
          <p:cNvGrpSpPr/>
          <p:nvPr/>
        </p:nvGrpSpPr>
        <p:grpSpPr>
          <a:xfrm>
            <a:off x="602293" y="8374276"/>
            <a:ext cx="17358880" cy="2331172"/>
            <a:chOff x="559140" y="8374275"/>
            <a:chExt cx="17358880" cy="2331172"/>
          </a:xfrm>
        </p:grpSpPr>
        <p:sp>
          <p:nvSpPr>
            <p:cNvPr id="142" name="Google Shape;142;p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3" name="Google Shape;143;p4"/>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4" name="Google Shape;144;p4"/>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145" name="Google Shape;145;p4"/>
            <p:cNvPicPr preferRelativeResize="0"/>
            <p:nvPr/>
          </p:nvPicPr>
          <p:blipFill rotWithShape="1">
            <a:blip r:embed="rId6">
              <a:alphaModFix/>
            </a:blip>
            <a:srcRect/>
            <a:stretch/>
          </p:blipFill>
          <p:spPr>
            <a:xfrm>
              <a:off x="16563311" y="9245925"/>
              <a:ext cx="1354709" cy="492621"/>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1822"/>
                                        <p:tgtEl>
                                          <p:spTgt spid="1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8"/>
                                        </p:tgtEl>
                                        <p:attrNameLst>
                                          <p:attrName>style.visibility</p:attrName>
                                        </p:attrNameLst>
                                      </p:cBhvr>
                                      <p:to>
                                        <p:strVal val="visible"/>
                                      </p:to>
                                    </p:set>
                                    <p:animEffect transition="in" filter="fade">
                                      <p:cBhvr>
                                        <p:cTn id="12" dur="1822"/>
                                        <p:tgtEl>
                                          <p:spTgt spid="1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7"/>
                                        </p:tgtEl>
                                        <p:attrNameLst>
                                          <p:attrName>style.visibility</p:attrName>
                                        </p:attrNameLst>
                                      </p:cBhvr>
                                      <p:to>
                                        <p:strVal val="visible"/>
                                      </p:to>
                                    </p:set>
                                    <p:animEffect transition="in" filter="fade">
                                      <p:cBhvr>
                                        <p:cTn id="17" dur="1822"/>
                                        <p:tgtEl>
                                          <p:spTgt spid="1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0"/>
                                        </p:tgtEl>
                                        <p:attrNameLst>
                                          <p:attrName>style.visibility</p:attrName>
                                        </p:attrNameLst>
                                      </p:cBhvr>
                                      <p:to>
                                        <p:strVal val="visible"/>
                                      </p:to>
                                    </p:set>
                                    <p:animEffect transition="in" filter="fade">
                                      <p:cBhvr>
                                        <p:cTn id="22" dur="1822"/>
                                        <p:tgtEl>
                                          <p:spTgt spid="1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9"/>
                                        </p:tgtEl>
                                        <p:attrNameLst>
                                          <p:attrName>style.visibility</p:attrName>
                                        </p:attrNameLst>
                                      </p:cBhvr>
                                      <p:to>
                                        <p:strVal val="visible"/>
                                      </p:to>
                                    </p:set>
                                    <p:animEffect transition="in" filter="fade">
                                      <p:cBhvr>
                                        <p:cTn id="27" dur="1822"/>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1" name="Google Shape;151;p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2" name="Google Shape;152;p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3" name="Google Shape;153;p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4" name="Google Shape;154;p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5" name="Google Shape;155;p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6" name="Google Shape;156;p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7" name="Google Shape;157;p5"/>
          <p:cNvSpPr txBox="1"/>
          <p:nvPr/>
        </p:nvSpPr>
        <p:spPr>
          <a:xfrm>
            <a:off x="13122466" y="3999413"/>
            <a:ext cx="3915275" cy="684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0" i="1" u="none" strike="noStrike" cap="none">
                <a:solidFill>
                  <a:srgbClr val="033C5B"/>
                </a:solidFill>
                <a:latin typeface="Arial"/>
                <a:ea typeface="Arial"/>
                <a:cs typeface="Arial"/>
                <a:sym typeface="Arial"/>
              </a:rPr>
              <a:t>Su </a:t>
            </a:r>
            <a:r>
              <a:rPr lang="de-DE" sz="4000" b="0" i="1" u="none" strike="noStrike" cap="none">
                <a:solidFill>
                  <a:srgbClr val="92D050"/>
                </a:solidFill>
                <a:latin typeface="Arial"/>
                <a:ea typeface="Arial"/>
                <a:cs typeface="Arial"/>
                <a:sym typeface="Arial"/>
              </a:rPr>
              <a:t>píldora </a:t>
            </a:r>
            <a:r>
              <a:rPr lang="de-DE" sz="4000" b="0" i="1" u="none" strike="noStrike" cap="none">
                <a:solidFill>
                  <a:srgbClr val="033C5B"/>
                </a:solidFill>
                <a:latin typeface="Arial"/>
                <a:ea typeface="Arial"/>
                <a:cs typeface="Arial"/>
                <a:sym typeface="Arial"/>
              </a:rPr>
              <a:t>diaria </a:t>
            </a:r>
            <a:r>
              <a:rPr lang="de-DE" sz="4000" b="0" i="1" u="none" strike="noStrike" cap="none">
                <a:solidFill>
                  <a:schemeClr val="accent6"/>
                </a:solidFill>
                <a:latin typeface="Arial"/>
                <a:ea typeface="Arial"/>
                <a:cs typeface="Arial"/>
                <a:sym typeface="Arial"/>
              </a:rPr>
              <a:t>de aprendizaje</a:t>
            </a:r>
            <a:endParaRPr sz="4000" b="0" i="1" u="none" strike="noStrike" cap="none">
              <a:solidFill>
                <a:srgbClr val="92D05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000"/>
              <a:buFont typeface="Calibri"/>
              <a:buNone/>
            </a:pPr>
            <a:endParaRPr sz="4000" b="0" i="1" u="none" strike="noStrike" cap="none">
              <a:solidFill>
                <a:srgbClr val="033C5B"/>
              </a:solidFill>
              <a:latin typeface="Arial"/>
              <a:ea typeface="Arial"/>
              <a:cs typeface="Arial"/>
              <a:sym typeface="Arial"/>
            </a:endParaRPr>
          </a:p>
        </p:txBody>
      </p:sp>
      <p:sp>
        <p:nvSpPr>
          <p:cNvPr id="158" name="Google Shape;158;p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59" name="Google Shape;159;p5"/>
          <p:cNvGrpSpPr/>
          <p:nvPr/>
        </p:nvGrpSpPr>
        <p:grpSpPr>
          <a:xfrm>
            <a:off x="602293" y="8374276"/>
            <a:ext cx="17358880" cy="2331172"/>
            <a:chOff x="559140" y="8374275"/>
            <a:chExt cx="17358880" cy="2331172"/>
          </a:xfrm>
        </p:grpSpPr>
        <p:sp>
          <p:nvSpPr>
            <p:cNvPr id="160" name="Google Shape;160;p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61" name="Google Shape;161;p5"/>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62" name="Google Shape;162;p5"/>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163" name="Google Shape;163;p5"/>
            <p:cNvPicPr preferRelativeResize="0"/>
            <p:nvPr/>
          </p:nvPicPr>
          <p:blipFill rotWithShape="1">
            <a:blip r:embed="rId6">
              <a:alphaModFix/>
            </a:blip>
            <a:srcRect/>
            <a:stretch/>
          </p:blipFill>
          <p:spPr>
            <a:xfrm>
              <a:off x="16563311" y="9245925"/>
              <a:ext cx="1354709" cy="492621"/>
            </a:xfrm>
            <a:prstGeom prst="rect">
              <a:avLst/>
            </a:prstGeom>
            <a:noFill/>
            <a:ln>
              <a:noFill/>
            </a:ln>
          </p:spPr>
        </p:pic>
      </p:grpSp>
      <p:pic>
        <p:nvPicPr>
          <p:cNvPr id="164" name="Google Shape;164;p5">
            <a:hlinkClick r:id="rId7"/>
          </p:cNvPr>
          <p:cNvPicPr preferRelativeResize="0"/>
          <p:nvPr/>
        </p:nvPicPr>
        <p:blipFill rotWithShape="1">
          <a:blip r:embed="rId8">
            <a:alphaModFix/>
          </a:blip>
          <a:srcRect/>
          <a:stretch/>
        </p:blipFill>
        <p:spPr>
          <a:xfrm>
            <a:off x="990405" y="1712730"/>
            <a:ext cx="10813668" cy="6422663"/>
          </a:xfrm>
          <a:prstGeom prst="rect">
            <a:avLst/>
          </a:prstGeom>
          <a:noFill/>
          <a:ln>
            <a:noFill/>
          </a:ln>
        </p:spPr>
      </p:pic>
      <p:grpSp>
        <p:nvGrpSpPr>
          <p:cNvPr id="165" name="Google Shape;165;p5"/>
          <p:cNvGrpSpPr/>
          <p:nvPr/>
        </p:nvGrpSpPr>
        <p:grpSpPr>
          <a:xfrm>
            <a:off x="11034348" y="6683535"/>
            <a:ext cx="1542954" cy="1990558"/>
            <a:chOff x="8843722" y="5669241"/>
            <a:chExt cx="1143631" cy="1286796"/>
          </a:xfrm>
        </p:grpSpPr>
        <p:sp>
          <p:nvSpPr>
            <p:cNvPr id="166" name="Google Shape;166;p5"/>
            <p:cNvSpPr/>
            <p:nvPr/>
          </p:nvSpPr>
          <p:spPr>
            <a:xfrm rot="5400000">
              <a:off x="8772139" y="5740823"/>
              <a:ext cx="1286796" cy="1143631"/>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7" name="Google Shape;167;p5"/>
            <p:cNvSpPr/>
            <p:nvPr/>
          </p:nvSpPr>
          <p:spPr>
            <a:xfrm rot="5400000">
              <a:off x="8995694" y="6024892"/>
              <a:ext cx="686797" cy="579631"/>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3" name="Google Shape;173;p6"/>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4" name="Google Shape;174;p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5" name="Google Shape;175;p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6" name="Google Shape;176;p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7" name="Google Shape;177;p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8" name="Google Shape;178;p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9" name="Google Shape;179;p6"/>
          <p:cNvSpPr txBox="1"/>
          <p:nvPr/>
        </p:nvSpPr>
        <p:spPr>
          <a:xfrm>
            <a:off x="792000" y="1548000"/>
            <a:ext cx="12181388"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Objetivos de la evaluación sumativa </a:t>
            </a:r>
            <a:endParaRPr sz="1400" b="0" i="0" u="none" strike="noStrike" cap="none">
              <a:solidFill>
                <a:srgbClr val="000000"/>
              </a:solidFill>
              <a:latin typeface="Arial"/>
              <a:ea typeface="Arial"/>
              <a:cs typeface="Arial"/>
              <a:sym typeface="Arial"/>
            </a:endParaRPr>
          </a:p>
        </p:txBody>
      </p:sp>
      <p:sp>
        <p:nvSpPr>
          <p:cNvPr id="180" name="Google Shape;180;p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1" name="Google Shape;181;p6"/>
          <p:cNvSpPr/>
          <p:nvPr/>
        </p:nvSpPr>
        <p:spPr>
          <a:xfrm>
            <a:off x="1152000" y="3132000"/>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marL="0" marR="0" lvl="0" indent="0" algn="l" rtl="0">
              <a:lnSpc>
                <a:spcPct val="100000"/>
              </a:lnSpc>
              <a:spcBef>
                <a:spcPts val="0"/>
              </a:spcBef>
              <a:spcAft>
                <a:spcPts val="0"/>
              </a:spcAft>
              <a:buNone/>
            </a:pPr>
            <a:r>
              <a:rPr lang="de-DE" sz="2400" b="0" i="0" u="none" strike="noStrike" cap="none">
                <a:solidFill>
                  <a:srgbClr val="000000"/>
                </a:solidFill>
                <a:latin typeface="Arial"/>
                <a:ea typeface="Arial"/>
                <a:cs typeface="Arial"/>
                <a:sym typeface="Arial"/>
              </a:rPr>
              <a:t>Evaluar el progreso de aprendizaje de los alumnos al final de una sección de aprendizaje.</a:t>
            </a:r>
            <a:endParaRPr sz="2400" b="0" i="0" u="none" strike="noStrike" cap="none">
              <a:solidFill>
                <a:srgbClr val="000000"/>
              </a:solidFill>
              <a:latin typeface="Arial"/>
              <a:ea typeface="Arial"/>
              <a:cs typeface="Arial"/>
              <a:sym typeface="Arial"/>
            </a:endParaRPr>
          </a:p>
        </p:txBody>
      </p:sp>
      <p:sp>
        <p:nvSpPr>
          <p:cNvPr id="182" name="Google Shape;182;p6"/>
          <p:cNvSpPr/>
          <p:nvPr/>
        </p:nvSpPr>
        <p:spPr>
          <a:xfrm>
            <a:off x="792000" y="3096000"/>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183" name="Google Shape;183;p6"/>
          <p:cNvSpPr/>
          <p:nvPr/>
        </p:nvSpPr>
        <p:spPr>
          <a:xfrm>
            <a:off x="1152000" y="4572000"/>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marL="0" marR="0" lvl="0" indent="0" algn="l" rtl="0">
              <a:lnSpc>
                <a:spcPct val="100000"/>
              </a:lnSpc>
              <a:spcBef>
                <a:spcPts val="0"/>
              </a:spcBef>
              <a:spcAft>
                <a:spcPts val="0"/>
              </a:spcAft>
              <a:buNone/>
            </a:pPr>
            <a:r>
              <a:rPr lang="de-DE" sz="2400" b="0" i="0" u="none" strike="noStrike" cap="none">
                <a:solidFill>
                  <a:srgbClr val="000000"/>
                </a:solidFill>
                <a:latin typeface="Arial"/>
                <a:ea typeface="Arial"/>
                <a:cs typeface="Arial"/>
                <a:sym typeface="Arial"/>
              </a:rPr>
              <a:t>Medir los conocimientos y competencias adquiridos por los alumnos mediante pruebas, exámenes u otros certificados de aprovechamiento.</a:t>
            </a:r>
            <a:endParaRPr sz="1400" b="0" i="0" u="none" strike="noStrike" cap="none">
              <a:solidFill>
                <a:srgbClr val="000000"/>
              </a:solidFill>
              <a:latin typeface="Arial"/>
              <a:ea typeface="Arial"/>
              <a:cs typeface="Arial"/>
              <a:sym typeface="Arial"/>
            </a:endParaRPr>
          </a:p>
        </p:txBody>
      </p:sp>
      <p:sp>
        <p:nvSpPr>
          <p:cNvPr id="184" name="Google Shape;184;p6"/>
          <p:cNvSpPr/>
          <p:nvPr/>
        </p:nvSpPr>
        <p:spPr>
          <a:xfrm>
            <a:off x="792000" y="4536000"/>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185" name="Google Shape;185;p6"/>
          <p:cNvSpPr/>
          <p:nvPr/>
        </p:nvSpPr>
        <p:spPr>
          <a:xfrm>
            <a:off x="1152000" y="6012000"/>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marL="0" marR="0" lvl="0" indent="0" algn="l" rtl="0">
              <a:lnSpc>
                <a:spcPct val="100000"/>
              </a:lnSpc>
              <a:spcBef>
                <a:spcPts val="0"/>
              </a:spcBef>
              <a:spcAft>
                <a:spcPts val="0"/>
              </a:spcAft>
              <a:buNone/>
            </a:pPr>
            <a:r>
              <a:rPr lang="de-DE" sz="2400" b="0" i="0" u="none" strike="noStrike" cap="none">
                <a:solidFill>
                  <a:srgbClr val="000000"/>
                </a:solidFill>
                <a:latin typeface="Arial"/>
                <a:ea typeface="Arial"/>
                <a:cs typeface="Arial"/>
                <a:sym typeface="Arial"/>
              </a:rPr>
              <a:t>Evaluar el rendimiento individual y los conocimientos individuales de los alumnos, independientemente del rendimiento de los demás.</a:t>
            </a:r>
            <a:endParaRPr sz="2400" b="0" i="0" u="none" strike="noStrike" cap="none">
              <a:solidFill>
                <a:srgbClr val="000000"/>
              </a:solidFill>
              <a:latin typeface="Arial"/>
              <a:ea typeface="Arial"/>
              <a:cs typeface="Arial"/>
              <a:sym typeface="Arial"/>
            </a:endParaRPr>
          </a:p>
        </p:txBody>
      </p:sp>
      <p:sp>
        <p:nvSpPr>
          <p:cNvPr id="186" name="Google Shape;186;p6"/>
          <p:cNvSpPr/>
          <p:nvPr/>
        </p:nvSpPr>
        <p:spPr>
          <a:xfrm>
            <a:off x="792000" y="5976000"/>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187" name="Google Shape;187;p6"/>
          <p:cNvSpPr/>
          <p:nvPr/>
        </p:nvSpPr>
        <p:spPr>
          <a:xfrm>
            <a:off x="1152000" y="7452000"/>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marL="0" marR="0" lvl="0" indent="0" algn="l" rtl="0">
              <a:lnSpc>
                <a:spcPct val="100000"/>
              </a:lnSpc>
              <a:spcBef>
                <a:spcPts val="0"/>
              </a:spcBef>
              <a:spcAft>
                <a:spcPts val="0"/>
              </a:spcAft>
              <a:buNone/>
            </a:pPr>
            <a:r>
              <a:rPr lang="de-DE" sz="2400" b="0" i="0" u="none" strike="noStrike" cap="none">
                <a:solidFill>
                  <a:srgbClr val="000000"/>
                </a:solidFill>
                <a:latin typeface="Arial"/>
                <a:ea typeface="Arial"/>
                <a:cs typeface="Arial"/>
                <a:sym typeface="Arial"/>
              </a:rPr>
              <a:t>Permitir comparar el progreso del aprendizaje con etapas anteriores o con otros estudiantes y proporcionar información para seguir mejorando.</a:t>
            </a:r>
            <a:endParaRPr sz="2400" b="0" i="0" u="none" strike="noStrike" cap="none">
              <a:solidFill>
                <a:srgbClr val="000000"/>
              </a:solidFill>
              <a:latin typeface="Arial"/>
              <a:ea typeface="Arial"/>
              <a:cs typeface="Arial"/>
              <a:sym typeface="Arial"/>
            </a:endParaRPr>
          </a:p>
        </p:txBody>
      </p:sp>
      <p:sp>
        <p:nvSpPr>
          <p:cNvPr id="188" name="Google Shape;188;p6"/>
          <p:cNvSpPr/>
          <p:nvPr/>
        </p:nvSpPr>
        <p:spPr>
          <a:xfrm>
            <a:off x="792000" y="7416000"/>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grpSp>
        <p:nvGrpSpPr>
          <p:cNvPr id="189" name="Google Shape;189;p6"/>
          <p:cNvGrpSpPr/>
          <p:nvPr/>
        </p:nvGrpSpPr>
        <p:grpSpPr>
          <a:xfrm>
            <a:off x="602293" y="8374276"/>
            <a:ext cx="17358880" cy="2331172"/>
            <a:chOff x="559140" y="8374275"/>
            <a:chExt cx="17358880" cy="2331172"/>
          </a:xfrm>
        </p:grpSpPr>
        <p:sp>
          <p:nvSpPr>
            <p:cNvPr id="190" name="Google Shape;190;p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1" name="Google Shape;191;p6"/>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2" name="Google Shape;192;p6"/>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193" name="Google Shape;193;p6"/>
            <p:cNvPicPr preferRelativeResize="0"/>
            <p:nvPr/>
          </p:nvPicPr>
          <p:blipFill rotWithShape="1">
            <a:blip r:embed="rId6">
              <a:alphaModFix/>
            </a:blip>
            <a:srcRect/>
            <a:stretch/>
          </p:blipFill>
          <p:spPr>
            <a:xfrm>
              <a:off x="16563311" y="9245925"/>
              <a:ext cx="1354709" cy="492621"/>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 calcmode="lin" valueType="num">
                                      <p:cBhvr additive="base">
                                        <p:cTn id="7" dur="500"/>
                                        <p:tgtEl>
                                          <p:spTgt spid="18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3"/>
                                        </p:tgtEl>
                                        <p:attrNameLst>
                                          <p:attrName>style.visibility</p:attrName>
                                        </p:attrNameLst>
                                      </p:cBhvr>
                                      <p:to>
                                        <p:strVal val="visible"/>
                                      </p:to>
                                    </p:set>
                                    <p:anim calcmode="lin" valueType="num">
                                      <p:cBhvr additive="base">
                                        <p:cTn id="12" dur="500"/>
                                        <p:tgtEl>
                                          <p:spTgt spid="18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5"/>
                                        </p:tgtEl>
                                        <p:attrNameLst>
                                          <p:attrName>style.visibility</p:attrName>
                                        </p:attrNameLst>
                                      </p:cBhvr>
                                      <p:to>
                                        <p:strVal val="visible"/>
                                      </p:to>
                                    </p:set>
                                    <p:anim calcmode="lin" valueType="num">
                                      <p:cBhvr additive="base">
                                        <p:cTn id="17" dur="500"/>
                                        <p:tgtEl>
                                          <p:spTgt spid="18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87"/>
                                        </p:tgtEl>
                                        <p:attrNameLst>
                                          <p:attrName>style.visibility</p:attrName>
                                        </p:attrNameLst>
                                      </p:cBhvr>
                                      <p:to>
                                        <p:strVal val="visible"/>
                                      </p:to>
                                    </p:set>
                                    <p:anim calcmode="lin" valueType="num">
                                      <p:cBhvr additive="base">
                                        <p:cTn id="22" dur="500"/>
                                        <p:tgtEl>
                                          <p:spTgt spid="1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7"/>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9" name="Google Shape;199;p7"/>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0" name="Google Shape;200;p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1" name="Google Shape;201;p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2" name="Google Shape;202;p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3" name="Google Shape;203;p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4" name="Google Shape;204;p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5" name="Google Shape;205;p7"/>
          <p:cNvSpPr txBox="1"/>
          <p:nvPr/>
        </p:nvSpPr>
        <p:spPr>
          <a:xfrm>
            <a:off x="792000" y="1548000"/>
            <a:ext cx="12181388" cy="10406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chemeClr val="accent6"/>
                </a:solidFill>
                <a:latin typeface="Arial"/>
                <a:ea typeface="Arial"/>
                <a:cs typeface="Arial"/>
                <a:sym typeface="Arial"/>
              </a:rPr>
              <a:t>Evaluaciones sumativas </a:t>
            </a:r>
            <a:r>
              <a:rPr lang="de-DE" sz="4000" b="0" i="0" u="none" strike="noStrike" cap="none">
                <a:solidFill>
                  <a:srgbClr val="033C5B"/>
                </a:solidFill>
                <a:latin typeface="Arial"/>
                <a:ea typeface="Arial"/>
                <a:cs typeface="Arial"/>
                <a:sym typeface="Arial"/>
              </a:rPr>
              <a:t>frente a </a:t>
            </a:r>
            <a:r>
              <a:rPr lang="de-DE" sz="4000" b="0" i="0" u="none" strike="noStrike" cap="none">
                <a:solidFill>
                  <a:schemeClr val="accent1"/>
                </a:solidFill>
                <a:latin typeface="Arial"/>
                <a:ea typeface="Arial"/>
                <a:cs typeface="Arial"/>
                <a:sym typeface="Arial"/>
              </a:rPr>
              <a:t>evaluaciones formativas </a:t>
            </a:r>
            <a:endParaRPr sz="1400" b="0" i="0" u="none" strike="noStrike" cap="none">
              <a:solidFill>
                <a:schemeClr val="accent1"/>
              </a:solidFill>
              <a:latin typeface="Arial"/>
              <a:ea typeface="Arial"/>
              <a:cs typeface="Arial"/>
              <a:sym typeface="Arial"/>
            </a:endParaRPr>
          </a:p>
        </p:txBody>
      </p:sp>
      <p:sp>
        <p:nvSpPr>
          <p:cNvPr id="206" name="Google Shape;206;p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7" name="Google Shape;207;p7"/>
          <p:cNvSpPr txBox="1"/>
          <p:nvPr/>
        </p:nvSpPr>
        <p:spPr>
          <a:xfrm>
            <a:off x="818920" y="2051859"/>
            <a:ext cx="15948000" cy="1426144"/>
          </a:xfrm>
          <a:prstGeom prst="rect">
            <a:avLst/>
          </a:prstGeom>
          <a:noFill/>
          <a:ln>
            <a:noFill/>
          </a:ln>
        </p:spPr>
        <p:txBody>
          <a:bodyPr spcFirstLastPara="1" wrap="square" lIns="91425" tIns="45700" rIns="91425" bIns="45700" anchor="t" anchorCtr="0">
            <a:noAutofit/>
          </a:bodyPr>
          <a:lstStyle/>
          <a:p>
            <a:pPr marL="457200" marR="0" lvl="0" indent="-30480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de-DE" sz="2400" b="0" i="0" u="none" strike="noStrike" cap="none">
                <a:solidFill>
                  <a:srgbClr val="000000"/>
                </a:solidFill>
                <a:latin typeface="Arial"/>
                <a:ea typeface="Arial"/>
                <a:cs typeface="Arial"/>
                <a:sym typeface="Arial"/>
              </a:rPr>
              <a:t>Las evaluaciones sumativas suelen ser finales y tienen mayor influencia en la calificación global que las formativas. Μore específicamente:</a:t>
            </a:r>
            <a:endParaRPr sz="24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 </a:t>
            </a:r>
            <a:endParaRPr sz="2400" b="0" i="0" u="none" strike="noStrike" cap="none">
              <a:solidFill>
                <a:srgbClr val="000000"/>
              </a:solidFill>
              <a:latin typeface="Arial"/>
              <a:ea typeface="Arial"/>
              <a:cs typeface="Arial"/>
              <a:sym typeface="Arial"/>
            </a:endParaRPr>
          </a:p>
        </p:txBody>
      </p:sp>
      <p:grpSp>
        <p:nvGrpSpPr>
          <p:cNvPr id="208" name="Google Shape;208;p7"/>
          <p:cNvGrpSpPr/>
          <p:nvPr/>
        </p:nvGrpSpPr>
        <p:grpSpPr>
          <a:xfrm>
            <a:off x="602293" y="8374276"/>
            <a:ext cx="17358880" cy="2331172"/>
            <a:chOff x="559140" y="8374275"/>
            <a:chExt cx="17358880" cy="2331172"/>
          </a:xfrm>
        </p:grpSpPr>
        <p:sp>
          <p:nvSpPr>
            <p:cNvPr id="209" name="Google Shape;209;p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0" name="Google Shape;210;p7"/>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1" name="Google Shape;211;p7"/>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212" name="Google Shape;212;p7"/>
            <p:cNvPicPr preferRelativeResize="0"/>
            <p:nvPr/>
          </p:nvPicPr>
          <p:blipFill rotWithShape="1">
            <a:blip r:embed="rId6">
              <a:alphaModFix/>
            </a:blip>
            <a:srcRect/>
            <a:stretch/>
          </p:blipFill>
          <p:spPr>
            <a:xfrm>
              <a:off x="16563311" y="9245925"/>
              <a:ext cx="1354709" cy="492621"/>
            </a:xfrm>
            <a:prstGeom prst="rect">
              <a:avLst/>
            </a:prstGeom>
            <a:noFill/>
            <a:ln>
              <a:noFill/>
            </a:ln>
          </p:spPr>
        </p:pic>
      </p:grpSp>
      <p:graphicFrame>
        <p:nvGraphicFramePr>
          <p:cNvPr id="213" name="Google Shape;213;p7"/>
          <p:cNvGraphicFramePr/>
          <p:nvPr/>
        </p:nvGraphicFramePr>
        <p:xfrm>
          <a:off x="1767879" y="3343220"/>
          <a:ext cx="13782225" cy="4619250"/>
        </p:xfrm>
        <a:graphic>
          <a:graphicData uri="http://schemas.openxmlformats.org/drawingml/2006/table">
            <a:tbl>
              <a:tblPr firstRow="1" bandRow="1">
                <a:noFill/>
                <a:tableStyleId>{803C7BE2-BD35-48EB-999B-497AA7EACCBB}</a:tableStyleId>
              </a:tblPr>
              <a:tblGrid>
                <a:gridCol w="4594075">
                  <a:extLst>
                    <a:ext uri="{9D8B030D-6E8A-4147-A177-3AD203B41FA5}">
                      <a16:colId xmlns:a16="http://schemas.microsoft.com/office/drawing/2014/main" val="20000"/>
                    </a:ext>
                  </a:extLst>
                </a:gridCol>
                <a:gridCol w="4594075">
                  <a:extLst>
                    <a:ext uri="{9D8B030D-6E8A-4147-A177-3AD203B41FA5}">
                      <a16:colId xmlns:a16="http://schemas.microsoft.com/office/drawing/2014/main" val="20001"/>
                    </a:ext>
                  </a:extLst>
                </a:gridCol>
                <a:gridCol w="4594075">
                  <a:extLst>
                    <a:ext uri="{9D8B030D-6E8A-4147-A177-3AD203B41FA5}">
                      <a16:colId xmlns:a16="http://schemas.microsoft.com/office/drawing/2014/main" val="20002"/>
                    </a:ext>
                  </a:extLst>
                </a:gridCol>
              </a:tblGrid>
              <a:tr h="753650">
                <a:tc>
                  <a:txBody>
                    <a:bodyPr/>
                    <a:lstStyle/>
                    <a:p>
                      <a:pPr marL="0" marR="0" lvl="0" indent="0" algn="ctr" rtl="0">
                        <a:lnSpc>
                          <a:spcPct val="100000"/>
                        </a:lnSpc>
                        <a:spcBef>
                          <a:spcPts val="0"/>
                        </a:spcBef>
                        <a:spcAft>
                          <a:spcPts val="0"/>
                        </a:spcAft>
                        <a:buNone/>
                      </a:pPr>
                      <a:r>
                        <a:rPr lang="de-DE" sz="2400" u="none" strike="noStrike" cap="none"/>
                        <a:t>Atributo</a:t>
                      </a:r>
                      <a:endParaRPr sz="2400" b="1"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de-DE" sz="2400" i="1" u="none" strike="noStrike" cap="none">
                          <a:solidFill>
                            <a:schemeClr val="accent1"/>
                          </a:solidFill>
                        </a:rPr>
                        <a:t>Evaluación formativa</a:t>
                      </a:r>
                      <a:endParaRPr sz="2400" b="1" i="1" u="none" strike="noStrike" cap="none">
                        <a:solidFill>
                          <a:schemeClr val="accent1"/>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de-DE" sz="2400" i="1" u="none" strike="noStrike" cap="none">
                          <a:solidFill>
                            <a:schemeClr val="accent6"/>
                          </a:solidFill>
                        </a:rPr>
                        <a:t>Evaluación sumativa</a:t>
                      </a:r>
                      <a:endParaRPr sz="2400" b="1" i="1" u="none" strike="noStrike" cap="none">
                        <a:solidFill>
                          <a:schemeClr val="accent6"/>
                        </a:solidFill>
                      </a:endParaRPr>
                    </a:p>
                  </a:txBody>
                  <a:tcPr marL="91450" marR="91450" marT="45725" marB="45725" anchor="ctr"/>
                </a:tc>
                <a:extLst>
                  <a:ext uri="{0D108BD9-81ED-4DB2-BD59-A6C34878D82A}">
                    <a16:rowId xmlns:a16="http://schemas.microsoft.com/office/drawing/2014/main" val="10000"/>
                  </a:ext>
                </a:extLst>
              </a:tr>
              <a:tr h="753650">
                <a:tc>
                  <a:txBody>
                    <a:bodyPr/>
                    <a:lstStyle/>
                    <a:p>
                      <a:pPr marL="0" marR="0" lvl="0" indent="0" algn="ctr" rtl="0">
                        <a:lnSpc>
                          <a:spcPct val="100000"/>
                        </a:lnSpc>
                        <a:spcBef>
                          <a:spcPts val="0"/>
                        </a:spcBef>
                        <a:spcAft>
                          <a:spcPts val="0"/>
                        </a:spcAft>
                        <a:buNone/>
                      </a:pPr>
                      <a:r>
                        <a:rPr lang="de-DE" sz="2400" b="1" u="none" strike="noStrike" cap="none"/>
                        <a:t>Propósito</a:t>
                      </a:r>
                      <a:endParaRPr sz="2400" b="1"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de-DE" sz="2000" u="none" strike="noStrike" cap="none"/>
                        <a:t>Supervisar el aprendizaje, </a:t>
                      </a:r>
                      <a:endParaRPr/>
                    </a:p>
                    <a:p>
                      <a:pPr marL="0" marR="0" lvl="0" indent="0" algn="ctr" rtl="0">
                        <a:lnSpc>
                          <a:spcPct val="100000"/>
                        </a:lnSpc>
                        <a:spcBef>
                          <a:spcPts val="0"/>
                        </a:spcBef>
                        <a:spcAft>
                          <a:spcPts val="0"/>
                        </a:spcAft>
                        <a:buNone/>
                      </a:pPr>
                      <a:r>
                        <a:rPr lang="de-DE" sz="2000" u="none" strike="noStrike" cap="none"/>
                        <a:t>proporcionar información</a:t>
                      </a:r>
                      <a:endParaRPr sz="20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de-DE" sz="2000" u="none" strike="noStrike" cap="none"/>
                        <a:t>Evaluar el aprendizaje con respecto a un </a:t>
                      </a:r>
                      <a:endParaRPr/>
                    </a:p>
                    <a:p>
                      <a:pPr marL="0" marR="0" lvl="0" indent="0" algn="ctr" rtl="0">
                        <a:lnSpc>
                          <a:spcPct val="100000"/>
                        </a:lnSpc>
                        <a:spcBef>
                          <a:spcPts val="0"/>
                        </a:spcBef>
                        <a:spcAft>
                          <a:spcPts val="0"/>
                        </a:spcAft>
                        <a:buNone/>
                      </a:pPr>
                      <a:r>
                        <a:rPr lang="de-DE" sz="2000" u="none" strike="noStrike" cap="none"/>
                        <a:t>estándar</a:t>
                      </a:r>
                      <a:endParaRPr sz="2000" u="none" strike="noStrike" cap="none"/>
                    </a:p>
                  </a:txBody>
                  <a:tcPr marL="91450" marR="91450" marT="45725" marB="45725" anchor="ctr"/>
                </a:tc>
                <a:extLst>
                  <a:ext uri="{0D108BD9-81ED-4DB2-BD59-A6C34878D82A}">
                    <a16:rowId xmlns:a16="http://schemas.microsoft.com/office/drawing/2014/main" val="10001"/>
                  </a:ext>
                </a:extLst>
              </a:tr>
              <a:tr h="753650">
                <a:tc>
                  <a:txBody>
                    <a:bodyPr/>
                    <a:lstStyle/>
                    <a:p>
                      <a:pPr marL="0" marR="0" lvl="0" indent="0" algn="ctr" rtl="0">
                        <a:lnSpc>
                          <a:spcPct val="100000"/>
                        </a:lnSpc>
                        <a:spcBef>
                          <a:spcPts val="0"/>
                        </a:spcBef>
                        <a:spcAft>
                          <a:spcPts val="0"/>
                        </a:spcAft>
                        <a:buNone/>
                      </a:pPr>
                      <a:r>
                        <a:rPr lang="de-DE" sz="2400" b="1" u="none" strike="noStrike" cap="none"/>
                        <a:t>Cronometraje</a:t>
                      </a:r>
                      <a:endParaRPr sz="2400" b="1"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de-DE" sz="2000" u="none" strike="noStrike" cap="none"/>
                        <a:t>Durante el proceso de aprendizaje</a:t>
                      </a:r>
                      <a:endParaRPr sz="20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de-DE" sz="2000" u="none" strike="noStrike" cap="none"/>
                        <a:t>Fin del periodo lectivo</a:t>
                      </a:r>
                      <a:endParaRPr sz="2000" u="none" strike="noStrike" cap="none"/>
                    </a:p>
                  </a:txBody>
                  <a:tcPr marL="91450" marR="91450" marT="45725" marB="45725" anchor="ctr"/>
                </a:tc>
                <a:extLst>
                  <a:ext uri="{0D108BD9-81ED-4DB2-BD59-A6C34878D82A}">
                    <a16:rowId xmlns:a16="http://schemas.microsoft.com/office/drawing/2014/main" val="10002"/>
                  </a:ext>
                </a:extLst>
              </a:tr>
              <a:tr h="1053050">
                <a:tc>
                  <a:txBody>
                    <a:bodyPr/>
                    <a:lstStyle/>
                    <a:p>
                      <a:pPr marL="0" marR="0" lvl="0" indent="0" algn="ctr" rtl="0">
                        <a:lnSpc>
                          <a:spcPct val="100000"/>
                        </a:lnSpc>
                        <a:spcBef>
                          <a:spcPts val="0"/>
                        </a:spcBef>
                        <a:spcAft>
                          <a:spcPts val="0"/>
                        </a:spcAft>
                        <a:buNone/>
                      </a:pPr>
                      <a:r>
                        <a:rPr lang="de-DE" sz="2400" b="1" u="none" strike="noStrike" cap="none"/>
                        <a:t>Estacas</a:t>
                      </a:r>
                      <a:endParaRPr sz="2400" b="1"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de-DE" sz="2000" u="none" strike="noStrike" cap="none"/>
                        <a:t>Pocas apuestas</a:t>
                      </a:r>
                      <a:endParaRPr sz="20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de-DE" sz="2000" u="none" strike="noStrike" cap="none"/>
                        <a:t>Mucho en juego</a:t>
                      </a:r>
                      <a:endParaRPr sz="2000" u="none" strike="noStrike" cap="none"/>
                    </a:p>
                    <a:p>
                      <a:pPr marL="0" marR="0" lvl="0" indent="0" algn="ctr" rtl="0">
                        <a:lnSpc>
                          <a:spcPct val="100000"/>
                        </a:lnSpc>
                        <a:spcBef>
                          <a:spcPts val="0"/>
                        </a:spcBef>
                        <a:spcAft>
                          <a:spcPts val="0"/>
                        </a:spcAft>
                        <a:buNone/>
                      </a:pPr>
                      <a:endParaRPr sz="2000" u="none" strike="noStrike" cap="none"/>
                    </a:p>
                  </a:txBody>
                  <a:tcPr marL="91450" marR="91450" marT="45725" marB="45725" anchor="ctr"/>
                </a:tc>
                <a:extLst>
                  <a:ext uri="{0D108BD9-81ED-4DB2-BD59-A6C34878D82A}">
                    <a16:rowId xmlns:a16="http://schemas.microsoft.com/office/drawing/2014/main" val="10003"/>
                  </a:ext>
                </a:extLst>
              </a:tr>
              <a:tr h="1053050">
                <a:tc>
                  <a:txBody>
                    <a:bodyPr/>
                    <a:lstStyle/>
                    <a:p>
                      <a:pPr marL="0" marR="0" lvl="0" indent="0" algn="ctr" rtl="0">
                        <a:lnSpc>
                          <a:spcPct val="100000"/>
                        </a:lnSpc>
                        <a:spcBef>
                          <a:spcPts val="0"/>
                        </a:spcBef>
                        <a:spcAft>
                          <a:spcPts val="0"/>
                        </a:spcAft>
                        <a:buNone/>
                      </a:pPr>
                      <a:r>
                        <a:rPr lang="de-DE" sz="2400" b="1" u="none" strike="noStrike" cap="none"/>
                        <a:t>Ejemplos</a:t>
                      </a:r>
                      <a:endParaRPr sz="2400" b="1"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de-DE" sz="2000" u="none" strike="noStrike" cap="none"/>
                        <a:t>Cuestionarios, </a:t>
                      </a:r>
                      <a:endParaRPr/>
                    </a:p>
                    <a:p>
                      <a:pPr marL="0" marR="0" lvl="0" indent="0" algn="ctr" rtl="0">
                        <a:lnSpc>
                          <a:spcPct val="100000"/>
                        </a:lnSpc>
                        <a:spcBef>
                          <a:spcPts val="0"/>
                        </a:spcBef>
                        <a:spcAft>
                          <a:spcPts val="0"/>
                        </a:spcAft>
                        <a:buNone/>
                      </a:pPr>
                      <a:r>
                        <a:rPr lang="de-DE" sz="2000" u="none" strike="noStrike" cap="none"/>
                        <a:t>debates en clase</a:t>
                      </a:r>
                      <a:endParaRPr sz="20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de-DE" sz="2000" u="none" strike="noStrike" cap="none"/>
                        <a:t>Exámenes parciales, </a:t>
                      </a:r>
                      <a:endParaRPr/>
                    </a:p>
                    <a:p>
                      <a:pPr marL="0" marR="0" lvl="0" indent="0" algn="ctr" rtl="0">
                        <a:lnSpc>
                          <a:spcPct val="100000"/>
                        </a:lnSpc>
                        <a:spcBef>
                          <a:spcPts val="0"/>
                        </a:spcBef>
                        <a:spcAft>
                          <a:spcPts val="0"/>
                        </a:spcAft>
                        <a:buClr>
                          <a:srgbClr val="000000"/>
                        </a:buClr>
                        <a:buSzPts val="2000"/>
                        <a:buFont typeface="Arial"/>
                        <a:buNone/>
                      </a:pPr>
                      <a:r>
                        <a:rPr lang="de-DE" sz="2000" u="none" strike="noStrike" cap="none"/>
                        <a:t>proyectos finales</a:t>
                      </a:r>
                      <a:endParaRPr sz="2000" u="none" strike="noStrike" cap="none"/>
                    </a:p>
                    <a:p>
                      <a:pPr marL="0" marR="0" lvl="0" indent="0" algn="ctr" rtl="0">
                        <a:lnSpc>
                          <a:spcPct val="100000"/>
                        </a:lnSpc>
                        <a:spcBef>
                          <a:spcPts val="0"/>
                        </a:spcBef>
                        <a:spcAft>
                          <a:spcPts val="0"/>
                        </a:spcAft>
                        <a:buNone/>
                      </a:pPr>
                      <a:endParaRPr sz="2000" u="none" strike="noStrike" cap="none"/>
                    </a:p>
                  </a:txBody>
                  <a:tcPr marL="91450" marR="91450" marT="45725" marB="45725" anchor="ctr"/>
                </a:tc>
                <a:extLst>
                  <a:ext uri="{0D108BD9-81ED-4DB2-BD59-A6C34878D82A}">
                    <a16:rowId xmlns:a16="http://schemas.microsoft.com/office/drawing/2014/main" val="10004"/>
                  </a:ext>
                </a:extLst>
              </a:tr>
            </a:tbl>
          </a:graphicData>
        </a:graphic>
      </p:graphicFrame>
      <p:sp>
        <p:nvSpPr>
          <p:cNvPr id="214" name="Google Shape;214;p7"/>
          <p:cNvSpPr txBox="1"/>
          <p:nvPr/>
        </p:nvSpPr>
        <p:spPr>
          <a:xfrm>
            <a:off x="3986178" y="7851075"/>
            <a:ext cx="103156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0" i="1" u="none" strike="noStrike" cap="none">
                <a:solidFill>
                  <a:srgbClr val="000000"/>
                </a:solidFill>
                <a:latin typeface="Arial"/>
                <a:ea typeface="Arial"/>
                <a:cs typeface="Arial"/>
                <a:sym typeface="Arial"/>
              </a:rPr>
              <a:t>Más información aquí: </a:t>
            </a:r>
            <a:r>
              <a:rPr lang="de-DE" sz="1800" b="0" i="1"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Evaluación formativa frente a evaluación sumativa - Eberly Center - Carnegie Mellon University</a:t>
            </a:r>
            <a:endParaRPr sz="1800" b="0" i="1"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8"/>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0" name="Google Shape;220;p8"/>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1" name="Google Shape;221;p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2" name="Google Shape;222;p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3" name="Google Shape;223;p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4" name="Google Shape;224;p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5" name="Google Shape;225;p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6" name="Google Shape;226;p8"/>
          <p:cNvSpPr txBox="1"/>
          <p:nvPr/>
        </p:nvSpPr>
        <p:spPr>
          <a:xfrm>
            <a:off x="792000" y="1548000"/>
            <a:ext cx="15948000" cy="72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Objetivos de aprendizaje claros para una evaluación sumativa eficaz</a:t>
            </a:r>
            <a:endParaRPr sz="4000" b="0" i="0" u="none" strike="noStrike" cap="none">
              <a:solidFill>
                <a:srgbClr val="033C5B"/>
              </a:solidFill>
              <a:latin typeface="Arial"/>
              <a:ea typeface="Arial"/>
              <a:cs typeface="Arial"/>
              <a:sym typeface="Arial"/>
            </a:endParaRPr>
          </a:p>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227" name="Google Shape;227;p8"/>
          <p:cNvGrpSpPr/>
          <p:nvPr/>
        </p:nvGrpSpPr>
        <p:grpSpPr>
          <a:xfrm>
            <a:off x="792000" y="3162662"/>
            <a:ext cx="15948000" cy="4705110"/>
            <a:chOff x="0" y="30663"/>
            <a:chExt cx="15948000" cy="4705110"/>
          </a:xfrm>
        </p:grpSpPr>
        <p:sp>
          <p:nvSpPr>
            <p:cNvPr id="228" name="Google Shape;228;p8"/>
            <p:cNvSpPr/>
            <p:nvPr/>
          </p:nvSpPr>
          <p:spPr>
            <a:xfrm>
              <a:off x="0" y="30663"/>
              <a:ext cx="15948000" cy="888030"/>
            </a:xfrm>
            <a:prstGeom prst="roundRect">
              <a:avLst>
                <a:gd name="adj" fmla="val 16667"/>
              </a:avLst>
            </a:prstGeom>
            <a:solidFill>
              <a:srgbClr val="BF504D"/>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txBox="1"/>
            <p:nvPr/>
          </p:nvSpPr>
          <p:spPr>
            <a:xfrm>
              <a:off x="43350" y="74013"/>
              <a:ext cx="15861300" cy="801330"/>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None/>
              </a:pPr>
              <a:r>
                <a:rPr lang="de-DE" sz="2300">
                  <a:solidFill>
                    <a:schemeClr val="lt1"/>
                  </a:solidFill>
                </a:rPr>
                <a:t>Ayudan a establecer directrices claras para la evaluación y permiten a los profesores valorar el progreso del aprendizaje de los alumnos en función de los objetivos definidos</a:t>
              </a:r>
              <a:endParaRPr sz="2300" b="0" i="0" u="none" strike="noStrike" cap="none">
                <a:solidFill>
                  <a:schemeClr val="lt1"/>
                </a:solidFill>
                <a:latin typeface="Arial"/>
                <a:ea typeface="Arial"/>
                <a:cs typeface="Arial"/>
                <a:sym typeface="Arial"/>
              </a:endParaRPr>
            </a:p>
          </p:txBody>
        </p:sp>
        <p:sp>
          <p:nvSpPr>
            <p:cNvPr id="230" name="Google Shape;230;p8"/>
            <p:cNvSpPr/>
            <p:nvPr/>
          </p:nvSpPr>
          <p:spPr>
            <a:xfrm>
              <a:off x="0" y="984933"/>
              <a:ext cx="15948000" cy="888030"/>
            </a:xfrm>
            <a:prstGeom prst="roundRect">
              <a:avLst>
                <a:gd name="adj" fmla="val 16667"/>
              </a:avLst>
            </a:prstGeom>
            <a:solidFill>
              <a:srgbClr val="BD754F"/>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txBox="1"/>
            <p:nvPr/>
          </p:nvSpPr>
          <p:spPr>
            <a:xfrm>
              <a:off x="43350" y="1028283"/>
              <a:ext cx="15861300" cy="801330"/>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None/>
              </a:pPr>
              <a:r>
                <a:rPr lang="de-DE" sz="2300">
                  <a:solidFill>
                    <a:schemeClr val="lt1"/>
                  </a:solidFill>
                </a:rPr>
                <a:t>Ofrecen a los alumnos una idea clara de lo que se espera de ellos y de cómo serán evaluados. Esto aumenta la transparencia y permite a los estudiantes comprender mejor su progreso en el aprendizaje.</a:t>
              </a:r>
              <a:endParaRPr sz="2300" b="0" i="0" u="none" strike="noStrike" cap="none">
                <a:solidFill>
                  <a:schemeClr val="lt1"/>
                </a:solidFill>
                <a:latin typeface="Arial"/>
                <a:ea typeface="Arial"/>
                <a:cs typeface="Arial"/>
                <a:sym typeface="Arial"/>
              </a:endParaRPr>
            </a:p>
          </p:txBody>
        </p:sp>
        <p:sp>
          <p:nvSpPr>
            <p:cNvPr id="232" name="Google Shape;232;p8"/>
            <p:cNvSpPr/>
            <p:nvPr/>
          </p:nvSpPr>
          <p:spPr>
            <a:xfrm>
              <a:off x="0" y="1939203"/>
              <a:ext cx="15948000" cy="888030"/>
            </a:xfrm>
            <a:prstGeom prst="roundRect">
              <a:avLst>
                <a:gd name="adj" fmla="val 16667"/>
              </a:avLst>
            </a:prstGeom>
            <a:solidFill>
              <a:srgbClr val="BB9952"/>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txBox="1"/>
            <p:nvPr/>
          </p:nvSpPr>
          <p:spPr>
            <a:xfrm>
              <a:off x="43350" y="1982553"/>
              <a:ext cx="15861300" cy="801330"/>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None/>
              </a:pPr>
              <a:r>
                <a:rPr lang="de-DE" sz="2300">
                  <a:solidFill>
                    <a:schemeClr val="lt1"/>
                  </a:solidFill>
                </a:rPr>
                <a:t>Ayudan a los estudiantes a concentrarse en lo esencial y a centrar su aprendizaje en los objetivos definidos. Esto contribuye a un proceso de aprendizaje eficaz y facilita la evaluación de los conocimientos y competencias adquiridos</a:t>
              </a:r>
              <a:endParaRPr sz="2300" b="0" i="0" u="none" strike="noStrike" cap="none">
                <a:solidFill>
                  <a:schemeClr val="lt1"/>
                </a:solidFill>
                <a:latin typeface="Arial"/>
                <a:ea typeface="Arial"/>
                <a:cs typeface="Arial"/>
                <a:sym typeface="Arial"/>
              </a:endParaRPr>
            </a:p>
          </p:txBody>
        </p:sp>
        <p:sp>
          <p:nvSpPr>
            <p:cNvPr id="234" name="Google Shape;234;p8"/>
            <p:cNvSpPr/>
            <p:nvPr/>
          </p:nvSpPr>
          <p:spPr>
            <a:xfrm>
              <a:off x="0" y="2893473"/>
              <a:ext cx="15948000" cy="888030"/>
            </a:xfrm>
            <a:prstGeom prst="roundRect">
              <a:avLst>
                <a:gd name="adj" fmla="val 16667"/>
              </a:avLst>
            </a:prstGeom>
            <a:solidFill>
              <a:srgbClr val="BABA55"/>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txBox="1"/>
            <p:nvPr/>
          </p:nvSpPr>
          <p:spPr>
            <a:xfrm>
              <a:off x="43350" y="2936823"/>
              <a:ext cx="15861300" cy="801330"/>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None/>
              </a:pPr>
              <a:r>
                <a:rPr lang="de-DE" sz="2300">
                  <a:solidFill>
                    <a:schemeClr val="lt1"/>
                  </a:solidFill>
                </a:rPr>
                <a:t>Ayudan a los estudiantes a reconocer sus progresos y les motivan para alcanzar sus objetivos. Esto contribuye a crear un ambiente de aprendizaje positivo y una mayor motivación.</a:t>
              </a:r>
              <a:endParaRPr sz="2300" b="0" i="0" u="none" strike="noStrike" cap="none">
                <a:solidFill>
                  <a:schemeClr val="lt1"/>
                </a:solidFill>
                <a:latin typeface="Arial"/>
                <a:ea typeface="Arial"/>
                <a:cs typeface="Arial"/>
                <a:sym typeface="Arial"/>
              </a:endParaRPr>
            </a:p>
          </p:txBody>
        </p:sp>
        <p:sp>
          <p:nvSpPr>
            <p:cNvPr id="236" name="Google Shape;236;p8"/>
            <p:cNvSpPr/>
            <p:nvPr/>
          </p:nvSpPr>
          <p:spPr>
            <a:xfrm>
              <a:off x="0" y="3847743"/>
              <a:ext cx="15948000" cy="888030"/>
            </a:xfrm>
            <a:prstGeom prst="roundRect">
              <a:avLst>
                <a:gd name="adj" fmla="val 16667"/>
              </a:avLst>
            </a:prstGeom>
            <a:solidFill>
              <a:srgbClr val="99B958"/>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txBox="1"/>
            <p:nvPr/>
          </p:nvSpPr>
          <p:spPr>
            <a:xfrm>
              <a:off x="43350" y="3891093"/>
              <a:ext cx="15861300" cy="801330"/>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None/>
              </a:pPr>
              <a:r>
                <a:rPr lang="de-DE" sz="2300">
                  <a:solidFill>
                    <a:schemeClr val="lt1"/>
                  </a:solidFill>
                </a:rPr>
                <a:t>Permiten a los profesores supervisar continuamente el progreso de aprendizaje de los alumnos y adaptar sus métodos de enseñanza en consecuencia. Esto contribuye a la mejora continua del proceso de aprendizaje y de los métodos de evaluación.</a:t>
              </a:r>
              <a:endParaRPr sz="2300" b="0" i="0" u="none" strike="noStrike" cap="none">
                <a:solidFill>
                  <a:schemeClr val="lt1"/>
                </a:solidFill>
                <a:latin typeface="Arial"/>
                <a:ea typeface="Arial"/>
                <a:cs typeface="Arial"/>
                <a:sym typeface="Arial"/>
              </a:endParaRPr>
            </a:p>
          </p:txBody>
        </p:sp>
      </p:grpSp>
      <p:sp>
        <p:nvSpPr>
          <p:cNvPr id="238" name="Google Shape;238;p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239" name="Google Shape;239;p8"/>
          <p:cNvGrpSpPr/>
          <p:nvPr/>
        </p:nvGrpSpPr>
        <p:grpSpPr>
          <a:xfrm>
            <a:off x="602293" y="8374276"/>
            <a:ext cx="17358880" cy="2331172"/>
            <a:chOff x="559140" y="8374275"/>
            <a:chExt cx="17358880" cy="2331172"/>
          </a:xfrm>
        </p:grpSpPr>
        <p:sp>
          <p:nvSpPr>
            <p:cNvPr id="240" name="Google Shape;240;p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1" name="Google Shape;241;p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2" name="Google Shape;242;p8"/>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243" name="Google Shape;243;p8"/>
            <p:cNvPicPr preferRelativeResize="0"/>
            <p:nvPr/>
          </p:nvPicPr>
          <p:blipFill rotWithShape="1">
            <a:blip r:embed="rId6">
              <a:alphaModFix/>
            </a:blip>
            <a:srcRect/>
            <a:stretch/>
          </p:blipFill>
          <p:spPr>
            <a:xfrm>
              <a:off x="16563311" y="9245925"/>
              <a:ext cx="1354709" cy="492621"/>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9" name="Google Shape;249;p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0" name="Google Shape;250;p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1" name="Google Shape;251;p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2" name="Google Shape;252;p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3" name="Google Shape;253;p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4" name="Google Shape;254;p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5" name="Google Shape;255;p9"/>
          <p:cNvSpPr txBox="1"/>
          <p:nvPr/>
        </p:nvSpPr>
        <p:spPr>
          <a:xfrm>
            <a:off x="792000" y="1548000"/>
            <a:ext cx="12181388" cy="105599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Métodos de evaluación</a:t>
            </a:r>
            <a:endParaRPr sz="4000" b="0" i="0" u="none" strike="noStrike" cap="none">
              <a:solidFill>
                <a:srgbClr val="033C5B"/>
              </a:solidFill>
              <a:latin typeface="Arial"/>
              <a:ea typeface="Arial"/>
              <a:cs typeface="Arial"/>
              <a:sym typeface="Arial"/>
            </a:endParaRPr>
          </a:p>
        </p:txBody>
      </p:sp>
      <p:sp>
        <p:nvSpPr>
          <p:cNvPr id="256" name="Google Shape;256;p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7" name="Google Shape;257;p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8" name="Google Shape;258;p9"/>
          <p:cNvSpPr txBox="1"/>
          <p:nvPr/>
        </p:nvSpPr>
        <p:spPr>
          <a:xfrm>
            <a:off x="5627065" y="9243317"/>
            <a:ext cx="12041056" cy="48831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a:solidFill>
                  <a:srgbClr val="121212"/>
                </a:solidFill>
                <a:latin typeface="Arial"/>
                <a:ea typeface="Arial"/>
                <a:cs typeface="Arial"/>
                <a:sym typeface="Arial"/>
              </a:rPr>
              <a:t>Financiado por la Unión Europea. No obstante, los puntos de vista y opiniones expresados son exclusivamente los del autor o autores y no reflejan necesariamente los de la Unión Europea ni los de la Agencia Ejecutiva en el Ámbito Educativo y Cultural Europeo (EACEA). Ni la Unión Europea ni la EACEA pueden ser consideradas responsables de las mismas.</a:t>
            </a:r>
            <a:endParaRPr sz="1400" b="0" i="0" u="none" strike="noStrike" cap="none">
              <a:solidFill>
                <a:srgbClr val="000000"/>
              </a:solidFill>
              <a:latin typeface="Arial"/>
              <a:ea typeface="Arial"/>
              <a:cs typeface="Arial"/>
              <a:sym typeface="Arial"/>
            </a:endParaRPr>
          </a:p>
        </p:txBody>
      </p:sp>
      <p:sp>
        <p:nvSpPr>
          <p:cNvPr id="259" name="Google Shape;259;p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60" name="Google Shape;260;p9"/>
          <p:cNvSpPr txBox="1"/>
          <p:nvPr/>
        </p:nvSpPr>
        <p:spPr>
          <a:xfrm>
            <a:off x="792000" y="2713297"/>
            <a:ext cx="15948000" cy="519619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de-DE" sz="2200" b="1" i="0" u="sng" strike="noStrike" cap="none">
                <a:solidFill>
                  <a:srgbClr val="92D050"/>
                </a:solidFill>
                <a:latin typeface="Arial"/>
                <a:ea typeface="Arial"/>
                <a:cs typeface="Arial"/>
                <a:sym typeface="Arial"/>
              </a:rPr>
              <a:t>1. Exámenes escritos: </a:t>
            </a:r>
            <a:r>
              <a:rPr lang="de-DE" sz="2200" b="0" i="0" u="none" strike="noStrike" cap="none">
                <a:solidFill>
                  <a:srgbClr val="000000"/>
                </a:solidFill>
                <a:latin typeface="Arial"/>
                <a:ea typeface="Arial"/>
                <a:cs typeface="Arial"/>
                <a:sym typeface="Arial"/>
              </a:rPr>
              <a:t>Los exámenes escritos tradicionales pueden utilizarse para evaluar los conocimientos y las competencias de los estudiantes. Pueden consistir en preguntas de opción múltiple, redacciones o preguntas abiertas. </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de-DE"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de-DE" sz="2200" b="1" i="0" u="sng" strike="noStrike" cap="none">
                <a:solidFill>
                  <a:schemeClr val="accent6"/>
                </a:solidFill>
                <a:latin typeface="Arial"/>
                <a:ea typeface="Arial"/>
                <a:cs typeface="Arial"/>
                <a:sym typeface="Arial"/>
              </a:rPr>
              <a:t>2. Proyectos y presentaciones: </a:t>
            </a:r>
            <a:r>
              <a:rPr lang="de-DE" sz="2200" b="0" i="0" u="none" strike="noStrike" cap="none">
                <a:solidFill>
                  <a:srgbClr val="000000"/>
                </a:solidFill>
                <a:latin typeface="Arial"/>
                <a:ea typeface="Arial"/>
                <a:cs typeface="Arial"/>
                <a:sym typeface="Arial"/>
              </a:rPr>
              <a:t>Los estudiantes pueden llevar a cabo proyectos o crear presentaciones para demostrar sus conocimientos y habilidades. Pueden ser proyectos en grupo o presentaciones individuales. </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de-DE"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de-DE" sz="2200" b="1" i="0" u="sng" strike="noStrike" cap="none">
                <a:solidFill>
                  <a:srgbClr val="538CD5"/>
                </a:solidFill>
                <a:latin typeface="Arial"/>
                <a:ea typeface="Arial"/>
                <a:cs typeface="Arial"/>
                <a:sym typeface="Arial"/>
              </a:rPr>
              <a:t>3. Demostraciones prácticas: </a:t>
            </a:r>
            <a:r>
              <a:rPr lang="de-DE" sz="2200" b="0" i="0" u="none" strike="noStrike" cap="none">
                <a:solidFill>
                  <a:srgbClr val="000000"/>
                </a:solidFill>
                <a:latin typeface="Arial"/>
                <a:ea typeface="Arial"/>
                <a:cs typeface="Arial"/>
                <a:sym typeface="Arial"/>
              </a:rPr>
              <a:t>Los estudiantes pueden llevar a cabo demostraciones prácticas para mostrar sus habilidades en un área concreta. Pueden consistir en experimentos, ejercicios prácticos o simulaciones.</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de-DE"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de-DE" sz="2200" b="1" i="0" u="sng" strike="noStrike" cap="none">
                <a:solidFill>
                  <a:srgbClr val="FF0000"/>
                </a:solidFill>
                <a:latin typeface="Arial"/>
                <a:ea typeface="Arial"/>
                <a:cs typeface="Arial"/>
                <a:sym typeface="Arial"/>
              </a:rPr>
              <a:t>4. Pruebas y cuestionarios en línea: </a:t>
            </a:r>
            <a:r>
              <a:rPr lang="de-DE" sz="2200" b="0" i="0" u="none" strike="noStrike" cap="none">
                <a:solidFill>
                  <a:srgbClr val="000000"/>
                </a:solidFill>
                <a:latin typeface="Arial"/>
                <a:ea typeface="Arial"/>
                <a:cs typeface="Arial"/>
                <a:sym typeface="Arial"/>
              </a:rPr>
              <a:t>Los estudiantes pueden realizar pruebas y cuestionarios en línea para poner a prueba sus conocimientos y habilidades. Esto puede hacerse mediante plataformas en línea o sistemas de gestión del aprendizaje.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900"/>
              <a:buFont typeface="Calibri"/>
              <a:buNone/>
            </a:pP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de-DE" sz="2200" b="1" i="0" u="sng" strike="noStrike" cap="none">
                <a:solidFill>
                  <a:srgbClr val="FFC000"/>
                </a:solidFill>
                <a:latin typeface="Arial"/>
                <a:ea typeface="Arial"/>
                <a:cs typeface="Arial"/>
                <a:sym typeface="Arial"/>
              </a:rPr>
              <a:t>5. Exámenes orales: </a:t>
            </a:r>
            <a:r>
              <a:rPr lang="de-DE" sz="2200" b="0" i="0" u="none" strike="noStrike" cap="none">
                <a:solidFill>
                  <a:srgbClr val="000000"/>
                </a:solidFill>
                <a:latin typeface="Arial"/>
                <a:ea typeface="Arial"/>
                <a:cs typeface="Arial"/>
                <a:sym typeface="Arial"/>
              </a:rPr>
              <a:t>Los estudiantes pueden presentarse a exámenes orales para exponer oralmente sus conocimientos y competencias. Esto puede adoptar la forma de entrevistas individuales, debates en grupo o presentaciones.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900"/>
              <a:buFont typeface="Calibri"/>
              <a:buNone/>
            </a:pP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de-DE" sz="2200" b="1" i="0" u="sng" strike="noStrike" cap="none">
                <a:solidFill>
                  <a:srgbClr val="7030A0"/>
                </a:solidFill>
                <a:latin typeface="Arial"/>
                <a:ea typeface="Arial"/>
                <a:cs typeface="Arial"/>
                <a:sym typeface="Arial"/>
              </a:rPr>
              <a:t>6. Evaluación entre iguales: </a:t>
            </a:r>
            <a:r>
              <a:rPr lang="de-DE" sz="2200" b="0" i="0" u="none" strike="noStrike" cap="none">
                <a:solidFill>
                  <a:srgbClr val="000000"/>
                </a:solidFill>
                <a:latin typeface="Arial"/>
                <a:ea typeface="Arial"/>
                <a:cs typeface="Arial"/>
                <a:sym typeface="Arial"/>
              </a:rPr>
              <a:t>Los alumnos pueden evaluarse mutuamente y darse retroalimentación. Esto puede hacerse en forma de revisiones entre compañeros, evaluaciones en grupo o formularios de retroalimentación.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200"/>
              <a:buFont typeface="Calibri"/>
              <a:buNone/>
            </a:pP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200"/>
              <a:buFont typeface="Calibri"/>
              <a:buNone/>
            </a:pP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200"/>
              <a:buFont typeface="Calibri"/>
              <a:buNone/>
            </a:pP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de-DE" sz="2200" b="0" i="0" u="none" strike="noStrike" cap="none">
                <a:solidFill>
                  <a:srgbClr val="000000"/>
                </a:solidFill>
                <a:latin typeface="Arial"/>
                <a:ea typeface="Arial"/>
                <a:cs typeface="Arial"/>
                <a:sym typeface="Arial"/>
              </a:rPr>
              <a:t> </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de-DE" sz="2200" b="0" i="0" u="none" strike="noStrike" cap="none">
                <a:solidFill>
                  <a:srgbClr val="000000"/>
                </a:solidFill>
                <a:latin typeface="Arial"/>
                <a:ea typeface="Arial"/>
                <a:cs typeface="Arial"/>
                <a:sym typeface="Arial"/>
              </a:rPr>
              <a:t> </a:t>
            </a:r>
            <a:endParaRPr sz="2200" b="0" i="0" u="none" strike="noStrike" cap="none">
              <a:solidFill>
                <a:srgbClr val="000000"/>
              </a:solidFill>
              <a:latin typeface="Arial"/>
              <a:ea typeface="Arial"/>
              <a:cs typeface="Arial"/>
              <a:sym typeface="Arial"/>
            </a:endParaRPr>
          </a:p>
        </p:txBody>
      </p:sp>
      <p:sp>
        <p:nvSpPr>
          <p:cNvPr id="261" name="Google Shape;261;p9"/>
          <p:cNvSpPr/>
          <p:nvPr/>
        </p:nvSpPr>
        <p:spPr>
          <a:xfrm>
            <a:off x="602293" y="9033164"/>
            <a:ext cx="17300040" cy="1094509"/>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62" name="Google Shape;262;p9"/>
          <p:cNvGrpSpPr/>
          <p:nvPr/>
        </p:nvGrpSpPr>
        <p:grpSpPr>
          <a:xfrm>
            <a:off x="602293" y="8374276"/>
            <a:ext cx="17358880" cy="2331172"/>
            <a:chOff x="559140" y="8374275"/>
            <a:chExt cx="17358880" cy="2331172"/>
          </a:xfrm>
        </p:grpSpPr>
        <p:sp>
          <p:nvSpPr>
            <p:cNvPr id="263" name="Google Shape;263;p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64" name="Google Shape;264;p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65" name="Google Shape;265;p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266" name="Google Shape;266;p9"/>
            <p:cNvPicPr preferRelativeResize="0"/>
            <p:nvPr/>
          </p:nvPicPr>
          <p:blipFill rotWithShape="1">
            <a:blip r:embed="rId6">
              <a:alphaModFix/>
            </a:blip>
            <a:srcRect/>
            <a:stretch/>
          </p:blipFill>
          <p:spPr>
            <a:xfrm>
              <a:off x="16563311" y="9245925"/>
              <a:ext cx="1354709" cy="492621"/>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0"/>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72" name="Google Shape;272;p1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73" name="Google Shape;273;p1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74" name="Google Shape;274;p1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75" name="Google Shape;275;p1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76" name="Google Shape;276;p1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77" name="Google Shape;277;p1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78" name="Google Shape;278;p10"/>
          <p:cNvSpPr txBox="1"/>
          <p:nvPr/>
        </p:nvSpPr>
        <p:spPr>
          <a:xfrm>
            <a:off x="751351" y="1415589"/>
            <a:ext cx="15948000" cy="100982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Elaboración de criterios de evaluación para la aplicación de evaluaciones sumativas</a:t>
            </a:r>
            <a:endParaRPr sz="4000" b="0" i="0" u="none" strike="noStrike" cap="none">
              <a:solidFill>
                <a:srgbClr val="033C5B"/>
              </a:solidFill>
              <a:latin typeface="Arial"/>
              <a:ea typeface="Arial"/>
              <a:cs typeface="Arial"/>
              <a:sym typeface="Arial"/>
            </a:endParaRPr>
          </a:p>
        </p:txBody>
      </p:sp>
      <p:grpSp>
        <p:nvGrpSpPr>
          <p:cNvPr id="279" name="Google Shape;279;p10"/>
          <p:cNvGrpSpPr/>
          <p:nvPr/>
        </p:nvGrpSpPr>
        <p:grpSpPr>
          <a:xfrm>
            <a:off x="4694837" y="2508456"/>
            <a:ext cx="8755279" cy="5863283"/>
            <a:chOff x="5862571" y="228046"/>
            <a:chExt cx="8755279" cy="5863283"/>
          </a:xfrm>
        </p:grpSpPr>
        <p:sp>
          <p:nvSpPr>
            <p:cNvPr id="280" name="Google Shape;280;p10"/>
            <p:cNvSpPr/>
            <p:nvPr/>
          </p:nvSpPr>
          <p:spPr>
            <a:xfrm>
              <a:off x="9211815" y="1765513"/>
              <a:ext cx="2168174" cy="2168174"/>
            </a:xfrm>
            <a:prstGeom prst="ellipse">
              <a:avLst/>
            </a:prstGeom>
            <a:solidFill>
              <a:srgbClr val="49ACC5">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0"/>
            <p:cNvSpPr/>
            <p:nvPr/>
          </p:nvSpPr>
          <p:spPr>
            <a:xfrm>
              <a:off x="9054181" y="228046"/>
              <a:ext cx="2515081" cy="145577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0"/>
            <p:cNvSpPr txBox="1"/>
            <p:nvPr/>
          </p:nvSpPr>
          <p:spPr>
            <a:xfrm>
              <a:off x="9054181" y="228046"/>
              <a:ext cx="2515081" cy="145577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de-DE" sz="2000"/>
                <a:t>Los criterios de evaluación deben formularse con claridad y sin ambigüedades.</a:t>
              </a:r>
              <a:endParaRPr sz="2000" b="0" i="0" u="none" strike="noStrike" cap="none">
                <a:solidFill>
                  <a:srgbClr val="000000"/>
                </a:solidFill>
                <a:latin typeface="Arial"/>
                <a:ea typeface="Arial"/>
                <a:cs typeface="Arial"/>
                <a:sym typeface="Arial"/>
              </a:endParaRPr>
            </a:p>
          </p:txBody>
        </p:sp>
        <p:sp>
          <p:nvSpPr>
            <p:cNvPr id="283" name="Google Shape;283;p10"/>
            <p:cNvSpPr/>
            <p:nvPr/>
          </p:nvSpPr>
          <p:spPr>
            <a:xfrm>
              <a:off x="10036589" y="2364548"/>
              <a:ext cx="2168174" cy="2168174"/>
            </a:xfrm>
            <a:prstGeom prst="ellipse">
              <a:avLst/>
            </a:prstGeom>
            <a:solidFill>
              <a:srgbClr val="47D290">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0"/>
            <p:cNvSpPr/>
            <p:nvPr/>
          </p:nvSpPr>
          <p:spPr>
            <a:xfrm>
              <a:off x="12349637" y="1788954"/>
              <a:ext cx="2254901" cy="15796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0"/>
            <p:cNvSpPr txBox="1"/>
            <p:nvPr/>
          </p:nvSpPr>
          <p:spPr>
            <a:xfrm>
              <a:off x="12349637" y="1788954"/>
              <a:ext cx="2254901" cy="157966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de-DE" sz="2000"/>
                <a:t>Los criterios de evaluación deben estar estrechamente relacionados con los objetivos de aprendizaje previamente definidos.</a:t>
              </a:r>
              <a:endParaRPr sz="2000" b="0" i="0" u="none" strike="noStrike" cap="none">
                <a:solidFill>
                  <a:srgbClr val="000000"/>
                </a:solidFill>
                <a:latin typeface="Arial"/>
                <a:ea typeface="Arial"/>
                <a:cs typeface="Arial"/>
                <a:sym typeface="Arial"/>
              </a:endParaRPr>
            </a:p>
          </p:txBody>
        </p:sp>
        <p:sp>
          <p:nvSpPr>
            <p:cNvPr id="286" name="Google Shape;286;p10"/>
            <p:cNvSpPr/>
            <p:nvPr/>
          </p:nvSpPr>
          <p:spPr>
            <a:xfrm>
              <a:off x="9721770" y="3334651"/>
              <a:ext cx="2168174" cy="2168174"/>
            </a:xfrm>
            <a:prstGeom prst="ellipse">
              <a:avLst/>
            </a:prstGeom>
            <a:solidFill>
              <a:srgbClr val="5FDF45">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0"/>
            <p:cNvSpPr/>
            <p:nvPr/>
          </p:nvSpPr>
          <p:spPr>
            <a:xfrm>
              <a:off x="12362949" y="4379853"/>
              <a:ext cx="2254901" cy="15796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0"/>
            <p:cNvSpPr txBox="1"/>
            <p:nvPr/>
          </p:nvSpPr>
          <p:spPr>
            <a:xfrm>
              <a:off x="12362949" y="4379853"/>
              <a:ext cx="2254901" cy="157966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de-DE" sz="2000"/>
                <a:t>Los criterios de evaluación deben ser objetivos y proporcionar una base clara para la evaluación.</a:t>
              </a:r>
              <a:endParaRPr sz="2000" b="0" i="0" u="none" strike="noStrike" cap="none">
                <a:solidFill>
                  <a:srgbClr val="000000"/>
                </a:solidFill>
                <a:latin typeface="Arial"/>
                <a:ea typeface="Arial"/>
                <a:cs typeface="Arial"/>
                <a:sym typeface="Arial"/>
              </a:endParaRPr>
            </a:p>
          </p:txBody>
        </p:sp>
        <p:sp>
          <p:nvSpPr>
            <p:cNvPr id="289" name="Google Shape;289;p10"/>
            <p:cNvSpPr/>
            <p:nvPr/>
          </p:nvSpPr>
          <p:spPr>
            <a:xfrm>
              <a:off x="8701861" y="3334651"/>
              <a:ext cx="2168174" cy="2168174"/>
            </a:xfrm>
            <a:prstGeom prst="ellipse">
              <a:avLst/>
            </a:prstGeom>
            <a:solidFill>
              <a:srgbClr val="D3EB44">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0"/>
            <p:cNvSpPr/>
            <p:nvPr/>
          </p:nvSpPr>
          <p:spPr>
            <a:xfrm>
              <a:off x="6126363" y="4511660"/>
              <a:ext cx="2254901" cy="15796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0"/>
            <p:cNvSpPr txBox="1"/>
            <p:nvPr/>
          </p:nvSpPr>
          <p:spPr>
            <a:xfrm>
              <a:off x="6126363" y="4511660"/>
              <a:ext cx="2254901" cy="157966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de-DE" sz="2000"/>
                <a:t>Los criterios de evaluación deben permitir diferenciar adecuadamente las actuaciones de los alumnos</a:t>
              </a:r>
              <a:endParaRPr sz="2000" b="0" i="0" u="none" strike="noStrike" cap="none">
                <a:solidFill>
                  <a:srgbClr val="000000"/>
                </a:solidFill>
                <a:latin typeface="Arial"/>
                <a:ea typeface="Arial"/>
                <a:cs typeface="Arial"/>
                <a:sym typeface="Arial"/>
              </a:endParaRPr>
            </a:p>
          </p:txBody>
        </p:sp>
        <p:sp>
          <p:nvSpPr>
            <p:cNvPr id="292" name="Google Shape;292;p10"/>
            <p:cNvSpPr/>
            <p:nvPr/>
          </p:nvSpPr>
          <p:spPr>
            <a:xfrm>
              <a:off x="8387042" y="2364548"/>
              <a:ext cx="2168174" cy="2168174"/>
            </a:xfrm>
            <a:prstGeom prst="ellipse">
              <a:avLst/>
            </a:prstGeom>
            <a:solidFill>
              <a:srgbClr val="F69444">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0"/>
            <p:cNvSpPr/>
            <p:nvPr/>
          </p:nvSpPr>
          <p:spPr>
            <a:xfrm>
              <a:off x="5862571" y="1788954"/>
              <a:ext cx="2254901" cy="15796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0"/>
            <p:cNvSpPr txBox="1"/>
            <p:nvPr/>
          </p:nvSpPr>
          <p:spPr>
            <a:xfrm>
              <a:off x="5862571" y="1788954"/>
              <a:ext cx="2254901" cy="157966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de-DE" sz="2000"/>
                <a:t>Los criterios de evaluación deben comunicarse de forma transparente a los estudiantes para que sepan cómo se evaluará su rendimiento.</a:t>
              </a:r>
              <a:endParaRPr sz="2000" b="0" i="0" u="none" strike="noStrike" cap="none">
                <a:solidFill>
                  <a:srgbClr val="000000"/>
                </a:solidFill>
                <a:latin typeface="Arial"/>
                <a:ea typeface="Arial"/>
                <a:cs typeface="Arial"/>
                <a:sym typeface="Arial"/>
              </a:endParaRPr>
            </a:p>
          </p:txBody>
        </p:sp>
      </p:grpSp>
      <p:sp>
        <p:nvSpPr>
          <p:cNvPr id="295" name="Google Shape;295;p1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296" name="Google Shape;296;p10"/>
          <p:cNvGrpSpPr/>
          <p:nvPr/>
        </p:nvGrpSpPr>
        <p:grpSpPr>
          <a:xfrm>
            <a:off x="602293" y="8374276"/>
            <a:ext cx="17358880" cy="2331172"/>
            <a:chOff x="559140" y="8374275"/>
            <a:chExt cx="17358880" cy="2331172"/>
          </a:xfrm>
        </p:grpSpPr>
        <p:sp>
          <p:nvSpPr>
            <p:cNvPr id="297" name="Google Shape;297;p1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8" name="Google Shape;298;p10"/>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9" name="Google Shape;299;p10"/>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300" name="Google Shape;300;p10"/>
            <p:cNvPicPr preferRelativeResize="0"/>
            <p:nvPr/>
          </p:nvPicPr>
          <p:blipFill rotWithShape="1">
            <a:blip r:embed="rId6">
              <a:alphaModFix/>
            </a:blip>
            <a:srcRect/>
            <a:stretch/>
          </p:blipFill>
          <p:spPr>
            <a:xfrm>
              <a:off x="16563311" y="9245925"/>
              <a:ext cx="1354709" cy="492621"/>
            </a:xfrm>
            <a:prstGeom prst="rect">
              <a:avLst/>
            </a:prstGeom>
            <a:noFill/>
            <a:ln>
              <a:noFill/>
            </a:ln>
          </p:spPr>
        </p:pic>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3246</Words>
  <Application>Microsoft Office PowerPoint</Application>
  <PresentationFormat>Custom</PresentationFormat>
  <Paragraphs>170</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vt:lpstr>
      <vt:lpstr>Calibri</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stsal</dc:creator>
  <cp:lastModifiedBy>Sotiria Tsalamani</cp:lastModifiedBy>
  <cp:revision>1</cp:revision>
  <dcterms:modified xsi:type="dcterms:W3CDTF">2024-11-08T20:59:36Z</dcterms:modified>
</cp:coreProperties>
</file>