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9"/>
  </p:notesMasterIdLst>
  <p:sldIdLst>
    <p:sldId id="256" r:id="rId2"/>
    <p:sldId id="273" r:id="rId3"/>
    <p:sldId id="274" r:id="rId4"/>
    <p:sldId id="287" r:id="rId5"/>
    <p:sldId id="275" r:id="rId6"/>
    <p:sldId id="276" r:id="rId7"/>
    <p:sldId id="288" r:id="rId8"/>
    <p:sldId id="277" r:id="rId9"/>
    <p:sldId id="289" r:id="rId10"/>
    <p:sldId id="278" r:id="rId11"/>
    <p:sldId id="279" r:id="rId12"/>
    <p:sldId id="280" r:id="rId13"/>
    <p:sldId id="281" r:id="rId14"/>
    <p:sldId id="282" r:id="rId15"/>
    <p:sldId id="283" r:id="rId16"/>
    <p:sldId id="284" r:id="rId17"/>
    <p:sldId id="285" r:id="rId18"/>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78" y="21"/>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38CFD1-DF29-4698-9412-DEEDA9B87272}" type="doc">
      <dgm:prSet loTypeId="urn:microsoft.com/office/officeart/2005/8/layout/vList2" loCatId="list" qsTypeId="urn:microsoft.com/office/officeart/2005/8/quickstyle/3d3" qsCatId="3D" csTypeId="urn:microsoft.com/office/officeart/2005/8/colors/accent1_2" csCatId="accent1"/>
      <dgm:spPr/>
      <dgm:t>
        <a:bodyPr/>
        <a:lstStyle/>
        <a:p>
          <a:endParaRPr lang="en-US"/>
        </a:p>
      </dgm:t>
    </dgm:pt>
    <dgm:pt modelId="{3E212E60-17AD-4C31-9C94-207038384662}">
      <dgm:prSet/>
      <dgm:spPr/>
      <dgm:t>
        <a:bodyPr/>
        <a:lstStyle/>
        <a:p>
          <a:pPr rtl="0"/>
          <a:r>
            <a:rPr lang="de-DE" b="0" i="0"/>
            <a:t>Formative assessment enables learners to monitor and reflect on their own learning progress.</a:t>
          </a:r>
          <a:endParaRPr lang="el-GR"/>
        </a:p>
      </dgm:t>
    </dgm:pt>
    <dgm:pt modelId="{6866EC66-1121-4868-8277-712D0FD5D2F9}" type="parTrans" cxnId="{ACA51BA7-8BB8-4569-8FFB-62F0E4E3FE2A}">
      <dgm:prSet/>
      <dgm:spPr/>
      <dgm:t>
        <a:bodyPr/>
        <a:lstStyle/>
        <a:p>
          <a:endParaRPr lang="en-US"/>
        </a:p>
      </dgm:t>
    </dgm:pt>
    <dgm:pt modelId="{B699F70C-43FA-40CF-82F1-34E9670AD2CC}" type="sibTrans" cxnId="{ACA51BA7-8BB8-4569-8FFB-62F0E4E3FE2A}">
      <dgm:prSet/>
      <dgm:spPr/>
      <dgm:t>
        <a:bodyPr/>
        <a:lstStyle/>
        <a:p>
          <a:endParaRPr lang="en-US"/>
        </a:p>
      </dgm:t>
    </dgm:pt>
    <dgm:pt modelId="{67696E19-3CBD-4281-87C5-0A1C95B629BF}">
      <dgm:prSet/>
      <dgm:spPr/>
      <dgm:t>
        <a:bodyPr/>
        <a:lstStyle/>
        <a:p>
          <a:pPr rtl="0"/>
          <a:r>
            <a:rPr lang="de-DE" b="0" i="0"/>
            <a:t>Regular feedback allows learners to check their knowledge and understanding and work specifically on their weaknesses.</a:t>
          </a:r>
          <a:endParaRPr lang="el-GR"/>
        </a:p>
      </dgm:t>
    </dgm:pt>
    <dgm:pt modelId="{0F370F35-9F02-4DB0-BE31-F74DAC91B5C7}" type="parTrans" cxnId="{BB4BA784-3AF0-4756-A023-B86CA094CC46}">
      <dgm:prSet/>
      <dgm:spPr/>
      <dgm:t>
        <a:bodyPr/>
        <a:lstStyle/>
        <a:p>
          <a:endParaRPr lang="en-US"/>
        </a:p>
      </dgm:t>
    </dgm:pt>
    <dgm:pt modelId="{B559EF48-A884-4CB4-AA7E-9017960DD37E}" type="sibTrans" cxnId="{BB4BA784-3AF0-4756-A023-B86CA094CC46}">
      <dgm:prSet/>
      <dgm:spPr/>
      <dgm:t>
        <a:bodyPr/>
        <a:lstStyle/>
        <a:p>
          <a:endParaRPr lang="en-US"/>
        </a:p>
      </dgm:t>
    </dgm:pt>
    <dgm:pt modelId="{4FC4C477-9D88-491B-8253-AB8DC8B70963}">
      <dgm:prSet/>
      <dgm:spPr/>
      <dgm:t>
        <a:bodyPr/>
        <a:lstStyle/>
        <a:p>
          <a:pPr rtl="0"/>
          <a:r>
            <a:rPr lang="de-DE" b="0" i="0"/>
            <a:t>Teachers can use formative assessment to adapt lessons to learners' needs and provide individualised support.</a:t>
          </a:r>
          <a:endParaRPr lang="el-GR"/>
        </a:p>
      </dgm:t>
    </dgm:pt>
    <dgm:pt modelId="{79F85BB6-0760-467D-B379-9B056BF2630E}" type="parTrans" cxnId="{75CFD6EF-C9DC-410E-B441-1E10F174198D}">
      <dgm:prSet/>
      <dgm:spPr/>
      <dgm:t>
        <a:bodyPr/>
        <a:lstStyle/>
        <a:p>
          <a:endParaRPr lang="en-US"/>
        </a:p>
      </dgm:t>
    </dgm:pt>
    <dgm:pt modelId="{8BDA9B43-D1EB-40EF-BE25-702E692FE701}" type="sibTrans" cxnId="{75CFD6EF-C9DC-410E-B441-1E10F174198D}">
      <dgm:prSet/>
      <dgm:spPr/>
      <dgm:t>
        <a:bodyPr/>
        <a:lstStyle/>
        <a:p>
          <a:endParaRPr lang="en-US"/>
        </a:p>
      </dgm:t>
    </dgm:pt>
    <dgm:pt modelId="{BE21F4A9-1769-432D-8D9F-7C6AA9DAFDDF}">
      <dgm:prSet/>
      <dgm:spPr/>
      <dgm:t>
        <a:bodyPr/>
        <a:lstStyle/>
        <a:p>
          <a:pPr rtl="0"/>
          <a:r>
            <a:rPr lang="de-DE" b="0" i="0"/>
            <a:t>Formative assessment encourages active learning as learners have to continuously apply and review their knowledge.</a:t>
          </a:r>
          <a:endParaRPr lang="el-GR"/>
        </a:p>
      </dgm:t>
    </dgm:pt>
    <dgm:pt modelId="{CAF8723F-BC5F-49F7-B8D2-DD8A36B38278}" type="parTrans" cxnId="{1E909E27-2223-4062-B36F-340557AD3117}">
      <dgm:prSet/>
      <dgm:spPr/>
      <dgm:t>
        <a:bodyPr/>
        <a:lstStyle/>
        <a:p>
          <a:endParaRPr lang="en-US"/>
        </a:p>
      </dgm:t>
    </dgm:pt>
    <dgm:pt modelId="{D034E9C6-2EA9-4ADD-80D5-BF774070C3CA}" type="sibTrans" cxnId="{1E909E27-2223-4062-B36F-340557AD3117}">
      <dgm:prSet/>
      <dgm:spPr/>
      <dgm:t>
        <a:bodyPr/>
        <a:lstStyle/>
        <a:p>
          <a:endParaRPr lang="en-US"/>
        </a:p>
      </dgm:t>
    </dgm:pt>
    <dgm:pt modelId="{8D3B5653-F377-48B9-B4FA-FEA5346C35A9}">
      <dgm:prSet/>
      <dgm:spPr/>
      <dgm:t>
        <a:bodyPr/>
        <a:lstStyle/>
        <a:p>
          <a:pPr rtl="0"/>
          <a:r>
            <a:rPr lang="de-DE" b="0" i="0"/>
            <a:t>Formative assessment allows learners to set their own learning goals and track their progress.</a:t>
          </a:r>
          <a:endParaRPr lang="el-GR"/>
        </a:p>
      </dgm:t>
    </dgm:pt>
    <dgm:pt modelId="{779CB256-3907-42EA-91EC-E3CDFE9A3DE9}" type="parTrans" cxnId="{E385486E-6B09-4EA2-BD8D-D8A651A73311}">
      <dgm:prSet/>
      <dgm:spPr/>
      <dgm:t>
        <a:bodyPr/>
        <a:lstStyle/>
        <a:p>
          <a:endParaRPr lang="en-US"/>
        </a:p>
      </dgm:t>
    </dgm:pt>
    <dgm:pt modelId="{025593AB-C94F-489D-BD08-1FA6E92CF646}" type="sibTrans" cxnId="{E385486E-6B09-4EA2-BD8D-D8A651A73311}">
      <dgm:prSet/>
      <dgm:spPr/>
      <dgm:t>
        <a:bodyPr/>
        <a:lstStyle/>
        <a:p>
          <a:endParaRPr lang="en-US"/>
        </a:p>
      </dgm:t>
    </dgm:pt>
    <dgm:pt modelId="{18E43984-DD28-4206-90A4-508002C102C7}">
      <dgm:prSet/>
      <dgm:spPr/>
      <dgm:t>
        <a:bodyPr/>
        <a:lstStyle/>
        <a:p>
          <a:pPr rtl="0"/>
          <a:r>
            <a:rPr lang="de-DE" b="0" i="0"/>
            <a:t>Formative assessment enables teachers to improve the learning process and make teaching more effective.</a:t>
          </a:r>
          <a:endParaRPr lang="el-GR"/>
        </a:p>
      </dgm:t>
    </dgm:pt>
    <dgm:pt modelId="{8427B975-F3E3-4DB4-90FD-EA1A5ED7BC31}" type="parTrans" cxnId="{280FFE0C-7C43-4CFD-A11D-9C9DA789FA9F}">
      <dgm:prSet/>
      <dgm:spPr/>
      <dgm:t>
        <a:bodyPr/>
        <a:lstStyle/>
        <a:p>
          <a:endParaRPr lang="en-US"/>
        </a:p>
      </dgm:t>
    </dgm:pt>
    <dgm:pt modelId="{6ABB488D-8C12-4336-9C74-DFD859BA9C33}" type="sibTrans" cxnId="{280FFE0C-7C43-4CFD-A11D-9C9DA789FA9F}">
      <dgm:prSet/>
      <dgm:spPr/>
      <dgm:t>
        <a:bodyPr/>
        <a:lstStyle/>
        <a:p>
          <a:endParaRPr lang="en-US"/>
        </a:p>
      </dgm:t>
    </dgm:pt>
    <dgm:pt modelId="{570C07C9-4AEB-4D9C-BB09-CACE9D861D2A}" type="pres">
      <dgm:prSet presAssocID="{C638CFD1-DF29-4698-9412-DEEDA9B87272}" presName="linear" presStyleCnt="0">
        <dgm:presLayoutVars>
          <dgm:animLvl val="lvl"/>
          <dgm:resizeHandles val="exact"/>
        </dgm:presLayoutVars>
      </dgm:prSet>
      <dgm:spPr/>
    </dgm:pt>
    <dgm:pt modelId="{B5B39890-0EE7-45C4-9ECF-FE37F977470C}" type="pres">
      <dgm:prSet presAssocID="{3E212E60-17AD-4C31-9C94-207038384662}" presName="parentText" presStyleLbl="node1" presStyleIdx="0" presStyleCnt="6">
        <dgm:presLayoutVars>
          <dgm:chMax val="0"/>
          <dgm:bulletEnabled val="1"/>
        </dgm:presLayoutVars>
      </dgm:prSet>
      <dgm:spPr/>
    </dgm:pt>
    <dgm:pt modelId="{F98FBE15-82EA-4298-9FB5-D0990824D357}" type="pres">
      <dgm:prSet presAssocID="{B699F70C-43FA-40CF-82F1-34E9670AD2CC}" presName="spacer" presStyleCnt="0"/>
      <dgm:spPr/>
    </dgm:pt>
    <dgm:pt modelId="{7D09E6AB-C02E-4885-9EA6-77B26CF58C0E}" type="pres">
      <dgm:prSet presAssocID="{67696E19-3CBD-4281-87C5-0A1C95B629BF}" presName="parentText" presStyleLbl="node1" presStyleIdx="1" presStyleCnt="6">
        <dgm:presLayoutVars>
          <dgm:chMax val="0"/>
          <dgm:bulletEnabled val="1"/>
        </dgm:presLayoutVars>
      </dgm:prSet>
      <dgm:spPr/>
    </dgm:pt>
    <dgm:pt modelId="{438E900D-9B30-483B-90F2-4C58F178317A}" type="pres">
      <dgm:prSet presAssocID="{B559EF48-A884-4CB4-AA7E-9017960DD37E}" presName="spacer" presStyleCnt="0"/>
      <dgm:spPr/>
    </dgm:pt>
    <dgm:pt modelId="{330173FF-EA13-40C9-A1F5-A5C101FFF69F}" type="pres">
      <dgm:prSet presAssocID="{4FC4C477-9D88-491B-8253-AB8DC8B70963}" presName="parentText" presStyleLbl="node1" presStyleIdx="2" presStyleCnt="6">
        <dgm:presLayoutVars>
          <dgm:chMax val="0"/>
          <dgm:bulletEnabled val="1"/>
        </dgm:presLayoutVars>
      </dgm:prSet>
      <dgm:spPr/>
    </dgm:pt>
    <dgm:pt modelId="{ADBDC78E-3BC0-4E5B-ABC8-FD0ECCACA815}" type="pres">
      <dgm:prSet presAssocID="{8BDA9B43-D1EB-40EF-BE25-702E692FE701}" presName="spacer" presStyleCnt="0"/>
      <dgm:spPr/>
    </dgm:pt>
    <dgm:pt modelId="{6258B1F8-4EF8-41FB-86BB-4122071EEC2F}" type="pres">
      <dgm:prSet presAssocID="{BE21F4A9-1769-432D-8D9F-7C6AA9DAFDDF}" presName="parentText" presStyleLbl="node1" presStyleIdx="3" presStyleCnt="6">
        <dgm:presLayoutVars>
          <dgm:chMax val="0"/>
          <dgm:bulletEnabled val="1"/>
        </dgm:presLayoutVars>
      </dgm:prSet>
      <dgm:spPr/>
    </dgm:pt>
    <dgm:pt modelId="{82301E64-4885-42CE-83F7-664BF64C24CE}" type="pres">
      <dgm:prSet presAssocID="{D034E9C6-2EA9-4ADD-80D5-BF774070C3CA}" presName="spacer" presStyleCnt="0"/>
      <dgm:spPr/>
    </dgm:pt>
    <dgm:pt modelId="{E3CC79EA-49B5-46D8-8C32-EF54C44AE323}" type="pres">
      <dgm:prSet presAssocID="{8D3B5653-F377-48B9-B4FA-FEA5346C35A9}" presName="parentText" presStyleLbl="node1" presStyleIdx="4" presStyleCnt="6">
        <dgm:presLayoutVars>
          <dgm:chMax val="0"/>
          <dgm:bulletEnabled val="1"/>
        </dgm:presLayoutVars>
      </dgm:prSet>
      <dgm:spPr/>
    </dgm:pt>
    <dgm:pt modelId="{A22D320D-7A65-41D6-9F29-5BB687300200}" type="pres">
      <dgm:prSet presAssocID="{025593AB-C94F-489D-BD08-1FA6E92CF646}" presName="spacer" presStyleCnt="0"/>
      <dgm:spPr/>
    </dgm:pt>
    <dgm:pt modelId="{E718E9A7-A68A-4245-9DB4-5883927FE315}" type="pres">
      <dgm:prSet presAssocID="{18E43984-DD28-4206-90A4-508002C102C7}" presName="parentText" presStyleLbl="node1" presStyleIdx="5" presStyleCnt="6">
        <dgm:presLayoutVars>
          <dgm:chMax val="0"/>
          <dgm:bulletEnabled val="1"/>
        </dgm:presLayoutVars>
      </dgm:prSet>
      <dgm:spPr/>
    </dgm:pt>
  </dgm:ptLst>
  <dgm:cxnLst>
    <dgm:cxn modelId="{280FFE0C-7C43-4CFD-A11D-9C9DA789FA9F}" srcId="{C638CFD1-DF29-4698-9412-DEEDA9B87272}" destId="{18E43984-DD28-4206-90A4-508002C102C7}" srcOrd="5" destOrd="0" parTransId="{8427B975-F3E3-4DB4-90FD-EA1A5ED7BC31}" sibTransId="{6ABB488D-8C12-4336-9C74-DFD859BA9C33}"/>
    <dgm:cxn modelId="{083FAE0D-A42F-43B2-B820-505F78572540}" type="presOf" srcId="{8D3B5653-F377-48B9-B4FA-FEA5346C35A9}" destId="{E3CC79EA-49B5-46D8-8C32-EF54C44AE323}" srcOrd="0" destOrd="0" presId="urn:microsoft.com/office/officeart/2005/8/layout/vList2"/>
    <dgm:cxn modelId="{355D5F21-43D3-4057-8293-817D7232EAD5}" type="presOf" srcId="{67696E19-3CBD-4281-87C5-0A1C95B629BF}" destId="{7D09E6AB-C02E-4885-9EA6-77B26CF58C0E}" srcOrd="0" destOrd="0" presId="urn:microsoft.com/office/officeart/2005/8/layout/vList2"/>
    <dgm:cxn modelId="{1E909E27-2223-4062-B36F-340557AD3117}" srcId="{C638CFD1-DF29-4698-9412-DEEDA9B87272}" destId="{BE21F4A9-1769-432D-8D9F-7C6AA9DAFDDF}" srcOrd="3" destOrd="0" parTransId="{CAF8723F-BC5F-49F7-B8D2-DD8A36B38278}" sibTransId="{D034E9C6-2EA9-4ADD-80D5-BF774070C3CA}"/>
    <dgm:cxn modelId="{348C9638-A31D-41FF-BA66-B548E95A1E63}" type="presOf" srcId="{4FC4C477-9D88-491B-8253-AB8DC8B70963}" destId="{330173FF-EA13-40C9-A1F5-A5C101FFF69F}" srcOrd="0" destOrd="0" presId="urn:microsoft.com/office/officeart/2005/8/layout/vList2"/>
    <dgm:cxn modelId="{1895CA38-A7CD-4749-B4D1-5CE0D141C334}" type="presOf" srcId="{C638CFD1-DF29-4698-9412-DEEDA9B87272}" destId="{570C07C9-4AEB-4D9C-BB09-CACE9D861D2A}" srcOrd="0" destOrd="0" presId="urn:microsoft.com/office/officeart/2005/8/layout/vList2"/>
    <dgm:cxn modelId="{E385486E-6B09-4EA2-BD8D-D8A651A73311}" srcId="{C638CFD1-DF29-4698-9412-DEEDA9B87272}" destId="{8D3B5653-F377-48B9-B4FA-FEA5346C35A9}" srcOrd="4" destOrd="0" parTransId="{779CB256-3907-42EA-91EC-E3CDFE9A3DE9}" sibTransId="{025593AB-C94F-489D-BD08-1FA6E92CF646}"/>
    <dgm:cxn modelId="{76C17D7A-532F-4A73-85B6-6F341FD6AF5F}" type="presOf" srcId="{BE21F4A9-1769-432D-8D9F-7C6AA9DAFDDF}" destId="{6258B1F8-4EF8-41FB-86BB-4122071EEC2F}" srcOrd="0" destOrd="0" presId="urn:microsoft.com/office/officeart/2005/8/layout/vList2"/>
    <dgm:cxn modelId="{BB4BA784-3AF0-4756-A023-B86CA094CC46}" srcId="{C638CFD1-DF29-4698-9412-DEEDA9B87272}" destId="{67696E19-3CBD-4281-87C5-0A1C95B629BF}" srcOrd="1" destOrd="0" parTransId="{0F370F35-9F02-4DB0-BE31-F74DAC91B5C7}" sibTransId="{B559EF48-A884-4CB4-AA7E-9017960DD37E}"/>
    <dgm:cxn modelId="{A4B2B69D-8DC4-49BB-AE79-EE6ED7DB2F65}" type="presOf" srcId="{3E212E60-17AD-4C31-9C94-207038384662}" destId="{B5B39890-0EE7-45C4-9ECF-FE37F977470C}" srcOrd="0" destOrd="0" presId="urn:microsoft.com/office/officeart/2005/8/layout/vList2"/>
    <dgm:cxn modelId="{ACA51BA7-8BB8-4569-8FFB-62F0E4E3FE2A}" srcId="{C638CFD1-DF29-4698-9412-DEEDA9B87272}" destId="{3E212E60-17AD-4C31-9C94-207038384662}" srcOrd="0" destOrd="0" parTransId="{6866EC66-1121-4868-8277-712D0FD5D2F9}" sibTransId="{B699F70C-43FA-40CF-82F1-34E9670AD2CC}"/>
    <dgm:cxn modelId="{75CFD6EF-C9DC-410E-B441-1E10F174198D}" srcId="{C638CFD1-DF29-4698-9412-DEEDA9B87272}" destId="{4FC4C477-9D88-491B-8253-AB8DC8B70963}" srcOrd="2" destOrd="0" parTransId="{79F85BB6-0760-467D-B379-9B056BF2630E}" sibTransId="{8BDA9B43-D1EB-40EF-BE25-702E692FE701}"/>
    <dgm:cxn modelId="{27DA81F9-5706-4F5C-9D62-450F6AD08A64}" type="presOf" srcId="{18E43984-DD28-4206-90A4-508002C102C7}" destId="{E718E9A7-A68A-4245-9DB4-5883927FE315}" srcOrd="0" destOrd="0" presId="urn:microsoft.com/office/officeart/2005/8/layout/vList2"/>
    <dgm:cxn modelId="{DFC94C60-5CE0-4693-AC9C-CF1C1BED2E04}" type="presParOf" srcId="{570C07C9-4AEB-4D9C-BB09-CACE9D861D2A}" destId="{B5B39890-0EE7-45C4-9ECF-FE37F977470C}" srcOrd="0" destOrd="0" presId="urn:microsoft.com/office/officeart/2005/8/layout/vList2"/>
    <dgm:cxn modelId="{D5A57938-B8B3-42B3-8B40-D6B39AA3F8F2}" type="presParOf" srcId="{570C07C9-4AEB-4D9C-BB09-CACE9D861D2A}" destId="{F98FBE15-82EA-4298-9FB5-D0990824D357}" srcOrd="1" destOrd="0" presId="urn:microsoft.com/office/officeart/2005/8/layout/vList2"/>
    <dgm:cxn modelId="{1769E5E2-0FF3-4DB4-989E-FA9DD5916963}" type="presParOf" srcId="{570C07C9-4AEB-4D9C-BB09-CACE9D861D2A}" destId="{7D09E6AB-C02E-4885-9EA6-77B26CF58C0E}" srcOrd="2" destOrd="0" presId="urn:microsoft.com/office/officeart/2005/8/layout/vList2"/>
    <dgm:cxn modelId="{2EB2E72A-2A85-401F-B189-C7A0E78C65DA}" type="presParOf" srcId="{570C07C9-4AEB-4D9C-BB09-CACE9D861D2A}" destId="{438E900D-9B30-483B-90F2-4C58F178317A}" srcOrd="3" destOrd="0" presId="urn:microsoft.com/office/officeart/2005/8/layout/vList2"/>
    <dgm:cxn modelId="{B6B0B982-A255-4C6D-BF7A-6463CE6392E6}" type="presParOf" srcId="{570C07C9-4AEB-4D9C-BB09-CACE9D861D2A}" destId="{330173FF-EA13-40C9-A1F5-A5C101FFF69F}" srcOrd="4" destOrd="0" presId="urn:microsoft.com/office/officeart/2005/8/layout/vList2"/>
    <dgm:cxn modelId="{0AC8E510-7C42-467A-B6CD-E97F0C771AD2}" type="presParOf" srcId="{570C07C9-4AEB-4D9C-BB09-CACE9D861D2A}" destId="{ADBDC78E-3BC0-4E5B-ABC8-FD0ECCACA815}" srcOrd="5" destOrd="0" presId="urn:microsoft.com/office/officeart/2005/8/layout/vList2"/>
    <dgm:cxn modelId="{9D22C3FF-9DAA-42C8-85AA-1CCC6D300AEC}" type="presParOf" srcId="{570C07C9-4AEB-4D9C-BB09-CACE9D861D2A}" destId="{6258B1F8-4EF8-41FB-86BB-4122071EEC2F}" srcOrd="6" destOrd="0" presId="urn:microsoft.com/office/officeart/2005/8/layout/vList2"/>
    <dgm:cxn modelId="{E42D4FBC-BDA8-4690-A1F0-AD80D43EF6BB}" type="presParOf" srcId="{570C07C9-4AEB-4D9C-BB09-CACE9D861D2A}" destId="{82301E64-4885-42CE-83F7-664BF64C24CE}" srcOrd="7" destOrd="0" presId="urn:microsoft.com/office/officeart/2005/8/layout/vList2"/>
    <dgm:cxn modelId="{16C7ACCD-39AA-4CF6-8D78-3E79E7448924}" type="presParOf" srcId="{570C07C9-4AEB-4D9C-BB09-CACE9D861D2A}" destId="{E3CC79EA-49B5-46D8-8C32-EF54C44AE323}" srcOrd="8" destOrd="0" presId="urn:microsoft.com/office/officeart/2005/8/layout/vList2"/>
    <dgm:cxn modelId="{9D5E97DF-E627-4FE5-9DA1-313ECD9DA670}" type="presParOf" srcId="{570C07C9-4AEB-4D9C-BB09-CACE9D861D2A}" destId="{A22D320D-7A65-41D6-9F29-5BB687300200}" srcOrd="9" destOrd="0" presId="urn:microsoft.com/office/officeart/2005/8/layout/vList2"/>
    <dgm:cxn modelId="{66C38434-B059-405B-BEF8-EDA141CB230C}" type="presParOf" srcId="{570C07C9-4AEB-4D9C-BB09-CACE9D861D2A}" destId="{E718E9A7-A68A-4245-9DB4-5883927FE315}" srcOrd="1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DE634C5-61D2-4DE1-B25F-7BD5EA516523}"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n-US"/>
        </a:p>
      </dgm:t>
    </dgm:pt>
    <dgm:pt modelId="{39A0C47E-351F-47E0-A563-F0499B3DED80}">
      <dgm:prSet/>
      <dgm:spPr/>
      <dgm:t>
        <a:bodyPr/>
        <a:lstStyle/>
        <a:p>
          <a:pPr rtl="0"/>
          <a:r>
            <a:rPr lang="de-DE" b="0" i="0" dirty="0"/>
            <a:t>They aquire information about their current learning status and performance.</a:t>
          </a:r>
          <a:endParaRPr lang="el-GR" dirty="0"/>
        </a:p>
      </dgm:t>
    </dgm:pt>
    <dgm:pt modelId="{118E6C18-1E53-4414-8CA1-5B4223ACD2AB}" type="parTrans" cxnId="{FCEEC1ED-5236-4863-B255-A74641593021}">
      <dgm:prSet/>
      <dgm:spPr/>
      <dgm:t>
        <a:bodyPr/>
        <a:lstStyle/>
        <a:p>
          <a:endParaRPr lang="en-US"/>
        </a:p>
      </dgm:t>
    </dgm:pt>
    <dgm:pt modelId="{12910FD6-BF1C-427E-B1A2-E0F12ED8CCFC}" type="sibTrans" cxnId="{FCEEC1ED-5236-4863-B255-A74641593021}">
      <dgm:prSet/>
      <dgm:spPr/>
      <dgm:t>
        <a:bodyPr/>
        <a:lstStyle/>
        <a:p>
          <a:endParaRPr lang="en-US"/>
        </a:p>
      </dgm:t>
    </dgm:pt>
    <dgm:pt modelId="{36E20EF0-4389-4CCF-9FF2-9E3702622BED}">
      <dgm:prSet/>
      <dgm:spPr/>
      <dgm:t>
        <a:bodyPr/>
        <a:lstStyle/>
        <a:p>
          <a:pPr rtl="0"/>
          <a:r>
            <a:rPr lang="de-DE" b="0" i="0" dirty="0"/>
            <a:t>They can recognise their strengths and weaknesses and work specifically on their weaknesses.</a:t>
          </a:r>
          <a:endParaRPr lang="el-GR" dirty="0"/>
        </a:p>
      </dgm:t>
    </dgm:pt>
    <dgm:pt modelId="{7861BEB4-6A19-46F4-A725-E5A42953C54A}" type="parTrans" cxnId="{BFC05804-F79C-46A2-A50D-120F8F931732}">
      <dgm:prSet/>
      <dgm:spPr/>
      <dgm:t>
        <a:bodyPr/>
        <a:lstStyle/>
        <a:p>
          <a:endParaRPr lang="en-US"/>
        </a:p>
      </dgm:t>
    </dgm:pt>
    <dgm:pt modelId="{FE015721-6851-40D0-8679-DA8C10A21032}" type="sibTrans" cxnId="{BFC05804-F79C-46A2-A50D-120F8F931732}">
      <dgm:prSet/>
      <dgm:spPr/>
      <dgm:t>
        <a:bodyPr/>
        <a:lstStyle/>
        <a:p>
          <a:endParaRPr lang="en-US"/>
        </a:p>
      </dgm:t>
    </dgm:pt>
    <dgm:pt modelId="{674FCD6C-F784-48C3-834E-49E4C6E6B925}">
      <dgm:prSet/>
      <dgm:spPr/>
      <dgm:t>
        <a:bodyPr/>
        <a:lstStyle/>
        <a:p>
          <a:pPr rtl="0"/>
          <a:r>
            <a:rPr lang="de-DE" b="0" i="0" dirty="0"/>
            <a:t>They are able to check and improve their knowledge and understanding.</a:t>
          </a:r>
          <a:endParaRPr lang="el-GR" dirty="0"/>
        </a:p>
      </dgm:t>
    </dgm:pt>
    <dgm:pt modelId="{C8A98ED0-9A5F-4E5D-8752-A5671461ED35}" type="parTrans" cxnId="{5078E4E1-C31C-40B2-A9CC-D97616E4F829}">
      <dgm:prSet/>
      <dgm:spPr/>
      <dgm:t>
        <a:bodyPr/>
        <a:lstStyle/>
        <a:p>
          <a:endParaRPr lang="en-US"/>
        </a:p>
      </dgm:t>
    </dgm:pt>
    <dgm:pt modelId="{156B6F49-31D8-4D04-8381-26F4F4548B71}" type="sibTrans" cxnId="{5078E4E1-C31C-40B2-A9CC-D97616E4F829}">
      <dgm:prSet/>
      <dgm:spPr/>
      <dgm:t>
        <a:bodyPr/>
        <a:lstStyle/>
        <a:p>
          <a:endParaRPr lang="en-US"/>
        </a:p>
      </dgm:t>
    </dgm:pt>
    <dgm:pt modelId="{1A4FD564-530C-4784-B34D-782BF68F6630}">
      <dgm:prSet/>
      <dgm:spPr/>
      <dgm:t>
        <a:bodyPr/>
        <a:lstStyle/>
        <a:p>
          <a:pPr rtl="0"/>
          <a:r>
            <a:rPr lang="de-DE" b="0" i="0" dirty="0"/>
            <a:t>They are motivated to give their best and develop further.</a:t>
          </a:r>
          <a:endParaRPr lang="el-GR" dirty="0"/>
        </a:p>
      </dgm:t>
    </dgm:pt>
    <dgm:pt modelId="{6306B01F-98FE-49FC-9630-983574DE7CA5}" type="parTrans" cxnId="{CFC86071-523B-44E6-B96E-515D36271E3F}">
      <dgm:prSet/>
      <dgm:spPr/>
      <dgm:t>
        <a:bodyPr/>
        <a:lstStyle/>
        <a:p>
          <a:endParaRPr lang="en-US"/>
        </a:p>
      </dgm:t>
    </dgm:pt>
    <dgm:pt modelId="{6ED2AE1E-B891-4F0D-BE88-BAFBD1EB0C3E}" type="sibTrans" cxnId="{CFC86071-523B-44E6-B96E-515D36271E3F}">
      <dgm:prSet/>
      <dgm:spPr/>
      <dgm:t>
        <a:bodyPr/>
        <a:lstStyle/>
        <a:p>
          <a:endParaRPr lang="en-US"/>
        </a:p>
      </dgm:t>
    </dgm:pt>
    <dgm:pt modelId="{539D96E9-AD28-4948-8650-85D994E1474C}">
      <dgm:prSet/>
      <dgm:spPr/>
      <dgm:t>
        <a:bodyPr/>
        <a:lstStyle/>
        <a:p>
          <a:pPr rtl="0"/>
          <a:r>
            <a:rPr lang="de-DE" b="0" i="0" dirty="0"/>
            <a:t>They can set their own learning goals and track their progress.</a:t>
          </a:r>
          <a:endParaRPr lang="el-GR" dirty="0"/>
        </a:p>
      </dgm:t>
    </dgm:pt>
    <dgm:pt modelId="{AC8677C3-C884-4C0A-B9B3-8A3BA44C473F}" type="parTrans" cxnId="{3E695131-04DA-418A-AEC3-314904DA0A22}">
      <dgm:prSet/>
      <dgm:spPr/>
      <dgm:t>
        <a:bodyPr/>
        <a:lstStyle/>
        <a:p>
          <a:endParaRPr lang="en-US"/>
        </a:p>
      </dgm:t>
    </dgm:pt>
    <dgm:pt modelId="{6FA3A929-34CF-48C1-A5C7-FF84DC75B6E9}" type="sibTrans" cxnId="{3E695131-04DA-418A-AEC3-314904DA0A22}">
      <dgm:prSet/>
      <dgm:spPr/>
      <dgm:t>
        <a:bodyPr/>
        <a:lstStyle/>
        <a:p>
          <a:endParaRPr lang="en-US"/>
        </a:p>
      </dgm:t>
    </dgm:pt>
    <dgm:pt modelId="{653AC191-1461-4A20-9E55-72123E3AF8C5}">
      <dgm:prSet/>
      <dgm:spPr/>
      <dgm:t>
        <a:bodyPr/>
        <a:lstStyle/>
        <a:p>
          <a:pPr rtl="0"/>
          <a:r>
            <a:rPr lang="de-DE" b="0" i="0" dirty="0"/>
            <a:t>The learning process is supported and learners can reflect on their thought processes and deepen their understanding.</a:t>
          </a:r>
          <a:endParaRPr lang="el-GR" dirty="0"/>
        </a:p>
      </dgm:t>
    </dgm:pt>
    <dgm:pt modelId="{D9FDB91B-9AF5-415C-9B02-335D16B4BCAF}" type="parTrans" cxnId="{9AB5EFC7-2368-49A4-8F46-8FFF8CD4234C}">
      <dgm:prSet/>
      <dgm:spPr/>
      <dgm:t>
        <a:bodyPr/>
        <a:lstStyle/>
        <a:p>
          <a:endParaRPr lang="en-US"/>
        </a:p>
      </dgm:t>
    </dgm:pt>
    <dgm:pt modelId="{7654A646-AEAD-4A07-83C8-8A5A8AA5AF74}" type="sibTrans" cxnId="{9AB5EFC7-2368-49A4-8F46-8FFF8CD4234C}">
      <dgm:prSet/>
      <dgm:spPr/>
      <dgm:t>
        <a:bodyPr/>
        <a:lstStyle/>
        <a:p>
          <a:endParaRPr lang="en-US"/>
        </a:p>
      </dgm:t>
    </dgm:pt>
    <dgm:pt modelId="{0280AA76-3C8B-439D-8B10-6A89F8F70A34}" type="pres">
      <dgm:prSet presAssocID="{ADE634C5-61D2-4DE1-B25F-7BD5EA516523}" presName="Name0" presStyleCnt="0">
        <dgm:presLayoutVars>
          <dgm:chPref val="1"/>
          <dgm:dir/>
          <dgm:animOne val="branch"/>
          <dgm:animLvl val="lvl"/>
          <dgm:resizeHandles/>
        </dgm:presLayoutVars>
      </dgm:prSet>
      <dgm:spPr/>
    </dgm:pt>
    <dgm:pt modelId="{D6C629D8-CB74-46B6-BE33-84697672A50B}" type="pres">
      <dgm:prSet presAssocID="{39A0C47E-351F-47E0-A563-F0499B3DED80}" presName="vertOne" presStyleCnt="0"/>
      <dgm:spPr/>
    </dgm:pt>
    <dgm:pt modelId="{FED2CBBB-B317-4654-B124-5525EA054EB6}" type="pres">
      <dgm:prSet presAssocID="{39A0C47E-351F-47E0-A563-F0499B3DED80}" presName="txOne" presStyleLbl="node0" presStyleIdx="0" presStyleCnt="6">
        <dgm:presLayoutVars>
          <dgm:chPref val="3"/>
        </dgm:presLayoutVars>
      </dgm:prSet>
      <dgm:spPr/>
    </dgm:pt>
    <dgm:pt modelId="{979A532A-EFDE-4B63-A9B0-34218FFA08DF}" type="pres">
      <dgm:prSet presAssocID="{39A0C47E-351F-47E0-A563-F0499B3DED80}" presName="horzOne" presStyleCnt="0"/>
      <dgm:spPr/>
    </dgm:pt>
    <dgm:pt modelId="{4BFCE2CB-426A-462A-98FF-21161B3C0B50}" type="pres">
      <dgm:prSet presAssocID="{12910FD6-BF1C-427E-B1A2-E0F12ED8CCFC}" presName="sibSpaceOne" presStyleCnt="0"/>
      <dgm:spPr/>
    </dgm:pt>
    <dgm:pt modelId="{3D6F76A4-D66E-43BA-9FBB-5B504E371DD4}" type="pres">
      <dgm:prSet presAssocID="{36E20EF0-4389-4CCF-9FF2-9E3702622BED}" presName="vertOne" presStyleCnt="0"/>
      <dgm:spPr/>
    </dgm:pt>
    <dgm:pt modelId="{8B22B6F3-4862-438D-A77D-DB61D6E1901D}" type="pres">
      <dgm:prSet presAssocID="{36E20EF0-4389-4CCF-9FF2-9E3702622BED}" presName="txOne" presStyleLbl="node0" presStyleIdx="1" presStyleCnt="6">
        <dgm:presLayoutVars>
          <dgm:chPref val="3"/>
        </dgm:presLayoutVars>
      </dgm:prSet>
      <dgm:spPr/>
    </dgm:pt>
    <dgm:pt modelId="{00A6FB0C-54C0-4DC5-93F0-90FE7735A548}" type="pres">
      <dgm:prSet presAssocID="{36E20EF0-4389-4CCF-9FF2-9E3702622BED}" presName="horzOne" presStyleCnt="0"/>
      <dgm:spPr/>
    </dgm:pt>
    <dgm:pt modelId="{F2FCB211-9931-4A8B-8777-3B78D728B743}" type="pres">
      <dgm:prSet presAssocID="{FE015721-6851-40D0-8679-DA8C10A21032}" presName="sibSpaceOne" presStyleCnt="0"/>
      <dgm:spPr/>
    </dgm:pt>
    <dgm:pt modelId="{E006CCE2-1366-46FE-BB05-DE1CCA6386FF}" type="pres">
      <dgm:prSet presAssocID="{674FCD6C-F784-48C3-834E-49E4C6E6B925}" presName="vertOne" presStyleCnt="0"/>
      <dgm:spPr/>
    </dgm:pt>
    <dgm:pt modelId="{0A95C222-D23C-4488-A17C-CD7CFE770E14}" type="pres">
      <dgm:prSet presAssocID="{674FCD6C-F784-48C3-834E-49E4C6E6B925}" presName="txOne" presStyleLbl="node0" presStyleIdx="2" presStyleCnt="6">
        <dgm:presLayoutVars>
          <dgm:chPref val="3"/>
        </dgm:presLayoutVars>
      </dgm:prSet>
      <dgm:spPr/>
    </dgm:pt>
    <dgm:pt modelId="{F1F38FF8-E17C-45B5-8C04-AEF58AE9968F}" type="pres">
      <dgm:prSet presAssocID="{674FCD6C-F784-48C3-834E-49E4C6E6B925}" presName="horzOne" presStyleCnt="0"/>
      <dgm:spPr/>
    </dgm:pt>
    <dgm:pt modelId="{94BC73A0-34BC-4A0A-88D6-4C24D7242806}" type="pres">
      <dgm:prSet presAssocID="{156B6F49-31D8-4D04-8381-26F4F4548B71}" presName="sibSpaceOne" presStyleCnt="0"/>
      <dgm:spPr/>
    </dgm:pt>
    <dgm:pt modelId="{0136334A-145C-487C-9463-A27937842685}" type="pres">
      <dgm:prSet presAssocID="{1A4FD564-530C-4784-B34D-782BF68F6630}" presName="vertOne" presStyleCnt="0"/>
      <dgm:spPr/>
    </dgm:pt>
    <dgm:pt modelId="{8A4F4195-554E-48E5-835D-A0757905B082}" type="pres">
      <dgm:prSet presAssocID="{1A4FD564-530C-4784-B34D-782BF68F6630}" presName="txOne" presStyleLbl="node0" presStyleIdx="3" presStyleCnt="6">
        <dgm:presLayoutVars>
          <dgm:chPref val="3"/>
        </dgm:presLayoutVars>
      </dgm:prSet>
      <dgm:spPr/>
    </dgm:pt>
    <dgm:pt modelId="{3A224048-5D75-4F5E-A652-E21647E8BB12}" type="pres">
      <dgm:prSet presAssocID="{1A4FD564-530C-4784-B34D-782BF68F6630}" presName="horzOne" presStyleCnt="0"/>
      <dgm:spPr/>
    </dgm:pt>
    <dgm:pt modelId="{D4976470-216D-4475-8A35-CB1687F5E2BE}" type="pres">
      <dgm:prSet presAssocID="{6ED2AE1E-B891-4F0D-BE88-BAFBD1EB0C3E}" presName="sibSpaceOne" presStyleCnt="0"/>
      <dgm:spPr/>
    </dgm:pt>
    <dgm:pt modelId="{8F4B8024-BFD9-4E29-BE5E-ACDD8EAFBE43}" type="pres">
      <dgm:prSet presAssocID="{539D96E9-AD28-4948-8650-85D994E1474C}" presName="vertOne" presStyleCnt="0"/>
      <dgm:spPr/>
    </dgm:pt>
    <dgm:pt modelId="{64F7BE13-4B8C-40FD-A146-EA211F37A118}" type="pres">
      <dgm:prSet presAssocID="{539D96E9-AD28-4948-8650-85D994E1474C}" presName="txOne" presStyleLbl="node0" presStyleIdx="4" presStyleCnt="6">
        <dgm:presLayoutVars>
          <dgm:chPref val="3"/>
        </dgm:presLayoutVars>
      </dgm:prSet>
      <dgm:spPr/>
    </dgm:pt>
    <dgm:pt modelId="{A1B6BAD2-5705-49A6-9132-4F1A0B73AB49}" type="pres">
      <dgm:prSet presAssocID="{539D96E9-AD28-4948-8650-85D994E1474C}" presName="horzOne" presStyleCnt="0"/>
      <dgm:spPr/>
    </dgm:pt>
    <dgm:pt modelId="{78ABC292-E7EC-4574-8D66-9C264B56888F}" type="pres">
      <dgm:prSet presAssocID="{6FA3A929-34CF-48C1-A5C7-FF84DC75B6E9}" presName="sibSpaceOne" presStyleCnt="0"/>
      <dgm:spPr/>
    </dgm:pt>
    <dgm:pt modelId="{675F0E3B-76F1-4310-BE48-13C7A3F50878}" type="pres">
      <dgm:prSet presAssocID="{653AC191-1461-4A20-9E55-72123E3AF8C5}" presName="vertOne" presStyleCnt="0"/>
      <dgm:spPr/>
    </dgm:pt>
    <dgm:pt modelId="{33AD81FE-61A2-42B6-87A2-EE582C5A343B}" type="pres">
      <dgm:prSet presAssocID="{653AC191-1461-4A20-9E55-72123E3AF8C5}" presName="txOne" presStyleLbl="node0" presStyleIdx="5" presStyleCnt="6">
        <dgm:presLayoutVars>
          <dgm:chPref val="3"/>
        </dgm:presLayoutVars>
      </dgm:prSet>
      <dgm:spPr/>
    </dgm:pt>
    <dgm:pt modelId="{F7AB14DE-D592-454A-90D1-3DA492C6906A}" type="pres">
      <dgm:prSet presAssocID="{653AC191-1461-4A20-9E55-72123E3AF8C5}" presName="horzOne" presStyleCnt="0"/>
      <dgm:spPr/>
    </dgm:pt>
  </dgm:ptLst>
  <dgm:cxnLst>
    <dgm:cxn modelId="{BFC05804-F79C-46A2-A50D-120F8F931732}" srcId="{ADE634C5-61D2-4DE1-B25F-7BD5EA516523}" destId="{36E20EF0-4389-4CCF-9FF2-9E3702622BED}" srcOrd="1" destOrd="0" parTransId="{7861BEB4-6A19-46F4-A725-E5A42953C54A}" sibTransId="{FE015721-6851-40D0-8679-DA8C10A21032}"/>
    <dgm:cxn modelId="{3E695131-04DA-418A-AEC3-314904DA0A22}" srcId="{ADE634C5-61D2-4DE1-B25F-7BD5EA516523}" destId="{539D96E9-AD28-4948-8650-85D994E1474C}" srcOrd="4" destOrd="0" parTransId="{AC8677C3-C884-4C0A-B9B3-8A3BA44C473F}" sibTransId="{6FA3A929-34CF-48C1-A5C7-FF84DC75B6E9}"/>
    <dgm:cxn modelId="{DA04733D-EE38-4443-B6D7-5405309C4C8E}" type="presOf" srcId="{539D96E9-AD28-4948-8650-85D994E1474C}" destId="{64F7BE13-4B8C-40FD-A146-EA211F37A118}" srcOrd="0" destOrd="0" presId="urn:microsoft.com/office/officeart/2005/8/layout/hierarchy4"/>
    <dgm:cxn modelId="{F0FA4C62-3A07-451C-A067-88305C887948}" type="presOf" srcId="{ADE634C5-61D2-4DE1-B25F-7BD5EA516523}" destId="{0280AA76-3C8B-439D-8B10-6A89F8F70A34}" srcOrd="0" destOrd="0" presId="urn:microsoft.com/office/officeart/2005/8/layout/hierarchy4"/>
    <dgm:cxn modelId="{F23D4867-2688-4C42-9E69-1F4B499EC5CC}" type="presOf" srcId="{674FCD6C-F784-48C3-834E-49E4C6E6B925}" destId="{0A95C222-D23C-4488-A17C-CD7CFE770E14}" srcOrd="0" destOrd="0" presId="urn:microsoft.com/office/officeart/2005/8/layout/hierarchy4"/>
    <dgm:cxn modelId="{CFC86071-523B-44E6-B96E-515D36271E3F}" srcId="{ADE634C5-61D2-4DE1-B25F-7BD5EA516523}" destId="{1A4FD564-530C-4784-B34D-782BF68F6630}" srcOrd="3" destOrd="0" parTransId="{6306B01F-98FE-49FC-9630-983574DE7CA5}" sibTransId="{6ED2AE1E-B891-4F0D-BE88-BAFBD1EB0C3E}"/>
    <dgm:cxn modelId="{3BEDCD7C-331F-4128-AAC7-F9A8D265A7F4}" type="presOf" srcId="{39A0C47E-351F-47E0-A563-F0499B3DED80}" destId="{FED2CBBB-B317-4654-B124-5525EA054EB6}" srcOrd="0" destOrd="0" presId="urn:microsoft.com/office/officeart/2005/8/layout/hierarchy4"/>
    <dgm:cxn modelId="{F77659AD-E1BD-46B4-96EA-F09403BEC318}" type="presOf" srcId="{36E20EF0-4389-4CCF-9FF2-9E3702622BED}" destId="{8B22B6F3-4862-438D-A77D-DB61D6E1901D}" srcOrd="0" destOrd="0" presId="urn:microsoft.com/office/officeart/2005/8/layout/hierarchy4"/>
    <dgm:cxn modelId="{9AB5EFC7-2368-49A4-8F46-8FFF8CD4234C}" srcId="{ADE634C5-61D2-4DE1-B25F-7BD5EA516523}" destId="{653AC191-1461-4A20-9E55-72123E3AF8C5}" srcOrd="5" destOrd="0" parTransId="{D9FDB91B-9AF5-415C-9B02-335D16B4BCAF}" sibTransId="{7654A646-AEAD-4A07-83C8-8A5A8AA5AF74}"/>
    <dgm:cxn modelId="{5078E4E1-C31C-40B2-A9CC-D97616E4F829}" srcId="{ADE634C5-61D2-4DE1-B25F-7BD5EA516523}" destId="{674FCD6C-F784-48C3-834E-49E4C6E6B925}" srcOrd="2" destOrd="0" parTransId="{C8A98ED0-9A5F-4E5D-8752-A5671461ED35}" sibTransId="{156B6F49-31D8-4D04-8381-26F4F4548B71}"/>
    <dgm:cxn modelId="{268F5BE3-DE58-4E7D-A942-4BA31E70D3B7}" type="presOf" srcId="{1A4FD564-530C-4784-B34D-782BF68F6630}" destId="{8A4F4195-554E-48E5-835D-A0757905B082}" srcOrd="0" destOrd="0" presId="urn:microsoft.com/office/officeart/2005/8/layout/hierarchy4"/>
    <dgm:cxn modelId="{FCEEC1ED-5236-4863-B255-A74641593021}" srcId="{ADE634C5-61D2-4DE1-B25F-7BD5EA516523}" destId="{39A0C47E-351F-47E0-A563-F0499B3DED80}" srcOrd="0" destOrd="0" parTransId="{118E6C18-1E53-4414-8CA1-5B4223ACD2AB}" sibTransId="{12910FD6-BF1C-427E-B1A2-E0F12ED8CCFC}"/>
    <dgm:cxn modelId="{145767EE-1A9A-44D8-930B-112A9BCD92DE}" type="presOf" srcId="{653AC191-1461-4A20-9E55-72123E3AF8C5}" destId="{33AD81FE-61A2-42B6-87A2-EE582C5A343B}" srcOrd="0" destOrd="0" presId="urn:microsoft.com/office/officeart/2005/8/layout/hierarchy4"/>
    <dgm:cxn modelId="{DE7B8624-16CF-46FC-92BD-D40C4E6AE547}" type="presParOf" srcId="{0280AA76-3C8B-439D-8B10-6A89F8F70A34}" destId="{D6C629D8-CB74-46B6-BE33-84697672A50B}" srcOrd="0" destOrd="0" presId="urn:microsoft.com/office/officeart/2005/8/layout/hierarchy4"/>
    <dgm:cxn modelId="{77F9A4A3-191A-4B68-9362-614CCFBE4BD4}" type="presParOf" srcId="{D6C629D8-CB74-46B6-BE33-84697672A50B}" destId="{FED2CBBB-B317-4654-B124-5525EA054EB6}" srcOrd="0" destOrd="0" presId="urn:microsoft.com/office/officeart/2005/8/layout/hierarchy4"/>
    <dgm:cxn modelId="{F96417BD-C5FA-4559-B95F-4A3A32C7EF12}" type="presParOf" srcId="{D6C629D8-CB74-46B6-BE33-84697672A50B}" destId="{979A532A-EFDE-4B63-A9B0-34218FFA08DF}" srcOrd="1" destOrd="0" presId="urn:microsoft.com/office/officeart/2005/8/layout/hierarchy4"/>
    <dgm:cxn modelId="{DF8D6E60-A832-4269-AC9C-94CDA6BA12AC}" type="presParOf" srcId="{0280AA76-3C8B-439D-8B10-6A89F8F70A34}" destId="{4BFCE2CB-426A-462A-98FF-21161B3C0B50}" srcOrd="1" destOrd="0" presId="urn:microsoft.com/office/officeart/2005/8/layout/hierarchy4"/>
    <dgm:cxn modelId="{2A9CD3ED-3EA2-40C9-8E73-5D1AE0663A3A}" type="presParOf" srcId="{0280AA76-3C8B-439D-8B10-6A89F8F70A34}" destId="{3D6F76A4-D66E-43BA-9FBB-5B504E371DD4}" srcOrd="2" destOrd="0" presId="urn:microsoft.com/office/officeart/2005/8/layout/hierarchy4"/>
    <dgm:cxn modelId="{C5DC83A7-24FC-4F47-A871-0B012B239E11}" type="presParOf" srcId="{3D6F76A4-D66E-43BA-9FBB-5B504E371DD4}" destId="{8B22B6F3-4862-438D-A77D-DB61D6E1901D}" srcOrd="0" destOrd="0" presId="urn:microsoft.com/office/officeart/2005/8/layout/hierarchy4"/>
    <dgm:cxn modelId="{4A751AE2-98C4-4E91-9B0D-E0A0D5D58C2F}" type="presParOf" srcId="{3D6F76A4-D66E-43BA-9FBB-5B504E371DD4}" destId="{00A6FB0C-54C0-4DC5-93F0-90FE7735A548}" srcOrd="1" destOrd="0" presId="urn:microsoft.com/office/officeart/2005/8/layout/hierarchy4"/>
    <dgm:cxn modelId="{4C13B905-E9A8-4C69-8338-440D9029ED1C}" type="presParOf" srcId="{0280AA76-3C8B-439D-8B10-6A89F8F70A34}" destId="{F2FCB211-9931-4A8B-8777-3B78D728B743}" srcOrd="3" destOrd="0" presId="urn:microsoft.com/office/officeart/2005/8/layout/hierarchy4"/>
    <dgm:cxn modelId="{5E98F708-D99F-4641-AE0A-BC865D53B1A9}" type="presParOf" srcId="{0280AA76-3C8B-439D-8B10-6A89F8F70A34}" destId="{E006CCE2-1366-46FE-BB05-DE1CCA6386FF}" srcOrd="4" destOrd="0" presId="urn:microsoft.com/office/officeart/2005/8/layout/hierarchy4"/>
    <dgm:cxn modelId="{2BDAB5BB-34DF-400C-A875-997694154027}" type="presParOf" srcId="{E006CCE2-1366-46FE-BB05-DE1CCA6386FF}" destId="{0A95C222-D23C-4488-A17C-CD7CFE770E14}" srcOrd="0" destOrd="0" presId="urn:microsoft.com/office/officeart/2005/8/layout/hierarchy4"/>
    <dgm:cxn modelId="{AD567213-D6F5-4CDB-84B0-011456CD4608}" type="presParOf" srcId="{E006CCE2-1366-46FE-BB05-DE1CCA6386FF}" destId="{F1F38FF8-E17C-45B5-8C04-AEF58AE9968F}" srcOrd="1" destOrd="0" presId="urn:microsoft.com/office/officeart/2005/8/layout/hierarchy4"/>
    <dgm:cxn modelId="{A75137D1-768D-40D8-85BC-96F3F95B29C9}" type="presParOf" srcId="{0280AA76-3C8B-439D-8B10-6A89F8F70A34}" destId="{94BC73A0-34BC-4A0A-88D6-4C24D7242806}" srcOrd="5" destOrd="0" presId="urn:microsoft.com/office/officeart/2005/8/layout/hierarchy4"/>
    <dgm:cxn modelId="{5C72E925-DE17-47B2-A3E6-F59D6683C17C}" type="presParOf" srcId="{0280AA76-3C8B-439D-8B10-6A89F8F70A34}" destId="{0136334A-145C-487C-9463-A27937842685}" srcOrd="6" destOrd="0" presId="urn:microsoft.com/office/officeart/2005/8/layout/hierarchy4"/>
    <dgm:cxn modelId="{7C188A8B-8CA2-4AA4-AD4E-DAA5341DEF44}" type="presParOf" srcId="{0136334A-145C-487C-9463-A27937842685}" destId="{8A4F4195-554E-48E5-835D-A0757905B082}" srcOrd="0" destOrd="0" presId="urn:microsoft.com/office/officeart/2005/8/layout/hierarchy4"/>
    <dgm:cxn modelId="{80C4F8B8-1720-4589-92B9-D3A9AF87A2E7}" type="presParOf" srcId="{0136334A-145C-487C-9463-A27937842685}" destId="{3A224048-5D75-4F5E-A652-E21647E8BB12}" srcOrd="1" destOrd="0" presId="urn:microsoft.com/office/officeart/2005/8/layout/hierarchy4"/>
    <dgm:cxn modelId="{CC30C9D0-788F-4753-B581-5AD554386947}" type="presParOf" srcId="{0280AA76-3C8B-439D-8B10-6A89F8F70A34}" destId="{D4976470-216D-4475-8A35-CB1687F5E2BE}" srcOrd="7" destOrd="0" presId="urn:microsoft.com/office/officeart/2005/8/layout/hierarchy4"/>
    <dgm:cxn modelId="{C320CBA7-B19E-4DCA-911E-7D75603B9294}" type="presParOf" srcId="{0280AA76-3C8B-439D-8B10-6A89F8F70A34}" destId="{8F4B8024-BFD9-4E29-BE5E-ACDD8EAFBE43}" srcOrd="8" destOrd="0" presId="urn:microsoft.com/office/officeart/2005/8/layout/hierarchy4"/>
    <dgm:cxn modelId="{75C27EC3-3C11-4891-90D8-CCAE5CA6BF8A}" type="presParOf" srcId="{8F4B8024-BFD9-4E29-BE5E-ACDD8EAFBE43}" destId="{64F7BE13-4B8C-40FD-A146-EA211F37A118}" srcOrd="0" destOrd="0" presId="urn:microsoft.com/office/officeart/2005/8/layout/hierarchy4"/>
    <dgm:cxn modelId="{3845C63A-1180-436A-A25C-93A591A3B8C0}" type="presParOf" srcId="{8F4B8024-BFD9-4E29-BE5E-ACDD8EAFBE43}" destId="{A1B6BAD2-5705-49A6-9132-4F1A0B73AB49}" srcOrd="1" destOrd="0" presId="urn:microsoft.com/office/officeart/2005/8/layout/hierarchy4"/>
    <dgm:cxn modelId="{FDA6E00F-B2FD-4B75-B9CA-2796ACF3C169}" type="presParOf" srcId="{0280AA76-3C8B-439D-8B10-6A89F8F70A34}" destId="{78ABC292-E7EC-4574-8D66-9C264B56888F}" srcOrd="9" destOrd="0" presId="urn:microsoft.com/office/officeart/2005/8/layout/hierarchy4"/>
    <dgm:cxn modelId="{A5537824-61AE-4A0B-93EB-CC0EB43E3F9D}" type="presParOf" srcId="{0280AA76-3C8B-439D-8B10-6A89F8F70A34}" destId="{675F0E3B-76F1-4310-BE48-13C7A3F50878}" srcOrd="10" destOrd="0" presId="urn:microsoft.com/office/officeart/2005/8/layout/hierarchy4"/>
    <dgm:cxn modelId="{03AF56F2-7285-4D69-B09C-13C9ABBEB16F}" type="presParOf" srcId="{675F0E3B-76F1-4310-BE48-13C7A3F50878}" destId="{33AD81FE-61A2-42B6-87A2-EE582C5A343B}" srcOrd="0" destOrd="0" presId="urn:microsoft.com/office/officeart/2005/8/layout/hierarchy4"/>
    <dgm:cxn modelId="{FA763DA9-1A6D-43F8-8F3E-E70EB2B1B545}" type="presParOf" srcId="{675F0E3B-76F1-4310-BE48-13C7A3F50878}" destId="{F7AB14DE-D592-454A-90D1-3DA492C6906A}" srcOrd="1" destOrd="0" presId="urn:microsoft.com/office/officeart/2005/8/layout/hierarchy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5613E4D-72DF-437C-AFB8-1AA933B9A8EF}" type="doc">
      <dgm:prSet loTypeId="urn:microsoft.com/office/officeart/2005/8/layout/hProcess11" loCatId="process" qsTypeId="urn:microsoft.com/office/officeart/2005/8/quickstyle/simple1" qsCatId="simple" csTypeId="urn:microsoft.com/office/officeart/2005/8/colors/accent1_2" csCatId="accent1"/>
      <dgm:spPr/>
      <dgm:t>
        <a:bodyPr/>
        <a:lstStyle/>
        <a:p>
          <a:endParaRPr lang="en-US"/>
        </a:p>
      </dgm:t>
    </dgm:pt>
    <dgm:pt modelId="{FD0DC718-16B3-4D35-ABE9-01F414FBC632}">
      <dgm:prSet/>
      <dgm:spPr/>
      <dgm:t>
        <a:bodyPr/>
        <a:lstStyle/>
        <a:p>
          <a:pPr rtl="0"/>
          <a:r>
            <a:rPr lang="de-DE" b="0" i="0"/>
            <a:t>Promotion of independent learning</a:t>
          </a:r>
          <a:endParaRPr lang="el-GR"/>
        </a:p>
      </dgm:t>
    </dgm:pt>
    <dgm:pt modelId="{7084A74A-EA8D-4D95-BACD-FEDC27DE2FBA}" type="parTrans" cxnId="{5DC55AB0-AE6F-49BA-A36E-BAB8B86E8DE4}">
      <dgm:prSet/>
      <dgm:spPr/>
      <dgm:t>
        <a:bodyPr/>
        <a:lstStyle/>
        <a:p>
          <a:endParaRPr lang="en-US"/>
        </a:p>
      </dgm:t>
    </dgm:pt>
    <dgm:pt modelId="{32F8CF4F-0987-4B70-B7B2-4AD7CA721DCA}" type="sibTrans" cxnId="{5DC55AB0-AE6F-49BA-A36E-BAB8B86E8DE4}">
      <dgm:prSet/>
      <dgm:spPr/>
      <dgm:t>
        <a:bodyPr/>
        <a:lstStyle/>
        <a:p>
          <a:endParaRPr lang="en-US"/>
        </a:p>
      </dgm:t>
    </dgm:pt>
    <dgm:pt modelId="{84C3D10B-3A2C-4C68-8F88-AF9813C6C4D0}">
      <dgm:prSet/>
      <dgm:spPr/>
      <dgm:t>
        <a:bodyPr/>
        <a:lstStyle/>
        <a:p>
          <a:pPr rtl="0"/>
          <a:r>
            <a:rPr lang="de-DE" b="0" i="0"/>
            <a:t>Increasing the motivation and commitment of learners</a:t>
          </a:r>
          <a:endParaRPr lang="el-GR"/>
        </a:p>
      </dgm:t>
    </dgm:pt>
    <dgm:pt modelId="{4DA67797-9A8B-4280-96A2-26B212557C12}" type="parTrans" cxnId="{ABFBEF24-116E-40A8-A1DA-5414F5FC3BDE}">
      <dgm:prSet/>
      <dgm:spPr/>
      <dgm:t>
        <a:bodyPr/>
        <a:lstStyle/>
        <a:p>
          <a:endParaRPr lang="en-US"/>
        </a:p>
      </dgm:t>
    </dgm:pt>
    <dgm:pt modelId="{3A79A8A8-14D2-4ECD-9548-43042DAED884}" type="sibTrans" cxnId="{ABFBEF24-116E-40A8-A1DA-5414F5FC3BDE}">
      <dgm:prSet/>
      <dgm:spPr/>
      <dgm:t>
        <a:bodyPr/>
        <a:lstStyle/>
        <a:p>
          <a:endParaRPr lang="en-US"/>
        </a:p>
      </dgm:t>
    </dgm:pt>
    <dgm:pt modelId="{3F6D460A-31E3-45BA-BB1B-2106195FC6A2}">
      <dgm:prSet/>
      <dgm:spPr/>
      <dgm:t>
        <a:bodyPr/>
        <a:lstStyle/>
        <a:p>
          <a:pPr rtl="0"/>
          <a:r>
            <a:rPr lang="de-DE" b="0" i="0"/>
            <a:t>Improving the understanding and application of learning content</a:t>
          </a:r>
          <a:endParaRPr lang="el-GR"/>
        </a:p>
      </dgm:t>
    </dgm:pt>
    <dgm:pt modelId="{DDA7C564-4910-4B9D-8AF9-86D7E81D8028}" type="parTrans" cxnId="{0506E87F-DB97-49A7-B77F-6A67195D27A5}">
      <dgm:prSet/>
      <dgm:spPr/>
      <dgm:t>
        <a:bodyPr/>
        <a:lstStyle/>
        <a:p>
          <a:endParaRPr lang="en-US"/>
        </a:p>
      </dgm:t>
    </dgm:pt>
    <dgm:pt modelId="{C055989B-B234-4902-BB4C-14305E86DF0D}" type="sibTrans" cxnId="{0506E87F-DB97-49A7-B77F-6A67195D27A5}">
      <dgm:prSet/>
      <dgm:spPr/>
      <dgm:t>
        <a:bodyPr/>
        <a:lstStyle/>
        <a:p>
          <a:endParaRPr lang="en-US"/>
        </a:p>
      </dgm:t>
    </dgm:pt>
    <dgm:pt modelId="{D2C7C7FD-8694-4F79-8128-059C277BF42D}">
      <dgm:prSet/>
      <dgm:spPr/>
      <dgm:t>
        <a:bodyPr/>
        <a:lstStyle/>
        <a:p>
          <a:pPr rtl="0"/>
          <a:r>
            <a:rPr lang="de-DE" b="0" i="0"/>
            <a:t>Strengthening the self-confidence of learners</a:t>
          </a:r>
          <a:endParaRPr lang="el-GR"/>
        </a:p>
      </dgm:t>
    </dgm:pt>
    <dgm:pt modelId="{8ECD4623-12B4-47C4-921E-F2508F14C07E}" type="parTrans" cxnId="{3708DE30-AE86-4ECC-9BE0-C47756ACE514}">
      <dgm:prSet/>
      <dgm:spPr/>
      <dgm:t>
        <a:bodyPr/>
        <a:lstStyle/>
        <a:p>
          <a:endParaRPr lang="en-US"/>
        </a:p>
      </dgm:t>
    </dgm:pt>
    <dgm:pt modelId="{8374B099-0C1E-4F30-92D5-F520C0926C88}" type="sibTrans" cxnId="{3708DE30-AE86-4ECC-9BE0-C47756ACE514}">
      <dgm:prSet/>
      <dgm:spPr/>
      <dgm:t>
        <a:bodyPr/>
        <a:lstStyle/>
        <a:p>
          <a:endParaRPr lang="en-US"/>
        </a:p>
      </dgm:t>
    </dgm:pt>
    <dgm:pt modelId="{9AF30A95-5958-422E-BE64-D9B8ED7B9128}">
      <dgm:prSet/>
      <dgm:spPr/>
      <dgm:t>
        <a:bodyPr/>
        <a:lstStyle/>
        <a:p>
          <a:pPr rtl="0"/>
          <a:r>
            <a:rPr lang="de-DE" b="0" i="0"/>
            <a:t>Supporting the development of problem-solving skills</a:t>
          </a:r>
          <a:endParaRPr lang="el-GR"/>
        </a:p>
      </dgm:t>
    </dgm:pt>
    <dgm:pt modelId="{37389B6C-A1F1-4784-A572-F87ACE9E8DD0}" type="parTrans" cxnId="{408F8027-A5B9-4F6E-BF77-A2DC18824275}">
      <dgm:prSet/>
      <dgm:spPr/>
      <dgm:t>
        <a:bodyPr/>
        <a:lstStyle/>
        <a:p>
          <a:endParaRPr lang="en-US"/>
        </a:p>
      </dgm:t>
    </dgm:pt>
    <dgm:pt modelId="{68D3FDB8-A936-4870-B5CC-18FD4B73B086}" type="sibTrans" cxnId="{408F8027-A5B9-4F6E-BF77-A2DC18824275}">
      <dgm:prSet/>
      <dgm:spPr/>
      <dgm:t>
        <a:bodyPr/>
        <a:lstStyle/>
        <a:p>
          <a:endParaRPr lang="en-US"/>
        </a:p>
      </dgm:t>
    </dgm:pt>
    <dgm:pt modelId="{134824E0-B53C-4BDC-AB07-AA7874E4D7C7}">
      <dgm:prSet/>
      <dgm:spPr/>
      <dgm:t>
        <a:bodyPr/>
        <a:lstStyle/>
        <a:p>
          <a:pPr rtl="0"/>
          <a:r>
            <a:rPr lang="de-DE" b="0" i="0"/>
            <a:t>Encourage active participation in the learning process and interaction with other learners</a:t>
          </a:r>
          <a:endParaRPr lang="el-GR"/>
        </a:p>
      </dgm:t>
    </dgm:pt>
    <dgm:pt modelId="{31154589-ED33-41FA-8B99-F82FDF55123A}" type="parTrans" cxnId="{8A7D9B53-4A9F-4736-8FB7-407FBE978DD2}">
      <dgm:prSet/>
      <dgm:spPr/>
      <dgm:t>
        <a:bodyPr/>
        <a:lstStyle/>
        <a:p>
          <a:endParaRPr lang="en-US"/>
        </a:p>
      </dgm:t>
    </dgm:pt>
    <dgm:pt modelId="{1E85CB90-4116-4A9D-B948-5FF5475CEBE2}" type="sibTrans" cxnId="{8A7D9B53-4A9F-4736-8FB7-407FBE978DD2}">
      <dgm:prSet/>
      <dgm:spPr/>
      <dgm:t>
        <a:bodyPr/>
        <a:lstStyle/>
        <a:p>
          <a:endParaRPr lang="en-US"/>
        </a:p>
      </dgm:t>
    </dgm:pt>
    <dgm:pt modelId="{2B506D9F-E86D-47C9-A0DD-AE575FD6DF40}">
      <dgm:prSet/>
      <dgm:spPr/>
      <dgm:t>
        <a:bodyPr/>
        <a:lstStyle/>
        <a:p>
          <a:pPr rtl="0"/>
          <a:r>
            <a:rPr lang="de-DE" b="0" i="0"/>
            <a:t>Improving the learning outcomes and progress of learners</a:t>
          </a:r>
          <a:endParaRPr lang="el-GR"/>
        </a:p>
      </dgm:t>
    </dgm:pt>
    <dgm:pt modelId="{02E8F5C0-1A78-4486-81AD-D935FFB266B1}" type="parTrans" cxnId="{5F668F9D-64AD-4784-A01F-F50F54928541}">
      <dgm:prSet/>
      <dgm:spPr/>
      <dgm:t>
        <a:bodyPr/>
        <a:lstStyle/>
        <a:p>
          <a:endParaRPr lang="en-US"/>
        </a:p>
      </dgm:t>
    </dgm:pt>
    <dgm:pt modelId="{D71D4608-261F-45BF-9D85-64D224F238F4}" type="sibTrans" cxnId="{5F668F9D-64AD-4784-A01F-F50F54928541}">
      <dgm:prSet/>
      <dgm:spPr/>
      <dgm:t>
        <a:bodyPr/>
        <a:lstStyle/>
        <a:p>
          <a:endParaRPr lang="en-US"/>
        </a:p>
      </dgm:t>
    </dgm:pt>
    <dgm:pt modelId="{DAC81BD4-6947-4517-8F24-E39F626E34B0}" type="pres">
      <dgm:prSet presAssocID="{A5613E4D-72DF-437C-AFB8-1AA933B9A8EF}" presName="Name0" presStyleCnt="0">
        <dgm:presLayoutVars>
          <dgm:dir/>
          <dgm:resizeHandles val="exact"/>
        </dgm:presLayoutVars>
      </dgm:prSet>
      <dgm:spPr/>
    </dgm:pt>
    <dgm:pt modelId="{F130A9B4-ABAD-4EA8-9818-5A6F0D6D359C}" type="pres">
      <dgm:prSet presAssocID="{A5613E4D-72DF-437C-AFB8-1AA933B9A8EF}" presName="arrow" presStyleLbl="bgShp" presStyleIdx="0" presStyleCnt="1"/>
      <dgm:spPr/>
    </dgm:pt>
    <dgm:pt modelId="{2FE1B8C1-F8C3-45D6-B353-E10BCB16A379}" type="pres">
      <dgm:prSet presAssocID="{A5613E4D-72DF-437C-AFB8-1AA933B9A8EF}" presName="points" presStyleCnt="0"/>
      <dgm:spPr/>
    </dgm:pt>
    <dgm:pt modelId="{872F0ED0-19C3-4EB8-A438-5F3282D8C54C}" type="pres">
      <dgm:prSet presAssocID="{FD0DC718-16B3-4D35-ABE9-01F414FBC632}" presName="compositeA" presStyleCnt="0"/>
      <dgm:spPr/>
    </dgm:pt>
    <dgm:pt modelId="{27481755-DDA2-43E2-9EC9-F21D17FBDF50}" type="pres">
      <dgm:prSet presAssocID="{FD0DC718-16B3-4D35-ABE9-01F414FBC632}" presName="textA" presStyleLbl="revTx" presStyleIdx="0" presStyleCnt="7">
        <dgm:presLayoutVars>
          <dgm:bulletEnabled val="1"/>
        </dgm:presLayoutVars>
      </dgm:prSet>
      <dgm:spPr/>
    </dgm:pt>
    <dgm:pt modelId="{70C0949E-87AF-4652-93DE-A560DBFCC4AF}" type="pres">
      <dgm:prSet presAssocID="{FD0DC718-16B3-4D35-ABE9-01F414FBC632}" presName="circleA" presStyleLbl="node1" presStyleIdx="0" presStyleCnt="7"/>
      <dgm:spPr/>
    </dgm:pt>
    <dgm:pt modelId="{24F03C7F-7630-42C9-8FB8-D3045C64876D}" type="pres">
      <dgm:prSet presAssocID="{FD0DC718-16B3-4D35-ABE9-01F414FBC632}" presName="spaceA" presStyleCnt="0"/>
      <dgm:spPr/>
    </dgm:pt>
    <dgm:pt modelId="{01A4DA1B-E5D1-4B0A-8F9C-64BFB792C10A}" type="pres">
      <dgm:prSet presAssocID="{32F8CF4F-0987-4B70-B7B2-4AD7CA721DCA}" presName="space" presStyleCnt="0"/>
      <dgm:spPr/>
    </dgm:pt>
    <dgm:pt modelId="{0EE478F6-7A21-4A90-AE71-341EDB32B372}" type="pres">
      <dgm:prSet presAssocID="{84C3D10B-3A2C-4C68-8F88-AF9813C6C4D0}" presName="compositeB" presStyleCnt="0"/>
      <dgm:spPr/>
    </dgm:pt>
    <dgm:pt modelId="{3A4EFE21-B3D5-4C7A-A103-3848C3FF95F8}" type="pres">
      <dgm:prSet presAssocID="{84C3D10B-3A2C-4C68-8F88-AF9813C6C4D0}" presName="textB" presStyleLbl="revTx" presStyleIdx="1" presStyleCnt="7">
        <dgm:presLayoutVars>
          <dgm:bulletEnabled val="1"/>
        </dgm:presLayoutVars>
      </dgm:prSet>
      <dgm:spPr/>
    </dgm:pt>
    <dgm:pt modelId="{1F12AA3E-5544-43DA-9987-A2F9B6B0724B}" type="pres">
      <dgm:prSet presAssocID="{84C3D10B-3A2C-4C68-8F88-AF9813C6C4D0}" presName="circleB" presStyleLbl="node1" presStyleIdx="1" presStyleCnt="7"/>
      <dgm:spPr/>
    </dgm:pt>
    <dgm:pt modelId="{7B86AE31-D6F5-4918-9F83-4E8AA5DE7353}" type="pres">
      <dgm:prSet presAssocID="{84C3D10B-3A2C-4C68-8F88-AF9813C6C4D0}" presName="spaceB" presStyleCnt="0"/>
      <dgm:spPr/>
    </dgm:pt>
    <dgm:pt modelId="{AEBD6E20-B934-41F4-ACD7-D738D4CC10BD}" type="pres">
      <dgm:prSet presAssocID="{3A79A8A8-14D2-4ECD-9548-43042DAED884}" presName="space" presStyleCnt="0"/>
      <dgm:spPr/>
    </dgm:pt>
    <dgm:pt modelId="{2D252F5E-623C-4C7B-AED9-E564F4E7BA8C}" type="pres">
      <dgm:prSet presAssocID="{3F6D460A-31E3-45BA-BB1B-2106195FC6A2}" presName="compositeA" presStyleCnt="0"/>
      <dgm:spPr/>
    </dgm:pt>
    <dgm:pt modelId="{4305C762-7B0B-416F-9C15-F57862717DDB}" type="pres">
      <dgm:prSet presAssocID="{3F6D460A-31E3-45BA-BB1B-2106195FC6A2}" presName="textA" presStyleLbl="revTx" presStyleIdx="2" presStyleCnt="7">
        <dgm:presLayoutVars>
          <dgm:bulletEnabled val="1"/>
        </dgm:presLayoutVars>
      </dgm:prSet>
      <dgm:spPr/>
    </dgm:pt>
    <dgm:pt modelId="{2739081D-2584-4900-9EA4-CFD2E9C8E1AC}" type="pres">
      <dgm:prSet presAssocID="{3F6D460A-31E3-45BA-BB1B-2106195FC6A2}" presName="circleA" presStyleLbl="node1" presStyleIdx="2" presStyleCnt="7"/>
      <dgm:spPr/>
    </dgm:pt>
    <dgm:pt modelId="{484B0C74-9996-404A-9533-C563DA078919}" type="pres">
      <dgm:prSet presAssocID="{3F6D460A-31E3-45BA-BB1B-2106195FC6A2}" presName="spaceA" presStyleCnt="0"/>
      <dgm:spPr/>
    </dgm:pt>
    <dgm:pt modelId="{637F6DAE-D186-4B61-A62F-01A86A9E32A0}" type="pres">
      <dgm:prSet presAssocID="{C055989B-B234-4902-BB4C-14305E86DF0D}" presName="space" presStyleCnt="0"/>
      <dgm:spPr/>
    </dgm:pt>
    <dgm:pt modelId="{81DD7072-4C13-4F33-875A-772A469813CD}" type="pres">
      <dgm:prSet presAssocID="{D2C7C7FD-8694-4F79-8128-059C277BF42D}" presName="compositeB" presStyleCnt="0"/>
      <dgm:spPr/>
    </dgm:pt>
    <dgm:pt modelId="{C053C6E5-1096-4A2D-B440-C92601D7DE4E}" type="pres">
      <dgm:prSet presAssocID="{D2C7C7FD-8694-4F79-8128-059C277BF42D}" presName="textB" presStyleLbl="revTx" presStyleIdx="3" presStyleCnt="7">
        <dgm:presLayoutVars>
          <dgm:bulletEnabled val="1"/>
        </dgm:presLayoutVars>
      </dgm:prSet>
      <dgm:spPr/>
    </dgm:pt>
    <dgm:pt modelId="{1D569A7F-0A2C-401B-8714-80D394C1855E}" type="pres">
      <dgm:prSet presAssocID="{D2C7C7FD-8694-4F79-8128-059C277BF42D}" presName="circleB" presStyleLbl="node1" presStyleIdx="3" presStyleCnt="7"/>
      <dgm:spPr/>
    </dgm:pt>
    <dgm:pt modelId="{66A4EA26-2914-45FE-B084-4938CAE529FB}" type="pres">
      <dgm:prSet presAssocID="{D2C7C7FD-8694-4F79-8128-059C277BF42D}" presName="spaceB" presStyleCnt="0"/>
      <dgm:spPr/>
    </dgm:pt>
    <dgm:pt modelId="{E9CE061C-1BE2-4F48-A68D-5DF398C4D6AA}" type="pres">
      <dgm:prSet presAssocID="{8374B099-0C1E-4F30-92D5-F520C0926C88}" presName="space" presStyleCnt="0"/>
      <dgm:spPr/>
    </dgm:pt>
    <dgm:pt modelId="{DE2F7926-471C-4BCF-BC4C-DA9732A40885}" type="pres">
      <dgm:prSet presAssocID="{9AF30A95-5958-422E-BE64-D9B8ED7B9128}" presName="compositeA" presStyleCnt="0"/>
      <dgm:spPr/>
    </dgm:pt>
    <dgm:pt modelId="{D545F3FC-C0D5-4B78-9979-ADAC4BC42986}" type="pres">
      <dgm:prSet presAssocID="{9AF30A95-5958-422E-BE64-D9B8ED7B9128}" presName="textA" presStyleLbl="revTx" presStyleIdx="4" presStyleCnt="7">
        <dgm:presLayoutVars>
          <dgm:bulletEnabled val="1"/>
        </dgm:presLayoutVars>
      </dgm:prSet>
      <dgm:spPr/>
    </dgm:pt>
    <dgm:pt modelId="{873BD7BB-2EC2-4FA5-A3B0-E8FD3B7F8924}" type="pres">
      <dgm:prSet presAssocID="{9AF30A95-5958-422E-BE64-D9B8ED7B9128}" presName="circleA" presStyleLbl="node1" presStyleIdx="4" presStyleCnt="7"/>
      <dgm:spPr/>
    </dgm:pt>
    <dgm:pt modelId="{FF604795-2869-453F-8A58-65ACAB3537CE}" type="pres">
      <dgm:prSet presAssocID="{9AF30A95-5958-422E-BE64-D9B8ED7B9128}" presName="spaceA" presStyleCnt="0"/>
      <dgm:spPr/>
    </dgm:pt>
    <dgm:pt modelId="{48A29C6A-1914-4B07-A960-5EABEE34F00E}" type="pres">
      <dgm:prSet presAssocID="{68D3FDB8-A936-4870-B5CC-18FD4B73B086}" presName="space" presStyleCnt="0"/>
      <dgm:spPr/>
    </dgm:pt>
    <dgm:pt modelId="{69C665F9-C339-470B-B898-82C1EB92A05A}" type="pres">
      <dgm:prSet presAssocID="{134824E0-B53C-4BDC-AB07-AA7874E4D7C7}" presName="compositeB" presStyleCnt="0"/>
      <dgm:spPr/>
    </dgm:pt>
    <dgm:pt modelId="{8902864D-FC97-4AC5-B8AF-A5E5DB4B8FA9}" type="pres">
      <dgm:prSet presAssocID="{134824E0-B53C-4BDC-AB07-AA7874E4D7C7}" presName="textB" presStyleLbl="revTx" presStyleIdx="5" presStyleCnt="7">
        <dgm:presLayoutVars>
          <dgm:bulletEnabled val="1"/>
        </dgm:presLayoutVars>
      </dgm:prSet>
      <dgm:spPr/>
    </dgm:pt>
    <dgm:pt modelId="{89DEFD20-D7AB-4572-8234-DBA718881D78}" type="pres">
      <dgm:prSet presAssocID="{134824E0-B53C-4BDC-AB07-AA7874E4D7C7}" presName="circleB" presStyleLbl="node1" presStyleIdx="5" presStyleCnt="7"/>
      <dgm:spPr/>
    </dgm:pt>
    <dgm:pt modelId="{FAD4521F-FFC5-4629-9E65-E7BA5D148AB0}" type="pres">
      <dgm:prSet presAssocID="{134824E0-B53C-4BDC-AB07-AA7874E4D7C7}" presName="spaceB" presStyleCnt="0"/>
      <dgm:spPr/>
    </dgm:pt>
    <dgm:pt modelId="{BCD63A89-D86A-42BD-AB6C-13B50FC910FF}" type="pres">
      <dgm:prSet presAssocID="{1E85CB90-4116-4A9D-B948-5FF5475CEBE2}" presName="space" presStyleCnt="0"/>
      <dgm:spPr/>
    </dgm:pt>
    <dgm:pt modelId="{24568396-54D8-4133-BAD7-9D1459D299AF}" type="pres">
      <dgm:prSet presAssocID="{2B506D9F-E86D-47C9-A0DD-AE575FD6DF40}" presName="compositeA" presStyleCnt="0"/>
      <dgm:spPr/>
    </dgm:pt>
    <dgm:pt modelId="{A8F12FCA-A54E-4B85-B639-7579F5B8B9B9}" type="pres">
      <dgm:prSet presAssocID="{2B506D9F-E86D-47C9-A0DD-AE575FD6DF40}" presName="textA" presStyleLbl="revTx" presStyleIdx="6" presStyleCnt="7">
        <dgm:presLayoutVars>
          <dgm:bulletEnabled val="1"/>
        </dgm:presLayoutVars>
      </dgm:prSet>
      <dgm:spPr/>
    </dgm:pt>
    <dgm:pt modelId="{D470BBCE-5F14-412C-BBE6-0082042D1005}" type="pres">
      <dgm:prSet presAssocID="{2B506D9F-E86D-47C9-A0DD-AE575FD6DF40}" presName="circleA" presStyleLbl="node1" presStyleIdx="6" presStyleCnt="7"/>
      <dgm:spPr/>
    </dgm:pt>
    <dgm:pt modelId="{38D5C25C-2AF6-4C95-A16D-ED8BAD9A38D1}" type="pres">
      <dgm:prSet presAssocID="{2B506D9F-E86D-47C9-A0DD-AE575FD6DF40}" presName="spaceA" presStyleCnt="0"/>
      <dgm:spPr/>
    </dgm:pt>
  </dgm:ptLst>
  <dgm:cxnLst>
    <dgm:cxn modelId="{1C635B0A-634A-4457-927D-A26AD387CA75}" type="presOf" srcId="{FD0DC718-16B3-4D35-ABE9-01F414FBC632}" destId="{27481755-DDA2-43E2-9EC9-F21D17FBDF50}" srcOrd="0" destOrd="0" presId="urn:microsoft.com/office/officeart/2005/8/layout/hProcess11"/>
    <dgm:cxn modelId="{ABFBEF24-116E-40A8-A1DA-5414F5FC3BDE}" srcId="{A5613E4D-72DF-437C-AFB8-1AA933B9A8EF}" destId="{84C3D10B-3A2C-4C68-8F88-AF9813C6C4D0}" srcOrd="1" destOrd="0" parTransId="{4DA67797-9A8B-4280-96A2-26B212557C12}" sibTransId="{3A79A8A8-14D2-4ECD-9548-43042DAED884}"/>
    <dgm:cxn modelId="{408F8027-A5B9-4F6E-BF77-A2DC18824275}" srcId="{A5613E4D-72DF-437C-AFB8-1AA933B9A8EF}" destId="{9AF30A95-5958-422E-BE64-D9B8ED7B9128}" srcOrd="4" destOrd="0" parTransId="{37389B6C-A1F1-4784-A572-F87ACE9E8DD0}" sibTransId="{68D3FDB8-A936-4870-B5CC-18FD4B73B086}"/>
    <dgm:cxn modelId="{3708DE30-AE86-4ECC-9BE0-C47756ACE514}" srcId="{A5613E4D-72DF-437C-AFB8-1AA933B9A8EF}" destId="{D2C7C7FD-8694-4F79-8128-059C277BF42D}" srcOrd="3" destOrd="0" parTransId="{8ECD4623-12B4-47C4-921E-F2508F14C07E}" sibTransId="{8374B099-0C1E-4F30-92D5-F520C0926C88}"/>
    <dgm:cxn modelId="{8A7D9B53-4A9F-4736-8FB7-407FBE978DD2}" srcId="{A5613E4D-72DF-437C-AFB8-1AA933B9A8EF}" destId="{134824E0-B53C-4BDC-AB07-AA7874E4D7C7}" srcOrd="5" destOrd="0" parTransId="{31154589-ED33-41FA-8B99-F82FDF55123A}" sibTransId="{1E85CB90-4116-4A9D-B948-5FF5475CEBE2}"/>
    <dgm:cxn modelId="{0506E87F-DB97-49A7-B77F-6A67195D27A5}" srcId="{A5613E4D-72DF-437C-AFB8-1AA933B9A8EF}" destId="{3F6D460A-31E3-45BA-BB1B-2106195FC6A2}" srcOrd="2" destOrd="0" parTransId="{DDA7C564-4910-4B9D-8AF9-86D7E81D8028}" sibTransId="{C055989B-B234-4902-BB4C-14305E86DF0D}"/>
    <dgm:cxn modelId="{51AEB88C-E3E0-40B6-B9B7-57068FB9B047}" type="presOf" srcId="{84C3D10B-3A2C-4C68-8F88-AF9813C6C4D0}" destId="{3A4EFE21-B3D5-4C7A-A103-3848C3FF95F8}" srcOrd="0" destOrd="0" presId="urn:microsoft.com/office/officeart/2005/8/layout/hProcess11"/>
    <dgm:cxn modelId="{5F668F9D-64AD-4784-A01F-F50F54928541}" srcId="{A5613E4D-72DF-437C-AFB8-1AA933B9A8EF}" destId="{2B506D9F-E86D-47C9-A0DD-AE575FD6DF40}" srcOrd="6" destOrd="0" parTransId="{02E8F5C0-1A78-4486-81AD-D935FFB266B1}" sibTransId="{D71D4608-261F-45BF-9D85-64D224F238F4}"/>
    <dgm:cxn modelId="{FA53AAAF-1BE4-4858-A41F-61371ED17274}" type="presOf" srcId="{134824E0-B53C-4BDC-AB07-AA7874E4D7C7}" destId="{8902864D-FC97-4AC5-B8AF-A5E5DB4B8FA9}" srcOrd="0" destOrd="0" presId="urn:microsoft.com/office/officeart/2005/8/layout/hProcess11"/>
    <dgm:cxn modelId="{5DC55AB0-AE6F-49BA-A36E-BAB8B86E8DE4}" srcId="{A5613E4D-72DF-437C-AFB8-1AA933B9A8EF}" destId="{FD0DC718-16B3-4D35-ABE9-01F414FBC632}" srcOrd="0" destOrd="0" parTransId="{7084A74A-EA8D-4D95-BACD-FEDC27DE2FBA}" sibTransId="{32F8CF4F-0987-4B70-B7B2-4AD7CA721DCA}"/>
    <dgm:cxn modelId="{4E7F37C2-7DC5-4890-A7C7-CF492E9A414A}" type="presOf" srcId="{D2C7C7FD-8694-4F79-8128-059C277BF42D}" destId="{C053C6E5-1096-4A2D-B440-C92601D7DE4E}" srcOrd="0" destOrd="0" presId="urn:microsoft.com/office/officeart/2005/8/layout/hProcess11"/>
    <dgm:cxn modelId="{976066D7-FD85-4D11-A653-8C808A6A49D3}" type="presOf" srcId="{3F6D460A-31E3-45BA-BB1B-2106195FC6A2}" destId="{4305C762-7B0B-416F-9C15-F57862717DDB}" srcOrd="0" destOrd="0" presId="urn:microsoft.com/office/officeart/2005/8/layout/hProcess11"/>
    <dgm:cxn modelId="{7D11BFD9-FBDF-4714-B362-F1C47B73C5C1}" type="presOf" srcId="{2B506D9F-E86D-47C9-A0DD-AE575FD6DF40}" destId="{A8F12FCA-A54E-4B85-B639-7579F5B8B9B9}" srcOrd="0" destOrd="0" presId="urn:microsoft.com/office/officeart/2005/8/layout/hProcess11"/>
    <dgm:cxn modelId="{926FDCD9-A0CE-41E6-A706-33493481682F}" type="presOf" srcId="{A5613E4D-72DF-437C-AFB8-1AA933B9A8EF}" destId="{DAC81BD4-6947-4517-8F24-E39F626E34B0}" srcOrd="0" destOrd="0" presId="urn:microsoft.com/office/officeart/2005/8/layout/hProcess11"/>
    <dgm:cxn modelId="{EBD151DD-2AB3-402F-9209-7BB3AF4BAFA6}" type="presOf" srcId="{9AF30A95-5958-422E-BE64-D9B8ED7B9128}" destId="{D545F3FC-C0D5-4B78-9979-ADAC4BC42986}" srcOrd="0" destOrd="0" presId="urn:microsoft.com/office/officeart/2005/8/layout/hProcess11"/>
    <dgm:cxn modelId="{A2862A42-465D-45E3-8E44-51AB4CB23FD6}" type="presParOf" srcId="{DAC81BD4-6947-4517-8F24-E39F626E34B0}" destId="{F130A9B4-ABAD-4EA8-9818-5A6F0D6D359C}" srcOrd="0" destOrd="0" presId="urn:microsoft.com/office/officeart/2005/8/layout/hProcess11"/>
    <dgm:cxn modelId="{0523896A-086D-4497-8F92-2257E26EDDA3}" type="presParOf" srcId="{DAC81BD4-6947-4517-8F24-E39F626E34B0}" destId="{2FE1B8C1-F8C3-45D6-B353-E10BCB16A379}" srcOrd="1" destOrd="0" presId="urn:microsoft.com/office/officeart/2005/8/layout/hProcess11"/>
    <dgm:cxn modelId="{FFDC9488-767D-4AD8-8337-E546FD72323C}" type="presParOf" srcId="{2FE1B8C1-F8C3-45D6-B353-E10BCB16A379}" destId="{872F0ED0-19C3-4EB8-A438-5F3282D8C54C}" srcOrd="0" destOrd="0" presId="urn:microsoft.com/office/officeart/2005/8/layout/hProcess11"/>
    <dgm:cxn modelId="{96CB1227-2678-429E-8136-D57DFC5CF7A1}" type="presParOf" srcId="{872F0ED0-19C3-4EB8-A438-5F3282D8C54C}" destId="{27481755-DDA2-43E2-9EC9-F21D17FBDF50}" srcOrd="0" destOrd="0" presId="urn:microsoft.com/office/officeart/2005/8/layout/hProcess11"/>
    <dgm:cxn modelId="{80C57A38-71D0-4A3C-81B2-17A5DC41A202}" type="presParOf" srcId="{872F0ED0-19C3-4EB8-A438-5F3282D8C54C}" destId="{70C0949E-87AF-4652-93DE-A560DBFCC4AF}" srcOrd="1" destOrd="0" presId="urn:microsoft.com/office/officeart/2005/8/layout/hProcess11"/>
    <dgm:cxn modelId="{2843F9EF-9634-4CC9-BAFE-70888559AB0A}" type="presParOf" srcId="{872F0ED0-19C3-4EB8-A438-5F3282D8C54C}" destId="{24F03C7F-7630-42C9-8FB8-D3045C64876D}" srcOrd="2" destOrd="0" presId="urn:microsoft.com/office/officeart/2005/8/layout/hProcess11"/>
    <dgm:cxn modelId="{3701DF30-B2FF-47D5-A05F-F2D2BC9E0515}" type="presParOf" srcId="{2FE1B8C1-F8C3-45D6-B353-E10BCB16A379}" destId="{01A4DA1B-E5D1-4B0A-8F9C-64BFB792C10A}" srcOrd="1" destOrd="0" presId="urn:microsoft.com/office/officeart/2005/8/layout/hProcess11"/>
    <dgm:cxn modelId="{3447CC2C-8772-4BC6-8349-2E4DFF10780F}" type="presParOf" srcId="{2FE1B8C1-F8C3-45D6-B353-E10BCB16A379}" destId="{0EE478F6-7A21-4A90-AE71-341EDB32B372}" srcOrd="2" destOrd="0" presId="urn:microsoft.com/office/officeart/2005/8/layout/hProcess11"/>
    <dgm:cxn modelId="{2E34FA21-216C-4EF8-811F-21A03B4C8720}" type="presParOf" srcId="{0EE478F6-7A21-4A90-AE71-341EDB32B372}" destId="{3A4EFE21-B3D5-4C7A-A103-3848C3FF95F8}" srcOrd="0" destOrd="0" presId="urn:microsoft.com/office/officeart/2005/8/layout/hProcess11"/>
    <dgm:cxn modelId="{238CD9F9-812A-4D61-85BA-1FBF6BF2BC49}" type="presParOf" srcId="{0EE478F6-7A21-4A90-AE71-341EDB32B372}" destId="{1F12AA3E-5544-43DA-9987-A2F9B6B0724B}" srcOrd="1" destOrd="0" presId="urn:microsoft.com/office/officeart/2005/8/layout/hProcess11"/>
    <dgm:cxn modelId="{DEE0A195-59ED-4BFB-9735-B5735197DFD5}" type="presParOf" srcId="{0EE478F6-7A21-4A90-AE71-341EDB32B372}" destId="{7B86AE31-D6F5-4918-9F83-4E8AA5DE7353}" srcOrd="2" destOrd="0" presId="urn:microsoft.com/office/officeart/2005/8/layout/hProcess11"/>
    <dgm:cxn modelId="{C0B3E959-90D8-49F7-9AB5-3C078672693C}" type="presParOf" srcId="{2FE1B8C1-F8C3-45D6-B353-E10BCB16A379}" destId="{AEBD6E20-B934-41F4-ACD7-D738D4CC10BD}" srcOrd="3" destOrd="0" presId="urn:microsoft.com/office/officeart/2005/8/layout/hProcess11"/>
    <dgm:cxn modelId="{D1337590-E717-42A8-90C5-DE5454CE83B9}" type="presParOf" srcId="{2FE1B8C1-F8C3-45D6-B353-E10BCB16A379}" destId="{2D252F5E-623C-4C7B-AED9-E564F4E7BA8C}" srcOrd="4" destOrd="0" presId="urn:microsoft.com/office/officeart/2005/8/layout/hProcess11"/>
    <dgm:cxn modelId="{B9FBFD89-7014-44D8-A2A4-4E0B0A4CFF17}" type="presParOf" srcId="{2D252F5E-623C-4C7B-AED9-E564F4E7BA8C}" destId="{4305C762-7B0B-416F-9C15-F57862717DDB}" srcOrd="0" destOrd="0" presId="urn:microsoft.com/office/officeart/2005/8/layout/hProcess11"/>
    <dgm:cxn modelId="{927BB96F-A81F-4F80-956C-204F4FF25CA2}" type="presParOf" srcId="{2D252F5E-623C-4C7B-AED9-E564F4E7BA8C}" destId="{2739081D-2584-4900-9EA4-CFD2E9C8E1AC}" srcOrd="1" destOrd="0" presId="urn:microsoft.com/office/officeart/2005/8/layout/hProcess11"/>
    <dgm:cxn modelId="{D77EA152-C281-4FB2-BA41-302B8D7BF95C}" type="presParOf" srcId="{2D252F5E-623C-4C7B-AED9-E564F4E7BA8C}" destId="{484B0C74-9996-404A-9533-C563DA078919}" srcOrd="2" destOrd="0" presId="urn:microsoft.com/office/officeart/2005/8/layout/hProcess11"/>
    <dgm:cxn modelId="{E6562046-144A-4ECA-B3D5-9C6892E1CE47}" type="presParOf" srcId="{2FE1B8C1-F8C3-45D6-B353-E10BCB16A379}" destId="{637F6DAE-D186-4B61-A62F-01A86A9E32A0}" srcOrd="5" destOrd="0" presId="urn:microsoft.com/office/officeart/2005/8/layout/hProcess11"/>
    <dgm:cxn modelId="{D939D993-CEC9-4A97-900B-299412D5578E}" type="presParOf" srcId="{2FE1B8C1-F8C3-45D6-B353-E10BCB16A379}" destId="{81DD7072-4C13-4F33-875A-772A469813CD}" srcOrd="6" destOrd="0" presId="urn:microsoft.com/office/officeart/2005/8/layout/hProcess11"/>
    <dgm:cxn modelId="{732A1600-4AAE-4B87-B3B9-FB360569892F}" type="presParOf" srcId="{81DD7072-4C13-4F33-875A-772A469813CD}" destId="{C053C6E5-1096-4A2D-B440-C92601D7DE4E}" srcOrd="0" destOrd="0" presId="urn:microsoft.com/office/officeart/2005/8/layout/hProcess11"/>
    <dgm:cxn modelId="{7304A403-1405-49FA-AF7B-DC7BF7EF96C7}" type="presParOf" srcId="{81DD7072-4C13-4F33-875A-772A469813CD}" destId="{1D569A7F-0A2C-401B-8714-80D394C1855E}" srcOrd="1" destOrd="0" presId="urn:microsoft.com/office/officeart/2005/8/layout/hProcess11"/>
    <dgm:cxn modelId="{3C0CFD84-D202-4194-AD6E-D505355B74C0}" type="presParOf" srcId="{81DD7072-4C13-4F33-875A-772A469813CD}" destId="{66A4EA26-2914-45FE-B084-4938CAE529FB}" srcOrd="2" destOrd="0" presId="urn:microsoft.com/office/officeart/2005/8/layout/hProcess11"/>
    <dgm:cxn modelId="{DDB7FA7D-94BB-491A-AB9F-64D8892FC16B}" type="presParOf" srcId="{2FE1B8C1-F8C3-45D6-B353-E10BCB16A379}" destId="{E9CE061C-1BE2-4F48-A68D-5DF398C4D6AA}" srcOrd="7" destOrd="0" presId="urn:microsoft.com/office/officeart/2005/8/layout/hProcess11"/>
    <dgm:cxn modelId="{F1897199-4632-4DFC-AEA7-B6188461C2C6}" type="presParOf" srcId="{2FE1B8C1-F8C3-45D6-B353-E10BCB16A379}" destId="{DE2F7926-471C-4BCF-BC4C-DA9732A40885}" srcOrd="8" destOrd="0" presId="urn:microsoft.com/office/officeart/2005/8/layout/hProcess11"/>
    <dgm:cxn modelId="{08FF1AA7-EE30-40B8-8848-5D48F70D9ACC}" type="presParOf" srcId="{DE2F7926-471C-4BCF-BC4C-DA9732A40885}" destId="{D545F3FC-C0D5-4B78-9979-ADAC4BC42986}" srcOrd="0" destOrd="0" presId="urn:microsoft.com/office/officeart/2005/8/layout/hProcess11"/>
    <dgm:cxn modelId="{BADAC769-1BED-488B-972D-0C1630B74812}" type="presParOf" srcId="{DE2F7926-471C-4BCF-BC4C-DA9732A40885}" destId="{873BD7BB-2EC2-4FA5-A3B0-E8FD3B7F8924}" srcOrd="1" destOrd="0" presId="urn:microsoft.com/office/officeart/2005/8/layout/hProcess11"/>
    <dgm:cxn modelId="{FB784C0C-E83D-40B1-B086-11686F2F0C07}" type="presParOf" srcId="{DE2F7926-471C-4BCF-BC4C-DA9732A40885}" destId="{FF604795-2869-453F-8A58-65ACAB3537CE}" srcOrd="2" destOrd="0" presId="urn:microsoft.com/office/officeart/2005/8/layout/hProcess11"/>
    <dgm:cxn modelId="{6D375E9D-3A44-4E29-B125-7883AEBCB18D}" type="presParOf" srcId="{2FE1B8C1-F8C3-45D6-B353-E10BCB16A379}" destId="{48A29C6A-1914-4B07-A960-5EABEE34F00E}" srcOrd="9" destOrd="0" presId="urn:microsoft.com/office/officeart/2005/8/layout/hProcess11"/>
    <dgm:cxn modelId="{2F063E65-AE27-4FBA-8BD8-06AF41768387}" type="presParOf" srcId="{2FE1B8C1-F8C3-45D6-B353-E10BCB16A379}" destId="{69C665F9-C339-470B-B898-82C1EB92A05A}" srcOrd="10" destOrd="0" presId="urn:microsoft.com/office/officeart/2005/8/layout/hProcess11"/>
    <dgm:cxn modelId="{65F99ECA-115A-4188-A519-735D5D23A5F6}" type="presParOf" srcId="{69C665F9-C339-470B-B898-82C1EB92A05A}" destId="{8902864D-FC97-4AC5-B8AF-A5E5DB4B8FA9}" srcOrd="0" destOrd="0" presId="urn:microsoft.com/office/officeart/2005/8/layout/hProcess11"/>
    <dgm:cxn modelId="{A9B9D967-5459-4530-9B55-1E56EBD73520}" type="presParOf" srcId="{69C665F9-C339-470B-B898-82C1EB92A05A}" destId="{89DEFD20-D7AB-4572-8234-DBA718881D78}" srcOrd="1" destOrd="0" presId="urn:microsoft.com/office/officeart/2005/8/layout/hProcess11"/>
    <dgm:cxn modelId="{D09D3A16-C234-4FA2-842E-2CB9D4494BD8}" type="presParOf" srcId="{69C665F9-C339-470B-B898-82C1EB92A05A}" destId="{FAD4521F-FFC5-4629-9E65-E7BA5D148AB0}" srcOrd="2" destOrd="0" presId="urn:microsoft.com/office/officeart/2005/8/layout/hProcess11"/>
    <dgm:cxn modelId="{3244BAF0-5A0A-4108-85C4-F46D421B64BB}" type="presParOf" srcId="{2FE1B8C1-F8C3-45D6-B353-E10BCB16A379}" destId="{BCD63A89-D86A-42BD-AB6C-13B50FC910FF}" srcOrd="11" destOrd="0" presId="urn:microsoft.com/office/officeart/2005/8/layout/hProcess11"/>
    <dgm:cxn modelId="{5FFE5BB9-AE53-42CF-B66A-41B8521EA739}" type="presParOf" srcId="{2FE1B8C1-F8C3-45D6-B353-E10BCB16A379}" destId="{24568396-54D8-4133-BAD7-9D1459D299AF}" srcOrd="12" destOrd="0" presId="urn:microsoft.com/office/officeart/2005/8/layout/hProcess11"/>
    <dgm:cxn modelId="{DB6F6F1A-B043-4CF6-9AB3-3F32220FC3F6}" type="presParOf" srcId="{24568396-54D8-4133-BAD7-9D1459D299AF}" destId="{A8F12FCA-A54E-4B85-B639-7579F5B8B9B9}" srcOrd="0" destOrd="0" presId="urn:microsoft.com/office/officeart/2005/8/layout/hProcess11"/>
    <dgm:cxn modelId="{02F219F8-3F85-4F87-BA89-AE3E06BE5386}" type="presParOf" srcId="{24568396-54D8-4133-BAD7-9D1459D299AF}" destId="{D470BBCE-5F14-412C-BBE6-0082042D1005}" srcOrd="1" destOrd="0" presId="urn:microsoft.com/office/officeart/2005/8/layout/hProcess11"/>
    <dgm:cxn modelId="{C4E37BE1-8A6F-4F39-85DB-CE12F5DBD027}" type="presParOf" srcId="{24568396-54D8-4133-BAD7-9D1459D299AF}" destId="{38D5C25C-2AF6-4C95-A16D-ED8BAD9A38D1}" srcOrd="2" destOrd="0" presId="urn:microsoft.com/office/officeart/2005/8/layout/hProcess1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B39890-0EE7-45C4-9ECF-FE37F977470C}">
      <dsp:nvSpPr>
        <dsp:cNvPr id="0" name=""/>
        <dsp:cNvSpPr/>
      </dsp:nvSpPr>
      <dsp:spPr>
        <a:xfrm>
          <a:off x="0" y="4643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Formative assessment enables learners to monitor and reflect on their own learning progress.</a:t>
          </a:r>
          <a:endParaRPr lang="el-GR" sz="2400" kern="1200"/>
        </a:p>
      </dsp:txBody>
      <dsp:txXfrm>
        <a:off x="44549" y="90980"/>
        <a:ext cx="15858902" cy="823502"/>
      </dsp:txXfrm>
    </dsp:sp>
    <dsp:sp modelId="{7D09E6AB-C02E-4885-9EA6-77B26CF58C0E}">
      <dsp:nvSpPr>
        <dsp:cNvPr id="0" name=""/>
        <dsp:cNvSpPr/>
      </dsp:nvSpPr>
      <dsp:spPr>
        <a:xfrm>
          <a:off x="0" y="102815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Regular feedback allows learners to check their knowledge and understanding and work specifically on their weaknesses.</a:t>
          </a:r>
          <a:endParaRPr lang="el-GR" sz="2400" kern="1200"/>
        </a:p>
      </dsp:txBody>
      <dsp:txXfrm>
        <a:off x="44549" y="1072700"/>
        <a:ext cx="15858902" cy="823502"/>
      </dsp:txXfrm>
    </dsp:sp>
    <dsp:sp modelId="{330173FF-EA13-40C9-A1F5-A5C101FFF69F}">
      <dsp:nvSpPr>
        <dsp:cNvPr id="0" name=""/>
        <dsp:cNvSpPr/>
      </dsp:nvSpPr>
      <dsp:spPr>
        <a:xfrm>
          <a:off x="0" y="200987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Teachers can use formative assessment to adapt lessons to learners' needs and provide individualised support.</a:t>
          </a:r>
          <a:endParaRPr lang="el-GR" sz="2400" kern="1200"/>
        </a:p>
      </dsp:txBody>
      <dsp:txXfrm>
        <a:off x="44549" y="2054420"/>
        <a:ext cx="15858902" cy="823502"/>
      </dsp:txXfrm>
    </dsp:sp>
    <dsp:sp modelId="{6258B1F8-4EF8-41FB-86BB-4122071EEC2F}">
      <dsp:nvSpPr>
        <dsp:cNvPr id="0" name=""/>
        <dsp:cNvSpPr/>
      </dsp:nvSpPr>
      <dsp:spPr>
        <a:xfrm>
          <a:off x="0" y="299159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Formative assessment encourages active learning as learners have to continuously apply and review their knowledge.</a:t>
          </a:r>
          <a:endParaRPr lang="el-GR" sz="2400" kern="1200"/>
        </a:p>
      </dsp:txBody>
      <dsp:txXfrm>
        <a:off x="44549" y="3036140"/>
        <a:ext cx="15858902" cy="823502"/>
      </dsp:txXfrm>
    </dsp:sp>
    <dsp:sp modelId="{E3CC79EA-49B5-46D8-8C32-EF54C44AE323}">
      <dsp:nvSpPr>
        <dsp:cNvPr id="0" name=""/>
        <dsp:cNvSpPr/>
      </dsp:nvSpPr>
      <dsp:spPr>
        <a:xfrm>
          <a:off x="0" y="397331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Formative assessment allows learners to set their own learning goals and track their progress.</a:t>
          </a:r>
          <a:endParaRPr lang="el-GR" sz="2400" kern="1200"/>
        </a:p>
      </dsp:txBody>
      <dsp:txXfrm>
        <a:off x="44549" y="4017860"/>
        <a:ext cx="15858902" cy="823502"/>
      </dsp:txXfrm>
    </dsp:sp>
    <dsp:sp modelId="{E718E9A7-A68A-4245-9DB4-5883927FE315}">
      <dsp:nvSpPr>
        <dsp:cNvPr id="0" name=""/>
        <dsp:cNvSpPr/>
      </dsp:nvSpPr>
      <dsp:spPr>
        <a:xfrm>
          <a:off x="0" y="4955031"/>
          <a:ext cx="15948000" cy="912600"/>
        </a:xfrm>
        <a:prstGeom prst="roundRect">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rtl="0">
            <a:lnSpc>
              <a:spcPct val="90000"/>
            </a:lnSpc>
            <a:spcBef>
              <a:spcPct val="0"/>
            </a:spcBef>
            <a:spcAft>
              <a:spcPct val="35000"/>
            </a:spcAft>
            <a:buNone/>
          </a:pPr>
          <a:r>
            <a:rPr lang="de-DE" sz="2400" b="0" i="0" kern="1200"/>
            <a:t>Formative assessment enables teachers to improve the learning process and make teaching more effective.</a:t>
          </a:r>
          <a:endParaRPr lang="el-GR" sz="2400" kern="1200"/>
        </a:p>
      </dsp:txBody>
      <dsp:txXfrm>
        <a:off x="44549" y="4999580"/>
        <a:ext cx="15858902" cy="8235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D2CBBB-B317-4654-B124-5525EA054EB6}">
      <dsp:nvSpPr>
        <dsp:cNvPr id="0" name=""/>
        <dsp:cNvSpPr/>
      </dsp:nvSpPr>
      <dsp:spPr>
        <a:xfrm>
          <a:off x="11057"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They aquire information about their current learning status and performance.</a:t>
          </a:r>
          <a:endParaRPr lang="el-GR" sz="2300" kern="1200" dirty="0"/>
        </a:p>
      </dsp:txBody>
      <dsp:txXfrm>
        <a:off x="79252" y="68195"/>
        <a:ext cx="2191955" cy="4219610"/>
      </dsp:txXfrm>
    </dsp:sp>
    <dsp:sp modelId="{8B22B6F3-4862-438D-A77D-DB61D6E1901D}">
      <dsp:nvSpPr>
        <dsp:cNvPr id="0" name=""/>
        <dsp:cNvSpPr/>
      </dsp:nvSpPr>
      <dsp:spPr>
        <a:xfrm>
          <a:off x="2730565"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They can recognise their strengths and weaknesses and work specifically on their weaknesses.</a:t>
          </a:r>
          <a:endParaRPr lang="el-GR" sz="2300" kern="1200" dirty="0"/>
        </a:p>
      </dsp:txBody>
      <dsp:txXfrm>
        <a:off x="2798760" y="68195"/>
        <a:ext cx="2191955" cy="4219610"/>
      </dsp:txXfrm>
    </dsp:sp>
    <dsp:sp modelId="{0A95C222-D23C-4488-A17C-CD7CFE770E14}">
      <dsp:nvSpPr>
        <dsp:cNvPr id="0" name=""/>
        <dsp:cNvSpPr/>
      </dsp:nvSpPr>
      <dsp:spPr>
        <a:xfrm>
          <a:off x="5450073"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They are able to check and improve their knowledge and understanding.</a:t>
          </a:r>
          <a:endParaRPr lang="el-GR" sz="2300" kern="1200" dirty="0"/>
        </a:p>
      </dsp:txBody>
      <dsp:txXfrm>
        <a:off x="5518268" y="68195"/>
        <a:ext cx="2191955" cy="4219610"/>
      </dsp:txXfrm>
    </dsp:sp>
    <dsp:sp modelId="{8A4F4195-554E-48E5-835D-A0757905B082}">
      <dsp:nvSpPr>
        <dsp:cNvPr id="0" name=""/>
        <dsp:cNvSpPr/>
      </dsp:nvSpPr>
      <dsp:spPr>
        <a:xfrm>
          <a:off x="8169581"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They are motivated to give their best and develop further.</a:t>
          </a:r>
          <a:endParaRPr lang="el-GR" sz="2300" kern="1200" dirty="0"/>
        </a:p>
      </dsp:txBody>
      <dsp:txXfrm>
        <a:off x="8237776" y="68195"/>
        <a:ext cx="2191955" cy="4219610"/>
      </dsp:txXfrm>
    </dsp:sp>
    <dsp:sp modelId="{64F7BE13-4B8C-40FD-A146-EA211F37A118}">
      <dsp:nvSpPr>
        <dsp:cNvPr id="0" name=""/>
        <dsp:cNvSpPr/>
      </dsp:nvSpPr>
      <dsp:spPr>
        <a:xfrm>
          <a:off x="10889088"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They can set their own learning goals and track their progress.</a:t>
          </a:r>
          <a:endParaRPr lang="el-GR" sz="2300" kern="1200" dirty="0"/>
        </a:p>
      </dsp:txBody>
      <dsp:txXfrm>
        <a:off x="10957283" y="68195"/>
        <a:ext cx="2191955" cy="4219610"/>
      </dsp:txXfrm>
    </dsp:sp>
    <dsp:sp modelId="{33AD81FE-61A2-42B6-87A2-EE582C5A343B}">
      <dsp:nvSpPr>
        <dsp:cNvPr id="0" name=""/>
        <dsp:cNvSpPr/>
      </dsp:nvSpPr>
      <dsp:spPr>
        <a:xfrm>
          <a:off x="13608596" y="0"/>
          <a:ext cx="2328345" cy="435600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rtl="0">
            <a:lnSpc>
              <a:spcPct val="90000"/>
            </a:lnSpc>
            <a:spcBef>
              <a:spcPct val="0"/>
            </a:spcBef>
            <a:spcAft>
              <a:spcPct val="35000"/>
            </a:spcAft>
            <a:buNone/>
          </a:pPr>
          <a:r>
            <a:rPr lang="de-DE" sz="2300" b="0" i="0" kern="1200" dirty="0"/>
            <a:t>The learning process is supported and learners can reflect on their thought processes and deepen their understanding.</a:t>
          </a:r>
          <a:endParaRPr lang="el-GR" sz="2300" kern="1200" dirty="0"/>
        </a:p>
      </dsp:txBody>
      <dsp:txXfrm>
        <a:off x="13676791" y="68195"/>
        <a:ext cx="2191955" cy="42196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30A9B4-ABAD-4EA8-9818-5A6F0D6D359C}">
      <dsp:nvSpPr>
        <dsp:cNvPr id="0" name=""/>
        <dsp:cNvSpPr/>
      </dsp:nvSpPr>
      <dsp:spPr>
        <a:xfrm>
          <a:off x="0" y="1426525"/>
          <a:ext cx="15948000" cy="1902033"/>
        </a:xfrm>
        <a:prstGeom prst="notched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81755-DDA2-43E2-9EC9-F21D17FBDF50}">
      <dsp:nvSpPr>
        <dsp:cNvPr id="0" name=""/>
        <dsp:cNvSpPr/>
      </dsp:nvSpPr>
      <dsp:spPr>
        <a:xfrm>
          <a:off x="1226"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de-DE" sz="1700" b="0" i="0" kern="1200"/>
            <a:t>Promotion of independent learning</a:t>
          </a:r>
          <a:endParaRPr lang="el-GR" sz="1700" kern="1200"/>
        </a:p>
      </dsp:txBody>
      <dsp:txXfrm>
        <a:off x="1226" y="0"/>
        <a:ext cx="1965855" cy="1902033"/>
      </dsp:txXfrm>
    </dsp:sp>
    <dsp:sp modelId="{70C0949E-87AF-4652-93DE-A560DBFCC4AF}">
      <dsp:nvSpPr>
        <dsp:cNvPr id="0" name=""/>
        <dsp:cNvSpPr/>
      </dsp:nvSpPr>
      <dsp:spPr>
        <a:xfrm>
          <a:off x="746400"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EFE21-B3D5-4C7A-A103-3848C3FF95F8}">
      <dsp:nvSpPr>
        <dsp:cNvPr id="0" name=""/>
        <dsp:cNvSpPr/>
      </dsp:nvSpPr>
      <dsp:spPr>
        <a:xfrm>
          <a:off x="2065375"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de-DE" sz="1700" b="0" i="0" kern="1200"/>
            <a:t>Increasing the motivation and commitment of learners</a:t>
          </a:r>
          <a:endParaRPr lang="el-GR" sz="1700" kern="1200"/>
        </a:p>
      </dsp:txBody>
      <dsp:txXfrm>
        <a:off x="2065375" y="2853050"/>
        <a:ext cx="1965855" cy="1902033"/>
      </dsp:txXfrm>
    </dsp:sp>
    <dsp:sp modelId="{1F12AA3E-5544-43DA-9987-A2F9B6B0724B}">
      <dsp:nvSpPr>
        <dsp:cNvPr id="0" name=""/>
        <dsp:cNvSpPr/>
      </dsp:nvSpPr>
      <dsp:spPr>
        <a:xfrm>
          <a:off x="2810548"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305C762-7B0B-416F-9C15-F57862717DDB}">
      <dsp:nvSpPr>
        <dsp:cNvPr id="0" name=""/>
        <dsp:cNvSpPr/>
      </dsp:nvSpPr>
      <dsp:spPr>
        <a:xfrm>
          <a:off x="4129523"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de-DE" sz="1700" b="0" i="0" kern="1200"/>
            <a:t>Improving the understanding and application of learning content</a:t>
          </a:r>
          <a:endParaRPr lang="el-GR" sz="1700" kern="1200"/>
        </a:p>
      </dsp:txBody>
      <dsp:txXfrm>
        <a:off x="4129523" y="0"/>
        <a:ext cx="1965855" cy="1902033"/>
      </dsp:txXfrm>
    </dsp:sp>
    <dsp:sp modelId="{2739081D-2584-4900-9EA4-CFD2E9C8E1AC}">
      <dsp:nvSpPr>
        <dsp:cNvPr id="0" name=""/>
        <dsp:cNvSpPr/>
      </dsp:nvSpPr>
      <dsp:spPr>
        <a:xfrm>
          <a:off x="4874697"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053C6E5-1096-4A2D-B440-C92601D7DE4E}">
      <dsp:nvSpPr>
        <dsp:cNvPr id="0" name=""/>
        <dsp:cNvSpPr/>
      </dsp:nvSpPr>
      <dsp:spPr>
        <a:xfrm>
          <a:off x="6193672"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de-DE" sz="1700" b="0" i="0" kern="1200"/>
            <a:t>Strengthening the self-confidence of learners</a:t>
          </a:r>
          <a:endParaRPr lang="el-GR" sz="1700" kern="1200"/>
        </a:p>
      </dsp:txBody>
      <dsp:txXfrm>
        <a:off x="6193672" y="2853050"/>
        <a:ext cx="1965855" cy="1902033"/>
      </dsp:txXfrm>
    </dsp:sp>
    <dsp:sp modelId="{1D569A7F-0A2C-401B-8714-80D394C1855E}">
      <dsp:nvSpPr>
        <dsp:cNvPr id="0" name=""/>
        <dsp:cNvSpPr/>
      </dsp:nvSpPr>
      <dsp:spPr>
        <a:xfrm>
          <a:off x="6938845"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45F3FC-C0D5-4B78-9979-ADAC4BC42986}">
      <dsp:nvSpPr>
        <dsp:cNvPr id="0" name=""/>
        <dsp:cNvSpPr/>
      </dsp:nvSpPr>
      <dsp:spPr>
        <a:xfrm>
          <a:off x="8257820"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de-DE" sz="1700" b="0" i="0" kern="1200"/>
            <a:t>Supporting the development of problem-solving skills</a:t>
          </a:r>
          <a:endParaRPr lang="el-GR" sz="1700" kern="1200"/>
        </a:p>
      </dsp:txBody>
      <dsp:txXfrm>
        <a:off x="8257820" y="0"/>
        <a:ext cx="1965855" cy="1902033"/>
      </dsp:txXfrm>
    </dsp:sp>
    <dsp:sp modelId="{873BD7BB-2EC2-4FA5-A3B0-E8FD3B7F8924}">
      <dsp:nvSpPr>
        <dsp:cNvPr id="0" name=""/>
        <dsp:cNvSpPr/>
      </dsp:nvSpPr>
      <dsp:spPr>
        <a:xfrm>
          <a:off x="9002994"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902864D-FC97-4AC5-B8AF-A5E5DB4B8FA9}">
      <dsp:nvSpPr>
        <dsp:cNvPr id="0" name=""/>
        <dsp:cNvSpPr/>
      </dsp:nvSpPr>
      <dsp:spPr>
        <a:xfrm>
          <a:off x="10321969" y="285305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t" anchorCtr="0">
          <a:noAutofit/>
        </a:bodyPr>
        <a:lstStyle/>
        <a:p>
          <a:pPr marL="0" lvl="0" indent="0" algn="ctr" defTabSz="755650" rtl="0">
            <a:lnSpc>
              <a:spcPct val="90000"/>
            </a:lnSpc>
            <a:spcBef>
              <a:spcPct val="0"/>
            </a:spcBef>
            <a:spcAft>
              <a:spcPct val="35000"/>
            </a:spcAft>
            <a:buNone/>
          </a:pPr>
          <a:r>
            <a:rPr lang="de-DE" sz="1700" b="0" i="0" kern="1200"/>
            <a:t>Encourage active participation in the learning process and interaction with other learners</a:t>
          </a:r>
          <a:endParaRPr lang="el-GR" sz="1700" kern="1200"/>
        </a:p>
      </dsp:txBody>
      <dsp:txXfrm>
        <a:off x="10321969" y="2853050"/>
        <a:ext cx="1965855" cy="1902033"/>
      </dsp:txXfrm>
    </dsp:sp>
    <dsp:sp modelId="{89DEFD20-D7AB-4572-8234-DBA718881D78}">
      <dsp:nvSpPr>
        <dsp:cNvPr id="0" name=""/>
        <dsp:cNvSpPr/>
      </dsp:nvSpPr>
      <dsp:spPr>
        <a:xfrm>
          <a:off x="11067142"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12FCA-A54E-4B85-B639-7579F5B8B9B9}">
      <dsp:nvSpPr>
        <dsp:cNvPr id="0" name=""/>
        <dsp:cNvSpPr/>
      </dsp:nvSpPr>
      <dsp:spPr>
        <a:xfrm>
          <a:off x="12386117" y="0"/>
          <a:ext cx="1965855" cy="190203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904" tIns="120904" rIns="120904" bIns="120904" numCol="1" spcCol="1270" anchor="b" anchorCtr="0">
          <a:noAutofit/>
        </a:bodyPr>
        <a:lstStyle/>
        <a:p>
          <a:pPr marL="0" lvl="0" indent="0" algn="ctr" defTabSz="755650" rtl="0">
            <a:lnSpc>
              <a:spcPct val="90000"/>
            </a:lnSpc>
            <a:spcBef>
              <a:spcPct val="0"/>
            </a:spcBef>
            <a:spcAft>
              <a:spcPct val="35000"/>
            </a:spcAft>
            <a:buNone/>
          </a:pPr>
          <a:r>
            <a:rPr lang="de-DE" sz="1700" b="0" i="0" kern="1200"/>
            <a:t>Improving the learning outcomes and progress of learners</a:t>
          </a:r>
          <a:endParaRPr lang="el-GR" sz="1700" kern="1200"/>
        </a:p>
      </dsp:txBody>
      <dsp:txXfrm>
        <a:off x="12386117" y="0"/>
        <a:ext cx="1965855" cy="1902033"/>
      </dsp:txXfrm>
    </dsp:sp>
    <dsp:sp modelId="{D470BBCE-5F14-412C-BBE6-0082042D1005}">
      <dsp:nvSpPr>
        <dsp:cNvPr id="0" name=""/>
        <dsp:cNvSpPr/>
      </dsp:nvSpPr>
      <dsp:spPr>
        <a:xfrm>
          <a:off x="13131291" y="2139787"/>
          <a:ext cx="475508" cy="475508"/>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6"/>
        <p:cNvGrpSpPr/>
        <p:nvPr/>
      </p:nvGrpSpPr>
      <p:grpSpPr>
        <a:xfrm>
          <a:off x="0" y="0"/>
          <a:ext cx="0" cy="0"/>
          <a:chOff x="0" y="0"/>
          <a:chExt cx="0" cy="0"/>
        </a:xfrm>
      </p:grpSpPr>
      <p:sp>
        <p:nvSpPr>
          <p:cNvPr id="477" name="Google Shape;47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8" name="Google Shape;478;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Google Shape;498;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9" name="Google Shape;499;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4"/>
        <p:cNvGrpSpPr/>
        <p:nvPr/>
      </p:nvGrpSpPr>
      <p:grpSpPr>
        <a:xfrm>
          <a:off x="0" y="0"/>
          <a:ext cx="0" cy="0"/>
          <a:chOff x="0" y="0"/>
          <a:chExt cx="0" cy="0"/>
        </a:xfrm>
      </p:grpSpPr>
      <p:sp>
        <p:nvSpPr>
          <p:cNvPr id="515" name="Google Shape;515;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6" name="Google Shape;51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33" name="Google Shape;53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8"/>
        <p:cNvGrpSpPr/>
        <p:nvPr/>
      </p:nvGrpSpPr>
      <p:grpSpPr>
        <a:xfrm>
          <a:off x="0" y="0"/>
          <a:ext cx="0" cy="0"/>
          <a:chOff x="0" y="0"/>
          <a:chExt cx="0" cy="0"/>
        </a:xfrm>
      </p:grpSpPr>
      <p:sp>
        <p:nvSpPr>
          <p:cNvPr id="549" name="Google Shape;549;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50" name="Google Shape;550;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5"/>
        <p:cNvGrpSpPr/>
        <p:nvPr/>
      </p:nvGrpSpPr>
      <p:grpSpPr>
        <a:xfrm>
          <a:off x="0" y="0"/>
          <a:ext cx="0" cy="0"/>
          <a:chOff x="0" y="0"/>
          <a:chExt cx="0" cy="0"/>
        </a:xfrm>
      </p:grpSpPr>
      <p:sp>
        <p:nvSpPr>
          <p:cNvPr id="566" name="Google Shape;566;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7" name="Google Shape;567;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7"/>
        <p:cNvGrpSpPr/>
        <p:nvPr/>
      </p:nvGrpSpPr>
      <p:grpSpPr>
        <a:xfrm>
          <a:off x="0" y="0"/>
          <a:ext cx="0" cy="0"/>
          <a:chOff x="0" y="0"/>
          <a:chExt cx="0" cy="0"/>
        </a:xfrm>
      </p:grpSpPr>
      <p:sp>
        <p:nvSpPr>
          <p:cNvPr id="388" name="Google Shape;38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9" name="Google Shape;38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2" name="Google Shape;4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20503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9" name="Google Shape;419;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51727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61" name="Google Shape;461;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70301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6"/>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7"/>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7"/>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7"/>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1792288" y="612775"/>
            <a:ext cx="5486400" cy="4114800"/>
          </a:xfrm>
          <a:prstGeom prst="rect">
            <a:avLst/>
          </a:prstGeom>
          <a:noFill/>
          <a:ln>
            <a:noFill/>
          </a:ln>
        </p:spPr>
      </p:sp>
      <p:sp>
        <p:nvSpPr>
          <p:cNvPr id="64" name="Google Shape;64;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6.png"/><Relationship Id="rId7" Type="http://schemas.openxmlformats.org/officeDocument/2006/relationships/diagramColors" Target="../diagrams/colors3.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QuickStyle" Target="../diagrams/quickStyle3.xml"/><Relationship Id="rId11" Type="http://schemas.openxmlformats.org/officeDocument/2006/relationships/image" Target="../media/image3.png"/><Relationship Id="rId5" Type="http://schemas.openxmlformats.org/officeDocument/2006/relationships/diagramLayout" Target="../diagrams/layout3.xml"/><Relationship Id="rId10" Type="http://schemas.openxmlformats.org/officeDocument/2006/relationships/image" Target="../media/image2.png"/><Relationship Id="rId4" Type="http://schemas.openxmlformats.org/officeDocument/2006/relationships/diagramData" Target="../diagrams/data3.xml"/><Relationship Id="rId9"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svg"/><Relationship Id="rId10" Type="http://schemas.openxmlformats.org/officeDocument/2006/relationships/image" Target="../media/image3.png"/><Relationship Id="rId4" Type="http://schemas.openxmlformats.org/officeDocument/2006/relationships/image" Target="../media/image15.png"/><Relationship Id="rId9"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hyperlink" Target="https://link.springer.com/chapter/10.1007/978-3-319-69392-7_7" TargetMode="External"/><Relationship Id="rId3" Type="http://schemas.openxmlformats.org/officeDocument/2006/relationships/image" Target="../media/image2.png"/><Relationship Id="rId7" Type="http://schemas.openxmlformats.org/officeDocument/2006/relationships/hyperlink" Target="https://www.researchgate.net/publication/373247543_ASSESSING_THE_EFFECTIVENESS_OF_FLIPPED_CLASSROOM_STRATEGY_ON_STUDENT_PERFORMANCE"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files.eric.ed.gov/fulltext/EJ1311171.pdf" TargetMode="External"/><Relationship Id="rId5" Type="http://schemas.openxmlformats.org/officeDocument/2006/relationships/hyperlink" Target="https://files.eric.ed.gov/fulltext/ED621617.pdf"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6.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image" Target="../media/image3.png"/><Relationship Id="rId5" Type="http://schemas.openxmlformats.org/officeDocument/2006/relationships/diagramLayout" Target="../diagrams/layout1.xml"/><Relationship Id="rId10" Type="http://schemas.openxmlformats.org/officeDocument/2006/relationships/image" Target="../media/image2.png"/><Relationship Id="rId4" Type="http://schemas.openxmlformats.org/officeDocument/2006/relationships/diagramData" Target="../diagrams/data1.xml"/><Relationship Id="rId9"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6.png"/><Relationship Id="rId7" Type="http://schemas.openxmlformats.org/officeDocument/2006/relationships/hyperlink" Target="https://www.youtube.com/watch?v=nzvZjMcL2dQ&amp;t=2s"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hyperlink" Target="https://uwaterloo.ca/centre-for-teaching-excellence/catalogs/tip-sheets/online-activities-and-assessment-flipped-classroom" TargetMode="External"/><Relationship Id="rId3" Type="http://schemas.openxmlformats.org/officeDocument/2006/relationships/image" Target="../media/image6.png"/><Relationship Id="rId7" Type="http://schemas.openxmlformats.org/officeDocument/2006/relationships/hyperlink" Target="https://uwaterloo.ca/centre-for-teaching-excellence/catalogs/tip-sheets/class-activities-and-assessment-flipped-classroom"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6.png"/><Relationship Id="rId7" Type="http://schemas.openxmlformats.org/officeDocument/2006/relationships/hyperlink" Target="https://www.youtube.com/watch?v=LjCzbSLyIwI"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11.png"/><Relationship Id="rId4" Type="http://schemas.openxmlformats.org/officeDocument/2006/relationships/image" Target="../media/image1.png"/><Relationship Id="rId9" Type="http://schemas.openxmlformats.org/officeDocument/2006/relationships/hyperlink" Target="https://www.youtube.com/watch?v=iA2cHDyaT70" TargetMode="External"/></Relationships>
</file>

<file path=ppt/slides/_rels/slide8.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6.png"/><Relationship Id="rId7"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2.xml"/><Relationship Id="rId11" Type="http://schemas.openxmlformats.org/officeDocument/2006/relationships/image" Target="../media/image3.png"/><Relationship Id="rId5" Type="http://schemas.openxmlformats.org/officeDocument/2006/relationships/diagramLayout" Target="../diagrams/layout2.xml"/><Relationship Id="rId10" Type="http://schemas.openxmlformats.org/officeDocument/2006/relationships/image" Target="../media/image2.png"/><Relationship Id="rId4" Type="http://schemas.openxmlformats.org/officeDocument/2006/relationships/diagramData" Target="../diagrams/data2.xml"/><Relationship Id="rId9" Type="http://schemas.openxmlformats.org/officeDocument/2006/relationships/image" Target="../media/image1.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6.png"/><Relationship Id="rId7" Type="http://schemas.openxmlformats.org/officeDocument/2006/relationships/hyperlink" Target="https://www.youtube.com/watch?v=GioY3nQPSck"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txBox="1"/>
          <p:nvPr/>
        </p:nvSpPr>
        <p:spPr>
          <a:xfrm>
            <a:off x="1028700" y="2895851"/>
            <a:ext cx="9259269" cy="4654018"/>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4400" b="1" i="0" u="none" strike="noStrike" cap="none" dirty="0">
                <a:solidFill>
                  <a:srgbClr val="FB8709"/>
                </a:solidFill>
                <a:latin typeface="Arial"/>
                <a:ea typeface="Arial"/>
                <a:cs typeface="Arial"/>
                <a:sym typeface="Arial"/>
              </a:rPr>
              <a:t>Module 6: Assessing Learning in a Flipped Classroom: Evaluation and Refinement of the Implementation Process</a:t>
            </a:r>
          </a:p>
          <a:p>
            <a:r>
              <a:rPr lang="en-GB" sz="4400" b="1" i="0" u="none" strike="noStrike" cap="none" dirty="0">
                <a:solidFill>
                  <a:srgbClr val="033C5B"/>
                </a:solidFill>
                <a:latin typeface="Arial"/>
                <a:ea typeface="Arial"/>
                <a:cs typeface="Arial"/>
                <a:sym typeface="Arial"/>
              </a:rPr>
              <a:t>Unit 2 - Developing Effective Formative Assessment Strategies</a:t>
            </a:r>
            <a:endParaRPr lang="en-GB" sz="4400" b="1" dirty="0"/>
          </a:p>
          <a:p>
            <a:pPr marL="0" marR="0" lvl="0" indent="0" algn="l" rtl="0">
              <a:spcBef>
                <a:spcPts val="0"/>
              </a:spcBef>
              <a:spcAft>
                <a:spcPts val="0"/>
              </a:spcAft>
              <a:buNone/>
            </a:pPr>
            <a:endParaRPr sz="4400" b="1" dirty="0">
              <a:solidFill>
                <a:srgbClr val="FB8709"/>
              </a:solidFill>
              <a:latin typeface="Arial"/>
              <a:ea typeface="Arial"/>
              <a:cs typeface="Arial"/>
              <a:sym typeface="Arial"/>
            </a:endParaRPr>
          </a:p>
        </p:txBody>
      </p:sp>
      <p:sp>
        <p:nvSpPr>
          <p:cNvPr id="85" name="Google Shape;85;p13"/>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3"/>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3"/>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3"/>
          <p:cNvSpPr/>
          <p:nvPr/>
        </p:nvSpPr>
        <p:spPr>
          <a:xfrm>
            <a:off x="685288" y="8961260"/>
            <a:ext cx="3742515" cy="1010479"/>
          </a:xfrm>
          <a:custGeom>
            <a:avLst/>
            <a:gdLst/>
            <a:ahLst/>
            <a:cxnLst/>
            <a:rect l="l" t="t" r="r" b="b"/>
            <a:pathLst>
              <a:path w="3742515" h="1010479" extrusionOk="0">
                <a:moveTo>
                  <a:pt x="0" y="0"/>
                </a:moveTo>
                <a:lnTo>
                  <a:pt x="3742515" y="0"/>
                </a:lnTo>
                <a:lnTo>
                  <a:pt x="3742515" y="1010479"/>
                </a:lnTo>
                <a:lnTo>
                  <a:pt x="0" y="1010479"/>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3"/>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de-DE" sz="3499">
                <a:solidFill>
                  <a:srgbClr val="053249"/>
                </a:solidFill>
                <a:latin typeface="Arial"/>
                <a:ea typeface="Arial"/>
                <a:cs typeface="Arial"/>
                <a:sym typeface="Arial"/>
              </a:rPr>
              <a:t>CollaboratiVET Curriculum for VET teachers/trainers/educators </a:t>
            </a:r>
            <a:endParaRPr/>
          </a:p>
        </p:txBody>
      </p:sp>
      <p:sp>
        <p:nvSpPr>
          <p:cNvPr id="91" name="Google Shape;91;p13"/>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20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a:p>
          <a:p>
            <a:pPr marL="0" marR="0" lvl="0" indent="0" algn="just" rtl="0">
              <a:lnSpc>
                <a:spcPct val="140000"/>
              </a:lnSpc>
              <a:spcBef>
                <a:spcPts val="0"/>
              </a:spcBef>
              <a:spcAft>
                <a:spcPts val="0"/>
              </a:spcAft>
              <a:buNone/>
            </a:pPr>
            <a:endParaRPr sz="1200">
              <a:solidFill>
                <a:srgbClr val="121212"/>
              </a:solidFill>
              <a:latin typeface="Arial"/>
              <a:ea typeface="Arial"/>
              <a:cs typeface="Arial"/>
              <a:sym typeface="Arial"/>
            </a:endParaRPr>
          </a:p>
        </p:txBody>
      </p:sp>
      <p:pic>
        <p:nvPicPr>
          <p:cNvPr id="10" name="Picture 9">
            <a:extLst>
              <a:ext uri="{FF2B5EF4-FFF2-40B4-BE49-F238E27FC236}">
                <a16:creationId xmlns:a16="http://schemas.microsoft.com/office/drawing/2014/main" id="{EC613D9D-FA7F-53E6-0BE7-6B630ABDB08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721387" y="9372641"/>
            <a:ext cx="1047619" cy="380952"/>
          </a:xfrm>
          <a:prstGeom prst="rect">
            <a:avLst/>
          </a:prstGeom>
        </p:spPr>
      </p:pic>
      <p:pic>
        <p:nvPicPr>
          <p:cNvPr id="2" name="Picture 1" descr="A group of people sitting at a table&#10;&#10;Description automatically generated">
            <a:extLst>
              <a:ext uri="{FF2B5EF4-FFF2-40B4-BE49-F238E27FC236}">
                <a16:creationId xmlns:a16="http://schemas.microsoft.com/office/drawing/2014/main" id="{BDC5C469-26C2-2B3F-951D-0096D323F7C7}"/>
              </a:ext>
            </a:extLst>
          </p:cNvPr>
          <p:cNvPicPr>
            <a:picLocks noChangeAspect="1"/>
          </p:cNvPicPr>
          <p:nvPr/>
        </p:nvPicPr>
        <p:blipFill>
          <a:blip r:embed="rId6"/>
          <a:srcRect r="59736" b="14882"/>
          <a:stretch/>
        </p:blipFill>
        <p:spPr>
          <a:xfrm>
            <a:off x="10210639" y="298176"/>
            <a:ext cx="7362609" cy="87549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3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3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2" name="Google Shape;482;p3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3" name="Google Shape;483;p3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4" name="Google Shape;484;p3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5" name="Google Shape;485;p3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6" name="Google Shape;486;p3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7" name="Google Shape;487;p35"/>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dirty="0">
                <a:solidFill>
                  <a:srgbClr val="033C5B"/>
                </a:solidFill>
              </a:rPr>
              <a:t>S</a:t>
            </a:r>
            <a:r>
              <a:rPr lang="de-DE" sz="4000" b="0" i="0" u="none" strike="noStrike" cap="none" dirty="0">
                <a:solidFill>
                  <a:srgbClr val="033C5B"/>
                </a:solidFill>
                <a:latin typeface="Arial"/>
                <a:ea typeface="Arial"/>
                <a:cs typeface="Arial"/>
                <a:sym typeface="Arial"/>
              </a:rPr>
              <a:t>elf-reflection through formative assessments  </a:t>
            </a:r>
            <a:endParaRPr dirty="0"/>
          </a:p>
        </p:txBody>
      </p:sp>
      <p:sp>
        <p:nvSpPr>
          <p:cNvPr id="488" name="Google Shape;488;p35"/>
          <p:cNvSpPr txBox="1"/>
          <p:nvPr/>
        </p:nvSpPr>
        <p:spPr>
          <a:xfrm>
            <a:off x="792000" y="313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 Learners reflect on their own learning progress and recognise their strengths and weaknesses.</a:t>
            </a:r>
            <a:endParaRPr sz="2400" b="0" i="0" u="none" strike="noStrike" cap="none" dirty="0">
              <a:solidFill>
                <a:srgbClr val="121212"/>
              </a:solidFill>
              <a:latin typeface="Arial"/>
              <a:ea typeface="Arial"/>
              <a:cs typeface="Arial"/>
              <a:sym typeface="Arial"/>
            </a:endParaRPr>
          </a:p>
        </p:txBody>
      </p:sp>
      <p:sp>
        <p:nvSpPr>
          <p:cNvPr id="492" name="Google Shape;492;p3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3" name="Google Shape;493;p35"/>
          <p:cNvSpPr txBox="1"/>
          <p:nvPr/>
        </p:nvSpPr>
        <p:spPr>
          <a:xfrm>
            <a:off x="792000" y="421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Learners set their own learning goals and track their progress.</a:t>
            </a:r>
            <a:endParaRPr sz="2400" b="0" i="0" u="none" strike="noStrike" cap="none" dirty="0">
              <a:solidFill>
                <a:srgbClr val="121212"/>
              </a:solidFill>
              <a:latin typeface="Arial"/>
              <a:ea typeface="Arial"/>
              <a:cs typeface="Arial"/>
              <a:sym typeface="Arial"/>
            </a:endParaRPr>
          </a:p>
        </p:txBody>
      </p:sp>
      <p:sp>
        <p:nvSpPr>
          <p:cNvPr id="494" name="Google Shape;494;p35"/>
          <p:cNvSpPr txBox="1"/>
          <p:nvPr/>
        </p:nvSpPr>
        <p:spPr>
          <a:xfrm>
            <a:off x="792000" y="529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Self-regulation is promoted as learners plan, through monitoring and evaluation of their learning independently.</a:t>
            </a:r>
            <a:endParaRPr sz="2400" b="0" i="0" u="none" strike="noStrike" cap="none" dirty="0">
              <a:solidFill>
                <a:srgbClr val="121212"/>
              </a:solidFill>
              <a:latin typeface="Arial"/>
              <a:ea typeface="Arial"/>
              <a:cs typeface="Arial"/>
              <a:sym typeface="Arial"/>
            </a:endParaRPr>
          </a:p>
        </p:txBody>
      </p:sp>
      <p:sp>
        <p:nvSpPr>
          <p:cNvPr id="495" name="Google Shape;495;p35"/>
          <p:cNvSpPr txBox="1"/>
          <p:nvPr/>
        </p:nvSpPr>
        <p:spPr>
          <a:xfrm>
            <a:off x="792000" y="637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Learners receive feedback on their mistakes and can correct them in a targeted manner.</a:t>
            </a:r>
            <a:endParaRPr sz="2400" b="0" i="0" u="none" strike="noStrike" cap="none" dirty="0">
              <a:solidFill>
                <a:srgbClr val="000000"/>
              </a:solidFill>
              <a:latin typeface="Arial"/>
              <a:ea typeface="Arial"/>
              <a:cs typeface="Arial"/>
              <a:sym typeface="Arial"/>
            </a:endParaRPr>
          </a:p>
        </p:txBody>
      </p:sp>
      <p:sp>
        <p:nvSpPr>
          <p:cNvPr id="496" name="Google Shape;496;p35"/>
          <p:cNvSpPr txBox="1"/>
          <p:nvPr/>
        </p:nvSpPr>
        <p:spPr>
          <a:xfrm>
            <a:off x="792000" y="7452000"/>
            <a:ext cx="15948000" cy="900000"/>
          </a:xfrm>
          <a:prstGeom prst="rect">
            <a:avLst/>
          </a:prstGeom>
          <a:gradFill>
            <a:gsLst>
              <a:gs pos="0">
                <a:srgbClr val="FBD4B4"/>
              </a:gs>
              <a:gs pos="80000">
                <a:srgbClr val="FABF8E"/>
              </a:gs>
              <a:gs pos="100000">
                <a:srgbClr val="FDE9D8"/>
              </a:gs>
            </a:gsLst>
            <a:lin ang="16200000" scaled="0"/>
          </a:gradFill>
          <a:ln>
            <a:noFill/>
          </a:ln>
          <a:effectLst>
            <a:outerShdw blurRad="40000" dist="23000" dir="5400000" rotWithShape="0">
              <a:srgbClr val="000000">
                <a:alpha val="34901"/>
              </a:srgbClr>
            </a:outerShdw>
          </a:effectLst>
        </p:spPr>
        <p:txBody>
          <a:bodyPr spcFirstLastPara="1" wrap="square" lIns="108000" tIns="108000" rIns="108000" bIns="144000" anchor="ctr" anchorCtr="0">
            <a:noAutofit/>
          </a:bodyPr>
          <a:lstStyle/>
          <a:p>
            <a:pPr marL="363538" marR="0" lvl="0" indent="-363538" algn="l" rtl="0">
              <a:spcBef>
                <a:spcPts val="0"/>
              </a:spcBef>
              <a:spcAft>
                <a:spcPts val="0"/>
              </a:spcAft>
              <a:buClr>
                <a:srgbClr val="000000"/>
              </a:buClr>
              <a:buSzPts val="2400"/>
              <a:buFont typeface="Wingdings" panose="05000000000000000000" pitchFamily="2" charset="2"/>
              <a:buChar char="ü"/>
            </a:pPr>
            <a:r>
              <a:rPr lang="de-DE" sz="2400" b="0" i="0" u="none" strike="noStrike" cap="none" dirty="0">
                <a:solidFill>
                  <a:srgbClr val="000000"/>
                </a:solidFill>
                <a:latin typeface="Arial"/>
                <a:ea typeface="Arial"/>
                <a:cs typeface="Arial"/>
                <a:sym typeface="Arial"/>
              </a:rPr>
              <a:t>Formative assessments motivate learners to give their best and continuously improve.</a:t>
            </a:r>
            <a:endParaRPr sz="2400" b="0" i="0" u="none" strike="noStrike" cap="none" dirty="0">
              <a:solidFill>
                <a:srgbClr val="121212"/>
              </a:solidFill>
              <a:latin typeface="Arial"/>
              <a:ea typeface="Arial"/>
              <a:cs typeface="Arial"/>
              <a:sym typeface="Arial"/>
            </a:endParaRPr>
          </a:p>
        </p:txBody>
      </p:sp>
      <p:grpSp>
        <p:nvGrpSpPr>
          <p:cNvPr id="19" name="Group 18"/>
          <p:cNvGrpSpPr/>
          <p:nvPr/>
        </p:nvGrpSpPr>
        <p:grpSpPr>
          <a:xfrm>
            <a:off x="602293" y="8374276"/>
            <a:ext cx="17358880" cy="2331172"/>
            <a:chOff x="559140" y="8374275"/>
            <a:chExt cx="17358880" cy="2331172"/>
          </a:xfrm>
        </p:grpSpPr>
        <p:sp>
          <p:nvSpPr>
            <p:cNvPr id="20"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3" name="Picture 22">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88"/>
                                        </p:tgtEl>
                                        <p:attrNameLst>
                                          <p:attrName>style.visibility</p:attrName>
                                        </p:attrNameLst>
                                      </p:cBhvr>
                                      <p:to>
                                        <p:strVal val="visible"/>
                                      </p:to>
                                    </p:set>
                                    <p:anim calcmode="lin" valueType="num">
                                      <p:cBhvr additive="base">
                                        <p:cTn id="7" dur="500" fill="hold"/>
                                        <p:tgtEl>
                                          <p:spTgt spid="488"/>
                                        </p:tgtEl>
                                        <p:attrNameLst>
                                          <p:attrName>ppt_x</p:attrName>
                                        </p:attrNameLst>
                                      </p:cBhvr>
                                      <p:tavLst>
                                        <p:tav tm="0">
                                          <p:val>
                                            <p:strVal val="#ppt_x"/>
                                          </p:val>
                                        </p:tav>
                                        <p:tav tm="100000">
                                          <p:val>
                                            <p:strVal val="#ppt_x"/>
                                          </p:val>
                                        </p:tav>
                                      </p:tavLst>
                                    </p:anim>
                                    <p:anim calcmode="lin" valueType="num">
                                      <p:cBhvr additive="base">
                                        <p:cTn id="8" dur="500" fill="hold"/>
                                        <p:tgtEl>
                                          <p:spTgt spid="48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3"/>
                                        </p:tgtEl>
                                        <p:attrNameLst>
                                          <p:attrName>style.visibility</p:attrName>
                                        </p:attrNameLst>
                                      </p:cBhvr>
                                      <p:to>
                                        <p:strVal val="visible"/>
                                      </p:to>
                                    </p:set>
                                    <p:anim calcmode="lin" valueType="num">
                                      <p:cBhvr additive="base">
                                        <p:cTn id="13" dur="500" fill="hold"/>
                                        <p:tgtEl>
                                          <p:spTgt spid="493"/>
                                        </p:tgtEl>
                                        <p:attrNameLst>
                                          <p:attrName>ppt_x</p:attrName>
                                        </p:attrNameLst>
                                      </p:cBhvr>
                                      <p:tavLst>
                                        <p:tav tm="0">
                                          <p:val>
                                            <p:strVal val="#ppt_x"/>
                                          </p:val>
                                        </p:tav>
                                        <p:tav tm="100000">
                                          <p:val>
                                            <p:strVal val="#ppt_x"/>
                                          </p:val>
                                        </p:tav>
                                      </p:tavLst>
                                    </p:anim>
                                    <p:anim calcmode="lin" valueType="num">
                                      <p:cBhvr additive="base">
                                        <p:cTn id="14" dur="500" fill="hold"/>
                                        <p:tgtEl>
                                          <p:spTgt spid="49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94"/>
                                        </p:tgtEl>
                                        <p:attrNameLst>
                                          <p:attrName>style.visibility</p:attrName>
                                        </p:attrNameLst>
                                      </p:cBhvr>
                                      <p:to>
                                        <p:strVal val="visible"/>
                                      </p:to>
                                    </p:set>
                                    <p:anim calcmode="lin" valueType="num">
                                      <p:cBhvr additive="base">
                                        <p:cTn id="19" dur="500" fill="hold"/>
                                        <p:tgtEl>
                                          <p:spTgt spid="494"/>
                                        </p:tgtEl>
                                        <p:attrNameLst>
                                          <p:attrName>ppt_x</p:attrName>
                                        </p:attrNameLst>
                                      </p:cBhvr>
                                      <p:tavLst>
                                        <p:tav tm="0">
                                          <p:val>
                                            <p:strVal val="#ppt_x"/>
                                          </p:val>
                                        </p:tav>
                                        <p:tav tm="100000">
                                          <p:val>
                                            <p:strVal val="#ppt_x"/>
                                          </p:val>
                                        </p:tav>
                                      </p:tavLst>
                                    </p:anim>
                                    <p:anim calcmode="lin" valueType="num">
                                      <p:cBhvr additive="base">
                                        <p:cTn id="20" dur="500" fill="hold"/>
                                        <p:tgtEl>
                                          <p:spTgt spid="49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95"/>
                                        </p:tgtEl>
                                        <p:attrNameLst>
                                          <p:attrName>style.visibility</p:attrName>
                                        </p:attrNameLst>
                                      </p:cBhvr>
                                      <p:to>
                                        <p:strVal val="visible"/>
                                      </p:to>
                                    </p:set>
                                    <p:anim calcmode="lin" valueType="num">
                                      <p:cBhvr additive="base">
                                        <p:cTn id="25" dur="500" fill="hold"/>
                                        <p:tgtEl>
                                          <p:spTgt spid="495"/>
                                        </p:tgtEl>
                                        <p:attrNameLst>
                                          <p:attrName>ppt_x</p:attrName>
                                        </p:attrNameLst>
                                      </p:cBhvr>
                                      <p:tavLst>
                                        <p:tav tm="0">
                                          <p:val>
                                            <p:strVal val="#ppt_x"/>
                                          </p:val>
                                        </p:tav>
                                        <p:tav tm="100000">
                                          <p:val>
                                            <p:strVal val="#ppt_x"/>
                                          </p:val>
                                        </p:tav>
                                      </p:tavLst>
                                    </p:anim>
                                    <p:anim calcmode="lin" valueType="num">
                                      <p:cBhvr additive="base">
                                        <p:cTn id="26" dur="500" fill="hold"/>
                                        <p:tgtEl>
                                          <p:spTgt spid="49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496"/>
                                        </p:tgtEl>
                                        <p:attrNameLst>
                                          <p:attrName>style.visibility</p:attrName>
                                        </p:attrNameLst>
                                      </p:cBhvr>
                                      <p:to>
                                        <p:strVal val="visible"/>
                                      </p:to>
                                    </p:set>
                                    <p:anim calcmode="lin" valueType="num">
                                      <p:cBhvr additive="base">
                                        <p:cTn id="31" dur="500" fill="hold"/>
                                        <p:tgtEl>
                                          <p:spTgt spid="496"/>
                                        </p:tgtEl>
                                        <p:attrNameLst>
                                          <p:attrName>ppt_x</p:attrName>
                                        </p:attrNameLst>
                                      </p:cBhvr>
                                      <p:tavLst>
                                        <p:tav tm="0">
                                          <p:val>
                                            <p:strVal val="#ppt_x"/>
                                          </p:val>
                                        </p:tav>
                                        <p:tav tm="100000">
                                          <p:val>
                                            <p:strVal val="#ppt_x"/>
                                          </p:val>
                                        </p:tav>
                                      </p:tavLst>
                                    </p:anim>
                                    <p:anim calcmode="lin" valueType="num">
                                      <p:cBhvr additive="base">
                                        <p:cTn id="32" dur="500" fill="hold"/>
                                        <p:tgtEl>
                                          <p:spTgt spid="49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8" grpId="0" animBg="1"/>
      <p:bldP spid="493" grpId="0" animBg="1"/>
      <p:bldP spid="494" grpId="0" animBg="1"/>
      <p:bldP spid="495" grpId="0" animBg="1"/>
      <p:bldP spid="49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0"/>
        <p:cNvGrpSpPr/>
        <p:nvPr/>
      </p:nvGrpSpPr>
      <p:grpSpPr>
        <a:xfrm>
          <a:off x="0" y="0"/>
          <a:ext cx="0" cy="0"/>
          <a:chOff x="0" y="0"/>
          <a:chExt cx="0" cy="0"/>
        </a:xfrm>
      </p:grpSpPr>
      <p:sp>
        <p:nvSpPr>
          <p:cNvPr id="501" name="Google Shape;501;p3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2" name="Google Shape;502;p3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3" name="Google Shape;503;p3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4" name="Google Shape;504;p3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5" name="Google Shape;505;p3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3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7" name="Google Shape;507;p3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8" name="Google Shape;508;p36"/>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Regular review of learning progress leads to:   </a:t>
            </a:r>
            <a:endParaRPr dirty="0"/>
          </a:p>
        </p:txBody>
      </p:sp>
      <p:graphicFrame>
        <p:nvGraphicFramePr>
          <p:cNvPr id="2" name="Diagram 1"/>
          <p:cNvGraphicFramePr/>
          <p:nvPr/>
        </p:nvGraphicFramePr>
        <p:xfrm>
          <a:off x="792000" y="3132000"/>
          <a:ext cx="15948000" cy="475508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13" name="Google Shape;513;p3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17"/>
        <p:cNvGrpSpPr/>
        <p:nvPr/>
      </p:nvGrpSpPr>
      <p:grpSpPr>
        <a:xfrm>
          <a:off x="0" y="0"/>
          <a:ext cx="0" cy="0"/>
          <a:chOff x="0" y="0"/>
          <a:chExt cx="0" cy="0"/>
        </a:xfrm>
      </p:grpSpPr>
      <p:sp>
        <p:nvSpPr>
          <p:cNvPr id="518" name="Google Shape;518;p3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9" name="Google Shape;519;p3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0" name="Google Shape;520;p3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1" name="Google Shape;521;p3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2" name="Google Shape;522;p3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3" name="Google Shape;523;p3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4" name="Google Shape;524;p3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37"/>
          <p:cNvSpPr txBox="1"/>
          <p:nvPr/>
        </p:nvSpPr>
        <p:spPr>
          <a:xfrm>
            <a:off x="792000" y="1548000"/>
            <a:ext cx="15948000"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Use of technology for formative assessment in flipped classroom learning</a:t>
            </a:r>
            <a:endParaRPr sz="4000" b="0" i="0" u="none" strike="noStrike" cap="none" dirty="0">
              <a:solidFill>
                <a:srgbClr val="033C5B"/>
              </a:solidFill>
              <a:latin typeface="Arial"/>
              <a:ea typeface="Arial"/>
              <a:cs typeface="Arial"/>
              <a:sym typeface="Arial"/>
            </a:endParaRPr>
          </a:p>
        </p:txBody>
      </p:sp>
      <p:sp>
        <p:nvSpPr>
          <p:cNvPr id="526" name="Google Shape;526;p37"/>
          <p:cNvSpPr txBox="1"/>
          <p:nvPr/>
        </p:nvSpPr>
        <p:spPr>
          <a:xfrm>
            <a:off x="792000" y="3132000"/>
            <a:ext cx="15948000" cy="4716000"/>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Online platforms and learning management systems: </a:t>
            </a:r>
            <a:r>
              <a:rPr lang="de-DE" sz="2400" b="0" i="0" u="none" strike="noStrike" cap="none" dirty="0">
                <a:solidFill>
                  <a:srgbClr val="000000"/>
                </a:solidFill>
                <a:latin typeface="Arial"/>
                <a:ea typeface="Arial"/>
                <a:cs typeface="Arial"/>
                <a:sym typeface="Arial"/>
              </a:rPr>
              <a:t>These enable learners to access and submit learning materials and assignments online. Teachers can track learners' progress and provide individualised feedback.</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Interactive learning videos</a:t>
            </a:r>
            <a:r>
              <a:rPr lang="de-DE" sz="2400" b="0" i="0" u="none" strike="noStrike" cap="none" dirty="0">
                <a:solidFill>
                  <a:srgbClr val="000000"/>
                </a:solidFill>
                <a:latin typeface="Arial"/>
                <a:ea typeface="Arial"/>
                <a:cs typeface="Arial"/>
                <a:sym typeface="Arial"/>
              </a:rPr>
              <a:t>: By using interactive elements such as quizzes or tasks in learning videos, learners can check their understanding and receive immediate feedback.</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Online tests and quizzes: </a:t>
            </a:r>
            <a:r>
              <a:rPr lang="de-DE" sz="2400" b="0" i="0" u="none" strike="noStrike" cap="none" dirty="0">
                <a:solidFill>
                  <a:srgbClr val="000000"/>
                </a:solidFill>
                <a:latin typeface="Arial"/>
                <a:ea typeface="Arial"/>
                <a:cs typeface="Arial"/>
                <a:sym typeface="Arial"/>
              </a:rPr>
              <a:t>Teachers can create online tests and quizzes to check learners' understanding. The results can be analysed automatically.</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Online discussion forums: </a:t>
            </a:r>
            <a:r>
              <a:rPr lang="de-DE" sz="2400" b="0" i="0" u="none" strike="noStrike" cap="none" dirty="0">
                <a:solidFill>
                  <a:srgbClr val="000000"/>
                </a:solidFill>
                <a:latin typeface="Arial"/>
                <a:ea typeface="Arial"/>
                <a:cs typeface="Arial"/>
                <a:sym typeface="Arial"/>
              </a:rPr>
              <a:t>Learners can discuss learning content online in discussion forums and ask questions. Teachers can follow the discussions and provide targeted feedback.</a:t>
            </a:r>
            <a:endParaRPr dirty="0"/>
          </a:p>
          <a:p>
            <a:pPr marL="342900" marR="0" lvl="0" indent="-190500" algn="l" rtl="0">
              <a:spcBef>
                <a:spcPts val="0"/>
              </a:spcBef>
              <a:spcAft>
                <a:spcPts val="0"/>
              </a:spcAft>
              <a:buClr>
                <a:schemeClr val="dk1"/>
              </a:buClr>
              <a:buSzPts val="2400"/>
              <a:buFont typeface="Arial"/>
              <a:buNone/>
            </a:pPr>
            <a:endParaRPr sz="24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Arial"/>
              <a:buChar char="•"/>
            </a:pPr>
            <a:r>
              <a:rPr lang="de-DE" sz="2400" b="1" i="1" u="none" strike="noStrike" cap="none" dirty="0">
                <a:solidFill>
                  <a:srgbClr val="000000"/>
                </a:solidFill>
                <a:latin typeface="Arial"/>
                <a:ea typeface="Arial"/>
                <a:cs typeface="Arial"/>
                <a:sym typeface="Arial"/>
              </a:rPr>
              <a:t>Online collaboration tools: </a:t>
            </a:r>
            <a:r>
              <a:rPr lang="de-DE" sz="2400" b="0" i="0" u="none" strike="noStrike" cap="none" dirty="0">
                <a:solidFill>
                  <a:srgbClr val="000000"/>
                </a:solidFill>
                <a:latin typeface="Arial"/>
                <a:ea typeface="Arial"/>
                <a:cs typeface="Arial"/>
                <a:sym typeface="Arial"/>
              </a:rPr>
              <a:t>Learners can work together online, e.g. by editing documents together or through virtual group work.</a:t>
            </a:r>
            <a:endParaRPr dirty="0"/>
          </a:p>
        </p:txBody>
      </p:sp>
      <p:sp>
        <p:nvSpPr>
          <p:cNvPr id="530" name="Google Shape;530;p3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34"/>
        <p:cNvGrpSpPr/>
        <p:nvPr/>
      </p:nvGrpSpPr>
      <p:grpSpPr>
        <a:xfrm>
          <a:off x="0" y="0"/>
          <a:ext cx="0" cy="0"/>
          <a:chOff x="0" y="0"/>
          <a:chExt cx="0" cy="0"/>
        </a:xfrm>
      </p:grpSpPr>
      <p:sp>
        <p:nvSpPr>
          <p:cNvPr id="535" name="Google Shape;535;p3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6" name="Google Shape;536;p3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7" name="Google Shape;537;p3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8" name="Google Shape;538;p3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39" name="Google Shape;539;p3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0" name="Google Shape;540;p3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1" name="Google Shape;541;p3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42" name="Google Shape;542;p38"/>
          <p:cNvSpPr txBox="1"/>
          <p:nvPr/>
        </p:nvSpPr>
        <p:spPr>
          <a:xfrm>
            <a:off x="792000" y="1548000"/>
            <a:ext cx="15948000" cy="135408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Importance of flexibility in the development and adaptation of formative assessment strategies </a:t>
            </a:r>
            <a:endParaRPr/>
          </a:p>
        </p:txBody>
      </p:sp>
      <p:sp>
        <p:nvSpPr>
          <p:cNvPr id="543" name="Google Shape;543;p38"/>
          <p:cNvSpPr txBox="1"/>
          <p:nvPr/>
        </p:nvSpPr>
        <p:spPr>
          <a:xfrm>
            <a:off x="792000" y="3132000"/>
            <a:ext cx="15948000" cy="473975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00000"/>
              </a:buClr>
              <a:buSzPts val="2400"/>
              <a:buFont typeface="Arial"/>
              <a:buNone/>
            </a:pPr>
            <a:r>
              <a:rPr lang="de-DE" sz="2400" b="1" i="0" u="sng" strike="noStrike" cap="none">
                <a:solidFill>
                  <a:srgbClr val="000000"/>
                </a:solidFill>
                <a:latin typeface="Arial"/>
                <a:ea typeface="Arial"/>
                <a:cs typeface="Arial"/>
                <a:sym typeface="Arial"/>
              </a:rPr>
              <a:t>1 Adaptation to different learning needs: </a:t>
            </a:r>
            <a:r>
              <a:rPr lang="de-DE" sz="2400" b="0" i="0" u="none" strike="noStrike" cap="none">
                <a:solidFill>
                  <a:srgbClr val="000000"/>
                </a:solidFill>
                <a:latin typeface="Arial"/>
                <a:ea typeface="Arial"/>
                <a:cs typeface="Arial"/>
                <a:sym typeface="Arial"/>
              </a:rPr>
              <a:t>Flexibility allows teachers to use different strategies to meet the different needs of learners </a:t>
            </a:r>
            <a:endParaRPr/>
          </a:p>
          <a:p>
            <a:pPr marL="457200" marR="0" lvl="0" indent="-304800" algn="l" rtl="0">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1" i="0" u="sng" strike="noStrike" cap="none">
                <a:solidFill>
                  <a:srgbClr val="000000"/>
                </a:solidFill>
                <a:latin typeface="Arial"/>
                <a:ea typeface="Arial"/>
                <a:cs typeface="Arial"/>
                <a:sym typeface="Arial"/>
              </a:rPr>
              <a:t>2 Consideration of individual learning styles: </a:t>
            </a:r>
            <a:r>
              <a:rPr lang="de-DE" sz="2400" b="0" i="0" u="none" strike="noStrike" cap="none">
                <a:solidFill>
                  <a:srgbClr val="000000"/>
                </a:solidFill>
                <a:latin typeface="Arial"/>
                <a:ea typeface="Arial"/>
                <a:cs typeface="Arial"/>
                <a:sym typeface="Arial"/>
              </a:rPr>
              <a:t>Through flexible assessment strategies, teachers can accommodate different learning styles and enable learners to learn in their preferred way.  </a:t>
            </a:r>
            <a:endParaRPr/>
          </a:p>
          <a:p>
            <a:pPr marL="0" marR="0" lvl="0" indent="0" algn="l" rtl="0">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1" i="0" u="sng" strike="noStrike" cap="none">
                <a:solidFill>
                  <a:srgbClr val="000000"/>
                </a:solidFill>
                <a:latin typeface="Arial"/>
                <a:ea typeface="Arial"/>
                <a:cs typeface="Arial"/>
                <a:sym typeface="Arial"/>
              </a:rPr>
              <a:t>3. adaptation to learning progress: </a:t>
            </a:r>
            <a:r>
              <a:rPr lang="de-DE" sz="2400" b="0" i="0" u="none" strike="noStrike" cap="none">
                <a:solidFill>
                  <a:srgbClr val="000000"/>
                </a:solidFill>
                <a:latin typeface="Arial"/>
                <a:ea typeface="Arial"/>
                <a:cs typeface="Arial"/>
                <a:sym typeface="Arial"/>
              </a:rPr>
              <a:t>Flexible assessment strategies enable teachers to take into account the learning progress of students and adapt their teaching accordingly. </a:t>
            </a:r>
            <a:endParaRPr/>
          </a:p>
          <a:p>
            <a:pPr marL="0" marR="0" lvl="0" indent="0" algn="l" rtl="0">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1" i="0" u="sng" strike="noStrike" cap="none">
                <a:solidFill>
                  <a:srgbClr val="000000"/>
                </a:solidFill>
                <a:latin typeface="Arial"/>
                <a:ea typeface="Arial"/>
                <a:cs typeface="Arial"/>
                <a:sym typeface="Arial"/>
              </a:rPr>
              <a:t>4 Adaptation to different learning objectives: </a:t>
            </a:r>
            <a:r>
              <a:rPr lang="de-DE" sz="2400" b="0" i="0" u="none" strike="noStrike" cap="none">
                <a:solidFill>
                  <a:srgbClr val="000000"/>
                </a:solidFill>
                <a:latin typeface="Arial"/>
                <a:ea typeface="Arial"/>
                <a:cs typeface="Arial"/>
                <a:sym typeface="Arial"/>
              </a:rPr>
              <a:t>Flexible assessment strategies allow teachers to consider different learning objectives and adapt the assessment accordingly </a:t>
            </a:r>
            <a:endParaRPr/>
          </a:p>
          <a:p>
            <a:pPr marL="0" marR="0" lvl="0" indent="0" algn="l" rtl="0">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1" i="0" u="sng" strike="noStrike" cap="none">
                <a:solidFill>
                  <a:srgbClr val="000000"/>
                </a:solidFill>
                <a:latin typeface="Arial"/>
                <a:ea typeface="Arial"/>
                <a:cs typeface="Arial"/>
                <a:sym typeface="Arial"/>
              </a:rPr>
              <a:t>5. promote peer learning: </a:t>
            </a:r>
            <a:r>
              <a:rPr lang="de-DE" sz="2400" b="0" i="0" u="none" strike="noStrike" cap="none">
                <a:solidFill>
                  <a:srgbClr val="000000"/>
                </a:solidFill>
                <a:latin typeface="Arial"/>
                <a:ea typeface="Arial"/>
                <a:cs typeface="Arial"/>
                <a:sym typeface="Arial"/>
              </a:rPr>
              <a:t>flexible assessment strategies allow learners to interact and learn from each other by giving each other feedback </a:t>
            </a:r>
            <a:endParaRPr sz="2400" b="0" i="0" u="none" strike="noStrike" cap="none">
              <a:solidFill>
                <a:srgbClr val="000000"/>
              </a:solidFill>
              <a:latin typeface="Arial"/>
              <a:ea typeface="Arial"/>
              <a:cs typeface="Arial"/>
              <a:sym typeface="Arial"/>
            </a:endParaRPr>
          </a:p>
          <a:p>
            <a:pPr marL="0" marR="0" lvl="0" indent="0" algn="l" rtl="0">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sp>
        <p:nvSpPr>
          <p:cNvPr id="547" name="Google Shape;547;p3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51"/>
        <p:cNvGrpSpPr/>
        <p:nvPr/>
      </p:nvGrpSpPr>
      <p:grpSpPr>
        <a:xfrm>
          <a:off x="0" y="0"/>
          <a:ext cx="0" cy="0"/>
          <a:chOff x="0" y="0"/>
          <a:chExt cx="0" cy="0"/>
        </a:xfrm>
      </p:grpSpPr>
      <p:sp>
        <p:nvSpPr>
          <p:cNvPr id="552" name="Google Shape;552;p3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3" name="Google Shape;553;p3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4" name="Google Shape;554;p3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5" name="Google Shape;555;p3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6" name="Google Shape;556;p3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7" name="Google Shape;557;p3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8" name="Google Shape;558;p3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59" name="Google Shape;559;p39"/>
          <p:cNvSpPr txBox="1"/>
          <p:nvPr/>
        </p:nvSpPr>
        <p:spPr>
          <a:xfrm>
            <a:off x="792000" y="1548000"/>
            <a:ext cx="14040000" cy="648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Documentation for formative assessment  </a:t>
            </a:r>
            <a:endParaRPr/>
          </a:p>
        </p:txBody>
      </p:sp>
      <p:sp>
        <p:nvSpPr>
          <p:cNvPr id="560" name="Google Shape;560;p39"/>
          <p:cNvSpPr txBox="1"/>
          <p:nvPr/>
        </p:nvSpPr>
        <p:spPr>
          <a:xfrm>
            <a:off x="792000" y="3132000"/>
            <a:ext cx="15948000" cy="5524526"/>
          </a:xfrm>
          <a:prstGeom prst="rect">
            <a:avLst/>
          </a:prstGeom>
          <a:noFill/>
          <a:ln>
            <a:noFill/>
          </a:ln>
        </p:spPr>
        <p:txBody>
          <a:bodyPr spcFirstLastPara="1" wrap="square" lIns="0" tIns="0" rIns="0" bIns="0" anchor="t" anchorCtr="0">
            <a:noAutofit/>
          </a:bodyPr>
          <a:lstStyle/>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Note observations: </a:t>
            </a:r>
            <a:r>
              <a:rPr lang="de-DE" sz="2400" b="0" i="0" u="none" strike="noStrike" cap="none" dirty="0">
                <a:solidFill>
                  <a:srgbClr val="000000"/>
                </a:solidFill>
                <a:latin typeface="Arial"/>
                <a:ea typeface="Arial"/>
                <a:cs typeface="Arial"/>
                <a:sym typeface="Arial"/>
              </a:rPr>
              <a:t>Teachers can make observations during lessons and record them in a notebook or electronic file.</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Recording feedback: </a:t>
            </a:r>
            <a:r>
              <a:rPr lang="de-DE" sz="2400" b="0" i="0" u="none" strike="noStrike" cap="none" dirty="0">
                <a:solidFill>
                  <a:srgbClr val="000000"/>
                </a:solidFill>
                <a:latin typeface="Arial"/>
                <a:ea typeface="Arial"/>
                <a:cs typeface="Arial"/>
                <a:sym typeface="Arial"/>
              </a:rPr>
              <a:t>Teachers can record oral or written feedback for learners to give them detailed feedback.</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Documentation of learning progress: </a:t>
            </a:r>
            <a:r>
              <a:rPr lang="de-DE" sz="2400" b="0" i="0" u="none" strike="noStrike" cap="none" dirty="0">
                <a:solidFill>
                  <a:srgbClr val="000000"/>
                </a:solidFill>
                <a:latin typeface="Arial"/>
                <a:ea typeface="Arial"/>
                <a:cs typeface="Arial"/>
                <a:sym typeface="Arial"/>
              </a:rPr>
              <a:t>Teachers can document learners' learning progress in order to track their development over time.</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Digital tools for documentation: </a:t>
            </a:r>
            <a:r>
              <a:rPr lang="de-DE" sz="2400" b="0" i="0" u="none" strike="noStrike" cap="none" dirty="0">
                <a:solidFill>
                  <a:srgbClr val="000000"/>
                </a:solidFill>
                <a:latin typeface="Arial"/>
                <a:ea typeface="Arial"/>
                <a:cs typeface="Arial"/>
                <a:sym typeface="Arial"/>
              </a:rPr>
              <a:t>Teachers can use digital tools such as learning management systems or online portfolios to document observations, feedback and work samples.</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Peer feedback documentation</a:t>
            </a:r>
            <a:r>
              <a:rPr lang="de-DE" sz="2400" b="0" i="0" u="none" strike="noStrike" cap="none" dirty="0">
                <a:solidFill>
                  <a:srgbClr val="000000"/>
                </a:solidFill>
                <a:latin typeface="Arial"/>
                <a:ea typeface="Arial"/>
                <a:cs typeface="Arial"/>
                <a:sym typeface="Arial"/>
              </a:rPr>
              <a:t>: Teachers can document peer feedback sessions to track and assess exchanges between learners.</a:t>
            </a:r>
            <a:endParaRPr sz="2400" b="0" i="0" u="none" strike="noStrike" cap="none" dirty="0">
              <a:solidFill>
                <a:srgbClr val="000000"/>
              </a:solidFill>
              <a:latin typeface="Arial"/>
              <a:ea typeface="Arial"/>
              <a:cs typeface="Arial"/>
              <a:sym typeface="Arial"/>
            </a:endParaRPr>
          </a:p>
          <a:p>
            <a:pPr marL="342900" marR="0" lvl="0" indent="-279400" algn="l" rtl="0">
              <a:spcBef>
                <a:spcPts val="0"/>
              </a:spcBef>
              <a:spcAft>
                <a:spcPts val="0"/>
              </a:spcAft>
              <a:buClr>
                <a:schemeClr val="dk1"/>
              </a:buClr>
              <a:buSzPts val="1000"/>
              <a:buFont typeface="Noto Sans Symbols"/>
              <a:buNone/>
            </a:pPr>
            <a:endParaRPr sz="1000" b="0" i="0" u="none" strike="noStrike" cap="none" dirty="0">
              <a:solidFill>
                <a:srgbClr val="000000"/>
              </a:solidFill>
              <a:latin typeface="Arial"/>
              <a:ea typeface="Arial"/>
              <a:cs typeface="Arial"/>
              <a:sym typeface="Arial"/>
            </a:endParaRPr>
          </a:p>
          <a:p>
            <a:pPr marL="342900" marR="0" lvl="0" indent="-342900" algn="l" rtl="0">
              <a:spcBef>
                <a:spcPts val="0"/>
              </a:spcBef>
              <a:spcAft>
                <a:spcPts val="0"/>
              </a:spcAft>
              <a:buClr>
                <a:srgbClr val="000000"/>
              </a:buClr>
              <a:buSzPts val="2400"/>
              <a:buFont typeface="Noto Sans Symbols"/>
              <a:buChar char="▪"/>
            </a:pPr>
            <a:r>
              <a:rPr lang="de-DE" sz="2400" b="1" i="1" u="none" strike="noStrike" cap="none" dirty="0">
                <a:solidFill>
                  <a:srgbClr val="000000"/>
                </a:solidFill>
                <a:latin typeface="Arial"/>
                <a:ea typeface="Arial"/>
                <a:cs typeface="Arial"/>
                <a:sym typeface="Arial"/>
              </a:rPr>
              <a:t>Summary of learning progress</a:t>
            </a:r>
            <a:r>
              <a:rPr lang="de-DE" sz="2400" b="0" i="0" u="none" strike="noStrike" cap="none" dirty="0">
                <a:solidFill>
                  <a:srgbClr val="000000"/>
                </a:solidFill>
                <a:latin typeface="Arial"/>
                <a:ea typeface="Arial"/>
                <a:cs typeface="Arial"/>
                <a:sym typeface="Arial"/>
              </a:rPr>
              <a:t>: Teachers can create regular summaries of learners' progress to enable comprehensive assessment.</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400" b="0" i="0" u="none" strike="noStrike" cap="none" dirty="0">
              <a:solidFill>
                <a:srgbClr val="121212"/>
              </a:solidFill>
              <a:latin typeface="Arial"/>
              <a:ea typeface="Arial"/>
              <a:cs typeface="Arial"/>
              <a:sym typeface="Arial"/>
            </a:endParaRPr>
          </a:p>
        </p:txBody>
      </p:sp>
      <p:sp>
        <p:nvSpPr>
          <p:cNvPr id="564" name="Google Shape;564;p3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68"/>
        <p:cNvGrpSpPr/>
        <p:nvPr/>
      </p:nvGrpSpPr>
      <p:grpSpPr>
        <a:xfrm>
          <a:off x="0" y="0"/>
          <a:ext cx="0" cy="0"/>
          <a:chOff x="0" y="0"/>
          <a:chExt cx="0" cy="0"/>
        </a:xfrm>
      </p:grpSpPr>
      <p:sp>
        <p:nvSpPr>
          <p:cNvPr id="569" name="Google Shape;569;p4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0" name="Google Shape;570;p4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1" name="Google Shape;571;p4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2" name="Google Shape;572;p4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3" name="Google Shape;573;p4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4" name="Google Shape;574;p4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5" name="Google Shape;575;p4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76" name="Google Shape;576;p40"/>
          <p:cNvSpPr txBox="1"/>
          <p:nvPr/>
        </p:nvSpPr>
        <p:spPr>
          <a:xfrm>
            <a:off x="728702" y="1553091"/>
            <a:ext cx="15948000" cy="1040606"/>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Time management in the context of formative assessments – </a:t>
            </a:r>
          </a:p>
          <a:p>
            <a:pPr marL="0" marR="0" lvl="0" indent="0" algn="ctr" rtl="0">
              <a:spcBef>
                <a:spcPts val="0"/>
              </a:spcBef>
              <a:spcAft>
                <a:spcPts val="0"/>
              </a:spcAft>
              <a:buClr>
                <a:srgbClr val="033C5B"/>
              </a:buClr>
              <a:buSzPts val="4000"/>
              <a:buFont typeface="Arial"/>
              <a:buNone/>
            </a:pPr>
            <a:r>
              <a:rPr lang="de-DE" sz="4000" b="0" i="1" u="none" strike="noStrike" cap="none" dirty="0">
                <a:solidFill>
                  <a:srgbClr val="92D050"/>
                </a:solidFill>
                <a:sym typeface="Arial"/>
              </a:rPr>
              <a:t>4</a:t>
            </a:r>
            <a:r>
              <a:rPr lang="de-DE" sz="4000" b="0" i="1" u="none" strike="noStrike" cap="none" dirty="0">
                <a:solidFill>
                  <a:srgbClr val="033C5B"/>
                </a:solidFill>
                <a:sym typeface="Arial"/>
              </a:rPr>
              <a:t> </a:t>
            </a:r>
            <a:r>
              <a:rPr lang="de-DE" sz="4000" b="0" i="1" u="none" strike="noStrike" cap="none" dirty="0">
                <a:solidFill>
                  <a:schemeClr val="accent6">
                    <a:lumMod val="75000"/>
                  </a:schemeClr>
                </a:solidFill>
                <a:sym typeface="Arial"/>
              </a:rPr>
              <a:t>key</a:t>
            </a:r>
            <a:r>
              <a:rPr lang="de-DE" sz="4000" b="0" i="1" u="none" strike="noStrike" cap="none" dirty="0">
                <a:solidFill>
                  <a:srgbClr val="033C5B"/>
                </a:solidFill>
                <a:sym typeface="Arial"/>
              </a:rPr>
              <a:t> </a:t>
            </a:r>
            <a:r>
              <a:rPr lang="de-DE" sz="4000" b="0" i="1" u="none" strike="noStrike" cap="none" dirty="0">
                <a:solidFill>
                  <a:schemeClr val="accent5"/>
                </a:solidFill>
                <a:sym typeface="Arial"/>
              </a:rPr>
              <a:t>aspects</a:t>
            </a:r>
            <a:r>
              <a:rPr lang="de-DE" sz="4000" b="0" i="1" u="none" strike="noStrike" cap="none" dirty="0">
                <a:solidFill>
                  <a:srgbClr val="033C5B"/>
                </a:solidFill>
                <a:sym typeface="Arial"/>
              </a:rPr>
              <a:t>  </a:t>
            </a:r>
            <a:endParaRPr i="1" dirty="0"/>
          </a:p>
        </p:txBody>
      </p:sp>
      <p:sp>
        <p:nvSpPr>
          <p:cNvPr id="577" name="Google Shape;577;p40"/>
          <p:cNvSpPr/>
          <p:nvPr/>
        </p:nvSpPr>
        <p:spPr>
          <a:xfrm>
            <a:off x="792000" y="3132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Effective time management enables </a:t>
            </a:r>
            <a:r>
              <a:rPr lang="de-DE" sz="2400" b="1" i="0" u="none" strike="noStrike" cap="none">
                <a:solidFill>
                  <a:srgbClr val="000000"/>
                </a:solidFill>
                <a:latin typeface="Arial"/>
                <a:ea typeface="Arial"/>
                <a:cs typeface="Arial"/>
                <a:sym typeface="Arial"/>
              </a:rPr>
              <a:t>teachers to make </a:t>
            </a:r>
            <a:r>
              <a:rPr lang="de-DE" sz="2400" b="0" i="0" u="none" strike="noStrike" cap="none">
                <a:solidFill>
                  <a:srgbClr val="000000"/>
                </a:solidFill>
                <a:latin typeface="Arial"/>
                <a:ea typeface="Arial"/>
                <a:cs typeface="Arial"/>
                <a:sym typeface="Arial"/>
              </a:rPr>
              <a:t>the best use of teaching time and incorporate different assessment strategies into lessons without compromising learning progress.</a:t>
            </a:r>
            <a:endParaRPr sz="2400" b="0" i="0" u="none" strike="noStrike" cap="none">
              <a:solidFill>
                <a:srgbClr val="000000"/>
              </a:solidFill>
              <a:latin typeface="Arial"/>
              <a:ea typeface="Arial"/>
              <a:cs typeface="Arial"/>
              <a:sym typeface="Arial"/>
            </a:endParaRPr>
          </a:p>
        </p:txBody>
      </p:sp>
      <p:sp>
        <p:nvSpPr>
          <p:cNvPr id="581" name="Google Shape;581;p4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82" name="Google Shape;582;p40"/>
          <p:cNvSpPr/>
          <p:nvPr/>
        </p:nvSpPr>
        <p:spPr>
          <a:xfrm>
            <a:off x="8784000" y="3132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Appropriate time management allows </a:t>
            </a:r>
            <a:r>
              <a:rPr lang="de-DE" sz="2400" b="1" i="0" u="none" strike="noStrike" cap="none">
                <a:solidFill>
                  <a:srgbClr val="000000"/>
                </a:solidFill>
                <a:latin typeface="Arial"/>
                <a:ea typeface="Arial"/>
                <a:cs typeface="Arial"/>
                <a:sym typeface="Arial"/>
              </a:rPr>
              <a:t>learners to </a:t>
            </a:r>
            <a:r>
              <a:rPr lang="de-DE" sz="2400" b="0" i="0" u="none" strike="noStrike" cap="none">
                <a:solidFill>
                  <a:srgbClr val="000000"/>
                </a:solidFill>
                <a:latin typeface="Arial"/>
                <a:ea typeface="Arial"/>
                <a:cs typeface="Arial"/>
                <a:sym typeface="Arial"/>
              </a:rPr>
              <a:t>plan time for reflection and self-assessment in order to reflect on their own learning and recognise their strengths and weaknesses.</a:t>
            </a:r>
            <a:endParaRPr sz="2400" b="0" i="0" u="none" strike="noStrike" cap="none">
              <a:solidFill>
                <a:srgbClr val="121212"/>
              </a:solidFill>
              <a:latin typeface="Arial"/>
              <a:ea typeface="Arial"/>
              <a:cs typeface="Arial"/>
              <a:sym typeface="Arial"/>
            </a:endParaRPr>
          </a:p>
        </p:txBody>
      </p:sp>
      <p:sp>
        <p:nvSpPr>
          <p:cNvPr id="583" name="Google Shape;583;p40"/>
          <p:cNvSpPr/>
          <p:nvPr/>
        </p:nvSpPr>
        <p:spPr>
          <a:xfrm>
            <a:off x="792000" y="5760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Good time management allows </a:t>
            </a:r>
            <a:r>
              <a:rPr lang="de-DE" sz="2400" b="1" i="0" u="none" strike="noStrike" cap="none">
                <a:solidFill>
                  <a:srgbClr val="000000"/>
                </a:solidFill>
                <a:latin typeface="Arial"/>
                <a:ea typeface="Arial"/>
                <a:cs typeface="Arial"/>
                <a:sym typeface="Arial"/>
              </a:rPr>
              <a:t>learners </a:t>
            </a:r>
            <a:r>
              <a:rPr lang="de-DE" sz="2400" b="0" i="0" u="none" strike="noStrike" cap="none">
                <a:solidFill>
                  <a:srgbClr val="000000"/>
                </a:solidFill>
                <a:latin typeface="Arial"/>
                <a:ea typeface="Arial"/>
                <a:cs typeface="Arial"/>
                <a:sym typeface="Arial"/>
              </a:rPr>
              <a:t>to have time for dialogue and mutual assessment.</a:t>
            </a:r>
            <a:endParaRPr/>
          </a:p>
        </p:txBody>
      </p:sp>
      <p:sp>
        <p:nvSpPr>
          <p:cNvPr id="584" name="Google Shape;584;p40"/>
          <p:cNvSpPr/>
          <p:nvPr/>
        </p:nvSpPr>
        <p:spPr>
          <a:xfrm>
            <a:off x="8784000" y="5760000"/>
            <a:ext cx="7956000" cy="2592000"/>
          </a:xfrm>
          <a:prstGeom prst="octagon">
            <a:avLst>
              <a:gd name="adj" fmla="val 29289"/>
            </a:avLst>
          </a:prstGeom>
          <a:gradFill>
            <a:gsLst>
              <a:gs pos="0">
                <a:srgbClr val="FABF8E"/>
              </a:gs>
              <a:gs pos="74000">
                <a:srgbClr val="FBCFA9"/>
              </a:gs>
              <a:gs pos="83000">
                <a:srgbClr val="FBCFA9"/>
              </a:gs>
              <a:gs pos="100000">
                <a:srgbClr val="FABF8E"/>
              </a:gs>
            </a:gsLst>
            <a:lin ang="5400000" scaled="0"/>
          </a:gradFill>
          <a:ln w="381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0000" tIns="54000" rIns="90000" bIns="54000" anchor="ctr" anchorCtr="0">
            <a:noAutofit/>
          </a:bodyPr>
          <a:lstStyle/>
          <a:p>
            <a:pPr marL="0" marR="0" lvl="0" indent="0" algn="ctr" rtl="0">
              <a:spcBef>
                <a:spcPts val="0"/>
              </a:spcBef>
              <a:spcAft>
                <a:spcPts val="0"/>
              </a:spcAft>
              <a:buNone/>
            </a:pPr>
            <a:r>
              <a:rPr lang="de-DE" sz="2400" b="0" i="0" u="none" strike="noStrike" cap="none">
                <a:solidFill>
                  <a:srgbClr val="000000"/>
                </a:solidFill>
                <a:latin typeface="Arial"/>
                <a:ea typeface="Arial"/>
                <a:cs typeface="Arial"/>
                <a:sym typeface="Arial"/>
              </a:rPr>
              <a:t>Good time management allows </a:t>
            </a:r>
            <a:r>
              <a:rPr lang="de-DE" sz="2400" b="1" i="0" u="none" strike="noStrike" cap="none">
                <a:solidFill>
                  <a:srgbClr val="000000"/>
                </a:solidFill>
                <a:latin typeface="Arial"/>
                <a:ea typeface="Arial"/>
                <a:cs typeface="Arial"/>
                <a:sym typeface="Arial"/>
              </a:rPr>
              <a:t>teachers to </a:t>
            </a:r>
            <a:r>
              <a:rPr lang="de-DE" sz="2400" b="0" i="0" u="none" strike="noStrike" cap="none">
                <a:solidFill>
                  <a:srgbClr val="000000"/>
                </a:solidFill>
                <a:latin typeface="Arial"/>
                <a:ea typeface="Arial"/>
                <a:cs typeface="Arial"/>
                <a:sym typeface="Arial"/>
              </a:rPr>
              <a:t>have time to communicate with learners to answer questions, give feedback and support learners in their individual learning goals.</a:t>
            </a:r>
            <a:endParaRPr sz="2400" b="0" i="0" u="none" strike="noStrike" cap="none">
              <a:solidFill>
                <a:srgbClr val="121212"/>
              </a:solidFill>
              <a:latin typeface="Arial"/>
              <a:ea typeface="Arial"/>
              <a:cs typeface="Arial"/>
              <a:sym typeface="Arial"/>
            </a:endParaRPr>
          </a:p>
        </p:txBody>
      </p:sp>
      <p:grpSp>
        <p:nvGrpSpPr>
          <p:cNvPr id="18" name="Group 17"/>
          <p:cNvGrpSpPr/>
          <p:nvPr/>
        </p:nvGrpSpPr>
        <p:grpSpPr>
          <a:xfrm>
            <a:off x="602293" y="8374276"/>
            <a:ext cx="17358880" cy="2331172"/>
            <a:chOff x="559140" y="8374275"/>
            <a:chExt cx="17358880" cy="2331172"/>
          </a:xfrm>
        </p:grpSpPr>
        <p:sp>
          <p:nvSpPr>
            <p:cNvPr id="19"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2" name="Picture 21">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577"/>
                                        </p:tgtEl>
                                        <p:attrNameLst>
                                          <p:attrName>style.visibility</p:attrName>
                                        </p:attrNameLst>
                                      </p:cBhvr>
                                      <p:to>
                                        <p:strVal val="visible"/>
                                      </p:to>
                                    </p:set>
                                    <p:anim calcmode="lin" valueType="num">
                                      <p:cBhvr additive="base">
                                        <p:cTn id="7" dur="500" fill="hold"/>
                                        <p:tgtEl>
                                          <p:spTgt spid="577"/>
                                        </p:tgtEl>
                                        <p:attrNameLst>
                                          <p:attrName>ppt_x</p:attrName>
                                        </p:attrNameLst>
                                      </p:cBhvr>
                                      <p:tavLst>
                                        <p:tav tm="0">
                                          <p:val>
                                            <p:strVal val="0-#ppt_w/2"/>
                                          </p:val>
                                        </p:tav>
                                        <p:tav tm="100000">
                                          <p:val>
                                            <p:strVal val="#ppt_x"/>
                                          </p:val>
                                        </p:tav>
                                      </p:tavLst>
                                    </p:anim>
                                    <p:anim calcmode="lin" valueType="num">
                                      <p:cBhvr additive="base">
                                        <p:cTn id="8" dur="500" fill="hold"/>
                                        <p:tgtEl>
                                          <p:spTgt spid="57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582"/>
                                        </p:tgtEl>
                                        <p:attrNameLst>
                                          <p:attrName>style.visibility</p:attrName>
                                        </p:attrNameLst>
                                      </p:cBhvr>
                                      <p:to>
                                        <p:strVal val="visible"/>
                                      </p:to>
                                    </p:set>
                                    <p:anim calcmode="lin" valueType="num">
                                      <p:cBhvr additive="base">
                                        <p:cTn id="13" dur="500" fill="hold"/>
                                        <p:tgtEl>
                                          <p:spTgt spid="582"/>
                                        </p:tgtEl>
                                        <p:attrNameLst>
                                          <p:attrName>ppt_x</p:attrName>
                                        </p:attrNameLst>
                                      </p:cBhvr>
                                      <p:tavLst>
                                        <p:tav tm="0">
                                          <p:val>
                                            <p:strVal val="1+#ppt_w/2"/>
                                          </p:val>
                                        </p:tav>
                                        <p:tav tm="100000">
                                          <p:val>
                                            <p:strVal val="#ppt_x"/>
                                          </p:val>
                                        </p:tav>
                                      </p:tavLst>
                                    </p:anim>
                                    <p:anim calcmode="lin" valueType="num">
                                      <p:cBhvr additive="base">
                                        <p:cTn id="14" dur="500" fill="hold"/>
                                        <p:tgtEl>
                                          <p:spTgt spid="582"/>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583"/>
                                        </p:tgtEl>
                                        <p:attrNameLst>
                                          <p:attrName>style.visibility</p:attrName>
                                        </p:attrNameLst>
                                      </p:cBhvr>
                                      <p:to>
                                        <p:strVal val="visible"/>
                                      </p:to>
                                    </p:set>
                                    <p:anim calcmode="lin" valueType="num">
                                      <p:cBhvr additive="base">
                                        <p:cTn id="19" dur="500" fill="hold"/>
                                        <p:tgtEl>
                                          <p:spTgt spid="583"/>
                                        </p:tgtEl>
                                        <p:attrNameLst>
                                          <p:attrName>ppt_x</p:attrName>
                                        </p:attrNameLst>
                                      </p:cBhvr>
                                      <p:tavLst>
                                        <p:tav tm="0">
                                          <p:val>
                                            <p:strVal val="0-#ppt_w/2"/>
                                          </p:val>
                                        </p:tav>
                                        <p:tav tm="100000">
                                          <p:val>
                                            <p:strVal val="#ppt_x"/>
                                          </p:val>
                                        </p:tav>
                                      </p:tavLst>
                                    </p:anim>
                                    <p:anim calcmode="lin" valueType="num">
                                      <p:cBhvr additive="base">
                                        <p:cTn id="20" dur="500" fill="hold"/>
                                        <p:tgtEl>
                                          <p:spTgt spid="58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6" fill="hold" grpId="0" nodeType="clickEffect">
                                  <p:stCondLst>
                                    <p:cond delay="0"/>
                                  </p:stCondLst>
                                  <p:childTnLst>
                                    <p:set>
                                      <p:cBhvr>
                                        <p:cTn id="24" dur="1" fill="hold">
                                          <p:stCondLst>
                                            <p:cond delay="0"/>
                                          </p:stCondLst>
                                        </p:cTn>
                                        <p:tgtEl>
                                          <p:spTgt spid="584"/>
                                        </p:tgtEl>
                                        <p:attrNameLst>
                                          <p:attrName>style.visibility</p:attrName>
                                        </p:attrNameLst>
                                      </p:cBhvr>
                                      <p:to>
                                        <p:strVal val="visible"/>
                                      </p:to>
                                    </p:set>
                                    <p:anim calcmode="lin" valueType="num">
                                      <p:cBhvr additive="base">
                                        <p:cTn id="25" dur="500" fill="hold"/>
                                        <p:tgtEl>
                                          <p:spTgt spid="584"/>
                                        </p:tgtEl>
                                        <p:attrNameLst>
                                          <p:attrName>ppt_x</p:attrName>
                                        </p:attrNameLst>
                                      </p:cBhvr>
                                      <p:tavLst>
                                        <p:tav tm="0">
                                          <p:val>
                                            <p:strVal val="1+#ppt_w/2"/>
                                          </p:val>
                                        </p:tav>
                                        <p:tav tm="100000">
                                          <p:val>
                                            <p:strVal val="#ppt_x"/>
                                          </p:val>
                                        </p:tav>
                                      </p:tavLst>
                                    </p:anim>
                                    <p:anim calcmode="lin" valueType="num">
                                      <p:cBhvr additive="base">
                                        <p:cTn id="26" dur="500" fill="hold"/>
                                        <p:tgtEl>
                                          <p:spTgt spid="5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7" grpId="0" animBg="1"/>
      <p:bldP spid="582" grpId="0" animBg="1"/>
      <p:bldP spid="583" grpId="0" animBg="1"/>
      <p:bldP spid="58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130877" y="-38241"/>
            <a:ext cx="2766824" cy="5218616"/>
          </a:xfrm>
          <a:prstGeom prst="rect">
            <a:avLst/>
          </a:prstGeom>
          <a:solidFill>
            <a:srgbClr val="FB8709"/>
          </a:solidFill>
        </p:spPr>
        <p:txBody>
          <a:bodyPr/>
          <a:lstStyle/>
          <a:p>
            <a:endParaRPr lang="en-BE"/>
          </a:p>
        </p:txBody>
      </p:sp>
      <p:sp>
        <p:nvSpPr>
          <p:cNvPr id="3" name="Freeform 3"/>
          <p:cNvSpPr/>
          <p:nvPr/>
        </p:nvSpPr>
        <p:spPr>
          <a:xfrm rot="5400000">
            <a:off x="0" y="2507553"/>
            <a:ext cx="2635947" cy="2635947"/>
          </a:xfrm>
          <a:custGeom>
            <a:avLst/>
            <a:gdLst/>
            <a:ahLst/>
            <a:cxnLst/>
            <a:rect l="l" t="t" r="r" b="b"/>
            <a:pathLst>
              <a:path w="2635947" h="2635947">
                <a:moveTo>
                  <a:pt x="0" y="0"/>
                </a:moveTo>
                <a:lnTo>
                  <a:pt x="2635947" y="0"/>
                </a:lnTo>
                <a:lnTo>
                  <a:pt x="2635947" y="2635947"/>
                </a:lnTo>
                <a:lnTo>
                  <a:pt x="0" y="263594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BE"/>
          </a:p>
        </p:txBody>
      </p:sp>
      <p:sp>
        <p:nvSpPr>
          <p:cNvPr id="4" name="AutoShape 4"/>
          <p:cNvSpPr/>
          <p:nvPr/>
        </p:nvSpPr>
        <p:spPr>
          <a:xfrm>
            <a:off x="-130877" y="5143500"/>
            <a:ext cx="2766824" cy="3665330"/>
          </a:xfrm>
          <a:prstGeom prst="rect">
            <a:avLst/>
          </a:prstGeom>
          <a:solidFill>
            <a:srgbClr val="053249"/>
          </a:solidFill>
        </p:spPr>
        <p:txBody>
          <a:bodyPr/>
          <a:lstStyle/>
          <a:p>
            <a:endParaRPr lang="en-BE"/>
          </a:p>
        </p:txBody>
      </p:sp>
      <p:sp>
        <p:nvSpPr>
          <p:cNvPr id="5" name="Freeform 5"/>
          <p:cNvSpPr/>
          <p:nvPr/>
        </p:nvSpPr>
        <p:spPr>
          <a:xfrm rot="5400000" flipH="1">
            <a:off x="0" y="5143500"/>
            <a:ext cx="2635947" cy="2635947"/>
          </a:xfrm>
          <a:custGeom>
            <a:avLst/>
            <a:gdLst/>
            <a:ahLst/>
            <a:cxnLst/>
            <a:rect l="l" t="t" r="r" b="b"/>
            <a:pathLst>
              <a:path w="2635947" h="2635947">
                <a:moveTo>
                  <a:pt x="2635947" y="0"/>
                </a:moveTo>
                <a:lnTo>
                  <a:pt x="0" y="0"/>
                </a:lnTo>
                <a:lnTo>
                  <a:pt x="0" y="2635947"/>
                </a:lnTo>
                <a:lnTo>
                  <a:pt x="2635947" y="2635947"/>
                </a:lnTo>
                <a:lnTo>
                  <a:pt x="2635947"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BE"/>
          </a:p>
        </p:txBody>
      </p:sp>
      <p:sp>
        <p:nvSpPr>
          <p:cNvPr id="8" name="AutoShape 8"/>
          <p:cNvSpPr/>
          <p:nvPr/>
        </p:nvSpPr>
        <p:spPr>
          <a:xfrm rot="5400000">
            <a:off x="9139238" y="173356"/>
            <a:ext cx="9525" cy="17270948"/>
          </a:xfrm>
          <a:prstGeom prst="rect">
            <a:avLst/>
          </a:prstGeom>
          <a:solidFill>
            <a:srgbClr val="FB8709"/>
          </a:solidFill>
        </p:spPr>
        <p:txBody>
          <a:bodyPr/>
          <a:lstStyle/>
          <a:p>
            <a:endParaRPr lang="en-BE"/>
          </a:p>
        </p:txBody>
      </p:sp>
      <p:sp>
        <p:nvSpPr>
          <p:cNvPr id="9" name="Freeform 9"/>
          <p:cNvSpPr/>
          <p:nvPr/>
        </p:nvSpPr>
        <p:spPr>
          <a:xfrm>
            <a:off x="14903577" y="4232068"/>
            <a:ext cx="2355723" cy="4114800"/>
          </a:xfrm>
          <a:custGeom>
            <a:avLst/>
            <a:gdLst/>
            <a:ahLst/>
            <a:cxnLst/>
            <a:rect l="l" t="t" r="r" b="b"/>
            <a:pathLst>
              <a:path w="2355723" h="4114800">
                <a:moveTo>
                  <a:pt x="0" y="0"/>
                </a:moveTo>
                <a:lnTo>
                  <a:pt x="2355723" y="0"/>
                </a:lnTo>
                <a:lnTo>
                  <a:pt x="2355723"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BE"/>
          </a:p>
        </p:txBody>
      </p:sp>
      <p:sp>
        <p:nvSpPr>
          <p:cNvPr id="10" name="TextBox 10"/>
          <p:cNvSpPr txBox="1"/>
          <p:nvPr/>
        </p:nvSpPr>
        <p:spPr>
          <a:xfrm>
            <a:off x="3058697" y="773904"/>
            <a:ext cx="13265244" cy="991208"/>
          </a:xfrm>
          <a:prstGeom prst="rect">
            <a:avLst/>
          </a:prstGeom>
        </p:spPr>
        <p:txBody>
          <a:bodyPr lIns="0" tIns="0" rIns="0" bIns="0" rtlCol="0" anchor="t">
            <a:spAutoFit/>
          </a:bodyPr>
          <a:lstStyle/>
          <a:p>
            <a:pPr>
              <a:lnSpc>
                <a:spcPts val="7699"/>
              </a:lnSpc>
            </a:pPr>
            <a:r>
              <a:rPr lang="en-US" sz="6999" spc="-69">
                <a:solidFill>
                  <a:srgbClr val="033C5B"/>
                </a:solidFill>
                <a:latin typeface="HK Grotesk Bold"/>
              </a:rPr>
              <a:t>Reflection Activity</a:t>
            </a:r>
          </a:p>
        </p:txBody>
      </p:sp>
      <p:sp>
        <p:nvSpPr>
          <p:cNvPr id="13" name="Freeform 11">
            <a:extLst>
              <a:ext uri="{FF2B5EF4-FFF2-40B4-BE49-F238E27FC236}">
                <a16:creationId xmlns:a16="http://schemas.microsoft.com/office/drawing/2014/main" id="{A7EFFD83-B96F-D3E2-0503-48BF3604150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8"/>
            <a:stretch>
              <a:fillRect/>
            </a:stretch>
          </a:blipFill>
        </p:spPr>
        <p:txBody>
          <a:bodyPr/>
          <a:lstStyle/>
          <a:p>
            <a:endParaRPr lang="en-BE"/>
          </a:p>
        </p:txBody>
      </p:sp>
      <p:sp>
        <p:nvSpPr>
          <p:cNvPr id="14" name="Freeform 12">
            <a:extLst>
              <a:ext uri="{FF2B5EF4-FFF2-40B4-BE49-F238E27FC236}">
                <a16:creationId xmlns:a16="http://schemas.microsoft.com/office/drawing/2014/main" id="{7808B473-A35D-8A6D-DED8-548BD1426589}"/>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9"/>
            <a:stretch>
              <a:fillRect/>
            </a:stretch>
          </a:blipFill>
        </p:spPr>
        <p:txBody>
          <a:bodyPr/>
          <a:lstStyle/>
          <a:p>
            <a:endParaRPr lang="en-BE"/>
          </a:p>
        </p:txBody>
      </p:sp>
      <p:sp>
        <p:nvSpPr>
          <p:cNvPr id="15" name="TextBox 13">
            <a:extLst>
              <a:ext uri="{FF2B5EF4-FFF2-40B4-BE49-F238E27FC236}">
                <a16:creationId xmlns:a16="http://schemas.microsoft.com/office/drawing/2014/main" id="{01AE9181-D4D0-666C-362B-06B9D508DB75}"/>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16" name="Picture 15">
            <a:extLst>
              <a:ext uri="{FF2B5EF4-FFF2-40B4-BE49-F238E27FC236}">
                <a16:creationId xmlns:a16="http://schemas.microsoft.com/office/drawing/2014/main" id="{18DC755A-F864-C150-9746-6B56DDD048E6}"/>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6" name="Rectangle 5"/>
          <p:cNvSpPr/>
          <p:nvPr/>
        </p:nvSpPr>
        <p:spPr>
          <a:xfrm>
            <a:off x="3058697" y="3263826"/>
            <a:ext cx="11776365" cy="5355312"/>
          </a:xfrm>
          <a:prstGeom prst="rect">
            <a:avLst/>
          </a:prstGeom>
        </p:spPr>
        <p:txBody>
          <a:bodyPr wrap="square">
            <a:spAutoFit/>
          </a:bodyPr>
          <a:lstStyle/>
          <a:p>
            <a:pPr>
              <a:buFont typeface="+mj-lt"/>
              <a:buAutoNum type="arabicPeriod"/>
            </a:pPr>
            <a:r>
              <a:rPr lang="el-GR" sz="1800" b="1" dirty="0"/>
              <a:t> </a:t>
            </a:r>
            <a:r>
              <a:rPr lang="en-US" sz="1800" b="1" dirty="0"/>
              <a:t>Self-Reflection on Current Practices</a:t>
            </a:r>
            <a:r>
              <a:rPr lang="en-US" sz="1800" dirty="0"/>
              <a:t>:</a:t>
            </a:r>
          </a:p>
          <a:p>
            <a:pPr marL="457200" lvl="1"/>
            <a:r>
              <a:rPr lang="en-US" sz="1800" dirty="0"/>
              <a:t>Think about how you currently assess your students' progress. Do you primarily rely on summative assessments (e.g., final exams) or formative assessments (ongoing feedback)?</a:t>
            </a:r>
          </a:p>
          <a:p>
            <a:pPr marL="457200" lvl="1"/>
            <a:endParaRPr lang="en-US" sz="1800" dirty="0"/>
          </a:p>
          <a:p>
            <a:pPr>
              <a:buFont typeface="+mj-lt"/>
              <a:buAutoNum type="arabicPeriod"/>
            </a:pPr>
            <a:r>
              <a:rPr lang="el-GR" sz="1800" b="1" dirty="0"/>
              <a:t> </a:t>
            </a:r>
            <a:r>
              <a:rPr lang="en-US" sz="1800" b="1" dirty="0"/>
              <a:t>Adapting Formative Assessment to Your Classroom</a:t>
            </a:r>
            <a:r>
              <a:rPr lang="en-US" sz="1800" dirty="0"/>
              <a:t>:</a:t>
            </a:r>
          </a:p>
          <a:p>
            <a:pPr marL="457200" lvl="1"/>
            <a:r>
              <a:rPr lang="en-US" sz="1800" dirty="0"/>
              <a:t>Based on the examples provided, which formative assessment methods could you incorporate into your flipped classroom approach? Consider the specific needs of your students.</a:t>
            </a:r>
          </a:p>
          <a:p>
            <a:pPr marL="457200" lvl="1"/>
            <a:endParaRPr lang="en-US" sz="1800" dirty="0"/>
          </a:p>
          <a:p>
            <a:pPr>
              <a:buFont typeface="+mj-lt"/>
              <a:buAutoNum type="arabicPeriod"/>
            </a:pPr>
            <a:r>
              <a:rPr lang="el-GR" sz="1800" b="1" dirty="0"/>
              <a:t> </a:t>
            </a:r>
            <a:r>
              <a:rPr lang="en-US" sz="1800" b="1" dirty="0"/>
              <a:t>Challenges and Solutions</a:t>
            </a:r>
            <a:r>
              <a:rPr lang="en-US" sz="1800" dirty="0"/>
              <a:t>:</a:t>
            </a:r>
          </a:p>
          <a:p>
            <a:pPr marL="457200" lvl="1"/>
            <a:r>
              <a:rPr lang="en-US" sz="1800" dirty="0"/>
              <a:t>What challenges might you face in implementing formative assessments in a flipped classroom? For example, time constraints, diverse learning needs, or student engagement.</a:t>
            </a:r>
          </a:p>
          <a:p>
            <a:pPr marL="457200" lvl="1"/>
            <a:endParaRPr lang="en-US" sz="1800" dirty="0"/>
          </a:p>
          <a:p>
            <a:pPr>
              <a:buFont typeface="+mj-lt"/>
              <a:buAutoNum type="arabicPeriod"/>
            </a:pPr>
            <a:r>
              <a:rPr lang="el-GR" sz="1800" b="1" dirty="0"/>
              <a:t> </a:t>
            </a:r>
            <a:r>
              <a:rPr lang="en-US" sz="1800" b="1" dirty="0"/>
              <a:t>Action Plan</a:t>
            </a:r>
            <a:r>
              <a:rPr lang="en-US" sz="1800" dirty="0"/>
              <a:t>:</a:t>
            </a:r>
          </a:p>
          <a:p>
            <a:pPr marL="457200" lvl="1"/>
            <a:r>
              <a:rPr lang="en-US" sz="1800" dirty="0"/>
              <a:t>Write down one specific formative assessment technique you will start using in your next lesson. Explain how you will implement it and how you will track its effectiveness.</a:t>
            </a:r>
          </a:p>
          <a:p>
            <a:pPr marL="457200" lvl="1"/>
            <a:endParaRPr lang="en-US" sz="1800" dirty="0"/>
          </a:p>
          <a:p>
            <a:pPr>
              <a:buFont typeface="+mj-lt"/>
              <a:buAutoNum type="arabicPeriod"/>
            </a:pPr>
            <a:r>
              <a:rPr lang="el-GR" sz="1800" b="1" dirty="0"/>
              <a:t> </a:t>
            </a:r>
            <a:r>
              <a:rPr lang="en-US" sz="1800" b="1" dirty="0"/>
              <a:t>Peer Discussion</a:t>
            </a:r>
            <a:r>
              <a:rPr lang="en-US" sz="1800" dirty="0"/>
              <a:t> </a:t>
            </a:r>
            <a:r>
              <a:rPr lang="en-US" sz="1800" i="1" dirty="0"/>
              <a:t>(Optional)</a:t>
            </a:r>
            <a:r>
              <a:rPr lang="en-US" sz="1800" dirty="0"/>
              <a:t>:</a:t>
            </a:r>
          </a:p>
          <a:p>
            <a:pPr marL="457200" lvl="1"/>
            <a:r>
              <a:rPr lang="en-US" sz="1800" dirty="0"/>
              <a:t>Share your action plan with a colleague. Provide each other with feedback on the feasibility of your ideas and suggestions for improvement.</a:t>
            </a:r>
          </a:p>
        </p:txBody>
      </p:sp>
      <p:sp>
        <p:nvSpPr>
          <p:cNvPr id="7" name="Rectangle 6"/>
          <p:cNvSpPr/>
          <p:nvPr/>
        </p:nvSpPr>
        <p:spPr>
          <a:xfrm>
            <a:off x="3058697" y="1950041"/>
            <a:ext cx="14720778" cy="1015663"/>
          </a:xfrm>
          <a:prstGeom prst="rect">
            <a:avLst/>
          </a:prstGeom>
          <a:ln/>
          <a:effectLst>
            <a:glow rad="101600">
              <a:schemeClr val="accent6">
                <a:satMod val="175000"/>
                <a:alpha val="40000"/>
              </a:schemeClr>
            </a:glow>
          </a:effectLst>
        </p:spPr>
        <p:style>
          <a:lnRef idx="2">
            <a:schemeClr val="accent6"/>
          </a:lnRef>
          <a:fillRef idx="1">
            <a:schemeClr val="lt1"/>
          </a:fillRef>
          <a:effectRef idx="0">
            <a:schemeClr val="accent6"/>
          </a:effectRef>
          <a:fontRef idx="minor">
            <a:schemeClr val="dk1"/>
          </a:fontRef>
        </p:style>
        <p:txBody>
          <a:bodyPr wrap="square">
            <a:spAutoFit/>
          </a:bodyPr>
          <a:lstStyle/>
          <a:p>
            <a:r>
              <a:rPr lang="en-US" sz="2000" b="1" dirty="0"/>
              <a:t>Instructions</a:t>
            </a:r>
            <a:r>
              <a:rPr lang="en-US" sz="2000" dirty="0"/>
              <a:t>: After reviewing the concepts and strategies for formative assessment in a flipped classroom, reflect on how you can implement these techniques in your own teaching environment. Use the following prompts to guide your reflection and be prepared to discuss your insights with your peers.</a:t>
            </a:r>
          </a:p>
        </p:txBody>
      </p:sp>
    </p:spTree>
    <p:extLst>
      <p:ext uri="{BB962C8B-B14F-4D97-AF65-F5344CB8AC3E}">
        <p14:creationId xmlns:p14="http://schemas.microsoft.com/office/powerpoint/2010/main" val="13830313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37656" y="966416"/>
            <a:ext cx="11834641" cy="1009635"/>
          </a:xfrm>
          <a:prstGeom prst="rect">
            <a:avLst/>
          </a:prstGeom>
        </p:spPr>
        <p:txBody>
          <a:bodyPr lIns="0" tIns="0" rIns="0" bIns="0" rtlCol="0" anchor="t">
            <a:spAutoFit/>
          </a:bodyPr>
          <a:lstStyle/>
          <a:p>
            <a:pPr>
              <a:lnSpc>
                <a:spcPts val="7699"/>
              </a:lnSpc>
            </a:pPr>
            <a:r>
              <a:rPr lang="en-US" sz="6999" spc="-69" dirty="0">
                <a:solidFill>
                  <a:srgbClr val="033C5B"/>
                </a:solidFill>
                <a:latin typeface="HK Grotesk Bold"/>
              </a:rPr>
              <a:t>Additional Resources</a:t>
            </a:r>
          </a:p>
        </p:txBody>
      </p:sp>
      <p:sp>
        <p:nvSpPr>
          <p:cNvPr id="4" name="AutoShape 4"/>
          <p:cNvSpPr/>
          <p:nvPr/>
        </p:nvSpPr>
        <p:spPr>
          <a:xfrm>
            <a:off x="17259300" y="-150232"/>
            <a:ext cx="1032201" cy="8963824"/>
          </a:xfrm>
          <a:prstGeom prst="rect">
            <a:avLst/>
          </a:prstGeom>
          <a:solidFill>
            <a:srgbClr val="FB8709"/>
          </a:solidFill>
        </p:spPr>
        <p:txBody>
          <a:bodyPr/>
          <a:lstStyle/>
          <a:p>
            <a:endParaRPr lang="en-BE"/>
          </a:p>
        </p:txBody>
      </p:sp>
      <p:sp>
        <p:nvSpPr>
          <p:cNvPr id="5" name="AutoShape 5"/>
          <p:cNvSpPr/>
          <p:nvPr/>
        </p:nvSpPr>
        <p:spPr>
          <a:xfrm>
            <a:off x="0" y="-75116"/>
            <a:ext cx="1028700" cy="8888709"/>
          </a:xfrm>
          <a:prstGeom prst="rect">
            <a:avLst/>
          </a:prstGeom>
          <a:solidFill>
            <a:srgbClr val="FB8709"/>
          </a:solidFill>
        </p:spPr>
        <p:txBody>
          <a:bodyPr/>
          <a:lstStyle/>
          <a:p>
            <a:endParaRPr lang="en-BE"/>
          </a:p>
        </p:txBody>
      </p:sp>
      <p:grpSp>
        <p:nvGrpSpPr>
          <p:cNvPr id="6" name="Group 6"/>
          <p:cNvGrpSpPr/>
          <p:nvPr/>
        </p:nvGrpSpPr>
        <p:grpSpPr>
          <a:xfrm rot="5400000">
            <a:off x="-824" y="824"/>
            <a:ext cx="1030349" cy="1028700"/>
            <a:chOff x="0" y="0"/>
            <a:chExt cx="6350000" cy="6339840"/>
          </a:xfrm>
        </p:grpSpPr>
        <p:sp>
          <p:nvSpPr>
            <p:cNvPr id="7" name="Freeform 7"/>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sp>
        <p:nvSpPr>
          <p:cNvPr id="8" name="AutoShape 8"/>
          <p:cNvSpPr/>
          <p:nvPr/>
        </p:nvSpPr>
        <p:spPr>
          <a:xfrm>
            <a:off x="0" y="5257590"/>
            <a:ext cx="1028700" cy="3556002"/>
          </a:xfrm>
          <a:prstGeom prst="rect">
            <a:avLst/>
          </a:prstGeom>
          <a:solidFill>
            <a:srgbClr val="053249"/>
          </a:solidFill>
        </p:spPr>
        <p:txBody>
          <a:bodyPr/>
          <a:lstStyle/>
          <a:p>
            <a:endParaRPr lang="en-BE"/>
          </a:p>
        </p:txBody>
      </p:sp>
      <p:sp>
        <p:nvSpPr>
          <p:cNvPr id="9" name="AutoShape 9"/>
          <p:cNvSpPr/>
          <p:nvPr/>
        </p:nvSpPr>
        <p:spPr>
          <a:xfrm>
            <a:off x="17259300" y="5257590"/>
            <a:ext cx="1028700" cy="3556002"/>
          </a:xfrm>
          <a:prstGeom prst="rect">
            <a:avLst/>
          </a:prstGeom>
          <a:solidFill>
            <a:srgbClr val="053249"/>
          </a:solidFill>
        </p:spPr>
        <p:txBody>
          <a:bodyPr/>
          <a:lstStyle/>
          <a:p>
            <a:endParaRPr lang="en-BE"/>
          </a:p>
        </p:txBody>
      </p:sp>
      <p:grpSp>
        <p:nvGrpSpPr>
          <p:cNvPr id="10" name="Group 10"/>
          <p:cNvGrpSpPr/>
          <p:nvPr/>
        </p:nvGrpSpPr>
        <p:grpSpPr>
          <a:xfrm rot="-10800000">
            <a:off x="17257651" y="1649"/>
            <a:ext cx="1030349" cy="1028700"/>
            <a:chOff x="0" y="0"/>
            <a:chExt cx="6350000" cy="6339840"/>
          </a:xfrm>
        </p:grpSpPr>
        <p:sp>
          <p:nvSpPr>
            <p:cNvPr id="11" name="Freeform 11"/>
            <p:cNvSpPr/>
            <p:nvPr/>
          </p:nvSpPr>
          <p:spPr>
            <a:xfrm>
              <a:off x="0" y="0"/>
              <a:ext cx="6350000" cy="6339840"/>
            </a:xfrm>
            <a:custGeom>
              <a:avLst/>
              <a:gdLst/>
              <a:ahLst/>
              <a:cxnLst/>
              <a:rect l="l" t="t" r="r" b="b"/>
              <a:pathLst>
                <a:path w="6350000" h="6339840">
                  <a:moveTo>
                    <a:pt x="6350000" y="6339840"/>
                  </a:moveTo>
                  <a:lnTo>
                    <a:pt x="0" y="6339840"/>
                  </a:lnTo>
                  <a:lnTo>
                    <a:pt x="0" y="0"/>
                  </a:lnTo>
                  <a:lnTo>
                    <a:pt x="6350000" y="6339840"/>
                  </a:lnTo>
                  <a:close/>
                </a:path>
              </a:pathLst>
            </a:custGeom>
            <a:solidFill>
              <a:srgbClr val="053249"/>
            </a:solidFill>
          </p:spPr>
          <p:txBody>
            <a:bodyPr/>
            <a:lstStyle/>
            <a:p>
              <a:endParaRPr lang="en-BE"/>
            </a:p>
          </p:txBody>
        </p:sp>
      </p:grpSp>
      <p:grpSp>
        <p:nvGrpSpPr>
          <p:cNvPr id="12" name="Group 12"/>
          <p:cNvGrpSpPr>
            <a:grpSpLocks noChangeAspect="1"/>
          </p:cNvGrpSpPr>
          <p:nvPr/>
        </p:nvGrpSpPr>
        <p:grpSpPr>
          <a:xfrm>
            <a:off x="310962" y="9525000"/>
            <a:ext cx="406777" cy="406777"/>
            <a:chOff x="0" y="0"/>
            <a:chExt cx="6350000" cy="6350000"/>
          </a:xfrm>
        </p:grpSpPr>
        <p:sp>
          <p:nvSpPr>
            <p:cNvPr id="13" name="Freeform 13"/>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grpSp>
        <p:nvGrpSpPr>
          <p:cNvPr id="14" name="Group 14"/>
          <p:cNvGrpSpPr>
            <a:grpSpLocks noChangeAspect="1"/>
          </p:cNvGrpSpPr>
          <p:nvPr/>
        </p:nvGrpSpPr>
        <p:grpSpPr>
          <a:xfrm>
            <a:off x="17572012" y="9525000"/>
            <a:ext cx="406777" cy="406777"/>
            <a:chOff x="0" y="0"/>
            <a:chExt cx="6350000" cy="6350000"/>
          </a:xfrm>
        </p:grpSpPr>
        <p:sp>
          <p:nvSpPr>
            <p:cNvPr id="15" name="Freeform 15"/>
            <p:cNvSpPr/>
            <p:nvPr/>
          </p:nvSpPr>
          <p:spPr>
            <a:xfrm>
              <a:off x="0" y="0"/>
              <a:ext cx="6350000" cy="6350000"/>
            </a:xfrm>
            <a:custGeom>
              <a:avLst/>
              <a:gdLst/>
              <a:ahLst/>
              <a:cxnLst/>
              <a:rect l="l" t="t" r="r" b="b"/>
              <a:pathLst>
                <a:path w="6350000" h="635000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p:spPr>
          <p:txBody>
            <a:bodyPr/>
            <a:lstStyle/>
            <a:p>
              <a:endParaRPr lang="en-BE"/>
            </a:p>
          </p:txBody>
        </p:sp>
      </p:grpSp>
      <p:sp>
        <p:nvSpPr>
          <p:cNvPr id="20" name="AutoShape 20"/>
          <p:cNvSpPr/>
          <p:nvPr/>
        </p:nvSpPr>
        <p:spPr>
          <a:xfrm rot="5400000">
            <a:off x="9139238" y="173356"/>
            <a:ext cx="9525" cy="17270948"/>
          </a:xfrm>
          <a:prstGeom prst="rect">
            <a:avLst/>
          </a:prstGeom>
          <a:solidFill>
            <a:srgbClr val="FB8709"/>
          </a:solidFill>
        </p:spPr>
        <p:txBody>
          <a:bodyPr/>
          <a:lstStyle/>
          <a:p>
            <a:endParaRPr lang="en-BE"/>
          </a:p>
        </p:txBody>
      </p:sp>
      <p:sp>
        <p:nvSpPr>
          <p:cNvPr id="16" name="Freeform 11">
            <a:extLst>
              <a:ext uri="{FF2B5EF4-FFF2-40B4-BE49-F238E27FC236}">
                <a16:creationId xmlns:a16="http://schemas.microsoft.com/office/drawing/2014/main" id="{085CEA1A-5194-CD87-E76F-EC03D17D9BD0}"/>
              </a:ext>
            </a:extLst>
          </p:cNvPr>
          <p:cNvSpPr/>
          <p:nvPr/>
        </p:nvSpPr>
        <p:spPr>
          <a:xfrm>
            <a:off x="559140" y="8374275"/>
            <a:ext cx="2331172" cy="2331172"/>
          </a:xfrm>
          <a:custGeom>
            <a:avLst/>
            <a:gdLst/>
            <a:ahLst/>
            <a:cxnLst/>
            <a:rect l="l" t="t" r="r" b="b"/>
            <a:pathLst>
              <a:path w="2331172" h="2331172">
                <a:moveTo>
                  <a:pt x="0" y="0"/>
                </a:moveTo>
                <a:lnTo>
                  <a:pt x="2331172" y="0"/>
                </a:lnTo>
                <a:lnTo>
                  <a:pt x="2331172" y="2331172"/>
                </a:lnTo>
                <a:lnTo>
                  <a:pt x="0" y="2331172"/>
                </a:lnTo>
                <a:lnTo>
                  <a:pt x="0" y="0"/>
                </a:lnTo>
                <a:close/>
              </a:path>
            </a:pathLst>
          </a:custGeom>
          <a:blipFill>
            <a:blip r:embed="rId2"/>
            <a:stretch>
              <a:fillRect/>
            </a:stretch>
          </a:blipFill>
        </p:spPr>
        <p:txBody>
          <a:bodyPr/>
          <a:lstStyle/>
          <a:p>
            <a:endParaRPr lang="en-BE"/>
          </a:p>
        </p:txBody>
      </p:sp>
      <p:sp>
        <p:nvSpPr>
          <p:cNvPr id="21" name="Freeform 12">
            <a:extLst>
              <a:ext uri="{FF2B5EF4-FFF2-40B4-BE49-F238E27FC236}">
                <a16:creationId xmlns:a16="http://schemas.microsoft.com/office/drawing/2014/main" id="{B23407F9-1AE1-6425-CF4B-D6635BCAE667}"/>
              </a:ext>
            </a:extLst>
          </p:cNvPr>
          <p:cNvSpPr/>
          <p:nvPr/>
        </p:nvSpPr>
        <p:spPr>
          <a:xfrm>
            <a:off x="2904167" y="9241114"/>
            <a:ext cx="2148413" cy="570113"/>
          </a:xfrm>
          <a:custGeom>
            <a:avLst/>
            <a:gdLst/>
            <a:ahLst/>
            <a:cxnLst/>
            <a:rect l="l" t="t" r="r" b="b"/>
            <a:pathLst>
              <a:path w="2590889" h="699540">
                <a:moveTo>
                  <a:pt x="0" y="0"/>
                </a:moveTo>
                <a:lnTo>
                  <a:pt x="2590889" y="0"/>
                </a:lnTo>
                <a:lnTo>
                  <a:pt x="2590889" y="699540"/>
                </a:lnTo>
                <a:lnTo>
                  <a:pt x="0" y="699540"/>
                </a:lnTo>
                <a:lnTo>
                  <a:pt x="0" y="0"/>
                </a:lnTo>
                <a:close/>
              </a:path>
            </a:pathLst>
          </a:custGeom>
          <a:blipFill>
            <a:blip r:embed="rId3"/>
            <a:stretch>
              <a:fillRect/>
            </a:stretch>
          </a:blipFill>
        </p:spPr>
        <p:txBody>
          <a:bodyPr/>
          <a:lstStyle/>
          <a:p>
            <a:endParaRPr lang="en-BE"/>
          </a:p>
        </p:txBody>
      </p:sp>
      <p:sp>
        <p:nvSpPr>
          <p:cNvPr id="22" name="TextBox 13">
            <a:extLst>
              <a:ext uri="{FF2B5EF4-FFF2-40B4-BE49-F238E27FC236}">
                <a16:creationId xmlns:a16="http://schemas.microsoft.com/office/drawing/2014/main" id="{FDC92BE9-713E-7631-2343-909B43018F21}"/>
              </a:ext>
            </a:extLst>
          </p:cNvPr>
          <p:cNvSpPr txBox="1"/>
          <p:nvPr/>
        </p:nvSpPr>
        <p:spPr>
          <a:xfrm>
            <a:off x="5150666" y="9207911"/>
            <a:ext cx="10227062" cy="759119"/>
          </a:xfrm>
          <a:prstGeom prst="rect">
            <a:avLst/>
          </a:prstGeom>
        </p:spPr>
        <p:txBody>
          <a:bodyPr wrap="square" lIns="0" tIns="0" rIns="0" bIns="0" rtlCol="0" anchor="t">
            <a:spAutoFit/>
          </a:bodyPr>
          <a:lstStyle/>
          <a:p>
            <a:pPr algn="just">
              <a:lnSpc>
                <a:spcPts val="1960"/>
              </a:lnSpc>
              <a:spcBef>
                <a:spcPct val="0"/>
              </a:spcBef>
            </a:pPr>
            <a:r>
              <a:rPr lang="en-US" sz="1400" dirty="0">
                <a:solidFill>
                  <a:srgbClr val="121212"/>
                </a:solidFill>
                <a:latin typeface="HK Grotesk Ligh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p>
        </p:txBody>
      </p:sp>
      <p:pic>
        <p:nvPicPr>
          <p:cNvPr id="23" name="Picture 22">
            <a:extLst>
              <a:ext uri="{FF2B5EF4-FFF2-40B4-BE49-F238E27FC236}">
                <a16:creationId xmlns:a16="http://schemas.microsoft.com/office/drawing/2014/main" id="{3BCEDD50-92BA-287F-6ED2-1603A6E9CC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7200" y="9183021"/>
            <a:ext cx="1727565" cy="628205"/>
          </a:xfrm>
          <a:prstGeom prst="rect">
            <a:avLst/>
          </a:prstGeom>
        </p:spPr>
      </p:pic>
      <p:sp>
        <p:nvSpPr>
          <p:cNvPr id="18" name="Rectangle 17"/>
          <p:cNvSpPr/>
          <p:nvPr/>
        </p:nvSpPr>
        <p:spPr>
          <a:xfrm>
            <a:off x="1337656" y="2370369"/>
            <a:ext cx="5323893" cy="400110"/>
          </a:xfrm>
          <a:prstGeom prst="rect">
            <a:avLst/>
          </a:prstGeom>
        </p:spPr>
        <p:txBody>
          <a:bodyPr wrap="none">
            <a:spAutoFit/>
          </a:bodyPr>
          <a:lstStyle/>
          <a:p>
            <a:r>
              <a:rPr lang="en-US" sz="2000" dirty="0">
                <a:hlinkClick r:id="rId5"/>
              </a:rPr>
              <a:t>https://files.eric.ed.gov/fulltext/ED621617.pdf</a:t>
            </a:r>
            <a:r>
              <a:rPr lang="el-GR" sz="2000" dirty="0"/>
              <a:t> </a:t>
            </a:r>
          </a:p>
        </p:txBody>
      </p:sp>
      <p:sp>
        <p:nvSpPr>
          <p:cNvPr id="19" name="Rectangle 18"/>
          <p:cNvSpPr/>
          <p:nvPr/>
        </p:nvSpPr>
        <p:spPr>
          <a:xfrm>
            <a:off x="1337656" y="2926127"/>
            <a:ext cx="5408853" cy="400110"/>
          </a:xfrm>
          <a:prstGeom prst="rect">
            <a:avLst/>
          </a:prstGeom>
        </p:spPr>
        <p:txBody>
          <a:bodyPr wrap="none">
            <a:spAutoFit/>
          </a:bodyPr>
          <a:lstStyle/>
          <a:p>
            <a:r>
              <a:rPr lang="en-US" sz="2000" dirty="0">
                <a:hlinkClick r:id="rId6"/>
              </a:rPr>
              <a:t>https://files.eric.ed.gov/fulltext/EJ1311171.pdf</a:t>
            </a:r>
            <a:r>
              <a:rPr lang="el-GR" sz="2000" dirty="0"/>
              <a:t> </a:t>
            </a:r>
          </a:p>
        </p:txBody>
      </p:sp>
      <p:sp>
        <p:nvSpPr>
          <p:cNvPr id="24" name="Rectangle 23"/>
          <p:cNvSpPr/>
          <p:nvPr/>
        </p:nvSpPr>
        <p:spPr>
          <a:xfrm>
            <a:off x="1337656" y="3481885"/>
            <a:ext cx="14179435" cy="400110"/>
          </a:xfrm>
          <a:prstGeom prst="rect">
            <a:avLst/>
          </a:prstGeom>
        </p:spPr>
        <p:txBody>
          <a:bodyPr wrap="square">
            <a:spAutoFit/>
          </a:bodyPr>
          <a:lstStyle/>
          <a:p>
            <a:r>
              <a:rPr lang="en-US" sz="2000" dirty="0">
                <a:hlinkClick r:id="rId7"/>
              </a:rPr>
              <a:t>(PDF) ASSESSING THE EFFECTIVENESS OF FLIPPED CLASSROOM STRATEGY ON STUDENT PERFORMANCE</a:t>
            </a:r>
            <a:endParaRPr lang="el-GR" sz="2000" dirty="0"/>
          </a:p>
        </p:txBody>
      </p:sp>
      <p:sp>
        <p:nvSpPr>
          <p:cNvPr id="25" name="Rectangle 24"/>
          <p:cNvSpPr/>
          <p:nvPr/>
        </p:nvSpPr>
        <p:spPr>
          <a:xfrm>
            <a:off x="1337656" y="4035665"/>
            <a:ext cx="5641288" cy="400110"/>
          </a:xfrm>
          <a:prstGeom prst="rect">
            <a:avLst/>
          </a:prstGeom>
        </p:spPr>
        <p:txBody>
          <a:bodyPr wrap="none">
            <a:spAutoFit/>
          </a:bodyPr>
          <a:lstStyle/>
          <a:p>
            <a:r>
              <a:rPr lang="en-US" sz="2000" dirty="0">
                <a:hlinkClick r:id="rId8"/>
              </a:rPr>
              <a:t>Assessing the Flipped Classroom | </a:t>
            </a:r>
            <a:r>
              <a:rPr lang="en-US" sz="2000" dirty="0" err="1">
                <a:hlinkClick r:id="rId8"/>
              </a:rPr>
              <a:t>SpringerLink</a:t>
            </a:r>
            <a:endParaRPr lang="el-GR" sz="2000" dirty="0"/>
          </a:p>
        </p:txBody>
      </p:sp>
    </p:spTree>
    <p:extLst>
      <p:ext uri="{BB962C8B-B14F-4D97-AF65-F5344CB8AC3E}">
        <p14:creationId xmlns:p14="http://schemas.microsoft.com/office/powerpoint/2010/main" val="2124640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90"/>
        <p:cNvGrpSpPr/>
        <p:nvPr/>
      </p:nvGrpSpPr>
      <p:grpSpPr>
        <a:xfrm>
          <a:off x="0" y="0"/>
          <a:ext cx="0" cy="0"/>
          <a:chOff x="0" y="0"/>
          <a:chExt cx="0" cy="0"/>
        </a:xfrm>
      </p:grpSpPr>
      <p:sp>
        <p:nvSpPr>
          <p:cNvPr id="391" name="Google Shape;391;p30"/>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None/>
            </a:pPr>
            <a:r>
              <a:rPr lang="de-DE" sz="6999" b="1" dirty="0">
                <a:solidFill>
                  <a:srgbClr val="033C5B"/>
                </a:solidFill>
                <a:sym typeface="Arial"/>
              </a:rPr>
              <a:t>Learning Objectives</a:t>
            </a:r>
            <a:endParaRPr b="1" dirty="0"/>
          </a:p>
        </p:txBody>
      </p:sp>
      <p:sp>
        <p:nvSpPr>
          <p:cNvPr id="392" name="Google Shape;392;p30"/>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Google Shape;393;p30"/>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Google Shape;394;p30"/>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395;p30"/>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396;p30"/>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9" r="-37489"/>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397;p30"/>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398;p30"/>
          <p:cNvSpPr/>
          <p:nvPr/>
        </p:nvSpPr>
        <p:spPr>
          <a:xfrm>
            <a:off x="2874251" y="91043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399;p30"/>
          <p:cNvSpPr txBox="1"/>
          <p:nvPr/>
        </p:nvSpPr>
        <p:spPr>
          <a:xfrm>
            <a:off x="849425" y="3680377"/>
            <a:ext cx="7668000" cy="4832550"/>
          </a:xfrm>
          <a:prstGeom prst="rect">
            <a:avLst/>
          </a:prstGeom>
          <a:noFill/>
          <a:ln>
            <a:noFill/>
          </a:ln>
        </p:spPr>
        <p:txBody>
          <a:bodyPr spcFirstLastPara="1" wrap="square" lIns="0" tIns="0" rIns="0" bIns="0" anchor="t" anchorCtr="0">
            <a:noAutofit/>
          </a:bodyPr>
          <a:lstStyle/>
          <a:p>
            <a:pPr marL="302259" lvl="1">
              <a:buClr>
                <a:srgbClr val="121212"/>
              </a:buClr>
              <a:buSzPts val="2400"/>
            </a:pPr>
            <a:r>
              <a:rPr lang="en-GB" sz="3200" dirty="0">
                <a:solidFill>
                  <a:srgbClr val="121212"/>
                </a:solidFill>
                <a:latin typeface="HK Grotesk Light"/>
              </a:rPr>
              <a:t>By the end of this unit, participants will be able to:</a:t>
            </a:r>
            <a:endParaRPr lang="en-US" sz="3200" dirty="0">
              <a:solidFill>
                <a:srgbClr val="121212"/>
              </a:solidFill>
              <a:latin typeface="HK Grotesk Light"/>
            </a:endParaRPr>
          </a:p>
          <a:p>
            <a:pPr marL="302259" marR="0" lvl="1" algn="l" rtl="0">
              <a:spcBef>
                <a:spcPts val="0"/>
              </a:spcBef>
              <a:spcAft>
                <a:spcPts val="0"/>
              </a:spcAft>
              <a:buClr>
                <a:srgbClr val="121212"/>
              </a:buClr>
              <a:buSzPts val="2400"/>
            </a:pPr>
            <a:endParaRPr lang="de-DE" sz="3200" dirty="0">
              <a:solidFill>
                <a:srgbClr val="121212"/>
              </a:solidFill>
            </a:endParaRPr>
          </a:p>
          <a:p>
            <a:pPr marL="645159" marR="0" lvl="1" indent="-342900" algn="l" rtl="0">
              <a:spcBef>
                <a:spcPts val="0"/>
              </a:spcBef>
              <a:spcAft>
                <a:spcPts val="0"/>
              </a:spcAft>
              <a:buClr>
                <a:srgbClr val="121212"/>
              </a:buClr>
              <a:buSzPts val="2400"/>
              <a:buFont typeface="Noto Sans Symbols"/>
              <a:buChar char="▪"/>
            </a:pPr>
            <a:r>
              <a:rPr lang="de-DE" sz="3200" b="0" i="0" u="none" strike="noStrike" cap="none" dirty="0">
                <a:solidFill>
                  <a:srgbClr val="121212"/>
                </a:solidFill>
                <a:sym typeface="Arial"/>
              </a:rPr>
              <a:t>Describe the characteristics of formative assessments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Practice formative assessments as a vehicle for providing feedback </a:t>
            </a:r>
            <a:endParaRPr sz="3200" b="0" i="0" u="none" strike="noStrike" cap="none" dirty="0">
              <a:solidFill>
                <a:srgbClr val="121212"/>
              </a:solidFill>
              <a:sym typeface="Arial"/>
            </a:endParaRPr>
          </a:p>
          <a:p>
            <a:pPr marL="645159" marR="0" lvl="1" indent="-342900" algn="l" rtl="0">
              <a:spcBef>
                <a:spcPts val="1200"/>
              </a:spcBef>
              <a:spcAft>
                <a:spcPts val="0"/>
              </a:spcAft>
              <a:buClr>
                <a:srgbClr val="121212"/>
              </a:buClr>
              <a:buSzPts val="2400"/>
              <a:buFont typeface="Noto Sans Symbols"/>
              <a:buChar char="▪"/>
            </a:pPr>
            <a:r>
              <a:rPr lang="de-DE" sz="3200" b="0" i="0" u="none" strike="noStrike" cap="none" dirty="0">
                <a:solidFill>
                  <a:srgbClr val="121212"/>
                </a:solidFill>
                <a:sym typeface="Arial"/>
              </a:rPr>
              <a:t>Compose formative assessment strategies on an ad hoc basis</a:t>
            </a:r>
            <a:endParaRPr sz="3200" b="0" i="0" u="none" strike="noStrike" cap="none" dirty="0">
              <a:solidFill>
                <a:srgbClr val="121212"/>
              </a:solidFill>
              <a:sym typeface="Arial"/>
            </a:endParaRPr>
          </a:p>
        </p:txBody>
      </p:sp>
      <p:pic>
        <p:nvPicPr>
          <p:cNvPr id="11" name="Picture 10">
            <a:extLst>
              <a:ext uri="{FF2B5EF4-FFF2-40B4-BE49-F238E27FC236}">
                <a16:creationId xmlns:a16="http://schemas.microsoft.com/office/drawing/2014/main" id="{77FC50D6-9136-F60E-3A18-DE4F19A533C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764051" y="9220030"/>
            <a:ext cx="1287584" cy="468212"/>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792000" y="1548000"/>
            <a:ext cx="159480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Why is </a:t>
            </a:r>
            <a:r>
              <a:rPr lang="de-DE" sz="4000" b="0" i="1" u="none" strike="noStrike" cap="none" dirty="0">
                <a:solidFill>
                  <a:srgbClr val="033C5B"/>
                </a:solidFill>
                <a:sym typeface="Arial"/>
              </a:rPr>
              <a:t>formative assessment in flipped classroom learning important?</a:t>
            </a:r>
            <a:endParaRPr sz="4000" b="0" i="1" u="none" strike="noStrike" cap="none" dirty="0">
              <a:solidFill>
                <a:srgbClr val="033C5B"/>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aphicFrame>
        <p:nvGraphicFramePr>
          <p:cNvPr id="2" name="Diagram 1"/>
          <p:cNvGraphicFramePr/>
          <p:nvPr>
            <p:extLst>
              <p:ext uri="{D42A27DB-BD31-4B8C-83A1-F6EECF244321}">
                <p14:modId xmlns:p14="http://schemas.microsoft.com/office/powerpoint/2010/main" val="2296534326"/>
              </p:ext>
            </p:extLst>
          </p:nvPr>
        </p:nvGraphicFramePr>
        <p:xfrm>
          <a:off x="792000" y="2512913"/>
          <a:ext cx="15948000" cy="591406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graphicEl>
                                              <a:dgm id="{B5B39890-0EE7-45C4-9ECF-FE37F977470C}"/>
                                            </p:graphicEl>
                                          </p:spTgt>
                                        </p:tgtEl>
                                        <p:attrNameLst>
                                          <p:attrName>style.visibility</p:attrName>
                                        </p:attrNameLst>
                                      </p:cBhvr>
                                      <p:to>
                                        <p:strVal val="visible"/>
                                      </p:to>
                                    </p:set>
                                    <p:anim calcmode="lin" valueType="num">
                                      <p:cBhvr additive="base">
                                        <p:cTn id="7" dur="500" fill="hold"/>
                                        <p:tgtEl>
                                          <p:spTgt spid="2">
                                            <p:graphicEl>
                                              <a:dgm id="{B5B39890-0EE7-45C4-9ECF-FE37F977470C}"/>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graphicEl>
                                              <a:dgm id="{B5B39890-0EE7-45C4-9ECF-FE37F977470C}"/>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graphicEl>
                                              <a:dgm id="{7D09E6AB-C02E-4885-9EA6-77B26CF58C0E}"/>
                                            </p:graphicEl>
                                          </p:spTgt>
                                        </p:tgtEl>
                                        <p:attrNameLst>
                                          <p:attrName>style.visibility</p:attrName>
                                        </p:attrNameLst>
                                      </p:cBhvr>
                                      <p:to>
                                        <p:strVal val="visible"/>
                                      </p:to>
                                    </p:set>
                                    <p:anim calcmode="lin" valueType="num">
                                      <p:cBhvr additive="base">
                                        <p:cTn id="13" dur="500" fill="hold"/>
                                        <p:tgtEl>
                                          <p:spTgt spid="2">
                                            <p:graphicEl>
                                              <a:dgm id="{7D09E6AB-C02E-4885-9EA6-77B26CF58C0E}"/>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graphicEl>
                                              <a:dgm id="{7D09E6AB-C02E-4885-9EA6-77B26CF58C0E}"/>
                                            </p:graphic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graphicEl>
                                              <a:dgm id="{330173FF-EA13-40C9-A1F5-A5C101FFF69F}"/>
                                            </p:graphicEl>
                                          </p:spTgt>
                                        </p:tgtEl>
                                        <p:attrNameLst>
                                          <p:attrName>style.visibility</p:attrName>
                                        </p:attrNameLst>
                                      </p:cBhvr>
                                      <p:to>
                                        <p:strVal val="visible"/>
                                      </p:to>
                                    </p:set>
                                    <p:anim calcmode="lin" valueType="num">
                                      <p:cBhvr additive="base">
                                        <p:cTn id="19" dur="500" fill="hold"/>
                                        <p:tgtEl>
                                          <p:spTgt spid="2">
                                            <p:graphicEl>
                                              <a:dgm id="{330173FF-EA13-40C9-A1F5-A5C101FFF69F}"/>
                                            </p:graphic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graphicEl>
                                              <a:dgm id="{330173FF-EA13-40C9-A1F5-A5C101FFF69F}"/>
                                            </p:graphic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graphicEl>
                                              <a:dgm id="{6258B1F8-4EF8-41FB-86BB-4122071EEC2F}"/>
                                            </p:graphicEl>
                                          </p:spTgt>
                                        </p:tgtEl>
                                        <p:attrNameLst>
                                          <p:attrName>style.visibility</p:attrName>
                                        </p:attrNameLst>
                                      </p:cBhvr>
                                      <p:to>
                                        <p:strVal val="visible"/>
                                      </p:to>
                                    </p:set>
                                    <p:anim calcmode="lin" valueType="num">
                                      <p:cBhvr additive="base">
                                        <p:cTn id="25" dur="500" fill="hold"/>
                                        <p:tgtEl>
                                          <p:spTgt spid="2">
                                            <p:graphicEl>
                                              <a:dgm id="{6258B1F8-4EF8-41FB-86BB-4122071EEC2F}"/>
                                            </p:graphic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graphicEl>
                                              <a:dgm id="{6258B1F8-4EF8-41FB-86BB-4122071EEC2F}"/>
                                            </p:graphic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graphicEl>
                                              <a:dgm id="{E3CC79EA-49B5-46D8-8C32-EF54C44AE323}"/>
                                            </p:graphicEl>
                                          </p:spTgt>
                                        </p:tgtEl>
                                        <p:attrNameLst>
                                          <p:attrName>style.visibility</p:attrName>
                                        </p:attrNameLst>
                                      </p:cBhvr>
                                      <p:to>
                                        <p:strVal val="visible"/>
                                      </p:to>
                                    </p:set>
                                    <p:anim calcmode="lin" valueType="num">
                                      <p:cBhvr additive="base">
                                        <p:cTn id="31" dur="500" fill="hold"/>
                                        <p:tgtEl>
                                          <p:spTgt spid="2">
                                            <p:graphicEl>
                                              <a:dgm id="{E3CC79EA-49B5-46D8-8C32-EF54C44AE323}"/>
                                            </p:graphic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graphicEl>
                                              <a:dgm id="{E3CC79EA-49B5-46D8-8C32-EF54C44AE323}"/>
                                            </p:graphic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graphicEl>
                                              <a:dgm id="{E718E9A7-A68A-4245-9DB4-5883927FE315}"/>
                                            </p:graphicEl>
                                          </p:spTgt>
                                        </p:tgtEl>
                                        <p:attrNameLst>
                                          <p:attrName>style.visibility</p:attrName>
                                        </p:attrNameLst>
                                      </p:cBhvr>
                                      <p:to>
                                        <p:strVal val="visible"/>
                                      </p:to>
                                    </p:set>
                                    <p:anim calcmode="lin" valueType="num">
                                      <p:cBhvr additive="base">
                                        <p:cTn id="37" dur="500" fill="hold"/>
                                        <p:tgtEl>
                                          <p:spTgt spid="2">
                                            <p:graphicEl>
                                              <a:dgm id="{E718E9A7-A68A-4245-9DB4-5883927FE315}"/>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graphicEl>
                                              <a:dgm id="{E718E9A7-A68A-4245-9DB4-5883927FE315}"/>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3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3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6" name="Google Shape;406;p3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7" name="Google Shape;407;p3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8" name="Google Shape;408;p3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9" name="Google Shape;409;p3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0" name="Google Shape;410;p3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1" name="Google Shape;411;p31"/>
          <p:cNvSpPr txBox="1"/>
          <p:nvPr/>
        </p:nvSpPr>
        <p:spPr>
          <a:xfrm>
            <a:off x="11504834" y="4284627"/>
            <a:ext cx="4724400" cy="68400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en-US" sz="4000" i="1" dirty="0">
                <a:solidFill>
                  <a:srgbClr val="033C5B"/>
                </a:solidFill>
              </a:rPr>
              <a:t>Play the video for an </a:t>
            </a:r>
            <a:r>
              <a:rPr lang="el-GR" sz="4000" i="1" dirty="0">
                <a:solidFill>
                  <a:srgbClr val="033C5B"/>
                </a:solidFill>
              </a:rPr>
              <a:t>1</a:t>
            </a:r>
            <a:r>
              <a:rPr lang="en-US" sz="4000" i="1" dirty="0">
                <a:solidFill>
                  <a:srgbClr val="033C5B"/>
                </a:solidFill>
              </a:rPr>
              <a:t>-minute learning pill</a:t>
            </a:r>
            <a:endParaRPr sz="4000" b="0" i="1" u="none" strike="noStrike" cap="none" dirty="0">
              <a:solidFill>
                <a:srgbClr val="033C5B"/>
              </a:solidFill>
              <a:sym typeface="Arial"/>
            </a:endParaRPr>
          </a:p>
          <a:p>
            <a:pPr marL="0" marR="0" lvl="0" indent="0" algn="l" rtl="0">
              <a:spcBef>
                <a:spcPts val="0"/>
              </a:spcBef>
              <a:spcAft>
                <a:spcPts val="0"/>
              </a:spcAft>
              <a:buClr>
                <a:schemeClr val="dk1"/>
              </a:buClr>
              <a:buSzPts val="4000"/>
              <a:buFont typeface="Calibri"/>
              <a:buNone/>
            </a:pPr>
            <a:endParaRPr sz="4000" b="0" i="1" u="none" strike="noStrike" cap="none" dirty="0">
              <a:solidFill>
                <a:srgbClr val="033C5B"/>
              </a:solidFill>
              <a:sym typeface="Arial"/>
            </a:endParaRPr>
          </a:p>
        </p:txBody>
      </p:sp>
      <p:sp>
        <p:nvSpPr>
          <p:cNvPr id="415" name="Google Shape;415;p3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55261" y="2553988"/>
            <a:ext cx="9381959" cy="4829279"/>
          </a:xfrm>
          <a:prstGeom prst="rect">
            <a:avLst/>
          </a:prstGeom>
        </p:spPr>
      </p:pic>
      <p:grpSp>
        <p:nvGrpSpPr>
          <p:cNvPr id="5" name="Group 4"/>
          <p:cNvGrpSpPr/>
          <p:nvPr/>
        </p:nvGrpSpPr>
        <p:grpSpPr>
          <a:xfrm>
            <a:off x="10022672" y="6315150"/>
            <a:ext cx="1542954" cy="1990558"/>
            <a:chOff x="8843721" y="5669241"/>
            <a:chExt cx="1143631" cy="1286796"/>
          </a:xfrm>
        </p:grpSpPr>
        <p:sp>
          <p:nvSpPr>
            <p:cNvPr id="4" name="Isosceles Triangle 3"/>
            <p:cNvSpPr/>
            <p:nvPr/>
          </p:nvSpPr>
          <p:spPr>
            <a:xfrm rot="5400000">
              <a:off x="8772139" y="5740823"/>
              <a:ext cx="1286796" cy="1143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20" name="Isosceles Triangle 19"/>
            <p:cNvSpPr/>
            <p:nvPr/>
          </p:nvSpPr>
          <p:spPr>
            <a:xfrm rot="5400000">
              <a:off x="8995694" y="6024892"/>
              <a:ext cx="686797" cy="579631"/>
            </a:xfrm>
            <a:prstGeom prst="triangl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19233396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3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2" name="Google Shape;422;p3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3" name="Google Shape;423;p3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3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5" name="Google Shape;425;p3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6" name="Google Shape;426;p3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7" name="Google Shape;427;p3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8" name="Google Shape;428;p32"/>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Clr>
                <a:srgbClr val="033C5B"/>
              </a:buClr>
              <a:buSzPts val="4000"/>
              <a:buFont typeface="Arial"/>
              <a:buNone/>
            </a:pPr>
            <a:r>
              <a:rPr lang="de-DE" sz="4000" dirty="0">
                <a:solidFill>
                  <a:srgbClr val="033C5B"/>
                </a:solidFill>
              </a:rPr>
              <a:t>Goals</a:t>
            </a:r>
            <a:r>
              <a:rPr lang="de-DE" sz="4000" b="0" i="0" u="none" strike="noStrike" cap="none" dirty="0">
                <a:solidFill>
                  <a:srgbClr val="033C5B"/>
                </a:solidFill>
                <a:latin typeface="Arial"/>
                <a:ea typeface="Arial"/>
                <a:cs typeface="Arial"/>
                <a:sym typeface="Arial"/>
              </a:rPr>
              <a:t> of formative assessment </a:t>
            </a:r>
            <a:endParaRPr dirty="0"/>
          </a:p>
        </p:txBody>
      </p:sp>
      <p:sp>
        <p:nvSpPr>
          <p:cNvPr id="432" name="Google Shape;432;p3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32"/>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dirty="0"/>
              <a:t>To </a:t>
            </a:r>
            <a:r>
              <a:rPr lang="de-DE" sz="2400" b="0" i="0" u="none" strike="noStrike" cap="none" dirty="0">
                <a:solidFill>
                  <a:srgbClr val="000000"/>
                </a:solidFill>
                <a:latin typeface="Arial"/>
                <a:ea typeface="Arial"/>
                <a:cs typeface="Arial"/>
                <a:sym typeface="Arial"/>
              </a:rPr>
              <a:t>enable learners to monitor and reflect on their own learning progress.</a:t>
            </a:r>
            <a:endParaRPr dirty="0"/>
          </a:p>
        </p:txBody>
      </p:sp>
      <p:sp>
        <p:nvSpPr>
          <p:cNvPr id="434" name="Google Shape;434;p32"/>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1</a:t>
            </a:r>
            <a:endParaRPr dirty="0"/>
          </a:p>
        </p:txBody>
      </p:sp>
      <p:sp>
        <p:nvSpPr>
          <p:cNvPr id="435" name="Google Shape;435;p32"/>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To allow learners to check their knowledge and understanding and work specifically on their weaknesses.</a:t>
            </a:r>
            <a:endParaRPr dirty="0"/>
          </a:p>
        </p:txBody>
      </p:sp>
      <p:sp>
        <p:nvSpPr>
          <p:cNvPr id="436" name="Google Shape;436;p32"/>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2</a:t>
            </a:r>
            <a:endParaRPr dirty="0"/>
          </a:p>
        </p:txBody>
      </p:sp>
      <p:sp>
        <p:nvSpPr>
          <p:cNvPr id="437" name="Google Shape;437;p32"/>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To encourage active learning as learners have to continuously apply and review their knowledge.</a:t>
            </a:r>
            <a:endParaRPr dirty="0"/>
          </a:p>
        </p:txBody>
      </p:sp>
      <p:sp>
        <p:nvSpPr>
          <p:cNvPr id="438" name="Google Shape;438;p32"/>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3</a:t>
            </a:r>
            <a:endParaRPr dirty="0"/>
          </a:p>
        </p:txBody>
      </p:sp>
      <p:sp>
        <p:nvSpPr>
          <p:cNvPr id="439" name="Google Shape;439;p32"/>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To allow learners to set their own learning goals and track their progress.</a:t>
            </a:r>
            <a:endParaRPr dirty="0"/>
          </a:p>
        </p:txBody>
      </p:sp>
      <p:sp>
        <p:nvSpPr>
          <p:cNvPr id="440" name="Google Shape;440;p32"/>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600" b="1" dirty="0">
                <a:solidFill>
                  <a:schemeClr val="lt1"/>
                </a:solidFill>
                <a:latin typeface="Arial"/>
                <a:ea typeface="Arial"/>
                <a:cs typeface="Arial"/>
                <a:sym typeface="Arial"/>
              </a:rPr>
              <a:t>4</a:t>
            </a:r>
            <a:endParaRPr dirty="0"/>
          </a:p>
        </p:txBody>
      </p:sp>
      <p:grpSp>
        <p:nvGrpSpPr>
          <p:cNvPr id="22" name="Group 21"/>
          <p:cNvGrpSpPr/>
          <p:nvPr/>
        </p:nvGrpSpPr>
        <p:grpSpPr>
          <a:xfrm>
            <a:off x="602293" y="8374276"/>
            <a:ext cx="17358880" cy="2331172"/>
            <a:chOff x="559140" y="8374275"/>
            <a:chExt cx="17358880" cy="2331172"/>
          </a:xfrm>
        </p:grpSpPr>
        <p:sp>
          <p:nvSpPr>
            <p:cNvPr id="23"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6" name="Picture 25">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33"/>
                                        </p:tgtEl>
                                        <p:attrNameLst>
                                          <p:attrName>style.visibility</p:attrName>
                                        </p:attrNameLst>
                                      </p:cBhvr>
                                      <p:to>
                                        <p:strVal val="visible"/>
                                      </p:to>
                                    </p:set>
                                    <p:anim calcmode="lin" valueType="num">
                                      <p:cBhvr additive="base">
                                        <p:cTn id="7" dur="500" fill="hold"/>
                                        <p:tgtEl>
                                          <p:spTgt spid="433"/>
                                        </p:tgtEl>
                                        <p:attrNameLst>
                                          <p:attrName>ppt_x</p:attrName>
                                        </p:attrNameLst>
                                      </p:cBhvr>
                                      <p:tavLst>
                                        <p:tav tm="0">
                                          <p:val>
                                            <p:strVal val="#ppt_x"/>
                                          </p:val>
                                        </p:tav>
                                        <p:tav tm="100000">
                                          <p:val>
                                            <p:strVal val="#ppt_x"/>
                                          </p:val>
                                        </p:tav>
                                      </p:tavLst>
                                    </p:anim>
                                    <p:anim calcmode="lin" valueType="num">
                                      <p:cBhvr additive="base">
                                        <p:cTn id="8" dur="500" fill="hold"/>
                                        <p:tgtEl>
                                          <p:spTgt spid="43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35"/>
                                        </p:tgtEl>
                                        <p:attrNameLst>
                                          <p:attrName>style.visibility</p:attrName>
                                        </p:attrNameLst>
                                      </p:cBhvr>
                                      <p:to>
                                        <p:strVal val="visible"/>
                                      </p:to>
                                    </p:set>
                                    <p:anim calcmode="lin" valueType="num">
                                      <p:cBhvr additive="base">
                                        <p:cTn id="13" dur="500" fill="hold"/>
                                        <p:tgtEl>
                                          <p:spTgt spid="435"/>
                                        </p:tgtEl>
                                        <p:attrNameLst>
                                          <p:attrName>ppt_x</p:attrName>
                                        </p:attrNameLst>
                                      </p:cBhvr>
                                      <p:tavLst>
                                        <p:tav tm="0">
                                          <p:val>
                                            <p:strVal val="#ppt_x"/>
                                          </p:val>
                                        </p:tav>
                                        <p:tav tm="100000">
                                          <p:val>
                                            <p:strVal val="#ppt_x"/>
                                          </p:val>
                                        </p:tav>
                                      </p:tavLst>
                                    </p:anim>
                                    <p:anim calcmode="lin" valueType="num">
                                      <p:cBhvr additive="base">
                                        <p:cTn id="14" dur="500" fill="hold"/>
                                        <p:tgtEl>
                                          <p:spTgt spid="4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37"/>
                                        </p:tgtEl>
                                        <p:attrNameLst>
                                          <p:attrName>style.visibility</p:attrName>
                                        </p:attrNameLst>
                                      </p:cBhvr>
                                      <p:to>
                                        <p:strVal val="visible"/>
                                      </p:to>
                                    </p:set>
                                    <p:anim calcmode="lin" valueType="num">
                                      <p:cBhvr additive="base">
                                        <p:cTn id="19" dur="500" fill="hold"/>
                                        <p:tgtEl>
                                          <p:spTgt spid="437"/>
                                        </p:tgtEl>
                                        <p:attrNameLst>
                                          <p:attrName>ppt_x</p:attrName>
                                        </p:attrNameLst>
                                      </p:cBhvr>
                                      <p:tavLst>
                                        <p:tav tm="0">
                                          <p:val>
                                            <p:strVal val="#ppt_x"/>
                                          </p:val>
                                        </p:tav>
                                        <p:tav tm="100000">
                                          <p:val>
                                            <p:strVal val="#ppt_x"/>
                                          </p:val>
                                        </p:tav>
                                      </p:tavLst>
                                    </p:anim>
                                    <p:anim calcmode="lin" valueType="num">
                                      <p:cBhvr additive="base">
                                        <p:cTn id="20" dur="500" fill="hold"/>
                                        <p:tgtEl>
                                          <p:spTgt spid="43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439"/>
                                        </p:tgtEl>
                                        <p:attrNameLst>
                                          <p:attrName>style.visibility</p:attrName>
                                        </p:attrNameLst>
                                      </p:cBhvr>
                                      <p:to>
                                        <p:strVal val="visible"/>
                                      </p:to>
                                    </p:set>
                                    <p:anim calcmode="lin" valueType="num">
                                      <p:cBhvr additive="base">
                                        <p:cTn id="25" dur="500" fill="hold"/>
                                        <p:tgtEl>
                                          <p:spTgt spid="439"/>
                                        </p:tgtEl>
                                        <p:attrNameLst>
                                          <p:attrName>ppt_x</p:attrName>
                                        </p:attrNameLst>
                                      </p:cBhvr>
                                      <p:tavLst>
                                        <p:tav tm="0">
                                          <p:val>
                                            <p:strVal val="#ppt_x"/>
                                          </p:val>
                                        </p:tav>
                                        <p:tav tm="100000">
                                          <p:val>
                                            <p:strVal val="#ppt_x"/>
                                          </p:val>
                                        </p:tav>
                                      </p:tavLst>
                                    </p:anim>
                                    <p:anim calcmode="lin" valueType="num">
                                      <p:cBhvr additive="base">
                                        <p:cTn id="26" dur="500" fill="hold"/>
                                        <p:tgtEl>
                                          <p:spTgt spid="4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3" grpId="0" animBg="1"/>
      <p:bldP spid="435" grpId="0" animBg="1"/>
      <p:bldP spid="437" grpId="0" animBg="1"/>
      <p:bldP spid="43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p3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6" name="Google Shape;446;p3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7" name="Google Shape;447;p3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3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9" name="Google Shape;449;p3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0" name="Google Shape;450;p3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1" name="Google Shape;451;p3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2" name="Google Shape;452;p33"/>
          <p:cNvSpPr txBox="1"/>
          <p:nvPr/>
        </p:nvSpPr>
        <p:spPr>
          <a:xfrm>
            <a:off x="4558612" y="167655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The 2 types of formative assessment </a:t>
            </a:r>
            <a:endParaRPr dirty="0"/>
          </a:p>
        </p:txBody>
      </p:sp>
      <p:sp>
        <p:nvSpPr>
          <p:cNvPr id="456" name="Google Shape;456;p3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7" name="Google Shape;457;p33"/>
          <p:cNvSpPr txBox="1"/>
          <p:nvPr/>
        </p:nvSpPr>
        <p:spPr>
          <a:xfrm>
            <a:off x="818920" y="2758423"/>
            <a:ext cx="7726758" cy="4096575"/>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1" i="1" u="none" strike="noStrike" cap="none" dirty="0">
                <a:solidFill>
                  <a:srgbClr val="000000"/>
                </a:solidFill>
                <a:effectLst>
                  <a:outerShdw blurRad="38100" dist="38100" dir="2700000" algn="tl">
                    <a:srgbClr val="000000">
                      <a:alpha val="43137"/>
                    </a:srgbClr>
                  </a:outerShdw>
                </a:effectLst>
                <a:sym typeface="Arial"/>
              </a:rPr>
              <a:t>Oral feedback </a:t>
            </a:r>
            <a:r>
              <a:rPr lang="de-DE" sz="2400" b="0" i="1" u="none" strike="noStrike" cap="none" dirty="0">
                <a:solidFill>
                  <a:srgbClr val="000000"/>
                </a:solidFill>
                <a:effectLst>
                  <a:outerShdw blurRad="38100" dist="38100" dir="2700000" algn="tl">
                    <a:srgbClr val="000000">
                      <a:alpha val="43137"/>
                    </a:srgbClr>
                  </a:outerShdw>
                </a:effectLst>
                <a:sym typeface="Arial"/>
              </a:rPr>
              <a:t>during the lesson: </a:t>
            </a:r>
            <a:endParaRPr i="1" dirty="0">
              <a:effectLst>
                <a:outerShdw blurRad="38100" dist="38100" dir="2700000" algn="tl">
                  <a:srgbClr val="000000">
                    <a:alpha val="43137"/>
                  </a:srgbClr>
                </a:outerShdw>
              </a:effectLst>
            </a:endParaRPr>
          </a:p>
          <a:p>
            <a:pPr marL="0" marR="0" lvl="0" indent="0" algn="ctr"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Teachers give learners verbal feedback on their progress and performance during lessons.</a:t>
            </a:r>
            <a:endParaRPr dirty="0"/>
          </a:p>
          <a:p>
            <a:pPr marL="0" marR="0" lvl="0" indent="0" algn="ctr" rtl="0">
              <a:spcBef>
                <a:spcPts val="0"/>
              </a:spcBef>
              <a:spcAft>
                <a:spcPts val="0"/>
              </a:spcAft>
              <a:buClr>
                <a:schemeClr val="dk1"/>
              </a:buClr>
              <a:buSzPts val="2400"/>
              <a:buFont typeface="Calibri"/>
              <a:buNone/>
            </a:pPr>
            <a:endParaRPr sz="2400"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Advantages:</a:t>
            </a:r>
            <a:endParaRPr dirty="0"/>
          </a:p>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Immediate feedback, direct interaction between teachers and students, opportunity to clarify questions and misunderstandings. </a:t>
            </a:r>
            <a:endParaRPr dirty="0"/>
          </a:p>
        </p:txBody>
      </p:sp>
      <p:sp>
        <p:nvSpPr>
          <p:cNvPr id="458" name="Google Shape;458;p33"/>
          <p:cNvSpPr txBox="1"/>
          <p:nvPr/>
        </p:nvSpPr>
        <p:spPr>
          <a:xfrm>
            <a:off x="9033164" y="2776955"/>
            <a:ext cx="7706836" cy="4096575"/>
          </a:xfrm>
          <a:prstGeom prst="rect">
            <a:avLst/>
          </a:prstGeom>
          <a:gradFill>
            <a:gsLst>
              <a:gs pos="0">
                <a:srgbClr val="FFBB82"/>
              </a:gs>
              <a:gs pos="35000">
                <a:srgbClr val="FFCFA8"/>
              </a:gs>
              <a:gs pos="100000">
                <a:srgbClr val="FFEBD9"/>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647"/>
              </a:srgbClr>
            </a:outerShdw>
          </a:effectLst>
        </p:spPr>
        <p:txBody>
          <a:bodyPr spcFirstLastPara="1" wrap="square" lIns="91425" tIns="45700" rIns="91425" bIns="45700" anchor="t" anchorCtr="0">
            <a:noAutofit/>
          </a:bodyPr>
          <a:lstStyle/>
          <a:p>
            <a:pPr marL="0" marR="0" lvl="0" indent="0" algn="ctr" rtl="0">
              <a:spcBef>
                <a:spcPts val="0"/>
              </a:spcBef>
              <a:spcAft>
                <a:spcPts val="0"/>
              </a:spcAft>
              <a:buClr>
                <a:srgbClr val="000000"/>
              </a:buClr>
              <a:buSzPts val="2400"/>
              <a:buFont typeface="Arial"/>
              <a:buNone/>
            </a:pPr>
            <a:r>
              <a:rPr lang="de-DE" sz="2400" b="1" i="1"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rPr>
              <a:t>Written tasks and tests</a:t>
            </a:r>
            <a:endParaRPr sz="2400" b="1" i="1" u="none" strike="noStrike" cap="none" dirty="0">
              <a:solidFill>
                <a:srgbClr val="000000"/>
              </a:solidFill>
              <a:effectLst>
                <a:outerShdw blurRad="38100" dist="38100" dir="2700000" algn="tl">
                  <a:srgbClr val="000000">
                    <a:alpha val="43137"/>
                  </a:srgbClr>
                </a:outerShdw>
              </a:effectLst>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Learners complete written tasks or tests to check their knowledge and understanding.</a:t>
            </a:r>
            <a:endParaRPr sz="2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a:p>
            <a:pPr marL="0" marR="0" lvl="0" indent="0" algn="ctr" rtl="0">
              <a:spcBef>
                <a:spcPts val="0"/>
              </a:spcBef>
              <a:spcAft>
                <a:spcPts val="0"/>
              </a:spcAft>
              <a:buClr>
                <a:schemeClr val="dk1"/>
              </a:buClr>
              <a:buSzPts val="2400"/>
              <a:buFont typeface="Calibri"/>
              <a:buNone/>
            </a:pPr>
            <a:endParaRPr sz="2400" dirty="0">
              <a:solidFill>
                <a:srgbClr val="000000"/>
              </a:solidFill>
              <a:latin typeface="Arial"/>
              <a:ea typeface="Arial"/>
              <a:cs typeface="Arial"/>
              <a:sym typeface="Arial"/>
            </a:endParaRPr>
          </a:p>
          <a:p>
            <a:pPr marL="0" marR="0" lvl="0" indent="0" algn="ctr" rtl="0">
              <a:spcBef>
                <a:spcPts val="0"/>
              </a:spcBef>
              <a:spcAft>
                <a:spcPts val="0"/>
              </a:spcAft>
              <a:buClr>
                <a:srgbClr val="000000"/>
              </a:buClr>
              <a:buSzPts val="2400"/>
              <a:buFont typeface="Arial"/>
              <a:buNone/>
            </a:pPr>
            <a:r>
              <a:rPr lang="de-DE" sz="2400" b="1" i="0" u="none" strike="noStrike" cap="none" dirty="0">
                <a:solidFill>
                  <a:srgbClr val="000000"/>
                </a:solidFill>
                <a:latin typeface="Arial"/>
                <a:ea typeface="Arial"/>
                <a:cs typeface="Arial"/>
                <a:sym typeface="Arial"/>
              </a:rPr>
              <a:t>Advantages: </a:t>
            </a:r>
            <a:endParaRPr dirty="0"/>
          </a:p>
          <a:p>
            <a:pPr marL="0" marR="0" lvl="0" indent="0" algn="ctr" rtl="0">
              <a:spcBef>
                <a:spcPts val="0"/>
              </a:spcBef>
              <a:spcAft>
                <a:spcPts val="0"/>
              </a:spcAft>
              <a:buClr>
                <a:srgbClr val="000000"/>
              </a:buClr>
              <a:buSzPts val="2400"/>
              <a:buFont typeface="Arial"/>
              <a:buNone/>
            </a:pPr>
            <a:r>
              <a:rPr lang="de-DE" sz="2400" b="0" i="0" u="none" strike="noStrike" cap="none" dirty="0">
                <a:solidFill>
                  <a:srgbClr val="000000"/>
                </a:solidFill>
                <a:latin typeface="Arial"/>
                <a:ea typeface="Arial"/>
                <a:cs typeface="Arial"/>
                <a:sym typeface="Arial"/>
              </a:rPr>
              <a:t>Opportunity for self-reflection, individualised pace, opportunity for targeted repetition and consolidation of the learning material.</a:t>
            </a:r>
            <a:endParaRPr sz="2400" b="0" i="0" u="none" strike="noStrike" cap="none" dirty="0">
              <a:solidFill>
                <a:srgbClr val="000000"/>
              </a:solidFill>
              <a:latin typeface="Arial"/>
              <a:ea typeface="Arial"/>
              <a:cs typeface="Arial"/>
              <a:sym typeface="Arial"/>
            </a:endParaRPr>
          </a:p>
          <a:p>
            <a:pPr marL="0" marR="0" lvl="0" indent="0" algn="l" rtl="0">
              <a:spcBef>
                <a:spcPts val="0"/>
              </a:spcBef>
              <a:spcAft>
                <a:spcPts val="0"/>
              </a:spcAft>
              <a:buClr>
                <a:schemeClr val="dk1"/>
              </a:buClr>
              <a:buSzPts val="2400"/>
              <a:buFont typeface="Calibri"/>
              <a:buNone/>
            </a:pPr>
            <a:endParaRPr sz="2400" b="0" i="0" u="none" strike="noStrike" cap="none" dirty="0">
              <a:solidFill>
                <a:srgbClr val="000000"/>
              </a:solidFill>
              <a:latin typeface="Arial"/>
              <a:ea typeface="Arial"/>
              <a:cs typeface="Arial"/>
              <a:sym typeface="Arial"/>
            </a:endParaRPr>
          </a:p>
        </p:txBody>
      </p:sp>
      <p:grpSp>
        <p:nvGrpSpPr>
          <p:cNvPr id="16" name="Group 15"/>
          <p:cNvGrpSpPr/>
          <p:nvPr/>
        </p:nvGrpSpPr>
        <p:grpSpPr>
          <a:xfrm>
            <a:off x="602293" y="8374276"/>
            <a:ext cx="17358880" cy="2331172"/>
            <a:chOff x="559140" y="8374275"/>
            <a:chExt cx="17358880" cy="2331172"/>
          </a:xfrm>
        </p:grpSpPr>
        <p:sp>
          <p:nvSpPr>
            <p:cNvPr id="17"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20" name="Picture 19">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Rectangle 1"/>
          <p:cNvSpPr/>
          <p:nvPr/>
        </p:nvSpPr>
        <p:spPr>
          <a:xfrm>
            <a:off x="2078182" y="7283333"/>
            <a:ext cx="5597236" cy="830997"/>
          </a:xfrm>
          <a:prstGeom prst="rect">
            <a:avLst/>
          </a:prstGeom>
        </p:spPr>
        <p:txBody>
          <a:bodyPr wrap="square">
            <a:spAutoFit/>
          </a:bodyPr>
          <a:lstStyle/>
          <a:p>
            <a:pPr algn="ctr"/>
            <a:r>
              <a:rPr lang="en-US" sz="1600" dirty="0">
                <a:hlinkClick r:id="rId7"/>
              </a:rPr>
              <a:t>In-Class Activities and Assessment for the Flipped Classroom | Centre for Teaching Excellence | University of Waterloo</a:t>
            </a:r>
            <a:endParaRPr lang="el-GR" sz="1600" dirty="0"/>
          </a:p>
        </p:txBody>
      </p:sp>
      <p:sp>
        <p:nvSpPr>
          <p:cNvPr id="3" name="Rectangle 2"/>
          <p:cNvSpPr/>
          <p:nvPr/>
        </p:nvSpPr>
        <p:spPr>
          <a:xfrm>
            <a:off x="9286254" y="7315578"/>
            <a:ext cx="7200655" cy="523220"/>
          </a:xfrm>
          <a:prstGeom prst="rect">
            <a:avLst/>
          </a:prstGeom>
        </p:spPr>
        <p:txBody>
          <a:bodyPr wrap="square">
            <a:spAutoFit/>
          </a:bodyPr>
          <a:lstStyle/>
          <a:p>
            <a:pPr algn="ctr"/>
            <a:r>
              <a:rPr lang="en-US">
                <a:hlinkClick r:id="rId8"/>
              </a:rPr>
              <a:t>Online Activities and Assessment for the Flipped Classroom | Centre for Teaching Excellence | University of Waterloo</a:t>
            </a:r>
            <a:endParaRPr lang="el-GR" dirty="0"/>
          </a:p>
        </p:txBody>
      </p:sp>
      <p:pic>
        <p:nvPicPr>
          <p:cNvPr id="4" name="Picture 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35091" y="7524516"/>
            <a:ext cx="1789980" cy="13696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0" name="Google Shape;470;p34"/>
          <p:cNvSpPr txBox="1"/>
          <p:nvPr/>
        </p:nvSpPr>
        <p:spPr>
          <a:xfrm>
            <a:off x="844238" y="1547262"/>
            <a:ext cx="15437234" cy="430283"/>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The importance of feedback for learners through 2 short videos</a:t>
            </a:r>
            <a:endParaRPr dirty="0"/>
          </a:p>
        </p:txBody>
      </p:sp>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pic>
        <p:nvPicPr>
          <p:cNvPr id="3" name="Picture 2">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3505" y="2629269"/>
            <a:ext cx="7960495" cy="3630368"/>
          </a:xfrm>
          <a:prstGeom prst="rect">
            <a:avLst/>
          </a:prstGeom>
        </p:spPr>
      </p:pic>
      <p:pic>
        <p:nvPicPr>
          <p:cNvPr id="4" name="Picture 3">
            <a:hlinkClick r:id="rId9"/>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898832" y="4533977"/>
            <a:ext cx="6707632" cy="3917013"/>
          </a:xfrm>
          <a:prstGeom prst="rect">
            <a:avLst/>
          </a:prstGeom>
        </p:spPr>
      </p:pic>
    </p:spTree>
    <p:extLst>
      <p:ext uri="{BB962C8B-B14F-4D97-AF65-F5344CB8AC3E}">
        <p14:creationId xmlns:p14="http://schemas.microsoft.com/office/powerpoint/2010/main" val="10671906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0" name="Google Shape;470;p34"/>
          <p:cNvSpPr txBox="1"/>
          <p:nvPr/>
        </p:nvSpPr>
        <p:spPr>
          <a:xfrm>
            <a:off x="792000" y="1548000"/>
            <a:ext cx="12181388" cy="430887"/>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Clr>
                <a:srgbClr val="033C5B"/>
              </a:buClr>
              <a:buSzPts val="4000"/>
              <a:buFont typeface="Arial"/>
              <a:buNone/>
            </a:pPr>
            <a:r>
              <a:rPr lang="de-DE" sz="4000" b="0" i="0" u="none" strike="noStrike" cap="none" dirty="0">
                <a:solidFill>
                  <a:srgbClr val="033C5B"/>
                </a:solidFill>
                <a:latin typeface="Arial"/>
                <a:ea typeface="Arial"/>
                <a:cs typeface="Arial"/>
                <a:sym typeface="Arial"/>
              </a:rPr>
              <a:t>Why feedback is important for learners?</a:t>
            </a:r>
            <a:endParaRPr dirty="0"/>
          </a:p>
        </p:txBody>
      </p:sp>
      <p:graphicFrame>
        <p:nvGraphicFramePr>
          <p:cNvPr id="2" name="Diagram 1"/>
          <p:cNvGraphicFramePr/>
          <p:nvPr>
            <p:extLst>
              <p:ext uri="{D42A27DB-BD31-4B8C-83A1-F6EECF244321}">
                <p14:modId xmlns:p14="http://schemas.microsoft.com/office/powerpoint/2010/main" val="3362207331"/>
              </p:ext>
            </p:extLst>
          </p:nvPr>
        </p:nvGraphicFramePr>
        <p:xfrm>
          <a:off x="792000" y="3132000"/>
          <a:ext cx="15948000" cy="4356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9">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10">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graphicEl>
                                              <a:dgm id="{FED2CBBB-B317-4654-B124-5525EA054EB6}"/>
                                            </p:graphicEl>
                                          </p:spTgt>
                                        </p:tgtEl>
                                        <p:attrNameLst>
                                          <p:attrName>style.visibility</p:attrName>
                                        </p:attrNameLst>
                                      </p:cBhvr>
                                      <p:to>
                                        <p:strVal val="visible"/>
                                      </p:to>
                                    </p:set>
                                    <p:anim calcmode="lin" valueType="num">
                                      <p:cBhvr additive="base">
                                        <p:cTn id="7" dur="500" fill="hold"/>
                                        <p:tgtEl>
                                          <p:spTgt spid="2">
                                            <p:graphicEl>
                                              <a:dgm id="{FED2CBBB-B317-4654-B124-5525EA054EB6}"/>
                                            </p:graphic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graphicEl>
                                              <a:dgm id="{FED2CBBB-B317-4654-B124-5525EA054EB6}"/>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
                                            <p:graphicEl>
                                              <a:dgm id="{8B22B6F3-4862-438D-A77D-DB61D6E1901D}"/>
                                            </p:graphicEl>
                                          </p:spTgt>
                                        </p:tgtEl>
                                        <p:attrNameLst>
                                          <p:attrName>style.visibility</p:attrName>
                                        </p:attrNameLst>
                                      </p:cBhvr>
                                      <p:to>
                                        <p:strVal val="visible"/>
                                      </p:to>
                                    </p:set>
                                    <p:anim calcmode="lin" valueType="num">
                                      <p:cBhvr additive="base">
                                        <p:cTn id="13" dur="500" fill="hold"/>
                                        <p:tgtEl>
                                          <p:spTgt spid="2">
                                            <p:graphicEl>
                                              <a:dgm id="{8B22B6F3-4862-438D-A77D-DB61D6E1901D}"/>
                                            </p:graphic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graphicEl>
                                              <a:dgm id="{8B22B6F3-4862-438D-A77D-DB61D6E1901D}"/>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graphicEl>
                                              <a:dgm id="{0A95C222-D23C-4488-A17C-CD7CFE770E14}"/>
                                            </p:graphicEl>
                                          </p:spTgt>
                                        </p:tgtEl>
                                        <p:attrNameLst>
                                          <p:attrName>style.visibility</p:attrName>
                                        </p:attrNameLst>
                                      </p:cBhvr>
                                      <p:to>
                                        <p:strVal val="visible"/>
                                      </p:to>
                                    </p:set>
                                    <p:anim calcmode="lin" valueType="num">
                                      <p:cBhvr additive="base">
                                        <p:cTn id="19" dur="500" fill="hold"/>
                                        <p:tgtEl>
                                          <p:spTgt spid="2">
                                            <p:graphicEl>
                                              <a:dgm id="{0A95C222-D23C-4488-A17C-CD7CFE770E14}"/>
                                            </p:graphic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graphicEl>
                                              <a:dgm id="{0A95C222-D23C-4488-A17C-CD7CFE770E14}"/>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
                                            <p:graphicEl>
                                              <a:dgm id="{8A4F4195-554E-48E5-835D-A0757905B082}"/>
                                            </p:graphicEl>
                                          </p:spTgt>
                                        </p:tgtEl>
                                        <p:attrNameLst>
                                          <p:attrName>style.visibility</p:attrName>
                                        </p:attrNameLst>
                                      </p:cBhvr>
                                      <p:to>
                                        <p:strVal val="visible"/>
                                      </p:to>
                                    </p:set>
                                    <p:anim calcmode="lin" valueType="num">
                                      <p:cBhvr additive="base">
                                        <p:cTn id="25" dur="500" fill="hold"/>
                                        <p:tgtEl>
                                          <p:spTgt spid="2">
                                            <p:graphicEl>
                                              <a:dgm id="{8A4F4195-554E-48E5-835D-A0757905B082}"/>
                                            </p:graphic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graphicEl>
                                              <a:dgm id="{8A4F4195-554E-48E5-835D-A0757905B082}"/>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graphicEl>
                                              <a:dgm id="{64F7BE13-4B8C-40FD-A146-EA211F37A118}"/>
                                            </p:graphicEl>
                                          </p:spTgt>
                                        </p:tgtEl>
                                        <p:attrNameLst>
                                          <p:attrName>style.visibility</p:attrName>
                                        </p:attrNameLst>
                                      </p:cBhvr>
                                      <p:to>
                                        <p:strVal val="visible"/>
                                      </p:to>
                                    </p:set>
                                    <p:anim calcmode="lin" valueType="num">
                                      <p:cBhvr additive="base">
                                        <p:cTn id="31" dur="500" fill="hold"/>
                                        <p:tgtEl>
                                          <p:spTgt spid="2">
                                            <p:graphicEl>
                                              <a:dgm id="{64F7BE13-4B8C-40FD-A146-EA211F37A118}"/>
                                            </p:graphic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graphicEl>
                                              <a:dgm id="{64F7BE13-4B8C-40FD-A146-EA211F37A118}"/>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2">
                                            <p:graphicEl>
                                              <a:dgm id="{33AD81FE-61A2-42B6-87A2-EE582C5A343B}"/>
                                            </p:graphicEl>
                                          </p:spTgt>
                                        </p:tgtEl>
                                        <p:attrNameLst>
                                          <p:attrName>style.visibility</p:attrName>
                                        </p:attrNameLst>
                                      </p:cBhvr>
                                      <p:to>
                                        <p:strVal val="visible"/>
                                      </p:to>
                                    </p:set>
                                    <p:anim calcmode="lin" valueType="num">
                                      <p:cBhvr additive="base">
                                        <p:cTn id="37" dur="500" fill="hold"/>
                                        <p:tgtEl>
                                          <p:spTgt spid="2">
                                            <p:graphicEl>
                                              <a:dgm id="{33AD81FE-61A2-42B6-87A2-EE582C5A343B}"/>
                                            </p:graphic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graphicEl>
                                              <a:dgm id="{33AD81FE-61A2-42B6-87A2-EE582C5A343B}"/>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3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4" name="Google Shape;464;p3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5" name="Google Shape;465;p3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6" name="Google Shape;466;p3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3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8" name="Google Shape;468;p3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9" name="Google Shape;469;p3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5" name="Google Shape;475;p3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 name="Group 14"/>
          <p:cNvGrpSpPr/>
          <p:nvPr/>
        </p:nvGrpSpPr>
        <p:grpSpPr>
          <a:xfrm>
            <a:off x="602293" y="8374276"/>
            <a:ext cx="17358880" cy="2331172"/>
            <a:chOff x="559140" y="8374275"/>
            <a:chExt cx="17358880" cy="2331172"/>
          </a:xfrm>
        </p:grpSpPr>
        <p:sp>
          <p:nvSpPr>
            <p:cNvPr id="16" name="Google Shape;383;p2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 name="Google Shape;384;p2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 name="Google Shape;385;p2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dirty="0"/>
            </a:p>
          </p:txBody>
        </p:sp>
        <p:pic>
          <p:nvPicPr>
            <p:cNvPr id="19" name="Picture 18">
              <a:extLst>
                <a:ext uri="{FF2B5EF4-FFF2-40B4-BE49-F238E27FC236}">
                  <a16:creationId xmlns:a16="http://schemas.microsoft.com/office/drawing/2014/main" id="{EC613D9D-FA7F-53E6-0BE7-6B630ABDB08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563311" y="9245925"/>
              <a:ext cx="1354709" cy="492621"/>
            </a:xfrm>
            <a:prstGeom prst="rect">
              <a:avLst/>
            </a:prstGeom>
          </p:spPr>
        </p:pic>
      </p:grpSp>
      <p:sp>
        <p:nvSpPr>
          <p:cNvPr id="2" name="Rectangle 1"/>
          <p:cNvSpPr/>
          <p:nvPr/>
        </p:nvSpPr>
        <p:spPr>
          <a:xfrm>
            <a:off x="2701456" y="1873579"/>
            <a:ext cx="5779146" cy="400110"/>
          </a:xfrm>
          <a:prstGeom prst="rect">
            <a:avLst/>
          </a:prstGeom>
        </p:spPr>
        <p:txBody>
          <a:bodyPr wrap="none">
            <a:spAutoFit/>
          </a:bodyPr>
          <a:lstStyle/>
          <a:p>
            <a:r>
              <a:rPr lang="en-US" sz="2000" dirty="0">
                <a:hlinkClick r:id="rId7"/>
              </a:rPr>
              <a:t>Impact on Learning - The importance of feedback</a:t>
            </a:r>
            <a:endParaRPr lang="el-GR" sz="2000" dirty="0"/>
          </a:p>
        </p:txBody>
      </p:sp>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18920" y="2533635"/>
            <a:ext cx="10021168" cy="5883150"/>
          </a:xfrm>
          <a:prstGeom prst="rect">
            <a:avLst/>
          </a:prstGeom>
        </p:spPr>
      </p:pic>
      <p:sp>
        <p:nvSpPr>
          <p:cNvPr id="6" name="TextBox 5"/>
          <p:cNvSpPr txBox="1"/>
          <p:nvPr/>
        </p:nvSpPr>
        <p:spPr>
          <a:xfrm>
            <a:off x="11507606" y="4456758"/>
            <a:ext cx="5317373" cy="1384995"/>
          </a:xfrm>
          <a:prstGeom prst="rect">
            <a:avLst/>
          </a:prstGeom>
          <a:noFill/>
        </p:spPr>
        <p:txBody>
          <a:bodyPr wrap="square" rtlCol="0">
            <a:spAutoFit/>
          </a:bodyPr>
          <a:lstStyle/>
          <a:p>
            <a:r>
              <a:rPr lang="en-US" sz="2800" i="1" dirty="0"/>
              <a:t>…the biggest benefit is assessment as feedback to teachers about their impact…</a:t>
            </a:r>
            <a:endParaRPr lang="el-GR" sz="2800" i="1" dirty="0"/>
          </a:p>
        </p:txBody>
      </p:sp>
    </p:spTree>
    <p:extLst>
      <p:ext uri="{BB962C8B-B14F-4D97-AF65-F5344CB8AC3E}">
        <p14:creationId xmlns:p14="http://schemas.microsoft.com/office/powerpoint/2010/main" val="979635119"/>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2262</Words>
  <Application>Microsoft Office PowerPoint</Application>
  <PresentationFormat>Custom</PresentationFormat>
  <Paragraphs>143</Paragraphs>
  <Slides>17</Slides>
  <Notes>15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HK Grotesk Bold</vt:lpstr>
      <vt:lpstr>HK Grotesk Light</vt:lpstr>
      <vt:lpstr>Noto Sans Symbols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stsal</dc:creator>
  <cp:lastModifiedBy>Sotiria Tsalamani</cp:lastModifiedBy>
  <cp:revision>16</cp:revision>
  <dcterms:modified xsi:type="dcterms:W3CDTF">2024-11-07T21:50:59Z</dcterms:modified>
</cp:coreProperties>
</file>