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v8JFxtIjoeE2VGCsCd9C3/ayt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9" name="Google Shape;3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8" name="Google Shape;3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7" name="Google Shape;4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ublication/373247543_ASSESSING_THE_EFFECTIVENESS_OF_FLIPPED_CLASSROOM_STRATEGY_ON_STUDENT_PERFORMANC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files.eric.ed.gov/fulltext/EJ1311171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les.eric.ed.gov/fulltext/ED621617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link.springer.com/chapter/10.1007/978-3-319-69392-7_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nzvZjMcL2dQ&amp;t=2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waterloo.ca/centre-for-teaching-excellence/catalogs/tip-sheets/online-activities-and-assessment-flipped-classroom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uwaterloo.ca/centre-for-teaching-excellence/catalogs/tip-sheets/class-activities-and-assessment-flipped-classro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LjCzbSLyIw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hyperlink" Target="https://www.youtube.com/watch?v=iA2cHDyaT7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GioY3nQPSc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/>
        </p:nvSpPr>
        <p:spPr>
          <a:xfrm>
            <a:off x="1028700" y="2895851"/>
            <a:ext cx="925926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de-DE" sz="4000" b="1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Módulo 6: Evaluar el aprendizaje en un </a:t>
            </a:r>
            <a:r>
              <a:rPr lang="de-DE" sz="4000" b="1" dirty="0">
                <a:solidFill>
                  <a:srgbClr val="FB8709"/>
                </a:solidFill>
              </a:rPr>
              <a:t>aula invertida</a:t>
            </a:r>
            <a:r>
              <a:rPr lang="de-DE" sz="4000" b="1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: Evaluación y perfeccionamiento del proceso de implantación</a:t>
            </a:r>
          </a:p>
          <a:p>
            <a:pPr>
              <a:buSzPts val="5400"/>
            </a:pPr>
            <a:r>
              <a:rPr lang="es-ES" sz="40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Unidad 1: Desarrollo de estrategias eficaces de evaluación formativa</a:t>
            </a:r>
            <a:endParaRPr lang="es-ES" sz="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4000" b="1" i="0" u="none" strike="noStrike" cap="none" dirty="0">
              <a:solidFill>
                <a:srgbClr val="FB87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 rot="10800000">
            <a:off x="9673884" y="-1920219"/>
            <a:ext cx="10305338" cy="10262060"/>
          </a:xfrm>
          <a:custGeom>
            <a:avLst/>
            <a:gdLst/>
            <a:ahLst/>
            <a:cxnLst/>
            <a:rect l="l" t="t" r="r" b="b"/>
            <a:pathLst>
              <a:path w="6350000" h="6323333" extrusionOk="0">
                <a:moveTo>
                  <a:pt x="6350000" y="6323333"/>
                </a:moveTo>
                <a:lnTo>
                  <a:pt x="0" y="6323333"/>
                </a:lnTo>
                <a:lnTo>
                  <a:pt x="0" y="0"/>
                </a:lnTo>
                <a:lnTo>
                  <a:pt x="6350000" y="6323333"/>
                </a:lnTo>
                <a:close/>
              </a:path>
            </a:pathLst>
          </a:cu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 rot="-5400000">
            <a:off x="13579297" y="5173799"/>
            <a:ext cx="5050689" cy="5175713"/>
          </a:xfrm>
          <a:custGeom>
            <a:avLst/>
            <a:gdLst/>
            <a:ahLst/>
            <a:cxnLst/>
            <a:rect l="l" t="t" r="r" b="b"/>
            <a:pathLst>
              <a:path w="6350000" h="6507187" extrusionOk="0">
                <a:moveTo>
                  <a:pt x="6350000" y="6507187"/>
                </a:moveTo>
                <a:lnTo>
                  <a:pt x="0" y="6507187"/>
                </a:lnTo>
                <a:lnTo>
                  <a:pt x="0" y="0"/>
                </a:lnTo>
                <a:lnTo>
                  <a:pt x="6350000" y="6507187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685288" y="6503003"/>
            <a:ext cx="3367356" cy="3367356"/>
          </a:xfrm>
          <a:custGeom>
            <a:avLst/>
            <a:gdLst/>
            <a:ahLst/>
            <a:cxnLst/>
            <a:rect l="l" t="t" r="r" b="b"/>
            <a:pathLst>
              <a:path w="3367356" h="3367356" extrusionOk="0">
                <a:moveTo>
                  <a:pt x="0" y="0"/>
                </a:moveTo>
                <a:lnTo>
                  <a:pt x="3367356" y="0"/>
                </a:lnTo>
                <a:lnTo>
                  <a:pt x="3367356" y="3367356"/>
                </a:lnTo>
                <a:lnTo>
                  <a:pt x="0" y="3367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685288" y="8961260"/>
            <a:ext cx="3742515" cy="1010479"/>
          </a:xfrm>
          <a:custGeom>
            <a:avLst/>
            <a:gdLst/>
            <a:ahLst/>
            <a:cxnLst/>
            <a:rect l="l" t="t" r="r" b="b"/>
            <a:pathLst>
              <a:path w="3742515" h="1010479" extrusionOk="0">
                <a:moveTo>
                  <a:pt x="0" y="0"/>
                </a:moveTo>
                <a:lnTo>
                  <a:pt x="3742515" y="0"/>
                </a:lnTo>
                <a:lnTo>
                  <a:pt x="3742515" y="1010479"/>
                </a:lnTo>
                <a:lnTo>
                  <a:pt x="0" y="101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028700" y="1501381"/>
            <a:ext cx="11295250" cy="107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None/>
            </a:pPr>
            <a:r>
              <a:rPr lang="de-DE" sz="3499" b="0" i="0" u="none" strike="noStrike" cap="none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CollaboratiVET Plan de estudios para profesores/formadores/educadores de EFP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325513" y="9144970"/>
            <a:ext cx="6720632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98817" y="9679883"/>
            <a:ext cx="1047619" cy="3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CCC34B3-346E-0881-FBF1-AE7476D4A9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736" b="14882"/>
          <a:stretch/>
        </p:blipFill>
        <p:spPr>
          <a:xfrm>
            <a:off x="10849375" y="777949"/>
            <a:ext cx="6515473" cy="7747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1"/>
          <p:cNvSpPr txBox="1"/>
          <p:nvPr/>
        </p:nvSpPr>
        <p:spPr>
          <a:xfrm>
            <a:off x="792000" y="1548000"/>
            <a:ext cx="15948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Autorreflexión mediante evaluaciones formativas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1"/>
          <p:cNvSpPr txBox="1"/>
          <p:nvPr/>
        </p:nvSpPr>
        <p:spPr>
          <a:xfrm>
            <a:off x="792000" y="3132000"/>
            <a:ext cx="15948000" cy="900000"/>
          </a:xfrm>
          <a:prstGeom prst="rect">
            <a:avLst/>
          </a:prstGeom>
          <a:gradFill>
            <a:gsLst>
              <a:gs pos="0">
                <a:srgbClr val="FBD4B4"/>
              </a:gs>
              <a:gs pos="80000">
                <a:srgbClr val="FABF8E"/>
              </a:gs>
              <a:gs pos="100000">
                <a:srgbClr val="FDE9D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08000" tIns="108000" rIns="108000" bIns="144000" anchor="ctr" anchorCtr="0">
            <a:noAutofit/>
          </a:bodyPr>
          <a:lstStyle/>
          <a:p>
            <a:pPr marL="363538" marR="0" lvl="0" indent="-363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Los alumnos reflexionan sobre su propio progreso de aprendizaje y reconocen sus puntos fuertes y débiles.</a:t>
            </a: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1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792000" y="4212000"/>
            <a:ext cx="15948000" cy="900000"/>
          </a:xfrm>
          <a:prstGeom prst="rect">
            <a:avLst/>
          </a:prstGeom>
          <a:gradFill>
            <a:gsLst>
              <a:gs pos="0">
                <a:srgbClr val="FBD4B4"/>
              </a:gs>
              <a:gs pos="80000">
                <a:srgbClr val="FABF8E"/>
              </a:gs>
              <a:gs pos="100000">
                <a:srgbClr val="FDE9D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08000" tIns="108000" rIns="108000" bIns="144000" anchor="ctr" anchorCtr="0">
            <a:noAutofit/>
          </a:bodyPr>
          <a:lstStyle/>
          <a:p>
            <a:pPr marL="363538" marR="0" lvl="0" indent="-363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fijan sus propios objetivos de aprendizaje y siguen sus progresos.</a:t>
            </a: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792000" y="5292000"/>
            <a:ext cx="15948000" cy="900000"/>
          </a:xfrm>
          <a:prstGeom prst="rect">
            <a:avLst/>
          </a:prstGeom>
          <a:gradFill>
            <a:gsLst>
              <a:gs pos="0">
                <a:srgbClr val="FBD4B4"/>
              </a:gs>
              <a:gs pos="80000">
                <a:srgbClr val="FABF8E"/>
              </a:gs>
              <a:gs pos="100000">
                <a:srgbClr val="FDE9D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08000" tIns="108000" rIns="108000" bIns="144000" anchor="ctr" anchorCtr="0">
            <a:noAutofit/>
          </a:bodyPr>
          <a:lstStyle/>
          <a:p>
            <a:pPr marL="363538" marR="0" lvl="0" indent="-363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fomenta la autorregulación, ya que los alumnos planifican, supervisan y evalúan su aprendizaje de forma independiente.</a:t>
            </a: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792000" y="6372000"/>
            <a:ext cx="15948000" cy="900000"/>
          </a:xfrm>
          <a:prstGeom prst="rect">
            <a:avLst/>
          </a:prstGeom>
          <a:gradFill>
            <a:gsLst>
              <a:gs pos="0">
                <a:srgbClr val="FBD4B4"/>
              </a:gs>
              <a:gs pos="80000">
                <a:srgbClr val="FABF8E"/>
              </a:gs>
              <a:gs pos="100000">
                <a:srgbClr val="FDE9D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08000" tIns="108000" rIns="108000" bIns="144000" anchor="ctr" anchorCtr="0">
            <a:noAutofit/>
          </a:bodyPr>
          <a:lstStyle/>
          <a:p>
            <a:pPr marL="363538" marR="0" lvl="0" indent="-363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reciben información sobre sus errores y pueden corregirlos de forma específica.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1"/>
          <p:cNvSpPr txBox="1"/>
          <p:nvPr/>
        </p:nvSpPr>
        <p:spPr>
          <a:xfrm>
            <a:off x="792000" y="7452000"/>
            <a:ext cx="15948000" cy="900000"/>
          </a:xfrm>
          <a:prstGeom prst="rect">
            <a:avLst/>
          </a:prstGeom>
          <a:gradFill>
            <a:gsLst>
              <a:gs pos="0">
                <a:srgbClr val="FBD4B4"/>
              </a:gs>
              <a:gs pos="80000">
                <a:srgbClr val="FABF8E"/>
              </a:gs>
              <a:gs pos="100000">
                <a:srgbClr val="FDE9D8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108000" tIns="108000" rIns="108000" bIns="144000" anchor="ctr" anchorCtr="0">
            <a:noAutofit/>
          </a:bodyPr>
          <a:lstStyle/>
          <a:p>
            <a:pPr marL="363538" marR="0" lvl="0" indent="-363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evaluaciones formativas motivan a los alumnos a dar lo mejor de sí mismos y a mejorar continuamente.</a:t>
            </a: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11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303" name="Google Shape;303;p11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1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6" name="Google Shape;306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2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2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2"/>
          <p:cNvSpPr txBox="1"/>
          <p:nvPr/>
        </p:nvSpPr>
        <p:spPr>
          <a:xfrm>
            <a:off x="792000" y="1548000"/>
            <a:ext cx="121813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La revisión periódica del progreso del aprendizaje conduce a: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12"/>
          <p:cNvGrpSpPr/>
          <p:nvPr/>
        </p:nvGrpSpPr>
        <p:grpSpPr>
          <a:xfrm>
            <a:off x="792000" y="3132000"/>
            <a:ext cx="15948000" cy="4755083"/>
            <a:chOff x="0" y="0"/>
            <a:chExt cx="15948000" cy="4755083"/>
          </a:xfrm>
        </p:grpSpPr>
        <p:sp>
          <p:nvSpPr>
            <p:cNvPr id="320" name="Google Shape;320;p12"/>
            <p:cNvSpPr/>
            <p:nvPr/>
          </p:nvSpPr>
          <p:spPr>
            <a:xfrm>
              <a:off x="0" y="1426525"/>
              <a:ext cx="15948000" cy="1902033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1226" y="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 txBox="1"/>
            <p:nvPr/>
          </p:nvSpPr>
          <p:spPr>
            <a:xfrm>
              <a:off x="1226" y="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00"/>
                <a:t>Fomento del aprendizaje autónomo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746400" y="2139787"/>
              <a:ext cx="475508" cy="47550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2065375" y="285305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 txBox="1"/>
            <p:nvPr/>
          </p:nvSpPr>
          <p:spPr>
            <a:xfrm>
              <a:off x="2065375" y="285305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de-DE" sz="1700"/>
                <a:t>ncrementar la motivación y el compromiso de los alumnos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2810548" y="2139787"/>
              <a:ext cx="475508" cy="47550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4129523" y="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2"/>
            <p:cNvSpPr txBox="1"/>
            <p:nvPr/>
          </p:nvSpPr>
          <p:spPr>
            <a:xfrm>
              <a:off x="4129523" y="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00"/>
                <a:t>Mejorar la comprensión y aplicación de los contenidos de aprendizaje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4874697" y="2139787"/>
              <a:ext cx="475508" cy="47550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6193672" y="285305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2"/>
            <p:cNvSpPr txBox="1"/>
            <p:nvPr/>
          </p:nvSpPr>
          <p:spPr>
            <a:xfrm>
              <a:off x="6193672" y="285305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00"/>
                <a:t>Reforzar la confianza de los alumnos en sí mismos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6938845" y="2139787"/>
              <a:ext cx="475508" cy="47550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8257820" y="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2"/>
            <p:cNvSpPr txBox="1"/>
            <p:nvPr/>
          </p:nvSpPr>
          <p:spPr>
            <a:xfrm>
              <a:off x="8257820" y="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00"/>
                <a:t>Apoyar el desarrollo de las capacidades de resolución de problemas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9002994" y="2139787"/>
              <a:ext cx="475508" cy="47550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10321969" y="285305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2"/>
            <p:cNvSpPr txBox="1"/>
            <p:nvPr/>
          </p:nvSpPr>
          <p:spPr>
            <a:xfrm>
              <a:off x="10321969" y="285305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00"/>
                <a:t>Fomentar la participación activa en el proceso de aprendizaje y la interacción con otros alumnos.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11067142" y="2139787"/>
              <a:ext cx="475508" cy="47550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12386117" y="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2"/>
            <p:cNvSpPr txBox="1"/>
            <p:nvPr/>
          </p:nvSpPr>
          <p:spPr>
            <a:xfrm>
              <a:off x="12386117" y="0"/>
              <a:ext cx="1965855" cy="1902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700"/>
                <a:t>Mejorar los resultados del aprendizaje y el progreso de los alumnos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13131291" y="2139787"/>
              <a:ext cx="475508" cy="47550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12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12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344" name="Google Shape;344;p12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2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7" name="Google Shape;347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3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3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 txBox="1"/>
          <p:nvPr/>
        </p:nvSpPr>
        <p:spPr>
          <a:xfrm>
            <a:off x="792000" y="1548000"/>
            <a:ext cx="15948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Uso de la tecnología para la evaluación formativa en el aprendizaje </a:t>
            </a:r>
            <a:r>
              <a:rPr lang="de-DE" sz="4000">
                <a:solidFill>
                  <a:srgbClr val="033C5B"/>
                </a:solidFill>
              </a:rPr>
              <a:t>aula invertida</a:t>
            </a:r>
            <a:endParaRPr sz="4000" b="0" i="0" u="none" strike="noStrike" cap="none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 txBox="1"/>
          <p:nvPr/>
        </p:nvSpPr>
        <p:spPr>
          <a:xfrm>
            <a:off x="792000" y="3132000"/>
            <a:ext cx="15948000" cy="4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Plataformas en línea y sistemas de gestión del aprendizaje: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Permiten a los alumnos acceder y enviar materiales de aprendizaje y tareas en línea. Los profesores pueden seguir el progreso de los alumnos y proporcionarles comentarios individualizados.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Vídeos de aprendizaje interactivos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Al utilizar elementos interactivos como cuestionarios o tareas en los vídeos de aprendizaje, los alumnos pueden comprobar su comprensión y recibir comentarios inmediatos.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Pruebas y cuestionarios en línea: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profesores pueden crear pruebas y cuestionarios en línea para comprobar la comprensión de los alumnos. Los resultados pueden analizarse automáticamente.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Foros de debate en línea: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pueden debatir los contenidos de aprendizaje en línea en foros de debate y formular preguntas. Los profesores pueden seguir los debates y proporcionar comentarios específicos.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Herramientas de colaboración en línea: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pueden trabajar juntos en línea, por ejemplo, editando documentos juntos o mediante trabajo en grupo virtual.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13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363" name="Google Shape;363;p13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6" name="Google Shape;366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4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4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4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4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4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4"/>
          <p:cNvSpPr txBox="1"/>
          <p:nvPr/>
        </p:nvSpPr>
        <p:spPr>
          <a:xfrm>
            <a:off x="792000" y="1548000"/>
            <a:ext cx="15948000" cy="135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Importancia de la flexibilidad en el desarrollo y la adaptación de las estrategias de evaluación formativa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4"/>
          <p:cNvSpPr txBox="1"/>
          <p:nvPr/>
        </p:nvSpPr>
        <p:spPr>
          <a:xfrm>
            <a:off x="792000" y="3132000"/>
            <a:ext cx="15948000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Adaptación a las distintas necesidades de aprendizaje: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flexibilidad permite a los profesores utilizar diferentes estrategias para satisfacer las distintas necesidades de los alumnos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Consideración de los estilos individuales de aprendizaje: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Mediante estrategias de evaluación flexibles, los profesores pueden adaptarse a los diferentes estilos de aprendizaje y permitir que los alumnos aprendan de la forma que prefieran.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adaptación al progreso del aprendizaje: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estrategias de evaluación flexibles permiten a los profesores tener en cuenta el progreso de aprendizaje de los alumnos y adaptar su enseñanza en consecuencia.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Adaptación a diferentes objetivos de aprendizaje: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estrategias de evaluación flexibles permiten a los profesores considerar diferentes objetivos de aprendizaje y adaptar la evaluación en consecuencia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Promover el aprendizaje entre iguales: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estrategias de evaluación flexibles permiten a los alumnos interactuar y aprender unos de otros dándose retroalimentación mutuamente.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14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382" name="Google Shape;382;p14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4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5" name="Google Shape;385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5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5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5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5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5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5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5"/>
          <p:cNvSpPr txBox="1"/>
          <p:nvPr/>
        </p:nvSpPr>
        <p:spPr>
          <a:xfrm>
            <a:off x="792000" y="1548000"/>
            <a:ext cx="1404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Documentación para la evaluación formativa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5"/>
          <p:cNvSpPr txBox="1"/>
          <p:nvPr/>
        </p:nvSpPr>
        <p:spPr>
          <a:xfrm>
            <a:off x="792000" y="3132000"/>
            <a:ext cx="15948000" cy="552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Anotar observaciones: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profesores pueden hacer observaciones durante las clases y registrarlas en un cuaderno o archivo electrónico.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Registrar los comentarios: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profesores pueden grabar los comentarios orales o escritos para que los alumnos reciban información detallada.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Documentación del progreso del aprendizaje: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profesores pueden documentar el progreso de aprendizaje de los alumnos para seguir su evolución a lo largo del tiempo.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Herramientas digitales de documentación: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profesores pueden utilizar herramientas digitales como sistemas de gestión del aprendizaje o carteras en línea para documentar observaciones, comentarios y muestras de trabajo.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Documentación de los comentarios de los compañeros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Los profesores pueden documentar las sesiones de retroalimentación entre iguales para realizar un seguimiento y evaluar los intercambios entre alumnos.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Resumen del progreso del aprendizaje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Los profesores pueden crear resúmenes periódicos del progreso de los alumnos para permitir una evaluación exhaustiva.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15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401" name="Google Shape;401;p15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5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4" name="Google Shape;404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6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6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6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6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6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6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6"/>
          <p:cNvSpPr txBox="1"/>
          <p:nvPr/>
        </p:nvSpPr>
        <p:spPr>
          <a:xfrm>
            <a:off x="728702" y="1553091"/>
            <a:ext cx="15948000" cy="104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Gestión del tiempo en el contexto de las evaluaciones formativas -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1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de-DE" sz="4000" b="0" i="1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aspectos </a:t>
            </a:r>
            <a:r>
              <a:rPr lang="de-DE" sz="4000" b="0" i="1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clave  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6"/>
          <p:cNvSpPr/>
          <p:nvPr/>
        </p:nvSpPr>
        <p:spPr>
          <a:xfrm>
            <a:off x="792000" y="3132000"/>
            <a:ext cx="7956000" cy="2592000"/>
          </a:xfrm>
          <a:prstGeom prst="octagon">
            <a:avLst>
              <a:gd name="adj" fmla="val 29289"/>
            </a:avLst>
          </a:prstGeom>
          <a:gradFill>
            <a:gsLst>
              <a:gs pos="0">
                <a:srgbClr val="FABF8E"/>
              </a:gs>
              <a:gs pos="74000">
                <a:srgbClr val="FBCFA9"/>
              </a:gs>
              <a:gs pos="83000">
                <a:srgbClr val="FBCFA9"/>
              </a:gs>
              <a:gs pos="100000">
                <a:srgbClr val="FABF8E"/>
              </a:gs>
            </a:gsLst>
            <a:lin ang="5400000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0000" tIns="54000" rIns="90000" bIns="54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gestión eficaz del tiempo permite </a:t>
            </a:r>
            <a:r>
              <a:rPr lang="de-DE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los profesores aprovechar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máximo el tiempo de enseñanza e incorporar a las clases distintas estrategias de evaluación sin comprometer el progreso del aprendizaje.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6"/>
          <p:cNvSpPr/>
          <p:nvPr/>
        </p:nvSpPr>
        <p:spPr>
          <a:xfrm>
            <a:off x="8784000" y="3132000"/>
            <a:ext cx="7956000" cy="2592000"/>
          </a:xfrm>
          <a:prstGeom prst="octagon">
            <a:avLst>
              <a:gd name="adj" fmla="val 29289"/>
            </a:avLst>
          </a:prstGeom>
          <a:gradFill>
            <a:gsLst>
              <a:gs pos="0">
                <a:srgbClr val="FABF8E"/>
              </a:gs>
              <a:gs pos="74000">
                <a:srgbClr val="FBCFA9"/>
              </a:gs>
              <a:gs pos="83000">
                <a:srgbClr val="FBCFA9"/>
              </a:gs>
              <a:gs pos="100000">
                <a:srgbClr val="FABF8E"/>
              </a:gs>
            </a:gsLst>
            <a:lin ang="5400000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0000" tIns="54000" rIns="90000" bIns="54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gestión adecuada del tiempo permite </a:t>
            </a:r>
            <a:r>
              <a:rPr lang="de-DE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los alumnos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planificar tiempo para la reflexión y la autoevaluación con el fin de reflexionar sobre su propio aprendizaje y reconocer sus puntos fuertes y débiles.</a:t>
            </a: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6"/>
          <p:cNvSpPr/>
          <p:nvPr/>
        </p:nvSpPr>
        <p:spPr>
          <a:xfrm>
            <a:off x="792000" y="5760000"/>
            <a:ext cx="7956000" cy="2592000"/>
          </a:xfrm>
          <a:prstGeom prst="octagon">
            <a:avLst>
              <a:gd name="adj" fmla="val 29289"/>
            </a:avLst>
          </a:prstGeom>
          <a:gradFill>
            <a:gsLst>
              <a:gs pos="0">
                <a:srgbClr val="FABF8E"/>
              </a:gs>
              <a:gs pos="74000">
                <a:srgbClr val="FBCFA9"/>
              </a:gs>
              <a:gs pos="83000">
                <a:srgbClr val="FBCFA9"/>
              </a:gs>
              <a:gs pos="100000">
                <a:srgbClr val="FABF8E"/>
              </a:gs>
            </a:gsLst>
            <a:lin ang="5400000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0000" tIns="54000" rIns="90000" bIns="54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buena gestión del tiempo permite a </a:t>
            </a:r>
            <a:r>
              <a:rPr lang="de-DE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disponer de tiempo para el diálogo y la evaluación mutua.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6"/>
          <p:cNvSpPr/>
          <p:nvPr/>
        </p:nvSpPr>
        <p:spPr>
          <a:xfrm>
            <a:off x="8784000" y="5760000"/>
            <a:ext cx="7956000" cy="2592000"/>
          </a:xfrm>
          <a:prstGeom prst="octagon">
            <a:avLst>
              <a:gd name="adj" fmla="val 29289"/>
            </a:avLst>
          </a:prstGeom>
          <a:gradFill>
            <a:gsLst>
              <a:gs pos="0">
                <a:srgbClr val="FABF8E"/>
              </a:gs>
              <a:gs pos="74000">
                <a:srgbClr val="FBCFA9"/>
              </a:gs>
              <a:gs pos="83000">
                <a:srgbClr val="FBCFA9"/>
              </a:gs>
              <a:gs pos="100000">
                <a:srgbClr val="FABF8E"/>
              </a:gs>
            </a:gsLst>
            <a:lin ang="5400000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0000" tIns="54000" rIns="90000" bIns="54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buena gestión del tiempo permite </a:t>
            </a:r>
            <a:r>
              <a:rPr lang="de-DE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los profesores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tener tiempo para comunicarse con los alumnos para responder a sus preguntas, darles retroalimentación y apoyarles en sus objetivos individuales de aprendizaje.</a:t>
            </a: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2" name="Google Shape;422;p16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423" name="Google Shape;423;p16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6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6" name="Google Shape;426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7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7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7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7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14903577" y="4232068"/>
            <a:ext cx="2355723" cy="4114800"/>
          </a:xfrm>
          <a:custGeom>
            <a:avLst/>
            <a:gdLst/>
            <a:ahLst/>
            <a:cxnLst/>
            <a:rect l="l" t="t" r="r" b="b"/>
            <a:pathLst>
              <a:path w="2355723" h="4114800" extrusionOk="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/>
          <p:cNvSpPr txBox="1"/>
          <p:nvPr/>
        </p:nvSpPr>
        <p:spPr>
          <a:xfrm>
            <a:off x="3058697" y="773904"/>
            <a:ext cx="13265244" cy="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Actividad de reflexión</a:t>
            </a:r>
            <a:endParaRPr/>
          </a:p>
        </p:txBody>
      </p:sp>
      <p:sp>
        <p:nvSpPr>
          <p:cNvPr id="438" name="Google Shape;438;p17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7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7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7"/>
          <p:cNvSpPr/>
          <p:nvPr/>
        </p:nvSpPr>
        <p:spPr>
          <a:xfrm>
            <a:off x="3058697" y="3263826"/>
            <a:ext cx="11776365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Autorreflexión sobre las prácticas actuales</a:t>
            </a:r>
            <a:r>
              <a:rPr lang="de-D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Piense en cómo evalúa actualmente el progreso de sus alumnos. ¿Se basa principalmente en evaluaciones sumativas (por ejemplo, exámenes finales) o en evaluaciones formativas (comentarios continuos)?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Adaptar la evaluación formativa a su aula</a:t>
            </a:r>
            <a:r>
              <a:rPr lang="de-D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Basándose en los ejemplos proporcionados, ¿qué métodos de evaluación formativa podría incorporar a su enfoque de clase invertida? Tenga en cuenta las necesidades específicas de sus alumnos.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Retos y soluciones</a:t>
            </a:r>
            <a:r>
              <a:rPr lang="de-D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dificultades puede encontrar a la hora de aplicar evaluaciones formativas en una clase invertida? Por ejemplo, las limitaciones de tiempo, las diversas necesidades de aprendizaje o el compromiso de los estudiantes.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Plan de acción</a:t>
            </a:r>
            <a:r>
              <a:rPr lang="de-D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Escriba una técnica específica de evaluación formativa que vaya a empezar a utilizar en su próxima clase. Explica cómo la pondrás en práctica y cómo controlarás su eficacia.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de-D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Debate entre iguales </a:t>
            </a:r>
            <a:r>
              <a:rPr lang="de-DE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(opcional)</a:t>
            </a:r>
            <a:r>
              <a:rPr lang="de-D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Comparte tu plan de acción con un colega. Proporciónense mutuamente comentarios sobre la viabilidad de sus ideas y sugerencias de mejora.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7"/>
          <p:cNvSpPr/>
          <p:nvPr/>
        </p:nvSpPr>
        <p:spPr>
          <a:xfrm>
            <a:off x="3058697" y="1950041"/>
            <a:ext cx="14720778" cy="10156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Instrucciones</a:t>
            </a:r>
            <a:r>
              <a:rPr lang="de-D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Después de repasar los conceptos y estrategias para la evaluación formativa en una clase invertida, reflexione sobre cómo puede aplicar estas técnicas en su propio entorno de enseñanza. Utilice las siguientes indicaciones para guiar su reflexión y prepárese para debatir sus ideas con sus compañeros.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8"/>
          <p:cNvSpPr txBox="1"/>
          <p:nvPr/>
        </p:nvSpPr>
        <p:spPr>
          <a:xfrm>
            <a:off x="1337656" y="966416"/>
            <a:ext cx="11834641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Recursos adicionales</a:t>
            </a:r>
            <a:endParaRPr/>
          </a:p>
        </p:txBody>
      </p:sp>
      <p:sp>
        <p:nvSpPr>
          <p:cNvPr id="449" name="Google Shape;449;p18"/>
          <p:cNvSpPr/>
          <p:nvPr/>
        </p:nvSpPr>
        <p:spPr>
          <a:xfrm>
            <a:off x="17259300" y="-150232"/>
            <a:ext cx="1032201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0" y="-75116"/>
            <a:ext cx="1028700" cy="88887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 rot="5400000">
            <a:off x="-824" y="824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>
            <a:off x="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>
            <a:off x="1725930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 rot="10800000">
            <a:off x="17257651" y="1649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31096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1757201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</a:t>
            </a:r>
            <a:r>
              <a:rPr lang="es-ES" sz="1400" b="0" i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8"/>
          <p:cNvSpPr/>
          <p:nvPr/>
        </p:nvSpPr>
        <p:spPr>
          <a:xfrm>
            <a:off x="1337656" y="2370369"/>
            <a:ext cx="53238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https://files.eric.ed.gov/fulltext/ED621617.pdf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1337656" y="2926127"/>
            <a:ext cx="54088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https://files.eric.ed.gov/fulltext/EJ1311171.pdf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>
            <a:off x="1337656" y="3481885"/>
            <a:ext cx="141794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(PDF) EVALUACIÓN DE LA EFICACIA DE LA ESTRATEGIA </a:t>
            </a:r>
            <a:r>
              <a:rPr lang="de-DE" sz="2000" u="sng">
                <a:hlinkClick r:id="rId8"/>
              </a:rPr>
              <a:t>aula invertida</a:t>
            </a: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EL RENDIMIENTO DE LOS ESTUDIANTES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1337656" y="4035665"/>
            <a:ext cx="56412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Evaluación del </a:t>
            </a:r>
            <a:r>
              <a:rPr lang="de-DE" sz="2000" u="sng">
                <a:hlinkClick r:id="rId9"/>
              </a:rPr>
              <a:t>aula invertida</a:t>
            </a: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SpringerLink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791999" y="827483"/>
            <a:ext cx="7632000" cy="196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de-DE" sz="6999" b="1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 de aprendizaje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9144000" y="3783991"/>
            <a:ext cx="9144000" cy="65030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6" r="-3748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849425" y="3680377"/>
            <a:ext cx="7668000" cy="483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225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 final de esta unidad, los participantes serán capaces de:</a:t>
            </a:r>
            <a:endParaRPr sz="3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25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5159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de-DE" sz="3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Describir las características de las evaluaciones formativas </a:t>
            </a:r>
            <a:endParaRPr sz="3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5159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de-DE" sz="3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Practicar evaluaciones formativas como vehículo para proporcionar retroalimentación. </a:t>
            </a:r>
            <a:endParaRPr sz="3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5159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de-DE" sz="32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Elaborar estrategias de evaluación formativa ad hoc</a:t>
            </a:r>
            <a:endParaRPr sz="32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64051" y="9220030"/>
            <a:ext cx="1287584" cy="46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792000" y="1548000"/>
            <a:ext cx="159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1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¿Por qué es importante la evaluación formativa en el aprendizaje </a:t>
            </a:r>
            <a:r>
              <a:rPr lang="de-DE" sz="4000" i="1">
                <a:solidFill>
                  <a:srgbClr val="033C5B"/>
                </a:solidFill>
              </a:rPr>
              <a:t>aula invertida</a:t>
            </a:r>
            <a:r>
              <a:rPr lang="de-DE" sz="4000" b="0" i="1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000" b="0" i="1" u="none" strike="noStrike" cap="none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1" u="none" strike="noStrike" cap="none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4"/>
          <p:cNvGrpSpPr/>
          <p:nvPr/>
        </p:nvGrpSpPr>
        <p:grpSpPr>
          <a:xfrm>
            <a:off x="792000" y="2559344"/>
            <a:ext cx="15948000" cy="5821200"/>
            <a:chOff x="0" y="46431"/>
            <a:chExt cx="15948000" cy="5821200"/>
          </a:xfrm>
        </p:grpSpPr>
        <p:sp>
          <p:nvSpPr>
            <p:cNvPr id="125" name="Google Shape;125;p4"/>
            <p:cNvSpPr/>
            <p:nvPr/>
          </p:nvSpPr>
          <p:spPr>
            <a:xfrm>
              <a:off x="0" y="46431"/>
              <a:ext cx="15948000" cy="91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44549" y="90980"/>
              <a:ext cx="15858902" cy="823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</a:rPr>
                <a:t>La evaluación formativa permite a los alumnos controlar y reflexionar sobre su propio progreso en el aprendizaje.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0" y="1028151"/>
              <a:ext cx="15948000" cy="91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44549" y="1072700"/>
              <a:ext cx="15858902" cy="823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</a:rPr>
                <a:t>La retroalimentación periódica permite a los alumnos comprobar sus conocimientos y comprensión y trabajar específicamente en sus puntos débiles.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0" y="2009871"/>
              <a:ext cx="15948000" cy="91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44549" y="2054420"/>
              <a:ext cx="15858902" cy="823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</a:rPr>
                <a:t>Los profesores pueden utilizar la evaluación formativa para adaptar las clases a las necesidades de los alumnos y proporcionarles apoyo individualizado.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0" y="2991591"/>
              <a:ext cx="15948000" cy="91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44549" y="3036140"/>
              <a:ext cx="15858902" cy="823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</a:rPr>
                <a:t>La evaluación formativa fomenta el aprendizaje activo, ya que los alumnos tienen que aplicar y revisar continuamente sus conocimientos.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0" y="3973311"/>
              <a:ext cx="15948000" cy="91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44549" y="4017860"/>
              <a:ext cx="15858902" cy="823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</a:rPr>
                <a:t>La evaluación formativa permite a los alumnos fijar sus propios objetivos de aprendizaje y seguir sus progresos.</a:t>
              </a:r>
              <a:r>
                <a:rPr lang="de-DE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0" y="4955031"/>
              <a:ext cx="15948000" cy="91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44549" y="4999580"/>
              <a:ext cx="15858902" cy="823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</a:rPr>
                <a:t>La evaluación formativa permite a los profesores mejorar el proceso de aprendizaje y hacer más eficaz la enseñanza.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4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138" name="Google Shape;138;p4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1504834" y="4284627"/>
            <a:ext cx="47244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1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Reproduce el vídeo para aprender en 1 minuto</a:t>
            </a:r>
            <a:endParaRPr sz="4000" b="0" i="1" u="none" strike="noStrike" cap="none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1" u="none" strike="noStrike" cap="none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5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156" name="Google Shape;156;p5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5261" y="2553988"/>
            <a:ext cx="9381959" cy="48292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5"/>
          <p:cNvGrpSpPr/>
          <p:nvPr/>
        </p:nvGrpSpPr>
        <p:grpSpPr>
          <a:xfrm>
            <a:off x="10022673" y="6315149"/>
            <a:ext cx="1542954" cy="1990558"/>
            <a:chOff x="8843722" y="5669241"/>
            <a:chExt cx="1143631" cy="1286796"/>
          </a:xfrm>
        </p:grpSpPr>
        <p:sp>
          <p:nvSpPr>
            <p:cNvPr id="162" name="Google Shape;162;p5"/>
            <p:cNvSpPr/>
            <p:nvPr/>
          </p:nvSpPr>
          <p:spPr>
            <a:xfrm rot="5400000">
              <a:off x="8772139" y="5740823"/>
              <a:ext cx="1286796" cy="1143631"/>
            </a:xfrm>
            <a:prstGeom prst="triangle">
              <a:avLst>
                <a:gd name="adj" fmla="val 50000"/>
              </a:avLst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5400000">
              <a:off x="8995694" y="6024892"/>
              <a:ext cx="686797" cy="579631"/>
            </a:xfrm>
            <a:prstGeom prst="triangle">
              <a:avLst>
                <a:gd name="adj" fmla="val 50000"/>
              </a:avLst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792000" y="1548000"/>
            <a:ext cx="1218138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 de la evaluación formativa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1152000" y="3132000"/>
            <a:ext cx="15588000" cy="108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DE9D8"/>
              </a:gs>
              <a:gs pos="74000">
                <a:srgbClr val="FBD4B4"/>
              </a:gs>
              <a:gs pos="83000">
                <a:srgbClr val="FDE9D8"/>
              </a:gs>
              <a:gs pos="100000">
                <a:srgbClr val="FDE9D8"/>
              </a:gs>
            </a:gsLst>
            <a:lin ang="5400000" scaled="0"/>
          </a:gra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Permitir a los alumnos supervisar y reflexionar sobre su propio progreso de aprendizaje.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792000" y="3096000"/>
            <a:ext cx="1260000" cy="11520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1152000" y="4572000"/>
            <a:ext cx="15588000" cy="108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DE9D8"/>
              </a:gs>
              <a:gs pos="74000">
                <a:srgbClr val="FBD4B4"/>
              </a:gs>
              <a:gs pos="83000">
                <a:srgbClr val="FDE9D8"/>
              </a:gs>
              <a:gs pos="100000">
                <a:srgbClr val="FDE9D8"/>
              </a:gs>
            </a:gsLst>
            <a:lin ang="5400000" scaled="0"/>
          </a:gra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Permitir a los alumnos comprobar sus conocimientos y comprensión y trabajar específicamente en sus puntos débiles.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792000" y="4536000"/>
            <a:ext cx="1260000" cy="11520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1152000" y="6012000"/>
            <a:ext cx="15588000" cy="108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DE9D8"/>
              </a:gs>
              <a:gs pos="74000">
                <a:srgbClr val="FBD4B4"/>
              </a:gs>
              <a:gs pos="83000">
                <a:srgbClr val="FDE9D8"/>
              </a:gs>
              <a:gs pos="100000">
                <a:srgbClr val="FDE9D8"/>
              </a:gs>
            </a:gsLst>
            <a:lin ang="5400000" scaled="0"/>
          </a:gra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Fomentar el aprendizaje activo, ya que los alumnos tienen que aplicar y revisar continuamente sus conocimientos.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792000" y="5976000"/>
            <a:ext cx="1260000" cy="11520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1152000" y="7452000"/>
            <a:ext cx="15588000" cy="108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DE9D8"/>
              </a:gs>
              <a:gs pos="74000">
                <a:srgbClr val="FBD4B4"/>
              </a:gs>
              <a:gs pos="83000">
                <a:srgbClr val="FDE9D8"/>
              </a:gs>
              <a:gs pos="100000">
                <a:srgbClr val="FDE9D8"/>
              </a:gs>
            </a:gsLst>
            <a:lin ang="5400000" scaled="0"/>
          </a:gra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Permitir a los alumnos fijar sus propios objetivos de aprendizaje y seguir sus progresos.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792000" y="7416000"/>
            <a:ext cx="1260000" cy="11520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6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186" name="Google Shape;186;p6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9" name="Google Shape;189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4558612" y="1676550"/>
            <a:ext cx="121813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Los 2 tipos de evaluación formativa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818920" y="2758423"/>
            <a:ext cx="7726758" cy="409657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Comentarios orales </a:t>
            </a:r>
            <a:r>
              <a:rPr lang="de-DE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durante la clase: 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profesores informan verbalmente a los alumnos sobre sus progresos y su rendimiento durante las clases.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Ventajas: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Retroalimentación inmediata, interacción directa entre profesores y alumnos, oportunidad de aclarar dudas y malentendidos.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9033164" y="2776955"/>
            <a:ext cx="7706836" cy="409657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Tareas escritas y pruebas</a:t>
            </a:r>
            <a:endParaRPr sz="2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realizan tareas escritas o pruebas para comprobar sus conocimientos y comprensión.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Ventajas: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Oportunidad para la autorreflexión, ritmo individualizado, oportunidad para la repetición dirigida y consolidación del material de aprendizaje.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7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206" name="Google Shape;206;p7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" name="Google Shape;209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7"/>
          <p:cNvSpPr/>
          <p:nvPr/>
        </p:nvSpPr>
        <p:spPr>
          <a:xfrm>
            <a:off x="2078182" y="7283333"/>
            <a:ext cx="55972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Actividades en clase y evaluación para el </a:t>
            </a:r>
            <a:r>
              <a:rPr lang="de-DE" sz="1600" u="sng">
                <a:hlinkClick r:id="rId7"/>
              </a:rPr>
              <a:t>aula invertida</a:t>
            </a:r>
            <a:r>
              <a:rPr lang="de-DE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Centro para la Excelencia Docente | Universidad de Waterloo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9286254" y="7315578"/>
            <a:ext cx="72006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Actividades en línea y evaluación para el </a:t>
            </a:r>
            <a:r>
              <a:rPr lang="de-DE" u="sng">
                <a:hlinkClick r:id="rId8"/>
              </a:rPr>
              <a:t>aula invertida</a:t>
            </a:r>
            <a:r>
              <a:rPr lang="de-DE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Centro para la Excelencia Docente | Universidad de Waterloo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35091" y="7524516"/>
            <a:ext cx="1789980" cy="136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844238" y="1547262"/>
            <a:ext cx="15437234" cy="4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La importancia de la retroalimentación para los alumnos a través de 2 vídeos cortos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8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227" name="Google Shape;227;p8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0" name="Google Shape;230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1" name="Google Shape;231;p8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83505" y="2629269"/>
            <a:ext cx="7960495" cy="363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898832" y="4533977"/>
            <a:ext cx="6707632" cy="3917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792000" y="1548000"/>
            <a:ext cx="121813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¿Por qué es importante la retroalimentación para los alumnos?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9"/>
          <p:cNvGrpSpPr/>
          <p:nvPr/>
        </p:nvGrpSpPr>
        <p:grpSpPr>
          <a:xfrm>
            <a:off x="803057" y="3132000"/>
            <a:ext cx="15925884" cy="4356000"/>
            <a:chOff x="11057" y="0"/>
            <a:chExt cx="15925884" cy="4356000"/>
          </a:xfrm>
        </p:grpSpPr>
        <p:sp>
          <p:nvSpPr>
            <p:cNvPr id="246" name="Google Shape;246;p9"/>
            <p:cNvSpPr/>
            <p:nvPr/>
          </p:nvSpPr>
          <p:spPr>
            <a:xfrm>
              <a:off x="11057" y="0"/>
              <a:ext cx="2328345" cy="4356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79252" y="68195"/>
              <a:ext cx="2191955" cy="4219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300">
                  <a:solidFill>
                    <a:schemeClr val="lt1"/>
                  </a:solidFill>
                </a:rPr>
                <a:t>Adquieren información sobre su estado actual de aprendizaje y su rendimiento.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2730565" y="0"/>
              <a:ext cx="2328345" cy="4356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2798760" y="68195"/>
              <a:ext cx="2191955" cy="4219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300">
                  <a:solidFill>
                    <a:schemeClr val="lt1"/>
                  </a:solidFill>
                </a:rPr>
                <a:t>Pueden reconocer sus puntos fuertes y débiles y trabajar específicamente en sus puntos débiles.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450073" y="0"/>
              <a:ext cx="2328345" cy="4356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5518268" y="68195"/>
              <a:ext cx="2191955" cy="4219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300">
                  <a:solidFill>
                    <a:schemeClr val="lt1"/>
                  </a:solidFill>
                </a:rPr>
                <a:t>Son capaces de comprobar y mejorar sus conocimientos y comprensión.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8169581" y="0"/>
              <a:ext cx="2328345" cy="4356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 txBox="1"/>
            <p:nvPr/>
          </p:nvSpPr>
          <p:spPr>
            <a:xfrm>
              <a:off x="8237775" y="68200"/>
              <a:ext cx="2328300" cy="42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300">
                  <a:solidFill>
                    <a:schemeClr val="lt1"/>
                  </a:solidFill>
                </a:rPr>
                <a:t>Están motivados para dar lo mejor de sí mismos y seguir desarrollándose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10889088" y="0"/>
              <a:ext cx="2328345" cy="4356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 txBox="1"/>
            <p:nvPr/>
          </p:nvSpPr>
          <p:spPr>
            <a:xfrm>
              <a:off x="10957283" y="68195"/>
              <a:ext cx="2191955" cy="4219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300">
                  <a:solidFill>
                    <a:schemeClr val="lt1"/>
                  </a:solidFill>
                </a:rPr>
                <a:t>Pueden fijar sus propios objetivos de aprendizaje y seguir sus progresos.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13608596" y="0"/>
              <a:ext cx="2328345" cy="43560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 txBox="1"/>
            <p:nvPr/>
          </p:nvSpPr>
          <p:spPr>
            <a:xfrm>
              <a:off x="13676791" y="68195"/>
              <a:ext cx="2191955" cy="4219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300">
                  <a:solidFill>
                    <a:schemeClr val="lt1"/>
                  </a:solidFill>
                </a:rPr>
                <a:t>Se apoya el proceso de aprendizaje y los alumnos pueden reflexionar sobre sus procesos de pensamiento y profundizar en su comprensión.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9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260" name="Google Shape;260;p9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Google Shape;263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0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277" name="Google Shape;277;p10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0" name="Google Shape;280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10"/>
          <p:cNvSpPr/>
          <p:nvPr/>
        </p:nvSpPr>
        <p:spPr>
          <a:xfrm>
            <a:off x="2701456" y="1873579"/>
            <a:ext cx="57791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Impacto en el aprendizaje - La importancia de la retroalimentación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8920" y="2533635"/>
            <a:ext cx="10021168" cy="58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0"/>
          <p:cNvSpPr txBox="1"/>
          <p:nvPr/>
        </p:nvSpPr>
        <p:spPr>
          <a:xfrm>
            <a:off x="11507606" y="4456758"/>
            <a:ext cx="531737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...el mayor beneficio es la evaluación como información a los profesores sobre su impacto...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2622</Words>
  <Application>Microsoft Office PowerPoint</Application>
  <PresentationFormat>Custom</PresentationFormat>
  <Paragraphs>143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stsal</dc:creator>
  <cp:lastModifiedBy>Sotiria Tsalamani</cp:lastModifiedBy>
  <cp:revision>1</cp:revision>
  <dcterms:modified xsi:type="dcterms:W3CDTF">2024-11-08T20:58:07Z</dcterms:modified>
</cp:coreProperties>
</file>