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fWsg1KCisSou0mDvJadIyB+Q1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2"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 name="Google Shape;2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 name="Google Shape;28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7" name="Google Shape;35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7" name="Google Shape;41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8" name="Google Shape;5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5" name="Google Shape;58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3" name="Google Shape;60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1" name="Google Shape;62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0" name="Google Shape;660;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 name="Google Shape;2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4" name="Google Shape;2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0" name="Google Shape;30;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1" name="Google Shape;51;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2" name="Google Shape;52;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6"/>
          <p:cNvSpPr>
            <a:spLocks noGrp="1"/>
          </p:cNvSpPr>
          <p:nvPr>
            <p:ph type="pic" idx="2"/>
          </p:nvPr>
        </p:nvSpPr>
        <p:spPr>
          <a:xfrm>
            <a:off x="1792288" y="612775"/>
            <a:ext cx="5486400" cy="4114800"/>
          </a:xfrm>
          <a:prstGeom prst="rect">
            <a:avLst/>
          </a:prstGeom>
          <a:noFill/>
          <a:ln>
            <a:noFill/>
          </a:ln>
        </p:spPr>
      </p:sp>
      <p:sp>
        <p:nvSpPr>
          <p:cNvPr id="58" name="Google Shape;58;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9" name="Google Shape;5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fortresslearning.edu.au/blog/assessing-knowledge-in-vet" TargetMode="External"/><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7.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youtube.com/watch?v=c08Xdo7IA9w" TargetMode="External"/><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www.frontiersin.org/journals/psychology/articles/10.3389/fpsyg.2022.912568/full" TargetMode="External"/><Relationship Id="rId4" Type="http://schemas.openxmlformats.org/officeDocument/2006/relationships/hyperlink" Target="https://www.facultyfocus.com/articles/blended-flipped-learning/four-assessment-strategies-for-the-flipped-learning-environmen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6.png"/><Relationship Id="rId7" Type="http://schemas.openxmlformats.org/officeDocument/2006/relationships/hyperlink" Target="https://www.oecd-ilibrary.org/docserver/e26636eb-en.pdf?expires=1729711695&amp;id=id&amp;accname=guest&amp;checksum=268B26D8F5D3B778E97EAD9ABF474C87"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aheg.com.au/formative-vs-summative-assessment-a-comparison/" TargetMode="External"/><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
          <p:cNvSpPr txBox="1"/>
          <p:nvPr/>
        </p:nvSpPr>
        <p:spPr>
          <a:xfrm>
            <a:off x="1028700" y="2746151"/>
            <a:ext cx="10017445"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de-DE" sz="4400" b="1" i="0" u="none" strike="noStrike" cap="none" dirty="0">
                <a:solidFill>
                  <a:srgbClr val="FB8709"/>
                </a:solidFill>
                <a:latin typeface="Arial"/>
                <a:ea typeface="Arial"/>
                <a:cs typeface="Arial"/>
                <a:sym typeface="Arial"/>
              </a:rPr>
              <a:t>Module 6: Assessing Learning in a Flipped Classroom: Evaluation and Refinement of the Implementation Process</a:t>
            </a:r>
            <a:endParaRPr b="1" dirty="0"/>
          </a:p>
          <a:p>
            <a:pPr marL="0" marR="0" lvl="0" indent="0" algn="l" rtl="0">
              <a:lnSpc>
                <a:spcPct val="100000"/>
              </a:lnSpc>
              <a:spcBef>
                <a:spcPts val="0"/>
              </a:spcBef>
              <a:spcAft>
                <a:spcPts val="0"/>
              </a:spcAft>
              <a:buNone/>
            </a:pPr>
            <a:r>
              <a:rPr lang="de-DE" sz="4400" b="1" dirty="0">
                <a:solidFill>
                  <a:srgbClr val="053249"/>
                </a:solidFill>
              </a:rPr>
              <a:t>Unit 1 -</a:t>
            </a:r>
            <a:r>
              <a:rPr lang="de-DE" sz="4400" b="1" i="0" u="none" strike="noStrike" cap="none" dirty="0">
                <a:solidFill>
                  <a:srgbClr val="053249"/>
                </a:solidFill>
                <a:latin typeface="Arial"/>
                <a:ea typeface="Arial"/>
                <a:cs typeface="Arial"/>
                <a:sym typeface="Arial"/>
              </a:rPr>
              <a:t> </a:t>
            </a:r>
            <a:r>
              <a:rPr lang="de-DE" sz="4400" b="1" i="0" u="none" strike="noStrike" cap="none" dirty="0">
                <a:solidFill>
                  <a:srgbClr val="033C5B"/>
                </a:solidFill>
                <a:latin typeface="Arial"/>
                <a:ea typeface="Arial"/>
                <a:cs typeface="Arial"/>
                <a:sym typeface="Arial"/>
              </a:rPr>
              <a:t>Assessment in a Flipped Classroom</a:t>
            </a:r>
            <a:endParaRPr sz="4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4400" b="1" i="0" u="none" strike="noStrike" cap="none" dirty="0">
              <a:solidFill>
                <a:srgbClr val="0532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rgbClr val="FB870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dirty="0">
              <a:solidFill>
                <a:srgbClr val="FB8709"/>
              </a:solidFill>
              <a:latin typeface="Arial"/>
              <a:ea typeface="Arial"/>
              <a:cs typeface="Arial"/>
              <a:sym typeface="Arial"/>
            </a:endParaRPr>
          </a:p>
        </p:txBody>
      </p:sp>
      <p:sp>
        <p:nvSpPr>
          <p:cNvPr id="79" name="Google Shape;79;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 name="Google Shape;81;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 name="Google Shape;82;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de-DE" sz="3499" b="0" i="0" u="none" strike="noStrike" cap="none">
                <a:solidFill>
                  <a:srgbClr val="053249"/>
                </a:solidFill>
                <a:latin typeface="Arial"/>
                <a:ea typeface="Arial"/>
                <a:cs typeface="Arial"/>
                <a:sym typeface="Arial"/>
              </a:rPr>
              <a:t>CollaboratiVET Curriculum for VET teachers/trainers/educators </a:t>
            </a: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2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86" name="Google Shape;86;p1"/>
          <p:cNvPicPr preferRelativeResize="0"/>
          <p:nvPr/>
        </p:nvPicPr>
        <p:blipFill rotWithShape="1">
          <a:blip r:embed="rId5">
            <a:alphaModFix/>
          </a:blip>
          <a:srcRect/>
          <a:stretch/>
        </p:blipFill>
        <p:spPr>
          <a:xfrm>
            <a:off x="16931780" y="9372641"/>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FC201CC0-9AAD-14B4-738D-DBD268743E9A}"/>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8" name="Google Shape;268;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9" name="Google Shape;269;p1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0" name="Google Shape;270;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1" name="Google Shape;271;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3" name="Google Shape;273;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4" name="Google Shape;274;p10"/>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Summative Assessments in VET</a:t>
            </a:r>
            <a:endParaRPr sz="4000" b="1" i="0" u="none" strike="noStrike" cap="none">
              <a:solidFill>
                <a:srgbClr val="033C5B"/>
              </a:solidFill>
              <a:latin typeface="Arial"/>
              <a:ea typeface="Arial"/>
              <a:cs typeface="Arial"/>
              <a:sym typeface="Arial"/>
            </a:endParaRPr>
          </a:p>
        </p:txBody>
      </p:sp>
      <p:sp>
        <p:nvSpPr>
          <p:cNvPr id="275" name="Google Shape;275;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6" name="Google Shape;276;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1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1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79" name="Google Shape;279;p10"/>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80" name="Google Shape;280;p10"/>
          <p:cNvSpPr txBox="1"/>
          <p:nvPr/>
        </p:nvSpPr>
        <p:spPr>
          <a:xfrm>
            <a:off x="409460" y="2499251"/>
            <a:ext cx="8631766"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In the case of </a:t>
            </a:r>
            <a:r>
              <a:rPr lang="de-DE" sz="2400" b="1" i="0" u="none" strike="noStrike" cap="none">
                <a:solidFill>
                  <a:srgbClr val="121212"/>
                </a:solidFill>
                <a:latin typeface="Arial"/>
                <a:ea typeface="Arial"/>
                <a:cs typeface="Arial"/>
                <a:sym typeface="Arial"/>
              </a:rPr>
              <a:t>summative assessment (assessment of learning), </a:t>
            </a:r>
            <a:r>
              <a:rPr lang="de-DE" sz="2400" b="0" i="0" u="none" strike="noStrike" cap="none">
                <a:solidFill>
                  <a:srgbClr val="121212"/>
                </a:solidFill>
                <a:latin typeface="Arial"/>
                <a:ea typeface="Arial"/>
                <a:cs typeface="Arial"/>
                <a:sym typeface="Arial"/>
              </a:rPr>
              <a:t>assessments are used to measure achieved learning outcomes and to make a summary judgement, such as </a:t>
            </a:r>
            <a:r>
              <a:rPr lang="de-DE" sz="2400" b="1" i="0" u="none" strike="noStrike" cap="none">
                <a:solidFill>
                  <a:srgbClr val="121212"/>
                </a:solidFill>
                <a:latin typeface="Arial"/>
                <a:ea typeface="Arial"/>
                <a:cs typeface="Arial"/>
                <a:sym typeface="Arial"/>
              </a:rPr>
              <a:t>promotion to the next class or certification</a:t>
            </a:r>
            <a:r>
              <a:rPr lang="de-DE" sz="2400" b="0" i="0" u="none" strike="noStrike" cap="none">
                <a:solidFill>
                  <a:srgbClr val="121212"/>
                </a:solidFill>
                <a:latin typeface="Arial"/>
                <a:ea typeface="Arial"/>
                <a:cs typeface="Arial"/>
                <a:sym typeface="Arial"/>
              </a:rPr>
              <a:t>.</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In systems where high-stakes summative assessments (such as certification exams) are the primary determinant for progression or qualification, there is a tendency for both teaching and learning to become exam-focused. </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This means that instead of covering the full breadth of the vocational curriculum, instruction may concentrate primarily on the content most likely to appear in the final exam.</a:t>
            </a:r>
            <a:endParaRPr sz="2400" b="0" i="0" u="none" strike="noStrike" cap="none">
              <a:solidFill>
                <a:srgbClr val="121212"/>
              </a:solidFill>
              <a:latin typeface="Arial"/>
              <a:ea typeface="Arial"/>
              <a:cs typeface="Arial"/>
              <a:sym typeface="Arial"/>
            </a:endParaRPr>
          </a:p>
        </p:txBody>
      </p:sp>
      <p:pic>
        <p:nvPicPr>
          <p:cNvPr id="281" name="Google Shape;281;p10" descr="A group of people in a lab coat&#10;&#10;Description automatically generated"/>
          <p:cNvPicPr preferRelativeResize="0"/>
          <p:nvPr/>
        </p:nvPicPr>
        <p:blipFill rotWithShape="1">
          <a:blip r:embed="rId7">
            <a:alphaModFix/>
          </a:blip>
          <a:srcRect/>
          <a:stretch/>
        </p:blipFill>
        <p:spPr>
          <a:xfrm>
            <a:off x="9257851" y="2176812"/>
            <a:ext cx="8427855" cy="5267410"/>
          </a:xfrm>
          <a:prstGeom prst="rect">
            <a:avLst/>
          </a:prstGeom>
          <a:noFill/>
          <a:ln>
            <a:noFill/>
          </a:ln>
        </p:spPr>
      </p:pic>
      <p:sp>
        <p:nvSpPr>
          <p:cNvPr id="282" name="Google Shape;282;p10"/>
          <p:cNvSpPr txBox="1"/>
          <p:nvPr/>
        </p:nvSpPr>
        <p:spPr>
          <a:xfrm>
            <a:off x="10085688" y="7488258"/>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Image Source: </a:t>
            </a:r>
            <a:r>
              <a:rPr lang="de-DE" sz="14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https://www.fortresslearning.edu.au/blog/assessing-knowledge-in-vet</a:t>
            </a:r>
            <a:r>
              <a:rPr lang="de-DE" sz="1400" b="0" i="1" u="none" strike="noStrike" cap="none">
                <a:solidFill>
                  <a:srgbClr val="000000"/>
                </a:solidFill>
                <a:latin typeface="Arial"/>
                <a:ea typeface="Arial"/>
                <a:cs typeface="Arial"/>
                <a:sym typeface="Arial"/>
              </a:rPr>
              <a:t> </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8" name="Google Shape;288;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9" name="Google Shape;289;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0" name="Google Shape;290;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1" name="Google Shape;291;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2" name="Google Shape;292;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3" name="Google Shape;293;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4" name="Google Shape;294;p1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1" i="0" u="none" strike="noStrike" cap="none">
                <a:solidFill>
                  <a:srgbClr val="033C5B"/>
                </a:solidFill>
                <a:latin typeface="Arial"/>
                <a:ea typeface="Arial"/>
                <a:cs typeface="Arial"/>
                <a:sym typeface="Arial"/>
              </a:rPr>
              <a:t>Assessment of knowledge after implementation of flipped classroom learning - 4 options at a glance  </a:t>
            </a:r>
            <a:endParaRPr sz="1400" b="1" i="0" u="none" strike="noStrike" cap="none">
              <a:solidFill>
                <a:srgbClr val="000000"/>
              </a:solidFill>
              <a:latin typeface="Arial"/>
              <a:ea typeface="Arial"/>
              <a:cs typeface="Arial"/>
              <a:sym typeface="Arial"/>
            </a:endParaRPr>
          </a:p>
        </p:txBody>
      </p:sp>
      <p:sp>
        <p:nvSpPr>
          <p:cNvPr id="295" name="Google Shape;295;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6" name="Google Shape;296;p11"/>
          <p:cNvSpPr txBox="1"/>
          <p:nvPr/>
        </p:nvSpPr>
        <p:spPr>
          <a:xfrm>
            <a:off x="792000" y="3132000"/>
            <a:ext cx="7956000" cy="2916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With this type of question, learners are given several answer options from which they must choose the correct one. This enables a quick and efficient review of the acquired knowledge.</a:t>
            </a:r>
            <a:endParaRPr sz="2400" b="0" i="0" u="none" strike="noStrike" cap="none">
              <a:solidFill>
                <a:srgbClr val="000000"/>
              </a:solidFill>
              <a:latin typeface="Arial"/>
              <a:ea typeface="Arial"/>
              <a:cs typeface="Arial"/>
              <a:sym typeface="Arial"/>
            </a:endParaRPr>
          </a:p>
        </p:txBody>
      </p:sp>
      <p:sp>
        <p:nvSpPr>
          <p:cNvPr id="297" name="Google Shape;297;p11"/>
          <p:cNvSpPr txBox="1"/>
          <p:nvPr/>
        </p:nvSpPr>
        <p:spPr>
          <a:xfrm>
            <a:off x="8748000" y="3132000"/>
            <a:ext cx="7956000" cy="3060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Open questions require a more detailed answer from the students. They have to explain their knowledge, give examples or express their opinion on a particular topic. Open questions allow for deeper reflection and show students' understanding.</a:t>
            </a:r>
            <a:endParaRPr sz="2400" b="0" i="0" u="none" strike="noStrike" cap="none">
              <a:solidFill>
                <a:srgbClr val="000000"/>
              </a:solidFill>
              <a:latin typeface="Arial"/>
              <a:ea typeface="Arial"/>
              <a:cs typeface="Arial"/>
              <a:sym typeface="Arial"/>
            </a:endParaRPr>
          </a:p>
        </p:txBody>
      </p:sp>
      <p:sp>
        <p:nvSpPr>
          <p:cNvPr id="298" name="Google Shape;298;p11"/>
          <p:cNvSpPr txBox="1"/>
          <p:nvPr/>
        </p:nvSpPr>
        <p:spPr>
          <a:xfrm>
            <a:off x="792000" y="5940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In application questions, students are presented with scenarios or problems in which they have to apply their knowledge. They have to show how they can use the knowledge they have learnt in real-life situations.</a:t>
            </a:r>
            <a:endParaRPr sz="2400" b="0" i="0" u="none" strike="noStrike" cap="none">
              <a:solidFill>
                <a:srgbClr val="000000"/>
              </a:solidFill>
              <a:latin typeface="Arial"/>
              <a:ea typeface="Arial"/>
              <a:cs typeface="Arial"/>
              <a:sym typeface="Arial"/>
            </a:endParaRPr>
          </a:p>
        </p:txBody>
      </p:sp>
      <p:sp>
        <p:nvSpPr>
          <p:cNvPr id="299" name="Google Shape;299;p11"/>
          <p:cNvSpPr txBox="1"/>
          <p:nvPr/>
        </p:nvSpPr>
        <p:spPr>
          <a:xfrm>
            <a:off x="8748000" y="5904000"/>
            <a:ext cx="7956000" cy="2772000"/>
          </a:xfrm>
          <a:prstGeom prst="rect">
            <a:avLst/>
          </a:prstGeom>
          <a:solidFill>
            <a:srgbClr val="FBD4B4"/>
          </a:solidFill>
          <a:ln w="38100" cap="flat" cmpd="sng">
            <a:solidFill>
              <a:schemeClr val="lt1"/>
            </a:solidFill>
            <a:prstDash val="solid"/>
            <a:round/>
            <a:headEnd type="none" w="sm" len="sm"/>
            <a:tailEnd type="none" w="sm" len="sm"/>
          </a:ln>
        </p:spPr>
        <p:txBody>
          <a:bodyPr spcFirstLastPara="1" wrap="square" lIns="91425" tIns="9720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Case studies or tasks give students the opportunity to analyse complex problems and find solutions. They must apply their knowledge to understand the situation and propose appropriate actions.</a:t>
            </a:r>
            <a:endParaRPr sz="2400" b="0" i="0" u="none" strike="noStrike" cap="none">
              <a:solidFill>
                <a:srgbClr val="000000"/>
              </a:solidFill>
              <a:latin typeface="Arial"/>
              <a:ea typeface="Arial"/>
              <a:cs typeface="Arial"/>
              <a:sym typeface="Arial"/>
            </a:endParaRPr>
          </a:p>
        </p:txBody>
      </p:sp>
      <p:sp>
        <p:nvSpPr>
          <p:cNvPr id="300" name="Google Shape;300;p11"/>
          <p:cNvSpPr/>
          <p:nvPr/>
        </p:nvSpPr>
        <p:spPr>
          <a:xfrm>
            <a:off x="5148000" y="50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multiple-choice questions:</a:t>
            </a:r>
            <a:endParaRPr sz="1800" b="1" i="0" u="none" strike="noStrike" cap="none">
              <a:solidFill>
                <a:schemeClr val="lt1"/>
              </a:solidFill>
              <a:latin typeface="Calibri"/>
              <a:ea typeface="Calibri"/>
              <a:cs typeface="Calibri"/>
              <a:sym typeface="Calibri"/>
            </a:endParaRPr>
          </a:p>
        </p:txBody>
      </p:sp>
      <p:sp>
        <p:nvSpPr>
          <p:cNvPr id="301" name="Google Shape;301;p11"/>
          <p:cNvSpPr/>
          <p:nvPr/>
        </p:nvSpPr>
        <p:spPr>
          <a:xfrm>
            <a:off x="8748000" y="50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open questions:</a:t>
            </a:r>
            <a:endParaRPr sz="1800" b="1" i="0" u="none" strike="noStrike" cap="none">
              <a:solidFill>
                <a:schemeClr val="lt1"/>
              </a:solidFill>
              <a:latin typeface="Calibri"/>
              <a:ea typeface="Calibri"/>
              <a:cs typeface="Calibri"/>
              <a:sym typeface="Calibri"/>
            </a:endParaRPr>
          </a:p>
        </p:txBody>
      </p:sp>
      <p:sp>
        <p:nvSpPr>
          <p:cNvPr id="302" name="Google Shape;302;p11"/>
          <p:cNvSpPr/>
          <p:nvPr/>
        </p:nvSpPr>
        <p:spPr>
          <a:xfrm>
            <a:off x="5148000" y="59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 application questions:</a:t>
            </a:r>
            <a:endParaRPr sz="1800" b="1" i="0" u="none" strike="noStrike" cap="none">
              <a:solidFill>
                <a:schemeClr val="lt1"/>
              </a:solidFill>
              <a:latin typeface="Calibri"/>
              <a:ea typeface="Calibri"/>
              <a:cs typeface="Calibri"/>
              <a:sym typeface="Calibri"/>
            </a:endParaRPr>
          </a:p>
        </p:txBody>
      </p:sp>
      <p:sp>
        <p:nvSpPr>
          <p:cNvPr id="303" name="Google Shape;303;p11"/>
          <p:cNvSpPr/>
          <p:nvPr/>
        </p:nvSpPr>
        <p:spPr>
          <a:xfrm>
            <a:off x="8748000" y="5940000"/>
            <a:ext cx="3600000" cy="900000"/>
          </a:xfrm>
          <a:prstGeom prst="roundRect">
            <a:avLst>
              <a:gd name="adj" fmla="val 16667"/>
            </a:avLst>
          </a:prstGeom>
          <a:solidFill>
            <a:srgbClr val="244061"/>
          </a:solid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 case studies or tasks:</a:t>
            </a:r>
            <a:endParaRPr sz="1800" b="1" i="0" u="none" strike="noStrike" cap="none">
              <a:solidFill>
                <a:schemeClr val="lt1"/>
              </a:solidFill>
              <a:latin typeface="Calibri"/>
              <a:ea typeface="Calibri"/>
              <a:cs typeface="Calibri"/>
              <a:sym typeface="Calibri"/>
            </a:endParaRPr>
          </a:p>
        </p:txBody>
      </p:sp>
      <p:sp>
        <p:nvSpPr>
          <p:cNvPr id="304" name="Google Shape;304;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1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1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07" name="Google Shape;307;p11"/>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p:nvPr/>
        </p:nvSpPr>
        <p:spPr>
          <a:xfrm>
            <a:off x="11520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Peer assessment promotes collaboration and exchange between pupils. It enables pupils to learn from each other and get to know different perspectives. </a:t>
            </a:r>
            <a:endParaRPr sz="2400" b="0" i="0" u="none" strike="noStrike" cap="none">
              <a:solidFill>
                <a:schemeClr val="dk1"/>
              </a:solidFill>
              <a:latin typeface="Arial"/>
              <a:ea typeface="Arial"/>
              <a:cs typeface="Arial"/>
              <a:sym typeface="Arial"/>
            </a:endParaRPr>
          </a:p>
        </p:txBody>
      </p:sp>
      <p:sp>
        <p:nvSpPr>
          <p:cNvPr id="313" name="Google Shape;313;p12"/>
          <p:cNvSpPr txBox="1"/>
          <p:nvPr/>
        </p:nvSpPr>
        <p:spPr>
          <a:xfrm>
            <a:off x="6156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Peer assessment can take place through mutual review of tasks, projects or presentations. The students evaluate the performance of their classmates based on previously defined criteria.</a:t>
            </a:r>
            <a:endParaRPr sz="1400" b="0" i="0" u="none" strike="noStrike" cap="none">
              <a:solidFill>
                <a:srgbClr val="000000"/>
              </a:solidFill>
              <a:latin typeface="Arial"/>
              <a:ea typeface="Arial"/>
              <a:cs typeface="Arial"/>
              <a:sym typeface="Arial"/>
            </a:endParaRPr>
          </a:p>
        </p:txBody>
      </p:sp>
      <p:sp>
        <p:nvSpPr>
          <p:cNvPr id="314" name="Google Shape;314;p12"/>
          <p:cNvSpPr txBox="1"/>
          <p:nvPr/>
        </p:nvSpPr>
        <p:spPr>
          <a:xfrm>
            <a:off x="792000" y="3636000"/>
            <a:ext cx="5292000" cy="320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Peer assessment is used to evaluate students' learning progress in the flipped classroom and give them feedback from their classmates.</a:t>
            </a:r>
            <a:endParaRPr sz="1400" b="0" i="0" u="none" strike="noStrike" cap="none">
              <a:solidFill>
                <a:srgbClr val="000000"/>
              </a:solidFill>
              <a:latin typeface="Arial"/>
              <a:ea typeface="Arial"/>
              <a:cs typeface="Arial"/>
              <a:sym typeface="Arial"/>
            </a:endParaRPr>
          </a:p>
        </p:txBody>
      </p:sp>
      <p:sp>
        <p:nvSpPr>
          <p:cNvPr id="315" name="Google Shape;315;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6" name="Google Shape;316;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8" name="Google Shape;318;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1" name="Google Shape;321;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12"/>
          <p:cNvSpPr txBox="1"/>
          <p:nvPr/>
        </p:nvSpPr>
        <p:spPr>
          <a:xfrm>
            <a:off x="777320" y="1413184"/>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Peer assessment as a tool for reviewing learning progress </a:t>
            </a:r>
            <a:endParaRPr sz="5400" b="1" i="0" u="none" strike="noStrike" cap="none">
              <a:solidFill>
                <a:srgbClr val="000000"/>
              </a:solidFill>
              <a:latin typeface="Arial"/>
              <a:ea typeface="Arial"/>
              <a:cs typeface="Arial"/>
              <a:sym typeface="Arial"/>
            </a:endParaRPr>
          </a:p>
        </p:txBody>
      </p:sp>
      <p:sp>
        <p:nvSpPr>
          <p:cNvPr id="323" name="Google Shape;323;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4" name="Google Shape;324;p12"/>
          <p:cNvSpPr/>
          <p:nvPr/>
        </p:nvSpPr>
        <p:spPr>
          <a:xfrm>
            <a:off x="791999"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Target:</a:t>
            </a:r>
            <a:endParaRPr sz="2600" b="1" i="0" u="none" strike="noStrike" cap="none">
              <a:solidFill>
                <a:schemeClr val="lt1"/>
              </a:solidFill>
              <a:latin typeface="Arial"/>
              <a:ea typeface="Arial"/>
              <a:cs typeface="Arial"/>
              <a:sym typeface="Arial"/>
            </a:endParaRPr>
          </a:p>
        </p:txBody>
      </p:sp>
      <p:sp>
        <p:nvSpPr>
          <p:cNvPr id="325" name="Google Shape;325;p12"/>
          <p:cNvSpPr/>
          <p:nvPr/>
        </p:nvSpPr>
        <p:spPr>
          <a:xfrm>
            <a:off x="6156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Methods: </a:t>
            </a:r>
            <a:endParaRPr sz="2600" b="1" i="0" u="none" strike="noStrike" cap="none">
              <a:solidFill>
                <a:schemeClr val="lt1"/>
              </a:solidFill>
              <a:latin typeface="Arial"/>
              <a:ea typeface="Arial"/>
              <a:cs typeface="Arial"/>
              <a:sym typeface="Arial"/>
            </a:endParaRPr>
          </a:p>
        </p:txBody>
      </p:sp>
      <p:sp>
        <p:nvSpPr>
          <p:cNvPr id="326" name="Google Shape;326;p12"/>
          <p:cNvSpPr/>
          <p:nvPr/>
        </p:nvSpPr>
        <p:spPr>
          <a:xfrm>
            <a:off x="11520000" y="3132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Advantages:</a:t>
            </a:r>
            <a:endParaRPr sz="2600" b="1" i="0" u="none" strike="noStrike" cap="none">
              <a:solidFill>
                <a:schemeClr val="lt1"/>
              </a:solidFill>
              <a:latin typeface="Arial"/>
              <a:ea typeface="Arial"/>
              <a:cs typeface="Arial"/>
              <a:sym typeface="Arial"/>
            </a:endParaRPr>
          </a:p>
        </p:txBody>
      </p:sp>
      <p:sp>
        <p:nvSpPr>
          <p:cNvPr id="327" name="Google Shape;327;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1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1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30" name="Google Shape;330;p12"/>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6" name="Google Shape;336;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7" name="Google Shape;337;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8" name="Google Shape;338;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9" name="Google Shape;339;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0" name="Google Shape;340;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1" name="Google Shape;341;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2" name="Google Shape;342;p13"/>
          <p:cNvSpPr txBox="1"/>
          <p:nvPr/>
        </p:nvSpPr>
        <p:spPr>
          <a:xfrm>
            <a:off x="791999" y="1548000"/>
            <a:ext cx="15167015" cy="102172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Self-assessment as a method of reflection</a:t>
            </a:r>
            <a:endParaRPr sz="5400" b="1" i="0" u="none" strike="noStrike" cap="none">
              <a:solidFill>
                <a:srgbClr val="033C5B"/>
              </a:solidFill>
              <a:latin typeface="Arial"/>
              <a:ea typeface="Arial"/>
              <a:cs typeface="Arial"/>
              <a:sym typeface="Arial"/>
            </a:endParaRPr>
          </a:p>
        </p:txBody>
      </p:sp>
      <p:sp>
        <p:nvSpPr>
          <p:cNvPr id="343" name="Google Shape;343;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4" name="Google Shape;344;p13"/>
          <p:cNvSpPr txBox="1"/>
          <p:nvPr/>
        </p:nvSpPr>
        <p:spPr>
          <a:xfrm>
            <a:off x="792000" y="3132000"/>
            <a:ext cx="15948000" cy="409342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de-DE" sz="2600" b="1" i="0" u="none" strike="noStrike" cap="none">
                <a:solidFill>
                  <a:schemeClr val="dk1"/>
                </a:solidFill>
                <a:latin typeface="Arial"/>
                <a:ea typeface="Arial"/>
                <a:cs typeface="Arial"/>
                <a:sym typeface="Arial"/>
              </a:rPr>
              <a:t>Self-assessment as a method for reflection in the flipped classroom:</a:t>
            </a:r>
            <a:endParaRPr sz="2600" b="0" i="0" u="none" strike="noStrike" cap="none">
              <a:solidFill>
                <a:schemeClr val="dk1"/>
              </a:solidFill>
              <a:latin typeface="Arial"/>
              <a:ea typeface="Arial"/>
              <a:cs typeface="Arial"/>
              <a:sym typeface="Arial"/>
            </a:endParaRPr>
          </a:p>
        </p:txBody>
      </p:sp>
      <p:sp>
        <p:nvSpPr>
          <p:cNvPr id="345" name="Google Shape;345;p13"/>
          <p:cNvSpPr txBox="1"/>
          <p:nvPr/>
        </p:nvSpPr>
        <p:spPr>
          <a:xfrm>
            <a:off x="11520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Self-assessment encourages self-reflection and independent learning among pupils. It enables students to recognise their progress and adapt their learning strategies.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346" name="Google Shape;346;p13"/>
          <p:cNvSpPr txBox="1"/>
          <p:nvPr/>
        </p:nvSpPr>
        <p:spPr>
          <a:xfrm>
            <a:off x="6156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Students can evaluate themselves by answering questions about their own motivation, understanding of the learning content and application of knowledge. They can also identify their strengths and weaknesses and set goals for future learning.</a:t>
            </a:r>
            <a:endParaRPr sz="1400" b="0" i="0" u="none" strike="noStrike" cap="none">
              <a:solidFill>
                <a:srgbClr val="000000"/>
              </a:solidFill>
              <a:latin typeface="Arial"/>
              <a:ea typeface="Arial"/>
              <a:cs typeface="Arial"/>
              <a:sym typeface="Arial"/>
            </a:endParaRPr>
          </a:p>
        </p:txBody>
      </p:sp>
      <p:sp>
        <p:nvSpPr>
          <p:cNvPr id="347" name="Google Shape;347;p13"/>
          <p:cNvSpPr txBox="1"/>
          <p:nvPr/>
        </p:nvSpPr>
        <p:spPr>
          <a:xfrm>
            <a:off x="792000" y="4320000"/>
            <a:ext cx="5292000" cy="3492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32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Self-assessment is used to reflect on students' learning progress in the flipped classroom and to give them the opportunity to evaluate their own learning.</a:t>
            </a:r>
            <a:endParaRPr sz="1400" b="0" i="0" u="none" strike="noStrike" cap="none">
              <a:solidFill>
                <a:srgbClr val="000000"/>
              </a:solidFill>
              <a:latin typeface="Arial"/>
              <a:ea typeface="Arial"/>
              <a:cs typeface="Arial"/>
              <a:sym typeface="Arial"/>
            </a:endParaRPr>
          </a:p>
        </p:txBody>
      </p:sp>
      <p:sp>
        <p:nvSpPr>
          <p:cNvPr id="348" name="Google Shape;348;p13"/>
          <p:cNvSpPr/>
          <p:nvPr/>
        </p:nvSpPr>
        <p:spPr>
          <a:xfrm>
            <a:off x="792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Target:</a:t>
            </a:r>
            <a:endParaRPr sz="2600" b="1" i="0" u="none" strike="noStrike" cap="none">
              <a:solidFill>
                <a:schemeClr val="lt1"/>
              </a:solidFill>
              <a:latin typeface="Arial"/>
              <a:ea typeface="Arial"/>
              <a:cs typeface="Arial"/>
              <a:sym typeface="Arial"/>
            </a:endParaRPr>
          </a:p>
        </p:txBody>
      </p:sp>
      <p:sp>
        <p:nvSpPr>
          <p:cNvPr id="349" name="Google Shape;349;p13"/>
          <p:cNvSpPr/>
          <p:nvPr/>
        </p:nvSpPr>
        <p:spPr>
          <a:xfrm>
            <a:off x="6156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Methods: </a:t>
            </a:r>
            <a:endParaRPr sz="2600" b="1" i="0" u="none" strike="noStrike" cap="none">
              <a:solidFill>
                <a:schemeClr val="lt1"/>
              </a:solidFill>
              <a:latin typeface="Arial"/>
              <a:ea typeface="Arial"/>
              <a:cs typeface="Arial"/>
              <a:sym typeface="Arial"/>
            </a:endParaRPr>
          </a:p>
        </p:txBody>
      </p:sp>
      <p:sp>
        <p:nvSpPr>
          <p:cNvPr id="350" name="Google Shape;350;p13"/>
          <p:cNvSpPr/>
          <p:nvPr/>
        </p:nvSpPr>
        <p:spPr>
          <a:xfrm>
            <a:off x="11520000" y="3816000"/>
            <a:ext cx="5292000" cy="720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Advantages:</a:t>
            </a:r>
            <a:endParaRPr sz="2600" b="1" i="0" u="none" strike="noStrike" cap="none">
              <a:solidFill>
                <a:schemeClr val="lt1"/>
              </a:solidFill>
              <a:latin typeface="Arial"/>
              <a:ea typeface="Arial"/>
              <a:cs typeface="Arial"/>
              <a:sym typeface="Arial"/>
            </a:endParaRPr>
          </a:p>
        </p:txBody>
      </p:sp>
      <p:sp>
        <p:nvSpPr>
          <p:cNvPr id="351" name="Google Shape;351;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1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1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54" name="Google Shape;354;p13"/>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0" name="Google Shape;360;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1" name="Google Shape;361;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2" name="Google Shape;362;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3" name="Google Shape;363;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6" name="Google Shape;366;p14"/>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Importance of feedback </a:t>
            </a:r>
            <a:endParaRPr sz="5400" b="1" i="0" u="none" strike="noStrike" cap="none">
              <a:solidFill>
                <a:srgbClr val="000000"/>
              </a:solidFill>
              <a:latin typeface="Arial"/>
              <a:ea typeface="Arial"/>
              <a:cs typeface="Arial"/>
              <a:sym typeface="Arial"/>
            </a:endParaRPr>
          </a:p>
        </p:txBody>
      </p:sp>
      <p:sp>
        <p:nvSpPr>
          <p:cNvPr id="367" name="Google Shape;367;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8" name="Google Shape;368;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1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1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71" name="Google Shape;371;p14"/>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372" name="Google Shape;372;p14"/>
          <p:cNvGrpSpPr/>
          <p:nvPr/>
        </p:nvGrpSpPr>
        <p:grpSpPr>
          <a:xfrm>
            <a:off x="1102421" y="3954689"/>
            <a:ext cx="15327156" cy="3538621"/>
            <a:chOff x="310421" y="822689"/>
            <a:chExt cx="15327156" cy="3538621"/>
          </a:xfrm>
        </p:grpSpPr>
        <p:sp>
          <p:nvSpPr>
            <p:cNvPr id="373" name="Google Shape;373;p14"/>
            <p:cNvSpPr/>
            <p:nvPr/>
          </p:nvSpPr>
          <p:spPr>
            <a:xfrm>
              <a:off x="310421"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89441" y="1101710"/>
              <a:ext cx="770628" cy="770628"/>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1923806"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txBox="1"/>
            <p:nvPr/>
          </p:nvSpPr>
          <p:spPr>
            <a:xfrm>
              <a:off x="1923806"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1. Assess learning progress: </a:t>
              </a:r>
              <a:r>
                <a:rPr lang="de-DE" sz="1400" b="0" i="0" u="none" strike="noStrike" cap="none">
                  <a:solidFill>
                    <a:srgbClr val="000000"/>
                  </a:solidFill>
                  <a:latin typeface="Arial"/>
                  <a:ea typeface="Arial"/>
                  <a:cs typeface="Arial"/>
                  <a:sym typeface="Arial"/>
                </a:rPr>
                <a:t>Feedback enables students to assess their learning progress and understand how well they have understood the learning content. It helps them to recognise their strengths and weaknesses and adapt their learning strategies.</a:t>
              </a:r>
              <a:endParaRPr sz="1400" b="0" i="0" u="none" strike="noStrike" cap="none">
                <a:solidFill>
                  <a:srgbClr val="000000"/>
                </a:solidFill>
                <a:latin typeface="Arial"/>
                <a:ea typeface="Arial"/>
                <a:cs typeface="Arial"/>
                <a:sym typeface="Arial"/>
              </a:endParaRPr>
            </a:p>
          </p:txBody>
        </p:sp>
        <p:sp>
          <p:nvSpPr>
            <p:cNvPr id="377" name="Google Shape;377;p14"/>
            <p:cNvSpPr/>
            <p:nvPr/>
          </p:nvSpPr>
          <p:spPr>
            <a:xfrm>
              <a:off x="5601375"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880395" y="1101710"/>
              <a:ext cx="770628" cy="770628"/>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7214760"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txBox="1"/>
            <p:nvPr/>
          </p:nvSpPr>
          <p:spPr>
            <a:xfrm>
              <a:off x="7214760"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2. Error correction: </a:t>
              </a:r>
              <a:r>
                <a:rPr lang="de-DE" sz="1400" b="0" i="0" u="none" strike="noStrike" cap="none">
                  <a:solidFill>
                    <a:srgbClr val="000000"/>
                  </a:solidFill>
                  <a:latin typeface="Arial"/>
                  <a:ea typeface="Arial"/>
                  <a:cs typeface="Arial"/>
                  <a:sym typeface="Arial"/>
                </a:rPr>
                <a:t>Feedback helps students to recognise and correct their mistakes. It enables them to identify misunderstandings or gaps in understanding and to correct them.</a:t>
              </a:r>
              <a:endParaRPr sz="1400" b="0" i="0" u="none" strike="noStrike" cap="none">
                <a:solidFill>
                  <a:srgbClr val="000000"/>
                </a:solidFill>
                <a:latin typeface="Arial"/>
                <a:ea typeface="Arial"/>
                <a:cs typeface="Arial"/>
                <a:sym typeface="Arial"/>
              </a:endParaRPr>
            </a:p>
          </p:txBody>
        </p:sp>
        <p:sp>
          <p:nvSpPr>
            <p:cNvPr id="381" name="Google Shape;381;p14"/>
            <p:cNvSpPr/>
            <p:nvPr/>
          </p:nvSpPr>
          <p:spPr>
            <a:xfrm>
              <a:off x="10892328" y="822689"/>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11171349" y="1101710"/>
              <a:ext cx="770628" cy="770628"/>
            </a:xfrm>
            <a:prstGeom prst="rect">
              <a:avLst/>
            </a:prstGeom>
            <a:blipFill rotWithShape="1">
              <a:blip r:embed="rId9">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12505713" y="822689"/>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p:nvPr/>
          </p:nvSpPr>
          <p:spPr>
            <a:xfrm>
              <a:off x="12505713" y="822689"/>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3. Motivation and self-confidence: </a:t>
              </a:r>
              <a:r>
                <a:rPr lang="de-DE" sz="1400" b="0" i="0" u="none" strike="noStrike" cap="none">
                  <a:solidFill>
                    <a:srgbClr val="000000"/>
                  </a:solidFill>
                  <a:latin typeface="Arial"/>
                  <a:ea typeface="Arial"/>
                  <a:cs typeface="Arial"/>
                  <a:sym typeface="Arial"/>
                </a:rPr>
                <a:t>Positive feedback boosts students' motivation and self-confidence. It encourages them to keep going and do their best. Constructive feedback also helps them to improve their skills and develop further.</a:t>
              </a:r>
              <a:endParaRPr sz="1400" b="0" i="0" u="none" strike="noStrike" cap="none">
                <a:solidFill>
                  <a:srgbClr val="000000"/>
                </a:solidFill>
                <a:latin typeface="Arial"/>
                <a:ea typeface="Arial"/>
                <a:cs typeface="Arial"/>
                <a:sym typeface="Arial"/>
              </a:endParaRPr>
            </a:p>
          </p:txBody>
        </p:sp>
        <p:sp>
          <p:nvSpPr>
            <p:cNvPr id="385" name="Google Shape;385;p14"/>
            <p:cNvSpPr/>
            <p:nvPr/>
          </p:nvSpPr>
          <p:spPr>
            <a:xfrm>
              <a:off x="310421"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589441" y="3311660"/>
              <a:ext cx="770628" cy="770628"/>
            </a:xfrm>
            <a:prstGeom prst="rect">
              <a:avLst/>
            </a:prstGeom>
            <a:blipFill rotWithShape="1">
              <a:blip r:embed="rId10">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1923806" y="3032640"/>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txBox="1"/>
            <p:nvPr/>
          </p:nvSpPr>
          <p:spPr>
            <a:xfrm>
              <a:off x="1923806"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4. Improvement of learning strategies: </a:t>
              </a:r>
              <a:r>
                <a:rPr lang="de-DE" sz="1400" b="0" i="0" u="none" strike="noStrike" cap="none">
                  <a:solidFill>
                    <a:srgbClr val="000000"/>
                  </a:solidFill>
                  <a:latin typeface="Arial"/>
                  <a:ea typeface="Arial"/>
                  <a:cs typeface="Arial"/>
                  <a:sym typeface="Arial"/>
                </a:rPr>
                <a:t>Feedback gives students an indication of which learning strategies are effective and which may need to be adapted. It enables them to reflect on their learning processes and optimise their approach.</a:t>
              </a:r>
              <a:endParaRPr sz="1400" b="0" i="0" u="none" strike="noStrike" cap="none">
                <a:solidFill>
                  <a:srgbClr val="000000"/>
                </a:solidFill>
                <a:latin typeface="Arial"/>
                <a:ea typeface="Arial"/>
                <a:cs typeface="Arial"/>
                <a:sym typeface="Arial"/>
              </a:endParaRPr>
            </a:p>
          </p:txBody>
        </p:sp>
        <p:sp>
          <p:nvSpPr>
            <p:cNvPr id="389" name="Google Shape;389;p14"/>
            <p:cNvSpPr/>
            <p:nvPr/>
          </p:nvSpPr>
          <p:spPr>
            <a:xfrm>
              <a:off x="5601375" y="3032640"/>
              <a:ext cx="1328670" cy="1328670"/>
            </a:xfrm>
            <a:prstGeom prst="ellipse">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5880395" y="3311660"/>
              <a:ext cx="770628" cy="770628"/>
            </a:xfrm>
            <a:prstGeom prst="rect">
              <a:avLst/>
            </a:prstGeom>
            <a:blipFill rotWithShape="1">
              <a:blip r:embed="rId11">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7214760" y="3032640"/>
              <a:ext cx="3131864" cy="132867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txBox="1"/>
            <p:nvPr/>
          </p:nvSpPr>
          <p:spPr>
            <a:xfrm>
              <a:off x="7214760" y="3032640"/>
              <a:ext cx="3131864" cy="132867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de-DE" sz="1400" b="1" i="0" u="sng" strike="noStrike" cap="none">
                  <a:solidFill>
                    <a:srgbClr val="000000"/>
                  </a:solidFill>
                  <a:latin typeface="Arial"/>
                  <a:ea typeface="Arial"/>
                  <a:cs typeface="Arial"/>
                  <a:sym typeface="Arial"/>
                </a:rPr>
                <a:t>5. Adapting the lesson: </a:t>
              </a:r>
              <a:r>
                <a:rPr lang="de-DE" sz="1400" b="0" i="0" u="none" strike="noStrike" cap="none">
                  <a:solidFill>
                    <a:srgbClr val="000000"/>
                  </a:solidFill>
                  <a:latin typeface="Arial"/>
                  <a:ea typeface="Arial"/>
                  <a:cs typeface="Arial"/>
                  <a:sym typeface="Arial"/>
                </a:rPr>
                <a:t>Feedback is also important for the teacher to adapt the lesson in the flipped classroom. Feedback from students allows the teacher to recognise which topics or concepts need to be explained further or explored in more depth. This enables targeted and individualised support for learners.</a:t>
              </a:r>
              <a:endParaRPr sz="1400" b="0" i="0" u="none" strike="noStrike" cap="none">
                <a:solidFill>
                  <a:srgbClr val="000000"/>
                </a:solidFill>
                <a:latin typeface="Arial"/>
                <a:ea typeface="Arial"/>
                <a:cs typeface="Arial"/>
                <a:sym typeface="Arial"/>
              </a:endParaRPr>
            </a:p>
          </p:txBody>
        </p:sp>
      </p:grpSp>
      <p:sp>
        <p:nvSpPr>
          <p:cNvPr id="393" name="Google Shape;393;p14"/>
          <p:cNvSpPr txBox="1"/>
          <p:nvPr/>
        </p:nvSpPr>
        <p:spPr>
          <a:xfrm>
            <a:off x="1068242" y="2601829"/>
            <a:ext cx="1393907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Feedback plays a crucial role in flipped classroom learning. Here are some reasons why feedback is important in the flipped classroom: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9" name="Google Shape;399;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0" name="Google Shape;400;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1" name="Google Shape;401;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2" name="Google Shape;402;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3" name="Google Shape;403;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4" name="Google Shape;404;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5" name="Google Shape;405;p15"/>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Assessing Collaboration in VET</a:t>
            </a:r>
            <a:endParaRPr sz="5400" b="1" i="0" u="none" strike="noStrike" cap="none">
              <a:solidFill>
                <a:srgbClr val="000000"/>
              </a:solidFill>
              <a:latin typeface="Arial"/>
              <a:ea typeface="Arial"/>
              <a:cs typeface="Arial"/>
              <a:sym typeface="Arial"/>
            </a:endParaRPr>
          </a:p>
        </p:txBody>
      </p:sp>
      <p:sp>
        <p:nvSpPr>
          <p:cNvPr id="406" name="Google Shape;406;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7" name="Google Shape;407;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8" name="Google Shape;408;p1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1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10" name="Google Shape;410;p15"/>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11" name="Google Shape;411;p15"/>
          <p:cNvSpPr txBox="1"/>
          <p:nvPr/>
        </p:nvSpPr>
        <p:spPr>
          <a:xfrm>
            <a:off x="760537" y="2481014"/>
            <a:ext cx="1393907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Evaluating teamwork in practical VET settings</a:t>
            </a:r>
            <a:endParaRPr/>
          </a:p>
        </p:txBody>
      </p:sp>
      <p:sp>
        <p:nvSpPr>
          <p:cNvPr id="412" name="Google Shape;412;p15"/>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sp>
        <p:nvSpPr>
          <p:cNvPr id="413" name="Google Shape;413;p15"/>
          <p:cNvSpPr/>
          <p:nvPr/>
        </p:nvSpPr>
        <p:spPr>
          <a:xfrm>
            <a:off x="944400" y="3284400"/>
            <a:ext cx="15155292" cy="249336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In VET, many tasks are team-based, requiring students to collaborate on practical assignments, similar to real-world vocational jobs.</a:t>
            </a:r>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Assess how students work in teams during hands-on activities like building a project, managing a kitchen, or performing health-care tasks.</a:t>
            </a:r>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Collaboration assessments can focus on communication, task distribution, peer support, and team problem-solving abilities.</a:t>
            </a:r>
            <a:endParaRPr sz="2400" b="0" i="0" u="none" strike="noStrike" cap="none">
              <a:solidFill>
                <a:srgbClr val="000000"/>
              </a:solidFill>
              <a:latin typeface="Arial"/>
              <a:ea typeface="Arial"/>
              <a:cs typeface="Arial"/>
              <a:sym typeface="Arial"/>
            </a:endParaRPr>
          </a:p>
        </p:txBody>
      </p:sp>
      <p:sp>
        <p:nvSpPr>
          <p:cNvPr id="414" name="Google Shape;414;p15"/>
          <p:cNvSpPr/>
          <p:nvPr/>
        </p:nvSpPr>
        <p:spPr>
          <a:xfrm>
            <a:off x="944400" y="5766829"/>
            <a:ext cx="15155292"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For example:</a:t>
            </a:r>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Students work in permanent teams to complete readiness assurance tests and application exercises that simulate real-world clinical scenarios. Peer evaluation is also a key component, where students provide feedback on each other's performance</a:t>
            </a: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0" i="0" u="none" strike="noStrike" cap="none">
                <a:solidFill>
                  <a:srgbClr val="000000"/>
                </a:solidFill>
                <a:latin typeface="Arial"/>
                <a:ea typeface="Arial"/>
                <a:cs typeface="Arial"/>
                <a:sym typeface="Arial"/>
              </a:rPr>
              <a:t>A team of students is assigned to run a simulated restaurant service, where they must prepare a multi-course meal for a set number of guests</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0" name="Google Shape;420;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1" name="Google Shape;421;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2" name="Google Shape;422;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4" name="Google Shape;424;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5" name="Google Shape;425;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6" name="Google Shape;426;p16"/>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Peer and Self-Assessment</a:t>
            </a:r>
            <a:endParaRPr sz="5400" b="1" i="0" u="none" strike="noStrike" cap="none">
              <a:solidFill>
                <a:srgbClr val="000000"/>
              </a:solidFill>
              <a:latin typeface="Arial"/>
              <a:ea typeface="Arial"/>
              <a:cs typeface="Arial"/>
              <a:sym typeface="Arial"/>
            </a:endParaRPr>
          </a:p>
        </p:txBody>
      </p:sp>
      <p:sp>
        <p:nvSpPr>
          <p:cNvPr id="427" name="Google Shape;427;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1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1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31" name="Google Shape;431;p16"/>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432" name="Google Shape;432;p16"/>
          <p:cNvSpPr/>
          <p:nvPr/>
        </p:nvSpPr>
        <p:spPr>
          <a:xfrm>
            <a:off x="940899" y="5665530"/>
            <a:ext cx="15948000" cy="24933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p:txBody>
      </p:sp>
      <p:grpSp>
        <p:nvGrpSpPr>
          <p:cNvPr id="433" name="Google Shape;433;p16"/>
          <p:cNvGrpSpPr/>
          <p:nvPr/>
        </p:nvGrpSpPr>
        <p:grpSpPr>
          <a:xfrm>
            <a:off x="1175361" y="2548380"/>
            <a:ext cx="7058554" cy="2398500"/>
            <a:chOff x="0" y="47432"/>
            <a:chExt cx="7058554" cy="2398500"/>
          </a:xfrm>
        </p:grpSpPr>
        <p:sp>
          <p:nvSpPr>
            <p:cNvPr id="434" name="Google Shape;434;p16"/>
            <p:cNvSpPr/>
            <p:nvPr/>
          </p:nvSpPr>
          <p:spPr>
            <a:xfrm>
              <a:off x="0" y="47432"/>
              <a:ext cx="7058554" cy="23985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txBox="1"/>
            <p:nvPr/>
          </p:nvSpPr>
          <p:spPr>
            <a:xfrm>
              <a:off x="117085" y="164517"/>
              <a:ext cx="6824384" cy="2164330"/>
            </a:xfrm>
            <a:prstGeom prst="rect">
              <a:avLst/>
            </a:prstGeom>
            <a:noFill/>
            <a:ln>
              <a:noFill/>
            </a:ln>
          </p:spPr>
          <p:txBody>
            <a:bodyPr spcFirstLastPara="1" wrap="square" lIns="95250" tIns="95250" rIns="95250" bIns="9525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de-DE" sz="2500" b="1" i="0" u="none" strike="noStrike" cap="none" dirty="0">
                  <a:solidFill>
                    <a:schemeClr val="tx1"/>
                  </a:solidFill>
                  <a:latin typeface="Arial"/>
                  <a:ea typeface="Arial"/>
                  <a:cs typeface="Arial"/>
                  <a:sym typeface="Arial"/>
                </a:rPr>
                <a:t>Peer Assessments: </a:t>
              </a:r>
              <a:r>
                <a:rPr lang="de-DE" sz="2500" b="0" i="0" u="none" strike="noStrike" cap="none" dirty="0">
                  <a:solidFill>
                    <a:schemeClr val="tx1"/>
                  </a:solidFill>
                  <a:latin typeface="Arial"/>
                  <a:ea typeface="Arial"/>
                  <a:cs typeface="Arial"/>
                  <a:sym typeface="Arial"/>
                </a:rPr>
                <a:t>Encourage students to assess each other’s performance on practical tasks, such as teamwork during a building project or quality control in manufacturing. This process mimics industry feedback and helps students develop critical evaluation skills.</a:t>
              </a:r>
              <a:endParaRPr sz="2500" b="0" i="0" u="none" strike="noStrike" cap="none" dirty="0">
                <a:solidFill>
                  <a:schemeClr val="tx1"/>
                </a:solidFill>
                <a:latin typeface="Arial"/>
                <a:ea typeface="Arial"/>
                <a:cs typeface="Arial"/>
                <a:sym typeface="Arial"/>
              </a:endParaRPr>
            </a:p>
          </p:txBody>
        </p:sp>
      </p:grpSp>
      <p:grpSp>
        <p:nvGrpSpPr>
          <p:cNvPr id="436" name="Google Shape;436;p16"/>
          <p:cNvGrpSpPr/>
          <p:nvPr/>
        </p:nvGrpSpPr>
        <p:grpSpPr>
          <a:xfrm>
            <a:off x="8727330" y="2666518"/>
            <a:ext cx="7130782" cy="2211300"/>
            <a:chOff x="0" y="237206"/>
            <a:chExt cx="7130782" cy="2211300"/>
          </a:xfrm>
        </p:grpSpPr>
        <p:sp>
          <p:nvSpPr>
            <p:cNvPr id="437" name="Google Shape;437;p16"/>
            <p:cNvSpPr/>
            <p:nvPr/>
          </p:nvSpPr>
          <p:spPr>
            <a:xfrm>
              <a:off x="0" y="237206"/>
              <a:ext cx="7130782" cy="2211300"/>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txBox="1"/>
            <p:nvPr/>
          </p:nvSpPr>
          <p:spPr>
            <a:xfrm>
              <a:off x="107947" y="345153"/>
              <a:ext cx="6914888" cy="1995406"/>
            </a:xfrm>
            <a:prstGeom prst="rect">
              <a:avLst/>
            </a:prstGeom>
            <a:noFill/>
            <a:ln>
              <a:noFill/>
            </a:ln>
          </p:spPr>
          <p:txBody>
            <a:bodyPr spcFirstLastPara="1" wrap="square" lIns="102850" tIns="102850" rIns="102850" bIns="102850" anchor="ctr" anchorCtr="0">
              <a:noAutofit/>
            </a:bodyPr>
            <a:lstStyle/>
            <a:p>
              <a:pPr marL="0" marR="0" lvl="0" indent="0" algn="l" rtl="0">
                <a:lnSpc>
                  <a:spcPct val="90000"/>
                </a:lnSpc>
                <a:spcBef>
                  <a:spcPts val="0"/>
                </a:spcBef>
                <a:spcAft>
                  <a:spcPts val="0"/>
                </a:spcAft>
                <a:buClr>
                  <a:srgbClr val="000000"/>
                </a:buClr>
                <a:buSzPts val="2700"/>
                <a:buFont typeface="Arial"/>
                <a:buNone/>
              </a:pPr>
              <a:r>
                <a:rPr lang="de-DE" sz="2700" b="1" i="0" u="none" strike="noStrike" cap="none" dirty="0">
                  <a:solidFill>
                    <a:schemeClr val="tx1"/>
                  </a:solidFill>
                  <a:latin typeface="Arial"/>
                  <a:ea typeface="Arial"/>
                  <a:cs typeface="Arial"/>
                  <a:sym typeface="Arial"/>
                </a:rPr>
                <a:t>Self-Assessments:</a:t>
              </a:r>
              <a:r>
                <a:rPr lang="de-DE" sz="2700" b="0" i="0" u="none" strike="noStrike" cap="none" dirty="0">
                  <a:solidFill>
                    <a:schemeClr val="tx1"/>
                  </a:solidFill>
                  <a:latin typeface="Arial"/>
                  <a:ea typeface="Arial"/>
                  <a:cs typeface="Arial"/>
                  <a:sym typeface="Arial"/>
                </a:rPr>
                <a:t> Have students reflect on their own performance, identifying areas of strength and improvement. This builds self-awareness and responsibility, essential for long-term professional development​</a:t>
              </a:r>
              <a:endParaRPr sz="2700" b="0" i="0" u="none" strike="noStrike" cap="none" dirty="0">
                <a:solidFill>
                  <a:schemeClr val="tx1"/>
                </a:solidFill>
                <a:latin typeface="Arial"/>
                <a:ea typeface="Arial"/>
                <a:cs typeface="Arial"/>
                <a:sym typeface="Arial"/>
              </a:endParaRPr>
            </a:p>
          </p:txBody>
        </p:sp>
      </p:grpSp>
      <p:grpSp>
        <p:nvGrpSpPr>
          <p:cNvPr id="439" name="Google Shape;439;p16"/>
          <p:cNvGrpSpPr/>
          <p:nvPr/>
        </p:nvGrpSpPr>
        <p:grpSpPr>
          <a:xfrm>
            <a:off x="878429" y="5209693"/>
            <a:ext cx="7652417" cy="2493366"/>
            <a:chOff x="0" y="0"/>
            <a:chExt cx="7652417" cy="2493366"/>
          </a:xfrm>
        </p:grpSpPr>
        <p:sp>
          <p:nvSpPr>
            <p:cNvPr id="440" name="Google Shape;440;p16"/>
            <p:cNvSpPr/>
            <p:nvPr/>
          </p:nvSpPr>
          <p:spPr>
            <a:xfrm rot="5400000">
              <a:off x="4206297" y="-1202090"/>
              <a:ext cx="1994692" cy="4897547"/>
            </a:xfrm>
            <a:prstGeom prst="round2SameRect">
              <a:avLst>
                <a:gd name="adj1" fmla="val 16667"/>
                <a:gd name="adj2" fmla="val 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txBox="1"/>
            <p:nvPr/>
          </p:nvSpPr>
          <p:spPr>
            <a:xfrm>
              <a:off x="2754870" y="346710"/>
              <a:ext cx="4800174" cy="1799946"/>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After completing a building project (e.g., constructing a small shed or wall), students assess each other’s teamwork, communication, and quality of work.</a:t>
              </a:r>
              <a:endParaRPr sz="1800" b="0" i="0" u="none" strike="noStrike" cap="none">
                <a:solidFill>
                  <a:srgbClr val="000000"/>
                </a:solidFill>
                <a:latin typeface="Arial"/>
                <a:ea typeface="Arial"/>
                <a:cs typeface="Arial"/>
                <a:sym typeface="Arial"/>
              </a:endParaRPr>
            </a:p>
            <a:p>
              <a:pPr marL="171450" marR="0" lvl="1" indent="-171450" algn="l" rtl="0">
                <a:lnSpc>
                  <a:spcPct val="90000"/>
                </a:lnSpc>
                <a:spcBef>
                  <a:spcPts val="270"/>
                </a:spcBef>
                <a:spcAft>
                  <a:spcPts val="0"/>
                </a:spcAft>
                <a:buClr>
                  <a:srgbClr val="000000"/>
                </a:buClr>
                <a:buSzPts val="1800"/>
                <a:buFont typeface="Arial"/>
                <a:buChar char="•"/>
              </a:pPr>
              <a:r>
                <a:rPr lang="de-DE" sz="1800" b="0" i="0" u="none" strike="noStrike" cap="none">
                  <a:solidFill>
                    <a:srgbClr val="000000"/>
                  </a:solidFill>
                  <a:latin typeface="Arial"/>
                  <a:ea typeface="Arial"/>
                  <a:cs typeface="Arial"/>
                  <a:sym typeface="Arial"/>
                </a:rPr>
                <a:t>In a simulated manufacturing line, students assemble a product, and peers assess the quality of the final product.</a:t>
              </a:r>
              <a:endParaRPr sz="1800" b="0" i="0" u="none" strike="noStrike" cap="none">
                <a:solidFill>
                  <a:srgbClr val="000000"/>
                </a:solidFill>
                <a:latin typeface="Arial"/>
                <a:ea typeface="Arial"/>
                <a:cs typeface="Arial"/>
                <a:sym typeface="Arial"/>
              </a:endParaRPr>
            </a:p>
          </p:txBody>
        </p:sp>
        <p:sp>
          <p:nvSpPr>
            <p:cNvPr id="442" name="Google Shape;442;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For example:</a:t>
              </a:r>
              <a:endParaRPr sz="2400" b="0" i="0" u="none" strike="noStrike" cap="none">
                <a:solidFill>
                  <a:schemeClr val="lt1"/>
                </a:solidFill>
                <a:latin typeface="Arial"/>
                <a:ea typeface="Arial"/>
                <a:cs typeface="Arial"/>
                <a:sym typeface="Arial"/>
              </a:endParaRPr>
            </a:p>
          </p:txBody>
        </p:sp>
      </p:grpSp>
      <p:grpSp>
        <p:nvGrpSpPr>
          <p:cNvPr id="444" name="Google Shape;444;p16"/>
          <p:cNvGrpSpPr/>
          <p:nvPr/>
        </p:nvGrpSpPr>
        <p:grpSpPr>
          <a:xfrm>
            <a:off x="8772492" y="5192190"/>
            <a:ext cx="7652417" cy="2493366"/>
            <a:chOff x="0" y="0"/>
            <a:chExt cx="7652417" cy="2493366"/>
          </a:xfrm>
        </p:grpSpPr>
        <p:sp>
          <p:nvSpPr>
            <p:cNvPr id="445" name="Google Shape;445;p16"/>
            <p:cNvSpPr/>
            <p:nvPr/>
          </p:nvSpPr>
          <p:spPr>
            <a:xfrm rot="5400000">
              <a:off x="4206297" y="-1202090"/>
              <a:ext cx="1994692" cy="4897547"/>
            </a:xfrm>
            <a:prstGeom prst="round2SameRect">
              <a:avLst>
                <a:gd name="adj1" fmla="val 16667"/>
                <a:gd name="adj2" fmla="val 0"/>
              </a:avLst>
            </a:prstGeom>
            <a:solidFill>
              <a:srgbClr val="FBDCCE">
                <a:alpha val="89803"/>
              </a:srgbClr>
            </a:solidFill>
            <a:ln w="25400" cap="flat" cmpd="sng">
              <a:solidFill>
                <a:srgbClr val="FBDCCE">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txBox="1"/>
            <p:nvPr/>
          </p:nvSpPr>
          <p:spPr>
            <a:xfrm>
              <a:off x="2754870" y="346710"/>
              <a:ext cx="4800174" cy="1799946"/>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After diagnosing and repairing a vehicle, students reflect on their own performance in terms of technical skill, troubleshooting, and efficiency.</a:t>
              </a:r>
              <a:endParaRPr sz="16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rgbClr val="000000"/>
                </a:buClr>
                <a:buSzPts val="1600"/>
                <a:buFont typeface="Arial"/>
                <a:buChar char="•"/>
              </a:pPr>
              <a:r>
                <a:rPr lang="de-DE" sz="1600" b="0" i="0" u="none" strike="noStrike" cap="none">
                  <a:solidFill>
                    <a:srgbClr val="000000"/>
                  </a:solidFill>
                  <a:latin typeface="Arial"/>
                  <a:ea typeface="Arial"/>
                  <a:cs typeface="Arial"/>
                  <a:sym typeface="Arial"/>
                </a:rPr>
                <a:t>After a simulated patient care scenario, students reflect on their ability to perform tasks such as taking vitals, administering medication, and communicating with the patient.</a:t>
              </a:r>
              <a:endParaRPr sz="1600" b="0" i="0" u="none" strike="noStrike" cap="none">
                <a:solidFill>
                  <a:srgbClr val="000000"/>
                </a:solidFill>
                <a:latin typeface="Arial"/>
                <a:ea typeface="Arial"/>
                <a:cs typeface="Arial"/>
                <a:sym typeface="Arial"/>
              </a:endParaRPr>
            </a:p>
          </p:txBody>
        </p:sp>
        <p:sp>
          <p:nvSpPr>
            <p:cNvPr id="447" name="Google Shape;447;p16"/>
            <p:cNvSpPr/>
            <p:nvPr/>
          </p:nvSpPr>
          <p:spPr>
            <a:xfrm>
              <a:off x="0" y="0"/>
              <a:ext cx="2754870" cy="2493366"/>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txBox="1"/>
            <p:nvPr/>
          </p:nvSpPr>
          <p:spPr>
            <a:xfrm>
              <a:off x="121716" y="121716"/>
              <a:ext cx="2511438" cy="2249934"/>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de-DE" sz="2400" b="1" i="0" u="none" strike="noStrike" cap="none">
                  <a:solidFill>
                    <a:schemeClr val="lt1"/>
                  </a:solidFill>
                  <a:latin typeface="Arial"/>
                  <a:ea typeface="Arial"/>
                  <a:cs typeface="Arial"/>
                  <a:sym typeface="Arial"/>
                </a:rPr>
                <a:t>For example:</a:t>
              </a:r>
              <a:endParaRPr sz="2400" b="0" i="0" u="none" strike="noStrike" cap="none">
                <a:solidFill>
                  <a:schemeClr val="lt1"/>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4" name="Google Shape;454;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5" name="Google Shape;455;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6" name="Google Shape;456;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7" name="Google Shape;457;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8" name="Google Shape;458;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59" name="Google Shape;459;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0" name="Google Shape;460;p17"/>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 Evaluation tools </a:t>
            </a:r>
            <a:endParaRPr sz="5400" b="1" i="0" u="none" strike="noStrike" cap="none">
              <a:solidFill>
                <a:srgbClr val="000000"/>
              </a:solidFill>
              <a:latin typeface="Arial"/>
              <a:ea typeface="Arial"/>
              <a:cs typeface="Arial"/>
              <a:sym typeface="Arial"/>
            </a:endParaRPr>
          </a:p>
        </p:txBody>
      </p:sp>
      <p:sp>
        <p:nvSpPr>
          <p:cNvPr id="461" name="Google Shape;461;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2" name="Google Shape;462;p17"/>
          <p:cNvSpPr txBox="1"/>
          <p:nvPr/>
        </p:nvSpPr>
        <p:spPr>
          <a:xfrm>
            <a:off x="751351" y="2713710"/>
            <a:ext cx="15948000" cy="557169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Online quiz tools such as Kahoot, Quizizz or Socrative are useful technology supports in flipped classroom learning</a:t>
            </a:r>
            <a:endParaRPr sz="18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3200" b="0" i="0" u="none" strike="noStrike" cap="none">
              <a:solidFill>
                <a:schemeClr val="dk1"/>
              </a:solidFill>
              <a:latin typeface="Arial"/>
              <a:ea typeface="Arial"/>
              <a:cs typeface="Arial"/>
              <a:sym typeface="Arial"/>
            </a:endParaRPr>
          </a:p>
        </p:txBody>
      </p:sp>
      <p:sp>
        <p:nvSpPr>
          <p:cNvPr id="463" name="Google Shape;463;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1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1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66" name="Google Shape;466;p17"/>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467" name="Google Shape;467;p17" descr="A white logo with dots and lines&#10;&#10;Description automatically generated"/>
          <p:cNvPicPr preferRelativeResize="0"/>
          <p:nvPr/>
        </p:nvPicPr>
        <p:blipFill rotWithShape="1">
          <a:blip r:embed="rId7">
            <a:alphaModFix/>
          </a:blip>
          <a:srcRect/>
          <a:stretch/>
        </p:blipFill>
        <p:spPr>
          <a:xfrm>
            <a:off x="11127001" y="4795534"/>
            <a:ext cx="4693415" cy="2640046"/>
          </a:xfrm>
          <a:prstGeom prst="rect">
            <a:avLst/>
          </a:prstGeom>
          <a:noFill/>
          <a:ln>
            <a:noFill/>
          </a:ln>
        </p:spPr>
      </p:pic>
      <p:pic>
        <p:nvPicPr>
          <p:cNvPr id="468" name="Google Shape;468;p17" descr="A logo with a letter q&#10;&#10;Description automatically generated"/>
          <p:cNvPicPr preferRelativeResize="0"/>
          <p:nvPr/>
        </p:nvPicPr>
        <p:blipFill rotWithShape="1">
          <a:blip r:embed="rId8">
            <a:alphaModFix/>
          </a:blip>
          <a:srcRect/>
          <a:stretch/>
        </p:blipFill>
        <p:spPr>
          <a:xfrm>
            <a:off x="6401982" y="5629698"/>
            <a:ext cx="3878818" cy="2424261"/>
          </a:xfrm>
          <a:prstGeom prst="rect">
            <a:avLst/>
          </a:prstGeom>
          <a:noFill/>
          <a:ln>
            <a:noFill/>
          </a:ln>
        </p:spPr>
      </p:pic>
      <p:pic>
        <p:nvPicPr>
          <p:cNvPr id="469" name="Google Shape;469;p17" descr="A purple letters on a black background&#10;&#10;Description automatically generated"/>
          <p:cNvPicPr preferRelativeResize="0"/>
          <p:nvPr/>
        </p:nvPicPr>
        <p:blipFill rotWithShape="1">
          <a:blip r:embed="rId9">
            <a:alphaModFix/>
          </a:blip>
          <a:srcRect/>
          <a:stretch/>
        </p:blipFill>
        <p:spPr>
          <a:xfrm>
            <a:off x="1570684" y="4949741"/>
            <a:ext cx="3985098" cy="13599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6" name="Google Shape;476;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7" name="Google Shape;477;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8" name="Google Shape;478;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9" name="Google Shape;479;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0" name="Google Shape;480;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1" name="Google Shape;481;p18"/>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 Evaluation tools </a:t>
            </a:r>
            <a:endParaRPr sz="5400" b="1" i="0" u="none" strike="noStrike" cap="none">
              <a:solidFill>
                <a:srgbClr val="000000"/>
              </a:solidFill>
              <a:latin typeface="Arial"/>
              <a:ea typeface="Arial"/>
              <a:cs typeface="Arial"/>
              <a:sym typeface="Arial"/>
            </a:endParaRPr>
          </a:p>
        </p:txBody>
      </p:sp>
      <p:sp>
        <p:nvSpPr>
          <p:cNvPr id="482" name="Google Shape;482;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3" name="Google Shape;483;p18"/>
          <p:cNvSpPr txBox="1"/>
          <p:nvPr/>
        </p:nvSpPr>
        <p:spPr>
          <a:xfrm>
            <a:off x="751351" y="2630659"/>
            <a:ext cx="15948000" cy="108980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Collaborative document editing: Tools such as Google Docs or Microsoft Office 365 enable students to work together on documents and provide feedback</a:t>
            </a:r>
            <a:endParaRPr sz="3200" b="0" i="0" u="none" strike="noStrike" cap="none">
              <a:solidFill>
                <a:schemeClr val="dk1"/>
              </a:solidFill>
              <a:latin typeface="Arial"/>
              <a:ea typeface="Arial"/>
              <a:cs typeface="Arial"/>
              <a:sym typeface="Arial"/>
            </a:endParaRPr>
          </a:p>
        </p:txBody>
      </p:sp>
      <p:sp>
        <p:nvSpPr>
          <p:cNvPr id="484" name="Google Shape;484;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1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1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487" name="Google Shape;487;p18"/>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488" name="Google Shape;488;p18" descr="A group of logos with different colors&#10;&#10;Description automatically generated"/>
          <p:cNvPicPr preferRelativeResize="0"/>
          <p:nvPr/>
        </p:nvPicPr>
        <p:blipFill rotWithShape="1">
          <a:blip r:embed="rId7">
            <a:alphaModFix/>
          </a:blip>
          <a:srcRect/>
          <a:stretch/>
        </p:blipFill>
        <p:spPr>
          <a:xfrm>
            <a:off x="9748035" y="4219545"/>
            <a:ext cx="4812355" cy="3933536"/>
          </a:xfrm>
          <a:prstGeom prst="rect">
            <a:avLst/>
          </a:prstGeom>
          <a:noFill/>
          <a:ln>
            <a:noFill/>
          </a:ln>
        </p:spPr>
      </p:pic>
      <p:pic>
        <p:nvPicPr>
          <p:cNvPr id="489" name="Google Shape;489;p18" descr="A logo of a google docs&#10;&#10;Description automatically generated"/>
          <p:cNvPicPr preferRelativeResize="0"/>
          <p:nvPr/>
        </p:nvPicPr>
        <p:blipFill rotWithShape="1">
          <a:blip r:embed="rId8">
            <a:alphaModFix/>
          </a:blip>
          <a:srcRect/>
          <a:stretch/>
        </p:blipFill>
        <p:spPr>
          <a:xfrm>
            <a:off x="3373748" y="4884205"/>
            <a:ext cx="4340360" cy="260421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9" name="Google Shape;499;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0" name="Google Shape;500;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1" name="Google Shape;501;p19"/>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 Evaluation tools </a:t>
            </a:r>
            <a:endParaRPr sz="5400" b="1" i="0" u="none" strike="noStrike" cap="none">
              <a:solidFill>
                <a:srgbClr val="000000"/>
              </a:solidFill>
              <a:latin typeface="Arial"/>
              <a:ea typeface="Arial"/>
              <a:cs typeface="Arial"/>
              <a:sym typeface="Arial"/>
            </a:endParaRPr>
          </a:p>
        </p:txBody>
      </p:sp>
      <p:sp>
        <p:nvSpPr>
          <p:cNvPr id="502" name="Google Shape;502;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3" name="Google Shape;503;p19"/>
          <p:cNvSpPr txBox="1"/>
          <p:nvPr/>
        </p:nvSpPr>
        <p:spPr>
          <a:xfrm>
            <a:off x="792000" y="2736523"/>
            <a:ext cx="15948000" cy="12277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Video analysis tools such as Edpuzzle or PlayPosit enable teachers to add interactive elements to videos. Students can answer questions or solve tasks during the video</a:t>
            </a:r>
            <a:endParaRPr sz="1800" b="0" i="0" u="none" strike="noStrike" cap="none">
              <a:solidFill>
                <a:srgbClr val="000000"/>
              </a:solidFill>
              <a:latin typeface="Arial"/>
              <a:ea typeface="Arial"/>
              <a:cs typeface="Arial"/>
              <a:sym typeface="Arial"/>
            </a:endParaRPr>
          </a:p>
        </p:txBody>
      </p:sp>
      <p:sp>
        <p:nvSpPr>
          <p:cNvPr id="504" name="Google Shape;504;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1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1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07" name="Google Shape;507;p19"/>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508" name="Google Shape;508;p19" descr="A logo with black text&#10;&#10;Description automatically generated"/>
          <p:cNvPicPr preferRelativeResize="0"/>
          <p:nvPr/>
        </p:nvPicPr>
        <p:blipFill rotWithShape="1">
          <a:blip r:embed="rId7">
            <a:alphaModFix/>
          </a:blip>
          <a:srcRect/>
          <a:stretch/>
        </p:blipFill>
        <p:spPr>
          <a:xfrm>
            <a:off x="9435830" y="5078281"/>
            <a:ext cx="4424588" cy="2488979"/>
          </a:xfrm>
          <a:prstGeom prst="rect">
            <a:avLst/>
          </a:prstGeom>
          <a:noFill/>
          <a:ln>
            <a:noFill/>
          </a:ln>
        </p:spPr>
      </p:pic>
      <p:pic>
        <p:nvPicPr>
          <p:cNvPr id="509" name="Google Shape;509;p19" descr="A white dog with black text&#10;&#10;Description automatically generated"/>
          <p:cNvPicPr preferRelativeResize="0"/>
          <p:nvPr/>
        </p:nvPicPr>
        <p:blipFill rotWithShape="1">
          <a:blip r:embed="rId8">
            <a:alphaModFix/>
          </a:blip>
          <a:srcRect/>
          <a:stretch/>
        </p:blipFill>
        <p:spPr>
          <a:xfrm>
            <a:off x="3590284" y="4801399"/>
            <a:ext cx="4437878" cy="27658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0"/>
        <p:cNvGrpSpPr/>
        <p:nvPr/>
      </p:nvGrpSpPr>
      <p:grpSpPr>
        <a:xfrm>
          <a:off x="0" y="0"/>
          <a:ext cx="0" cy="0"/>
          <a:chOff x="0" y="0"/>
          <a:chExt cx="0" cy="0"/>
        </a:xfrm>
      </p:grpSpPr>
      <p:sp>
        <p:nvSpPr>
          <p:cNvPr id="91" name="Google Shape;91;p2"/>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6999"/>
              <a:buFont typeface="Arial"/>
              <a:buNone/>
            </a:pPr>
            <a:r>
              <a:rPr lang="de-DE" sz="6999" b="0" i="0" u="none" strike="noStrike" cap="none">
                <a:solidFill>
                  <a:srgbClr val="033C5B"/>
                </a:solidFill>
                <a:latin typeface="Arial"/>
                <a:ea typeface="Arial"/>
                <a:cs typeface="Arial"/>
                <a:sym typeface="Arial"/>
              </a:rPr>
              <a:t>Learning Objectives</a:t>
            </a:r>
            <a:endParaRPr sz="1400" b="0" i="0" u="none" strike="noStrike" cap="none">
              <a:solidFill>
                <a:srgbClr val="000000"/>
              </a:solidFill>
              <a:latin typeface="Arial"/>
              <a:ea typeface="Arial"/>
              <a:cs typeface="Arial"/>
              <a:sym typeface="Arial"/>
            </a:endParaRPr>
          </a:p>
        </p:txBody>
      </p:sp>
      <p:sp>
        <p:nvSpPr>
          <p:cNvPr id="92" name="Google Shape;92;p2"/>
          <p:cNvSpPr txBox="1"/>
          <p:nvPr/>
        </p:nvSpPr>
        <p:spPr>
          <a:xfrm>
            <a:off x="791999" y="3456000"/>
            <a:ext cx="7668000"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2400" b="0" i="0" u="none" strike="noStrike" cap="none">
                <a:solidFill>
                  <a:srgbClr val="121212"/>
                </a:solidFill>
                <a:latin typeface="Arial"/>
                <a:ea typeface="Arial"/>
                <a:cs typeface="Arial"/>
                <a:sym typeface="Arial"/>
              </a:rPr>
              <a:t>By the end of this unit, participants will be able to:</a:t>
            </a:r>
            <a:endParaRPr sz="2400" b="0" i="0" u="none" strike="noStrike" cap="none">
              <a:solidFill>
                <a:srgbClr val="121212"/>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Describe the types of assessments a VET teacher educator may implement </a:t>
            </a:r>
            <a:endParaRPr sz="24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Interpret the relationship between the Flipped Classroom and assessment methods</a:t>
            </a:r>
            <a:endParaRPr sz="2400" b="0" i="0" u="none" strike="noStrike" cap="none">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2400" b="0" i="0" u="none" strike="noStrike" cap="none">
                <a:solidFill>
                  <a:srgbClr val="121212"/>
                </a:solidFill>
                <a:latin typeface="Arial"/>
                <a:ea typeface="Arial"/>
                <a:cs typeface="Arial"/>
                <a:sym typeface="Arial"/>
              </a:rPr>
              <a:t>Recognize the value of digital tools and creative thinking in the Flipped Classroom in relation to assessments </a:t>
            </a:r>
            <a:endParaRPr sz="2400" b="0" i="0" u="none" strike="noStrike" cap="none">
              <a:solidFill>
                <a:srgbClr val="121212"/>
              </a:solidFill>
              <a:latin typeface="Arial"/>
              <a:ea typeface="Arial"/>
              <a:cs typeface="Arial"/>
              <a:sym typeface="Arial"/>
            </a:endParaRPr>
          </a:p>
        </p:txBody>
      </p:sp>
      <p:sp>
        <p:nvSpPr>
          <p:cNvPr id="93" name="Google Shape;93;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7" name="Google Shape;97;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98;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9" name="Google Shape;99;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8">
            <a:alphaModFix/>
          </a:blip>
          <a:srcRect/>
          <a:stretch/>
        </p:blipFill>
        <p:spPr>
          <a:xfrm>
            <a:off x="5584271" y="9263660"/>
            <a:ext cx="1047619" cy="3809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9" name="Google Shape;519;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1" name="Google Shape;521;p20"/>
          <p:cNvSpPr txBox="1"/>
          <p:nvPr/>
        </p:nvSpPr>
        <p:spPr>
          <a:xfrm>
            <a:off x="792000" y="1548000"/>
            <a:ext cx="12181388"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Digital Evaluation tools </a:t>
            </a:r>
            <a:endParaRPr sz="5400" b="1" i="0" u="none" strike="noStrike" cap="none">
              <a:solidFill>
                <a:srgbClr val="000000"/>
              </a:solidFill>
              <a:latin typeface="Arial"/>
              <a:ea typeface="Arial"/>
              <a:cs typeface="Arial"/>
              <a:sym typeface="Arial"/>
            </a:endParaRPr>
          </a:p>
        </p:txBody>
      </p:sp>
      <p:sp>
        <p:nvSpPr>
          <p:cNvPr id="522" name="Google Shape;522;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3" name="Google Shape;523;p20"/>
          <p:cNvSpPr txBox="1"/>
          <p:nvPr/>
        </p:nvSpPr>
        <p:spPr>
          <a:xfrm>
            <a:off x="818920" y="2546118"/>
            <a:ext cx="15948000" cy="177074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de-DE" sz="3200" b="0" i="0" u="none" strike="noStrike" cap="none">
                <a:solidFill>
                  <a:schemeClr val="dk1"/>
                </a:solidFill>
                <a:latin typeface="Arial"/>
                <a:ea typeface="Arial"/>
                <a:cs typeface="Arial"/>
                <a:sym typeface="Arial"/>
              </a:rPr>
              <a:t>Learning platforms such as Moodle or Schoology offer functions for the assessment and feedback of assignments and tests. Teachers can upload assignments, students can work on them and teachers can provide feedback</a:t>
            </a:r>
            <a:endParaRPr sz="3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524" name="Google Shape;524;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0"/>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0"/>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27" name="Google Shape;527;p20"/>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528" name="Google Shape;528;p20" descr="A logo with a letter s in a blue circle&#10;&#10;Description automatically generated"/>
          <p:cNvPicPr preferRelativeResize="0"/>
          <p:nvPr/>
        </p:nvPicPr>
        <p:blipFill rotWithShape="1">
          <a:blip r:embed="rId7">
            <a:alphaModFix/>
          </a:blip>
          <a:srcRect/>
          <a:stretch/>
        </p:blipFill>
        <p:spPr>
          <a:xfrm>
            <a:off x="9371216" y="4124823"/>
            <a:ext cx="4309816" cy="4309816"/>
          </a:xfrm>
          <a:prstGeom prst="rect">
            <a:avLst/>
          </a:prstGeom>
          <a:noFill/>
          <a:ln>
            <a:noFill/>
          </a:ln>
        </p:spPr>
      </p:pic>
      <p:pic>
        <p:nvPicPr>
          <p:cNvPr id="529" name="Google Shape;529;p20" descr="A group of orange circles&#10;&#10;Description automatically generated"/>
          <p:cNvPicPr preferRelativeResize="0"/>
          <p:nvPr/>
        </p:nvPicPr>
        <p:blipFill rotWithShape="1">
          <a:blip r:embed="rId8">
            <a:alphaModFix/>
          </a:blip>
          <a:srcRect/>
          <a:stretch/>
        </p:blipFill>
        <p:spPr>
          <a:xfrm>
            <a:off x="2813652" y="5028275"/>
            <a:ext cx="5979268" cy="15321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5" name="Google Shape;535;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6" name="Google Shape;536;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7" name="Google Shape;537;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8" name="Google Shape;538;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9" name="Google Shape;539;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p21"/>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The role of time management in the assessment of flipped classroom learning </a:t>
            </a:r>
            <a:endParaRPr sz="5400" b="1" i="0" u="none" strike="noStrike" cap="none">
              <a:solidFill>
                <a:srgbClr val="000000"/>
              </a:solidFill>
              <a:latin typeface="Arial"/>
              <a:ea typeface="Arial"/>
              <a:cs typeface="Arial"/>
              <a:sym typeface="Arial"/>
            </a:endParaRPr>
          </a:p>
        </p:txBody>
      </p:sp>
      <p:sp>
        <p:nvSpPr>
          <p:cNvPr id="542" name="Google Shape;54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3" name="Google Shape;543;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1"/>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1"/>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46" name="Google Shape;546;p21"/>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47" name="Google Shape;547;p21"/>
          <p:cNvGrpSpPr/>
          <p:nvPr/>
        </p:nvGrpSpPr>
        <p:grpSpPr>
          <a:xfrm>
            <a:off x="751351" y="3391662"/>
            <a:ext cx="15948000" cy="3199337"/>
            <a:chOff x="0" y="770210"/>
            <a:chExt cx="15948000" cy="3199337"/>
          </a:xfrm>
        </p:grpSpPr>
        <p:sp>
          <p:nvSpPr>
            <p:cNvPr id="548" name="Google Shape;548;p21"/>
            <p:cNvSpPr/>
            <p:nvPr/>
          </p:nvSpPr>
          <p:spPr>
            <a:xfrm>
              <a:off x="0" y="77021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1"/>
            <p:cNvSpPr/>
            <p:nvPr/>
          </p:nvSpPr>
          <p:spPr>
            <a:xfrm>
              <a:off x="430133" y="1090144"/>
              <a:ext cx="782060" cy="78206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1"/>
            <p:cNvSpPr/>
            <p:nvPr/>
          </p:nvSpPr>
          <p:spPr>
            <a:xfrm>
              <a:off x="1642326" y="770210"/>
              <a:ext cx="14305673" cy="14219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1"/>
            <p:cNvSpPr txBox="1"/>
            <p:nvPr/>
          </p:nvSpPr>
          <p:spPr>
            <a:xfrm>
              <a:off x="1642326" y="77021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500" b="0" i="0" u="none" strike="noStrike" cap="none">
                  <a:solidFill>
                    <a:srgbClr val="000000"/>
                  </a:solidFill>
                  <a:latin typeface="Arial"/>
                  <a:ea typeface="Arial"/>
                  <a:cs typeface="Arial"/>
                  <a:sym typeface="Arial"/>
                </a:rPr>
                <a:t>The flipped classroom model requires good time planning, as students do a lot of their learning outside of class. An effective time management system helps students to make the most of their learning time and complete their assignments on time.</a:t>
              </a:r>
              <a:endParaRPr sz="2500" b="0" i="0" u="none" strike="noStrike" cap="none">
                <a:solidFill>
                  <a:srgbClr val="000000"/>
                </a:solidFill>
                <a:latin typeface="Arial"/>
                <a:ea typeface="Arial"/>
                <a:cs typeface="Arial"/>
                <a:sym typeface="Arial"/>
              </a:endParaRPr>
            </a:p>
          </p:txBody>
        </p:sp>
        <p:sp>
          <p:nvSpPr>
            <p:cNvPr id="552" name="Google Shape;552;p21"/>
            <p:cNvSpPr/>
            <p:nvPr/>
          </p:nvSpPr>
          <p:spPr>
            <a:xfrm>
              <a:off x="0" y="2547620"/>
              <a:ext cx="15948000" cy="1421927"/>
            </a:xfrm>
            <a:prstGeom prst="roundRect">
              <a:avLst>
                <a:gd name="adj" fmla="val 1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1"/>
            <p:cNvSpPr/>
            <p:nvPr/>
          </p:nvSpPr>
          <p:spPr>
            <a:xfrm>
              <a:off x="430133" y="2867554"/>
              <a:ext cx="782060" cy="78206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1"/>
            <p:cNvSpPr/>
            <p:nvPr/>
          </p:nvSpPr>
          <p:spPr>
            <a:xfrm>
              <a:off x="1642326" y="2547620"/>
              <a:ext cx="14305673" cy="14219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1"/>
            <p:cNvSpPr txBox="1"/>
            <p:nvPr/>
          </p:nvSpPr>
          <p:spPr>
            <a:xfrm>
              <a:off x="1642326" y="2547620"/>
              <a:ext cx="14305673" cy="1421927"/>
            </a:xfrm>
            <a:prstGeom prst="rect">
              <a:avLst/>
            </a:prstGeom>
            <a:noFill/>
            <a:ln>
              <a:noFill/>
            </a:ln>
          </p:spPr>
          <p:txBody>
            <a:bodyPr spcFirstLastPara="1" wrap="square" lIns="150475" tIns="150475" rIns="150475" bIns="15047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de-DE" sz="2500" b="0" i="0" u="none" strike="noStrike" cap="none">
                  <a:solidFill>
                    <a:srgbClr val="000000"/>
                  </a:solidFill>
                  <a:latin typeface="Arial"/>
                  <a:ea typeface="Arial"/>
                  <a:cs typeface="Arial"/>
                  <a:sym typeface="Arial"/>
                </a:rPr>
                <a:t>A time management system enables students to prioritise and organise their tasks. They can determine which tasks need to be completed first and which are less urgent. And it helps students to reduce stress as they can plan and organise their tasks better. </a:t>
              </a:r>
              <a:endParaRPr sz="2500" b="0" i="0" u="none" strike="noStrike" cap="non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1" name="Google Shape;561;p2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2" name="Google Shape;562;p2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3" name="Google Shape;563;p2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4" name="Google Shape;564;p2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p2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p2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p22"/>
          <p:cNvSpPr txBox="1"/>
          <p:nvPr/>
        </p:nvSpPr>
        <p:spPr>
          <a:xfrm>
            <a:off x="792000" y="1548000"/>
            <a:ext cx="15948000" cy="30777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Efficient organisation supports assessment in flipped classroom learning </a:t>
            </a:r>
            <a:endParaRPr sz="5400" b="1" i="0" u="none" strike="noStrike" cap="none">
              <a:solidFill>
                <a:srgbClr val="000000"/>
              </a:solidFill>
              <a:latin typeface="Arial"/>
              <a:ea typeface="Arial"/>
              <a:cs typeface="Arial"/>
              <a:sym typeface="Arial"/>
            </a:endParaRPr>
          </a:p>
        </p:txBody>
      </p:sp>
      <p:sp>
        <p:nvSpPr>
          <p:cNvPr id="568" name="Google Shape;568;p2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9" name="Google Shape;569;p2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2"/>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2"/>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572" name="Google Shape;572;p22"/>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573" name="Google Shape;573;p22"/>
          <p:cNvGrpSpPr/>
          <p:nvPr/>
        </p:nvGrpSpPr>
        <p:grpSpPr>
          <a:xfrm>
            <a:off x="799981" y="3132000"/>
            <a:ext cx="15932036" cy="4893647"/>
            <a:chOff x="7981" y="0"/>
            <a:chExt cx="15932036" cy="4893647"/>
          </a:xfrm>
        </p:grpSpPr>
        <p:sp>
          <p:nvSpPr>
            <p:cNvPr id="574" name="Google Shape;574;p22"/>
            <p:cNvSpPr/>
            <p:nvPr/>
          </p:nvSpPr>
          <p:spPr>
            <a:xfrm>
              <a:off x="1196099" y="0"/>
              <a:ext cx="13555800" cy="4893647"/>
            </a:xfrm>
            <a:prstGeom prst="rightArrow">
              <a:avLst>
                <a:gd name="adj1" fmla="val 50000"/>
                <a:gd name="adj2" fmla="val 50000"/>
              </a:avLst>
            </a:prstGeom>
            <a:solidFill>
              <a:srgbClr val="FBD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a:off x="7981"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txBox="1"/>
            <p:nvPr/>
          </p:nvSpPr>
          <p:spPr>
            <a:xfrm>
              <a:off x="103536"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dirty="0">
                  <a:solidFill>
                    <a:schemeClr val="tx1"/>
                  </a:solidFill>
                  <a:latin typeface="Arial"/>
                  <a:ea typeface="Arial"/>
                  <a:cs typeface="Arial"/>
                  <a:sym typeface="Arial"/>
                </a:rPr>
                <a:t>Good organisation enables students to structure their learning process. They can organise their learning materials, take notes and store important information. </a:t>
              </a:r>
              <a:endParaRPr sz="2000" b="0" i="0" u="none" strike="noStrike" cap="none" dirty="0">
                <a:solidFill>
                  <a:schemeClr val="tx1"/>
                </a:solidFill>
                <a:latin typeface="Arial"/>
                <a:ea typeface="Arial"/>
                <a:cs typeface="Arial"/>
                <a:sym typeface="Arial"/>
              </a:endParaRPr>
            </a:p>
          </p:txBody>
        </p:sp>
        <p:sp>
          <p:nvSpPr>
            <p:cNvPr id="577" name="Google Shape;577;p22"/>
            <p:cNvSpPr/>
            <p:nvPr/>
          </p:nvSpPr>
          <p:spPr>
            <a:xfrm>
              <a:off x="4038978"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txBox="1"/>
            <p:nvPr/>
          </p:nvSpPr>
          <p:spPr>
            <a:xfrm>
              <a:off x="4134533"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chemeClr val="tx1"/>
                  </a:solidFill>
                  <a:latin typeface="Arial"/>
                  <a:ea typeface="Arial"/>
                  <a:cs typeface="Arial"/>
                  <a:sym typeface="Arial"/>
                </a:rPr>
                <a:t>Good organisation enables students to use their learning resources effectively. They can organise their materials, mark important information and access it easily.</a:t>
              </a:r>
              <a:endParaRPr sz="2000" b="0" i="0" u="none" strike="noStrike" cap="none">
                <a:solidFill>
                  <a:schemeClr val="tx1"/>
                </a:solidFill>
                <a:latin typeface="Arial"/>
                <a:ea typeface="Arial"/>
                <a:cs typeface="Arial"/>
                <a:sym typeface="Arial"/>
              </a:endParaRPr>
            </a:p>
          </p:txBody>
        </p:sp>
        <p:sp>
          <p:nvSpPr>
            <p:cNvPr id="579" name="Google Shape;579;p22"/>
            <p:cNvSpPr/>
            <p:nvPr/>
          </p:nvSpPr>
          <p:spPr>
            <a:xfrm>
              <a:off x="8069976"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txBox="1"/>
            <p:nvPr/>
          </p:nvSpPr>
          <p:spPr>
            <a:xfrm>
              <a:off x="8165531"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chemeClr val="tx1"/>
                  </a:solidFill>
                  <a:latin typeface="Arial"/>
                  <a:ea typeface="Arial"/>
                  <a:cs typeface="Arial"/>
                  <a:sym typeface="Arial"/>
                </a:rPr>
                <a:t>Good organisation helps students to be more productive. They can plan their tasks better, use their time effectively and minimise distractions. </a:t>
              </a:r>
              <a:endParaRPr sz="2000" b="0" i="0" u="none" strike="noStrike" cap="none">
                <a:solidFill>
                  <a:schemeClr val="tx1"/>
                </a:solidFill>
                <a:latin typeface="Arial"/>
                <a:ea typeface="Arial"/>
                <a:cs typeface="Arial"/>
                <a:sym typeface="Arial"/>
              </a:endParaRPr>
            </a:p>
          </p:txBody>
        </p:sp>
        <p:sp>
          <p:nvSpPr>
            <p:cNvPr id="581" name="Google Shape;581;p22"/>
            <p:cNvSpPr/>
            <p:nvPr/>
          </p:nvSpPr>
          <p:spPr>
            <a:xfrm>
              <a:off x="12100973" y="1468094"/>
              <a:ext cx="3839044" cy="1957458"/>
            </a:xfrm>
            <a:prstGeom prst="roundRect">
              <a:avLst>
                <a:gd name="adj" fmla="val 16667"/>
              </a:avLst>
            </a:prstGeom>
            <a:solidFill>
              <a:schemeClr val="lt1"/>
            </a:solidFill>
            <a:ln w="25400" cap="flat" cmpd="sng">
              <a:solidFill>
                <a:srgbClr val="DF87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txBox="1"/>
            <p:nvPr/>
          </p:nvSpPr>
          <p:spPr>
            <a:xfrm>
              <a:off x="12196528" y="1563649"/>
              <a:ext cx="3647934" cy="1766348"/>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chemeClr val="tx1"/>
                  </a:solidFill>
                  <a:latin typeface="Arial"/>
                  <a:ea typeface="Arial"/>
                  <a:cs typeface="Arial"/>
                  <a:sym typeface="Arial"/>
                </a:rPr>
                <a:t>Good organisation encourages pupils to take responsibility for themselves. They learn to organise their own learning processes and take responsibility for their learning.</a:t>
              </a:r>
              <a:endParaRPr sz="2000" b="0" i="0" u="none" strike="noStrike" cap="none">
                <a:solidFill>
                  <a:schemeClr val="tx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8" name="Google Shape;588;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9" name="Google Shape;589;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0" name="Google Shape;590;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3" name="Google Shape;593;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4" name="Google Shape;594;p23"/>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Importance of communication with learners in the context of assessment </a:t>
            </a:r>
            <a:endParaRPr sz="1400" b="1" i="0" u="none" strike="noStrike" cap="none">
              <a:solidFill>
                <a:srgbClr val="000000"/>
              </a:solidFill>
              <a:latin typeface="Arial"/>
              <a:ea typeface="Arial"/>
              <a:cs typeface="Arial"/>
              <a:sym typeface="Arial"/>
            </a:endParaRPr>
          </a:p>
        </p:txBody>
      </p:sp>
      <p:sp>
        <p:nvSpPr>
          <p:cNvPr id="595" name="Google Shape;595;p23"/>
          <p:cNvSpPr txBox="1"/>
          <p:nvPr/>
        </p:nvSpPr>
        <p:spPr>
          <a:xfrm>
            <a:off x="792000" y="3132000"/>
            <a:ext cx="15948000" cy="553997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chemeClr val="dk1"/>
                </a:solidFill>
                <a:latin typeface="Arial"/>
                <a:ea typeface="Arial"/>
                <a:cs typeface="Arial"/>
                <a:sym typeface="Arial"/>
              </a:rPr>
              <a:t>Communication with students about assessment results in flipped classroom learning is of great importance. Here are some reasons: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1 Feedback and reflection: </a:t>
            </a:r>
            <a:r>
              <a:rPr lang="de-DE" sz="2400" b="0" i="0" u="none" strike="noStrike" cap="none">
                <a:solidFill>
                  <a:schemeClr val="dk1"/>
                </a:solidFill>
                <a:latin typeface="Arial"/>
                <a:ea typeface="Arial"/>
                <a:cs typeface="Arial"/>
                <a:sym typeface="Arial"/>
              </a:rPr>
              <a:t>Communication about assessment results enables students to receive feedback and reflect on their performance.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2. Clarification of expectations: </a:t>
            </a:r>
            <a:r>
              <a:rPr lang="de-DE" sz="2400" b="0" i="0" u="none" strike="noStrike" cap="none">
                <a:solidFill>
                  <a:schemeClr val="dk1"/>
                </a:solidFill>
                <a:latin typeface="Arial"/>
                <a:ea typeface="Arial"/>
                <a:cs typeface="Arial"/>
                <a:sym typeface="Arial"/>
              </a:rPr>
              <a:t>By communicating about assessment results, teachers can clarify their expectations of students. They can explain what criteria were used in the assessment and what goals should be achieved.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 3. Motivation and recognition: </a:t>
            </a:r>
            <a:r>
              <a:rPr lang="de-DE" sz="2400" b="0" i="0" u="none" strike="noStrike" cap="none">
                <a:solidFill>
                  <a:schemeClr val="dk1"/>
                </a:solidFill>
                <a:latin typeface="Arial"/>
                <a:ea typeface="Arial"/>
                <a:cs typeface="Arial"/>
                <a:sym typeface="Arial"/>
              </a:rPr>
              <a:t>Communication about assessment results enables teachers to recognise and acknowledge students' achievements. to continue their learning.</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4. Goal setting support: </a:t>
            </a:r>
            <a:r>
              <a:rPr lang="de-DE" sz="2400" b="0" i="0" u="none" strike="noStrike" cap="none">
                <a:solidFill>
                  <a:schemeClr val="dk1"/>
                </a:solidFill>
                <a:latin typeface="Arial"/>
                <a:ea typeface="Arial"/>
                <a:cs typeface="Arial"/>
                <a:sym typeface="Arial"/>
              </a:rPr>
              <a:t>communicating assessment results helps students to set their goals and track their progress.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de-DE" sz="1000" b="0" i="0" u="none" strike="noStrike" cap="none">
                <a:solidFill>
                  <a:schemeClr val="dk1"/>
                </a:solidFill>
                <a:latin typeface="Arial"/>
                <a:ea typeface="Arial"/>
                <a:cs typeface="Arial"/>
                <a:sym typeface="Arial"/>
              </a:rPr>
              <a:t> </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5 Individual support: </a:t>
            </a:r>
            <a:r>
              <a:rPr lang="de-DE" sz="2400" b="0" i="0" u="none" strike="noStrike" cap="none">
                <a:solidFill>
                  <a:schemeClr val="dk1"/>
                </a:solidFill>
                <a:latin typeface="Arial"/>
                <a:ea typeface="Arial"/>
                <a:cs typeface="Arial"/>
                <a:sym typeface="Arial"/>
              </a:rPr>
              <a:t>Teachers can offer individual support by communicating assessment results. </a:t>
            </a:r>
            <a:endParaRPr sz="2400" b="0" i="0" u="none" strike="noStrike" cap="none">
              <a:solidFill>
                <a:schemeClr val="dk1"/>
              </a:solidFill>
              <a:latin typeface="Arial"/>
              <a:ea typeface="Arial"/>
              <a:cs typeface="Arial"/>
              <a:sym typeface="Arial"/>
            </a:endParaRPr>
          </a:p>
        </p:txBody>
      </p:sp>
      <p:sp>
        <p:nvSpPr>
          <p:cNvPr id="596" name="Google Shape;596;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7" name="Google Shape;597;p2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00" name="Google Shape;600;p23"/>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6" name="Google Shape;606;p2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2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8" name="Google Shape;608;p2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9" name="Google Shape;609;p2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0" name="Google Shape;610;p2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2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24"/>
          <p:cNvSpPr txBox="1"/>
          <p:nvPr/>
        </p:nvSpPr>
        <p:spPr>
          <a:xfrm>
            <a:off x="792000" y="1548000"/>
            <a:ext cx="15948000" cy="49244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Importance of communication with parents, employers in the context of assessment </a:t>
            </a:r>
            <a:endParaRPr sz="1400" b="1" i="0" u="none" strike="noStrike" cap="none">
              <a:solidFill>
                <a:srgbClr val="000000"/>
              </a:solidFill>
              <a:latin typeface="Arial"/>
              <a:ea typeface="Arial"/>
              <a:cs typeface="Arial"/>
              <a:sym typeface="Arial"/>
            </a:endParaRPr>
          </a:p>
        </p:txBody>
      </p:sp>
      <p:sp>
        <p:nvSpPr>
          <p:cNvPr id="613" name="Google Shape;613;p24"/>
          <p:cNvSpPr txBox="1"/>
          <p:nvPr/>
        </p:nvSpPr>
        <p:spPr>
          <a:xfrm>
            <a:off x="792000" y="3132000"/>
            <a:ext cx="15948000" cy="545961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Transparency and information: </a:t>
            </a:r>
            <a:r>
              <a:rPr lang="de-DE" sz="2400" b="0" i="0" u="none" strike="noStrike" cap="none">
                <a:solidFill>
                  <a:schemeClr val="dk1"/>
                </a:solidFill>
                <a:latin typeface="Arial"/>
                <a:ea typeface="Arial"/>
                <a:cs typeface="Arial"/>
                <a:sym typeface="Arial"/>
              </a:rPr>
              <a:t>Communication about assessment results enables parents or employers to be informed about the learning progress of students.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Collaboration and support: </a:t>
            </a:r>
            <a:r>
              <a:rPr lang="de-DE" sz="2400" b="0" i="0" u="none" strike="noStrike" cap="none">
                <a:solidFill>
                  <a:schemeClr val="dk1"/>
                </a:solidFill>
                <a:latin typeface="Arial"/>
                <a:ea typeface="Arial"/>
                <a:cs typeface="Arial"/>
                <a:sym typeface="Arial"/>
              </a:rPr>
              <a:t>Communication about assessment results enables parents or employers to collaborate with teachers and support students.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Promoting learning: </a:t>
            </a:r>
            <a:r>
              <a:rPr lang="de-DE" sz="2400" b="0" i="0" u="none" strike="noStrike" cap="none">
                <a:solidFill>
                  <a:schemeClr val="dk1"/>
                </a:solidFill>
                <a:latin typeface="Arial"/>
                <a:ea typeface="Arial"/>
                <a:cs typeface="Arial"/>
                <a:sym typeface="Arial"/>
              </a:rPr>
              <a:t>Communication about assessment results enables parents or employers to support students' learning. </a:t>
            </a:r>
            <a:endParaRPr sz="1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1" i="0" u="sng" strike="noStrike" cap="none">
                <a:solidFill>
                  <a:schemeClr val="dk1"/>
                </a:solidFill>
                <a:latin typeface="Arial"/>
                <a:ea typeface="Arial"/>
                <a:cs typeface="Arial"/>
                <a:sym typeface="Arial"/>
              </a:rPr>
              <a:t>Motivation and recognition: </a:t>
            </a:r>
            <a:r>
              <a:rPr lang="de-DE" sz="2400" b="0" i="0" u="none" strike="noStrike" cap="none">
                <a:solidFill>
                  <a:schemeClr val="dk1"/>
                </a:solidFill>
                <a:latin typeface="Arial"/>
                <a:ea typeface="Arial"/>
                <a:cs typeface="Arial"/>
                <a:sym typeface="Arial"/>
              </a:rPr>
              <a:t>Communication about assessment results enables parents or employers to recognise and appreciate students' achievements.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2600"/>
              <a:buFont typeface="Arial"/>
              <a:buNone/>
            </a:pPr>
            <a:endParaRPr sz="2600" b="0" i="0" u="none" strike="noStrike" cap="none">
              <a:solidFill>
                <a:srgbClr val="121212"/>
              </a:solidFill>
              <a:latin typeface="Arial"/>
              <a:ea typeface="Arial"/>
              <a:cs typeface="Arial"/>
              <a:sym typeface="Arial"/>
            </a:endParaRPr>
          </a:p>
        </p:txBody>
      </p:sp>
      <p:sp>
        <p:nvSpPr>
          <p:cNvPr id="614" name="Google Shape;614;p24"/>
          <p:cNvSpPr/>
          <p:nvPr/>
        </p:nvSpPr>
        <p:spPr>
          <a:xfrm rot="5400000">
            <a:off x="9286810" y="13362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5" name="Google Shape;615;p2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18" name="Google Shape;618;p24"/>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4" name="Google Shape;624;p2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5" name="Google Shape;625;p2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2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7" name="Google Shape;627;p2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8" name="Google Shape;628;p2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9" name="Google Shape;629;p2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0" name="Google Shape;630;p25"/>
          <p:cNvSpPr txBox="1"/>
          <p:nvPr/>
        </p:nvSpPr>
        <p:spPr>
          <a:xfrm>
            <a:off x="792000" y="1548000"/>
            <a:ext cx="15812862" cy="41157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Challenges of assessment in flipped classroom learning  </a:t>
            </a:r>
            <a:endParaRPr sz="1400" b="1" i="0" u="none" strike="noStrike" cap="none">
              <a:solidFill>
                <a:srgbClr val="000000"/>
              </a:solidFill>
              <a:latin typeface="Arial"/>
              <a:ea typeface="Arial"/>
              <a:cs typeface="Arial"/>
              <a:sym typeface="Arial"/>
            </a:endParaRPr>
          </a:p>
        </p:txBody>
      </p:sp>
      <p:sp>
        <p:nvSpPr>
          <p:cNvPr id="631" name="Google Shape;631;p2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2" name="Google Shape;632;p25"/>
          <p:cNvSpPr txBox="1"/>
          <p:nvPr/>
        </p:nvSpPr>
        <p:spPr>
          <a:xfrm>
            <a:off x="11520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In the flipped classroom, teachers have to prepare and review a large amount of learning materials. This can lead to a lack of time and make it difficult to assess student performance.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633" name="Google Shape;633;p25"/>
          <p:cNvSpPr txBox="1"/>
          <p:nvPr/>
        </p:nvSpPr>
        <p:spPr>
          <a:xfrm>
            <a:off x="6156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In the flipped classroom, students learn largely outside of the classroom. This means that teachers have fewer direct observation opportunities to assess students' performance.</a:t>
            </a:r>
            <a:endParaRPr sz="1400" b="0" i="0" u="none" strike="noStrike" cap="none">
              <a:solidFill>
                <a:srgbClr val="000000"/>
              </a:solidFill>
              <a:latin typeface="Arial"/>
              <a:ea typeface="Arial"/>
              <a:cs typeface="Arial"/>
              <a:sym typeface="Arial"/>
            </a:endParaRPr>
          </a:p>
        </p:txBody>
      </p:sp>
      <p:sp>
        <p:nvSpPr>
          <p:cNvPr id="634" name="Google Shape;634;p25"/>
          <p:cNvSpPr txBox="1"/>
          <p:nvPr/>
        </p:nvSpPr>
        <p:spPr>
          <a:xfrm>
            <a:off x="792000" y="3636000"/>
            <a:ext cx="5292000" cy="3564000"/>
          </a:xfrm>
          <a:prstGeom prst="rect">
            <a:avLst/>
          </a:prstGeom>
          <a:solidFill>
            <a:srgbClr val="FDE9D8"/>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684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In the flipped classroom, students learn individually and at their own pace. This can lead to challenges when it comes to assessment, as some students progress faster than others.</a:t>
            </a:r>
            <a:endParaRPr sz="1400" b="0" i="0" u="none" strike="noStrike" cap="none">
              <a:solidFill>
                <a:srgbClr val="000000"/>
              </a:solidFill>
              <a:latin typeface="Arial"/>
              <a:ea typeface="Arial"/>
              <a:cs typeface="Arial"/>
              <a:sym typeface="Arial"/>
            </a:endParaRPr>
          </a:p>
        </p:txBody>
      </p:sp>
      <p:sp>
        <p:nvSpPr>
          <p:cNvPr id="635" name="Google Shape;635;p25"/>
          <p:cNvSpPr/>
          <p:nvPr/>
        </p:nvSpPr>
        <p:spPr>
          <a:xfrm>
            <a:off x="791999"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 Different learning speeds: </a:t>
            </a:r>
            <a:endParaRPr sz="2600" b="1" i="0" u="none" strike="noStrike" cap="none">
              <a:solidFill>
                <a:schemeClr val="lt1"/>
              </a:solidFill>
              <a:latin typeface="Arial"/>
              <a:ea typeface="Arial"/>
              <a:cs typeface="Arial"/>
              <a:sym typeface="Arial"/>
            </a:endParaRPr>
          </a:p>
        </p:txBody>
      </p:sp>
      <p:sp>
        <p:nvSpPr>
          <p:cNvPr id="636" name="Google Shape;636;p25"/>
          <p:cNvSpPr/>
          <p:nvPr/>
        </p:nvSpPr>
        <p:spPr>
          <a:xfrm>
            <a:off x="6156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 Lack of direct observation: </a:t>
            </a:r>
            <a:endParaRPr sz="2600" b="1" i="0" u="none" strike="noStrike" cap="none">
              <a:solidFill>
                <a:schemeClr val="lt1"/>
              </a:solidFill>
              <a:latin typeface="Arial"/>
              <a:ea typeface="Arial"/>
              <a:cs typeface="Arial"/>
              <a:sym typeface="Arial"/>
            </a:endParaRPr>
          </a:p>
        </p:txBody>
      </p:sp>
      <p:sp>
        <p:nvSpPr>
          <p:cNvPr id="637" name="Google Shape;637;p25"/>
          <p:cNvSpPr/>
          <p:nvPr/>
        </p:nvSpPr>
        <p:spPr>
          <a:xfrm>
            <a:off x="11520000" y="3132000"/>
            <a:ext cx="5292000" cy="936000"/>
          </a:xfrm>
          <a:prstGeom prst="roundRect">
            <a:avLst>
              <a:gd name="adj" fmla="val 16667"/>
            </a:avLst>
          </a:prstGeom>
          <a:solidFill>
            <a:srgbClr val="244061"/>
          </a:soli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 3. Time management of teachers:</a:t>
            </a:r>
            <a:endParaRPr sz="2600" b="1" i="0" u="none" strike="noStrike" cap="none">
              <a:solidFill>
                <a:schemeClr val="lt1"/>
              </a:solidFill>
              <a:latin typeface="Arial"/>
              <a:ea typeface="Arial"/>
              <a:cs typeface="Arial"/>
              <a:sym typeface="Arial"/>
            </a:endParaRPr>
          </a:p>
        </p:txBody>
      </p:sp>
      <p:sp>
        <p:nvSpPr>
          <p:cNvPr id="638" name="Google Shape;638;p2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41" name="Google Shape;641;p25"/>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2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6"/>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6"/>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Reflection Activity</a:t>
            </a:r>
            <a:endParaRPr/>
          </a:p>
        </p:txBody>
      </p:sp>
      <p:sp>
        <p:nvSpPr>
          <p:cNvPr id="653" name="Google Shape;653;p26"/>
          <p:cNvSpPr txBox="1"/>
          <p:nvPr/>
        </p:nvSpPr>
        <p:spPr>
          <a:xfrm>
            <a:off x="3058697" y="2006533"/>
            <a:ext cx="11844880" cy="6423810"/>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Clr>
                <a:srgbClr val="000000"/>
              </a:buClr>
              <a:buSzPts val="2599"/>
              <a:buFont typeface="Noto Sans Symbols"/>
              <a:buChar char="🡪"/>
            </a:pPr>
            <a:r>
              <a:rPr lang="de-DE" sz="2599" b="0" i="0" u="none" strike="noStrike" cap="none">
                <a:solidFill>
                  <a:srgbClr val="121212"/>
                </a:solidFill>
                <a:latin typeface="Arial"/>
                <a:ea typeface="Arial"/>
                <a:cs typeface="Arial"/>
                <a:sym typeface="Arial"/>
              </a:rPr>
              <a:t>Reflect on the advantages of conducting assessments in a flipped classroom environment. What do you think are the most effective aspects of this approach when it comes to assessing students?</a:t>
            </a:r>
            <a:endParaRPr/>
          </a:p>
          <a:p>
            <a:pPr marL="457200" marR="0" lvl="0" indent="-457200" algn="l" rtl="0">
              <a:lnSpc>
                <a:spcPct val="140015"/>
              </a:lnSpc>
              <a:spcBef>
                <a:spcPts val="0"/>
              </a:spcBef>
              <a:spcAft>
                <a:spcPts val="0"/>
              </a:spcAft>
              <a:buClr>
                <a:srgbClr val="000000"/>
              </a:buClr>
              <a:buSzPts val="2599"/>
              <a:buFont typeface="Noto Sans Symbols"/>
              <a:buChar char="🡪"/>
            </a:pPr>
            <a:r>
              <a:rPr lang="de-DE" sz="2599" b="0" i="0" u="none" strike="noStrike" cap="none">
                <a:solidFill>
                  <a:srgbClr val="121212"/>
                </a:solidFill>
                <a:latin typeface="Arial"/>
                <a:ea typeface="Arial"/>
                <a:cs typeface="Arial"/>
                <a:sym typeface="Arial"/>
              </a:rPr>
              <a:t>Consider how the flipped classroom allows for more in-depth practical assessments during class time, and whether it provides better opportunities for hands-on learning and application of skills. Think about how formative assessments, like quizzes or in-class discussions, help reinforce theoretical knowledge before students engage in practical work.</a:t>
            </a:r>
            <a:endParaRPr/>
          </a:p>
          <a:p>
            <a:pPr marL="457200" marR="0" lvl="0" indent="-457200" algn="l" rtl="0">
              <a:lnSpc>
                <a:spcPct val="140015"/>
              </a:lnSpc>
              <a:spcBef>
                <a:spcPts val="0"/>
              </a:spcBef>
              <a:spcAft>
                <a:spcPts val="0"/>
              </a:spcAft>
              <a:buClr>
                <a:srgbClr val="000000"/>
              </a:buClr>
              <a:buSzPts val="2599"/>
              <a:buFont typeface="Noto Sans Symbols"/>
              <a:buChar char="🡪"/>
            </a:pPr>
            <a:r>
              <a:rPr lang="de-DE" sz="2599" b="0" i="0" u="none" strike="noStrike" cap="none">
                <a:solidFill>
                  <a:srgbClr val="121212"/>
                </a:solidFill>
                <a:latin typeface="Arial"/>
                <a:ea typeface="Arial"/>
                <a:cs typeface="Arial"/>
                <a:sym typeface="Arial"/>
              </a:rPr>
              <a:t>Reflect on the potential difficulties in monitoring student engagement and progress with pre-class activities. How do you ensure students are adequately prepared for in-class practical work?</a:t>
            </a:r>
            <a:endParaRPr/>
          </a:p>
          <a:p>
            <a:pPr marL="457200" marR="0" lvl="0" indent="-457200" algn="l" rtl="0">
              <a:lnSpc>
                <a:spcPct val="140015"/>
              </a:lnSpc>
              <a:spcBef>
                <a:spcPts val="0"/>
              </a:spcBef>
              <a:spcAft>
                <a:spcPts val="0"/>
              </a:spcAft>
              <a:buClr>
                <a:srgbClr val="000000"/>
              </a:buClr>
              <a:buSzPts val="2599"/>
              <a:buFont typeface="Noto Sans Symbols"/>
              <a:buChar char="🡪"/>
            </a:pPr>
            <a:r>
              <a:rPr lang="de-DE" sz="2599" b="0" i="0" u="none" strike="noStrike" cap="none">
                <a:solidFill>
                  <a:srgbClr val="121212"/>
                </a:solidFill>
                <a:latin typeface="Arial"/>
                <a:ea typeface="Arial"/>
                <a:cs typeface="Arial"/>
                <a:sym typeface="Arial"/>
              </a:rPr>
              <a:t>Could you integrate more interactive tools, such as digital simulations or peer assessments, to enhance student engagement and provide more continuous feedback?</a:t>
            </a:r>
            <a:endParaRPr/>
          </a:p>
        </p:txBody>
      </p:sp>
      <p:sp>
        <p:nvSpPr>
          <p:cNvPr id="654" name="Google Shape;654;p2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57" name="Google Shape;657;p26"/>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27"/>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Additional Resources</a:t>
            </a:r>
            <a:endParaRPr/>
          </a:p>
        </p:txBody>
      </p:sp>
      <p:sp>
        <p:nvSpPr>
          <p:cNvPr id="663" name="Google Shape;663;p27"/>
          <p:cNvSpPr txBox="1"/>
          <p:nvPr/>
        </p:nvSpPr>
        <p:spPr>
          <a:xfrm>
            <a:off x="1561782" y="2256647"/>
            <a:ext cx="12001818" cy="2953886"/>
          </a:xfrm>
          <a:prstGeom prst="rect">
            <a:avLst/>
          </a:prstGeom>
          <a:noFill/>
          <a:ln>
            <a:noFill/>
          </a:ln>
        </p:spPr>
        <p:txBody>
          <a:bodyPr spcFirstLastPara="1" wrap="square" lIns="0" tIns="0" rIns="0" bIns="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Flipped Classroom, Peer Assessment and Computer Exercises: </a:t>
            </a:r>
            <a:r>
              <a:rPr lang="de-DE" sz="2400" b="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Flipped Classroom, Peer Assessment and Computer Exercises - YouTube</a:t>
            </a:r>
            <a:r>
              <a:rPr lang="de-DE"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Four Assessment Strategies for the Flipped Learning Environment: </a:t>
            </a:r>
            <a:r>
              <a:rPr lang="de-DE" sz="2400" b="0" i="0" u="sng" strike="noStrike" cap="none">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https://www.facultyfocus.com/articles/blended-flipped-learning/four-assessment-strategies-for-the-flipped-learning-environment/</a:t>
            </a:r>
            <a:r>
              <a:rPr lang="de-DE"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800"/>
              </a:spcBef>
              <a:spcAft>
                <a:spcPts val="0"/>
              </a:spcAft>
              <a:buClr>
                <a:srgbClr val="000000"/>
              </a:buClr>
              <a:buSzPts val="2400"/>
              <a:buFont typeface="Arial"/>
              <a:buChar char="•"/>
            </a:pPr>
            <a:r>
              <a:rPr lang="de-DE" sz="2400" b="0" i="0" u="none" strike="noStrike" cap="none">
                <a:solidFill>
                  <a:srgbClr val="000000"/>
                </a:solidFill>
                <a:latin typeface="Calibri"/>
                <a:ea typeface="Calibri"/>
                <a:cs typeface="Calibri"/>
                <a:sym typeface="Calibri"/>
              </a:rPr>
              <a:t>If you want to learn more about Peer Assessments: </a:t>
            </a:r>
            <a:r>
              <a:rPr lang="de-DE" sz="2400" b="0" i="0" u="sng" strike="noStrike" cap="none">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https://www.frontiersin.org/journals/psychology/articles/10.3389/fpsyg.2022.912568/full</a:t>
            </a:r>
            <a:r>
              <a:rPr lang="de-DE"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sp>
        <p:nvSpPr>
          <p:cNvPr id="664" name="Google Shape;664;p27"/>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7"/>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7"/>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7"/>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7"/>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7"/>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7"/>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7"/>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676" name="Google Shape;676;p27"/>
          <p:cNvPicPr preferRelativeResize="0"/>
          <p:nvPr/>
        </p:nvPicPr>
        <p:blipFill rotWithShape="1">
          <a:blip r:embed="rId8">
            <a:alphaModFix/>
          </a:blip>
          <a:srcRect/>
          <a:stretch/>
        </p:blipFill>
        <p:spPr>
          <a:xfrm>
            <a:off x="15697200" y="9183021"/>
            <a:ext cx="1727565" cy="628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6" name="Google Shape;106;p3"/>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8" name="Google Shape;108;p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9" name="Google Shape;109;p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1" name="Google Shape;111;p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Assessment in VET </a:t>
            </a:r>
            <a:endParaRPr sz="5400" b="1" i="0" u="none" strike="noStrike" cap="none">
              <a:solidFill>
                <a:srgbClr val="033C5B"/>
              </a:solidFill>
              <a:latin typeface="Arial"/>
              <a:ea typeface="Arial"/>
              <a:cs typeface="Arial"/>
              <a:sym typeface="Arial"/>
            </a:endParaRPr>
          </a:p>
        </p:txBody>
      </p:sp>
      <p:sp>
        <p:nvSpPr>
          <p:cNvPr id="113" name="Google Shape;113;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3"/>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17" name="Google Shape;117;p3"/>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118" name="Google Shape;118;p3"/>
          <p:cNvSpPr txBox="1"/>
          <p:nvPr/>
        </p:nvSpPr>
        <p:spPr>
          <a:xfrm>
            <a:off x="792000" y="2975544"/>
            <a:ext cx="7051171" cy="4246914"/>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2400" b="1" i="0" u="none" strike="noStrike" cap="none">
                <a:solidFill>
                  <a:srgbClr val="121212"/>
                </a:solidFill>
                <a:latin typeface="Arial"/>
                <a:ea typeface="Arial"/>
                <a:cs typeface="Arial"/>
                <a:sym typeface="Arial"/>
              </a:rPr>
              <a:t>Vocational education and training (VET) programs </a:t>
            </a:r>
            <a:r>
              <a:rPr lang="de-DE" sz="2400" b="0" i="0" u="none" strike="noStrike" cap="none">
                <a:solidFill>
                  <a:srgbClr val="121212"/>
                </a:solidFill>
                <a:latin typeface="Arial"/>
                <a:ea typeface="Arial"/>
                <a:cs typeface="Arial"/>
                <a:sym typeface="Arial"/>
              </a:rPr>
              <a:t>aim to equip graduates with the specific competencies needed for their jobs and the certification that assures employers of these skills. </a:t>
            </a:r>
            <a:r>
              <a:rPr lang="de-DE" sz="2400" b="1" i="0" u="none" strike="noStrike" cap="none">
                <a:solidFill>
                  <a:srgbClr val="121212"/>
                </a:solidFill>
                <a:latin typeface="Arial"/>
                <a:ea typeface="Arial"/>
                <a:cs typeface="Arial"/>
                <a:sym typeface="Arial"/>
              </a:rPr>
              <a:t>Assessment</a:t>
            </a:r>
            <a:r>
              <a:rPr lang="de-DE" sz="2400" b="0" i="0" u="none" strike="noStrike" cap="none">
                <a:solidFill>
                  <a:srgbClr val="121212"/>
                </a:solidFill>
                <a:latin typeface="Arial"/>
                <a:ea typeface="Arial"/>
                <a:cs typeface="Arial"/>
                <a:sym typeface="Arial"/>
              </a:rPr>
              <a:t>, which is essential for </a:t>
            </a:r>
            <a:r>
              <a:rPr lang="de-DE" sz="2400" b="1" i="0" u="none" strike="noStrike" cap="none">
                <a:solidFill>
                  <a:srgbClr val="121212"/>
                </a:solidFill>
                <a:latin typeface="Arial"/>
                <a:ea typeface="Arial"/>
                <a:cs typeface="Arial"/>
                <a:sym typeface="Arial"/>
              </a:rPr>
              <a:t>certification</a:t>
            </a:r>
            <a:r>
              <a:rPr lang="de-DE" sz="2400" b="0" i="0" u="none" strike="noStrike" cap="none">
                <a:solidFill>
                  <a:srgbClr val="121212"/>
                </a:solidFill>
                <a:latin typeface="Arial"/>
                <a:ea typeface="Arial"/>
                <a:cs typeface="Arial"/>
                <a:sym typeface="Arial"/>
              </a:rPr>
              <a:t>, plays a critical role in confirming that graduates have acquired the </a:t>
            </a:r>
            <a:r>
              <a:rPr lang="de-DE" sz="2400" b="1" i="0" u="none" strike="noStrike" cap="none">
                <a:solidFill>
                  <a:srgbClr val="121212"/>
                </a:solidFill>
                <a:latin typeface="Arial"/>
                <a:ea typeface="Arial"/>
                <a:cs typeface="Arial"/>
                <a:sym typeface="Arial"/>
              </a:rPr>
              <a:t>necessary job competencies </a:t>
            </a:r>
            <a:r>
              <a:rPr lang="de-DE" sz="2400" b="0" i="0" u="none" strike="noStrike" cap="none">
                <a:solidFill>
                  <a:srgbClr val="121212"/>
                </a:solidFill>
                <a:latin typeface="Arial"/>
                <a:ea typeface="Arial"/>
                <a:cs typeface="Arial"/>
                <a:sym typeface="Arial"/>
              </a:rPr>
              <a:t>and supports employer confidence in the </a:t>
            </a:r>
            <a:r>
              <a:rPr lang="de-DE" sz="2400" b="1" i="0" u="none" strike="noStrike" cap="none">
                <a:solidFill>
                  <a:srgbClr val="121212"/>
                </a:solidFill>
                <a:latin typeface="Arial"/>
                <a:ea typeface="Arial"/>
                <a:cs typeface="Arial"/>
                <a:sym typeface="Arial"/>
              </a:rPr>
              <a:t>quality of the VET system</a:t>
            </a:r>
            <a:r>
              <a:rPr lang="de-DE" sz="2400" b="0" i="0" u="none" strike="noStrike" cap="none">
                <a:solidFill>
                  <a:srgbClr val="121212"/>
                </a:solidFill>
                <a:latin typeface="Arial"/>
                <a:ea typeface="Arial"/>
                <a:cs typeface="Arial"/>
                <a:sym typeface="Arial"/>
              </a:rPr>
              <a:t>.</a:t>
            </a:r>
            <a:endParaRPr sz="2400" b="0" i="0" u="none" strike="noStrike" cap="none">
              <a:solidFill>
                <a:srgbClr val="121212"/>
              </a:solidFill>
              <a:latin typeface="Arial"/>
              <a:ea typeface="Arial"/>
              <a:cs typeface="Arial"/>
              <a:sym typeface="Arial"/>
            </a:endParaRPr>
          </a:p>
        </p:txBody>
      </p:sp>
      <p:sp>
        <p:nvSpPr>
          <p:cNvPr id="119" name="Google Shape;119;p3"/>
          <p:cNvSpPr txBox="1"/>
          <p:nvPr/>
        </p:nvSpPr>
        <p:spPr>
          <a:xfrm>
            <a:off x="2179522" y="8409749"/>
            <a:ext cx="148617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Source: </a:t>
            </a:r>
            <a:r>
              <a:rPr lang="de-DE" sz="1400" b="0" i="1"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https://www.oecd-ilibrary.org/docserver/e26636eb-en.pdf?expires=1729711695&amp;id=id&amp;accname=guest&amp;checksum=268B26D8F5D3B778E97EAD9ABF474C87</a:t>
            </a:r>
            <a:r>
              <a:rPr lang="de-DE" sz="1400" b="0" i="1" u="none" strike="noStrike" cap="none">
                <a:solidFill>
                  <a:srgbClr val="000000"/>
                </a:solidFill>
                <a:latin typeface="Arial"/>
                <a:ea typeface="Arial"/>
                <a:cs typeface="Arial"/>
                <a:sym typeface="Arial"/>
              </a:rPr>
              <a:t> </a:t>
            </a:r>
            <a:endParaRPr sz="1400" b="0" i="1" u="none" strike="noStrike" cap="none">
              <a:solidFill>
                <a:srgbClr val="000000"/>
              </a:solidFill>
              <a:latin typeface="Arial"/>
              <a:ea typeface="Arial"/>
              <a:cs typeface="Arial"/>
              <a:sym typeface="Arial"/>
            </a:endParaRPr>
          </a:p>
        </p:txBody>
      </p:sp>
      <p:pic>
        <p:nvPicPr>
          <p:cNvPr id="120" name="Google Shape;120;p3" descr="A person and person working on a computer&#10;&#10;Description automatically generated"/>
          <p:cNvPicPr preferRelativeResize="0"/>
          <p:nvPr/>
        </p:nvPicPr>
        <p:blipFill rotWithShape="1">
          <a:blip r:embed="rId8">
            <a:alphaModFix/>
          </a:blip>
          <a:srcRect/>
          <a:stretch/>
        </p:blipFill>
        <p:spPr>
          <a:xfrm>
            <a:off x="8394732" y="1726871"/>
            <a:ext cx="9384743" cy="625727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
          <p:cNvSpPr/>
          <p:nvPr/>
        </p:nvSpPr>
        <p:spPr>
          <a:xfrm>
            <a:off x="-167105" y="-3643058"/>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
          <p:cNvSpPr txBox="1"/>
          <p:nvPr/>
        </p:nvSpPr>
        <p:spPr>
          <a:xfrm>
            <a:off x="792000" y="1420146"/>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Aims of assessment in a flipped VET classroom concept</a:t>
            </a:r>
            <a:endParaRPr sz="5400" b="1" i="0" u="none" strike="noStrike" cap="none">
              <a:solidFill>
                <a:srgbClr val="033C5B"/>
              </a:solidFill>
              <a:latin typeface="Arial"/>
              <a:ea typeface="Arial"/>
              <a:cs typeface="Arial"/>
              <a:sym typeface="Arial"/>
            </a:endParaRPr>
          </a:p>
        </p:txBody>
      </p:sp>
      <p:sp>
        <p:nvSpPr>
          <p:cNvPr id="133" name="Google Shape;133;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4"/>
          <p:cNvSpPr/>
          <p:nvPr/>
        </p:nvSpPr>
        <p:spPr>
          <a:xfrm>
            <a:off x="1152000" y="313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Checking understanding</a:t>
            </a:r>
            <a:r>
              <a:rPr lang="de-DE" sz="2400" b="0" i="0" u="none" strike="noStrike" cap="none">
                <a:solidFill>
                  <a:srgbClr val="000000"/>
                </a:solidFill>
                <a:latin typeface="Arial"/>
                <a:ea typeface="Arial"/>
                <a:cs typeface="Arial"/>
                <a:sym typeface="Arial"/>
              </a:rPr>
              <a:t>: The assessment of flipped classroom learning aims to check students' understanding of the learning content provided in advance.</a:t>
            </a:r>
            <a:endParaRPr sz="2400" b="0" i="0" u="none" strike="noStrike" cap="none">
              <a:solidFill>
                <a:srgbClr val="000000"/>
              </a:solidFill>
              <a:latin typeface="Arial"/>
              <a:ea typeface="Arial"/>
              <a:cs typeface="Arial"/>
              <a:sym typeface="Arial"/>
            </a:endParaRPr>
          </a:p>
        </p:txBody>
      </p:sp>
      <p:sp>
        <p:nvSpPr>
          <p:cNvPr id="135" name="Google Shape;135;p4"/>
          <p:cNvSpPr/>
          <p:nvPr/>
        </p:nvSpPr>
        <p:spPr>
          <a:xfrm>
            <a:off x="792000" y="33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a:off x="1152000" y="4392000"/>
            <a:ext cx="15588000" cy="108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Assessment of the application of knowledge</a:t>
            </a:r>
            <a:r>
              <a:rPr lang="de-DE" sz="2400" b="0" i="0" u="none" strike="noStrike" cap="none">
                <a:solidFill>
                  <a:srgbClr val="000000"/>
                </a:solidFill>
                <a:latin typeface="Arial"/>
                <a:ea typeface="Arial"/>
                <a:cs typeface="Arial"/>
                <a:sym typeface="Arial"/>
              </a:rPr>
              <a:t>: In addition to understanding, it is also important to assess how well students can apply the knowledge they have learnt in practical applications. </a:t>
            </a:r>
            <a:endParaRPr sz="2400" b="0" i="0" u="none" strike="noStrike" cap="none">
              <a:solidFill>
                <a:srgbClr val="000000"/>
              </a:solidFill>
              <a:latin typeface="Arial"/>
              <a:ea typeface="Arial"/>
              <a:cs typeface="Arial"/>
              <a:sym typeface="Arial"/>
            </a:endParaRPr>
          </a:p>
        </p:txBody>
      </p:sp>
      <p:sp>
        <p:nvSpPr>
          <p:cNvPr id="137" name="Google Shape;137;p4"/>
          <p:cNvSpPr/>
          <p:nvPr/>
        </p:nvSpPr>
        <p:spPr>
          <a:xfrm>
            <a:off x="792000" y="457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a:off x="1152000" y="565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Assessment of collaboration</a:t>
            </a:r>
            <a:r>
              <a:rPr lang="de-DE" sz="2400" b="0" i="0" u="none" strike="noStrike" cap="none">
                <a:solidFill>
                  <a:srgbClr val="000000"/>
                </a:solidFill>
                <a:latin typeface="Arial"/>
                <a:ea typeface="Arial"/>
                <a:cs typeface="Arial"/>
                <a:sym typeface="Arial"/>
              </a:rPr>
              <a:t>: The flipped classroom approach encourages collaboration and exchange between students. It is therefore important to assess the collaboration and contribution of each individual.</a:t>
            </a:r>
            <a:endParaRPr sz="2400" b="0" i="0" u="none" strike="noStrike" cap="none">
              <a:solidFill>
                <a:srgbClr val="000000"/>
              </a:solidFill>
              <a:latin typeface="Arial"/>
              <a:ea typeface="Arial"/>
              <a:cs typeface="Arial"/>
              <a:sym typeface="Arial"/>
            </a:endParaRPr>
          </a:p>
        </p:txBody>
      </p:sp>
      <p:sp>
        <p:nvSpPr>
          <p:cNvPr id="139" name="Google Shape;139;p4"/>
          <p:cNvSpPr/>
          <p:nvPr/>
        </p:nvSpPr>
        <p:spPr>
          <a:xfrm>
            <a:off x="792000" y="601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a:off x="1152000" y="7272000"/>
            <a:ext cx="15588000" cy="1440000"/>
          </a:xfrm>
          <a:prstGeom prst="roundRect">
            <a:avLst>
              <a:gd name="adj" fmla="val 16667"/>
            </a:avLst>
          </a:prstGeom>
          <a:solidFill>
            <a:srgbClr val="FDE9D8"/>
          </a:solidFill>
          <a:ln w="25400" cap="flat" cmpd="sng">
            <a:solidFill>
              <a:srgbClr val="21364F"/>
            </a:solidFill>
            <a:prstDash val="solid"/>
            <a:round/>
            <a:headEnd type="none" w="sm" len="sm"/>
            <a:tailEnd type="none" w="sm" len="sm"/>
          </a:ln>
        </p:spPr>
        <p:txBody>
          <a:bodyPr spcFirstLastPara="1" wrap="square" lIns="540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Feedback on learning development</a:t>
            </a:r>
            <a:r>
              <a:rPr lang="de-DE" sz="2400" b="0" i="0" u="none" strike="noStrike" cap="none">
                <a:solidFill>
                  <a:srgbClr val="000000"/>
                </a:solidFill>
                <a:latin typeface="Arial"/>
                <a:ea typeface="Arial"/>
                <a:cs typeface="Arial"/>
                <a:sym typeface="Arial"/>
              </a:rPr>
              <a:t>: Assessment in flipped classroom learning should also be used to track students' learning progress and give them feedback to improve their learning. </a:t>
            </a:r>
            <a:endParaRPr sz="2400" b="0" i="0" u="none" strike="noStrike" cap="none">
              <a:solidFill>
                <a:srgbClr val="000000"/>
              </a:solidFill>
              <a:latin typeface="Arial"/>
              <a:ea typeface="Arial"/>
              <a:cs typeface="Arial"/>
              <a:sym typeface="Arial"/>
            </a:endParaRPr>
          </a:p>
        </p:txBody>
      </p:sp>
      <p:sp>
        <p:nvSpPr>
          <p:cNvPr id="141" name="Google Shape;141;p4"/>
          <p:cNvSpPr/>
          <p:nvPr/>
        </p:nvSpPr>
        <p:spPr>
          <a:xfrm>
            <a:off x="792000" y="7632000"/>
            <a:ext cx="720000" cy="720000"/>
          </a:xfrm>
          <a:prstGeom prst="ellipse">
            <a:avLst/>
          </a:prstGeom>
          <a:solidFill>
            <a:srgbClr val="24406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45" name="Google Shape;145;p4"/>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5" name="Google Shape;155;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6" name="Google Shape;156;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5"/>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Formative versus summative assessment </a:t>
            </a:r>
            <a:endParaRPr sz="5400" b="1" i="0" u="none" strike="noStrike" cap="none">
              <a:solidFill>
                <a:srgbClr val="000000"/>
              </a:solidFill>
              <a:latin typeface="Arial"/>
              <a:ea typeface="Arial"/>
              <a:cs typeface="Arial"/>
              <a:sym typeface="Arial"/>
            </a:endParaRPr>
          </a:p>
        </p:txBody>
      </p:sp>
      <p:sp>
        <p:nvSpPr>
          <p:cNvPr id="159" name="Google Shape;159;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5"/>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62" name="Google Shape;162;p5"/>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163" name="Google Shape;163;p5"/>
          <p:cNvGrpSpPr/>
          <p:nvPr/>
        </p:nvGrpSpPr>
        <p:grpSpPr>
          <a:xfrm>
            <a:off x="4445999" y="2847054"/>
            <a:ext cx="9396001" cy="5199102"/>
            <a:chOff x="6624994" y="426298"/>
            <a:chExt cx="9396001" cy="5199102"/>
          </a:xfrm>
        </p:grpSpPr>
        <p:sp>
          <p:nvSpPr>
            <p:cNvPr id="164" name="Google Shape;164;p5"/>
            <p:cNvSpPr/>
            <p:nvPr/>
          </p:nvSpPr>
          <p:spPr>
            <a:xfrm>
              <a:off x="7812995" y="426298"/>
              <a:ext cx="1944000" cy="1944000"/>
            </a:xfrm>
            <a:prstGeom prst="rect">
              <a:avLst/>
            </a:prstGeom>
            <a:blipFill rotWithShape="1">
              <a:blip r:embed="rId7">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6624994" y="3150400"/>
              <a:ext cx="4320000" cy="24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txBox="1"/>
            <p:nvPr/>
          </p:nvSpPr>
          <p:spPr>
            <a:xfrm>
              <a:off x="6624994" y="3150400"/>
              <a:ext cx="4320000"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Formative assessment in the flipped classroom is used to monitor students' learning progress during the </a:t>
              </a:r>
              <a:r>
                <a:rPr lang="de-DE" sz="2400" b="1" i="0" u="none" strike="noStrike" cap="none">
                  <a:solidFill>
                    <a:srgbClr val="000000"/>
                  </a:solidFill>
                  <a:latin typeface="Arial"/>
                  <a:ea typeface="Arial"/>
                  <a:cs typeface="Arial"/>
                  <a:sym typeface="Arial"/>
                </a:rPr>
                <a:t>learning process </a:t>
              </a:r>
              <a:r>
                <a:rPr lang="de-DE" sz="2400" b="0" i="0" u="none" strike="noStrike" cap="none">
                  <a:solidFill>
                    <a:srgbClr val="000000"/>
                  </a:solidFill>
                  <a:latin typeface="Arial"/>
                  <a:ea typeface="Arial"/>
                  <a:cs typeface="Arial"/>
                  <a:sym typeface="Arial"/>
                </a:rPr>
                <a:t>and give them feedback to improve their learning.</a:t>
              </a:r>
              <a:endParaRPr sz="2400" b="0" i="0" u="none" strike="noStrike" cap="none">
                <a:solidFill>
                  <a:srgbClr val="000000"/>
                </a:solidFill>
                <a:latin typeface="Arial"/>
                <a:ea typeface="Arial"/>
                <a:cs typeface="Arial"/>
                <a:sym typeface="Arial"/>
              </a:endParaRPr>
            </a:p>
          </p:txBody>
        </p:sp>
        <p:sp>
          <p:nvSpPr>
            <p:cNvPr id="167" name="Google Shape;167;p5"/>
            <p:cNvSpPr/>
            <p:nvPr/>
          </p:nvSpPr>
          <p:spPr>
            <a:xfrm>
              <a:off x="12888995" y="426298"/>
              <a:ext cx="1944000" cy="1944000"/>
            </a:xfrm>
            <a:prstGeom prst="rect">
              <a:avLst/>
            </a:prstGeom>
            <a:blipFill rotWithShape="1">
              <a:blip r:embed="rId8">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11700995" y="3150400"/>
              <a:ext cx="4320000" cy="247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txBox="1"/>
            <p:nvPr/>
          </p:nvSpPr>
          <p:spPr>
            <a:xfrm>
              <a:off x="11700995" y="3150400"/>
              <a:ext cx="4320000" cy="2475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The summative assessment in the flipped classroom takes place at the </a:t>
              </a:r>
              <a:r>
                <a:rPr lang="de-DE" sz="2400" b="1" i="0" u="none" strike="noStrike" cap="none">
                  <a:solidFill>
                    <a:srgbClr val="000000"/>
                  </a:solidFill>
                  <a:latin typeface="Arial"/>
                  <a:ea typeface="Arial"/>
                  <a:cs typeface="Arial"/>
                  <a:sym typeface="Arial"/>
                </a:rPr>
                <a:t>end of a learning section </a:t>
              </a:r>
              <a:r>
                <a:rPr lang="de-DE" sz="2400" b="0" i="0" u="none" strike="noStrike" cap="none">
                  <a:solidFill>
                    <a:srgbClr val="000000"/>
                  </a:solidFill>
                  <a:latin typeface="Arial"/>
                  <a:ea typeface="Arial"/>
                  <a:cs typeface="Arial"/>
                  <a:sym typeface="Arial"/>
                </a:rPr>
                <a:t>and serves to assess the knowledge and skills acquired by the students.</a:t>
              </a:r>
              <a:endParaRPr sz="2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6" name="Google Shape;176;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8" name="Google Shape;178;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0" name="Google Shape;180;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6"/>
          <p:cNvSpPr txBox="1"/>
          <p:nvPr/>
        </p:nvSpPr>
        <p:spPr>
          <a:xfrm>
            <a:off x="792000" y="1548000"/>
            <a:ext cx="15948000" cy="61555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5400" b="1" i="0" u="none" strike="noStrike" cap="none">
                <a:solidFill>
                  <a:srgbClr val="033C5B"/>
                </a:solidFill>
                <a:latin typeface="Arial"/>
                <a:ea typeface="Arial"/>
                <a:cs typeface="Arial"/>
                <a:sym typeface="Arial"/>
              </a:rPr>
              <a:t>Formative versus summative assessment </a:t>
            </a:r>
            <a:endParaRPr sz="5400" b="1" i="0" u="none" strike="noStrike" cap="none">
              <a:solidFill>
                <a:srgbClr val="000000"/>
              </a:solidFill>
              <a:latin typeface="Arial"/>
              <a:ea typeface="Arial"/>
              <a:cs typeface="Arial"/>
              <a:sym typeface="Arial"/>
            </a:endParaRPr>
          </a:p>
        </p:txBody>
      </p:sp>
      <p:sp>
        <p:nvSpPr>
          <p:cNvPr id="183" name="Google Shape;183;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186" name="Google Shape;186;p6"/>
          <p:cNvPicPr preferRelativeResize="0"/>
          <p:nvPr/>
        </p:nvPicPr>
        <p:blipFill rotWithShape="1">
          <a:blip r:embed="rId6">
            <a:alphaModFix/>
          </a:blip>
          <a:srcRect/>
          <a:stretch/>
        </p:blipFill>
        <p:spPr>
          <a:xfrm>
            <a:off x="15697200" y="9183021"/>
            <a:ext cx="1727565" cy="628205"/>
          </a:xfrm>
          <a:prstGeom prst="rect">
            <a:avLst/>
          </a:prstGeom>
          <a:noFill/>
          <a:ln>
            <a:noFill/>
          </a:ln>
        </p:spPr>
      </p:pic>
      <p:pic>
        <p:nvPicPr>
          <p:cNvPr id="187" name="Google Shape;187;p6" descr="A diagram of a course&#10;&#10;Description automatically generated with medium confidence"/>
          <p:cNvPicPr preferRelativeResize="0"/>
          <p:nvPr/>
        </p:nvPicPr>
        <p:blipFill rotWithShape="1">
          <a:blip r:embed="rId7">
            <a:alphaModFix/>
          </a:blip>
          <a:srcRect/>
          <a:stretch/>
        </p:blipFill>
        <p:spPr>
          <a:xfrm>
            <a:off x="3978373" y="2620475"/>
            <a:ext cx="9183077" cy="5470388"/>
          </a:xfrm>
          <a:prstGeom prst="rect">
            <a:avLst/>
          </a:prstGeom>
          <a:noFill/>
          <a:ln>
            <a:noFill/>
          </a:ln>
        </p:spPr>
      </p:pic>
      <p:sp>
        <p:nvSpPr>
          <p:cNvPr id="188" name="Google Shape;188;p6"/>
          <p:cNvSpPr txBox="1"/>
          <p:nvPr/>
        </p:nvSpPr>
        <p:spPr>
          <a:xfrm>
            <a:off x="5639444" y="8126862"/>
            <a:ext cx="924950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400" b="0" i="1" u="none" strike="noStrike" cap="none">
                <a:solidFill>
                  <a:srgbClr val="000000"/>
                </a:solidFill>
                <a:latin typeface="Arial"/>
                <a:ea typeface="Arial"/>
                <a:cs typeface="Arial"/>
                <a:sym typeface="Arial"/>
              </a:rPr>
              <a:t>Source: </a:t>
            </a:r>
            <a:r>
              <a:rPr lang="de-DE" sz="1400" b="0" i="1" u="sng" strike="noStrike" cap="none">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https://aheg.com.au/formative-vs-summative-assessment-a-comparison/</a:t>
            </a:r>
            <a:r>
              <a:rPr lang="de-DE" sz="1400" b="0" i="1" u="none" strike="noStrike" cap="none">
                <a:solidFill>
                  <a:srgbClr val="000000"/>
                </a:solidFill>
                <a:latin typeface="Arial"/>
                <a:ea typeface="Arial"/>
                <a:cs typeface="Arial"/>
                <a:sym typeface="Arial"/>
              </a:rPr>
              <a:t> </a:t>
            </a:r>
            <a:endParaRPr sz="1400" b="0" i="1"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4" name="Google Shape;194;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5" name="Google Shape;195;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7" name="Google Shape;197;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0" name="Google Shape;200;p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Overview of assessment systems during flipped classroom learning</a:t>
            </a:r>
            <a:endParaRPr sz="4000" b="1" i="0" u="none" strike="noStrike" cap="none">
              <a:solidFill>
                <a:srgbClr val="033C5B"/>
              </a:solidFill>
              <a:latin typeface="Arial"/>
              <a:ea typeface="Arial"/>
              <a:cs typeface="Arial"/>
              <a:sym typeface="Arial"/>
            </a:endParaRPr>
          </a:p>
        </p:txBody>
      </p:sp>
      <p:sp>
        <p:nvSpPr>
          <p:cNvPr id="201" name="Google Shape;201;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2" name="Google Shape;202;p7"/>
          <p:cNvSpPr txBox="1"/>
          <p:nvPr/>
        </p:nvSpPr>
        <p:spPr>
          <a:xfrm>
            <a:off x="792000" y="2641244"/>
            <a:ext cx="16020000" cy="187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1. Formative assessment during learning:</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a:solidFill>
                  <a:schemeClr val="dk1"/>
                </a:solidFill>
                <a:latin typeface="Arial"/>
                <a:ea typeface="Arial"/>
                <a:cs typeface="Arial"/>
                <a:sym typeface="Arial"/>
              </a:rPr>
              <a:t>Quizzes or tests: Short quizzes or tests can be used during learning to check students' understanding and give them immediate feedback.</a:t>
            </a:r>
            <a:endParaRPr sz="2400" b="0"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a:solidFill>
                  <a:schemeClr val="dk1"/>
                </a:solidFill>
                <a:latin typeface="Arial"/>
                <a:ea typeface="Arial"/>
                <a:cs typeface="Arial"/>
                <a:sym typeface="Arial"/>
              </a:rPr>
              <a:t>Discussions or group work: Through discussions or group work, students can apply their knowledge and assess their collaboration and communication skills.</a:t>
            </a:r>
            <a:endParaRPr sz="2400" b="0" i="0" u="none" strike="noStrike" cap="none">
              <a:solidFill>
                <a:schemeClr val="dk1"/>
              </a:solidFill>
              <a:latin typeface="Arial"/>
              <a:ea typeface="Arial"/>
              <a:cs typeface="Arial"/>
              <a:sym typeface="Arial"/>
            </a:endParaRPr>
          </a:p>
        </p:txBody>
      </p:sp>
      <p:sp>
        <p:nvSpPr>
          <p:cNvPr id="203" name="Google Shape;203;p7"/>
          <p:cNvSpPr txBox="1"/>
          <p:nvPr/>
        </p:nvSpPr>
        <p:spPr>
          <a:xfrm>
            <a:off x="792000" y="5809244"/>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3. Practical applications:</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a:solidFill>
                  <a:schemeClr val="dk1"/>
                </a:solidFill>
                <a:latin typeface="Arial"/>
                <a:ea typeface="Arial"/>
                <a:cs typeface="Arial"/>
                <a:sym typeface="Arial"/>
              </a:rPr>
              <a:t>Projects or presentations: Students can be asked to demonstrate what they have learnt in practical applications by carrying out projects or giving presentations.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4" name="Google Shape;204;p7"/>
          <p:cNvSpPr txBox="1"/>
          <p:nvPr/>
        </p:nvSpPr>
        <p:spPr>
          <a:xfrm>
            <a:off x="792000" y="4585244"/>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2. Self-reflection:</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a:solidFill>
                  <a:schemeClr val="dk1"/>
                </a:solidFill>
                <a:latin typeface="Arial"/>
                <a:ea typeface="Arial"/>
                <a:cs typeface="Arial"/>
                <a:sym typeface="Arial"/>
              </a:rPr>
              <a:t>Students can be asked to reflect on and evaluate their own learning development by answering questions about the effectiveness of the flipped classroom approach, their own motivation and learning progress.</a:t>
            </a: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205" name="Google Shape;205;p7"/>
          <p:cNvSpPr txBox="1"/>
          <p:nvPr/>
        </p:nvSpPr>
        <p:spPr>
          <a:xfrm>
            <a:off x="792000" y="7033244"/>
            <a:ext cx="16020000" cy="1152000"/>
          </a:xfrm>
          <a:prstGeom prst="rect">
            <a:avLst/>
          </a:prstGeom>
          <a:solidFill>
            <a:srgbClr val="FBD4B4"/>
          </a:solidFill>
          <a:ln w="9525" cap="flat" cmpd="sng">
            <a:solidFill>
              <a:schemeClr val="dk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sng" strike="noStrike" cap="none">
                <a:solidFill>
                  <a:schemeClr val="dk1"/>
                </a:solidFill>
                <a:latin typeface="Arial"/>
                <a:ea typeface="Arial"/>
                <a:cs typeface="Arial"/>
                <a:sym typeface="Arial"/>
              </a:rPr>
              <a:t>4. Summative assessment at the end of the learning section:</a:t>
            </a:r>
            <a:endParaRPr sz="2400" b="1" i="0" u="sng"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SzPts val="2400"/>
              <a:buFont typeface="Noto Sans Symbols"/>
              <a:buChar char="▪"/>
            </a:pPr>
            <a:r>
              <a:rPr lang="de-DE" sz="2400" b="0" i="0" u="none" strike="noStrike" cap="none">
                <a:solidFill>
                  <a:schemeClr val="dk1"/>
                </a:solidFill>
                <a:latin typeface="Arial"/>
                <a:ea typeface="Arial"/>
                <a:cs typeface="Arial"/>
                <a:sym typeface="Arial"/>
              </a:rPr>
              <a:t>Tests or examinations: At the end of the learning section, tests or examinations can be used to assess the knowledge and skills learnt by the students.</a:t>
            </a:r>
            <a:endParaRPr sz="2400" b="0" i="0" u="none" strike="noStrike" cap="none">
              <a:solidFill>
                <a:schemeClr val="dk1"/>
              </a:solidFill>
              <a:latin typeface="Arial"/>
              <a:ea typeface="Arial"/>
              <a:cs typeface="Arial"/>
              <a:sym typeface="Arial"/>
            </a:endParaRPr>
          </a:p>
        </p:txBody>
      </p:sp>
      <p:sp>
        <p:nvSpPr>
          <p:cNvPr id="206" name="Google Shape;206;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7"/>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7"/>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09" name="Google Shape;209;p7"/>
          <p:cNvPicPr preferRelativeResize="0"/>
          <p:nvPr/>
        </p:nvPicPr>
        <p:blipFill rotWithShape="1">
          <a:blip r:embed="rId6">
            <a:alphaModFix/>
          </a:blip>
          <a:srcRect/>
          <a:stretch/>
        </p:blipFill>
        <p:spPr>
          <a:xfrm>
            <a:off x="15697200" y="9183021"/>
            <a:ext cx="1727565" cy="628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5" name="Google Shape;215;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6" name="Google Shape;216;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7" name="Google Shape;217;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8" name="Google Shape;218;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9" name="Google Shape;219;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0" name="Google Shape;220;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1" name="Google Shape;221;p8"/>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Formative Assessments in VET</a:t>
            </a:r>
            <a:endParaRPr sz="4000" b="1" i="0" u="none" strike="noStrike" cap="none">
              <a:solidFill>
                <a:srgbClr val="033C5B"/>
              </a:solidFill>
              <a:latin typeface="Arial"/>
              <a:ea typeface="Arial"/>
              <a:cs typeface="Arial"/>
              <a:sym typeface="Arial"/>
            </a:endParaRPr>
          </a:p>
        </p:txBody>
      </p:sp>
      <p:sp>
        <p:nvSpPr>
          <p:cNvPr id="222" name="Google Shape;22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8"/>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8"/>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26" name="Google Shape;226;p8"/>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227" name="Google Shape;227;p8"/>
          <p:cNvSpPr txBox="1"/>
          <p:nvPr/>
        </p:nvSpPr>
        <p:spPr>
          <a:xfrm>
            <a:off x="409460" y="2499251"/>
            <a:ext cx="7046764" cy="4246914"/>
          </a:xfrm>
          <a:prstGeom prst="rect">
            <a:avLst/>
          </a:prstGeom>
          <a:noFill/>
          <a:ln>
            <a:noFill/>
          </a:ln>
        </p:spPr>
        <p:txBody>
          <a:bodyPr spcFirstLastPara="1" wrap="square" lIns="0" tIns="0" rIns="0" bIns="0" anchor="t" anchorCtr="0">
            <a:noAutofit/>
          </a:bodyPr>
          <a:lstStyle/>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The goal of </a:t>
            </a:r>
            <a:r>
              <a:rPr lang="de-DE" sz="2400" b="1" i="0" u="none" strike="noStrike" cap="none">
                <a:solidFill>
                  <a:srgbClr val="121212"/>
                </a:solidFill>
                <a:latin typeface="Arial"/>
                <a:ea typeface="Arial"/>
                <a:cs typeface="Arial"/>
                <a:sym typeface="Arial"/>
              </a:rPr>
              <a:t>formative assessment in VET </a:t>
            </a:r>
            <a:r>
              <a:rPr lang="de-DE" sz="2400" b="0" i="0" u="none" strike="noStrike" cap="none">
                <a:solidFill>
                  <a:srgbClr val="121212"/>
                </a:solidFill>
                <a:latin typeface="Arial"/>
                <a:ea typeface="Arial"/>
                <a:cs typeface="Arial"/>
                <a:sym typeface="Arial"/>
              </a:rPr>
              <a:t>is to help students refine both their theoretical knowledge and practical skills. </a:t>
            </a:r>
            <a:endParaRPr/>
          </a:p>
          <a:p>
            <a:pPr marL="645159" marR="0" lvl="1" indent="-342900" algn="l" rtl="0">
              <a:lnSpc>
                <a:spcPct val="100000"/>
              </a:lnSpc>
              <a:spcBef>
                <a:spcPts val="0"/>
              </a:spcBef>
              <a:spcAft>
                <a:spcPts val="0"/>
              </a:spcAft>
              <a:buClr>
                <a:srgbClr val="121212"/>
              </a:buClr>
              <a:buSzPts val="2400"/>
              <a:buFont typeface="Arial"/>
              <a:buChar char="•"/>
            </a:pPr>
            <a:r>
              <a:rPr lang="de-DE" sz="2400" b="0" i="0" u="none" strike="noStrike" cap="none">
                <a:solidFill>
                  <a:srgbClr val="121212"/>
                </a:solidFill>
                <a:latin typeface="Arial"/>
                <a:ea typeface="Arial"/>
                <a:cs typeface="Arial"/>
                <a:sym typeface="Arial"/>
              </a:rPr>
              <a:t>By providing </a:t>
            </a:r>
            <a:r>
              <a:rPr lang="de-DE" sz="2400" b="1" i="0" u="none" strike="noStrike" cap="none">
                <a:solidFill>
                  <a:srgbClr val="121212"/>
                </a:solidFill>
                <a:latin typeface="Arial"/>
                <a:ea typeface="Arial"/>
                <a:cs typeface="Arial"/>
                <a:sym typeface="Arial"/>
              </a:rPr>
              <a:t>regular feedback</a:t>
            </a:r>
            <a:r>
              <a:rPr lang="de-DE" sz="2400" b="0" i="0" u="none" strike="noStrike" cap="none">
                <a:solidFill>
                  <a:srgbClr val="121212"/>
                </a:solidFill>
                <a:latin typeface="Arial"/>
                <a:ea typeface="Arial"/>
                <a:cs typeface="Arial"/>
                <a:sym typeface="Arial"/>
              </a:rPr>
              <a:t>, it allows students to make incremental improvements, which are crucial for mastering hands-on tasks like operating machinery, completing technical tasks, or performing healthcare procedures.</a:t>
            </a:r>
            <a:endParaRPr sz="2400" b="0" i="0" u="none" strike="noStrike" cap="none">
              <a:solidFill>
                <a:srgbClr val="121212"/>
              </a:solidFill>
              <a:latin typeface="Arial"/>
              <a:ea typeface="Arial"/>
              <a:cs typeface="Arial"/>
              <a:sym typeface="Arial"/>
            </a:endParaRPr>
          </a:p>
        </p:txBody>
      </p:sp>
      <p:pic>
        <p:nvPicPr>
          <p:cNvPr id="228" name="Google Shape;228;p8"/>
          <p:cNvPicPr preferRelativeResize="0"/>
          <p:nvPr/>
        </p:nvPicPr>
        <p:blipFill rotWithShape="1">
          <a:blip r:embed="rId7">
            <a:alphaModFix/>
          </a:blip>
          <a:srcRect/>
          <a:stretch/>
        </p:blipFill>
        <p:spPr>
          <a:xfrm>
            <a:off x="7649379" y="2162486"/>
            <a:ext cx="9198708" cy="6386365"/>
          </a:xfrm>
          <a:prstGeom prst="rect">
            <a:avLst/>
          </a:prstGeom>
          <a:noFill/>
          <a:ln>
            <a:noFill/>
          </a:ln>
        </p:spPr>
      </p:pic>
      <p:sp>
        <p:nvSpPr>
          <p:cNvPr id="229" name="Google Shape;229;p8"/>
          <p:cNvSpPr txBox="1"/>
          <p:nvPr/>
        </p:nvSpPr>
        <p:spPr>
          <a:xfrm>
            <a:off x="7691913" y="8453116"/>
            <a:ext cx="90834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Arial"/>
                <a:ea typeface="Arial"/>
                <a:cs typeface="Arial"/>
                <a:sym typeface="Arial"/>
              </a:rPr>
              <a:t>Source: https://openspace.etf.europa.eu/sites/default/files/2021-02/Literature%20review%20Assessment.pdf  Main source: Adapted from OECD (2005) </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7" name="Google Shape;237;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8" name="Google Shape;238;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9" name="Google Shape;239;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0" name="Google Shape;240;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1" name="Google Shape;241;p9"/>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de-DE" sz="4000" b="1" i="0" u="none" strike="noStrike" cap="none">
                <a:solidFill>
                  <a:srgbClr val="033C5B"/>
                </a:solidFill>
                <a:latin typeface="Arial"/>
                <a:ea typeface="Arial"/>
                <a:cs typeface="Arial"/>
                <a:sym typeface="Arial"/>
              </a:rPr>
              <a:t>Examples of Formative Assessments in VET</a:t>
            </a:r>
            <a:endParaRPr sz="4000" b="1" i="0" u="none" strike="noStrike" cap="none">
              <a:solidFill>
                <a:srgbClr val="033C5B"/>
              </a:solidFill>
              <a:latin typeface="Arial"/>
              <a:ea typeface="Arial"/>
              <a:cs typeface="Arial"/>
              <a:sym typeface="Arial"/>
            </a:endParaRPr>
          </a:p>
        </p:txBody>
      </p:sp>
      <p:sp>
        <p:nvSpPr>
          <p:cNvPr id="242" name="Google Shape;242;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3" name="Google Shape;24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9"/>
          <p:cNvSpPr/>
          <p:nvPr/>
        </p:nvSpPr>
        <p:spPr>
          <a:xfrm>
            <a:off x="2904167" y="9241114"/>
            <a:ext cx="2148413" cy="570113"/>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9"/>
          <p:cNvSpPr txBox="1"/>
          <p:nvPr/>
        </p:nvSpPr>
        <p:spPr>
          <a:xfrm>
            <a:off x="5150666" y="920791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246" name="Google Shape;246;p9"/>
          <p:cNvPicPr preferRelativeResize="0"/>
          <p:nvPr/>
        </p:nvPicPr>
        <p:blipFill rotWithShape="1">
          <a:blip r:embed="rId6">
            <a:alphaModFix/>
          </a:blip>
          <a:srcRect/>
          <a:stretch/>
        </p:blipFill>
        <p:spPr>
          <a:xfrm>
            <a:off x="15697200" y="9183021"/>
            <a:ext cx="1727565" cy="628205"/>
          </a:xfrm>
          <a:prstGeom prst="rect">
            <a:avLst/>
          </a:prstGeom>
          <a:noFill/>
          <a:ln>
            <a:noFill/>
          </a:ln>
        </p:spPr>
      </p:pic>
      <p:grpSp>
        <p:nvGrpSpPr>
          <p:cNvPr id="247" name="Google Shape;247;p9"/>
          <p:cNvGrpSpPr/>
          <p:nvPr/>
        </p:nvGrpSpPr>
        <p:grpSpPr>
          <a:xfrm>
            <a:off x="1508894" y="2219038"/>
            <a:ext cx="14125042" cy="6620010"/>
            <a:chOff x="1835143" y="1937"/>
            <a:chExt cx="14125042" cy="6620010"/>
          </a:xfrm>
        </p:grpSpPr>
        <p:sp>
          <p:nvSpPr>
            <p:cNvPr id="248" name="Google Shape;248;p9"/>
            <p:cNvSpPr/>
            <p:nvPr/>
          </p:nvSpPr>
          <p:spPr>
            <a:xfrm>
              <a:off x="8676960" y="2524582"/>
              <a:ext cx="4855483" cy="1155384"/>
            </a:xfrm>
            <a:custGeom>
              <a:avLst/>
              <a:gdLst/>
              <a:ahLst/>
              <a:cxnLst/>
              <a:rect l="l" t="t" r="r" b="b"/>
              <a:pathLst>
                <a:path w="120000" h="120000" extrusionOk="0">
                  <a:moveTo>
                    <a:pt x="0" y="0"/>
                  </a:moveTo>
                  <a:lnTo>
                    <a:pt x="0" y="81776"/>
                  </a:lnTo>
                  <a:lnTo>
                    <a:pt x="120000" y="81776"/>
                  </a:lnTo>
                  <a:lnTo>
                    <a:pt x="12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49" name="Google Shape;249;p9"/>
            <p:cNvSpPr/>
            <p:nvPr/>
          </p:nvSpPr>
          <p:spPr>
            <a:xfrm>
              <a:off x="8631240" y="2524582"/>
              <a:ext cx="91440" cy="1155384"/>
            </a:xfrm>
            <a:custGeom>
              <a:avLst/>
              <a:gdLst/>
              <a:ahLst/>
              <a:cxnLst/>
              <a:rect l="l" t="t" r="r" b="b"/>
              <a:pathLst>
                <a:path w="120000" h="120000" extrusionOk="0">
                  <a:moveTo>
                    <a:pt x="60000" y="0"/>
                  </a:moveTo>
                  <a:lnTo>
                    <a:pt x="6000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50" name="Google Shape;250;p9"/>
            <p:cNvSpPr/>
            <p:nvPr/>
          </p:nvSpPr>
          <p:spPr>
            <a:xfrm>
              <a:off x="3821477" y="2524582"/>
              <a:ext cx="4855483" cy="1155384"/>
            </a:xfrm>
            <a:custGeom>
              <a:avLst/>
              <a:gdLst/>
              <a:ahLst/>
              <a:cxnLst/>
              <a:rect l="l" t="t" r="r" b="b"/>
              <a:pathLst>
                <a:path w="120000" h="120000" extrusionOk="0">
                  <a:moveTo>
                    <a:pt x="120000" y="0"/>
                  </a:moveTo>
                  <a:lnTo>
                    <a:pt x="120000" y="81776"/>
                  </a:lnTo>
                  <a:lnTo>
                    <a:pt x="0" y="81776"/>
                  </a:lnTo>
                  <a:lnTo>
                    <a:pt x="0" y="120000"/>
                  </a:lnTo>
                </a:path>
              </a:pathLst>
            </a:custGeom>
            <a:noFill/>
            <a:ln w="25400" cap="flat" cmpd="sng">
              <a:solidFill>
                <a:srgbClr val="C17336"/>
              </a:solidFill>
              <a:prstDash val="solid"/>
              <a:round/>
              <a:headEnd type="none" w="sm" len="sm"/>
              <a:tailEnd type="none" w="sm" len="sm"/>
            </a:ln>
          </p:spPr>
          <p:txBody>
            <a:bodyPr/>
            <a:lstStyle/>
            <a:p>
              <a:endParaRPr lang="en-BE"/>
            </a:p>
          </p:txBody>
        </p:sp>
        <p:sp>
          <p:nvSpPr>
            <p:cNvPr id="251" name="Google Shape;251;p9"/>
            <p:cNvSpPr/>
            <p:nvPr/>
          </p:nvSpPr>
          <p:spPr>
            <a:xfrm>
              <a:off x="6690626" y="1937"/>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a:off x="7132034" y="421275"/>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txBox="1"/>
            <p:nvPr/>
          </p:nvSpPr>
          <p:spPr>
            <a:xfrm>
              <a:off x="7205920" y="495161"/>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1" i="0" u="none" strike="noStrike" cap="none">
                  <a:solidFill>
                    <a:srgbClr val="000000"/>
                  </a:solidFill>
                  <a:latin typeface="Arial"/>
                  <a:ea typeface="Arial"/>
                  <a:cs typeface="Arial"/>
                  <a:sym typeface="Arial"/>
                </a:rPr>
                <a:t>Formative Assessments</a:t>
              </a:r>
              <a:r>
                <a:rPr lang="de-DE" sz="2300" b="0" i="0" u="none" strike="noStrike" cap="none">
                  <a:solidFill>
                    <a:srgbClr val="000000"/>
                  </a:solidFill>
                  <a:latin typeface="Arial"/>
                  <a:ea typeface="Arial"/>
                  <a:cs typeface="Arial"/>
                  <a:sym typeface="Arial"/>
                </a:rPr>
                <a:t>: They can be used during the learning process to monitor student progress and provide immediate feedback. Examples include:</a:t>
              </a:r>
              <a:endParaRPr sz="2300" b="0" i="0" u="none" strike="noStrike" cap="none">
                <a:solidFill>
                  <a:srgbClr val="000000"/>
                </a:solidFill>
                <a:latin typeface="Arial"/>
                <a:ea typeface="Arial"/>
                <a:cs typeface="Arial"/>
                <a:sym typeface="Arial"/>
              </a:endParaRPr>
            </a:p>
          </p:txBody>
        </p:sp>
        <p:sp>
          <p:nvSpPr>
            <p:cNvPr id="254" name="Google Shape;254;p9"/>
            <p:cNvSpPr/>
            <p:nvPr/>
          </p:nvSpPr>
          <p:spPr>
            <a:xfrm>
              <a:off x="1835143"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a:off x="2276550"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9"/>
            <p:cNvSpPr txBox="1"/>
            <p:nvPr/>
          </p:nvSpPr>
          <p:spPr>
            <a:xfrm>
              <a:off x="2350436"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Quizzes on vocational theory (e.g., safety procedures).</a:t>
              </a:r>
              <a:endParaRPr sz="2300" b="0" i="0" u="none" strike="noStrike" cap="none">
                <a:solidFill>
                  <a:srgbClr val="000000"/>
                </a:solidFill>
                <a:latin typeface="Arial"/>
                <a:ea typeface="Arial"/>
                <a:cs typeface="Arial"/>
                <a:sym typeface="Arial"/>
              </a:endParaRPr>
            </a:p>
          </p:txBody>
        </p:sp>
        <p:sp>
          <p:nvSpPr>
            <p:cNvPr id="257" name="Google Shape;257;p9"/>
            <p:cNvSpPr/>
            <p:nvPr/>
          </p:nvSpPr>
          <p:spPr>
            <a:xfrm>
              <a:off x="6690626"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7132034"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txBox="1"/>
            <p:nvPr/>
          </p:nvSpPr>
          <p:spPr>
            <a:xfrm>
              <a:off x="7205920"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Group activities that involve practical problem-solving tasks, such as fixing machinery or designing a prototype.</a:t>
              </a:r>
              <a:endParaRPr sz="2300" b="0" i="0" u="none" strike="noStrike" cap="none">
                <a:solidFill>
                  <a:srgbClr val="000000"/>
                </a:solidFill>
                <a:latin typeface="Arial"/>
                <a:ea typeface="Arial"/>
                <a:cs typeface="Arial"/>
                <a:sym typeface="Arial"/>
              </a:endParaRPr>
            </a:p>
          </p:txBody>
        </p:sp>
        <p:sp>
          <p:nvSpPr>
            <p:cNvPr id="260" name="Google Shape;260;p9"/>
            <p:cNvSpPr/>
            <p:nvPr/>
          </p:nvSpPr>
          <p:spPr>
            <a:xfrm>
              <a:off x="11546109" y="3679966"/>
              <a:ext cx="3972668" cy="2522644"/>
            </a:xfrm>
            <a:prstGeom prst="roundRect">
              <a:avLst>
                <a:gd name="adj" fmla="val 10000"/>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11987517" y="4099303"/>
              <a:ext cx="3972668" cy="2522644"/>
            </a:xfrm>
            <a:prstGeom prst="roundRect">
              <a:avLst>
                <a:gd name="adj" fmla="val 10000"/>
              </a:avLst>
            </a:prstGeom>
            <a:solidFill>
              <a:schemeClr val="lt1">
                <a:alpha val="89803"/>
              </a:schemeClr>
            </a:solidFill>
            <a:ln w="25400" cap="flat" cmpd="sng">
              <a:solidFill>
                <a:srgbClr val="F795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txBox="1"/>
            <p:nvPr/>
          </p:nvSpPr>
          <p:spPr>
            <a:xfrm>
              <a:off x="12061403" y="4173189"/>
              <a:ext cx="3824896" cy="2374872"/>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rgbClr val="000000"/>
                </a:buClr>
                <a:buSzPts val="2300"/>
                <a:buFont typeface="Arial"/>
                <a:buNone/>
              </a:pPr>
              <a:r>
                <a:rPr lang="de-DE" sz="2300" b="0" i="0" u="none" strike="noStrike" cap="none">
                  <a:solidFill>
                    <a:srgbClr val="000000"/>
                  </a:solidFill>
                  <a:latin typeface="Arial"/>
                  <a:ea typeface="Arial"/>
                  <a:cs typeface="Arial"/>
                  <a:sym typeface="Arial"/>
                </a:rPr>
                <a:t>Peer assessments where students review each other's work (e.g., assessing quality in a carpentry project).</a:t>
              </a:r>
              <a:endParaRPr sz="23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4078</Words>
  <Application>Microsoft Office PowerPoint</Application>
  <PresentationFormat>Custom</PresentationFormat>
  <Paragraphs>180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modified xsi:type="dcterms:W3CDTF">2024-11-07T21:45:37Z</dcterms:modified>
</cp:coreProperties>
</file>