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Play"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Th3Pawr7B2de4AQxIGNnqw8W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png"/><Relationship Id="rId7" Type="http://schemas.openxmlformats.org/officeDocument/2006/relationships/hyperlink" Target="https://www.microsoft.com/it-it/microsoft-teams/log-i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sites.google.com/view/classroom-workspace/login_4"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png"/><Relationship Id="rId7" Type="http://schemas.openxmlformats.org/officeDocument/2006/relationships/hyperlink" Target="https://www.labster.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simbound.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jp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hyperlink" Target="https://www.codecademy.com/?g_network=g&amp;g_productchannel=&amp;g_adid=528849219280&amp;g_locinterest=&amp;g_keyword=codecademy&amp;g_acctid=243-039-7011&amp;g_adtype=&amp;g_keywordid=kwd-41065460761&amp;g_ifcreative=&amp;g_campaign=account&amp;g_locphysical=9195850&amp;g_adgroupid=70492864474&amp;g_productid=&amp;g_source=%7bsourceid%7d&amp;g_merchantid=&amp;g_placement=&amp;g_partition=&amp;g_campaignid=1726903838&amp;g_ifproduct=&amp;utm_id=t_kwd-41065460761:ag_70492864474:cp_1726903838:n_g:d_c&amp;utm_source=google&amp;utm_medium=paid-search&amp;utm_term=codecademy&amp;utm_campaign=INTL_Brand_Exact&amp;utm_content=528849219280&amp;g_adtype=search&amp;g_acctid=243-039-7011&amp;gad_source=1&amp;gclid=Cj0KCQjw4Oe4BhCcARIsADQ0cskXrW0-QGiDZKj9fE8JzQ_n8P54QhnO4hO2ySt7Xf7euqP4rn2L9l8aApDEEALw_wcB"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instructables.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autodesk.com/it/products/autocad/overview?term=1-YEAR&amp;tab=subscription"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teachfloor.com/blog/best-collaborative-learning-tools-2022"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hyperlink" Target="https://www.simbound.com/" TargetMode="External"/><Relationship Id="rId3" Type="http://schemas.openxmlformats.org/officeDocument/2006/relationships/image" Target="../media/image1.png"/><Relationship Id="rId7" Type="http://schemas.openxmlformats.org/officeDocument/2006/relationships/hyperlink" Target="https://www.microsoft.com/en/microsoft-team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classroom.google.com/"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www.labster.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coursera.org/" TargetMode="External"/><Relationship Id="rId3" Type="http://schemas.openxmlformats.org/officeDocument/2006/relationships/image" Target="../media/image1.png"/><Relationship Id="rId7" Type="http://schemas.openxmlformats.org/officeDocument/2006/relationships/hyperlink" Target="https://www.codecademy.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instructables.com/" TargetMode="External"/><Relationship Id="rId5" Type="http://schemas.openxmlformats.org/officeDocument/2006/relationships/image" Target="../media/image3.png"/><Relationship Id="rId10" Type="http://schemas.openxmlformats.org/officeDocument/2006/relationships/hyperlink" Target="https://www.thinglink.com/" TargetMode="External"/><Relationship Id="rId4" Type="http://schemas.openxmlformats.org/officeDocument/2006/relationships/image" Target="../media/image2.png"/><Relationship Id="rId9" Type="http://schemas.openxmlformats.org/officeDocument/2006/relationships/hyperlink" Target="https://www.udemy.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685800" y="1975715"/>
            <a:ext cx="6870300" cy="27915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667" b="0" i="0" u="none" strike="noStrike" cap="none" dirty="0" err="1">
                <a:solidFill>
                  <a:srgbClr val="FB8709"/>
                </a:solidFill>
                <a:latin typeface="Arial"/>
                <a:ea typeface="Arial"/>
                <a:cs typeface="Arial"/>
                <a:sym typeface="Arial"/>
              </a:rPr>
              <a:t>Módulo</a:t>
            </a:r>
            <a:r>
              <a:rPr lang="en-US" sz="2667" b="0" i="0" u="none" strike="noStrike" cap="none" dirty="0">
                <a:solidFill>
                  <a:srgbClr val="FB8709"/>
                </a:solidFill>
                <a:latin typeface="Arial"/>
                <a:ea typeface="Arial"/>
                <a:cs typeface="Arial"/>
                <a:sym typeface="Arial"/>
              </a:rPr>
              <a:t> 5: </a:t>
            </a:r>
            <a:r>
              <a:rPr lang="en-US" sz="2667" b="0" i="0" u="none" strike="noStrike" cap="none" dirty="0" err="1">
                <a:solidFill>
                  <a:srgbClr val="FB8709"/>
                </a:solidFill>
                <a:latin typeface="Arial"/>
                <a:ea typeface="Arial"/>
                <a:cs typeface="Arial"/>
                <a:sym typeface="Arial"/>
              </a:rPr>
              <a:t>Herramientas</a:t>
            </a:r>
            <a:r>
              <a:rPr lang="en-US" sz="2667" b="0" i="0" u="none" strike="noStrike" cap="none" dirty="0">
                <a:solidFill>
                  <a:srgbClr val="FB8709"/>
                </a:solidFill>
                <a:latin typeface="Arial"/>
                <a:ea typeface="Arial"/>
                <a:cs typeface="Arial"/>
                <a:sym typeface="Arial"/>
              </a:rPr>
              <a:t> </a:t>
            </a:r>
            <a:r>
              <a:rPr lang="en-US" sz="2667" b="0" i="0" u="none" strike="noStrike" cap="none" dirty="0" err="1">
                <a:solidFill>
                  <a:srgbClr val="FB8709"/>
                </a:solidFill>
                <a:latin typeface="Arial"/>
                <a:ea typeface="Arial"/>
                <a:cs typeface="Arial"/>
                <a:sym typeface="Arial"/>
              </a:rPr>
              <a:t>tecnológicas</a:t>
            </a:r>
            <a:r>
              <a:rPr lang="en-US" sz="2667" b="0" i="0" u="none" strike="noStrike" cap="none" dirty="0">
                <a:solidFill>
                  <a:srgbClr val="FB8709"/>
                </a:solidFill>
                <a:latin typeface="Arial"/>
                <a:ea typeface="Arial"/>
                <a:cs typeface="Arial"/>
                <a:sym typeface="Arial"/>
              </a:rPr>
              <a:t> para </a:t>
            </a:r>
            <a:r>
              <a:rPr lang="en-US" sz="2667" b="0" i="0" u="none" strike="noStrike" cap="none" dirty="0" err="1">
                <a:solidFill>
                  <a:srgbClr val="FB8709"/>
                </a:solidFill>
                <a:latin typeface="Arial"/>
                <a:ea typeface="Arial"/>
                <a:cs typeface="Arial"/>
                <a:sym typeface="Arial"/>
              </a:rPr>
              <a:t>el</a:t>
            </a:r>
            <a:r>
              <a:rPr lang="en-US" sz="2667" b="0" i="0" u="none" strike="noStrike" cap="none" dirty="0">
                <a:solidFill>
                  <a:srgbClr val="FB8709"/>
                </a:solidFill>
                <a:latin typeface="Arial"/>
                <a:ea typeface="Arial"/>
                <a:cs typeface="Arial"/>
                <a:sym typeface="Arial"/>
              </a:rPr>
              <a:t> </a:t>
            </a:r>
            <a:r>
              <a:rPr lang="en-US" sz="2667" dirty="0">
                <a:solidFill>
                  <a:srgbClr val="FB8709"/>
                </a:solidFill>
              </a:rPr>
              <a:t>aula </a:t>
            </a:r>
            <a:r>
              <a:rPr lang="en-US" sz="2667" dirty="0" err="1">
                <a:solidFill>
                  <a:srgbClr val="FB8709"/>
                </a:solidFill>
              </a:rPr>
              <a:t>invertida</a:t>
            </a:r>
            <a:endParaRPr dirty="0"/>
          </a:p>
          <a:p>
            <a:pPr marL="0" marR="0" lvl="0" indent="0" algn="l" rtl="0">
              <a:spcBef>
                <a:spcPts val="0"/>
              </a:spcBef>
              <a:spcAft>
                <a:spcPts val="0"/>
              </a:spcAft>
              <a:buNone/>
            </a:pPr>
            <a:r>
              <a:rPr lang="en-US" sz="3334" dirty="0">
                <a:solidFill>
                  <a:srgbClr val="053249"/>
                </a:solidFill>
              </a:rPr>
              <a:t>Unidad </a:t>
            </a:r>
            <a:r>
              <a:rPr lang="en-US" sz="3334" b="0" i="0" u="none" strike="noStrike" cap="none" dirty="0">
                <a:solidFill>
                  <a:srgbClr val="053249"/>
                </a:solidFill>
                <a:latin typeface="Arial"/>
                <a:ea typeface="Arial"/>
                <a:cs typeface="Arial"/>
                <a:sym typeface="Arial"/>
              </a:rPr>
              <a:t>4 </a:t>
            </a:r>
            <a:r>
              <a:rPr lang="en-US" sz="3334" b="0" i="0" u="none" strike="noStrike" cap="none" dirty="0" err="1">
                <a:solidFill>
                  <a:srgbClr val="053249"/>
                </a:solidFill>
                <a:latin typeface="Arial"/>
                <a:ea typeface="Arial"/>
                <a:cs typeface="Arial"/>
                <a:sym typeface="Arial"/>
              </a:rPr>
              <a:t>Plataformas</a:t>
            </a:r>
            <a:r>
              <a:rPr lang="en-US" sz="3334" b="0" i="0" u="none" strike="noStrike" cap="none" dirty="0">
                <a:solidFill>
                  <a:srgbClr val="053249"/>
                </a:solidFill>
                <a:latin typeface="Arial"/>
                <a:ea typeface="Arial"/>
                <a:cs typeface="Arial"/>
                <a:sym typeface="Arial"/>
              </a:rPr>
              <a:t> </a:t>
            </a:r>
            <a:r>
              <a:rPr lang="en-US" sz="3334" b="0" i="0" u="none" strike="noStrike" cap="none" dirty="0" err="1">
                <a:solidFill>
                  <a:srgbClr val="053249"/>
                </a:solidFill>
                <a:latin typeface="Arial"/>
                <a:ea typeface="Arial"/>
                <a:cs typeface="Arial"/>
                <a:sym typeface="Arial"/>
              </a:rPr>
              <a:t>interactivas</a:t>
            </a:r>
            <a:r>
              <a:rPr lang="en-US" sz="3334" b="0" i="0" u="none" strike="noStrike" cap="none" dirty="0">
                <a:solidFill>
                  <a:srgbClr val="053249"/>
                </a:solidFill>
                <a:latin typeface="Arial"/>
                <a:ea typeface="Arial"/>
                <a:cs typeface="Arial"/>
                <a:sym typeface="Arial"/>
              </a:rPr>
              <a:t> de </a:t>
            </a:r>
            <a:r>
              <a:rPr lang="en-US" sz="3334" b="0" i="0" u="none" strike="noStrike" cap="none" dirty="0" err="1">
                <a:solidFill>
                  <a:srgbClr val="053249"/>
                </a:solidFill>
                <a:latin typeface="Arial"/>
                <a:ea typeface="Arial"/>
                <a:cs typeface="Arial"/>
                <a:sym typeface="Arial"/>
              </a:rPr>
              <a:t>colaboración</a:t>
            </a:r>
            <a:r>
              <a:rPr lang="en-US" sz="3334" b="0" i="0" u="none" strike="noStrike" cap="none" dirty="0">
                <a:solidFill>
                  <a:srgbClr val="053249"/>
                </a:solidFill>
                <a:latin typeface="Arial"/>
                <a:ea typeface="Arial"/>
                <a:cs typeface="Arial"/>
                <a:sym typeface="Arial"/>
              </a:rPr>
              <a:t> y </a:t>
            </a:r>
            <a:r>
              <a:rPr lang="en-US" sz="3334" b="0" i="0" u="none" strike="noStrike" cap="none" dirty="0" err="1">
                <a:solidFill>
                  <a:srgbClr val="053249"/>
                </a:solidFill>
                <a:latin typeface="Arial"/>
                <a:ea typeface="Arial"/>
                <a:cs typeface="Arial"/>
                <a:sym typeface="Arial"/>
              </a:rPr>
              <a:t>participación</a:t>
            </a:r>
            <a:endParaRPr dirty="0"/>
          </a:p>
          <a:p>
            <a:pPr marL="0" marR="0" lvl="0" indent="0" algn="l" rtl="0">
              <a:spcBef>
                <a:spcPts val="0"/>
              </a:spcBef>
              <a:spcAft>
                <a:spcPts val="0"/>
              </a:spcAft>
              <a:buNone/>
            </a:pPr>
            <a:endParaRPr sz="2800" dirty="0">
              <a:solidFill>
                <a:schemeClr val="dk1"/>
              </a:solidFill>
              <a:latin typeface="Arial"/>
              <a:ea typeface="Arial"/>
              <a:cs typeface="Arial"/>
              <a:sym typeface="Arial"/>
            </a:endParaRPr>
          </a:p>
          <a:p>
            <a:pPr marL="0" marR="0" lvl="0" indent="0" algn="l" rtl="0">
              <a:spcBef>
                <a:spcPts val="0"/>
              </a:spcBef>
              <a:spcAft>
                <a:spcPts val="0"/>
              </a:spcAft>
              <a:buNone/>
            </a:pPr>
            <a:endParaRPr sz="3334" dirty="0">
              <a:solidFill>
                <a:srgbClr val="053249"/>
              </a:solidFill>
              <a:latin typeface="Arial"/>
              <a:ea typeface="Arial"/>
              <a:cs typeface="Arial"/>
              <a:sym typeface="Arial"/>
            </a:endParaRPr>
          </a:p>
        </p:txBody>
      </p:sp>
      <p:sp>
        <p:nvSpPr>
          <p:cNvPr id="89" name="Google Shape;89;p1"/>
          <p:cNvSpPr/>
          <p:nvPr/>
        </p:nvSpPr>
        <p:spPr>
          <a:xfrm rot="10800000">
            <a:off x="6449256" y="-1280146"/>
            <a:ext cx="6870225" cy="6841373"/>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0" name="Google Shape;90;p1"/>
          <p:cNvSpPr/>
          <p:nvPr/>
        </p:nvSpPr>
        <p:spPr>
          <a:xfrm rot="-5400000">
            <a:off x="9052865" y="3449200"/>
            <a:ext cx="3367126" cy="3450475"/>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1" name="Google Shape;91;p1"/>
          <p:cNvSpPr/>
          <p:nvPr/>
        </p:nvSpPr>
        <p:spPr>
          <a:xfrm>
            <a:off x="456859" y="4335335"/>
            <a:ext cx="2244904" cy="2244904"/>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2" name="Google Shape;92;p1"/>
          <p:cNvSpPr/>
          <p:nvPr/>
        </p:nvSpPr>
        <p:spPr>
          <a:xfrm>
            <a:off x="456859" y="5974174"/>
            <a:ext cx="2495010" cy="673653"/>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93" name="Google Shape;93;p1"/>
          <p:cNvSpPr txBox="1"/>
          <p:nvPr/>
        </p:nvSpPr>
        <p:spPr>
          <a:xfrm>
            <a:off x="685800" y="1000921"/>
            <a:ext cx="7530167" cy="696473"/>
          </a:xfrm>
          <a:prstGeom prst="rect">
            <a:avLst/>
          </a:prstGeom>
          <a:noFill/>
          <a:ln>
            <a:noFill/>
          </a:ln>
        </p:spPr>
        <p:txBody>
          <a:bodyPr spcFirstLastPara="1" wrap="square" lIns="0" tIns="0" rIns="0" bIns="0" anchor="t" anchorCtr="0">
            <a:spAutoFit/>
          </a:bodyPr>
          <a:lstStyle/>
          <a:p>
            <a:pPr marL="0" marR="0" lvl="0" indent="0" algn="l" rtl="0">
              <a:lnSpc>
                <a:spcPct val="121003"/>
              </a:lnSpc>
              <a:spcBef>
                <a:spcPts val="0"/>
              </a:spcBef>
              <a:spcAft>
                <a:spcPts val="0"/>
              </a:spcAft>
              <a:buNone/>
            </a:pPr>
            <a:r>
              <a:rPr lang="en-US" sz="2333">
                <a:solidFill>
                  <a:srgbClr val="053249"/>
                </a:solidFill>
                <a:latin typeface="Arial"/>
                <a:ea typeface="Arial"/>
                <a:cs typeface="Arial"/>
                <a:sym typeface="Arial"/>
              </a:rPr>
              <a:t>CollaboratiVET Plan de estudios para profesores/formadores/educadores de EFP </a:t>
            </a:r>
            <a:endParaRPr/>
          </a:p>
        </p:txBody>
      </p:sp>
      <p:sp>
        <p:nvSpPr>
          <p:cNvPr id="95" name="Google Shape;95;p1"/>
          <p:cNvSpPr txBox="1"/>
          <p:nvPr/>
        </p:nvSpPr>
        <p:spPr>
          <a:xfrm>
            <a:off x="2883676" y="6096647"/>
            <a:ext cx="4480421" cy="693395"/>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8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800" b="0" i="0" u="none" strike="noStrike" cap="none" dirty="0">
              <a:solidFill>
                <a:srgbClr val="000000"/>
              </a:solidFill>
              <a:latin typeface="Arial"/>
              <a:ea typeface="Arial"/>
              <a:cs typeface="Arial"/>
              <a:sym typeface="Arial"/>
            </a:endParaRPr>
          </a:p>
        </p:txBody>
      </p:sp>
      <p:pic>
        <p:nvPicPr>
          <p:cNvPr id="96" name="Google Shape;96;p1"/>
          <p:cNvPicPr preferRelativeResize="0"/>
          <p:nvPr/>
        </p:nvPicPr>
        <p:blipFill rotWithShape="1">
          <a:blip r:embed="rId5">
            <a:alphaModFix/>
          </a:blip>
          <a:srcRect/>
          <a:stretch/>
        </p:blipFill>
        <p:spPr>
          <a:xfrm>
            <a:off x="11465878" y="6453255"/>
            <a:ext cx="698413" cy="253968"/>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0AA7F636-5AFD-CDBC-26B8-EA662FADF986}"/>
              </a:ext>
            </a:extLst>
          </p:cNvPr>
          <p:cNvPicPr>
            <a:picLocks noChangeAspect="1"/>
          </p:cNvPicPr>
          <p:nvPr/>
        </p:nvPicPr>
        <p:blipFill>
          <a:blip r:embed="rId6"/>
          <a:srcRect r="59736" b="14882"/>
          <a:stretch/>
        </p:blipFill>
        <p:spPr>
          <a:xfrm>
            <a:off x="7566455" y="806894"/>
            <a:ext cx="4410204" cy="5244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6" name="Google Shape;276;p1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7" name="Google Shape;277;p10"/>
          <p:cNvSpPr txBox="1"/>
          <p:nvPr/>
        </p:nvSpPr>
        <p:spPr>
          <a:xfrm>
            <a:off x="339018" y="259870"/>
            <a:ext cx="10790669"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Plataformas de colaboración</a:t>
            </a:r>
            <a:endParaRPr sz="4666" b="1">
              <a:solidFill>
                <a:srgbClr val="033C5B"/>
              </a:solidFill>
              <a:latin typeface="Arial"/>
              <a:ea typeface="Arial"/>
              <a:cs typeface="Arial"/>
              <a:sym typeface="Arial"/>
            </a:endParaRPr>
          </a:p>
        </p:txBody>
      </p:sp>
      <p:sp>
        <p:nvSpPr>
          <p:cNvPr id="278" name="Google Shape;278;p1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79" name="Google Shape;279;p1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0" name="Google Shape;280;p1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1" name="Google Shape;281;p1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82" name="Google Shape;282;p10"/>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283" name="Google Shape;283;p10"/>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84" name="Google Shape;284;p10"/>
          <p:cNvSpPr txBox="1"/>
          <p:nvPr/>
        </p:nvSpPr>
        <p:spPr>
          <a:xfrm>
            <a:off x="572845" y="1462106"/>
            <a:ext cx="8467345" cy="568682"/>
          </a:xfrm>
          <a:prstGeom prst="rect">
            <a:avLst/>
          </a:prstGeom>
          <a:noFill/>
          <a:ln>
            <a:noFill/>
          </a:ln>
        </p:spPr>
        <p:txBody>
          <a:bodyPr spcFirstLastPara="1" wrap="square" lIns="0" tIns="0" rIns="0" bIns="0" anchor="t" anchorCtr="0">
            <a:spAutoFit/>
          </a:bodyPr>
          <a:lstStyle/>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Plataformas colaborativas como </a:t>
            </a: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Google Classroom </a:t>
            </a:r>
            <a:r>
              <a:rPr lang="en-US" sz="1400">
                <a:solidFill>
                  <a:srgbClr val="121212"/>
                </a:solidFill>
                <a:latin typeface="Arial"/>
                <a:ea typeface="Arial"/>
                <a:cs typeface="Arial"/>
                <a:sym typeface="Arial"/>
              </a:rPr>
              <a:t>y </a:t>
            </a:r>
            <a:r>
              <a:rPr lang="en-US" sz="14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Microsoft Teams </a:t>
            </a:r>
            <a:r>
              <a:rPr lang="en-US" sz="1400">
                <a:solidFill>
                  <a:srgbClr val="121212"/>
                </a:solidFill>
                <a:latin typeface="Arial"/>
                <a:ea typeface="Arial"/>
                <a:cs typeface="Arial"/>
                <a:sym typeface="Arial"/>
              </a:rPr>
              <a:t>revolucionan la interacción educativa  </a:t>
            </a:r>
            <a:endParaRPr/>
          </a:p>
        </p:txBody>
      </p:sp>
      <p:pic>
        <p:nvPicPr>
          <p:cNvPr id="285" name="Google Shape;285;p10" descr="Image result for google classroom"/>
          <p:cNvPicPr preferRelativeResize="0"/>
          <p:nvPr/>
        </p:nvPicPr>
        <p:blipFill rotWithShape="1">
          <a:blip r:embed="rId8">
            <a:alphaModFix/>
          </a:blip>
          <a:srcRect l="4623" t="14882" r="4745" b="20659"/>
          <a:stretch/>
        </p:blipFill>
        <p:spPr>
          <a:xfrm>
            <a:off x="512911" y="2193251"/>
            <a:ext cx="1792485" cy="1314174"/>
          </a:xfrm>
          <a:prstGeom prst="rect">
            <a:avLst/>
          </a:prstGeom>
          <a:noFill/>
          <a:ln>
            <a:noFill/>
          </a:ln>
        </p:spPr>
      </p:pic>
      <p:pic>
        <p:nvPicPr>
          <p:cNvPr id="286" name="Google Shape;286;p10" descr="Microsoft Teams | Thomas-Krenn.AG"/>
          <p:cNvPicPr preferRelativeResize="0"/>
          <p:nvPr/>
        </p:nvPicPr>
        <p:blipFill rotWithShape="1">
          <a:blip r:embed="rId9">
            <a:alphaModFix/>
          </a:blip>
          <a:srcRect/>
          <a:stretch/>
        </p:blipFill>
        <p:spPr>
          <a:xfrm>
            <a:off x="236303" y="3717127"/>
            <a:ext cx="2182620" cy="1705049"/>
          </a:xfrm>
          <a:prstGeom prst="rect">
            <a:avLst/>
          </a:prstGeom>
          <a:noFill/>
          <a:ln>
            <a:noFill/>
          </a:ln>
        </p:spPr>
      </p:pic>
      <p:sp>
        <p:nvSpPr>
          <p:cNvPr id="287" name="Google Shape;287;p10"/>
          <p:cNvSpPr txBox="1"/>
          <p:nvPr/>
        </p:nvSpPr>
        <p:spPr>
          <a:xfrm>
            <a:off x="2355273" y="2137185"/>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Aula Google</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 sistema de gestión del aprendizaje (LMS) ampliamente utilizado que permite a los educadores distribuir tareas, dar retroalimentación y gestionar las actividades del aula.</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EFP: Los alumnos de un curso de construcción colaboran en proyectos de diseño enviando planos, proporcionando comentarios entre compañeros y accediendo a recursos compartidos como vídeos didácticos y directrices de seguridad.</a:t>
            </a:r>
            <a:endParaRPr sz="1400">
              <a:solidFill>
                <a:srgbClr val="121212"/>
              </a:solidFill>
              <a:latin typeface="Arial"/>
              <a:ea typeface="Arial"/>
              <a:cs typeface="Arial"/>
              <a:sym typeface="Arial"/>
            </a:endParaRPr>
          </a:p>
        </p:txBody>
      </p:sp>
      <p:sp>
        <p:nvSpPr>
          <p:cNvPr id="288" name="Google Shape;288;p10"/>
          <p:cNvSpPr txBox="1"/>
          <p:nvPr/>
        </p:nvSpPr>
        <p:spPr>
          <a:xfrm>
            <a:off x="2355272" y="3808733"/>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Microsoft Teams</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Herramienta de colaboración y comunicación que permite compartir archivos, mensajería en tiempo real y reuniones de vídeo.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FP: Los estudiantes de hostelería utilizan Teams para planificar y gestionar un proyecto de evento, organizando tareas, compartiendo documentos y celebrando reuniones virtuales de equipo.</a:t>
            </a:r>
            <a:endParaRPr sz="1400">
              <a:solidFill>
                <a:srgbClr val="12121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4" name="Google Shape;294;p1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5" name="Google Shape;295;p11"/>
          <p:cNvSpPr txBox="1"/>
          <p:nvPr/>
        </p:nvSpPr>
        <p:spPr>
          <a:xfrm>
            <a:off x="339018" y="259870"/>
            <a:ext cx="10790669"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Plataformas de colaboración</a:t>
            </a:r>
            <a:endParaRPr sz="4666" b="1">
              <a:solidFill>
                <a:srgbClr val="033C5B"/>
              </a:solidFill>
              <a:latin typeface="Arial"/>
              <a:ea typeface="Arial"/>
              <a:cs typeface="Arial"/>
              <a:sym typeface="Arial"/>
            </a:endParaRPr>
          </a:p>
        </p:txBody>
      </p:sp>
      <p:sp>
        <p:nvSpPr>
          <p:cNvPr id="296" name="Google Shape;296;p1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7" name="Google Shape;297;p1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8" name="Google Shape;298;p1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99" name="Google Shape;299;p1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00" name="Google Shape;300;p11"/>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01" name="Google Shape;301;p11"/>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02" name="Google Shape;302;p11"/>
          <p:cNvSpPr txBox="1"/>
          <p:nvPr/>
        </p:nvSpPr>
        <p:spPr>
          <a:xfrm>
            <a:off x="2413642" y="1640312"/>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Slack</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Plataforma de comunicación organizada con canales para diferentes temas, mensajería en tiempo real y compartición de archivos.</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de uso de EFP: Los estudiantes de automoción utilizan Slack para crear canales sobre temas específicos (por ejemplo, diagnóstico, técnicas de reparación) y compartir actualizaciones, consejos para solucionar problemas y calendarios de mantenimiento.</a:t>
            </a:r>
            <a:endParaRPr sz="1400">
              <a:solidFill>
                <a:srgbClr val="121212"/>
              </a:solidFill>
              <a:latin typeface="Arial"/>
              <a:ea typeface="Arial"/>
              <a:cs typeface="Arial"/>
              <a:sym typeface="Arial"/>
            </a:endParaRPr>
          </a:p>
        </p:txBody>
      </p:sp>
      <p:sp>
        <p:nvSpPr>
          <p:cNvPr id="303" name="Google Shape;303;p11"/>
          <p:cNvSpPr txBox="1"/>
          <p:nvPr/>
        </p:nvSpPr>
        <p:spPr>
          <a:xfrm>
            <a:off x="2397222" y="3477869"/>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Trello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Una herramienta visual de gestión de proyectos que utiliza tableros, listas y tarjetas para organizar las tareas y realizar un seguimiento del progreso.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EFP: Los estudiantes de soldadura utilizan Trello para gestionar un proyecto de grupo dividiendo las tareas en "Por hacer", "En curso" y "Completadas", asignando responsabilidades y realizando un seguimiento de los hitos.</a:t>
            </a:r>
            <a:endParaRPr sz="1400">
              <a:solidFill>
                <a:srgbClr val="121212"/>
              </a:solidFill>
              <a:latin typeface="Arial"/>
              <a:ea typeface="Arial"/>
              <a:cs typeface="Arial"/>
              <a:sym typeface="Arial"/>
            </a:endParaRPr>
          </a:p>
        </p:txBody>
      </p:sp>
      <p:pic>
        <p:nvPicPr>
          <p:cNvPr id="304" name="Google Shape;304;p11"/>
          <p:cNvPicPr preferRelativeResize="0"/>
          <p:nvPr/>
        </p:nvPicPr>
        <p:blipFill rotWithShape="1">
          <a:blip r:embed="rId6">
            <a:alphaModFix/>
          </a:blip>
          <a:srcRect/>
          <a:stretch/>
        </p:blipFill>
        <p:spPr>
          <a:xfrm>
            <a:off x="261589" y="1900844"/>
            <a:ext cx="1951514" cy="857537"/>
          </a:xfrm>
          <a:prstGeom prst="rect">
            <a:avLst/>
          </a:prstGeom>
          <a:noFill/>
          <a:ln>
            <a:noFill/>
          </a:ln>
        </p:spPr>
      </p:pic>
      <p:pic>
        <p:nvPicPr>
          <p:cNvPr id="305" name="Google Shape;305;p11"/>
          <p:cNvPicPr preferRelativeResize="0"/>
          <p:nvPr/>
        </p:nvPicPr>
        <p:blipFill rotWithShape="1">
          <a:blip r:embed="rId7">
            <a:alphaModFix/>
          </a:blip>
          <a:srcRect/>
          <a:stretch/>
        </p:blipFill>
        <p:spPr>
          <a:xfrm>
            <a:off x="301706" y="3794757"/>
            <a:ext cx="1911397" cy="7517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1" name="Google Shape;311;p1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2" name="Google Shape;312;p12"/>
          <p:cNvSpPr txBox="1"/>
          <p:nvPr/>
        </p:nvSpPr>
        <p:spPr>
          <a:xfrm>
            <a:off x="339018" y="259870"/>
            <a:ext cx="10790669"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Plataformas de colaboración</a:t>
            </a:r>
            <a:endParaRPr sz="4666" b="1">
              <a:solidFill>
                <a:srgbClr val="033C5B"/>
              </a:solidFill>
              <a:latin typeface="Arial"/>
              <a:ea typeface="Arial"/>
              <a:cs typeface="Arial"/>
              <a:sym typeface="Arial"/>
            </a:endParaRPr>
          </a:p>
        </p:txBody>
      </p:sp>
      <p:sp>
        <p:nvSpPr>
          <p:cNvPr id="313" name="Google Shape;313;p1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4" name="Google Shape;314;p1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5" name="Google Shape;315;p1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6" name="Google Shape;316;p1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17" name="Google Shape;317;p12"/>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18" name="Google Shape;318;p12"/>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19" name="Google Shape;319;p12"/>
          <p:cNvSpPr txBox="1"/>
          <p:nvPr/>
        </p:nvSpPr>
        <p:spPr>
          <a:xfrm>
            <a:off x="2413642" y="1640312"/>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Paleta</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Una pizarra digital donde los usuarios pueden publicar y organizar textos, imágenes, vídeos y enlaces de forma colaborativa.</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EFP: Los estudiantes de cocina comparten ideas de recetas, técnicas culinarias e imágenes de sus platos en un tablero compartido de Padlet para inspirarse y recibir comentarios del grupo.</a:t>
            </a:r>
            <a:endParaRPr sz="1400">
              <a:solidFill>
                <a:srgbClr val="121212"/>
              </a:solidFill>
              <a:latin typeface="Arial"/>
              <a:ea typeface="Arial"/>
              <a:cs typeface="Arial"/>
              <a:sym typeface="Arial"/>
            </a:endParaRPr>
          </a:p>
        </p:txBody>
      </p:sp>
      <p:sp>
        <p:nvSpPr>
          <p:cNvPr id="320" name="Google Shape;320;p12"/>
          <p:cNvSpPr txBox="1"/>
          <p:nvPr/>
        </p:nvSpPr>
        <p:spPr>
          <a:xfrm>
            <a:off x="2397222" y="3477869"/>
            <a:ext cx="8891151" cy="117192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Miro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Una herramienta interactiva de pizarra en línea para la lluvia de ideas, la planificación y la colaboración.</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FP: Los estudiantes de ingeniería utilizan Miro para crear un diagrama de flujo para un proyecto de diseño, trazando las etapas de forma colaborativa, compartiendo comentarios y añadiendo elementos visuales para mejorar la comprensión.</a:t>
            </a:r>
            <a:endParaRPr sz="1400">
              <a:solidFill>
                <a:srgbClr val="121212"/>
              </a:solidFill>
              <a:latin typeface="Arial"/>
              <a:ea typeface="Arial"/>
              <a:cs typeface="Arial"/>
              <a:sym typeface="Arial"/>
            </a:endParaRPr>
          </a:p>
        </p:txBody>
      </p:sp>
      <p:pic>
        <p:nvPicPr>
          <p:cNvPr id="321" name="Google Shape;321;p12"/>
          <p:cNvPicPr preferRelativeResize="0"/>
          <p:nvPr/>
        </p:nvPicPr>
        <p:blipFill rotWithShape="1">
          <a:blip r:embed="rId6">
            <a:alphaModFix/>
          </a:blip>
          <a:srcRect/>
          <a:stretch/>
        </p:blipFill>
        <p:spPr>
          <a:xfrm>
            <a:off x="410154" y="1570605"/>
            <a:ext cx="1479326" cy="1361155"/>
          </a:xfrm>
          <a:prstGeom prst="rect">
            <a:avLst/>
          </a:prstGeom>
          <a:noFill/>
          <a:ln>
            <a:noFill/>
          </a:ln>
        </p:spPr>
      </p:pic>
      <p:pic>
        <p:nvPicPr>
          <p:cNvPr id="322" name="Google Shape;322;p12"/>
          <p:cNvPicPr preferRelativeResize="0"/>
          <p:nvPr/>
        </p:nvPicPr>
        <p:blipFill rotWithShape="1">
          <a:blip r:embed="rId7">
            <a:alphaModFix/>
          </a:blip>
          <a:srcRect/>
          <a:stretch/>
        </p:blipFill>
        <p:spPr>
          <a:xfrm>
            <a:off x="339018" y="3567607"/>
            <a:ext cx="1725377" cy="8775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8" name="Google Shape;328;p1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29" name="Google Shape;329;p13"/>
          <p:cNvSpPr txBox="1"/>
          <p:nvPr/>
        </p:nvSpPr>
        <p:spPr>
          <a:xfrm>
            <a:off x="339018" y="259870"/>
            <a:ext cx="10790669"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Plataformas de colaboración</a:t>
            </a:r>
            <a:endParaRPr sz="4666" b="1">
              <a:solidFill>
                <a:srgbClr val="033C5B"/>
              </a:solidFill>
              <a:latin typeface="Arial"/>
              <a:ea typeface="Arial"/>
              <a:cs typeface="Arial"/>
              <a:sym typeface="Arial"/>
            </a:endParaRPr>
          </a:p>
        </p:txBody>
      </p:sp>
      <p:sp>
        <p:nvSpPr>
          <p:cNvPr id="330" name="Google Shape;330;p1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31" name="Google Shape;331;p1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32" name="Google Shape;332;p1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33" name="Google Shape;333;p1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34" name="Google Shape;334;p13"/>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35" name="Google Shape;335;p1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36" name="Google Shape;336;p13"/>
          <p:cNvSpPr txBox="1"/>
          <p:nvPr/>
        </p:nvSpPr>
        <p:spPr>
          <a:xfrm>
            <a:off x="2413642" y="1640312"/>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Edmodo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Una plataforma de aprendizaje social que conecta a estudiantes y profesores en un entorno seguro para compartir recursos, debates y tareas.</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práctico de EFP: Los estudiantes de ciencias de la salud de una clase invertida utilizan Edmodo para debatir casos prácticos, compartir artículos de investigación y hacer preguntas sobre materiales previos a la clase.</a:t>
            </a:r>
            <a:endParaRPr sz="1400">
              <a:solidFill>
                <a:srgbClr val="121212"/>
              </a:solidFill>
              <a:latin typeface="Arial"/>
              <a:ea typeface="Arial"/>
              <a:cs typeface="Arial"/>
              <a:sym typeface="Arial"/>
            </a:endParaRPr>
          </a:p>
        </p:txBody>
      </p:sp>
      <p:sp>
        <p:nvSpPr>
          <p:cNvPr id="337" name="Google Shape;337;p13"/>
          <p:cNvSpPr txBox="1"/>
          <p:nvPr/>
        </p:nvSpPr>
        <p:spPr>
          <a:xfrm>
            <a:off x="2397222" y="3477869"/>
            <a:ext cx="8891151"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b="1">
                <a:solidFill>
                  <a:srgbClr val="121212"/>
                </a:solidFill>
                <a:latin typeface="Arial"/>
                <a:ea typeface="Arial"/>
                <a:cs typeface="Arial"/>
                <a:sym typeface="Arial"/>
              </a:rPr>
              <a:t>Asana</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Descripción: Una herramienta de gestión de proyectos que ayuda a los equipos a organizar, asignar y realizar un seguimiento de las tareas del proyecto con funciones como listas de tareas, plazos y calendarios.</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Caso de uso de EFP: Los estudiantes de carpintería utilizan Asana para planificar las etapas de un proyecto de carpintería, establecer plazos y realizar un seguimiento del progreso a medida que trabajan para crear un producto terminado.</a:t>
            </a:r>
            <a:endParaRPr sz="1400">
              <a:solidFill>
                <a:srgbClr val="121212"/>
              </a:solidFill>
              <a:latin typeface="Arial"/>
              <a:ea typeface="Arial"/>
              <a:cs typeface="Arial"/>
              <a:sym typeface="Arial"/>
            </a:endParaRPr>
          </a:p>
        </p:txBody>
      </p:sp>
      <p:pic>
        <p:nvPicPr>
          <p:cNvPr id="338" name="Google Shape;338;p13"/>
          <p:cNvPicPr preferRelativeResize="0"/>
          <p:nvPr/>
        </p:nvPicPr>
        <p:blipFill rotWithShape="1">
          <a:blip r:embed="rId6">
            <a:alphaModFix/>
          </a:blip>
          <a:srcRect/>
          <a:stretch/>
        </p:blipFill>
        <p:spPr>
          <a:xfrm>
            <a:off x="646760" y="1679810"/>
            <a:ext cx="1289352" cy="1473546"/>
          </a:xfrm>
          <a:prstGeom prst="rect">
            <a:avLst/>
          </a:prstGeom>
          <a:noFill/>
          <a:ln>
            <a:noFill/>
          </a:ln>
        </p:spPr>
      </p:pic>
      <p:pic>
        <p:nvPicPr>
          <p:cNvPr id="339" name="Google Shape;339;p13"/>
          <p:cNvPicPr preferRelativeResize="0"/>
          <p:nvPr/>
        </p:nvPicPr>
        <p:blipFill rotWithShape="1">
          <a:blip r:embed="rId7">
            <a:alphaModFix/>
          </a:blip>
          <a:srcRect/>
          <a:stretch/>
        </p:blipFill>
        <p:spPr>
          <a:xfrm>
            <a:off x="403797" y="3875492"/>
            <a:ext cx="1775278" cy="616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5" name="Google Shape;345;p1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6" name="Google Shape;346;p14"/>
          <p:cNvSpPr txBox="1"/>
          <p:nvPr/>
        </p:nvSpPr>
        <p:spPr>
          <a:xfrm>
            <a:off x="339018" y="272047"/>
            <a:ext cx="9071831" cy="1243417"/>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000" b="1" dirty="0" err="1">
                <a:solidFill>
                  <a:srgbClr val="033C5B"/>
                </a:solidFill>
                <a:latin typeface="Arial"/>
                <a:ea typeface="Arial"/>
                <a:cs typeface="Arial"/>
                <a:sym typeface="Arial"/>
              </a:rPr>
              <a:t>Otras</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herramientas</a:t>
            </a:r>
            <a:r>
              <a:rPr lang="en-US" sz="4000" b="1" dirty="0">
                <a:solidFill>
                  <a:srgbClr val="033C5B"/>
                </a:solidFill>
                <a:latin typeface="Arial"/>
                <a:ea typeface="Arial"/>
                <a:cs typeface="Arial"/>
                <a:sym typeface="Arial"/>
              </a:rPr>
              <a:t> para </a:t>
            </a:r>
            <a:r>
              <a:rPr lang="en-US" sz="4000" b="1" dirty="0" err="1">
                <a:solidFill>
                  <a:srgbClr val="033C5B"/>
                </a:solidFill>
                <a:latin typeface="Arial"/>
                <a:ea typeface="Arial"/>
                <a:cs typeface="Arial"/>
                <a:sym typeface="Arial"/>
              </a:rPr>
              <a:t>el</a:t>
            </a:r>
            <a:r>
              <a:rPr lang="en-US" sz="4000" b="1" dirty="0">
                <a:solidFill>
                  <a:srgbClr val="033C5B"/>
                </a:solidFill>
                <a:latin typeface="Arial"/>
                <a:ea typeface="Arial"/>
                <a:cs typeface="Arial"/>
                <a:sym typeface="Arial"/>
              </a:rPr>
              <a:t> aula </a:t>
            </a:r>
            <a:endParaRPr sz="1100" dirty="0"/>
          </a:p>
        </p:txBody>
      </p:sp>
      <p:sp>
        <p:nvSpPr>
          <p:cNvPr id="347" name="Google Shape;347;p1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8" name="Google Shape;348;p1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49" name="Google Shape;349;p1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50" name="Google Shape;350;p1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51" name="Google Shape;351;p14"/>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52" name="Google Shape;352;p14"/>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53" name="Google Shape;353;p14"/>
          <p:cNvSpPr txBox="1"/>
          <p:nvPr/>
        </p:nvSpPr>
        <p:spPr>
          <a:xfrm>
            <a:off x="793106" y="1682716"/>
            <a:ext cx="7403786" cy="358489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Simbound </a:t>
            </a:r>
            <a:r>
              <a:rPr lang="en-US" sz="1400">
                <a:solidFill>
                  <a:srgbClr val="121212"/>
                </a:solidFill>
                <a:latin typeface="Arial"/>
                <a:ea typeface="Arial"/>
                <a:cs typeface="Arial"/>
                <a:sym typeface="Arial"/>
              </a:rPr>
              <a:t>(Marketing digital y comercio electrónico)</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Proporciona herramientas de simulación para que los estudiantes aprendan sobre marketing en línea y comercio electrónico.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Ofrece un entorno práctico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Permite a los alumnos experimentar con estrategias de marketing, prácticas de SEO y campañas de marketing por correo electrónico en un entorno controlado.  </a:t>
            </a:r>
            <a:endParaRPr/>
          </a:p>
          <a:p>
            <a:pPr marL="285750" marR="0" lvl="0" indent="-152400" algn="l" rtl="0">
              <a:lnSpc>
                <a:spcPct val="140000"/>
              </a:lnSpc>
              <a:spcBef>
                <a:spcPts val="0"/>
              </a:spcBef>
              <a:spcAft>
                <a:spcPts val="0"/>
              </a:spcAft>
              <a:buClr>
                <a:schemeClr val="accent2"/>
              </a:buClr>
              <a:buSzPts val="2100"/>
              <a:buFont typeface="Arial"/>
              <a:buNone/>
            </a:pPr>
            <a:endParaRPr sz="1400">
              <a:solidFill>
                <a:srgbClr val="121212"/>
              </a:solidFill>
              <a:latin typeface="Arial"/>
              <a:ea typeface="Arial"/>
              <a:cs typeface="Arial"/>
              <a:sym typeface="Arial"/>
            </a:endParaRPr>
          </a:p>
          <a:p>
            <a:pPr marL="0" marR="0" lvl="0" indent="0" algn="l" rtl="0">
              <a:lnSpc>
                <a:spcPct val="140000"/>
              </a:lnSpc>
              <a:spcBef>
                <a:spcPts val="0"/>
              </a:spcBef>
              <a:spcAft>
                <a:spcPts val="0"/>
              </a:spcAft>
              <a:buNone/>
            </a:pPr>
            <a:r>
              <a:rPr lang="en-US" sz="14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Labster </a:t>
            </a:r>
            <a:r>
              <a:rPr lang="en-US" sz="1400">
                <a:solidFill>
                  <a:srgbClr val="121212"/>
                </a:solidFill>
                <a:latin typeface="Arial"/>
                <a:ea typeface="Arial"/>
                <a:cs typeface="Arial"/>
                <a:sym typeface="Arial"/>
              </a:rPr>
              <a:t>(Ciencias e Ingeniería)</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Ofrece simulaciones virtuales de laboratorio para realizar experimentos científicos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Abarca campos como la biología, la química y la física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Elimina la necesidad de un laboratorio físico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Ideal para introducir técnicas y conceptos de laboratorio complejos antes de la práctica en clase </a:t>
            </a:r>
            <a:endParaRPr/>
          </a:p>
        </p:txBody>
      </p:sp>
      <p:pic>
        <p:nvPicPr>
          <p:cNvPr id="354" name="Google Shape;354;p14" descr="Simbound Online Community Simulation"/>
          <p:cNvPicPr preferRelativeResize="0"/>
          <p:nvPr/>
        </p:nvPicPr>
        <p:blipFill rotWithShape="1">
          <a:blip r:embed="rId8">
            <a:alphaModFix/>
          </a:blip>
          <a:srcRect l="12143" t="25036" r="9998" b="30519"/>
          <a:stretch/>
        </p:blipFill>
        <p:spPr>
          <a:xfrm>
            <a:off x="8543393" y="1970754"/>
            <a:ext cx="2055043" cy="659876"/>
          </a:xfrm>
          <a:prstGeom prst="rect">
            <a:avLst/>
          </a:prstGeom>
          <a:noFill/>
          <a:ln>
            <a:noFill/>
          </a:ln>
        </p:spPr>
      </p:pic>
      <p:pic>
        <p:nvPicPr>
          <p:cNvPr id="355" name="Google Shape;355;p14" descr="Labster - Sofina"/>
          <p:cNvPicPr preferRelativeResize="0"/>
          <p:nvPr/>
        </p:nvPicPr>
        <p:blipFill rotWithShape="1">
          <a:blip r:embed="rId9">
            <a:alphaModFix/>
          </a:blip>
          <a:srcRect/>
          <a:stretch/>
        </p:blipFill>
        <p:spPr>
          <a:xfrm>
            <a:off x="8543393" y="3780787"/>
            <a:ext cx="1914525" cy="5953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1" name="Google Shape;361;p1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2" name="Google Shape;362;p1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3" name="Google Shape;363;p1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4" name="Google Shape;364;p1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5" name="Google Shape;365;p1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66" name="Google Shape;366;p15"/>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67" name="Google Shape;367;p15"/>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68" name="Google Shape;368;p15"/>
          <p:cNvSpPr txBox="1"/>
          <p:nvPr/>
        </p:nvSpPr>
        <p:spPr>
          <a:xfrm>
            <a:off x="713036" y="1782963"/>
            <a:ext cx="8467345" cy="3514873"/>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Instructables </a:t>
            </a:r>
            <a:r>
              <a:rPr lang="en-US" sz="1400">
                <a:solidFill>
                  <a:srgbClr val="121212"/>
                </a:solidFill>
                <a:latin typeface="Arial"/>
                <a:ea typeface="Arial"/>
                <a:cs typeface="Arial"/>
                <a:sym typeface="Arial"/>
              </a:rPr>
              <a:t>(Varios Oficios)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 Una comunidad para gente a la que le gusta hacer cosas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 Los alumnos pueden explorar, documentar y compartir sus creaciones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 Ofrece una rica fuente de ideas para proyectos en diversas áreas profesionales.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 Incluye áreas como la carpintería, la electrónica y la artesanía  </a:t>
            </a:r>
            <a:endParaRPr/>
          </a:p>
          <a:p>
            <a:pPr marL="0" marR="0" lvl="0" indent="0" algn="l" rtl="0">
              <a:lnSpc>
                <a:spcPct val="150000"/>
              </a:lnSpc>
              <a:spcBef>
                <a:spcPts val="0"/>
              </a:spcBef>
              <a:spcAft>
                <a:spcPts val="0"/>
              </a:spcAft>
              <a:buNone/>
            </a:pPr>
            <a:endParaRPr sz="1400">
              <a:solidFill>
                <a:srgbClr val="121212"/>
              </a:solidFill>
              <a:latin typeface="Arial"/>
              <a:ea typeface="Arial"/>
              <a:cs typeface="Arial"/>
              <a:sym typeface="Arial"/>
            </a:endParaRPr>
          </a:p>
          <a:p>
            <a:pPr marL="0" marR="0" lvl="0" indent="0" algn="l" rtl="0">
              <a:lnSpc>
                <a:spcPct val="150000"/>
              </a:lnSpc>
              <a:spcBef>
                <a:spcPts val="0"/>
              </a:spcBef>
              <a:spcAft>
                <a:spcPts val="0"/>
              </a:spcAft>
              <a:buNone/>
            </a:pPr>
            <a:r>
              <a:rPr lang="en-US" sz="1400" u="sng">
                <a:solidFill>
                  <a:srgbClr val="121212"/>
                </a:solidFill>
                <a:latin typeface="Arial"/>
                <a:ea typeface="Arial"/>
                <a:cs typeface="Arial"/>
                <a:sym typeface="Arial"/>
                <a:hlinkClick r:id="rId7">
                  <a:extLst>
                    <a:ext uri="{A12FA001-AC4F-418D-AE19-62706E023703}">
                      <ahyp:hlinkClr xmlns:ahyp="http://schemas.microsoft.com/office/drawing/2018/hyperlinkcolor" val="tx"/>
                    </a:ext>
                  </a:extLst>
                </a:hlinkClick>
              </a:rPr>
              <a:t>Codecademy </a:t>
            </a:r>
            <a:r>
              <a:rPr lang="en-US" sz="1400">
                <a:solidFill>
                  <a:srgbClr val="121212"/>
                </a:solidFill>
                <a:latin typeface="Arial"/>
                <a:ea typeface="Arial"/>
                <a:cs typeface="Arial"/>
                <a:sym typeface="Arial"/>
              </a:rPr>
              <a:t>(Informática y Ciencias de la Computación)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Una plataforma interactiva que enseña codificación en múltiples lenguajes de programación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Ideal para estudiantes de informática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Ejercicios prácticos de codificación  </a:t>
            </a:r>
            <a:endParaRPr/>
          </a:p>
          <a:p>
            <a:pPr marL="285750" marR="0" lvl="0" indent="-285750" algn="l" rtl="0">
              <a:lnSpc>
                <a:spcPct val="15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Incluye proyectos para aplicar lo aprendido en un contexto práctico </a:t>
            </a:r>
            <a:endParaRPr/>
          </a:p>
        </p:txBody>
      </p:sp>
      <p:pic>
        <p:nvPicPr>
          <p:cNvPr id="369" name="Google Shape;369;p15" descr="instructables | Libraries Learn"/>
          <p:cNvPicPr preferRelativeResize="0"/>
          <p:nvPr/>
        </p:nvPicPr>
        <p:blipFill rotWithShape="1">
          <a:blip r:embed="rId8">
            <a:alphaModFix/>
          </a:blip>
          <a:srcRect/>
          <a:stretch/>
        </p:blipFill>
        <p:spPr>
          <a:xfrm>
            <a:off x="7740788" y="1844058"/>
            <a:ext cx="1764145" cy="1323109"/>
          </a:xfrm>
          <a:prstGeom prst="rect">
            <a:avLst/>
          </a:prstGeom>
          <a:noFill/>
          <a:ln>
            <a:noFill/>
          </a:ln>
        </p:spPr>
      </p:pic>
      <p:pic>
        <p:nvPicPr>
          <p:cNvPr id="370" name="Google Shape;370;p15" descr="Codecademy - Review 2023 - PCMag UK"/>
          <p:cNvPicPr preferRelativeResize="0"/>
          <p:nvPr/>
        </p:nvPicPr>
        <p:blipFill rotWithShape="1">
          <a:blip r:embed="rId9">
            <a:alphaModFix/>
          </a:blip>
          <a:srcRect/>
          <a:stretch/>
        </p:blipFill>
        <p:spPr>
          <a:xfrm>
            <a:off x="7877613" y="4069686"/>
            <a:ext cx="1533236" cy="862445"/>
          </a:xfrm>
          <a:prstGeom prst="rect">
            <a:avLst/>
          </a:prstGeom>
          <a:noFill/>
          <a:ln>
            <a:noFill/>
          </a:ln>
        </p:spPr>
      </p:pic>
      <p:sp>
        <p:nvSpPr>
          <p:cNvPr id="371" name="Google Shape;371;p15"/>
          <p:cNvSpPr txBox="1"/>
          <p:nvPr/>
        </p:nvSpPr>
        <p:spPr>
          <a:xfrm>
            <a:off x="339018" y="272047"/>
            <a:ext cx="9071831" cy="1243417"/>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000" b="1" dirty="0" err="1">
                <a:solidFill>
                  <a:srgbClr val="033C5B"/>
                </a:solidFill>
                <a:latin typeface="Arial"/>
                <a:ea typeface="Arial"/>
                <a:cs typeface="Arial"/>
                <a:sym typeface="Arial"/>
              </a:rPr>
              <a:t>Otras</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herramientas</a:t>
            </a:r>
            <a:r>
              <a:rPr lang="en-US" sz="4000" b="1" dirty="0">
                <a:solidFill>
                  <a:srgbClr val="033C5B"/>
                </a:solidFill>
                <a:latin typeface="Arial"/>
                <a:ea typeface="Arial"/>
                <a:cs typeface="Arial"/>
                <a:sym typeface="Arial"/>
              </a:rPr>
              <a:t> para </a:t>
            </a:r>
            <a:r>
              <a:rPr lang="en-US" sz="4000" b="1" dirty="0" err="1">
                <a:solidFill>
                  <a:srgbClr val="033C5B"/>
                </a:solidFill>
                <a:latin typeface="Arial"/>
                <a:ea typeface="Arial"/>
                <a:cs typeface="Arial"/>
                <a:sym typeface="Arial"/>
              </a:rPr>
              <a:t>el</a:t>
            </a:r>
            <a:r>
              <a:rPr lang="en-US" sz="4000" b="1" dirty="0">
                <a:solidFill>
                  <a:srgbClr val="033C5B"/>
                </a:solidFill>
                <a:latin typeface="Arial"/>
                <a:ea typeface="Arial"/>
                <a:cs typeface="Arial"/>
                <a:sym typeface="Arial"/>
              </a:rPr>
              <a:t> aula </a:t>
            </a:r>
            <a:endParaRPr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7" name="Google Shape;377;p1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8" name="Google Shape;378;p1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79" name="Google Shape;379;p1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80" name="Google Shape;380;p1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81" name="Google Shape;381;p1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82" name="Google Shape;382;p16"/>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83" name="Google Shape;383;p1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84" name="Google Shape;384;p16"/>
          <p:cNvSpPr txBox="1"/>
          <p:nvPr/>
        </p:nvSpPr>
        <p:spPr>
          <a:xfrm>
            <a:off x="943504" y="1936474"/>
            <a:ext cx="8467345" cy="147354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400" u="sng">
                <a:solidFill>
                  <a:srgbClr val="121212"/>
                </a:solidFill>
                <a:latin typeface="Arial"/>
                <a:ea typeface="Arial"/>
                <a:cs typeface="Arial"/>
                <a:sym typeface="Arial"/>
                <a:hlinkClick r:id="rId6">
                  <a:extLst>
                    <a:ext uri="{A12FA001-AC4F-418D-AE19-62706E023703}">
                      <ahyp:hlinkClr xmlns:ahyp="http://schemas.microsoft.com/office/drawing/2018/hyperlinkcolor" val="tx"/>
                    </a:ext>
                  </a:extLst>
                </a:hlinkClick>
              </a:rPr>
              <a:t>AutoCAD </a:t>
            </a:r>
            <a:r>
              <a:rPr lang="en-US" sz="1400">
                <a:solidFill>
                  <a:srgbClr val="121212"/>
                </a:solidFill>
                <a:latin typeface="Arial"/>
                <a:ea typeface="Arial"/>
                <a:cs typeface="Arial"/>
                <a:sym typeface="Arial"/>
              </a:rPr>
              <a:t>(Arquitectura e Ingeniería)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Una herramienta de software líder en diseño y dibujo en 3D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Imprescindible para estudiantes de arquitectura, ingeniería y construcción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Ofrece la posibilidad de crear modelos 2D y 3D precisos  </a:t>
            </a:r>
            <a:endParaRPr/>
          </a:p>
          <a:p>
            <a:pPr marL="285750" marR="0" lvl="0" indent="-285750" algn="l" rtl="0">
              <a:lnSpc>
                <a:spcPct val="140000"/>
              </a:lnSpc>
              <a:spcBef>
                <a:spcPts val="0"/>
              </a:spcBef>
              <a:spcAft>
                <a:spcPts val="0"/>
              </a:spcAft>
              <a:buClr>
                <a:schemeClr val="accent2"/>
              </a:buClr>
              <a:buSzPts val="2100"/>
              <a:buFont typeface="Arial"/>
              <a:buChar char="•"/>
            </a:pPr>
            <a:r>
              <a:rPr lang="en-US" sz="1400">
                <a:solidFill>
                  <a:srgbClr val="121212"/>
                </a:solidFill>
                <a:latin typeface="Arial"/>
                <a:ea typeface="Arial"/>
                <a:cs typeface="Arial"/>
                <a:sym typeface="Arial"/>
              </a:rPr>
              <a:t>  Los alumnos aprenden a utilizar el software para proyectos y presentaciones </a:t>
            </a:r>
            <a:endParaRPr/>
          </a:p>
        </p:txBody>
      </p:sp>
      <p:pic>
        <p:nvPicPr>
          <p:cNvPr id="385" name="Google Shape;385;p16" descr="AutoCAD: editor DWG - App su Google Play"/>
          <p:cNvPicPr preferRelativeResize="0"/>
          <p:nvPr/>
        </p:nvPicPr>
        <p:blipFill rotWithShape="1">
          <a:blip r:embed="rId7">
            <a:alphaModFix/>
          </a:blip>
          <a:srcRect/>
          <a:stretch/>
        </p:blipFill>
        <p:spPr>
          <a:xfrm>
            <a:off x="7763651" y="2171323"/>
            <a:ext cx="1136073" cy="1136073"/>
          </a:xfrm>
          <a:prstGeom prst="rect">
            <a:avLst/>
          </a:prstGeom>
          <a:noFill/>
          <a:ln>
            <a:noFill/>
          </a:ln>
        </p:spPr>
      </p:pic>
      <p:sp>
        <p:nvSpPr>
          <p:cNvPr id="386" name="Google Shape;386;p16"/>
          <p:cNvSpPr txBox="1"/>
          <p:nvPr/>
        </p:nvSpPr>
        <p:spPr>
          <a:xfrm>
            <a:off x="339018" y="272047"/>
            <a:ext cx="9071831" cy="1243417"/>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000" b="1" dirty="0" err="1">
                <a:solidFill>
                  <a:srgbClr val="033C5B"/>
                </a:solidFill>
                <a:latin typeface="Arial"/>
                <a:ea typeface="Arial"/>
                <a:cs typeface="Arial"/>
                <a:sym typeface="Arial"/>
              </a:rPr>
              <a:t>Otras</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herramientas</a:t>
            </a:r>
            <a:r>
              <a:rPr lang="en-US" sz="4000" b="1" dirty="0">
                <a:solidFill>
                  <a:srgbClr val="033C5B"/>
                </a:solidFill>
                <a:latin typeface="Arial"/>
                <a:ea typeface="Arial"/>
                <a:cs typeface="Arial"/>
                <a:sym typeface="Arial"/>
              </a:rPr>
              <a:t> para </a:t>
            </a:r>
            <a:r>
              <a:rPr lang="en-US" sz="4000" b="1" dirty="0" err="1">
                <a:solidFill>
                  <a:srgbClr val="033C5B"/>
                </a:solidFill>
                <a:latin typeface="Arial"/>
                <a:ea typeface="Arial"/>
                <a:cs typeface="Arial"/>
                <a:sym typeface="Arial"/>
              </a:rPr>
              <a:t>el</a:t>
            </a:r>
            <a:r>
              <a:rPr lang="en-US" sz="4000" b="1" dirty="0">
                <a:solidFill>
                  <a:srgbClr val="033C5B"/>
                </a:solidFill>
                <a:latin typeface="Arial"/>
                <a:ea typeface="Arial"/>
                <a:cs typeface="Arial"/>
                <a:sym typeface="Arial"/>
              </a:rPr>
              <a:t> aula </a:t>
            </a:r>
            <a:endParaRP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2" name="Google Shape;392;p1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3" name="Google Shape;393;p1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4" name="Google Shape;394;p1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5" name="Google Shape;395;p1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6" name="Google Shape;396;p1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397" name="Google Shape;397;p17"/>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398" name="Google Shape;398;p1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399" name="Google Shape;399;p17"/>
          <p:cNvSpPr txBox="1"/>
          <p:nvPr/>
        </p:nvSpPr>
        <p:spPr>
          <a:xfrm>
            <a:off x="339018" y="-80907"/>
            <a:ext cx="9071831" cy="1243417"/>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000" b="1" dirty="0" err="1">
                <a:solidFill>
                  <a:srgbClr val="033C5B"/>
                </a:solidFill>
                <a:latin typeface="Arial"/>
                <a:ea typeface="Arial"/>
                <a:cs typeface="Arial"/>
                <a:sym typeface="Arial"/>
              </a:rPr>
              <a:t>Otras</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herramientas</a:t>
            </a:r>
            <a:r>
              <a:rPr lang="en-US" sz="4000" b="1" dirty="0">
                <a:solidFill>
                  <a:srgbClr val="033C5B"/>
                </a:solidFill>
                <a:latin typeface="Arial"/>
                <a:ea typeface="Arial"/>
                <a:cs typeface="Arial"/>
                <a:sym typeface="Arial"/>
              </a:rPr>
              <a:t> para </a:t>
            </a:r>
            <a:r>
              <a:rPr lang="en-US" sz="4000" b="1" dirty="0" err="1">
                <a:solidFill>
                  <a:srgbClr val="033C5B"/>
                </a:solidFill>
                <a:latin typeface="Arial"/>
                <a:ea typeface="Arial"/>
                <a:cs typeface="Arial"/>
                <a:sym typeface="Arial"/>
              </a:rPr>
              <a:t>el</a:t>
            </a:r>
            <a:r>
              <a:rPr lang="en-US" sz="4000" b="1" dirty="0">
                <a:solidFill>
                  <a:srgbClr val="033C5B"/>
                </a:solidFill>
                <a:latin typeface="Arial"/>
                <a:ea typeface="Arial"/>
                <a:cs typeface="Arial"/>
                <a:sym typeface="Arial"/>
              </a:rPr>
              <a:t> aula </a:t>
            </a:r>
            <a:endParaRPr sz="1100" dirty="0"/>
          </a:p>
        </p:txBody>
      </p:sp>
      <p:pic>
        <p:nvPicPr>
          <p:cNvPr id="400" name="Google Shape;400;p17" descr="A screenshot of a group of logos&#10;&#10;Description automatically generated"/>
          <p:cNvPicPr preferRelativeResize="0"/>
          <p:nvPr/>
        </p:nvPicPr>
        <p:blipFill rotWithShape="1">
          <a:blip r:embed="rId6">
            <a:alphaModFix/>
          </a:blip>
          <a:srcRect/>
          <a:stretch/>
        </p:blipFill>
        <p:spPr>
          <a:xfrm>
            <a:off x="2466534" y="966492"/>
            <a:ext cx="6485200" cy="4863901"/>
          </a:xfrm>
          <a:prstGeom prst="rect">
            <a:avLst/>
          </a:prstGeom>
          <a:noFill/>
          <a:ln>
            <a:noFill/>
          </a:ln>
        </p:spPr>
      </p:pic>
      <p:sp>
        <p:nvSpPr>
          <p:cNvPr id="401" name="Google Shape;401;p17"/>
          <p:cNvSpPr txBox="1"/>
          <p:nvPr/>
        </p:nvSpPr>
        <p:spPr>
          <a:xfrm>
            <a:off x="3140910" y="5610943"/>
            <a:ext cx="6109854"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Fuente: </a:t>
            </a:r>
            <a:r>
              <a:rPr lang="en-US" sz="11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a:t>
            </a:r>
            <a:r>
              <a:rPr lang="en-US" sz="1100">
                <a:solidFill>
                  <a:schemeClr val="dk1"/>
                </a:solidFill>
                <a:latin typeface="Arial"/>
                <a:ea typeface="Arial"/>
                <a:cs typeface="Arial"/>
                <a:sym typeface="Arial"/>
              </a:rPr>
              <a:t>//www.teachfloor.com/blog/best-collaborative-learning-tools-2022 </a:t>
            </a:r>
            <a:endParaRPr sz="11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7" name="Google Shape;407;p1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08" name="Google Shape;408;p18"/>
          <p:cNvSpPr txBox="1"/>
          <p:nvPr/>
        </p:nvSpPr>
        <p:spPr>
          <a:xfrm>
            <a:off x="474442" y="685800"/>
            <a:ext cx="10566300" cy="1588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800" dirty="0" err="1">
                <a:solidFill>
                  <a:srgbClr val="033C5B"/>
                </a:solidFill>
                <a:latin typeface="Arial"/>
                <a:ea typeface="Arial"/>
                <a:cs typeface="Arial"/>
                <a:sym typeface="Arial"/>
              </a:rPr>
              <a:t>Hacer</a:t>
            </a:r>
            <a:r>
              <a:rPr lang="en-US" sz="4800" dirty="0">
                <a:solidFill>
                  <a:srgbClr val="033C5B"/>
                </a:solidFill>
                <a:latin typeface="Arial"/>
                <a:ea typeface="Arial"/>
                <a:cs typeface="Arial"/>
                <a:sym typeface="Arial"/>
              </a:rPr>
              <a:t> </a:t>
            </a:r>
            <a:r>
              <a:rPr lang="en-US" sz="4800" dirty="0" err="1">
                <a:solidFill>
                  <a:srgbClr val="033C5B"/>
                </a:solidFill>
                <a:latin typeface="Arial"/>
                <a:ea typeface="Arial"/>
                <a:cs typeface="Arial"/>
                <a:sym typeface="Arial"/>
              </a:rPr>
              <a:t>hincapié</a:t>
            </a:r>
            <a:r>
              <a:rPr lang="en-US" sz="4800" dirty="0">
                <a:solidFill>
                  <a:srgbClr val="033C5B"/>
                </a:solidFill>
                <a:latin typeface="Arial"/>
                <a:ea typeface="Arial"/>
                <a:cs typeface="Arial"/>
                <a:sym typeface="Arial"/>
              </a:rPr>
              <a:t> </a:t>
            </a:r>
            <a:r>
              <a:rPr lang="en-US" sz="4800" dirty="0" err="1">
                <a:solidFill>
                  <a:srgbClr val="033C5B"/>
                </a:solidFill>
                <a:latin typeface="Arial"/>
                <a:ea typeface="Arial"/>
                <a:cs typeface="Arial"/>
                <a:sym typeface="Arial"/>
              </a:rPr>
              <a:t>en</a:t>
            </a:r>
            <a:r>
              <a:rPr lang="en-US" sz="4800" dirty="0">
                <a:solidFill>
                  <a:srgbClr val="033C5B"/>
                </a:solidFill>
                <a:latin typeface="Arial"/>
                <a:ea typeface="Arial"/>
                <a:cs typeface="Arial"/>
                <a:sym typeface="Arial"/>
              </a:rPr>
              <a:t> la </a:t>
            </a:r>
            <a:r>
              <a:rPr lang="en-US" sz="4800" dirty="0" err="1">
                <a:solidFill>
                  <a:srgbClr val="033C5B"/>
                </a:solidFill>
                <a:latin typeface="Arial"/>
                <a:ea typeface="Arial"/>
                <a:cs typeface="Arial"/>
                <a:sym typeface="Arial"/>
              </a:rPr>
              <a:t>reflexión</a:t>
            </a:r>
            <a:r>
              <a:rPr lang="en-US" sz="4800" dirty="0">
                <a:solidFill>
                  <a:srgbClr val="033C5B"/>
                </a:solidFill>
                <a:latin typeface="Arial"/>
                <a:ea typeface="Arial"/>
                <a:cs typeface="Arial"/>
                <a:sym typeface="Arial"/>
              </a:rPr>
              <a:t> y la </a:t>
            </a:r>
            <a:r>
              <a:rPr lang="en-US" sz="4800" dirty="0" err="1">
                <a:solidFill>
                  <a:srgbClr val="033C5B"/>
                </a:solidFill>
                <a:latin typeface="Arial"/>
                <a:ea typeface="Arial"/>
                <a:cs typeface="Arial"/>
                <a:sym typeface="Arial"/>
              </a:rPr>
              <a:t>retroalimentación</a:t>
            </a:r>
            <a:endParaRPr dirty="0"/>
          </a:p>
        </p:txBody>
      </p:sp>
      <p:sp>
        <p:nvSpPr>
          <p:cNvPr id="409" name="Google Shape;409;p1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0" name="Google Shape;410;p1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1" name="Google Shape;411;p1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2" name="Google Shape;412;p1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3" name="Google Shape;413;p18"/>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414" name="Google Shape;414;p18"/>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415" name="Google Shape;415;p18"/>
          <p:cNvGrpSpPr/>
          <p:nvPr/>
        </p:nvGrpSpPr>
        <p:grpSpPr>
          <a:xfrm>
            <a:off x="548641" y="2320477"/>
            <a:ext cx="7543800" cy="2589120"/>
            <a:chOff x="0" y="60290"/>
            <a:chExt cx="7543800" cy="2589120"/>
          </a:xfrm>
        </p:grpSpPr>
        <p:sp>
          <p:nvSpPr>
            <p:cNvPr id="416" name="Google Shape;416;p18"/>
            <p:cNvSpPr/>
            <p:nvPr/>
          </p:nvSpPr>
          <p:spPr>
            <a:xfrm>
              <a:off x="0" y="602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7" name="Google Shape;417;p18"/>
            <p:cNvSpPr txBox="1"/>
            <p:nvPr/>
          </p:nvSpPr>
          <p:spPr>
            <a:xfrm>
              <a:off x="19191" y="794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dirty="0">
                  <a:solidFill>
                    <a:schemeClr val="tx1"/>
                  </a:solidFill>
                  <a:latin typeface="Arial"/>
                  <a:ea typeface="Arial"/>
                  <a:cs typeface="Arial"/>
                  <a:sym typeface="Arial"/>
                </a:rPr>
                <a:t>Enable students to critically assess their progress and areas for improvement  </a:t>
              </a:r>
              <a:endParaRPr dirty="0">
                <a:solidFill>
                  <a:schemeClr val="tx1"/>
                </a:solidFill>
              </a:endParaRPr>
            </a:p>
          </p:txBody>
        </p:sp>
        <p:sp>
          <p:nvSpPr>
            <p:cNvPr id="418" name="Google Shape;418;p18"/>
            <p:cNvSpPr/>
            <p:nvPr/>
          </p:nvSpPr>
          <p:spPr>
            <a:xfrm>
              <a:off x="0" y="4994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9" name="Google Shape;419;p18"/>
            <p:cNvSpPr txBox="1"/>
            <p:nvPr/>
          </p:nvSpPr>
          <p:spPr>
            <a:xfrm>
              <a:off x="19191" y="5186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tx1"/>
                  </a:solidFill>
                  <a:latin typeface="Arial"/>
                  <a:ea typeface="Arial"/>
                  <a:cs typeface="Arial"/>
                  <a:sym typeface="Arial"/>
                </a:rPr>
                <a:t>Highlights the importance of structured self-reflection exercises  </a:t>
              </a:r>
              <a:endParaRPr>
                <a:solidFill>
                  <a:schemeClr val="tx1"/>
                </a:solidFill>
              </a:endParaRPr>
            </a:p>
          </p:txBody>
        </p:sp>
        <p:sp>
          <p:nvSpPr>
            <p:cNvPr id="420" name="Google Shape;420;p18"/>
            <p:cNvSpPr/>
            <p:nvPr/>
          </p:nvSpPr>
          <p:spPr>
            <a:xfrm>
              <a:off x="0" y="9386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1" name="Google Shape;421;p18"/>
            <p:cNvSpPr txBox="1"/>
            <p:nvPr/>
          </p:nvSpPr>
          <p:spPr>
            <a:xfrm>
              <a:off x="19191" y="9578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tx1"/>
                  </a:solidFill>
                  <a:latin typeface="Arial"/>
                  <a:ea typeface="Arial"/>
                  <a:cs typeface="Arial"/>
                  <a:sym typeface="Arial"/>
                </a:rPr>
                <a:t>Emphasizes constructive feedback from educators  </a:t>
              </a:r>
              <a:endParaRPr>
                <a:solidFill>
                  <a:schemeClr val="tx1"/>
                </a:solidFill>
              </a:endParaRPr>
            </a:p>
          </p:txBody>
        </p:sp>
        <p:sp>
          <p:nvSpPr>
            <p:cNvPr id="422" name="Google Shape;422;p18"/>
            <p:cNvSpPr/>
            <p:nvPr/>
          </p:nvSpPr>
          <p:spPr>
            <a:xfrm>
              <a:off x="0" y="13778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3" name="Google Shape;423;p18"/>
            <p:cNvSpPr txBox="1"/>
            <p:nvPr/>
          </p:nvSpPr>
          <p:spPr>
            <a:xfrm>
              <a:off x="19191" y="13970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tx1"/>
                  </a:solidFill>
                  <a:latin typeface="Arial"/>
                  <a:ea typeface="Arial"/>
                  <a:cs typeface="Arial"/>
                  <a:sym typeface="Arial"/>
                </a:rPr>
                <a:t>Fosters a culture of self-awareness and continuous development  </a:t>
              </a:r>
              <a:endParaRPr>
                <a:solidFill>
                  <a:schemeClr val="tx1"/>
                </a:solidFill>
              </a:endParaRPr>
            </a:p>
          </p:txBody>
        </p:sp>
        <p:sp>
          <p:nvSpPr>
            <p:cNvPr id="424" name="Google Shape;424;p18"/>
            <p:cNvSpPr/>
            <p:nvPr/>
          </p:nvSpPr>
          <p:spPr>
            <a:xfrm>
              <a:off x="0" y="18170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5" name="Google Shape;425;p18"/>
            <p:cNvSpPr txBox="1"/>
            <p:nvPr/>
          </p:nvSpPr>
          <p:spPr>
            <a:xfrm>
              <a:off x="19191" y="18362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tx1"/>
                  </a:solidFill>
                  <a:latin typeface="Arial"/>
                  <a:ea typeface="Arial"/>
                  <a:cs typeface="Arial"/>
                  <a:sym typeface="Arial"/>
                </a:rPr>
                <a:t>Encourages students to develop a growth mindset  </a:t>
              </a:r>
              <a:endParaRPr>
                <a:solidFill>
                  <a:schemeClr val="tx1"/>
                </a:solidFill>
              </a:endParaRPr>
            </a:p>
          </p:txBody>
        </p:sp>
        <p:sp>
          <p:nvSpPr>
            <p:cNvPr id="426" name="Google Shape;426;p18"/>
            <p:cNvSpPr/>
            <p:nvPr/>
          </p:nvSpPr>
          <p:spPr>
            <a:xfrm>
              <a:off x="0" y="2256290"/>
              <a:ext cx="7543800" cy="393120"/>
            </a:xfrm>
            <a:prstGeom prst="roundRect">
              <a:avLst>
                <a:gd name="adj" fmla="val 16667"/>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27" name="Google Shape;427;p18"/>
            <p:cNvSpPr txBox="1"/>
            <p:nvPr/>
          </p:nvSpPr>
          <p:spPr>
            <a:xfrm>
              <a:off x="19191" y="2275481"/>
              <a:ext cx="7505418" cy="354738"/>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tx1"/>
                  </a:solidFill>
                  <a:latin typeface="Arial"/>
                  <a:ea typeface="Arial"/>
                  <a:cs typeface="Arial"/>
                  <a:sym typeface="Arial"/>
                </a:rPr>
                <a:t>Helps students achieve their full potential </a:t>
              </a:r>
              <a:endParaRPr>
                <a:solidFill>
                  <a:schemeClr val="tx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9"/>
          <p:cNvSpPr/>
          <p:nvPr/>
        </p:nvSpPr>
        <p:spPr>
          <a:xfrm>
            <a:off x="-87251" y="-25494"/>
            <a:ext cx="1844549" cy="3479077"/>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3" name="Google Shape;433;p19"/>
          <p:cNvSpPr/>
          <p:nvPr/>
        </p:nvSpPr>
        <p:spPr>
          <a:xfrm rot="5400000">
            <a:off x="0" y="1671702"/>
            <a:ext cx="1757298" cy="1757298"/>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4" name="Google Shape;434;p19"/>
          <p:cNvSpPr/>
          <p:nvPr/>
        </p:nvSpPr>
        <p:spPr>
          <a:xfrm>
            <a:off x="-87251" y="3429000"/>
            <a:ext cx="1844549" cy="2443553"/>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5" name="Google Shape;435;p19"/>
          <p:cNvSpPr/>
          <p:nvPr/>
        </p:nvSpPr>
        <p:spPr>
          <a:xfrm rot="5400000" flipH="1">
            <a:off x="0" y="3429000"/>
            <a:ext cx="1757298" cy="1757298"/>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6" name="Google Shape;436;p1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7" name="Google Shape;437;p19"/>
          <p:cNvSpPr/>
          <p:nvPr/>
        </p:nvSpPr>
        <p:spPr>
          <a:xfrm>
            <a:off x="9935718" y="2821379"/>
            <a:ext cx="1570482" cy="27432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38" name="Google Shape;438;p19"/>
          <p:cNvSpPr txBox="1"/>
          <p:nvPr/>
        </p:nvSpPr>
        <p:spPr>
          <a:xfrm>
            <a:off x="2039131" y="515936"/>
            <a:ext cx="8843496"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a:solidFill>
                  <a:srgbClr val="033C5B"/>
                </a:solidFill>
                <a:latin typeface="Arial"/>
                <a:ea typeface="Arial"/>
                <a:cs typeface="Arial"/>
                <a:sym typeface="Arial"/>
              </a:rPr>
              <a:t>Actividad de reflexión</a:t>
            </a:r>
            <a:endParaRPr/>
          </a:p>
        </p:txBody>
      </p:sp>
      <p:sp>
        <p:nvSpPr>
          <p:cNvPr id="439" name="Google Shape;439;p19"/>
          <p:cNvSpPr txBox="1"/>
          <p:nvPr/>
        </p:nvSpPr>
        <p:spPr>
          <a:xfrm>
            <a:off x="2039131" y="1337689"/>
            <a:ext cx="7896587" cy="1825949"/>
          </a:xfrm>
          <a:prstGeom prst="rect">
            <a:avLst/>
          </a:prstGeom>
          <a:noFill/>
          <a:ln>
            <a:noFill/>
          </a:ln>
        </p:spPr>
        <p:txBody>
          <a:bodyPr spcFirstLastPara="1" wrap="square" lIns="0" tIns="0" rIns="0" bIns="0" anchor="t" anchorCtr="0">
            <a:spAutoFit/>
          </a:bodyPr>
          <a:lstStyle/>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Elige una herramienta que te gustaría explorar más a fondo (por ejemplo, Google Classroom, Instructables, Labster). Esboza una lección que utilice esta herramienta para involucrar a los estudiantes con aplicaciones del mundo real.</a:t>
            </a:r>
            <a:endParaRPr/>
          </a:p>
          <a:p>
            <a:pPr marL="304815" marR="0" lvl="0" indent="-304815" algn="l" rtl="0">
              <a:lnSpc>
                <a:spcPct val="151625"/>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¿Cómo mejorará esta herramienta la comprensión de las competencias prácticas por parte de los estudiantes? ¿Qué dificultades podría encontrar al aplicar esta herramienta en un centro de FP? ¿Cómo podría fomentar la colaboración y el compromiso utilizando esta herramienta?</a:t>
            </a:r>
            <a:endParaRPr sz="1733">
              <a:solidFill>
                <a:srgbClr val="121212"/>
              </a:solidFill>
              <a:latin typeface="Arial"/>
              <a:ea typeface="Arial"/>
              <a:cs typeface="Arial"/>
              <a:sym typeface="Arial"/>
            </a:endParaRPr>
          </a:p>
        </p:txBody>
      </p:sp>
      <p:sp>
        <p:nvSpPr>
          <p:cNvPr id="440" name="Google Shape;440;p1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41" name="Google Shape;441;p1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42" name="Google Shape;442;p19"/>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443" name="Google Shape;443;p19"/>
          <p:cNvPicPr preferRelativeResize="0"/>
          <p:nvPr/>
        </p:nvPicPr>
        <p:blipFill rotWithShape="1">
          <a:blip r:embed="rId8">
            <a:alphaModFix/>
          </a:blip>
          <a:srcRect/>
          <a:stretch/>
        </p:blipFill>
        <p:spPr>
          <a:xfrm>
            <a:off x="10464800" y="6122015"/>
            <a:ext cx="1151710" cy="4188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371475" y="388372"/>
            <a:ext cx="4660190" cy="147732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800" b="1" i="0" u="none" strike="noStrike">
                <a:solidFill>
                  <a:srgbClr val="033C5B"/>
                </a:solidFill>
                <a:latin typeface="Arial"/>
                <a:ea typeface="Arial"/>
                <a:cs typeface="Arial"/>
                <a:sym typeface="Arial"/>
              </a:rPr>
              <a:t>Objetivos de aprendizaje</a:t>
            </a:r>
            <a:endParaRPr sz="4666" b="1">
              <a:solidFill>
                <a:srgbClr val="033C5B"/>
              </a:solidFill>
              <a:latin typeface="Arial"/>
              <a:ea typeface="Arial"/>
              <a:cs typeface="Arial"/>
              <a:sym typeface="Arial"/>
            </a:endParaRPr>
          </a:p>
        </p:txBody>
      </p:sp>
      <p:sp>
        <p:nvSpPr>
          <p:cNvPr id="102" name="Google Shape;102;p2"/>
          <p:cNvSpPr txBox="1"/>
          <p:nvPr/>
        </p:nvSpPr>
        <p:spPr>
          <a:xfrm>
            <a:off x="63500" y="1999105"/>
            <a:ext cx="6375400" cy="3046988"/>
          </a:xfrm>
          <a:prstGeom prst="rect">
            <a:avLst/>
          </a:prstGeom>
          <a:noFill/>
          <a:ln>
            <a:noFill/>
          </a:ln>
        </p:spPr>
        <p:txBody>
          <a:bodyPr spcFirstLastPara="1" wrap="square" lIns="0" tIns="0" rIns="0" bIns="0" anchor="t" anchorCtr="0">
            <a:spAutoFit/>
          </a:bodyPr>
          <a:lstStyle/>
          <a:p>
            <a:pPr marL="201516" marR="0" lvl="1" indent="0" algn="l" rtl="0">
              <a:spcBef>
                <a:spcPts val="0"/>
              </a:spcBef>
              <a:spcAft>
                <a:spcPts val="0"/>
              </a:spcAft>
              <a:buNone/>
            </a:pPr>
            <a:r>
              <a:rPr lang="en-US" sz="1800" b="0" i="0" u="none" strike="noStrike" cap="none">
                <a:solidFill>
                  <a:srgbClr val="121212"/>
                </a:solidFill>
                <a:latin typeface="Arial"/>
                <a:ea typeface="Arial"/>
                <a:cs typeface="Arial"/>
                <a:sym typeface="Arial"/>
              </a:rPr>
              <a:t>Al final de esta unidad, los participantes serán capaces de:</a:t>
            </a:r>
            <a:endParaRPr sz="1800" b="0" i="0" u="none" strike="noStrike" cap="none">
              <a:solidFill>
                <a:srgbClr val="121212"/>
              </a:solidFill>
              <a:latin typeface="Arial"/>
              <a:ea typeface="Arial"/>
              <a:cs typeface="Arial"/>
              <a:sym typeface="Arial"/>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Comprender el papel de las plataformas interactivas en la mejora de la colaboración y el compromiso en entornos de EFP.</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Identificar herramientas y técnicas específicas para fomentar un entorno de aprendizaje práctico centrado en el alumno.</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Explore formas de integrar la tecnología para abordar diversas necesidades de aprendizaje y aumentar el compromiso mediante aplicaciones del mundo real.</a:t>
            </a:r>
            <a:endParaRPr/>
          </a:p>
          <a:p>
            <a:pPr marL="742950" marR="0" lvl="1" indent="-285750" algn="l" rtl="0">
              <a:spcBef>
                <a:spcPts val="0"/>
              </a:spcBef>
              <a:spcAft>
                <a:spcPts val="0"/>
              </a:spcAft>
              <a:buClr>
                <a:srgbClr val="121212"/>
              </a:buClr>
              <a:buSzPts val="1800"/>
              <a:buFont typeface="Arial"/>
              <a:buChar char="•"/>
            </a:pPr>
            <a:r>
              <a:rPr lang="en-US" sz="1800" b="0" i="0" u="none" strike="noStrike" cap="none">
                <a:solidFill>
                  <a:srgbClr val="121212"/>
                </a:solidFill>
                <a:latin typeface="Arial"/>
                <a:ea typeface="Arial"/>
                <a:cs typeface="Arial"/>
                <a:sym typeface="Arial"/>
              </a:rPr>
              <a:t>Desarrollar habilidades para crear aulas dinámicas e inclusivas que aprovechen plataformas interactivas para una experiencia de aprendizaje más personalizada....</a:t>
            </a:r>
            <a:endParaRPr sz="1800" b="0" i="0" u="none" strike="noStrike" cap="none">
              <a:solidFill>
                <a:srgbClr val="121212"/>
              </a:solidFill>
              <a:latin typeface="Arial"/>
              <a:ea typeface="Arial"/>
              <a:cs typeface="Arial"/>
              <a:sym typeface="Arial"/>
            </a:endParaRPr>
          </a:p>
        </p:txBody>
      </p:sp>
      <p:sp>
        <p:nvSpPr>
          <p:cNvPr id="103" name="Google Shape;103;p2"/>
          <p:cNvSpPr/>
          <p:nvPr/>
        </p:nvSpPr>
        <p:spPr>
          <a:xfrm>
            <a:off x="6362700" y="2522661"/>
            <a:ext cx="6096000" cy="433533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4" name="Google Shape;104;p2"/>
          <p:cNvSpPr/>
          <p:nvPr/>
        </p:nvSpPr>
        <p:spPr>
          <a:xfrm>
            <a:off x="6362700" y="0"/>
            <a:ext cx="6096000" cy="34290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5" name="Google Shape;105;p2"/>
          <p:cNvSpPr/>
          <p:nvPr/>
        </p:nvSpPr>
        <p:spPr>
          <a:xfrm rot="5400000">
            <a:off x="6362700" y="5135276"/>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6" name="Google Shape;106;p2"/>
          <p:cNvSpPr/>
          <p:nvPr/>
        </p:nvSpPr>
        <p:spPr>
          <a:xfrm rot="-5400000">
            <a:off x="10469276" y="0"/>
            <a:ext cx="1722724" cy="1722724"/>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7" name="Google Shape;107;p2"/>
          <p:cNvSpPr/>
          <p:nvPr/>
        </p:nvSpPr>
        <p:spPr>
          <a:xfrm>
            <a:off x="7495560" y="1505988"/>
            <a:ext cx="3296881" cy="3846024"/>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8" name="Google Shape;108;p2"/>
          <p:cNvSpPr/>
          <p:nvPr/>
        </p:nvSpPr>
        <p:spPr>
          <a:xfrm>
            <a:off x="257173" y="552570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09" name="Google Shape;109;p2"/>
          <p:cNvSpPr/>
          <p:nvPr/>
        </p:nvSpPr>
        <p:spPr>
          <a:xfrm>
            <a:off x="1916168" y="6069577"/>
            <a:ext cx="1727259" cy="46636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pic>
        <p:nvPicPr>
          <p:cNvPr id="110" name="Google Shape;110;p2"/>
          <p:cNvPicPr preferRelativeResize="0"/>
          <p:nvPr/>
        </p:nvPicPr>
        <p:blipFill rotWithShape="1">
          <a:blip r:embed="rId8">
            <a:alphaModFix/>
          </a:blip>
          <a:srcRect/>
          <a:stretch/>
        </p:blipFill>
        <p:spPr>
          <a:xfrm>
            <a:off x="3722848" y="6175773"/>
            <a:ext cx="698413" cy="25396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0"/>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0" name="Google Shape;450;p20"/>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1" name="Google Shape;451;p20"/>
          <p:cNvSpPr txBox="1"/>
          <p:nvPr/>
        </p:nvSpPr>
        <p:spPr>
          <a:xfrm>
            <a:off x="363152" y="-85571"/>
            <a:ext cx="10566213"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dirty="0" err="1">
                <a:solidFill>
                  <a:srgbClr val="033C5B"/>
                </a:solidFill>
                <a:latin typeface="Arial"/>
                <a:ea typeface="Arial"/>
                <a:cs typeface="Arial"/>
                <a:sym typeface="Arial"/>
              </a:rPr>
              <a:t>Recursos</a:t>
            </a:r>
            <a:endParaRPr sz="4666" b="1" dirty="0">
              <a:solidFill>
                <a:srgbClr val="033C5B"/>
              </a:solidFill>
              <a:latin typeface="Arial"/>
              <a:ea typeface="Arial"/>
              <a:cs typeface="Arial"/>
              <a:sym typeface="Arial"/>
            </a:endParaRPr>
          </a:p>
        </p:txBody>
      </p:sp>
      <p:sp>
        <p:nvSpPr>
          <p:cNvPr id="452" name="Google Shape;452;p20"/>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3" name="Google Shape;453;p20"/>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4" name="Google Shape;454;p20"/>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5" name="Google Shape;455;p20"/>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56" name="Google Shape;456;p20"/>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457" name="Google Shape;457;p20"/>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58" name="Google Shape;458;p20"/>
          <p:cNvSpPr txBox="1"/>
          <p:nvPr/>
        </p:nvSpPr>
        <p:spPr>
          <a:xfrm>
            <a:off x="192726" y="1180217"/>
            <a:ext cx="9548913" cy="418576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Google Classroom: Google Classroom es un </a:t>
            </a:r>
            <a:r>
              <a:rPr lang="en-US" sz="1400" dirty="0" err="1">
                <a:solidFill>
                  <a:schemeClr val="dk1"/>
                </a:solidFill>
                <a:latin typeface="Arial"/>
                <a:ea typeface="Arial"/>
                <a:cs typeface="Arial"/>
                <a:sym typeface="Arial"/>
              </a:rPr>
              <a:t>sistema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gestión</a:t>
            </a:r>
            <a:r>
              <a:rPr lang="en-US" sz="1400" dirty="0">
                <a:solidFill>
                  <a:schemeClr val="dk1"/>
                </a:solidFill>
                <a:latin typeface="Arial"/>
                <a:ea typeface="Arial"/>
                <a:cs typeface="Arial"/>
                <a:sym typeface="Arial"/>
              </a:rPr>
              <a:t> del </a:t>
            </a:r>
            <a:r>
              <a:rPr lang="en-US" sz="1400" dirty="0" err="1">
                <a:solidFill>
                  <a:schemeClr val="dk1"/>
                </a:solidFill>
                <a:latin typeface="Arial"/>
                <a:ea typeface="Arial"/>
                <a:cs typeface="Arial"/>
                <a:sym typeface="Arial"/>
              </a:rPr>
              <a:t>aprendizaje</a:t>
            </a:r>
            <a:r>
              <a:rPr lang="en-US" sz="1400" dirty="0">
                <a:solidFill>
                  <a:schemeClr val="dk1"/>
                </a:solidFill>
                <a:latin typeface="Arial"/>
                <a:ea typeface="Arial"/>
                <a:cs typeface="Arial"/>
                <a:sym typeface="Arial"/>
              </a:rPr>
              <a:t> (LMS) que </a:t>
            </a:r>
            <a:r>
              <a:rPr lang="en-US" sz="1400" dirty="0" err="1">
                <a:solidFill>
                  <a:schemeClr val="dk1"/>
                </a:solidFill>
                <a:latin typeface="Arial"/>
                <a:ea typeface="Arial"/>
                <a:cs typeface="Arial"/>
                <a:sym typeface="Arial"/>
              </a:rPr>
              <a:t>facilita</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comunicación</a:t>
            </a:r>
            <a:r>
              <a:rPr lang="en-US" sz="1400" dirty="0">
                <a:solidFill>
                  <a:schemeClr val="dk1"/>
                </a:solidFill>
                <a:latin typeface="Arial"/>
                <a:ea typeface="Arial"/>
                <a:cs typeface="Arial"/>
                <a:sym typeface="Arial"/>
              </a:rPr>
              <a:t> entre </a:t>
            </a:r>
            <a:r>
              <a:rPr lang="en-US" sz="1400" dirty="0" err="1">
                <a:solidFill>
                  <a:schemeClr val="dk1"/>
                </a:solidFill>
                <a:latin typeface="Arial"/>
                <a:ea typeface="Arial"/>
                <a:cs typeface="Arial"/>
                <a:sym typeface="Arial"/>
              </a:rPr>
              <a:t>profesores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alumnos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compartir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tareas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recursos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anuncios</a:t>
            </a:r>
            <a:r>
              <a:rPr lang="en-US" sz="1400" dirty="0">
                <a:solidFill>
                  <a:schemeClr val="dk1"/>
                </a:solidFill>
                <a:latin typeface="Arial"/>
                <a:ea typeface="Arial"/>
                <a:cs typeface="Arial"/>
                <a:sym typeface="Arial"/>
              </a:rPr>
              <a:t> de forma </a:t>
            </a:r>
            <a:r>
              <a:rPr lang="en-US" sz="1400" dirty="0" err="1">
                <a:solidFill>
                  <a:schemeClr val="dk1"/>
                </a:solidFill>
                <a:latin typeface="Arial"/>
                <a:ea typeface="Arial"/>
                <a:cs typeface="Arial"/>
                <a:sym typeface="Arial"/>
              </a:rPr>
              <a:t>organizada</a:t>
            </a:r>
            <a:r>
              <a:rPr lang="en-US" sz="1400" dirty="0">
                <a:solidFill>
                  <a:schemeClr val="dk1"/>
                </a:solidFill>
                <a:latin typeface="Arial"/>
                <a:ea typeface="Arial"/>
                <a:cs typeface="Arial"/>
                <a:sym typeface="Arial"/>
              </a:rPr>
              <a:t>. Se integra con Google Drive y </a:t>
            </a:r>
            <a:r>
              <a:rPr lang="en-US" sz="1400" dirty="0" err="1">
                <a:solidFill>
                  <a:schemeClr val="dk1"/>
                </a:solidFill>
                <a:latin typeface="Arial"/>
                <a:ea typeface="Arial"/>
                <a:cs typeface="Arial"/>
                <a:sym typeface="Arial"/>
              </a:rPr>
              <a:t>otras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herramientas</a:t>
            </a:r>
            <a:r>
              <a:rPr lang="en-US" sz="1400" dirty="0">
                <a:solidFill>
                  <a:schemeClr val="dk1"/>
                </a:solidFill>
                <a:latin typeface="Arial"/>
                <a:ea typeface="Arial"/>
                <a:cs typeface="Arial"/>
                <a:sym typeface="Arial"/>
              </a:rPr>
              <a:t> de Google, lo que </a:t>
            </a:r>
            <a:r>
              <a:rPr lang="en-US" sz="1400" dirty="0" err="1">
                <a:solidFill>
                  <a:schemeClr val="dk1"/>
                </a:solidFill>
                <a:latin typeface="Arial"/>
                <a:ea typeface="Arial"/>
                <a:cs typeface="Arial"/>
                <a:sym typeface="Arial"/>
              </a:rPr>
              <a:t>facilita</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gestión</a:t>
            </a:r>
            <a:r>
              <a:rPr lang="en-US" sz="1400" dirty="0">
                <a:solidFill>
                  <a:schemeClr val="dk1"/>
                </a:solidFill>
                <a:latin typeface="Arial"/>
                <a:ea typeface="Arial"/>
                <a:cs typeface="Arial"/>
                <a:sym typeface="Arial"/>
              </a:rPr>
              <a:t> digital de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trabajos</a:t>
            </a:r>
            <a:r>
              <a:rPr lang="en-US" sz="1400" dirty="0">
                <a:solidFill>
                  <a:schemeClr val="dk1"/>
                </a:solidFill>
                <a:latin typeface="Arial"/>
                <a:ea typeface="Arial"/>
                <a:cs typeface="Arial"/>
                <a:sym typeface="Arial"/>
              </a:rPr>
              <a:t> del </a:t>
            </a:r>
            <a:r>
              <a:rPr lang="en-US" sz="1400" dirty="0" err="1">
                <a:solidFill>
                  <a:schemeClr val="dk1"/>
                </a:solidFill>
                <a:latin typeface="Arial"/>
                <a:ea typeface="Arial"/>
                <a:cs typeface="Arial"/>
                <a:sym typeface="Arial"/>
              </a:rPr>
              <a:t>curso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proporciona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retroalimentación</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mejora</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colaboración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las aulas </a:t>
            </a:r>
            <a:r>
              <a:rPr lang="en-US" sz="1400" dirty="0" err="1">
                <a:solidFill>
                  <a:schemeClr val="dk1"/>
                </a:solidFill>
                <a:latin typeface="Arial"/>
                <a:ea typeface="Arial"/>
                <a:cs typeface="Arial"/>
                <a:sym typeface="Arial"/>
              </a:rPr>
              <a:t>invertidas</a:t>
            </a:r>
            <a:r>
              <a:rPr lang="en-US" sz="1400" dirty="0">
                <a:solidFill>
                  <a:schemeClr val="dk1"/>
                </a:solidFill>
                <a:latin typeface="Arial"/>
                <a:ea typeface="Arial"/>
                <a:cs typeface="Arial"/>
                <a:sym typeface="Arial"/>
              </a:rPr>
              <a:t>. Sitio web: </a:t>
            </a:r>
            <a:r>
              <a:rPr lang="en-US" sz="14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https://classroom.google.com</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Microsoft Teams: Microsoft Teams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plataforma</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colaboración</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admite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mensajería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uso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compartido</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archivos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comunicación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tiempo</a:t>
            </a:r>
            <a:r>
              <a:rPr lang="en-US" sz="1400" dirty="0">
                <a:solidFill>
                  <a:schemeClr val="dk1"/>
                </a:solidFill>
                <a:latin typeface="Arial"/>
                <a:ea typeface="Arial"/>
                <a:cs typeface="Arial"/>
                <a:sym typeface="Arial"/>
              </a:rPr>
              <a:t> real a </a:t>
            </a:r>
            <a:r>
              <a:rPr lang="en-US" sz="1400" dirty="0" err="1">
                <a:solidFill>
                  <a:schemeClr val="dk1"/>
                </a:solidFill>
                <a:latin typeface="Arial"/>
                <a:ea typeface="Arial"/>
                <a:cs typeface="Arial"/>
                <a:sym typeface="Arial"/>
              </a:rPr>
              <a:t>través</a:t>
            </a:r>
            <a:r>
              <a:rPr lang="en-US" sz="1400" dirty="0">
                <a:solidFill>
                  <a:schemeClr val="dk1"/>
                </a:solidFill>
                <a:latin typeface="Arial"/>
                <a:ea typeface="Arial"/>
                <a:cs typeface="Arial"/>
                <a:sym typeface="Arial"/>
              </a:rPr>
              <a:t> de canales. Es ideal para aulas </a:t>
            </a:r>
            <a:r>
              <a:rPr lang="en-US" sz="1400" dirty="0" err="1">
                <a:solidFill>
                  <a:schemeClr val="dk1"/>
                </a:solidFill>
                <a:latin typeface="Arial"/>
                <a:ea typeface="Arial"/>
                <a:cs typeface="Arial"/>
                <a:sym typeface="Arial"/>
              </a:rPr>
              <a:t>invertidas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ya</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ofrece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funciones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como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reuniones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vídeo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gestión</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tareas</a:t>
            </a:r>
            <a:r>
              <a:rPr lang="en-US" sz="1400" dirty="0">
                <a:solidFill>
                  <a:schemeClr val="dk1"/>
                </a:solidFill>
                <a:latin typeface="Arial"/>
                <a:ea typeface="Arial"/>
                <a:cs typeface="Arial"/>
                <a:sym typeface="Arial"/>
              </a:rPr>
              <a:t> e </a:t>
            </a:r>
            <a:r>
              <a:rPr lang="en-US" sz="1400" dirty="0" err="1">
                <a:solidFill>
                  <a:schemeClr val="dk1"/>
                </a:solidFill>
                <a:latin typeface="Arial"/>
                <a:ea typeface="Arial"/>
                <a:cs typeface="Arial"/>
                <a:sym typeface="Arial"/>
              </a:rPr>
              <a:t>integración</a:t>
            </a:r>
            <a:r>
              <a:rPr lang="en-US" sz="1400" dirty="0">
                <a:solidFill>
                  <a:schemeClr val="dk1"/>
                </a:solidFill>
                <a:latin typeface="Arial"/>
                <a:ea typeface="Arial"/>
                <a:cs typeface="Arial"/>
                <a:sym typeface="Arial"/>
              </a:rPr>
              <a:t> con </a:t>
            </a:r>
            <a:r>
              <a:rPr lang="en-US" sz="1400" dirty="0" err="1">
                <a:solidFill>
                  <a:schemeClr val="dk1"/>
                </a:solidFill>
                <a:latin typeface="Arial"/>
                <a:ea typeface="Arial"/>
                <a:cs typeface="Arial"/>
                <a:sym typeface="Arial"/>
              </a:rPr>
              <a:t>otras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herramientas</a:t>
            </a:r>
            <a:r>
              <a:rPr lang="en-US" sz="1400" dirty="0">
                <a:solidFill>
                  <a:schemeClr val="dk1"/>
                </a:solidFill>
                <a:latin typeface="Arial"/>
                <a:ea typeface="Arial"/>
                <a:cs typeface="Arial"/>
                <a:sym typeface="Arial"/>
              </a:rPr>
              <a:t> de Microsoft 365. Teams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colaboración</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organización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eficientes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entornos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aprendizaje</a:t>
            </a:r>
            <a:r>
              <a:rPr lang="en-US" sz="1400" dirty="0">
                <a:solidFill>
                  <a:schemeClr val="dk1"/>
                </a:solidFill>
                <a:latin typeface="Arial"/>
                <a:ea typeface="Arial"/>
                <a:cs typeface="Arial"/>
                <a:sym typeface="Arial"/>
              </a:rPr>
              <a:t>. Sitio web: </a:t>
            </a:r>
            <a:r>
              <a:rPr lang="en-US" sz="14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https://www.microsoft.com/en/microsoft-teams</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err="1">
                <a:solidFill>
                  <a:schemeClr val="dk1"/>
                </a:solidFill>
                <a:latin typeface="Arial"/>
                <a:ea typeface="Arial"/>
                <a:cs typeface="Arial"/>
                <a:sym typeface="Arial"/>
              </a:rPr>
              <a:t>Simbound</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Simbound</a:t>
            </a:r>
            <a:r>
              <a:rPr lang="en-US" sz="1400" dirty="0">
                <a:solidFill>
                  <a:schemeClr val="dk1"/>
                </a:solidFill>
                <a:latin typeface="Arial"/>
                <a:ea typeface="Arial"/>
                <a:cs typeface="Arial"/>
                <a:sym typeface="Arial"/>
              </a:rPr>
              <a:t> es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plataforma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educativa</a:t>
            </a:r>
            <a:r>
              <a:rPr lang="en-US" sz="1400" dirty="0">
                <a:solidFill>
                  <a:schemeClr val="dk1"/>
                </a:solidFill>
                <a:latin typeface="Arial"/>
                <a:ea typeface="Arial"/>
                <a:cs typeface="Arial"/>
                <a:sym typeface="Arial"/>
              </a:rPr>
              <a:t> que </a:t>
            </a:r>
            <a:r>
              <a:rPr lang="en-US" sz="1400" dirty="0" err="1">
                <a:solidFill>
                  <a:schemeClr val="dk1"/>
                </a:solidFill>
                <a:latin typeface="Arial"/>
                <a:ea typeface="Arial"/>
                <a:cs typeface="Arial"/>
                <a:sym typeface="Arial"/>
              </a:rPr>
              <a:t>proporciona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simulaciones</a:t>
            </a:r>
            <a:r>
              <a:rPr lang="en-US" sz="1400" dirty="0">
                <a:solidFill>
                  <a:schemeClr val="dk1"/>
                </a:solidFill>
                <a:latin typeface="Arial"/>
                <a:ea typeface="Arial"/>
                <a:cs typeface="Arial"/>
                <a:sym typeface="Arial"/>
              </a:rPr>
              <a:t> de marketing digital y </a:t>
            </a:r>
            <a:r>
              <a:rPr lang="en-US" sz="1400" dirty="0" err="1">
                <a:solidFill>
                  <a:schemeClr val="dk1"/>
                </a:solidFill>
                <a:latin typeface="Arial"/>
                <a:ea typeface="Arial"/>
                <a:cs typeface="Arial"/>
                <a:sym typeface="Arial"/>
              </a:rPr>
              <a:t>comercio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electrónico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Permite</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estudiantes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participar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escenarios</a:t>
            </a:r>
            <a:r>
              <a:rPr lang="en-US" sz="1400" dirty="0">
                <a:solidFill>
                  <a:schemeClr val="dk1"/>
                </a:solidFill>
                <a:latin typeface="Arial"/>
                <a:ea typeface="Arial"/>
                <a:cs typeface="Arial"/>
                <a:sym typeface="Arial"/>
              </a:rPr>
              <a:t> de marketing del </a:t>
            </a:r>
            <a:r>
              <a:rPr lang="en-US" sz="1400" dirty="0" err="1">
                <a:solidFill>
                  <a:schemeClr val="dk1"/>
                </a:solidFill>
                <a:latin typeface="Arial"/>
                <a:ea typeface="Arial"/>
                <a:cs typeface="Arial"/>
                <a:sym typeface="Arial"/>
              </a:rPr>
              <a:t>mundo</a:t>
            </a:r>
            <a:r>
              <a:rPr lang="en-US" sz="1400" dirty="0">
                <a:solidFill>
                  <a:schemeClr val="dk1"/>
                </a:solidFill>
                <a:latin typeface="Arial"/>
                <a:ea typeface="Arial"/>
                <a:cs typeface="Arial"/>
                <a:sym typeface="Arial"/>
              </a:rPr>
              <a:t> real, </a:t>
            </a:r>
            <a:r>
              <a:rPr lang="en-US" sz="1400" dirty="0" err="1">
                <a:solidFill>
                  <a:schemeClr val="dk1"/>
                </a:solidFill>
                <a:latin typeface="Arial"/>
                <a:ea typeface="Arial"/>
                <a:cs typeface="Arial"/>
                <a:sym typeface="Arial"/>
              </a:rPr>
              <a:t>experimentando</a:t>
            </a:r>
            <a:r>
              <a:rPr lang="en-US" sz="1400" dirty="0">
                <a:solidFill>
                  <a:schemeClr val="dk1"/>
                </a:solidFill>
                <a:latin typeface="Arial"/>
                <a:ea typeface="Arial"/>
                <a:cs typeface="Arial"/>
                <a:sym typeface="Arial"/>
              </a:rPr>
              <a:t> con SEO, </a:t>
            </a:r>
            <a:r>
              <a:rPr lang="en-US" sz="1400" dirty="0" err="1">
                <a:solidFill>
                  <a:schemeClr val="dk1"/>
                </a:solidFill>
                <a:latin typeface="Arial"/>
                <a:ea typeface="Arial"/>
                <a:cs typeface="Arial"/>
                <a:sym typeface="Arial"/>
              </a:rPr>
              <a:t>campañas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correo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electrónico</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análisis</a:t>
            </a:r>
            <a:r>
              <a:rPr lang="en-US" sz="1400" dirty="0">
                <a:solidFill>
                  <a:schemeClr val="dk1"/>
                </a:solidFill>
                <a:latin typeface="Arial"/>
                <a:ea typeface="Arial"/>
                <a:cs typeface="Arial"/>
                <a:sym typeface="Arial"/>
              </a:rPr>
              <a:t> web de forma </a:t>
            </a:r>
            <a:r>
              <a:rPr lang="en-US" sz="1400" dirty="0" err="1">
                <a:solidFill>
                  <a:schemeClr val="dk1"/>
                </a:solidFill>
                <a:latin typeface="Arial"/>
                <a:ea typeface="Arial"/>
                <a:cs typeface="Arial"/>
                <a:sym typeface="Arial"/>
              </a:rPr>
              <a:t>práctica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Simbound</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ayuda</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estudiantes</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desarrollar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habilidades</a:t>
            </a:r>
            <a:r>
              <a:rPr lang="en-US" sz="1400" dirty="0">
                <a:solidFill>
                  <a:schemeClr val="dk1"/>
                </a:solidFill>
                <a:latin typeface="Arial"/>
                <a:ea typeface="Arial"/>
                <a:cs typeface="Arial"/>
                <a:sym typeface="Arial"/>
              </a:rPr>
              <a:t> de marketing digital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entorno</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controlado</a:t>
            </a:r>
            <a:r>
              <a:rPr lang="en-US" sz="1400" dirty="0">
                <a:solidFill>
                  <a:schemeClr val="dk1"/>
                </a:solidFill>
                <a:latin typeface="Arial"/>
                <a:ea typeface="Arial"/>
                <a:cs typeface="Arial"/>
                <a:sym typeface="Arial"/>
              </a:rPr>
              <a:t> e </a:t>
            </a:r>
            <a:r>
              <a:rPr lang="en-US" sz="1400" dirty="0" err="1">
                <a:solidFill>
                  <a:schemeClr val="dk1"/>
                </a:solidFill>
                <a:latin typeface="Arial"/>
                <a:ea typeface="Arial"/>
                <a:cs typeface="Arial"/>
                <a:sym typeface="Arial"/>
              </a:rPr>
              <a:t>interactivo</a:t>
            </a:r>
            <a:r>
              <a:rPr lang="en-US" sz="1400" dirty="0">
                <a:solidFill>
                  <a:schemeClr val="dk1"/>
                </a:solidFill>
                <a:latin typeface="Arial"/>
                <a:ea typeface="Arial"/>
                <a:cs typeface="Arial"/>
                <a:sym typeface="Arial"/>
              </a:rPr>
              <a:t>. Sitio web: </a:t>
            </a:r>
            <a:r>
              <a:rPr lang="en-US" sz="140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https://www.simbound.com</a:t>
            </a:r>
            <a:endParaRPr sz="1400" dirty="0">
              <a:solidFill>
                <a:schemeClr val="dk1"/>
              </a:solidFill>
              <a:latin typeface="Arial"/>
              <a:ea typeface="Arial"/>
              <a:cs typeface="Arial"/>
              <a:sym typeface="Arial"/>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dirty="0" err="1">
                <a:solidFill>
                  <a:schemeClr val="dk1"/>
                </a:solidFill>
                <a:latin typeface="Arial"/>
                <a:ea typeface="Arial"/>
                <a:cs typeface="Arial"/>
                <a:sym typeface="Arial"/>
              </a:rPr>
              <a:t>Labster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Labster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ofrece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simulaciones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virtuales</a:t>
            </a:r>
            <a:r>
              <a:rPr lang="en-US" sz="1400" dirty="0">
                <a:solidFill>
                  <a:schemeClr val="dk1"/>
                </a:solidFill>
                <a:latin typeface="Arial"/>
                <a:ea typeface="Arial"/>
                <a:cs typeface="Arial"/>
                <a:sym typeface="Arial"/>
              </a:rPr>
              <a:t> de </a:t>
            </a:r>
            <a:r>
              <a:rPr lang="en-US" sz="1400" dirty="0" err="1">
                <a:solidFill>
                  <a:schemeClr val="dk1"/>
                </a:solidFill>
                <a:latin typeface="Arial"/>
                <a:ea typeface="Arial"/>
                <a:cs typeface="Arial"/>
                <a:sym typeface="Arial"/>
              </a:rPr>
              <a:t>laboratorio</a:t>
            </a:r>
            <a:r>
              <a:rPr lang="en-US" sz="1400" dirty="0">
                <a:solidFill>
                  <a:schemeClr val="dk1"/>
                </a:solidFill>
                <a:latin typeface="Arial"/>
                <a:ea typeface="Arial"/>
                <a:cs typeface="Arial"/>
                <a:sym typeface="Arial"/>
              </a:rPr>
              <a:t> para </a:t>
            </a:r>
            <a:r>
              <a:rPr lang="en-US" sz="1400" dirty="0" err="1">
                <a:solidFill>
                  <a:schemeClr val="dk1"/>
                </a:solidFill>
                <a:latin typeface="Arial"/>
                <a:ea typeface="Arial"/>
                <a:cs typeface="Arial"/>
                <a:sym typeface="Arial"/>
              </a:rPr>
              <a:t>estudiantes</a:t>
            </a:r>
            <a:r>
              <a:rPr lang="en-US" sz="1400" dirty="0">
                <a:solidFill>
                  <a:schemeClr val="dk1"/>
                </a:solidFill>
                <a:latin typeface="Arial"/>
                <a:ea typeface="Arial"/>
                <a:cs typeface="Arial"/>
                <a:sym typeface="Arial"/>
              </a:rPr>
              <a:t> de campos </a:t>
            </a:r>
            <a:r>
              <a:rPr lang="en-US" sz="1400" dirty="0" err="1">
                <a:solidFill>
                  <a:schemeClr val="dk1"/>
                </a:solidFill>
                <a:latin typeface="Arial"/>
                <a:ea typeface="Arial"/>
                <a:cs typeface="Arial"/>
                <a:sym typeface="Arial"/>
              </a:rPr>
              <a:t>como</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biología</a:t>
            </a:r>
            <a:r>
              <a:rPr lang="en-US" sz="1400" dirty="0">
                <a:solidFill>
                  <a:schemeClr val="dk1"/>
                </a:solidFill>
                <a:latin typeface="Arial"/>
                <a:ea typeface="Arial"/>
                <a:cs typeface="Arial"/>
                <a:sym typeface="Arial"/>
              </a:rPr>
              <a:t>, la </a:t>
            </a:r>
            <a:r>
              <a:rPr lang="en-US" sz="1400" dirty="0" err="1">
                <a:solidFill>
                  <a:schemeClr val="dk1"/>
                </a:solidFill>
                <a:latin typeface="Arial"/>
                <a:ea typeface="Arial"/>
                <a:cs typeface="Arial"/>
                <a:sym typeface="Arial"/>
              </a:rPr>
              <a:t>química</a:t>
            </a:r>
            <a:r>
              <a:rPr lang="en-US" sz="1400" dirty="0">
                <a:solidFill>
                  <a:schemeClr val="dk1"/>
                </a:solidFill>
                <a:latin typeface="Arial"/>
                <a:ea typeface="Arial"/>
                <a:cs typeface="Arial"/>
                <a:sym typeface="Arial"/>
              </a:rPr>
              <a:t> y la </a:t>
            </a:r>
            <a:r>
              <a:rPr lang="en-US" sz="1400" dirty="0" err="1">
                <a:solidFill>
                  <a:schemeClr val="dk1"/>
                </a:solidFill>
                <a:latin typeface="Arial"/>
                <a:ea typeface="Arial"/>
                <a:cs typeface="Arial"/>
                <a:sym typeface="Arial"/>
              </a:rPr>
              <a:t>física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simulaciones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interactivas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permiten</a:t>
            </a:r>
            <a:r>
              <a:rPr lang="en-US" sz="1400" dirty="0">
                <a:solidFill>
                  <a:schemeClr val="dk1"/>
                </a:solidFill>
                <a:latin typeface="Arial"/>
                <a:ea typeface="Arial"/>
                <a:cs typeface="Arial"/>
                <a:sym typeface="Arial"/>
              </a:rPr>
              <a:t> a </a:t>
            </a:r>
            <a:r>
              <a:rPr lang="en-US" sz="1400" dirty="0" err="1">
                <a:solidFill>
                  <a:schemeClr val="dk1"/>
                </a:solidFill>
                <a:latin typeface="Arial"/>
                <a:ea typeface="Arial"/>
                <a:cs typeface="Arial"/>
                <a:sym typeface="Arial"/>
              </a:rPr>
              <a:t>los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estudiantes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realizar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experimentos</a:t>
            </a:r>
            <a:r>
              <a:rPr lang="en-US" sz="1400" dirty="0">
                <a:solidFill>
                  <a:schemeClr val="dk1"/>
                </a:solidFill>
                <a:latin typeface="Arial"/>
                <a:ea typeface="Arial"/>
                <a:cs typeface="Arial"/>
                <a:sym typeface="Arial"/>
              </a:rPr>
              <a:t> y </a:t>
            </a:r>
            <a:r>
              <a:rPr lang="en-US" sz="1400" dirty="0" err="1">
                <a:solidFill>
                  <a:schemeClr val="dk1"/>
                </a:solidFill>
                <a:latin typeface="Arial"/>
                <a:ea typeface="Arial"/>
                <a:cs typeface="Arial"/>
                <a:sym typeface="Arial"/>
              </a:rPr>
              <a:t>explorar</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conceptos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científicos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un </a:t>
            </a:r>
            <a:r>
              <a:rPr lang="en-US" sz="1400" dirty="0" err="1">
                <a:solidFill>
                  <a:schemeClr val="dk1"/>
                </a:solidFill>
                <a:latin typeface="Arial"/>
                <a:ea typeface="Arial"/>
                <a:cs typeface="Arial"/>
                <a:sym typeface="Arial"/>
              </a:rPr>
              <a:t>entorno</a:t>
            </a:r>
            <a:r>
              <a:rPr lang="en-US" sz="1400" dirty="0">
                <a:solidFill>
                  <a:schemeClr val="dk1"/>
                </a:solidFill>
                <a:latin typeface="Arial"/>
                <a:ea typeface="Arial"/>
                <a:cs typeface="Arial"/>
                <a:sym typeface="Arial"/>
              </a:rPr>
              <a:t> virtual, lo que las </a:t>
            </a:r>
            <a:r>
              <a:rPr lang="en-US" sz="1400" dirty="0" err="1">
                <a:solidFill>
                  <a:schemeClr val="dk1"/>
                </a:solidFill>
                <a:latin typeface="Arial"/>
                <a:ea typeface="Arial"/>
                <a:cs typeface="Arial"/>
                <a:sym typeface="Arial"/>
              </a:rPr>
              <a:t>convierte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una</a:t>
            </a:r>
            <a:r>
              <a:rPr lang="en-US" sz="1400" dirty="0">
                <a:solidFill>
                  <a:schemeClr val="dk1"/>
                </a:solidFill>
                <a:latin typeface="Arial"/>
                <a:ea typeface="Arial"/>
                <a:cs typeface="Arial"/>
                <a:sym typeface="Arial"/>
              </a:rPr>
              <a:t> gran </a:t>
            </a:r>
            <a:r>
              <a:rPr lang="en-US" sz="1400" dirty="0" err="1">
                <a:solidFill>
                  <a:schemeClr val="dk1"/>
                </a:solidFill>
                <a:latin typeface="Arial"/>
                <a:ea typeface="Arial"/>
                <a:cs typeface="Arial"/>
                <a:sym typeface="Arial"/>
              </a:rPr>
              <a:t>herramienta</a:t>
            </a:r>
            <a:r>
              <a:rPr lang="en-US" sz="1400" dirty="0">
                <a:solidFill>
                  <a:schemeClr val="dk1"/>
                </a:solidFill>
                <a:latin typeface="Arial"/>
                <a:ea typeface="Arial"/>
                <a:cs typeface="Arial"/>
                <a:sym typeface="Arial"/>
              </a:rPr>
              <a:t> para la </a:t>
            </a:r>
            <a:r>
              <a:rPr lang="en-US" sz="1400" dirty="0" err="1">
                <a:solidFill>
                  <a:schemeClr val="dk1"/>
                </a:solidFill>
                <a:latin typeface="Arial"/>
                <a:ea typeface="Arial"/>
                <a:cs typeface="Arial"/>
                <a:sym typeface="Arial"/>
              </a:rPr>
              <a:t>enseñanza</a:t>
            </a:r>
            <a:r>
              <a:rPr lang="en-US" sz="1400" dirty="0">
                <a:solidFill>
                  <a:schemeClr val="dk1"/>
                </a:solidFill>
                <a:latin typeface="Arial"/>
                <a:ea typeface="Arial"/>
                <a:cs typeface="Arial"/>
                <a:sym typeface="Arial"/>
              </a:rPr>
              <a:t> de las </a:t>
            </a:r>
            <a:r>
              <a:rPr lang="en-US" sz="1400" dirty="0" err="1">
                <a:solidFill>
                  <a:schemeClr val="dk1"/>
                </a:solidFill>
                <a:latin typeface="Arial"/>
                <a:ea typeface="Arial"/>
                <a:cs typeface="Arial"/>
                <a:sym typeface="Arial"/>
              </a:rPr>
              <a:t>ciencias</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especialmente</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en</a:t>
            </a:r>
            <a:r>
              <a:rPr lang="en-US" sz="1400" dirty="0">
                <a:solidFill>
                  <a:schemeClr val="dk1"/>
                </a:solidFill>
                <a:latin typeface="Arial"/>
                <a:ea typeface="Arial"/>
                <a:cs typeface="Arial"/>
                <a:sym typeface="Arial"/>
              </a:rPr>
              <a:t> aulas </a:t>
            </a:r>
            <a:r>
              <a:rPr lang="en-US" sz="1400" dirty="0" err="1">
                <a:solidFill>
                  <a:schemeClr val="dk1"/>
                </a:solidFill>
                <a:latin typeface="Arial"/>
                <a:ea typeface="Arial"/>
                <a:cs typeface="Arial"/>
                <a:sym typeface="Arial"/>
              </a:rPr>
              <a:t>invertidas</a:t>
            </a:r>
            <a:r>
              <a:rPr lang="en-US" sz="1400" dirty="0">
                <a:solidFill>
                  <a:schemeClr val="dk1"/>
                </a:solidFill>
                <a:latin typeface="Arial"/>
                <a:ea typeface="Arial"/>
                <a:cs typeface="Arial"/>
                <a:sym typeface="Arial"/>
              </a:rPr>
              <a:t>. Sitio web: </a:t>
            </a:r>
            <a:r>
              <a:rPr lang="en-US" sz="1400" u="sng" dirty="0">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https://www.labster.com</a:t>
            </a:r>
            <a:endParaRPr sz="1400" dirty="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1"/>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5" name="Google Shape;465;p21"/>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6" name="Google Shape;466;p21"/>
          <p:cNvSpPr txBox="1"/>
          <p:nvPr/>
        </p:nvSpPr>
        <p:spPr>
          <a:xfrm>
            <a:off x="363152" y="-465581"/>
            <a:ext cx="10566213"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dirty="0" err="1">
                <a:solidFill>
                  <a:srgbClr val="033C5B"/>
                </a:solidFill>
                <a:latin typeface="Arial"/>
                <a:ea typeface="Arial"/>
                <a:cs typeface="Arial"/>
                <a:sym typeface="Arial"/>
              </a:rPr>
              <a:t>Recursos</a:t>
            </a:r>
            <a:endParaRPr sz="4666" b="1" dirty="0">
              <a:solidFill>
                <a:srgbClr val="033C5B"/>
              </a:solidFill>
              <a:latin typeface="Arial"/>
              <a:ea typeface="Arial"/>
              <a:cs typeface="Arial"/>
              <a:sym typeface="Arial"/>
            </a:endParaRPr>
          </a:p>
        </p:txBody>
      </p:sp>
      <p:sp>
        <p:nvSpPr>
          <p:cNvPr id="467" name="Google Shape;467;p21"/>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8" name="Google Shape;468;p21"/>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69" name="Google Shape;469;p21"/>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70" name="Google Shape;470;p21"/>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71" name="Google Shape;471;p21"/>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472" name="Google Shape;472;p21"/>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73" name="Google Shape;473;p21"/>
          <p:cNvSpPr txBox="1"/>
          <p:nvPr/>
        </p:nvSpPr>
        <p:spPr>
          <a:xfrm>
            <a:off x="192726" y="782234"/>
            <a:ext cx="9548913" cy="44012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Instructables: Instructables es una plataforma comunitaria en la que los estudiantes pueden explorar, crear y compartir proyectos de bricolaje. Resulta especialmente útil para la formación profesional y técnica, ya que ofrece guías paso a paso para proyectos en ámbitos tan diversos como la electrónica, la carpintería y la artesanía. Sitio web: </a:t>
            </a:r>
            <a:r>
              <a:rPr lang="en-US" sz="1400" u="sng">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https://www.instructables.com</a:t>
            </a:r>
            <a:endParaRPr sz="140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Codecademy: Codecademy es una plataforma interactiva que enseña a programar en varios lenguajes de programación, como Python, JavaScript y HTML/CSS. Ofrece ejercicios y proyectos prácticos, por lo que es ideal para estudiantes de informática y TI. Página web: </a:t>
            </a:r>
            <a:r>
              <a:rPr lang="en-US" sz="1400" u="sng">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https://www.codecademy.com</a:t>
            </a:r>
            <a:endParaRPr sz="140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Coursera: Coursera es una plataforma de aprendizaje en línea que proporciona acceso a una amplia gama de cursos en diversos campos, incluyendo habilidades vocacionales como la salud, la construcción y los negocios. Ofrece clases en vídeo, lecturas y cuestionarios, lo que permite a los estudiantes aprender a su propio ritmo fuera de clase. Sitio web: </a:t>
            </a:r>
            <a:r>
              <a:rPr lang="en-US" sz="140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https://www.coursera.org</a:t>
            </a:r>
            <a:endParaRPr sz="140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Udemy: Udemy es un mercado de aprendizaje en línea que ofrece una amplia variedad de cursos, incluidos cursos de formación profesional y técnica. Los estudiantes pueden acceder a clases en vídeo y tareas prácticas en campos como las artes culinarias, la informática y el desarrollo personal, lo que lo convierte en un gran complemento para el aprendizaje en el aula. Sitio web: </a:t>
            </a:r>
            <a:r>
              <a:rPr lang="en-US" sz="1400" u="sng">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https://www.udemy.com</a:t>
            </a:r>
            <a:endParaRPr sz="140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ThingLink: ThingLink es una plataforma para crear medios interactivos, como imágenes, vídeos y visitas virtuales de 360 grados. Resulta especialmente útil para estudiantes de campos como los medios de comunicación, el sector inmobiliario y la educación turística, ya que les permite crear presentaciones inmersivas e interactivas. Sitio web: </a:t>
            </a:r>
            <a:r>
              <a:rPr lang="en-US" sz="140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https://www.thinglink.com</a:t>
            </a:r>
            <a:endParaRPr sz="1400">
              <a:solidFill>
                <a:schemeClr val="dk1"/>
              </a:solidFill>
              <a:latin typeface="Arial"/>
              <a:ea typeface="Arial"/>
              <a:cs typeface="Arial"/>
              <a:sym typeface="Arial"/>
            </a:endParaRPr>
          </a:p>
          <a:p>
            <a:pPr marL="285750" marR="0" lvl="0" indent="-196850" algn="l" rtl="0">
              <a:spcBef>
                <a:spcPts val="0"/>
              </a:spcBef>
              <a:spcAft>
                <a:spcPts val="0"/>
              </a:spcAft>
              <a:buClr>
                <a:schemeClr val="dk1"/>
              </a:buClr>
              <a:buSzPts val="1400"/>
              <a:buFont typeface="Arial"/>
              <a:buNone/>
            </a:pPr>
            <a:endParaRPr sz="14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2"/>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0" name="Google Shape;480;p22"/>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1" name="Google Shape;481;p22"/>
          <p:cNvSpPr txBox="1"/>
          <p:nvPr/>
        </p:nvSpPr>
        <p:spPr>
          <a:xfrm>
            <a:off x="413252" y="428557"/>
            <a:ext cx="10566213"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Recursos</a:t>
            </a:r>
            <a:endParaRPr sz="4666" b="1">
              <a:solidFill>
                <a:srgbClr val="033C5B"/>
              </a:solidFill>
              <a:latin typeface="Arial"/>
              <a:ea typeface="Arial"/>
              <a:cs typeface="Arial"/>
              <a:sym typeface="Arial"/>
            </a:endParaRPr>
          </a:p>
        </p:txBody>
      </p:sp>
      <p:sp>
        <p:nvSpPr>
          <p:cNvPr id="482" name="Google Shape;482;p22"/>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3" name="Google Shape;483;p22"/>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4" name="Google Shape;484;p22"/>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5" name="Google Shape;485;p22"/>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86" name="Google Shape;486;p22"/>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487" name="Google Shape;487;p22"/>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488" name="Google Shape;488;p22"/>
          <p:cNvSpPr txBox="1"/>
          <p:nvPr/>
        </p:nvSpPr>
        <p:spPr>
          <a:xfrm>
            <a:off x="572824" y="1757574"/>
            <a:ext cx="8467345" cy="2680029"/>
          </a:xfrm>
          <a:prstGeom prst="rect">
            <a:avLst/>
          </a:prstGeom>
          <a:noFill/>
          <a:ln>
            <a:noFill/>
          </a:ln>
        </p:spPr>
        <p:txBody>
          <a:bodyPr spcFirstLastPara="1" wrap="square" lIns="0" tIns="0" rIns="0" bIns="0" anchor="t" anchorCtr="0">
            <a:spAutoFit/>
          </a:bodyPr>
          <a:lstStyle/>
          <a:p>
            <a:pPr marL="285750" marR="0" lvl="0" indent="-285750" algn="l" rtl="0">
              <a:lnSpc>
                <a:spcPct val="14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Slack: Slack es una plataforma de comunicación ideal para aulas invertidas, que permite enviar mensajes en tiempo real, compartir archivos y colaborar a través de canales temáticos específicos. Se integra con numerosas herramientas educativas, mejorando los debates centrados y el trabajo en equipo entre estudiantes y educadores. Esto apoya el objetivo de la unidad de utilizar la tecnología para el aprendizaje interactivo y la colaboración.</a:t>
            </a:r>
            <a:endParaRPr/>
          </a:p>
          <a:p>
            <a:pPr marL="285750" marR="0" lvl="0" indent="-196850" algn="l" rtl="0">
              <a:lnSpc>
                <a:spcPct val="140000"/>
              </a:lnSpc>
              <a:spcBef>
                <a:spcPts val="0"/>
              </a:spcBef>
              <a:spcAft>
                <a:spcPts val="0"/>
              </a:spcAft>
              <a:buClr>
                <a:schemeClr val="dk1"/>
              </a:buClr>
              <a:buSzPts val="1400"/>
              <a:buFont typeface="Arial"/>
              <a:buNone/>
            </a:pPr>
            <a:endParaRPr sz="1400">
              <a:solidFill>
                <a:srgbClr val="121212"/>
              </a:solidFill>
              <a:latin typeface="Arial"/>
              <a:ea typeface="Arial"/>
              <a:cs typeface="Arial"/>
              <a:sym typeface="Arial"/>
            </a:endParaRPr>
          </a:p>
          <a:p>
            <a:pPr marL="285750" marR="0" lvl="0" indent="-285750" algn="l" rtl="0">
              <a:lnSpc>
                <a:spcPct val="140000"/>
              </a:lnSpc>
              <a:spcBef>
                <a:spcPts val="0"/>
              </a:spcBef>
              <a:spcAft>
                <a:spcPts val="0"/>
              </a:spcAft>
              <a:buClr>
                <a:srgbClr val="121212"/>
              </a:buClr>
              <a:buSzPts val="1400"/>
              <a:buFont typeface="Arial"/>
              <a:buChar char="•"/>
            </a:pPr>
            <a:r>
              <a:rPr lang="en-US" sz="1400">
                <a:solidFill>
                  <a:srgbClr val="121212"/>
                </a:solidFill>
                <a:latin typeface="Arial"/>
                <a:ea typeface="Arial"/>
                <a:cs typeface="Arial"/>
                <a:sym typeface="Arial"/>
              </a:rPr>
              <a:t>Trello: Trello es una herramienta de gestión de proyectos que organiza tareas y proyectos en tableros, listas y tarjetas. Es excelente para las aulas invertidas, ya que permite a estudiantes y profesores visualizar el progreso, asignar tareas y establecer plazos de forma colaborativa. La interfaz intuitiva de Trello es compatible con proyectos de aprendizaje interactivos, facilitando la organización y la comunicación en el trabajo en grupo.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6" name="Google Shape;116;p3"/>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7" name="Google Shape;117;p3"/>
          <p:cNvSpPr txBox="1"/>
          <p:nvPr/>
        </p:nvSpPr>
        <p:spPr>
          <a:xfrm>
            <a:off x="814840" y="920322"/>
            <a:ext cx="8120925" cy="654025"/>
          </a:xfrm>
          <a:prstGeom prst="rect">
            <a:avLst/>
          </a:prstGeom>
          <a:noFill/>
          <a:ln>
            <a:noFill/>
          </a:ln>
        </p:spPr>
        <p:txBody>
          <a:bodyPr spcFirstLastPara="1" wrap="square" lIns="0" tIns="0" rIns="0" bIns="0" anchor="t" anchorCtr="0">
            <a:spAutoFit/>
          </a:bodyPr>
          <a:lstStyle/>
          <a:p>
            <a:pPr marL="0" marR="0" lvl="0" indent="0" algn="l" rtl="0">
              <a:lnSpc>
                <a:spcPct val="110008"/>
              </a:lnSpc>
              <a:spcBef>
                <a:spcPts val="0"/>
              </a:spcBef>
              <a:spcAft>
                <a:spcPts val="0"/>
              </a:spcAft>
              <a:buNone/>
            </a:pPr>
            <a:r>
              <a:rPr lang="en-US" sz="4666" b="1">
                <a:solidFill>
                  <a:srgbClr val="033C5B"/>
                </a:solidFill>
                <a:latin typeface="Arial"/>
                <a:ea typeface="Arial"/>
                <a:cs typeface="Arial"/>
                <a:sym typeface="Arial"/>
              </a:rPr>
              <a:t>Necesidad de innovación</a:t>
            </a:r>
            <a:endParaRPr/>
          </a:p>
        </p:txBody>
      </p:sp>
      <p:sp>
        <p:nvSpPr>
          <p:cNvPr id="118" name="Google Shape;118;p3"/>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19" name="Google Shape;119;p3"/>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0" name="Google Shape;120;p3"/>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1" name="Google Shape;121;p3"/>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22" name="Google Shape;122;p3"/>
          <p:cNvSpPr txBox="1"/>
          <p:nvPr/>
        </p:nvSpPr>
        <p:spPr>
          <a:xfrm>
            <a:off x="3433778" y="6138608"/>
            <a:ext cx="6818041" cy="64633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0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000" b="0" i="0" u="none" strike="noStrike" cap="none" dirty="0">
              <a:solidFill>
                <a:srgbClr val="000000"/>
              </a:solidFill>
              <a:latin typeface="Arial"/>
              <a:ea typeface="Arial"/>
              <a:cs typeface="Arial"/>
              <a:sym typeface="Arial"/>
            </a:endParaRPr>
          </a:p>
        </p:txBody>
      </p:sp>
      <p:pic>
        <p:nvPicPr>
          <p:cNvPr id="123" name="Google Shape;123;p3"/>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24" name="Google Shape;124;p3"/>
          <p:cNvSpPr txBox="1"/>
          <p:nvPr/>
        </p:nvSpPr>
        <p:spPr>
          <a:xfrm>
            <a:off x="1477117" y="2044623"/>
            <a:ext cx="8858385" cy="161069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121212"/>
              </a:buClr>
              <a:buSzPts val="1800"/>
              <a:buFont typeface="Arial"/>
              <a:buNone/>
            </a:pPr>
            <a:r>
              <a:rPr lang="en-US" sz="1800">
                <a:solidFill>
                  <a:srgbClr val="121212"/>
                </a:solidFill>
                <a:latin typeface="Arial"/>
                <a:ea typeface="Arial"/>
                <a:cs typeface="Arial"/>
                <a:sym typeface="Arial"/>
              </a:rPr>
              <a:t>En el renacimiento digital de la educación, las plataformas interactivas se perfilan como fundamentales para transformar el panorama educativo. El panorama educativo puede destacarse por las nuevas innovaciones que apoyan el aprendizaje mediante la creación de aulas centradas en el alumno y atractivas, compatibles con la era digital.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0" name="Google Shape;130;p4"/>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1" name="Google Shape;131;p4"/>
          <p:cNvSpPr txBox="1"/>
          <p:nvPr/>
        </p:nvSpPr>
        <p:spPr>
          <a:xfrm>
            <a:off x="631247" y="429966"/>
            <a:ext cx="8121000" cy="1588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4800" b="1">
                <a:solidFill>
                  <a:srgbClr val="033C5B"/>
                </a:solidFill>
                <a:latin typeface="Arial"/>
                <a:ea typeface="Arial"/>
                <a:cs typeface="Arial"/>
                <a:sym typeface="Arial"/>
              </a:rPr>
              <a:t>Definir el aprendizaje</a:t>
            </a:r>
            <a:r>
              <a:rPr lang="en-US" sz="4800" b="1">
                <a:solidFill>
                  <a:srgbClr val="033C5B"/>
                </a:solidFill>
              </a:rPr>
              <a:t> </a:t>
            </a:r>
            <a:r>
              <a:rPr lang="en-US" sz="4800" b="1">
                <a:solidFill>
                  <a:srgbClr val="033C5B"/>
                </a:solidFill>
                <a:latin typeface="Arial"/>
                <a:ea typeface="Arial"/>
                <a:cs typeface="Arial"/>
                <a:sym typeface="Arial"/>
              </a:rPr>
              <a:t>interactivo</a:t>
            </a:r>
            <a:endParaRPr/>
          </a:p>
        </p:txBody>
      </p:sp>
      <p:sp>
        <p:nvSpPr>
          <p:cNvPr id="132" name="Google Shape;132;p4"/>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3" name="Google Shape;133;p4"/>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4" name="Google Shape;134;p4"/>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5" name="Google Shape;135;p4"/>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36" name="Google Shape;136;p4"/>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137" name="Google Shape;137;p4"/>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38" name="Google Shape;138;p4"/>
          <p:cNvGrpSpPr/>
          <p:nvPr/>
        </p:nvGrpSpPr>
        <p:grpSpPr>
          <a:xfrm>
            <a:off x="841130" y="2181982"/>
            <a:ext cx="8320283" cy="2744278"/>
            <a:chOff x="73530" y="219835"/>
            <a:chExt cx="8320283" cy="2744278"/>
          </a:xfrm>
        </p:grpSpPr>
        <p:sp>
          <p:nvSpPr>
            <p:cNvPr id="139" name="Google Shape;139;p4"/>
            <p:cNvSpPr/>
            <p:nvPr/>
          </p:nvSpPr>
          <p:spPr>
            <a:xfrm>
              <a:off x="73530" y="219835"/>
              <a:ext cx="1101503" cy="110150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04845" y="451151"/>
              <a:ext cx="638871" cy="638871"/>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411069" y="219835"/>
              <a:ext cx="2596400" cy="11015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1411069" y="219835"/>
              <a:ext cx="2596400" cy="110150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a:solidFill>
                    <a:schemeClr val="dk1"/>
                  </a:solidFill>
                </a:rPr>
                <a:t>El aprendizaje interactivo hace hincapié en la participación activa frente a la recepción pasiva de información.</a:t>
              </a:r>
              <a:endParaRPr/>
            </a:p>
          </p:txBody>
        </p:sp>
        <p:sp>
          <p:nvSpPr>
            <p:cNvPr id="143" name="Google Shape;143;p4"/>
            <p:cNvSpPr/>
            <p:nvPr/>
          </p:nvSpPr>
          <p:spPr>
            <a:xfrm>
              <a:off x="4459874" y="219835"/>
              <a:ext cx="1101503" cy="110150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691189" y="451151"/>
              <a:ext cx="638871" cy="638871"/>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97413" y="219835"/>
              <a:ext cx="2596400" cy="11015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txBox="1"/>
            <p:nvPr/>
          </p:nvSpPr>
          <p:spPr>
            <a:xfrm>
              <a:off x="5797413" y="219835"/>
              <a:ext cx="2596400" cy="110150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a:solidFill>
                    <a:schemeClr val="dk1"/>
                  </a:solidFill>
                </a:rPr>
                <a:t>Utiliza la tecnología para crear entornos de aprendizaje dinámicos y centrados en el alumno.</a:t>
              </a:r>
              <a:endParaRPr/>
            </a:p>
          </p:txBody>
        </p:sp>
        <p:sp>
          <p:nvSpPr>
            <p:cNvPr id="147" name="Google Shape;147;p4"/>
            <p:cNvSpPr/>
            <p:nvPr/>
          </p:nvSpPr>
          <p:spPr>
            <a:xfrm>
              <a:off x="73530" y="1862610"/>
              <a:ext cx="1101503" cy="110150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304845" y="2093925"/>
              <a:ext cx="638871" cy="638871"/>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411069" y="1862610"/>
              <a:ext cx="2596400" cy="11015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1411069" y="1862610"/>
              <a:ext cx="2596400" cy="110150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a:solidFill>
                    <a:schemeClr val="dk1"/>
                  </a:solidFill>
                </a:rPr>
                <a:t>Los estudiantes contribuyen a su experiencia educativa, en lugar de limitarse a recibir información.</a:t>
              </a:r>
              <a:endParaRPr/>
            </a:p>
          </p:txBody>
        </p:sp>
        <p:sp>
          <p:nvSpPr>
            <p:cNvPr id="151" name="Google Shape;151;p4"/>
            <p:cNvSpPr/>
            <p:nvPr/>
          </p:nvSpPr>
          <p:spPr>
            <a:xfrm>
              <a:off x="4459874" y="1862610"/>
              <a:ext cx="1101503" cy="1101503"/>
            </a:xfrm>
            <a:prstGeom prst="ellipse">
              <a:avLst/>
            </a:prstGeom>
            <a:solidFill>
              <a:srgbClr val="F6D4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691189" y="2093925"/>
              <a:ext cx="638871" cy="638871"/>
            </a:xfrm>
            <a:prstGeom prst="rect">
              <a:avLst/>
            </a:prstGeom>
            <a:blipFill rotWithShape="1">
              <a:blip r:embed="rId9">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5797413" y="1862610"/>
              <a:ext cx="2596400" cy="110150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5797413" y="1862610"/>
              <a:ext cx="2596400" cy="1101503"/>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en-US" sz="1700">
                  <a:solidFill>
                    <a:schemeClr val="dk1"/>
                  </a:solidFill>
                </a:rPr>
                <a:t>Este método refleja un cambio hacia procesos de aprendizaje más atractivos e inmersivos.</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0" name="Google Shape;160;p5"/>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1" name="Google Shape;161;p5"/>
          <p:cNvSpPr txBox="1"/>
          <p:nvPr/>
        </p:nvSpPr>
        <p:spPr>
          <a:xfrm>
            <a:off x="381712" y="639479"/>
            <a:ext cx="9187896" cy="654025"/>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800" b="1">
                <a:solidFill>
                  <a:srgbClr val="033C5B"/>
                </a:solidFill>
                <a:latin typeface="Arial"/>
                <a:ea typeface="Arial"/>
                <a:cs typeface="Arial"/>
                <a:sym typeface="Arial"/>
              </a:rPr>
              <a:t>Plataformas interactivas en EFP</a:t>
            </a:r>
            <a:endParaRPr/>
          </a:p>
        </p:txBody>
      </p:sp>
      <p:sp>
        <p:nvSpPr>
          <p:cNvPr id="162" name="Google Shape;162;p5"/>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3" name="Google Shape;163;p5"/>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4" name="Google Shape;164;p5"/>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5" name="Google Shape;165;p5"/>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66" name="Google Shape;166;p5"/>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167" name="Google Shape;167;p5"/>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168" name="Google Shape;168;p5"/>
          <p:cNvGrpSpPr/>
          <p:nvPr/>
        </p:nvGrpSpPr>
        <p:grpSpPr>
          <a:xfrm>
            <a:off x="142651" y="2038317"/>
            <a:ext cx="11224292" cy="3071046"/>
            <a:chOff x="249566" y="616750"/>
            <a:chExt cx="11224292" cy="3071046"/>
          </a:xfrm>
        </p:grpSpPr>
        <p:sp>
          <p:nvSpPr>
            <p:cNvPr id="169" name="Google Shape;169;p5"/>
            <p:cNvSpPr/>
            <p:nvPr/>
          </p:nvSpPr>
          <p:spPr>
            <a:xfrm>
              <a:off x="1170963" y="616750"/>
              <a:ext cx="1507740" cy="1507740"/>
            </a:xfrm>
            <a:prstGeom prst="rect">
              <a:avLst/>
            </a:prstGeom>
            <a:blipFill rotWithShape="1">
              <a:blip r:embed="rId6">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49566" y="2585296"/>
              <a:ext cx="3350535" cy="11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txBox="1"/>
            <p:nvPr/>
          </p:nvSpPr>
          <p:spPr>
            <a:xfrm>
              <a:off x="249566" y="2585296"/>
              <a:ext cx="3350535" cy="1102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a:solidFill>
                    <a:schemeClr val="dk1"/>
                  </a:solidFill>
                </a:rPr>
                <a:t>El papel de las plataformas interactivas: Esenciales para transformar el aula de FP en un entorno colaborativo y práctico en el que los alumnos participen activamente en su aprendizaje.</a:t>
              </a:r>
              <a:endParaRPr sz="1400">
                <a:solidFill>
                  <a:schemeClr val="dk1"/>
                </a:solidFill>
                <a:latin typeface="Arial"/>
                <a:ea typeface="Arial"/>
                <a:cs typeface="Arial"/>
                <a:sym typeface="Arial"/>
              </a:endParaRPr>
            </a:p>
          </p:txBody>
        </p:sp>
        <p:sp>
          <p:nvSpPr>
            <p:cNvPr id="172" name="Google Shape;172;p5"/>
            <p:cNvSpPr/>
            <p:nvPr/>
          </p:nvSpPr>
          <p:spPr>
            <a:xfrm>
              <a:off x="5107842" y="616750"/>
              <a:ext cx="1507740" cy="1507740"/>
            </a:xfrm>
            <a:prstGeom prst="rect">
              <a:avLst/>
            </a:prstGeom>
            <a:blipFill rotWithShape="1">
              <a:blip r:embed="rId7">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4186444" y="2585296"/>
              <a:ext cx="3350535" cy="11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txBox="1"/>
            <p:nvPr/>
          </p:nvSpPr>
          <p:spPr>
            <a:xfrm>
              <a:off x="4186444" y="2585296"/>
              <a:ext cx="3350535" cy="1102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a:solidFill>
                    <a:schemeClr val="dk1"/>
                  </a:solidFill>
                </a:rPr>
                <a:t>Centrarse en las habilidades prácticas: Las plataformas permiten a los estudiantes adquirir destrezas y proyectos prácticos digitalmente antes de aplicarlos en persona.</a:t>
              </a:r>
              <a:endParaRPr sz="1400">
                <a:solidFill>
                  <a:schemeClr val="dk1"/>
                </a:solidFill>
                <a:latin typeface="Arial"/>
                <a:ea typeface="Arial"/>
                <a:cs typeface="Arial"/>
                <a:sym typeface="Arial"/>
              </a:endParaRPr>
            </a:p>
          </p:txBody>
        </p:sp>
        <p:sp>
          <p:nvSpPr>
            <p:cNvPr id="175" name="Google Shape;175;p5"/>
            <p:cNvSpPr/>
            <p:nvPr/>
          </p:nvSpPr>
          <p:spPr>
            <a:xfrm>
              <a:off x="9044720" y="616750"/>
              <a:ext cx="1507740" cy="1507740"/>
            </a:xfrm>
            <a:prstGeom prst="rect">
              <a:avLst/>
            </a:prstGeom>
            <a:blipFill rotWithShape="1">
              <a:blip r:embed="rId8">
                <a:alphaModFix/>
              </a:blip>
              <a:stretch>
                <a:fillRect/>
              </a:stretch>
            </a:blip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8123323" y="2585296"/>
              <a:ext cx="3350535" cy="110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p:nvPr/>
          </p:nvSpPr>
          <p:spPr>
            <a:xfrm>
              <a:off x="8123323" y="2585296"/>
              <a:ext cx="3350535" cy="1102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400"/>
                <a:buFont typeface="Arial"/>
                <a:buNone/>
              </a:pPr>
              <a:r>
                <a:rPr lang="en-US">
                  <a:solidFill>
                    <a:schemeClr val="dk1"/>
                  </a:solidFill>
                </a:rPr>
                <a:t>Revolucionar el aula invertida: Estas plataformas permiten a los estudiantes de EFP estudiar componentes teóricos en línea y utilizar el tiempo de clase para realizar prácticas, lo que hace que el aprendizaje sea más flexible y accesible.</a:t>
              </a:r>
              <a:endParaRPr sz="14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3" name="Google Shape;183;p6"/>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4" name="Google Shape;184;p6"/>
          <p:cNvSpPr txBox="1"/>
          <p:nvPr/>
        </p:nvSpPr>
        <p:spPr>
          <a:xfrm>
            <a:off x="529238" y="296358"/>
            <a:ext cx="8120925" cy="1095428"/>
          </a:xfrm>
          <a:prstGeom prst="rect">
            <a:avLst/>
          </a:prstGeom>
          <a:noFill/>
          <a:ln>
            <a:noFill/>
          </a:ln>
        </p:spPr>
        <p:txBody>
          <a:bodyPr spcFirstLastPara="1" wrap="square" lIns="0" tIns="0" rIns="0" bIns="0" anchor="t" anchorCtr="0">
            <a:spAutoFit/>
          </a:bodyPr>
          <a:lstStyle/>
          <a:p>
            <a:pPr marL="0" marR="0" lvl="0" indent="0" algn="l" rtl="0">
              <a:lnSpc>
                <a:spcPct val="201645"/>
              </a:lnSpc>
              <a:spcBef>
                <a:spcPts val="0"/>
              </a:spcBef>
              <a:spcAft>
                <a:spcPts val="0"/>
              </a:spcAft>
              <a:buNone/>
            </a:pPr>
            <a:r>
              <a:rPr lang="en-US" sz="4800" b="1">
                <a:solidFill>
                  <a:srgbClr val="033C5B"/>
                </a:solidFill>
                <a:latin typeface="Arial"/>
                <a:ea typeface="Arial"/>
                <a:cs typeface="Arial"/>
                <a:sym typeface="Arial"/>
              </a:rPr>
              <a:t>Desvelar los beneficios</a:t>
            </a:r>
            <a:endParaRPr/>
          </a:p>
        </p:txBody>
      </p:sp>
      <p:sp>
        <p:nvSpPr>
          <p:cNvPr id="185" name="Google Shape;185;p6"/>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6" name="Google Shape;186;p6"/>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7" name="Google Shape;187;p6"/>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8" name="Google Shape;188;p6"/>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189" name="Google Shape;189;p6"/>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190" name="Google Shape;190;p6"/>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191" name="Google Shape;191;p6"/>
          <p:cNvSpPr txBox="1"/>
          <p:nvPr/>
        </p:nvSpPr>
        <p:spPr>
          <a:xfrm>
            <a:off x="1652648" y="2579305"/>
            <a:ext cx="8528687" cy="26706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121212"/>
              </a:buClr>
              <a:buSzPts val="1400"/>
              <a:buFont typeface="Arial"/>
              <a:buNone/>
            </a:pPr>
            <a:r>
              <a:rPr lang="en-US" sz="1400">
                <a:solidFill>
                  <a:srgbClr val="121212"/>
                </a:solidFill>
                <a:latin typeface="Arial"/>
                <a:ea typeface="Arial"/>
                <a:cs typeface="Arial"/>
                <a:sym typeface="Arial"/>
              </a:rPr>
              <a:t>.</a:t>
            </a:r>
            <a:endParaRPr/>
          </a:p>
        </p:txBody>
      </p:sp>
      <p:grpSp>
        <p:nvGrpSpPr>
          <p:cNvPr id="192" name="Google Shape;192;p6"/>
          <p:cNvGrpSpPr/>
          <p:nvPr/>
        </p:nvGrpSpPr>
        <p:grpSpPr>
          <a:xfrm>
            <a:off x="61510" y="1997411"/>
            <a:ext cx="10341781" cy="2737954"/>
            <a:chOff x="61509" y="381716"/>
            <a:chExt cx="10341781" cy="2737954"/>
          </a:xfrm>
        </p:grpSpPr>
        <p:sp>
          <p:nvSpPr>
            <p:cNvPr id="193" name="Google Shape;193;p6"/>
            <p:cNvSpPr/>
            <p:nvPr/>
          </p:nvSpPr>
          <p:spPr>
            <a:xfrm>
              <a:off x="8467040" y="782579"/>
              <a:ext cx="1936250" cy="1936567"/>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4" name="Google Shape;194;p6"/>
            <p:cNvSpPr/>
            <p:nvPr/>
          </p:nvSpPr>
          <p:spPr>
            <a:xfrm>
              <a:off x="8530929" y="847143"/>
              <a:ext cx="1807441" cy="1807440"/>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5" name="Google Shape;195;p6"/>
            <p:cNvSpPr txBox="1"/>
            <p:nvPr/>
          </p:nvSpPr>
          <p:spPr>
            <a:xfrm>
              <a:off x="8789577" y="1105397"/>
              <a:ext cx="1291177" cy="129093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tx1"/>
                  </a:solidFill>
                  <a:latin typeface="Arial"/>
                  <a:ea typeface="Arial"/>
                  <a:cs typeface="Arial"/>
                  <a:sym typeface="Arial"/>
                </a:rPr>
                <a:t>Immediate Feedback: </a:t>
              </a:r>
              <a:r>
                <a:rPr lang="en-US" sz="1100">
                  <a:solidFill>
                    <a:schemeClr val="tx1"/>
                  </a:solidFill>
                  <a:latin typeface="Arial"/>
                  <a:ea typeface="Arial"/>
                  <a:cs typeface="Arial"/>
                  <a:sym typeface="Arial"/>
                </a:rPr>
                <a:t>Providing instant responses, these tools are key to adapting learning strategies and encouraging continuous improvement.</a:t>
              </a:r>
              <a:endParaRPr>
                <a:solidFill>
                  <a:schemeClr val="tx1"/>
                </a:solidFill>
              </a:endParaRPr>
            </a:p>
          </p:txBody>
        </p:sp>
        <p:sp>
          <p:nvSpPr>
            <p:cNvPr id="196" name="Google Shape;196;p6"/>
            <p:cNvSpPr/>
            <p:nvPr/>
          </p:nvSpPr>
          <p:spPr>
            <a:xfrm rot="2700000">
              <a:off x="6464952" y="782680"/>
              <a:ext cx="1936026" cy="1936026"/>
            </a:xfrm>
            <a:prstGeom prst="teardrop">
              <a:avLst>
                <a:gd name="adj" fmla="val 10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7" name="Google Shape;197;p6"/>
            <p:cNvSpPr/>
            <p:nvPr/>
          </p:nvSpPr>
          <p:spPr>
            <a:xfrm>
              <a:off x="6530790" y="847143"/>
              <a:ext cx="1807441" cy="1807440"/>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8" name="Google Shape;198;p6"/>
            <p:cNvSpPr txBox="1"/>
            <p:nvPr/>
          </p:nvSpPr>
          <p:spPr>
            <a:xfrm>
              <a:off x="6788407" y="1105397"/>
              <a:ext cx="1291177" cy="129093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tx1"/>
                  </a:solidFill>
                  <a:latin typeface="Arial"/>
                  <a:ea typeface="Arial"/>
                  <a:cs typeface="Arial"/>
                  <a:sym typeface="Arial"/>
                </a:rPr>
                <a:t>Learning Style Accommodation: </a:t>
              </a:r>
              <a:r>
                <a:rPr lang="en-US" sz="1100">
                  <a:solidFill>
                    <a:schemeClr val="tx1"/>
                  </a:solidFill>
                  <a:latin typeface="Arial"/>
                  <a:ea typeface="Arial"/>
                  <a:cs typeface="Arial"/>
                  <a:sym typeface="Arial"/>
                </a:rPr>
                <a:t>Tailoring to various learner preferences, interactive platforms ensure a more inclusive educational experience.</a:t>
              </a:r>
              <a:endParaRPr>
                <a:solidFill>
                  <a:schemeClr val="tx1"/>
                </a:solidFill>
              </a:endParaRPr>
            </a:p>
          </p:txBody>
        </p:sp>
        <p:sp>
          <p:nvSpPr>
            <p:cNvPr id="199" name="Google Shape;199;p6"/>
            <p:cNvSpPr/>
            <p:nvPr/>
          </p:nvSpPr>
          <p:spPr>
            <a:xfrm rot="2700000">
              <a:off x="4464812" y="782680"/>
              <a:ext cx="1936026" cy="1936026"/>
            </a:xfrm>
            <a:prstGeom prst="teardrop">
              <a:avLst>
                <a:gd name="adj" fmla="val 10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0" name="Google Shape;200;p6"/>
            <p:cNvSpPr/>
            <p:nvPr/>
          </p:nvSpPr>
          <p:spPr>
            <a:xfrm>
              <a:off x="4529620" y="847143"/>
              <a:ext cx="1807441" cy="1807440"/>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1" name="Google Shape;201;p6"/>
            <p:cNvSpPr txBox="1"/>
            <p:nvPr/>
          </p:nvSpPr>
          <p:spPr>
            <a:xfrm>
              <a:off x="4787237" y="1105397"/>
              <a:ext cx="1291177" cy="129093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tx1"/>
                  </a:solidFill>
                  <a:latin typeface="Arial"/>
                  <a:ea typeface="Arial"/>
                  <a:cs typeface="Arial"/>
                  <a:sym typeface="Arial"/>
                </a:rPr>
                <a:t>Skill Development</a:t>
              </a:r>
              <a:r>
                <a:rPr lang="en-US" sz="1100">
                  <a:solidFill>
                    <a:schemeClr val="tx1"/>
                  </a:solidFill>
                  <a:latin typeface="Arial"/>
                  <a:ea typeface="Arial"/>
                  <a:cs typeface="Arial"/>
                  <a:sym typeface="Arial"/>
                </a:rPr>
                <a:t>: Collaborative exercises and problem-solving tasks develop essential soft skills, crucial for navigating real-world complexities.</a:t>
              </a:r>
              <a:endParaRPr>
                <a:solidFill>
                  <a:schemeClr val="tx1"/>
                </a:solidFill>
              </a:endParaRPr>
            </a:p>
          </p:txBody>
        </p:sp>
        <p:sp>
          <p:nvSpPr>
            <p:cNvPr id="202" name="Google Shape;202;p6"/>
            <p:cNvSpPr/>
            <p:nvPr/>
          </p:nvSpPr>
          <p:spPr>
            <a:xfrm rot="2700000">
              <a:off x="2463643" y="782680"/>
              <a:ext cx="1936026" cy="1936026"/>
            </a:xfrm>
            <a:prstGeom prst="teardrop">
              <a:avLst>
                <a:gd name="adj" fmla="val 10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3" name="Google Shape;203;p6"/>
            <p:cNvSpPr/>
            <p:nvPr/>
          </p:nvSpPr>
          <p:spPr>
            <a:xfrm>
              <a:off x="2528450" y="847143"/>
              <a:ext cx="1807441" cy="1807440"/>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4" name="Google Shape;204;p6"/>
            <p:cNvSpPr txBox="1"/>
            <p:nvPr/>
          </p:nvSpPr>
          <p:spPr>
            <a:xfrm>
              <a:off x="2787098" y="1105397"/>
              <a:ext cx="1291177" cy="129093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dirty="0">
                  <a:solidFill>
                    <a:schemeClr val="tx1"/>
                  </a:solidFill>
                  <a:latin typeface="Arial"/>
                  <a:ea typeface="Arial"/>
                  <a:cs typeface="Arial"/>
                  <a:sym typeface="Arial"/>
                </a:rPr>
                <a:t>Engagement: </a:t>
              </a:r>
              <a:r>
                <a:rPr lang="en-US" sz="1100" dirty="0">
                  <a:solidFill>
                    <a:schemeClr val="tx1"/>
                  </a:solidFill>
                  <a:latin typeface="Arial"/>
                  <a:ea typeface="Arial"/>
                  <a:cs typeface="Arial"/>
                  <a:sym typeface="Arial"/>
                </a:rPr>
                <a:t>Captivating student interest, these platforms significantly enhance focus and information retention.</a:t>
              </a:r>
              <a:endParaRPr dirty="0">
                <a:solidFill>
                  <a:schemeClr val="tx1"/>
                </a:solidFill>
              </a:endParaRPr>
            </a:p>
          </p:txBody>
        </p:sp>
        <p:sp>
          <p:nvSpPr>
            <p:cNvPr id="205" name="Google Shape;205;p6"/>
            <p:cNvSpPr/>
            <p:nvPr/>
          </p:nvSpPr>
          <p:spPr>
            <a:xfrm rot="2700000">
              <a:off x="462473" y="782680"/>
              <a:ext cx="1936026" cy="1936026"/>
            </a:xfrm>
            <a:prstGeom prst="teardrop">
              <a:avLst>
                <a:gd name="adj" fmla="val 100000"/>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6" name="Google Shape;206;p6"/>
            <p:cNvSpPr/>
            <p:nvPr/>
          </p:nvSpPr>
          <p:spPr>
            <a:xfrm>
              <a:off x="527280" y="847143"/>
              <a:ext cx="1807441" cy="1807440"/>
            </a:xfrm>
            <a:prstGeom prst="ellipse">
              <a:avLst/>
            </a:prstGeom>
            <a:solidFill>
              <a:schemeClr val="lt1"/>
            </a:solidFill>
            <a:ln w="19050" cap="flat" cmpd="sng">
              <a:solidFill>
                <a:srgbClr val="D1652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7" name="Google Shape;207;p6"/>
            <p:cNvSpPr txBox="1"/>
            <p:nvPr/>
          </p:nvSpPr>
          <p:spPr>
            <a:xfrm>
              <a:off x="785928" y="1105397"/>
              <a:ext cx="1291177" cy="1290931"/>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US" sz="1100" b="1">
                  <a:solidFill>
                    <a:schemeClr val="tx1"/>
                  </a:solidFill>
                  <a:latin typeface="Arial"/>
                  <a:ea typeface="Arial"/>
                  <a:cs typeface="Arial"/>
                  <a:sym typeface="Arial"/>
                </a:rPr>
                <a:t>Content</a:t>
              </a:r>
              <a:r>
                <a:rPr lang="en-US" sz="1100">
                  <a:solidFill>
                    <a:schemeClr val="tx1"/>
                  </a:solidFill>
                  <a:latin typeface="Arial"/>
                  <a:ea typeface="Arial"/>
                  <a:cs typeface="Arial"/>
                  <a:sym typeface="Arial"/>
                </a:rPr>
                <a:t>: Interactive learning environments offer numerous benefits, transcending traditional classroom boundaries:</a:t>
              </a:r>
              <a:endParaRPr>
                <a:solidFill>
                  <a:schemeClr val="tx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7"/>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3" name="Google Shape;213;p7"/>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4" name="Google Shape;214;p7"/>
          <p:cNvSpPr txBox="1"/>
          <p:nvPr/>
        </p:nvSpPr>
        <p:spPr>
          <a:xfrm>
            <a:off x="381712" y="639479"/>
            <a:ext cx="9187896" cy="526939"/>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3200" b="1" dirty="0" err="1">
                <a:solidFill>
                  <a:srgbClr val="033C5B"/>
                </a:solidFill>
                <a:latin typeface="Arial"/>
                <a:ea typeface="Arial"/>
                <a:cs typeface="Arial"/>
                <a:sym typeface="Arial"/>
              </a:rPr>
              <a:t>Ventajas</a:t>
            </a:r>
            <a:r>
              <a:rPr lang="en-US" sz="3200" b="1" dirty="0">
                <a:solidFill>
                  <a:srgbClr val="033C5B"/>
                </a:solidFill>
                <a:latin typeface="Arial"/>
                <a:ea typeface="Arial"/>
                <a:cs typeface="Arial"/>
                <a:sym typeface="Arial"/>
              </a:rPr>
              <a:t> </a:t>
            </a:r>
            <a:r>
              <a:rPr lang="en-US" sz="3200" b="1" dirty="0" err="1">
                <a:solidFill>
                  <a:srgbClr val="033C5B"/>
                </a:solidFill>
                <a:latin typeface="Arial"/>
                <a:ea typeface="Arial"/>
                <a:cs typeface="Arial"/>
                <a:sym typeface="Arial"/>
              </a:rPr>
              <a:t>específicas</a:t>
            </a:r>
            <a:r>
              <a:rPr lang="en-US" sz="3200" b="1" dirty="0">
                <a:solidFill>
                  <a:srgbClr val="033C5B"/>
                </a:solidFill>
                <a:latin typeface="Arial"/>
                <a:ea typeface="Arial"/>
                <a:cs typeface="Arial"/>
                <a:sym typeface="Arial"/>
              </a:rPr>
              <a:t> para </a:t>
            </a:r>
            <a:r>
              <a:rPr lang="en-US" sz="3200" b="1" dirty="0" err="1">
                <a:solidFill>
                  <a:srgbClr val="033C5B"/>
                </a:solidFill>
                <a:latin typeface="Arial"/>
                <a:ea typeface="Arial"/>
                <a:cs typeface="Arial"/>
                <a:sym typeface="Arial"/>
              </a:rPr>
              <a:t>los</a:t>
            </a:r>
            <a:r>
              <a:rPr lang="en-US" sz="3200" b="1" dirty="0">
                <a:solidFill>
                  <a:srgbClr val="033C5B"/>
                </a:solidFill>
                <a:latin typeface="Arial"/>
                <a:ea typeface="Arial"/>
                <a:cs typeface="Arial"/>
                <a:sym typeface="Arial"/>
              </a:rPr>
              <a:t> </a:t>
            </a:r>
            <a:r>
              <a:rPr lang="en-US" sz="3200" b="1" dirty="0" err="1">
                <a:solidFill>
                  <a:srgbClr val="033C5B"/>
                </a:solidFill>
                <a:latin typeface="Arial"/>
                <a:ea typeface="Arial"/>
                <a:cs typeface="Arial"/>
                <a:sym typeface="Arial"/>
              </a:rPr>
              <a:t>contextos</a:t>
            </a:r>
            <a:r>
              <a:rPr lang="en-US" sz="3200" b="1" dirty="0">
                <a:solidFill>
                  <a:srgbClr val="033C5B"/>
                </a:solidFill>
                <a:latin typeface="Arial"/>
                <a:ea typeface="Arial"/>
                <a:cs typeface="Arial"/>
                <a:sym typeface="Arial"/>
              </a:rPr>
              <a:t> de EFP</a:t>
            </a:r>
            <a:endParaRPr sz="1000" dirty="0"/>
          </a:p>
        </p:txBody>
      </p:sp>
      <p:sp>
        <p:nvSpPr>
          <p:cNvPr id="215" name="Google Shape;215;p7"/>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6" name="Google Shape;216;p7"/>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7" name="Google Shape;217;p7"/>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8" name="Google Shape;218;p7"/>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19" name="Google Shape;219;p7"/>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220" name="Google Shape;220;p7"/>
          <p:cNvPicPr preferRelativeResize="0"/>
          <p:nvPr/>
        </p:nvPicPr>
        <p:blipFill rotWithShape="1">
          <a:blip r:embed="rId5">
            <a:alphaModFix/>
          </a:blip>
          <a:srcRect/>
          <a:stretch/>
        </p:blipFill>
        <p:spPr>
          <a:xfrm>
            <a:off x="10464800" y="6122015"/>
            <a:ext cx="1151710" cy="418803"/>
          </a:xfrm>
          <a:prstGeom prst="rect">
            <a:avLst/>
          </a:prstGeom>
          <a:noFill/>
          <a:ln>
            <a:noFill/>
          </a:ln>
        </p:spPr>
      </p:pic>
      <p:sp>
        <p:nvSpPr>
          <p:cNvPr id="221" name="Google Shape;221;p7"/>
          <p:cNvSpPr txBox="1"/>
          <p:nvPr/>
        </p:nvSpPr>
        <p:spPr>
          <a:xfrm>
            <a:off x="521509" y="1523626"/>
            <a:ext cx="9943291" cy="4308872"/>
          </a:xfrm>
          <a:prstGeom prst="rect">
            <a:avLst/>
          </a:prstGeom>
          <a:noFill/>
          <a:ln>
            <a:noFill/>
          </a:ln>
        </p:spPr>
        <p:txBody>
          <a:bodyPr spcFirstLastPara="1" wrap="square" lIns="0" tIns="0" rIns="0" bIns="0" anchor="t" anchorCtr="0">
            <a:spAutoFit/>
          </a:bodyPr>
          <a:lstStyle/>
          <a:p>
            <a:pPr marL="285750" marR="0" lvl="0" indent="-285750" algn="l" rtl="0">
              <a:lnSpc>
                <a:spcPct val="140000"/>
              </a:lnSpc>
              <a:spcBef>
                <a:spcPts val="0"/>
              </a:spcBef>
              <a:spcAft>
                <a:spcPts val="0"/>
              </a:spcAft>
              <a:buClr>
                <a:schemeClr val="accent2"/>
              </a:buClr>
              <a:buSzPts val="2700"/>
              <a:buFont typeface="Arial"/>
              <a:buChar char="•"/>
            </a:pPr>
            <a:r>
              <a:rPr lang="en-US" sz="1600" b="1" dirty="0">
                <a:solidFill>
                  <a:srgbClr val="121212"/>
                </a:solidFill>
                <a:latin typeface="Arial"/>
                <a:ea typeface="Arial"/>
                <a:cs typeface="Arial"/>
                <a:sym typeface="Arial"/>
              </a:rPr>
              <a:t>Mayor </a:t>
            </a:r>
            <a:r>
              <a:rPr lang="en-US" sz="1600" b="1" dirty="0" err="1">
                <a:solidFill>
                  <a:srgbClr val="121212"/>
                </a:solidFill>
                <a:latin typeface="Arial"/>
                <a:ea typeface="Arial"/>
                <a:cs typeface="Arial"/>
                <a:sym typeface="Arial"/>
              </a:rPr>
              <a:t>compromiso</a:t>
            </a:r>
            <a:r>
              <a:rPr lang="en-US" sz="1600" dirty="0">
                <a:solidFill>
                  <a:srgbClr val="121212"/>
                </a:solidFill>
                <a:latin typeface="Arial"/>
                <a:ea typeface="Arial"/>
                <a:cs typeface="Arial"/>
                <a:sym typeface="Arial"/>
              </a:rPr>
              <a:t>: Las </a:t>
            </a:r>
            <a:r>
              <a:rPr lang="en-US" sz="1600" dirty="0" err="1">
                <a:solidFill>
                  <a:srgbClr val="121212"/>
                </a:solidFill>
                <a:latin typeface="Arial"/>
                <a:ea typeface="Arial"/>
                <a:cs typeface="Arial"/>
                <a:sym typeface="Arial"/>
              </a:rPr>
              <a:t>plataformas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interactivas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fomentan</a:t>
            </a:r>
            <a:r>
              <a:rPr lang="en-US" sz="1600" dirty="0">
                <a:solidFill>
                  <a:srgbClr val="121212"/>
                </a:solidFill>
                <a:latin typeface="Arial"/>
                <a:ea typeface="Arial"/>
                <a:cs typeface="Arial"/>
                <a:sym typeface="Arial"/>
              </a:rPr>
              <a:t> la </a:t>
            </a:r>
            <a:r>
              <a:rPr lang="en-US" sz="1600" dirty="0" err="1">
                <a:solidFill>
                  <a:srgbClr val="121212"/>
                </a:solidFill>
                <a:latin typeface="Arial"/>
                <a:ea typeface="Arial"/>
                <a:cs typeface="Arial"/>
                <a:sym typeface="Arial"/>
              </a:rPr>
              <a:t>participación</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activa</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haciendo</a:t>
            </a:r>
            <a:r>
              <a:rPr lang="en-US" sz="1600" dirty="0">
                <a:solidFill>
                  <a:srgbClr val="121212"/>
                </a:solidFill>
                <a:latin typeface="Arial"/>
                <a:ea typeface="Arial"/>
                <a:cs typeface="Arial"/>
                <a:sym typeface="Arial"/>
              </a:rPr>
              <a:t> que </a:t>
            </a:r>
            <a:r>
              <a:rPr lang="en-US" sz="1600" dirty="0" err="1">
                <a:solidFill>
                  <a:srgbClr val="121212"/>
                </a:solidFill>
                <a:latin typeface="Arial"/>
                <a:ea typeface="Arial"/>
                <a:cs typeface="Arial"/>
                <a:sym typeface="Arial"/>
              </a:rPr>
              <a:t>el</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aprendizaje</a:t>
            </a:r>
            <a:r>
              <a:rPr lang="en-US" sz="1600" dirty="0">
                <a:solidFill>
                  <a:srgbClr val="121212"/>
                </a:solidFill>
                <a:latin typeface="Arial"/>
                <a:ea typeface="Arial"/>
                <a:cs typeface="Arial"/>
                <a:sym typeface="Arial"/>
              </a:rPr>
              <a:t> sea </a:t>
            </a:r>
            <a:r>
              <a:rPr lang="en-US" sz="1600" dirty="0" err="1">
                <a:solidFill>
                  <a:srgbClr val="121212"/>
                </a:solidFill>
                <a:latin typeface="Arial"/>
                <a:ea typeface="Arial"/>
                <a:cs typeface="Arial"/>
                <a:sym typeface="Arial"/>
              </a:rPr>
              <a:t>más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atractivo</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relevante</a:t>
            </a:r>
            <a:r>
              <a:rPr lang="en-US" sz="1600" dirty="0">
                <a:solidFill>
                  <a:srgbClr val="121212"/>
                </a:solidFill>
                <a:latin typeface="Arial"/>
                <a:ea typeface="Arial"/>
                <a:cs typeface="Arial"/>
                <a:sym typeface="Arial"/>
              </a:rPr>
              <a:t> y </a:t>
            </a:r>
            <a:r>
              <a:rPr lang="en-US" sz="1600" dirty="0" err="1">
                <a:solidFill>
                  <a:srgbClr val="121212"/>
                </a:solidFill>
                <a:latin typeface="Arial"/>
                <a:ea typeface="Arial"/>
                <a:cs typeface="Arial"/>
                <a:sym typeface="Arial"/>
              </a:rPr>
              <a:t>ameno</a:t>
            </a:r>
            <a:r>
              <a:rPr lang="en-US" sz="1600" dirty="0">
                <a:solidFill>
                  <a:srgbClr val="121212"/>
                </a:solidFill>
                <a:latin typeface="Arial"/>
                <a:ea typeface="Arial"/>
                <a:cs typeface="Arial"/>
                <a:sym typeface="Arial"/>
              </a:rPr>
              <a:t>.</a:t>
            </a:r>
            <a:endParaRPr sz="1200" dirty="0"/>
          </a:p>
          <a:p>
            <a:pPr marL="742950" marR="0" lvl="1" indent="-285750" algn="l" rtl="0">
              <a:lnSpc>
                <a:spcPct val="140000"/>
              </a:lnSpc>
              <a:spcBef>
                <a:spcPts val="0"/>
              </a:spcBef>
              <a:spcAft>
                <a:spcPts val="0"/>
              </a:spcAft>
              <a:buClr>
                <a:schemeClr val="accent2"/>
              </a:buClr>
              <a:buSzPts val="2400"/>
              <a:buFont typeface="Noto Sans Symbols"/>
              <a:buChar char="❖"/>
            </a:pPr>
            <a:r>
              <a:rPr lang="en-US" b="0" i="1" u="none" strike="noStrike" cap="none" dirty="0" err="1">
                <a:solidFill>
                  <a:srgbClr val="121212"/>
                </a:solidFill>
                <a:latin typeface="Arial"/>
                <a:ea typeface="Arial"/>
                <a:cs typeface="Arial"/>
                <a:sym typeface="Arial"/>
              </a:rPr>
              <a:t>Ejemplo</a:t>
            </a:r>
            <a:r>
              <a:rPr lang="en-US" b="0" i="1" u="none" strike="noStrike" cap="none" dirty="0">
                <a:solidFill>
                  <a:srgbClr val="121212"/>
                </a:solidFill>
                <a:latin typeface="Arial"/>
                <a:ea typeface="Arial"/>
                <a:cs typeface="Arial"/>
                <a:sym typeface="Arial"/>
              </a:rPr>
              <a:t>: Una </a:t>
            </a:r>
            <a:r>
              <a:rPr lang="en-US" b="0" i="1" u="none" strike="noStrike" cap="none" dirty="0" err="1">
                <a:solidFill>
                  <a:srgbClr val="121212"/>
                </a:solidFill>
                <a:latin typeface="Arial"/>
                <a:ea typeface="Arial"/>
                <a:cs typeface="Arial"/>
                <a:sym typeface="Arial"/>
              </a:rPr>
              <a:t>clase</a:t>
            </a:r>
            <a:r>
              <a:rPr lang="en-US" b="0" i="1" u="none" strike="noStrike" cap="none" dirty="0">
                <a:solidFill>
                  <a:srgbClr val="121212"/>
                </a:solidFill>
                <a:latin typeface="Arial"/>
                <a:ea typeface="Arial"/>
                <a:cs typeface="Arial"/>
                <a:sym typeface="Arial"/>
              </a:rPr>
              <a:t> de </a:t>
            </a:r>
            <a:r>
              <a:rPr lang="en-US" b="0" i="1" u="none" strike="noStrike" cap="none" dirty="0" err="1">
                <a:solidFill>
                  <a:srgbClr val="121212"/>
                </a:solidFill>
                <a:latin typeface="Arial"/>
                <a:ea typeface="Arial"/>
                <a:cs typeface="Arial"/>
                <a:sym typeface="Arial"/>
              </a:rPr>
              <a:t>cocina</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utiliza</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una</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plataforma</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interactiva</a:t>
            </a:r>
            <a:r>
              <a:rPr lang="en-US" b="0" i="1" u="none" strike="noStrike" cap="none" dirty="0">
                <a:solidFill>
                  <a:srgbClr val="121212"/>
                </a:solidFill>
                <a:latin typeface="Arial"/>
                <a:ea typeface="Arial"/>
                <a:cs typeface="Arial"/>
                <a:sym typeface="Arial"/>
              </a:rPr>
              <a:t> de </a:t>
            </a:r>
            <a:r>
              <a:rPr lang="en-US" b="0" i="1" u="none" strike="noStrike" cap="none" dirty="0" err="1">
                <a:solidFill>
                  <a:srgbClr val="121212"/>
                </a:solidFill>
                <a:latin typeface="Arial"/>
                <a:ea typeface="Arial"/>
                <a:cs typeface="Arial"/>
                <a:sym typeface="Arial"/>
              </a:rPr>
              <a:t>recetas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en</a:t>
            </a:r>
            <a:r>
              <a:rPr lang="en-US" b="0" i="1" u="none" strike="noStrike" cap="none" dirty="0">
                <a:solidFill>
                  <a:srgbClr val="121212"/>
                </a:solidFill>
                <a:latin typeface="Arial"/>
                <a:ea typeface="Arial"/>
                <a:cs typeface="Arial"/>
                <a:sym typeface="Arial"/>
              </a:rPr>
              <a:t> la que </a:t>
            </a:r>
            <a:r>
              <a:rPr lang="en-US" b="0" i="1" u="none" strike="noStrike" cap="none" dirty="0" err="1">
                <a:solidFill>
                  <a:srgbClr val="121212"/>
                </a:solidFill>
                <a:latin typeface="Arial"/>
                <a:ea typeface="Arial"/>
                <a:cs typeface="Arial"/>
                <a:sym typeface="Arial"/>
              </a:rPr>
              <a:t>los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alumnos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pueden</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anotar</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los</a:t>
            </a:r>
            <a:r>
              <a:rPr lang="en-US" b="0" i="1" u="none" strike="noStrike" cap="none" dirty="0">
                <a:solidFill>
                  <a:srgbClr val="121212"/>
                </a:solidFill>
                <a:latin typeface="Arial"/>
                <a:ea typeface="Arial"/>
                <a:cs typeface="Arial"/>
                <a:sym typeface="Arial"/>
              </a:rPr>
              <a:t> pasos con </a:t>
            </a:r>
            <a:r>
              <a:rPr lang="en-US" b="0" i="1" u="none" strike="noStrike" cap="none" dirty="0" err="1">
                <a:solidFill>
                  <a:srgbClr val="121212"/>
                </a:solidFill>
                <a:latin typeface="Arial"/>
                <a:ea typeface="Arial"/>
                <a:cs typeface="Arial"/>
                <a:sym typeface="Arial"/>
              </a:rPr>
              <a:t>preguntas</a:t>
            </a:r>
            <a:r>
              <a:rPr lang="en-US" b="0" i="1" u="none" strike="noStrike" cap="none" dirty="0">
                <a:solidFill>
                  <a:srgbClr val="121212"/>
                </a:solidFill>
                <a:latin typeface="Arial"/>
                <a:ea typeface="Arial"/>
                <a:cs typeface="Arial"/>
                <a:sym typeface="Arial"/>
              </a:rPr>
              <a:t> o </a:t>
            </a:r>
            <a:r>
              <a:rPr lang="en-US" b="0" i="1" u="none" strike="noStrike" cap="none" dirty="0" err="1">
                <a:solidFill>
                  <a:srgbClr val="121212"/>
                </a:solidFill>
                <a:latin typeface="Arial"/>
                <a:ea typeface="Arial"/>
                <a:cs typeface="Arial"/>
                <a:sym typeface="Arial"/>
              </a:rPr>
              <a:t>consejos</a:t>
            </a:r>
            <a:r>
              <a:rPr lang="en-US" b="0" i="1" u="none" strike="noStrike" cap="none" dirty="0">
                <a:solidFill>
                  <a:srgbClr val="121212"/>
                </a:solidFill>
                <a:latin typeface="Arial"/>
                <a:ea typeface="Arial"/>
                <a:cs typeface="Arial"/>
                <a:sym typeface="Arial"/>
              </a:rPr>
              <a:t>.</a:t>
            </a:r>
            <a:endParaRPr sz="1200" dirty="0"/>
          </a:p>
          <a:p>
            <a:pPr marL="285750" marR="0" lvl="0" indent="-285750" algn="l" rtl="0">
              <a:lnSpc>
                <a:spcPct val="140000"/>
              </a:lnSpc>
              <a:spcBef>
                <a:spcPts val="0"/>
              </a:spcBef>
              <a:spcAft>
                <a:spcPts val="0"/>
              </a:spcAft>
              <a:buClr>
                <a:schemeClr val="accent2"/>
              </a:buClr>
              <a:buSzPts val="2700"/>
              <a:buFont typeface="Arial"/>
              <a:buChar char="•"/>
            </a:pPr>
            <a:r>
              <a:rPr lang="en-US" sz="1600" b="1" dirty="0" err="1">
                <a:solidFill>
                  <a:srgbClr val="121212"/>
                </a:solidFill>
                <a:latin typeface="Arial"/>
                <a:ea typeface="Arial"/>
                <a:cs typeface="Arial"/>
                <a:sym typeface="Arial"/>
              </a:rPr>
              <a:t>Admite</a:t>
            </a:r>
            <a:r>
              <a:rPr lang="en-US" sz="1600" b="1" dirty="0">
                <a:solidFill>
                  <a:srgbClr val="121212"/>
                </a:solidFill>
                <a:latin typeface="Arial"/>
                <a:ea typeface="Arial"/>
                <a:cs typeface="Arial"/>
                <a:sym typeface="Arial"/>
              </a:rPr>
              <a:t> </a:t>
            </a:r>
            <a:r>
              <a:rPr lang="en-US" sz="1600" b="1" dirty="0" err="1">
                <a:solidFill>
                  <a:srgbClr val="121212"/>
                </a:solidFill>
                <a:latin typeface="Arial"/>
                <a:ea typeface="Arial"/>
                <a:cs typeface="Arial"/>
                <a:sym typeface="Arial"/>
              </a:rPr>
              <a:t>diferentes</a:t>
            </a:r>
            <a:r>
              <a:rPr lang="en-US" sz="1600" b="1" dirty="0">
                <a:solidFill>
                  <a:srgbClr val="121212"/>
                </a:solidFill>
                <a:latin typeface="Arial"/>
                <a:ea typeface="Arial"/>
                <a:cs typeface="Arial"/>
                <a:sym typeface="Arial"/>
              </a:rPr>
              <a:t> </a:t>
            </a:r>
            <a:r>
              <a:rPr lang="en-US" sz="1600" b="1" dirty="0" err="1">
                <a:solidFill>
                  <a:srgbClr val="121212"/>
                </a:solidFill>
                <a:latin typeface="Arial"/>
                <a:ea typeface="Arial"/>
                <a:cs typeface="Arial"/>
                <a:sym typeface="Arial"/>
              </a:rPr>
              <a:t>estilos</a:t>
            </a:r>
            <a:r>
              <a:rPr lang="en-US" sz="1600" b="1" dirty="0">
                <a:solidFill>
                  <a:srgbClr val="121212"/>
                </a:solidFill>
                <a:latin typeface="Arial"/>
                <a:ea typeface="Arial"/>
                <a:cs typeface="Arial"/>
                <a:sym typeface="Arial"/>
              </a:rPr>
              <a:t> de </a:t>
            </a:r>
            <a:r>
              <a:rPr lang="en-US" sz="1600" b="1" dirty="0" err="1">
                <a:solidFill>
                  <a:srgbClr val="121212"/>
                </a:solidFill>
                <a:latin typeface="Arial"/>
                <a:ea typeface="Arial"/>
                <a:cs typeface="Arial"/>
                <a:sym typeface="Arial"/>
              </a:rPr>
              <a:t>aprendizaje</a:t>
            </a:r>
            <a:r>
              <a:rPr lang="en-US" sz="1600" dirty="0">
                <a:solidFill>
                  <a:srgbClr val="121212"/>
                </a:solidFill>
                <a:latin typeface="Arial"/>
                <a:ea typeface="Arial"/>
                <a:cs typeface="Arial"/>
                <a:sym typeface="Arial"/>
              </a:rPr>
              <a:t>: Los </a:t>
            </a:r>
            <a:r>
              <a:rPr lang="en-US" sz="1600" dirty="0" err="1">
                <a:solidFill>
                  <a:srgbClr val="121212"/>
                </a:solidFill>
                <a:latin typeface="Arial"/>
                <a:ea typeface="Arial"/>
                <a:cs typeface="Arial"/>
                <a:sym typeface="Arial"/>
              </a:rPr>
              <a:t>alumnos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visuales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auditivos</a:t>
            </a:r>
            <a:r>
              <a:rPr lang="en-US" sz="1600" dirty="0">
                <a:solidFill>
                  <a:srgbClr val="121212"/>
                </a:solidFill>
                <a:latin typeface="Arial"/>
                <a:ea typeface="Arial"/>
                <a:cs typeface="Arial"/>
                <a:sym typeface="Arial"/>
              </a:rPr>
              <a:t> y </a:t>
            </a:r>
            <a:r>
              <a:rPr lang="en-US" sz="1600" dirty="0" err="1">
                <a:solidFill>
                  <a:srgbClr val="121212"/>
                </a:solidFill>
                <a:latin typeface="Arial"/>
                <a:ea typeface="Arial"/>
                <a:cs typeface="Arial"/>
                <a:sym typeface="Arial"/>
              </a:rPr>
              <a:t>cinestésicos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pueden</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beneficiarse</a:t>
            </a:r>
            <a:r>
              <a:rPr lang="en-US" sz="1600" dirty="0">
                <a:solidFill>
                  <a:srgbClr val="121212"/>
                </a:solidFill>
                <a:latin typeface="Arial"/>
                <a:ea typeface="Arial"/>
                <a:cs typeface="Arial"/>
                <a:sym typeface="Arial"/>
              </a:rPr>
              <a:t> de </a:t>
            </a:r>
            <a:r>
              <a:rPr lang="en-US" sz="1600" dirty="0" err="1">
                <a:solidFill>
                  <a:srgbClr val="121212"/>
                </a:solidFill>
                <a:latin typeface="Arial"/>
                <a:ea typeface="Arial"/>
                <a:cs typeface="Arial"/>
                <a:sym typeface="Arial"/>
              </a:rPr>
              <a:t>los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contenidos</a:t>
            </a:r>
            <a:r>
              <a:rPr lang="en-US" sz="1600" dirty="0">
                <a:solidFill>
                  <a:srgbClr val="121212"/>
                </a:solidFill>
                <a:latin typeface="Arial"/>
                <a:ea typeface="Arial"/>
                <a:cs typeface="Arial"/>
                <a:sym typeface="Arial"/>
              </a:rPr>
              <a:t> multimedia, las </a:t>
            </a:r>
            <a:r>
              <a:rPr lang="en-US" sz="1600" dirty="0" err="1">
                <a:solidFill>
                  <a:srgbClr val="121212"/>
                </a:solidFill>
                <a:latin typeface="Arial"/>
                <a:ea typeface="Arial"/>
                <a:cs typeface="Arial"/>
                <a:sym typeface="Arial"/>
              </a:rPr>
              <a:t>simulaciones</a:t>
            </a:r>
            <a:r>
              <a:rPr lang="en-US" sz="1600" dirty="0">
                <a:solidFill>
                  <a:srgbClr val="121212"/>
                </a:solidFill>
                <a:latin typeface="Arial"/>
                <a:ea typeface="Arial"/>
                <a:cs typeface="Arial"/>
                <a:sym typeface="Arial"/>
              </a:rPr>
              <a:t> y las </a:t>
            </a:r>
            <a:r>
              <a:rPr lang="en-US" sz="1600" dirty="0" err="1">
                <a:solidFill>
                  <a:srgbClr val="121212"/>
                </a:solidFill>
                <a:latin typeface="Arial"/>
                <a:ea typeface="Arial"/>
                <a:cs typeface="Arial"/>
                <a:sym typeface="Arial"/>
              </a:rPr>
              <a:t>actividades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digitales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prácticas</a:t>
            </a:r>
            <a:r>
              <a:rPr lang="en-US" sz="1600" dirty="0">
                <a:solidFill>
                  <a:srgbClr val="121212"/>
                </a:solidFill>
                <a:latin typeface="Arial"/>
                <a:ea typeface="Arial"/>
                <a:cs typeface="Arial"/>
                <a:sym typeface="Arial"/>
              </a:rPr>
              <a:t>.</a:t>
            </a:r>
            <a:endParaRPr sz="1200" dirty="0"/>
          </a:p>
          <a:p>
            <a:pPr marL="742950" marR="0" lvl="1" indent="-285750" algn="l" rtl="0">
              <a:lnSpc>
                <a:spcPct val="140000"/>
              </a:lnSpc>
              <a:spcBef>
                <a:spcPts val="0"/>
              </a:spcBef>
              <a:spcAft>
                <a:spcPts val="0"/>
              </a:spcAft>
              <a:buClr>
                <a:schemeClr val="accent2"/>
              </a:buClr>
              <a:buSzPts val="2400"/>
              <a:buFont typeface="Noto Sans Symbols"/>
              <a:buChar char="❖"/>
            </a:pPr>
            <a:r>
              <a:rPr lang="en-US" b="0" i="1" u="none" strike="noStrike" cap="none" dirty="0" err="1">
                <a:solidFill>
                  <a:srgbClr val="121212"/>
                </a:solidFill>
                <a:latin typeface="Arial"/>
                <a:ea typeface="Arial"/>
                <a:cs typeface="Arial"/>
                <a:sym typeface="Arial"/>
              </a:rPr>
              <a:t>Ejemplo</a:t>
            </a:r>
            <a:r>
              <a:rPr lang="en-US" b="0" i="1" u="none" strike="noStrike" cap="none" dirty="0">
                <a:solidFill>
                  <a:srgbClr val="121212"/>
                </a:solidFill>
                <a:latin typeface="Arial"/>
                <a:ea typeface="Arial"/>
                <a:cs typeface="Arial"/>
                <a:sym typeface="Arial"/>
              </a:rPr>
              <a:t>: Los </a:t>
            </a:r>
            <a:r>
              <a:rPr lang="en-US" b="0" i="1" u="none" strike="noStrike" cap="none" dirty="0" err="1">
                <a:solidFill>
                  <a:srgbClr val="121212"/>
                </a:solidFill>
                <a:latin typeface="Arial"/>
                <a:ea typeface="Arial"/>
                <a:cs typeface="Arial"/>
                <a:sym typeface="Arial"/>
              </a:rPr>
              <a:t>alumnos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visuales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pueden</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beneficiarse</a:t>
            </a:r>
            <a:r>
              <a:rPr lang="en-US" b="0" i="1" u="none" strike="noStrike" cap="none" dirty="0">
                <a:solidFill>
                  <a:srgbClr val="121212"/>
                </a:solidFill>
                <a:latin typeface="Arial"/>
                <a:ea typeface="Arial"/>
                <a:cs typeface="Arial"/>
                <a:sym typeface="Arial"/>
              </a:rPr>
              <a:t> de </a:t>
            </a:r>
            <a:r>
              <a:rPr lang="en-US" b="0" i="1" u="none" strike="noStrike" cap="none" dirty="0" err="1">
                <a:solidFill>
                  <a:srgbClr val="121212"/>
                </a:solidFill>
                <a:latin typeface="Arial"/>
                <a:ea typeface="Arial"/>
                <a:cs typeface="Arial"/>
                <a:sym typeface="Arial"/>
              </a:rPr>
              <a:t>los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diagramas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mientras</a:t>
            </a:r>
            <a:r>
              <a:rPr lang="en-US" b="0" i="1" u="none" strike="noStrike" cap="none" dirty="0">
                <a:solidFill>
                  <a:srgbClr val="121212"/>
                </a:solidFill>
                <a:latin typeface="Arial"/>
                <a:ea typeface="Arial"/>
                <a:cs typeface="Arial"/>
                <a:sym typeface="Arial"/>
              </a:rPr>
              <a:t> que </a:t>
            </a:r>
            <a:r>
              <a:rPr lang="en-US" b="0" i="1" u="none" strike="noStrike" cap="none" dirty="0" err="1">
                <a:solidFill>
                  <a:srgbClr val="121212"/>
                </a:solidFill>
                <a:latin typeface="Arial"/>
                <a:ea typeface="Arial"/>
                <a:cs typeface="Arial"/>
                <a:sym typeface="Arial"/>
              </a:rPr>
              <a:t>los</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kinestésicos</a:t>
            </a:r>
            <a:r>
              <a:rPr lang="en-US" b="0" i="1" u="none" strike="noStrike" cap="none" dirty="0">
                <a:solidFill>
                  <a:srgbClr val="121212"/>
                </a:solidFill>
                <a:latin typeface="Arial"/>
                <a:ea typeface="Arial"/>
                <a:cs typeface="Arial"/>
                <a:sym typeface="Arial"/>
              </a:rPr>
              <a:t> se </a:t>
            </a:r>
            <a:r>
              <a:rPr lang="en-US" b="0" i="1" u="none" strike="noStrike" cap="none" dirty="0" err="1">
                <a:solidFill>
                  <a:srgbClr val="121212"/>
                </a:solidFill>
                <a:latin typeface="Arial"/>
                <a:ea typeface="Arial"/>
                <a:cs typeface="Arial"/>
                <a:sym typeface="Arial"/>
              </a:rPr>
              <a:t>interesan</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por</a:t>
            </a:r>
            <a:r>
              <a:rPr lang="en-US" b="0" i="1" u="none" strike="noStrike" cap="none" dirty="0">
                <a:solidFill>
                  <a:srgbClr val="121212"/>
                </a:solidFill>
                <a:latin typeface="Arial"/>
                <a:ea typeface="Arial"/>
                <a:cs typeface="Arial"/>
                <a:sym typeface="Arial"/>
              </a:rPr>
              <a:t> las </a:t>
            </a:r>
            <a:r>
              <a:rPr lang="en-US" b="0" i="1" u="none" strike="noStrike" cap="none" dirty="0" err="1">
                <a:solidFill>
                  <a:srgbClr val="121212"/>
                </a:solidFill>
                <a:latin typeface="Arial"/>
                <a:ea typeface="Arial"/>
                <a:cs typeface="Arial"/>
                <a:sym typeface="Arial"/>
              </a:rPr>
              <a:t>simulaciones</a:t>
            </a:r>
            <a:r>
              <a:rPr lang="en-US" b="0" i="1" u="none" strike="noStrike" cap="none" dirty="0">
                <a:solidFill>
                  <a:srgbClr val="121212"/>
                </a:solidFill>
                <a:latin typeface="Arial"/>
                <a:ea typeface="Arial"/>
                <a:cs typeface="Arial"/>
                <a:sym typeface="Arial"/>
              </a:rPr>
              <a:t>.</a:t>
            </a:r>
            <a:endParaRPr sz="1200" dirty="0"/>
          </a:p>
          <a:p>
            <a:pPr marL="285750" marR="0" lvl="0" indent="-285750" algn="l" rtl="0">
              <a:lnSpc>
                <a:spcPct val="140000"/>
              </a:lnSpc>
              <a:spcBef>
                <a:spcPts val="0"/>
              </a:spcBef>
              <a:spcAft>
                <a:spcPts val="0"/>
              </a:spcAft>
              <a:buClr>
                <a:schemeClr val="accent2"/>
              </a:buClr>
              <a:buSzPts val="2700"/>
              <a:buFont typeface="Arial"/>
              <a:buChar char="•"/>
            </a:pPr>
            <a:r>
              <a:rPr lang="en-US" sz="1600" b="1" dirty="0">
                <a:solidFill>
                  <a:srgbClr val="121212"/>
                </a:solidFill>
                <a:latin typeface="Arial"/>
                <a:ea typeface="Arial"/>
                <a:cs typeface="Arial"/>
                <a:sym typeface="Arial"/>
              </a:rPr>
              <a:t>Desarrollo de </a:t>
            </a:r>
            <a:r>
              <a:rPr lang="en-US" sz="1600" b="1" dirty="0" err="1">
                <a:solidFill>
                  <a:srgbClr val="121212"/>
                </a:solidFill>
                <a:latin typeface="Arial"/>
                <a:ea typeface="Arial"/>
                <a:cs typeface="Arial"/>
                <a:sym typeface="Arial"/>
              </a:rPr>
              <a:t>habilidades</a:t>
            </a:r>
            <a:r>
              <a:rPr lang="en-US" sz="1600" b="1" dirty="0">
                <a:solidFill>
                  <a:srgbClr val="121212"/>
                </a:solidFill>
                <a:latin typeface="Arial"/>
                <a:ea typeface="Arial"/>
                <a:cs typeface="Arial"/>
                <a:sym typeface="Arial"/>
              </a:rPr>
              <a:t> </a:t>
            </a:r>
            <a:r>
              <a:rPr lang="en-US" sz="1600" b="1" dirty="0" err="1">
                <a:solidFill>
                  <a:srgbClr val="121212"/>
                </a:solidFill>
                <a:latin typeface="Arial"/>
                <a:ea typeface="Arial"/>
                <a:cs typeface="Arial"/>
                <a:sym typeface="Arial"/>
              </a:rPr>
              <a:t>prácticas</a:t>
            </a:r>
            <a:r>
              <a:rPr lang="en-US" sz="1600" dirty="0">
                <a:solidFill>
                  <a:srgbClr val="121212"/>
                </a:solidFill>
                <a:latin typeface="Arial"/>
                <a:ea typeface="Arial"/>
                <a:cs typeface="Arial"/>
                <a:sym typeface="Arial"/>
              </a:rPr>
              <a:t>: Las </a:t>
            </a:r>
            <a:r>
              <a:rPr lang="en-US" sz="1600" dirty="0" err="1">
                <a:solidFill>
                  <a:srgbClr val="121212"/>
                </a:solidFill>
                <a:latin typeface="Arial"/>
                <a:ea typeface="Arial"/>
                <a:cs typeface="Arial"/>
                <a:sym typeface="Arial"/>
              </a:rPr>
              <a:t>plataformas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interactivas</a:t>
            </a:r>
            <a:r>
              <a:rPr lang="en-US" sz="1600" dirty="0">
                <a:solidFill>
                  <a:srgbClr val="121212"/>
                </a:solidFill>
                <a:latin typeface="Arial"/>
                <a:ea typeface="Arial"/>
                <a:cs typeface="Arial"/>
                <a:sym typeface="Arial"/>
              </a:rPr>
              <a:t> a menudo </a:t>
            </a:r>
            <a:r>
              <a:rPr lang="en-US" sz="1600" dirty="0" err="1">
                <a:solidFill>
                  <a:srgbClr val="121212"/>
                </a:solidFill>
                <a:latin typeface="Arial"/>
                <a:ea typeface="Arial"/>
                <a:cs typeface="Arial"/>
                <a:sym typeface="Arial"/>
              </a:rPr>
              <a:t>incluyen</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escenarios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realistas</a:t>
            </a:r>
            <a:r>
              <a:rPr lang="en-US" sz="1600" dirty="0">
                <a:solidFill>
                  <a:srgbClr val="121212"/>
                </a:solidFill>
                <a:latin typeface="Arial"/>
                <a:ea typeface="Arial"/>
                <a:cs typeface="Arial"/>
                <a:sym typeface="Arial"/>
              </a:rPr>
              <a:t> que </a:t>
            </a:r>
            <a:r>
              <a:rPr lang="en-US" sz="1600" dirty="0" err="1">
                <a:solidFill>
                  <a:srgbClr val="121212"/>
                </a:solidFill>
                <a:latin typeface="Arial"/>
                <a:ea typeface="Arial"/>
                <a:cs typeface="Arial"/>
                <a:sym typeface="Arial"/>
              </a:rPr>
              <a:t>reflejan</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los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retos</a:t>
            </a:r>
            <a:r>
              <a:rPr lang="en-US" sz="1600" dirty="0">
                <a:solidFill>
                  <a:srgbClr val="121212"/>
                </a:solidFill>
                <a:latin typeface="Arial"/>
                <a:ea typeface="Arial"/>
                <a:cs typeface="Arial"/>
                <a:sym typeface="Arial"/>
              </a:rPr>
              <a:t> del </a:t>
            </a:r>
            <a:r>
              <a:rPr lang="en-US" sz="1600" dirty="0" err="1">
                <a:solidFill>
                  <a:srgbClr val="121212"/>
                </a:solidFill>
                <a:latin typeface="Arial"/>
                <a:ea typeface="Arial"/>
                <a:cs typeface="Arial"/>
                <a:sym typeface="Arial"/>
              </a:rPr>
              <a:t>lugar</a:t>
            </a:r>
            <a:r>
              <a:rPr lang="en-US" sz="1600" dirty="0">
                <a:solidFill>
                  <a:srgbClr val="121212"/>
                </a:solidFill>
                <a:latin typeface="Arial"/>
                <a:ea typeface="Arial"/>
                <a:cs typeface="Arial"/>
                <a:sym typeface="Arial"/>
              </a:rPr>
              <a:t> de </a:t>
            </a:r>
            <a:r>
              <a:rPr lang="en-US" sz="1600" dirty="0" err="1">
                <a:solidFill>
                  <a:srgbClr val="121212"/>
                </a:solidFill>
                <a:latin typeface="Arial"/>
                <a:ea typeface="Arial"/>
                <a:cs typeface="Arial"/>
                <a:sym typeface="Arial"/>
              </a:rPr>
              <a:t>trabajo</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ayudando</a:t>
            </a:r>
            <a:r>
              <a:rPr lang="en-US" sz="1600" dirty="0">
                <a:solidFill>
                  <a:srgbClr val="121212"/>
                </a:solidFill>
                <a:latin typeface="Arial"/>
                <a:ea typeface="Arial"/>
                <a:cs typeface="Arial"/>
                <a:sym typeface="Arial"/>
              </a:rPr>
              <a:t> a </a:t>
            </a:r>
            <a:r>
              <a:rPr lang="en-US" sz="1600" dirty="0" err="1">
                <a:solidFill>
                  <a:srgbClr val="121212"/>
                </a:solidFill>
                <a:latin typeface="Arial"/>
                <a:ea typeface="Arial"/>
                <a:cs typeface="Arial"/>
                <a:sym typeface="Arial"/>
              </a:rPr>
              <a:t>los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estudiantes</a:t>
            </a:r>
            <a:r>
              <a:rPr lang="en-US" sz="1600" dirty="0">
                <a:solidFill>
                  <a:srgbClr val="121212"/>
                </a:solidFill>
                <a:latin typeface="Arial"/>
                <a:ea typeface="Arial"/>
                <a:cs typeface="Arial"/>
                <a:sym typeface="Arial"/>
              </a:rPr>
              <a:t> a </a:t>
            </a:r>
            <a:r>
              <a:rPr lang="en-US" sz="1600" dirty="0" err="1">
                <a:solidFill>
                  <a:srgbClr val="121212"/>
                </a:solidFill>
                <a:latin typeface="Arial"/>
                <a:ea typeface="Arial"/>
                <a:cs typeface="Arial"/>
                <a:sym typeface="Arial"/>
              </a:rPr>
              <a:t>desarrollar</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habilidades</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prácticas</a:t>
            </a:r>
            <a:r>
              <a:rPr lang="en-US" sz="1600" dirty="0">
                <a:solidFill>
                  <a:srgbClr val="121212"/>
                </a:solidFill>
                <a:latin typeface="Arial"/>
                <a:ea typeface="Arial"/>
                <a:cs typeface="Arial"/>
                <a:sym typeface="Arial"/>
              </a:rPr>
              <a:t> y </a:t>
            </a:r>
            <a:r>
              <a:rPr lang="en-US" sz="1600" dirty="0" err="1">
                <a:solidFill>
                  <a:srgbClr val="121212"/>
                </a:solidFill>
                <a:latin typeface="Arial"/>
                <a:ea typeface="Arial"/>
                <a:cs typeface="Arial"/>
                <a:sym typeface="Arial"/>
              </a:rPr>
              <a:t>pensamiento</a:t>
            </a:r>
            <a:r>
              <a:rPr lang="en-US" sz="1600" dirty="0">
                <a:solidFill>
                  <a:srgbClr val="121212"/>
                </a:solidFill>
                <a:latin typeface="Arial"/>
                <a:ea typeface="Arial"/>
                <a:cs typeface="Arial"/>
                <a:sym typeface="Arial"/>
              </a:rPr>
              <a:t> </a:t>
            </a:r>
            <a:r>
              <a:rPr lang="en-US" sz="1600" dirty="0" err="1">
                <a:solidFill>
                  <a:srgbClr val="121212"/>
                </a:solidFill>
                <a:latin typeface="Arial"/>
                <a:ea typeface="Arial"/>
                <a:cs typeface="Arial"/>
                <a:sym typeface="Arial"/>
              </a:rPr>
              <a:t>crítico</a:t>
            </a:r>
            <a:r>
              <a:rPr lang="en-US" sz="1600" dirty="0">
                <a:solidFill>
                  <a:srgbClr val="121212"/>
                </a:solidFill>
                <a:latin typeface="Arial"/>
                <a:ea typeface="Arial"/>
                <a:cs typeface="Arial"/>
                <a:sym typeface="Arial"/>
              </a:rPr>
              <a:t>.</a:t>
            </a:r>
            <a:endParaRPr sz="1200" dirty="0"/>
          </a:p>
          <a:p>
            <a:pPr marL="742950" marR="0" lvl="1" indent="-285750" algn="l" rtl="0">
              <a:lnSpc>
                <a:spcPct val="140000"/>
              </a:lnSpc>
              <a:spcBef>
                <a:spcPts val="0"/>
              </a:spcBef>
              <a:spcAft>
                <a:spcPts val="0"/>
              </a:spcAft>
              <a:buClr>
                <a:schemeClr val="accent2"/>
              </a:buClr>
              <a:buSzPts val="2400"/>
              <a:buFont typeface="Noto Sans Symbols"/>
              <a:buChar char="❖"/>
            </a:pPr>
            <a:r>
              <a:rPr lang="en-US" b="0" i="1" u="none" strike="noStrike" cap="none" dirty="0" err="1">
                <a:solidFill>
                  <a:srgbClr val="121212"/>
                </a:solidFill>
                <a:latin typeface="Arial"/>
                <a:ea typeface="Arial"/>
                <a:cs typeface="Arial"/>
                <a:sym typeface="Arial"/>
              </a:rPr>
              <a:t>Ejemplo</a:t>
            </a:r>
            <a:r>
              <a:rPr lang="en-US" b="0" i="1" u="none" strike="noStrike" cap="none" dirty="0">
                <a:solidFill>
                  <a:srgbClr val="121212"/>
                </a:solidFill>
                <a:latin typeface="Arial"/>
                <a:ea typeface="Arial"/>
                <a:cs typeface="Arial"/>
                <a:sym typeface="Arial"/>
              </a:rPr>
              <a:t>: Los </a:t>
            </a:r>
            <a:r>
              <a:rPr lang="en-US" b="0" i="1" u="none" strike="noStrike" cap="none" dirty="0" err="1">
                <a:solidFill>
                  <a:srgbClr val="121212"/>
                </a:solidFill>
                <a:latin typeface="Arial"/>
                <a:ea typeface="Arial"/>
                <a:cs typeface="Arial"/>
                <a:sym typeface="Arial"/>
              </a:rPr>
              <a:t>estudiantes</a:t>
            </a:r>
            <a:r>
              <a:rPr lang="en-US" b="0" i="1" u="none" strike="noStrike" cap="none" dirty="0">
                <a:solidFill>
                  <a:srgbClr val="121212"/>
                </a:solidFill>
                <a:latin typeface="Arial"/>
                <a:ea typeface="Arial"/>
                <a:cs typeface="Arial"/>
                <a:sym typeface="Arial"/>
              </a:rPr>
              <a:t> de </a:t>
            </a:r>
            <a:r>
              <a:rPr lang="en-US" b="0" i="1" u="none" strike="noStrike" cap="none" dirty="0" err="1">
                <a:solidFill>
                  <a:srgbClr val="121212"/>
                </a:solidFill>
                <a:latin typeface="Arial"/>
                <a:ea typeface="Arial"/>
                <a:cs typeface="Arial"/>
                <a:sym typeface="Arial"/>
              </a:rPr>
              <a:t>ciencias</a:t>
            </a:r>
            <a:r>
              <a:rPr lang="en-US" b="0" i="1" u="none" strike="noStrike" cap="none" dirty="0">
                <a:solidFill>
                  <a:srgbClr val="121212"/>
                </a:solidFill>
                <a:latin typeface="Arial"/>
                <a:ea typeface="Arial"/>
                <a:cs typeface="Arial"/>
                <a:sym typeface="Arial"/>
              </a:rPr>
              <a:t> de la </a:t>
            </a:r>
            <a:r>
              <a:rPr lang="en-US" b="0" i="1" u="none" strike="noStrike" cap="none" dirty="0" err="1">
                <a:solidFill>
                  <a:srgbClr val="121212"/>
                </a:solidFill>
                <a:latin typeface="Arial"/>
                <a:ea typeface="Arial"/>
                <a:cs typeface="Arial"/>
                <a:sym typeface="Arial"/>
              </a:rPr>
              <a:t>salud</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participan</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en</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una</a:t>
            </a:r>
            <a:r>
              <a:rPr lang="en-US" b="0" i="1" u="none" strike="noStrike" cap="none" dirty="0">
                <a:solidFill>
                  <a:srgbClr val="121212"/>
                </a:solidFill>
                <a:latin typeface="Arial"/>
                <a:ea typeface="Arial"/>
                <a:cs typeface="Arial"/>
                <a:sym typeface="Arial"/>
              </a:rPr>
              <a:t> </a:t>
            </a:r>
            <a:r>
              <a:rPr lang="en-US" b="0" i="1" u="none" strike="noStrike" cap="none" dirty="0" err="1">
                <a:solidFill>
                  <a:srgbClr val="121212"/>
                </a:solidFill>
                <a:latin typeface="Arial"/>
                <a:ea typeface="Arial"/>
                <a:cs typeface="Arial"/>
                <a:sym typeface="Arial"/>
              </a:rPr>
              <a:t>simulación</a:t>
            </a:r>
            <a:r>
              <a:rPr lang="en-US" b="0" i="1" u="none" strike="noStrike" cap="none" dirty="0">
                <a:solidFill>
                  <a:srgbClr val="121212"/>
                </a:solidFill>
                <a:latin typeface="Arial"/>
                <a:ea typeface="Arial"/>
                <a:cs typeface="Arial"/>
                <a:sym typeface="Arial"/>
              </a:rPr>
              <a:t> virtual de </a:t>
            </a:r>
            <a:r>
              <a:rPr lang="en-US" b="0" i="1" u="none" strike="noStrike" cap="none" dirty="0" err="1">
                <a:solidFill>
                  <a:srgbClr val="121212"/>
                </a:solidFill>
                <a:latin typeface="Arial"/>
                <a:ea typeface="Arial"/>
                <a:cs typeface="Arial"/>
                <a:sym typeface="Arial"/>
              </a:rPr>
              <a:t>atención</a:t>
            </a:r>
            <a:r>
              <a:rPr lang="en-US" b="0" i="1" u="none" strike="noStrike" cap="none" dirty="0">
                <a:solidFill>
                  <a:srgbClr val="121212"/>
                </a:solidFill>
                <a:latin typeface="Arial"/>
                <a:ea typeface="Arial"/>
                <a:cs typeface="Arial"/>
                <a:sym typeface="Arial"/>
              </a:rPr>
              <a:t> al </a:t>
            </a:r>
            <a:r>
              <a:rPr lang="en-US" b="0" i="1" u="none" strike="noStrike" cap="none" dirty="0" err="1">
                <a:solidFill>
                  <a:srgbClr val="121212"/>
                </a:solidFill>
                <a:latin typeface="Arial"/>
                <a:ea typeface="Arial"/>
                <a:cs typeface="Arial"/>
                <a:sym typeface="Arial"/>
              </a:rPr>
              <a:t>paciente</a:t>
            </a:r>
            <a:r>
              <a:rPr lang="en-US" b="0" i="1" u="none" strike="noStrike" cap="none" dirty="0">
                <a:solidFill>
                  <a:srgbClr val="121212"/>
                </a:solidFill>
                <a:latin typeface="Arial"/>
                <a:ea typeface="Arial"/>
                <a:cs typeface="Arial"/>
                <a:sym typeface="Arial"/>
              </a:rPr>
              <a:t> para </a:t>
            </a:r>
            <a:r>
              <a:rPr lang="en-US" b="0" i="1" u="none" strike="noStrike" cap="none" dirty="0" err="1">
                <a:solidFill>
                  <a:srgbClr val="121212"/>
                </a:solidFill>
                <a:latin typeface="Arial"/>
                <a:ea typeface="Arial"/>
                <a:cs typeface="Arial"/>
                <a:sym typeface="Arial"/>
              </a:rPr>
              <a:t>practicar</a:t>
            </a:r>
            <a:r>
              <a:rPr lang="en-US" b="0" i="1" u="none" strike="noStrike" cap="none" dirty="0">
                <a:solidFill>
                  <a:srgbClr val="121212"/>
                </a:solidFill>
                <a:latin typeface="Arial"/>
                <a:ea typeface="Arial"/>
                <a:cs typeface="Arial"/>
                <a:sym typeface="Arial"/>
              </a:rPr>
              <a:t> la </a:t>
            </a:r>
            <a:r>
              <a:rPr lang="en-US" b="0" i="1" u="none" strike="noStrike" cap="none" dirty="0" err="1">
                <a:solidFill>
                  <a:srgbClr val="121212"/>
                </a:solidFill>
                <a:latin typeface="Arial"/>
                <a:ea typeface="Arial"/>
                <a:cs typeface="Arial"/>
                <a:sym typeface="Arial"/>
              </a:rPr>
              <a:t>toma</a:t>
            </a:r>
            <a:r>
              <a:rPr lang="en-US" b="0" i="1" u="none" strike="noStrike" cap="none" dirty="0">
                <a:solidFill>
                  <a:srgbClr val="121212"/>
                </a:solidFill>
                <a:latin typeface="Arial"/>
                <a:ea typeface="Arial"/>
                <a:cs typeface="Arial"/>
                <a:sym typeface="Arial"/>
              </a:rPr>
              <a:t> de </a:t>
            </a:r>
            <a:r>
              <a:rPr lang="en-US" b="0" i="1" u="none" strike="noStrike" cap="none" dirty="0" err="1">
                <a:solidFill>
                  <a:srgbClr val="121212"/>
                </a:solidFill>
                <a:latin typeface="Arial"/>
                <a:ea typeface="Arial"/>
                <a:cs typeface="Arial"/>
                <a:sym typeface="Arial"/>
              </a:rPr>
              <a:t>decisiones</a:t>
            </a:r>
            <a:r>
              <a:rPr lang="en-US" b="0" i="1" u="none" strike="noStrike" cap="none" dirty="0">
                <a:solidFill>
                  <a:srgbClr val="121212"/>
                </a:solidFill>
                <a:latin typeface="Arial"/>
                <a:ea typeface="Arial"/>
                <a:cs typeface="Arial"/>
                <a:sym typeface="Arial"/>
              </a:rPr>
              <a:t>.</a:t>
            </a:r>
            <a:endParaRPr b="0" i="1" u="none" strike="noStrike" cap="none" dirty="0">
              <a:solidFill>
                <a:srgbClr val="12121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8"/>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7" name="Google Shape;227;p8"/>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28" name="Google Shape;228;p8"/>
          <p:cNvSpPr txBox="1"/>
          <p:nvPr/>
        </p:nvSpPr>
        <p:spPr>
          <a:xfrm>
            <a:off x="457587" y="475279"/>
            <a:ext cx="9139749" cy="658642"/>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4000" b="1" dirty="0" err="1">
                <a:solidFill>
                  <a:srgbClr val="033C5B"/>
                </a:solidFill>
                <a:latin typeface="Arial"/>
                <a:ea typeface="Arial"/>
                <a:cs typeface="Arial"/>
                <a:sym typeface="Arial"/>
              </a:rPr>
              <a:t>Aplicar</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los</a:t>
            </a:r>
            <a:r>
              <a:rPr lang="en-US" sz="4000" b="1" dirty="0">
                <a:solidFill>
                  <a:srgbClr val="033C5B"/>
                </a:solidFill>
                <a:latin typeface="Arial"/>
                <a:ea typeface="Arial"/>
                <a:cs typeface="Arial"/>
                <a:sym typeface="Arial"/>
              </a:rPr>
              <a:t> </a:t>
            </a:r>
            <a:r>
              <a:rPr lang="en-US" sz="4000" b="1" dirty="0" err="1">
                <a:solidFill>
                  <a:srgbClr val="033C5B"/>
                </a:solidFill>
                <a:latin typeface="Arial"/>
                <a:ea typeface="Arial"/>
                <a:cs typeface="Arial"/>
                <a:sym typeface="Arial"/>
              </a:rPr>
              <a:t>retos</a:t>
            </a:r>
            <a:r>
              <a:rPr lang="en-US" sz="4000" b="1" dirty="0">
                <a:solidFill>
                  <a:srgbClr val="033C5B"/>
                </a:solidFill>
                <a:latin typeface="Arial"/>
                <a:ea typeface="Arial"/>
                <a:cs typeface="Arial"/>
                <a:sym typeface="Arial"/>
              </a:rPr>
              <a:t> del </a:t>
            </a:r>
            <a:r>
              <a:rPr lang="en-US" sz="4000" b="1" dirty="0" err="1">
                <a:solidFill>
                  <a:srgbClr val="033C5B"/>
                </a:solidFill>
                <a:latin typeface="Arial"/>
                <a:ea typeface="Arial"/>
                <a:cs typeface="Arial"/>
                <a:sym typeface="Arial"/>
              </a:rPr>
              <a:t>mundo</a:t>
            </a:r>
            <a:r>
              <a:rPr lang="en-US" sz="4000" b="1" dirty="0">
                <a:solidFill>
                  <a:srgbClr val="033C5B"/>
                </a:solidFill>
                <a:latin typeface="Arial"/>
                <a:ea typeface="Arial"/>
                <a:cs typeface="Arial"/>
                <a:sym typeface="Arial"/>
              </a:rPr>
              <a:t> real</a:t>
            </a:r>
            <a:endParaRPr sz="4000" b="1" dirty="0">
              <a:solidFill>
                <a:srgbClr val="033C5B"/>
              </a:solidFill>
              <a:latin typeface="Arial"/>
              <a:ea typeface="Arial"/>
              <a:cs typeface="Arial"/>
              <a:sym typeface="Arial"/>
            </a:endParaRPr>
          </a:p>
        </p:txBody>
      </p:sp>
      <p:sp>
        <p:nvSpPr>
          <p:cNvPr id="229" name="Google Shape;229;p8"/>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0" name="Google Shape;230;p8"/>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1" name="Google Shape;231;p8"/>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2" name="Google Shape;232;p8"/>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33" name="Google Shape;233;p8"/>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234" name="Google Shape;234;p8"/>
          <p:cNvPicPr preferRelativeResize="0"/>
          <p:nvPr/>
        </p:nvPicPr>
        <p:blipFill rotWithShape="1">
          <a:blip r:embed="rId5">
            <a:alphaModFix/>
          </a:blip>
          <a:srcRect/>
          <a:stretch/>
        </p:blipFill>
        <p:spPr>
          <a:xfrm>
            <a:off x="10464800" y="6122015"/>
            <a:ext cx="1151710" cy="418803"/>
          </a:xfrm>
          <a:prstGeom prst="rect">
            <a:avLst/>
          </a:prstGeom>
          <a:noFill/>
          <a:ln>
            <a:noFill/>
          </a:ln>
        </p:spPr>
      </p:pic>
      <p:pic>
        <p:nvPicPr>
          <p:cNvPr id="235" name="Google Shape;235;p8" descr="A person with arms raised and gears and light bulb&#10;&#10;Description automatically generated"/>
          <p:cNvPicPr preferRelativeResize="0"/>
          <p:nvPr/>
        </p:nvPicPr>
        <p:blipFill rotWithShape="1">
          <a:blip r:embed="rId6">
            <a:alphaModFix/>
          </a:blip>
          <a:srcRect/>
          <a:stretch/>
        </p:blipFill>
        <p:spPr>
          <a:xfrm>
            <a:off x="8915079" y="3721118"/>
            <a:ext cx="2186170" cy="2004996"/>
          </a:xfrm>
          <a:prstGeom prst="rect">
            <a:avLst/>
          </a:prstGeom>
          <a:noFill/>
          <a:ln>
            <a:noFill/>
          </a:ln>
        </p:spPr>
      </p:pic>
      <p:grpSp>
        <p:nvGrpSpPr>
          <p:cNvPr id="236" name="Google Shape;236;p8"/>
          <p:cNvGrpSpPr/>
          <p:nvPr/>
        </p:nvGrpSpPr>
        <p:grpSpPr>
          <a:xfrm>
            <a:off x="457586" y="1510036"/>
            <a:ext cx="8467345" cy="3019680"/>
            <a:chOff x="0" y="632893"/>
            <a:chExt cx="8467345" cy="3019680"/>
          </a:xfrm>
        </p:grpSpPr>
        <p:sp>
          <p:nvSpPr>
            <p:cNvPr id="237" name="Google Shape;237;p8"/>
            <p:cNvSpPr/>
            <p:nvPr/>
          </p:nvSpPr>
          <p:spPr>
            <a:xfrm>
              <a:off x="0" y="632893"/>
              <a:ext cx="8467345" cy="71604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txBox="1"/>
            <p:nvPr/>
          </p:nvSpPr>
          <p:spPr>
            <a:xfrm>
              <a:off x="34954" y="667847"/>
              <a:ext cx="8397437" cy="64613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a:solidFill>
                    <a:schemeClr val="lt1"/>
                  </a:solidFill>
                </a:rPr>
                <a:t>Integración de escenarios prácticos</a:t>
              </a:r>
              <a:r>
                <a:rPr lang="en-US" sz="1800">
                  <a:solidFill>
                    <a:schemeClr val="lt1"/>
                  </a:solidFill>
                </a:rPr>
                <a:t>: En la EFP, la aplicación de los conocimientos a los retos del mundo real mejora la comprensión y desarrolla competencias laborales esenciales.</a:t>
              </a:r>
              <a:endParaRPr sz="1800">
                <a:solidFill>
                  <a:schemeClr val="lt1"/>
                </a:solidFill>
                <a:latin typeface="Arial"/>
                <a:ea typeface="Arial"/>
                <a:cs typeface="Arial"/>
                <a:sym typeface="Arial"/>
              </a:endParaRPr>
            </a:p>
          </p:txBody>
        </p:sp>
        <p:sp>
          <p:nvSpPr>
            <p:cNvPr id="239" name="Google Shape;239;p8"/>
            <p:cNvSpPr/>
            <p:nvPr/>
          </p:nvSpPr>
          <p:spPr>
            <a:xfrm>
              <a:off x="0" y="1400773"/>
              <a:ext cx="8467345" cy="71604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txBox="1"/>
            <p:nvPr/>
          </p:nvSpPr>
          <p:spPr>
            <a:xfrm>
              <a:off x="34954" y="1435727"/>
              <a:ext cx="8397300" cy="646200"/>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a:solidFill>
                    <a:schemeClr val="lt1"/>
                  </a:solidFill>
                </a:rPr>
                <a:t>Aprendizaje basado en proyectos: </a:t>
              </a:r>
              <a:r>
                <a:rPr lang="en-US" sz="1800">
                  <a:solidFill>
                    <a:schemeClr val="lt1"/>
                  </a:solidFill>
                </a:rPr>
                <a:t>Es importante asignar proyectos que resuelvan auténticos problemas relacionados con la industria, animando a los estudiantes a pensar de forma crítica y creativa.</a:t>
              </a:r>
              <a:endParaRPr sz="1800">
                <a:solidFill>
                  <a:schemeClr val="lt1"/>
                </a:solidFill>
              </a:endParaRPr>
            </a:p>
          </p:txBody>
        </p:sp>
        <p:sp>
          <p:nvSpPr>
            <p:cNvPr id="241" name="Google Shape;241;p8"/>
            <p:cNvSpPr/>
            <p:nvPr/>
          </p:nvSpPr>
          <p:spPr>
            <a:xfrm>
              <a:off x="0" y="2168653"/>
              <a:ext cx="8467345" cy="71604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8"/>
            <p:cNvSpPr txBox="1"/>
            <p:nvPr/>
          </p:nvSpPr>
          <p:spPr>
            <a:xfrm>
              <a:off x="34954" y="2203607"/>
              <a:ext cx="8397437" cy="64613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a:solidFill>
                    <a:schemeClr val="lt1"/>
                  </a:solidFill>
                </a:rPr>
                <a:t>Colaboración: </a:t>
              </a:r>
              <a:r>
                <a:rPr lang="en-US" sz="1800">
                  <a:solidFill>
                    <a:schemeClr val="lt1"/>
                  </a:solidFill>
                </a:rPr>
                <a:t>Los profesores pueden permitir que los alumnos trabajen en grupos utilizando plataformas digitales para debatir, colaborar y solucionar problemas juntos.</a:t>
              </a:r>
              <a:endParaRPr sz="1800">
                <a:solidFill>
                  <a:schemeClr val="lt1"/>
                </a:solidFill>
              </a:endParaRPr>
            </a:p>
          </p:txBody>
        </p:sp>
        <p:sp>
          <p:nvSpPr>
            <p:cNvPr id="243" name="Google Shape;243;p8"/>
            <p:cNvSpPr/>
            <p:nvPr/>
          </p:nvSpPr>
          <p:spPr>
            <a:xfrm>
              <a:off x="0" y="2936533"/>
              <a:ext cx="8467345" cy="71604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txBox="1"/>
            <p:nvPr/>
          </p:nvSpPr>
          <p:spPr>
            <a:xfrm>
              <a:off x="34954" y="2971487"/>
              <a:ext cx="8397437" cy="646132"/>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i="1">
                  <a:solidFill>
                    <a:schemeClr val="lt1"/>
                  </a:solidFill>
                </a:rPr>
                <a:t>Ejemplo: Los estudiantes de cocina diseñan un menú utilizando Google Classroom, recibiendo comentarios de sus compañeros sobre las recetas y los pasos de preparación.</a:t>
              </a:r>
              <a:endParaRPr sz="18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9"/>
          <p:cNvSpPr/>
          <p:nvPr/>
        </p:nvSpPr>
        <p:spPr>
          <a:xfrm>
            <a:off x="11363161" y="-100155"/>
            <a:ext cx="831172" cy="5975883"/>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0" name="Google Shape;250;p9"/>
          <p:cNvSpPr/>
          <p:nvPr/>
        </p:nvSpPr>
        <p:spPr>
          <a:xfrm rot="10800000">
            <a:off x="9307843" y="-1233"/>
            <a:ext cx="2886491" cy="2881872"/>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1" name="Google Shape;251;p9"/>
          <p:cNvSpPr txBox="1"/>
          <p:nvPr/>
        </p:nvSpPr>
        <p:spPr>
          <a:xfrm>
            <a:off x="372760" y="486981"/>
            <a:ext cx="9807261" cy="592791"/>
          </a:xfrm>
          <a:prstGeom prst="rect">
            <a:avLst/>
          </a:prstGeom>
          <a:noFill/>
          <a:ln>
            <a:noFill/>
          </a:ln>
        </p:spPr>
        <p:txBody>
          <a:bodyPr spcFirstLastPara="1" wrap="square" lIns="0" tIns="0" rIns="0" bIns="0" anchor="t" anchorCtr="0">
            <a:spAutoFit/>
          </a:bodyPr>
          <a:lstStyle/>
          <a:p>
            <a:pPr marL="0" marR="0" lvl="0" indent="0" algn="l" rtl="0">
              <a:lnSpc>
                <a:spcPct val="106937"/>
              </a:lnSpc>
              <a:spcBef>
                <a:spcPts val="0"/>
              </a:spcBef>
              <a:spcAft>
                <a:spcPts val="0"/>
              </a:spcAft>
              <a:buNone/>
            </a:pPr>
            <a:r>
              <a:rPr lang="en-US" sz="3600" b="1" dirty="0" err="1">
                <a:solidFill>
                  <a:srgbClr val="033C5B"/>
                </a:solidFill>
                <a:latin typeface="Arial"/>
                <a:ea typeface="Arial"/>
                <a:cs typeface="Arial"/>
                <a:sym typeface="Arial"/>
              </a:rPr>
              <a:t>Aprovechar</a:t>
            </a:r>
            <a:r>
              <a:rPr lang="en-US" sz="3600" b="1" dirty="0">
                <a:solidFill>
                  <a:srgbClr val="033C5B"/>
                </a:solidFill>
                <a:latin typeface="Arial"/>
                <a:ea typeface="Arial"/>
                <a:cs typeface="Arial"/>
                <a:sym typeface="Arial"/>
              </a:rPr>
              <a:t> </a:t>
            </a:r>
            <a:r>
              <a:rPr lang="en-US" sz="3600" b="1" dirty="0" err="1">
                <a:solidFill>
                  <a:srgbClr val="033C5B"/>
                </a:solidFill>
                <a:latin typeface="Arial"/>
                <a:ea typeface="Arial"/>
                <a:cs typeface="Arial"/>
                <a:sym typeface="Arial"/>
              </a:rPr>
              <a:t>el</a:t>
            </a:r>
            <a:r>
              <a:rPr lang="en-US" sz="3600" b="1" dirty="0">
                <a:solidFill>
                  <a:srgbClr val="033C5B"/>
                </a:solidFill>
                <a:latin typeface="Arial"/>
                <a:ea typeface="Arial"/>
                <a:cs typeface="Arial"/>
                <a:sym typeface="Arial"/>
              </a:rPr>
              <a:t> </a:t>
            </a:r>
            <a:r>
              <a:rPr lang="en-US" sz="3600" b="1" dirty="0" err="1">
                <a:solidFill>
                  <a:srgbClr val="033C5B"/>
                </a:solidFill>
                <a:latin typeface="Arial"/>
                <a:ea typeface="Arial"/>
                <a:cs typeface="Arial"/>
                <a:sym typeface="Arial"/>
              </a:rPr>
              <a:t>poder</a:t>
            </a:r>
            <a:r>
              <a:rPr lang="en-US" sz="3600" b="1" dirty="0">
                <a:solidFill>
                  <a:srgbClr val="033C5B"/>
                </a:solidFill>
                <a:latin typeface="Arial"/>
                <a:ea typeface="Arial"/>
                <a:cs typeface="Arial"/>
                <a:sym typeface="Arial"/>
              </a:rPr>
              <a:t> de la </a:t>
            </a:r>
            <a:r>
              <a:rPr lang="en-US" sz="3600" b="1" dirty="0" err="1">
                <a:solidFill>
                  <a:srgbClr val="033C5B"/>
                </a:solidFill>
                <a:latin typeface="Arial"/>
                <a:ea typeface="Arial"/>
                <a:cs typeface="Arial"/>
                <a:sym typeface="Arial"/>
              </a:rPr>
              <a:t>tecnología</a:t>
            </a:r>
            <a:r>
              <a:rPr lang="en-US" sz="3600" b="1" dirty="0">
                <a:solidFill>
                  <a:srgbClr val="033C5B"/>
                </a:solidFill>
                <a:latin typeface="Arial"/>
                <a:ea typeface="Arial"/>
                <a:cs typeface="Arial"/>
                <a:sym typeface="Arial"/>
              </a:rPr>
              <a:t> </a:t>
            </a:r>
            <a:endParaRPr sz="3600" b="1" dirty="0">
              <a:solidFill>
                <a:srgbClr val="033C5B"/>
              </a:solidFill>
              <a:latin typeface="Arial"/>
              <a:ea typeface="Arial"/>
              <a:cs typeface="Arial"/>
              <a:sym typeface="Arial"/>
            </a:endParaRPr>
          </a:p>
        </p:txBody>
      </p:sp>
      <p:sp>
        <p:nvSpPr>
          <p:cNvPr id="252" name="Google Shape;252;p9"/>
          <p:cNvSpPr/>
          <p:nvPr/>
        </p:nvSpPr>
        <p:spPr>
          <a:xfrm>
            <a:off x="11217365" y="405109"/>
            <a:ext cx="561383" cy="56138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3" name="Google Shape;253;p9"/>
          <p:cNvSpPr/>
          <p:nvPr/>
        </p:nvSpPr>
        <p:spPr>
          <a:xfrm rot="5400000">
            <a:off x="6092826" y="115571"/>
            <a:ext cx="6350" cy="11513965"/>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4" name="Google Shape;254;p9"/>
          <p:cNvSpPr/>
          <p:nvPr/>
        </p:nvSpPr>
        <p:spPr>
          <a:xfrm>
            <a:off x="372760" y="5582850"/>
            <a:ext cx="1554115" cy="1554115"/>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5" name="Google Shape;255;p9"/>
          <p:cNvSpPr/>
          <p:nvPr/>
        </p:nvSpPr>
        <p:spPr>
          <a:xfrm>
            <a:off x="1936112" y="6160743"/>
            <a:ext cx="1432275" cy="380075"/>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256" name="Google Shape;256;p9"/>
          <p:cNvSpPr txBox="1"/>
          <p:nvPr/>
        </p:nvSpPr>
        <p:spPr>
          <a:xfrm>
            <a:off x="3433778" y="6138608"/>
            <a:ext cx="6818041" cy="581698"/>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9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900" b="0" i="0" u="none" strike="noStrike" cap="none" dirty="0">
              <a:solidFill>
                <a:srgbClr val="000000"/>
              </a:solidFill>
              <a:latin typeface="Arial"/>
              <a:ea typeface="Arial"/>
              <a:cs typeface="Arial"/>
              <a:sym typeface="Arial"/>
            </a:endParaRPr>
          </a:p>
        </p:txBody>
      </p:sp>
      <p:pic>
        <p:nvPicPr>
          <p:cNvPr id="257" name="Google Shape;257;p9"/>
          <p:cNvPicPr preferRelativeResize="0"/>
          <p:nvPr/>
        </p:nvPicPr>
        <p:blipFill rotWithShape="1">
          <a:blip r:embed="rId5">
            <a:alphaModFix/>
          </a:blip>
          <a:srcRect/>
          <a:stretch/>
        </p:blipFill>
        <p:spPr>
          <a:xfrm>
            <a:off x="10464800" y="6122015"/>
            <a:ext cx="1151710" cy="418803"/>
          </a:xfrm>
          <a:prstGeom prst="rect">
            <a:avLst/>
          </a:prstGeom>
          <a:noFill/>
          <a:ln>
            <a:noFill/>
          </a:ln>
        </p:spPr>
      </p:pic>
      <p:grpSp>
        <p:nvGrpSpPr>
          <p:cNvPr id="258" name="Google Shape;258;p9"/>
          <p:cNvGrpSpPr/>
          <p:nvPr/>
        </p:nvGrpSpPr>
        <p:grpSpPr>
          <a:xfrm>
            <a:off x="339018" y="1525378"/>
            <a:ext cx="10421073" cy="4276331"/>
            <a:chOff x="0" y="111403"/>
            <a:chExt cx="10421073" cy="3889216"/>
          </a:xfrm>
        </p:grpSpPr>
        <p:sp>
          <p:nvSpPr>
            <p:cNvPr id="259" name="Google Shape;259;p9"/>
            <p:cNvSpPr/>
            <p:nvPr/>
          </p:nvSpPr>
          <p:spPr>
            <a:xfrm>
              <a:off x="0" y="111403"/>
              <a:ext cx="10421073" cy="8751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260" name="Google Shape;260;p9"/>
            <p:cNvSpPr txBox="1"/>
            <p:nvPr/>
          </p:nvSpPr>
          <p:spPr>
            <a:xfrm>
              <a:off x="42722" y="154125"/>
              <a:ext cx="10335629" cy="78971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1800" b="1" dirty="0" err="1">
                  <a:solidFill>
                    <a:schemeClr val="lt1"/>
                  </a:solidFill>
                </a:rPr>
                <a:t>Vídeo</a:t>
              </a:r>
              <a:r>
                <a:rPr lang="en-US" sz="1800" b="1" dirty="0">
                  <a:solidFill>
                    <a:schemeClr val="lt1"/>
                  </a:solidFill>
                </a:rPr>
                <a:t> y </a:t>
              </a:r>
              <a:r>
                <a:rPr lang="en-US" sz="1800" b="1" dirty="0" err="1">
                  <a:solidFill>
                    <a:schemeClr val="lt1"/>
                  </a:solidFill>
                </a:rPr>
                <a:t>presentaciones</a:t>
              </a:r>
              <a:r>
                <a:rPr lang="en-US" sz="1800" b="1" dirty="0">
                  <a:solidFill>
                    <a:schemeClr val="lt1"/>
                  </a:solidFill>
                </a:rPr>
                <a:t> </a:t>
              </a:r>
              <a:r>
                <a:rPr lang="en-US" sz="1800" b="1" dirty="0" err="1">
                  <a:solidFill>
                    <a:schemeClr val="lt1"/>
                  </a:solidFill>
                </a:rPr>
                <a:t>visuales</a:t>
              </a:r>
              <a:r>
                <a:rPr lang="en-US" sz="1800" b="1" dirty="0">
                  <a:solidFill>
                    <a:schemeClr val="lt1"/>
                  </a:solidFill>
                </a:rPr>
                <a:t>: </a:t>
              </a:r>
              <a:r>
                <a:rPr lang="en-US" sz="1800" dirty="0">
                  <a:solidFill>
                    <a:schemeClr val="lt1"/>
                  </a:solidFill>
                </a:rPr>
                <a:t>Los </a:t>
              </a:r>
              <a:r>
                <a:rPr lang="en-US" sz="1800" dirty="0" err="1">
                  <a:solidFill>
                    <a:schemeClr val="lt1"/>
                  </a:solidFill>
                </a:rPr>
                <a:t>profesores</a:t>
              </a:r>
              <a:r>
                <a:rPr lang="en-US" sz="1800" dirty="0">
                  <a:solidFill>
                    <a:schemeClr val="lt1"/>
                  </a:solidFill>
                </a:rPr>
                <a:t> </a:t>
              </a:r>
              <a:r>
                <a:rPr lang="en-US" sz="1800" dirty="0" err="1">
                  <a:solidFill>
                    <a:schemeClr val="lt1"/>
                  </a:solidFill>
                </a:rPr>
                <a:t>pueden</a:t>
              </a:r>
              <a:r>
                <a:rPr lang="en-US" sz="1800" dirty="0">
                  <a:solidFill>
                    <a:schemeClr val="lt1"/>
                  </a:solidFill>
                </a:rPr>
                <a:t> </a:t>
              </a:r>
              <a:r>
                <a:rPr lang="en-US" sz="1800" dirty="0" err="1">
                  <a:solidFill>
                    <a:schemeClr val="lt1"/>
                  </a:solidFill>
                </a:rPr>
                <a:t>utilizar</a:t>
              </a:r>
              <a:r>
                <a:rPr lang="en-US" sz="1800" dirty="0">
                  <a:solidFill>
                    <a:schemeClr val="lt1"/>
                  </a:solidFill>
                </a:rPr>
                <a:t> </a:t>
              </a:r>
              <a:r>
                <a:rPr lang="en-US" sz="1800" dirty="0" err="1">
                  <a:solidFill>
                    <a:schemeClr val="lt1"/>
                  </a:solidFill>
                </a:rPr>
                <a:t>vídeos</a:t>
              </a:r>
              <a:r>
                <a:rPr lang="en-US" sz="1800" dirty="0">
                  <a:solidFill>
                    <a:schemeClr val="lt1"/>
                  </a:solidFill>
                </a:rPr>
                <a:t> y </a:t>
              </a:r>
              <a:r>
                <a:rPr lang="en-US" sz="1800" dirty="0" err="1">
                  <a:solidFill>
                    <a:schemeClr val="lt1"/>
                  </a:solidFill>
                </a:rPr>
                <a:t>presentaciones</a:t>
              </a:r>
              <a:r>
                <a:rPr lang="en-US" sz="1800" dirty="0">
                  <a:solidFill>
                    <a:schemeClr val="lt1"/>
                  </a:solidFill>
                </a:rPr>
                <a:t> para </a:t>
              </a:r>
              <a:r>
                <a:rPr lang="en-US" sz="1800" dirty="0" err="1">
                  <a:solidFill>
                    <a:schemeClr val="lt1"/>
                  </a:solidFill>
                </a:rPr>
                <a:t>introducir</a:t>
              </a:r>
              <a:r>
                <a:rPr lang="en-US" sz="1800" dirty="0">
                  <a:solidFill>
                    <a:schemeClr val="lt1"/>
                  </a:solidFill>
                </a:rPr>
                <a:t> </a:t>
              </a:r>
              <a:r>
                <a:rPr lang="en-US" sz="1800" dirty="0" err="1">
                  <a:solidFill>
                    <a:schemeClr val="lt1"/>
                  </a:solidFill>
                </a:rPr>
                <a:t>destrezas</a:t>
              </a:r>
              <a:r>
                <a:rPr lang="en-US" sz="1800" dirty="0">
                  <a:solidFill>
                    <a:schemeClr val="lt1"/>
                  </a:solidFill>
                </a:rPr>
                <a:t> y </a:t>
              </a:r>
              <a:r>
                <a:rPr lang="en-US" sz="1800" dirty="0" err="1">
                  <a:solidFill>
                    <a:schemeClr val="lt1"/>
                  </a:solidFill>
                </a:rPr>
                <a:t>procedimientos</a:t>
              </a:r>
              <a:r>
                <a:rPr lang="en-US" sz="1800" dirty="0">
                  <a:solidFill>
                    <a:schemeClr val="lt1"/>
                  </a:solidFill>
                </a:rPr>
                <a:t> antes de la </a:t>
              </a:r>
              <a:r>
                <a:rPr lang="en-US" sz="1800" dirty="0" err="1">
                  <a:solidFill>
                    <a:schemeClr val="lt1"/>
                  </a:solidFill>
                </a:rPr>
                <a:t>práctica</a:t>
              </a:r>
              <a:r>
                <a:rPr lang="en-US" sz="1800" dirty="0">
                  <a:solidFill>
                    <a:schemeClr val="lt1"/>
                  </a:solidFill>
                </a:rPr>
                <a:t> </a:t>
              </a:r>
              <a:r>
                <a:rPr lang="en-US" sz="1800" dirty="0" err="1">
                  <a:solidFill>
                    <a:schemeClr val="lt1"/>
                  </a:solidFill>
                </a:rPr>
                <a:t>práctica</a:t>
              </a:r>
              <a:r>
                <a:rPr lang="en-US" sz="1800" dirty="0">
                  <a:solidFill>
                    <a:schemeClr val="lt1"/>
                  </a:solidFill>
                </a:rPr>
                <a:t>.</a:t>
              </a:r>
              <a:endParaRPr sz="1800" dirty="0">
                <a:solidFill>
                  <a:schemeClr val="lt1"/>
                </a:solidFill>
              </a:endParaRPr>
            </a:p>
          </p:txBody>
        </p:sp>
        <p:sp>
          <p:nvSpPr>
            <p:cNvPr id="261" name="Google Shape;261;p9"/>
            <p:cNvSpPr/>
            <p:nvPr/>
          </p:nvSpPr>
          <p:spPr>
            <a:xfrm>
              <a:off x="0" y="986564"/>
              <a:ext cx="10421073" cy="364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62" name="Google Shape;262;p9"/>
            <p:cNvSpPr txBox="1"/>
            <p:nvPr/>
          </p:nvSpPr>
          <p:spPr>
            <a:xfrm>
              <a:off x="0" y="986564"/>
              <a:ext cx="10421073" cy="364320"/>
            </a:xfrm>
            <a:prstGeom prst="rect">
              <a:avLst/>
            </a:prstGeom>
            <a:noFill/>
            <a:ln>
              <a:noFill/>
            </a:ln>
          </p:spPr>
          <p:txBody>
            <a:bodyPr spcFirstLastPara="1" wrap="square" lIns="3308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i="1">
                  <a:solidFill>
                    <a:schemeClr val="dk1"/>
                  </a:solidFill>
                </a:rPr>
                <a:t>Por ejemplo: Una clase de cosmetología ve un vídeo sobre técnicas de cuidado de la piel antes de practicar con modelos.</a:t>
              </a:r>
              <a:endParaRPr b="0" i="0" u="none" strike="noStrike" cap="none">
                <a:solidFill>
                  <a:schemeClr val="dk1"/>
                </a:solidFill>
                <a:latin typeface="Arial"/>
                <a:ea typeface="Arial"/>
                <a:cs typeface="Arial"/>
                <a:sym typeface="Arial"/>
              </a:endParaRPr>
            </a:p>
          </p:txBody>
        </p:sp>
        <p:sp>
          <p:nvSpPr>
            <p:cNvPr id="263" name="Google Shape;263;p9"/>
            <p:cNvSpPr/>
            <p:nvPr/>
          </p:nvSpPr>
          <p:spPr>
            <a:xfrm>
              <a:off x="0" y="1350883"/>
              <a:ext cx="10421073" cy="8751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64" name="Google Shape;264;p9"/>
            <p:cNvSpPr txBox="1"/>
            <p:nvPr/>
          </p:nvSpPr>
          <p:spPr>
            <a:xfrm>
              <a:off x="42722" y="1393605"/>
              <a:ext cx="10335629" cy="78971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1800" b="1" dirty="0" err="1">
                  <a:solidFill>
                    <a:schemeClr val="lt1"/>
                  </a:solidFill>
                </a:rPr>
                <a:t>Juegos</a:t>
              </a:r>
              <a:r>
                <a:rPr lang="en-US" sz="1800" b="1" dirty="0">
                  <a:solidFill>
                    <a:schemeClr val="lt1"/>
                  </a:solidFill>
                </a:rPr>
                <a:t> </a:t>
              </a:r>
              <a:r>
                <a:rPr lang="en-US" sz="1800" b="1" dirty="0" err="1">
                  <a:solidFill>
                    <a:schemeClr val="lt1"/>
                  </a:solidFill>
                </a:rPr>
                <a:t>educativos</a:t>
              </a:r>
              <a:r>
                <a:rPr lang="en-US" sz="1800" b="1" dirty="0">
                  <a:solidFill>
                    <a:schemeClr val="lt1"/>
                  </a:solidFill>
                </a:rPr>
                <a:t> y </a:t>
              </a:r>
              <a:r>
                <a:rPr lang="en-US" sz="1800" b="1" dirty="0" err="1">
                  <a:solidFill>
                    <a:schemeClr val="lt1"/>
                  </a:solidFill>
                </a:rPr>
                <a:t>cuestionarios</a:t>
              </a:r>
              <a:r>
                <a:rPr lang="en-US" sz="1800" b="1" dirty="0">
                  <a:solidFill>
                    <a:schemeClr val="lt1"/>
                  </a:solidFill>
                </a:rPr>
                <a:t> </a:t>
              </a:r>
              <a:r>
                <a:rPr lang="en-US" sz="1800" b="1" dirty="0" err="1">
                  <a:solidFill>
                    <a:schemeClr val="lt1"/>
                  </a:solidFill>
                </a:rPr>
                <a:t>interactivos</a:t>
              </a:r>
              <a:r>
                <a:rPr lang="en-US" sz="1800" b="1" dirty="0">
                  <a:solidFill>
                    <a:schemeClr val="lt1"/>
                  </a:solidFill>
                </a:rPr>
                <a:t>: </a:t>
              </a:r>
              <a:r>
                <a:rPr lang="en-US" sz="1800" dirty="0">
                  <a:solidFill>
                    <a:schemeClr val="lt1"/>
                  </a:solidFill>
                </a:rPr>
                <a:t>Los concursos y </a:t>
              </a:r>
              <a:r>
                <a:rPr lang="en-US" sz="1800" dirty="0" err="1">
                  <a:solidFill>
                    <a:schemeClr val="lt1"/>
                  </a:solidFill>
                </a:rPr>
                <a:t>los</a:t>
              </a:r>
              <a:r>
                <a:rPr lang="en-US" sz="1800" dirty="0">
                  <a:solidFill>
                    <a:schemeClr val="lt1"/>
                  </a:solidFill>
                </a:rPr>
                <a:t> </a:t>
              </a:r>
              <a:r>
                <a:rPr lang="en-US" sz="1800" dirty="0" err="1">
                  <a:solidFill>
                    <a:schemeClr val="lt1"/>
                  </a:solidFill>
                </a:rPr>
                <a:t>juegos</a:t>
              </a:r>
              <a:r>
                <a:rPr lang="en-US" sz="1800" dirty="0">
                  <a:solidFill>
                    <a:schemeClr val="lt1"/>
                  </a:solidFill>
                </a:rPr>
                <a:t> </a:t>
              </a:r>
              <a:r>
                <a:rPr lang="en-US" sz="1800" dirty="0" err="1">
                  <a:solidFill>
                    <a:schemeClr val="lt1"/>
                  </a:solidFill>
                </a:rPr>
                <a:t>pueden</a:t>
              </a:r>
              <a:r>
                <a:rPr lang="en-US" sz="1800" dirty="0">
                  <a:solidFill>
                    <a:schemeClr val="lt1"/>
                  </a:solidFill>
                </a:rPr>
                <a:t> </a:t>
              </a:r>
              <a:r>
                <a:rPr lang="en-US" sz="1800" dirty="0" err="1">
                  <a:solidFill>
                    <a:schemeClr val="lt1"/>
                  </a:solidFill>
                </a:rPr>
                <a:t>utilizarse</a:t>
              </a:r>
              <a:r>
                <a:rPr lang="en-US" sz="1800" dirty="0">
                  <a:solidFill>
                    <a:schemeClr val="lt1"/>
                  </a:solidFill>
                </a:rPr>
                <a:t> para que </a:t>
              </a:r>
              <a:r>
                <a:rPr lang="en-US" sz="1800" dirty="0" err="1">
                  <a:solidFill>
                    <a:schemeClr val="lt1"/>
                  </a:solidFill>
                </a:rPr>
                <a:t>el</a:t>
              </a:r>
              <a:r>
                <a:rPr lang="en-US" sz="1800" dirty="0">
                  <a:solidFill>
                    <a:schemeClr val="lt1"/>
                  </a:solidFill>
                </a:rPr>
                <a:t> </a:t>
              </a:r>
              <a:r>
                <a:rPr lang="en-US" sz="1800" dirty="0" err="1">
                  <a:solidFill>
                    <a:schemeClr val="lt1"/>
                  </a:solidFill>
                </a:rPr>
                <a:t>aprendizaje</a:t>
              </a:r>
              <a:r>
                <a:rPr lang="en-US" sz="1800" dirty="0">
                  <a:solidFill>
                    <a:schemeClr val="lt1"/>
                  </a:solidFill>
                </a:rPr>
                <a:t> </a:t>
              </a:r>
              <a:r>
                <a:rPr lang="en-US" sz="1800" dirty="0" err="1">
                  <a:solidFill>
                    <a:schemeClr val="lt1"/>
                  </a:solidFill>
                </a:rPr>
                <a:t>resulte</a:t>
              </a:r>
              <a:r>
                <a:rPr lang="en-US" sz="1800" dirty="0">
                  <a:solidFill>
                    <a:schemeClr val="lt1"/>
                  </a:solidFill>
                </a:rPr>
                <a:t> </a:t>
              </a:r>
              <a:r>
                <a:rPr lang="en-US" sz="1800" dirty="0" err="1">
                  <a:solidFill>
                    <a:schemeClr val="lt1"/>
                  </a:solidFill>
                </a:rPr>
                <a:t>divertido</a:t>
              </a:r>
              <a:r>
                <a:rPr lang="en-US" sz="1800" dirty="0">
                  <a:solidFill>
                    <a:schemeClr val="lt1"/>
                  </a:solidFill>
                </a:rPr>
                <a:t> al </a:t>
              </a:r>
              <a:r>
                <a:rPr lang="en-US" sz="1800" dirty="0" err="1">
                  <a:solidFill>
                    <a:schemeClr val="lt1"/>
                  </a:solidFill>
                </a:rPr>
                <a:t>tiempo</a:t>
              </a:r>
              <a:r>
                <a:rPr lang="en-US" sz="1800" dirty="0">
                  <a:solidFill>
                    <a:schemeClr val="lt1"/>
                  </a:solidFill>
                </a:rPr>
                <a:t> que se </a:t>
              </a:r>
              <a:r>
                <a:rPr lang="en-US" sz="1800" dirty="0" err="1">
                  <a:solidFill>
                    <a:schemeClr val="lt1"/>
                  </a:solidFill>
                </a:rPr>
                <a:t>refuerzan</a:t>
              </a:r>
              <a:r>
                <a:rPr lang="en-US" sz="1800" dirty="0">
                  <a:solidFill>
                    <a:schemeClr val="lt1"/>
                  </a:solidFill>
                </a:rPr>
                <a:t> las </a:t>
              </a:r>
              <a:r>
                <a:rPr lang="en-US" sz="1800" dirty="0" err="1">
                  <a:solidFill>
                    <a:schemeClr val="lt1"/>
                  </a:solidFill>
                </a:rPr>
                <a:t>destrezas</a:t>
              </a:r>
              <a:r>
                <a:rPr lang="en-US" sz="1800" dirty="0">
                  <a:solidFill>
                    <a:schemeClr val="lt1"/>
                  </a:solidFill>
                </a:rPr>
                <a:t> </a:t>
              </a:r>
              <a:r>
                <a:rPr lang="en-US" sz="1800" dirty="0" err="1">
                  <a:solidFill>
                    <a:schemeClr val="lt1"/>
                  </a:solidFill>
                </a:rPr>
                <a:t>fundamentales</a:t>
              </a:r>
              <a:r>
                <a:rPr lang="en-US" sz="1800" dirty="0">
                  <a:solidFill>
                    <a:schemeClr val="lt1"/>
                  </a:solidFill>
                </a:rPr>
                <a:t>.</a:t>
              </a:r>
              <a:endParaRPr sz="1800" dirty="0">
                <a:solidFill>
                  <a:schemeClr val="lt1"/>
                </a:solidFill>
              </a:endParaRPr>
            </a:p>
          </p:txBody>
        </p:sp>
        <p:sp>
          <p:nvSpPr>
            <p:cNvPr id="265" name="Google Shape;265;p9"/>
            <p:cNvSpPr/>
            <p:nvPr/>
          </p:nvSpPr>
          <p:spPr>
            <a:xfrm>
              <a:off x="0" y="2226044"/>
              <a:ext cx="10421073" cy="3643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66" name="Google Shape;266;p9"/>
            <p:cNvSpPr txBox="1"/>
            <p:nvPr/>
          </p:nvSpPr>
          <p:spPr>
            <a:xfrm>
              <a:off x="0" y="2226044"/>
              <a:ext cx="10421073" cy="364320"/>
            </a:xfrm>
            <a:prstGeom prst="rect">
              <a:avLst/>
            </a:prstGeom>
            <a:noFill/>
            <a:ln>
              <a:noFill/>
            </a:ln>
          </p:spPr>
          <p:txBody>
            <a:bodyPr spcFirstLastPara="1" wrap="square" lIns="3308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i="1">
                  <a:solidFill>
                    <a:schemeClr val="dk1"/>
                  </a:solidFill>
                </a:rPr>
                <a:t>Ejemplo: ¡Los estudiantes de automoción participan en un concurso gamificado sobre procedimientos de seguridad utilizando Kahoot!</a:t>
              </a:r>
              <a:endParaRPr b="0" i="0" u="none" strike="noStrike" cap="none">
                <a:solidFill>
                  <a:schemeClr val="dk1"/>
                </a:solidFill>
                <a:latin typeface="Arial"/>
                <a:ea typeface="Arial"/>
                <a:cs typeface="Arial"/>
                <a:sym typeface="Arial"/>
              </a:endParaRPr>
            </a:p>
          </p:txBody>
        </p:sp>
        <p:sp>
          <p:nvSpPr>
            <p:cNvPr id="267" name="Google Shape;267;p9"/>
            <p:cNvSpPr/>
            <p:nvPr/>
          </p:nvSpPr>
          <p:spPr>
            <a:xfrm>
              <a:off x="0" y="2590364"/>
              <a:ext cx="10421073" cy="875160"/>
            </a:xfrm>
            <a:prstGeom prst="roundRect">
              <a:avLst>
                <a:gd name="adj" fmla="val 16667"/>
              </a:avLst>
            </a:prstGeom>
            <a:solidFill>
              <a:srgbClr val="E9713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68" name="Google Shape;268;p9"/>
            <p:cNvSpPr txBox="1"/>
            <p:nvPr/>
          </p:nvSpPr>
          <p:spPr>
            <a:xfrm>
              <a:off x="42722" y="2633086"/>
              <a:ext cx="10335629" cy="789716"/>
            </a:xfrm>
            <a:prstGeom prst="rect">
              <a:avLst/>
            </a:prstGeom>
            <a:noFill/>
            <a:ln>
              <a:noFill/>
            </a:ln>
          </p:spPr>
          <p:txBody>
            <a:bodyPr spcFirstLastPara="1" wrap="square" lIns="83800" tIns="83800" rIns="83800" bIns="83800" anchor="ctr" anchorCtr="0">
              <a:noAutofit/>
            </a:bodyPr>
            <a:lstStyle/>
            <a:p>
              <a:pPr marL="0" marR="0" lvl="0" indent="0" algn="l" rtl="0">
                <a:lnSpc>
                  <a:spcPct val="90000"/>
                </a:lnSpc>
                <a:spcBef>
                  <a:spcPts val="0"/>
                </a:spcBef>
                <a:spcAft>
                  <a:spcPts val="0"/>
                </a:spcAft>
                <a:buClr>
                  <a:schemeClr val="lt1"/>
                </a:buClr>
                <a:buSzPts val="2200"/>
                <a:buFont typeface="Arial"/>
                <a:buNone/>
              </a:pPr>
              <a:r>
                <a:rPr lang="en-US" sz="1800" b="1">
                  <a:solidFill>
                    <a:schemeClr val="lt1"/>
                  </a:solidFill>
                </a:rPr>
                <a:t>Edición colaborativa de documentos: </a:t>
              </a:r>
              <a:r>
                <a:rPr lang="en-US" sz="1800">
                  <a:solidFill>
                    <a:schemeClr val="lt1"/>
                  </a:solidFill>
                </a:rPr>
                <a:t>Es importante fomentar el trabajo en grupo y la retroalimentación mediante la edición de documentos en tiempo real.</a:t>
              </a:r>
              <a:endParaRPr sz="1800">
                <a:solidFill>
                  <a:schemeClr val="lt1"/>
                </a:solidFill>
              </a:endParaRPr>
            </a:p>
          </p:txBody>
        </p:sp>
        <p:sp>
          <p:nvSpPr>
            <p:cNvPr id="269" name="Google Shape;269;p9"/>
            <p:cNvSpPr/>
            <p:nvPr/>
          </p:nvSpPr>
          <p:spPr>
            <a:xfrm>
              <a:off x="0" y="3465524"/>
              <a:ext cx="10421073" cy="5350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p>
          </p:txBody>
        </p:sp>
        <p:sp>
          <p:nvSpPr>
            <p:cNvPr id="270" name="Google Shape;270;p9"/>
            <p:cNvSpPr txBox="1"/>
            <p:nvPr/>
          </p:nvSpPr>
          <p:spPr>
            <a:xfrm>
              <a:off x="0" y="3465524"/>
              <a:ext cx="10421073" cy="535095"/>
            </a:xfrm>
            <a:prstGeom prst="rect">
              <a:avLst/>
            </a:prstGeom>
            <a:noFill/>
            <a:ln>
              <a:noFill/>
            </a:ln>
          </p:spPr>
          <p:txBody>
            <a:bodyPr spcFirstLastPara="1" wrap="square" lIns="330850" tIns="27925" rIns="156450" bIns="27925" anchor="t" anchorCtr="0">
              <a:noAutofit/>
            </a:bodyPr>
            <a:lstStyle/>
            <a:p>
              <a:pPr marL="171450" marR="0" lvl="1" indent="-171450" algn="l" rtl="0">
                <a:lnSpc>
                  <a:spcPct val="90000"/>
                </a:lnSpc>
                <a:spcBef>
                  <a:spcPts val="0"/>
                </a:spcBef>
                <a:spcAft>
                  <a:spcPts val="0"/>
                </a:spcAft>
                <a:buClr>
                  <a:schemeClr val="dk1"/>
                </a:buClr>
                <a:buSzPts val="1700"/>
                <a:buFont typeface="Arial"/>
                <a:buChar char="•"/>
              </a:pPr>
              <a:r>
                <a:rPr lang="en-US" i="1">
                  <a:solidFill>
                    <a:schemeClr val="dk1"/>
                  </a:solidFill>
                </a:rPr>
                <a:t>Ejemplo: Los estudiantes de carpintería codiseñan un plano en un documento compartido, añadiendo notas y revisiones en tiempo real.</a:t>
              </a:r>
              <a:endParaRPr b="0" i="0" u="none" strike="noStrike" cap="none">
                <a:solidFill>
                  <a:schemeClr val="dk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3894</Words>
  <Application>Microsoft Office PowerPoint</Application>
  <PresentationFormat>Widescreen</PresentationFormat>
  <Paragraphs>162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Noto Sans Symbols</vt:lpstr>
      <vt:lpstr>Play</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Veronica Moscato</dc:creator>
  <cp:lastModifiedBy>Sotiria Tsalamani</cp:lastModifiedBy>
  <cp:revision>1</cp:revision>
  <dcterms:created xsi:type="dcterms:W3CDTF">2024-10-23T15:14:04Z</dcterms:created>
  <dcterms:modified xsi:type="dcterms:W3CDTF">2024-11-08T20:52:29Z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0x01010037DD35CB7F0243468558279424C321D6</vt:lpwstr>
  </property>
</Properties>
</file>