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Play"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z3F/JsZThejgOir7a3WNtjlnN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bing.com/ck/a?!&amp;&amp;p=fd516f65bad5f076JmltdHM9MTcxMjYyMDgwMCZpZ3VpZD0xMjE2Y2YwNi0xY2RiLTZiZGUtMjE1Ni1kY2Q3MWQ1NDZhZmImaW5zaWQ9NTIzNQ&amp;ptn=3&amp;ver=2&amp;hsh=3&amp;fclid=1216cf06-1cdb-6bde-2156-dcd71d546afb&amp;psq=canvas&amp;u=a1aHR0cHM6Ly93d3cuY2FudmEuY29tLw&amp;ntb=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bing.com/ck/a?!&amp;&amp;p=09f34d296435e084JmltdHM9MTcxMjYyMDgwMCZpZ3VpZD0xMjE2Y2YwNi0xY2RiLTZiZGUtMjE1Ni1kY2Q3MWQ1NDZhZmImaW5zaWQ9NTIyNg&amp;ptn=3&amp;ver=2&amp;hsh=3&amp;fclid=1216cf06-1cdb-6bde-2156-dcd71d546afb&amp;psq=moodle&amp;u=a1aHR0cHM6Ly9tb29kbGUub3JnLw&amp;ntb=1"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zoom.u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classroom.google.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oasis.col.org/items/7dc20f7c-4901-433a-90f1-6274f5ce53d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597090" y="1992900"/>
            <a:ext cx="6870300" cy="299594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667" b="1" i="0" u="none" strike="noStrike" cap="none" dirty="0" err="1">
                <a:solidFill>
                  <a:srgbClr val="FB8709"/>
                </a:solidFill>
                <a:latin typeface="Arial"/>
                <a:ea typeface="Arial"/>
                <a:cs typeface="Arial"/>
                <a:sym typeface="Arial"/>
              </a:rPr>
              <a:t>Módulo</a:t>
            </a:r>
            <a:r>
              <a:rPr lang="en-US" sz="2667" b="1" i="0" u="none" strike="noStrike" cap="none" dirty="0">
                <a:solidFill>
                  <a:srgbClr val="FB8709"/>
                </a:solidFill>
                <a:latin typeface="Arial"/>
                <a:ea typeface="Arial"/>
                <a:cs typeface="Arial"/>
                <a:sym typeface="Arial"/>
              </a:rPr>
              <a:t> 5: </a:t>
            </a:r>
            <a:r>
              <a:rPr lang="en-US" sz="2667" b="1" i="0" u="none" strike="noStrike" cap="none" dirty="0" err="1">
                <a:solidFill>
                  <a:srgbClr val="FB8709"/>
                </a:solidFill>
                <a:latin typeface="Arial"/>
                <a:ea typeface="Arial"/>
                <a:cs typeface="Arial"/>
                <a:sym typeface="Arial"/>
              </a:rPr>
              <a:t>Herramientas</a:t>
            </a:r>
            <a:r>
              <a:rPr lang="en-US" sz="2667" b="1" i="0" u="none" strike="noStrike" cap="none" dirty="0">
                <a:solidFill>
                  <a:srgbClr val="FB8709"/>
                </a:solidFill>
                <a:latin typeface="Arial"/>
                <a:ea typeface="Arial"/>
                <a:cs typeface="Arial"/>
                <a:sym typeface="Arial"/>
              </a:rPr>
              <a:t> </a:t>
            </a:r>
            <a:r>
              <a:rPr lang="en-US" sz="2667" b="1" i="0" u="none" strike="noStrike" cap="none" dirty="0" err="1">
                <a:solidFill>
                  <a:srgbClr val="FB8709"/>
                </a:solidFill>
                <a:latin typeface="Arial"/>
                <a:ea typeface="Arial"/>
                <a:cs typeface="Arial"/>
                <a:sym typeface="Arial"/>
              </a:rPr>
              <a:t>tecnológicas</a:t>
            </a:r>
            <a:endParaRPr lang="en-US" sz="2667" b="1" i="0" u="none" strike="noStrike" cap="none" dirty="0">
              <a:solidFill>
                <a:srgbClr val="FB8709"/>
              </a:solidFill>
              <a:latin typeface="Arial"/>
              <a:ea typeface="Arial"/>
              <a:cs typeface="Arial"/>
              <a:sym typeface="Arial"/>
            </a:endParaRPr>
          </a:p>
          <a:p>
            <a:pPr marL="0" marR="0" lvl="0" indent="0" algn="l" rtl="0">
              <a:spcBef>
                <a:spcPts val="0"/>
              </a:spcBef>
              <a:spcAft>
                <a:spcPts val="0"/>
              </a:spcAft>
              <a:buNone/>
            </a:pPr>
            <a:r>
              <a:rPr lang="en-US" sz="2667" b="1" i="0" u="none" strike="noStrike" cap="none" dirty="0">
                <a:solidFill>
                  <a:srgbClr val="FB8709"/>
                </a:solidFill>
                <a:latin typeface="Arial"/>
                <a:ea typeface="Arial"/>
                <a:cs typeface="Arial"/>
                <a:sym typeface="Arial"/>
              </a:rPr>
              <a:t>para </a:t>
            </a:r>
            <a:r>
              <a:rPr lang="en-US" sz="2667" b="1" i="0" u="none" strike="noStrike" cap="none" dirty="0" err="1">
                <a:solidFill>
                  <a:srgbClr val="FB8709"/>
                </a:solidFill>
                <a:latin typeface="Arial"/>
                <a:ea typeface="Arial"/>
                <a:cs typeface="Arial"/>
                <a:sym typeface="Arial"/>
              </a:rPr>
              <a:t>el</a:t>
            </a:r>
            <a:r>
              <a:rPr lang="en-US" sz="2667" b="1" i="0" u="none" strike="noStrike" cap="none" dirty="0">
                <a:solidFill>
                  <a:srgbClr val="FB8709"/>
                </a:solidFill>
                <a:latin typeface="Arial"/>
                <a:ea typeface="Arial"/>
                <a:cs typeface="Arial"/>
                <a:sym typeface="Arial"/>
              </a:rPr>
              <a:t> </a:t>
            </a:r>
            <a:r>
              <a:rPr lang="en-US" sz="2667" b="1" dirty="0">
                <a:solidFill>
                  <a:srgbClr val="FB8709"/>
                </a:solidFill>
              </a:rPr>
              <a:t>aula </a:t>
            </a:r>
            <a:r>
              <a:rPr lang="en-US" sz="2667" b="1" dirty="0" err="1">
                <a:solidFill>
                  <a:srgbClr val="FB8709"/>
                </a:solidFill>
              </a:rPr>
              <a:t>invertida</a:t>
            </a:r>
            <a:endParaRPr dirty="0"/>
          </a:p>
          <a:p>
            <a:pPr marL="0" marR="0" lvl="0" indent="0" algn="l" rtl="0">
              <a:spcBef>
                <a:spcPts val="0"/>
              </a:spcBef>
              <a:spcAft>
                <a:spcPts val="0"/>
              </a:spcAft>
              <a:buNone/>
            </a:pPr>
            <a:r>
              <a:rPr lang="en-US" sz="3334" b="1" dirty="0">
                <a:solidFill>
                  <a:srgbClr val="053249"/>
                </a:solidFill>
              </a:rPr>
              <a:t>Unidad </a:t>
            </a:r>
            <a:r>
              <a:rPr lang="en-US" sz="3334" b="1" i="0" u="none" strike="noStrike" cap="none" dirty="0">
                <a:solidFill>
                  <a:srgbClr val="053249"/>
                </a:solidFill>
                <a:latin typeface="Arial"/>
                <a:ea typeface="Arial"/>
                <a:cs typeface="Arial"/>
                <a:sym typeface="Arial"/>
              </a:rPr>
              <a:t>3: </a:t>
            </a:r>
            <a:r>
              <a:rPr lang="en-US" sz="3600" b="1" i="0" u="none" strike="noStrike" cap="none" dirty="0" err="1">
                <a:solidFill>
                  <a:srgbClr val="053249"/>
                </a:solidFill>
                <a:latin typeface="Arial"/>
                <a:ea typeface="Arial"/>
                <a:cs typeface="Arial"/>
                <a:sym typeface="Arial"/>
              </a:rPr>
              <a:t>Aprovechar</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los</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sistemas</a:t>
            </a:r>
            <a:r>
              <a:rPr lang="en-US" sz="3600" b="1" i="0" u="none" strike="noStrike" cap="none" dirty="0">
                <a:solidFill>
                  <a:srgbClr val="053249"/>
                </a:solidFill>
                <a:latin typeface="Arial"/>
                <a:ea typeface="Arial"/>
                <a:cs typeface="Arial"/>
                <a:sym typeface="Arial"/>
              </a:rPr>
              <a:t> de </a:t>
            </a:r>
            <a:r>
              <a:rPr lang="en-US" sz="3600" b="1" i="0" u="none" strike="noStrike" cap="none" dirty="0" err="1">
                <a:solidFill>
                  <a:srgbClr val="053249"/>
                </a:solidFill>
                <a:latin typeface="Arial"/>
                <a:ea typeface="Arial"/>
                <a:cs typeface="Arial"/>
                <a:sym typeface="Arial"/>
              </a:rPr>
              <a:t>gestión</a:t>
            </a:r>
            <a:r>
              <a:rPr lang="en-US" sz="3600" b="1" i="0" u="none" strike="noStrike" cap="none" dirty="0">
                <a:solidFill>
                  <a:srgbClr val="053249"/>
                </a:solidFill>
                <a:latin typeface="Arial"/>
                <a:ea typeface="Arial"/>
                <a:cs typeface="Arial"/>
                <a:sym typeface="Arial"/>
              </a:rPr>
              <a:t> del </a:t>
            </a:r>
            <a:r>
              <a:rPr lang="en-US" sz="3600" b="1" i="0" u="none" strike="noStrike" cap="none" dirty="0" err="1">
                <a:solidFill>
                  <a:srgbClr val="053249"/>
                </a:solidFill>
                <a:latin typeface="Arial"/>
                <a:ea typeface="Arial"/>
                <a:cs typeface="Arial"/>
                <a:sym typeface="Arial"/>
              </a:rPr>
              <a:t>aprendizaje</a:t>
            </a:r>
            <a:endParaRPr sz="2800" b="1" dirty="0">
              <a:solidFill>
                <a:schemeClr val="dk1"/>
              </a:solidFill>
              <a:latin typeface="Arial"/>
              <a:ea typeface="Arial"/>
              <a:cs typeface="Arial"/>
              <a:sym typeface="Arial"/>
            </a:endParaRPr>
          </a:p>
          <a:p>
            <a:pPr marL="0" marR="0" lvl="0" indent="0" algn="l" rtl="0">
              <a:spcBef>
                <a:spcPts val="0"/>
              </a:spcBef>
              <a:spcAft>
                <a:spcPts val="0"/>
              </a:spcAft>
              <a:buNone/>
            </a:pPr>
            <a:endParaRPr sz="3334" b="1" dirty="0">
              <a:solidFill>
                <a:srgbClr val="053249"/>
              </a:solidFill>
              <a:latin typeface="Arial"/>
              <a:ea typeface="Arial"/>
              <a:cs typeface="Arial"/>
              <a:sym typeface="Arial"/>
            </a:endParaRPr>
          </a:p>
        </p:txBody>
      </p:sp>
      <p:sp>
        <p:nvSpPr>
          <p:cNvPr id="85" name="Google Shape;85;p1"/>
          <p:cNvSpPr/>
          <p:nvPr/>
        </p:nvSpPr>
        <p:spPr>
          <a:xfrm rot="10800000">
            <a:off x="6449256" y="-1280146"/>
            <a:ext cx="6870225" cy="6841373"/>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 name="Google Shape;86;p1"/>
          <p:cNvSpPr/>
          <p:nvPr/>
        </p:nvSpPr>
        <p:spPr>
          <a:xfrm rot="-5400000">
            <a:off x="9052865" y="3449200"/>
            <a:ext cx="3367126" cy="3450475"/>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 name="Google Shape;87;p1"/>
          <p:cNvSpPr/>
          <p:nvPr/>
        </p:nvSpPr>
        <p:spPr>
          <a:xfrm>
            <a:off x="456859" y="4335335"/>
            <a:ext cx="2244904" cy="2244904"/>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 name="Google Shape;88;p1"/>
          <p:cNvSpPr/>
          <p:nvPr/>
        </p:nvSpPr>
        <p:spPr>
          <a:xfrm>
            <a:off x="456859" y="5974174"/>
            <a:ext cx="2495010" cy="673653"/>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 name="Google Shape;89;p1"/>
          <p:cNvSpPr txBox="1"/>
          <p:nvPr/>
        </p:nvSpPr>
        <p:spPr>
          <a:xfrm>
            <a:off x="685800" y="1000921"/>
            <a:ext cx="7530167" cy="696473"/>
          </a:xfrm>
          <a:prstGeom prst="rect">
            <a:avLst/>
          </a:prstGeom>
          <a:noFill/>
          <a:ln>
            <a:noFill/>
          </a:ln>
        </p:spPr>
        <p:txBody>
          <a:bodyPr spcFirstLastPara="1" wrap="square" lIns="0" tIns="0" rIns="0" bIns="0" anchor="t" anchorCtr="0">
            <a:spAutoFit/>
          </a:bodyPr>
          <a:lstStyle/>
          <a:p>
            <a:pPr marL="0" marR="0" lvl="0" indent="0" algn="l" rtl="0">
              <a:lnSpc>
                <a:spcPct val="121003"/>
              </a:lnSpc>
              <a:spcBef>
                <a:spcPts val="0"/>
              </a:spcBef>
              <a:spcAft>
                <a:spcPts val="0"/>
              </a:spcAft>
              <a:buNone/>
            </a:pPr>
            <a:r>
              <a:rPr lang="en-US" sz="2333">
                <a:solidFill>
                  <a:srgbClr val="053249"/>
                </a:solidFill>
                <a:latin typeface="Arial"/>
                <a:ea typeface="Arial"/>
                <a:cs typeface="Arial"/>
                <a:sym typeface="Arial"/>
              </a:rPr>
              <a:t>CollaboratiVET Plan de estudios para profesores/formadores/educadores de EFP </a:t>
            </a:r>
            <a:endParaRPr/>
          </a:p>
        </p:txBody>
      </p:sp>
      <p:sp>
        <p:nvSpPr>
          <p:cNvPr id="91" name="Google Shape;91;p1"/>
          <p:cNvSpPr txBox="1"/>
          <p:nvPr/>
        </p:nvSpPr>
        <p:spPr>
          <a:xfrm>
            <a:off x="2883676" y="6096647"/>
            <a:ext cx="4480421" cy="69339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800">
                <a:solidFill>
                  <a:srgbClr val="121212"/>
                </a:solidFill>
                <a:latin typeface="Arial"/>
                <a:ea typeface="Arial"/>
                <a:cs typeface="Arial"/>
                <a:sym typeface="Arial"/>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a:p>
          <a:p>
            <a:pPr marL="0" marR="0" lvl="0" indent="0" algn="just" rtl="0">
              <a:lnSpc>
                <a:spcPct val="140000"/>
              </a:lnSpc>
              <a:spcBef>
                <a:spcPts val="0"/>
              </a:spcBef>
              <a:spcAft>
                <a:spcPts val="0"/>
              </a:spcAft>
              <a:buNone/>
            </a:pPr>
            <a:endParaRPr sz="8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1465878" y="6453255"/>
            <a:ext cx="698413" cy="253968"/>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A4C030A7-AB4C-5142-D223-316D343DD084}"/>
              </a:ext>
            </a:extLst>
          </p:cNvPr>
          <p:cNvPicPr>
            <a:picLocks noChangeAspect="1"/>
          </p:cNvPicPr>
          <p:nvPr/>
        </p:nvPicPr>
        <p:blipFill>
          <a:blip r:embed="rId6"/>
          <a:srcRect r="59736" b="14882"/>
          <a:stretch/>
        </p:blipFill>
        <p:spPr>
          <a:xfrm>
            <a:off x="7199672" y="247328"/>
            <a:ext cx="4792281" cy="5698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8" name="Google Shape;318;p1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9" name="Google Shape;319;p10"/>
          <p:cNvSpPr txBox="1"/>
          <p:nvPr/>
        </p:nvSpPr>
        <p:spPr>
          <a:xfrm>
            <a:off x="413252" y="483211"/>
            <a:ext cx="9698247" cy="1308307"/>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a:solidFill>
                  <a:srgbClr val="033C5B"/>
                </a:solidFill>
                <a:latin typeface="Arial"/>
                <a:ea typeface="Arial"/>
                <a:cs typeface="Arial"/>
                <a:sym typeface="Arial"/>
              </a:rPr>
              <a:t>Características clave a tener en cuenta al seleccionar un LMS</a:t>
            </a:r>
            <a:endParaRPr sz="4000" b="1">
              <a:solidFill>
                <a:schemeClr val="dk1"/>
              </a:solidFill>
              <a:latin typeface="Arial"/>
              <a:ea typeface="Arial"/>
              <a:cs typeface="Arial"/>
              <a:sym typeface="Arial"/>
            </a:endParaRPr>
          </a:p>
        </p:txBody>
      </p:sp>
      <p:sp>
        <p:nvSpPr>
          <p:cNvPr id="320" name="Google Shape;320;p1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1" name="Google Shape;321;p1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2" name="Google Shape;322;p1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3" name="Google Shape;323;p1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4" name="Google Shape;324;p10"/>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325" name="Google Shape;325;p10"/>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26" name="Google Shape;326;p10"/>
          <p:cNvGrpSpPr/>
          <p:nvPr/>
        </p:nvGrpSpPr>
        <p:grpSpPr>
          <a:xfrm>
            <a:off x="413252" y="2010562"/>
            <a:ext cx="10360404" cy="3406860"/>
            <a:chOff x="0" y="25338"/>
            <a:chExt cx="10360404" cy="3406860"/>
          </a:xfrm>
        </p:grpSpPr>
        <p:sp>
          <p:nvSpPr>
            <p:cNvPr id="327" name="Google Shape;327;p10"/>
            <p:cNvSpPr/>
            <p:nvPr/>
          </p:nvSpPr>
          <p:spPr>
            <a:xfrm>
              <a:off x="0" y="253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txBox="1"/>
            <p:nvPr/>
          </p:nvSpPr>
          <p:spPr>
            <a:xfrm>
              <a:off x="21589" y="469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Organización del contenido: Módulos estructurados y secuenciación clara para guiar el desarrollo de habilidades.</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29" name="Google Shape;329;p10"/>
            <p:cNvSpPr/>
            <p:nvPr/>
          </p:nvSpPr>
          <p:spPr>
            <a:xfrm>
              <a:off x="0" y="5194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txBox="1"/>
            <p:nvPr/>
          </p:nvSpPr>
          <p:spPr>
            <a:xfrm>
              <a:off x="21589" y="5410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Soporte multimedia: Capacidad para vídeos, contenidos interactivos y ayudas visuales.</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31" name="Google Shape;331;p10"/>
            <p:cNvSpPr/>
            <p:nvPr/>
          </p:nvSpPr>
          <p:spPr>
            <a:xfrm>
              <a:off x="0" y="10135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p:nvPr/>
          </p:nvSpPr>
          <p:spPr>
            <a:xfrm>
              <a:off x="21589" y="10351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Cuestionarios y evaluaciones: Herramientas integradas para obtener información inmediata sobre las competencias básicas.</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33" name="Google Shape;333;p10"/>
            <p:cNvSpPr/>
            <p:nvPr/>
          </p:nvSpPr>
          <p:spPr>
            <a:xfrm>
              <a:off x="0" y="15076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0"/>
            <p:cNvSpPr txBox="1"/>
            <p:nvPr/>
          </p:nvSpPr>
          <p:spPr>
            <a:xfrm>
              <a:off x="21589" y="15292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Presentación y comentarios: Fácil envío de tareas y opciones de comentarios prácticos</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35" name="Google Shape;335;p10"/>
            <p:cNvSpPr/>
            <p:nvPr/>
          </p:nvSpPr>
          <p:spPr>
            <a:xfrm>
              <a:off x="0" y="20017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0"/>
            <p:cNvSpPr txBox="1"/>
            <p:nvPr/>
          </p:nvSpPr>
          <p:spPr>
            <a:xfrm>
              <a:off x="21589" y="20233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Seguimiento y análisis: Seguimiento del progreso para apoyar las necesidades individuales de aprendizaje</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37" name="Google Shape;337;p10"/>
            <p:cNvSpPr/>
            <p:nvPr/>
          </p:nvSpPr>
          <p:spPr>
            <a:xfrm>
              <a:off x="0" y="24958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txBox="1"/>
            <p:nvPr/>
          </p:nvSpPr>
          <p:spPr>
            <a:xfrm>
              <a:off x="21589" y="25174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Accesibilidad móvil: Garantizar que los estudiantes puedan acceder a los materiales desde cualquier dispositivo</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39" name="Google Shape;339;p10"/>
            <p:cNvSpPr/>
            <p:nvPr/>
          </p:nvSpPr>
          <p:spPr>
            <a:xfrm>
              <a:off x="0" y="2989938"/>
              <a:ext cx="10360404" cy="442260"/>
            </a:xfrm>
            <a:prstGeom prst="roundRect">
              <a:avLst>
                <a:gd name="adj" fmla="val 16667"/>
              </a:avLst>
            </a:prstGeom>
            <a:gradFill>
              <a:gsLst>
                <a:gs pos="0">
                  <a:srgbClr val="F4B6A2"/>
                </a:gs>
                <a:gs pos="50000">
                  <a:srgbClr val="F1AA93"/>
                </a:gs>
                <a:gs pos="100000">
                  <a:srgbClr val="F49C7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txBox="1"/>
            <p:nvPr/>
          </p:nvSpPr>
          <p:spPr>
            <a:xfrm>
              <a:off x="21589" y="3011527"/>
              <a:ext cx="10317226" cy="39908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rPr>
                <a:t>Integración industrial: Compatibilidad con herramientas industriales y software especializado</a:t>
              </a:r>
              <a:r>
                <a:rPr lang="en-US" sz="1800" i="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6" name="Google Shape;346;p1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7" name="Google Shape;347;p11"/>
          <p:cNvSpPr txBox="1"/>
          <p:nvPr/>
        </p:nvSpPr>
        <p:spPr>
          <a:xfrm>
            <a:off x="625711" y="589790"/>
            <a:ext cx="9217152" cy="1308307"/>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a:solidFill>
                  <a:srgbClr val="033C5B"/>
                </a:solidFill>
                <a:latin typeface="Arial"/>
                <a:ea typeface="Arial"/>
                <a:cs typeface="Arial"/>
                <a:sym typeface="Arial"/>
              </a:rPr>
              <a:t>Evaluación de la usabilidad y la accesibilidad</a:t>
            </a:r>
            <a:endParaRPr sz="4000" b="1">
              <a:solidFill>
                <a:schemeClr val="dk1"/>
              </a:solidFill>
              <a:latin typeface="Arial"/>
              <a:ea typeface="Arial"/>
              <a:cs typeface="Arial"/>
              <a:sym typeface="Arial"/>
            </a:endParaRPr>
          </a:p>
        </p:txBody>
      </p:sp>
      <p:sp>
        <p:nvSpPr>
          <p:cNvPr id="348" name="Google Shape;348;p1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9" name="Google Shape;349;p1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50" name="Google Shape;350;p1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51" name="Google Shape;351;p1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52" name="Google Shape;352;p11"/>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353" name="Google Shape;353;p11"/>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54" name="Google Shape;354;p11"/>
          <p:cNvGrpSpPr/>
          <p:nvPr/>
        </p:nvGrpSpPr>
        <p:grpSpPr>
          <a:xfrm>
            <a:off x="1412563" y="2583291"/>
            <a:ext cx="8110106" cy="1500446"/>
            <a:chOff x="4883" y="893057"/>
            <a:chExt cx="8110106" cy="1500446"/>
          </a:xfrm>
        </p:grpSpPr>
        <p:sp>
          <p:nvSpPr>
            <p:cNvPr id="355" name="Google Shape;355;p11"/>
            <p:cNvSpPr/>
            <p:nvPr/>
          </p:nvSpPr>
          <p:spPr>
            <a:xfrm>
              <a:off x="4883" y="893057"/>
              <a:ext cx="1633019" cy="1345829"/>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67637" y="1047674"/>
              <a:ext cx="1633019" cy="1345829"/>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207055" y="1087092"/>
              <a:ext cx="1554183" cy="126699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en-US" sz="1050">
                  <a:solidFill>
                    <a:schemeClr val="dk1"/>
                  </a:solidFill>
                </a:rPr>
                <a:t>Seleccionar un LMS por el que se pueda navegar de forma intuitiva es esencial tanto para los educadores como para los alumnos para garantizar la facilidad de uso.</a:t>
              </a:r>
              <a:endParaRPr/>
            </a:p>
          </p:txBody>
        </p:sp>
        <p:sp>
          <p:nvSpPr>
            <p:cNvPr id="358" name="Google Shape;358;p11"/>
            <p:cNvSpPr/>
            <p:nvPr/>
          </p:nvSpPr>
          <p:spPr>
            <a:xfrm>
              <a:off x="1963411" y="893057"/>
              <a:ext cx="1822153" cy="1270981"/>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2126165" y="1047674"/>
              <a:ext cx="1822153" cy="1270981"/>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txBox="1"/>
            <p:nvPr/>
          </p:nvSpPr>
          <p:spPr>
            <a:xfrm>
              <a:off x="2163391" y="1084900"/>
              <a:ext cx="1747701" cy="1196529"/>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en-US" sz="1050">
                  <a:solidFill>
                    <a:schemeClr val="dk1"/>
                  </a:solidFill>
                </a:rPr>
                <a:t>Un diseño inclusivo y receptivo es importante para dar cabida a una amplia gama de necesidades de aprendizaje, incluido el apoyo a los estudiantes con discapacidad.</a:t>
              </a:r>
              <a:endParaRPr/>
            </a:p>
          </p:txBody>
        </p:sp>
        <p:sp>
          <p:nvSpPr>
            <p:cNvPr id="361" name="Google Shape;361;p11"/>
            <p:cNvSpPr/>
            <p:nvPr/>
          </p:nvSpPr>
          <p:spPr>
            <a:xfrm>
              <a:off x="4111073" y="893057"/>
              <a:ext cx="1814477" cy="1247448"/>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4273827" y="1047674"/>
              <a:ext cx="1814477" cy="1247448"/>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p:nvPr/>
          </p:nvSpPr>
          <p:spPr>
            <a:xfrm>
              <a:off x="4310364" y="1084211"/>
              <a:ext cx="1741403" cy="117437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en-US" sz="1050">
                  <a:solidFill>
                    <a:schemeClr val="dk1"/>
                  </a:solidFill>
                </a:rPr>
                <a:t>Este enfoque inclusivo establece una base sólida para el éxito de la experiencia de aprendizaje invertido.</a:t>
              </a:r>
              <a:endParaRPr/>
            </a:p>
          </p:txBody>
        </p:sp>
        <p:sp>
          <p:nvSpPr>
            <p:cNvPr id="364" name="Google Shape;364;p11"/>
            <p:cNvSpPr/>
            <p:nvPr/>
          </p:nvSpPr>
          <p:spPr>
            <a:xfrm>
              <a:off x="6251059" y="893057"/>
              <a:ext cx="1701176" cy="1274190"/>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6413813" y="1047674"/>
              <a:ext cx="1701176" cy="1274190"/>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p:nvPr/>
          </p:nvSpPr>
          <p:spPr>
            <a:xfrm>
              <a:off x="6451133" y="1084994"/>
              <a:ext cx="1626536" cy="11995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en-US" sz="1050">
                  <a:solidFill>
                    <a:schemeClr val="dk1"/>
                  </a:solidFill>
                </a:rPr>
                <a:t>El LMS mejora la eficacia del enfoque del aula invertida y promueve el acceso equitativo a los recursos educativos.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2" name="Google Shape;372;p1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3" name="Google Shape;373;p12"/>
          <p:cNvSpPr txBox="1"/>
          <p:nvPr/>
        </p:nvSpPr>
        <p:spPr>
          <a:xfrm>
            <a:off x="818274" y="538564"/>
            <a:ext cx="9217152"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Alinear el LMS con los objetivos educativos</a:t>
            </a:r>
            <a:endParaRPr sz="4000" b="1">
              <a:solidFill>
                <a:schemeClr val="dk1"/>
              </a:solidFill>
              <a:latin typeface="Arial"/>
              <a:ea typeface="Arial"/>
              <a:cs typeface="Arial"/>
              <a:sym typeface="Arial"/>
            </a:endParaRPr>
          </a:p>
        </p:txBody>
      </p:sp>
      <p:sp>
        <p:nvSpPr>
          <p:cNvPr id="374" name="Google Shape;374;p1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5" name="Google Shape;375;p1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6" name="Google Shape;376;p1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7" name="Google Shape;377;p1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8" name="Google Shape;378;p12"/>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379" name="Google Shape;379;p12"/>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80" name="Google Shape;380;p12"/>
          <p:cNvGrpSpPr/>
          <p:nvPr/>
        </p:nvGrpSpPr>
        <p:grpSpPr>
          <a:xfrm>
            <a:off x="757121" y="2963640"/>
            <a:ext cx="9891162" cy="1533130"/>
            <a:chOff x="2899" y="1086078"/>
            <a:chExt cx="9891162" cy="1533130"/>
          </a:xfrm>
        </p:grpSpPr>
        <p:sp>
          <p:nvSpPr>
            <p:cNvPr id="381" name="Google Shape;381;p12"/>
            <p:cNvSpPr/>
            <p:nvPr/>
          </p:nvSpPr>
          <p:spPr>
            <a:xfrm>
              <a:off x="2899" y="1086078"/>
              <a:ext cx="2070243" cy="131460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2"/>
            <p:cNvSpPr/>
            <p:nvPr/>
          </p:nvSpPr>
          <p:spPr>
            <a:xfrm>
              <a:off x="232926" y="1304604"/>
              <a:ext cx="2070243" cy="1314604"/>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2"/>
            <p:cNvSpPr txBox="1"/>
            <p:nvPr/>
          </p:nvSpPr>
          <p:spPr>
            <a:xfrm>
              <a:off x="271429" y="1343107"/>
              <a:ext cx="1993237" cy="12375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rPr>
                <a:t>Asegurarse de que las características del LMS se ajustan a sus metas y objetivos pedagógicos es esencial para un aprendizaje eficaz.</a:t>
              </a:r>
              <a:endParaRPr/>
            </a:p>
          </p:txBody>
        </p:sp>
        <p:sp>
          <p:nvSpPr>
            <p:cNvPr id="384" name="Google Shape;384;p12"/>
            <p:cNvSpPr/>
            <p:nvPr/>
          </p:nvSpPr>
          <p:spPr>
            <a:xfrm>
              <a:off x="2533196" y="1086078"/>
              <a:ext cx="2070243" cy="131460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2"/>
            <p:cNvSpPr/>
            <p:nvPr/>
          </p:nvSpPr>
          <p:spPr>
            <a:xfrm>
              <a:off x="2763223" y="1304604"/>
              <a:ext cx="2070243" cy="1314604"/>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
            <p:cNvSpPr txBox="1"/>
            <p:nvPr/>
          </p:nvSpPr>
          <p:spPr>
            <a:xfrm>
              <a:off x="2801726" y="1343107"/>
              <a:ext cx="1993237" cy="12375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rPr>
                <a:t>Esta alineación es fundamental para crear un itinerario de aprendizaje fluido y atractivo que mantenga motivados a los estudiantes.</a:t>
              </a:r>
              <a:endParaRPr/>
            </a:p>
          </p:txBody>
        </p:sp>
        <p:sp>
          <p:nvSpPr>
            <p:cNvPr id="387" name="Google Shape;387;p12"/>
            <p:cNvSpPr/>
            <p:nvPr/>
          </p:nvSpPr>
          <p:spPr>
            <a:xfrm>
              <a:off x="5063494" y="1086078"/>
              <a:ext cx="2070243" cy="131460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2"/>
            <p:cNvSpPr/>
            <p:nvPr/>
          </p:nvSpPr>
          <p:spPr>
            <a:xfrm>
              <a:off x="5293521" y="1304604"/>
              <a:ext cx="2070243" cy="1314604"/>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2"/>
            <p:cNvSpPr txBox="1"/>
            <p:nvPr/>
          </p:nvSpPr>
          <p:spPr>
            <a:xfrm>
              <a:off x="5332024" y="1343107"/>
              <a:ext cx="1993237" cy="12375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 </a:t>
              </a:r>
              <a:r>
                <a:rPr lang="en-US" sz="1200">
                  <a:solidFill>
                    <a:schemeClr val="dk1"/>
                  </a:solidFill>
                </a:rPr>
                <a:t>Da cabida a diversas trayectorias de aprendizaje, haciendo que la educación sea más personalizada y eficaz para cada alumno.</a:t>
              </a:r>
              <a:endParaRPr/>
            </a:p>
          </p:txBody>
        </p:sp>
        <p:sp>
          <p:nvSpPr>
            <p:cNvPr id="390" name="Google Shape;390;p12"/>
            <p:cNvSpPr/>
            <p:nvPr/>
          </p:nvSpPr>
          <p:spPr>
            <a:xfrm>
              <a:off x="7593791" y="1086078"/>
              <a:ext cx="2070243" cy="131460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2"/>
            <p:cNvSpPr/>
            <p:nvPr/>
          </p:nvSpPr>
          <p:spPr>
            <a:xfrm>
              <a:off x="7823818" y="1304604"/>
              <a:ext cx="2070243" cy="1314604"/>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2"/>
            <p:cNvSpPr txBox="1"/>
            <p:nvPr/>
          </p:nvSpPr>
          <p:spPr>
            <a:xfrm>
              <a:off x="7862321" y="1343107"/>
              <a:ext cx="1993237" cy="12375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rPr>
                <a:t>Al centrarse en las funciones adecuadas, los educadores pueden adaptar la experiencia de aprendizaje para satisfacer las necesidades individuales y mejorar los resultados generales.</a:t>
              </a:r>
              <a:r>
                <a:rPr lang="en-US" sz="1200">
                  <a:solidFill>
                    <a:schemeClr val="dk1"/>
                  </a:solidFill>
                  <a:latin typeface="Arial"/>
                  <a:ea typeface="Arial"/>
                  <a:cs typeface="Arial"/>
                  <a:sym typeface="Arial"/>
                </a:rPr>
                <a:t>.</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3"/>
          <p:cNvSpPr/>
          <p:nvPr/>
        </p:nvSpPr>
        <p:spPr>
          <a:xfrm>
            <a:off x="11254042" y="-100154"/>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8" name="Google Shape;398;p1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9" name="Google Shape;399;p13"/>
          <p:cNvSpPr txBox="1"/>
          <p:nvPr/>
        </p:nvSpPr>
        <p:spPr>
          <a:xfrm>
            <a:off x="737886" y="598705"/>
            <a:ext cx="9217152"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Racionalización del contenido de los cursos</a:t>
            </a:r>
            <a:endParaRPr sz="4000" b="1">
              <a:solidFill>
                <a:schemeClr val="dk1"/>
              </a:solidFill>
              <a:latin typeface="Arial"/>
              <a:ea typeface="Arial"/>
              <a:cs typeface="Arial"/>
              <a:sym typeface="Arial"/>
            </a:endParaRPr>
          </a:p>
        </p:txBody>
      </p:sp>
      <p:sp>
        <p:nvSpPr>
          <p:cNvPr id="400" name="Google Shape;400;p1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1" name="Google Shape;401;p1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2" name="Google Shape;402;p1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3" name="Google Shape;403;p1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4" name="Google Shape;404;p1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405" name="Google Shape;405;p13"/>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06" name="Google Shape;406;p13"/>
          <p:cNvPicPr preferRelativeResize="0"/>
          <p:nvPr/>
        </p:nvPicPr>
        <p:blipFill rotWithShape="1">
          <a:blip r:embed="rId6">
            <a:alphaModFix/>
          </a:blip>
          <a:srcRect/>
          <a:stretch/>
        </p:blipFill>
        <p:spPr>
          <a:xfrm>
            <a:off x="662957" y="1975065"/>
            <a:ext cx="558431" cy="556347"/>
          </a:xfrm>
          <a:prstGeom prst="rect">
            <a:avLst/>
          </a:prstGeom>
          <a:noFill/>
          <a:ln>
            <a:noFill/>
          </a:ln>
        </p:spPr>
      </p:pic>
      <p:pic>
        <p:nvPicPr>
          <p:cNvPr id="407" name="Google Shape;407;p13"/>
          <p:cNvPicPr preferRelativeResize="0"/>
          <p:nvPr/>
        </p:nvPicPr>
        <p:blipFill rotWithShape="1">
          <a:blip r:embed="rId7">
            <a:alphaModFix/>
          </a:blip>
          <a:srcRect/>
          <a:stretch/>
        </p:blipFill>
        <p:spPr>
          <a:xfrm>
            <a:off x="618806" y="2709478"/>
            <a:ext cx="627505" cy="621977"/>
          </a:xfrm>
          <a:prstGeom prst="rect">
            <a:avLst/>
          </a:prstGeom>
          <a:noFill/>
          <a:ln>
            <a:noFill/>
          </a:ln>
        </p:spPr>
      </p:pic>
      <p:sp>
        <p:nvSpPr>
          <p:cNvPr id="408" name="Google Shape;408;p13"/>
          <p:cNvSpPr txBox="1"/>
          <p:nvPr/>
        </p:nvSpPr>
        <p:spPr>
          <a:xfrm>
            <a:off x="1367185" y="1930072"/>
            <a:ext cx="73744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Aproveche el LMS para organizar el contenido del curso de forma lógica e intuitiva, garantizando que los estudiantes puedan localizar fácilmente los materiales.</a:t>
            </a:r>
            <a:endParaRPr/>
          </a:p>
        </p:txBody>
      </p:sp>
      <p:sp>
        <p:nvSpPr>
          <p:cNvPr id="409" name="Google Shape;409;p13"/>
          <p:cNvSpPr txBox="1"/>
          <p:nvPr/>
        </p:nvSpPr>
        <p:spPr>
          <a:xfrm>
            <a:off x="1354908" y="2787856"/>
            <a:ext cx="73744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Facilite la participación en los debates y la realización de las tareas mediante una navegación y una organización claras.</a:t>
            </a:r>
            <a:endParaRPr/>
          </a:p>
        </p:txBody>
      </p:sp>
      <p:sp>
        <p:nvSpPr>
          <p:cNvPr id="410" name="Google Shape;410;p13"/>
          <p:cNvSpPr txBox="1"/>
          <p:nvPr/>
        </p:nvSpPr>
        <p:spPr>
          <a:xfrm>
            <a:off x="1392106" y="3654330"/>
            <a:ext cx="693807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Una organización tan clara reduce las barreras al aprendizaje, mejorando la experiencia del estudiante.</a:t>
            </a:r>
            <a:endParaRPr/>
          </a:p>
        </p:txBody>
      </p:sp>
      <p:sp>
        <p:nvSpPr>
          <p:cNvPr id="411" name="Google Shape;411;p13"/>
          <p:cNvSpPr txBox="1"/>
          <p:nvPr/>
        </p:nvSpPr>
        <p:spPr>
          <a:xfrm>
            <a:off x="1367184" y="4321614"/>
            <a:ext cx="73622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Este enfoque estructurado fomenta un entorno propicio para el éxito académico, que permite a los estudiantes centrarse en su aprendizaje en lugar de luchar por encontrar recursos.</a:t>
            </a:r>
            <a:endParaRPr/>
          </a:p>
        </p:txBody>
      </p:sp>
      <p:pic>
        <p:nvPicPr>
          <p:cNvPr id="412" name="Google Shape;412;p13"/>
          <p:cNvPicPr preferRelativeResize="0"/>
          <p:nvPr/>
        </p:nvPicPr>
        <p:blipFill rotWithShape="1">
          <a:blip r:embed="rId8">
            <a:alphaModFix/>
          </a:blip>
          <a:srcRect/>
          <a:stretch/>
        </p:blipFill>
        <p:spPr>
          <a:xfrm>
            <a:off x="602548" y="3454471"/>
            <a:ext cx="643763" cy="634009"/>
          </a:xfrm>
          <a:prstGeom prst="rect">
            <a:avLst/>
          </a:prstGeom>
          <a:noFill/>
          <a:ln>
            <a:noFill/>
          </a:ln>
        </p:spPr>
      </p:pic>
      <p:pic>
        <p:nvPicPr>
          <p:cNvPr id="413" name="Google Shape;413;p13"/>
          <p:cNvPicPr preferRelativeResize="0"/>
          <p:nvPr/>
        </p:nvPicPr>
        <p:blipFill rotWithShape="1">
          <a:blip r:embed="rId9">
            <a:alphaModFix/>
          </a:blip>
          <a:srcRect/>
          <a:stretch/>
        </p:blipFill>
        <p:spPr>
          <a:xfrm>
            <a:off x="599554" y="4321614"/>
            <a:ext cx="658510" cy="6281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9" name="Google Shape;419;p1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20" name="Google Shape;420;p14"/>
          <p:cNvSpPr txBox="1"/>
          <p:nvPr/>
        </p:nvSpPr>
        <p:spPr>
          <a:xfrm>
            <a:off x="505904" y="477248"/>
            <a:ext cx="8663321"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Ejemplos de LMS</a:t>
            </a:r>
            <a:endParaRPr sz="4000" b="1">
              <a:solidFill>
                <a:schemeClr val="dk1"/>
              </a:solidFill>
              <a:latin typeface="Arial"/>
              <a:ea typeface="Arial"/>
              <a:cs typeface="Arial"/>
              <a:sym typeface="Arial"/>
            </a:endParaRPr>
          </a:p>
        </p:txBody>
      </p:sp>
      <p:sp>
        <p:nvSpPr>
          <p:cNvPr id="421" name="Google Shape;421;p1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22" name="Google Shape;422;p1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23" name="Google Shape;423;p1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24" name="Google Shape;424;p1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25" name="Google Shape;425;p14"/>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426" name="Google Shape;426;p14"/>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27" name="Google Shape;427;p14" descr="Image result for google classroom"/>
          <p:cNvPicPr preferRelativeResize="0"/>
          <p:nvPr/>
        </p:nvPicPr>
        <p:blipFill rotWithShape="1">
          <a:blip r:embed="rId6">
            <a:alphaModFix/>
          </a:blip>
          <a:srcRect l="4623" t="14882" r="4745" b="20659"/>
          <a:stretch/>
        </p:blipFill>
        <p:spPr>
          <a:xfrm>
            <a:off x="7250036" y="3034058"/>
            <a:ext cx="2940794" cy="2156066"/>
          </a:xfrm>
          <a:prstGeom prst="rect">
            <a:avLst/>
          </a:prstGeom>
          <a:noFill/>
          <a:ln>
            <a:noFill/>
          </a:ln>
        </p:spPr>
      </p:pic>
      <p:pic>
        <p:nvPicPr>
          <p:cNvPr id="428" name="Google Shape;428;p14" descr="CANVAS LMS – Veh-Ev.info"/>
          <p:cNvPicPr preferRelativeResize="0"/>
          <p:nvPr/>
        </p:nvPicPr>
        <p:blipFill rotWithShape="1">
          <a:blip r:embed="rId7">
            <a:alphaModFix/>
          </a:blip>
          <a:srcRect/>
          <a:stretch/>
        </p:blipFill>
        <p:spPr>
          <a:xfrm>
            <a:off x="971165" y="2016478"/>
            <a:ext cx="2271812" cy="1869378"/>
          </a:xfrm>
          <a:prstGeom prst="rect">
            <a:avLst/>
          </a:prstGeom>
          <a:noFill/>
          <a:ln>
            <a:noFill/>
          </a:ln>
        </p:spPr>
      </p:pic>
      <p:pic>
        <p:nvPicPr>
          <p:cNvPr id="429" name="Google Shape;429;p14" descr="Moodle lms - tewsdad"/>
          <p:cNvPicPr preferRelativeResize="0"/>
          <p:nvPr/>
        </p:nvPicPr>
        <p:blipFill rotWithShape="1">
          <a:blip r:embed="rId8">
            <a:alphaModFix/>
          </a:blip>
          <a:srcRect/>
          <a:stretch/>
        </p:blipFill>
        <p:spPr>
          <a:xfrm>
            <a:off x="3816052" y="2681575"/>
            <a:ext cx="3580407" cy="8783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5" name="Google Shape;435;p1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6" name="Google Shape;436;p15"/>
          <p:cNvSpPr txBox="1"/>
          <p:nvPr/>
        </p:nvSpPr>
        <p:spPr>
          <a:xfrm>
            <a:off x="575262" y="357297"/>
            <a:ext cx="9217152"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Mejorar la interacción a través del contenido del LMS</a:t>
            </a:r>
            <a:endParaRPr sz="4000" b="1">
              <a:solidFill>
                <a:schemeClr val="dk1"/>
              </a:solidFill>
              <a:latin typeface="Arial"/>
              <a:ea typeface="Arial"/>
              <a:cs typeface="Arial"/>
              <a:sym typeface="Arial"/>
            </a:endParaRPr>
          </a:p>
        </p:txBody>
      </p:sp>
      <p:sp>
        <p:nvSpPr>
          <p:cNvPr id="437" name="Google Shape;437;p1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8" name="Google Shape;438;p1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9" name="Google Shape;439;p1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40" name="Google Shape;440;p1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41" name="Google Shape;441;p15"/>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442" name="Google Shape;442;p15"/>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43" name="Google Shape;443;p15" descr="A group of people with speech bubbles&#10;&#10;Description automatically generated"/>
          <p:cNvPicPr preferRelativeResize="0"/>
          <p:nvPr/>
        </p:nvPicPr>
        <p:blipFill rotWithShape="1">
          <a:blip r:embed="rId6">
            <a:alphaModFix/>
          </a:blip>
          <a:srcRect/>
          <a:stretch/>
        </p:blipFill>
        <p:spPr>
          <a:xfrm>
            <a:off x="8700164" y="1880200"/>
            <a:ext cx="1635338" cy="1036131"/>
          </a:xfrm>
          <a:prstGeom prst="rect">
            <a:avLst/>
          </a:prstGeom>
          <a:noFill/>
          <a:ln>
            <a:noFill/>
          </a:ln>
        </p:spPr>
      </p:pic>
      <p:grpSp>
        <p:nvGrpSpPr>
          <p:cNvPr id="444" name="Google Shape;444;p15"/>
          <p:cNvGrpSpPr/>
          <p:nvPr/>
        </p:nvGrpSpPr>
        <p:grpSpPr>
          <a:xfrm>
            <a:off x="1926876" y="1943056"/>
            <a:ext cx="6667526" cy="3913731"/>
            <a:chOff x="454130" y="68"/>
            <a:chExt cx="5870595" cy="3913731"/>
          </a:xfrm>
        </p:grpSpPr>
        <p:sp>
          <p:nvSpPr>
            <p:cNvPr id="445" name="Google Shape;445;p15"/>
            <p:cNvSpPr/>
            <p:nvPr/>
          </p:nvSpPr>
          <p:spPr>
            <a:xfrm>
              <a:off x="454130" y="68"/>
              <a:ext cx="2446081" cy="1467649"/>
            </a:xfrm>
            <a:prstGeom prst="roundRect">
              <a:avLst>
                <a:gd name="adj" fmla="val 10000"/>
              </a:avLst>
            </a:prstGeom>
            <a:solidFill>
              <a:srgbClr val="E97131"/>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txBox="1"/>
            <p:nvPr/>
          </p:nvSpPr>
          <p:spPr>
            <a:xfrm>
              <a:off x="497116" y="43054"/>
              <a:ext cx="2360109" cy="138167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dirty="0" err="1">
                  <a:solidFill>
                    <a:schemeClr val="lt1"/>
                  </a:solidFill>
                </a:rPr>
                <a:t>Utilizar</a:t>
              </a:r>
              <a:r>
                <a:rPr lang="en-US" sz="1600" dirty="0">
                  <a:solidFill>
                    <a:schemeClr val="lt1"/>
                  </a:solidFill>
                </a:rPr>
                <a:t> las </a:t>
              </a:r>
              <a:r>
                <a:rPr lang="en-US" sz="1600" dirty="0" err="1">
                  <a:solidFill>
                    <a:schemeClr val="lt1"/>
                  </a:solidFill>
                </a:rPr>
                <a:t>herramientas</a:t>
              </a:r>
              <a:r>
                <a:rPr lang="en-US" sz="1600" dirty="0">
                  <a:solidFill>
                    <a:schemeClr val="lt1"/>
                  </a:solidFill>
                </a:rPr>
                <a:t> del LMS para </a:t>
              </a:r>
              <a:r>
                <a:rPr lang="en-US" sz="1600" dirty="0" err="1">
                  <a:solidFill>
                    <a:schemeClr val="lt1"/>
                  </a:solidFill>
                </a:rPr>
                <a:t>crear</a:t>
              </a:r>
              <a:r>
                <a:rPr lang="en-US" sz="1600" dirty="0">
                  <a:solidFill>
                    <a:schemeClr val="lt1"/>
                  </a:solidFill>
                </a:rPr>
                <a:t> </a:t>
              </a:r>
              <a:r>
                <a:rPr lang="en-US" sz="1600" dirty="0" err="1">
                  <a:solidFill>
                    <a:schemeClr val="lt1"/>
                  </a:solidFill>
                </a:rPr>
                <a:t>experiencias</a:t>
              </a:r>
              <a:r>
                <a:rPr lang="en-US" sz="1600" dirty="0">
                  <a:solidFill>
                    <a:schemeClr val="lt1"/>
                  </a:solidFill>
                </a:rPr>
                <a:t> de </a:t>
              </a:r>
              <a:r>
                <a:rPr lang="en-US" sz="1600" dirty="0" err="1">
                  <a:solidFill>
                    <a:schemeClr val="lt1"/>
                  </a:solidFill>
                </a:rPr>
                <a:t>aprendizaje</a:t>
              </a:r>
              <a:r>
                <a:rPr lang="en-US" sz="1600" dirty="0">
                  <a:solidFill>
                    <a:schemeClr val="lt1"/>
                  </a:solidFill>
                </a:rPr>
                <a:t> </a:t>
              </a:r>
              <a:r>
                <a:rPr lang="en-US" sz="1600" dirty="0" err="1">
                  <a:solidFill>
                    <a:schemeClr val="lt1"/>
                  </a:solidFill>
                </a:rPr>
                <a:t>interactivas</a:t>
              </a:r>
              <a:r>
                <a:rPr lang="en-US" sz="1600" dirty="0">
                  <a:solidFill>
                    <a:schemeClr val="lt1"/>
                  </a:solidFill>
                </a:rPr>
                <a:t> y </a:t>
              </a:r>
              <a:r>
                <a:rPr lang="en-US" sz="1600" dirty="0" err="1">
                  <a:solidFill>
                    <a:schemeClr val="lt1"/>
                  </a:solidFill>
                </a:rPr>
                <a:t>colaborativas</a:t>
              </a:r>
              <a:r>
                <a:rPr lang="en-US" sz="1600" dirty="0">
                  <a:solidFill>
                    <a:schemeClr val="lt1"/>
                  </a:solidFill>
                </a:rPr>
                <a:t> para </a:t>
              </a:r>
              <a:r>
                <a:rPr lang="en-US" sz="1600" dirty="0" err="1">
                  <a:solidFill>
                    <a:schemeClr val="lt1"/>
                  </a:solidFill>
                </a:rPr>
                <a:t>los</a:t>
              </a:r>
              <a:r>
                <a:rPr lang="en-US" sz="1600" dirty="0">
                  <a:solidFill>
                    <a:schemeClr val="lt1"/>
                  </a:solidFill>
                </a:rPr>
                <a:t> </a:t>
              </a:r>
              <a:r>
                <a:rPr lang="en-US" sz="1600" dirty="0" err="1">
                  <a:solidFill>
                    <a:schemeClr val="lt1"/>
                  </a:solidFill>
                </a:rPr>
                <a:t>estudiantes</a:t>
              </a:r>
              <a:r>
                <a:rPr lang="en-US" sz="1600" dirty="0">
                  <a:solidFill>
                    <a:schemeClr val="lt1"/>
                  </a:solidFill>
                </a:rPr>
                <a:t>.</a:t>
              </a:r>
              <a:endParaRPr dirty="0"/>
            </a:p>
          </p:txBody>
        </p:sp>
        <p:sp>
          <p:nvSpPr>
            <p:cNvPr id="447" name="Google Shape;447;p15"/>
            <p:cNvSpPr/>
            <p:nvPr/>
          </p:nvSpPr>
          <p:spPr>
            <a:xfrm>
              <a:off x="3115467" y="430579"/>
              <a:ext cx="518569" cy="60662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txBox="1"/>
            <p:nvPr/>
          </p:nvSpPr>
          <p:spPr>
            <a:xfrm>
              <a:off x="3115467" y="551905"/>
              <a:ext cx="362998" cy="3639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49" name="Google Shape;449;p15"/>
            <p:cNvSpPr/>
            <p:nvPr/>
          </p:nvSpPr>
          <p:spPr>
            <a:xfrm>
              <a:off x="3878644" y="68"/>
              <a:ext cx="2446081" cy="1467649"/>
            </a:xfrm>
            <a:prstGeom prst="roundRect">
              <a:avLst>
                <a:gd name="adj" fmla="val 10000"/>
              </a:avLst>
            </a:prstGeom>
            <a:solidFill>
              <a:srgbClr val="E97131"/>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txBox="1"/>
            <p:nvPr/>
          </p:nvSpPr>
          <p:spPr>
            <a:xfrm>
              <a:off x="3921630" y="43054"/>
              <a:ext cx="2360109" cy="138167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Fomentar la participación de los estudiantes en debates, proyectos de grupo y otras actividades de creación de comunidad dentro del LMS.</a:t>
              </a:r>
              <a:endParaRPr/>
            </a:p>
          </p:txBody>
        </p:sp>
        <p:sp>
          <p:nvSpPr>
            <p:cNvPr id="451" name="Google Shape;451;p15"/>
            <p:cNvSpPr/>
            <p:nvPr/>
          </p:nvSpPr>
          <p:spPr>
            <a:xfrm rot="5400000">
              <a:off x="4842401" y="1638943"/>
              <a:ext cx="518569" cy="60662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txBox="1"/>
            <p:nvPr/>
          </p:nvSpPr>
          <p:spPr>
            <a:xfrm>
              <a:off x="4919698" y="1682973"/>
              <a:ext cx="363976" cy="3629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3" name="Google Shape;453;p15"/>
            <p:cNvSpPr/>
            <p:nvPr/>
          </p:nvSpPr>
          <p:spPr>
            <a:xfrm>
              <a:off x="3878644" y="2446150"/>
              <a:ext cx="2446081" cy="1467649"/>
            </a:xfrm>
            <a:prstGeom prst="roundRect">
              <a:avLst>
                <a:gd name="adj" fmla="val 10000"/>
              </a:avLst>
            </a:prstGeom>
            <a:solidFill>
              <a:srgbClr val="E97131"/>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txBox="1"/>
            <p:nvPr/>
          </p:nvSpPr>
          <p:spPr>
            <a:xfrm>
              <a:off x="3921630" y="2489136"/>
              <a:ext cx="2360109" cy="138167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Este enfoque ayuda a cultivar una vibrante comunidad de aprendizaje que mejora el aprendizaje entre iguales y el compromiso.</a:t>
              </a:r>
              <a:endParaRPr/>
            </a:p>
          </p:txBody>
        </p:sp>
        <p:sp>
          <p:nvSpPr>
            <p:cNvPr id="455" name="Google Shape;455;p15"/>
            <p:cNvSpPr/>
            <p:nvPr/>
          </p:nvSpPr>
          <p:spPr>
            <a:xfrm rot="10800000">
              <a:off x="3144820" y="2876660"/>
              <a:ext cx="518569" cy="60662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txBox="1"/>
            <p:nvPr/>
          </p:nvSpPr>
          <p:spPr>
            <a:xfrm>
              <a:off x="3300391" y="2997986"/>
              <a:ext cx="362998" cy="3639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7" name="Google Shape;457;p15"/>
            <p:cNvSpPr/>
            <p:nvPr/>
          </p:nvSpPr>
          <p:spPr>
            <a:xfrm>
              <a:off x="454130" y="2446150"/>
              <a:ext cx="2446081" cy="1467649"/>
            </a:xfrm>
            <a:prstGeom prst="roundRect">
              <a:avLst>
                <a:gd name="adj" fmla="val 10000"/>
              </a:avLst>
            </a:prstGeom>
            <a:solidFill>
              <a:srgbClr val="E97131"/>
            </a:solidFill>
            <a:ln w="254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txBox="1"/>
            <p:nvPr/>
          </p:nvSpPr>
          <p:spPr>
            <a:xfrm>
              <a:off x="497116" y="2489136"/>
              <a:ext cx="2360109" cy="138167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Al fomentar la colaboración, es más probable que los estudiantes se sientan conectados e implicados en su entorno de aprendizaje.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4" name="Google Shape;464;p1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5" name="Google Shape;465;p16"/>
          <p:cNvSpPr txBox="1"/>
          <p:nvPr/>
        </p:nvSpPr>
        <p:spPr>
          <a:xfrm>
            <a:off x="543731" y="572452"/>
            <a:ext cx="9217152"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Tableros de debate para el aprendizaje interactivo</a:t>
            </a:r>
            <a:endParaRPr sz="4000" b="1">
              <a:solidFill>
                <a:schemeClr val="dk1"/>
              </a:solidFill>
              <a:latin typeface="Arial"/>
              <a:ea typeface="Arial"/>
              <a:cs typeface="Arial"/>
              <a:sym typeface="Arial"/>
            </a:endParaRPr>
          </a:p>
        </p:txBody>
      </p:sp>
      <p:sp>
        <p:nvSpPr>
          <p:cNvPr id="466" name="Google Shape;466;p1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7" name="Google Shape;467;p1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8" name="Google Shape;468;p1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9" name="Google Shape;469;p1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70" name="Google Shape;470;p16"/>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471" name="Google Shape;471;p16"/>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472" name="Google Shape;472;p16"/>
          <p:cNvPicPr preferRelativeResize="0"/>
          <p:nvPr/>
        </p:nvPicPr>
        <p:blipFill rotWithShape="1">
          <a:blip r:embed="rId6">
            <a:alphaModFix/>
          </a:blip>
          <a:srcRect/>
          <a:stretch/>
        </p:blipFill>
        <p:spPr>
          <a:xfrm>
            <a:off x="9195043" y="1650311"/>
            <a:ext cx="967824" cy="967824"/>
          </a:xfrm>
          <a:prstGeom prst="rect">
            <a:avLst/>
          </a:prstGeom>
          <a:noFill/>
          <a:ln>
            <a:noFill/>
          </a:ln>
        </p:spPr>
      </p:pic>
      <p:grpSp>
        <p:nvGrpSpPr>
          <p:cNvPr id="473" name="Google Shape;473;p16"/>
          <p:cNvGrpSpPr/>
          <p:nvPr/>
        </p:nvGrpSpPr>
        <p:grpSpPr>
          <a:xfrm>
            <a:off x="3221833" y="2178903"/>
            <a:ext cx="5305923" cy="3537282"/>
            <a:chOff x="1036" y="1068918"/>
            <a:chExt cx="5305923" cy="3537282"/>
          </a:xfrm>
        </p:grpSpPr>
        <p:sp>
          <p:nvSpPr>
            <p:cNvPr id="474" name="Google Shape;474;p16"/>
            <p:cNvSpPr/>
            <p:nvPr/>
          </p:nvSpPr>
          <p:spPr>
            <a:xfrm>
              <a:off x="1036" y="1068918"/>
              <a:ext cx="2210801" cy="1326480"/>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txBox="1"/>
            <p:nvPr/>
          </p:nvSpPr>
          <p:spPr>
            <a:xfrm>
              <a:off x="39887" y="1107769"/>
              <a:ext cx="2133099" cy="12487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Aproveche los foros de debate de su LMS para iniciar conversaciones significativas y profundizar en la comprensión de las asignaturas por parte de los alumnos.</a:t>
              </a:r>
              <a:endParaRPr/>
            </a:p>
          </p:txBody>
        </p:sp>
        <p:sp>
          <p:nvSpPr>
            <p:cNvPr id="476" name="Google Shape;476;p16"/>
            <p:cNvSpPr/>
            <p:nvPr/>
          </p:nvSpPr>
          <p:spPr>
            <a:xfrm>
              <a:off x="2406388" y="1458019"/>
              <a:ext cx="468689" cy="54827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txBox="1"/>
            <p:nvPr/>
          </p:nvSpPr>
          <p:spPr>
            <a:xfrm>
              <a:off x="2406388" y="1567675"/>
              <a:ext cx="328082" cy="3289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478" name="Google Shape;478;p16"/>
            <p:cNvSpPr/>
            <p:nvPr/>
          </p:nvSpPr>
          <p:spPr>
            <a:xfrm>
              <a:off x="3096158" y="1068918"/>
              <a:ext cx="2210801" cy="1326480"/>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txBox="1"/>
            <p:nvPr/>
          </p:nvSpPr>
          <p:spPr>
            <a:xfrm>
              <a:off x="3135009" y="1107769"/>
              <a:ext cx="2133099" cy="12487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Fomentar el intercambio de puntos de vista diversos a través de estas plataformas, potenciando el pensamiento crítico y el aprendizaje colaborativo.</a:t>
              </a:r>
              <a:endParaRPr/>
            </a:p>
          </p:txBody>
        </p:sp>
        <p:sp>
          <p:nvSpPr>
            <p:cNvPr id="480" name="Google Shape;480;p16"/>
            <p:cNvSpPr/>
            <p:nvPr/>
          </p:nvSpPr>
          <p:spPr>
            <a:xfrm rot="5400000">
              <a:off x="3967214" y="2550155"/>
              <a:ext cx="468689" cy="54827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txBox="1"/>
            <p:nvPr/>
          </p:nvSpPr>
          <p:spPr>
            <a:xfrm>
              <a:off x="4037076" y="2589950"/>
              <a:ext cx="328966" cy="3280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482" name="Google Shape;482;p16"/>
            <p:cNvSpPr/>
            <p:nvPr/>
          </p:nvSpPr>
          <p:spPr>
            <a:xfrm>
              <a:off x="3096158" y="3279720"/>
              <a:ext cx="2210801" cy="1326480"/>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txBox="1"/>
            <p:nvPr/>
          </p:nvSpPr>
          <p:spPr>
            <a:xfrm>
              <a:off x="3135009" y="3318571"/>
              <a:ext cx="2133099" cy="12487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Esta funcionalidad es esencial para implicar a los estudiantes en un pensamiento de alto nivel, fomentando una comunidad en la que florezcan las ideas y se profundice en la comprensión.</a:t>
              </a:r>
              <a:endParaRPr/>
            </a:p>
          </p:txBody>
        </p:sp>
        <p:sp>
          <p:nvSpPr>
            <p:cNvPr id="484" name="Google Shape;484;p16"/>
            <p:cNvSpPr/>
            <p:nvPr/>
          </p:nvSpPr>
          <p:spPr>
            <a:xfrm rot="10800000">
              <a:off x="2432918" y="3668821"/>
              <a:ext cx="468689" cy="548278"/>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txBox="1"/>
            <p:nvPr/>
          </p:nvSpPr>
          <p:spPr>
            <a:xfrm>
              <a:off x="2573525" y="3778477"/>
              <a:ext cx="328082" cy="3289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486" name="Google Shape;486;p16"/>
            <p:cNvSpPr/>
            <p:nvPr/>
          </p:nvSpPr>
          <p:spPr>
            <a:xfrm>
              <a:off x="1036" y="3279720"/>
              <a:ext cx="2210801" cy="1326480"/>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txBox="1"/>
            <p:nvPr/>
          </p:nvSpPr>
          <p:spPr>
            <a:xfrm>
              <a:off x="39887" y="3318571"/>
              <a:ext cx="2133099" cy="12487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Al crear un espacio para el diálogo, los estudiantes pueden aprender unos de otros y desarrollar una comprensión más matizada del material del curso.</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3" name="Google Shape;493;p1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4" name="Google Shape;494;p17"/>
          <p:cNvSpPr txBox="1"/>
          <p:nvPr/>
        </p:nvSpPr>
        <p:spPr>
          <a:xfrm>
            <a:off x="413252" y="425111"/>
            <a:ext cx="9812007"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Cuestionarios para la evaluación formativa</a:t>
            </a:r>
            <a:endParaRPr sz="4000" b="1">
              <a:solidFill>
                <a:schemeClr val="dk1"/>
              </a:solidFill>
              <a:latin typeface="Arial"/>
              <a:ea typeface="Arial"/>
              <a:cs typeface="Arial"/>
              <a:sym typeface="Arial"/>
            </a:endParaRPr>
          </a:p>
        </p:txBody>
      </p:sp>
      <p:sp>
        <p:nvSpPr>
          <p:cNvPr id="495" name="Google Shape;495;p1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6" name="Google Shape;496;p1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7" name="Google Shape;497;p1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8" name="Google Shape;498;p1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99" name="Google Shape;499;p17"/>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00" name="Google Shape;500;p17"/>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501" name="Google Shape;501;p17"/>
          <p:cNvPicPr preferRelativeResize="0"/>
          <p:nvPr/>
        </p:nvPicPr>
        <p:blipFill rotWithShape="1">
          <a:blip r:embed="rId6">
            <a:alphaModFix/>
          </a:blip>
          <a:srcRect/>
          <a:stretch/>
        </p:blipFill>
        <p:spPr>
          <a:xfrm>
            <a:off x="9040902" y="1603941"/>
            <a:ext cx="943977" cy="980637"/>
          </a:xfrm>
          <a:prstGeom prst="rect">
            <a:avLst/>
          </a:prstGeom>
          <a:noFill/>
          <a:ln>
            <a:noFill/>
          </a:ln>
        </p:spPr>
      </p:pic>
      <p:grpSp>
        <p:nvGrpSpPr>
          <p:cNvPr id="502" name="Google Shape;502;p17"/>
          <p:cNvGrpSpPr/>
          <p:nvPr/>
        </p:nvGrpSpPr>
        <p:grpSpPr>
          <a:xfrm>
            <a:off x="2806935" y="2044880"/>
            <a:ext cx="5543742" cy="3695828"/>
            <a:chOff x="1083" y="1117290"/>
            <a:chExt cx="5543742" cy="3695828"/>
          </a:xfrm>
        </p:grpSpPr>
        <p:sp>
          <p:nvSpPr>
            <p:cNvPr id="503" name="Google Shape;503;p17"/>
            <p:cNvSpPr/>
            <p:nvPr/>
          </p:nvSpPr>
          <p:spPr>
            <a:xfrm>
              <a:off x="1083" y="1117290"/>
              <a:ext cx="2309892" cy="1385935"/>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txBox="1"/>
            <p:nvPr/>
          </p:nvSpPr>
          <p:spPr>
            <a:xfrm>
              <a:off x="41676" y="1157883"/>
              <a:ext cx="2228706" cy="13047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Integre cuestionarios en el LMS para proporcionar información inmediata sobre la comprensión y el progreso de los estudiantes.</a:t>
              </a:r>
              <a:endParaRPr/>
            </a:p>
          </p:txBody>
        </p:sp>
        <p:sp>
          <p:nvSpPr>
            <p:cNvPr id="505" name="Google Shape;505;p17"/>
            <p:cNvSpPr/>
            <p:nvPr/>
          </p:nvSpPr>
          <p:spPr>
            <a:xfrm>
              <a:off x="2514246" y="1523831"/>
              <a:ext cx="489697" cy="572853"/>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txBox="1"/>
            <p:nvPr/>
          </p:nvSpPr>
          <p:spPr>
            <a:xfrm>
              <a:off x="2514246" y="1638402"/>
              <a:ext cx="342788" cy="343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50"/>
                <a:buFont typeface="Arial"/>
                <a:buNone/>
              </a:pPr>
              <a:endParaRPr sz="1050">
                <a:solidFill>
                  <a:schemeClr val="lt1"/>
                </a:solidFill>
                <a:latin typeface="Arial"/>
                <a:ea typeface="Arial"/>
                <a:cs typeface="Arial"/>
                <a:sym typeface="Arial"/>
              </a:endParaRPr>
            </a:p>
          </p:txBody>
        </p:sp>
        <p:sp>
          <p:nvSpPr>
            <p:cNvPr id="507" name="Google Shape;507;p17"/>
            <p:cNvSpPr/>
            <p:nvPr/>
          </p:nvSpPr>
          <p:spPr>
            <a:xfrm>
              <a:off x="3234933" y="1117290"/>
              <a:ext cx="2309892" cy="1385935"/>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txBox="1"/>
            <p:nvPr/>
          </p:nvSpPr>
          <p:spPr>
            <a:xfrm>
              <a:off x="3275526" y="1157883"/>
              <a:ext cx="2228706" cy="13047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Utilice cuestionarios para evaluar la comprensión del material por parte de los alumnos, lo que permitirá a los educadores ajustar las estrategias de enseñanza en función de los resultados individuales.</a:t>
              </a:r>
              <a:endParaRPr/>
            </a:p>
          </p:txBody>
        </p:sp>
        <p:sp>
          <p:nvSpPr>
            <p:cNvPr id="509" name="Google Shape;509;p17"/>
            <p:cNvSpPr/>
            <p:nvPr/>
          </p:nvSpPr>
          <p:spPr>
            <a:xfrm rot="5400000">
              <a:off x="4145030" y="2664918"/>
              <a:ext cx="489697" cy="572853"/>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txBox="1"/>
            <p:nvPr/>
          </p:nvSpPr>
          <p:spPr>
            <a:xfrm>
              <a:off x="4218024" y="2706496"/>
              <a:ext cx="343711" cy="3427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50"/>
                <a:buFont typeface="Arial"/>
                <a:buNone/>
              </a:pPr>
              <a:endParaRPr sz="1050">
                <a:solidFill>
                  <a:schemeClr val="lt1"/>
                </a:solidFill>
                <a:latin typeface="Arial"/>
                <a:ea typeface="Arial"/>
                <a:cs typeface="Arial"/>
                <a:sym typeface="Arial"/>
              </a:endParaRPr>
            </a:p>
          </p:txBody>
        </p:sp>
        <p:sp>
          <p:nvSpPr>
            <p:cNvPr id="511" name="Google Shape;511;p17"/>
            <p:cNvSpPr/>
            <p:nvPr/>
          </p:nvSpPr>
          <p:spPr>
            <a:xfrm>
              <a:off x="3234933" y="3427183"/>
              <a:ext cx="2309892" cy="1385935"/>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txBox="1"/>
            <p:nvPr/>
          </p:nvSpPr>
          <p:spPr>
            <a:xfrm>
              <a:off x="3275526" y="3467776"/>
              <a:ext cx="2228706" cy="13047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Los cuestionarios sirven como herramientas inestimables para medir el progreso de los alumnos e identificar las áreas que requieren apoyo adicional.</a:t>
              </a:r>
              <a:endParaRPr/>
            </a:p>
          </p:txBody>
        </p:sp>
        <p:sp>
          <p:nvSpPr>
            <p:cNvPr id="513" name="Google Shape;513;p17"/>
            <p:cNvSpPr/>
            <p:nvPr/>
          </p:nvSpPr>
          <p:spPr>
            <a:xfrm rot="10800000">
              <a:off x="2541965" y="3833724"/>
              <a:ext cx="489697" cy="572853"/>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txBox="1"/>
            <p:nvPr/>
          </p:nvSpPr>
          <p:spPr>
            <a:xfrm>
              <a:off x="2688874" y="3948295"/>
              <a:ext cx="342788" cy="343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50"/>
                <a:buFont typeface="Arial"/>
                <a:buNone/>
              </a:pPr>
              <a:endParaRPr sz="1050">
                <a:solidFill>
                  <a:schemeClr val="lt1"/>
                </a:solidFill>
                <a:latin typeface="Arial"/>
                <a:ea typeface="Arial"/>
                <a:cs typeface="Arial"/>
                <a:sym typeface="Arial"/>
              </a:endParaRPr>
            </a:p>
          </p:txBody>
        </p:sp>
        <p:sp>
          <p:nvSpPr>
            <p:cNvPr id="515" name="Google Shape;515;p17"/>
            <p:cNvSpPr/>
            <p:nvPr/>
          </p:nvSpPr>
          <p:spPr>
            <a:xfrm>
              <a:off x="1083" y="3427183"/>
              <a:ext cx="2309892" cy="1385935"/>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txBox="1"/>
            <p:nvPr/>
          </p:nvSpPr>
          <p:spPr>
            <a:xfrm>
              <a:off x="41676" y="3467776"/>
              <a:ext cx="2228706" cy="13047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a:solidFill>
                    <a:schemeClr val="lt1"/>
                  </a:solidFill>
                </a:rPr>
                <a:t>Este planteamiento permite intervenir a tiempo y adaptar la enseñanza, fomentando un entorno de aprendizaje más receptivo.</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2" name="Google Shape;522;p1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3" name="Google Shape;523;p18"/>
          <p:cNvSpPr txBox="1"/>
          <p:nvPr/>
        </p:nvSpPr>
        <p:spPr>
          <a:xfrm>
            <a:off x="372760" y="405109"/>
            <a:ext cx="9738855"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Utilización de cuadernos de notas y análisis</a:t>
            </a:r>
            <a:endParaRPr sz="4000" b="1">
              <a:solidFill>
                <a:schemeClr val="dk1"/>
              </a:solidFill>
              <a:latin typeface="Arial"/>
              <a:ea typeface="Arial"/>
              <a:cs typeface="Arial"/>
              <a:sym typeface="Arial"/>
            </a:endParaRPr>
          </a:p>
        </p:txBody>
      </p:sp>
      <p:sp>
        <p:nvSpPr>
          <p:cNvPr id="524" name="Google Shape;524;p1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5" name="Google Shape;525;p1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6" name="Google Shape;526;p1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7" name="Google Shape;527;p1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8" name="Google Shape;528;p18"/>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29" name="Google Shape;529;p18"/>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530" name="Google Shape;530;p18"/>
          <p:cNvPicPr preferRelativeResize="0"/>
          <p:nvPr/>
        </p:nvPicPr>
        <p:blipFill rotWithShape="1">
          <a:blip r:embed="rId6">
            <a:alphaModFix/>
          </a:blip>
          <a:srcRect/>
          <a:stretch/>
        </p:blipFill>
        <p:spPr>
          <a:xfrm>
            <a:off x="9083134" y="1695106"/>
            <a:ext cx="1023458" cy="1023458"/>
          </a:xfrm>
          <a:prstGeom prst="rect">
            <a:avLst/>
          </a:prstGeom>
          <a:noFill/>
          <a:ln>
            <a:noFill/>
          </a:ln>
        </p:spPr>
      </p:pic>
      <p:grpSp>
        <p:nvGrpSpPr>
          <p:cNvPr id="531" name="Google Shape;531;p18"/>
          <p:cNvGrpSpPr/>
          <p:nvPr/>
        </p:nvGrpSpPr>
        <p:grpSpPr>
          <a:xfrm>
            <a:off x="2336942" y="2019523"/>
            <a:ext cx="5380059" cy="3586706"/>
            <a:chOff x="264271" y="2162"/>
            <a:chExt cx="5380059" cy="3586706"/>
          </a:xfrm>
        </p:grpSpPr>
        <p:sp>
          <p:nvSpPr>
            <p:cNvPr id="532" name="Google Shape;532;p18"/>
            <p:cNvSpPr/>
            <p:nvPr/>
          </p:nvSpPr>
          <p:spPr>
            <a:xfrm>
              <a:off x="264271" y="2162"/>
              <a:ext cx="2241691" cy="134501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txBox="1"/>
            <p:nvPr/>
          </p:nvSpPr>
          <p:spPr>
            <a:xfrm>
              <a:off x="303665" y="41556"/>
              <a:ext cx="2162903" cy="1266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rPr>
                <a:t>Utilizar plenamente los cuadernos de notas y los análisis dentro del LMS para supervisar el progreso, el compromiso y los logros de los estudiantes.</a:t>
              </a:r>
              <a:endParaRPr/>
            </a:p>
          </p:txBody>
        </p:sp>
        <p:sp>
          <p:nvSpPr>
            <p:cNvPr id="534" name="Google Shape;534;p18"/>
            <p:cNvSpPr/>
            <p:nvPr/>
          </p:nvSpPr>
          <p:spPr>
            <a:xfrm>
              <a:off x="2703231" y="396700"/>
              <a:ext cx="475238" cy="555939"/>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txBox="1"/>
            <p:nvPr/>
          </p:nvSpPr>
          <p:spPr>
            <a:xfrm>
              <a:off x="2703231" y="507888"/>
              <a:ext cx="332667" cy="3335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a:solidFill>
                  <a:schemeClr val="lt1"/>
                </a:solidFill>
                <a:latin typeface="Arial"/>
                <a:ea typeface="Arial"/>
                <a:cs typeface="Arial"/>
                <a:sym typeface="Arial"/>
              </a:endParaRPr>
            </a:p>
          </p:txBody>
        </p:sp>
        <p:sp>
          <p:nvSpPr>
            <p:cNvPr id="536" name="Google Shape;536;p18"/>
            <p:cNvSpPr/>
            <p:nvPr/>
          </p:nvSpPr>
          <p:spPr>
            <a:xfrm>
              <a:off x="3402639" y="2162"/>
              <a:ext cx="2241691" cy="134501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txBox="1"/>
            <p:nvPr/>
          </p:nvSpPr>
          <p:spPr>
            <a:xfrm>
              <a:off x="3442033" y="41556"/>
              <a:ext cx="2162903" cy="1266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rPr>
                <a:t>Estas herramientas proporcionan información esencial que ayuda a los educadores a poner en práctica intervenciones pedagógicas específicas y a crear planes de aprendizaje personalizados.</a:t>
              </a:r>
              <a:endParaRPr/>
            </a:p>
          </p:txBody>
        </p:sp>
        <p:sp>
          <p:nvSpPr>
            <p:cNvPr id="538" name="Google Shape;538;p18"/>
            <p:cNvSpPr/>
            <p:nvPr/>
          </p:nvSpPr>
          <p:spPr>
            <a:xfrm rot="5400000">
              <a:off x="4285865" y="1504096"/>
              <a:ext cx="475238" cy="555939"/>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txBox="1"/>
            <p:nvPr/>
          </p:nvSpPr>
          <p:spPr>
            <a:xfrm>
              <a:off x="4356703" y="1544447"/>
              <a:ext cx="333563" cy="33266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a:solidFill>
                  <a:schemeClr val="lt1"/>
                </a:solidFill>
                <a:latin typeface="Arial"/>
                <a:ea typeface="Arial"/>
                <a:cs typeface="Arial"/>
                <a:sym typeface="Arial"/>
              </a:endParaRPr>
            </a:p>
          </p:txBody>
        </p:sp>
        <p:sp>
          <p:nvSpPr>
            <p:cNvPr id="540" name="Google Shape;540;p18"/>
            <p:cNvSpPr/>
            <p:nvPr/>
          </p:nvSpPr>
          <p:spPr>
            <a:xfrm>
              <a:off x="3402639" y="2243854"/>
              <a:ext cx="2241691" cy="134501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txBox="1"/>
            <p:nvPr/>
          </p:nvSpPr>
          <p:spPr>
            <a:xfrm>
              <a:off x="3442033" y="2283248"/>
              <a:ext cx="2162903" cy="1266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rPr>
                <a:t>Al analizar los datos de los cuadernos de notas, los educadores pueden tomar decisiones informadas para mejorar el compromiso de los alumnos y promover el éxito académico.</a:t>
              </a:r>
              <a:endParaRPr/>
            </a:p>
          </p:txBody>
        </p:sp>
        <p:sp>
          <p:nvSpPr>
            <p:cNvPr id="542" name="Google Shape;542;p18"/>
            <p:cNvSpPr/>
            <p:nvPr/>
          </p:nvSpPr>
          <p:spPr>
            <a:xfrm rot="10800000">
              <a:off x="2730131" y="2638391"/>
              <a:ext cx="475238" cy="555939"/>
            </a:xfrm>
            <a:prstGeom prst="rightArrow">
              <a:avLst>
                <a:gd name="adj1" fmla="val 60000"/>
                <a:gd name="adj2" fmla="val 50000"/>
              </a:avLst>
            </a:prstGeom>
            <a:solidFill>
              <a:srgbClr val="F2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txBox="1"/>
            <p:nvPr/>
          </p:nvSpPr>
          <p:spPr>
            <a:xfrm>
              <a:off x="2872702" y="2749579"/>
              <a:ext cx="332667" cy="3335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a:solidFill>
                  <a:schemeClr val="lt1"/>
                </a:solidFill>
                <a:latin typeface="Arial"/>
                <a:ea typeface="Arial"/>
                <a:cs typeface="Arial"/>
                <a:sym typeface="Arial"/>
              </a:endParaRPr>
            </a:p>
          </p:txBody>
        </p:sp>
        <p:sp>
          <p:nvSpPr>
            <p:cNvPr id="544" name="Google Shape;544;p18"/>
            <p:cNvSpPr/>
            <p:nvPr/>
          </p:nvSpPr>
          <p:spPr>
            <a:xfrm>
              <a:off x="264271" y="2243854"/>
              <a:ext cx="2241691" cy="1345014"/>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txBox="1"/>
            <p:nvPr/>
          </p:nvSpPr>
          <p:spPr>
            <a:xfrm>
              <a:off x="303665" y="2283248"/>
              <a:ext cx="2162903" cy="126622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rPr>
                <a:t>Este enfoque proactivo garantiza que las estrategias de enseñanza se adapten a las necesidades individuales de los alumnos, fomentando un entorno de aprendizaje más eficaz.</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1" name="Google Shape;551;p1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2" name="Google Shape;552;p19"/>
          <p:cNvSpPr txBox="1"/>
          <p:nvPr/>
        </p:nvSpPr>
        <p:spPr>
          <a:xfrm>
            <a:off x="568956" y="666542"/>
            <a:ext cx="9217152"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Fomentar las evaluaciones inter pares</a:t>
            </a:r>
            <a:endParaRPr sz="4000" b="1">
              <a:solidFill>
                <a:schemeClr val="dk1"/>
              </a:solidFill>
              <a:latin typeface="Arial"/>
              <a:ea typeface="Arial"/>
              <a:cs typeface="Arial"/>
              <a:sym typeface="Arial"/>
            </a:endParaRPr>
          </a:p>
        </p:txBody>
      </p:sp>
      <p:sp>
        <p:nvSpPr>
          <p:cNvPr id="553" name="Google Shape;553;p1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4" name="Google Shape;554;p1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5" name="Google Shape;555;p1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6" name="Google Shape;556;p1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7" name="Google Shape;557;p19"/>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58" name="Google Shape;558;p19"/>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559" name="Google Shape;559;p19" descr="A line drawing of people and checklist&#10;&#10;Description automatically generated"/>
          <p:cNvPicPr preferRelativeResize="0"/>
          <p:nvPr/>
        </p:nvPicPr>
        <p:blipFill rotWithShape="1">
          <a:blip r:embed="rId6">
            <a:alphaModFix/>
          </a:blip>
          <a:srcRect/>
          <a:stretch/>
        </p:blipFill>
        <p:spPr>
          <a:xfrm>
            <a:off x="8888521" y="1538661"/>
            <a:ext cx="1048701" cy="1207449"/>
          </a:xfrm>
          <a:prstGeom prst="rect">
            <a:avLst/>
          </a:prstGeom>
          <a:noFill/>
          <a:ln>
            <a:noFill/>
          </a:ln>
        </p:spPr>
      </p:pic>
      <p:grpSp>
        <p:nvGrpSpPr>
          <p:cNvPr id="560" name="Google Shape;560;p19"/>
          <p:cNvGrpSpPr/>
          <p:nvPr/>
        </p:nvGrpSpPr>
        <p:grpSpPr>
          <a:xfrm>
            <a:off x="1031765" y="3046227"/>
            <a:ext cx="9030293" cy="1399696"/>
            <a:chOff x="2647" y="1746484"/>
            <a:chExt cx="9030293" cy="1399696"/>
          </a:xfrm>
        </p:grpSpPr>
        <p:sp>
          <p:nvSpPr>
            <p:cNvPr id="561" name="Google Shape;561;p19"/>
            <p:cNvSpPr/>
            <p:nvPr/>
          </p:nvSpPr>
          <p:spPr>
            <a:xfrm>
              <a:off x="2647" y="1746484"/>
              <a:ext cx="1890061" cy="1200189"/>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212653" y="1945991"/>
              <a:ext cx="1890061" cy="1200189"/>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txBox="1"/>
            <p:nvPr/>
          </p:nvSpPr>
          <p:spPr>
            <a:xfrm>
              <a:off x="247805" y="1981143"/>
              <a:ext cx="1819757" cy="112988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a:solidFill>
                    <a:schemeClr val="dk1"/>
                  </a:solidFill>
                </a:rPr>
                <a:t>Implementar ejercicios de revisión por pares dentro del LMS para fomentar el pensamiento crítico, la autorreflexión y la retroalimentación mutua entre los estudiantes.</a:t>
              </a:r>
              <a:endParaRPr/>
            </a:p>
          </p:txBody>
        </p:sp>
        <p:sp>
          <p:nvSpPr>
            <p:cNvPr id="564" name="Google Shape;564;p19"/>
            <p:cNvSpPr/>
            <p:nvPr/>
          </p:nvSpPr>
          <p:spPr>
            <a:xfrm>
              <a:off x="2312722" y="1746484"/>
              <a:ext cx="1890061" cy="1200189"/>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2522729" y="1945991"/>
              <a:ext cx="1890061" cy="1200189"/>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txBox="1"/>
            <p:nvPr/>
          </p:nvSpPr>
          <p:spPr>
            <a:xfrm>
              <a:off x="2557881" y="1981143"/>
              <a:ext cx="1819757" cy="112988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a:solidFill>
                    <a:schemeClr val="dk1"/>
                  </a:solidFill>
                </a:rPr>
                <a:t>Esta estrategia mejora los resultados del aprendizaje al animar a los estudiantes a participar en la crítica constructiva y la colaboración.</a:t>
              </a:r>
              <a:endParaRPr/>
            </a:p>
          </p:txBody>
        </p:sp>
        <p:sp>
          <p:nvSpPr>
            <p:cNvPr id="567" name="Google Shape;567;p19"/>
            <p:cNvSpPr/>
            <p:nvPr/>
          </p:nvSpPr>
          <p:spPr>
            <a:xfrm>
              <a:off x="4622797" y="1746484"/>
              <a:ext cx="1890061" cy="1200189"/>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4832804" y="1945991"/>
              <a:ext cx="1890061" cy="1200189"/>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txBox="1"/>
            <p:nvPr/>
          </p:nvSpPr>
          <p:spPr>
            <a:xfrm>
              <a:off x="4867956" y="1981143"/>
              <a:ext cx="1819757" cy="112988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a:solidFill>
                    <a:schemeClr val="dk1"/>
                  </a:solidFill>
                </a:rPr>
                <a:t>Al participar en la revisión por pares, los estudiantes refuerzan una comunidad de aprendizaje solidaria que valora las perspectivas diversas y la mejora continua.</a:t>
              </a:r>
              <a:endParaRPr/>
            </a:p>
          </p:txBody>
        </p:sp>
        <p:sp>
          <p:nvSpPr>
            <p:cNvPr id="570" name="Google Shape;570;p19"/>
            <p:cNvSpPr/>
            <p:nvPr/>
          </p:nvSpPr>
          <p:spPr>
            <a:xfrm>
              <a:off x="6932872" y="1746484"/>
              <a:ext cx="1890061" cy="1200189"/>
            </a:xfrm>
            <a:prstGeom prst="roundRect">
              <a:avLst>
                <a:gd name="adj" fmla="val 1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7142879" y="1945991"/>
              <a:ext cx="1890061" cy="1200189"/>
            </a:xfrm>
            <a:prstGeom prst="roundRect">
              <a:avLst>
                <a:gd name="adj" fmla="val 10000"/>
              </a:avLst>
            </a:prstGeom>
            <a:solidFill>
              <a:schemeClr val="lt1">
                <a:alpha val="89803"/>
              </a:schemeClr>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txBox="1"/>
            <p:nvPr/>
          </p:nvSpPr>
          <p:spPr>
            <a:xfrm>
              <a:off x="7178031" y="1981143"/>
              <a:ext cx="1819757" cy="112988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a:solidFill>
                    <a:schemeClr val="dk1"/>
                  </a:solidFill>
                </a:rPr>
                <a:t>Este proceso de retroalimentación colaborativa no sólo ayuda a la comprensión de los contenidos, sino que también desarrolla habilidades esenciales como el pensamiento analítico y la comunicación eficaz.</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72512" y="318990"/>
            <a:ext cx="5901813" cy="654025"/>
          </a:xfrm>
          <a:prstGeom prst="rect">
            <a:avLst/>
          </a:prstGeom>
          <a:noFill/>
          <a:ln>
            <a:noFill/>
          </a:ln>
        </p:spPr>
        <p:txBody>
          <a:bodyPr spcFirstLastPara="1" wrap="square" lIns="0" tIns="0" rIns="0" bIns="0" anchor="t" anchorCtr="0">
            <a:spAutoFit/>
          </a:bodyPr>
          <a:lstStyle/>
          <a:p>
            <a:pPr marL="0" marR="0" lvl="0" indent="0" algn="ctr" rtl="0">
              <a:lnSpc>
                <a:spcPct val="110008"/>
              </a:lnSpc>
              <a:spcBef>
                <a:spcPts val="0"/>
              </a:spcBef>
              <a:spcAft>
                <a:spcPts val="0"/>
              </a:spcAft>
              <a:buClr>
                <a:srgbClr val="033C5B"/>
              </a:buClr>
              <a:buSzPts val="4666"/>
              <a:buFont typeface="Arial"/>
              <a:buNone/>
            </a:pPr>
            <a:r>
              <a:rPr lang="en-US" sz="4666" b="0" i="0" u="none" strike="noStrike" cap="none">
                <a:solidFill>
                  <a:srgbClr val="033C5B"/>
                </a:solidFill>
                <a:latin typeface="Arial"/>
                <a:ea typeface="Arial"/>
                <a:cs typeface="Arial"/>
                <a:sym typeface="Arial"/>
              </a:rPr>
              <a:t>Objetivos de aprendizaje</a:t>
            </a:r>
            <a:endParaRPr/>
          </a:p>
        </p:txBody>
      </p:sp>
      <p:sp>
        <p:nvSpPr>
          <p:cNvPr id="98" name="Google Shape;98;p2"/>
          <p:cNvSpPr txBox="1"/>
          <p:nvPr/>
        </p:nvSpPr>
        <p:spPr>
          <a:xfrm>
            <a:off x="257173" y="1144440"/>
            <a:ext cx="5901813" cy="3990836"/>
          </a:xfrm>
          <a:prstGeom prst="rect">
            <a:avLst/>
          </a:prstGeom>
          <a:noFill/>
          <a:ln>
            <a:noFill/>
          </a:ln>
        </p:spPr>
        <p:txBody>
          <a:bodyPr spcFirstLastPara="1" wrap="square" lIns="0" tIns="0" rIns="0" bIns="0" anchor="t" anchorCtr="0">
            <a:spAutoFit/>
          </a:bodyPr>
          <a:lstStyle/>
          <a:p>
            <a:pPr marL="201516" marR="0" lvl="1" indent="0" algn="l" rtl="0">
              <a:lnSpc>
                <a:spcPct val="145166"/>
              </a:lnSpc>
              <a:spcBef>
                <a:spcPts val="0"/>
              </a:spcBef>
              <a:spcAft>
                <a:spcPts val="0"/>
              </a:spcAft>
              <a:buClr>
                <a:srgbClr val="121212"/>
              </a:buClr>
              <a:buSzPts val="1800"/>
              <a:buFont typeface="Arial"/>
              <a:buNone/>
            </a:pPr>
            <a:r>
              <a:rPr lang="en-US" sz="1800" b="0" i="0" u="none" strike="noStrike" cap="none">
                <a:solidFill>
                  <a:srgbClr val="121212"/>
                </a:solidFill>
                <a:latin typeface="Arial"/>
                <a:ea typeface="Arial"/>
                <a:cs typeface="Arial"/>
                <a:sym typeface="Arial"/>
              </a:rPr>
              <a:t>Al final de esta unidad, los participantes serán capaces de:</a:t>
            </a:r>
            <a:endParaRPr/>
          </a:p>
          <a:p>
            <a:pPr marL="201516" marR="0" lvl="1" indent="0" algn="l" rtl="0">
              <a:lnSpc>
                <a:spcPct val="145166"/>
              </a:lnSpc>
              <a:spcBef>
                <a:spcPts val="0"/>
              </a:spcBef>
              <a:spcAft>
                <a:spcPts val="0"/>
              </a:spcAft>
              <a:buClr>
                <a:schemeClr val="dk1"/>
              </a:buClr>
              <a:buSzPts val="1800"/>
              <a:buFont typeface="Arial"/>
              <a:buNone/>
            </a:pPr>
            <a:endParaRPr sz="1800" b="0" i="0" u="none" strike="noStrike" cap="none">
              <a:solidFill>
                <a:srgbClr val="121212"/>
              </a:solidFill>
              <a:latin typeface="Arial"/>
              <a:ea typeface="Arial"/>
              <a:cs typeface="Arial"/>
              <a:sym typeface="Arial"/>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Definir el papel del LMS en apoyo del modelo de instrucción invertida de EFP.</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Identificar las características clave del LMS que mejoran el compromiso y los resultados del aprendizaje.</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Demostrar cómo configurar y gestionar los materiales del curso en un LMS.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Explicar métodos para utilizar LMS para facilitar el aprendizaje centrado en el alumno fuera del aula.</a:t>
            </a: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endParaRPr sz="1800" b="0" i="0" u="none" strike="noStrike" cap="none">
              <a:solidFill>
                <a:srgbClr val="121212"/>
              </a:solidFill>
              <a:latin typeface="Arial"/>
              <a:ea typeface="Arial"/>
              <a:cs typeface="Arial"/>
              <a:sym typeface="Arial"/>
            </a:endParaRPr>
          </a:p>
        </p:txBody>
      </p:sp>
      <p:sp>
        <p:nvSpPr>
          <p:cNvPr id="99" name="Google Shape;99;p2"/>
          <p:cNvSpPr/>
          <p:nvPr/>
        </p:nvSpPr>
        <p:spPr>
          <a:xfrm>
            <a:off x="6362700" y="2522661"/>
            <a:ext cx="6096000" cy="433533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0" name="Google Shape;100;p2"/>
          <p:cNvSpPr/>
          <p:nvPr/>
        </p:nvSpPr>
        <p:spPr>
          <a:xfrm>
            <a:off x="6362700" y="0"/>
            <a:ext cx="6096000" cy="34290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1" name="Google Shape;101;p2"/>
          <p:cNvSpPr/>
          <p:nvPr/>
        </p:nvSpPr>
        <p:spPr>
          <a:xfrm rot="5400000">
            <a:off x="6362700" y="5135276"/>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2" name="Google Shape;102;p2"/>
          <p:cNvSpPr/>
          <p:nvPr/>
        </p:nvSpPr>
        <p:spPr>
          <a:xfrm rot="-5400000">
            <a:off x="10469276" y="0"/>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3" name="Google Shape;103;p2"/>
          <p:cNvSpPr/>
          <p:nvPr/>
        </p:nvSpPr>
        <p:spPr>
          <a:xfrm>
            <a:off x="7495560" y="1505988"/>
            <a:ext cx="3296881" cy="3846024"/>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4" name="Google Shape;104;p2"/>
          <p:cNvSpPr/>
          <p:nvPr/>
        </p:nvSpPr>
        <p:spPr>
          <a:xfrm>
            <a:off x="257173" y="552570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5" name="Google Shape;105;p2"/>
          <p:cNvSpPr/>
          <p:nvPr/>
        </p:nvSpPr>
        <p:spPr>
          <a:xfrm>
            <a:off x="1916168" y="6069577"/>
            <a:ext cx="1727259" cy="46636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3722848" y="6175773"/>
            <a:ext cx="698413" cy="253968"/>
          </a:xfrm>
          <a:prstGeom prst="rect">
            <a:avLst/>
          </a:prstGeom>
          <a:noFill/>
          <a:ln>
            <a:noFill/>
          </a:ln>
        </p:spPr>
      </p:pic>
      <p:sp>
        <p:nvSpPr>
          <p:cNvPr id="107" name="Google Shape;107;p2"/>
          <p:cNvSpPr txBox="1"/>
          <p:nvPr/>
        </p:nvSpPr>
        <p:spPr>
          <a:xfrm>
            <a:off x="3043989" y="3545123"/>
            <a:ext cx="6280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78" name="Google Shape;578;p2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79" name="Google Shape;579;p20"/>
          <p:cNvSpPr txBox="1"/>
          <p:nvPr/>
        </p:nvSpPr>
        <p:spPr>
          <a:xfrm>
            <a:off x="448055" y="801548"/>
            <a:ext cx="9217152"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Proyectos de colaboración en LMS</a:t>
            </a:r>
            <a:endParaRPr sz="4000" b="1">
              <a:solidFill>
                <a:schemeClr val="dk1"/>
              </a:solidFill>
              <a:latin typeface="Arial"/>
              <a:ea typeface="Arial"/>
              <a:cs typeface="Arial"/>
              <a:sym typeface="Arial"/>
            </a:endParaRPr>
          </a:p>
        </p:txBody>
      </p:sp>
      <p:sp>
        <p:nvSpPr>
          <p:cNvPr id="580" name="Google Shape;580;p2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81" name="Google Shape;581;p2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82" name="Google Shape;582;p2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83" name="Google Shape;583;p2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84" name="Google Shape;584;p20"/>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85" name="Google Shape;585;p20"/>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586" name="Google Shape;586;p20"/>
          <p:cNvGrpSpPr/>
          <p:nvPr/>
        </p:nvGrpSpPr>
        <p:grpSpPr>
          <a:xfrm>
            <a:off x="685798" y="2585252"/>
            <a:ext cx="8741665" cy="2516401"/>
            <a:chOff x="0" y="54242"/>
            <a:chExt cx="8741665" cy="2516401"/>
          </a:xfrm>
        </p:grpSpPr>
        <p:sp>
          <p:nvSpPr>
            <p:cNvPr id="587" name="Google Shape;587;p20"/>
            <p:cNvSpPr/>
            <p:nvPr/>
          </p:nvSpPr>
          <p:spPr>
            <a:xfrm>
              <a:off x="0" y="54242"/>
              <a:ext cx="8741665" cy="59670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88" name="Google Shape;588;p20"/>
            <p:cNvSpPr txBox="1"/>
            <p:nvPr/>
          </p:nvSpPr>
          <p:spPr>
            <a:xfrm>
              <a:off x="29128" y="83370"/>
              <a:ext cx="8683409" cy="538444"/>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tx1"/>
                  </a:solidFill>
                  <a:latin typeface="Arial"/>
                  <a:ea typeface="Arial"/>
                  <a:cs typeface="Arial"/>
                  <a:sym typeface="Arial"/>
                </a:rPr>
                <a:t>Utilize the LMS to manage collaborative projects, providing students with the tools and support necessary for efficient teamwork.</a:t>
              </a:r>
              <a:endParaRPr>
                <a:solidFill>
                  <a:schemeClr val="tx1"/>
                </a:solidFill>
              </a:endParaRPr>
            </a:p>
          </p:txBody>
        </p:sp>
        <p:sp>
          <p:nvSpPr>
            <p:cNvPr id="589" name="Google Shape;589;p20"/>
            <p:cNvSpPr/>
            <p:nvPr/>
          </p:nvSpPr>
          <p:spPr>
            <a:xfrm>
              <a:off x="0" y="694142"/>
              <a:ext cx="8741665" cy="59670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0" name="Google Shape;590;p20"/>
            <p:cNvSpPr txBox="1"/>
            <p:nvPr/>
          </p:nvSpPr>
          <p:spPr>
            <a:xfrm>
              <a:off x="29128" y="723270"/>
              <a:ext cx="8683409" cy="538444"/>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dirty="0">
                  <a:solidFill>
                    <a:schemeClr val="tx1"/>
                  </a:solidFill>
                  <a:latin typeface="Arial"/>
                  <a:ea typeface="Arial"/>
                  <a:cs typeface="Arial"/>
                  <a:sym typeface="Arial"/>
                </a:rPr>
                <a:t>Collaborative projects play a significant role in active learning, helping students develop essential 21st-century skills, including communication, problem-solving, and teamwork.</a:t>
              </a:r>
              <a:endParaRPr dirty="0">
                <a:solidFill>
                  <a:schemeClr val="tx1"/>
                </a:solidFill>
              </a:endParaRPr>
            </a:p>
          </p:txBody>
        </p:sp>
        <p:sp>
          <p:nvSpPr>
            <p:cNvPr id="591" name="Google Shape;591;p20"/>
            <p:cNvSpPr/>
            <p:nvPr/>
          </p:nvSpPr>
          <p:spPr>
            <a:xfrm>
              <a:off x="0" y="1334042"/>
              <a:ext cx="8741665" cy="59670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2" name="Google Shape;592;p20"/>
            <p:cNvSpPr txBox="1"/>
            <p:nvPr/>
          </p:nvSpPr>
          <p:spPr>
            <a:xfrm>
              <a:off x="29128" y="1363170"/>
              <a:ext cx="8683409" cy="538444"/>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tx1"/>
                  </a:solidFill>
                  <a:latin typeface="Arial"/>
                  <a:ea typeface="Arial"/>
                  <a:cs typeface="Arial"/>
                  <a:sym typeface="Arial"/>
                </a:rPr>
                <a:t> Through these collaborative efforts, students learn to navigate complex ideas and diverse team dynamics.</a:t>
              </a:r>
              <a:endParaRPr>
                <a:solidFill>
                  <a:schemeClr val="tx1"/>
                </a:solidFill>
              </a:endParaRPr>
            </a:p>
          </p:txBody>
        </p:sp>
        <p:sp>
          <p:nvSpPr>
            <p:cNvPr id="593" name="Google Shape;593;p20"/>
            <p:cNvSpPr/>
            <p:nvPr/>
          </p:nvSpPr>
          <p:spPr>
            <a:xfrm>
              <a:off x="0" y="1973943"/>
              <a:ext cx="8741665" cy="59670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4" name="Google Shape;594;p20"/>
            <p:cNvSpPr txBox="1"/>
            <p:nvPr/>
          </p:nvSpPr>
          <p:spPr>
            <a:xfrm>
              <a:off x="29128" y="2003071"/>
              <a:ext cx="8683409" cy="538444"/>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tx1"/>
                  </a:solidFill>
                  <a:latin typeface="Arial"/>
                  <a:ea typeface="Arial"/>
                  <a:cs typeface="Arial"/>
                  <a:sym typeface="Arial"/>
                </a:rPr>
                <a:t>This preparation is vital for facing future challenges in an interconnected world, where collaboration and adaptability are crucial.</a:t>
              </a:r>
              <a:endParaRPr>
                <a:solidFill>
                  <a:schemeClr val="tx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1"/>
          <p:cNvSpPr/>
          <p:nvPr/>
        </p:nvSpPr>
        <p:spPr>
          <a:xfrm>
            <a:off x="-87251" y="-25494"/>
            <a:ext cx="1844549" cy="3479077"/>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0" name="Google Shape;600;p21"/>
          <p:cNvSpPr/>
          <p:nvPr/>
        </p:nvSpPr>
        <p:spPr>
          <a:xfrm rot="5400000">
            <a:off x="0" y="1671702"/>
            <a:ext cx="1757298" cy="1757298"/>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1" name="Google Shape;601;p21"/>
          <p:cNvSpPr/>
          <p:nvPr/>
        </p:nvSpPr>
        <p:spPr>
          <a:xfrm>
            <a:off x="-87251" y="3429000"/>
            <a:ext cx="1844549" cy="2443553"/>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2" name="Google Shape;602;p21"/>
          <p:cNvSpPr/>
          <p:nvPr/>
        </p:nvSpPr>
        <p:spPr>
          <a:xfrm rot="5400000" flipH="1">
            <a:off x="0" y="3429000"/>
            <a:ext cx="1757298" cy="1757298"/>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3" name="Google Shape;603;p2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4" name="Google Shape;604;p21"/>
          <p:cNvSpPr/>
          <p:nvPr/>
        </p:nvSpPr>
        <p:spPr>
          <a:xfrm>
            <a:off x="9935718" y="2821379"/>
            <a:ext cx="1570482" cy="27432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5" name="Google Shape;605;p21"/>
          <p:cNvSpPr txBox="1"/>
          <p:nvPr/>
        </p:nvSpPr>
        <p:spPr>
          <a:xfrm>
            <a:off x="2039131" y="515936"/>
            <a:ext cx="8843496"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Actividad de reflexión</a:t>
            </a:r>
            <a:endParaRPr/>
          </a:p>
        </p:txBody>
      </p:sp>
      <p:sp>
        <p:nvSpPr>
          <p:cNvPr id="606" name="Google Shape;606;p21"/>
          <p:cNvSpPr txBox="1"/>
          <p:nvPr/>
        </p:nvSpPr>
        <p:spPr>
          <a:xfrm>
            <a:off x="2039131" y="1337689"/>
            <a:ext cx="7896587" cy="2133726"/>
          </a:xfrm>
          <a:prstGeom prst="rect">
            <a:avLst/>
          </a:prstGeom>
          <a:noFill/>
          <a:ln>
            <a:noFill/>
          </a:ln>
        </p:spPr>
        <p:txBody>
          <a:bodyPr spcFirstLastPara="1" wrap="square" lIns="0" tIns="0" rIns="0" bIns="0" anchor="t" anchorCtr="0">
            <a:spAutoFit/>
          </a:bodyPr>
          <a:lstStyle/>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Elija una función (por ejemplo, programación de contenidos, análisis, cuestionarios) que pueda mejorar la enseñanza invertida en su aula de EFP. Planifique una clase invertida que incorpore esta función. Describa cómo utilizaría un foro de debate para preparar a los estudiantes para la formación práctica.</a:t>
            </a:r>
            <a:endParaRPr/>
          </a:p>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¿Cómo ayudará esta función a sus alumnos a comprender y practicar mejor las destrezas? ¿Cómo evaluará si los alumnos están preparados para las tareas prácticas? ¿Qué dificultades podría encontrar al implantar esta función y cómo podría resolverlas?</a:t>
            </a:r>
            <a:endParaRPr sz="1733">
              <a:solidFill>
                <a:srgbClr val="121212"/>
              </a:solidFill>
              <a:latin typeface="Arial"/>
              <a:ea typeface="Arial"/>
              <a:cs typeface="Arial"/>
              <a:sym typeface="Arial"/>
            </a:endParaRPr>
          </a:p>
        </p:txBody>
      </p:sp>
      <p:sp>
        <p:nvSpPr>
          <p:cNvPr id="607" name="Google Shape;607;p2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8" name="Google Shape;608;p2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09" name="Google Shape;609;p21"/>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610" name="Google Shape;610;p21"/>
          <p:cNvPicPr preferRelativeResize="0"/>
          <p:nvPr/>
        </p:nvPicPr>
        <p:blipFill rotWithShape="1">
          <a:blip r:embed="rId8">
            <a:alphaModFix/>
          </a:blip>
          <a:srcRect/>
          <a:stretch/>
        </p:blipFill>
        <p:spPr>
          <a:xfrm>
            <a:off x="10464800" y="6122015"/>
            <a:ext cx="1151710" cy="4188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16" name="Google Shape;616;p2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17" name="Google Shape;617;p22"/>
          <p:cNvSpPr txBox="1"/>
          <p:nvPr/>
        </p:nvSpPr>
        <p:spPr>
          <a:xfrm>
            <a:off x="859041" y="666580"/>
            <a:ext cx="9217152"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a:solidFill>
                  <a:srgbClr val="033C5B"/>
                </a:solidFill>
                <a:latin typeface="Arial"/>
                <a:ea typeface="Arial"/>
                <a:cs typeface="Arial"/>
                <a:sym typeface="Arial"/>
              </a:rPr>
              <a:t>Recursos</a:t>
            </a:r>
            <a:endParaRPr sz="4000">
              <a:solidFill>
                <a:schemeClr val="dk1"/>
              </a:solidFill>
              <a:latin typeface="Arial"/>
              <a:ea typeface="Arial"/>
              <a:cs typeface="Arial"/>
              <a:sym typeface="Arial"/>
            </a:endParaRPr>
          </a:p>
        </p:txBody>
      </p:sp>
      <p:sp>
        <p:nvSpPr>
          <p:cNvPr id="618" name="Google Shape;618;p2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19" name="Google Shape;619;p2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20" name="Google Shape;620;p2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21" name="Google Shape;621;p2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22" name="Google Shape;622;p22"/>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623" name="Google Shape;623;p22"/>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624" name="Google Shape;624;p22"/>
          <p:cNvSpPr txBox="1"/>
          <p:nvPr/>
        </p:nvSpPr>
        <p:spPr>
          <a:xfrm>
            <a:off x="685799" y="2010748"/>
            <a:ext cx="7440105" cy="3233001"/>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Moodle </a:t>
            </a:r>
            <a:r>
              <a:rPr lang="en-US" sz="1400">
                <a:solidFill>
                  <a:srgbClr val="121212"/>
                </a:solidFill>
                <a:latin typeface="Arial"/>
                <a:ea typeface="Arial"/>
                <a:cs typeface="Arial"/>
                <a:sym typeface="Arial"/>
              </a:rPr>
              <a:t>- Sistema de gestión del aprendizaje (LMS) gratuito y de código abierto que permite a los profesores crear cursos en línea. Es muy personalizable y admite una amplia gama de actividades y recursos para el aprendizaje en aulas invertidas. </a:t>
            </a:r>
            <a:endParaRPr sz="1100">
              <a:solidFill>
                <a:schemeClr val="dk1"/>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14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Canvas </a:t>
            </a:r>
            <a:r>
              <a:rPr lang="en-US" sz="1400">
                <a:solidFill>
                  <a:srgbClr val="121212"/>
                </a:solidFill>
                <a:latin typeface="Arial"/>
                <a:ea typeface="Arial"/>
                <a:cs typeface="Arial"/>
                <a:sym typeface="Arial"/>
              </a:rPr>
              <a:t>- Un sistema de gestión del aprendizaje (LMS) completo y robusto que facilita un entorno de aprendizaje atractivo. Canvas permite a los educadores crear cursos personalizados en formato en línea. Es conocido por su facilidad de uso, fiabilidad y escalabilidad, lo que lo hace adecuado para aulas de todos los tamaños. La plataforma admite integraciones multimedia, foros de debate y diversos tipos de evaluación, lo que se ajusta perfectamente al enfoque de la clase invertida, ya que permite a los educadores impartir contenidos educativos en línea y hacer participar a los alumnos en actividades de aprendizaje interactivas.</a:t>
            </a:r>
            <a:endParaRPr/>
          </a:p>
          <a:p>
            <a:pPr marL="457200" marR="0" lvl="0" indent="-292100" algn="l" rtl="0">
              <a:lnSpc>
                <a:spcPct val="140000"/>
              </a:lnSpc>
              <a:spcBef>
                <a:spcPts val="0"/>
              </a:spcBef>
              <a:spcAft>
                <a:spcPts val="0"/>
              </a:spcAft>
              <a:buClr>
                <a:srgbClr val="121212"/>
              </a:buClr>
              <a:buSzPts val="2600"/>
              <a:buFont typeface="Arial"/>
              <a:buNone/>
            </a:pPr>
            <a:endParaRPr sz="11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0" name="Google Shape;630;p2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1" name="Google Shape;631;p23"/>
          <p:cNvSpPr txBox="1"/>
          <p:nvPr/>
        </p:nvSpPr>
        <p:spPr>
          <a:xfrm>
            <a:off x="859041" y="666580"/>
            <a:ext cx="9217152" cy="7731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a:solidFill>
                  <a:srgbClr val="033C5B"/>
                </a:solidFill>
                <a:latin typeface="Arial"/>
                <a:ea typeface="Arial"/>
                <a:cs typeface="Arial"/>
                <a:sym typeface="Arial"/>
              </a:rPr>
              <a:t>Recursos</a:t>
            </a:r>
            <a:endParaRPr sz="4000">
              <a:solidFill>
                <a:schemeClr val="dk1"/>
              </a:solidFill>
              <a:latin typeface="Arial"/>
              <a:ea typeface="Arial"/>
              <a:cs typeface="Arial"/>
              <a:sym typeface="Arial"/>
            </a:endParaRPr>
          </a:p>
        </p:txBody>
      </p:sp>
      <p:sp>
        <p:nvSpPr>
          <p:cNvPr id="632" name="Google Shape;632;p2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3" name="Google Shape;633;p2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4" name="Google Shape;634;p2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5" name="Google Shape;635;p2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6" name="Google Shape;636;p2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a:t>
            </a:r>
            <a:r>
              <a:rPr lang="es-ES" sz="1000" b="0" i="0">
                <a:solidFill>
                  <a:srgbClr val="26324B"/>
                </a:solidFill>
                <a:effectLst/>
                <a:latin typeface="arial" panose="020B0604020202020204" pitchFamily="34" charset="0"/>
              </a:rPr>
              <a:t>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637" name="Google Shape;637;p2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638" name="Google Shape;638;p23"/>
          <p:cNvSpPr txBox="1"/>
          <p:nvPr/>
        </p:nvSpPr>
        <p:spPr>
          <a:xfrm>
            <a:off x="585215" y="1531055"/>
            <a:ext cx="8961121" cy="4137864"/>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a:solidFill>
                  <a:srgbClr val="121212"/>
                </a:solidFill>
                <a:latin typeface="Arial"/>
                <a:ea typeface="Arial"/>
                <a:cs typeface="Arial"/>
                <a:sym typeface="Arial"/>
              </a:rPr>
              <a:t>Google Classroom </a:t>
            </a:r>
            <a:r>
              <a:rPr lang="en-US" sz="1400">
                <a:solidFill>
                  <a:srgbClr val="121212"/>
                </a:solidFill>
                <a:latin typeface="Arial"/>
                <a:ea typeface="Arial"/>
                <a:cs typeface="Arial"/>
                <a:sym typeface="Arial"/>
              </a:rPr>
              <a:t>es una plataforma de aprendizaje gratuita basada en Internet diseñada para simplificar el proceso de creación, distribución y calificación de tareas. Se integra perfectamente con otras herramientas de Google, lo que permite a los profesores compartir recursos, organizar tareas y comunicarse con los alumnos. La plataforma está diseñada para mejorar la colaboración y agilizar el flujo de trabajo tanto en entornos de aprendizaje presenciales como remotos.  </a:t>
            </a:r>
            <a:endParaRPr/>
          </a:p>
          <a:p>
            <a:pPr marL="0" marR="0" lvl="0" indent="0" algn="l" rtl="0">
              <a:lnSpc>
                <a:spcPct val="140000"/>
              </a:lnSpc>
              <a:spcBef>
                <a:spcPts val="0"/>
              </a:spcBef>
              <a:spcAft>
                <a:spcPts val="0"/>
              </a:spcAft>
              <a:buNone/>
            </a:pP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https://classroom.google.com/</a:t>
            </a:r>
            <a:endParaRPr sz="14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14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1400" u="sng">
                <a:solidFill>
                  <a:srgbClr val="121212"/>
                </a:solidFill>
                <a:latin typeface="Arial"/>
                <a:ea typeface="Arial"/>
                <a:cs typeface="Arial"/>
                <a:sym typeface="Arial"/>
              </a:rPr>
              <a:t>Zoom </a:t>
            </a:r>
            <a:r>
              <a:rPr lang="en-US" sz="1400">
                <a:solidFill>
                  <a:srgbClr val="121212"/>
                </a:solidFill>
                <a:latin typeface="Arial"/>
                <a:ea typeface="Arial"/>
                <a:cs typeface="Arial"/>
                <a:sym typeface="Arial"/>
              </a:rPr>
              <a:t>es una plataforma de videoconferencia que permite a educadores y estudiantes conectarse en tiempo real para clases virtuales, reuniones y seminarios web. Ofrece funciones como compartir pantalla, salas de reuniones y encuestas en directo, que mejoran la experiencia de aprendizaje interactivo. Zoom se utiliza ampliamente tanto para modelos de aprendizaje sincrónicos como híbridos, lo que la convierte en una opción popular para la educación a distancia.  </a:t>
            </a:r>
            <a:endParaRPr/>
          </a:p>
          <a:p>
            <a:pPr marL="0" marR="0" lvl="0" indent="0" algn="l" rtl="0">
              <a:lnSpc>
                <a:spcPct val="140000"/>
              </a:lnSpc>
              <a:spcBef>
                <a:spcPts val="0"/>
              </a:spcBef>
              <a:spcAft>
                <a:spcPts val="0"/>
              </a:spcAft>
              <a:buNone/>
            </a:pPr>
            <a:r>
              <a:rPr lang="en-US" sz="14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https://zoom.us/</a:t>
            </a:r>
            <a:endParaRPr sz="14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14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14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3" name="Google Shape;113;p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4" name="Google Shape;114;p3"/>
          <p:cNvSpPr txBox="1"/>
          <p:nvPr/>
        </p:nvSpPr>
        <p:spPr>
          <a:xfrm>
            <a:off x="339018" y="342462"/>
            <a:ext cx="9283220"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¿Qué es un sistema de gestión del aprendizaje?</a:t>
            </a:r>
            <a:endParaRPr sz="4000" b="1">
              <a:solidFill>
                <a:schemeClr val="dk1"/>
              </a:solidFill>
              <a:latin typeface="Arial"/>
              <a:ea typeface="Arial"/>
              <a:cs typeface="Arial"/>
              <a:sym typeface="Arial"/>
            </a:endParaRPr>
          </a:p>
        </p:txBody>
      </p:sp>
      <p:sp>
        <p:nvSpPr>
          <p:cNvPr id="115" name="Google Shape;115;p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6" name="Google Shape;116;p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7" name="Google Shape;117;p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8" name="Google Shape;118;p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9" name="Google Shape;119;p3"/>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21" name="Google Shape;121;p3"/>
          <p:cNvSpPr/>
          <p:nvPr/>
        </p:nvSpPr>
        <p:spPr>
          <a:xfrm>
            <a:off x="589781" y="2401477"/>
            <a:ext cx="10287000" cy="1924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1">
                <a:solidFill>
                  <a:schemeClr val="dk1"/>
                </a:solidFill>
                <a:latin typeface="Arial"/>
                <a:ea typeface="Arial"/>
                <a:cs typeface="Arial"/>
                <a:sym typeface="Arial"/>
              </a:rPr>
              <a:t>El Sistema de Gestión del Aprendizaje (SGA), también llamado sistema de gestión de cursos o entorno virtual de aprendizaje, es un sistema de software basado en la web que ayuda a los profesores a gestionar cursos e impartir clases en línea. Ayuda en la administración, el seguimiento y la elaboración de informes del proceso de aprendizaje. Un LMS suele tener los siguientes componentes: creación de contenidos, organización, impartición, interacciones de apoyo al alumno, evaluación y calificación, y gestión del proceso de aprendizaje.</a:t>
            </a:r>
            <a:endParaRPr/>
          </a:p>
          <a:p>
            <a:pPr marL="0" marR="0" lvl="0" indent="0" algn="ctr" rtl="0">
              <a:spcBef>
                <a:spcPts val="0"/>
              </a:spcBef>
              <a:spcAft>
                <a:spcPts val="0"/>
              </a:spcAft>
              <a:buNone/>
            </a:pPr>
            <a:endParaRPr sz="1800" i="1">
              <a:solidFill>
                <a:schemeClr val="dk1"/>
              </a:solidFill>
              <a:latin typeface="Arial"/>
              <a:ea typeface="Arial"/>
              <a:cs typeface="Arial"/>
              <a:sym typeface="Arial"/>
            </a:endParaRPr>
          </a:p>
          <a:p>
            <a:pPr marL="0" marR="0" lvl="0" indent="0" algn="ctr" rtl="0">
              <a:spcBef>
                <a:spcPts val="0"/>
              </a:spcBef>
              <a:spcAft>
                <a:spcPts val="0"/>
              </a:spcAft>
              <a:buNone/>
            </a:pPr>
            <a:r>
              <a:rPr lang="en-US" sz="1800" i="1"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Aprendizaje abierto y a distancia: Términos y definiciones clave</a:t>
            </a:r>
            <a:endParaRPr sz="1800" i="1">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7" name="Google Shape;127;p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8" name="Google Shape;128;p4"/>
          <p:cNvSpPr txBox="1"/>
          <p:nvPr/>
        </p:nvSpPr>
        <p:spPr>
          <a:xfrm>
            <a:off x="339018" y="342462"/>
            <a:ext cx="9283220"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Entender los sistemas de gestión del aprendizaje</a:t>
            </a:r>
            <a:endParaRPr sz="4000" b="1">
              <a:solidFill>
                <a:schemeClr val="dk1"/>
              </a:solidFill>
              <a:latin typeface="Arial"/>
              <a:ea typeface="Arial"/>
              <a:cs typeface="Arial"/>
              <a:sym typeface="Arial"/>
            </a:endParaRPr>
          </a:p>
        </p:txBody>
      </p:sp>
      <p:sp>
        <p:nvSpPr>
          <p:cNvPr id="129" name="Google Shape;129;p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0" name="Google Shape;130;p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1" name="Google Shape;131;p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2" name="Google Shape;132;p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3" name="Google Shape;133;p4"/>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134" name="Google Shape;134;p4"/>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35" name="Google Shape;135;p4"/>
          <p:cNvGrpSpPr/>
          <p:nvPr/>
        </p:nvGrpSpPr>
        <p:grpSpPr>
          <a:xfrm>
            <a:off x="618740" y="2082458"/>
            <a:ext cx="10095803" cy="3463431"/>
            <a:chOff x="10040" y="154306"/>
            <a:chExt cx="10095803" cy="3463431"/>
          </a:xfrm>
        </p:grpSpPr>
        <p:sp>
          <p:nvSpPr>
            <p:cNvPr id="136" name="Google Shape;136;p4"/>
            <p:cNvSpPr/>
            <p:nvPr/>
          </p:nvSpPr>
          <p:spPr>
            <a:xfrm>
              <a:off x="865617" y="482548"/>
              <a:ext cx="684461" cy="71"/>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591146" y="425033"/>
              <a:ext cx="78713" cy="147987"/>
            </a:xfrm>
            <a:prstGeom prst="chevron">
              <a:avLst>
                <a:gd name="adj" fmla="val 9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51781"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547931"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1</a:t>
              </a:r>
              <a:endParaRPr/>
            </a:p>
          </p:txBody>
        </p:sp>
        <p:sp>
          <p:nvSpPr>
            <p:cNvPr id="140" name="Google Shape;140;p4"/>
            <p:cNvSpPr/>
            <p:nvPr/>
          </p:nvSpPr>
          <p:spPr>
            <a:xfrm>
              <a:off x="10040"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10040"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Un sistema de gestión del aprendizaje (LMS) es una plataforma digital diseñada para simplificar la gestión y la entrega de contenidos educativos.</a:t>
              </a:r>
              <a:endParaRPr/>
            </a:p>
          </p:txBody>
        </p:sp>
        <p:sp>
          <p:nvSpPr>
            <p:cNvPr id="142" name="Google Shape;142;p4"/>
            <p:cNvSpPr/>
            <p:nvPr/>
          </p:nvSpPr>
          <p:spPr>
            <a:xfrm>
              <a:off x="1721193" y="482548"/>
              <a:ext cx="1540037" cy="72"/>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302299" y="425033"/>
              <a:ext cx="78713" cy="147988"/>
            </a:xfrm>
            <a:prstGeom prst="chevron">
              <a:avLst>
                <a:gd name="adj" fmla="val 9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162934"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2259084"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2</a:t>
              </a:r>
              <a:endParaRPr/>
            </a:p>
          </p:txBody>
        </p:sp>
        <p:sp>
          <p:nvSpPr>
            <p:cNvPr id="146" name="Google Shape;146;p4"/>
            <p:cNvSpPr/>
            <p:nvPr/>
          </p:nvSpPr>
          <p:spPr>
            <a:xfrm>
              <a:off x="1721193"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1721193"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Sirve de eje central, apoyando la distribución eficiente de los materiales del curso.</a:t>
              </a:r>
              <a:endParaRPr/>
            </a:p>
          </p:txBody>
        </p:sp>
        <p:sp>
          <p:nvSpPr>
            <p:cNvPr id="148" name="Google Shape;148;p4"/>
            <p:cNvSpPr/>
            <p:nvPr/>
          </p:nvSpPr>
          <p:spPr>
            <a:xfrm>
              <a:off x="3432346" y="482548"/>
              <a:ext cx="1540037" cy="72"/>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5013452" y="425033"/>
              <a:ext cx="78713" cy="147988"/>
            </a:xfrm>
            <a:prstGeom prst="chevron">
              <a:avLst>
                <a:gd name="adj" fmla="val 9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874087"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3970237"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3</a:t>
              </a:r>
              <a:endParaRPr/>
            </a:p>
          </p:txBody>
        </p:sp>
        <p:sp>
          <p:nvSpPr>
            <p:cNvPr id="152" name="Google Shape;152;p4"/>
            <p:cNvSpPr/>
            <p:nvPr/>
          </p:nvSpPr>
          <p:spPr>
            <a:xfrm>
              <a:off x="3432346"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3432346"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Un LMS agiliza la comunicación entre educadores y alumnos.</a:t>
              </a:r>
              <a:endParaRPr/>
            </a:p>
          </p:txBody>
        </p:sp>
        <p:sp>
          <p:nvSpPr>
            <p:cNvPr id="154" name="Google Shape;154;p4"/>
            <p:cNvSpPr/>
            <p:nvPr/>
          </p:nvSpPr>
          <p:spPr>
            <a:xfrm>
              <a:off x="5143500" y="482548"/>
              <a:ext cx="1540037" cy="72"/>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724605" y="425033"/>
              <a:ext cx="78713" cy="147988"/>
            </a:xfrm>
            <a:prstGeom prst="chevron">
              <a:avLst>
                <a:gd name="adj" fmla="val 9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585240"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5681390"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4</a:t>
              </a:r>
              <a:endParaRPr/>
            </a:p>
          </p:txBody>
        </p:sp>
        <p:sp>
          <p:nvSpPr>
            <p:cNvPr id="158" name="Google Shape;158;p4"/>
            <p:cNvSpPr/>
            <p:nvPr/>
          </p:nvSpPr>
          <p:spPr>
            <a:xfrm>
              <a:off x="5143500"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5143500"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Facilita la organización de los recursos de aprendizaje, haciendo más eficiente la gestión de los cursos.</a:t>
              </a:r>
              <a:endParaRPr/>
            </a:p>
          </p:txBody>
        </p:sp>
        <p:sp>
          <p:nvSpPr>
            <p:cNvPr id="160" name="Google Shape;160;p4"/>
            <p:cNvSpPr/>
            <p:nvPr/>
          </p:nvSpPr>
          <p:spPr>
            <a:xfrm>
              <a:off x="6854653" y="482548"/>
              <a:ext cx="1540037" cy="72"/>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435758" y="425033"/>
              <a:ext cx="78713" cy="147988"/>
            </a:xfrm>
            <a:prstGeom prst="chevron">
              <a:avLst>
                <a:gd name="adj" fmla="val 9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296393"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7392543"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5</a:t>
              </a:r>
              <a:endParaRPr/>
            </a:p>
          </p:txBody>
        </p:sp>
        <p:sp>
          <p:nvSpPr>
            <p:cNvPr id="164" name="Google Shape;164;p4"/>
            <p:cNvSpPr/>
            <p:nvPr/>
          </p:nvSpPr>
          <p:spPr>
            <a:xfrm>
              <a:off x="6854653"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6854653"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Los estudiantes ganan flexibilidad para acceder a los materiales en cualquier momento y desde cualquier lugar.</a:t>
              </a:r>
              <a:endParaRPr/>
            </a:p>
          </p:txBody>
        </p:sp>
        <p:sp>
          <p:nvSpPr>
            <p:cNvPr id="166" name="Google Shape;166;p4"/>
            <p:cNvSpPr/>
            <p:nvPr/>
          </p:nvSpPr>
          <p:spPr>
            <a:xfrm>
              <a:off x="8565806" y="482548"/>
              <a:ext cx="770018" cy="72"/>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9007546" y="154306"/>
              <a:ext cx="656556" cy="656556"/>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txBox="1"/>
            <p:nvPr/>
          </p:nvSpPr>
          <p:spPr>
            <a:xfrm>
              <a:off x="9103696" y="250456"/>
              <a:ext cx="464256" cy="464256"/>
            </a:xfrm>
            <a:prstGeom prst="rect">
              <a:avLst/>
            </a:prstGeom>
            <a:noFill/>
            <a:ln>
              <a:noFill/>
            </a:ln>
          </p:spPr>
          <p:txBody>
            <a:bodyPr spcFirstLastPara="1" wrap="square" lIns="25475" tIns="25475" rIns="25475" bIns="25475"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6</a:t>
              </a:r>
              <a:endParaRPr/>
            </a:p>
          </p:txBody>
        </p:sp>
        <p:sp>
          <p:nvSpPr>
            <p:cNvPr id="169" name="Google Shape;169;p4"/>
            <p:cNvSpPr/>
            <p:nvPr/>
          </p:nvSpPr>
          <p:spPr>
            <a:xfrm>
              <a:off x="8565806" y="976462"/>
              <a:ext cx="1540037" cy="2641275"/>
            </a:xfrm>
            <a:prstGeom prst="upArrowCallout">
              <a:avLst>
                <a:gd name="adj1" fmla="val 50000"/>
                <a:gd name="adj2" fmla="val 20000"/>
                <a:gd name="adj3" fmla="val 20000"/>
                <a:gd name="adj4" fmla="val 10000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8565806" y="1284469"/>
              <a:ext cx="1540037" cy="2333268"/>
            </a:xfrm>
            <a:prstGeom prst="rect">
              <a:avLst/>
            </a:prstGeom>
            <a:noFill/>
            <a:ln>
              <a:noFill/>
            </a:ln>
          </p:spPr>
          <p:txBody>
            <a:bodyPr spcFirstLastPara="1" wrap="square" lIns="121475" tIns="165100" rIns="121475" bIns="1651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a:solidFill>
                    <a:schemeClr val="dk1"/>
                  </a:solidFill>
                </a:rPr>
                <a:t>Este sistema favorece un planteamiento educativo más integrador y accesible, que atiende a las diversas necesidades de aprendizaje.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6" name="Google Shape;176;p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7" name="Google Shape;177;p5"/>
          <p:cNvSpPr txBox="1"/>
          <p:nvPr/>
        </p:nvSpPr>
        <p:spPr>
          <a:xfrm>
            <a:off x="618476" y="441261"/>
            <a:ext cx="8121000" cy="1551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El papel del LMS en el </a:t>
            </a:r>
            <a:r>
              <a:rPr lang="en-US" sz="4800" b="1">
                <a:solidFill>
                  <a:srgbClr val="033C5B"/>
                </a:solidFill>
              </a:rPr>
              <a:t>aprendizaje invertido </a:t>
            </a:r>
            <a:endParaRPr sz="4000" b="1">
              <a:solidFill>
                <a:schemeClr val="dk1"/>
              </a:solidFill>
              <a:latin typeface="Arial"/>
              <a:ea typeface="Arial"/>
              <a:cs typeface="Arial"/>
              <a:sym typeface="Arial"/>
            </a:endParaRPr>
          </a:p>
        </p:txBody>
      </p:sp>
      <p:sp>
        <p:nvSpPr>
          <p:cNvPr id="178" name="Google Shape;178;p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9" name="Google Shape;179;p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0" name="Google Shape;180;p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1" name="Google Shape;181;p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2" name="Google Shape;182;p5"/>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183" name="Google Shape;183;p5"/>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84" name="Google Shape;184;p5"/>
          <p:cNvGrpSpPr/>
          <p:nvPr/>
        </p:nvGrpSpPr>
        <p:grpSpPr>
          <a:xfrm>
            <a:off x="1239498" y="2191307"/>
            <a:ext cx="9336010" cy="3546630"/>
            <a:chOff x="0" y="0"/>
            <a:chExt cx="9336010" cy="3546630"/>
          </a:xfrm>
        </p:grpSpPr>
        <p:sp>
          <p:nvSpPr>
            <p:cNvPr id="185" name="Google Shape;185;p5"/>
            <p:cNvSpPr/>
            <p:nvPr/>
          </p:nvSpPr>
          <p:spPr>
            <a:xfrm>
              <a:off x="0" y="0"/>
              <a:ext cx="7468808" cy="780258"/>
            </a:xfrm>
            <a:prstGeom prst="roundRect">
              <a:avLst>
                <a:gd name="adj" fmla="val 1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6" name="Google Shape;186;p5"/>
            <p:cNvSpPr txBox="1"/>
            <p:nvPr/>
          </p:nvSpPr>
          <p:spPr>
            <a:xfrm>
              <a:off x="22853" y="22853"/>
              <a:ext cx="6560916" cy="73455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a:solidFill>
                    <a:schemeClr val="tx1"/>
                  </a:solidFill>
                  <a:latin typeface="Arial"/>
                  <a:ea typeface="Arial"/>
                  <a:cs typeface="Arial"/>
                  <a:sym typeface="Arial"/>
                </a:rPr>
                <a:t>Within the </a:t>
              </a:r>
              <a:r>
                <a:rPr lang="en-US">
                  <a:solidFill>
                    <a:schemeClr val="tx1"/>
                  </a:solidFill>
                </a:rPr>
                <a:t>aprendizaje invertido </a:t>
              </a:r>
              <a:r>
                <a:rPr lang="en-US" sz="1400">
                  <a:solidFill>
                    <a:schemeClr val="tx1"/>
                  </a:solidFill>
                  <a:latin typeface="Arial"/>
                  <a:ea typeface="Arial"/>
                  <a:cs typeface="Arial"/>
                  <a:sym typeface="Arial"/>
                </a:rPr>
                <a:t> framework, the LMS is essential for hosting pre-class instructional content, such as videos.</a:t>
              </a:r>
              <a:endParaRPr>
                <a:solidFill>
                  <a:schemeClr val="tx1"/>
                </a:solidFill>
              </a:endParaRPr>
            </a:p>
          </p:txBody>
        </p:sp>
        <p:sp>
          <p:nvSpPr>
            <p:cNvPr id="187" name="Google Shape;187;p5"/>
            <p:cNvSpPr/>
            <p:nvPr/>
          </p:nvSpPr>
          <p:spPr>
            <a:xfrm>
              <a:off x="625512" y="922124"/>
              <a:ext cx="7468808" cy="780258"/>
            </a:xfrm>
            <a:prstGeom prst="roundRect">
              <a:avLst>
                <a:gd name="adj" fmla="val 1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8" name="Google Shape;188;p5"/>
            <p:cNvSpPr txBox="1"/>
            <p:nvPr/>
          </p:nvSpPr>
          <p:spPr>
            <a:xfrm>
              <a:off x="648365" y="944977"/>
              <a:ext cx="6290421" cy="73455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a:solidFill>
                    <a:schemeClr val="tx1"/>
                  </a:solidFill>
                  <a:latin typeface="Arial"/>
                  <a:ea typeface="Arial"/>
                  <a:cs typeface="Arial"/>
                  <a:sym typeface="Arial"/>
                </a:rPr>
                <a:t>It facilitates online discussions and enables continuous tracking of student progress.</a:t>
              </a:r>
              <a:endParaRPr>
                <a:solidFill>
                  <a:schemeClr val="tx1"/>
                </a:solidFill>
              </a:endParaRPr>
            </a:p>
          </p:txBody>
        </p:sp>
        <p:sp>
          <p:nvSpPr>
            <p:cNvPr id="189" name="Google Shape;189;p5"/>
            <p:cNvSpPr/>
            <p:nvPr/>
          </p:nvSpPr>
          <p:spPr>
            <a:xfrm>
              <a:off x="1241689" y="1844248"/>
              <a:ext cx="7468808" cy="780258"/>
            </a:xfrm>
            <a:prstGeom prst="roundRect">
              <a:avLst>
                <a:gd name="adj" fmla="val 1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0" name="Google Shape;190;p5"/>
            <p:cNvSpPr txBox="1"/>
            <p:nvPr/>
          </p:nvSpPr>
          <p:spPr>
            <a:xfrm>
              <a:off x="1264542" y="1867101"/>
              <a:ext cx="6299757" cy="73455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a:solidFill>
                    <a:schemeClr val="tx1"/>
                  </a:solidFill>
                  <a:latin typeface="Arial"/>
                  <a:ea typeface="Arial"/>
                  <a:cs typeface="Arial"/>
                  <a:sym typeface="Arial"/>
                </a:rPr>
                <a:t>By using the LMS strategically, educators can reallocate classroom time to interactive, student-focused activities like problem-solving and project work.</a:t>
              </a:r>
              <a:endParaRPr>
                <a:solidFill>
                  <a:schemeClr val="tx1"/>
                </a:solidFill>
              </a:endParaRPr>
            </a:p>
          </p:txBody>
        </p:sp>
        <p:sp>
          <p:nvSpPr>
            <p:cNvPr id="191" name="Google Shape;191;p5"/>
            <p:cNvSpPr/>
            <p:nvPr/>
          </p:nvSpPr>
          <p:spPr>
            <a:xfrm>
              <a:off x="1867202" y="2766372"/>
              <a:ext cx="7468808" cy="780258"/>
            </a:xfrm>
            <a:prstGeom prst="roundRect">
              <a:avLst>
                <a:gd name="adj" fmla="val 1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2" name="Google Shape;192;p5"/>
            <p:cNvSpPr txBox="1"/>
            <p:nvPr/>
          </p:nvSpPr>
          <p:spPr>
            <a:xfrm>
              <a:off x="1890055" y="2789225"/>
              <a:ext cx="6290421" cy="73455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a:solidFill>
                    <a:schemeClr val="tx1"/>
                  </a:solidFill>
                  <a:latin typeface="Arial"/>
                  <a:ea typeface="Arial"/>
                  <a:cs typeface="Arial"/>
                  <a:sym typeface="Arial"/>
                </a:rPr>
                <a:t>This shift significantly enhances student engagement and improves learning outcomes.</a:t>
              </a:r>
              <a:endParaRPr>
                <a:solidFill>
                  <a:schemeClr val="tx1"/>
                </a:solidFill>
              </a:endParaRPr>
            </a:p>
          </p:txBody>
        </p:sp>
        <p:sp>
          <p:nvSpPr>
            <p:cNvPr id="193" name="Google Shape;193;p5"/>
            <p:cNvSpPr/>
            <p:nvPr/>
          </p:nvSpPr>
          <p:spPr>
            <a:xfrm>
              <a:off x="6961640" y="597607"/>
              <a:ext cx="507168" cy="507168"/>
            </a:xfrm>
            <a:prstGeom prst="downArrow">
              <a:avLst>
                <a:gd name="adj1" fmla="val 55000"/>
                <a:gd name="adj2" fmla="val 45000"/>
              </a:avLst>
            </a:prstGeom>
            <a:solidFill>
              <a:schemeClr val="lt1">
                <a:alpha val="89803"/>
              </a:schemeClr>
            </a:solidFill>
            <a:ln w="19050" cap="flat" cmpd="sng">
              <a:solidFill>
                <a:srgbClr val="E9713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4" name="Google Shape;194;p5"/>
            <p:cNvSpPr txBox="1"/>
            <p:nvPr/>
          </p:nvSpPr>
          <p:spPr>
            <a:xfrm>
              <a:off x="7075753" y="597607"/>
              <a:ext cx="278942" cy="38164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tx1"/>
                </a:solidFill>
                <a:latin typeface="Arial"/>
                <a:ea typeface="Arial"/>
                <a:cs typeface="Arial"/>
                <a:sym typeface="Arial"/>
              </a:endParaRPr>
            </a:p>
          </p:txBody>
        </p:sp>
        <p:sp>
          <p:nvSpPr>
            <p:cNvPr id="195" name="Google Shape;195;p5"/>
            <p:cNvSpPr/>
            <p:nvPr/>
          </p:nvSpPr>
          <p:spPr>
            <a:xfrm>
              <a:off x="7587153" y="1519731"/>
              <a:ext cx="507168" cy="507168"/>
            </a:xfrm>
            <a:prstGeom prst="downArrow">
              <a:avLst>
                <a:gd name="adj1" fmla="val 55000"/>
                <a:gd name="adj2" fmla="val 45000"/>
              </a:avLst>
            </a:prstGeom>
            <a:solidFill>
              <a:schemeClr val="lt1">
                <a:alpha val="89803"/>
              </a:schemeClr>
            </a:solidFill>
            <a:ln w="19050" cap="flat" cmpd="sng">
              <a:solidFill>
                <a:srgbClr val="E9713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6" name="Google Shape;196;p5"/>
            <p:cNvSpPr txBox="1"/>
            <p:nvPr/>
          </p:nvSpPr>
          <p:spPr>
            <a:xfrm>
              <a:off x="7701266" y="1519731"/>
              <a:ext cx="278942" cy="38164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tx1"/>
                </a:solidFill>
                <a:latin typeface="Arial"/>
                <a:ea typeface="Arial"/>
                <a:cs typeface="Arial"/>
                <a:sym typeface="Arial"/>
              </a:endParaRPr>
            </a:p>
          </p:txBody>
        </p:sp>
        <p:sp>
          <p:nvSpPr>
            <p:cNvPr id="197" name="Google Shape;197;p5"/>
            <p:cNvSpPr/>
            <p:nvPr/>
          </p:nvSpPr>
          <p:spPr>
            <a:xfrm>
              <a:off x="8203330" y="2441855"/>
              <a:ext cx="507168" cy="507168"/>
            </a:xfrm>
            <a:prstGeom prst="downArrow">
              <a:avLst>
                <a:gd name="adj1" fmla="val 55000"/>
                <a:gd name="adj2" fmla="val 45000"/>
              </a:avLst>
            </a:prstGeom>
            <a:solidFill>
              <a:schemeClr val="lt1">
                <a:alpha val="89803"/>
              </a:schemeClr>
            </a:solidFill>
            <a:ln w="19050" cap="flat" cmpd="sng">
              <a:solidFill>
                <a:srgbClr val="E9713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8" name="Google Shape;198;p5"/>
            <p:cNvSpPr txBox="1"/>
            <p:nvPr/>
          </p:nvSpPr>
          <p:spPr>
            <a:xfrm>
              <a:off x="8317443" y="2441855"/>
              <a:ext cx="278942" cy="38164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a:solidFill>
                  <a:schemeClr val="tx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4" name="Google Shape;204;p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5" name="Google Shape;205;p6"/>
          <p:cNvSpPr txBox="1"/>
          <p:nvPr/>
        </p:nvSpPr>
        <p:spPr>
          <a:xfrm>
            <a:off x="618476" y="441261"/>
            <a:ext cx="8121000" cy="2364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a:solidFill>
                  <a:srgbClr val="033C5B"/>
                </a:solidFill>
                <a:latin typeface="Arial"/>
                <a:ea typeface="Arial"/>
                <a:cs typeface="Arial"/>
                <a:sym typeface="Arial"/>
              </a:rPr>
              <a:t>¿Por qué el LMS es clave para la enseñanza invertida en E</a:t>
            </a:r>
            <a:r>
              <a:rPr lang="en-US" sz="4800" b="1">
                <a:solidFill>
                  <a:srgbClr val="033C5B"/>
                </a:solidFill>
              </a:rPr>
              <a:t>F</a:t>
            </a:r>
            <a:r>
              <a:rPr lang="en-US" sz="4800" b="1">
                <a:solidFill>
                  <a:srgbClr val="033C5B"/>
                </a:solidFill>
                <a:latin typeface="Arial"/>
                <a:ea typeface="Arial"/>
                <a:cs typeface="Arial"/>
                <a:sym typeface="Arial"/>
              </a:rPr>
              <a:t>P?</a:t>
            </a:r>
            <a:endParaRPr sz="4000" b="1">
              <a:solidFill>
                <a:schemeClr val="dk1"/>
              </a:solidFill>
              <a:latin typeface="Arial"/>
              <a:ea typeface="Arial"/>
              <a:cs typeface="Arial"/>
              <a:sym typeface="Arial"/>
            </a:endParaRPr>
          </a:p>
        </p:txBody>
      </p:sp>
      <p:sp>
        <p:nvSpPr>
          <p:cNvPr id="206" name="Google Shape;206;p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7" name="Google Shape;207;p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8" name="Google Shape;208;p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9" name="Google Shape;209;p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0" name="Google Shape;210;p6"/>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211" name="Google Shape;211;p6"/>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12" name="Google Shape;212;p6"/>
          <p:cNvGrpSpPr/>
          <p:nvPr/>
        </p:nvGrpSpPr>
        <p:grpSpPr>
          <a:xfrm>
            <a:off x="688883" y="1499054"/>
            <a:ext cx="9882292" cy="3940532"/>
            <a:chOff x="10638" y="0"/>
            <a:chExt cx="9882292" cy="3940532"/>
          </a:xfrm>
        </p:grpSpPr>
        <p:sp>
          <p:nvSpPr>
            <p:cNvPr id="213" name="Google Shape;213;p6"/>
            <p:cNvSpPr/>
            <p:nvPr/>
          </p:nvSpPr>
          <p:spPr>
            <a:xfrm>
              <a:off x="742767" y="0"/>
              <a:ext cx="8418034" cy="3940532"/>
            </a:xfrm>
            <a:prstGeom prst="rightArrow">
              <a:avLst>
                <a:gd name="adj1" fmla="val 50000"/>
                <a:gd name="adj2" fmla="val 5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0638" y="1182159"/>
              <a:ext cx="3187711" cy="1576212"/>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txBox="1"/>
            <p:nvPr/>
          </p:nvSpPr>
          <p:spPr>
            <a:xfrm>
              <a:off x="87582" y="1259103"/>
              <a:ext cx="3033823" cy="142232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Proporciona recursos estructurados y accesibles que los alumnos de EFP pueden estudiar a su propio ritmo antes de las clases, aprovechando al máximo el tiempo presencial para la aplicación práctica.</a:t>
              </a:r>
              <a:endParaRPr sz="1600">
                <a:solidFill>
                  <a:schemeClr val="lt1"/>
                </a:solidFill>
                <a:latin typeface="Arial"/>
                <a:ea typeface="Arial"/>
                <a:cs typeface="Arial"/>
                <a:sym typeface="Arial"/>
              </a:endParaRPr>
            </a:p>
          </p:txBody>
        </p:sp>
        <p:sp>
          <p:nvSpPr>
            <p:cNvPr id="216" name="Google Shape;216;p6"/>
            <p:cNvSpPr/>
            <p:nvPr/>
          </p:nvSpPr>
          <p:spPr>
            <a:xfrm>
              <a:off x="3357929" y="1182159"/>
              <a:ext cx="3187711" cy="1576212"/>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txBox="1"/>
            <p:nvPr/>
          </p:nvSpPr>
          <p:spPr>
            <a:xfrm>
              <a:off x="3434873" y="1259103"/>
              <a:ext cx="3033823" cy="142232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Facilita el aprendizaje interactivo centrado en el alumno ofreciendo herramientas de participación y colaboración.</a:t>
              </a:r>
              <a:endParaRPr sz="1600">
                <a:solidFill>
                  <a:schemeClr val="lt1"/>
                </a:solidFill>
                <a:latin typeface="Arial"/>
                <a:ea typeface="Arial"/>
                <a:cs typeface="Arial"/>
                <a:sym typeface="Arial"/>
              </a:endParaRPr>
            </a:p>
          </p:txBody>
        </p:sp>
        <p:sp>
          <p:nvSpPr>
            <p:cNvPr id="218" name="Google Shape;218;p6"/>
            <p:cNvSpPr/>
            <p:nvPr/>
          </p:nvSpPr>
          <p:spPr>
            <a:xfrm>
              <a:off x="6705219" y="1182159"/>
              <a:ext cx="3187711" cy="1576212"/>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p:nvPr/>
          </p:nvSpPr>
          <p:spPr>
            <a:xfrm>
              <a:off x="6782163" y="1259103"/>
              <a:ext cx="3033823" cy="142232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rPr>
                <a:t>Aumenta la capacidad de los instructores para supervisar los progresos y proporcionar apoyo individualizado, esencial para las diversas aptitudes profesionales.</a:t>
              </a:r>
              <a:endParaRPr sz="16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5" name="Google Shape;225;p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6" name="Google Shape;226;p7"/>
          <p:cNvSpPr txBox="1"/>
          <p:nvPr/>
        </p:nvSpPr>
        <p:spPr>
          <a:xfrm>
            <a:off x="771333" y="425058"/>
            <a:ext cx="8120925" cy="158569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800" b="1" dirty="0" err="1">
                <a:solidFill>
                  <a:srgbClr val="033C5B"/>
                </a:solidFill>
                <a:latin typeface="Arial"/>
                <a:ea typeface="Arial"/>
                <a:cs typeface="Arial"/>
                <a:sym typeface="Arial"/>
              </a:rPr>
              <a:t>Ventajas</a:t>
            </a:r>
            <a:r>
              <a:rPr lang="en-US" sz="4800" b="1" dirty="0">
                <a:solidFill>
                  <a:srgbClr val="033C5B"/>
                </a:solidFill>
                <a:latin typeface="Arial"/>
                <a:ea typeface="Arial"/>
                <a:cs typeface="Arial"/>
                <a:sym typeface="Arial"/>
              </a:rPr>
              <a:t> del LMS </a:t>
            </a:r>
            <a:r>
              <a:rPr lang="en-US" sz="4800" b="1" dirty="0" err="1">
                <a:solidFill>
                  <a:srgbClr val="033C5B"/>
                </a:solidFill>
                <a:latin typeface="Arial"/>
                <a:ea typeface="Arial"/>
                <a:cs typeface="Arial"/>
                <a:sym typeface="Arial"/>
              </a:rPr>
              <a:t>en</a:t>
            </a:r>
            <a:r>
              <a:rPr lang="en-US" sz="4800" b="1" dirty="0">
                <a:solidFill>
                  <a:srgbClr val="033C5B"/>
                </a:solidFill>
                <a:latin typeface="Arial"/>
                <a:ea typeface="Arial"/>
                <a:cs typeface="Arial"/>
                <a:sym typeface="Arial"/>
              </a:rPr>
              <a:t> las aulas </a:t>
            </a:r>
            <a:r>
              <a:rPr lang="en-US" sz="4800" b="1" dirty="0" err="1">
                <a:solidFill>
                  <a:srgbClr val="033C5B"/>
                </a:solidFill>
                <a:latin typeface="Arial"/>
                <a:ea typeface="Arial"/>
                <a:cs typeface="Arial"/>
                <a:sym typeface="Arial"/>
              </a:rPr>
              <a:t>invertidas</a:t>
            </a:r>
            <a:endParaRPr sz="4000" b="1" dirty="0">
              <a:solidFill>
                <a:schemeClr val="dk1"/>
              </a:solidFill>
              <a:latin typeface="Arial"/>
              <a:ea typeface="Arial"/>
              <a:cs typeface="Arial"/>
              <a:sym typeface="Arial"/>
            </a:endParaRPr>
          </a:p>
        </p:txBody>
      </p:sp>
      <p:sp>
        <p:nvSpPr>
          <p:cNvPr id="227" name="Google Shape;227;p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Google Shape;228;p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9" name="Google Shape;229;p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0" name="Google Shape;230;p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231;p7"/>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232" name="Google Shape;232;p7"/>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33" name="Google Shape;233;p7"/>
          <p:cNvGrpSpPr/>
          <p:nvPr/>
        </p:nvGrpSpPr>
        <p:grpSpPr>
          <a:xfrm>
            <a:off x="1205612" y="1796106"/>
            <a:ext cx="8753101" cy="3203381"/>
            <a:chOff x="1939" y="196034"/>
            <a:chExt cx="8753101" cy="3203381"/>
          </a:xfrm>
        </p:grpSpPr>
        <p:sp>
          <p:nvSpPr>
            <p:cNvPr id="234" name="Google Shape;234;p7"/>
            <p:cNvSpPr/>
            <p:nvPr/>
          </p:nvSpPr>
          <p:spPr>
            <a:xfrm rot="5400000">
              <a:off x="323979" y="1639742"/>
              <a:ext cx="970034" cy="1614115"/>
            </a:xfrm>
            <a:prstGeom prst="corner">
              <a:avLst>
                <a:gd name="adj1" fmla="val 16120"/>
                <a:gd name="adj2" fmla="val 1611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2056" y="2122015"/>
              <a:ext cx="1457232" cy="127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p:nvPr/>
          </p:nvSpPr>
          <p:spPr>
            <a:xfrm>
              <a:off x="162056" y="2122015"/>
              <a:ext cx="1457100" cy="127740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La implantación de un LMS en las aulas invertidas se adapta a estilos de aprendizaje variados, garantizando que cada estudiante pueda comprometerse con el contenido de la forma que más le convenga.</a:t>
              </a:r>
              <a:endParaRPr/>
            </a:p>
          </p:txBody>
        </p:sp>
        <p:sp>
          <p:nvSpPr>
            <p:cNvPr id="237" name="Google Shape;237;p7"/>
            <p:cNvSpPr/>
            <p:nvPr/>
          </p:nvSpPr>
          <p:spPr>
            <a:xfrm>
              <a:off x="1344340" y="1520909"/>
              <a:ext cx="274949" cy="274949"/>
            </a:xfrm>
            <a:prstGeom prst="triangle">
              <a:avLst>
                <a:gd name="adj" fmla="val 10000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5400000">
              <a:off x="2107917" y="1198305"/>
              <a:ext cx="970034" cy="1614115"/>
            </a:xfrm>
            <a:prstGeom prst="corner">
              <a:avLst>
                <a:gd name="adj1" fmla="val 16120"/>
                <a:gd name="adj2" fmla="val 1611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45994" y="1680578"/>
              <a:ext cx="1457232" cy="127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txBox="1"/>
            <p:nvPr/>
          </p:nvSpPr>
          <p:spPr>
            <a:xfrm>
              <a:off x="1945994" y="1680578"/>
              <a:ext cx="1457232" cy="127735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La plataforma fomenta la colaboración de los estudiantes ofreciendo herramientas para debates en grupo y recursos compartidos.</a:t>
              </a:r>
              <a:endParaRPr/>
            </a:p>
          </p:txBody>
        </p:sp>
        <p:sp>
          <p:nvSpPr>
            <p:cNvPr id="241" name="Google Shape;241;p7"/>
            <p:cNvSpPr/>
            <p:nvPr/>
          </p:nvSpPr>
          <p:spPr>
            <a:xfrm>
              <a:off x="3128277" y="1079472"/>
              <a:ext cx="274949" cy="274949"/>
            </a:xfrm>
            <a:prstGeom prst="triangle">
              <a:avLst>
                <a:gd name="adj" fmla="val 10000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rot="5400000">
              <a:off x="3891855" y="756868"/>
              <a:ext cx="970034" cy="1614115"/>
            </a:xfrm>
            <a:prstGeom prst="corner">
              <a:avLst>
                <a:gd name="adj1" fmla="val 16120"/>
                <a:gd name="adj2" fmla="val 1611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3729932" y="1239141"/>
              <a:ext cx="1457232" cy="127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txBox="1"/>
            <p:nvPr/>
          </p:nvSpPr>
          <p:spPr>
            <a:xfrm>
              <a:off x="3729932" y="1239141"/>
              <a:ext cx="1457232" cy="127735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Ofrece soluciones escalables para la gestión de contenidos, lo que facilita la organización y distribución de material educativo.</a:t>
              </a:r>
              <a:r>
                <a:rPr lang="en-US" sz="1100">
                  <a:solidFill>
                    <a:schemeClr val="dk1"/>
                  </a:solidFill>
                  <a:latin typeface="Arial"/>
                  <a:ea typeface="Arial"/>
                  <a:cs typeface="Arial"/>
                  <a:sym typeface="Arial"/>
                </a:rPr>
                <a:t>.</a:t>
              </a:r>
              <a:endParaRPr/>
            </a:p>
          </p:txBody>
        </p:sp>
        <p:sp>
          <p:nvSpPr>
            <p:cNvPr id="245" name="Google Shape;245;p7"/>
            <p:cNvSpPr/>
            <p:nvPr/>
          </p:nvSpPr>
          <p:spPr>
            <a:xfrm>
              <a:off x="4912215" y="638035"/>
              <a:ext cx="274949" cy="274949"/>
            </a:xfrm>
            <a:prstGeom prst="triangle">
              <a:avLst>
                <a:gd name="adj" fmla="val 10000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rot="5400000">
              <a:off x="5675793" y="315430"/>
              <a:ext cx="970034" cy="1614115"/>
            </a:xfrm>
            <a:prstGeom prst="corner">
              <a:avLst>
                <a:gd name="adj1" fmla="val 16120"/>
                <a:gd name="adj2" fmla="val 1611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5513870" y="797703"/>
              <a:ext cx="1457232" cy="127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txBox="1"/>
            <p:nvPr/>
          </p:nvSpPr>
          <p:spPr>
            <a:xfrm>
              <a:off x="5513870" y="797703"/>
              <a:ext cx="1457232" cy="127735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dirty="0">
                  <a:solidFill>
                    <a:schemeClr val="dk1"/>
                  </a:solidFill>
                </a:rPr>
                <a:t>Los </a:t>
              </a:r>
              <a:r>
                <a:rPr lang="en-US" sz="1100" dirty="0" err="1">
                  <a:solidFill>
                    <a:schemeClr val="dk1"/>
                  </a:solidFill>
                </a:rPr>
                <a:t>análisis</a:t>
              </a:r>
              <a:r>
                <a:rPr lang="en-US" sz="1100" dirty="0">
                  <a:solidFill>
                    <a:schemeClr val="dk1"/>
                  </a:solidFill>
                </a:rPr>
                <a:t> </a:t>
              </a:r>
              <a:r>
                <a:rPr lang="en-US" sz="1100" dirty="0" err="1">
                  <a:solidFill>
                    <a:schemeClr val="dk1"/>
                  </a:solidFill>
                </a:rPr>
                <a:t>detallados</a:t>
              </a:r>
              <a:r>
                <a:rPr lang="en-US" sz="1100" dirty="0">
                  <a:solidFill>
                    <a:schemeClr val="dk1"/>
                  </a:solidFill>
                </a:rPr>
                <a:t> que </a:t>
              </a:r>
              <a:r>
                <a:rPr lang="en-US" sz="1100" dirty="0" err="1">
                  <a:solidFill>
                    <a:schemeClr val="dk1"/>
                  </a:solidFill>
                </a:rPr>
                <a:t>ofrece</a:t>
              </a:r>
              <a:r>
                <a:rPr lang="en-US" sz="1100" dirty="0">
                  <a:solidFill>
                    <a:schemeClr val="dk1"/>
                  </a:solidFill>
                </a:rPr>
                <a:t> </a:t>
              </a:r>
              <a:r>
                <a:rPr lang="en-US" sz="1100" dirty="0" err="1">
                  <a:solidFill>
                    <a:schemeClr val="dk1"/>
                  </a:solidFill>
                </a:rPr>
                <a:t>el</a:t>
              </a:r>
              <a:r>
                <a:rPr lang="en-US" sz="1100" dirty="0">
                  <a:solidFill>
                    <a:schemeClr val="dk1"/>
                  </a:solidFill>
                </a:rPr>
                <a:t> LMS </a:t>
              </a:r>
              <a:r>
                <a:rPr lang="en-US" sz="1100" dirty="0" err="1">
                  <a:solidFill>
                    <a:schemeClr val="dk1"/>
                  </a:solidFill>
                </a:rPr>
                <a:t>hacen</a:t>
              </a:r>
              <a:r>
                <a:rPr lang="en-US" sz="1100" dirty="0">
                  <a:solidFill>
                    <a:schemeClr val="dk1"/>
                  </a:solidFill>
                </a:rPr>
                <a:t> un </a:t>
              </a:r>
              <a:r>
                <a:rPr lang="en-US" sz="1100" dirty="0" err="1">
                  <a:solidFill>
                    <a:schemeClr val="dk1"/>
                  </a:solidFill>
                </a:rPr>
                <a:t>seguimiento</a:t>
              </a:r>
              <a:r>
                <a:rPr lang="en-US" sz="1100" dirty="0">
                  <a:solidFill>
                    <a:schemeClr val="dk1"/>
                  </a:solidFill>
                </a:rPr>
                <a:t> de la </a:t>
              </a:r>
              <a:r>
                <a:rPr lang="en-US" sz="1100" dirty="0" err="1">
                  <a:solidFill>
                    <a:schemeClr val="dk1"/>
                  </a:solidFill>
                </a:rPr>
                <a:t>participación</a:t>
              </a:r>
              <a:r>
                <a:rPr lang="en-US" sz="1100" dirty="0">
                  <a:solidFill>
                    <a:schemeClr val="dk1"/>
                  </a:solidFill>
                </a:rPr>
                <a:t> y </a:t>
              </a:r>
              <a:r>
                <a:rPr lang="en-US" sz="1100" dirty="0" err="1">
                  <a:solidFill>
                    <a:schemeClr val="dk1"/>
                  </a:solidFill>
                </a:rPr>
                <a:t>el</a:t>
              </a:r>
              <a:r>
                <a:rPr lang="en-US" sz="1100" dirty="0">
                  <a:solidFill>
                    <a:schemeClr val="dk1"/>
                  </a:solidFill>
                </a:rPr>
                <a:t> </a:t>
              </a:r>
              <a:r>
                <a:rPr lang="en-US" sz="1100" dirty="0" err="1">
                  <a:solidFill>
                    <a:schemeClr val="dk1"/>
                  </a:solidFill>
                </a:rPr>
                <a:t>rendimiento</a:t>
              </a:r>
              <a:r>
                <a:rPr lang="en-US" sz="1100" dirty="0">
                  <a:solidFill>
                    <a:schemeClr val="dk1"/>
                  </a:solidFill>
                </a:rPr>
                <a:t> de </a:t>
              </a:r>
              <a:r>
                <a:rPr lang="en-US" sz="1100" dirty="0" err="1">
                  <a:solidFill>
                    <a:schemeClr val="dk1"/>
                  </a:solidFill>
                </a:rPr>
                <a:t>los</a:t>
              </a:r>
              <a:r>
                <a:rPr lang="en-US" sz="1100" dirty="0">
                  <a:solidFill>
                    <a:schemeClr val="dk1"/>
                  </a:solidFill>
                </a:rPr>
                <a:t> </a:t>
              </a:r>
              <a:r>
                <a:rPr lang="en-US" sz="1100" dirty="0" err="1">
                  <a:solidFill>
                    <a:schemeClr val="dk1"/>
                  </a:solidFill>
                </a:rPr>
                <a:t>alumnos</a:t>
              </a:r>
              <a:r>
                <a:rPr lang="en-US" sz="1100" dirty="0">
                  <a:solidFill>
                    <a:schemeClr val="dk1"/>
                  </a:solidFill>
                </a:rPr>
                <a:t>, lo que </a:t>
              </a:r>
              <a:r>
                <a:rPr lang="en-US" sz="1100" dirty="0" err="1">
                  <a:solidFill>
                    <a:schemeClr val="dk1"/>
                  </a:solidFill>
                </a:rPr>
                <a:t>permite</a:t>
              </a:r>
              <a:r>
                <a:rPr lang="en-US" sz="1100" dirty="0">
                  <a:solidFill>
                    <a:schemeClr val="dk1"/>
                  </a:solidFill>
                </a:rPr>
                <a:t> a </a:t>
              </a:r>
              <a:r>
                <a:rPr lang="en-US" sz="1100" dirty="0" err="1">
                  <a:solidFill>
                    <a:schemeClr val="dk1"/>
                  </a:solidFill>
                </a:rPr>
                <a:t>los</a:t>
              </a:r>
              <a:r>
                <a:rPr lang="en-US" sz="1100" dirty="0">
                  <a:solidFill>
                    <a:schemeClr val="dk1"/>
                  </a:solidFill>
                </a:rPr>
                <a:t> </a:t>
              </a:r>
              <a:r>
                <a:rPr lang="en-US" sz="1100" dirty="0" err="1">
                  <a:solidFill>
                    <a:schemeClr val="dk1"/>
                  </a:solidFill>
                </a:rPr>
                <a:t>educadores</a:t>
              </a:r>
              <a:r>
                <a:rPr lang="en-US" sz="1100" dirty="0">
                  <a:solidFill>
                    <a:schemeClr val="dk1"/>
                  </a:solidFill>
                </a:rPr>
                <a:t> saber </a:t>
              </a:r>
              <a:r>
                <a:rPr lang="en-US" sz="1100" dirty="0" err="1">
                  <a:solidFill>
                    <a:schemeClr val="dk1"/>
                  </a:solidFill>
                </a:rPr>
                <a:t>cómo</a:t>
              </a:r>
              <a:r>
                <a:rPr lang="en-US" sz="1100" dirty="0">
                  <a:solidFill>
                    <a:schemeClr val="dk1"/>
                  </a:solidFill>
                </a:rPr>
                <a:t> </a:t>
              </a:r>
              <a:r>
                <a:rPr lang="en-US" sz="1100" dirty="0" err="1">
                  <a:solidFill>
                    <a:schemeClr val="dk1"/>
                  </a:solidFill>
                </a:rPr>
                <a:t>ajustar</a:t>
              </a:r>
              <a:r>
                <a:rPr lang="en-US" sz="1100" dirty="0">
                  <a:solidFill>
                    <a:schemeClr val="dk1"/>
                  </a:solidFill>
                </a:rPr>
                <a:t> las </a:t>
              </a:r>
              <a:r>
                <a:rPr lang="en-US" sz="1100" dirty="0" err="1">
                  <a:solidFill>
                    <a:schemeClr val="dk1"/>
                  </a:solidFill>
                </a:rPr>
                <a:t>estrategias</a:t>
              </a:r>
              <a:r>
                <a:rPr lang="en-US" sz="1100" dirty="0">
                  <a:solidFill>
                    <a:schemeClr val="dk1"/>
                  </a:solidFill>
                </a:rPr>
                <a:t> de </a:t>
              </a:r>
              <a:r>
                <a:rPr lang="en-US" sz="1100" dirty="0" err="1">
                  <a:solidFill>
                    <a:schemeClr val="dk1"/>
                  </a:solidFill>
                </a:rPr>
                <a:t>enseñanza</a:t>
              </a:r>
              <a:r>
                <a:rPr lang="en-US" sz="1100" dirty="0">
                  <a:solidFill>
                    <a:schemeClr val="dk1"/>
                  </a:solidFill>
                </a:rPr>
                <a:t>.</a:t>
              </a:r>
              <a:endParaRPr dirty="0"/>
            </a:p>
          </p:txBody>
        </p:sp>
        <p:sp>
          <p:nvSpPr>
            <p:cNvPr id="249" name="Google Shape;249;p7"/>
            <p:cNvSpPr/>
            <p:nvPr/>
          </p:nvSpPr>
          <p:spPr>
            <a:xfrm>
              <a:off x="6696153" y="196597"/>
              <a:ext cx="274949" cy="274949"/>
            </a:xfrm>
            <a:prstGeom prst="triangle">
              <a:avLst>
                <a:gd name="adj" fmla="val 10000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rot="5400000">
              <a:off x="7459730" y="-126006"/>
              <a:ext cx="970034" cy="1614115"/>
            </a:xfrm>
            <a:prstGeom prst="corner">
              <a:avLst>
                <a:gd name="adj1" fmla="val 16120"/>
                <a:gd name="adj2" fmla="val 16110"/>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297807" y="356266"/>
              <a:ext cx="1457232" cy="127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txBox="1"/>
            <p:nvPr/>
          </p:nvSpPr>
          <p:spPr>
            <a:xfrm>
              <a:off x="7297807" y="356266"/>
              <a:ext cx="1457232" cy="127735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Esto permite personalizar la enseñanza para responder mejor a las necesidades de aprendizaje de cada alumno.</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8" name="Google Shape;258;p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9" name="Google Shape;259;p8"/>
          <p:cNvSpPr txBox="1"/>
          <p:nvPr/>
        </p:nvSpPr>
        <p:spPr>
          <a:xfrm>
            <a:off x="413252" y="306081"/>
            <a:ext cx="8120925" cy="13213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000"/>
              <a:buFont typeface="Arial"/>
              <a:buNone/>
            </a:pPr>
            <a:r>
              <a:rPr lang="en-US" sz="4000" b="1">
                <a:solidFill>
                  <a:srgbClr val="033C5B"/>
                </a:solidFill>
                <a:latin typeface="Arial"/>
                <a:ea typeface="Arial"/>
                <a:cs typeface="Arial"/>
                <a:sym typeface="Arial"/>
              </a:rPr>
              <a:t>Características clave del LMS para aulas de EFP flexibles</a:t>
            </a:r>
            <a:endParaRPr sz="3200" b="1">
              <a:solidFill>
                <a:schemeClr val="dk1"/>
              </a:solidFill>
              <a:latin typeface="Arial"/>
              <a:ea typeface="Arial"/>
              <a:cs typeface="Arial"/>
              <a:sym typeface="Arial"/>
            </a:endParaRPr>
          </a:p>
        </p:txBody>
      </p:sp>
      <p:sp>
        <p:nvSpPr>
          <p:cNvPr id="260" name="Google Shape;260;p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1" name="Google Shape;261;p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2" name="Google Shape;262;p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3" name="Google Shape;263;p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4" name="Google Shape;264;p8"/>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265" name="Google Shape;265;p8"/>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66" name="Google Shape;266;p8"/>
          <p:cNvGrpSpPr/>
          <p:nvPr/>
        </p:nvGrpSpPr>
        <p:grpSpPr>
          <a:xfrm>
            <a:off x="413252" y="1725825"/>
            <a:ext cx="10400241" cy="4045208"/>
            <a:chOff x="0" y="1779"/>
            <a:chExt cx="10400241" cy="4045208"/>
          </a:xfrm>
        </p:grpSpPr>
        <p:sp>
          <p:nvSpPr>
            <p:cNvPr id="267" name="Google Shape;267;p8"/>
            <p:cNvSpPr/>
            <p:nvPr/>
          </p:nvSpPr>
          <p:spPr>
            <a:xfrm rot="5400000">
              <a:off x="6760994" y="-2937335"/>
              <a:ext cx="622339" cy="6656154"/>
            </a:xfrm>
            <a:prstGeom prst="round2SameRect">
              <a:avLst>
                <a:gd name="adj1" fmla="val 16667"/>
                <a:gd name="adj2" fmla="val 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txBox="1"/>
            <p:nvPr/>
          </p:nvSpPr>
          <p:spPr>
            <a:xfrm>
              <a:off x="3744087" y="109952"/>
              <a:ext cx="6625774" cy="56157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a:solidFill>
                    <a:schemeClr val="dk1"/>
                  </a:solidFill>
                </a:rPr>
                <a:t>Ejemplo: Un instructor de automoción sube un vídeo sobre el uso de equipos de diagnóstico, preparando a los alumnos para las prácticas de diagnóstico en clase.</a:t>
              </a:r>
              <a:endParaRPr sz="1500" b="0" i="0" u="none" strike="noStrike" cap="none">
                <a:solidFill>
                  <a:schemeClr val="dk1"/>
                </a:solidFill>
                <a:latin typeface="Arial"/>
                <a:ea typeface="Arial"/>
                <a:cs typeface="Arial"/>
                <a:sym typeface="Arial"/>
              </a:endParaRPr>
            </a:p>
          </p:txBody>
        </p:sp>
        <p:sp>
          <p:nvSpPr>
            <p:cNvPr id="269" name="Google Shape;269;p8"/>
            <p:cNvSpPr/>
            <p:nvPr/>
          </p:nvSpPr>
          <p:spPr>
            <a:xfrm>
              <a:off x="0" y="1779"/>
              <a:ext cx="3744087" cy="777924"/>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txBox="1"/>
            <p:nvPr/>
          </p:nvSpPr>
          <p:spPr>
            <a:xfrm>
              <a:off x="37975" y="39754"/>
              <a:ext cx="3668137" cy="701974"/>
            </a:xfrm>
            <a:prstGeom prst="rect">
              <a:avLst/>
            </a:prstGeom>
            <a:noFill/>
            <a:ln>
              <a:noFill/>
            </a:ln>
          </p:spPr>
          <p:txBody>
            <a:bodyPr spcFirstLastPara="1" wrap="square" lIns="41900" tIns="20950" rIns="41900"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lt1"/>
                  </a:solidFill>
                </a:rPr>
                <a:t>Gestión de contenidos previa a la clase: </a:t>
              </a:r>
              <a:r>
                <a:rPr lang="en-US" sz="1100">
                  <a:solidFill>
                    <a:schemeClr val="lt1"/>
                  </a:solidFill>
                </a:rPr>
                <a:t>Los profesores pueden organizar y programar vídeos, guías didácticas y protocolos de seguridad que los alumnos pueden revisar de antemano.</a:t>
              </a:r>
              <a:endParaRPr sz="1100">
                <a:solidFill>
                  <a:schemeClr val="lt1"/>
                </a:solidFill>
                <a:latin typeface="Arial"/>
                <a:ea typeface="Arial"/>
                <a:cs typeface="Arial"/>
                <a:sym typeface="Arial"/>
              </a:endParaRPr>
            </a:p>
          </p:txBody>
        </p:sp>
        <p:sp>
          <p:nvSpPr>
            <p:cNvPr id="271" name="Google Shape;271;p8"/>
            <p:cNvSpPr/>
            <p:nvPr/>
          </p:nvSpPr>
          <p:spPr>
            <a:xfrm rot="5400000">
              <a:off x="6760994" y="-2120514"/>
              <a:ext cx="622339" cy="6656154"/>
            </a:xfrm>
            <a:prstGeom prst="round2SameRect">
              <a:avLst>
                <a:gd name="adj1" fmla="val 16667"/>
                <a:gd name="adj2" fmla="val 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txBox="1"/>
            <p:nvPr/>
          </p:nvSpPr>
          <p:spPr>
            <a:xfrm>
              <a:off x="3744087" y="926773"/>
              <a:ext cx="6625774" cy="56157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a:solidFill>
                    <a:schemeClr val="dk1"/>
                  </a:solidFill>
                </a:rPr>
                <a:t>Ejemplo: Un cuestionario previo a la clase sobre normas de higiene en un curso de cocina, para preparar a los alumnos para una sesión práctica de cocina.</a:t>
              </a:r>
              <a:endParaRPr sz="1500" b="0" i="0" u="none" strike="noStrike" cap="none">
                <a:solidFill>
                  <a:schemeClr val="dk1"/>
                </a:solidFill>
                <a:latin typeface="Arial"/>
                <a:ea typeface="Arial"/>
                <a:cs typeface="Arial"/>
                <a:sym typeface="Arial"/>
              </a:endParaRPr>
            </a:p>
          </p:txBody>
        </p:sp>
        <p:sp>
          <p:nvSpPr>
            <p:cNvPr id="273" name="Google Shape;273;p8"/>
            <p:cNvSpPr/>
            <p:nvPr/>
          </p:nvSpPr>
          <p:spPr>
            <a:xfrm>
              <a:off x="0" y="818600"/>
              <a:ext cx="3744087" cy="777924"/>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txBox="1"/>
            <p:nvPr/>
          </p:nvSpPr>
          <p:spPr>
            <a:xfrm>
              <a:off x="37975" y="856575"/>
              <a:ext cx="3668137" cy="701974"/>
            </a:xfrm>
            <a:prstGeom prst="rect">
              <a:avLst/>
            </a:prstGeom>
            <a:noFill/>
            <a:ln>
              <a:noFill/>
            </a:ln>
          </p:spPr>
          <p:txBody>
            <a:bodyPr spcFirstLastPara="1" wrap="square" lIns="41900" tIns="20950" rIns="41900"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lt1"/>
                  </a:solidFill>
                </a:rPr>
                <a:t>Autoevaluación y pruebas de habilidad: </a:t>
              </a:r>
              <a:r>
                <a:rPr lang="en-US" sz="1100">
                  <a:solidFill>
                    <a:schemeClr val="lt1"/>
                  </a:solidFill>
                </a:rPr>
                <a:t>Los profesores pueden utilizar los cuestionarios del LMS para poner a prueba la comprensión de los conocimientos básicos de los alumnos antes de la clase, asegurándose de que están preparados para la formación práctica.</a:t>
              </a:r>
              <a:endParaRPr sz="1100">
                <a:solidFill>
                  <a:schemeClr val="lt1"/>
                </a:solidFill>
              </a:endParaRPr>
            </a:p>
          </p:txBody>
        </p:sp>
        <p:sp>
          <p:nvSpPr>
            <p:cNvPr id="275" name="Google Shape;275;p8"/>
            <p:cNvSpPr/>
            <p:nvPr/>
          </p:nvSpPr>
          <p:spPr>
            <a:xfrm rot="5400000">
              <a:off x="6760994" y="-1303693"/>
              <a:ext cx="622339" cy="6656154"/>
            </a:xfrm>
            <a:prstGeom prst="round2SameRect">
              <a:avLst>
                <a:gd name="adj1" fmla="val 16667"/>
                <a:gd name="adj2" fmla="val 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txBox="1"/>
            <p:nvPr/>
          </p:nvSpPr>
          <p:spPr>
            <a:xfrm>
              <a:off x="3744087" y="1743594"/>
              <a:ext cx="6625774" cy="56157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a:solidFill>
                    <a:schemeClr val="dk1"/>
                  </a:solidFill>
                </a:rPr>
                <a:t>Ejemplo: Los estudiantes de fontanería debaten en el foro del LMS sobre la resolución de problemas comunes después de ver un vídeo sobre la instalación de tuberías.</a:t>
              </a:r>
              <a:endParaRPr sz="1500" b="0" i="0" u="none" strike="noStrike" cap="none">
                <a:solidFill>
                  <a:schemeClr val="dk1"/>
                </a:solidFill>
                <a:latin typeface="Arial"/>
                <a:ea typeface="Arial"/>
                <a:cs typeface="Arial"/>
                <a:sym typeface="Arial"/>
              </a:endParaRPr>
            </a:p>
          </p:txBody>
        </p:sp>
        <p:sp>
          <p:nvSpPr>
            <p:cNvPr id="277" name="Google Shape;277;p8"/>
            <p:cNvSpPr/>
            <p:nvPr/>
          </p:nvSpPr>
          <p:spPr>
            <a:xfrm>
              <a:off x="0" y="1635421"/>
              <a:ext cx="3744087" cy="777924"/>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txBox="1"/>
            <p:nvPr/>
          </p:nvSpPr>
          <p:spPr>
            <a:xfrm>
              <a:off x="37975" y="1673396"/>
              <a:ext cx="3668137" cy="701974"/>
            </a:xfrm>
            <a:prstGeom prst="rect">
              <a:avLst/>
            </a:prstGeom>
            <a:noFill/>
            <a:ln>
              <a:noFill/>
            </a:ln>
          </p:spPr>
          <p:txBody>
            <a:bodyPr spcFirstLastPara="1" wrap="square" lIns="41900" tIns="20950" rIns="41900"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lt1"/>
                  </a:solidFill>
                </a:rPr>
                <a:t>Foros de debate y colaboración entre iguales: </a:t>
              </a:r>
              <a:r>
                <a:rPr lang="en-US" sz="1100">
                  <a:solidFill>
                    <a:schemeClr val="lt1"/>
                  </a:solidFill>
                </a:rPr>
                <a:t>Los profesores pueden permitir a los alumnos debatir sobre retos, compartir recursos o hacer preguntas sobre materiales previos a la clase.</a:t>
              </a:r>
              <a:endParaRPr sz="1100">
                <a:solidFill>
                  <a:schemeClr val="lt1"/>
                </a:solidFill>
              </a:endParaRPr>
            </a:p>
          </p:txBody>
        </p:sp>
        <p:sp>
          <p:nvSpPr>
            <p:cNvPr id="279" name="Google Shape;279;p8"/>
            <p:cNvSpPr/>
            <p:nvPr/>
          </p:nvSpPr>
          <p:spPr>
            <a:xfrm rot="5400000">
              <a:off x="6760994" y="-486872"/>
              <a:ext cx="622339" cy="6656154"/>
            </a:xfrm>
            <a:prstGeom prst="round2SameRect">
              <a:avLst>
                <a:gd name="adj1" fmla="val 16667"/>
                <a:gd name="adj2" fmla="val 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txBox="1"/>
            <p:nvPr/>
          </p:nvSpPr>
          <p:spPr>
            <a:xfrm>
              <a:off x="3744087" y="2560415"/>
              <a:ext cx="6625774" cy="56157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a:solidFill>
                    <a:schemeClr val="dk1"/>
                  </a:solidFill>
                </a:rPr>
                <a:t>Ejemplo: Los estudiantes de carpintería envían imágenes de sus ejercicios de creación de juntas y reciben comentarios sobre la precisión y la técnica.</a:t>
              </a:r>
              <a:endParaRPr sz="1500" b="0" i="0" u="none" strike="noStrike" cap="none">
                <a:solidFill>
                  <a:schemeClr val="dk1"/>
                </a:solidFill>
                <a:latin typeface="Arial"/>
                <a:ea typeface="Arial"/>
                <a:cs typeface="Arial"/>
                <a:sym typeface="Arial"/>
              </a:endParaRPr>
            </a:p>
          </p:txBody>
        </p:sp>
        <p:sp>
          <p:nvSpPr>
            <p:cNvPr id="281" name="Google Shape;281;p8"/>
            <p:cNvSpPr/>
            <p:nvPr/>
          </p:nvSpPr>
          <p:spPr>
            <a:xfrm>
              <a:off x="0" y="2452242"/>
              <a:ext cx="3744087" cy="777924"/>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txBox="1"/>
            <p:nvPr/>
          </p:nvSpPr>
          <p:spPr>
            <a:xfrm>
              <a:off x="37975" y="2490217"/>
              <a:ext cx="3668137" cy="701974"/>
            </a:xfrm>
            <a:prstGeom prst="rect">
              <a:avLst/>
            </a:prstGeom>
            <a:noFill/>
            <a:ln>
              <a:noFill/>
            </a:ln>
          </p:spPr>
          <p:txBody>
            <a:bodyPr spcFirstLastPara="1" wrap="square" lIns="41900" tIns="20950" rIns="41900"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lt1"/>
                  </a:solidFill>
                </a:rPr>
                <a:t>Presentación de tareas y retroalimentación de competencias: </a:t>
              </a:r>
              <a:r>
                <a:rPr lang="en-US" sz="1100">
                  <a:solidFill>
                    <a:schemeClr val="lt1"/>
                  </a:solidFill>
                </a:rPr>
                <a:t>Los estudiantes envían vídeos de prácticas o fotos de su trabajo para que los revise el instructor, fomentando así la mejora continua.</a:t>
              </a:r>
              <a:endParaRPr sz="1100">
                <a:solidFill>
                  <a:schemeClr val="lt1"/>
                </a:solidFill>
              </a:endParaRPr>
            </a:p>
          </p:txBody>
        </p:sp>
        <p:sp>
          <p:nvSpPr>
            <p:cNvPr id="283" name="Google Shape;283;p8"/>
            <p:cNvSpPr/>
            <p:nvPr/>
          </p:nvSpPr>
          <p:spPr>
            <a:xfrm rot="5400000">
              <a:off x="6760994" y="329947"/>
              <a:ext cx="622339" cy="6656154"/>
            </a:xfrm>
            <a:prstGeom prst="round2SameRect">
              <a:avLst>
                <a:gd name="adj1" fmla="val 16667"/>
                <a:gd name="adj2" fmla="val 0"/>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txBox="1"/>
            <p:nvPr/>
          </p:nvSpPr>
          <p:spPr>
            <a:xfrm>
              <a:off x="3744087" y="3377234"/>
              <a:ext cx="6625774" cy="561579"/>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a:solidFill>
                    <a:schemeClr val="dk1"/>
                  </a:solidFill>
                </a:rPr>
                <a:t>Ejemplo: Un instructor de soldadura supervisa qué estudiantes completaron los módulos de formación en seguridad y proporciona apoyo adicional a los que no lo hicieron.</a:t>
              </a:r>
              <a:endParaRPr sz="1500" b="0" i="0" u="none" strike="noStrike" cap="none">
                <a:solidFill>
                  <a:schemeClr val="dk1"/>
                </a:solidFill>
                <a:latin typeface="Arial"/>
                <a:ea typeface="Arial"/>
                <a:cs typeface="Arial"/>
                <a:sym typeface="Arial"/>
              </a:endParaRPr>
            </a:p>
          </p:txBody>
        </p:sp>
        <p:sp>
          <p:nvSpPr>
            <p:cNvPr id="285" name="Google Shape;285;p8"/>
            <p:cNvSpPr/>
            <p:nvPr/>
          </p:nvSpPr>
          <p:spPr>
            <a:xfrm>
              <a:off x="0" y="3269063"/>
              <a:ext cx="3744087" cy="777924"/>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txBox="1"/>
            <p:nvPr/>
          </p:nvSpPr>
          <p:spPr>
            <a:xfrm>
              <a:off x="37975" y="3307038"/>
              <a:ext cx="3668137" cy="701974"/>
            </a:xfrm>
            <a:prstGeom prst="rect">
              <a:avLst/>
            </a:prstGeom>
            <a:noFill/>
            <a:ln>
              <a:noFill/>
            </a:ln>
          </p:spPr>
          <p:txBody>
            <a:bodyPr spcFirstLastPara="1" wrap="square" lIns="41900" tIns="20950" rIns="41900"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lt1"/>
                  </a:solidFill>
                </a:rPr>
                <a:t>Seguimiento y análisis del progreso:</a:t>
              </a:r>
              <a:r>
                <a:rPr lang="en-US" sz="1100">
                  <a:solidFill>
                    <a:schemeClr val="lt1"/>
                  </a:solidFill>
                </a:rPr>
                <a:t> Los profesores pueden utilizar los análisis del LMS para hacer un seguimiento de los recursos a los que han accedido los alumnos, los que han completado y con los que han tenido dificultades, lo que permite ofrecer un apoyo específico.</a:t>
              </a:r>
              <a:endParaRPr sz="11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2" name="Google Shape;292;p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3" name="Google Shape;293;p9"/>
          <p:cNvSpPr txBox="1"/>
          <p:nvPr/>
        </p:nvSpPr>
        <p:spPr>
          <a:xfrm>
            <a:off x="505904" y="477248"/>
            <a:ext cx="8663321" cy="6771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33C5B"/>
              </a:buClr>
              <a:buSzPts val="4800"/>
              <a:buFont typeface="Arial"/>
              <a:buNone/>
            </a:pPr>
            <a:r>
              <a:rPr lang="en-US" sz="4000" b="1" dirty="0" err="1">
                <a:solidFill>
                  <a:srgbClr val="033C5B"/>
                </a:solidFill>
                <a:latin typeface="Arial"/>
                <a:ea typeface="Arial"/>
                <a:cs typeface="Arial"/>
                <a:sym typeface="Arial"/>
              </a:rPr>
              <a:t>Criterios</a:t>
            </a:r>
            <a:r>
              <a:rPr lang="en-US" sz="4000" b="1" dirty="0">
                <a:solidFill>
                  <a:srgbClr val="033C5B"/>
                </a:solidFill>
                <a:latin typeface="Arial"/>
                <a:ea typeface="Arial"/>
                <a:cs typeface="Arial"/>
                <a:sym typeface="Arial"/>
              </a:rPr>
              <a:t> para </a:t>
            </a:r>
            <a:r>
              <a:rPr lang="en-US" sz="4000" b="1" dirty="0" err="1">
                <a:solidFill>
                  <a:srgbClr val="033C5B"/>
                </a:solidFill>
                <a:latin typeface="Arial"/>
                <a:ea typeface="Arial"/>
                <a:cs typeface="Arial"/>
                <a:sym typeface="Arial"/>
              </a:rPr>
              <a:t>seleccionar</a:t>
            </a:r>
            <a:r>
              <a:rPr lang="en-US" sz="4000" b="1" dirty="0">
                <a:solidFill>
                  <a:srgbClr val="033C5B"/>
                </a:solidFill>
                <a:latin typeface="Arial"/>
                <a:ea typeface="Arial"/>
                <a:cs typeface="Arial"/>
                <a:sym typeface="Arial"/>
              </a:rPr>
              <a:t> un LMS</a:t>
            </a:r>
            <a:endParaRPr sz="3200" b="1" dirty="0">
              <a:solidFill>
                <a:schemeClr val="dk1"/>
              </a:solidFill>
              <a:latin typeface="Arial"/>
              <a:ea typeface="Arial"/>
              <a:cs typeface="Arial"/>
              <a:sym typeface="Arial"/>
            </a:endParaRPr>
          </a:p>
        </p:txBody>
      </p:sp>
      <p:sp>
        <p:nvSpPr>
          <p:cNvPr id="294" name="Google Shape;294;p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5" name="Google Shape;295;p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6" name="Google Shape;296;p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7" name="Google Shape;297;p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8" name="Google Shape;298;p9"/>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299" name="Google Shape;299;p9"/>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300" name="Google Shape;300;p9"/>
          <p:cNvGrpSpPr/>
          <p:nvPr/>
        </p:nvGrpSpPr>
        <p:grpSpPr>
          <a:xfrm>
            <a:off x="502548" y="1523361"/>
            <a:ext cx="9832953" cy="2851920"/>
            <a:chOff x="0" y="49793"/>
            <a:chExt cx="9832953" cy="2851920"/>
          </a:xfrm>
        </p:grpSpPr>
        <p:sp>
          <p:nvSpPr>
            <p:cNvPr id="301" name="Google Shape;301;p9"/>
            <p:cNvSpPr/>
            <p:nvPr/>
          </p:nvSpPr>
          <p:spPr>
            <a:xfrm>
              <a:off x="0" y="49793"/>
              <a:ext cx="9832953" cy="6762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txBox="1"/>
            <p:nvPr/>
          </p:nvSpPr>
          <p:spPr>
            <a:xfrm>
              <a:off x="33012" y="82805"/>
              <a:ext cx="9766929" cy="6102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rPr>
                <a:t>Evaluar las características clave a la hora de seleccionar un LMS para el aprendizaje invertido , como un sólido alojamiento de vídeos, cuestionarios interactivos y foros de debate dinámicos.</a:t>
              </a:r>
              <a:endParaRPr sz="1700">
                <a:solidFill>
                  <a:schemeClr val="lt1"/>
                </a:solidFill>
                <a:latin typeface="Arial"/>
                <a:ea typeface="Arial"/>
                <a:cs typeface="Arial"/>
                <a:sym typeface="Arial"/>
              </a:endParaRPr>
            </a:p>
          </p:txBody>
        </p:sp>
        <p:sp>
          <p:nvSpPr>
            <p:cNvPr id="303" name="Google Shape;303;p9"/>
            <p:cNvSpPr/>
            <p:nvPr/>
          </p:nvSpPr>
          <p:spPr>
            <a:xfrm>
              <a:off x="0" y="775013"/>
              <a:ext cx="9832953" cy="6762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txBox="1"/>
            <p:nvPr/>
          </p:nvSpPr>
          <p:spPr>
            <a:xfrm>
              <a:off x="33012" y="808025"/>
              <a:ext cx="9766929" cy="6102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rPr>
                <a:t>Garantizar que el sistema pueda integrarse con herramientas y plataformas educativas adicionales, como Google Classroom y Zoom, para mejorar la experiencia de aprendizaje invertido.</a:t>
              </a:r>
              <a:endParaRPr sz="1700">
                <a:solidFill>
                  <a:schemeClr val="lt1"/>
                </a:solidFill>
                <a:latin typeface="Arial"/>
                <a:ea typeface="Arial"/>
                <a:cs typeface="Arial"/>
                <a:sym typeface="Arial"/>
              </a:endParaRPr>
            </a:p>
          </p:txBody>
        </p:sp>
        <p:sp>
          <p:nvSpPr>
            <p:cNvPr id="305" name="Google Shape;305;p9"/>
            <p:cNvSpPr/>
            <p:nvPr/>
          </p:nvSpPr>
          <p:spPr>
            <a:xfrm>
              <a:off x="0" y="1500233"/>
              <a:ext cx="9832953" cy="6762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txBox="1"/>
            <p:nvPr/>
          </p:nvSpPr>
          <p:spPr>
            <a:xfrm>
              <a:off x="33012" y="1533245"/>
              <a:ext cx="9766929" cy="6102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rPr>
                <a:t>Una integración eficaz fomenta un entorno educativo cohesionado e interactivo, impulsa la participación de los alumnos y mejora el proceso general de aprendizaje.</a:t>
              </a:r>
              <a:endParaRPr sz="1700">
                <a:solidFill>
                  <a:schemeClr val="lt1"/>
                </a:solidFill>
                <a:latin typeface="Arial"/>
                <a:ea typeface="Arial"/>
                <a:cs typeface="Arial"/>
                <a:sym typeface="Arial"/>
              </a:endParaRPr>
            </a:p>
          </p:txBody>
        </p:sp>
        <p:sp>
          <p:nvSpPr>
            <p:cNvPr id="307" name="Google Shape;307;p9"/>
            <p:cNvSpPr/>
            <p:nvPr/>
          </p:nvSpPr>
          <p:spPr>
            <a:xfrm>
              <a:off x="0" y="2225453"/>
              <a:ext cx="9832953" cy="6762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txBox="1"/>
            <p:nvPr/>
          </p:nvSpPr>
          <p:spPr>
            <a:xfrm>
              <a:off x="33012" y="2258465"/>
              <a:ext cx="9766929" cy="6102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rPr>
                <a:t>La elección de un LMS con estas capacidades favorece los objetivos de aprendizaje invertido al hacer más accesibles los contenidos y fomentar la colaboración.</a:t>
              </a:r>
              <a:endParaRPr sz="1700">
                <a:solidFill>
                  <a:schemeClr val="lt1"/>
                </a:solidFill>
                <a:latin typeface="Arial"/>
                <a:ea typeface="Arial"/>
                <a:cs typeface="Arial"/>
                <a:sym typeface="Arial"/>
              </a:endParaRPr>
            </a:p>
          </p:txBody>
        </p:sp>
      </p:grpSp>
      <p:pic>
        <p:nvPicPr>
          <p:cNvPr id="309" name="Google Shape;309;p9" descr="Image result for google classroom"/>
          <p:cNvPicPr preferRelativeResize="0"/>
          <p:nvPr/>
        </p:nvPicPr>
        <p:blipFill rotWithShape="1">
          <a:blip r:embed="rId6">
            <a:alphaModFix/>
          </a:blip>
          <a:srcRect l="4623" t="14882" r="4745" b="20659"/>
          <a:stretch/>
        </p:blipFill>
        <p:spPr>
          <a:xfrm>
            <a:off x="3927932" y="4872327"/>
            <a:ext cx="1276871" cy="936148"/>
          </a:xfrm>
          <a:prstGeom prst="rect">
            <a:avLst/>
          </a:prstGeom>
          <a:noFill/>
          <a:ln>
            <a:noFill/>
          </a:ln>
        </p:spPr>
      </p:pic>
      <p:pic>
        <p:nvPicPr>
          <p:cNvPr id="310" name="Google Shape;310;p9" descr="Image result for zoom"/>
          <p:cNvPicPr preferRelativeResize="0"/>
          <p:nvPr/>
        </p:nvPicPr>
        <p:blipFill rotWithShape="1">
          <a:blip r:embed="rId7">
            <a:alphaModFix/>
          </a:blip>
          <a:srcRect l="26446" t="7789" r="23929" b="6603"/>
          <a:stretch/>
        </p:blipFill>
        <p:spPr>
          <a:xfrm>
            <a:off x="5643170" y="4973040"/>
            <a:ext cx="831173" cy="814370"/>
          </a:xfrm>
          <a:prstGeom prst="rect">
            <a:avLst/>
          </a:prstGeom>
          <a:noFill/>
          <a:ln>
            <a:noFill/>
          </a:ln>
        </p:spPr>
      </p:pic>
      <p:pic>
        <p:nvPicPr>
          <p:cNvPr id="311" name="Google Shape;311;p9" descr="CANVAS LMS – Veh-Ev.info"/>
          <p:cNvPicPr preferRelativeResize="0"/>
          <p:nvPr/>
        </p:nvPicPr>
        <p:blipFill rotWithShape="1">
          <a:blip r:embed="rId8">
            <a:alphaModFix/>
          </a:blip>
          <a:srcRect/>
          <a:stretch/>
        </p:blipFill>
        <p:spPr>
          <a:xfrm>
            <a:off x="685799" y="4960242"/>
            <a:ext cx="1030838" cy="848233"/>
          </a:xfrm>
          <a:prstGeom prst="rect">
            <a:avLst/>
          </a:prstGeom>
          <a:noFill/>
          <a:ln>
            <a:noFill/>
          </a:ln>
        </p:spPr>
      </p:pic>
      <p:pic>
        <p:nvPicPr>
          <p:cNvPr id="312" name="Google Shape;312;p9" descr="Moodle lms - tewsdad"/>
          <p:cNvPicPr preferRelativeResize="0"/>
          <p:nvPr/>
        </p:nvPicPr>
        <p:blipFill rotWithShape="1">
          <a:blip r:embed="rId9">
            <a:alphaModFix/>
          </a:blip>
          <a:srcRect/>
          <a:stretch/>
        </p:blipFill>
        <p:spPr>
          <a:xfrm>
            <a:off x="2107071" y="5380225"/>
            <a:ext cx="1586404" cy="38916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3855</Words>
  <Application>Microsoft Office PowerPoint</Application>
  <PresentationFormat>Widescreen</PresentationFormat>
  <Paragraphs>149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Noto Sans Symbols</vt:lpstr>
      <vt:lpstr>Play</vt:lpstr>
      <vt:lpstr>Arial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Veronica Moscato</dc:creator>
  <cp:lastModifiedBy>Sotiria Tsalamani</cp:lastModifiedBy>
  <cp:revision>1</cp:revision>
  <dcterms:created xsi:type="dcterms:W3CDTF">2024-10-23T14:13:00Z</dcterms:created>
  <dcterms:modified xsi:type="dcterms:W3CDTF">2024-11-08T20:49:43Z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