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4X3JOfX9tAoxK2Af9PM3MLnoJ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a:endParaRPr/>
          </a:p>
        </p:txBody>
      </p:sp>
      <p:sp>
        <p:nvSpPr>
          <p:cNvPr id="18" name="Google Shape;18;p2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7"/>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667"/>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7"/>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67"/>
              </a:spcBef>
              <a:spcAft>
                <a:spcPts val="0"/>
              </a:spcAft>
              <a:buClr>
                <a:srgbClr val="888888"/>
              </a:buClr>
              <a:buSzPts val="1333"/>
              <a:buNone/>
              <a:defRPr sz="1333">
                <a:solidFill>
                  <a:srgbClr val="888888"/>
                </a:solidFill>
              </a:defRPr>
            </a:lvl1pPr>
            <a:lvl2pPr marL="914400" lvl="1" indent="-228600" algn="l">
              <a:spcBef>
                <a:spcPts val="240"/>
              </a:spcBef>
              <a:spcAft>
                <a:spcPts val="0"/>
              </a:spcAft>
              <a:buClr>
                <a:srgbClr val="888888"/>
              </a:buClr>
              <a:buSzPts val="1200"/>
              <a:buNone/>
              <a:defRPr sz="1200">
                <a:solidFill>
                  <a:srgbClr val="888888"/>
                </a:solidFill>
              </a:defRPr>
            </a:lvl2pPr>
            <a:lvl3pPr marL="1371600" lvl="2" indent="-228600" algn="l">
              <a:spcBef>
                <a:spcPts val="213"/>
              </a:spcBef>
              <a:spcAft>
                <a:spcPts val="0"/>
              </a:spcAft>
              <a:buClr>
                <a:srgbClr val="888888"/>
              </a:buClr>
              <a:buSzPts val="1067"/>
              <a:buNone/>
              <a:defRPr sz="1067">
                <a:solidFill>
                  <a:srgbClr val="888888"/>
                </a:solidFill>
              </a:defRPr>
            </a:lvl3pPr>
            <a:lvl4pPr marL="1828800" lvl="3" indent="-228600" algn="l">
              <a:spcBef>
                <a:spcPts val="187"/>
              </a:spcBef>
              <a:spcAft>
                <a:spcPts val="0"/>
              </a:spcAft>
              <a:buClr>
                <a:srgbClr val="888888"/>
              </a:buClr>
              <a:buSzPts val="933"/>
              <a:buNone/>
              <a:defRPr sz="933">
                <a:solidFill>
                  <a:srgbClr val="888888"/>
                </a:solidFill>
              </a:defRPr>
            </a:lvl4pPr>
            <a:lvl5pPr marL="2286000" lvl="4" indent="-228600" algn="l">
              <a:spcBef>
                <a:spcPts val="187"/>
              </a:spcBef>
              <a:spcAft>
                <a:spcPts val="0"/>
              </a:spcAft>
              <a:buClr>
                <a:srgbClr val="888888"/>
              </a:buClr>
              <a:buSzPts val="933"/>
              <a:buNone/>
              <a:defRPr sz="933">
                <a:solidFill>
                  <a:srgbClr val="888888"/>
                </a:solidFill>
              </a:defRPr>
            </a:lvl5pPr>
            <a:lvl6pPr marL="2743200" lvl="5" indent="-228600" algn="l">
              <a:spcBef>
                <a:spcPts val="187"/>
              </a:spcBef>
              <a:spcAft>
                <a:spcPts val="0"/>
              </a:spcAft>
              <a:buClr>
                <a:srgbClr val="888888"/>
              </a:buClr>
              <a:buSzPts val="933"/>
              <a:buNone/>
              <a:defRPr sz="933">
                <a:solidFill>
                  <a:srgbClr val="888888"/>
                </a:solidFill>
              </a:defRPr>
            </a:lvl6pPr>
            <a:lvl7pPr marL="3200400" lvl="6" indent="-228600" algn="l">
              <a:spcBef>
                <a:spcPts val="187"/>
              </a:spcBef>
              <a:spcAft>
                <a:spcPts val="0"/>
              </a:spcAft>
              <a:buClr>
                <a:srgbClr val="888888"/>
              </a:buClr>
              <a:buSzPts val="933"/>
              <a:buNone/>
              <a:defRPr sz="933">
                <a:solidFill>
                  <a:srgbClr val="888888"/>
                </a:solidFill>
              </a:defRPr>
            </a:lvl7pPr>
            <a:lvl8pPr marL="3657600" lvl="7" indent="-228600" algn="l">
              <a:spcBef>
                <a:spcPts val="187"/>
              </a:spcBef>
              <a:spcAft>
                <a:spcPts val="0"/>
              </a:spcAft>
              <a:buClr>
                <a:srgbClr val="888888"/>
              </a:buClr>
              <a:buSzPts val="933"/>
              <a:buNone/>
              <a:defRPr sz="933">
                <a:solidFill>
                  <a:srgbClr val="888888"/>
                </a:solidFill>
              </a:defRPr>
            </a:lvl8pPr>
            <a:lvl9pPr marL="4114800" lvl="8" indent="-228600" algn="l">
              <a:spcBef>
                <a:spcPts val="187"/>
              </a:spcBef>
              <a:spcAft>
                <a:spcPts val="0"/>
              </a:spcAft>
              <a:buClr>
                <a:srgbClr val="888888"/>
              </a:buClr>
              <a:buSzPts val="933"/>
              <a:buNone/>
              <a:defRPr sz="933">
                <a:solidFill>
                  <a:srgbClr val="888888"/>
                </a:solidFill>
              </a:defRPr>
            </a:lvl9pPr>
          </a:lstStyle>
          <a:p>
            <a:endParaRPr/>
          </a:p>
        </p:txBody>
      </p:sp>
      <p:sp>
        <p:nvSpPr>
          <p:cNvPr id="30" name="Google Shape;30;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8"/>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36" name="Google Shape;36;p28"/>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347154" algn="l">
              <a:spcBef>
                <a:spcPts val="373"/>
              </a:spcBef>
              <a:spcAft>
                <a:spcPts val="0"/>
              </a:spcAft>
              <a:buClr>
                <a:schemeClr val="dk1"/>
              </a:buClr>
              <a:buSzPts val="1867"/>
              <a:buChar char="•"/>
              <a:defRPr sz="1867"/>
            </a:lvl1pPr>
            <a:lvl2pPr marL="914400" lvl="1" indent="-330200" algn="l">
              <a:spcBef>
                <a:spcPts val="320"/>
              </a:spcBef>
              <a:spcAft>
                <a:spcPts val="0"/>
              </a:spcAft>
              <a:buClr>
                <a:schemeClr val="dk1"/>
              </a:buClr>
              <a:buSzPts val="1600"/>
              <a:buChar char="–"/>
              <a:defRPr sz="1600"/>
            </a:lvl2pPr>
            <a:lvl3pPr marL="1371600" lvl="2" indent="-313245" algn="l">
              <a:spcBef>
                <a:spcPts val="267"/>
              </a:spcBef>
              <a:spcAft>
                <a:spcPts val="0"/>
              </a:spcAft>
              <a:buClr>
                <a:schemeClr val="dk1"/>
              </a:buClr>
              <a:buSzPts val="1333"/>
              <a:buChar char="•"/>
              <a:defRPr sz="1333"/>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37" name="Google Shape;37;p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9"/>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43" name="Google Shape;43;p29"/>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44" name="Google Shape;44;p29"/>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320"/>
              </a:spcBef>
              <a:spcAft>
                <a:spcPts val="0"/>
              </a:spcAft>
              <a:buClr>
                <a:schemeClr val="dk1"/>
              </a:buClr>
              <a:buSzPts val="1600"/>
              <a:buNone/>
              <a:defRPr sz="1600" b="1"/>
            </a:lvl1pPr>
            <a:lvl2pPr marL="914400" lvl="1" indent="-228600" algn="l">
              <a:spcBef>
                <a:spcPts val="267"/>
              </a:spcBef>
              <a:spcAft>
                <a:spcPts val="0"/>
              </a:spcAft>
              <a:buClr>
                <a:schemeClr val="dk1"/>
              </a:buClr>
              <a:buSzPts val="1333"/>
              <a:buNone/>
              <a:defRPr sz="1333" b="1"/>
            </a:lvl2pPr>
            <a:lvl3pPr marL="1371600" lvl="2" indent="-228600" algn="l">
              <a:spcBef>
                <a:spcPts val="240"/>
              </a:spcBef>
              <a:spcAft>
                <a:spcPts val="0"/>
              </a:spcAft>
              <a:buClr>
                <a:schemeClr val="dk1"/>
              </a:buClr>
              <a:buSzPts val="1200"/>
              <a:buNone/>
              <a:defRPr sz="1200" b="1"/>
            </a:lvl3pPr>
            <a:lvl4pPr marL="1828800" lvl="3" indent="-228600" algn="l">
              <a:spcBef>
                <a:spcPts val="213"/>
              </a:spcBef>
              <a:spcAft>
                <a:spcPts val="0"/>
              </a:spcAft>
              <a:buClr>
                <a:schemeClr val="dk1"/>
              </a:buClr>
              <a:buSzPts val="1067"/>
              <a:buNone/>
              <a:defRPr sz="1067" b="1"/>
            </a:lvl4pPr>
            <a:lvl5pPr marL="2286000" lvl="4" indent="-228600" algn="l">
              <a:spcBef>
                <a:spcPts val="213"/>
              </a:spcBef>
              <a:spcAft>
                <a:spcPts val="0"/>
              </a:spcAft>
              <a:buClr>
                <a:schemeClr val="dk1"/>
              </a:buClr>
              <a:buSzPts val="1067"/>
              <a:buNone/>
              <a:defRPr sz="1067" b="1"/>
            </a:lvl5pPr>
            <a:lvl6pPr marL="2743200" lvl="5" indent="-228600" algn="l">
              <a:spcBef>
                <a:spcPts val="213"/>
              </a:spcBef>
              <a:spcAft>
                <a:spcPts val="0"/>
              </a:spcAft>
              <a:buClr>
                <a:schemeClr val="dk1"/>
              </a:buClr>
              <a:buSzPts val="1067"/>
              <a:buNone/>
              <a:defRPr sz="1067" b="1"/>
            </a:lvl6pPr>
            <a:lvl7pPr marL="3200400" lvl="6" indent="-228600" algn="l">
              <a:spcBef>
                <a:spcPts val="213"/>
              </a:spcBef>
              <a:spcAft>
                <a:spcPts val="0"/>
              </a:spcAft>
              <a:buClr>
                <a:schemeClr val="dk1"/>
              </a:buClr>
              <a:buSzPts val="1067"/>
              <a:buNone/>
              <a:defRPr sz="1067" b="1"/>
            </a:lvl7pPr>
            <a:lvl8pPr marL="3657600" lvl="7" indent="-228600" algn="l">
              <a:spcBef>
                <a:spcPts val="213"/>
              </a:spcBef>
              <a:spcAft>
                <a:spcPts val="0"/>
              </a:spcAft>
              <a:buClr>
                <a:schemeClr val="dk1"/>
              </a:buClr>
              <a:buSzPts val="1067"/>
              <a:buNone/>
              <a:defRPr sz="1067" b="1"/>
            </a:lvl8pPr>
            <a:lvl9pPr marL="4114800" lvl="8" indent="-228600" algn="l">
              <a:spcBef>
                <a:spcPts val="213"/>
              </a:spcBef>
              <a:spcAft>
                <a:spcPts val="0"/>
              </a:spcAft>
              <a:buClr>
                <a:schemeClr val="dk1"/>
              </a:buClr>
              <a:buSzPts val="1067"/>
              <a:buNone/>
              <a:defRPr sz="1067" b="1"/>
            </a:lvl9pPr>
          </a:lstStyle>
          <a:p>
            <a:endParaRPr/>
          </a:p>
        </p:txBody>
      </p:sp>
      <p:sp>
        <p:nvSpPr>
          <p:cNvPr id="45" name="Google Shape;45;p29"/>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3245" algn="l">
              <a:spcBef>
                <a:spcPts val="267"/>
              </a:spcBef>
              <a:spcAft>
                <a:spcPts val="0"/>
              </a:spcAft>
              <a:buClr>
                <a:schemeClr val="dk1"/>
              </a:buClr>
              <a:buSzPts val="1333"/>
              <a:buChar char="–"/>
              <a:defRPr sz="1333"/>
            </a:lvl2pPr>
            <a:lvl3pPr marL="1371600" lvl="2" indent="-304800" algn="l">
              <a:spcBef>
                <a:spcPts val="240"/>
              </a:spcBef>
              <a:spcAft>
                <a:spcPts val="0"/>
              </a:spcAft>
              <a:buClr>
                <a:schemeClr val="dk1"/>
              </a:buClr>
              <a:buSzPts val="1200"/>
              <a:buChar char="•"/>
              <a:defRPr sz="1200"/>
            </a:lvl3pPr>
            <a:lvl4pPr marL="1828800" lvl="3" indent="-296354" algn="l">
              <a:spcBef>
                <a:spcPts val="213"/>
              </a:spcBef>
              <a:spcAft>
                <a:spcPts val="0"/>
              </a:spcAft>
              <a:buClr>
                <a:schemeClr val="dk1"/>
              </a:buClr>
              <a:buSzPts val="1067"/>
              <a:buChar char="–"/>
              <a:defRPr sz="1067"/>
            </a:lvl4pPr>
            <a:lvl5pPr marL="2286000" lvl="4" indent="-296354" algn="l">
              <a:spcBef>
                <a:spcPts val="213"/>
              </a:spcBef>
              <a:spcAft>
                <a:spcPts val="0"/>
              </a:spcAft>
              <a:buClr>
                <a:schemeClr val="dk1"/>
              </a:buClr>
              <a:buSzPts val="1067"/>
              <a:buChar char="»"/>
              <a:defRPr sz="1067"/>
            </a:lvl5pPr>
            <a:lvl6pPr marL="2743200" lvl="5" indent="-296354" algn="l">
              <a:spcBef>
                <a:spcPts val="213"/>
              </a:spcBef>
              <a:spcAft>
                <a:spcPts val="0"/>
              </a:spcAft>
              <a:buClr>
                <a:schemeClr val="dk1"/>
              </a:buClr>
              <a:buSzPts val="1067"/>
              <a:buChar char="•"/>
              <a:defRPr sz="1067"/>
            </a:lvl6pPr>
            <a:lvl7pPr marL="3200400" lvl="6" indent="-296354" algn="l">
              <a:spcBef>
                <a:spcPts val="213"/>
              </a:spcBef>
              <a:spcAft>
                <a:spcPts val="0"/>
              </a:spcAft>
              <a:buClr>
                <a:schemeClr val="dk1"/>
              </a:buClr>
              <a:buSzPts val="1067"/>
              <a:buChar char="•"/>
              <a:defRPr sz="1067"/>
            </a:lvl7pPr>
            <a:lvl8pPr marL="3657600" lvl="7" indent="-296354" algn="l">
              <a:spcBef>
                <a:spcPts val="213"/>
              </a:spcBef>
              <a:spcAft>
                <a:spcPts val="0"/>
              </a:spcAft>
              <a:buClr>
                <a:schemeClr val="dk1"/>
              </a:buClr>
              <a:buSzPts val="1067"/>
              <a:buChar char="•"/>
              <a:defRPr sz="1067"/>
            </a:lvl8pPr>
            <a:lvl9pPr marL="4114800" lvl="8" indent="-296354" algn="l">
              <a:spcBef>
                <a:spcPts val="213"/>
              </a:spcBef>
              <a:spcAft>
                <a:spcPts val="0"/>
              </a:spcAft>
              <a:buClr>
                <a:schemeClr val="dk1"/>
              </a:buClr>
              <a:buSzPts val="1067"/>
              <a:buChar char="•"/>
              <a:defRPr sz="1067"/>
            </a:lvl9pPr>
          </a:lstStyle>
          <a:p>
            <a:endParaRPr/>
          </a:p>
        </p:txBody>
      </p:sp>
      <p:sp>
        <p:nvSpPr>
          <p:cNvPr id="46" name="Google Shape;46;p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364045" algn="l">
              <a:spcBef>
                <a:spcPts val="427"/>
              </a:spcBef>
              <a:spcAft>
                <a:spcPts val="0"/>
              </a:spcAft>
              <a:buClr>
                <a:schemeClr val="dk1"/>
              </a:buClr>
              <a:buSzPts val="2133"/>
              <a:buChar char="•"/>
              <a:defRPr sz="2133"/>
            </a:lvl1pPr>
            <a:lvl2pPr marL="914400" lvl="1" indent="-347154" algn="l">
              <a:spcBef>
                <a:spcPts val="373"/>
              </a:spcBef>
              <a:spcAft>
                <a:spcPts val="0"/>
              </a:spcAft>
              <a:buClr>
                <a:schemeClr val="dk1"/>
              </a:buClr>
              <a:buSzPts val="1867"/>
              <a:buChar char="–"/>
              <a:defRPr sz="1867"/>
            </a:lvl2pPr>
            <a:lvl3pPr marL="1371600" lvl="2" indent="-330200" algn="l">
              <a:spcBef>
                <a:spcPts val="320"/>
              </a:spcBef>
              <a:spcAft>
                <a:spcPts val="0"/>
              </a:spcAft>
              <a:buClr>
                <a:schemeClr val="dk1"/>
              </a:buClr>
              <a:buSzPts val="1600"/>
              <a:buChar char="•"/>
              <a:defRPr sz="1600"/>
            </a:lvl3pPr>
            <a:lvl4pPr marL="1828800" lvl="3" indent="-313245" algn="l">
              <a:spcBef>
                <a:spcPts val="267"/>
              </a:spcBef>
              <a:spcAft>
                <a:spcPts val="0"/>
              </a:spcAft>
              <a:buClr>
                <a:schemeClr val="dk1"/>
              </a:buClr>
              <a:buSzPts val="1333"/>
              <a:buChar char="–"/>
              <a:defRPr sz="1333"/>
            </a:lvl4pPr>
            <a:lvl5pPr marL="2286000" lvl="4" indent="-313245" algn="l">
              <a:spcBef>
                <a:spcPts val="267"/>
              </a:spcBef>
              <a:spcAft>
                <a:spcPts val="0"/>
              </a:spcAft>
              <a:buClr>
                <a:schemeClr val="dk1"/>
              </a:buClr>
              <a:buSzPts val="1333"/>
              <a:buChar char="»"/>
              <a:defRPr sz="1333"/>
            </a:lvl5pPr>
            <a:lvl6pPr marL="2743200" lvl="5" indent="-313245" algn="l">
              <a:spcBef>
                <a:spcPts val="267"/>
              </a:spcBef>
              <a:spcAft>
                <a:spcPts val="0"/>
              </a:spcAft>
              <a:buClr>
                <a:schemeClr val="dk1"/>
              </a:buClr>
              <a:buSzPts val="1333"/>
              <a:buChar char="•"/>
              <a:defRPr sz="1333"/>
            </a:lvl6pPr>
            <a:lvl7pPr marL="3200400" lvl="6" indent="-313245" algn="l">
              <a:spcBef>
                <a:spcPts val="267"/>
              </a:spcBef>
              <a:spcAft>
                <a:spcPts val="0"/>
              </a:spcAft>
              <a:buClr>
                <a:schemeClr val="dk1"/>
              </a:buClr>
              <a:buSzPts val="1333"/>
              <a:buChar char="•"/>
              <a:defRPr sz="1333"/>
            </a:lvl7pPr>
            <a:lvl8pPr marL="3657600" lvl="7" indent="-313245" algn="l">
              <a:spcBef>
                <a:spcPts val="267"/>
              </a:spcBef>
              <a:spcAft>
                <a:spcPts val="0"/>
              </a:spcAft>
              <a:buClr>
                <a:schemeClr val="dk1"/>
              </a:buClr>
              <a:buSzPts val="1333"/>
              <a:buChar char="•"/>
              <a:defRPr sz="1333"/>
            </a:lvl8pPr>
            <a:lvl9pPr marL="4114800" lvl="8" indent="-313245" algn="l">
              <a:spcBef>
                <a:spcPts val="267"/>
              </a:spcBef>
              <a:spcAft>
                <a:spcPts val="0"/>
              </a:spcAft>
              <a:buClr>
                <a:schemeClr val="dk1"/>
              </a:buClr>
              <a:buSzPts val="1333"/>
              <a:buChar char="•"/>
              <a:defRPr sz="1333"/>
            </a:lvl9pPr>
          </a:lstStyle>
          <a:p>
            <a:endParaRPr/>
          </a:p>
        </p:txBody>
      </p:sp>
      <p:sp>
        <p:nvSpPr>
          <p:cNvPr id="57" name="Google Shape;57;p31"/>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58" name="Google Shape;58;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333"/>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a:spLocks noGrp="1"/>
          </p:cNvSpPr>
          <p:nvPr>
            <p:ph type="pic" idx="2"/>
          </p:nvPr>
        </p:nvSpPr>
        <p:spPr>
          <a:xfrm>
            <a:off x="1194859" y="408517"/>
            <a:ext cx="3657600" cy="2743200"/>
          </a:xfrm>
          <a:prstGeom prst="rect">
            <a:avLst/>
          </a:prstGeom>
          <a:noFill/>
          <a:ln>
            <a:noFill/>
          </a:ln>
        </p:spPr>
      </p:sp>
      <p:sp>
        <p:nvSpPr>
          <p:cNvPr id="64" name="Google Shape;64;p32"/>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87"/>
              </a:spcBef>
              <a:spcAft>
                <a:spcPts val="0"/>
              </a:spcAft>
              <a:buClr>
                <a:schemeClr val="dk1"/>
              </a:buClr>
              <a:buSzPts val="933"/>
              <a:buNone/>
              <a:defRPr sz="933"/>
            </a:lvl1pPr>
            <a:lvl2pPr marL="914400" lvl="1" indent="-228600" algn="l">
              <a:spcBef>
                <a:spcPts val="160"/>
              </a:spcBef>
              <a:spcAft>
                <a:spcPts val="0"/>
              </a:spcAft>
              <a:buClr>
                <a:schemeClr val="dk1"/>
              </a:buClr>
              <a:buSzPts val="800"/>
              <a:buNone/>
              <a:defRPr sz="800"/>
            </a:lvl2pPr>
            <a:lvl3pPr marL="1371600" lvl="2" indent="-228600" algn="l">
              <a:spcBef>
                <a:spcPts val="133"/>
              </a:spcBef>
              <a:spcAft>
                <a:spcPts val="0"/>
              </a:spcAft>
              <a:buClr>
                <a:schemeClr val="dk1"/>
              </a:buClr>
              <a:buSzPts val="667"/>
              <a:buNone/>
              <a:defRPr sz="667"/>
            </a:lvl3pPr>
            <a:lvl4pPr marL="1828800" lvl="3" indent="-228600" algn="l">
              <a:spcBef>
                <a:spcPts val="120"/>
              </a:spcBef>
              <a:spcAft>
                <a:spcPts val="0"/>
              </a:spcAft>
              <a:buClr>
                <a:schemeClr val="dk1"/>
              </a:buClr>
              <a:buSzPts val="600"/>
              <a:buNone/>
              <a:defRPr sz="600"/>
            </a:lvl4pPr>
            <a:lvl5pPr marL="2286000" lvl="4" indent="-228600" algn="l">
              <a:spcBef>
                <a:spcPts val="120"/>
              </a:spcBef>
              <a:spcAft>
                <a:spcPts val="0"/>
              </a:spcAft>
              <a:buClr>
                <a:schemeClr val="dk1"/>
              </a:buClr>
              <a:buSzPts val="600"/>
              <a:buNone/>
              <a:defRPr sz="600"/>
            </a:lvl5pPr>
            <a:lvl6pPr marL="2743200" lvl="5" indent="-228600" algn="l">
              <a:spcBef>
                <a:spcPts val="120"/>
              </a:spcBef>
              <a:spcAft>
                <a:spcPts val="0"/>
              </a:spcAft>
              <a:buClr>
                <a:schemeClr val="dk1"/>
              </a:buClr>
              <a:buSzPts val="600"/>
              <a:buNone/>
              <a:defRPr sz="600"/>
            </a:lvl6pPr>
            <a:lvl7pPr marL="3200400" lvl="6" indent="-228600" algn="l">
              <a:spcBef>
                <a:spcPts val="120"/>
              </a:spcBef>
              <a:spcAft>
                <a:spcPts val="0"/>
              </a:spcAft>
              <a:buClr>
                <a:schemeClr val="dk1"/>
              </a:buClr>
              <a:buSzPts val="600"/>
              <a:buNone/>
              <a:defRPr sz="600"/>
            </a:lvl7pPr>
            <a:lvl8pPr marL="3657600" lvl="7" indent="-228600" algn="l">
              <a:spcBef>
                <a:spcPts val="120"/>
              </a:spcBef>
              <a:spcAft>
                <a:spcPts val="0"/>
              </a:spcAft>
              <a:buClr>
                <a:schemeClr val="dk1"/>
              </a:buClr>
              <a:buSzPts val="600"/>
              <a:buNone/>
              <a:defRPr sz="600"/>
            </a:lvl8pPr>
            <a:lvl9pPr marL="4114800" lvl="8" indent="-228600" algn="l">
              <a:spcBef>
                <a:spcPts val="120"/>
              </a:spcBef>
              <a:spcAft>
                <a:spcPts val="0"/>
              </a:spcAft>
              <a:buClr>
                <a:schemeClr val="dk1"/>
              </a:buClr>
              <a:buSzPts val="600"/>
              <a:buNone/>
              <a:defRPr sz="600"/>
            </a:lvl9pPr>
          </a:lstStyle>
          <a:p>
            <a:endParaRPr/>
          </a:p>
        </p:txBody>
      </p:sp>
      <p:sp>
        <p:nvSpPr>
          <p:cNvPr id="65" name="Google Shape;65;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364045" algn="l" rtl="0">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4.jpg"/><Relationship Id="rId3" Type="http://schemas.openxmlformats.org/officeDocument/2006/relationships/image" Target="../media/image1.png"/><Relationship Id="rId7" Type="http://schemas.openxmlformats.org/officeDocument/2006/relationships/hyperlink" Target="https://otter.ai/" TargetMode="External"/><Relationship Id="rId12" Type="http://schemas.openxmlformats.org/officeDocument/2006/relationships/hyperlink" Target="https://www.veed.io/wall-of-love?utm_id=20900614690&amp;utm_term=veedio&amp;utm_campaign=g_T2-EN-Search-Brand&amp;utm_source=google&amp;utm_medium=cpc&amp;utm_content=158048792780_713452125324&amp;gad_source=1&amp;gclid=Cj0KCQjwmt24BhDPARIsAJFYKk2e86AEtcqcmjhWZTMsyblMI1yLnX03iYNXlsBm0uYdZK3d9t3WOlAaAgc3EALw_wcB"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3.jpg"/><Relationship Id="rId5" Type="http://schemas.openxmlformats.org/officeDocument/2006/relationships/image" Target="../media/image3.png"/><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hyperlink" Target="https://www.kapwing.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hyperlink" Target="https://padlet.com/" TargetMode="External"/><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png"/><Relationship Id="rId7" Type="http://schemas.openxmlformats.org/officeDocument/2006/relationships/hyperlink" Target="https://kahoot.it/" TargetMode="External"/><Relationship Id="rId12"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hyperlink" Target="https://www.slido.com/" TargetMode="External"/><Relationship Id="rId5" Type="http://schemas.openxmlformats.org/officeDocument/2006/relationships/image" Target="../media/image3.png"/><Relationship Id="rId10" Type="http://schemas.openxmlformats.org/officeDocument/2006/relationships/image" Target="../media/image35.png"/><Relationship Id="rId4" Type="http://schemas.openxmlformats.org/officeDocument/2006/relationships/image" Target="../media/image2.png"/><Relationship Id="rId9" Type="http://schemas.openxmlformats.org/officeDocument/2006/relationships/hyperlink" Target="https://www.mentimeter.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hyperlink" Target="https://www.instructure.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png"/><Relationship Id="rId10" Type="http://schemas.openxmlformats.org/officeDocument/2006/relationships/image" Target="../media/image39.jpg"/><Relationship Id="rId4" Type="http://schemas.openxmlformats.org/officeDocument/2006/relationships/image" Target="../media/image2.png"/><Relationship Id="rId9" Type="http://schemas.openxmlformats.org/officeDocument/2006/relationships/hyperlink" Target="https://moodle.org/?lang=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hyperlink" Target="https://www.turnitin.it/" TargetMode="External"/><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education.ec.europa.eu/focus-topics/digital-education/action-plan" TargetMode="External"/><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joint-research-centre.ec.europa.eu/scientific-activities-z/education-and-training/digital-transformation-education/digital-competence-framework-citizens-digcomp/digcomp-framework_e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6.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ec.europa.eu/education-levels/vocational-education-and-training/about-vocational-education-and-training" TargetMode="External"/><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tvetjournal.com/tvet-tools/a-conceptual-paper-on-the-roles-of-vocational-education-instructors-in-professional-learning-communities-pl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screencastify.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hyperlink" Target="https://www.wevideo.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hyperlink" Target="https://www.screencastify.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panopto.com/blog/how-to-record-your-screen/" TargetMode="External"/><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panopto.com/" TargetMode="External"/><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685800" y="1975715"/>
            <a:ext cx="6746400" cy="1847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667" b="0" i="0" u="none" strike="noStrike" cap="none" dirty="0" err="1">
                <a:solidFill>
                  <a:srgbClr val="FB8709"/>
                </a:solidFill>
                <a:latin typeface="Arial"/>
                <a:ea typeface="Arial"/>
                <a:cs typeface="Arial"/>
                <a:sym typeface="Arial"/>
              </a:rPr>
              <a:t>Módulo</a:t>
            </a:r>
            <a:r>
              <a:rPr lang="en-US" sz="2667" b="0" i="0" u="none" strike="noStrike" cap="none" dirty="0">
                <a:solidFill>
                  <a:srgbClr val="FB8709"/>
                </a:solidFill>
                <a:latin typeface="Arial"/>
                <a:ea typeface="Arial"/>
                <a:cs typeface="Arial"/>
                <a:sym typeface="Arial"/>
              </a:rPr>
              <a:t> 5: </a:t>
            </a:r>
            <a:r>
              <a:rPr lang="en-US" sz="2667" b="0" i="0" u="none" strike="noStrike" cap="none" dirty="0" err="1">
                <a:solidFill>
                  <a:srgbClr val="FB8709"/>
                </a:solidFill>
                <a:latin typeface="Arial"/>
                <a:ea typeface="Arial"/>
                <a:cs typeface="Arial"/>
                <a:sym typeface="Arial"/>
              </a:rPr>
              <a:t>Herramientas</a:t>
            </a:r>
            <a:r>
              <a:rPr lang="en-US" sz="2667" b="0" i="0" u="none" strike="noStrike" cap="none" dirty="0">
                <a:solidFill>
                  <a:srgbClr val="FB8709"/>
                </a:solidFill>
                <a:latin typeface="Arial"/>
                <a:ea typeface="Arial"/>
                <a:cs typeface="Arial"/>
                <a:sym typeface="Arial"/>
              </a:rPr>
              <a:t> </a:t>
            </a:r>
            <a:r>
              <a:rPr lang="en-US" sz="2667" b="0" i="0" u="none" strike="noStrike" cap="none" dirty="0" err="1">
                <a:solidFill>
                  <a:srgbClr val="FB8709"/>
                </a:solidFill>
                <a:latin typeface="Arial"/>
                <a:ea typeface="Arial"/>
                <a:cs typeface="Arial"/>
                <a:sym typeface="Arial"/>
              </a:rPr>
              <a:t>tecnológicas</a:t>
            </a:r>
            <a:r>
              <a:rPr lang="en-US" sz="2667" b="0" i="0" u="none" strike="noStrike" cap="none" dirty="0">
                <a:solidFill>
                  <a:srgbClr val="FB8709"/>
                </a:solidFill>
                <a:latin typeface="Arial"/>
                <a:ea typeface="Arial"/>
                <a:cs typeface="Arial"/>
                <a:sym typeface="Arial"/>
              </a:rPr>
              <a:t> para </a:t>
            </a:r>
            <a:r>
              <a:rPr lang="en-US" sz="2667" dirty="0" err="1">
                <a:solidFill>
                  <a:srgbClr val="FB8709"/>
                </a:solidFill>
              </a:rPr>
              <a:t>el</a:t>
            </a:r>
            <a:r>
              <a:rPr lang="en-US" sz="2667" dirty="0">
                <a:solidFill>
                  <a:srgbClr val="FB8709"/>
                </a:solidFill>
              </a:rPr>
              <a:t> Aula </a:t>
            </a:r>
            <a:r>
              <a:rPr lang="en-US" sz="2667" dirty="0" err="1">
                <a:solidFill>
                  <a:srgbClr val="FB8709"/>
                </a:solidFill>
              </a:rPr>
              <a:t>Invertida</a:t>
            </a:r>
            <a:endParaRPr dirty="0"/>
          </a:p>
          <a:p>
            <a:pPr marL="0" marR="0" lvl="0" indent="0" algn="l" rtl="0">
              <a:spcBef>
                <a:spcPts val="0"/>
              </a:spcBef>
              <a:spcAft>
                <a:spcPts val="0"/>
              </a:spcAft>
              <a:buNone/>
            </a:pPr>
            <a:r>
              <a:rPr lang="en-US" sz="3334" b="0" i="0" u="none" strike="noStrike" cap="none" dirty="0">
                <a:solidFill>
                  <a:srgbClr val="053249"/>
                </a:solidFill>
                <a:latin typeface="Arial"/>
                <a:ea typeface="Arial"/>
                <a:cs typeface="Arial"/>
                <a:sym typeface="Arial"/>
              </a:rPr>
              <a:t>Unidad 1 </a:t>
            </a:r>
            <a:r>
              <a:rPr lang="en-US" sz="3334" b="0" i="0" u="none" strike="noStrike" cap="none" dirty="0" err="1">
                <a:solidFill>
                  <a:srgbClr val="053249"/>
                </a:solidFill>
                <a:latin typeface="Arial"/>
                <a:ea typeface="Arial"/>
                <a:cs typeface="Arial"/>
                <a:sym typeface="Arial"/>
              </a:rPr>
              <a:t>Tecnología</a:t>
            </a:r>
            <a:r>
              <a:rPr lang="en-US" sz="3334" b="0" i="0" u="none" strike="noStrike" cap="none" dirty="0">
                <a:solidFill>
                  <a:srgbClr val="053249"/>
                </a:solidFill>
                <a:latin typeface="Arial"/>
                <a:ea typeface="Arial"/>
                <a:cs typeface="Arial"/>
                <a:sym typeface="Arial"/>
              </a:rPr>
              <a:t> </a:t>
            </a:r>
            <a:r>
              <a:rPr lang="en-US" sz="3334" b="0" i="0" u="none" strike="noStrike" cap="none" dirty="0" err="1">
                <a:solidFill>
                  <a:srgbClr val="053249"/>
                </a:solidFill>
                <a:latin typeface="Arial"/>
                <a:ea typeface="Arial"/>
                <a:cs typeface="Arial"/>
                <a:sym typeface="Arial"/>
              </a:rPr>
              <a:t>educativa</a:t>
            </a:r>
            <a:r>
              <a:rPr lang="en-US" sz="3334" b="0" i="0" u="none" strike="noStrike" cap="none" dirty="0">
                <a:solidFill>
                  <a:srgbClr val="053249"/>
                </a:solidFill>
                <a:latin typeface="Arial"/>
                <a:ea typeface="Arial"/>
                <a:cs typeface="Arial"/>
                <a:sym typeface="Arial"/>
              </a:rPr>
              <a:t> para </a:t>
            </a:r>
            <a:r>
              <a:rPr lang="en-US" sz="3334" dirty="0" err="1">
                <a:solidFill>
                  <a:srgbClr val="053249"/>
                </a:solidFill>
              </a:rPr>
              <a:t>el</a:t>
            </a:r>
            <a:r>
              <a:rPr lang="en-US" sz="3334" dirty="0">
                <a:solidFill>
                  <a:srgbClr val="053249"/>
                </a:solidFill>
              </a:rPr>
              <a:t> </a:t>
            </a:r>
            <a:r>
              <a:rPr lang="en-US" sz="3334" dirty="0" err="1">
                <a:solidFill>
                  <a:srgbClr val="053249"/>
                </a:solidFill>
              </a:rPr>
              <a:t>Aprendizaje</a:t>
            </a:r>
            <a:r>
              <a:rPr lang="en-US" sz="3334" dirty="0">
                <a:solidFill>
                  <a:srgbClr val="053249"/>
                </a:solidFill>
              </a:rPr>
              <a:t> </a:t>
            </a:r>
            <a:r>
              <a:rPr lang="en-US" sz="3334" dirty="0" err="1">
                <a:solidFill>
                  <a:srgbClr val="053249"/>
                </a:solidFill>
              </a:rPr>
              <a:t>Invertido</a:t>
            </a:r>
            <a:endParaRPr sz="3334" b="0" i="0" u="none" strike="noStrike" cap="none" dirty="0">
              <a:solidFill>
                <a:srgbClr val="053249"/>
              </a:solidFill>
              <a:latin typeface="Arial"/>
              <a:ea typeface="Arial"/>
              <a:cs typeface="Arial"/>
              <a:sym typeface="Arial"/>
            </a:endParaRPr>
          </a:p>
        </p:txBody>
      </p:sp>
      <p:sp>
        <p:nvSpPr>
          <p:cNvPr id="85" name="Google Shape;85;p1"/>
          <p:cNvSpPr/>
          <p:nvPr/>
        </p:nvSpPr>
        <p:spPr>
          <a:xfrm rot="10800000">
            <a:off x="6449256" y="-1280146"/>
            <a:ext cx="6870225" cy="6841373"/>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86" name="Google Shape;86;p1"/>
          <p:cNvSpPr/>
          <p:nvPr/>
        </p:nvSpPr>
        <p:spPr>
          <a:xfrm rot="-5400000">
            <a:off x="9052865" y="3449200"/>
            <a:ext cx="3367126" cy="3450475"/>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87" name="Google Shape;87;p1"/>
          <p:cNvSpPr/>
          <p:nvPr/>
        </p:nvSpPr>
        <p:spPr>
          <a:xfrm>
            <a:off x="456859" y="4335335"/>
            <a:ext cx="2244904" cy="2244904"/>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88" name="Google Shape;88;p1"/>
          <p:cNvSpPr/>
          <p:nvPr/>
        </p:nvSpPr>
        <p:spPr>
          <a:xfrm>
            <a:off x="456859" y="5974174"/>
            <a:ext cx="2495010" cy="673653"/>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89" name="Google Shape;89;p1"/>
          <p:cNvSpPr txBox="1"/>
          <p:nvPr/>
        </p:nvSpPr>
        <p:spPr>
          <a:xfrm>
            <a:off x="685800" y="1000921"/>
            <a:ext cx="7530167" cy="696473"/>
          </a:xfrm>
          <a:prstGeom prst="rect">
            <a:avLst/>
          </a:prstGeom>
          <a:noFill/>
          <a:ln>
            <a:noFill/>
          </a:ln>
        </p:spPr>
        <p:txBody>
          <a:bodyPr spcFirstLastPara="1" wrap="square" lIns="0" tIns="0" rIns="0" bIns="0" anchor="t" anchorCtr="0">
            <a:spAutoFit/>
          </a:bodyPr>
          <a:lstStyle/>
          <a:p>
            <a:pPr marL="0" marR="0" lvl="0" indent="0" algn="l" rtl="0">
              <a:lnSpc>
                <a:spcPct val="121003"/>
              </a:lnSpc>
              <a:spcBef>
                <a:spcPts val="0"/>
              </a:spcBef>
              <a:spcAft>
                <a:spcPts val="0"/>
              </a:spcAft>
              <a:buNone/>
            </a:pPr>
            <a:r>
              <a:rPr lang="en-US" sz="2333" b="0" i="0" u="none" strike="noStrike" cap="none">
                <a:solidFill>
                  <a:srgbClr val="053249"/>
                </a:solidFill>
                <a:latin typeface="Arial"/>
                <a:ea typeface="Arial"/>
                <a:cs typeface="Arial"/>
                <a:sym typeface="Arial"/>
              </a:rPr>
              <a:t>CollaboratiVET Plan de estudios para profesores/formadores/educadores de EFP </a:t>
            </a:r>
            <a:endParaRPr/>
          </a:p>
        </p:txBody>
      </p:sp>
      <p:pic>
        <p:nvPicPr>
          <p:cNvPr id="92" name="Google Shape;92;p1"/>
          <p:cNvPicPr preferRelativeResize="0"/>
          <p:nvPr/>
        </p:nvPicPr>
        <p:blipFill rotWithShape="1">
          <a:blip r:embed="rId5">
            <a:alphaModFix/>
          </a:blip>
          <a:srcRect/>
          <a:stretch/>
        </p:blipFill>
        <p:spPr>
          <a:xfrm>
            <a:off x="10749097" y="5955646"/>
            <a:ext cx="698413" cy="253968"/>
          </a:xfrm>
          <a:prstGeom prst="rect">
            <a:avLst/>
          </a:prstGeom>
          <a:noFill/>
          <a:ln>
            <a:noFill/>
          </a:ln>
        </p:spPr>
      </p:pic>
      <p:sp>
        <p:nvSpPr>
          <p:cNvPr id="5" name="TextBox 12">
            <a:extLst>
              <a:ext uri="{FF2B5EF4-FFF2-40B4-BE49-F238E27FC236}">
                <a16:creationId xmlns:a16="http://schemas.microsoft.com/office/drawing/2014/main" id="{5B3679CA-442E-80AA-0EEA-75ED357ABF31}"/>
              </a:ext>
            </a:extLst>
          </p:cNvPr>
          <p:cNvSpPr txBox="1"/>
          <p:nvPr/>
        </p:nvSpPr>
        <p:spPr>
          <a:xfrm>
            <a:off x="2975431" y="5760512"/>
            <a:ext cx="5076744" cy="753348"/>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69658999-58C1-67C8-940C-7C0DE68829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9836" y="9726650"/>
            <a:ext cx="938164" cy="341150"/>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E48F5865-A6C7-B9A2-E8F2-2336D3CAAB6E}"/>
              </a:ext>
            </a:extLst>
          </p:cNvPr>
          <p:cNvPicPr>
            <a:picLocks noChangeAspect="1"/>
          </p:cNvPicPr>
          <p:nvPr/>
        </p:nvPicPr>
        <p:blipFill>
          <a:blip r:embed="rId6"/>
          <a:srcRect r="59736" b="14882"/>
          <a:stretch/>
        </p:blipFill>
        <p:spPr>
          <a:xfrm>
            <a:off x="7689404" y="919203"/>
            <a:ext cx="3816796" cy="4538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9"/>
        <p:cNvGrpSpPr/>
        <p:nvPr/>
      </p:nvGrpSpPr>
      <p:grpSpPr>
        <a:xfrm>
          <a:off x="0" y="0"/>
          <a:ext cx="0" cy="0"/>
          <a:chOff x="0" y="0"/>
          <a:chExt cx="0" cy="0"/>
        </a:xfrm>
      </p:grpSpPr>
      <p:sp>
        <p:nvSpPr>
          <p:cNvPr id="260" name="Google Shape;260;p10"/>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1" name="Google Shape;261;p10"/>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2" name="Google Shape;262;p10"/>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3" name="Google Shape;263;p10"/>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4" name="Google Shape;264;p10"/>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65" name="Google Shape;265;p10"/>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266" name="Google Shape;266;p10"/>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67" name="Google Shape;267;p10"/>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68" name="Google Shape;268;p10"/>
          <p:cNvSpPr txBox="1"/>
          <p:nvPr/>
        </p:nvSpPr>
        <p:spPr>
          <a:xfrm>
            <a:off x="529238" y="517596"/>
            <a:ext cx="9722581" cy="219534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Garantizar la accesibilidad</a:t>
            </a:r>
            <a:endParaRPr sz="4800" b="1">
              <a:solidFill>
                <a:schemeClr val="dk1"/>
              </a:solidFill>
              <a:latin typeface="Calibri"/>
              <a:ea typeface="Calibri"/>
              <a:cs typeface="Calibri"/>
              <a:sym typeface="Calibri"/>
            </a:endParaRPr>
          </a:p>
          <a:p>
            <a:pPr marL="0" marR="0" lvl="0" indent="0" algn="l" rtl="0">
              <a:spcBef>
                <a:spcPts val="0"/>
              </a:spcBef>
              <a:spcAft>
                <a:spcPts val="0"/>
              </a:spcAft>
              <a:buNone/>
            </a:pPr>
            <a:br>
              <a:rPr lang="en-US" sz="4800" b="1">
                <a:solidFill>
                  <a:schemeClr val="dk1"/>
                </a:solidFill>
                <a:latin typeface="Calibri"/>
                <a:ea typeface="Calibri"/>
                <a:cs typeface="Calibri"/>
                <a:sym typeface="Calibri"/>
              </a:rPr>
            </a:br>
            <a:endParaRPr sz="4666" b="1">
              <a:solidFill>
                <a:srgbClr val="033C5B"/>
              </a:solidFill>
              <a:latin typeface="Arial"/>
              <a:ea typeface="Arial"/>
              <a:cs typeface="Arial"/>
              <a:sym typeface="Arial"/>
            </a:endParaRPr>
          </a:p>
        </p:txBody>
      </p:sp>
      <p:sp>
        <p:nvSpPr>
          <p:cNvPr id="269" name="Google Shape;269;p10"/>
          <p:cNvSpPr/>
          <p:nvPr/>
        </p:nvSpPr>
        <p:spPr>
          <a:xfrm>
            <a:off x="1420008" y="1279715"/>
            <a:ext cx="8674868" cy="21953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dk1"/>
                </a:solidFill>
                <a:latin typeface="Calibri"/>
                <a:ea typeface="Calibri"/>
                <a:cs typeface="Calibri"/>
                <a:sym typeface="Calibri"/>
              </a:rPr>
              <a:t>Es fundamental </a:t>
            </a:r>
            <a:r>
              <a:rPr lang="en-US" sz="2400" dirty="0" err="1">
                <a:solidFill>
                  <a:schemeClr val="dk1"/>
                </a:solidFill>
                <a:latin typeface="Calibri"/>
                <a:ea typeface="Calibri"/>
                <a:cs typeface="Calibri"/>
                <a:sym typeface="Calibri"/>
              </a:rPr>
              <a:t>garantizar</a:t>
            </a:r>
            <a:r>
              <a:rPr lang="en-US" sz="2400" dirty="0">
                <a:solidFill>
                  <a:schemeClr val="dk1"/>
                </a:solidFill>
                <a:latin typeface="Calibri"/>
                <a:ea typeface="Calibri"/>
                <a:cs typeface="Calibri"/>
                <a:sym typeface="Calibri"/>
              </a:rPr>
              <a:t> que </a:t>
            </a:r>
            <a:r>
              <a:rPr lang="en-US" sz="2400" dirty="0" err="1">
                <a:solidFill>
                  <a:schemeClr val="dk1"/>
                </a:solidFill>
                <a:latin typeface="Calibri"/>
                <a:ea typeface="Calibri"/>
                <a:cs typeface="Calibri"/>
                <a:sym typeface="Calibri"/>
              </a:rPr>
              <a:t>todos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estudiantes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incluidos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discapacitados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puedan</a:t>
            </a:r>
            <a:r>
              <a:rPr lang="en-US" sz="2400" dirty="0">
                <a:solidFill>
                  <a:schemeClr val="dk1"/>
                </a:solidFill>
                <a:latin typeface="Calibri"/>
                <a:ea typeface="Calibri"/>
                <a:cs typeface="Calibri"/>
                <a:sym typeface="Calibri"/>
              </a:rPr>
              <a:t> acceder a </a:t>
            </a:r>
            <a:r>
              <a:rPr lang="en-US" sz="2400" dirty="0" err="1">
                <a:solidFill>
                  <a:schemeClr val="dk1"/>
                </a:solidFill>
                <a:latin typeface="Calibri"/>
                <a:ea typeface="Calibri"/>
                <a:cs typeface="Calibri"/>
                <a:sym typeface="Calibri"/>
              </a:rPr>
              <a:t>todos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materiales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didácticos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Herramientas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como</a:t>
            </a:r>
            <a:r>
              <a:rPr lang="en-US" sz="2400"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los</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subtítulos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los</a:t>
            </a:r>
            <a:r>
              <a:rPr lang="en-US" sz="2400"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lectores</a:t>
            </a:r>
            <a:r>
              <a:rPr lang="en-US" sz="2400" b="1" dirty="0">
                <a:solidFill>
                  <a:schemeClr val="dk1"/>
                </a:solidFill>
                <a:latin typeface="Calibri"/>
                <a:ea typeface="Calibri"/>
                <a:cs typeface="Calibri"/>
                <a:sym typeface="Calibri"/>
              </a:rPr>
              <a:t> de </a:t>
            </a:r>
            <a:r>
              <a:rPr lang="en-US" sz="2400" b="1" dirty="0" err="1">
                <a:solidFill>
                  <a:schemeClr val="dk1"/>
                </a:solidFill>
                <a:latin typeface="Calibri"/>
                <a:ea typeface="Calibri"/>
                <a:cs typeface="Calibri"/>
                <a:sym typeface="Calibri"/>
              </a:rPr>
              <a:t>pantalla</a:t>
            </a:r>
            <a:r>
              <a:rPr lang="en-US" sz="2400" b="1"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y </a:t>
            </a:r>
            <a:r>
              <a:rPr lang="en-US" sz="2400" dirty="0" err="1">
                <a:solidFill>
                  <a:schemeClr val="dk1"/>
                </a:solidFill>
                <a:latin typeface="Calibri"/>
                <a:ea typeface="Calibri"/>
                <a:cs typeface="Calibri"/>
                <a:sym typeface="Calibri"/>
              </a:rPr>
              <a:t>el</a:t>
            </a:r>
            <a:r>
              <a:rPr lang="en-US" sz="2400" dirty="0">
                <a:solidFill>
                  <a:schemeClr val="dk1"/>
                </a:solidFill>
                <a:latin typeface="Calibri"/>
                <a:ea typeface="Calibri"/>
                <a:cs typeface="Calibri"/>
                <a:sym typeface="Calibri"/>
              </a:rPr>
              <a:t> </a:t>
            </a:r>
            <a:r>
              <a:rPr lang="en-US" sz="2400" b="1" dirty="0">
                <a:solidFill>
                  <a:schemeClr val="dk1"/>
                </a:solidFill>
                <a:latin typeface="Calibri"/>
                <a:ea typeface="Calibri"/>
                <a:cs typeface="Calibri"/>
                <a:sym typeface="Calibri"/>
              </a:rPr>
              <a:t>software de </a:t>
            </a:r>
            <a:r>
              <a:rPr lang="en-US" sz="2400" b="1" dirty="0" err="1">
                <a:solidFill>
                  <a:schemeClr val="dk1"/>
                </a:solidFill>
                <a:latin typeface="Calibri"/>
                <a:ea typeface="Calibri"/>
                <a:cs typeface="Calibri"/>
                <a:sym typeface="Calibri"/>
              </a:rPr>
              <a:t>conversión</a:t>
            </a:r>
            <a:r>
              <a:rPr lang="en-US" sz="2400" b="1" dirty="0">
                <a:solidFill>
                  <a:schemeClr val="dk1"/>
                </a:solidFill>
                <a:latin typeface="Calibri"/>
                <a:ea typeface="Calibri"/>
                <a:cs typeface="Calibri"/>
                <a:sym typeface="Calibri"/>
              </a:rPr>
              <a:t> de </a:t>
            </a:r>
            <a:r>
              <a:rPr lang="en-US" sz="2400" b="1" dirty="0" err="1">
                <a:solidFill>
                  <a:schemeClr val="dk1"/>
                </a:solidFill>
                <a:latin typeface="Calibri"/>
                <a:ea typeface="Calibri"/>
                <a:cs typeface="Calibri"/>
                <a:sym typeface="Calibri"/>
              </a:rPr>
              <a:t>texto</a:t>
            </a:r>
            <a:r>
              <a:rPr lang="en-US" sz="2400" b="1" dirty="0">
                <a:solidFill>
                  <a:schemeClr val="dk1"/>
                </a:solidFill>
                <a:latin typeface="Calibri"/>
                <a:ea typeface="Calibri"/>
                <a:cs typeface="Calibri"/>
                <a:sym typeface="Calibri"/>
              </a:rPr>
              <a:t> a </a:t>
            </a:r>
            <a:r>
              <a:rPr lang="en-US" sz="2400" b="1" dirty="0" err="1">
                <a:solidFill>
                  <a:schemeClr val="dk1"/>
                </a:solidFill>
                <a:latin typeface="Calibri"/>
                <a:ea typeface="Calibri"/>
                <a:cs typeface="Calibri"/>
                <a:sym typeface="Calibri"/>
              </a:rPr>
              <a:t>voz</a:t>
            </a:r>
            <a:r>
              <a:rPr lang="en-US" sz="2400" b="1"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ayudan</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garantizar</a:t>
            </a:r>
            <a:r>
              <a:rPr lang="en-US" sz="2400" dirty="0">
                <a:solidFill>
                  <a:schemeClr val="dk1"/>
                </a:solidFill>
                <a:latin typeface="Calibri"/>
                <a:ea typeface="Calibri"/>
                <a:cs typeface="Calibri"/>
                <a:sym typeface="Calibri"/>
              </a:rPr>
              <a:t> que </a:t>
            </a:r>
            <a:r>
              <a:rPr lang="en-US" sz="2400" dirty="0" err="1">
                <a:solidFill>
                  <a:schemeClr val="dk1"/>
                </a:solidFill>
                <a:latin typeface="Calibri"/>
                <a:ea typeface="Calibri"/>
                <a:cs typeface="Calibri"/>
                <a:sym typeface="Calibri"/>
              </a:rPr>
              <a:t>todos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los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alumnos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puedan</a:t>
            </a:r>
            <a:r>
              <a:rPr lang="en-US" sz="2400" dirty="0">
                <a:solidFill>
                  <a:schemeClr val="dk1"/>
                </a:solidFill>
                <a:latin typeface="Calibri"/>
                <a:ea typeface="Calibri"/>
                <a:cs typeface="Calibri"/>
                <a:sym typeface="Calibri"/>
              </a:rPr>
              <a:t> acceder a </a:t>
            </a:r>
            <a:r>
              <a:rPr lang="en-US" sz="2400" dirty="0" err="1">
                <a:solidFill>
                  <a:schemeClr val="dk1"/>
                </a:solidFill>
                <a:latin typeface="Calibri"/>
                <a:ea typeface="Calibri"/>
                <a:cs typeface="Calibri"/>
                <a:sym typeface="Calibri"/>
              </a:rPr>
              <a:t>los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materiales</a:t>
            </a:r>
            <a:r>
              <a:rPr lang="en-US" sz="2400" dirty="0">
                <a:solidFill>
                  <a:schemeClr val="dk1"/>
                </a:solidFill>
                <a:latin typeface="Calibri"/>
                <a:ea typeface="Calibri"/>
                <a:cs typeface="Calibri"/>
                <a:sym typeface="Calibri"/>
              </a:rPr>
              <a:t> de la </a:t>
            </a:r>
            <a:r>
              <a:rPr lang="en-US" sz="2400" dirty="0" err="1">
                <a:solidFill>
                  <a:schemeClr val="dk1"/>
                </a:solidFill>
                <a:latin typeface="Calibri"/>
                <a:ea typeface="Calibri"/>
                <a:cs typeface="Calibri"/>
                <a:sym typeface="Calibri"/>
              </a:rPr>
              <a:t>clase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invertida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fomentando</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entorno</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aprendizaje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inclusivo</a:t>
            </a:r>
            <a:r>
              <a:rPr lang="en-US"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270" name="Google Shape;270;p10"/>
          <p:cNvSpPr/>
          <p:nvPr/>
        </p:nvSpPr>
        <p:spPr>
          <a:xfrm>
            <a:off x="2108940" y="3621952"/>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dirty="0" err="1">
                <a:solidFill>
                  <a:srgbClr val="121212"/>
                </a:solidFill>
                <a:latin typeface="Arial"/>
                <a:ea typeface="Arial"/>
                <a:cs typeface="Arial"/>
                <a:sym typeface="Arial"/>
              </a:rPr>
              <a:t>Garantizar</a:t>
            </a:r>
            <a:r>
              <a:rPr lang="en-US" sz="1200" b="0" i="0" u="none" strike="noStrike" dirty="0">
                <a:solidFill>
                  <a:srgbClr val="121212"/>
                </a:solidFill>
                <a:latin typeface="Arial"/>
                <a:ea typeface="Arial"/>
                <a:cs typeface="Arial"/>
                <a:sym typeface="Arial"/>
              </a:rPr>
              <a:t> </a:t>
            </a:r>
            <a:r>
              <a:rPr lang="en-US" sz="1200" b="0" i="0" u="none" strike="noStrike" dirty="0" err="1">
                <a:solidFill>
                  <a:srgbClr val="121212"/>
                </a:solidFill>
                <a:latin typeface="Arial"/>
                <a:ea typeface="Arial"/>
                <a:cs typeface="Arial"/>
                <a:sym typeface="Arial"/>
              </a:rPr>
              <a:t>el</a:t>
            </a:r>
            <a:r>
              <a:rPr lang="en-US" sz="1200" b="0" i="0" u="none" strike="noStrike" dirty="0">
                <a:solidFill>
                  <a:srgbClr val="121212"/>
                </a:solidFill>
                <a:latin typeface="Arial"/>
                <a:ea typeface="Arial"/>
                <a:cs typeface="Arial"/>
                <a:sym typeface="Arial"/>
              </a:rPr>
              <a:t> </a:t>
            </a:r>
            <a:r>
              <a:rPr lang="en-US" sz="1200" b="0" i="0" u="none" strike="noStrike" dirty="0" err="1">
                <a:solidFill>
                  <a:srgbClr val="121212"/>
                </a:solidFill>
                <a:latin typeface="Arial"/>
                <a:ea typeface="Arial"/>
                <a:cs typeface="Arial"/>
                <a:sym typeface="Arial"/>
              </a:rPr>
              <a:t>acceso</a:t>
            </a:r>
            <a:r>
              <a:rPr lang="en-US" sz="1200" b="0" i="0" u="none" strike="noStrike" dirty="0">
                <a:solidFill>
                  <a:srgbClr val="121212"/>
                </a:solidFill>
                <a:latin typeface="Arial"/>
                <a:ea typeface="Arial"/>
                <a:cs typeface="Arial"/>
                <a:sym typeface="Arial"/>
              </a:rPr>
              <a:t> a </a:t>
            </a:r>
            <a:r>
              <a:rPr lang="en-US" sz="1200" b="0" i="0" u="none" strike="noStrike" dirty="0" err="1">
                <a:solidFill>
                  <a:srgbClr val="121212"/>
                </a:solidFill>
                <a:latin typeface="Arial"/>
                <a:ea typeface="Arial"/>
                <a:cs typeface="Arial"/>
                <a:sym typeface="Arial"/>
              </a:rPr>
              <a:t>los</a:t>
            </a:r>
            <a:r>
              <a:rPr lang="en-US" sz="1200" b="0" i="0" u="none" strike="noStrike" dirty="0">
                <a:solidFill>
                  <a:srgbClr val="121212"/>
                </a:solidFill>
                <a:latin typeface="Arial"/>
                <a:ea typeface="Arial"/>
                <a:cs typeface="Arial"/>
                <a:sym typeface="Arial"/>
              </a:rPr>
              <a:t> </a:t>
            </a:r>
            <a:r>
              <a:rPr lang="en-US" sz="1200" b="0" i="0" u="none" strike="noStrike" dirty="0" err="1">
                <a:solidFill>
                  <a:srgbClr val="121212"/>
                </a:solidFill>
                <a:latin typeface="Arial"/>
                <a:ea typeface="Arial"/>
                <a:cs typeface="Arial"/>
                <a:sym typeface="Arial"/>
              </a:rPr>
              <a:t>materiales</a:t>
            </a:r>
            <a:r>
              <a:rPr lang="en-US" sz="1200" b="0" i="0" u="none" strike="noStrike" dirty="0">
                <a:solidFill>
                  <a:srgbClr val="121212"/>
                </a:solidFill>
                <a:latin typeface="Arial"/>
                <a:ea typeface="Arial"/>
                <a:cs typeface="Arial"/>
                <a:sym typeface="Arial"/>
              </a:rPr>
              <a:t> </a:t>
            </a:r>
            <a:r>
              <a:rPr lang="en-US" sz="1200" b="0" i="0" u="none" strike="noStrike" dirty="0" err="1">
                <a:solidFill>
                  <a:srgbClr val="121212"/>
                </a:solidFill>
                <a:latin typeface="Arial"/>
                <a:ea typeface="Arial"/>
                <a:cs typeface="Arial"/>
                <a:sym typeface="Arial"/>
              </a:rPr>
              <a:t>previos</a:t>
            </a:r>
            <a:r>
              <a:rPr lang="en-US" sz="1200" b="0" i="0" u="none" strike="noStrike" dirty="0">
                <a:solidFill>
                  <a:srgbClr val="121212"/>
                </a:solidFill>
                <a:latin typeface="Arial"/>
                <a:ea typeface="Arial"/>
                <a:cs typeface="Arial"/>
                <a:sym typeface="Arial"/>
              </a:rPr>
              <a:t> a la </a:t>
            </a:r>
            <a:r>
              <a:rPr lang="en-US" sz="1200" b="0" i="0" u="none" strike="noStrike" dirty="0" err="1">
                <a:solidFill>
                  <a:srgbClr val="121212"/>
                </a:solidFill>
                <a:latin typeface="Arial"/>
                <a:ea typeface="Arial"/>
                <a:cs typeface="Arial"/>
                <a:sym typeface="Arial"/>
              </a:rPr>
              <a:t>clase</a:t>
            </a:r>
            <a:r>
              <a:rPr lang="en-US" sz="1200" b="0" i="0" u="none" strike="noStrike" dirty="0">
                <a:solidFill>
                  <a:srgbClr val="121212"/>
                </a:solidFill>
                <a:latin typeface="Arial"/>
                <a:ea typeface="Arial"/>
                <a:cs typeface="Arial"/>
                <a:sym typeface="Arial"/>
              </a:rPr>
              <a:t> </a:t>
            </a:r>
            <a:r>
              <a:rPr lang="en-US" sz="1200" b="0" i="0" u="none" strike="noStrike" dirty="0" err="1">
                <a:solidFill>
                  <a:srgbClr val="121212"/>
                </a:solidFill>
                <a:latin typeface="Arial"/>
                <a:ea typeface="Arial"/>
                <a:cs typeface="Arial"/>
                <a:sym typeface="Arial"/>
              </a:rPr>
              <a:t>contribuye</a:t>
            </a:r>
            <a:r>
              <a:rPr lang="en-US" sz="1200" b="0" i="0" u="none" strike="noStrike" dirty="0">
                <a:solidFill>
                  <a:srgbClr val="121212"/>
                </a:solidFill>
                <a:latin typeface="Arial"/>
                <a:ea typeface="Arial"/>
                <a:cs typeface="Arial"/>
                <a:sym typeface="Arial"/>
              </a:rPr>
              <a:t> al </a:t>
            </a:r>
            <a:r>
              <a:rPr lang="en-US" sz="1200" b="0" i="0" u="none" strike="noStrike" dirty="0" err="1">
                <a:solidFill>
                  <a:srgbClr val="121212"/>
                </a:solidFill>
                <a:latin typeface="Arial"/>
                <a:ea typeface="Arial"/>
                <a:cs typeface="Arial"/>
                <a:sym typeface="Arial"/>
              </a:rPr>
              <a:t>objetivo</a:t>
            </a:r>
            <a:r>
              <a:rPr lang="en-US" sz="1200" b="0" i="0" u="none" strike="noStrike" dirty="0">
                <a:solidFill>
                  <a:srgbClr val="121212"/>
                </a:solidFill>
                <a:latin typeface="Arial"/>
                <a:ea typeface="Arial"/>
                <a:cs typeface="Arial"/>
                <a:sym typeface="Arial"/>
              </a:rPr>
              <a:t> de </a:t>
            </a:r>
            <a:r>
              <a:rPr lang="en-US" sz="1200" dirty="0" err="1">
                <a:solidFill>
                  <a:srgbClr val="121212"/>
                </a:solidFill>
              </a:rPr>
              <a:t>aprendizaje</a:t>
            </a:r>
            <a:r>
              <a:rPr lang="en-US" sz="1200" dirty="0">
                <a:solidFill>
                  <a:srgbClr val="121212"/>
                </a:solidFill>
              </a:rPr>
              <a:t> </a:t>
            </a:r>
            <a:r>
              <a:rPr lang="en-US" sz="1200" dirty="0" err="1">
                <a:solidFill>
                  <a:srgbClr val="121212"/>
                </a:solidFill>
              </a:rPr>
              <a:t>invertido</a:t>
            </a:r>
            <a:r>
              <a:rPr lang="en-US" sz="1200" dirty="0">
                <a:solidFill>
                  <a:srgbClr val="121212"/>
                </a:solidFill>
              </a:rPr>
              <a:t> </a:t>
            </a:r>
            <a:r>
              <a:rPr lang="en-US" sz="1200" b="0" i="0" u="none" strike="noStrike" dirty="0">
                <a:solidFill>
                  <a:srgbClr val="121212"/>
                </a:solidFill>
                <a:latin typeface="Arial"/>
                <a:ea typeface="Arial"/>
                <a:cs typeface="Arial"/>
                <a:sym typeface="Arial"/>
              </a:rPr>
              <a:t> de </a:t>
            </a:r>
            <a:r>
              <a:rPr lang="en-US" sz="1200" b="0" i="0" u="none" strike="noStrike" dirty="0" err="1">
                <a:solidFill>
                  <a:srgbClr val="121212"/>
                </a:solidFill>
                <a:latin typeface="Arial"/>
                <a:ea typeface="Arial"/>
                <a:cs typeface="Arial"/>
                <a:sym typeface="Arial"/>
              </a:rPr>
              <a:t>ofrecer</a:t>
            </a:r>
            <a:r>
              <a:rPr lang="en-US" sz="1200" b="0" i="0" u="none" strike="noStrike" dirty="0">
                <a:solidFill>
                  <a:srgbClr val="121212"/>
                </a:solidFill>
                <a:latin typeface="Arial"/>
                <a:ea typeface="Arial"/>
                <a:cs typeface="Arial"/>
                <a:sym typeface="Arial"/>
              </a:rPr>
              <a:t> </a:t>
            </a:r>
            <a:r>
              <a:rPr lang="en-US" sz="1200" b="0" i="0" u="none" strike="noStrike" dirty="0" err="1">
                <a:solidFill>
                  <a:srgbClr val="121212"/>
                </a:solidFill>
                <a:latin typeface="Arial"/>
                <a:ea typeface="Arial"/>
                <a:cs typeface="Arial"/>
                <a:sym typeface="Arial"/>
              </a:rPr>
              <a:t>una</a:t>
            </a:r>
            <a:r>
              <a:rPr lang="en-US" sz="1200" b="0" i="0" u="none" strike="noStrike" dirty="0">
                <a:solidFill>
                  <a:srgbClr val="121212"/>
                </a:solidFill>
                <a:latin typeface="Arial"/>
                <a:ea typeface="Arial"/>
                <a:cs typeface="Arial"/>
                <a:sym typeface="Arial"/>
              </a:rPr>
              <a:t> </a:t>
            </a:r>
            <a:r>
              <a:rPr lang="en-US" sz="1200" b="0" i="0" u="none" strike="noStrike" dirty="0" err="1">
                <a:solidFill>
                  <a:srgbClr val="121212"/>
                </a:solidFill>
                <a:latin typeface="Arial"/>
                <a:ea typeface="Arial"/>
                <a:cs typeface="Arial"/>
                <a:sym typeface="Arial"/>
              </a:rPr>
              <a:t>atención</a:t>
            </a:r>
            <a:r>
              <a:rPr lang="en-US" sz="1200" b="0" i="0" u="none" strike="noStrike" dirty="0">
                <a:solidFill>
                  <a:srgbClr val="121212"/>
                </a:solidFill>
                <a:latin typeface="Arial"/>
                <a:ea typeface="Arial"/>
                <a:cs typeface="Arial"/>
                <a:sym typeface="Arial"/>
              </a:rPr>
              <a:t> </a:t>
            </a:r>
            <a:r>
              <a:rPr lang="en-US" sz="1200" b="0" i="0" u="none" strike="noStrike" dirty="0" err="1">
                <a:solidFill>
                  <a:srgbClr val="121212"/>
                </a:solidFill>
                <a:latin typeface="Arial"/>
                <a:ea typeface="Arial"/>
                <a:cs typeface="Arial"/>
                <a:sym typeface="Arial"/>
              </a:rPr>
              <a:t>personalizada</a:t>
            </a:r>
            <a:r>
              <a:rPr lang="en-US" sz="1200" b="0" i="0" u="none" strike="noStrike" dirty="0">
                <a:solidFill>
                  <a:srgbClr val="121212"/>
                </a:solidFill>
                <a:latin typeface="Arial"/>
                <a:ea typeface="Arial"/>
                <a:cs typeface="Arial"/>
                <a:sym typeface="Arial"/>
              </a:rPr>
              <a:t>.</a:t>
            </a:r>
            <a:endParaRPr dirty="0"/>
          </a:p>
        </p:txBody>
      </p:sp>
      <p:sp>
        <p:nvSpPr>
          <p:cNvPr id="271" name="Google Shape;271;p10"/>
          <p:cNvSpPr/>
          <p:nvPr/>
        </p:nvSpPr>
        <p:spPr>
          <a:xfrm>
            <a:off x="2217910" y="4244718"/>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a:solidFill>
                  <a:srgbClr val="121212"/>
                </a:solidFill>
                <a:latin typeface="Arial"/>
                <a:ea typeface="Arial"/>
                <a:cs typeface="Arial"/>
                <a:sym typeface="Arial"/>
              </a:rPr>
              <a:t>Las herramientas de accesibilidad mejoran la participación en los contenidos de todos los alumnos, independientemente de sus preferencias o dificultades de aprendizaje.</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2" name="Google Shape;272;p10"/>
          <p:cNvSpPr/>
          <p:nvPr/>
        </p:nvSpPr>
        <p:spPr>
          <a:xfrm>
            <a:off x="2326483" y="4849617"/>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a:solidFill>
                  <a:srgbClr val="121212"/>
                </a:solidFill>
                <a:latin typeface="Arial"/>
                <a:ea typeface="Arial"/>
                <a:cs typeface="Arial"/>
                <a:sym typeface="Arial"/>
              </a:rPr>
              <a:t>Las herramientas que mejoran la legibilidad y la accesibilidad ayudan a crear igualdad de oportunidades para que los estudiantes interactúen con el material.</a:t>
            </a:r>
            <a:endParaRPr sz="1200" b="0">
              <a:solidFill>
                <a:schemeClr val="dk1"/>
              </a:solidFill>
              <a:latin typeface="Calibri"/>
              <a:ea typeface="Calibri"/>
              <a:cs typeface="Calibri"/>
              <a:sym typeface="Calibri"/>
            </a:endParaRPr>
          </a:p>
        </p:txBody>
      </p:sp>
      <p:pic>
        <p:nvPicPr>
          <p:cNvPr id="273" name="Google Shape;273;p10" descr="Arrow: Rotate left with solid fill"/>
          <p:cNvPicPr preferRelativeResize="0"/>
          <p:nvPr/>
        </p:nvPicPr>
        <p:blipFill rotWithShape="1">
          <a:blip r:embed="rId6">
            <a:alphaModFix/>
          </a:blip>
          <a:srcRect/>
          <a:stretch/>
        </p:blipFill>
        <p:spPr>
          <a:xfrm rot="-3985785">
            <a:off x="1225085" y="2886360"/>
            <a:ext cx="914400"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77"/>
        <p:cNvGrpSpPr/>
        <p:nvPr/>
      </p:nvGrpSpPr>
      <p:grpSpPr>
        <a:xfrm>
          <a:off x="0" y="0"/>
          <a:ext cx="0" cy="0"/>
          <a:chOff x="0" y="0"/>
          <a:chExt cx="0" cy="0"/>
        </a:xfrm>
      </p:grpSpPr>
      <p:sp>
        <p:nvSpPr>
          <p:cNvPr id="278" name="Google Shape;278;p11"/>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79" name="Google Shape;279;p11"/>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0" name="Google Shape;280;p11"/>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1" name="Google Shape;281;p11"/>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2" name="Google Shape;282;p11"/>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83" name="Google Shape;283;p11"/>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284" name="Google Shape;284;p11"/>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85" name="Google Shape;285;p11"/>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86" name="Google Shape;286;p11"/>
          <p:cNvSpPr txBox="1"/>
          <p:nvPr/>
        </p:nvSpPr>
        <p:spPr>
          <a:xfrm>
            <a:off x="529238" y="517596"/>
            <a:ext cx="9722581" cy="219534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Garantizar la accesibilidad</a:t>
            </a:r>
            <a:endParaRPr sz="4800" b="1">
              <a:solidFill>
                <a:schemeClr val="dk1"/>
              </a:solidFill>
              <a:latin typeface="Calibri"/>
              <a:ea typeface="Calibri"/>
              <a:cs typeface="Calibri"/>
              <a:sym typeface="Calibri"/>
            </a:endParaRPr>
          </a:p>
          <a:p>
            <a:pPr marL="0" marR="0" lvl="0" indent="0" algn="l" rtl="0">
              <a:spcBef>
                <a:spcPts val="0"/>
              </a:spcBef>
              <a:spcAft>
                <a:spcPts val="0"/>
              </a:spcAft>
              <a:buNone/>
            </a:pPr>
            <a:br>
              <a:rPr lang="en-US" sz="4800" b="1">
                <a:solidFill>
                  <a:schemeClr val="dk1"/>
                </a:solidFill>
                <a:latin typeface="Calibri"/>
                <a:ea typeface="Calibri"/>
                <a:cs typeface="Calibri"/>
                <a:sym typeface="Calibri"/>
              </a:rPr>
            </a:br>
            <a:endParaRPr sz="4666" b="1">
              <a:solidFill>
                <a:srgbClr val="033C5B"/>
              </a:solidFill>
              <a:latin typeface="Arial"/>
              <a:ea typeface="Arial"/>
              <a:cs typeface="Arial"/>
              <a:sym typeface="Arial"/>
            </a:endParaRPr>
          </a:p>
        </p:txBody>
      </p:sp>
      <p:pic>
        <p:nvPicPr>
          <p:cNvPr id="287" name="Google Shape;287;p11"/>
          <p:cNvPicPr preferRelativeResize="0"/>
          <p:nvPr/>
        </p:nvPicPr>
        <p:blipFill rotWithShape="1">
          <a:blip r:embed="rId6">
            <a:alphaModFix/>
          </a:blip>
          <a:srcRect/>
          <a:stretch/>
        </p:blipFill>
        <p:spPr>
          <a:xfrm>
            <a:off x="77148" y="1596875"/>
            <a:ext cx="1250575" cy="1112453"/>
          </a:xfrm>
          <a:prstGeom prst="rect">
            <a:avLst/>
          </a:prstGeom>
          <a:noFill/>
          <a:ln>
            <a:noFill/>
          </a:ln>
        </p:spPr>
      </p:pic>
      <p:pic>
        <p:nvPicPr>
          <p:cNvPr id="288" name="Google Shape;288;p11" descr="Otter - Review 2023 - PCMag UK">
            <a:hlinkClick r:id="rId7"/>
          </p:cNvPr>
          <p:cNvPicPr preferRelativeResize="0"/>
          <p:nvPr/>
        </p:nvPicPr>
        <p:blipFill rotWithShape="1">
          <a:blip r:embed="rId8">
            <a:alphaModFix/>
          </a:blip>
          <a:srcRect l="12353" t="28000" r="11687" b="15156"/>
          <a:stretch/>
        </p:blipFill>
        <p:spPr>
          <a:xfrm>
            <a:off x="1775588" y="5026875"/>
            <a:ext cx="932215" cy="697629"/>
          </a:xfrm>
          <a:prstGeom prst="rect">
            <a:avLst/>
          </a:prstGeom>
          <a:noFill/>
          <a:ln>
            <a:noFill/>
          </a:ln>
        </p:spPr>
      </p:pic>
      <p:pic>
        <p:nvPicPr>
          <p:cNvPr id="289" name="Google Shape;289;p11" descr="@KapwingApp's video Tweet">
            <a:hlinkClick r:id="rId9"/>
          </p:cNvPr>
          <p:cNvPicPr preferRelativeResize="0"/>
          <p:nvPr/>
        </p:nvPicPr>
        <p:blipFill rotWithShape="1">
          <a:blip r:embed="rId10">
            <a:alphaModFix/>
          </a:blip>
          <a:srcRect l="17959" t="36455" r="14616" b="36889"/>
          <a:stretch/>
        </p:blipFill>
        <p:spPr>
          <a:xfrm>
            <a:off x="3263474" y="5156672"/>
            <a:ext cx="1901952" cy="422958"/>
          </a:xfrm>
          <a:prstGeom prst="rect">
            <a:avLst/>
          </a:prstGeom>
          <a:noFill/>
          <a:ln>
            <a:noFill/>
          </a:ln>
        </p:spPr>
      </p:pic>
      <p:pic>
        <p:nvPicPr>
          <p:cNvPr id="290" name="Google Shape;290;p11" descr="YouTube Community Guidelines &amp; Policies - How YouTube Works"/>
          <p:cNvPicPr preferRelativeResize="0"/>
          <p:nvPr/>
        </p:nvPicPr>
        <p:blipFill rotWithShape="1">
          <a:blip r:embed="rId11">
            <a:alphaModFix/>
          </a:blip>
          <a:srcRect l="8209" t="21416" r="5895" b="23444"/>
          <a:stretch/>
        </p:blipFill>
        <p:spPr>
          <a:xfrm>
            <a:off x="5721097" y="5082853"/>
            <a:ext cx="1689854" cy="570597"/>
          </a:xfrm>
          <a:prstGeom prst="rect">
            <a:avLst/>
          </a:prstGeom>
          <a:noFill/>
          <a:ln>
            <a:noFill/>
          </a:ln>
        </p:spPr>
      </p:pic>
      <p:pic>
        <p:nvPicPr>
          <p:cNvPr id="291" name="Google Shape;291;p11" descr="VEED.IO | LinkedIn">
            <a:hlinkClick r:id="rId12"/>
          </p:cNvPr>
          <p:cNvPicPr preferRelativeResize="0"/>
          <p:nvPr/>
        </p:nvPicPr>
        <p:blipFill rotWithShape="1">
          <a:blip r:embed="rId13">
            <a:alphaModFix/>
          </a:blip>
          <a:srcRect t="30620" b="26321"/>
          <a:stretch/>
        </p:blipFill>
        <p:spPr>
          <a:xfrm>
            <a:off x="7966622" y="5128969"/>
            <a:ext cx="1299180" cy="559403"/>
          </a:xfrm>
          <a:prstGeom prst="rect">
            <a:avLst/>
          </a:prstGeom>
          <a:noFill/>
          <a:ln>
            <a:noFill/>
          </a:ln>
        </p:spPr>
      </p:pic>
      <p:grpSp>
        <p:nvGrpSpPr>
          <p:cNvPr id="292" name="Google Shape;292;p11"/>
          <p:cNvGrpSpPr/>
          <p:nvPr/>
        </p:nvGrpSpPr>
        <p:grpSpPr>
          <a:xfrm>
            <a:off x="478221" y="3231771"/>
            <a:ext cx="10084676" cy="1532225"/>
            <a:chOff x="2895" y="1100288"/>
            <a:chExt cx="8466213" cy="1044950"/>
          </a:xfrm>
        </p:grpSpPr>
        <p:sp>
          <p:nvSpPr>
            <p:cNvPr id="293" name="Google Shape;293;p11"/>
            <p:cNvSpPr/>
            <p:nvPr/>
          </p:nvSpPr>
          <p:spPr>
            <a:xfrm>
              <a:off x="2895" y="1100288"/>
              <a:ext cx="1411035" cy="89600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94" name="Google Shape;294;p11"/>
            <p:cNvSpPr/>
            <p:nvPr/>
          </p:nvSpPr>
          <p:spPr>
            <a:xfrm>
              <a:off x="159677" y="1249231"/>
              <a:ext cx="1411035" cy="896007"/>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95" name="Google Shape;295;p11"/>
            <p:cNvSpPr txBox="1"/>
            <p:nvPr/>
          </p:nvSpPr>
          <p:spPr>
            <a:xfrm>
              <a:off x="185920" y="1275474"/>
              <a:ext cx="1358549" cy="843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Calibri"/>
                <a:buNone/>
              </a:pPr>
              <a:r>
                <a:rPr lang="en-US" sz="1100" b="1">
                  <a:solidFill>
                    <a:schemeClr val="dk1"/>
                  </a:solidFill>
                  <a:latin typeface="Calibri"/>
                  <a:ea typeface="Calibri"/>
                  <a:cs typeface="Calibri"/>
                  <a:sym typeface="Calibri"/>
                </a:rPr>
                <a:t>Accesibilidad en el aprendizaje invertido : La accesibilidad es un aspecto fundamental del enfoque de aprendizaje invertido.</a:t>
              </a:r>
              <a:r>
                <a:rPr lang="en-US" sz="1100" b="0" i="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p:txBody>
        </p:sp>
        <p:sp>
          <p:nvSpPr>
            <p:cNvPr id="296" name="Google Shape;296;p11"/>
            <p:cNvSpPr/>
            <p:nvPr/>
          </p:nvSpPr>
          <p:spPr>
            <a:xfrm>
              <a:off x="1727494" y="1100288"/>
              <a:ext cx="1411035" cy="89600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97" name="Google Shape;297;p11"/>
            <p:cNvSpPr/>
            <p:nvPr/>
          </p:nvSpPr>
          <p:spPr>
            <a:xfrm>
              <a:off x="1884276" y="1249231"/>
              <a:ext cx="1411035" cy="896007"/>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98" name="Google Shape;298;p11"/>
            <p:cNvSpPr txBox="1"/>
            <p:nvPr/>
          </p:nvSpPr>
          <p:spPr>
            <a:xfrm>
              <a:off x="1910519" y="1275474"/>
              <a:ext cx="1358549" cy="843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Calibri"/>
                <a:buNone/>
              </a:pPr>
              <a:r>
                <a:rPr lang="en-US" sz="1100">
                  <a:solidFill>
                    <a:schemeClr val="dk1"/>
                  </a:solidFill>
                  <a:latin typeface="Calibri"/>
                  <a:ea typeface="Calibri"/>
                  <a:cs typeface="Calibri"/>
                  <a:sym typeface="Calibri"/>
                </a:rPr>
                <a:t>Herramientas de subtitulado de vídeo: Utilice herramientas que proporcionen subtítulos de vídeo para que los materiales sean accesibles a todos los alumnos.</a:t>
              </a:r>
              <a:endParaRPr sz="1100">
                <a:solidFill>
                  <a:schemeClr val="dk1"/>
                </a:solidFill>
                <a:latin typeface="Calibri"/>
                <a:ea typeface="Calibri"/>
                <a:cs typeface="Calibri"/>
                <a:sym typeface="Calibri"/>
              </a:endParaRPr>
            </a:p>
          </p:txBody>
        </p:sp>
        <p:sp>
          <p:nvSpPr>
            <p:cNvPr id="299" name="Google Shape;299;p11"/>
            <p:cNvSpPr/>
            <p:nvPr/>
          </p:nvSpPr>
          <p:spPr>
            <a:xfrm>
              <a:off x="3452093" y="1100288"/>
              <a:ext cx="1411035" cy="89600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0" name="Google Shape;300;p11"/>
            <p:cNvSpPr/>
            <p:nvPr/>
          </p:nvSpPr>
          <p:spPr>
            <a:xfrm>
              <a:off x="3608875" y="1249231"/>
              <a:ext cx="1411035" cy="896007"/>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1" name="Google Shape;301;p11"/>
            <p:cNvSpPr txBox="1"/>
            <p:nvPr/>
          </p:nvSpPr>
          <p:spPr>
            <a:xfrm>
              <a:off x="3635118" y="1275474"/>
              <a:ext cx="1358549" cy="843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Calibri"/>
                <a:buNone/>
              </a:pPr>
              <a:r>
                <a:rPr lang="en-US" sz="1100" b="1" dirty="0" err="1">
                  <a:solidFill>
                    <a:schemeClr val="dk1"/>
                  </a:solidFill>
                  <a:latin typeface="Calibri"/>
                  <a:ea typeface="Calibri"/>
                  <a:cs typeface="Calibri"/>
                  <a:sym typeface="Calibri"/>
                </a:rPr>
                <a:t>Apoyo</a:t>
              </a:r>
              <a:r>
                <a:rPr lang="en-US" sz="1100" b="1" dirty="0">
                  <a:solidFill>
                    <a:schemeClr val="dk1"/>
                  </a:solidFill>
                  <a:latin typeface="Calibri"/>
                  <a:ea typeface="Calibri"/>
                  <a:cs typeface="Calibri"/>
                  <a:sym typeface="Calibri"/>
                </a:rPr>
                <a:t> a </a:t>
              </a:r>
              <a:r>
                <a:rPr lang="en-US" sz="1100" b="1" dirty="0" err="1">
                  <a:solidFill>
                    <a:schemeClr val="dk1"/>
                  </a:solidFill>
                  <a:latin typeface="Calibri"/>
                  <a:ea typeface="Calibri"/>
                  <a:cs typeface="Calibri"/>
                  <a:sym typeface="Calibri"/>
                </a:rPr>
                <a:t>los</a:t>
              </a:r>
              <a:r>
                <a:rPr lang="en-US" sz="1100" b="1" dirty="0">
                  <a:solidFill>
                    <a:schemeClr val="dk1"/>
                  </a:solidFill>
                  <a:latin typeface="Calibri"/>
                  <a:ea typeface="Calibri"/>
                  <a:cs typeface="Calibri"/>
                  <a:sym typeface="Calibri"/>
                </a:rPr>
                <a:t> </a:t>
              </a:r>
              <a:r>
                <a:rPr lang="en-US" sz="1100" b="1" dirty="0" err="1">
                  <a:solidFill>
                    <a:schemeClr val="dk1"/>
                  </a:solidFill>
                  <a:latin typeface="Calibri"/>
                  <a:ea typeface="Calibri"/>
                  <a:cs typeface="Calibri"/>
                  <a:sym typeface="Calibri"/>
                </a:rPr>
                <a:t>estudiantes</a:t>
              </a:r>
              <a:r>
                <a:rPr lang="en-US" sz="1100" b="1" dirty="0">
                  <a:solidFill>
                    <a:schemeClr val="dk1"/>
                  </a:solidFill>
                  <a:latin typeface="Calibri"/>
                  <a:ea typeface="Calibri"/>
                  <a:cs typeface="Calibri"/>
                  <a:sym typeface="Calibri"/>
                </a:rPr>
                <a:t> con </a:t>
              </a:r>
              <a:r>
                <a:rPr lang="en-US" sz="1100" b="1" dirty="0" err="1">
                  <a:solidFill>
                    <a:schemeClr val="dk1"/>
                  </a:solidFill>
                  <a:latin typeface="Calibri"/>
                  <a:ea typeface="Calibri"/>
                  <a:cs typeface="Calibri"/>
                  <a:sym typeface="Calibri"/>
                </a:rPr>
                <a:t>deficiencias</a:t>
              </a:r>
              <a:r>
                <a:rPr lang="en-US" sz="1100" b="1" dirty="0">
                  <a:solidFill>
                    <a:schemeClr val="dk1"/>
                  </a:solidFill>
                  <a:latin typeface="Calibri"/>
                  <a:ea typeface="Calibri"/>
                  <a:cs typeface="Calibri"/>
                  <a:sym typeface="Calibri"/>
                </a:rPr>
                <a:t> </a:t>
              </a:r>
              <a:r>
                <a:rPr lang="en-US" sz="1100" b="1" dirty="0" err="1">
                  <a:solidFill>
                    <a:schemeClr val="dk1"/>
                  </a:solidFill>
                  <a:latin typeface="Calibri"/>
                  <a:ea typeface="Calibri"/>
                  <a:cs typeface="Calibri"/>
                  <a:sym typeface="Calibri"/>
                </a:rPr>
                <a:t>auditivas</a:t>
              </a:r>
              <a:r>
                <a:rPr lang="en-US" sz="1100" b="1" dirty="0">
                  <a:solidFill>
                    <a:schemeClr val="dk1"/>
                  </a:solidFill>
                  <a:latin typeface="Calibri"/>
                  <a:ea typeface="Calibri"/>
                  <a:cs typeface="Calibri"/>
                  <a:sym typeface="Calibri"/>
                </a:rPr>
                <a:t>: </a:t>
              </a:r>
              <a:r>
                <a:rPr lang="en-US" sz="1100" b="1" dirty="0" err="1">
                  <a:solidFill>
                    <a:schemeClr val="dk1"/>
                  </a:solidFill>
                  <a:latin typeface="Calibri"/>
                  <a:ea typeface="Calibri"/>
                  <a:cs typeface="Calibri"/>
                  <a:sym typeface="Calibri"/>
                </a:rPr>
                <a:t>Garantiza</a:t>
              </a:r>
              <a:r>
                <a:rPr lang="en-US" sz="1100" b="1" dirty="0">
                  <a:solidFill>
                    <a:schemeClr val="dk1"/>
                  </a:solidFill>
                  <a:latin typeface="Calibri"/>
                  <a:ea typeface="Calibri"/>
                  <a:cs typeface="Calibri"/>
                  <a:sym typeface="Calibri"/>
                </a:rPr>
                <a:t> que </a:t>
              </a:r>
              <a:r>
                <a:rPr lang="en-US" sz="1100" b="1" dirty="0" err="1">
                  <a:solidFill>
                    <a:schemeClr val="dk1"/>
                  </a:solidFill>
                  <a:latin typeface="Calibri"/>
                  <a:ea typeface="Calibri"/>
                  <a:cs typeface="Calibri"/>
                  <a:sym typeface="Calibri"/>
                </a:rPr>
                <a:t>los</a:t>
              </a:r>
              <a:r>
                <a:rPr lang="en-US" sz="1100" b="1" dirty="0">
                  <a:solidFill>
                    <a:schemeClr val="dk1"/>
                  </a:solidFill>
                  <a:latin typeface="Calibri"/>
                  <a:ea typeface="Calibri"/>
                  <a:cs typeface="Calibri"/>
                  <a:sym typeface="Calibri"/>
                </a:rPr>
                <a:t> </a:t>
              </a:r>
              <a:r>
                <a:rPr lang="en-US" sz="1100" b="1" dirty="0" err="1">
                  <a:solidFill>
                    <a:schemeClr val="dk1"/>
                  </a:solidFill>
                  <a:latin typeface="Calibri"/>
                  <a:ea typeface="Calibri"/>
                  <a:cs typeface="Calibri"/>
                  <a:sym typeface="Calibri"/>
                </a:rPr>
                <a:t>estudiantes</a:t>
              </a:r>
              <a:r>
                <a:rPr lang="en-US" sz="1100" b="1" dirty="0">
                  <a:solidFill>
                    <a:schemeClr val="dk1"/>
                  </a:solidFill>
                  <a:latin typeface="Calibri"/>
                  <a:ea typeface="Calibri"/>
                  <a:cs typeface="Calibri"/>
                  <a:sym typeface="Calibri"/>
                </a:rPr>
                <a:t> con </a:t>
              </a:r>
              <a:r>
                <a:rPr lang="en-US" sz="1100" b="1" dirty="0" err="1">
                  <a:solidFill>
                    <a:schemeClr val="dk1"/>
                  </a:solidFill>
                  <a:latin typeface="Calibri"/>
                  <a:ea typeface="Calibri"/>
                  <a:cs typeface="Calibri"/>
                  <a:sym typeface="Calibri"/>
                </a:rPr>
                <a:t>deficiencias</a:t>
              </a:r>
              <a:r>
                <a:rPr lang="en-US" sz="1100" b="1" dirty="0">
                  <a:solidFill>
                    <a:schemeClr val="dk1"/>
                  </a:solidFill>
                  <a:latin typeface="Calibri"/>
                  <a:ea typeface="Calibri"/>
                  <a:cs typeface="Calibri"/>
                  <a:sym typeface="Calibri"/>
                </a:rPr>
                <a:t> </a:t>
              </a:r>
              <a:r>
                <a:rPr lang="en-US" sz="1100" b="1" dirty="0" err="1">
                  <a:solidFill>
                    <a:schemeClr val="dk1"/>
                  </a:solidFill>
                  <a:latin typeface="Calibri"/>
                  <a:ea typeface="Calibri"/>
                  <a:cs typeface="Calibri"/>
                  <a:sym typeface="Calibri"/>
                </a:rPr>
                <a:t>auditivas</a:t>
              </a:r>
              <a:r>
                <a:rPr lang="en-US" sz="1100" b="1" dirty="0">
                  <a:solidFill>
                    <a:schemeClr val="dk1"/>
                  </a:solidFill>
                  <a:latin typeface="Calibri"/>
                  <a:ea typeface="Calibri"/>
                  <a:cs typeface="Calibri"/>
                  <a:sym typeface="Calibri"/>
                </a:rPr>
                <a:t> </a:t>
              </a:r>
              <a:r>
                <a:rPr lang="en-US" sz="1100" b="1" dirty="0" err="1">
                  <a:solidFill>
                    <a:schemeClr val="dk1"/>
                  </a:solidFill>
                  <a:latin typeface="Calibri"/>
                  <a:ea typeface="Calibri"/>
                  <a:cs typeface="Calibri"/>
                  <a:sym typeface="Calibri"/>
                </a:rPr>
                <a:t>puedan</a:t>
              </a:r>
              <a:r>
                <a:rPr lang="en-US" sz="1100" b="1" dirty="0">
                  <a:solidFill>
                    <a:schemeClr val="dk1"/>
                  </a:solidFill>
                  <a:latin typeface="Calibri"/>
                  <a:ea typeface="Calibri"/>
                  <a:cs typeface="Calibri"/>
                  <a:sym typeface="Calibri"/>
                </a:rPr>
                <a:t> acceder a </a:t>
              </a:r>
              <a:r>
                <a:rPr lang="en-US" sz="1100" b="1" dirty="0" err="1">
                  <a:solidFill>
                    <a:schemeClr val="dk1"/>
                  </a:solidFill>
                  <a:latin typeface="Calibri"/>
                  <a:ea typeface="Calibri"/>
                  <a:cs typeface="Calibri"/>
                  <a:sym typeface="Calibri"/>
                </a:rPr>
                <a:t>los</a:t>
              </a:r>
              <a:r>
                <a:rPr lang="en-US" sz="1100" b="1" dirty="0">
                  <a:solidFill>
                    <a:schemeClr val="dk1"/>
                  </a:solidFill>
                  <a:latin typeface="Calibri"/>
                  <a:ea typeface="Calibri"/>
                  <a:cs typeface="Calibri"/>
                  <a:sym typeface="Calibri"/>
                </a:rPr>
                <a:t> </a:t>
              </a:r>
              <a:r>
                <a:rPr lang="en-US" sz="1100" b="1" dirty="0" err="1">
                  <a:solidFill>
                    <a:schemeClr val="dk1"/>
                  </a:solidFill>
                  <a:latin typeface="Calibri"/>
                  <a:ea typeface="Calibri"/>
                  <a:cs typeface="Calibri"/>
                  <a:sym typeface="Calibri"/>
                </a:rPr>
                <a:t>contenidos</a:t>
              </a:r>
              <a:r>
                <a:rPr lang="en-US" sz="1100" b="1" dirty="0">
                  <a:solidFill>
                    <a:schemeClr val="dk1"/>
                  </a:solidFill>
                  <a:latin typeface="Calibri"/>
                  <a:ea typeface="Calibri"/>
                  <a:cs typeface="Calibri"/>
                  <a:sym typeface="Calibri"/>
                </a:rPr>
                <a:t> de </a:t>
              </a:r>
              <a:r>
                <a:rPr lang="en-US" sz="1100" b="1" dirty="0" err="1">
                  <a:solidFill>
                    <a:schemeClr val="dk1"/>
                  </a:solidFill>
                  <a:latin typeface="Calibri"/>
                  <a:ea typeface="Calibri"/>
                  <a:cs typeface="Calibri"/>
                  <a:sym typeface="Calibri"/>
                </a:rPr>
                <a:t>aprendizaje</a:t>
              </a:r>
              <a:r>
                <a:rPr lang="en-US" sz="1100" b="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p:txBody>
        </p:sp>
        <p:sp>
          <p:nvSpPr>
            <p:cNvPr id="302" name="Google Shape;302;p11"/>
            <p:cNvSpPr/>
            <p:nvPr/>
          </p:nvSpPr>
          <p:spPr>
            <a:xfrm>
              <a:off x="5176692" y="1100288"/>
              <a:ext cx="1411035" cy="89600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3" name="Google Shape;303;p11"/>
            <p:cNvSpPr/>
            <p:nvPr/>
          </p:nvSpPr>
          <p:spPr>
            <a:xfrm>
              <a:off x="5333474" y="1249231"/>
              <a:ext cx="1411035" cy="896007"/>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4" name="Google Shape;304;p11"/>
            <p:cNvSpPr txBox="1"/>
            <p:nvPr/>
          </p:nvSpPr>
          <p:spPr>
            <a:xfrm>
              <a:off x="5359717" y="1275474"/>
              <a:ext cx="1358549" cy="843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Calibri"/>
                <a:buNone/>
              </a:pPr>
              <a:r>
                <a:rPr lang="en-US" sz="1100" b="1">
                  <a:solidFill>
                    <a:schemeClr val="dk1"/>
                  </a:solidFill>
                  <a:latin typeface="Calibri"/>
                  <a:ea typeface="Calibri"/>
                  <a:cs typeface="Calibri"/>
                  <a:sym typeface="Calibri"/>
                </a:rPr>
                <a:t>Promueve la atención personalizada: Su objetivo es ofrecer experiencias de aprendizaje adaptadas a cada alumno.</a:t>
              </a:r>
              <a:endParaRPr sz="1100">
                <a:solidFill>
                  <a:schemeClr val="dk1"/>
                </a:solidFill>
                <a:latin typeface="Calibri"/>
                <a:ea typeface="Calibri"/>
                <a:cs typeface="Calibri"/>
                <a:sym typeface="Calibri"/>
              </a:endParaRPr>
            </a:p>
          </p:txBody>
        </p:sp>
        <p:sp>
          <p:nvSpPr>
            <p:cNvPr id="305" name="Google Shape;305;p11"/>
            <p:cNvSpPr/>
            <p:nvPr/>
          </p:nvSpPr>
          <p:spPr>
            <a:xfrm>
              <a:off x="6901291" y="1100288"/>
              <a:ext cx="1411035" cy="896007"/>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6" name="Google Shape;306;p11"/>
            <p:cNvSpPr/>
            <p:nvPr/>
          </p:nvSpPr>
          <p:spPr>
            <a:xfrm>
              <a:off x="7058073" y="1249231"/>
              <a:ext cx="1411035" cy="896007"/>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07" name="Google Shape;307;p11"/>
            <p:cNvSpPr txBox="1"/>
            <p:nvPr/>
          </p:nvSpPr>
          <p:spPr>
            <a:xfrm>
              <a:off x="7084316" y="1275474"/>
              <a:ext cx="1358549" cy="8435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Calibri"/>
                <a:buNone/>
              </a:pPr>
              <a:r>
                <a:rPr lang="en-US" sz="1100" b="1">
                  <a:solidFill>
                    <a:schemeClr val="dk1"/>
                  </a:solidFill>
                  <a:latin typeface="Calibri"/>
                  <a:ea typeface="Calibri"/>
                  <a:cs typeface="Calibri"/>
                  <a:sym typeface="Calibri"/>
                </a:rPr>
                <a:t>Fomenta el aprendizaje continuo: Apoya el objetivo de fomentar las oportunidades de aprendizaje continuo para todos los alumnos.</a:t>
              </a:r>
              <a:endParaRPr sz="1100">
                <a:solidFill>
                  <a:schemeClr val="dk1"/>
                </a:solidFill>
                <a:latin typeface="Calibri"/>
                <a:ea typeface="Calibri"/>
                <a:cs typeface="Calibri"/>
                <a:sym typeface="Calibri"/>
              </a:endParaRPr>
            </a:p>
          </p:txBody>
        </p:sp>
      </p:grpSp>
      <p:sp>
        <p:nvSpPr>
          <p:cNvPr id="308" name="Google Shape;308;p11"/>
          <p:cNvSpPr/>
          <p:nvPr/>
        </p:nvSpPr>
        <p:spPr>
          <a:xfrm>
            <a:off x="1258106" y="1722077"/>
            <a:ext cx="8674868" cy="21953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Es fundamental garantizar que todos los estudiantes, incluidos los discapacitados, puedan acceder a todos los materiales didácticos. Herramientas como </a:t>
            </a:r>
            <a:r>
              <a:rPr lang="en-US" sz="1800" b="1">
                <a:solidFill>
                  <a:schemeClr val="dk1"/>
                </a:solidFill>
                <a:latin typeface="Calibri"/>
                <a:ea typeface="Calibri"/>
                <a:cs typeface="Calibri"/>
                <a:sym typeface="Calibri"/>
              </a:rPr>
              <a:t>los subtítulos</a:t>
            </a:r>
            <a:r>
              <a:rPr lang="en-US" sz="1800">
                <a:solidFill>
                  <a:schemeClr val="dk1"/>
                </a:solidFill>
                <a:latin typeface="Calibri"/>
                <a:ea typeface="Calibri"/>
                <a:cs typeface="Calibri"/>
                <a:sym typeface="Calibri"/>
              </a:rPr>
              <a:t>, los </a:t>
            </a:r>
            <a:r>
              <a:rPr lang="en-US" sz="1800" b="1">
                <a:solidFill>
                  <a:schemeClr val="dk1"/>
                </a:solidFill>
                <a:latin typeface="Calibri"/>
                <a:ea typeface="Calibri"/>
                <a:cs typeface="Calibri"/>
                <a:sym typeface="Calibri"/>
              </a:rPr>
              <a:t>lectores de pantalla </a:t>
            </a:r>
            <a:r>
              <a:rPr lang="en-US" sz="1800">
                <a:solidFill>
                  <a:schemeClr val="dk1"/>
                </a:solidFill>
                <a:latin typeface="Calibri"/>
                <a:ea typeface="Calibri"/>
                <a:cs typeface="Calibri"/>
                <a:sym typeface="Calibri"/>
              </a:rPr>
              <a:t>y el </a:t>
            </a:r>
            <a:r>
              <a:rPr lang="en-US" sz="1800" b="1">
                <a:solidFill>
                  <a:schemeClr val="dk1"/>
                </a:solidFill>
                <a:latin typeface="Calibri"/>
                <a:ea typeface="Calibri"/>
                <a:cs typeface="Calibri"/>
                <a:sym typeface="Calibri"/>
              </a:rPr>
              <a:t>software de conversión de texto a voz </a:t>
            </a:r>
            <a:r>
              <a:rPr lang="en-US" sz="1800">
                <a:solidFill>
                  <a:schemeClr val="dk1"/>
                </a:solidFill>
                <a:latin typeface="Calibri"/>
                <a:ea typeface="Calibri"/>
                <a:cs typeface="Calibri"/>
                <a:sym typeface="Calibri"/>
              </a:rPr>
              <a:t>ayudan a garantizar que todos los alumnos puedan acceder a los materiales de la clase invertida, fomentando un entorno de aprendizaje inclusivo.</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12"/>
        <p:cNvGrpSpPr/>
        <p:nvPr/>
      </p:nvGrpSpPr>
      <p:grpSpPr>
        <a:xfrm>
          <a:off x="0" y="0"/>
          <a:ext cx="0" cy="0"/>
          <a:chOff x="0" y="0"/>
          <a:chExt cx="0" cy="0"/>
        </a:xfrm>
      </p:grpSpPr>
      <p:sp>
        <p:nvSpPr>
          <p:cNvPr id="313" name="Google Shape;313;p12"/>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4" name="Google Shape;314;p12"/>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5" name="Google Shape;315;p12"/>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6" name="Google Shape;316;p12"/>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7" name="Google Shape;317;p12"/>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18" name="Google Shape;318;p12"/>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319" name="Google Shape;319;p12"/>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20" name="Google Shape;320;p12"/>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21" name="Google Shape;321;p12"/>
          <p:cNvSpPr txBox="1"/>
          <p:nvPr/>
        </p:nvSpPr>
        <p:spPr>
          <a:xfrm>
            <a:off x="529238" y="517596"/>
            <a:ext cx="9722700" cy="2216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Herramientas de colaboración para </a:t>
            </a:r>
            <a:r>
              <a:rPr lang="en-US" sz="4800" b="1">
                <a:solidFill>
                  <a:srgbClr val="033C5B"/>
                </a:solidFill>
              </a:rPr>
              <a:t>a</a:t>
            </a:r>
            <a:r>
              <a:rPr lang="en-US" sz="4800" b="1" i="0" u="none" strike="noStrike">
                <a:solidFill>
                  <a:srgbClr val="033C5B"/>
                </a:solidFill>
                <a:latin typeface="Arial"/>
                <a:ea typeface="Arial"/>
                <a:cs typeface="Arial"/>
                <a:sym typeface="Arial"/>
              </a:rPr>
              <a:t>ctividades previas a la clase</a:t>
            </a:r>
            <a:endParaRPr sz="4666" b="1">
              <a:solidFill>
                <a:srgbClr val="033C5B"/>
              </a:solidFill>
              <a:latin typeface="Arial"/>
              <a:ea typeface="Arial"/>
              <a:cs typeface="Arial"/>
              <a:sym typeface="Arial"/>
            </a:endParaRPr>
          </a:p>
        </p:txBody>
      </p:sp>
      <p:pic>
        <p:nvPicPr>
          <p:cNvPr id="322" name="Google Shape;322;p12" descr="How to Download Google Docs for PC Win10 &amp; Win11 | WPS Office Blog"/>
          <p:cNvPicPr preferRelativeResize="0"/>
          <p:nvPr/>
        </p:nvPicPr>
        <p:blipFill rotWithShape="1">
          <a:blip r:embed="rId6">
            <a:alphaModFix/>
          </a:blip>
          <a:srcRect l="28073" r="24479"/>
          <a:stretch/>
        </p:blipFill>
        <p:spPr>
          <a:xfrm>
            <a:off x="9250923" y="4935925"/>
            <a:ext cx="502299" cy="592836"/>
          </a:xfrm>
          <a:prstGeom prst="rect">
            <a:avLst/>
          </a:prstGeom>
          <a:noFill/>
          <a:ln>
            <a:noFill/>
          </a:ln>
        </p:spPr>
      </p:pic>
      <p:pic>
        <p:nvPicPr>
          <p:cNvPr id="323" name="Google Shape;323;p12" descr="Microsoft Teams | Thomas-Krenn.AG"/>
          <p:cNvPicPr preferRelativeResize="0"/>
          <p:nvPr/>
        </p:nvPicPr>
        <p:blipFill rotWithShape="1">
          <a:blip r:embed="rId7">
            <a:alphaModFix/>
          </a:blip>
          <a:srcRect/>
          <a:stretch/>
        </p:blipFill>
        <p:spPr>
          <a:xfrm>
            <a:off x="8434876" y="4919780"/>
            <a:ext cx="720969" cy="563216"/>
          </a:xfrm>
          <a:prstGeom prst="rect">
            <a:avLst/>
          </a:prstGeom>
          <a:noFill/>
          <a:ln>
            <a:noFill/>
          </a:ln>
        </p:spPr>
      </p:pic>
      <p:grpSp>
        <p:nvGrpSpPr>
          <p:cNvPr id="324" name="Google Shape;324;p12"/>
          <p:cNvGrpSpPr/>
          <p:nvPr/>
        </p:nvGrpSpPr>
        <p:grpSpPr>
          <a:xfrm>
            <a:off x="1806926" y="2338975"/>
            <a:ext cx="6891723" cy="2217174"/>
            <a:chOff x="1149332" y="45574"/>
            <a:chExt cx="6891723" cy="2217174"/>
          </a:xfrm>
        </p:grpSpPr>
        <p:sp>
          <p:nvSpPr>
            <p:cNvPr id="325" name="Google Shape;325;p12"/>
            <p:cNvSpPr/>
            <p:nvPr/>
          </p:nvSpPr>
          <p:spPr>
            <a:xfrm>
              <a:off x="1149332" y="45574"/>
              <a:ext cx="912379" cy="912379"/>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1340931" y="237174"/>
              <a:ext cx="529180" cy="52918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2257221" y="45574"/>
              <a:ext cx="2150608" cy="912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txBox="1"/>
            <p:nvPr/>
          </p:nvSpPr>
          <p:spPr>
            <a:xfrm>
              <a:off x="2257221" y="45574"/>
              <a:ext cx="2150608" cy="91237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b="1">
                  <a:solidFill>
                    <a:schemeClr val="dk1"/>
                  </a:solidFill>
                  <a:latin typeface="Calibri"/>
                  <a:ea typeface="Calibri"/>
                  <a:cs typeface="Calibri"/>
                  <a:sym typeface="Calibri"/>
                </a:rPr>
                <a:t>Apoya la colaboración: </a:t>
              </a:r>
              <a:r>
                <a:rPr lang="en-US">
                  <a:solidFill>
                    <a:schemeClr val="dk1"/>
                  </a:solidFill>
                  <a:latin typeface="Calibri"/>
                  <a:ea typeface="Calibri"/>
                  <a:cs typeface="Calibri"/>
                  <a:sym typeface="Calibri"/>
                </a:rPr>
                <a:t>Refleja el pilar colaborativo del aprendizaje invertido.</a:t>
              </a:r>
              <a:endParaRPr/>
            </a:p>
          </p:txBody>
        </p:sp>
        <p:sp>
          <p:nvSpPr>
            <p:cNvPr id="329" name="Google Shape;329;p12"/>
            <p:cNvSpPr/>
            <p:nvPr/>
          </p:nvSpPr>
          <p:spPr>
            <a:xfrm>
              <a:off x="4782557" y="45574"/>
              <a:ext cx="912379" cy="912379"/>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2"/>
            <p:cNvSpPr/>
            <p:nvPr/>
          </p:nvSpPr>
          <p:spPr>
            <a:xfrm>
              <a:off x="4974157" y="237174"/>
              <a:ext cx="529180" cy="529180"/>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p:nvPr/>
          </p:nvSpPr>
          <p:spPr>
            <a:xfrm>
              <a:off x="5890447" y="45574"/>
              <a:ext cx="2150608" cy="912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2"/>
            <p:cNvSpPr txBox="1"/>
            <p:nvPr/>
          </p:nvSpPr>
          <p:spPr>
            <a:xfrm>
              <a:off x="5890447" y="45574"/>
              <a:ext cx="2150608" cy="91237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b="1">
                  <a:solidFill>
                    <a:schemeClr val="dk1"/>
                  </a:solidFill>
                  <a:latin typeface="Calibri"/>
                  <a:ea typeface="Calibri"/>
                  <a:cs typeface="Calibri"/>
                  <a:sym typeface="Calibri"/>
                </a:rPr>
                <a:t>Transforma la experiencia de aprendizaje: </a:t>
              </a:r>
              <a:r>
                <a:rPr lang="en-US">
                  <a:solidFill>
                    <a:schemeClr val="dk1"/>
                  </a:solidFill>
                  <a:latin typeface="Calibri"/>
                  <a:ea typeface="Calibri"/>
                  <a:cs typeface="Calibri"/>
                  <a:sym typeface="Calibri"/>
                </a:rPr>
                <a:t>Estas plataformas cambian la forma en que los estudiantes se relacionan con los contenidos.</a:t>
              </a:r>
              <a:endParaRPr/>
            </a:p>
          </p:txBody>
        </p:sp>
        <p:sp>
          <p:nvSpPr>
            <p:cNvPr id="333" name="Google Shape;333;p12"/>
            <p:cNvSpPr/>
            <p:nvPr/>
          </p:nvSpPr>
          <p:spPr>
            <a:xfrm>
              <a:off x="1149332" y="1350369"/>
              <a:ext cx="912379" cy="912379"/>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2"/>
            <p:cNvSpPr/>
            <p:nvPr/>
          </p:nvSpPr>
          <p:spPr>
            <a:xfrm>
              <a:off x="1340931" y="1541969"/>
              <a:ext cx="529180" cy="529180"/>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2"/>
            <p:cNvSpPr/>
            <p:nvPr/>
          </p:nvSpPr>
          <p:spPr>
            <a:xfrm>
              <a:off x="2257221" y="1350369"/>
              <a:ext cx="2150608" cy="912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2"/>
            <p:cNvSpPr txBox="1"/>
            <p:nvPr/>
          </p:nvSpPr>
          <p:spPr>
            <a:xfrm>
              <a:off x="2257221" y="1350369"/>
              <a:ext cx="2150608" cy="91237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b="1">
                  <a:solidFill>
                    <a:schemeClr val="dk1"/>
                  </a:solidFill>
                  <a:latin typeface="Calibri"/>
                  <a:ea typeface="Calibri"/>
                  <a:cs typeface="Calibri"/>
                  <a:sym typeface="Calibri"/>
                </a:rPr>
                <a:t>Fomenta la interacción entre iguales: </a:t>
              </a:r>
              <a:r>
                <a:rPr lang="en-US">
                  <a:solidFill>
                    <a:schemeClr val="dk1"/>
                  </a:solidFill>
                  <a:latin typeface="Calibri"/>
                  <a:ea typeface="Calibri"/>
                  <a:cs typeface="Calibri"/>
                  <a:sym typeface="Calibri"/>
                </a:rPr>
                <a:t>Fomenta la interacción y la colaboración entre los alumnos.</a:t>
              </a:r>
              <a:endParaRPr/>
            </a:p>
          </p:txBody>
        </p:sp>
        <p:sp>
          <p:nvSpPr>
            <p:cNvPr id="337" name="Google Shape;337;p12"/>
            <p:cNvSpPr/>
            <p:nvPr/>
          </p:nvSpPr>
          <p:spPr>
            <a:xfrm>
              <a:off x="4782557" y="1350369"/>
              <a:ext cx="912379" cy="912379"/>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2"/>
            <p:cNvSpPr/>
            <p:nvPr/>
          </p:nvSpPr>
          <p:spPr>
            <a:xfrm>
              <a:off x="4974157" y="1541969"/>
              <a:ext cx="529180" cy="529180"/>
            </a:xfrm>
            <a:prstGeom prst="rect">
              <a:avLst/>
            </a:prstGeom>
            <a:blipFill rotWithShape="1">
              <a:blip r:embed="rId11">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2"/>
            <p:cNvSpPr/>
            <p:nvPr/>
          </p:nvSpPr>
          <p:spPr>
            <a:xfrm>
              <a:off x="5890447" y="1350369"/>
              <a:ext cx="2150608" cy="9123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2"/>
            <p:cNvSpPr txBox="1"/>
            <p:nvPr/>
          </p:nvSpPr>
          <p:spPr>
            <a:xfrm>
              <a:off x="5890447" y="1350369"/>
              <a:ext cx="2150608" cy="912379"/>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b="1">
                  <a:solidFill>
                    <a:schemeClr val="dk1"/>
                  </a:solidFill>
                  <a:latin typeface="Calibri"/>
                  <a:ea typeface="Calibri"/>
                  <a:cs typeface="Calibri"/>
                  <a:sym typeface="Calibri"/>
                </a:rPr>
                <a:t>Fomenta el intercambio de conocimientos: </a:t>
              </a:r>
              <a:r>
                <a:rPr lang="en-US">
                  <a:solidFill>
                    <a:schemeClr val="dk1"/>
                  </a:solidFill>
                  <a:latin typeface="Calibri"/>
                  <a:ea typeface="Calibri"/>
                  <a:cs typeface="Calibri"/>
                  <a:sym typeface="Calibri"/>
                </a:rPr>
                <a:t>Facilita el intercambio de ideas y recursos entre compañeros.</a:t>
              </a:r>
              <a:endParaRPr/>
            </a:p>
          </p:txBody>
        </p:sp>
      </p:grpSp>
      <p:sp>
        <p:nvSpPr>
          <p:cNvPr id="341" name="Google Shape;341;p12"/>
          <p:cNvSpPr txBox="1"/>
          <p:nvPr/>
        </p:nvSpPr>
        <p:spPr>
          <a:xfrm>
            <a:off x="657594" y="5047500"/>
            <a:ext cx="799197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Google Docs y Microsoft Teams: Mejora el </a:t>
            </a:r>
            <a:r>
              <a:rPr lang="en-US">
                <a:solidFill>
                  <a:schemeClr val="dk1"/>
                </a:solidFill>
                <a:latin typeface="Calibri"/>
                <a:ea typeface="Calibri"/>
                <a:cs typeface="Calibri"/>
                <a:sym typeface="Calibri"/>
              </a:rPr>
              <a:t>aula invertida</a:t>
            </a:r>
            <a:r>
              <a:rPr lang="en-US" sz="1400">
                <a:solidFill>
                  <a:schemeClr val="dk1"/>
                </a:solidFill>
                <a:latin typeface="Calibri"/>
                <a:ea typeface="Calibri"/>
                <a:cs typeface="Calibri"/>
                <a:sym typeface="Calibri"/>
              </a:rPr>
              <a:t> permitiendo la colaboración en tiempo real.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5"/>
        <p:cNvGrpSpPr/>
        <p:nvPr/>
      </p:nvGrpSpPr>
      <p:grpSpPr>
        <a:xfrm>
          <a:off x="0" y="0"/>
          <a:ext cx="0" cy="0"/>
          <a:chOff x="0" y="0"/>
          <a:chExt cx="0" cy="0"/>
        </a:xfrm>
      </p:grpSpPr>
      <p:sp>
        <p:nvSpPr>
          <p:cNvPr id="346" name="Google Shape;346;p1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47" name="Google Shape;347;p1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48" name="Google Shape;348;p1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49" name="Google Shape;349;p1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50" name="Google Shape;350;p1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51" name="Google Shape;351;p13"/>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352" name="Google Shape;352;p1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53" name="Google Shape;353;p13"/>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54" name="Google Shape;354;p13"/>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4800" b="1" i="0" u="none" strike="noStrike">
                <a:solidFill>
                  <a:srgbClr val="033C5B"/>
                </a:solidFill>
                <a:latin typeface="Arial"/>
                <a:ea typeface="Arial"/>
                <a:cs typeface="Arial"/>
                <a:sym typeface="Arial"/>
              </a:rPr>
              <a:t>Colaboración entre iguales</a:t>
            </a:r>
            <a:endParaRPr sz="4800" b="1">
              <a:solidFill>
                <a:schemeClr val="dk1"/>
              </a:solidFill>
              <a:latin typeface="Calibri"/>
              <a:ea typeface="Calibri"/>
              <a:cs typeface="Calibri"/>
              <a:sym typeface="Calibri"/>
            </a:endParaRPr>
          </a:p>
        </p:txBody>
      </p:sp>
      <p:pic>
        <p:nvPicPr>
          <p:cNvPr id="355" name="Google Shape;355;p13"/>
          <p:cNvPicPr preferRelativeResize="0"/>
          <p:nvPr/>
        </p:nvPicPr>
        <p:blipFill rotWithShape="1">
          <a:blip r:embed="rId6">
            <a:alphaModFix/>
          </a:blip>
          <a:srcRect/>
          <a:stretch/>
        </p:blipFill>
        <p:spPr>
          <a:xfrm>
            <a:off x="529238" y="2263366"/>
            <a:ext cx="1234547" cy="617273"/>
          </a:xfrm>
          <a:prstGeom prst="rect">
            <a:avLst/>
          </a:prstGeom>
          <a:noFill/>
          <a:ln>
            <a:noFill/>
          </a:ln>
        </p:spPr>
      </p:pic>
      <p:grpSp>
        <p:nvGrpSpPr>
          <p:cNvPr id="356" name="Google Shape;356;p13"/>
          <p:cNvGrpSpPr/>
          <p:nvPr/>
        </p:nvGrpSpPr>
        <p:grpSpPr>
          <a:xfrm>
            <a:off x="2032603" y="2319323"/>
            <a:ext cx="8126792" cy="1692658"/>
            <a:chOff x="0" y="584831"/>
            <a:chExt cx="8126792" cy="1692658"/>
          </a:xfrm>
        </p:grpSpPr>
        <p:sp>
          <p:nvSpPr>
            <p:cNvPr id="357" name="Google Shape;357;p13"/>
            <p:cNvSpPr/>
            <p:nvPr/>
          </p:nvSpPr>
          <p:spPr>
            <a:xfrm>
              <a:off x="0"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253962"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txBox="1"/>
            <p:nvPr/>
          </p:nvSpPr>
          <p:spPr>
            <a:xfrm>
              <a:off x="296472" y="868605"/>
              <a:ext cx="2200640" cy="136637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121212"/>
                </a:buClr>
                <a:buSzPts val="1500"/>
                <a:buFont typeface="Arial"/>
                <a:buNone/>
              </a:pPr>
              <a:r>
                <a:rPr lang="en-US" sz="1500">
                  <a:solidFill>
                    <a:srgbClr val="121212"/>
                  </a:solidFill>
                </a:rPr>
                <a:t>La tecnología potencia la colaboración entre iguales en el aula, un elemento clave del modelo de aprendizaje invertido.</a:t>
              </a:r>
              <a:endParaRPr sz="1500">
                <a:solidFill>
                  <a:schemeClr val="dk1"/>
                </a:solidFill>
                <a:latin typeface="Calibri"/>
                <a:ea typeface="Calibri"/>
                <a:cs typeface="Calibri"/>
                <a:sym typeface="Calibri"/>
              </a:endParaRPr>
            </a:p>
          </p:txBody>
        </p:sp>
        <p:sp>
          <p:nvSpPr>
            <p:cNvPr id="360" name="Google Shape;360;p13"/>
            <p:cNvSpPr/>
            <p:nvPr/>
          </p:nvSpPr>
          <p:spPr>
            <a:xfrm>
              <a:off x="2793585"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3047547"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txBox="1"/>
            <p:nvPr/>
          </p:nvSpPr>
          <p:spPr>
            <a:xfrm>
              <a:off x="3090057" y="868605"/>
              <a:ext cx="2200640" cy="136637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121212"/>
                </a:buClr>
                <a:buSzPts val="1500"/>
                <a:buFont typeface="Arial"/>
                <a:buNone/>
              </a:pPr>
              <a:r>
                <a:rPr lang="en-US" sz="1500">
                  <a:solidFill>
                    <a:srgbClr val="121212"/>
                  </a:solidFill>
                </a:rPr>
                <a:t>Plataformas como Padlet facilitan el intercambio de ideas y el trabajo en grupo.</a:t>
              </a:r>
              <a:endParaRPr sz="1500">
                <a:solidFill>
                  <a:schemeClr val="dk1"/>
                </a:solidFill>
                <a:latin typeface="Calibri"/>
                <a:ea typeface="Calibri"/>
                <a:cs typeface="Calibri"/>
                <a:sym typeface="Calibri"/>
              </a:endParaRPr>
            </a:p>
          </p:txBody>
        </p:sp>
        <p:sp>
          <p:nvSpPr>
            <p:cNvPr id="363" name="Google Shape;363;p13"/>
            <p:cNvSpPr/>
            <p:nvPr/>
          </p:nvSpPr>
          <p:spPr>
            <a:xfrm>
              <a:off x="5587170"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5841132"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txBox="1"/>
            <p:nvPr/>
          </p:nvSpPr>
          <p:spPr>
            <a:xfrm>
              <a:off x="5883642" y="868605"/>
              <a:ext cx="2200640" cy="1366374"/>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121212"/>
                </a:buClr>
                <a:buSzPts val="1500"/>
                <a:buFont typeface="Arial"/>
                <a:buNone/>
              </a:pPr>
              <a:r>
                <a:rPr lang="en-US" sz="1500">
                  <a:solidFill>
                    <a:srgbClr val="121212"/>
                  </a:solidFill>
                </a:rPr>
                <a:t>Este enfoque fomenta las ventajas del aprendizaje colaborativo y activo que son fundamentales para el aprendizaje invertido.</a:t>
              </a:r>
              <a:endParaRPr sz="1500">
                <a:solidFill>
                  <a:schemeClr val="dk1"/>
                </a:solidFill>
                <a:latin typeface="Calibri"/>
                <a:ea typeface="Calibri"/>
                <a:cs typeface="Calibri"/>
                <a:sym typeface="Calibri"/>
              </a:endParaRPr>
            </a:p>
          </p:txBody>
        </p:sp>
      </p:grpSp>
      <p:pic>
        <p:nvPicPr>
          <p:cNvPr id="366" name="Google Shape;366;p13" descr="Why Do Educators Love Using Padlet?"/>
          <p:cNvPicPr preferRelativeResize="0"/>
          <p:nvPr/>
        </p:nvPicPr>
        <p:blipFill rotWithShape="1">
          <a:blip r:embed="rId7">
            <a:alphaModFix/>
          </a:blip>
          <a:srcRect/>
          <a:stretch/>
        </p:blipFill>
        <p:spPr>
          <a:xfrm>
            <a:off x="3069407" y="4797686"/>
            <a:ext cx="2021576" cy="618952"/>
          </a:xfrm>
          <a:prstGeom prst="rect">
            <a:avLst/>
          </a:prstGeom>
          <a:noFill/>
          <a:ln>
            <a:noFill/>
          </a:ln>
        </p:spPr>
      </p:pic>
      <p:sp>
        <p:nvSpPr>
          <p:cNvPr id="367" name="Google Shape;367;p13"/>
          <p:cNvSpPr txBox="1"/>
          <p:nvPr/>
        </p:nvSpPr>
        <p:spPr>
          <a:xfrm>
            <a:off x="5390528" y="4960168"/>
            <a:ext cx="609904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https://padlet.com/</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71"/>
        <p:cNvGrpSpPr/>
        <p:nvPr/>
      </p:nvGrpSpPr>
      <p:grpSpPr>
        <a:xfrm>
          <a:off x="0" y="0"/>
          <a:ext cx="0" cy="0"/>
          <a:chOff x="0" y="0"/>
          <a:chExt cx="0" cy="0"/>
        </a:xfrm>
      </p:grpSpPr>
      <p:sp>
        <p:nvSpPr>
          <p:cNvPr id="372" name="Google Shape;372;p14"/>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3" name="Google Shape;373;p14"/>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4" name="Google Shape;374;p14"/>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5" name="Google Shape;375;p1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6" name="Google Shape;376;p1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77" name="Google Shape;377;p14"/>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378" name="Google Shape;378;p1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79" name="Google Shape;379;p14"/>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80" name="Google Shape;380;p14"/>
          <p:cNvSpPr txBox="1"/>
          <p:nvPr/>
        </p:nvSpPr>
        <p:spPr>
          <a:xfrm>
            <a:off x="460409" y="556406"/>
            <a:ext cx="9722700" cy="2709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b="1" i="0" u="none" strike="noStrike">
                <a:solidFill>
                  <a:srgbClr val="033C5B"/>
                </a:solidFill>
                <a:latin typeface="Arial"/>
                <a:ea typeface="Arial"/>
                <a:cs typeface="Arial"/>
                <a:sym typeface="Arial"/>
              </a:rPr>
              <a:t>Mejor</a:t>
            </a:r>
            <a:r>
              <a:rPr lang="en-US" sz="4400" b="1">
                <a:solidFill>
                  <a:srgbClr val="033C5B"/>
                </a:solidFill>
              </a:rPr>
              <a:t>ar</a:t>
            </a:r>
            <a:r>
              <a:rPr lang="en-US" sz="4400" b="1" i="0" u="none" strike="noStrike">
                <a:solidFill>
                  <a:srgbClr val="033C5B"/>
                </a:solidFill>
                <a:latin typeface="Arial"/>
                <a:ea typeface="Arial"/>
                <a:cs typeface="Arial"/>
                <a:sym typeface="Arial"/>
              </a:rPr>
              <a:t> sus prácticas docentes con cuestionarios interactivos</a:t>
            </a:r>
            <a:br>
              <a:rPr lang="en-US" sz="4400" b="1">
                <a:solidFill>
                  <a:schemeClr val="dk1"/>
                </a:solidFill>
                <a:latin typeface="Calibri"/>
                <a:ea typeface="Calibri"/>
                <a:cs typeface="Calibri"/>
                <a:sym typeface="Calibri"/>
              </a:rPr>
            </a:br>
            <a:br>
              <a:rPr lang="en-US" sz="4400" b="1">
                <a:solidFill>
                  <a:schemeClr val="dk1"/>
                </a:solidFill>
                <a:latin typeface="Calibri"/>
                <a:ea typeface="Calibri"/>
                <a:cs typeface="Calibri"/>
                <a:sym typeface="Calibri"/>
              </a:rPr>
            </a:br>
            <a:endParaRPr sz="4400" b="1">
              <a:solidFill>
                <a:srgbClr val="033C5B"/>
              </a:solidFill>
              <a:latin typeface="Arial"/>
              <a:ea typeface="Arial"/>
              <a:cs typeface="Arial"/>
              <a:sym typeface="Arial"/>
            </a:endParaRPr>
          </a:p>
        </p:txBody>
      </p:sp>
      <p:sp>
        <p:nvSpPr>
          <p:cNvPr id="381" name="Google Shape;381;p14"/>
          <p:cNvSpPr txBox="1"/>
          <p:nvPr/>
        </p:nvSpPr>
        <p:spPr>
          <a:xfrm>
            <a:off x="2009010" y="2444499"/>
            <a:ext cx="7533236"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none" strike="noStrike">
                <a:solidFill>
                  <a:srgbClr val="121212"/>
                </a:solidFill>
                <a:latin typeface="Arial"/>
                <a:ea typeface="Arial"/>
                <a:cs typeface="Arial"/>
                <a:sym typeface="Arial"/>
              </a:rPr>
              <a:t>La incorporación de cuestionarios interactivos en los contenidos de vídeo no sólo atrae a los estudiantes, sino que también les ofrece información inmediata, ayudándoles a evaluar su comprensión antes de la clase. Este método fomenta un entorno de aprendizaje activo, estimula la participación y mejora la retención de la información.</a:t>
            </a:r>
            <a:endParaRPr sz="1800" b="0">
              <a:solidFill>
                <a:schemeClr val="dk1"/>
              </a:solidFill>
              <a:latin typeface="Calibri"/>
              <a:ea typeface="Calibri"/>
              <a:cs typeface="Calibri"/>
              <a:sym typeface="Calibri"/>
            </a:endParaRPr>
          </a:p>
        </p:txBody>
      </p:sp>
      <p:pic>
        <p:nvPicPr>
          <p:cNvPr id="382" name="Google Shape;382;p14"/>
          <p:cNvPicPr preferRelativeResize="0"/>
          <p:nvPr/>
        </p:nvPicPr>
        <p:blipFill rotWithShape="1">
          <a:blip r:embed="rId6">
            <a:alphaModFix/>
          </a:blip>
          <a:srcRect/>
          <a:stretch/>
        </p:blipFill>
        <p:spPr>
          <a:xfrm>
            <a:off x="782944" y="2353014"/>
            <a:ext cx="1234564" cy="1152805"/>
          </a:xfrm>
          <a:prstGeom prst="rect">
            <a:avLst/>
          </a:prstGeom>
          <a:noFill/>
          <a:ln>
            <a:noFill/>
          </a:ln>
        </p:spPr>
      </p:pic>
      <p:pic>
        <p:nvPicPr>
          <p:cNvPr id="383" name="Google Shape;383;p14" descr="What is a Kahoot Quiz and how does it work? — Hyett Education">
            <a:hlinkClick r:id="rId7"/>
          </p:cNvPr>
          <p:cNvPicPr preferRelativeResize="0"/>
          <p:nvPr/>
        </p:nvPicPr>
        <p:blipFill rotWithShape="1">
          <a:blip r:embed="rId8">
            <a:alphaModFix/>
          </a:blip>
          <a:srcRect/>
          <a:stretch/>
        </p:blipFill>
        <p:spPr>
          <a:xfrm>
            <a:off x="2233832" y="4355025"/>
            <a:ext cx="1418781" cy="798272"/>
          </a:xfrm>
          <a:prstGeom prst="rect">
            <a:avLst/>
          </a:prstGeom>
          <a:noFill/>
          <a:ln>
            <a:noFill/>
          </a:ln>
        </p:spPr>
      </p:pic>
      <p:pic>
        <p:nvPicPr>
          <p:cNvPr id="384" name="Google Shape;384;p14" descr="New Look; Same Menti - Mentimeter">
            <a:hlinkClick r:id="rId9"/>
          </p:cNvPr>
          <p:cNvPicPr preferRelativeResize="0"/>
          <p:nvPr/>
        </p:nvPicPr>
        <p:blipFill rotWithShape="1">
          <a:blip r:embed="rId10">
            <a:alphaModFix/>
          </a:blip>
          <a:srcRect/>
          <a:stretch/>
        </p:blipFill>
        <p:spPr>
          <a:xfrm>
            <a:off x="4242699" y="4230583"/>
            <a:ext cx="2617089" cy="1004904"/>
          </a:xfrm>
          <a:prstGeom prst="rect">
            <a:avLst/>
          </a:prstGeom>
          <a:noFill/>
          <a:ln>
            <a:noFill/>
          </a:ln>
        </p:spPr>
      </p:pic>
      <p:pic>
        <p:nvPicPr>
          <p:cNvPr id="385" name="Google Shape;385;p14" descr="Slido">
            <a:hlinkClick r:id="rId11"/>
          </p:cNvPr>
          <p:cNvPicPr preferRelativeResize="0"/>
          <p:nvPr/>
        </p:nvPicPr>
        <p:blipFill rotWithShape="1">
          <a:blip r:embed="rId12">
            <a:alphaModFix/>
          </a:blip>
          <a:srcRect t="28510" b="28367"/>
          <a:stretch/>
        </p:blipFill>
        <p:spPr>
          <a:xfrm>
            <a:off x="7456728" y="4424377"/>
            <a:ext cx="1400228" cy="6011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89"/>
        <p:cNvGrpSpPr/>
        <p:nvPr/>
      </p:nvGrpSpPr>
      <p:grpSpPr>
        <a:xfrm>
          <a:off x="0" y="0"/>
          <a:ext cx="0" cy="0"/>
          <a:chOff x="0" y="0"/>
          <a:chExt cx="0" cy="0"/>
        </a:xfrm>
      </p:grpSpPr>
      <p:sp>
        <p:nvSpPr>
          <p:cNvPr id="390" name="Google Shape;390;p1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1" name="Google Shape;391;p1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2" name="Google Shape;392;p1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3" name="Google Shape;393;p1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4" name="Google Shape;394;p1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395" name="Google Shape;395;p15"/>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396" name="Google Shape;396;p1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397" name="Google Shape;397;p15"/>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98" name="Google Shape;398;p15"/>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Organización de contenidos con </a:t>
            </a:r>
            <a:r>
              <a:rPr lang="en-US" sz="4800" b="1">
                <a:solidFill>
                  <a:srgbClr val="033C5B"/>
                </a:solidFill>
                <a:latin typeface="Arial"/>
                <a:ea typeface="Arial"/>
                <a:cs typeface="Arial"/>
                <a:sym typeface="Arial"/>
              </a:rPr>
              <a:t>LMS</a:t>
            </a:r>
            <a:endParaRPr sz="4666" b="1">
              <a:solidFill>
                <a:srgbClr val="033C5B"/>
              </a:solidFill>
              <a:latin typeface="Arial"/>
              <a:ea typeface="Arial"/>
              <a:cs typeface="Arial"/>
              <a:sym typeface="Arial"/>
            </a:endParaRPr>
          </a:p>
        </p:txBody>
      </p:sp>
      <p:pic>
        <p:nvPicPr>
          <p:cNvPr id="399" name="Google Shape;399;p15" descr="A computer with a paper on it&#10;&#10;Description automatically generated"/>
          <p:cNvPicPr preferRelativeResize="0"/>
          <p:nvPr/>
        </p:nvPicPr>
        <p:blipFill rotWithShape="1">
          <a:blip r:embed="rId6">
            <a:alphaModFix/>
          </a:blip>
          <a:srcRect/>
          <a:stretch/>
        </p:blipFill>
        <p:spPr>
          <a:xfrm>
            <a:off x="529238" y="1670874"/>
            <a:ext cx="1327539" cy="1216912"/>
          </a:xfrm>
          <a:prstGeom prst="rect">
            <a:avLst/>
          </a:prstGeom>
          <a:noFill/>
          <a:ln>
            <a:noFill/>
          </a:ln>
        </p:spPr>
      </p:pic>
      <p:grpSp>
        <p:nvGrpSpPr>
          <p:cNvPr id="400" name="Google Shape;400;p15"/>
          <p:cNvGrpSpPr/>
          <p:nvPr/>
        </p:nvGrpSpPr>
        <p:grpSpPr>
          <a:xfrm>
            <a:off x="1921039" y="1875538"/>
            <a:ext cx="7768393" cy="2731895"/>
            <a:chOff x="0" y="65213"/>
            <a:chExt cx="7768393" cy="2731895"/>
          </a:xfrm>
        </p:grpSpPr>
        <p:sp>
          <p:nvSpPr>
            <p:cNvPr id="401" name="Google Shape;401;p15"/>
            <p:cNvSpPr/>
            <p:nvPr/>
          </p:nvSpPr>
          <p:spPr>
            <a:xfrm>
              <a:off x="0" y="65213"/>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2" name="Google Shape;402;p15"/>
            <p:cNvSpPr txBox="1"/>
            <p:nvPr/>
          </p:nvSpPr>
          <p:spPr>
            <a:xfrm>
              <a:off x="25210" y="90423"/>
              <a:ext cx="7717973"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dirty="0">
                  <a:solidFill>
                    <a:schemeClr val="tx1"/>
                  </a:solidFill>
                  <a:latin typeface="Calibri"/>
                  <a:ea typeface="Calibri"/>
                  <a:cs typeface="Calibri"/>
                  <a:sym typeface="Calibri"/>
                </a:rPr>
                <a:t>- Leveraging LMS: Use Learning Management Systems to streamline the distribution of pre-class materials.  </a:t>
              </a:r>
              <a:endParaRPr sz="1300" dirty="0">
                <a:solidFill>
                  <a:schemeClr val="tx1"/>
                </a:solidFill>
                <a:latin typeface="Calibri"/>
                <a:ea typeface="Calibri"/>
                <a:cs typeface="Calibri"/>
                <a:sym typeface="Calibri"/>
              </a:endParaRPr>
            </a:p>
          </p:txBody>
        </p:sp>
        <p:sp>
          <p:nvSpPr>
            <p:cNvPr id="403" name="Google Shape;403;p15"/>
            <p:cNvSpPr/>
            <p:nvPr/>
          </p:nvSpPr>
          <p:spPr>
            <a:xfrm>
              <a:off x="0" y="619080"/>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4" name="Google Shape;404;p15"/>
            <p:cNvSpPr txBox="1"/>
            <p:nvPr/>
          </p:nvSpPr>
          <p:spPr>
            <a:xfrm>
              <a:off x="25210" y="644290"/>
              <a:ext cx="7717973"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a:solidFill>
                    <a:schemeClr val="tx1"/>
                  </a:solidFill>
                  <a:latin typeface="Calibri"/>
                  <a:ea typeface="Calibri"/>
                  <a:cs typeface="Calibri"/>
                  <a:sym typeface="Calibri"/>
                </a:rPr>
                <a:t>- Tracks student progress: These tools help monitor and assess student progress effectively.  </a:t>
              </a:r>
              <a:endParaRPr sz="1300">
                <a:solidFill>
                  <a:schemeClr val="tx1"/>
                </a:solidFill>
                <a:latin typeface="Calibri"/>
                <a:ea typeface="Calibri"/>
                <a:cs typeface="Calibri"/>
                <a:sym typeface="Calibri"/>
              </a:endParaRPr>
            </a:p>
          </p:txBody>
        </p:sp>
        <p:sp>
          <p:nvSpPr>
            <p:cNvPr id="405" name="Google Shape;405;p15"/>
            <p:cNvSpPr/>
            <p:nvPr/>
          </p:nvSpPr>
          <p:spPr>
            <a:xfrm>
              <a:off x="0" y="1172947"/>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6" name="Google Shape;406;p15"/>
            <p:cNvSpPr txBox="1"/>
            <p:nvPr/>
          </p:nvSpPr>
          <p:spPr>
            <a:xfrm>
              <a:off x="25210" y="1198157"/>
              <a:ext cx="7717973"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a:solidFill>
                    <a:schemeClr val="tx1"/>
                  </a:solidFill>
                  <a:latin typeface="Calibri"/>
                  <a:ea typeface="Calibri"/>
                  <a:cs typeface="Calibri"/>
                  <a:sym typeface="Calibri"/>
                </a:rPr>
                <a:t>- Flexibility in </a:t>
              </a:r>
              <a:r>
                <a:rPr lang="en-US" sz="1300">
                  <a:solidFill>
                    <a:schemeClr val="tx1"/>
                  </a:solidFill>
                  <a:latin typeface="Calibri"/>
                  <a:ea typeface="Calibri"/>
                  <a:cs typeface="Calibri"/>
                  <a:sym typeface="Calibri"/>
                </a:rPr>
                <a:t>aprendizaje invertido </a:t>
              </a:r>
              <a:r>
                <a:rPr lang="en-US" sz="1300" b="0">
                  <a:solidFill>
                    <a:schemeClr val="tx1"/>
                  </a:solidFill>
                  <a:latin typeface="Calibri"/>
                  <a:ea typeface="Calibri"/>
                  <a:cs typeface="Calibri"/>
                  <a:sym typeface="Calibri"/>
                </a:rPr>
                <a:t>: Supports the </a:t>
              </a:r>
              <a:r>
                <a:rPr lang="en-US" sz="1300">
                  <a:solidFill>
                    <a:schemeClr val="tx1"/>
                  </a:solidFill>
                  <a:latin typeface="Calibri"/>
                  <a:ea typeface="Calibri"/>
                  <a:cs typeface="Calibri"/>
                  <a:sym typeface="Calibri"/>
                </a:rPr>
                <a:t>aprendizaje invertido </a:t>
              </a:r>
              <a:r>
                <a:rPr lang="en-US" sz="1300" b="0">
                  <a:solidFill>
                    <a:schemeClr val="tx1"/>
                  </a:solidFill>
                  <a:latin typeface="Calibri"/>
                  <a:ea typeface="Calibri"/>
                  <a:cs typeface="Calibri"/>
                  <a:sym typeface="Calibri"/>
                </a:rPr>
                <a:t> benefit of flexibility in learning.  </a:t>
              </a:r>
              <a:endParaRPr sz="1300">
                <a:solidFill>
                  <a:schemeClr val="tx1"/>
                </a:solidFill>
                <a:latin typeface="Calibri"/>
                <a:ea typeface="Calibri"/>
                <a:cs typeface="Calibri"/>
                <a:sym typeface="Calibri"/>
              </a:endParaRPr>
            </a:p>
          </p:txBody>
        </p:sp>
        <p:sp>
          <p:nvSpPr>
            <p:cNvPr id="407" name="Google Shape;407;p15"/>
            <p:cNvSpPr/>
            <p:nvPr/>
          </p:nvSpPr>
          <p:spPr>
            <a:xfrm>
              <a:off x="0" y="1726814"/>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8" name="Google Shape;408;p15"/>
            <p:cNvSpPr txBox="1"/>
            <p:nvPr/>
          </p:nvSpPr>
          <p:spPr>
            <a:xfrm>
              <a:off x="25210" y="1752024"/>
              <a:ext cx="7717973"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a:solidFill>
                    <a:schemeClr val="tx1"/>
                  </a:solidFill>
                  <a:latin typeface="Calibri"/>
                  <a:ea typeface="Calibri"/>
                  <a:cs typeface="Calibri"/>
                  <a:sym typeface="Calibri"/>
                </a:rPr>
                <a:t>- Structured learning environment: Creates a structured and accessible environment for students.  </a:t>
              </a:r>
              <a:endParaRPr sz="1300">
                <a:solidFill>
                  <a:schemeClr val="tx1"/>
                </a:solidFill>
                <a:latin typeface="Calibri"/>
                <a:ea typeface="Calibri"/>
                <a:cs typeface="Calibri"/>
                <a:sym typeface="Calibri"/>
              </a:endParaRPr>
            </a:p>
          </p:txBody>
        </p:sp>
        <p:sp>
          <p:nvSpPr>
            <p:cNvPr id="409" name="Google Shape;409;p15"/>
            <p:cNvSpPr/>
            <p:nvPr/>
          </p:nvSpPr>
          <p:spPr>
            <a:xfrm>
              <a:off x="0" y="2280681"/>
              <a:ext cx="7768393" cy="516427"/>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0" name="Google Shape;410;p15"/>
            <p:cNvSpPr txBox="1"/>
            <p:nvPr/>
          </p:nvSpPr>
          <p:spPr>
            <a:xfrm>
              <a:off x="25210" y="2305891"/>
              <a:ext cx="7717973" cy="46600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alibri"/>
                <a:buNone/>
              </a:pPr>
              <a:r>
                <a:rPr lang="en-US" sz="1300" b="0">
                  <a:solidFill>
                    <a:schemeClr val="tx1"/>
                  </a:solidFill>
                  <a:latin typeface="Calibri"/>
                  <a:ea typeface="Calibri"/>
                  <a:cs typeface="Calibri"/>
                  <a:sym typeface="Calibri"/>
                </a:rPr>
                <a:t>- Helps manage classroom dynamics: Enables educators to manage the controlled chaos of a dynamic classroom effectively. </a:t>
              </a:r>
              <a:endParaRPr sz="1300">
                <a:solidFill>
                  <a:schemeClr val="tx1"/>
                </a:solidFill>
                <a:latin typeface="Calibri"/>
                <a:ea typeface="Calibri"/>
                <a:cs typeface="Calibri"/>
                <a:sym typeface="Calibri"/>
              </a:endParaRPr>
            </a:p>
          </p:txBody>
        </p:sp>
      </p:grpSp>
      <p:pic>
        <p:nvPicPr>
          <p:cNvPr id="411" name="Google Shape;411;p15">
            <a:hlinkClick r:id="rId7"/>
          </p:cNvPr>
          <p:cNvPicPr preferRelativeResize="0"/>
          <p:nvPr/>
        </p:nvPicPr>
        <p:blipFill rotWithShape="1">
          <a:blip r:embed="rId8">
            <a:alphaModFix/>
          </a:blip>
          <a:srcRect l="24419" t="480" r="20513" b="4179"/>
          <a:stretch/>
        </p:blipFill>
        <p:spPr>
          <a:xfrm>
            <a:off x="4153270" y="4807274"/>
            <a:ext cx="938815" cy="918840"/>
          </a:xfrm>
          <a:prstGeom prst="rect">
            <a:avLst/>
          </a:prstGeom>
          <a:noFill/>
          <a:ln>
            <a:noFill/>
          </a:ln>
        </p:spPr>
      </p:pic>
      <p:pic>
        <p:nvPicPr>
          <p:cNvPr id="412" name="Google Shape;412;p15" descr="Learning Management System - Moodle LMS - Best LMS Platform">
            <a:hlinkClick r:id="rId9"/>
          </p:cNvPr>
          <p:cNvPicPr preferRelativeResize="0"/>
          <p:nvPr/>
        </p:nvPicPr>
        <p:blipFill rotWithShape="1">
          <a:blip r:embed="rId10">
            <a:alphaModFix/>
          </a:blip>
          <a:srcRect l="13710" t="31875" r="10172" b="25561"/>
          <a:stretch/>
        </p:blipFill>
        <p:spPr>
          <a:xfrm>
            <a:off x="5459542" y="5001775"/>
            <a:ext cx="1639416" cy="609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16"/>
        <p:cNvGrpSpPr/>
        <p:nvPr/>
      </p:nvGrpSpPr>
      <p:grpSpPr>
        <a:xfrm>
          <a:off x="0" y="0"/>
          <a:ext cx="0" cy="0"/>
          <a:chOff x="0" y="0"/>
          <a:chExt cx="0" cy="0"/>
        </a:xfrm>
      </p:grpSpPr>
      <p:sp>
        <p:nvSpPr>
          <p:cNvPr id="417" name="Google Shape;417;p1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18" name="Google Shape;418;p1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19" name="Google Shape;419;p1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20" name="Google Shape;420;p1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21" name="Google Shape;421;p1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22" name="Google Shape;422;p16"/>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423" name="Google Shape;423;p1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24" name="Google Shape;424;p16"/>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25" name="Google Shape;425;p16"/>
          <p:cNvSpPr txBox="1"/>
          <p:nvPr/>
        </p:nvSpPr>
        <p:spPr>
          <a:xfrm>
            <a:off x="529252" y="517600"/>
            <a:ext cx="113238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Aprendizaje activo con tecnología</a:t>
            </a:r>
            <a:endParaRPr sz="4800" b="1">
              <a:solidFill>
                <a:schemeClr val="dk1"/>
              </a:solidFill>
              <a:latin typeface="Calibri"/>
              <a:ea typeface="Calibri"/>
              <a:cs typeface="Calibri"/>
              <a:sym typeface="Calibri"/>
            </a:endParaRPr>
          </a:p>
        </p:txBody>
      </p:sp>
      <p:pic>
        <p:nvPicPr>
          <p:cNvPr id="426" name="Google Shape;426;p16"/>
          <p:cNvPicPr preferRelativeResize="0"/>
          <p:nvPr/>
        </p:nvPicPr>
        <p:blipFill rotWithShape="1">
          <a:blip r:embed="rId6">
            <a:alphaModFix/>
          </a:blip>
          <a:srcRect/>
          <a:stretch/>
        </p:blipFill>
        <p:spPr>
          <a:xfrm>
            <a:off x="339018" y="1215134"/>
            <a:ext cx="1209504" cy="1119911"/>
          </a:xfrm>
          <a:prstGeom prst="rect">
            <a:avLst/>
          </a:prstGeom>
          <a:noFill/>
          <a:ln>
            <a:noFill/>
          </a:ln>
        </p:spPr>
      </p:pic>
      <p:grpSp>
        <p:nvGrpSpPr>
          <p:cNvPr id="427" name="Google Shape;427;p16"/>
          <p:cNvGrpSpPr/>
          <p:nvPr/>
        </p:nvGrpSpPr>
        <p:grpSpPr>
          <a:xfrm>
            <a:off x="329753" y="3358453"/>
            <a:ext cx="5060774" cy="1773090"/>
            <a:chOff x="0" y="144506"/>
            <a:chExt cx="5060774" cy="1773090"/>
          </a:xfrm>
        </p:grpSpPr>
        <p:sp>
          <p:nvSpPr>
            <p:cNvPr id="428" name="Google Shape;428;p16"/>
            <p:cNvSpPr/>
            <p:nvPr/>
          </p:nvSpPr>
          <p:spPr>
            <a:xfrm>
              <a:off x="0" y="144506"/>
              <a:ext cx="5060774" cy="431730"/>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txBox="1"/>
            <p:nvPr/>
          </p:nvSpPr>
          <p:spPr>
            <a:xfrm>
              <a:off x="21075" y="165581"/>
              <a:ext cx="5018624" cy="38958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Reparación de automóviles: Simulaciones de diagnóstico</a:t>
              </a:r>
              <a:endParaRPr sz="1800">
                <a:solidFill>
                  <a:schemeClr val="dk1"/>
                </a:solidFill>
                <a:latin typeface="Calibri"/>
                <a:ea typeface="Calibri"/>
                <a:cs typeface="Calibri"/>
                <a:sym typeface="Calibri"/>
              </a:endParaRPr>
            </a:p>
          </p:txBody>
        </p:sp>
        <p:sp>
          <p:nvSpPr>
            <p:cNvPr id="430" name="Google Shape;430;p16"/>
            <p:cNvSpPr/>
            <p:nvPr/>
          </p:nvSpPr>
          <p:spPr>
            <a:xfrm>
              <a:off x="0" y="576236"/>
              <a:ext cx="5060774" cy="1341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txBox="1"/>
            <p:nvPr/>
          </p:nvSpPr>
          <p:spPr>
            <a:xfrm>
              <a:off x="0" y="576236"/>
              <a:ext cx="5060774" cy="1341360"/>
            </a:xfrm>
            <a:prstGeom prst="rect">
              <a:avLst/>
            </a:prstGeom>
            <a:noFill/>
            <a:ln>
              <a:noFill/>
            </a:ln>
          </p:spPr>
          <p:txBody>
            <a:bodyPr spcFirstLastPara="1" wrap="square" lIns="160675" tIns="22850" rIns="128000" bIns="22850" anchor="t" anchorCtr="0">
              <a:noAutofit/>
            </a:bodyPr>
            <a:lstStyle/>
            <a:p>
              <a:pPr marL="114300" marR="0" lvl="1" indent="-114300" algn="l" rtl="0">
                <a:lnSpc>
                  <a:spcPct val="90000"/>
                </a:lnSpc>
                <a:spcBef>
                  <a:spcPts val="28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Tecnología utilizada: </a:t>
              </a:r>
              <a:r>
                <a:rPr lang="en-US">
                  <a:solidFill>
                    <a:schemeClr val="dk1"/>
                  </a:solidFill>
                  <a:latin typeface="Calibri"/>
                  <a:ea typeface="Calibri"/>
                  <a:cs typeface="Calibri"/>
                  <a:sym typeface="Calibri"/>
                </a:rPr>
                <a:t>Software de simulación de diagnóstico.</a:t>
              </a:r>
              <a:endParaRPr>
                <a:solidFill>
                  <a:schemeClr val="dk1"/>
                </a:solidFill>
                <a:latin typeface="Calibri"/>
                <a:ea typeface="Calibri"/>
                <a:cs typeface="Calibri"/>
                <a:sym typeface="Calibri"/>
              </a:endParaRPr>
            </a:p>
            <a:p>
              <a:pPr marL="114300" marR="0" lvl="1" indent="-114300" algn="l" rtl="0">
                <a:lnSpc>
                  <a:spcPct val="90000"/>
                </a:lnSpc>
                <a:spcBef>
                  <a:spcPts val="28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Descripción: </a:t>
              </a:r>
              <a:r>
                <a:rPr lang="en-US">
                  <a:solidFill>
                    <a:schemeClr val="dk1"/>
                  </a:solidFill>
                  <a:latin typeface="Calibri"/>
                  <a:ea typeface="Calibri"/>
                  <a:cs typeface="Calibri"/>
                  <a:sym typeface="Calibri"/>
                </a:rPr>
                <a:t>Los alumnos utilizan herramientas virtuales de diagnóstico para simular reparaciones de automóviles, identificar fallos y solucionar problemas antes de pasar a vehículos reales. </a:t>
              </a:r>
              <a:endParaRPr>
                <a:solidFill>
                  <a:schemeClr val="dk1"/>
                </a:solidFill>
                <a:latin typeface="Calibri"/>
                <a:ea typeface="Calibri"/>
                <a:cs typeface="Calibri"/>
                <a:sym typeface="Calibri"/>
              </a:endParaRPr>
            </a:p>
            <a:p>
              <a:pPr marL="114300" marR="0" lvl="1" indent="-114300" algn="l" rtl="0">
                <a:lnSpc>
                  <a:spcPct val="90000"/>
                </a:lnSpc>
                <a:spcBef>
                  <a:spcPts val="28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Resultado: </a:t>
              </a:r>
              <a:r>
                <a:rPr lang="en-US">
                  <a:solidFill>
                    <a:schemeClr val="dk1"/>
                  </a:solidFill>
                  <a:latin typeface="Calibri"/>
                  <a:ea typeface="Calibri"/>
                  <a:cs typeface="Calibri"/>
                  <a:sym typeface="Calibri"/>
                </a:rPr>
                <a:t>Refuerza las habilidades prácticas en un entorno de bajo riesgo, permitiendo a los estudiantes practicar y ganar confianza.</a:t>
              </a:r>
              <a:endParaRPr sz="1400" i="0" u="none" strike="noStrike" cap="none">
                <a:solidFill>
                  <a:schemeClr val="dk1"/>
                </a:solidFill>
                <a:latin typeface="Calibri"/>
                <a:ea typeface="Calibri"/>
                <a:cs typeface="Calibri"/>
                <a:sym typeface="Calibri"/>
              </a:endParaRPr>
            </a:p>
          </p:txBody>
        </p:sp>
      </p:grpSp>
      <p:sp>
        <p:nvSpPr>
          <p:cNvPr id="432" name="Google Shape;432;p16"/>
          <p:cNvSpPr txBox="1"/>
          <p:nvPr/>
        </p:nvSpPr>
        <p:spPr>
          <a:xfrm>
            <a:off x="1548522" y="1160557"/>
            <a:ext cx="8892136"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1" i="0" u="none" strike="noStrike" dirty="0">
                <a:solidFill>
                  <a:srgbClr val="121212"/>
                </a:solidFill>
                <a:latin typeface="Arial"/>
                <a:ea typeface="Arial"/>
                <a:cs typeface="Arial"/>
                <a:sym typeface="Arial"/>
              </a:rPr>
              <a:t>La </a:t>
            </a:r>
            <a:r>
              <a:rPr lang="en-US" sz="1600" b="1" i="0" u="none" strike="noStrike" dirty="0" err="1">
                <a:solidFill>
                  <a:srgbClr val="121212"/>
                </a:solidFill>
                <a:latin typeface="Arial"/>
                <a:ea typeface="Arial"/>
                <a:cs typeface="Arial"/>
                <a:sym typeface="Arial"/>
              </a:rPr>
              <a:t>integración</a:t>
            </a:r>
            <a:r>
              <a:rPr lang="en-US" sz="1600" b="1" i="0" u="none" strike="noStrike" dirty="0">
                <a:solidFill>
                  <a:srgbClr val="121212"/>
                </a:solidFill>
                <a:latin typeface="Arial"/>
                <a:ea typeface="Arial"/>
                <a:cs typeface="Arial"/>
                <a:sym typeface="Arial"/>
              </a:rPr>
              <a:t> de la </a:t>
            </a:r>
            <a:r>
              <a:rPr lang="en-US" sz="1600" b="1" i="0" u="none" strike="noStrike" dirty="0" err="1">
                <a:solidFill>
                  <a:srgbClr val="121212"/>
                </a:solidFill>
                <a:latin typeface="Arial"/>
                <a:ea typeface="Arial"/>
                <a:cs typeface="Arial"/>
                <a:sym typeface="Arial"/>
              </a:rPr>
              <a:t>tecnología</a:t>
            </a:r>
            <a:r>
              <a:rPr lang="en-US" sz="1600" b="1"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en</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el</a:t>
            </a:r>
            <a:r>
              <a:rPr lang="en-US" sz="1600" i="0" u="none" strike="noStrike" dirty="0">
                <a:solidFill>
                  <a:srgbClr val="121212"/>
                </a:solidFill>
                <a:latin typeface="Arial"/>
                <a:ea typeface="Arial"/>
                <a:cs typeface="Arial"/>
                <a:sym typeface="Arial"/>
              </a:rPr>
              <a:t> </a:t>
            </a:r>
            <a:r>
              <a:rPr lang="en-US" sz="1600" b="1" i="0" u="none" strike="noStrike" dirty="0" err="1">
                <a:solidFill>
                  <a:srgbClr val="121212"/>
                </a:solidFill>
                <a:latin typeface="Arial"/>
                <a:ea typeface="Arial"/>
                <a:cs typeface="Arial"/>
                <a:sym typeface="Arial"/>
              </a:rPr>
              <a:t>aprendizaje</a:t>
            </a:r>
            <a:r>
              <a:rPr lang="en-US" sz="1600" b="1" i="0" u="none" strike="noStrike" dirty="0">
                <a:solidFill>
                  <a:srgbClr val="121212"/>
                </a:solidFill>
                <a:latin typeface="Arial"/>
                <a:ea typeface="Arial"/>
                <a:cs typeface="Arial"/>
                <a:sym typeface="Arial"/>
              </a:rPr>
              <a:t> </a:t>
            </a:r>
            <a:r>
              <a:rPr lang="en-US" sz="1600" b="1" i="0" u="none" strike="noStrike" dirty="0" err="1">
                <a:solidFill>
                  <a:srgbClr val="121212"/>
                </a:solidFill>
                <a:latin typeface="Arial"/>
                <a:ea typeface="Arial"/>
                <a:cs typeface="Arial"/>
                <a:sym typeface="Arial"/>
              </a:rPr>
              <a:t>activo</a:t>
            </a:r>
            <a:r>
              <a:rPr lang="en-US" sz="1600" b="1" i="0" u="none" strike="noStrike" dirty="0">
                <a:solidFill>
                  <a:srgbClr val="121212"/>
                </a:solidFill>
                <a:latin typeface="Arial"/>
                <a:ea typeface="Arial"/>
                <a:cs typeface="Arial"/>
                <a:sym typeface="Arial"/>
              </a:rPr>
              <a:t> </a:t>
            </a:r>
            <a:r>
              <a:rPr lang="en-US" sz="1600" b="1" i="0" u="none" strike="noStrike" dirty="0" err="1">
                <a:solidFill>
                  <a:srgbClr val="121212"/>
                </a:solidFill>
                <a:latin typeface="Arial"/>
                <a:ea typeface="Arial"/>
                <a:cs typeface="Arial"/>
                <a:sym typeface="Arial"/>
              </a:rPr>
              <a:t>transforma</a:t>
            </a:r>
            <a:r>
              <a:rPr lang="en-US" sz="1600" b="1" i="0" u="none" strike="noStrike" dirty="0">
                <a:solidFill>
                  <a:srgbClr val="121212"/>
                </a:solidFill>
                <a:latin typeface="Arial"/>
                <a:ea typeface="Arial"/>
                <a:cs typeface="Arial"/>
                <a:sym typeface="Arial"/>
              </a:rPr>
              <a:t> la </a:t>
            </a:r>
            <a:r>
              <a:rPr lang="en-US" sz="1600" b="1" i="0" u="none" strike="noStrike" dirty="0" err="1">
                <a:solidFill>
                  <a:srgbClr val="121212"/>
                </a:solidFill>
                <a:latin typeface="Arial"/>
                <a:ea typeface="Arial"/>
                <a:cs typeface="Arial"/>
                <a:sym typeface="Arial"/>
              </a:rPr>
              <a:t>educación</a:t>
            </a:r>
            <a:r>
              <a:rPr lang="en-US" sz="1600" b="1" i="0" u="none" strike="noStrike" dirty="0">
                <a:solidFill>
                  <a:srgbClr val="121212"/>
                </a:solidFill>
                <a:latin typeface="Arial"/>
                <a:ea typeface="Arial"/>
                <a:cs typeface="Arial"/>
                <a:sym typeface="Arial"/>
              </a:rPr>
              <a:t> y </a:t>
            </a:r>
            <a:r>
              <a:rPr lang="en-US" sz="1600" b="1" i="0" u="none" strike="noStrike" dirty="0" err="1">
                <a:solidFill>
                  <a:srgbClr val="121212"/>
                </a:solidFill>
                <a:latin typeface="Arial"/>
                <a:ea typeface="Arial"/>
                <a:cs typeface="Arial"/>
                <a:sym typeface="Arial"/>
              </a:rPr>
              <a:t>formación</a:t>
            </a:r>
            <a:r>
              <a:rPr lang="en-US" sz="1600" b="1" i="0" u="none" strike="noStrike" dirty="0">
                <a:solidFill>
                  <a:srgbClr val="121212"/>
                </a:solidFill>
                <a:latin typeface="Arial"/>
                <a:ea typeface="Arial"/>
                <a:cs typeface="Arial"/>
                <a:sym typeface="Arial"/>
              </a:rPr>
              <a:t> </a:t>
            </a:r>
            <a:r>
              <a:rPr lang="en-US" sz="1600" b="1" i="0" u="none" strike="noStrike" dirty="0" err="1">
                <a:solidFill>
                  <a:srgbClr val="121212"/>
                </a:solidFill>
                <a:latin typeface="Arial"/>
                <a:ea typeface="Arial"/>
                <a:cs typeface="Arial"/>
                <a:sym typeface="Arial"/>
              </a:rPr>
              <a:t>profesionales</a:t>
            </a:r>
            <a:r>
              <a:rPr lang="en-US" sz="1600" b="1" i="0" u="none" strike="noStrike" dirty="0">
                <a:solidFill>
                  <a:srgbClr val="121212"/>
                </a:solidFill>
                <a:latin typeface="Arial"/>
                <a:ea typeface="Arial"/>
                <a:cs typeface="Arial"/>
                <a:sym typeface="Arial"/>
              </a:rPr>
              <a:t> (EFP) </a:t>
            </a:r>
            <a:r>
              <a:rPr lang="en-US" sz="1600" i="0" u="none" strike="noStrike" dirty="0">
                <a:solidFill>
                  <a:srgbClr val="121212"/>
                </a:solidFill>
                <a:latin typeface="Arial"/>
                <a:ea typeface="Arial"/>
                <a:cs typeface="Arial"/>
                <a:sym typeface="Arial"/>
              </a:rPr>
              <a:t>al </a:t>
            </a:r>
            <a:r>
              <a:rPr lang="en-US" sz="1600" i="0" u="none" strike="noStrike" dirty="0" err="1">
                <a:solidFill>
                  <a:srgbClr val="121212"/>
                </a:solidFill>
                <a:latin typeface="Arial"/>
                <a:ea typeface="Arial"/>
                <a:cs typeface="Arial"/>
                <a:sym typeface="Arial"/>
              </a:rPr>
              <a:t>permitir</a:t>
            </a:r>
            <a:r>
              <a:rPr lang="en-US" sz="1600" i="0" u="none" strike="noStrike" dirty="0">
                <a:solidFill>
                  <a:srgbClr val="121212"/>
                </a:solidFill>
                <a:latin typeface="Arial"/>
                <a:ea typeface="Arial"/>
                <a:cs typeface="Arial"/>
                <a:sym typeface="Arial"/>
              </a:rPr>
              <a:t> a </a:t>
            </a:r>
            <a:r>
              <a:rPr lang="en-US" sz="1600" i="0" u="none" strike="noStrike" dirty="0" err="1">
                <a:solidFill>
                  <a:srgbClr val="121212"/>
                </a:solidFill>
                <a:latin typeface="Arial"/>
                <a:ea typeface="Arial"/>
                <a:cs typeface="Arial"/>
                <a:sym typeface="Arial"/>
              </a:rPr>
              <a:t>los</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estudiantes</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participar</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en</a:t>
            </a:r>
            <a:r>
              <a:rPr lang="en-US" sz="1600" i="0" u="none" strike="noStrike" dirty="0">
                <a:solidFill>
                  <a:srgbClr val="121212"/>
                </a:solidFill>
                <a:latin typeface="Arial"/>
                <a:ea typeface="Arial"/>
                <a:cs typeface="Arial"/>
                <a:sym typeface="Arial"/>
              </a:rPr>
              <a:t> </a:t>
            </a:r>
            <a:r>
              <a:rPr lang="en-US" sz="1600" b="1" i="0" u="none" strike="noStrike" dirty="0" err="1">
                <a:solidFill>
                  <a:srgbClr val="121212"/>
                </a:solidFill>
                <a:latin typeface="Arial"/>
                <a:ea typeface="Arial"/>
                <a:cs typeface="Arial"/>
                <a:sym typeface="Arial"/>
              </a:rPr>
              <a:t>experiencias</a:t>
            </a:r>
            <a:r>
              <a:rPr lang="en-US" sz="1600" b="1" i="0" u="none" strike="noStrike" dirty="0">
                <a:solidFill>
                  <a:srgbClr val="121212"/>
                </a:solidFill>
                <a:latin typeface="Arial"/>
                <a:ea typeface="Arial"/>
                <a:cs typeface="Arial"/>
                <a:sym typeface="Arial"/>
              </a:rPr>
              <a:t> </a:t>
            </a:r>
            <a:r>
              <a:rPr lang="en-US" sz="1600" b="1" i="0" u="none" strike="noStrike" dirty="0" err="1">
                <a:solidFill>
                  <a:srgbClr val="121212"/>
                </a:solidFill>
                <a:latin typeface="Arial"/>
                <a:ea typeface="Arial"/>
                <a:cs typeface="Arial"/>
                <a:sym typeface="Arial"/>
              </a:rPr>
              <a:t>prácticas</a:t>
            </a:r>
            <a:r>
              <a:rPr lang="en-US" sz="1600" b="1" i="0" u="none" strike="noStrike" dirty="0">
                <a:solidFill>
                  <a:srgbClr val="121212"/>
                </a:solidFill>
                <a:latin typeface="Arial"/>
                <a:ea typeface="Arial"/>
                <a:cs typeface="Arial"/>
                <a:sym typeface="Arial"/>
              </a:rPr>
              <a:t> </a:t>
            </a:r>
            <a:r>
              <a:rPr lang="en-US" sz="1600" i="0" u="none" strike="noStrike" dirty="0">
                <a:solidFill>
                  <a:srgbClr val="121212"/>
                </a:solidFill>
                <a:latin typeface="Arial"/>
                <a:ea typeface="Arial"/>
                <a:cs typeface="Arial"/>
                <a:sym typeface="Arial"/>
              </a:rPr>
              <a:t>que les </a:t>
            </a:r>
            <a:r>
              <a:rPr lang="en-US" sz="1600" i="0" u="none" strike="noStrike" dirty="0" err="1">
                <a:solidFill>
                  <a:srgbClr val="121212"/>
                </a:solidFill>
                <a:latin typeface="Arial"/>
                <a:ea typeface="Arial"/>
                <a:cs typeface="Arial"/>
                <a:sym typeface="Arial"/>
              </a:rPr>
              <a:t>preparan</a:t>
            </a:r>
            <a:r>
              <a:rPr lang="en-US" sz="1600" i="0" u="none" strike="noStrike" dirty="0">
                <a:solidFill>
                  <a:srgbClr val="121212"/>
                </a:solidFill>
                <a:latin typeface="Arial"/>
                <a:ea typeface="Arial"/>
                <a:cs typeface="Arial"/>
                <a:sym typeface="Arial"/>
              </a:rPr>
              <a:t> para </a:t>
            </a:r>
            <a:r>
              <a:rPr lang="en-US" sz="1600" b="1" i="0" u="none" strike="noStrike" dirty="0" err="1">
                <a:solidFill>
                  <a:srgbClr val="121212"/>
                </a:solidFill>
                <a:latin typeface="Arial"/>
                <a:ea typeface="Arial"/>
                <a:cs typeface="Arial"/>
                <a:sym typeface="Arial"/>
              </a:rPr>
              <a:t>tareas</a:t>
            </a:r>
            <a:r>
              <a:rPr lang="en-US" sz="1600" b="1" i="0" u="none" strike="noStrike" dirty="0">
                <a:solidFill>
                  <a:srgbClr val="121212"/>
                </a:solidFill>
                <a:latin typeface="Arial"/>
                <a:ea typeface="Arial"/>
                <a:cs typeface="Arial"/>
                <a:sym typeface="Arial"/>
              </a:rPr>
              <a:t> del </a:t>
            </a:r>
            <a:r>
              <a:rPr lang="en-US" sz="1600" b="1" i="0" u="none" strike="noStrike" dirty="0" err="1">
                <a:solidFill>
                  <a:srgbClr val="121212"/>
                </a:solidFill>
                <a:latin typeface="Arial"/>
                <a:ea typeface="Arial"/>
                <a:cs typeface="Arial"/>
                <a:sym typeface="Arial"/>
              </a:rPr>
              <a:t>mundo</a:t>
            </a:r>
            <a:r>
              <a:rPr lang="en-US" sz="1600" b="1" i="0" u="none" strike="noStrike" dirty="0">
                <a:solidFill>
                  <a:srgbClr val="121212"/>
                </a:solidFill>
                <a:latin typeface="Arial"/>
                <a:ea typeface="Arial"/>
                <a:cs typeface="Arial"/>
                <a:sym typeface="Arial"/>
              </a:rPr>
              <a:t> real</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Desde</a:t>
            </a:r>
            <a:r>
              <a:rPr lang="en-US" sz="1600" i="0" u="none" strike="noStrike" dirty="0">
                <a:solidFill>
                  <a:srgbClr val="121212"/>
                </a:solidFill>
                <a:latin typeface="Arial"/>
                <a:ea typeface="Arial"/>
                <a:cs typeface="Arial"/>
                <a:sym typeface="Arial"/>
              </a:rPr>
              <a:t> las </a:t>
            </a:r>
            <a:r>
              <a:rPr lang="en-US" sz="1600" i="0" u="none" strike="noStrike" dirty="0" err="1">
                <a:solidFill>
                  <a:srgbClr val="121212"/>
                </a:solidFill>
                <a:latin typeface="Arial"/>
                <a:ea typeface="Arial"/>
                <a:cs typeface="Arial"/>
                <a:sym typeface="Arial"/>
              </a:rPr>
              <a:t>simulaciones</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virtuales</a:t>
            </a:r>
            <a:r>
              <a:rPr lang="en-US" sz="1600" i="0" u="none" strike="noStrike" dirty="0">
                <a:solidFill>
                  <a:srgbClr val="121212"/>
                </a:solidFill>
                <a:latin typeface="Arial"/>
                <a:ea typeface="Arial"/>
                <a:cs typeface="Arial"/>
                <a:sym typeface="Arial"/>
              </a:rPr>
              <a:t> hasta las </a:t>
            </a:r>
            <a:r>
              <a:rPr lang="en-US" sz="1600" i="0" u="none" strike="noStrike" dirty="0" err="1">
                <a:solidFill>
                  <a:srgbClr val="121212"/>
                </a:solidFill>
                <a:latin typeface="Arial"/>
                <a:ea typeface="Arial"/>
                <a:cs typeface="Arial"/>
                <a:sym typeface="Arial"/>
              </a:rPr>
              <a:t>herramientas</a:t>
            </a:r>
            <a:r>
              <a:rPr lang="en-US" sz="1600" i="0" u="none" strike="noStrike" dirty="0">
                <a:solidFill>
                  <a:srgbClr val="121212"/>
                </a:solidFill>
                <a:latin typeface="Arial"/>
                <a:ea typeface="Arial"/>
                <a:cs typeface="Arial"/>
                <a:sym typeface="Arial"/>
              </a:rPr>
              <a:t> de </a:t>
            </a:r>
            <a:r>
              <a:rPr lang="en-US" sz="1600" i="0" u="none" strike="noStrike" dirty="0" err="1">
                <a:solidFill>
                  <a:srgbClr val="121212"/>
                </a:solidFill>
                <a:latin typeface="Arial"/>
                <a:ea typeface="Arial"/>
                <a:cs typeface="Arial"/>
                <a:sym typeface="Arial"/>
              </a:rPr>
              <a:t>diseño</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colaborativo</a:t>
            </a:r>
            <a:r>
              <a:rPr lang="en-US" sz="1600" i="0" u="none" strike="noStrike" dirty="0">
                <a:solidFill>
                  <a:srgbClr val="121212"/>
                </a:solidFill>
                <a:latin typeface="Arial"/>
                <a:ea typeface="Arial"/>
                <a:cs typeface="Arial"/>
                <a:sym typeface="Arial"/>
              </a:rPr>
              <a:t>, la </a:t>
            </a:r>
            <a:r>
              <a:rPr lang="en-US" sz="1600" i="0" u="none" strike="noStrike" dirty="0" err="1">
                <a:solidFill>
                  <a:srgbClr val="121212"/>
                </a:solidFill>
                <a:latin typeface="Arial"/>
                <a:ea typeface="Arial"/>
                <a:cs typeface="Arial"/>
                <a:sym typeface="Arial"/>
              </a:rPr>
              <a:t>tecnología</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permite</a:t>
            </a:r>
            <a:r>
              <a:rPr lang="en-US" sz="1600" i="0" u="none" strike="noStrike" dirty="0">
                <a:solidFill>
                  <a:srgbClr val="121212"/>
                </a:solidFill>
                <a:latin typeface="Arial"/>
                <a:ea typeface="Arial"/>
                <a:cs typeface="Arial"/>
                <a:sym typeface="Arial"/>
              </a:rPr>
              <a:t> a </a:t>
            </a:r>
            <a:r>
              <a:rPr lang="en-US" sz="1600" i="0" u="none" strike="noStrike" dirty="0" err="1">
                <a:solidFill>
                  <a:srgbClr val="121212"/>
                </a:solidFill>
                <a:latin typeface="Arial"/>
                <a:ea typeface="Arial"/>
                <a:cs typeface="Arial"/>
                <a:sym typeface="Arial"/>
              </a:rPr>
              <a:t>los</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estudiantes</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practicar</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habilidades</a:t>
            </a:r>
            <a:r>
              <a:rPr lang="en-US" sz="1600" i="0" u="none" strike="noStrike" dirty="0">
                <a:solidFill>
                  <a:srgbClr val="121212"/>
                </a:solidFill>
                <a:latin typeface="Arial"/>
                <a:ea typeface="Arial"/>
                <a:cs typeface="Arial"/>
                <a:sym typeface="Arial"/>
              </a:rPr>
              <a:t>, resolver </a:t>
            </a:r>
            <a:r>
              <a:rPr lang="en-US" sz="1600" i="0" u="none" strike="noStrike" dirty="0" err="1">
                <a:solidFill>
                  <a:srgbClr val="121212"/>
                </a:solidFill>
                <a:latin typeface="Arial"/>
                <a:ea typeface="Arial"/>
                <a:cs typeface="Arial"/>
                <a:sym typeface="Arial"/>
              </a:rPr>
              <a:t>problemas</a:t>
            </a:r>
            <a:r>
              <a:rPr lang="en-US" sz="1600" i="0" u="none" strike="noStrike" dirty="0">
                <a:solidFill>
                  <a:srgbClr val="121212"/>
                </a:solidFill>
                <a:latin typeface="Arial"/>
                <a:ea typeface="Arial"/>
                <a:cs typeface="Arial"/>
                <a:sym typeface="Arial"/>
              </a:rPr>
              <a:t> y </a:t>
            </a:r>
            <a:r>
              <a:rPr lang="en-US" sz="1600" i="0" u="none" strike="noStrike" dirty="0" err="1">
                <a:solidFill>
                  <a:srgbClr val="121212"/>
                </a:solidFill>
                <a:latin typeface="Arial"/>
                <a:ea typeface="Arial"/>
                <a:cs typeface="Arial"/>
                <a:sym typeface="Arial"/>
              </a:rPr>
              <a:t>colaborar</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en</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entornos</a:t>
            </a:r>
            <a:r>
              <a:rPr lang="en-US" sz="1600" i="0" u="none" strike="noStrike" dirty="0">
                <a:solidFill>
                  <a:srgbClr val="121212"/>
                </a:solidFill>
                <a:latin typeface="Arial"/>
                <a:ea typeface="Arial"/>
                <a:cs typeface="Arial"/>
                <a:sym typeface="Arial"/>
              </a:rPr>
              <a:t> que </a:t>
            </a:r>
            <a:r>
              <a:rPr lang="en-US" sz="1600" i="0" u="none" strike="noStrike" dirty="0" err="1">
                <a:solidFill>
                  <a:srgbClr val="121212"/>
                </a:solidFill>
                <a:latin typeface="Arial"/>
                <a:ea typeface="Arial"/>
                <a:cs typeface="Arial"/>
                <a:sym typeface="Arial"/>
              </a:rPr>
              <a:t>reflejan</a:t>
            </a:r>
            <a:r>
              <a:rPr lang="en-US" sz="1600" i="0" u="none" strike="noStrike" dirty="0">
                <a:solidFill>
                  <a:srgbClr val="121212"/>
                </a:solidFill>
                <a:latin typeface="Arial"/>
                <a:ea typeface="Arial"/>
                <a:cs typeface="Arial"/>
                <a:sym typeface="Arial"/>
              </a:rPr>
              <a:t> sus </a:t>
            </a:r>
            <a:r>
              <a:rPr lang="en-US" sz="1600" i="0" u="none" strike="noStrike" dirty="0" err="1">
                <a:solidFill>
                  <a:srgbClr val="121212"/>
                </a:solidFill>
                <a:latin typeface="Arial"/>
                <a:ea typeface="Arial"/>
                <a:cs typeface="Arial"/>
                <a:sym typeface="Arial"/>
              </a:rPr>
              <a:t>futuros</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lugares</a:t>
            </a:r>
            <a:r>
              <a:rPr lang="en-US" sz="1600" i="0" u="none" strike="noStrike" dirty="0">
                <a:solidFill>
                  <a:srgbClr val="121212"/>
                </a:solidFill>
                <a:latin typeface="Arial"/>
                <a:ea typeface="Arial"/>
                <a:cs typeface="Arial"/>
                <a:sym typeface="Arial"/>
              </a:rPr>
              <a:t> de </a:t>
            </a:r>
            <a:r>
              <a:rPr lang="en-US" sz="1600" i="0" u="none" strike="noStrike" dirty="0" err="1">
                <a:solidFill>
                  <a:srgbClr val="121212"/>
                </a:solidFill>
                <a:latin typeface="Arial"/>
                <a:ea typeface="Arial"/>
                <a:cs typeface="Arial"/>
                <a:sym typeface="Arial"/>
              </a:rPr>
              <a:t>trabajo</a:t>
            </a:r>
            <a:r>
              <a:rPr lang="en-US" sz="1600" i="0" u="none" strike="noStrike" dirty="0">
                <a:solidFill>
                  <a:srgbClr val="121212"/>
                </a:solidFill>
                <a:latin typeface="Arial"/>
                <a:ea typeface="Arial"/>
                <a:cs typeface="Arial"/>
                <a:sym typeface="Arial"/>
              </a:rPr>
              <a:t>. Este </a:t>
            </a:r>
            <a:r>
              <a:rPr lang="en-US" sz="1600" i="0" u="none" strike="noStrike" dirty="0" err="1">
                <a:solidFill>
                  <a:srgbClr val="121212"/>
                </a:solidFill>
                <a:latin typeface="Arial"/>
                <a:ea typeface="Arial"/>
                <a:cs typeface="Arial"/>
                <a:sym typeface="Arial"/>
              </a:rPr>
              <a:t>enfoque</a:t>
            </a:r>
            <a:r>
              <a:rPr lang="en-US" sz="1600" i="0" u="none" strike="noStrike" dirty="0">
                <a:solidFill>
                  <a:srgbClr val="121212"/>
                </a:solidFill>
                <a:latin typeface="Arial"/>
                <a:ea typeface="Arial"/>
                <a:cs typeface="Arial"/>
                <a:sym typeface="Arial"/>
              </a:rPr>
              <a:t> no </a:t>
            </a:r>
            <a:r>
              <a:rPr lang="en-US" sz="1600" i="0" u="none" strike="noStrike" dirty="0" err="1">
                <a:solidFill>
                  <a:srgbClr val="121212"/>
                </a:solidFill>
                <a:latin typeface="Arial"/>
                <a:ea typeface="Arial"/>
                <a:cs typeface="Arial"/>
                <a:sym typeface="Arial"/>
              </a:rPr>
              <a:t>sólo</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mejora</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el</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compromiso</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sino</a:t>
            </a:r>
            <a:r>
              <a:rPr lang="en-US" sz="1600" i="0" u="none" strike="noStrike" dirty="0">
                <a:solidFill>
                  <a:srgbClr val="121212"/>
                </a:solidFill>
                <a:latin typeface="Arial"/>
                <a:ea typeface="Arial"/>
                <a:cs typeface="Arial"/>
                <a:sym typeface="Arial"/>
              </a:rPr>
              <a:t> que también genera </a:t>
            </a:r>
            <a:r>
              <a:rPr lang="en-US" sz="1600" i="0" u="none" strike="noStrike" dirty="0" err="1">
                <a:solidFill>
                  <a:srgbClr val="121212"/>
                </a:solidFill>
                <a:latin typeface="Arial"/>
                <a:ea typeface="Arial"/>
                <a:cs typeface="Arial"/>
                <a:sym typeface="Arial"/>
              </a:rPr>
              <a:t>confianza</a:t>
            </a:r>
            <a:r>
              <a:rPr lang="en-US" sz="1600" i="0" u="none" strike="noStrike" dirty="0">
                <a:solidFill>
                  <a:srgbClr val="121212"/>
                </a:solidFill>
                <a:latin typeface="Arial"/>
                <a:ea typeface="Arial"/>
                <a:cs typeface="Arial"/>
                <a:sym typeface="Arial"/>
              </a:rPr>
              <a:t> y </a:t>
            </a:r>
            <a:r>
              <a:rPr lang="en-US" sz="1600" i="0" u="none" strike="noStrike" dirty="0" err="1">
                <a:solidFill>
                  <a:srgbClr val="121212"/>
                </a:solidFill>
                <a:latin typeface="Arial"/>
                <a:ea typeface="Arial"/>
                <a:cs typeface="Arial"/>
                <a:sym typeface="Arial"/>
              </a:rPr>
              <a:t>competencia</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en</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una</a:t>
            </a:r>
            <a:r>
              <a:rPr lang="en-US" sz="1600" i="0" u="none" strike="noStrike" dirty="0">
                <a:solidFill>
                  <a:srgbClr val="121212"/>
                </a:solidFill>
                <a:latin typeface="Arial"/>
                <a:ea typeface="Arial"/>
                <a:cs typeface="Arial"/>
                <a:sym typeface="Arial"/>
              </a:rPr>
              <a:t> </a:t>
            </a:r>
            <a:r>
              <a:rPr lang="en-US" sz="1600" i="0" u="none" strike="noStrike" dirty="0" err="1">
                <a:solidFill>
                  <a:srgbClr val="121212"/>
                </a:solidFill>
                <a:latin typeface="Arial"/>
                <a:ea typeface="Arial"/>
                <a:cs typeface="Arial"/>
                <a:sym typeface="Arial"/>
              </a:rPr>
              <a:t>serie</a:t>
            </a:r>
            <a:r>
              <a:rPr lang="en-US" sz="1600" i="0" u="none" strike="noStrike" dirty="0">
                <a:solidFill>
                  <a:srgbClr val="121212"/>
                </a:solidFill>
                <a:latin typeface="Arial"/>
                <a:ea typeface="Arial"/>
                <a:cs typeface="Arial"/>
                <a:sym typeface="Arial"/>
              </a:rPr>
              <a:t> de campos </a:t>
            </a:r>
            <a:r>
              <a:rPr lang="en-US" sz="1600" i="0" u="none" strike="noStrike" dirty="0" err="1">
                <a:solidFill>
                  <a:srgbClr val="121212"/>
                </a:solidFill>
                <a:latin typeface="Arial"/>
                <a:ea typeface="Arial"/>
                <a:cs typeface="Arial"/>
                <a:sym typeface="Arial"/>
              </a:rPr>
              <a:t>profesionales</a:t>
            </a:r>
            <a:r>
              <a:rPr lang="en-US" sz="1600" i="0" u="none" strike="noStrike" dirty="0">
                <a:solidFill>
                  <a:srgbClr val="121212"/>
                </a:solidFill>
                <a:latin typeface="Arial"/>
                <a:ea typeface="Arial"/>
                <a:cs typeface="Arial"/>
                <a:sym typeface="Arial"/>
              </a:rPr>
              <a:t>.</a:t>
            </a:r>
            <a:endParaRPr sz="1600" dirty="0">
              <a:solidFill>
                <a:schemeClr val="dk1"/>
              </a:solidFill>
              <a:latin typeface="Calibri"/>
              <a:ea typeface="Calibri"/>
              <a:cs typeface="Calibri"/>
              <a:sym typeface="Calibri"/>
            </a:endParaRPr>
          </a:p>
        </p:txBody>
      </p:sp>
      <p:grpSp>
        <p:nvGrpSpPr>
          <p:cNvPr id="433" name="Google Shape;433;p16"/>
          <p:cNvGrpSpPr/>
          <p:nvPr/>
        </p:nvGrpSpPr>
        <p:grpSpPr>
          <a:xfrm>
            <a:off x="5643052" y="3333918"/>
            <a:ext cx="5467584" cy="1871595"/>
            <a:chOff x="0" y="2921"/>
            <a:chExt cx="5467584" cy="1871595"/>
          </a:xfrm>
        </p:grpSpPr>
        <p:sp>
          <p:nvSpPr>
            <p:cNvPr id="434" name="Google Shape;434;p16"/>
            <p:cNvSpPr/>
            <p:nvPr/>
          </p:nvSpPr>
          <p:spPr>
            <a:xfrm>
              <a:off x="0" y="2921"/>
              <a:ext cx="5467584" cy="455715"/>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txBox="1"/>
            <p:nvPr/>
          </p:nvSpPr>
          <p:spPr>
            <a:xfrm>
              <a:off x="22246" y="25167"/>
              <a:ext cx="5423092" cy="41122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1">
                  <a:solidFill>
                    <a:schemeClr val="dk1"/>
                  </a:solidFill>
                  <a:latin typeface="Calibri"/>
                  <a:ea typeface="Calibri"/>
                  <a:cs typeface="Calibri"/>
                  <a:sym typeface="Calibri"/>
                </a:rPr>
                <a:t>Artes culinarias: concursos interactivos de recetas</a:t>
              </a:r>
              <a:endParaRPr sz="1900">
                <a:solidFill>
                  <a:schemeClr val="dk1"/>
                </a:solidFill>
                <a:latin typeface="Calibri"/>
                <a:ea typeface="Calibri"/>
                <a:cs typeface="Calibri"/>
                <a:sym typeface="Calibri"/>
              </a:endParaRPr>
            </a:p>
          </p:txBody>
        </p:sp>
        <p:sp>
          <p:nvSpPr>
            <p:cNvPr id="436" name="Google Shape;436;p16"/>
            <p:cNvSpPr/>
            <p:nvPr/>
          </p:nvSpPr>
          <p:spPr>
            <a:xfrm>
              <a:off x="0" y="458636"/>
              <a:ext cx="5467584" cy="14158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txBox="1"/>
            <p:nvPr/>
          </p:nvSpPr>
          <p:spPr>
            <a:xfrm>
              <a:off x="0" y="458636"/>
              <a:ext cx="5467584" cy="1415880"/>
            </a:xfrm>
            <a:prstGeom prst="rect">
              <a:avLst/>
            </a:prstGeom>
            <a:noFill/>
            <a:ln>
              <a:noFill/>
            </a:ln>
          </p:spPr>
          <p:txBody>
            <a:bodyPr spcFirstLastPara="1" wrap="square" lIns="173575" tIns="24125" rIns="135125" bIns="24125" anchor="t" anchorCtr="0">
              <a:noAutofit/>
            </a:bodyPr>
            <a:lstStyle/>
            <a:p>
              <a:pPr marL="114300" marR="0" lvl="1" indent="-114300" algn="l" rtl="0">
                <a:lnSpc>
                  <a:spcPct val="90000"/>
                </a:lnSpc>
                <a:spcBef>
                  <a:spcPts val="300"/>
                </a:spcBef>
                <a:spcAft>
                  <a:spcPts val="0"/>
                </a:spcAft>
                <a:buClr>
                  <a:schemeClr val="dk1"/>
                </a:buClr>
                <a:buSzPts val="1500"/>
                <a:buFont typeface="Calibri"/>
                <a:buChar char="•"/>
              </a:pPr>
              <a:r>
                <a:rPr lang="en-US" sz="1500" b="1">
                  <a:solidFill>
                    <a:schemeClr val="dk1"/>
                  </a:solidFill>
                  <a:latin typeface="Calibri"/>
                  <a:ea typeface="Calibri"/>
                  <a:cs typeface="Calibri"/>
                  <a:sym typeface="Calibri"/>
                </a:rPr>
                <a:t>Tecnología utilizada: E</a:t>
              </a:r>
              <a:r>
                <a:rPr lang="en-US" sz="1500">
                  <a:solidFill>
                    <a:schemeClr val="dk1"/>
                  </a:solidFill>
                  <a:latin typeface="Calibri"/>
                  <a:ea typeface="Calibri"/>
                  <a:cs typeface="Calibri"/>
                  <a:sym typeface="Calibri"/>
                </a:rPr>
                <a:t>dpuzzle, H5P (cuestionarios interactivos). </a:t>
              </a:r>
              <a:endParaRPr sz="1500">
                <a:solidFill>
                  <a:schemeClr val="dk1"/>
                </a:solidFill>
                <a:latin typeface="Calibri"/>
                <a:ea typeface="Calibri"/>
                <a:cs typeface="Calibri"/>
                <a:sym typeface="Calibri"/>
              </a:endParaRPr>
            </a:p>
            <a:p>
              <a:pPr marL="114300" marR="0" lvl="1" indent="-114300" algn="l" rtl="0">
                <a:lnSpc>
                  <a:spcPct val="90000"/>
                </a:lnSpc>
                <a:spcBef>
                  <a:spcPts val="300"/>
                </a:spcBef>
                <a:spcAft>
                  <a:spcPts val="0"/>
                </a:spcAft>
                <a:buClr>
                  <a:schemeClr val="dk1"/>
                </a:buClr>
                <a:buSzPts val="1500"/>
                <a:buFont typeface="Calibri"/>
                <a:buChar char="•"/>
              </a:pPr>
              <a:r>
                <a:rPr lang="en-US" sz="1500" b="1">
                  <a:solidFill>
                    <a:schemeClr val="dk1"/>
                  </a:solidFill>
                  <a:latin typeface="Calibri"/>
                  <a:ea typeface="Calibri"/>
                  <a:cs typeface="Calibri"/>
                  <a:sym typeface="Calibri"/>
                </a:rPr>
                <a:t>Descripción: </a:t>
              </a:r>
              <a:r>
                <a:rPr lang="en-US" sz="1500">
                  <a:solidFill>
                    <a:schemeClr val="dk1"/>
                  </a:solidFill>
                  <a:latin typeface="Calibri"/>
                  <a:ea typeface="Calibri"/>
                  <a:cs typeface="Calibri"/>
                  <a:sym typeface="Calibri"/>
                </a:rPr>
                <a:t>Antes de cocinar, los alumnos completan cuestionarios incrustados en vídeos de cocina, donde aprenden sobre ingredientes, técnicas y seguridad. </a:t>
              </a:r>
              <a:endParaRPr sz="1500">
                <a:solidFill>
                  <a:schemeClr val="dk1"/>
                </a:solidFill>
                <a:latin typeface="Calibri"/>
                <a:ea typeface="Calibri"/>
                <a:cs typeface="Calibri"/>
                <a:sym typeface="Calibri"/>
              </a:endParaRPr>
            </a:p>
            <a:p>
              <a:pPr marL="114300" marR="0" lvl="1" indent="-114300" algn="l" rtl="0">
                <a:lnSpc>
                  <a:spcPct val="90000"/>
                </a:lnSpc>
                <a:spcBef>
                  <a:spcPts val="300"/>
                </a:spcBef>
                <a:spcAft>
                  <a:spcPts val="0"/>
                </a:spcAft>
                <a:buClr>
                  <a:schemeClr val="dk1"/>
                </a:buClr>
                <a:buSzPts val="1500"/>
                <a:buFont typeface="Calibri"/>
                <a:buChar char="•"/>
              </a:pPr>
              <a:r>
                <a:rPr lang="en-US" sz="1500" b="1">
                  <a:solidFill>
                    <a:schemeClr val="dk1"/>
                  </a:solidFill>
                  <a:latin typeface="Calibri"/>
                  <a:ea typeface="Calibri"/>
                  <a:cs typeface="Calibri"/>
                  <a:sym typeface="Calibri"/>
                </a:rPr>
                <a:t>Resultados: </a:t>
              </a:r>
              <a:r>
                <a:rPr lang="en-US" sz="1500">
                  <a:solidFill>
                    <a:schemeClr val="dk1"/>
                  </a:solidFill>
                  <a:latin typeface="Calibri"/>
                  <a:ea typeface="Calibri"/>
                  <a:cs typeface="Calibri"/>
                  <a:sym typeface="Calibri"/>
                </a:rPr>
                <a:t>Garantiza conocimientos básicos, por lo que el tiempo de clase se centra en la aplicación de estas técnicas en la cocina.</a:t>
              </a:r>
              <a:endParaRPr sz="1500" i="0" u="none" strike="noStrike" cap="none">
                <a:solidFill>
                  <a:schemeClr val="dk1"/>
                </a:solidFill>
                <a:latin typeface="Calibri"/>
                <a:ea typeface="Calibri"/>
                <a:cs typeface="Calibri"/>
                <a:sym typeface="Calibri"/>
              </a:endParaRPr>
            </a:p>
          </p:txBody>
        </p:sp>
      </p:grpSp>
      <p:sp>
        <p:nvSpPr>
          <p:cNvPr id="438" name="Google Shape;438;p16"/>
          <p:cNvSpPr txBox="1"/>
          <p:nvPr/>
        </p:nvSpPr>
        <p:spPr>
          <a:xfrm>
            <a:off x="339018" y="2884455"/>
            <a:ext cx="8892136"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1">
                <a:solidFill>
                  <a:srgbClr val="121212"/>
                </a:solidFill>
                <a:latin typeface="Arial"/>
                <a:ea typeface="Arial"/>
                <a:cs typeface="Arial"/>
                <a:sym typeface="Arial"/>
              </a:rPr>
              <a:t>Por ejemplo:</a:t>
            </a:r>
            <a:endParaRPr sz="1800" i="1">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42"/>
        <p:cNvGrpSpPr/>
        <p:nvPr/>
      </p:nvGrpSpPr>
      <p:grpSpPr>
        <a:xfrm>
          <a:off x="0" y="0"/>
          <a:ext cx="0" cy="0"/>
          <a:chOff x="0" y="0"/>
          <a:chExt cx="0" cy="0"/>
        </a:xfrm>
      </p:grpSpPr>
      <p:sp>
        <p:nvSpPr>
          <p:cNvPr id="443" name="Google Shape;443;p17"/>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4" name="Google Shape;444;p17"/>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5" name="Google Shape;445;p17"/>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6" name="Google Shape;446;p17"/>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7" name="Google Shape;447;p17"/>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48" name="Google Shape;448;p17"/>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449" name="Google Shape;449;p17"/>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50" name="Google Shape;450;p17"/>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51" name="Google Shape;451;p17"/>
          <p:cNvSpPr txBox="1"/>
          <p:nvPr/>
        </p:nvSpPr>
        <p:spPr>
          <a:xfrm>
            <a:off x="529252" y="517600"/>
            <a:ext cx="11145300" cy="738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Aprendizaje activo con tecnología</a:t>
            </a:r>
            <a:endParaRPr sz="4800" b="1">
              <a:solidFill>
                <a:schemeClr val="dk1"/>
              </a:solidFill>
              <a:latin typeface="Calibri"/>
              <a:ea typeface="Calibri"/>
              <a:cs typeface="Calibri"/>
              <a:sym typeface="Calibri"/>
            </a:endParaRPr>
          </a:p>
        </p:txBody>
      </p:sp>
      <p:grpSp>
        <p:nvGrpSpPr>
          <p:cNvPr id="452" name="Google Shape;452;p17"/>
          <p:cNvGrpSpPr/>
          <p:nvPr/>
        </p:nvGrpSpPr>
        <p:grpSpPr>
          <a:xfrm>
            <a:off x="5390528" y="3542719"/>
            <a:ext cx="5467584" cy="1549530"/>
            <a:chOff x="0" y="163953"/>
            <a:chExt cx="5467584" cy="1549530"/>
          </a:xfrm>
        </p:grpSpPr>
        <p:sp>
          <p:nvSpPr>
            <p:cNvPr id="453" name="Google Shape;453;p17"/>
            <p:cNvSpPr/>
            <p:nvPr/>
          </p:nvSpPr>
          <p:spPr>
            <a:xfrm>
              <a:off x="0" y="163953"/>
              <a:ext cx="5467584" cy="431730"/>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txBox="1"/>
            <p:nvPr/>
          </p:nvSpPr>
          <p:spPr>
            <a:xfrm>
              <a:off x="21075" y="185028"/>
              <a:ext cx="5425434" cy="38958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Construcción y Carpintería: Software de modelado 3D</a:t>
              </a:r>
              <a:endParaRPr sz="1800">
                <a:solidFill>
                  <a:schemeClr val="dk1"/>
                </a:solidFill>
                <a:latin typeface="Calibri"/>
                <a:ea typeface="Calibri"/>
                <a:cs typeface="Calibri"/>
                <a:sym typeface="Calibri"/>
              </a:endParaRPr>
            </a:p>
          </p:txBody>
        </p:sp>
        <p:sp>
          <p:nvSpPr>
            <p:cNvPr id="455" name="Google Shape;455;p17"/>
            <p:cNvSpPr/>
            <p:nvPr/>
          </p:nvSpPr>
          <p:spPr>
            <a:xfrm>
              <a:off x="0" y="595683"/>
              <a:ext cx="5467584" cy="111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txBox="1"/>
            <p:nvPr/>
          </p:nvSpPr>
          <p:spPr>
            <a:xfrm>
              <a:off x="0" y="595683"/>
              <a:ext cx="5467584" cy="1117800"/>
            </a:xfrm>
            <a:prstGeom prst="rect">
              <a:avLst/>
            </a:prstGeom>
            <a:noFill/>
            <a:ln>
              <a:noFill/>
            </a:ln>
          </p:spPr>
          <p:txBody>
            <a:bodyPr spcFirstLastPara="1" wrap="square" lIns="173575" tIns="22850" rIns="128000" bIns="22850" anchor="t" anchorCtr="0">
              <a:noAutofit/>
            </a:bodyPr>
            <a:lstStyle/>
            <a:p>
              <a:pPr marL="114300" marR="0" lvl="1" indent="-114300" algn="l" rtl="0">
                <a:lnSpc>
                  <a:spcPct val="90000"/>
                </a:lnSpc>
                <a:spcBef>
                  <a:spcPts val="28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Tecnología utilizada: </a:t>
              </a:r>
              <a:r>
                <a:rPr lang="en-US">
                  <a:solidFill>
                    <a:schemeClr val="dk1"/>
                  </a:solidFill>
                  <a:latin typeface="Calibri"/>
                  <a:ea typeface="Calibri"/>
                  <a:cs typeface="Calibri"/>
                  <a:sym typeface="Calibri"/>
                </a:rPr>
                <a:t>Software CAD (por ejemplo, SketchUp, AutoCAD) </a:t>
              </a:r>
              <a:endParaRPr>
                <a:solidFill>
                  <a:schemeClr val="dk1"/>
                </a:solidFill>
                <a:latin typeface="Calibri"/>
                <a:ea typeface="Calibri"/>
                <a:cs typeface="Calibri"/>
                <a:sym typeface="Calibri"/>
              </a:endParaRPr>
            </a:p>
            <a:p>
              <a:pPr marL="114300" marR="0" lvl="1" indent="-114300" algn="l" rtl="0">
                <a:lnSpc>
                  <a:spcPct val="90000"/>
                </a:lnSpc>
                <a:spcBef>
                  <a:spcPts val="280"/>
                </a:spcBef>
                <a:spcAft>
                  <a:spcPts val="0"/>
                </a:spcAft>
                <a:buClr>
                  <a:schemeClr val="dk1"/>
                </a:buClr>
                <a:buSzPts val="1400"/>
                <a:buFont typeface="Calibri"/>
                <a:buChar char="•"/>
              </a:pPr>
              <a:r>
                <a:rPr lang="en-US">
                  <a:solidFill>
                    <a:schemeClr val="dk1"/>
                  </a:solidFill>
                  <a:latin typeface="Calibri"/>
                  <a:ea typeface="Calibri"/>
                  <a:cs typeface="Calibri"/>
                  <a:sym typeface="Calibri"/>
                </a:rPr>
                <a:t>Descripció</a:t>
              </a:r>
              <a:r>
                <a:rPr lang="en-US" b="1">
                  <a:solidFill>
                    <a:schemeClr val="dk1"/>
                  </a:solidFill>
                  <a:latin typeface="Calibri"/>
                  <a:ea typeface="Calibri"/>
                  <a:cs typeface="Calibri"/>
                  <a:sym typeface="Calibri"/>
                </a:rPr>
                <a:t>n: </a:t>
              </a:r>
              <a:r>
                <a:rPr lang="en-US">
                  <a:solidFill>
                    <a:schemeClr val="dk1"/>
                  </a:solidFill>
                  <a:latin typeface="Calibri"/>
                  <a:ea typeface="Calibri"/>
                  <a:cs typeface="Calibri"/>
                  <a:sym typeface="Calibri"/>
                </a:rPr>
                <a:t>Los estudiantes diseñan planos y modelos virtuales de estructuras, experimentando con opciones de diseño y medidas. </a:t>
              </a:r>
              <a:endParaRPr>
                <a:solidFill>
                  <a:schemeClr val="dk1"/>
                </a:solidFill>
                <a:latin typeface="Calibri"/>
                <a:ea typeface="Calibri"/>
                <a:cs typeface="Calibri"/>
                <a:sym typeface="Calibri"/>
              </a:endParaRPr>
            </a:p>
            <a:p>
              <a:pPr marL="114300" marR="0" lvl="1" indent="-114300" algn="l" rtl="0">
                <a:lnSpc>
                  <a:spcPct val="90000"/>
                </a:lnSpc>
                <a:spcBef>
                  <a:spcPts val="28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Resultados: </a:t>
              </a:r>
              <a:r>
                <a:rPr lang="en-US">
                  <a:solidFill>
                    <a:schemeClr val="dk1"/>
                  </a:solidFill>
                  <a:latin typeface="Calibri"/>
                  <a:ea typeface="Calibri"/>
                  <a:cs typeface="Calibri"/>
                  <a:sym typeface="Calibri"/>
                </a:rPr>
                <a:t>Ayuda a los estudiantes a visualizar proyectos y a solucionar problemas de diseño antes de la construcción, mejorando sus habilidades espaciales y técnicas.</a:t>
              </a:r>
              <a:endParaRPr sz="1400" i="0" u="none" strike="noStrike" cap="none">
                <a:solidFill>
                  <a:schemeClr val="dk1"/>
                </a:solidFill>
                <a:latin typeface="Calibri"/>
                <a:ea typeface="Calibri"/>
                <a:cs typeface="Calibri"/>
                <a:sym typeface="Calibri"/>
              </a:endParaRPr>
            </a:p>
          </p:txBody>
        </p:sp>
      </p:grpSp>
      <p:sp>
        <p:nvSpPr>
          <p:cNvPr id="457" name="Google Shape;457;p17"/>
          <p:cNvSpPr txBox="1"/>
          <p:nvPr/>
        </p:nvSpPr>
        <p:spPr>
          <a:xfrm>
            <a:off x="415707" y="1255036"/>
            <a:ext cx="8892136"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1">
                <a:solidFill>
                  <a:srgbClr val="121212"/>
                </a:solidFill>
                <a:latin typeface="Arial"/>
                <a:ea typeface="Arial"/>
                <a:cs typeface="Arial"/>
                <a:sym typeface="Arial"/>
              </a:rPr>
              <a:t>Por ejemplo:</a:t>
            </a:r>
            <a:endParaRPr sz="1800" i="1">
              <a:solidFill>
                <a:schemeClr val="dk1"/>
              </a:solidFill>
              <a:latin typeface="Calibri"/>
              <a:ea typeface="Calibri"/>
              <a:cs typeface="Calibri"/>
              <a:sym typeface="Calibri"/>
            </a:endParaRPr>
          </a:p>
        </p:txBody>
      </p:sp>
      <p:grpSp>
        <p:nvGrpSpPr>
          <p:cNvPr id="458" name="Google Shape;458;p17"/>
          <p:cNvGrpSpPr/>
          <p:nvPr/>
        </p:nvGrpSpPr>
        <p:grpSpPr>
          <a:xfrm>
            <a:off x="362622" y="1780023"/>
            <a:ext cx="5060774" cy="1871715"/>
            <a:chOff x="0" y="95254"/>
            <a:chExt cx="5060774" cy="1871715"/>
          </a:xfrm>
        </p:grpSpPr>
        <p:sp>
          <p:nvSpPr>
            <p:cNvPr id="459" name="Google Shape;459;p17"/>
            <p:cNvSpPr/>
            <p:nvPr/>
          </p:nvSpPr>
          <p:spPr>
            <a:xfrm>
              <a:off x="0" y="95254"/>
              <a:ext cx="5060774" cy="455715"/>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txBox="1"/>
            <p:nvPr/>
          </p:nvSpPr>
          <p:spPr>
            <a:xfrm>
              <a:off x="22246" y="117500"/>
              <a:ext cx="5016282" cy="411223"/>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US" sz="1900" b="1">
                  <a:solidFill>
                    <a:schemeClr val="dk1"/>
                  </a:solidFill>
                  <a:latin typeface="Calibri"/>
                  <a:ea typeface="Calibri"/>
                  <a:cs typeface="Calibri"/>
                  <a:sym typeface="Calibri"/>
                </a:rPr>
                <a:t>Formación sanitaria: Simulaciones virtuales de pacientes</a:t>
              </a:r>
              <a:endParaRPr sz="1900">
                <a:solidFill>
                  <a:schemeClr val="dk1"/>
                </a:solidFill>
                <a:latin typeface="Calibri"/>
                <a:ea typeface="Calibri"/>
                <a:cs typeface="Calibri"/>
                <a:sym typeface="Calibri"/>
              </a:endParaRPr>
            </a:p>
          </p:txBody>
        </p:sp>
        <p:sp>
          <p:nvSpPr>
            <p:cNvPr id="461" name="Google Shape;461;p17"/>
            <p:cNvSpPr/>
            <p:nvPr/>
          </p:nvSpPr>
          <p:spPr>
            <a:xfrm>
              <a:off x="0" y="550969"/>
              <a:ext cx="5060774" cy="14158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txBox="1"/>
            <p:nvPr/>
          </p:nvSpPr>
          <p:spPr>
            <a:xfrm>
              <a:off x="0" y="550969"/>
              <a:ext cx="5060700" cy="1416000"/>
            </a:xfrm>
            <a:prstGeom prst="rect">
              <a:avLst/>
            </a:prstGeom>
            <a:noFill/>
            <a:ln>
              <a:noFill/>
            </a:ln>
          </p:spPr>
          <p:txBody>
            <a:bodyPr spcFirstLastPara="1" wrap="square" lIns="160675" tIns="24125" rIns="135125" bIns="24125" anchor="t" anchorCtr="0">
              <a:noAutofit/>
            </a:bodyPr>
            <a:lstStyle/>
            <a:p>
              <a:pPr marL="114300" marR="0" lvl="1" indent="-114300" algn="l" rtl="0">
                <a:lnSpc>
                  <a:spcPct val="90000"/>
                </a:lnSpc>
                <a:spcBef>
                  <a:spcPts val="300"/>
                </a:spcBef>
                <a:spcAft>
                  <a:spcPts val="0"/>
                </a:spcAft>
                <a:buClr>
                  <a:schemeClr val="dk1"/>
                </a:buClr>
                <a:buSzPts val="1500"/>
                <a:buFont typeface="Calibri"/>
                <a:buChar char="•"/>
              </a:pPr>
              <a:r>
                <a:rPr lang="en-US" sz="1500" b="1">
                  <a:solidFill>
                    <a:schemeClr val="dk1"/>
                  </a:solidFill>
                  <a:latin typeface="Calibri"/>
                  <a:ea typeface="Calibri"/>
                  <a:cs typeface="Calibri"/>
                  <a:sym typeface="Calibri"/>
                </a:rPr>
                <a:t>Tecnología utilizada: </a:t>
              </a:r>
              <a:r>
                <a:rPr lang="en-US" sz="1500">
                  <a:solidFill>
                    <a:schemeClr val="dk1"/>
                  </a:solidFill>
                  <a:latin typeface="Calibri"/>
                  <a:ea typeface="Calibri"/>
                  <a:cs typeface="Calibri"/>
                  <a:sym typeface="Calibri"/>
                </a:rPr>
                <a:t>Simulaciones de RV, aplicaciones de anatomía en 3D. </a:t>
              </a:r>
              <a:endParaRPr sz="1500">
                <a:solidFill>
                  <a:schemeClr val="dk1"/>
                </a:solidFill>
                <a:latin typeface="Calibri"/>
                <a:ea typeface="Calibri"/>
                <a:cs typeface="Calibri"/>
                <a:sym typeface="Calibri"/>
              </a:endParaRPr>
            </a:p>
            <a:p>
              <a:pPr marL="114300" marR="0" lvl="1" indent="-114300" algn="l" rtl="0">
                <a:lnSpc>
                  <a:spcPct val="90000"/>
                </a:lnSpc>
                <a:spcBef>
                  <a:spcPts val="300"/>
                </a:spcBef>
                <a:spcAft>
                  <a:spcPts val="0"/>
                </a:spcAft>
                <a:buClr>
                  <a:schemeClr val="dk1"/>
                </a:buClr>
                <a:buSzPts val="1500"/>
                <a:buFont typeface="Calibri"/>
                <a:buChar char="•"/>
              </a:pPr>
              <a:r>
                <a:rPr lang="en-US" sz="1500" b="1">
                  <a:solidFill>
                    <a:schemeClr val="dk1"/>
                  </a:solidFill>
                  <a:latin typeface="Calibri"/>
                  <a:ea typeface="Calibri"/>
                  <a:cs typeface="Calibri"/>
                  <a:sym typeface="Calibri"/>
                </a:rPr>
                <a:t>Descripción: </a:t>
              </a:r>
              <a:r>
                <a:rPr lang="en-US" sz="1500">
                  <a:solidFill>
                    <a:schemeClr val="dk1"/>
                  </a:solidFill>
                  <a:latin typeface="Calibri"/>
                  <a:ea typeface="Calibri"/>
                  <a:cs typeface="Calibri"/>
                  <a:sym typeface="Calibri"/>
                </a:rPr>
                <a:t>Los estudiantes practican habilidades de atención al paciente con RV, como la toma de constantes vitales o la administración de medicación, antes de trabajar con pacientes reales. </a:t>
              </a:r>
              <a:endParaRPr sz="1500">
                <a:solidFill>
                  <a:schemeClr val="dk1"/>
                </a:solidFill>
                <a:latin typeface="Calibri"/>
                <a:ea typeface="Calibri"/>
                <a:cs typeface="Calibri"/>
                <a:sym typeface="Calibri"/>
              </a:endParaRPr>
            </a:p>
            <a:p>
              <a:pPr marL="114300" marR="0" lvl="1" indent="-114300" algn="l" rtl="0">
                <a:lnSpc>
                  <a:spcPct val="90000"/>
                </a:lnSpc>
                <a:spcBef>
                  <a:spcPts val="300"/>
                </a:spcBef>
                <a:spcAft>
                  <a:spcPts val="0"/>
                </a:spcAft>
                <a:buClr>
                  <a:schemeClr val="dk1"/>
                </a:buClr>
                <a:buSzPts val="1500"/>
                <a:buFont typeface="Calibri"/>
                <a:buChar char="•"/>
              </a:pPr>
              <a:r>
                <a:rPr lang="en-US" sz="1500" b="1">
                  <a:solidFill>
                    <a:schemeClr val="dk1"/>
                  </a:solidFill>
                  <a:latin typeface="Calibri"/>
                  <a:ea typeface="Calibri"/>
                  <a:cs typeface="Calibri"/>
                  <a:sym typeface="Calibri"/>
                </a:rPr>
                <a:t>Resultados: </a:t>
              </a:r>
              <a:r>
                <a:rPr lang="en-US" sz="1500">
                  <a:solidFill>
                    <a:schemeClr val="dk1"/>
                  </a:solidFill>
                  <a:latin typeface="Calibri"/>
                  <a:ea typeface="Calibri"/>
                  <a:cs typeface="Calibri"/>
                  <a:sym typeface="Calibri"/>
                </a:rPr>
                <a:t>Aumenta la confianza y la precisión de las habilidades en un entorno virtual seguro y controlado.</a:t>
              </a:r>
              <a:endParaRPr sz="150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66"/>
        <p:cNvGrpSpPr/>
        <p:nvPr/>
      </p:nvGrpSpPr>
      <p:grpSpPr>
        <a:xfrm>
          <a:off x="0" y="0"/>
          <a:ext cx="0" cy="0"/>
          <a:chOff x="0" y="0"/>
          <a:chExt cx="0" cy="0"/>
        </a:xfrm>
      </p:grpSpPr>
      <p:sp>
        <p:nvSpPr>
          <p:cNvPr id="467" name="Google Shape;467;p18"/>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68" name="Google Shape;468;p18"/>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69" name="Google Shape;469;p18"/>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70" name="Google Shape;470;p18"/>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71" name="Google Shape;471;p18"/>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72" name="Google Shape;472;p18"/>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473" name="Google Shape;473;p18"/>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74" name="Google Shape;474;p18"/>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75" name="Google Shape;475;p18"/>
          <p:cNvSpPr txBox="1"/>
          <p:nvPr/>
        </p:nvSpPr>
        <p:spPr>
          <a:xfrm>
            <a:off x="529238" y="517596"/>
            <a:ext cx="9722700" cy="147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a:solidFill>
                  <a:srgbClr val="033C5B"/>
                </a:solidFill>
                <a:latin typeface="Arial"/>
                <a:ea typeface="Arial"/>
                <a:cs typeface="Arial"/>
                <a:sym typeface="Arial"/>
              </a:rPr>
              <a:t>Actividades posteriores a la clase - </a:t>
            </a:r>
            <a:r>
              <a:rPr lang="en-US" sz="4800" b="1" i="0" u="none" strike="noStrike">
                <a:solidFill>
                  <a:srgbClr val="033C5B"/>
                </a:solidFill>
                <a:latin typeface="Arial"/>
                <a:ea typeface="Arial"/>
                <a:cs typeface="Arial"/>
                <a:sym typeface="Arial"/>
              </a:rPr>
              <a:t>Herramientas</a:t>
            </a:r>
            <a:endParaRPr sz="4666" b="1">
              <a:solidFill>
                <a:srgbClr val="033C5B"/>
              </a:solidFill>
              <a:latin typeface="Arial"/>
              <a:ea typeface="Arial"/>
              <a:cs typeface="Arial"/>
              <a:sym typeface="Arial"/>
            </a:endParaRPr>
          </a:p>
        </p:txBody>
      </p:sp>
      <p:pic>
        <p:nvPicPr>
          <p:cNvPr id="476" name="Google Shape;476;p18"/>
          <p:cNvPicPr preferRelativeResize="0"/>
          <p:nvPr/>
        </p:nvPicPr>
        <p:blipFill rotWithShape="1">
          <a:blip r:embed="rId6">
            <a:alphaModFix/>
          </a:blip>
          <a:srcRect/>
          <a:stretch/>
        </p:blipFill>
        <p:spPr>
          <a:xfrm>
            <a:off x="465325" y="1775090"/>
            <a:ext cx="1470787" cy="1188823"/>
          </a:xfrm>
          <a:prstGeom prst="rect">
            <a:avLst/>
          </a:prstGeom>
          <a:noFill/>
          <a:ln>
            <a:noFill/>
          </a:ln>
        </p:spPr>
      </p:pic>
      <p:grpSp>
        <p:nvGrpSpPr>
          <p:cNvPr id="477" name="Google Shape;477;p18"/>
          <p:cNvGrpSpPr/>
          <p:nvPr/>
        </p:nvGrpSpPr>
        <p:grpSpPr>
          <a:xfrm>
            <a:off x="2208709" y="2287449"/>
            <a:ext cx="8126792" cy="1692658"/>
            <a:chOff x="0" y="584831"/>
            <a:chExt cx="8126792" cy="1692658"/>
          </a:xfrm>
        </p:grpSpPr>
        <p:sp>
          <p:nvSpPr>
            <p:cNvPr id="478" name="Google Shape;478;p18"/>
            <p:cNvSpPr/>
            <p:nvPr/>
          </p:nvSpPr>
          <p:spPr>
            <a:xfrm>
              <a:off x="0"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253962"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txBox="1"/>
            <p:nvPr/>
          </p:nvSpPr>
          <p:spPr>
            <a:xfrm>
              <a:off x="296472" y="868605"/>
              <a:ext cx="2200640" cy="1366374"/>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Calibri"/>
                <a:buNone/>
              </a:pPr>
              <a:r>
                <a:rPr lang="en-US" sz="1000" b="1">
                  <a:solidFill>
                    <a:schemeClr val="dk1"/>
                  </a:solidFill>
                  <a:latin typeface="Calibri"/>
                  <a:ea typeface="Calibri"/>
                  <a:cs typeface="Calibri"/>
                  <a:sym typeface="Calibri"/>
                </a:rPr>
                <a:t>Reflexiones en vídeo:</a:t>
              </a:r>
              <a:r>
                <a:rPr lang="en-US" sz="1000">
                  <a:solidFill>
                    <a:schemeClr val="dk1"/>
                  </a:solidFill>
                  <a:latin typeface="Calibri"/>
                  <a:ea typeface="Calibri"/>
                  <a:cs typeface="Calibri"/>
                  <a:sym typeface="Calibri"/>
                </a:rPr>
                <a:t> Anima a los alumnos a crear breves resúmenes en vídeo en los que compartan sus ideas y principales conclusiones de la clase. Pueden grabarse a sí mismos hablando de lo que han aprendido.</a:t>
              </a:r>
              <a:endParaRPr/>
            </a:p>
          </p:txBody>
        </p:sp>
        <p:sp>
          <p:nvSpPr>
            <p:cNvPr id="481" name="Google Shape;481;p18"/>
            <p:cNvSpPr/>
            <p:nvPr/>
          </p:nvSpPr>
          <p:spPr>
            <a:xfrm>
              <a:off x="2793585"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047547"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txBox="1"/>
            <p:nvPr/>
          </p:nvSpPr>
          <p:spPr>
            <a:xfrm>
              <a:off x="3090057" y="868605"/>
              <a:ext cx="2200640" cy="1366374"/>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Calibri"/>
                <a:buNone/>
              </a:pPr>
              <a:r>
                <a:rPr lang="en-US" sz="1000" b="1">
                  <a:solidFill>
                    <a:schemeClr val="dk1"/>
                  </a:solidFill>
                  <a:latin typeface="Calibri"/>
                  <a:ea typeface="Calibri"/>
                  <a:cs typeface="Calibri"/>
                  <a:sym typeface="Calibri"/>
                </a:rPr>
                <a:t>Portafolios digitales: </a:t>
              </a:r>
              <a:r>
                <a:rPr lang="en-US" sz="1000">
                  <a:solidFill>
                    <a:schemeClr val="dk1"/>
                  </a:solidFill>
                  <a:latin typeface="Calibri"/>
                  <a:ea typeface="Calibri"/>
                  <a:cs typeface="Calibri"/>
                  <a:sym typeface="Calibri"/>
                </a:rPr>
                <a:t>Los estudiantes pueden crear portafolios electrónicos que incluyan muestras de su trabajo junto con ensayos reflexivos o comentarios sobre lo que han aprendido de cada pieza. Esto no sólo muestra sus logros, sino que también permite una profunda reflexión sobre su trayectoria de aprendizaje.</a:t>
              </a:r>
              <a:endParaRPr/>
            </a:p>
          </p:txBody>
        </p:sp>
        <p:sp>
          <p:nvSpPr>
            <p:cNvPr id="484" name="Google Shape;484;p18"/>
            <p:cNvSpPr/>
            <p:nvPr/>
          </p:nvSpPr>
          <p:spPr>
            <a:xfrm>
              <a:off x="5587170" y="584831"/>
              <a:ext cx="2285660" cy="145139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5841132" y="826095"/>
              <a:ext cx="2285660" cy="145139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txBox="1"/>
            <p:nvPr/>
          </p:nvSpPr>
          <p:spPr>
            <a:xfrm>
              <a:off x="5883642" y="868605"/>
              <a:ext cx="2200640" cy="1366374"/>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Calibri"/>
                <a:buNone/>
              </a:pPr>
              <a:r>
                <a:rPr lang="en-US" sz="1000" b="1">
                  <a:solidFill>
                    <a:schemeClr val="dk1"/>
                  </a:solidFill>
                  <a:latin typeface="Calibri"/>
                  <a:ea typeface="Calibri"/>
                  <a:cs typeface="Calibri"/>
                  <a:sym typeface="Calibri"/>
                </a:rPr>
                <a:t>Tickets de salida: </a:t>
              </a:r>
              <a:r>
                <a:rPr lang="en-US" sz="1000">
                  <a:solidFill>
                    <a:schemeClr val="dk1"/>
                  </a:solidFill>
                  <a:latin typeface="Calibri"/>
                  <a:ea typeface="Calibri"/>
                  <a:cs typeface="Calibri"/>
                  <a:sym typeface="Calibri"/>
                </a:rPr>
                <a:t>Al final de cada clase, los alumnos pueden escribir una cosa clave que hayan aprendido o una pregunta que aún tengan en una nota adhesiva o plataforma digital. Esto sirve como una herramienta de reflexión rápida y da a los instructores una idea de la comprensión de los estudiantes.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90"/>
        <p:cNvGrpSpPr/>
        <p:nvPr/>
      </p:nvGrpSpPr>
      <p:grpSpPr>
        <a:xfrm>
          <a:off x="0" y="0"/>
          <a:ext cx="0" cy="0"/>
          <a:chOff x="0" y="0"/>
          <a:chExt cx="0" cy="0"/>
        </a:xfrm>
      </p:grpSpPr>
      <p:sp>
        <p:nvSpPr>
          <p:cNvPr id="491" name="Google Shape;491;p19"/>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2" name="Google Shape;492;p19"/>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3" name="Google Shape;493;p19"/>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4" name="Google Shape;494;p19"/>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5" name="Google Shape;495;p19"/>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496" name="Google Shape;496;p19"/>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497" name="Google Shape;497;p19"/>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498" name="Google Shape;498;p19"/>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99" name="Google Shape;499;p19"/>
          <p:cNvSpPr txBox="1"/>
          <p:nvPr/>
        </p:nvSpPr>
        <p:spPr>
          <a:xfrm>
            <a:off x="529238" y="517596"/>
            <a:ext cx="9722581"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Herramientas de feedback y evaluación</a:t>
            </a:r>
            <a:endParaRPr sz="4800" b="1">
              <a:solidFill>
                <a:schemeClr val="dk1"/>
              </a:solidFill>
              <a:latin typeface="Calibri"/>
              <a:ea typeface="Calibri"/>
              <a:cs typeface="Calibri"/>
              <a:sym typeface="Calibri"/>
            </a:endParaRPr>
          </a:p>
        </p:txBody>
      </p:sp>
      <p:pic>
        <p:nvPicPr>
          <p:cNvPr id="500" name="Google Shape;500;p19"/>
          <p:cNvPicPr preferRelativeResize="0"/>
          <p:nvPr/>
        </p:nvPicPr>
        <p:blipFill rotWithShape="1">
          <a:blip r:embed="rId6">
            <a:alphaModFix/>
          </a:blip>
          <a:srcRect/>
          <a:stretch/>
        </p:blipFill>
        <p:spPr>
          <a:xfrm>
            <a:off x="339018" y="2597931"/>
            <a:ext cx="1049027" cy="847918"/>
          </a:xfrm>
          <a:prstGeom prst="rect">
            <a:avLst/>
          </a:prstGeom>
          <a:noFill/>
          <a:ln>
            <a:noFill/>
          </a:ln>
        </p:spPr>
      </p:pic>
      <p:pic>
        <p:nvPicPr>
          <p:cNvPr id="501" name="Google Shape;501;p19"/>
          <p:cNvPicPr preferRelativeResize="0"/>
          <p:nvPr/>
        </p:nvPicPr>
        <p:blipFill rotWithShape="1">
          <a:blip r:embed="rId7">
            <a:alphaModFix/>
          </a:blip>
          <a:srcRect/>
          <a:stretch/>
        </p:blipFill>
        <p:spPr>
          <a:xfrm>
            <a:off x="3190356" y="4890008"/>
            <a:ext cx="1272650" cy="495343"/>
          </a:xfrm>
          <a:prstGeom prst="rect">
            <a:avLst/>
          </a:prstGeom>
          <a:noFill/>
          <a:ln>
            <a:noFill/>
          </a:ln>
        </p:spPr>
      </p:pic>
      <p:sp>
        <p:nvSpPr>
          <p:cNvPr id="502" name="Google Shape;502;p19"/>
          <p:cNvSpPr txBox="1"/>
          <p:nvPr/>
        </p:nvSpPr>
        <p:spPr>
          <a:xfrm>
            <a:off x="4463006" y="4937293"/>
            <a:ext cx="60990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https://www.turnitin.it/</a:t>
            </a:r>
            <a:endParaRPr sz="1800" b="0" i="0" u="none" strike="noStrike" cap="none">
              <a:solidFill>
                <a:srgbClr val="121212"/>
              </a:solidFill>
              <a:latin typeface="Arial"/>
              <a:ea typeface="Arial"/>
              <a:cs typeface="Arial"/>
              <a:sym typeface="Arial"/>
            </a:endParaRPr>
          </a:p>
        </p:txBody>
      </p:sp>
      <p:sp>
        <p:nvSpPr>
          <p:cNvPr id="503" name="Google Shape;503;p19"/>
          <p:cNvSpPr txBox="1"/>
          <p:nvPr/>
        </p:nvSpPr>
        <p:spPr>
          <a:xfrm>
            <a:off x="1275306" y="1895697"/>
            <a:ext cx="8630700" cy="3047700"/>
          </a:xfrm>
          <a:prstGeom prst="rect">
            <a:avLst/>
          </a:prstGeom>
          <a:noFill/>
          <a:ln>
            <a:noFill/>
          </a:ln>
        </p:spPr>
        <p:txBody>
          <a:bodyPr spcFirstLastPara="1" wrap="square" lIns="0" tIns="0" rIns="0" bIns="0" anchor="t" anchorCtr="0">
            <a:spAutoFit/>
          </a:bodyPr>
          <a:lstStyle/>
          <a:p>
            <a:pPr marL="201516" marR="0" lvl="1" indent="0" algn="l" rtl="0">
              <a:spcBef>
                <a:spcPts val="0"/>
              </a:spcBef>
              <a:spcAft>
                <a:spcPts val="0"/>
              </a:spcAft>
              <a:buNone/>
            </a:pPr>
            <a:r>
              <a:rPr lang="en-US" sz="1800" b="0" i="0" u="none" strike="noStrike" cap="none">
                <a:solidFill>
                  <a:srgbClr val="121212"/>
                </a:solidFill>
                <a:latin typeface="Arial"/>
                <a:ea typeface="Arial"/>
                <a:cs typeface="Arial"/>
                <a:sym typeface="Arial"/>
              </a:rPr>
              <a:t>Al final de esta unidad, los participantes serán capaces de:</a:t>
            </a:r>
            <a:endParaRPr sz="1800" b="0" i="0" u="none" strike="noStrike" cap="none">
              <a:solidFill>
                <a:srgbClr val="121212"/>
              </a:solidFill>
              <a:latin typeface="Arial"/>
              <a:ea typeface="Arial"/>
              <a:cs typeface="Arial"/>
              <a:sym typeface="Arial"/>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Identificar las herramientas tecnológicas clave para el </a:t>
            </a:r>
            <a:r>
              <a:rPr lang="en-US" sz="1800">
                <a:solidFill>
                  <a:srgbClr val="121212"/>
                </a:solidFill>
              </a:rPr>
              <a:t>aprendizaje invertido </a:t>
            </a:r>
            <a:r>
              <a:rPr lang="en-US" sz="1800" b="0" i="0" u="none" strike="noStrike" cap="none">
                <a:solidFill>
                  <a:srgbClr val="121212"/>
                </a:solidFill>
                <a:latin typeface="Arial"/>
                <a:ea typeface="Arial"/>
                <a:cs typeface="Arial"/>
                <a:sym typeface="Arial"/>
              </a:rPr>
              <a:t>.</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Comprender cómo utilizar las herramientas de vídeo para los contenidos previos a las clases.</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Incorpore cuestionarios interactivos para fomentar la participación de los alumnos.</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Reconocer el papel de las herramientas de colaboración en el aprendizaje.</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Utilizar plataformas LMS para organizar y distribuir materiales.</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Garantizar la accesibilidad y la inclusión en el material didáctico.</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Facilitar el aprendizaje centrado en el alumno cambiando el papel del educador.</a:t>
            </a:r>
            <a:endParaRPr sz="1800" b="0" i="0" u="none" strike="noStrike" cap="none">
              <a:solidFill>
                <a:srgbClr val="12121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371475" y="388372"/>
            <a:ext cx="4660190"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cap="none">
                <a:solidFill>
                  <a:srgbClr val="033C5B"/>
                </a:solidFill>
                <a:latin typeface="Arial"/>
                <a:ea typeface="Arial"/>
                <a:cs typeface="Arial"/>
                <a:sym typeface="Arial"/>
              </a:rPr>
              <a:t>Objetivos de aprendizaje</a:t>
            </a:r>
            <a:endParaRPr sz="4666" b="1" i="0" u="none" strike="noStrike" cap="none">
              <a:solidFill>
                <a:srgbClr val="033C5B"/>
              </a:solidFill>
              <a:latin typeface="Arial"/>
              <a:ea typeface="Arial"/>
              <a:cs typeface="Arial"/>
              <a:sym typeface="Arial"/>
            </a:endParaRPr>
          </a:p>
        </p:txBody>
      </p:sp>
      <p:sp>
        <p:nvSpPr>
          <p:cNvPr id="98" name="Google Shape;98;p2"/>
          <p:cNvSpPr txBox="1"/>
          <p:nvPr/>
        </p:nvSpPr>
        <p:spPr>
          <a:xfrm>
            <a:off x="63500" y="1999105"/>
            <a:ext cx="6375300" cy="4155900"/>
          </a:xfrm>
          <a:prstGeom prst="rect">
            <a:avLst/>
          </a:prstGeom>
          <a:noFill/>
          <a:ln>
            <a:noFill/>
          </a:ln>
        </p:spPr>
        <p:txBody>
          <a:bodyPr spcFirstLastPara="1" wrap="square" lIns="0" tIns="0" rIns="0" bIns="0" anchor="t" anchorCtr="0">
            <a:spAutoFit/>
          </a:bodyPr>
          <a:lstStyle/>
          <a:p>
            <a:pPr marL="201516" marR="0" lvl="1" indent="0" algn="l" rtl="0">
              <a:spcBef>
                <a:spcPts val="0"/>
              </a:spcBef>
              <a:spcAft>
                <a:spcPts val="0"/>
              </a:spcAft>
              <a:buNone/>
            </a:pPr>
            <a:r>
              <a:rPr lang="en-US" sz="1800" b="0" i="0" u="none" strike="noStrike" cap="none">
                <a:solidFill>
                  <a:srgbClr val="121212"/>
                </a:solidFill>
                <a:latin typeface="Arial"/>
                <a:ea typeface="Arial"/>
                <a:cs typeface="Arial"/>
                <a:sym typeface="Arial"/>
              </a:rPr>
              <a:t>Al final de esta unidad, los participantes serán capaces de:</a:t>
            </a:r>
            <a:endParaRPr sz="1800" b="0" i="0" u="none" strike="noStrike" cap="none">
              <a:solidFill>
                <a:srgbClr val="121212"/>
              </a:solidFill>
              <a:latin typeface="Arial"/>
              <a:ea typeface="Arial"/>
              <a:cs typeface="Arial"/>
              <a:sym typeface="Arial"/>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Identificar las herramientas tecnológicas clave para el </a:t>
            </a:r>
            <a:r>
              <a:rPr lang="en-US" sz="1800">
                <a:solidFill>
                  <a:srgbClr val="121212"/>
                </a:solidFill>
              </a:rPr>
              <a:t>aprendizaje invertido </a:t>
            </a:r>
            <a:r>
              <a:rPr lang="en-US" sz="1800" b="0" i="0" u="none" strike="noStrike" cap="none">
                <a:solidFill>
                  <a:srgbClr val="121212"/>
                </a:solidFill>
                <a:latin typeface="Arial"/>
                <a:ea typeface="Arial"/>
                <a:cs typeface="Arial"/>
                <a:sym typeface="Arial"/>
              </a:rPr>
              <a:t>.</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Comprender cómo utilizar las herramientas de vídeo para los contenidos previos a las clases.</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Incorpore cuestionarios interactivos para fomentar la participación de los alumnos.</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Reconocer el papel de las herramientas de colaboración en el aprendizaje.</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Utilizar plataformas LMS para organizar y distribuir materiales.</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Garantizar la accesibilidad y la inclusión en el material didáctico.</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Facilitar el aprendizaje centrado en el alumno cambiando el papel del educador.</a:t>
            </a:r>
            <a:endParaRPr sz="1800" b="0" i="0" u="none" strike="noStrike" cap="none">
              <a:solidFill>
                <a:srgbClr val="121212"/>
              </a:solidFill>
              <a:latin typeface="Arial"/>
              <a:ea typeface="Arial"/>
              <a:cs typeface="Arial"/>
              <a:sym typeface="Arial"/>
            </a:endParaRPr>
          </a:p>
        </p:txBody>
      </p:sp>
      <p:sp>
        <p:nvSpPr>
          <p:cNvPr id="99" name="Google Shape;99;p2"/>
          <p:cNvSpPr/>
          <p:nvPr/>
        </p:nvSpPr>
        <p:spPr>
          <a:xfrm>
            <a:off x="6362700" y="2522661"/>
            <a:ext cx="6096000" cy="433533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0" name="Google Shape;100;p2"/>
          <p:cNvSpPr/>
          <p:nvPr/>
        </p:nvSpPr>
        <p:spPr>
          <a:xfrm>
            <a:off x="6362700" y="0"/>
            <a:ext cx="6096000" cy="34290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1" name="Google Shape;101;p2"/>
          <p:cNvSpPr/>
          <p:nvPr/>
        </p:nvSpPr>
        <p:spPr>
          <a:xfrm rot="5400000">
            <a:off x="6362700" y="5135276"/>
            <a:ext cx="1722724" cy="1722724"/>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2" name="Google Shape;102;p2"/>
          <p:cNvSpPr/>
          <p:nvPr/>
        </p:nvSpPr>
        <p:spPr>
          <a:xfrm rot="-5400000">
            <a:off x="10469276" y="0"/>
            <a:ext cx="1722724" cy="1722724"/>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 name="Google Shape;103;p2"/>
          <p:cNvSpPr/>
          <p:nvPr/>
        </p:nvSpPr>
        <p:spPr>
          <a:xfrm>
            <a:off x="7495560" y="1505988"/>
            <a:ext cx="3296881" cy="3846024"/>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4" name="Google Shape;104;p2"/>
          <p:cNvSpPr/>
          <p:nvPr/>
        </p:nvSpPr>
        <p:spPr>
          <a:xfrm>
            <a:off x="257173" y="552570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5" name="Google Shape;105;p2"/>
          <p:cNvSpPr/>
          <p:nvPr/>
        </p:nvSpPr>
        <p:spPr>
          <a:xfrm>
            <a:off x="1916168" y="6069577"/>
            <a:ext cx="1727259" cy="46636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8">
            <a:alphaModFix/>
          </a:blip>
          <a:srcRect/>
          <a:stretch/>
        </p:blipFill>
        <p:spPr>
          <a:xfrm>
            <a:off x="3722848" y="6175773"/>
            <a:ext cx="698413" cy="2539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7"/>
        <p:cNvGrpSpPr/>
        <p:nvPr/>
      </p:nvGrpSpPr>
      <p:grpSpPr>
        <a:xfrm>
          <a:off x="0" y="0"/>
          <a:ext cx="0" cy="0"/>
          <a:chOff x="0" y="0"/>
          <a:chExt cx="0" cy="0"/>
        </a:xfrm>
      </p:grpSpPr>
      <p:sp>
        <p:nvSpPr>
          <p:cNvPr id="508" name="Google Shape;508;p20"/>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09" name="Google Shape;509;p20"/>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10" name="Google Shape;510;p20"/>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11" name="Google Shape;511;p20"/>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12" name="Google Shape;512;p20"/>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513" name="Google Shape;513;p20"/>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514" name="Google Shape;514;p20"/>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515" name="Google Shape;515;p20"/>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516" name="Google Shape;516;p20"/>
          <p:cNvPicPr preferRelativeResize="0"/>
          <p:nvPr/>
        </p:nvPicPr>
        <p:blipFill rotWithShape="1">
          <a:blip r:embed="rId6">
            <a:alphaModFix/>
          </a:blip>
          <a:srcRect/>
          <a:stretch/>
        </p:blipFill>
        <p:spPr>
          <a:xfrm>
            <a:off x="814391" y="3390872"/>
            <a:ext cx="2480961" cy="1395218"/>
          </a:xfrm>
          <a:prstGeom prst="rect">
            <a:avLst/>
          </a:prstGeom>
          <a:noFill/>
          <a:ln>
            <a:noFill/>
          </a:ln>
        </p:spPr>
      </p:pic>
      <p:pic>
        <p:nvPicPr>
          <p:cNvPr id="517" name="Google Shape;517;p20"/>
          <p:cNvPicPr preferRelativeResize="0"/>
          <p:nvPr/>
        </p:nvPicPr>
        <p:blipFill rotWithShape="1">
          <a:blip r:embed="rId7">
            <a:alphaModFix/>
          </a:blip>
          <a:srcRect/>
          <a:stretch/>
        </p:blipFill>
        <p:spPr>
          <a:xfrm>
            <a:off x="832190" y="1486217"/>
            <a:ext cx="1553913" cy="1401569"/>
          </a:xfrm>
          <a:prstGeom prst="rect">
            <a:avLst/>
          </a:prstGeom>
          <a:noFill/>
          <a:ln>
            <a:noFill/>
          </a:ln>
        </p:spPr>
      </p:pic>
      <p:sp>
        <p:nvSpPr>
          <p:cNvPr id="518" name="Google Shape;518;p20"/>
          <p:cNvSpPr txBox="1"/>
          <p:nvPr/>
        </p:nvSpPr>
        <p:spPr>
          <a:xfrm>
            <a:off x="3368387" y="3719149"/>
            <a:ext cx="80437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Plan de Acción para la Educación Digital (2021-2027) - Espacio Europeo de Educación (europa.eu)</a:t>
            </a:r>
            <a:endParaRPr sz="1800">
              <a:solidFill>
                <a:schemeClr val="dk1"/>
              </a:solidFill>
              <a:latin typeface="Calibri"/>
              <a:ea typeface="Calibri"/>
              <a:cs typeface="Calibri"/>
              <a:sym typeface="Calibri"/>
            </a:endParaRPr>
          </a:p>
        </p:txBody>
      </p:sp>
      <p:sp>
        <p:nvSpPr>
          <p:cNvPr id="519" name="Google Shape;519;p20"/>
          <p:cNvSpPr txBox="1"/>
          <p:nvPr/>
        </p:nvSpPr>
        <p:spPr>
          <a:xfrm>
            <a:off x="2652249" y="1817669"/>
            <a:ext cx="60990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Marco DigComp - Comisión Europea (europa.eu)</a:t>
            </a:r>
            <a:endParaRPr sz="1800">
              <a:solidFill>
                <a:schemeClr val="dk1"/>
              </a:solidFill>
              <a:latin typeface="Calibri"/>
              <a:ea typeface="Calibri"/>
              <a:cs typeface="Calibri"/>
              <a:sym typeface="Calibri"/>
            </a:endParaRPr>
          </a:p>
        </p:txBody>
      </p:sp>
      <p:sp>
        <p:nvSpPr>
          <p:cNvPr id="520" name="Google Shape;520;p20"/>
          <p:cNvSpPr txBox="1"/>
          <p:nvPr/>
        </p:nvSpPr>
        <p:spPr>
          <a:xfrm>
            <a:off x="467125" y="441688"/>
            <a:ext cx="9722700"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b="1" i="0" u="none" strike="noStrike" dirty="0" err="1">
                <a:solidFill>
                  <a:srgbClr val="033C5B"/>
                </a:solidFill>
                <a:latin typeface="Arial"/>
                <a:ea typeface="Arial"/>
                <a:cs typeface="Arial"/>
                <a:sym typeface="Arial"/>
              </a:rPr>
              <a:t>Continuar</a:t>
            </a:r>
            <a:r>
              <a:rPr lang="en-US" sz="4400" b="1" i="0" u="none" strike="noStrike" dirty="0">
                <a:solidFill>
                  <a:srgbClr val="033C5B"/>
                </a:solidFill>
                <a:latin typeface="Arial"/>
                <a:ea typeface="Arial"/>
                <a:cs typeface="Arial"/>
                <a:sym typeface="Arial"/>
              </a:rPr>
              <a:t> </a:t>
            </a:r>
            <a:r>
              <a:rPr lang="en-US" sz="4400" b="1" i="0" u="none" strike="noStrike" dirty="0" err="1">
                <a:solidFill>
                  <a:srgbClr val="033C5B"/>
                </a:solidFill>
                <a:latin typeface="Arial"/>
                <a:ea typeface="Arial"/>
                <a:cs typeface="Arial"/>
                <a:sym typeface="Arial"/>
              </a:rPr>
              <a:t>el</a:t>
            </a:r>
            <a:r>
              <a:rPr lang="en-US" sz="4400" b="1" i="0" u="none" strike="noStrike" dirty="0">
                <a:solidFill>
                  <a:srgbClr val="033C5B"/>
                </a:solidFill>
                <a:latin typeface="Arial"/>
                <a:ea typeface="Arial"/>
                <a:cs typeface="Arial"/>
                <a:sym typeface="Arial"/>
              </a:rPr>
              <a:t> </a:t>
            </a:r>
            <a:r>
              <a:rPr lang="en-US" sz="4400" b="1" i="0" u="none" strike="noStrike" dirty="0" err="1">
                <a:solidFill>
                  <a:srgbClr val="033C5B"/>
                </a:solidFill>
                <a:latin typeface="Arial"/>
                <a:ea typeface="Arial"/>
                <a:cs typeface="Arial"/>
                <a:sym typeface="Arial"/>
              </a:rPr>
              <a:t>viaje</a:t>
            </a:r>
            <a:r>
              <a:rPr lang="en-US" sz="4400" b="1" i="0" u="none" strike="noStrike" dirty="0">
                <a:solidFill>
                  <a:srgbClr val="033C5B"/>
                </a:solidFill>
                <a:latin typeface="Arial"/>
                <a:ea typeface="Arial"/>
                <a:cs typeface="Arial"/>
                <a:sym typeface="Arial"/>
              </a:rPr>
              <a:t> del </a:t>
            </a:r>
            <a:r>
              <a:rPr lang="en-US" sz="4400" b="1" i="0" u="none" strike="noStrike" dirty="0" err="1">
                <a:solidFill>
                  <a:srgbClr val="033C5B"/>
                </a:solidFill>
                <a:latin typeface="Arial"/>
                <a:ea typeface="Arial"/>
                <a:cs typeface="Arial"/>
                <a:sym typeface="Arial"/>
              </a:rPr>
              <a:t>aprendizaje</a:t>
            </a:r>
            <a:endParaRPr sz="4400" b="1" dirty="0">
              <a:solidFill>
                <a:srgbClr val="033C5B"/>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1"/>
          <p:cNvSpPr/>
          <p:nvPr/>
        </p:nvSpPr>
        <p:spPr>
          <a:xfrm>
            <a:off x="-87251" y="-25494"/>
            <a:ext cx="1844549" cy="3479077"/>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6" name="Google Shape;526;p21"/>
          <p:cNvSpPr/>
          <p:nvPr/>
        </p:nvSpPr>
        <p:spPr>
          <a:xfrm rot="5400000">
            <a:off x="0" y="1671702"/>
            <a:ext cx="1757298" cy="1757298"/>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7" name="Google Shape;527;p21"/>
          <p:cNvSpPr/>
          <p:nvPr/>
        </p:nvSpPr>
        <p:spPr>
          <a:xfrm>
            <a:off x="-87251" y="3429000"/>
            <a:ext cx="1844549" cy="2443553"/>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8" name="Google Shape;528;p21"/>
          <p:cNvSpPr/>
          <p:nvPr/>
        </p:nvSpPr>
        <p:spPr>
          <a:xfrm rot="5400000" flipH="1">
            <a:off x="0" y="3429000"/>
            <a:ext cx="1757298" cy="1757298"/>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29" name="Google Shape;529;p21"/>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0" name="Google Shape;530;p21"/>
          <p:cNvSpPr/>
          <p:nvPr/>
        </p:nvSpPr>
        <p:spPr>
          <a:xfrm>
            <a:off x="9935718" y="2821379"/>
            <a:ext cx="1570482" cy="27432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1" name="Google Shape;531;p21"/>
          <p:cNvSpPr txBox="1"/>
          <p:nvPr/>
        </p:nvSpPr>
        <p:spPr>
          <a:xfrm>
            <a:off x="2039131" y="515936"/>
            <a:ext cx="8843496" cy="654025"/>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a:solidFill>
                  <a:srgbClr val="033C5B"/>
                </a:solidFill>
                <a:latin typeface="Arial"/>
                <a:ea typeface="Arial"/>
                <a:cs typeface="Arial"/>
                <a:sym typeface="Arial"/>
              </a:rPr>
              <a:t>Actividad de reflexión</a:t>
            </a:r>
            <a:endParaRPr/>
          </a:p>
        </p:txBody>
      </p:sp>
      <p:sp>
        <p:nvSpPr>
          <p:cNvPr id="532" name="Google Shape;532;p21"/>
          <p:cNvSpPr txBox="1"/>
          <p:nvPr/>
        </p:nvSpPr>
        <p:spPr>
          <a:xfrm>
            <a:off x="2039131" y="1337689"/>
            <a:ext cx="7896587" cy="3929537"/>
          </a:xfrm>
          <a:prstGeom prst="rect">
            <a:avLst/>
          </a:prstGeom>
          <a:noFill/>
          <a:ln>
            <a:noFill/>
          </a:ln>
        </p:spPr>
        <p:txBody>
          <a:bodyPr spcFirstLastPara="1" wrap="square" lIns="0" tIns="0" rIns="0" bIns="0" anchor="t" anchorCtr="0">
            <a:spAutoFit/>
          </a:bodyPr>
          <a:lstStyle/>
          <a:p>
            <a:pPr marL="285750" marR="0" lvl="0" indent="-285750" algn="l" rtl="0">
              <a:lnSpc>
                <a:spcPct val="151625"/>
              </a:lnSpc>
              <a:spcBef>
                <a:spcPts val="0"/>
              </a:spcBef>
              <a:spcAft>
                <a:spcPts val="0"/>
              </a:spcAft>
              <a:buClr>
                <a:schemeClr val="dk1"/>
              </a:buClr>
              <a:buSzPts val="1600"/>
              <a:buFont typeface="Arial" panose="020B0604020202020204" pitchFamily="34" charset="0"/>
              <a:buChar char="•"/>
            </a:pPr>
            <a:r>
              <a:rPr lang="en-US" dirty="0" err="1">
                <a:solidFill>
                  <a:schemeClr val="dk1"/>
                </a:solidFill>
                <a:latin typeface="Calibri"/>
                <a:ea typeface="Calibri"/>
                <a:cs typeface="Calibri"/>
                <a:sym typeface="Calibri"/>
              </a:rPr>
              <a:t>Reflexione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herramientas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tecnológicas</a:t>
            </a:r>
            <a:r>
              <a:rPr lang="en-US" dirty="0">
                <a:solidFill>
                  <a:schemeClr val="dk1"/>
                </a:solidFill>
                <a:latin typeface="Calibri"/>
                <a:ea typeface="Calibri"/>
                <a:cs typeface="Calibri"/>
                <a:sym typeface="Calibri"/>
              </a:rPr>
              <a:t> que ha </a:t>
            </a:r>
            <a:r>
              <a:rPr lang="en-US" dirty="0" err="1">
                <a:solidFill>
                  <a:schemeClr val="dk1"/>
                </a:solidFill>
                <a:latin typeface="Calibri"/>
                <a:ea typeface="Calibri"/>
                <a:cs typeface="Calibri"/>
                <a:sym typeface="Calibri"/>
              </a:rPr>
              <a:t>utilizado</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piensa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utilizar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invertida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es la </a:t>
            </a:r>
            <a:r>
              <a:rPr lang="en-US" dirty="0" err="1">
                <a:solidFill>
                  <a:schemeClr val="dk1"/>
                </a:solidFill>
                <a:latin typeface="Calibri"/>
                <a:ea typeface="Calibri"/>
                <a:cs typeface="Calibri"/>
                <a:sym typeface="Calibri"/>
              </a:rPr>
              <a:t>eficacia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herramientas</a:t>
            </a:r>
            <a:r>
              <a:rPr lang="en-US" dirty="0">
                <a:solidFill>
                  <a:schemeClr val="dk1"/>
                </a:solidFill>
                <a:latin typeface="Calibri"/>
                <a:ea typeface="Calibri"/>
                <a:cs typeface="Calibri"/>
                <a:sym typeface="Calibri"/>
              </a:rPr>
              <a:t> a la hora de </a:t>
            </a:r>
            <a:r>
              <a:rPr lang="en-US" dirty="0" err="1">
                <a:solidFill>
                  <a:schemeClr val="dk1"/>
                </a:solidFill>
                <a:latin typeface="Calibri"/>
                <a:ea typeface="Calibri"/>
                <a:cs typeface="Calibri"/>
                <a:sym typeface="Calibri"/>
              </a:rPr>
              <a:t>impartir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contenidos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previos</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y de </a:t>
            </a:r>
            <a:r>
              <a:rPr lang="en-US" dirty="0" err="1">
                <a:solidFill>
                  <a:schemeClr val="dk1"/>
                </a:solidFill>
                <a:latin typeface="Calibri"/>
                <a:ea typeface="Calibri"/>
                <a:cs typeface="Calibri"/>
                <a:sym typeface="Calibri"/>
              </a:rPr>
              <a:t>implicar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aprendizaje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activo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durante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Piense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herramientas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creación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vídeos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cuestionarios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interactivos</a:t>
            </a:r>
            <a:r>
              <a:rPr lang="en-US" dirty="0">
                <a:solidFill>
                  <a:schemeClr val="dk1"/>
                </a:solidFill>
                <a:latin typeface="Calibri"/>
                <a:ea typeface="Calibri"/>
                <a:cs typeface="Calibri"/>
                <a:sym typeface="Calibri"/>
              </a:rPr>
              <a:t> y las </a:t>
            </a:r>
            <a:r>
              <a:rPr lang="en-US" dirty="0" err="1">
                <a:solidFill>
                  <a:schemeClr val="dk1"/>
                </a:solidFill>
                <a:latin typeface="Calibri"/>
                <a:ea typeface="Calibri"/>
                <a:cs typeface="Calibri"/>
                <a:sym typeface="Calibri"/>
              </a:rPr>
              <a:t>plataformas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colaborativas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mejoran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proceso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aprendizaje</a:t>
            </a:r>
            <a:r>
              <a:rPr lang="en-US" dirty="0">
                <a:solidFill>
                  <a:schemeClr val="dk1"/>
                </a:solidFill>
                <a:latin typeface="Calibri"/>
                <a:ea typeface="Calibri"/>
                <a:cs typeface="Calibri"/>
                <a:sym typeface="Calibri"/>
              </a:rPr>
              <a:t>.</a:t>
            </a:r>
            <a:endParaRPr sz="1200" dirty="0"/>
          </a:p>
          <a:p>
            <a:pPr marL="285750" marR="0" lvl="0" indent="-285750" algn="l" rtl="0">
              <a:lnSpc>
                <a:spcPct val="151625"/>
              </a:lnSpc>
              <a:spcBef>
                <a:spcPts val="0"/>
              </a:spcBef>
              <a:spcAft>
                <a:spcPts val="0"/>
              </a:spcAft>
              <a:buClr>
                <a:schemeClr val="dk1"/>
              </a:buClr>
              <a:buSzPts val="1600"/>
              <a:buFont typeface="Arial" panose="020B0604020202020204" pitchFamily="34" charset="0"/>
              <a:buChar char="•"/>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prevé</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integrar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tecnología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invertida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Existen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limitaciones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relacionadas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acceso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familiaridad</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con las </a:t>
            </a:r>
            <a:r>
              <a:rPr lang="en-US" dirty="0" err="1">
                <a:solidFill>
                  <a:schemeClr val="dk1"/>
                </a:solidFill>
                <a:latin typeface="Calibri"/>
                <a:ea typeface="Calibri"/>
                <a:cs typeface="Calibri"/>
                <a:sym typeface="Calibri"/>
              </a:rPr>
              <a:t>herramientas</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problemas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técnicos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puedan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dificultar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participación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frente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estos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retos</a:t>
            </a:r>
            <a:r>
              <a:rPr lang="en-US" dirty="0">
                <a:solidFill>
                  <a:schemeClr val="dk1"/>
                </a:solidFill>
                <a:latin typeface="Calibri"/>
                <a:ea typeface="Calibri"/>
                <a:cs typeface="Calibri"/>
                <a:sym typeface="Calibri"/>
              </a:rPr>
              <a:t>?</a:t>
            </a:r>
            <a:endParaRPr sz="1200" dirty="0"/>
          </a:p>
          <a:p>
            <a:pPr marL="285750" marR="0" lvl="0" indent="-285750" algn="l" rtl="0">
              <a:lnSpc>
                <a:spcPct val="151625"/>
              </a:lnSpc>
              <a:spcBef>
                <a:spcPts val="0"/>
              </a:spcBef>
              <a:spcAft>
                <a:spcPts val="0"/>
              </a:spcAft>
              <a:buClr>
                <a:schemeClr val="dk1"/>
              </a:buClr>
              <a:buSzPts val="1600"/>
              <a:buFont typeface="Arial" panose="020B0604020202020204" pitchFamily="34" charset="0"/>
              <a:buChar char="•"/>
            </a:pPr>
            <a:r>
              <a:rPr lang="en-US" dirty="0" err="1">
                <a:solidFill>
                  <a:schemeClr val="dk1"/>
                </a:solidFill>
                <a:latin typeface="Calibri"/>
                <a:ea typeface="Calibri"/>
                <a:cs typeface="Calibri"/>
                <a:sym typeface="Calibri"/>
              </a:rPr>
              <a:t>Basándose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retos</a:t>
            </a:r>
            <a:r>
              <a:rPr lang="en-US" dirty="0">
                <a:solidFill>
                  <a:schemeClr val="dk1"/>
                </a:solidFill>
                <a:latin typeface="Calibri"/>
                <a:ea typeface="Calibri"/>
                <a:cs typeface="Calibri"/>
                <a:sym typeface="Calibri"/>
              </a:rPr>
              <a:t> que ha </a:t>
            </a:r>
            <a:r>
              <a:rPr lang="en-US" dirty="0" err="1">
                <a:solidFill>
                  <a:schemeClr val="dk1"/>
                </a:solidFill>
                <a:latin typeface="Calibri"/>
                <a:ea typeface="Calibri"/>
                <a:cs typeface="Calibri"/>
                <a:sym typeface="Calibri"/>
              </a:rPr>
              <a:t>identificado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piense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estrategias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innovadoras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podrían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mejorar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integración</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tecnología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invertida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incorporación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herramientas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accesibles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formación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o la </a:t>
            </a:r>
            <a:r>
              <a:rPr lang="en-US" dirty="0" err="1">
                <a:solidFill>
                  <a:schemeClr val="dk1"/>
                </a:solidFill>
                <a:latin typeface="Calibri"/>
                <a:ea typeface="Calibri"/>
                <a:cs typeface="Calibri"/>
                <a:sym typeface="Calibri"/>
              </a:rPr>
              <a:t>oferta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distintos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tipos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contenidos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cuestionarios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interactivos</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colaboración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real), ¿</a:t>
            </a:r>
            <a:r>
              <a:rPr lang="en-US" dirty="0" err="1">
                <a:solidFill>
                  <a:schemeClr val="dk1"/>
                </a:solidFill>
                <a:latin typeface="Calibri"/>
                <a:ea typeface="Calibri"/>
                <a:cs typeface="Calibri"/>
                <a:sym typeface="Calibri"/>
              </a:rPr>
              <a:t>podrían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contribuir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mejorar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experiencia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aprendizaje</a:t>
            </a:r>
            <a:r>
              <a:rPr lang="en-US" dirty="0">
                <a:solidFill>
                  <a:schemeClr val="dk1"/>
                </a:solidFill>
                <a:latin typeface="Calibri"/>
                <a:ea typeface="Calibri"/>
                <a:cs typeface="Calibri"/>
                <a:sym typeface="Calibri"/>
              </a:rPr>
              <a:t>?</a:t>
            </a:r>
            <a:endParaRPr sz="1600" dirty="0">
              <a:solidFill>
                <a:srgbClr val="121212"/>
              </a:solidFill>
              <a:latin typeface="Arial"/>
              <a:ea typeface="Arial"/>
              <a:cs typeface="Arial"/>
              <a:sym typeface="Arial"/>
            </a:endParaRPr>
          </a:p>
        </p:txBody>
      </p:sp>
      <p:sp>
        <p:nvSpPr>
          <p:cNvPr id="533" name="Google Shape;533;p21"/>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4" name="Google Shape;534;p21"/>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35" name="Google Shape;535;p21"/>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536" name="Google Shape;536;p21"/>
          <p:cNvPicPr preferRelativeResize="0"/>
          <p:nvPr/>
        </p:nvPicPr>
        <p:blipFill rotWithShape="1">
          <a:blip r:embed="rId8">
            <a:alphaModFix/>
          </a:blip>
          <a:srcRect/>
          <a:stretch/>
        </p:blipFill>
        <p:spPr>
          <a:xfrm>
            <a:off x="10464800" y="6122015"/>
            <a:ext cx="1151710" cy="4188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2"/>
          <p:cNvSpPr txBox="1"/>
          <p:nvPr/>
        </p:nvSpPr>
        <p:spPr>
          <a:xfrm>
            <a:off x="891771" y="644278"/>
            <a:ext cx="7889761" cy="654025"/>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a:solidFill>
                  <a:srgbClr val="033C5B"/>
                </a:solidFill>
                <a:latin typeface="Arial"/>
                <a:ea typeface="Arial"/>
                <a:cs typeface="Arial"/>
                <a:sym typeface="Arial"/>
              </a:rPr>
              <a:t>Recursos adicionales</a:t>
            </a:r>
            <a:endParaRPr/>
          </a:p>
        </p:txBody>
      </p:sp>
      <p:sp>
        <p:nvSpPr>
          <p:cNvPr id="542" name="Google Shape;542;p22"/>
          <p:cNvSpPr txBox="1"/>
          <p:nvPr/>
        </p:nvSpPr>
        <p:spPr>
          <a:xfrm>
            <a:off x="1041188" y="1504432"/>
            <a:ext cx="8001212" cy="896912"/>
          </a:xfrm>
          <a:prstGeom prst="rect">
            <a:avLst/>
          </a:prstGeom>
          <a:noFill/>
          <a:ln>
            <a:noFill/>
          </a:ln>
        </p:spPr>
        <p:txBody>
          <a:bodyPr spcFirstLastPara="1" wrap="square" lIns="0" tIns="0" rIns="0" bIns="0" anchor="t" anchorCtr="0">
            <a:spAutoFit/>
          </a:bodyPr>
          <a:lstStyle/>
          <a:p>
            <a:pPr marL="304815" marR="0" lvl="0" indent="-304815" algn="l" rtl="0">
              <a:lnSpc>
                <a:spcPct val="140046"/>
              </a:lnSpc>
              <a:spcBef>
                <a:spcPts val="0"/>
              </a:spcBef>
              <a:spcAft>
                <a:spcPts val="0"/>
              </a:spcAft>
              <a:buClr>
                <a:srgbClr val="121212"/>
              </a:buClr>
              <a:buSzPts val="1733"/>
              <a:buFont typeface="Arial"/>
              <a:buChar char="•"/>
            </a:pPr>
            <a:r>
              <a:rPr lang="en-US" sz="1733" u="sng">
                <a:solidFill>
                  <a:srgbClr val="121212"/>
                </a:solidFill>
                <a:latin typeface="Arial"/>
                <a:ea typeface="Arial"/>
                <a:cs typeface="Arial"/>
                <a:sym typeface="Arial"/>
                <a:hlinkClick r:id="rId3">
                  <a:extLst>
                    <a:ext uri="{A12FA001-AC4F-418D-AE19-62706E023703}">
                      <ahyp:hlinkClr xmlns:ahyp="http://schemas.microsoft.com/office/drawing/2018/hyperlinkcolor" val="tx"/>
                    </a:ext>
                  </a:extLst>
                </a:hlinkClick>
              </a:rPr>
              <a:t>Iniciativas de educación y formación profesional</a:t>
            </a:r>
            <a:endParaRPr sz="1733">
              <a:solidFill>
                <a:srgbClr val="121212"/>
              </a:solidFill>
              <a:latin typeface="Arial"/>
              <a:ea typeface="Arial"/>
              <a:cs typeface="Arial"/>
              <a:sym typeface="Arial"/>
            </a:endParaRPr>
          </a:p>
          <a:p>
            <a:pPr marL="304815" marR="0" lvl="0" indent="-304815" algn="l" rtl="0">
              <a:lnSpc>
                <a:spcPct val="140046"/>
              </a:lnSpc>
              <a:spcBef>
                <a:spcPts val="0"/>
              </a:spcBef>
              <a:spcAft>
                <a:spcPts val="0"/>
              </a:spcAft>
              <a:buClr>
                <a:srgbClr val="121212"/>
              </a:buClr>
              <a:buSzPts val="1733"/>
              <a:buFont typeface="Arial"/>
              <a:buChar char="•"/>
            </a:pPr>
            <a:r>
              <a:rPr lang="en-US" sz="1733" u="sng">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Un documento conceptual sobre las funciones de los instructores de formación profesional en las comunidades profesionales de aprendizaje (PLC)</a:t>
            </a:r>
            <a:endParaRPr sz="1733">
              <a:solidFill>
                <a:srgbClr val="121212"/>
              </a:solidFill>
              <a:latin typeface="Arial"/>
              <a:ea typeface="Arial"/>
              <a:cs typeface="Arial"/>
              <a:sym typeface="Arial"/>
            </a:endParaRPr>
          </a:p>
        </p:txBody>
      </p:sp>
      <p:sp>
        <p:nvSpPr>
          <p:cNvPr id="543" name="Google Shape;543;p22"/>
          <p:cNvSpPr/>
          <p:nvPr/>
        </p:nvSpPr>
        <p:spPr>
          <a:xfrm>
            <a:off x="11506200" y="-100155"/>
            <a:ext cx="688134"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4" name="Google Shape;544;p22"/>
          <p:cNvSpPr/>
          <p:nvPr/>
        </p:nvSpPr>
        <p:spPr>
          <a:xfrm>
            <a:off x="0" y="-50077"/>
            <a:ext cx="685800" cy="592580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5" name="Google Shape;545;p22"/>
          <p:cNvSpPr/>
          <p:nvPr/>
        </p:nvSpPr>
        <p:spPr>
          <a:xfrm rot="5400000">
            <a:off x="-549" y="549"/>
            <a:ext cx="686899" cy="6858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6" name="Google Shape;546;p22"/>
          <p:cNvSpPr/>
          <p:nvPr/>
        </p:nvSpPr>
        <p:spPr>
          <a:xfrm>
            <a:off x="0" y="3505060"/>
            <a:ext cx="685800" cy="2370668"/>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7" name="Google Shape;547;p22"/>
          <p:cNvSpPr/>
          <p:nvPr/>
        </p:nvSpPr>
        <p:spPr>
          <a:xfrm>
            <a:off x="11506200" y="3505060"/>
            <a:ext cx="685800" cy="2370668"/>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8" name="Google Shape;548;p22"/>
          <p:cNvSpPr/>
          <p:nvPr/>
        </p:nvSpPr>
        <p:spPr>
          <a:xfrm rot="10800000">
            <a:off x="11505101" y="1099"/>
            <a:ext cx="686899" cy="6858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9" name="Google Shape;549;p22"/>
          <p:cNvSpPr/>
          <p:nvPr/>
        </p:nvSpPr>
        <p:spPr>
          <a:xfrm>
            <a:off x="207308" y="6350000"/>
            <a:ext cx="271185" cy="27118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0" name="Google Shape;550;p22"/>
          <p:cNvSpPr/>
          <p:nvPr/>
        </p:nvSpPr>
        <p:spPr>
          <a:xfrm>
            <a:off x="11714675" y="6350000"/>
            <a:ext cx="271185" cy="27118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1" name="Google Shape;551;p22"/>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2" name="Google Shape;552;p22"/>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3" name="Google Shape;553;p22"/>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4" name="Google Shape;554;p22"/>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a:t>
            </a:r>
            <a:r>
              <a:rPr lang="es-ES" sz="1000" b="0" i="0">
                <a:solidFill>
                  <a:srgbClr val="26324B"/>
                </a:solidFill>
                <a:effectLst/>
                <a:latin typeface="arial" panose="020B0604020202020204" pitchFamily="34" charset="0"/>
              </a:rPr>
              <a:t>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555" name="Google Shape;555;p22"/>
          <p:cNvPicPr preferRelativeResize="0"/>
          <p:nvPr/>
        </p:nvPicPr>
        <p:blipFill rotWithShape="1">
          <a:blip r:embed="rId7">
            <a:alphaModFix/>
          </a:blip>
          <a:srcRect/>
          <a:stretch/>
        </p:blipFill>
        <p:spPr>
          <a:xfrm>
            <a:off x="10464800" y="6122015"/>
            <a:ext cx="1151710" cy="4188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0"/>
        <p:cNvGrpSpPr/>
        <p:nvPr/>
      </p:nvGrpSpPr>
      <p:grpSpPr>
        <a:xfrm>
          <a:off x="0" y="0"/>
          <a:ext cx="0" cy="0"/>
          <a:chOff x="0" y="0"/>
          <a:chExt cx="0" cy="0"/>
        </a:xfrm>
      </p:grpSpPr>
      <p:sp>
        <p:nvSpPr>
          <p:cNvPr id="111" name="Google Shape;111;p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12" name="Google Shape;112;p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13" name="Google Shape;113;p3"/>
          <p:cNvSpPr txBox="1"/>
          <p:nvPr/>
        </p:nvSpPr>
        <p:spPr>
          <a:xfrm>
            <a:off x="529238" y="434882"/>
            <a:ext cx="9722700" cy="1508400"/>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b="1">
                <a:solidFill>
                  <a:srgbClr val="033C5B"/>
                </a:solidFill>
                <a:latin typeface="Arial"/>
                <a:ea typeface="Arial"/>
                <a:cs typeface="Arial"/>
                <a:sym typeface="Arial"/>
              </a:rPr>
              <a:t>Tecnología educativa para </a:t>
            </a:r>
            <a:endParaRPr/>
          </a:p>
          <a:p>
            <a:pPr marL="0" marR="0" lvl="0" indent="0" algn="l" rtl="0">
              <a:lnSpc>
                <a:spcPct val="110008"/>
              </a:lnSpc>
              <a:spcBef>
                <a:spcPts val="0"/>
              </a:spcBef>
              <a:spcAft>
                <a:spcPts val="0"/>
              </a:spcAft>
              <a:buNone/>
            </a:pPr>
            <a:r>
              <a:rPr lang="en-US" sz="4666" b="1">
                <a:solidFill>
                  <a:srgbClr val="033C5B"/>
                </a:solidFill>
              </a:rPr>
              <a:t>aprendizaje invertido </a:t>
            </a:r>
            <a:endParaRPr/>
          </a:p>
        </p:txBody>
      </p:sp>
      <p:sp>
        <p:nvSpPr>
          <p:cNvPr id="114" name="Google Shape;114;p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15" name="Google Shape;115;p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16" name="Google Shape;116;p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17" name="Google Shape;117;p3"/>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118" name="Google Shape;118;p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119" name="Google Shape;119;p3"/>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120" name="Google Shape;120;p3"/>
          <p:cNvSpPr txBox="1"/>
          <p:nvPr/>
        </p:nvSpPr>
        <p:spPr>
          <a:xfrm>
            <a:off x="529238" y="1889531"/>
            <a:ext cx="4646638"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121212"/>
                </a:solidFill>
                <a:latin typeface="Arial"/>
                <a:ea typeface="Arial"/>
                <a:cs typeface="Arial"/>
                <a:sym typeface="Arial"/>
              </a:rPr>
              <a:t>En el modelo de aula invertida, la enseñanza tradicional en clase se traslada fuera del aula mediante el uso de la tecnología, lo que permite dedicar el tiempo de clase al aprendizaje interactivo y práctico. Este método es especialmente eficaz en entornos de educación y formación profesional (EFP), donde las habilidades prácticas son esenciales. El uso de </a:t>
            </a:r>
            <a:r>
              <a:rPr lang="en-US" sz="1800" b="1" i="0" u="none" strike="noStrike">
                <a:solidFill>
                  <a:srgbClr val="121212"/>
                </a:solidFill>
                <a:latin typeface="Arial"/>
                <a:ea typeface="Arial"/>
                <a:cs typeface="Arial"/>
                <a:sym typeface="Arial"/>
              </a:rPr>
              <a:t>la tecnología educativa </a:t>
            </a:r>
            <a:r>
              <a:rPr lang="en-US" sz="1800" b="0" i="0" u="none" strike="noStrike">
                <a:solidFill>
                  <a:srgbClr val="121212"/>
                </a:solidFill>
                <a:latin typeface="Arial"/>
                <a:ea typeface="Arial"/>
                <a:cs typeface="Arial"/>
                <a:sym typeface="Arial"/>
              </a:rPr>
              <a:t>garantiza que los estudiantes vengan preparados con </a:t>
            </a:r>
            <a:r>
              <a:rPr lang="en-US" sz="1800" b="1" i="0" u="none" strike="noStrike">
                <a:solidFill>
                  <a:srgbClr val="121212"/>
                </a:solidFill>
                <a:latin typeface="Arial"/>
                <a:ea typeface="Arial"/>
                <a:cs typeface="Arial"/>
                <a:sym typeface="Arial"/>
              </a:rPr>
              <a:t>conocimientos básicos</a:t>
            </a:r>
            <a:r>
              <a:rPr lang="en-US" sz="1800" b="0" i="0" u="none" strike="noStrike">
                <a:solidFill>
                  <a:srgbClr val="121212"/>
                </a:solidFill>
                <a:latin typeface="Arial"/>
                <a:ea typeface="Arial"/>
                <a:cs typeface="Arial"/>
                <a:sym typeface="Arial"/>
              </a:rPr>
              <a:t>, listos para aplicar lo que han aprendido en situaciones reales durante la clase.</a:t>
            </a:r>
            <a:endParaRPr sz="1800">
              <a:solidFill>
                <a:schemeClr val="dk1"/>
              </a:solidFill>
              <a:latin typeface="Calibri"/>
              <a:ea typeface="Calibri"/>
              <a:cs typeface="Calibri"/>
              <a:sym typeface="Calibri"/>
            </a:endParaRPr>
          </a:p>
        </p:txBody>
      </p:sp>
      <p:pic>
        <p:nvPicPr>
          <p:cNvPr id="121" name="Google Shape;121;p3" descr="A person sitting at a table using a computer&#10;&#10;Description automatically generated"/>
          <p:cNvPicPr preferRelativeResize="0"/>
          <p:nvPr/>
        </p:nvPicPr>
        <p:blipFill rotWithShape="1">
          <a:blip r:embed="rId6">
            <a:alphaModFix/>
          </a:blip>
          <a:srcRect/>
          <a:stretch/>
        </p:blipFill>
        <p:spPr>
          <a:xfrm>
            <a:off x="5352796" y="1485322"/>
            <a:ext cx="5937467" cy="39583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5"/>
        <p:cNvGrpSpPr/>
        <p:nvPr/>
      </p:nvGrpSpPr>
      <p:grpSpPr>
        <a:xfrm>
          <a:off x="0" y="0"/>
          <a:ext cx="0" cy="0"/>
          <a:chOff x="0" y="0"/>
          <a:chExt cx="0" cy="0"/>
        </a:xfrm>
      </p:grpSpPr>
      <p:sp>
        <p:nvSpPr>
          <p:cNvPr id="126" name="Google Shape;126;p4"/>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27" name="Google Shape;127;p4"/>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28" name="Google Shape;128;p4"/>
          <p:cNvSpPr txBox="1"/>
          <p:nvPr/>
        </p:nvSpPr>
        <p:spPr>
          <a:xfrm>
            <a:off x="529252" y="434875"/>
            <a:ext cx="11514000" cy="1508400"/>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b="1">
                <a:solidFill>
                  <a:srgbClr val="033C5B"/>
                </a:solidFill>
              </a:rPr>
              <a:t>¿</a:t>
            </a:r>
            <a:r>
              <a:rPr lang="en-US" sz="4666" b="1">
                <a:solidFill>
                  <a:srgbClr val="033C5B"/>
                </a:solidFill>
                <a:latin typeface="Arial"/>
                <a:ea typeface="Arial"/>
                <a:cs typeface="Arial"/>
                <a:sym typeface="Arial"/>
              </a:rPr>
              <a:t>Por qué la tecnología es importante para el Aprendizaje </a:t>
            </a:r>
            <a:r>
              <a:rPr lang="en-US" sz="4666" b="1">
                <a:solidFill>
                  <a:srgbClr val="033C5B"/>
                </a:solidFill>
              </a:rPr>
              <a:t>I</a:t>
            </a:r>
            <a:r>
              <a:rPr lang="en-US" sz="4666" b="1">
                <a:solidFill>
                  <a:srgbClr val="033C5B"/>
                </a:solidFill>
                <a:latin typeface="Arial"/>
                <a:ea typeface="Arial"/>
                <a:cs typeface="Arial"/>
                <a:sym typeface="Arial"/>
              </a:rPr>
              <a:t>nvertido?</a:t>
            </a:r>
            <a:endParaRPr/>
          </a:p>
        </p:txBody>
      </p:sp>
      <p:sp>
        <p:nvSpPr>
          <p:cNvPr id="129" name="Google Shape;129;p4"/>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30" name="Google Shape;130;p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31" name="Google Shape;131;p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32" name="Google Shape;132;p4"/>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133" name="Google Shape;133;p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134" name="Google Shape;134;p4"/>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135" name="Google Shape;135;p4"/>
          <p:cNvGrpSpPr/>
          <p:nvPr/>
        </p:nvGrpSpPr>
        <p:grpSpPr>
          <a:xfrm>
            <a:off x="372759" y="1804376"/>
            <a:ext cx="10794482" cy="3940552"/>
            <a:chOff x="0" y="1306"/>
            <a:chExt cx="10794482" cy="3940552"/>
          </a:xfrm>
        </p:grpSpPr>
        <p:sp>
          <p:nvSpPr>
            <p:cNvPr id="136" name="Google Shape;136;p4"/>
            <p:cNvSpPr/>
            <p:nvPr/>
          </p:nvSpPr>
          <p:spPr>
            <a:xfrm>
              <a:off x="0" y="1306"/>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7" name="Google Shape;137;p4"/>
            <p:cNvSpPr txBox="1"/>
            <p:nvPr/>
          </p:nvSpPr>
          <p:spPr>
            <a:xfrm>
              <a:off x="31532" y="32838"/>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600" b="1">
                  <a:solidFill>
                    <a:schemeClr val="dk1"/>
                  </a:solidFill>
                  <a:latin typeface="Calibri"/>
                  <a:ea typeface="Calibri"/>
                  <a:cs typeface="Calibri"/>
                  <a:sym typeface="Calibri"/>
                </a:rPr>
                <a:t>Mejora la experiencia de aprendizaje:</a:t>
              </a:r>
              <a:r>
                <a:rPr lang="en-US" sz="1600" b="0" i="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La tecnología permite integrar materias como las matemáticas y la tecnología, haciendo que el aprendizaje sea más dinámico y relevante para las futuras carreras de los estudiantes.</a:t>
              </a:r>
              <a:endParaRPr sz="1600">
                <a:solidFill>
                  <a:schemeClr val="dk1"/>
                </a:solidFill>
                <a:latin typeface="Calibri"/>
                <a:ea typeface="Calibri"/>
                <a:cs typeface="Calibri"/>
                <a:sym typeface="Calibri"/>
              </a:endParaRPr>
            </a:p>
          </p:txBody>
        </p:sp>
        <p:sp>
          <p:nvSpPr>
            <p:cNvPr id="138" name="Google Shape;138;p4"/>
            <p:cNvSpPr/>
            <p:nvPr/>
          </p:nvSpPr>
          <p:spPr>
            <a:xfrm>
              <a:off x="0" y="660228"/>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39" name="Google Shape;139;p4"/>
            <p:cNvSpPr txBox="1"/>
            <p:nvPr/>
          </p:nvSpPr>
          <p:spPr>
            <a:xfrm>
              <a:off x="31532" y="691760"/>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600" b="1" dirty="0" err="1">
                  <a:solidFill>
                    <a:schemeClr val="dk1"/>
                  </a:solidFill>
                  <a:latin typeface="Calibri"/>
                  <a:ea typeface="Calibri"/>
                  <a:cs typeface="Calibri"/>
                  <a:sym typeface="Calibri"/>
                </a:rPr>
                <a:t>Fomenta</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el</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aprendizaje</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interactivo</a:t>
              </a:r>
              <a:r>
                <a:rPr lang="en-US" sz="1600" b="1" dirty="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La </a:t>
              </a:r>
              <a:r>
                <a:rPr lang="en-US" sz="1600" dirty="0" err="1">
                  <a:solidFill>
                    <a:schemeClr val="dk1"/>
                  </a:solidFill>
                  <a:latin typeface="Calibri"/>
                  <a:ea typeface="Calibri"/>
                  <a:cs typeface="Calibri"/>
                  <a:sym typeface="Calibri"/>
                </a:rPr>
                <a:t>tecnología</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permite</a:t>
              </a:r>
              <a:r>
                <a:rPr lang="en-US" sz="1600" dirty="0">
                  <a:solidFill>
                    <a:schemeClr val="dk1"/>
                  </a:solidFill>
                  <a:latin typeface="Calibri"/>
                  <a:ea typeface="Calibri"/>
                  <a:cs typeface="Calibri"/>
                  <a:sym typeface="Calibri"/>
                </a:rPr>
                <a:t> a </a:t>
              </a:r>
              <a:r>
                <a:rPr lang="en-US" sz="1600" dirty="0" err="1">
                  <a:solidFill>
                    <a:schemeClr val="dk1"/>
                  </a:solidFill>
                  <a:latin typeface="Calibri"/>
                  <a:ea typeface="Calibri"/>
                  <a:cs typeface="Calibri"/>
                  <a:sym typeface="Calibri"/>
                </a:rPr>
                <a:t>los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estudiantes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participar</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actividades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interactivas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como</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cuestionarios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simulaciones</a:t>
              </a:r>
              <a:r>
                <a:rPr lang="en-US" sz="1600" dirty="0">
                  <a:solidFill>
                    <a:schemeClr val="dk1"/>
                  </a:solidFill>
                  <a:latin typeface="Calibri"/>
                  <a:ea typeface="Calibri"/>
                  <a:cs typeface="Calibri"/>
                  <a:sym typeface="Calibri"/>
                </a:rPr>
                <a:t> y </a:t>
              </a:r>
              <a:r>
                <a:rPr lang="en-US" sz="1600" dirty="0" err="1">
                  <a:solidFill>
                    <a:schemeClr val="dk1"/>
                  </a:solidFill>
                  <a:latin typeface="Calibri"/>
                  <a:ea typeface="Calibri"/>
                  <a:cs typeface="Calibri"/>
                  <a:sym typeface="Calibri"/>
                </a:rPr>
                <a:t>ejercicios</a:t>
              </a:r>
              <a:r>
                <a:rPr lang="en-US" sz="1600" dirty="0">
                  <a:solidFill>
                    <a:schemeClr val="dk1"/>
                  </a:solidFill>
                  <a:latin typeface="Calibri"/>
                  <a:ea typeface="Calibri"/>
                  <a:cs typeface="Calibri"/>
                  <a:sym typeface="Calibri"/>
                </a:rPr>
                <a:t> de </a:t>
              </a:r>
              <a:r>
                <a:rPr lang="en-US" sz="1600" dirty="0" err="1">
                  <a:solidFill>
                    <a:schemeClr val="dk1"/>
                  </a:solidFill>
                  <a:latin typeface="Calibri"/>
                  <a:ea typeface="Calibri"/>
                  <a:cs typeface="Calibri"/>
                  <a:sym typeface="Calibri"/>
                </a:rPr>
                <a:t>resolución</a:t>
              </a:r>
              <a:r>
                <a:rPr lang="en-US" sz="1600" dirty="0">
                  <a:solidFill>
                    <a:schemeClr val="dk1"/>
                  </a:solidFill>
                  <a:latin typeface="Calibri"/>
                  <a:ea typeface="Calibri"/>
                  <a:cs typeface="Calibri"/>
                  <a:sym typeface="Calibri"/>
                </a:rPr>
                <a:t> de </a:t>
              </a:r>
              <a:r>
                <a:rPr lang="en-US" sz="1600" dirty="0" err="1">
                  <a:solidFill>
                    <a:schemeClr val="dk1"/>
                  </a:solidFill>
                  <a:latin typeface="Calibri"/>
                  <a:ea typeface="Calibri"/>
                  <a:cs typeface="Calibri"/>
                  <a:sym typeface="Calibri"/>
                </a:rPr>
                <a:t>problemas</a:t>
              </a:r>
              <a:r>
                <a:rPr lang="en-US" sz="1600" dirty="0">
                  <a:solidFill>
                    <a:schemeClr val="dk1"/>
                  </a:solidFill>
                  <a:latin typeface="Calibri"/>
                  <a:ea typeface="Calibri"/>
                  <a:cs typeface="Calibri"/>
                  <a:sym typeface="Calibri"/>
                </a:rPr>
                <a:t>, que </a:t>
              </a:r>
              <a:r>
                <a:rPr lang="en-US" sz="1600" dirty="0" err="1">
                  <a:solidFill>
                    <a:schemeClr val="dk1"/>
                  </a:solidFill>
                  <a:latin typeface="Calibri"/>
                  <a:ea typeface="Calibri"/>
                  <a:cs typeface="Calibri"/>
                  <a:sym typeface="Calibri"/>
                </a:rPr>
                <a:t>fomentan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el</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pensamiento</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crítico</a:t>
              </a:r>
              <a:r>
                <a:rPr lang="en-US" sz="1600" dirty="0">
                  <a:solidFill>
                    <a:schemeClr val="dk1"/>
                  </a:solidFill>
                  <a:latin typeface="Calibri"/>
                  <a:ea typeface="Calibri"/>
                  <a:cs typeface="Calibri"/>
                  <a:sym typeface="Calibri"/>
                </a:rPr>
                <a:t> y la </a:t>
              </a:r>
              <a:r>
                <a:rPr lang="en-US" sz="1600" dirty="0" err="1">
                  <a:solidFill>
                    <a:schemeClr val="dk1"/>
                  </a:solidFill>
                  <a:latin typeface="Calibri"/>
                  <a:ea typeface="Calibri"/>
                  <a:cs typeface="Calibri"/>
                  <a:sym typeface="Calibri"/>
                </a:rPr>
                <a:t>colaboración</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140" name="Google Shape;140;p4"/>
            <p:cNvSpPr/>
            <p:nvPr/>
          </p:nvSpPr>
          <p:spPr>
            <a:xfrm>
              <a:off x="0" y="1319150"/>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1" name="Google Shape;141;p4"/>
            <p:cNvSpPr txBox="1"/>
            <p:nvPr/>
          </p:nvSpPr>
          <p:spPr>
            <a:xfrm>
              <a:off x="31532" y="1350682"/>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600" b="1">
                  <a:solidFill>
                    <a:schemeClr val="dk1"/>
                  </a:solidFill>
                  <a:latin typeface="Calibri"/>
                  <a:ea typeface="Calibri"/>
                  <a:cs typeface="Calibri"/>
                  <a:sym typeface="Calibri"/>
                </a:rPr>
                <a:t>Facilita la entrega de contenidos:</a:t>
              </a:r>
              <a:r>
                <a:rPr lang="en-US" sz="1600" b="0" i="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Los vídeos pregrabados y los materiales digitales permiten a los alumnos acceder a los contenidos y aprenderlos a su propio ritmo fuera del aula, preparándoles para las actividades prácticas en clase.</a:t>
              </a:r>
              <a:endParaRPr sz="1600">
                <a:solidFill>
                  <a:schemeClr val="dk1"/>
                </a:solidFill>
                <a:latin typeface="Calibri"/>
                <a:ea typeface="Calibri"/>
                <a:cs typeface="Calibri"/>
                <a:sym typeface="Calibri"/>
              </a:endParaRPr>
            </a:p>
          </p:txBody>
        </p:sp>
        <p:sp>
          <p:nvSpPr>
            <p:cNvPr id="142" name="Google Shape;142;p4"/>
            <p:cNvSpPr/>
            <p:nvPr/>
          </p:nvSpPr>
          <p:spPr>
            <a:xfrm>
              <a:off x="0" y="1978072"/>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3" name="Google Shape;143;p4"/>
            <p:cNvSpPr txBox="1"/>
            <p:nvPr/>
          </p:nvSpPr>
          <p:spPr>
            <a:xfrm>
              <a:off x="31532" y="2009604"/>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600" b="1">
                  <a:solidFill>
                    <a:schemeClr val="dk1"/>
                  </a:solidFill>
                  <a:latin typeface="Calibri"/>
                  <a:ea typeface="Calibri"/>
                  <a:cs typeface="Calibri"/>
                  <a:sym typeface="Calibri"/>
                </a:rPr>
                <a:t>Cambia el papel del profesor:</a:t>
              </a:r>
              <a:r>
                <a:rPr lang="en-US" sz="1600" b="0" i="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La tecnología transforma a los profesores de conferenciantes en facilitadores u organizadores del proceso de aprendizaje, animando a los estudiantes a asumir un papel más activo en su educación.</a:t>
              </a:r>
              <a:r>
                <a:rPr lang="en-US" sz="1600" b="0" i="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p:txBody>
        </p:sp>
        <p:sp>
          <p:nvSpPr>
            <p:cNvPr id="144" name="Google Shape;144;p4"/>
            <p:cNvSpPr/>
            <p:nvPr/>
          </p:nvSpPr>
          <p:spPr>
            <a:xfrm>
              <a:off x="0" y="2636994"/>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 name="Google Shape;145;p4"/>
            <p:cNvSpPr txBox="1"/>
            <p:nvPr/>
          </p:nvSpPr>
          <p:spPr>
            <a:xfrm>
              <a:off x="31532" y="2668526"/>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600" b="1">
                  <a:solidFill>
                    <a:schemeClr val="dk1"/>
                  </a:solidFill>
                  <a:latin typeface="Calibri"/>
                  <a:ea typeface="Calibri"/>
                  <a:cs typeface="Calibri"/>
                  <a:sym typeface="Calibri"/>
                </a:rPr>
                <a:t>Mejora el compromiso y la motivación de los estudiantes:</a:t>
              </a:r>
              <a:r>
                <a:rPr lang="en-US" sz="1600" b="0" i="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El uso de herramientas interactivas y multimedia aumenta la motivación, el compromiso y la interacción de los estudiantes, lo que redunda en mejores resultados de aprendizaje.</a:t>
              </a:r>
              <a:endParaRPr sz="1600">
                <a:solidFill>
                  <a:schemeClr val="dk1"/>
                </a:solidFill>
                <a:latin typeface="Calibri"/>
                <a:ea typeface="Calibri"/>
                <a:cs typeface="Calibri"/>
                <a:sym typeface="Calibri"/>
              </a:endParaRPr>
            </a:p>
          </p:txBody>
        </p:sp>
        <p:sp>
          <p:nvSpPr>
            <p:cNvPr id="146" name="Google Shape;146;p4"/>
            <p:cNvSpPr/>
            <p:nvPr/>
          </p:nvSpPr>
          <p:spPr>
            <a:xfrm>
              <a:off x="0" y="3295916"/>
              <a:ext cx="10794482" cy="645942"/>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7" name="Google Shape;147;p4"/>
            <p:cNvSpPr txBox="1"/>
            <p:nvPr/>
          </p:nvSpPr>
          <p:spPr>
            <a:xfrm>
              <a:off x="31532" y="3327448"/>
              <a:ext cx="10731418" cy="582878"/>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600" b="1">
                  <a:solidFill>
                    <a:schemeClr val="dk1"/>
                  </a:solidFill>
                  <a:latin typeface="Calibri"/>
                  <a:ea typeface="Calibri"/>
                  <a:cs typeface="Calibri"/>
                  <a:sym typeface="Calibri"/>
                </a:rPr>
                <a:t>Apoya la diversidad en la evaluación y la retroalimentación:</a:t>
              </a:r>
              <a:r>
                <a:rPr lang="en-US" sz="1600" b="0" i="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La tecnología permite diversas formas de evaluación (por ejemplo, cuestionarios, revisiones entre compañeros) y proporciona información oportuna, lo que ayuda a los estudiantes a mejorar continuamente su aprendizaje.</a:t>
              </a:r>
              <a:endParaRPr sz="16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51"/>
        <p:cNvGrpSpPr/>
        <p:nvPr/>
      </p:nvGrpSpPr>
      <p:grpSpPr>
        <a:xfrm>
          <a:off x="0" y="0"/>
          <a:ext cx="0" cy="0"/>
          <a:chOff x="0" y="0"/>
          <a:chExt cx="0" cy="0"/>
        </a:xfrm>
      </p:grpSpPr>
      <p:sp>
        <p:nvSpPr>
          <p:cNvPr id="152" name="Google Shape;152;p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53" name="Google Shape;153;p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54" name="Google Shape;154;p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55" name="Google Shape;155;p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56" name="Google Shape;156;p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57" name="Google Shape;157;p5"/>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158" name="Google Shape;158;p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159" name="Google Shape;159;p5"/>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160" name="Google Shape;160;p5"/>
          <p:cNvSpPr txBox="1"/>
          <p:nvPr/>
        </p:nvSpPr>
        <p:spPr>
          <a:xfrm>
            <a:off x="742219" y="2388261"/>
            <a:ext cx="9722581"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800" b="1" i="0" u="none" strike="noStrike">
                <a:solidFill>
                  <a:schemeClr val="dk2"/>
                </a:solidFill>
                <a:latin typeface="Calibri"/>
                <a:ea typeface="Calibri"/>
                <a:cs typeface="Calibri"/>
                <a:sym typeface="Calibri"/>
              </a:rPr>
              <a:t>Consejos prácticos para utilizar los materiales antes y después de las clases</a:t>
            </a:r>
            <a:endParaRPr sz="4666">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4"/>
        <p:cNvGrpSpPr/>
        <p:nvPr/>
      </p:nvGrpSpPr>
      <p:grpSpPr>
        <a:xfrm>
          <a:off x="0" y="0"/>
          <a:ext cx="0" cy="0"/>
          <a:chOff x="0" y="0"/>
          <a:chExt cx="0" cy="0"/>
        </a:xfrm>
      </p:grpSpPr>
      <p:sp>
        <p:nvSpPr>
          <p:cNvPr id="165" name="Google Shape;165;p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66" name="Google Shape;166;p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67" name="Google Shape;167;p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68" name="Google Shape;168;p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69" name="Google Shape;169;p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70" name="Google Shape;170;p6"/>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171" name="Google Shape;171;p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172" name="Google Shape;172;p6"/>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173" name="Google Shape;173;p6"/>
          <p:cNvSpPr txBox="1"/>
          <p:nvPr/>
        </p:nvSpPr>
        <p:spPr>
          <a:xfrm>
            <a:off x="672216" y="455523"/>
            <a:ext cx="9722581"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b="1" i="0" u="none" strike="noStrike" dirty="0">
                <a:solidFill>
                  <a:srgbClr val="033C5B"/>
                </a:solidFill>
                <a:latin typeface="Arial"/>
                <a:ea typeface="Arial"/>
                <a:cs typeface="Arial"/>
                <a:sym typeface="Arial"/>
              </a:rPr>
              <a:t>     </a:t>
            </a:r>
            <a:r>
              <a:rPr lang="en-US" sz="4000" b="1" i="0" u="none" strike="noStrike" dirty="0" err="1">
                <a:solidFill>
                  <a:srgbClr val="033C5B"/>
                </a:solidFill>
                <a:latin typeface="Arial"/>
                <a:ea typeface="Arial"/>
                <a:cs typeface="Arial"/>
                <a:sym typeface="Arial"/>
              </a:rPr>
              <a:t>Preparación</a:t>
            </a:r>
            <a:r>
              <a:rPr lang="en-US" sz="4000" b="1" i="0" u="none" strike="noStrike" dirty="0">
                <a:solidFill>
                  <a:srgbClr val="033C5B"/>
                </a:solidFill>
                <a:latin typeface="Arial"/>
                <a:ea typeface="Arial"/>
                <a:cs typeface="Arial"/>
                <a:sym typeface="Arial"/>
              </a:rPr>
              <a:t> de </a:t>
            </a:r>
            <a:r>
              <a:rPr lang="en-US" sz="4000" b="1" i="0" u="none" strike="noStrike" dirty="0" err="1">
                <a:solidFill>
                  <a:srgbClr val="033C5B"/>
                </a:solidFill>
                <a:latin typeface="Arial"/>
                <a:ea typeface="Arial"/>
                <a:cs typeface="Arial"/>
                <a:sym typeface="Arial"/>
              </a:rPr>
              <a:t>los</a:t>
            </a:r>
            <a:r>
              <a:rPr lang="en-US" sz="4000" b="1" i="0" u="none" strike="noStrike" dirty="0">
                <a:solidFill>
                  <a:srgbClr val="033C5B"/>
                </a:solidFill>
                <a:latin typeface="Arial"/>
                <a:ea typeface="Arial"/>
                <a:cs typeface="Arial"/>
                <a:sym typeface="Arial"/>
              </a:rPr>
              <a:t> </a:t>
            </a:r>
            <a:r>
              <a:rPr lang="en-US" sz="4000" b="1" i="0" u="none" strike="noStrike" dirty="0" err="1">
                <a:solidFill>
                  <a:srgbClr val="033C5B"/>
                </a:solidFill>
                <a:latin typeface="Arial"/>
                <a:ea typeface="Arial"/>
                <a:cs typeface="Arial"/>
                <a:sym typeface="Arial"/>
              </a:rPr>
              <a:t>materiales</a:t>
            </a:r>
            <a:r>
              <a:rPr lang="en-US" sz="4000" b="1" i="0" u="none" strike="noStrike" dirty="0">
                <a:solidFill>
                  <a:srgbClr val="033C5B"/>
                </a:solidFill>
                <a:latin typeface="Arial"/>
                <a:ea typeface="Arial"/>
                <a:cs typeface="Arial"/>
                <a:sym typeface="Arial"/>
              </a:rPr>
              <a:t> </a:t>
            </a:r>
            <a:r>
              <a:rPr lang="en-US" sz="4000" b="1" i="0" u="none" strike="noStrike" dirty="0" err="1">
                <a:solidFill>
                  <a:srgbClr val="033C5B"/>
                </a:solidFill>
                <a:latin typeface="Arial"/>
                <a:ea typeface="Arial"/>
                <a:cs typeface="Arial"/>
                <a:sym typeface="Arial"/>
              </a:rPr>
              <a:t>previos</a:t>
            </a:r>
            <a:r>
              <a:rPr lang="en-US" sz="4000" b="1" i="0" u="none" strike="noStrike" dirty="0">
                <a:solidFill>
                  <a:srgbClr val="033C5B"/>
                </a:solidFill>
                <a:latin typeface="Arial"/>
                <a:ea typeface="Arial"/>
                <a:cs typeface="Arial"/>
                <a:sym typeface="Arial"/>
              </a:rPr>
              <a:t> a la </a:t>
            </a:r>
            <a:r>
              <a:rPr lang="en-US" sz="4000" b="1" i="0" u="none" strike="noStrike" dirty="0" err="1">
                <a:solidFill>
                  <a:srgbClr val="033C5B"/>
                </a:solidFill>
                <a:latin typeface="Arial"/>
                <a:ea typeface="Arial"/>
                <a:cs typeface="Arial"/>
                <a:sym typeface="Arial"/>
              </a:rPr>
              <a:t>clase</a:t>
            </a:r>
            <a:endParaRPr sz="4000" b="1" dirty="0">
              <a:solidFill>
                <a:schemeClr val="dk1"/>
              </a:solidFill>
              <a:latin typeface="Calibri"/>
              <a:ea typeface="Calibri"/>
              <a:cs typeface="Calibri"/>
              <a:sym typeface="Calibri"/>
            </a:endParaRPr>
          </a:p>
        </p:txBody>
      </p:sp>
      <p:sp>
        <p:nvSpPr>
          <p:cNvPr id="174" name="Google Shape;174;p6"/>
          <p:cNvSpPr txBox="1"/>
          <p:nvPr/>
        </p:nvSpPr>
        <p:spPr>
          <a:xfrm>
            <a:off x="618324" y="1781145"/>
            <a:ext cx="9099702"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none" strike="noStrike" dirty="0">
                <a:solidFill>
                  <a:srgbClr val="121212"/>
                </a:solidFill>
                <a:latin typeface="Arial"/>
                <a:ea typeface="Arial"/>
                <a:cs typeface="Arial"/>
                <a:sym typeface="Arial"/>
              </a:rPr>
              <a:t>En </a:t>
            </a:r>
            <a:r>
              <a:rPr lang="en-US" sz="1800" b="0" i="0" u="none" strike="noStrike" dirty="0" err="1">
                <a:solidFill>
                  <a:srgbClr val="121212"/>
                </a:solidFill>
                <a:latin typeface="Arial"/>
                <a:ea typeface="Arial"/>
                <a:cs typeface="Arial"/>
                <a:sym typeface="Arial"/>
              </a:rPr>
              <a:t>el</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modelo</a:t>
            </a:r>
            <a:r>
              <a:rPr lang="en-US" sz="1800" b="0" i="0" u="none" strike="noStrike" dirty="0">
                <a:solidFill>
                  <a:srgbClr val="121212"/>
                </a:solidFill>
                <a:latin typeface="Arial"/>
                <a:ea typeface="Arial"/>
                <a:cs typeface="Arial"/>
                <a:sym typeface="Arial"/>
              </a:rPr>
              <a:t> de aula </a:t>
            </a:r>
            <a:r>
              <a:rPr lang="en-US" sz="1800" b="0" i="0" u="none" strike="noStrike" dirty="0" err="1">
                <a:solidFill>
                  <a:srgbClr val="121212"/>
                </a:solidFill>
                <a:latin typeface="Arial"/>
                <a:ea typeface="Arial"/>
                <a:cs typeface="Arial"/>
                <a:sym typeface="Arial"/>
              </a:rPr>
              <a:t>invertida</a:t>
            </a:r>
            <a:r>
              <a:rPr lang="en-US" sz="1800" b="0" i="0" u="none" strike="noStrike" dirty="0">
                <a:solidFill>
                  <a:srgbClr val="121212"/>
                </a:solidFill>
                <a:latin typeface="Arial"/>
                <a:ea typeface="Arial"/>
                <a:cs typeface="Arial"/>
                <a:sym typeface="Arial"/>
              </a:rPr>
              <a:t>, </a:t>
            </a:r>
            <a:r>
              <a:rPr lang="en-US" sz="1800" b="1" i="0" u="none" strike="noStrike" dirty="0" err="1">
                <a:solidFill>
                  <a:srgbClr val="121212"/>
                </a:solidFill>
                <a:latin typeface="Arial"/>
                <a:ea typeface="Arial"/>
                <a:cs typeface="Arial"/>
                <a:sym typeface="Arial"/>
              </a:rPr>
              <a:t>los</a:t>
            </a:r>
            <a:r>
              <a:rPr lang="en-US" sz="1800" b="1" i="0" u="none" strike="noStrike" dirty="0">
                <a:solidFill>
                  <a:srgbClr val="121212"/>
                </a:solidFill>
                <a:latin typeface="Arial"/>
                <a:ea typeface="Arial"/>
                <a:cs typeface="Arial"/>
                <a:sym typeface="Arial"/>
              </a:rPr>
              <a:t> </a:t>
            </a:r>
            <a:r>
              <a:rPr lang="en-US" sz="1800" b="1" i="0" u="none" strike="noStrike" dirty="0" err="1">
                <a:solidFill>
                  <a:srgbClr val="121212"/>
                </a:solidFill>
                <a:latin typeface="Arial"/>
                <a:ea typeface="Arial"/>
                <a:cs typeface="Arial"/>
                <a:sym typeface="Arial"/>
              </a:rPr>
              <a:t>materiales</a:t>
            </a:r>
            <a:r>
              <a:rPr lang="en-US" sz="1800" b="1" i="0" u="none" strike="noStrike" dirty="0">
                <a:solidFill>
                  <a:srgbClr val="121212"/>
                </a:solidFill>
                <a:latin typeface="Arial"/>
                <a:ea typeface="Arial"/>
                <a:cs typeface="Arial"/>
                <a:sym typeface="Arial"/>
              </a:rPr>
              <a:t> </a:t>
            </a:r>
            <a:r>
              <a:rPr lang="en-US" sz="1800" b="1" i="0" u="none" strike="noStrike" dirty="0" err="1">
                <a:solidFill>
                  <a:srgbClr val="121212"/>
                </a:solidFill>
                <a:latin typeface="Arial"/>
                <a:ea typeface="Arial"/>
                <a:cs typeface="Arial"/>
                <a:sym typeface="Arial"/>
              </a:rPr>
              <a:t>previos</a:t>
            </a:r>
            <a:r>
              <a:rPr lang="en-US" sz="1800" b="1" i="0" u="none" strike="noStrike" dirty="0">
                <a:solidFill>
                  <a:srgbClr val="121212"/>
                </a:solidFill>
                <a:latin typeface="Arial"/>
                <a:ea typeface="Arial"/>
                <a:cs typeface="Arial"/>
                <a:sym typeface="Arial"/>
              </a:rPr>
              <a:t> a la </a:t>
            </a:r>
            <a:r>
              <a:rPr lang="en-US" sz="1800" b="1" i="0" u="none" strike="noStrike" dirty="0" err="1">
                <a:solidFill>
                  <a:srgbClr val="121212"/>
                </a:solidFill>
                <a:latin typeface="Arial"/>
                <a:ea typeface="Arial"/>
                <a:cs typeface="Arial"/>
                <a:sym typeface="Arial"/>
              </a:rPr>
              <a:t>clase</a:t>
            </a:r>
            <a:r>
              <a:rPr lang="en-US" sz="1800" b="1" i="0" u="none" strike="noStrike" dirty="0">
                <a:solidFill>
                  <a:srgbClr val="121212"/>
                </a:solidFill>
                <a:latin typeface="Arial"/>
                <a:ea typeface="Arial"/>
                <a:cs typeface="Arial"/>
                <a:sym typeface="Arial"/>
              </a:rPr>
              <a:t> </a:t>
            </a:r>
            <a:r>
              <a:rPr lang="en-US" sz="1800" b="0" i="0" u="none" strike="noStrike" dirty="0">
                <a:solidFill>
                  <a:srgbClr val="121212"/>
                </a:solidFill>
                <a:latin typeface="Arial"/>
                <a:ea typeface="Arial"/>
                <a:cs typeface="Arial"/>
                <a:sym typeface="Arial"/>
              </a:rPr>
              <a:t>son </a:t>
            </a:r>
            <a:r>
              <a:rPr lang="en-US" sz="1800" b="0" i="0" u="none" strike="noStrike" dirty="0" err="1">
                <a:solidFill>
                  <a:srgbClr val="121212"/>
                </a:solidFill>
                <a:latin typeface="Arial"/>
                <a:ea typeface="Arial"/>
                <a:cs typeface="Arial"/>
                <a:sym typeface="Arial"/>
              </a:rPr>
              <a:t>fundamentales</a:t>
            </a:r>
            <a:r>
              <a:rPr lang="en-US" sz="1800" b="0" i="0" u="none" strike="noStrike" dirty="0">
                <a:solidFill>
                  <a:srgbClr val="121212"/>
                </a:solidFill>
                <a:latin typeface="Arial"/>
                <a:ea typeface="Arial"/>
                <a:cs typeface="Arial"/>
                <a:sym typeface="Arial"/>
              </a:rPr>
              <a:t> para </a:t>
            </a:r>
            <a:r>
              <a:rPr lang="en-US" sz="1800" b="0" i="0" u="none" strike="noStrike" dirty="0" err="1">
                <a:solidFill>
                  <a:srgbClr val="121212"/>
                </a:solidFill>
                <a:latin typeface="Arial"/>
                <a:ea typeface="Arial"/>
                <a:cs typeface="Arial"/>
                <a:sym typeface="Arial"/>
              </a:rPr>
              <a:t>garantizar</a:t>
            </a:r>
            <a:r>
              <a:rPr lang="en-US" sz="1800" b="0" i="0" u="none" strike="noStrike" dirty="0">
                <a:solidFill>
                  <a:srgbClr val="121212"/>
                </a:solidFill>
                <a:latin typeface="Arial"/>
                <a:ea typeface="Arial"/>
                <a:cs typeface="Arial"/>
                <a:sym typeface="Arial"/>
              </a:rPr>
              <a:t> que </a:t>
            </a:r>
            <a:r>
              <a:rPr lang="en-US" sz="1800" b="0" i="0" u="none" strike="noStrike" dirty="0" err="1">
                <a:solidFill>
                  <a:srgbClr val="121212"/>
                </a:solidFill>
                <a:latin typeface="Arial"/>
                <a:ea typeface="Arial"/>
                <a:cs typeface="Arial"/>
                <a:sym typeface="Arial"/>
              </a:rPr>
              <a:t>los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estudiantes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lleguen</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preparados</a:t>
            </a:r>
            <a:r>
              <a:rPr lang="en-US" sz="1800" b="0" i="0" u="none" strike="noStrike" dirty="0">
                <a:solidFill>
                  <a:srgbClr val="121212"/>
                </a:solidFill>
                <a:latin typeface="Arial"/>
                <a:ea typeface="Arial"/>
                <a:cs typeface="Arial"/>
                <a:sym typeface="Arial"/>
              </a:rPr>
              <a:t> para </a:t>
            </a:r>
            <a:r>
              <a:rPr lang="en-US" sz="1800" b="0" i="0" u="none" strike="noStrike" dirty="0" err="1">
                <a:solidFill>
                  <a:srgbClr val="121212"/>
                </a:solidFill>
                <a:latin typeface="Arial"/>
                <a:ea typeface="Arial"/>
                <a:cs typeface="Arial"/>
                <a:sym typeface="Arial"/>
              </a:rPr>
              <a:t>realizar</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actividades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más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interactivas</a:t>
            </a:r>
            <a:r>
              <a:rPr lang="en-US" sz="1800" b="0" i="0" u="none" strike="noStrike" dirty="0">
                <a:solidFill>
                  <a:srgbClr val="121212"/>
                </a:solidFill>
                <a:latin typeface="Arial"/>
                <a:ea typeface="Arial"/>
                <a:cs typeface="Arial"/>
                <a:sym typeface="Arial"/>
              </a:rPr>
              <a:t> y </a:t>
            </a:r>
            <a:r>
              <a:rPr lang="en-US" sz="1800" b="0" i="0" u="none" strike="noStrike" dirty="0" err="1">
                <a:solidFill>
                  <a:srgbClr val="121212"/>
                </a:solidFill>
                <a:latin typeface="Arial"/>
                <a:ea typeface="Arial"/>
                <a:cs typeface="Arial"/>
                <a:sym typeface="Arial"/>
              </a:rPr>
              <a:t>prácticas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durante</a:t>
            </a:r>
            <a:r>
              <a:rPr lang="en-US" sz="1800" b="0" i="0" u="none" strike="noStrike" dirty="0">
                <a:solidFill>
                  <a:srgbClr val="121212"/>
                </a:solidFill>
                <a:latin typeface="Arial"/>
                <a:ea typeface="Arial"/>
                <a:cs typeface="Arial"/>
                <a:sym typeface="Arial"/>
              </a:rPr>
              <a:t> la </a:t>
            </a:r>
            <a:r>
              <a:rPr lang="en-US" sz="1800" b="0" i="0" u="none" strike="noStrike" dirty="0" err="1">
                <a:solidFill>
                  <a:srgbClr val="121212"/>
                </a:solidFill>
                <a:latin typeface="Arial"/>
                <a:ea typeface="Arial"/>
                <a:cs typeface="Arial"/>
                <a:sym typeface="Arial"/>
              </a:rPr>
              <a:t>clase</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Estos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materiales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proporcionan</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los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conocimientos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básicos</a:t>
            </a:r>
            <a:r>
              <a:rPr lang="en-US" sz="1800" b="0" i="0" u="none" strike="noStrike" dirty="0">
                <a:solidFill>
                  <a:srgbClr val="121212"/>
                </a:solidFill>
                <a:latin typeface="Arial"/>
                <a:ea typeface="Arial"/>
                <a:cs typeface="Arial"/>
                <a:sym typeface="Arial"/>
              </a:rPr>
              <a:t> que </a:t>
            </a:r>
            <a:r>
              <a:rPr lang="en-US" sz="1800" b="0" i="0" u="none" strike="noStrike" dirty="0" err="1">
                <a:solidFill>
                  <a:srgbClr val="121212"/>
                </a:solidFill>
                <a:latin typeface="Arial"/>
                <a:ea typeface="Arial"/>
                <a:cs typeface="Arial"/>
                <a:sym typeface="Arial"/>
              </a:rPr>
              <a:t>los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estudiantes</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necesitan</a:t>
            </a:r>
            <a:r>
              <a:rPr lang="en-US" sz="1800" b="0" i="0" u="none" strike="noStrike" dirty="0">
                <a:solidFill>
                  <a:srgbClr val="121212"/>
                </a:solidFill>
                <a:latin typeface="Arial"/>
                <a:ea typeface="Arial"/>
                <a:cs typeface="Arial"/>
                <a:sym typeface="Arial"/>
              </a:rPr>
              <a:t> para </a:t>
            </a:r>
            <a:r>
              <a:rPr lang="en-US" sz="1800" b="0" i="0" u="none" strike="noStrike" dirty="0" err="1">
                <a:solidFill>
                  <a:srgbClr val="121212"/>
                </a:solidFill>
                <a:latin typeface="Arial"/>
                <a:ea typeface="Arial"/>
                <a:cs typeface="Arial"/>
                <a:sym typeface="Arial"/>
              </a:rPr>
              <a:t>participar</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en</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tareas</a:t>
            </a:r>
            <a:r>
              <a:rPr lang="en-US" sz="1800" b="0" i="0" u="none" strike="noStrike" dirty="0">
                <a:solidFill>
                  <a:srgbClr val="121212"/>
                </a:solidFill>
                <a:latin typeface="Arial"/>
                <a:ea typeface="Arial"/>
                <a:cs typeface="Arial"/>
                <a:sym typeface="Arial"/>
              </a:rPr>
              <a:t> de </a:t>
            </a:r>
            <a:r>
              <a:rPr lang="en-US" sz="1800" b="0" i="0" u="none" strike="noStrike" dirty="0" err="1">
                <a:solidFill>
                  <a:srgbClr val="121212"/>
                </a:solidFill>
                <a:latin typeface="Arial"/>
                <a:ea typeface="Arial"/>
                <a:cs typeface="Arial"/>
                <a:sym typeface="Arial"/>
              </a:rPr>
              <a:t>pensamiento</a:t>
            </a:r>
            <a:r>
              <a:rPr lang="en-US" sz="1800" b="0" i="0" u="none" strike="noStrike" dirty="0">
                <a:solidFill>
                  <a:srgbClr val="121212"/>
                </a:solidFill>
                <a:latin typeface="Arial"/>
                <a:ea typeface="Arial"/>
                <a:cs typeface="Arial"/>
                <a:sym typeface="Arial"/>
              </a:rPr>
              <a:t> de </a:t>
            </a:r>
            <a:r>
              <a:rPr lang="en-US" sz="1800" b="0" i="0" u="none" strike="noStrike" dirty="0" err="1">
                <a:solidFill>
                  <a:srgbClr val="121212"/>
                </a:solidFill>
                <a:latin typeface="Arial"/>
                <a:ea typeface="Arial"/>
                <a:cs typeface="Arial"/>
                <a:sym typeface="Arial"/>
              </a:rPr>
              <a:t>orden</a:t>
            </a:r>
            <a:r>
              <a:rPr lang="en-US" sz="1800" b="0" i="0" u="none" strike="noStrike" dirty="0">
                <a:solidFill>
                  <a:srgbClr val="121212"/>
                </a:solidFill>
                <a:latin typeface="Arial"/>
                <a:ea typeface="Arial"/>
                <a:cs typeface="Arial"/>
                <a:sym typeface="Arial"/>
              </a:rPr>
              <a:t> superior, </a:t>
            </a:r>
            <a:r>
              <a:rPr lang="en-US" sz="1800" b="0" i="0" u="none" strike="noStrike" dirty="0" err="1">
                <a:solidFill>
                  <a:srgbClr val="121212"/>
                </a:solidFill>
                <a:latin typeface="Arial"/>
                <a:ea typeface="Arial"/>
                <a:cs typeface="Arial"/>
                <a:sym typeface="Arial"/>
              </a:rPr>
              <a:t>como</a:t>
            </a:r>
            <a:r>
              <a:rPr lang="en-US" sz="1800" b="0" i="0" u="none" strike="noStrike" dirty="0">
                <a:solidFill>
                  <a:srgbClr val="121212"/>
                </a:solidFill>
                <a:latin typeface="Arial"/>
                <a:ea typeface="Arial"/>
                <a:cs typeface="Arial"/>
                <a:sym typeface="Arial"/>
              </a:rPr>
              <a:t> la </a:t>
            </a:r>
            <a:r>
              <a:rPr lang="en-US" sz="1800" b="0" i="0" u="none" strike="noStrike" dirty="0" err="1">
                <a:solidFill>
                  <a:srgbClr val="121212"/>
                </a:solidFill>
                <a:latin typeface="Arial"/>
                <a:ea typeface="Arial"/>
                <a:cs typeface="Arial"/>
                <a:sym typeface="Arial"/>
              </a:rPr>
              <a:t>resolución</a:t>
            </a:r>
            <a:r>
              <a:rPr lang="en-US" sz="1800" b="0" i="0" u="none" strike="noStrike" dirty="0">
                <a:solidFill>
                  <a:srgbClr val="121212"/>
                </a:solidFill>
                <a:latin typeface="Arial"/>
                <a:ea typeface="Arial"/>
                <a:cs typeface="Arial"/>
                <a:sym typeface="Arial"/>
              </a:rPr>
              <a:t> de </a:t>
            </a:r>
            <a:r>
              <a:rPr lang="en-US" sz="1800" b="0" i="0" u="none" strike="noStrike" dirty="0" err="1">
                <a:solidFill>
                  <a:srgbClr val="121212"/>
                </a:solidFill>
                <a:latin typeface="Arial"/>
                <a:ea typeface="Arial"/>
                <a:cs typeface="Arial"/>
                <a:sym typeface="Arial"/>
              </a:rPr>
              <a:t>problemas</a:t>
            </a:r>
            <a:r>
              <a:rPr lang="en-US" sz="1800" b="0" i="0" u="none" strike="noStrike" dirty="0">
                <a:solidFill>
                  <a:srgbClr val="121212"/>
                </a:solidFill>
                <a:latin typeface="Arial"/>
                <a:ea typeface="Arial"/>
                <a:cs typeface="Arial"/>
                <a:sym typeface="Arial"/>
              </a:rPr>
              <a:t>, la </a:t>
            </a:r>
            <a:r>
              <a:rPr lang="en-US" sz="1800" b="0" i="0" u="none" strike="noStrike" dirty="0" err="1">
                <a:solidFill>
                  <a:srgbClr val="121212"/>
                </a:solidFill>
                <a:latin typeface="Arial"/>
                <a:ea typeface="Arial"/>
                <a:cs typeface="Arial"/>
                <a:sym typeface="Arial"/>
              </a:rPr>
              <a:t>colaboración</a:t>
            </a:r>
            <a:r>
              <a:rPr lang="en-US" sz="1800" b="0" i="0" u="none" strike="noStrike" dirty="0">
                <a:solidFill>
                  <a:srgbClr val="121212"/>
                </a:solidFill>
                <a:latin typeface="Arial"/>
                <a:ea typeface="Arial"/>
                <a:cs typeface="Arial"/>
                <a:sym typeface="Arial"/>
              </a:rPr>
              <a:t> y la </a:t>
            </a:r>
            <a:r>
              <a:rPr lang="en-US" sz="1800" b="0" i="0" u="none" strike="noStrike" dirty="0" err="1">
                <a:solidFill>
                  <a:srgbClr val="121212"/>
                </a:solidFill>
                <a:latin typeface="Arial"/>
                <a:ea typeface="Arial"/>
                <a:cs typeface="Arial"/>
                <a:sym typeface="Arial"/>
              </a:rPr>
              <a:t>aplicación</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práctica</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cuando</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entran</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en</a:t>
            </a:r>
            <a:r>
              <a:rPr lang="en-US" sz="1800" b="0" i="0" u="none" strike="noStrike" dirty="0">
                <a:solidFill>
                  <a:srgbClr val="121212"/>
                </a:solidFill>
                <a:latin typeface="Arial"/>
                <a:ea typeface="Arial"/>
                <a:cs typeface="Arial"/>
                <a:sym typeface="Arial"/>
              </a:rPr>
              <a:t> </a:t>
            </a:r>
            <a:r>
              <a:rPr lang="en-US" sz="1800" b="0" i="0" u="none" strike="noStrike" dirty="0" err="1">
                <a:solidFill>
                  <a:srgbClr val="121212"/>
                </a:solidFill>
                <a:latin typeface="Arial"/>
                <a:ea typeface="Arial"/>
                <a:cs typeface="Arial"/>
                <a:sym typeface="Arial"/>
              </a:rPr>
              <a:t>el</a:t>
            </a:r>
            <a:r>
              <a:rPr lang="en-US" sz="1800" b="0" i="0" u="none" strike="noStrike" dirty="0">
                <a:solidFill>
                  <a:srgbClr val="121212"/>
                </a:solidFill>
                <a:latin typeface="Arial"/>
                <a:ea typeface="Arial"/>
                <a:cs typeface="Arial"/>
                <a:sym typeface="Arial"/>
              </a:rPr>
              <a:t> aula.</a:t>
            </a:r>
            <a:endParaRPr sz="1800" b="0" dirty="0">
              <a:solidFill>
                <a:schemeClr val="dk1"/>
              </a:solidFill>
              <a:latin typeface="Calibri"/>
              <a:ea typeface="Calibri"/>
              <a:cs typeface="Calibri"/>
              <a:sym typeface="Calibri"/>
            </a:endParaRPr>
          </a:p>
        </p:txBody>
      </p:sp>
      <p:pic>
        <p:nvPicPr>
          <p:cNvPr id="175" name="Google Shape;175;p6"/>
          <p:cNvPicPr preferRelativeResize="0"/>
          <p:nvPr/>
        </p:nvPicPr>
        <p:blipFill rotWithShape="1">
          <a:blip r:embed="rId6">
            <a:alphaModFix/>
          </a:blip>
          <a:srcRect/>
          <a:stretch/>
        </p:blipFill>
        <p:spPr>
          <a:xfrm>
            <a:off x="231440" y="48110"/>
            <a:ext cx="1127858" cy="1135478"/>
          </a:xfrm>
          <a:prstGeom prst="rect">
            <a:avLst/>
          </a:prstGeom>
          <a:noFill/>
          <a:ln>
            <a:noFill/>
          </a:ln>
        </p:spPr>
      </p:pic>
      <p:grpSp>
        <p:nvGrpSpPr>
          <p:cNvPr id="176" name="Google Shape;176;p6"/>
          <p:cNvGrpSpPr/>
          <p:nvPr/>
        </p:nvGrpSpPr>
        <p:grpSpPr>
          <a:xfrm>
            <a:off x="840370" y="3935072"/>
            <a:ext cx="9099702" cy="1753368"/>
            <a:chOff x="0" y="478"/>
            <a:chExt cx="9099702" cy="1753368"/>
          </a:xfrm>
        </p:grpSpPr>
        <p:sp>
          <p:nvSpPr>
            <p:cNvPr id="177" name="Google Shape;177;p6"/>
            <p:cNvSpPr/>
            <p:nvPr/>
          </p:nvSpPr>
          <p:spPr>
            <a:xfrm>
              <a:off x="0" y="478"/>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txBox="1"/>
            <p:nvPr/>
          </p:nvSpPr>
          <p:spPr>
            <a:xfrm>
              <a:off x="13681" y="14159"/>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Crear contenidos de vídeo atractivos (clases en vídeo, tutoriales)</a:t>
              </a:r>
              <a:endParaRPr sz="1800">
                <a:solidFill>
                  <a:schemeClr val="dk1"/>
                </a:solidFill>
                <a:latin typeface="Calibri"/>
                <a:ea typeface="Calibri"/>
                <a:cs typeface="Calibri"/>
                <a:sym typeface="Calibri"/>
              </a:endParaRPr>
            </a:p>
          </p:txBody>
        </p:sp>
        <p:sp>
          <p:nvSpPr>
            <p:cNvPr id="179" name="Google Shape;179;p6"/>
            <p:cNvSpPr/>
            <p:nvPr/>
          </p:nvSpPr>
          <p:spPr>
            <a:xfrm>
              <a:off x="0" y="295102"/>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txBox="1"/>
            <p:nvPr/>
          </p:nvSpPr>
          <p:spPr>
            <a:xfrm>
              <a:off x="13681" y="308783"/>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Utilizar vídeos interactivos</a:t>
              </a:r>
              <a:endParaRPr sz="1800">
                <a:solidFill>
                  <a:schemeClr val="dk1"/>
                </a:solidFill>
                <a:latin typeface="Calibri"/>
                <a:ea typeface="Calibri"/>
                <a:cs typeface="Calibri"/>
                <a:sym typeface="Calibri"/>
              </a:endParaRPr>
            </a:p>
          </p:txBody>
        </p:sp>
        <p:sp>
          <p:nvSpPr>
            <p:cNvPr id="181" name="Google Shape;181;p6"/>
            <p:cNvSpPr/>
            <p:nvPr/>
          </p:nvSpPr>
          <p:spPr>
            <a:xfrm>
              <a:off x="0" y="589725"/>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txBox="1"/>
            <p:nvPr/>
          </p:nvSpPr>
          <p:spPr>
            <a:xfrm>
              <a:off x="13681" y="603406"/>
              <a:ext cx="9072340" cy="252889"/>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r>
                <a:rPr lang="en-US" sz="1800">
                  <a:latin typeface="Calibri"/>
                  <a:ea typeface="Calibri"/>
                  <a:cs typeface="Calibri"/>
                  <a:sym typeface="Calibri"/>
                </a:rPr>
                <a:t>Proporcionar lecturas y material complementario (lecturas, folletos, infografías)</a:t>
              </a:r>
              <a:endParaRPr sz="1800">
                <a:latin typeface="Calibri"/>
                <a:ea typeface="Calibri"/>
                <a:cs typeface="Calibri"/>
                <a:sym typeface="Calibri"/>
              </a:endParaRPr>
            </a:p>
          </p:txBody>
        </p:sp>
        <p:sp>
          <p:nvSpPr>
            <p:cNvPr id="183" name="Google Shape;183;p6"/>
            <p:cNvSpPr/>
            <p:nvPr/>
          </p:nvSpPr>
          <p:spPr>
            <a:xfrm>
              <a:off x="0" y="884348"/>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txBox="1"/>
            <p:nvPr/>
          </p:nvSpPr>
          <p:spPr>
            <a:xfrm>
              <a:off x="13681" y="898029"/>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Incorporar funciones de accesibilidad (transcripciones para audio, formato legible)</a:t>
              </a:r>
              <a:endParaRPr sz="1800">
                <a:solidFill>
                  <a:schemeClr val="dk1"/>
                </a:solidFill>
                <a:latin typeface="Calibri"/>
                <a:ea typeface="Calibri"/>
                <a:cs typeface="Calibri"/>
                <a:sym typeface="Calibri"/>
              </a:endParaRPr>
            </a:p>
          </p:txBody>
        </p:sp>
        <p:sp>
          <p:nvSpPr>
            <p:cNvPr id="185" name="Google Shape;185;p6"/>
            <p:cNvSpPr/>
            <p:nvPr/>
          </p:nvSpPr>
          <p:spPr>
            <a:xfrm>
              <a:off x="0" y="1178972"/>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txBox="1"/>
            <p:nvPr/>
          </p:nvSpPr>
          <p:spPr>
            <a:xfrm>
              <a:off x="13681" y="1192653"/>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Organizar contenidos en un LMS</a:t>
              </a:r>
              <a:endParaRPr sz="1800">
                <a:solidFill>
                  <a:schemeClr val="dk1"/>
                </a:solidFill>
                <a:latin typeface="Calibri"/>
                <a:ea typeface="Calibri"/>
                <a:cs typeface="Calibri"/>
                <a:sym typeface="Calibri"/>
              </a:endParaRPr>
            </a:p>
          </p:txBody>
        </p:sp>
        <p:sp>
          <p:nvSpPr>
            <p:cNvPr id="187" name="Google Shape;187;p6"/>
            <p:cNvSpPr/>
            <p:nvPr/>
          </p:nvSpPr>
          <p:spPr>
            <a:xfrm>
              <a:off x="0" y="1473595"/>
              <a:ext cx="9099702" cy="280251"/>
            </a:xfrm>
            <a:prstGeom prst="roundRect">
              <a:avLst>
                <a:gd name="adj" fmla="val 16667"/>
              </a:avLst>
            </a:prstGeom>
            <a:gradFill>
              <a:gsLst>
                <a:gs pos="0">
                  <a:srgbClr val="FFBD80"/>
                </a:gs>
                <a:gs pos="35000">
                  <a:srgbClr val="FFCFA8"/>
                </a:gs>
                <a:gs pos="100000">
                  <a:srgbClr val="FFEB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txBox="1"/>
            <p:nvPr/>
          </p:nvSpPr>
          <p:spPr>
            <a:xfrm>
              <a:off x="13681" y="1487276"/>
              <a:ext cx="9072340" cy="252889"/>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Incluir preguntas de reflexión o preparatorias</a:t>
              </a:r>
              <a:endParaRPr sz="1800">
                <a:solidFill>
                  <a:schemeClr val="dk1"/>
                </a:solidFill>
                <a:latin typeface="Calibri"/>
                <a:ea typeface="Calibri"/>
                <a:cs typeface="Calibri"/>
                <a:sym typeface="Calibri"/>
              </a:endParaRPr>
            </a:p>
          </p:txBody>
        </p:sp>
      </p:grpSp>
      <p:sp>
        <p:nvSpPr>
          <p:cNvPr id="189" name="Google Shape;189;p6"/>
          <p:cNvSpPr txBox="1"/>
          <p:nvPr/>
        </p:nvSpPr>
        <p:spPr>
          <a:xfrm>
            <a:off x="751863" y="3489949"/>
            <a:ext cx="9099702"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0" u="none" strike="noStrike" dirty="0">
                <a:solidFill>
                  <a:srgbClr val="121212"/>
                </a:solidFill>
                <a:latin typeface="Arial"/>
                <a:ea typeface="Arial"/>
                <a:cs typeface="Arial"/>
                <a:sym typeface="Arial"/>
              </a:rPr>
              <a:t>¿CÓMO?</a:t>
            </a:r>
            <a:endParaRPr sz="1800" b="1"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3"/>
        <p:cNvGrpSpPr/>
        <p:nvPr/>
      </p:nvGrpSpPr>
      <p:grpSpPr>
        <a:xfrm>
          <a:off x="0" y="0"/>
          <a:ext cx="0" cy="0"/>
          <a:chOff x="0" y="0"/>
          <a:chExt cx="0" cy="0"/>
        </a:xfrm>
      </p:grpSpPr>
      <p:sp>
        <p:nvSpPr>
          <p:cNvPr id="194" name="Google Shape;194;p7"/>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5" name="Google Shape;195;p7"/>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6" name="Google Shape;196;p7"/>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7" name="Google Shape;197;p7"/>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8" name="Google Shape;198;p7"/>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99" name="Google Shape;199;p7"/>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200" name="Google Shape;200;p7"/>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01" name="Google Shape;201;p7"/>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02" name="Google Shape;202;p7"/>
          <p:cNvSpPr txBox="1"/>
          <p:nvPr/>
        </p:nvSpPr>
        <p:spPr>
          <a:xfrm>
            <a:off x="275888" y="324416"/>
            <a:ext cx="11087272" cy="1308050"/>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4800" b="1" i="0" u="none" strike="noStrike">
                <a:solidFill>
                  <a:srgbClr val="033C5B"/>
                </a:solidFill>
                <a:latin typeface="Arial"/>
                <a:ea typeface="Arial"/>
                <a:cs typeface="Arial"/>
                <a:sym typeface="Arial"/>
              </a:rPr>
              <a:t>     Herramientas de creación de vídeo</a:t>
            </a:r>
            <a:endParaRPr/>
          </a:p>
          <a:p>
            <a:pPr marL="0" marR="0" lvl="0" indent="0" algn="l" rtl="0">
              <a:lnSpc>
                <a:spcPct val="116659"/>
              </a:lnSpc>
              <a:spcBef>
                <a:spcPts val="0"/>
              </a:spcBef>
              <a:spcAft>
                <a:spcPts val="0"/>
              </a:spcAft>
              <a:buNone/>
            </a:pPr>
            <a:r>
              <a:rPr lang="en-US" sz="4400" i="0" u="none" strike="noStrike">
                <a:solidFill>
                  <a:srgbClr val="033C5B"/>
                </a:solidFill>
                <a:latin typeface="Arial"/>
                <a:ea typeface="Arial"/>
                <a:cs typeface="Arial"/>
                <a:sym typeface="Arial"/>
              </a:rPr>
              <a:t>Screencastify</a:t>
            </a:r>
            <a:endParaRPr sz="4400">
              <a:solidFill>
                <a:srgbClr val="033C5B"/>
              </a:solidFill>
              <a:latin typeface="Arial"/>
              <a:ea typeface="Arial"/>
              <a:cs typeface="Arial"/>
              <a:sym typeface="Arial"/>
            </a:endParaRPr>
          </a:p>
        </p:txBody>
      </p:sp>
      <p:sp>
        <p:nvSpPr>
          <p:cNvPr id="203" name="Google Shape;203;p7"/>
          <p:cNvSpPr txBox="1"/>
          <p:nvPr/>
        </p:nvSpPr>
        <p:spPr>
          <a:xfrm>
            <a:off x="149280" y="1779477"/>
            <a:ext cx="5850300" cy="4248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sng" strike="noStrike">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Screencastify </a:t>
            </a:r>
            <a:r>
              <a:rPr lang="en-US" sz="1800" b="0" i="0" u="none" strike="noStrike">
                <a:solidFill>
                  <a:srgbClr val="121212"/>
                </a:solidFill>
                <a:latin typeface="Arial"/>
                <a:ea typeface="Arial"/>
                <a:cs typeface="Arial"/>
                <a:sym typeface="Arial"/>
              </a:rPr>
              <a:t>es una herramienta útil para el </a:t>
            </a:r>
            <a:r>
              <a:rPr lang="en-US" sz="1800">
                <a:solidFill>
                  <a:srgbClr val="121212"/>
                </a:solidFill>
              </a:rPr>
              <a:t>aprendizaje invertido </a:t>
            </a:r>
            <a:r>
              <a:rPr lang="en-US" sz="1800" b="0" i="0" u="none" strike="noStrike">
                <a:solidFill>
                  <a:srgbClr val="121212"/>
                </a:solidFill>
                <a:latin typeface="Arial"/>
                <a:ea typeface="Arial"/>
                <a:cs typeface="Arial"/>
                <a:sym typeface="Arial"/>
              </a:rPr>
              <a:t> que permite a los educadores crear atractivos vídeos de conferencias.</a:t>
            </a:r>
            <a:endParaRPr/>
          </a:p>
          <a:p>
            <a:pPr marL="0" marR="0" lvl="0" indent="0" algn="just" rtl="0">
              <a:spcBef>
                <a:spcPts val="0"/>
              </a:spcBef>
              <a:spcAft>
                <a:spcPts val="0"/>
              </a:spcAft>
              <a:buNone/>
            </a:pPr>
            <a:endParaRPr sz="1800" b="0" i="0" u="none" strike="noStrike">
              <a:solidFill>
                <a:srgbClr val="121212"/>
              </a:solidFill>
              <a:latin typeface="Arial"/>
              <a:ea typeface="Arial"/>
              <a:cs typeface="Arial"/>
              <a:sym typeface="Arial"/>
            </a:endParaRPr>
          </a:p>
          <a:p>
            <a:pPr marL="285750" marR="0" lvl="0" indent="-285750" algn="just" rtl="0">
              <a:spcBef>
                <a:spcPts val="0"/>
              </a:spcBef>
              <a:spcAft>
                <a:spcPts val="0"/>
              </a:spcAft>
              <a:buClr>
                <a:srgbClr val="E36C09"/>
              </a:buClr>
              <a:buSzPts val="1800"/>
              <a:buFont typeface="Arial"/>
              <a:buChar char="•"/>
            </a:pPr>
            <a:r>
              <a:rPr lang="en-US" sz="1800" b="0" i="0" u="none" strike="noStrike">
                <a:solidFill>
                  <a:srgbClr val="E36C09"/>
                </a:solidFill>
                <a:latin typeface="Arial"/>
                <a:ea typeface="Arial"/>
                <a:cs typeface="Arial"/>
                <a:sym typeface="Arial"/>
              </a:rPr>
              <a:t>Apoya el aprendizaje a ritmo propio: </a:t>
            </a:r>
            <a:r>
              <a:rPr lang="en-US" sz="1800" b="0" i="0" u="none" strike="noStrike">
                <a:solidFill>
                  <a:srgbClr val="121212"/>
                </a:solidFill>
                <a:latin typeface="Arial"/>
                <a:ea typeface="Arial"/>
                <a:cs typeface="Arial"/>
                <a:sym typeface="Arial"/>
              </a:rPr>
              <a:t>Permite a los alumnos aprender a su propio ritmo fuera de clase.</a:t>
            </a:r>
            <a:endParaRPr/>
          </a:p>
          <a:p>
            <a:pPr marL="285750" marR="0" lvl="0" indent="-285750" algn="just" rtl="0">
              <a:spcBef>
                <a:spcPts val="0"/>
              </a:spcBef>
              <a:spcAft>
                <a:spcPts val="0"/>
              </a:spcAft>
              <a:buClr>
                <a:srgbClr val="E36C09"/>
              </a:buClr>
              <a:buSzPts val="1800"/>
              <a:buFont typeface="Arial"/>
              <a:buChar char="•"/>
            </a:pPr>
            <a:r>
              <a:rPr lang="en-US" sz="1800" b="0" i="0" u="none" strike="noStrike">
                <a:solidFill>
                  <a:srgbClr val="E36C09"/>
                </a:solidFill>
                <a:latin typeface="Arial"/>
                <a:ea typeface="Arial"/>
                <a:cs typeface="Arial"/>
                <a:sym typeface="Arial"/>
              </a:rPr>
              <a:t>Va más allá de la transmisión de contenidos: </a:t>
            </a:r>
            <a:r>
              <a:rPr lang="en-US" sz="1800" b="0" i="0" u="none" strike="noStrike">
                <a:solidFill>
                  <a:srgbClr val="121212"/>
                </a:solidFill>
                <a:latin typeface="Arial"/>
                <a:ea typeface="Arial"/>
                <a:cs typeface="Arial"/>
                <a:sym typeface="Arial"/>
              </a:rPr>
              <a:t>Se centra en fomentar un entorno de aprendizaje más profundo.</a:t>
            </a:r>
            <a:endParaRPr/>
          </a:p>
          <a:p>
            <a:pPr marL="285750" marR="0" lvl="0" indent="-285750" algn="just" rtl="0">
              <a:spcBef>
                <a:spcPts val="0"/>
              </a:spcBef>
              <a:spcAft>
                <a:spcPts val="0"/>
              </a:spcAft>
              <a:buClr>
                <a:srgbClr val="E36C09"/>
              </a:buClr>
              <a:buSzPts val="1800"/>
              <a:buFont typeface="Arial"/>
              <a:buChar char="•"/>
            </a:pPr>
            <a:r>
              <a:rPr lang="en-US" sz="1800" b="0" i="0" u="none" strike="noStrike">
                <a:solidFill>
                  <a:srgbClr val="E36C09"/>
                </a:solidFill>
                <a:latin typeface="Arial"/>
                <a:ea typeface="Arial"/>
                <a:cs typeface="Arial"/>
                <a:sym typeface="Arial"/>
              </a:rPr>
              <a:t>Se alinea con los principios del </a:t>
            </a:r>
            <a:r>
              <a:rPr lang="en-US" sz="1800">
                <a:solidFill>
                  <a:srgbClr val="E36C09"/>
                </a:solidFill>
              </a:rPr>
              <a:t>aprendizaje invertido </a:t>
            </a:r>
            <a:r>
              <a:rPr lang="en-US" sz="1800" b="0" i="0" u="none" strike="noStrike">
                <a:solidFill>
                  <a:srgbClr val="121212"/>
                </a:solidFill>
                <a:latin typeface="Arial"/>
                <a:ea typeface="Arial"/>
                <a:cs typeface="Arial"/>
                <a:sym typeface="Arial"/>
              </a:rPr>
              <a:t>: Enfatiza el contenido intencional para maximizar la participación activa durante la clase.</a:t>
            </a:r>
            <a:endParaRPr/>
          </a:p>
          <a:p>
            <a:pPr marL="285750" marR="0" lvl="0" indent="-285750" algn="just" rtl="0">
              <a:spcBef>
                <a:spcPts val="0"/>
              </a:spcBef>
              <a:spcAft>
                <a:spcPts val="0"/>
              </a:spcAft>
              <a:buClr>
                <a:srgbClr val="E36C09"/>
              </a:buClr>
              <a:buSzPts val="1800"/>
              <a:buFont typeface="Arial"/>
              <a:buChar char="•"/>
            </a:pPr>
            <a:r>
              <a:rPr lang="en-US" sz="1800" b="0" i="0" u="none" strike="noStrike">
                <a:solidFill>
                  <a:srgbClr val="E36C09"/>
                </a:solidFill>
                <a:latin typeface="Arial"/>
                <a:ea typeface="Arial"/>
                <a:cs typeface="Arial"/>
                <a:sym typeface="Arial"/>
              </a:rPr>
              <a:t>Maximiza la interacción en clase: </a:t>
            </a:r>
            <a:r>
              <a:rPr lang="en-US" sz="1800" b="0" i="0" u="none" strike="noStrike">
                <a:solidFill>
                  <a:srgbClr val="121212"/>
                </a:solidFill>
                <a:latin typeface="Arial"/>
                <a:ea typeface="Arial"/>
                <a:cs typeface="Arial"/>
                <a:sym typeface="Arial"/>
              </a:rPr>
              <a:t>Libera tiempo de clase para actividades de aprendizaje más activas y prácticas.</a:t>
            </a:r>
            <a:endParaRPr sz="1800">
              <a:solidFill>
                <a:schemeClr val="dk1"/>
              </a:solidFill>
              <a:latin typeface="Calibri"/>
              <a:ea typeface="Calibri"/>
              <a:cs typeface="Calibri"/>
              <a:sym typeface="Calibri"/>
            </a:endParaRPr>
          </a:p>
        </p:txBody>
      </p:sp>
      <p:pic>
        <p:nvPicPr>
          <p:cNvPr id="204" name="Google Shape;204;p7" title="Easy Screen Recording with Screencastify"/>
          <p:cNvPicPr preferRelativeResize="0"/>
          <p:nvPr/>
        </p:nvPicPr>
        <p:blipFill rotWithShape="1">
          <a:blip r:embed="rId7">
            <a:alphaModFix/>
          </a:blip>
          <a:srcRect/>
          <a:stretch/>
        </p:blipFill>
        <p:spPr>
          <a:xfrm>
            <a:off x="6134526" y="2038809"/>
            <a:ext cx="5363530" cy="3047996"/>
          </a:xfrm>
          <a:prstGeom prst="rect">
            <a:avLst/>
          </a:prstGeom>
          <a:noFill/>
          <a:ln>
            <a:noFill/>
          </a:ln>
        </p:spPr>
      </p:pic>
      <p:pic>
        <p:nvPicPr>
          <p:cNvPr id="205" name="Google Shape;205;p7" descr="Presentation with media outline"/>
          <p:cNvPicPr preferRelativeResize="0"/>
          <p:nvPr/>
        </p:nvPicPr>
        <p:blipFill rotWithShape="1">
          <a:blip r:embed="rId8">
            <a:alphaModFix/>
          </a:blip>
          <a:srcRect/>
          <a:stretch/>
        </p:blipFill>
        <p:spPr>
          <a:xfrm>
            <a:off x="149280" y="177405"/>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9"/>
        <p:cNvGrpSpPr/>
        <p:nvPr/>
      </p:nvGrpSpPr>
      <p:grpSpPr>
        <a:xfrm>
          <a:off x="0" y="0"/>
          <a:ext cx="0" cy="0"/>
          <a:chOff x="0" y="0"/>
          <a:chExt cx="0" cy="0"/>
        </a:xfrm>
      </p:grpSpPr>
      <p:sp>
        <p:nvSpPr>
          <p:cNvPr id="210" name="Google Shape;210;p8"/>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1" name="Google Shape;211;p8"/>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2" name="Google Shape;212;p8"/>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3" name="Google Shape;213;p8"/>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4" name="Google Shape;214;p8"/>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15" name="Google Shape;215;p8"/>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216" name="Google Shape;216;p8"/>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17" name="Google Shape;217;p8"/>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18" name="Google Shape;218;p8"/>
          <p:cNvSpPr txBox="1"/>
          <p:nvPr/>
        </p:nvSpPr>
        <p:spPr>
          <a:xfrm>
            <a:off x="529238" y="517596"/>
            <a:ext cx="9722700" cy="1528800"/>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4800" b="1" i="0" u="none" strike="noStrike">
                <a:solidFill>
                  <a:srgbClr val="033C5B"/>
                </a:solidFill>
                <a:latin typeface="Arial"/>
                <a:ea typeface="Arial"/>
                <a:cs typeface="Arial"/>
                <a:sym typeface="Arial"/>
              </a:rPr>
              <a:t>Utili</a:t>
            </a:r>
            <a:r>
              <a:rPr lang="en-US" sz="4800" b="1">
                <a:solidFill>
                  <a:srgbClr val="033C5B"/>
                </a:solidFill>
              </a:rPr>
              <a:t>zar</a:t>
            </a:r>
            <a:r>
              <a:rPr lang="en-US" sz="4800" b="1" i="0" u="none" strike="noStrike">
                <a:solidFill>
                  <a:srgbClr val="033C5B"/>
                </a:solidFill>
                <a:latin typeface="Arial"/>
                <a:ea typeface="Arial"/>
                <a:cs typeface="Arial"/>
                <a:sym typeface="Arial"/>
              </a:rPr>
              <a:t> editores de vídeo con funciones de compromiso</a:t>
            </a:r>
            <a:endParaRPr sz="4666" b="1">
              <a:solidFill>
                <a:srgbClr val="033C5B"/>
              </a:solidFill>
              <a:latin typeface="Arial"/>
              <a:ea typeface="Arial"/>
              <a:cs typeface="Arial"/>
              <a:sym typeface="Arial"/>
            </a:endParaRPr>
          </a:p>
        </p:txBody>
      </p:sp>
      <p:pic>
        <p:nvPicPr>
          <p:cNvPr id="219" name="Google Shape;219;p8"/>
          <p:cNvPicPr preferRelativeResize="0"/>
          <p:nvPr/>
        </p:nvPicPr>
        <p:blipFill rotWithShape="1">
          <a:blip r:embed="rId6">
            <a:alphaModFix/>
          </a:blip>
          <a:srcRect l="12747" t="7468" r="12747" b="784"/>
          <a:stretch/>
        </p:blipFill>
        <p:spPr>
          <a:xfrm rot="-612906">
            <a:off x="807940" y="2038861"/>
            <a:ext cx="1065693" cy="1146433"/>
          </a:xfrm>
          <a:prstGeom prst="rect">
            <a:avLst/>
          </a:prstGeom>
          <a:noFill/>
          <a:ln>
            <a:noFill/>
          </a:ln>
        </p:spPr>
      </p:pic>
      <p:pic>
        <p:nvPicPr>
          <p:cNvPr id="220" name="Google Shape;220;p8" descr="Customer Stories | WeVideo">
            <a:hlinkClick r:id="rId7"/>
          </p:cNvPr>
          <p:cNvPicPr preferRelativeResize="0"/>
          <p:nvPr/>
        </p:nvPicPr>
        <p:blipFill rotWithShape="1">
          <a:blip r:embed="rId8">
            <a:alphaModFix/>
          </a:blip>
          <a:srcRect/>
          <a:stretch/>
        </p:blipFill>
        <p:spPr>
          <a:xfrm>
            <a:off x="3033888" y="4446145"/>
            <a:ext cx="1827511" cy="700546"/>
          </a:xfrm>
          <a:prstGeom prst="rect">
            <a:avLst/>
          </a:prstGeom>
          <a:noFill/>
          <a:ln>
            <a:noFill/>
          </a:ln>
        </p:spPr>
      </p:pic>
      <p:pic>
        <p:nvPicPr>
          <p:cNvPr id="221" name="Google Shape;221;p8" descr="Screencastify | Screen Recording and Video Editing">
            <a:hlinkClick r:id="rId9"/>
          </p:cNvPr>
          <p:cNvPicPr preferRelativeResize="0"/>
          <p:nvPr/>
        </p:nvPicPr>
        <p:blipFill rotWithShape="1">
          <a:blip r:embed="rId10">
            <a:alphaModFix/>
          </a:blip>
          <a:srcRect/>
          <a:stretch/>
        </p:blipFill>
        <p:spPr>
          <a:xfrm>
            <a:off x="5202769" y="4481787"/>
            <a:ext cx="3476688" cy="574190"/>
          </a:xfrm>
          <a:prstGeom prst="rect">
            <a:avLst/>
          </a:prstGeom>
          <a:noFill/>
          <a:ln>
            <a:noFill/>
          </a:ln>
        </p:spPr>
      </p:pic>
      <p:grpSp>
        <p:nvGrpSpPr>
          <p:cNvPr id="222" name="Google Shape;222;p8"/>
          <p:cNvGrpSpPr/>
          <p:nvPr/>
        </p:nvGrpSpPr>
        <p:grpSpPr>
          <a:xfrm>
            <a:off x="1962918" y="2352356"/>
            <a:ext cx="8241765" cy="1363762"/>
            <a:chOff x="44107" y="373695"/>
            <a:chExt cx="8241765" cy="1363762"/>
          </a:xfrm>
        </p:grpSpPr>
        <p:sp>
          <p:nvSpPr>
            <p:cNvPr id="223" name="Google Shape;223;p8"/>
            <p:cNvSpPr/>
            <p:nvPr/>
          </p:nvSpPr>
          <p:spPr>
            <a:xfrm>
              <a:off x="44107" y="453523"/>
              <a:ext cx="1733744" cy="1100927"/>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236745" y="636530"/>
              <a:ext cx="1733744" cy="1100927"/>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txBox="1"/>
            <p:nvPr/>
          </p:nvSpPr>
          <p:spPr>
            <a:xfrm>
              <a:off x="268990" y="668775"/>
              <a:ext cx="1669254" cy="103643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Mejora el compromiso de los estudiantes: Este enfoque aumenta la participación y la interacción de los estudiantes.</a:t>
              </a:r>
              <a:endParaRPr/>
            </a:p>
          </p:txBody>
        </p:sp>
        <p:sp>
          <p:nvSpPr>
            <p:cNvPr id="226" name="Google Shape;226;p8"/>
            <p:cNvSpPr/>
            <p:nvPr/>
          </p:nvSpPr>
          <p:spPr>
            <a:xfrm>
              <a:off x="2121448" y="373695"/>
              <a:ext cx="1733744" cy="1100927"/>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2314087" y="556701"/>
              <a:ext cx="1733744" cy="1100927"/>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txBox="1"/>
            <p:nvPr/>
          </p:nvSpPr>
          <p:spPr>
            <a:xfrm>
              <a:off x="2346332" y="588946"/>
              <a:ext cx="1669254" cy="103643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Respuesta instantánea: Proporciona retroalimentación inmediata para reforzar el aprendizaje.</a:t>
              </a:r>
              <a:endParaRPr sz="1100">
                <a:solidFill>
                  <a:schemeClr val="dk1"/>
                </a:solidFill>
                <a:latin typeface="Calibri"/>
                <a:ea typeface="Calibri"/>
                <a:cs typeface="Calibri"/>
                <a:sym typeface="Calibri"/>
              </a:endParaRPr>
            </a:p>
          </p:txBody>
        </p:sp>
        <p:sp>
          <p:nvSpPr>
            <p:cNvPr id="229" name="Google Shape;229;p8"/>
            <p:cNvSpPr/>
            <p:nvPr/>
          </p:nvSpPr>
          <p:spPr>
            <a:xfrm>
              <a:off x="4240469" y="373695"/>
              <a:ext cx="1733744" cy="1100927"/>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4433107" y="556701"/>
              <a:ext cx="1733744" cy="1100927"/>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txBox="1"/>
            <p:nvPr/>
          </p:nvSpPr>
          <p:spPr>
            <a:xfrm>
              <a:off x="4465352" y="588946"/>
              <a:ext cx="1669254" cy="103643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Apoya el aprendizaje invertido : Se alinea con el principio de aprendizaje invertido de promover una rica cultura de aprendizaje.</a:t>
              </a:r>
              <a:endParaRPr sz="1100">
                <a:solidFill>
                  <a:schemeClr val="dk1"/>
                </a:solidFill>
                <a:latin typeface="Calibri"/>
                <a:ea typeface="Calibri"/>
                <a:cs typeface="Calibri"/>
                <a:sym typeface="Calibri"/>
              </a:endParaRPr>
            </a:p>
          </p:txBody>
        </p:sp>
        <p:sp>
          <p:nvSpPr>
            <p:cNvPr id="232" name="Google Shape;232;p8"/>
            <p:cNvSpPr/>
            <p:nvPr/>
          </p:nvSpPr>
          <p:spPr>
            <a:xfrm>
              <a:off x="6359490" y="373695"/>
              <a:ext cx="1733744" cy="1100927"/>
            </a:xfrm>
            <a:prstGeom prst="roundRect">
              <a:avLst>
                <a:gd name="adj" fmla="val 10000"/>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6552128" y="556701"/>
              <a:ext cx="1733744" cy="1100927"/>
            </a:xfrm>
            <a:prstGeom prst="roundRect">
              <a:avLst>
                <a:gd name="adj" fmla="val 10000"/>
              </a:avLst>
            </a:prstGeom>
            <a:solidFill>
              <a:srgbClr val="FBDCCE">
                <a:alpha val="89803"/>
              </a:srgb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txBox="1"/>
            <p:nvPr/>
          </p:nvSpPr>
          <p:spPr>
            <a:xfrm>
              <a:off x="6584373" y="588946"/>
              <a:ext cx="1669254" cy="103643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Fomenta la participación activa: Motiva a los alumnos a interactuar con el material antes de asistir a clase.</a:t>
              </a:r>
              <a:endParaRPr sz="11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8"/>
        <p:cNvGrpSpPr/>
        <p:nvPr/>
      </p:nvGrpSpPr>
      <p:grpSpPr>
        <a:xfrm>
          <a:off x="0" y="0"/>
          <a:ext cx="0" cy="0"/>
          <a:chOff x="0" y="0"/>
          <a:chExt cx="0" cy="0"/>
        </a:xfrm>
      </p:grpSpPr>
      <p:sp>
        <p:nvSpPr>
          <p:cNvPr id="239" name="Google Shape;239;p9"/>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0" name="Google Shape;240;p9"/>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1" name="Google Shape;241;p9"/>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2" name="Google Shape;242;p9"/>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3" name="Google Shape;243;p9"/>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244" name="Google Shape;244;p9"/>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sp>
        <p:nvSpPr>
          <p:cNvPr id="245" name="Google Shape;245;p9"/>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pic>
        <p:nvPicPr>
          <p:cNvPr id="246" name="Google Shape;246;p9"/>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47" name="Google Shape;247;p9"/>
          <p:cNvSpPr txBox="1"/>
          <p:nvPr/>
        </p:nvSpPr>
        <p:spPr>
          <a:xfrm>
            <a:off x="529238" y="517596"/>
            <a:ext cx="9722581" cy="1962076"/>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4800" b="1" i="0" u="none" strike="noStrike">
                <a:solidFill>
                  <a:srgbClr val="033C5B"/>
                </a:solidFill>
                <a:latin typeface="Arial"/>
                <a:ea typeface="Arial"/>
                <a:cs typeface="Arial"/>
                <a:sym typeface="Arial"/>
              </a:rPr>
              <a:t>    Utilizar grabadoras de pantalla y vídeo </a:t>
            </a:r>
            <a:endParaRPr sz="4800" b="1">
              <a:solidFill>
                <a:srgbClr val="033C5B"/>
              </a:solidFill>
              <a:latin typeface="Arial"/>
              <a:ea typeface="Arial"/>
              <a:cs typeface="Arial"/>
              <a:sym typeface="Arial"/>
            </a:endParaRPr>
          </a:p>
          <a:p>
            <a:pPr marL="0" marR="0" lvl="0" indent="0" algn="l" rtl="0">
              <a:lnSpc>
                <a:spcPct val="116659"/>
              </a:lnSpc>
              <a:spcBef>
                <a:spcPts val="0"/>
              </a:spcBef>
              <a:spcAft>
                <a:spcPts val="0"/>
              </a:spcAft>
              <a:buNone/>
            </a:pPr>
            <a:r>
              <a:rPr lang="en-US" sz="4400" i="0" u="none" strike="noStrike">
                <a:solidFill>
                  <a:srgbClr val="033C5B"/>
                </a:solidFill>
                <a:latin typeface="Arial"/>
                <a:ea typeface="Arial"/>
                <a:cs typeface="Arial"/>
                <a:sym typeface="Arial"/>
              </a:rPr>
              <a:t>Panopto</a:t>
            </a:r>
            <a:endParaRPr sz="4666">
              <a:solidFill>
                <a:srgbClr val="033C5B"/>
              </a:solidFill>
              <a:latin typeface="Arial"/>
              <a:ea typeface="Arial"/>
              <a:cs typeface="Arial"/>
              <a:sym typeface="Arial"/>
            </a:endParaRPr>
          </a:p>
        </p:txBody>
      </p:sp>
      <p:sp>
        <p:nvSpPr>
          <p:cNvPr id="248" name="Google Shape;248;p9"/>
          <p:cNvSpPr txBox="1"/>
          <p:nvPr/>
        </p:nvSpPr>
        <p:spPr>
          <a:xfrm>
            <a:off x="844445" y="2989517"/>
            <a:ext cx="5536200" cy="2031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sng" strike="noStrike">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Panopto </a:t>
            </a:r>
            <a:r>
              <a:rPr lang="en-US" sz="1800" b="0" i="0" u="none" strike="noStrike">
                <a:solidFill>
                  <a:srgbClr val="121212"/>
                </a:solidFill>
                <a:latin typeface="Arial"/>
                <a:ea typeface="Arial"/>
                <a:cs typeface="Arial"/>
                <a:sym typeface="Arial"/>
              </a:rPr>
              <a:t>ofrece una forma perfecta de capturar y compartir contenidos educativos, reflejando el pilar del entorno flexible del </a:t>
            </a:r>
            <a:r>
              <a:rPr lang="en-US" sz="1800">
                <a:solidFill>
                  <a:srgbClr val="121212"/>
                </a:solidFill>
              </a:rPr>
              <a:t>aprendizaje invertido </a:t>
            </a:r>
            <a:r>
              <a:rPr lang="en-US" sz="1800" b="0" i="0" u="none" strike="noStrike">
                <a:solidFill>
                  <a:srgbClr val="121212"/>
                </a:solidFill>
                <a:latin typeface="Arial"/>
                <a:ea typeface="Arial"/>
                <a:cs typeface="Arial"/>
                <a:sym typeface="Arial"/>
              </a:rPr>
              <a:t>. Esta adaptabilidad garantiza que los estudiantes puedan acceder a las lecciones en cualquier momento y lugar, lo que favorece la diversidad de preferencias y necesidades de aprendizaje.</a:t>
            </a:r>
            <a:endParaRPr sz="1800" b="0">
              <a:solidFill>
                <a:schemeClr val="dk1"/>
              </a:solidFill>
              <a:latin typeface="Calibri"/>
              <a:ea typeface="Calibri"/>
              <a:cs typeface="Calibri"/>
              <a:sym typeface="Calibri"/>
            </a:endParaRPr>
          </a:p>
        </p:txBody>
      </p:sp>
      <p:pic>
        <p:nvPicPr>
          <p:cNvPr id="249" name="Google Shape;249;p9"/>
          <p:cNvPicPr preferRelativeResize="0"/>
          <p:nvPr/>
        </p:nvPicPr>
        <p:blipFill rotWithShape="1">
          <a:blip r:embed="rId7">
            <a:alphaModFix/>
          </a:blip>
          <a:srcRect/>
          <a:stretch/>
        </p:blipFill>
        <p:spPr>
          <a:xfrm>
            <a:off x="205228" y="249521"/>
            <a:ext cx="990686" cy="922100"/>
          </a:xfrm>
          <a:prstGeom prst="rect">
            <a:avLst/>
          </a:prstGeom>
          <a:noFill/>
          <a:ln>
            <a:noFill/>
          </a:ln>
        </p:spPr>
      </p:pic>
      <p:pic>
        <p:nvPicPr>
          <p:cNvPr id="250" name="Google Shape;250;p9">
            <a:hlinkClick r:id="rId8"/>
          </p:cNvPr>
          <p:cNvPicPr preferRelativeResize="0"/>
          <p:nvPr/>
        </p:nvPicPr>
        <p:blipFill rotWithShape="1">
          <a:blip r:embed="rId9">
            <a:alphaModFix/>
          </a:blip>
          <a:srcRect l="2020" b="10500"/>
          <a:stretch/>
        </p:blipFill>
        <p:spPr>
          <a:xfrm>
            <a:off x="943338" y="5099784"/>
            <a:ext cx="3038855" cy="726197"/>
          </a:xfrm>
          <a:prstGeom prst="rect">
            <a:avLst/>
          </a:prstGeom>
          <a:noFill/>
          <a:ln>
            <a:noFill/>
          </a:ln>
        </p:spPr>
      </p:pic>
      <p:sp>
        <p:nvSpPr>
          <p:cNvPr id="251" name="Google Shape;251;p9"/>
          <p:cNvSpPr txBox="1"/>
          <p:nvPr/>
        </p:nvSpPr>
        <p:spPr>
          <a:xfrm>
            <a:off x="5161809" y="5339097"/>
            <a:ext cx="6096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Con funciones de cuestionario y sondeo</a:t>
            </a:r>
            <a:endParaRPr sz="1600">
              <a:solidFill>
                <a:schemeClr val="dk1"/>
              </a:solidFill>
              <a:latin typeface="Calibri"/>
              <a:ea typeface="Calibri"/>
              <a:cs typeface="Calibri"/>
              <a:sym typeface="Calibri"/>
            </a:endParaRPr>
          </a:p>
        </p:txBody>
      </p:sp>
      <p:pic>
        <p:nvPicPr>
          <p:cNvPr id="252" name="Google Shape;252;p9"/>
          <p:cNvPicPr preferRelativeResize="0"/>
          <p:nvPr/>
        </p:nvPicPr>
        <p:blipFill rotWithShape="1">
          <a:blip r:embed="rId10">
            <a:alphaModFix/>
          </a:blip>
          <a:srcRect/>
          <a:stretch/>
        </p:blipFill>
        <p:spPr>
          <a:xfrm>
            <a:off x="3094588" y="1938895"/>
            <a:ext cx="2067213" cy="828791"/>
          </a:xfrm>
          <a:prstGeom prst="rect">
            <a:avLst/>
          </a:prstGeom>
          <a:noFill/>
          <a:ln>
            <a:noFill/>
          </a:ln>
        </p:spPr>
      </p:pic>
      <p:pic>
        <p:nvPicPr>
          <p:cNvPr id="253" name="Google Shape;253;p9"/>
          <p:cNvPicPr preferRelativeResize="0"/>
          <p:nvPr/>
        </p:nvPicPr>
        <p:blipFill rotWithShape="1">
          <a:blip r:embed="rId11">
            <a:alphaModFix/>
          </a:blip>
          <a:srcRect/>
          <a:stretch/>
        </p:blipFill>
        <p:spPr>
          <a:xfrm>
            <a:off x="6815529" y="1668717"/>
            <a:ext cx="4963218" cy="3048425"/>
          </a:xfrm>
          <a:prstGeom prst="roundRect">
            <a:avLst>
              <a:gd name="adj" fmla="val 8594"/>
            </a:avLst>
          </a:prstGeom>
          <a:solidFill>
            <a:srgbClr val="ECECEC"/>
          </a:solidFill>
          <a:ln>
            <a:noFill/>
          </a:ln>
          <a:effectLst>
            <a:reflection stA="38000" endPos="28000" dist="5000" dir="5400000" sy="-100000" algn="bl" rotWithShape="0"/>
          </a:effectLst>
        </p:spPr>
      </p:pic>
      <p:cxnSp>
        <p:nvCxnSpPr>
          <p:cNvPr id="254" name="Google Shape;254;p9"/>
          <p:cNvCxnSpPr/>
          <p:nvPr/>
        </p:nvCxnSpPr>
        <p:spPr>
          <a:xfrm flipH="1">
            <a:off x="6269499" y="4823480"/>
            <a:ext cx="573300" cy="524100"/>
          </a:xfrm>
          <a:prstGeom prst="curvedConnector3">
            <a:avLst>
              <a:gd name="adj1" fmla="val 50000"/>
            </a:avLst>
          </a:prstGeom>
          <a:noFill/>
          <a:ln w="9525" cap="flat" cmpd="sng">
            <a:solidFill>
              <a:srgbClr val="E36C09"/>
            </a:solidFill>
            <a:prstDash val="solid"/>
            <a:round/>
            <a:headEnd type="none" w="sm" len="sm"/>
            <a:tailEnd type="triangle" w="med" len="med"/>
          </a:ln>
        </p:spPr>
      </p:cxnSp>
      <p:sp>
        <p:nvSpPr>
          <p:cNvPr id="255" name="Google Shape;255;p9"/>
          <p:cNvSpPr txBox="1"/>
          <p:nvPr/>
        </p:nvSpPr>
        <p:spPr>
          <a:xfrm>
            <a:off x="996844" y="489624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E36C09"/>
                </a:solidFill>
                <a:latin typeface="Arial"/>
                <a:ea typeface="Arial"/>
                <a:cs typeface="Arial"/>
                <a:sym typeface="Arial"/>
              </a:rPr>
              <a:t>Tutorial</a:t>
            </a:r>
            <a:endParaRPr sz="1800">
              <a:solidFill>
                <a:srgbClr val="E36C0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3634</Words>
  <Application>Microsoft Office PowerPoint</Application>
  <PresentationFormat>Widescreen</PresentationFormat>
  <Paragraphs>149</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Veronica Moscato</dc:creator>
  <cp:lastModifiedBy>Sotiria Tsalamani</cp:lastModifiedBy>
  <cp:revision>1</cp:revision>
  <dcterms:created xsi:type="dcterms:W3CDTF">2024-10-21T10:56:09Z</dcterms:created>
  <dcterms:modified xsi:type="dcterms:W3CDTF">2024-11-08T20:43:45Z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