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69" r:id="rId5"/>
    <p:sldId id="258" r:id="rId6"/>
    <p:sldId id="272" r:id="rId7"/>
    <p:sldId id="273" r:id="rId8"/>
    <p:sldId id="298" r:id="rId9"/>
    <p:sldId id="274" r:id="rId10"/>
    <p:sldId id="275" r:id="rId11"/>
    <p:sldId id="279" r:id="rId12"/>
    <p:sldId id="280" r:id="rId13"/>
    <p:sldId id="284" r:id="rId14"/>
    <p:sldId id="299" r:id="rId15"/>
    <p:sldId id="300" r:id="rId16"/>
    <p:sldId id="301" r:id="rId17"/>
    <p:sldId id="286" r:id="rId18"/>
    <p:sldId id="289" r:id="rId19"/>
    <p:sldId id="294" r:id="rId20"/>
    <p:sldId id="302" r:id="rId21"/>
    <p:sldId id="291" r:id="rId22"/>
    <p:sldId id="264" r:id="rId23"/>
    <p:sldId id="296" r:id="rId24"/>
    <p:sldId id="297" r:id="rId25"/>
    <p:sldId id="295" r:id="rId26"/>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42" autoAdjust="0"/>
    <p:restoredTop sz="94660"/>
  </p:normalViewPr>
  <p:slideViewPr>
    <p:cSldViewPr snapToGrid="0">
      <p:cViewPr varScale="1">
        <p:scale>
          <a:sx n="65" d="100"/>
          <a:sy n="65" d="100"/>
        </p:scale>
        <p:origin x="54" y="6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0BBA1E-CDFF-4851-8F9D-A37DE54E6088}"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925FEC38-816E-43EC-AABD-A9D84EDC49E4}">
      <dgm:prSet/>
      <dgm:spPr/>
      <dgm:t>
        <a:bodyPr/>
        <a:lstStyle/>
        <a:p>
          <a:pPr>
            <a:lnSpc>
              <a:spcPct val="100000"/>
            </a:lnSpc>
          </a:pPr>
          <a:r>
            <a:rPr lang="en-US"/>
            <a:t>Interactive learning emphasizes active participation over passive information reception.</a:t>
          </a:r>
        </a:p>
      </dgm:t>
    </dgm:pt>
    <dgm:pt modelId="{5EA897E9-932D-4C94-AC03-5D4DFAF9A8C2}" type="parTrans" cxnId="{C5E99F3C-2373-41B7-89A7-266CBDE62AD9}">
      <dgm:prSet/>
      <dgm:spPr/>
      <dgm:t>
        <a:bodyPr/>
        <a:lstStyle/>
        <a:p>
          <a:endParaRPr lang="en-US"/>
        </a:p>
      </dgm:t>
    </dgm:pt>
    <dgm:pt modelId="{615DB60C-5674-495B-BCD9-BF83F279CD7D}" type="sibTrans" cxnId="{C5E99F3C-2373-41B7-89A7-266CBDE62AD9}">
      <dgm:prSet/>
      <dgm:spPr/>
      <dgm:t>
        <a:bodyPr/>
        <a:lstStyle/>
        <a:p>
          <a:pPr>
            <a:lnSpc>
              <a:spcPct val="100000"/>
            </a:lnSpc>
          </a:pPr>
          <a:endParaRPr lang="en-US"/>
        </a:p>
      </dgm:t>
    </dgm:pt>
    <dgm:pt modelId="{7E4B91A9-239E-4AE7-A889-683E8033B3F1}">
      <dgm:prSet/>
      <dgm:spPr/>
      <dgm:t>
        <a:bodyPr/>
        <a:lstStyle/>
        <a:p>
          <a:pPr>
            <a:lnSpc>
              <a:spcPct val="100000"/>
            </a:lnSpc>
          </a:pPr>
          <a:r>
            <a:rPr lang="en-US"/>
            <a:t>It uses technology to create dynamic, student-centered learning environments.</a:t>
          </a:r>
        </a:p>
      </dgm:t>
    </dgm:pt>
    <dgm:pt modelId="{56017807-A392-4E30-B36E-D329E0C19FDF}" type="parTrans" cxnId="{F681921A-80C2-4D0B-9A0E-A37505A1B198}">
      <dgm:prSet/>
      <dgm:spPr/>
      <dgm:t>
        <a:bodyPr/>
        <a:lstStyle/>
        <a:p>
          <a:endParaRPr lang="en-US"/>
        </a:p>
      </dgm:t>
    </dgm:pt>
    <dgm:pt modelId="{9EF9DFA1-2113-4D23-A991-574AC1DA9F79}" type="sibTrans" cxnId="{F681921A-80C2-4D0B-9A0E-A37505A1B198}">
      <dgm:prSet/>
      <dgm:spPr/>
      <dgm:t>
        <a:bodyPr/>
        <a:lstStyle/>
        <a:p>
          <a:pPr>
            <a:lnSpc>
              <a:spcPct val="100000"/>
            </a:lnSpc>
          </a:pPr>
          <a:endParaRPr lang="en-US"/>
        </a:p>
      </dgm:t>
    </dgm:pt>
    <dgm:pt modelId="{105D0F0D-0492-4E8F-8EE4-943BD50DCC57}">
      <dgm:prSet/>
      <dgm:spPr/>
      <dgm:t>
        <a:bodyPr/>
        <a:lstStyle/>
        <a:p>
          <a:pPr>
            <a:lnSpc>
              <a:spcPct val="100000"/>
            </a:lnSpc>
          </a:pPr>
          <a:r>
            <a:rPr lang="en-US"/>
            <a:t>Students contribute to their educational experience, rather than just receiving information.</a:t>
          </a:r>
        </a:p>
      </dgm:t>
    </dgm:pt>
    <dgm:pt modelId="{65977ECE-22B6-4C2D-9AA4-524DE75D7B66}" type="parTrans" cxnId="{8FCF21AD-5830-4CD6-AD0A-F2FE53575A60}">
      <dgm:prSet/>
      <dgm:spPr/>
      <dgm:t>
        <a:bodyPr/>
        <a:lstStyle/>
        <a:p>
          <a:endParaRPr lang="en-US"/>
        </a:p>
      </dgm:t>
    </dgm:pt>
    <dgm:pt modelId="{DC9B2707-47CF-4602-B7C4-1C0F512CE528}" type="sibTrans" cxnId="{8FCF21AD-5830-4CD6-AD0A-F2FE53575A60}">
      <dgm:prSet/>
      <dgm:spPr/>
      <dgm:t>
        <a:bodyPr/>
        <a:lstStyle/>
        <a:p>
          <a:pPr>
            <a:lnSpc>
              <a:spcPct val="100000"/>
            </a:lnSpc>
          </a:pPr>
          <a:endParaRPr lang="en-US"/>
        </a:p>
      </dgm:t>
    </dgm:pt>
    <dgm:pt modelId="{0C492413-F55E-4934-9854-21B2532793C8}">
      <dgm:prSet/>
      <dgm:spPr/>
      <dgm:t>
        <a:bodyPr/>
        <a:lstStyle/>
        <a:p>
          <a:pPr>
            <a:lnSpc>
              <a:spcPct val="100000"/>
            </a:lnSpc>
          </a:pPr>
          <a:r>
            <a:rPr lang="en-US"/>
            <a:t>This method reflects a shift towards more engaging and immersive learning processes.</a:t>
          </a:r>
        </a:p>
      </dgm:t>
    </dgm:pt>
    <dgm:pt modelId="{5B7DA775-F5A0-4BC4-99F5-43E786063EA8}" type="parTrans" cxnId="{BAEACC81-7C98-47D4-B824-75BA8122C3A7}">
      <dgm:prSet/>
      <dgm:spPr/>
      <dgm:t>
        <a:bodyPr/>
        <a:lstStyle/>
        <a:p>
          <a:endParaRPr lang="en-US"/>
        </a:p>
      </dgm:t>
    </dgm:pt>
    <dgm:pt modelId="{0D9A6A3D-D280-4996-89D5-29E7C429D8E6}" type="sibTrans" cxnId="{BAEACC81-7C98-47D4-B824-75BA8122C3A7}">
      <dgm:prSet/>
      <dgm:spPr/>
      <dgm:t>
        <a:bodyPr/>
        <a:lstStyle/>
        <a:p>
          <a:endParaRPr lang="en-US"/>
        </a:p>
      </dgm:t>
    </dgm:pt>
    <dgm:pt modelId="{558B8950-0640-49FF-B736-E0EBBCA7F5C9}" type="pres">
      <dgm:prSet presAssocID="{D10BBA1E-CDFF-4851-8F9D-A37DE54E6088}" presName="root" presStyleCnt="0">
        <dgm:presLayoutVars>
          <dgm:dir/>
          <dgm:resizeHandles val="exact"/>
        </dgm:presLayoutVars>
      </dgm:prSet>
      <dgm:spPr/>
    </dgm:pt>
    <dgm:pt modelId="{FE53DB89-B4E3-41F2-B053-DD651F8F2D59}" type="pres">
      <dgm:prSet presAssocID="{D10BBA1E-CDFF-4851-8F9D-A37DE54E6088}" presName="container" presStyleCnt="0">
        <dgm:presLayoutVars>
          <dgm:dir/>
          <dgm:resizeHandles val="exact"/>
        </dgm:presLayoutVars>
      </dgm:prSet>
      <dgm:spPr/>
    </dgm:pt>
    <dgm:pt modelId="{9A3FA98D-8553-4239-9D74-3CB6D582C8A5}" type="pres">
      <dgm:prSet presAssocID="{925FEC38-816E-43EC-AABD-A9D84EDC49E4}" presName="compNode" presStyleCnt="0"/>
      <dgm:spPr/>
    </dgm:pt>
    <dgm:pt modelId="{5B243B64-A6D2-4239-B8D3-298C003F45D7}" type="pres">
      <dgm:prSet presAssocID="{925FEC38-816E-43EC-AABD-A9D84EDC49E4}" presName="iconBgRect" presStyleLbl="bgShp" presStyleIdx="0" presStyleCnt="4"/>
      <dgm:spPr/>
    </dgm:pt>
    <dgm:pt modelId="{E807A95B-4CBC-4CE5-BCE5-3D5CE10D436C}" type="pres">
      <dgm:prSet presAssocID="{925FEC38-816E-43EC-AABD-A9D84EDC49E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eacher"/>
        </a:ext>
      </dgm:extLst>
    </dgm:pt>
    <dgm:pt modelId="{ABFC6A19-513B-40A7-8762-EDEF3A21A810}" type="pres">
      <dgm:prSet presAssocID="{925FEC38-816E-43EC-AABD-A9D84EDC49E4}" presName="spaceRect" presStyleCnt="0"/>
      <dgm:spPr/>
    </dgm:pt>
    <dgm:pt modelId="{1DB187B8-FD92-4A7F-A7BC-3ACDE144D175}" type="pres">
      <dgm:prSet presAssocID="{925FEC38-816E-43EC-AABD-A9D84EDC49E4}" presName="textRect" presStyleLbl="revTx" presStyleIdx="0" presStyleCnt="4">
        <dgm:presLayoutVars>
          <dgm:chMax val="1"/>
          <dgm:chPref val="1"/>
        </dgm:presLayoutVars>
      </dgm:prSet>
      <dgm:spPr/>
    </dgm:pt>
    <dgm:pt modelId="{EC837703-ED2E-41B3-A910-109793CCDC49}" type="pres">
      <dgm:prSet presAssocID="{615DB60C-5674-495B-BCD9-BF83F279CD7D}" presName="sibTrans" presStyleLbl="sibTrans2D1" presStyleIdx="0" presStyleCnt="0"/>
      <dgm:spPr/>
    </dgm:pt>
    <dgm:pt modelId="{99BFFEFF-EB1B-414F-99C4-5A02F65F8BC6}" type="pres">
      <dgm:prSet presAssocID="{7E4B91A9-239E-4AE7-A889-683E8033B3F1}" presName="compNode" presStyleCnt="0"/>
      <dgm:spPr/>
    </dgm:pt>
    <dgm:pt modelId="{FCD16739-1B32-4BCF-AB64-0819BD37BB9F}" type="pres">
      <dgm:prSet presAssocID="{7E4B91A9-239E-4AE7-A889-683E8033B3F1}" presName="iconBgRect" presStyleLbl="bgShp" presStyleIdx="1" presStyleCnt="4"/>
      <dgm:spPr/>
    </dgm:pt>
    <dgm:pt modelId="{19DF9517-4E17-4FC5-8191-A1D48D3CD84A}" type="pres">
      <dgm:prSet presAssocID="{7E4B91A9-239E-4AE7-A889-683E8033B3F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E5D2B043-2349-4213-A93E-A2AE24B4699A}" type="pres">
      <dgm:prSet presAssocID="{7E4B91A9-239E-4AE7-A889-683E8033B3F1}" presName="spaceRect" presStyleCnt="0"/>
      <dgm:spPr/>
    </dgm:pt>
    <dgm:pt modelId="{B6DC7283-FE80-4EF5-9D55-44413713F01A}" type="pres">
      <dgm:prSet presAssocID="{7E4B91A9-239E-4AE7-A889-683E8033B3F1}" presName="textRect" presStyleLbl="revTx" presStyleIdx="1" presStyleCnt="4">
        <dgm:presLayoutVars>
          <dgm:chMax val="1"/>
          <dgm:chPref val="1"/>
        </dgm:presLayoutVars>
      </dgm:prSet>
      <dgm:spPr/>
    </dgm:pt>
    <dgm:pt modelId="{DE01C509-C1CA-471A-A1DC-44DF616760E2}" type="pres">
      <dgm:prSet presAssocID="{9EF9DFA1-2113-4D23-A991-574AC1DA9F79}" presName="sibTrans" presStyleLbl="sibTrans2D1" presStyleIdx="0" presStyleCnt="0"/>
      <dgm:spPr/>
    </dgm:pt>
    <dgm:pt modelId="{BC248FFA-9654-443C-A42D-AFF19FE19E03}" type="pres">
      <dgm:prSet presAssocID="{105D0F0D-0492-4E8F-8EE4-943BD50DCC57}" presName="compNode" presStyleCnt="0"/>
      <dgm:spPr/>
    </dgm:pt>
    <dgm:pt modelId="{6D852393-DFCD-42AA-B7EC-1FF90D5DE569}" type="pres">
      <dgm:prSet presAssocID="{105D0F0D-0492-4E8F-8EE4-943BD50DCC57}" presName="iconBgRect" presStyleLbl="bgShp" presStyleIdx="2" presStyleCnt="4"/>
      <dgm:spPr/>
    </dgm:pt>
    <dgm:pt modelId="{D2629511-9AAA-4007-BFA3-9EA66F245A7D}" type="pres">
      <dgm:prSet presAssocID="{105D0F0D-0492-4E8F-8EE4-943BD50DCC5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iploma Roll"/>
        </a:ext>
      </dgm:extLst>
    </dgm:pt>
    <dgm:pt modelId="{4354F85C-C6E8-441A-B07D-46F5B35D0293}" type="pres">
      <dgm:prSet presAssocID="{105D0F0D-0492-4E8F-8EE4-943BD50DCC57}" presName="spaceRect" presStyleCnt="0"/>
      <dgm:spPr/>
    </dgm:pt>
    <dgm:pt modelId="{900EE599-223F-4AB3-B6AB-7E7547488495}" type="pres">
      <dgm:prSet presAssocID="{105D0F0D-0492-4E8F-8EE4-943BD50DCC57}" presName="textRect" presStyleLbl="revTx" presStyleIdx="2" presStyleCnt="4">
        <dgm:presLayoutVars>
          <dgm:chMax val="1"/>
          <dgm:chPref val="1"/>
        </dgm:presLayoutVars>
      </dgm:prSet>
      <dgm:spPr/>
    </dgm:pt>
    <dgm:pt modelId="{B4FBA66E-EA54-48D2-B2B2-26AB2B4144AA}" type="pres">
      <dgm:prSet presAssocID="{DC9B2707-47CF-4602-B7C4-1C0F512CE528}" presName="sibTrans" presStyleLbl="sibTrans2D1" presStyleIdx="0" presStyleCnt="0"/>
      <dgm:spPr/>
    </dgm:pt>
    <dgm:pt modelId="{3BD3BC9C-6808-4C30-B748-90558E944D3A}" type="pres">
      <dgm:prSet presAssocID="{0C492413-F55E-4934-9854-21B2532793C8}" presName="compNode" presStyleCnt="0"/>
      <dgm:spPr/>
    </dgm:pt>
    <dgm:pt modelId="{651CFAD0-25E9-45EB-9118-AE408385B2DC}" type="pres">
      <dgm:prSet presAssocID="{0C492413-F55E-4934-9854-21B2532793C8}" presName="iconBgRect" presStyleLbl="bgShp" presStyleIdx="3" presStyleCnt="4"/>
      <dgm:spPr/>
    </dgm:pt>
    <dgm:pt modelId="{0692386D-15A8-48DA-9D5C-C81ADF877BAE}" type="pres">
      <dgm:prSet presAssocID="{0C492413-F55E-4934-9854-21B2532793C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Virtual RealityHeadset"/>
        </a:ext>
      </dgm:extLst>
    </dgm:pt>
    <dgm:pt modelId="{32B61546-D342-4194-86B1-88BA203F0071}" type="pres">
      <dgm:prSet presAssocID="{0C492413-F55E-4934-9854-21B2532793C8}" presName="spaceRect" presStyleCnt="0"/>
      <dgm:spPr/>
    </dgm:pt>
    <dgm:pt modelId="{02201BF5-A9D7-4629-AD7D-1C4010FF7160}" type="pres">
      <dgm:prSet presAssocID="{0C492413-F55E-4934-9854-21B2532793C8}" presName="textRect" presStyleLbl="revTx" presStyleIdx="3" presStyleCnt="4">
        <dgm:presLayoutVars>
          <dgm:chMax val="1"/>
          <dgm:chPref val="1"/>
        </dgm:presLayoutVars>
      </dgm:prSet>
      <dgm:spPr/>
    </dgm:pt>
  </dgm:ptLst>
  <dgm:cxnLst>
    <dgm:cxn modelId="{83A17914-689B-40CD-87C4-677DAA1BCADD}" type="presOf" srcId="{D10BBA1E-CDFF-4851-8F9D-A37DE54E6088}" destId="{558B8950-0640-49FF-B736-E0EBBCA7F5C9}" srcOrd="0" destOrd="0" presId="urn:microsoft.com/office/officeart/2018/2/layout/IconCircleList"/>
    <dgm:cxn modelId="{5E127F14-D976-4A35-AA1A-564EB9E4A81F}" type="presOf" srcId="{105D0F0D-0492-4E8F-8EE4-943BD50DCC57}" destId="{900EE599-223F-4AB3-B6AB-7E7547488495}" srcOrd="0" destOrd="0" presId="urn:microsoft.com/office/officeart/2018/2/layout/IconCircleList"/>
    <dgm:cxn modelId="{F681921A-80C2-4D0B-9A0E-A37505A1B198}" srcId="{D10BBA1E-CDFF-4851-8F9D-A37DE54E6088}" destId="{7E4B91A9-239E-4AE7-A889-683E8033B3F1}" srcOrd="1" destOrd="0" parTransId="{56017807-A392-4E30-B36E-D329E0C19FDF}" sibTransId="{9EF9DFA1-2113-4D23-A991-574AC1DA9F79}"/>
    <dgm:cxn modelId="{C5E99F3C-2373-41B7-89A7-266CBDE62AD9}" srcId="{D10BBA1E-CDFF-4851-8F9D-A37DE54E6088}" destId="{925FEC38-816E-43EC-AABD-A9D84EDC49E4}" srcOrd="0" destOrd="0" parTransId="{5EA897E9-932D-4C94-AC03-5D4DFAF9A8C2}" sibTransId="{615DB60C-5674-495B-BCD9-BF83F279CD7D}"/>
    <dgm:cxn modelId="{BAEACC81-7C98-47D4-B824-75BA8122C3A7}" srcId="{D10BBA1E-CDFF-4851-8F9D-A37DE54E6088}" destId="{0C492413-F55E-4934-9854-21B2532793C8}" srcOrd="3" destOrd="0" parTransId="{5B7DA775-F5A0-4BC4-99F5-43E786063EA8}" sibTransId="{0D9A6A3D-D280-4996-89D5-29E7C429D8E6}"/>
    <dgm:cxn modelId="{F14E53AC-4AB9-4289-A6C4-7FC352BD0FCA}" type="presOf" srcId="{615DB60C-5674-495B-BCD9-BF83F279CD7D}" destId="{EC837703-ED2E-41B3-A910-109793CCDC49}" srcOrd="0" destOrd="0" presId="urn:microsoft.com/office/officeart/2018/2/layout/IconCircleList"/>
    <dgm:cxn modelId="{8FCF21AD-5830-4CD6-AD0A-F2FE53575A60}" srcId="{D10BBA1E-CDFF-4851-8F9D-A37DE54E6088}" destId="{105D0F0D-0492-4E8F-8EE4-943BD50DCC57}" srcOrd="2" destOrd="0" parTransId="{65977ECE-22B6-4C2D-9AA4-524DE75D7B66}" sibTransId="{DC9B2707-47CF-4602-B7C4-1C0F512CE528}"/>
    <dgm:cxn modelId="{B0715CBF-A814-4AE4-992D-C8F73FF7C32A}" type="presOf" srcId="{DC9B2707-47CF-4602-B7C4-1C0F512CE528}" destId="{B4FBA66E-EA54-48D2-B2B2-26AB2B4144AA}" srcOrd="0" destOrd="0" presId="urn:microsoft.com/office/officeart/2018/2/layout/IconCircleList"/>
    <dgm:cxn modelId="{4F9A06C8-A129-4842-80DD-FD34A4168A4D}" type="presOf" srcId="{925FEC38-816E-43EC-AABD-A9D84EDC49E4}" destId="{1DB187B8-FD92-4A7F-A7BC-3ACDE144D175}" srcOrd="0" destOrd="0" presId="urn:microsoft.com/office/officeart/2018/2/layout/IconCircleList"/>
    <dgm:cxn modelId="{983F27CD-BB4E-4387-A170-79EB3E21F751}" type="presOf" srcId="{7E4B91A9-239E-4AE7-A889-683E8033B3F1}" destId="{B6DC7283-FE80-4EF5-9D55-44413713F01A}" srcOrd="0" destOrd="0" presId="urn:microsoft.com/office/officeart/2018/2/layout/IconCircleList"/>
    <dgm:cxn modelId="{7F0176D0-039F-4635-AACE-A5FC5C9760D3}" type="presOf" srcId="{9EF9DFA1-2113-4D23-A991-574AC1DA9F79}" destId="{DE01C509-C1CA-471A-A1DC-44DF616760E2}" srcOrd="0" destOrd="0" presId="urn:microsoft.com/office/officeart/2018/2/layout/IconCircleList"/>
    <dgm:cxn modelId="{96010ED2-E1CF-42DC-B0E2-056D3B8A886E}" type="presOf" srcId="{0C492413-F55E-4934-9854-21B2532793C8}" destId="{02201BF5-A9D7-4629-AD7D-1C4010FF7160}" srcOrd="0" destOrd="0" presId="urn:microsoft.com/office/officeart/2018/2/layout/IconCircleList"/>
    <dgm:cxn modelId="{E89FF34C-0ED9-4B00-A1AF-7F125C279BFB}" type="presParOf" srcId="{558B8950-0640-49FF-B736-E0EBBCA7F5C9}" destId="{FE53DB89-B4E3-41F2-B053-DD651F8F2D59}" srcOrd="0" destOrd="0" presId="urn:microsoft.com/office/officeart/2018/2/layout/IconCircleList"/>
    <dgm:cxn modelId="{5F35A335-ACE7-44A2-9F99-65DFC2ABB03A}" type="presParOf" srcId="{FE53DB89-B4E3-41F2-B053-DD651F8F2D59}" destId="{9A3FA98D-8553-4239-9D74-3CB6D582C8A5}" srcOrd="0" destOrd="0" presId="urn:microsoft.com/office/officeart/2018/2/layout/IconCircleList"/>
    <dgm:cxn modelId="{13A51944-968B-45DC-B4D3-0CB2FA3D94A0}" type="presParOf" srcId="{9A3FA98D-8553-4239-9D74-3CB6D582C8A5}" destId="{5B243B64-A6D2-4239-B8D3-298C003F45D7}" srcOrd="0" destOrd="0" presId="urn:microsoft.com/office/officeart/2018/2/layout/IconCircleList"/>
    <dgm:cxn modelId="{F068C17E-DAC4-489E-87ED-3353B509BA34}" type="presParOf" srcId="{9A3FA98D-8553-4239-9D74-3CB6D582C8A5}" destId="{E807A95B-4CBC-4CE5-BCE5-3D5CE10D436C}" srcOrd="1" destOrd="0" presId="urn:microsoft.com/office/officeart/2018/2/layout/IconCircleList"/>
    <dgm:cxn modelId="{031A30FF-DA6F-446B-BA69-0859F784E743}" type="presParOf" srcId="{9A3FA98D-8553-4239-9D74-3CB6D582C8A5}" destId="{ABFC6A19-513B-40A7-8762-EDEF3A21A810}" srcOrd="2" destOrd="0" presId="urn:microsoft.com/office/officeart/2018/2/layout/IconCircleList"/>
    <dgm:cxn modelId="{9DBF583A-0EF9-4776-9727-CD87435C9F56}" type="presParOf" srcId="{9A3FA98D-8553-4239-9D74-3CB6D582C8A5}" destId="{1DB187B8-FD92-4A7F-A7BC-3ACDE144D175}" srcOrd="3" destOrd="0" presId="urn:microsoft.com/office/officeart/2018/2/layout/IconCircleList"/>
    <dgm:cxn modelId="{8B34EF35-B35F-4248-B308-5943E396969D}" type="presParOf" srcId="{FE53DB89-B4E3-41F2-B053-DD651F8F2D59}" destId="{EC837703-ED2E-41B3-A910-109793CCDC49}" srcOrd="1" destOrd="0" presId="urn:microsoft.com/office/officeart/2018/2/layout/IconCircleList"/>
    <dgm:cxn modelId="{679D4D7B-CEE5-44BB-9C4D-70E90151AFBA}" type="presParOf" srcId="{FE53DB89-B4E3-41F2-B053-DD651F8F2D59}" destId="{99BFFEFF-EB1B-414F-99C4-5A02F65F8BC6}" srcOrd="2" destOrd="0" presId="urn:microsoft.com/office/officeart/2018/2/layout/IconCircleList"/>
    <dgm:cxn modelId="{5FAE27A0-5E42-47C0-A184-7EFF9C3DADA0}" type="presParOf" srcId="{99BFFEFF-EB1B-414F-99C4-5A02F65F8BC6}" destId="{FCD16739-1B32-4BCF-AB64-0819BD37BB9F}" srcOrd="0" destOrd="0" presId="urn:microsoft.com/office/officeart/2018/2/layout/IconCircleList"/>
    <dgm:cxn modelId="{8935E02E-1804-44F0-9B10-101822CDB68F}" type="presParOf" srcId="{99BFFEFF-EB1B-414F-99C4-5A02F65F8BC6}" destId="{19DF9517-4E17-4FC5-8191-A1D48D3CD84A}" srcOrd="1" destOrd="0" presId="urn:microsoft.com/office/officeart/2018/2/layout/IconCircleList"/>
    <dgm:cxn modelId="{4E1239B4-A744-4E8B-9D07-91C4491E1B30}" type="presParOf" srcId="{99BFFEFF-EB1B-414F-99C4-5A02F65F8BC6}" destId="{E5D2B043-2349-4213-A93E-A2AE24B4699A}" srcOrd="2" destOrd="0" presId="urn:microsoft.com/office/officeart/2018/2/layout/IconCircleList"/>
    <dgm:cxn modelId="{7758C5FC-F25C-4F1B-8893-01D6BDBB9A63}" type="presParOf" srcId="{99BFFEFF-EB1B-414F-99C4-5A02F65F8BC6}" destId="{B6DC7283-FE80-4EF5-9D55-44413713F01A}" srcOrd="3" destOrd="0" presId="urn:microsoft.com/office/officeart/2018/2/layout/IconCircleList"/>
    <dgm:cxn modelId="{E3FECCEA-D82B-4116-97CE-521758C2766A}" type="presParOf" srcId="{FE53DB89-B4E3-41F2-B053-DD651F8F2D59}" destId="{DE01C509-C1CA-471A-A1DC-44DF616760E2}" srcOrd="3" destOrd="0" presId="urn:microsoft.com/office/officeart/2018/2/layout/IconCircleList"/>
    <dgm:cxn modelId="{08762599-244C-4DEA-BCAA-002846566253}" type="presParOf" srcId="{FE53DB89-B4E3-41F2-B053-DD651F8F2D59}" destId="{BC248FFA-9654-443C-A42D-AFF19FE19E03}" srcOrd="4" destOrd="0" presId="urn:microsoft.com/office/officeart/2018/2/layout/IconCircleList"/>
    <dgm:cxn modelId="{2907BFF6-5685-4FB8-8C90-9CD6CA68F1E3}" type="presParOf" srcId="{BC248FFA-9654-443C-A42D-AFF19FE19E03}" destId="{6D852393-DFCD-42AA-B7EC-1FF90D5DE569}" srcOrd="0" destOrd="0" presId="urn:microsoft.com/office/officeart/2018/2/layout/IconCircleList"/>
    <dgm:cxn modelId="{6305ED4A-5457-4BD1-B40F-E16368A752C9}" type="presParOf" srcId="{BC248FFA-9654-443C-A42D-AFF19FE19E03}" destId="{D2629511-9AAA-4007-BFA3-9EA66F245A7D}" srcOrd="1" destOrd="0" presId="urn:microsoft.com/office/officeart/2018/2/layout/IconCircleList"/>
    <dgm:cxn modelId="{90C6B102-81B2-444B-9AF8-FB37F37BCED6}" type="presParOf" srcId="{BC248FFA-9654-443C-A42D-AFF19FE19E03}" destId="{4354F85C-C6E8-441A-B07D-46F5B35D0293}" srcOrd="2" destOrd="0" presId="urn:microsoft.com/office/officeart/2018/2/layout/IconCircleList"/>
    <dgm:cxn modelId="{613D6721-06AE-412C-B8D5-104A3FC27CB6}" type="presParOf" srcId="{BC248FFA-9654-443C-A42D-AFF19FE19E03}" destId="{900EE599-223F-4AB3-B6AB-7E7547488495}" srcOrd="3" destOrd="0" presId="urn:microsoft.com/office/officeart/2018/2/layout/IconCircleList"/>
    <dgm:cxn modelId="{A672086F-9C32-4814-BF03-055E6F6C2BFB}" type="presParOf" srcId="{FE53DB89-B4E3-41F2-B053-DD651F8F2D59}" destId="{B4FBA66E-EA54-48D2-B2B2-26AB2B4144AA}" srcOrd="5" destOrd="0" presId="urn:microsoft.com/office/officeart/2018/2/layout/IconCircleList"/>
    <dgm:cxn modelId="{21F7C957-3761-4979-8C69-348F52113678}" type="presParOf" srcId="{FE53DB89-B4E3-41F2-B053-DD651F8F2D59}" destId="{3BD3BC9C-6808-4C30-B748-90558E944D3A}" srcOrd="6" destOrd="0" presId="urn:microsoft.com/office/officeart/2018/2/layout/IconCircleList"/>
    <dgm:cxn modelId="{C692EB05-B1E9-4031-BC33-1C44E6ABF259}" type="presParOf" srcId="{3BD3BC9C-6808-4C30-B748-90558E944D3A}" destId="{651CFAD0-25E9-45EB-9118-AE408385B2DC}" srcOrd="0" destOrd="0" presId="urn:microsoft.com/office/officeart/2018/2/layout/IconCircleList"/>
    <dgm:cxn modelId="{0CAEF263-3C34-4C06-AD3D-3C5E8B410E0F}" type="presParOf" srcId="{3BD3BC9C-6808-4C30-B748-90558E944D3A}" destId="{0692386D-15A8-48DA-9D5C-C81ADF877BAE}" srcOrd="1" destOrd="0" presId="urn:microsoft.com/office/officeart/2018/2/layout/IconCircleList"/>
    <dgm:cxn modelId="{B1664821-A113-4DB2-9D1D-642B2DF94478}" type="presParOf" srcId="{3BD3BC9C-6808-4C30-B748-90558E944D3A}" destId="{32B61546-D342-4194-86B1-88BA203F0071}" srcOrd="2" destOrd="0" presId="urn:microsoft.com/office/officeart/2018/2/layout/IconCircleList"/>
    <dgm:cxn modelId="{E73753D9-0AFC-4021-8FB6-D1BB369F631D}" type="presParOf" srcId="{3BD3BC9C-6808-4C30-B748-90558E944D3A}" destId="{02201BF5-A9D7-4629-AD7D-1C4010FF7160}" srcOrd="3" destOrd="0" presId="urn:microsoft.com/office/officeart/2018/2/layout/IconCircl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A7AD20-FC03-4331-AFB7-15EB907EBC52}"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0104DD5A-B6D2-4F86-9ACF-78F15DAC6833}">
      <dgm:prSet custT="1"/>
      <dgm:spPr/>
      <dgm:t>
        <a:bodyPr/>
        <a:lstStyle/>
        <a:p>
          <a:pPr>
            <a:lnSpc>
              <a:spcPct val="100000"/>
            </a:lnSpc>
          </a:pPr>
          <a:r>
            <a:rPr lang="en-GB" sz="1400"/>
            <a:t>The Role of Interactive Platforms: Essential in transforming the VET classroom into a collaborative, hands-on environment where students actively participate in their learning.</a:t>
          </a:r>
          <a:endParaRPr lang="en-US" sz="1400"/>
        </a:p>
      </dgm:t>
    </dgm:pt>
    <dgm:pt modelId="{48C815F4-173F-4BBB-B931-BC6970FE518D}" type="parTrans" cxnId="{6F5CCB12-F673-43A7-B988-A24276BED470}">
      <dgm:prSet/>
      <dgm:spPr/>
      <dgm:t>
        <a:bodyPr/>
        <a:lstStyle/>
        <a:p>
          <a:endParaRPr lang="en-US" sz="2400"/>
        </a:p>
      </dgm:t>
    </dgm:pt>
    <dgm:pt modelId="{54557592-7360-4C83-B0B4-39F02E8A88C7}" type="sibTrans" cxnId="{6F5CCB12-F673-43A7-B988-A24276BED470}">
      <dgm:prSet/>
      <dgm:spPr/>
      <dgm:t>
        <a:bodyPr/>
        <a:lstStyle/>
        <a:p>
          <a:endParaRPr lang="en-US" sz="2400"/>
        </a:p>
      </dgm:t>
    </dgm:pt>
    <dgm:pt modelId="{3FF641D0-5C88-4F0F-85DB-AB2C21F839FB}">
      <dgm:prSet custT="1"/>
      <dgm:spPr/>
      <dgm:t>
        <a:bodyPr/>
        <a:lstStyle/>
        <a:p>
          <a:pPr>
            <a:lnSpc>
              <a:spcPct val="100000"/>
            </a:lnSpc>
          </a:pPr>
          <a:r>
            <a:rPr lang="en-GB" sz="1400"/>
            <a:t>Focus on Practical Skills: Platforms allow students to engage with practical skills and projects digitally before in-person application.</a:t>
          </a:r>
          <a:endParaRPr lang="en-US" sz="1400"/>
        </a:p>
      </dgm:t>
    </dgm:pt>
    <dgm:pt modelId="{6674C291-BF3A-44EC-87CC-7D44FFCB3A0F}" type="parTrans" cxnId="{C0E8C759-C6FD-4352-A4D5-6C9A5F593510}">
      <dgm:prSet/>
      <dgm:spPr/>
      <dgm:t>
        <a:bodyPr/>
        <a:lstStyle/>
        <a:p>
          <a:endParaRPr lang="en-US" sz="2400"/>
        </a:p>
      </dgm:t>
    </dgm:pt>
    <dgm:pt modelId="{2C37B65E-4B1A-4268-A950-1C305DAD809B}" type="sibTrans" cxnId="{C0E8C759-C6FD-4352-A4D5-6C9A5F593510}">
      <dgm:prSet/>
      <dgm:spPr/>
      <dgm:t>
        <a:bodyPr/>
        <a:lstStyle/>
        <a:p>
          <a:endParaRPr lang="en-US" sz="2400"/>
        </a:p>
      </dgm:t>
    </dgm:pt>
    <dgm:pt modelId="{883D9E7F-1297-4882-A0A7-ADA349E9D431}">
      <dgm:prSet custT="1"/>
      <dgm:spPr/>
      <dgm:t>
        <a:bodyPr/>
        <a:lstStyle/>
        <a:p>
          <a:pPr>
            <a:lnSpc>
              <a:spcPct val="100000"/>
            </a:lnSpc>
          </a:pPr>
          <a:r>
            <a:rPr lang="en-GB" sz="1400"/>
            <a:t>Revolutionizing the Flipped Classroom: These platforms enable VET students to study theoretical components online and use classroom time for practice, making learning more flexible and accessible.</a:t>
          </a:r>
          <a:endParaRPr lang="en-US" sz="1400"/>
        </a:p>
      </dgm:t>
    </dgm:pt>
    <dgm:pt modelId="{352FC13D-47AD-4D86-BFE3-38DD47C0D975}" type="parTrans" cxnId="{1CC80A50-D8FD-496F-848C-63BDC5C67D89}">
      <dgm:prSet/>
      <dgm:spPr/>
      <dgm:t>
        <a:bodyPr/>
        <a:lstStyle/>
        <a:p>
          <a:endParaRPr lang="en-US" sz="2400"/>
        </a:p>
      </dgm:t>
    </dgm:pt>
    <dgm:pt modelId="{7EFDC548-3887-4C25-9908-1AF02DC49CFE}" type="sibTrans" cxnId="{1CC80A50-D8FD-496F-848C-63BDC5C67D89}">
      <dgm:prSet/>
      <dgm:spPr/>
      <dgm:t>
        <a:bodyPr/>
        <a:lstStyle/>
        <a:p>
          <a:endParaRPr lang="en-US" sz="2400"/>
        </a:p>
      </dgm:t>
    </dgm:pt>
    <dgm:pt modelId="{124DD886-C267-4BB5-B916-8F0C2AB54223}" type="pres">
      <dgm:prSet presAssocID="{5CA7AD20-FC03-4331-AFB7-15EB907EBC52}" presName="root" presStyleCnt="0">
        <dgm:presLayoutVars>
          <dgm:dir/>
          <dgm:resizeHandles val="exact"/>
        </dgm:presLayoutVars>
      </dgm:prSet>
      <dgm:spPr/>
    </dgm:pt>
    <dgm:pt modelId="{6C1CCD0C-9397-4BA6-94F0-2349F87ACAFE}" type="pres">
      <dgm:prSet presAssocID="{0104DD5A-B6D2-4F86-9ACF-78F15DAC6833}" presName="compNode" presStyleCnt="0"/>
      <dgm:spPr/>
    </dgm:pt>
    <dgm:pt modelId="{2DA55454-C062-43F1-903E-5D30249E8FBD}" type="pres">
      <dgm:prSet presAssocID="{0104DD5A-B6D2-4F86-9ACF-78F15DAC683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D7571915-5E5F-442D-9015-4C1E12ABFFE4}" type="pres">
      <dgm:prSet presAssocID="{0104DD5A-B6D2-4F86-9ACF-78F15DAC6833}" presName="spaceRect" presStyleCnt="0"/>
      <dgm:spPr/>
    </dgm:pt>
    <dgm:pt modelId="{2D3331FD-4304-4026-BD5A-117E8876E75E}" type="pres">
      <dgm:prSet presAssocID="{0104DD5A-B6D2-4F86-9ACF-78F15DAC6833}" presName="textRect" presStyleLbl="revTx" presStyleIdx="0" presStyleCnt="3">
        <dgm:presLayoutVars>
          <dgm:chMax val="1"/>
          <dgm:chPref val="1"/>
        </dgm:presLayoutVars>
      </dgm:prSet>
      <dgm:spPr/>
    </dgm:pt>
    <dgm:pt modelId="{0B65A966-68C8-4A2D-ABFD-295E6CB74EA4}" type="pres">
      <dgm:prSet presAssocID="{54557592-7360-4C83-B0B4-39F02E8A88C7}" presName="sibTrans" presStyleCnt="0"/>
      <dgm:spPr/>
    </dgm:pt>
    <dgm:pt modelId="{78042218-8F02-455D-935F-1A170B9B315C}" type="pres">
      <dgm:prSet presAssocID="{3FF641D0-5C88-4F0F-85DB-AB2C21F839FB}" presName="compNode" presStyleCnt="0"/>
      <dgm:spPr/>
    </dgm:pt>
    <dgm:pt modelId="{343D91FF-865B-434A-948A-0F6EAFAB5C15}" type="pres">
      <dgm:prSet presAssocID="{3FF641D0-5C88-4F0F-85DB-AB2C21F839F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DBEE5173-4F31-4F5F-B7D9-294588CB2FA9}" type="pres">
      <dgm:prSet presAssocID="{3FF641D0-5C88-4F0F-85DB-AB2C21F839FB}" presName="spaceRect" presStyleCnt="0"/>
      <dgm:spPr/>
    </dgm:pt>
    <dgm:pt modelId="{853DCCD8-A5F9-42F6-81B7-5CA7BDB54257}" type="pres">
      <dgm:prSet presAssocID="{3FF641D0-5C88-4F0F-85DB-AB2C21F839FB}" presName="textRect" presStyleLbl="revTx" presStyleIdx="1" presStyleCnt="3">
        <dgm:presLayoutVars>
          <dgm:chMax val="1"/>
          <dgm:chPref val="1"/>
        </dgm:presLayoutVars>
      </dgm:prSet>
      <dgm:spPr/>
    </dgm:pt>
    <dgm:pt modelId="{878F7835-5ED6-42A6-8C52-883A7E43CCBB}" type="pres">
      <dgm:prSet presAssocID="{2C37B65E-4B1A-4268-A950-1C305DAD809B}" presName="sibTrans" presStyleCnt="0"/>
      <dgm:spPr/>
    </dgm:pt>
    <dgm:pt modelId="{77139B57-0A03-49BB-9813-03D0288F60A3}" type="pres">
      <dgm:prSet presAssocID="{883D9E7F-1297-4882-A0A7-ADA349E9D431}" presName="compNode" presStyleCnt="0"/>
      <dgm:spPr/>
    </dgm:pt>
    <dgm:pt modelId="{A328392A-D9B4-485C-B519-7DDE7B54460B}" type="pres">
      <dgm:prSet presAssocID="{883D9E7F-1297-4882-A0A7-ADA349E9D43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oks"/>
        </a:ext>
      </dgm:extLst>
    </dgm:pt>
    <dgm:pt modelId="{80623924-4EC7-4281-9642-393B9A253FD6}" type="pres">
      <dgm:prSet presAssocID="{883D9E7F-1297-4882-A0A7-ADA349E9D431}" presName="spaceRect" presStyleCnt="0"/>
      <dgm:spPr/>
    </dgm:pt>
    <dgm:pt modelId="{2693A83F-0435-4D3E-89EE-08C89259EF78}" type="pres">
      <dgm:prSet presAssocID="{883D9E7F-1297-4882-A0A7-ADA349E9D431}" presName="textRect" presStyleLbl="revTx" presStyleIdx="2" presStyleCnt="3">
        <dgm:presLayoutVars>
          <dgm:chMax val="1"/>
          <dgm:chPref val="1"/>
        </dgm:presLayoutVars>
      </dgm:prSet>
      <dgm:spPr/>
    </dgm:pt>
  </dgm:ptLst>
  <dgm:cxnLst>
    <dgm:cxn modelId="{6F5CCB12-F673-43A7-B988-A24276BED470}" srcId="{5CA7AD20-FC03-4331-AFB7-15EB907EBC52}" destId="{0104DD5A-B6D2-4F86-9ACF-78F15DAC6833}" srcOrd="0" destOrd="0" parTransId="{48C815F4-173F-4BBB-B931-BC6970FE518D}" sibTransId="{54557592-7360-4C83-B0B4-39F02E8A88C7}"/>
    <dgm:cxn modelId="{CF4A681D-59AB-4F5B-89F9-6C26615E88BE}" type="presOf" srcId="{5CA7AD20-FC03-4331-AFB7-15EB907EBC52}" destId="{124DD886-C267-4BB5-B916-8F0C2AB54223}" srcOrd="0" destOrd="0" presId="urn:microsoft.com/office/officeart/2018/2/layout/IconLabelList"/>
    <dgm:cxn modelId="{90A95023-AB6F-41C3-8819-F276C8600DDD}" type="presOf" srcId="{0104DD5A-B6D2-4F86-9ACF-78F15DAC6833}" destId="{2D3331FD-4304-4026-BD5A-117E8876E75E}" srcOrd="0" destOrd="0" presId="urn:microsoft.com/office/officeart/2018/2/layout/IconLabelList"/>
    <dgm:cxn modelId="{1CC80A50-D8FD-496F-848C-63BDC5C67D89}" srcId="{5CA7AD20-FC03-4331-AFB7-15EB907EBC52}" destId="{883D9E7F-1297-4882-A0A7-ADA349E9D431}" srcOrd="2" destOrd="0" parTransId="{352FC13D-47AD-4D86-BFE3-38DD47C0D975}" sibTransId="{7EFDC548-3887-4C25-9908-1AF02DC49CFE}"/>
    <dgm:cxn modelId="{8BAD1E75-B601-4007-97A3-2CFB943F8A4A}" type="presOf" srcId="{883D9E7F-1297-4882-A0A7-ADA349E9D431}" destId="{2693A83F-0435-4D3E-89EE-08C89259EF78}" srcOrd="0" destOrd="0" presId="urn:microsoft.com/office/officeart/2018/2/layout/IconLabelList"/>
    <dgm:cxn modelId="{C0E8C759-C6FD-4352-A4D5-6C9A5F593510}" srcId="{5CA7AD20-FC03-4331-AFB7-15EB907EBC52}" destId="{3FF641D0-5C88-4F0F-85DB-AB2C21F839FB}" srcOrd="1" destOrd="0" parTransId="{6674C291-BF3A-44EC-87CC-7D44FFCB3A0F}" sibTransId="{2C37B65E-4B1A-4268-A950-1C305DAD809B}"/>
    <dgm:cxn modelId="{4CC0F2AE-0332-4E1D-9454-6F7ABD9B8B80}" type="presOf" srcId="{3FF641D0-5C88-4F0F-85DB-AB2C21F839FB}" destId="{853DCCD8-A5F9-42F6-81B7-5CA7BDB54257}" srcOrd="0" destOrd="0" presId="urn:microsoft.com/office/officeart/2018/2/layout/IconLabelList"/>
    <dgm:cxn modelId="{3799F52B-C752-4C74-A914-E17B0359D7A1}" type="presParOf" srcId="{124DD886-C267-4BB5-B916-8F0C2AB54223}" destId="{6C1CCD0C-9397-4BA6-94F0-2349F87ACAFE}" srcOrd="0" destOrd="0" presId="urn:microsoft.com/office/officeart/2018/2/layout/IconLabelList"/>
    <dgm:cxn modelId="{B471234C-1DDB-407C-990C-1BA1B786E333}" type="presParOf" srcId="{6C1CCD0C-9397-4BA6-94F0-2349F87ACAFE}" destId="{2DA55454-C062-43F1-903E-5D30249E8FBD}" srcOrd="0" destOrd="0" presId="urn:microsoft.com/office/officeart/2018/2/layout/IconLabelList"/>
    <dgm:cxn modelId="{FCFF2760-7BBC-4630-BA0F-ECFD69B5A18F}" type="presParOf" srcId="{6C1CCD0C-9397-4BA6-94F0-2349F87ACAFE}" destId="{D7571915-5E5F-442D-9015-4C1E12ABFFE4}" srcOrd="1" destOrd="0" presId="urn:microsoft.com/office/officeart/2018/2/layout/IconLabelList"/>
    <dgm:cxn modelId="{7A34B14A-6AD3-48D3-BAB8-F3B41C6EF95B}" type="presParOf" srcId="{6C1CCD0C-9397-4BA6-94F0-2349F87ACAFE}" destId="{2D3331FD-4304-4026-BD5A-117E8876E75E}" srcOrd="2" destOrd="0" presId="urn:microsoft.com/office/officeart/2018/2/layout/IconLabelList"/>
    <dgm:cxn modelId="{6B4567EF-B87D-44D0-AADA-037E606BF66D}" type="presParOf" srcId="{124DD886-C267-4BB5-B916-8F0C2AB54223}" destId="{0B65A966-68C8-4A2D-ABFD-295E6CB74EA4}" srcOrd="1" destOrd="0" presId="urn:microsoft.com/office/officeart/2018/2/layout/IconLabelList"/>
    <dgm:cxn modelId="{F235BDDC-FE1C-498A-9CC8-B93CB27D4144}" type="presParOf" srcId="{124DD886-C267-4BB5-B916-8F0C2AB54223}" destId="{78042218-8F02-455D-935F-1A170B9B315C}" srcOrd="2" destOrd="0" presId="urn:microsoft.com/office/officeart/2018/2/layout/IconLabelList"/>
    <dgm:cxn modelId="{D5D7799E-33B6-4CF8-AF76-88D7DD98ACB4}" type="presParOf" srcId="{78042218-8F02-455D-935F-1A170B9B315C}" destId="{343D91FF-865B-434A-948A-0F6EAFAB5C15}" srcOrd="0" destOrd="0" presId="urn:microsoft.com/office/officeart/2018/2/layout/IconLabelList"/>
    <dgm:cxn modelId="{615C2165-8CB9-4E8F-AA23-44A5D5C2F6A7}" type="presParOf" srcId="{78042218-8F02-455D-935F-1A170B9B315C}" destId="{DBEE5173-4F31-4F5F-B7D9-294588CB2FA9}" srcOrd="1" destOrd="0" presId="urn:microsoft.com/office/officeart/2018/2/layout/IconLabelList"/>
    <dgm:cxn modelId="{3AD6C1E5-EB0A-4E03-A18A-6F2272E10092}" type="presParOf" srcId="{78042218-8F02-455D-935F-1A170B9B315C}" destId="{853DCCD8-A5F9-42F6-81B7-5CA7BDB54257}" srcOrd="2" destOrd="0" presId="urn:microsoft.com/office/officeart/2018/2/layout/IconLabelList"/>
    <dgm:cxn modelId="{C5BA2139-E653-431B-A284-CED6FBF89D85}" type="presParOf" srcId="{124DD886-C267-4BB5-B916-8F0C2AB54223}" destId="{878F7835-5ED6-42A6-8C52-883A7E43CCBB}" srcOrd="3" destOrd="0" presId="urn:microsoft.com/office/officeart/2018/2/layout/IconLabelList"/>
    <dgm:cxn modelId="{CF47EBA6-8CE3-4C46-A84E-1BA52FC52B3F}" type="presParOf" srcId="{124DD886-C267-4BB5-B916-8F0C2AB54223}" destId="{77139B57-0A03-49BB-9813-03D0288F60A3}" srcOrd="4" destOrd="0" presId="urn:microsoft.com/office/officeart/2018/2/layout/IconLabelList"/>
    <dgm:cxn modelId="{382BA410-BAF1-491B-B057-9990222100CB}" type="presParOf" srcId="{77139B57-0A03-49BB-9813-03D0288F60A3}" destId="{A328392A-D9B4-485C-B519-7DDE7B54460B}" srcOrd="0" destOrd="0" presId="urn:microsoft.com/office/officeart/2018/2/layout/IconLabelList"/>
    <dgm:cxn modelId="{866AC2E9-69FC-4EAB-B744-29EF4E3C5E87}" type="presParOf" srcId="{77139B57-0A03-49BB-9813-03D0288F60A3}" destId="{80623924-4EC7-4281-9642-393B9A253FD6}" srcOrd="1" destOrd="0" presId="urn:microsoft.com/office/officeart/2018/2/layout/IconLabelList"/>
    <dgm:cxn modelId="{0227DE3F-0365-46F3-944C-CE0FC1F0F8B6}" type="presParOf" srcId="{77139B57-0A03-49BB-9813-03D0288F60A3}" destId="{2693A83F-0435-4D3E-89EE-08C89259EF78}" srcOrd="2" destOrd="0" presId="urn:microsoft.com/office/officeart/2018/2/layout/Icon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CA310B-37A4-4718-A827-B0D789F39424}" type="doc">
      <dgm:prSet loTypeId="urn:microsoft.com/office/officeart/2018/layout/CircleProcess" loCatId="simpleprocesssa" qsTypeId="urn:microsoft.com/office/officeart/2005/8/quickstyle/simple1" qsCatId="simple" csTypeId="urn:microsoft.com/office/officeart/2005/8/colors/accent2_1" csCatId="accent2"/>
      <dgm:spPr/>
      <dgm:t>
        <a:bodyPr/>
        <a:lstStyle/>
        <a:p>
          <a:endParaRPr lang="en-US"/>
        </a:p>
      </dgm:t>
    </dgm:pt>
    <dgm:pt modelId="{15AAC4F1-5BFF-455F-99E6-B5DA99720B00}">
      <dgm:prSet custT="1"/>
      <dgm:spPr/>
      <dgm:t>
        <a:bodyPr/>
        <a:lstStyle/>
        <a:p>
          <a:r>
            <a:rPr lang="en-US" sz="1100" b="1" dirty="0"/>
            <a:t>Content</a:t>
          </a:r>
          <a:r>
            <a:rPr lang="en-US" sz="1100" dirty="0"/>
            <a:t>: Interactive learning environments offer numerous benefits, transcending traditional classroom boundaries:</a:t>
          </a:r>
        </a:p>
      </dgm:t>
    </dgm:pt>
    <dgm:pt modelId="{07D2D038-1984-4BA2-B37C-AFA5CD49E67D}" type="parTrans" cxnId="{10352573-DAE2-40C3-A86A-A5F91ED8F2A6}">
      <dgm:prSet/>
      <dgm:spPr/>
      <dgm:t>
        <a:bodyPr/>
        <a:lstStyle/>
        <a:p>
          <a:endParaRPr lang="en-US" sz="1100"/>
        </a:p>
      </dgm:t>
    </dgm:pt>
    <dgm:pt modelId="{14772141-64C1-47BA-98B6-91646241D416}" type="sibTrans" cxnId="{10352573-DAE2-40C3-A86A-A5F91ED8F2A6}">
      <dgm:prSet/>
      <dgm:spPr/>
      <dgm:t>
        <a:bodyPr/>
        <a:lstStyle/>
        <a:p>
          <a:endParaRPr lang="en-US" sz="1100"/>
        </a:p>
      </dgm:t>
    </dgm:pt>
    <dgm:pt modelId="{CEC9E0D9-D771-4C95-8E77-E6786B511C66}">
      <dgm:prSet custT="1"/>
      <dgm:spPr/>
      <dgm:t>
        <a:bodyPr/>
        <a:lstStyle/>
        <a:p>
          <a:r>
            <a:rPr lang="en-US" sz="1100" b="1" dirty="0"/>
            <a:t>Engagement: </a:t>
          </a:r>
          <a:r>
            <a:rPr lang="en-US" sz="1100" dirty="0"/>
            <a:t>Captivating student interest, these platforms significantly enhance focus and information retention.</a:t>
          </a:r>
        </a:p>
      </dgm:t>
    </dgm:pt>
    <dgm:pt modelId="{1036F27D-BCBC-448C-AC25-967CF24A57CD}" type="parTrans" cxnId="{10E460FA-C19B-4F15-BEF0-229A00CB8359}">
      <dgm:prSet/>
      <dgm:spPr/>
      <dgm:t>
        <a:bodyPr/>
        <a:lstStyle/>
        <a:p>
          <a:endParaRPr lang="en-US" sz="1100"/>
        </a:p>
      </dgm:t>
    </dgm:pt>
    <dgm:pt modelId="{F5CC92FB-45B3-4FD6-BE99-2AB7104CA52B}" type="sibTrans" cxnId="{10E460FA-C19B-4F15-BEF0-229A00CB8359}">
      <dgm:prSet/>
      <dgm:spPr/>
      <dgm:t>
        <a:bodyPr/>
        <a:lstStyle/>
        <a:p>
          <a:endParaRPr lang="en-US" sz="1100"/>
        </a:p>
      </dgm:t>
    </dgm:pt>
    <dgm:pt modelId="{AF7FB8F7-8F41-4A2E-9717-5B004F24ADEF}">
      <dgm:prSet custT="1"/>
      <dgm:spPr/>
      <dgm:t>
        <a:bodyPr/>
        <a:lstStyle/>
        <a:p>
          <a:r>
            <a:rPr lang="en-US" sz="1100" b="1" dirty="0"/>
            <a:t>Skill Development</a:t>
          </a:r>
          <a:r>
            <a:rPr lang="en-US" sz="1100" dirty="0"/>
            <a:t>: Collaborative exercises and problem-solving tasks develop essential soft skills, crucial for navigating real-world complexities.</a:t>
          </a:r>
        </a:p>
      </dgm:t>
    </dgm:pt>
    <dgm:pt modelId="{BCCE86C6-7138-4398-963B-788904BD4F9A}" type="parTrans" cxnId="{F8EF3C34-1348-41A0-834A-314874B47D62}">
      <dgm:prSet/>
      <dgm:spPr/>
      <dgm:t>
        <a:bodyPr/>
        <a:lstStyle/>
        <a:p>
          <a:endParaRPr lang="en-US" sz="1100"/>
        </a:p>
      </dgm:t>
    </dgm:pt>
    <dgm:pt modelId="{6DCA8A14-12D4-49B5-9C99-1729350F4E01}" type="sibTrans" cxnId="{F8EF3C34-1348-41A0-834A-314874B47D62}">
      <dgm:prSet/>
      <dgm:spPr/>
      <dgm:t>
        <a:bodyPr/>
        <a:lstStyle/>
        <a:p>
          <a:endParaRPr lang="en-US" sz="1100"/>
        </a:p>
      </dgm:t>
    </dgm:pt>
    <dgm:pt modelId="{F0F28141-FA0E-481F-8DD7-FBD9E94E8069}">
      <dgm:prSet custT="1"/>
      <dgm:spPr/>
      <dgm:t>
        <a:bodyPr/>
        <a:lstStyle/>
        <a:p>
          <a:r>
            <a:rPr lang="en-US" sz="1100" b="1" dirty="0"/>
            <a:t>Learning Style Accommodation: </a:t>
          </a:r>
          <a:r>
            <a:rPr lang="en-US" sz="1100" dirty="0"/>
            <a:t>Tailoring to various learner preferences, interactive platforms ensure a more inclusive educational experience.</a:t>
          </a:r>
        </a:p>
      </dgm:t>
    </dgm:pt>
    <dgm:pt modelId="{67D74CFC-DB1A-4932-A852-755DD5AB264F}" type="parTrans" cxnId="{08D92F4C-F9CE-4BBA-AFAD-F3D9FA093F9E}">
      <dgm:prSet/>
      <dgm:spPr/>
      <dgm:t>
        <a:bodyPr/>
        <a:lstStyle/>
        <a:p>
          <a:endParaRPr lang="en-US" sz="1100"/>
        </a:p>
      </dgm:t>
    </dgm:pt>
    <dgm:pt modelId="{2C7E1F8D-7CE5-4111-BDB4-4D1E5E03DDA9}" type="sibTrans" cxnId="{08D92F4C-F9CE-4BBA-AFAD-F3D9FA093F9E}">
      <dgm:prSet/>
      <dgm:spPr/>
      <dgm:t>
        <a:bodyPr/>
        <a:lstStyle/>
        <a:p>
          <a:endParaRPr lang="en-US" sz="1100"/>
        </a:p>
      </dgm:t>
    </dgm:pt>
    <dgm:pt modelId="{9A35CC2E-47EC-459E-BE64-27F9FC6123D6}">
      <dgm:prSet custT="1"/>
      <dgm:spPr/>
      <dgm:t>
        <a:bodyPr/>
        <a:lstStyle/>
        <a:p>
          <a:pPr algn="ctr"/>
          <a:r>
            <a:rPr lang="en-US" sz="1100" b="1" dirty="0"/>
            <a:t>Immediate Feedback: </a:t>
          </a:r>
          <a:r>
            <a:rPr lang="en-US" sz="1100" dirty="0"/>
            <a:t>Providing instant responses, these tools are key to adapting learning strategies and encouraging continuous improvement.</a:t>
          </a:r>
        </a:p>
      </dgm:t>
    </dgm:pt>
    <dgm:pt modelId="{16FDE3A9-8975-497F-B3D4-53452EEA90F5}" type="parTrans" cxnId="{080B7843-9B62-46B6-85D9-C0A215EA5F99}">
      <dgm:prSet/>
      <dgm:spPr/>
      <dgm:t>
        <a:bodyPr/>
        <a:lstStyle/>
        <a:p>
          <a:endParaRPr lang="en-US" sz="1100"/>
        </a:p>
      </dgm:t>
    </dgm:pt>
    <dgm:pt modelId="{02155273-2A08-43DD-9050-4DCF3F0D848E}" type="sibTrans" cxnId="{080B7843-9B62-46B6-85D9-C0A215EA5F99}">
      <dgm:prSet/>
      <dgm:spPr/>
      <dgm:t>
        <a:bodyPr/>
        <a:lstStyle/>
        <a:p>
          <a:endParaRPr lang="en-US" sz="1100"/>
        </a:p>
      </dgm:t>
    </dgm:pt>
    <dgm:pt modelId="{9BC47A9D-4241-411F-B55F-A7933C183C23}" type="pres">
      <dgm:prSet presAssocID="{B0CA310B-37A4-4718-A827-B0D789F39424}" presName="Name0" presStyleCnt="0">
        <dgm:presLayoutVars>
          <dgm:chMax val="11"/>
          <dgm:chPref val="11"/>
          <dgm:dir/>
          <dgm:resizeHandles/>
        </dgm:presLayoutVars>
      </dgm:prSet>
      <dgm:spPr/>
    </dgm:pt>
    <dgm:pt modelId="{B151A4B4-3282-4897-AA32-CB6B0C2EC435}" type="pres">
      <dgm:prSet presAssocID="{9A35CC2E-47EC-459E-BE64-27F9FC6123D6}" presName="Accent5" presStyleCnt="0"/>
      <dgm:spPr/>
    </dgm:pt>
    <dgm:pt modelId="{13F15FC9-79FF-41B4-83C3-C1C0EBC4C7B7}" type="pres">
      <dgm:prSet presAssocID="{9A35CC2E-47EC-459E-BE64-27F9FC6123D6}" presName="Accent" presStyleLbl="node1" presStyleIdx="0" presStyleCnt="10"/>
      <dgm:spPr/>
    </dgm:pt>
    <dgm:pt modelId="{2D225514-4185-43E9-996D-6B80C1CDB599}" type="pres">
      <dgm:prSet presAssocID="{9A35CC2E-47EC-459E-BE64-27F9FC6123D6}" presName="ParentBackground5" presStyleCnt="0"/>
      <dgm:spPr/>
    </dgm:pt>
    <dgm:pt modelId="{4FC21A63-E254-4D19-BD04-30482EB51D07}" type="pres">
      <dgm:prSet presAssocID="{9A35CC2E-47EC-459E-BE64-27F9FC6123D6}" presName="ParentBackground" presStyleLbl="node1" presStyleIdx="1" presStyleCnt="10"/>
      <dgm:spPr/>
    </dgm:pt>
    <dgm:pt modelId="{30164419-BC96-4529-9AF4-1896166D8897}" type="pres">
      <dgm:prSet presAssocID="{9A35CC2E-47EC-459E-BE64-27F9FC6123D6}" presName="Parent5" presStyleLbl="fgAcc0" presStyleIdx="0" presStyleCnt="0">
        <dgm:presLayoutVars>
          <dgm:chMax val="1"/>
          <dgm:chPref val="1"/>
          <dgm:bulletEnabled val="1"/>
        </dgm:presLayoutVars>
      </dgm:prSet>
      <dgm:spPr/>
    </dgm:pt>
    <dgm:pt modelId="{28A99015-151F-42DD-9CC1-B741B1D593EE}" type="pres">
      <dgm:prSet presAssocID="{F0F28141-FA0E-481F-8DD7-FBD9E94E8069}" presName="Accent4" presStyleCnt="0"/>
      <dgm:spPr/>
    </dgm:pt>
    <dgm:pt modelId="{8FB6B8DA-2720-47F1-94AB-E9D0151D084E}" type="pres">
      <dgm:prSet presAssocID="{F0F28141-FA0E-481F-8DD7-FBD9E94E8069}" presName="Accent" presStyleLbl="node1" presStyleIdx="2" presStyleCnt="10"/>
      <dgm:spPr/>
    </dgm:pt>
    <dgm:pt modelId="{A1F6289E-5497-419A-826E-2DA61E7392DB}" type="pres">
      <dgm:prSet presAssocID="{F0F28141-FA0E-481F-8DD7-FBD9E94E8069}" presName="ParentBackground4" presStyleCnt="0"/>
      <dgm:spPr/>
    </dgm:pt>
    <dgm:pt modelId="{7E81CC58-4A5D-469C-82B6-10BC86DD11DF}" type="pres">
      <dgm:prSet presAssocID="{F0F28141-FA0E-481F-8DD7-FBD9E94E8069}" presName="ParentBackground" presStyleLbl="node1" presStyleIdx="3" presStyleCnt="10"/>
      <dgm:spPr/>
    </dgm:pt>
    <dgm:pt modelId="{85BB76AB-BF0D-4F5E-B6F1-91DADA53B017}" type="pres">
      <dgm:prSet presAssocID="{F0F28141-FA0E-481F-8DD7-FBD9E94E8069}" presName="Parent4" presStyleLbl="fgAcc0" presStyleIdx="0" presStyleCnt="0">
        <dgm:presLayoutVars>
          <dgm:chMax val="1"/>
          <dgm:chPref val="1"/>
          <dgm:bulletEnabled val="1"/>
        </dgm:presLayoutVars>
      </dgm:prSet>
      <dgm:spPr/>
    </dgm:pt>
    <dgm:pt modelId="{15813205-30A6-4964-97B0-962D26019988}" type="pres">
      <dgm:prSet presAssocID="{AF7FB8F7-8F41-4A2E-9717-5B004F24ADEF}" presName="Accent3" presStyleCnt="0"/>
      <dgm:spPr/>
    </dgm:pt>
    <dgm:pt modelId="{FDC3D7F8-1949-462A-830E-508135A52D09}" type="pres">
      <dgm:prSet presAssocID="{AF7FB8F7-8F41-4A2E-9717-5B004F24ADEF}" presName="Accent" presStyleLbl="node1" presStyleIdx="4" presStyleCnt="10"/>
      <dgm:spPr/>
    </dgm:pt>
    <dgm:pt modelId="{5484C9C6-E47D-4A29-AB68-5FB4F880441A}" type="pres">
      <dgm:prSet presAssocID="{AF7FB8F7-8F41-4A2E-9717-5B004F24ADEF}" presName="ParentBackground3" presStyleCnt="0"/>
      <dgm:spPr/>
    </dgm:pt>
    <dgm:pt modelId="{D48C9325-D0C3-4E0B-878A-772A5CCAD083}" type="pres">
      <dgm:prSet presAssocID="{AF7FB8F7-8F41-4A2E-9717-5B004F24ADEF}" presName="ParentBackground" presStyleLbl="node1" presStyleIdx="5" presStyleCnt="10"/>
      <dgm:spPr/>
    </dgm:pt>
    <dgm:pt modelId="{4499E199-7956-4B21-BC18-023325A2A469}" type="pres">
      <dgm:prSet presAssocID="{AF7FB8F7-8F41-4A2E-9717-5B004F24ADEF}" presName="Parent3" presStyleLbl="fgAcc0" presStyleIdx="0" presStyleCnt="0">
        <dgm:presLayoutVars>
          <dgm:chMax val="1"/>
          <dgm:chPref val="1"/>
          <dgm:bulletEnabled val="1"/>
        </dgm:presLayoutVars>
      </dgm:prSet>
      <dgm:spPr/>
    </dgm:pt>
    <dgm:pt modelId="{10351603-22B3-4C99-BB0C-47E85645AD47}" type="pres">
      <dgm:prSet presAssocID="{CEC9E0D9-D771-4C95-8E77-E6786B511C66}" presName="Accent2" presStyleCnt="0"/>
      <dgm:spPr/>
    </dgm:pt>
    <dgm:pt modelId="{CC76DCB6-9513-44B3-A182-9BF3F030C1A0}" type="pres">
      <dgm:prSet presAssocID="{CEC9E0D9-D771-4C95-8E77-E6786B511C66}" presName="Accent" presStyleLbl="node1" presStyleIdx="6" presStyleCnt="10"/>
      <dgm:spPr/>
    </dgm:pt>
    <dgm:pt modelId="{EF1E0A27-D9D0-44AF-8698-7D4B0BC63E6D}" type="pres">
      <dgm:prSet presAssocID="{CEC9E0D9-D771-4C95-8E77-E6786B511C66}" presName="ParentBackground2" presStyleCnt="0"/>
      <dgm:spPr/>
    </dgm:pt>
    <dgm:pt modelId="{66F53952-E956-42AF-A28A-8B74FC24BB8A}" type="pres">
      <dgm:prSet presAssocID="{CEC9E0D9-D771-4C95-8E77-E6786B511C66}" presName="ParentBackground" presStyleLbl="node1" presStyleIdx="7" presStyleCnt="10"/>
      <dgm:spPr/>
    </dgm:pt>
    <dgm:pt modelId="{290EB887-308B-451A-844A-5DAA4396B561}" type="pres">
      <dgm:prSet presAssocID="{CEC9E0D9-D771-4C95-8E77-E6786B511C66}" presName="Parent2" presStyleLbl="fgAcc0" presStyleIdx="0" presStyleCnt="0">
        <dgm:presLayoutVars>
          <dgm:chMax val="1"/>
          <dgm:chPref val="1"/>
          <dgm:bulletEnabled val="1"/>
        </dgm:presLayoutVars>
      </dgm:prSet>
      <dgm:spPr/>
    </dgm:pt>
    <dgm:pt modelId="{D6C411B6-BA14-4F6C-94A6-6372AC205603}" type="pres">
      <dgm:prSet presAssocID="{15AAC4F1-5BFF-455F-99E6-B5DA99720B00}" presName="Accent1" presStyleCnt="0"/>
      <dgm:spPr/>
    </dgm:pt>
    <dgm:pt modelId="{29C0CB9A-B1DD-46B9-8656-99D18D4F760F}" type="pres">
      <dgm:prSet presAssocID="{15AAC4F1-5BFF-455F-99E6-B5DA99720B00}" presName="Accent" presStyleLbl="node1" presStyleIdx="8" presStyleCnt="10"/>
      <dgm:spPr/>
    </dgm:pt>
    <dgm:pt modelId="{A6D647C4-0988-441D-9F18-DF05C2B62085}" type="pres">
      <dgm:prSet presAssocID="{15AAC4F1-5BFF-455F-99E6-B5DA99720B00}" presName="ParentBackground1" presStyleCnt="0"/>
      <dgm:spPr/>
    </dgm:pt>
    <dgm:pt modelId="{7C253428-46F6-4AD9-8FD6-EBAC07F64200}" type="pres">
      <dgm:prSet presAssocID="{15AAC4F1-5BFF-455F-99E6-B5DA99720B00}" presName="ParentBackground" presStyleLbl="node1" presStyleIdx="9" presStyleCnt="10"/>
      <dgm:spPr/>
    </dgm:pt>
    <dgm:pt modelId="{6ECD3D44-058F-4DA5-92C8-ED13BD1F6445}" type="pres">
      <dgm:prSet presAssocID="{15AAC4F1-5BFF-455F-99E6-B5DA99720B00}" presName="Parent1" presStyleLbl="fgAcc0" presStyleIdx="0" presStyleCnt="0">
        <dgm:presLayoutVars>
          <dgm:chMax val="1"/>
          <dgm:chPref val="1"/>
          <dgm:bulletEnabled val="1"/>
        </dgm:presLayoutVars>
      </dgm:prSet>
      <dgm:spPr/>
    </dgm:pt>
  </dgm:ptLst>
  <dgm:cxnLst>
    <dgm:cxn modelId="{889E8016-DE88-48F9-9B2B-CD731E65915E}" type="presOf" srcId="{B0CA310B-37A4-4718-A827-B0D789F39424}" destId="{9BC47A9D-4241-411F-B55F-A7933C183C23}" srcOrd="0" destOrd="0" presId="urn:microsoft.com/office/officeart/2018/layout/CircleProcess"/>
    <dgm:cxn modelId="{1976A618-5B2A-4818-8303-A9CDB3B95247}" type="presOf" srcId="{AF7FB8F7-8F41-4A2E-9717-5B004F24ADEF}" destId="{D48C9325-D0C3-4E0B-878A-772A5CCAD083}" srcOrd="0" destOrd="0" presId="urn:microsoft.com/office/officeart/2018/layout/CircleProcess"/>
    <dgm:cxn modelId="{3C055A25-1D46-48CA-A768-4C525D548523}" type="presOf" srcId="{F0F28141-FA0E-481F-8DD7-FBD9E94E8069}" destId="{85BB76AB-BF0D-4F5E-B6F1-91DADA53B017}" srcOrd="1" destOrd="0" presId="urn:microsoft.com/office/officeart/2018/layout/CircleProcess"/>
    <dgm:cxn modelId="{F8EF3C34-1348-41A0-834A-314874B47D62}" srcId="{B0CA310B-37A4-4718-A827-B0D789F39424}" destId="{AF7FB8F7-8F41-4A2E-9717-5B004F24ADEF}" srcOrd="2" destOrd="0" parTransId="{BCCE86C6-7138-4398-963B-788904BD4F9A}" sibTransId="{6DCA8A14-12D4-49B5-9C99-1729350F4E01}"/>
    <dgm:cxn modelId="{0A3B7F35-F261-4E07-B6E9-E4D8D670C332}" type="presOf" srcId="{CEC9E0D9-D771-4C95-8E77-E6786B511C66}" destId="{290EB887-308B-451A-844A-5DAA4396B561}" srcOrd="1" destOrd="0" presId="urn:microsoft.com/office/officeart/2018/layout/CircleProcess"/>
    <dgm:cxn modelId="{ED82EA3B-CB2F-412C-8F60-8E004619AAF0}" type="presOf" srcId="{9A35CC2E-47EC-459E-BE64-27F9FC6123D6}" destId="{30164419-BC96-4529-9AF4-1896166D8897}" srcOrd="1" destOrd="0" presId="urn:microsoft.com/office/officeart/2018/layout/CircleProcess"/>
    <dgm:cxn modelId="{9217A35E-0701-4AFC-ABA7-528CFCA7204A}" type="presOf" srcId="{9A35CC2E-47EC-459E-BE64-27F9FC6123D6}" destId="{4FC21A63-E254-4D19-BD04-30482EB51D07}" srcOrd="0" destOrd="0" presId="urn:microsoft.com/office/officeart/2018/layout/CircleProcess"/>
    <dgm:cxn modelId="{080B7843-9B62-46B6-85D9-C0A215EA5F99}" srcId="{B0CA310B-37A4-4718-A827-B0D789F39424}" destId="{9A35CC2E-47EC-459E-BE64-27F9FC6123D6}" srcOrd="4" destOrd="0" parTransId="{16FDE3A9-8975-497F-B3D4-53452EEA90F5}" sibTransId="{02155273-2A08-43DD-9050-4DCF3F0D848E}"/>
    <dgm:cxn modelId="{08D92F4C-F9CE-4BBA-AFAD-F3D9FA093F9E}" srcId="{B0CA310B-37A4-4718-A827-B0D789F39424}" destId="{F0F28141-FA0E-481F-8DD7-FBD9E94E8069}" srcOrd="3" destOrd="0" parTransId="{67D74CFC-DB1A-4932-A852-755DD5AB264F}" sibTransId="{2C7E1F8D-7CE5-4111-BDB4-4D1E5E03DDA9}"/>
    <dgm:cxn modelId="{10352573-DAE2-40C3-A86A-A5F91ED8F2A6}" srcId="{B0CA310B-37A4-4718-A827-B0D789F39424}" destId="{15AAC4F1-5BFF-455F-99E6-B5DA99720B00}" srcOrd="0" destOrd="0" parTransId="{07D2D038-1984-4BA2-B37C-AFA5CD49E67D}" sibTransId="{14772141-64C1-47BA-98B6-91646241D416}"/>
    <dgm:cxn modelId="{2919AF76-B9D9-4ECF-8D94-743AFE638C74}" type="presOf" srcId="{15AAC4F1-5BFF-455F-99E6-B5DA99720B00}" destId="{6ECD3D44-058F-4DA5-92C8-ED13BD1F6445}" srcOrd="1" destOrd="0" presId="urn:microsoft.com/office/officeart/2018/layout/CircleProcess"/>
    <dgm:cxn modelId="{4A27DCA7-7A81-4E7B-8684-32B8A6C426F5}" type="presOf" srcId="{CEC9E0D9-D771-4C95-8E77-E6786B511C66}" destId="{66F53952-E956-42AF-A28A-8B74FC24BB8A}" srcOrd="0" destOrd="0" presId="urn:microsoft.com/office/officeart/2018/layout/CircleProcess"/>
    <dgm:cxn modelId="{FE4BFCC4-B62D-4239-8074-223F738EB32A}" type="presOf" srcId="{AF7FB8F7-8F41-4A2E-9717-5B004F24ADEF}" destId="{4499E199-7956-4B21-BC18-023325A2A469}" srcOrd="1" destOrd="0" presId="urn:microsoft.com/office/officeart/2018/layout/CircleProcess"/>
    <dgm:cxn modelId="{AA65ABD9-01AF-4656-8088-8A1386CCD0A3}" type="presOf" srcId="{F0F28141-FA0E-481F-8DD7-FBD9E94E8069}" destId="{7E81CC58-4A5D-469C-82B6-10BC86DD11DF}" srcOrd="0" destOrd="0" presId="urn:microsoft.com/office/officeart/2018/layout/CircleProcess"/>
    <dgm:cxn modelId="{7CE3D8F0-405E-4CAA-8334-0F9FC7789873}" type="presOf" srcId="{15AAC4F1-5BFF-455F-99E6-B5DA99720B00}" destId="{7C253428-46F6-4AD9-8FD6-EBAC07F64200}" srcOrd="0" destOrd="0" presId="urn:microsoft.com/office/officeart/2018/layout/CircleProcess"/>
    <dgm:cxn modelId="{10E460FA-C19B-4F15-BEF0-229A00CB8359}" srcId="{B0CA310B-37A4-4718-A827-B0D789F39424}" destId="{CEC9E0D9-D771-4C95-8E77-E6786B511C66}" srcOrd="1" destOrd="0" parTransId="{1036F27D-BCBC-448C-AC25-967CF24A57CD}" sibTransId="{F5CC92FB-45B3-4FD6-BE99-2AB7104CA52B}"/>
    <dgm:cxn modelId="{BDC13BF3-1744-4183-B650-DF4013E4659E}" type="presParOf" srcId="{9BC47A9D-4241-411F-B55F-A7933C183C23}" destId="{B151A4B4-3282-4897-AA32-CB6B0C2EC435}" srcOrd="0" destOrd="0" presId="urn:microsoft.com/office/officeart/2018/layout/CircleProcess"/>
    <dgm:cxn modelId="{838F03B0-2D24-46BF-AB00-6C474434ED03}" type="presParOf" srcId="{B151A4B4-3282-4897-AA32-CB6B0C2EC435}" destId="{13F15FC9-79FF-41B4-83C3-C1C0EBC4C7B7}" srcOrd="0" destOrd="0" presId="urn:microsoft.com/office/officeart/2018/layout/CircleProcess"/>
    <dgm:cxn modelId="{78711B0A-A3EE-42E8-8BED-7A04B64D70B3}" type="presParOf" srcId="{9BC47A9D-4241-411F-B55F-A7933C183C23}" destId="{2D225514-4185-43E9-996D-6B80C1CDB599}" srcOrd="1" destOrd="0" presId="urn:microsoft.com/office/officeart/2018/layout/CircleProcess"/>
    <dgm:cxn modelId="{1767F2F3-25D3-47ED-896E-9DCB35E332EB}" type="presParOf" srcId="{2D225514-4185-43E9-996D-6B80C1CDB599}" destId="{4FC21A63-E254-4D19-BD04-30482EB51D07}" srcOrd="0" destOrd="0" presId="urn:microsoft.com/office/officeart/2018/layout/CircleProcess"/>
    <dgm:cxn modelId="{83FF7E6F-FE43-49C7-BD60-8D36BF5ECA02}" type="presParOf" srcId="{9BC47A9D-4241-411F-B55F-A7933C183C23}" destId="{30164419-BC96-4529-9AF4-1896166D8897}" srcOrd="2" destOrd="0" presId="urn:microsoft.com/office/officeart/2018/layout/CircleProcess"/>
    <dgm:cxn modelId="{A3BEB318-6AB2-4781-AD05-2274C5470746}" type="presParOf" srcId="{9BC47A9D-4241-411F-B55F-A7933C183C23}" destId="{28A99015-151F-42DD-9CC1-B741B1D593EE}" srcOrd="3" destOrd="0" presId="urn:microsoft.com/office/officeart/2018/layout/CircleProcess"/>
    <dgm:cxn modelId="{DE202136-ECBC-490F-AFF7-388420522DC6}" type="presParOf" srcId="{28A99015-151F-42DD-9CC1-B741B1D593EE}" destId="{8FB6B8DA-2720-47F1-94AB-E9D0151D084E}" srcOrd="0" destOrd="0" presId="urn:microsoft.com/office/officeart/2018/layout/CircleProcess"/>
    <dgm:cxn modelId="{BF62FAA0-E6E8-4069-BE88-3CDC8622F626}" type="presParOf" srcId="{9BC47A9D-4241-411F-B55F-A7933C183C23}" destId="{A1F6289E-5497-419A-826E-2DA61E7392DB}" srcOrd="4" destOrd="0" presId="urn:microsoft.com/office/officeart/2018/layout/CircleProcess"/>
    <dgm:cxn modelId="{B48F25C1-0946-467F-8104-81F3410B5C88}" type="presParOf" srcId="{A1F6289E-5497-419A-826E-2DA61E7392DB}" destId="{7E81CC58-4A5D-469C-82B6-10BC86DD11DF}" srcOrd="0" destOrd="0" presId="urn:microsoft.com/office/officeart/2018/layout/CircleProcess"/>
    <dgm:cxn modelId="{E2B75A57-D836-4129-852C-1ACC6819293A}" type="presParOf" srcId="{9BC47A9D-4241-411F-B55F-A7933C183C23}" destId="{85BB76AB-BF0D-4F5E-B6F1-91DADA53B017}" srcOrd="5" destOrd="0" presId="urn:microsoft.com/office/officeart/2018/layout/CircleProcess"/>
    <dgm:cxn modelId="{F1A3D75A-4175-4DC7-AECD-1057C9CD1D64}" type="presParOf" srcId="{9BC47A9D-4241-411F-B55F-A7933C183C23}" destId="{15813205-30A6-4964-97B0-962D26019988}" srcOrd="6" destOrd="0" presId="urn:microsoft.com/office/officeart/2018/layout/CircleProcess"/>
    <dgm:cxn modelId="{4CD3B0FC-42F1-4206-B3BA-1D7194A91CFC}" type="presParOf" srcId="{15813205-30A6-4964-97B0-962D26019988}" destId="{FDC3D7F8-1949-462A-830E-508135A52D09}" srcOrd="0" destOrd="0" presId="urn:microsoft.com/office/officeart/2018/layout/CircleProcess"/>
    <dgm:cxn modelId="{E78EB738-DD6D-48E4-85EB-0E46F99D4AE0}" type="presParOf" srcId="{9BC47A9D-4241-411F-B55F-A7933C183C23}" destId="{5484C9C6-E47D-4A29-AB68-5FB4F880441A}" srcOrd="7" destOrd="0" presId="urn:microsoft.com/office/officeart/2018/layout/CircleProcess"/>
    <dgm:cxn modelId="{E7D5ED3B-A282-42DA-94A2-C6AEE91C61C5}" type="presParOf" srcId="{5484C9C6-E47D-4A29-AB68-5FB4F880441A}" destId="{D48C9325-D0C3-4E0B-878A-772A5CCAD083}" srcOrd="0" destOrd="0" presId="urn:microsoft.com/office/officeart/2018/layout/CircleProcess"/>
    <dgm:cxn modelId="{D72507AE-4007-4A37-985E-333C15998452}" type="presParOf" srcId="{9BC47A9D-4241-411F-B55F-A7933C183C23}" destId="{4499E199-7956-4B21-BC18-023325A2A469}" srcOrd="8" destOrd="0" presId="urn:microsoft.com/office/officeart/2018/layout/CircleProcess"/>
    <dgm:cxn modelId="{B518F2CB-D0DF-4354-91FD-85C32BD5AD47}" type="presParOf" srcId="{9BC47A9D-4241-411F-B55F-A7933C183C23}" destId="{10351603-22B3-4C99-BB0C-47E85645AD47}" srcOrd="9" destOrd="0" presId="urn:microsoft.com/office/officeart/2018/layout/CircleProcess"/>
    <dgm:cxn modelId="{04D76927-646C-4919-9DBC-959246030555}" type="presParOf" srcId="{10351603-22B3-4C99-BB0C-47E85645AD47}" destId="{CC76DCB6-9513-44B3-A182-9BF3F030C1A0}" srcOrd="0" destOrd="0" presId="urn:microsoft.com/office/officeart/2018/layout/CircleProcess"/>
    <dgm:cxn modelId="{1C7BC28E-B463-42DE-B55F-7DF8C43D2C27}" type="presParOf" srcId="{9BC47A9D-4241-411F-B55F-A7933C183C23}" destId="{EF1E0A27-D9D0-44AF-8698-7D4B0BC63E6D}" srcOrd="10" destOrd="0" presId="urn:microsoft.com/office/officeart/2018/layout/CircleProcess"/>
    <dgm:cxn modelId="{E7891F0D-7E87-4815-A8D6-40C22BF206DB}" type="presParOf" srcId="{EF1E0A27-D9D0-44AF-8698-7D4B0BC63E6D}" destId="{66F53952-E956-42AF-A28A-8B74FC24BB8A}" srcOrd="0" destOrd="0" presId="urn:microsoft.com/office/officeart/2018/layout/CircleProcess"/>
    <dgm:cxn modelId="{02285586-0A34-4ECD-BFD8-7B50C66E3BC3}" type="presParOf" srcId="{9BC47A9D-4241-411F-B55F-A7933C183C23}" destId="{290EB887-308B-451A-844A-5DAA4396B561}" srcOrd="11" destOrd="0" presId="urn:microsoft.com/office/officeart/2018/layout/CircleProcess"/>
    <dgm:cxn modelId="{44CCA6C1-A1D6-4A59-87C9-656931984BBF}" type="presParOf" srcId="{9BC47A9D-4241-411F-B55F-A7933C183C23}" destId="{D6C411B6-BA14-4F6C-94A6-6372AC205603}" srcOrd="12" destOrd="0" presId="urn:microsoft.com/office/officeart/2018/layout/CircleProcess"/>
    <dgm:cxn modelId="{9B20A05B-7767-41A0-B137-4E7AA39027DF}" type="presParOf" srcId="{D6C411B6-BA14-4F6C-94A6-6372AC205603}" destId="{29C0CB9A-B1DD-46B9-8656-99D18D4F760F}" srcOrd="0" destOrd="0" presId="urn:microsoft.com/office/officeart/2018/layout/CircleProcess"/>
    <dgm:cxn modelId="{FD370534-53E0-4D3C-9FCC-A967D337917D}" type="presParOf" srcId="{9BC47A9D-4241-411F-B55F-A7933C183C23}" destId="{A6D647C4-0988-441D-9F18-DF05C2B62085}" srcOrd="13" destOrd="0" presId="urn:microsoft.com/office/officeart/2018/layout/CircleProcess"/>
    <dgm:cxn modelId="{89139D75-B0A0-4AB5-9F9E-8A82C8B98C65}" type="presParOf" srcId="{A6D647C4-0988-441D-9F18-DF05C2B62085}" destId="{7C253428-46F6-4AD9-8FD6-EBAC07F64200}" srcOrd="0" destOrd="0" presId="urn:microsoft.com/office/officeart/2018/layout/CircleProcess"/>
    <dgm:cxn modelId="{B9D7BD1F-6DBA-4F85-A9A0-A8E64736DFD4}" type="presParOf" srcId="{9BC47A9D-4241-411F-B55F-A7933C183C23}" destId="{6ECD3D44-058F-4DA5-92C8-ED13BD1F6445}" srcOrd="14" destOrd="0" presId="urn:microsoft.com/office/officeart/2018/layout/Circle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82A0C5-880C-4B77-A857-A3800A016488}"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91D43DD8-32F3-4C4F-A00B-F44D64205BAC}">
      <dgm:prSet/>
      <dgm:spPr/>
      <dgm:t>
        <a:bodyPr/>
        <a:lstStyle/>
        <a:p>
          <a:r>
            <a:rPr lang="en-GB" b="1"/>
            <a:t>Integrating Practical Scenarios</a:t>
          </a:r>
          <a:r>
            <a:rPr lang="en-GB"/>
            <a:t>: In VET, applying knowledge to real-world challenges enhances understanding and builds essential job skills.</a:t>
          </a:r>
          <a:endParaRPr lang="en-US"/>
        </a:p>
      </dgm:t>
    </dgm:pt>
    <dgm:pt modelId="{A4D0748B-4518-4142-88A3-9B673127237D}" type="parTrans" cxnId="{4D449538-F16E-481A-912D-B7CEEFC61596}">
      <dgm:prSet/>
      <dgm:spPr/>
      <dgm:t>
        <a:bodyPr/>
        <a:lstStyle/>
        <a:p>
          <a:endParaRPr lang="en-US"/>
        </a:p>
      </dgm:t>
    </dgm:pt>
    <dgm:pt modelId="{1733D1EE-3250-4265-91CC-7E5730707CB2}" type="sibTrans" cxnId="{4D449538-F16E-481A-912D-B7CEEFC61596}">
      <dgm:prSet/>
      <dgm:spPr/>
      <dgm:t>
        <a:bodyPr/>
        <a:lstStyle/>
        <a:p>
          <a:endParaRPr lang="en-US"/>
        </a:p>
      </dgm:t>
    </dgm:pt>
    <dgm:pt modelId="{F687E647-80AE-4D1E-8417-6D905D702382}">
      <dgm:prSet/>
      <dgm:spPr/>
      <dgm:t>
        <a:bodyPr/>
        <a:lstStyle/>
        <a:p>
          <a:r>
            <a:rPr lang="en-GB" b="1"/>
            <a:t>Project-Based Learning</a:t>
          </a:r>
          <a:r>
            <a:rPr lang="en-GB"/>
            <a:t>: It is important to assign projects that solve genuine industry-related problems, encouraging students to think critically and creatively.</a:t>
          </a:r>
          <a:endParaRPr lang="en-US"/>
        </a:p>
      </dgm:t>
    </dgm:pt>
    <dgm:pt modelId="{08DC0B5D-FFDE-4031-B890-249306501575}" type="parTrans" cxnId="{ABA226ED-1C47-4059-A98B-303F24417FED}">
      <dgm:prSet/>
      <dgm:spPr/>
      <dgm:t>
        <a:bodyPr/>
        <a:lstStyle/>
        <a:p>
          <a:endParaRPr lang="en-US"/>
        </a:p>
      </dgm:t>
    </dgm:pt>
    <dgm:pt modelId="{1D896922-299C-4D47-8BAE-560A0B7E9EA2}" type="sibTrans" cxnId="{ABA226ED-1C47-4059-A98B-303F24417FED}">
      <dgm:prSet/>
      <dgm:spPr/>
      <dgm:t>
        <a:bodyPr/>
        <a:lstStyle/>
        <a:p>
          <a:endParaRPr lang="en-US"/>
        </a:p>
      </dgm:t>
    </dgm:pt>
    <dgm:pt modelId="{3EB84721-599D-4D28-A8D2-75CB140E3692}">
      <dgm:prSet/>
      <dgm:spPr/>
      <dgm:t>
        <a:bodyPr/>
        <a:lstStyle/>
        <a:p>
          <a:r>
            <a:rPr lang="en-GB" b="1"/>
            <a:t>Collaboration</a:t>
          </a:r>
          <a:r>
            <a:rPr lang="en-GB"/>
            <a:t>: Teachers can allow students to work in groups using digital platforms to discuss, collaborate, and troubleshoot together.</a:t>
          </a:r>
          <a:endParaRPr lang="en-US"/>
        </a:p>
      </dgm:t>
    </dgm:pt>
    <dgm:pt modelId="{7C85E2EF-279C-4A75-B3D1-F7D3A004B17D}" type="parTrans" cxnId="{16592ABA-7D53-4687-A64F-598C9C81DE46}">
      <dgm:prSet/>
      <dgm:spPr/>
      <dgm:t>
        <a:bodyPr/>
        <a:lstStyle/>
        <a:p>
          <a:endParaRPr lang="en-US"/>
        </a:p>
      </dgm:t>
    </dgm:pt>
    <dgm:pt modelId="{EE12E709-CE80-44F5-9B34-76DFBB744B7B}" type="sibTrans" cxnId="{16592ABA-7D53-4687-A64F-598C9C81DE46}">
      <dgm:prSet/>
      <dgm:spPr/>
      <dgm:t>
        <a:bodyPr/>
        <a:lstStyle/>
        <a:p>
          <a:endParaRPr lang="en-US"/>
        </a:p>
      </dgm:t>
    </dgm:pt>
    <dgm:pt modelId="{F2D96997-48A6-47AB-B72D-E2F7EF17CC42}">
      <dgm:prSet/>
      <dgm:spPr/>
      <dgm:t>
        <a:bodyPr/>
        <a:lstStyle/>
        <a:p>
          <a:r>
            <a:rPr lang="en-GB" i="1"/>
            <a:t>Example: Culinary students design a menu using Google Classroom, receiving peer feedback on recipes and preparation steps.</a:t>
          </a:r>
          <a:endParaRPr lang="en-US"/>
        </a:p>
      </dgm:t>
    </dgm:pt>
    <dgm:pt modelId="{79F3EEE2-DF13-4BFF-8A99-85DA84BA39A3}" type="parTrans" cxnId="{637F26C2-B81F-4B68-8F1B-5258A7663248}">
      <dgm:prSet/>
      <dgm:spPr/>
      <dgm:t>
        <a:bodyPr/>
        <a:lstStyle/>
        <a:p>
          <a:endParaRPr lang="en-US"/>
        </a:p>
      </dgm:t>
    </dgm:pt>
    <dgm:pt modelId="{476F78E0-9D26-4693-BB1B-7980A1D3FACC}" type="sibTrans" cxnId="{637F26C2-B81F-4B68-8F1B-5258A7663248}">
      <dgm:prSet/>
      <dgm:spPr/>
      <dgm:t>
        <a:bodyPr/>
        <a:lstStyle/>
        <a:p>
          <a:endParaRPr lang="en-US"/>
        </a:p>
      </dgm:t>
    </dgm:pt>
    <dgm:pt modelId="{DAF67084-9C3A-4350-A075-F669742ADA8D}" type="pres">
      <dgm:prSet presAssocID="{AB82A0C5-880C-4B77-A857-A3800A016488}" presName="linear" presStyleCnt="0">
        <dgm:presLayoutVars>
          <dgm:animLvl val="lvl"/>
          <dgm:resizeHandles val="exact"/>
        </dgm:presLayoutVars>
      </dgm:prSet>
      <dgm:spPr/>
    </dgm:pt>
    <dgm:pt modelId="{F1B91B9D-83DF-47B9-9FBF-EAB42A342FBB}" type="pres">
      <dgm:prSet presAssocID="{91D43DD8-32F3-4C4F-A00B-F44D64205BAC}" presName="parentText" presStyleLbl="node1" presStyleIdx="0" presStyleCnt="4">
        <dgm:presLayoutVars>
          <dgm:chMax val="0"/>
          <dgm:bulletEnabled val="1"/>
        </dgm:presLayoutVars>
      </dgm:prSet>
      <dgm:spPr/>
    </dgm:pt>
    <dgm:pt modelId="{5CE05A64-345A-44C2-8173-D464862C4E62}" type="pres">
      <dgm:prSet presAssocID="{1733D1EE-3250-4265-91CC-7E5730707CB2}" presName="spacer" presStyleCnt="0"/>
      <dgm:spPr/>
    </dgm:pt>
    <dgm:pt modelId="{74CC8786-7305-4410-92FF-DCAF3377EF4E}" type="pres">
      <dgm:prSet presAssocID="{F687E647-80AE-4D1E-8417-6D905D702382}" presName="parentText" presStyleLbl="node1" presStyleIdx="1" presStyleCnt="4">
        <dgm:presLayoutVars>
          <dgm:chMax val="0"/>
          <dgm:bulletEnabled val="1"/>
        </dgm:presLayoutVars>
      </dgm:prSet>
      <dgm:spPr/>
    </dgm:pt>
    <dgm:pt modelId="{C302DF8B-5C3A-41D5-9E7C-3942390756E5}" type="pres">
      <dgm:prSet presAssocID="{1D896922-299C-4D47-8BAE-560A0B7E9EA2}" presName="spacer" presStyleCnt="0"/>
      <dgm:spPr/>
    </dgm:pt>
    <dgm:pt modelId="{78844D11-D6F2-4BDF-A977-3FA7CE321034}" type="pres">
      <dgm:prSet presAssocID="{3EB84721-599D-4D28-A8D2-75CB140E3692}" presName="parentText" presStyleLbl="node1" presStyleIdx="2" presStyleCnt="4">
        <dgm:presLayoutVars>
          <dgm:chMax val="0"/>
          <dgm:bulletEnabled val="1"/>
        </dgm:presLayoutVars>
      </dgm:prSet>
      <dgm:spPr/>
    </dgm:pt>
    <dgm:pt modelId="{D29412AE-FFCB-43E1-A7A5-93F37F4CEF9A}" type="pres">
      <dgm:prSet presAssocID="{EE12E709-CE80-44F5-9B34-76DFBB744B7B}" presName="spacer" presStyleCnt="0"/>
      <dgm:spPr/>
    </dgm:pt>
    <dgm:pt modelId="{F00B88A4-DCAE-40B3-AA34-D5EC11D37326}" type="pres">
      <dgm:prSet presAssocID="{F2D96997-48A6-47AB-B72D-E2F7EF17CC42}" presName="parentText" presStyleLbl="node1" presStyleIdx="3" presStyleCnt="4">
        <dgm:presLayoutVars>
          <dgm:chMax val="0"/>
          <dgm:bulletEnabled val="1"/>
        </dgm:presLayoutVars>
      </dgm:prSet>
      <dgm:spPr/>
    </dgm:pt>
  </dgm:ptLst>
  <dgm:cxnLst>
    <dgm:cxn modelId="{4D449538-F16E-481A-912D-B7CEEFC61596}" srcId="{AB82A0C5-880C-4B77-A857-A3800A016488}" destId="{91D43DD8-32F3-4C4F-A00B-F44D64205BAC}" srcOrd="0" destOrd="0" parTransId="{A4D0748B-4518-4142-88A3-9B673127237D}" sibTransId="{1733D1EE-3250-4265-91CC-7E5730707CB2}"/>
    <dgm:cxn modelId="{1437C487-F708-4B5E-91C0-48CEAF876CB8}" type="presOf" srcId="{F2D96997-48A6-47AB-B72D-E2F7EF17CC42}" destId="{F00B88A4-DCAE-40B3-AA34-D5EC11D37326}" srcOrd="0" destOrd="0" presId="urn:microsoft.com/office/officeart/2005/8/layout/vList2"/>
    <dgm:cxn modelId="{C02FCC97-7461-4809-9A7E-D956D651F1B2}" type="presOf" srcId="{AB82A0C5-880C-4B77-A857-A3800A016488}" destId="{DAF67084-9C3A-4350-A075-F669742ADA8D}" srcOrd="0" destOrd="0" presId="urn:microsoft.com/office/officeart/2005/8/layout/vList2"/>
    <dgm:cxn modelId="{9857DCB2-D668-4B02-B8B6-857A65A56FB3}" type="presOf" srcId="{3EB84721-599D-4D28-A8D2-75CB140E3692}" destId="{78844D11-D6F2-4BDF-A977-3FA7CE321034}" srcOrd="0" destOrd="0" presId="urn:microsoft.com/office/officeart/2005/8/layout/vList2"/>
    <dgm:cxn modelId="{16592ABA-7D53-4687-A64F-598C9C81DE46}" srcId="{AB82A0C5-880C-4B77-A857-A3800A016488}" destId="{3EB84721-599D-4D28-A8D2-75CB140E3692}" srcOrd="2" destOrd="0" parTransId="{7C85E2EF-279C-4A75-B3D1-F7D3A004B17D}" sibTransId="{EE12E709-CE80-44F5-9B34-76DFBB744B7B}"/>
    <dgm:cxn modelId="{637F26C2-B81F-4B68-8F1B-5258A7663248}" srcId="{AB82A0C5-880C-4B77-A857-A3800A016488}" destId="{F2D96997-48A6-47AB-B72D-E2F7EF17CC42}" srcOrd="3" destOrd="0" parTransId="{79F3EEE2-DF13-4BFF-8A99-85DA84BA39A3}" sibTransId="{476F78E0-9D26-4693-BB1B-7980A1D3FACC}"/>
    <dgm:cxn modelId="{C567FDCD-03D9-4613-9607-C82D4719A4FB}" type="presOf" srcId="{91D43DD8-32F3-4C4F-A00B-F44D64205BAC}" destId="{F1B91B9D-83DF-47B9-9FBF-EAB42A342FBB}" srcOrd="0" destOrd="0" presId="urn:microsoft.com/office/officeart/2005/8/layout/vList2"/>
    <dgm:cxn modelId="{5F4F6AE4-EA1E-4EC8-8D76-81440F81248B}" type="presOf" srcId="{F687E647-80AE-4D1E-8417-6D905D702382}" destId="{74CC8786-7305-4410-92FF-DCAF3377EF4E}" srcOrd="0" destOrd="0" presId="urn:microsoft.com/office/officeart/2005/8/layout/vList2"/>
    <dgm:cxn modelId="{ABA226ED-1C47-4059-A98B-303F24417FED}" srcId="{AB82A0C5-880C-4B77-A857-A3800A016488}" destId="{F687E647-80AE-4D1E-8417-6D905D702382}" srcOrd="1" destOrd="0" parTransId="{08DC0B5D-FFDE-4031-B890-249306501575}" sibTransId="{1D896922-299C-4D47-8BAE-560A0B7E9EA2}"/>
    <dgm:cxn modelId="{654E51B3-4453-46F5-9207-57495A5922B0}" type="presParOf" srcId="{DAF67084-9C3A-4350-A075-F669742ADA8D}" destId="{F1B91B9D-83DF-47B9-9FBF-EAB42A342FBB}" srcOrd="0" destOrd="0" presId="urn:microsoft.com/office/officeart/2005/8/layout/vList2"/>
    <dgm:cxn modelId="{06490F97-3356-4CB9-A50D-439C10D29FCC}" type="presParOf" srcId="{DAF67084-9C3A-4350-A075-F669742ADA8D}" destId="{5CE05A64-345A-44C2-8173-D464862C4E62}" srcOrd="1" destOrd="0" presId="urn:microsoft.com/office/officeart/2005/8/layout/vList2"/>
    <dgm:cxn modelId="{8AFD598F-9834-415F-8FAF-0FF485B80B48}" type="presParOf" srcId="{DAF67084-9C3A-4350-A075-F669742ADA8D}" destId="{74CC8786-7305-4410-92FF-DCAF3377EF4E}" srcOrd="2" destOrd="0" presId="urn:microsoft.com/office/officeart/2005/8/layout/vList2"/>
    <dgm:cxn modelId="{42016138-A4DD-49FC-A8A1-2C9ED043F25A}" type="presParOf" srcId="{DAF67084-9C3A-4350-A075-F669742ADA8D}" destId="{C302DF8B-5C3A-41D5-9E7C-3942390756E5}" srcOrd="3" destOrd="0" presId="urn:microsoft.com/office/officeart/2005/8/layout/vList2"/>
    <dgm:cxn modelId="{8FD3D022-33D8-4797-9BA5-6C74D17A045C}" type="presParOf" srcId="{DAF67084-9C3A-4350-A075-F669742ADA8D}" destId="{78844D11-D6F2-4BDF-A977-3FA7CE321034}" srcOrd="4" destOrd="0" presId="urn:microsoft.com/office/officeart/2005/8/layout/vList2"/>
    <dgm:cxn modelId="{92F75478-8B42-4C34-8B09-F6DAB69D8198}" type="presParOf" srcId="{DAF67084-9C3A-4350-A075-F669742ADA8D}" destId="{D29412AE-FFCB-43E1-A7A5-93F37F4CEF9A}" srcOrd="5" destOrd="0" presId="urn:microsoft.com/office/officeart/2005/8/layout/vList2"/>
    <dgm:cxn modelId="{97B000C9-8568-4945-AFDA-97696C5C3421}" type="presParOf" srcId="{DAF67084-9C3A-4350-A075-F669742ADA8D}" destId="{F00B88A4-DCAE-40B3-AA34-D5EC11D37326}" srcOrd="6"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CDEE3B-B7A1-4401-80D3-D734DF8CF39C}"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BE"/>
        </a:p>
      </dgm:t>
    </dgm:pt>
    <dgm:pt modelId="{9D25E8B6-CBDE-42C2-BBB6-D1CA4E6B9731}">
      <dgm:prSet/>
      <dgm:spPr/>
      <dgm:t>
        <a:bodyPr/>
        <a:lstStyle/>
        <a:p>
          <a:r>
            <a:rPr lang="en-GB" b="1"/>
            <a:t>Video and Visual Presentations</a:t>
          </a:r>
          <a:r>
            <a:rPr lang="en-GB"/>
            <a:t>: Teachers can use videos and presentations to introduce skills and procedures before hands-on practice.</a:t>
          </a:r>
          <a:endParaRPr lang="en-BE"/>
        </a:p>
      </dgm:t>
    </dgm:pt>
    <dgm:pt modelId="{427ECC1B-D9C1-4A32-A496-AE1B0C38749D}" type="parTrans" cxnId="{4A60E3C4-2966-45DF-B9D4-0DF150BA6F3C}">
      <dgm:prSet/>
      <dgm:spPr/>
      <dgm:t>
        <a:bodyPr/>
        <a:lstStyle/>
        <a:p>
          <a:endParaRPr lang="en-BE"/>
        </a:p>
      </dgm:t>
    </dgm:pt>
    <dgm:pt modelId="{5E208346-B3C5-4C12-8158-F8B310117F7A}" type="sibTrans" cxnId="{4A60E3C4-2966-45DF-B9D4-0DF150BA6F3C}">
      <dgm:prSet/>
      <dgm:spPr/>
      <dgm:t>
        <a:bodyPr/>
        <a:lstStyle/>
        <a:p>
          <a:endParaRPr lang="en-BE"/>
        </a:p>
      </dgm:t>
    </dgm:pt>
    <dgm:pt modelId="{14A6EA0E-1368-481C-9E53-3125415CF763}">
      <dgm:prSet/>
      <dgm:spPr/>
      <dgm:t>
        <a:bodyPr/>
        <a:lstStyle/>
        <a:p>
          <a:r>
            <a:rPr lang="en-GB" i="1"/>
            <a:t>Example: A cosmetology class watches a video on skin care techniques before practicing on models.</a:t>
          </a:r>
          <a:endParaRPr lang="en-BE"/>
        </a:p>
      </dgm:t>
    </dgm:pt>
    <dgm:pt modelId="{BFACEF8A-5955-4F6D-B854-0F6A4197ACB7}" type="parTrans" cxnId="{FC7C2A58-7DFB-4F53-88DE-51F32347F1E9}">
      <dgm:prSet/>
      <dgm:spPr/>
      <dgm:t>
        <a:bodyPr/>
        <a:lstStyle/>
        <a:p>
          <a:endParaRPr lang="en-BE"/>
        </a:p>
      </dgm:t>
    </dgm:pt>
    <dgm:pt modelId="{D2E18910-9BCD-4BA3-9855-992D7C978FEE}" type="sibTrans" cxnId="{FC7C2A58-7DFB-4F53-88DE-51F32347F1E9}">
      <dgm:prSet/>
      <dgm:spPr/>
      <dgm:t>
        <a:bodyPr/>
        <a:lstStyle/>
        <a:p>
          <a:endParaRPr lang="en-BE"/>
        </a:p>
      </dgm:t>
    </dgm:pt>
    <dgm:pt modelId="{F2600E04-1FF0-43DB-B4B5-11EE61C91A3B}">
      <dgm:prSet/>
      <dgm:spPr/>
      <dgm:t>
        <a:bodyPr/>
        <a:lstStyle/>
        <a:p>
          <a:r>
            <a:rPr lang="en-GB" b="1"/>
            <a:t>Educational Games and Interactive Quizzes</a:t>
          </a:r>
          <a:r>
            <a:rPr lang="en-GB"/>
            <a:t>: Quizzes and games can be used to make learning fun while reinforcing critical skills.</a:t>
          </a:r>
          <a:endParaRPr lang="en-BE"/>
        </a:p>
      </dgm:t>
    </dgm:pt>
    <dgm:pt modelId="{864CFA9A-5DCC-49D6-BCB6-6081F19D36C8}" type="parTrans" cxnId="{30C985DE-7D5E-4B1A-B5FD-5D92C8D010F4}">
      <dgm:prSet/>
      <dgm:spPr/>
      <dgm:t>
        <a:bodyPr/>
        <a:lstStyle/>
        <a:p>
          <a:endParaRPr lang="en-BE"/>
        </a:p>
      </dgm:t>
    </dgm:pt>
    <dgm:pt modelId="{496FA7E0-C9F2-464A-BCA9-5686EB7DA49F}" type="sibTrans" cxnId="{30C985DE-7D5E-4B1A-B5FD-5D92C8D010F4}">
      <dgm:prSet/>
      <dgm:spPr/>
      <dgm:t>
        <a:bodyPr/>
        <a:lstStyle/>
        <a:p>
          <a:endParaRPr lang="en-BE"/>
        </a:p>
      </dgm:t>
    </dgm:pt>
    <dgm:pt modelId="{BC9F8481-58DB-44B9-BDC1-0DB65FFB409D}">
      <dgm:prSet/>
      <dgm:spPr/>
      <dgm:t>
        <a:bodyPr/>
        <a:lstStyle/>
        <a:p>
          <a:r>
            <a:rPr lang="en-GB" i="1"/>
            <a:t>Example: Automotive students participate in a gamified quiz on safety procedures using Kahoot!</a:t>
          </a:r>
          <a:endParaRPr lang="en-BE"/>
        </a:p>
      </dgm:t>
    </dgm:pt>
    <dgm:pt modelId="{31C5D683-A791-42F0-9463-4EEDC0F9D5A5}" type="parTrans" cxnId="{FB4B244A-EFF6-426A-95C0-BFA440862437}">
      <dgm:prSet/>
      <dgm:spPr/>
      <dgm:t>
        <a:bodyPr/>
        <a:lstStyle/>
        <a:p>
          <a:endParaRPr lang="en-BE"/>
        </a:p>
      </dgm:t>
    </dgm:pt>
    <dgm:pt modelId="{5CFC8B13-DF50-4425-AE8E-0EAF2E14EB4D}" type="sibTrans" cxnId="{FB4B244A-EFF6-426A-95C0-BFA440862437}">
      <dgm:prSet/>
      <dgm:spPr/>
      <dgm:t>
        <a:bodyPr/>
        <a:lstStyle/>
        <a:p>
          <a:endParaRPr lang="en-BE"/>
        </a:p>
      </dgm:t>
    </dgm:pt>
    <dgm:pt modelId="{EEB77A5D-9743-4F4A-AC97-985A08AFB40C}">
      <dgm:prSet/>
      <dgm:spPr/>
      <dgm:t>
        <a:bodyPr/>
        <a:lstStyle/>
        <a:p>
          <a:r>
            <a:rPr lang="en-GB" b="1"/>
            <a:t>Collaborative Document Editing</a:t>
          </a:r>
          <a:r>
            <a:rPr lang="en-GB"/>
            <a:t>: It is important to encourage group work and feedback through real-time document editing.</a:t>
          </a:r>
          <a:endParaRPr lang="en-BE"/>
        </a:p>
      </dgm:t>
    </dgm:pt>
    <dgm:pt modelId="{1D622A4B-2898-4192-A706-DFDCFEA95AB0}" type="parTrans" cxnId="{48F2EC33-9163-48A5-8254-5F346AA53C30}">
      <dgm:prSet/>
      <dgm:spPr/>
      <dgm:t>
        <a:bodyPr/>
        <a:lstStyle/>
        <a:p>
          <a:endParaRPr lang="en-BE"/>
        </a:p>
      </dgm:t>
    </dgm:pt>
    <dgm:pt modelId="{075BFF0F-6295-4EE4-B385-35EFAF37A932}" type="sibTrans" cxnId="{48F2EC33-9163-48A5-8254-5F346AA53C30}">
      <dgm:prSet/>
      <dgm:spPr/>
      <dgm:t>
        <a:bodyPr/>
        <a:lstStyle/>
        <a:p>
          <a:endParaRPr lang="en-BE"/>
        </a:p>
      </dgm:t>
    </dgm:pt>
    <dgm:pt modelId="{C3863A12-35DD-4DD1-8BFA-F2DEF1A942C0}">
      <dgm:prSet/>
      <dgm:spPr/>
      <dgm:t>
        <a:bodyPr/>
        <a:lstStyle/>
        <a:p>
          <a:r>
            <a:rPr lang="en-GB" i="1"/>
            <a:t>Example: Carpentry students co-design a blueprint in a shared document, adding notes and revisions in real-time.</a:t>
          </a:r>
          <a:endParaRPr lang="en-BE"/>
        </a:p>
      </dgm:t>
    </dgm:pt>
    <dgm:pt modelId="{64A5A6ED-ECF7-447B-B136-14455C673DEA}" type="parTrans" cxnId="{A40D413F-7E06-46EB-9354-7CD20C8EA2E7}">
      <dgm:prSet/>
      <dgm:spPr/>
      <dgm:t>
        <a:bodyPr/>
        <a:lstStyle/>
        <a:p>
          <a:endParaRPr lang="en-BE"/>
        </a:p>
      </dgm:t>
    </dgm:pt>
    <dgm:pt modelId="{088D2E22-4F62-40D2-88E1-133DDF15B21A}" type="sibTrans" cxnId="{A40D413F-7E06-46EB-9354-7CD20C8EA2E7}">
      <dgm:prSet/>
      <dgm:spPr/>
      <dgm:t>
        <a:bodyPr/>
        <a:lstStyle/>
        <a:p>
          <a:endParaRPr lang="en-BE"/>
        </a:p>
      </dgm:t>
    </dgm:pt>
    <dgm:pt modelId="{00CE1DF8-A281-4503-8AD9-54ADC8D59C0C}" type="pres">
      <dgm:prSet presAssocID="{06CDEE3B-B7A1-4401-80D3-D734DF8CF39C}" presName="linear" presStyleCnt="0">
        <dgm:presLayoutVars>
          <dgm:animLvl val="lvl"/>
          <dgm:resizeHandles val="exact"/>
        </dgm:presLayoutVars>
      </dgm:prSet>
      <dgm:spPr/>
    </dgm:pt>
    <dgm:pt modelId="{63FEE160-2031-4BB5-ACD1-8C7D18BB9711}" type="pres">
      <dgm:prSet presAssocID="{9D25E8B6-CBDE-42C2-BBB6-D1CA4E6B9731}" presName="parentText" presStyleLbl="node1" presStyleIdx="0" presStyleCnt="3">
        <dgm:presLayoutVars>
          <dgm:chMax val="0"/>
          <dgm:bulletEnabled val="1"/>
        </dgm:presLayoutVars>
      </dgm:prSet>
      <dgm:spPr/>
    </dgm:pt>
    <dgm:pt modelId="{B3CD1B5E-3594-484E-86BB-28E8DE9DE6B7}" type="pres">
      <dgm:prSet presAssocID="{9D25E8B6-CBDE-42C2-BBB6-D1CA4E6B9731}" presName="childText" presStyleLbl="revTx" presStyleIdx="0" presStyleCnt="3">
        <dgm:presLayoutVars>
          <dgm:bulletEnabled val="1"/>
        </dgm:presLayoutVars>
      </dgm:prSet>
      <dgm:spPr/>
    </dgm:pt>
    <dgm:pt modelId="{C111C711-F65F-4303-BEBA-1E33989C34CB}" type="pres">
      <dgm:prSet presAssocID="{F2600E04-1FF0-43DB-B4B5-11EE61C91A3B}" presName="parentText" presStyleLbl="node1" presStyleIdx="1" presStyleCnt="3">
        <dgm:presLayoutVars>
          <dgm:chMax val="0"/>
          <dgm:bulletEnabled val="1"/>
        </dgm:presLayoutVars>
      </dgm:prSet>
      <dgm:spPr/>
    </dgm:pt>
    <dgm:pt modelId="{D901AA0A-1B0B-4BEE-B253-E17D526C490D}" type="pres">
      <dgm:prSet presAssocID="{F2600E04-1FF0-43DB-B4B5-11EE61C91A3B}" presName="childText" presStyleLbl="revTx" presStyleIdx="1" presStyleCnt="3">
        <dgm:presLayoutVars>
          <dgm:bulletEnabled val="1"/>
        </dgm:presLayoutVars>
      </dgm:prSet>
      <dgm:spPr/>
    </dgm:pt>
    <dgm:pt modelId="{1AD3F061-6DBD-4CF4-A763-F9377AB5D327}" type="pres">
      <dgm:prSet presAssocID="{EEB77A5D-9743-4F4A-AC97-985A08AFB40C}" presName="parentText" presStyleLbl="node1" presStyleIdx="2" presStyleCnt="3">
        <dgm:presLayoutVars>
          <dgm:chMax val="0"/>
          <dgm:bulletEnabled val="1"/>
        </dgm:presLayoutVars>
      </dgm:prSet>
      <dgm:spPr/>
    </dgm:pt>
    <dgm:pt modelId="{7FB0FB46-0D4C-46BB-A312-6B7B4F23CAF2}" type="pres">
      <dgm:prSet presAssocID="{EEB77A5D-9743-4F4A-AC97-985A08AFB40C}" presName="childText" presStyleLbl="revTx" presStyleIdx="2" presStyleCnt="3">
        <dgm:presLayoutVars>
          <dgm:bulletEnabled val="1"/>
        </dgm:presLayoutVars>
      </dgm:prSet>
      <dgm:spPr/>
    </dgm:pt>
  </dgm:ptLst>
  <dgm:cxnLst>
    <dgm:cxn modelId="{A9EF530F-2CD6-4A10-A0DA-0861F5C2361D}" type="presOf" srcId="{BC9F8481-58DB-44B9-BDC1-0DB65FFB409D}" destId="{D901AA0A-1B0B-4BEE-B253-E17D526C490D}" srcOrd="0" destOrd="0" presId="urn:microsoft.com/office/officeart/2005/8/layout/vList2"/>
    <dgm:cxn modelId="{2BA9151F-E9F7-4099-9CC7-06DE5ECBFE7C}" type="presOf" srcId="{06CDEE3B-B7A1-4401-80D3-D734DF8CF39C}" destId="{00CE1DF8-A281-4503-8AD9-54ADC8D59C0C}" srcOrd="0" destOrd="0" presId="urn:microsoft.com/office/officeart/2005/8/layout/vList2"/>
    <dgm:cxn modelId="{43592423-65EA-40C7-9051-7DE610ECC996}" type="presOf" srcId="{F2600E04-1FF0-43DB-B4B5-11EE61C91A3B}" destId="{C111C711-F65F-4303-BEBA-1E33989C34CB}" srcOrd="0" destOrd="0" presId="urn:microsoft.com/office/officeart/2005/8/layout/vList2"/>
    <dgm:cxn modelId="{48F2EC33-9163-48A5-8254-5F346AA53C30}" srcId="{06CDEE3B-B7A1-4401-80D3-D734DF8CF39C}" destId="{EEB77A5D-9743-4F4A-AC97-985A08AFB40C}" srcOrd="2" destOrd="0" parTransId="{1D622A4B-2898-4192-A706-DFDCFEA95AB0}" sibTransId="{075BFF0F-6295-4EE4-B385-35EFAF37A932}"/>
    <dgm:cxn modelId="{A40D413F-7E06-46EB-9354-7CD20C8EA2E7}" srcId="{EEB77A5D-9743-4F4A-AC97-985A08AFB40C}" destId="{C3863A12-35DD-4DD1-8BFA-F2DEF1A942C0}" srcOrd="0" destOrd="0" parTransId="{64A5A6ED-ECF7-447B-B136-14455C673DEA}" sibTransId="{088D2E22-4F62-40D2-88E1-133DDF15B21A}"/>
    <dgm:cxn modelId="{FB4B244A-EFF6-426A-95C0-BFA440862437}" srcId="{F2600E04-1FF0-43DB-B4B5-11EE61C91A3B}" destId="{BC9F8481-58DB-44B9-BDC1-0DB65FFB409D}" srcOrd="0" destOrd="0" parTransId="{31C5D683-A791-42F0-9463-4EEDC0F9D5A5}" sibTransId="{5CFC8B13-DF50-4425-AE8E-0EAF2E14EB4D}"/>
    <dgm:cxn modelId="{FC7C2A58-7DFB-4F53-88DE-51F32347F1E9}" srcId="{9D25E8B6-CBDE-42C2-BBB6-D1CA4E6B9731}" destId="{14A6EA0E-1368-481C-9E53-3125415CF763}" srcOrd="0" destOrd="0" parTransId="{BFACEF8A-5955-4F6D-B854-0F6A4197ACB7}" sibTransId="{D2E18910-9BCD-4BA3-9855-992D7C978FEE}"/>
    <dgm:cxn modelId="{CA30A48C-F74B-47C4-A707-0EA72BB52525}" type="presOf" srcId="{EEB77A5D-9743-4F4A-AC97-985A08AFB40C}" destId="{1AD3F061-6DBD-4CF4-A763-F9377AB5D327}" srcOrd="0" destOrd="0" presId="urn:microsoft.com/office/officeart/2005/8/layout/vList2"/>
    <dgm:cxn modelId="{77F6BA9D-681E-4DD8-BCD9-266BE0585F61}" type="presOf" srcId="{9D25E8B6-CBDE-42C2-BBB6-D1CA4E6B9731}" destId="{63FEE160-2031-4BB5-ACD1-8C7D18BB9711}" srcOrd="0" destOrd="0" presId="urn:microsoft.com/office/officeart/2005/8/layout/vList2"/>
    <dgm:cxn modelId="{88BF57A8-6BB1-44B8-A767-192393937DEB}" type="presOf" srcId="{14A6EA0E-1368-481C-9E53-3125415CF763}" destId="{B3CD1B5E-3594-484E-86BB-28E8DE9DE6B7}" srcOrd="0" destOrd="0" presId="urn:microsoft.com/office/officeart/2005/8/layout/vList2"/>
    <dgm:cxn modelId="{4A60E3C4-2966-45DF-B9D4-0DF150BA6F3C}" srcId="{06CDEE3B-B7A1-4401-80D3-D734DF8CF39C}" destId="{9D25E8B6-CBDE-42C2-BBB6-D1CA4E6B9731}" srcOrd="0" destOrd="0" parTransId="{427ECC1B-D9C1-4A32-A496-AE1B0C38749D}" sibTransId="{5E208346-B3C5-4C12-8158-F8B310117F7A}"/>
    <dgm:cxn modelId="{F7EEC5CC-B041-4E4A-A1CB-AF3886898629}" type="presOf" srcId="{C3863A12-35DD-4DD1-8BFA-F2DEF1A942C0}" destId="{7FB0FB46-0D4C-46BB-A312-6B7B4F23CAF2}" srcOrd="0" destOrd="0" presId="urn:microsoft.com/office/officeart/2005/8/layout/vList2"/>
    <dgm:cxn modelId="{30C985DE-7D5E-4B1A-B5FD-5D92C8D010F4}" srcId="{06CDEE3B-B7A1-4401-80D3-D734DF8CF39C}" destId="{F2600E04-1FF0-43DB-B4B5-11EE61C91A3B}" srcOrd="1" destOrd="0" parTransId="{864CFA9A-5DCC-49D6-BCB6-6081F19D36C8}" sibTransId="{496FA7E0-C9F2-464A-BCA9-5686EB7DA49F}"/>
    <dgm:cxn modelId="{F1AEE976-77D1-4B86-8D8F-741D5F18250C}" type="presParOf" srcId="{00CE1DF8-A281-4503-8AD9-54ADC8D59C0C}" destId="{63FEE160-2031-4BB5-ACD1-8C7D18BB9711}" srcOrd="0" destOrd="0" presId="urn:microsoft.com/office/officeart/2005/8/layout/vList2"/>
    <dgm:cxn modelId="{84AFFA39-8010-41F6-AC6D-2CC9AEE874A4}" type="presParOf" srcId="{00CE1DF8-A281-4503-8AD9-54ADC8D59C0C}" destId="{B3CD1B5E-3594-484E-86BB-28E8DE9DE6B7}" srcOrd="1" destOrd="0" presId="urn:microsoft.com/office/officeart/2005/8/layout/vList2"/>
    <dgm:cxn modelId="{9E38B976-C650-49F9-A89C-4B35B5B8E13D}" type="presParOf" srcId="{00CE1DF8-A281-4503-8AD9-54ADC8D59C0C}" destId="{C111C711-F65F-4303-BEBA-1E33989C34CB}" srcOrd="2" destOrd="0" presId="urn:microsoft.com/office/officeart/2005/8/layout/vList2"/>
    <dgm:cxn modelId="{A1EA044B-4D06-48EF-A045-23397ACB8516}" type="presParOf" srcId="{00CE1DF8-A281-4503-8AD9-54ADC8D59C0C}" destId="{D901AA0A-1B0B-4BEE-B253-E17D526C490D}" srcOrd="3" destOrd="0" presId="urn:microsoft.com/office/officeart/2005/8/layout/vList2"/>
    <dgm:cxn modelId="{5316AF5F-AB99-49B9-AA4C-D7ED5E788C31}" type="presParOf" srcId="{00CE1DF8-A281-4503-8AD9-54ADC8D59C0C}" destId="{1AD3F061-6DBD-4CF4-A763-F9377AB5D327}" srcOrd="4" destOrd="0" presId="urn:microsoft.com/office/officeart/2005/8/layout/vList2"/>
    <dgm:cxn modelId="{CC99E538-8F51-426E-A7DC-48DE453EAD52}" type="presParOf" srcId="{00CE1DF8-A281-4503-8AD9-54ADC8D59C0C}" destId="{7FB0FB46-0D4C-46BB-A312-6B7B4F23CAF2}" srcOrd="5"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26ADEE9-1FF4-4232-8753-F3A7818166C6}" type="doc">
      <dgm:prSet loTypeId="urn:microsoft.com/office/officeart/2005/8/layout/vList2" loCatId="list" qsTypeId="urn:microsoft.com/office/officeart/2005/8/quickstyle/simple1" qsCatId="simple" csTypeId="urn:microsoft.com/office/officeart/2005/8/colors/accent2_1" csCatId="accent2"/>
      <dgm:spPr/>
      <dgm:t>
        <a:bodyPr/>
        <a:lstStyle/>
        <a:p>
          <a:endParaRPr lang="en-US"/>
        </a:p>
      </dgm:t>
    </dgm:pt>
    <dgm:pt modelId="{934B9950-9D30-4E9A-A1C1-54C7D408FFAC}">
      <dgm:prSet/>
      <dgm:spPr/>
      <dgm:t>
        <a:bodyPr/>
        <a:lstStyle/>
        <a:p>
          <a:r>
            <a:rPr lang="en-US"/>
            <a:t>Enable students to critically assess their progress and areas for improvement  </a:t>
          </a:r>
        </a:p>
      </dgm:t>
    </dgm:pt>
    <dgm:pt modelId="{55002CDE-8C6A-4171-85F7-63B0B9A8E0B1}" type="parTrans" cxnId="{EB12B804-0A95-4BF6-B9D8-20D646D405C5}">
      <dgm:prSet/>
      <dgm:spPr/>
      <dgm:t>
        <a:bodyPr/>
        <a:lstStyle/>
        <a:p>
          <a:endParaRPr lang="en-US"/>
        </a:p>
      </dgm:t>
    </dgm:pt>
    <dgm:pt modelId="{22EAC579-0EE9-40D3-9BA1-E1FFA90DFEA8}" type="sibTrans" cxnId="{EB12B804-0A95-4BF6-B9D8-20D646D405C5}">
      <dgm:prSet/>
      <dgm:spPr/>
      <dgm:t>
        <a:bodyPr/>
        <a:lstStyle/>
        <a:p>
          <a:endParaRPr lang="en-US"/>
        </a:p>
      </dgm:t>
    </dgm:pt>
    <dgm:pt modelId="{60F423D4-38F6-4BD2-A2F4-1035BFA31531}">
      <dgm:prSet/>
      <dgm:spPr/>
      <dgm:t>
        <a:bodyPr/>
        <a:lstStyle/>
        <a:p>
          <a:r>
            <a:rPr lang="en-US"/>
            <a:t>Highlights the importance of structured self-reflection exercises  </a:t>
          </a:r>
        </a:p>
      </dgm:t>
    </dgm:pt>
    <dgm:pt modelId="{B496CDFA-1E60-4CC9-9CB8-0DE6F816BC95}" type="parTrans" cxnId="{0B27CFE4-6477-484F-A5CB-78DFBFF94928}">
      <dgm:prSet/>
      <dgm:spPr/>
      <dgm:t>
        <a:bodyPr/>
        <a:lstStyle/>
        <a:p>
          <a:endParaRPr lang="en-US"/>
        </a:p>
      </dgm:t>
    </dgm:pt>
    <dgm:pt modelId="{E8F34775-DBD1-482F-A6B2-CF586606BB6F}" type="sibTrans" cxnId="{0B27CFE4-6477-484F-A5CB-78DFBFF94928}">
      <dgm:prSet/>
      <dgm:spPr/>
      <dgm:t>
        <a:bodyPr/>
        <a:lstStyle/>
        <a:p>
          <a:endParaRPr lang="en-US"/>
        </a:p>
      </dgm:t>
    </dgm:pt>
    <dgm:pt modelId="{568AB78F-A0D0-4194-AAA4-346DE369CFA9}">
      <dgm:prSet/>
      <dgm:spPr/>
      <dgm:t>
        <a:bodyPr/>
        <a:lstStyle/>
        <a:p>
          <a:r>
            <a:rPr lang="en-US"/>
            <a:t>Emphasizes constructive feedback from educators  </a:t>
          </a:r>
        </a:p>
      </dgm:t>
    </dgm:pt>
    <dgm:pt modelId="{56E26A40-D91C-4FDA-A582-0E96CC7EF722}" type="parTrans" cxnId="{27774AB0-EC4E-4056-9AFF-C8C07E0E99EE}">
      <dgm:prSet/>
      <dgm:spPr/>
      <dgm:t>
        <a:bodyPr/>
        <a:lstStyle/>
        <a:p>
          <a:endParaRPr lang="en-US"/>
        </a:p>
      </dgm:t>
    </dgm:pt>
    <dgm:pt modelId="{CAC54CFF-3FB1-4AAB-9AF4-02954D6B6157}" type="sibTrans" cxnId="{27774AB0-EC4E-4056-9AFF-C8C07E0E99EE}">
      <dgm:prSet/>
      <dgm:spPr/>
      <dgm:t>
        <a:bodyPr/>
        <a:lstStyle/>
        <a:p>
          <a:endParaRPr lang="en-US"/>
        </a:p>
      </dgm:t>
    </dgm:pt>
    <dgm:pt modelId="{5D1418C6-6D26-4C2F-A5B1-B1B28EF33E68}">
      <dgm:prSet/>
      <dgm:spPr/>
      <dgm:t>
        <a:bodyPr/>
        <a:lstStyle/>
        <a:p>
          <a:r>
            <a:rPr lang="en-US"/>
            <a:t>Fosters a culture of self-awareness and continuous development  </a:t>
          </a:r>
        </a:p>
      </dgm:t>
    </dgm:pt>
    <dgm:pt modelId="{8957A16E-CD32-416A-80AC-826EE2781B78}" type="parTrans" cxnId="{67DE29E6-9409-4427-91EB-31D249157796}">
      <dgm:prSet/>
      <dgm:spPr/>
      <dgm:t>
        <a:bodyPr/>
        <a:lstStyle/>
        <a:p>
          <a:endParaRPr lang="en-US"/>
        </a:p>
      </dgm:t>
    </dgm:pt>
    <dgm:pt modelId="{B245D769-24A8-463F-ADDA-7E80ED52FD8A}" type="sibTrans" cxnId="{67DE29E6-9409-4427-91EB-31D249157796}">
      <dgm:prSet/>
      <dgm:spPr/>
      <dgm:t>
        <a:bodyPr/>
        <a:lstStyle/>
        <a:p>
          <a:endParaRPr lang="en-US"/>
        </a:p>
      </dgm:t>
    </dgm:pt>
    <dgm:pt modelId="{9AFE26B0-B389-4DE9-88F8-0DC709AD9D0B}">
      <dgm:prSet/>
      <dgm:spPr/>
      <dgm:t>
        <a:bodyPr/>
        <a:lstStyle/>
        <a:p>
          <a:r>
            <a:rPr lang="en-US"/>
            <a:t>Encourages students to develop a growth mindset  </a:t>
          </a:r>
        </a:p>
      </dgm:t>
    </dgm:pt>
    <dgm:pt modelId="{DC910D7A-A65C-40AC-8C1E-C1E8B5E6FEB0}" type="parTrans" cxnId="{C172C111-5FEF-4735-8FBB-0F5B2AD17A81}">
      <dgm:prSet/>
      <dgm:spPr/>
      <dgm:t>
        <a:bodyPr/>
        <a:lstStyle/>
        <a:p>
          <a:endParaRPr lang="en-US"/>
        </a:p>
      </dgm:t>
    </dgm:pt>
    <dgm:pt modelId="{0843E75D-D8B0-4321-BCFC-E9A6ABEF4C01}" type="sibTrans" cxnId="{C172C111-5FEF-4735-8FBB-0F5B2AD17A81}">
      <dgm:prSet/>
      <dgm:spPr/>
      <dgm:t>
        <a:bodyPr/>
        <a:lstStyle/>
        <a:p>
          <a:endParaRPr lang="en-US"/>
        </a:p>
      </dgm:t>
    </dgm:pt>
    <dgm:pt modelId="{A9880992-9B27-44E4-942D-0EB1357E5103}">
      <dgm:prSet/>
      <dgm:spPr/>
      <dgm:t>
        <a:bodyPr/>
        <a:lstStyle/>
        <a:p>
          <a:r>
            <a:rPr lang="en-US"/>
            <a:t>Helps students achieve their full potential </a:t>
          </a:r>
        </a:p>
      </dgm:t>
    </dgm:pt>
    <dgm:pt modelId="{FCBBE134-62E5-4295-989D-D7AD15634020}" type="parTrans" cxnId="{07F1969F-ABAC-4C69-9612-B9ECDCD6FA40}">
      <dgm:prSet/>
      <dgm:spPr/>
      <dgm:t>
        <a:bodyPr/>
        <a:lstStyle/>
        <a:p>
          <a:endParaRPr lang="en-US"/>
        </a:p>
      </dgm:t>
    </dgm:pt>
    <dgm:pt modelId="{900BA061-1670-4FC0-806E-4E2A281A5E28}" type="sibTrans" cxnId="{07F1969F-ABAC-4C69-9612-B9ECDCD6FA40}">
      <dgm:prSet/>
      <dgm:spPr/>
      <dgm:t>
        <a:bodyPr/>
        <a:lstStyle/>
        <a:p>
          <a:endParaRPr lang="en-US"/>
        </a:p>
      </dgm:t>
    </dgm:pt>
    <dgm:pt modelId="{CD59A132-59F3-43FA-AEC6-E29EFBF257D7}" type="pres">
      <dgm:prSet presAssocID="{B26ADEE9-1FF4-4232-8753-F3A7818166C6}" presName="linear" presStyleCnt="0">
        <dgm:presLayoutVars>
          <dgm:animLvl val="lvl"/>
          <dgm:resizeHandles val="exact"/>
        </dgm:presLayoutVars>
      </dgm:prSet>
      <dgm:spPr/>
    </dgm:pt>
    <dgm:pt modelId="{DDCCE8CD-2DA2-4E63-A736-6026ABAFB37C}" type="pres">
      <dgm:prSet presAssocID="{934B9950-9D30-4E9A-A1C1-54C7D408FFAC}" presName="parentText" presStyleLbl="node1" presStyleIdx="0" presStyleCnt="6">
        <dgm:presLayoutVars>
          <dgm:chMax val="0"/>
          <dgm:bulletEnabled val="1"/>
        </dgm:presLayoutVars>
      </dgm:prSet>
      <dgm:spPr/>
    </dgm:pt>
    <dgm:pt modelId="{F771005E-1FA8-4A26-9766-8FEC0F45266C}" type="pres">
      <dgm:prSet presAssocID="{22EAC579-0EE9-40D3-9BA1-E1FFA90DFEA8}" presName="spacer" presStyleCnt="0"/>
      <dgm:spPr/>
    </dgm:pt>
    <dgm:pt modelId="{8A4D00B6-3B52-49DF-B2D8-1B1798F5C6B5}" type="pres">
      <dgm:prSet presAssocID="{60F423D4-38F6-4BD2-A2F4-1035BFA31531}" presName="parentText" presStyleLbl="node1" presStyleIdx="1" presStyleCnt="6">
        <dgm:presLayoutVars>
          <dgm:chMax val="0"/>
          <dgm:bulletEnabled val="1"/>
        </dgm:presLayoutVars>
      </dgm:prSet>
      <dgm:spPr/>
    </dgm:pt>
    <dgm:pt modelId="{19A0D7CF-670B-4089-A693-53C616F6F146}" type="pres">
      <dgm:prSet presAssocID="{E8F34775-DBD1-482F-A6B2-CF586606BB6F}" presName="spacer" presStyleCnt="0"/>
      <dgm:spPr/>
    </dgm:pt>
    <dgm:pt modelId="{B24488D7-C618-4107-97CB-727096D4B4D5}" type="pres">
      <dgm:prSet presAssocID="{568AB78F-A0D0-4194-AAA4-346DE369CFA9}" presName="parentText" presStyleLbl="node1" presStyleIdx="2" presStyleCnt="6">
        <dgm:presLayoutVars>
          <dgm:chMax val="0"/>
          <dgm:bulletEnabled val="1"/>
        </dgm:presLayoutVars>
      </dgm:prSet>
      <dgm:spPr/>
    </dgm:pt>
    <dgm:pt modelId="{62EAA03B-0506-4E30-8C20-453203D01C3E}" type="pres">
      <dgm:prSet presAssocID="{CAC54CFF-3FB1-4AAB-9AF4-02954D6B6157}" presName="spacer" presStyleCnt="0"/>
      <dgm:spPr/>
    </dgm:pt>
    <dgm:pt modelId="{F4FCCCE3-E965-4EEA-8C75-F1476672A828}" type="pres">
      <dgm:prSet presAssocID="{5D1418C6-6D26-4C2F-A5B1-B1B28EF33E68}" presName="parentText" presStyleLbl="node1" presStyleIdx="3" presStyleCnt="6">
        <dgm:presLayoutVars>
          <dgm:chMax val="0"/>
          <dgm:bulletEnabled val="1"/>
        </dgm:presLayoutVars>
      </dgm:prSet>
      <dgm:spPr/>
    </dgm:pt>
    <dgm:pt modelId="{2E31726C-BE2B-4F3E-8B02-95CBAE4D39C9}" type="pres">
      <dgm:prSet presAssocID="{B245D769-24A8-463F-ADDA-7E80ED52FD8A}" presName="spacer" presStyleCnt="0"/>
      <dgm:spPr/>
    </dgm:pt>
    <dgm:pt modelId="{93E0C3DB-BFFA-4AEE-960B-6AA0965513BA}" type="pres">
      <dgm:prSet presAssocID="{9AFE26B0-B389-4DE9-88F8-0DC709AD9D0B}" presName="parentText" presStyleLbl="node1" presStyleIdx="4" presStyleCnt="6">
        <dgm:presLayoutVars>
          <dgm:chMax val="0"/>
          <dgm:bulletEnabled val="1"/>
        </dgm:presLayoutVars>
      </dgm:prSet>
      <dgm:spPr/>
    </dgm:pt>
    <dgm:pt modelId="{ED3205C3-B229-4B1A-9AAF-5DF1FFC804BD}" type="pres">
      <dgm:prSet presAssocID="{0843E75D-D8B0-4321-BCFC-E9A6ABEF4C01}" presName="spacer" presStyleCnt="0"/>
      <dgm:spPr/>
    </dgm:pt>
    <dgm:pt modelId="{2B63D122-5E93-4C30-944E-80F97C1F608B}" type="pres">
      <dgm:prSet presAssocID="{A9880992-9B27-44E4-942D-0EB1357E5103}" presName="parentText" presStyleLbl="node1" presStyleIdx="5" presStyleCnt="6">
        <dgm:presLayoutVars>
          <dgm:chMax val="0"/>
          <dgm:bulletEnabled val="1"/>
        </dgm:presLayoutVars>
      </dgm:prSet>
      <dgm:spPr/>
    </dgm:pt>
  </dgm:ptLst>
  <dgm:cxnLst>
    <dgm:cxn modelId="{EB12B804-0A95-4BF6-B9D8-20D646D405C5}" srcId="{B26ADEE9-1FF4-4232-8753-F3A7818166C6}" destId="{934B9950-9D30-4E9A-A1C1-54C7D408FFAC}" srcOrd="0" destOrd="0" parTransId="{55002CDE-8C6A-4171-85F7-63B0B9A8E0B1}" sibTransId="{22EAC579-0EE9-40D3-9BA1-E1FFA90DFEA8}"/>
    <dgm:cxn modelId="{53670A0D-BF76-4152-8E8D-DE265F5175E6}" type="presOf" srcId="{9AFE26B0-B389-4DE9-88F8-0DC709AD9D0B}" destId="{93E0C3DB-BFFA-4AEE-960B-6AA0965513BA}" srcOrd="0" destOrd="0" presId="urn:microsoft.com/office/officeart/2005/8/layout/vList2"/>
    <dgm:cxn modelId="{C172C111-5FEF-4735-8FBB-0F5B2AD17A81}" srcId="{B26ADEE9-1FF4-4232-8753-F3A7818166C6}" destId="{9AFE26B0-B389-4DE9-88F8-0DC709AD9D0B}" srcOrd="4" destOrd="0" parTransId="{DC910D7A-A65C-40AC-8C1E-C1E8B5E6FEB0}" sibTransId="{0843E75D-D8B0-4321-BCFC-E9A6ABEF4C01}"/>
    <dgm:cxn modelId="{2E68FD31-E833-4440-A7A5-40132727AC65}" type="presOf" srcId="{B26ADEE9-1FF4-4232-8753-F3A7818166C6}" destId="{CD59A132-59F3-43FA-AEC6-E29EFBF257D7}" srcOrd="0" destOrd="0" presId="urn:microsoft.com/office/officeart/2005/8/layout/vList2"/>
    <dgm:cxn modelId="{6E0DBC5E-9E8F-4719-B3A2-534E05B857B2}" type="presOf" srcId="{A9880992-9B27-44E4-942D-0EB1357E5103}" destId="{2B63D122-5E93-4C30-944E-80F97C1F608B}" srcOrd="0" destOrd="0" presId="urn:microsoft.com/office/officeart/2005/8/layout/vList2"/>
    <dgm:cxn modelId="{FD2F4161-A3B1-458F-AD0E-030837CA0E6C}" type="presOf" srcId="{60F423D4-38F6-4BD2-A2F4-1035BFA31531}" destId="{8A4D00B6-3B52-49DF-B2D8-1B1798F5C6B5}" srcOrd="0" destOrd="0" presId="urn:microsoft.com/office/officeart/2005/8/layout/vList2"/>
    <dgm:cxn modelId="{F557F793-F80B-474A-BAEF-E7CC9639D2D5}" type="presOf" srcId="{568AB78F-A0D0-4194-AAA4-346DE369CFA9}" destId="{B24488D7-C618-4107-97CB-727096D4B4D5}" srcOrd="0" destOrd="0" presId="urn:microsoft.com/office/officeart/2005/8/layout/vList2"/>
    <dgm:cxn modelId="{5EF66598-3B9C-4E79-A9E8-0BCD47707C0E}" type="presOf" srcId="{5D1418C6-6D26-4C2F-A5B1-B1B28EF33E68}" destId="{F4FCCCE3-E965-4EEA-8C75-F1476672A828}" srcOrd="0" destOrd="0" presId="urn:microsoft.com/office/officeart/2005/8/layout/vList2"/>
    <dgm:cxn modelId="{07F1969F-ABAC-4C69-9612-B9ECDCD6FA40}" srcId="{B26ADEE9-1FF4-4232-8753-F3A7818166C6}" destId="{A9880992-9B27-44E4-942D-0EB1357E5103}" srcOrd="5" destOrd="0" parTransId="{FCBBE134-62E5-4295-989D-D7AD15634020}" sibTransId="{900BA061-1670-4FC0-806E-4E2A281A5E28}"/>
    <dgm:cxn modelId="{27774AB0-EC4E-4056-9AFF-C8C07E0E99EE}" srcId="{B26ADEE9-1FF4-4232-8753-F3A7818166C6}" destId="{568AB78F-A0D0-4194-AAA4-346DE369CFA9}" srcOrd="2" destOrd="0" parTransId="{56E26A40-D91C-4FDA-A582-0E96CC7EF722}" sibTransId="{CAC54CFF-3FB1-4AAB-9AF4-02954D6B6157}"/>
    <dgm:cxn modelId="{A304A9D8-C15B-449D-8341-E5F92FE8648B}" type="presOf" srcId="{934B9950-9D30-4E9A-A1C1-54C7D408FFAC}" destId="{DDCCE8CD-2DA2-4E63-A736-6026ABAFB37C}" srcOrd="0" destOrd="0" presId="urn:microsoft.com/office/officeart/2005/8/layout/vList2"/>
    <dgm:cxn modelId="{0B27CFE4-6477-484F-A5CB-78DFBFF94928}" srcId="{B26ADEE9-1FF4-4232-8753-F3A7818166C6}" destId="{60F423D4-38F6-4BD2-A2F4-1035BFA31531}" srcOrd="1" destOrd="0" parTransId="{B496CDFA-1E60-4CC9-9CB8-0DE6F816BC95}" sibTransId="{E8F34775-DBD1-482F-A6B2-CF586606BB6F}"/>
    <dgm:cxn modelId="{67DE29E6-9409-4427-91EB-31D249157796}" srcId="{B26ADEE9-1FF4-4232-8753-F3A7818166C6}" destId="{5D1418C6-6D26-4C2F-A5B1-B1B28EF33E68}" srcOrd="3" destOrd="0" parTransId="{8957A16E-CD32-416A-80AC-826EE2781B78}" sibTransId="{B245D769-24A8-463F-ADDA-7E80ED52FD8A}"/>
    <dgm:cxn modelId="{374BC9CA-8C3F-426E-844A-80682CDBBD30}" type="presParOf" srcId="{CD59A132-59F3-43FA-AEC6-E29EFBF257D7}" destId="{DDCCE8CD-2DA2-4E63-A736-6026ABAFB37C}" srcOrd="0" destOrd="0" presId="urn:microsoft.com/office/officeart/2005/8/layout/vList2"/>
    <dgm:cxn modelId="{5B269B07-FA89-470C-BD61-B4F674DE3442}" type="presParOf" srcId="{CD59A132-59F3-43FA-AEC6-E29EFBF257D7}" destId="{F771005E-1FA8-4A26-9766-8FEC0F45266C}" srcOrd="1" destOrd="0" presId="urn:microsoft.com/office/officeart/2005/8/layout/vList2"/>
    <dgm:cxn modelId="{3638D981-620D-4694-B67B-10F609A805D7}" type="presParOf" srcId="{CD59A132-59F3-43FA-AEC6-E29EFBF257D7}" destId="{8A4D00B6-3B52-49DF-B2D8-1B1798F5C6B5}" srcOrd="2" destOrd="0" presId="urn:microsoft.com/office/officeart/2005/8/layout/vList2"/>
    <dgm:cxn modelId="{8726C7D4-67BE-43F8-B936-8569965F562E}" type="presParOf" srcId="{CD59A132-59F3-43FA-AEC6-E29EFBF257D7}" destId="{19A0D7CF-670B-4089-A693-53C616F6F146}" srcOrd="3" destOrd="0" presId="urn:microsoft.com/office/officeart/2005/8/layout/vList2"/>
    <dgm:cxn modelId="{5B9360FC-6F48-4E40-B856-D39D7CEBDCC4}" type="presParOf" srcId="{CD59A132-59F3-43FA-AEC6-E29EFBF257D7}" destId="{B24488D7-C618-4107-97CB-727096D4B4D5}" srcOrd="4" destOrd="0" presId="urn:microsoft.com/office/officeart/2005/8/layout/vList2"/>
    <dgm:cxn modelId="{F029932D-96C7-4CE5-8CC0-1B008B18C523}" type="presParOf" srcId="{CD59A132-59F3-43FA-AEC6-E29EFBF257D7}" destId="{62EAA03B-0506-4E30-8C20-453203D01C3E}" srcOrd="5" destOrd="0" presId="urn:microsoft.com/office/officeart/2005/8/layout/vList2"/>
    <dgm:cxn modelId="{6545D278-BC95-400A-93A3-DF8D3619DCD9}" type="presParOf" srcId="{CD59A132-59F3-43FA-AEC6-E29EFBF257D7}" destId="{F4FCCCE3-E965-4EEA-8C75-F1476672A828}" srcOrd="6" destOrd="0" presId="urn:microsoft.com/office/officeart/2005/8/layout/vList2"/>
    <dgm:cxn modelId="{877FA597-6962-4148-9F7B-968C03231E99}" type="presParOf" srcId="{CD59A132-59F3-43FA-AEC6-E29EFBF257D7}" destId="{2E31726C-BE2B-4F3E-8B02-95CBAE4D39C9}" srcOrd="7" destOrd="0" presId="urn:microsoft.com/office/officeart/2005/8/layout/vList2"/>
    <dgm:cxn modelId="{23985052-E4D3-4EB9-BF87-7FC5935D6ACD}" type="presParOf" srcId="{CD59A132-59F3-43FA-AEC6-E29EFBF257D7}" destId="{93E0C3DB-BFFA-4AEE-960B-6AA0965513BA}" srcOrd="8" destOrd="0" presId="urn:microsoft.com/office/officeart/2005/8/layout/vList2"/>
    <dgm:cxn modelId="{EEC12A72-C1C5-4085-BBF6-C16ACFE7A8DC}" type="presParOf" srcId="{CD59A132-59F3-43FA-AEC6-E29EFBF257D7}" destId="{ED3205C3-B229-4B1A-9AAF-5DF1FFC804BD}" srcOrd="9" destOrd="0" presId="urn:microsoft.com/office/officeart/2005/8/layout/vList2"/>
    <dgm:cxn modelId="{57095916-0823-4FE2-BD58-62C847F80517}" type="presParOf" srcId="{CD59A132-59F3-43FA-AEC6-E29EFBF257D7}" destId="{2B63D122-5E93-4C30-944E-80F97C1F608B}" srcOrd="1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43B64-A6D2-4239-B8D3-298C003F45D7}">
      <dsp:nvSpPr>
        <dsp:cNvPr id="0" name=""/>
        <dsp:cNvSpPr/>
      </dsp:nvSpPr>
      <dsp:spPr>
        <a:xfrm>
          <a:off x="73530" y="219835"/>
          <a:ext cx="1101503" cy="110150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07A95B-4CBC-4CE5-BCE5-3D5CE10D436C}">
      <dsp:nvSpPr>
        <dsp:cNvPr id="0" name=""/>
        <dsp:cNvSpPr/>
      </dsp:nvSpPr>
      <dsp:spPr>
        <a:xfrm>
          <a:off x="304845" y="451151"/>
          <a:ext cx="638871" cy="6388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B187B8-FD92-4A7F-A7BC-3ACDE144D175}">
      <dsp:nvSpPr>
        <dsp:cNvPr id="0" name=""/>
        <dsp:cNvSpPr/>
      </dsp:nvSpPr>
      <dsp:spPr>
        <a:xfrm>
          <a:off x="1411069" y="219835"/>
          <a:ext cx="2596400" cy="1101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a:t>Interactive learning emphasizes active participation over passive information reception.</a:t>
          </a:r>
        </a:p>
      </dsp:txBody>
      <dsp:txXfrm>
        <a:off x="1411069" y="219835"/>
        <a:ext cx="2596400" cy="1101503"/>
      </dsp:txXfrm>
    </dsp:sp>
    <dsp:sp modelId="{FCD16739-1B32-4BCF-AB64-0819BD37BB9F}">
      <dsp:nvSpPr>
        <dsp:cNvPr id="0" name=""/>
        <dsp:cNvSpPr/>
      </dsp:nvSpPr>
      <dsp:spPr>
        <a:xfrm>
          <a:off x="4459874" y="219835"/>
          <a:ext cx="1101503" cy="110150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DF9517-4E17-4FC5-8191-A1D48D3CD84A}">
      <dsp:nvSpPr>
        <dsp:cNvPr id="0" name=""/>
        <dsp:cNvSpPr/>
      </dsp:nvSpPr>
      <dsp:spPr>
        <a:xfrm>
          <a:off x="4691189" y="451151"/>
          <a:ext cx="638871" cy="6388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DC7283-FE80-4EF5-9D55-44413713F01A}">
      <dsp:nvSpPr>
        <dsp:cNvPr id="0" name=""/>
        <dsp:cNvSpPr/>
      </dsp:nvSpPr>
      <dsp:spPr>
        <a:xfrm>
          <a:off x="5797413" y="219835"/>
          <a:ext cx="2596400" cy="1101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a:t>It uses technology to create dynamic, student-centered learning environments.</a:t>
          </a:r>
        </a:p>
      </dsp:txBody>
      <dsp:txXfrm>
        <a:off x="5797413" y="219835"/>
        <a:ext cx="2596400" cy="1101503"/>
      </dsp:txXfrm>
    </dsp:sp>
    <dsp:sp modelId="{6D852393-DFCD-42AA-B7EC-1FF90D5DE569}">
      <dsp:nvSpPr>
        <dsp:cNvPr id="0" name=""/>
        <dsp:cNvSpPr/>
      </dsp:nvSpPr>
      <dsp:spPr>
        <a:xfrm>
          <a:off x="73530" y="1862610"/>
          <a:ext cx="1101503" cy="110150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629511-9AAA-4007-BFA3-9EA66F245A7D}">
      <dsp:nvSpPr>
        <dsp:cNvPr id="0" name=""/>
        <dsp:cNvSpPr/>
      </dsp:nvSpPr>
      <dsp:spPr>
        <a:xfrm>
          <a:off x="304845" y="2093925"/>
          <a:ext cx="638871" cy="6388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0EE599-223F-4AB3-B6AB-7E7547488495}">
      <dsp:nvSpPr>
        <dsp:cNvPr id="0" name=""/>
        <dsp:cNvSpPr/>
      </dsp:nvSpPr>
      <dsp:spPr>
        <a:xfrm>
          <a:off x="1411069" y="1862610"/>
          <a:ext cx="2596400" cy="1101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a:t>Students contribute to their educational experience, rather than just receiving information.</a:t>
          </a:r>
        </a:p>
      </dsp:txBody>
      <dsp:txXfrm>
        <a:off x="1411069" y="1862610"/>
        <a:ext cx="2596400" cy="1101503"/>
      </dsp:txXfrm>
    </dsp:sp>
    <dsp:sp modelId="{651CFAD0-25E9-45EB-9118-AE408385B2DC}">
      <dsp:nvSpPr>
        <dsp:cNvPr id="0" name=""/>
        <dsp:cNvSpPr/>
      </dsp:nvSpPr>
      <dsp:spPr>
        <a:xfrm>
          <a:off x="4459874" y="1862610"/>
          <a:ext cx="1101503" cy="110150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92386D-15A8-48DA-9D5C-C81ADF877BAE}">
      <dsp:nvSpPr>
        <dsp:cNvPr id="0" name=""/>
        <dsp:cNvSpPr/>
      </dsp:nvSpPr>
      <dsp:spPr>
        <a:xfrm>
          <a:off x="4691189" y="2093925"/>
          <a:ext cx="638871" cy="6388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201BF5-A9D7-4629-AD7D-1C4010FF7160}">
      <dsp:nvSpPr>
        <dsp:cNvPr id="0" name=""/>
        <dsp:cNvSpPr/>
      </dsp:nvSpPr>
      <dsp:spPr>
        <a:xfrm>
          <a:off x="5797413" y="1862610"/>
          <a:ext cx="2596400" cy="1101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a:t>This method reflects a shift towards more engaging and immersive learning processes.</a:t>
          </a:r>
        </a:p>
      </dsp:txBody>
      <dsp:txXfrm>
        <a:off x="5797413" y="1862610"/>
        <a:ext cx="2596400" cy="11015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55454-C062-43F1-903E-5D30249E8FBD}">
      <dsp:nvSpPr>
        <dsp:cNvPr id="0" name=""/>
        <dsp:cNvSpPr/>
      </dsp:nvSpPr>
      <dsp:spPr>
        <a:xfrm>
          <a:off x="1170963" y="616750"/>
          <a:ext cx="1507740" cy="15077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3331FD-4304-4026-BD5A-117E8876E75E}">
      <dsp:nvSpPr>
        <dsp:cNvPr id="0" name=""/>
        <dsp:cNvSpPr/>
      </dsp:nvSpPr>
      <dsp:spPr>
        <a:xfrm>
          <a:off x="249566" y="2585296"/>
          <a:ext cx="3350535" cy="110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kern="1200"/>
            <a:t>The Role of Interactive Platforms: Essential in transforming the VET classroom into a collaborative, hands-on environment where students actively participate in their learning.</a:t>
          </a:r>
          <a:endParaRPr lang="en-US" sz="1400" kern="1200"/>
        </a:p>
      </dsp:txBody>
      <dsp:txXfrm>
        <a:off x="249566" y="2585296"/>
        <a:ext cx="3350535" cy="1102500"/>
      </dsp:txXfrm>
    </dsp:sp>
    <dsp:sp modelId="{343D91FF-865B-434A-948A-0F6EAFAB5C15}">
      <dsp:nvSpPr>
        <dsp:cNvPr id="0" name=""/>
        <dsp:cNvSpPr/>
      </dsp:nvSpPr>
      <dsp:spPr>
        <a:xfrm>
          <a:off x="5107842" y="616750"/>
          <a:ext cx="1507740" cy="15077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3DCCD8-A5F9-42F6-81B7-5CA7BDB54257}">
      <dsp:nvSpPr>
        <dsp:cNvPr id="0" name=""/>
        <dsp:cNvSpPr/>
      </dsp:nvSpPr>
      <dsp:spPr>
        <a:xfrm>
          <a:off x="4186444" y="2585296"/>
          <a:ext cx="3350535" cy="110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kern="1200"/>
            <a:t>Focus on Practical Skills: Platforms allow students to engage with practical skills and projects digitally before in-person application.</a:t>
          </a:r>
          <a:endParaRPr lang="en-US" sz="1400" kern="1200"/>
        </a:p>
      </dsp:txBody>
      <dsp:txXfrm>
        <a:off x="4186444" y="2585296"/>
        <a:ext cx="3350535" cy="1102500"/>
      </dsp:txXfrm>
    </dsp:sp>
    <dsp:sp modelId="{A328392A-D9B4-485C-B519-7DDE7B54460B}">
      <dsp:nvSpPr>
        <dsp:cNvPr id="0" name=""/>
        <dsp:cNvSpPr/>
      </dsp:nvSpPr>
      <dsp:spPr>
        <a:xfrm>
          <a:off x="9044720" y="616750"/>
          <a:ext cx="1507740" cy="15077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93A83F-0435-4D3E-89EE-08C89259EF78}">
      <dsp:nvSpPr>
        <dsp:cNvPr id="0" name=""/>
        <dsp:cNvSpPr/>
      </dsp:nvSpPr>
      <dsp:spPr>
        <a:xfrm>
          <a:off x="8123323" y="2585296"/>
          <a:ext cx="3350535" cy="110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kern="1200"/>
            <a:t>Revolutionizing the Flipped Classroom: These platforms enable VET students to study theoretical components online and use classroom time for practice, making learning more flexible and accessible.</a:t>
          </a:r>
          <a:endParaRPr lang="en-US" sz="1400" kern="1200"/>
        </a:p>
      </dsp:txBody>
      <dsp:txXfrm>
        <a:off x="8123323" y="2585296"/>
        <a:ext cx="3350535" cy="1102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F15FC9-79FF-41B4-83C3-C1C0EBC4C7B7}">
      <dsp:nvSpPr>
        <dsp:cNvPr id="0" name=""/>
        <dsp:cNvSpPr/>
      </dsp:nvSpPr>
      <dsp:spPr>
        <a:xfrm>
          <a:off x="8467040" y="782579"/>
          <a:ext cx="1936250" cy="1936567"/>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C21A63-E254-4D19-BD04-30482EB51D07}">
      <dsp:nvSpPr>
        <dsp:cNvPr id="0" name=""/>
        <dsp:cNvSpPr/>
      </dsp:nvSpPr>
      <dsp:spPr>
        <a:xfrm>
          <a:off x="8530929" y="847143"/>
          <a:ext cx="1807441" cy="1807440"/>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Immediate Feedback: </a:t>
          </a:r>
          <a:r>
            <a:rPr lang="en-US" sz="1100" kern="1200" dirty="0"/>
            <a:t>Providing instant responses, these tools are key to adapting learning strategies and encouraging continuous improvement.</a:t>
          </a:r>
        </a:p>
      </dsp:txBody>
      <dsp:txXfrm>
        <a:off x="8789577" y="1105397"/>
        <a:ext cx="1291177" cy="1290931"/>
      </dsp:txXfrm>
    </dsp:sp>
    <dsp:sp modelId="{8FB6B8DA-2720-47F1-94AB-E9D0151D084E}">
      <dsp:nvSpPr>
        <dsp:cNvPr id="0" name=""/>
        <dsp:cNvSpPr/>
      </dsp:nvSpPr>
      <dsp:spPr>
        <a:xfrm rot="2700000">
          <a:off x="6464952" y="782680"/>
          <a:ext cx="1936026" cy="1936026"/>
        </a:xfrm>
        <a:prstGeom prst="teardrop">
          <a:avLst>
            <a:gd name="adj" fmla="val 10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81CC58-4A5D-469C-82B6-10BC86DD11DF}">
      <dsp:nvSpPr>
        <dsp:cNvPr id="0" name=""/>
        <dsp:cNvSpPr/>
      </dsp:nvSpPr>
      <dsp:spPr>
        <a:xfrm>
          <a:off x="6530790" y="847143"/>
          <a:ext cx="1807441" cy="1807440"/>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Learning Style Accommodation: </a:t>
          </a:r>
          <a:r>
            <a:rPr lang="en-US" sz="1100" kern="1200" dirty="0"/>
            <a:t>Tailoring to various learner preferences, interactive platforms ensure a more inclusive educational experience.</a:t>
          </a:r>
        </a:p>
      </dsp:txBody>
      <dsp:txXfrm>
        <a:off x="6788407" y="1105397"/>
        <a:ext cx="1291177" cy="1290931"/>
      </dsp:txXfrm>
    </dsp:sp>
    <dsp:sp modelId="{FDC3D7F8-1949-462A-830E-508135A52D09}">
      <dsp:nvSpPr>
        <dsp:cNvPr id="0" name=""/>
        <dsp:cNvSpPr/>
      </dsp:nvSpPr>
      <dsp:spPr>
        <a:xfrm rot="2700000">
          <a:off x="4464812" y="782680"/>
          <a:ext cx="1936026" cy="1936026"/>
        </a:xfrm>
        <a:prstGeom prst="teardrop">
          <a:avLst>
            <a:gd name="adj" fmla="val 10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8C9325-D0C3-4E0B-878A-772A5CCAD083}">
      <dsp:nvSpPr>
        <dsp:cNvPr id="0" name=""/>
        <dsp:cNvSpPr/>
      </dsp:nvSpPr>
      <dsp:spPr>
        <a:xfrm>
          <a:off x="4529620" y="847143"/>
          <a:ext cx="1807441" cy="1807440"/>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Skill Development</a:t>
          </a:r>
          <a:r>
            <a:rPr lang="en-US" sz="1100" kern="1200" dirty="0"/>
            <a:t>: Collaborative exercises and problem-solving tasks develop essential soft skills, crucial for navigating real-world complexities.</a:t>
          </a:r>
        </a:p>
      </dsp:txBody>
      <dsp:txXfrm>
        <a:off x="4787237" y="1105397"/>
        <a:ext cx="1291177" cy="1290931"/>
      </dsp:txXfrm>
    </dsp:sp>
    <dsp:sp modelId="{CC76DCB6-9513-44B3-A182-9BF3F030C1A0}">
      <dsp:nvSpPr>
        <dsp:cNvPr id="0" name=""/>
        <dsp:cNvSpPr/>
      </dsp:nvSpPr>
      <dsp:spPr>
        <a:xfrm rot="2700000">
          <a:off x="2463643" y="782680"/>
          <a:ext cx="1936026" cy="1936026"/>
        </a:xfrm>
        <a:prstGeom prst="teardrop">
          <a:avLst>
            <a:gd name="adj" fmla="val 10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F53952-E956-42AF-A28A-8B74FC24BB8A}">
      <dsp:nvSpPr>
        <dsp:cNvPr id="0" name=""/>
        <dsp:cNvSpPr/>
      </dsp:nvSpPr>
      <dsp:spPr>
        <a:xfrm>
          <a:off x="2528450" y="847143"/>
          <a:ext cx="1807441" cy="1807440"/>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Engagement: </a:t>
          </a:r>
          <a:r>
            <a:rPr lang="en-US" sz="1100" kern="1200" dirty="0"/>
            <a:t>Captivating student interest, these platforms significantly enhance focus and information retention.</a:t>
          </a:r>
        </a:p>
      </dsp:txBody>
      <dsp:txXfrm>
        <a:off x="2787098" y="1105397"/>
        <a:ext cx="1291177" cy="1290931"/>
      </dsp:txXfrm>
    </dsp:sp>
    <dsp:sp modelId="{29C0CB9A-B1DD-46B9-8656-99D18D4F760F}">
      <dsp:nvSpPr>
        <dsp:cNvPr id="0" name=""/>
        <dsp:cNvSpPr/>
      </dsp:nvSpPr>
      <dsp:spPr>
        <a:xfrm rot="2700000">
          <a:off x="462473" y="782680"/>
          <a:ext cx="1936026" cy="1936026"/>
        </a:xfrm>
        <a:prstGeom prst="teardrop">
          <a:avLst>
            <a:gd name="adj" fmla="val 10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253428-46F6-4AD9-8FD6-EBAC07F64200}">
      <dsp:nvSpPr>
        <dsp:cNvPr id="0" name=""/>
        <dsp:cNvSpPr/>
      </dsp:nvSpPr>
      <dsp:spPr>
        <a:xfrm>
          <a:off x="527280" y="847143"/>
          <a:ext cx="1807441" cy="1807440"/>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Content</a:t>
          </a:r>
          <a:r>
            <a:rPr lang="en-US" sz="1100" kern="1200" dirty="0"/>
            <a:t>: Interactive learning environments offer numerous benefits, transcending traditional classroom boundaries:</a:t>
          </a:r>
        </a:p>
      </dsp:txBody>
      <dsp:txXfrm>
        <a:off x="785928" y="1105397"/>
        <a:ext cx="1291177" cy="12909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91B9D-83DF-47B9-9FBF-EAB42A342FBB}">
      <dsp:nvSpPr>
        <dsp:cNvPr id="0" name=""/>
        <dsp:cNvSpPr/>
      </dsp:nvSpPr>
      <dsp:spPr>
        <a:xfrm>
          <a:off x="0" y="632893"/>
          <a:ext cx="8467345" cy="7160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a:t>Integrating Practical Scenarios</a:t>
          </a:r>
          <a:r>
            <a:rPr lang="en-GB" sz="1800" kern="1200"/>
            <a:t>: In VET, applying knowledge to real-world challenges enhances understanding and builds essential job skills.</a:t>
          </a:r>
          <a:endParaRPr lang="en-US" sz="1800" kern="1200"/>
        </a:p>
      </dsp:txBody>
      <dsp:txXfrm>
        <a:off x="34954" y="667847"/>
        <a:ext cx="8397437" cy="646132"/>
      </dsp:txXfrm>
    </dsp:sp>
    <dsp:sp modelId="{74CC8786-7305-4410-92FF-DCAF3377EF4E}">
      <dsp:nvSpPr>
        <dsp:cNvPr id="0" name=""/>
        <dsp:cNvSpPr/>
      </dsp:nvSpPr>
      <dsp:spPr>
        <a:xfrm>
          <a:off x="0" y="1400773"/>
          <a:ext cx="8467345" cy="7160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a:t>Project-Based Learning</a:t>
          </a:r>
          <a:r>
            <a:rPr lang="en-GB" sz="1800" kern="1200"/>
            <a:t>: It is important to assign projects that solve genuine industry-related problems, encouraging students to think critically and creatively.</a:t>
          </a:r>
          <a:endParaRPr lang="en-US" sz="1800" kern="1200"/>
        </a:p>
      </dsp:txBody>
      <dsp:txXfrm>
        <a:off x="34954" y="1435727"/>
        <a:ext cx="8397437" cy="646132"/>
      </dsp:txXfrm>
    </dsp:sp>
    <dsp:sp modelId="{78844D11-D6F2-4BDF-A977-3FA7CE321034}">
      <dsp:nvSpPr>
        <dsp:cNvPr id="0" name=""/>
        <dsp:cNvSpPr/>
      </dsp:nvSpPr>
      <dsp:spPr>
        <a:xfrm>
          <a:off x="0" y="2168653"/>
          <a:ext cx="8467345" cy="7160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a:t>Collaboration</a:t>
          </a:r>
          <a:r>
            <a:rPr lang="en-GB" sz="1800" kern="1200"/>
            <a:t>: Teachers can allow students to work in groups using digital platforms to discuss, collaborate, and troubleshoot together.</a:t>
          </a:r>
          <a:endParaRPr lang="en-US" sz="1800" kern="1200"/>
        </a:p>
      </dsp:txBody>
      <dsp:txXfrm>
        <a:off x="34954" y="2203607"/>
        <a:ext cx="8397437" cy="646132"/>
      </dsp:txXfrm>
    </dsp:sp>
    <dsp:sp modelId="{F00B88A4-DCAE-40B3-AA34-D5EC11D37326}">
      <dsp:nvSpPr>
        <dsp:cNvPr id="0" name=""/>
        <dsp:cNvSpPr/>
      </dsp:nvSpPr>
      <dsp:spPr>
        <a:xfrm>
          <a:off x="0" y="2936533"/>
          <a:ext cx="8467345" cy="7160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i="1" kern="1200"/>
            <a:t>Example: Culinary students design a menu using Google Classroom, receiving peer feedback on recipes and preparation steps.</a:t>
          </a:r>
          <a:endParaRPr lang="en-US" sz="1800" kern="1200"/>
        </a:p>
      </dsp:txBody>
      <dsp:txXfrm>
        <a:off x="34954" y="2971487"/>
        <a:ext cx="8397437" cy="6461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EE160-2031-4BB5-ACD1-8C7D18BB9711}">
      <dsp:nvSpPr>
        <dsp:cNvPr id="0" name=""/>
        <dsp:cNvSpPr/>
      </dsp:nvSpPr>
      <dsp:spPr>
        <a:xfrm>
          <a:off x="0" y="111403"/>
          <a:ext cx="10421073" cy="8751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1" kern="1200"/>
            <a:t>Video and Visual Presentations</a:t>
          </a:r>
          <a:r>
            <a:rPr lang="en-GB" sz="2200" kern="1200"/>
            <a:t>: Teachers can use videos and presentations to introduce skills and procedures before hands-on practice.</a:t>
          </a:r>
          <a:endParaRPr lang="en-BE" sz="2200" kern="1200"/>
        </a:p>
      </dsp:txBody>
      <dsp:txXfrm>
        <a:off x="42722" y="154125"/>
        <a:ext cx="10335629" cy="789716"/>
      </dsp:txXfrm>
    </dsp:sp>
    <dsp:sp modelId="{B3CD1B5E-3594-484E-86BB-28E8DE9DE6B7}">
      <dsp:nvSpPr>
        <dsp:cNvPr id="0" name=""/>
        <dsp:cNvSpPr/>
      </dsp:nvSpPr>
      <dsp:spPr>
        <a:xfrm>
          <a:off x="0" y="986564"/>
          <a:ext cx="10421073"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869"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GB" sz="1700" i="1" kern="1200"/>
            <a:t>Example: A cosmetology class watches a video on skin care techniques before practicing on models.</a:t>
          </a:r>
          <a:endParaRPr lang="en-BE" sz="1700" kern="1200"/>
        </a:p>
      </dsp:txBody>
      <dsp:txXfrm>
        <a:off x="0" y="986564"/>
        <a:ext cx="10421073" cy="364320"/>
      </dsp:txXfrm>
    </dsp:sp>
    <dsp:sp modelId="{C111C711-F65F-4303-BEBA-1E33989C34CB}">
      <dsp:nvSpPr>
        <dsp:cNvPr id="0" name=""/>
        <dsp:cNvSpPr/>
      </dsp:nvSpPr>
      <dsp:spPr>
        <a:xfrm>
          <a:off x="0" y="1350883"/>
          <a:ext cx="10421073" cy="8751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1" kern="1200"/>
            <a:t>Educational Games and Interactive Quizzes</a:t>
          </a:r>
          <a:r>
            <a:rPr lang="en-GB" sz="2200" kern="1200"/>
            <a:t>: Quizzes and games can be used to make learning fun while reinforcing critical skills.</a:t>
          </a:r>
          <a:endParaRPr lang="en-BE" sz="2200" kern="1200"/>
        </a:p>
      </dsp:txBody>
      <dsp:txXfrm>
        <a:off x="42722" y="1393605"/>
        <a:ext cx="10335629" cy="789716"/>
      </dsp:txXfrm>
    </dsp:sp>
    <dsp:sp modelId="{D901AA0A-1B0B-4BEE-B253-E17D526C490D}">
      <dsp:nvSpPr>
        <dsp:cNvPr id="0" name=""/>
        <dsp:cNvSpPr/>
      </dsp:nvSpPr>
      <dsp:spPr>
        <a:xfrm>
          <a:off x="0" y="2226044"/>
          <a:ext cx="10421073"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869"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GB" sz="1700" i="1" kern="1200"/>
            <a:t>Example: Automotive students participate in a gamified quiz on safety procedures using Kahoot!</a:t>
          </a:r>
          <a:endParaRPr lang="en-BE" sz="1700" kern="1200"/>
        </a:p>
      </dsp:txBody>
      <dsp:txXfrm>
        <a:off x="0" y="2226044"/>
        <a:ext cx="10421073" cy="364320"/>
      </dsp:txXfrm>
    </dsp:sp>
    <dsp:sp modelId="{1AD3F061-6DBD-4CF4-A763-F9377AB5D327}">
      <dsp:nvSpPr>
        <dsp:cNvPr id="0" name=""/>
        <dsp:cNvSpPr/>
      </dsp:nvSpPr>
      <dsp:spPr>
        <a:xfrm>
          <a:off x="0" y="2590364"/>
          <a:ext cx="10421073" cy="8751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1" kern="1200"/>
            <a:t>Collaborative Document Editing</a:t>
          </a:r>
          <a:r>
            <a:rPr lang="en-GB" sz="2200" kern="1200"/>
            <a:t>: It is important to encourage group work and feedback through real-time document editing.</a:t>
          </a:r>
          <a:endParaRPr lang="en-BE" sz="2200" kern="1200"/>
        </a:p>
      </dsp:txBody>
      <dsp:txXfrm>
        <a:off x="42722" y="2633086"/>
        <a:ext cx="10335629" cy="789716"/>
      </dsp:txXfrm>
    </dsp:sp>
    <dsp:sp modelId="{7FB0FB46-0D4C-46BB-A312-6B7B4F23CAF2}">
      <dsp:nvSpPr>
        <dsp:cNvPr id="0" name=""/>
        <dsp:cNvSpPr/>
      </dsp:nvSpPr>
      <dsp:spPr>
        <a:xfrm>
          <a:off x="0" y="3465524"/>
          <a:ext cx="10421073" cy="535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869"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GB" sz="1700" i="1" kern="1200"/>
            <a:t>Example: Carpentry students co-design a blueprint in a shared document, adding notes and revisions in real-time.</a:t>
          </a:r>
          <a:endParaRPr lang="en-BE" sz="1700" kern="1200"/>
        </a:p>
      </dsp:txBody>
      <dsp:txXfrm>
        <a:off x="0" y="3465524"/>
        <a:ext cx="10421073" cy="5350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CCE8CD-2DA2-4E63-A736-6026ABAFB37C}">
      <dsp:nvSpPr>
        <dsp:cNvPr id="0" name=""/>
        <dsp:cNvSpPr/>
      </dsp:nvSpPr>
      <dsp:spPr>
        <a:xfrm>
          <a:off x="0" y="60290"/>
          <a:ext cx="7543800" cy="39312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Enable students to critically assess their progress and areas for improvement  </a:t>
          </a:r>
        </a:p>
      </dsp:txBody>
      <dsp:txXfrm>
        <a:off x="19191" y="79481"/>
        <a:ext cx="7505418" cy="354738"/>
      </dsp:txXfrm>
    </dsp:sp>
    <dsp:sp modelId="{8A4D00B6-3B52-49DF-B2D8-1B1798F5C6B5}">
      <dsp:nvSpPr>
        <dsp:cNvPr id="0" name=""/>
        <dsp:cNvSpPr/>
      </dsp:nvSpPr>
      <dsp:spPr>
        <a:xfrm>
          <a:off x="0" y="499490"/>
          <a:ext cx="7543800" cy="39312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Highlights the importance of structured self-reflection exercises  </a:t>
          </a:r>
        </a:p>
      </dsp:txBody>
      <dsp:txXfrm>
        <a:off x="19191" y="518681"/>
        <a:ext cx="7505418" cy="354738"/>
      </dsp:txXfrm>
    </dsp:sp>
    <dsp:sp modelId="{B24488D7-C618-4107-97CB-727096D4B4D5}">
      <dsp:nvSpPr>
        <dsp:cNvPr id="0" name=""/>
        <dsp:cNvSpPr/>
      </dsp:nvSpPr>
      <dsp:spPr>
        <a:xfrm>
          <a:off x="0" y="938690"/>
          <a:ext cx="7543800" cy="39312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Emphasizes constructive feedback from educators  </a:t>
          </a:r>
        </a:p>
      </dsp:txBody>
      <dsp:txXfrm>
        <a:off x="19191" y="957881"/>
        <a:ext cx="7505418" cy="354738"/>
      </dsp:txXfrm>
    </dsp:sp>
    <dsp:sp modelId="{F4FCCCE3-E965-4EEA-8C75-F1476672A828}">
      <dsp:nvSpPr>
        <dsp:cNvPr id="0" name=""/>
        <dsp:cNvSpPr/>
      </dsp:nvSpPr>
      <dsp:spPr>
        <a:xfrm>
          <a:off x="0" y="1377890"/>
          <a:ext cx="7543800" cy="39312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Fosters a culture of self-awareness and continuous development  </a:t>
          </a:r>
        </a:p>
      </dsp:txBody>
      <dsp:txXfrm>
        <a:off x="19191" y="1397081"/>
        <a:ext cx="7505418" cy="354738"/>
      </dsp:txXfrm>
    </dsp:sp>
    <dsp:sp modelId="{93E0C3DB-BFFA-4AEE-960B-6AA0965513BA}">
      <dsp:nvSpPr>
        <dsp:cNvPr id="0" name=""/>
        <dsp:cNvSpPr/>
      </dsp:nvSpPr>
      <dsp:spPr>
        <a:xfrm>
          <a:off x="0" y="1817090"/>
          <a:ext cx="7543800" cy="39312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Encourages students to develop a growth mindset  </a:t>
          </a:r>
        </a:p>
      </dsp:txBody>
      <dsp:txXfrm>
        <a:off x="19191" y="1836281"/>
        <a:ext cx="7505418" cy="354738"/>
      </dsp:txXfrm>
    </dsp:sp>
    <dsp:sp modelId="{2B63D122-5E93-4C30-944E-80F97C1F608B}">
      <dsp:nvSpPr>
        <dsp:cNvPr id="0" name=""/>
        <dsp:cNvSpPr/>
      </dsp:nvSpPr>
      <dsp:spPr>
        <a:xfrm>
          <a:off x="0" y="2256290"/>
          <a:ext cx="7543800" cy="39312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Helps students achieve their full potential </a:t>
          </a:r>
        </a:p>
      </dsp:txBody>
      <dsp:txXfrm>
        <a:off x="19191" y="2275481"/>
        <a:ext cx="7505418" cy="354738"/>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node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F3B4FF-D6E7-432F-937C-EEF63DC89C13}" type="datetimeFigureOut">
              <a:rPr lang="en-BE" smtClean="0"/>
              <a:t>07/11/2024</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B229A5-0187-43B9-B63B-B040767FFD20}" type="slidenum">
              <a:rPr lang="en-BE" smtClean="0"/>
              <a:t>‹#›</a:t>
            </a:fld>
            <a:endParaRPr lang="en-BE"/>
          </a:p>
        </p:txBody>
      </p:sp>
    </p:spTree>
    <p:extLst>
      <p:ext uri="{BB962C8B-B14F-4D97-AF65-F5344CB8AC3E}">
        <p14:creationId xmlns:p14="http://schemas.microsoft.com/office/powerpoint/2010/main" val="521206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01B229A5-0187-43B9-B63B-B040767FFD20}" type="slidenum">
              <a:rPr lang="en-BE" smtClean="0"/>
              <a:t>20</a:t>
            </a:fld>
            <a:endParaRPr lang="en-BE"/>
          </a:p>
        </p:txBody>
      </p:sp>
    </p:spTree>
    <p:extLst>
      <p:ext uri="{BB962C8B-B14F-4D97-AF65-F5344CB8AC3E}">
        <p14:creationId xmlns:p14="http://schemas.microsoft.com/office/powerpoint/2010/main" val="2355082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01B229A5-0187-43B9-B63B-B040767FFD20}" type="slidenum">
              <a:rPr lang="en-BE" smtClean="0"/>
              <a:t>21</a:t>
            </a:fld>
            <a:endParaRPr lang="en-BE"/>
          </a:p>
        </p:txBody>
      </p:sp>
    </p:spTree>
    <p:extLst>
      <p:ext uri="{BB962C8B-B14F-4D97-AF65-F5344CB8AC3E}">
        <p14:creationId xmlns:p14="http://schemas.microsoft.com/office/powerpoint/2010/main" val="2044583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01B229A5-0187-43B9-B63B-B040767FFD20}" type="slidenum">
              <a:rPr lang="en-BE" smtClean="0"/>
              <a:t>22</a:t>
            </a:fld>
            <a:endParaRPr lang="en-BE"/>
          </a:p>
        </p:txBody>
      </p:sp>
    </p:spTree>
    <p:extLst>
      <p:ext uri="{BB962C8B-B14F-4D97-AF65-F5344CB8AC3E}">
        <p14:creationId xmlns:p14="http://schemas.microsoft.com/office/powerpoint/2010/main" val="2747348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7E518-6135-A559-C084-222A156B6FD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D75979C3-359F-17C0-37D4-7C051511E2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D5CB7004-960B-D669-0D0A-65C22504EB12}"/>
              </a:ext>
            </a:extLst>
          </p:cNvPr>
          <p:cNvSpPr>
            <a:spLocks noGrp="1"/>
          </p:cNvSpPr>
          <p:nvPr>
            <p:ph type="dt" sz="half" idx="10"/>
          </p:nvPr>
        </p:nvSpPr>
        <p:spPr/>
        <p:txBody>
          <a:bodyPr/>
          <a:lstStyle/>
          <a:p>
            <a:fld id="{EB57314E-5461-40A3-8667-E86436C11CE2}" type="datetimeFigureOut">
              <a:rPr lang="en-BE" smtClean="0"/>
              <a:t>07/11/2024</a:t>
            </a:fld>
            <a:endParaRPr lang="en-BE"/>
          </a:p>
        </p:txBody>
      </p:sp>
      <p:sp>
        <p:nvSpPr>
          <p:cNvPr id="5" name="Footer Placeholder 4">
            <a:extLst>
              <a:ext uri="{FF2B5EF4-FFF2-40B4-BE49-F238E27FC236}">
                <a16:creationId xmlns:a16="http://schemas.microsoft.com/office/drawing/2014/main" id="{DF7E3BA4-2895-B963-9F38-FA154A7622A4}"/>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25E02BA2-BFCE-EBF0-F5E9-87CA8AD748F4}"/>
              </a:ext>
            </a:extLst>
          </p:cNvPr>
          <p:cNvSpPr>
            <a:spLocks noGrp="1"/>
          </p:cNvSpPr>
          <p:nvPr>
            <p:ph type="sldNum" sz="quarter" idx="12"/>
          </p:nvPr>
        </p:nvSpPr>
        <p:spPr/>
        <p:txBody>
          <a:bodyPr/>
          <a:lstStyle/>
          <a:p>
            <a:fld id="{BDCEB324-C92C-4139-B920-A8300FA957CA}" type="slidenum">
              <a:rPr lang="en-BE" smtClean="0"/>
              <a:t>‹#›</a:t>
            </a:fld>
            <a:endParaRPr lang="en-BE"/>
          </a:p>
        </p:txBody>
      </p:sp>
    </p:spTree>
    <p:extLst>
      <p:ext uri="{BB962C8B-B14F-4D97-AF65-F5344CB8AC3E}">
        <p14:creationId xmlns:p14="http://schemas.microsoft.com/office/powerpoint/2010/main" val="2987690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49907-2319-A1BC-3893-D4F865DF72BC}"/>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C70F2E82-FBAA-2FBA-7F8B-80A31DAADB2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5C659E81-3767-67E7-6ACD-FF8D5288252C}"/>
              </a:ext>
            </a:extLst>
          </p:cNvPr>
          <p:cNvSpPr>
            <a:spLocks noGrp="1"/>
          </p:cNvSpPr>
          <p:nvPr>
            <p:ph type="dt" sz="half" idx="10"/>
          </p:nvPr>
        </p:nvSpPr>
        <p:spPr/>
        <p:txBody>
          <a:bodyPr/>
          <a:lstStyle/>
          <a:p>
            <a:fld id="{EB57314E-5461-40A3-8667-E86436C11CE2}" type="datetimeFigureOut">
              <a:rPr lang="en-BE" smtClean="0"/>
              <a:t>07/11/2024</a:t>
            </a:fld>
            <a:endParaRPr lang="en-BE"/>
          </a:p>
        </p:txBody>
      </p:sp>
      <p:sp>
        <p:nvSpPr>
          <p:cNvPr id="5" name="Footer Placeholder 4">
            <a:extLst>
              <a:ext uri="{FF2B5EF4-FFF2-40B4-BE49-F238E27FC236}">
                <a16:creationId xmlns:a16="http://schemas.microsoft.com/office/drawing/2014/main" id="{09C90A1A-C883-B299-BB03-BE6D556E0EF6}"/>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EBD15178-A187-7CEC-E854-8C1B166221A9}"/>
              </a:ext>
            </a:extLst>
          </p:cNvPr>
          <p:cNvSpPr>
            <a:spLocks noGrp="1"/>
          </p:cNvSpPr>
          <p:nvPr>
            <p:ph type="sldNum" sz="quarter" idx="12"/>
          </p:nvPr>
        </p:nvSpPr>
        <p:spPr/>
        <p:txBody>
          <a:bodyPr/>
          <a:lstStyle/>
          <a:p>
            <a:fld id="{BDCEB324-C92C-4139-B920-A8300FA957CA}" type="slidenum">
              <a:rPr lang="en-BE" smtClean="0"/>
              <a:t>‹#›</a:t>
            </a:fld>
            <a:endParaRPr lang="en-BE"/>
          </a:p>
        </p:txBody>
      </p:sp>
    </p:spTree>
    <p:extLst>
      <p:ext uri="{BB962C8B-B14F-4D97-AF65-F5344CB8AC3E}">
        <p14:creationId xmlns:p14="http://schemas.microsoft.com/office/powerpoint/2010/main" val="1483324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CC5C54-7D3C-0B93-7FF9-FAEF9F85A61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6CEF7B86-5E5E-49C6-7DE6-CE643A849EA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12E95264-813A-877B-58AC-855893FA55C5}"/>
              </a:ext>
            </a:extLst>
          </p:cNvPr>
          <p:cNvSpPr>
            <a:spLocks noGrp="1"/>
          </p:cNvSpPr>
          <p:nvPr>
            <p:ph type="dt" sz="half" idx="10"/>
          </p:nvPr>
        </p:nvSpPr>
        <p:spPr/>
        <p:txBody>
          <a:bodyPr/>
          <a:lstStyle/>
          <a:p>
            <a:fld id="{EB57314E-5461-40A3-8667-E86436C11CE2}" type="datetimeFigureOut">
              <a:rPr lang="en-BE" smtClean="0"/>
              <a:t>07/11/2024</a:t>
            </a:fld>
            <a:endParaRPr lang="en-BE"/>
          </a:p>
        </p:txBody>
      </p:sp>
      <p:sp>
        <p:nvSpPr>
          <p:cNvPr id="5" name="Footer Placeholder 4">
            <a:extLst>
              <a:ext uri="{FF2B5EF4-FFF2-40B4-BE49-F238E27FC236}">
                <a16:creationId xmlns:a16="http://schemas.microsoft.com/office/drawing/2014/main" id="{4437CA83-CBCB-D74F-6E9B-8642AFE81C4D}"/>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637A2BC9-DC2A-2F1C-0436-58D65692E5B0}"/>
              </a:ext>
            </a:extLst>
          </p:cNvPr>
          <p:cNvSpPr>
            <a:spLocks noGrp="1"/>
          </p:cNvSpPr>
          <p:nvPr>
            <p:ph type="sldNum" sz="quarter" idx="12"/>
          </p:nvPr>
        </p:nvSpPr>
        <p:spPr/>
        <p:txBody>
          <a:bodyPr/>
          <a:lstStyle/>
          <a:p>
            <a:fld id="{BDCEB324-C92C-4139-B920-A8300FA957CA}" type="slidenum">
              <a:rPr lang="en-BE" smtClean="0"/>
              <a:t>‹#›</a:t>
            </a:fld>
            <a:endParaRPr lang="en-BE"/>
          </a:p>
        </p:txBody>
      </p:sp>
    </p:spTree>
    <p:extLst>
      <p:ext uri="{BB962C8B-B14F-4D97-AF65-F5344CB8AC3E}">
        <p14:creationId xmlns:p14="http://schemas.microsoft.com/office/powerpoint/2010/main" val="1116612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CFD8E-BD94-5D9F-D5CD-E0537C8498B1}"/>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4B5A50D9-2F4A-2F0A-F761-35647B6EE31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2083B2DE-2226-72E8-97B8-88F943473DE3}"/>
              </a:ext>
            </a:extLst>
          </p:cNvPr>
          <p:cNvSpPr>
            <a:spLocks noGrp="1"/>
          </p:cNvSpPr>
          <p:nvPr>
            <p:ph type="dt" sz="half" idx="10"/>
          </p:nvPr>
        </p:nvSpPr>
        <p:spPr/>
        <p:txBody>
          <a:bodyPr/>
          <a:lstStyle/>
          <a:p>
            <a:fld id="{EB57314E-5461-40A3-8667-E86436C11CE2}" type="datetimeFigureOut">
              <a:rPr lang="en-BE" smtClean="0"/>
              <a:t>07/11/2024</a:t>
            </a:fld>
            <a:endParaRPr lang="en-BE"/>
          </a:p>
        </p:txBody>
      </p:sp>
      <p:sp>
        <p:nvSpPr>
          <p:cNvPr id="5" name="Footer Placeholder 4">
            <a:extLst>
              <a:ext uri="{FF2B5EF4-FFF2-40B4-BE49-F238E27FC236}">
                <a16:creationId xmlns:a16="http://schemas.microsoft.com/office/drawing/2014/main" id="{3A480575-606F-85CB-3D32-0FEB152512AB}"/>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ACC1AC05-CFE5-108B-55E6-2BD211C9D220}"/>
              </a:ext>
            </a:extLst>
          </p:cNvPr>
          <p:cNvSpPr>
            <a:spLocks noGrp="1"/>
          </p:cNvSpPr>
          <p:nvPr>
            <p:ph type="sldNum" sz="quarter" idx="12"/>
          </p:nvPr>
        </p:nvSpPr>
        <p:spPr/>
        <p:txBody>
          <a:bodyPr/>
          <a:lstStyle/>
          <a:p>
            <a:fld id="{BDCEB324-C92C-4139-B920-A8300FA957CA}" type="slidenum">
              <a:rPr lang="en-BE" smtClean="0"/>
              <a:t>‹#›</a:t>
            </a:fld>
            <a:endParaRPr lang="en-BE"/>
          </a:p>
        </p:txBody>
      </p:sp>
    </p:spTree>
    <p:extLst>
      <p:ext uri="{BB962C8B-B14F-4D97-AF65-F5344CB8AC3E}">
        <p14:creationId xmlns:p14="http://schemas.microsoft.com/office/powerpoint/2010/main" val="2230830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DE88A-978C-1D98-B4E9-5AA5F8C9A52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588B0DC4-9F31-205F-E698-BE35A4E312A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3B47EB1-044E-877B-0415-13A0D56D75B5}"/>
              </a:ext>
            </a:extLst>
          </p:cNvPr>
          <p:cNvSpPr>
            <a:spLocks noGrp="1"/>
          </p:cNvSpPr>
          <p:nvPr>
            <p:ph type="dt" sz="half" idx="10"/>
          </p:nvPr>
        </p:nvSpPr>
        <p:spPr/>
        <p:txBody>
          <a:bodyPr/>
          <a:lstStyle/>
          <a:p>
            <a:fld id="{EB57314E-5461-40A3-8667-E86436C11CE2}" type="datetimeFigureOut">
              <a:rPr lang="en-BE" smtClean="0"/>
              <a:t>07/11/2024</a:t>
            </a:fld>
            <a:endParaRPr lang="en-BE"/>
          </a:p>
        </p:txBody>
      </p:sp>
      <p:sp>
        <p:nvSpPr>
          <p:cNvPr id="5" name="Footer Placeholder 4">
            <a:extLst>
              <a:ext uri="{FF2B5EF4-FFF2-40B4-BE49-F238E27FC236}">
                <a16:creationId xmlns:a16="http://schemas.microsoft.com/office/drawing/2014/main" id="{A0C93CA6-3E1E-F7AC-6144-A3A0114BAF46}"/>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0D8E6CF6-DF82-35AD-A4B1-A7A9D188F493}"/>
              </a:ext>
            </a:extLst>
          </p:cNvPr>
          <p:cNvSpPr>
            <a:spLocks noGrp="1"/>
          </p:cNvSpPr>
          <p:nvPr>
            <p:ph type="sldNum" sz="quarter" idx="12"/>
          </p:nvPr>
        </p:nvSpPr>
        <p:spPr/>
        <p:txBody>
          <a:bodyPr/>
          <a:lstStyle/>
          <a:p>
            <a:fld id="{BDCEB324-C92C-4139-B920-A8300FA957CA}" type="slidenum">
              <a:rPr lang="en-BE" smtClean="0"/>
              <a:t>‹#›</a:t>
            </a:fld>
            <a:endParaRPr lang="en-BE"/>
          </a:p>
        </p:txBody>
      </p:sp>
    </p:spTree>
    <p:extLst>
      <p:ext uri="{BB962C8B-B14F-4D97-AF65-F5344CB8AC3E}">
        <p14:creationId xmlns:p14="http://schemas.microsoft.com/office/powerpoint/2010/main" val="559884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179AD-E413-6260-A840-3B1705E410CB}"/>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6FD6E205-1BDA-8A4D-F5D4-FDF1F2CCF10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1D7BA5C9-5CDD-A3EB-B96E-8049CCDA1F8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208D1E2A-B2E4-6E1A-2E00-D40965878FE2}"/>
              </a:ext>
            </a:extLst>
          </p:cNvPr>
          <p:cNvSpPr>
            <a:spLocks noGrp="1"/>
          </p:cNvSpPr>
          <p:nvPr>
            <p:ph type="dt" sz="half" idx="10"/>
          </p:nvPr>
        </p:nvSpPr>
        <p:spPr/>
        <p:txBody>
          <a:bodyPr/>
          <a:lstStyle/>
          <a:p>
            <a:fld id="{EB57314E-5461-40A3-8667-E86436C11CE2}" type="datetimeFigureOut">
              <a:rPr lang="en-BE" smtClean="0"/>
              <a:t>07/11/2024</a:t>
            </a:fld>
            <a:endParaRPr lang="en-BE"/>
          </a:p>
        </p:txBody>
      </p:sp>
      <p:sp>
        <p:nvSpPr>
          <p:cNvPr id="6" name="Footer Placeholder 5">
            <a:extLst>
              <a:ext uri="{FF2B5EF4-FFF2-40B4-BE49-F238E27FC236}">
                <a16:creationId xmlns:a16="http://schemas.microsoft.com/office/drawing/2014/main" id="{2A51125D-8200-8CDC-01CA-CD8EB06957CF}"/>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942C3731-B618-0407-8754-C8B50D354502}"/>
              </a:ext>
            </a:extLst>
          </p:cNvPr>
          <p:cNvSpPr>
            <a:spLocks noGrp="1"/>
          </p:cNvSpPr>
          <p:nvPr>
            <p:ph type="sldNum" sz="quarter" idx="12"/>
          </p:nvPr>
        </p:nvSpPr>
        <p:spPr/>
        <p:txBody>
          <a:bodyPr/>
          <a:lstStyle/>
          <a:p>
            <a:fld id="{BDCEB324-C92C-4139-B920-A8300FA957CA}" type="slidenum">
              <a:rPr lang="en-BE" smtClean="0"/>
              <a:t>‹#›</a:t>
            </a:fld>
            <a:endParaRPr lang="en-BE"/>
          </a:p>
        </p:txBody>
      </p:sp>
    </p:spTree>
    <p:extLst>
      <p:ext uri="{BB962C8B-B14F-4D97-AF65-F5344CB8AC3E}">
        <p14:creationId xmlns:p14="http://schemas.microsoft.com/office/powerpoint/2010/main" val="3665432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5D610-8E8A-94CF-CA47-5B62FBBC4101}"/>
              </a:ext>
            </a:extLst>
          </p:cNvPr>
          <p:cNvSpPr>
            <a:spLocks noGrp="1"/>
          </p:cNvSpPr>
          <p:nvPr>
            <p:ph type="title"/>
          </p:nvPr>
        </p:nvSpPr>
        <p:spPr>
          <a:xfrm>
            <a:off x="839788" y="365125"/>
            <a:ext cx="10515600" cy="1325563"/>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80009DBB-C633-F316-FCB0-F9BC1E74F9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4C65EE2-99C9-D15B-B7F2-5893608DC46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4C717EF4-9412-1926-1943-9DC4B4466E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24BC3CA-1641-60EB-7F51-AC14562107E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5E69E153-7FB6-1DB8-A48D-627DA22015F1}"/>
              </a:ext>
            </a:extLst>
          </p:cNvPr>
          <p:cNvSpPr>
            <a:spLocks noGrp="1"/>
          </p:cNvSpPr>
          <p:nvPr>
            <p:ph type="dt" sz="half" idx="10"/>
          </p:nvPr>
        </p:nvSpPr>
        <p:spPr/>
        <p:txBody>
          <a:bodyPr/>
          <a:lstStyle/>
          <a:p>
            <a:fld id="{EB57314E-5461-40A3-8667-E86436C11CE2}" type="datetimeFigureOut">
              <a:rPr lang="en-BE" smtClean="0"/>
              <a:t>07/11/2024</a:t>
            </a:fld>
            <a:endParaRPr lang="en-BE"/>
          </a:p>
        </p:txBody>
      </p:sp>
      <p:sp>
        <p:nvSpPr>
          <p:cNvPr id="8" name="Footer Placeholder 7">
            <a:extLst>
              <a:ext uri="{FF2B5EF4-FFF2-40B4-BE49-F238E27FC236}">
                <a16:creationId xmlns:a16="http://schemas.microsoft.com/office/drawing/2014/main" id="{DB557194-AE0A-D1F3-01EE-335DFAF5CE5D}"/>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9E8A06C9-508D-0366-E383-CDBBDFF6E529}"/>
              </a:ext>
            </a:extLst>
          </p:cNvPr>
          <p:cNvSpPr>
            <a:spLocks noGrp="1"/>
          </p:cNvSpPr>
          <p:nvPr>
            <p:ph type="sldNum" sz="quarter" idx="12"/>
          </p:nvPr>
        </p:nvSpPr>
        <p:spPr/>
        <p:txBody>
          <a:bodyPr/>
          <a:lstStyle/>
          <a:p>
            <a:fld id="{BDCEB324-C92C-4139-B920-A8300FA957CA}" type="slidenum">
              <a:rPr lang="en-BE" smtClean="0"/>
              <a:t>‹#›</a:t>
            </a:fld>
            <a:endParaRPr lang="en-BE"/>
          </a:p>
        </p:txBody>
      </p:sp>
    </p:spTree>
    <p:extLst>
      <p:ext uri="{BB962C8B-B14F-4D97-AF65-F5344CB8AC3E}">
        <p14:creationId xmlns:p14="http://schemas.microsoft.com/office/powerpoint/2010/main" val="242723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96B2C-77A6-65A0-D8B6-3EC6B05B94D8}"/>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02CEFC16-C35D-7D5E-D99B-D05B44FB6F89}"/>
              </a:ext>
            </a:extLst>
          </p:cNvPr>
          <p:cNvSpPr>
            <a:spLocks noGrp="1"/>
          </p:cNvSpPr>
          <p:nvPr>
            <p:ph type="dt" sz="half" idx="10"/>
          </p:nvPr>
        </p:nvSpPr>
        <p:spPr/>
        <p:txBody>
          <a:bodyPr/>
          <a:lstStyle/>
          <a:p>
            <a:fld id="{EB57314E-5461-40A3-8667-E86436C11CE2}" type="datetimeFigureOut">
              <a:rPr lang="en-BE" smtClean="0"/>
              <a:t>07/11/2024</a:t>
            </a:fld>
            <a:endParaRPr lang="en-BE"/>
          </a:p>
        </p:txBody>
      </p:sp>
      <p:sp>
        <p:nvSpPr>
          <p:cNvPr id="4" name="Footer Placeholder 3">
            <a:extLst>
              <a:ext uri="{FF2B5EF4-FFF2-40B4-BE49-F238E27FC236}">
                <a16:creationId xmlns:a16="http://schemas.microsoft.com/office/drawing/2014/main" id="{AA328685-CCC8-FF7C-5E9B-67AB1DE35F7B}"/>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FF66E749-5167-3CF8-C181-6AB42903E9D3}"/>
              </a:ext>
            </a:extLst>
          </p:cNvPr>
          <p:cNvSpPr>
            <a:spLocks noGrp="1"/>
          </p:cNvSpPr>
          <p:nvPr>
            <p:ph type="sldNum" sz="quarter" idx="12"/>
          </p:nvPr>
        </p:nvSpPr>
        <p:spPr/>
        <p:txBody>
          <a:bodyPr/>
          <a:lstStyle/>
          <a:p>
            <a:fld id="{BDCEB324-C92C-4139-B920-A8300FA957CA}" type="slidenum">
              <a:rPr lang="en-BE" smtClean="0"/>
              <a:t>‹#›</a:t>
            </a:fld>
            <a:endParaRPr lang="en-BE"/>
          </a:p>
        </p:txBody>
      </p:sp>
    </p:spTree>
    <p:extLst>
      <p:ext uri="{BB962C8B-B14F-4D97-AF65-F5344CB8AC3E}">
        <p14:creationId xmlns:p14="http://schemas.microsoft.com/office/powerpoint/2010/main" val="2365376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E11961-8E02-56EE-2EF1-E687ED1884C5}"/>
              </a:ext>
            </a:extLst>
          </p:cNvPr>
          <p:cNvSpPr>
            <a:spLocks noGrp="1"/>
          </p:cNvSpPr>
          <p:nvPr>
            <p:ph type="dt" sz="half" idx="10"/>
          </p:nvPr>
        </p:nvSpPr>
        <p:spPr/>
        <p:txBody>
          <a:bodyPr/>
          <a:lstStyle/>
          <a:p>
            <a:fld id="{EB57314E-5461-40A3-8667-E86436C11CE2}" type="datetimeFigureOut">
              <a:rPr lang="en-BE" smtClean="0"/>
              <a:t>07/11/2024</a:t>
            </a:fld>
            <a:endParaRPr lang="en-BE"/>
          </a:p>
        </p:txBody>
      </p:sp>
      <p:sp>
        <p:nvSpPr>
          <p:cNvPr id="3" name="Footer Placeholder 2">
            <a:extLst>
              <a:ext uri="{FF2B5EF4-FFF2-40B4-BE49-F238E27FC236}">
                <a16:creationId xmlns:a16="http://schemas.microsoft.com/office/drawing/2014/main" id="{0E44F53D-FE38-4D16-7227-678E1FA2BB58}"/>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88007438-27E7-1BD1-2C0F-30837B49F48D}"/>
              </a:ext>
            </a:extLst>
          </p:cNvPr>
          <p:cNvSpPr>
            <a:spLocks noGrp="1"/>
          </p:cNvSpPr>
          <p:nvPr>
            <p:ph type="sldNum" sz="quarter" idx="12"/>
          </p:nvPr>
        </p:nvSpPr>
        <p:spPr/>
        <p:txBody>
          <a:bodyPr/>
          <a:lstStyle/>
          <a:p>
            <a:fld id="{BDCEB324-C92C-4139-B920-A8300FA957CA}" type="slidenum">
              <a:rPr lang="en-BE" smtClean="0"/>
              <a:t>‹#›</a:t>
            </a:fld>
            <a:endParaRPr lang="en-BE"/>
          </a:p>
        </p:txBody>
      </p:sp>
    </p:spTree>
    <p:extLst>
      <p:ext uri="{BB962C8B-B14F-4D97-AF65-F5344CB8AC3E}">
        <p14:creationId xmlns:p14="http://schemas.microsoft.com/office/powerpoint/2010/main" val="1024389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A179A-407C-3A68-AF51-8BA6CD59800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B90F6796-5D7F-8375-2F3D-2BAE601359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C42C9F74-4F54-7E7C-3EBB-439665ADD6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9E26575-5437-C97E-B687-DE2622DCD785}"/>
              </a:ext>
            </a:extLst>
          </p:cNvPr>
          <p:cNvSpPr>
            <a:spLocks noGrp="1"/>
          </p:cNvSpPr>
          <p:nvPr>
            <p:ph type="dt" sz="half" idx="10"/>
          </p:nvPr>
        </p:nvSpPr>
        <p:spPr/>
        <p:txBody>
          <a:bodyPr/>
          <a:lstStyle/>
          <a:p>
            <a:fld id="{EB57314E-5461-40A3-8667-E86436C11CE2}" type="datetimeFigureOut">
              <a:rPr lang="en-BE" smtClean="0"/>
              <a:t>07/11/2024</a:t>
            </a:fld>
            <a:endParaRPr lang="en-BE"/>
          </a:p>
        </p:txBody>
      </p:sp>
      <p:sp>
        <p:nvSpPr>
          <p:cNvPr id="6" name="Footer Placeholder 5">
            <a:extLst>
              <a:ext uri="{FF2B5EF4-FFF2-40B4-BE49-F238E27FC236}">
                <a16:creationId xmlns:a16="http://schemas.microsoft.com/office/drawing/2014/main" id="{32888725-7086-0981-9690-AC33C77988F5}"/>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4B675981-6C22-8178-2CFC-E57BC013B1D0}"/>
              </a:ext>
            </a:extLst>
          </p:cNvPr>
          <p:cNvSpPr>
            <a:spLocks noGrp="1"/>
          </p:cNvSpPr>
          <p:nvPr>
            <p:ph type="sldNum" sz="quarter" idx="12"/>
          </p:nvPr>
        </p:nvSpPr>
        <p:spPr/>
        <p:txBody>
          <a:bodyPr/>
          <a:lstStyle/>
          <a:p>
            <a:fld id="{BDCEB324-C92C-4139-B920-A8300FA957CA}" type="slidenum">
              <a:rPr lang="en-BE" smtClean="0"/>
              <a:t>‹#›</a:t>
            </a:fld>
            <a:endParaRPr lang="en-BE"/>
          </a:p>
        </p:txBody>
      </p:sp>
    </p:spTree>
    <p:extLst>
      <p:ext uri="{BB962C8B-B14F-4D97-AF65-F5344CB8AC3E}">
        <p14:creationId xmlns:p14="http://schemas.microsoft.com/office/powerpoint/2010/main" val="3570909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683CC-A4A9-BAED-485C-4BD21BC349C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670AB3BD-6F0A-9BBF-7D95-151D5F0CA5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D4D0EA09-37FE-FCCF-8905-C7CD383444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030F583-291D-7A36-E050-4AA553166C90}"/>
              </a:ext>
            </a:extLst>
          </p:cNvPr>
          <p:cNvSpPr>
            <a:spLocks noGrp="1"/>
          </p:cNvSpPr>
          <p:nvPr>
            <p:ph type="dt" sz="half" idx="10"/>
          </p:nvPr>
        </p:nvSpPr>
        <p:spPr/>
        <p:txBody>
          <a:bodyPr/>
          <a:lstStyle/>
          <a:p>
            <a:fld id="{EB57314E-5461-40A3-8667-E86436C11CE2}" type="datetimeFigureOut">
              <a:rPr lang="en-BE" smtClean="0"/>
              <a:t>07/11/2024</a:t>
            </a:fld>
            <a:endParaRPr lang="en-BE"/>
          </a:p>
        </p:txBody>
      </p:sp>
      <p:sp>
        <p:nvSpPr>
          <p:cNvPr id="6" name="Footer Placeholder 5">
            <a:extLst>
              <a:ext uri="{FF2B5EF4-FFF2-40B4-BE49-F238E27FC236}">
                <a16:creationId xmlns:a16="http://schemas.microsoft.com/office/drawing/2014/main" id="{59A1B70F-DBBA-5775-CD6B-59C43D79F066}"/>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009641FA-9BD0-001E-64AC-BCD714398778}"/>
              </a:ext>
            </a:extLst>
          </p:cNvPr>
          <p:cNvSpPr>
            <a:spLocks noGrp="1"/>
          </p:cNvSpPr>
          <p:nvPr>
            <p:ph type="sldNum" sz="quarter" idx="12"/>
          </p:nvPr>
        </p:nvSpPr>
        <p:spPr/>
        <p:txBody>
          <a:bodyPr/>
          <a:lstStyle/>
          <a:p>
            <a:fld id="{BDCEB324-C92C-4139-B920-A8300FA957CA}" type="slidenum">
              <a:rPr lang="en-BE" smtClean="0"/>
              <a:t>‹#›</a:t>
            </a:fld>
            <a:endParaRPr lang="en-BE"/>
          </a:p>
        </p:txBody>
      </p:sp>
    </p:spTree>
    <p:extLst>
      <p:ext uri="{BB962C8B-B14F-4D97-AF65-F5344CB8AC3E}">
        <p14:creationId xmlns:p14="http://schemas.microsoft.com/office/powerpoint/2010/main" val="3416732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B21D1A-41E4-92D5-A43F-9ECD8AEE5D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BE"/>
          </a:p>
        </p:txBody>
      </p:sp>
      <p:sp>
        <p:nvSpPr>
          <p:cNvPr id="3" name="Text Placeholder 2">
            <a:extLst>
              <a:ext uri="{FF2B5EF4-FFF2-40B4-BE49-F238E27FC236}">
                <a16:creationId xmlns:a16="http://schemas.microsoft.com/office/drawing/2014/main" id="{6D9BA60C-458A-1D89-7223-BAFA52E62C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BC57CC72-1696-8EFC-C5FF-88F7EB6742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57314E-5461-40A3-8667-E86436C11CE2}" type="datetimeFigureOut">
              <a:rPr lang="en-BE" smtClean="0"/>
              <a:t>07/11/2024</a:t>
            </a:fld>
            <a:endParaRPr lang="en-BE"/>
          </a:p>
        </p:txBody>
      </p:sp>
      <p:sp>
        <p:nvSpPr>
          <p:cNvPr id="5" name="Footer Placeholder 4">
            <a:extLst>
              <a:ext uri="{FF2B5EF4-FFF2-40B4-BE49-F238E27FC236}">
                <a16:creationId xmlns:a16="http://schemas.microsoft.com/office/drawing/2014/main" id="{016316B8-5691-08F8-3D48-782E938A33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BE"/>
          </a:p>
        </p:txBody>
      </p:sp>
      <p:sp>
        <p:nvSpPr>
          <p:cNvPr id="6" name="Slide Number Placeholder 5">
            <a:extLst>
              <a:ext uri="{FF2B5EF4-FFF2-40B4-BE49-F238E27FC236}">
                <a16:creationId xmlns:a16="http://schemas.microsoft.com/office/drawing/2014/main" id="{D4EA9A95-4406-8274-B4AC-593CE97E38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DCEB324-C92C-4139-B920-A8300FA957CA}" type="slidenum">
              <a:rPr lang="en-BE" smtClean="0"/>
              <a:t>‹#›</a:t>
            </a:fld>
            <a:endParaRPr lang="en-BE"/>
          </a:p>
        </p:txBody>
      </p:sp>
    </p:spTree>
    <p:extLst>
      <p:ext uri="{BB962C8B-B14F-4D97-AF65-F5344CB8AC3E}">
        <p14:creationId xmlns:p14="http://schemas.microsoft.com/office/powerpoint/2010/main" val="2925184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png"/><Relationship Id="rId7"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microsoft.com/it-it/microsoft-teams/log-in" TargetMode="External"/><Relationship Id="rId5" Type="http://schemas.openxmlformats.org/officeDocument/2006/relationships/hyperlink" Target="https://sites.google.com/view/classroom-workspace/login_4"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png"/><Relationship Id="rId7"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labster.com/" TargetMode="External"/><Relationship Id="rId5" Type="http://schemas.openxmlformats.org/officeDocument/2006/relationships/hyperlink" Target="https://simbound.com/" TargetMode="Externa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png"/><Relationship Id="rId7"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codecademy.com/?g_network=g&amp;g_productchannel=&amp;g_adid=528849219280&amp;g_locinterest=&amp;g_keyword=codecademy&amp;g_acctid=243-039-7011&amp;g_adtype=&amp;g_keywordid=kwd-41065460761&amp;g_ifcreative=&amp;g_campaign=account&amp;g_locphysical=9195850&amp;g_adgroupid=70492864474&amp;g_productid=&amp;g_source=%7bsourceid%7d&amp;g_merchantid=&amp;g_placement=&amp;g_partition=&amp;g_campaignid=1726903838&amp;g_ifproduct=&amp;utm_id=t_kwd-41065460761:ag_70492864474:cp_1726903838:n_g:d_c&amp;utm_source=google&amp;utm_medium=paid-search&amp;utm_term=codecademy&amp;utm_campaign=INTL_Brand_Exact&amp;utm_content=528849219280&amp;g_adtype=search&amp;g_acctid=243-039-7011&amp;gad_source=1&amp;gclid=Cj0KCQjw4Oe4BhCcARIsADQ0cskXrW0-QGiDZKj9fE8JzQ_n8P54QhnO4hO2ySt7Xf7euqP4rn2L9l8aApDEEALw_wcB" TargetMode="External"/><Relationship Id="rId5" Type="http://schemas.openxmlformats.org/officeDocument/2006/relationships/hyperlink" Target="https://www.instructables.com/" TargetMode="Externa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hyperlink" Target="https://www.autodesk.com/it/products/autocad/overview?term=1-YEAR&amp;tab=subscription" TargetMode="Externa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teachfloor.com/blog/best-collaborative-learning-tools-2022" TargetMode="External"/><Relationship Id="rId5" Type="http://schemas.openxmlformats.org/officeDocument/2006/relationships/image" Target="../media/image36.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2.png"/><Relationship Id="rId7" Type="http://schemas.openxmlformats.org/officeDocument/2006/relationships/diagramQuickStyle" Target="../diagrams/quickStyle6.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3.png"/><Relationship Id="rId9" Type="http://schemas.microsoft.com/office/2007/relationships/diagramDrawing" Target="../diagrams/drawing6.xml"/></Relationships>
</file>

<file path=ppt/slides/_rels/slide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svg"/><Relationship Id="rId10" Type="http://schemas.openxmlformats.org/officeDocument/2006/relationships/image" Target="../media/image3.png"/><Relationship Id="rId4" Type="http://schemas.openxmlformats.org/officeDocument/2006/relationships/image" Target="../media/image39.png"/><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svg"/><Relationship Id="rId7"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hyperlink" Target="https://www.simbound.com/" TargetMode="External"/><Relationship Id="rId3" Type="http://schemas.openxmlformats.org/officeDocument/2006/relationships/image" Target="../media/image1.png"/><Relationship Id="rId7" Type="http://schemas.openxmlformats.org/officeDocument/2006/relationships/hyperlink" Target="https://www.microsoft.com/en/microsoft-team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classroom.google.com/"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s://www.labster.com/"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coursera.org/" TargetMode="External"/><Relationship Id="rId3" Type="http://schemas.openxmlformats.org/officeDocument/2006/relationships/image" Target="../media/image1.png"/><Relationship Id="rId7" Type="http://schemas.openxmlformats.org/officeDocument/2006/relationships/hyperlink" Target="https://www.codecademy.co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instructables.com/" TargetMode="External"/><Relationship Id="rId5" Type="http://schemas.openxmlformats.org/officeDocument/2006/relationships/image" Target="../media/image3.png"/><Relationship Id="rId10" Type="http://schemas.openxmlformats.org/officeDocument/2006/relationships/hyperlink" Target="https://www.thinglink.com/" TargetMode="External"/><Relationship Id="rId4" Type="http://schemas.openxmlformats.org/officeDocument/2006/relationships/image" Target="../media/image2.png"/><Relationship Id="rId9" Type="http://schemas.openxmlformats.org/officeDocument/2006/relationships/hyperlink" Target="https://www.udemy.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pn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png"/><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2.png"/><Relationship Id="rId7" Type="http://schemas.openxmlformats.org/officeDocument/2006/relationships/diagramLayout" Target="../diagrams/layout4.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Data" Target="../diagrams/data4.xml"/><Relationship Id="rId5" Type="http://schemas.openxmlformats.org/officeDocument/2006/relationships/image" Target="../media/image22.png"/><Relationship Id="rId10" Type="http://schemas.microsoft.com/office/2007/relationships/diagramDrawing" Target="../diagrams/drawing4.xml"/><Relationship Id="rId4" Type="http://schemas.openxmlformats.org/officeDocument/2006/relationships/image" Target="../media/image3.png"/><Relationship Id="rId9" Type="http://schemas.openxmlformats.org/officeDocument/2006/relationships/diagramColors" Target="../diagrams/colors4.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png"/><Relationship Id="rId7" Type="http://schemas.openxmlformats.org/officeDocument/2006/relationships/diagramQuickStyle" Target="../diagrams/quickStyle5.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3.png"/><Relationship Id="rId9" Type="http://schemas.microsoft.com/office/2007/relationships/diagramDrawing" Target="../diagrams/drawin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5800" y="1975715"/>
            <a:ext cx="6870225" cy="2791020"/>
          </a:xfrm>
          <a:prstGeom prst="rect">
            <a:avLst/>
          </a:prstGeom>
        </p:spPr>
        <p:txBody>
          <a:bodyPr wrap="square" lIns="0" tIns="0" rIns="0" bIns="0" rtlCol="0" anchor="t">
            <a:spAutoFit/>
          </a:bodyPr>
          <a:lstStyle/>
          <a:p>
            <a:pPr defTabSz="609630"/>
            <a:r>
              <a:rPr lang="en-GB" sz="2667" b="1" spc="-68" dirty="0">
                <a:solidFill>
                  <a:srgbClr val="FB8709"/>
                </a:solidFill>
                <a:latin typeface="HK Grotesk Bold"/>
              </a:rPr>
              <a:t>Module 5: Technology Tools for the Flipped Classroom</a:t>
            </a:r>
          </a:p>
          <a:p>
            <a:r>
              <a:rPr lang="en-US" sz="3334" b="1" spc="-58" dirty="0">
                <a:solidFill>
                  <a:srgbClr val="053249"/>
                </a:solidFill>
                <a:latin typeface="HK Grotesk Bold"/>
              </a:rPr>
              <a:t>Unit 4 - Interactive Platforms for Collaboration and Engagement</a:t>
            </a:r>
          </a:p>
          <a:p>
            <a:endParaRPr lang="en-US" sz="2800" b="1" dirty="0"/>
          </a:p>
          <a:p>
            <a:endParaRPr lang="en-US" sz="3334" b="1" spc="-58" dirty="0">
              <a:solidFill>
                <a:srgbClr val="053249"/>
              </a:solidFill>
              <a:latin typeface="HK Grotesk Bold"/>
            </a:endParaRPr>
          </a:p>
        </p:txBody>
      </p:sp>
      <p:grpSp>
        <p:nvGrpSpPr>
          <p:cNvPr id="3" name="Group 3"/>
          <p:cNvGrpSpPr/>
          <p:nvPr/>
        </p:nvGrpSpPr>
        <p:grpSpPr>
          <a:xfrm rot="-10800000">
            <a:off x="6449256" y="-1280146"/>
            <a:ext cx="6870225" cy="6841373"/>
            <a:chOff x="0" y="0"/>
            <a:chExt cx="6350000" cy="6323333"/>
          </a:xfrm>
        </p:grpSpPr>
        <p:sp>
          <p:nvSpPr>
            <p:cNvPr id="4" name="Freeform 4"/>
            <p:cNvSpPr/>
            <p:nvPr/>
          </p:nvSpPr>
          <p:spPr>
            <a:xfrm>
              <a:off x="0" y="0"/>
              <a:ext cx="6350000" cy="6323333"/>
            </a:xfrm>
            <a:custGeom>
              <a:avLst/>
              <a:gdLst/>
              <a:ahLst/>
              <a:cxnLst/>
              <a:rect l="l" t="t" r="r" b="b"/>
              <a:pathLst>
                <a:path w="6350000" h="6323333">
                  <a:moveTo>
                    <a:pt x="6350000" y="6323333"/>
                  </a:moveTo>
                  <a:lnTo>
                    <a:pt x="0" y="6323333"/>
                  </a:lnTo>
                  <a:lnTo>
                    <a:pt x="0" y="0"/>
                  </a:lnTo>
                  <a:lnTo>
                    <a:pt x="6350000" y="6323333"/>
                  </a:lnTo>
                  <a:close/>
                </a:path>
              </a:pathLst>
            </a:custGeom>
            <a:solidFill>
              <a:srgbClr val="FB8709"/>
            </a:solidFill>
          </p:spPr>
          <p:txBody>
            <a:bodyPr/>
            <a:lstStyle/>
            <a:p>
              <a:endParaRPr lang="en-BE" sz="1200"/>
            </a:p>
          </p:txBody>
        </p:sp>
      </p:grpSp>
      <p:grpSp>
        <p:nvGrpSpPr>
          <p:cNvPr id="5" name="Group 5"/>
          <p:cNvGrpSpPr/>
          <p:nvPr/>
        </p:nvGrpSpPr>
        <p:grpSpPr>
          <a:xfrm rot="-5400000">
            <a:off x="9052865" y="3449200"/>
            <a:ext cx="3367126" cy="3450475"/>
            <a:chOff x="0" y="0"/>
            <a:chExt cx="6350000" cy="6507187"/>
          </a:xfrm>
        </p:grpSpPr>
        <p:sp>
          <p:nvSpPr>
            <p:cNvPr id="6" name="Freeform 6"/>
            <p:cNvSpPr/>
            <p:nvPr/>
          </p:nvSpPr>
          <p:spPr>
            <a:xfrm>
              <a:off x="0" y="0"/>
              <a:ext cx="6350000" cy="6507187"/>
            </a:xfrm>
            <a:custGeom>
              <a:avLst/>
              <a:gdLst/>
              <a:ahLst/>
              <a:cxnLst/>
              <a:rect l="l" t="t" r="r" b="b"/>
              <a:pathLst>
                <a:path w="6350000" h="6507187">
                  <a:moveTo>
                    <a:pt x="6350000" y="6507187"/>
                  </a:moveTo>
                  <a:lnTo>
                    <a:pt x="0" y="6507187"/>
                  </a:lnTo>
                  <a:lnTo>
                    <a:pt x="0" y="0"/>
                  </a:lnTo>
                  <a:lnTo>
                    <a:pt x="6350000" y="6507187"/>
                  </a:lnTo>
                  <a:close/>
                </a:path>
              </a:pathLst>
            </a:custGeom>
            <a:solidFill>
              <a:srgbClr val="053249"/>
            </a:solidFill>
          </p:spPr>
          <p:txBody>
            <a:bodyPr/>
            <a:lstStyle/>
            <a:p>
              <a:endParaRPr lang="en-BE" sz="1200"/>
            </a:p>
          </p:txBody>
        </p:sp>
      </p:grpSp>
      <p:sp>
        <p:nvSpPr>
          <p:cNvPr id="7" name="Freeform 7"/>
          <p:cNvSpPr/>
          <p:nvPr/>
        </p:nvSpPr>
        <p:spPr>
          <a:xfrm>
            <a:off x="456859" y="4335335"/>
            <a:ext cx="2244904" cy="2244904"/>
          </a:xfrm>
          <a:custGeom>
            <a:avLst/>
            <a:gdLst/>
            <a:ahLst/>
            <a:cxnLst/>
            <a:rect l="l" t="t" r="r" b="b"/>
            <a:pathLst>
              <a:path w="3367356" h="3367356">
                <a:moveTo>
                  <a:pt x="0" y="0"/>
                </a:moveTo>
                <a:lnTo>
                  <a:pt x="3367356" y="0"/>
                </a:lnTo>
                <a:lnTo>
                  <a:pt x="3367356" y="3367356"/>
                </a:lnTo>
                <a:lnTo>
                  <a:pt x="0" y="3367356"/>
                </a:lnTo>
                <a:lnTo>
                  <a:pt x="0" y="0"/>
                </a:lnTo>
                <a:close/>
              </a:path>
            </a:pathLst>
          </a:custGeom>
          <a:blipFill>
            <a:blip r:embed="rId2"/>
            <a:stretch>
              <a:fillRect/>
            </a:stretch>
          </a:blipFill>
        </p:spPr>
        <p:txBody>
          <a:bodyPr/>
          <a:lstStyle/>
          <a:p>
            <a:endParaRPr lang="en-BE" sz="1200"/>
          </a:p>
        </p:txBody>
      </p:sp>
      <p:sp>
        <p:nvSpPr>
          <p:cNvPr id="8" name="Freeform 8"/>
          <p:cNvSpPr/>
          <p:nvPr/>
        </p:nvSpPr>
        <p:spPr>
          <a:xfrm>
            <a:off x="456859" y="5974174"/>
            <a:ext cx="2495010" cy="673653"/>
          </a:xfrm>
          <a:custGeom>
            <a:avLst/>
            <a:gdLst/>
            <a:ahLst/>
            <a:cxnLst/>
            <a:rect l="l" t="t" r="r" b="b"/>
            <a:pathLst>
              <a:path w="3742515" h="1010479">
                <a:moveTo>
                  <a:pt x="0" y="0"/>
                </a:moveTo>
                <a:lnTo>
                  <a:pt x="3742515" y="0"/>
                </a:lnTo>
                <a:lnTo>
                  <a:pt x="3742515" y="1010479"/>
                </a:lnTo>
                <a:lnTo>
                  <a:pt x="0" y="1010479"/>
                </a:lnTo>
                <a:lnTo>
                  <a:pt x="0" y="0"/>
                </a:lnTo>
                <a:close/>
              </a:path>
            </a:pathLst>
          </a:custGeom>
          <a:blipFill>
            <a:blip r:embed="rId3"/>
            <a:stretch>
              <a:fillRect/>
            </a:stretch>
          </a:blipFill>
        </p:spPr>
        <p:txBody>
          <a:bodyPr/>
          <a:lstStyle/>
          <a:p>
            <a:endParaRPr lang="en-BE" sz="1200"/>
          </a:p>
        </p:txBody>
      </p:sp>
      <p:sp>
        <p:nvSpPr>
          <p:cNvPr id="9" name="TextBox 9"/>
          <p:cNvSpPr txBox="1"/>
          <p:nvPr/>
        </p:nvSpPr>
        <p:spPr>
          <a:xfrm>
            <a:off x="685800" y="1000921"/>
            <a:ext cx="7530167" cy="707373"/>
          </a:xfrm>
          <a:prstGeom prst="rect">
            <a:avLst/>
          </a:prstGeom>
        </p:spPr>
        <p:txBody>
          <a:bodyPr lIns="0" tIns="0" rIns="0" bIns="0" rtlCol="0" anchor="t">
            <a:spAutoFit/>
          </a:bodyPr>
          <a:lstStyle/>
          <a:p>
            <a:pPr>
              <a:lnSpc>
                <a:spcPts val="2823"/>
              </a:lnSpc>
            </a:pPr>
            <a:r>
              <a:rPr lang="en-US" sz="2333" dirty="0" err="1">
                <a:solidFill>
                  <a:srgbClr val="053249"/>
                </a:solidFill>
                <a:latin typeface="HK Grotesk"/>
              </a:rPr>
              <a:t>CollaboratiVET</a:t>
            </a:r>
            <a:r>
              <a:rPr lang="en-US" sz="2333" dirty="0">
                <a:solidFill>
                  <a:srgbClr val="053249"/>
                </a:solidFill>
                <a:latin typeface="HK Grotesk"/>
              </a:rPr>
              <a:t> Curriculum for VET </a:t>
            </a:r>
          </a:p>
          <a:p>
            <a:pPr>
              <a:lnSpc>
                <a:spcPts val="2823"/>
              </a:lnSpc>
            </a:pPr>
            <a:r>
              <a:rPr lang="en-US" sz="2333" dirty="0">
                <a:solidFill>
                  <a:srgbClr val="053249"/>
                </a:solidFill>
                <a:latin typeface="HK Grotesk"/>
              </a:rPr>
              <a:t>teachers/trainers/educators </a:t>
            </a:r>
          </a:p>
        </p:txBody>
      </p:sp>
      <p:sp>
        <p:nvSpPr>
          <p:cNvPr id="12" name="TextBox 12"/>
          <p:cNvSpPr txBox="1"/>
          <p:nvPr/>
        </p:nvSpPr>
        <p:spPr>
          <a:xfrm>
            <a:off x="2883676" y="6096647"/>
            <a:ext cx="4480421" cy="693395"/>
          </a:xfrm>
          <a:prstGeom prst="rect">
            <a:avLst/>
          </a:prstGeom>
        </p:spPr>
        <p:txBody>
          <a:bodyPr lIns="0" tIns="0" rIns="0" bIns="0" rtlCol="0" anchor="t">
            <a:spAutoFit/>
          </a:bodyPr>
          <a:lstStyle/>
          <a:p>
            <a:pPr algn="just">
              <a:lnSpc>
                <a:spcPts val="1120"/>
              </a:lnSpc>
            </a:pPr>
            <a:r>
              <a:rPr lang="en-US" sz="8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algn="just">
              <a:lnSpc>
                <a:spcPts val="1120"/>
              </a:lnSpc>
              <a:spcBef>
                <a:spcPct val="0"/>
              </a:spcBef>
            </a:pPr>
            <a:endParaRPr lang="en-US" sz="800" dirty="0">
              <a:solidFill>
                <a:srgbClr val="121212"/>
              </a:solidFill>
              <a:latin typeface="HK Grotesk Light"/>
            </a:endParaRPr>
          </a:p>
        </p:txBody>
      </p:sp>
      <p:pic>
        <p:nvPicPr>
          <p:cNvPr id="14" name="Picture 13">
            <a:extLst>
              <a:ext uri="{FF2B5EF4-FFF2-40B4-BE49-F238E27FC236}">
                <a16:creationId xmlns:a16="http://schemas.microsoft.com/office/drawing/2014/main" id="{EC613D9D-FA7F-53E6-0BE7-6B630ABDB0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49747" y="6311000"/>
            <a:ext cx="698413" cy="253968"/>
          </a:xfrm>
          <a:prstGeom prst="rect">
            <a:avLst/>
          </a:prstGeom>
        </p:spPr>
      </p:pic>
      <p:pic>
        <p:nvPicPr>
          <p:cNvPr id="13" name="Picture 12" descr="A group of people sitting at a table&#10;&#10;Description automatically generated">
            <a:extLst>
              <a:ext uri="{FF2B5EF4-FFF2-40B4-BE49-F238E27FC236}">
                <a16:creationId xmlns:a16="http://schemas.microsoft.com/office/drawing/2014/main" id="{5E7CDE89-7B71-0850-DA2A-776B0C9A80C1}"/>
              </a:ext>
            </a:extLst>
          </p:cNvPr>
          <p:cNvPicPr>
            <a:picLocks noChangeAspect="1"/>
          </p:cNvPicPr>
          <p:nvPr/>
        </p:nvPicPr>
        <p:blipFill>
          <a:blip r:embed="rId5"/>
          <a:srcRect r="59736" b="14882"/>
          <a:stretch/>
        </p:blipFill>
        <p:spPr>
          <a:xfrm>
            <a:off x="7142976" y="416649"/>
            <a:ext cx="4654590" cy="55348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339018" y="259870"/>
            <a:ext cx="10790669" cy="1095428"/>
          </a:xfrm>
          <a:prstGeom prst="rect">
            <a:avLst/>
          </a:prstGeom>
        </p:spPr>
        <p:txBody>
          <a:bodyPr wrap="square" lIns="0" tIns="0" rIns="0" bIns="0" rtlCol="0" anchor="t">
            <a:spAutoFit/>
          </a:bodyPr>
          <a:lstStyle/>
          <a:p>
            <a:pPr>
              <a:lnSpc>
                <a:spcPts val="9679"/>
              </a:lnSpc>
            </a:pPr>
            <a:r>
              <a:rPr lang="en-US" sz="4800" b="1" spc="-87" dirty="0">
                <a:solidFill>
                  <a:srgbClr val="033C5B"/>
                </a:solidFill>
                <a:latin typeface="HK Grotesk Bold"/>
              </a:rPr>
              <a:t>Collaborative Platforms</a:t>
            </a:r>
            <a:endParaRPr lang="en-US" sz="4666" b="1" spc="-46" dirty="0">
              <a:solidFill>
                <a:srgbClr val="033C5B"/>
              </a:solidFill>
              <a:latin typeface="HK Grotesk Bold"/>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7CBEB41A-4DCA-C6CC-32D5-8C6B229B375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sp>
        <p:nvSpPr>
          <p:cNvPr id="15" name="TextBox 13">
            <a:extLst>
              <a:ext uri="{FF2B5EF4-FFF2-40B4-BE49-F238E27FC236}">
                <a16:creationId xmlns:a16="http://schemas.microsoft.com/office/drawing/2014/main" id="{7A70A7A5-66DD-15C1-7937-F99B8F45BB60}"/>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11" name="TextBox 3">
            <a:extLst>
              <a:ext uri="{FF2B5EF4-FFF2-40B4-BE49-F238E27FC236}">
                <a16:creationId xmlns:a16="http://schemas.microsoft.com/office/drawing/2014/main" id="{C31294D0-D7E4-FD5D-A631-8C17C94700F6}"/>
              </a:ext>
            </a:extLst>
          </p:cNvPr>
          <p:cNvSpPr txBox="1"/>
          <p:nvPr/>
        </p:nvSpPr>
        <p:spPr>
          <a:xfrm>
            <a:off x="572845" y="1462106"/>
            <a:ext cx="8467345" cy="568682"/>
          </a:xfrm>
          <a:prstGeom prst="rect">
            <a:avLst/>
          </a:prstGeom>
        </p:spPr>
        <p:txBody>
          <a:bodyPr wrap="square" lIns="0" tIns="0" rIns="0" bIns="0" rtlCol="0" anchor="t">
            <a:spAutoFit/>
          </a:bodyPr>
          <a:lstStyle/>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US" sz="1400" dirty="0">
                <a:solidFill>
                  <a:srgbClr val="121212"/>
                </a:solidFill>
                <a:latin typeface="Arial"/>
                <a:ea typeface="Arial"/>
                <a:cs typeface="Arial"/>
                <a:sym typeface="Arial"/>
              </a:rPr>
              <a:t>Collaborative platforms like </a:t>
            </a:r>
            <a:r>
              <a:rPr lang="en-US" sz="1400" dirty="0">
                <a:solidFill>
                  <a:srgbClr val="121212"/>
                </a:solidFill>
                <a:latin typeface="Arial"/>
                <a:ea typeface="Arial"/>
                <a:cs typeface="Arial"/>
                <a:sym typeface="Arial"/>
                <a:hlinkClick r:id="rId5"/>
              </a:rPr>
              <a:t>Google Classroom </a:t>
            </a:r>
            <a:r>
              <a:rPr lang="en-US" sz="1400" dirty="0">
                <a:solidFill>
                  <a:srgbClr val="121212"/>
                </a:solidFill>
                <a:latin typeface="Arial"/>
                <a:ea typeface="Arial"/>
                <a:cs typeface="Arial"/>
                <a:sym typeface="Arial"/>
              </a:rPr>
              <a:t>and </a:t>
            </a:r>
            <a:r>
              <a:rPr lang="en-US" sz="1400" dirty="0">
                <a:solidFill>
                  <a:srgbClr val="121212"/>
                </a:solidFill>
                <a:latin typeface="Arial"/>
                <a:ea typeface="Arial"/>
                <a:cs typeface="Arial"/>
                <a:sym typeface="Arial"/>
                <a:hlinkClick r:id="rId6"/>
              </a:rPr>
              <a:t>Microsoft Teams </a:t>
            </a:r>
            <a:r>
              <a:rPr lang="en-US" sz="1400" dirty="0">
                <a:solidFill>
                  <a:srgbClr val="121212"/>
                </a:solidFill>
                <a:latin typeface="Arial"/>
                <a:ea typeface="Arial"/>
                <a:cs typeface="Arial"/>
                <a:sym typeface="Arial"/>
              </a:rPr>
              <a:t>revolutionize educational interaction  </a:t>
            </a:r>
          </a:p>
        </p:txBody>
      </p:sp>
      <p:pic>
        <p:nvPicPr>
          <p:cNvPr id="6" name="Picture 2" descr="Image result for google classroom">
            <a:extLst>
              <a:ext uri="{FF2B5EF4-FFF2-40B4-BE49-F238E27FC236}">
                <a16:creationId xmlns:a16="http://schemas.microsoft.com/office/drawing/2014/main" id="{049DE6CC-F0D3-4215-795C-C980D73824D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624" t="14882" r="4745" b="20660"/>
          <a:stretch/>
        </p:blipFill>
        <p:spPr bwMode="auto">
          <a:xfrm>
            <a:off x="512911" y="2193251"/>
            <a:ext cx="1792485" cy="13141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icrosoft Teams | Thomas-Krenn.AG">
            <a:extLst>
              <a:ext uri="{FF2B5EF4-FFF2-40B4-BE49-F238E27FC236}">
                <a16:creationId xmlns:a16="http://schemas.microsoft.com/office/drawing/2014/main" id="{1C0C93C1-E6BE-1935-445E-856263A039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303" y="3717127"/>
            <a:ext cx="2182620" cy="170504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3">
            <a:extLst>
              <a:ext uri="{FF2B5EF4-FFF2-40B4-BE49-F238E27FC236}">
                <a16:creationId xmlns:a16="http://schemas.microsoft.com/office/drawing/2014/main" id="{0BFFBF24-5A3B-F4E8-52B7-5400DD4B7A47}"/>
              </a:ext>
            </a:extLst>
          </p:cNvPr>
          <p:cNvSpPr txBox="1"/>
          <p:nvPr/>
        </p:nvSpPr>
        <p:spPr>
          <a:xfrm>
            <a:off x="2355273" y="2137185"/>
            <a:ext cx="8891151" cy="1473545"/>
          </a:xfrm>
          <a:prstGeom prst="rect">
            <a:avLst/>
          </a:prstGeom>
        </p:spPr>
        <p:txBody>
          <a:bodyPr wrap="square" lIns="0" tIns="0" rIns="0" bIns="0" rtlCol="0" anchor="t">
            <a:spAutoFit/>
          </a:bodyPr>
          <a:lstStyle/>
          <a:p>
            <a:pPr marR="0" lvl="0" algn="l" rtl="0">
              <a:lnSpc>
                <a:spcPct val="140000"/>
              </a:lnSpc>
              <a:spcBef>
                <a:spcPts val="0"/>
              </a:spcBef>
              <a:spcAft>
                <a:spcPts val="0"/>
              </a:spcAft>
              <a:buClr>
                <a:schemeClr val="accent2"/>
              </a:buClr>
              <a:buSzPct val="150000"/>
            </a:pPr>
            <a:r>
              <a:rPr lang="en-GB" sz="1400" b="1" dirty="0">
                <a:solidFill>
                  <a:srgbClr val="121212"/>
                </a:solidFill>
                <a:latin typeface="Arial"/>
                <a:ea typeface="Arial"/>
                <a:cs typeface="Arial"/>
                <a:sym typeface="Arial"/>
              </a:rPr>
              <a:t>Google Classroom</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GB" sz="1400" dirty="0">
                <a:solidFill>
                  <a:srgbClr val="121212"/>
                </a:solidFill>
                <a:latin typeface="Arial"/>
                <a:ea typeface="Arial"/>
                <a:cs typeface="Arial"/>
                <a:sym typeface="Arial"/>
              </a:rPr>
              <a:t>Description: A widely-used learning management system (LMS) that enables educators to distribute assignments, give feedback, and manage classroom activities.</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GB" sz="1400" dirty="0">
                <a:solidFill>
                  <a:srgbClr val="121212"/>
                </a:solidFill>
                <a:latin typeface="Arial"/>
                <a:ea typeface="Arial"/>
                <a:cs typeface="Arial"/>
                <a:sym typeface="Arial"/>
              </a:rPr>
              <a:t>VET Use Case: Students in a construction course collaborate on design projects by submitting blueprints, providing peer feedback, and accessing shared resources like instructional videos and safety guidelines.</a:t>
            </a:r>
            <a:endParaRPr lang="en-US" sz="1400" dirty="0">
              <a:solidFill>
                <a:srgbClr val="121212"/>
              </a:solidFill>
              <a:latin typeface="Arial"/>
              <a:ea typeface="Arial"/>
              <a:cs typeface="Arial"/>
              <a:sym typeface="Arial"/>
            </a:endParaRPr>
          </a:p>
        </p:txBody>
      </p:sp>
      <p:sp>
        <p:nvSpPr>
          <p:cNvPr id="13" name="TextBox 3">
            <a:extLst>
              <a:ext uri="{FF2B5EF4-FFF2-40B4-BE49-F238E27FC236}">
                <a16:creationId xmlns:a16="http://schemas.microsoft.com/office/drawing/2014/main" id="{BBA5E447-EE05-781D-692C-4E678A2A5BBE}"/>
              </a:ext>
            </a:extLst>
          </p:cNvPr>
          <p:cNvSpPr txBox="1"/>
          <p:nvPr/>
        </p:nvSpPr>
        <p:spPr>
          <a:xfrm>
            <a:off x="2355272" y="3808733"/>
            <a:ext cx="8891151" cy="1473545"/>
          </a:xfrm>
          <a:prstGeom prst="rect">
            <a:avLst/>
          </a:prstGeom>
        </p:spPr>
        <p:txBody>
          <a:bodyPr wrap="square" lIns="0" tIns="0" rIns="0" bIns="0" rtlCol="0" anchor="t">
            <a:spAutoFit/>
          </a:bodyPr>
          <a:lstStyle/>
          <a:p>
            <a:pPr marR="0" lvl="0" algn="l" rtl="0">
              <a:lnSpc>
                <a:spcPct val="140000"/>
              </a:lnSpc>
              <a:spcBef>
                <a:spcPts val="0"/>
              </a:spcBef>
              <a:spcAft>
                <a:spcPts val="0"/>
              </a:spcAft>
              <a:buClr>
                <a:schemeClr val="accent2"/>
              </a:buClr>
              <a:buSzPct val="150000"/>
            </a:pPr>
            <a:r>
              <a:rPr lang="en-GB" sz="1400" b="1" dirty="0">
                <a:solidFill>
                  <a:srgbClr val="121212"/>
                </a:solidFill>
                <a:latin typeface="Arial"/>
                <a:ea typeface="Arial"/>
                <a:cs typeface="Arial"/>
                <a:sym typeface="Arial"/>
              </a:rPr>
              <a:t>Microsoft Teams</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GB" sz="1400" dirty="0">
                <a:solidFill>
                  <a:srgbClr val="121212"/>
                </a:solidFill>
                <a:latin typeface="Arial"/>
                <a:ea typeface="Arial"/>
                <a:cs typeface="Arial"/>
                <a:sym typeface="Arial"/>
              </a:rPr>
              <a:t>Description: A collaboration and communication tool that supports file sharing, real-time messaging, and video meetings.</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GB" sz="1400" dirty="0">
                <a:solidFill>
                  <a:srgbClr val="121212"/>
                </a:solidFill>
                <a:latin typeface="Arial"/>
                <a:ea typeface="Arial"/>
                <a:cs typeface="Arial"/>
                <a:sym typeface="Arial"/>
              </a:rPr>
              <a:t>VET Use Case: Hospitality students use Teams to plan and manage an event project, organizing tasks, sharing documents, and holding virtual team meetings.</a:t>
            </a:r>
            <a:endParaRPr lang="en-US" sz="1400"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2118481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44BB3-DADE-4B13-59CD-1BAC4E8DFEA1}"/>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9052C6E7-B6F9-98A0-0D0D-C3606DCA3877}"/>
              </a:ext>
            </a:extLst>
          </p:cNvPr>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a:extLst>
              <a:ext uri="{FF2B5EF4-FFF2-40B4-BE49-F238E27FC236}">
                <a16:creationId xmlns:a16="http://schemas.microsoft.com/office/drawing/2014/main" id="{27C16F72-82C6-F615-BD63-F8509854AAE8}"/>
              </a:ext>
            </a:extLst>
          </p:cNvPr>
          <p:cNvGrpSpPr/>
          <p:nvPr/>
        </p:nvGrpSpPr>
        <p:grpSpPr>
          <a:xfrm rot="-10800000">
            <a:off x="9307843" y="-1233"/>
            <a:ext cx="2886491" cy="2881872"/>
            <a:chOff x="0" y="0"/>
            <a:chExt cx="6350000" cy="6339840"/>
          </a:xfrm>
        </p:grpSpPr>
        <p:sp>
          <p:nvSpPr>
            <p:cNvPr id="4" name="Freeform 4">
              <a:extLst>
                <a:ext uri="{FF2B5EF4-FFF2-40B4-BE49-F238E27FC236}">
                  <a16:creationId xmlns:a16="http://schemas.microsoft.com/office/drawing/2014/main" id="{77282B55-A70A-98BB-4C7B-1D026F65CEE4}"/>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a:extLst>
              <a:ext uri="{FF2B5EF4-FFF2-40B4-BE49-F238E27FC236}">
                <a16:creationId xmlns:a16="http://schemas.microsoft.com/office/drawing/2014/main" id="{82AEB179-88E9-C4DE-94EA-46D0DDF770BD}"/>
              </a:ext>
            </a:extLst>
          </p:cNvPr>
          <p:cNvSpPr txBox="1"/>
          <p:nvPr/>
        </p:nvSpPr>
        <p:spPr>
          <a:xfrm>
            <a:off x="339018" y="259870"/>
            <a:ext cx="10790669" cy="1095428"/>
          </a:xfrm>
          <a:prstGeom prst="rect">
            <a:avLst/>
          </a:prstGeom>
        </p:spPr>
        <p:txBody>
          <a:bodyPr wrap="square" lIns="0" tIns="0" rIns="0" bIns="0" rtlCol="0" anchor="t">
            <a:spAutoFit/>
          </a:bodyPr>
          <a:lstStyle/>
          <a:p>
            <a:pPr>
              <a:lnSpc>
                <a:spcPts val="9679"/>
              </a:lnSpc>
            </a:pPr>
            <a:r>
              <a:rPr lang="en-US" sz="4800" b="1" spc="-87" dirty="0">
                <a:solidFill>
                  <a:srgbClr val="033C5B"/>
                </a:solidFill>
                <a:latin typeface="HK Grotesk Bold"/>
              </a:rPr>
              <a:t>Collaborative Platforms</a:t>
            </a:r>
            <a:endParaRPr lang="en-US" sz="4666" b="1" spc="-46" dirty="0">
              <a:solidFill>
                <a:srgbClr val="033C5B"/>
              </a:solidFill>
              <a:latin typeface="HK Grotesk Bold"/>
            </a:endParaRPr>
          </a:p>
        </p:txBody>
      </p:sp>
      <p:grpSp>
        <p:nvGrpSpPr>
          <p:cNvPr id="9" name="Group 9">
            <a:extLst>
              <a:ext uri="{FF2B5EF4-FFF2-40B4-BE49-F238E27FC236}">
                <a16:creationId xmlns:a16="http://schemas.microsoft.com/office/drawing/2014/main" id="{AB14B0CF-8B17-0A7D-85F6-BDA50BFB4920}"/>
              </a:ext>
            </a:extLst>
          </p:cNvPr>
          <p:cNvGrpSpPr>
            <a:grpSpLocks noChangeAspect="1"/>
          </p:cNvGrpSpPr>
          <p:nvPr/>
        </p:nvGrpSpPr>
        <p:grpSpPr>
          <a:xfrm>
            <a:off x="11217365" y="405109"/>
            <a:ext cx="561383" cy="561383"/>
            <a:chOff x="0" y="0"/>
            <a:chExt cx="6350000" cy="6350000"/>
          </a:xfrm>
        </p:grpSpPr>
        <p:sp>
          <p:nvSpPr>
            <p:cNvPr id="10" name="Freeform 10">
              <a:extLst>
                <a:ext uri="{FF2B5EF4-FFF2-40B4-BE49-F238E27FC236}">
                  <a16:creationId xmlns:a16="http://schemas.microsoft.com/office/drawing/2014/main" id="{92A9C726-6113-8E21-E456-0ED3E81C79C3}"/>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a:extLst>
              <a:ext uri="{FF2B5EF4-FFF2-40B4-BE49-F238E27FC236}">
                <a16:creationId xmlns:a16="http://schemas.microsoft.com/office/drawing/2014/main" id="{66FE858A-C1C6-88AA-A9FF-78B41BD663A8}"/>
              </a:ext>
            </a:extLst>
          </p:cNvPr>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C44B7689-7657-B339-8B3E-A333BA0C46DF}"/>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C69CA1A0-198A-690A-A26E-DFAD4903E2B1}"/>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sp>
        <p:nvSpPr>
          <p:cNvPr id="15" name="TextBox 13">
            <a:extLst>
              <a:ext uri="{FF2B5EF4-FFF2-40B4-BE49-F238E27FC236}">
                <a16:creationId xmlns:a16="http://schemas.microsoft.com/office/drawing/2014/main" id="{3CB3B2DA-F391-954E-7543-C4B1C5BEBAFD}"/>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6" name="Picture 15">
            <a:extLst>
              <a:ext uri="{FF2B5EF4-FFF2-40B4-BE49-F238E27FC236}">
                <a16:creationId xmlns:a16="http://schemas.microsoft.com/office/drawing/2014/main" id="{C50BB6A7-AE8F-F25C-6F21-C9EBA542DA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12" name="TextBox 3">
            <a:extLst>
              <a:ext uri="{FF2B5EF4-FFF2-40B4-BE49-F238E27FC236}">
                <a16:creationId xmlns:a16="http://schemas.microsoft.com/office/drawing/2014/main" id="{683E9EAF-DAB7-877B-23AC-C402C980453A}"/>
              </a:ext>
            </a:extLst>
          </p:cNvPr>
          <p:cNvSpPr txBox="1"/>
          <p:nvPr/>
        </p:nvSpPr>
        <p:spPr>
          <a:xfrm>
            <a:off x="2413642" y="1640312"/>
            <a:ext cx="8891151" cy="1473545"/>
          </a:xfrm>
          <a:prstGeom prst="rect">
            <a:avLst/>
          </a:prstGeom>
        </p:spPr>
        <p:txBody>
          <a:bodyPr wrap="square" lIns="0" tIns="0" rIns="0" bIns="0" rtlCol="0" anchor="t">
            <a:spAutoFit/>
          </a:bodyPr>
          <a:lstStyle/>
          <a:p>
            <a:pPr marR="0" lvl="0" algn="l" rtl="0">
              <a:lnSpc>
                <a:spcPct val="140000"/>
              </a:lnSpc>
              <a:spcBef>
                <a:spcPts val="0"/>
              </a:spcBef>
              <a:spcAft>
                <a:spcPts val="0"/>
              </a:spcAft>
              <a:buClr>
                <a:schemeClr val="accent2"/>
              </a:buClr>
              <a:buSzPct val="150000"/>
            </a:pPr>
            <a:r>
              <a:rPr lang="en-GB" sz="1400" b="1" dirty="0">
                <a:solidFill>
                  <a:srgbClr val="121212"/>
                </a:solidFill>
                <a:latin typeface="Arial"/>
                <a:ea typeface="Arial"/>
                <a:cs typeface="Arial"/>
                <a:sym typeface="Arial"/>
              </a:rPr>
              <a:t>Slack</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GB" sz="1400" dirty="0">
                <a:solidFill>
                  <a:srgbClr val="121212"/>
                </a:solidFill>
                <a:latin typeface="Arial"/>
                <a:ea typeface="Arial"/>
                <a:cs typeface="Arial"/>
                <a:sym typeface="Arial"/>
              </a:rPr>
              <a:t>Description: A platform for organized communication with channels for different topics, real-time messaging, and file sharing.</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GB" sz="1400" dirty="0">
                <a:solidFill>
                  <a:srgbClr val="121212"/>
                </a:solidFill>
                <a:latin typeface="Arial"/>
                <a:ea typeface="Arial"/>
                <a:cs typeface="Arial"/>
                <a:sym typeface="Arial"/>
              </a:rPr>
              <a:t>VET Use Case: Automotive students use Slack to create channels for specific topics (e.g., diagnostics, repair techniques) and share updates, troubleshooting tips, and maintenance schedules.</a:t>
            </a:r>
            <a:endParaRPr lang="en-US" sz="1400" dirty="0">
              <a:solidFill>
                <a:srgbClr val="121212"/>
              </a:solidFill>
              <a:latin typeface="Arial"/>
              <a:ea typeface="Arial"/>
              <a:cs typeface="Arial"/>
              <a:sym typeface="Arial"/>
            </a:endParaRPr>
          </a:p>
        </p:txBody>
      </p:sp>
      <p:sp>
        <p:nvSpPr>
          <p:cNvPr id="13" name="TextBox 3">
            <a:extLst>
              <a:ext uri="{FF2B5EF4-FFF2-40B4-BE49-F238E27FC236}">
                <a16:creationId xmlns:a16="http://schemas.microsoft.com/office/drawing/2014/main" id="{949F5022-F3E7-3C2D-DF02-16B079CAC007}"/>
              </a:ext>
            </a:extLst>
          </p:cNvPr>
          <p:cNvSpPr txBox="1"/>
          <p:nvPr/>
        </p:nvSpPr>
        <p:spPr>
          <a:xfrm>
            <a:off x="2397222" y="3477869"/>
            <a:ext cx="8891151" cy="1473545"/>
          </a:xfrm>
          <a:prstGeom prst="rect">
            <a:avLst/>
          </a:prstGeom>
        </p:spPr>
        <p:txBody>
          <a:bodyPr wrap="square" lIns="0" tIns="0" rIns="0" bIns="0" rtlCol="0" anchor="t">
            <a:spAutoFit/>
          </a:bodyPr>
          <a:lstStyle/>
          <a:p>
            <a:pPr marR="0" lvl="0" algn="l" rtl="0">
              <a:lnSpc>
                <a:spcPct val="140000"/>
              </a:lnSpc>
              <a:spcBef>
                <a:spcPts val="0"/>
              </a:spcBef>
              <a:spcAft>
                <a:spcPts val="0"/>
              </a:spcAft>
              <a:buClr>
                <a:schemeClr val="accent2"/>
              </a:buClr>
              <a:buSzPct val="150000"/>
            </a:pPr>
            <a:r>
              <a:rPr lang="en-GB" sz="1400" b="1" dirty="0">
                <a:solidFill>
                  <a:srgbClr val="121212"/>
                </a:solidFill>
                <a:latin typeface="Arial"/>
                <a:ea typeface="Arial"/>
                <a:cs typeface="Arial"/>
                <a:sym typeface="Arial"/>
              </a:rPr>
              <a:t>Trello</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GB" sz="1400" dirty="0">
                <a:solidFill>
                  <a:srgbClr val="121212"/>
                </a:solidFill>
                <a:latin typeface="Arial"/>
                <a:ea typeface="Arial"/>
                <a:cs typeface="Arial"/>
                <a:sym typeface="Arial"/>
              </a:rPr>
              <a:t>Description: A visual project management tool that uses boards, lists, and cards to organize tasks and track progress.</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GB" sz="1400" dirty="0">
                <a:solidFill>
                  <a:srgbClr val="121212"/>
                </a:solidFill>
                <a:latin typeface="Arial"/>
                <a:ea typeface="Arial"/>
                <a:cs typeface="Arial"/>
                <a:sym typeface="Arial"/>
              </a:rPr>
              <a:t>VET Use Case: Welding students use Trello to manage a group project by dividing tasks into "To Do," "In Progress," and "Completed," assigning responsibilities, and tracking milestones.</a:t>
            </a:r>
            <a:endParaRPr lang="en-US" sz="1400" dirty="0">
              <a:solidFill>
                <a:srgbClr val="121212"/>
              </a:solidFill>
              <a:latin typeface="Arial"/>
              <a:ea typeface="Arial"/>
              <a:cs typeface="Arial"/>
              <a:sym typeface="Arial"/>
            </a:endParaRPr>
          </a:p>
        </p:txBody>
      </p:sp>
      <p:pic>
        <p:nvPicPr>
          <p:cNvPr id="18" name="Picture 17">
            <a:extLst>
              <a:ext uri="{FF2B5EF4-FFF2-40B4-BE49-F238E27FC236}">
                <a16:creationId xmlns:a16="http://schemas.microsoft.com/office/drawing/2014/main" id="{B53ECFF8-1858-67C9-96D3-B89FD819DF25}"/>
              </a:ext>
            </a:extLst>
          </p:cNvPr>
          <p:cNvPicPr>
            <a:picLocks noChangeAspect="1"/>
          </p:cNvPicPr>
          <p:nvPr/>
        </p:nvPicPr>
        <p:blipFill>
          <a:blip r:embed="rId5"/>
          <a:stretch>
            <a:fillRect/>
          </a:stretch>
        </p:blipFill>
        <p:spPr>
          <a:xfrm>
            <a:off x="261589" y="1900844"/>
            <a:ext cx="1951514" cy="857537"/>
          </a:xfrm>
          <a:prstGeom prst="rect">
            <a:avLst/>
          </a:prstGeom>
        </p:spPr>
      </p:pic>
      <p:pic>
        <p:nvPicPr>
          <p:cNvPr id="20" name="Picture 19">
            <a:extLst>
              <a:ext uri="{FF2B5EF4-FFF2-40B4-BE49-F238E27FC236}">
                <a16:creationId xmlns:a16="http://schemas.microsoft.com/office/drawing/2014/main" id="{968D9AC9-92EF-A78C-E707-008F0E672BDA}"/>
              </a:ext>
            </a:extLst>
          </p:cNvPr>
          <p:cNvPicPr>
            <a:picLocks noChangeAspect="1"/>
          </p:cNvPicPr>
          <p:nvPr/>
        </p:nvPicPr>
        <p:blipFill>
          <a:blip r:embed="rId6"/>
          <a:stretch>
            <a:fillRect/>
          </a:stretch>
        </p:blipFill>
        <p:spPr>
          <a:xfrm>
            <a:off x="301706" y="3794757"/>
            <a:ext cx="1911397" cy="751716"/>
          </a:xfrm>
          <a:prstGeom prst="rect">
            <a:avLst/>
          </a:prstGeom>
        </p:spPr>
      </p:pic>
    </p:spTree>
    <p:extLst>
      <p:ext uri="{BB962C8B-B14F-4D97-AF65-F5344CB8AC3E}">
        <p14:creationId xmlns:p14="http://schemas.microsoft.com/office/powerpoint/2010/main" val="170621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B2AA5-F802-C445-4B3A-93CAFBFF5423}"/>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987D4A83-9284-8B4D-CAEB-242B4E4946A8}"/>
              </a:ext>
            </a:extLst>
          </p:cNvPr>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a:extLst>
              <a:ext uri="{FF2B5EF4-FFF2-40B4-BE49-F238E27FC236}">
                <a16:creationId xmlns:a16="http://schemas.microsoft.com/office/drawing/2014/main" id="{2B23CFA5-7617-6EA9-E0C6-8B3A51BADED1}"/>
              </a:ext>
            </a:extLst>
          </p:cNvPr>
          <p:cNvGrpSpPr/>
          <p:nvPr/>
        </p:nvGrpSpPr>
        <p:grpSpPr>
          <a:xfrm rot="-10800000">
            <a:off x="9307843" y="-1233"/>
            <a:ext cx="2886491" cy="2881872"/>
            <a:chOff x="0" y="0"/>
            <a:chExt cx="6350000" cy="6339840"/>
          </a:xfrm>
        </p:grpSpPr>
        <p:sp>
          <p:nvSpPr>
            <p:cNvPr id="4" name="Freeform 4">
              <a:extLst>
                <a:ext uri="{FF2B5EF4-FFF2-40B4-BE49-F238E27FC236}">
                  <a16:creationId xmlns:a16="http://schemas.microsoft.com/office/drawing/2014/main" id="{010F865F-FB8F-4F3C-EF0B-44D2364CCA9B}"/>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a:extLst>
              <a:ext uri="{FF2B5EF4-FFF2-40B4-BE49-F238E27FC236}">
                <a16:creationId xmlns:a16="http://schemas.microsoft.com/office/drawing/2014/main" id="{967C8548-15AA-DD46-4C51-B23ED18BED73}"/>
              </a:ext>
            </a:extLst>
          </p:cNvPr>
          <p:cNvSpPr txBox="1"/>
          <p:nvPr/>
        </p:nvSpPr>
        <p:spPr>
          <a:xfrm>
            <a:off x="339018" y="259870"/>
            <a:ext cx="10790669" cy="1095428"/>
          </a:xfrm>
          <a:prstGeom prst="rect">
            <a:avLst/>
          </a:prstGeom>
        </p:spPr>
        <p:txBody>
          <a:bodyPr wrap="square" lIns="0" tIns="0" rIns="0" bIns="0" rtlCol="0" anchor="t">
            <a:spAutoFit/>
          </a:bodyPr>
          <a:lstStyle/>
          <a:p>
            <a:pPr>
              <a:lnSpc>
                <a:spcPts val="9679"/>
              </a:lnSpc>
            </a:pPr>
            <a:r>
              <a:rPr lang="en-US" sz="4800" b="1" spc="-87" dirty="0">
                <a:solidFill>
                  <a:srgbClr val="033C5B"/>
                </a:solidFill>
                <a:latin typeface="HK Grotesk Bold"/>
              </a:rPr>
              <a:t>Collaborative Platforms</a:t>
            </a:r>
            <a:endParaRPr lang="en-US" sz="4666" b="1" spc="-46" dirty="0">
              <a:solidFill>
                <a:srgbClr val="033C5B"/>
              </a:solidFill>
              <a:latin typeface="HK Grotesk Bold"/>
            </a:endParaRPr>
          </a:p>
        </p:txBody>
      </p:sp>
      <p:grpSp>
        <p:nvGrpSpPr>
          <p:cNvPr id="9" name="Group 9">
            <a:extLst>
              <a:ext uri="{FF2B5EF4-FFF2-40B4-BE49-F238E27FC236}">
                <a16:creationId xmlns:a16="http://schemas.microsoft.com/office/drawing/2014/main" id="{C1B2F25D-8C66-8A57-E7D5-0BF42EA78CF3}"/>
              </a:ext>
            </a:extLst>
          </p:cNvPr>
          <p:cNvGrpSpPr>
            <a:grpSpLocks noChangeAspect="1"/>
          </p:cNvGrpSpPr>
          <p:nvPr/>
        </p:nvGrpSpPr>
        <p:grpSpPr>
          <a:xfrm>
            <a:off x="11217365" y="405109"/>
            <a:ext cx="561383" cy="561383"/>
            <a:chOff x="0" y="0"/>
            <a:chExt cx="6350000" cy="6350000"/>
          </a:xfrm>
        </p:grpSpPr>
        <p:sp>
          <p:nvSpPr>
            <p:cNvPr id="10" name="Freeform 10">
              <a:extLst>
                <a:ext uri="{FF2B5EF4-FFF2-40B4-BE49-F238E27FC236}">
                  <a16:creationId xmlns:a16="http://schemas.microsoft.com/office/drawing/2014/main" id="{15BCA4A5-9D17-914F-7D53-EB7D65E99C28}"/>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a:extLst>
              <a:ext uri="{FF2B5EF4-FFF2-40B4-BE49-F238E27FC236}">
                <a16:creationId xmlns:a16="http://schemas.microsoft.com/office/drawing/2014/main" id="{20A4C69F-DD79-563F-7CB3-92BE75116B72}"/>
              </a:ext>
            </a:extLst>
          </p:cNvPr>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1AF11F75-60B9-9405-6E3C-983C0C2F211E}"/>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552FCA13-F5C6-0266-9633-1112C53B1A8E}"/>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sp>
        <p:nvSpPr>
          <p:cNvPr id="15" name="TextBox 13">
            <a:extLst>
              <a:ext uri="{FF2B5EF4-FFF2-40B4-BE49-F238E27FC236}">
                <a16:creationId xmlns:a16="http://schemas.microsoft.com/office/drawing/2014/main" id="{ACA804E3-35C2-198C-3935-2EE2B3191D89}"/>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6" name="Picture 15">
            <a:extLst>
              <a:ext uri="{FF2B5EF4-FFF2-40B4-BE49-F238E27FC236}">
                <a16:creationId xmlns:a16="http://schemas.microsoft.com/office/drawing/2014/main" id="{ABBE925F-4BDA-E859-463D-A807D1384C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12" name="TextBox 3">
            <a:extLst>
              <a:ext uri="{FF2B5EF4-FFF2-40B4-BE49-F238E27FC236}">
                <a16:creationId xmlns:a16="http://schemas.microsoft.com/office/drawing/2014/main" id="{D38E724D-A2EC-C93A-F5AC-E8ED91857203}"/>
              </a:ext>
            </a:extLst>
          </p:cNvPr>
          <p:cNvSpPr txBox="1"/>
          <p:nvPr/>
        </p:nvSpPr>
        <p:spPr>
          <a:xfrm>
            <a:off x="2413642" y="1640312"/>
            <a:ext cx="8891151" cy="1473545"/>
          </a:xfrm>
          <a:prstGeom prst="rect">
            <a:avLst/>
          </a:prstGeom>
        </p:spPr>
        <p:txBody>
          <a:bodyPr wrap="square" lIns="0" tIns="0" rIns="0" bIns="0" rtlCol="0" anchor="t">
            <a:spAutoFit/>
          </a:bodyPr>
          <a:lstStyle/>
          <a:p>
            <a:pPr marR="0" lvl="0" algn="l" rtl="0">
              <a:lnSpc>
                <a:spcPct val="140000"/>
              </a:lnSpc>
              <a:spcBef>
                <a:spcPts val="0"/>
              </a:spcBef>
              <a:spcAft>
                <a:spcPts val="0"/>
              </a:spcAft>
              <a:buClr>
                <a:schemeClr val="accent2"/>
              </a:buClr>
              <a:buSzPct val="150000"/>
            </a:pPr>
            <a:r>
              <a:rPr lang="en-GB" sz="1400" b="1" dirty="0">
                <a:solidFill>
                  <a:srgbClr val="121212"/>
                </a:solidFill>
                <a:latin typeface="Arial"/>
                <a:ea typeface="Arial"/>
                <a:cs typeface="Arial"/>
                <a:sym typeface="Arial"/>
              </a:rPr>
              <a:t>Padlet</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GB" sz="1400" dirty="0">
                <a:solidFill>
                  <a:srgbClr val="121212"/>
                </a:solidFill>
                <a:latin typeface="Arial"/>
                <a:ea typeface="Arial"/>
                <a:cs typeface="Arial"/>
                <a:sym typeface="Arial"/>
              </a:rPr>
              <a:t>Description: A digital whiteboard where users can post and organize text, images, videos, and links collaboratively.</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GB" sz="1400" dirty="0">
                <a:solidFill>
                  <a:srgbClr val="121212"/>
                </a:solidFill>
                <a:latin typeface="Arial"/>
                <a:ea typeface="Arial"/>
                <a:cs typeface="Arial"/>
                <a:sym typeface="Arial"/>
              </a:rPr>
              <a:t>VET Use Case: Culinary students share recipe ideas, cooking techniques, and images of their dishes on a shared Padlet board for inspiration and group feedback.</a:t>
            </a:r>
            <a:endParaRPr lang="en-US" sz="1400" dirty="0">
              <a:solidFill>
                <a:srgbClr val="121212"/>
              </a:solidFill>
              <a:latin typeface="Arial"/>
              <a:ea typeface="Arial"/>
              <a:cs typeface="Arial"/>
              <a:sym typeface="Arial"/>
            </a:endParaRPr>
          </a:p>
        </p:txBody>
      </p:sp>
      <p:sp>
        <p:nvSpPr>
          <p:cNvPr id="13" name="TextBox 3">
            <a:extLst>
              <a:ext uri="{FF2B5EF4-FFF2-40B4-BE49-F238E27FC236}">
                <a16:creationId xmlns:a16="http://schemas.microsoft.com/office/drawing/2014/main" id="{2A26EECF-6DA9-0AE9-7A2C-7EB0F2D4F53B}"/>
              </a:ext>
            </a:extLst>
          </p:cNvPr>
          <p:cNvSpPr txBox="1"/>
          <p:nvPr/>
        </p:nvSpPr>
        <p:spPr>
          <a:xfrm>
            <a:off x="2397222" y="3477869"/>
            <a:ext cx="8891151" cy="1171924"/>
          </a:xfrm>
          <a:prstGeom prst="rect">
            <a:avLst/>
          </a:prstGeom>
        </p:spPr>
        <p:txBody>
          <a:bodyPr wrap="square" lIns="0" tIns="0" rIns="0" bIns="0" rtlCol="0" anchor="t">
            <a:spAutoFit/>
          </a:bodyPr>
          <a:lstStyle/>
          <a:p>
            <a:pPr marR="0" lvl="0" algn="l" rtl="0">
              <a:lnSpc>
                <a:spcPct val="140000"/>
              </a:lnSpc>
              <a:spcBef>
                <a:spcPts val="0"/>
              </a:spcBef>
              <a:spcAft>
                <a:spcPts val="0"/>
              </a:spcAft>
              <a:buClr>
                <a:schemeClr val="accent2"/>
              </a:buClr>
              <a:buSzPct val="150000"/>
            </a:pPr>
            <a:r>
              <a:rPr lang="en-GB" sz="1400" b="1" dirty="0">
                <a:solidFill>
                  <a:srgbClr val="121212"/>
                </a:solidFill>
                <a:latin typeface="Arial"/>
                <a:ea typeface="Arial"/>
                <a:cs typeface="Arial"/>
                <a:sym typeface="Arial"/>
              </a:rPr>
              <a:t>Miro</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GB" sz="1400" dirty="0">
                <a:solidFill>
                  <a:srgbClr val="121212"/>
                </a:solidFill>
                <a:latin typeface="Arial"/>
                <a:ea typeface="Arial"/>
                <a:cs typeface="Arial"/>
                <a:sym typeface="Arial"/>
              </a:rPr>
              <a:t>Description: An interactive online whiteboard tool for brainstorming, planning, and collaboration.</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GB" sz="1400" dirty="0">
                <a:solidFill>
                  <a:srgbClr val="121212"/>
                </a:solidFill>
                <a:latin typeface="Arial"/>
                <a:ea typeface="Arial"/>
                <a:cs typeface="Arial"/>
                <a:sym typeface="Arial"/>
              </a:rPr>
              <a:t>VET Use Case: Engineering students use Miro to create a flowchart for a design project, collaboratively mapping out stages, sharing comments, and adding visuals to enhance understanding.</a:t>
            </a:r>
            <a:endParaRPr lang="en-US" sz="1400" dirty="0">
              <a:solidFill>
                <a:srgbClr val="121212"/>
              </a:solidFill>
              <a:latin typeface="Arial"/>
              <a:ea typeface="Arial"/>
              <a:cs typeface="Arial"/>
              <a:sym typeface="Arial"/>
            </a:endParaRPr>
          </a:p>
        </p:txBody>
      </p:sp>
      <p:pic>
        <p:nvPicPr>
          <p:cNvPr id="11" name="Picture 10">
            <a:extLst>
              <a:ext uri="{FF2B5EF4-FFF2-40B4-BE49-F238E27FC236}">
                <a16:creationId xmlns:a16="http://schemas.microsoft.com/office/drawing/2014/main" id="{AD955CE3-5EBE-F184-1CE0-FB37FB3FC4A0}"/>
              </a:ext>
            </a:extLst>
          </p:cNvPr>
          <p:cNvPicPr>
            <a:picLocks noChangeAspect="1"/>
          </p:cNvPicPr>
          <p:nvPr/>
        </p:nvPicPr>
        <p:blipFill>
          <a:blip r:embed="rId5"/>
          <a:stretch>
            <a:fillRect/>
          </a:stretch>
        </p:blipFill>
        <p:spPr>
          <a:xfrm>
            <a:off x="410154" y="1570605"/>
            <a:ext cx="1479326" cy="1361155"/>
          </a:xfrm>
          <a:prstGeom prst="rect">
            <a:avLst/>
          </a:prstGeom>
        </p:spPr>
      </p:pic>
      <p:pic>
        <p:nvPicPr>
          <p:cNvPr id="19" name="Picture 18">
            <a:extLst>
              <a:ext uri="{FF2B5EF4-FFF2-40B4-BE49-F238E27FC236}">
                <a16:creationId xmlns:a16="http://schemas.microsoft.com/office/drawing/2014/main" id="{1D865953-B276-5B86-A80F-858FC27593DB}"/>
              </a:ext>
            </a:extLst>
          </p:cNvPr>
          <p:cNvPicPr>
            <a:picLocks noChangeAspect="1"/>
          </p:cNvPicPr>
          <p:nvPr/>
        </p:nvPicPr>
        <p:blipFill>
          <a:blip r:embed="rId6"/>
          <a:stretch>
            <a:fillRect/>
          </a:stretch>
        </p:blipFill>
        <p:spPr>
          <a:xfrm>
            <a:off x="339018" y="3567607"/>
            <a:ext cx="1725377" cy="877562"/>
          </a:xfrm>
          <a:prstGeom prst="rect">
            <a:avLst/>
          </a:prstGeom>
        </p:spPr>
      </p:pic>
    </p:spTree>
    <p:extLst>
      <p:ext uri="{BB962C8B-B14F-4D97-AF65-F5344CB8AC3E}">
        <p14:creationId xmlns:p14="http://schemas.microsoft.com/office/powerpoint/2010/main" val="779064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C1CD5-C991-E3E0-A477-D931A60F63C1}"/>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399517BE-D9B5-0E26-7D6E-2F0A330D5FEA}"/>
              </a:ext>
            </a:extLst>
          </p:cNvPr>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a:extLst>
              <a:ext uri="{FF2B5EF4-FFF2-40B4-BE49-F238E27FC236}">
                <a16:creationId xmlns:a16="http://schemas.microsoft.com/office/drawing/2014/main" id="{F3E2BDCA-B4AA-6814-34CD-8CF06533EABA}"/>
              </a:ext>
            </a:extLst>
          </p:cNvPr>
          <p:cNvGrpSpPr/>
          <p:nvPr/>
        </p:nvGrpSpPr>
        <p:grpSpPr>
          <a:xfrm rot="-10800000">
            <a:off x="9307843" y="-1233"/>
            <a:ext cx="2886491" cy="2881872"/>
            <a:chOff x="0" y="0"/>
            <a:chExt cx="6350000" cy="6339840"/>
          </a:xfrm>
        </p:grpSpPr>
        <p:sp>
          <p:nvSpPr>
            <p:cNvPr id="4" name="Freeform 4">
              <a:extLst>
                <a:ext uri="{FF2B5EF4-FFF2-40B4-BE49-F238E27FC236}">
                  <a16:creationId xmlns:a16="http://schemas.microsoft.com/office/drawing/2014/main" id="{9DF569F7-1F0B-835D-3806-4EB76E808B2E}"/>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a:extLst>
              <a:ext uri="{FF2B5EF4-FFF2-40B4-BE49-F238E27FC236}">
                <a16:creationId xmlns:a16="http://schemas.microsoft.com/office/drawing/2014/main" id="{454DD748-5248-DB6E-0FB6-347A30CCAAFA}"/>
              </a:ext>
            </a:extLst>
          </p:cNvPr>
          <p:cNvSpPr txBox="1"/>
          <p:nvPr/>
        </p:nvSpPr>
        <p:spPr>
          <a:xfrm>
            <a:off x="339018" y="259870"/>
            <a:ext cx="10790669" cy="1095428"/>
          </a:xfrm>
          <a:prstGeom prst="rect">
            <a:avLst/>
          </a:prstGeom>
        </p:spPr>
        <p:txBody>
          <a:bodyPr wrap="square" lIns="0" tIns="0" rIns="0" bIns="0" rtlCol="0" anchor="t">
            <a:spAutoFit/>
          </a:bodyPr>
          <a:lstStyle/>
          <a:p>
            <a:pPr>
              <a:lnSpc>
                <a:spcPts val="9679"/>
              </a:lnSpc>
            </a:pPr>
            <a:r>
              <a:rPr lang="en-US" sz="4800" b="1" spc="-87" dirty="0">
                <a:solidFill>
                  <a:srgbClr val="033C5B"/>
                </a:solidFill>
                <a:latin typeface="HK Grotesk Bold"/>
              </a:rPr>
              <a:t>Collaborative Platforms</a:t>
            </a:r>
            <a:endParaRPr lang="en-US" sz="4666" b="1" spc="-46" dirty="0">
              <a:solidFill>
                <a:srgbClr val="033C5B"/>
              </a:solidFill>
              <a:latin typeface="HK Grotesk Bold"/>
            </a:endParaRPr>
          </a:p>
        </p:txBody>
      </p:sp>
      <p:grpSp>
        <p:nvGrpSpPr>
          <p:cNvPr id="9" name="Group 9">
            <a:extLst>
              <a:ext uri="{FF2B5EF4-FFF2-40B4-BE49-F238E27FC236}">
                <a16:creationId xmlns:a16="http://schemas.microsoft.com/office/drawing/2014/main" id="{500E421B-881E-0205-BF2B-93E254EEA4DC}"/>
              </a:ext>
            </a:extLst>
          </p:cNvPr>
          <p:cNvGrpSpPr>
            <a:grpSpLocks noChangeAspect="1"/>
          </p:cNvGrpSpPr>
          <p:nvPr/>
        </p:nvGrpSpPr>
        <p:grpSpPr>
          <a:xfrm>
            <a:off x="11217365" y="405109"/>
            <a:ext cx="561383" cy="561383"/>
            <a:chOff x="0" y="0"/>
            <a:chExt cx="6350000" cy="6350000"/>
          </a:xfrm>
        </p:grpSpPr>
        <p:sp>
          <p:nvSpPr>
            <p:cNvPr id="10" name="Freeform 10">
              <a:extLst>
                <a:ext uri="{FF2B5EF4-FFF2-40B4-BE49-F238E27FC236}">
                  <a16:creationId xmlns:a16="http://schemas.microsoft.com/office/drawing/2014/main" id="{570EBDFC-F347-9D2C-D6A5-54BDCE8D5324}"/>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a:extLst>
              <a:ext uri="{FF2B5EF4-FFF2-40B4-BE49-F238E27FC236}">
                <a16:creationId xmlns:a16="http://schemas.microsoft.com/office/drawing/2014/main" id="{D0D1EF89-5407-90DD-FE0E-C77483C3B685}"/>
              </a:ext>
            </a:extLst>
          </p:cNvPr>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810BD9F2-42B2-20A4-7271-24699CC3B0FB}"/>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AC59BA8C-939E-AE8D-AF2A-794D35FB85B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sp>
        <p:nvSpPr>
          <p:cNvPr id="15" name="TextBox 13">
            <a:extLst>
              <a:ext uri="{FF2B5EF4-FFF2-40B4-BE49-F238E27FC236}">
                <a16:creationId xmlns:a16="http://schemas.microsoft.com/office/drawing/2014/main" id="{70404588-9981-5208-1426-633947B8F8FC}"/>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6" name="Picture 15">
            <a:extLst>
              <a:ext uri="{FF2B5EF4-FFF2-40B4-BE49-F238E27FC236}">
                <a16:creationId xmlns:a16="http://schemas.microsoft.com/office/drawing/2014/main" id="{E490EDF6-A190-44F0-5118-DEE6909C00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12" name="TextBox 3">
            <a:extLst>
              <a:ext uri="{FF2B5EF4-FFF2-40B4-BE49-F238E27FC236}">
                <a16:creationId xmlns:a16="http://schemas.microsoft.com/office/drawing/2014/main" id="{DFF02B3A-FAE4-2724-7DB8-F17A0F16E21F}"/>
              </a:ext>
            </a:extLst>
          </p:cNvPr>
          <p:cNvSpPr txBox="1"/>
          <p:nvPr/>
        </p:nvSpPr>
        <p:spPr>
          <a:xfrm>
            <a:off x="2413642" y="1640312"/>
            <a:ext cx="8891151" cy="1473545"/>
          </a:xfrm>
          <a:prstGeom prst="rect">
            <a:avLst/>
          </a:prstGeom>
        </p:spPr>
        <p:txBody>
          <a:bodyPr wrap="square" lIns="0" tIns="0" rIns="0" bIns="0" rtlCol="0" anchor="t">
            <a:spAutoFit/>
          </a:bodyPr>
          <a:lstStyle/>
          <a:p>
            <a:pPr marR="0" lvl="0" algn="l" rtl="0">
              <a:lnSpc>
                <a:spcPct val="140000"/>
              </a:lnSpc>
              <a:spcBef>
                <a:spcPts val="0"/>
              </a:spcBef>
              <a:spcAft>
                <a:spcPts val="0"/>
              </a:spcAft>
              <a:buClr>
                <a:schemeClr val="accent2"/>
              </a:buClr>
              <a:buSzPct val="150000"/>
            </a:pPr>
            <a:r>
              <a:rPr lang="en-GB" sz="1400" b="1" dirty="0">
                <a:solidFill>
                  <a:srgbClr val="121212"/>
                </a:solidFill>
                <a:latin typeface="Arial"/>
                <a:ea typeface="Arial"/>
                <a:cs typeface="Arial"/>
                <a:sym typeface="Arial"/>
              </a:rPr>
              <a:t>Edmodo</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GB" sz="1400" dirty="0">
                <a:solidFill>
                  <a:srgbClr val="121212"/>
                </a:solidFill>
                <a:latin typeface="Arial"/>
                <a:ea typeface="Arial"/>
                <a:cs typeface="Arial"/>
                <a:sym typeface="Arial"/>
              </a:rPr>
              <a:t>Description: A social learning platform that connects students and teachers in a secure environment for sharing resources, discussions, and assignments.</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GB" sz="1400" dirty="0">
                <a:solidFill>
                  <a:srgbClr val="121212"/>
                </a:solidFill>
                <a:latin typeface="Arial"/>
                <a:ea typeface="Arial"/>
                <a:cs typeface="Arial"/>
                <a:sym typeface="Arial"/>
              </a:rPr>
              <a:t>VET Use Case: Health science students in a flipped classroom use Edmodo to discuss case studies, share research articles, and ask questions about pre-class materials.</a:t>
            </a:r>
            <a:endParaRPr lang="en-US" sz="1400" dirty="0">
              <a:solidFill>
                <a:srgbClr val="121212"/>
              </a:solidFill>
              <a:latin typeface="Arial"/>
              <a:ea typeface="Arial"/>
              <a:cs typeface="Arial"/>
              <a:sym typeface="Arial"/>
            </a:endParaRPr>
          </a:p>
        </p:txBody>
      </p:sp>
      <p:sp>
        <p:nvSpPr>
          <p:cNvPr id="13" name="TextBox 3">
            <a:extLst>
              <a:ext uri="{FF2B5EF4-FFF2-40B4-BE49-F238E27FC236}">
                <a16:creationId xmlns:a16="http://schemas.microsoft.com/office/drawing/2014/main" id="{F9959282-5043-2662-9BCE-B404705E5CD9}"/>
              </a:ext>
            </a:extLst>
          </p:cNvPr>
          <p:cNvSpPr txBox="1"/>
          <p:nvPr/>
        </p:nvSpPr>
        <p:spPr>
          <a:xfrm>
            <a:off x="2397222" y="3477869"/>
            <a:ext cx="8891151" cy="1473545"/>
          </a:xfrm>
          <a:prstGeom prst="rect">
            <a:avLst/>
          </a:prstGeom>
        </p:spPr>
        <p:txBody>
          <a:bodyPr wrap="square" lIns="0" tIns="0" rIns="0" bIns="0" rtlCol="0" anchor="t">
            <a:spAutoFit/>
          </a:bodyPr>
          <a:lstStyle/>
          <a:p>
            <a:pPr marR="0" lvl="0" algn="l" rtl="0">
              <a:lnSpc>
                <a:spcPct val="140000"/>
              </a:lnSpc>
              <a:spcBef>
                <a:spcPts val="0"/>
              </a:spcBef>
              <a:spcAft>
                <a:spcPts val="0"/>
              </a:spcAft>
              <a:buClr>
                <a:schemeClr val="accent2"/>
              </a:buClr>
              <a:buSzPct val="150000"/>
            </a:pPr>
            <a:r>
              <a:rPr lang="en-GB" sz="1400" b="1" dirty="0">
                <a:solidFill>
                  <a:srgbClr val="121212"/>
                </a:solidFill>
                <a:latin typeface="Arial"/>
                <a:ea typeface="Arial"/>
                <a:cs typeface="Arial"/>
                <a:sym typeface="Arial"/>
              </a:rPr>
              <a:t>Asana</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GB" sz="1400" dirty="0">
                <a:solidFill>
                  <a:srgbClr val="121212"/>
                </a:solidFill>
                <a:latin typeface="Arial"/>
                <a:ea typeface="Arial"/>
                <a:cs typeface="Arial"/>
                <a:sym typeface="Arial"/>
              </a:rPr>
              <a:t>Description: A project management tool that helps teams organize, assign, and track project tasks with features like task lists, timelines, and calendars.</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GB" sz="1400" dirty="0">
                <a:solidFill>
                  <a:srgbClr val="121212"/>
                </a:solidFill>
                <a:latin typeface="Arial"/>
                <a:ea typeface="Arial"/>
                <a:cs typeface="Arial"/>
                <a:sym typeface="Arial"/>
              </a:rPr>
              <a:t>VET Use Case: Carpentry students use Asana to plan the stages of a woodworking project, set deadlines, and track progress as they work toward creating a finished product.</a:t>
            </a:r>
            <a:endParaRPr lang="en-US" sz="1400" dirty="0">
              <a:solidFill>
                <a:srgbClr val="121212"/>
              </a:solidFill>
              <a:latin typeface="Arial"/>
              <a:ea typeface="Arial"/>
              <a:cs typeface="Arial"/>
              <a:sym typeface="Arial"/>
            </a:endParaRPr>
          </a:p>
        </p:txBody>
      </p:sp>
      <p:pic>
        <p:nvPicPr>
          <p:cNvPr id="17" name="Picture 16">
            <a:extLst>
              <a:ext uri="{FF2B5EF4-FFF2-40B4-BE49-F238E27FC236}">
                <a16:creationId xmlns:a16="http://schemas.microsoft.com/office/drawing/2014/main" id="{581DB2C8-1E27-BD4F-6F92-4991799A3528}"/>
              </a:ext>
            </a:extLst>
          </p:cNvPr>
          <p:cNvPicPr>
            <a:picLocks noChangeAspect="1"/>
          </p:cNvPicPr>
          <p:nvPr/>
        </p:nvPicPr>
        <p:blipFill>
          <a:blip r:embed="rId5"/>
          <a:stretch>
            <a:fillRect/>
          </a:stretch>
        </p:blipFill>
        <p:spPr>
          <a:xfrm>
            <a:off x="646760" y="1679810"/>
            <a:ext cx="1289352" cy="1473546"/>
          </a:xfrm>
          <a:prstGeom prst="rect">
            <a:avLst/>
          </a:prstGeom>
        </p:spPr>
      </p:pic>
      <p:pic>
        <p:nvPicPr>
          <p:cNvPr id="20" name="Picture 19">
            <a:extLst>
              <a:ext uri="{FF2B5EF4-FFF2-40B4-BE49-F238E27FC236}">
                <a16:creationId xmlns:a16="http://schemas.microsoft.com/office/drawing/2014/main" id="{316C9A10-0E0E-4729-6A4F-6086F62FAB6F}"/>
              </a:ext>
            </a:extLst>
          </p:cNvPr>
          <p:cNvPicPr>
            <a:picLocks noChangeAspect="1"/>
          </p:cNvPicPr>
          <p:nvPr/>
        </p:nvPicPr>
        <p:blipFill>
          <a:blip r:embed="rId6"/>
          <a:stretch>
            <a:fillRect/>
          </a:stretch>
        </p:blipFill>
        <p:spPr>
          <a:xfrm>
            <a:off x="403797" y="3875492"/>
            <a:ext cx="1775278" cy="616126"/>
          </a:xfrm>
          <a:prstGeom prst="rect">
            <a:avLst/>
          </a:prstGeom>
        </p:spPr>
      </p:pic>
    </p:spTree>
    <p:extLst>
      <p:ext uri="{BB962C8B-B14F-4D97-AF65-F5344CB8AC3E}">
        <p14:creationId xmlns:p14="http://schemas.microsoft.com/office/powerpoint/2010/main" val="4093831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339018" y="272047"/>
            <a:ext cx="9071831" cy="1095428"/>
          </a:xfrm>
          <a:prstGeom prst="rect">
            <a:avLst/>
          </a:prstGeom>
        </p:spPr>
        <p:txBody>
          <a:bodyPr wrap="square" lIns="0" tIns="0" rIns="0" bIns="0" rtlCol="0" anchor="t">
            <a:spAutoFit/>
          </a:bodyPr>
          <a:lstStyle/>
          <a:p>
            <a:pPr>
              <a:lnSpc>
                <a:spcPts val="9679"/>
              </a:lnSpc>
            </a:pPr>
            <a:r>
              <a:rPr lang="en-US" sz="4800" b="1" spc="-87" dirty="0">
                <a:solidFill>
                  <a:srgbClr val="033C5B"/>
                </a:solidFill>
                <a:latin typeface="HK Grotesk Bold"/>
              </a:rPr>
              <a:t>Other Tools to Use in the Classroom </a:t>
            </a: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7CBEB41A-4DCA-C6CC-32D5-8C6B229B375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sp>
        <p:nvSpPr>
          <p:cNvPr id="15" name="TextBox 13">
            <a:extLst>
              <a:ext uri="{FF2B5EF4-FFF2-40B4-BE49-F238E27FC236}">
                <a16:creationId xmlns:a16="http://schemas.microsoft.com/office/drawing/2014/main" id="{7A70A7A5-66DD-15C1-7937-F99B8F45BB60}"/>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11" name="TextBox 3">
            <a:extLst>
              <a:ext uri="{FF2B5EF4-FFF2-40B4-BE49-F238E27FC236}">
                <a16:creationId xmlns:a16="http://schemas.microsoft.com/office/drawing/2014/main" id="{C31294D0-D7E4-FD5D-A631-8C17C94700F6}"/>
              </a:ext>
            </a:extLst>
          </p:cNvPr>
          <p:cNvSpPr txBox="1"/>
          <p:nvPr/>
        </p:nvSpPr>
        <p:spPr>
          <a:xfrm>
            <a:off x="793106" y="1682716"/>
            <a:ext cx="7403786" cy="3584892"/>
          </a:xfrm>
          <a:prstGeom prst="rect">
            <a:avLst/>
          </a:prstGeom>
        </p:spPr>
        <p:txBody>
          <a:bodyPr wrap="square" lIns="0" tIns="0" rIns="0" bIns="0" rtlCol="0" anchor="t">
            <a:spAutoFit/>
          </a:bodyPr>
          <a:lstStyle/>
          <a:p>
            <a:pPr marR="0" lvl="0" algn="l" rtl="0">
              <a:lnSpc>
                <a:spcPct val="140000"/>
              </a:lnSpc>
              <a:spcBef>
                <a:spcPts val="0"/>
              </a:spcBef>
              <a:spcAft>
                <a:spcPts val="0"/>
              </a:spcAft>
              <a:buClr>
                <a:schemeClr val="accent2"/>
              </a:buClr>
              <a:buSzPct val="150000"/>
            </a:pPr>
            <a:r>
              <a:rPr lang="en-US" sz="1400" dirty="0" err="1">
                <a:solidFill>
                  <a:srgbClr val="121212"/>
                </a:solidFill>
                <a:latin typeface="Arial"/>
                <a:ea typeface="Arial"/>
                <a:cs typeface="Arial"/>
                <a:sym typeface="Arial"/>
                <a:hlinkClick r:id="rId5"/>
              </a:rPr>
              <a:t>Simbound</a:t>
            </a:r>
            <a:r>
              <a:rPr lang="en-US" sz="1400" dirty="0">
                <a:solidFill>
                  <a:srgbClr val="121212"/>
                </a:solidFill>
                <a:latin typeface="Arial"/>
                <a:ea typeface="Arial"/>
                <a:cs typeface="Arial"/>
                <a:sym typeface="Arial"/>
                <a:hlinkClick r:id="rId5"/>
              </a:rPr>
              <a:t> </a:t>
            </a:r>
            <a:r>
              <a:rPr lang="en-US" sz="1400" dirty="0">
                <a:solidFill>
                  <a:srgbClr val="121212"/>
                </a:solidFill>
                <a:latin typeface="Arial"/>
                <a:ea typeface="Arial"/>
                <a:cs typeface="Arial"/>
                <a:sym typeface="Arial"/>
              </a:rPr>
              <a:t>(Digital Marketing and eCommerce)</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US" sz="1400" dirty="0">
                <a:solidFill>
                  <a:srgbClr val="121212"/>
                </a:solidFill>
                <a:latin typeface="Arial"/>
                <a:ea typeface="Arial"/>
                <a:cs typeface="Arial"/>
                <a:sym typeface="Arial"/>
              </a:rPr>
              <a:t>  Provides simulation tools for students to learn about online marketing and e-commerce  </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US" sz="1400" dirty="0">
                <a:solidFill>
                  <a:srgbClr val="121212"/>
                </a:solidFill>
                <a:latin typeface="Arial"/>
                <a:ea typeface="Arial"/>
                <a:cs typeface="Arial"/>
                <a:sym typeface="Arial"/>
              </a:rPr>
              <a:t>  Offers a practical, hands-on environment  </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US" sz="1400" dirty="0">
                <a:solidFill>
                  <a:srgbClr val="121212"/>
                </a:solidFill>
                <a:latin typeface="Arial"/>
                <a:ea typeface="Arial"/>
                <a:cs typeface="Arial"/>
                <a:sym typeface="Arial"/>
              </a:rPr>
              <a:t>  Allows learners to experiment with marketing strategies, SEO practices, and email marketing campaigns in a controlled setting  </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endParaRPr lang="en-US" sz="1400" dirty="0">
              <a:solidFill>
                <a:srgbClr val="121212"/>
              </a:solidFill>
              <a:latin typeface="Arial"/>
              <a:ea typeface="Arial"/>
              <a:cs typeface="Arial"/>
              <a:sym typeface="Arial"/>
            </a:endParaRPr>
          </a:p>
          <a:p>
            <a:pPr marR="0" lvl="0" algn="l" rtl="0">
              <a:lnSpc>
                <a:spcPct val="140000"/>
              </a:lnSpc>
              <a:spcBef>
                <a:spcPts val="0"/>
              </a:spcBef>
              <a:spcAft>
                <a:spcPts val="0"/>
              </a:spcAft>
              <a:buClr>
                <a:schemeClr val="accent2"/>
              </a:buClr>
              <a:buSzPct val="150000"/>
            </a:pPr>
            <a:r>
              <a:rPr lang="en-US" sz="1400" dirty="0" err="1">
                <a:solidFill>
                  <a:srgbClr val="121212"/>
                </a:solidFill>
                <a:latin typeface="Arial"/>
                <a:ea typeface="Arial"/>
                <a:cs typeface="Arial"/>
                <a:sym typeface="Arial"/>
                <a:hlinkClick r:id="rId6"/>
              </a:rPr>
              <a:t>Labster</a:t>
            </a:r>
            <a:r>
              <a:rPr lang="en-US" sz="1400" dirty="0">
                <a:solidFill>
                  <a:srgbClr val="121212"/>
                </a:solidFill>
                <a:latin typeface="Arial"/>
                <a:ea typeface="Arial"/>
                <a:cs typeface="Arial"/>
                <a:sym typeface="Arial"/>
              </a:rPr>
              <a:t> (Science and Engineering)</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US" sz="1400" dirty="0">
                <a:solidFill>
                  <a:srgbClr val="121212"/>
                </a:solidFill>
                <a:latin typeface="Arial"/>
                <a:ea typeface="Arial"/>
                <a:cs typeface="Arial"/>
                <a:sym typeface="Arial"/>
              </a:rPr>
              <a:t>  Offers virtual lab simulations for conducting scientific experiments  </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US" sz="1400" dirty="0">
                <a:solidFill>
                  <a:srgbClr val="121212"/>
                </a:solidFill>
                <a:latin typeface="Arial"/>
                <a:ea typeface="Arial"/>
                <a:cs typeface="Arial"/>
                <a:sym typeface="Arial"/>
              </a:rPr>
              <a:t>  Covers fields like biology, chemistry, and physics  </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US" sz="1400" dirty="0">
                <a:solidFill>
                  <a:srgbClr val="121212"/>
                </a:solidFill>
                <a:latin typeface="Arial"/>
                <a:ea typeface="Arial"/>
                <a:cs typeface="Arial"/>
                <a:sym typeface="Arial"/>
              </a:rPr>
              <a:t>  Eliminates the need for a physical lab  </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US" sz="1400" dirty="0">
                <a:solidFill>
                  <a:srgbClr val="121212"/>
                </a:solidFill>
                <a:latin typeface="Arial"/>
                <a:ea typeface="Arial"/>
                <a:cs typeface="Arial"/>
                <a:sym typeface="Arial"/>
              </a:rPr>
              <a:t>  Ideal for introducing complex laboratory techniques and concepts before hands-on practice in class </a:t>
            </a:r>
          </a:p>
        </p:txBody>
      </p:sp>
      <p:pic>
        <p:nvPicPr>
          <p:cNvPr id="6" name="Picture 2" descr="Simbound Online Community Simulation">
            <a:extLst>
              <a:ext uri="{FF2B5EF4-FFF2-40B4-BE49-F238E27FC236}">
                <a16:creationId xmlns:a16="http://schemas.microsoft.com/office/drawing/2014/main" id="{2C0981E9-9814-58BF-82CF-509772995BB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2143" t="25037" r="9999" b="30519"/>
          <a:stretch/>
        </p:blipFill>
        <p:spPr bwMode="auto">
          <a:xfrm>
            <a:off x="8543393" y="1970754"/>
            <a:ext cx="2055043" cy="65987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Labster - Sofina">
            <a:extLst>
              <a:ext uri="{FF2B5EF4-FFF2-40B4-BE49-F238E27FC236}">
                <a16:creationId xmlns:a16="http://schemas.microsoft.com/office/drawing/2014/main" id="{956E7F69-62A8-B683-EAFB-E6C0E84008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43393" y="3780787"/>
            <a:ext cx="1914525" cy="595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452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7CBEB41A-4DCA-C6CC-32D5-8C6B229B375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sp>
        <p:nvSpPr>
          <p:cNvPr id="15" name="TextBox 13">
            <a:extLst>
              <a:ext uri="{FF2B5EF4-FFF2-40B4-BE49-F238E27FC236}">
                <a16:creationId xmlns:a16="http://schemas.microsoft.com/office/drawing/2014/main" id="{7A70A7A5-66DD-15C1-7937-F99B8F45BB60}"/>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11" name="TextBox 3">
            <a:extLst>
              <a:ext uri="{FF2B5EF4-FFF2-40B4-BE49-F238E27FC236}">
                <a16:creationId xmlns:a16="http://schemas.microsoft.com/office/drawing/2014/main" id="{C31294D0-D7E4-FD5D-A631-8C17C94700F6}"/>
              </a:ext>
            </a:extLst>
          </p:cNvPr>
          <p:cNvSpPr txBox="1"/>
          <p:nvPr/>
        </p:nvSpPr>
        <p:spPr>
          <a:xfrm>
            <a:off x="713036" y="1782963"/>
            <a:ext cx="8467345" cy="3514873"/>
          </a:xfrm>
          <a:prstGeom prst="rect">
            <a:avLst/>
          </a:prstGeom>
        </p:spPr>
        <p:txBody>
          <a:bodyPr wrap="square" lIns="0" tIns="0" rIns="0" bIns="0" rtlCol="0" anchor="t">
            <a:spAutoFit/>
          </a:bodyPr>
          <a:lstStyle/>
          <a:p>
            <a:pPr>
              <a:lnSpc>
                <a:spcPct val="150000"/>
              </a:lnSpc>
              <a:spcBef>
                <a:spcPct val="0"/>
              </a:spcBef>
            </a:pPr>
            <a:r>
              <a:rPr lang="en-US" sz="1400" dirty="0" err="1">
                <a:solidFill>
                  <a:srgbClr val="121212"/>
                </a:solidFill>
                <a:latin typeface="HK Grotesk Light"/>
                <a:hlinkClick r:id="rId5"/>
              </a:rPr>
              <a:t>Instructables</a:t>
            </a:r>
            <a:r>
              <a:rPr lang="en-US" sz="1400" dirty="0">
                <a:solidFill>
                  <a:srgbClr val="121212"/>
                </a:solidFill>
                <a:latin typeface="HK Grotesk Light"/>
              </a:rPr>
              <a:t> (Various Trades)  </a:t>
            </a:r>
          </a:p>
          <a:p>
            <a:pPr marL="285750" indent="-285750">
              <a:lnSpc>
                <a:spcPct val="150000"/>
              </a:lnSpc>
              <a:spcBef>
                <a:spcPct val="0"/>
              </a:spcBef>
              <a:buFont typeface="Arial" panose="020B0604020202020204" pitchFamily="34" charset="0"/>
              <a:buChar char="•"/>
            </a:pPr>
            <a:r>
              <a:rPr lang="en-US" sz="1400" dirty="0">
                <a:solidFill>
                  <a:srgbClr val="121212"/>
                </a:solidFill>
                <a:latin typeface="HK Grotesk Light"/>
              </a:rPr>
              <a:t> A community for people who like to make things  </a:t>
            </a:r>
          </a:p>
          <a:p>
            <a:pPr marL="285750" indent="-285750">
              <a:lnSpc>
                <a:spcPct val="150000"/>
              </a:lnSpc>
              <a:spcBef>
                <a:spcPct val="0"/>
              </a:spcBef>
              <a:buFont typeface="Arial" panose="020B0604020202020204" pitchFamily="34" charset="0"/>
              <a:buChar char="•"/>
            </a:pPr>
            <a:r>
              <a:rPr lang="en-US" sz="1400" dirty="0">
                <a:solidFill>
                  <a:srgbClr val="121212"/>
                </a:solidFill>
                <a:latin typeface="HK Grotesk Light"/>
              </a:rPr>
              <a:t> Students can explore, document, and share their creations  </a:t>
            </a:r>
          </a:p>
          <a:p>
            <a:pPr marL="285750" indent="-285750">
              <a:lnSpc>
                <a:spcPct val="150000"/>
              </a:lnSpc>
              <a:spcBef>
                <a:spcPct val="0"/>
              </a:spcBef>
              <a:buFont typeface="Arial" panose="020B0604020202020204" pitchFamily="34" charset="0"/>
              <a:buChar char="•"/>
            </a:pPr>
            <a:r>
              <a:rPr lang="en-US" sz="1400" dirty="0">
                <a:solidFill>
                  <a:srgbClr val="121212"/>
                </a:solidFill>
                <a:latin typeface="HK Grotesk Light"/>
              </a:rPr>
              <a:t> Offers a rich resource for project ideas across various vocational areas  </a:t>
            </a:r>
          </a:p>
          <a:p>
            <a:pPr marL="285750" indent="-285750">
              <a:lnSpc>
                <a:spcPct val="150000"/>
              </a:lnSpc>
              <a:spcBef>
                <a:spcPct val="0"/>
              </a:spcBef>
              <a:buFont typeface="Arial" panose="020B0604020202020204" pitchFamily="34" charset="0"/>
              <a:buChar char="•"/>
            </a:pPr>
            <a:r>
              <a:rPr lang="en-US" sz="1400" dirty="0">
                <a:solidFill>
                  <a:srgbClr val="121212"/>
                </a:solidFill>
                <a:latin typeface="HK Grotesk Light"/>
              </a:rPr>
              <a:t> Includes areas such as woodworking, electronics, and crafting  </a:t>
            </a:r>
          </a:p>
          <a:p>
            <a:pPr>
              <a:lnSpc>
                <a:spcPct val="150000"/>
              </a:lnSpc>
              <a:spcBef>
                <a:spcPct val="0"/>
              </a:spcBef>
            </a:pPr>
            <a:endParaRPr lang="en-US" sz="1400" dirty="0">
              <a:solidFill>
                <a:srgbClr val="121212"/>
              </a:solidFill>
              <a:latin typeface="HK Grotesk Light"/>
            </a:endParaRPr>
          </a:p>
          <a:p>
            <a:pPr>
              <a:lnSpc>
                <a:spcPct val="150000"/>
              </a:lnSpc>
              <a:spcBef>
                <a:spcPct val="0"/>
              </a:spcBef>
            </a:pPr>
            <a:r>
              <a:rPr lang="en-US" sz="1400" dirty="0" err="1">
                <a:solidFill>
                  <a:srgbClr val="121212"/>
                </a:solidFill>
                <a:latin typeface="HK Grotesk Light"/>
                <a:hlinkClick r:id="rId6"/>
              </a:rPr>
              <a:t>Codecademy</a:t>
            </a:r>
            <a:r>
              <a:rPr lang="en-US" sz="1400" dirty="0">
                <a:solidFill>
                  <a:srgbClr val="121212"/>
                </a:solidFill>
                <a:latin typeface="HK Grotesk Light"/>
              </a:rPr>
              <a:t> (IT and Computer Science)  </a:t>
            </a:r>
          </a:p>
          <a:p>
            <a:pPr marL="285750" indent="-285750">
              <a:lnSpc>
                <a:spcPct val="150000"/>
              </a:lnSpc>
              <a:spcBef>
                <a:spcPct val="0"/>
              </a:spcBef>
              <a:buFont typeface="Arial" panose="020B0604020202020204" pitchFamily="34" charset="0"/>
              <a:buChar char="•"/>
            </a:pPr>
            <a:r>
              <a:rPr lang="en-US" sz="1400" dirty="0">
                <a:solidFill>
                  <a:srgbClr val="121212"/>
                </a:solidFill>
                <a:latin typeface="HK Grotesk Light"/>
              </a:rPr>
              <a:t>An interactive platform that teaches coding in multiple programming languages  </a:t>
            </a:r>
          </a:p>
          <a:p>
            <a:pPr marL="285750" indent="-285750">
              <a:lnSpc>
                <a:spcPct val="150000"/>
              </a:lnSpc>
              <a:spcBef>
                <a:spcPct val="0"/>
              </a:spcBef>
              <a:buFont typeface="Arial" panose="020B0604020202020204" pitchFamily="34" charset="0"/>
              <a:buChar char="•"/>
            </a:pPr>
            <a:r>
              <a:rPr lang="en-US" sz="1400" dirty="0">
                <a:solidFill>
                  <a:srgbClr val="121212"/>
                </a:solidFill>
                <a:latin typeface="HK Grotesk Light"/>
              </a:rPr>
              <a:t>Ideal for IT and computer science students  </a:t>
            </a:r>
          </a:p>
          <a:p>
            <a:pPr marL="285750" indent="-285750">
              <a:lnSpc>
                <a:spcPct val="150000"/>
              </a:lnSpc>
              <a:spcBef>
                <a:spcPct val="0"/>
              </a:spcBef>
              <a:buFont typeface="Arial" panose="020B0604020202020204" pitchFamily="34" charset="0"/>
              <a:buChar char="•"/>
            </a:pPr>
            <a:r>
              <a:rPr lang="en-US" sz="1400" dirty="0">
                <a:solidFill>
                  <a:srgbClr val="121212"/>
                </a:solidFill>
                <a:latin typeface="HK Grotesk Light"/>
              </a:rPr>
              <a:t>Provides hands-on coding exercises  </a:t>
            </a:r>
          </a:p>
          <a:p>
            <a:pPr marL="285750" indent="-285750">
              <a:lnSpc>
                <a:spcPct val="150000"/>
              </a:lnSpc>
              <a:spcBef>
                <a:spcPct val="0"/>
              </a:spcBef>
              <a:buFont typeface="Arial" panose="020B0604020202020204" pitchFamily="34" charset="0"/>
              <a:buChar char="•"/>
            </a:pPr>
            <a:r>
              <a:rPr lang="en-US" sz="1400" dirty="0">
                <a:solidFill>
                  <a:srgbClr val="121212"/>
                </a:solidFill>
                <a:latin typeface="HK Grotesk Light"/>
              </a:rPr>
              <a:t>Includes projects to apply learning in a practical context </a:t>
            </a:r>
          </a:p>
        </p:txBody>
      </p:sp>
      <p:pic>
        <p:nvPicPr>
          <p:cNvPr id="12" name="Picture 2" descr="instructables | Libraries Learn">
            <a:extLst>
              <a:ext uri="{FF2B5EF4-FFF2-40B4-BE49-F238E27FC236}">
                <a16:creationId xmlns:a16="http://schemas.microsoft.com/office/drawing/2014/main" id="{40BD6A5F-9400-F303-4DCA-5B38D5493F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40788" y="1844058"/>
            <a:ext cx="1764145" cy="132310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odecademy - Review 2023 - PCMag UK">
            <a:extLst>
              <a:ext uri="{FF2B5EF4-FFF2-40B4-BE49-F238E27FC236}">
                <a16:creationId xmlns:a16="http://schemas.microsoft.com/office/drawing/2014/main" id="{2ABE1E3A-43AE-058E-A92F-3A2B1B2D19A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77613" y="4069686"/>
            <a:ext cx="1533236" cy="8624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ED6AB16-8D47-91E3-F323-9898B5E377ED}"/>
              </a:ext>
            </a:extLst>
          </p:cNvPr>
          <p:cNvSpPr txBox="1"/>
          <p:nvPr/>
        </p:nvSpPr>
        <p:spPr>
          <a:xfrm>
            <a:off x="339018" y="272047"/>
            <a:ext cx="9071831" cy="1095428"/>
          </a:xfrm>
          <a:prstGeom prst="rect">
            <a:avLst/>
          </a:prstGeom>
        </p:spPr>
        <p:txBody>
          <a:bodyPr wrap="square" lIns="0" tIns="0" rIns="0" bIns="0" rtlCol="0" anchor="t">
            <a:spAutoFit/>
          </a:bodyPr>
          <a:lstStyle/>
          <a:p>
            <a:pPr>
              <a:lnSpc>
                <a:spcPts val="9679"/>
              </a:lnSpc>
            </a:pPr>
            <a:r>
              <a:rPr lang="en-US" sz="4800" b="1" spc="-87" dirty="0">
                <a:solidFill>
                  <a:srgbClr val="033C5B"/>
                </a:solidFill>
                <a:latin typeface="HK Grotesk Bold"/>
              </a:rPr>
              <a:t>Other Tools to Use in the Classroom </a:t>
            </a:r>
          </a:p>
        </p:txBody>
      </p:sp>
    </p:spTree>
    <p:extLst>
      <p:ext uri="{BB962C8B-B14F-4D97-AF65-F5344CB8AC3E}">
        <p14:creationId xmlns:p14="http://schemas.microsoft.com/office/powerpoint/2010/main" val="1134617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7CBEB41A-4DCA-C6CC-32D5-8C6B229B375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sp>
        <p:nvSpPr>
          <p:cNvPr id="15" name="TextBox 13">
            <a:extLst>
              <a:ext uri="{FF2B5EF4-FFF2-40B4-BE49-F238E27FC236}">
                <a16:creationId xmlns:a16="http://schemas.microsoft.com/office/drawing/2014/main" id="{7A70A7A5-66DD-15C1-7937-F99B8F45BB60}"/>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11" name="TextBox 3">
            <a:extLst>
              <a:ext uri="{FF2B5EF4-FFF2-40B4-BE49-F238E27FC236}">
                <a16:creationId xmlns:a16="http://schemas.microsoft.com/office/drawing/2014/main" id="{C31294D0-D7E4-FD5D-A631-8C17C94700F6}"/>
              </a:ext>
            </a:extLst>
          </p:cNvPr>
          <p:cNvSpPr txBox="1"/>
          <p:nvPr/>
        </p:nvSpPr>
        <p:spPr>
          <a:xfrm>
            <a:off x="943504" y="1936474"/>
            <a:ext cx="8467345" cy="1473545"/>
          </a:xfrm>
          <a:prstGeom prst="rect">
            <a:avLst/>
          </a:prstGeom>
        </p:spPr>
        <p:txBody>
          <a:bodyPr wrap="square" lIns="0" tIns="0" rIns="0" bIns="0" rtlCol="0" anchor="t">
            <a:spAutoFit/>
          </a:bodyPr>
          <a:lstStyle/>
          <a:p>
            <a:pPr marR="0" lvl="0" algn="l" rtl="0">
              <a:lnSpc>
                <a:spcPct val="140000"/>
              </a:lnSpc>
              <a:spcBef>
                <a:spcPts val="0"/>
              </a:spcBef>
              <a:spcAft>
                <a:spcPts val="0"/>
              </a:spcAft>
              <a:buClr>
                <a:schemeClr val="accent2"/>
              </a:buClr>
              <a:buSzPct val="150000"/>
            </a:pPr>
            <a:r>
              <a:rPr lang="en-US" sz="1400" dirty="0">
                <a:solidFill>
                  <a:srgbClr val="121212"/>
                </a:solidFill>
                <a:latin typeface="Arial"/>
                <a:ea typeface="Arial"/>
                <a:cs typeface="Arial"/>
                <a:sym typeface="Arial"/>
                <a:hlinkClick r:id="rId5"/>
              </a:rPr>
              <a:t>AutoCAD</a:t>
            </a:r>
            <a:r>
              <a:rPr lang="en-US" sz="1400" dirty="0">
                <a:solidFill>
                  <a:srgbClr val="121212"/>
                </a:solidFill>
                <a:latin typeface="Arial"/>
                <a:ea typeface="Arial"/>
                <a:cs typeface="Arial"/>
                <a:sym typeface="Arial"/>
              </a:rPr>
              <a:t> (Architecture and Engineering)  </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US" sz="1400" dirty="0">
                <a:solidFill>
                  <a:srgbClr val="121212"/>
                </a:solidFill>
                <a:latin typeface="Arial"/>
                <a:ea typeface="Arial"/>
                <a:cs typeface="Arial"/>
                <a:sym typeface="Arial"/>
              </a:rPr>
              <a:t>  A leading software tool for 3D design and drafting  </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US" sz="1400" dirty="0">
                <a:solidFill>
                  <a:srgbClr val="121212"/>
                </a:solidFill>
                <a:latin typeface="Arial"/>
                <a:ea typeface="Arial"/>
                <a:cs typeface="Arial"/>
                <a:sym typeface="Arial"/>
              </a:rPr>
              <a:t>  Essential for students in architecture, engineering, and construction  </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US" sz="1400" dirty="0">
                <a:solidFill>
                  <a:srgbClr val="121212"/>
                </a:solidFill>
                <a:latin typeface="Arial"/>
                <a:ea typeface="Arial"/>
                <a:cs typeface="Arial"/>
                <a:sym typeface="Arial"/>
              </a:rPr>
              <a:t>  Offers the ability to create precise 2D and 3D models  </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US" sz="1400" dirty="0">
                <a:solidFill>
                  <a:srgbClr val="121212"/>
                </a:solidFill>
                <a:latin typeface="Arial"/>
                <a:ea typeface="Arial"/>
                <a:cs typeface="Arial"/>
                <a:sym typeface="Arial"/>
              </a:rPr>
              <a:t>  Students learn to use the software for projects and presentations </a:t>
            </a:r>
          </a:p>
        </p:txBody>
      </p:sp>
      <p:pic>
        <p:nvPicPr>
          <p:cNvPr id="7170" name="Picture 2" descr="AutoCAD: editor DWG - App su Google Play">
            <a:extLst>
              <a:ext uri="{FF2B5EF4-FFF2-40B4-BE49-F238E27FC236}">
                <a16:creationId xmlns:a16="http://schemas.microsoft.com/office/drawing/2014/main" id="{5431472F-F60F-389C-C2EC-7286B08818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3651" y="2171323"/>
            <a:ext cx="1136073" cy="11360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8BDC9A3-5CC4-7B70-F933-FACCBD5718C8}"/>
              </a:ext>
            </a:extLst>
          </p:cNvPr>
          <p:cNvSpPr txBox="1"/>
          <p:nvPr/>
        </p:nvSpPr>
        <p:spPr>
          <a:xfrm>
            <a:off x="339018" y="272047"/>
            <a:ext cx="9071831" cy="1095428"/>
          </a:xfrm>
          <a:prstGeom prst="rect">
            <a:avLst/>
          </a:prstGeom>
        </p:spPr>
        <p:txBody>
          <a:bodyPr wrap="square" lIns="0" tIns="0" rIns="0" bIns="0" rtlCol="0" anchor="t">
            <a:spAutoFit/>
          </a:bodyPr>
          <a:lstStyle/>
          <a:p>
            <a:pPr>
              <a:lnSpc>
                <a:spcPts val="9679"/>
              </a:lnSpc>
            </a:pPr>
            <a:r>
              <a:rPr lang="en-US" sz="4800" b="1" spc="-87" dirty="0">
                <a:solidFill>
                  <a:srgbClr val="033C5B"/>
                </a:solidFill>
                <a:latin typeface="HK Grotesk Bold"/>
              </a:rPr>
              <a:t>Other Tools to Use in the Classroom </a:t>
            </a:r>
          </a:p>
        </p:txBody>
      </p:sp>
    </p:spTree>
    <p:extLst>
      <p:ext uri="{BB962C8B-B14F-4D97-AF65-F5344CB8AC3E}">
        <p14:creationId xmlns:p14="http://schemas.microsoft.com/office/powerpoint/2010/main" val="1147046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AC023-D08E-B88C-D3E5-26D73B39F469}"/>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A8637CFD-A492-7C91-A28B-C3963676AE59}"/>
              </a:ext>
            </a:extLst>
          </p:cNvPr>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a:extLst>
              <a:ext uri="{FF2B5EF4-FFF2-40B4-BE49-F238E27FC236}">
                <a16:creationId xmlns:a16="http://schemas.microsoft.com/office/drawing/2014/main" id="{71D0A525-63C0-AFE4-181A-254080CE01C3}"/>
              </a:ext>
            </a:extLst>
          </p:cNvPr>
          <p:cNvGrpSpPr/>
          <p:nvPr/>
        </p:nvGrpSpPr>
        <p:grpSpPr>
          <a:xfrm rot="-10800000">
            <a:off x="9307843" y="-1233"/>
            <a:ext cx="2886491" cy="2881872"/>
            <a:chOff x="0" y="0"/>
            <a:chExt cx="6350000" cy="6339840"/>
          </a:xfrm>
        </p:grpSpPr>
        <p:sp>
          <p:nvSpPr>
            <p:cNvPr id="4" name="Freeform 4">
              <a:extLst>
                <a:ext uri="{FF2B5EF4-FFF2-40B4-BE49-F238E27FC236}">
                  <a16:creationId xmlns:a16="http://schemas.microsoft.com/office/drawing/2014/main" id="{A9DECB34-A4A2-791E-AAE9-8375D26C6ECB}"/>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grpSp>
        <p:nvGrpSpPr>
          <p:cNvPr id="9" name="Group 9">
            <a:extLst>
              <a:ext uri="{FF2B5EF4-FFF2-40B4-BE49-F238E27FC236}">
                <a16:creationId xmlns:a16="http://schemas.microsoft.com/office/drawing/2014/main" id="{83B3E2EF-94A6-69A8-0E70-EBF582E9FAFA}"/>
              </a:ext>
            </a:extLst>
          </p:cNvPr>
          <p:cNvGrpSpPr>
            <a:grpSpLocks noChangeAspect="1"/>
          </p:cNvGrpSpPr>
          <p:nvPr/>
        </p:nvGrpSpPr>
        <p:grpSpPr>
          <a:xfrm>
            <a:off x="11217365" y="405109"/>
            <a:ext cx="561383" cy="561383"/>
            <a:chOff x="0" y="0"/>
            <a:chExt cx="6350000" cy="6350000"/>
          </a:xfrm>
        </p:grpSpPr>
        <p:sp>
          <p:nvSpPr>
            <p:cNvPr id="10" name="Freeform 10">
              <a:extLst>
                <a:ext uri="{FF2B5EF4-FFF2-40B4-BE49-F238E27FC236}">
                  <a16:creationId xmlns:a16="http://schemas.microsoft.com/office/drawing/2014/main" id="{E7B30FD8-9A49-B1B3-6024-487DA18E967A}"/>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a:extLst>
              <a:ext uri="{FF2B5EF4-FFF2-40B4-BE49-F238E27FC236}">
                <a16:creationId xmlns:a16="http://schemas.microsoft.com/office/drawing/2014/main" id="{301AF433-E58B-DEE1-5632-CCD8255E6BD7}"/>
              </a:ext>
            </a:extLst>
          </p:cNvPr>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750F4422-FC82-7177-06E9-A837088D52E8}"/>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0EECF077-779C-08F6-9689-54F56C03E148}"/>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sp>
        <p:nvSpPr>
          <p:cNvPr id="15" name="TextBox 13">
            <a:extLst>
              <a:ext uri="{FF2B5EF4-FFF2-40B4-BE49-F238E27FC236}">
                <a16:creationId xmlns:a16="http://schemas.microsoft.com/office/drawing/2014/main" id="{AE591227-0A13-D0B4-5E6D-691652554940}"/>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6" name="Picture 15">
            <a:extLst>
              <a:ext uri="{FF2B5EF4-FFF2-40B4-BE49-F238E27FC236}">
                <a16:creationId xmlns:a16="http://schemas.microsoft.com/office/drawing/2014/main" id="{413FD869-0408-5B7B-646C-1A9707B7F9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6" name="TextBox 5">
            <a:extLst>
              <a:ext uri="{FF2B5EF4-FFF2-40B4-BE49-F238E27FC236}">
                <a16:creationId xmlns:a16="http://schemas.microsoft.com/office/drawing/2014/main" id="{4214EFD0-5DD4-5984-4D45-9963052A9969}"/>
              </a:ext>
            </a:extLst>
          </p:cNvPr>
          <p:cNvSpPr txBox="1"/>
          <p:nvPr/>
        </p:nvSpPr>
        <p:spPr>
          <a:xfrm>
            <a:off x="339018" y="-80907"/>
            <a:ext cx="9071831" cy="1095428"/>
          </a:xfrm>
          <a:prstGeom prst="rect">
            <a:avLst/>
          </a:prstGeom>
        </p:spPr>
        <p:txBody>
          <a:bodyPr wrap="square" lIns="0" tIns="0" rIns="0" bIns="0" rtlCol="0" anchor="t">
            <a:spAutoFit/>
          </a:bodyPr>
          <a:lstStyle/>
          <a:p>
            <a:pPr>
              <a:lnSpc>
                <a:spcPts val="9679"/>
              </a:lnSpc>
            </a:pPr>
            <a:r>
              <a:rPr lang="en-US" sz="4800" b="1" spc="-87" dirty="0">
                <a:solidFill>
                  <a:srgbClr val="033C5B"/>
                </a:solidFill>
                <a:latin typeface="HK Grotesk Bold"/>
              </a:rPr>
              <a:t>Other Tools to Use in the Classroom </a:t>
            </a:r>
          </a:p>
        </p:txBody>
      </p:sp>
      <p:pic>
        <p:nvPicPr>
          <p:cNvPr id="12" name="Picture 11" descr="A screenshot of a group of logos&#10;&#10;Description automatically generated">
            <a:extLst>
              <a:ext uri="{FF2B5EF4-FFF2-40B4-BE49-F238E27FC236}">
                <a16:creationId xmlns:a16="http://schemas.microsoft.com/office/drawing/2014/main" id="{31351C45-0AA7-79B2-7EDF-3E4EC9858D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6534" y="966492"/>
            <a:ext cx="6485200" cy="4863901"/>
          </a:xfrm>
          <a:prstGeom prst="rect">
            <a:avLst/>
          </a:prstGeom>
        </p:spPr>
      </p:pic>
      <p:sp>
        <p:nvSpPr>
          <p:cNvPr id="17" name="TextBox 16">
            <a:extLst>
              <a:ext uri="{FF2B5EF4-FFF2-40B4-BE49-F238E27FC236}">
                <a16:creationId xmlns:a16="http://schemas.microsoft.com/office/drawing/2014/main" id="{4A8AEF00-D6CD-0EDB-A600-DEE3114AC647}"/>
              </a:ext>
            </a:extLst>
          </p:cNvPr>
          <p:cNvSpPr txBox="1"/>
          <p:nvPr/>
        </p:nvSpPr>
        <p:spPr>
          <a:xfrm>
            <a:off x="3140910" y="5610943"/>
            <a:ext cx="6109854" cy="261610"/>
          </a:xfrm>
          <a:prstGeom prst="rect">
            <a:avLst/>
          </a:prstGeom>
          <a:noFill/>
        </p:spPr>
        <p:txBody>
          <a:bodyPr wrap="square">
            <a:spAutoFit/>
          </a:bodyPr>
          <a:lstStyle/>
          <a:p>
            <a:r>
              <a:rPr lang="en-GB" sz="1100" dirty="0"/>
              <a:t>Source: </a:t>
            </a:r>
            <a:r>
              <a:rPr lang="en-BE" sz="1100" dirty="0">
                <a:hlinkClick r:id="rId6"/>
              </a:rPr>
              <a:t>https://www.teachfloor.com/blog/best-collaborative-learning-tools-2022</a:t>
            </a:r>
            <a:r>
              <a:rPr lang="en-GB" sz="1100" dirty="0"/>
              <a:t> </a:t>
            </a:r>
            <a:endParaRPr lang="en-BE" sz="1100" dirty="0"/>
          </a:p>
        </p:txBody>
      </p:sp>
    </p:spTree>
    <p:extLst>
      <p:ext uri="{BB962C8B-B14F-4D97-AF65-F5344CB8AC3E}">
        <p14:creationId xmlns:p14="http://schemas.microsoft.com/office/powerpoint/2010/main" val="3265863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474442" y="685800"/>
            <a:ext cx="10566213" cy="1073051"/>
          </a:xfrm>
          <a:prstGeom prst="rect">
            <a:avLst/>
          </a:prstGeom>
        </p:spPr>
        <p:txBody>
          <a:bodyPr wrap="square" lIns="0" tIns="0" rIns="0" bIns="0" rtlCol="0" anchor="t">
            <a:spAutoFit/>
          </a:bodyPr>
          <a:lstStyle/>
          <a:p>
            <a:pPr>
              <a:lnSpc>
                <a:spcPts val="9679"/>
              </a:lnSpc>
            </a:pPr>
            <a:r>
              <a:rPr lang="en-US" sz="4800" spc="-87" dirty="0">
                <a:solidFill>
                  <a:srgbClr val="033C5B"/>
                </a:solidFill>
                <a:latin typeface="HK Grotesk Bold"/>
              </a:rPr>
              <a:t>Emphasizing Reflection and Feedback</a:t>
            </a: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7CBEB41A-4DCA-C6CC-32D5-8C6B229B375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sp>
        <p:nvSpPr>
          <p:cNvPr id="15" name="TextBox 13">
            <a:extLst>
              <a:ext uri="{FF2B5EF4-FFF2-40B4-BE49-F238E27FC236}">
                <a16:creationId xmlns:a16="http://schemas.microsoft.com/office/drawing/2014/main" id="{7A70A7A5-66DD-15C1-7937-F99B8F45BB60}"/>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18" name="TextBox 3">
            <a:extLst>
              <a:ext uri="{FF2B5EF4-FFF2-40B4-BE49-F238E27FC236}">
                <a16:creationId xmlns:a16="http://schemas.microsoft.com/office/drawing/2014/main" id="{7C8D47F0-2523-39B4-2583-7777D1451412}"/>
              </a:ext>
            </a:extLst>
          </p:cNvPr>
          <p:cNvGraphicFramePr/>
          <p:nvPr>
            <p:extLst>
              <p:ext uri="{D42A27DB-BD31-4B8C-83A1-F6EECF244321}">
                <p14:modId xmlns:p14="http://schemas.microsoft.com/office/powerpoint/2010/main" val="3877948593"/>
              </p:ext>
            </p:extLst>
          </p:nvPr>
        </p:nvGraphicFramePr>
        <p:xfrm>
          <a:off x="548641" y="2260187"/>
          <a:ext cx="7543800" cy="27097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62054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87251" y="-25494"/>
            <a:ext cx="1844549" cy="3479077"/>
          </a:xfrm>
          <a:prstGeom prst="rect">
            <a:avLst/>
          </a:prstGeom>
          <a:solidFill>
            <a:srgbClr val="FB8709"/>
          </a:solidFill>
        </p:spPr>
        <p:txBody>
          <a:bodyPr/>
          <a:lstStyle/>
          <a:p>
            <a:endParaRPr lang="en-BE" sz="1200"/>
          </a:p>
        </p:txBody>
      </p:sp>
      <p:sp>
        <p:nvSpPr>
          <p:cNvPr id="3" name="Freeform 3"/>
          <p:cNvSpPr/>
          <p:nvPr/>
        </p:nvSpPr>
        <p:spPr>
          <a:xfrm rot="5400000">
            <a:off x="0" y="1671702"/>
            <a:ext cx="1757298" cy="1757298"/>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sz="1200"/>
          </a:p>
        </p:txBody>
      </p:sp>
      <p:sp>
        <p:nvSpPr>
          <p:cNvPr id="4" name="AutoShape 4"/>
          <p:cNvSpPr/>
          <p:nvPr/>
        </p:nvSpPr>
        <p:spPr>
          <a:xfrm>
            <a:off x="-87251" y="3429000"/>
            <a:ext cx="1844549" cy="2443553"/>
          </a:xfrm>
          <a:prstGeom prst="rect">
            <a:avLst/>
          </a:prstGeom>
          <a:solidFill>
            <a:srgbClr val="053249"/>
          </a:solidFill>
        </p:spPr>
        <p:txBody>
          <a:bodyPr/>
          <a:lstStyle/>
          <a:p>
            <a:endParaRPr lang="en-BE" sz="1200"/>
          </a:p>
        </p:txBody>
      </p:sp>
      <p:sp>
        <p:nvSpPr>
          <p:cNvPr id="5" name="Freeform 5"/>
          <p:cNvSpPr/>
          <p:nvPr/>
        </p:nvSpPr>
        <p:spPr>
          <a:xfrm rot="5400000" flipH="1">
            <a:off x="0" y="3429000"/>
            <a:ext cx="1757298" cy="1757298"/>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BE" sz="1200"/>
          </a:p>
        </p:txBody>
      </p:sp>
      <p:sp>
        <p:nvSpPr>
          <p:cNvPr id="8" name="AutoShape 8"/>
          <p:cNvSpPr/>
          <p:nvPr/>
        </p:nvSpPr>
        <p:spPr>
          <a:xfrm rot="5400000">
            <a:off x="6092826" y="115571"/>
            <a:ext cx="6350" cy="11513965"/>
          </a:xfrm>
          <a:prstGeom prst="rect">
            <a:avLst/>
          </a:prstGeom>
          <a:solidFill>
            <a:srgbClr val="FB8709"/>
          </a:solidFill>
        </p:spPr>
        <p:txBody>
          <a:bodyPr/>
          <a:lstStyle/>
          <a:p>
            <a:endParaRPr lang="en-BE" sz="1200"/>
          </a:p>
        </p:txBody>
      </p:sp>
      <p:sp>
        <p:nvSpPr>
          <p:cNvPr id="9" name="Freeform 9"/>
          <p:cNvSpPr/>
          <p:nvPr/>
        </p:nvSpPr>
        <p:spPr>
          <a:xfrm>
            <a:off x="9935718" y="2821379"/>
            <a:ext cx="1570482" cy="2743200"/>
          </a:xfrm>
          <a:custGeom>
            <a:avLst/>
            <a:gdLst/>
            <a:ahLst/>
            <a:cxnLst/>
            <a:rect l="l" t="t" r="r" b="b"/>
            <a:pathLst>
              <a:path w="2355723" h="4114800">
                <a:moveTo>
                  <a:pt x="0" y="0"/>
                </a:moveTo>
                <a:lnTo>
                  <a:pt x="2355723" y="0"/>
                </a:lnTo>
                <a:lnTo>
                  <a:pt x="235572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BE" sz="1200"/>
          </a:p>
        </p:txBody>
      </p:sp>
      <p:sp>
        <p:nvSpPr>
          <p:cNvPr id="10" name="TextBox 10"/>
          <p:cNvSpPr txBox="1"/>
          <p:nvPr/>
        </p:nvSpPr>
        <p:spPr>
          <a:xfrm>
            <a:off x="2039131" y="515936"/>
            <a:ext cx="8843496" cy="654025"/>
          </a:xfrm>
          <a:prstGeom prst="rect">
            <a:avLst/>
          </a:prstGeom>
        </p:spPr>
        <p:txBody>
          <a:bodyPr lIns="0" tIns="0" rIns="0" bIns="0" rtlCol="0" anchor="t">
            <a:spAutoFit/>
          </a:bodyPr>
          <a:lstStyle/>
          <a:p>
            <a:pPr>
              <a:lnSpc>
                <a:spcPts val="5133"/>
              </a:lnSpc>
            </a:pPr>
            <a:r>
              <a:rPr lang="en-US" sz="4666" spc="-46">
                <a:solidFill>
                  <a:srgbClr val="033C5B"/>
                </a:solidFill>
                <a:latin typeface="HK Grotesk Bold"/>
              </a:rPr>
              <a:t>Reflection Activity</a:t>
            </a:r>
          </a:p>
        </p:txBody>
      </p:sp>
      <p:sp>
        <p:nvSpPr>
          <p:cNvPr id="11" name="TextBox 11"/>
          <p:cNvSpPr txBox="1"/>
          <p:nvPr/>
        </p:nvSpPr>
        <p:spPr>
          <a:xfrm>
            <a:off x="2039131" y="1337689"/>
            <a:ext cx="7896587" cy="1825949"/>
          </a:xfrm>
          <a:prstGeom prst="rect">
            <a:avLst/>
          </a:prstGeom>
        </p:spPr>
        <p:txBody>
          <a:bodyPr wrap="square" lIns="0" tIns="0" rIns="0" bIns="0" rtlCol="0" anchor="t">
            <a:spAutoFit/>
          </a:bodyPr>
          <a:lstStyle/>
          <a:p>
            <a:pPr marL="304815" indent="-304815">
              <a:lnSpc>
                <a:spcPts val="2426"/>
              </a:lnSpc>
              <a:spcBef>
                <a:spcPct val="0"/>
              </a:spcBef>
              <a:buFont typeface="Wingdings" panose="05000000000000000000" pitchFamily="2" charset="2"/>
              <a:buChar char="à"/>
            </a:pPr>
            <a:r>
              <a:rPr lang="en-GB" sz="1600" dirty="0"/>
              <a:t>Pick a tool you would like to explore further (e.g., Google Classroom, </a:t>
            </a:r>
            <a:r>
              <a:rPr lang="en-GB" sz="1600" dirty="0" err="1"/>
              <a:t>Instructables</a:t>
            </a:r>
            <a:r>
              <a:rPr lang="en-GB" sz="1600" dirty="0"/>
              <a:t>, </a:t>
            </a:r>
            <a:r>
              <a:rPr lang="en-GB" sz="1600" dirty="0" err="1"/>
              <a:t>Labster</a:t>
            </a:r>
            <a:r>
              <a:rPr lang="en-GB" sz="1600" dirty="0"/>
              <a:t>). Outline a lesson that uses this tool to engage students with real-world applications.</a:t>
            </a:r>
          </a:p>
          <a:p>
            <a:pPr marL="304815" indent="-304815">
              <a:lnSpc>
                <a:spcPts val="2426"/>
              </a:lnSpc>
              <a:spcBef>
                <a:spcPct val="0"/>
              </a:spcBef>
              <a:buFont typeface="Wingdings" panose="05000000000000000000" pitchFamily="2" charset="2"/>
              <a:buChar char="à"/>
            </a:pPr>
            <a:r>
              <a:rPr lang="en-GB" sz="1600" dirty="0"/>
              <a:t>How will this tool enhance students’ understanding of practical skills? What challenges might you face in implementing this tool in a VET setting? How could you encourage collaboration and engagement using this tool?</a:t>
            </a:r>
            <a:endParaRPr lang="en-GB" sz="1733" dirty="0">
              <a:solidFill>
                <a:srgbClr val="121212"/>
              </a:solidFill>
              <a:latin typeface="HK Grotesk Light"/>
            </a:endParaRPr>
          </a:p>
        </p:txBody>
      </p:sp>
      <p:sp>
        <p:nvSpPr>
          <p:cNvPr id="13" name="Freeform 11">
            <a:extLst>
              <a:ext uri="{FF2B5EF4-FFF2-40B4-BE49-F238E27FC236}">
                <a16:creationId xmlns:a16="http://schemas.microsoft.com/office/drawing/2014/main" id="{A7EFFD83-B96F-D3E2-0503-48BF36041500}"/>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8"/>
            <a:stretch>
              <a:fillRect/>
            </a:stretch>
          </a:blipFill>
        </p:spPr>
        <p:txBody>
          <a:bodyPr/>
          <a:lstStyle/>
          <a:p>
            <a:endParaRPr lang="en-BE" sz="1200"/>
          </a:p>
        </p:txBody>
      </p:sp>
      <p:sp>
        <p:nvSpPr>
          <p:cNvPr id="14" name="Freeform 12">
            <a:extLst>
              <a:ext uri="{FF2B5EF4-FFF2-40B4-BE49-F238E27FC236}">
                <a16:creationId xmlns:a16="http://schemas.microsoft.com/office/drawing/2014/main" id="{7808B473-A35D-8A6D-DED8-548BD1426589}"/>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9"/>
            <a:stretch>
              <a:fillRect/>
            </a:stretch>
          </a:blipFill>
        </p:spPr>
        <p:txBody>
          <a:bodyPr/>
          <a:lstStyle/>
          <a:p>
            <a:endParaRPr lang="en-BE" sz="1200"/>
          </a:p>
        </p:txBody>
      </p:sp>
      <p:sp>
        <p:nvSpPr>
          <p:cNvPr id="15" name="TextBox 13">
            <a:extLst>
              <a:ext uri="{FF2B5EF4-FFF2-40B4-BE49-F238E27FC236}">
                <a16:creationId xmlns:a16="http://schemas.microsoft.com/office/drawing/2014/main" id="{01AE9181-D4D0-666C-362B-06B9D508DB75}"/>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6" name="Picture 15">
            <a:extLst>
              <a:ext uri="{FF2B5EF4-FFF2-40B4-BE49-F238E27FC236}">
                <a16:creationId xmlns:a16="http://schemas.microsoft.com/office/drawing/2014/main" id="{18DC755A-F864-C150-9746-6B56DDD048E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71475" y="388372"/>
            <a:ext cx="4660190" cy="1477328"/>
          </a:xfrm>
          <a:prstGeom prst="rect">
            <a:avLst/>
          </a:prstGeom>
        </p:spPr>
        <p:txBody>
          <a:bodyPr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Learning Objectives</a:t>
            </a:r>
            <a:endParaRPr lang="en-US" sz="4666" b="1" spc="-46" dirty="0">
              <a:solidFill>
                <a:srgbClr val="033C5B"/>
              </a:solidFill>
              <a:latin typeface="HK Grotesk" panose="020B0604020202020204" charset="0"/>
            </a:endParaRPr>
          </a:p>
        </p:txBody>
      </p:sp>
      <p:sp>
        <p:nvSpPr>
          <p:cNvPr id="3" name="TextBox 3"/>
          <p:cNvSpPr txBox="1"/>
          <p:nvPr/>
        </p:nvSpPr>
        <p:spPr>
          <a:xfrm>
            <a:off x="63500" y="1999105"/>
            <a:ext cx="6375400" cy="3046988"/>
          </a:xfrm>
          <a:prstGeom prst="rect">
            <a:avLst/>
          </a:prstGeom>
        </p:spPr>
        <p:txBody>
          <a:bodyPr wrap="square" lIns="0" tIns="0" rIns="0" bIns="0" rtlCol="0" anchor="t">
            <a:spAutoFit/>
          </a:bodyPr>
          <a:lstStyle/>
          <a:p>
            <a:pPr marL="201516" lvl="1"/>
            <a:r>
              <a:rPr lang="en-GB" dirty="0">
                <a:solidFill>
                  <a:srgbClr val="121212"/>
                </a:solidFill>
                <a:latin typeface="HK Grotesk Light" panose="020B0604020202020204" charset="0"/>
                <a:cs typeface="Arial" panose="020B0604020202020204" pitchFamily="34" charset="0"/>
              </a:rPr>
              <a:t>By the end of this unit, participants will be able to:</a:t>
            </a:r>
            <a:endParaRPr lang="en-US" dirty="0">
              <a:solidFill>
                <a:srgbClr val="121212"/>
              </a:solidFill>
              <a:latin typeface="HK Grotesk Light" panose="020B0604020202020204" charset="0"/>
              <a:cs typeface="Arial" panose="020B0604020202020204" pitchFamily="34" charset="0"/>
            </a:endParaRPr>
          </a:p>
          <a:p>
            <a:pPr marL="742950" lvl="1" indent="-285750" fontAlgn="base">
              <a:buFont typeface="Arial" panose="020B0604020202020204" pitchFamily="34" charset="0"/>
              <a:buChar char="•"/>
            </a:pPr>
            <a:r>
              <a:rPr lang="en-GB" i="0" u="none" strike="noStrike" dirty="0">
                <a:solidFill>
                  <a:srgbClr val="121212"/>
                </a:solidFill>
                <a:effectLst/>
                <a:latin typeface="HK Grotesk Light" panose="020B0604020202020204" charset="0"/>
                <a:cs typeface="Arial" panose="020B0604020202020204" pitchFamily="34" charset="0"/>
              </a:rPr>
              <a:t>Understand the role of interactive platforms in enhancing collaboration and engagement in VET settings.</a:t>
            </a:r>
          </a:p>
          <a:p>
            <a:pPr marL="742950" lvl="1" indent="-285750" fontAlgn="base">
              <a:buFont typeface="Arial" panose="020B0604020202020204" pitchFamily="34" charset="0"/>
              <a:buChar char="•"/>
            </a:pPr>
            <a:r>
              <a:rPr lang="en-GB" i="0" u="none" strike="noStrike" dirty="0">
                <a:solidFill>
                  <a:srgbClr val="121212"/>
                </a:solidFill>
                <a:effectLst/>
                <a:latin typeface="HK Grotesk Light" panose="020B0604020202020204" charset="0"/>
                <a:cs typeface="Arial" panose="020B0604020202020204" pitchFamily="34" charset="0"/>
              </a:rPr>
              <a:t>Identify specific tools and techniques for fostering a student-</a:t>
            </a:r>
            <a:r>
              <a:rPr lang="en-GB" i="0" u="none" strike="noStrike" dirty="0" err="1">
                <a:solidFill>
                  <a:srgbClr val="121212"/>
                </a:solidFill>
                <a:effectLst/>
                <a:latin typeface="HK Grotesk Light" panose="020B0604020202020204" charset="0"/>
                <a:cs typeface="Arial" panose="020B0604020202020204" pitchFamily="34" charset="0"/>
              </a:rPr>
              <a:t>centered</a:t>
            </a:r>
            <a:r>
              <a:rPr lang="en-GB" i="0" u="none" strike="noStrike" dirty="0">
                <a:solidFill>
                  <a:srgbClr val="121212"/>
                </a:solidFill>
                <a:effectLst/>
                <a:latin typeface="HK Grotesk Light" panose="020B0604020202020204" charset="0"/>
                <a:cs typeface="Arial" panose="020B0604020202020204" pitchFamily="34" charset="0"/>
              </a:rPr>
              <a:t>, hands-on learning environment.</a:t>
            </a:r>
          </a:p>
          <a:p>
            <a:pPr marL="742950" lvl="1" indent="-285750" fontAlgn="base">
              <a:buFont typeface="Arial" panose="020B0604020202020204" pitchFamily="34" charset="0"/>
              <a:buChar char="•"/>
            </a:pPr>
            <a:r>
              <a:rPr lang="en-GB" i="0" u="none" strike="noStrike" dirty="0">
                <a:solidFill>
                  <a:srgbClr val="121212"/>
                </a:solidFill>
                <a:effectLst/>
                <a:latin typeface="HK Grotesk Light" panose="020B0604020202020204" charset="0"/>
                <a:cs typeface="Arial" panose="020B0604020202020204" pitchFamily="34" charset="0"/>
              </a:rPr>
              <a:t>Explore ways to integrate technology to address diverse learning needs and increase engagement through real-world applications.</a:t>
            </a:r>
          </a:p>
          <a:p>
            <a:pPr marL="742950" lvl="1" indent="-285750" fontAlgn="base">
              <a:buFont typeface="Arial" panose="020B0604020202020204" pitchFamily="34" charset="0"/>
              <a:buChar char="•"/>
            </a:pPr>
            <a:r>
              <a:rPr lang="en-GB" i="0" u="none" strike="noStrike" dirty="0">
                <a:solidFill>
                  <a:srgbClr val="121212"/>
                </a:solidFill>
                <a:effectLst/>
                <a:latin typeface="HK Grotesk Light" panose="020B0604020202020204" charset="0"/>
                <a:cs typeface="Arial" panose="020B0604020202020204" pitchFamily="34" charset="0"/>
              </a:rPr>
              <a:t>Develop skills to create dynamic, inclusive classrooms that leverage interactive platforms for a more personalized learning experience..</a:t>
            </a:r>
            <a:endParaRPr lang="en-US" i="0" u="none" strike="noStrike" dirty="0">
              <a:solidFill>
                <a:srgbClr val="121212"/>
              </a:solidFill>
              <a:effectLst/>
              <a:latin typeface="HK Grotesk Light" panose="020B0604020202020204" charset="0"/>
              <a:cs typeface="Arial" panose="020B0604020202020204" pitchFamily="34" charset="0"/>
            </a:endParaRPr>
          </a:p>
        </p:txBody>
      </p:sp>
      <p:sp>
        <p:nvSpPr>
          <p:cNvPr id="4" name="AutoShape 4"/>
          <p:cNvSpPr/>
          <p:nvPr/>
        </p:nvSpPr>
        <p:spPr>
          <a:xfrm>
            <a:off x="6362700" y="2522661"/>
            <a:ext cx="6096000" cy="4335339"/>
          </a:xfrm>
          <a:prstGeom prst="rect">
            <a:avLst/>
          </a:prstGeom>
          <a:solidFill>
            <a:srgbClr val="FB8709"/>
          </a:solidFill>
        </p:spPr>
        <p:txBody>
          <a:bodyPr/>
          <a:lstStyle/>
          <a:p>
            <a:endParaRPr lang="en-BE" sz="1200"/>
          </a:p>
        </p:txBody>
      </p:sp>
      <p:sp>
        <p:nvSpPr>
          <p:cNvPr id="5" name="AutoShape 5"/>
          <p:cNvSpPr/>
          <p:nvPr/>
        </p:nvSpPr>
        <p:spPr>
          <a:xfrm>
            <a:off x="6362700" y="0"/>
            <a:ext cx="6096000" cy="3429000"/>
          </a:xfrm>
          <a:prstGeom prst="rect">
            <a:avLst/>
          </a:prstGeom>
          <a:solidFill>
            <a:srgbClr val="053249"/>
          </a:solidFill>
        </p:spPr>
        <p:txBody>
          <a:bodyPr/>
          <a:lstStyle/>
          <a:p>
            <a:endParaRPr lang="en-BE" sz="1200"/>
          </a:p>
        </p:txBody>
      </p:sp>
      <p:sp>
        <p:nvSpPr>
          <p:cNvPr id="6" name="Freeform 6"/>
          <p:cNvSpPr/>
          <p:nvPr/>
        </p:nvSpPr>
        <p:spPr>
          <a:xfrm rot="5400000">
            <a:off x="6362700" y="5135276"/>
            <a:ext cx="1722724" cy="1722724"/>
          </a:xfrm>
          <a:custGeom>
            <a:avLst/>
            <a:gdLst/>
            <a:ahLst/>
            <a:cxnLst/>
            <a:rect l="l" t="t" r="r" b="b"/>
            <a:pathLst>
              <a:path w="2584086" h="2584086">
                <a:moveTo>
                  <a:pt x="0" y="0"/>
                </a:moveTo>
                <a:lnTo>
                  <a:pt x="2584086" y="0"/>
                </a:lnTo>
                <a:lnTo>
                  <a:pt x="2584086" y="2584086"/>
                </a:lnTo>
                <a:lnTo>
                  <a:pt x="0" y="25840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sz="1200"/>
          </a:p>
        </p:txBody>
      </p:sp>
      <p:sp>
        <p:nvSpPr>
          <p:cNvPr id="7" name="Freeform 7"/>
          <p:cNvSpPr/>
          <p:nvPr/>
        </p:nvSpPr>
        <p:spPr>
          <a:xfrm rot="-5400000">
            <a:off x="10469276" y="0"/>
            <a:ext cx="1722724" cy="1722724"/>
          </a:xfrm>
          <a:custGeom>
            <a:avLst/>
            <a:gdLst/>
            <a:ahLst/>
            <a:cxnLst/>
            <a:rect l="l" t="t" r="r" b="b"/>
            <a:pathLst>
              <a:path w="2584086" h="2584086">
                <a:moveTo>
                  <a:pt x="0" y="0"/>
                </a:moveTo>
                <a:lnTo>
                  <a:pt x="2584086" y="0"/>
                </a:lnTo>
                <a:lnTo>
                  <a:pt x="2584086" y="2584086"/>
                </a:lnTo>
                <a:lnTo>
                  <a:pt x="0" y="25840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BE" sz="1200"/>
          </a:p>
        </p:txBody>
      </p:sp>
      <p:sp>
        <p:nvSpPr>
          <p:cNvPr id="8" name="Freeform 8"/>
          <p:cNvSpPr/>
          <p:nvPr/>
        </p:nvSpPr>
        <p:spPr>
          <a:xfrm>
            <a:off x="7495560" y="1505988"/>
            <a:ext cx="3296881" cy="3846024"/>
          </a:xfrm>
          <a:custGeom>
            <a:avLst/>
            <a:gdLst/>
            <a:ahLst/>
            <a:cxnLst/>
            <a:rect l="l" t="t" r="r" b="b"/>
            <a:pathLst>
              <a:path w="4945322" h="5769036">
                <a:moveTo>
                  <a:pt x="0" y="0"/>
                </a:moveTo>
                <a:lnTo>
                  <a:pt x="4945322" y="0"/>
                </a:lnTo>
                <a:lnTo>
                  <a:pt x="4945322" y="5769036"/>
                </a:lnTo>
                <a:lnTo>
                  <a:pt x="0" y="5769036"/>
                </a:lnTo>
                <a:lnTo>
                  <a:pt x="0" y="0"/>
                </a:lnTo>
                <a:close/>
              </a:path>
            </a:pathLst>
          </a:custGeom>
          <a:blipFill>
            <a:blip r:embed="rId6"/>
            <a:stretch>
              <a:fillRect l="-37492" r="-37492"/>
            </a:stretch>
          </a:blipFill>
        </p:spPr>
        <p:txBody>
          <a:bodyPr/>
          <a:lstStyle/>
          <a:p>
            <a:endParaRPr lang="en-BE" sz="1200"/>
          </a:p>
        </p:txBody>
      </p:sp>
      <p:sp>
        <p:nvSpPr>
          <p:cNvPr id="9" name="Freeform 9"/>
          <p:cNvSpPr/>
          <p:nvPr/>
        </p:nvSpPr>
        <p:spPr>
          <a:xfrm>
            <a:off x="257173" y="552570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7"/>
            <a:stretch>
              <a:fillRect/>
            </a:stretch>
          </a:blipFill>
        </p:spPr>
        <p:txBody>
          <a:bodyPr/>
          <a:lstStyle/>
          <a:p>
            <a:endParaRPr lang="en-BE" sz="1200"/>
          </a:p>
        </p:txBody>
      </p:sp>
      <p:sp>
        <p:nvSpPr>
          <p:cNvPr id="10" name="Freeform 10"/>
          <p:cNvSpPr/>
          <p:nvPr/>
        </p:nvSpPr>
        <p:spPr>
          <a:xfrm>
            <a:off x="1916168" y="6069577"/>
            <a:ext cx="1727259" cy="466360"/>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8"/>
            <a:stretch>
              <a:fillRect/>
            </a:stretch>
          </a:blipFill>
        </p:spPr>
        <p:txBody>
          <a:bodyPr/>
          <a:lstStyle/>
          <a:p>
            <a:endParaRPr lang="en-BE" sz="1200"/>
          </a:p>
        </p:txBody>
      </p:sp>
      <p:pic>
        <p:nvPicPr>
          <p:cNvPr id="11" name="Picture 10">
            <a:extLst>
              <a:ext uri="{FF2B5EF4-FFF2-40B4-BE49-F238E27FC236}">
                <a16:creationId xmlns:a16="http://schemas.microsoft.com/office/drawing/2014/main" id="{77FC50D6-9136-F60E-3A18-DE4F19A533C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22848" y="6175773"/>
            <a:ext cx="698413" cy="25396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339018" y="131301"/>
            <a:ext cx="10566213" cy="1095428"/>
          </a:xfrm>
          <a:prstGeom prst="rect">
            <a:avLst/>
          </a:prstGeom>
        </p:spPr>
        <p:txBody>
          <a:bodyPr wrap="square" lIns="0" tIns="0" rIns="0" bIns="0" rtlCol="0" anchor="t">
            <a:spAutoFit/>
          </a:bodyPr>
          <a:lstStyle/>
          <a:p>
            <a:pPr>
              <a:lnSpc>
                <a:spcPts val="9679"/>
              </a:lnSpc>
            </a:pPr>
            <a:r>
              <a:rPr lang="en-US" sz="4800" b="1" spc="-87" dirty="0">
                <a:solidFill>
                  <a:srgbClr val="033C5B"/>
                </a:solidFill>
                <a:latin typeface="HK Grotesk Bold"/>
              </a:rPr>
              <a:t>Resources</a:t>
            </a:r>
            <a:endParaRPr lang="en-US" sz="4666" b="1" spc="-46" dirty="0">
              <a:solidFill>
                <a:srgbClr val="033C5B"/>
              </a:solidFill>
              <a:latin typeface="HK Grotesk Bold"/>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3"/>
            <a:stretch>
              <a:fillRect/>
            </a:stretch>
          </a:blipFill>
        </p:spPr>
        <p:txBody>
          <a:bodyPr/>
          <a:lstStyle/>
          <a:p>
            <a:endParaRPr lang="en-BE" sz="1200"/>
          </a:p>
        </p:txBody>
      </p:sp>
      <p:sp>
        <p:nvSpPr>
          <p:cNvPr id="8" name="Freeform 12">
            <a:extLst>
              <a:ext uri="{FF2B5EF4-FFF2-40B4-BE49-F238E27FC236}">
                <a16:creationId xmlns:a16="http://schemas.microsoft.com/office/drawing/2014/main" id="{7CBEB41A-4DCA-C6CC-32D5-8C6B229B375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4"/>
            <a:stretch>
              <a:fillRect/>
            </a:stretch>
          </a:blipFill>
        </p:spPr>
        <p:txBody>
          <a:bodyPr/>
          <a:lstStyle/>
          <a:p>
            <a:endParaRPr lang="en-BE" sz="1200"/>
          </a:p>
        </p:txBody>
      </p:sp>
      <p:sp>
        <p:nvSpPr>
          <p:cNvPr id="15" name="TextBox 13">
            <a:extLst>
              <a:ext uri="{FF2B5EF4-FFF2-40B4-BE49-F238E27FC236}">
                <a16:creationId xmlns:a16="http://schemas.microsoft.com/office/drawing/2014/main" id="{7A70A7A5-66DD-15C1-7937-F99B8F45BB60}"/>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17" name="TextBox 16">
            <a:extLst>
              <a:ext uri="{FF2B5EF4-FFF2-40B4-BE49-F238E27FC236}">
                <a16:creationId xmlns:a16="http://schemas.microsoft.com/office/drawing/2014/main" id="{66A06742-F05B-58F5-6C5D-C1006179EA4E}"/>
              </a:ext>
            </a:extLst>
          </p:cNvPr>
          <p:cNvSpPr txBox="1"/>
          <p:nvPr/>
        </p:nvSpPr>
        <p:spPr>
          <a:xfrm>
            <a:off x="168592" y="1397089"/>
            <a:ext cx="9548913" cy="4185761"/>
          </a:xfrm>
          <a:prstGeom prst="rect">
            <a:avLst/>
          </a:prstGeom>
          <a:noFill/>
        </p:spPr>
        <p:txBody>
          <a:bodyPr wrap="square">
            <a:spAutoFit/>
          </a:bodyPr>
          <a:lstStyle/>
          <a:p>
            <a:pPr marL="285750" indent="-285750">
              <a:buFont typeface="Arial" panose="020B0604020202020204" pitchFamily="34" charset="0"/>
              <a:buChar char="•"/>
            </a:pPr>
            <a:r>
              <a:rPr lang="en-US" sz="1400" dirty="0"/>
              <a:t>Google Classroom: Google Classroom is a learning management system (LMS) that facilitates communication between teachers and students. It enables the sharing of assignments, resources, and announcements in an organized way. It integrates with Google Drive and other Google tools, making it easy to manage digital coursework, provide feedback, and enhance collaboration in flipped classrooms. Website: </a:t>
            </a:r>
            <a:r>
              <a:rPr lang="en-US" sz="1400" dirty="0">
                <a:hlinkClick r:id="rId6"/>
              </a:rPr>
              <a:t>https://classroom.google.com</a:t>
            </a:r>
            <a:endParaRPr lang="en-US" sz="1400" dirty="0"/>
          </a:p>
          <a:p>
            <a:endParaRPr lang="en-US" sz="1400" dirty="0"/>
          </a:p>
          <a:p>
            <a:pPr marL="285750" indent="-285750">
              <a:buFont typeface="Arial" panose="020B0604020202020204" pitchFamily="34" charset="0"/>
              <a:buChar char="•"/>
            </a:pPr>
            <a:r>
              <a:rPr lang="en-US" sz="1400" dirty="0"/>
              <a:t>Microsoft Teams: Microsoft Teams is a collaboration platform that supports messaging, file sharing, and real-time communication through channels. It’s ideal for flipped classrooms, offering features like video meetings, assignment management, and integration with other Microsoft 365 tools. Teams enables efficient collaboration and organization within learning environments. Website: </a:t>
            </a:r>
            <a:r>
              <a:rPr lang="en-US" sz="1400" dirty="0">
                <a:hlinkClick r:id="rId7"/>
              </a:rPr>
              <a:t>https://www.microsoft.com/en/microsoft-teams</a:t>
            </a:r>
            <a:endParaRPr lang="en-US" sz="1400" dirty="0"/>
          </a:p>
          <a:p>
            <a:endParaRPr lang="en-US" sz="1400" dirty="0"/>
          </a:p>
          <a:p>
            <a:pPr marL="285750" indent="-285750">
              <a:buFont typeface="Arial" panose="020B0604020202020204" pitchFamily="34" charset="0"/>
              <a:buChar char="•"/>
            </a:pPr>
            <a:r>
              <a:rPr lang="en-US" sz="1400" dirty="0" err="1"/>
              <a:t>Simbound</a:t>
            </a:r>
            <a:r>
              <a:rPr lang="en-US" sz="1400" dirty="0"/>
              <a:t>: </a:t>
            </a:r>
            <a:r>
              <a:rPr lang="en-US" sz="1400" dirty="0" err="1"/>
              <a:t>Simbound</a:t>
            </a:r>
            <a:r>
              <a:rPr lang="en-US" sz="1400" dirty="0"/>
              <a:t> is an educational platform that provides digital marketing and eCommerce simulations. It allows students to engage with real-world marketing scenarios, experimenting with SEO, email campaigns, and web analytics in a hands-on way. </a:t>
            </a:r>
            <a:r>
              <a:rPr lang="en-US" sz="1400" dirty="0" err="1"/>
              <a:t>Simbound</a:t>
            </a:r>
            <a:r>
              <a:rPr lang="en-US" sz="1400" dirty="0"/>
              <a:t> helps students develop digital marketing skills within a controlled, interactive environment. Website: </a:t>
            </a:r>
            <a:r>
              <a:rPr lang="en-US" sz="1400" dirty="0">
                <a:hlinkClick r:id="rId8"/>
              </a:rPr>
              <a:t>https://www.simbound.com</a:t>
            </a:r>
            <a:endParaRPr lang="en-US" sz="1400" dirty="0"/>
          </a:p>
          <a:p>
            <a:endParaRPr lang="en-US" sz="1400" dirty="0"/>
          </a:p>
          <a:p>
            <a:pPr marL="285750" indent="-285750">
              <a:buFont typeface="Arial" panose="020B0604020202020204" pitchFamily="34" charset="0"/>
              <a:buChar char="•"/>
            </a:pPr>
            <a:r>
              <a:rPr lang="en-US" sz="1400" dirty="0" err="1"/>
              <a:t>Labster</a:t>
            </a:r>
            <a:r>
              <a:rPr lang="en-US" sz="1400" dirty="0"/>
              <a:t>: </a:t>
            </a:r>
            <a:r>
              <a:rPr lang="en-US" sz="1400" dirty="0" err="1"/>
              <a:t>Labster</a:t>
            </a:r>
            <a:r>
              <a:rPr lang="en-US" sz="1400" dirty="0"/>
              <a:t> offers virtual lab simulations for students in fields like biology, chemistry, and physics. These interactive simulations allow students to conduct experiments and explore scientific concepts in a virtual environment, making it a great tool for science education, especially in flipped classrooms. Website: </a:t>
            </a:r>
            <a:r>
              <a:rPr lang="en-US" sz="1400" dirty="0">
                <a:hlinkClick r:id="rId9"/>
              </a:rPr>
              <a:t>https://www.labster.com</a:t>
            </a:r>
            <a:endParaRPr lang="en-US" sz="1400" dirty="0"/>
          </a:p>
        </p:txBody>
      </p:sp>
    </p:spTree>
    <p:extLst>
      <p:ext uri="{BB962C8B-B14F-4D97-AF65-F5344CB8AC3E}">
        <p14:creationId xmlns:p14="http://schemas.microsoft.com/office/powerpoint/2010/main" val="442863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339018" y="149274"/>
            <a:ext cx="10566213" cy="1095428"/>
          </a:xfrm>
          <a:prstGeom prst="rect">
            <a:avLst/>
          </a:prstGeom>
        </p:spPr>
        <p:txBody>
          <a:bodyPr wrap="square" lIns="0" tIns="0" rIns="0" bIns="0" rtlCol="0" anchor="t">
            <a:spAutoFit/>
          </a:bodyPr>
          <a:lstStyle/>
          <a:p>
            <a:pPr>
              <a:lnSpc>
                <a:spcPts val="9679"/>
              </a:lnSpc>
            </a:pPr>
            <a:r>
              <a:rPr lang="en-US" sz="4800" b="1" spc="-87" dirty="0">
                <a:solidFill>
                  <a:srgbClr val="033C5B"/>
                </a:solidFill>
                <a:latin typeface="HK Grotesk Bold"/>
              </a:rPr>
              <a:t>Resources</a:t>
            </a:r>
            <a:endParaRPr lang="en-US" sz="4666" b="1" spc="-46" dirty="0">
              <a:solidFill>
                <a:srgbClr val="033C5B"/>
              </a:solidFill>
              <a:latin typeface="HK Grotesk Bold"/>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3"/>
            <a:stretch>
              <a:fillRect/>
            </a:stretch>
          </a:blipFill>
        </p:spPr>
        <p:txBody>
          <a:bodyPr/>
          <a:lstStyle/>
          <a:p>
            <a:endParaRPr lang="en-BE" sz="1200"/>
          </a:p>
        </p:txBody>
      </p:sp>
      <p:sp>
        <p:nvSpPr>
          <p:cNvPr id="8" name="Freeform 12">
            <a:extLst>
              <a:ext uri="{FF2B5EF4-FFF2-40B4-BE49-F238E27FC236}">
                <a16:creationId xmlns:a16="http://schemas.microsoft.com/office/drawing/2014/main" id="{7CBEB41A-4DCA-C6CC-32D5-8C6B229B375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4"/>
            <a:stretch>
              <a:fillRect/>
            </a:stretch>
          </a:blipFill>
        </p:spPr>
        <p:txBody>
          <a:bodyPr/>
          <a:lstStyle/>
          <a:p>
            <a:endParaRPr lang="en-BE" sz="1200"/>
          </a:p>
        </p:txBody>
      </p:sp>
      <p:sp>
        <p:nvSpPr>
          <p:cNvPr id="15" name="TextBox 13">
            <a:extLst>
              <a:ext uri="{FF2B5EF4-FFF2-40B4-BE49-F238E27FC236}">
                <a16:creationId xmlns:a16="http://schemas.microsoft.com/office/drawing/2014/main" id="{7A70A7A5-66DD-15C1-7937-F99B8F45BB60}"/>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17" name="TextBox 16">
            <a:extLst>
              <a:ext uri="{FF2B5EF4-FFF2-40B4-BE49-F238E27FC236}">
                <a16:creationId xmlns:a16="http://schemas.microsoft.com/office/drawing/2014/main" id="{66A06742-F05B-58F5-6C5D-C1006179EA4E}"/>
              </a:ext>
            </a:extLst>
          </p:cNvPr>
          <p:cNvSpPr txBox="1"/>
          <p:nvPr/>
        </p:nvSpPr>
        <p:spPr>
          <a:xfrm>
            <a:off x="168592" y="1397089"/>
            <a:ext cx="9548913" cy="4401205"/>
          </a:xfrm>
          <a:prstGeom prst="rect">
            <a:avLst/>
          </a:prstGeom>
          <a:noFill/>
        </p:spPr>
        <p:txBody>
          <a:bodyPr wrap="square">
            <a:spAutoFit/>
          </a:bodyPr>
          <a:lstStyle/>
          <a:p>
            <a:pPr marL="285750" indent="-285750">
              <a:buFont typeface="Arial" panose="020B0604020202020204" pitchFamily="34" charset="0"/>
              <a:buChar char="•"/>
            </a:pPr>
            <a:r>
              <a:rPr lang="en-US" sz="1400" dirty="0" err="1"/>
              <a:t>Instructables</a:t>
            </a:r>
            <a:r>
              <a:rPr lang="en-US" sz="1400" dirty="0"/>
              <a:t>: </a:t>
            </a:r>
            <a:r>
              <a:rPr lang="en-US" sz="1400" dirty="0" err="1"/>
              <a:t>Instructables</a:t>
            </a:r>
            <a:r>
              <a:rPr lang="en-US" sz="1400" dirty="0"/>
              <a:t> is a community-based platform where students can explore, create, and share DIY projects. It’s especially useful for vocational and technical education, offering step-by-step guides for projects across a range of areas such as electronics, woodworking, and crafting. Website: </a:t>
            </a:r>
            <a:r>
              <a:rPr lang="en-US" sz="1400" dirty="0">
                <a:hlinkClick r:id="rId6"/>
              </a:rPr>
              <a:t>https://www.instructables.com</a:t>
            </a: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err="1"/>
              <a:t>Codecademy</a:t>
            </a:r>
            <a:r>
              <a:rPr lang="en-US" sz="1400" dirty="0"/>
              <a:t>: </a:t>
            </a:r>
            <a:r>
              <a:rPr lang="en-US" sz="1400" dirty="0" err="1"/>
              <a:t>Codecademy</a:t>
            </a:r>
            <a:r>
              <a:rPr lang="en-US" sz="1400" dirty="0"/>
              <a:t> is an interactive platform that teaches coding in various programming languages, including Python, JavaScript, and HTML/CSS. It offers hands-on exercises and projects, making it ideal for students learning computer science and IT skills. Website: </a:t>
            </a:r>
            <a:r>
              <a:rPr lang="en-US" sz="1400" dirty="0">
                <a:hlinkClick r:id="rId7"/>
              </a:rPr>
              <a:t>https://www.codecademy.com</a:t>
            </a: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Coursera: Coursera is an online learning platform that provides access to a wide range of courses in various fields, including vocational skills like health care, construction, and business. It offers video lectures, readings, and quizzes, allowing students to learn at their own pace outside of class. Website: </a:t>
            </a:r>
            <a:r>
              <a:rPr lang="en-US" sz="1400" dirty="0">
                <a:hlinkClick r:id="rId8"/>
              </a:rPr>
              <a:t>https://www.coursera.org</a:t>
            </a: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Udemy: Udemy is an online learning marketplace offering a wide variety of courses, including vocational and technical skills. Students can access video lectures and practical assignments across fields like culinary arts, IT, and personal development, making it a great supplement for classroom learning. Website: </a:t>
            </a:r>
            <a:r>
              <a:rPr lang="en-US" sz="1400" dirty="0">
                <a:hlinkClick r:id="rId9"/>
              </a:rPr>
              <a:t>https://www.udemy.com</a:t>
            </a: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err="1"/>
              <a:t>ThingLink</a:t>
            </a:r>
            <a:r>
              <a:rPr lang="en-US" sz="1400" dirty="0"/>
              <a:t>: </a:t>
            </a:r>
            <a:r>
              <a:rPr lang="en-US" sz="1400" dirty="0" err="1"/>
              <a:t>ThingLink</a:t>
            </a:r>
            <a:r>
              <a:rPr lang="en-US" sz="1400" dirty="0"/>
              <a:t> is a platform for creating interactive media, such as images, videos, and 360-degree virtual tours. It’s especially useful for students in fields like media, real estate, and tourism education, enabling them to create immersive, interactive presentations. Website: </a:t>
            </a:r>
            <a:r>
              <a:rPr lang="en-US" sz="1400" dirty="0">
                <a:hlinkClick r:id="rId10"/>
              </a:rPr>
              <a:t>https://www.thinglink.com</a:t>
            </a:r>
            <a:endParaRPr lang="en-US" sz="1400" dirty="0"/>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2447739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413252" y="428557"/>
            <a:ext cx="10566213" cy="1095428"/>
          </a:xfrm>
          <a:prstGeom prst="rect">
            <a:avLst/>
          </a:prstGeom>
        </p:spPr>
        <p:txBody>
          <a:bodyPr wrap="square" lIns="0" tIns="0" rIns="0" bIns="0" rtlCol="0" anchor="t">
            <a:spAutoFit/>
          </a:bodyPr>
          <a:lstStyle/>
          <a:p>
            <a:pPr>
              <a:lnSpc>
                <a:spcPts val="9679"/>
              </a:lnSpc>
            </a:pPr>
            <a:r>
              <a:rPr lang="en-US" sz="4800" b="1" spc="-87" dirty="0">
                <a:solidFill>
                  <a:srgbClr val="033C5B"/>
                </a:solidFill>
                <a:latin typeface="HK Grotesk Bold"/>
              </a:rPr>
              <a:t>Resources</a:t>
            </a:r>
            <a:endParaRPr lang="en-US" sz="4666" b="1" spc="-46" dirty="0">
              <a:solidFill>
                <a:srgbClr val="033C5B"/>
              </a:solidFill>
              <a:latin typeface="HK Grotesk Bold"/>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3"/>
            <a:stretch>
              <a:fillRect/>
            </a:stretch>
          </a:blipFill>
        </p:spPr>
        <p:txBody>
          <a:bodyPr/>
          <a:lstStyle/>
          <a:p>
            <a:endParaRPr lang="en-BE" sz="1200"/>
          </a:p>
        </p:txBody>
      </p:sp>
      <p:sp>
        <p:nvSpPr>
          <p:cNvPr id="8" name="Freeform 12">
            <a:extLst>
              <a:ext uri="{FF2B5EF4-FFF2-40B4-BE49-F238E27FC236}">
                <a16:creationId xmlns:a16="http://schemas.microsoft.com/office/drawing/2014/main" id="{7CBEB41A-4DCA-C6CC-32D5-8C6B229B375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4"/>
            <a:stretch>
              <a:fillRect/>
            </a:stretch>
          </a:blipFill>
        </p:spPr>
        <p:txBody>
          <a:bodyPr/>
          <a:lstStyle/>
          <a:p>
            <a:endParaRPr lang="en-BE" sz="1200"/>
          </a:p>
        </p:txBody>
      </p:sp>
      <p:sp>
        <p:nvSpPr>
          <p:cNvPr id="15" name="TextBox 13">
            <a:extLst>
              <a:ext uri="{FF2B5EF4-FFF2-40B4-BE49-F238E27FC236}">
                <a16:creationId xmlns:a16="http://schemas.microsoft.com/office/drawing/2014/main" id="{7A70A7A5-66DD-15C1-7937-F99B8F45BB60}"/>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11" name="TextBox 3">
            <a:extLst>
              <a:ext uri="{FF2B5EF4-FFF2-40B4-BE49-F238E27FC236}">
                <a16:creationId xmlns:a16="http://schemas.microsoft.com/office/drawing/2014/main" id="{C31294D0-D7E4-FD5D-A631-8C17C94700F6}"/>
              </a:ext>
            </a:extLst>
          </p:cNvPr>
          <p:cNvSpPr txBox="1"/>
          <p:nvPr/>
        </p:nvSpPr>
        <p:spPr>
          <a:xfrm>
            <a:off x="572824" y="1757574"/>
            <a:ext cx="8467345" cy="2680029"/>
          </a:xfrm>
          <a:prstGeom prst="rect">
            <a:avLst/>
          </a:prstGeom>
        </p:spPr>
        <p:txBody>
          <a:bodyPr wrap="square" lIns="0" tIns="0" rIns="0" bIns="0" rtlCol="0" anchor="t">
            <a:spAutoFit/>
          </a:bodyPr>
          <a:lstStyle/>
          <a:p>
            <a:pPr marL="285750" marR="0" lvl="0" indent="-285750" algn="l" rtl="0">
              <a:lnSpc>
                <a:spcPct val="140000"/>
              </a:lnSpc>
              <a:spcBef>
                <a:spcPts val="0"/>
              </a:spcBef>
              <a:spcAft>
                <a:spcPts val="0"/>
              </a:spcAft>
              <a:buFont typeface="Arial" panose="020B0604020202020204" pitchFamily="34" charset="0"/>
              <a:buChar char="•"/>
            </a:pPr>
            <a:r>
              <a:rPr lang="en-US" sz="1400" dirty="0">
                <a:solidFill>
                  <a:srgbClr val="121212"/>
                </a:solidFill>
                <a:latin typeface="Arial"/>
                <a:ea typeface="Arial"/>
                <a:cs typeface="Arial"/>
                <a:sym typeface="Arial"/>
              </a:rPr>
              <a:t>Slack: Slack is a communication platform ideal for flipped classrooms, enabling real-time messaging, file sharing, and collaboration through topic-specific channels. It integrates with numerous educational tools, enhancing focused discussions and teamwork among students and educators. This supports the unit’s aim of using technology for interactive learning and collaboration.</a:t>
            </a:r>
          </a:p>
          <a:p>
            <a:pPr marL="285750" marR="0" lvl="0" indent="-285750" algn="l" rtl="0">
              <a:lnSpc>
                <a:spcPct val="140000"/>
              </a:lnSpc>
              <a:spcBef>
                <a:spcPts val="0"/>
              </a:spcBef>
              <a:spcAft>
                <a:spcPts val="0"/>
              </a:spcAft>
              <a:buFont typeface="Arial" panose="020B0604020202020204" pitchFamily="34" charset="0"/>
              <a:buChar char="•"/>
            </a:pPr>
            <a:endParaRPr lang="en-US" sz="1400" dirty="0">
              <a:solidFill>
                <a:srgbClr val="121212"/>
              </a:solidFill>
              <a:latin typeface="Arial"/>
              <a:ea typeface="Arial"/>
              <a:cs typeface="Arial"/>
              <a:sym typeface="Arial"/>
            </a:endParaRPr>
          </a:p>
          <a:p>
            <a:pPr marL="285750" marR="0" lvl="0" indent="-285750" algn="l" rtl="0">
              <a:lnSpc>
                <a:spcPct val="140000"/>
              </a:lnSpc>
              <a:spcBef>
                <a:spcPts val="0"/>
              </a:spcBef>
              <a:spcAft>
                <a:spcPts val="0"/>
              </a:spcAft>
              <a:buFont typeface="Arial" panose="020B0604020202020204" pitchFamily="34" charset="0"/>
              <a:buChar char="•"/>
            </a:pPr>
            <a:r>
              <a:rPr lang="en-US" sz="1400" dirty="0">
                <a:solidFill>
                  <a:srgbClr val="121212"/>
                </a:solidFill>
                <a:latin typeface="Arial"/>
                <a:ea typeface="Arial"/>
                <a:cs typeface="Arial"/>
                <a:sym typeface="Arial"/>
              </a:rPr>
              <a:t>Trello: Trello is a project management tool that organizes tasks and projects into boards, lists, and cards. It's excellent for flipped classrooms, allowing students and teachers to visualize progress, assign tasks, and set deadlines collaboratively. Trello’s intuitive interface supports interactive learning projects, facilitating organization and communication within group work.</a:t>
            </a:r>
          </a:p>
        </p:txBody>
      </p:sp>
    </p:spTree>
    <p:extLst>
      <p:ext uri="{BB962C8B-B14F-4D97-AF65-F5344CB8AC3E}">
        <p14:creationId xmlns:p14="http://schemas.microsoft.com/office/powerpoint/2010/main" val="4285251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814840" y="920322"/>
            <a:ext cx="8120925" cy="654025"/>
          </a:xfrm>
          <a:prstGeom prst="rect">
            <a:avLst/>
          </a:prstGeom>
        </p:spPr>
        <p:txBody>
          <a:bodyPr lIns="0" tIns="0" rIns="0" bIns="0" rtlCol="0" anchor="t">
            <a:spAutoFit/>
          </a:bodyPr>
          <a:lstStyle/>
          <a:p>
            <a:pPr>
              <a:lnSpc>
                <a:spcPts val="5133"/>
              </a:lnSpc>
            </a:pPr>
            <a:r>
              <a:rPr lang="en-US" sz="4666" b="1" spc="-46" dirty="0">
                <a:solidFill>
                  <a:srgbClr val="033C5B"/>
                </a:solidFill>
                <a:latin typeface="HK Grotesk Bold"/>
              </a:rPr>
              <a:t>The need for innovation</a:t>
            </a: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7CBEB41A-4DCA-C6CC-32D5-8C6B229B375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sp>
        <p:nvSpPr>
          <p:cNvPr id="15" name="TextBox 13">
            <a:extLst>
              <a:ext uri="{FF2B5EF4-FFF2-40B4-BE49-F238E27FC236}">
                <a16:creationId xmlns:a16="http://schemas.microsoft.com/office/drawing/2014/main" id="{7A70A7A5-66DD-15C1-7937-F99B8F45BB60}"/>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11" name="TextBox 3">
            <a:extLst>
              <a:ext uri="{FF2B5EF4-FFF2-40B4-BE49-F238E27FC236}">
                <a16:creationId xmlns:a16="http://schemas.microsoft.com/office/drawing/2014/main" id="{C31294D0-D7E4-FD5D-A631-8C17C94700F6}"/>
              </a:ext>
            </a:extLst>
          </p:cNvPr>
          <p:cNvSpPr txBox="1"/>
          <p:nvPr/>
        </p:nvSpPr>
        <p:spPr>
          <a:xfrm>
            <a:off x="1477117" y="2044623"/>
            <a:ext cx="8858385" cy="1610697"/>
          </a:xfrm>
          <a:prstGeom prst="rect">
            <a:avLst/>
          </a:prstGeom>
        </p:spPr>
        <p:txBody>
          <a:bodyPr wrap="square" lIns="0" tIns="0" rIns="0" bIns="0" rtlCol="0" anchor="t">
            <a:spAutoFit/>
          </a:bodyPr>
          <a:lstStyle/>
          <a:p>
            <a:pPr marL="0" marR="0" lvl="0" indent="0" algn="ctr" rtl="0">
              <a:lnSpc>
                <a:spcPct val="150000"/>
              </a:lnSpc>
              <a:spcBef>
                <a:spcPts val="0"/>
              </a:spcBef>
              <a:spcAft>
                <a:spcPts val="0"/>
              </a:spcAft>
              <a:buNone/>
            </a:pPr>
            <a:r>
              <a:rPr lang="en-US" dirty="0">
                <a:solidFill>
                  <a:srgbClr val="121212"/>
                </a:solidFill>
                <a:latin typeface="Arial"/>
                <a:ea typeface="Arial"/>
                <a:cs typeface="Arial"/>
                <a:sym typeface="Arial"/>
              </a:rPr>
              <a:t>In the digital renaissance of education, interactive platforms emerge as pivotal in transforming the educational landscape. The educational landscape can be highlighted by new innovations that support learning by creating student-focused and engaging classrooms compatible with the digital age. </a:t>
            </a:r>
          </a:p>
        </p:txBody>
      </p:sp>
    </p:spTree>
    <p:extLst>
      <p:ext uri="{BB962C8B-B14F-4D97-AF65-F5344CB8AC3E}">
        <p14:creationId xmlns:p14="http://schemas.microsoft.com/office/powerpoint/2010/main" val="1447479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631247" y="429966"/>
            <a:ext cx="8120925" cy="1095428"/>
          </a:xfrm>
          <a:prstGeom prst="rect">
            <a:avLst/>
          </a:prstGeom>
        </p:spPr>
        <p:txBody>
          <a:bodyPr lIns="0" tIns="0" rIns="0" bIns="0" rtlCol="0" anchor="t">
            <a:spAutoFit/>
          </a:bodyPr>
          <a:lstStyle/>
          <a:p>
            <a:pPr>
              <a:lnSpc>
                <a:spcPts val="9679"/>
              </a:lnSpc>
            </a:pPr>
            <a:r>
              <a:rPr lang="en-US" sz="4800" b="1" spc="-87" dirty="0">
                <a:solidFill>
                  <a:srgbClr val="033C5B"/>
                </a:solidFill>
                <a:latin typeface="HK Grotesk Bold"/>
              </a:rPr>
              <a:t>Defining Interactive Learning</a:t>
            </a: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7CBEB41A-4DCA-C6CC-32D5-8C6B229B375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sp>
        <p:nvSpPr>
          <p:cNvPr id="15" name="TextBox 13">
            <a:extLst>
              <a:ext uri="{FF2B5EF4-FFF2-40B4-BE49-F238E27FC236}">
                <a16:creationId xmlns:a16="http://schemas.microsoft.com/office/drawing/2014/main" id="{7A70A7A5-66DD-15C1-7937-F99B8F45BB60}"/>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18" name="TextBox 3">
            <a:extLst>
              <a:ext uri="{FF2B5EF4-FFF2-40B4-BE49-F238E27FC236}">
                <a16:creationId xmlns:a16="http://schemas.microsoft.com/office/drawing/2014/main" id="{C697AFCE-0DAD-5C88-53BA-72586B3E2262}"/>
              </a:ext>
            </a:extLst>
          </p:cNvPr>
          <p:cNvGraphicFramePr/>
          <p:nvPr>
            <p:extLst>
              <p:ext uri="{D42A27DB-BD31-4B8C-83A1-F6EECF244321}">
                <p14:modId xmlns:p14="http://schemas.microsoft.com/office/powerpoint/2010/main" val="1015675828"/>
              </p:ext>
            </p:extLst>
          </p:nvPr>
        </p:nvGraphicFramePr>
        <p:xfrm>
          <a:off x="767600" y="1962147"/>
          <a:ext cx="8467345" cy="318394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476358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CB80A-8DA4-0AFE-B508-C8E90A155E0B}"/>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593623BF-E1CA-599E-E430-4CDDEC0174AD}"/>
              </a:ext>
            </a:extLst>
          </p:cNvPr>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a:extLst>
              <a:ext uri="{FF2B5EF4-FFF2-40B4-BE49-F238E27FC236}">
                <a16:creationId xmlns:a16="http://schemas.microsoft.com/office/drawing/2014/main" id="{F803994D-7BCC-FDBE-B02F-C752DFBA7839}"/>
              </a:ext>
            </a:extLst>
          </p:cNvPr>
          <p:cNvGrpSpPr/>
          <p:nvPr/>
        </p:nvGrpSpPr>
        <p:grpSpPr>
          <a:xfrm rot="-10800000">
            <a:off x="9307843" y="-1233"/>
            <a:ext cx="2886491" cy="2881872"/>
            <a:chOff x="0" y="0"/>
            <a:chExt cx="6350000" cy="6339840"/>
          </a:xfrm>
        </p:grpSpPr>
        <p:sp>
          <p:nvSpPr>
            <p:cNvPr id="4" name="Freeform 4">
              <a:extLst>
                <a:ext uri="{FF2B5EF4-FFF2-40B4-BE49-F238E27FC236}">
                  <a16:creationId xmlns:a16="http://schemas.microsoft.com/office/drawing/2014/main" id="{6EF1B18F-F3EB-C2BF-1FE2-CE31385535CB}"/>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a:extLst>
              <a:ext uri="{FF2B5EF4-FFF2-40B4-BE49-F238E27FC236}">
                <a16:creationId xmlns:a16="http://schemas.microsoft.com/office/drawing/2014/main" id="{7081ADDC-F959-F3A8-0546-1FCA2722C302}"/>
              </a:ext>
            </a:extLst>
          </p:cNvPr>
          <p:cNvSpPr txBox="1"/>
          <p:nvPr/>
        </p:nvSpPr>
        <p:spPr>
          <a:xfrm>
            <a:off x="381712" y="639479"/>
            <a:ext cx="9187896" cy="654025"/>
          </a:xfrm>
          <a:prstGeom prst="rect">
            <a:avLst/>
          </a:prstGeom>
        </p:spPr>
        <p:txBody>
          <a:bodyPr wrap="square" lIns="0" tIns="0" rIns="0" bIns="0" rtlCol="0" anchor="t">
            <a:spAutoFit/>
          </a:bodyPr>
          <a:lstStyle/>
          <a:p>
            <a:pPr>
              <a:lnSpc>
                <a:spcPts val="5133"/>
              </a:lnSpc>
            </a:pPr>
            <a:r>
              <a:rPr lang="en-US" sz="4800" b="1" spc="-87" dirty="0">
                <a:solidFill>
                  <a:srgbClr val="033C5B"/>
                </a:solidFill>
                <a:latin typeface="HK Grotesk Bold"/>
              </a:rPr>
              <a:t>Interactive Platforms in VET</a:t>
            </a:r>
          </a:p>
        </p:txBody>
      </p:sp>
      <p:grpSp>
        <p:nvGrpSpPr>
          <p:cNvPr id="9" name="Group 9">
            <a:extLst>
              <a:ext uri="{FF2B5EF4-FFF2-40B4-BE49-F238E27FC236}">
                <a16:creationId xmlns:a16="http://schemas.microsoft.com/office/drawing/2014/main" id="{BD649C0C-3990-AF32-AFE0-09F51326CC4A}"/>
              </a:ext>
            </a:extLst>
          </p:cNvPr>
          <p:cNvGrpSpPr>
            <a:grpSpLocks noChangeAspect="1"/>
          </p:cNvGrpSpPr>
          <p:nvPr/>
        </p:nvGrpSpPr>
        <p:grpSpPr>
          <a:xfrm>
            <a:off x="11217365" y="405109"/>
            <a:ext cx="561383" cy="561383"/>
            <a:chOff x="0" y="0"/>
            <a:chExt cx="6350000" cy="6350000"/>
          </a:xfrm>
        </p:grpSpPr>
        <p:sp>
          <p:nvSpPr>
            <p:cNvPr id="10" name="Freeform 10">
              <a:extLst>
                <a:ext uri="{FF2B5EF4-FFF2-40B4-BE49-F238E27FC236}">
                  <a16:creationId xmlns:a16="http://schemas.microsoft.com/office/drawing/2014/main" id="{A48040A8-0DE7-E10C-DEC9-C13A974CD752}"/>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a:extLst>
              <a:ext uri="{FF2B5EF4-FFF2-40B4-BE49-F238E27FC236}">
                <a16:creationId xmlns:a16="http://schemas.microsoft.com/office/drawing/2014/main" id="{0026DA96-CBBD-0F7C-2F38-57DDF2557CBA}"/>
              </a:ext>
            </a:extLst>
          </p:cNvPr>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4D2D6DA2-82F6-D134-98A1-B0EFFB98D00A}"/>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6AB8DC1A-C502-F02F-CAC2-6D0FF9F9737D}"/>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sp>
        <p:nvSpPr>
          <p:cNvPr id="15" name="TextBox 13">
            <a:extLst>
              <a:ext uri="{FF2B5EF4-FFF2-40B4-BE49-F238E27FC236}">
                <a16:creationId xmlns:a16="http://schemas.microsoft.com/office/drawing/2014/main" id="{03E1BD09-E690-A343-9CB5-7A33FC924139}"/>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6" name="Picture 15">
            <a:extLst>
              <a:ext uri="{FF2B5EF4-FFF2-40B4-BE49-F238E27FC236}">
                <a16:creationId xmlns:a16="http://schemas.microsoft.com/office/drawing/2014/main" id="{C16EBDF2-9D67-82B1-A1AA-FE16A9D925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18" name="TextBox 3">
            <a:extLst>
              <a:ext uri="{FF2B5EF4-FFF2-40B4-BE49-F238E27FC236}">
                <a16:creationId xmlns:a16="http://schemas.microsoft.com/office/drawing/2014/main" id="{A362FF2A-E9AA-86FA-1C0B-9E8B684FDB6B}"/>
              </a:ext>
            </a:extLst>
          </p:cNvPr>
          <p:cNvGraphicFramePr/>
          <p:nvPr>
            <p:extLst>
              <p:ext uri="{D42A27DB-BD31-4B8C-83A1-F6EECF244321}">
                <p14:modId xmlns:p14="http://schemas.microsoft.com/office/powerpoint/2010/main" val="567146743"/>
              </p:ext>
            </p:extLst>
          </p:nvPr>
        </p:nvGraphicFramePr>
        <p:xfrm>
          <a:off x="-106915" y="1421567"/>
          <a:ext cx="11723425" cy="43045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59859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529238" y="296358"/>
            <a:ext cx="8120925" cy="1095428"/>
          </a:xfrm>
          <a:prstGeom prst="rect">
            <a:avLst/>
          </a:prstGeom>
        </p:spPr>
        <p:txBody>
          <a:bodyPr lIns="0" tIns="0" rIns="0" bIns="0" rtlCol="0" anchor="t">
            <a:spAutoFit/>
          </a:bodyPr>
          <a:lstStyle/>
          <a:p>
            <a:pPr>
              <a:lnSpc>
                <a:spcPts val="9679"/>
              </a:lnSpc>
            </a:pPr>
            <a:r>
              <a:rPr lang="en-US" sz="4800" b="1" spc="-87" dirty="0">
                <a:solidFill>
                  <a:srgbClr val="033C5B"/>
                </a:solidFill>
                <a:latin typeface="HK Grotesk Bold"/>
              </a:rPr>
              <a:t>Unveiling the Benefits</a:t>
            </a: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7CBEB41A-4DCA-C6CC-32D5-8C6B229B375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sp>
        <p:nvSpPr>
          <p:cNvPr id="15" name="TextBox 13">
            <a:extLst>
              <a:ext uri="{FF2B5EF4-FFF2-40B4-BE49-F238E27FC236}">
                <a16:creationId xmlns:a16="http://schemas.microsoft.com/office/drawing/2014/main" id="{7A70A7A5-66DD-15C1-7937-F99B8F45BB60}"/>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11" name="TextBox 3">
            <a:extLst>
              <a:ext uri="{FF2B5EF4-FFF2-40B4-BE49-F238E27FC236}">
                <a16:creationId xmlns:a16="http://schemas.microsoft.com/office/drawing/2014/main" id="{C31294D0-D7E4-FD5D-A631-8C17C94700F6}"/>
              </a:ext>
            </a:extLst>
          </p:cNvPr>
          <p:cNvSpPr txBox="1"/>
          <p:nvPr/>
        </p:nvSpPr>
        <p:spPr>
          <a:xfrm>
            <a:off x="1652648" y="2579305"/>
            <a:ext cx="8528687" cy="267061"/>
          </a:xfrm>
          <a:prstGeom prst="rect">
            <a:avLst/>
          </a:prstGeom>
        </p:spPr>
        <p:txBody>
          <a:bodyPr wrap="square" lIns="0" tIns="0" rIns="0" bIns="0" rtlCol="0" anchor="t">
            <a:spAutoFit/>
          </a:bodyPr>
          <a:lstStyle/>
          <a:p>
            <a:pPr marL="0" marR="0" lvl="0" indent="0" algn="l" rtl="0">
              <a:lnSpc>
                <a:spcPct val="140000"/>
              </a:lnSpc>
              <a:spcBef>
                <a:spcPts val="0"/>
              </a:spcBef>
              <a:spcAft>
                <a:spcPts val="0"/>
              </a:spcAft>
              <a:buNone/>
            </a:pPr>
            <a:r>
              <a:rPr lang="en-US" sz="1400" dirty="0">
                <a:solidFill>
                  <a:srgbClr val="121212"/>
                </a:solidFill>
                <a:latin typeface="Arial"/>
                <a:ea typeface="Arial"/>
                <a:cs typeface="Arial"/>
                <a:sym typeface="Arial"/>
              </a:rPr>
              <a:t>.</a:t>
            </a:r>
          </a:p>
        </p:txBody>
      </p:sp>
      <p:graphicFrame>
        <p:nvGraphicFramePr>
          <p:cNvPr id="18" name="TextBox 12">
            <a:extLst>
              <a:ext uri="{FF2B5EF4-FFF2-40B4-BE49-F238E27FC236}">
                <a16:creationId xmlns:a16="http://schemas.microsoft.com/office/drawing/2014/main" id="{ABAB6B2A-3E9C-1238-8BC1-0835891CAEEA}"/>
              </a:ext>
            </a:extLst>
          </p:cNvPr>
          <p:cNvGraphicFramePr/>
          <p:nvPr>
            <p:extLst>
              <p:ext uri="{D42A27DB-BD31-4B8C-83A1-F6EECF244321}">
                <p14:modId xmlns:p14="http://schemas.microsoft.com/office/powerpoint/2010/main" val="2135869870"/>
              </p:ext>
            </p:extLst>
          </p:nvPr>
        </p:nvGraphicFramePr>
        <p:xfrm>
          <a:off x="1" y="1615695"/>
          <a:ext cx="10464800" cy="35013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88292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381712" y="639479"/>
            <a:ext cx="9187896" cy="654025"/>
          </a:xfrm>
          <a:prstGeom prst="rect">
            <a:avLst/>
          </a:prstGeom>
        </p:spPr>
        <p:txBody>
          <a:bodyPr wrap="square" lIns="0" tIns="0" rIns="0" bIns="0" rtlCol="0" anchor="t">
            <a:spAutoFit/>
          </a:bodyPr>
          <a:lstStyle/>
          <a:p>
            <a:pPr>
              <a:lnSpc>
                <a:spcPts val="5133"/>
              </a:lnSpc>
            </a:pPr>
            <a:r>
              <a:rPr lang="en-US" sz="4800" b="1" spc="-87" dirty="0">
                <a:solidFill>
                  <a:srgbClr val="033C5B"/>
                </a:solidFill>
                <a:latin typeface="HK Grotesk Bold"/>
              </a:rPr>
              <a:t>Specific benefits for VET contexts</a:t>
            </a: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7CBEB41A-4DCA-C6CC-32D5-8C6B229B375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sp>
        <p:nvSpPr>
          <p:cNvPr id="15" name="TextBox 13">
            <a:extLst>
              <a:ext uri="{FF2B5EF4-FFF2-40B4-BE49-F238E27FC236}">
                <a16:creationId xmlns:a16="http://schemas.microsoft.com/office/drawing/2014/main" id="{7A70A7A5-66DD-15C1-7937-F99B8F45BB60}"/>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11" name="TextBox 3">
            <a:extLst>
              <a:ext uri="{FF2B5EF4-FFF2-40B4-BE49-F238E27FC236}">
                <a16:creationId xmlns:a16="http://schemas.microsoft.com/office/drawing/2014/main" id="{C31294D0-D7E4-FD5D-A631-8C17C94700F6}"/>
              </a:ext>
            </a:extLst>
          </p:cNvPr>
          <p:cNvSpPr txBox="1"/>
          <p:nvPr/>
        </p:nvSpPr>
        <p:spPr>
          <a:xfrm>
            <a:off x="521509" y="1523626"/>
            <a:ext cx="9943291" cy="4355551"/>
          </a:xfrm>
          <a:prstGeom prst="rect">
            <a:avLst/>
          </a:prstGeom>
        </p:spPr>
        <p:txBody>
          <a:bodyPr wrap="square" lIns="0" tIns="0" rIns="0" bIns="0" rtlCol="0" anchor="t">
            <a:spAutoFit/>
          </a:bodyPr>
          <a:lstStyle/>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GB" b="1" dirty="0">
                <a:solidFill>
                  <a:srgbClr val="121212"/>
                </a:solidFill>
                <a:latin typeface="Arial"/>
                <a:ea typeface="Arial"/>
                <a:cs typeface="Arial"/>
                <a:sym typeface="Arial"/>
              </a:rPr>
              <a:t>Increased Engagement</a:t>
            </a:r>
            <a:r>
              <a:rPr lang="en-GB" dirty="0">
                <a:solidFill>
                  <a:srgbClr val="121212"/>
                </a:solidFill>
                <a:latin typeface="Arial"/>
                <a:ea typeface="Arial"/>
                <a:cs typeface="Arial"/>
                <a:sym typeface="Arial"/>
              </a:rPr>
              <a:t>: Interactive platforms foster active participation, making learning more engaging, relevant, and enjoyable.</a:t>
            </a:r>
          </a:p>
          <a:p>
            <a:pPr marL="742950" lvl="1" indent="-285750">
              <a:lnSpc>
                <a:spcPct val="140000"/>
              </a:lnSpc>
              <a:buClr>
                <a:schemeClr val="accent2"/>
              </a:buClr>
              <a:buSzPct val="150000"/>
              <a:buFont typeface="Wingdings" panose="05000000000000000000" pitchFamily="2" charset="2"/>
              <a:buChar char="v"/>
            </a:pPr>
            <a:r>
              <a:rPr lang="en-GB" sz="1600" i="1" dirty="0">
                <a:solidFill>
                  <a:srgbClr val="121212"/>
                </a:solidFill>
                <a:latin typeface="Arial"/>
                <a:ea typeface="Arial"/>
                <a:cs typeface="Arial"/>
                <a:sym typeface="Arial"/>
              </a:rPr>
              <a:t>Example: A culinary class uses an interactive recipe platform where students can annotate steps with questions or tips.</a:t>
            </a:r>
          </a:p>
          <a:p>
            <a:pPr marL="285750" indent="-285750">
              <a:lnSpc>
                <a:spcPct val="140000"/>
              </a:lnSpc>
              <a:buClr>
                <a:schemeClr val="accent2"/>
              </a:buClr>
              <a:buSzPct val="150000"/>
              <a:buFont typeface="Arial" panose="020B0604020202020204" pitchFamily="34" charset="0"/>
              <a:buChar char="•"/>
            </a:pPr>
            <a:r>
              <a:rPr lang="en-GB" b="1" dirty="0">
                <a:solidFill>
                  <a:srgbClr val="121212"/>
                </a:solidFill>
                <a:latin typeface="Arial"/>
                <a:ea typeface="Arial"/>
                <a:cs typeface="Arial"/>
                <a:sym typeface="Arial"/>
              </a:rPr>
              <a:t>Supports Different Learning Styles</a:t>
            </a:r>
            <a:r>
              <a:rPr lang="en-GB" dirty="0">
                <a:solidFill>
                  <a:srgbClr val="121212"/>
                </a:solidFill>
                <a:latin typeface="Arial"/>
                <a:ea typeface="Arial"/>
                <a:cs typeface="Arial"/>
                <a:sym typeface="Arial"/>
              </a:rPr>
              <a:t>: Visual, auditory, and </a:t>
            </a:r>
            <a:r>
              <a:rPr lang="en-GB" dirty="0" err="1">
                <a:solidFill>
                  <a:srgbClr val="121212"/>
                </a:solidFill>
                <a:latin typeface="Arial"/>
                <a:ea typeface="Arial"/>
                <a:cs typeface="Arial"/>
                <a:sym typeface="Arial"/>
              </a:rPr>
              <a:t>kinesthetic</a:t>
            </a:r>
            <a:r>
              <a:rPr lang="en-GB" dirty="0">
                <a:solidFill>
                  <a:srgbClr val="121212"/>
                </a:solidFill>
                <a:latin typeface="Arial"/>
                <a:ea typeface="Arial"/>
                <a:cs typeface="Arial"/>
                <a:sym typeface="Arial"/>
              </a:rPr>
              <a:t> learners can benefit from multimedia content, simulations, and hands-on digital activities.</a:t>
            </a:r>
          </a:p>
          <a:p>
            <a:pPr marL="742950" lvl="1" indent="-285750">
              <a:lnSpc>
                <a:spcPct val="140000"/>
              </a:lnSpc>
              <a:buClr>
                <a:schemeClr val="accent2"/>
              </a:buClr>
              <a:buSzPct val="150000"/>
              <a:buFont typeface="Wingdings" panose="05000000000000000000" pitchFamily="2" charset="2"/>
              <a:buChar char="v"/>
            </a:pPr>
            <a:r>
              <a:rPr lang="en-GB" sz="1600" i="1" dirty="0">
                <a:solidFill>
                  <a:srgbClr val="121212"/>
                </a:solidFill>
                <a:latin typeface="Arial"/>
                <a:ea typeface="Arial"/>
                <a:cs typeface="Arial"/>
                <a:sym typeface="Arial"/>
              </a:rPr>
              <a:t>Example: Visual learners can benefit from diagrams, while </a:t>
            </a:r>
            <a:r>
              <a:rPr lang="en-GB" sz="1600" i="1" dirty="0" err="1">
                <a:solidFill>
                  <a:srgbClr val="121212"/>
                </a:solidFill>
                <a:latin typeface="Arial"/>
                <a:ea typeface="Arial"/>
                <a:cs typeface="Arial"/>
                <a:sym typeface="Arial"/>
              </a:rPr>
              <a:t>kinesthetic</a:t>
            </a:r>
            <a:r>
              <a:rPr lang="en-GB" sz="1600" i="1" dirty="0">
                <a:solidFill>
                  <a:srgbClr val="121212"/>
                </a:solidFill>
                <a:latin typeface="Arial"/>
                <a:ea typeface="Arial"/>
                <a:cs typeface="Arial"/>
                <a:sym typeface="Arial"/>
              </a:rPr>
              <a:t> learners engage with simulations.</a:t>
            </a:r>
          </a:p>
          <a:p>
            <a:pPr marL="285750" indent="-285750">
              <a:lnSpc>
                <a:spcPct val="140000"/>
              </a:lnSpc>
              <a:buClr>
                <a:schemeClr val="accent2"/>
              </a:buClr>
              <a:buSzPct val="150000"/>
              <a:buFont typeface="Arial" panose="020B0604020202020204" pitchFamily="34" charset="0"/>
              <a:buChar char="•"/>
            </a:pPr>
            <a:r>
              <a:rPr lang="en-GB" b="1" dirty="0">
                <a:solidFill>
                  <a:srgbClr val="121212"/>
                </a:solidFill>
                <a:latin typeface="Arial"/>
                <a:ea typeface="Arial"/>
                <a:cs typeface="Arial"/>
                <a:sym typeface="Arial"/>
              </a:rPr>
              <a:t>Practical Skill Development</a:t>
            </a:r>
            <a:r>
              <a:rPr lang="en-GB" dirty="0">
                <a:solidFill>
                  <a:srgbClr val="121212"/>
                </a:solidFill>
                <a:latin typeface="Arial"/>
                <a:ea typeface="Arial"/>
                <a:cs typeface="Arial"/>
                <a:sym typeface="Arial"/>
              </a:rPr>
              <a:t>: Interactive platforms often include realistic scenarios that mirror workplace challenges, helping students build practical skills and critical thinking.</a:t>
            </a:r>
          </a:p>
          <a:p>
            <a:pPr marL="742950" lvl="1" indent="-285750">
              <a:lnSpc>
                <a:spcPct val="140000"/>
              </a:lnSpc>
              <a:buClr>
                <a:schemeClr val="accent2"/>
              </a:buClr>
              <a:buSzPct val="150000"/>
              <a:buFont typeface="Wingdings" panose="05000000000000000000" pitchFamily="2" charset="2"/>
              <a:buChar char="v"/>
            </a:pPr>
            <a:r>
              <a:rPr lang="en-GB" sz="1600" i="1" dirty="0">
                <a:solidFill>
                  <a:srgbClr val="121212"/>
                </a:solidFill>
                <a:latin typeface="Arial"/>
                <a:ea typeface="Arial"/>
                <a:cs typeface="Arial"/>
                <a:sym typeface="Arial"/>
              </a:rPr>
              <a:t>Example: Health sciences students engage in a virtual patient-care simulation to practice decision-making.</a:t>
            </a:r>
            <a:endParaRPr lang="en-US" sz="1600" i="1"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720207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457587" y="475279"/>
            <a:ext cx="9139749" cy="654025"/>
          </a:xfrm>
          <a:prstGeom prst="rect">
            <a:avLst/>
          </a:prstGeom>
        </p:spPr>
        <p:txBody>
          <a:bodyPr wrap="square" lIns="0" tIns="0" rIns="0" bIns="0" rtlCol="0" anchor="t">
            <a:spAutoFit/>
          </a:bodyPr>
          <a:lstStyle/>
          <a:p>
            <a:pPr>
              <a:lnSpc>
                <a:spcPts val="5133"/>
              </a:lnSpc>
            </a:pPr>
            <a:r>
              <a:rPr lang="en-US" sz="4800" b="1" spc="-87" dirty="0">
                <a:solidFill>
                  <a:srgbClr val="033C5B"/>
                </a:solidFill>
                <a:latin typeface="HK Grotesk Bold"/>
              </a:rPr>
              <a:t>Applying Real-World Challenges</a:t>
            </a:r>
            <a:endParaRPr lang="en-US" sz="4666" b="1" spc="-46" dirty="0">
              <a:solidFill>
                <a:srgbClr val="033C5B"/>
              </a:solidFill>
              <a:latin typeface="HK Grotesk Bold"/>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7CBEB41A-4DCA-C6CC-32D5-8C6B229B375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sp>
        <p:nvSpPr>
          <p:cNvPr id="15" name="TextBox 13">
            <a:extLst>
              <a:ext uri="{FF2B5EF4-FFF2-40B4-BE49-F238E27FC236}">
                <a16:creationId xmlns:a16="http://schemas.microsoft.com/office/drawing/2014/main" id="{7A70A7A5-66DD-15C1-7937-F99B8F45BB60}"/>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pic>
        <p:nvPicPr>
          <p:cNvPr id="12" name="Picture 11" descr="A person with arms raised and gears and light bulb&#10;&#10;Description automatically generated">
            <a:extLst>
              <a:ext uri="{FF2B5EF4-FFF2-40B4-BE49-F238E27FC236}">
                <a16:creationId xmlns:a16="http://schemas.microsoft.com/office/drawing/2014/main" id="{BC88CE67-50AE-C067-CDB4-69BAD2069874}"/>
              </a:ext>
            </a:extLst>
          </p:cNvPr>
          <p:cNvPicPr>
            <a:picLocks noChangeAspect="1"/>
          </p:cNvPicPr>
          <p:nvPr/>
        </p:nvPicPr>
        <p:blipFill>
          <a:blip r:embed="rId5"/>
          <a:stretch>
            <a:fillRect/>
          </a:stretch>
        </p:blipFill>
        <p:spPr>
          <a:xfrm>
            <a:off x="8915079" y="3721118"/>
            <a:ext cx="2186170" cy="2004996"/>
          </a:xfrm>
          <a:prstGeom prst="rect">
            <a:avLst/>
          </a:prstGeom>
        </p:spPr>
      </p:pic>
      <p:graphicFrame>
        <p:nvGraphicFramePr>
          <p:cNvPr id="18" name="TextBox 3">
            <a:extLst>
              <a:ext uri="{FF2B5EF4-FFF2-40B4-BE49-F238E27FC236}">
                <a16:creationId xmlns:a16="http://schemas.microsoft.com/office/drawing/2014/main" id="{1281CD9C-913D-76B8-8EB6-9F8B7DFFEB3B}"/>
              </a:ext>
            </a:extLst>
          </p:cNvPr>
          <p:cNvGraphicFramePr/>
          <p:nvPr>
            <p:extLst>
              <p:ext uri="{D42A27DB-BD31-4B8C-83A1-F6EECF244321}">
                <p14:modId xmlns:p14="http://schemas.microsoft.com/office/powerpoint/2010/main" val="342185215"/>
              </p:ext>
            </p:extLst>
          </p:nvPr>
        </p:nvGraphicFramePr>
        <p:xfrm>
          <a:off x="457586" y="877143"/>
          <a:ext cx="8467345" cy="42854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746272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372760" y="486981"/>
            <a:ext cx="9807261" cy="654025"/>
          </a:xfrm>
          <a:prstGeom prst="rect">
            <a:avLst/>
          </a:prstGeom>
        </p:spPr>
        <p:txBody>
          <a:bodyPr wrap="square" lIns="0" tIns="0" rIns="0" bIns="0" rtlCol="0" anchor="t">
            <a:spAutoFit/>
          </a:bodyPr>
          <a:lstStyle/>
          <a:p>
            <a:pPr>
              <a:lnSpc>
                <a:spcPts val="5133"/>
              </a:lnSpc>
            </a:pPr>
            <a:r>
              <a:rPr lang="en-US" sz="4800" b="1" spc="-87" dirty="0">
                <a:solidFill>
                  <a:srgbClr val="033C5B"/>
                </a:solidFill>
                <a:latin typeface="HK Grotesk Bold"/>
              </a:rPr>
              <a:t>Harnessing the Power of Technology </a:t>
            </a:r>
            <a:endParaRPr lang="en-US" sz="4666" b="1" spc="-46" dirty="0">
              <a:solidFill>
                <a:srgbClr val="033C5B"/>
              </a:solidFill>
              <a:latin typeface="HK Grotesk Bold"/>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7CBEB41A-4DCA-C6CC-32D5-8C6B229B375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sp>
        <p:nvSpPr>
          <p:cNvPr id="15" name="TextBox 13">
            <a:extLst>
              <a:ext uri="{FF2B5EF4-FFF2-40B4-BE49-F238E27FC236}">
                <a16:creationId xmlns:a16="http://schemas.microsoft.com/office/drawing/2014/main" id="{7A70A7A5-66DD-15C1-7937-F99B8F45BB60}"/>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6" name="Diagram 5">
            <a:extLst>
              <a:ext uri="{FF2B5EF4-FFF2-40B4-BE49-F238E27FC236}">
                <a16:creationId xmlns:a16="http://schemas.microsoft.com/office/drawing/2014/main" id="{62313DB3-9B16-2BB3-6BE1-4AA0436E9542}"/>
              </a:ext>
            </a:extLst>
          </p:cNvPr>
          <p:cNvGraphicFramePr/>
          <p:nvPr>
            <p:extLst>
              <p:ext uri="{D42A27DB-BD31-4B8C-83A1-F6EECF244321}">
                <p14:modId xmlns:p14="http://schemas.microsoft.com/office/powerpoint/2010/main" val="3776083204"/>
              </p:ext>
            </p:extLst>
          </p:nvPr>
        </p:nvGraphicFramePr>
        <p:xfrm>
          <a:off x="339018" y="1413976"/>
          <a:ext cx="10421073" cy="41120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05409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67969218-ce1f-47b6-91bc-5f0cb9b796e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37DD35CB7F0243468558279424C321D6" ma:contentTypeVersion="10" ma:contentTypeDescription="Ein neues Dokument erstellen." ma:contentTypeScope="" ma:versionID="f42a5fe264ec004719ebb031efb2fbf8">
  <xsd:schema xmlns:xsd="http://www.w3.org/2001/XMLSchema" xmlns:xs="http://www.w3.org/2001/XMLSchema" xmlns:p="http://schemas.microsoft.com/office/2006/metadata/properties" xmlns:ns3="67969218-ce1f-47b6-91bc-5f0cb9b796e3" targetNamespace="http://schemas.microsoft.com/office/2006/metadata/properties" ma:root="true" ma:fieldsID="27a977c843a9c346403a859cf3a5e274" ns3:_="">
    <xsd:import namespace="67969218-ce1f-47b6-91bc-5f0cb9b796e3"/>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969218-ce1f-47b6-91bc-5f0cb9b796e3"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A2EEF0-2FDE-4AC5-BE9A-AFED1CE979BA}">
  <ds:schemaRefs>
    <ds:schemaRef ds:uri="67969218-ce1f-47b6-91bc-5f0cb9b796e3"/>
    <ds:schemaRef ds:uri="http://purl.org/dc/dcmitype/"/>
    <ds:schemaRef ds:uri="http://purl.org/dc/term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272D14C-6A47-4FCC-AFD7-4AF526BBE1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969218-ce1f-47b6-91bc-5f0cb9b796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050A0D-C25D-49C3-8500-57C5D4148E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3356</Words>
  <Application>Microsoft Office PowerPoint</Application>
  <PresentationFormat>Widescreen</PresentationFormat>
  <Paragraphs>163</Paragraphs>
  <Slides>22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Aptos</vt:lpstr>
      <vt:lpstr>Aptos Display</vt:lpstr>
      <vt:lpstr>Arial</vt:lpstr>
      <vt:lpstr>HK Grotesk</vt:lpstr>
      <vt:lpstr>HK Grotesk Bold</vt:lpstr>
      <vt:lpstr>HK Grotesk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Veronica Moscato</dc:creator>
  <cp:lastModifiedBy>Sotiria Tsalamani</cp:lastModifiedBy>
  <cp:revision>5</cp:revision>
  <dcterms:created xsi:type="dcterms:W3CDTF">2024-10-23T15:14:04Z</dcterms:created>
  <dcterms:modified xsi:type="dcterms:W3CDTF">2024-11-07T21:38:56Z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0x01010037DD35CB7F0243468558279424C321D6</vt:lpwstr>
  </property>
</Properties>
</file>