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Ed3zRBlrEUvOcWExHJebTITJc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08"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8" name="Google Shape;18;p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30" name="Google Shape;30;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6" name="Google Shape;36;p28"/>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7" name="Google Shape;37;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3" name="Google Shape;43;p29"/>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4" name="Google Shape;44;p29"/>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5" name="Google Shape;45;p29"/>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6" name="Google Shape;46;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57" name="Google Shape;57;p31"/>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58" name="Google Shape;5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1194859" y="408517"/>
            <a:ext cx="3657600" cy="2743200"/>
          </a:xfrm>
          <a:prstGeom prst="rect">
            <a:avLst/>
          </a:prstGeom>
          <a:noFill/>
          <a:ln>
            <a:noFill/>
          </a:ln>
        </p:spPr>
      </p:sp>
      <p:sp>
        <p:nvSpPr>
          <p:cNvPr id="64" name="Google Shape;64;p32"/>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5" name="Google Shape;65;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4.jpg"/><Relationship Id="rId3" Type="http://schemas.openxmlformats.org/officeDocument/2006/relationships/image" Target="../media/image1.png"/><Relationship Id="rId7" Type="http://schemas.openxmlformats.org/officeDocument/2006/relationships/hyperlink" Target="https://otter.ai/" TargetMode="External"/><Relationship Id="rId12" Type="http://schemas.openxmlformats.org/officeDocument/2006/relationships/hyperlink" Target="https://www.veed.io/wall-of-love?utm_id=20900614690&amp;utm_term=veedio&amp;utm_campaign=g_T2-EN-Search-Brand&amp;utm_source=google&amp;utm_medium=cpc&amp;utm_content=158048792780_713452125324&amp;gad_source=1&amp;gclid=Cj0KCQjwmt24BhDPARIsAJFYKk2e86AEtcqcmjhWZTMsyblMI1yLnX03iYNXlsBm0uYdZK3d9t3WOlAaAgc3EALw_wcB"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jpg"/><Relationship Id="rId5" Type="http://schemas.openxmlformats.org/officeDocument/2006/relationships/image" Target="../media/image3.pn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hyperlink" Target="https://www.kapwing.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hyperlink" Target="https://padlet.com/" TargetMode="External"/><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png"/><Relationship Id="rId7" Type="http://schemas.openxmlformats.org/officeDocument/2006/relationships/hyperlink" Target="https://kahoot.it/" TargetMode="External"/><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hyperlink" Target="https://www.slido.com/" TargetMode="External"/><Relationship Id="rId5" Type="http://schemas.openxmlformats.org/officeDocument/2006/relationships/image" Target="../media/image3.png"/><Relationship Id="rId10" Type="http://schemas.openxmlformats.org/officeDocument/2006/relationships/image" Target="../media/image35.png"/><Relationship Id="rId4" Type="http://schemas.openxmlformats.org/officeDocument/2006/relationships/image" Target="../media/image2.png"/><Relationship Id="rId9" Type="http://schemas.openxmlformats.org/officeDocument/2006/relationships/hyperlink" Target="https://www.mentimeter.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hyperlink" Target="https://www.instructure.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39.jpg"/><Relationship Id="rId4" Type="http://schemas.openxmlformats.org/officeDocument/2006/relationships/image" Target="../media/image2.png"/><Relationship Id="rId9" Type="http://schemas.openxmlformats.org/officeDocument/2006/relationships/hyperlink" Target="https://moodle.org/?lang=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education.ec.europa.eu/focus-topics/digital-education/action-plan" TargetMode="External"/><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joint-research-centre.ec.europa.eu/scientific-activities-z/education-and-training/digital-transformation-education/digital-competence-framework-citizens-digcomp/digcomp-framework_e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5.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ec.europa.eu/education-levels/vocational-education-and-training/about-vocational-education-and-training" TargetMode="Externa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tvetjournal.com/tvet-tools/a-conceptual-paper-on-the-roles-of-vocational-education-instructors-in-professional-learning-communities-pl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screencastify.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s://www.wevideo.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hyperlink" Target="https://www.screencastify.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panopto.com/blog/how-to-record-your-screen/" TargetMode="Externa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panopto.com/" TargetMode="External"/><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685800" y="1975715"/>
            <a:ext cx="6746489" cy="18470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667" b="1" i="0" u="none" strike="noStrike" cap="none" dirty="0">
                <a:solidFill>
                  <a:srgbClr val="FB8709"/>
                </a:solidFill>
                <a:latin typeface="Arial"/>
                <a:ea typeface="Arial"/>
                <a:cs typeface="Arial"/>
                <a:sym typeface="Arial"/>
              </a:rPr>
              <a:t>Module 5: Technology Tools for the Flipped Classroom</a:t>
            </a:r>
            <a:endParaRPr b="1" dirty="0"/>
          </a:p>
          <a:p>
            <a:pPr marL="0" marR="0" lvl="0" indent="0" algn="l" rtl="0">
              <a:spcBef>
                <a:spcPts val="0"/>
              </a:spcBef>
              <a:spcAft>
                <a:spcPts val="0"/>
              </a:spcAft>
              <a:buNone/>
            </a:pPr>
            <a:r>
              <a:rPr lang="en-US" sz="3334" b="1" i="0" u="none" strike="noStrike" cap="none" dirty="0">
                <a:solidFill>
                  <a:srgbClr val="053249"/>
                </a:solidFill>
                <a:latin typeface="Arial"/>
                <a:ea typeface="Arial"/>
                <a:cs typeface="Arial"/>
                <a:sym typeface="Arial"/>
              </a:rPr>
              <a:t>Unit 1 - Educational Technology for Flipped Learning</a:t>
            </a:r>
            <a:endParaRPr sz="3334" b="1" i="0" u="none" strike="noStrike" cap="none" dirty="0">
              <a:solidFill>
                <a:srgbClr val="053249"/>
              </a:solidFill>
              <a:latin typeface="Arial"/>
              <a:ea typeface="Arial"/>
              <a:cs typeface="Arial"/>
              <a:sym typeface="Arial"/>
            </a:endParaRPr>
          </a:p>
        </p:txBody>
      </p:sp>
      <p:sp>
        <p:nvSpPr>
          <p:cNvPr id="85" name="Google Shape;85;p1"/>
          <p:cNvSpPr/>
          <p:nvPr/>
        </p:nvSpPr>
        <p:spPr>
          <a:xfrm rot="10800000">
            <a:off x="6449256" y="-1280146"/>
            <a:ext cx="6870225" cy="6841373"/>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6" name="Google Shape;86;p1"/>
          <p:cNvSpPr/>
          <p:nvPr/>
        </p:nvSpPr>
        <p:spPr>
          <a:xfrm rot="-5400000">
            <a:off x="9052865" y="3449200"/>
            <a:ext cx="3367126" cy="3450475"/>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7" name="Google Shape;87;p1"/>
          <p:cNvSpPr/>
          <p:nvPr/>
        </p:nvSpPr>
        <p:spPr>
          <a:xfrm>
            <a:off x="456859" y="4335335"/>
            <a:ext cx="2244904" cy="2244904"/>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8" name="Google Shape;88;p1"/>
          <p:cNvSpPr/>
          <p:nvPr/>
        </p:nvSpPr>
        <p:spPr>
          <a:xfrm>
            <a:off x="456859" y="5974174"/>
            <a:ext cx="2495010" cy="673653"/>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9" name="Google Shape;89;p1"/>
          <p:cNvSpPr txBox="1"/>
          <p:nvPr/>
        </p:nvSpPr>
        <p:spPr>
          <a:xfrm>
            <a:off x="685800" y="1000921"/>
            <a:ext cx="7530167" cy="696473"/>
          </a:xfrm>
          <a:prstGeom prst="rect">
            <a:avLst/>
          </a:prstGeom>
          <a:noFill/>
          <a:ln>
            <a:noFill/>
          </a:ln>
        </p:spPr>
        <p:txBody>
          <a:bodyPr spcFirstLastPara="1" wrap="square" lIns="0" tIns="0" rIns="0" bIns="0" anchor="t" anchorCtr="0">
            <a:spAutoFit/>
          </a:bodyPr>
          <a:lstStyle/>
          <a:p>
            <a:pPr marL="0" marR="0" lvl="0" indent="0" algn="l" rtl="0">
              <a:lnSpc>
                <a:spcPct val="121003"/>
              </a:lnSpc>
              <a:spcBef>
                <a:spcPts val="0"/>
              </a:spcBef>
              <a:spcAft>
                <a:spcPts val="0"/>
              </a:spcAft>
              <a:buNone/>
            </a:pPr>
            <a:r>
              <a:rPr lang="en-US" sz="2333" b="0" i="0" u="none" strike="noStrike" cap="none">
                <a:solidFill>
                  <a:srgbClr val="053249"/>
                </a:solidFill>
                <a:latin typeface="Arial"/>
                <a:ea typeface="Arial"/>
                <a:cs typeface="Arial"/>
                <a:sym typeface="Arial"/>
              </a:rPr>
              <a:t>CollaboratiVET Curriculum for VET teachers/trainers/educators </a:t>
            </a:r>
            <a:endParaRPr/>
          </a:p>
        </p:txBody>
      </p:sp>
      <p:sp>
        <p:nvSpPr>
          <p:cNvPr id="91" name="Google Shape;91;p1"/>
          <p:cNvSpPr txBox="1"/>
          <p:nvPr/>
        </p:nvSpPr>
        <p:spPr>
          <a:xfrm>
            <a:off x="2883676" y="6096647"/>
            <a:ext cx="4480421" cy="69339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8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8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1385934" y="6227345"/>
            <a:ext cx="698413" cy="253968"/>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8463EAEC-2784-54EC-63AC-0A57EA9AA965}"/>
              </a:ext>
            </a:extLst>
          </p:cNvPr>
          <p:cNvPicPr>
            <a:picLocks noChangeAspect="1"/>
          </p:cNvPicPr>
          <p:nvPr/>
        </p:nvPicPr>
        <p:blipFill>
          <a:blip r:embed="rId6"/>
          <a:srcRect r="59736" b="14882"/>
          <a:stretch/>
        </p:blipFill>
        <p:spPr>
          <a:xfrm>
            <a:off x="7364097" y="408470"/>
            <a:ext cx="4558430" cy="5420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9"/>
        <p:cNvGrpSpPr/>
        <p:nvPr/>
      </p:nvGrpSpPr>
      <p:grpSpPr>
        <a:xfrm>
          <a:off x="0" y="0"/>
          <a:ext cx="0" cy="0"/>
          <a:chOff x="0" y="0"/>
          <a:chExt cx="0" cy="0"/>
        </a:xfrm>
      </p:grpSpPr>
      <p:sp>
        <p:nvSpPr>
          <p:cNvPr id="260" name="Google Shape;260;p1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1" name="Google Shape;261;p1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2" name="Google Shape;262;p1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3" name="Google Shape;263;p1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4" name="Google Shape;264;p1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5" name="Google Shape;265;p10"/>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66" name="Google Shape;266;p1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67" name="Google Shape;267;p10"/>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68" name="Google Shape;268;p10"/>
          <p:cNvSpPr txBox="1"/>
          <p:nvPr/>
        </p:nvSpPr>
        <p:spPr>
          <a:xfrm>
            <a:off x="529238" y="517596"/>
            <a:ext cx="9722581" cy="21953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Ensuring Accessibility</a:t>
            </a:r>
            <a:endParaRPr sz="4800" b="1">
              <a:solidFill>
                <a:schemeClr val="dk1"/>
              </a:solidFill>
              <a:latin typeface="Calibri"/>
              <a:ea typeface="Calibri"/>
              <a:cs typeface="Calibri"/>
              <a:sym typeface="Calibri"/>
            </a:endParaRPr>
          </a:p>
          <a:p>
            <a:pPr marL="0" marR="0" lvl="0" indent="0" algn="l" rtl="0">
              <a:spcBef>
                <a:spcPts val="0"/>
              </a:spcBef>
              <a:spcAft>
                <a:spcPts val="0"/>
              </a:spcAft>
              <a:buNone/>
            </a:pPr>
            <a:br>
              <a:rPr lang="en-US" sz="4800" b="1">
                <a:solidFill>
                  <a:schemeClr val="dk1"/>
                </a:solidFill>
                <a:latin typeface="Calibri"/>
                <a:ea typeface="Calibri"/>
                <a:cs typeface="Calibri"/>
                <a:sym typeface="Calibri"/>
              </a:rPr>
            </a:br>
            <a:endParaRPr sz="4666" b="1">
              <a:solidFill>
                <a:srgbClr val="033C5B"/>
              </a:solidFill>
              <a:latin typeface="Arial"/>
              <a:ea typeface="Arial"/>
              <a:cs typeface="Arial"/>
              <a:sym typeface="Arial"/>
            </a:endParaRPr>
          </a:p>
        </p:txBody>
      </p:sp>
      <p:sp>
        <p:nvSpPr>
          <p:cNvPr id="269" name="Google Shape;269;p10"/>
          <p:cNvSpPr/>
          <p:nvPr/>
        </p:nvSpPr>
        <p:spPr>
          <a:xfrm>
            <a:off x="1311236" y="1439702"/>
            <a:ext cx="8674868" cy="21953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It's crucial to ensure that all learning materials are accessible to every student, including those with disabilities. Tools like </a:t>
            </a:r>
            <a:r>
              <a:rPr lang="en-US" sz="2400" b="1">
                <a:solidFill>
                  <a:schemeClr val="dk1"/>
                </a:solidFill>
                <a:latin typeface="Calibri"/>
                <a:ea typeface="Calibri"/>
                <a:cs typeface="Calibri"/>
                <a:sym typeface="Calibri"/>
              </a:rPr>
              <a:t>closed captioning</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screen readers</a:t>
            </a:r>
            <a:r>
              <a:rPr lang="en-US" sz="2400">
                <a:solidFill>
                  <a:schemeClr val="dk1"/>
                </a:solidFill>
                <a:latin typeface="Calibri"/>
                <a:ea typeface="Calibri"/>
                <a:cs typeface="Calibri"/>
                <a:sym typeface="Calibri"/>
              </a:rPr>
              <a:t>, and </a:t>
            </a:r>
            <a:r>
              <a:rPr lang="en-US" sz="2400" b="1">
                <a:solidFill>
                  <a:schemeClr val="dk1"/>
                </a:solidFill>
                <a:latin typeface="Calibri"/>
                <a:ea typeface="Calibri"/>
                <a:cs typeface="Calibri"/>
                <a:sym typeface="Calibri"/>
              </a:rPr>
              <a:t>text-to-speech software</a:t>
            </a:r>
            <a:r>
              <a:rPr lang="en-US" sz="2400">
                <a:solidFill>
                  <a:schemeClr val="dk1"/>
                </a:solidFill>
                <a:latin typeface="Calibri"/>
                <a:ea typeface="Calibri"/>
                <a:cs typeface="Calibri"/>
                <a:sym typeface="Calibri"/>
              </a:rPr>
              <a:t> help ensure that flipped classroom materials can be accessed by all learners, fostering an inclusive learning environment.</a:t>
            </a:r>
            <a:endParaRPr sz="2400">
              <a:solidFill>
                <a:schemeClr val="dk1"/>
              </a:solidFill>
              <a:latin typeface="Calibri"/>
              <a:ea typeface="Calibri"/>
              <a:cs typeface="Calibri"/>
              <a:sym typeface="Calibri"/>
            </a:endParaRPr>
          </a:p>
        </p:txBody>
      </p:sp>
      <p:sp>
        <p:nvSpPr>
          <p:cNvPr id="270" name="Google Shape;270;p10"/>
          <p:cNvSpPr/>
          <p:nvPr/>
        </p:nvSpPr>
        <p:spPr>
          <a:xfrm>
            <a:off x="2108940" y="3621952"/>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a:solidFill>
                  <a:srgbClr val="121212"/>
                </a:solidFill>
                <a:latin typeface="Arial"/>
                <a:ea typeface="Arial"/>
                <a:cs typeface="Arial"/>
                <a:sym typeface="Arial"/>
              </a:rPr>
              <a:t>Ensuring pre-class materials are accessible supports Flipped Learning's goal of providing personalized attention.</a:t>
            </a:r>
            <a:endParaRPr/>
          </a:p>
        </p:txBody>
      </p:sp>
      <p:sp>
        <p:nvSpPr>
          <p:cNvPr id="271" name="Google Shape;271;p10"/>
          <p:cNvSpPr/>
          <p:nvPr/>
        </p:nvSpPr>
        <p:spPr>
          <a:xfrm>
            <a:off x="2217910" y="4244718"/>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a:solidFill>
                  <a:srgbClr val="121212"/>
                </a:solidFill>
                <a:latin typeface="Arial"/>
                <a:ea typeface="Arial"/>
                <a:cs typeface="Arial"/>
                <a:sym typeface="Arial"/>
              </a:rPr>
              <a:t>Accessibility tools improve content engagement for all students, regardless of their learning preferences or challenges.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2" name="Google Shape;272;p10"/>
          <p:cNvSpPr/>
          <p:nvPr/>
        </p:nvSpPr>
        <p:spPr>
          <a:xfrm>
            <a:off x="2326483" y="4849617"/>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a:solidFill>
                  <a:srgbClr val="121212"/>
                </a:solidFill>
                <a:latin typeface="Arial"/>
                <a:ea typeface="Arial"/>
                <a:cs typeface="Arial"/>
                <a:sym typeface="Arial"/>
              </a:rPr>
              <a:t>Tools that enhance readability and accessibility help create equal opportunities for students to interact with the material.</a:t>
            </a:r>
            <a:endParaRPr sz="1200" b="0">
              <a:solidFill>
                <a:schemeClr val="dk1"/>
              </a:solidFill>
              <a:latin typeface="Calibri"/>
              <a:ea typeface="Calibri"/>
              <a:cs typeface="Calibri"/>
              <a:sym typeface="Calibri"/>
            </a:endParaRPr>
          </a:p>
        </p:txBody>
      </p:sp>
      <p:pic>
        <p:nvPicPr>
          <p:cNvPr id="273" name="Google Shape;273;p10" descr="Arrow: Rotate left with solid fill"/>
          <p:cNvPicPr preferRelativeResize="0"/>
          <p:nvPr/>
        </p:nvPicPr>
        <p:blipFill rotWithShape="1">
          <a:blip r:embed="rId6">
            <a:alphaModFix/>
          </a:blip>
          <a:srcRect/>
          <a:stretch/>
        </p:blipFill>
        <p:spPr>
          <a:xfrm rot="-3985785">
            <a:off x="1225085" y="2886360"/>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11"/>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9" name="Google Shape;279;p11"/>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0" name="Google Shape;280;p11"/>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1" name="Google Shape;281;p1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2" name="Google Shape;282;p1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3" name="Google Shape;283;p11"/>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84" name="Google Shape;284;p1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85" name="Google Shape;285;p11"/>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86" name="Google Shape;286;p11"/>
          <p:cNvSpPr txBox="1"/>
          <p:nvPr/>
        </p:nvSpPr>
        <p:spPr>
          <a:xfrm>
            <a:off x="529238" y="517596"/>
            <a:ext cx="9722581" cy="21953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Ensuring Accessibility</a:t>
            </a:r>
            <a:endParaRPr sz="4800" b="1">
              <a:solidFill>
                <a:schemeClr val="dk1"/>
              </a:solidFill>
              <a:latin typeface="Calibri"/>
              <a:ea typeface="Calibri"/>
              <a:cs typeface="Calibri"/>
              <a:sym typeface="Calibri"/>
            </a:endParaRPr>
          </a:p>
          <a:p>
            <a:pPr marL="0" marR="0" lvl="0" indent="0" algn="l" rtl="0">
              <a:spcBef>
                <a:spcPts val="0"/>
              </a:spcBef>
              <a:spcAft>
                <a:spcPts val="0"/>
              </a:spcAft>
              <a:buNone/>
            </a:pPr>
            <a:br>
              <a:rPr lang="en-US" sz="4800" b="1">
                <a:solidFill>
                  <a:schemeClr val="dk1"/>
                </a:solidFill>
                <a:latin typeface="Calibri"/>
                <a:ea typeface="Calibri"/>
                <a:cs typeface="Calibri"/>
                <a:sym typeface="Calibri"/>
              </a:rPr>
            </a:br>
            <a:endParaRPr sz="4666" b="1">
              <a:solidFill>
                <a:srgbClr val="033C5B"/>
              </a:solidFill>
              <a:latin typeface="Arial"/>
              <a:ea typeface="Arial"/>
              <a:cs typeface="Arial"/>
              <a:sym typeface="Arial"/>
            </a:endParaRPr>
          </a:p>
        </p:txBody>
      </p:sp>
      <p:pic>
        <p:nvPicPr>
          <p:cNvPr id="287" name="Google Shape;287;p11"/>
          <p:cNvPicPr preferRelativeResize="0"/>
          <p:nvPr/>
        </p:nvPicPr>
        <p:blipFill rotWithShape="1">
          <a:blip r:embed="rId6">
            <a:alphaModFix/>
          </a:blip>
          <a:srcRect/>
          <a:stretch/>
        </p:blipFill>
        <p:spPr>
          <a:xfrm>
            <a:off x="234518" y="2779170"/>
            <a:ext cx="1250575" cy="1112453"/>
          </a:xfrm>
          <a:prstGeom prst="rect">
            <a:avLst/>
          </a:prstGeom>
          <a:noFill/>
          <a:ln>
            <a:noFill/>
          </a:ln>
        </p:spPr>
      </p:pic>
      <p:pic>
        <p:nvPicPr>
          <p:cNvPr id="288" name="Google Shape;288;p11" descr="Otter - Review 2023 - PCMag UK">
            <a:hlinkClick r:id="rId7"/>
          </p:cNvPr>
          <p:cNvPicPr preferRelativeResize="0"/>
          <p:nvPr/>
        </p:nvPicPr>
        <p:blipFill rotWithShape="1">
          <a:blip r:embed="rId8">
            <a:alphaModFix/>
          </a:blip>
          <a:srcRect l="12353" t="28000" r="11687" b="15156"/>
          <a:stretch/>
        </p:blipFill>
        <p:spPr>
          <a:xfrm>
            <a:off x="1775588" y="5026875"/>
            <a:ext cx="932215" cy="697629"/>
          </a:xfrm>
          <a:prstGeom prst="rect">
            <a:avLst/>
          </a:prstGeom>
          <a:noFill/>
          <a:ln>
            <a:noFill/>
          </a:ln>
        </p:spPr>
      </p:pic>
      <p:pic>
        <p:nvPicPr>
          <p:cNvPr id="289" name="Google Shape;289;p11" descr="@KapwingApp's video Tweet">
            <a:hlinkClick r:id="rId9"/>
          </p:cNvPr>
          <p:cNvPicPr preferRelativeResize="0"/>
          <p:nvPr/>
        </p:nvPicPr>
        <p:blipFill rotWithShape="1">
          <a:blip r:embed="rId10">
            <a:alphaModFix/>
          </a:blip>
          <a:srcRect l="17959" t="36455" r="14616" b="36889"/>
          <a:stretch/>
        </p:blipFill>
        <p:spPr>
          <a:xfrm>
            <a:off x="3263474" y="5156672"/>
            <a:ext cx="1901952" cy="422958"/>
          </a:xfrm>
          <a:prstGeom prst="rect">
            <a:avLst/>
          </a:prstGeom>
          <a:noFill/>
          <a:ln>
            <a:noFill/>
          </a:ln>
        </p:spPr>
      </p:pic>
      <p:pic>
        <p:nvPicPr>
          <p:cNvPr id="290" name="Google Shape;290;p11" descr="YouTube Community Guidelines &amp; Policies - How YouTube Works"/>
          <p:cNvPicPr preferRelativeResize="0"/>
          <p:nvPr/>
        </p:nvPicPr>
        <p:blipFill rotWithShape="1">
          <a:blip r:embed="rId11">
            <a:alphaModFix/>
          </a:blip>
          <a:srcRect l="8209" t="21416" r="5895" b="23444"/>
          <a:stretch/>
        </p:blipFill>
        <p:spPr>
          <a:xfrm>
            <a:off x="5721097" y="5082853"/>
            <a:ext cx="1689854" cy="570597"/>
          </a:xfrm>
          <a:prstGeom prst="rect">
            <a:avLst/>
          </a:prstGeom>
          <a:noFill/>
          <a:ln>
            <a:noFill/>
          </a:ln>
        </p:spPr>
      </p:pic>
      <p:pic>
        <p:nvPicPr>
          <p:cNvPr id="291" name="Google Shape;291;p11" descr="VEED.IO | LinkedIn">
            <a:hlinkClick r:id="rId12"/>
          </p:cNvPr>
          <p:cNvPicPr preferRelativeResize="0"/>
          <p:nvPr/>
        </p:nvPicPr>
        <p:blipFill rotWithShape="1">
          <a:blip r:embed="rId13">
            <a:alphaModFix/>
          </a:blip>
          <a:srcRect t="30620" b="26321"/>
          <a:stretch/>
        </p:blipFill>
        <p:spPr>
          <a:xfrm>
            <a:off x="7966622" y="5128969"/>
            <a:ext cx="1299180" cy="559403"/>
          </a:xfrm>
          <a:prstGeom prst="rect">
            <a:avLst/>
          </a:prstGeom>
          <a:noFill/>
          <a:ln>
            <a:noFill/>
          </a:ln>
        </p:spPr>
      </p:pic>
      <p:grpSp>
        <p:nvGrpSpPr>
          <p:cNvPr id="292" name="Google Shape;292;p11"/>
          <p:cNvGrpSpPr/>
          <p:nvPr/>
        </p:nvGrpSpPr>
        <p:grpSpPr>
          <a:xfrm>
            <a:off x="1487989" y="3423900"/>
            <a:ext cx="8466213" cy="1044950"/>
            <a:chOff x="2895" y="1100288"/>
            <a:chExt cx="8466213" cy="1044950"/>
          </a:xfrm>
        </p:grpSpPr>
        <p:sp>
          <p:nvSpPr>
            <p:cNvPr id="293" name="Google Shape;293;p11"/>
            <p:cNvSpPr/>
            <p:nvPr/>
          </p:nvSpPr>
          <p:spPr>
            <a:xfrm>
              <a:off x="2895"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59677"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txBox="1"/>
            <p:nvPr/>
          </p:nvSpPr>
          <p:spPr>
            <a:xfrm>
              <a:off x="185920"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050" b="1" i="0">
                  <a:solidFill>
                    <a:schemeClr val="dk1"/>
                  </a:solidFill>
                  <a:latin typeface="Calibri"/>
                  <a:ea typeface="Calibri"/>
                  <a:cs typeface="Calibri"/>
                  <a:sym typeface="Calibri"/>
                </a:rPr>
                <a:t>Accessibility in Flipped Learning: </a:t>
              </a:r>
              <a:r>
                <a:rPr lang="en-US" sz="1050" b="0" i="0">
                  <a:solidFill>
                    <a:schemeClr val="dk1"/>
                  </a:solidFill>
                  <a:latin typeface="Calibri"/>
                  <a:ea typeface="Calibri"/>
                  <a:cs typeface="Calibri"/>
                  <a:sym typeface="Calibri"/>
                </a:rPr>
                <a:t>Accessibility is a fundamental aspect of the Flipped Learning approach.  </a:t>
              </a:r>
              <a:endParaRPr sz="1050">
                <a:solidFill>
                  <a:schemeClr val="dk1"/>
                </a:solidFill>
                <a:latin typeface="Calibri"/>
                <a:ea typeface="Calibri"/>
                <a:cs typeface="Calibri"/>
                <a:sym typeface="Calibri"/>
              </a:endParaRPr>
            </a:p>
          </p:txBody>
        </p:sp>
        <p:sp>
          <p:nvSpPr>
            <p:cNvPr id="296" name="Google Shape;296;p11"/>
            <p:cNvSpPr/>
            <p:nvPr/>
          </p:nvSpPr>
          <p:spPr>
            <a:xfrm>
              <a:off x="1727494"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884276"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txBox="1"/>
            <p:nvPr/>
          </p:nvSpPr>
          <p:spPr>
            <a:xfrm>
              <a:off x="1910519"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050" b="1" i="0">
                  <a:solidFill>
                    <a:schemeClr val="dk1"/>
                  </a:solidFill>
                  <a:latin typeface="Calibri"/>
                  <a:ea typeface="Calibri"/>
                  <a:cs typeface="Calibri"/>
                  <a:sym typeface="Calibri"/>
                </a:rPr>
                <a:t>Video captioning tools: </a:t>
              </a:r>
              <a:r>
                <a:rPr lang="en-US" sz="1050" b="0" i="0">
                  <a:solidFill>
                    <a:schemeClr val="dk1"/>
                  </a:solidFill>
                  <a:latin typeface="Calibri"/>
                  <a:ea typeface="Calibri"/>
                  <a:cs typeface="Calibri"/>
                  <a:sym typeface="Calibri"/>
                </a:rPr>
                <a:t>Utilize tools that provide video captioning to make materials accessible to all students.  </a:t>
              </a:r>
              <a:endParaRPr sz="1050">
                <a:solidFill>
                  <a:schemeClr val="dk1"/>
                </a:solidFill>
                <a:latin typeface="Calibri"/>
                <a:ea typeface="Calibri"/>
                <a:cs typeface="Calibri"/>
                <a:sym typeface="Calibri"/>
              </a:endParaRPr>
            </a:p>
          </p:txBody>
        </p:sp>
        <p:sp>
          <p:nvSpPr>
            <p:cNvPr id="299" name="Google Shape;299;p11"/>
            <p:cNvSpPr/>
            <p:nvPr/>
          </p:nvSpPr>
          <p:spPr>
            <a:xfrm>
              <a:off x="3452093"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3608875"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txBox="1"/>
            <p:nvPr/>
          </p:nvSpPr>
          <p:spPr>
            <a:xfrm>
              <a:off x="3635118"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050" b="1" i="0">
                  <a:solidFill>
                    <a:schemeClr val="dk1"/>
                  </a:solidFill>
                  <a:latin typeface="Calibri"/>
                  <a:ea typeface="Calibri"/>
                  <a:cs typeface="Calibri"/>
                  <a:sym typeface="Calibri"/>
                </a:rPr>
                <a:t>Support for hearing-impaired students: </a:t>
              </a:r>
              <a:r>
                <a:rPr lang="en-US" sz="1050" b="0" i="0">
                  <a:solidFill>
                    <a:schemeClr val="dk1"/>
                  </a:solidFill>
                  <a:latin typeface="Calibri"/>
                  <a:ea typeface="Calibri"/>
                  <a:cs typeface="Calibri"/>
                  <a:sym typeface="Calibri"/>
                </a:rPr>
                <a:t>Ensures students with hearing impairments can access learning content.  </a:t>
              </a:r>
              <a:endParaRPr sz="1050">
                <a:solidFill>
                  <a:schemeClr val="dk1"/>
                </a:solidFill>
                <a:latin typeface="Calibri"/>
                <a:ea typeface="Calibri"/>
                <a:cs typeface="Calibri"/>
                <a:sym typeface="Calibri"/>
              </a:endParaRPr>
            </a:p>
          </p:txBody>
        </p:sp>
        <p:sp>
          <p:nvSpPr>
            <p:cNvPr id="302" name="Google Shape;302;p11"/>
            <p:cNvSpPr/>
            <p:nvPr/>
          </p:nvSpPr>
          <p:spPr>
            <a:xfrm>
              <a:off x="5176692"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5333474"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txBox="1"/>
            <p:nvPr/>
          </p:nvSpPr>
          <p:spPr>
            <a:xfrm>
              <a:off x="5359717"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050" b="1" i="0">
                  <a:solidFill>
                    <a:schemeClr val="dk1"/>
                  </a:solidFill>
                  <a:latin typeface="Calibri"/>
                  <a:ea typeface="Calibri"/>
                  <a:cs typeface="Calibri"/>
                  <a:sym typeface="Calibri"/>
                </a:rPr>
                <a:t>Promotes personalized attention: </a:t>
              </a:r>
              <a:r>
                <a:rPr lang="en-US" sz="1050" b="0" i="0">
                  <a:solidFill>
                    <a:schemeClr val="dk1"/>
                  </a:solidFill>
                  <a:latin typeface="Calibri"/>
                  <a:ea typeface="Calibri"/>
                  <a:cs typeface="Calibri"/>
                  <a:sym typeface="Calibri"/>
                </a:rPr>
                <a:t>Aims to provide tailored learning experiences for every student.  </a:t>
              </a:r>
              <a:endParaRPr sz="1050">
                <a:solidFill>
                  <a:schemeClr val="dk1"/>
                </a:solidFill>
                <a:latin typeface="Calibri"/>
                <a:ea typeface="Calibri"/>
                <a:cs typeface="Calibri"/>
                <a:sym typeface="Calibri"/>
              </a:endParaRPr>
            </a:p>
          </p:txBody>
        </p:sp>
        <p:sp>
          <p:nvSpPr>
            <p:cNvPr id="305" name="Google Shape;305;p11"/>
            <p:cNvSpPr/>
            <p:nvPr/>
          </p:nvSpPr>
          <p:spPr>
            <a:xfrm>
              <a:off x="6901291"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7058073"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txBox="1"/>
            <p:nvPr/>
          </p:nvSpPr>
          <p:spPr>
            <a:xfrm>
              <a:off x="7084316"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050" b="1" i="0">
                  <a:solidFill>
                    <a:schemeClr val="dk1"/>
                  </a:solidFill>
                  <a:latin typeface="Calibri"/>
                  <a:ea typeface="Calibri"/>
                  <a:cs typeface="Calibri"/>
                  <a:sym typeface="Calibri"/>
                </a:rPr>
                <a:t>Encourages continuous learning: </a:t>
              </a:r>
              <a:r>
                <a:rPr lang="en-US" sz="1050" b="0" i="0">
                  <a:solidFill>
                    <a:schemeClr val="dk1"/>
                  </a:solidFill>
                  <a:latin typeface="Calibri"/>
                  <a:ea typeface="Calibri"/>
                  <a:cs typeface="Calibri"/>
                  <a:sym typeface="Calibri"/>
                </a:rPr>
                <a:t>Supports the goal of fostering ongoing learning opportunities for all learners. </a:t>
              </a:r>
              <a:endParaRPr sz="1050">
                <a:solidFill>
                  <a:schemeClr val="dk1"/>
                </a:solidFill>
                <a:latin typeface="Calibri"/>
                <a:ea typeface="Calibri"/>
                <a:cs typeface="Calibri"/>
                <a:sym typeface="Calibri"/>
              </a:endParaRPr>
            </a:p>
          </p:txBody>
        </p:sp>
      </p:grpSp>
      <p:sp>
        <p:nvSpPr>
          <p:cNvPr id="308" name="Google Shape;308;p11"/>
          <p:cNvSpPr/>
          <p:nvPr/>
        </p:nvSpPr>
        <p:spPr>
          <a:xfrm>
            <a:off x="1258106" y="1722077"/>
            <a:ext cx="8674868" cy="21953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It's crucial to ensure that all learning materials are accessible to every student, including those with disabilities. Tools like </a:t>
            </a:r>
            <a:r>
              <a:rPr lang="en-US" sz="1800" b="1">
                <a:solidFill>
                  <a:schemeClr val="dk1"/>
                </a:solidFill>
                <a:latin typeface="Calibri"/>
                <a:ea typeface="Calibri"/>
                <a:cs typeface="Calibri"/>
                <a:sym typeface="Calibri"/>
              </a:rPr>
              <a:t>closed captioning</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screen readers</a:t>
            </a:r>
            <a:r>
              <a:rPr lang="en-US" sz="1800">
                <a:solidFill>
                  <a:schemeClr val="dk1"/>
                </a:solidFill>
                <a:latin typeface="Calibri"/>
                <a:ea typeface="Calibri"/>
                <a:cs typeface="Calibri"/>
                <a:sym typeface="Calibri"/>
              </a:rPr>
              <a:t>, and </a:t>
            </a:r>
            <a:r>
              <a:rPr lang="en-US" sz="1800" b="1">
                <a:solidFill>
                  <a:schemeClr val="dk1"/>
                </a:solidFill>
                <a:latin typeface="Calibri"/>
                <a:ea typeface="Calibri"/>
                <a:cs typeface="Calibri"/>
                <a:sym typeface="Calibri"/>
              </a:rPr>
              <a:t>text-to-speech software</a:t>
            </a:r>
            <a:r>
              <a:rPr lang="en-US" sz="1800">
                <a:solidFill>
                  <a:schemeClr val="dk1"/>
                </a:solidFill>
                <a:latin typeface="Calibri"/>
                <a:ea typeface="Calibri"/>
                <a:cs typeface="Calibri"/>
                <a:sym typeface="Calibri"/>
              </a:rPr>
              <a:t> help ensure that flipped classroom materials can be accessed by all learners, fostering an inclusive learning environment.</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2"/>
        <p:cNvGrpSpPr/>
        <p:nvPr/>
      </p:nvGrpSpPr>
      <p:grpSpPr>
        <a:xfrm>
          <a:off x="0" y="0"/>
          <a:ext cx="0" cy="0"/>
          <a:chOff x="0" y="0"/>
          <a:chExt cx="0" cy="0"/>
        </a:xfrm>
      </p:grpSpPr>
      <p:sp>
        <p:nvSpPr>
          <p:cNvPr id="313" name="Google Shape;313;p1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4" name="Google Shape;314;p1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5" name="Google Shape;315;p1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6" name="Google Shape;316;p1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7" name="Google Shape;317;p1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8" name="Google Shape;318;p12"/>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19" name="Google Shape;319;p1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20" name="Google Shape;320;p12"/>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21" name="Google Shape;321;p12"/>
          <p:cNvSpPr txBox="1"/>
          <p:nvPr/>
        </p:nvSpPr>
        <p:spPr>
          <a:xfrm>
            <a:off x="529238" y="517596"/>
            <a:ext cx="9722581"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Collaboration Tools for </a:t>
            </a:r>
            <a:endParaRPr/>
          </a:p>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Pre-Class Activities</a:t>
            </a:r>
            <a:endParaRPr sz="4666" b="1">
              <a:solidFill>
                <a:srgbClr val="033C5B"/>
              </a:solidFill>
              <a:latin typeface="Arial"/>
              <a:ea typeface="Arial"/>
              <a:cs typeface="Arial"/>
              <a:sym typeface="Arial"/>
            </a:endParaRPr>
          </a:p>
        </p:txBody>
      </p:sp>
      <p:pic>
        <p:nvPicPr>
          <p:cNvPr id="322" name="Google Shape;322;p12" descr="How to Download Google Docs for PC Win10 &amp; Win11 | WPS Office Blog"/>
          <p:cNvPicPr preferRelativeResize="0"/>
          <p:nvPr/>
        </p:nvPicPr>
        <p:blipFill rotWithShape="1">
          <a:blip r:embed="rId6">
            <a:alphaModFix/>
          </a:blip>
          <a:srcRect l="28073" r="24479"/>
          <a:stretch/>
        </p:blipFill>
        <p:spPr>
          <a:xfrm>
            <a:off x="9250923" y="4935925"/>
            <a:ext cx="502299" cy="592836"/>
          </a:xfrm>
          <a:prstGeom prst="rect">
            <a:avLst/>
          </a:prstGeom>
          <a:noFill/>
          <a:ln>
            <a:noFill/>
          </a:ln>
        </p:spPr>
      </p:pic>
      <p:pic>
        <p:nvPicPr>
          <p:cNvPr id="323" name="Google Shape;323;p12" descr="Microsoft Teams | Thomas-Krenn.AG"/>
          <p:cNvPicPr preferRelativeResize="0"/>
          <p:nvPr/>
        </p:nvPicPr>
        <p:blipFill rotWithShape="1">
          <a:blip r:embed="rId7">
            <a:alphaModFix/>
          </a:blip>
          <a:srcRect/>
          <a:stretch/>
        </p:blipFill>
        <p:spPr>
          <a:xfrm>
            <a:off x="8434876" y="4919780"/>
            <a:ext cx="720969" cy="563216"/>
          </a:xfrm>
          <a:prstGeom prst="rect">
            <a:avLst/>
          </a:prstGeom>
          <a:noFill/>
          <a:ln>
            <a:noFill/>
          </a:ln>
        </p:spPr>
      </p:pic>
      <p:grpSp>
        <p:nvGrpSpPr>
          <p:cNvPr id="324" name="Google Shape;324;p12"/>
          <p:cNvGrpSpPr/>
          <p:nvPr/>
        </p:nvGrpSpPr>
        <p:grpSpPr>
          <a:xfrm>
            <a:off x="1806926" y="2338975"/>
            <a:ext cx="6891723" cy="2217174"/>
            <a:chOff x="1149332" y="45574"/>
            <a:chExt cx="6891723" cy="2217174"/>
          </a:xfrm>
        </p:grpSpPr>
        <p:sp>
          <p:nvSpPr>
            <p:cNvPr id="325" name="Google Shape;325;p12"/>
            <p:cNvSpPr/>
            <p:nvPr/>
          </p:nvSpPr>
          <p:spPr>
            <a:xfrm>
              <a:off x="1149332" y="45574"/>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1340931" y="237174"/>
              <a:ext cx="529180" cy="52918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2257221" y="45574"/>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txBox="1"/>
            <p:nvPr/>
          </p:nvSpPr>
          <p:spPr>
            <a:xfrm>
              <a:off x="2257221" y="45574"/>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Supports collaboration: </a:t>
              </a:r>
              <a:r>
                <a:rPr lang="en-US" sz="1400">
                  <a:solidFill>
                    <a:schemeClr val="dk1"/>
                  </a:solidFill>
                  <a:latin typeface="Calibri"/>
                  <a:ea typeface="Calibri"/>
                  <a:cs typeface="Calibri"/>
                  <a:sym typeface="Calibri"/>
                </a:rPr>
                <a:t>Mirrors the collaborative pillar of Flipped Learning.</a:t>
              </a:r>
              <a:endParaRPr/>
            </a:p>
          </p:txBody>
        </p:sp>
        <p:sp>
          <p:nvSpPr>
            <p:cNvPr id="329" name="Google Shape;329;p12"/>
            <p:cNvSpPr/>
            <p:nvPr/>
          </p:nvSpPr>
          <p:spPr>
            <a:xfrm>
              <a:off x="4782557" y="45574"/>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2"/>
            <p:cNvSpPr/>
            <p:nvPr/>
          </p:nvSpPr>
          <p:spPr>
            <a:xfrm>
              <a:off x="4974157" y="237174"/>
              <a:ext cx="529180" cy="52918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p:nvPr/>
          </p:nvSpPr>
          <p:spPr>
            <a:xfrm>
              <a:off x="5890447" y="45574"/>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2"/>
            <p:cNvSpPr txBox="1"/>
            <p:nvPr/>
          </p:nvSpPr>
          <p:spPr>
            <a:xfrm>
              <a:off x="5890447" y="45574"/>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Transforms learning experience: These platforms change how students engage with content.</a:t>
              </a:r>
              <a:endParaRPr/>
            </a:p>
          </p:txBody>
        </p:sp>
        <p:sp>
          <p:nvSpPr>
            <p:cNvPr id="333" name="Google Shape;333;p12"/>
            <p:cNvSpPr/>
            <p:nvPr/>
          </p:nvSpPr>
          <p:spPr>
            <a:xfrm>
              <a:off x="1149332" y="1350369"/>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p:nvPr/>
          </p:nvSpPr>
          <p:spPr>
            <a:xfrm>
              <a:off x="1340931" y="1541969"/>
              <a:ext cx="529180" cy="52918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2"/>
            <p:cNvSpPr/>
            <p:nvPr/>
          </p:nvSpPr>
          <p:spPr>
            <a:xfrm>
              <a:off x="2257221" y="1350369"/>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2"/>
            <p:cNvSpPr txBox="1"/>
            <p:nvPr/>
          </p:nvSpPr>
          <p:spPr>
            <a:xfrm>
              <a:off x="2257221" y="1350369"/>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Promotes peer interaction: </a:t>
              </a:r>
              <a:r>
                <a:rPr lang="en-US" sz="1400">
                  <a:solidFill>
                    <a:schemeClr val="dk1"/>
                  </a:solidFill>
                  <a:latin typeface="Calibri"/>
                  <a:ea typeface="Calibri"/>
                  <a:cs typeface="Calibri"/>
                  <a:sym typeface="Calibri"/>
                </a:rPr>
                <a:t>Encourages interaction and collaboration among students.</a:t>
              </a:r>
              <a:endParaRPr/>
            </a:p>
          </p:txBody>
        </p:sp>
        <p:sp>
          <p:nvSpPr>
            <p:cNvPr id="337" name="Google Shape;337;p12"/>
            <p:cNvSpPr/>
            <p:nvPr/>
          </p:nvSpPr>
          <p:spPr>
            <a:xfrm>
              <a:off x="4782557" y="1350369"/>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p:nvPr/>
          </p:nvSpPr>
          <p:spPr>
            <a:xfrm>
              <a:off x="4974157" y="1541969"/>
              <a:ext cx="529180" cy="529180"/>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2"/>
            <p:cNvSpPr/>
            <p:nvPr/>
          </p:nvSpPr>
          <p:spPr>
            <a:xfrm>
              <a:off x="5890447" y="1350369"/>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2"/>
            <p:cNvSpPr txBox="1"/>
            <p:nvPr/>
          </p:nvSpPr>
          <p:spPr>
            <a:xfrm>
              <a:off x="5890447" y="1350369"/>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Fosters knowledge sharing: </a:t>
              </a:r>
              <a:r>
                <a:rPr lang="en-US" sz="1400">
                  <a:solidFill>
                    <a:schemeClr val="dk1"/>
                  </a:solidFill>
                  <a:latin typeface="Calibri"/>
                  <a:ea typeface="Calibri"/>
                  <a:cs typeface="Calibri"/>
                  <a:sym typeface="Calibri"/>
                </a:rPr>
                <a:t>Facilitates sharing of ideas and resources among peers</a:t>
              </a:r>
              <a:endParaRPr/>
            </a:p>
          </p:txBody>
        </p:sp>
      </p:grpSp>
      <p:sp>
        <p:nvSpPr>
          <p:cNvPr id="341" name="Google Shape;341;p12"/>
          <p:cNvSpPr txBox="1"/>
          <p:nvPr/>
        </p:nvSpPr>
        <p:spPr>
          <a:xfrm>
            <a:off x="657594" y="5047500"/>
            <a:ext cx="799197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Google Docs and Microsoft Teams: Enhance the Flipped Classroom by enabling real-time collaboration.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5"/>
        <p:cNvGrpSpPr/>
        <p:nvPr/>
      </p:nvGrpSpPr>
      <p:grpSpPr>
        <a:xfrm>
          <a:off x="0" y="0"/>
          <a:ext cx="0" cy="0"/>
          <a:chOff x="0" y="0"/>
          <a:chExt cx="0" cy="0"/>
        </a:xfrm>
      </p:grpSpPr>
      <p:sp>
        <p:nvSpPr>
          <p:cNvPr id="346" name="Google Shape;346;p1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47" name="Google Shape;347;p1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48" name="Google Shape;348;p1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49" name="Google Shape;349;p1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0" name="Google Shape;350;p1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1" name="Google Shape;351;p13"/>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52" name="Google Shape;352;p1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53" name="Google Shape;353;p1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54" name="Google Shape;354;p13"/>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4800" b="1" i="0" u="none" strike="noStrike">
                <a:solidFill>
                  <a:srgbClr val="033C5B"/>
                </a:solidFill>
                <a:latin typeface="Arial"/>
                <a:ea typeface="Arial"/>
                <a:cs typeface="Arial"/>
                <a:sym typeface="Arial"/>
              </a:rPr>
              <a:t>Peer-to-Peer Collaboration</a:t>
            </a:r>
            <a:endParaRPr sz="4800" b="1">
              <a:solidFill>
                <a:schemeClr val="dk1"/>
              </a:solidFill>
              <a:latin typeface="Calibri"/>
              <a:ea typeface="Calibri"/>
              <a:cs typeface="Calibri"/>
              <a:sym typeface="Calibri"/>
            </a:endParaRPr>
          </a:p>
        </p:txBody>
      </p:sp>
      <p:pic>
        <p:nvPicPr>
          <p:cNvPr id="355" name="Google Shape;355;p13"/>
          <p:cNvPicPr preferRelativeResize="0"/>
          <p:nvPr/>
        </p:nvPicPr>
        <p:blipFill rotWithShape="1">
          <a:blip r:embed="rId6">
            <a:alphaModFix/>
          </a:blip>
          <a:srcRect/>
          <a:stretch/>
        </p:blipFill>
        <p:spPr>
          <a:xfrm>
            <a:off x="529238" y="2263366"/>
            <a:ext cx="1234547" cy="617273"/>
          </a:xfrm>
          <a:prstGeom prst="rect">
            <a:avLst/>
          </a:prstGeom>
          <a:noFill/>
          <a:ln>
            <a:noFill/>
          </a:ln>
        </p:spPr>
      </p:pic>
      <p:grpSp>
        <p:nvGrpSpPr>
          <p:cNvPr id="356" name="Google Shape;356;p13"/>
          <p:cNvGrpSpPr/>
          <p:nvPr/>
        </p:nvGrpSpPr>
        <p:grpSpPr>
          <a:xfrm>
            <a:off x="2032603" y="2319323"/>
            <a:ext cx="8126792" cy="1692658"/>
            <a:chOff x="0" y="584831"/>
            <a:chExt cx="8126792" cy="1692658"/>
          </a:xfrm>
        </p:grpSpPr>
        <p:sp>
          <p:nvSpPr>
            <p:cNvPr id="357" name="Google Shape;357;p13"/>
            <p:cNvSpPr/>
            <p:nvPr/>
          </p:nvSpPr>
          <p:spPr>
            <a:xfrm>
              <a:off x="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25396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txBox="1"/>
            <p:nvPr/>
          </p:nvSpPr>
          <p:spPr>
            <a:xfrm>
              <a:off x="296472" y="868605"/>
              <a:ext cx="2200640" cy="136637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121212"/>
                </a:buClr>
                <a:buSzPts val="1500"/>
                <a:buFont typeface="Arial"/>
                <a:buNone/>
              </a:pPr>
              <a:r>
                <a:rPr lang="en-US" sz="1500" b="0" i="0" u="none" strike="noStrike">
                  <a:solidFill>
                    <a:srgbClr val="121212"/>
                  </a:solidFill>
                  <a:latin typeface="Arial"/>
                  <a:ea typeface="Arial"/>
                  <a:cs typeface="Arial"/>
                  <a:sym typeface="Arial"/>
                </a:rPr>
                <a:t>Technology enhances peer-to-peer collaboration in the classroom, a key element of the Flipped Learning model.</a:t>
              </a:r>
              <a:endParaRPr sz="1500">
                <a:solidFill>
                  <a:schemeClr val="dk1"/>
                </a:solidFill>
                <a:latin typeface="Calibri"/>
                <a:ea typeface="Calibri"/>
                <a:cs typeface="Calibri"/>
                <a:sym typeface="Calibri"/>
              </a:endParaRPr>
            </a:p>
          </p:txBody>
        </p:sp>
        <p:sp>
          <p:nvSpPr>
            <p:cNvPr id="360" name="Google Shape;360;p13"/>
            <p:cNvSpPr/>
            <p:nvPr/>
          </p:nvSpPr>
          <p:spPr>
            <a:xfrm>
              <a:off x="2793585"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3047547"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txBox="1"/>
            <p:nvPr/>
          </p:nvSpPr>
          <p:spPr>
            <a:xfrm>
              <a:off x="3090057" y="868605"/>
              <a:ext cx="2200640" cy="136637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121212"/>
                </a:buClr>
                <a:buSzPts val="1500"/>
                <a:buFont typeface="Arial"/>
                <a:buNone/>
              </a:pPr>
              <a:r>
                <a:rPr lang="en-US" sz="1500" b="0" i="0" u="none" strike="noStrike">
                  <a:solidFill>
                    <a:srgbClr val="121212"/>
                  </a:solidFill>
                  <a:latin typeface="Arial"/>
                  <a:ea typeface="Arial"/>
                  <a:cs typeface="Arial"/>
                  <a:sym typeface="Arial"/>
                </a:rPr>
                <a:t>Platforms like Padlet facilitate idea sharing and group work.</a:t>
              </a:r>
              <a:endParaRPr sz="1500">
                <a:solidFill>
                  <a:schemeClr val="dk1"/>
                </a:solidFill>
                <a:latin typeface="Calibri"/>
                <a:ea typeface="Calibri"/>
                <a:cs typeface="Calibri"/>
                <a:sym typeface="Calibri"/>
              </a:endParaRPr>
            </a:p>
          </p:txBody>
        </p:sp>
        <p:sp>
          <p:nvSpPr>
            <p:cNvPr id="363" name="Google Shape;363;p13"/>
            <p:cNvSpPr/>
            <p:nvPr/>
          </p:nvSpPr>
          <p:spPr>
            <a:xfrm>
              <a:off x="558717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584113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txBox="1"/>
            <p:nvPr/>
          </p:nvSpPr>
          <p:spPr>
            <a:xfrm>
              <a:off x="5883642" y="868605"/>
              <a:ext cx="2200640" cy="136637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121212"/>
                </a:buClr>
                <a:buSzPts val="1500"/>
                <a:buFont typeface="Arial"/>
                <a:buNone/>
              </a:pPr>
              <a:r>
                <a:rPr lang="en-US" sz="1500" b="0" i="0" u="none" strike="noStrike">
                  <a:solidFill>
                    <a:srgbClr val="121212"/>
                  </a:solidFill>
                  <a:latin typeface="Arial"/>
                  <a:ea typeface="Arial"/>
                  <a:cs typeface="Arial"/>
                  <a:sym typeface="Arial"/>
                </a:rPr>
                <a:t>This approach promotes the collaborative and active learning benefits that are central to Flipped Learning.</a:t>
              </a:r>
              <a:r>
                <a:rPr lang="en-US" sz="1500" b="0" i="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p:txBody>
        </p:sp>
      </p:grpSp>
      <p:pic>
        <p:nvPicPr>
          <p:cNvPr id="366" name="Google Shape;366;p13" descr="Why Do Educators Love Using Padlet?"/>
          <p:cNvPicPr preferRelativeResize="0"/>
          <p:nvPr/>
        </p:nvPicPr>
        <p:blipFill rotWithShape="1">
          <a:blip r:embed="rId7">
            <a:alphaModFix/>
          </a:blip>
          <a:srcRect/>
          <a:stretch/>
        </p:blipFill>
        <p:spPr>
          <a:xfrm>
            <a:off x="3069407" y="4797686"/>
            <a:ext cx="2021576" cy="618952"/>
          </a:xfrm>
          <a:prstGeom prst="rect">
            <a:avLst/>
          </a:prstGeom>
          <a:noFill/>
          <a:ln>
            <a:noFill/>
          </a:ln>
        </p:spPr>
      </p:pic>
      <p:sp>
        <p:nvSpPr>
          <p:cNvPr id="367" name="Google Shape;367;p13"/>
          <p:cNvSpPr txBox="1"/>
          <p:nvPr/>
        </p:nvSpPr>
        <p:spPr>
          <a:xfrm>
            <a:off x="5390528" y="4960168"/>
            <a:ext cx="609904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https://padlet.com/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1"/>
        <p:cNvGrpSpPr/>
        <p:nvPr/>
      </p:nvGrpSpPr>
      <p:grpSpPr>
        <a:xfrm>
          <a:off x="0" y="0"/>
          <a:ext cx="0" cy="0"/>
          <a:chOff x="0" y="0"/>
          <a:chExt cx="0" cy="0"/>
        </a:xfrm>
      </p:grpSpPr>
      <p:sp>
        <p:nvSpPr>
          <p:cNvPr id="372" name="Google Shape;372;p1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3" name="Google Shape;373;p1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4" name="Google Shape;374;p1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5" name="Google Shape;375;p1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6" name="Google Shape;376;p1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7" name="Google Shape;377;p14"/>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78" name="Google Shape;378;p1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79" name="Google Shape;379;p14"/>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80" name="Google Shape;380;p14"/>
          <p:cNvSpPr txBox="1"/>
          <p:nvPr/>
        </p:nvSpPr>
        <p:spPr>
          <a:xfrm>
            <a:off x="460409" y="556406"/>
            <a:ext cx="9722581" cy="274934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i="0" u="none" strike="noStrike">
                <a:solidFill>
                  <a:srgbClr val="033C5B"/>
                </a:solidFill>
                <a:latin typeface="Arial"/>
                <a:ea typeface="Arial"/>
                <a:cs typeface="Arial"/>
                <a:sym typeface="Arial"/>
              </a:rPr>
              <a:t>Enhancing your teaching practices with Interactive Quizzes</a:t>
            </a:r>
            <a:br>
              <a:rPr lang="en-US" sz="4400" b="1">
                <a:solidFill>
                  <a:schemeClr val="dk1"/>
                </a:solidFill>
                <a:latin typeface="Calibri"/>
                <a:ea typeface="Calibri"/>
                <a:cs typeface="Calibri"/>
                <a:sym typeface="Calibri"/>
              </a:rPr>
            </a:br>
            <a:br>
              <a:rPr lang="en-US" sz="4400" b="1">
                <a:solidFill>
                  <a:schemeClr val="dk1"/>
                </a:solidFill>
                <a:latin typeface="Calibri"/>
                <a:ea typeface="Calibri"/>
                <a:cs typeface="Calibri"/>
                <a:sym typeface="Calibri"/>
              </a:rPr>
            </a:br>
            <a:endParaRPr sz="4400" b="1">
              <a:solidFill>
                <a:srgbClr val="033C5B"/>
              </a:solidFill>
              <a:latin typeface="Arial"/>
              <a:ea typeface="Arial"/>
              <a:cs typeface="Arial"/>
              <a:sym typeface="Arial"/>
            </a:endParaRPr>
          </a:p>
        </p:txBody>
      </p:sp>
      <p:sp>
        <p:nvSpPr>
          <p:cNvPr id="381" name="Google Shape;381;p14"/>
          <p:cNvSpPr txBox="1"/>
          <p:nvPr/>
        </p:nvSpPr>
        <p:spPr>
          <a:xfrm>
            <a:off x="2009010" y="2444499"/>
            <a:ext cx="7533236"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a:solidFill>
                  <a:srgbClr val="121212"/>
                </a:solidFill>
                <a:latin typeface="Arial"/>
                <a:ea typeface="Arial"/>
                <a:cs typeface="Arial"/>
                <a:sym typeface="Arial"/>
              </a:rPr>
              <a:t>Embedding interactive quizzes in video content not only engages students but also offers immediate feedback, helping them gauge their understanding before class. This method fosters an active learning environment, encouraging participation and improving information retention.</a:t>
            </a:r>
            <a:endParaRPr sz="1800" b="0">
              <a:solidFill>
                <a:schemeClr val="dk1"/>
              </a:solidFill>
              <a:latin typeface="Calibri"/>
              <a:ea typeface="Calibri"/>
              <a:cs typeface="Calibri"/>
              <a:sym typeface="Calibri"/>
            </a:endParaRPr>
          </a:p>
        </p:txBody>
      </p:sp>
      <p:pic>
        <p:nvPicPr>
          <p:cNvPr id="382" name="Google Shape;382;p14"/>
          <p:cNvPicPr preferRelativeResize="0"/>
          <p:nvPr/>
        </p:nvPicPr>
        <p:blipFill rotWithShape="1">
          <a:blip r:embed="rId6">
            <a:alphaModFix/>
          </a:blip>
          <a:srcRect/>
          <a:stretch/>
        </p:blipFill>
        <p:spPr>
          <a:xfrm>
            <a:off x="782944" y="2353014"/>
            <a:ext cx="1234564" cy="1152805"/>
          </a:xfrm>
          <a:prstGeom prst="rect">
            <a:avLst/>
          </a:prstGeom>
          <a:noFill/>
          <a:ln>
            <a:noFill/>
          </a:ln>
        </p:spPr>
      </p:pic>
      <p:pic>
        <p:nvPicPr>
          <p:cNvPr id="383" name="Google Shape;383;p14" descr="What is a Kahoot Quiz and how does it work? — Hyett Education">
            <a:hlinkClick r:id="rId7"/>
          </p:cNvPr>
          <p:cNvPicPr preferRelativeResize="0"/>
          <p:nvPr/>
        </p:nvPicPr>
        <p:blipFill rotWithShape="1">
          <a:blip r:embed="rId8">
            <a:alphaModFix/>
          </a:blip>
          <a:srcRect/>
          <a:stretch/>
        </p:blipFill>
        <p:spPr>
          <a:xfrm>
            <a:off x="2233832" y="4355025"/>
            <a:ext cx="1418781" cy="798272"/>
          </a:xfrm>
          <a:prstGeom prst="rect">
            <a:avLst/>
          </a:prstGeom>
          <a:noFill/>
          <a:ln>
            <a:noFill/>
          </a:ln>
        </p:spPr>
      </p:pic>
      <p:pic>
        <p:nvPicPr>
          <p:cNvPr id="384" name="Google Shape;384;p14" descr="New Look; Same Menti - Mentimeter">
            <a:hlinkClick r:id="rId9"/>
          </p:cNvPr>
          <p:cNvPicPr preferRelativeResize="0"/>
          <p:nvPr/>
        </p:nvPicPr>
        <p:blipFill rotWithShape="1">
          <a:blip r:embed="rId10">
            <a:alphaModFix/>
          </a:blip>
          <a:srcRect/>
          <a:stretch/>
        </p:blipFill>
        <p:spPr>
          <a:xfrm>
            <a:off x="4242699" y="4230583"/>
            <a:ext cx="2617089" cy="1004904"/>
          </a:xfrm>
          <a:prstGeom prst="rect">
            <a:avLst/>
          </a:prstGeom>
          <a:noFill/>
          <a:ln>
            <a:noFill/>
          </a:ln>
        </p:spPr>
      </p:pic>
      <p:pic>
        <p:nvPicPr>
          <p:cNvPr id="385" name="Google Shape;385;p14" descr="Slido">
            <a:hlinkClick r:id="rId11"/>
          </p:cNvPr>
          <p:cNvPicPr preferRelativeResize="0"/>
          <p:nvPr/>
        </p:nvPicPr>
        <p:blipFill rotWithShape="1">
          <a:blip r:embed="rId12">
            <a:alphaModFix/>
          </a:blip>
          <a:srcRect t="28510" b="28367"/>
          <a:stretch/>
        </p:blipFill>
        <p:spPr>
          <a:xfrm>
            <a:off x="7456728" y="4424377"/>
            <a:ext cx="1400228" cy="601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9"/>
        <p:cNvGrpSpPr/>
        <p:nvPr/>
      </p:nvGrpSpPr>
      <p:grpSpPr>
        <a:xfrm>
          <a:off x="0" y="0"/>
          <a:ext cx="0" cy="0"/>
          <a:chOff x="0" y="0"/>
          <a:chExt cx="0" cy="0"/>
        </a:xfrm>
      </p:grpSpPr>
      <p:sp>
        <p:nvSpPr>
          <p:cNvPr id="390" name="Google Shape;390;p1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1" name="Google Shape;391;p1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2" name="Google Shape;392;p1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3" name="Google Shape;393;p1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4" name="Google Shape;394;p1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5" name="Google Shape;395;p15"/>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96" name="Google Shape;396;p1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97" name="Google Shape;397;p15"/>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98" name="Google Shape;398;p15"/>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Organising Content with LM</a:t>
            </a:r>
            <a:r>
              <a:rPr lang="en-US" sz="4800" b="1">
                <a:solidFill>
                  <a:srgbClr val="033C5B"/>
                </a:solidFill>
                <a:latin typeface="Arial"/>
                <a:ea typeface="Arial"/>
                <a:cs typeface="Arial"/>
                <a:sym typeface="Arial"/>
              </a:rPr>
              <a:t>S</a:t>
            </a:r>
            <a:endParaRPr sz="4666" b="1">
              <a:solidFill>
                <a:srgbClr val="033C5B"/>
              </a:solidFill>
              <a:latin typeface="Arial"/>
              <a:ea typeface="Arial"/>
              <a:cs typeface="Arial"/>
              <a:sym typeface="Arial"/>
            </a:endParaRPr>
          </a:p>
        </p:txBody>
      </p:sp>
      <p:pic>
        <p:nvPicPr>
          <p:cNvPr id="399" name="Google Shape;399;p15" descr="A computer with a paper on it&#10;&#10;Description automatically generated"/>
          <p:cNvPicPr preferRelativeResize="0"/>
          <p:nvPr/>
        </p:nvPicPr>
        <p:blipFill rotWithShape="1">
          <a:blip r:embed="rId6">
            <a:alphaModFix/>
          </a:blip>
          <a:srcRect/>
          <a:stretch/>
        </p:blipFill>
        <p:spPr>
          <a:xfrm>
            <a:off x="529238" y="1670874"/>
            <a:ext cx="1327539" cy="1216912"/>
          </a:xfrm>
          <a:prstGeom prst="rect">
            <a:avLst/>
          </a:prstGeom>
          <a:noFill/>
          <a:ln>
            <a:noFill/>
          </a:ln>
        </p:spPr>
      </p:pic>
      <p:grpSp>
        <p:nvGrpSpPr>
          <p:cNvPr id="400" name="Google Shape;400;p15"/>
          <p:cNvGrpSpPr/>
          <p:nvPr/>
        </p:nvGrpSpPr>
        <p:grpSpPr>
          <a:xfrm>
            <a:off x="1921039" y="1875538"/>
            <a:ext cx="7768393" cy="2731895"/>
            <a:chOff x="0" y="65213"/>
            <a:chExt cx="7768393" cy="2731895"/>
          </a:xfrm>
        </p:grpSpPr>
        <p:sp>
          <p:nvSpPr>
            <p:cNvPr id="401" name="Google Shape;401;p15"/>
            <p:cNvSpPr/>
            <p:nvPr/>
          </p:nvSpPr>
          <p:spPr>
            <a:xfrm>
              <a:off x="0" y="65213"/>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2" name="Google Shape;402;p15"/>
            <p:cNvSpPr txBox="1"/>
            <p:nvPr/>
          </p:nvSpPr>
          <p:spPr>
            <a:xfrm>
              <a:off x="25210" y="90423"/>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Leveraging LMS: Use Learning Management Systems to streamline the distribution of pre-class materials.  </a:t>
              </a:r>
              <a:endParaRPr sz="1300">
                <a:solidFill>
                  <a:schemeClr val="tx1"/>
                </a:solidFill>
                <a:latin typeface="Calibri"/>
                <a:ea typeface="Calibri"/>
                <a:cs typeface="Calibri"/>
                <a:sym typeface="Calibri"/>
              </a:endParaRPr>
            </a:p>
          </p:txBody>
        </p:sp>
        <p:sp>
          <p:nvSpPr>
            <p:cNvPr id="403" name="Google Shape;403;p15"/>
            <p:cNvSpPr/>
            <p:nvPr/>
          </p:nvSpPr>
          <p:spPr>
            <a:xfrm>
              <a:off x="0" y="619080"/>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4" name="Google Shape;404;p15"/>
            <p:cNvSpPr txBox="1"/>
            <p:nvPr/>
          </p:nvSpPr>
          <p:spPr>
            <a:xfrm>
              <a:off x="25210" y="644290"/>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Tracks student progress: These tools help monitor and assess student progress effectively.  </a:t>
              </a:r>
              <a:endParaRPr sz="1300">
                <a:solidFill>
                  <a:schemeClr val="tx1"/>
                </a:solidFill>
                <a:latin typeface="Calibri"/>
                <a:ea typeface="Calibri"/>
                <a:cs typeface="Calibri"/>
                <a:sym typeface="Calibri"/>
              </a:endParaRPr>
            </a:p>
          </p:txBody>
        </p:sp>
        <p:sp>
          <p:nvSpPr>
            <p:cNvPr id="405" name="Google Shape;405;p15"/>
            <p:cNvSpPr/>
            <p:nvPr/>
          </p:nvSpPr>
          <p:spPr>
            <a:xfrm>
              <a:off x="0" y="1172947"/>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6" name="Google Shape;406;p15"/>
            <p:cNvSpPr txBox="1"/>
            <p:nvPr/>
          </p:nvSpPr>
          <p:spPr>
            <a:xfrm>
              <a:off x="25210" y="1198157"/>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Flexibility in Flipped Learning: Supports the Flipped Learning benefit of flexibility in learning.  </a:t>
              </a:r>
              <a:endParaRPr sz="1300">
                <a:solidFill>
                  <a:schemeClr val="tx1"/>
                </a:solidFill>
                <a:latin typeface="Calibri"/>
                <a:ea typeface="Calibri"/>
                <a:cs typeface="Calibri"/>
                <a:sym typeface="Calibri"/>
              </a:endParaRPr>
            </a:p>
          </p:txBody>
        </p:sp>
        <p:sp>
          <p:nvSpPr>
            <p:cNvPr id="407" name="Google Shape;407;p15"/>
            <p:cNvSpPr/>
            <p:nvPr/>
          </p:nvSpPr>
          <p:spPr>
            <a:xfrm>
              <a:off x="0" y="1726814"/>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8" name="Google Shape;408;p15"/>
            <p:cNvSpPr txBox="1"/>
            <p:nvPr/>
          </p:nvSpPr>
          <p:spPr>
            <a:xfrm>
              <a:off x="25210" y="1752024"/>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Structured learning environment: Creates a structured and accessible environment for students.  </a:t>
              </a:r>
              <a:endParaRPr sz="1300">
                <a:solidFill>
                  <a:schemeClr val="tx1"/>
                </a:solidFill>
                <a:latin typeface="Calibri"/>
                <a:ea typeface="Calibri"/>
                <a:cs typeface="Calibri"/>
                <a:sym typeface="Calibri"/>
              </a:endParaRPr>
            </a:p>
          </p:txBody>
        </p:sp>
        <p:sp>
          <p:nvSpPr>
            <p:cNvPr id="409" name="Google Shape;409;p15"/>
            <p:cNvSpPr/>
            <p:nvPr/>
          </p:nvSpPr>
          <p:spPr>
            <a:xfrm>
              <a:off x="0" y="2280681"/>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0" name="Google Shape;410;p15"/>
            <p:cNvSpPr txBox="1"/>
            <p:nvPr/>
          </p:nvSpPr>
          <p:spPr>
            <a:xfrm>
              <a:off x="25210" y="2305891"/>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Helps manage classroom dynamics: Enables educators to manage the controlled chaos of a dynamic classroom effectively. </a:t>
              </a:r>
              <a:endParaRPr sz="1300">
                <a:solidFill>
                  <a:schemeClr val="tx1"/>
                </a:solidFill>
                <a:latin typeface="Calibri"/>
                <a:ea typeface="Calibri"/>
                <a:cs typeface="Calibri"/>
                <a:sym typeface="Calibri"/>
              </a:endParaRPr>
            </a:p>
          </p:txBody>
        </p:sp>
      </p:grpSp>
      <p:pic>
        <p:nvPicPr>
          <p:cNvPr id="411" name="Google Shape;411;p15">
            <a:hlinkClick r:id="rId7"/>
          </p:cNvPr>
          <p:cNvPicPr preferRelativeResize="0"/>
          <p:nvPr/>
        </p:nvPicPr>
        <p:blipFill rotWithShape="1">
          <a:blip r:embed="rId8">
            <a:alphaModFix/>
          </a:blip>
          <a:srcRect l="24419" t="480" r="20513" b="4179"/>
          <a:stretch/>
        </p:blipFill>
        <p:spPr>
          <a:xfrm>
            <a:off x="4153270" y="4807274"/>
            <a:ext cx="938815" cy="918840"/>
          </a:xfrm>
          <a:prstGeom prst="rect">
            <a:avLst/>
          </a:prstGeom>
          <a:noFill/>
          <a:ln>
            <a:noFill/>
          </a:ln>
        </p:spPr>
      </p:pic>
      <p:pic>
        <p:nvPicPr>
          <p:cNvPr id="412" name="Google Shape;412;p15" descr="Learning Management System - Moodle LMS - Best LMS Platform">
            <a:hlinkClick r:id="rId9"/>
          </p:cNvPr>
          <p:cNvPicPr preferRelativeResize="0"/>
          <p:nvPr/>
        </p:nvPicPr>
        <p:blipFill rotWithShape="1">
          <a:blip r:embed="rId10">
            <a:alphaModFix/>
          </a:blip>
          <a:srcRect l="13710" t="31875" r="10172" b="25561"/>
          <a:stretch/>
        </p:blipFill>
        <p:spPr>
          <a:xfrm>
            <a:off x="5459542" y="5001775"/>
            <a:ext cx="1639416" cy="609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6"/>
        <p:cNvGrpSpPr/>
        <p:nvPr/>
      </p:nvGrpSpPr>
      <p:grpSpPr>
        <a:xfrm>
          <a:off x="0" y="0"/>
          <a:ext cx="0" cy="0"/>
          <a:chOff x="0" y="0"/>
          <a:chExt cx="0" cy="0"/>
        </a:xfrm>
      </p:grpSpPr>
      <p:sp>
        <p:nvSpPr>
          <p:cNvPr id="417" name="Google Shape;417;p1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18" name="Google Shape;418;p1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19" name="Google Shape;419;p1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0" name="Google Shape;420;p1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1" name="Google Shape;421;p1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2" name="Google Shape;422;p16"/>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23" name="Google Shape;423;p1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24" name="Google Shape;424;p1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25" name="Google Shape;425;p16"/>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Active Learning with Technology</a:t>
            </a:r>
            <a:endParaRPr sz="4800" b="1">
              <a:solidFill>
                <a:schemeClr val="dk1"/>
              </a:solidFill>
              <a:latin typeface="Calibri"/>
              <a:ea typeface="Calibri"/>
              <a:cs typeface="Calibri"/>
              <a:sym typeface="Calibri"/>
            </a:endParaRPr>
          </a:p>
        </p:txBody>
      </p:sp>
      <p:pic>
        <p:nvPicPr>
          <p:cNvPr id="426" name="Google Shape;426;p16"/>
          <p:cNvPicPr preferRelativeResize="0"/>
          <p:nvPr/>
        </p:nvPicPr>
        <p:blipFill rotWithShape="1">
          <a:blip r:embed="rId6">
            <a:alphaModFix/>
          </a:blip>
          <a:srcRect/>
          <a:stretch/>
        </p:blipFill>
        <p:spPr>
          <a:xfrm>
            <a:off x="339018" y="1215134"/>
            <a:ext cx="1209504" cy="1119911"/>
          </a:xfrm>
          <a:prstGeom prst="rect">
            <a:avLst/>
          </a:prstGeom>
          <a:noFill/>
          <a:ln>
            <a:noFill/>
          </a:ln>
        </p:spPr>
      </p:pic>
      <p:grpSp>
        <p:nvGrpSpPr>
          <p:cNvPr id="427" name="Google Shape;427;p16"/>
          <p:cNvGrpSpPr/>
          <p:nvPr/>
        </p:nvGrpSpPr>
        <p:grpSpPr>
          <a:xfrm>
            <a:off x="329753" y="3358453"/>
            <a:ext cx="5060774" cy="1773090"/>
            <a:chOff x="0" y="144506"/>
            <a:chExt cx="5060774" cy="1773090"/>
          </a:xfrm>
        </p:grpSpPr>
        <p:sp>
          <p:nvSpPr>
            <p:cNvPr id="428" name="Google Shape;428;p16"/>
            <p:cNvSpPr/>
            <p:nvPr/>
          </p:nvSpPr>
          <p:spPr>
            <a:xfrm>
              <a:off x="0" y="144506"/>
              <a:ext cx="5060774" cy="431730"/>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txBox="1"/>
            <p:nvPr/>
          </p:nvSpPr>
          <p:spPr>
            <a:xfrm>
              <a:off x="21075" y="165581"/>
              <a:ext cx="5018624" cy="38958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Automotive Repair: Diagnostic Simulations</a:t>
              </a:r>
              <a:endParaRPr sz="1800">
                <a:solidFill>
                  <a:schemeClr val="dk1"/>
                </a:solidFill>
                <a:latin typeface="Calibri"/>
                <a:ea typeface="Calibri"/>
                <a:cs typeface="Calibri"/>
                <a:sym typeface="Calibri"/>
              </a:endParaRPr>
            </a:p>
          </p:txBody>
        </p:sp>
        <p:sp>
          <p:nvSpPr>
            <p:cNvPr id="430" name="Google Shape;430;p16"/>
            <p:cNvSpPr/>
            <p:nvPr/>
          </p:nvSpPr>
          <p:spPr>
            <a:xfrm>
              <a:off x="0" y="576236"/>
              <a:ext cx="5060774" cy="1341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txBox="1"/>
            <p:nvPr/>
          </p:nvSpPr>
          <p:spPr>
            <a:xfrm>
              <a:off x="0" y="576236"/>
              <a:ext cx="5060774" cy="1341360"/>
            </a:xfrm>
            <a:prstGeom prst="rect">
              <a:avLst/>
            </a:prstGeom>
            <a:noFill/>
            <a:ln>
              <a:noFill/>
            </a:ln>
          </p:spPr>
          <p:txBody>
            <a:bodyPr spcFirstLastPara="1" wrap="square" lIns="160675" tIns="22850" rIns="128000" bIns="228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Technology Used</a:t>
              </a:r>
              <a:r>
                <a:rPr lang="en-US" sz="1400" b="0" i="0" u="none" strike="noStrike" cap="none">
                  <a:solidFill>
                    <a:schemeClr val="dk1"/>
                  </a:solidFill>
                  <a:latin typeface="Calibri"/>
                  <a:ea typeface="Calibri"/>
                  <a:cs typeface="Calibri"/>
                  <a:sym typeface="Calibri"/>
                </a:rPr>
                <a:t>: Diagnostic simulation software</a:t>
              </a:r>
              <a:endParaRPr sz="14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Description</a:t>
              </a:r>
              <a:r>
                <a:rPr lang="en-US" sz="1400" b="0" i="0" u="none" strike="noStrike" cap="none">
                  <a:solidFill>
                    <a:schemeClr val="dk1"/>
                  </a:solidFill>
                  <a:latin typeface="Calibri"/>
                  <a:ea typeface="Calibri"/>
                  <a:cs typeface="Calibri"/>
                  <a:sym typeface="Calibri"/>
                </a:rPr>
                <a:t>: Students use virtual diagnostic tools to simulate car repairs, identify faults, and troubleshoot issues before moving to real vehicles.</a:t>
              </a:r>
              <a:endParaRPr sz="14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Outcome</a:t>
              </a:r>
              <a:r>
                <a:rPr lang="en-US" sz="1400" b="0" i="0" u="none" strike="noStrike" cap="none">
                  <a:solidFill>
                    <a:schemeClr val="dk1"/>
                  </a:solidFill>
                  <a:latin typeface="Calibri"/>
                  <a:ea typeface="Calibri"/>
                  <a:cs typeface="Calibri"/>
                  <a:sym typeface="Calibri"/>
                </a:rPr>
                <a:t>: Reinforces practical skills in a low-risk environment, allowing students to practice and build confidence.</a:t>
              </a:r>
              <a:endParaRPr sz="1400" b="0" i="0" u="none" strike="noStrike" cap="none">
                <a:solidFill>
                  <a:schemeClr val="dk1"/>
                </a:solidFill>
                <a:latin typeface="Calibri"/>
                <a:ea typeface="Calibri"/>
                <a:cs typeface="Calibri"/>
                <a:sym typeface="Calibri"/>
              </a:endParaRPr>
            </a:p>
          </p:txBody>
        </p:sp>
      </p:grpSp>
      <p:sp>
        <p:nvSpPr>
          <p:cNvPr id="432" name="Google Shape;432;p16"/>
          <p:cNvSpPr txBox="1"/>
          <p:nvPr/>
        </p:nvSpPr>
        <p:spPr>
          <a:xfrm>
            <a:off x="1572664" y="1286262"/>
            <a:ext cx="88921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i="0" u="none" strike="noStrike">
                <a:solidFill>
                  <a:srgbClr val="121212"/>
                </a:solidFill>
                <a:latin typeface="Arial"/>
                <a:ea typeface="Arial"/>
                <a:cs typeface="Arial"/>
                <a:sym typeface="Arial"/>
              </a:rPr>
              <a:t>Integrating technology </a:t>
            </a:r>
            <a:r>
              <a:rPr lang="en-US" sz="1600" i="0" u="none" strike="noStrike">
                <a:solidFill>
                  <a:srgbClr val="121212"/>
                </a:solidFill>
                <a:latin typeface="Arial"/>
                <a:ea typeface="Arial"/>
                <a:cs typeface="Arial"/>
                <a:sym typeface="Arial"/>
              </a:rPr>
              <a:t>into </a:t>
            </a:r>
            <a:r>
              <a:rPr lang="en-US" sz="1600" b="1" i="0" u="none" strike="noStrike">
                <a:solidFill>
                  <a:srgbClr val="121212"/>
                </a:solidFill>
                <a:latin typeface="Arial"/>
                <a:ea typeface="Arial"/>
                <a:cs typeface="Arial"/>
                <a:sym typeface="Arial"/>
              </a:rPr>
              <a:t>active learning transforms vocational education and training (VET) </a:t>
            </a:r>
            <a:r>
              <a:rPr lang="en-US" sz="1600" i="0" u="none" strike="noStrike">
                <a:solidFill>
                  <a:srgbClr val="121212"/>
                </a:solidFill>
                <a:latin typeface="Arial"/>
                <a:ea typeface="Arial"/>
                <a:cs typeface="Arial"/>
                <a:sym typeface="Arial"/>
              </a:rPr>
              <a:t>by allowing students to engage in </a:t>
            </a:r>
            <a:r>
              <a:rPr lang="en-US" sz="1600" b="1" i="0" u="none" strike="noStrike">
                <a:solidFill>
                  <a:srgbClr val="121212"/>
                </a:solidFill>
                <a:latin typeface="Arial"/>
                <a:ea typeface="Arial"/>
                <a:cs typeface="Arial"/>
                <a:sym typeface="Arial"/>
              </a:rPr>
              <a:t>hands-on, practical experiences</a:t>
            </a:r>
            <a:r>
              <a:rPr lang="en-US" sz="1600" i="0" u="none" strike="noStrike">
                <a:solidFill>
                  <a:srgbClr val="121212"/>
                </a:solidFill>
                <a:latin typeface="Arial"/>
                <a:ea typeface="Arial"/>
                <a:cs typeface="Arial"/>
                <a:sym typeface="Arial"/>
              </a:rPr>
              <a:t> that prepare them for </a:t>
            </a:r>
            <a:r>
              <a:rPr lang="en-US" sz="1600" b="1" i="0" u="none" strike="noStrike">
                <a:solidFill>
                  <a:srgbClr val="121212"/>
                </a:solidFill>
                <a:latin typeface="Arial"/>
                <a:ea typeface="Arial"/>
                <a:cs typeface="Arial"/>
                <a:sym typeface="Arial"/>
              </a:rPr>
              <a:t>real-world tasks</a:t>
            </a:r>
            <a:r>
              <a:rPr lang="en-US" sz="1600" i="0" u="none" strike="noStrike">
                <a:solidFill>
                  <a:srgbClr val="121212"/>
                </a:solidFill>
                <a:latin typeface="Arial"/>
                <a:ea typeface="Arial"/>
                <a:cs typeface="Arial"/>
                <a:sym typeface="Arial"/>
              </a:rPr>
              <a:t>. From virtual simulations to collaborative design tools, technology enables students to practice skills, solve problems, and collaborate in environments that mirror their future workplaces. This approach not only enhances engagement but also builds confidence and competency in a range of vocational fields.</a:t>
            </a:r>
            <a:endParaRPr sz="1600">
              <a:solidFill>
                <a:schemeClr val="dk1"/>
              </a:solidFill>
              <a:latin typeface="Calibri"/>
              <a:ea typeface="Calibri"/>
              <a:cs typeface="Calibri"/>
              <a:sym typeface="Calibri"/>
            </a:endParaRPr>
          </a:p>
        </p:txBody>
      </p:sp>
      <p:grpSp>
        <p:nvGrpSpPr>
          <p:cNvPr id="433" name="Google Shape;433;p16"/>
          <p:cNvGrpSpPr/>
          <p:nvPr/>
        </p:nvGrpSpPr>
        <p:grpSpPr>
          <a:xfrm>
            <a:off x="5643052" y="3333918"/>
            <a:ext cx="5467584" cy="1871595"/>
            <a:chOff x="0" y="2921"/>
            <a:chExt cx="5467584" cy="1871595"/>
          </a:xfrm>
        </p:grpSpPr>
        <p:sp>
          <p:nvSpPr>
            <p:cNvPr id="434" name="Google Shape;434;p16"/>
            <p:cNvSpPr/>
            <p:nvPr/>
          </p:nvSpPr>
          <p:spPr>
            <a:xfrm>
              <a:off x="0" y="2921"/>
              <a:ext cx="5467584" cy="455715"/>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txBox="1"/>
            <p:nvPr/>
          </p:nvSpPr>
          <p:spPr>
            <a:xfrm>
              <a:off x="22246" y="25167"/>
              <a:ext cx="5423092"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1">
                  <a:solidFill>
                    <a:schemeClr val="dk1"/>
                  </a:solidFill>
                  <a:latin typeface="Calibri"/>
                  <a:ea typeface="Calibri"/>
                  <a:cs typeface="Calibri"/>
                  <a:sym typeface="Calibri"/>
                </a:rPr>
                <a:t>Culinary Arts: Interactive Recipe Quizzes</a:t>
              </a:r>
              <a:endParaRPr sz="1900">
                <a:solidFill>
                  <a:schemeClr val="dk1"/>
                </a:solidFill>
                <a:latin typeface="Calibri"/>
                <a:ea typeface="Calibri"/>
                <a:cs typeface="Calibri"/>
                <a:sym typeface="Calibri"/>
              </a:endParaRPr>
            </a:p>
          </p:txBody>
        </p:sp>
        <p:sp>
          <p:nvSpPr>
            <p:cNvPr id="436" name="Google Shape;436;p16"/>
            <p:cNvSpPr/>
            <p:nvPr/>
          </p:nvSpPr>
          <p:spPr>
            <a:xfrm>
              <a:off x="0" y="458636"/>
              <a:ext cx="5467584" cy="14158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txBox="1"/>
            <p:nvPr/>
          </p:nvSpPr>
          <p:spPr>
            <a:xfrm>
              <a:off x="0" y="458636"/>
              <a:ext cx="5467584" cy="1415880"/>
            </a:xfrm>
            <a:prstGeom prst="rect">
              <a:avLst/>
            </a:prstGeom>
            <a:noFill/>
            <a:ln>
              <a:noFill/>
            </a:ln>
          </p:spPr>
          <p:txBody>
            <a:bodyPr spcFirstLastPara="1" wrap="square" lIns="173575" tIns="24125" rIns="135125" bIns="24125"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1" i="0" u="none" strike="noStrike" cap="none">
                  <a:solidFill>
                    <a:schemeClr val="dk1"/>
                  </a:solidFill>
                  <a:latin typeface="Calibri"/>
                  <a:ea typeface="Calibri"/>
                  <a:cs typeface="Calibri"/>
                  <a:sym typeface="Calibri"/>
                </a:rPr>
                <a:t>Technology Used</a:t>
              </a:r>
              <a:r>
                <a:rPr lang="en-US" sz="1500" b="0" i="0" u="none" strike="noStrike" cap="none">
                  <a:solidFill>
                    <a:schemeClr val="dk1"/>
                  </a:solidFill>
                  <a:latin typeface="Calibri"/>
                  <a:ea typeface="Calibri"/>
                  <a:cs typeface="Calibri"/>
                  <a:sym typeface="Calibri"/>
                </a:rPr>
                <a:t>: Edpuzzle, H5P (interactive quizzes)</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i="0" u="none" strike="noStrike" cap="none">
                  <a:solidFill>
                    <a:schemeClr val="dk1"/>
                  </a:solidFill>
                  <a:latin typeface="Calibri"/>
                  <a:ea typeface="Calibri"/>
                  <a:cs typeface="Calibri"/>
                  <a:sym typeface="Calibri"/>
                </a:rPr>
                <a:t>Description</a:t>
              </a:r>
              <a:r>
                <a:rPr lang="en-US" sz="1500" b="0" i="0" u="none" strike="noStrike" cap="none">
                  <a:solidFill>
                    <a:schemeClr val="dk1"/>
                  </a:solidFill>
                  <a:latin typeface="Calibri"/>
                  <a:ea typeface="Calibri"/>
                  <a:cs typeface="Calibri"/>
                  <a:sym typeface="Calibri"/>
                </a:rPr>
                <a:t>: Before hands-on cooking, students complete quizzes embedded in cooking videos, where they learn about ingredients, techniques, and safety.</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i="0" u="none" strike="noStrike" cap="none">
                  <a:solidFill>
                    <a:schemeClr val="dk1"/>
                  </a:solidFill>
                  <a:latin typeface="Calibri"/>
                  <a:ea typeface="Calibri"/>
                  <a:cs typeface="Calibri"/>
                  <a:sym typeface="Calibri"/>
                </a:rPr>
                <a:t>Outcome</a:t>
              </a:r>
              <a:r>
                <a:rPr lang="en-US" sz="1500" b="0" i="0" u="none" strike="noStrike" cap="none">
                  <a:solidFill>
                    <a:schemeClr val="dk1"/>
                  </a:solidFill>
                  <a:latin typeface="Calibri"/>
                  <a:ea typeface="Calibri"/>
                  <a:cs typeface="Calibri"/>
                  <a:sym typeface="Calibri"/>
                </a:rPr>
                <a:t>: Ensures foundational knowledge, so class time focuses on applying these techniques in the kitchen.</a:t>
              </a:r>
              <a:endParaRPr sz="1500" b="0" i="0" u="none" strike="noStrike" cap="none">
                <a:solidFill>
                  <a:schemeClr val="dk1"/>
                </a:solidFill>
                <a:latin typeface="Calibri"/>
                <a:ea typeface="Calibri"/>
                <a:cs typeface="Calibri"/>
                <a:sym typeface="Calibri"/>
              </a:endParaRPr>
            </a:p>
          </p:txBody>
        </p:sp>
      </p:grpSp>
      <p:sp>
        <p:nvSpPr>
          <p:cNvPr id="438" name="Google Shape;438;p16"/>
          <p:cNvSpPr txBox="1"/>
          <p:nvPr/>
        </p:nvSpPr>
        <p:spPr>
          <a:xfrm>
            <a:off x="339018" y="2884455"/>
            <a:ext cx="88921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121212"/>
                </a:solidFill>
                <a:latin typeface="Arial"/>
                <a:ea typeface="Arial"/>
                <a:cs typeface="Arial"/>
                <a:sym typeface="Arial"/>
              </a:rPr>
              <a:t>For example:</a:t>
            </a:r>
            <a:endParaRPr sz="1800" i="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2"/>
        <p:cNvGrpSpPr/>
        <p:nvPr/>
      </p:nvGrpSpPr>
      <p:grpSpPr>
        <a:xfrm>
          <a:off x="0" y="0"/>
          <a:ext cx="0" cy="0"/>
          <a:chOff x="0" y="0"/>
          <a:chExt cx="0" cy="0"/>
        </a:xfrm>
      </p:grpSpPr>
      <p:sp>
        <p:nvSpPr>
          <p:cNvPr id="443" name="Google Shape;443;p1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4" name="Google Shape;444;p1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5" name="Google Shape;445;p1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6" name="Google Shape;446;p1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7" name="Google Shape;447;p1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8" name="Google Shape;448;p17"/>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49" name="Google Shape;449;p1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50" name="Google Shape;450;p17"/>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51" name="Google Shape;451;p17"/>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Active Learning with Technology</a:t>
            </a:r>
            <a:endParaRPr sz="4800" b="1">
              <a:solidFill>
                <a:schemeClr val="dk1"/>
              </a:solidFill>
              <a:latin typeface="Calibri"/>
              <a:ea typeface="Calibri"/>
              <a:cs typeface="Calibri"/>
              <a:sym typeface="Calibri"/>
            </a:endParaRPr>
          </a:p>
        </p:txBody>
      </p:sp>
      <p:grpSp>
        <p:nvGrpSpPr>
          <p:cNvPr id="452" name="Google Shape;452;p17"/>
          <p:cNvGrpSpPr/>
          <p:nvPr/>
        </p:nvGrpSpPr>
        <p:grpSpPr>
          <a:xfrm>
            <a:off x="5390528" y="3542719"/>
            <a:ext cx="5467584" cy="1549530"/>
            <a:chOff x="0" y="163953"/>
            <a:chExt cx="5467584" cy="1549530"/>
          </a:xfrm>
        </p:grpSpPr>
        <p:sp>
          <p:nvSpPr>
            <p:cNvPr id="453" name="Google Shape;453;p17"/>
            <p:cNvSpPr/>
            <p:nvPr/>
          </p:nvSpPr>
          <p:spPr>
            <a:xfrm>
              <a:off x="0" y="163953"/>
              <a:ext cx="5467584" cy="431730"/>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txBox="1"/>
            <p:nvPr/>
          </p:nvSpPr>
          <p:spPr>
            <a:xfrm>
              <a:off x="21075" y="185028"/>
              <a:ext cx="5425434" cy="38958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Construction and Carpentry: 3D Modeling Software</a:t>
              </a:r>
              <a:endParaRPr sz="1800">
                <a:solidFill>
                  <a:schemeClr val="dk1"/>
                </a:solidFill>
                <a:latin typeface="Calibri"/>
                <a:ea typeface="Calibri"/>
                <a:cs typeface="Calibri"/>
                <a:sym typeface="Calibri"/>
              </a:endParaRPr>
            </a:p>
          </p:txBody>
        </p:sp>
        <p:sp>
          <p:nvSpPr>
            <p:cNvPr id="455" name="Google Shape;455;p17"/>
            <p:cNvSpPr/>
            <p:nvPr/>
          </p:nvSpPr>
          <p:spPr>
            <a:xfrm>
              <a:off x="0" y="595683"/>
              <a:ext cx="5467584" cy="111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txBox="1"/>
            <p:nvPr/>
          </p:nvSpPr>
          <p:spPr>
            <a:xfrm>
              <a:off x="0" y="595683"/>
              <a:ext cx="5467584" cy="1117800"/>
            </a:xfrm>
            <a:prstGeom prst="rect">
              <a:avLst/>
            </a:prstGeom>
            <a:noFill/>
            <a:ln>
              <a:noFill/>
            </a:ln>
          </p:spPr>
          <p:txBody>
            <a:bodyPr spcFirstLastPara="1" wrap="square" lIns="173575" tIns="22850" rIns="128000" bIns="228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Technology Used: </a:t>
              </a:r>
              <a:r>
                <a:rPr lang="en-US" sz="1400" b="0" i="0" u="none" strike="noStrike" cap="none">
                  <a:solidFill>
                    <a:schemeClr val="dk1"/>
                  </a:solidFill>
                  <a:latin typeface="Calibri"/>
                  <a:ea typeface="Calibri"/>
                  <a:cs typeface="Calibri"/>
                  <a:sym typeface="Calibri"/>
                </a:rPr>
                <a:t>CAD software (e.g., SketchUp, AutoCAD)</a:t>
              </a:r>
              <a:endParaRPr sz="14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Description</a:t>
              </a:r>
              <a:r>
                <a:rPr lang="en-US" sz="1400" b="0" i="0" u="none" strike="noStrike" cap="none">
                  <a:solidFill>
                    <a:schemeClr val="dk1"/>
                  </a:solidFill>
                  <a:latin typeface="Calibri"/>
                  <a:ea typeface="Calibri"/>
                  <a:cs typeface="Calibri"/>
                  <a:sym typeface="Calibri"/>
                </a:rPr>
                <a:t>: Students design blueprints and virtual models of structures, experimenting with design choices and measurements.</a:t>
              </a:r>
              <a:endParaRPr sz="14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Outcome</a:t>
              </a:r>
              <a:r>
                <a:rPr lang="en-US" sz="1400" b="0" i="0" u="none" strike="noStrike" cap="none">
                  <a:solidFill>
                    <a:schemeClr val="dk1"/>
                  </a:solidFill>
                  <a:latin typeface="Calibri"/>
                  <a:ea typeface="Calibri"/>
                  <a:cs typeface="Calibri"/>
                  <a:sym typeface="Calibri"/>
                </a:rPr>
                <a:t>: Helps students visualize projects and troubleshoot design flaws before construction, enhancing spatial and technical skills.</a:t>
              </a:r>
              <a:endParaRPr sz="1400" b="0" i="0" u="none" strike="noStrike" cap="none">
                <a:solidFill>
                  <a:schemeClr val="dk1"/>
                </a:solidFill>
                <a:latin typeface="Calibri"/>
                <a:ea typeface="Calibri"/>
                <a:cs typeface="Calibri"/>
                <a:sym typeface="Calibri"/>
              </a:endParaRPr>
            </a:p>
          </p:txBody>
        </p:sp>
      </p:grpSp>
      <p:sp>
        <p:nvSpPr>
          <p:cNvPr id="457" name="Google Shape;457;p17"/>
          <p:cNvSpPr txBox="1"/>
          <p:nvPr/>
        </p:nvSpPr>
        <p:spPr>
          <a:xfrm>
            <a:off x="415707" y="1255036"/>
            <a:ext cx="88921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121212"/>
                </a:solidFill>
                <a:latin typeface="Arial"/>
                <a:ea typeface="Arial"/>
                <a:cs typeface="Arial"/>
                <a:sym typeface="Arial"/>
              </a:rPr>
              <a:t>For example:</a:t>
            </a:r>
            <a:endParaRPr sz="1800" i="1">
              <a:solidFill>
                <a:schemeClr val="dk1"/>
              </a:solidFill>
              <a:latin typeface="Calibri"/>
              <a:ea typeface="Calibri"/>
              <a:cs typeface="Calibri"/>
              <a:sym typeface="Calibri"/>
            </a:endParaRPr>
          </a:p>
        </p:txBody>
      </p:sp>
      <p:grpSp>
        <p:nvGrpSpPr>
          <p:cNvPr id="458" name="Google Shape;458;p17"/>
          <p:cNvGrpSpPr/>
          <p:nvPr/>
        </p:nvGrpSpPr>
        <p:grpSpPr>
          <a:xfrm>
            <a:off x="362622" y="1780023"/>
            <a:ext cx="5060774" cy="1871595"/>
            <a:chOff x="0" y="95254"/>
            <a:chExt cx="5060774" cy="1871595"/>
          </a:xfrm>
        </p:grpSpPr>
        <p:sp>
          <p:nvSpPr>
            <p:cNvPr id="459" name="Google Shape;459;p17"/>
            <p:cNvSpPr/>
            <p:nvPr/>
          </p:nvSpPr>
          <p:spPr>
            <a:xfrm>
              <a:off x="0" y="95254"/>
              <a:ext cx="5060774" cy="455715"/>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txBox="1"/>
            <p:nvPr/>
          </p:nvSpPr>
          <p:spPr>
            <a:xfrm>
              <a:off x="22246" y="117500"/>
              <a:ext cx="5016282"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1">
                  <a:solidFill>
                    <a:schemeClr val="dk1"/>
                  </a:solidFill>
                  <a:latin typeface="Calibri"/>
                  <a:ea typeface="Calibri"/>
                  <a:cs typeface="Calibri"/>
                  <a:sym typeface="Calibri"/>
                </a:rPr>
                <a:t>Healthcare Training: Virtual Patient Simulations</a:t>
              </a:r>
              <a:endParaRPr sz="1900">
                <a:solidFill>
                  <a:schemeClr val="dk1"/>
                </a:solidFill>
                <a:latin typeface="Calibri"/>
                <a:ea typeface="Calibri"/>
                <a:cs typeface="Calibri"/>
                <a:sym typeface="Calibri"/>
              </a:endParaRPr>
            </a:p>
          </p:txBody>
        </p:sp>
        <p:sp>
          <p:nvSpPr>
            <p:cNvPr id="461" name="Google Shape;461;p17"/>
            <p:cNvSpPr/>
            <p:nvPr/>
          </p:nvSpPr>
          <p:spPr>
            <a:xfrm>
              <a:off x="0" y="550969"/>
              <a:ext cx="5060774" cy="14158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txBox="1"/>
            <p:nvPr/>
          </p:nvSpPr>
          <p:spPr>
            <a:xfrm>
              <a:off x="0" y="550969"/>
              <a:ext cx="5060774" cy="1415880"/>
            </a:xfrm>
            <a:prstGeom prst="rect">
              <a:avLst/>
            </a:prstGeom>
            <a:noFill/>
            <a:ln>
              <a:noFill/>
            </a:ln>
          </p:spPr>
          <p:txBody>
            <a:bodyPr spcFirstLastPara="1" wrap="square" lIns="160675" tIns="24125" rIns="135125" bIns="24125"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1" i="0" u="none" strike="noStrike" cap="none">
                  <a:solidFill>
                    <a:schemeClr val="dk1"/>
                  </a:solidFill>
                  <a:latin typeface="Calibri"/>
                  <a:ea typeface="Calibri"/>
                  <a:cs typeface="Calibri"/>
                  <a:sym typeface="Calibri"/>
                </a:rPr>
                <a:t>Technology Used: </a:t>
              </a:r>
              <a:r>
                <a:rPr lang="en-US" sz="1500" b="0" i="0" u="none" strike="noStrike" cap="none">
                  <a:solidFill>
                    <a:schemeClr val="dk1"/>
                  </a:solidFill>
                  <a:latin typeface="Calibri"/>
                  <a:ea typeface="Calibri"/>
                  <a:cs typeface="Calibri"/>
                  <a:sym typeface="Calibri"/>
                </a:rPr>
                <a:t>VR simulations, 3D anatomy apps</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i="0" u="none" strike="noStrike" cap="none">
                  <a:solidFill>
                    <a:schemeClr val="dk1"/>
                  </a:solidFill>
                  <a:latin typeface="Calibri"/>
                  <a:ea typeface="Calibri"/>
                  <a:cs typeface="Calibri"/>
                  <a:sym typeface="Calibri"/>
                </a:rPr>
                <a:t>Description: </a:t>
              </a:r>
              <a:r>
                <a:rPr lang="en-US" sz="1500" b="0" i="0" u="none" strike="noStrike" cap="none">
                  <a:solidFill>
                    <a:schemeClr val="dk1"/>
                  </a:solidFill>
                  <a:latin typeface="Calibri"/>
                  <a:ea typeface="Calibri"/>
                  <a:cs typeface="Calibri"/>
                  <a:sym typeface="Calibri"/>
                </a:rPr>
                <a:t>Students practice patient care skills with VR, such as taking vitals or administering medication, before working with real patients.</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i="0" u="none" strike="noStrike" cap="none">
                  <a:solidFill>
                    <a:schemeClr val="dk1"/>
                  </a:solidFill>
                  <a:latin typeface="Calibri"/>
                  <a:ea typeface="Calibri"/>
                  <a:cs typeface="Calibri"/>
                  <a:sym typeface="Calibri"/>
                </a:rPr>
                <a:t>Outcome: </a:t>
              </a:r>
              <a:r>
                <a:rPr lang="en-US" sz="1500" b="0" i="0" u="none" strike="noStrike" cap="none">
                  <a:solidFill>
                    <a:schemeClr val="dk1"/>
                  </a:solidFill>
                  <a:latin typeface="Calibri"/>
                  <a:ea typeface="Calibri"/>
                  <a:cs typeface="Calibri"/>
                  <a:sym typeface="Calibri"/>
                </a:rPr>
                <a:t>Builds confidence and skill accuracy in a safe, controlled virtual environment</a:t>
              </a:r>
              <a:r>
                <a:rPr lang="en-US" sz="1500" b="1" i="0" u="none" strike="noStrike" cap="none">
                  <a:solidFill>
                    <a:schemeClr val="dk1"/>
                  </a:solidFill>
                  <a:latin typeface="Calibri"/>
                  <a:ea typeface="Calibri"/>
                  <a:cs typeface="Calibri"/>
                  <a:sym typeface="Calibri"/>
                </a:rPr>
                <a:t>.</a:t>
              </a:r>
              <a:endParaRPr sz="15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6"/>
        <p:cNvGrpSpPr/>
        <p:nvPr/>
      </p:nvGrpSpPr>
      <p:grpSpPr>
        <a:xfrm>
          <a:off x="0" y="0"/>
          <a:ext cx="0" cy="0"/>
          <a:chOff x="0" y="0"/>
          <a:chExt cx="0" cy="0"/>
        </a:xfrm>
      </p:grpSpPr>
      <p:sp>
        <p:nvSpPr>
          <p:cNvPr id="467" name="Google Shape;467;p1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8" name="Google Shape;468;p1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9" name="Google Shape;469;p1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70" name="Google Shape;470;p1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71" name="Google Shape;471;p1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72" name="Google Shape;472;p18"/>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73" name="Google Shape;473;p1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74" name="Google Shape;474;p18"/>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75" name="Google Shape;475;p18"/>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a:solidFill>
                  <a:srgbClr val="033C5B"/>
                </a:solidFill>
                <a:latin typeface="Arial"/>
                <a:ea typeface="Arial"/>
                <a:cs typeface="Arial"/>
                <a:sym typeface="Arial"/>
              </a:rPr>
              <a:t>Post class activities </a:t>
            </a:r>
            <a:r>
              <a:rPr lang="en-US" sz="4800" b="1" i="0" u="none" strike="noStrike">
                <a:solidFill>
                  <a:srgbClr val="033C5B"/>
                </a:solidFill>
                <a:latin typeface="Arial"/>
                <a:ea typeface="Arial"/>
                <a:cs typeface="Arial"/>
                <a:sym typeface="Arial"/>
              </a:rPr>
              <a:t>Tools</a:t>
            </a:r>
            <a:endParaRPr sz="4666" b="1">
              <a:solidFill>
                <a:srgbClr val="033C5B"/>
              </a:solidFill>
              <a:latin typeface="Arial"/>
              <a:ea typeface="Arial"/>
              <a:cs typeface="Arial"/>
              <a:sym typeface="Arial"/>
            </a:endParaRPr>
          </a:p>
        </p:txBody>
      </p:sp>
      <p:pic>
        <p:nvPicPr>
          <p:cNvPr id="476" name="Google Shape;476;p18"/>
          <p:cNvPicPr preferRelativeResize="0"/>
          <p:nvPr/>
        </p:nvPicPr>
        <p:blipFill rotWithShape="1">
          <a:blip r:embed="rId6">
            <a:alphaModFix/>
          </a:blip>
          <a:srcRect/>
          <a:stretch/>
        </p:blipFill>
        <p:spPr>
          <a:xfrm>
            <a:off x="465325" y="1775090"/>
            <a:ext cx="1470787" cy="1188823"/>
          </a:xfrm>
          <a:prstGeom prst="rect">
            <a:avLst/>
          </a:prstGeom>
          <a:noFill/>
          <a:ln>
            <a:noFill/>
          </a:ln>
        </p:spPr>
      </p:pic>
      <p:grpSp>
        <p:nvGrpSpPr>
          <p:cNvPr id="477" name="Google Shape;477;p18"/>
          <p:cNvGrpSpPr/>
          <p:nvPr/>
        </p:nvGrpSpPr>
        <p:grpSpPr>
          <a:xfrm>
            <a:off x="2208709" y="2287449"/>
            <a:ext cx="8126792" cy="1692658"/>
            <a:chOff x="0" y="584831"/>
            <a:chExt cx="8126792" cy="1692658"/>
          </a:xfrm>
        </p:grpSpPr>
        <p:sp>
          <p:nvSpPr>
            <p:cNvPr id="478" name="Google Shape;478;p18"/>
            <p:cNvSpPr/>
            <p:nvPr/>
          </p:nvSpPr>
          <p:spPr>
            <a:xfrm>
              <a:off x="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25396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txBox="1"/>
            <p:nvPr/>
          </p:nvSpPr>
          <p:spPr>
            <a:xfrm>
              <a:off x="296472" y="868605"/>
              <a:ext cx="2200640" cy="136637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alibri"/>
                <a:buNone/>
              </a:pPr>
              <a:r>
                <a:rPr lang="en-US" sz="1000" b="1">
                  <a:solidFill>
                    <a:schemeClr val="dk1"/>
                  </a:solidFill>
                  <a:latin typeface="Calibri"/>
                  <a:ea typeface="Calibri"/>
                  <a:cs typeface="Calibri"/>
                  <a:sym typeface="Calibri"/>
                </a:rPr>
                <a:t>Video Reflections</a:t>
              </a:r>
              <a:r>
                <a:rPr lang="en-US" sz="1000">
                  <a:solidFill>
                    <a:schemeClr val="dk1"/>
                  </a:solidFill>
                  <a:latin typeface="Calibri"/>
                  <a:ea typeface="Calibri"/>
                  <a:cs typeface="Calibri"/>
                  <a:sym typeface="Calibri"/>
                </a:rPr>
                <a:t>: Encourage students to create short video summaries where they share their insights and key takeaways from the class. This could involve them recording themselves discussing what they have learned.</a:t>
              </a:r>
              <a:endParaRPr/>
            </a:p>
          </p:txBody>
        </p:sp>
        <p:sp>
          <p:nvSpPr>
            <p:cNvPr id="481" name="Google Shape;481;p18"/>
            <p:cNvSpPr/>
            <p:nvPr/>
          </p:nvSpPr>
          <p:spPr>
            <a:xfrm>
              <a:off x="2793585"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047547"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txBox="1"/>
            <p:nvPr/>
          </p:nvSpPr>
          <p:spPr>
            <a:xfrm>
              <a:off x="3090057" y="868605"/>
              <a:ext cx="2200640" cy="136637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alibri"/>
                <a:buNone/>
              </a:pPr>
              <a:r>
                <a:rPr lang="en-US" sz="1000" b="1">
                  <a:solidFill>
                    <a:schemeClr val="dk1"/>
                  </a:solidFill>
                  <a:latin typeface="Calibri"/>
                  <a:ea typeface="Calibri"/>
                  <a:cs typeface="Calibri"/>
                  <a:sym typeface="Calibri"/>
                </a:rPr>
                <a:t>Digital Portfolios</a:t>
              </a:r>
              <a:r>
                <a:rPr lang="en-US" sz="1000">
                  <a:solidFill>
                    <a:schemeClr val="dk1"/>
                  </a:solidFill>
                  <a:latin typeface="Calibri"/>
                  <a:ea typeface="Calibri"/>
                  <a:cs typeface="Calibri"/>
                  <a:sym typeface="Calibri"/>
                </a:rPr>
                <a:t>: Students can create e-portfolios that include samples of their work alongside reflective essays or commentary on what they learned from each piece. This not only showcases their achievements but also allows for deep reflection on their learning journey</a:t>
              </a:r>
              <a:endParaRPr/>
            </a:p>
          </p:txBody>
        </p:sp>
        <p:sp>
          <p:nvSpPr>
            <p:cNvPr id="484" name="Google Shape;484;p18"/>
            <p:cNvSpPr/>
            <p:nvPr/>
          </p:nvSpPr>
          <p:spPr>
            <a:xfrm>
              <a:off x="558717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584113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txBox="1"/>
            <p:nvPr/>
          </p:nvSpPr>
          <p:spPr>
            <a:xfrm>
              <a:off x="5883642" y="868605"/>
              <a:ext cx="2200640" cy="136637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alibri"/>
                <a:buNone/>
              </a:pPr>
              <a:r>
                <a:rPr lang="en-US" sz="1000" b="1">
                  <a:solidFill>
                    <a:schemeClr val="dk1"/>
                  </a:solidFill>
                  <a:latin typeface="Calibri"/>
                  <a:ea typeface="Calibri"/>
                  <a:cs typeface="Calibri"/>
                  <a:sym typeface="Calibri"/>
                </a:rPr>
                <a:t>Exit Tickets</a:t>
              </a:r>
              <a:r>
                <a:rPr lang="en-US" sz="1000">
                  <a:solidFill>
                    <a:schemeClr val="dk1"/>
                  </a:solidFill>
                  <a:latin typeface="Calibri"/>
                  <a:ea typeface="Calibri"/>
                  <a:cs typeface="Calibri"/>
                  <a:sym typeface="Calibri"/>
                </a:rPr>
                <a:t>: At the end of each class, students can write down one key thing they learned or a question they still have on a sticky note or digital platform. This serves as a quick reflection tool and gives instructors insight into students' understanding</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0"/>
        <p:cNvGrpSpPr/>
        <p:nvPr/>
      </p:nvGrpSpPr>
      <p:grpSpPr>
        <a:xfrm>
          <a:off x="0" y="0"/>
          <a:ext cx="0" cy="0"/>
          <a:chOff x="0" y="0"/>
          <a:chExt cx="0" cy="0"/>
        </a:xfrm>
      </p:grpSpPr>
      <p:sp>
        <p:nvSpPr>
          <p:cNvPr id="491" name="Google Shape;491;p1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2" name="Google Shape;492;p1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3" name="Google Shape;493;p1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4" name="Google Shape;494;p1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5" name="Google Shape;495;p1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6" name="Google Shape;496;p19"/>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97" name="Google Shape;497;p19"/>
          <p:cNvSpPr/>
          <p:nvPr/>
        </p:nvSpPr>
        <p:spPr>
          <a:xfrm rot="5400000">
            <a:off x="6092834" y="115529"/>
            <a:ext cx="6300" cy="11514000"/>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98" name="Google Shape;498;p19"/>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99" name="Google Shape;499;p19"/>
          <p:cNvSpPr txBox="1"/>
          <p:nvPr/>
        </p:nvSpPr>
        <p:spPr>
          <a:xfrm>
            <a:off x="529238" y="517596"/>
            <a:ext cx="9722700" cy="7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Feedback and Assessment Tools</a:t>
            </a:r>
            <a:endParaRPr sz="4800" b="1">
              <a:solidFill>
                <a:schemeClr val="dk1"/>
              </a:solidFill>
              <a:latin typeface="Calibri"/>
              <a:ea typeface="Calibri"/>
              <a:cs typeface="Calibri"/>
              <a:sym typeface="Calibri"/>
            </a:endParaRPr>
          </a:p>
        </p:txBody>
      </p:sp>
      <p:pic>
        <p:nvPicPr>
          <p:cNvPr id="500" name="Google Shape;500;p19"/>
          <p:cNvPicPr preferRelativeResize="0"/>
          <p:nvPr/>
        </p:nvPicPr>
        <p:blipFill rotWithShape="1">
          <a:blip r:embed="rId6">
            <a:alphaModFix/>
          </a:blip>
          <a:srcRect/>
          <a:stretch/>
        </p:blipFill>
        <p:spPr>
          <a:xfrm>
            <a:off x="339018" y="1220531"/>
            <a:ext cx="1049027" cy="847918"/>
          </a:xfrm>
          <a:prstGeom prst="rect">
            <a:avLst/>
          </a:prstGeom>
          <a:noFill/>
          <a:ln>
            <a:noFill/>
          </a:ln>
        </p:spPr>
      </p:pic>
      <p:sp>
        <p:nvSpPr>
          <p:cNvPr id="501" name="Google Shape;501;p19"/>
          <p:cNvSpPr txBox="1"/>
          <p:nvPr/>
        </p:nvSpPr>
        <p:spPr>
          <a:xfrm>
            <a:off x="1707031" y="1551747"/>
            <a:ext cx="8630700" cy="1386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800">
                <a:solidFill>
                  <a:srgbClr val="121212"/>
                </a:solidFill>
              </a:rPr>
              <a:t>Feedback and assessment play a vital role in flipped learning, offering quick insights into how students are doing, encouraging ongoing growth, and helping them build confidence as they learn at their own pace.</a:t>
            </a:r>
            <a:endParaRPr sz="1800">
              <a:solidFill>
                <a:srgbClr val="121212"/>
              </a:solidFill>
            </a:endParaRPr>
          </a:p>
          <a:p>
            <a:pPr marL="914400" marR="0" lvl="0" indent="0" algn="l" rtl="0">
              <a:spcBef>
                <a:spcPts val="1200"/>
              </a:spcBef>
              <a:spcAft>
                <a:spcPts val="0"/>
              </a:spcAft>
              <a:buNone/>
            </a:pPr>
            <a:endParaRPr sz="1800">
              <a:solidFill>
                <a:srgbClr val="121212"/>
              </a:solidFill>
            </a:endParaRPr>
          </a:p>
        </p:txBody>
      </p:sp>
      <p:sp>
        <p:nvSpPr>
          <p:cNvPr id="502" name="Google Shape;502;p19"/>
          <p:cNvSpPr txBox="1"/>
          <p:nvPr/>
        </p:nvSpPr>
        <p:spPr>
          <a:xfrm>
            <a:off x="858350" y="2846900"/>
            <a:ext cx="4799100" cy="19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rPr>
              <a:t>To gather Feedback you could use: </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Digital Polls and Surveys (such as Mentimeter or Google Forms)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Discussion Platforms (such as Padlet oe Flipgrid)</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Video Quizzes (such as Edpuzzle or PlayPosit)</a:t>
            </a:r>
            <a:endParaRPr sz="1100">
              <a:solidFill>
                <a:schemeClr val="dk1"/>
              </a:solidFill>
            </a:endParaRPr>
          </a:p>
          <a:p>
            <a:pPr marL="45720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sz="2133">
              <a:solidFill>
                <a:schemeClr val="dk1"/>
              </a:solidFill>
              <a:latin typeface="Calibri"/>
              <a:ea typeface="Calibri"/>
              <a:cs typeface="Calibri"/>
              <a:sym typeface="Calibri"/>
            </a:endParaRPr>
          </a:p>
        </p:txBody>
      </p:sp>
      <p:sp>
        <p:nvSpPr>
          <p:cNvPr id="503" name="Google Shape;503;p19"/>
          <p:cNvSpPr txBox="1"/>
          <p:nvPr/>
        </p:nvSpPr>
        <p:spPr>
          <a:xfrm>
            <a:off x="5806263" y="2846900"/>
            <a:ext cx="4799100" cy="19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rPr>
              <a:t>For  Assessment you could use:</a:t>
            </a:r>
            <a:endParaRPr sz="1800" b="1">
              <a:solidFill>
                <a:schemeClr val="dk1"/>
              </a:solidFill>
            </a:endParaRPr>
          </a:p>
          <a:p>
            <a:pPr marL="457200" lvl="0" indent="-342900" algn="l" rtl="0">
              <a:lnSpc>
                <a:spcPct val="115000"/>
              </a:lnSpc>
              <a:spcBef>
                <a:spcPts val="1200"/>
              </a:spcBef>
              <a:spcAft>
                <a:spcPts val="0"/>
              </a:spcAft>
              <a:buClr>
                <a:schemeClr val="dk1"/>
              </a:buClr>
              <a:buSzPts val="1800"/>
              <a:buChar char="●"/>
            </a:pPr>
            <a:r>
              <a:rPr lang="en-US" sz="1800">
                <a:solidFill>
                  <a:schemeClr val="dk1"/>
                </a:solidFill>
              </a:rPr>
              <a:t>Formative Assessments (such as Kahoot! or Quizizz)</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Learning Management Systems (LMS) (such as Canvas or Moodle)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Self-Assessment Tools (such as Google Forms or Reflection Logs)</a:t>
            </a:r>
            <a:endParaRPr sz="1800">
              <a:solidFill>
                <a:schemeClr val="dk1"/>
              </a:solidFill>
            </a:endParaRPr>
          </a:p>
          <a:p>
            <a:pPr marL="914400" lvl="0" indent="0" algn="l" rtl="0">
              <a:lnSpc>
                <a:spcPct val="115000"/>
              </a:lnSpc>
              <a:spcBef>
                <a:spcPts val="1200"/>
              </a:spcBef>
              <a:spcAft>
                <a:spcPts val="0"/>
              </a:spcAft>
              <a:buNone/>
            </a:pPr>
            <a:endParaRPr sz="1100">
              <a:solidFill>
                <a:schemeClr val="dk1"/>
              </a:solidFill>
            </a:endParaRPr>
          </a:p>
          <a:p>
            <a:pPr marL="0" lvl="0" indent="0" algn="l" rtl="0">
              <a:spcBef>
                <a:spcPts val="1200"/>
              </a:spcBef>
              <a:spcAft>
                <a:spcPts val="0"/>
              </a:spcAft>
              <a:buNone/>
            </a:pPr>
            <a:endParaRPr sz="1800" b="1">
              <a:solidFill>
                <a:schemeClr val="dk1"/>
              </a:solidFill>
            </a:endParaRPr>
          </a:p>
          <a:p>
            <a:pPr marL="0" lvl="0" indent="0" algn="l" rtl="0">
              <a:spcBef>
                <a:spcPts val="0"/>
              </a:spcBef>
              <a:spcAft>
                <a:spcPts val="0"/>
              </a:spcAft>
              <a:buNone/>
            </a:pPr>
            <a:endParaRPr sz="2133">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371475" y="388372"/>
            <a:ext cx="4660190"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cap="none">
                <a:solidFill>
                  <a:srgbClr val="033C5B"/>
                </a:solidFill>
                <a:latin typeface="Arial"/>
                <a:ea typeface="Arial"/>
                <a:cs typeface="Arial"/>
                <a:sym typeface="Arial"/>
              </a:rPr>
              <a:t>Learning Objectives</a:t>
            </a:r>
            <a:endParaRPr sz="4666" b="1" i="0" u="none" strike="noStrike" cap="none">
              <a:solidFill>
                <a:srgbClr val="033C5B"/>
              </a:solidFill>
              <a:latin typeface="Arial"/>
              <a:ea typeface="Arial"/>
              <a:cs typeface="Arial"/>
              <a:sym typeface="Arial"/>
            </a:endParaRPr>
          </a:p>
        </p:txBody>
      </p:sp>
      <p:sp>
        <p:nvSpPr>
          <p:cNvPr id="98" name="Google Shape;98;p2"/>
          <p:cNvSpPr txBox="1"/>
          <p:nvPr/>
        </p:nvSpPr>
        <p:spPr>
          <a:xfrm>
            <a:off x="63500" y="1999105"/>
            <a:ext cx="6375400" cy="3323987"/>
          </a:xfrm>
          <a:prstGeom prst="rect">
            <a:avLst/>
          </a:prstGeom>
          <a:noFill/>
          <a:ln>
            <a:noFill/>
          </a:ln>
        </p:spPr>
        <p:txBody>
          <a:bodyPr spcFirstLastPara="1" wrap="square" lIns="0" tIns="0" rIns="0" bIns="0" anchor="t" anchorCtr="0">
            <a:spAutoFit/>
          </a:bodyPr>
          <a:lstStyle/>
          <a:p>
            <a:pPr marL="201516" marR="0" lvl="1" indent="0" algn="l" rtl="0">
              <a:spcBef>
                <a:spcPts val="0"/>
              </a:spcBef>
              <a:spcAft>
                <a:spcPts val="0"/>
              </a:spcAft>
              <a:buNone/>
            </a:pPr>
            <a:r>
              <a:rPr lang="en-US" sz="1800" b="0" i="0" u="none" strike="noStrike" cap="none">
                <a:solidFill>
                  <a:srgbClr val="121212"/>
                </a:solidFill>
                <a:latin typeface="Arial"/>
                <a:ea typeface="Arial"/>
                <a:cs typeface="Arial"/>
                <a:sym typeface="Arial"/>
              </a:rPr>
              <a:t>By the end of this unit, participants will be able to:</a:t>
            </a:r>
            <a:endParaRPr sz="1800" b="0" i="0" u="none" strike="noStrike" cap="none">
              <a:solidFill>
                <a:srgbClr val="121212"/>
              </a:solidFill>
              <a:latin typeface="Arial"/>
              <a:ea typeface="Arial"/>
              <a:cs typeface="Arial"/>
              <a:sym typeface="Arial"/>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Identify key technology tools for flipped learning.</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Understand how to use video tools for pre-class content.</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Incorporate interactive quizzes for student engagement.</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Recognize the role of collaborative tools in learning.</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Use LMS platforms for organizing and distributing materials.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Ensure accessibility and inclusion in learning materials.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Facilitate student-centered learning by shifting the educator's role.</a:t>
            </a:r>
            <a:endParaRPr sz="1800" b="0" i="0" u="none" strike="noStrike" cap="none">
              <a:solidFill>
                <a:srgbClr val="121212"/>
              </a:solidFill>
              <a:latin typeface="Arial"/>
              <a:ea typeface="Arial"/>
              <a:cs typeface="Arial"/>
              <a:sym typeface="Arial"/>
            </a:endParaRPr>
          </a:p>
        </p:txBody>
      </p:sp>
      <p:sp>
        <p:nvSpPr>
          <p:cNvPr id="99" name="Google Shape;99;p2"/>
          <p:cNvSpPr/>
          <p:nvPr/>
        </p:nvSpPr>
        <p:spPr>
          <a:xfrm>
            <a:off x="6362700" y="2522661"/>
            <a:ext cx="6096000" cy="433533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 name="Google Shape;100;p2"/>
          <p:cNvSpPr/>
          <p:nvPr/>
        </p:nvSpPr>
        <p:spPr>
          <a:xfrm>
            <a:off x="6362700" y="0"/>
            <a:ext cx="6096000" cy="34290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 name="Google Shape;101;p2"/>
          <p:cNvSpPr/>
          <p:nvPr/>
        </p:nvSpPr>
        <p:spPr>
          <a:xfrm rot="5400000">
            <a:off x="6362700" y="5135276"/>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 name="Google Shape;102;p2"/>
          <p:cNvSpPr/>
          <p:nvPr/>
        </p:nvSpPr>
        <p:spPr>
          <a:xfrm rot="-5400000">
            <a:off x="10469276" y="0"/>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
          <p:cNvSpPr/>
          <p:nvPr/>
        </p:nvSpPr>
        <p:spPr>
          <a:xfrm>
            <a:off x="7495560" y="1505988"/>
            <a:ext cx="3296881" cy="3846024"/>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 name="Google Shape;104;p2"/>
          <p:cNvSpPr/>
          <p:nvPr/>
        </p:nvSpPr>
        <p:spPr>
          <a:xfrm>
            <a:off x="257173" y="552570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 name="Google Shape;105;p2"/>
          <p:cNvSpPr/>
          <p:nvPr/>
        </p:nvSpPr>
        <p:spPr>
          <a:xfrm>
            <a:off x="1916168" y="6069577"/>
            <a:ext cx="1727259" cy="46636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3722848" y="6175773"/>
            <a:ext cx="698413" cy="2539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7"/>
        <p:cNvGrpSpPr/>
        <p:nvPr/>
      </p:nvGrpSpPr>
      <p:grpSpPr>
        <a:xfrm>
          <a:off x="0" y="0"/>
          <a:ext cx="0" cy="0"/>
          <a:chOff x="0" y="0"/>
          <a:chExt cx="0" cy="0"/>
        </a:xfrm>
      </p:grpSpPr>
      <p:sp>
        <p:nvSpPr>
          <p:cNvPr id="508" name="Google Shape;508;p2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09" name="Google Shape;509;p2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0" name="Google Shape;510;p2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1" name="Google Shape;511;p2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2" name="Google Shape;512;p2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3" name="Google Shape;513;p20"/>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514" name="Google Shape;514;p2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515" name="Google Shape;515;p20"/>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516" name="Google Shape;516;p20"/>
          <p:cNvPicPr preferRelativeResize="0"/>
          <p:nvPr/>
        </p:nvPicPr>
        <p:blipFill rotWithShape="1">
          <a:blip r:embed="rId6">
            <a:alphaModFix/>
          </a:blip>
          <a:srcRect/>
          <a:stretch/>
        </p:blipFill>
        <p:spPr>
          <a:xfrm>
            <a:off x="814391" y="3390872"/>
            <a:ext cx="2480961" cy="1395218"/>
          </a:xfrm>
          <a:prstGeom prst="rect">
            <a:avLst/>
          </a:prstGeom>
          <a:noFill/>
          <a:ln>
            <a:noFill/>
          </a:ln>
        </p:spPr>
      </p:pic>
      <p:pic>
        <p:nvPicPr>
          <p:cNvPr id="517" name="Google Shape;517;p20"/>
          <p:cNvPicPr preferRelativeResize="0"/>
          <p:nvPr/>
        </p:nvPicPr>
        <p:blipFill rotWithShape="1">
          <a:blip r:embed="rId7">
            <a:alphaModFix/>
          </a:blip>
          <a:srcRect/>
          <a:stretch/>
        </p:blipFill>
        <p:spPr>
          <a:xfrm>
            <a:off x="832190" y="1486217"/>
            <a:ext cx="1553913" cy="1401569"/>
          </a:xfrm>
          <a:prstGeom prst="rect">
            <a:avLst/>
          </a:prstGeom>
          <a:noFill/>
          <a:ln>
            <a:noFill/>
          </a:ln>
        </p:spPr>
      </p:pic>
      <p:sp>
        <p:nvSpPr>
          <p:cNvPr id="518" name="Google Shape;518;p20"/>
          <p:cNvSpPr txBox="1"/>
          <p:nvPr/>
        </p:nvSpPr>
        <p:spPr>
          <a:xfrm>
            <a:off x="3368387" y="3719149"/>
            <a:ext cx="80437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Digital Education Action Plan (2021-2027) - European Education Area (europa.eu)</a:t>
            </a:r>
            <a:endParaRPr sz="1800">
              <a:solidFill>
                <a:schemeClr val="dk1"/>
              </a:solidFill>
              <a:latin typeface="Calibri"/>
              <a:ea typeface="Calibri"/>
              <a:cs typeface="Calibri"/>
              <a:sym typeface="Calibri"/>
            </a:endParaRPr>
          </a:p>
        </p:txBody>
      </p:sp>
      <p:sp>
        <p:nvSpPr>
          <p:cNvPr id="519" name="Google Shape;519;p20"/>
          <p:cNvSpPr txBox="1"/>
          <p:nvPr/>
        </p:nvSpPr>
        <p:spPr>
          <a:xfrm>
            <a:off x="2652249" y="1817669"/>
            <a:ext cx="60990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DigComp Framework - European Commission (europa.eu)</a:t>
            </a:r>
            <a:endParaRPr sz="1800">
              <a:solidFill>
                <a:schemeClr val="dk1"/>
              </a:solidFill>
              <a:latin typeface="Calibri"/>
              <a:ea typeface="Calibri"/>
              <a:cs typeface="Calibri"/>
              <a:sym typeface="Calibri"/>
            </a:endParaRPr>
          </a:p>
        </p:txBody>
      </p:sp>
      <p:sp>
        <p:nvSpPr>
          <p:cNvPr id="520" name="Google Shape;520;p20"/>
          <p:cNvSpPr txBox="1"/>
          <p:nvPr/>
        </p:nvSpPr>
        <p:spPr>
          <a:xfrm>
            <a:off x="467125" y="441688"/>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Continuing the Learning Journey</a:t>
            </a:r>
            <a:endParaRPr sz="4666" b="1">
              <a:solidFill>
                <a:srgbClr val="033C5B"/>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1"/>
          <p:cNvSpPr/>
          <p:nvPr/>
        </p:nvSpPr>
        <p:spPr>
          <a:xfrm>
            <a:off x="-87251" y="-25494"/>
            <a:ext cx="1844549" cy="3479077"/>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6" name="Google Shape;526;p21"/>
          <p:cNvSpPr/>
          <p:nvPr/>
        </p:nvSpPr>
        <p:spPr>
          <a:xfrm rot="5400000">
            <a:off x="0" y="1671702"/>
            <a:ext cx="1757298" cy="1757298"/>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7" name="Google Shape;527;p21"/>
          <p:cNvSpPr/>
          <p:nvPr/>
        </p:nvSpPr>
        <p:spPr>
          <a:xfrm>
            <a:off x="-87251" y="3429000"/>
            <a:ext cx="1844549" cy="2443553"/>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8" name="Google Shape;528;p21"/>
          <p:cNvSpPr/>
          <p:nvPr/>
        </p:nvSpPr>
        <p:spPr>
          <a:xfrm rot="5400000" flipH="1">
            <a:off x="0" y="3429000"/>
            <a:ext cx="1757298" cy="1757298"/>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9" name="Google Shape;529;p2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0" name="Google Shape;530;p21"/>
          <p:cNvSpPr/>
          <p:nvPr/>
        </p:nvSpPr>
        <p:spPr>
          <a:xfrm>
            <a:off x="9935718" y="2821379"/>
            <a:ext cx="1570482" cy="27432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1" name="Google Shape;531;p21"/>
          <p:cNvSpPr txBox="1"/>
          <p:nvPr/>
        </p:nvSpPr>
        <p:spPr>
          <a:xfrm>
            <a:off x="2039131" y="515936"/>
            <a:ext cx="8843496"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a:solidFill>
                  <a:srgbClr val="033C5B"/>
                </a:solidFill>
                <a:latin typeface="Arial"/>
                <a:ea typeface="Arial"/>
                <a:cs typeface="Arial"/>
                <a:sym typeface="Arial"/>
              </a:rPr>
              <a:t>Reflection Activity</a:t>
            </a:r>
            <a:endParaRPr/>
          </a:p>
        </p:txBody>
      </p:sp>
      <p:sp>
        <p:nvSpPr>
          <p:cNvPr id="532" name="Google Shape;532;p21"/>
          <p:cNvSpPr txBox="1"/>
          <p:nvPr/>
        </p:nvSpPr>
        <p:spPr>
          <a:xfrm>
            <a:off x="2039131" y="1337689"/>
            <a:ext cx="7896587" cy="3361113"/>
          </a:xfrm>
          <a:prstGeom prst="rect">
            <a:avLst/>
          </a:prstGeom>
          <a:noFill/>
          <a:ln>
            <a:noFill/>
          </a:ln>
        </p:spPr>
        <p:txBody>
          <a:bodyPr spcFirstLastPara="1" wrap="square" lIns="0" tIns="0" rIns="0" bIns="0" anchor="t" anchorCtr="0">
            <a:spAutoFit/>
          </a:bodyPr>
          <a:lstStyle/>
          <a:p>
            <a:pPr marL="304815" marR="0" lvl="0" indent="-304815" algn="l" rtl="0">
              <a:lnSpc>
                <a:spcPct val="151625"/>
              </a:lnSpc>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Reflect on the technology tools you have used or plan to use in your flipped classroom. How effective are these tools in delivering pre-class content and engaging students in active learning during class? Consider how tools like video creation, interactive quizzes, and collaborative platforms enhance the learning process.</a:t>
            </a:r>
            <a:endParaRPr/>
          </a:p>
          <a:p>
            <a:pPr marL="304815" marR="0" lvl="0" indent="-304815" algn="l" rtl="0">
              <a:lnSpc>
                <a:spcPct val="151625"/>
              </a:lnSpc>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What challenges do you anticipate when integrating technology into your flipped classroom? Are there limitations related to access, student familiarity with tools, or technical issues that might hinder engagement? How can you address these challenges?</a:t>
            </a:r>
            <a:endParaRPr/>
          </a:p>
          <a:p>
            <a:pPr marL="304815" marR="0" lvl="0" indent="-304815" algn="l" rtl="0">
              <a:lnSpc>
                <a:spcPct val="151625"/>
              </a:lnSpc>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Based on the challenges you’ve identified, think of innovative strategies that could enhance the integration of technology into your flipped classroom. Could incorporating more accessible tools, providing student training, or offering diverse types of content (e.g., interactive quizzes or real-time collaboration) help improve the learning experience?</a:t>
            </a:r>
            <a:endParaRPr sz="1733">
              <a:solidFill>
                <a:srgbClr val="121212"/>
              </a:solidFill>
              <a:latin typeface="Arial"/>
              <a:ea typeface="Arial"/>
              <a:cs typeface="Arial"/>
              <a:sym typeface="Arial"/>
            </a:endParaRPr>
          </a:p>
        </p:txBody>
      </p:sp>
      <p:sp>
        <p:nvSpPr>
          <p:cNvPr id="533" name="Google Shape;533;p2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4" name="Google Shape;534;p2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5" name="Google Shape;535;p21"/>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36" name="Google Shape;536;p21"/>
          <p:cNvPicPr preferRelativeResize="0"/>
          <p:nvPr/>
        </p:nvPicPr>
        <p:blipFill rotWithShape="1">
          <a:blip r:embed="rId8">
            <a:alphaModFix/>
          </a:blip>
          <a:srcRect/>
          <a:stretch/>
        </p:blipFill>
        <p:spPr>
          <a:xfrm>
            <a:off x="10464800" y="6122015"/>
            <a:ext cx="1151710" cy="4188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2"/>
          <p:cNvSpPr txBox="1"/>
          <p:nvPr/>
        </p:nvSpPr>
        <p:spPr>
          <a:xfrm>
            <a:off x="891771" y="644278"/>
            <a:ext cx="7889761"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a:solidFill>
                  <a:srgbClr val="033C5B"/>
                </a:solidFill>
                <a:latin typeface="Arial"/>
                <a:ea typeface="Arial"/>
                <a:cs typeface="Arial"/>
                <a:sym typeface="Arial"/>
              </a:rPr>
              <a:t>Additional Resources</a:t>
            </a:r>
            <a:endParaRPr/>
          </a:p>
        </p:txBody>
      </p:sp>
      <p:sp>
        <p:nvSpPr>
          <p:cNvPr id="542" name="Google Shape;542;p22"/>
          <p:cNvSpPr txBox="1"/>
          <p:nvPr/>
        </p:nvSpPr>
        <p:spPr>
          <a:xfrm>
            <a:off x="1041188" y="1504432"/>
            <a:ext cx="8001212" cy="896912"/>
          </a:xfrm>
          <a:prstGeom prst="rect">
            <a:avLst/>
          </a:prstGeom>
          <a:noFill/>
          <a:ln>
            <a:noFill/>
          </a:ln>
        </p:spPr>
        <p:txBody>
          <a:bodyPr spcFirstLastPara="1" wrap="square" lIns="0" tIns="0" rIns="0" bIns="0" anchor="t" anchorCtr="0">
            <a:spAutoFit/>
          </a:bodyPr>
          <a:lstStyle/>
          <a:p>
            <a:pPr marL="304815" marR="0" lvl="0" indent="-304815" algn="l" rtl="0">
              <a:lnSpc>
                <a:spcPct val="140046"/>
              </a:lnSpc>
              <a:spcBef>
                <a:spcPts val="0"/>
              </a:spcBef>
              <a:spcAft>
                <a:spcPts val="0"/>
              </a:spcAft>
              <a:buClr>
                <a:srgbClr val="121212"/>
              </a:buClr>
              <a:buSzPts val="1733"/>
              <a:buFont typeface="Arial"/>
              <a:buChar char="•"/>
            </a:pPr>
            <a:r>
              <a:rPr lang="en-US" sz="1733"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Vocational education and training initiatives</a:t>
            </a:r>
            <a:endParaRPr sz="1733">
              <a:solidFill>
                <a:srgbClr val="121212"/>
              </a:solidFill>
              <a:latin typeface="Arial"/>
              <a:ea typeface="Arial"/>
              <a:cs typeface="Arial"/>
              <a:sym typeface="Arial"/>
            </a:endParaRPr>
          </a:p>
          <a:p>
            <a:pPr marL="304815" marR="0" lvl="0" indent="-304815" algn="l" rtl="0">
              <a:lnSpc>
                <a:spcPct val="140046"/>
              </a:lnSpc>
              <a:spcBef>
                <a:spcPts val="0"/>
              </a:spcBef>
              <a:spcAft>
                <a:spcPts val="0"/>
              </a:spcAft>
              <a:buClr>
                <a:srgbClr val="121212"/>
              </a:buClr>
              <a:buSzPts val="1733"/>
              <a:buFont typeface="Arial"/>
              <a:buChar char="•"/>
            </a:pPr>
            <a:r>
              <a:rPr lang="en-US" sz="1733"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A Conceptual Paper on the Roles of Vocational Education Instructors in Professional Learning Communities (PLC)</a:t>
            </a:r>
            <a:endParaRPr sz="1733">
              <a:solidFill>
                <a:srgbClr val="121212"/>
              </a:solidFill>
              <a:latin typeface="Arial"/>
              <a:ea typeface="Arial"/>
              <a:cs typeface="Arial"/>
              <a:sym typeface="Arial"/>
            </a:endParaRPr>
          </a:p>
        </p:txBody>
      </p:sp>
      <p:sp>
        <p:nvSpPr>
          <p:cNvPr id="543" name="Google Shape;543;p22"/>
          <p:cNvSpPr/>
          <p:nvPr/>
        </p:nvSpPr>
        <p:spPr>
          <a:xfrm>
            <a:off x="11506200" y="-100155"/>
            <a:ext cx="688134"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4" name="Google Shape;544;p22"/>
          <p:cNvSpPr/>
          <p:nvPr/>
        </p:nvSpPr>
        <p:spPr>
          <a:xfrm>
            <a:off x="0" y="-50077"/>
            <a:ext cx="685800" cy="592580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5" name="Google Shape;545;p22"/>
          <p:cNvSpPr/>
          <p:nvPr/>
        </p:nvSpPr>
        <p:spPr>
          <a:xfrm rot="5400000">
            <a:off x="-549" y="549"/>
            <a:ext cx="686899" cy="6858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6" name="Google Shape;546;p22"/>
          <p:cNvSpPr/>
          <p:nvPr/>
        </p:nvSpPr>
        <p:spPr>
          <a:xfrm>
            <a:off x="0" y="3505060"/>
            <a:ext cx="685800" cy="237066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7" name="Google Shape;547;p22"/>
          <p:cNvSpPr/>
          <p:nvPr/>
        </p:nvSpPr>
        <p:spPr>
          <a:xfrm>
            <a:off x="11506200" y="3505060"/>
            <a:ext cx="685800" cy="237066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8" name="Google Shape;548;p22"/>
          <p:cNvSpPr/>
          <p:nvPr/>
        </p:nvSpPr>
        <p:spPr>
          <a:xfrm rot="10800000">
            <a:off x="11505101" y="1099"/>
            <a:ext cx="686899" cy="6858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9" name="Google Shape;549;p22"/>
          <p:cNvSpPr/>
          <p:nvPr/>
        </p:nvSpPr>
        <p:spPr>
          <a:xfrm>
            <a:off x="207308" y="6350000"/>
            <a:ext cx="271185" cy="27118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0" name="Google Shape;550;p22"/>
          <p:cNvSpPr/>
          <p:nvPr/>
        </p:nvSpPr>
        <p:spPr>
          <a:xfrm>
            <a:off x="11714675" y="6350000"/>
            <a:ext cx="271185" cy="27118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1" name="Google Shape;551;p2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2" name="Google Shape;552;p2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3" name="Google Shape;553;p2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4" name="Google Shape;554;p22"/>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55" name="Google Shape;555;p22"/>
          <p:cNvPicPr preferRelativeResize="0"/>
          <p:nvPr/>
        </p:nvPicPr>
        <p:blipFill rotWithShape="1">
          <a:blip r:embed="rId7">
            <a:alphaModFix/>
          </a:blip>
          <a:srcRect/>
          <a:stretch/>
        </p:blipFill>
        <p:spPr>
          <a:xfrm>
            <a:off x="10464800" y="6122015"/>
            <a:ext cx="1151710" cy="4188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2" name="Google Shape;112;p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3" name="Google Shape;113;p3"/>
          <p:cNvSpPr txBox="1"/>
          <p:nvPr/>
        </p:nvSpPr>
        <p:spPr>
          <a:xfrm>
            <a:off x="529238" y="434882"/>
            <a:ext cx="9722581" cy="1308050"/>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b="1">
                <a:solidFill>
                  <a:srgbClr val="033C5B"/>
                </a:solidFill>
                <a:latin typeface="Arial"/>
                <a:ea typeface="Arial"/>
                <a:cs typeface="Arial"/>
                <a:sym typeface="Arial"/>
              </a:rPr>
              <a:t>Educational technology for </a:t>
            </a:r>
            <a:endParaRPr/>
          </a:p>
          <a:p>
            <a:pPr marL="0" marR="0" lvl="0" indent="0" algn="l" rtl="0">
              <a:lnSpc>
                <a:spcPct val="110008"/>
              </a:lnSpc>
              <a:spcBef>
                <a:spcPts val="0"/>
              </a:spcBef>
              <a:spcAft>
                <a:spcPts val="0"/>
              </a:spcAft>
              <a:buNone/>
            </a:pPr>
            <a:r>
              <a:rPr lang="en-US" sz="4666" b="1">
                <a:solidFill>
                  <a:srgbClr val="033C5B"/>
                </a:solidFill>
                <a:latin typeface="Arial"/>
                <a:ea typeface="Arial"/>
                <a:cs typeface="Arial"/>
                <a:sym typeface="Arial"/>
              </a:rPr>
              <a:t>Flipped Learning</a:t>
            </a:r>
            <a:endParaRPr/>
          </a:p>
        </p:txBody>
      </p:sp>
      <p:sp>
        <p:nvSpPr>
          <p:cNvPr id="114" name="Google Shape;114;p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5" name="Google Shape;115;p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6" name="Google Shape;116;p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7" name="Google Shape;117;p3"/>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18" name="Google Shape;118;p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19" name="Google Shape;119;p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20" name="Google Shape;120;p3"/>
          <p:cNvSpPr txBox="1"/>
          <p:nvPr/>
        </p:nvSpPr>
        <p:spPr>
          <a:xfrm>
            <a:off x="529238" y="1889531"/>
            <a:ext cx="4646638"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121212"/>
                </a:solidFill>
                <a:latin typeface="Arial"/>
                <a:ea typeface="Arial"/>
                <a:cs typeface="Arial"/>
                <a:sym typeface="Arial"/>
              </a:rPr>
              <a:t>In the flipped classroom model, traditional in-class instruction is moved outside of the classroom through the use of technology, allowing class time to be dedicated to interactive, practical learning. This method is especially powerful in vocational education and training (VET) settings, where hands-on skills are essential. The use of </a:t>
            </a:r>
            <a:r>
              <a:rPr lang="en-US" sz="1800" b="1" i="0" u="none" strike="noStrike">
                <a:solidFill>
                  <a:srgbClr val="121212"/>
                </a:solidFill>
                <a:latin typeface="Arial"/>
                <a:ea typeface="Arial"/>
                <a:cs typeface="Arial"/>
                <a:sym typeface="Arial"/>
              </a:rPr>
              <a:t>educational technology </a:t>
            </a:r>
            <a:r>
              <a:rPr lang="en-US" sz="1800" b="0" i="0" u="none" strike="noStrike">
                <a:solidFill>
                  <a:srgbClr val="121212"/>
                </a:solidFill>
                <a:latin typeface="Arial"/>
                <a:ea typeface="Arial"/>
                <a:cs typeface="Arial"/>
                <a:sym typeface="Arial"/>
              </a:rPr>
              <a:t>ensures that students come prepared with </a:t>
            </a:r>
            <a:r>
              <a:rPr lang="en-US" sz="1800" b="1" i="0" u="none" strike="noStrike">
                <a:solidFill>
                  <a:srgbClr val="121212"/>
                </a:solidFill>
                <a:latin typeface="Arial"/>
                <a:ea typeface="Arial"/>
                <a:cs typeface="Arial"/>
                <a:sym typeface="Arial"/>
              </a:rPr>
              <a:t>foundational knowledge</a:t>
            </a:r>
            <a:r>
              <a:rPr lang="en-US" sz="1800" b="0" i="0" u="none" strike="noStrike">
                <a:solidFill>
                  <a:srgbClr val="121212"/>
                </a:solidFill>
                <a:latin typeface="Arial"/>
                <a:ea typeface="Arial"/>
                <a:cs typeface="Arial"/>
                <a:sym typeface="Arial"/>
              </a:rPr>
              <a:t>, ready to apply what they’ve learned in real-world scenarios during class.</a:t>
            </a:r>
            <a:endParaRPr sz="1800">
              <a:solidFill>
                <a:schemeClr val="dk1"/>
              </a:solidFill>
              <a:latin typeface="Calibri"/>
              <a:ea typeface="Calibri"/>
              <a:cs typeface="Calibri"/>
              <a:sym typeface="Calibri"/>
            </a:endParaRPr>
          </a:p>
        </p:txBody>
      </p:sp>
      <p:pic>
        <p:nvPicPr>
          <p:cNvPr id="121" name="Google Shape;121;p3" descr="A person sitting at a table using a computer&#10;&#10;Description automatically generated"/>
          <p:cNvPicPr preferRelativeResize="0"/>
          <p:nvPr/>
        </p:nvPicPr>
        <p:blipFill rotWithShape="1">
          <a:blip r:embed="rId6">
            <a:alphaModFix/>
          </a:blip>
          <a:srcRect/>
          <a:stretch/>
        </p:blipFill>
        <p:spPr>
          <a:xfrm>
            <a:off x="5352796" y="1485322"/>
            <a:ext cx="5937467" cy="39583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5"/>
        <p:cNvGrpSpPr/>
        <p:nvPr/>
      </p:nvGrpSpPr>
      <p:grpSpPr>
        <a:xfrm>
          <a:off x="0" y="0"/>
          <a:ext cx="0" cy="0"/>
          <a:chOff x="0" y="0"/>
          <a:chExt cx="0" cy="0"/>
        </a:xfrm>
      </p:grpSpPr>
      <p:sp>
        <p:nvSpPr>
          <p:cNvPr id="126" name="Google Shape;126;p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27" name="Google Shape;127;p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28" name="Google Shape;128;p4"/>
          <p:cNvSpPr txBox="1"/>
          <p:nvPr/>
        </p:nvSpPr>
        <p:spPr>
          <a:xfrm>
            <a:off x="529238" y="434882"/>
            <a:ext cx="9722581" cy="1308050"/>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b="1">
                <a:solidFill>
                  <a:srgbClr val="033C5B"/>
                </a:solidFill>
                <a:latin typeface="Arial"/>
                <a:ea typeface="Arial"/>
                <a:cs typeface="Arial"/>
                <a:sym typeface="Arial"/>
              </a:rPr>
              <a:t>Why technology is important for </a:t>
            </a:r>
            <a:endParaRPr/>
          </a:p>
          <a:p>
            <a:pPr marL="0" marR="0" lvl="0" indent="0" algn="l" rtl="0">
              <a:lnSpc>
                <a:spcPct val="110008"/>
              </a:lnSpc>
              <a:spcBef>
                <a:spcPts val="0"/>
              </a:spcBef>
              <a:spcAft>
                <a:spcPts val="0"/>
              </a:spcAft>
              <a:buNone/>
            </a:pPr>
            <a:r>
              <a:rPr lang="en-US" sz="4666" b="1">
                <a:solidFill>
                  <a:srgbClr val="033C5B"/>
                </a:solidFill>
                <a:latin typeface="Arial"/>
                <a:ea typeface="Arial"/>
                <a:cs typeface="Arial"/>
                <a:sym typeface="Arial"/>
              </a:rPr>
              <a:t>Flipped Learning?</a:t>
            </a:r>
            <a:endParaRPr/>
          </a:p>
        </p:txBody>
      </p:sp>
      <p:sp>
        <p:nvSpPr>
          <p:cNvPr id="129" name="Google Shape;129;p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30" name="Google Shape;130;p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31" name="Google Shape;131;p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32" name="Google Shape;132;p4"/>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33" name="Google Shape;133;p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34" name="Google Shape;134;p4"/>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135" name="Google Shape;135;p4"/>
          <p:cNvGrpSpPr/>
          <p:nvPr/>
        </p:nvGrpSpPr>
        <p:grpSpPr>
          <a:xfrm>
            <a:off x="372759" y="1804376"/>
            <a:ext cx="10794482" cy="3940552"/>
            <a:chOff x="0" y="1306"/>
            <a:chExt cx="10794482" cy="3940552"/>
          </a:xfrm>
        </p:grpSpPr>
        <p:sp>
          <p:nvSpPr>
            <p:cNvPr id="136" name="Google Shape;136;p4"/>
            <p:cNvSpPr/>
            <p:nvPr/>
          </p:nvSpPr>
          <p:spPr>
            <a:xfrm>
              <a:off x="0" y="1306"/>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txBox="1"/>
            <p:nvPr/>
          </p:nvSpPr>
          <p:spPr>
            <a:xfrm>
              <a:off x="31532" y="32838"/>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a:solidFill>
                    <a:schemeClr val="dk1"/>
                  </a:solidFill>
                  <a:latin typeface="Calibri"/>
                  <a:ea typeface="Calibri"/>
                  <a:cs typeface="Calibri"/>
                  <a:sym typeface="Calibri"/>
                </a:rPr>
                <a:t>Enhances learning experience</a:t>
              </a:r>
              <a:r>
                <a:rPr lang="en-US" sz="1800" b="0" i="0">
                  <a:solidFill>
                    <a:schemeClr val="dk1"/>
                  </a:solidFill>
                  <a:latin typeface="Calibri"/>
                  <a:ea typeface="Calibri"/>
                  <a:cs typeface="Calibri"/>
                  <a:sym typeface="Calibri"/>
                </a:rPr>
                <a:t>: Technology enables the integration of subjects like mathematics and technology, making learning more dynamic and relevant to students' future careers</a:t>
              </a:r>
              <a:endParaRPr sz="1800">
                <a:solidFill>
                  <a:schemeClr val="dk1"/>
                </a:solidFill>
                <a:latin typeface="Calibri"/>
                <a:ea typeface="Calibri"/>
                <a:cs typeface="Calibri"/>
                <a:sym typeface="Calibri"/>
              </a:endParaRPr>
            </a:p>
          </p:txBody>
        </p:sp>
        <p:sp>
          <p:nvSpPr>
            <p:cNvPr id="138" name="Google Shape;138;p4"/>
            <p:cNvSpPr/>
            <p:nvPr/>
          </p:nvSpPr>
          <p:spPr>
            <a:xfrm>
              <a:off x="0" y="660228"/>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31532" y="691760"/>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a:solidFill>
                    <a:schemeClr val="dk1"/>
                  </a:solidFill>
                  <a:latin typeface="Calibri"/>
                  <a:ea typeface="Calibri"/>
                  <a:cs typeface="Calibri"/>
                  <a:sym typeface="Calibri"/>
                </a:rPr>
                <a:t>Promotes interactive learning</a:t>
              </a:r>
              <a:r>
                <a:rPr lang="en-US" sz="1800" b="0" i="0">
                  <a:solidFill>
                    <a:schemeClr val="dk1"/>
                  </a:solidFill>
                  <a:latin typeface="Calibri"/>
                  <a:ea typeface="Calibri"/>
                  <a:cs typeface="Calibri"/>
                  <a:sym typeface="Calibri"/>
                </a:rPr>
                <a:t>: Technology allows students to engage in interactive activities such as quizzes, simulations, and problem-solving exercises, which promote critical thinking and collaboration</a:t>
              </a:r>
              <a:endParaRPr sz="1800">
                <a:solidFill>
                  <a:schemeClr val="dk1"/>
                </a:solidFill>
                <a:latin typeface="Calibri"/>
                <a:ea typeface="Calibri"/>
                <a:cs typeface="Calibri"/>
                <a:sym typeface="Calibri"/>
              </a:endParaRPr>
            </a:p>
          </p:txBody>
        </p:sp>
        <p:sp>
          <p:nvSpPr>
            <p:cNvPr id="140" name="Google Shape;140;p4"/>
            <p:cNvSpPr/>
            <p:nvPr/>
          </p:nvSpPr>
          <p:spPr>
            <a:xfrm>
              <a:off x="0" y="1319150"/>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31532" y="1350682"/>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a:solidFill>
                    <a:schemeClr val="dk1"/>
                  </a:solidFill>
                  <a:latin typeface="Calibri"/>
                  <a:ea typeface="Calibri"/>
                  <a:cs typeface="Calibri"/>
                  <a:sym typeface="Calibri"/>
                </a:rPr>
                <a:t>Facilitates content delivery</a:t>
              </a:r>
              <a:r>
                <a:rPr lang="en-US" sz="1800" b="0" i="0">
                  <a:solidFill>
                    <a:schemeClr val="dk1"/>
                  </a:solidFill>
                  <a:latin typeface="Calibri"/>
                  <a:ea typeface="Calibri"/>
                  <a:cs typeface="Calibri"/>
                  <a:sym typeface="Calibri"/>
                </a:rPr>
                <a:t>: Pre-recorded videos and digital materials allow students to access and learn content at their own pace outside the classroom, preparing them for in-class hands-on activities</a:t>
              </a:r>
              <a:endParaRPr sz="1800">
                <a:solidFill>
                  <a:schemeClr val="dk1"/>
                </a:solidFill>
                <a:latin typeface="Calibri"/>
                <a:ea typeface="Calibri"/>
                <a:cs typeface="Calibri"/>
                <a:sym typeface="Calibri"/>
              </a:endParaRPr>
            </a:p>
          </p:txBody>
        </p:sp>
        <p:sp>
          <p:nvSpPr>
            <p:cNvPr id="142" name="Google Shape;142;p4"/>
            <p:cNvSpPr/>
            <p:nvPr/>
          </p:nvSpPr>
          <p:spPr>
            <a:xfrm>
              <a:off x="0" y="1978072"/>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1532" y="2009604"/>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a:solidFill>
                    <a:schemeClr val="dk1"/>
                  </a:solidFill>
                  <a:latin typeface="Calibri"/>
                  <a:ea typeface="Calibri"/>
                  <a:cs typeface="Calibri"/>
                  <a:sym typeface="Calibri"/>
                </a:rPr>
                <a:t>Shifts the teacher’s role</a:t>
              </a:r>
              <a:r>
                <a:rPr lang="en-US" sz="1800" b="0" i="0">
                  <a:solidFill>
                    <a:schemeClr val="dk1"/>
                  </a:solidFill>
                  <a:latin typeface="Calibri"/>
                  <a:ea typeface="Calibri"/>
                  <a:cs typeface="Calibri"/>
                  <a:sym typeface="Calibri"/>
                </a:rPr>
                <a:t>: Technology transforms teachers from lecturers to facilitators or organizers of the learning process, encouraging students to take a more active role in their education​</a:t>
              </a:r>
              <a:endParaRPr sz="1800">
                <a:solidFill>
                  <a:schemeClr val="dk1"/>
                </a:solidFill>
                <a:latin typeface="Calibri"/>
                <a:ea typeface="Calibri"/>
                <a:cs typeface="Calibri"/>
                <a:sym typeface="Calibri"/>
              </a:endParaRPr>
            </a:p>
          </p:txBody>
        </p:sp>
        <p:sp>
          <p:nvSpPr>
            <p:cNvPr id="144" name="Google Shape;144;p4"/>
            <p:cNvSpPr/>
            <p:nvPr/>
          </p:nvSpPr>
          <p:spPr>
            <a:xfrm>
              <a:off x="0" y="2636994"/>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31532" y="2668526"/>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a:solidFill>
                    <a:schemeClr val="dk1"/>
                  </a:solidFill>
                  <a:latin typeface="Calibri"/>
                  <a:ea typeface="Calibri"/>
                  <a:cs typeface="Calibri"/>
                  <a:sym typeface="Calibri"/>
                </a:rPr>
                <a:t>Improves student engagement and motivation</a:t>
              </a:r>
              <a:r>
                <a:rPr lang="en-US" sz="1800" b="0" i="0">
                  <a:solidFill>
                    <a:schemeClr val="dk1"/>
                  </a:solidFill>
                  <a:latin typeface="Calibri"/>
                  <a:ea typeface="Calibri"/>
                  <a:cs typeface="Calibri"/>
                  <a:sym typeface="Calibri"/>
                </a:rPr>
                <a:t>: The use of interactive tools and multimedia enhances student motivation, engagement, and interaction, leading to better learning outcomes</a:t>
              </a:r>
              <a:endParaRPr sz="1800">
                <a:solidFill>
                  <a:schemeClr val="dk1"/>
                </a:solidFill>
                <a:latin typeface="Calibri"/>
                <a:ea typeface="Calibri"/>
                <a:cs typeface="Calibri"/>
                <a:sym typeface="Calibri"/>
              </a:endParaRPr>
            </a:p>
          </p:txBody>
        </p:sp>
        <p:sp>
          <p:nvSpPr>
            <p:cNvPr id="146" name="Google Shape;146;p4"/>
            <p:cNvSpPr/>
            <p:nvPr/>
          </p:nvSpPr>
          <p:spPr>
            <a:xfrm>
              <a:off x="0" y="3295916"/>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31532" y="3327448"/>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a:solidFill>
                    <a:schemeClr val="dk1"/>
                  </a:solidFill>
                  <a:latin typeface="Calibri"/>
                  <a:ea typeface="Calibri"/>
                  <a:cs typeface="Calibri"/>
                  <a:sym typeface="Calibri"/>
                </a:rPr>
                <a:t>Supports diverse assessment and feedback</a:t>
              </a:r>
              <a:r>
                <a:rPr lang="en-US" sz="1800" b="0" i="0">
                  <a:solidFill>
                    <a:schemeClr val="dk1"/>
                  </a:solidFill>
                  <a:latin typeface="Calibri"/>
                  <a:ea typeface="Calibri"/>
                  <a:cs typeface="Calibri"/>
                  <a:sym typeface="Calibri"/>
                </a:rPr>
                <a:t>: Technology enables various forms of assessment (e.g., quizzes, peer reviews) and provides timely feedback, which helps students improve their learning continuously​</a:t>
              </a: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3" name="Google Shape;153;p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4" name="Google Shape;154;p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5" name="Google Shape;155;p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6" name="Google Shape;156;p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7" name="Google Shape;157;p5"/>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58" name="Google Shape;158;p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59" name="Google Shape;159;p5"/>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60" name="Google Shape;160;p5"/>
          <p:cNvSpPr txBox="1"/>
          <p:nvPr/>
        </p:nvSpPr>
        <p:spPr>
          <a:xfrm>
            <a:off x="742219" y="2388261"/>
            <a:ext cx="9722581"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i="0" u="none" strike="noStrike">
                <a:solidFill>
                  <a:schemeClr val="dk2"/>
                </a:solidFill>
                <a:latin typeface="Calibri"/>
                <a:ea typeface="Calibri"/>
                <a:cs typeface="Calibri"/>
                <a:sym typeface="Calibri"/>
              </a:rPr>
              <a:t>Practical Tips for Engaging Pre-Class and Post-Class Materials</a:t>
            </a:r>
            <a:endParaRPr sz="4666">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4"/>
        <p:cNvGrpSpPr/>
        <p:nvPr/>
      </p:nvGrpSpPr>
      <p:grpSpPr>
        <a:xfrm>
          <a:off x="0" y="0"/>
          <a:ext cx="0" cy="0"/>
          <a:chOff x="0" y="0"/>
          <a:chExt cx="0" cy="0"/>
        </a:xfrm>
      </p:grpSpPr>
      <p:sp>
        <p:nvSpPr>
          <p:cNvPr id="165" name="Google Shape;165;p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6" name="Google Shape;166;p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7" name="Google Shape;167;p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8" name="Google Shape;168;p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9" name="Google Shape;169;p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70" name="Google Shape;170;p6"/>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71" name="Google Shape;171;p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72" name="Google Shape;172;p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73" name="Google Shape;173;p6"/>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     Preparing Pre-Class Materials</a:t>
            </a:r>
            <a:endParaRPr sz="4800" b="1">
              <a:solidFill>
                <a:schemeClr val="dk1"/>
              </a:solidFill>
              <a:latin typeface="Calibri"/>
              <a:ea typeface="Calibri"/>
              <a:cs typeface="Calibri"/>
              <a:sym typeface="Calibri"/>
            </a:endParaRPr>
          </a:p>
        </p:txBody>
      </p:sp>
      <p:sp>
        <p:nvSpPr>
          <p:cNvPr id="174" name="Google Shape;174;p6"/>
          <p:cNvSpPr txBox="1"/>
          <p:nvPr/>
        </p:nvSpPr>
        <p:spPr>
          <a:xfrm>
            <a:off x="611322" y="1476836"/>
            <a:ext cx="9099702"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a:solidFill>
                  <a:srgbClr val="121212"/>
                </a:solidFill>
                <a:latin typeface="Arial"/>
                <a:ea typeface="Arial"/>
                <a:cs typeface="Arial"/>
                <a:sym typeface="Arial"/>
              </a:rPr>
              <a:t>In the flipped classroom model, </a:t>
            </a:r>
            <a:r>
              <a:rPr lang="en-US" sz="1800" b="1" i="0" u="none" strike="noStrike">
                <a:solidFill>
                  <a:srgbClr val="121212"/>
                </a:solidFill>
                <a:latin typeface="Arial"/>
                <a:ea typeface="Arial"/>
                <a:cs typeface="Arial"/>
                <a:sym typeface="Arial"/>
              </a:rPr>
              <a:t>pre-class materials </a:t>
            </a:r>
            <a:r>
              <a:rPr lang="en-US" sz="1800" b="0" i="0" u="none" strike="noStrike">
                <a:solidFill>
                  <a:srgbClr val="121212"/>
                </a:solidFill>
                <a:latin typeface="Arial"/>
                <a:ea typeface="Arial"/>
                <a:cs typeface="Arial"/>
                <a:sym typeface="Arial"/>
              </a:rPr>
              <a:t>are critical to ensuring that students arrive prepared for more interactive, hands-on activities during class. These materials provide the foundational knowledge students need to engage in higher-order thinking tasks, such as problem-solving, collaboration, and practical application, when they enter the classroom.</a:t>
            </a:r>
            <a:endParaRPr sz="1800" b="0">
              <a:solidFill>
                <a:schemeClr val="dk1"/>
              </a:solidFill>
              <a:latin typeface="Calibri"/>
              <a:ea typeface="Calibri"/>
              <a:cs typeface="Calibri"/>
              <a:sym typeface="Calibri"/>
            </a:endParaRPr>
          </a:p>
        </p:txBody>
      </p:sp>
      <p:pic>
        <p:nvPicPr>
          <p:cNvPr id="175" name="Google Shape;175;p6"/>
          <p:cNvPicPr preferRelativeResize="0"/>
          <p:nvPr/>
        </p:nvPicPr>
        <p:blipFill rotWithShape="1">
          <a:blip r:embed="rId6">
            <a:alphaModFix/>
          </a:blip>
          <a:srcRect/>
          <a:stretch/>
        </p:blipFill>
        <p:spPr>
          <a:xfrm>
            <a:off x="278777" y="220991"/>
            <a:ext cx="1127858" cy="1135478"/>
          </a:xfrm>
          <a:prstGeom prst="rect">
            <a:avLst/>
          </a:prstGeom>
          <a:noFill/>
          <a:ln>
            <a:noFill/>
          </a:ln>
        </p:spPr>
      </p:pic>
      <p:grpSp>
        <p:nvGrpSpPr>
          <p:cNvPr id="176" name="Google Shape;176;p6"/>
          <p:cNvGrpSpPr/>
          <p:nvPr/>
        </p:nvGrpSpPr>
        <p:grpSpPr>
          <a:xfrm>
            <a:off x="845625" y="3467135"/>
            <a:ext cx="9099702" cy="1753368"/>
            <a:chOff x="0" y="478"/>
            <a:chExt cx="9099702" cy="1753368"/>
          </a:xfrm>
        </p:grpSpPr>
        <p:sp>
          <p:nvSpPr>
            <p:cNvPr id="177" name="Google Shape;177;p6"/>
            <p:cNvSpPr/>
            <p:nvPr/>
          </p:nvSpPr>
          <p:spPr>
            <a:xfrm>
              <a:off x="0" y="478"/>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txBox="1"/>
            <p:nvPr/>
          </p:nvSpPr>
          <p:spPr>
            <a:xfrm>
              <a:off x="13681" y="14159"/>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a:solidFill>
                    <a:schemeClr val="dk1"/>
                  </a:solidFill>
                  <a:latin typeface="Calibri"/>
                  <a:ea typeface="Calibri"/>
                  <a:cs typeface="Calibri"/>
                  <a:sym typeface="Calibri"/>
                </a:rPr>
                <a:t>Create Engaging Video Content (video lectures, tutorials)</a:t>
              </a:r>
              <a:endParaRPr sz="1800">
                <a:solidFill>
                  <a:schemeClr val="dk1"/>
                </a:solidFill>
                <a:latin typeface="Calibri"/>
                <a:ea typeface="Calibri"/>
                <a:cs typeface="Calibri"/>
                <a:sym typeface="Calibri"/>
              </a:endParaRPr>
            </a:p>
          </p:txBody>
        </p:sp>
        <p:sp>
          <p:nvSpPr>
            <p:cNvPr id="179" name="Google Shape;179;p6"/>
            <p:cNvSpPr/>
            <p:nvPr/>
          </p:nvSpPr>
          <p:spPr>
            <a:xfrm>
              <a:off x="0" y="295102"/>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txBox="1"/>
            <p:nvPr/>
          </p:nvSpPr>
          <p:spPr>
            <a:xfrm>
              <a:off x="13681" y="308783"/>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a:solidFill>
                    <a:schemeClr val="dk1"/>
                  </a:solidFill>
                  <a:latin typeface="Calibri"/>
                  <a:ea typeface="Calibri"/>
                  <a:cs typeface="Calibri"/>
                  <a:sym typeface="Calibri"/>
                </a:rPr>
                <a:t>Use Interactive Videos</a:t>
              </a:r>
              <a:endParaRPr sz="1800">
                <a:solidFill>
                  <a:schemeClr val="dk1"/>
                </a:solidFill>
                <a:latin typeface="Calibri"/>
                <a:ea typeface="Calibri"/>
                <a:cs typeface="Calibri"/>
                <a:sym typeface="Calibri"/>
              </a:endParaRPr>
            </a:p>
          </p:txBody>
        </p:sp>
        <p:sp>
          <p:nvSpPr>
            <p:cNvPr id="181" name="Google Shape;181;p6"/>
            <p:cNvSpPr/>
            <p:nvPr/>
          </p:nvSpPr>
          <p:spPr>
            <a:xfrm>
              <a:off x="0" y="589725"/>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p:nvPr/>
          </p:nvSpPr>
          <p:spPr>
            <a:xfrm>
              <a:off x="13681" y="603406"/>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a:solidFill>
                    <a:schemeClr val="dk1"/>
                  </a:solidFill>
                  <a:latin typeface="Calibri"/>
                  <a:ea typeface="Calibri"/>
                  <a:cs typeface="Calibri"/>
                  <a:sym typeface="Calibri"/>
                </a:rPr>
                <a:t>Provide Readings and Supplementary Materials (readings, handouts, infographics)</a:t>
              </a:r>
              <a:endParaRPr sz="1800">
                <a:solidFill>
                  <a:schemeClr val="dk1"/>
                </a:solidFill>
                <a:latin typeface="Calibri"/>
                <a:ea typeface="Calibri"/>
                <a:cs typeface="Calibri"/>
                <a:sym typeface="Calibri"/>
              </a:endParaRPr>
            </a:p>
          </p:txBody>
        </p:sp>
        <p:sp>
          <p:nvSpPr>
            <p:cNvPr id="183" name="Google Shape;183;p6"/>
            <p:cNvSpPr/>
            <p:nvPr/>
          </p:nvSpPr>
          <p:spPr>
            <a:xfrm>
              <a:off x="0" y="884348"/>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txBox="1"/>
            <p:nvPr/>
          </p:nvSpPr>
          <p:spPr>
            <a:xfrm>
              <a:off x="13681" y="898029"/>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Incorporate accessibility features (transcripts for audio, readable format)</a:t>
              </a:r>
              <a:endParaRPr sz="1800">
                <a:solidFill>
                  <a:schemeClr val="dk1"/>
                </a:solidFill>
                <a:latin typeface="Calibri"/>
                <a:ea typeface="Calibri"/>
                <a:cs typeface="Calibri"/>
                <a:sym typeface="Calibri"/>
              </a:endParaRPr>
            </a:p>
          </p:txBody>
        </p:sp>
        <p:sp>
          <p:nvSpPr>
            <p:cNvPr id="185" name="Google Shape;185;p6"/>
            <p:cNvSpPr/>
            <p:nvPr/>
          </p:nvSpPr>
          <p:spPr>
            <a:xfrm>
              <a:off x="0" y="1178972"/>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txBox="1"/>
            <p:nvPr/>
          </p:nvSpPr>
          <p:spPr>
            <a:xfrm>
              <a:off x="13681" y="1192653"/>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Organize Content in an LMS </a:t>
              </a:r>
              <a:endParaRPr sz="1800">
                <a:solidFill>
                  <a:schemeClr val="dk1"/>
                </a:solidFill>
                <a:latin typeface="Calibri"/>
                <a:ea typeface="Calibri"/>
                <a:cs typeface="Calibri"/>
                <a:sym typeface="Calibri"/>
              </a:endParaRPr>
            </a:p>
          </p:txBody>
        </p:sp>
        <p:sp>
          <p:nvSpPr>
            <p:cNvPr id="187" name="Google Shape;187;p6"/>
            <p:cNvSpPr/>
            <p:nvPr/>
          </p:nvSpPr>
          <p:spPr>
            <a:xfrm>
              <a:off x="0" y="1473595"/>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txBox="1"/>
            <p:nvPr/>
          </p:nvSpPr>
          <p:spPr>
            <a:xfrm>
              <a:off x="13681" y="1487276"/>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Include Reflection or Preparatory Questions</a:t>
              </a:r>
              <a:endParaRPr sz="1800">
                <a:solidFill>
                  <a:schemeClr val="dk1"/>
                </a:solidFill>
                <a:latin typeface="Calibri"/>
                <a:ea typeface="Calibri"/>
                <a:cs typeface="Calibri"/>
                <a:sym typeface="Calibri"/>
              </a:endParaRPr>
            </a:p>
          </p:txBody>
        </p:sp>
      </p:grpSp>
      <p:sp>
        <p:nvSpPr>
          <p:cNvPr id="189" name="Google Shape;189;p6"/>
          <p:cNvSpPr txBox="1"/>
          <p:nvPr/>
        </p:nvSpPr>
        <p:spPr>
          <a:xfrm>
            <a:off x="757118" y="3022012"/>
            <a:ext cx="9099702"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none" strike="noStrike">
                <a:solidFill>
                  <a:srgbClr val="121212"/>
                </a:solidFill>
                <a:latin typeface="Arial"/>
                <a:ea typeface="Arial"/>
                <a:cs typeface="Arial"/>
                <a:sym typeface="Arial"/>
              </a:rPr>
              <a:t>HOW?</a:t>
            </a:r>
            <a:endParaRPr sz="18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3"/>
        <p:cNvGrpSpPr/>
        <p:nvPr/>
      </p:nvGrpSpPr>
      <p:grpSpPr>
        <a:xfrm>
          <a:off x="0" y="0"/>
          <a:ext cx="0" cy="0"/>
          <a:chOff x="0" y="0"/>
          <a:chExt cx="0" cy="0"/>
        </a:xfrm>
      </p:grpSpPr>
      <p:sp>
        <p:nvSpPr>
          <p:cNvPr id="194" name="Google Shape;194;p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5" name="Google Shape;195;p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6" name="Google Shape;196;p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7" name="Google Shape;197;p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8" name="Google Shape;198;p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9" name="Google Shape;199;p7"/>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00" name="Google Shape;200;p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01" name="Google Shape;201;p7"/>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02" name="Google Shape;202;p7"/>
          <p:cNvSpPr txBox="1"/>
          <p:nvPr/>
        </p:nvSpPr>
        <p:spPr>
          <a:xfrm>
            <a:off x="275888" y="324416"/>
            <a:ext cx="11087272" cy="1308050"/>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i="0" u="none" strike="noStrike">
                <a:solidFill>
                  <a:srgbClr val="033C5B"/>
                </a:solidFill>
                <a:latin typeface="Arial"/>
                <a:ea typeface="Arial"/>
                <a:cs typeface="Arial"/>
                <a:sym typeface="Arial"/>
              </a:rPr>
              <a:t>     Video Creation Tools</a:t>
            </a:r>
            <a:endParaRPr/>
          </a:p>
          <a:p>
            <a:pPr marL="0" marR="0" lvl="0" indent="0" algn="l" rtl="0">
              <a:lnSpc>
                <a:spcPct val="116659"/>
              </a:lnSpc>
              <a:spcBef>
                <a:spcPts val="0"/>
              </a:spcBef>
              <a:spcAft>
                <a:spcPts val="0"/>
              </a:spcAft>
              <a:buNone/>
            </a:pPr>
            <a:r>
              <a:rPr lang="en-US" sz="4400" i="0" u="none" strike="noStrike">
                <a:solidFill>
                  <a:srgbClr val="033C5B"/>
                </a:solidFill>
                <a:latin typeface="Arial"/>
                <a:ea typeface="Arial"/>
                <a:cs typeface="Arial"/>
                <a:sym typeface="Arial"/>
              </a:rPr>
              <a:t>Screencastify</a:t>
            </a:r>
            <a:endParaRPr sz="4400">
              <a:solidFill>
                <a:srgbClr val="033C5B"/>
              </a:solidFill>
              <a:latin typeface="Arial"/>
              <a:ea typeface="Arial"/>
              <a:cs typeface="Arial"/>
              <a:sym typeface="Arial"/>
            </a:endParaRPr>
          </a:p>
        </p:txBody>
      </p:sp>
      <p:sp>
        <p:nvSpPr>
          <p:cNvPr id="203" name="Google Shape;203;p7"/>
          <p:cNvSpPr txBox="1"/>
          <p:nvPr/>
        </p:nvSpPr>
        <p:spPr>
          <a:xfrm>
            <a:off x="149280" y="1779477"/>
            <a:ext cx="5850349"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sng" strike="noStrike">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Screencastify</a:t>
            </a:r>
            <a:r>
              <a:rPr lang="en-US" sz="1800" b="0" i="0" u="none" strike="noStrike">
                <a:solidFill>
                  <a:srgbClr val="121212"/>
                </a:solidFill>
                <a:latin typeface="Arial"/>
                <a:ea typeface="Arial"/>
                <a:cs typeface="Arial"/>
                <a:sym typeface="Arial"/>
              </a:rPr>
              <a:t>, is a useful tool in flipped learning that allows educators to create engaging lecture videos.</a:t>
            </a:r>
            <a:endParaRPr/>
          </a:p>
          <a:p>
            <a:pPr marL="0" marR="0" lvl="0" indent="0" algn="just" rtl="0">
              <a:spcBef>
                <a:spcPts val="0"/>
              </a:spcBef>
              <a:spcAft>
                <a:spcPts val="0"/>
              </a:spcAft>
              <a:buNone/>
            </a:pPr>
            <a:endParaRPr sz="1800" b="0" i="0" u="none" strike="noStrike">
              <a:solidFill>
                <a:srgbClr val="121212"/>
              </a:solidFill>
              <a:latin typeface="Arial"/>
              <a:ea typeface="Arial"/>
              <a:cs typeface="Arial"/>
              <a:sym typeface="Arial"/>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Supports self-paced learning: </a:t>
            </a:r>
            <a:r>
              <a:rPr lang="en-US" sz="1800" b="0" i="0" u="none" strike="noStrike">
                <a:solidFill>
                  <a:srgbClr val="121212"/>
                </a:solidFill>
                <a:latin typeface="Arial"/>
                <a:ea typeface="Arial"/>
                <a:cs typeface="Arial"/>
                <a:sym typeface="Arial"/>
              </a:rPr>
              <a:t>Allows students to learn at their own pace outside of class.</a:t>
            </a:r>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Goes beyond content delivery: </a:t>
            </a:r>
            <a:r>
              <a:rPr lang="en-US" sz="1800" b="0" i="0" u="none" strike="noStrike">
                <a:solidFill>
                  <a:srgbClr val="121212"/>
                </a:solidFill>
                <a:latin typeface="Arial"/>
                <a:ea typeface="Arial"/>
                <a:cs typeface="Arial"/>
                <a:sym typeface="Arial"/>
              </a:rPr>
              <a:t>Focuses on fostering a deeper learning environment.</a:t>
            </a:r>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Aligns with Flipped Learning principles</a:t>
            </a:r>
            <a:r>
              <a:rPr lang="en-US" sz="1800" b="0" i="0" u="none" strike="noStrike">
                <a:solidFill>
                  <a:srgbClr val="121212"/>
                </a:solidFill>
                <a:latin typeface="Arial"/>
                <a:ea typeface="Arial"/>
                <a:cs typeface="Arial"/>
                <a:sym typeface="Arial"/>
              </a:rPr>
              <a:t>: Emphasizes intentional content to maximize active engagement during class.</a:t>
            </a:r>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Maximizes classroom interaction: </a:t>
            </a:r>
            <a:r>
              <a:rPr lang="en-US" sz="1800" b="0" i="0" u="none" strike="noStrike">
                <a:solidFill>
                  <a:srgbClr val="121212"/>
                </a:solidFill>
                <a:latin typeface="Arial"/>
                <a:ea typeface="Arial"/>
                <a:cs typeface="Arial"/>
                <a:sym typeface="Arial"/>
              </a:rPr>
              <a:t>Frees up class time for more active, hands-on learning activities.</a:t>
            </a:r>
            <a:endParaRPr sz="1800">
              <a:solidFill>
                <a:schemeClr val="dk1"/>
              </a:solidFill>
              <a:latin typeface="Calibri"/>
              <a:ea typeface="Calibri"/>
              <a:cs typeface="Calibri"/>
              <a:sym typeface="Calibri"/>
            </a:endParaRPr>
          </a:p>
        </p:txBody>
      </p:sp>
      <p:pic>
        <p:nvPicPr>
          <p:cNvPr id="204" name="Google Shape;204;p7" title="Easy Screen Recording with Screencastify"/>
          <p:cNvPicPr preferRelativeResize="0"/>
          <p:nvPr/>
        </p:nvPicPr>
        <p:blipFill rotWithShape="1">
          <a:blip r:embed="rId7">
            <a:alphaModFix/>
          </a:blip>
          <a:srcRect/>
          <a:stretch/>
        </p:blipFill>
        <p:spPr>
          <a:xfrm>
            <a:off x="5999630" y="2020346"/>
            <a:ext cx="5363530" cy="3047996"/>
          </a:xfrm>
          <a:prstGeom prst="rect">
            <a:avLst/>
          </a:prstGeom>
          <a:noFill/>
          <a:ln>
            <a:noFill/>
          </a:ln>
        </p:spPr>
      </p:pic>
      <p:pic>
        <p:nvPicPr>
          <p:cNvPr id="205" name="Google Shape;205;p7" descr="Presentation with media outline"/>
          <p:cNvPicPr preferRelativeResize="0"/>
          <p:nvPr/>
        </p:nvPicPr>
        <p:blipFill rotWithShape="1">
          <a:blip r:embed="rId8">
            <a:alphaModFix/>
          </a:blip>
          <a:srcRect/>
          <a:stretch/>
        </p:blipFill>
        <p:spPr>
          <a:xfrm>
            <a:off x="149280" y="177405"/>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9"/>
        <p:cNvGrpSpPr/>
        <p:nvPr/>
      </p:nvGrpSpPr>
      <p:grpSpPr>
        <a:xfrm>
          <a:off x="0" y="0"/>
          <a:ext cx="0" cy="0"/>
          <a:chOff x="0" y="0"/>
          <a:chExt cx="0" cy="0"/>
        </a:xfrm>
      </p:grpSpPr>
      <p:sp>
        <p:nvSpPr>
          <p:cNvPr id="210" name="Google Shape;210;p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1" name="Google Shape;211;p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2" name="Google Shape;212;p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3" name="Google Shape;213;p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4" name="Google Shape;214;p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5" name="Google Shape;215;p8"/>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16" name="Google Shape;216;p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17" name="Google Shape;217;p8"/>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18" name="Google Shape;218;p8"/>
          <p:cNvSpPr txBox="1"/>
          <p:nvPr/>
        </p:nvSpPr>
        <p:spPr>
          <a:xfrm>
            <a:off x="529238" y="517596"/>
            <a:ext cx="9722581" cy="1308050"/>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i="0" u="none" strike="noStrike">
                <a:solidFill>
                  <a:srgbClr val="033C5B"/>
                </a:solidFill>
                <a:latin typeface="Arial"/>
                <a:ea typeface="Arial"/>
                <a:cs typeface="Arial"/>
                <a:sym typeface="Arial"/>
              </a:rPr>
              <a:t>Use Video Editors with Engagement Features</a:t>
            </a:r>
            <a:endParaRPr sz="4666" b="1">
              <a:solidFill>
                <a:srgbClr val="033C5B"/>
              </a:solidFill>
              <a:latin typeface="Arial"/>
              <a:ea typeface="Arial"/>
              <a:cs typeface="Arial"/>
              <a:sym typeface="Arial"/>
            </a:endParaRPr>
          </a:p>
        </p:txBody>
      </p:sp>
      <p:pic>
        <p:nvPicPr>
          <p:cNvPr id="219" name="Google Shape;219;p8"/>
          <p:cNvPicPr preferRelativeResize="0"/>
          <p:nvPr/>
        </p:nvPicPr>
        <p:blipFill rotWithShape="1">
          <a:blip r:embed="rId6">
            <a:alphaModFix/>
          </a:blip>
          <a:srcRect l="12747" t="7468" r="12747" b="784"/>
          <a:stretch/>
        </p:blipFill>
        <p:spPr>
          <a:xfrm rot="-612906">
            <a:off x="807940" y="2038861"/>
            <a:ext cx="1065693" cy="1146433"/>
          </a:xfrm>
          <a:prstGeom prst="rect">
            <a:avLst/>
          </a:prstGeom>
          <a:noFill/>
          <a:ln>
            <a:noFill/>
          </a:ln>
        </p:spPr>
      </p:pic>
      <p:pic>
        <p:nvPicPr>
          <p:cNvPr id="220" name="Google Shape;220;p8" descr="Customer Stories | WeVideo">
            <a:hlinkClick r:id="rId7"/>
          </p:cNvPr>
          <p:cNvPicPr preferRelativeResize="0"/>
          <p:nvPr/>
        </p:nvPicPr>
        <p:blipFill rotWithShape="1">
          <a:blip r:embed="rId8">
            <a:alphaModFix/>
          </a:blip>
          <a:srcRect/>
          <a:stretch/>
        </p:blipFill>
        <p:spPr>
          <a:xfrm>
            <a:off x="3033888" y="4446145"/>
            <a:ext cx="1827511" cy="700546"/>
          </a:xfrm>
          <a:prstGeom prst="rect">
            <a:avLst/>
          </a:prstGeom>
          <a:noFill/>
          <a:ln>
            <a:noFill/>
          </a:ln>
        </p:spPr>
      </p:pic>
      <p:pic>
        <p:nvPicPr>
          <p:cNvPr id="221" name="Google Shape;221;p8" descr="Screencastify | Screen Recording and Video Editing">
            <a:hlinkClick r:id="rId9"/>
          </p:cNvPr>
          <p:cNvPicPr preferRelativeResize="0"/>
          <p:nvPr/>
        </p:nvPicPr>
        <p:blipFill rotWithShape="1">
          <a:blip r:embed="rId10">
            <a:alphaModFix/>
          </a:blip>
          <a:srcRect/>
          <a:stretch/>
        </p:blipFill>
        <p:spPr>
          <a:xfrm>
            <a:off x="5202769" y="4481787"/>
            <a:ext cx="3476688" cy="574190"/>
          </a:xfrm>
          <a:prstGeom prst="rect">
            <a:avLst/>
          </a:prstGeom>
          <a:noFill/>
          <a:ln>
            <a:noFill/>
          </a:ln>
        </p:spPr>
      </p:pic>
      <p:grpSp>
        <p:nvGrpSpPr>
          <p:cNvPr id="222" name="Google Shape;222;p8"/>
          <p:cNvGrpSpPr/>
          <p:nvPr/>
        </p:nvGrpSpPr>
        <p:grpSpPr>
          <a:xfrm>
            <a:off x="1962918" y="2352356"/>
            <a:ext cx="8241765" cy="1363762"/>
            <a:chOff x="44107" y="373695"/>
            <a:chExt cx="8241765" cy="1363762"/>
          </a:xfrm>
        </p:grpSpPr>
        <p:sp>
          <p:nvSpPr>
            <p:cNvPr id="223" name="Google Shape;223;p8"/>
            <p:cNvSpPr/>
            <p:nvPr/>
          </p:nvSpPr>
          <p:spPr>
            <a:xfrm>
              <a:off x="44107" y="453523"/>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236745" y="636530"/>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txBox="1"/>
            <p:nvPr/>
          </p:nvSpPr>
          <p:spPr>
            <a:xfrm>
              <a:off x="268990" y="668775"/>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Enhances student engagement: This approach increases participation and interaction from students.</a:t>
              </a:r>
              <a:endParaRPr/>
            </a:p>
          </p:txBody>
        </p:sp>
        <p:sp>
          <p:nvSpPr>
            <p:cNvPr id="226" name="Google Shape;226;p8"/>
            <p:cNvSpPr/>
            <p:nvPr/>
          </p:nvSpPr>
          <p:spPr>
            <a:xfrm>
              <a:off x="2121448" y="373695"/>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2314087" y="556701"/>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a:off x="2346332" y="588946"/>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Instant feedback: Provides immediate feedback to reinforce learning.</a:t>
              </a:r>
              <a:endParaRPr sz="1100">
                <a:solidFill>
                  <a:schemeClr val="dk1"/>
                </a:solidFill>
                <a:latin typeface="Calibri"/>
                <a:ea typeface="Calibri"/>
                <a:cs typeface="Calibri"/>
                <a:sym typeface="Calibri"/>
              </a:endParaRPr>
            </a:p>
          </p:txBody>
        </p:sp>
        <p:sp>
          <p:nvSpPr>
            <p:cNvPr id="229" name="Google Shape;229;p8"/>
            <p:cNvSpPr/>
            <p:nvPr/>
          </p:nvSpPr>
          <p:spPr>
            <a:xfrm>
              <a:off x="4240469" y="373695"/>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4433107" y="556701"/>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txBox="1"/>
            <p:nvPr/>
          </p:nvSpPr>
          <p:spPr>
            <a:xfrm>
              <a:off x="4465352" y="588946"/>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Supports Flipped Learning: Aligns with the Flipped Learning principle of promoting a rich learning culture.</a:t>
              </a:r>
              <a:endParaRPr sz="1100">
                <a:solidFill>
                  <a:schemeClr val="dk1"/>
                </a:solidFill>
                <a:latin typeface="Calibri"/>
                <a:ea typeface="Calibri"/>
                <a:cs typeface="Calibri"/>
                <a:sym typeface="Calibri"/>
              </a:endParaRPr>
            </a:p>
          </p:txBody>
        </p:sp>
        <p:sp>
          <p:nvSpPr>
            <p:cNvPr id="232" name="Google Shape;232;p8"/>
            <p:cNvSpPr/>
            <p:nvPr/>
          </p:nvSpPr>
          <p:spPr>
            <a:xfrm>
              <a:off x="6359490" y="373695"/>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6552128" y="556701"/>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txBox="1"/>
            <p:nvPr/>
          </p:nvSpPr>
          <p:spPr>
            <a:xfrm>
              <a:off x="6584373" y="588946"/>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Encourages active engagement: Motivates students to interact with the material before attending class.</a:t>
              </a:r>
              <a:endParaRPr sz="11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0" name="Google Shape;240;p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1" name="Google Shape;241;p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2" name="Google Shape;242;p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3" name="Google Shape;243;p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4" name="Google Shape;244;p9"/>
          <p:cNvSpPr txBox="1"/>
          <p:nvPr/>
        </p:nvSpPr>
        <p:spPr>
          <a:xfrm>
            <a:off x="3433778" y="6138608"/>
            <a:ext cx="6818041" cy="485646"/>
          </a:xfrm>
          <a:prstGeom prst="rect">
            <a:avLst/>
          </a:prstGeom>
          <a:noFill/>
          <a:ln>
            <a:noFill/>
          </a:ln>
        </p:spPr>
        <p:txBody>
          <a:bodyPr spcFirstLastPara="1" wrap="square" lIns="0" tIns="0" rIns="0" bIns="0" anchor="t" anchorCtr="0">
            <a:spAutoFit/>
          </a:bodyPr>
          <a:lstStyle/>
          <a:p>
            <a:pPr marL="0" marR="0" lvl="0" indent="0" algn="just" rtl="0">
              <a:lnSpc>
                <a:spcPct val="140085"/>
              </a:lnSpc>
              <a:spcBef>
                <a:spcPts val="0"/>
              </a:spcBef>
              <a:spcAft>
                <a:spcPts val="0"/>
              </a:spcAft>
              <a:buNone/>
            </a:pPr>
            <a:r>
              <a:rPr lang="en-US" sz="933">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45" name="Google Shape;245;p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46" name="Google Shape;246;p9"/>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47" name="Google Shape;247;p9"/>
          <p:cNvSpPr txBox="1"/>
          <p:nvPr/>
        </p:nvSpPr>
        <p:spPr>
          <a:xfrm>
            <a:off x="529238" y="517596"/>
            <a:ext cx="9722581" cy="1962076"/>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i="0" u="none" strike="noStrike">
                <a:solidFill>
                  <a:srgbClr val="033C5B"/>
                </a:solidFill>
                <a:latin typeface="Arial"/>
                <a:ea typeface="Arial"/>
                <a:cs typeface="Arial"/>
                <a:sym typeface="Arial"/>
              </a:rPr>
              <a:t>    Use Screen and Video Recorders </a:t>
            </a:r>
            <a:endParaRPr sz="4800" b="1">
              <a:solidFill>
                <a:srgbClr val="033C5B"/>
              </a:solidFill>
              <a:latin typeface="Arial"/>
              <a:ea typeface="Arial"/>
              <a:cs typeface="Arial"/>
              <a:sym typeface="Arial"/>
            </a:endParaRPr>
          </a:p>
          <a:p>
            <a:pPr marL="0" marR="0" lvl="0" indent="0" algn="l" rtl="0">
              <a:lnSpc>
                <a:spcPct val="116659"/>
              </a:lnSpc>
              <a:spcBef>
                <a:spcPts val="0"/>
              </a:spcBef>
              <a:spcAft>
                <a:spcPts val="0"/>
              </a:spcAft>
              <a:buNone/>
            </a:pPr>
            <a:r>
              <a:rPr lang="en-US" sz="4400" i="0" u="none" strike="noStrike">
                <a:solidFill>
                  <a:srgbClr val="033C5B"/>
                </a:solidFill>
                <a:latin typeface="Arial"/>
                <a:ea typeface="Arial"/>
                <a:cs typeface="Arial"/>
                <a:sym typeface="Arial"/>
              </a:rPr>
              <a:t>Panopto</a:t>
            </a:r>
            <a:endParaRPr sz="4666">
              <a:solidFill>
                <a:srgbClr val="033C5B"/>
              </a:solidFill>
              <a:latin typeface="Arial"/>
              <a:ea typeface="Arial"/>
              <a:cs typeface="Arial"/>
              <a:sym typeface="Arial"/>
            </a:endParaRPr>
          </a:p>
        </p:txBody>
      </p:sp>
      <p:sp>
        <p:nvSpPr>
          <p:cNvPr id="248" name="Google Shape;248;p9"/>
          <p:cNvSpPr txBox="1"/>
          <p:nvPr/>
        </p:nvSpPr>
        <p:spPr>
          <a:xfrm>
            <a:off x="844445" y="2989517"/>
            <a:ext cx="5536290"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sng" strike="noStrike">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Panopto</a:t>
            </a:r>
            <a:r>
              <a:rPr lang="en-US" sz="1800" b="0" i="0" u="none" strike="noStrike">
                <a:solidFill>
                  <a:srgbClr val="121212"/>
                </a:solidFill>
                <a:latin typeface="Arial"/>
                <a:ea typeface="Arial"/>
                <a:cs typeface="Arial"/>
                <a:sym typeface="Arial"/>
              </a:rPr>
              <a:t> offers a seamless way to capture and share instructional content, mirroring the flexible environment pillar of Flipped Learning. This adaptability ensures students can access lessons anytime, anywhere, supporting diverse learning preferences and needs.</a:t>
            </a:r>
            <a:endParaRPr sz="1800" b="0">
              <a:solidFill>
                <a:schemeClr val="dk1"/>
              </a:solidFill>
              <a:latin typeface="Calibri"/>
              <a:ea typeface="Calibri"/>
              <a:cs typeface="Calibri"/>
              <a:sym typeface="Calibri"/>
            </a:endParaRPr>
          </a:p>
        </p:txBody>
      </p:sp>
      <p:pic>
        <p:nvPicPr>
          <p:cNvPr id="249" name="Google Shape;249;p9"/>
          <p:cNvPicPr preferRelativeResize="0"/>
          <p:nvPr/>
        </p:nvPicPr>
        <p:blipFill rotWithShape="1">
          <a:blip r:embed="rId7">
            <a:alphaModFix/>
          </a:blip>
          <a:srcRect/>
          <a:stretch/>
        </p:blipFill>
        <p:spPr>
          <a:xfrm>
            <a:off x="205228" y="249521"/>
            <a:ext cx="990686" cy="922100"/>
          </a:xfrm>
          <a:prstGeom prst="rect">
            <a:avLst/>
          </a:prstGeom>
          <a:noFill/>
          <a:ln>
            <a:noFill/>
          </a:ln>
        </p:spPr>
      </p:pic>
      <p:pic>
        <p:nvPicPr>
          <p:cNvPr id="250" name="Google Shape;250;p9">
            <a:hlinkClick r:id="rId8"/>
          </p:cNvPr>
          <p:cNvPicPr preferRelativeResize="0"/>
          <p:nvPr/>
        </p:nvPicPr>
        <p:blipFill rotWithShape="1">
          <a:blip r:embed="rId9">
            <a:alphaModFix/>
          </a:blip>
          <a:srcRect l="2020" b="10500"/>
          <a:stretch/>
        </p:blipFill>
        <p:spPr>
          <a:xfrm>
            <a:off x="943338" y="5099784"/>
            <a:ext cx="3038855" cy="726197"/>
          </a:xfrm>
          <a:prstGeom prst="rect">
            <a:avLst/>
          </a:prstGeom>
          <a:noFill/>
          <a:ln>
            <a:noFill/>
          </a:ln>
        </p:spPr>
      </p:pic>
      <p:sp>
        <p:nvSpPr>
          <p:cNvPr id="251" name="Google Shape;251;p9"/>
          <p:cNvSpPr txBox="1"/>
          <p:nvPr/>
        </p:nvSpPr>
        <p:spPr>
          <a:xfrm>
            <a:off x="5161809" y="5339097"/>
            <a:ext cx="6096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With quizzing and polling capabilities</a:t>
            </a:r>
            <a:endParaRPr sz="1600">
              <a:solidFill>
                <a:schemeClr val="dk1"/>
              </a:solidFill>
              <a:latin typeface="Calibri"/>
              <a:ea typeface="Calibri"/>
              <a:cs typeface="Calibri"/>
              <a:sym typeface="Calibri"/>
            </a:endParaRPr>
          </a:p>
        </p:txBody>
      </p:sp>
      <p:pic>
        <p:nvPicPr>
          <p:cNvPr id="252" name="Google Shape;252;p9"/>
          <p:cNvPicPr preferRelativeResize="0"/>
          <p:nvPr/>
        </p:nvPicPr>
        <p:blipFill rotWithShape="1">
          <a:blip r:embed="rId10">
            <a:alphaModFix/>
          </a:blip>
          <a:srcRect/>
          <a:stretch/>
        </p:blipFill>
        <p:spPr>
          <a:xfrm>
            <a:off x="569299" y="2117329"/>
            <a:ext cx="2067213" cy="828791"/>
          </a:xfrm>
          <a:prstGeom prst="rect">
            <a:avLst/>
          </a:prstGeom>
          <a:noFill/>
          <a:ln>
            <a:noFill/>
          </a:ln>
        </p:spPr>
      </p:pic>
      <p:pic>
        <p:nvPicPr>
          <p:cNvPr id="253" name="Google Shape;253;p9"/>
          <p:cNvPicPr preferRelativeResize="0"/>
          <p:nvPr/>
        </p:nvPicPr>
        <p:blipFill rotWithShape="1">
          <a:blip r:embed="rId11">
            <a:alphaModFix/>
          </a:blip>
          <a:srcRect/>
          <a:stretch/>
        </p:blipFill>
        <p:spPr>
          <a:xfrm>
            <a:off x="6815529" y="1668717"/>
            <a:ext cx="4963218" cy="3048425"/>
          </a:xfrm>
          <a:prstGeom prst="roundRect">
            <a:avLst>
              <a:gd name="adj" fmla="val 8594"/>
            </a:avLst>
          </a:prstGeom>
          <a:solidFill>
            <a:srgbClr val="ECECEC"/>
          </a:solidFill>
          <a:ln>
            <a:noFill/>
          </a:ln>
          <a:effectLst>
            <a:reflection stA="38000" endPos="28000" dist="5000" dir="5400000" sy="-100000" algn="bl" rotWithShape="0"/>
          </a:effectLst>
        </p:spPr>
      </p:pic>
      <p:cxnSp>
        <p:nvCxnSpPr>
          <p:cNvPr id="254" name="Google Shape;254;p9"/>
          <p:cNvCxnSpPr/>
          <p:nvPr/>
        </p:nvCxnSpPr>
        <p:spPr>
          <a:xfrm flipH="1">
            <a:off x="6269499" y="4823480"/>
            <a:ext cx="573300" cy="524100"/>
          </a:xfrm>
          <a:prstGeom prst="curvedConnector3">
            <a:avLst>
              <a:gd name="adj1" fmla="val 50000"/>
            </a:avLst>
          </a:prstGeom>
          <a:noFill/>
          <a:ln w="9525" cap="flat" cmpd="sng">
            <a:solidFill>
              <a:srgbClr val="E36C09"/>
            </a:solidFill>
            <a:prstDash val="solid"/>
            <a:round/>
            <a:headEnd type="none" w="sm" len="sm"/>
            <a:tailEnd type="triangle" w="med" len="med"/>
          </a:ln>
        </p:spPr>
      </p:cxnSp>
      <p:sp>
        <p:nvSpPr>
          <p:cNvPr id="255" name="Google Shape;255;p9"/>
          <p:cNvSpPr txBox="1"/>
          <p:nvPr/>
        </p:nvSpPr>
        <p:spPr>
          <a:xfrm>
            <a:off x="996844" y="489624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E36C09"/>
                </a:solidFill>
                <a:latin typeface="Arial"/>
                <a:ea typeface="Arial"/>
                <a:cs typeface="Arial"/>
                <a:sym typeface="Arial"/>
              </a:rPr>
              <a:t>T</a:t>
            </a:r>
            <a:r>
              <a:rPr lang="en-US" sz="1800" b="0" i="0" u="none" strike="noStrike">
                <a:solidFill>
                  <a:srgbClr val="E36C09"/>
                </a:solidFill>
                <a:latin typeface="Arial"/>
                <a:ea typeface="Arial"/>
                <a:cs typeface="Arial"/>
                <a:sym typeface="Arial"/>
              </a:rPr>
              <a:t>utorial</a:t>
            </a:r>
            <a:endParaRPr sz="1800">
              <a:solidFill>
                <a:srgbClr val="E36C0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3066</Words>
  <Application>Microsoft Office PowerPoint</Application>
  <PresentationFormat>Widescreen</PresentationFormat>
  <Paragraphs>153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Veronica Moscato</dc:creator>
  <cp:lastModifiedBy>Sotiria Tsalamani</cp:lastModifiedBy>
  <cp:revision>1</cp:revision>
  <dcterms:created xsi:type="dcterms:W3CDTF">2024-10-21T10:56:09Z</dcterms:created>
  <dcterms:modified xsi:type="dcterms:W3CDTF">2024-11-07T21:23:45Z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