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7gADcW/XQDAMXobkLNKrpsqA3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3" name="Google Shape;40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5" name="Google Shape;48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5" name="Google Shape;5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1" name="Google Shape;52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4" name="Google Shape;6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7" name="Google Shape;6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3" name="Google Shape;70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9" name="Google Shape;71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1792288" y="612775"/>
            <a:ext cx="5486400" cy="4114800"/>
          </a:xfrm>
          <a:prstGeom prst="rect">
            <a:avLst/>
          </a:prstGeom>
          <a:noFill/>
          <a:ln>
            <a:noFill/>
          </a:ln>
        </p:spPr>
      </p:sp>
      <p:sp>
        <p:nvSpPr>
          <p:cNvPr id="64" name="Google Shape;64;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edutopia.org/article/question-change-teaching-practice-student-feedbac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prodigygame.com/main-en/blog/types-of-assessment/" TargetMode="External"/><Relationship Id="rId5" Type="http://schemas.openxmlformats.org/officeDocument/2006/relationships/image" Target="../media/image2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1.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1.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46.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www.cmu.edu/teaching/assessment/basics/formative-summative.html" TargetMode="External"/><Relationship Id="rId3" Type="http://schemas.openxmlformats.org/officeDocument/2006/relationships/image" Target="../media/image11.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hyperlink" Target="https://www.youtube.com/watch?v=-WG1CoPgJfY"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avocor.com/blog/interactive-presentation-ideas-for-classroom/" TargetMode="External"/><Relationship Id="rId5" Type="http://schemas.openxmlformats.org/officeDocument/2006/relationships/image" Target="../media/image8.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hyperlink" Target="https://www.learnow.live/blog/blended-learning-combining-online-and-in-person-instruction" TargetMode="External"/><Relationship Id="rId3" Type="http://schemas.openxmlformats.org/officeDocument/2006/relationships/image" Target="../media/image10.png"/><Relationship Id="rId7" Type="http://schemas.openxmlformats.org/officeDocument/2006/relationships/hyperlink" Target="https://avidopenaccess.org/resource/flip-the-learning-in-your-classro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avocor.com/blog/interactive-presentation-ideas-for-classroom/"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https://www.edutopia.org/article/question-change-teaching-practice-student-feedback/" TargetMode="External"/><Relationship Id="rId3" Type="http://schemas.openxmlformats.org/officeDocument/2006/relationships/image" Target="../media/image10.png"/><Relationship Id="rId7" Type="http://schemas.openxmlformats.org/officeDocument/2006/relationships/hyperlink" Target="https://www.prodigygame.com/main-en/blog/types-of-assessment/"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simplilearn.com/tutorials/time-management-tutorial/best-time-management-tips-for-students" TargetMode="External"/><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hyperlink" Target="https://www.youtube.com/watch?v=-WG1CoPgJfY"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3.png"/><Relationship Id="rId4" Type="http://schemas.openxmlformats.org/officeDocument/2006/relationships/image" Target="../media/image51.png"/><Relationship Id="rId9"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hyperlink" Target="https://avidopenaccess.org/resource/flip-the-learning-in-your-classro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learnow.live/blog/blended-learning-combining-online-and-in-person-instruction"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www.simplilearn.com/tutorials/time-management-tutorial/best-time-management-tips-for-students" TargetMode="External"/><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32624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dirty="0">
                <a:solidFill>
                  <a:srgbClr val="FB8709"/>
                </a:solidFill>
              </a:rPr>
              <a:t>Module 4: </a:t>
            </a:r>
            <a:r>
              <a:rPr lang="en-US" sz="4400" b="1" i="0" u="none" strike="noStrike" cap="none" dirty="0">
                <a:solidFill>
                  <a:srgbClr val="FB8709"/>
                </a:solidFill>
                <a:latin typeface="Arial"/>
                <a:ea typeface="Arial"/>
                <a:cs typeface="Arial"/>
                <a:sym typeface="Arial"/>
              </a:rPr>
              <a:t>Implementing the Flipped Classroom Approach and Collaborative Learning</a:t>
            </a:r>
            <a:endParaRPr sz="44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053249"/>
                </a:solidFill>
                <a:latin typeface="Arial"/>
                <a:ea typeface="Arial"/>
                <a:cs typeface="Arial"/>
                <a:sym typeface="Arial"/>
              </a:rPr>
              <a:t>Unit 4: Practical Strategies for Flipping Your Classroom</a:t>
            </a:r>
            <a:endParaRPr sz="1400" b="1" i="0" u="none" strike="noStrike" cap="none" dirty="0">
              <a:solidFill>
                <a:srgbClr val="000000"/>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p1"/>
          <p:cNvSpPr/>
          <p:nvPr/>
        </p:nvSpPr>
        <p:spPr>
          <a:xfrm>
            <a:off x="685288" y="6515100"/>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Curriculum for VET teachers/trainers/educators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7106710" y="9512254"/>
            <a:ext cx="992003" cy="37020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6CDAD01C-D21C-153C-361F-CBCA8CA73435}"/>
              </a:ext>
            </a:extLst>
          </p:cNvPr>
          <p:cNvPicPr>
            <a:picLocks noChangeAspect="1"/>
          </p:cNvPicPr>
          <p:nvPr/>
        </p:nvPicPr>
        <p:blipFill>
          <a:blip r:embed="rId6"/>
          <a:srcRect r="59736" b="14882"/>
          <a:stretch/>
        </p:blipFill>
        <p:spPr>
          <a:xfrm>
            <a:off x="10210639" y="352771"/>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5"/>
        <p:cNvGrpSpPr/>
        <p:nvPr/>
      </p:nvGrpSpPr>
      <p:grpSpPr>
        <a:xfrm>
          <a:off x="0" y="0"/>
          <a:ext cx="0" cy="0"/>
          <a:chOff x="0" y="0"/>
          <a:chExt cx="0" cy="0"/>
        </a:xfrm>
      </p:grpSpPr>
      <p:sp>
        <p:nvSpPr>
          <p:cNvPr id="246" name="Google Shape;246;p40"/>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Benefits of effective student planning</a:t>
            </a:r>
            <a:endParaRPr sz="3200" b="0" i="0" u="none" strike="noStrike" cap="none">
              <a:solidFill>
                <a:srgbClr val="033C5B"/>
              </a:solidFill>
              <a:latin typeface="Arial"/>
              <a:ea typeface="Arial"/>
              <a:cs typeface="Arial"/>
              <a:sym typeface="Arial"/>
            </a:endParaRPr>
          </a:p>
        </p:txBody>
      </p:sp>
      <p:sp>
        <p:nvSpPr>
          <p:cNvPr id="247" name="Google Shape;247;p4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49" name="Google Shape;249;p4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51" name="Google Shape;251;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52" name="Google Shape;252;p4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53" name="Google Shape;253;p40"/>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54" name="Google Shape;254;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0"/>
          <p:cNvSpPr txBox="1"/>
          <p:nvPr/>
        </p:nvSpPr>
        <p:spPr>
          <a:xfrm>
            <a:off x="3058697" y="1719419"/>
            <a:ext cx="12596939" cy="1420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Student planning empowers learners to take control of their education by organizing their time and setting clear goals. This approach improves learning outcomes, reduces stress, and enhances classroom participation.</a:t>
            </a:r>
            <a:endParaRPr sz="1400" b="0" i="0" u="none" strike="noStrike" cap="none">
              <a:solidFill>
                <a:srgbClr val="000000"/>
              </a:solidFill>
              <a:latin typeface="Arial"/>
              <a:ea typeface="Arial"/>
              <a:cs typeface="Arial"/>
              <a:sym typeface="Arial"/>
            </a:endParaRPr>
          </a:p>
        </p:txBody>
      </p:sp>
      <p:sp>
        <p:nvSpPr>
          <p:cNvPr id="256" name="Google Shape;256;p40"/>
          <p:cNvSpPr txBox="1"/>
          <p:nvPr/>
        </p:nvSpPr>
        <p:spPr>
          <a:xfrm>
            <a:off x="8240297" y="3628250"/>
            <a:ext cx="9909158" cy="3785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Improved Time Management: </a:t>
            </a:r>
            <a:r>
              <a:rPr lang="en-US" sz="2000" b="0" i="0" u="none" strike="noStrike" cap="none">
                <a:solidFill>
                  <a:srgbClr val="000000"/>
                </a:solidFill>
                <a:latin typeface="Arial"/>
                <a:ea typeface="Arial"/>
                <a:cs typeface="Arial"/>
                <a:sym typeface="Arial"/>
              </a:rPr>
              <a:t>Planning helps students manage their time effectively, preventing last-minute cramming and ensuring enough time for challenging concepts.</a:t>
            </a:r>
            <a:endParaRPr/>
          </a:p>
          <a:p>
            <a:pPr marL="342900" marR="0" lvl="0" indent="-215900" algn="l" rtl="0">
              <a:lnSpc>
                <a:spcPct val="15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Better Understanding: </a:t>
            </a:r>
            <a:r>
              <a:rPr lang="en-US" sz="2000" b="0" i="0" u="none" strike="noStrike" cap="none">
                <a:solidFill>
                  <a:srgbClr val="000000"/>
                </a:solidFill>
                <a:latin typeface="Arial"/>
                <a:ea typeface="Arial"/>
                <a:cs typeface="Arial"/>
                <a:sym typeface="Arial"/>
              </a:rPr>
              <a:t>Regular planning allows for reviewing difficult topics, leading to a deeper, long-term understanding of the material.</a:t>
            </a:r>
            <a:endParaRPr/>
          </a:p>
          <a:p>
            <a:pPr marL="342900" marR="0" lvl="0" indent="-215900" algn="l" rtl="0">
              <a:lnSpc>
                <a:spcPct val="15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Reduced Stress: </a:t>
            </a:r>
            <a:r>
              <a:rPr lang="en-US" sz="2000" b="0" i="0" u="none" strike="noStrike" cap="none">
                <a:solidFill>
                  <a:srgbClr val="000000"/>
                </a:solidFill>
                <a:latin typeface="Arial"/>
                <a:ea typeface="Arial"/>
                <a:cs typeface="Arial"/>
                <a:sym typeface="Arial"/>
              </a:rPr>
              <a:t>Planning reduces anxiety by creating a clear path to meet deadlines, making students feel less overwhelmed.</a:t>
            </a:r>
            <a:endParaRPr sz="2000" b="0" i="0" u="none" strike="noStrike" cap="none">
              <a:solidFill>
                <a:srgbClr val="000000"/>
              </a:solidFill>
              <a:latin typeface="Arial"/>
              <a:ea typeface="Arial"/>
              <a:cs typeface="Arial"/>
              <a:sym typeface="Arial"/>
            </a:endParaRPr>
          </a:p>
        </p:txBody>
      </p:sp>
      <p:sp>
        <p:nvSpPr>
          <p:cNvPr id="257" name="Google Shape;257;p40"/>
          <p:cNvSpPr/>
          <p:nvPr/>
        </p:nvSpPr>
        <p:spPr>
          <a:xfrm>
            <a:off x="2681140" y="4722109"/>
            <a:ext cx="3258976" cy="969818"/>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58" name="Google Shape;258;p40"/>
          <p:cNvSpPr txBox="1"/>
          <p:nvPr/>
        </p:nvSpPr>
        <p:spPr>
          <a:xfrm>
            <a:off x="2911319" y="4853075"/>
            <a:ext cx="279861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Impacts on Learning Outcomes</a:t>
            </a:r>
            <a:endParaRPr sz="2000" b="1" i="0" u="none" strike="noStrike" cap="none">
              <a:solidFill>
                <a:srgbClr val="E36C09"/>
              </a:solidFill>
              <a:latin typeface="Arial"/>
              <a:ea typeface="Arial"/>
              <a:cs typeface="Arial"/>
              <a:sym typeface="Arial"/>
            </a:endParaRPr>
          </a:p>
        </p:txBody>
      </p:sp>
      <p:pic>
        <p:nvPicPr>
          <p:cNvPr id="259" name="Google Shape;259;p40"/>
          <p:cNvPicPr preferRelativeResize="0"/>
          <p:nvPr/>
        </p:nvPicPr>
        <p:blipFill rotWithShape="1">
          <a:blip r:embed="rId7">
            <a:alphaModFix/>
          </a:blip>
          <a:srcRect/>
          <a:stretch/>
        </p:blipFill>
        <p:spPr>
          <a:xfrm>
            <a:off x="7246245" y="6354995"/>
            <a:ext cx="883852" cy="883852"/>
          </a:xfrm>
          <a:prstGeom prst="rect">
            <a:avLst/>
          </a:prstGeom>
          <a:noFill/>
          <a:ln>
            <a:noFill/>
          </a:ln>
        </p:spPr>
      </p:pic>
      <p:pic>
        <p:nvPicPr>
          <p:cNvPr id="260" name="Google Shape;260;p40"/>
          <p:cNvPicPr preferRelativeResize="0"/>
          <p:nvPr/>
        </p:nvPicPr>
        <p:blipFill rotWithShape="1">
          <a:blip r:embed="rId8">
            <a:alphaModFix/>
          </a:blip>
          <a:srcRect/>
          <a:stretch/>
        </p:blipFill>
        <p:spPr>
          <a:xfrm>
            <a:off x="7137595" y="4856180"/>
            <a:ext cx="992502" cy="992502"/>
          </a:xfrm>
          <a:prstGeom prst="rect">
            <a:avLst/>
          </a:prstGeom>
          <a:noFill/>
          <a:ln>
            <a:noFill/>
          </a:ln>
        </p:spPr>
      </p:pic>
      <p:pic>
        <p:nvPicPr>
          <p:cNvPr id="261" name="Google Shape;261;p40"/>
          <p:cNvPicPr preferRelativeResize="0"/>
          <p:nvPr/>
        </p:nvPicPr>
        <p:blipFill rotWithShape="1">
          <a:blip r:embed="rId9">
            <a:alphaModFix/>
          </a:blip>
          <a:srcRect/>
          <a:stretch/>
        </p:blipFill>
        <p:spPr>
          <a:xfrm>
            <a:off x="7137595" y="3427207"/>
            <a:ext cx="1102702" cy="1102702"/>
          </a:xfrm>
          <a:prstGeom prst="rect">
            <a:avLst/>
          </a:prstGeom>
          <a:noFill/>
          <a:ln>
            <a:noFill/>
          </a:ln>
        </p:spPr>
      </p:pic>
      <p:cxnSp>
        <p:nvCxnSpPr>
          <p:cNvPr id="262" name="Google Shape;262;p40"/>
          <p:cNvCxnSpPr/>
          <p:nvPr/>
        </p:nvCxnSpPr>
        <p:spPr>
          <a:xfrm rot="10800000" flipH="1">
            <a:off x="6170295" y="4338669"/>
            <a:ext cx="900267" cy="438784"/>
          </a:xfrm>
          <a:prstGeom prst="straightConnector1">
            <a:avLst/>
          </a:prstGeom>
          <a:noFill/>
          <a:ln w="57150" cap="flat" cmpd="sng">
            <a:solidFill>
              <a:srgbClr val="E36C09"/>
            </a:solidFill>
            <a:prstDash val="solid"/>
            <a:round/>
            <a:headEnd type="none" w="sm" len="sm"/>
            <a:tailEnd type="triangle" w="med" len="med"/>
          </a:ln>
        </p:spPr>
      </p:cxnSp>
      <p:cxnSp>
        <p:nvCxnSpPr>
          <p:cNvPr id="263" name="Google Shape;263;p40"/>
          <p:cNvCxnSpPr/>
          <p:nvPr/>
        </p:nvCxnSpPr>
        <p:spPr>
          <a:xfrm rot="10800000" flipH="1">
            <a:off x="6170295" y="5228243"/>
            <a:ext cx="752544" cy="12893"/>
          </a:xfrm>
          <a:prstGeom prst="straightConnector1">
            <a:avLst/>
          </a:prstGeom>
          <a:noFill/>
          <a:ln w="57150" cap="flat" cmpd="sng">
            <a:solidFill>
              <a:srgbClr val="E36C09"/>
            </a:solidFill>
            <a:prstDash val="solid"/>
            <a:round/>
            <a:headEnd type="none" w="sm" len="sm"/>
            <a:tailEnd type="triangle" w="med" len="med"/>
          </a:ln>
        </p:spPr>
      </p:cxnSp>
      <p:cxnSp>
        <p:nvCxnSpPr>
          <p:cNvPr id="264" name="Google Shape;264;p40"/>
          <p:cNvCxnSpPr/>
          <p:nvPr/>
        </p:nvCxnSpPr>
        <p:spPr>
          <a:xfrm>
            <a:off x="6175306" y="5691927"/>
            <a:ext cx="747533" cy="475691"/>
          </a:xfrm>
          <a:prstGeom prst="straightConnector1">
            <a:avLst/>
          </a:prstGeom>
          <a:noFill/>
          <a:ln w="57150" cap="flat" cmpd="sng">
            <a:solidFill>
              <a:srgbClr val="E36C09"/>
            </a:solidFill>
            <a:prstDash val="solid"/>
            <a:round/>
            <a:headEnd type="none" w="sm" len="sm"/>
            <a:tailEnd type="triangle" w="med" len="med"/>
          </a:ln>
        </p:spPr>
      </p:cxnSp>
      <p:pic>
        <p:nvPicPr>
          <p:cNvPr id="265" name="Google Shape;265;p40"/>
          <p:cNvPicPr preferRelativeResize="0"/>
          <p:nvPr/>
        </p:nvPicPr>
        <p:blipFill rotWithShape="1">
          <a:blip r:embed="rId10">
            <a:alphaModFix/>
          </a:blip>
          <a:srcRect/>
          <a:stretch/>
        </p:blipFill>
        <p:spPr>
          <a:xfrm>
            <a:off x="15812650" y="9468646"/>
            <a:ext cx="1727565" cy="6282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9"/>
        <p:cNvGrpSpPr/>
        <p:nvPr/>
      </p:nvGrpSpPr>
      <p:grpSpPr>
        <a:xfrm>
          <a:off x="0" y="0"/>
          <a:ext cx="0" cy="0"/>
          <a:chOff x="0" y="0"/>
          <a:chExt cx="0" cy="0"/>
        </a:xfrm>
      </p:grpSpPr>
      <p:sp>
        <p:nvSpPr>
          <p:cNvPr id="270" name="Google Shape;270;p41"/>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Benefits of effective student planning</a:t>
            </a:r>
            <a:endParaRPr sz="3200" b="0" i="0" u="none" strike="noStrike" cap="none">
              <a:solidFill>
                <a:srgbClr val="033C5B"/>
              </a:solidFill>
              <a:latin typeface="Arial"/>
              <a:ea typeface="Arial"/>
              <a:cs typeface="Arial"/>
              <a:sym typeface="Arial"/>
            </a:endParaRPr>
          </a:p>
        </p:txBody>
      </p:sp>
      <p:sp>
        <p:nvSpPr>
          <p:cNvPr id="271" name="Google Shape;271;p4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73" name="Google Shape;273;p4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75" name="Google Shape;275;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76" name="Google Shape;276;p4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77" name="Google Shape;277;p41"/>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78" name="Google Shape;278;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1"/>
          <p:cNvSpPr txBox="1"/>
          <p:nvPr/>
        </p:nvSpPr>
        <p:spPr>
          <a:xfrm>
            <a:off x="8719010" y="2307570"/>
            <a:ext cx="9909158" cy="33239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Meaningful Engagement: </a:t>
            </a:r>
            <a:r>
              <a:rPr lang="en-US" sz="2000" b="0" i="0" u="none" strike="noStrike" cap="none">
                <a:solidFill>
                  <a:srgbClr val="000000"/>
                </a:solidFill>
                <a:latin typeface="Arial"/>
                <a:ea typeface="Arial"/>
                <a:cs typeface="Arial"/>
                <a:sym typeface="Arial"/>
              </a:rPr>
              <a:t>Students who plan ahead come to class better prepared, leading to more thoughtful contributions and discussions.</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215900" algn="l" rtl="0">
              <a:lnSpc>
                <a:spcPct val="150000"/>
              </a:lnSpc>
              <a:spcBef>
                <a:spcPts val="0"/>
              </a:spcBef>
              <a:spcAft>
                <a:spcPts val="0"/>
              </a:spcAft>
              <a:buClr>
                <a:srgbClr val="000000"/>
              </a:buClr>
              <a:buSzPts val="2000"/>
              <a:buFont typeface="Noto Sans Symbols"/>
              <a:buNone/>
            </a:pPr>
            <a:endParaRPr sz="2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Preparedness: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Planning helps students feel confident and ready for discussions and tasks, encouraging active participation in class..</a:t>
            </a:r>
            <a:endParaRPr sz="2000" b="0" i="0" u="none" strike="noStrike" cap="none">
              <a:solidFill>
                <a:srgbClr val="000000"/>
              </a:solidFill>
              <a:latin typeface="Arial"/>
              <a:ea typeface="Arial"/>
              <a:cs typeface="Arial"/>
              <a:sym typeface="Arial"/>
            </a:endParaRPr>
          </a:p>
        </p:txBody>
      </p:sp>
      <p:sp>
        <p:nvSpPr>
          <p:cNvPr id="280" name="Google Shape;280;p41"/>
          <p:cNvSpPr/>
          <p:nvPr/>
        </p:nvSpPr>
        <p:spPr>
          <a:xfrm>
            <a:off x="2956987" y="3157216"/>
            <a:ext cx="3258976" cy="969818"/>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81" name="Google Shape;281;p41"/>
          <p:cNvSpPr txBox="1"/>
          <p:nvPr/>
        </p:nvSpPr>
        <p:spPr>
          <a:xfrm>
            <a:off x="3334838" y="3350049"/>
            <a:ext cx="279861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Enhanced Classroom Participation</a:t>
            </a:r>
            <a:endParaRPr sz="2000" b="1" i="0" u="none" strike="noStrike" cap="none">
              <a:solidFill>
                <a:srgbClr val="E36C09"/>
              </a:solidFill>
              <a:latin typeface="Arial"/>
              <a:ea typeface="Arial"/>
              <a:cs typeface="Arial"/>
              <a:sym typeface="Arial"/>
            </a:endParaRPr>
          </a:p>
        </p:txBody>
      </p:sp>
      <p:cxnSp>
        <p:nvCxnSpPr>
          <p:cNvPr id="282" name="Google Shape;282;p41"/>
          <p:cNvCxnSpPr/>
          <p:nvPr/>
        </p:nvCxnSpPr>
        <p:spPr>
          <a:xfrm rot="10800000" flipH="1">
            <a:off x="6651662" y="2709160"/>
            <a:ext cx="900267" cy="438784"/>
          </a:xfrm>
          <a:prstGeom prst="straightConnector1">
            <a:avLst/>
          </a:prstGeom>
          <a:noFill/>
          <a:ln w="57150" cap="flat" cmpd="sng">
            <a:solidFill>
              <a:srgbClr val="E36C09"/>
            </a:solidFill>
            <a:prstDash val="solid"/>
            <a:round/>
            <a:headEnd type="none" w="sm" len="sm"/>
            <a:tailEnd type="triangle" w="med" len="med"/>
          </a:ln>
        </p:spPr>
      </p:cxnSp>
      <p:cxnSp>
        <p:nvCxnSpPr>
          <p:cNvPr id="283" name="Google Shape;283;p41"/>
          <p:cNvCxnSpPr/>
          <p:nvPr/>
        </p:nvCxnSpPr>
        <p:spPr>
          <a:xfrm>
            <a:off x="6641882" y="4172564"/>
            <a:ext cx="747533" cy="475691"/>
          </a:xfrm>
          <a:prstGeom prst="straightConnector1">
            <a:avLst/>
          </a:prstGeom>
          <a:noFill/>
          <a:ln w="57150" cap="flat" cmpd="sng">
            <a:solidFill>
              <a:srgbClr val="E36C09"/>
            </a:solidFill>
            <a:prstDash val="solid"/>
            <a:round/>
            <a:headEnd type="none" w="sm" len="sm"/>
            <a:tailEnd type="triangle" w="med" len="med"/>
          </a:ln>
        </p:spPr>
      </p:cxnSp>
      <p:pic>
        <p:nvPicPr>
          <p:cNvPr id="284" name="Google Shape;284;p41"/>
          <p:cNvPicPr preferRelativeResize="0"/>
          <p:nvPr/>
        </p:nvPicPr>
        <p:blipFill rotWithShape="1">
          <a:blip r:embed="rId7">
            <a:alphaModFix/>
          </a:blip>
          <a:srcRect/>
          <a:stretch/>
        </p:blipFill>
        <p:spPr>
          <a:xfrm>
            <a:off x="7617778" y="2307570"/>
            <a:ext cx="1047920" cy="1047920"/>
          </a:xfrm>
          <a:prstGeom prst="rect">
            <a:avLst/>
          </a:prstGeom>
          <a:noFill/>
          <a:ln>
            <a:noFill/>
          </a:ln>
        </p:spPr>
      </p:pic>
      <p:pic>
        <p:nvPicPr>
          <p:cNvPr id="285" name="Google Shape;285;p41"/>
          <p:cNvPicPr preferRelativeResize="0"/>
          <p:nvPr/>
        </p:nvPicPr>
        <p:blipFill rotWithShape="1">
          <a:blip r:embed="rId8">
            <a:alphaModFix/>
          </a:blip>
          <a:srcRect/>
          <a:stretch/>
        </p:blipFill>
        <p:spPr>
          <a:xfrm>
            <a:off x="7525241" y="4514807"/>
            <a:ext cx="1062071" cy="1062071"/>
          </a:xfrm>
          <a:prstGeom prst="rect">
            <a:avLst/>
          </a:prstGeom>
          <a:noFill/>
          <a:ln>
            <a:noFill/>
          </a:ln>
        </p:spPr>
      </p:pic>
      <p:pic>
        <p:nvPicPr>
          <p:cNvPr id="286" name="Google Shape;286;p41"/>
          <p:cNvPicPr preferRelativeResize="0"/>
          <p:nvPr/>
        </p:nvPicPr>
        <p:blipFill rotWithShape="1">
          <a:blip r:embed="rId9">
            <a:alphaModFix/>
          </a:blip>
          <a:srcRect/>
          <a:stretch/>
        </p:blipFill>
        <p:spPr>
          <a:xfrm>
            <a:off x="4865064" y="6259946"/>
            <a:ext cx="9003335" cy="2544121"/>
          </a:xfrm>
          <a:prstGeom prst="rect">
            <a:avLst/>
          </a:prstGeom>
          <a:noFill/>
          <a:ln>
            <a:noFill/>
          </a:ln>
        </p:spPr>
      </p:pic>
      <p:sp>
        <p:nvSpPr>
          <p:cNvPr id="287" name="Google Shape;287;p41"/>
          <p:cNvSpPr txBox="1"/>
          <p:nvPr/>
        </p:nvSpPr>
        <p:spPr>
          <a:xfrm>
            <a:off x="5264727" y="8534400"/>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pic>
        <p:nvPicPr>
          <p:cNvPr id="288" name="Google Shape;288;p41"/>
          <p:cNvPicPr preferRelativeResize="0"/>
          <p:nvPr/>
        </p:nvPicPr>
        <p:blipFill rotWithShape="1">
          <a:blip r:embed="rId10">
            <a:alphaModFix/>
          </a:blip>
          <a:srcRect/>
          <a:stretch/>
        </p:blipFill>
        <p:spPr>
          <a:xfrm>
            <a:off x="15812650" y="9468646"/>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2"/>
        <p:cNvGrpSpPr/>
        <p:nvPr/>
      </p:nvGrpSpPr>
      <p:grpSpPr>
        <a:xfrm>
          <a:off x="0" y="0"/>
          <a:ext cx="0" cy="0"/>
          <a:chOff x="0" y="0"/>
          <a:chExt cx="0" cy="0"/>
        </a:xfrm>
      </p:grpSpPr>
      <p:sp>
        <p:nvSpPr>
          <p:cNvPr id="293" name="Google Shape;293;p42"/>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Encouraging effective student planning</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The role of the educator</a:t>
            </a:r>
            <a:endParaRPr sz="3200" b="0" i="0" u="none" strike="noStrike" cap="none">
              <a:solidFill>
                <a:srgbClr val="033C5B"/>
              </a:solidFill>
              <a:latin typeface="Arial"/>
              <a:ea typeface="Arial"/>
              <a:cs typeface="Arial"/>
              <a:sym typeface="Arial"/>
            </a:endParaRPr>
          </a:p>
        </p:txBody>
      </p:sp>
      <p:sp>
        <p:nvSpPr>
          <p:cNvPr id="294" name="Google Shape;294;p42"/>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96" name="Google Shape;296;p42"/>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98" name="Google Shape;298;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99" name="Google Shape;299;p4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00" name="Google Shape;300;p42"/>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01" name="Google Shape;301;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2"/>
          <p:cNvSpPr txBox="1"/>
          <p:nvPr/>
        </p:nvSpPr>
        <p:spPr>
          <a:xfrm>
            <a:off x="3893127" y="2729345"/>
            <a:ext cx="7869382" cy="3785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Educators can facilitate student planning by providing clear instructions, relevant resources, and frameworks for managing their independent learning.</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Regular check-ins and feedback on students' planning and study progress can be highly beneficial. Consider incorporating planning and organization skills as part of the curriculum, teaching students effective strategies to organize and manage their learning process.</a:t>
            </a:r>
            <a:endParaRPr/>
          </a:p>
        </p:txBody>
      </p:sp>
      <p:pic>
        <p:nvPicPr>
          <p:cNvPr id="303" name="Google Shape;303;p42"/>
          <p:cNvPicPr preferRelativeResize="0"/>
          <p:nvPr/>
        </p:nvPicPr>
        <p:blipFill rotWithShape="1">
          <a:blip r:embed="rId7">
            <a:alphaModFix/>
          </a:blip>
          <a:srcRect/>
          <a:stretch/>
        </p:blipFill>
        <p:spPr>
          <a:xfrm>
            <a:off x="12688453" y="1389457"/>
            <a:ext cx="4636655" cy="6954982"/>
          </a:xfrm>
          <a:prstGeom prst="rect">
            <a:avLst/>
          </a:prstGeom>
          <a:noFill/>
          <a:ln>
            <a:noFill/>
          </a:ln>
        </p:spPr>
      </p:pic>
      <p:pic>
        <p:nvPicPr>
          <p:cNvPr id="304" name="Google Shape;304;p42"/>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8"/>
        <p:cNvGrpSpPr/>
        <p:nvPr/>
      </p:nvGrpSpPr>
      <p:grpSpPr>
        <a:xfrm>
          <a:off x="0" y="0"/>
          <a:ext cx="0" cy="0"/>
          <a:chOff x="0" y="0"/>
          <a:chExt cx="0" cy="0"/>
        </a:xfrm>
      </p:grpSpPr>
      <p:sp>
        <p:nvSpPr>
          <p:cNvPr id="309" name="Google Shape;309;p8"/>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Developing key skills for flipped learning </a:t>
            </a:r>
            <a:endParaRPr sz="3200" b="0" i="0" u="none" strike="noStrike" cap="none">
              <a:solidFill>
                <a:srgbClr val="033C5B"/>
              </a:solidFill>
              <a:latin typeface="Arial"/>
              <a:ea typeface="Arial"/>
              <a:cs typeface="Arial"/>
              <a:sym typeface="Arial"/>
            </a:endParaRPr>
          </a:p>
        </p:txBody>
      </p:sp>
      <p:sp>
        <p:nvSpPr>
          <p:cNvPr id="310" name="Google Shape;310;p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12" name="Google Shape;312;p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14" name="Google Shape;314;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15" name="Google Shape;315;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16" name="Google Shape;316;p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17" name="Google Shape;317;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8"/>
          <p:cNvSpPr txBox="1"/>
          <p:nvPr/>
        </p:nvSpPr>
        <p:spPr>
          <a:xfrm>
            <a:off x="2766824" y="1828800"/>
            <a:ext cx="15012651"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 a flipped classroom, key student skills like </a:t>
            </a:r>
            <a:r>
              <a:rPr lang="en-US" sz="2000" b="1" i="0" u="none" strike="noStrike" cap="none">
                <a:solidFill>
                  <a:srgbClr val="E36C09"/>
                </a:solidFill>
                <a:latin typeface="Arial"/>
                <a:ea typeface="Arial"/>
                <a:cs typeface="Arial"/>
                <a:sym typeface="Arial"/>
              </a:rPr>
              <a:t>time management</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self-regulation</a:t>
            </a:r>
            <a:r>
              <a:rPr lang="en-US" sz="2000" b="0" i="0" u="none" strike="noStrike" cap="none">
                <a:solidFill>
                  <a:srgbClr val="000000"/>
                </a:solidFill>
                <a:latin typeface="Arial"/>
                <a:ea typeface="Arial"/>
                <a:cs typeface="Arial"/>
                <a:sym typeface="Arial"/>
              </a:rPr>
              <a:t>, and </a:t>
            </a:r>
            <a:r>
              <a:rPr lang="en-US" sz="2000" b="1" i="0" u="none" strike="noStrike" cap="none">
                <a:solidFill>
                  <a:srgbClr val="E36C09"/>
                </a:solidFill>
                <a:latin typeface="Arial"/>
                <a:ea typeface="Arial"/>
                <a:cs typeface="Arial"/>
                <a:sym typeface="Arial"/>
              </a:rPr>
              <a:t>effective communication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are crucial. These skills are vital for academic success in this model and are </a:t>
            </a:r>
            <a:r>
              <a:rPr lang="en-US" sz="2000" b="0" i="0" u="none" strike="noStrike" cap="none">
                <a:solidFill>
                  <a:srgbClr val="E36C09"/>
                </a:solidFill>
                <a:latin typeface="Arial"/>
                <a:ea typeface="Arial"/>
                <a:cs typeface="Arial"/>
                <a:sym typeface="Arial"/>
              </a:rPr>
              <a:t>equally important for real-world scenarios</a:t>
            </a:r>
            <a:r>
              <a:rPr lang="en-US" sz="2000" b="0" i="0" u="none" strike="noStrike" cap="none">
                <a:solidFill>
                  <a:srgbClr val="000000"/>
                </a:solidFill>
                <a:latin typeface="Arial"/>
                <a:ea typeface="Arial"/>
                <a:cs typeface="Arial"/>
                <a:sym typeface="Arial"/>
              </a:rPr>
              <a:t>, preparing students for life beyond the classroom.</a:t>
            </a:r>
            <a:endParaRPr/>
          </a:p>
        </p:txBody>
      </p:sp>
      <p:sp>
        <p:nvSpPr>
          <p:cNvPr id="319" name="Google Shape;319;p8"/>
          <p:cNvSpPr txBox="1"/>
          <p:nvPr/>
        </p:nvSpPr>
        <p:spPr>
          <a:xfrm>
            <a:off x="7057311" y="5525438"/>
            <a:ext cx="10610808"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Enhancing Communication Skills: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Encourage group projects, presentations, and peer feedback to improve communication, helping students articulate ideas and respond constructively..</a:t>
            </a:r>
            <a:endParaRPr/>
          </a:p>
        </p:txBody>
      </p:sp>
      <p:sp>
        <p:nvSpPr>
          <p:cNvPr id="320" name="Google Shape;320;p8"/>
          <p:cNvSpPr txBox="1"/>
          <p:nvPr/>
        </p:nvSpPr>
        <p:spPr>
          <a:xfrm>
            <a:off x="7057311" y="3415509"/>
            <a:ext cx="10610809"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Teaching Self-Regulation and Time Management: </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Help students set clear goals, monitor their progress, and reflect on their learning. Teach time management by guiding them to prioritize tasks and create study schedules for effective use of time.</a:t>
            </a:r>
            <a:endParaRPr/>
          </a:p>
        </p:txBody>
      </p:sp>
      <p:sp>
        <p:nvSpPr>
          <p:cNvPr id="321" name="Google Shape;321;p8"/>
          <p:cNvSpPr txBox="1"/>
          <p:nvPr/>
        </p:nvSpPr>
        <p:spPr>
          <a:xfrm>
            <a:off x="7057310" y="7217358"/>
            <a:ext cx="1061080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Facilitating Skill Development:</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Incorporate activities that build time management and communication skills, while modeling these behaviors and creating a supportive environment for practice and growth.</a:t>
            </a:r>
            <a:endParaRPr sz="2000" b="0" i="0" u="none" strike="noStrike" cap="none">
              <a:solidFill>
                <a:srgbClr val="000000"/>
              </a:solidFill>
              <a:latin typeface="Arial"/>
              <a:ea typeface="Arial"/>
              <a:cs typeface="Arial"/>
              <a:sym typeface="Arial"/>
            </a:endParaRPr>
          </a:p>
        </p:txBody>
      </p:sp>
      <p:pic>
        <p:nvPicPr>
          <p:cNvPr id="322" name="Google Shape;322;p8"/>
          <p:cNvPicPr preferRelativeResize="0"/>
          <p:nvPr/>
        </p:nvPicPr>
        <p:blipFill rotWithShape="1">
          <a:blip r:embed="rId7">
            <a:alphaModFix/>
          </a:blip>
          <a:srcRect/>
          <a:stretch/>
        </p:blipFill>
        <p:spPr>
          <a:xfrm>
            <a:off x="3703587" y="4330748"/>
            <a:ext cx="2632594" cy="2632594"/>
          </a:xfrm>
          <a:prstGeom prst="rect">
            <a:avLst/>
          </a:prstGeom>
          <a:noFill/>
          <a:ln>
            <a:noFill/>
          </a:ln>
        </p:spPr>
      </p:pic>
      <p:pic>
        <p:nvPicPr>
          <p:cNvPr id="323" name="Google Shape;323;p8"/>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7"/>
        <p:cNvGrpSpPr/>
        <p:nvPr/>
      </p:nvGrpSpPr>
      <p:grpSpPr>
        <a:xfrm>
          <a:off x="0" y="0"/>
          <a:ext cx="0" cy="0"/>
          <a:chOff x="0" y="0"/>
          <a:chExt cx="0" cy="0"/>
        </a:xfrm>
      </p:grpSpPr>
      <p:sp>
        <p:nvSpPr>
          <p:cNvPr id="328" name="Google Shape;328;p9"/>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9"/>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330" name="Google Shape;330;p9"/>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331" name="Google Shape;331;p9"/>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332" name="Google Shape;332;p9"/>
          <p:cNvSpPr txBox="1"/>
          <p:nvPr/>
        </p:nvSpPr>
        <p:spPr>
          <a:xfrm>
            <a:off x="9613816" y="685839"/>
            <a:ext cx="645786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Continuous improvement in the flipped classroom</a:t>
            </a:r>
            <a:endParaRPr sz="4000" b="0" i="0" u="none" strike="noStrike" cap="none">
              <a:solidFill>
                <a:srgbClr val="033C5B"/>
              </a:solidFill>
              <a:latin typeface="Arial"/>
              <a:ea typeface="Arial"/>
              <a:cs typeface="Arial"/>
              <a:sym typeface="Arial"/>
            </a:endParaRPr>
          </a:p>
        </p:txBody>
      </p:sp>
      <p:sp>
        <p:nvSpPr>
          <p:cNvPr id="333" name="Google Shape;33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34" name="Google Shape;334;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35" name="Google Shape;335;p9"/>
          <p:cNvSpPr txBox="1"/>
          <p:nvPr/>
        </p:nvSpPr>
        <p:spPr>
          <a:xfrm>
            <a:off x="5627065" y="9243317"/>
            <a:ext cx="12041100" cy="702000"/>
          </a:xfrm>
          <a:prstGeom prst="rect">
            <a:avLst/>
          </a:prstGeom>
          <a:noFill/>
          <a:ln>
            <a:noFill/>
          </a:ln>
        </p:spPr>
        <p:txBody>
          <a:bodyPr spcFirstLastPara="1" wrap="square" lIns="0" tIns="0" rIns="0" bIns="0" anchor="t" anchorCtr="0">
            <a:spAutoFit/>
          </a:bodyPr>
          <a:lstStyle/>
          <a:p>
            <a:pPr marL="0" lvl="0" indent="0" algn="just" rtl="0">
              <a:lnSpc>
                <a:spcPct val="140000"/>
              </a:lnSpc>
              <a:spcBef>
                <a:spcPts val="0"/>
              </a:spcBef>
              <a:spcAft>
                <a:spcPts val="0"/>
              </a:spcAft>
              <a:buClr>
                <a:srgbClr val="000000"/>
              </a:buClr>
              <a:buSzPts val="1400"/>
              <a:buFont typeface="Arial"/>
              <a:buNone/>
            </a:pPr>
            <a:endParaRPr sz="1200"/>
          </a:p>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36" name="Google Shape;336;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9"/>
          <p:cNvSpPr txBox="1"/>
          <p:nvPr/>
        </p:nvSpPr>
        <p:spPr>
          <a:xfrm>
            <a:off x="9613816" y="2628900"/>
            <a:ext cx="6921584" cy="37240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Embracing a culture of ongoing development means continuously refining </a:t>
            </a:r>
            <a:r>
              <a:rPr lang="en-US" sz="2000" b="0" i="0" u="none" strike="noStrike" cap="none">
                <a:solidFill>
                  <a:srgbClr val="0D0D0D"/>
                </a:solidFill>
                <a:latin typeface="Arial"/>
                <a:ea typeface="Arial"/>
                <a:cs typeface="Arial"/>
                <a:sym typeface="Arial"/>
              </a:rPr>
              <a:t>the flipped classroom approach for effectiveness and engagement. </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0D0D0D"/>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Remember to be receptive to feedback and adaptable, altering teaching methods in response to student needs and technological advancements.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338" name="Google Shape;338;p9"/>
          <p:cNvPicPr preferRelativeResize="0"/>
          <p:nvPr/>
        </p:nvPicPr>
        <p:blipFill rotWithShape="1">
          <a:blip r:embed="rId7">
            <a:alphaModFix/>
          </a:blip>
          <a:srcRect/>
          <a:stretch/>
        </p:blipFill>
        <p:spPr>
          <a:xfrm>
            <a:off x="1110230" y="2189349"/>
            <a:ext cx="7143750" cy="4762500"/>
          </a:xfrm>
          <a:prstGeom prst="rect">
            <a:avLst/>
          </a:prstGeom>
          <a:noFill/>
          <a:ln>
            <a:noFill/>
          </a:ln>
        </p:spPr>
      </p:pic>
      <p:pic>
        <p:nvPicPr>
          <p:cNvPr id="339" name="Google Shape;339;p9"/>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3"/>
        <p:cNvGrpSpPr/>
        <p:nvPr/>
      </p:nvGrpSpPr>
      <p:grpSpPr>
        <a:xfrm>
          <a:off x="0" y="0"/>
          <a:ext cx="0" cy="0"/>
          <a:chOff x="0" y="0"/>
          <a:chExt cx="0" cy="0"/>
        </a:xfrm>
      </p:grpSpPr>
      <p:sp>
        <p:nvSpPr>
          <p:cNvPr id="344" name="Google Shape;344;p43"/>
          <p:cNvSpPr txBox="1"/>
          <p:nvPr/>
        </p:nvSpPr>
        <p:spPr>
          <a:xfrm>
            <a:off x="1337656" y="966416"/>
            <a:ext cx="15916494" cy="2130327"/>
          </a:xfrm>
          <a:prstGeom prst="rect">
            <a:avLst/>
          </a:prstGeom>
          <a:noFill/>
          <a:ln>
            <a:noFill/>
          </a:ln>
        </p:spPr>
        <p:txBody>
          <a:bodyPr spcFirstLastPara="1" wrap="square" lIns="0" tIns="0" rIns="0" bIns="0" anchor="t" anchorCtr="0">
            <a:spAutoFit/>
          </a:bodyPr>
          <a:lstStyle/>
          <a:p>
            <a:pPr marL="0" marR="0" lvl="0" indent="0" algn="ctr"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Continuous improvement in the flipped classroom</a:t>
            </a:r>
            <a:endParaRPr sz="3200" b="0" i="0" u="none" strike="noStrike" cap="none">
              <a:solidFill>
                <a:srgbClr val="000000"/>
              </a:solidFill>
              <a:latin typeface="Arial"/>
              <a:ea typeface="Arial"/>
              <a:cs typeface="Arial"/>
              <a:sym typeface="Arial"/>
            </a:endParaRPr>
          </a:p>
          <a:p>
            <a:pPr marL="0" marR="0" lvl="0" indent="0" algn="ctr" rtl="0">
              <a:lnSpc>
                <a:spcPct val="110001"/>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345" name="Google Shape;345;p43"/>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3"/>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48" name="Google Shape;348;p43"/>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3"/>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51" name="Google Shape;351;p4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54" name="Google Shape;354;p4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55" name="Google Shape;355;p43"/>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56" name="Google Shape;356;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3"/>
          <p:cNvSpPr/>
          <p:nvPr/>
        </p:nvSpPr>
        <p:spPr>
          <a:xfrm>
            <a:off x="1671989" y="3096743"/>
            <a:ext cx="3414453" cy="900545"/>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58" name="Google Shape;358;p43"/>
          <p:cNvSpPr txBox="1"/>
          <p:nvPr/>
        </p:nvSpPr>
        <p:spPr>
          <a:xfrm>
            <a:off x="1671989" y="3193072"/>
            <a:ext cx="272934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Assessment and Feedback Loop</a:t>
            </a:r>
            <a:endParaRPr/>
          </a:p>
        </p:txBody>
      </p:sp>
      <p:sp>
        <p:nvSpPr>
          <p:cNvPr id="359" name="Google Shape;359;p43"/>
          <p:cNvSpPr txBox="1"/>
          <p:nvPr/>
        </p:nvSpPr>
        <p:spPr>
          <a:xfrm>
            <a:off x="7723908" y="2434668"/>
            <a:ext cx="898435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Regular assessments, both formal (tests, projects) and informal (discussions, observations), are vital in evaluating the flipped classroom's efficacy. </a:t>
            </a:r>
            <a:endParaRPr/>
          </a:p>
        </p:txBody>
      </p:sp>
      <p:sp>
        <p:nvSpPr>
          <p:cNvPr id="360" name="Google Shape;360;p43"/>
          <p:cNvSpPr txBox="1"/>
          <p:nvPr/>
        </p:nvSpPr>
        <p:spPr>
          <a:xfrm>
            <a:off x="7723908" y="3802024"/>
            <a:ext cx="989218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Utilize student feedback as a key resource to identify what works and areas needing improvement, optimizing the learning experience</a:t>
            </a:r>
            <a:r>
              <a:rPr lang="en-US" sz="1400" b="0" i="0" u="none" strike="noStrike" cap="none">
                <a:solidFill>
                  <a:srgbClr val="000000"/>
                </a:solidFill>
                <a:latin typeface="Arial"/>
                <a:ea typeface="Arial"/>
                <a:cs typeface="Arial"/>
                <a:sym typeface="Arial"/>
              </a:rPr>
              <a:t>.</a:t>
            </a:r>
            <a:endParaRPr/>
          </a:p>
        </p:txBody>
      </p:sp>
      <p:pic>
        <p:nvPicPr>
          <p:cNvPr id="361" name="Google Shape;361;p43"/>
          <p:cNvPicPr preferRelativeResize="0"/>
          <p:nvPr/>
        </p:nvPicPr>
        <p:blipFill rotWithShape="1">
          <a:blip r:embed="rId5">
            <a:alphaModFix/>
          </a:blip>
          <a:srcRect/>
          <a:stretch/>
        </p:blipFill>
        <p:spPr>
          <a:xfrm>
            <a:off x="6839946" y="2313709"/>
            <a:ext cx="831198" cy="831198"/>
          </a:xfrm>
          <a:prstGeom prst="rect">
            <a:avLst/>
          </a:prstGeom>
          <a:noFill/>
          <a:ln>
            <a:noFill/>
          </a:ln>
        </p:spPr>
      </p:pic>
      <p:pic>
        <p:nvPicPr>
          <p:cNvPr id="362" name="Google Shape;362;p43"/>
          <p:cNvPicPr preferRelativeResize="0"/>
          <p:nvPr/>
        </p:nvPicPr>
        <p:blipFill rotWithShape="1">
          <a:blip r:embed="rId6">
            <a:alphaModFix/>
          </a:blip>
          <a:srcRect/>
          <a:stretch/>
        </p:blipFill>
        <p:spPr>
          <a:xfrm>
            <a:off x="6651519" y="3574631"/>
            <a:ext cx="1019625" cy="1019625"/>
          </a:xfrm>
          <a:prstGeom prst="rect">
            <a:avLst/>
          </a:prstGeom>
          <a:noFill/>
          <a:ln>
            <a:noFill/>
          </a:ln>
        </p:spPr>
      </p:pic>
      <p:cxnSp>
        <p:nvCxnSpPr>
          <p:cNvPr id="363" name="Google Shape;363;p43"/>
          <p:cNvCxnSpPr/>
          <p:nvPr/>
        </p:nvCxnSpPr>
        <p:spPr>
          <a:xfrm rot="10800000" flipH="1">
            <a:off x="5529545" y="3051264"/>
            <a:ext cx="940528" cy="294437"/>
          </a:xfrm>
          <a:prstGeom prst="straightConnector1">
            <a:avLst/>
          </a:prstGeom>
          <a:noFill/>
          <a:ln w="57150" cap="flat" cmpd="sng">
            <a:solidFill>
              <a:srgbClr val="E36C09"/>
            </a:solidFill>
            <a:prstDash val="solid"/>
            <a:round/>
            <a:headEnd type="none" w="sm" len="sm"/>
            <a:tailEnd type="triangle" w="med" len="med"/>
          </a:ln>
        </p:spPr>
      </p:cxnSp>
      <p:cxnSp>
        <p:nvCxnSpPr>
          <p:cNvPr id="364" name="Google Shape;364;p43"/>
          <p:cNvCxnSpPr/>
          <p:nvPr/>
        </p:nvCxnSpPr>
        <p:spPr>
          <a:xfrm>
            <a:off x="5529545" y="3722454"/>
            <a:ext cx="940528" cy="274834"/>
          </a:xfrm>
          <a:prstGeom prst="straightConnector1">
            <a:avLst/>
          </a:prstGeom>
          <a:noFill/>
          <a:ln w="57150" cap="flat" cmpd="sng">
            <a:solidFill>
              <a:srgbClr val="E36C09"/>
            </a:solidFill>
            <a:prstDash val="solid"/>
            <a:round/>
            <a:headEnd type="none" w="sm" len="sm"/>
            <a:tailEnd type="triangle" w="med" len="med"/>
          </a:ln>
        </p:spPr>
      </p:cxnSp>
      <p:sp>
        <p:nvSpPr>
          <p:cNvPr id="365" name="Google Shape;365;p43"/>
          <p:cNvSpPr/>
          <p:nvPr/>
        </p:nvSpPr>
        <p:spPr>
          <a:xfrm>
            <a:off x="1571895" y="6710788"/>
            <a:ext cx="3414453" cy="900545"/>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66" name="Google Shape;366;p43"/>
          <p:cNvSpPr txBox="1"/>
          <p:nvPr/>
        </p:nvSpPr>
        <p:spPr>
          <a:xfrm>
            <a:off x="1579735" y="6824916"/>
            <a:ext cx="34066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Professional Development for Educators</a:t>
            </a:r>
            <a:endParaRPr sz="2000" b="0" i="0" u="none" strike="noStrike" cap="none">
              <a:solidFill>
                <a:srgbClr val="E36C09"/>
              </a:solidFill>
              <a:latin typeface="Arial"/>
              <a:ea typeface="Arial"/>
              <a:cs typeface="Arial"/>
              <a:sym typeface="Arial"/>
            </a:endParaRPr>
          </a:p>
        </p:txBody>
      </p:sp>
      <p:sp>
        <p:nvSpPr>
          <p:cNvPr id="367" name="Google Shape;367;p43"/>
          <p:cNvSpPr txBox="1"/>
          <p:nvPr/>
        </p:nvSpPr>
        <p:spPr>
          <a:xfrm>
            <a:off x="7710053" y="6088581"/>
            <a:ext cx="97951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Pursue ongoing professional development through workshops, seminars, or online courses on flipped learning and innovative teaching.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43"/>
          <p:cNvSpPr txBox="1"/>
          <p:nvPr/>
        </p:nvSpPr>
        <p:spPr>
          <a:xfrm>
            <a:off x="7786921" y="7677590"/>
            <a:ext cx="964142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Network with other educators to share experiences, challenges, and successful practices in flipped classroom settings.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69" name="Google Shape;369;p43"/>
          <p:cNvPicPr preferRelativeResize="0"/>
          <p:nvPr/>
        </p:nvPicPr>
        <p:blipFill rotWithShape="1">
          <a:blip r:embed="rId7">
            <a:alphaModFix/>
          </a:blip>
          <a:srcRect/>
          <a:stretch/>
        </p:blipFill>
        <p:spPr>
          <a:xfrm>
            <a:off x="6761609" y="7611333"/>
            <a:ext cx="909535" cy="909535"/>
          </a:xfrm>
          <a:prstGeom prst="rect">
            <a:avLst/>
          </a:prstGeom>
          <a:noFill/>
          <a:ln>
            <a:noFill/>
          </a:ln>
        </p:spPr>
      </p:pic>
      <p:pic>
        <p:nvPicPr>
          <p:cNvPr id="370" name="Google Shape;370;p43"/>
          <p:cNvPicPr preferRelativeResize="0"/>
          <p:nvPr/>
        </p:nvPicPr>
        <p:blipFill rotWithShape="1">
          <a:blip r:embed="rId8">
            <a:alphaModFix/>
          </a:blip>
          <a:srcRect/>
          <a:stretch/>
        </p:blipFill>
        <p:spPr>
          <a:xfrm>
            <a:off x="6743904" y="5979023"/>
            <a:ext cx="944943" cy="944943"/>
          </a:xfrm>
          <a:prstGeom prst="rect">
            <a:avLst/>
          </a:prstGeom>
          <a:noFill/>
          <a:ln>
            <a:noFill/>
          </a:ln>
        </p:spPr>
      </p:pic>
      <p:cxnSp>
        <p:nvCxnSpPr>
          <p:cNvPr id="371" name="Google Shape;371;p43"/>
          <p:cNvCxnSpPr/>
          <p:nvPr/>
        </p:nvCxnSpPr>
        <p:spPr>
          <a:xfrm rot="10800000" flipH="1">
            <a:off x="5547876" y="6710788"/>
            <a:ext cx="940528" cy="294437"/>
          </a:xfrm>
          <a:prstGeom prst="straightConnector1">
            <a:avLst/>
          </a:prstGeom>
          <a:noFill/>
          <a:ln w="57150" cap="flat" cmpd="sng">
            <a:solidFill>
              <a:srgbClr val="E36C09"/>
            </a:solidFill>
            <a:prstDash val="solid"/>
            <a:round/>
            <a:headEnd type="none" w="sm" len="sm"/>
            <a:tailEnd type="triangle" w="med" len="med"/>
          </a:ln>
        </p:spPr>
      </p:cxnSp>
      <p:cxnSp>
        <p:nvCxnSpPr>
          <p:cNvPr id="372" name="Google Shape;372;p43"/>
          <p:cNvCxnSpPr/>
          <p:nvPr/>
        </p:nvCxnSpPr>
        <p:spPr>
          <a:xfrm>
            <a:off x="5507820" y="7334098"/>
            <a:ext cx="940528" cy="274834"/>
          </a:xfrm>
          <a:prstGeom prst="straightConnector1">
            <a:avLst/>
          </a:prstGeom>
          <a:noFill/>
          <a:ln w="57150" cap="flat" cmpd="sng">
            <a:solidFill>
              <a:srgbClr val="E36C09"/>
            </a:solidFill>
            <a:prstDash val="solid"/>
            <a:round/>
            <a:headEnd type="none" w="sm" len="sm"/>
            <a:tailEnd type="triangle" w="med" len="med"/>
          </a:ln>
        </p:spPr>
      </p:cxnSp>
      <p:pic>
        <p:nvPicPr>
          <p:cNvPr id="373" name="Google Shape;373;p43"/>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7"/>
        <p:cNvGrpSpPr/>
        <p:nvPr/>
      </p:nvGrpSpPr>
      <p:grpSpPr>
        <a:xfrm>
          <a:off x="0" y="0"/>
          <a:ext cx="0" cy="0"/>
          <a:chOff x="0" y="0"/>
          <a:chExt cx="0" cy="0"/>
        </a:xfrm>
      </p:grpSpPr>
      <p:sp>
        <p:nvSpPr>
          <p:cNvPr id="378" name="Google Shape;378;p44"/>
          <p:cNvSpPr txBox="1"/>
          <p:nvPr/>
        </p:nvSpPr>
        <p:spPr>
          <a:xfrm>
            <a:off x="1337656" y="966416"/>
            <a:ext cx="15916494" cy="2130327"/>
          </a:xfrm>
          <a:prstGeom prst="rect">
            <a:avLst/>
          </a:prstGeom>
          <a:noFill/>
          <a:ln>
            <a:noFill/>
          </a:ln>
        </p:spPr>
        <p:txBody>
          <a:bodyPr spcFirstLastPara="1" wrap="square" lIns="0" tIns="0" rIns="0" bIns="0" anchor="t" anchorCtr="0">
            <a:spAutoFit/>
          </a:bodyPr>
          <a:lstStyle/>
          <a:p>
            <a:pPr marL="0" marR="0" lvl="0" indent="0" algn="ctr"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Continuous improvement in the flipped classroom</a:t>
            </a:r>
            <a:endParaRPr sz="3200" b="0" i="0" u="none" strike="noStrike" cap="none">
              <a:solidFill>
                <a:srgbClr val="000000"/>
              </a:solidFill>
              <a:latin typeface="Arial"/>
              <a:ea typeface="Arial"/>
              <a:cs typeface="Arial"/>
              <a:sym typeface="Arial"/>
            </a:endParaRPr>
          </a:p>
          <a:p>
            <a:pPr marL="0" marR="0" lvl="0" indent="0" algn="ctr" rtl="0">
              <a:lnSpc>
                <a:spcPct val="110001"/>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379" name="Google Shape;379;p44"/>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4"/>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4"/>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82" name="Google Shape;382;p44"/>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4"/>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4"/>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85" name="Google Shape;385;p44"/>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4"/>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88" name="Google Shape;388;p4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89" name="Google Shape;389;p44"/>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90" name="Google Shape;390;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4"/>
          <p:cNvSpPr/>
          <p:nvPr/>
        </p:nvSpPr>
        <p:spPr>
          <a:xfrm>
            <a:off x="1863352" y="2790704"/>
            <a:ext cx="3414453" cy="900545"/>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92" name="Google Shape;392;p44"/>
          <p:cNvSpPr txBox="1"/>
          <p:nvPr/>
        </p:nvSpPr>
        <p:spPr>
          <a:xfrm>
            <a:off x="1954655" y="2844282"/>
            <a:ext cx="327322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Student Involvement in the Improvement Process</a:t>
            </a:r>
            <a:endParaRPr sz="2000" b="0" i="0" u="none" strike="noStrike" cap="none">
              <a:solidFill>
                <a:srgbClr val="E36C09"/>
              </a:solidFill>
              <a:latin typeface="Arial"/>
              <a:ea typeface="Arial"/>
              <a:cs typeface="Arial"/>
              <a:sym typeface="Arial"/>
            </a:endParaRPr>
          </a:p>
        </p:txBody>
      </p:sp>
      <p:sp>
        <p:nvSpPr>
          <p:cNvPr id="393" name="Google Shape;393;p44"/>
          <p:cNvSpPr txBox="1"/>
          <p:nvPr/>
        </p:nvSpPr>
        <p:spPr>
          <a:xfrm>
            <a:off x="8492836" y="2234387"/>
            <a:ext cx="8761314"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Involve students in continuous improvement via student-led discussions, suggestion boxes, or regular reflection sessions. Student insights are crucial; their perspectives can greatly enhance the learning experience and help fine-tune the flipped classroom.</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94" name="Google Shape;394;p44"/>
          <p:cNvCxnSpPr/>
          <p:nvPr/>
        </p:nvCxnSpPr>
        <p:spPr>
          <a:xfrm>
            <a:off x="5777345" y="3198225"/>
            <a:ext cx="1219200" cy="29884"/>
          </a:xfrm>
          <a:prstGeom prst="straightConnector1">
            <a:avLst/>
          </a:prstGeom>
          <a:noFill/>
          <a:ln w="57150" cap="flat" cmpd="sng">
            <a:solidFill>
              <a:srgbClr val="E36C09"/>
            </a:solidFill>
            <a:prstDash val="solid"/>
            <a:round/>
            <a:headEnd type="none" w="sm" len="sm"/>
            <a:tailEnd type="triangle" w="med" len="med"/>
          </a:ln>
        </p:spPr>
      </p:cxnSp>
      <p:pic>
        <p:nvPicPr>
          <p:cNvPr id="395" name="Google Shape;395;p44"/>
          <p:cNvPicPr preferRelativeResize="0"/>
          <p:nvPr/>
        </p:nvPicPr>
        <p:blipFill rotWithShape="1">
          <a:blip r:embed="rId5">
            <a:alphaModFix/>
          </a:blip>
          <a:srcRect/>
          <a:stretch/>
        </p:blipFill>
        <p:spPr>
          <a:xfrm>
            <a:off x="7305500" y="2652490"/>
            <a:ext cx="1091470" cy="1091470"/>
          </a:xfrm>
          <a:prstGeom prst="rect">
            <a:avLst/>
          </a:prstGeom>
          <a:noFill/>
          <a:ln>
            <a:noFill/>
          </a:ln>
        </p:spPr>
      </p:pic>
      <p:sp>
        <p:nvSpPr>
          <p:cNvPr id="396" name="Google Shape;396;p44"/>
          <p:cNvSpPr/>
          <p:nvPr/>
        </p:nvSpPr>
        <p:spPr>
          <a:xfrm>
            <a:off x="2147455" y="5458690"/>
            <a:ext cx="9171709" cy="131475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97" name="Google Shape;397;p44"/>
          <p:cNvSpPr txBox="1"/>
          <p:nvPr/>
        </p:nvSpPr>
        <p:spPr>
          <a:xfrm>
            <a:off x="2355273" y="5597236"/>
            <a:ext cx="85482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Read this article by Maria Kampen on 6 types of assessment and how to use them: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https://www.prodigygame.com/main-en/blog/types-of-assessment/</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398" name="Google Shape;398;p44"/>
          <p:cNvSpPr/>
          <p:nvPr/>
        </p:nvSpPr>
        <p:spPr>
          <a:xfrm>
            <a:off x="2147450" y="7218225"/>
            <a:ext cx="9726000" cy="1585800"/>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99" name="Google Shape;399;p44"/>
          <p:cNvSpPr txBox="1"/>
          <p:nvPr/>
        </p:nvSpPr>
        <p:spPr>
          <a:xfrm>
            <a:off x="2133599" y="7548774"/>
            <a:ext cx="97258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How do you use student feedback to change your practice? Read this article by Edutopia to learn the answer:  </a:t>
            </a: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https://www.edutopia.org/article/question-change-teaching-practice-student-feedback/</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pic>
        <p:nvPicPr>
          <p:cNvPr id="400" name="Google Shape;400;p44"/>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04"/>
        <p:cNvGrpSpPr/>
        <p:nvPr/>
      </p:nvGrpSpPr>
      <p:grpSpPr>
        <a:xfrm>
          <a:off x="0" y="0"/>
          <a:ext cx="0" cy="0"/>
          <a:chOff x="0" y="0"/>
          <a:chExt cx="0" cy="0"/>
        </a:xfrm>
      </p:grpSpPr>
      <p:sp>
        <p:nvSpPr>
          <p:cNvPr id="405" name="Google Shape;405;p45"/>
          <p:cNvSpPr txBox="1"/>
          <p:nvPr/>
        </p:nvSpPr>
        <p:spPr>
          <a:xfrm>
            <a:off x="1337656" y="966416"/>
            <a:ext cx="118347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Enhancing student engagement in a flipped classroom</a:t>
            </a:r>
            <a:endParaRPr sz="3200" b="0" i="0" u="none" strike="noStrike" cap="none">
              <a:solidFill>
                <a:srgbClr val="033C5B"/>
              </a:solidFill>
              <a:latin typeface="Arial"/>
              <a:ea typeface="Arial"/>
              <a:cs typeface="Arial"/>
              <a:sym typeface="Arial"/>
            </a:endParaRPr>
          </a:p>
        </p:txBody>
      </p:sp>
      <p:sp>
        <p:nvSpPr>
          <p:cNvPr id="406" name="Google Shape;406;p45"/>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5"/>
          <p:cNvSpPr/>
          <p:nvPr/>
        </p:nvSpPr>
        <p:spPr>
          <a:xfrm>
            <a:off x="0" y="-184298"/>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5"/>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09" name="Google Shape;409;p45"/>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5"/>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5"/>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12" name="Google Shape;412;p45"/>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5"/>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5"/>
          <p:cNvSpPr txBox="1"/>
          <p:nvPr/>
        </p:nvSpPr>
        <p:spPr>
          <a:xfrm>
            <a:off x="2231259" y="4031275"/>
            <a:ext cx="12411600" cy="246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121212"/>
              </a:solidFill>
              <a:latin typeface="Arial"/>
              <a:ea typeface="Arial"/>
              <a:cs typeface="Arial"/>
              <a:sym typeface="Arial"/>
            </a:endParaRPr>
          </a:p>
        </p:txBody>
      </p:sp>
      <p:sp>
        <p:nvSpPr>
          <p:cNvPr id="415" name="Google Shape;415;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16" name="Google Shape;416;p4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17" name="Google Shape;417;p45"/>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18" name="Google Shape;418;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5"/>
          <p:cNvSpPr txBox="1"/>
          <p:nvPr/>
        </p:nvSpPr>
        <p:spPr>
          <a:xfrm>
            <a:off x="1233055" y="1759527"/>
            <a:ext cx="15212290" cy="1692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Incorporate active learning techniques like problem-based learning, class discussions, and interactive projects to boost engagement. Make activities more student-centered, allowing learners to actively shape their educational journey and apply their knowledge practically.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45"/>
          <p:cNvSpPr txBox="1"/>
          <p:nvPr/>
        </p:nvSpPr>
        <p:spPr>
          <a:xfrm>
            <a:off x="2438401" y="3547903"/>
            <a:ext cx="3968458"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 </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Utilizing Technology for Engagement</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Utilize technological tools such as interactive quizzes, virtual reality, and collaborative online platforms to enhance student engagement. Integrate these tools into both online pre-class work and face-to-face sessions to create a seamless and interactive learning experience.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45"/>
          <p:cNvSpPr txBox="1"/>
          <p:nvPr/>
        </p:nvSpPr>
        <p:spPr>
          <a:xfrm>
            <a:off x="8090577" y="3757878"/>
            <a:ext cx="3968458" cy="4001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Building a Collaborative Learning Environment</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Collaboration is key in a flipped classroom. Employ strategies like group projects and peer learning to build a strong classroom community. Foster a sense of belonging and teamwork among students, encouraging collaborative problem-solving and shared learning experiences.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45"/>
          <p:cNvSpPr txBox="1"/>
          <p:nvPr/>
        </p:nvSpPr>
        <p:spPr>
          <a:xfrm>
            <a:off x="13577314" y="3752966"/>
            <a:ext cx="3968458"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Personalizing Learning Experiences</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Personalize learning to meet diverse student needs and interests. Tailor content, activities, and assessments to accommodate various learning styles. Examples include offering choice in assignments, using different teaching methods, and providing varied resources to cater to individual preferences.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23" name="Google Shape;423;p45"/>
          <p:cNvPicPr preferRelativeResize="0"/>
          <p:nvPr/>
        </p:nvPicPr>
        <p:blipFill rotWithShape="1">
          <a:blip r:embed="rId5">
            <a:alphaModFix/>
          </a:blip>
          <a:srcRect/>
          <a:stretch/>
        </p:blipFill>
        <p:spPr>
          <a:xfrm>
            <a:off x="1321170" y="3752966"/>
            <a:ext cx="1111301" cy="1111301"/>
          </a:xfrm>
          <a:prstGeom prst="rect">
            <a:avLst/>
          </a:prstGeom>
          <a:noFill/>
          <a:ln>
            <a:noFill/>
          </a:ln>
        </p:spPr>
      </p:pic>
      <p:pic>
        <p:nvPicPr>
          <p:cNvPr id="424" name="Google Shape;424;p45"/>
          <p:cNvPicPr preferRelativeResize="0"/>
          <p:nvPr/>
        </p:nvPicPr>
        <p:blipFill rotWithShape="1">
          <a:blip r:embed="rId6">
            <a:alphaModFix/>
          </a:blip>
          <a:srcRect/>
          <a:stretch/>
        </p:blipFill>
        <p:spPr>
          <a:xfrm>
            <a:off x="6859368" y="3816293"/>
            <a:ext cx="1219350" cy="1219350"/>
          </a:xfrm>
          <a:prstGeom prst="rect">
            <a:avLst/>
          </a:prstGeom>
          <a:noFill/>
          <a:ln>
            <a:noFill/>
          </a:ln>
        </p:spPr>
      </p:pic>
      <p:pic>
        <p:nvPicPr>
          <p:cNvPr id="425" name="Google Shape;425;p45"/>
          <p:cNvPicPr preferRelativeResize="0"/>
          <p:nvPr/>
        </p:nvPicPr>
        <p:blipFill rotWithShape="1">
          <a:blip r:embed="rId7">
            <a:alphaModFix/>
          </a:blip>
          <a:srcRect/>
          <a:stretch/>
        </p:blipFill>
        <p:spPr>
          <a:xfrm>
            <a:off x="12353668" y="3804732"/>
            <a:ext cx="1230911" cy="1230911"/>
          </a:xfrm>
          <a:prstGeom prst="rect">
            <a:avLst/>
          </a:prstGeom>
          <a:noFill/>
          <a:ln>
            <a:noFill/>
          </a:ln>
        </p:spPr>
      </p:pic>
      <p:pic>
        <p:nvPicPr>
          <p:cNvPr id="426" name="Google Shape;426;p45"/>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0"/>
        <p:cNvGrpSpPr/>
        <p:nvPr/>
      </p:nvGrpSpPr>
      <p:grpSpPr>
        <a:xfrm>
          <a:off x="0" y="0"/>
          <a:ext cx="0" cy="0"/>
          <a:chOff x="0" y="0"/>
          <a:chExt cx="0" cy="0"/>
        </a:xfrm>
      </p:grpSpPr>
      <p:sp>
        <p:nvSpPr>
          <p:cNvPr id="431" name="Google Shape;431;p46"/>
          <p:cNvSpPr txBox="1"/>
          <p:nvPr/>
        </p:nvSpPr>
        <p:spPr>
          <a:xfrm>
            <a:off x="2956987" y="695407"/>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Flipping beyond the classroom</a:t>
            </a:r>
            <a:endParaRPr sz="3200" b="0" i="0" u="none" strike="noStrike" cap="none">
              <a:solidFill>
                <a:srgbClr val="033C5B"/>
              </a:solidFill>
              <a:latin typeface="Arial"/>
              <a:ea typeface="Arial"/>
              <a:cs typeface="Arial"/>
              <a:sym typeface="Arial"/>
            </a:endParaRPr>
          </a:p>
        </p:txBody>
      </p:sp>
      <p:sp>
        <p:nvSpPr>
          <p:cNvPr id="432" name="Google Shape;432;p4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34" name="Google Shape;434;p4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36" name="Google Shape;436;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37" name="Google Shape;437;p4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38" name="Google Shape;438;p4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39" name="Google Shape;439;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6"/>
          <p:cNvSpPr txBox="1"/>
          <p:nvPr/>
        </p:nvSpPr>
        <p:spPr>
          <a:xfrm>
            <a:off x="3292095" y="2787058"/>
            <a:ext cx="5851905"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Extend the flipped classroom model beyond traditional academics to include extracurricular activities, workshops, and real-world projects, broadening the educational scope. This expansion enhances learning's real-world applicability and fosters holistic education, connecting classroom theory with practical experiences.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41" name="Google Shape;441;p46"/>
          <p:cNvPicPr preferRelativeResize="0"/>
          <p:nvPr/>
        </p:nvPicPr>
        <p:blipFill rotWithShape="1">
          <a:blip r:embed="rId7">
            <a:alphaModFix/>
          </a:blip>
          <a:srcRect/>
          <a:stretch/>
        </p:blipFill>
        <p:spPr>
          <a:xfrm>
            <a:off x="10307780" y="2328575"/>
            <a:ext cx="6964421" cy="4647590"/>
          </a:xfrm>
          <a:prstGeom prst="rect">
            <a:avLst/>
          </a:prstGeom>
          <a:noFill/>
          <a:ln>
            <a:noFill/>
          </a:ln>
        </p:spPr>
      </p:pic>
      <p:pic>
        <p:nvPicPr>
          <p:cNvPr id="442" name="Google Shape;442;p46"/>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46"/>
        <p:cNvGrpSpPr/>
        <p:nvPr/>
      </p:nvGrpSpPr>
      <p:grpSpPr>
        <a:xfrm>
          <a:off x="0" y="0"/>
          <a:ext cx="0" cy="0"/>
          <a:chOff x="0" y="0"/>
          <a:chExt cx="0" cy="0"/>
        </a:xfrm>
      </p:grpSpPr>
      <p:sp>
        <p:nvSpPr>
          <p:cNvPr id="447" name="Google Shape;447;p47"/>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Flipping beyond the classroom</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Community and real-world engagement</a:t>
            </a:r>
            <a:endParaRPr sz="3200" b="0" i="0" u="none" strike="noStrike" cap="none">
              <a:solidFill>
                <a:srgbClr val="033C5B"/>
              </a:solidFill>
              <a:latin typeface="Arial"/>
              <a:ea typeface="Arial"/>
              <a:cs typeface="Arial"/>
              <a:sym typeface="Arial"/>
            </a:endParaRPr>
          </a:p>
        </p:txBody>
      </p:sp>
      <p:sp>
        <p:nvSpPr>
          <p:cNvPr id="448" name="Google Shape;448;p4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50" name="Google Shape;450;p4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52" name="Google Shape;452;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53" name="Google Shape;453;p4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54" name="Google Shape;454;p47"/>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55" name="Google Shape;455;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6" name="Google Shape;456;p47"/>
          <p:cNvPicPr preferRelativeResize="0"/>
          <p:nvPr/>
        </p:nvPicPr>
        <p:blipFill rotWithShape="1">
          <a:blip r:embed="rId7">
            <a:alphaModFix/>
          </a:blip>
          <a:srcRect/>
          <a:stretch/>
        </p:blipFill>
        <p:spPr>
          <a:xfrm>
            <a:off x="2635947" y="2149143"/>
            <a:ext cx="5261144" cy="6262007"/>
          </a:xfrm>
          <a:prstGeom prst="rect">
            <a:avLst/>
          </a:prstGeom>
          <a:noFill/>
          <a:ln>
            <a:noFill/>
          </a:ln>
        </p:spPr>
      </p:pic>
      <p:sp>
        <p:nvSpPr>
          <p:cNvPr id="457" name="Google Shape;457;p47"/>
          <p:cNvSpPr/>
          <p:nvPr/>
        </p:nvSpPr>
        <p:spPr>
          <a:xfrm>
            <a:off x="9462655" y="2450903"/>
            <a:ext cx="4502727" cy="5923372"/>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58" name="Google Shape;458;p47"/>
          <p:cNvSpPr txBox="1"/>
          <p:nvPr/>
        </p:nvSpPr>
        <p:spPr>
          <a:xfrm>
            <a:off x="9973898" y="2725863"/>
            <a:ext cx="3671454" cy="53860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Emphasize integrating classroom activities with community engagement and real-world challenges to make learning more impactful. Incorporate community projects and external partnerships into learning, allowing students to address real-world problems and apply their knowledge practically.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47"/>
          <p:cNvSpPr/>
          <p:nvPr/>
        </p:nvSpPr>
        <p:spPr>
          <a:xfrm>
            <a:off x="8853055" y="2757055"/>
            <a:ext cx="5846618" cy="5292436"/>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60" name="Google Shape;460;p47"/>
          <p:cNvPicPr preferRelativeResize="0"/>
          <p:nvPr/>
        </p:nvPicPr>
        <p:blipFill rotWithShape="1">
          <a:blip r:embed="rId8">
            <a:alphaModFix/>
          </a:blip>
          <a:srcRect/>
          <a:stretch/>
        </p:blipFill>
        <p:spPr>
          <a:xfrm>
            <a:off x="15159820" y="1186900"/>
            <a:ext cx="2729685" cy="2729685"/>
          </a:xfrm>
          <a:prstGeom prst="rect">
            <a:avLst/>
          </a:prstGeom>
          <a:noFill/>
          <a:ln>
            <a:noFill/>
          </a:ln>
        </p:spPr>
      </p:pic>
      <p:sp>
        <p:nvSpPr>
          <p:cNvPr id="461" name="Google Shape;461;p47"/>
          <p:cNvSpPr txBox="1"/>
          <p:nvPr/>
        </p:nvSpPr>
        <p:spPr>
          <a:xfrm>
            <a:off x="3699164" y="8465939"/>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pic>
        <p:nvPicPr>
          <p:cNvPr id="462" name="Google Shape;462;p47"/>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Learning Objectives</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1028700" y="3069100"/>
            <a:ext cx="7305300" cy="5274777"/>
          </a:xfrm>
          <a:prstGeom prst="rect">
            <a:avLst/>
          </a:prstGeom>
          <a:noFill/>
          <a:ln>
            <a:noFill/>
          </a:ln>
        </p:spPr>
        <p:txBody>
          <a:bodyPr spcFirstLastPara="1" wrap="square" lIns="0" tIns="0" rIns="0" bIns="0" anchor="t" anchorCtr="0">
            <a:spAutoFit/>
          </a:bodyPr>
          <a:lstStyle/>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a:solidFill>
                  <a:schemeClr val="dk1"/>
                </a:solidFill>
                <a:latin typeface="Arial"/>
                <a:ea typeface="Arial"/>
                <a:cs typeface="Arial"/>
                <a:sym typeface="Arial"/>
              </a:rPr>
              <a:t>Understand the Role of Novelty in Learning</a:t>
            </a:r>
            <a:endParaRPr sz="2500" b="0" i="0" u="none" strike="noStrike" cap="none">
              <a:solidFill>
                <a:srgbClr val="121212"/>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a:solidFill>
                  <a:schemeClr val="dk1"/>
                </a:solidFill>
                <a:latin typeface="Arial"/>
                <a:ea typeface="Arial"/>
                <a:cs typeface="Arial"/>
                <a:sym typeface="Arial"/>
              </a:rPr>
              <a:t>Maximize Effective Face-to-Face Interactions:</a:t>
            </a:r>
            <a:endParaRPr sz="2500" b="0" i="0" u="none" strike="noStrike" cap="none">
              <a:solidFill>
                <a:srgbClr val="121212"/>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a:solidFill>
                  <a:schemeClr val="dk1"/>
                </a:solidFill>
                <a:latin typeface="Arial"/>
                <a:ea typeface="Arial"/>
                <a:cs typeface="Arial"/>
                <a:sym typeface="Arial"/>
              </a:rPr>
              <a:t>Facilitate Effective Student Planning:</a:t>
            </a:r>
            <a:endParaRPr sz="1300" b="0" i="0" u="none" strike="noStrike" cap="none">
              <a:solidFill>
                <a:srgbClr val="000000"/>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a:solidFill>
                  <a:schemeClr val="dk1"/>
                </a:solidFill>
                <a:latin typeface="Arial"/>
                <a:ea typeface="Arial"/>
                <a:cs typeface="Arial"/>
                <a:sym typeface="Arial"/>
              </a:rPr>
              <a:t>Develop Key Student Skills for Flipped Learning:</a:t>
            </a:r>
            <a:endParaRPr sz="1300" b="0" i="0" u="none" strike="noStrike" cap="none">
              <a:solidFill>
                <a:srgbClr val="000000"/>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a:solidFill>
                  <a:schemeClr val="dk1"/>
                </a:solidFill>
                <a:latin typeface="Arial"/>
                <a:ea typeface="Arial"/>
                <a:cs typeface="Arial"/>
                <a:sym typeface="Arial"/>
              </a:rPr>
              <a:t>Promote Continuous Improvement and Adaptability:</a:t>
            </a:r>
            <a:endParaRPr sz="1300" b="0" i="0" u="none" strike="noStrike" cap="none">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chemeClr val="dk1"/>
              </a:buClr>
              <a:buSzPts val="2600"/>
              <a:buFont typeface="Arial"/>
              <a:buChar char="•"/>
            </a:pPr>
            <a:r>
              <a:rPr lang="en-US" sz="2500" b="0" i="0" u="none" strike="noStrike" cap="none">
                <a:solidFill>
                  <a:schemeClr val="dk1"/>
                </a:solidFill>
                <a:latin typeface="Arial"/>
                <a:ea typeface="Arial"/>
                <a:cs typeface="Arial"/>
                <a:sym typeface="Arial"/>
              </a:rPr>
              <a:t>Apply Practical Tec</a:t>
            </a:r>
            <a:r>
              <a:rPr lang="en-US" sz="2600" b="0" i="0" u="none" strike="noStrike" cap="none">
                <a:solidFill>
                  <a:schemeClr val="dk1"/>
                </a:solidFill>
                <a:latin typeface="Arial"/>
                <a:ea typeface="Arial"/>
                <a:cs typeface="Arial"/>
                <a:sym typeface="Arial"/>
              </a:rPr>
              <a:t>hniques for Flipping the Classroom</a:t>
            </a:r>
            <a:endParaRPr sz="2600" b="0" i="0" u="none" strike="noStrike" cap="none">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5" name="Google Shape;105;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106" name="Google Shape;106;p2"/>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6"/>
        <p:cNvGrpSpPr/>
        <p:nvPr/>
      </p:nvGrpSpPr>
      <p:grpSpPr>
        <a:xfrm>
          <a:off x="0" y="0"/>
          <a:ext cx="0" cy="0"/>
          <a:chOff x="0" y="0"/>
          <a:chExt cx="0" cy="0"/>
        </a:xfrm>
      </p:grpSpPr>
      <p:sp>
        <p:nvSpPr>
          <p:cNvPr id="467" name="Google Shape;467;p48"/>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Flipping beyond the classroom</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Leveraging technology for wider application</a:t>
            </a:r>
            <a:endParaRPr sz="3200" b="0" i="0" u="none" strike="noStrike" cap="none">
              <a:solidFill>
                <a:srgbClr val="033C5B"/>
              </a:solidFill>
              <a:latin typeface="Arial"/>
              <a:ea typeface="Arial"/>
              <a:cs typeface="Arial"/>
              <a:sym typeface="Arial"/>
            </a:endParaRPr>
          </a:p>
        </p:txBody>
      </p:sp>
      <p:sp>
        <p:nvSpPr>
          <p:cNvPr id="468" name="Google Shape;468;p4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70" name="Google Shape;470;p4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72" name="Google Shape;472;p4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73" name="Google Shape;473;p4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74" name="Google Shape;474;p4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75" name="Google Shape;475;p4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8"/>
          <p:cNvSpPr/>
          <p:nvPr/>
        </p:nvSpPr>
        <p:spPr>
          <a:xfrm>
            <a:off x="9462655" y="2450903"/>
            <a:ext cx="4502727" cy="5923372"/>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77" name="Google Shape;477;p48"/>
          <p:cNvSpPr txBox="1"/>
          <p:nvPr/>
        </p:nvSpPr>
        <p:spPr>
          <a:xfrm>
            <a:off x="10057025" y="2825793"/>
            <a:ext cx="3671454" cy="53860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Utilize technology to expand the flipped learning approach, using tools like virtual field trips and online collaborations with industry experts. Technological integration extends learning beyond physical classrooms, offering students diverse and comprehensive learning experiences.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48"/>
          <p:cNvSpPr/>
          <p:nvPr/>
        </p:nvSpPr>
        <p:spPr>
          <a:xfrm>
            <a:off x="8853055" y="2757055"/>
            <a:ext cx="5846618" cy="5292436"/>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79" name="Google Shape;479;p48"/>
          <p:cNvPicPr preferRelativeResize="0"/>
          <p:nvPr/>
        </p:nvPicPr>
        <p:blipFill rotWithShape="1">
          <a:blip r:embed="rId7">
            <a:alphaModFix/>
          </a:blip>
          <a:srcRect/>
          <a:stretch/>
        </p:blipFill>
        <p:spPr>
          <a:xfrm>
            <a:off x="2890312" y="2190926"/>
            <a:ext cx="5311230" cy="6208188"/>
          </a:xfrm>
          <a:prstGeom prst="rect">
            <a:avLst/>
          </a:prstGeom>
          <a:noFill/>
          <a:ln>
            <a:noFill/>
          </a:ln>
        </p:spPr>
      </p:pic>
      <p:pic>
        <p:nvPicPr>
          <p:cNvPr id="480" name="Google Shape;480;p48"/>
          <p:cNvPicPr preferRelativeResize="0"/>
          <p:nvPr/>
        </p:nvPicPr>
        <p:blipFill rotWithShape="1">
          <a:blip r:embed="rId8">
            <a:alphaModFix/>
          </a:blip>
          <a:srcRect/>
          <a:stretch/>
        </p:blipFill>
        <p:spPr>
          <a:xfrm>
            <a:off x="14781581" y="741416"/>
            <a:ext cx="2899019" cy="2899019"/>
          </a:xfrm>
          <a:prstGeom prst="rect">
            <a:avLst/>
          </a:prstGeom>
          <a:noFill/>
          <a:ln>
            <a:noFill/>
          </a:ln>
        </p:spPr>
      </p:pic>
      <p:sp>
        <p:nvSpPr>
          <p:cNvPr id="481" name="Google Shape;481;p48"/>
          <p:cNvSpPr txBox="1"/>
          <p:nvPr/>
        </p:nvSpPr>
        <p:spPr>
          <a:xfrm>
            <a:off x="4055643" y="8399114"/>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pic>
        <p:nvPicPr>
          <p:cNvPr id="482" name="Google Shape;482;p48"/>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86"/>
        <p:cNvGrpSpPr/>
        <p:nvPr/>
      </p:nvGrpSpPr>
      <p:grpSpPr>
        <a:xfrm>
          <a:off x="0" y="0"/>
          <a:ext cx="0" cy="0"/>
          <a:chOff x="0" y="0"/>
          <a:chExt cx="0" cy="0"/>
        </a:xfrm>
      </p:grpSpPr>
      <p:sp>
        <p:nvSpPr>
          <p:cNvPr id="487" name="Google Shape;487;p49"/>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Flipping beyond the classroom</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Preparing students for future challenges</a:t>
            </a:r>
            <a:endParaRPr sz="3200" b="0" i="0" u="none" strike="noStrike" cap="none">
              <a:solidFill>
                <a:srgbClr val="033C5B"/>
              </a:solidFill>
              <a:latin typeface="Arial"/>
              <a:ea typeface="Arial"/>
              <a:cs typeface="Arial"/>
              <a:sym typeface="Arial"/>
            </a:endParaRPr>
          </a:p>
        </p:txBody>
      </p:sp>
      <p:sp>
        <p:nvSpPr>
          <p:cNvPr id="488" name="Google Shape;488;p4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90" name="Google Shape;490;p4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92" name="Google Shape;492;p4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93" name="Google Shape;493;p4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94" name="Google Shape;494;p49"/>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95" name="Google Shape;495;p4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9"/>
          <p:cNvSpPr/>
          <p:nvPr/>
        </p:nvSpPr>
        <p:spPr>
          <a:xfrm>
            <a:off x="9462655" y="2450903"/>
            <a:ext cx="4502727" cy="5923372"/>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97" name="Google Shape;497;p49"/>
          <p:cNvSpPr txBox="1"/>
          <p:nvPr/>
        </p:nvSpPr>
        <p:spPr>
          <a:xfrm>
            <a:off x="9670474" y="2825793"/>
            <a:ext cx="4294908" cy="53860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Focus the flipped classroom on preparing students for future challenges by developing adaptability, problem-solving abilities, and a lifelong learning mindset. Design flipped learning experiences that provide students with relevant skills and knowledge for various future scenarios, equipping them for diverse career paths and societal roles.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49"/>
          <p:cNvSpPr/>
          <p:nvPr/>
        </p:nvSpPr>
        <p:spPr>
          <a:xfrm>
            <a:off x="8853055" y="2757055"/>
            <a:ext cx="5846618" cy="5292436"/>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99" name="Google Shape;499;p49"/>
          <p:cNvPicPr preferRelativeResize="0"/>
          <p:nvPr/>
        </p:nvPicPr>
        <p:blipFill rotWithShape="1">
          <a:blip r:embed="rId7">
            <a:alphaModFix/>
          </a:blip>
          <a:srcRect/>
          <a:stretch/>
        </p:blipFill>
        <p:spPr>
          <a:xfrm>
            <a:off x="2890312" y="2087662"/>
            <a:ext cx="5228452" cy="6716405"/>
          </a:xfrm>
          <a:prstGeom prst="rect">
            <a:avLst/>
          </a:prstGeom>
          <a:noFill/>
          <a:ln>
            <a:noFill/>
          </a:ln>
        </p:spPr>
      </p:pic>
      <p:pic>
        <p:nvPicPr>
          <p:cNvPr id="500" name="Google Shape;500;p49"/>
          <p:cNvPicPr preferRelativeResize="0"/>
          <p:nvPr/>
        </p:nvPicPr>
        <p:blipFill rotWithShape="1">
          <a:blip r:embed="rId8">
            <a:alphaModFix/>
          </a:blip>
          <a:srcRect/>
          <a:stretch/>
        </p:blipFill>
        <p:spPr>
          <a:xfrm>
            <a:off x="15063444" y="619346"/>
            <a:ext cx="2936632" cy="2936632"/>
          </a:xfrm>
          <a:prstGeom prst="rect">
            <a:avLst/>
          </a:prstGeom>
          <a:noFill/>
          <a:ln>
            <a:noFill/>
          </a:ln>
        </p:spPr>
      </p:pic>
      <p:sp>
        <p:nvSpPr>
          <p:cNvPr id="501" name="Google Shape;501;p49"/>
          <p:cNvSpPr txBox="1"/>
          <p:nvPr/>
        </p:nvSpPr>
        <p:spPr>
          <a:xfrm>
            <a:off x="3423188" y="8516364"/>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pic>
        <p:nvPicPr>
          <p:cNvPr id="502" name="Google Shape;502;p49"/>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6"/>
        <p:cNvGrpSpPr/>
        <p:nvPr/>
      </p:nvGrpSpPr>
      <p:grpSpPr>
        <a:xfrm>
          <a:off x="0" y="0"/>
          <a:ext cx="0" cy="0"/>
          <a:chOff x="0" y="0"/>
          <a:chExt cx="0" cy="0"/>
        </a:xfrm>
      </p:grpSpPr>
      <p:sp>
        <p:nvSpPr>
          <p:cNvPr id="507" name="Google Shape;507;p14"/>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4"/>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509" name="Google Shape;509;p14"/>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510" name="Google Shape;510;p14"/>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511" name="Google Shape;511;p14"/>
          <p:cNvSpPr txBox="1"/>
          <p:nvPr/>
        </p:nvSpPr>
        <p:spPr>
          <a:xfrm>
            <a:off x="9613816" y="685839"/>
            <a:ext cx="6457864"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Fostering independent learning in flipped classrooms</a:t>
            </a:r>
            <a:endParaRPr sz="4000" b="0" i="0" u="none" strike="noStrike" cap="none">
              <a:solidFill>
                <a:srgbClr val="033C5B"/>
              </a:solidFill>
              <a:latin typeface="Arial"/>
              <a:ea typeface="Arial"/>
              <a:cs typeface="Arial"/>
              <a:sym typeface="Arial"/>
            </a:endParaRPr>
          </a:p>
        </p:txBody>
      </p:sp>
      <p:sp>
        <p:nvSpPr>
          <p:cNvPr id="512" name="Google Shape;512;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13" name="Google Shape;513;p1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14" name="Google Shape;514;p14"/>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15" name="Google Shape;515;p1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4"/>
          <p:cNvSpPr txBox="1"/>
          <p:nvPr/>
        </p:nvSpPr>
        <p:spPr>
          <a:xfrm>
            <a:off x="9613816" y="3390900"/>
            <a:ext cx="6921584" cy="31392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Encourage students to take charge of their learning journey in the flipped classroom. Guide them to set personal learning goals and seek out resources independently.</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This approach fosters a sense of ownership and responsibility, critical for lifelong learning</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7" name="Google Shape;517;p14"/>
          <p:cNvPicPr preferRelativeResize="0"/>
          <p:nvPr/>
        </p:nvPicPr>
        <p:blipFill rotWithShape="1">
          <a:blip r:embed="rId7">
            <a:alphaModFix/>
          </a:blip>
          <a:srcRect/>
          <a:stretch/>
        </p:blipFill>
        <p:spPr>
          <a:xfrm>
            <a:off x="888854" y="2075049"/>
            <a:ext cx="7486650" cy="4991100"/>
          </a:xfrm>
          <a:prstGeom prst="rect">
            <a:avLst/>
          </a:prstGeom>
          <a:noFill/>
          <a:ln>
            <a:noFill/>
          </a:ln>
        </p:spPr>
      </p:pic>
      <p:pic>
        <p:nvPicPr>
          <p:cNvPr id="518" name="Google Shape;518;p14"/>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2"/>
        <p:cNvGrpSpPr/>
        <p:nvPr/>
      </p:nvGrpSpPr>
      <p:grpSpPr>
        <a:xfrm>
          <a:off x="0" y="0"/>
          <a:ext cx="0" cy="0"/>
          <a:chOff x="0" y="0"/>
          <a:chExt cx="0" cy="0"/>
        </a:xfrm>
      </p:grpSpPr>
      <p:sp>
        <p:nvSpPr>
          <p:cNvPr id="523" name="Google Shape;523;p50"/>
          <p:cNvSpPr txBox="1"/>
          <p:nvPr/>
        </p:nvSpPr>
        <p:spPr>
          <a:xfrm>
            <a:off x="3058697" y="773904"/>
            <a:ext cx="13265244" cy="20619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Fostering independent learning in flipped classrooms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Tools and strategies for independence </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524" name="Google Shape;524;p5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5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26" name="Google Shape;526;p5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5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28" name="Google Shape;528;p5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29" name="Google Shape;529;p5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30" name="Google Shape;530;p50"/>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31" name="Google Shape;531;p5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50"/>
          <p:cNvSpPr txBox="1"/>
          <p:nvPr/>
        </p:nvSpPr>
        <p:spPr>
          <a:xfrm>
            <a:off x="2766824" y="1839067"/>
            <a:ext cx="1409100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Helping students become more independent supports lifelong learning. By giving them useful tools and strategies, educators can encourage students to take control of their own learning journey.</a:t>
            </a:r>
            <a:endParaRPr/>
          </a:p>
        </p:txBody>
      </p:sp>
      <p:sp>
        <p:nvSpPr>
          <p:cNvPr id="533" name="Google Shape;533;p50"/>
          <p:cNvSpPr/>
          <p:nvPr/>
        </p:nvSpPr>
        <p:spPr>
          <a:xfrm>
            <a:off x="3238805" y="4838861"/>
            <a:ext cx="2843339" cy="707886"/>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34" name="Google Shape;534;p50"/>
          <p:cNvSpPr txBox="1"/>
          <p:nvPr/>
        </p:nvSpPr>
        <p:spPr>
          <a:xfrm>
            <a:off x="3238806" y="4830924"/>
            <a:ext cx="28433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Self-Directed Learning Tools</a:t>
            </a:r>
            <a:endParaRPr sz="2000" b="1" i="0" u="none" strike="noStrike" cap="none">
              <a:solidFill>
                <a:srgbClr val="E36C09"/>
              </a:solidFill>
              <a:latin typeface="Arial"/>
              <a:ea typeface="Arial"/>
              <a:cs typeface="Arial"/>
              <a:sym typeface="Arial"/>
            </a:endParaRPr>
          </a:p>
        </p:txBody>
      </p:sp>
      <p:sp>
        <p:nvSpPr>
          <p:cNvPr id="535" name="Google Shape;535;p50"/>
          <p:cNvSpPr txBox="1"/>
          <p:nvPr/>
        </p:nvSpPr>
        <p:spPr>
          <a:xfrm>
            <a:off x="9144000" y="3604560"/>
            <a:ext cx="783110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Educational Apps: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Fun, interactive apps let students practice and reinforce skills on their own.</a:t>
            </a:r>
            <a:endParaRPr/>
          </a:p>
        </p:txBody>
      </p:sp>
      <p:sp>
        <p:nvSpPr>
          <p:cNvPr id="536" name="Google Shape;536;p50"/>
          <p:cNvSpPr txBox="1"/>
          <p:nvPr/>
        </p:nvSpPr>
        <p:spPr>
          <a:xfrm>
            <a:off x="9143999" y="5062276"/>
            <a:ext cx="77138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Online Research Platforms: </a:t>
            </a:r>
            <a:r>
              <a:rPr lang="en-US" sz="2000" b="0" i="0" u="none" strike="noStrike" cap="none">
                <a:solidFill>
                  <a:srgbClr val="000000"/>
                </a:solidFill>
                <a:latin typeface="Arial"/>
                <a:ea typeface="Arial"/>
                <a:cs typeface="Arial"/>
                <a:sym typeface="Arial"/>
              </a:rPr>
              <a:t>Tools like Google Scholar help students dive deeper into topics that interest them.</a:t>
            </a:r>
            <a:endParaRPr/>
          </a:p>
        </p:txBody>
      </p:sp>
      <p:sp>
        <p:nvSpPr>
          <p:cNvPr id="537" name="Google Shape;537;p50"/>
          <p:cNvSpPr txBox="1"/>
          <p:nvPr/>
        </p:nvSpPr>
        <p:spPr>
          <a:xfrm>
            <a:off x="9143999" y="6687966"/>
            <a:ext cx="77138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Learning Journals: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Journals help students reflect on their progress and identify areas for improvement.</a:t>
            </a:r>
            <a:endParaRPr/>
          </a:p>
        </p:txBody>
      </p:sp>
      <p:pic>
        <p:nvPicPr>
          <p:cNvPr id="538" name="Google Shape;538;p50"/>
          <p:cNvPicPr preferRelativeResize="0"/>
          <p:nvPr/>
        </p:nvPicPr>
        <p:blipFill rotWithShape="1">
          <a:blip r:embed="rId7">
            <a:alphaModFix/>
          </a:blip>
          <a:srcRect/>
          <a:stretch/>
        </p:blipFill>
        <p:spPr>
          <a:xfrm>
            <a:off x="8056054" y="3474933"/>
            <a:ext cx="907836" cy="907836"/>
          </a:xfrm>
          <a:prstGeom prst="rect">
            <a:avLst/>
          </a:prstGeom>
          <a:noFill/>
          <a:ln>
            <a:noFill/>
          </a:ln>
        </p:spPr>
      </p:pic>
      <p:pic>
        <p:nvPicPr>
          <p:cNvPr id="539" name="Google Shape;539;p50"/>
          <p:cNvPicPr preferRelativeResize="0"/>
          <p:nvPr/>
        </p:nvPicPr>
        <p:blipFill rotWithShape="1">
          <a:blip r:embed="rId8">
            <a:alphaModFix/>
          </a:blip>
          <a:srcRect/>
          <a:stretch/>
        </p:blipFill>
        <p:spPr>
          <a:xfrm>
            <a:off x="8110376" y="4890161"/>
            <a:ext cx="853514" cy="883997"/>
          </a:xfrm>
          <a:prstGeom prst="rect">
            <a:avLst/>
          </a:prstGeom>
          <a:noFill/>
          <a:ln>
            <a:noFill/>
          </a:ln>
        </p:spPr>
      </p:pic>
      <p:pic>
        <p:nvPicPr>
          <p:cNvPr id="540" name="Google Shape;540;p50"/>
          <p:cNvPicPr preferRelativeResize="0"/>
          <p:nvPr/>
        </p:nvPicPr>
        <p:blipFill rotWithShape="1">
          <a:blip r:embed="rId9">
            <a:alphaModFix/>
          </a:blip>
          <a:srcRect/>
          <a:stretch/>
        </p:blipFill>
        <p:spPr>
          <a:xfrm>
            <a:off x="8110376" y="6541463"/>
            <a:ext cx="925428" cy="925428"/>
          </a:xfrm>
          <a:prstGeom prst="rect">
            <a:avLst/>
          </a:prstGeom>
          <a:noFill/>
          <a:ln>
            <a:noFill/>
          </a:ln>
        </p:spPr>
      </p:pic>
      <p:cxnSp>
        <p:nvCxnSpPr>
          <p:cNvPr id="541" name="Google Shape;541;p50"/>
          <p:cNvCxnSpPr/>
          <p:nvPr/>
        </p:nvCxnSpPr>
        <p:spPr>
          <a:xfrm rot="10800000" flipH="1">
            <a:off x="6608618" y="4128655"/>
            <a:ext cx="983673" cy="710206"/>
          </a:xfrm>
          <a:prstGeom prst="straightConnector1">
            <a:avLst/>
          </a:prstGeom>
          <a:noFill/>
          <a:ln w="57150" cap="flat" cmpd="sng">
            <a:solidFill>
              <a:srgbClr val="E36C09"/>
            </a:solidFill>
            <a:prstDash val="solid"/>
            <a:round/>
            <a:headEnd type="none" w="sm" len="sm"/>
            <a:tailEnd type="triangle" w="med" len="med"/>
          </a:ln>
        </p:spPr>
      </p:cxnSp>
      <p:cxnSp>
        <p:nvCxnSpPr>
          <p:cNvPr id="542" name="Google Shape;542;p50"/>
          <p:cNvCxnSpPr/>
          <p:nvPr/>
        </p:nvCxnSpPr>
        <p:spPr>
          <a:xfrm>
            <a:off x="6604423" y="5523796"/>
            <a:ext cx="987868" cy="596191"/>
          </a:xfrm>
          <a:prstGeom prst="straightConnector1">
            <a:avLst/>
          </a:prstGeom>
          <a:noFill/>
          <a:ln w="57150" cap="flat" cmpd="sng">
            <a:solidFill>
              <a:srgbClr val="E36C09"/>
            </a:solidFill>
            <a:prstDash val="solid"/>
            <a:round/>
            <a:headEnd type="none" w="sm" len="sm"/>
            <a:tailEnd type="triangle" w="med" len="med"/>
          </a:ln>
        </p:spPr>
      </p:cxnSp>
      <p:cxnSp>
        <p:nvCxnSpPr>
          <p:cNvPr id="543" name="Google Shape;543;p50"/>
          <p:cNvCxnSpPr/>
          <p:nvPr/>
        </p:nvCxnSpPr>
        <p:spPr>
          <a:xfrm rot="10800000" flipH="1">
            <a:off x="6682720" y="5180375"/>
            <a:ext cx="752977" cy="19392"/>
          </a:xfrm>
          <a:prstGeom prst="straightConnector1">
            <a:avLst/>
          </a:prstGeom>
          <a:noFill/>
          <a:ln w="57150" cap="flat" cmpd="sng">
            <a:solidFill>
              <a:srgbClr val="E36C09"/>
            </a:solidFill>
            <a:prstDash val="solid"/>
            <a:round/>
            <a:headEnd type="none" w="sm" len="sm"/>
            <a:tailEnd type="triangle" w="med" len="med"/>
          </a:ln>
        </p:spPr>
      </p:cxnSp>
      <p:pic>
        <p:nvPicPr>
          <p:cNvPr id="544" name="Google Shape;544;p50"/>
          <p:cNvPicPr preferRelativeResize="0"/>
          <p:nvPr/>
        </p:nvPicPr>
        <p:blipFill rotWithShape="1">
          <a:blip r:embed="rId10">
            <a:alphaModFix/>
          </a:blip>
          <a:srcRect/>
          <a:stretch/>
        </p:blipFill>
        <p:spPr>
          <a:xfrm>
            <a:off x="15812650" y="9468646"/>
            <a:ext cx="1727565" cy="6282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48"/>
        <p:cNvGrpSpPr/>
        <p:nvPr/>
      </p:nvGrpSpPr>
      <p:grpSpPr>
        <a:xfrm>
          <a:off x="0" y="0"/>
          <a:ext cx="0" cy="0"/>
          <a:chOff x="0" y="0"/>
          <a:chExt cx="0" cy="0"/>
        </a:xfrm>
      </p:grpSpPr>
      <p:sp>
        <p:nvSpPr>
          <p:cNvPr id="549" name="Google Shape;549;p51"/>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33C5B"/>
                </a:solidFill>
                <a:latin typeface="Arial"/>
                <a:ea typeface="Arial"/>
                <a:cs typeface="Arial"/>
                <a:sym typeface="Arial"/>
              </a:rPr>
              <a:t>Fostering independent learning in flipped classrooms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Tools and strategies for independence</a:t>
            </a:r>
            <a:endParaRPr sz="3200" b="0" i="0" u="none" strike="noStrike" cap="none">
              <a:solidFill>
                <a:srgbClr val="033C5B"/>
              </a:solidFill>
              <a:latin typeface="Arial"/>
              <a:ea typeface="Arial"/>
              <a:cs typeface="Arial"/>
              <a:sym typeface="Arial"/>
            </a:endParaRPr>
          </a:p>
        </p:txBody>
      </p:sp>
      <p:sp>
        <p:nvSpPr>
          <p:cNvPr id="550" name="Google Shape;550;p5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5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52" name="Google Shape;552;p5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5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54" name="Google Shape;554;p5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55" name="Google Shape;555;p5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56" name="Google Shape;556;p51"/>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57" name="Google Shape;557;p5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51"/>
          <p:cNvSpPr txBox="1"/>
          <p:nvPr/>
        </p:nvSpPr>
        <p:spPr>
          <a:xfrm>
            <a:off x="8719010" y="2307570"/>
            <a:ext cx="9909158" cy="286232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Exploring Subjects: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Show students how to use apps and research tools to engage more deeply with what they’re learning.</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215900" algn="l" rtl="0">
              <a:lnSpc>
                <a:spcPct val="150000"/>
              </a:lnSpc>
              <a:spcBef>
                <a:spcPts val="0"/>
              </a:spcBef>
              <a:spcAft>
                <a:spcPts val="0"/>
              </a:spcAft>
              <a:buClr>
                <a:srgbClr val="000000"/>
              </a:buClr>
              <a:buSzPts val="2000"/>
              <a:buFont typeface="Noto Sans Symbols"/>
              <a:buNone/>
            </a:pPr>
            <a:endParaRPr sz="2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Encouraging Autonomy:</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Equip students with tools and strategies so they can explore topics at their own pace, boosting their curiosity and confidence.</a:t>
            </a:r>
            <a:endParaRPr sz="2000" b="0" i="0" u="none" strike="noStrike" cap="none">
              <a:solidFill>
                <a:srgbClr val="000000"/>
              </a:solidFill>
              <a:latin typeface="Arial"/>
              <a:ea typeface="Arial"/>
              <a:cs typeface="Arial"/>
              <a:sym typeface="Arial"/>
            </a:endParaRPr>
          </a:p>
        </p:txBody>
      </p:sp>
      <p:sp>
        <p:nvSpPr>
          <p:cNvPr id="559" name="Google Shape;559;p51"/>
          <p:cNvSpPr/>
          <p:nvPr/>
        </p:nvSpPr>
        <p:spPr>
          <a:xfrm>
            <a:off x="2956987" y="3157216"/>
            <a:ext cx="3258976" cy="969818"/>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60" name="Google Shape;560;p51"/>
          <p:cNvSpPr txBox="1"/>
          <p:nvPr/>
        </p:nvSpPr>
        <p:spPr>
          <a:xfrm>
            <a:off x="3334838" y="3350049"/>
            <a:ext cx="279861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Teaching Effective Tool Use</a:t>
            </a:r>
            <a:endParaRPr sz="2000" b="1" i="0" u="none" strike="noStrike" cap="none">
              <a:solidFill>
                <a:srgbClr val="E36C09"/>
              </a:solidFill>
              <a:latin typeface="Arial"/>
              <a:ea typeface="Arial"/>
              <a:cs typeface="Arial"/>
              <a:sym typeface="Arial"/>
            </a:endParaRPr>
          </a:p>
        </p:txBody>
      </p:sp>
      <p:cxnSp>
        <p:nvCxnSpPr>
          <p:cNvPr id="561" name="Google Shape;561;p51"/>
          <p:cNvCxnSpPr/>
          <p:nvPr/>
        </p:nvCxnSpPr>
        <p:spPr>
          <a:xfrm rot="10800000" flipH="1">
            <a:off x="6651662" y="2709160"/>
            <a:ext cx="900267" cy="438784"/>
          </a:xfrm>
          <a:prstGeom prst="straightConnector1">
            <a:avLst/>
          </a:prstGeom>
          <a:noFill/>
          <a:ln w="57150" cap="flat" cmpd="sng">
            <a:solidFill>
              <a:srgbClr val="E36C09"/>
            </a:solidFill>
            <a:prstDash val="solid"/>
            <a:round/>
            <a:headEnd type="none" w="sm" len="sm"/>
            <a:tailEnd type="triangle" w="med" len="med"/>
          </a:ln>
        </p:spPr>
      </p:cxnSp>
      <p:cxnSp>
        <p:nvCxnSpPr>
          <p:cNvPr id="562" name="Google Shape;562;p51"/>
          <p:cNvCxnSpPr/>
          <p:nvPr/>
        </p:nvCxnSpPr>
        <p:spPr>
          <a:xfrm>
            <a:off x="6641882" y="4172564"/>
            <a:ext cx="747533" cy="475691"/>
          </a:xfrm>
          <a:prstGeom prst="straightConnector1">
            <a:avLst/>
          </a:prstGeom>
          <a:noFill/>
          <a:ln w="57150" cap="flat" cmpd="sng">
            <a:solidFill>
              <a:srgbClr val="E36C09"/>
            </a:solidFill>
            <a:prstDash val="solid"/>
            <a:round/>
            <a:headEnd type="none" w="sm" len="sm"/>
            <a:tailEnd type="triangle" w="med" len="med"/>
          </a:ln>
        </p:spPr>
      </p:cxnSp>
      <p:pic>
        <p:nvPicPr>
          <p:cNvPr id="563" name="Google Shape;563;p51"/>
          <p:cNvPicPr preferRelativeResize="0"/>
          <p:nvPr/>
        </p:nvPicPr>
        <p:blipFill rotWithShape="1">
          <a:blip r:embed="rId7">
            <a:alphaModFix/>
          </a:blip>
          <a:srcRect/>
          <a:stretch/>
        </p:blipFill>
        <p:spPr>
          <a:xfrm>
            <a:off x="7682876" y="2460849"/>
            <a:ext cx="970285" cy="970285"/>
          </a:xfrm>
          <a:prstGeom prst="rect">
            <a:avLst/>
          </a:prstGeom>
          <a:noFill/>
          <a:ln>
            <a:noFill/>
          </a:ln>
        </p:spPr>
      </p:pic>
      <p:pic>
        <p:nvPicPr>
          <p:cNvPr id="564" name="Google Shape;564;p51"/>
          <p:cNvPicPr preferRelativeResize="0"/>
          <p:nvPr/>
        </p:nvPicPr>
        <p:blipFill rotWithShape="1">
          <a:blip r:embed="rId8">
            <a:alphaModFix/>
          </a:blip>
          <a:srcRect/>
          <a:stretch/>
        </p:blipFill>
        <p:spPr>
          <a:xfrm>
            <a:off x="7682876" y="4019285"/>
            <a:ext cx="1036134" cy="1036134"/>
          </a:xfrm>
          <a:prstGeom prst="rect">
            <a:avLst/>
          </a:prstGeom>
          <a:noFill/>
          <a:ln>
            <a:noFill/>
          </a:ln>
        </p:spPr>
      </p:pic>
      <p:pic>
        <p:nvPicPr>
          <p:cNvPr id="565" name="Google Shape;565;p51"/>
          <p:cNvPicPr preferRelativeResize="0"/>
          <p:nvPr/>
        </p:nvPicPr>
        <p:blipFill rotWithShape="1">
          <a:blip r:embed="rId9">
            <a:alphaModFix/>
          </a:blip>
          <a:srcRect/>
          <a:stretch/>
        </p:blipFill>
        <p:spPr>
          <a:xfrm>
            <a:off x="4498619" y="6350012"/>
            <a:ext cx="10228762" cy="2239491"/>
          </a:xfrm>
          <a:prstGeom prst="rect">
            <a:avLst/>
          </a:prstGeom>
          <a:noFill/>
          <a:ln>
            <a:noFill/>
          </a:ln>
        </p:spPr>
      </p:pic>
      <p:pic>
        <p:nvPicPr>
          <p:cNvPr id="566" name="Google Shape;566;p51"/>
          <p:cNvPicPr preferRelativeResize="0"/>
          <p:nvPr/>
        </p:nvPicPr>
        <p:blipFill rotWithShape="1">
          <a:blip r:embed="rId10">
            <a:alphaModFix/>
          </a:blip>
          <a:srcRect/>
          <a:stretch/>
        </p:blipFill>
        <p:spPr>
          <a:xfrm>
            <a:off x="15812650" y="9468646"/>
            <a:ext cx="1727565" cy="6282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70"/>
        <p:cNvGrpSpPr/>
        <p:nvPr/>
      </p:nvGrpSpPr>
      <p:grpSpPr>
        <a:xfrm>
          <a:off x="0" y="0"/>
          <a:ext cx="0" cy="0"/>
          <a:chOff x="0" y="0"/>
          <a:chExt cx="0" cy="0"/>
        </a:xfrm>
      </p:grpSpPr>
      <p:sp>
        <p:nvSpPr>
          <p:cNvPr id="571" name="Google Shape;571;p52"/>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33C5B"/>
                </a:solidFill>
                <a:latin typeface="Arial"/>
                <a:ea typeface="Arial"/>
                <a:cs typeface="Arial"/>
                <a:sym typeface="Arial"/>
              </a:rPr>
              <a:t>Fostering independent learning in flipped classrooms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Building critical thinking skills</a:t>
            </a:r>
            <a:endParaRPr sz="3200" b="0" i="0" u="none" strike="noStrike" cap="none">
              <a:solidFill>
                <a:srgbClr val="033C5B"/>
              </a:solidFill>
              <a:latin typeface="Arial"/>
              <a:ea typeface="Arial"/>
              <a:cs typeface="Arial"/>
              <a:sym typeface="Arial"/>
            </a:endParaRPr>
          </a:p>
        </p:txBody>
      </p:sp>
      <p:sp>
        <p:nvSpPr>
          <p:cNvPr id="572" name="Google Shape;572;p52"/>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5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74" name="Google Shape;574;p52"/>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5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76" name="Google Shape;576;p5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77" name="Google Shape;577;p5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78" name="Google Shape;578;p52"/>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79" name="Google Shape;579;p5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0" name="Google Shape;580;p52"/>
          <p:cNvPicPr preferRelativeResize="0"/>
          <p:nvPr/>
        </p:nvPicPr>
        <p:blipFill rotWithShape="1">
          <a:blip r:embed="rId7">
            <a:alphaModFix/>
          </a:blip>
          <a:srcRect/>
          <a:stretch/>
        </p:blipFill>
        <p:spPr>
          <a:xfrm>
            <a:off x="11141221" y="3053357"/>
            <a:ext cx="6014799" cy="4180285"/>
          </a:xfrm>
          <a:prstGeom prst="rect">
            <a:avLst/>
          </a:prstGeom>
          <a:noFill/>
          <a:ln>
            <a:noFill/>
          </a:ln>
        </p:spPr>
      </p:pic>
      <p:sp>
        <p:nvSpPr>
          <p:cNvPr id="581" name="Google Shape;581;p52"/>
          <p:cNvSpPr txBox="1"/>
          <p:nvPr/>
        </p:nvSpPr>
        <p:spPr>
          <a:xfrm>
            <a:off x="3580329" y="2330211"/>
            <a:ext cx="6310810" cy="63094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Focus on developing students' </a:t>
            </a:r>
            <a:r>
              <a:rPr lang="en-US" sz="2000" b="1" i="0" u="none" strike="noStrike" cap="none">
                <a:solidFill>
                  <a:srgbClr val="E36C09"/>
                </a:solidFill>
                <a:latin typeface="Arial"/>
                <a:ea typeface="Arial"/>
                <a:cs typeface="Arial"/>
                <a:sym typeface="Arial"/>
              </a:rPr>
              <a:t>critical thinking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and </a:t>
            </a:r>
            <a:r>
              <a:rPr lang="en-US" sz="2000" b="1" i="0" u="none" strike="noStrike" cap="none">
                <a:solidFill>
                  <a:srgbClr val="E36C09"/>
                </a:solidFill>
                <a:latin typeface="Arial"/>
                <a:ea typeface="Arial"/>
                <a:cs typeface="Arial"/>
                <a:sym typeface="Arial"/>
              </a:rPr>
              <a:t>problem-solving skills</a:t>
            </a:r>
            <a:r>
              <a:rPr lang="en-US" sz="2000" b="0" i="0" u="none" strike="noStrike" cap="none">
                <a:solidFill>
                  <a:srgbClr val="000000"/>
                </a:solidFill>
                <a:latin typeface="Arial"/>
                <a:ea typeface="Arial"/>
                <a:cs typeface="Arial"/>
                <a:sym typeface="Arial"/>
              </a:rPr>
              <a:t>. Encourage them to </a:t>
            </a:r>
            <a:r>
              <a:rPr lang="en-US" sz="2000" b="1" i="0" u="none" strike="noStrike" cap="none">
                <a:solidFill>
                  <a:srgbClr val="E36C09"/>
                </a:solidFill>
                <a:latin typeface="Arial"/>
                <a:ea typeface="Arial"/>
                <a:cs typeface="Arial"/>
                <a:sym typeface="Arial"/>
              </a:rPr>
              <a:t>question</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analyze</a:t>
            </a:r>
            <a:r>
              <a:rPr lang="en-US" sz="2000" b="0" i="0" u="none" strike="noStrike" cap="none">
                <a:solidFill>
                  <a:srgbClr val="000000"/>
                </a:solidFill>
                <a:latin typeface="Arial"/>
                <a:ea typeface="Arial"/>
                <a:cs typeface="Arial"/>
                <a:sym typeface="Arial"/>
              </a:rPr>
              <a:t>, and </a:t>
            </a:r>
            <a:r>
              <a:rPr lang="en-US" sz="2000" b="1" i="0" u="none" strike="noStrike" cap="none">
                <a:solidFill>
                  <a:srgbClr val="E36C09"/>
                </a:solidFill>
                <a:latin typeface="Arial"/>
                <a:ea typeface="Arial"/>
                <a:cs typeface="Arial"/>
                <a:sym typeface="Arial"/>
              </a:rPr>
              <a:t>synthesize</a:t>
            </a:r>
            <a:r>
              <a:rPr lang="en-US" sz="2000" b="0" i="0" u="none" strike="noStrike" cap="none">
                <a:solidFill>
                  <a:srgbClr val="000000"/>
                </a:solidFill>
                <a:latin typeface="Arial"/>
                <a:ea typeface="Arial"/>
                <a:cs typeface="Arial"/>
                <a:sym typeface="Arial"/>
              </a:rPr>
              <a:t> information from their independent studies. Use in-class time to challenge students with tasks that require application of their independently-gained knowledge.</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While promoting independence, provide consistent guidance and support</a:t>
            </a:r>
            <a:r>
              <a:rPr lang="en-US" sz="2000" b="0" i="0" u="none" strike="noStrike" cap="none">
                <a:solidFill>
                  <a:srgbClr val="000000"/>
                </a:solidFill>
                <a:latin typeface="Arial"/>
                <a:ea typeface="Arial"/>
                <a:cs typeface="Arial"/>
                <a:sym typeface="Arial"/>
              </a:rPr>
              <a:t>. Regular check-ins and feedback sessions help ensure students are on track and engaged. Create a classroom culture where seeking help is encouraged and viewed as a part of the learning process.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82" name="Google Shape;582;p52"/>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86"/>
        <p:cNvGrpSpPr/>
        <p:nvPr/>
      </p:nvGrpSpPr>
      <p:grpSpPr>
        <a:xfrm>
          <a:off x="0" y="0"/>
          <a:ext cx="0" cy="0"/>
          <a:chOff x="0" y="0"/>
          <a:chExt cx="0" cy="0"/>
        </a:xfrm>
      </p:grpSpPr>
      <p:sp>
        <p:nvSpPr>
          <p:cNvPr id="587" name="Google Shape;587;p16"/>
          <p:cNvSpPr txBox="1"/>
          <p:nvPr/>
        </p:nvSpPr>
        <p:spPr>
          <a:xfrm>
            <a:off x="3058697" y="773904"/>
            <a:ext cx="132651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Integrating Formative Assessments in a Flipped Classroom</a:t>
            </a:r>
            <a:endParaRPr sz="3200" b="0" i="0" u="none" strike="noStrike" cap="none">
              <a:solidFill>
                <a:srgbClr val="033C5B"/>
              </a:solidFill>
              <a:latin typeface="Arial"/>
              <a:ea typeface="Arial"/>
              <a:cs typeface="Arial"/>
              <a:sym typeface="Arial"/>
            </a:endParaRPr>
          </a:p>
        </p:txBody>
      </p:sp>
      <p:sp>
        <p:nvSpPr>
          <p:cNvPr id="588" name="Google Shape;588;p1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90" name="Google Shape;590;p1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92" name="Google Shape;592;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93" name="Google Shape;593;p1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94" name="Google Shape;594;p1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95" name="Google Shape;595;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6"/>
          <p:cNvSpPr txBox="1"/>
          <p:nvPr/>
        </p:nvSpPr>
        <p:spPr>
          <a:xfrm>
            <a:off x="3058697" y="1634836"/>
            <a:ext cx="1366373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Create assessments that match the goals of the flipped classroom and keep them varied to suit different learning styles. Blend assessments into both online and in-class activities to give a full picture of student progress.</a:t>
            </a:r>
            <a:endParaRPr/>
          </a:p>
        </p:txBody>
      </p:sp>
      <p:sp>
        <p:nvSpPr>
          <p:cNvPr id="597" name="Google Shape;597;p16"/>
          <p:cNvSpPr txBox="1"/>
          <p:nvPr/>
        </p:nvSpPr>
        <p:spPr>
          <a:xfrm>
            <a:off x="3158835" y="3283527"/>
            <a:ext cx="4904509" cy="2805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Feedback as a Tool for Growth:</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Focus on giving helpful, constructive feedback that guides students toward improvement. Encourage students to reflect on the feedback and use it to strengthen their understanding</a:t>
            </a:r>
            <a:r>
              <a:rPr lang="en-US" sz="1400" b="0" i="0" u="none" strike="noStrike" cap="none">
                <a:solidFill>
                  <a:srgbClr val="000000"/>
                </a:solidFill>
                <a:latin typeface="Arial"/>
                <a:ea typeface="Arial"/>
                <a:cs typeface="Arial"/>
                <a:sym typeface="Arial"/>
              </a:rPr>
              <a:t>.</a:t>
            </a:r>
            <a:endParaRPr/>
          </a:p>
        </p:txBody>
      </p:sp>
      <p:sp>
        <p:nvSpPr>
          <p:cNvPr id="598" name="Google Shape;598;p16"/>
          <p:cNvSpPr txBox="1"/>
          <p:nvPr/>
        </p:nvSpPr>
        <p:spPr>
          <a:xfrm>
            <a:off x="8853054" y="3283527"/>
            <a:ext cx="5084618" cy="372864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Student Participation in Assessment Design: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Let students take part in designing some assessments, like peer reviews or quizzes. This involvement helps them engage more deeply with the material and gives them insight into the assessment process.</a:t>
            </a:r>
            <a:endParaRPr/>
          </a:p>
        </p:txBody>
      </p:sp>
      <p:pic>
        <p:nvPicPr>
          <p:cNvPr id="599" name="Google Shape;599;p16"/>
          <p:cNvPicPr preferRelativeResize="0"/>
          <p:nvPr/>
        </p:nvPicPr>
        <p:blipFill rotWithShape="1">
          <a:blip r:embed="rId7">
            <a:alphaModFix/>
          </a:blip>
          <a:srcRect/>
          <a:stretch/>
        </p:blipFill>
        <p:spPr>
          <a:xfrm>
            <a:off x="14709572" y="5397951"/>
            <a:ext cx="3228449" cy="3228449"/>
          </a:xfrm>
          <a:prstGeom prst="rect">
            <a:avLst/>
          </a:prstGeom>
          <a:noFill/>
          <a:ln>
            <a:noFill/>
          </a:ln>
        </p:spPr>
      </p:pic>
      <p:sp>
        <p:nvSpPr>
          <p:cNvPr id="600" name="Google Shape;600;p16"/>
          <p:cNvSpPr/>
          <p:nvPr/>
        </p:nvSpPr>
        <p:spPr>
          <a:xfrm>
            <a:off x="3456707" y="7341049"/>
            <a:ext cx="9213273" cy="1205346"/>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Check out this article by Eberly Center on the difference between formative and summative assessment: </a:t>
            </a:r>
            <a:r>
              <a:rPr lang="en-US" sz="20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https://www.cmu.edu/teaching/assessment/basics/formative-summative.html</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p:txBody>
      </p:sp>
      <p:pic>
        <p:nvPicPr>
          <p:cNvPr id="601" name="Google Shape;601;p16"/>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05"/>
        <p:cNvGrpSpPr/>
        <p:nvPr/>
      </p:nvGrpSpPr>
      <p:grpSpPr>
        <a:xfrm>
          <a:off x="0" y="0"/>
          <a:ext cx="0" cy="0"/>
          <a:chOff x="0" y="0"/>
          <a:chExt cx="0" cy="0"/>
        </a:xfrm>
      </p:grpSpPr>
      <p:sp>
        <p:nvSpPr>
          <p:cNvPr id="606" name="Google Shape;606;p18"/>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8"/>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608" name="Google Shape;608;p18"/>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609" name="Google Shape;609;p18"/>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610" name="Google Shape;610;p18"/>
          <p:cNvSpPr txBox="1"/>
          <p:nvPr/>
        </p:nvSpPr>
        <p:spPr>
          <a:xfrm>
            <a:off x="9613816" y="685839"/>
            <a:ext cx="645786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Enhancing collaboration in flipped learning</a:t>
            </a:r>
            <a:endParaRPr sz="4000" b="0" i="0" u="none" strike="noStrike" cap="none">
              <a:solidFill>
                <a:srgbClr val="033C5B"/>
              </a:solidFill>
              <a:latin typeface="Arial"/>
              <a:ea typeface="Arial"/>
              <a:cs typeface="Arial"/>
              <a:sym typeface="Arial"/>
            </a:endParaRPr>
          </a:p>
        </p:txBody>
      </p:sp>
      <p:sp>
        <p:nvSpPr>
          <p:cNvPr id="611" name="Google Shape;611;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12" name="Google Shape;612;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13" name="Google Shape;613;p1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14" name="Google Shape;614;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8"/>
          <p:cNvSpPr txBox="1"/>
          <p:nvPr/>
        </p:nvSpPr>
        <p:spPr>
          <a:xfrm>
            <a:off x="9829800" y="2857500"/>
            <a:ext cx="73914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Promoting Collaborative Skills</a:t>
            </a:r>
            <a:r>
              <a:rPr lang="en-US" sz="2000" b="0" i="0" u="none" strike="noStrike" cap="none">
                <a:solidFill>
                  <a:srgbClr val="E36C09"/>
                </a:solidFill>
                <a:latin typeface="Arial"/>
                <a:ea typeface="Arial"/>
                <a:cs typeface="Arial"/>
                <a:sym typeface="Arial"/>
              </a:rPr>
              <a:t>:</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Emphasize the importance of </a:t>
            </a:r>
            <a:r>
              <a:rPr lang="en-US" sz="2000" b="1" i="0" u="none" strike="noStrike" cap="none">
                <a:solidFill>
                  <a:srgbClr val="E36C09"/>
                </a:solidFill>
                <a:latin typeface="Arial"/>
                <a:ea typeface="Arial"/>
                <a:cs typeface="Arial"/>
                <a:sym typeface="Arial"/>
              </a:rPr>
              <a:t>teamwork</a:t>
            </a:r>
            <a:r>
              <a:rPr lang="en-US" sz="2000" b="0" i="0" u="none" strike="noStrike" cap="none">
                <a:solidFill>
                  <a:schemeClr val="dk1"/>
                </a:solidFill>
                <a:latin typeface="Arial"/>
                <a:ea typeface="Arial"/>
                <a:cs typeface="Arial"/>
                <a:sym typeface="Arial"/>
              </a:rPr>
              <a:t> and </a:t>
            </a:r>
            <a:r>
              <a:rPr lang="en-US" sz="2000" b="1" i="0" u="none" strike="noStrike" cap="none">
                <a:solidFill>
                  <a:srgbClr val="E36C09"/>
                </a:solidFill>
                <a:latin typeface="Arial"/>
                <a:ea typeface="Arial"/>
                <a:cs typeface="Arial"/>
                <a:sym typeface="Arial"/>
              </a:rPr>
              <a:t>collaboration</a:t>
            </a:r>
            <a:r>
              <a:rPr lang="en-US" sz="2000" b="0" i="0" u="none" strike="noStrike" cap="none">
                <a:solidFill>
                  <a:schemeClr val="dk1"/>
                </a:solidFill>
                <a:latin typeface="Arial"/>
                <a:ea typeface="Arial"/>
                <a:cs typeface="Arial"/>
                <a:sym typeface="Arial"/>
              </a:rPr>
              <a:t> in the flipped classroom setting. Discuss how these skills are vital for both academic success and future career preparedness.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Introduce activities that require group work and collaborative problem-solving, fostering peer interaction and cooperative learning.</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6" name="Google Shape;616;p18"/>
          <p:cNvPicPr preferRelativeResize="0"/>
          <p:nvPr/>
        </p:nvPicPr>
        <p:blipFill rotWithShape="1">
          <a:blip r:embed="rId7">
            <a:alphaModFix/>
          </a:blip>
          <a:srcRect/>
          <a:stretch/>
        </p:blipFill>
        <p:spPr>
          <a:xfrm>
            <a:off x="2069968" y="722692"/>
            <a:ext cx="5108676" cy="7655359"/>
          </a:xfrm>
          <a:prstGeom prst="rect">
            <a:avLst/>
          </a:prstGeom>
          <a:noFill/>
          <a:ln>
            <a:noFill/>
          </a:ln>
        </p:spPr>
      </p:pic>
      <p:pic>
        <p:nvPicPr>
          <p:cNvPr id="617" name="Google Shape;617;p18"/>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21"/>
        <p:cNvGrpSpPr/>
        <p:nvPr/>
      </p:nvGrpSpPr>
      <p:grpSpPr>
        <a:xfrm>
          <a:off x="0" y="0"/>
          <a:ext cx="0" cy="0"/>
          <a:chOff x="0" y="0"/>
          <a:chExt cx="0" cy="0"/>
        </a:xfrm>
      </p:grpSpPr>
      <p:sp>
        <p:nvSpPr>
          <p:cNvPr id="622" name="Google Shape;622;p53"/>
          <p:cNvSpPr txBox="1"/>
          <p:nvPr/>
        </p:nvSpPr>
        <p:spPr>
          <a:xfrm>
            <a:off x="734019" y="1789147"/>
            <a:ext cx="14177966" cy="198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Enhancing collaboration in flipped learning</a:t>
            </a:r>
            <a:endParaRPr sz="3200" b="0" i="0" u="none" strike="noStrike" cap="none">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623" name="Google Shape;623;p53"/>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53"/>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5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26" name="Google Shape;626;p53"/>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27" name="Google Shape;627;p5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28" name="Google Shape;628;p5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29" name="Google Shape;629;p53"/>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30" name="Google Shape;630;p5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3"/>
          <p:cNvSpPr txBox="1"/>
          <p:nvPr/>
        </p:nvSpPr>
        <p:spPr>
          <a:xfrm>
            <a:off x="734019" y="2867891"/>
            <a:ext cx="1371627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Watch this video by Maddie Edwards to understand how collaborative learning can transform group projects from unproductive to highly effective.</a:t>
            </a:r>
            <a:endParaRPr sz="2000" b="0" i="0" u="none" strike="noStrike" cap="none">
              <a:solidFill>
                <a:srgbClr val="000000"/>
              </a:solidFill>
              <a:latin typeface="Arial"/>
              <a:ea typeface="Arial"/>
              <a:cs typeface="Arial"/>
              <a:sym typeface="Arial"/>
            </a:endParaRPr>
          </a:p>
        </p:txBody>
      </p:sp>
      <p:pic>
        <p:nvPicPr>
          <p:cNvPr id="632" name="Google Shape;632;p53"/>
          <p:cNvPicPr preferRelativeResize="0"/>
          <p:nvPr/>
        </p:nvPicPr>
        <p:blipFill rotWithShape="1">
          <a:blip r:embed="rId6">
            <a:alphaModFix/>
          </a:blip>
          <a:srcRect/>
          <a:stretch/>
        </p:blipFill>
        <p:spPr>
          <a:xfrm>
            <a:off x="2000173" y="4600606"/>
            <a:ext cx="5140036" cy="2891270"/>
          </a:xfrm>
          <a:prstGeom prst="rect">
            <a:avLst/>
          </a:prstGeom>
          <a:noFill/>
          <a:ln>
            <a:noFill/>
          </a:ln>
        </p:spPr>
      </p:pic>
      <p:sp>
        <p:nvSpPr>
          <p:cNvPr id="633" name="Google Shape;633;p53"/>
          <p:cNvSpPr txBox="1"/>
          <p:nvPr/>
        </p:nvSpPr>
        <p:spPr>
          <a:xfrm>
            <a:off x="2216131" y="7730988"/>
            <a:ext cx="66634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https://www.youtube.com/watch?v=-WG1CoPgJfY</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53"/>
          <p:cNvSpPr txBox="1"/>
          <p:nvPr/>
        </p:nvSpPr>
        <p:spPr>
          <a:xfrm>
            <a:off x="8475365" y="3771100"/>
            <a:ext cx="5375564" cy="41903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 the video, Maddie shares her personal experiences with traditional group work and how collaborative learning, when properly structured, can leverage individual strengths, enhance engagement, and create meaningful, supportive team dynamics. She also highlights five key strategies to foster effective collaboration, which can be directly applied in flipped learning environments</a:t>
            </a:r>
            <a:endParaRPr/>
          </a:p>
        </p:txBody>
      </p:sp>
      <p:pic>
        <p:nvPicPr>
          <p:cNvPr id="635" name="Google Shape;635;p53"/>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39"/>
        <p:cNvGrpSpPr/>
        <p:nvPr/>
      </p:nvGrpSpPr>
      <p:grpSpPr>
        <a:xfrm>
          <a:off x="0" y="0"/>
          <a:ext cx="0" cy="0"/>
          <a:chOff x="0" y="0"/>
          <a:chExt cx="0" cy="0"/>
        </a:xfrm>
      </p:grpSpPr>
      <p:sp>
        <p:nvSpPr>
          <p:cNvPr id="640" name="Google Shape;640;p19"/>
          <p:cNvSpPr txBox="1"/>
          <p:nvPr/>
        </p:nvSpPr>
        <p:spPr>
          <a:xfrm>
            <a:off x="734019" y="1789147"/>
            <a:ext cx="14177966" cy="18867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Enhancing collaboration in flipped learning</a:t>
            </a:r>
            <a:endParaRPr sz="1400" b="0" i="0" u="none" strike="noStrike" cap="none">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641" name="Google Shape;641;p1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1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44" name="Google Shape;644;p1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45" name="Google Shape;645;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46" name="Google Shape;646;p1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47" name="Google Shape;647;p19"/>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48" name="Google Shape;648;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9"/>
          <p:cNvSpPr txBox="1"/>
          <p:nvPr/>
        </p:nvSpPr>
        <p:spPr>
          <a:xfrm>
            <a:off x="734019" y="2857500"/>
            <a:ext cx="4676100" cy="58938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Tools for Facilitating Collaboration</a:t>
            </a:r>
            <a:r>
              <a:rPr lang="en-US" sz="2000" b="0" i="0" u="none" strike="noStrike" cap="none">
                <a:solidFill>
                  <a:srgbClr val="E36C09"/>
                </a:solidFill>
                <a:latin typeface="Arial"/>
                <a:ea typeface="Arial"/>
                <a:cs typeface="Arial"/>
                <a:sym typeface="Arial"/>
              </a:rPr>
              <a:t>:</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Leverage digital tools to facilitate collaboration, both in and out of the classroom. This includes using platforms like online discussion forums, collaborative document editors, or project management tools.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Provide guidelines and training on how to use these tools effectively for group projects and collaborative activities.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650" name="Google Shape;650;p19"/>
          <p:cNvSpPr txBox="1"/>
          <p:nvPr/>
        </p:nvSpPr>
        <p:spPr>
          <a:xfrm>
            <a:off x="12261615" y="2857499"/>
            <a:ext cx="4676100" cy="58938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Assessing Group Work</a:t>
            </a:r>
            <a:r>
              <a:rPr lang="en-US" sz="2000" b="0" i="0" u="none" strike="noStrike" cap="none">
                <a:solidFill>
                  <a:srgbClr val="E36C09"/>
                </a:solidFill>
                <a:latin typeface="Arial"/>
                <a:ea typeface="Arial"/>
                <a:cs typeface="Arial"/>
                <a:sym typeface="Arial"/>
              </a:rPr>
              <a:t>:</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Develop fair and transparent methods to assess group projects and collaborative activities. Include criteria for individual contributions as well as group dynamics.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Consider self and peer assessments as part of the evaluation process to promote accountability and reflection on collaborative skills.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651" name="Google Shape;651;p19"/>
          <p:cNvSpPr txBox="1"/>
          <p:nvPr/>
        </p:nvSpPr>
        <p:spPr>
          <a:xfrm>
            <a:off x="6292762" y="2857500"/>
            <a:ext cx="4676100" cy="517060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Building a Community of Learners</a:t>
            </a:r>
            <a:r>
              <a:rPr lang="en-US" sz="2000" b="0" i="0" u="none" strike="noStrike" cap="none">
                <a:solidFill>
                  <a:srgbClr val="E36C09"/>
                </a:solidFill>
                <a:latin typeface="Arial"/>
                <a:ea typeface="Arial"/>
                <a:cs typeface="Arial"/>
                <a:sym typeface="Arial"/>
              </a:rPr>
              <a:t>:</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Focus on creating a supportive learning environment where students feel comfortable sharing ideas and working together.</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Implement strategies like peer reviews, study groups, and discussion circles to encourage a sense of community and mutual support among students.</a:t>
            </a:r>
            <a:endParaRPr sz="2000" b="0" i="0" u="none" strike="noStrike" cap="none">
              <a:solidFill>
                <a:schemeClr val="dk1"/>
              </a:solidFill>
              <a:latin typeface="Arial"/>
              <a:ea typeface="Arial"/>
              <a:cs typeface="Arial"/>
              <a:sym typeface="Arial"/>
            </a:endParaRPr>
          </a:p>
        </p:txBody>
      </p:sp>
      <p:pic>
        <p:nvPicPr>
          <p:cNvPr id="652" name="Google Shape;652;p19"/>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6999409" y="-13791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3" name="Google Shape;113;p3"/>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The role for novelty in learning</a:t>
            </a:r>
            <a:endParaRPr sz="3200" b="0" i="0" u="none" strike="noStrike" cap="none">
              <a:solidFill>
                <a:srgbClr val="033C5B"/>
              </a:solidFill>
              <a:latin typeface="Arial"/>
              <a:ea typeface="Arial"/>
              <a:cs typeface="Arial"/>
              <a:sym typeface="Arial"/>
            </a:endParaRPr>
          </a:p>
        </p:txBody>
      </p:sp>
      <p:sp>
        <p:nvSpPr>
          <p:cNvPr id="114" name="Google Shape;114;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16" name="Google Shape;116;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17" name="Google Shape;117;p3"/>
          <p:cNvSpPr txBox="1"/>
          <p:nvPr/>
        </p:nvSpPr>
        <p:spPr>
          <a:xfrm>
            <a:off x="5627065" y="9243317"/>
            <a:ext cx="12041100" cy="4863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a:solidFill>
                  <a:srgbClr val="121212"/>
                </a:solidFill>
                <a:latin typeface="Arial"/>
                <a:ea typeface="Arial"/>
                <a:cs typeface="Arial"/>
                <a:sym typeface="Arial"/>
              </a:rPr>
              <a:t>F</a:t>
            </a:r>
            <a:r>
              <a:rPr lang="en-US" sz="1200" b="0" i="0" u="none" strike="noStrike" cap="none">
                <a:solidFill>
                  <a:srgbClr val="121212"/>
                </a:solidFill>
                <a:latin typeface="Arial"/>
                <a:ea typeface="Arial"/>
                <a:cs typeface="Arial"/>
                <a:sym typeface="Arial"/>
              </a:rPr>
              <a:t>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18" name="Google Shape;118;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
          <p:cNvSpPr/>
          <p:nvPr/>
        </p:nvSpPr>
        <p:spPr>
          <a:xfrm>
            <a:off x="953991" y="2423306"/>
            <a:ext cx="12287692"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In a flipped classroom, where traditional learning structures are inverted, incorporating novelty and variety plays a critical role. It significantly enhances student engagement by transforming the way instructional content is delivered and interacted with. Novelty reinvigorates students' curiosity and interest. It can be achieved by:</a:t>
            </a:r>
            <a:endParaRPr sz="2000" b="0" i="0" u="none" strike="noStrike" cap="none">
              <a:solidFill>
                <a:schemeClr val="dk1"/>
              </a:solidFill>
              <a:latin typeface="Arial"/>
              <a:ea typeface="Arial"/>
              <a:cs typeface="Arial"/>
              <a:sym typeface="Arial"/>
            </a:endParaRPr>
          </a:p>
        </p:txBody>
      </p:sp>
      <p:pic>
        <p:nvPicPr>
          <p:cNvPr id="120" name="Google Shape;120;p3"/>
          <p:cNvPicPr preferRelativeResize="0"/>
          <p:nvPr/>
        </p:nvPicPr>
        <p:blipFill rotWithShape="1">
          <a:blip r:embed="rId5">
            <a:alphaModFix/>
          </a:blip>
          <a:srcRect/>
          <a:stretch/>
        </p:blipFill>
        <p:spPr>
          <a:xfrm>
            <a:off x="14183738" y="6001188"/>
            <a:ext cx="2875655" cy="2875655"/>
          </a:xfrm>
          <a:prstGeom prst="rect">
            <a:avLst/>
          </a:prstGeom>
          <a:noFill/>
          <a:ln>
            <a:noFill/>
          </a:ln>
        </p:spPr>
      </p:pic>
      <p:sp>
        <p:nvSpPr>
          <p:cNvPr id="121" name="Google Shape;121;p3"/>
          <p:cNvSpPr txBox="1"/>
          <p:nvPr/>
        </p:nvSpPr>
        <p:spPr>
          <a:xfrm>
            <a:off x="1138112" y="4466060"/>
            <a:ext cx="11166763" cy="276998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Utilizing various types of multimedia, like engaging videos, podcasts, and interactive simulations, to present information in diverse, stimulating ways.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Regularly changing the structure of in-class activities, alternating between group discussions, hands-on projects, and creative problem-solving sessions.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Introducing new topics or concepts interactively, perhaps through gamification or scenario-based learning, to enhance active participation and critical thinking.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1685831" y="7590628"/>
            <a:ext cx="10464605" cy="1082317"/>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23" name="Google Shape;123;p3"/>
          <p:cNvSpPr txBox="1"/>
          <p:nvPr/>
        </p:nvSpPr>
        <p:spPr>
          <a:xfrm>
            <a:off x="1939636" y="7693796"/>
            <a:ext cx="1004454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Here is a guide by Dana Corey on 13 interactive presentation ideas to engage students in class: </a:t>
            </a:r>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https://www.avocor.com/blog/interactive-presentation-ideas-for-classroom/</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pic>
        <p:nvPicPr>
          <p:cNvPr id="124" name="Google Shape;124;p3"/>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6"/>
        <p:cNvGrpSpPr/>
        <p:nvPr/>
      </p:nvGrpSpPr>
      <p:grpSpPr>
        <a:xfrm>
          <a:off x="0" y="0"/>
          <a:ext cx="0" cy="0"/>
          <a:chOff x="0" y="0"/>
          <a:chExt cx="0" cy="0"/>
        </a:xfrm>
      </p:grpSpPr>
      <p:sp>
        <p:nvSpPr>
          <p:cNvPr id="657" name="Google Shape;657;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59" name="Google Shape;659;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61" name="Google Shape;661;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62" name="Google Shape;662;p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63" name="Google Shape;663;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0"/>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65" name="Google Shape;665;p20"/>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Reflection Activity</a:t>
            </a:r>
            <a:endParaRPr sz="1400" b="0" i="0" u="none" strike="noStrike" cap="none">
              <a:solidFill>
                <a:srgbClr val="000000"/>
              </a:solidFill>
              <a:latin typeface="Arial"/>
              <a:ea typeface="Arial"/>
              <a:cs typeface="Arial"/>
              <a:sym typeface="Arial"/>
            </a:endParaRPr>
          </a:p>
        </p:txBody>
      </p:sp>
      <p:sp>
        <p:nvSpPr>
          <p:cNvPr id="666" name="Google Shape;666;p20"/>
          <p:cNvSpPr txBox="1"/>
          <p:nvPr/>
        </p:nvSpPr>
        <p:spPr>
          <a:xfrm>
            <a:off x="3058697" y="2006533"/>
            <a:ext cx="10276303" cy="45610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1.Reflect on Your Current Approach</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Reflect on your current teaching methodologies. How do they align with the flipped classroom model? Identify areas that could benefit from flipping.</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2.Plan a Flipped Lesson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Choose a topic or lesson you currently teach. Reimagine it using the flipped classroom model. Outline what students will do at home (e.g., watching videos, reading materials) and in-class activities (e.g., discussions, projects).</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3.Integrate New Strategies</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Incorporate at least two new strategies discussed in Unit 4.4 into your lesson plan. This could include specific technology tools, formative assessment techniques, or methods for fostering independent learning.</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667" name="Google Shape;667;p20"/>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668" name="Google Shape;668;p20"/>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72"/>
        <p:cNvGrpSpPr/>
        <p:nvPr/>
      </p:nvGrpSpPr>
      <p:grpSpPr>
        <a:xfrm>
          <a:off x="0" y="0"/>
          <a:ext cx="0" cy="0"/>
          <a:chOff x="0" y="0"/>
          <a:chExt cx="0" cy="0"/>
        </a:xfrm>
      </p:grpSpPr>
      <p:sp>
        <p:nvSpPr>
          <p:cNvPr id="673" name="Google Shape;673;p2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75" name="Google Shape;675;p2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77" name="Google Shape;677;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78" name="Google Shape;678;p2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79" name="Google Shape;679;p2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1"/>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81" name="Google Shape;681;p21"/>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Reflection Activity</a:t>
            </a:r>
            <a:endParaRPr sz="1400" b="0" i="0" u="none" strike="noStrike" cap="none">
              <a:solidFill>
                <a:srgbClr val="000000"/>
              </a:solidFill>
              <a:latin typeface="Arial"/>
              <a:ea typeface="Arial"/>
              <a:cs typeface="Arial"/>
              <a:sym typeface="Arial"/>
            </a:endParaRPr>
          </a:p>
        </p:txBody>
      </p:sp>
      <p:sp>
        <p:nvSpPr>
          <p:cNvPr id="682" name="Google Shape;682;p21"/>
          <p:cNvSpPr txBox="1"/>
          <p:nvPr/>
        </p:nvSpPr>
        <p:spPr>
          <a:xfrm>
            <a:off x="3058697" y="2006533"/>
            <a:ext cx="10885903" cy="548438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4.Peer Review and Feedback</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If possible, share your flipped lesson plan with a colleague for feedback. Discuss what might work well and what challenges could arise.</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5.Implementation and Reflection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Implement the flipped lesson in your classroom (if feasible). Afterward, reflect on the experience. What worked well? What challenges did you face? How did students respond?</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6.Evaluate and Adjust</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Based on your reflection and student feedback, identify adjustments to improve the experience. Consider aspects like student engagement, understanding of the material, and overall classroom dynamics.</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7.Journaling</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Keep a reflective journal of your experiences with flipped classroom strategies. Note any insights, successes, or areas for growth.</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683" name="Google Shape;683;p21"/>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684" name="Google Shape;684;p21"/>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88"/>
        <p:cNvGrpSpPr/>
        <p:nvPr/>
      </p:nvGrpSpPr>
      <p:grpSpPr>
        <a:xfrm>
          <a:off x="0" y="0"/>
          <a:ext cx="0" cy="0"/>
          <a:chOff x="0" y="0"/>
          <a:chExt cx="0" cy="0"/>
        </a:xfrm>
      </p:grpSpPr>
      <p:sp>
        <p:nvSpPr>
          <p:cNvPr id="689" name="Google Shape;689;p22"/>
          <p:cNvSpPr txBox="1"/>
          <p:nvPr/>
        </p:nvSpPr>
        <p:spPr>
          <a:xfrm>
            <a:off x="734019" y="1789147"/>
            <a:ext cx="14177966" cy="2515112"/>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Additional Resources </a:t>
            </a:r>
            <a:endParaRPr sz="4000" b="0" i="0" u="none" strike="noStrike" cap="none">
              <a:solidFill>
                <a:srgbClr val="033C5B"/>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690" name="Google Shape;690;p22"/>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2"/>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93" name="Google Shape;693;p22"/>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94" name="Google Shape;694;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95" name="Google Shape;695;p2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96" name="Google Shape;696;p22"/>
          <p:cNvSpPr txBox="1"/>
          <p:nvPr/>
        </p:nvSpPr>
        <p:spPr>
          <a:xfrm>
            <a:off x="5627065" y="9243317"/>
            <a:ext cx="12041100" cy="4740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US" sz="1400" b="0" i="0" u="none" strike="noStrike" cap="none">
                <a:solidFill>
                  <a:srgbClr val="12121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97" name="Google Shape;697;p2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22"/>
          <p:cNvSpPr txBox="1"/>
          <p:nvPr/>
        </p:nvSpPr>
        <p:spPr>
          <a:xfrm>
            <a:off x="734019" y="3086100"/>
            <a:ext cx="13743981" cy="5288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2"/>
          <p:cNvSpPr txBox="1"/>
          <p:nvPr/>
        </p:nvSpPr>
        <p:spPr>
          <a:xfrm>
            <a:off x="734019" y="3238500"/>
            <a:ext cx="14177966" cy="59400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Books:</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The Flipped Classroom: Practice and Practices in Higher Education" by Carl Reidsema, Lydia Kavanagh, Roger Hadgraft, and Neville Smith</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Journal Articles:</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Arial"/>
              <a:buChar char="•"/>
            </a:pPr>
            <a:r>
              <a:rPr lang="en-US" sz="2000" b="0" i="0" u="none" strike="noStrike" cap="none">
                <a:solidFill>
                  <a:schemeClr val="dk1"/>
                </a:solidFill>
                <a:latin typeface="Arial"/>
                <a:ea typeface="Arial"/>
                <a:cs typeface="Arial"/>
                <a:sym typeface="Arial"/>
              </a:rPr>
              <a:t>Bosio, Giulio; Origo, Federica (2019) : Who Gains from Active Learning in Higher Education?, IZA Discussion Papers, No. 12445, Institute of Labor Economics (IZA), Bonn Ribeiro Silva, Elsa &amp; Amorim, Catarina &amp; Aparicio, José &amp; Batista, Paula. (2022). </a:t>
            </a:r>
            <a:endParaRPr sz="2000" b="0" i="0" u="none" strike="noStrike" cap="none">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Trends of Active Learning in Higher Education and Students’ Well-Being: A Literature Review. Frontiers in Psychology.</a:t>
            </a:r>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Online Articles: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13 interactive presentation ideas to engage students in class (2023). Dana Corey for Avocor: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https://www.avocor.com/blog/interactive-presentation-ideas-for-classroom/</a:t>
            </a: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Flip the learning in your classroom. Avid: </a:t>
            </a: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https://avidopenaccess.org/resource/flip-the-learning-in-your-classroom/</a:t>
            </a: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Blended Learning: Combining Online and In-Person Instruction (2023). Learn Now: </a:t>
            </a:r>
            <a:r>
              <a:rPr lang="en-US"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https://www.learnow.live/blog/blended-learning-combining-online-and-in-person-instruction</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pic>
        <p:nvPicPr>
          <p:cNvPr id="700" name="Google Shape;700;p22"/>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04"/>
        <p:cNvGrpSpPr/>
        <p:nvPr/>
      </p:nvGrpSpPr>
      <p:grpSpPr>
        <a:xfrm>
          <a:off x="0" y="0"/>
          <a:ext cx="0" cy="0"/>
          <a:chOff x="0" y="0"/>
          <a:chExt cx="0" cy="0"/>
        </a:xfrm>
      </p:grpSpPr>
      <p:sp>
        <p:nvSpPr>
          <p:cNvPr id="705" name="Google Shape;705;p54"/>
          <p:cNvSpPr txBox="1"/>
          <p:nvPr/>
        </p:nvSpPr>
        <p:spPr>
          <a:xfrm>
            <a:off x="734019" y="1789147"/>
            <a:ext cx="14177966" cy="2515112"/>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Additional Resources </a:t>
            </a:r>
            <a:endParaRPr sz="4000" b="0" i="0" u="none" strike="noStrike" cap="none">
              <a:solidFill>
                <a:srgbClr val="033C5B"/>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706" name="Google Shape;706;p54"/>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54"/>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709" name="Google Shape;709;p54"/>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710" name="Google Shape;710;p5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711" name="Google Shape;711;p5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712" name="Google Shape;712;p54"/>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713" name="Google Shape;713;p5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4"/>
          <p:cNvSpPr txBox="1"/>
          <p:nvPr/>
        </p:nvSpPr>
        <p:spPr>
          <a:xfrm>
            <a:off x="734019" y="3086100"/>
            <a:ext cx="13743981" cy="5288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54"/>
          <p:cNvSpPr txBox="1"/>
          <p:nvPr/>
        </p:nvSpPr>
        <p:spPr>
          <a:xfrm>
            <a:off x="734019" y="3238500"/>
            <a:ext cx="14177966" cy="3477835"/>
          </a:xfrm>
          <a:prstGeom prst="rect">
            <a:avLst/>
          </a:prstGeom>
          <a:noFill/>
          <a:ln>
            <a:noFill/>
          </a:ln>
        </p:spPr>
        <p:txBody>
          <a:bodyPr spcFirstLastPara="1" wrap="square" lIns="91425" tIns="45700" rIns="91425" bIns="45700" anchor="t" anchorCtr="0">
            <a:spAutoFit/>
          </a:bodyPr>
          <a:lstStyle/>
          <a:p>
            <a:pPr marL="342900" marR="0" lvl="0" indent="-177800" algn="l" rtl="0">
              <a:lnSpc>
                <a:spcPct val="100000"/>
              </a:lnSpc>
              <a:spcBef>
                <a:spcPts val="0"/>
              </a:spcBef>
              <a:spcAft>
                <a:spcPts val="0"/>
              </a:spcAft>
              <a:buClr>
                <a:schemeClr val="dk1"/>
              </a:buClr>
              <a:buSzPts val="2600"/>
              <a:buFont typeface="Arial"/>
              <a:buNone/>
            </a:pP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10 Time Management Skills and Techniques for Students (2023). Simpli Learn: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https://www.simplilearn.com/tutorials/time-management-tutorial/best-time-management-tips-for-students</a:t>
            </a: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6 types of assessment and how to use them (2024). Maria Kampen: </a:t>
            </a:r>
            <a:r>
              <a:rPr lang="en-US" sz="20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https://www.prodigygame.com/main-en/blog/types-of-assessment/</a:t>
            </a:r>
            <a:r>
              <a:rPr lang="en-US" sz="2000" b="0" i="0" u="none" strike="noStrike" cap="none">
                <a:solidFill>
                  <a:schemeClr val="dk1"/>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Question: How Do You Use Student Feedback to Change Your Practice (2023). Edutopia: </a:t>
            </a:r>
            <a:r>
              <a:rPr lang="en-US"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https://www.edutopia.org/article/question-change-teaching-practice-student-feedback/</a:t>
            </a:r>
            <a:r>
              <a:rPr lang="en-US" sz="2000" b="0" i="0" u="none" strike="noStrike" cap="none">
                <a:solidFill>
                  <a:srgbClr val="000000"/>
                </a:solidFill>
                <a:latin typeface="Arial"/>
                <a:ea typeface="Arial"/>
                <a:cs typeface="Arial"/>
                <a:sym typeface="Arial"/>
              </a:rPr>
              <a:t> </a:t>
            </a:r>
            <a:endParaRPr/>
          </a:p>
          <a:p>
            <a:pPr marL="342900" marR="0" lvl="0" indent="-177800" algn="l" rtl="0">
              <a:lnSpc>
                <a:spcPct val="100000"/>
              </a:lnSpc>
              <a:spcBef>
                <a:spcPts val="0"/>
              </a:spcBef>
              <a:spcAft>
                <a:spcPts val="0"/>
              </a:spcAft>
              <a:buClr>
                <a:schemeClr val="dk1"/>
              </a:buClr>
              <a:buSzPts val="26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Video</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Creating a Better Future Through Collaborative Learning | Maddie Edwards | TEDxYouth@Brambleton (2019). </a:t>
            </a:r>
            <a:r>
              <a:rPr lang="en-US" sz="20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https://www.youtube.com/watch?v=-WG1CoPgJfY</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pic>
        <p:nvPicPr>
          <p:cNvPr id="716" name="Google Shape;716;p54"/>
          <p:cNvPicPr preferRelativeResize="0"/>
          <p:nvPr/>
        </p:nvPicPr>
        <p:blipFill rotWithShape="1">
          <a:blip r:embed="rId10">
            <a:alphaModFix/>
          </a:blip>
          <a:srcRect/>
          <a:stretch/>
        </p:blipFill>
        <p:spPr>
          <a:xfrm>
            <a:off x="15812650" y="9468646"/>
            <a:ext cx="1727565" cy="6282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20"/>
        <p:cNvGrpSpPr/>
        <p:nvPr/>
      </p:nvGrpSpPr>
      <p:grpSpPr>
        <a:xfrm>
          <a:off x="0" y="0"/>
          <a:ext cx="0" cy="0"/>
          <a:chOff x="0" y="0"/>
          <a:chExt cx="0" cy="0"/>
        </a:xfrm>
      </p:grpSpPr>
      <p:sp>
        <p:nvSpPr>
          <p:cNvPr id="721" name="Google Shape;721;p23"/>
          <p:cNvSpPr/>
          <p:nvPr/>
        </p:nvSpPr>
        <p:spPr>
          <a:xfrm>
            <a:off x="11475551" y="4717986"/>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3">
              <a:alphaModFix/>
            </a:blip>
            <a:stretch>
              <a:fillRect/>
            </a:stretch>
          </a:blipFill>
          <a:ln>
            <a:noFill/>
          </a:ln>
        </p:spPr>
        <p:txBody>
          <a:bodyPr/>
          <a:lstStyle/>
          <a:p>
            <a:endParaRPr lang="en-BE"/>
          </a:p>
        </p:txBody>
      </p:sp>
      <p:sp>
        <p:nvSpPr>
          <p:cNvPr id="722" name="Google Shape;722;p23"/>
          <p:cNvSpPr/>
          <p:nvPr/>
        </p:nvSpPr>
        <p:spPr>
          <a:xfrm>
            <a:off x="12101755" y="1557641"/>
            <a:ext cx="2192189" cy="2347726"/>
          </a:xfrm>
          <a:custGeom>
            <a:avLst/>
            <a:gdLst/>
            <a:ahLst/>
            <a:cxnLst/>
            <a:rect l="l" t="t" r="r" b="b"/>
            <a:pathLst>
              <a:path w="2192189" h="2347726" extrusionOk="0">
                <a:moveTo>
                  <a:pt x="0" y="0"/>
                </a:moveTo>
                <a:lnTo>
                  <a:pt x="2192189" y="0"/>
                </a:lnTo>
                <a:lnTo>
                  <a:pt x="2192189" y="2347726"/>
                </a:lnTo>
                <a:lnTo>
                  <a:pt x="0" y="2347726"/>
                </a:lnTo>
                <a:lnTo>
                  <a:pt x="0" y="0"/>
                </a:lnTo>
                <a:close/>
              </a:path>
            </a:pathLst>
          </a:custGeom>
          <a:blipFill rotWithShape="1">
            <a:blip r:embed="rId4">
              <a:alphaModFix/>
            </a:blip>
            <a:stretch>
              <a:fillRect/>
            </a:stretch>
          </a:blipFill>
          <a:ln>
            <a:noFill/>
          </a:ln>
        </p:spPr>
        <p:txBody>
          <a:bodyPr/>
          <a:lstStyle/>
          <a:p>
            <a:endParaRPr lang="en-BE"/>
          </a:p>
        </p:txBody>
      </p:sp>
      <p:sp>
        <p:nvSpPr>
          <p:cNvPr id="723" name="Google Shape;723;p23"/>
          <p:cNvSpPr/>
          <p:nvPr/>
        </p:nvSpPr>
        <p:spPr>
          <a:xfrm>
            <a:off x="1316029" y="2731504"/>
            <a:ext cx="1855677" cy="1505418"/>
          </a:xfrm>
          <a:custGeom>
            <a:avLst/>
            <a:gdLst/>
            <a:ahLst/>
            <a:cxnLst/>
            <a:rect l="l" t="t" r="r" b="b"/>
            <a:pathLst>
              <a:path w="1855677" h="1505418" extrusionOk="0">
                <a:moveTo>
                  <a:pt x="0" y="0"/>
                </a:moveTo>
                <a:lnTo>
                  <a:pt x="1855678" y="0"/>
                </a:lnTo>
                <a:lnTo>
                  <a:pt x="1855678" y="1505419"/>
                </a:lnTo>
                <a:lnTo>
                  <a:pt x="0" y="1505419"/>
                </a:lnTo>
                <a:lnTo>
                  <a:pt x="0" y="0"/>
                </a:lnTo>
                <a:close/>
              </a:path>
            </a:pathLst>
          </a:custGeom>
          <a:blipFill rotWithShape="1">
            <a:blip r:embed="rId5">
              <a:alphaModFix/>
            </a:blip>
            <a:stretch>
              <a:fillRect/>
            </a:stretch>
          </a:blipFill>
          <a:ln>
            <a:noFill/>
          </a:ln>
        </p:spPr>
        <p:txBody>
          <a:bodyPr/>
          <a:lstStyle/>
          <a:p>
            <a:endParaRPr lang="en-BE"/>
          </a:p>
        </p:txBody>
      </p:sp>
      <p:sp>
        <p:nvSpPr>
          <p:cNvPr id="724" name="Google Shape;724;p23"/>
          <p:cNvSpPr/>
          <p:nvPr/>
        </p:nvSpPr>
        <p:spPr>
          <a:xfrm>
            <a:off x="4116694" y="2888554"/>
            <a:ext cx="2696737" cy="2696737"/>
          </a:xfrm>
          <a:custGeom>
            <a:avLst/>
            <a:gdLst/>
            <a:ahLst/>
            <a:cxnLst/>
            <a:rect l="l" t="t" r="r" b="b"/>
            <a:pathLst>
              <a:path w="2696737" h="2696737" extrusionOk="0">
                <a:moveTo>
                  <a:pt x="0" y="0"/>
                </a:moveTo>
                <a:lnTo>
                  <a:pt x="2696737" y="0"/>
                </a:lnTo>
                <a:lnTo>
                  <a:pt x="2696737" y="2696737"/>
                </a:lnTo>
                <a:lnTo>
                  <a:pt x="0" y="2696737"/>
                </a:lnTo>
                <a:lnTo>
                  <a:pt x="0" y="0"/>
                </a:lnTo>
                <a:close/>
              </a:path>
            </a:pathLst>
          </a:custGeom>
          <a:blipFill rotWithShape="1">
            <a:blip r:embed="rId6">
              <a:alphaModFix/>
            </a:blip>
            <a:stretch>
              <a:fillRect/>
            </a:stretch>
          </a:blipFill>
          <a:ln>
            <a:noFill/>
          </a:ln>
        </p:spPr>
        <p:txBody>
          <a:bodyPr/>
          <a:lstStyle/>
          <a:p>
            <a:endParaRPr lang="en-BE"/>
          </a:p>
        </p:txBody>
      </p:sp>
      <p:sp>
        <p:nvSpPr>
          <p:cNvPr id="725" name="Google Shape;725;p23"/>
          <p:cNvSpPr/>
          <p:nvPr/>
        </p:nvSpPr>
        <p:spPr>
          <a:xfrm>
            <a:off x="8230403" y="1068647"/>
            <a:ext cx="1827194" cy="2035871"/>
          </a:xfrm>
          <a:custGeom>
            <a:avLst/>
            <a:gdLst/>
            <a:ahLst/>
            <a:cxnLst/>
            <a:rect l="l" t="t" r="r" b="b"/>
            <a:pathLst>
              <a:path w="1827194" h="2035871" extrusionOk="0">
                <a:moveTo>
                  <a:pt x="0" y="0"/>
                </a:moveTo>
                <a:lnTo>
                  <a:pt x="1827194" y="0"/>
                </a:lnTo>
                <a:lnTo>
                  <a:pt x="1827194" y="2035871"/>
                </a:lnTo>
                <a:lnTo>
                  <a:pt x="0" y="2035871"/>
                </a:lnTo>
                <a:lnTo>
                  <a:pt x="0" y="0"/>
                </a:lnTo>
                <a:close/>
              </a:path>
            </a:pathLst>
          </a:custGeom>
          <a:blipFill rotWithShape="1">
            <a:blip r:embed="rId7">
              <a:alphaModFix/>
            </a:blip>
            <a:stretch>
              <a:fillRect/>
            </a:stretch>
          </a:blipFill>
          <a:ln>
            <a:noFill/>
          </a:ln>
        </p:spPr>
        <p:txBody>
          <a:bodyPr/>
          <a:lstStyle/>
          <a:p>
            <a:endParaRPr lang="en-BE"/>
          </a:p>
        </p:txBody>
      </p:sp>
      <p:sp>
        <p:nvSpPr>
          <p:cNvPr id="726" name="Google Shape;726;p23"/>
          <p:cNvSpPr/>
          <p:nvPr/>
        </p:nvSpPr>
        <p:spPr>
          <a:xfrm>
            <a:off x="7964974" y="4114800"/>
            <a:ext cx="2358052" cy="2057400"/>
          </a:xfrm>
          <a:custGeom>
            <a:avLst/>
            <a:gdLst/>
            <a:ahLst/>
            <a:cxnLst/>
            <a:rect l="l" t="t" r="r" b="b"/>
            <a:pathLst>
              <a:path w="2358052" h="2057400" extrusionOk="0">
                <a:moveTo>
                  <a:pt x="0" y="0"/>
                </a:moveTo>
                <a:lnTo>
                  <a:pt x="2358052" y="0"/>
                </a:lnTo>
                <a:lnTo>
                  <a:pt x="2358052" y="2057400"/>
                </a:lnTo>
                <a:lnTo>
                  <a:pt x="0" y="2057400"/>
                </a:lnTo>
                <a:lnTo>
                  <a:pt x="0" y="0"/>
                </a:lnTo>
                <a:close/>
              </a:path>
            </a:pathLst>
          </a:custGeom>
          <a:blipFill rotWithShape="1">
            <a:blip r:embed="rId8">
              <a:alphaModFix/>
            </a:blip>
            <a:stretch>
              <a:fillRect/>
            </a:stretch>
          </a:blipFill>
          <a:ln>
            <a:noFill/>
          </a:ln>
        </p:spPr>
        <p:txBody>
          <a:bodyPr/>
          <a:lstStyle/>
          <a:p>
            <a:endParaRPr lang="en-BE"/>
          </a:p>
        </p:txBody>
      </p:sp>
      <p:sp>
        <p:nvSpPr>
          <p:cNvPr id="727" name="Google Shape;727;p23"/>
          <p:cNvSpPr/>
          <p:nvPr/>
        </p:nvSpPr>
        <p:spPr>
          <a:xfrm>
            <a:off x="2529114" y="6775386"/>
            <a:ext cx="3984847" cy="1957556"/>
          </a:xfrm>
          <a:custGeom>
            <a:avLst/>
            <a:gdLst/>
            <a:ahLst/>
            <a:cxnLst/>
            <a:rect l="l" t="t" r="r" b="b"/>
            <a:pathLst>
              <a:path w="3984847" h="1957556" extrusionOk="0">
                <a:moveTo>
                  <a:pt x="0" y="0"/>
                </a:moveTo>
                <a:lnTo>
                  <a:pt x="3984847" y="0"/>
                </a:lnTo>
                <a:lnTo>
                  <a:pt x="3984847" y="1957556"/>
                </a:lnTo>
                <a:lnTo>
                  <a:pt x="0" y="1957556"/>
                </a:lnTo>
                <a:lnTo>
                  <a:pt x="0" y="0"/>
                </a:lnTo>
                <a:close/>
              </a:path>
            </a:pathLst>
          </a:custGeom>
          <a:blipFill rotWithShape="1">
            <a:blip r:embed="rId9">
              <a:alphaModFix/>
            </a:blip>
            <a:stretch>
              <a:fillRect/>
            </a:stretch>
          </a:blipFill>
          <a:ln>
            <a:noFill/>
          </a:ln>
        </p:spPr>
        <p:txBody>
          <a:bodyPr/>
          <a:lstStyle/>
          <a:p>
            <a:endParaRPr lang="en-BE"/>
          </a:p>
        </p:txBody>
      </p:sp>
      <p:sp>
        <p:nvSpPr>
          <p:cNvPr id="728" name="Google Shape;728;p23"/>
          <p:cNvSpPr txBox="1"/>
          <p:nvPr/>
        </p:nvSpPr>
        <p:spPr>
          <a:xfrm>
            <a:off x="1028700" y="1095375"/>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Icons Library</a:t>
            </a:r>
            <a:endParaRPr sz="1400" b="0" i="0" u="none" strike="noStrike" cap="none">
              <a:solidFill>
                <a:srgbClr val="000000"/>
              </a:solidFill>
              <a:latin typeface="Arial"/>
              <a:ea typeface="Arial"/>
              <a:cs typeface="Arial"/>
              <a:sym typeface="Arial"/>
            </a:endParaRPr>
          </a:p>
        </p:txBody>
      </p:sp>
      <p:pic>
        <p:nvPicPr>
          <p:cNvPr id="729" name="Google Shape;729;p23"/>
          <p:cNvPicPr preferRelativeResize="0"/>
          <p:nvPr/>
        </p:nvPicPr>
        <p:blipFill rotWithShape="1">
          <a:blip r:embed="rId10">
            <a:alphaModFix/>
          </a:blip>
          <a:srcRect/>
          <a:stretch/>
        </p:blipFill>
        <p:spPr>
          <a:xfrm>
            <a:off x="15812650" y="9468646"/>
            <a:ext cx="1727565" cy="6282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8"/>
        <p:cNvGrpSpPr/>
        <p:nvPr/>
      </p:nvGrpSpPr>
      <p:grpSpPr>
        <a:xfrm>
          <a:off x="0" y="0"/>
          <a:ext cx="0" cy="0"/>
          <a:chOff x="0" y="0"/>
          <a:chExt cx="0" cy="0"/>
        </a:xfrm>
      </p:grpSpPr>
      <p:sp>
        <p:nvSpPr>
          <p:cNvPr id="129" name="Google Shape;129;p36"/>
          <p:cNvSpPr/>
          <p:nvPr/>
        </p:nvSpPr>
        <p:spPr>
          <a:xfrm>
            <a:off x="16999409" y="-13791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31" name="Google Shape;131;p36"/>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The role for novelty in learning</a:t>
            </a:r>
            <a:endParaRPr sz="3200" b="0" i="0" u="none" strike="noStrike" cap="none">
              <a:solidFill>
                <a:srgbClr val="033C5B"/>
              </a:solidFill>
              <a:latin typeface="Arial"/>
              <a:ea typeface="Arial"/>
              <a:cs typeface="Arial"/>
              <a:sym typeface="Arial"/>
            </a:endParaRPr>
          </a:p>
        </p:txBody>
      </p:sp>
      <p:sp>
        <p:nvSpPr>
          <p:cNvPr id="132" name="Google Shape;132;p3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34" name="Google Shape;134;p3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35" name="Google Shape;135;p3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36" name="Google Shape;136;p3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6"/>
          <p:cNvSpPr/>
          <p:nvPr/>
        </p:nvSpPr>
        <p:spPr>
          <a:xfrm>
            <a:off x="953991" y="2423306"/>
            <a:ext cx="6818409" cy="60939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Introducing new elements in teaching methodologies keeps the learning experience fresh and engaging. It prevents the process from becoming routine or monotonous, which is key to maintaining students' enthusiasm and preventing disengagement. Novelty in educational methods ensures that each learning session is an opportunity for discovery and excitement.</a:t>
            </a:r>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Additionally, it actively stimulates students' participation in their learning journey. This leads to deeper understanding and retention of material. When students encounter new and unexpected methods of learning, they engage more deeply, question more critically, and understand more comprehensively</a:t>
            </a:r>
            <a:r>
              <a:rPr lang="en-US" sz="1400" b="0" i="0" u="none" strike="noStrike" cap="none">
                <a:solidFill>
                  <a:srgbClr val="000000"/>
                </a:solidFill>
                <a:latin typeface="Arial"/>
                <a:ea typeface="Arial"/>
                <a:cs typeface="Arial"/>
                <a:sym typeface="Arial"/>
              </a:rPr>
              <a:t>.</a:t>
            </a:r>
            <a:endParaRPr/>
          </a:p>
        </p:txBody>
      </p:sp>
      <p:sp>
        <p:nvSpPr>
          <p:cNvPr id="138" name="Google Shape;138;p36"/>
          <p:cNvSpPr txBox="1"/>
          <p:nvPr/>
        </p:nvSpPr>
        <p:spPr>
          <a:xfrm>
            <a:off x="1138112" y="4466060"/>
            <a:ext cx="111667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9" name="Google Shape;139;p36"/>
          <p:cNvPicPr preferRelativeResize="0"/>
          <p:nvPr/>
        </p:nvPicPr>
        <p:blipFill rotWithShape="1">
          <a:blip r:embed="rId5">
            <a:alphaModFix/>
          </a:blip>
          <a:srcRect/>
          <a:stretch/>
        </p:blipFill>
        <p:spPr>
          <a:xfrm>
            <a:off x="8623287" y="2662952"/>
            <a:ext cx="7408510" cy="4939006"/>
          </a:xfrm>
          <a:prstGeom prst="rect">
            <a:avLst/>
          </a:prstGeom>
          <a:noFill/>
          <a:ln>
            <a:noFill/>
          </a:ln>
        </p:spPr>
      </p:pic>
      <p:pic>
        <p:nvPicPr>
          <p:cNvPr id="140" name="Google Shape;140;p36"/>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4"/>
        <p:cNvGrpSpPr/>
        <p:nvPr/>
      </p:nvGrpSpPr>
      <p:grpSpPr>
        <a:xfrm>
          <a:off x="0" y="0"/>
          <a:ext cx="0" cy="0"/>
          <a:chOff x="0" y="0"/>
          <a:chExt cx="0" cy="0"/>
        </a:xfrm>
      </p:grpSpPr>
      <p:sp>
        <p:nvSpPr>
          <p:cNvPr id="145" name="Google Shape;145;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47" name="Google Shape;147;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48" name="Google Shape;148;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49" name="Google Shape;149;p5"/>
          <p:cNvSpPr/>
          <p:nvPr/>
        </p:nvSpPr>
        <p:spPr>
          <a:xfrm>
            <a:off x="2055984" y="2208406"/>
            <a:ext cx="5032033" cy="5870189"/>
          </a:xfrm>
          <a:custGeom>
            <a:avLst/>
            <a:gdLst/>
            <a:ahLst/>
            <a:cxnLst/>
            <a:rect l="l" t="t" r="r" b="b"/>
            <a:pathLst>
              <a:path w="5032033" h="5870189" extrusionOk="0">
                <a:moveTo>
                  <a:pt x="0" y="0"/>
                </a:moveTo>
                <a:lnTo>
                  <a:pt x="5032032" y="0"/>
                </a:lnTo>
                <a:lnTo>
                  <a:pt x="5032032" y="5870188"/>
                </a:lnTo>
                <a:lnTo>
                  <a:pt x="0" y="5870188"/>
                </a:lnTo>
                <a:lnTo>
                  <a:pt x="0" y="0"/>
                </a:lnTo>
                <a:close/>
              </a:path>
            </a:pathLst>
          </a:custGeom>
          <a:blipFill rotWithShape="1">
            <a:blip r:embed="rId5">
              <a:alphaModFix/>
            </a:blip>
            <a:stretch>
              <a:fillRect l="-37537" r="-37535"/>
            </a:stretch>
          </a:blipFill>
          <a:ln>
            <a:noFill/>
          </a:ln>
        </p:spPr>
        <p:txBody>
          <a:bodyPr/>
          <a:lstStyle/>
          <a:p>
            <a:endParaRPr lang="en-BE"/>
          </a:p>
        </p:txBody>
      </p:sp>
      <p:sp>
        <p:nvSpPr>
          <p:cNvPr id="150" name="Google Shape;150;p5"/>
          <p:cNvSpPr txBox="1"/>
          <p:nvPr/>
        </p:nvSpPr>
        <p:spPr>
          <a:xfrm>
            <a:off x="9613816" y="685839"/>
            <a:ext cx="645786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Maximizing face-to-face learning</a:t>
            </a:r>
            <a:endParaRPr sz="4000" b="0" i="0" u="none" strike="noStrike" cap="none">
              <a:solidFill>
                <a:srgbClr val="033C5B"/>
              </a:solidFill>
              <a:latin typeface="Arial"/>
              <a:ea typeface="Arial"/>
              <a:cs typeface="Arial"/>
              <a:sym typeface="Arial"/>
            </a:endParaRPr>
          </a:p>
        </p:txBody>
      </p:sp>
      <p:sp>
        <p:nvSpPr>
          <p:cNvPr id="151" name="Google Shape;151;p5"/>
          <p:cNvSpPr txBox="1"/>
          <p:nvPr/>
        </p:nvSpPr>
        <p:spPr>
          <a:xfrm>
            <a:off x="9638837" y="2271847"/>
            <a:ext cx="6457864" cy="425328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The flipped classroom model underscores the importance of using classroom time effectively. It's crucial to engage students in activities that benefit most from </a:t>
            </a:r>
            <a:r>
              <a:rPr lang="en-US" sz="2000" b="1" i="0" u="none" strike="noStrike" cap="none">
                <a:solidFill>
                  <a:srgbClr val="E36C09"/>
                </a:solidFill>
                <a:latin typeface="Arial"/>
                <a:ea typeface="Arial"/>
                <a:cs typeface="Arial"/>
                <a:sym typeface="Arial"/>
              </a:rPr>
              <a:t>direct interaction and discussion.</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Classroom sessions are an opportunity to </a:t>
            </a:r>
            <a:r>
              <a:rPr lang="en-US" sz="2000" b="1" i="0" u="none" strike="noStrike" cap="none">
                <a:solidFill>
                  <a:srgbClr val="E36C09"/>
                </a:solidFill>
                <a:latin typeface="Arial"/>
                <a:ea typeface="Arial"/>
                <a:cs typeface="Arial"/>
                <a:sym typeface="Arial"/>
              </a:rPr>
              <a:t>deepen understanding</a:t>
            </a:r>
            <a:r>
              <a:rPr lang="en-US" sz="2000" b="1" i="0" u="none" strike="noStrike" cap="none">
                <a:solidFill>
                  <a:schemeClr val="dk1"/>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of concepts introduced online, through interactive and collaborative activities.</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52" name="Google Shape;152;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53" name="Google Shape;153;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154" name="Google Shape;154;p5"/>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55" name="Google Shape;155;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5"/>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0"/>
        <p:cNvGrpSpPr/>
        <p:nvPr/>
      </p:nvGrpSpPr>
      <p:grpSpPr>
        <a:xfrm>
          <a:off x="0" y="0"/>
          <a:ext cx="0" cy="0"/>
          <a:chOff x="0" y="0"/>
          <a:chExt cx="0" cy="0"/>
        </a:xfrm>
      </p:grpSpPr>
      <p:sp>
        <p:nvSpPr>
          <p:cNvPr id="161" name="Google Shape;161;p37"/>
          <p:cNvSpPr txBox="1"/>
          <p:nvPr/>
        </p:nvSpPr>
        <p:spPr>
          <a:xfrm>
            <a:off x="734019" y="1789147"/>
            <a:ext cx="6761290" cy="296683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Maximizing face-to-face learning</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Effective Classroom Activities</a:t>
            </a:r>
            <a:endParaRPr sz="3200" b="0" i="0" u="none" strike="noStrike" cap="none">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162" name="Google Shape;162;p3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65" name="Google Shape;165;p3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66" name="Google Shape;166;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67" name="Google Shape;167;p3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68" name="Google Shape;168;p37"/>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69" name="Google Shape;169;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p37"/>
          <p:cNvPicPr preferRelativeResize="0"/>
          <p:nvPr/>
        </p:nvPicPr>
        <p:blipFill rotWithShape="1">
          <a:blip r:embed="rId6">
            <a:alphaModFix/>
          </a:blip>
          <a:srcRect/>
          <a:stretch/>
        </p:blipFill>
        <p:spPr>
          <a:xfrm>
            <a:off x="14645111" y="6371050"/>
            <a:ext cx="2643759" cy="2441367"/>
          </a:xfrm>
          <a:prstGeom prst="rect">
            <a:avLst/>
          </a:prstGeom>
          <a:noFill/>
          <a:ln>
            <a:noFill/>
          </a:ln>
        </p:spPr>
      </p:pic>
      <p:sp>
        <p:nvSpPr>
          <p:cNvPr id="171" name="Google Shape;171;p37"/>
          <p:cNvSpPr txBox="1"/>
          <p:nvPr/>
        </p:nvSpPr>
        <p:spPr>
          <a:xfrm>
            <a:off x="734018" y="3689315"/>
            <a:ext cx="7190400" cy="3540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Prioritize interactive activities during in-person sessions. This includes </a:t>
            </a:r>
            <a:r>
              <a:rPr lang="en-US" sz="2000" b="1" i="0" u="none" strike="noStrike" cap="none">
                <a:solidFill>
                  <a:srgbClr val="E36C09"/>
                </a:solidFill>
                <a:latin typeface="Arial"/>
                <a:ea typeface="Arial"/>
                <a:cs typeface="Arial"/>
                <a:sym typeface="Arial"/>
              </a:rPr>
              <a:t>group discussions</a:t>
            </a:r>
            <a:r>
              <a:rPr lang="en-US" sz="2000" b="0" i="0" u="none" strike="noStrike" cap="none">
                <a:solidFill>
                  <a:schemeClr val="dk1"/>
                </a:solidFill>
                <a:latin typeface="Arial"/>
                <a:ea typeface="Arial"/>
                <a:cs typeface="Arial"/>
                <a:sym typeface="Arial"/>
              </a:rPr>
              <a:t>,</a:t>
            </a:r>
            <a:r>
              <a:rPr lang="en-US" sz="2000" b="1" i="0" u="none" strike="noStrike" cap="none">
                <a:solidFill>
                  <a:schemeClr val="dk1"/>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collaborative problem-solving</a:t>
            </a:r>
            <a:r>
              <a:rPr lang="en-US" sz="2000" b="0" i="0" u="none" strike="noStrike" cap="none">
                <a:solidFill>
                  <a:schemeClr val="dk1"/>
                </a:solidFill>
                <a:latin typeface="Arial"/>
                <a:ea typeface="Arial"/>
                <a:cs typeface="Arial"/>
                <a:sym typeface="Arial"/>
              </a:rPr>
              <a:t>,</a:t>
            </a:r>
            <a:r>
              <a:rPr lang="en-US" sz="2000" b="1" i="0" u="none" strike="noStrike" cap="none">
                <a:solidFill>
                  <a:schemeClr val="dk1"/>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and hands-on projects</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that encourage active engagement and deeper understanding of online materials. Activities should be designed to </a:t>
            </a:r>
            <a:r>
              <a:rPr lang="en-US" sz="2000" b="0" i="0" u="none" strike="noStrike" cap="none">
                <a:solidFill>
                  <a:srgbClr val="E36C09"/>
                </a:solidFill>
                <a:latin typeface="Arial"/>
                <a:ea typeface="Arial"/>
                <a:cs typeface="Arial"/>
                <a:sym typeface="Arial"/>
              </a:rPr>
              <a:t>apply and expand upon what students have learned online</a:t>
            </a:r>
            <a:r>
              <a:rPr lang="en-US" sz="2000" b="0" i="0" u="none" strike="noStrike" cap="none">
                <a:solidFill>
                  <a:schemeClr val="dk1"/>
                </a:solidFill>
                <a:latin typeface="Arial"/>
                <a:ea typeface="Arial"/>
                <a:cs typeface="Arial"/>
                <a:sym typeface="Arial"/>
              </a:rPr>
              <a:t>, encouraging critical thinking and real-world application.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37"/>
          <p:cNvSpPr txBox="1"/>
          <p:nvPr/>
        </p:nvSpPr>
        <p:spPr>
          <a:xfrm>
            <a:off x="8901592" y="4479545"/>
            <a:ext cx="5611853"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Take a look at this article by Avid to learn some more about maximizing face time: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https://avidopenaccess.org/resource/flip-the-learning-in-your-classroom/</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173" name="Google Shape;173;p37"/>
          <p:cNvSpPr/>
          <p:nvPr/>
        </p:nvSpPr>
        <p:spPr>
          <a:xfrm>
            <a:off x="8769927" y="4320959"/>
            <a:ext cx="5875184" cy="205009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174" name="Google Shape;174;p37"/>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8"/>
        <p:cNvGrpSpPr/>
        <p:nvPr/>
      </p:nvGrpSpPr>
      <p:grpSpPr>
        <a:xfrm>
          <a:off x="0" y="0"/>
          <a:ext cx="0" cy="0"/>
          <a:chOff x="0" y="0"/>
          <a:chExt cx="0" cy="0"/>
        </a:xfrm>
      </p:grpSpPr>
      <p:sp>
        <p:nvSpPr>
          <p:cNvPr id="179" name="Google Shape;179;p38"/>
          <p:cNvSpPr txBox="1"/>
          <p:nvPr/>
        </p:nvSpPr>
        <p:spPr>
          <a:xfrm>
            <a:off x="734019" y="1789147"/>
            <a:ext cx="6761290"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00" b="0" i="0" u="none" strike="noStrike" cap="none">
                <a:solidFill>
                  <a:srgbClr val="033C5B"/>
                </a:solidFill>
                <a:latin typeface="Arial"/>
                <a:ea typeface="Arial"/>
                <a:cs typeface="Arial"/>
                <a:sym typeface="Arial"/>
              </a:rPr>
              <a:t>Maximizing face-to-face learning</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Optimizing Classroom Engagement</a:t>
            </a:r>
            <a:endParaRPr sz="8799" b="0" i="0" u="none" strike="noStrike" cap="none">
              <a:solidFill>
                <a:srgbClr val="033C5B"/>
              </a:solidFill>
              <a:latin typeface="Arial"/>
              <a:ea typeface="Arial"/>
              <a:cs typeface="Arial"/>
              <a:sym typeface="Arial"/>
            </a:endParaRPr>
          </a:p>
        </p:txBody>
      </p:sp>
      <p:sp>
        <p:nvSpPr>
          <p:cNvPr id="180" name="Google Shape;180;p3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3" name="Google Shape;183;p3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84" name="Google Shape;184;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85" name="Google Shape;185;p3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86" name="Google Shape;186;p3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87" name="Google Shape;187;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8"/>
          <p:cNvSpPr txBox="1"/>
          <p:nvPr/>
        </p:nvSpPr>
        <p:spPr>
          <a:xfrm>
            <a:off x="734018" y="3689315"/>
            <a:ext cx="7190509" cy="307776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Focus on active learning techniques to maximize student participation. Use methods such as </a:t>
            </a:r>
            <a:r>
              <a:rPr lang="en-US" sz="2000" b="1" i="0" u="none" strike="noStrike" cap="none">
                <a:solidFill>
                  <a:srgbClr val="E36C09"/>
                </a:solidFill>
                <a:latin typeface="Arial"/>
                <a:ea typeface="Arial"/>
                <a:cs typeface="Arial"/>
                <a:sym typeface="Arial"/>
              </a:rPr>
              <a:t>debates</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role-playing</a:t>
            </a:r>
            <a:r>
              <a:rPr lang="en-US" sz="2000" b="0" i="0" u="none" strike="noStrike" cap="none">
                <a:solidFill>
                  <a:srgbClr val="000000"/>
                </a:solidFill>
                <a:latin typeface="Arial"/>
                <a:ea typeface="Arial"/>
                <a:cs typeface="Arial"/>
                <a:sym typeface="Arial"/>
              </a:rPr>
              <a:t>, or </a:t>
            </a:r>
            <a:r>
              <a:rPr lang="en-US" sz="2000" b="1" i="0" u="none" strike="noStrike" cap="none">
                <a:solidFill>
                  <a:srgbClr val="E36C09"/>
                </a:solidFill>
                <a:latin typeface="Arial"/>
                <a:ea typeface="Arial"/>
                <a:cs typeface="Arial"/>
                <a:sym typeface="Arial"/>
              </a:rPr>
              <a:t>case studies </a:t>
            </a:r>
            <a:r>
              <a:rPr lang="en-US" sz="2000" b="0" i="0" u="none" strike="noStrike" cap="none">
                <a:solidFill>
                  <a:srgbClr val="000000"/>
                </a:solidFill>
                <a:latin typeface="Arial"/>
                <a:ea typeface="Arial"/>
                <a:cs typeface="Arial"/>
                <a:sym typeface="Arial"/>
              </a:rPr>
              <a:t>to foster a dynamic learning environment. The teacher’s role is pivotal in </a:t>
            </a:r>
            <a:r>
              <a:rPr lang="en-US" sz="2000" b="1" i="0" u="none" strike="noStrike" cap="none">
                <a:solidFill>
                  <a:srgbClr val="E36C09"/>
                </a:solidFill>
                <a:latin typeface="Arial"/>
                <a:ea typeface="Arial"/>
                <a:cs typeface="Arial"/>
                <a:sym typeface="Arial"/>
              </a:rPr>
              <a:t>facilitating discussions</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guiding group activities</a:t>
            </a:r>
            <a:r>
              <a:rPr lang="en-US" sz="2000" b="0" i="0" u="none" strike="noStrike" cap="none">
                <a:solidFill>
                  <a:srgbClr val="000000"/>
                </a:solidFill>
                <a:latin typeface="Arial"/>
                <a:ea typeface="Arial"/>
                <a:cs typeface="Arial"/>
                <a:sym typeface="Arial"/>
              </a:rPr>
              <a:t>, and ensuring that all students are </a:t>
            </a:r>
            <a:r>
              <a:rPr lang="en-US" sz="2000" b="1" i="0" u="none" strike="noStrike" cap="none">
                <a:solidFill>
                  <a:srgbClr val="E36C09"/>
                </a:solidFill>
                <a:latin typeface="Arial"/>
                <a:ea typeface="Arial"/>
                <a:cs typeface="Arial"/>
                <a:sym typeface="Arial"/>
              </a:rPr>
              <a:t>actively participating </a:t>
            </a:r>
            <a:r>
              <a:rPr lang="en-US" sz="2000" b="0" i="0" u="none" strike="noStrike" cap="none">
                <a:solidFill>
                  <a:srgbClr val="000000"/>
                </a:solidFill>
                <a:latin typeface="Arial"/>
                <a:ea typeface="Arial"/>
                <a:cs typeface="Arial"/>
                <a:sym typeface="Arial"/>
              </a:rPr>
              <a:t>and </a:t>
            </a:r>
            <a:r>
              <a:rPr lang="en-US" sz="2000" b="1" i="0" u="none" strike="noStrike" cap="none">
                <a:solidFill>
                  <a:srgbClr val="E36C09"/>
                </a:solidFill>
                <a:latin typeface="Arial"/>
                <a:ea typeface="Arial"/>
                <a:cs typeface="Arial"/>
                <a:sym typeface="Arial"/>
              </a:rPr>
              <a:t>absorbing the material.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38"/>
          <p:cNvSpPr/>
          <p:nvPr/>
        </p:nvSpPr>
        <p:spPr>
          <a:xfrm>
            <a:off x="9392150" y="3655561"/>
            <a:ext cx="2133600" cy="498763"/>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0" name="Google Shape;190;p38"/>
          <p:cNvSpPr txBox="1"/>
          <p:nvPr/>
        </p:nvSpPr>
        <p:spPr>
          <a:xfrm>
            <a:off x="9392149" y="3683861"/>
            <a:ext cx="213359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Debates</a:t>
            </a:r>
            <a:endParaRPr sz="2000" b="0" i="0" u="none" strike="noStrike" cap="none">
              <a:solidFill>
                <a:srgbClr val="000000"/>
              </a:solidFill>
              <a:latin typeface="Arial"/>
              <a:ea typeface="Arial"/>
              <a:cs typeface="Arial"/>
              <a:sym typeface="Arial"/>
            </a:endParaRPr>
          </a:p>
        </p:txBody>
      </p:sp>
      <p:sp>
        <p:nvSpPr>
          <p:cNvPr id="191" name="Google Shape;191;p38"/>
          <p:cNvSpPr/>
          <p:nvPr/>
        </p:nvSpPr>
        <p:spPr>
          <a:xfrm>
            <a:off x="9392150" y="4469687"/>
            <a:ext cx="2133600" cy="498763"/>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2" name="Google Shape;192;p38"/>
          <p:cNvSpPr/>
          <p:nvPr/>
        </p:nvSpPr>
        <p:spPr>
          <a:xfrm>
            <a:off x="9392150" y="5398174"/>
            <a:ext cx="2133600" cy="498763"/>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3" name="Google Shape;193;p38"/>
          <p:cNvSpPr txBox="1"/>
          <p:nvPr/>
        </p:nvSpPr>
        <p:spPr>
          <a:xfrm>
            <a:off x="9525252" y="4526796"/>
            <a:ext cx="200049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Role- playing</a:t>
            </a:r>
            <a:endParaRPr sz="2000" b="0" i="0" u="none" strike="noStrike" cap="none">
              <a:solidFill>
                <a:srgbClr val="000000"/>
              </a:solidFill>
              <a:latin typeface="Arial"/>
              <a:ea typeface="Arial"/>
              <a:cs typeface="Arial"/>
              <a:sym typeface="Arial"/>
            </a:endParaRPr>
          </a:p>
        </p:txBody>
      </p:sp>
      <p:sp>
        <p:nvSpPr>
          <p:cNvPr id="194" name="Google Shape;194;p38"/>
          <p:cNvSpPr txBox="1"/>
          <p:nvPr/>
        </p:nvSpPr>
        <p:spPr>
          <a:xfrm>
            <a:off x="9617357" y="5447500"/>
            <a:ext cx="180653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Case Studies</a:t>
            </a:r>
            <a:endParaRPr sz="2000" b="0" i="0" u="none" strike="noStrike" cap="none">
              <a:solidFill>
                <a:srgbClr val="000000"/>
              </a:solidFill>
              <a:latin typeface="Arial"/>
              <a:ea typeface="Arial"/>
              <a:cs typeface="Arial"/>
              <a:sym typeface="Arial"/>
            </a:endParaRPr>
          </a:p>
        </p:txBody>
      </p:sp>
      <p:sp>
        <p:nvSpPr>
          <p:cNvPr id="195" name="Google Shape;195;p38"/>
          <p:cNvSpPr/>
          <p:nvPr/>
        </p:nvSpPr>
        <p:spPr>
          <a:xfrm>
            <a:off x="11972979" y="4450500"/>
            <a:ext cx="1707778" cy="537136"/>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6" name="Google Shape;196;p38"/>
          <p:cNvSpPr/>
          <p:nvPr/>
        </p:nvSpPr>
        <p:spPr>
          <a:xfrm>
            <a:off x="14233835" y="3983104"/>
            <a:ext cx="2233884" cy="1283781"/>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7" name="Google Shape;197;p38"/>
          <p:cNvSpPr txBox="1"/>
          <p:nvPr/>
        </p:nvSpPr>
        <p:spPr>
          <a:xfrm>
            <a:off x="14408336" y="4108257"/>
            <a:ext cx="176271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Dynamic Learning Environment</a:t>
            </a:r>
            <a:endParaRPr sz="2000" b="0" i="0" u="none" strike="noStrike" cap="none">
              <a:solidFill>
                <a:srgbClr val="000000"/>
              </a:solidFill>
              <a:latin typeface="Arial"/>
              <a:ea typeface="Arial"/>
              <a:cs typeface="Arial"/>
              <a:sym typeface="Arial"/>
            </a:endParaRPr>
          </a:p>
        </p:txBody>
      </p:sp>
      <p:pic>
        <p:nvPicPr>
          <p:cNvPr id="198" name="Google Shape;198;p38"/>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2"/>
        <p:cNvGrpSpPr/>
        <p:nvPr/>
      </p:nvGrpSpPr>
      <p:grpSpPr>
        <a:xfrm>
          <a:off x="0" y="0"/>
          <a:ext cx="0" cy="0"/>
          <a:chOff x="0" y="0"/>
          <a:chExt cx="0" cy="0"/>
        </a:xfrm>
      </p:grpSpPr>
      <p:sp>
        <p:nvSpPr>
          <p:cNvPr id="203" name="Google Shape;203;p39"/>
          <p:cNvSpPr txBox="1"/>
          <p:nvPr/>
        </p:nvSpPr>
        <p:spPr>
          <a:xfrm>
            <a:off x="734019" y="1789147"/>
            <a:ext cx="6761290"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00" b="0" i="0" u="none" strike="noStrike" cap="none">
                <a:solidFill>
                  <a:srgbClr val="033C5B"/>
                </a:solidFill>
                <a:latin typeface="Arial"/>
                <a:ea typeface="Arial"/>
                <a:cs typeface="Arial"/>
                <a:sym typeface="Arial"/>
              </a:rPr>
              <a:t>Maximizing face-to-face learning</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Integration with Online Learning</a:t>
            </a:r>
            <a:endParaRPr sz="8799" b="0" i="0" u="none" strike="noStrike" cap="none">
              <a:solidFill>
                <a:srgbClr val="033C5B"/>
              </a:solidFill>
              <a:latin typeface="Arial"/>
              <a:ea typeface="Arial"/>
              <a:cs typeface="Arial"/>
              <a:sym typeface="Arial"/>
            </a:endParaRPr>
          </a:p>
        </p:txBody>
      </p:sp>
      <p:sp>
        <p:nvSpPr>
          <p:cNvPr id="204" name="Google Shape;204;p3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07" name="Google Shape;207;p3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08" name="Google Shape;208;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09" name="Google Shape;209;p3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10" name="Google Shape;210;p39"/>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11" name="Google Shape;211;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9"/>
          <p:cNvSpPr txBox="1"/>
          <p:nvPr/>
        </p:nvSpPr>
        <p:spPr>
          <a:xfrm>
            <a:off x="734018" y="3689315"/>
            <a:ext cx="7190509" cy="33239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Seamlessly integrate in-person and online learning components. Ensure that online learning activities prepare students for the interactive and collaborative work they will do in the classroom. Consider using online discussions to set the groundwork for in-class activities, so students come prepared with ideas and questions, ready to dive deeper into the subject matter</a:t>
            </a:r>
            <a:endParaRPr/>
          </a:p>
        </p:txBody>
      </p:sp>
      <p:sp>
        <p:nvSpPr>
          <p:cNvPr id="213" name="Google Shape;213;p39"/>
          <p:cNvSpPr txBox="1"/>
          <p:nvPr/>
        </p:nvSpPr>
        <p:spPr>
          <a:xfrm>
            <a:off x="10133621" y="5863771"/>
            <a:ext cx="13908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39"/>
          <p:cNvSpPr/>
          <p:nvPr/>
        </p:nvSpPr>
        <p:spPr>
          <a:xfrm>
            <a:off x="10963326" y="5163024"/>
            <a:ext cx="3696371" cy="1335314"/>
          </a:xfrm>
          <a:prstGeom prst="cube">
            <a:avLst>
              <a:gd name="adj" fmla="val 25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p39"/>
          <p:cNvSpPr/>
          <p:nvPr/>
        </p:nvSpPr>
        <p:spPr>
          <a:xfrm>
            <a:off x="11549963" y="4172572"/>
            <a:ext cx="2868171" cy="1323157"/>
          </a:xfrm>
          <a:prstGeom prst="cube">
            <a:avLst>
              <a:gd name="adj" fmla="val 25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6" name="Google Shape;216;p39"/>
          <p:cNvSpPr/>
          <p:nvPr/>
        </p:nvSpPr>
        <p:spPr>
          <a:xfrm>
            <a:off x="12191021" y="3029450"/>
            <a:ext cx="1770743" cy="1468545"/>
          </a:xfrm>
          <a:prstGeom prst="cube">
            <a:avLst>
              <a:gd name="adj" fmla="val 25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7" name="Google Shape;217;p39"/>
          <p:cNvSpPr txBox="1"/>
          <p:nvPr/>
        </p:nvSpPr>
        <p:spPr>
          <a:xfrm>
            <a:off x="11236676" y="5689379"/>
            <a:ext cx="307702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ONLINE DISCUSSIONS</a:t>
            </a:r>
            <a:endParaRPr sz="2000" b="1" i="0" u="none" strike="noStrike" cap="none">
              <a:solidFill>
                <a:schemeClr val="lt1"/>
              </a:solidFill>
              <a:latin typeface="Arial"/>
              <a:ea typeface="Arial"/>
              <a:cs typeface="Arial"/>
              <a:sym typeface="Arial"/>
            </a:endParaRPr>
          </a:p>
        </p:txBody>
      </p:sp>
      <p:sp>
        <p:nvSpPr>
          <p:cNvPr id="218" name="Google Shape;218;p39"/>
          <p:cNvSpPr txBox="1"/>
          <p:nvPr/>
        </p:nvSpPr>
        <p:spPr>
          <a:xfrm>
            <a:off x="12130564" y="4717135"/>
            <a:ext cx="209719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QUIZZES</a:t>
            </a:r>
            <a:endParaRPr sz="2000" b="1" i="0" u="none" strike="noStrike" cap="none">
              <a:solidFill>
                <a:schemeClr val="lt1"/>
              </a:solidFill>
              <a:latin typeface="Arial"/>
              <a:ea typeface="Arial"/>
              <a:cs typeface="Arial"/>
              <a:sym typeface="Arial"/>
            </a:endParaRPr>
          </a:p>
        </p:txBody>
      </p:sp>
      <p:sp>
        <p:nvSpPr>
          <p:cNvPr id="219" name="Google Shape;219;p39"/>
          <p:cNvSpPr txBox="1"/>
          <p:nvPr/>
        </p:nvSpPr>
        <p:spPr>
          <a:xfrm>
            <a:off x="12246390" y="3545736"/>
            <a:ext cx="147531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IN-CLASS WORK</a:t>
            </a:r>
            <a:endParaRPr sz="2000" b="1" i="0" u="none" strike="noStrike" cap="none">
              <a:solidFill>
                <a:schemeClr val="lt1"/>
              </a:solidFill>
              <a:latin typeface="Arial"/>
              <a:ea typeface="Arial"/>
              <a:cs typeface="Arial"/>
              <a:sym typeface="Arial"/>
            </a:endParaRPr>
          </a:p>
        </p:txBody>
      </p:sp>
      <p:sp>
        <p:nvSpPr>
          <p:cNvPr id="220" name="Google Shape;220;p39"/>
          <p:cNvSpPr/>
          <p:nvPr/>
        </p:nvSpPr>
        <p:spPr>
          <a:xfrm>
            <a:off x="2956987" y="7092691"/>
            <a:ext cx="7378761" cy="1666818"/>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21" name="Google Shape;221;p39"/>
          <p:cNvSpPr txBox="1"/>
          <p:nvPr/>
        </p:nvSpPr>
        <p:spPr>
          <a:xfrm>
            <a:off x="3236686" y="7342175"/>
            <a:ext cx="664754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Read this article on Blended Learning: Combining online and in-person instruction: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https://www.learnow.live/blog/blended-learning-combining-online-and-in-person-instruction</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pic>
        <p:nvPicPr>
          <p:cNvPr id="222" name="Google Shape;222;p39"/>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6"/>
        <p:cNvGrpSpPr/>
        <p:nvPr/>
      </p:nvGrpSpPr>
      <p:grpSpPr>
        <a:xfrm>
          <a:off x="0" y="0"/>
          <a:ext cx="0" cy="0"/>
          <a:chOff x="0" y="0"/>
          <a:chExt cx="0" cy="0"/>
        </a:xfrm>
      </p:grpSpPr>
      <p:sp>
        <p:nvSpPr>
          <p:cNvPr id="227" name="Google Shape;227;p7"/>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Encouraging effective student planning</a:t>
            </a:r>
            <a:endParaRPr sz="3200" b="0" i="0" u="none" strike="noStrike" cap="none">
              <a:solidFill>
                <a:srgbClr val="033C5B"/>
              </a:solidFill>
              <a:latin typeface="Arial"/>
              <a:ea typeface="Arial"/>
              <a:cs typeface="Arial"/>
              <a:sym typeface="Arial"/>
            </a:endParaRPr>
          </a:p>
        </p:txBody>
      </p:sp>
      <p:sp>
        <p:nvSpPr>
          <p:cNvPr id="228" name="Google Shape;228;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30" name="Google Shape;230;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32" name="Google Shape;232;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33" name="Google Shape;233;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34" name="Google Shape;234;p7"/>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35" name="Google Shape;235;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7"/>
          <p:cNvPicPr preferRelativeResize="0"/>
          <p:nvPr/>
        </p:nvPicPr>
        <p:blipFill rotWithShape="1">
          <a:blip r:embed="rId7">
            <a:alphaModFix/>
          </a:blip>
          <a:srcRect/>
          <a:stretch/>
        </p:blipFill>
        <p:spPr>
          <a:xfrm>
            <a:off x="13562478" y="4782057"/>
            <a:ext cx="2971800" cy="2971800"/>
          </a:xfrm>
          <a:prstGeom prst="rect">
            <a:avLst/>
          </a:prstGeom>
          <a:noFill/>
          <a:ln>
            <a:noFill/>
          </a:ln>
        </p:spPr>
      </p:pic>
      <p:sp>
        <p:nvSpPr>
          <p:cNvPr id="237" name="Google Shape;237;p7"/>
          <p:cNvSpPr txBox="1"/>
          <p:nvPr/>
        </p:nvSpPr>
        <p:spPr>
          <a:xfrm>
            <a:off x="3058696" y="1828800"/>
            <a:ext cx="12596939"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 the flipped classroom model, students' ability to manage their study time is important for successful self-directed learning. Good planning helps them make the most of online study sessions, so they can come to in-person classes feeling more prepared and involved.</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7"/>
          <p:cNvSpPr txBox="1"/>
          <p:nvPr/>
        </p:nvSpPr>
        <p:spPr>
          <a:xfrm>
            <a:off x="3058697" y="3825526"/>
            <a:ext cx="9909158" cy="23436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As a teacher, it's important to help students organize their self-study time by encouraging them to create a consistent study schedule. Emphasize the value of setting specific, realistic goals for each session. Additionally, suggest the use of planning tools like digital calendars, study apps, or to-do lists to help students manage their tasks, track assignments, and meet deadlines effectively.</a:t>
            </a:r>
            <a:endParaRPr/>
          </a:p>
        </p:txBody>
      </p:sp>
      <p:sp>
        <p:nvSpPr>
          <p:cNvPr id="239" name="Google Shape;239;p7"/>
          <p:cNvSpPr/>
          <p:nvPr/>
        </p:nvSpPr>
        <p:spPr>
          <a:xfrm>
            <a:off x="3058700" y="7176649"/>
            <a:ext cx="9711900" cy="1440000"/>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40" name="Google Shape;240;p7"/>
          <p:cNvSpPr txBox="1"/>
          <p:nvPr/>
        </p:nvSpPr>
        <p:spPr>
          <a:xfrm>
            <a:off x="3230570" y="7232073"/>
            <a:ext cx="898913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Read this article by simplilearn on 10 time management skills and techniques for students: </a:t>
            </a:r>
            <a:r>
              <a:rPr lang="en-US"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https://www.simplilearn.com/tutorials/time-management-tutorial/best-time-management-tips-for-students</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pic>
        <p:nvPicPr>
          <p:cNvPr id="241" name="Google Shape;241;p7"/>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4865</Words>
  <Application>Microsoft Office PowerPoint</Application>
  <PresentationFormat>Custom</PresentationFormat>
  <Paragraphs>243</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lastModifiedBy>Sotiria Tsalamani</cp:lastModifiedBy>
  <cp:revision>1</cp:revision>
  <dcterms:created xsi:type="dcterms:W3CDTF">2006-08-16T00:00:00Z</dcterms:created>
  <dcterms:modified xsi:type="dcterms:W3CDTF">2024-11-07T21:17:14Z</dcterms:modified>
</cp:coreProperties>
</file>