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7gADcW/XQDAMXobkLNKrpsqA3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77245-8142-4441-A68B-F9FF5C17EF92}" v="32" dt="2024-11-08T20:38:48.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customschemas.google.com/relationships/presentationmetadata" Target="meta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7" name="Google Shape;3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3" name="Google Shape;40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9" name="Google Shape;42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5" name="Google Shape;44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5" name="Google Shape;48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5" name="Google Shape;5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1" name="Google Shape;52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7" name="Google Shape;54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4" name="Google Shape;6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0" name="Google Shape;620;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8" name="Google Shape;63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1" name="Google Shape;6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7" name="Google Shape;68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3" name="Google Shape;70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1792288" y="612775"/>
            <a:ext cx="5486400" cy="4114800"/>
          </a:xfrm>
          <a:prstGeom prst="rect">
            <a:avLst/>
          </a:prstGeom>
          <a:noFill/>
          <a:ln>
            <a:noFill/>
          </a:ln>
        </p:spPr>
      </p:sp>
      <p:sp>
        <p:nvSpPr>
          <p:cNvPr id="64" name="Google Shape;64;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www.edutopia.org/article/question-change-teaching-practice-student-feedbac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prodigygame.com/main-en/blog/types-of-assessment/" TargetMode="External"/><Relationship Id="rId5" Type="http://schemas.openxmlformats.org/officeDocument/2006/relationships/image" Target="../media/image2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1.pn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1.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s://www.cmu.edu/teaching/assessment/basics/formative-summative.html" TargetMode="External"/><Relationship Id="rId3" Type="http://schemas.openxmlformats.org/officeDocument/2006/relationships/image" Target="../media/image11.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hyperlink" Target="https://www.youtube.com/watch?v=-WG1CoPgJfY"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avocor.com/blog/interactive-presentation-ideas-for-classroom/" TargetMode="External"/><Relationship Id="rId5" Type="http://schemas.openxmlformats.org/officeDocument/2006/relationships/image" Target="../media/image8.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hyperlink" Target="https://www.learnow.live/blog/blended-learning-combining-online-and-in-person-instruction" TargetMode="External"/><Relationship Id="rId3" Type="http://schemas.openxmlformats.org/officeDocument/2006/relationships/image" Target="../media/image10.png"/><Relationship Id="rId7" Type="http://schemas.openxmlformats.org/officeDocument/2006/relationships/hyperlink" Target="https://avidopenaccess.org/resource/flip-the-learning-in-your-classroom/"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avocor.com/blog/interactive-presentation-ideas-for-classroom/"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hyperlink" Target="https://www.edutopia.org/article/question-change-teaching-practice-student-feedback/" TargetMode="External"/><Relationship Id="rId3" Type="http://schemas.openxmlformats.org/officeDocument/2006/relationships/image" Target="../media/image10.png"/><Relationship Id="rId7" Type="http://schemas.openxmlformats.org/officeDocument/2006/relationships/hyperlink" Target="https://www.prodigygame.com/main-en/blog/types-of-assessment/"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simplilearn.com/tutorials/time-management-tutorial/best-time-management-tips-for-students" TargetMode="External"/><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hyperlink" Target="https://www.youtube.com/watch?v=-WG1CoPgJf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hyperlink" Target="https://avidopenaccess.org/resource/flip-the-learning-in-your-classro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learnow.live/blog/blended-learning-combining-online-and-in-person-instruction"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s://www.simplilearn.com/tutorials/time-management-tutorial/best-time-management-tips-for-students" TargetMode="External"/><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544664"/>
            <a:ext cx="9259269" cy="32624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spc="-102" dirty="0" err="1">
                <a:solidFill>
                  <a:srgbClr val="FB8709"/>
                </a:solidFill>
                <a:latin typeface="HK Grotesk Bold"/>
              </a:rPr>
              <a:t>Módulo</a:t>
            </a:r>
            <a:r>
              <a:rPr lang="en-GB" sz="4400" spc="-102" dirty="0">
                <a:solidFill>
                  <a:srgbClr val="FB8709"/>
                </a:solidFill>
                <a:latin typeface="HK Grotesk Bold"/>
              </a:rPr>
              <a:t> 4: </a:t>
            </a:r>
            <a:r>
              <a:rPr lang="en-US" sz="4400" b="0" i="0" u="none" strike="noStrike" cap="none" dirty="0" err="1">
                <a:solidFill>
                  <a:srgbClr val="FB8709"/>
                </a:solidFill>
                <a:latin typeface="Arial"/>
                <a:ea typeface="Arial"/>
                <a:cs typeface="Arial"/>
                <a:sym typeface="Arial"/>
              </a:rPr>
              <a:t>Implantación</a:t>
            </a:r>
            <a:r>
              <a:rPr lang="en-US" sz="4400" b="0" i="0" u="none" strike="noStrike" cap="none" dirty="0">
                <a:solidFill>
                  <a:srgbClr val="FB8709"/>
                </a:solidFill>
                <a:latin typeface="Arial"/>
                <a:ea typeface="Arial"/>
                <a:cs typeface="Arial"/>
                <a:sym typeface="Arial"/>
              </a:rPr>
              <a:t> del </a:t>
            </a:r>
            <a:r>
              <a:rPr lang="en-US" sz="4400" b="0" i="0" u="none" strike="noStrike" cap="none" dirty="0" err="1">
                <a:solidFill>
                  <a:srgbClr val="FB8709"/>
                </a:solidFill>
                <a:latin typeface="Arial"/>
                <a:ea typeface="Arial"/>
                <a:cs typeface="Arial"/>
                <a:sym typeface="Arial"/>
              </a:rPr>
              <a:t>enfoque</a:t>
            </a:r>
            <a:r>
              <a:rPr lang="en-US" sz="4400" b="0" i="0" u="none" strike="noStrike" cap="none" dirty="0">
                <a:solidFill>
                  <a:srgbClr val="FB8709"/>
                </a:solidFill>
                <a:latin typeface="Arial"/>
                <a:ea typeface="Arial"/>
                <a:cs typeface="Arial"/>
                <a:sym typeface="Arial"/>
              </a:rPr>
              <a:t> Flipped Classroom y </a:t>
            </a:r>
            <a:r>
              <a:rPr lang="en-US" sz="4400" b="0" i="0" u="none" strike="noStrike" cap="none" dirty="0" err="1">
                <a:solidFill>
                  <a:srgbClr val="FB8709"/>
                </a:solidFill>
                <a:latin typeface="Arial"/>
                <a:ea typeface="Arial"/>
                <a:cs typeface="Arial"/>
                <a:sym typeface="Arial"/>
              </a:rPr>
              <a:t>el</a:t>
            </a:r>
            <a:r>
              <a:rPr lang="en-US" sz="4400" b="0" i="0" u="none" strike="noStrike" cap="none" dirty="0">
                <a:solidFill>
                  <a:srgbClr val="FB8709"/>
                </a:solidFill>
                <a:latin typeface="Arial"/>
                <a:ea typeface="Arial"/>
                <a:cs typeface="Arial"/>
                <a:sym typeface="Arial"/>
              </a:rPr>
              <a:t> </a:t>
            </a:r>
            <a:r>
              <a:rPr lang="en-US" sz="4400" b="0" i="0" u="none" strike="noStrike" cap="none" dirty="0" err="1">
                <a:solidFill>
                  <a:srgbClr val="FB8709"/>
                </a:solidFill>
                <a:latin typeface="Arial"/>
                <a:ea typeface="Arial"/>
                <a:cs typeface="Arial"/>
                <a:sym typeface="Arial"/>
              </a:rPr>
              <a:t>aprendizaje</a:t>
            </a:r>
            <a:r>
              <a:rPr lang="en-US" sz="4400" b="0" i="0" u="none" strike="noStrike" cap="none" dirty="0">
                <a:solidFill>
                  <a:srgbClr val="FB8709"/>
                </a:solidFill>
                <a:latin typeface="Arial"/>
                <a:ea typeface="Arial"/>
                <a:cs typeface="Arial"/>
                <a:sym typeface="Arial"/>
              </a:rPr>
              <a:t> </a:t>
            </a:r>
            <a:r>
              <a:rPr lang="en-US" sz="4400" b="0" i="0" u="none" strike="noStrike" cap="none" dirty="0" err="1">
                <a:solidFill>
                  <a:srgbClr val="FB8709"/>
                </a:solidFill>
                <a:latin typeface="Arial"/>
                <a:ea typeface="Arial"/>
                <a:cs typeface="Arial"/>
                <a:sym typeface="Arial"/>
              </a:rPr>
              <a:t>colaborativo</a:t>
            </a:r>
            <a:endParaRPr sz="4400" b="0"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a:solidFill>
                  <a:srgbClr val="053249"/>
                </a:solidFill>
                <a:latin typeface="Arial"/>
                <a:ea typeface="Arial"/>
                <a:cs typeface="Arial"/>
                <a:sym typeface="Arial"/>
              </a:rPr>
              <a:t>Unidad 4: </a:t>
            </a:r>
            <a:r>
              <a:rPr lang="en-US" sz="4000" b="0" i="0" u="none" strike="noStrike" cap="none" dirty="0" err="1">
                <a:solidFill>
                  <a:srgbClr val="053249"/>
                </a:solidFill>
                <a:latin typeface="Arial"/>
                <a:ea typeface="Arial"/>
                <a:cs typeface="Arial"/>
                <a:sym typeface="Arial"/>
              </a:rPr>
              <a:t>Estrategias</a:t>
            </a:r>
            <a:r>
              <a:rPr lang="en-US" sz="4000" b="0" i="0" u="none" strike="noStrike" cap="none" dirty="0">
                <a:solidFill>
                  <a:srgbClr val="053249"/>
                </a:solidFill>
                <a:latin typeface="Arial"/>
                <a:ea typeface="Arial"/>
                <a:cs typeface="Arial"/>
                <a:sym typeface="Arial"/>
              </a:rPr>
              <a:t> </a:t>
            </a:r>
            <a:r>
              <a:rPr lang="en-US" sz="4000" b="0" i="0" u="none" strike="noStrike" cap="none" dirty="0" err="1">
                <a:solidFill>
                  <a:srgbClr val="053249"/>
                </a:solidFill>
                <a:latin typeface="Arial"/>
                <a:ea typeface="Arial"/>
                <a:cs typeface="Arial"/>
                <a:sym typeface="Arial"/>
              </a:rPr>
              <a:t>prácticas</a:t>
            </a:r>
            <a:r>
              <a:rPr lang="en-US" sz="4000" b="0" i="0" u="none" strike="noStrike" cap="none" dirty="0">
                <a:solidFill>
                  <a:srgbClr val="053249"/>
                </a:solidFill>
                <a:latin typeface="Arial"/>
                <a:ea typeface="Arial"/>
                <a:cs typeface="Arial"/>
                <a:sym typeface="Arial"/>
              </a:rPr>
              <a:t> para </a:t>
            </a:r>
            <a:r>
              <a:rPr lang="en-US" sz="4000" b="0" i="0" u="none" strike="noStrike" cap="none" dirty="0" err="1">
                <a:solidFill>
                  <a:srgbClr val="053249"/>
                </a:solidFill>
                <a:latin typeface="Arial"/>
                <a:ea typeface="Arial"/>
                <a:cs typeface="Arial"/>
                <a:sym typeface="Arial"/>
              </a:rPr>
              <a:t>cambiar</a:t>
            </a:r>
            <a:r>
              <a:rPr lang="en-US" sz="4000" b="0" i="0" u="none" strike="noStrike" cap="none" dirty="0">
                <a:solidFill>
                  <a:srgbClr val="053249"/>
                </a:solidFill>
                <a:latin typeface="Arial"/>
                <a:ea typeface="Arial"/>
                <a:cs typeface="Arial"/>
                <a:sym typeface="Arial"/>
              </a:rPr>
              <a:t> </a:t>
            </a:r>
            <a:r>
              <a:rPr lang="en-US" sz="4000" b="0" i="0" u="none" strike="noStrike" cap="none" dirty="0" err="1">
                <a:solidFill>
                  <a:srgbClr val="053249"/>
                </a:solidFill>
                <a:latin typeface="Arial"/>
                <a:ea typeface="Arial"/>
                <a:cs typeface="Arial"/>
                <a:sym typeface="Arial"/>
              </a:rPr>
              <a:t>el</a:t>
            </a:r>
            <a:r>
              <a:rPr lang="en-US" sz="4000" b="0" i="0" u="none" strike="noStrike" cap="none" dirty="0">
                <a:solidFill>
                  <a:srgbClr val="053249"/>
                </a:solidFill>
                <a:latin typeface="Arial"/>
                <a:ea typeface="Arial"/>
                <a:cs typeface="Arial"/>
                <a:sym typeface="Arial"/>
              </a:rPr>
              <a:t> aula</a:t>
            </a:r>
            <a:endParaRPr sz="1400" b="0" i="0" u="none" strike="noStrike" cap="none" dirty="0">
              <a:solidFill>
                <a:srgbClr val="000000"/>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p1"/>
          <p:cNvSpPr/>
          <p:nvPr/>
        </p:nvSpPr>
        <p:spPr>
          <a:xfrm>
            <a:off x="685288" y="6515100"/>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Plan de estudios para profesores/formadores/educadores de EFP </a:t>
            </a:r>
            <a:endParaRPr sz="1400" b="0" i="0" u="none" strike="noStrike" cap="none">
              <a:solidFill>
                <a:srgbClr val="000000"/>
              </a:solidFill>
              <a:latin typeface="Arial"/>
              <a:ea typeface="Arial"/>
              <a:cs typeface="Arial"/>
              <a:sym typeface="Arial"/>
            </a:endParaRPr>
          </a:p>
        </p:txBody>
      </p:sp>
      <p:sp>
        <p:nvSpPr>
          <p:cNvPr id="2" name="TextBox 12">
            <a:extLst>
              <a:ext uri="{FF2B5EF4-FFF2-40B4-BE49-F238E27FC236}">
                <a16:creationId xmlns:a16="http://schemas.microsoft.com/office/drawing/2014/main" id="{89E0517C-682F-C3D2-C9DD-536FDD519BB7}"/>
              </a:ext>
            </a:extLst>
          </p:cNvPr>
          <p:cNvSpPr txBox="1"/>
          <p:nvPr/>
        </p:nvSpPr>
        <p:spPr>
          <a:xfrm>
            <a:off x="4343400" y="8967169"/>
            <a:ext cx="6720632" cy="1004570"/>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400"/>
              <a:buFont typeface="Arial"/>
              <a:buNone/>
            </a:pPr>
            <a:r>
              <a:rPr lang="es-ES" sz="12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2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DC896F62-CD38-124F-0D9E-A8443E6A8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9836" y="9726650"/>
            <a:ext cx="938164" cy="341150"/>
          </a:xfrm>
          <a:prstGeom prst="rect">
            <a:avLst/>
          </a:prstGeom>
        </p:spPr>
      </p:pic>
      <p:pic>
        <p:nvPicPr>
          <p:cNvPr id="4" name="Picture 3" descr="A group of people sitting at a table&#10;&#10;Description automatically generated">
            <a:extLst>
              <a:ext uri="{FF2B5EF4-FFF2-40B4-BE49-F238E27FC236}">
                <a16:creationId xmlns:a16="http://schemas.microsoft.com/office/drawing/2014/main" id="{79DDE227-26EE-347F-90D9-B1F48FA7919A}"/>
              </a:ext>
            </a:extLst>
          </p:cNvPr>
          <p:cNvPicPr>
            <a:picLocks noChangeAspect="1"/>
          </p:cNvPicPr>
          <p:nvPr/>
        </p:nvPicPr>
        <p:blipFill>
          <a:blip r:embed="rId6"/>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5"/>
        <p:cNvGrpSpPr/>
        <p:nvPr/>
      </p:nvGrpSpPr>
      <p:grpSpPr>
        <a:xfrm>
          <a:off x="0" y="0"/>
          <a:ext cx="0" cy="0"/>
          <a:chOff x="0" y="0"/>
          <a:chExt cx="0" cy="0"/>
        </a:xfrm>
      </p:grpSpPr>
      <p:sp>
        <p:nvSpPr>
          <p:cNvPr id="246" name="Google Shape;246;p40"/>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Beneficios de una planificación eficaz</a:t>
            </a:r>
            <a:endParaRPr sz="3200" b="0" i="0" u="none" strike="noStrike" cap="none">
              <a:solidFill>
                <a:srgbClr val="033C5B"/>
              </a:solidFill>
              <a:latin typeface="Arial"/>
              <a:ea typeface="Arial"/>
              <a:cs typeface="Arial"/>
              <a:sym typeface="Arial"/>
            </a:endParaRPr>
          </a:p>
        </p:txBody>
      </p:sp>
      <p:sp>
        <p:nvSpPr>
          <p:cNvPr id="247" name="Google Shape;247;p4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4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49" name="Google Shape;249;p4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51" name="Google Shape;251;p4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52" name="Google Shape;252;p4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54" name="Google Shape;254;p4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0"/>
          <p:cNvSpPr txBox="1"/>
          <p:nvPr/>
        </p:nvSpPr>
        <p:spPr>
          <a:xfrm>
            <a:off x="3058697" y="1719419"/>
            <a:ext cx="12596939" cy="1420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La planificación del estudiante permite a los alumnos tomar el control de su educación organizando su tiempo y estableciendo objetivos claros. Este enfoque mejora los resultados del aprendizaje, reduce el estrés y aumenta la participación en clase.</a:t>
            </a:r>
            <a:endParaRPr sz="1400" b="0" i="0" u="none" strike="noStrike" cap="none">
              <a:solidFill>
                <a:srgbClr val="000000"/>
              </a:solidFill>
              <a:latin typeface="Arial"/>
              <a:ea typeface="Arial"/>
              <a:cs typeface="Arial"/>
              <a:sym typeface="Arial"/>
            </a:endParaRPr>
          </a:p>
        </p:txBody>
      </p:sp>
      <p:sp>
        <p:nvSpPr>
          <p:cNvPr id="256" name="Google Shape;256;p40"/>
          <p:cNvSpPr txBox="1"/>
          <p:nvPr/>
        </p:nvSpPr>
        <p:spPr>
          <a:xfrm>
            <a:off x="8240297" y="3628250"/>
            <a:ext cx="9909158" cy="4247276"/>
          </a:xfrm>
          <a:prstGeom prst="rect">
            <a:avLst/>
          </a:prstGeom>
          <a:noFill/>
          <a:ln>
            <a:noFill/>
          </a:ln>
        </p:spPr>
        <p:txBody>
          <a:bodyPr spcFirstLastPara="1" wrap="square" lIns="91425" tIns="45700" rIns="91425" bIns="45700" anchor="t" anchorCtr="0">
            <a:spAutoFit/>
          </a:bodyPr>
          <a:lstStyle/>
          <a:p>
            <a:pPr>
              <a:lnSpc>
                <a:spcPct val="150000"/>
              </a:lnSpc>
            </a:pPr>
            <a:r>
              <a:rPr lang="en-US" sz="2000" b="1" i="0" u="none" strike="noStrike" cap="none">
                <a:solidFill>
                  <a:srgbClr val="E36C09"/>
                </a:solidFill>
                <a:latin typeface="Arial"/>
                <a:ea typeface="Arial"/>
                <a:cs typeface="Arial"/>
                <a:sym typeface="Arial"/>
              </a:rPr>
              <a:t>Mejor </a:t>
            </a:r>
            <a:r>
              <a:rPr lang="en-US" sz="2000" b="1" i="0" u="none" strike="noStrike" cap="none" err="1">
                <a:solidFill>
                  <a:srgbClr val="E36C09"/>
                </a:solidFill>
                <a:latin typeface="Arial"/>
                <a:ea typeface="Arial"/>
                <a:cs typeface="Arial"/>
                <a:sym typeface="Arial"/>
              </a:rPr>
              <a:t>gestión</a:t>
            </a:r>
            <a:r>
              <a:rPr lang="en-US" sz="2000" b="1" i="0" u="none" strike="noStrike" cap="none">
                <a:solidFill>
                  <a:srgbClr val="E36C09"/>
                </a:solidFill>
                <a:latin typeface="Arial"/>
                <a:ea typeface="Arial"/>
                <a:cs typeface="Arial"/>
                <a:sym typeface="Arial"/>
              </a:rPr>
              <a:t> del </a:t>
            </a:r>
            <a:r>
              <a:rPr lang="en-US" sz="2000" b="1" i="0" u="none" strike="noStrike" cap="none" err="1">
                <a:solidFill>
                  <a:srgbClr val="E36C09"/>
                </a:solidFill>
                <a:latin typeface="Arial"/>
                <a:ea typeface="Arial"/>
                <a:cs typeface="Arial"/>
                <a:sym typeface="Arial"/>
              </a:rPr>
              <a:t>tiempo</a:t>
            </a:r>
            <a:r>
              <a:rPr lang="en-US" sz="2000" b="1"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La </a:t>
            </a:r>
            <a:r>
              <a:rPr lang="en-US" sz="2000" b="0" i="0" u="none" strike="noStrike" cap="none" err="1">
                <a:solidFill>
                  <a:srgbClr val="000000"/>
                </a:solidFill>
                <a:latin typeface="Arial"/>
                <a:ea typeface="Arial"/>
                <a:cs typeface="Arial"/>
                <a:sym typeface="Arial"/>
              </a:rPr>
              <a:t>planificación</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ayuda</a:t>
            </a:r>
            <a:r>
              <a:rPr lang="en-US" sz="2000" b="0" i="0" u="none" strike="noStrike" cap="none">
                <a:solidFill>
                  <a:srgbClr val="000000"/>
                </a:solidFill>
                <a:latin typeface="Arial"/>
                <a:ea typeface="Arial"/>
                <a:cs typeface="Arial"/>
                <a:sym typeface="Arial"/>
              </a:rPr>
              <a:t> a </a:t>
            </a:r>
            <a:r>
              <a:rPr lang="en-US" sz="2000" b="0" i="0" u="none" strike="noStrike" cap="none" err="1">
                <a:solidFill>
                  <a:srgbClr val="000000"/>
                </a:solidFill>
                <a:latin typeface="Arial"/>
                <a:ea typeface="Arial"/>
                <a:cs typeface="Arial"/>
                <a:sym typeface="Arial"/>
              </a:rPr>
              <a:t>los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estudiantes</a:t>
            </a:r>
            <a:r>
              <a:rPr lang="en-US" sz="2000" b="0" i="0" u="none" strike="noStrike" cap="none">
                <a:solidFill>
                  <a:srgbClr val="000000"/>
                </a:solidFill>
                <a:latin typeface="Arial"/>
                <a:ea typeface="Arial"/>
                <a:cs typeface="Arial"/>
                <a:sym typeface="Arial"/>
              </a:rPr>
              <a:t> a </a:t>
            </a:r>
            <a:r>
              <a:rPr lang="en-US" sz="2000" b="0" i="0" u="none" strike="noStrike" cap="none" err="1">
                <a:solidFill>
                  <a:srgbClr val="000000"/>
                </a:solidFill>
                <a:latin typeface="Arial"/>
                <a:ea typeface="Arial"/>
                <a:cs typeface="Arial"/>
                <a:sym typeface="Arial"/>
              </a:rPr>
              <a:t>gestionar</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su</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tiempo</a:t>
            </a:r>
            <a:r>
              <a:rPr lang="en-US" sz="2000" b="0" i="0" u="none" strike="noStrike" cap="none">
                <a:solidFill>
                  <a:srgbClr val="000000"/>
                </a:solidFill>
                <a:latin typeface="Arial"/>
                <a:ea typeface="Arial"/>
                <a:cs typeface="Arial"/>
                <a:sym typeface="Arial"/>
              </a:rPr>
              <a:t> de forma </a:t>
            </a:r>
            <a:r>
              <a:rPr lang="en-US" sz="2000" b="0" i="0" u="none" strike="noStrike" cap="none" err="1">
                <a:solidFill>
                  <a:srgbClr val="000000"/>
                </a:solidFill>
                <a:latin typeface="Arial"/>
                <a:ea typeface="Arial"/>
                <a:cs typeface="Arial"/>
                <a:sym typeface="Arial"/>
              </a:rPr>
              <a:t>eficaz</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evitando</a:t>
            </a:r>
            <a:r>
              <a:rPr lang="en-US" sz="2000" b="0" i="0" u="none" strike="noStrike" cap="none">
                <a:solidFill>
                  <a:srgbClr val="000000"/>
                </a:solidFill>
                <a:latin typeface="Arial"/>
                <a:ea typeface="Arial"/>
                <a:cs typeface="Arial"/>
                <a:sym typeface="Arial"/>
              </a:rPr>
              <a:t> que se </a:t>
            </a:r>
            <a:r>
              <a:rPr lang="en-US" sz="2000" b="0" i="0" u="none" strike="noStrike" cap="none" err="1">
                <a:solidFill>
                  <a:srgbClr val="000000"/>
                </a:solidFill>
                <a:latin typeface="Arial"/>
                <a:ea typeface="Arial"/>
                <a:cs typeface="Arial"/>
                <a:sym typeface="Arial"/>
              </a:rPr>
              <a:t>atasquen</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en</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el</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último</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minuto</a:t>
            </a:r>
            <a:r>
              <a:rPr lang="en-US" sz="2000" b="0" i="0" u="none" strike="noStrike" cap="none">
                <a:solidFill>
                  <a:srgbClr val="000000"/>
                </a:solidFill>
                <a:latin typeface="Arial"/>
                <a:ea typeface="Arial"/>
                <a:cs typeface="Arial"/>
                <a:sym typeface="Arial"/>
              </a:rPr>
              <a:t> y </a:t>
            </a:r>
            <a:r>
              <a:rPr lang="en-US" sz="2000" b="0" i="0" u="none" strike="noStrike" cap="none" err="1">
                <a:solidFill>
                  <a:srgbClr val="000000"/>
                </a:solidFill>
                <a:latin typeface="Arial"/>
                <a:ea typeface="Arial"/>
                <a:cs typeface="Arial"/>
                <a:sym typeface="Arial"/>
              </a:rPr>
              <a:t>garantizando</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tiempo</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suficiente</a:t>
            </a:r>
            <a:r>
              <a:rPr lang="en-US" sz="2000" b="0" i="0" u="none" strike="noStrike" cap="none">
                <a:solidFill>
                  <a:srgbClr val="000000"/>
                </a:solidFill>
                <a:latin typeface="Arial"/>
                <a:ea typeface="Arial"/>
                <a:cs typeface="Arial"/>
                <a:sym typeface="Arial"/>
              </a:rPr>
              <a:t> para </a:t>
            </a:r>
            <a:r>
              <a:rPr lang="en-US" sz="2000" b="0" i="0" u="none" strike="noStrike" cap="none" err="1">
                <a:solidFill>
                  <a:srgbClr val="000000"/>
                </a:solidFill>
                <a:latin typeface="Arial"/>
                <a:ea typeface="Arial"/>
                <a:cs typeface="Arial"/>
                <a:sym typeface="Arial"/>
              </a:rPr>
              <a:t>los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conceptos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difíciles</a:t>
            </a:r>
            <a:r>
              <a:rPr lang="en-US" sz="2000" b="0" i="0" u="none" strike="noStrike" cap="none">
                <a:solidFill>
                  <a:srgbClr val="000000"/>
                </a:solidFill>
                <a:latin typeface="Arial"/>
                <a:ea typeface="Arial"/>
                <a:cs typeface="Arial"/>
                <a:sym typeface="Arial"/>
              </a:rPr>
              <a:t>.</a:t>
            </a:r>
            <a:endParaRPr lang="en-US"/>
          </a:p>
          <a:p>
            <a:pPr marL="0" marR="0" lvl="0" indent="0" algn="l">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Mejor </a:t>
            </a:r>
            <a:r>
              <a:rPr lang="en-US" sz="2000" b="1" i="0" u="none" strike="noStrike" cap="none" err="1">
                <a:solidFill>
                  <a:srgbClr val="E36C09"/>
                </a:solidFill>
                <a:latin typeface="Arial"/>
                <a:ea typeface="Arial"/>
                <a:cs typeface="Arial"/>
                <a:sym typeface="Arial"/>
              </a:rPr>
              <a:t>comprensión</a:t>
            </a:r>
            <a:r>
              <a:rPr lang="en-US" sz="2000" b="1"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La </a:t>
            </a:r>
            <a:r>
              <a:rPr lang="en-US" sz="2000" b="0" i="0" u="none" strike="noStrike" cap="none" err="1">
                <a:solidFill>
                  <a:srgbClr val="000000"/>
                </a:solidFill>
                <a:latin typeface="Arial"/>
                <a:ea typeface="Arial"/>
                <a:cs typeface="Arial"/>
                <a:sym typeface="Arial"/>
              </a:rPr>
              <a:t>planificación</a:t>
            </a:r>
            <a:r>
              <a:rPr lang="en-US" sz="2000" b="0" i="0" u="none" strike="noStrike" cap="none">
                <a:solidFill>
                  <a:srgbClr val="000000"/>
                </a:solidFill>
                <a:latin typeface="Arial"/>
                <a:ea typeface="Arial"/>
                <a:cs typeface="Arial"/>
                <a:sym typeface="Arial"/>
              </a:rPr>
              <a:t> regular </a:t>
            </a:r>
            <a:r>
              <a:rPr lang="en-US" sz="2000" b="0" i="0" u="none" strike="noStrike" cap="none" err="1">
                <a:solidFill>
                  <a:srgbClr val="000000"/>
                </a:solidFill>
                <a:latin typeface="Arial"/>
                <a:ea typeface="Arial"/>
                <a:cs typeface="Arial"/>
                <a:sym typeface="Arial"/>
              </a:rPr>
              <a:t>permite</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repasar</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temas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difíciles</a:t>
            </a:r>
            <a:r>
              <a:rPr lang="en-US" sz="2000" b="0" i="0" u="none" strike="noStrike" cap="none">
                <a:solidFill>
                  <a:srgbClr val="000000"/>
                </a:solidFill>
                <a:latin typeface="Arial"/>
                <a:ea typeface="Arial"/>
                <a:cs typeface="Arial"/>
                <a:sym typeface="Arial"/>
              </a:rPr>
              <a:t>, lo que conduce a </a:t>
            </a:r>
            <a:r>
              <a:rPr lang="en-US" sz="2000" b="0" i="0" u="none" strike="noStrike" cap="none" err="1">
                <a:solidFill>
                  <a:srgbClr val="000000"/>
                </a:solidFill>
                <a:latin typeface="Arial"/>
                <a:ea typeface="Arial"/>
                <a:cs typeface="Arial"/>
                <a:sym typeface="Arial"/>
              </a:rPr>
              <a:t>una</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comprensión</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más</a:t>
            </a:r>
            <a:r>
              <a:rPr lang="en-US" sz="2000" b="0" i="0" u="none" strike="noStrike" cap="none">
                <a:solidFill>
                  <a:srgbClr val="000000"/>
                </a:solidFill>
                <a:latin typeface="Arial"/>
                <a:ea typeface="Arial"/>
                <a:cs typeface="Arial"/>
                <a:sym typeface="Arial"/>
              </a:rPr>
              <a:t> profunda y a largo </a:t>
            </a:r>
            <a:r>
              <a:rPr lang="en-US" sz="2000" b="0" i="0" u="none" strike="noStrike" cap="none" err="1">
                <a:solidFill>
                  <a:srgbClr val="000000"/>
                </a:solidFill>
                <a:latin typeface="Arial"/>
                <a:ea typeface="Arial"/>
                <a:cs typeface="Arial"/>
                <a:sym typeface="Arial"/>
              </a:rPr>
              <a:t>plazo</a:t>
            </a:r>
            <a:r>
              <a:rPr lang="en-US" sz="2000" b="0" i="0" u="none" strike="noStrike" cap="none">
                <a:solidFill>
                  <a:srgbClr val="000000"/>
                </a:solidFill>
                <a:latin typeface="Arial"/>
                <a:ea typeface="Arial"/>
                <a:cs typeface="Arial"/>
                <a:sym typeface="Arial"/>
              </a:rPr>
              <a:t> del material.</a:t>
            </a:r>
            <a:endParaRPr lang="en-US"/>
          </a:p>
          <a:p>
            <a:pPr marL="342900" marR="0" lvl="0" indent="-215900" algn="l" rtl="0">
              <a:lnSpc>
                <a:spcPct val="150000"/>
              </a:lnSpc>
              <a:spcBef>
                <a:spcPts val="0"/>
              </a:spcBef>
              <a:spcAft>
                <a:spcPts val="0"/>
              </a:spcAft>
              <a:buClr>
                <a:srgbClr val="000000"/>
              </a:buClr>
              <a:buSzPts val="2000"/>
              <a:buFont typeface="Noto Sans Symbols"/>
              <a:buNone/>
            </a:pPr>
            <a:endParaRPr lang="en-US"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err="1">
                <a:solidFill>
                  <a:srgbClr val="E36C09"/>
                </a:solidFill>
                <a:latin typeface="Arial"/>
                <a:ea typeface="Arial"/>
                <a:cs typeface="Arial"/>
                <a:sym typeface="Arial"/>
              </a:rPr>
              <a:t>Reducción</a:t>
            </a:r>
            <a:r>
              <a:rPr lang="en-US" sz="2000" b="1" i="0" u="none" strike="noStrike" cap="none">
                <a:solidFill>
                  <a:srgbClr val="E36C09"/>
                </a:solidFill>
                <a:latin typeface="Arial"/>
                <a:ea typeface="Arial"/>
                <a:cs typeface="Arial"/>
                <a:sym typeface="Arial"/>
              </a:rPr>
              <a:t> del </a:t>
            </a:r>
            <a:r>
              <a:rPr lang="en-US" sz="2000" b="1" i="0" u="none" strike="noStrike" cap="none" err="1">
                <a:solidFill>
                  <a:srgbClr val="E36C09"/>
                </a:solidFill>
                <a:latin typeface="Arial"/>
                <a:ea typeface="Arial"/>
                <a:cs typeface="Arial"/>
                <a:sym typeface="Arial"/>
              </a:rPr>
              <a:t>estrés</a:t>
            </a:r>
            <a:r>
              <a:rPr lang="en-US" sz="2000" b="1"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La </a:t>
            </a:r>
            <a:r>
              <a:rPr lang="en-US" sz="2000" b="0" i="0" u="none" strike="noStrike" cap="none" err="1">
                <a:solidFill>
                  <a:srgbClr val="000000"/>
                </a:solidFill>
                <a:latin typeface="Arial"/>
                <a:ea typeface="Arial"/>
                <a:cs typeface="Arial"/>
                <a:sym typeface="Arial"/>
              </a:rPr>
              <a:t>planificación</a:t>
            </a:r>
            <a:r>
              <a:rPr lang="en-US" sz="2000" b="0" i="0" u="none" strike="noStrike" cap="none">
                <a:solidFill>
                  <a:srgbClr val="000000"/>
                </a:solidFill>
                <a:latin typeface="Arial"/>
                <a:ea typeface="Arial"/>
                <a:cs typeface="Arial"/>
                <a:sym typeface="Arial"/>
              </a:rPr>
              <a:t> reduce la </a:t>
            </a:r>
            <a:r>
              <a:rPr lang="en-US" sz="2000" b="0" i="0" u="none" strike="noStrike" cap="none" err="1">
                <a:solidFill>
                  <a:srgbClr val="000000"/>
                </a:solidFill>
                <a:latin typeface="Arial"/>
                <a:ea typeface="Arial"/>
                <a:cs typeface="Arial"/>
                <a:sym typeface="Arial"/>
              </a:rPr>
              <a:t>ansiedad</a:t>
            </a:r>
            <a:r>
              <a:rPr lang="en-US" sz="2000" b="0" i="0" u="none" strike="noStrike" cap="none">
                <a:solidFill>
                  <a:srgbClr val="000000"/>
                </a:solidFill>
                <a:latin typeface="Arial"/>
                <a:ea typeface="Arial"/>
                <a:cs typeface="Arial"/>
                <a:sym typeface="Arial"/>
              </a:rPr>
              <a:t> al </a:t>
            </a:r>
            <a:r>
              <a:rPr lang="en-US" sz="2000" b="0" i="0" u="none" strike="noStrike" cap="none" err="1">
                <a:solidFill>
                  <a:srgbClr val="000000"/>
                </a:solidFill>
                <a:latin typeface="Arial"/>
                <a:ea typeface="Arial"/>
                <a:cs typeface="Arial"/>
                <a:sym typeface="Arial"/>
              </a:rPr>
              <a:t>crear</a:t>
            </a:r>
            <a:r>
              <a:rPr lang="en-US" sz="2000" b="0" i="0" u="none" strike="noStrike" cap="none">
                <a:solidFill>
                  <a:srgbClr val="000000"/>
                </a:solidFill>
                <a:latin typeface="Arial"/>
                <a:ea typeface="Arial"/>
                <a:cs typeface="Arial"/>
                <a:sym typeface="Arial"/>
              </a:rPr>
              <a:t> un </a:t>
            </a:r>
            <a:r>
              <a:rPr lang="en-US" sz="2000" b="0" i="0" u="none" strike="noStrike" cap="none" err="1">
                <a:solidFill>
                  <a:srgbClr val="000000"/>
                </a:solidFill>
                <a:latin typeface="Arial"/>
                <a:ea typeface="Arial"/>
                <a:cs typeface="Arial"/>
                <a:sym typeface="Arial"/>
              </a:rPr>
              <a:t>camino</a:t>
            </a:r>
            <a:r>
              <a:rPr lang="en-US" sz="2000" b="0" i="0" u="none" strike="noStrike" cap="none">
                <a:solidFill>
                  <a:srgbClr val="000000"/>
                </a:solidFill>
                <a:latin typeface="Arial"/>
                <a:ea typeface="Arial"/>
                <a:cs typeface="Arial"/>
                <a:sym typeface="Arial"/>
              </a:rPr>
              <a:t> claro para </a:t>
            </a:r>
            <a:r>
              <a:rPr lang="en-US" sz="2000" b="0" i="0" u="none" strike="noStrike" cap="none" err="1">
                <a:solidFill>
                  <a:srgbClr val="000000"/>
                </a:solidFill>
                <a:latin typeface="Arial"/>
                <a:ea typeface="Arial"/>
                <a:cs typeface="Arial"/>
                <a:sym typeface="Arial"/>
              </a:rPr>
              <a:t>cumplir</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los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plazos</a:t>
            </a:r>
            <a:r>
              <a:rPr lang="en-US" sz="2000" b="0" i="0" u="none" strike="noStrike" cap="none">
                <a:solidFill>
                  <a:srgbClr val="000000"/>
                </a:solidFill>
                <a:latin typeface="Arial"/>
                <a:ea typeface="Arial"/>
                <a:cs typeface="Arial"/>
                <a:sym typeface="Arial"/>
              </a:rPr>
              <a:t>, lo que </a:t>
            </a:r>
            <a:r>
              <a:rPr lang="en-US" sz="2000" b="0" i="0" u="none" strike="noStrike" cap="none" err="1">
                <a:solidFill>
                  <a:srgbClr val="000000"/>
                </a:solidFill>
                <a:latin typeface="Arial"/>
                <a:ea typeface="Arial"/>
                <a:cs typeface="Arial"/>
                <a:sym typeface="Arial"/>
              </a:rPr>
              <a:t>hace</a:t>
            </a:r>
            <a:r>
              <a:rPr lang="en-US" sz="2000" b="0" i="0" u="none" strike="noStrike" cap="none">
                <a:solidFill>
                  <a:srgbClr val="000000"/>
                </a:solidFill>
                <a:latin typeface="Arial"/>
                <a:ea typeface="Arial"/>
                <a:cs typeface="Arial"/>
                <a:sym typeface="Arial"/>
              </a:rPr>
              <a:t> que </a:t>
            </a:r>
            <a:r>
              <a:rPr lang="en-US" sz="2000" b="0" i="0" u="none" strike="noStrike" cap="none" err="1">
                <a:solidFill>
                  <a:srgbClr val="000000"/>
                </a:solidFill>
                <a:latin typeface="Arial"/>
                <a:ea typeface="Arial"/>
                <a:cs typeface="Arial"/>
                <a:sym typeface="Arial"/>
              </a:rPr>
              <a:t>los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estudiantes</a:t>
            </a:r>
            <a:r>
              <a:rPr lang="en-US" sz="2000" b="0" i="0" u="none" strike="noStrike" cap="none">
                <a:solidFill>
                  <a:srgbClr val="000000"/>
                </a:solidFill>
                <a:latin typeface="Arial"/>
                <a:ea typeface="Arial"/>
                <a:cs typeface="Arial"/>
                <a:sym typeface="Arial"/>
              </a:rPr>
              <a:t> se </a:t>
            </a:r>
            <a:r>
              <a:rPr lang="en-US" sz="2000" b="0" i="0" u="none" strike="noStrike" cap="none" err="1">
                <a:solidFill>
                  <a:srgbClr val="000000"/>
                </a:solidFill>
                <a:latin typeface="Arial"/>
                <a:ea typeface="Arial"/>
                <a:cs typeface="Arial"/>
                <a:sym typeface="Arial"/>
              </a:rPr>
              <a:t>sientan</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menos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abrumados</a:t>
            </a:r>
            <a:r>
              <a:rPr lang="en-US" sz="2000" b="0" i="0" u="none" strike="noStrike" cap="none">
                <a:solidFill>
                  <a:srgbClr val="000000"/>
                </a:solidFill>
                <a:latin typeface="Arial"/>
                <a:ea typeface="Arial"/>
                <a:cs typeface="Arial"/>
                <a:sym typeface="Arial"/>
              </a:rPr>
              <a:t>.</a:t>
            </a:r>
          </a:p>
        </p:txBody>
      </p:sp>
      <p:sp>
        <p:nvSpPr>
          <p:cNvPr id="257" name="Google Shape;257;p40"/>
          <p:cNvSpPr/>
          <p:nvPr/>
        </p:nvSpPr>
        <p:spPr>
          <a:xfrm>
            <a:off x="2722453" y="4653253"/>
            <a:ext cx="3286518" cy="1052444"/>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58" name="Google Shape;258;p40"/>
          <p:cNvSpPr txBox="1"/>
          <p:nvPr/>
        </p:nvSpPr>
        <p:spPr>
          <a:xfrm>
            <a:off x="2911319" y="4646508"/>
            <a:ext cx="2757305" cy="10108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Repercusiones en los resultados del aprendizaje</a:t>
            </a:r>
            <a:endParaRPr sz="2000" b="1" i="0" u="none" strike="noStrike" cap="none">
              <a:solidFill>
                <a:srgbClr val="E36C09"/>
              </a:solidFill>
              <a:latin typeface="Arial"/>
              <a:ea typeface="Arial"/>
              <a:cs typeface="Arial"/>
              <a:sym typeface="Arial"/>
            </a:endParaRPr>
          </a:p>
        </p:txBody>
      </p:sp>
      <p:pic>
        <p:nvPicPr>
          <p:cNvPr id="259" name="Google Shape;259;p40"/>
          <p:cNvPicPr preferRelativeResize="0"/>
          <p:nvPr/>
        </p:nvPicPr>
        <p:blipFill rotWithShape="1">
          <a:blip r:embed="rId7">
            <a:alphaModFix/>
          </a:blip>
          <a:srcRect/>
          <a:stretch/>
        </p:blipFill>
        <p:spPr>
          <a:xfrm>
            <a:off x="7246245" y="6354995"/>
            <a:ext cx="883852" cy="883852"/>
          </a:xfrm>
          <a:prstGeom prst="rect">
            <a:avLst/>
          </a:prstGeom>
          <a:noFill/>
          <a:ln>
            <a:noFill/>
          </a:ln>
        </p:spPr>
      </p:pic>
      <p:pic>
        <p:nvPicPr>
          <p:cNvPr id="260" name="Google Shape;260;p40"/>
          <p:cNvPicPr preferRelativeResize="0"/>
          <p:nvPr/>
        </p:nvPicPr>
        <p:blipFill rotWithShape="1">
          <a:blip r:embed="rId8">
            <a:alphaModFix/>
          </a:blip>
          <a:srcRect/>
          <a:stretch/>
        </p:blipFill>
        <p:spPr>
          <a:xfrm>
            <a:off x="7137595" y="4856180"/>
            <a:ext cx="992502" cy="992502"/>
          </a:xfrm>
          <a:prstGeom prst="rect">
            <a:avLst/>
          </a:prstGeom>
          <a:noFill/>
          <a:ln>
            <a:noFill/>
          </a:ln>
        </p:spPr>
      </p:pic>
      <p:pic>
        <p:nvPicPr>
          <p:cNvPr id="261" name="Google Shape;261;p40"/>
          <p:cNvPicPr preferRelativeResize="0"/>
          <p:nvPr/>
        </p:nvPicPr>
        <p:blipFill rotWithShape="1">
          <a:blip r:embed="rId9">
            <a:alphaModFix/>
          </a:blip>
          <a:srcRect/>
          <a:stretch/>
        </p:blipFill>
        <p:spPr>
          <a:xfrm>
            <a:off x="7137595" y="3427207"/>
            <a:ext cx="1102702" cy="1102702"/>
          </a:xfrm>
          <a:prstGeom prst="rect">
            <a:avLst/>
          </a:prstGeom>
          <a:noFill/>
          <a:ln>
            <a:noFill/>
          </a:ln>
        </p:spPr>
      </p:pic>
      <p:cxnSp>
        <p:nvCxnSpPr>
          <p:cNvPr id="262" name="Google Shape;262;p40"/>
          <p:cNvCxnSpPr/>
          <p:nvPr/>
        </p:nvCxnSpPr>
        <p:spPr>
          <a:xfrm rot="10800000" flipH="1">
            <a:off x="6170295" y="4338669"/>
            <a:ext cx="900267" cy="438784"/>
          </a:xfrm>
          <a:prstGeom prst="straightConnector1">
            <a:avLst/>
          </a:prstGeom>
          <a:noFill/>
          <a:ln w="57150" cap="flat" cmpd="sng">
            <a:solidFill>
              <a:srgbClr val="E36C09"/>
            </a:solidFill>
            <a:prstDash val="solid"/>
            <a:round/>
            <a:headEnd type="none" w="sm" len="sm"/>
            <a:tailEnd type="triangle" w="med" len="med"/>
          </a:ln>
        </p:spPr>
      </p:cxnSp>
      <p:cxnSp>
        <p:nvCxnSpPr>
          <p:cNvPr id="263" name="Google Shape;263;p40"/>
          <p:cNvCxnSpPr/>
          <p:nvPr/>
        </p:nvCxnSpPr>
        <p:spPr>
          <a:xfrm rot="10800000" flipH="1">
            <a:off x="6170295" y="5228243"/>
            <a:ext cx="752544" cy="12893"/>
          </a:xfrm>
          <a:prstGeom prst="straightConnector1">
            <a:avLst/>
          </a:prstGeom>
          <a:noFill/>
          <a:ln w="57150" cap="flat" cmpd="sng">
            <a:solidFill>
              <a:srgbClr val="E36C09"/>
            </a:solidFill>
            <a:prstDash val="solid"/>
            <a:round/>
            <a:headEnd type="none" w="sm" len="sm"/>
            <a:tailEnd type="triangle" w="med" len="med"/>
          </a:ln>
        </p:spPr>
      </p:cxnSp>
      <p:cxnSp>
        <p:nvCxnSpPr>
          <p:cNvPr id="264" name="Google Shape;264;p40"/>
          <p:cNvCxnSpPr/>
          <p:nvPr/>
        </p:nvCxnSpPr>
        <p:spPr>
          <a:xfrm>
            <a:off x="6175306" y="5691927"/>
            <a:ext cx="747533" cy="475691"/>
          </a:xfrm>
          <a:prstGeom prst="straightConnector1">
            <a:avLst/>
          </a:prstGeom>
          <a:noFill/>
          <a:ln w="57150" cap="flat" cmpd="sng">
            <a:solidFill>
              <a:srgbClr val="E36C09"/>
            </a:solidFill>
            <a:prstDash val="solid"/>
            <a:round/>
            <a:headEnd type="none" w="sm" len="sm"/>
            <a:tailEnd type="triangle" w="med" len="med"/>
          </a:ln>
        </p:spPr>
      </p:cxnSp>
      <p:pic>
        <p:nvPicPr>
          <p:cNvPr id="2" name="Google Shape;171;p22">
            <a:extLst>
              <a:ext uri="{FF2B5EF4-FFF2-40B4-BE49-F238E27FC236}">
                <a16:creationId xmlns:a16="http://schemas.microsoft.com/office/drawing/2014/main" id="{6199324A-60A9-D2AA-C513-6F16FDAD6A05}"/>
              </a:ext>
            </a:extLst>
          </p:cNvPr>
          <p:cNvPicPr preferRelativeResize="0"/>
          <p:nvPr/>
        </p:nvPicPr>
        <p:blipFill rotWithShape="1">
          <a:blip r:embed="rId10">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35C1F108-8256-4FE4-EEC7-95304D821903}"/>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9"/>
        <p:cNvGrpSpPr/>
        <p:nvPr/>
      </p:nvGrpSpPr>
      <p:grpSpPr>
        <a:xfrm>
          <a:off x="0" y="0"/>
          <a:ext cx="0" cy="0"/>
          <a:chOff x="0" y="0"/>
          <a:chExt cx="0" cy="0"/>
        </a:xfrm>
      </p:grpSpPr>
      <p:sp>
        <p:nvSpPr>
          <p:cNvPr id="270" name="Google Shape;270;p41"/>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Beneficios de una planificación eficaz</a:t>
            </a:r>
            <a:endParaRPr sz="3200" b="0" i="0" u="none" strike="noStrike" cap="none">
              <a:solidFill>
                <a:srgbClr val="033C5B"/>
              </a:solidFill>
              <a:latin typeface="Arial"/>
              <a:ea typeface="Arial"/>
              <a:cs typeface="Arial"/>
              <a:sym typeface="Arial"/>
            </a:endParaRPr>
          </a:p>
        </p:txBody>
      </p:sp>
      <p:sp>
        <p:nvSpPr>
          <p:cNvPr id="271" name="Google Shape;271;p4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73" name="Google Shape;273;p4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75" name="Google Shape;275;p4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76" name="Google Shape;276;p4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78" name="Google Shape;278;p4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41"/>
          <p:cNvSpPr txBox="1"/>
          <p:nvPr/>
        </p:nvSpPr>
        <p:spPr>
          <a:xfrm>
            <a:off x="8691468" y="2307570"/>
            <a:ext cx="9619966" cy="33239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err="1">
                <a:solidFill>
                  <a:srgbClr val="E36C09"/>
                </a:solidFill>
                <a:latin typeface="Arial"/>
                <a:ea typeface="Arial"/>
                <a:cs typeface="Arial"/>
                <a:sym typeface="Arial"/>
              </a:rPr>
              <a:t>Compromiso</a:t>
            </a:r>
            <a:r>
              <a:rPr lang="en-US" sz="2000" b="1" i="0" u="none" strike="noStrike" cap="none">
                <a:solidFill>
                  <a:srgbClr val="E36C09"/>
                </a:solidFill>
                <a:latin typeface="Arial"/>
                <a:ea typeface="Arial"/>
                <a:cs typeface="Arial"/>
                <a:sym typeface="Arial"/>
              </a:rPr>
              <a:t> </a:t>
            </a:r>
            <a:r>
              <a:rPr lang="en-US" sz="2000" b="1" i="0" u="none" strike="noStrike" cap="none" err="1">
                <a:solidFill>
                  <a:srgbClr val="E36C09"/>
                </a:solidFill>
                <a:latin typeface="Arial"/>
                <a:ea typeface="Arial"/>
                <a:cs typeface="Arial"/>
                <a:sym typeface="Arial"/>
              </a:rPr>
              <a:t>significativo</a:t>
            </a:r>
            <a:r>
              <a:rPr lang="en-US" sz="2000" b="1"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Los </a:t>
            </a:r>
            <a:r>
              <a:rPr lang="en-US" sz="2000" b="0" i="0" u="none" strike="noStrike" cap="none" err="1">
                <a:solidFill>
                  <a:srgbClr val="000000"/>
                </a:solidFill>
                <a:latin typeface="Arial"/>
                <a:ea typeface="Arial"/>
                <a:cs typeface="Arial"/>
                <a:sym typeface="Arial"/>
              </a:rPr>
              <a:t>estudiantes</a:t>
            </a:r>
            <a:r>
              <a:rPr lang="en-US" sz="2000" b="0" i="0" u="none" strike="noStrike" cap="none">
                <a:solidFill>
                  <a:srgbClr val="000000"/>
                </a:solidFill>
                <a:latin typeface="Arial"/>
                <a:ea typeface="Arial"/>
                <a:cs typeface="Arial"/>
                <a:sym typeface="Arial"/>
              </a:rPr>
              <a:t> que </a:t>
            </a:r>
            <a:r>
              <a:rPr lang="en-US" sz="2000" b="0" i="0" u="none" strike="noStrike" cap="none" err="1">
                <a:solidFill>
                  <a:srgbClr val="000000"/>
                </a:solidFill>
                <a:latin typeface="Arial"/>
                <a:ea typeface="Arial"/>
                <a:cs typeface="Arial"/>
                <a:sym typeface="Arial"/>
              </a:rPr>
              <a:t>planifican</a:t>
            </a:r>
            <a:r>
              <a:rPr lang="en-US" sz="2000" b="0" i="0" u="none" strike="noStrike" cap="none">
                <a:solidFill>
                  <a:srgbClr val="000000"/>
                </a:solidFill>
                <a:latin typeface="Arial"/>
                <a:ea typeface="Arial"/>
                <a:cs typeface="Arial"/>
                <a:sym typeface="Arial"/>
              </a:rPr>
              <a:t> con </a:t>
            </a:r>
            <a:r>
              <a:rPr lang="en-US" sz="2000" b="0" i="0" u="none" strike="noStrike" cap="none" err="1">
                <a:solidFill>
                  <a:srgbClr val="000000"/>
                </a:solidFill>
                <a:latin typeface="Arial"/>
                <a:ea typeface="Arial"/>
                <a:cs typeface="Arial"/>
                <a:sym typeface="Arial"/>
              </a:rPr>
              <a:t>antelación</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acuden</a:t>
            </a:r>
            <a:r>
              <a:rPr lang="en-US" sz="2000" b="0" i="0" u="none" strike="noStrike" cap="none">
                <a:solidFill>
                  <a:srgbClr val="000000"/>
                </a:solidFill>
                <a:latin typeface="Arial"/>
                <a:ea typeface="Arial"/>
                <a:cs typeface="Arial"/>
                <a:sym typeface="Arial"/>
              </a:rPr>
              <a:t> a </a:t>
            </a:r>
            <a:r>
              <a:rPr lang="en-US" sz="2000" b="0" i="0" u="none" strike="noStrike" cap="none" err="1">
                <a:solidFill>
                  <a:srgbClr val="000000"/>
                </a:solidFill>
                <a:latin typeface="Arial"/>
                <a:ea typeface="Arial"/>
                <a:cs typeface="Arial"/>
                <a:sym typeface="Arial"/>
              </a:rPr>
              <a:t>clase</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mejor</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preparados</a:t>
            </a:r>
            <a:r>
              <a:rPr lang="en-US" sz="2000" b="0" i="0" u="none" strike="noStrike" cap="none">
                <a:solidFill>
                  <a:srgbClr val="000000"/>
                </a:solidFill>
                <a:latin typeface="Arial"/>
                <a:ea typeface="Arial"/>
                <a:cs typeface="Arial"/>
                <a:sym typeface="Arial"/>
              </a:rPr>
              <a:t>, lo que da </a:t>
            </a:r>
            <a:r>
              <a:rPr lang="en-US" sz="2000" b="0" i="0" u="none" strike="noStrike" cap="none" err="1">
                <a:solidFill>
                  <a:srgbClr val="000000"/>
                </a:solidFill>
                <a:latin typeface="Arial"/>
                <a:ea typeface="Arial"/>
                <a:cs typeface="Arial"/>
                <a:sym typeface="Arial"/>
              </a:rPr>
              <a:t>lugar</a:t>
            </a:r>
            <a:r>
              <a:rPr lang="en-US" sz="2000" b="0" i="0" u="none" strike="noStrike" cap="none">
                <a:solidFill>
                  <a:srgbClr val="000000"/>
                </a:solidFill>
                <a:latin typeface="Arial"/>
                <a:ea typeface="Arial"/>
                <a:cs typeface="Arial"/>
                <a:sym typeface="Arial"/>
              </a:rPr>
              <a:t> a </a:t>
            </a:r>
            <a:r>
              <a:rPr lang="en-US" sz="2000" b="0" i="0" u="none" strike="noStrike" cap="none" err="1">
                <a:solidFill>
                  <a:srgbClr val="000000"/>
                </a:solidFill>
                <a:latin typeface="Arial"/>
                <a:ea typeface="Arial"/>
                <a:cs typeface="Arial"/>
                <a:sym typeface="Arial"/>
              </a:rPr>
              <a:t>contribuciones</a:t>
            </a:r>
            <a:r>
              <a:rPr lang="en-US" sz="2000" b="0" i="0" u="none" strike="noStrike" cap="none">
                <a:solidFill>
                  <a:srgbClr val="000000"/>
                </a:solidFill>
                <a:latin typeface="Arial"/>
                <a:ea typeface="Arial"/>
                <a:cs typeface="Arial"/>
                <a:sym typeface="Arial"/>
              </a:rPr>
              <a:t> y debates </a:t>
            </a:r>
            <a:r>
              <a:rPr lang="en-US" sz="2000" b="0" i="0" u="none" strike="noStrike" cap="none" err="1">
                <a:solidFill>
                  <a:srgbClr val="000000"/>
                </a:solidFill>
                <a:latin typeface="Arial"/>
                <a:ea typeface="Arial"/>
                <a:cs typeface="Arial"/>
                <a:sym typeface="Arial"/>
              </a:rPr>
              <a:t>más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reflexivos</a:t>
            </a:r>
            <a:r>
              <a:rPr lang="en-US" sz="2000" b="0" i="0" u="none" strike="noStrike" cap="none">
                <a:solidFill>
                  <a:srgbClr val="000000"/>
                </a:solidFill>
                <a:latin typeface="Arial"/>
                <a:ea typeface="Arial"/>
                <a:cs typeface="Arial"/>
                <a:sym typeface="Arial"/>
              </a:rPr>
              <a:t>.</a:t>
            </a:r>
            <a:endParaRPr/>
          </a:p>
          <a:p>
            <a:pPr marL="342900" marR="0" lvl="0" indent="-215900" algn="l" rtl="0">
              <a:lnSpc>
                <a:spcPct val="150000"/>
              </a:lnSpc>
              <a:spcBef>
                <a:spcPts val="0"/>
              </a:spcBef>
              <a:spcAft>
                <a:spcPts val="0"/>
              </a:spcAft>
              <a:buSzPts val="2000"/>
              <a:buFont typeface="Noto Sans Symbols"/>
              <a:buNone/>
            </a:pPr>
            <a:endParaRPr sz="2000" b="1" i="0" u="none" strike="noStrike" cap="none">
              <a:solidFill>
                <a:srgbClr val="000000"/>
              </a:solidFill>
              <a:latin typeface="Arial"/>
              <a:ea typeface="Arial"/>
              <a:cs typeface="Arial"/>
            </a:endParaRPr>
          </a:p>
          <a:p>
            <a:pPr marL="0" marR="0" lvl="0" indent="0" algn="l" rtl="0">
              <a:lnSpc>
                <a:spcPct val="150000"/>
              </a:lnSpc>
              <a:spcBef>
                <a:spcPts val="0"/>
              </a:spcBef>
              <a:spcAft>
                <a:spcPts val="0"/>
              </a:spcAft>
              <a:buNone/>
            </a:pPr>
            <a:r>
              <a:rPr lang="en-US" sz="2000" b="1" i="0" u="none" strike="noStrike" cap="none" err="1">
                <a:solidFill>
                  <a:srgbClr val="E36C09"/>
                </a:solidFill>
                <a:latin typeface="Arial"/>
                <a:ea typeface="Arial"/>
                <a:cs typeface="Arial"/>
                <a:sym typeface="Arial"/>
              </a:rPr>
              <a:t>Preparación</a:t>
            </a:r>
            <a:r>
              <a:rPr lang="en-US" sz="2000" b="1"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La </a:t>
            </a:r>
            <a:r>
              <a:rPr lang="en-US" sz="2000" b="0" i="0" u="none" strike="noStrike" cap="none" err="1">
                <a:solidFill>
                  <a:srgbClr val="000000"/>
                </a:solidFill>
                <a:latin typeface="Arial"/>
                <a:ea typeface="Arial"/>
                <a:cs typeface="Arial"/>
                <a:sym typeface="Arial"/>
              </a:rPr>
              <a:t>planificación</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ayuda</a:t>
            </a:r>
            <a:r>
              <a:rPr lang="en-US" sz="2000" b="0" i="0" u="none" strike="noStrike" cap="none">
                <a:solidFill>
                  <a:srgbClr val="000000"/>
                </a:solidFill>
                <a:latin typeface="Arial"/>
                <a:ea typeface="Arial"/>
                <a:cs typeface="Arial"/>
                <a:sym typeface="Arial"/>
              </a:rPr>
              <a:t> a </a:t>
            </a:r>
            <a:r>
              <a:rPr lang="en-US" sz="2000" b="0" i="0" u="none" strike="noStrike" cap="none" err="1">
                <a:solidFill>
                  <a:srgbClr val="000000"/>
                </a:solidFill>
                <a:latin typeface="Arial"/>
                <a:ea typeface="Arial"/>
                <a:cs typeface="Arial"/>
                <a:sym typeface="Arial"/>
              </a:rPr>
              <a:t>los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estudiantes</a:t>
            </a:r>
            <a:r>
              <a:rPr lang="en-US" sz="2000" b="0" i="0" u="none" strike="noStrike" cap="none">
                <a:solidFill>
                  <a:srgbClr val="000000"/>
                </a:solidFill>
                <a:latin typeface="Arial"/>
                <a:ea typeface="Arial"/>
                <a:cs typeface="Arial"/>
                <a:sym typeface="Arial"/>
              </a:rPr>
              <a:t> a </a:t>
            </a:r>
            <a:r>
              <a:rPr lang="en-US" sz="2000" b="0" i="0" u="none" strike="noStrike" cap="none" err="1">
                <a:solidFill>
                  <a:srgbClr val="000000"/>
                </a:solidFill>
                <a:latin typeface="Arial"/>
                <a:ea typeface="Arial"/>
                <a:cs typeface="Arial"/>
                <a:sym typeface="Arial"/>
              </a:rPr>
              <a:t>sentirse</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seguros</a:t>
            </a:r>
            <a:r>
              <a:rPr lang="en-US" sz="2000" b="0" i="0" u="none" strike="noStrike" cap="none">
                <a:solidFill>
                  <a:srgbClr val="000000"/>
                </a:solidFill>
                <a:latin typeface="Arial"/>
                <a:ea typeface="Arial"/>
                <a:cs typeface="Arial"/>
                <a:sym typeface="Arial"/>
              </a:rPr>
              <a:t> y </a:t>
            </a:r>
            <a:r>
              <a:rPr lang="en-US" sz="2000" b="0" i="0" u="none" strike="noStrike" cap="none" err="1">
                <a:solidFill>
                  <a:srgbClr val="000000"/>
                </a:solidFill>
                <a:latin typeface="Arial"/>
                <a:ea typeface="Arial"/>
                <a:cs typeface="Arial"/>
                <a:sym typeface="Arial"/>
              </a:rPr>
              <a:t>preparados</a:t>
            </a:r>
            <a:r>
              <a:rPr lang="en-US" sz="2000" b="0" i="0" u="none" strike="noStrike" cap="none">
                <a:solidFill>
                  <a:srgbClr val="000000"/>
                </a:solidFill>
                <a:latin typeface="Arial"/>
                <a:ea typeface="Arial"/>
                <a:cs typeface="Arial"/>
                <a:sym typeface="Arial"/>
              </a:rPr>
              <a:t> para </a:t>
            </a:r>
            <a:r>
              <a:rPr lang="en-US" sz="2000" b="0" i="0" u="none" strike="noStrike" cap="none" err="1">
                <a:solidFill>
                  <a:srgbClr val="000000"/>
                </a:solidFill>
                <a:latin typeface="Arial"/>
                <a:ea typeface="Arial"/>
                <a:cs typeface="Arial"/>
                <a:sym typeface="Arial"/>
              </a:rPr>
              <a:t>los</a:t>
            </a:r>
            <a:r>
              <a:rPr lang="en-US" sz="2000" b="0" i="0" u="none" strike="noStrike" cap="none">
                <a:solidFill>
                  <a:srgbClr val="000000"/>
                </a:solidFill>
                <a:latin typeface="Arial"/>
                <a:ea typeface="Arial"/>
                <a:cs typeface="Arial"/>
                <a:sym typeface="Arial"/>
              </a:rPr>
              <a:t> debates y las </a:t>
            </a:r>
            <a:r>
              <a:rPr lang="en-US" sz="2000" b="0" i="0" u="none" strike="noStrike" cap="none" err="1">
                <a:solidFill>
                  <a:srgbClr val="000000"/>
                </a:solidFill>
                <a:latin typeface="Arial"/>
                <a:ea typeface="Arial"/>
                <a:cs typeface="Arial"/>
                <a:sym typeface="Arial"/>
              </a:rPr>
              <a:t>tareas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fomentando</a:t>
            </a:r>
            <a:r>
              <a:rPr lang="en-US" sz="2000" b="0" i="0" u="none" strike="noStrike" cap="none">
                <a:solidFill>
                  <a:srgbClr val="000000"/>
                </a:solidFill>
                <a:latin typeface="Arial"/>
                <a:ea typeface="Arial"/>
                <a:cs typeface="Arial"/>
                <a:sym typeface="Arial"/>
              </a:rPr>
              <a:t> la </a:t>
            </a:r>
            <a:r>
              <a:rPr lang="en-US" sz="2000" b="0" i="0" u="none" strike="noStrike" cap="none" err="1">
                <a:solidFill>
                  <a:srgbClr val="000000"/>
                </a:solidFill>
                <a:latin typeface="Arial"/>
                <a:ea typeface="Arial"/>
                <a:cs typeface="Arial"/>
                <a:sym typeface="Arial"/>
              </a:rPr>
              <a:t>participación</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activa</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en</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clase</a:t>
            </a:r>
            <a:r>
              <a:rPr lang="en-US"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p:txBody>
      </p:sp>
      <p:sp>
        <p:nvSpPr>
          <p:cNvPr id="280" name="Google Shape;280;p41"/>
          <p:cNvSpPr/>
          <p:nvPr/>
        </p:nvSpPr>
        <p:spPr>
          <a:xfrm>
            <a:off x="2956987" y="3157216"/>
            <a:ext cx="3258976" cy="969818"/>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81" name="Google Shape;281;p41"/>
          <p:cNvSpPr txBox="1"/>
          <p:nvPr/>
        </p:nvSpPr>
        <p:spPr>
          <a:xfrm>
            <a:off x="3334838" y="3350049"/>
            <a:ext cx="279861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Mayor participación en clase</a:t>
            </a:r>
            <a:endParaRPr sz="2000" b="1" i="0" u="none" strike="noStrike" cap="none">
              <a:solidFill>
                <a:srgbClr val="E36C09"/>
              </a:solidFill>
              <a:latin typeface="Arial"/>
              <a:ea typeface="Arial"/>
              <a:cs typeface="Arial"/>
              <a:sym typeface="Arial"/>
            </a:endParaRPr>
          </a:p>
        </p:txBody>
      </p:sp>
      <p:cxnSp>
        <p:nvCxnSpPr>
          <p:cNvPr id="282" name="Google Shape;282;p41"/>
          <p:cNvCxnSpPr/>
          <p:nvPr/>
        </p:nvCxnSpPr>
        <p:spPr>
          <a:xfrm rot="10800000" flipH="1">
            <a:off x="6651662" y="2709160"/>
            <a:ext cx="900267" cy="438784"/>
          </a:xfrm>
          <a:prstGeom prst="straightConnector1">
            <a:avLst/>
          </a:prstGeom>
          <a:noFill/>
          <a:ln w="57150" cap="flat" cmpd="sng">
            <a:solidFill>
              <a:srgbClr val="E36C09"/>
            </a:solidFill>
            <a:prstDash val="solid"/>
            <a:round/>
            <a:headEnd type="none" w="sm" len="sm"/>
            <a:tailEnd type="triangle" w="med" len="med"/>
          </a:ln>
        </p:spPr>
      </p:cxnSp>
      <p:cxnSp>
        <p:nvCxnSpPr>
          <p:cNvPr id="283" name="Google Shape;283;p41"/>
          <p:cNvCxnSpPr/>
          <p:nvPr/>
        </p:nvCxnSpPr>
        <p:spPr>
          <a:xfrm>
            <a:off x="6641882" y="4172564"/>
            <a:ext cx="747533" cy="475691"/>
          </a:xfrm>
          <a:prstGeom prst="straightConnector1">
            <a:avLst/>
          </a:prstGeom>
          <a:noFill/>
          <a:ln w="57150" cap="flat" cmpd="sng">
            <a:solidFill>
              <a:srgbClr val="E36C09"/>
            </a:solidFill>
            <a:prstDash val="solid"/>
            <a:round/>
            <a:headEnd type="none" w="sm" len="sm"/>
            <a:tailEnd type="triangle" w="med" len="med"/>
          </a:ln>
        </p:spPr>
      </p:cxnSp>
      <p:pic>
        <p:nvPicPr>
          <p:cNvPr id="284" name="Google Shape;284;p41"/>
          <p:cNvPicPr preferRelativeResize="0"/>
          <p:nvPr/>
        </p:nvPicPr>
        <p:blipFill rotWithShape="1">
          <a:blip r:embed="rId7">
            <a:alphaModFix/>
          </a:blip>
          <a:srcRect/>
          <a:stretch/>
        </p:blipFill>
        <p:spPr>
          <a:xfrm>
            <a:off x="7617778" y="2307570"/>
            <a:ext cx="1047920" cy="1047920"/>
          </a:xfrm>
          <a:prstGeom prst="rect">
            <a:avLst/>
          </a:prstGeom>
          <a:noFill/>
          <a:ln>
            <a:noFill/>
          </a:ln>
        </p:spPr>
      </p:pic>
      <p:pic>
        <p:nvPicPr>
          <p:cNvPr id="285" name="Google Shape;285;p41"/>
          <p:cNvPicPr preferRelativeResize="0"/>
          <p:nvPr/>
        </p:nvPicPr>
        <p:blipFill rotWithShape="1">
          <a:blip r:embed="rId8">
            <a:alphaModFix/>
          </a:blip>
          <a:srcRect/>
          <a:stretch/>
        </p:blipFill>
        <p:spPr>
          <a:xfrm>
            <a:off x="7525241" y="4514807"/>
            <a:ext cx="1062071" cy="1062071"/>
          </a:xfrm>
          <a:prstGeom prst="rect">
            <a:avLst/>
          </a:prstGeom>
          <a:noFill/>
          <a:ln>
            <a:noFill/>
          </a:ln>
        </p:spPr>
      </p:pic>
      <p:pic>
        <p:nvPicPr>
          <p:cNvPr id="286" name="Google Shape;286;p41"/>
          <p:cNvPicPr preferRelativeResize="0"/>
          <p:nvPr/>
        </p:nvPicPr>
        <p:blipFill rotWithShape="1">
          <a:blip r:embed="rId9">
            <a:alphaModFix/>
          </a:blip>
          <a:srcRect/>
          <a:stretch/>
        </p:blipFill>
        <p:spPr>
          <a:xfrm>
            <a:off x="4865064" y="6259946"/>
            <a:ext cx="9003335" cy="2544121"/>
          </a:xfrm>
          <a:prstGeom prst="rect">
            <a:avLst/>
          </a:prstGeom>
          <a:noFill/>
          <a:ln>
            <a:noFill/>
          </a:ln>
        </p:spPr>
      </p:pic>
      <p:sp>
        <p:nvSpPr>
          <p:cNvPr id="287" name="Google Shape;287;p41"/>
          <p:cNvSpPr txBox="1"/>
          <p:nvPr/>
        </p:nvSpPr>
        <p:spPr>
          <a:xfrm>
            <a:off x="5264727" y="8534400"/>
            <a:ext cx="2124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Hecho con IA</a:t>
            </a: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B30B7882-FB69-16A1-D30C-FB30A9A601C2}"/>
              </a:ext>
            </a:extLst>
          </p:cNvPr>
          <p:cNvPicPr preferRelativeResize="0"/>
          <p:nvPr/>
        </p:nvPicPr>
        <p:blipFill rotWithShape="1">
          <a:blip r:embed="rId10">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DD7F2F9C-E783-96F9-F5E7-2E0250D6F23F}"/>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2"/>
        <p:cNvGrpSpPr/>
        <p:nvPr/>
      </p:nvGrpSpPr>
      <p:grpSpPr>
        <a:xfrm>
          <a:off x="0" y="0"/>
          <a:ext cx="0" cy="0"/>
          <a:chOff x="0" y="0"/>
          <a:chExt cx="0" cy="0"/>
        </a:xfrm>
      </p:grpSpPr>
      <p:sp>
        <p:nvSpPr>
          <p:cNvPr id="293" name="Google Shape;293;p42"/>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Fomentar la planificación eficaz de los alumnos</a:t>
            </a:r>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El papel del educador</a:t>
            </a:r>
            <a:endParaRPr sz="3200" b="0" i="0" u="none" strike="noStrike" cap="none">
              <a:solidFill>
                <a:srgbClr val="033C5B"/>
              </a:solidFill>
              <a:latin typeface="Arial"/>
              <a:ea typeface="Arial"/>
              <a:cs typeface="Arial"/>
              <a:sym typeface="Arial"/>
            </a:endParaRPr>
          </a:p>
        </p:txBody>
      </p:sp>
      <p:sp>
        <p:nvSpPr>
          <p:cNvPr id="294" name="Google Shape;294;p42"/>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96" name="Google Shape;296;p42"/>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98" name="Google Shape;298;p4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99" name="Google Shape;299;p4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01" name="Google Shape;301;p4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2"/>
          <p:cNvSpPr txBox="1"/>
          <p:nvPr/>
        </p:nvSpPr>
        <p:spPr>
          <a:xfrm>
            <a:off x="3893127" y="2729345"/>
            <a:ext cx="7869382" cy="37856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Los educadores pueden facilitar la planificación de los alumnos proporcionándoles instrucciones claras, recursos pertinentes y marcos para gestionar su aprendizaje independiente.</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Las revisiones periódicas y los comentarios sobre la planificación y el progreso en el estudio de los alumnos pueden ser muy beneficiosos. Considere la posibilidad de incorporar habilidades de planificación y organización como parte del plan de estudios, enseñando a los estudiantes estrategias eficaces para organizar y gestionar su proceso de aprendizaje.</a:t>
            </a:r>
            <a:endParaRPr/>
          </a:p>
        </p:txBody>
      </p:sp>
      <p:pic>
        <p:nvPicPr>
          <p:cNvPr id="303" name="Google Shape;303;p42"/>
          <p:cNvPicPr preferRelativeResize="0"/>
          <p:nvPr/>
        </p:nvPicPr>
        <p:blipFill rotWithShape="1">
          <a:blip r:embed="rId7">
            <a:alphaModFix/>
          </a:blip>
          <a:srcRect/>
          <a:stretch/>
        </p:blipFill>
        <p:spPr>
          <a:xfrm>
            <a:off x="12688453" y="1389457"/>
            <a:ext cx="4636655" cy="6954982"/>
          </a:xfrm>
          <a:prstGeom prst="rect">
            <a:avLst/>
          </a:prstGeom>
          <a:noFill/>
          <a:ln>
            <a:noFill/>
          </a:ln>
        </p:spPr>
      </p:pic>
      <p:pic>
        <p:nvPicPr>
          <p:cNvPr id="2" name="Google Shape;171;p22">
            <a:extLst>
              <a:ext uri="{FF2B5EF4-FFF2-40B4-BE49-F238E27FC236}">
                <a16:creationId xmlns:a16="http://schemas.microsoft.com/office/drawing/2014/main" id="{F74DA3B5-5B7F-5DB6-189C-01AC279F4B53}"/>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398CC1FF-6D31-EFD0-95DB-E2545131CF44}"/>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8"/>
        <p:cNvGrpSpPr/>
        <p:nvPr/>
      </p:nvGrpSpPr>
      <p:grpSpPr>
        <a:xfrm>
          <a:off x="0" y="0"/>
          <a:ext cx="0" cy="0"/>
          <a:chOff x="0" y="0"/>
          <a:chExt cx="0" cy="0"/>
        </a:xfrm>
      </p:grpSpPr>
      <p:sp>
        <p:nvSpPr>
          <p:cNvPr id="309" name="Google Shape;309;p8"/>
          <p:cNvSpPr txBox="1"/>
          <p:nvPr/>
        </p:nvSpPr>
        <p:spPr>
          <a:xfrm>
            <a:off x="2879673" y="884073"/>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Desarrollo de competencias clave para el flipped learning </a:t>
            </a:r>
            <a:endParaRPr sz="3200" b="0" i="0" u="none" strike="noStrike" cap="none">
              <a:solidFill>
                <a:srgbClr val="033C5B"/>
              </a:solidFill>
              <a:latin typeface="Arial"/>
              <a:ea typeface="Arial"/>
              <a:cs typeface="Arial"/>
              <a:sym typeface="Arial"/>
            </a:endParaRPr>
          </a:p>
        </p:txBody>
      </p:sp>
      <p:sp>
        <p:nvSpPr>
          <p:cNvPr id="310" name="Google Shape;310;p8"/>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12" name="Google Shape;312;p8"/>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14" name="Google Shape;314;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15" name="Google Shape;315;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17" name="Google Shape;317;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8"/>
          <p:cNvSpPr txBox="1"/>
          <p:nvPr/>
        </p:nvSpPr>
        <p:spPr>
          <a:xfrm>
            <a:off x="2766824" y="1828800"/>
            <a:ext cx="15012651" cy="147732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En una clase invertida, las habilidades clave de los estudiantes, como la </a:t>
            </a:r>
            <a:r>
              <a:rPr lang="en-US" sz="2000" b="1" i="0" u="none" strike="noStrike" cap="none">
                <a:solidFill>
                  <a:srgbClr val="E36C09"/>
                </a:solidFill>
                <a:latin typeface="Arial"/>
                <a:ea typeface="Arial"/>
                <a:cs typeface="Arial"/>
                <a:sym typeface="Arial"/>
              </a:rPr>
              <a:t>gestión del tiempo</a:t>
            </a:r>
            <a:r>
              <a:rPr lang="en-US" sz="2000" b="0" i="0" u="none" strike="noStrike" cap="none">
                <a:solidFill>
                  <a:srgbClr val="000000"/>
                </a:solidFill>
                <a:latin typeface="Arial"/>
                <a:ea typeface="Arial"/>
                <a:cs typeface="Arial"/>
                <a:sym typeface="Arial"/>
              </a:rPr>
              <a:t>, la </a:t>
            </a:r>
            <a:r>
              <a:rPr lang="en-US" sz="2000" b="1" i="0" u="none" strike="noStrike" cap="none">
                <a:solidFill>
                  <a:srgbClr val="E36C09"/>
                </a:solidFill>
                <a:latin typeface="Arial"/>
                <a:ea typeface="Arial"/>
                <a:cs typeface="Arial"/>
                <a:sym typeface="Arial"/>
              </a:rPr>
              <a:t>autorregulación </a:t>
            </a:r>
            <a:r>
              <a:rPr lang="en-US" sz="2000" b="0" i="0" u="none" strike="noStrike" cap="none">
                <a:solidFill>
                  <a:srgbClr val="000000"/>
                </a:solidFill>
                <a:latin typeface="Arial"/>
                <a:ea typeface="Arial"/>
                <a:cs typeface="Arial"/>
                <a:sym typeface="Arial"/>
              </a:rPr>
              <a:t>y la </a:t>
            </a:r>
            <a:r>
              <a:rPr lang="en-US" sz="2000" b="1" i="0" u="none" strike="noStrike" cap="none">
                <a:solidFill>
                  <a:srgbClr val="E36C09"/>
                </a:solidFill>
                <a:latin typeface="Arial"/>
                <a:ea typeface="Arial"/>
                <a:cs typeface="Arial"/>
                <a:sym typeface="Arial"/>
              </a:rPr>
              <a:t>comunicación eficaz</a:t>
            </a:r>
            <a:r>
              <a:rPr lang="en-US" sz="2000" b="0" i="0" u="none" strike="noStrike" cap="none">
                <a:solidFill>
                  <a:srgbClr val="000000"/>
                </a:solidFill>
                <a:latin typeface="Arial"/>
                <a:ea typeface="Arial"/>
                <a:cs typeface="Arial"/>
                <a:sym typeface="Arial"/>
              </a:rPr>
              <a:t>, son cruciales. Estas habilidades son vitales para el éxito académico en este modelo y son </a:t>
            </a:r>
            <a:r>
              <a:rPr lang="en-US" sz="2000" b="0" i="0" u="none" strike="noStrike" cap="none">
                <a:solidFill>
                  <a:srgbClr val="E36C09"/>
                </a:solidFill>
                <a:latin typeface="Arial"/>
                <a:ea typeface="Arial"/>
                <a:cs typeface="Arial"/>
                <a:sym typeface="Arial"/>
              </a:rPr>
              <a:t>igualmente importantes para los escenarios del mundo real</a:t>
            </a:r>
            <a:r>
              <a:rPr lang="en-US" sz="2000" b="0" i="0" u="none" strike="noStrike" cap="none">
                <a:solidFill>
                  <a:srgbClr val="000000"/>
                </a:solidFill>
                <a:latin typeface="Arial"/>
                <a:ea typeface="Arial"/>
                <a:cs typeface="Arial"/>
                <a:sym typeface="Arial"/>
              </a:rPr>
              <a:t>, preparando a los estudiantes para la vida más allá del aula.</a:t>
            </a:r>
            <a:endParaRPr/>
          </a:p>
        </p:txBody>
      </p:sp>
      <p:sp>
        <p:nvSpPr>
          <p:cNvPr id="319" name="Google Shape;319;p8"/>
          <p:cNvSpPr txBox="1"/>
          <p:nvPr/>
        </p:nvSpPr>
        <p:spPr>
          <a:xfrm>
            <a:off x="7057311" y="5222474"/>
            <a:ext cx="10610808"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Mejorar las habilidades comunicativas: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Fomentar proyectos de grupo, presentaciones y comentarios de los compañeros para mejorar la comunicación, ayudando a los estudiantes a articular ideas y responder constructivamente....</a:t>
            </a:r>
            <a:endParaRPr/>
          </a:p>
        </p:txBody>
      </p:sp>
      <p:sp>
        <p:nvSpPr>
          <p:cNvPr id="320" name="Google Shape;320;p8"/>
          <p:cNvSpPr txBox="1"/>
          <p:nvPr/>
        </p:nvSpPr>
        <p:spPr>
          <a:xfrm>
            <a:off x="7057311" y="3415509"/>
            <a:ext cx="10610809" cy="15388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Enseñar autorregulación y gestión del tiempo: </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Ayudar a los estudiantes a establecer objetivos claros, supervisar sus progresos y reflexionar sobre su aprendizaje. Enseñe a gestionar el tiempo guiándoles para que prioricen las tareas y creen calendarios de estudio para un uso eficaz del tiempo.</a:t>
            </a:r>
            <a:endParaRPr/>
          </a:p>
        </p:txBody>
      </p:sp>
      <p:sp>
        <p:nvSpPr>
          <p:cNvPr id="321" name="Google Shape;321;p8"/>
          <p:cNvSpPr txBox="1"/>
          <p:nvPr/>
        </p:nvSpPr>
        <p:spPr>
          <a:xfrm>
            <a:off x="7057310" y="7217358"/>
            <a:ext cx="1061080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Facilitar el desarrollo de habilidades: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Incorpore actividades que desarrollen las habilidades de gestión del tiempo y de comunicación, a la vez que modela estos comportamientos y crea un entorno de apoyo para la práctica y el crecimiento.</a:t>
            </a:r>
            <a:endParaRPr sz="2000" b="0" i="0" u="none" strike="noStrike" cap="none">
              <a:solidFill>
                <a:srgbClr val="000000"/>
              </a:solidFill>
              <a:latin typeface="Arial"/>
              <a:ea typeface="Arial"/>
              <a:cs typeface="Arial"/>
              <a:sym typeface="Arial"/>
            </a:endParaRPr>
          </a:p>
        </p:txBody>
      </p:sp>
      <p:pic>
        <p:nvPicPr>
          <p:cNvPr id="322" name="Google Shape;322;p8"/>
          <p:cNvPicPr preferRelativeResize="0"/>
          <p:nvPr/>
        </p:nvPicPr>
        <p:blipFill rotWithShape="1">
          <a:blip r:embed="rId7">
            <a:alphaModFix/>
          </a:blip>
          <a:srcRect/>
          <a:stretch/>
        </p:blipFill>
        <p:spPr>
          <a:xfrm>
            <a:off x="3703587" y="4330748"/>
            <a:ext cx="2632594" cy="2632594"/>
          </a:xfrm>
          <a:prstGeom prst="rect">
            <a:avLst/>
          </a:prstGeom>
          <a:noFill/>
          <a:ln>
            <a:noFill/>
          </a:ln>
        </p:spPr>
      </p:pic>
      <p:pic>
        <p:nvPicPr>
          <p:cNvPr id="2" name="Google Shape;171;p22">
            <a:extLst>
              <a:ext uri="{FF2B5EF4-FFF2-40B4-BE49-F238E27FC236}">
                <a16:creationId xmlns:a16="http://schemas.microsoft.com/office/drawing/2014/main" id="{6EA0A4F4-BA21-ECA9-EADF-335D8493C150}"/>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2719C12D-93AE-20CE-2CE7-E5757F0E8973}"/>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7"/>
        <p:cNvGrpSpPr/>
        <p:nvPr/>
      </p:nvGrpSpPr>
      <p:grpSpPr>
        <a:xfrm>
          <a:off x="0" y="0"/>
          <a:ext cx="0" cy="0"/>
          <a:chOff x="0" y="0"/>
          <a:chExt cx="0" cy="0"/>
        </a:xfrm>
      </p:grpSpPr>
      <p:sp>
        <p:nvSpPr>
          <p:cNvPr id="328" name="Google Shape;328;p9"/>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9"/>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330" name="Google Shape;330;p9"/>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331" name="Google Shape;331;p9"/>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332" name="Google Shape;332;p9"/>
          <p:cNvSpPr txBox="1"/>
          <p:nvPr/>
        </p:nvSpPr>
        <p:spPr>
          <a:xfrm>
            <a:off x="9613816" y="685839"/>
            <a:ext cx="645786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Mejora continua en la clase invertida</a:t>
            </a:r>
            <a:endParaRPr sz="4000" b="0" i="0" u="none" strike="noStrike" cap="none">
              <a:solidFill>
                <a:srgbClr val="033C5B"/>
              </a:solidFill>
              <a:latin typeface="Arial"/>
              <a:ea typeface="Arial"/>
              <a:cs typeface="Arial"/>
              <a:sym typeface="Arial"/>
            </a:endParaRPr>
          </a:p>
        </p:txBody>
      </p:sp>
      <p:sp>
        <p:nvSpPr>
          <p:cNvPr id="333" name="Google Shape;333;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34" name="Google Shape;334;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36" name="Google Shape;336;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9"/>
          <p:cNvSpPr txBox="1"/>
          <p:nvPr/>
        </p:nvSpPr>
        <p:spPr>
          <a:xfrm>
            <a:off x="9613816" y="2628900"/>
            <a:ext cx="6921584" cy="37240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Adoptar una cultura de desarrollo continuo significa perfeccionar </a:t>
            </a:r>
            <a:r>
              <a:rPr lang="en-US" sz="2000" b="0" i="0" u="none" strike="noStrike" cap="none">
                <a:solidFill>
                  <a:srgbClr val="0D0D0D"/>
                </a:solidFill>
                <a:latin typeface="Arial"/>
                <a:ea typeface="Arial"/>
                <a:cs typeface="Arial"/>
                <a:sym typeface="Arial"/>
              </a:rPr>
              <a:t>continuamente el enfoque de la clase invertida para mejorar la eficacia y el compromiso. </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0D0D0D"/>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rgbClr val="0D0D0D"/>
                </a:solidFill>
                <a:latin typeface="Arial"/>
                <a:ea typeface="Arial"/>
                <a:cs typeface="Arial"/>
                <a:sym typeface="Arial"/>
              </a:rPr>
              <a:t>Recuerde que debe ser receptivo a los comentarios y adaptable, modificando los métodos de enseñanza en respuesta a las necesidades de los estudiantes y los avances tecnológicos.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338" name="Google Shape;338;p9"/>
          <p:cNvPicPr preferRelativeResize="0"/>
          <p:nvPr/>
        </p:nvPicPr>
        <p:blipFill rotWithShape="1">
          <a:blip r:embed="rId7">
            <a:alphaModFix/>
          </a:blip>
          <a:srcRect/>
          <a:stretch/>
        </p:blipFill>
        <p:spPr>
          <a:xfrm>
            <a:off x="1110230" y="2189349"/>
            <a:ext cx="7143750" cy="4762500"/>
          </a:xfrm>
          <a:prstGeom prst="rect">
            <a:avLst/>
          </a:prstGeom>
          <a:noFill/>
          <a:ln>
            <a:noFill/>
          </a:ln>
        </p:spPr>
      </p:pic>
      <p:pic>
        <p:nvPicPr>
          <p:cNvPr id="2" name="Google Shape;171;p22">
            <a:extLst>
              <a:ext uri="{FF2B5EF4-FFF2-40B4-BE49-F238E27FC236}">
                <a16:creationId xmlns:a16="http://schemas.microsoft.com/office/drawing/2014/main" id="{4AE852D7-B658-06F3-409B-0BB235A6E263}"/>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8B6E31C9-9904-E305-E186-3155107C1282}"/>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3"/>
        <p:cNvGrpSpPr/>
        <p:nvPr/>
      </p:nvGrpSpPr>
      <p:grpSpPr>
        <a:xfrm>
          <a:off x="0" y="0"/>
          <a:ext cx="0" cy="0"/>
          <a:chOff x="0" y="0"/>
          <a:chExt cx="0" cy="0"/>
        </a:xfrm>
      </p:grpSpPr>
      <p:sp>
        <p:nvSpPr>
          <p:cNvPr id="344" name="Google Shape;344;p43"/>
          <p:cNvSpPr txBox="1"/>
          <p:nvPr/>
        </p:nvSpPr>
        <p:spPr>
          <a:xfrm>
            <a:off x="1337656" y="966416"/>
            <a:ext cx="15916494" cy="2130327"/>
          </a:xfrm>
          <a:prstGeom prst="rect">
            <a:avLst/>
          </a:prstGeom>
          <a:noFill/>
          <a:ln>
            <a:noFill/>
          </a:ln>
        </p:spPr>
        <p:txBody>
          <a:bodyPr spcFirstLastPara="1" wrap="square" lIns="0" tIns="0" rIns="0" bIns="0" anchor="t" anchorCtr="0">
            <a:spAutoFit/>
          </a:bodyPr>
          <a:lstStyle/>
          <a:p>
            <a:pPr marL="0" marR="0" lvl="0" indent="0" algn="ctr"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Mejora continua en la clase invertida</a:t>
            </a:r>
            <a:endParaRPr sz="3200" b="0" i="0" u="none" strike="noStrike" cap="none">
              <a:solidFill>
                <a:srgbClr val="000000"/>
              </a:solidFill>
              <a:latin typeface="Arial"/>
              <a:ea typeface="Arial"/>
              <a:cs typeface="Arial"/>
              <a:sym typeface="Arial"/>
            </a:endParaRPr>
          </a:p>
          <a:p>
            <a:pPr marL="0" marR="0" lvl="0" indent="0" algn="ctr" rtl="0">
              <a:lnSpc>
                <a:spcPct val="110001"/>
              </a:lnSpc>
              <a:spcBef>
                <a:spcPts val="0"/>
              </a:spcBef>
              <a:spcAft>
                <a:spcPts val="0"/>
              </a:spcAft>
              <a:buClr>
                <a:srgbClr val="000000"/>
              </a:buClr>
              <a:buSzPts val="6999"/>
              <a:buFont typeface="Arial"/>
              <a:buNone/>
            </a:pPr>
            <a:endParaRPr sz="6999" b="0" i="0" u="none" strike="noStrike" cap="none">
              <a:solidFill>
                <a:srgbClr val="033C5B"/>
              </a:solidFill>
              <a:latin typeface="Arial"/>
              <a:ea typeface="Arial"/>
              <a:cs typeface="Arial"/>
              <a:sym typeface="Arial"/>
            </a:endParaRPr>
          </a:p>
        </p:txBody>
      </p:sp>
      <p:sp>
        <p:nvSpPr>
          <p:cNvPr id="345" name="Google Shape;345;p43"/>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3"/>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48" name="Google Shape;348;p43"/>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3"/>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51" name="Google Shape;351;p4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54" name="Google Shape;354;p4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56" name="Google Shape;356;p4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3"/>
          <p:cNvSpPr/>
          <p:nvPr/>
        </p:nvSpPr>
        <p:spPr>
          <a:xfrm>
            <a:off x="1621942" y="3096743"/>
            <a:ext cx="3414453" cy="900545"/>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58" name="Google Shape;358;p43"/>
          <p:cNvSpPr txBox="1"/>
          <p:nvPr/>
        </p:nvSpPr>
        <p:spPr>
          <a:xfrm>
            <a:off x="1671989" y="3193072"/>
            <a:ext cx="272934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Evaluación y retroalimentación</a:t>
            </a:r>
            <a:endParaRPr/>
          </a:p>
        </p:txBody>
      </p:sp>
      <p:sp>
        <p:nvSpPr>
          <p:cNvPr id="359" name="Google Shape;359;p43"/>
          <p:cNvSpPr txBox="1"/>
          <p:nvPr/>
        </p:nvSpPr>
        <p:spPr>
          <a:xfrm>
            <a:off x="7723908" y="2434668"/>
            <a:ext cx="898435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Las evaluaciones periódicas, tanto formales (exámenes, proyectos) como informales (debates, observaciones), son vitales para evaluar la eficacia de la clase invertida. </a:t>
            </a:r>
            <a:endParaRPr/>
          </a:p>
        </p:txBody>
      </p:sp>
      <p:sp>
        <p:nvSpPr>
          <p:cNvPr id="360" name="Google Shape;360;p43"/>
          <p:cNvSpPr txBox="1"/>
          <p:nvPr/>
        </p:nvSpPr>
        <p:spPr>
          <a:xfrm>
            <a:off x="7710137" y="3829566"/>
            <a:ext cx="9575451"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Utilizar los comentarios de los estudiantes como recurso clave para identificar lo que funciona y las áreas que necesitan mejoras, optimizando la experiencia de aprendizaje</a:t>
            </a:r>
            <a:r>
              <a:rPr lang="en-US" sz="1400" b="0" i="0" u="none" strike="noStrike" cap="none">
                <a:solidFill>
                  <a:srgbClr val="000000"/>
                </a:solidFill>
                <a:latin typeface="Arial"/>
                <a:ea typeface="Arial"/>
                <a:cs typeface="Arial"/>
                <a:sym typeface="Arial"/>
              </a:rPr>
              <a:t>.</a:t>
            </a:r>
            <a:endParaRPr/>
          </a:p>
        </p:txBody>
      </p:sp>
      <p:pic>
        <p:nvPicPr>
          <p:cNvPr id="361" name="Google Shape;361;p43"/>
          <p:cNvPicPr preferRelativeResize="0"/>
          <p:nvPr/>
        </p:nvPicPr>
        <p:blipFill rotWithShape="1">
          <a:blip r:embed="rId5">
            <a:alphaModFix/>
          </a:blip>
          <a:srcRect/>
          <a:stretch/>
        </p:blipFill>
        <p:spPr>
          <a:xfrm>
            <a:off x="6839946" y="2313709"/>
            <a:ext cx="831198" cy="831198"/>
          </a:xfrm>
          <a:prstGeom prst="rect">
            <a:avLst/>
          </a:prstGeom>
          <a:noFill/>
          <a:ln>
            <a:noFill/>
          </a:ln>
        </p:spPr>
      </p:pic>
      <p:pic>
        <p:nvPicPr>
          <p:cNvPr id="362" name="Google Shape;362;p43"/>
          <p:cNvPicPr preferRelativeResize="0"/>
          <p:nvPr/>
        </p:nvPicPr>
        <p:blipFill rotWithShape="1">
          <a:blip r:embed="rId6">
            <a:alphaModFix/>
          </a:blip>
          <a:srcRect/>
          <a:stretch/>
        </p:blipFill>
        <p:spPr>
          <a:xfrm>
            <a:off x="6651519" y="3574631"/>
            <a:ext cx="1019625" cy="1019625"/>
          </a:xfrm>
          <a:prstGeom prst="rect">
            <a:avLst/>
          </a:prstGeom>
          <a:noFill/>
          <a:ln>
            <a:noFill/>
          </a:ln>
        </p:spPr>
      </p:pic>
      <p:cxnSp>
        <p:nvCxnSpPr>
          <p:cNvPr id="363" name="Google Shape;363;p43"/>
          <p:cNvCxnSpPr/>
          <p:nvPr/>
        </p:nvCxnSpPr>
        <p:spPr>
          <a:xfrm rot="10800000" flipH="1">
            <a:off x="5529545" y="3051264"/>
            <a:ext cx="940528" cy="294437"/>
          </a:xfrm>
          <a:prstGeom prst="straightConnector1">
            <a:avLst/>
          </a:prstGeom>
          <a:noFill/>
          <a:ln w="57150" cap="flat" cmpd="sng">
            <a:solidFill>
              <a:srgbClr val="E36C09"/>
            </a:solidFill>
            <a:prstDash val="solid"/>
            <a:round/>
            <a:headEnd type="none" w="sm" len="sm"/>
            <a:tailEnd type="triangle" w="med" len="med"/>
          </a:ln>
        </p:spPr>
      </p:cxnSp>
      <p:cxnSp>
        <p:nvCxnSpPr>
          <p:cNvPr id="364" name="Google Shape;364;p43"/>
          <p:cNvCxnSpPr/>
          <p:nvPr/>
        </p:nvCxnSpPr>
        <p:spPr>
          <a:xfrm>
            <a:off x="5529545" y="3722454"/>
            <a:ext cx="940528" cy="274834"/>
          </a:xfrm>
          <a:prstGeom prst="straightConnector1">
            <a:avLst/>
          </a:prstGeom>
          <a:noFill/>
          <a:ln w="57150" cap="flat" cmpd="sng">
            <a:solidFill>
              <a:srgbClr val="E36C09"/>
            </a:solidFill>
            <a:prstDash val="solid"/>
            <a:round/>
            <a:headEnd type="none" w="sm" len="sm"/>
            <a:tailEnd type="triangle" w="med" len="med"/>
          </a:ln>
        </p:spPr>
      </p:cxnSp>
      <p:sp>
        <p:nvSpPr>
          <p:cNvPr id="365" name="Google Shape;365;p43"/>
          <p:cNvSpPr/>
          <p:nvPr/>
        </p:nvSpPr>
        <p:spPr>
          <a:xfrm>
            <a:off x="1621942" y="6710788"/>
            <a:ext cx="3414453" cy="900545"/>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66" name="Google Shape;366;p43"/>
          <p:cNvSpPr txBox="1"/>
          <p:nvPr/>
        </p:nvSpPr>
        <p:spPr>
          <a:xfrm>
            <a:off x="1579735" y="6824916"/>
            <a:ext cx="340661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Desarrollo profesional para educadores</a:t>
            </a:r>
            <a:endParaRPr sz="2000" b="0" i="0" u="none" strike="noStrike" cap="none">
              <a:solidFill>
                <a:srgbClr val="E36C09"/>
              </a:solidFill>
              <a:latin typeface="Arial"/>
              <a:ea typeface="Arial"/>
              <a:cs typeface="Arial"/>
              <a:sym typeface="Arial"/>
            </a:endParaRPr>
          </a:p>
        </p:txBody>
      </p:sp>
      <p:sp>
        <p:nvSpPr>
          <p:cNvPr id="367" name="Google Shape;367;p43"/>
          <p:cNvSpPr txBox="1"/>
          <p:nvPr/>
        </p:nvSpPr>
        <p:spPr>
          <a:xfrm>
            <a:off x="7723824" y="6019726"/>
            <a:ext cx="957482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Perseguir el desarrollo profesional continuo a través de talleres, seminarios o cursos en línea sobre flipped learning y enseñanza innovadora.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43"/>
          <p:cNvSpPr txBox="1"/>
          <p:nvPr/>
        </p:nvSpPr>
        <p:spPr>
          <a:xfrm>
            <a:off x="7786921" y="7677590"/>
            <a:ext cx="964142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Establecer contactos con otros educadores para compartir experiencias, retos y prácticas de éxito en entornos de clases invertidas.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69" name="Google Shape;369;p43"/>
          <p:cNvPicPr preferRelativeResize="0"/>
          <p:nvPr/>
        </p:nvPicPr>
        <p:blipFill rotWithShape="1">
          <a:blip r:embed="rId7">
            <a:alphaModFix/>
          </a:blip>
          <a:srcRect/>
          <a:stretch/>
        </p:blipFill>
        <p:spPr>
          <a:xfrm>
            <a:off x="6761609" y="7611333"/>
            <a:ext cx="909535" cy="909535"/>
          </a:xfrm>
          <a:prstGeom prst="rect">
            <a:avLst/>
          </a:prstGeom>
          <a:noFill/>
          <a:ln>
            <a:noFill/>
          </a:ln>
        </p:spPr>
      </p:pic>
      <p:pic>
        <p:nvPicPr>
          <p:cNvPr id="370" name="Google Shape;370;p43"/>
          <p:cNvPicPr preferRelativeResize="0"/>
          <p:nvPr/>
        </p:nvPicPr>
        <p:blipFill rotWithShape="1">
          <a:blip r:embed="rId8">
            <a:alphaModFix/>
          </a:blip>
          <a:srcRect/>
          <a:stretch/>
        </p:blipFill>
        <p:spPr>
          <a:xfrm>
            <a:off x="6743904" y="5979023"/>
            <a:ext cx="944943" cy="944943"/>
          </a:xfrm>
          <a:prstGeom prst="rect">
            <a:avLst/>
          </a:prstGeom>
          <a:noFill/>
          <a:ln>
            <a:noFill/>
          </a:ln>
        </p:spPr>
      </p:pic>
      <p:cxnSp>
        <p:nvCxnSpPr>
          <p:cNvPr id="371" name="Google Shape;371;p43"/>
          <p:cNvCxnSpPr/>
          <p:nvPr/>
        </p:nvCxnSpPr>
        <p:spPr>
          <a:xfrm rot="10800000" flipH="1">
            <a:off x="5547876" y="6710788"/>
            <a:ext cx="940528" cy="294437"/>
          </a:xfrm>
          <a:prstGeom prst="straightConnector1">
            <a:avLst/>
          </a:prstGeom>
          <a:noFill/>
          <a:ln w="57150" cap="flat" cmpd="sng">
            <a:solidFill>
              <a:srgbClr val="E36C09"/>
            </a:solidFill>
            <a:prstDash val="solid"/>
            <a:round/>
            <a:headEnd type="none" w="sm" len="sm"/>
            <a:tailEnd type="triangle" w="med" len="med"/>
          </a:ln>
        </p:spPr>
      </p:cxnSp>
      <p:cxnSp>
        <p:nvCxnSpPr>
          <p:cNvPr id="372" name="Google Shape;372;p43"/>
          <p:cNvCxnSpPr/>
          <p:nvPr/>
        </p:nvCxnSpPr>
        <p:spPr>
          <a:xfrm>
            <a:off x="5507820" y="7334098"/>
            <a:ext cx="940528" cy="274834"/>
          </a:xfrm>
          <a:prstGeom prst="straightConnector1">
            <a:avLst/>
          </a:prstGeom>
          <a:noFill/>
          <a:ln w="57150" cap="flat" cmpd="sng">
            <a:solidFill>
              <a:srgbClr val="E36C09"/>
            </a:solidFill>
            <a:prstDash val="solid"/>
            <a:round/>
            <a:headEnd type="none" w="sm" len="sm"/>
            <a:tailEnd type="triangle" w="med" len="med"/>
          </a:ln>
        </p:spPr>
      </p:cxnSp>
      <p:pic>
        <p:nvPicPr>
          <p:cNvPr id="2" name="Google Shape;171;p22">
            <a:extLst>
              <a:ext uri="{FF2B5EF4-FFF2-40B4-BE49-F238E27FC236}">
                <a16:creationId xmlns:a16="http://schemas.microsoft.com/office/drawing/2014/main" id="{7E2467FC-47EA-23EC-A531-374F88DB58B6}"/>
              </a:ext>
            </a:extLst>
          </p:cNvPr>
          <p:cNvPicPr preferRelativeResize="0"/>
          <p:nvPr/>
        </p:nvPicPr>
        <p:blipFill rotWithShape="1">
          <a:blip r:embed="rId9">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AA0A5556-D7FF-4D2F-5AC4-56AA7ECE7251}"/>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7"/>
        <p:cNvGrpSpPr/>
        <p:nvPr/>
      </p:nvGrpSpPr>
      <p:grpSpPr>
        <a:xfrm>
          <a:off x="0" y="0"/>
          <a:ext cx="0" cy="0"/>
          <a:chOff x="0" y="0"/>
          <a:chExt cx="0" cy="0"/>
        </a:xfrm>
      </p:grpSpPr>
      <p:sp>
        <p:nvSpPr>
          <p:cNvPr id="378" name="Google Shape;378;p44"/>
          <p:cNvSpPr txBox="1"/>
          <p:nvPr/>
        </p:nvSpPr>
        <p:spPr>
          <a:xfrm>
            <a:off x="1337656" y="966416"/>
            <a:ext cx="15916494" cy="2130327"/>
          </a:xfrm>
          <a:prstGeom prst="rect">
            <a:avLst/>
          </a:prstGeom>
          <a:noFill/>
          <a:ln>
            <a:noFill/>
          </a:ln>
        </p:spPr>
        <p:txBody>
          <a:bodyPr spcFirstLastPara="1" wrap="square" lIns="0" tIns="0" rIns="0" bIns="0" anchor="t" anchorCtr="0">
            <a:spAutoFit/>
          </a:bodyPr>
          <a:lstStyle/>
          <a:p>
            <a:pPr marL="0" marR="0" lvl="0" indent="0" algn="ctr"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Mejora continua en la clase invertida</a:t>
            </a:r>
            <a:endParaRPr sz="3200" b="0" i="0" u="none" strike="noStrike" cap="none">
              <a:solidFill>
                <a:srgbClr val="000000"/>
              </a:solidFill>
              <a:latin typeface="Arial"/>
              <a:ea typeface="Arial"/>
              <a:cs typeface="Arial"/>
              <a:sym typeface="Arial"/>
            </a:endParaRPr>
          </a:p>
          <a:p>
            <a:pPr marL="0" marR="0" lvl="0" indent="0" algn="ctr" rtl="0">
              <a:lnSpc>
                <a:spcPct val="110001"/>
              </a:lnSpc>
              <a:spcBef>
                <a:spcPts val="0"/>
              </a:spcBef>
              <a:spcAft>
                <a:spcPts val="0"/>
              </a:spcAft>
              <a:buClr>
                <a:srgbClr val="000000"/>
              </a:buClr>
              <a:buSzPts val="6999"/>
              <a:buFont typeface="Arial"/>
              <a:buNone/>
            </a:pPr>
            <a:endParaRPr sz="6999" b="0" i="0" u="none" strike="noStrike" cap="none">
              <a:solidFill>
                <a:srgbClr val="033C5B"/>
              </a:solidFill>
              <a:latin typeface="Arial"/>
              <a:ea typeface="Arial"/>
              <a:cs typeface="Arial"/>
              <a:sym typeface="Arial"/>
            </a:endParaRPr>
          </a:p>
        </p:txBody>
      </p:sp>
      <p:sp>
        <p:nvSpPr>
          <p:cNvPr id="379" name="Google Shape;379;p44"/>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4"/>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4"/>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82" name="Google Shape;382;p44"/>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4"/>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4"/>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85" name="Google Shape;385;p44"/>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4"/>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88" name="Google Shape;388;p4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90" name="Google Shape;390;p4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4"/>
          <p:cNvSpPr/>
          <p:nvPr/>
        </p:nvSpPr>
        <p:spPr>
          <a:xfrm>
            <a:off x="1918436" y="2818246"/>
            <a:ext cx="3331827" cy="996942"/>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92" name="Google Shape;392;p44"/>
          <p:cNvSpPr txBox="1"/>
          <p:nvPr/>
        </p:nvSpPr>
        <p:spPr>
          <a:xfrm>
            <a:off x="1954655" y="2844282"/>
            <a:ext cx="327322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Participación de los estudiantes en el proceso de mejora</a:t>
            </a:r>
            <a:endParaRPr sz="2000" b="0" i="0" u="none" strike="noStrike" cap="none">
              <a:solidFill>
                <a:srgbClr val="E36C09"/>
              </a:solidFill>
              <a:latin typeface="Arial"/>
              <a:ea typeface="Arial"/>
              <a:cs typeface="Arial"/>
              <a:sym typeface="Arial"/>
            </a:endParaRPr>
          </a:p>
        </p:txBody>
      </p:sp>
      <p:sp>
        <p:nvSpPr>
          <p:cNvPr id="393" name="Google Shape;393;p44"/>
          <p:cNvSpPr txBox="1"/>
          <p:nvPr/>
        </p:nvSpPr>
        <p:spPr>
          <a:xfrm>
            <a:off x="8492836" y="2234387"/>
            <a:ext cx="8761314"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Implique a los estudiantes en la mejora continua mediante debates dirigidos por ellos, buzones de sugerencias o sesiones periódicas de reflexión. Las opiniones de los estudiantes son cruciales; sus puntos de vista pueden mejorar enormemente la experiencia de aprendizaje y ayudar a perfeccionar la clase invertida.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394" name="Google Shape;394;p44"/>
          <p:cNvCxnSpPr/>
          <p:nvPr/>
        </p:nvCxnSpPr>
        <p:spPr>
          <a:xfrm>
            <a:off x="5777345" y="3198225"/>
            <a:ext cx="1219200" cy="29884"/>
          </a:xfrm>
          <a:prstGeom prst="straightConnector1">
            <a:avLst/>
          </a:prstGeom>
          <a:noFill/>
          <a:ln w="57150" cap="flat" cmpd="sng">
            <a:solidFill>
              <a:srgbClr val="E36C09"/>
            </a:solidFill>
            <a:prstDash val="solid"/>
            <a:round/>
            <a:headEnd type="none" w="sm" len="sm"/>
            <a:tailEnd type="triangle" w="med" len="med"/>
          </a:ln>
        </p:spPr>
      </p:cxnSp>
      <p:pic>
        <p:nvPicPr>
          <p:cNvPr id="395" name="Google Shape;395;p44"/>
          <p:cNvPicPr preferRelativeResize="0"/>
          <p:nvPr/>
        </p:nvPicPr>
        <p:blipFill rotWithShape="1">
          <a:blip r:embed="rId5">
            <a:alphaModFix/>
          </a:blip>
          <a:srcRect/>
          <a:stretch/>
        </p:blipFill>
        <p:spPr>
          <a:xfrm>
            <a:off x="7305500" y="2652490"/>
            <a:ext cx="1091470" cy="1091470"/>
          </a:xfrm>
          <a:prstGeom prst="rect">
            <a:avLst/>
          </a:prstGeom>
          <a:noFill/>
          <a:ln>
            <a:noFill/>
          </a:ln>
        </p:spPr>
      </p:pic>
      <p:sp>
        <p:nvSpPr>
          <p:cNvPr id="396" name="Google Shape;396;p44"/>
          <p:cNvSpPr/>
          <p:nvPr/>
        </p:nvSpPr>
        <p:spPr>
          <a:xfrm>
            <a:off x="2133684" y="5541316"/>
            <a:ext cx="9722552" cy="1232125"/>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97" name="Google Shape;397;p44"/>
          <p:cNvSpPr txBox="1"/>
          <p:nvPr/>
        </p:nvSpPr>
        <p:spPr>
          <a:xfrm>
            <a:off x="2355273" y="5597236"/>
            <a:ext cx="85482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Lea este artículo de Maria Kampen sobre 6 tipos de evaluación y cómo utilizarlos: </a:t>
            </a: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//www.prodigygame.com/main-en/blog/types-of-assessment/ </a:t>
            </a:r>
            <a:endParaRPr sz="2000" b="0" i="0" u="none" strike="noStrike" cap="none">
              <a:solidFill>
                <a:srgbClr val="000000"/>
              </a:solidFill>
              <a:latin typeface="Arial"/>
              <a:ea typeface="Arial"/>
              <a:cs typeface="Arial"/>
              <a:sym typeface="Arial"/>
            </a:endParaRPr>
          </a:p>
        </p:txBody>
      </p:sp>
      <p:sp>
        <p:nvSpPr>
          <p:cNvPr id="398" name="Google Shape;398;p44"/>
          <p:cNvSpPr/>
          <p:nvPr/>
        </p:nvSpPr>
        <p:spPr>
          <a:xfrm>
            <a:off x="2133679" y="7052972"/>
            <a:ext cx="9726000" cy="17510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99" name="Google Shape;399;p44"/>
          <p:cNvSpPr txBox="1"/>
          <p:nvPr/>
        </p:nvSpPr>
        <p:spPr>
          <a:xfrm>
            <a:off x="2133599" y="7355979"/>
            <a:ext cx="97258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¿Cómo utilizar los comentarios de los estudiantes para cambiar su práctica? Lea este artículo de Edutopia para conocer la respuesta: </a:t>
            </a:r>
            <a:r>
              <a:rPr lang="en-US"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//www.edutopia.org/article/question-change-teaching-practice-student-feedback/ </a:t>
            </a:r>
            <a:endParaRPr sz="20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85EA292F-2C41-BE3E-B53C-540690768815}"/>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C37995FA-6485-E12E-42D2-E959829C3455}"/>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04"/>
        <p:cNvGrpSpPr/>
        <p:nvPr/>
      </p:nvGrpSpPr>
      <p:grpSpPr>
        <a:xfrm>
          <a:off x="0" y="0"/>
          <a:ext cx="0" cy="0"/>
          <a:chOff x="0" y="0"/>
          <a:chExt cx="0" cy="0"/>
        </a:xfrm>
      </p:grpSpPr>
      <p:sp>
        <p:nvSpPr>
          <p:cNvPr id="405" name="Google Shape;405;p45"/>
          <p:cNvSpPr txBox="1"/>
          <p:nvPr/>
        </p:nvSpPr>
        <p:spPr>
          <a:xfrm>
            <a:off x="1337656" y="966416"/>
            <a:ext cx="118347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Mejorar la participación de los alumnos en una clase invertida</a:t>
            </a:r>
            <a:endParaRPr sz="3200" b="0" i="0" u="none" strike="noStrike" cap="none">
              <a:solidFill>
                <a:srgbClr val="033C5B"/>
              </a:solidFill>
              <a:latin typeface="Arial"/>
              <a:ea typeface="Arial"/>
              <a:cs typeface="Arial"/>
              <a:sym typeface="Arial"/>
            </a:endParaRPr>
          </a:p>
        </p:txBody>
      </p:sp>
      <p:sp>
        <p:nvSpPr>
          <p:cNvPr id="406" name="Google Shape;406;p45"/>
          <p:cNvSpPr/>
          <p:nvPr/>
        </p:nvSpPr>
        <p:spPr>
          <a:xfrm>
            <a:off x="17548493" y="-177774"/>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5"/>
          <p:cNvSpPr/>
          <p:nvPr/>
        </p:nvSpPr>
        <p:spPr>
          <a:xfrm>
            <a:off x="0" y="-184298"/>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5"/>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09" name="Google Shape;409;p45"/>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5"/>
          <p:cNvSpPr/>
          <p:nvPr/>
        </p:nvSpPr>
        <p:spPr>
          <a:xfrm>
            <a:off x="17548493"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45"/>
          <p:cNvSpPr/>
          <p:nvPr/>
        </p:nvSpPr>
        <p:spPr>
          <a:xfrm rot="10800000">
            <a:off x="17464217"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12" name="Google Shape;412;p45"/>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5"/>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5"/>
          <p:cNvSpPr txBox="1"/>
          <p:nvPr/>
        </p:nvSpPr>
        <p:spPr>
          <a:xfrm>
            <a:off x="2231259" y="4031275"/>
            <a:ext cx="12411600" cy="246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endParaRPr sz="1600" b="0" i="0" u="none" strike="noStrike" cap="none">
              <a:solidFill>
                <a:srgbClr val="121212"/>
              </a:solidFill>
              <a:latin typeface="Arial"/>
              <a:ea typeface="Arial"/>
              <a:cs typeface="Arial"/>
              <a:sym typeface="Arial"/>
            </a:endParaRPr>
          </a:p>
        </p:txBody>
      </p:sp>
      <p:sp>
        <p:nvSpPr>
          <p:cNvPr id="415" name="Google Shape;415;p4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416" name="Google Shape;416;p4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418" name="Google Shape;418;p4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5"/>
          <p:cNvSpPr txBox="1"/>
          <p:nvPr/>
        </p:nvSpPr>
        <p:spPr>
          <a:xfrm>
            <a:off x="1233055" y="1759527"/>
            <a:ext cx="15212290" cy="16927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Incorpore técnicas de aprendizaje activo como el aprendizaje basado en problemas, los debates en clase y los proyectos interactivos para fomentar el compromiso. Haga que las actividades se centren más en el alumno, permitiéndole configurar activamente su itinerario educativo y aplicar sus conocimientos en la práctica.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45"/>
          <p:cNvSpPr txBox="1"/>
          <p:nvPr/>
        </p:nvSpPr>
        <p:spPr>
          <a:xfrm>
            <a:off x="2438401" y="3547903"/>
            <a:ext cx="3968458" cy="430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 </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Utilizar la tecnología para el compromiso</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None/>
            </a:pP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Utilizar herramientas tecnológicas como cuestionarios interactivos, realidad virtual y plataformas colaborativas en línea para mejorar la participación de los estudiantes. Integre estas herramientas tanto en el trabajo en línea previo a la clase como en las sesiones presenciales para crear una experiencia de aprendizaje fluida e interactiva.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45"/>
          <p:cNvSpPr txBox="1"/>
          <p:nvPr/>
        </p:nvSpPr>
        <p:spPr>
          <a:xfrm>
            <a:off x="8090577" y="3757878"/>
            <a:ext cx="3968458" cy="40010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Construir un entorno de aprendizaje colaborativo</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La colaboración es clave en una clase invertida. Emplee estrategias como los proyectos de grupo y el aprendizaje entre iguales para crear una comunidad de aula sólida. Fomente el sentido de pertenencia y el trabajo en equipo entre los alumnos, alentando la resolución de problemas en colaboración y las experiencias de aprendizaje compartidas.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45"/>
          <p:cNvSpPr txBox="1"/>
          <p:nvPr/>
        </p:nvSpPr>
        <p:spPr>
          <a:xfrm>
            <a:off x="13577314" y="3752966"/>
            <a:ext cx="3968458" cy="430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Personalizar las experiencias de aprendizaje</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Personalizar el aprendizaje para satisfacer las diversas necesidades e intereses de los alumnos. Adaptar los contenidos, las actividades y las evaluaciones a los distintos estilos de aprendizaje. Por ejemplo, ofreciendo la posibilidad de elegir las tareas, utilizando diferentes métodos de enseñanza y proporcionando recursos variados para satisfacer las preferencias individuales.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23" name="Google Shape;423;p45"/>
          <p:cNvPicPr preferRelativeResize="0"/>
          <p:nvPr/>
        </p:nvPicPr>
        <p:blipFill rotWithShape="1">
          <a:blip r:embed="rId5">
            <a:alphaModFix/>
          </a:blip>
          <a:srcRect/>
          <a:stretch/>
        </p:blipFill>
        <p:spPr>
          <a:xfrm>
            <a:off x="1321170" y="3752966"/>
            <a:ext cx="1111301" cy="1111301"/>
          </a:xfrm>
          <a:prstGeom prst="rect">
            <a:avLst/>
          </a:prstGeom>
          <a:noFill/>
          <a:ln>
            <a:noFill/>
          </a:ln>
        </p:spPr>
      </p:pic>
      <p:pic>
        <p:nvPicPr>
          <p:cNvPr id="424" name="Google Shape;424;p45"/>
          <p:cNvPicPr preferRelativeResize="0"/>
          <p:nvPr/>
        </p:nvPicPr>
        <p:blipFill rotWithShape="1">
          <a:blip r:embed="rId6">
            <a:alphaModFix/>
          </a:blip>
          <a:srcRect/>
          <a:stretch/>
        </p:blipFill>
        <p:spPr>
          <a:xfrm>
            <a:off x="6859368" y="3816293"/>
            <a:ext cx="1219350" cy="1219350"/>
          </a:xfrm>
          <a:prstGeom prst="rect">
            <a:avLst/>
          </a:prstGeom>
          <a:noFill/>
          <a:ln>
            <a:noFill/>
          </a:ln>
        </p:spPr>
      </p:pic>
      <p:pic>
        <p:nvPicPr>
          <p:cNvPr id="425" name="Google Shape;425;p45"/>
          <p:cNvPicPr preferRelativeResize="0"/>
          <p:nvPr/>
        </p:nvPicPr>
        <p:blipFill rotWithShape="1">
          <a:blip r:embed="rId7">
            <a:alphaModFix/>
          </a:blip>
          <a:srcRect/>
          <a:stretch/>
        </p:blipFill>
        <p:spPr>
          <a:xfrm>
            <a:off x="12353668" y="3804732"/>
            <a:ext cx="1230911" cy="1230911"/>
          </a:xfrm>
          <a:prstGeom prst="rect">
            <a:avLst/>
          </a:prstGeom>
          <a:noFill/>
          <a:ln>
            <a:noFill/>
          </a:ln>
        </p:spPr>
      </p:pic>
      <p:pic>
        <p:nvPicPr>
          <p:cNvPr id="2" name="Google Shape;171;p22">
            <a:extLst>
              <a:ext uri="{FF2B5EF4-FFF2-40B4-BE49-F238E27FC236}">
                <a16:creationId xmlns:a16="http://schemas.microsoft.com/office/drawing/2014/main" id="{7B6C51D4-A8DF-A5B4-27BF-843DB74F9C18}"/>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E5EAE765-ADE7-A436-A28B-72424D18DAD8}"/>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0"/>
        <p:cNvGrpSpPr/>
        <p:nvPr/>
      </p:nvGrpSpPr>
      <p:grpSpPr>
        <a:xfrm>
          <a:off x="0" y="0"/>
          <a:ext cx="0" cy="0"/>
          <a:chOff x="0" y="0"/>
          <a:chExt cx="0" cy="0"/>
        </a:xfrm>
      </p:grpSpPr>
      <p:sp>
        <p:nvSpPr>
          <p:cNvPr id="431" name="Google Shape;431;p46"/>
          <p:cNvSpPr txBox="1"/>
          <p:nvPr/>
        </p:nvSpPr>
        <p:spPr>
          <a:xfrm>
            <a:off x="2956987" y="695407"/>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Más allá de las aulas</a:t>
            </a:r>
            <a:endParaRPr sz="3200" b="0" i="0" u="none" strike="noStrike" cap="none">
              <a:solidFill>
                <a:srgbClr val="033C5B"/>
              </a:solidFill>
              <a:latin typeface="Arial"/>
              <a:ea typeface="Arial"/>
              <a:cs typeface="Arial"/>
              <a:sym typeface="Arial"/>
            </a:endParaRPr>
          </a:p>
        </p:txBody>
      </p:sp>
      <p:sp>
        <p:nvSpPr>
          <p:cNvPr id="432" name="Google Shape;432;p46"/>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34" name="Google Shape;434;p46"/>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36" name="Google Shape;436;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37" name="Google Shape;437;p4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39" name="Google Shape;439;p4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6"/>
          <p:cNvSpPr txBox="1"/>
          <p:nvPr/>
        </p:nvSpPr>
        <p:spPr>
          <a:xfrm>
            <a:off x="3292095" y="2787058"/>
            <a:ext cx="5851905"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Extender el modelo de aula invertida más allá de lo académico tradicional para incluir actividades extracurriculares, talleres y proyectos del mundo real, ampliando el alcance educativo. Esta ampliación mejora la aplicabilidad del aprendizaje en el mundo real y fomenta la educación holística, conectando la teoría del aula con experiencias prácticas.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41" name="Google Shape;441;p46"/>
          <p:cNvPicPr preferRelativeResize="0"/>
          <p:nvPr/>
        </p:nvPicPr>
        <p:blipFill rotWithShape="1">
          <a:blip r:embed="rId7">
            <a:alphaModFix/>
          </a:blip>
          <a:srcRect/>
          <a:stretch/>
        </p:blipFill>
        <p:spPr>
          <a:xfrm>
            <a:off x="10307780" y="2328575"/>
            <a:ext cx="6964421" cy="4647590"/>
          </a:xfrm>
          <a:prstGeom prst="rect">
            <a:avLst/>
          </a:prstGeom>
          <a:noFill/>
          <a:ln>
            <a:noFill/>
          </a:ln>
        </p:spPr>
      </p:pic>
      <p:pic>
        <p:nvPicPr>
          <p:cNvPr id="2" name="Google Shape;171;p22">
            <a:extLst>
              <a:ext uri="{FF2B5EF4-FFF2-40B4-BE49-F238E27FC236}">
                <a16:creationId xmlns:a16="http://schemas.microsoft.com/office/drawing/2014/main" id="{314491DC-667C-4096-DD4B-C5120C0A8D1F}"/>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E723F602-D605-C2C3-DAD6-453C6C670FFD}"/>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46"/>
        <p:cNvGrpSpPr/>
        <p:nvPr/>
      </p:nvGrpSpPr>
      <p:grpSpPr>
        <a:xfrm>
          <a:off x="0" y="0"/>
          <a:ext cx="0" cy="0"/>
          <a:chOff x="0" y="0"/>
          <a:chExt cx="0" cy="0"/>
        </a:xfrm>
      </p:grpSpPr>
      <p:sp>
        <p:nvSpPr>
          <p:cNvPr id="447" name="Google Shape;447;p47"/>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Más allá del aula</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Compromiso con la comunidad y el mundo real</a:t>
            </a:r>
            <a:endParaRPr sz="3200" b="0" i="0" u="none" strike="noStrike" cap="none">
              <a:solidFill>
                <a:srgbClr val="033C5B"/>
              </a:solidFill>
              <a:latin typeface="Arial"/>
              <a:ea typeface="Arial"/>
              <a:cs typeface="Arial"/>
              <a:sym typeface="Arial"/>
            </a:endParaRPr>
          </a:p>
        </p:txBody>
      </p:sp>
      <p:sp>
        <p:nvSpPr>
          <p:cNvPr id="448" name="Google Shape;448;p4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50" name="Google Shape;450;p4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52" name="Google Shape;452;p4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53" name="Google Shape;453;p4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55" name="Google Shape;455;p4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6" name="Google Shape;456;p47"/>
          <p:cNvPicPr preferRelativeResize="0"/>
          <p:nvPr/>
        </p:nvPicPr>
        <p:blipFill rotWithShape="1">
          <a:blip r:embed="rId7">
            <a:alphaModFix/>
          </a:blip>
          <a:srcRect/>
          <a:stretch/>
        </p:blipFill>
        <p:spPr>
          <a:xfrm>
            <a:off x="2635947" y="2149143"/>
            <a:ext cx="5261144" cy="6262007"/>
          </a:xfrm>
          <a:prstGeom prst="rect">
            <a:avLst/>
          </a:prstGeom>
          <a:noFill/>
          <a:ln>
            <a:noFill/>
          </a:ln>
        </p:spPr>
      </p:pic>
      <p:sp>
        <p:nvSpPr>
          <p:cNvPr id="457" name="Google Shape;457;p47"/>
          <p:cNvSpPr/>
          <p:nvPr/>
        </p:nvSpPr>
        <p:spPr>
          <a:xfrm>
            <a:off x="9462655" y="2147940"/>
            <a:ext cx="5287678" cy="6267648"/>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58" name="Google Shape;458;p47"/>
          <p:cNvSpPr txBox="1"/>
          <p:nvPr/>
        </p:nvSpPr>
        <p:spPr>
          <a:xfrm>
            <a:off x="9973898" y="2643237"/>
            <a:ext cx="4552803" cy="546871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Hacer hincapié en la integración de las actividades del aula con la participación de la comunidad y los retos del mundo real para que el aprendizaje tenga un mayor impacto. Incorporar al aprendizaje proyectos comunitarios y asociaciones externas que permitan a los estudiantes abordar problemas del mundo real y aplicar sus conocimientos de forma práctica.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47"/>
          <p:cNvSpPr/>
          <p:nvPr/>
        </p:nvSpPr>
        <p:spPr>
          <a:xfrm>
            <a:off x="8853055" y="2440321"/>
            <a:ext cx="6328606" cy="5650483"/>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460" name="Google Shape;460;p47"/>
          <p:cNvPicPr preferRelativeResize="0"/>
          <p:nvPr/>
        </p:nvPicPr>
        <p:blipFill rotWithShape="1">
          <a:blip r:embed="rId8">
            <a:alphaModFix/>
          </a:blip>
          <a:srcRect/>
          <a:stretch/>
        </p:blipFill>
        <p:spPr>
          <a:xfrm>
            <a:off x="15159820" y="1186900"/>
            <a:ext cx="2729685" cy="2729685"/>
          </a:xfrm>
          <a:prstGeom prst="rect">
            <a:avLst/>
          </a:prstGeom>
          <a:noFill/>
          <a:ln>
            <a:noFill/>
          </a:ln>
        </p:spPr>
      </p:pic>
      <p:sp>
        <p:nvSpPr>
          <p:cNvPr id="461" name="Google Shape;461;p47"/>
          <p:cNvSpPr txBox="1"/>
          <p:nvPr/>
        </p:nvSpPr>
        <p:spPr>
          <a:xfrm>
            <a:off x="3699164" y="8465939"/>
            <a:ext cx="2124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Hecho con IA</a:t>
            </a: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25C20DDC-665F-0BDF-63BE-D15965C5D931}"/>
              </a:ext>
            </a:extLst>
          </p:cNvPr>
          <p:cNvPicPr preferRelativeResize="0"/>
          <p:nvPr/>
        </p:nvPicPr>
        <p:blipFill rotWithShape="1">
          <a:blip r:embed="rId9">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163EFC5F-FA66-8C21-8BF1-BE3894658C72}"/>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28700" y="304182"/>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Objetivos de aprendizaje</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1028700" y="3069100"/>
            <a:ext cx="7745974" cy="5855706"/>
          </a:xfrm>
          <a:prstGeom prst="rect">
            <a:avLst/>
          </a:prstGeom>
          <a:noFill/>
          <a:ln>
            <a:noFill/>
          </a:ln>
        </p:spPr>
        <p:txBody>
          <a:bodyPr spcFirstLastPara="1" wrap="square" lIns="0" tIns="0" rIns="0" bIns="0" anchor="t" anchorCtr="0">
            <a:spAutoFit/>
          </a:bodyPr>
          <a:lstStyle/>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a:solidFill>
                  <a:schemeClr val="dk1"/>
                </a:solidFill>
                <a:latin typeface="Arial"/>
                <a:ea typeface="Arial"/>
                <a:cs typeface="Arial"/>
                <a:sym typeface="Arial"/>
              </a:rPr>
              <a:t>Comprender el papel de la novedad en el aprendizaje</a:t>
            </a:r>
            <a:endParaRPr sz="2500" b="0" i="0" u="none" strike="noStrike" cap="none">
              <a:solidFill>
                <a:srgbClr val="121212"/>
              </a:solidFill>
              <a:latin typeface="Arial"/>
              <a:ea typeface="Arial"/>
              <a:cs typeface="Arial"/>
              <a:sym typeface="Arial"/>
            </a:endParaRPr>
          </a:p>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a:solidFill>
                  <a:schemeClr val="dk1"/>
                </a:solidFill>
                <a:latin typeface="Arial"/>
                <a:ea typeface="Arial"/>
                <a:cs typeface="Arial"/>
                <a:sym typeface="Arial"/>
              </a:rPr>
              <a:t>Maximizar la eficacia de las interacciones cara a cara:</a:t>
            </a:r>
            <a:endParaRPr sz="2500" b="0" i="0" u="none" strike="noStrike" cap="none">
              <a:solidFill>
                <a:srgbClr val="121212"/>
              </a:solidFill>
              <a:latin typeface="Arial"/>
              <a:ea typeface="Arial"/>
              <a:cs typeface="Arial"/>
              <a:sym typeface="Arial"/>
            </a:endParaRPr>
          </a:p>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a:solidFill>
                  <a:schemeClr val="dk1"/>
                </a:solidFill>
                <a:latin typeface="Arial"/>
                <a:ea typeface="Arial"/>
                <a:cs typeface="Arial"/>
                <a:sym typeface="Arial"/>
              </a:rPr>
              <a:t>Facilitar la planificación eficaz de los estudiantes:</a:t>
            </a:r>
            <a:endParaRPr sz="1300" b="0" i="0" u="none" strike="noStrike" cap="none">
              <a:solidFill>
                <a:srgbClr val="000000"/>
              </a:solidFill>
              <a:latin typeface="Arial"/>
              <a:ea typeface="Arial"/>
              <a:cs typeface="Arial"/>
              <a:sym typeface="Arial"/>
            </a:endParaRPr>
          </a:p>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a:solidFill>
                  <a:schemeClr val="dk1"/>
                </a:solidFill>
                <a:latin typeface="Arial"/>
                <a:ea typeface="Arial"/>
                <a:cs typeface="Arial"/>
                <a:sym typeface="Arial"/>
              </a:rPr>
              <a:t>Desarrollar las habilidades clave de los estudiantes para el Flipped Learning:</a:t>
            </a:r>
            <a:endParaRPr sz="1300" b="0" i="0" u="none" strike="noStrike" cap="none">
              <a:solidFill>
                <a:srgbClr val="000000"/>
              </a:solidFill>
              <a:latin typeface="Arial"/>
              <a:ea typeface="Arial"/>
              <a:cs typeface="Arial"/>
              <a:sym typeface="Arial"/>
            </a:endParaRPr>
          </a:p>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a:solidFill>
                  <a:schemeClr val="dk1"/>
                </a:solidFill>
                <a:latin typeface="Arial"/>
                <a:ea typeface="Arial"/>
                <a:cs typeface="Arial"/>
                <a:sym typeface="Arial"/>
              </a:rPr>
              <a:t>Promover la mejora continua y la adaptabilidad:</a:t>
            </a:r>
            <a:endParaRPr sz="1300" b="0" i="0" u="none" strike="noStrike" cap="none">
              <a:solidFill>
                <a:srgbClr val="000000"/>
              </a:solidFill>
              <a:latin typeface="Arial"/>
              <a:ea typeface="Arial"/>
              <a:cs typeface="Arial"/>
              <a:sym typeface="Arial"/>
            </a:endParaRPr>
          </a:p>
          <a:p>
            <a:pPr marL="604519" marR="0" lvl="1" indent="-302260" algn="l" rtl="0">
              <a:lnSpc>
                <a:spcPct val="150730"/>
              </a:lnSpc>
              <a:spcBef>
                <a:spcPts val="0"/>
              </a:spcBef>
              <a:spcAft>
                <a:spcPts val="0"/>
              </a:spcAft>
              <a:buClr>
                <a:schemeClr val="dk1"/>
              </a:buClr>
              <a:buSzPts val="2600"/>
              <a:buFont typeface="Arial"/>
              <a:buChar char="•"/>
            </a:pPr>
            <a:r>
              <a:rPr lang="en-US" sz="2500" b="0" i="0" u="none" strike="noStrike" cap="none">
                <a:solidFill>
                  <a:schemeClr val="dk1"/>
                </a:solidFill>
                <a:latin typeface="Arial"/>
                <a:ea typeface="Arial"/>
                <a:cs typeface="Arial"/>
                <a:sym typeface="Arial"/>
              </a:rPr>
              <a:t>Aplicar </a:t>
            </a:r>
            <a:r>
              <a:rPr lang="en-US" sz="2600" b="0" i="0" u="none" strike="noStrike" cap="none">
                <a:solidFill>
                  <a:schemeClr val="dk1"/>
                </a:solidFill>
                <a:latin typeface="Arial"/>
                <a:ea typeface="Arial"/>
                <a:cs typeface="Arial"/>
                <a:sym typeface="Arial"/>
              </a:rPr>
              <a:t>técnicas</a:t>
            </a:r>
            <a:r>
              <a:rPr lang="en-US" sz="2500" b="0" i="0" u="none" strike="noStrike" cap="none">
                <a:solidFill>
                  <a:schemeClr val="dk1"/>
                </a:solidFill>
                <a:latin typeface="Arial"/>
                <a:ea typeface="Arial"/>
                <a:cs typeface="Arial"/>
                <a:sym typeface="Arial"/>
              </a:rPr>
              <a:t> prácticas </a:t>
            </a:r>
            <a:r>
              <a:rPr lang="en-US" sz="2600" b="0" i="0" u="none" strike="noStrike" cap="none">
                <a:solidFill>
                  <a:schemeClr val="dk1"/>
                </a:solidFill>
                <a:latin typeface="Arial"/>
                <a:ea typeface="Arial"/>
                <a:cs typeface="Arial"/>
                <a:sym typeface="Arial"/>
              </a:rPr>
              <a:t>para dar la vuelta al aula</a:t>
            </a:r>
            <a:endParaRPr sz="2600" b="0" i="0" u="none" strike="noStrike" cap="none">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5" name="Google Shape;105;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pic>
        <p:nvPicPr>
          <p:cNvPr id="106" name="Google Shape;106;p2"/>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66"/>
        <p:cNvGrpSpPr/>
        <p:nvPr/>
      </p:nvGrpSpPr>
      <p:grpSpPr>
        <a:xfrm>
          <a:off x="0" y="0"/>
          <a:ext cx="0" cy="0"/>
          <a:chOff x="0" y="0"/>
          <a:chExt cx="0" cy="0"/>
        </a:xfrm>
      </p:grpSpPr>
      <p:sp>
        <p:nvSpPr>
          <p:cNvPr id="467" name="Google Shape;467;p48"/>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Más allá de las aulas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Aprovechar la tecnología para una aplicación más amplia</a:t>
            </a:r>
            <a:endParaRPr sz="3200" b="0" i="0" u="none" strike="noStrike" cap="none">
              <a:solidFill>
                <a:srgbClr val="033C5B"/>
              </a:solidFill>
              <a:latin typeface="Arial"/>
              <a:ea typeface="Arial"/>
              <a:cs typeface="Arial"/>
              <a:sym typeface="Arial"/>
            </a:endParaRPr>
          </a:p>
        </p:txBody>
      </p:sp>
      <p:sp>
        <p:nvSpPr>
          <p:cNvPr id="468" name="Google Shape;468;p48"/>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4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70" name="Google Shape;470;p48"/>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4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72" name="Google Shape;472;p4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73" name="Google Shape;473;p4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75" name="Google Shape;475;p4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8"/>
          <p:cNvSpPr/>
          <p:nvPr/>
        </p:nvSpPr>
        <p:spPr>
          <a:xfrm>
            <a:off x="9462655" y="2478445"/>
            <a:ext cx="5081112" cy="5909601"/>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77" name="Google Shape;477;p48"/>
          <p:cNvSpPr txBox="1"/>
          <p:nvPr/>
        </p:nvSpPr>
        <p:spPr>
          <a:xfrm>
            <a:off x="10057025" y="2812022"/>
            <a:ext cx="4180984" cy="53585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Utilizar la tecnología para ampliar el enfoque del flipped learning, empleando herramientas como las excursiones virtuales y las colaboraciones en línea con expertos del sector. La integración tecnológica amplía el aprendizaje más allá de las aulas físicas, ofreciendo a los estudiantes experiencias de aprendizaje diversas y completas.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48"/>
          <p:cNvSpPr/>
          <p:nvPr/>
        </p:nvSpPr>
        <p:spPr>
          <a:xfrm>
            <a:off x="8853055" y="2798368"/>
            <a:ext cx="6135810" cy="5333749"/>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479" name="Google Shape;479;p48"/>
          <p:cNvPicPr preferRelativeResize="0"/>
          <p:nvPr/>
        </p:nvPicPr>
        <p:blipFill rotWithShape="1">
          <a:blip r:embed="rId7">
            <a:alphaModFix/>
          </a:blip>
          <a:srcRect/>
          <a:stretch/>
        </p:blipFill>
        <p:spPr>
          <a:xfrm>
            <a:off x="2890312" y="2190926"/>
            <a:ext cx="5311230" cy="6208188"/>
          </a:xfrm>
          <a:prstGeom prst="rect">
            <a:avLst/>
          </a:prstGeom>
          <a:noFill/>
          <a:ln>
            <a:noFill/>
          </a:ln>
        </p:spPr>
      </p:pic>
      <p:pic>
        <p:nvPicPr>
          <p:cNvPr id="480" name="Google Shape;480;p48"/>
          <p:cNvPicPr preferRelativeResize="0"/>
          <p:nvPr/>
        </p:nvPicPr>
        <p:blipFill rotWithShape="1">
          <a:blip r:embed="rId8">
            <a:alphaModFix/>
          </a:blip>
          <a:srcRect/>
          <a:stretch/>
        </p:blipFill>
        <p:spPr>
          <a:xfrm>
            <a:off x="14781581" y="741416"/>
            <a:ext cx="2899019" cy="2899019"/>
          </a:xfrm>
          <a:prstGeom prst="rect">
            <a:avLst/>
          </a:prstGeom>
          <a:noFill/>
          <a:ln>
            <a:noFill/>
          </a:ln>
        </p:spPr>
      </p:pic>
      <p:sp>
        <p:nvSpPr>
          <p:cNvPr id="481" name="Google Shape;481;p48"/>
          <p:cNvSpPr txBox="1"/>
          <p:nvPr/>
        </p:nvSpPr>
        <p:spPr>
          <a:xfrm>
            <a:off x="4055643" y="8399114"/>
            <a:ext cx="2124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Hecho con IA</a:t>
            </a: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7C08B4F2-7A27-FBA2-521F-51B750B456B0}"/>
              </a:ext>
            </a:extLst>
          </p:cNvPr>
          <p:cNvPicPr preferRelativeResize="0"/>
          <p:nvPr/>
        </p:nvPicPr>
        <p:blipFill rotWithShape="1">
          <a:blip r:embed="rId9">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64946878-8CBE-C604-BDDA-754020F8F217}"/>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86"/>
        <p:cNvGrpSpPr/>
        <p:nvPr/>
      </p:nvGrpSpPr>
      <p:grpSpPr>
        <a:xfrm>
          <a:off x="0" y="0"/>
          <a:ext cx="0" cy="0"/>
          <a:chOff x="0" y="0"/>
          <a:chExt cx="0" cy="0"/>
        </a:xfrm>
      </p:grpSpPr>
      <p:sp>
        <p:nvSpPr>
          <p:cNvPr id="487" name="Google Shape;487;p49"/>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Más allá de las aulas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Preparar a los estudiantes para los retos del futuro</a:t>
            </a:r>
            <a:endParaRPr sz="3200" b="0" i="0" u="none" strike="noStrike" cap="none">
              <a:solidFill>
                <a:srgbClr val="033C5B"/>
              </a:solidFill>
              <a:latin typeface="Arial"/>
              <a:ea typeface="Arial"/>
              <a:cs typeface="Arial"/>
              <a:sym typeface="Arial"/>
            </a:endParaRPr>
          </a:p>
        </p:txBody>
      </p:sp>
      <p:sp>
        <p:nvSpPr>
          <p:cNvPr id="488" name="Google Shape;488;p4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90" name="Google Shape;490;p4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92" name="Google Shape;492;p4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93" name="Google Shape;493;p4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95" name="Google Shape;495;p4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9"/>
          <p:cNvSpPr/>
          <p:nvPr/>
        </p:nvSpPr>
        <p:spPr>
          <a:xfrm>
            <a:off x="9462655" y="2062715"/>
            <a:ext cx="5214406" cy="6333126"/>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97" name="Google Shape;497;p49"/>
          <p:cNvSpPr txBox="1"/>
          <p:nvPr/>
        </p:nvSpPr>
        <p:spPr>
          <a:xfrm>
            <a:off x="9692040" y="2502302"/>
            <a:ext cx="4963455" cy="58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Centrar la clase invertida en la preparación de los estudiantes para los retos futuros mediante el desarrollo de la adaptabilidad, la capacidad de resolución de problemas y una mentalidad de aprendizaje permanente. Diseñar experiencias de flipped learning que proporcionen a los estudiantes habilidades y conocimientos relevantes para diversos escenarios futuros, equipándolos para diversas trayectorias profesionales y roles sociales.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49"/>
          <p:cNvSpPr/>
          <p:nvPr/>
        </p:nvSpPr>
        <p:spPr>
          <a:xfrm>
            <a:off x="8853055" y="2239471"/>
            <a:ext cx="6536730" cy="5810020"/>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499" name="Google Shape;499;p49"/>
          <p:cNvPicPr preferRelativeResize="0"/>
          <p:nvPr/>
        </p:nvPicPr>
        <p:blipFill rotWithShape="1">
          <a:blip r:embed="rId7">
            <a:alphaModFix/>
          </a:blip>
          <a:srcRect/>
          <a:stretch/>
        </p:blipFill>
        <p:spPr>
          <a:xfrm>
            <a:off x="2890312" y="2087662"/>
            <a:ext cx="5228452" cy="6716405"/>
          </a:xfrm>
          <a:prstGeom prst="rect">
            <a:avLst/>
          </a:prstGeom>
          <a:noFill/>
          <a:ln>
            <a:noFill/>
          </a:ln>
        </p:spPr>
      </p:pic>
      <p:pic>
        <p:nvPicPr>
          <p:cNvPr id="500" name="Google Shape;500;p49"/>
          <p:cNvPicPr preferRelativeResize="0"/>
          <p:nvPr/>
        </p:nvPicPr>
        <p:blipFill rotWithShape="1">
          <a:blip r:embed="rId8">
            <a:alphaModFix/>
          </a:blip>
          <a:srcRect/>
          <a:stretch/>
        </p:blipFill>
        <p:spPr>
          <a:xfrm>
            <a:off x="15063444" y="619346"/>
            <a:ext cx="2936632" cy="2936632"/>
          </a:xfrm>
          <a:prstGeom prst="rect">
            <a:avLst/>
          </a:prstGeom>
          <a:noFill/>
          <a:ln>
            <a:noFill/>
          </a:ln>
        </p:spPr>
      </p:pic>
      <p:sp>
        <p:nvSpPr>
          <p:cNvPr id="501" name="Google Shape;501;p49"/>
          <p:cNvSpPr txBox="1"/>
          <p:nvPr/>
        </p:nvSpPr>
        <p:spPr>
          <a:xfrm>
            <a:off x="3423188" y="8516364"/>
            <a:ext cx="2124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Hecho con IA</a:t>
            </a: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6A7D7780-B7AE-764B-A8AD-E7073B66C044}"/>
              </a:ext>
            </a:extLst>
          </p:cNvPr>
          <p:cNvPicPr preferRelativeResize="0"/>
          <p:nvPr/>
        </p:nvPicPr>
        <p:blipFill rotWithShape="1">
          <a:blip r:embed="rId9">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572BDC84-BAE8-693B-FB6E-8CB276496EED}"/>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6"/>
        <p:cNvGrpSpPr/>
        <p:nvPr/>
      </p:nvGrpSpPr>
      <p:grpSpPr>
        <a:xfrm>
          <a:off x="0" y="0"/>
          <a:ext cx="0" cy="0"/>
          <a:chOff x="0" y="0"/>
          <a:chExt cx="0" cy="0"/>
        </a:xfrm>
      </p:grpSpPr>
      <p:sp>
        <p:nvSpPr>
          <p:cNvPr id="507" name="Google Shape;507;p14"/>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4"/>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509" name="Google Shape;509;p14"/>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510" name="Google Shape;510;p14"/>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511" name="Google Shape;511;p14"/>
          <p:cNvSpPr txBox="1"/>
          <p:nvPr/>
        </p:nvSpPr>
        <p:spPr>
          <a:xfrm>
            <a:off x="9613816" y="685839"/>
            <a:ext cx="6457864"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Fomentar el aprendizaje autónomo en aulas invertidas</a:t>
            </a:r>
            <a:endParaRPr sz="4000" b="0" i="0" u="none" strike="noStrike" cap="none">
              <a:solidFill>
                <a:srgbClr val="033C5B"/>
              </a:solidFill>
              <a:latin typeface="Arial"/>
              <a:ea typeface="Arial"/>
              <a:cs typeface="Arial"/>
              <a:sym typeface="Arial"/>
            </a:endParaRPr>
          </a:p>
        </p:txBody>
      </p:sp>
      <p:sp>
        <p:nvSpPr>
          <p:cNvPr id="512" name="Google Shape;512;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13" name="Google Shape;513;p1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15" name="Google Shape;515;p1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4"/>
          <p:cNvSpPr txBox="1"/>
          <p:nvPr/>
        </p:nvSpPr>
        <p:spPr>
          <a:xfrm>
            <a:off x="9613816" y="3390900"/>
            <a:ext cx="6921584" cy="31392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Anime a los estudiantes a tomar las riendas de su aprendizaje en la clase invertida. Guíeles para que establezcan objetivos personales de aprendizaje y busquen recursos de forma independiente.</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Este enfoque fomenta el sentido de la propiedad y la responsabilidad, fundamentales para el aprendizaje permanente</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7" name="Google Shape;517;p14"/>
          <p:cNvPicPr preferRelativeResize="0"/>
          <p:nvPr/>
        </p:nvPicPr>
        <p:blipFill rotWithShape="1">
          <a:blip r:embed="rId7">
            <a:alphaModFix/>
          </a:blip>
          <a:srcRect/>
          <a:stretch/>
        </p:blipFill>
        <p:spPr>
          <a:xfrm>
            <a:off x="888854" y="2075049"/>
            <a:ext cx="7486650" cy="4991100"/>
          </a:xfrm>
          <a:prstGeom prst="rect">
            <a:avLst/>
          </a:prstGeom>
          <a:noFill/>
          <a:ln>
            <a:noFill/>
          </a:ln>
        </p:spPr>
      </p:pic>
      <p:pic>
        <p:nvPicPr>
          <p:cNvPr id="2" name="Google Shape;171;p22">
            <a:extLst>
              <a:ext uri="{FF2B5EF4-FFF2-40B4-BE49-F238E27FC236}">
                <a16:creationId xmlns:a16="http://schemas.microsoft.com/office/drawing/2014/main" id="{24BC8176-A224-764E-3D3A-8B6427B4B3CA}"/>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9F3307EF-5FFC-A50A-1777-92B2E1C7E928}"/>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2"/>
        <p:cNvGrpSpPr/>
        <p:nvPr/>
      </p:nvGrpSpPr>
      <p:grpSpPr>
        <a:xfrm>
          <a:off x="0" y="0"/>
          <a:ext cx="0" cy="0"/>
          <a:chOff x="0" y="0"/>
          <a:chExt cx="0" cy="0"/>
        </a:xfrm>
      </p:grpSpPr>
      <p:sp>
        <p:nvSpPr>
          <p:cNvPr id="523" name="Google Shape;523;p50"/>
          <p:cNvSpPr txBox="1"/>
          <p:nvPr/>
        </p:nvSpPr>
        <p:spPr>
          <a:xfrm>
            <a:off x="3058697" y="773904"/>
            <a:ext cx="13265244" cy="20619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Fomentar el aprendizaje autónomo en las aulas invertidas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Herramientas y estrategias para la autonomía </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999"/>
              <a:buFont typeface="Arial"/>
              <a:buNone/>
            </a:pPr>
            <a:endParaRPr sz="6999" b="0" i="0" u="none" strike="noStrike" cap="none">
              <a:solidFill>
                <a:srgbClr val="033C5B"/>
              </a:solidFill>
              <a:latin typeface="Arial"/>
              <a:ea typeface="Arial"/>
              <a:cs typeface="Arial"/>
              <a:sym typeface="Arial"/>
            </a:endParaRPr>
          </a:p>
        </p:txBody>
      </p:sp>
      <p:sp>
        <p:nvSpPr>
          <p:cNvPr id="524" name="Google Shape;524;p5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5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26" name="Google Shape;526;p5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5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28" name="Google Shape;528;p5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29" name="Google Shape;529;p5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31" name="Google Shape;531;p5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50"/>
          <p:cNvSpPr txBox="1"/>
          <p:nvPr/>
        </p:nvSpPr>
        <p:spPr>
          <a:xfrm>
            <a:off x="2766824" y="1839067"/>
            <a:ext cx="1409100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Ayudar a los alumnos a ser más independientes favorece el aprendizaje permanente. Dándoles herramientas y estrategias útiles, los educadores pueden animarles a tomar las riendas de su propio aprendizaje.</a:t>
            </a:r>
            <a:endParaRPr/>
          </a:p>
        </p:txBody>
      </p:sp>
      <p:sp>
        <p:nvSpPr>
          <p:cNvPr id="533" name="Google Shape;533;p50"/>
          <p:cNvSpPr/>
          <p:nvPr/>
        </p:nvSpPr>
        <p:spPr>
          <a:xfrm>
            <a:off x="3238805" y="4838861"/>
            <a:ext cx="2843339" cy="707886"/>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34" name="Google Shape;534;p50"/>
          <p:cNvSpPr txBox="1"/>
          <p:nvPr/>
        </p:nvSpPr>
        <p:spPr>
          <a:xfrm>
            <a:off x="3238806" y="4830924"/>
            <a:ext cx="28433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Herramientas de autoaprendizaje</a:t>
            </a:r>
            <a:endParaRPr sz="2000" b="1" i="0" u="none" strike="noStrike" cap="none">
              <a:solidFill>
                <a:srgbClr val="E36C09"/>
              </a:solidFill>
              <a:latin typeface="Arial"/>
              <a:ea typeface="Arial"/>
              <a:cs typeface="Arial"/>
              <a:sym typeface="Arial"/>
            </a:endParaRPr>
          </a:p>
        </p:txBody>
      </p:sp>
      <p:sp>
        <p:nvSpPr>
          <p:cNvPr id="535" name="Google Shape;535;p50"/>
          <p:cNvSpPr txBox="1"/>
          <p:nvPr/>
        </p:nvSpPr>
        <p:spPr>
          <a:xfrm>
            <a:off x="9144000" y="3604560"/>
            <a:ext cx="783110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Aplicaciones educativas: </a:t>
            </a:r>
            <a:r>
              <a:rPr lang="en-US" sz="2000" b="0" i="0" u="none" strike="noStrike" cap="none">
                <a:solidFill>
                  <a:srgbClr val="000000"/>
                </a:solidFill>
                <a:latin typeface="Arial"/>
                <a:ea typeface="Arial"/>
                <a:cs typeface="Arial"/>
                <a:sym typeface="Arial"/>
              </a:rPr>
              <a:t>Las apps divertidas e interactivas permiten a los alumnos practicar y reforzar habilidades por sí mismos.</a:t>
            </a:r>
            <a:endParaRPr/>
          </a:p>
        </p:txBody>
      </p:sp>
      <p:sp>
        <p:nvSpPr>
          <p:cNvPr id="536" name="Google Shape;536;p50"/>
          <p:cNvSpPr txBox="1"/>
          <p:nvPr/>
        </p:nvSpPr>
        <p:spPr>
          <a:xfrm>
            <a:off x="9143999" y="5062276"/>
            <a:ext cx="77138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Plataformas de investigación en línea: </a:t>
            </a:r>
            <a:r>
              <a:rPr lang="en-US" sz="2000" b="0" i="0" u="none" strike="noStrike" cap="none">
                <a:solidFill>
                  <a:srgbClr val="000000"/>
                </a:solidFill>
                <a:latin typeface="Arial"/>
                <a:ea typeface="Arial"/>
                <a:cs typeface="Arial"/>
                <a:sym typeface="Arial"/>
              </a:rPr>
              <a:t>Herramientas como Google Scholar ayudan a los estudiantes a profundizar en los temas que les interesan.</a:t>
            </a:r>
            <a:endParaRPr/>
          </a:p>
        </p:txBody>
      </p:sp>
      <p:sp>
        <p:nvSpPr>
          <p:cNvPr id="537" name="Google Shape;537;p50"/>
          <p:cNvSpPr txBox="1"/>
          <p:nvPr/>
        </p:nvSpPr>
        <p:spPr>
          <a:xfrm>
            <a:off x="9143999" y="6687966"/>
            <a:ext cx="77138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Diarios de aprendizaje: </a:t>
            </a:r>
            <a:r>
              <a:rPr lang="en-US" sz="2000" b="0" i="0" u="none" strike="noStrike" cap="none">
                <a:solidFill>
                  <a:srgbClr val="000000"/>
                </a:solidFill>
                <a:latin typeface="Arial"/>
                <a:ea typeface="Arial"/>
                <a:cs typeface="Arial"/>
                <a:sym typeface="Arial"/>
              </a:rPr>
              <a:t>Los diarios ayudan a los estudiantes a reflexionar sobre su progreso y a identificar áreas de mejora.</a:t>
            </a:r>
            <a:endParaRPr/>
          </a:p>
        </p:txBody>
      </p:sp>
      <p:pic>
        <p:nvPicPr>
          <p:cNvPr id="538" name="Google Shape;538;p50"/>
          <p:cNvPicPr preferRelativeResize="0"/>
          <p:nvPr/>
        </p:nvPicPr>
        <p:blipFill rotWithShape="1">
          <a:blip r:embed="rId7">
            <a:alphaModFix/>
          </a:blip>
          <a:srcRect/>
          <a:stretch/>
        </p:blipFill>
        <p:spPr>
          <a:xfrm>
            <a:off x="8056054" y="3474933"/>
            <a:ext cx="907836" cy="907836"/>
          </a:xfrm>
          <a:prstGeom prst="rect">
            <a:avLst/>
          </a:prstGeom>
          <a:noFill/>
          <a:ln>
            <a:noFill/>
          </a:ln>
        </p:spPr>
      </p:pic>
      <p:pic>
        <p:nvPicPr>
          <p:cNvPr id="539" name="Google Shape;539;p50"/>
          <p:cNvPicPr preferRelativeResize="0"/>
          <p:nvPr/>
        </p:nvPicPr>
        <p:blipFill rotWithShape="1">
          <a:blip r:embed="rId8">
            <a:alphaModFix/>
          </a:blip>
          <a:srcRect/>
          <a:stretch/>
        </p:blipFill>
        <p:spPr>
          <a:xfrm>
            <a:off x="8110376" y="4890161"/>
            <a:ext cx="853514" cy="883997"/>
          </a:xfrm>
          <a:prstGeom prst="rect">
            <a:avLst/>
          </a:prstGeom>
          <a:noFill/>
          <a:ln>
            <a:noFill/>
          </a:ln>
        </p:spPr>
      </p:pic>
      <p:pic>
        <p:nvPicPr>
          <p:cNvPr id="540" name="Google Shape;540;p50"/>
          <p:cNvPicPr preferRelativeResize="0"/>
          <p:nvPr/>
        </p:nvPicPr>
        <p:blipFill rotWithShape="1">
          <a:blip r:embed="rId9">
            <a:alphaModFix/>
          </a:blip>
          <a:srcRect/>
          <a:stretch/>
        </p:blipFill>
        <p:spPr>
          <a:xfrm>
            <a:off x="8110376" y="6541463"/>
            <a:ext cx="925428" cy="925428"/>
          </a:xfrm>
          <a:prstGeom prst="rect">
            <a:avLst/>
          </a:prstGeom>
          <a:noFill/>
          <a:ln>
            <a:noFill/>
          </a:ln>
        </p:spPr>
      </p:pic>
      <p:cxnSp>
        <p:nvCxnSpPr>
          <p:cNvPr id="541" name="Google Shape;541;p50"/>
          <p:cNvCxnSpPr/>
          <p:nvPr/>
        </p:nvCxnSpPr>
        <p:spPr>
          <a:xfrm rot="10800000" flipH="1">
            <a:off x="6608618" y="4128655"/>
            <a:ext cx="983673" cy="710206"/>
          </a:xfrm>
          <a:prstGeom prst="straightConnector1">
            <a:avLst/>
          </a:prstGeom>
          <a:noFill/>
          <a:ln w="57150" cap="flat" cmpd="sng">
            <a:solidFill>
              <a:srgbClr val="E36C09"/>
            </a:solidFill>
            <a:prstDash val="solid"/>
            <a:round/>
            <a:headEnd type="none" w="sm" len="sm"/>
            <a:tailEnd type="triangle" w="med" len="med"/>
          </a:ln>
        </p:spPr>
      </p:cxnSp>
      <p:cxnSp>
        <p:nvCxnSpPr>
          <p:cNvPr id="542" name="Google Shape;542;p50"/>
          <p:cNvCxnSpPr/>
          <p:nvPr/>
        </p:nvCxnSpPr>
        <p:spPr>
          <a:xfrm>
            <a:off x="6604423" y="5523796"/>
            <a:ext cx="987868" cy="596191"/>
          </a:xfrm>
          <a:prstGeom prst="straightConnector1">
            <a:avLst/>
          </a:prstGeom>
          <a:noFill/>
          <a:ln w="57150" cap="flat" cmpd="sng">
            <a:solidFill>
              <a:srgbClr val="E36C09"/>
            </a:solidFill>
            <a:prstDash val="solid"/>
            <a:round/>
            <a:headEnd type="none" w="sm" len="sm"/>
            <a:tailEnd type="triangle" w="med" len="med"/>
          </a:ln>
        </p:spPr>
      </p:cxnSp>
      <p:cxnSp>
        <p:nvCxnSpPr>
          <p:cNvPr id="543" name="Google Shape;543;p50"/>
          <p:cNvCxnSpPr/>
          <p:nvPr/>
        </p:nvCxnSpPr>
        <p:spPr>
          <a:xfrm rot="10800000" flipH="1">
            <a:off x="6682720" y="5180375"/>
            <a:ext cx="752977" cy="19392"/>
          </a:xfrm>
          <a:prstGeom prst="straightConnector1">
            <a:avLst/>
          </a:prstGeom>
          <a:noFill/>
          <a:ln w="57150" cap="flat" cmpd="sng">
            <a:solidFill>
              <a:srgbClr val="E36C09"/>
            </a:solidFill>
            <a:prstDash val="solid"/>
            <a:round/>
            <a:headEnd type="none" w="sm" len="sm"/>
            <a:tailEnd type="triangle" w="med" len="med"/>
          </a:ln>
        </p:spPr>
      </p:cxnSp>
      <p:pic>
        <p:nvPicPr>
          <p:cNvPr id="2" name="Google Shape;171;p22">
            <a:extLst>
              <a:ext uri="{FF2B5EF4-FFF2-40B4-BE49-F238E27FC236}">
                <a16:creationId xmlns:a16="http://schemas.microsoft.com/office/drawing/2014/main" id="{7C61B96B-6626-BCA2-6187-2CD7F879E4FF}"/>
              </a:ext>
            </a:extLst>
          </p:cNvPr>
          <p:cNvPicPr preferRelativeResize="0"/>
          <p:nvPr/>
        </p:nvPicPr>
        <p:blipFill rotWithShape="1">
          <a:blip r:embed="rId10">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CE59557C-B57E-DDB1-A6D9-1EE4356334BE}"/>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48"/>
        <p:cNvGrpSpPr/>
        <p:nvPr/>
      </p:nvGrpSpPr>
      <p:grpSpPr>
        <a:xfrm>
          <a:off x="0" y="0"/>
          <a:ext cx="0" cy="0"/>
          <a:chOff x="0" y="0"/>
          <a:chExt cx="0" cy="0"/>
        </a:xfrm>
      </p:grpSpPr>
      <p:sp>
        <p:nvSpPr>
          <p:cNvPr id="549" name="Google Shape;549;p51"/>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33C5B"/>
                </a:solidFill>
                <a:latin typeface="Arial"/>
                <a:ea typeface="Arial"/>
                <a:cs typeface="Arial"/>
                <a:sym typeface="Arial"/>
              </a:rPr>
              <a:t>Fomentar el aprendizaje autónomo en las aulas invertidas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Herramientas y estrategias para la autonomía</a:t>
            </a:r>
            <a:endParaRPr sz="3200" b="0" i="0" u="none" strike="noStrike" cap="none">
              <a:solidFill>
                <a:srgbClr val="033C5B"/>
              </a:solidFill>
              <a:latin typeface="Arial"/>
              <a:ea typeface="Arial"/>
              <a:cs typeface="Arial"/>
              <a:sym typeface="Arial"/>
            </a:endParaRPr>
          </a:p>
        </p:txBody>
      </p:sp>
      <p:sp>
        <p:nvSpPr>
          <p:cNvPr id="550" name="Google Shape;550;p5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5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52" name="Google Shape;552;p5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5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54" name="Google Shape;554;p5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55" name="Google Shape;555;p5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57" name="Google Shape;557;p5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51"/>
          <p:cNvSpPr txBox="1"/>
          <p:nvPr/>
        </p:nvSpPr>
        <p:spPr>
          <a:xfrm>
            <a:off x="8654312" y="2436966"/>
            <a:ext cx="9628800" cy="33239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Exploración de temas: </a:t>
            </a:r>
            <a:r>
              <a:rPr lang="en-US" sz="2000" b="0" i="0" u="none" strike="noStrike" cap="none">
                <a:solidFill>
                  <a:srgbClr val="000000"/>
                </a:solidFill>
                <a:latin typeface="Arial"/>
                <a:ea typeface="Arial"/>
                <a:cs typeface="Arial"/>
                <a:sym typeface="Arial"/>
              </a:rPr>
              <a:t>Muestra a los alumnos cómo utilizar aplicaciones y herramientas de investigación para profundizar en lo que están aprendiendo.</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215900" algn="l" rtl="0">
              <a:lnSpc>
                <a:spcPct val="150000"/>
              </a:lnSpc>
              <a:spcBef>
                <a:spcPts val="0"/>
              </a:spcBef>
              <a:spcAft>
                <a:spcPts val="0"/>
              </a:spcAft>
              <a:buClr>
                <a:srgbClr val="000000"/>
              </a:buClr>
              <a:buSzPts val="2000"/>
              <a:buFont typeface="Noto Sans Symbols"/>
              <a:buNone/>
            </a:pPr>
            <a:endParaRPr sz="2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Fomentar la autonomía: </a:t>
            </a:r>
            <a:r>
              <a:rPr lang="en-US" sz="2000" b="0" i="0" u="none" strike="noStrike" cap="none">
                <a:solidFill>
                  <a:srgbClr val="000000"/>
                </a:solidFill>
                <a:latin typeface="Arial"/>
                <a:ea typeface="Arial"/>
                <a:cs typeface="Arial"/>
                <a:sym typeface="Arial"/>
              </a:rPr>
              <a:t>Dotar a los alumnos de herramientas y estrategias para que puedan explorar los temas a su propio ritmo, fomentando su curiosidad y confianza.</a:t>
            </a:r>
            <a:endParaRPr sz="2000" b="0" i="0" u="none" strike="noStrike" cap="none">
              <a:solidFill>
                <a:srgbClr val="000000"/>
              </a:solidFill>
              <a:latin typeface="Arial"/>
              <a:ea typeface="Arial"/>
              <a:cs typeface="Arial"/>
              <a:sym typeface="Arial"/>
            </a:endParaRPr>
          </a:p>
        </p:txBody>
      </p:sp>
      <p:sp>
        <p:nvSpPr>
          <p:cNvPr id="559" name="Google Shape;559;p51"/>
          <p:cNvSpPr/>
          <p:nvPr/>
        </p:nvSpPr>
        <p:spPr>
          <a:xfrm>
            <a:off x="2892289" y="3221914"/>
            <a:ext cx="3237410" cy="1207044"/>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60" name="Google Shape;560;p51"/>
          <p:cNvSpPr txBox="1"/>
          <p:nvPr/>
        </p:nvSpPr>
        <p:spPr>
          <a:xfrm>
            <a:off x="3334838" y="3350049"/>
            <a:ext cx="279861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Enseñar a utilizar eficazmente las herramientas</a:t>
            </a:r>
            <a:endParaRPr sz="2000" b="1" i="0" u="none" strike="noStrike" cap="none">
              <a:solidFill>
                <a:srgbClr val="E36C09"/>
              </a:solidFill>
              <a:latin typeface="Arial"/>
              <a:ea typeface="Arial"/>
              <a:cs typeface="Arial"/>
              <a:sym typeface="Arial"/>
            </a:endParaRPr>
          </a:p>
        </p:txBody>
      </p:sp>
      <p:cxnSp>
        <p:nvCxnSpPr>
          <p:cNvPr id="561" name="Google Shape;561;p51"/>
          <p:cNvCxnSpPr/>
          <p:nvPr/>
        </p:nvCxnSpPr>
        <p:spPr>
          <a:xfrm rot="10800000" flipH="1">
            <a:off x="6651662" y="2709160"/>
            <a:ext cx="900267" cy="438784"/>
          </a:xfrm>
          <a:prstGeom prst="straightConnector1">
            <a:avLst/>
          </a:prstGeom>
          <a:noFill/>
          <a:ln w="57150" cap="flat" cmpd="sng">
            <a:solidFill>
              <a:srgbClr val="E36C09"/>
            </a:solidFill>
            <a:prstDash val="solid"/>
            <a:round/>
            <a:headEnd type="none" w="sm" len="sm"/>
            <a:tailEnd type="triangle" w="med" len="med"/>
          </a:ln>
        </p:spPr>
      </p:cxnSp>
      <p:cxnSp>
        <p:nvCxnSpPr>
          <p:cNvPr id="562" name="Google Shape;562;p51"/>
          <p:cNvCxnSpPr/>
          <p:nvPr/>
        </p:nvCxnSpPr>
        <p:spPr>
          <a:xfrm>
            <a:off x="6641882" y="4172564"/>
            <a:ext cx="747533" cy="475691"/>
          </a:xfrm>
          <a:prstGeom prst="straightConnector1">
            <a:avLst/>
          </a:prstGeom>
          <a:noFill/>
          <a:ln w="57150" cap="flat" cmpd="sng">
            <a:solidFill>
              <a:srgbClr val="E36C09"/>
            </a:solidFill>
            <a:prstDash val="solid"/>
            <a:round/>
            <a:headEnd type="none" w="sm" len="sm"/>
            <a:tailEnd type="triangle" w="med" len="med"/>
          </a:ln>
        </p:spPr>
      </p:cxnSp>
      <p:pic>
        <p:nvPicPr>
          <p:cNvPr id="563" name="Google Shape;563;p51"/>
          <p:cNvPicPr preferRelativeResize="0"/>
          <p:nvPr/>
        </p:nvPicPr>
        <p:blipFill rotWithShape="1">
          <a:blip r:embed="rId7">
            <a:alphaModFix/>
          </a:blip>
          <a:srcRect/>
          <a:stretch/>
        </p:blipFill>
        <p:spPr>
          <a:xfrm>
            <a:off x="7682876" y="2460849"/>
            <a:ext cx="970285" cy="970285"/>
          </a:xfrm>
          <a:prstGeom prst="rect">
            <a:avLst/>
          </a:prstGeom>
          <a:noFill/>
          <a:ln>
            <a:noFill/>
          </a:ln>
        </p:spPr>
      </p:pic>
      <p:pic>
        <p:nvPicPr>
          <p:cNvPr id="564" name="Google Shape;564;p51"/>
          <p:cNvPicPr preferRelativeResize="0"/>
          <p:nvPr/>
        </p:nvPicPr>
        <p:blipFill rotWithShape="1">
          <a:blip r:embed="rId8">
            <a:alphaModFix/>
          </a:blip>
          <a:srcRect/>
          <a:stretch/>
        </p:blipFill>
        <p:spPr>
          <a:xfrm>
            <a:off x="7682876" y="4019285"/>
            <a:ext cx="1036134" cy="1036134"/>
          </a:xfrm>
          <a:prstGeom prst="rect">
            <a:avLst/>
          </a:prstGeom>
          <a:noFill/>
          <a:ln>
            <a:noFill/>
          </a:ln>
        </p:spPr>
      </p:pic>
      <p:pic>
        <p:nvPicPr>
          <p:cNvPr id="565" name="Google Shape;565;p51"/>
          <p:cNvPicPr preferRelativeResize="0"/>
          <p:nvPr/>
        </p:nvPicPr>
        <p:blipFill rotWithShape="1">
          <a:blip r:embed="rId9">
            <a:alphaModFix/>
          </a:blip>
          <a:srcRect/>
          <a:stretch/>
        </p:blipFill>
        <p:spPr>
          <a:xfrm>
            <a:off x="4498619" y="6350012"/>
            <a:ext cx="10228762" cy="2239491"/>
          </a:xfrm>
          <a:prstGeom prst="rect">
            <a:avLst/>
          </a:prstGeom>
          <a:noFill/>
          <a:ln>
            <a:noFill/>
          </a:ln>
        </p:spPr>
      </p:pic>
      <p:pic>
        <p:nvPicPr>
          <p:cNvPr id="2" name="Google Shape;171;p22">
            <a:extLst>
              <a:ext uri="{FF2B5EF4-FFF2-40B4-BE49-F238E27FC236}">
                <a16:creationId xmlns:a16="http://schemas.microsoft.com/office/drawing/2014/main" id="{74D57C24-0062-79C7-FD74-61218C82F96A}"/>
              </a:ext>
            </a:extLst>
          </p:cNvPr>
          <p:cNvPicPr preferRelativeResize="0"/>
          <p:nvPr/>
        </p:nvPicPr>
        <p:blipFill rotWithShape="1">
          <a:blip r:embed="rId10">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E489E1FE-027E-C90D-0696-9DB956AC1BF0}"/>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70"/>
        <p:cNvGrpSpPr/>
        <p:nvPr/>
      </p:nvGrpSpPr>
      <p:grpSpPr>
        <a:xfrm>
          <a:off x="0" y="0"/>
          <a:ext cx="0" cy="0"/>
          <a:chOff x="0" y="0"/>
          <a:chExt cx="0" cy="0"/>
        </a:xfrm>
      </p:grpSpPr>
      <p:sp>
        <p:nvSpPr>
          <p:cNvPr id="571" name="Google Shape;571;p52"/>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33C5B"/>
                </a:solidFill>
                <a:latin typeface="Arial"/>
                <a:ea typeface="Arial"/>
                <a:cs typeface="Arial"/>
                <a:sym typeface="Arial"/>
              </a:rPr>
              <a:t>Fomentar el aprendizaje autónomo en aulas invertidas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Desarrollar el pensamiento crítico</a:t>
            </a:r>
            <a:endParaRPr sz="3200" b="0" i="0" u="none" strike="noStrike" cap="none">
              <a:solidFill>
                <a:srgbClr val="033C5B"/>
              </a:solidFill>
              <a:latin typeface="Arial"/>
              <a:ea typeface="Arial"/>
              <a:cs typeface="Arial"/>
              <a:sym typeface="Arial"/>
            </a:endParaRPr>
          </a:p>
        </p:txBody>
      </p:sp>
      <p:sp>
        <p:nvSpPr>
          <p:cNvPr id="572" name="Google Shape;572;p52"/>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5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74" name="Google Shape;574;p52"/>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5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76" name="Google Shape;576;p5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77" name="Google Shape;577;p5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79" name="Google Shape;579;p5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0" name="Google Shape;580;p52"/>
          <p:cNvPicPr preferRelativeResize="0"/>
          <p:nvPr/>
        </p:nvPicPr>
        <p:blipFill rotWithShape="1">
          <a:blip r:embed="rId7">
            <a:alphaModFix/>
          </a:blip>
          <a:srcRect/>
          <a:stretch/>
        </p:blipFill>
        <p:spPr>
          <a:xfrm>
            <a:off x="11141221" y="3053357"/>
            <a:ext cx="6014799" cy="4180285"/>
          </a:xfrm>
          <a:prstGeom prst="rect">
            <a:avLst/>
          </a:prstGeom>
          <a:noFill/>
          <a:ln>
            <a:noFill/>
          </a:ln>
        </p:spPr>
      </p:pic>
      <p:sp>
        <p:nvSpPr>
          <p:cNvPr id="581" name="Google Shape;581;p52"/>
          <p:cNvSpPr txBox="1"/>
          <p:nvPr/>
        </p:nvSpPr>
        <p:spPr>
          <a:xfrm>
            <a:off x="3062744" y="2200814"/>
            <a:ext cx="7540074" cy="63309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Céntrese en desarrollar el </a:t>
            </a:r>
            <a:r>
              <a:rPr lang="en-US" sz="2000" b="1" i="0" u="none" strike="noStrike" cap="none">
                <a:solidFill>
                  <a:srgbClr val="E36C09"/>
                </a:solidFill>
                <a:latin typeface="Arial"/>
                <a:ea typeface="Arial"/>
                <a:cs typeface="Arial"/>
                <a:sym typeface="Arial"/>
              </a:rPr>
              <a:t>pensamiento crítico </a:t>
            </a:r>
            <a:r>
              <a:rPr lang="en-US" sz="2000" b="0" i="0" u="none" strike="noStrike" cap="none">
                <a:solidFill>
                  <a:srgbClr val="000000"/>
                </a:solidFill>
                <a:latin typeface="Arial"/>
                <a:ea typeface="Arial"/>
                <a:cs typeface="Arial"/>
                <a:sym typeface="Arial"/>
              </a:rPr>
              <a:t>y la </a:t>
            </a:r>
            <a:r>
              <a:rPr lang="en-US" sz="2000" b="1" i="0" u="none" strike="noStrike" cap="none">
                <a:solidFill>
                  <a:srgbClr val="E36C09"/>
                </a:solidFill>
                <a:latin typeface="Arial"/>
                <a:ea typeface="Arial"/>
                <a:cs typeface="Arial"/>
                <a:sym typeface="Arial"/>
              </a:rPr>
              <a:t>capacidad de resolución de problemas </a:t>
            </a:r>
            <a:r>
              <a:rPr lang="en-US" sz="2000" b="0" i="0" u="none" strike="noStrike" cap="none">
                <a:solidFill>
                  <a:srgbClr val="000000"/>
                </a:solidFill>
                <a:latin typeface="Arial"/>
                <a:ea typeface="Arial"/>
                <a:cs typeface="Arial"/>
                <a:sym typeface="Arial"/>
              </a:rPr>
              <a:t>de los alumnos. Anímeles a </a:t>
            </a:r>
            <a:r>
              <a:rPr lang="en-US" sz="2000" b="1" i="0" u="none" strike="noStrike" cap="none">
                <a:solidFill>
                  <a:srgbClr val="E36C09"/>
                </a:solidFill>
                <a:latin typeface="Arial"/>
                <a:ea typeface="Arial"/>
                <a:cs typeface="Arial"/>
                <a:sym typeface="Arial"/>
              </a:rPr>
              <a:t>cuestionar</a:t>
            </a:r>
            <a:r>
              <a:rPr lang="en-US" sz="2000" b="0"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analizar </a:t>
            </a:r>
            <a:r>
              <a:rPr lang="en-US" sz="2000" b="0" i="0" u="none" strike="noStrike" cap="none">
                <a:solidFill>
                  <a:srgbClr val="000000"/>
                </a:solidFill>
                <a:latin typeface="Arial"/>
                <a:ea typeface="Arial"/>
                <a:cs typeface="Arial"/>
                <a:sym typeface="Arial"/>
              </a:rPr>
              <a:t>y </a:t>
            </a:r>
            <a:r>
              <a:rPr lang="en-US" sz="2000" b="1" i="0" u="none" strike="noStrike" cap="none">
                <a:solidFill>
                  <a:srgbClr val="E36C09"/>
                </a:solidFill>
                <a:latin typeface="Arial"/>
                <a:ea typeface="Arial"/>
                <a:cs typeface="Arial"/>
                <a:sym typeface="Arial"/>
              </a:rPr>
              <a:t>sintetizar </a:t>
            </a:r>
            <a:r>
              <a:rPr lang="en-US" sz="2000" b="0" i="0" u="none" strike="noStrike" cap="none">
                <a:solidFill>
                  <a:srgbClr val="000000"/>
                </a:solidFill>
                <a:latin typeface="Arial"/>
                <a:ea typeface="Arial"/>
                <a:cs typeface="Arial"/>
                <a:sym typeface="Arial"/>
              </a:rPr>
              <a:t>la información de sus estudios independientes. Utilice el tiempo de clase para plantear a los alumnos tareas que requieran la aplicación de los conocimientos adquiridos de forma independiente.</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Al tiempo que se fomenta la independencia, se ofrece orientación y apoyo constantes</a:t>
            </a:r>
            <a:r>
              <a:rPr lang="en-US" sz="2000" b="0" i="0" u="none" strike="noStrike" cap="none">
                <a:solidFill>
                  <a:srgbClr val="000000"/>
                </a:solidFill>
                <a:latin typeface="Arial"/>
                <a:ea typeface="Arial"/>
                <a:cs typeface="Arial"/>
                <a:sym typeface="Arial"/>
              </a:rPr>
              <a:t>. Las revisiones periódicas y las sesiones de retroalimentación ayudan a garantizar que los estudiantes están bien encaminados y comprometidos. Cree una cultura de aula en la que se fomente la búsqueda de ayuda y se considere parte del proceso de aprendizaje.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F60F35D9-D3BE-C219-0FCE-1D184131502A}"/>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0FEE7F86-E54D-2971-FADD-CA744429100C}"/>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86"/>
        <p:cNvGrpSpPr/>
        <p:nvPr/>
      </p:nvGrpSpPr>
      <p:grpSpPr>
        <a:xfrm>
          <a:off x="0" y="0"/>
          <a:ext cx="0" cy="0"/>
          <a:chOff x="0" y="0"/>
          <a:chExt cx="0" cy="0"/>
        </a:xfrm>
      </p:grpSpPr>
      <p:sp>
        <p:nvSpPr>
          <p:cNvPr id="587" name="Google Shape;587;p16"/>
          <p:cNvSpPr txBox="1"/>
          <p:nvPr/>
        </p:nvSpPr>
        <p:spPr>
          <a:xfrm>
            <a:off x="3058697" y="773904"/>
            <a:ext cx="132651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Integrar las evaluaciones formativas en un aula invertida</a:t>
            </a:r>
            <a:endParaRPr sz="3200" b="0" i="0" u="none" strike="noStrike" cap="none">
              <a:solidFill>
                <a:srgbClr val="033C5B"/>
              </a:solidFill>
              <a:latin typeface="Arial"/>
              <a:ea typeface="Arial"/>
              <a:cs typeface="Arial"/>
              <a:sym typeface="Arial"/>
            </a:endParaRPr>
          </a:p>
        </p:txBody>
      </p:sp>
      <p:sp>
        <p:nvSpPr>
          <p:cNvPr id="588" name="Google Shape;588;p16"/>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90" name="Google Shape;590;p16"/>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92" name="Google Shape;592;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93" name="Google Shape;593;p1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95" name="Google Shape;595;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6"/>
          <p:cNvSpPr txBox="1"/>
          <p:nvPr/>
        </p:nvSpPr>
        <p:spPr>
          <a:xfrm>
            <a:off x="3058697" y="1634836"/>
            <a:ext cx="1366373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Cree evaluaciones que se ajusten a los objetivos de la clase invertida y manténgalas variadas para adaptarlas a los diferentes estilos de aprendizaje. Combine las evaluaciones tanto en las actividades en línea como en las presenciales para obtener una imagen completa del progreso de los alumnos.</a:t>
            </a:r>
            <a:endParaRPr/>
          </a:p>
        </p:txBody>
      </p:sp>
      <p:sp>
        <p:nvSpPr>
          <p:cNvPr id="597" name="Google Shape;597;p16"/>
          <p:cNvSpPr txBox="1"/>
          <p:nvPr/>
        </p:nvSpPr>
        <p:spPr>
          <a:xfrm>
            <a:off x="3072571" y="3283527"/>
            <a:ext cx="5465225" cy="33239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El feedback como herramienta de crecimiento:</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Concéntrese en dar retroalimentación útil y constructiva que guíe a los estudiantes hacia la mejora. Anime a los alumnos a reflexionar sobre los comentarios y a utilizarlos para mejorar su comprensión</a:t>
            </a:r>
            <a:r>
              <a:rPr lang="en-US" sz="1400" b="0" i="0" u="none" strike="noStrike" cap="none">
                <a:solidFill>
                  <a:srgbClr val="000000"/>
                </a:solidFill>
                <a:latin typeface="Arial"/>
                <a:ea typeface="Arial"/>
                <a:cs typeface="Arial"/>
                <a:sym typeface="Arial"/>
              </a:rPr>
              <a:t>.</a:t>
            </a:r>
            <a:endParaRPr/>
          </a:p>
        </p:txBody>
      </p:sp>
      <p:sp>
        <p:nvSpPr>
          <p:cNvPr id="598" name="Google Shape;598;p16"/>
          <p:cNvSpPr txBox="1"/>
          <p:nvPr/>
        </p:nvSpPr>
        <p:spPr>
          <a:xfrm>
            <a:off x="8853054" y="3283527"/>
            <a:ext cx="5688467" cy="424727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Participación de los estudiantes en el diseño de las evaluaciones: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Deje que los estudiantes participen en el diseño de algunas evaluaciones, como las revisiones entre compañeros o los cuestionarios. Esta participación les ayuda a comprometerse más profundamente con el material y les da una idea del proceso de evaluación.</a:t>
            </a:r>
            <a:endParaRPr/>
          </a:p>
        </p:txBody>
      </p:sp>
      <p:pic>
        <p:nvPicPr>
          <p:cNvPr id="599" name="Google Shape;599;p16"/>
          <p:cNvPicPr preferRelativeResize="0"/>
          <p:nvPr/>
        </p:nvPicPr>
        <p:blipFill rotWithShape="1">
          <a:blip r:embed="rId7">
            <a:alphaModFix/>
          </a:blip>
          <a:srcRect/>
          <a:stretch/>
        </p:blipFill>
        <p:spPr>
          <a:xfrm>
            <a:off x="14709572" y="5397951"/>
            <a:ext cx="3228449" cy="3228449"/>
          </a:xfrm>
          <a:prstGeom prst="rect">
            <a:avLst/>
          </a:prstGeom>
          <a:noFill/>
          <a:ln>
            <a:noFill/>
          </a:ln>
        </p:spPr>
      </p:pic>
      <p:sp>
        <p:nvSpPr>
          <p:cNvPr id="600" name="Google Shape;600;p16"/>
          <p:cNvSpPr/>
          <p:nvPr/>
        </p:nvSpPr>
        <p:spPr>
          <a:xfrm>
            <a:off x="3456707" y="7341049"/>
            <a:ext cx="9213273" cy="1205346"/>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Consulte este artículo del Eberly Center sobre la diferencia entre evaluación formativa y sumativa: </a:t>
            </a:r>
            <a:r>
              <a:rPr lang="en-US" sz="20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en-US" sz="2000" b="0" i="0" u="none" strike="noStrike" cap="none">
                <a:solidFill>
                  <a:schemeClr val="dk1"/>
                </a:solidFill>
                <a:latin typeface="Arial"/>
                <a:ea typeface="Arial"/>
                <a:cs typeface="Arial"/>
                <a:sym typeface="Arial"/>
              </a:rPr>
              <a:t>//www.cmu.edu/teaching/assessment/basics/formative-summative.html </a:t>
            </a:r>
            <a:endParaRPr sz="2000" b="0" i="0" u="none" strike="noStrike" cap="none">
              <a:solidFill>
                <a:schemeClr val="dk1"/>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EE67C2FA-07C0-C151-ED23-4F674B67E501}"/>
              </a:ext>
            </a:extLst>
          </p:cNvPr>
          <p:cNvPicPr preferRelativeResize="0"/>
          <p:nvPr/>
        </p:nvPicPr>
        <p:blipFill rotWithShape="1">
          <a:blip r:embed="rId9">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97CE3605-124F-4FF8-1942-44ADB7A47F40}"/>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05"/>
        <p:cNvGrpSpPr/>
        <p:nvPr/>
      </p:nvGrpSpPr>
      <p:grpSpPr>
        <a:xfrm>
          <a:off x="0" y="0"/>
          <a:ext cx="0" cy="0"/>
          <a:chOff x="0" y="0"/>
          <a:chExt cx="0" cy="0"/>
        </a:xfrm>
      </p:grpSpPr>
      <p:sp>
        <p:nvSpPr>
          <p:cNvPr id="606" name="Google Shape;606;p18"/>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8"/>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608" name="Google Shape;608;p18"/>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609" name="Google Shape;609;p18"/>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610" name="Google Shape;610;p18"/>
          <p:cNvSpPr txBox="1"/>
          <p:nvPr/>
        </p:nvSpPr>
        <p:spPr>
          <a:xfrm>
            <a:off x="9613816" y="685839"/>
            <a:ext cx="645786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Potenciar la colaboración en el flipped learning</a:t>
            </a:r>
            <a:endParaRPr sz="4000" b="0" i="0" u="none" strike="noStrike" cap="none">
              <a:solidFill>
                <a:srgbClr val="033C5B"/>
              </a:solidFill>
              <a:latin typeface="Arial"/>
              <a:ea typeface="Arial"/>
              <a:cs typeface="Arial"/>
              <a:sym typeface="Arial"/>
            </a:endParaRPr>
          </a:p>
        </p:txBody>
      </p:sp>
      <p:sp>
        <p:nvSpPr>
          <p:cNvPr id="611" name="Google Shape;611;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12" name="Google Shape;612;p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14" name="Google Shape;614;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8"/>
          <p:cNvSpPr txBox="1"/>
          <p:nvPr/>
        </p:nvSpPr>
        <p:spPr>
          <a:xfrm>
            <a:off x="9829800" y="2857500"/>
            <a:ext cx="73914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Fomentar las habilidades de colaboración</a:t>
            </a:r>
            <a:r>
              <a:rPr lang="en-US" sz="2000" b="0" i="0" u="none" strike="noStrike" cap="none">
                <a:solidFill>
                  <a:srgbClr val="E36C09"/>
                </a:solidFill>
                <a:latin typeface="Arial"/>
                <a:ea typeface="Arial"/>
                <a:cs typeface="Arial"/>
                <a:sym typeface="Arial"/>
              </a:rPr>
              <a:t>:</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Destacar la importancia del </a:t>
            </a:r>
            <a:r>
              <a:rPr lang="en-US" sz="2000" b="1" i="0" u="none" strike="noStrike" cap="none">
                <a:solidFill>
                  <a:srgbClr val="E36C09"/>
                </a:solidFill>
                <a:latin typeface="Arial"/>
                <a:ea typeface="Arial"/>
                <a:cs typeface="Arial"/>
                <a:sym typeface="Arial"/>
              </a:rPr>
              <a:t>trabajo en equipo </a:t>
            </a:r>
            <a:r>
              <a:rPr lang="en-US" sz="2000" b="0" i="0" u="none" strike="noStrike" cap="none">
                <a:solidFill>
                  <a:schemeClr val="dk1"/>
                </a:solidFill>
                <a:latin typeface="Arial"/>
                <a:ea typeface="Arial"/>
                <a:cs typeface="Arial"/>
                <a:sym typeface="Arial"/>
              </a:rPr>
              <a:t>y la </a:t>
            </a:r>
            <a:r>
              <a:rPr lang="en-US" sz="2000" b="1" i="0" u="none" strike="noStrike" cap="none">
                <a:solidFill>
                  <a:srgbClr val="E36C09"/>
                </a:solidFill>
                <a:latin typeface="Arial"/>
                <a:ea typeface="Arial"/>
                <a:cs typeface="Arial"/>
                <a:sym typeface="Arial"/>
              </a:rPr>
              <a:t>colaboración </a:t>
            </a:r>
            <a:r>
              <a:rPr lang="en-US" sz="2000" b="0" i="0" u="none" strike="noStrike" cap="none">
                <a:solidFill>
                  <a:schemeClr val="dk1"/>
                </a:solidFill>
                <a:latin typeface="Arial"/>
                <a:ea typeface="Arial"/>
                <a:cs typeface="Arial"/>
                <a:sym typeface="Arial"/>
              </a:rPr>
              <a:t>en el entorno de la clase invertida. Discutir cómo estas habilidades son vitales tanto para el éxito académico como para la futura preparación profesional.</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Introducir actividades que requieran el trabajo en grupo y la resolución de problemas en colaboración, fomentando la interacción entre compañeros y el aprendizaje cooperativo.</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6" name="Google Shape;616;p18"/>
          <p:cNvPicPr preferRelativeResize="0"/>
          <p:nvPr/>
        </p:nvPicPr>
        <p:blipFill rotWithShape="1">
          <a:blip r:embed="rId7">
            <a:alphaModFix/>
          </a:blip>
          <a:srcRect/>
          <a:stretch/>
        </p:blipFill>
        <p:spPr>
          <a:xfrm>
            <a:off x="2069968" y="722692"/>
            <a:ext cx="5108676" cy="7655359"/>
          </a:xfrm>
          <a:prstGeom prst="rect">
            <a:avLst/>
          </a:prstGeom>
          <a:noFill/>
          <a:ln>
            <a:noFill/>
          </a:ln>
        </p:spPr>
      </p:pic>
      <p:pic>
        <p:nvPicPr>
          <p:cNvPr id="2" name="Google Shape;171;p22">
            <a:extLst>
              <a:ext uri="{FF2B5EF4-FFF2-40B4-BE49-F238E27FC236}">
                <a16:creationId xmlns:a16="http://schemas.microsoft.com/office/drawing/2014/main" id="{D7EE3087-3D5A-DC53-CF33-F30FA602B9C3}"/>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DD2F53CE-E600-F7BD-A496-D5E6473DBE1E}"/>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21"/>
        <p:cNvGrpSpPr/>
        <p:nvPr/>
      </p:nvGrpSpPr>
      <p:grpSpPr>
        <a:xfrm>
          <a:off x="0" y="0"/>
          <a:ext cx="0" cy="0"/>
          <a:chOff x="0" y="0"/>
          <a:chExt cx="0" cy="0"/>
        </a:xfrm>
      </p:grpSpPr>
      <p:sp>
        <p:nvSpPr>
          <p:cNvPr id="622" name="Google Shape;622;p53"/>
          <p:cNvSpPr txBox="1"/>
          <p:nvPr/>
        </p:nvSpPr>
        <p:spPr>
          <a:xfrm>
            <a:off x="734019" y="1789147"/>
            <a:ext cx="14177966" cy="19819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Potenciar la colaboración en el flipped learning</a:t>
            </a:r>
            <a:endParaRPr sz="3200" b="0" i="0" u="none" strike="noStrike" cap="none">
              <a:solidFill>
                <a:srgbClr val="000000"/>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623" name="Google Shape;623;p53"/>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53"/>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5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26" name="Google Shape;626;p53"/>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27" name="Google Shape;627;p5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28" name="Google Shape;628;p5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30" name="Google Shape;630;p5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53"/>
          <p:cNvSpPr txBox="1"/>
          <p:nvPr/>
        </p:nvSpPr>
        <p:spPr>
          <a:xfrm>
            <a:off x="734019" y="2867891"/>
            <a:ext cx="1371627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Vea este vídeo de Maddie Edwards para comprender cómo el aprendizaje colaborativo puede transformar los proyectos de grupo de improductivos a altamente eficaces.</a:t>
            </a:r>
            <a:endParaRPr sz="2000" b="0" i="0" u="none" strike="noStrike" cap="none">
              <a:solidFill>
                <a:srgbClr val="000000"/>
              </a:solidFill>
              <a:latin typeface="Arial"/>
              <a:ea typeface="Arial"/>
              <a:cs typeface="Arial"/>
              <a:sym typeface="Arial"/>
            </a:endParaRPr>
          </a:p>
        </p:txBody>
      </p:sp>
      <p:pic>
        <p:nvPicPr>
          <p:cNvPr id="632" name="Google Shape;632;p53"/>
          <p:cNvPicPr preferRelativeResize="0"/>
          <p:nvPr/>
        </p:nvPicPr>
        <p:blipFill rotWithShape="1">
          <a:blip r:embed="rId6">
            <a:alphaModFix/>
          </a:blip>
          <a:srcRect/>
          <a:stretch/>
        </p:blipFill>
        <p:spPr>
          <a:xfrm>
            <a:off x="2000173" y="4600606"/>
            <a:ext cx="5140036" cy="2891270"/>
          </a:xfrm>
          <a:prstGeom prst="rect">
            <a:avLst/>
          </a:prstGeom>
          <a:noFill/>
          <a:ln>
            <a:noFill/>
          </a:ln>
        </p:spPr>
      </p:pic>
      <p:sp>
        <p:nvSpPr>
          <p:cNvPr id="633" name="Google Shape;633;p53"/>
          <p:cNvSpPr txBox="1"/>
          <p:nvPr/>
        </p:nvSpPr>
        <p:spPr>
          <a:xfrm>
            <a:off x="2216131" y="7730988"/>
            <a:ext cx="66634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https://www.youtube.com/watch?v=-WG1CoPgJfY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53"/>
          <p:cNvSpPr txBox="1"/>
          <p:nvPr/>
        </p:nvSpPr>
        <p:spPr>
          <a:xfrm>
            <a:off x="8475365" y="3878930"/>
            <a:ext cx="6669526" cy="42472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En el vídeo, Maddie comparte sus experiencias personales con el trabajo en grupo tradicional y cómo el aprendizaje colaborativo, cuando se estructura adecuadamente, puede aprovechar las fortalezas individuales, mejorar el compromiso y crear dinámicas de equipo significativas y de apoyo. También destaca cinco estrategias clave para fomentar la colaboración eficaz, que pueden aplicarse directamente en entornos de aprendizaje invertido.</a:t>
            </a:r>
            <a:endParaRPr/>
          </a:p>
        </p:txBody>
      </p:sp>
      <p:pic>
        <p:nvPicPr>
          <p:cNvPr id="2" name="Google Shape;171;p22">
            <a:extLst>
              <a:ext uri="{FF2B5EF4-FFF2-40B4-BE49-F238E27FC236}">
                <a16:creationId xmlns:a16="http://schemas.microsoft.com/office/drawing/2014/main" id="{4A0F8820-599D-8295-B35A-229534375BFB}"/>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083B8A19-C8BF-08CB-8002-E69867DD55AE}"/>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39"/>
        <p:cNvGrpSpPr/>
        <p:nvPr/>
      </p:nvGrpSpPr>
      <p:grpSpPr>
        <a:xfrm>
          <a:off x="0" y="0"/>
          <a:ext cx="0" cy="0"/>
          <a:chOff x="0" y="0"/>
          <a:chExt cx="0" cy="0"/>
        </a:xfrm>
      </p:grpSpPr>
      <p:sp>
        <p:nvSpPr>
          <p:cNvPr id="640" name="Google Shape;640;p19"/>
          <p:cNvSpPr txBox="1"/>
          <p:nvPr/>
        </p:nvSpPr>
        <p:spPr>
          <a:xfrm>
            <a:off x="734019" y="1789147"/>
            <a:ext cx="14177966" cy="18867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Potenciar la colaboración en el flipped learning</a:t>
            </a:r>
            <a:endParaRPr sz="1400" b="0" i="0" u="none" strike="noStrike" cap="none">
              <a:solidFill>
                <a:srgbClr val="000000"/>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641" name="Google Shape;641;p1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1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44" name="Google Shape;644;p1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45" name="Google Shape;645;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46" name="Google Shape;646;p1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48" name="Google Shape;648;p1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19"/>
          <p:cNvSpPr txBox="1"/>
          <p:nvPr/>
        </p:nvSpPr>
        <p:spPr>
          <a:xfrm>
            <a:off x="669321" y="2512444"/>
            <a:ext cx="5301515" cy="681721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Herramientas para facilitar la colaboración</a:t>
            </a:r>
            <a:r>
              <a:rPr lang="en-US" sz="2000" b="0" i="0" u="none" strike="noStrike" cap="none">
                <a:solidFill>
                  <a:srgbClr val="E36C09"/>
                </a:solidFill>
                <a:latin typeface="Arial"/>
                <a:ea typeface="Arial"/>
                <a:cs typeface="Arial"/>
                <a:sym typeface="Arial"/>
              </a:rPr>
              <a:t>:</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Aproveche las herramientas digitales para facilitar la colaboración, tanto dentro como fuera del aula. Esto incluye el uso de plataformas como foros de debate en línea, editores de documentos colaborativos o herramientas de gestión de proyectos.</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Proporcionar directrices y formación sobre cómo utilizar eficazmente estas herramientas para proyectos de grupo y actividades de colaboración.</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650" name="Google Shape;650;p19"/>
          <p:cNvSpPr txBox="1"/>
          <p:nvPr/>
        </p:nvSpPr>
        <p:spPr>
          <a:xfrm>
            <a:off x="11571502" y="2512444"/>
            <a:ext cx="5323080" cy="63555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Evaluación del trabajo en grupo</a:t>
            </a:r>
            <a:r>
              <a:rPr lang="en-US" sz="2000" b="0" i="0" u="none" strike="noStrike" cap="none">
                <a:solidFill>
                  <a:srgbClr val="E36C09"/>
                </a:solidFill>
                <a:latin typeface="Arial"/>
                <a:ea typeface="Arial"/>
                <a:cs typeface="Arial"/>
                <a:sym typeface="Arial"/>
              </a:rPr>
              <a:t>:</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Desarrollar métodos justos y transparentes para evaluar los proyectos de grupo y las actividades de colaboración. Incluya criterios tanto para las contribuciones individuales como para la dinámica de grupo.</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Considerar la autoevaluación y la evaluación por pares como parte del proceso de evaluación para promover la responsabilidad y la reflexión sobre las habilidades de colaboración.</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651" name="Google Shape;651;p19"/>
          <p:cNvSpPr txBox="1"/>
          <p:nvPr/>
        </p:nvSpPr>
        <p:spPr>
          <a:xfrm>
            <a:off x="6228064" y="2512444"/>
            <a:ext cx="5301515" cy="56322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Construir una comunidad de alumnos</a:t>
            </a:r>
            <a:r>
              <a:rPr lang="en-US" sz="2000" b="0" i="0" u="none" strike="noStrike" cap="none">
                <a:solidFill>
                  <a:srgbClr val="E36C09"/>
                </a:solidFill>
                <a:latin typeface="Arial"/>
                <a:ea typeface="Arial"/>
                <a:cs typeface="Arial"/>
                <a:sym typeface="Arial"/>
              </a:rPr>
              <a:t>:</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Céntrese en crear un entorno de aprendizaje propicio en el que los estudiantes se sientan cómodos compartiendo ideas y trabajando juntos.</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Aplique estrategias como las revisiones entre compañeros, los grupos de estudio y los círculos de debate para fomentar el sentido de comunidad y el apoyo mutuo entre los estudiantes.</a:t>
            </a:r>
            <a:endParaRPr sz="2000" b="0" i="0" u="none" strike="noStrike" cap="none">
              <a:solidFill>
                <a:schemeClr val="dk1"/>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64007B89-0464-6208-B6A0-24536774A0E8}"/>
              </a:ext>
            </a:extLst>
          </p:cNvPr>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42358B39-DC0E-FB5C-9D47-ED01FFA4686F}"/>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6999409" y="-13791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13" name="Google Shape;113;p3"/>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El papel de la novedad en el aprendizaje</a:t>
            </a:r>
            <a:endParaRPr sz="3200" b="0" i="0" u="none" strike="noStrike" cap="none">
              <a:solidFill>
                <a:srgbClr val="033C5B"/>
              </a:solidFill>
              <a:latin typeface="Arial"/>
              <a:ea typeface="Arial"/>
              <a:cs typeface="Arial"/>
              <a:sym typeface="Arial"/>
            </a:endParaRPr>
          </a:p>
        </p:txBody>
      </p:sp>
      <p:sp>
        <p:nvSpPr>
          <p:cNvPr id="114" name="Google Shape;114;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16" name="Google Shape;116;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18" name="Google Shape;118;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
          <p:cNvSpPr/>
          <p:nvPr/>
        </p:nvSpPr>
        <p:spPr>
          <a:xfrm>
            <a:off x="953991" y="2423306"/>
            <a:ext cx="12287692" cy="19389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En una clase invertida, en la que se invierten las estructuras tradicionales de aprendizaje, la incorporación de novedad y variedad desempeña un papel fundamental. Aumenta significativamente el compromiso de los estudiantes al transformar la forma en que se imparten los contenidos y se interactúa con ellos. La novedad estimula la curiosidad y el interés de los alumnos. Puede lograrse mediante:</a:t>
            </a:r>
            <a:endParaRPr sz="2000" b="0" i="0" u="none" strike="noStrike" cap="none">
              <a:solidFill>
                <a:schemeClr val="dk1"/>
              </a:solidFill>
              <a:latin typeface="Arial"/>
              <a:ea typeface="Arial"/>
              <a:cs typeface="Arial"/>
              <a:sym typeface="Arial"/>
            </a:endParaRPr>
          </a:p>
        </p:txBody>
      </p:sp>
      <p:pic>
        <p:nvPicPr>
          <p:cNvPr id="120" name="Google Shape;120;p3"/>
          <p:cNvPicPr preferRelativeResize="0"/>
          <p:nvPr/>
        </p:nvPicPr>
        <p:blipFill rotWithShape="1">
          <a:blip r:embed="rId5">
            <a:alphaModFix/>
          </a:blip>
          <a:srcRect/>
          <a:stretch/>
        </p:blipFill>
        <p:spPr>
          <a:xfrm>
            <a:off x="14183738" y="6001188"/>
            <a:ext cx="2875655" cy="2875655"/>
          </a:xfrm>
          <a:prstGeom prst="rect">
            <a:avLst/>
          </a:prstGeom>
          <a:noFill/>
          <a:ln>
            <a:noFill/>
          </a:ln>
        </p:spPr>
      </p:pic>
      <p:sp>
        <p:nvSpPr>
          <p:cNvPr id="121" name="Google Shape;121;p3"/>
          <p:cNvSpPr txBox="1"/>
          <p:nvPr/>
        </p:nvSpPr>
        <p:spPr>
          <a:xfrm>
            <a:off x="1138112" y="4466060"/>
            <a:ext cx="11166763" cy="276998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Utilizar diversos tipos de multimedia, como vídeos atractivos, podcasts y simulaciones interactivas, para presentar la información de formas diversas y estimulantes.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Cambiar regularmente la estructura de las actividades en clase, alternando entre debates en grupo, proyectos prácticos y sesiones creativas de resolución de problemas.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Introducir nuevos temas o conceptos de forma interactiva, quizás mediante la gamificación o el aprendizaje basado en escenarios, para potenciar la participación activa y el pensamiento crítico.</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1685831" y="7590628"/>
            <a:ext cx="10464605" cy="1082317"/>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23" name="Google Shape;123;p3"/>
          <p:cNvSpPr txBox="1"/>
          <p:nvPr/>
        </p:nvSpPr>
        <p:spPr>
          <a:xfrm>
            <a:off x="1939636" y="7693796"/>
            <a:ext cx="1004454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He aquí una guía de Dana Corey sobre 13 ideas de presentaciones interactivas para implicar a los alumnos en clase: </a:t>
            </a:r>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https://www.avocor.com/blog/interactive-presentation-ideas-for-classroom/ </a:t>
            </a:r>
            <a:endParaRPr sz="20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20283BAD-6AB3-1F5E-4086-6B0D14D4FD5B}"/>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73674350-A522-8DE6-BE9B-83AA2F977FE8}"/>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56"/>
        <p:cNvGrpSpPr/>
        <p:nvPr/>
      </p:nvGrpSpPr>
      <p:grpSpPr>
        <a:xfrm>
          <a:off x="0" y="0"/>
          <a:ext cx="0" cy="0"/>
          <a:chOff x="0" y="0"/>
          <a:chExt cx="0" cy="0"/>
        </a:xfrm>
      </p:grpSpPr>
      <p:sp>
        <p:nvSpPr>
          <p:cNvPr id="657" name="Google Shape;657;p2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59" name="Google Shape;659;p2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61" name="Google Shape;661;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62" name="Google Shape;662;p2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63" name="Google Shape;663;p2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20"/>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65" name="Google Shape;665;p20"/>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Actividad de reflexión</a:t>
            </a:r>
            <a:endParaRPr sz="1400" b="0" i="0" u="none" strike="noStrike" cap="none">
              <a:solidFill>
                <a:srgbClr val="000000"/>
              </a:solidFill>
              <a:latin typeface="Arial"/>
              <a:ea typeface="Arial"/>
              <a:cs typeface="Arial"/>
              <a:sym typeface="Arial"/>
            </a:endParaRPr>
          </a:p>
        </p:txBody>
      </p:sp>
      <p:sp>
        <p:nvSpPr>
          <p:cNvPr id="666" name="Google Shape;666;p20"/>
          <p:cNvSpPr txBox="1"/>
          <p:nvPr/>
        </p:nvSpPr>
        <p:spPr>
          <a:xfrm>
            <a:off x="3058697" y="2006533"/>
            <a:ext cx="10276303" cy="45610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1.Reflexione sobre su enfoque actual</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Reflexione sobre sus metodologías de enseñanza actuales. ¿Cómo se alinean con el modelo de aula invertida? Identifique las áreas que podrían beneficiarse del flipped classroom.</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2.Planificar una Flipped Lesson</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Elija un tema o una lección que imparta actualmente. Reimagínela utilizando el modelo de aula invertida. Describa lo que los estudiantes harán en casa (por ejemplo, ver vídeos, leer materiales) y las actividades en clase (por ejemplo, debates, proyectos).</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3.Integrar nuevas estrategias</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Incorpore al menos dos estrategias nuevas de las que se habló en la Unidad 4.4 a su plan de clase. Puede incluir herramientas tecnológicas específicas, técnicas de evaluación formativa o métodos para fomentar el aprendizaje independiente.</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BFAD5F9B-A78B-FD55-0E82-06720F9F3FED}"/>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9C7245C4-5DF2-8696-A605-7E55971A1070}"/>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72"/>
        <p:cNvGrpSpPr/>
        <p:nvPr/>
      </p:nvGrpSpPr>
      <p:grpSpPr>
        <a:xfrm>
          <a:off x="0" y="0"/>
          <a:ext cx="0" cy="0"/>
          <a:chOff x="0" y="0"/>
          <a:chExt cx="0" cy="0"/>
        </a:xfrm>
      </p:grpSpPr>
      <p:sp>
        <p:nvSpPr>
          <p:cNvPr id="673" name="Google Shape;673;p2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75" name="Google Shape;675;p2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77" name="Google Shape;677;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78" name="Google Shape;678;p2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79" name="Google Shape;679;p2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1"/>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81" name="Google Shape;681;p21"/>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Actividad de reflexión</a:t>
            </a:r>
            <a:endParaRPr sz="1400" b="0" i="0" u="none" strike="noStrike" cap="none">
              <a:solidFill>
                <a:srgbClr val="000000"/>
              </a:solidFill>
              <a:latin typeface="Arial"/>
              <a:ea typeface="Arial"/>
              <a:cs typeface="Arial"/>
              <a:sym typeface="Arial"/>
            </a:endParaRPr>
          </a:p>
        </p:txBody>
      </p:sp>
      <p:sp>
        <p:nvSpPr>
          <p:cNvPr id="682" name="Google Shape;682;p21"/>
          <p:cNvSpPr txBox="1"/>
          <p:nvPr/>
        </p:nvSpPr>
        <p:spPr>
          <a:xfrm>
            <a:off x="3058697" y="2006533"/>
            <a:ext cx="10885903" cy="548438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4. Revisión inter pares y retroalimentación</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Si es posible, comparta su plan de lección invertida con un colega para que le dé su opinión. Discuta qué podría funcionar bien y qué dificultades podrían surgir.</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5.Aplicación y reflexión</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Implemente la lección invertida en su aula (si es posible). Después, reflexiona sobre la experiencia. ¿Qué funcionó bien? ¿A qué dificultades se enfrentó? ¿Cómo respondieron los alumnos?</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6.Evaluar y ajustar</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Basándose en su reflexión y en los comentarios de los estudiantes, identifique los ajustes necesarios para mejorar la experiencia. Tenga en cuenta aspectos como la participación de los alumnos, la comprensión del material y la dinámica general del aula.</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7.Diario</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Lleve un diario reflexivo de sus experiencias con las estrategias de flipped classroom. Anote sus ideas, éxitos o áreas de crecimiento.</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7AF08EDB-8EAF-78FB-E885-C1814AAD7D92}"/>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F17B33A4-A6DE-9F1C-3916-0E1D76593014}"/>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88"/>
        <p:cNvGrpSpPr/>
        <p:nvPr/>
      </p:nvGrpSpPr>
      <p:grpSpPr>
        <a:xfrm>
          <a:off x="0" y="0"/>
          <a:ext cx="0" cy="0"/>
          <a:chOff x="0" y="0"/>
          <a:chExt cx="0" cy="0"/>
        </a:xfrm>
      </p:grpSpPr>
      <p:sp>
        <p:nvSpPr>
          <p:cNvPr id="689" name="Google Shape;689;p22"/>
          <p:cNvSpPr txBox="1"/>
          <p:nvPr/>
        </p:nvSpPr>
        <p:spPr>
          <a:xfrm>
            <a:off x="734019" y="1789147"/>
            <a:ext cx="14177966" cy="2515112"/>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Recursos adicionales </a:t>
            </a:r>
            <a:endParaRPr sz="4000" b="0" i="0" u="none" strike="noStrike" cap="none">
              <a:solidFill>
                <a:srgbClr val="033C5B"/>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690" name="Google Shape;690;p22"/>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2"/>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2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93" name="Google Shape;693;p22"/>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694" name="Google Shape;694;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695" name="Google Shape;695;p2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697" name="Google Shape;697;p2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22"/>
          <p:cNvSpPr txBox="1"/>
          <p:nvPr/>
        </p:nvSpPr>
        <p:spPr>
          <a:xfrm>
            <a:off x="734019" y="3086100"/>
            <a:ext cx="13743981" cy="5288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2"/>
          <p:cNvSpPr txBox="1"/>
          <p:nvPr/>
        </p:nvSpPr>
        <p:spPr>
          <a:xfrm>
            <a:off x="734019" y="3238500"/>
            <a:ext cx="14177966" cy="62478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Libros:</a:t>
            </a:r>
            <a:endParaRPr sz="20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The Flipped Classroom: Practice and Practices in Higher Education", de Carl </a:t>
            </a:r>
            <a:r>
              <a:rPr lang="en-US" sz="2000" b="0" i="0" u="none" strike="noStrike" cap="none" err="1">
                <a:solidFill>
                  <a:schemeClr val="dk1"/>
                </a:solidFill>
                <a:latin typeface="Arial"/>
                <a:ea typeface="Arial"/>
                <a:cs typeface="Arial"/>
                <a:sym typeface="Arial"/>
              </a:rPr>
              <a:t>Reidsema</a:t>
            </a:r>
            <a:r>
              <a:rPr lang="en-US" sz="2000" b="0" i="0" u="none" strike="noStrike" cap="none">
                <a:solidFill>
                  <a:schemeClr val="dk1"/>
                </a:solidFill>
                <a:latin typeface="Arial"/>
                <a:ea typeface="Arial"/>
                <a:cs typeface="Arial"/>
                <a:sym typeface="Arial"/>
              </a:rPr>
              <a:t>, Lydia Kavanagh, Roger </a:t>
            </a:r>
            <a:r>
              <a:rPr lang="en-US" sz="2000" b="0" i="0" u="none" strike="noStrike" cap="none" err="1">
                <a:solidFill>
                  <a:schemeClr val="dk1"/>
                </a:solidFill>
                <a:latin typeface="Arial"/>
                <a:ea typeface="Arial"/>
                <a:cs typeface="Arial"/>
                <a:sym typeface="Arial"/>
              </a:rPr>
              <a:t>Hadgraft</a:t>
            </a:r>
            <a:r>
              <a:rPr lang="en-US" sz="2000" b="0" i="0" u="none" strike="noStrike" cap="none">
                <a:solidFill>
                  <a:schemeClr val="dk1"/>
                </a:solidFill>
                <a:latin typeface="Arial"/>
                <a:ea typeface="Arial"/>
                <a:cs typeface="Arial"/>
                <a:sym typeface="Arial"/>
              </a:rPr>
              <a:t> y Neville Smith.</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err="1">
                <a:solidFill>
                  <a:schemeClr val="dk1"/>
                </a:solidFill>
                <a:latin typeface="Arial"/>
                <a:ea typeface="Arial"/>
                <a:cs typeface="Arial"/>
                <a:sym typeface="Arial"/>
              </a:rPr>
              <a:t>Artículos</a:t>
            </a:r>
            <a:r>
              <a:rPr lang="en-US" sz="2000" b="1" i="0" u="none" strike="noStrike" cap="none">
                <a:solidFill>
                  <a:schemeClr val="dk1"/>
                </a:solidFill>
                <a:latin typeface="Arial"/>
                <a:ea typeface="Arial"/>
                <a:cs typeface="Arial"/>
                <a:sym typeface="Arial"/>
              </a:rPr>
              <a:t> de </a:t>
            </a:r>
            <a:r>
              <a:rPr lang="en-US" sz="2000" b="1" i="0" u="none" strike="noStrike" cap="none" err="1">
                <a:solidFill>
                  <a:schemeClr val="dk1"/>
                </a:solidFill>
                <a:latin typeface="Arial"/>
                <a:ea typeface="Arial"/>
                <a:cs typeface="Arial"/>
                <a:sym typeface="Arial"/>
              </a:rPr>
              <a:t>revistas</a:t>
            </a:r>
            <a:r>
              <a:rPr lang="en-US" sz="2000" b="1"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Arial"/>
              <a:buChar char="•"/>
            </a:pPr>
            <a:r>
              <a:rPr lang="en-US" sz="2000" b="0" i="0" u="none" strike="noStrike" cap="none">
                <a:solidFill>
                  <a:schemeClr val="dk1"/>
                </a:solidFill>
                <a:latin typeface="Arial"/>
                <a:ea typeface="Arial"/>
                <a:cs typeface="Arial"/>
                <a:sym typeface="Arial"/>
              </a:rPr>
              <a:t>Bosio, Giulio; Origo, Federica (2019) : Who Gains from Active Learning in Higher Education?, IZA Discussion Papers, No. 12445, Instituto de Economía Laboral (IZA), Bonn Ribeiro Silva, Elsa &amp; Amorim, Catarina &amp; Aparicio, José &amp; Batista, Paula. (2022). </a:t>
            </a:r>
            <a:endParaRPr sz="2000" b="0" i="0" u="none" strike="noStrike" cap="none">
              <a:solidFill>
                <a:schemeClr val="dk1"/>
              </a:solidFill>
              <a:latin typeface="Arial"/>
              <a:ea typeface="Arial"/>
              <a:cs typeface="Arial"/>
              <a:sym typeface="Arial"/>
            </a:endParaRPr>
          </a:p>
          <a:p>
            <a:pPr marL="457200" marR="0" lvl="0" indent="-292100" algn="l" rtl="0">
              <a:lnSpc>
                <a:spcPct val="100000"/>
              </a:lnSpc>
              <a:spcBef>
                <a:spcPts val="0"/>
              </a:spcBef>
              <a:spcAft>
                <a:spcPts val="0"/>
              </a:spcAft>
              <a:buClr>
                <a:schemeClr val="dk1"/>
              </a:buClr>
              <a:buSzPts val="2600"/>
              <a:buFont typeface="Arial"/>
              <a:buNone/>
            </a:pPr>
            <a:endParaRPr sz="20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err="1">
                <a:solidFill>
                  <a:schemeClr val="dk1"/>
                </a:solidFill>
                <a:latin typeface="Arial"/>
                <a:ea typeface="Arial"/>
                <a:cs typeface="Arial"/>
                <a:sym typeface="Arial"/>
              </a:rPr>
              <a:t>Tendencias</a:t>
            </a:r>
            <a:r>
              <a:rPr lang="en-US" sz="2000" b="0" i="0" u="none" strike="noStrike" cap="none">
                <a:solidFill>
                  <a:schemeClr val="dk1"/>
                </a:solidFill>
                <a:latin typeface="Arial"/>
                <a:ea typeface="Arial"/>
                <a:cs typeface="Arial"/>
                <a:sym typeface="Arial"/>
              </a:rPr>
              <a:t> del </a:t>
            </a:r>
            <a:r>
              <a:rPr lang="en-US" sz="2000" b="0" i="0" u="none" strike="noStrike" cap="none" err="1">
                <a:solidFill>
                  <a:schemeClr val="dk1"/>
                </a:solidFill>
                <a:latin typeface="Arial"/>
                <a:ea typeface="Arial"/>
                <a:cs typeface="Arial"/>
                <a:sym typeface="Arial"/>
              </a:rPr>
              <a:t>aprendizaje</a:t>
            </a:r>
            <a:r>
              <a:rPr lang="en-US" sz="2000" b="0" i="0" u="none" strike="noStrike" cap="none">
                <a:solidFill>
                  <a:schemeClr val="dk1"/>
                </a:solidFill>
                <a:latin typeface="Arial"/>
                <a:ea typeface="Arial"/>
                <a:cs typeface="Arial"/>
                <a:sym typeface="Arial"/>
              </a:rPr>
              <a:t> </a:t>
            </a:r>
            <a:r>
              <a:rPr lang="en-US" sz="2000" b="0" i="0" u="none" strike="noStrike" cap="none" err="1">
                <a:solidFill>
                  <a:schemeClr val="dk1"/>
                </a:solidFill>
                <a:latin typeface="Arial"/>
                <a:ea typeface="Arial"/>
                <a:cs typeface="Arial"/>
                <a:sym typeface="Arial"/>
              </a:rPr>
              <a:t>activo</a:t>
            </a:r>
            <a:r>
              <a:rPr lang="en-US" sz="2000" b="0" i="0" u="none" strike="noStrike" cap="none">
                <a:solidFill>
                  <a:schemeClr val="dk1"/>
                </a:solidFill>
                <a:latin typeface="Arial"/>
                <a:ea typeface="Arial"/>
                <a:cs typeface="Arial"/>
                <a:sym typeface="Arial"/>
              </a:rPr>
              <a:t> </a:t>
            </a:r>
            <a:r>
              <a:rPr lang="en-US" sz="2000" b="0" i="0" u="none" strike="noStrike" cap="none" err="1">
                <a:solidFill>
                  <a:schemeClr val="dk1"/>
                </a:solidFill>
                <a:latin typeface="Arial"/>
                <a:ea typeface="Arial"/>
                <a:cs typeface="Arial"/>
                <a:sym typeface="Arial"/>
              </a:rPr>
              <a:t>en</a:t>
            </a:r>
            <a:r>
              <a:rPr lang="en-US" sz="2000" b="0" i="0" u="none" strike="noStrike" cap="none">
                <a:solidFill>
                  <a:schemeClr val="dk1"/>
                </a:solidFill>
                <a:latin typeface="Arial"/>
                <a:ea typeface="Arial"/>
                <a:cs typeface="Arial"/>
                <a:sym typeface="Arial"/>
              </a:rPr>
              <a:t> la </a:t>
            </a:r>
            <a:r>
              <a:rPr lang="en-US" sz="2000" b="0" i="0" u="none" strike="noStrike" cap="none" err="1">
                <a:solidFill>
                  <a:schemeClr val="dk1"/>
                </a:solidFill>
                <a:latin typeface="Arial"/>
                <a:ea typeface="Arial"/>
                <a:cs typeface="Arial"/>
                <a:sym typeface="Arial"/>
              </a:rPr>
              <a:t>educación</a:t>
            </a:r>
            <a:r>
              <a:rPr lang="en-US" sz="2000" b="0" i="0" u="none" strike="noStrike" cap="none">
                <a:solidFill>
                  <a:schemeClr val="dk1"/>
                </a:solidFill>
                <a:latin typeface="Arial"/>
                <a:ea typeface="Arial"/>
                <a:cs typeface="Arial"/>
                <a:sym typeface="Arial"/>
              </a:rPr>
              <a:t> superior y </a:t>
            </a:r>
            <a:r>
              <a:rPr lang="en-US" sz="2000" b="0" i="0" u="none" strike="noStrike" cap="none" err="1">
                <a:solidFill>
                  <a:schemeClr val="dk1"/>
                </a:solidFill>
                <a:latin typeface="Arial"/>
                <a:ea typeface="Arial"/>
                <a:cs typeface="Arial"/>
                <a:sym typeface="Arial"/>
              </a:rPr>
              <a:t>bienestar</a:t>
            </a:r>
            <a:r>
              <a:rPr lang="en-US" sz="2000" b="0" i="0" u="none" strike="noStrike" cap="none">
                <a:solidFill>
                  <a:schemeClr val="dk1"/>
                </a:solidFill>
                <a:latin typeface="Arial"/>
                <a:ea typeface="Arial"/>
                <a:cs typeface="Arial"/>
                <a:sym typeface="Arial"/>
              </a:rPr>
              <a:t> de </a:t>
            </a:r>
            <a:r>
              <a:rPr lang="en-US" sz="2000" b="0" i="0" u="none" strike="noStrike" cap="none" err="1">
                <a:solidFill>
                  <a:schemeClr val="dk1"/>
                </a:solidFill>
                <a:latin typeface="Arial"/>
                <a:ea typeface="Arial"/>
                <a:cs typeface="Arial"/>
                <a:sym typeface="Arial"/>
              </a:rPr>
              <a:t>los</a:t>
            </a:r>
            <a:r>
              <a:rPr lang="en-US" sz="2000" b="0" i="0" u="none" strike="noStrike" cap="none">
                <a:solidFill>
                  <a:schemeClr val="dk1"/>
                </a:solidFill>
                <a:latin typeface="Arial"/>
                <a:ea typeface="Arial"/>
                <a:cs typeface="Arial"/>
                <a:sym typeface="Arial"/>
              </a:rPr>
              <a:t> </a:t>
            </a:r>
            <a:r>
              <a:rPr lang="en-US" sz="2000" b="0" i="0" u="none" strike="noStrike" cap="none" err="1">
                <a:solidFill>
                  <a:schemeClr val="dk1"/>
                </a:solidFill>
                <a:latin typeface="Arial"/>
                <a:ea typeface="Arial"/>
                <a:cs typeface="Arial"/>
                <a:sym typeface="Arial"/>
              </a:rPr>
              <a:t>estudiantes</a:t>
            </a:r>
            <a:r>
              <a:rPr lang="en-US" sz="2000" b="0" i="0" u="none" strike="noStrike" cap="none">
                <a:solidFill>
                  <a:schemeClr val="dk1"/>
                </a:solidFill>
                <a:latin typeface="Arial"/>
                <a:ea typeface="Arial"/>
                <a:cs typeface="Arial"/>
                <a:sym typeface="Arial"/>
              </a:rPr>
              <a:t>: A Literature Review. Fronteras de la </a:t>
            </a:r>
            <a:r>
              <a:rPr lang="en-US" sz="2000" b="0" i="0" u="none" strike="noStrike" cap="none" err="1">
                <a:solidFill>
                  <a:schemeClr val="dk1"/>
                </a:solidFill>
                <a:latin typeface="Arial"/>
                <a:ea typeface="Arial"/>
                <a:cs typeface="Arial"/>
                <a:sym typeface="Arial"/>
              </a:rPr>
              <a:t>Psicología</a:t>
            </a:r>
            <a:r>
              <a:rPr lang="en-US" sz="2000" b="0" i="0" u="none" strike="noStrike" cap="none">
                <a:solidFill>
                  <a:schemeClr val="dk1"/>
                </a:solidFill>
                <a:latin typeface="Arial"/>
                <a:ea typeface="Arial"/>
                <a:cs typeface="Arial"/>
                <a:sym typeface="Arial"/>
              </a:rPr>
              <a:t>.</a:t>
            </a:r>
            <a:endParaRPr>
              <a:solidFill>
                <a:schemeClr val="dk1"/>
              </a:solidFill>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err="1">
                <a:solidFill>
                  <a:schemeClr val="dk1"/>
                </a:solidFill>
                <a:latin typeface="Arial"/>
                <a:ea typeface="Arial"/>
                <a:cs typeface="Arial"/>
                <a:sym typeface="Arial"/>
              </a:rPr>
              <a:t>Artículos</a:t>
            </a:r>
            <a:r>
              <a:rPr lang="en-US" sz="2000" b="1" i="0" u="none" strike="noStrike" cap="none">
                <a:solidFill>
                  <a:schemeClr val="dk1"/>
                </a:solidFill>
                <a:latin typeface="Arial"/>
                <a:ea typeface="Arial"/>
                <a:cs typeface="Arial"/>
                <a:sym typeface="Arial"/>
              </a:rPr>
              <a:t> </a:t>
            </a:r>
            <a:r>
              <a:rPr lang="en-US" sz="2000" b="1" i="0" u="none" strike="noStrike" cap="none" err="1">
                <a:solidFill>
                  <a:schemeClr val="dk1"/>
                </a:solidFill>
                <a:latin typeface="Arial"/>
                <a:ea typeface="Arial"/>
                <a:cs typeface="Arial"/>
                <a:sym typeface="Arial"/>
              </a:rPr>
              <a:t>en</a:t>
            </a:r>
            <a:r>
              <a:rPr lang="en-US" sz="2000" b="1" i="0" u="none" strike="noStrike" cap="none">
                <a:solidFill>
                  <a:schemeClr val="dk1"/>
                </a:solidFill>
                <a:latin typeface="Arial"/>
                <a:ea typeface="Arial"/>
                <a:cs typeface="Arial"/>
                <a:sym typeface="Arial"/>
              </a:rPr>
              <a:t> </a:t>
            </a:r>
            <a:r>
              <a:rPr lang="en-US" sz="2000" b="1" i="0" u="none" strike="noStrike" cap="none" err="1">
                <a:solidFill>
                  <a:schemeClr val="dk1"/>
                </a:solidFill>
                <a:latin typeface="Arial"/>
                <a:ea typeface="Arial"/>
                <a:cs typeface="Arial"/>
                <a:sym typeface="Arial"/>
              </a:rPr>
              <a:t>línea</a:t>
            </a:r>
            <a:r>
              <a:rPr lang="en-US" sz="2000" b="1" i="0" u="none" strike="noStrike" cap="none">
                <a:solidFill>
                  <a:schemeClr val="dk1"/>
                </a:solidFill>
                <a:latin typeface="Arial"/>
                <a:ea typeface="Arial"/>
                <a:cs typeface="Arial"/>
                <a:sym typeface="Arial"/>
              </a:rPr>
              <a:t>:  </a:t>
            </a:r>
            <a:endParaRPr>
              <a:solidFill>
                <a:schemeClr val="dk1"/>
              </a:solidFil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13 ideas de </a:t>
            </a:r>
            <a:r>
              <a:rPr lang="en-US" sz="2000" b="0" i="0" u="none" strike="noStrike" cap="none" err="1">
                <a:solidFill>
                  <a:srgbClr val="000000"/>
                </a:solidFill>
                <a:latin typeface="Arial"/>
                <a:ea typeface="Arial"/>
                <a:cs typeface="Arial"/>
                <a:sym typeface="Arial"/>
              </a:rPr>
              <a:t>presentaciones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interactivas</a:t>
            </a:r>
            <a:r>
              <a:rPr lang="en-US" sz="2000" b="0" i="0" u="none" strike="noStrike" cap="none">
                <a:solidFill>
                  <a:srgbClr val="000000"/>
                </a:solidFill>
                <a:latin typeface="Arial"/>
                <a:ea typeface="Arial"/>
                <a:cs typeface="Arial"/>
                <a:sym typeface="Arial"/>
              </a:rPr>
              <a:t> para </a:t>
            </a:r>
            <a:r>
              <a:rPr lang="en-US" sz="2000" b="0" i="0" u="none" strike="noStrike" cap="none" err="1">
                <a:solidFill>
                  <a:srgbClr val="000000"/>
                </a:solidFill>
                <a:latin typeface="Arial"/>
                <a:ea typeface="Arial"/>
                <a:cs typeface="Arial"/>
                <a:sym typeface="Arial"/>
              </a:rPr>
              <a:t>implicar</a:t>
            </a:r>
            <a:r>
              <a:rPr lang="en-US" sz="2000" b="0" i="0" u="none" strike="noStrike" cap="none">
                <a:solidFill>
                  <a:srgbClr val="000000"/>
                </a:solidFill>
                <a:latin typeface="Arial"/>
                <a:ea typeface="Arial"/>
                <a:cs typeface="Arial"/>
                <a:sym typeface="Arial"/>
              </a:rPr>
              <a:t> a </a:t>
            </a:r>
            <a:r>
              <a:rPr lang="en-US" sz="2000" b="0" i="0" u="none" strike="noStrike" cap="none" err="1">
                <a:solidFill>
                  <a:srgbClr val="000000"/>
                </a:solidFill>
                <a:latin typeface="Arial"/>
                <a:ea typeface="Arial"/>
                <a:cs typeface="Arial"/>
                <a:sym typeface="Arial"/>
              </a:rPr>
              <a:t>los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alumnos</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en</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clase</a:t>
            </a:r>
            <a:r>
              <a:rPr lang="en-US" sz="2000" b="0" i="0" u="none" strike="noStrike" cap="none">
                <a:solidFill>
                  <a:srgbClr val="000000"/>
                </a:solidFill>
                <a:latin typeface="Arial"/>
                <a:ea typeface="Arial"/>
                <a:cs typeface="Arial"/>
                <a:sym typeface="Arial"/>
              </a:rPr>
              <a:t> (2023). Dana Corey para </a:t>
            </a:r>
            <a:r>
              <a:rPr lang="en-US" sz="2000" b="0" i="0" u="none" strike="noStrike" cap="none" err="1">
                <a:solidFill>
                  <a:srgbClr val="000000"/>
                </a:solidFill>
                <a:latin typeface="Arial"/>
                <a:ea typeface="Arial"/>
                <a:cs typeface="Arial"/>
                <a:sym typeface="Arial"/>
              </a:rPr>
              <a:t>Avocor</a:t>
            </a:r>
            <a:r>
              <a:rPr lang="en-US" sz="2000" b="0" i="0" u="none" strike="noStrike" cap="none">
                <a:solidFill>
                  <a:srgbClr val="000000"/>
                </a:solidFill>
                <a:latin typeface="Arial"/>
                <a:ea typeface="Arial"/>
                <a:cs typeface="Arial"/>
                <a:sym typeface="Arial"/>
              </a:rPr>
              <a:t>: </a:t>
            </a:r>
            <a:r>
              <a:rPr lang="en-US" sz="2000" b="0" i="0"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//www.avocor.com/blog/interactive-presentation-ideas-for-classroom/</a:t>
            </a:r>
            <a:r>
              <a:rPr lang="en-US"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Da la </a:t>
            </a:r>
            <a:r>
              <a:rPr lang="en-US" sz="2000" b="0" i="0" u="none" strike="noStrike" cap="none" err="1">
                <a:solidFill>
                  <a:srgbClr val="000000"/>
                </a:solidFill>
                <a:latin typeface="Arial"/>
                <a:ea typeface="Arial"/>
                <a:cs typeface="Arial"/>
                <a:sym typeface="Arial"/>
              </a:rPr>
              <a:t>vuelta</a:t>
            </a:r>
            <a:r>
              <a:rPr lang="en-US" sz="2000" b="0" i="0" u="none" strike="noStrike" cap="none">
                <a:solidFill>
                  <a:srgbClr val="000000"/>
                </a:solidFill>
                <a:latin typeface="Arial"/>
                <a:ea typeface="Arial"/>
                <a:cs typeface="Arial"/>
                <a:sym typeface="Arial"/>
              </a:rPr>
              <a:t> al </a:t>
            </a:r>
            <a:r>
              <a:rPr lang="en-US" sz="2000" b="0" i="0" u="none" strike="noStrike" cap="none" err="1">
                <a:solidFill>
                  <a:srgbClr val="000000"/>
                </a:solidFill>
                <a:latin typeface="Arial"/>
                <a:ea typeface="Arial"/>
                <a:cs typeface="Arial"/>
                <a:sym typeface="Arial"/>
              </a:rPr>
              <a:t>aprendizaje</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en</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tu</a:t>
            </a:r>
            <a:r>
              <a:rPr lang="en-US" sz="2000" b="0" i="0" u="none" strike="noStrike" cap="none">
                <a:solidFill>
                  <a:srgbClr val="000000"/>
                </a:solidFill>
                <a:latin typeface="Arial"/>
                <a:ea typeface="Arial"/>
                <a:cs typeface="Arial"/>
                <a:sym typeface="Arial"/>
              </a:rPr>
              <a:t> aula. Avid:</a:t>
            </a:r>
            <a:r>
              <a:rPr lang="en-US" sz="2000" b="0" i="0"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//avidopenaccess.org/resource/flip-the-learning-in-your-classroom/</a:t>
            </a:r>
            <a:r>
              <a:rPr lang="en-US"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err="1">
                <a:solidFill>
                  <a:srgbClr val="000000"/>
                </a:solidFill>
                <a:latin typeface="Arial"/>
                <a:ea typeface="Arial"/>
                <a:cs typeface="Arial"/>
                <a:sym typeface="Arial"/>
              </a:rPr>
              <a:t>Aprendizaje</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combinado</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Combinación</a:t>
            </a:r>
            <a:r>
              <a:rPr lang="en-US" sz="2000" b="0" i="0" u="none" strike="noStrike" cap="none">
                <a:solidFill>
                  <a:srgbClr val="000000"/>
                </a:solidFill>
                <a:latin typeface="Arial"/>
                <a:ea typeface="Arial"/>
                <a:cs typeface="Arial"/>
                <a:sym typeface="Arial"/>
              </a:rPr>
              <a:t> de la </a:t>
            </a:r>
            <a:r>
              <a:rPr lang="en-US" sz="2000" b="0" i="0" u="none" strike="noStrike" cap="none" err="1">
                <a:solidFill>
                  <a:srgbClr val="000000"/>
                </a:solidFill>
                <a:latin typeface="Arial"/>
                <a:ea typeface="Arial"/>
                <a:cs typeface="Arial"/>
                <a:sym typeface="Arial"/>
              </a:rPr>
              <a:t>enseñanza</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en</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línea</a:t>
            </a:r>
            <a:r>
              <a:rPr lang="en-US" sz="2000" b="0" i="0" u="none" strike="noStrike" cap="none">
                <a:solidFill>
                  <a:srgbClr val="000000"/>
                </a:solidFill>
                <a:latin typeface="Arial"/>
                <a:ea typeface="Arial"/>
                <a:cs typeface="Arial"/>
                <a:sym typeface="Arial"/>
              </a:rPr>
              <a:t> y </a:t>
            </a:r>
            <a:r>
              <a:rPr lang="en-US" sz="2000" b="0" i="0" u="none" strike="noStrike" cap="none" err="1">
                <a:solidFill>
                  <a:srgbClr val="000000"/>
                </a:solidFill>
                <a:latin typeface="Arial"/>
                <a:ea typeface="Arial"/>
                <a:cs typeface="Arial"/>
                <a:sym typeface="Arial"/>
              </a:rPr>
              <a:t>presencial</a:t>
            </a:r>
            <a:r>
              <a:rPr lang="en-US" sz="2000" b="0" i="0" u="none" strike="noStrike" cap="none">
                <a:solidFill>
                  <a:srgbClr val="000000"/>
                </a:solidFill>
                <a:latin typeface="Arial"/>
                <a:ea typeface="Arial"/>
                <a:cs typeface="Arial"/>
                <a:sym typeface="Arial"/>
              </a:rPr>
              <a:t> (2023). </a:t>
            </a:r>
            <a:r>
              <a:rPr lang="en-US" sz="2000" b="0" i="0" u="none" strike="noStrike" cap="none" err="1">
                <a:solidFill>
                  <a:srgbClr val="000000"/>
                </a:solidFill>
                <a:latin typeface="Arial"/>
                <a:ea typeface="Arial"/>
                <a:cs typeface="Arial"/>
                <a:sym typeface="Arial"/>
              </a:rPr>
              <a:t>Aprenda</a:t>
            </a:r>
            <a:r>
              <a:rPr lang="en-US" sz="2000" b="0" i="0" u="none" strike="noStrike" cap="none">
                <a:solidFill>
                  <a:srgbClr val="000000"/>
                </a:solidFill>
                <a:latin typeface="Arial"/>
                <a:ea typeface="Arial"/>
                <a:cs typeface="Arial"/>
                <a:sym typeface="Arial"/>
              </a:rPr>
              <a:t> </a:t>
            </a:r>
            <a:r>
              <a:rPr lang="en-US" sz="2000" b="0" i="0" u="none" strike="noStrike" cap="none" err="1">
                <a:solidFill>
                  <a:srgbClr val="000000"/>
                </a:solidFill>
                <a:latin typeface="Arial"/>
                <a:ea typeface="Arial"/>
                <a:cs typeface="Arial"/>
                <a:sym typeface="Arial"/>
              </a:rPr>
              <a:t>ahora</a:t>
            </a:r>
            <a:r>
              <a:rPr lang="en-US" sz="2000" b="0" i="0" u="none" strike="noStrike" cap="none">
                <a:solidFill>
                  <a:srgbClr val="000000"/>
                </a:solidFill>
                <a:latin typeface="Arial"/>
                <a:ea typeface="Arial"/>
                <a:cs typeface="Arial"/>
                <a:sym typeface="Arial"/>
              </a:rPr>
              <a:t>: </a:t>
            </a:r>
            <a:r>
              <a:rPr lang="en-US" sz="2000" b="0" i="0"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//www.learnow.live/blog/blended-learning-combining-online-and-in-person-instruction</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F2E5BDED-C6D0-BCC5-9262-88791911AC0A}"/>
              </a:ext>
            </a:extLst>
          </p:cNvPr>
          <p:cNvPicPr preferRelativeResize="0"/>
          <p:nvPr/>
        </p:nvPicPr>
        <p:blipFill rotWithShape="1">
          <a:blip r:embed="rId9">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C5ED743A-3DF7-BA65-93F9-68AA76C98808}"/>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04"/>
        <p:cNvGrpSpPr/>
        <p:nvPr/>
      </p:nvGrpSpPr>
      <p:grpSpPr>
        <a:xfrm>
          <a:off x="0" y="0"/>
          <a:ext cx="0" cy="0"/>
          <a:chOff x="0" y="0"/>
          <a:chExt cx="0" cy="0"/>
        </a:xfrm>
      </p:grpSpPr>
      <p:sp>
        <p:nvSpPr>
          <p:cNvPr id="705" name="Google Shape;705;p54"/>
          <p:cNvSpPr txBox="1"/>
          <p:nvPr/>
        </p:nvSpPr>
        <p:spPr>
          <a:xfrm>
            <a:off x="734019" y="1789147"/>
            <a:ext cx="14177966" cy="2515112"/>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Recursos adicionales </a:t>
            </a:r>
            <a:endParaRPr sz="4000" b="0" i="0" u="none" strike="noStrike" cap="none">
              <a:solidFill>
                <a:srgbClr val="033C5B"/>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706" name="Google Shape;706;p54"/>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54"/>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5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709" name="Google Shape;709;p54"/>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710" name="Google Shape;710;p5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711" name="Google Shape;711;p5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713" name="Google Shape;713;p5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54"/>
          <p:cNvSpPr txBox="1"/>
          <p:nvPr/>
        </p:nvSpPr>
        <p:spPr>
          <a:xfrm>
            <a:off x="734019" y="3086100"/>
            <a:ext cx="13743981" cy="5288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54"/>
          <p:cNvSpPr txBox="1"/>
          <p:nvPr/>
        </p:nvSpPr>
        <p:spPr>
          <a:xfrm>
            <a:off x="734019" y="3238500"/>
            <a:ext cx="14177966" cy="3477835"/>
          </a:xfrm>
          <a:prstGeom prst="rect">
            <a:avLst/>
          </a:prstGeom>
          <a:noFill/>
          <a:ln>
            <a:noFill/>
          </a:ln>
        </p:spPr>
        <p:txBody>
          <a:bodyPr spcFirstLastPara="1" wrap="square" lIns="91425" tIns="45700" rIns="91425" bIns="45700" anchor="t" anchorCtr="0">
            <a:spAutoFit/>
          </a:bodyPr>
          <a:lstStyle/>
          <a:p>
            <a:pPr marL="342900" marR="0" lvl="0" indent="-177800" algn="l" rtl="0">
              <a:lnSpc>
                <a:spcPct val="100000"/>
              </a:lnSpc>
              <a:spcBef>
                <a:spcPts val="0"/>
              </a:spcBef>
              <a:spcAft>
                <a:spcPts val="0"/>
              </a:spcAft>
              <a:buClr>
                <a:schemeClr val="dk1"/>
              </a:buClr>
              <a:buSzPts val="2600"/>
              <a:buFont typeface="Arial"/>
              <a:buNone/>
            </a:pP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10 habilidades y técnicas de gestión del tiempo para estudiantes (2023). Simpli </a:t>
            </a: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Learn: </a:t>
            </a:r>
            <a:r>
              <a:rPr lang="en-US" sz="2000" b="0" i="0"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//www.simplilearn.com/tutorials/time-management-tutorial/best-time-management-tips-for-students</a:t>
            </a:r>
            <a:r>
              <a:rPr lang="en-US"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6 tipos de evaluación y cómo utilizarlos (2024). Maria Kampen: </a:t>
            </a:r>
            <a:r>
              <a:rPr lang="en-US" sz="20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2000" b="0" i="0" u="none" strike="noStrike" cap="none">
                <a:solidFill>
                  <a:schemeClr val="dk1"/>
                </a:solidFill>
                <a:latin typeface="Arial"/>
                <a:ea typeface="Arial"/>
                <a:cs typeface="Arial"/>
                <a:sym typeface="Arial"/>
              </a:rPr>
              <a:t>//www.prodigygame.com/main-en/blog/types-of-assessment/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Pregunta: ¿Cómo utilizas los comentarios de los estudiantes para cambiar tu práctica (2023). Edutopia: </a:t>
            </a:r>
            <a:r>
              <a:rPr lang="en-US" sz="20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//www.edutopia.org/article/question-change-teaching-practice-student-feedback/ </a:t>
            </a:r>
            <a:endParaRPr/>
          </a:p>
          <a:p>
            <a:pPr marL="342900" marR="0" lvl="0" indent="-177800" algn="l" rtl="0">
              <a:lnSpc>
                <a:spcPct val="100000"/>
              </a:lnSpc>
              <a:spcBef>
                <a:spcPts val="0"/>
              </a:spcBef>
              <a:spcAft>
                <a:spcPts val="0"/>
              </a:spcAft>
              <a:buClr>
                <a:schemeClr val="dk1"/>
              </a:buClr>
              <a:buSzPts val="2600"/>
              <a:buFont typeface="Arial"/>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Vídeo</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Crear un futuro mejor a través del aprendizaje colaborativo | Maddie Edwards | TEDxYouth@Brambleton (2019). </a:t>
            </a:r>
            <a:r>
              <a:rPr lang="en-US" sz="20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a:t>
            </a:r>
            <a:r>
              <a:rPr lang="en-US" sz="2000" b="0" i="0" u="none" strike="noStrike" cap="none">
                <a:solidFill>
                  <a:srgbClr val="000000"/>
                </a:solidFill>
                <a:latin typeface="Arial"/>
                <a:ea typeface="Arial"/>
                <a:cs typeface="Arial"/>
                <a:sym typeface="Arial"/>
              </a:rPr>
              <a:t>youtube.com/watch?v=-WG1CoPgJfY </a:t>
            </a:r>
            <a:endParaRPr sz="20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2AF18DEA-0179-C9AF-C5C8-43E1D51797B2}"/>
              </a:ext>
            </a:extLst>
          </p:cNvPr>
          <p:cNvPicPr preferRelativeResize="0"/>
          <p:nvPr/>
        </p:nvPicPr>
        <p:blipFill rotWithShape="1">
          <a:blip r:embed="rId10">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BAAD18D4-ECE8-BCAD-D5A5-53366BD83D48}"/>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8"/>
        <p:cNvGrpSpPr/>
        <p:nvPr/>
      </p:nvGrpSpPr>
      <p:grpSpPr>
        <a:xfrm>
          <a:off x="0" y="0"/>
          <a:ext cx="0" cy="0"/>
          <a:chOff x="0" y="0"/>
          <a:chExt cx="0" cy="0"/>
        </a:xfrm>
      </p:grpSpPr>
      <p:sp>
        <p:nvSpPr>
          <p:cNvPr id="129" name="Google Shape;129;p36"/>
          <p:cNvSpPr/>
          <p:nvPr/>
        </p:nvSpPr>
        <p:spPr>
          <a:xfrm>
            <a:off x="16999409" y="-13791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31" name="Google Shape;131;p36"/>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El papel de la novedad en el aprendizaje</a:t>
            </a:r>
            <a:endParaRPr sz="3200" b="0" i="0" u="none" strike="noStrike" cap="none">
              <a:solidFill>
                <a:srgbClr val="033C5B"/>
              </a:solidFill>
              <a:latin typeface="Arial"/>
              <a:ea typeface="Arial"/>
              <a:cs typeface="Arial"/>
              <a:sym typeface="Arial"/>
            </a:endParaRPr>
          </a:p>
        </p:txBody>
      </p:sp>
      <p:sp>
        <p:nvSpPr>
          <p:cNvPr id="132" name="Google Shape;132;p3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34" name="Google Shape;134;p3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36" name="Google Shape;136;p3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6"/>
          <p:cNvSpPr/>
          <p:nvPr/>
        </p:nvSpPr>
        <p:spPr>
          <a:xfrm>
            <a:off x="1022846" y="2285594"/>
            <a:ext cx="7410565" cy="60939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La introducción de nuevos elementos en las metodologías de enseñanza mantiene la experiencia de aprendizaje fresca y atractiva. Evita que el proceso se convierta en rutinario o monótono, lo que es clave para mantener el entusiasmo de los alumnos y evitar que se desconecten. La novedad en los métodos educativos garantiza que cada sesión de aprendizaje sea una oportunidad para el descubrimiento y la emoción.</a:t>
            </a:r>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Además, estimula activamente la participación de los alumnos en su proceso de aprendizaje. Esto conduce a una comprensión y retención más profundas del material. Cuando los estudiantes se encuentran con métodos de aprendizaje nuevos e inesperados, se implican más, cuestionan de forma más crítica y comprenden mejor</a:t>
            </a:r>
            <a:r>
              <a:rPr lang="en-US" sz="1400" b="0" i="0" u="none" strike="noStrike" cap="none">
                <a:solidFill>
                  <a:srgbClr val="000000"/>
                </a:solidFill>
                <a:latin typeface="Arial"/>
                <a:ea typeface="Arial"/>
                <a:cs typeface="Arial"/>
                <a:sym typeface="Arial"/>
              </a:rPr>
              <a:t>.</a:t>
            </a:r>
            <a:endParaRPr/>
          </a:p>
        </p:txBody>
      </p:sp>
      <p:sp>
        <p:nvSpPr>
          <p:cNvPr id="138" name="Google Shape;138;p36"/>
          <p:cNvSpPr txBox="1"/>
          <p:nvPr/>
        </p:nvSpPr>
        <p:spPr>
          <a:xfrm>
            <a:off x="1138112" y="4466060"/>
            <a:ext cx="111667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9" name="Google Shape;139;p36"/>
          <p:cNvPicPr preferRelativeResize="0"/>
          <p:nvPr/>
        </p:nvPicPr>
        <p:blipFill rotWithShape="1">
          <a:blip r:embed="rId5">
            <a:alphaModFix/>
          </a:blip>
          <a:srcRect/>
          <a:stretch/>
        </p:blipFill>
        <p:spPr>
          <a:xfrm>
            <a:off x="8623287" y="2662952"/>
            <a:ext cx="7408510" cy="4939006"/>
          </a:xfrm>
          <a:prstGeom prst="rect">
            <a:avLst/>
          </a:prstGeom>
          <a:noFill/>
          <a:ln>
            <a:noFill/>
          </a:ln>
        </p:spPr>
      </p:pic>
      <p:pic>
        <p:nvPicPr>
          <p:cNvPr id="2" name="Google Shape;171;p22">
            <a:extLst>
              <a:ext uri="{FF2B5EF4-FFF2-40B4-BE49-F238E27FC236}">
                <a16:creationId xmlns:a16="http://schemas.microsoft.com/office/drawing/2014/main" id="{75E5F08F-227E-B5E0-059F-50413DD70393}"/>
              </a:ext>
            </a:extLst>
          </p:cNvPr>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4DAC6682-8A53-586C-314D-BDCE136FE059}"/>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44"/>
        <p:cNvGrpSpPr/>
        <p:nvPr/>
      </p:nvGrpSpPr>
      <p:grpSpPr>
        <a:xfrm>
          <a:off x="0" y="0"/>
          <a:ext cx="0" cy="0"/>
          <a:chOff x="0" y="0"/>
          <a:chExt cx="0" cy="0"/>
        </a:xfrm>
      </p:grpSpPr>
      <p:sp>
        <p:nvSpPr>
          <p:cNvPr id="145" name="Google Shape;145;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47" name="Google Shape;147;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48" name="Google Shape;148;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49" name="Google Shape;149;p5"/>
          <p:cNvSpPr/>
          <p:nvPr/>
        </p:nvSpPr>
        <p:spPr>
          <a:xfrm>
            <a:off x="2055984" y="2208406"/>
            <a:ext cx="5032033" cy="5870189"/>
          </a:xfrm>
          <a:custGeom>
            <a:avLst/>
            <a:gdLst/>
            <a:ahLst/>
            <a:cxnLst/>
            <a:rect l="l" t="t" r="r" b="b"/>
            <a:pathLst>
              <a:path w="5032033" h="5870189" extrusionOk="0">
                <a:moveTo>
                  <a:pt x="0" y="0"/>
                </a:moveTo>
                <a:lnTo>
                  <a:pt x="5032032" y="0"/>
                </a:lnTo>
                <a:lnTo>
                  <a:pt x="5032032" y="5870188"/>
                </a:lnTo>
                <a:lnTo>
                  <a:pt x="0" y="5870188"/>
                </a:lnTo>
                <a:lnTo>
                  <a:pt x="0" y="0"/>
                </a:lnTo>
                <a:close/>
              </a:path>
            </a:pathLst>
          </a:custGeom>
          <a:blipFill rotWithShape="1">
            <a:blip r:embed="rId5">
              <a:alphaModFix/>
            </a:blip>
            <a:stretch>
              <a:fillRect l="-37537" r="-37535"/>
            </a:stretch>
          </a:blipFill>
          <a:ln>
            <a:noFill/>
          </a:ln>
        </p:spPr>
        <p:txBody>
          <a:bodyPr/>
          <a:lstStyle/>
          <a:p>
            <a:endParaRPr lang="en-BE"/>
          </a:p>
        </p:txBody>
      </p:sp>
      <p:sp>
        <p:nvSpPr>
          <p:cNvPr id="150" name="Google Shape;150;p5"/>
          <p:cNvSpPr txBox="1"/>
          <p:nvPr/>
        </p:nvSpPr>
        <p:spPr>
          <a:xfrm>
            <a:off x="9613816" y="685839"/>
            <a:ext cx="645786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Aprovechar al máximo el aprendizaje presencial</a:t>
            </a:r>
            <a:endParaRPr sz="4000" b="0" i="0" u="none" strike="noStrike" cap="none">
              <a:solidFill>
                <a:srgbClr val="033C5B"/>
              </a:solidFill>
              <a:latin typeface="Arial"/>
              <a:ea typeface="Arial"/>
              <a:cs typeface="Arial"/>
              <a:sym typeface="Arial"/>
            </a:endParaRPr>
          </a:p>
        </p:txBody>
      </p:sp>
      <p:sp>
        <p:nvSpPr>
          <p:cNvPr id="151" name="Google Shape;151;p5"/>
          <p:cNvSpPr txBox="1"/>
          <p:nvPr/>
        </p:nvSpPr>
        <p:spPr>
          <a:xfrm>
            <a:off x="9638837" y="2271847"/>
            <a:ext cx="6457864" cy="425328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El modelo de aula invertida subraya la importancia de utilizar el tiempo de clase con eficacia. Es crucial implicar a los estudiantes en actividades que se beneficien más de la </a:t>
            </a:r>
            <a:r>
              <a:rPr lang="en-US" sz="2000" b="1" i="0" u="none" strike="noStrike" cap="none">
                <a:solidFill>
                  <a:srgbClr val="E36C09"/>
                </a:solidFill>
                <a:latin typeface="Arial"/>
                <a:ea typeface="Arial"/>
                <a:cs typeface="Arial"/>
                <a:sym typeface="Arial"/>
              </a:rPr>
              <a:t>interacción directa y el debate.</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Las sesiones presenciales son una oportunidad para </a:t>
            </a:r>
            <a:r>
              <a:rPr lang="en-US" sz="2000" b="1" i="0" u="none" strike="noStrike" cap="none">
                <a:solidFill>
                  <a:srgbClr val="E36C09"/>
                </a:solidFill>
                <a:latin typeface="Arial"/>
                <a:ea typeface="Arial"/>
                <a:cs typeface="Arial"/>
                <a:sym typeface="Arial"/>
              </a:rPr>
              <a:t>profundizar en la comprensión </a:t>
            </a:r>
            <a:r>
              <a:rPr lang="en-US" sz="2000" b="0" i="0" u="none" strike="noStrike" cap="none">
                <a:solidFill>
                  <a:schemeClr val="dk1"/>
                </a:solidFill>
                <a:latin typeface="Arial"/>
                <a:ea typeface="Arial"/>
                <a:cs typeface="Arial"/>
                <a:sym typeface="Arial"/>
              </a:rPr>
              <a:t>de los conceptos introducidos en línea, a través de actividades interactivas y de colaboración.</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52" name="Google Shape;152;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53" name="Google Shape;153;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155" name="Google Shape;155;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99B6C3A2-9BAC-33B2-8097-3AE68BD393EA}"/>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0AB3C0F3-486B-59A8-5FF3-73ED4DD021D6}"/>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0"/>
        <p:cNvGrpSpPr/>
        <p:nvPr/>
      </p:nvGrpSpPr>
      <p:grpSpPr>
        <a:xfrm>
          <a:off x="0" y="0"/>
          <a:ext cx="0" cy="0"/>
          <a:chOff x="0" y="0"/>
          <a:chExt cx="0" cy="0"/>
        </a:xfrm>
      </p:grpSpPr>
      <p:sp>
        <p:nvSpPr>
          <p:cNvPr id="161" name="Google Shape;161;p37"/>
          <p:cNvSpPr txBox="1"/>
          <p:nvPr/>
        </p:nvSpPr>
        <p:spPr>
          <a:xfrm>
            <a:off x="734019" y="1789147"/>
            <a:ext cx="6761290" cy="296683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Maximizar el aprendizaje presencial</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Actividades eficaces en el aula</a:t>
            </a:r>
            <a:endParaRPr sz="3200" b="0" i="0" u="none" strike="noStrike" cap="none">
              <a:solidFill>
                <a:srgbClr val="000000"/>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162" name="Google Shape;162;p3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65" name="Google Shape;165;p3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166" name="Google Shape;166;p3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67" name="Google Shape;167;p3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69" name="Google Shape;169;p3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p37"/>
          <p:cNvPicPr preferRelativeResize="0"/>
          <p:nvPr/>
        </p:nvPicPr>
        <p:blipFill rotWithShape="1">
          <a:blip r:embed="rId6">
            <a:alphaModFix/>
          </a:blip>
          <a:srcRect/>
          <a:stretch/>
        </p:blipFill>
        <p:spPr>
          <a:xfrm>
            <a:off x="14645111" y="6371050"/>
            <a:ext cx="2643759" cy="2441367"/>
          </a:xfrm>
          <a:prstGeom prst="rect">
            <a:avLst/>
          </a:prstGeom>
          <a:noFill/>
          <a:ln>
            <a:noFill/>
          </a:ln>
        </p:spPr>
      </p:pic>
      <p:sp>
        <p:nvSpPr>
          <p:cNvPr id="171" name="Google Shape;171;p37"/>
          <p:cNvSpPr txBox="1"/>
          <p:nvPr/>
        </p:nvSpPr>
        <p:spPr>
          <a:xfrm>
            <a:off x="734018" y="3689315"/>
            <a:ext cx="7190400" cy="3540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Dé prioridad a las actividades interactivas durante las sesiones presenciales. Esto incluye </a:t>
            </a:r>
            <a:r>
              <a:rPr lang="en-US" sz="2000" b="1" i="0" u="none" strike="noStrike" cap="none">
                <a:solidFill>
                  <a:srgbClr val="E36C09"/>
                </a:solidFill>
                <a:latin typeface="Arial"/>
                <a:ea typeface="Arial"/>
                <a:cs typeface="Arial"/>
                <a:sym typeface="Arial"/>
              </a:rPr>
              <a:t>debates en grupo</a:t>
            </a:r>
            <a:r>
              <a:rPr lang="en-US" sz="2000" b="0" i="0" u="none" strike="noStrike" cap="none">
                <a:solidFill>
                  <a:schemeClr val="dk1"/>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resolución de problemas en colaboración y proyectos prácticos </a:t>
            </a:r>
            <a:r>
              <a:rPr lang="en-US" sz="2000" b="0" i="0" u="none" strike="noStrike" cap="none">
                <a:solidFill>
                  <a:schemeClr val="dk1"/>
                </a:solidFill>
                <a:latin typeface="Arial"/>
                <a:ea typeface="Arial"/>
                <a:cs typeface="Arial"/>
                <a:sym typeface="Arial"/>
              </a:rPr>
              <a:t>que fomenten la participación activa y una comprensión más profunda de los materiales en línea. Las actividades deben estar diseñadas para </a:t>
            </a:r>
            <a:r>
              <a:rPr lang="en-US" sz="2000" b="0" i="0" u="none" strike="noStrike" cap="none">
                <a:solidFill>
                  <a:srgbClr val="E36C09"/>
                </a:solidFill>
                <a:latin typeface="Arial"/>
                <a:ea typeface="Arial"/>
                <a:cs typeface="Arial"/>
                <a:sym typeface="Arial"/>
              </a:rPr>
              <a:t>aplicar y ampliar lo que los estudiantes han aprendido en línea</a:t>
            </a:r>
            <a:r>
              <a:rPr lang="en-US" sz="2000" b="0" i="0" u="none" strike="noStrike" cap="none">
                <a:solidFill>
                  <a:schemeClr val="dk1"/>
                </a:solidFill>
                <a:latin typeface="Arial"/>
                <a:ea typeface="Arial"/>
                <a:cs typeface="Arial"/>
                <a:sym typeface="Arial"/>
              </a:rPr>
              <a:t>, fomentando el pensamiento crítico y la aplicación en el mundo real.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37"/>
          <p:cNvSpPr txBox="1"/>
          <p:nvPr/>
        </p:nvSpPr>
        <p:spPr>
          <a:xfrm>
            <a:off x="8901592" y="4479545"/>
            <a:ext cx="5611853"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Echa un vistazo a este artículo de Avid para saber más sobre cómo aprovechar al máximo el tiempo cara a cara: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https://avidopenaccess.org/resource/flip-the-learning-in-your-classroom/ </a:t>
            </a:r>
            <a:endParaRPr sz="2000" b="0" i="0" u="none" strike="noStrike" cap="none">
              <a:solidFill>
                <a:srgbClr val="000000"/>
              </a:solidFill>
              <a:latin typeface="Arial"/>
              <a:ea typeface="Arial"/>
              <a:cs typeface="Arial"/>
              <a:sym typeface="Arial"/>
            </a:endParaRPr>
          </a:p>
        </p:txBody>
      </p:sp>
      <p:sp>
        <p:nvSpPr>
          <p:cNvPr id="173" name="Google Shape;173;p37"/>
          <p:cNvSpPr/>
          <p:nvPr/>
        </p:nvSpPr>
        <p:spPr>
          <a:xfrm>
            <a:off x="8838782" y="4417356"/>
            <a:ext cx="5806329" cy="2146489"/>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63BFADB6-78CD-2189-8C64-B0F484B71BD0}"/>
              </a:ext>
            </a:extLst>
          </p:cNvPr>
          <p:cNvPicPr preferRelativeResize="0"/>
          <p:nvPr/>
        </p:nvPicPr>
        <p:blipFill rotWithShape="1">
          <a:blip r:embed="rId8">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8E837DCB-DC0E-47D0-4ED4-B34A33626EF5}"/>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8"/>
        <p:cNvGrpSpPr/>
        <p:nvPr/>
      </p:nvGrpSpPr>
      <p:grpSpPr>
        <a:xfrm>
          <a:off x="0" y="0"/>
          <a:ext cx="0" cy="0"/>
          <a:chOff x="0" y="0"/>
          <a:chExt cx="0" cy="0"/>
        </a:xfrm>
      </p:grpSpPr>
      <p:sp>
        <p:nvSpPr>
          <p:cNvPr id="179" name="Google Shape;179;p38"/>
          <p:cNvSpPr txBox="1"/>
          <p:nvPr/>
        </p:nvSpPr>
        <p:spPr>
          <a:xfrm>
            <a:off x="734019" y="1789147"/>
            <a:ext cx="6761290"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200" b="0" i="0" u="none" strike="noStrike" cap="none">
                <a:solidFill>
                  <a:srgbClr val="033C5B"/>
                </a:solidFill>
                <a:latin typeface="Arial"/>
                <a:ea typeface="Arial"/>
                <a:cs typeface="Arial"/>
                <a:sym typeface="Arial"/>
              </a:rPr>
              <a:t>Maximizar el aprendizaje presencial</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Optimizar la participación en clase</a:t>
            </a:r>
            <a:endParaRPr sz="8799" b="0" i="0" u="none" strike="noStrike" cap="none">
              <a:solidFill>
                <a:srgbClr val="033C5B"/>
              </a:solidFill>
              <a:latin typeface="Arial"/>
              <a:ea typeface="Arial"/>
              <a:cs typeface="Arial"/>
              <a:sym typeface="Arial"/>
            </a:endParaRPr>
          </a:p>
        </p:txBody>
      </p:sp>
      <p:sp>
        <p:nvSpPr>
          <p:cNvPr id="180" name="Google Shape;180;p3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83" name="Google Shape;183;p3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184" name="Google Shape;184;p3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85" name="Google Shape;185;p3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87" name="Google Shape;187;p3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8"/>
          <p:cNvSpPr txBox="1"/>
          <p:nvPr/>
        </p:nvSpPr>
        <p:spPr>
          <a:xfrm>
            <a:off x="734018" y="3689315"/>
            <a:ext cx="7190509" cy="307776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Céntrese en técnicas de aprendizaje activo para maximizar la participación de los estudiantes. Utilice métodos como </a:t>
            </a:r>
            <a:r>
              <a:rPr lang="en-US" sz="2000" b="1" i="0" u="none" strike="noStrike" cap="none">
                <a:solidFill>
                  <a:srgbClr val="E36C09"/>
                </a:solidFill>
                <a:latin typeface="Arial"/>
                <a:ea typeface="Arial"/>
                <a:cs typeface="Arial"/>
                <a:sym typeface="Arial"/>
              </a:rPr>
              <a:t>debates</a:t>
            </a:r>
            <a:r>
              <a:rPr lang="en-US" sz="2000" b="0"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juegos de rol </a:t>
            </a:r>
            <a:r>
              <a:rPr lang="en-US" sz="2000" b="0" i="0" u="none" strike="noStrike" cap="none">
                <a:solidFill>
                  <a:srgbClr val="000000"/>
                </a:solidFill>
                <a:latin typeface="Arial"/>
                <a:ea typeface="Arial"/>
                <a:cs typeface="Arial"/>
                <a:sym typeface="Arial"/>
              </a:rPr>
              <a:t>o </a:t>
            </a:r>
            <a:r>
              <a:rPr lang="en-US" sz="2000" b="1" i="0" u="none" strike="noStrike" cap="none">
                <a:solidFill>
                  <a:srgbClr val="E36C09"/>
                </a:solidFill>
                <a:latin typeface="Arial"/>
                <a:ea typeface="Arial"/>
                <a:cs typeface="Arial"/>
                <a:sym typeface="Arial"/>
              </a:rPr>
              <a:t>estudios de casos </a:t>
            </a:r>
            <a:r>
              <a:rPr lang="en-US" sz="2000" b="0" i="0" u="none" strike="noStrike" cap="none">
                <a:solidFill>
                  <a:srgbClr val="000000"/>
                </a:solidFill>
                <a:latin typeface="Arial"/>
                <a:ea typeface="Arial"/>
                <a:cs typeface="Arial"/>
                <a:sym typeface="Arial"/>
              </a:rPr>
              <a:t>para fomentar un entorno de aprendizaje dinámico. El papel del profesor es fundamental para </a:t>
            </a:r>
            <a:r>
              <a:rPr lang="en-US" sz="2000" b="1" i="0" u="none" strike="noStrike" cap="none">
                <a:solidFill>
                  <a:srgbClr val="E36C09"/>
                </a:solidFill>
                <a:latin typeface="Arial"/>
                <a:ea typeface="Arial"/>
                <a:cs typeface="Arial"/>
                <a:sym typeface="Arial"/>
              </a:rPr>
              <a:t>facilitar los debates</a:t>
            </a:r>
            <a:r>
              <a:rPr lang="en-US" sz="2000" b="0"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orientar las actividades de grupo </a:t>
            </a:r>
            <a:r>
              <a:rPr lang="en-US" sz="2000" b="0" i="0" u="none" strike="noStrike" cap="none">
                <a:solidFill>
                  <a:srgbClr val="000000"/>
                </a:solidFill>
                <a:latin typeface="Arial"/>
                <a:ea typeface="Arial"/>
                <a:cs typeface="Arial"/>
                <a:sym typeface="Arial"/>
              </a:rPr>
              <a:t>y garantizar que todos los alumnos </a:t>
            </a:r>
            <a:r>
              <a:rPr lang="en-US" sz="2000" b="1" i="0" u="none" strike="noStrike" cap="none">
                <a:solidFill>
                  <a:srgbClr val="E36C09"/>
                </a:solidFill>
                <a:latin typeface="Arial"/>
                <a:ea typeface="Arial"/>
                <a:cs typeface="Arial"/>
                <a:sym typeface="Arial"/>
              </a:rPr>
              <a:t>participen activamente </a:t>
            </a:r>
            <a:r>
              <a:rPr lang="en-US" sz="2000" b="0" i="0" u="none" strike="noStrike" cap="none">
                <a:solidFill>
                  <a:srgbClr val="000000"/>
                </a:solidFill>
                <a:latin typeface="Arial"/>
                <a:ea typeface="Arial"/>
                <a:cs typeface="Arial"/>
                <a:sym typeface="Arial"/>
              </a:rPr>
              <a:t>y </a:t>
            </a:r>
            <a:r>
              <a:rPr lang="en-US" sz="2000" b="1" i="0" u="none" strike="noStrike" cap="none">
                <a:solidFill>
                  <a:srgbClr val="E36C09"/>
                </a:solidFill>
                <a:latin typeface="Arial"/>
                <a:ea typeface="Arial"/>
                <a:cs typeface="Arial"/>
                <a:sym typeface="Arial"/>
              </a:rPr>
              <a:t>asimilen el material.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38"/>
          <p:cNvSpPr/>
          <p:nvPr/>
        </p:nvSpPr>
        <p:spPr>
          <a:xfrm>
            <a:off x="9392150" y="3655561"/>
            <a:ext cx="2133600" cy="498763"/>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90" name="Google Shape;190;p38"/>
          <p:cNvSpPr txBox="1"/>
          <p:nvPr/>
        </p:nvSpPr>
        <p:spPr>
          <a:xfrm>
            <a:off x="9392149" y="3683861"/>
            <a:ext cx="213359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Debates</a:t>
            </a:r>
            <a:endParaRPr sz="2000" b="0" i="0" u="none" strike="noStrike" cap="none">
              <a:solidFill>
                <a:srgbClr val="000000"/>
              </a:solidFill>
              <a:latin typeface="Arial"/>
              <a:ea typeface="Arial"/>
              <a:cs typeface="Arial"/>
              <a:sym typeface="Arial"/>
            </a:endParaRPr>
          </a:p>
        </p:txBody>
      </p:sp>
      <p:sp>
        <p:nvSpPr>
          <p:cNvPr id="191" name="Google Shape;191;p38"/>
          <p:cNvSpPr/>
          <p:nvPr/>
        </p:nvSpPr>
        <p:spPr>
          <a:xfrm>
            <a:off x="9392150" y="4469687"/>
            <a:ext cx="2133600" cy="498763"/>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92" name="Google Shape;192;p38"/>
          <p:cNvSpPr/>
          <p:nvPr/>
        </p:nvSpPr>
        <p:spPr>
          <a:xfrm>
            <a:off x="9392150" y="5398174"/>
            <a:ext cx="2133600" cy="498763"/>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93" name="Google Shape;193;p38"/>
          <p:cNvSpPr txBox="1"/>
          <p:nvPr/>
        </p:nvSpPr>
        <p:spPr>
          <a:xfrm>
            <a:off x="9525252" y="4526796"/>
            <a:ext cx="200049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Juegos de rol</a:t>
            </a:r>
            <a:endParaRPr sz="2000" b="0" i="0" u="none" strike="noStrike" cap="none">
              <a:solidFill>
                <a:srgbClr val="000000"/>
              </a:solidFill>
              <a:latin typeface="Arial"/>
              <a:ea typeface="Arial"/>
              <a:cs typeface="Arial"/>
              <a:sym typeface="Arial"/>
            </a:endParaRPr>
          </a:p>
        </p:txBody>
      </p:sp>
      <p:sp>
        <p:nvSpPr>
          <p:cNvPr id="194" name="Google Shape;194;p38"/>
          <p:cNvSpPr txBox="1"/>
          <p:nvPr/>
        </p:nvSpPr>
        <p:spPr>
          <a:xfrm>
            <a:off x="9562273" y="5419958"/>
            <a:ext cx="212326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Casos prácticos</a:t>
            </a:r>
            <a:endParaRPr sz="2000" b="0" i="0" u="none" strike="noStrike" cap="none">
              <a:solidFill>
                <a:srgbClr val="000000"/>
              </a:solidFill>
              <a:latin typeface="Arial"/>
              <a:ea typeface="Arial"/>
              <a:cs typeface="Arial"/>
              <a:sym typeface="Arial"/>
            </a:endParaRPr>
          </a:p>
        </p:txBody>
      </p:sp>
      <p:sp>
        <p:nvSpPr>
          <p:cNvPr id="195" name="Google Shape;195;p38"/>
          <p:cNvSpPr/>
          <p:nvPr/>
        </p:nvSpPr>
        <p:spPr>
          <a:xfrm>
            <a:off x="11972979" y="4450500"/>
            <a:ext cx="1707778" cy="537136"/>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6" name="Google Shape;196;p38"/>
          <p:cNvSpPr/>
          <p:nvPr/>
        </p:nvSpPr>
        <p:spPr>
          <a:xfrm>
            <a:off x="14233835" y="3983104"/>
            <a:ext cx="2233884" cy="1283781"/>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97" name="Google Shape;197;p38"/>
          <p:cNvSpPr txBox="1"/>
          <p:nvPr/>
        </p:nvSpPr>
        <p:spPr>
          <a:xfrm>
            <a:off x="14408336" y="4108257"/>
            <a:ext cx="176271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Entorno de aprendizaje dinámico</a:t>
            </a:r>
            <a:endParaRPr sz="20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CE47E1BF-81FC-2287-3101-3A4F23FA916F}"/>
              </a:ext>
            </a:extLst>
          </p:cNvPr>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570CA248-8C67-23F1-A43B-A83F7430DA2C}"/>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2"/>
        <p:cNvGrpSpPr/>
        <p:nvPr/>
      </p:nvGrpSpPr>
      <p:grpSpPr>
        <a:xfrm>
          <a:off x="0" y="0"/>
          <a:ext cx="0" cy="0"/>
          <a:chOff x="0" y="0"/>
          <a:chExt cx="0" cy="0"/>
        </a:xfrm>
      </p:grpSpPr>
      <p:sp>
        <p:nvSpPr>
          <p:cNvPr id="203" name="Google Shape;203;p39"/>
          <p:cNvSpPr txBox="1"/>
          <p:nvPr/>
        </p:nvSpPr>
        <p:spPr>
          <a:xfrm>
            <a:off x="734019" y="1844231"/>
            <a:ext cx="9598133"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200" b="0" i="0" u="none" strike="noStrike" cap="none">
                <a:solidFill>
                  <a:srgbClr val="033C5B"/>
                </a:solidFill>
                <a:latin typeface="Arial"/>
                <a:ea typeface="Arial"/>
                <a:cs typeface="Arial"/>
                <a:sym typeface="Arial"/>
              </a:rPr>
              <a:t>Aprovechar al máximo el aprendizaje presencial</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Integración con el aprendizaje en línea</a:t>
            </a:r>
            <a:endParaRPr sz="8799" b="0" i="0" u="none" strike="noStrike" cap="none">
              <a:solidFill>
                <a:srgbClr val="033C5B"/>
              </a:solidFill>
              <a:latin typeface="Arial"/>
              <a:ea typeface="Arial"/>
              <a:cs typeface="Arial"/>
              <a:sym typeface="Arial"/>
            </a:endParaRPr>
          </a:p>
        </p:txBody>
      </p:sp>
      <p:sp>
        <p:nvSpPr>
          <p:cNvPr id="204" name="Google Shape;204;p3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07" name="Google Shape;207;p3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08" name="Google Shape;208;p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09" name="Google Shape;209;p3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11" name="Google Shape;211;p3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9"/>
          <p:cNvSpPr txBox="1"/>
          <p:nvPr/>
        </p:nvSpPr>
        <p:spPr>
          <a:xfrm>
            <a:off x="734018" y="3317496"/>
            <a:ext cx="8719099" cy="286228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Integrar a la perfección los componentes del aprendizaje presencial y en línea. Asegúrese de que las actividades de aprendizaje en línea preparan a los estudiantes para el trabajo interactivo y colaborativo que realizarán en el aula. Considere la posibilidad de utilizar los debates en línea para sentar las bases de las actividades en clase, de modo que los estudiantes vengan preparados con ideas y preguntas, listos para profundizar en el tema.</a:t>
            </a:r>
            <a:endParaRPr/>
          </a:p>
        </p:txBody>
      </p:sp>
      <p:sp>
        <p:nvSpPr>
          <p:cNvPr id="213" name="Google Shape;213;p39"/>
          <p:cNvSpPr txBox="1"/>
          <p:nvPr/>
        </p:nvSpPr>
        <p:spPr>
          <a:xfrm>
            <a:off x="10133621" y="5863771"/>
            <a:ext cx="13908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39"/>
          <p:cNvSpPr/>
          <p:nvPr/>
        </p:nvSpPr>
        <p:spPr>
          <a:xfrm>
            <a:off x="10963326" y="5163024"/>
            <a:ext cx="3696371" cy="1335314"/>
          </a:xfrm>
          <a:prstGeom prst="cube">
            <a:avLst>
              <a:gd name="adj" fmla="val 25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5" name="Google Shape;215;p39"/>
          <p:cNvSpPr/>
          <p:nvPr/>
        </p:nvSpPr>
        <p:spPr>
          <a:xfrm>
            <a:off x="11549963" y="4172572"/>
            <a:ext cx="2868171" cy="1323157"/>
          </a:xfrm>
          <a:prstGeom prst="cube">
            <a:avLst>
              <a:gd name="adj" fmla="val 25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6" name="Google Shape;216;p39"/>
          <p:cNvSpPr/>
          <p:nvPr/>
        </p:nvSpPr>
        <p:spPr>
          <a:xfrm>
            <a:off x="12191021" y="3029450"/>
            <a:ext cx="1770743" cy="1468545"/>
          </a:xfrm>
          <a:prstGeom prst="cube">
            <a:avLst>
              <a:gd name="adj" fmla="val 25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7" name="Google Shape;217;p39"/>
          <p:cNvSpPr txBox="1"/>
          <p:nvPr/>
        </p:nvSpPr>
        <p:spPr>
          <a:xfrm>
            <a:off x="11236676" y="5689379"/>
            <a:ext cx="307702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DEBATES EN LÍNEA</a:t>
            </a:r>
            <a:endParaRPr sz="2000" b="1" i="0" u="none" strike="noStrike" cap="none">
              <a:solidFill>
                <a:schemeClr val="lt1"/>
              </a:solidFill>
              <a:latin typeface="Arial"/>
              <a:ea typeface="Arial"/>
              <a:cs typeface="Arial"/>
              <a:sym typeface="Arial"/>
            </a:endParaRPr>
          </a:p>
        </p:txBody>
      </p:sp>
      <p:sp>
        <p:nvSpPr>
          <p:cNvPr id="218" name="Google Shape;218;p39"/>
          <p:cNvSpPr txBox="1"/>
          <p:nvPr/>
        </p:nvSpPr>
        <p:spPr>
          <a:xfrm>
            <a:off x="12130564" y="4717135"/>
            <a:ext cx="209719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PREGUNTAS</a:t>
            </a:r>
            <a:endParaRPr sz="2000" b="1" i="0" u="none" strike="noStrike" cap="none">
              <a:solidFill>
                <a:schemeClr val="lt1"/>
              </a:solidFill>
              <a:latin typeface="Arial"/>
              <a:ea typeface="Arial"/>
              <a:cs typeface="Arial"/>
              <a:sym typeface="Arial"/>
            </a:endParaRPr>
          </a:p>
        </p:txBody>
      </p:sp>
      <p:sp>
        <p:nvSpPr>
          <p:cNvPr id="219" name="Google Shape;219;p39"/>
          <p:cNvSpPr txBox="1"/>
          <p:nvPr/>
        </p:nvSpPr>
        <p:spPr>
          <a:xfrm>
            <a:off x="12246390" y="3545736"/>
            <a:ext cx="147531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TRABAJO EN CLASE</a:t>
            </a:r>
            <a:endParaRPr sz="2000" b="1" i="0" u="none" strike="noStrike" cap="none">
              <a:solidFill>
                <a:schemeClr val="lt1"/>
              </a:solidFill>
              <a:latin typeface="Arial"/>
              <a:ea typeface="Arial"/>
              <a:cs typeface="Arial"/>
              <a:sym typeface="Arial"/>
            </a:endParaRPr>
          </a:p>
        </p:txBody>
      </p:sp>
      <p:sp>
        <p:nvSpPr>
          <p:cNvPr id="220" name="Google Shape;220;p39"/>
          <p:cNvSpPr/>
          <p:nvPr/>
        </p:nvSpPr>
        <p:spPr>
          <a:xfrm>
            <a:off x="2956987" y="6748414"/>
            <a:ext cx="7378761" cy="1666818"/>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21" name="Google Shape;221;p39"/>
          <p:cNvSpPr txBox="1"/>
          <p:nvPr/>
        </p:nvSpPr>
        <p:spPr>
          <a:xfrm>
            <a:off x="3236686" y="6997898"/>
            <a:ext cx="6647543"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Lea este artículo sobre Blended Learning: Combinación de la enseñanza en línea y presencial: </a:t>
            </a: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//www.learnow.live/blog/blended-learning-combining-online-and-in-person-instruction </a:t>
            </a:r>
            <a:endParaRPr sz="20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510758A4-3A6D-73F0-FAB5-F5B980ED3F79}"/>
              </a:ext>
            </a:extLst>
          </p:cNvPr>
          <p:cNvPicPr preferRelativeResize="0"/>
          <p:nvPr/>
        </p:nvPicPr>
        <p:blipFill rotWithShape="1">
          <a:blip r:embed="rId7">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525031B4-558F-8CB5-251F-A457D852581B}"/>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6"/>
        <p:cNvGrpSpPr/>
        <p:nvPr/>
      </p:nvGrpSpPr>
      <p:grpSpPr>
        <a:xfrm>
          <a:off x="0" y="0"/>
          <a:ext cx="0" cy="0"/>
          <a:chOff x="0" y="0"/>
          <a:chExt cx="0" cy="0"/>
        </a:xfrm>
      </p:grpSpPr>
      <p:sp>
        <p:nvSpPr>
          <p:cNvPr id="227" name="Google Shape;227;p7"/>
          <p:cNvSpPr txBox="1"/>
          <p:nvPr/>
        </p:nvSpPr>
        <p:spPr>
          <a:xfrm>
            <a:off x="3058697" y="856531"/>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Fomentar la planificación eficaz de los alumnos</a:t>
            </a:r>
            <a:endParaRPr sz="3200" b="0" i="0" u="none" strike="noStrike" cap="none">
              <a:solidFill>
                <a:srgbClr val="033C5B"/>
              </a:solidFill>
              <a:latin typeface="Arial"/>
              <a:ea typeface="Arial"/>
              <a:cs typeface="Arial"/>
              <a:sym typeface="Arial"/>
            </a:endParaRPr>
          </a:p>
        </p:txBody>
      </p:sp>
      <p:sp>
        <p:nvSpPr>
          <p:cNvPr id="228" name="Google Shape;228;p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30" name="Google Shape;230;p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32" name="Google Shape;232;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33" name="Google Shape;233;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35" name="Google Shape;235;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7"/>
          <p:cNvPicPr preferRelativeResize="0"/>
          <p:nvPr/>
        </p:nvPicPr>
        <p:blipFill rotWithShape="1">
          <a:blip r:embed="rId7">
            <a:alphaModFix/>
          </a:blip>
          <a:srcRect/>
          <a:stretch/>
        </p:blipFill>
        <p:spPr>
          <a:xfrm>
            <a:off x="13562478" y="4782057"/>
            <a:ext cx="2971800" cy="2971800"/>
          </a:xfrm>
          <a:prstGeom prst="rect">
            <a:avLst/>
          </a:prstGeom>
          <a:noFill/>
          <a:ln>
            <a:noFill/>
          </a:ln>
        </p:spPr>
      </p:pic>
      <p:sp>
        <p:nvSpPr>
          <p:cNvPr id="237" name="Google Shape;237;p7"/>
          <p:cNvSpPr txBox="1"/>
          <p:nvPr/>
        </p:nvSpPr>
        <p:spPr>
          <a:xfrm>
            <a:off x="3058696" y="1333041"/>
            <a:ext cx="12596939"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En el modelo de aula invertida, la capacidad de los estudiantes para gestionar su tiempo de estudio es importante para el éxito del aprendizaje autodirigido. Una buena planificación les ayuda a aprovechar al máximo las sesiones de estudio en línea, para que puedan acudir a las clases presenciales sintiéndose más preparados e implicados.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7"/>
          <p:cNvSpPr txBox="1"/>
          <p:nvPr/>
        </p:nvSpPr>
        <p:spPr>
          <a:xfrm>
            <a:off x="3058697" y="3825526"/>
            <a:ext cx="9909158" cy="234365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Como profesor, es importante ayudar a los estudiantes a organizar su tiempo de autoestudio animándoles a crear un horario de estudio coherente. Haz hincapié en el valor de establecer objetivos específicos y realistas para cada sesión. Además, sugiera el uso de herramientas de planificación como calendarios digitales, aplicaciones de estudio o listas de tareas para ayudar a los estudiantes a gestionar sus tareas, realizar un seguimiento de las asignaciones y cumplir los plazos de forma eficaz.</a:t>
            </a:r>
            <a:endParaRPr/>
          </a:p>
        </p:txBody>
      </p:sp>
      <p:sp>
        <p:nvSpPr>
          <p:cNvPr id="239" name="Google Shape;239;p7"/>
          <p:cNvSpPr/>
          <p:nvPr/>
        </p:nvSpPr>
        <p:spPr>
          <a:xfrm>
            <a:off x="3058700" y="7176649"/>
            <a:ext cx="9711900" cy="1440000"/>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40" name="Google Shape;240;p7"/>
          <p:cNvSpPr txBox="1"/>
          <p:nvPr/>
        </p:nvSpPr>
        <p:spPr>
          <a:xfrm>
            <a:off x="3230570" y="7232073"/>
            <a:ext cx="898913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Lee este artículo de simplilearn sobre 10 habilidades y técnicas de gestión del tiempo para estudiantes: </a:t>
            </a:r>
            <a:r>
              <a:rPr lang="en-US" sz="20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//www.simplilearn.com/tutorials/time-management-tutorial/best-time-management-tips-for-students </a:t>
            </a:r>
            <a:endParaRPr sz="2000" b="0" i="0" u="none" strike="noStrike" cap="none">
              <a:solidFill>
                <a:srgbClr val="000000"/>
              </a:solidFill>
              <a:latin typeface="Arial"/>
              <a:ea typeface="Arial"/>
              <a:cs typeface="Arial"/>
              <a:sym typeface="Arial"/>
            </a:endParaRPr>
          </a:p>
        </p:txBody>
      </p:sp>
      <p:pic>
        <p:nvPicPr>
          <p:cNvPr id="2" name="Google Shape;171;p22">
            <a:extLst>
              <a:ext uri="{FF2B5EF4-FFF2-40B4-BE49-F238E27FC236}">
                <a16:creationId xmlns:a16="http://schemas.microsoft.com/office/drawing/2014/main" id="{A373E157-928F-7245-EF8C-2D9944F87147}"/>
              </a:ext>
            </a:extLst>
          </p:cNvPr>
          <p:cNvPicPr preferRelativeResize="0"/>
          <p:nvPr/>
        </p:nvPicPr>
        <p:blipFill rotWithShape="1">
          <a:blip r:embed="rId9">
            <a:alphaModFix/>
          </a:blip>
          <a:srcRect/>
          <a:stretch/>
        </p:blipFill>
        <p:spPr>
          <a:xfrm>
            <a:off x="15697200" y="9183021"/>
            <a:ext cx="1727565" cy="628205"/>
          </a:xfrm>
          <a:prstGeom prst="rect">
            <a:avLst/>
          </a:prstGeom>
          <a:noFill/>
          <a:ln>
            <a:noFill/>
          </a:ln>
        </p:spPr>
      </p:pic>
      <p:sp>
        <p:nvSpPr>
          <p:cNvPr id="3" name="Google Shape;124;p4">
            <a:extLst>
              <a:ext uri="{FF2B5EF4-FFF2-40B4-BE49-F238E27FC236}">
                <a16:creationId xmlns:a16="http://schemas.microsoft.com/office/drawing/2014/main" id="{C930030F-038F-83E0-B350-33D4C85983B2}"/>
              </a:ext>
            </a:extLst>
          </p:cNvPr>
          <p:cNvSpPr txBox="1"/>
          <p:nvPr/>
        </p:nvSpPr>
        <p:spPr>
          <a:xfrm>
            <a:off x="5547875" y="9121726"/>
            <a:ext cx="9835957"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C0D74CAA8C8594FB527560337980BAE" ma:contentTypeVersion="19" ma:contentTypeDescription="Ein neues Dokument erstellen." ma:contentTypeScope="" ma:versionID="de9c66bf42ae57207250e9ddcc5f2c23">
  <xsd:schema xmlns:xsd="http://www.w3.org/2001/XMLSchema" xmlns:xs="http://www.w3.org/2001/XMLSchema" xmlns:p="http://schemas.microsoft.com/office/2006/metadata/properties" xmlns:ns2="430356ca-346a-4774-90c4-b8265c315fe5" xmlns:ns3="80851ba6-372d-4eec-a67e-3d5093ef50d5" targetNamespace="http://schemas.microsoft.com/office/2006/metadata/properties" ma:root="true" ma:fieldsID="ae3ca1000d0d13e2f978f704e2abaa6a" ns2:_="" ns3:_="">
    <xsd:import namespace="430356ca-346a-4774-90c4-b8265c315fe5"/>
    <xsd:import namespace="80851ba6-372d-4eec-a67e-3d5093ef50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356ca-346a-4774-90c4-b8265c315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ac5efca-ab7b-4df3-a5b5-32f8be9274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51ba6-372d-4eec-a67e-3d5093ef50d5" elementFormDefault="qualified">
    <xsd:import namespace="http://schemas.microsoft.com/office/2006/documentManagement/types"/>
    <xsd:import namespace="http://schemas.microsoft.com/office/infopath/2007/PartnerControls"/>
    <xsd:element name="SharedWithUsers" ma:index="10" nillable="true" ma:displayName="Freigegeben für"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hidden="true" ma:internalName="SharedWithDetails" ma:readOnly="true">
      <xsd:simpleType>
        <xsd:restriction base="dms:Note"/>
      </xsd:simpleType>
    </xsd:element>
    <xsd:element name="TaxCatchAll" ma:index="23" nillable="true" ma:displayName="Taxonomy Catch All Column" ma:hidden="true" ma:list="{7cff63cb-ef2b-47ba-aad7-787bf7359fba}" ma:internalName="TaxCatchAll" ma:showField="CatchAllData" ma:web="80851ba6-372d-4eec-a67e-3d5093ef5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0356ca-346a-4774-90c4-b8265c315fe5">
      <Terms xmlns="http://schemas.microsoft.com/office/infopath/2007/PartnerControls"/>
    </lcf76f155ced4ddcb4097134ff3c332f>
    <TaxCatchAll xmlns="80851ba6-372d-4eec-a67e-3d5093ef50d5" xsi:nil="true"/>
  </documentManagement>
</p:properties>
</file>

<file path=customXml/itemProps1.xml><?xml version="1.0" encoding="utf-8"?>
<ds:datastoreItem xmlns:ds="http://schemas.openxmlformats.org/officeDocument/2006/customXml" ds:itemID="{6036C011-89D6-444E-9465-5F21776E40E5}">
  <ds:schemaRefs>
    <ds:schemaRef ds:uri="430356ca-346a-4774-90c4-b8265c315fe5"/>
    <ds:schemaRef ds:uri="80851ba6-372d-4eec-a67e-3d5093ef50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631AAF-7A50-4703-9866-61DC07F1647D}">
  <ds:schemaRefs>
    <ds:schemaRef ds:uri="http://schemas.microsoft.com/sharepoint/v3/contenttype/forms"/>
  </ds:schemaRefs>
</ds:datastoreItem>
</file>

<file path=customXml/itemProps3.xml><?xml version="1.0" encoding="utf-8"?>
<ds:datastoreItem xmlns:ds="http://schemas.openxmlformats.org/officeDocument/2006/customXml" ds:itemID="{B85357CD-1695-4DDE-9B18-76D82E3A3760}">
  <ds:schemaRefs>
    <ds:schemaRef ds:uri="http://purl.org/dc/dcmitype/"/>
    <ds:schemaRef ds:uri="http://schemas.openxmlformats.org/package/2006/metadata/core-properties"/>
    <ds:schemaRef ds:uri="430356ca-346a-4774-90c4-b8265c315fe5"/>
    <ds:schemaRef ds:uri="http://www.w3.org/XML/1998/namespace"/>
    <ds:schemaRef ds:uri="80851ba6-372d-4eec-a67e-3d5093ef50d5"/>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5792</Words>
  <Application>Microsoft Office PowerPoint</Application>
  <PresentationFormat>Custom</PresentationFormat>
  <Paragraphs>238</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vt:lpstr>
      <vt:lpstr>Calibri</vt:lpstr>
      <vt:lpstr>HK Grotesk Bold</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 Kyriakidi</dc:creator>
  <cp:keywords>, docId:CF0CA563587B6001165B3542560598F7</cp:keywords>
  <cp:lastModifiedBy>Sotiria Tsalamani</cp:lastModifiedBy>
  <cp:revision>2</cp:revision>
  <dcterms:created xsi:type="dcterms:W3CDTF">2006-08-16T00:00:00Z</dcterms:created>
  <dcterms:modified xsi:type="dcterms:W3CDTF">2024-11-08T20:39:13Z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0x0101001C0D74CAA8C8594FB527560337980BAE</vt:lpwstr>
  </property>
  <property fmtid="{D5CDD505-2E9C-101B-9397-08002B2CF9AE}" pid="3" name="MediaServiceImageTags">
    <vt:lpwstr/>
  </property>
</Properties>
</file>