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mlTkJU59tjKzXlZ7fImDe0SSbk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na Kyriakid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10-23T11:44:20.997" idx="1">
    <p:pos x="10"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XpgvQP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1792288" y="612775"/>
            <a:ext cx="5486400" cy="4114800"/>
          </a:xfrm>
          <a:prstGeom prst="rect">
            <a:avLst/>
          </a:prstGeom>
          <a:noFill/>
          <a:ln>
            <a:noFill/>
          </a:ln>
        </p:spPr>
      </p:sp>
      <p:sp>
        <p:nvSpPr>
          <p:cNvPr id="68" name="Google Shape;68;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phet.colorado.edu/" TargetMode="External"/><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mjA6uVB1-TA" TargetMode="External"/><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venngage.com/blog/what-is-an-infographic/" TargetMode="External"/><Relationship Id="rId5" Type="http://schemas.openxmlformats.org/officeDocument/2006/relationships/image" Target="../media/image20.jpg"/><Relationship Id="rId4" Type="http://schemas.openxmlformats.org/officeDocument/2006/relationships/image" Target="../media/image2.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hyperlink" Target="https://www.digitallearninginstitute.com/blog/what-is-self-paced-learning-definition-benefits-and-tip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youtube.com/watch?v=BYBJQ5rIFjA" TargetMode="External"/><Relationship Id="rId5" Type="http://schemas.openxmlformats.org/officeDocument/2006/relationships/image" Target="../media/image25.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hyperlink" Target="https://fastercapital.com/topics/collaborative-learning-and-teamwork-in-simulation-centers.html" TargetMode="External"/><Relationship Id="rId3" Type="http://schemas.openxmlformats.org/officeDocument/2006/relationships/image" Target="../media/image11.png"/><Relationship Id="rId7" Type="http://schemas.openxmlformats.org/officeDocument/2006/relationships/hyperlink" Target="https://drexel.edu/soe/resources/teacher-resources/inspire-creativity-in-the-classro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ablconnect.harvard.edu/make-real-world-connections-course-material"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cctl.cam.ac.uk/newsletter/case-study-flipped-classroom" TargetMode="External"/><Relationship Id="rId4" Type="http://schemas.openxmlformats.org/officeDocument/2006/relationships/image" Target="../media/image11.pn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2.png"/><Relationship Id="rId7" Type="http://schemas.openxmlformats.org/officeDocument/2006/relationships/hyperlink" Target="https://files.eric.ed.gov/fulltext/EJ1301080.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er.educause.edu/articles/2015/7/anytime-and-anywhere-a-case-study-for-blended-learning" TargetMode="External"/><Relationship Id="rId4" Type="http://schemas.openxmlformats.org/officeDocument/2006/relationships/image" Target="../media/image11.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hyperlink" Target="https://www.digitallearninginstitute.com/blog/what-is-self-paced-learning-definition-benefits-and-tips" TargetMode="External"/><Relationship Id="rId3" Type="http://schemas.openxmlformats.org/officeDocument/2006/relationships/hyperlink" Target="https://members.aect.org/pdf/Proceedings/proceedings13/2013i/13_21.pdf" TargetMode="External"/><Relationship Id="rId7" Type="http://schemas.openxmlformats.org/officeDocument/2006/relationships/hyperlink" Target="https://venngage.com/blog/what-is-an-infographic/" TargetMode="External"/><Relationship Id="rId12"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fastercapital.com/topics/collaborative-learning-and-teamwork-in-simulation-centers.html" TargetMode="External"/><Relationship Id="rId11" Type="http://schemas.openxmlformats.org/officeDocument/2006/relationships/image" Target="../media/image18.png"/><Relationship Id="rId5" Type="http://schemas.openxmlformats.org/officeDocument/2006/relationships/hyperlink" Target="https://drexel.edu/soe/resources/teacher-resources/inspire-creativity-in-the-classroom" TargetMode="External"/><Relationship Id="rId10" Type="http://schemas.openxmlformats.org/officeDocument/2006/relationships/image" Target="../media/image2.png"/><Relationship Id="rId4" Type="http://schemas.openxmlformats.org/officeDocument/2006/relationships/hyperlink" Target="https://ablconnect.harvard.edu/make-real-world-connections-course-material" TargetMode="External"/><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iste.org/blog/get-started-with-blended-learning" TargetMode="External"/><Relationship Id="rId7"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youtube.com/watch?v=BYBJQ5rIFjA" TargetMode="External"/><Relationship Id="rId5" Type="http://schemas.openxmlformats.org/officeDocument/2006/relationships/hyperlink" Target="https://www.youtube.com/watch?v=mjA6uVB1-TA" TargetMode="External"/><Relationship Id="rId10" Type="http://schemas.openxmlformats.org/officeDocument/2006/relationships/image" Target="../media/image3.png"/><Relationship Id="rId4" Type="http://schemas.openxmlformats.org/officeDocument/2006/relationships/hyperlink" Target="https://www.youtube.com/watch?v=-bwhR1ZKGRE" TargetMode="External"/><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1028700" y="2865953"/>
            <a:ext cx="9259269" cy="45550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dirty="0">
                <a:solidFill>
                  <a:srgbClr val="FB8709"/>
                </a:solidFill>
                <a:latin typeface="Arial"/>
                <a:ea typeface="Arial"/>
                <a:cs typeface="Arial"/>
                <a:sym typeface="Arial"/>
              </a:rPr>
              <a:t>Module 4: Implementing the Flipped Classroom Approach and Collaborative Learning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rgbClr val="053249"/>
                </a:solidFill>
                <a:latin typeface="Arial"/>
                <a:ea typeface="Arial"/>
                <a:cs typeface="Arial"/>
                <a:sym typeface="Arial"/>
              </a:rPr>
              <a:t>Unit 3 - Blended Learning in Action: Integrating Online and In-Person Components </a:t>
            </a:r>
            <a:endParaRPr sz="8700" b="0" i="0" u="none" strike="noStrike" cap="none" dirty="0">
              <a:solidFill>
                <a:srgbClr val="053249"/>
              </a:solidFill>
              <a:latin typeface="Arial"/>
              <a:ea typeface="Arial"/>
              <a:cs typeface="Arial"/>
              <a:sym typeface="Arial"/>
            </a:endParaRPr>
          </a:p>
        </p:txBody>
      </p:sp>
      <p:sp>
        <p:nvSpPr>
          <p:cNvPr id="89" name="Google Shape;89;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90" name="Google Shape;90;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91" name="Google Shape;91;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92" name="Google Shape;92;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93" name="Google Shape;93;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Curriculum for VET teachers/trainers/educators </a:t>
            </a: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6" name="Google Shape;96;p1"/>
          <p:cNvPicPr preferRelativeResize="0"/>
          <p:nvPr/>
        </p:nvPicPr>
        <p:blipFill rotWithShape="1">
          <a:blip r:embed="rId5">
            <a:alphaModFix/>
          </a:blip>
          <a:srcRect/>
          <a:stretch/>
        </p:blipFill>
        <p:spPr>
          <a:xfrm>
            <a:off x="16524355" y="9218860"/>
            <a:ext cx="1396604" cy="507789"/>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475C7037-9CCF-2123-D8ED-015973DE5DA0}"/>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7"/>
        <p:cNvGrpSpPr/>
        <p:nvPr/>
      </p:nvGrpSpPr>
      <p:grpSpPr>
        <a:xfrm>
          <a:off x="0" y="0"/>
          <a:ext cx="0" cy="0"/>
          <a:chOff x="0" y="0"/>
          <a:chExt cx="0" cy="0"/>
        </a:xfrm>
      </p:grpSpPr>
      <p:sp>
        <p:nvSpPr>
          <p:cNvPr id="248" name="Google Shape;248;p40"/>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Examples of Modality Selection</a:t>
            </a:r>
            <a:endParaRPr sz="3200" b="0" i="0" u="none" strike="noStrike" cap="none">
              <a:solidFill>
                <a:srgbClr val="033C5B"/>
              </a:solidFill>
              <a:latin typeface="Arial"/>
              <a:ea typeface="Arial"/>
              <a:cs typeface="Arial"/>
              <a:sym typeface="Arial"/>
            </a:endParaRPr>
          </a:p>
        </p:txBody>
      </p:sp>
      <p:sp>
        <p:nvSpPr>
          <p:cNvPr id="249" name="Google Shape;249;p4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51" name="Google Shape;251;p4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53" name="Google Shape;253;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54" name="Google Shape;254;p4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55" name="Google Shape;255;p4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56" name="Google Shape;256;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0"/>
          <p:cNvSpPr txBox="1"/>
          <p:nvPr/>
        </p:nvSpPr>
        <p:spPr>
          <a:xfrm>
            <a:off x="3056566" y="2022764"/>
            <a:ext cx="6710888" cy="63094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Multimedia for Complex Topics:</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Engaging with Intricate Concepts: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Multimedia tools like videos, animations, and simulations help simplify complex topics by making abstract ideas more accessible.</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Self-Paced Exploration: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Multimedia allows students to learn at their own pace, revisiting challenging content as needed.</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Use of Visual Tools: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Videos, animations, and simulations engage multiple senses, making them ideal for subjects requiring visualization, like science or engineering.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40"/>
          <p:cNvSpPr txBox="1"/>
          <p:nvPr/>
        </p:nvSpPr>
        <p:spPr>
          <a:xfrm>
            <a:off x="10593440" y="2022764"/>
            <a:ext cx="7186036" cy="61555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In-Person for Collaborative Learning:</a:t>
            </a:r>
            <a:endParaRPr/>
          </a:p>
          <a:p>
            <a:pPr marL="342900" marR="0" lvl="0" indent="-215900" algn="l" rtl="0">
              <a:lnSpc>
                <a:spcPct val="15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Direct Interaction: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In-person learning promotes face-to-face communication, fostering real-time collaboration and idea exchange.</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Hands-on Activities: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It is ideal for hands-on tasks, like lab work or vocational training, where physical interaction with materials is required.</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Immediate Feedback and Discussion: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In-person instruction allows for instant feedback and dynamic discussions, enhancing student engagement and interaction.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9" name="Google Shape;259;p40"/>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3"/>
        <p:cNvGrpSpPr/>
        <p:nvPr/>
      </p:nvGrpSpPr>
      <p:grpSpPr>
        <a:xfrm>
          <a:off x="0" y="0"/>
          <a:ext cx="0" cy="0"/>
          <a:chOff x="0" y="0"/>
          <a:chExt cx="0" cy="0"/>
        </a:xfrm>
      </p:grpSpPr>
      <p:sp>
        <p:nvSpPr>
          <p:cNvPr id="264" name="Google Shape;264;p41"/>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Examples of Modality Selection</a:t>
            </a:r>
            <a:endParaRPr sz="3200" b="0" i="0" u="none" strike="noStrike" cap="none">
              <a:solidFill>
                <a:srgbClr val="033C5B"/>
              </a:solidFill>
              <a:latin typeface="Arial"/>
              <a:ea typeface="Arial"/>
              <a:cs typeface="Arial"/>
              <a:sym typeface="Arial"/>
            </a:endParaRPr>
          </a:p>
        </p:txBody>
      </p:sp>
      <p:sp>
        <p:nvSpPr>
          <p:cNvPr id="265" name="Google Shape;265;p4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67" name="Google Shape;267;p4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69" name="Google Shape;269;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70" name="Google Shape;270;p4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71" name="Google Shape;271;p41"/>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72" name="Google Shape;272;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41"/>
          <p:cNvPicPr preferRelativeResize="0"/>
          <p:nvPr/>
        </p:nvPicPr>
        <p:blipFill rotWithShape="1">
          <a:blip r:embed="rId7">
            <a:alphaModFix/>
          </a:blip>
          <a:srcRect/>
          <a:stretch/>
        </p:blipFill>
        <p:spPr>
          <a:xfrm>
            <a:off x="5154958" y="2633202"/>
            <a:ext cx="9904933" cy="4168174"/>
          </a:xfrm>
          <a:prstGeom prst="rect">
            <a:avLst/>
          </a:prstGeom>
          <a:noFill/>
          <a:ln>
            <a:noFill/>
          </a:ln>
        </p:spPr>
      </p:pic>
      <p:sp>
        <p:nvSpPr>
          <p:cNvPr id="274" name="Google Shape;274;p41"/>
          <p:cNvSpPr txBox="1"/>
          <p:nvPr/>
        </p:nvSpPr>
        <p:spPr>
          <a:xfrm>
            <a:off x="5154958" y="6493599"/>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pic>
        <p:nvPicPr>
          <p:cNvPr id="275" name="Google Shape;275;p41"/>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9"/>
        <p:cNvGrpSpPr/>
        <p:nvPr/>
      </p:nvGrpSpPr>
      <p:grpSpPr>
        <a:xfrm>
          <a:off x="0" y="0"/>
          <a:ext cx="0" cy="0"/>
          <a:chOff x="0" y="0"/>
          <a:chExt cx="0" cy="0"/>
        </a:xfrm>
      </p:grpSpPr>
      <p:sp>
        <p:nvSpPr>
          <p:cNvPr id="280" name="Google Shape;280;p8"/>
          <p:cNvSpPr txBox="1"/>
          <p:nvPr/>
        </p:nvSpPr>
        <p:spPr>
          <a:xfrm>
            <a:off x="1337656" y="966416"/>
            <a:ext cx="11834641"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Choosing the right modality</a:t>
            </a:r>
            <a:endParaRPr sz="3200" b="0" i="0" u="none" strike="noStrike" cap="none">
              <a:solidFill>
                <a:srgbClr val="000000"/>
              </a:solidFill>
              <a:latin typeface="Arial"/>
              <a:ea typeface="Arial"/>
              <a:cs typeface="Arial"/>
              <a:sym typeface="Arial"/>
            </a:endParaRPr>
          </a:p>
        </p:txBody>
      </p:sp>
      <p:sp>
        <p:nvSpPr>
          <p:cNvPr id="281" name="Google Shape;281;p8"/>
          <p:cNvSpPr txBox="1"/>
          <p:nvPr/>
        </p:nvSpPr>
        <p:spPr>
          <a:xfrm>
            <a:off x="1542012" y="2142051"/>
            <a:ext cx="13835906" cy="507831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Integrating modalities effectively: </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Ensure smooth transitions between online and offline components.</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Use online platforms for pre-class or post-class activities to complement in-person sessions.</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Encourage feedback from students to continuously refine the blend of modalities.</a:t>
            </a:r>
            <a:endParaRPr sz="2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chemeClr val="dk1"/>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Benefits of Thoughtful Modality Integration</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Enhanced understanding through the use of the most appropriate tools for each topic.</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Greater student engagement by catering to different learning styles and preferences.</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Flexibility in teaching methods, leading to more dynamic and adaptable lesson plans.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282" name="Google Shape;282;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5" name="Google Shape;285;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8" name="Google Shape;288;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
          <p:cNvSpPr txBox="1"/>
          <p:nvPr/>
        </p:nvSpPr>
        <p:spPr>
          <a:xfrm>
            <a:off x="2013784" y="3966025"/>
            <a:ext cx="12411594" cy="55521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121212"/>
                </a:solidFill>
                <a:latin typeface="Arial"/>
                <a:ea typeface="Arial"/>
                <a:cs typeface="Arial"/>
                <a:sym typeface="Arial"/>
              </a:rPr>
              <a:t>.</a:t>
            </a:r>
            <a:endParaRPr sz="1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291" name="Google Shape;291;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92" name="Google Shape;292;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93" name="Google Shape;293;p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94" name="Google Shape;294;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p8"/>
          <p:cNvPicPr preferRelativeResize="0"/>
          <p:nvPr/>
        </p:nvPicPr>
        <p:blipFill rotWithShape="1">
          <a:blip r:embed="rId5">
            <a:alphaModFix/>
          </a:blip>
          <a:srcRect/>
          <a:stretch/>
        </p:blipFill>
        <p:spPr>
          <a:xfrm>
            <a:off x="13584145" y="3030001"/>
            <a:ext cx="3147309" cy="2857023"/>
          </a:xfrm>
          <a:prstGeom prst="rect">
            <a:avLst/>
          </a:prstGeom>
          <a:noFill/>
          <a:ln>
            <a:noFill/>
          </a:ln>
        </p:spPr>
      </p:pic>
      <p:sp>
        <p:nvSpPr>
          <p:cNvPr id="296" name="Google Shape;296;p8"/>
          <p:cNvSpPr/>
          <p:nvPr/>
        </p:nvSpPr>
        <p:spPr>
          <a:xfrm>
            <a:off x="1587839" y="6872974"/>
            <a:ext cx="11061361" cy="2009276"/>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97" name="Google Shape;297;p8"/>
          <p:cNvSpPr txBox="1"/>
          <p:nvPr/>
        </p:nvSpPr>
        <p:spPr>
          <a:xfrm>
            <a:off x="1966844" y="7343367"/>
            <a:ext cx="10695046"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Plan a short lesson that integrates both online and offline components. Specify the following:</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What part of the lesson is best suited for online?</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What part should remain in person?</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How will you transition between the two?</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8"/>
          <p:cNvSpPr txBox="1"/>
          <p:nvPr/>
        </p:nvSpPr>
        <p:spPr>
          <a:xfrm>
            <a:off x="6248400" y="6947088"/>
            <a:ext cx="329738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Let’s practice! </a:t>
            </a:r>
            <a:endParaRPr sz="2000" b="1" i="0" u="none" strike="noStrike" cap="none">
              <a:solidFill>
                <a:srgbClr val="E36C09"/>
              </a:solidFill>
              <a:latin typeface="Arial"/>
              <a:ea typeface="Arial"/>
              <a:cs typeface="Arial"/>
              <a:sym typeface="Arial"/>
            </a:endParaRPr>
          </a:p>
        </p:txBody>
      </p:sp>
      <p:pic>
        <p:nvPicPr>
          <p:cNvPr id="299" name="Google Shape;299;p8"/>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3"/>
        <p:cNvGrpSpPr/>
        <p:nvPr/>
      </p:nvGrpSpPr>
      <p:grpSpPr>
        <a:xfrm>
          <a:off x="0" y="0"/>
          <a:ext cx="0" cy="0"/>
          <a:chOff x="0" y="0"/>
          <a:chExt cx="0" cy="0"/>
        </a:xfrm>
      </p:grpSpPr>
      <p:sp>
        <p:nvSpPr>
          <p:cNvPr id="304" name="Google Shape;304;p9"/>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6" name="Google Shape;306;p9"/>
          <p:cNvSpPr txBox="1"/>
          <p:nvPr/>
        </p:nvSpPr>
        <p:spPr>
          <a:xfrm>
            <a:off x="1028700" y="1095375"/>
            <a:ext cx="12181388"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Multimedia in Teaching Complex Concepts</a:t>
            </a:r>
            <a:endParaRPr sz="1400" b="0" i="0" u="none" strike="noStrike" cap="none">
              <a:solidFill>
                <a:srgbClr val="000000"/>
              </a:solidFill>
              <a:latin typeface="Arial"/>
              <a:ea typeface="Arial"/>
              <a:cs typeface="Arial"/>
              <a:sym typeface="Arial"/>
            </a:endParaRPr>
          </a:p>
        </p:txBody>
      </p:sp>
      <p:sp>
        <p:nvSpPr>
          <p:cNvPr id="307" name="Google Shape;307;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09" name="Google Shape;309;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10" name="Google Shape;310;p9"/>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11" name="Google Shape;311;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9"/>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13" name="Google Shape;313;p9"/>
          <p:cNvPicPr preferRelativeResize="0"/>
          <p:nvPr/>
        </p:nvPicPr>
        <p:blipFill rotWithShape="1">
          <a:blip r:embed="rId5">
            <a:alphaModFix/>
          </a:blip>
          <a:srcRect/>
          <a:stretch/>
        </p:blipFill>
        <p:spPr>
          <a:xfrm>
            <a:off x="13052197" y="3301248"/>
            <a:ext cx="3074436" cy="3155918"/>
          </a:xfrm>
          <a:prstGeom prst="rect">
            <a:avLst/>
          </a:prstGeom>
          <a:noFill/>
          <a:ln>
            <a:noFill/>
          </a:ln>
        </p:spPr>
      </p:pic>
      <p:sp>
        <p:nvSpPr>
          <p:cNvPr id="314" name="Google Shape;314;p9"/>
          <p:cNvSpPr txBox="1"/>
          <p:nvPr/>
        </p:nvSpPr>
        <p:spPr>
          <a:xfrm>
            <a:off x="1238609" y="2208196"/>
            <a:ext cx="10408984"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Multimedia tools like videos, interactive simulations and infographics transform the teaching of complex concepts. Firstly, multimedia helps students </a:t>
            </a:r>
            <a:r>
              <a:rPr lang="en-US" sz="2000" b="0" i="0" u="none" strike="noStrike" cap="none">
                <a:solidFill>
                  <a:srgbClr val="E36C09"/>
                </a:solidFill>
                <a:latin typeface="Arial"/>
                <a:ea typeface="Arial"/>
                <a:cs typeface="Arial"/>
                <a:sym typeface="Arial"/>
              </a:rPr>
              <a:t>understand complex ideas </a:t>
            </a:r>
            <a:r>
              <a:rPr lang="en-US" sz="2000" b="0" i="0" u="none" strike="noStrike" cap="none">
                <a:solidFill>
                  <a:srgbClr val="000000"/>
                </a:solidFill>
                <a:latin typeface="Arial"/>
                <a:ea typeface="Arial"/>
                <a:cs typeface="Arial"/>
                <a:sym typeface="Arial"/>
              </a:rPr>
              <a:t>better by using visuals and interactive elements. It also keeps students </a:t>
            </a:r>
            <a:r>
              <a:rPr lang="en-US" sz="2000" b="0" i="0" u="none" strike="noStrike" cap="none">
                <a:solidFill>
                  <a:srgbClr val="E36C09"/>
                </a:solidFill>
                <a:latin typeface="Arial"/>
                <a:ea typeface="Arial"/>
                <a:cs typeface="Arial"/>
                <a:sym typeface="Arial"/>
              </a:rPr>
              <a:t>engaged </a:t>
            </a:r>
            <a:r>
              <a:rPr lang="en-US" sz="2000" b="0" i="0" u="none" strike="noStrike" cap="none">
                <a:solidFill>
                  <a:srgbClr val="000000"/>
                </a:solidFill>
                <a:latin typeface="Arial"/>
                <a:ea typeface="Arial"/>
                <a:cs typeface="Arial"/>
                <a:sym typeface="Arial"/>
              </a:rPr>
              <a:t>with captivating content. Plus, it suits </a:t>
            </a:r>
            <a:r>
              <a:rPr lang="en-US" sz="2000" b="0" i="0" u="none" strike="noStrike" cap="none">
                <a:solidFill>
                  <a:srgbClr val="E36C09"/>
                </a:solidFill>
                <a:latin typeface="Arial"/>
                <a:ea typeface="Arial"/>
                <a:cs typeface="Arial"/>
                <a:sym typeface="Arial"/>
              </a:rPr>
              <a:t>different learning styles</a:t>
            </a:r>
            <a:r>
              <a:rPr lang="en-US" sz="2000" b="0" i="0" u="none" strike="noStrike" cap="none">
                <a:solidFill>
                  <a:srgbClr val="000000"/>
                </a:solidFill>
                <a:latin typeface="Arial"/>
                <a:ea typeface="Arial"/>
                <a:cs typeface="Arial"/>
                <a:sym typeface="Arial"/>
              </a:rPr>
              <a:t>, catering to auditory, visual, and kinesthetic learners. </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Implementing multimedia effectively means </a:t>
            </a:r>
            <a:r>
              <a:rPr lang="en-US" sz="2000" b="0" i="0" u="none" strike="noStrike" cap="none">
                <a:solidFill>
                  <a:srgbClr val="E36C09"/>
                </a:solidFill>
                <a:latin typeface="Arial"/>
                <a:ea typeface="Arial"/>
                <a:cs typeface="Arial"/>
                <a:sym typeface="Arial"/>
              </a:rPr>
              <a:t>choosing tools that match learning goals</a:t>
            </a:r>
            <a:r>
              <a:rPr lang="en-US" sz="2000" b="0" i="0" u="none" strike="noStrike" cap="none">
                <a:solidFill>
                  <a:srgbClr val="000000"/>
                </a:solidFill>
                <a:latin typeface="Arial"/>
                <a:ea typeface="Arial"/>
                <a:cs typeface="Arial"/>
                <a:sym typeface="Arial"/>
              </a:rPr>
              <a:t>, adding </a:t>
            </a:r>
            <a:r>
              <a:rPr lang="en-US" sz="2000" b="0" i="0" u="none" strike="noStrike" cap="none">
                <a:solidFill>
                  <a:srgbClr val="E36C09"/>
                </a:solidFill>
                <a:latin typeface="Arial"/>
                <a:ea typeface="Arial"/>
                <a:cs typeface="Arial"/>
                <a:sym typeface="Arial"/>
              </a:rPr>
              <a:t>interactive elements </a:t>
            </a:r>
            <a:r>
              <a:rPr lang="en-US" sz="2000" b="0" i="0" u="none" strike="noStrike" cap="none">
                <a:solidFill>
                  <a:srgbClr val="000000"/>
                </a:solidFill>
                <a:latin typeface="Arial"/>
                <a:ea typeface="Arial"/>
                <a:cs typeface="Arial"/>
                <a:sym typeface="Arial"/>
              </a:rPr>
              <a:t>for engagement, </a:t>
            </a:r>
            <a:r>
              <a:rPr lang="en-US" sz="2000" b="0" i="0" u="none" strike="noStrike" cap="none">
                <a:solidFill>
                  <a:srgbClr val="E36C09"/>
                </a:solidFill>
                <a:latin typeface="Arial"/>
                <a:ea typeface="Arial"/>
                <a:cs typeface="Arial"/>
                <a:sym typeface="Arial"/>
              </a:rPr>
              <a:t>and balancing multimedia with other teaching methods.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9"/>
          <p:cNvSpPr/>
          <p:nvPr/>
        </p:nvSpPr>
        <p:spPr>
          <a:xfrm>
            <a:off x="1028700" y="6482420"/>
            <a:ext cx="9949655" cy="199277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16" name="Google Shape;316;p9"/>
          <p:cNvSpPr txBox="1"/>
          <p:nvPr/>
        </p:nvSpPr>
        <p:spPr>
          <a:xfrm>
            <a:off x="1238609" y="6582008"/>
            <a:ext cx="9644496"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Take a look at PhET Interactive Simulations here: </a:t>
            </a:r>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https://phet.colorado.edu/</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PhET is a free online platform that offers over 165 interactive math and science simulations in 121 languages. Founded in 2002 by Nobel Laureate Carl Wieman.</a:t>
            </a:r>
            <a:endParaRPr sz="2000" b="0" i="0" u="none" strike="noStrike" cap="none">
              <a:solidFill>
                <a:schemeClr val="dk1"/>
              </a:solidFill>
              <a:latin typeface="Arial"/>
              <a:ea typeface="Arial"/>
              <a:cs typeface="Arial"/>
              <a:sym typeface="Arial"/>
            </a:endParaRPr>
          </a:p>
        </p:txBody>
      </p:sp>
      <p:pic>
        <p:nvPicPr>
          <p:cNvPr id="317" name="Google Shape;317;p9"/>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1"/>
        <p:cNvGrpSpPr/>
        <p:nvPr/>
      </p:nvGrpSpPr>
      <p:grpSpPr>
        <a:xfrm>
          <a:off x="0" y="0"/>
          <a:ext cx="0" cy="0"/>
          <a:chOff x="0" y="0"/>
          <a:chExt cx="0" cy="0"/>
        </a:xfrm>
      </p:grpSpPr>
      <p:sp>
        <p:nvSpPr>
          <p:cNvPr id="322" name="Google Shape;322;p42"/>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24" name="Google Shape;324;p42"/>
          <p:cNvSpPr txBox="1"/>
          <p:nvPr/>
        </p:nvSpPr>
        <p:spPr>
          <a:xfrm>
            <a:off x="1028700" y="1095375"/>
            <a:ext cx="12181388"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Multimedia in Teaching Complex Concepts</a:t>
            </a:r>
            <a:endParaRPr sz="3200" b="0" i="0" u="none" strike="noStrike" cap="none">
              <a:solidFill>
                <a:srgbClr val="000000"/>
              </a:solidFill>
              <a:latin typeface="Arial"/>
              <a:ea typeface="Arial"/>
              <a:cs typeface="Arial"/>
              <a:sym typeface="Arial"/>
            </a:endParaRPr>
          </a:p>
        </p:txBody>
      </p:sp>
      <p:sp>
        <p:nvSpPr>
          <p:cNvPr id="325" name="Google Shape;325;p4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27" name="Google Shape;327;p4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28" name="Google Shape;328;p42"/>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29" name="Google Shape;329;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0" name="Google Shape;330;p42"/>
          <p:cNvPicPr preferRelativeResize="0"/>
          <p:nvPr/>
        </p:nvPicPr>
        <p:blipFill rotWithShape="1">
          <a:blip r:embed="rId5">
            <a:alphaModFix/>
          </a:blip>
          <a:srcRect/>
          <a:stretch/>
        </p:blipFill>
        <p:spPr>
          <a:xfrm>
            <a:off x="1476529" y="3391454"/>
            <a:ext cx="7667471" cy="4312953"/>
          </a:xfrm>
          <a:prstGeom prst="rect">
            <a:avLst/>
          </a:prstGeom>
          <a:noFill/>
          <a:ln>
            <a:noFill/>
          </a:ln>
        </p:spPr>
      </p:pic>
      <p:sp>
        <p:nvSpPr>
          <p:cNvPr id="331" name="Google Shape;331;p42"/>
          <p:cNvSpPr txBox="1"/>
          <p:nvPr/>
        </p:nvSpPr>
        <p:spPr>
          <a:xfrm>
            <a:off x="1870039" y="2613485"/>
            <a:ext cx="716345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Watch this video by The Modern Classroom Projects to for teacher tips on creating engaging videos:</a:t>
            </a:r>
            <a:endParaRPr sz="1800" b="0" i="0" u="none" strike="noStrike" cap="none">
              <a:solidFill>
                <a:schemeClr val="dk1"/>
              </a:solidFill>
              <a:latin typeface="Arial"/>
              <a:ea typeface="Arial"/>
              <a:cs typeface="Arial"/>
              <a:sym typeface="Arial"/>
            </a:endParaRPr>
          </a:p>
        </p:txBody>
      </p:sp>
      <p:sp>
        <p:nvSpPr>
          <p:cNvPr id="332" name="Google Shape;332;p42"/>
          <p:cNvSpPr txBox="1"/>
          <p:nvPr/>
        </p:nvSpPr>
        <p:spPr>
          <a:xfrm>
            <a:off x="11761647" y="2421958"/>
            <a:ext cx="4413256"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Read this article by Midori Nediger on what infographics are and how to design them: </a:t>
            </a:r>
            <a:endParaRPr/>
          </a:p>
          <a:p>
            <a:pPr marL="0" marR="0" lvl="0" indent="0" algn="l" rtl="0">
              <a:lnSpc>
                <a:spcPct val="100000"/>
              </a:lnSpc>
              <a:spcBef>
                <a:spcPts val="0"/>
              </a:spcBef>
              <a:spcAft>
                <a:spcPts val="0"/>
              </a:spcAft>
              <a:buNone/>
            </a:pPr>
            <a:endParaRPr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https://venngage.com/blog/what-is-an-infographic/</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333" name="Google Shape;333;p42"/>
          <p:cNvSpPr/>
          <p:nvPr/>
        </p:nvSpPr>
        <p:spPr>
          <a:xfrm>
            <a:off x="1028700" y="2050473"/>
            <a:ext cx="8877300" cy="649239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34" name="Google Shape;334;p42"/>
          <p:cNvSpPr/>
          <p:nvPr/>
        </p:nvSpPr>
        <p:spPr>
          <a:xfrm>
            <a:off x="11446812" y="2048398"/>
            <a:ext cx="4873336" cy="649239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35" name="Google Shape;335;p42"/>
          <p:cNvSpPr/>
          <p:nvPr/>
        </p:nvSpPr>
        <p:spPr>
          <a:xfrm>
            <a:off x="374074" y="2380796"/>
            <a:ext cx="10155382" cy="5890368"/>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336" name="Google Shape;336;p42"/>
          <p:cNvPicPr preferRelativeResize="0"/>
          <p:nvPr/>
        </p:nvPicPr>
        <p:blipFill rotWithShape="1">
          <a:blip r:embed="rId7">
            <a:alphaModFix/>
          </a:blip>
          <a:srcRect/>
          <a:stretch/>
        </p:blipFill>
        <p:spPr>
          <a:xfrm>
            <a:off x="11679526" y="4948300"/>
            <a:ext cx="4495377" cy="2491472"/>
          </a:xfrm>
          <a:prstGeom prst="rect">
            <a:avLst/>
          </a:prstGeom>
          <a:noFill/>
          <a:ln>
            <a:noFill/>
          </a:ln>
        </p:spPr>
      </p:pic>
      <p:sp>
        <p:nvSpPr>
          <p:cNvPr id="337" name="Google Shape;337;p42"/>
          <p:cNvSpPr txBox="1"/>
          <p:nvPr/>
        </p:nvSpPr>
        <p:spPr>
          <a:xfrm>
            <a:off x="1579418" y="7704407"/>
            <a:ext cx="68718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https://www.youtube.com/watch?v=mjA6uVB1-TA</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38" name="Google Shape;338;p42"/>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2"/>
        <p:cNvGrpSpPr/>
        <p:nvPr/>
      </p:nvGrpSpPr>
      <p:grpSpPr>
        <a:xfrm>
          <a:off x="0" y="0"/>
          <a:ext cx="0" cy="0"/>
          <a:chOff x="0" y="0"/>
          <a:chExt cx="0" cy="0"/>
        </a:xfrm>
      </p:grpSpPr>
      <p:sp>
        <p:nvSpPr>
          <p:cNvPr id="343" name="Google Shape;343;p4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45" name="Google Shape;345;p43"/>
          <p:cNvSpPr txBox="1"/>
          <p:nvPr/>
        </p:nvSpPr>
        <p:spPr>
          <a:xfrm>
            <a:off x="1028700" y="1095375"/>
            <a:ext cx="12181388"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Multimedia in Teaching Complex Concepts</a:t>
            </a:r>
            <a:endParaRPr sz="3200" b="0" i="0" u="none" strike="noStrike" cap="none">
              <a:solidFill>
                <a:srgbClr val="000000"/>
              </a:solidFill>
              <a:latin typeface="Arial"/>
              <a:ea typeface="Arial"/>
              <a:cs typeface="Arial"/>
              <a:sym typeface="Arial"/>
            </a:endParaRPr>
          </a:p>
        </p:txBody>
      </p:sp>
      <p:sp>
        <p:nvSpPr>
          <p:cNvPr id="346" name="Google Shape;346;p4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48" name="Google Shape;348;p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49" name="Google Shape;349;p43"/>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50" name="Google Shape;350;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352" name="Google Shape;352;p43"/>
          <p:cNvSpPr txBox="1"/>
          <p:nvPr/>
        </p:nvSpPr>
        <p:spPr>
          <a:xfrm>
            <a:off x="838077" y="5993320"/>
            <a:ext cx="13799957" cy="26161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Animated Videos:</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Animated videos simplify complex concepts in subjects like science or math by visually breaking them down into step-by-step sequences.</a:t>
            </a:r>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In history, animated videos recreate key events, helping students better understand and visualize important moments.</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They engage visual learners, making abstract or static information more dynamic, relatable, and memorable.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43"/>
          <p:cNvSpPr txBox="1"/>
          <p:nvPr/>
        </p:nvSpPr>
        <p:spPr>
          <a:xfrm>
            <a:off x="899717" y="2131171"/>
            <a:ext cx="7079672"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3D Models and Virtual Spaces:</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3D models allow students to explore complex structures like the human body or mechanical systems interactively and safely, providing a deeper understanding. These immersive, hands-on tools make abstract concepts easier to understand, offering experiences beyond what traditional classrooms can provide.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4" name="Google Shape;354;p43"/>
          <p:cNvPicPr preferRelativeResize="0"/>
          <p:nvPr/>
        </p:nvPicPr>
        <p:blipFill rotWithShape="1">
          <a:blip r:embed="rId5">
            <a:alphaModFix/>
          </a:blip>
          <a:srcRect/>
          <a:stretch/>
        </p:blipFill>
        <p:spPr>
          <a:xfrm>
            <a:off x="8757155" y="3182261"/>
            <a:ext cx="8573828" cy="2430657"/>
          </a:xfrm>
          <a:prstGeom prst="rect">
            <a:avLst/>
          </a:prstGeom>
          <a:noFill/>
          <a:ln>
            <a:noFill/>
          </a:ln>
        </p:spPr>
      </p:pic>
      <p:pic>
        <p:nvPicPr>
          <p:cNvPr id="355" name="Google Shape;355;p43"/>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9"/>
        <p:cNvGrpSpPr/>
        <p:nvPr/>
      </p:nvGrpSpPr>
      <p:grpSpPr>
        <a:xfrm>
          <a:off x="0" y="0"/>
          <a:ext cx="0" cy="0"/>
          <a:chOff x="0" y="0"/>
          <a:chExt cx="0" cy="0"/>
        </a:xfrm>
      </p:grpSpPr>
      <p:sp>
        <p:nvSpPr>
          <p:cNvPr id="360" name="Google Shape;360;p44"/>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62" name="Google Shape;362;p44"/>
          <p:cNvSpPr txBox="1"/>
          <p:nvPr/>
        </p:nvSpPr>
        <p:spPr>
          <a:xfrm>
            <a:off x="1028700" y="1095375"/>
            <a:ext cx="12181388"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Multimedia in Teaching Complex Concepts</a:t>
            </a:r>
            <a:endParaRPr sz="1400" b="0" i="0" u="none" strike="noStrike" cap="none">
              <a:solidFill>
                <a:srgbClr val="000000"/>
              </a:solidFill>
              <a:latin typeface="Arial"/>
              <a:ea typeface="Arial"/>
              <a:cs typeface="Arial"/>
              <a:sym typeface="Arial"/>
            </a:endParaRPr>
          </a:p>
        </p:txBody>
      </p:sp>
      <p:sp>
        <p:nvSpPr>
          <p:cNvPr id="363" name="Google Shape;363;p4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65" name="Google Shape;365;p4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66" name="Google Shape;366;p44"/>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67" name="Google Shape;367;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4"/>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369" name="Google Shape;369;p44"/>
          <p:cNvSpPr txBox="1"/>
          <p:nvPr/>
        </p:nvSpPr>
        <p:spPr>
          <a:xfrm>
            <a:off x="12100023" y="2287717"/>
            <a:ext cx="33631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44"/>
          <p:cNvSpPr txBox="1"/>
          <p:nvPr/>
        </p:nvSpPr>
        <p:spPr>
          <a:xfrm>
            <a:off x="8736900" y="2287717"/>
            <a:ext cx="33631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44"/>
          <p:cNvSpPr txBox="1"/>
          <p:nvPr/>
        </p:nvSpPr>
        <p:spPr>
          <a:xfrm>
            <a:off x="1260764" y="3057118"/>
            <a:ext cx="7135091"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When evaluating effectiveness, it's important to keep an eye on how engaged and well students understand when using multimedia tools. Getting feedback from students helps identify areas for improvement and adjust teaching methods accordingly. In conclusion, using multimedia in blended learning is a great way to make learning engaging and effective for all students.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72" name="Google Shape;372;p44"/>
          <p:cNvPicPr preferRelativeResize="0"/>
          <p:nvPr/>
        </p:nvPicPr>
        <p:blipFill rotWithShape="1">
          <a:blip r:embed="rId5">
            <a:alphaModFix/>
          </a:blip>
          <a:srcRect/>
          <a:stretch/>
        </p:blipFill>
        <p:spPr>
          <a:xfrm>
            <a:off x="8836498" y="2445757"/>
            <a:ext cx="8030403" cy="5353602"/>
          </a:xfrm>
          <a:prstGeom prst="rect">
            <a:avLst/>
          </a:prstGeom>
          <a:noFill/>
          <a:ln>
            <a:noFill/>
          </a:ln>
        </p:spPr>
      </p:pic>
      <p:pic>
        <p:nvPicPr>
          <p:cNvPr id="373" name="Google Shape;373;p44"/>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7"/>
        <p:cNvGrpSpPr/>
        <p:nvPr/>
      </p:nvGrpSpPr>
      <p:grpSpPr>
        <a:xfrm>
          <a:off x="0" y="0"/>
          <a:ext cx="0" cy="0"/>
          <a:chOff x="0" y="0"/>
          <a:chExt cx="0" cy="0"/>
        </a:xfrm>
      </p:grpSpPr>
      <p:sp>
        <p:nvSpPr>
          <p:cNvPr id="378" name="Google Shape;378;p10"/>
          <p:cNvSpPr txBox="1"/>
          <p:nvPr/>
        </p:nvSpPr>
        <p:spPr>
          <a:xfrm>
            <a:off x="1028700" y="827483"/>
            <a:ext cx="6990285"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Engaging Students in Self-Paced Learning</a:t>
            </a:r>
            <a:endParaRPr sz="4000" b="0" i="0" u="none" strike="noStrike" cap="none">
              <a:solidFill>
                <a:srgbClr val="033C5B"/>
              </a:solidFill>
              <a:latin typeface="Arial"/>
              <a:ea typeface="Arial"/>
              <a:cs typeface="Arial"/>
              <a:sym typeface="Arial"/>
            </a:endParaRPr>
          </a:p>
        </p:txBody>
      </p:sp>
      <p:sp>
        <p:nvSpPr>
          <p:cNvPr id="379" name="Google Shape;379;p10"/>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0"/>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0"/>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382" name="Google Shape;382;p10"/>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383" name="Google Shape;383;p10"/>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384" name="Google Shape;384;p10"/>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85" name="Google Shape;385;p10"/>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386" name="Google Shape;386;p10"/>
          <p:cNvSpPr txBox="1"/>
          <p:nvPr/>
        </p:nvSpPr>
        <p:spPr>
          <a:xfrm>
            <a:off x="1018464" y="3009900"/>
            <a:ext cx="6990285" cy="36625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Self-paced learning allows students to absorb material at their own speed, accommodating individual learning styles and needs.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0D0D0D"/>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It’s crucial for online components of blended learning, where students often control their pace of learning.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87" name="Google Shape;387;p10"/>
          <p:cNvPicPr preferRelativeResize="0"/>
          <p:nvPr/>
        </p:nvPicPr>
        <p:blipFill rotWithShape="1">
          <a:blip r:embed="rId8">
            <a:alphaModFix/>
          </a:blip>
          <a:srcRect/>
          <a:stretch/>
        </p:blipFill>
        <p:spPr>
          <a:xfrm>
            <a:off x="10979750" y="2218490"/>
            <a:ext cx="5943600" cy="6070060"/>
          </a:xfrm>
          <a:prstGeom prst="rect">
            <a:avLst/>
          </a:prstGeom>
          <a:noFill/>
          <a:ln>
            <a:noFill/>
          </a:ln>
        </p:spPr>
      </p:pic>
      <p:sp>
        <p:nvSpPr>
          <p:cNvPr id="388" name="Google Shape;388;p10"/>
          <p:cNvSpPr/>
          <p:nvPr/>
        </p:nvSpPr>
        <p:spPr>
          <a:xfrm>
            <a:off x="706581" y="6774873"/>
            <a:ext cx="7966363" cy="1811325"/>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89" name="Google Shape;389;p10"/>
          <p:cNvSpPr txBox="1"/>
          <p:nvPr/>
        </p:nvSpPr>
        <p:spPr>
          <a:xfrm>
            <a:off x="858982" y="6954982"/>
            <a:ext cx="7813962"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Read this article by Digital Learning Institute to learn about Self-Paced Learning: Definition, Benefits and Tips: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https://www.digitallearninginstitute.com/blog/what-is-self-paced-learning-definition-benefits-and-tips</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pic>
        <p:nvPicPr>
          <p:cNvPr id="390" name="Google Shape;390;p10"/>
          <p:cNvPicPr preferRelativeResize="0"/>
          <p:nvPr/>
        </p:nvPicPr>
        <p:blipFill rotWithShape="1">
          <a:blip r:embed="rId10">
            <a:alphaModFix/>
          </a:blip>
          <a:srcRect/>
          <a:stretch/>
        </p:blipFill>
        <p:spPr>
          <a:xfrm>
            <a:off x="15812650" y="9468646"/>
            <a:ext cx="1727565" cy="628205"/>
          </a:xfrm>
          <a:prstGeom prst="rect">
            <a:avLst/>
          </a:prstGeom>
          <a:noFill/>
          <a:ln>
            <a:noFill/>
          </a:ln>
        </p:spPr>
      </p:pic>
      <p:sp>
        <p:nvSpPr>
          <p:cNvPr id="391" name="Google Shape;391;p1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5"/>
        <p:cNvGrpSpPr/>
        <p:nvPr/>
      </p:nvGrpSpPr>
      <p:grpSpPr>
        <a:xfrm>
          <a:off x="0" y="0"/>
          <a:ext cx="0" cy="0"/>
          <a:chOff x="0" y="0"/>
          <a:chExt cx="0" cy="0"/>
        </a:xfrm>
      </p:grpSpPr>
      <p:sp>
        <p:nvSpPr>
          <p:cNvPr id="396" name="Google Shape;396;p11"/>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98" name="Google Shape;398;p11"/>
          <p:cNvSpPr txBox="1"/>
          <p:nvPr/>
        </p:nvSpPr>
        <p:spPr>
          <a:xfrm>
            <a:off x="1028700" y="1095375"/>
            <a:ext cx="12181388" cy="212737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Engaging Students in Self-Paced Learning</a:t>
            </a:r>
            <a:endParaRPr sz="3200" b="0" i="0" u="none" strike="noStrike" cap="none">
              <a:solidFill>
                <a:srgbClr val="000000"/>
              </a:solidFill>
              <a:latin typeface="Arial"/>
              <a:ea typeface="Arial"/>
              <a:cs typeface="Arial"/>
              <a:sym typeface="Arial"/>
            </a:endParaRPr>
          </a:p>
          <a:p>
            <a:pPr marL="0" marR="0" lvl="0" indent="0" algn="l" rtl="0">
              <a:lnSpc>
                <a:spcPct val="192474"/>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399" name="Google Shape;399;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01" name="Google Shape;401;p1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02" name="Google Shape;402;p11"/>
          <p:cNvSpPr txBox="1"/>
          <p:nvPr/>
        </p:nvSpPr>
        <p:spPr>
          <a:xfrm>
            <a:off x="5627065" y="9243317"/>
            <a:ext cx="12041100" cy="486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a:solidFill>
                  <a:srgbClr val="121212"/>
                </a:solidFill>
                <a:latin typeface="Arial"/>
                <a:ea typeface="Arial"/>
                <a:cs typeface="Arial"/>
                <a:sym typeface="Arial"/>
              </a:rPr>
              <a:t>F</a:t>
            </a:r>
            <a:r>
              <a:rPr lang="en-US" sz="1200" b="0" i="0" u="none" strike="noStrike" cap="none">
                <a:solidFill>
                  <a:srgbClr val="121212"/>
                </a:solidFill>
                <a:latin typeface="Arial"/>
                <a:ea typeface="Arial"/>
                <a:cs typeface="Arial"/>
                <a:sym typeface="Arial"/>
              </a:rPr>
              <a:t>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03" name="Google Shape;403;p1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1"/>
          <p:cNvSpPr txBox="1"/>
          <p:nvPr/>
        </p:nvSpPr>
        <p:spPr>
          <a:xfrm>
            <a:off x="971550" y="2278775"/>
            <a:ext cx="5257800" cy="360094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Challenges in self-paced learning</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Ensuring consistent engagement and preventing procrastination can be challenging.</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Balancing flexibility with the need to meet deadlines and complete course objectives.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11"/>
          <p:cNvSpPr txBox="1"/>
          <p:nvPr/>
        </p:nvSpPr>
        <p:spPr>
          <a:xfrm>
            <a:off x="1028700" y="5881348"/>
            <a:ext cx="5143500" cy="240061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Strategies for effective self-paced learning</a:t>
            </a:r>
            <a:endParaRPr sz="2000" b="0" i="0" u="none" strike="noStrike" cap="none">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Clear structure and guidelines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Interactive and varied content </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Regular check-ins and feedback</a:t>
            </a:r>
            <a:endParaRPr sz="2000" b="0" i="0" u="none" strike="noStrike" cap="none">
              <a:solidFill>
                <a:schemeClr val="dk1"/>
              </a:solidFill>
              <a:latin typeface="Arial"/>
              <a:ea typeface="Arial"/>
              <a:cs typeface="Arial"/>
              <a:sym typeface="Arial"/>
            </a:endParaRPr>
          </a:p>
        </p:txBody>
      </p:sp>
      <p:sp>
        <p:nvSpPr>
          <p:cNvPr id="406" name="Google Shape;406;p11"/>
          <p:cNvSpPr/>
          <p:nvPr/>
        </p:nvSpPr>
        <p:spPr>
          <a:xfrm>
            <a:off x="7197485" y="2544596"/>
            <a:ext cx="9285822" cy="1297263"/>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11"/>
          <p:cNvSpPr txBox="1"/>
          <p:nvPr/>
        </p:nvSpPr>
        <p:spPr>
          <a:xfrm>
            <a:off x="7434453" y="2571583"/>
            <a:ext cx="9500942" cy="1415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Supporting Student Autonomy</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Encourage</a:t>
            </a:r>
            <a:r>
              <a:rPr lang="en-US" sz="2000" b="1" i="0" u="none" strike="noStrike" cap="none">
                <a:solidFill>
                  <a:schemeClr val="dk1"/>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goal-setting</a:t>
            </a:r>
            <a:r>
              <a:rPr lang="en-US" sz="2000" b="1" i="0" u="none" strike="noStrike" cap="none">
                <a:solidFill>
                  <a:schemeClr val="dk1"/>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and </a:t>
            </a:r>
            <a:r>
              <a:rPr lang="en-US" sz="2000" b="1" i="0" u="none" strike="noStrike" cap="none">
                <a:solidFill>
                  <a:srgbClr val="E36C09"/>
                </a:solidFill>
                <a:latin typeface="Arial"/>
                <a:ea typeface="Arial"/>
                <a:cs typeface="Arial"/>
                <a:sym typeface="Arial"/>
              </a:rPr>
              <a:t>time management skills</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Offer resources </a:t>
            </a:r>
            <a:r>
              <a:rPr lang="en-US" sz="2000" b="0" i="0" u="none" strike="noStrike" cap="none">
                <a:solidFill>
                  <a:schemeClr val="dk1"/>
                </a:solidFill>
                <a:latin typeface="Arial"/>
                <a:ea typeface="Arial"/>
                <a:cs typeface="Arial"/>
                <a:sym typeface="Arial"/>
              </a:rPr>
              <a:t>on effective study habits and self-assessment tools.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408" name="Google Shape;408;p11"/>
          <p:cNvSpPr/>
          <p:nvPr/>
        </p:nvSpPr>
        <p:spPr>
          <a:xfrm>
            <a:off x="7197484" y="4338698"/>
            <a:ext cx="9285823" cy="143148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9" name="Google Shape;409;p11"/>
          <p:cNvSpPr/>
          <p:nvPr/>
        </p:nvSpPr>
        <p:spPr>
          <a:xfrm>
            <a:off x="7197484" y="6353295"/>
            <a:ext cx="9285823" cy="1939229"/>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11"/>
          <p:cNvSpPr txBox="1"/>
          <p:nvPr/>
        </p:nvSpPr>
        <p:spPr>
          <a:xfrm>
            <a:off x="7434452" y="4364744"/>
            <a:ext cx="9048855"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Assessment in Self-Paced Learning</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Incorporate </a:t>
            </a:r>
            <a:r>
              <a:rPr lang="en-US" sz="2000" b="1" i="0" u="none" strike="noStrike" cap="none">
                <a:solidFill>
                  <a:srgbClr val="E36C09"/>
                </a:solidFill>
                <a:latin typeface="Arial"/>
                <a:ea typeface="Arial"/>
                <a:cs typeface="Arial"/>
                <a:sym typeface="Arial"/>
              </a:rPr>
              <a:t>formative assessments </a:t>
            </a:r>
            <a:r>
              <a:rPr lang="en-US" sz="2000" b="0" i="0" u="none" strike="noStrike" cap="none">
                <a:solidFill>
                  <a:schemeClr val="dk1"/>
                </a:solidFill>
                <a:latin typeface="Arial"/>
                <a:ea typeface="Arial"/>
                <a:cs typeface="Arial"/>
                <a:sym typeface="Arial"/>
              </a:rPr>
              <a:t>that students can take at their own pace to gauge their understanding.</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Use these assessments to provide </a:t>
            </a:r>
            <a:r>
              <a:rPr lang="en-US" sz="2000" b="1" i="0" u="none" strike="noStrike" cap="none">
                <a:solidFill>
                  <a:srgbClr val="E36C09"/>
                </a:solidFill>
                <a:latin typeface="Arial"/>
                <a:ea typeface="Arial"/>
                <a:cs typeface="Arial"/>
                <a:sym typeface="Arial"/>
              </a:rPr>
              <a:t>personalized feedback and support</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11"/>
          <p:cNvSpPr txBox="1"/>
          <p:nvPr/>
        </p:nvSpPr>
        <p:spPr>
          <a:xfrm>
            <a:off x="7431196" y="6466101"/>
            <a:ext cx="9270806"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Encouraging Peer Interaction</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Facilitate </a:t>
            </a:r>
            <a:r>
              <a:rPr lang="en-US" sz="2000" b="1" i="0" u="none" strike="noStrike" cap="none">
                <a:solidFill>
                  <a:srgbClr val="E36C09"/>
                </a:solidFill>
                <a:latin typeface="Arial"/>
                <a:ea typeface="Arial"/>
                <a:cs typeface="Arial"/>
                <a:sym typeface="Arial"/>
              </a:rPr>
              <a:t>online discussion forums </a:t>
            </a:r>
            <a:r>
              <a:rPr lang="en-US" sz="2000" b="0" i="0" u="none" strike="noStrike" cap="none">
                <a:solidFill>
                  <a:schemeClr val="dk1"/>
                </a:solidFill>
                <a:latin typeface="Arial"/>
                <a:ea typeface="Arial"/>
                <a:cs typeface="Arial"/>
                <a:sym typeface="Arial"/>
              </a:rPr>
              <a:t>or </a:t>
            </a:r>
            <a:r>
              <a:rPr lang="en-US" sz="2000" b="1" i="0" u="none" strike="noStrike" cap="none">
                <a:solidFill>
                  <a:srgbClr val="E36C09"/>
                </a:solidFill>
                <a:latin typeface="Arial"/>
                <a:ea typeface="Arial"/>
                <a:cs typeface="Arial"/>
                <a:sym typeface="Arial"/>
              </a:rPr>
              <a:t>study groups </a:t>
            </a:r>
            <a:r>
              <a:rPr lang="en-US" sz="2000" b="0" i="0" u="none" strike="noStrike" cap="none">
                <a:solidFill>
                  <a:schemeClr val="dk1"/>
                </a:solidFill>
                <a:latin typeface="Arial"/>
                <a:ea typeface="Arial"/>
                <a:cs typeface="Arial"/>
                <a:sym typeface="Arial"/>
              </a:rPr>
              <a:t>to keep students connected and engaged with their peers.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Peer support </a:t>
            </a:r>
            <a:r>
              <a:rPr lang="en-US" sz="2000" b="0" i="0" u="none" strike="noStrike" cap="none">
                <a:solidFill>
                  <a:schemeClr val="dk1"/>
                </a:solidFill>
                <a:latin typeface="Arial"/>
                <a:ea typeface="Arial"/>
                <a:cs typeface="Arial"/>
                <a:sym typeface="Arial"/>
              </a:rPr>
              <a:t>can be instrumental in motivating students and promoting a deeper understanding of the material.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2" name="Google Shape;412;p11"/>
          <p:cNvPicPr preferRelativeResize="0"/>
          <p:nvPr/>
        </p:nvPicPr>
        <p:blipFill rotWithShape="1">
          <a:blip r:embed="rId5">
            <a:alphaModFix/>
          </a:blip>
          <a:srcRect/>
          <a:stretch/>
        </p:blipFill>
        <p:spPr>
          <a:xfrm>
            <a:off x="15812650" y="9468646"/>
            <a:ext cx="1727565" cy="628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6"/>
        <p:cNvGrpSpPr/>
        <p:nvPr/>
      </p:nvGrpSpPr>
      <p:grpSpPr>
        <a:xfrm>
          <a:off x="0" y="0"/>
          <a:ext cx="0" cy="0"/>
          <a:chOff x="0" y="0"/>
          <a:chExt cx="0" cy="0"/>
        </a:xfrm>
      </p:grpSpPr>
      <p:sp>
        <p:nvSpPr>
          <p:cNvPr id="417" name="Google Shape;417;p4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19" name="Google Shape;419;p45"/>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Engaging Students in Self-Paced Learning</a:t>
            </a:r>
            <a:endParaRPr sz="3200" b="0" i="0" u="none" strike="noStrike" cap="none">
              <a:solidFill>
                <a:srgbClr val="000000"/>
              </a:solidFill>
              <a:latin typeface="Arial"/>
              <a:ea typeface="Arial"/>
              <a:cs typeface="Arial"/>
              <a:sym typeface="Arial"/>
            </a:endParaRPr>
          </a:p>
        </p:txBody>
      </p:sp>
      <p:sp>
        <p:nvSpPr>
          <p:cNvPr id="420" name="Google Shape;420;p4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22" name="Google Shape;422;p4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23" name="Google Shape;423;p45"/>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24" name="Google Shape;424;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5" name="Google Shape;425;p45"/>
          <p:cNvPicPr preferRelativeResize="0"/>
          <p:nvPr/>
        </p:nvPicPr>
        <p:blipFill rotWithShape="1">
          <a:blip r:embed="rId5">
            <a:alphaModFix/>
          </a:blip>
          <a:srcRect/>
          <a:stretch/>
        </p:blipFill>
        <p:spPr>
          <a:xfrm>
            <a:off x="1233055" y="3869135"/>
            <a:ext cx="6337796" cy="3565010"/>
          </a:xfrm>
          <a:prstGeom prst="rect">
            <a:avLst/>
          </a:prstGeom>
          <a:noFill/>
          <a:ln>
            <a:noFill/>
          </a:ln>
        </p:spPr>
      </p:pic>
      <p:sp>
        <p:nvSpPr>
          <p:cNvPr id="426" name="Google Shape;426;p45"/>
          <p:cNvSpPr txBox="1"/>
          <p:nvPr/>
        </p:nvSpPr>
        <p:spPr>
          <a:xfrm>
            <a:off x="1233055" y="2702926"/>
            <a:ext cx="65670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Watch this video by John Spenser on the shift from engaging students to empowering learners</a:t>
            </a:r>
            <a:endParaRPr sz="2000" b="0" i="0" u="none" strike="noStrike" cap="none">
              <a:solidFill>
                <a:srgbClr val="000000"/>
              </a:solidFill>
              <a:latin typeface="Arial"/>
              <a:ea typeface="Arial"/>
              <a:cs typeface="Arial"/>
              <a:sym typeface="Arial"/>
            </a:endParaRPr>
          </a:p>
        </p:txBody>
      </p:sp>
      <p:sp>
        <p:nvSpPr>
          <p:cNvPr id="427" name="Google Shape;427;p45"/>
          <p:cNvSpPr txBox="1"/>
          <p:nvPr/>
        </p:nvSpPr>
        <p:spPr>
          <a:xfrm>
            <a:off x="1233055" y="7622695"/>
            <a:ext cx="52508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https://www.youtube.com/watch?v=BYBJQ5rIFjA</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28" name="Google Shape;428;p45"/>
          <p:cNvSpPr/>
          <p:nvPr/>
        </p:nvSpPr>
        <p:spPr>
          <a:xfrm>
            <a:off x="9337964" y="2923309"/>
            <a:ext cx="7148945" cy="1397650"/>
          </a:xfrm>
          <a:prstGeom prst="roundRect">
            <a:avLst>
              <a:gd name="adj" fmla="val 16667"/>
            </a:avLst>
          </a:prstGeom>
          <a:noFill/>
          <a:ln w="635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29" name="Google Shape;429;p45"/>
          <p:cNvSpPr txBox="1"/>
          <p:nvPr/>
        </p:nvSpPr>
        <p:spPr>
          <a:xfrm>
            <a:off x="9601200" y="3061855"/>
            <a:ext cx="66778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What challenges have you encountered with self-paced learning? How could you address procrastination or disengagement?</a:t>
            </a:r>
            <a:endParaRPr/>
          </a:p>
        </p:txBody>
      </p:sp>
      <p:sp>
        <p:nvSpPr>
          <p:cNvPr id="430" name="Google Shape;430;p45"/>
          <p:cNvSpPr/>
          <p:nvPr/>
        </p:nvSpPr>
        <p:spPr>
          <a:xfrm>
            <a:off x="9337963" y="5244753"/>
            <a:ext cx="7148945" cy="1397650"/>
          </a:xfrm>
          <a:prstGeom prst="roundRect">
            <a:avLst>
              <a:gd name="adj" fmla="val 16667"/>
            </a:avLst>
          </a:prstGeom>
          <a:noFill/>
          <a:ln w="635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31" name="Google Shape;431;p45"/>
          <p:cNvSpPr txBox="1"/>
          <p:nvPr/>
        </p:nvSpPr>
        <p:spPr>
          <a:xfrm>
            <a:off x="9601200" y="5466737"/>
            <a:ext cx="66778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Think of one strategy you could implement to enhance student responsibility in a self-paced environment.</a:t>
            </a:r>
            <a:endParaRPr/>
          </a:p>
        </p:txBody>
      </p:sp>
      <p:pic>
        <p:nvPicPr>
          <p:cNvPr id="432" name="Google Shape;432;p45"/>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0"/>
        <p:cNvGrpSpPr/>
        <p:nvPr/>
      </p:nvGrpSpPr>
      <p:grpSpPr>
        <a:xfrm>
          <a:off x="0" y="0"/>
          <a:ext cx="0" cy="0"/>
          <a:chOff x="0" y="0"/>
          <a:chExt cx="0" cy="0"/>
        </a:xfrm>
      </p:grpSpPr>
      <p:sp>
        <p:nvSpPr>
          <p:cNvPr id="101" name="Google Shape;101;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Learning Objectives</a:t>
            </a: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1028700" y="3069101"/>
            <a:ext cx="6990285" cy="3500958"/>
          </a:xfrm>
          <a:prstGeom prst="rect">
            <a:avLst/>
          </a:prstGeom>
          <a:noFill/>
          <a:ln>
            <a:noFill/>
          </a:ln>
        </p:spPr>
        <p:txBody>
          <a:bodyPr spcFirstLastPara="1" wrap="square" lIns="0" tIns="0" rIns="0" bIns="0" anchor="t" anchorCtr="0">
            <a:spAutoFit/>
          </a:bodyPr>
          <a:lstStyle/>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Understand the Role of Energizers</a:t>
            </a:r>
            <a:endParaRPr sz="1400" b="0" i="0" u="none" strike="noStrike" cap="none">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Identify Effective Modalities for Various Content</a:t>
            </a:r>
            <a:endParaRPr sz="1400" b="0" i="0" u="none" strike="noStrike" cap="none">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Apply Multimedia Tools in Teaching</a:t>
            </a:r>
            <a:endParaRPr sz="2600" b="0" i="0" u="none" strike="noStrike" cap="none">
              <a:solidFill>
                <a:srgbClr val="121212"/>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Facilitate Self-Paced Online Learning</a:t>
            </a:r>
            <a:endParaRPr sz="2600" b="0" i="0" u="none" strike="noStrike" cap="none">
              <a:solidFill>
                <a:srgbClr val="121212"/>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a:solidFill>
                  <a:srgbClr val="121212"/>
                </a:solidFill>
                <a:latin typeface="Arial"/>
                <a:ea typeface="Arial"/>
                <a:cs typeface="Arial"/>
                <a:sym typeface="Arial"/>
              </a:rPr>
              <a:t>Design Application-Oriented Activities</a:t>
            </a:r>
            <a:endParaRPr sz="2600" b="0" i="0" u="none" strike="noStrike" cap="none">
              <a:solidFill>
                <a:srgbClr val="121212"/>
              </a:solidFill>
              <a:latin typeface="Arial"/>
              <a:ea typeface="Arial"/>
              <a:cs typeface="Arial"/>
              <a:sym typeface="Arial"/>
            </a:endParaRPr>
          </a:p>
          <a:p>
            <a:pPr marL="302259" marR="0" lvl="1" indent="0" algn="l" rtl="0">
              <a:lnSpc>
                <a:spcPct val="140014"/>
              </a:lnSpc>
              <a:spcBef>
                <a:spcPts val="0"/>
              </a:spcBef>
              <a:spcAft>
                <a:spcPts val="0"/>
              </a:spcAft>
              <a:buClr>
                <a:srgbClr val="000000"/>
              </a:buClr>
              <a:buSzPts val="2799"/>
              <a:buFont typeface="Arial"/>
              <a:buNone/>
            </a:pPr>
            <a:endParaRPr sz="2799" b="0" i="0" u="none" strike="noStrike" cap="none">
              <a:solidFill>
                <a:srgbClr val="121212"/>
              </a:solidFill>
              <a:latin typeface="Arial"/>
              <a:ea typeface="Arial"/>
              <a:cs typeface="Arial"/>
              <a:sym typeface="Arial"/>
            </a:endParaRPr>
          </a:p>
        </p:txBody>
      </p:sp>
      <p:sp>
        <p:nvSpPr>
          <p:cNvPr id="103" name="Google Shape;103;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6" name="Google Shape;106;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7" name="Google Shape;107;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8" name="Google Shape;108;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9" name="Google Shape;109;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110" name="Google Shape;110;p2"/>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6"/>
        <p:cNvGrpSpPr/>
        <p:nvPr/>
      </p:nvGrpSpPr>
      <p:grpSpPr>
        <a:xfrm>
          <a:off x="0" y="0"/>
          <a:ext cx="0" cy="0"/>
          <a:chOff x="0" y="0"/>
          <a:chExt cx="0" cy="0"/>
        </a:xfrm>
      </p:grpSpPr>
      <p:sp>
        <p:nvSpPr>
          <p:cNvPr id="437" name="Google Shape;437;p12"/>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2"/>
          <p:cNvSpPr/>
          <p:nvPr/>
        </p:nvSpPr>
        <p:spPr>
          <a:xfrm>
            <a:off x="0" y="1167156"/>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439" name="Google Shape;439;p12"/>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440" name="Google Shape;440;p12"/>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441" name="Google Shape;441;p12"/>
          <p:cNvSpPr txBox="1"/>
          <p:nvPr/>
        </p:nvSpPr>
        <p:spPr>
          <a:xfrm>
            <a:off x="9613827" y="685850"/>
            <a:ext cx="7714500" cy="1231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Designing Application-Oriented Activities</a:t>
            </a:r>
            <a:endParaRPr sz="4000" b="0" i="0" u="none" strike="noStrike" cap="none">
              <a:solidFill>
                <a:srgbClr val="033C5B"/>
              </a:solidFill>
              <a:latin typeface="Arial"/>
              <a:ea typeface="Arial"/>
              <a:cs typeface="Arial"/>
              <a:sym typeface="Arial"/>
            </a:endParaRPr>
          </a:p>
        </p:txBody>
      </p:sp>
      <p:sp>
        <p:nvSpPr>
          <p:cNvPr id="442" name="Google Shape;442;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43" name="Google Shape;443;p1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44" name="Google Shape;444;p12"/>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45" name="Google Shape;445;p1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2"/>
          <p:cNvSpPr txBox="1"/>
          <p:nvPr/>
        </p:nvSpPr>
        <p:spPr>
          <a:xfrm>
            <a:off x="9613816" y="2166488"/>
            <a:ext cx="8025875" cy="590927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Focus on Practical Application</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Emphasize the importance of activities that enable students to apply what they've learned in practical scenarios, bridging the gap between theory and practice.</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Key Aspects of Application-Oriented Activities</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Relevance</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Design activities that are closely related to real-world scenarios to make the learning more applicable and meaningful.</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Creativity</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Encourage students to think creatively and innovatively in applying concepts, fostering problem-solving skills.</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1" i="0" u="none" strike="noStrike" cap="none">
                <a:solidFill>
                  <a:srgbClr val="E36C09"/>
                </a:solidFill>
                <a:latin typeface="Arial"/>
                <a:ea typeface="Arial"/>
                <a:cs typeface="Arial"/>
                <a:sym typeface="Arial"/>
              </a:rPr>
              <a:t>Collaboration</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Incorporate group projects or tasks that require teamwork, simulating real-life collaborative environments.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7" name="Google Shape;447;p12"/>
          <p:cNvPicPr preferRelativeResize="0"/>
          <p:nvPr/>
        </p:nvPicPr>
        <p:blipFill rotWithShape="1">
          <a:blip r:embed="rId7">
            <a:alphaModFix/>
          </a:blip>
          <a:srcRect/>
          <a:stretch/>
        </p:blipFill>
        <p:spPr>
          <a:xfrm>
            <a:off x="714746" y="1916945"/>
            <a:ext cx="7714508" cy="5143500"/>
          </a:xfrm>
          <a:prstGeom prst="rect">
            <a:avLst/>
          </a:prstGeom>
          <a:noFill/>
          <a:ln>
            <a:noFill/>
          </a:ln>
        </p:spPr>
      </p:pic>
      <p:pic>
        <p:nvPicPr>
          <p:cNvPr id="448" name="Google Shape;448;p12"/>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52"/>
        <p:cNvGrpSpPr/>
        <p:nvPr/>
      </p:nvGrpSpPr>
      <p:grpSpPr>
        <a:xfrm>
          <a:off x="0" y="0"/>
          <a:ext cx="0" cy="0"/>
          <a:chOff x="0" y="0"/>
          <a:chExt cx="0" cy="0"/>
        </a:xfrm>
      </p:grpSpPr>
      <p:sp>
        <p:nvSpPr>
          <p:cNvPr id="453" name="Google Shape;453;p13"/>
          <p:cNvSpPr txBox="1"/>
          <p:nvPr/>
        </p:nvSpPr>
        <p:spPr>
          <a:xfrm>
            <a:off x="508526" y="1388369"/>
            <a:ext cx="7706966" cy="2681375"/>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Designing Application-Oriented Activities</a:t>
            </a:r>
            <a:endParaRPr sz="3200" b="0" i="0" u="none" strike="noStrike" cap="none">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454" name="Google Shape;454;p13"/>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3"/>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57" name="Google Shape;457;p13"/>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58" name="Google Shape;458;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59" name="Google Shape;459;p1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60" name="Google Shape;460;p13"/>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61" name="Google Shape;461;p1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3"/>
          <p:cNvSpPr txBox="1"/>
          <p:nvPr/>
        </p:nvSpPr>
        <p:spPr>
          <a:xfrm>
            <a:off x="734019" y="3505200"/>
            <a:ext cx="7218490"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Implementing application-oriented activities effectively involves providing </a:t>
            </a:r>
            <a:r>
              <a:rPr lang="en-US" sz="2000" b="1" i="0" u="none" strike="noStrike" cap="none">
                <a:solidFill>
                  <a:srgbClr val="E36C09"/>
                </a:solidFill>
                <a:latin typeface="Arial"/>
                <a:ea typeface="Arial"/>
                <a:cs typeface="Arial"/>
                <a:sym typeface="Arial"/>
              </a:rPr>
              <a:t>clear instructions</a:t>
            </a:r>
            <a:r>
              <a:rPr lang="en-US" sz="2000" b="0" i="0" u="none" strike="noStrike" cap="none">
                <a:solidFill>
                  <a:srgbClr val="000000"/>
                </a:solidFill>
                <a:latin typeface="Arial"/>
                <a:ea typeface="Arial"/>
                <a:cs typeface="Arial"/>
                <a:sym typeface="Arial"/>
              </a:rPr>
              <a:t>, using </a:t>
            </a:r>
            <a:r>
              <a:rPr lang="en-US" sz="2000" b="1" i="0" u="none" strike="noStrike" cap="none">
                <a:solidFill>
                  <a:srgbClr val="E36C09"/>
                </a:solidFill>
                <a:latin typeface="Arial"/>
                <a:ea typeface="Arial"/>
                <a:cs typeface="Arial"/>
                <a:sym typeface="Arial"/>
              </a:rPr>
              <a:t>diverse methods </a:t>
            </a:r>
            <a:r>
              <a:rPr lang="en-US" sz="2000" b="0" i="0" u="none" strike="noStrike" cap="none">
                <a:solidFill>
                  <a:srgbClr val="000000"/>
                </a:solidFill>
                <a:latin typeface="Arial"/>
                <a:ea typeface="Arial"/>
                <a:cs typeface="Arial"/>
                <a:sym typeface="Arial"/>
              </a:rPr>
              <a:t>like case studies, and offering </a:t>
            </a:r>
            <a:r>
              <a:rPr lang="en-US" sz="2000" b="1" i="0" u="none" strike="noStrike" cap="none">
                <a:solidFill>
                  <a:srgbClr val="E36C09"/>
                </a:solidFill>
                <a:latin typeface="Arial"/>
                <a:ea typeface="Arial"/>
                <a:cs typeface="Arial"/>
                <a:sym typeface="Arial"/>
              </a:rPr>
              <a:t>ongoing feedback</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These activities should engage students and cater to different learning styles. When assessing them, it's important to </a:t>
            </a:r>
            <a:r>
              <a:rPr lang="en-US" sz="2000" b="1" i="0" u="none" strike="noStrike" cap="none">
                <a:solidFill>
                  <a:srgbClr val="E36C09"/>
                </a:solidFill>
                <a:latin typeface="Arial"/>
                <a:ea typeface="Arial"/>
                <a:cs typeface="Arial"/>
                <a:sym typeface="Arial"/>
              </a:rPr>
              <a:t>evaluate both the process and the product</a:t>
            </a:r>
            <a:r>
              <a:rPr lang="en-US" sz="2000" b="0" i="0" u="none" strike="noStrike" cap="none">
                <a:solidFill>
                  <a:srgbClr val="000000"/>
                </a:solidFill>
                <a:latin typeface="Arial"/>
                <a:ea typeface="Arial"/>
                <a:cs typeface="Arial"/>
                <a:sym typeface="Arial"/>
              </a:rPr>
              <a:t>. Overall, application-oriented activities in blended learning deepen understanding and engagement among students.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13"/>
          <p:cNvSpPr/>
          <p:nvPr/>
        </p:nvSpPr>
        <p:spPr>
          <a:xfrm>
            <a:off x="8659091" y="2715491"/>
            <a:ext cx="8035636" cy="13542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4" name="Google Shape;464;p13"/>
          <p:cNvSpPr/>
          <p:nvPr/>
        </p:nvSpPr>
        <p:spPr>
          <a:xfrm>
            <a:off x="8659091" y="6619178"/>
            <a:ext cx="8035636" cy="13542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5" name="Google Shape;465;p13"/>
          <p:cNvSpPr/>
          <p:nvPr/>
        </p:nvSpPr>
        <p:spPr>
          <a:xfrm>
            <a:off x="8659091" y="4750683"/>
            <a:ext cx="8035636" cy="13542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6" name="Google Shape;466;p13"/>
          <p:cNvSpPr txBox="1"/>
          <p:nvPr/>
        </p:nvSpPr>
        <p:spPr>
          <a:xfrm>
            <a:off x="8659090" y="2858829"/>
            <a:ext cx="818803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Read this article by Harvard University on how to make real world connections to course material: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https://ablconnect.harvard.edu/make-real-world-connections-course-material</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467" name="Google Shape;467;p13"/>
          <p:cNvSpPr txBox="1"/>
          <p:nvPr/>
        </p:nvSpPr>
        <p:spPr>
          <a:xfrm>
            <a:off x="8769927" y="4904509"/>
            <a:ext cx="77446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Read this article by Drexel to learn how to inspire creativity in the classroom: </a:t>
            </a: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https://drexel.edu/soe/resources/teacher-resources/inspire-creativity-in-the-classroom/</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468" name="Google Shape;468;p13"/>
          <p:cNvSpPr txBox="1"/>
          <p:nvPr/>
        </p:nvSpPr>
        <p:spPr>
          <a:xfrm>
            <a:off x="8769927" y="6649992"/>
            <a:ext cx="723207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Read this digest to get ideas on how collaborative learning and teamwork work in simulations: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https://fastercapital.com/topics/collaborative-learning-and-teamwork-in-simulation-centers.html</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pic>
        <p:nvPicPr>
          <p:cNvPr id="469" name="Google Shape;469;p13"/>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3"/>
        <p:cNvGrpSpPr/>
        <p:nvPr/>
      </p:nvGrpSpPr>
      <p:grpSpPr>
        <a:xfrm>
          <a:off x="0" y="0"/>
          <a:ext cx="0" cy="0"/>
          <a:chOff x="0" y="0"/>
          <a:chExt cx="0" cy="0"/>
        </a:xfrm>
      </p:grpSpPr>
      <p:sp>
        <p:nvSpPr>
          <p:cNvPr id="474" name="Google Shape;474;p14"/>
          <p:cNvSpPr txBox="1"/>
          <p:nvPr/>
        </p:nvSpPr>
        <p:spPr>
          <a:xfrm>
            <a:off x="1028700" y="827483"/>
            <a:ext cx="6990285"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Assessment strategies in blended learning</a:t>
            </a:r>
            <a:endParaRPr sz="4000" b="0" i="0" u="none" strike="noStrike" cap="none">
              <a:solidFill>
                <a:srgbClr val="033C5B"/>
              </a:solidFill>
              <a:latin typeface="Arial"/>
              <a:ea typeface="Arial"/>
              <a:cs typeface="Arial"/>
              <a:sym typeface="Arial"/>
            </a:endParaRPr>
          </a:p>
        </p:txBody>
      </p:sp>
      <p:sp>
        <p:nvSpPr>
          <p:cNvPr id="475" name="Google Shape;475;p14"/>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4"/>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4"/>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478" name="Google Shape;478;p14"/>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479" name="Google Shape;479;p14"/>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480" name="Google Shape;480;p1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481" name="Google Shape;481;p14"/>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82" name="Google Shape;482;p14"/>
          <p:cNvSpPr txBox="1"/>
          <p:nvPr/>
        </p:nvSpPr>
        <p:spPr>
          <a:xfrm>
            <a:off x="740695" y="3065973"/>
            <a:ext cx="685800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Blended learning environments require a multifaceted approach to assessment, combining </a:t>
            </a:r>
            <a:r>
              <a:rPr lang="en-US" sz="2000" b="1" i="0" u="none" strike="noStrike" cap="none">
                <a:solidFill>
                  <a:srgbClr val="E36C09"/>
                </a:solidFill>
                <a:latin typeface="Arial"/>
                <a:ea typeface="Arial"/>
                <a:cs typeface="Arial"/>
                <a:sym typeface="Arial"/>
              </a:rPr>
              <a:t>traditional</a:t>
            </a:r>
            <a:r>
              <a:rPr lang="en-US" sz="2000" b="0" i="0" u="none" strike="noStrike" cap="none">
                <a:solidFill>
                  <a:schemeClr val="dk1"/>
                </a:solidFill>
                <a:latin typeface="Arial"/>
                <a:ea typeface="Arial"/>
                <a:cs typeface="Arial"/>
                <a:sym typeface="Arial"/>
              </a:rPr>
              <a:t> and </a:t>
            </a:r>
            <a:r>
              <a:rPr lang="en-US" sz="2000" b="1" i="0" u="none" strike="noStrike" cap="none">
                <a:solidFill>
                  <a:srgbClr val="E36C09"/>
                </a:solidFill>
                <a:latin typeface="Arial"/>
                <a:ea typeface="Arial"/>
                <a:cs typeface="Arial"/>
                <a:sym typeface="Arial"/>
              </a:rPr>
              <a:t>digital</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methodologies to evaluate student performance effectively</a:t>
            </a:r>
            <a:endParaRPr sz="2000" b="0" i="0" u="none" strike="noStrike" cap="none">
              <a:solidFill>
                <a:srgbClr val="000000"/>
              </a:solidFill>
              <a:latin typeface="Arial"/>
              <a:ea typeface="Arial"/>
              <a:cs typeface="Arial"/>
              <a:sym typeface="Arial"/>
            </a:endParaRPr>
          </a:p>
        </p:txBody>
      </p:sp>
      <p:sp>
        <p:nvSpPr>
          <p:cNvPr id="483" name="Google Shape;483;p14"/>
          <p:cNvSpPr txBox="1"/>
          <p:nvPr/>
        </p:nvSpPr>
        <p:spPr>
          <a:xfrm>
            <a:off x="911080" y="4543260"/>
            <a:ext cx="7107905" cy="4678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Key assessment strategies</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Formative Assessments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Regular, informal assessments like quizzes and discussions to monitor ongoing progress.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Summative Assessments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Formal evaluations, such as exams or projects, to assess overall comprehension.</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Digital Tools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Online platforms for efficient tracking and feedback.</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Peer and Self-Assessment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Encouraging reflective and critical thinking skills.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4" name="Google Shape;484;p14"/>
          <p:cNvPicPr preferRelativeResize="0"/>
          <p:nvPr/>
        </p:nvPicPr>
        <p:blipFill rotWithShape="1">
          <a:blip r:embed="rId8">
            <a:alphaModFix/>
          </a:blip>
          <a:srcRect/>
          <a:stretch/>
        </p:blipFill>
        <p:spPr>
          <a:xfrm>
            <a:off x="15812650" y="9468646"/>
            <a:ext cx="1727565" cy="628205"/>
          </a:xfrm>
          <a:prstGeom prst="rect">
            <a:avLst/>
          </a:prstGeom>
          <a:noFill/>
          <a:ln>
            <a:noFill/>
          </a:ln>
        </p:spPr>
      </p:pic>
      <p:sp>
        <p:nvSpPr>
          <p:cNvPr id="485" name="Google Shape;485;p14"/>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89"/>
        <p:cNvGrpSpPr/>
        <p:nvPr/>
      </p:nvGrpSpPr>
      <p:grpSpPr>
        <a:xfrm>
          <a:off x="0" y="0"/>
          <a:ext cx="0" cy="0"/>
          <a:chOff x="0" y="0"/>
          <a:chExt cx="0" cy="0"/>
        </a:xfrm>
      </p:grpSpPr>
      <p:sp>
        <p:nvSpPr>
          <p:cNvPr id="490" name="Google Shape;490;p15"/>
          <p:cNvSpPr txBox="1"/>
          <p:nvPr/>
        </p:nvSpPr>
        <p:spPr>
          <a:xfrm>
            <a:off x="687193" y="1264627"/>
            <a:ext cx="14177966" cy="1191736"/>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Assessment strategies in blended learning</a:t>
            </a:r>
            <a:endParaRPr sz="3200" b="0" i="0" u="none" strike="noStrike" cap="none">
              <a:solidFill>
                <a:srgbClr val="033C5B"/>
              </a:solidFill>
              <a:latin typeface="Arial"/>
              <a:ea typeface="Arial"/>
              <a:cs typeface="Arial"/>
              <a:sym typeface="Arial"/>
            </a:endParaRPr>
          </a:p>
        </p:txBody>
      </p:sp>
      <p:sp>
        <p:nvSpPr>
          <p:cNvPr id="491" name="Google Shape;491;p15"/>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5"/>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94" name="Google Shape;494;p15"/>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95" name="Google Shape;495;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96" name="Google Shape;496;p1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97" name="Google Shape;497;p15"/>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98" name="Google Shape;498;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9" name="Google Shape;499;p15"/>
          <p:cNvPicPr preferRelativeResize="0"/>
          <p:nvPr/>
        </p:nvPicPr>
        <p:blipFill rotWithShape="1">
          <a:blip r:embed="rId6">
            <a:alphaModFix/>
          </a:blip>
          <a:srcRect/>
          <a:stretch/>
        </p:blipFill>
        <p:spPr>
          <a:xfrm>
            <a:off x="712209" y="2474231"/>
            <a:ext cx="6170212" cy="5650499"/>
          </a:xfrm>
          <a:prstGeom prst="rect">
            <a:avLst/>
          </a:prstGeom>
          <a:noFill/>
          <a:ln>
            <a:noFill/>
          </a:ln>
        </p:spPr>
      </p:pic>
      <p:sp>
        <p:nvSpPr>
          <p:cNvPr id="500" name="Google Shape;500;p15"/>
          <p:cNvSpPr/>
          <p:nvPr/>
        </p:nvSpPr>
        <p:spPr>
          <a:xfrm>
            <a:off x="8085174" y="2695903"/>
            <a:ext cx="4017819" cy="52071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01" name="Google Shape;501;p15"/>
          <p:cNvSpPr txBox="1"/>
          <p:nvPr/>
        </p:nvSpPr>
        <p:spPr>
          <a:xfrm>
            <a:off x="8291261" y="3298931"/>
            <a:ext cx="3532909"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Aligning assessments with learning goals is essential in blended courses, ensuring they match course objectives. Tasks should vary between individual and collaborative efforts to mirror the diverse learning activities.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02" name="Google Shape;502;p15"/>
          <p:cNvPicPr preferRelativeResize="0"/>
          <p:nvPr/>
        </p:nvPicPr>
        <p:blipFill rotWithShape="1">
          <a:blip r:embed="rId7">
            <a:alphaModFix/>
          </a:blip>
          <a:srcRect/>
          <a:stretch/>
        </p:blipFill>
        <p:spPr>
          <a:xfrm>
            <a:off x="14003753" y="5298277"/>
            <a:ext cx="2495621" cy="3075998"/>
          </a:xfrm>
          <a:prstGeom prst="rect">
            <a:avLst/>
          </a:prstGeom>
          <a:noFill/>
          <a:ln>
            <a:noFill/>
          </a:ln>
        </p:spPr>
      </p:pic>
      <p:sp>
        <p:nvSpPr>
          <p:cNvPr id="503" name="Google Shape;503;p15"/>
          <p:cNvSpPr txBox="1"/>
          <p:nvPr/>
        </p:nvSpPr>
        <p:spPr>
          <a:xfrm>
            <a:off x="13961765" y="8127471"/>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sp>
        <p:nvSpPr>
          <p:cNvPr id="504" name="Google Shape;504;p15"/>
          <p:cNvSpPr txBox="1"/>
          <p:nvPr/>
        </p:nvSpPr>
        <p:spPr>
          <a:xfrm>
            <a:off x="2327564" y="8340436"/>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pic>
        <p:nvPicPr>
          <p:cNvPr id="505" name="Google Shape;505;p15"/>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9"/>
        <p:cNvGrpSpPr/>
        <p:nvPr/>
      </p:nvGrpSpPr>
      <p:grpSpPr>
        <a:xfrm>
          <a:off x="0" y="0"/>
          <a:ext cx="0" cy="0"/>
          <a:chOff x="0" y="0"/>
          <a:chExt cx="0" cy="0"/>
        </a:xfrm>
      </p:grpSpPr>
      <p:sp>
        <p:nvSpPr>
          <p:cNvPr id="510" name="Google Shape;510;p46"/>
          <p:cNvSpPr txBox="1"/>
          <p:nvPr/>
        </p:nvSpPr>
        <p:spPr>
          <a:xfrm>
            <a:off x="687193" y="1264627"/>
            <a:ext cx="14177966" cy="1191736"/>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Assessment strategies in blended learning</a:t>
            </a:r>
            <a:endParaRPr sz="3200" b="0" i="0" u="none" strike="noStrike" cap="none">
              <a:solidFill>
                <a:srgbClr val="033C5B"/>
              </a:solidFill>
              <a:latin typeface="Arial"/>
              <a:ea typeface="Arial"/>
              <a:cs typeface="Arial"/>
              <a:sym typeface="Arial"/>
            </a:endParaRPr>
          </a:p>
        </p:txBody>
      </p:sp>
      <p:sp>
        <p:nvSpPr>
          <p:cNvPr id="511" name="Google Shape;511;p4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14" name="Google Shape;514;p4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515" name="Google Shape;515;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16" name="Google Shape;516;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17" name="Google Shape;517;p4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18" name="Google Shape;518;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6"/>
          <p:cNvSpPr/>
          <p:nvPr/>
        </p:nvSpPr>
        <p:spPr>
          <a:xfrm>
            <a:off x="8085174" y="2695903"/>
            <a:ext cx="4017819" cy="52071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20" name="Google Shape;520;p46"/>
          <p:cNvSpPr txBox="1"/>
          <p:nvPr/>
        </p:nvSpPr>
        <p:spPr>
          <a:xfrm>
            <a:off x="8291261" y="3298931"/>
            <a:ext cx="3532909"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Challenges such as maintaining academic integrity, can be addressed through various strategies. Providing timely feedback is crucial, particularly in online settings, to support student learning effectively.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21" name="Google Shape;521;p46"/>
          <p:cNvPicPr preferRelativeResize="0"/>
          <p:nvPr/>
        </p:nvPicPr>
        <p:blipFill rotWithShape="1">
          <a:blip r:embed="rId6">
            <a:alphaModFix/>
          </a:blip>
          <a:srcRect/>
          <a:stretch/>
        </p:blipFill>
        <p:spPr>
          <a:xfrm>
            <a:off x="1432340" y="2474231"/>
            <a:ext cx="5384096" cy="5900044"/>
          </a:xfrm>
          <a:prstGeom prst="rect">
            <a:avLst/>
          </a:prstGeom>
          <a:noFill/>
          <a:ln>
            <a:noFill/>
          </a:ln>
        </p:spPr>
      </p:pic>
      <p:pic>
        <p:nvPicPr>
          <p:cNvPr id="522" name="Google Shape;522;p46"/>
          <p:cNvPicPr preferRelativeResize="0"/>
          <p:nvPr/>
        </p:nvPicPr>
        <p:blipFill rotWithShape="1">
          <a:blip r:embed="rId7">
            <a:alphaModFix/>
          </a:blip>
          <a:srcRect/>
          <a:stretch/>
        </p:blipFill>
        <p:spPr>
          <a:xfrm>
            <a:off x="13755490" y="5375978"/>
            <a:ext cx="2860960" cy="3072470"/>
          </a:xfrm>
          <a:prstGeom prst="rect">
            <a:avLst/>
          </a:prstGeom>
          <a:noFill/>
          <a:ln>
            <a:noFill/>
          </a:ln>
        </p:spPr>
      </p:pic>
      <p:sp>
        <p:nvSpPr>
          <p:cNvPr id="523" name="Google Shape;523;p46"/>
          <p:cNvSpPr txBox="1"/>
          <p:nvPr/>
        </p:nvSpPr>
        <p:spPr>
          <a:xfrm>
            <a:off x="13866763" y="8201644"/>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sp>
        <p:nvSpPr>
          <p:cNvPr id="524" name="Google Shape;524;p46"/>
          <p:cNvSpPr txBox="1"/>
          <p:nvPr/>
        </p:nvSpPr>
        <p:spPr>
          <a:xfrm>
            <a:off x="2327564" y="8340436"/>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pic>
        <p:nvPicPr>
          <p:cNvPr id="525" name="Google Shape;525;p46"/>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9"/>
        <p:cNvGrpSpPr/>
        <p:nvPr/>
      </p:nvGrpSpPr>
      <p:grpSpPr>
        <a:xfrm>
          <a:off x="0" y="0"/>
          <a:ext cx="0" cy="0"/>
          <a:chOff x="0" y="0"/>
          <a:chExt cx="0" cy="0"/>
        </a:xfrm>
      </p:grpSpPr>
      <p:sp>
        <p:nvSpPr>
          <p:cNvPr id="530" name="Google Shape;530;p16"/>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Overcoming challenges in blended learning</a:t>
            </a:r>
            <a:endParaRPr sz="4000" b="0" i="0" u="none" strike="noStrike" cap="none">
              <a:solidFill>
                <a:srgbClr val="033C5B"/>
              </a:solidFill>
              <a:latin typeface="Arial"/>
              <a:ea typeface="Arial"/>
              <a:cs typeface="Arial"/>
              <a:sym typeface="Arial"/>
            </a:endParaRPr>
          </a:p>
        </p:txBody>
      </p:sp>
      <p:sp>
        <p:nvSpPr>
          <p:cNvPr id="531" name="Google Shape;531;p1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33" name="Google Shape;533;p1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35" name="Google Shape;53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36" name="Google Shape;536;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37" name="Google Shape;537;p1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38" name="Google Shape;538;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6"/>
          <p:cNvSpPr/>
          <p:nvPr/>
        </p:nvSpPr>
        <p:spPr>
          <a:xfrm>
            <a:off x="3058697"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16"/>
          <p:cNvSpPr/>
          <p:nvPr/>
        </p:nvSpPr>
        <p:spPr>
          <a:xfrm>
            <a:off x="8124042"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1" name="Google Shape;541;p16"/>
          <p:cNvPicPr preferRelativeResize="0"/>
          <p:nvPr/>
        </p:nvPicPr>
        <p:blipFill rotWithShape="1">
          <a:blip r:embed="rId7">
            <a:alphaModFix/>
          </a:blip>
          <a:srcRect/>
          <a:stretch/>
        </p:blipFill>
        <p:spPr>
          <a:xfrm>
            <a:off x="8345321" y="2867470"/>
            <a:ext cx="1150605" cy="1150605"/>
          </a:xfrm>
          <a:prstGeom prst="rect">
            <a:avLst/>
          </a:prstGeom>
          <a:noFill/>
          <a:ln>
            <a:noFill/>
          </a:ln>
        </p:spPr>
      </p:pic>
      <p:sp>
        <p:nvSpPr>
          <p:cNvPr id="542" name="Google Shape;542;p16"/>
          <p:cNvSpPr txBox="1"/>
          <p:nvPr/>
        </p:nvSpPr>
        <p:spPr>
          <a:xfrm>
            <a:off x="3276600" y="2907467"/>
            <a:ext cx="45720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Technological barriers</a:t>
            </a:r>
            <a:endParaRPr sz="2600" b="0" i="0" u="none" strike="noStrike" cap="none">
              <a:solidFill>
                <a:schemeClr val="dk1"/>
              </a:solidFill>
              <a:latin typeface="Arial"/>
              <a:ea typeface="Arial"/>
              <a:cs typeface="Arial"/>
              <a:sym typeface="Arial"/>
            </a:endParaRPr>
          </a:p>
        </p:txBody>
      </p:sp>
      <p:sp>
        <p:nvSpPr>
          <p:cNvPr id="543" name="Google Shape;543;p16"/>
          <p:cNvSpPr/>
          <p:nvPr/>
        </p:nvSpPr>
        <p:spPr>
          <a:xfrm>
            <a:off x="11647593"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p16"/>
          <p:cNvSpPr/>
          <p:nvPr/>
        </p:nvSpPr>
        <p:spPr>
          <a:xfrm>
            <a:off x="10793471"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5" name="Google Shape;545;p16"/>
          <p:cNvPicPr preferRelativeResize="0"/>
          <p:nvPr/>
        </p:nvPicPr>
        <p:blipFill rotWithShape="1">
          <a:blip r:embed="rId8">
            <a:alphaModFix/>
          </a:blip>
          <a:srcRect/>
          <a:stretch/>
        </p:blipFill>
        <p:spPr>
          <a:xfrm>
            <a:off x="11009111" y="2870050"/>
            <a:ext cx="1161884" cy="1161884"/>
          </a:xfrm>
          <a:prstGeom prst="rect">
            <a:avLst/>
          </a:prstGeom>
          <a:noFill/>
          <a:ln>
            <a:noFill/>
          </a:ln>
        </p:spPr>
      </p:pic>
      <p:sp>
        <p:nvSpPr>
          <p:cNvPr id="546" name="Google Shape;546;p16"/>
          <p:cNvSpPr txBox="1"/>
          <p:nvPr/>
        </p:nvSpPr>
        <p:spPr>
          <a:xfrm>
            <a:off x="12572751" y="2880357"/>
            <a:ext cx="44196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Low tech solutions, Resource support</a:t>
            </a:r>
            <a:endParaRPr sz="2600" b="0" i="0" u="none" strike="noStrike" cap="none">
              <a:solidFill>
                <a:schemeClr val="dk1"/>
              </a:solidFill>
              <a:latin typeface="Arial"/>
              <a:ea typeface="Arial"/>
              <a:cs typeface="Arial"/>
              <a:sym typeface="Arial"/>
            </a:endParaRPr>
          </a:p>
        </p:txBody>
      </p:sp>
      <p:sp>
        <p:nvSpPr>
          <p:cNvPr id="547" name="Google Shape;547;p16"/>
          <p:cNvSpPr/>
          <p:nvPr/>
        </p:nvSpPr>
        <p:spPr>
          <a:xfrm>
            <a:off x="3056421"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16"/>
          <p:cNvSpPr/>
          <p:nvPr/>
        </p:nvSpPr>
        <p:spPr>
          <a:xfrm>
            <a:off x="3058696" y="6924014"/>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9" name="Google Shape;549;p16"/>
          <p:cNvSpPr/>
          <p:nvPr/>
        </p:nvSpPr>
        <p:spPr>
          <a:xfrm>
            <a:off x="11590052"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16"/>
          <p:cNvSpPr/>
          <p:nvPr/>
        </p:nvSpPr>
        <p:spPr>
          <a:xfrm>
            <a:off x="11590053" y="6924014"/>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16"/>
          <p:cNvSpPr/>
          <p:nvPr/>
        </p:nvSpPr>
        <p:spPr>
          <a:xfrm>
            <a:off x="8124042" y="470722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2" name="Google Shape;552;p16"/>
          <p:cNvSpPr/>
          <p:nvPr/>
        </p:nvSpPr>
        <p:spPr>
          <a:xfrm>
            <a:off x="8124041" y="685040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3" name="Google Shape;553;p16"/>
          <p:cNvSpPr/>
          <p:nvPr/>
        </p:nvSpPr>
        <p:spPr>
          <a:xfrm>
            <a:off x="10802569" y="467709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4" name="Google Shape;554;p16"/>
          <p:cNvSpPr/>
          <p:nvPr/>
        </p:nvSpPr>
        <p:spPr>
          <a:xfrm>
            <a:off x="10852280" y="686633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5" name="Google Shape;555;p16"/>
          <p:cNvPicPr preferRelativeResize="0"/>
          <p:nvPr/>
        </p:nvPicPr>
        <p:blipFill rotWithShape="1">
          <a:blip r:embed="rId7">
            <a:alphaModFix/>
          </a:blip>
          <a:srcRect/>
          <a:stretch/>
        </p:blipFill>
        <p:spPr>
          <a:xfrm>
            <a:off x="8345320" y="4925054"/>
            <a:ext cx="1150605" cy="1150605"/>
          </a:xfrm>
          <a:prstGeom prst="rect">
            <a:avLst/>
          </a:prstGeom>
          <a:noFill/>
          <a:ln>
            <a:noFill/>
          </a:ln>
        </p:spPr>
      </p:pic>
      <p:pic>
        <p:nvPicPr>
          <p:cNvPr id="556" name="Google Shape;556;p16"/>
          <p:cNvPicPr preferRelativeResize="0"/>
          <p:nvPr/>
        </p:nvPicPr>
        <p:blipFill rotWithShape="1">
          <a:blip r:embed="rId7">
            <a:alphaModFix/>
          </a:blip>
          <a:srcRect/>
          <a:stretch/>
        </p:blipFill>
        <p:spPr>
          <a:xfrm>
            <a:off x="8345319" y="7068231"/>
            <a:ext cx="1150605" cy="1150605"/>
          </a:xfrm>
          <a:prstGeom prst="rect">
            <a:avLst/>
          </a:prstGeom>
          <a:noFill/>
          <a:ln>
            <a:noFill/>
          </a:ln>
        </p:spPr>
      </p:pic>
      <p:pic>
        <p:nvPicPr>
          <p:cNvPr id="557" name="Google Shape;557;p16"/>
          <p:cNvPicPr preferRelativeResize="0"/>
          <p:nvPr/>
        </p:nvPicPr>
        <p:blipFill rotWithShape="1">
          <a:blip r:embed="rId8">
            <a:alphaModFix/>
          </a:blip>
          <a:srcRect/>
          <a:stretch/>
        </p:blipFill>
        <p:spPr>
          <a:xfrm>
            <a:off x="11009111" y="4908505"/>
            <a:ext cx="1161884" cy="1161884"/>
          </a:xfrm>
          <a:prstGeom prst="rect">
            <a:avLst/>
          </a:prstGeom>
          <a:noFill/>
          <a:ln>
            <a:noFill/>
          </a:ln>
        </p:spPr>
      </p:pic>
      <p:pic>
        <p:nvPicPr>
          <p:cNvPr id="558" name="Google Shape;558;p16"/>
          <p:cNvPicPr preferRelativeResize="0"/>
          <p:nvPr/>
        </p:nvPicPr>
        <p:blipFill rotWithShape="1">
          <a:blip r:embed="rId8">
            <a:alphaModFix/>
          </a:blip>
          <a:srcRect/>
          <a:stretch/>
        </p:blipFill>
        <p:spPr>
          <a:xfrm>
            <a:off x="11066651" y="7038365"/>
            <a:ext cx="1161884" cy="1161884"/>
          </a:xfrm>
          <a:prstGeom prst="rect">
            <a:avLst/>
          </a:prstGeom>
          <a:noFill/>
          <a:ln>
            <a:noFill/>
          </a:ln>
        </p:spPr>
      </p:pic>
      <p:sp>
        <p:nvSpPr>
          <p:cNvPr id="559" name="Google Shape;559;p16"/>
          <p:cNvSpPr txBox="1"/>
          <p:nvPr/>
        </p:nvSpPr>
        <p:spPr>
          <a:xfrm>
            <a:off x="3283971" y="5017940"/>
            <a:ext cx="4572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Maintaining student engagement </a:t>
            </a:r>
            <a:endParaRPr sz="2600" b="0" i="0" u="none" strike="noStrike" cap="none">
              <a:solidFill>
                <a:schemeClr val="dk1"/>
              </a:solidFill>
              <a:latin typeface="Arial"/>
              <a:ea typeface="Arial"/>
              <a:cs typeface="Arial"/>
              <a:sym typeface="Arial"/>
            </a:endParaRPr>
          </a:p>
        </p:txBody>
      </p:sp>
      <p:sp>
        <p:nvSpPr>
          <p:cNvPr id="560" name="Google Shape;560;p16"/>
          <p:cNvSpPr txBox="1"/>
          <p:nvPr/>
        </p:nvSpPr>
        <p:spPr>
          <a:xfrm>
            <a:off x="12558919" y="5017940"/>
            <a:ext cx="464844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Interactive teaching, Tailored content</a:t>
            </a:r>
            <a:endParaRPr sz="2600" b="0" i="0" u="none" strike="noStrike" cap="none">
              <a:solidFill>
                <a:schemeClr val="dk1"/>
              </a:solidFill>
              <a:latin typeface="Arial"/>
              <a:ea typeface="Arial"/>
              <a:cs typeface="Arial"/>
              <a:sym typeface="Arial"/>
            </a:endParaRPr>
          </a:p>
        </p:txBody>
      </p:sp>
      <p:sp>
        <p:nvSpPr>
          <p:cNvPr id="561" name="Google Shape;561;p16"/>
          <p:cNvSpPr txBox="1"/>
          <p:nvPr/>
        </p:nvSpPr>
        <p:spPr>
          <a:xfrm>
            <a:off x="3198929" y="7089403"/>
            <a:ext cx="4223752"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Managing workload</a:t>
            </a:r>
            <a:endParaRPr sz="2600" b="0" i="0" u="none" strike="noStrike" cap="none">
              <a:solidFill>
                <a:schemeClr val="dk1"/>
              </a:solidFill>
              <a:latin typeface="Arial"/>
              <a:ea typeface="Arial"/>
              <a:cs typeface="Arial"/>
              <a:sym typeface="Arial"/>
            </a:endParaRPr>
          </a:p>
        </p:txBody>
      </p:sp>
      <p:sp>
        <p:nvSpPr>
          <p:cNvPr id="562" name="Google Shape;562;p16"/>
          <p:cNvSpPr txBox="1"/>
          <p:nvPr/>
        </p:nvSpPr>
        <p:spPr>
          <a:xfrm>
            <a:off x="12684254" y="7089403"/>
            <a:ext cx="3810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Balance assignments, Clear guidelines</a:t>
            </a:r>
            <a:endParaRPr sz="2600" b="0" i="0" u="none" strike="noStrike" cap="none">
              <a:solidFill>
                <a:schemeClr val="dk1"/>
              </a:solidFill>
              <a:latin typeface="Arial"/>
              <a:ea typeface="Arial"/>
              <a:cs typeface="Arial"/>
              <a:sym typeface="Arial"/>
            </a:endParaRPr>
          </a:p>
        </p:txBody>
      </p:sp>
      <p:pic>
        <p:nvPicPr>
          <p:cNvPr id="563" name="Google Shape;563;p16"/>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67"/>
        <p:cNvGrpSpPr/>
        <p:nvPr/>
      </p:nvGrpSpPr>
      <p:grpSpPr>
        <a:xfrm>
          <a:off x="0" y="0"/>
          <a:ext cx="0" cy="0"/>
          <a:chOff x="0" y="0"/>
          <a:chExt cx="0" cy="0"/>
        </a:xfrm>
      </p:grpSpPr>
      <p:sp>
        <p:nvSpPr>
          <p:cNvPr id="568" name="Google Shape;568;p17"/>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Overcoming challenges in blended learning</a:t>
            </a:r>
            <a:endParaRPr sz="4000" b="0" i="0" u="none" strike="noStrike" cap="none">
              <a:solidFill>
                <a:srgbClr val="033C5B"/>
              </a:solidFill>
              <a:latin typeface="Arial"/>
              <a:ea typeface="Arial"/>
              <a:cs typeface="Arial"/>
              <a:sym typeface="Arial"/>
            </a:endParaRPr>
          </a:p>
        </p:txBody>
      </p:sp>
      <p:sp>
        <p:nvSpPr>
          <p:cNvPr id="569" name="Google Shape;569;p1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71" name="Google Shape;571;p1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73" name="Google Shape;57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74" name="Google Shape;574;p1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75" name="Google Shape;575;p1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76" name="Google Shape;576;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7"/>
          <p:cNvSpPr/>
          <p:nvPr/>
        </p:nvSpPr>
        <p:spPr>
          <a:xfrm>
            <a:off x="3058697"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17"/>
          <p:cNvSpPr/>
          <p:nvPr/>
        </p:nvSpPr>
        <p:spPr>
          <a:xfrm>
            <a:off x="8124042"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9" name="Google Shape;579;p17"/>
          <p:cNvPicPr preferRelativeResize="0"/>
          <p:nvPr/>
        </p:nvPicPr>
        <p:blipFill rotWithShape="1">
          <a:blip r:embed="rId7">
            <a:alphaModFix/>
          </a:blip>
          <a:srcRect/>
          <a:stretch/>
        </p:blipFill>
        <p:spPr>
          <a:xfrm>
            <a:off x="8345321" y="2867470"/>
            <a:ext cx="1150605" cy="1150605"/>
          </a:xfrm>
          <a:prstGeom prst="rect">
            <a:avLst/>
          </a:prstGeom>
          <a:noFill/>
          <a:ln>
            <a:noFill/>
          </a:ln>
        </p:spPr>
      </p:pic>
      <p:sp>
        <p:nvSpPr>
          <p:cNvPr id="580" name="Google Shape;580;p17"/>
          <p:cNvSpPr txBox="1"/>
          <p:nvPr/>
        </p:nvSpPr>
        <p:spPr>
          <a:xfrm>
            <a:off x="3276600" y="2907467"/>
            <a:ext cx="45720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Assessment integrity</a:t>
            </a:r>
            <a:endParaRPr sz="2600" b="0" i="0" u="none" strike="noStrike" cap="none">
              <a:solidFill>
                <a:schemeClr val="dk1"/>
              </a:solidFill>
              <a:latin typeface="Arial"/>
              <a:ea typeface="Arial"/>
              <a:cs typeface="Arial"/>
              <a:sym typeface="Arial"/>
            </a:endParaRPr>
          </a:p>
        </p:txBody>
      </p:sp>
      <p:sp>
        <p:nvSpPr>
          <p:cNvPr id="581" name="Google Shape;581;p17"/>
          <p:cNvSpPr/>
          <p:nvPr/>
        </p:nvSpPr>
        <p:spPr>
          <a:xfrm>
            <a:off x="11647593"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17"/>
          <p:cNvSpPr/>
          <p:nvPr/>
        </p:nvSpPr>
        <p:spPr>
          <a:xfrm>
            <a:off x="10793471"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3" name="Google Shape;583;p17"/>
          <p:cNvPicPr preferRelativeResize="0"/>
          <p:nvPr/>
        </p:nvPicPr>
        <p:blipFill rotWithShape="1">
          <a:blip r:embed="rId8">
            <a:alphaModFix/>
          </a:blip>
          <a:srcRect/>
          <a:stretch/>
        </p:blipFill>
        <p:spPr>
          <a:xfrm>
            <a:off x="11009111" y="2870050"/>
            <a:ext cx="1161884" cy="1161884"/>
          </a:xfrm>
          <a:prstGeom prst="rect">
            <a:avLst/>
          </a:prstGeom>
          <a:noFill/>
          <a:ln>
            <a:noFill/>
          </a:ln>
        </p:spPr>
      </p:pic>
      <p:sp>
        <p:nvSpPr>
          <p:cNvPr id="584" name="Google Shape;584;p17"/>
          <p:cNvSpPr txBox="1"/>
          <p:nvPr/>
        </p:nvSpPr>
        <p:spPr>
          <a:xfrm>
            <a:off x="12700977" y="2907467"/>
            <a:ext cx="44196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Varied assessment methods, Monitoring tools</a:t>
            </a:r>
            <a:endParaRPr sz="2600" b="0" i="0" u="none" strike="noStrike" cap="none">
              <a:solidFill>
                <a:schemeClr val="dk1"/>
              </a:solidFill>
              <a:latin typeface="Arial"/>
              <a:ea typeface="Arial"/>
              <a:cs typeface="Arial"/>
              <a:sym typeface="Arial"/>
            </a:endParaRPr>
          </a:p>
        </p:txBody>
      </p:sp>
      <p:sp>
        <p:nvSpPr>
          <p:cNvPr id="585" name="Google Shape;585;p17"/>
          <p:cNvSpPr/>
          <p:nvPr/>
        </p:nvSpPr>
        <p:spPr>
          <a:xfrm>
            <a:off x="3056421"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17"/>
          <p:cNvSpPr/>
          <p:nvPr/>
        </p:nvSpPr>
        <p:spPr>
          <a:xfrm>
            <a:off x="11590052"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17"/>
          <p:cNvSpPr/>
          <p:nvPr/>
        </p:nvSpPr>
        <p:spPr>
          <a:xfrm>
            <a:off x="8124042" y="470722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8" name="Google Shape;588;p17"/>
          <p:cNvSpPr/>
          <p:nvPr/>
        </p:nvSpPr>
        <p:spPr>
          <a:xfrm>
            <a:off x="10802569" y="467709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9" name="Google Shape;589;p17"/>
          <p:cNvPicPr preferRelativeResize="0"/>
          <p:nvPr/>
        </p:nvPicPr>
        <p:blipFill rotWithShape="1">
          <a:blip r:embed="rId7">
            <a:alphaModFix/>
          </a:blip>
          <a:srcRect/>
          <a:stretch/>
        </p:blipFill>
        <p:spPr>
          <a:xfrm>
            <a:off x="8345320" y="4925054"/>
            <a:ext cx="1150605" cy="1150605"/>
          </a:xfrm>
          <a:prstGeom prst="rect">
            <a:avLst/>
          </a:prstGeom>
          <a:noFill/>
          <a:ln>
            <a:noFill/>
          </a:ln>
        </p:spPr>
      </p:pic>
      <p:pic>
        <p:nvPicPr>
          <p:cNvPr id="590" name="Google Shape;590;p17"/>
          <p:cNvPicPr preferRelativeResize="0"/>
          <p:nvPr/>
        </p:nvPicPr>
        <p:blipFill rotWithShape="1">
          <a:blip r:embed="rId8">
            <a:alphaModFix/>
          </a:blip>
          <a:srcRect/>
          <a:stretch/>
        </p:blipFill>
        <p:spPr>
          <a:xfrm>
            <a:off x="11009111" y="4908505"/>
            <a:ext cx="1161884" cy="1161884"/>
          </a:xfrm>
          <a:prstGeom prst="rect">
            <a:avLst/>
          </a:prstGeom>
          <a:noFill/>
          <a:ln>
            <a:noFill/>
          </a:ln>
        </p:spPr>
      </p:pic>
      <p:sp>
        <p:nvSpPr>
          <p:cNvPr id="591" name="Google Shape;591;p17"/>
          <p:cNvSpPr txBox="1"/>
          <p:nvPr/>
        </p:nvSpPr>
        <p:spPr>
          <a:xfrm>
            <a:off x="3327304" y="5032160"/>
            <a:ext cx="4572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Teacher training and preparedness</a:t>
            </a:r>
            <a:endParaRPr sz="2600" b="0" i="0" u="none" strike="noStrike" cap="none">
              <a:solidFill>
                <a:schemeClr val="dk1"/>
              </a:solidFill>
              <a:latin typeface="Arial"/>
              <a:ea typeface="Arial"/>
              <a:cs typeface="Arial"/>
              <a:sym typeface="Arial"/>
            </a:endParaRPr>
          </a:p>
        </p:txBody>
      </p:sp>
      <p:sp>
        <p:nvSpPr>
          <p:cNvPr id="592" name="Google Shape;592;p17"/>
          <p:cNvSpPr txBox="1"/>
          <p:nvPr/>
        </p:nvSpPr>
        <p:spPr>
          <a:xfrm>
            <a:off x="12602275" y="4973666"/>
            <a:ext cx="434364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Professional development, Digital tool training</a:t>
            </a:r>
            <a:endParaRPr sz="2600" b="0" i="0" u="none" strike="noStrike" cap="none">
              <a:solidFill>
                <a:schemeClr val="dk1"/>
              </a:solidFill>
              <a:latin typeface="Arial"/>
              <a:ea typeface="Arial"/>
              <a:cs typeface="Arial"/>
              <a:sym typeface="Arial"/>
            </a:endParaRPr>
          </a:p>
        </p:txBody>
      </p:sp>
      <p:pic>
        <p:nvPicPr>
          <p:cNvPr id="593" name="Google Shape;593;p17"/>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97"/>
        <p:cNvGrpSpPr/>
        <p:nvPr/>
      </p:nvGrpSpPr>
      <p:grpSpPr>
        <a:xfrm>
          <a:off x="0" y="0"/>
          <a:ext cx="0" cy="0"/>
          <a:chOff x="0" y="0"/>
          <a:chExt cx="0" cy="0"/>
        </a:xfrm>
      </p:grpSpPr>
      <p:sp>
        <p:nvSpPr>
          <p:cNvPr id="598" name="Google Shape;598;p18"/>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Case Studies/ Examples of blended learning success</a:t>
            </a:r>
            <a:endParaRPr sz="4000" b="0" i="0" u="none" strike="noStrike" cap="none">
              <a:solidFill>
                <a:srgbClr val="033C5B"/>
              </a:solidFill>
              <a:latin typeface="Arial"/>
              <a:ea typeface="Arial"/>
              <a:cs typeface="Arial"/>
              <a:sym typeface="Arial"/>
            </a:endParaRPr>
          </a:p>
        </p:txBody>
      </p:sp>
      <p:sp>
        <p:nvSpPr>
          <p:cNvPr id="599" name="Google Shape;599;p1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01" name="Google Shape;601;p1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03" name="Google Shape;603;p18"/>
          <p:cNvSpPr txBox="1"/>
          <p:nvPr/>
        </p:nvSpPr>
        <p:spPr>
          <a:xfrm>
            <a:off x="3058697" y="2006533"/>
            <a:ext cx="12305994" cy="38902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Implementing the Flipped classroom approach in Cambridge science teaching: </a:t>
            </a:r>
            <a:r>
              <a:rPr lang="en-US" sz="2000" b="0" i="0" u="none" strike="noStrike" cap="none">
                <a:solidFill>
                  <a:srgbClr val="121212"/>
                </a:solidFill>
                <a:latin typeface="Arial"/>
                <a:ea typeface="Arial"/>
                <a:cs typeface="Arial"/>
                <a:sym typeface="Arial"/>
              </a:rPr>
              <a:t>t</a:t>
            </a:r>
            <a:r>
              <a:rPr lang="en-US" sz="2000" b="0" i="0" u="none" strike="noStrike" cap="none">
                <a:solidFill>
                  <a:schemeClr val="dk1"/>
                </a:solidFill>
                <a:latin typeface="Arial"/>
                <a:ea typeface="Arial"/>
                <a:cs typeface="Arial"/>
                <a:sym typeface="Arial"/>
              </a:rPr>
              <a:t>he results indicated positive student experiences and perceptions of learning gains, as reflected in the quantitative data collected. Despite initial concerns about the extra preparation time required, students appreciated the opportunity for deeper engagement and understanding. Lessons learned from the implementation included the importance of articulating preparation expectations and providing guidance on video playback options. Additionally, organizing videos into shorter segments and offering transcripts for accessibility proved beneficial.</a:t>
            </a: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 </a:t>
            </a:r>
            <a:br>
              <a:rPr lang="en-US" sz="2600" b="0" i="0" u="none" strike="noStrike" cap="none">
                <a:solidFill>
                  <a:schemeClr val="dk1"/>
                </a:solidFill>
                <a:latin typeface="Arial"/>
                <a:ea typeface="Arial"/>
                <a:cs typeface="Arial"/>
                <a:sym typeface="Arial"/>
              </a:rPr>
            </a:br>
            <a:r>
              <a:rPr lang="en-US" sz="2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https://www.cctl.cam.ac.uk/newsletter/case-study-flipped-classroom</a:t>
            </a:r>
            <a:r>
              <a:rPr lang="en-US" sz="2600" b="0" i="0" u="none" strike="noStrike" cap="none">
                <a:solidFill>
                  <a:schemeClr val="dk1"/>
                </a:solidFill>
                <a:latin typeface="Arial"/>
                <a:ea typeface="Arial"/>
                <a:cs typeface="Arial"/>
                <a:sym typeface="Arial"/>
              </a:rPr>
              <a:t> </a:t>
            </a:r>
            <a:endParaRPr sz="2600" b="0" i="0" u="none" strike="noStrike" cap="none">
              <a:solidFill>
                <a:srgbClr val="121212"/>
              </a:solidFill>
              <a:latin typeface="Arial"/>
              <a:ea typeface="Arial"/>
              <a:cs typeface="Arial"/>
              <a:sym typeface="Arial"/>
            </a:endParaRPr>
          </a:p>
        </p:txBody>
      </p:sp>
      <p:sp>
        <p:nvSpPr>
          <p:cNvPr id="604" name="Google Shape;604;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605" name="Google Shape;605;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606" name="Google Shape;606;p1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07" name="Google Shape;607;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8" name="Google Shape;608;p18"/>
          <p:cNvPicPr preferRelativeResize="0"/>
          <p:nvPr/>
        </p:nvPicPr>
        <p:blipFill rotWithShape="1">
          <a:blip r:embed="rId8">
            <a:alphaModFix/>
          </a:blip>
          <a:srcRect/>
          <a:stretch/>
        </p:blipFill>
        <p:spPr>
          <a:xfrm>
            <a:off x="14249400" y="5872407"/>
            <a:ext cx="2419350" cy="2419350"/>
          </a:xfrm>
          <a:prstGeom prst="rect">
            <a:avLst/>
          </a:prstGeom>
          <a:noFill/>
          <a:ln>
            <a:noFill/>
          </a:ln>
        </p:spPr>
      </p:pic>
      <p:pic>
        <p:nvPicPr>
          <p:cNvPr id="609" name="Google Shape;609;p18"/>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13"/>
        <p:cNvGrpSpPr/>
        <p:nvPr/>
      </p:nvGrpSpPr>
      <p:grpSpPr>
        <a:xfrm>
          <a:off x="0" y="0"/>
          <a:ext cx="0" cy="0"/>
          <a:chOff x="0" y="0"/>
          <a:chExt cx="0" cy="0"/>
        </a:xfrm>
      </p:grpSpPr>
      <p:sp>
        <p:nvSpPr>
          <p:cNvPr id="614" name="Google Shape;614;p19"/>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Case Studies/ Examples of blended learning success</a:t>
            </a:r>
            <a:endParaRPr sz="4000" b="0" i="0" u="none" strike="noStrike" cap="none">
              <a:solidFill>
                <a:srgbClr val="033C5B"/>
              </a:solidFill>
              <a:latin typeface="Arial"/>
              <a:ea typeface="Arial"/>
              <a:cs typeface="Arial"/>
              <a:sym typeface="Arial"/>
            </a:endParaRPr>
          </a:p>
        </p:txBody>
      </p:sp>
      <p:sp>
        <p:nvSpPr>
          <p:cNvPr id="615" name="Google Shape;615;p1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17" name="Google Shape;617;p1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19" name="Google Shape;619;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20" name="Google Shape;620;p1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21" name="Google Shape;621;p19"/>
          <p:cNvSpPr txBox="1"/>
          <p:nvPr/>
        </p:nvSpPr>
        <p:spPr>
          <a:xfrm>
            <a:off x="5627065" y="9243317"/>
            <a:ext cx="12041100" cy="4740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US" sz="1400" b="0" i="0" u="none" strike="noStrike" cap="none">
                <a:solidFill>
                  <a:srgbClr val="12121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22" name="Google Shape;622;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9"/>
          <p:cNvSpPr txBox="1"/>
          <p:nvPr/>
        </p:nvSpPr>
        <p:spPr>
          <a:xfrm>
            <a:off x="2845633" y="2263079"/>
            <a:ext cx="12297385" cy="36625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 Case Study of Teachers’ Experiences of Blended Teaching and Learning by Diane Cunningham: </a:t>
            </a:r>
            <a:r>
              <a:rPr lang="en-US" sz="2000" b="0" i="0" u="none" strike="noStrike" cap="none">
                <a:solidFill>
                  <a:schemeClr val="dk1"/>
                </a:solidFill>
                <a:latin typeface="Arial"/>
                <a:ea typeface="Arial"/>
                <a:cs typeface="Arial"/>
                <a:sym typeface="Arial"/>
              </a:rPr>
              <a:t>The study specifically examines the beliefs and practices of four high school teachers, scrutinizing their experiences through interviews, observation data, and artifact analysis. These educators, each with varying lengths of career experience, were observed to effectively integrate their beliefs into their teaching methods within the blended learning context. Their approaches centered on promoting active, authentic learning for students, with the teachers viewing themselves as facilitators, coaches, guides, and co-learners.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1"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https://files.eric.ed.gov/fulltext/EJ1301080.pdf</a:t>
            </a:r>
            <a:r>
              <a:rPr lang="en-US" sz="2600" b="1" i="0" u="none" strike="noStrike" cap="none">
                <a:solidFill>
                  <a:schemeClr val="dk1"/>
                </a:solidFill>
                <a:latin typeface="Arial"/>
                <a:ea typeface="Arial"/>
                <a:cs typeface="Arial"/>
                <a:sym typeface="Arial"/>
              </a:rPr>
              <a:t> </a:t>
            </a:r>
            <a:endParaRPr sz="2600" b="1" i="0" u="none" strike="noStrike" cap="none">
              <a:solidFill>
                <a:schemeClr val="dk1"/>
              </a:solidFill>
              <a:latin typeface="Arial"/>
              <a:ea typeface="Arial"/>
              <a:cs typeface="Arial"/>
              <a:sym typeface="Arial"/>
            </a:endParaRPr>
          </a:p>
        </p:txBody>
      </p:sp>
      <p:pic>
        <p:nvPicPr>
          <p:cNvPr id="624" name="Google Shape;624;p19"/>
          <p:cNvPicPr preferRelativeResize="0"/>
          <p:nvPr/>
        </p:nvPicPr>
        <p:blipFill rotWithShape="1">
          <a:blip r:embed="rId8">
            <a:alphaModFix/>
          </a:blip>
          <a:srcRect/>
          <a:stretch/>
        </p:blipFill>
        <p:spPr>
          <a:xfrm>
            <a:off x="14249400" y="5872407"/>
            <a:ext cx="2419350" cy="2419350"/>
          </a:xfrm>
          <a:prstGeom prst="rect">
            <a:avLst/>
          </a:prstGeom>
          <a:noFill/>
          <a:ln>
            <a:noFill/>
          </a:ln>
        </p:spPr>
      </p:pic>
      <p:pic>
        <p:nvPicPr>
          <p:cNvPr id="625" name="Google Shape;625;p19"/>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29"/>
        <p:cNvGrpSpPr/>
        <p:nvPr/>
      </p:nvGrpSpPr>
      <p:grpSpPr>
        <a:xfrm>
          <a:off x="0" y="0"/>
          <a:ext cx="0" cy="0"/>
          <a:chOff x="0" y="0"/>
          <a:chExt cx="0" cy="0"/>
        </a:xfrm>
      </p:grpSpPr>
      <p:sp>
        <p:nvSpPr>
          <p:cNvPr id="630" name="Google Shape;630;p20"/>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Case Studies/ Examples of blended learning success</a:t>
            </a:r>
            <a:endParaRPr sz="4000" b="0" i="0" u="none" strike="noStrike" cap="none">
              <a:solidFill>
                <a:srgbClr val="033C5B"/>
              </a:solidFill>
              <a:latin typeface="Arial"/>
              <a:ea typeface="Arial"/>
              <a:cs typeface="Arial"/>
              <a:sym typeface="Arial"/>
            </a:endParaRPr>
          </a:p>
        </p:txBody>
      </p:sp>
      <p:sp>
        <p:nvSpPr>
          <p:cNvPr id="631" name="Google Shape;631;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33" name="Google Shape;633;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35" name="Google Shape;635;p20"/>
          <p:cNvSpPr txBox="1"/>
          <p:nvPr/>
        </p:nvSpPr>
        <p:spPr>
          <a:xfrm>
            <a:off x="3058697" y="2006533"/>
            <a:ext cx="11190703" cy="4696670"/>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Anytime Anywhere, Blended learning using live streaming at Deakin University:</a:t>
            </a:r>
            <a:r>
              <a:rPr lang="en-US" sz="2000" b="0" i="0" u="none" strike="noStrike" cap="none">
                <a:solidFill>
                  <a:schemeClr val="dk1"/>
                </a:solidFill>
                <a:latin typeface="Arial"/>
                <a:ea typeface="Arial"/>
                <a:cs typeface="Arial"/>
                <a:sym typeface="Arial"/>
              </a:rPr>
              <a:t> This study highlights the dynamic interplay between technology, teaching methods, and student engagement. In these studies, live streaming was integrated into the blended learning framework to bridge the gap between off-campus and on-campus students, enhancing real-time interaction and collaboration. This approach sought to make learning experiences more personal, relevant, and engaging, addressing the challenge of adapting to students’ desires for flexibility and accessibility in their education. </a:t>
            </a: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r>
              <a:rPr lang="en-US" sz="2600" b="1" i="0" u="sng" strike="noStrike" cap="none">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https://er.educause.edu/articles/2015/7/anytime-and-anywhere-a-case-study-for-blended-learning</a:t>
            </a:r>
            <a:r>
              <a:rPr lang="en-US" sz="2600" b="1" i="0" u="none" strike="noStrike" cap="none">
                <a:solidFill>
                  <a:srgbClr val="121212"/>
                </a:solidFill>
                <a:latin typeface="Arial"/>
                <a:ea typeface="Arial"/>
                <a:cs typeface="Arial"/>
                <a:sym typeface="Arial"/>
              </a:rPr>
              <a:t> </a:t>
            </a:r>
            <a:endParaRPr sz="2600" b="1" i="0" u="none" strike="noStrike" cap="none">
              <a:solidFill>
                <a:srgbClr val="121212"/>
              </a:solidFill>
              <a:latin typeface="Arial"/>
              <a:ea typeface="Arial"/>
              <a:cs typeface="Arial"/>
              <a:sym typeface="Arial"/>
            </a:endParaRPr>
          </a:p>
        </p:txBody>
      </p:sp>
      <p:sp>
        <p:nvSpPr>
          <p:cNvPr id="636" name="Google Shape;636;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637" name="Google Shape;637;p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638" name="Google Shape;638;p2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39" name="Google Shape;639;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0" name="Google Shape;640;p20"/>
          <p:cNvPicPr preferRelativeResize="0"/>
          <p:nvPr/>
        </p:nvPicPr>
        <p:blipFill rotWithShape="1">
          <a:blip r:embed="rId8">
            <a:alphaModFix/>
          </a:blip>
          <a:srcRect/>
          <a:stretch/>
        </p:blipFill>
        <p:spPr>
          <a:xfrm>
            <a:off x="14249400" y="5872407"/>
            <a:ext cx="2419350" cy="2419350"/>
          </a:xfrm>
          <a:prstGeom prst="rect">
            <a:avLst/>
          </a:prstGeom>
          <a:noFill/>
          <a:ln>
            <a:noFill/>
          </a:ln>
        </p:spPr>
      </p:pic>
      <p:pic>
        <p:nvPicPr>
          <p:cNvPr id="641" name="Google Shape;641;p20"/>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4"/>
        <p:cNvGrpSpPr/>
        <p:nvPr/>
      </p:nvGrpSpPr>
      <p:grpSpPr>
        <a:xfrm>
          <a:off x="0" y="0"/>
          <a:ext cx="0" cy="0"/>
          <a:chOff x="0" y="0"/>
          <a:chExt cx="0" cy="0"/>
        </a:xfrm>
      </p:grpSpPr>
      <p:sp>
        <p:nvSpPr>
          <p:cNvPr id="115" name="Google Shape;115;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7" name="Google Shape;117;p3"/>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Understanding blended learning</a:t>
            </a:r>
            <a:endParaRPr sz="3200" b="0" i="0" u="none" strike="noStrike" cap="none">
              <a:solidFill>
                <a:srgbClr val="033C5B"/>
              </a:solidFill>
              <a:latin typeface="Arial"/>
              <a:ea typeface="Arial"/>
              <a:cs typeface="Arial"/>
              <a:sym typeface="Arial"/>
            </a:endParaRPr>
          </a:p>
        </p:txBody>
      </p:sp>
      <p:sp>
        <p:nvSpPr>
          <p:cNvPr id="118" name="Google Shape;118;p3"/>
          <p:cNvSpPr txBox="1"/>
          <p:nvPr/>
        </p:nvSpPr>
        <p:spPr>
          <a:xfrm>
            <a:off x="1028700" y="2756648"/>
            <a:ext cx="7685809" cy="17235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Blended learning is an educational approach that combines online educational materials and opportunities for interaction online with traditional place-based classroom methods. </a:t>
            </a:r>
            <a:endParaRPr sz="2000" b="0" i="0" u="none" strike="noStrike" cap="none">
              <a:solidFill>
                <a:srgbClr val="121212"/>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119" name="Google Shape;119;p3"/>
          <p:cNvSpPr txBox="1"/>
          <p:nvPr/>
        </p:nvSpPr>
        <p:spPr>
          <a:xfrm>
            <a:off x="1028699" y="4471834"/>
            <a:ext cx="7519556" cy="861774"/>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It requires the physical presence of both teacher and student, with some element of student control over time, place, path, or pace.</a:t>
            </a:r>
            <a:endParaRPr sz="2000" b="0" i="0" u="none" strike="noStrike" cap="none">
              <a:solidFill>
                <a:srgbClr val="000000"/>
              </a:solidFill>
              <a:latin typeface="Arial"/>
              <a:ea typeface="Arial"/>
              <a:cs typeface="Arial"/>
              <a:sym typeface="Arial"/>
            </a:endParaRPr>
          </a:p>
        </p:txBody>
      </p:sp>
      <p:sp>
        <p:nvSpPr>
          <p:cNvPr id="120" name="Google Shape;120;p3"/>
          <p:cNvSpPr txBox="1"/>
          <p:nvPr/>
        </p:nvSpPr>
        <p:spPr>
          <a:xfrm>
            <a:off x="1028699" y="6004943"/>
            <a:ext cx="7685810" cy="1292662"/>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This approach integrates the benefits of face-to-face instruction with the flexibility of online learning, aiming to provide a more personalized and engaging learning experience.</a:t>
            </a:r>
            <a:endParaRPr sz="2000" b="0" i="0" u="none" strike="noStrike" cap="none">
              <a:solidFill>
                <a:srgbClr val="000000"/>
              </a:solidFill>
              <a:latin typeface="Arial"/>
              <a:ea typeface="Arial"/>
              <a:cs typeface="Arial"/>
              <a:sym typeface="Arial"/>
            </a:endParaRPr>
          </a:p>
        </p:txBody>
      </p:sp>
      <p:sp>
        <p:nvSpPr>
          <p:cNvPr id="121" name="Google Shape;121;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23" name="Google Shape;123;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24" name="Google Shape;124;p3"/>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25" name="Google Shape;125;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txBox="1"/>
          <p:nvPr/>
        </p:nvSpPr>
        <p:spPr>
          <a:xfrm>
            <a:off x="9544331" y="2756648"/>
            <a:ext cx="628996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Watch this short video on Blended Learning by MBRU: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7" name="Google Shape;127;p3"/>
          <p:cNvPicPr preferRelativeResize="0"/>
          <p:nvPr/>
        </p:nvPicPr>
        <p:blipFill rotWithShape="1">
          <a:blip r:embed="rId5">
            <a:alphaModFix/>
          </a:blip>
          <a:srcRect/>
          <a:stretch/>
        </p:blipFill>
        <p:spPr>
          <a:xfrm>
            <a:off x="9667872" y="3679978"/>
            <a:ext cx="6042882" cy="3399121"/>
          </a:xfrm>
          <a:prstGeom prst="rect">
            <a:avLst/>
          </a:prstGeom>
          <a:noFill/>
          <a:ln>
            <a:noFill/>
          </a:ln>
        </p:spPr>
      </p:pic>
      <p:sp>
        <p:nvSpPr>
          <p:cNvPr id="128" name="Google Shape;128;p3"/>
          <p:cNvSpPr txBox="1"/>
          <p:nvPr/>
        </p:nvSpPr>
        <p:spPr>
          <a:xfrm>
            <a:off x="9667872" y="7297605"/>
            <a:ext cx="583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https://www.youtube.com/watch?v=-bwhR1ZKGRE</a:t>
            </a:r>
            <a:endParaRPr/>
          </a:p>
        </p:txBody>
      </p:sp>
      <p:pic>
        <p:nvPicPr>
          <p:cNvPr id="129" name="Google Shape;129;p3"/>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45"/>
        <p:cNvGrpSpPr/>
        <p:nvPr/>
      </p:nvGrpSpPr>
      <p:grpSpPr>
        <a:xfrm>
          <a:off x="0" y="0"/>
          <a:ext cx="0" cy="0"/>
          <a:chOff x="0" y="0"/>
          <a:chExt cx="0" cy="0"/>
        </a:xfrm>
      </p:grpSpPr>
      <p:sp>
        <p:nvSpPr>
          <p:cNvPr id="646" name="Google Shape;646;p2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48" name="Google Shape;648;p2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50" name="Google Shape;650;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51" name="Google Shape;651;p2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52" name="Google Shape;652;p2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1"/>
          <p:cNvSpPr/>
          <p:nvPr/>
        </p:nvSpPr>
        <p:spPr>
          <a:xfrm>
            <a:off x="14005695" y="403173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54" name="Google Shape;654;p21"/>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655" name="Google Shape;655;p21"/>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56" name="Google Shape;656;p21"/>
          <p:cNvSpPr txBox="1"/>
          <p:nvPr/>
        </p:nvSpPr>
        <p:spPr>
          <a:xfrm>
            <a:off x="3098210" y="2156520"/>
            <a:ext cx="11343103" cy="5293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Reflect on Your Current Teaching Methods:</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Think about your current teaching approach. How much do you currently integrate online and in-person components?</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Identify one aspect of your teaching that could benefit most from a more blended approach.</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 Analyze a Blended Learning Scenario:</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Reflect on one of the case studies discussed in this unit or conceive a similar scenario relevant to your context.</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Identify what makes the blended learning approach effective in this scenario and how similar strategies might be applied in your teaching.</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3. Plan a Blended Learning Activity:</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Design a rough plan for a blended learning activity you could implement. Consider the balance of online and offline elements and how they complement each other.</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Think about the learning objectives, resources needed, and how you will assess student learning.</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7" name="Google Shape;657;p21"/>
          <p:cNvSpPr/>
          <p:nvPr/>
        </p:nvSpPr>
        <p:spPr>
          <a:xfrm>
            <a:off x="14005695" y="3711144"/>
            <a:ext cx="2961521" cy="2133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21"/>
          <p:cNvSpPr/>
          <p:nvPr/>
        </p:nvSpPr>
        <p:spPr>
          <a:xfrm>
            <a:off x="15067883" y="5784331"/>
            <a:ext cx="398141" cy="609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p21"/>
          <p:cNvSpPr/>
          <p:nvPr/>
        </p:nvSpPr>
        <p:spPr>
          <a:xfrm>
            <a:off x="14649211" y="3086100"/>
            <a:ext cx="3638789" cy="2464486"/>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0" name="Google Shape;660;p21"/>
          <p:cNvSpPr txBox="1"/>
          <p:nvPr/>
        </p:nvSpPr>
        <p:spPr>
          <a:xfrm>
            <a:off x="15183556" y="3311615"/>
            <a:ext cx="2875844"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How has your understanding of blended learning changed after this unit?</a:t>
            </a:r>
            <a:endParaRPr sz="2600" b="0" i="0" u="none" strike="noStrike" cap="none">
              <a:solidFill>
                <a:schemeClr val="dk1"/>
              </a:solidFill>
              <a:latin typeface="Arial"/>
              <a:ea typeface="Arial"/>
              <a:cs typeface="Arial"/>
              <a:sym typeface="Arial"/>
            </a:endParaRPr>
          </a:p>
        </p:txBody>
      </p:sp>
      <p:sp>
        <p:nvSpPr>
          <p:cNvPr id="661" name="Google Shape;661;p21"/>
          <p:cNvSpPr/>
          <p:nvPr/>
        </p:nvSpPr>
        <p:spPr>
          <a:xfrm>
            <a:off x="16002000" y="5950115"/>
            <a:ext cx="228600" cy="139016"/>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21"/>
          <p:cNvSpPr/>
          <p:nvPr/>
        </p:nvSpPr>
        <p:spPr>
          <a:xfrm>
            <a:off x="16468605" y="5642653"/>
            <a:ext cx="226210" cy="144738"/>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63" name="Google Shape;663;p21"/>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67"/>
        <p:cNvGrpSpPr/>
        <p:nvPr/>
      </p:nvGrpSpPr>
      <p:grpSpPr>
        <a:xfrm>
          <a:off x="0" y="0"/>
          <a:ext cx="0" cy="0"/>
          <a:chOff x="0" y="0"/>
          <a:chExt cx="0" cy="0"/>
        </a:xfrm>
      </p:grpSpPr>
      <p:sp>
        <p:nvSpPr>
          <p:cNvPr id="668" name="Google Shape;668;p2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70" name="Google Shape;670;p2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72" name="Google Shape;672;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73" name="Google Shape;673;p2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74" name="Google Shape;674;p2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2"/>
          <p:cNvSpPr/>
          <p:nvPr/>
        </p:nvSpPr>
        <p:spPr>
          <a:xfrm>
            <a:off x="12741385" y="4360394"/>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76" name="Google Shape;676;p22"/>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677" name="Google Shape;677;p22"/>
          <p:cNvSpPr txBox="1"/>
          <p:nvPr/>
        </p:nvSpPr>
        <p:spPr>
          <a:xfrm>
            <a:off x="3058697" y="2022385"/>
            <a:ext cx="9514303" cy="51766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 Address Potential Challenges:</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Consider potential challenges you might face implementing this activity (technological barriers, student engagement, etc.).</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Brainstorm possible solutions or strategies to overcome these challenges.</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 Personal Development Goals:</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Reflect on what skills or knowledge you need to develop to effectively implement blended learning strategies.</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Set one or two personal development goals related to blended learning.</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8. Feedback and Sharing:</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If possible, share your plan and reflections with a colleague or in a teacher’s forum for feedback.</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Discuss how blended learning strategies can be adapted and applied in different educational contexts.</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678" name="Google Shape;678;p22"/>
          <p:cNvSpPr txBox="1"/>
          <p:nvPr/>
        </p:nvSpPr>
        <p:spPr>
          <a:xfrm>
            <a:off x="5627065" y="9243317"/>
            <a:ext cx="12041100" cy="4740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US" sz="1400" b="0" i="0" u="none" strike="noStrike" cap="none">
                <a:solidFill>
                  <a:srgbClr val="12121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79" name="Google Shape;679;p22"/>
          <p:cNvSpPr/>
          <p:nvPr/>
        </p:nvSpPr>
        <p:spPr>
          <a:xfrm>
            <a:off x="12573000" y="4076700"/>
            <a:ext cx="3505200" cy="20574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0" name="Google Shape;680;p22"/>
          <p:cNvSpPr/>
          <p:nvPr/>
        </p:nvSpPr>
        <p:spPr>
          <a:xfrm>
            <a:off x="13716000" y="6134100"/>
            <a:ext cx="533400" cy="609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22"/>
          <p:cNvSpPr/>
          <p:nvPr/>
        </p:nvSpPr>
        <p:spPr>
          <a:xfrm>
            <a:off x="13730785" y="2119080"/>
            <a:ext cx="4216354" cy="3400694"/>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22"/>
          <p:cNvSpPr/>
          <p:nvPr/>
        </p:nvSpPr>
        <p:spPr>
          <a:xfrm>
            <a:off x="14706600" y="5989280"/>
            <a:ext cx="390508" cy="297220"/>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22"/>
          <p:cNvSpPr/>
          <p:nvPr/>
        </p:nvSpPr>
        <p:spPr>
          <a:xfrm>
            <a:off x="15265493" y="5586026"/>
            <a:ext cx="279307" cy="217442"/>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22"/>
          <p:cNvSpPr txBox="1"/>
          <p:nvPr/>
        </p:nvSpPr>
        <p:spPr>
          <a:xfrm>
            <a:off x="14351262" y="2626041"/>
            <a:ext cx="3453875"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What is one action you will commit to in order to enhance your teaching practice using blended learning approaches?</a:t>
            </a:r>
            <a:endParaRPr sz="2600" b="0" i="0" u="none" strike="noStrike" cap="none">
              <a:solidFill>
                <a:schemeClr val="dk1"/>
              </a:solidFill>
              <a:latin typeface="Arial"/>
              <a:ea typeface="Arial"/>
              <a:cs typeface="Arial"/>
              <a:sym typeface="Arial"/>
            </a:endParaRPr>
          </a:p>
        </p:txBody>
      </p:sp>
      <p:pic>
        <p:nvPicPr>
          <p:cNvPr id="685" name="Google Shape;685;p22"/>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89"/>
        <p:cNvGrpSpPr/>
        <p:nvPr/>
      </p:nvGrpSpPr>
      <p:grpSpPr>
        <a:xfrm>
          <a:off x="0" y="0"/>
          <a:ext cx="0" cy="0"/>
          <a:chOff x="0" y="0"/>
          <a:chExt cx="0" cy="0"/>
        </a:xfrm>
      </p:grpSpPr>
      <p:sp>
        <p:nvSpPr>
          <p:cNvPr id="690" name="Google Shape;690;p23"/>
          <p:cNvSpPr txBox="1"/>
          <p:nvPr/>
        </p:nvSpPr>
        <p:spPr>
          <a:xfrm>
            <a:off x="1337656" y="966416"/>
            <a:ext cx="11834641"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Additional Resources</a:t>
            </a:r>
            <a:endParaRPr sz="4000" b="0" i="0" u="none" strike="noStrike" cap="none">
              <a:solidFill>
                <a:srgbClr val="033C5B"/>
              </a:solidFill>
              <a:latin typeface="Arial"/>
              <a:ea typeface="Arial"/>
              <a:cs typeface="Arial"/>
              <a:sym typeface="Arial"/>
            </a:endParaRPr>
          </a:p>
        </p:txBody>
      </p:sp>
      <p:sp>
        <p:nvSpPr>
          <p:cNvPr id="691" name="Google Shape;691;p23"/>
          <p:cNvSpPr txBox="1"/>
          <p:nvPr/>
        </p:nvSpPr>
        <p:spPr>
          <a:xfrm>
            <a:off x="1724726" y="2764936"/>
            <a:ext cx="13836000" cy="701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Books: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Blended: Using Disruptive Innovation to Improve Schools, by Michael B. Horn and Heather Staker</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The Handbook of Blended Learning: Global Perspectives, Local Designs, by Curtis J. Bonk and Charles R. Graham</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Online Articles:</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https://members.aect.org/pdf/Proceedings/proceedings13/2013i/13_21.pdf</a:t>
            </a:r>
            <a:endParaRPr sz="2000" b="0"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Harvard University. How to make real world connections to course material:</a:t>
            </a:r>
            <a:br>
              <a:rPr lang="en-US" sz="2000" b="0" i="0" u="none" strike="noStrike" cap="none">
                <a:solidFill>
                  <a:srgbClr val="000000"/>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https://ablconnect.harvard.edu/make-real-world-connections-course-material</a:t>
            </a: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Drexel. How to inspire creativity in the classroom: </a:t>
            </a:r>
            <a:br>
              <a:rPr lang="en-US" sz="2000" b="0" i="0" u="none" strike="noStrike" cap="none">
                <a:solidFill>
                  <a:srgbClr val="000000"/>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https://drexel.edu/soe/resources/teacher-resources/inspire-creativity-in-the-classroom</a:t>
            </a:r>
            <a:endParaRPr sz="2000" b="0" i="0" u="sng"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How collaborative learning and teamwork in simulations: </a:t>
            </a:r>
            <a:br>
              <a:rPr lang="en-US" sz="2000" b="0" i="0" u="none" strike="noStrike" cap="none">
                <a:solidFill>
                  <a:srgbClr val="000000"/>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https://fastercapital.com/topics/collaborative-learning-and-teamwork-in-simulation-centers.html</a:t>
            </a: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Read this article by Midori Nediger on what infographics are and how to design them: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 </a:t>
            </a: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https://venngage.com/blog/what-is-an-infographic/</a:t>
            </a: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Read this article by Digital Learning Institute to learn about Self-Paced Learning: Definition, Benefits and Tips: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https://www.digitallearninginstitute.com/blog/what-is-self-paced-learning-definition-benefits-and-tips</a:t>
            </a:r>
            <a:r>
              <a:rPr lang="en-US" sz="2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endParaRPr/>
          </a:p>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692" name="Google Shape;692;p23"/>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3"/>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2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5" name="Google Shape;695;p23"/>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23"/>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8" name="Google Shape;698;p2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3"/>
          <p:cNvSpPr txBox="1"/>
          <p:nvPr/>
        </p:nvSpPr>
        <p:spPr>
          <a:xfrm>
            <a:off x="2013784" y="3966025"/>
            <a:ext cx="12411594"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121212"/>
                </a:solidFill>
                <a:latin typeface="Arial"/>
                <a:ea typeface="Arial"/>
                <a:cs typeface="Arial"/>
                <a:sym typeface="Arial"/>
              </a:rPr>
              <a:t>.</a:t>
            </a:r>
            <a:endParaRPr/>
          </a:p>
        </p:txBody>
      </p:sp>
      <p:sp>
        <p:nvSpPr>
          <p:cNvPr id="701" name="Google Shape;701;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a:lstStyle/>
          <a:p>
            <a:endParaRPr lang="en-BE"/>
          </a:p>
        </p:txBody>
      </p:sp>
      <p:sp>
        <p:nvSpPr>
          <p:cNvPr id="702" name="Google Shape;702;p2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a:lstStyle/>
          <a:p>
            <a:endParaRPr lang="en-BE"/>
          </a:p>
        </p:txBody>
      </p:sp>
      <p:sp>
        <p:nvSpPr>
          <p:cNvPr id="703" name="Google Shape;703;p23"/>
          <p:cNvSpPr txBox="1"/>
          <p:nvPr/>
        </p:nvSpPr>
        <p:spPr>
          <a:xfrm>
            <a:off x="5627065" y="9243317"/>
            <a:ext cx="12041100" cy="486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a:solidFill>
                  <a:srgbClr val="121212"/>
                </a:solidFill>
                <a:latin typeface="Arial"/>
                <a:ea typeface="Arial"/>
                <a:cs typeface="Arial"/>
                <a:sym typeface="Arial"/>
              </a:rPr>
              <a:t>F</a:t>
            </a:r>
            <a:r>
              <a:rPr lang="en-US" sz="1200" b="0" i="0" u="none" strike="noStrike" cap="none">
                <a:solidFill>
                  <a:srgbClr val="121212"/>
                </a:solidFill>
                <a:latin typeface="Arial"/>
                <a:ea typeface="Arial"/>
                <a:cs typeface="Arial"/>
                <a:sym typeface="Arial"/>
              </a:rPr>
              <a:t>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704" name="Google Shape;704;p2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5" name="Google Shape;705;p23"/>
          <p:cNvPicPr preferRelativeResize="0"/>
          <p:nvPr/>
        </p:nvPicPr>
        <p:blipFill rotWithShape="1">
          <a:blip r:embed="rId11">
            <a:alphaModFix/>
          </a:blip>
          <a:srcRect/>
          <a:stretch/>
        </p:blipFill>
        <p:spPr>
          <a:xfrm>
            <a:off x="15276526" y="5806202"/>
            <a:ext cx="3147309" cy="2857023"/>
          </a:xfrm>
          <a:prstGeom prst="rect">
            <a:avLst/>
          </a:prstGeom>
          <a:noFill/>
          <a:ln>
            <a:noFill/>
          </a:ln>
        </p:spPr>
      </p:pic>
      <p:pic>
        <p:nvPicPr>
          <p:cNvPr id="706" name="Google Shape;706;p23"/>
          <p:cNvPicPr preferRelativeResize="0"/>
          <p:nvPr/>
        </p:nvPicPr>
        <p:blipFill rotWithShape="1">
          <a:blip r:embed="rId12">
            <a:alphaModFix/>
          </a:blip>
          <a:srcRect/>
          <a:stretch/>
        </p:blipFill>
        <p:spPr>
          <a:xfrm>
            <a:off x="15812650" y="9468646"/>
            <a:ext cx="1727565" cy="6282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10"/>
        <p:cNvGrpSpPr/>
        <p:nvPr/>
      </p:nvGrpSpPr>
      <p:grpSpPr>
        <a:xfrm>
          <a:off x="0" y="0"/>
          <a:ext cx="0" cy="0"/>
          <a:chOff x="0" y="0"/>
          <a:chExt cx="0" cy="0"/>
        </a:xfrm>
      </p:grpSpPr>
      <p:sp>
        <p:nvSpPr>
          <p:cNvPr id="711" name="Google Shape;711;p47"/>
          <p:cNvSpPr txBox="1"/>
          <p:nvPr/>
        </p:nvSpPr>
        <p:spPr>
          <a:xfrm>
            <a:off x="1337656" y="966416"/>
            <a:ext cx="11834641"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Additional Resources</a:t>
            </a:r>
            <a:endParaRPr sz="4000" b="0" i="0" u="none" strike="noStrike" cap="none">
              <a:solidFill>
                <a:srgbClr val="033C5B"/>
              </a:solidFill>
              <a:latin typeface="Arial"/>
              <a:ea typeface="Arial"/>
              <a:cs typeface="Arial"/>
              <a:sym typeface="Arial"/>
            </a:endParaRPr>
          </a:p>
        </p:txBody>
      </p:sp>
      <p:sp>
        <p:nvSpPr>
          <p:cNvPr id="712" name="Google Shape;712;p47"/>
          <p:cNvSpPr txBox="1"/>
          <p:nvPr/>
        </p:nvSpPr>
        <p:spPr>
          <a:xfrm>
            <a:off x="1724726" y="2788007"/>
            <a:ext cx="13835906" cy="5970865"/>
          </a:xfrm>
          <a:prstGeom prst="rect">
            <a:avLst/>
          </a:prstGeom>
          <a:noFill/>
          <a:ln>
            <a:noFill/>
          </a:ln>
        </p:spPr>
        <p:txBody>
          <a:bodyPr spcFirstLastPara="1" wrap="square" lIns="0" tIns="0" rIns="0" bIns="0" anchor="t" anchorCtr="0">
            <a:spAutoFit/>
          </a:bodyPr>
          <a:lstStyle/>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Online Courses:</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Coursera: https://tinyurl.com/yyhjjus5 </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edX: /edx-blendedx-blended-learning-with-edx</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Professional Associations:</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https://iste.org/blog/get-started-with-blended-learning</a:t>
            </a:r>
            <a:endParaRPr sz="2000" b="0" i="0" u="sng" strike="noStrike" cap="none">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1"/>
              </a:buClr>
              <a:buSzPts val="2600"/>
              <a:buFont typeface="Arial"/>
              <a:buNone/>
            </a:pPr>
            <a:endParaRPr sz="20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Videos: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MBRU (2020). What is Blended Learning: </a:t>
            </a:r>
            <a:br>
              <a:rPr lang="en-US" sz="2000" b="0" i="0" u="none" strike="noStrike" cap="none">
                <a:solidFill>
                  <a:schemeClr val="dk1"/>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https://www.youtube.com/watch?v=-bwhR1ZKGRE</a:t>
            </a:r>
            <a:endParaRPr sz="2000" b="0" i="0" u="sng"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The Modern Classrooms Project (2021). Teacher Tips| Engaging Instructional Videos: </a:t>
            </a: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https://www.youtube.com/watch?v=mjA6uVB1-TA</a:t>
            </a:r>
            <a:r>
              <a:rPr lang="en-US" sz="2000" b="0" i="0" u="sng"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John Spencer (2019). The shift from engaging students to empowering learners: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https://www.youtube.com/watch?v=BYBJQ5rIFjA</a:t>
            </a:r>
            <a:r>
              <a:rPr lang="en-US" sz="2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713" name="Google Shape;713;p47"/>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7"/>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4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716" name="Google Shape;716;p47"/>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47"/>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4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719" name="Google Shape;719;p4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4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47"/>
          <p:cNvSpPr txBox="1"/>
          <p:nvPr/>
        </p:nvSpPr>
        <p:spPr>
          <a:xfrm>
            <a:off x="2013784" y="3966025"/>
            <a:ext cx="12411594" cy="55521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121212"/>
                </a:solidFill>
                <a:latin typeface="Arial"/>
                <a:ea typeface="Arial"/>
                <a:cs typeface="Arial"/>
                <a:sym typeface="Arial"/>
              </a:rPr>
              <a:t>.</a:t>
            </a:r>
            <a:endParaRPr sz="1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722" name="Google Shape;722;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a:lstStyle/>
          <a:p>
            <a:endParaRPr lang="en-BE"/>
          </a:p>
        </p:txBody>
      </p:sp>
      <p:sp>
        <p:nvSpPr>
          <p:cNvPr id="723" name="Google Shape;723;p4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a:lstStyle/>
          <a:p>
            <a:endParaRPr lang="en-BE"/>
          </a:p>
        </p:txBody>
      </p:sp>
      <p:sp>
        <p:nvSpPr>
          <p:cNvPr id="724" name="Google Shape;724;p4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725" name="Google Shape;725;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6" name="Google Shape;726;p47"/>
          <p:cNvPicPr preferRelativeResize="0"/>
          <p:nvPr/>
        </p:nvPicPr>
        <p:blipFill rotWithShape="1">
          <a:blip r:embed="rId9">
            <a:alphaModFix/>
          </a:blip>
          <a:srcRect/>
          <a:stretch/>
        </p:blipFill>
        <p:spPr>
          <a:xfrm>
            <a:off x="15276526" y="5806202"/>
            <a:ext cx="3147309" cy="2857023"/>
          </a:xfrm>
          <a:prstGeom prst="rect">
            <a:avLst/>
          </a:prstGeom>
          <a:noFill/>
          <a:ln>
            <a:noFill/>
          </a:ln>
        </p:spPr>
      </p:pic>
      <p:pic>
        <p:nvPicPr>
          <p:cNvPr id="727" name="Google Shape;727;p47"/>
          <p:cNvPicPr preferRelativeResize="0"/>
          <p:nvPr/>
        </p:nvPicPr>
        <p:blipFill rotWithShape="1">
          <a:blip r:embed="rId10">
            <a:alphaModFix/>
          </a:blip>
          <a:srcRect/>
          <a:stretch/>
        </p:blipFill>
        <p:spPr>
          <a:xfrm>
            <a:off x="15812650" y="9468646"/>
            <a:ext cx="1727565" cy="6282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31"/>
        <p:cNvGrpSpPr/>
        <p:nvPr/>
      </p:nvGrpSpPr>
      <p:grpSpPr>
        <a:xfrm>
          <a:off x="0" y="0"/>
          <a:ext cx="0" cy="0"/>
          <a:chOff x="0" y="0"/>
          <a:chExt cx="0" cy="0"/>
        </a:xfrm>
      </p:grpSpPr>
      <p:sp>
        <p:nvSpPr>
          <p:cNvPr id="732" name="Google Shape;732;p24"/>
          <p:cNvSpPr/>
          <p:nvPr/>
        </p:nvSpPr>
        <p:spPr>
          <a:xfrm>
            <a:off x="11475551" y="4717986"/>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3">
              <a:alphaModFix/>
            </a:blip>
            <a:stretch>
              <a:fillRect/>
            </a:stretch>
          </a:blipFill>
          <a:ln>
            <a:noFill/>
          </a:ln>
        </p:spPr>
        <p:txBody>
          <a:bodyPr/>
          <a:lstStyle/>
          <a:p>
            <a:endParaRPr lang="en-BE"/>
          </a:p>
        </p:txBody>
      </p:sp>
      <p:sp>
        <p:nvSpPr>
          <p:cNvPr id="733" name="Google Shape;733;p24"/>
          <p:cNvSpPr/>
          <p:nvPr/>
        </p:nvSpPr>
        <p:spPr>
          <a:xfrm>
            <a:off x="12101755" y="1557641"/>
            <a:ext cx="2192189" cy="2347726"/>
          </a:xfrm>
          <a:custGeom>
            <a:avLst/>
            <a:gdLst/>
            <a:ahLst/>
            <a:cxnLst/>
            <a:rect l="l" t="t" r="r" b="b"/>
            <a:pathLst>
              <a:path w="2192189" h="2347726" extrusionOk="0">
                <a:moveTo>
                  <a:pt x="0" y="0"/>
                </a:moveTo>
                <a:lnTo>
                  <a:pt x="2192189" y="0"/>
                </a:lnTo>
                <a:lnTo>
                  <a:pt x="2192189" y="2347726"/>
                </a:lnTo>
                <a:lnTo>
                  <a:pt x="0" y="2347726"/>
                </a:lnTo>
                <a:lnTo>
                  <a:pt x="0" y="0"/>
                </a:lnTo>
                <a:close/>
              </a:path>
            </a:pathLst>
          </a:custGeom>
          <a:blipFill rotWithShape="1">
            <a:blip r:embed="rId4">
              <a:alphaModFix/>
            </a:blip>
            <a:stretch>
              <a:fillRect/>
            </a:stretch>
          </a:blipFill>
          <a:ln>
            <a:noFill/>
          </a:ln>
        </p:spPr>
        <p:txBody>
          <a:bodyPr/>
          <a:lstStyle/>
          <a:p>
            <a:endParaRPr lang="en-BE"/>
          </a:p>
        </p:txBody>
      </p:sp>
      <p:sp>
        <p:nvSpPr>
          <p:cNvPr id="734" name="Google Shape;734;p24"/>
          <p:cNvSpPr/>
          <p:nvPr/>
        </p:nvSpPr>
        <p:spPr>
          <a:xfrm>
            <a:off x="1316029" y="2731504"/>
            <a:ext cx="1855677" cy="1505418"/>
          </a:xfrm>
          <a:custGeom>
            <a:avLst/>
            <a:gdLst/>
            <a:ahLst/>
            <a:cxnLst/>
            <a:rect l="l" t="t" r="r" b="b"/>
            <a:pathLst>
              <a:path w="1855677" h="1505418" extrusionOk="0">
                <a:moveTo>
                  <a:pt x="0" y="0"/>
                </a:moveTo>
                <a:lnTo>
                  <a:pt x="1855678" y="0"/>
                </a:lnTo>
                <a:lnTo>
                  <a:pt x="1855678" y="1505419"/>
                </a:lnTo>
                <a:lnTo>
                  <a:pt x="0" y="1505419"/>
                </a:lnTo>
                <a:lnTo>
                  <a:pt x="0" y="0"/>
                </a:lnTo>
                <a:close/>
              </a:path>
            </a:pathLst>
          </a:custGeom>
          <a:blipFill rotWithShape="1">
            <a:blip r:embed="rId5">
              <a:alphaModFix/>
            </a:blip>
            <a:stretch>
              <a:fillRect/>
            </a:stretch>
          </a:blipFill>
          <a:ln>
            <a:noFill/>
          </a:ln>
        </p:spPr>
        <p:txBody>
          <a:bodyPr/>
          <a:lstStyle/>
          <a:p>
            <a:endParaRPr lang="en-BE"/>
          </a:p>
        </p:txBody>
      </p:sp>
      <p:sp>
        <p:nvSpPr>
          <p:cNvPr id="735" name="Google Shape;735;p24"/>
          <p:cNvSpPr/>
          <p:nvPr/>
        </p:nvSpPr>
        <p:spPr>
          <a:xfrm>
            <a:off x="4116694" y="2888554"/>
            <a:ext cx="2696737" cy="2696737"/>
          </a:xfrm>
          <a:custGeom>
            <a:avLst/>
            <a:gdLst/>
            <a:ahLst/>
            <a:cxnLst/>
            <a:rect l="l" t="t" r="r" b="b"/>
            <a:pathLst>
              <a:path w="2696737" h="2696737" extrusionOk="0">
                <a:moveTo>
                  <a:pt x="0" y="0"/>
                </a:moveTo>
                <a:lnTo>
                  <a:pt x="2696737" y="0"/>
                </a:lnTo>
                <a:lnTo>
                  <a:pt x="2696737" y="2696737"/>
                </a:lnTo>
                <a:lnTo>
                  <a:pt x="0" y="2696737"/>
                </a:lnTo>
                <a:lnTo>
                  <a:pt x="0" y="0"/>
                </a:lnTo>
                <a:close/>
              </a:path>
            </a:pathLst>
          </a:custGeom>
          <a:blipFill rotWithShape="1">
            <a:blip r:embed="rId6">
              <a:alphaModFix/>
            </a:blip>
            <a:stretch>
              <a:fillRect/>
            </a:stretch>
          </a:blipFill>
          <a:ln>
            <a:noFill/>
          </a:ln>
        </p:spPr>
        <p:txBody>
          <a:bodyPr/>
          <a:lstStyle/>
          <a:p>
            <a:endParaRPr lang="en-BE"/>
          </a:p>
        </p:txBody>
      </p:sp>
      <p:sp>
        <p:nvSpPr>
          <p:cNvPr id="736" name="Google Shape;736;p24"/>
          <p:cNvSpPr/>
          <p:nvPr/>
        </p:nvSpPr>
        <p:spPr>
          <a:xfrm>
            <a:off x="8230403" y="1068647"/>
            <a:ext cx="1827194" cy="2035871"/>
          </a:xfrm>
          <a:custGeom>
            <a:avLst/>
            <a:gdLst/>
            <a:ahLst/>
            <a:cxnLst/>
            <a:rect l="l" t="t" r="r" b="b"/>
            <a:pathLst>
              <a:path w="1827194" h="2035871" extrusionOk="0">
                <a:moveTo>
                  <a:pt x="0" y="0"/>
                </a:moveTo>
                <a:lnTo>
                  <a:pt x="1827194" y="0"/>
                </a:lnTo>
                <a:lnTo>
                  <a:pt x="1827194" y="2035871"/>
                </a:lnTo>
                <a:lnTo>
                  <a:pt x="0" y="2035871"/>
                </a:lnTo>
                <a:lnTo>
                  <a:pt x="0" y="0"/>
                </a:lnTo>
                <a:close/>
              </a:path>
            </a:pathLst>
          </a:custGeom>
          <a:blipFill rotWithShape="1">
            <a:blip r:embed="rId7">
              <a:alphaModFix/>
            </a:blip>
            <a:stretch>
              <a:fillRect/>
            </a:stretch>
          </a:blipFill>
          <a:ln>
            <a:noFill/>
          </a:ln>
        </p:spPr>
        <p:txBody>
          <a:bodyPr/>
          <a:lstStyle/>
          <a:p>
            <a:endParaRPr lang="en-BE"/>
          </a:p>
        </p:txBody>
      </p:sp>
      <p:sp>
        <p:nvSpPr>
          <p:cNvPr id="737" name="Google Shape;737;p24"/>
          <p:cNvSpPr/>
          <p:nvPr/>
        </p:nvSpPr>
        <p:spPr>
          <a:xfrm>
            <a:off x="7964974" y="4114800"/>
            <a:ext cx="2358052" cy="2057400"/>
          </a:xfrm>
          <a:custGeom>
            <a:avLst/>
            <a:gdLst/>
            <a:ahLst/>
            <a:cxnLst/>
            <a:rect l="l" t="t" r="r" b="b"/>
            <a:pathLst>
              <a:path w="2358052" h="2057400" extrusionOk="0">
                <a:moveTo>
                  <a:pt x="0" y="0"/>
                </a:moveTo>
                <a:lnTo>
                  <a:pt x="2358052" y="0"/>
                </a:lnTo>
                <a:lnTo>
                  <a:pt x="2358052" y="2057400"/>
                </a:lnTo>
                <a:lnTo>
                  <a:pt x="0" y="2057400"/>
                </a:lnTo>
                <a:lnTo>
                  <a:pt x="0" y="0"/>
                </a:lnTo>
                <a:close/>
              </a:path>
            </a:pathLst>
          </a:custGeom>
          <a:blipFill rotWithShape="1">
            <a:blip r:embed="rId8">
              <a:alphaModFix/>
            </a:blip>
            <a:stretch>
              <a:fillRect/>
            </a:stretch>
          </a:blipFill>
          <a:ln>
            <a:noFill/>
          </a:ln>
        </p:spPr>
        <p:txBody>
          <a:bodyPr/>
          <a:lstStyle/>
          <a:p>
            <a:endParaRPr lang="en-BE"/>
          </a:p>
        </p:txBody>
      </p:sp>
      <p:sp>
        <p:nvSpPr>
          <p:cNvPr id="738" name="Google Shape;738;p24"/>
          <p:cNvSpPr/>
          <p:nvPr/>
        </p:nvSpPr>
        <p:spPr>
          <a:xfrm>
            <a:off x="2529114" y="6775386"/>
            <a:ext cx="3984847" cy="1957556"/>
          </a:xfrm>
          <a:custGeom>
            <a:avLst/>
            <a:gdLst/>
            <a:ahLst/>
            <a:cxnLst/>
            <a:rect l="l" t="t" r="r" b="b"/>
            <a:pathLst>
              <a:path w="3984847" h="1957556" extrusionOk="0">
                <a:moveTo>
                  <a:pt x="0" y="0"/>
                </a:moveTo>
                <a:lnTo>
                  <a:pt x="3984847" y="0"/>
                </a:lnTo>
                <a:lnTo>
                  <a:pt x="3984847" y="1957556"/>
                </a:lnTo>
                <a:lnTo>
                  <a:pt x="0" y="1957556"/>
                </a:lnTo>
                <a:lnTo>
                  <a:pt x="0" y="0"/>
                </a:lnTo>
                <a:close/>
              </a:path>
            </a:pathLst>
          </a:custGeom>
          <a:blipFill rotWithShape="1">
            <a:blip r:embed="rId9">
              <a:alphaModFix/>
            </a:blip>
            <a:stretch>
              <a:fillRect/>
            </a:stretch>
          </a:blipFill>
          <a:ln>
            <a:noFill/>
          </a:ln>
        </p:spPr>
        <p:txBody>
          <a:bodyPr/>
          <a:lstStyle/>
          <a:p>
            <a:endParaRPr lang="en-BE"/>
          </a:p>
        </p:txBody>
      </p:sp>
      <p:sp>
        <p:nvSpPr>
          <p:cNvPr id="739" name="Google Shape;739;p24"/>
          <p:cNvSpPr txBox="1"/>
          <p:nvPr/>
        </p:nvSpPr>
        <p:spPr>
          <a:xfrm>
            <a:off x="1028700" y="1095375"/>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Icons Library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7"/>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7"/>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7"/>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8" name="Google Shape;138;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9" name="Google Shape;139;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7"/>
          <p:cNvSpPr txBox="1"/>
          <p:nvPr/>
        </p:nvSpPr>
        <p:spPr>
          <a:xfrm>
            <a:off x="818920" y="1579139"/>
            <a:ext cx="12181388" cy="1191736"/>
          </a:xfrm>
          <a:prstGeom prst="rect">
            <a:avLst/>
          </a:prstGeom>
          <a:noFill/>
          <a:ln>
            <a:noFill/>
          </a:ln>
        </p:spPr>
        <p:txBody>
          <a:bodyPr spcFirstLastPara="1" wrap="square" lIns="0" tIns="0" rIns="0" bIns="0" anchor="t" anchorCtr="0">
            <a:spAutoFit/>
          </a:bodyPr>
          <a:lstStyle/>
          <a:p>
            <a:pPr marL="0" marR="0" lvl="0" indent="0" algn="l" rtl="0">
              <a:lnSpc>
                <a:spcPct val="2419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Understanding Blended Learning</a:t>
            </a:r>
            <a:endParaRPr sz="3200" b="0" i="0" u="none" strike="noStrike" cap="none">
              <a:solidFill>
                <a:srgbClr val="033C5B"/>
              </a:solidFill>
              <a:latin typeface="Arial"/>
              <a:ea typeface="Arial"/>
              <a:cs typeface="Arial"/>
              <a:sym typeface="Arial"/>
            </a:endParaRPr>
          </a:p>
        </p:txBody>
      </p:sp>
      <p:sp>
        <p:nvSpPr>
          <p:cNvPr id="142" name="Google Shape;142;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43" name="Google Shape;143;p3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44" name="Google Shape;144;p37"/>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45" name="Google Shape;145;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1462170" y="3685262"/>
            <a:ext cx="6629120"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For students, online learning brings flexibility, letting them learn at their own pace and access resources whenever they need. It also makes learning more engaging with interactive materials that suit different learning styles. Plus, there's a wealth of online resources like videos and tools available for easy access. Online learning encourages students to take charge of their learning, promoting critical thinking and independence.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7" name="Google Shape;147;p37"/>
          <p:cNvPicPr preferRelativeResize="0"/>
          <p:nvPr/>
        </p:nvPicPr>
        <p:blipFill rotWithShape="1">
          <a:blip r:embed="rId6">
            <a:alphaModFix/>
          </a:blip>
          <a:srcRect/>
          <a:stretch/>
        </p:blipFill>
        <p:spPr>
          <a:xfrm>
            <a:off x="9144000" y="3018744"/>
            <a:ext cx="7652038" cy="5107662"/>
          </a:xfrm>
          <a:prstGeom prst="rect">
            <a:avLst/>
          </a:prstGeom>
          <a:noFill/>
          <a:ln>
            <a:noFill/>
          </a:ln>
        </p:spPr>
      </p:pic>
      <p:pic>
        <p:nvPicPr>
          <p:cNvPr id="148" name="Google Shape;148;p37"/>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7" name="Google Shape;157;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8" name="Google Shape;158;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
          <p:cNvSpPr txBox="1"/>
          <p:nvPr/>
        </p:nvSpPr>
        <p:spPr>
          <a:xfrm>
            <a:off x="818920" y="1579139"/>
            <a:ext cx="12181388" cy="1191736"/>
          </a:xfrm>
          <a:prstGeom prst="rect">
            <a:avLst/>
          </a:prstGeom>
          <a:noFill/>
          <a:ln>
            <a:noFill/>
          </a:ln>
        </p:spPr>
        <p:txBody>
          <a:bodyPr spcFirstLastPara="1" wrap="square" lIns="0" tIns="0" rIns="0" bIns="0" anchor="t" anchorCtr="0">
            <a:spAutoFit/>
          </a:bodyPr>
          <a:lstStyle/>
          <a:p>
            <a:pPr marL="0" marR="0" lvl="0" indent="0" algn="l" rtl="0">
              <a:lnSpc>
                <a:spcPct val="2419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Understanding Blended Learning</a:t>
            </a:r>
            <a:endParaRPr sz="3200" b="0" i="0" u="none" strike="noStrike" cap="none">
              <a:solidFill>
                <a:srgbClr val="033C5B"/>
              </a:solidFill>
              <a:latin typeface="Arial"/>
              <a:ea typeface="Arial"/>
              <a:cs typeface="Arial"/>
              <a:sym typeface="Arial"/>
            </a:endParaRPr>
          </a:p>
        </p:txBody>
      </p:sp>
      <p:sp>
        <p:nvSpPr>
          <p:cNvPr id="161" name="Google Shape;161;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62" name="Google Shape;162;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63" name="Google Shape;163;p4"/>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64" name="Google Shape;164;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txBox="1"/>
          <p:nvPr/>
        </p:nvSpPr>
        <p:spPr>
          <a:xfrm>
            <a:off x="8763000" y="3162300"/>
            <a:ext cx="65532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learning environments.</a:t>
            </a:r>
            <a:endParaRPr sz="1400" b="0" i="0" u="none" strike="noStrike" cap="none">
              <a:solidFill>
                <a:srgbClr val="000000"/>
              </a:solidFill>
              <a:latin typeface="Arial"/>
              <a:ea typeface="Arial"/>
              <a:cs typeface="Arial"/>
              <a:sym typeface="Arial"/>
            </a:endParaRPr>
          </a:p>
        </p:txBody>
      </p:sp>
      <p:pic>
        <p:nvPicPr>
          <p:cNvPr id="166" name="Google Shape;166;p4"/>
          <p:cNvPicPr preferRelativeResize="0"/>
          <p:nvPr/>
        </p:nvPicPr>
        <p:blipFill rotWithShape="1">
          <a:blip r:embed="rId6">
            <a:alphaModFix/>
          </a:blip>
          <a:srcRect/>
          <a:stretch/>
        </p:blipFill>
        <p:spPr>
          <a:xfrm>
            <a:off x="8445070" y="5022390"/>
            <a:ext cx="3779646" cy="3779646"/>
          </a:xfrm>
          <a:prstGeom prst="rect">
            <a:avLst/>
          </a:prstGeom>
          <a:noFill/>
          <a:ln>
            <a:noFill/>
          </a:ln>
        </p:spPr>
      </p:pic>
      <p:sp>
        <p:nvSpPr>
          <p:cNvPr id="167" name="Google Shape;167;p4"/>
          <p:cNvSpPr/>
          <p:nvPr/>
        </p:nvSpPr>
        <p:spPr>
          <a:xfrm>
            <a:off x="8817007" y="1299184"/>
            <a:ext cx="8077200" cy="4343400"/>
          </a:xfrm>
          <a:prstGeom prst="cloudCallout">
            <a:avLst>
              <a:gd name="adj1" fmla="val -20833"/>
              <a:gd name="adj2" fmla="val 6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Blended learning represents a shift towards amore integrated, flexible, and student-centered approach to education, leveraging the strengths of both traditional and digital learning environments.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4"/>
          <p:cNvSpPr txBox="1"/>
          <p:nvPr/>
        </p:nvSpPr>
        <p:spPr>
          <a:xfrm>
            <a:off x="1144840" y="3829941"/>
            <a:ext cx="6936786"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For teachers, online teaching offers diverse methods to keep lessons dynamic and adaptable. It makes tracking student progress easier with real-time insights from digital tools. Teachers can interact more with students through various platforms, fostering communication and collaboration. Lastly, there are plenty of online resources to enrich lesson plans and make teaching more effective.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9" name="Google Shape;169;p4"/>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3"/>
        <p:cNvGrpSpPr/>
        <p:nvPr/>
      </p:nvGrpSpPr>
      <p:grpSpPr>
        <a:xfrm>
          <a:off x="0" y="0"/>
          <a:ext cx="0" cy="0"/>
          <a:chOff x="0" y="0"/>
          <a:chExt cx="0" cy="0"/>
        </a:xfrm>
      </p:grpSpPr>
      <p:sp>
        <p:nvSpPr>
          <p:cNvPr id="174" name="Google Shape;174;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76" name="Google Shape;176;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77" name="Google Shape;177;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78" name="Google Shape;178;p5"/>
          <p:cNvSpPr txBox="1"/>
          <p:nvPr/>
        </p:nvSpPr>
        <p:spPr>
          <a:xfrm>
            <a:off x="9613816" y="685839"/>
            <a:ext cx="6457864" cy="987450"/>
          </a:xfrm>
          <a:prstGeom prst="rect">
            <a:avLst/>
          </a:prstGeom>
          <a:noFill/>
          <a:ln>
            <a:noFill/>
          </a:ln>
        </p:spPr>
        <p:txBody>
          <a:bodyPr spcFirstLastPara="1" wrap="square" lIns="0" tIns="0" rIns="0" bIns="0" anchor="t" anchorCtr="0">
            <a:spAutoFit/>
          </a:bodyPr>
          <a:lstStyle/>
          <a:p>
            <a:pPr marL="0" marR="0" lvl="0" indent="0" algn="l" rtl="0">
              <a:lnSpc>
                <a:spcPct val="1925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The need for balance</a:t>
            </a:r>
            <a:endParaRPr sz="4000" b="0" i="0" u="none" strike="noStrike" cap="none">
              <a:solidFill>
                <a:srgbClr val="033C5B"/>
              </a:solidFill>
              <a:latin typeface="Arial"/>
              <a:ea typeface="Arial"/>
              <a:cs typeface="Arial"/>
              <a:sym typeface="Arial"/>
            </a:endParaRPr>
          </a:p>
        </p:txBody>
      </p:sp>
      <p:sp>
        <p:nvSpPr>
          <p:cNvPr id="179" name="Google Shape;179;p5"/>
          <p:cNvSpPr txBox="1"/>
          <p:nvPr/>
        </p:nvSpPr>
        <p:spPr>
          <a:xfrm>
            <a:off x="9613816" y="2182378"/>
            <a:ext cx="6457864" cy="609994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Blended learning isn't just about combining online and offline modalities; it's also about balancing energy levels and engagement to optimize learning.</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Energizers in Learning: </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Definition</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Short, lively activities designed to increase energy, engagement, and enthusiasm in the learning environment.</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Role in Blended Learning</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They break the monotony of traditional or online learning, especially when students might feel overwhelmed or disengaged.</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80" name="Google Shape;180;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81" name="Google Shape;181;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82" name="Google Shape;182;p5"/>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83" name="Google Shape;183;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p5"/>
          <p:cNvPicPr preferRelativeResize="0"/>
          <p:nvPr/>
        </p:nvPicPr>
        <p:blipFill rotWithShape="1">
          <a:blip r:embed="rId7">
            <a:alphaModFix/>
          </a:blip>
          <a:srcRect/>
          <a:stretch/>
        </p:blipFill>
        <p:spPr>
          <a:xfrm>
            <a:off x="1219200" y="2170436"/>
            <a:ext cx="6694485" cy="4424642"/>
          </a:xfrm>
          <a:prstGeom prst="rect">
            <a:avLst/>
          </a:prstGeom>
          <a:noFill/>
          <a:ln>
            <a:noFill/>
          </a:ln>
        </p:spPr>
      </p:pic>
      <p:pic>
        <p:nvPicPr>
          <p:cNvPr id="185" name="Google Shape;185;p5"/>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9"/>
        <p:cNvGrpSpPr/>
        <p:nvPr/>
      </p:nvGrpSpPr>
      <p:grpSpPr>
        <a:xfrm>
          <a:off x="0" y="0"/>
          <a:ext cx="0" cy="0"/>
          <a:chOff x="0" y="0"/>
          <a:chExt cx="0" cy="0"/>
        </a:xfrm>
      </p:grpSpPr>
      <p:sp>
        <p:nvSpPr>
          <p:cNvPr id="190" name="Google Shape;190;p38"/>
          <p:cNvSpPr txBox="1"/>
          <p:nvPr/>
        </p:nvSpPr>
        <p:spPr>
          <a:xfrm>
            <a:off x="687193" y="1246759"/>
            <a:ext cx="14177966" cy="1086708"/>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The need for balance</a:t>
            </a:r>
            <a:endParaRPr sz="4000" b="0" i="0" u="none" strike="noStrike" cap="none">
              <a:solidFill>
                <a:srgbClr val="033C5B"/>
              </a:solidFill>
              <a:latin typeface="Arial"/>
              <a:ea typeface="Arial"/>
              <a:cs typeface="Arial"/>
              <a:sym typeface="Arial"/>
            </a:endParaRPr>
          </a:p>
        </p:txBody>
      </p:sp>
      <p:sp>
        <p:nvSpPr>
          <p:cNvPr id="191" name="Google Shape;191;p3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94" name="Google Shape;194;p3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95" name="Google Shape;195;p38"/>
          <p:cNvSpPr txBox="1"/>
          <p:nvPr/>
        </p:nvSpPr>
        <p:spPr>
          <a:xfrm>
            <a:off x="687193" y="2954580"/>
            <a:ext cx="6378625" cy="484440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Strategies for integrating energizers: </a:t>
            </a:r>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Scheduled Breaks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Include interactive breaks between intensive sessions.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Interactive Online Tools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Quizzes and games in online platforms to re-energize.</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Physical Activities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Brief activities in person to reinvigorate students.</a:t>
            </a:r>
            <a:br>
              <a:rPr lang="en-US" sz="2000" b="0" i="0" u="none" strike="noStrike" cap="none">
                <a:solidFill>
                  <a:srgbClr val="000000"/>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196" name="Google Shape;196;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97" name="Google Shape;197;p3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98" name="Google Shape;198;p38"/>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99" name="Google Shape;199;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8"/>
          <p:cNvSpPr txBox="1"/>
          <p:nvPr/>
        </p:nvSpPr>
        <p:spPr>
          <a:xfrm>
            <a:off x="8002393" y="2954579"/>
            <a:ext cx="6378625" cy="5152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i="0" u="none" strike="noStrike" cap="none">
                <a:solidFill>
                  <a:srgbClr val="E36C09"/>
                </a:solidFill>
                <a:latin typeface="Arial"/>
                <a:ea typeface="Arial"/>
                <a:cs typeface="Arial"/>
                <a:sym typeface="Arial"/>
              </a:rPr>
              <a:t>Benefits of using energizers:</a:t>
            </a:r>
            <a:endParaRPr/>
          </a:p>
          <a:p>
            <a:pPr marL="0" marR="0" lvl="0" indent="0" algn="l" rtl="0">
              <a:lnSpc>
                <a:spcPct val="14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Improved Focus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Reset attention and enhance focus.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Enhanced Engagement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Make learning more enjoyable and dynamic.</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Supports Various Learning Styles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Activities cater to different preferences.</a:t>
            </a:r>
            <a:endParaRPr/>
          </a:p>
          <a:p>
            <a:pPr marL="0" marR="0" lvl="0" indent="0" algn="l" rtl="0">
              <a:lnSpc>
                <a:spcPct val="100000"/>
              </a:lnSpc>
              <a:spcBef>
                <a:spcPts val="0"/>
              </a:spcBef>
              <a:spcAft>
                <a:spcPts val="0"/>
              </a:spcAft>
              <a:buNone/>
            </a:pPr>
            <a:br>
              <a:rPr lang="en-US" sz="2000" b="0" i="0" u="none" strike="noStrike" cap="none">
                <a:solidFill>
                  <a:srgbClr val="000000"/>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pic>
        <p:nvPicPr>
          <p:cNvPr id="201" name="Google Shape;201;p38"/>
          <p:cNvPicPr preferRelativeResize="0"/>
          <p:nvPr/>
        </p:nvPicPr>
        <p:blipFill rotWithShape="1">
          <a:blip r:embed="rId6">
            <a:alphaModFix/>
          </a:blip>
          <a:srcRect/>
          <a:stretch/>
        </p:blipFill>
        <p:spPr>
          <a:xfrm rot="5400000">
            <a:off x="14075589" y="6229919"/>
            <a:ext cx="2484006" cy="2511899"/>
          </a:xfrm>
          <a:prstGeom prst="rect">
            <a:avLst/>
          </a:prstGeom>
          <a:noFill/>
          <a:ln>
            <a:noFill/>
          </a:ln>
        </p:spPr>
      </p:pic>
      <p:sp>
        <p:nvSpPr>
          <p:cNvPr id="202" name="Google Shape;202;p38"/>
          <p:cNvSpPr txBox="1"/>
          <p:nvPr/>
        </p:nvSpPr>
        <p:spPr>
          <a:xfrm>
            <a:off x="14038748" y="8453933"/>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pic>
        <p:nvPicPr>
          <p:cNvPr id="203" name="Google Shape;203;p38"/>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7"/>
        <p:cNvGrpSpPr/>
        <p:nvPr/>
      </p:nvGrpSpPr>
      <p:grpSpPr>
        <a:xfrm>
          <a:off x="0" y="0"/>
          <a:ext cx="0" cy="0"/>
          <a:chOff x="0" y="0"/>
          <a:chExt cx="0" cy="0"/>
        </a:xfrm>
      </p:grpSpPr>
      <p:sp>
        <p:nvSpPr>
          <p:cNvPr id="208" name="Google Shape;208;p6"/>
          <p:cNvSpPr txBox="1"/>
          <p:nvPr/>
        </p:nvSpPr>
        <p:spPr>
          <a:xfrm>
            <a:off x="687193" y="1246759"/>
            <a:ext cx="14177966" cy="1086708"/>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The need for balance</a:t>
            </a:r>
            <a:endParaRPr sz="4000" b="0" i="0" u="none" strike="noStrike" cap="none">
              <a:solidFill>
                <a:srgbClr val="033C5B"/>
              </a:solidFill>
              <a:latin typeface="Arial"/>
              <a:ea typeface="Arial"/>
              <a:cs typeface="Arial"/>
              <a:sym typeface="Arial"/>
            </a:endParaRPr>
          </a:p>
        </p:txBody>
      </p:sp>
      <p:sp>
        <p:nvSpPr>
          <p:cNvPr id="209" name="Google Shape;209;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12" name="Google Shape;212;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13" name="Google Shape;21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14" name="Google Shape;214;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15" name="Google Shape;215;p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16" name="Google Shape;216;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p:nvPr/>
        </p:nvSpPr>
        <p:spPr>
          <a:xfrm>
            <a:off x="514333" y="2688936"/>
            <a:ext cx="8510266" cy="459863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6"/>
          <p:cNvSpPr txBox="1"/>
          <p:nvPr/>
        </p:nvSpPr>
        <p:spPr>
          <a:xfrm>
            <a:off x="931102" y="3256124"/>
            <a:ext cx="8153400"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FF0000"/>
                </a:solidFill>
                <a:latin typeface="Arial"/>
                <a:ea typeface="Arial"/>
                <a:cs typeface="Arial"/>
                <a:sym typeface="Arial"/>
              </a:rPr>
              <a:t>Tips for Effective Use!</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400" b="0" i="0" u="none" strike="noStrike" cap="none">
                <a:solidFill>
                  <a:schemeClr val="dk1"/>
                </a:solidFill>
                <a:latin typeface="Arial"/>
                <a:ea typeface="Arial"/>
                <a:cs typeface="Arial"/>
                <a:sym typeface="Arial"/>
              </a:rPr>
              <a:t>Match the type of energizer with the learning activity that follows</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400" b="0" i="0" u="none" strike="noStrike" cap="none">
                <a:solidFill>
                  <a:schemeClr val="dk1"/>
                </a:solidFill>
                <a:latin typeface="Arial"/>
                <a:ea typeface="Arial"/>
                <a:cs typeface="Arial"/>
                <a:sym typeface="Arial"/>
              </a:rPr>
              <a:t>Keep energizers brief and purposeful – they should energize, not distract</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400" b="0" i="0" u="none" strike="noStrike" cap="none">
                <a:solidFill>
                  <a:schemeClr val="dk1"/>
                </a:solidFill>
                <a:latin typeface="Arial"/>
                <a:ea typeface="Arial"/>
                <a:cs typeface="Arial"/>
                <a:sym typeface="Arial"/>
              </a:rPr>
              <a:t>Solicit student feedback on energizer activities to gauge effectiveness and preference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219" name="Google Shape;219;p6"/>
          <p:cNvPicPr preferRelativeResize="0"/>
          <p:nvPr/>
        </p:nvPicPr>
        <p:blipFill rotWithShape="1">
          <a:blip r:embed="rId6">
            <a:alphaModFix/>
          </a:blip>
          <a:srcRect/>
          <a:stretch/>
        </p:blipFill>
        <p:spPr>
          <a:xfrm>
            <a:off x="11204182" y="2640213"/>
            <a:ext cx="4658680" cy="5124548"/>
          </a:xfrm>
          <a:prstGeom prst="rect">
            <a:avLst/>
          </a:prstGeom>
          <a:noFill/>
          <a:ln>
            <a:noFill/>
          </a:ln>
        </p:spPr>
      </p:pic>
      <p:sp>
        <p:nvSpPr>
          <p:cNvPr id="220" name="Google Shape;220;p6"/>
          <p:cNvSpPr txBox="1"/>
          <p:nvPr/>
        </p:nvSpPr>
        <p:spPr>
          <a:xfrm>
            <a:off x="11204181" y="7476968"/>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Made with AI</a:t>
            </a:r>
            <a:endParaRPr sz="1400" b="0" i="0" u="none" strike="noStrike" cap="none">
              <a:solidFill>
                <a:srgbClr val="000000"/>
              </a:solidFill>
              <a:latin typeface="Arial"/>
              <a:ea typeface="Arial"/>
              <a:cs typeface="Arial"/>
              <a:sym typeface="Arial"/>
            </a:endParaRPr>
          </a:p>
        </p:txBody>
      </p:sp>
      <p:pic>
        <p:nvPicPr>
          <p:cNvPr id="221" name="Google Shape;221;p6"/>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5"/>
        <p:cNvGrpSpPr/>
        <p:nvPr/>
      </p:nvGrpSpPr>
      <p:grpSpPr>
        <a:xfrm>
          <a:off x="0" y="0"/>
          <a:ext cx="0" cy="0"/>
          <a:chOff x="0" y="0"/>
          <a:chExt cx="0" cy="0"/>
        </a:xfrm>
      </p:grpSpPr>
      <p:sp>
        <p:nvSpPr>
          <p:cNvPr id="226" name="Google Shape;226;p39"/>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Choosing the right modality</a:t>
            </a:r>
            <a:endParaRPr sz="3200" b="0" i="0" u="none" strike="noStrike" cap="none">
              <a:solidFill>
                <a:srgbClr val="033C5B"/>
              </a:solidFill>
              <a:latin typeface="Arial"/>
              <a:ea typeface="Arial"/>
              <a:cs typeface="Arial"/>
              <a:sym typeface="Arial"/>
            </a:endParaRPr>
          </a:p>
        </p:txBody>
      </p:sp>
      <p:sp>
        <p:nvSpPr>
          <p:cNvPr id="227" name="Google Shape;227;p3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29" name="Google Shape;229;p3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31" name="Google Shape;231;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32" name="Google Shape;232;p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33" name="Google Shape;233;p39"/>
          <p:cNvSpPr txBox="1"/>
          <p:nvPr/>
        </p:nvSpPr>
        <p:spPr>
          <a:xfrm>
            <a:off x="5627065" y="9243317"/>
            <a:ext cx="12041100" cy="486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a:solidFill>
                  <a:srgbClr val="121212"/>
                </a:solidFill>
                <a:latin typeface="Arial"/>
                <a:ea typeface="Arial"/>
                <a:cs typeface="Arial"/>
                <a:sym typeface="Arial"/>
              </a:rPr>
              <a:t>F</a:t>
            </a:r>
            <a:r>
              <a:rPr lang="en-US" sz="1200" b="0" i="0" u="none" strike="noStrike" cap="none">
                <a:solidFill>
                  <a:srgbClr val="121212"/>
                </a:solidFill>
                <a:latin typeface="Arial"/>
                <a:ea typeface="Arial"/>
                <a:cs typeface="Arial"/>
                <a:sym typeface="Arial"/>
              </a:rPr>
              <a:t>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34" name="Google Shape;234;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9"/>
          <p:cNvSpPr/>
          <p:nvPr/>
        </p:nvSpPr>
        <p:spPr>
          <a:xfrm>
            <a:off x="11545847" y="5707275"/>
            <a:ext cx="6632622" cy="2667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39"/>
          <p:cNvSpPr txBox="1"/>
          <p:nvPr/>
        </p:nvSpPr>
        <p:spPr>
          <a:xfrm>
            <a:off x="11779521" y="5874558"/>
            <a:ext cx="5943600"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0000"/>
                </a:solidFill>
                <a:latin typeface="Arial"/>
                <a:ea typeface="Arial"/>
                <a:cs typeface="Arial"/>
                <a:sym typeface="Arial"/>
              </a:rPr>
              <a:t>Examples of modality selection</a:t>
            </a:r>
            <a:endParaRPr sz="2600" b="1" i="0" u="none" strike="noStrike" cap="none">
              <a:solidFill>
                <a:srgbClr val="FF0000"/>
              </a:solidFill>
              <a:latin typeface="Arial"/>
              <a:ea typeface="Arial"/>
              <a:cs typeface="Arial"/>
              <a:sym typeface="Arial"/>
            </a:endParaRPr>
          </a:p>
        </p:txBody>
      </p:sp>
      <p:sp>
        <p:nvSpPr>
          <p:cNvPr id="237" name="Google Shape;237;p39"/>
          <p:cNvSpPr txBox="1"/>
          <p:nvPr/>
        </p:nvSpPr>
        <p:spPr>
          <a:xfrm>
            <a:off x="11827857" y="6650144"/>
            <a:ext cx="27432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Multimedia for complex topics</a:t>
            </a:r>
            <a:endParaRPr sz="2600" b="0" i="0" u="none" strike="noStrike" cap="none">
              <a:solidFill>
                <a:schemeClr val="dk1"/>
              </a:solidFill>
              <a:latin typeface="Arial"/>
              <a:ea typeface="Arial"/>
              <a:cs typeface="Arial"/>
              <a:sym typeface="Arial"/>
            </a:endParaRPr>
          </a:p>
        </p:txBody>
      </p:sp>
      <p:sp>
        <p:nvSpPr>
          <p:cNvPr id="238" name="Google Shape;238;p39"/>
          <p:cNvSpPr txBox="1"/>
          <p:nvPr/>
        </p:nvSpPr>
        <p:spPr>
          <a:xfrm>
            <a:off x="15892469" y="6650144"/>
            <a:ext cx="2286000"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In-person for collaborative learning</a:t>
            </a:r>
            <a:endParaRPr sz="2600" b="0" i="0" u="none" strike="noStrike" cap="none">
              <a:solidFill>
                <a:schemeClr val="dk1"/>
              </a:solidFill>
              <a:latin typeface="Arial"/>
              <a:ea typeface="Arial"/>
              <a:cs typeface="Arial"/>
              <a:sym typeface="Arial"/>
            </a:endParaRPr>
          </a:p>
        </p:txBody>
      </p:sp>
      <p:sp>
        <p:nvSpPr>
          <p:cNvPr id="239" name="Google Shape;239;p39"/>
          <p:cNvSpPr txBox="1"/>
          <p:nvPr/>
        </p:nvSpPr>
        <p:spPr>
          <a:xfrm>
            <a:off x="14751321" y="6897153"/>
            <a:ext cx="6858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VS</a:t>
            </a:r>
            <a:endParaRPr sz="2600" b="0" i="0" u="none" strike="noStrike" cap="none">
              <a:solidFill>
                <a:schemeClr val="dk1"/>
              </a:solidFill>
              <a:latin typeface="Arial"/>
              <a:ea typeface="Arial"/>
              <a:cs typeface="Arial"/>
              <a:sym typeface="Arial"/>
            </a:endParaRPr>
          </a:p>
        </p:txBody>
      </p:sp>
      <p:pic>
        <p:nvPicPr>
          <p:cNvPr id="240" name="Google Shape;240;p39"/>
          <p:cNvPicPr preferRelativeResize="0"/>
          <p:nvPr/>
        </p:nvPicPr>
        <p:blipFill rotWithShape="1">
          <a:blip r:embed="rId7">
            <a:alphaModFix/>
          </a:blip>
          <a:srcRect/>
          <a:stretch/>
        </p:blipFill>
        <p:spPr>
          <a:xfrm>
            <a:off x="13281555" y="3157074"/>
            <a:ext cx="2939532" cy="1749143"/>
          </a:xfrm>
          <a:prstGeom prst="rect">
            <a:avLst/>
          </a:prstGeom>
          <a:noFill/>
          <a:ln>
            <a:noFill/>
          </a:ln>
        </p:spPr>
      </p:pic>
      <p:sp>
        <p:nvSpPr>
          <p:cNvPr id="241" name="Google Shape;241;p39"/>
          <p:cNvSpPr txBox="1"/>
          <p:nvPr/>
        </p:nvSpPr>
        <p:spPr>
          <a:xfrm>
            <a:off x="3058697" y="1784851"/>
            <a:ext cx="10509785"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Blended learning combines various modalities – from traditional classroom settings to diverse online platforms. Key to successful blended learning is knowing which modality suits different types of content and learning objectives.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39"/>
          <p:cNvSpPr txBox="1"/>
          <p:nvPr/>
        </p:nvSpPr>
        <p:spPr>
          <a:xfrm>
            <a:off x="3117508" y="3378969"/>
            <a:ext cx="8447193" cy="44627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A simple way to help you select the right modality is to think of the following criteria: </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Learning Objectives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Interactive activities for in-person learning and reflective exercises for online.</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Nature of Content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Use multimedia online for complex concepts and classrooms for discussions and projects.</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Student Needs and Preferences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Consider diverse learning styles and accessibility.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3" name="Google Shape;243;p39"/>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4704</Words>
  <Application>Microsoft Office PowerPoint</Application>
  <PresentationFormat>Custom</PresentationFormat>
  <Paragraphs>290</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lastModifiedBy>Sotiria Tsalamani</cp:lastModifiedBy>
  <cp:revision>1</cp:revision>
  <dcterms:created xsi:type="dcterms:W3CDTF">2006-08-16T00:00:00Z</dcterms:created>
  <dcterms:modified xsi:type="dcterms:W3CDTF">2024-11-07T21:09:29Z</dcterms:modified>
</cp:coreProperties>
</file>