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mlTkJU59tjKzXlZ7fImDe0SSb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na Kyriaki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36A9F-4990-4A65-BDC8-4CF488C82825}" v="32" dt="2024-11-08T20:35:32.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6.xml"/><Relationship Id="rId41"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0-23T11:44:20.997"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XpgvQP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phet.colorado.edu/" TargetMode="External"/><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mjA6uVB1-TA" TargetMode="Externa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venngage.com/blog/what-is-an-infographic/" TargetMode="External"/><Relationship Id="rId5"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www.digitallearninginstitute.com/blog/what-is-self-paced-learning-definition-benefits-and-ti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image" Target="../media/image2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fastercapital.com/topics/collaborative-learning-and-teamwork-in-simulation-centers.html" TargetMode="External"/><Relationship Id="rId3" Type="http://schemas.openxmlformats.org/officeDocument/2006/relationships/image" Target="../media/image11.png"/><Relationship Id="rId7" Type="http://schemas.openxmlformats.org/officeDocument/2006/relationships/hyperlink" Target="https://drexel.edu/soe/resources/teacher-resources/inspire-creativity-in-the-classro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ablconnect.harvard.edu/make-real-world-connections-course-material"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ctl.cam.ac.uk/newsletter/case-study-flipped-classroom"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hyperlink" Target="https://files.eric.ed.gov/fulltext/EJ1301080.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educause.edu/articles/2015/7/anytime-and-anywhere-a-case-study-for-blended-learning"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hyperlink" Target="https://www.digitallearninginstitute.com/blog/what-is-self-paced-learning-definition-benefits-and-tips" TargetMode="External"/><Relationship Id="rId3" Type="http://schemas.openxmlformats.org/officeDocument/2006/relationships/hyperlink" Target="https://members.aect.org/pdf/Proceedings/proceedings13/2013i/13_21.pdf" TargetMode="External"/><Relationship Id="rId7" Type="http://schemas.openxmlformats.org/officeDocument/2006/relationships/hyperlink" Target="https://venngage.com/blog/what-is-an-infographic/" TargetMode="External"/><Relationship Id="rId12"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fastercapital.com/topics/collaborative-learning-and-teamwork-in-simulation-centers.html" TargetMode="External"/><Relationship Id="rId11" Type="http://schemas.openxmlformats.org/officeDocument/2006/relationships/image" Target="../media/image18.png"/><Relationship Id="rId5" Type="http://schemas.openxmlformats.org/officeDocument/2006/relationships/hyperlink" Target="https://drexel.edu/soe/resources/teacher-resources/inspire-creativity-in-the-classroom" TargetMode="External"/><Relationship Id="rId10" Type="http://schemas.openxmlformats.org/officeDocument/2006/relationships/image" Target="../media/image2.png"/><Relationship Id="rId4" Type="http://schemas.openxmlformats.org/officeDocument/2006/relationships/hyperlink" Target="https://ablconnect.harvard.edu/make-real-world-connections-course-material" TargetMode="Externa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iste.org/blog/get-started-with-blended-learning" TargetMode="External"/><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hyperlink" Target="https://www.youtube.com/watch?v=mjA6uVB1-TA" TargetMode="External"/><Relationship Id="rId10" Type="http://schemas.openxmlformats.org/officeDocument/2006/relationships/image" Target="../media/image3.png"/><Relationship Id="rId4" Type="http://schemas.openxmlformats.org/officeDocument/2006/relationships/hyperlink" Target="https://www.youtube.com/watch?v=-bwhR1ZKGRE" TargetMode="Externa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867719" y="2958764"/>
            <a:ext cx="9259269" cy="45550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spc="-102" dirty="0" err="1">
                <a:solidFill>
                  <a:srgbClr val="FB8709"/>
                </a:solidFill>
                <a:latin typeface="HK Grotesk Bold"/>
              </a:rPr>
              <a:t>Módulo</a:t>
            </a:r>
            <a:r>
              <a:rPr lang="en-GB" sz="4400" spc="-102" dirty="0">
                <a:solidFill>
                  <a:srgbClr val="FB8709"/>
                </a:solidFill>
                <a:latin typeface="HK Grotesk Bold"/>
              </a:rPr>
              <a:t> 4: </a:t>
            </a:r>
            <a:r>
              <a:rPr lang="en-US" sz="4400" b="0" i="0" u="none" strike="noStrike" cap="none" dirty="0" err="1">
                <a:solidFill>
                  <a:srgbClr val="FB8709"/>
                </a:solidFill>
                <a:latin typeface="Arial"/>
                <a:ea typeface="Arial"/>
                <a:cs typeface="Arial"/>
                <a:sym typeface="Arial"/>
              </a:rPr>
              <a:t>Implantación</a:t>
            </a:r>
            <a:r>
              <a:rPr lang="en-US" sz="4400" b="0" i="0" u="none" strike="noStrike" cap="none" dirty="0">
                <a:solidFill>
                  <a:srgbClr val="FB8709"/>
                </a:solidFill>
                <a:latin typeface="Arial"/>
                <a:ea typeface="Arial"/>
                <a:cs typeface="Arial"/>
                <a:sym typeface="Arial"/>
              </a:rPr>
              <a:t> del </a:t>
            </a:r>
            <a:r>
              <a:rPr lang="en-US" sz="4400" b="0" i="0" u="none" strike="noStrike" cap="none" dirty="0" err="1">
                <a:solidFill>
                  <a:srgbClr val="FB8709"/>
                </a:solidFill>
                <a:latin typeface="Arial"/>
                <a:ea typeface="Arial"/>
                <a:cs typeface="Arial"/>
                <a:sym typeface="Arial"/>
              </a:rPr>
              <a:t>enfoque</a:t>
            </a:r>
            <a:r>
              <a:rPr lang="en-US" sz="4400" b="0" i="0" u="none" strike="noStrike" cap="none" dirty="0">
                <a:solidFill>
                  <a:srgbClr val="FB8709"/>
                </a:solidFill>
                <a:latin typeface="Arial"/>
                <a:ea typeface="Arial"/>
                <a:cs typeface="Arial"/>
                <a:sym typeface="Arial"/>
              </a:rPr>
              <a:t> Flipped Classroom y </a:t>
            </a:r>
            <a:r>
              <a:rPr lang="en-US" sz="4400" b="0" i="0" u="none" strike="noStrike" cap="none" dirty="0" err="1">
                <a:solidFill>
                  <a:srgbClr val="FB8709"/>
                </a:solidFill>
                <a:latin typeface="Arial"/>
                <a:ea typeface="Arial"/>
                <a:cs typeface="Arial"/>
                <a:sym typeface="Arial"/>
              </a:rPr>
              <a:t>el</a:t>
            </a:r>
            <a:r>
              <a:rPr lang="en-US" sz="4400" b="0" i="0" u="none" strike="noStrike" cap="none" dirty="0">
                <a:solidFill>
                  <a:srgbClr val="FB8709"/>
                </a:solidFill>
                <a:latin typeface="Arial"/>
                <a:ea typeface="Arial"/>
                <a:cs typeface="Arial"/>
                <a:sym typeface="Arial"/>
              </a:rPr>
              <a:t> </a:t>
            </a:r>
            <a:r>
              <a:rPr lang="en-US" sz="4400" b="0" i="0" u="none" strike="noStrike" cap="none" dirty="0" err="1">
                <a:solidFill>
                  <a:srgbClr val="FB8709"/>
                </a:solidFill>
                <a:latin typeface="Arial"/>
                <a:ea typeface="Arial"/>
                <a:cs typeface="Arial"/>
                <a:sym typeface="Arial"/>
              </a:rPr>
              <a:t>aprendizaje</a:t>
            </a:r>
            <a:r>
              <a:rPr lang="en-US" sz="4400" b="0" i="0" u="none" strike="noStrike" cap="none" dirty="0">
                <a:solidFill>
                  <a:srgbClr val="FB8709"/>
                </a:solidFill>
                <a:latin typeface="Arial"/>
                <a:ea typeface="Arial"/>
                <a:cs typeface="Arial"/>
                <a:sym typeface="Arial"/>
              </a:rPr>
              <a:t> </a:t>
            </a:r>
            <a:r>
              <a:rPr lang="en-US" sz="4400" b="0" i="0" u="none" strike="noStrike" cap="none" dirty="0" err="1">
                <a:solidFill>
                  <a:srgbClr val="FB8709"/>
                </a:solidFill>
                <a:latin typeface="Arial"/>
                <a:ea typeface="Arial"/>
                <a:cs typeface="Arial"/>
                <a:sym typeface="Arial"/>
              </a:rPr>
              <a:t>colaborativo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rgbClr val="053249"/>
                </a:solidFill>
                <a:latin typeface="Arial"/>
                <a:ea typeface="Arial"/>
                <a:cs typeface="Arial"/>
                <a:sym typeface="Arial"/>
              </a:rPr>
              <a:t>Unidad 1: Blended Learning </a:t>
            </a:r>
            <a:r>
              <a:rPr lang="en-US" sz="4000" b="0" i="0" u="none" strike="noStrike" cap="none" dirty="0" err="1">
                <a:solidFill>
                  <a:srgbClr val="053249"/>
                </a:solidFill>
                <a:latin typeface="Arial"/>
                <a:ea typeface="Arial"/>
                <a:cs typeface="Arial"/>
                <a:sym typeface="Arial"/>
              </a:rPr>
              <a:t>en</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acción</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Integración</a:t>
            </a:r>
            <a:r>
              <a:rPr lang="en-US" sz="4000" b="0" i="0" u="none" strike="noStrike" cap="none" dirty="0">
                <a:solidFill>
                  <a:srgbClr val="053249"/>
                </a:solidFill>
                <a:latin typeface="Arial"/>
                <a:ea typeface="Arial"/>
                <a:cs typeface="Arial"/>
                <a:sym typeface="Arial"/>
              </a:rPr>
              <a:t> de </a:t>
            </a:r>
            <a:r>
              <a:rPr lang="en-US" sz="4000" b="0" i="0" u="none" strike="noStrike" cap="none" dirty="0" err="1">
                <a:solidFill>
                  <a:srgbClr val="053249"/>
                </a:solidFill>
                <a:latin typeface="Arial"/>
                <a:ea typeface="Arial"/>
                <a:cs typeface="Arial"/>
                <a:sym typeface="Arial"/>
              </a:rPr>
              <a:t>componentes</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en</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línea</a:t>
            </a:r>
            <a:r>
              <a:rPr lang="en-US" sz="4000" b="0" i="0" u="none" strike="noStrike" cap="none" dirty="0">
                <a:solidFill>
                  <a:srgbClr val="053249"/>
                </a:solidFill>
                <a:latin typeface="Arial"/>
                <a:ea typeface="Arial"/>
                <a:cs typeface="Arial"/>
                <a:sym typeface="Arial"/>
              </a:rPr>
              <a:t> y </a:t>
            </a:r>
            <a:r>
              <a:rPr lang="en-US" sz="4000" b="0" i="0" u="none" strike="noStrike" cap="none" dirty="0" err="1">
                <a:solidFill>
                  <a:srgbClr val="053249"/>
                </a:solidFill>
                <a:latin typeface="Arial"/>
                <a:ea typeface="Arial"/>
                <a:cs typeface="Arial"/>
                <a:sym typeface="Arial"/>
              </a:rPr>
              <a:t>presenciales</a:t>
            </a:r>
            <a:r>
              <a:rPr lang="en-US" sz="4000" b="0" i="0" u="none" strike="noStrike" cap="none" dirty="0">
                <a:solidFill>
                  <a:srgbClr val="053249"/>
                </a:solidFill>
                <a:latin typeface="Arial"/>
                <a:ea typeface="Arial"/>
                <a:cs typeface="Arial"/>
                <a:sym typeface="Arial"/>
              </a:rPr>
              <a:t> </a:t>
            </a:r>
            <a:endParaRPr sz="8700" b="0" i="0" u="none" strike="noStrike" cap="none" dirty="0">
              <a:solidFill>
                <a:srgbClr val="053249"/>
              </a:solidFill>
              <a:latin typeface="Arial"/>
              <a:ea typeface="Arial"/>
              <a:cs typeface="Arial"/>
              <a:sym typeface="Arial"/>
            </a:endParaRPr>
          </a:p>
        </p:txBody>
      </p:sp>
      <p:sp>
        <p:nvSpPr>
          <p:cNvPr id="89" name="Google Shape;8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90" name="Google Shape;9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91" name="Google Shape;9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92" name="Google Shape;9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93" name="Google Shape;93;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2" name="TextBox 12">
            <a:extLst>
              <a:ext uri="{FF2B5EF4-FFF2-40B4-BE49-F238E27FC236}">
                <a16:creationId xmlns:a16="http://schemas.microsoft.com/office/drawing/2014/main" id="{DDC0C01B-29DF-5854-7BDE-F8FC21E1F830}"/>
              </a:ext>
            </a:extLst>
          </p:cNvPr>
          <p:cNvSpPr txBox="1"/>
          <p:nvPr/>
        </p:nvSpPr>
        <p:spPr>
          <a:xfrm>
            <a:off x="4343400" y="8967169"/>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0927312D-FE87-BC07-6059-DADDE3653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4" name="Picture 3" descr="A group of people sitting at a table&#10;&#10;Description automatically generated">
            <a:extLst>
              <a:ext uri="{FF2B5EF4-FFF2-40B4-BE49-F238E27FC236}">
                <a16:creationId xmlns:a16="http://schemas.microsoft.com/office/drawing/2014/main" id="{FFF07002-1D26-3EF9-FC09-D23F81DDEAD6}"/>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7"/>
        <p:cNvGrpSpPr/>
        <p:nvPr/>
      </p:nvGrpSpPr>
      <p:grpSpPr>
        <a:xfrm>
          <a:off x="0" y="0"/>
          <a:ext cx="0" cy="0"/>
          <a:chOff x="0" y="0"/>
          <a:chExt cx="0" cy="0"/>
        </a:xfrm>
      </p:grpSpPr>
      <p:sp>
        <p:nvSpPr>
          <p:cNvPr id="248" name="Google Shape;248;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Ejemplos de selección de modalidades</a:t>
            </a:r>
            <a:endParaRPr sz="3200" b="0" i="0" u="none" strike="noStrike" cap="none">
              <a:solidFill>
                <a:srgbClr val="033C5B"/>
              </a:solidFill>
              <a:latin typeface="Arial"/>
              <a:ea typeface="Arial"/>
              <a:cs typeface="Arial"/>
              <a:sym typeface="Arial"/>
            </a:endParaRPr>
          </a:p>
        </p:txBody>
      </p:sp>
      <p:sp>
        <p:nvSpPr>
          <p:cNvPr id="249" name="Google Shape;249;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1" name="Google Shape;251;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3" name="Google Shape;253;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4" name="Google Shape;254;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56" name="Google Shape;256;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0"/>
          <p:cNvSpPr txBox="1"/>
          <p:nvPr/>
        </p:nvSpPr>
        <p:spPr>
          <a:xfrm>
            <a:off x="2970302" y="2022764"/>
            <a:ext cx="7185340" cy="63525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Multimedia para temas complejos:</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Conceptos complejos: </a:t>
            </a:r>
            <a:r>
              <a:rPr lang="en-US" sz="2000" b="0" i="0" u="none" strike="noStrike" cap="none">
                <a:solidFill>
                  <a:srgbClr val="000000"/>
                </a:solidFill>
                <a:latin typeface="Arial"/>
                <a:ea typeface="Arial"/>
                <a:cs typeface="Arial"/>
                <a:sym typeface="Arial"/>
              </a:rPr>
              <a:t>Las herramientas multimedia como vídeos, animaciones y simulaciones ayudan a simplificar temas complejos haciendo más accesibles las ideas abstractas.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Exploración a su propio ritmo: </a:t>
            </a:r>
            <a:r>
              <a:rPr lang="en-US" sz="2000" b="0" i="0" u="none" strike="noStrike" cap="none">
                <a:solidFill>
                  <a:srgbClr val="000000"/>
                </a:solidFill>
                <a:latin typeface="Arial"/>
                <a:ea typeface="Arial"/>
                <a:cs typeface="Arial"/>
                <a:sym typeface="Arial"/>
              </a:rPr>
              <a:t>La multimedia permite a los alumnos aprender a su propio ritmo, repasando los contenidos difíciles según sea necesario.</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Uso de herramientas visuales: </a:t>
            </a:r>
            <a:r>
              <a:rPr lang="en-US" sz="2000" b="0" i="0" u="none" strike="noStrike" cap="none">
                <a:solidFill>
                  <a:srgbClr val="000000"/>
                </a:solidFill>
                <a:latin typeface="Arial"/>
                <a:ea typeface="Arial"/>
                <a:cs typeface="Arial"/>
                <a:sym typeface="Arial"/>
              </a:rPr>
              <a:t>Los vídeos, las animaciones y las simulaciones captan múltiples sentidos, por lo que son ideales para asignaturas que requieren visualización, como las ciencias o la ingeniería.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0"/>
          <p:cNvSpPr txBox="1"/>
          <p:nvPr/>
        </p:nvSpPr>
        <p:spPr>
          <a:xfrm>
            <a:off x="10593440" y="2022764"/>
            <a:ext cx="7186036" cy="61555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En persona para el aprendizaje colaborativo:</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Interacción directa: </a:t>
            </a:r>
            <a:r>
              <a:rPr lang="en-US" sz="2000" b="0" i="0" u="none" strike="noStrike" cap="none">
                <a:solidFill>
                  <a:srgbClr val="000000"/>
                </a:solidFill>
                <a:latin typeface="Arial"/>
                <a:ea typeface="Arial"/>
                <a:cs typeface="Arial"/>
                <a:sym typeface="Arial"/>
              </a:rPr>
              <a:t>El aprendizaje en persona promueve la comunicación cara a cara, fomentando la colaboración en tiempo real y el intercambio de ideas.</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Actividades prácticas: </a:t>
            </a:r>
            <a:r>
              <a:rPr lang="en-US" sz="2000" b="0" i="0" u="none" strike="noStrike" cap="none">
                <a:solidFill>
                  <a:srgbClr val="000000"/>
                </a:solidFill>
                <a:latin typeface="Arial"/>
                <a:ea typeface="Arial"/>
                <a:cs typeface="Arial"/>
                <a:sym typeface="Arial"/>
              </a:rPr>
              <a:t>Es ideal para tareas prácticas, como trabajos de laboratorio o formación profesional, en las que se requiere una interacción física con los materiales.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Comentarios y debates inmediatos: </a:t>
            </a:r>
            <a:r>
              <a:rPr lang="en-US" sz="2000" b="0" i="0" u="none" strike="noStrike" cap="none">
                <a:solidFill>
                  <a:srgbClr val="000000"/>
                </a:solidFill>
                <a:latin typeface="Arial"/>
                <a:ea typeface="Arial"/>
                <a:cs typeface="Arial"/>
                <a:sym typeface="Arial"/>
              </a:rPr>
              <a:t>La enseñanza presencial permite una retroalimentación instantánea y debates dinámicos, mejorando el compromiso y la interacción de los estudiantes.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74E5F472-1E78-74EE-D053-0B77E064E6E4}"/>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7A009312-9028-DECA-3ED9-8835587428A6}"/>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3"/>
        <p:cNvGrpSpPr/>
        <p:nvPr/>
      </p:nvGrpSpPr>
      <p:grpSpPr>
        <a:xfrm>
          <a:off x="0" y="0"/>
          <a:ext cx="0" cy="0"/>
          <a:chOff x="0" y="0"/>
          <a:chExt cx="0" cy="0"/>
        </a:xfrm>
      </p:grpSpPr>
      <p:sp>
        <p:nvSpPr>
          <p:cNvPr id="264" name="Google Shape;264;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Ejemplos de selección de modalidades</a:t>
            </a:r>
            <a:endParaRPr sz="3200" b="0" i="0" u="none" strike="noStrike" cap="none">
              <a:solidFill>
                <a:srgbClr val="033C5B"/>
              </a:solidFill>
              <a:latin typeface="Arial"/>
              <a:ea typeface="Arial"/>
              <a:cs typeface="Arial"/>
              <a:sym typeface="Arial"/>
            </a:endParaRPr>
          </a:p>
        </p:txBody>
      </p:sp>
      <p:sp>
        <p:nvSpPr>
          <p:cNvPr id="265" name="Google Shape;265;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67" name="Google Shape;267;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69" name="Google Shape;269;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0" name="Google Shape;270;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2" name="Google Shape;272;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1"/>
          <p:cNvPicPr preferRelativeResize="0"/>
          <p:nvPr/>
        </p:nvPicPr>
        <p:blipFill rotWithShape="1">
          <a:blip r:embed="rId7">
            <a:alphaModFix/>
          </a:blip>
          <a:srcRect/>
          <a:stretch/>
        </p:blipFill>
        <p:spPr>
          <a:xfrm>
            <a:off x="5154958" y="2633202"/>
            <a:ext cx="9904933" cy="4168174"/>
          </a:xfrm>
          <a:prstGeom prst="rect">
            <a:avLst/>
          </a:prstGeom>
          <a:noFill/>
          <a:ln>
            <a:noFill/>
          </a:ln>
        </p:spPr>
      </p:pic>
      <p:sp>
        <p:nvSpPr>
          <p:cNvPr id="274" name="Google Shape;274;p41"/>
          <p:cNvSpPr txBox="1"/>
          <p:nvPr/>
        </p:nvSpPr>
        <p:spPr>
          <a:xfrm>
            <a:off x="5154958" y="6493599"/>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149497DE-D05E-B9E3-848A-5A3D5EF695F0}"/>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E0E18DDC-FC30-9046-3D8F-503A7CF0CC24}"/>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9"/>
        <p:cNvGrpSpPr/>
        <p:nvPr/>
      </p:nvGrpSpPr>
      <p:grpSpPr>
        <a:xfrm>
          <a:off x="0" y="0"/>
          <a:ext cx="0" cy="0"/>
          <a:chOff x="0" y="0"/>
          <a:chExt cx="0" cy="0"/>
        </a:xfrm>
      </p:grpSpPr>
      <p:sp>
        <p:nvSpPr>
          <p:cNvPr id="280" name="Google Shape;280;p8"/>
          <p:cNvSpPr txBox="1"/>
          <p:nvPr/>
        </p:nvSpPr>
        <p:spPr>
          <a:xfrm>
            <a:off x="1337656" y="556661"/>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Elegir la modalidad adecuada</a:t>
            </a:r>
            <a:endParaRPr sz="3200" b="0" i="0" u="none" strike="noStrike" cap="none">
              <a:solidFill>
                <a:srgbClr val="000000"/>
              </a:solidFill>
              <a:latin typeface="Arial"/>
              <a:ea typeface="Arial"/>
              <a:cs typeface="Arial"/>
              <a:sym typeface="Arial"/>
            </a:endParaRPr>
          </a:p>
        </p:txBody>
      </p:sp>
      <p:sp>
        <p:nvSpPr>
          <p:cNvPr id="281" name="Google Shape;281;p8"/>
          <p:cNvSpPr txBox="1"/>
          <p:nvPr/>
        </p:nvSpPr>
        <p:spPr>
          <a:xfrm>
            <a:off x="1542012" y="1732296"/>
            <a:ext cx="13835906" cy="553997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Integración eficaz de las modalidades: </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Garantice transiciones fluidas entre los componentes en línea y fuera de línea.</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Utilice plataformas en línea para actividades previas o posteriores a las clases como complemento de las sesiones presenciales.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Fomentar las reacciones de los alumnos para perfeccionar continuamente la combinación de modalidades.</a:t>
            </a:r>
            <a:endParaRPr sz="2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Beneficios de la integración reflexiva de modalidades</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Mejora de la comprensión mediante el uso de las herramientas más adecuadas para cada tema.</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Mayor compromiso de los estudiantes al adaptarse a diferentes estilos y preferencias de aprendizaje.</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Flexibilidad en los métodos de enseñanza, lo que da lugar a planes de clases más dinámicos y adaptables.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282" name="Google Shape;28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5" name="Google Shape;28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8" name="Google Shape;28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92" name="Google Shape;292;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8"/>
          <p:cNvPicPr preferRelativeResize="0"/>
          <p:nvPr/>
        </p:nvPicPr>
        <p:blipFill rotWithShape="1">
          <a:blip r:embed="rId5">
            <a:alphaModFix/>
          </a:blip>
          <a:srcRect/>
          <a:stretch/>
        </p:blipFill>
        <p:spPr>
          <a:xfrm>
            <a:off x="13972333" y="3073133"/>
            <a:ext cx="3147309" cy="2857023"/>
          </a:xfrm>
          <a:prstGeom prst="rect">
            <a:avLst/>
          </a:prstGeom>
          <a:noFill/>
          <a:ln>
            <a:noFill/>
          </a:ln>
        </p:spPr>
      </p:pic>
      <p:sp>
        <p:nvSpPr>
          <p:cNvPr id="296" name="Google Shape;296;p8"/>
          <p:cNvSpPr/>
          <p:nvPr/>
        </p:nvSpPr>
        <p:spPr>
          <a:xfrm>
            <a:off x="1544707" y="6506351"/>
            <a:ext cx="12420021" cy="187988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97" name="Google Shape;297;p8"/>
          <p:cNvSpPr txBox="1"/>
          <p:nvPr/>
        </p:nvSpPr>
        <p:spPr>
          <a:xfrm>
            <a:off x="1966844" y="6933612"/>
            <a:ext cx="12398762" cy="15388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Planifique una lección breve que integre componentes en línea y fuera de línea. Especifique lo siguiente:</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¿Qué parte de la lección se adapta mejor a Internet?</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¿Qué parte debe permanecer en persona?</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¿Cómo pasará de una a otra?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8"/>
          <p:cNvSpPr txBox="1"/>
          <p:nvPr/>
        </p:nvSpPr>
        <p:spPr>
          <a:xfrm>
            <a:off x="7046343" y="6515767"/>
            <a:ext cx="20896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 practicar! </a:t>
            </a:r>
            <a:endParaRPr sz="2000" b="1" i="0" u="none" strike="noStrike" cap="none">
              <a:solidFill>
                <a:srgbClr val="E36C09"/>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AEA21523-BBDC-5DB7-68B3-28AE88499C14}"/>
              </a:ext>
            </a:extLst>
          </p:cNvPr>
          <p:cNvPicPr preferRelativeResize="0"/>
          <p:nvPr/>
        </p:nvPicPr>
        <p:blipFill rotWithShape="1">
          <a:blip r:embed="rId6">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AECB528B-5775-905F-BA08-083EC8D2984F}"/>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3"/>
        <p:cNvGrpSpPr/>
        <p:nvPr/>
      </p:nvGrpSpPr>
      <p:grpSpPr>
        <a:xfrm>
          <a:off x="0" y="0"/>
          <a:ext cx="0" cy="0"/>
          <a:chOff x="0" y="0"/>
          <a:chExt cx="0" cy="0"/>
        </a:xfrm>
      </p:grpSpPr>
      <p:sp>
        <p:nvSpPr>
          <p:cNvPr id="304" name="Google Shape;304;p9"/>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6" name="Google Shape;306;p9"/>
          <p:cNvSpPr txBox="1"/>
          <p:nvPr/>
        </p:nvSpPr>
        <p:spPr>
          <a:xfrm>
            <a:off x="877738" y="1030677"/>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en la enseñanza de conceptos complejos</a:t>
            </a:r>
            <a:endParaRPr sz="1400" b="0" i="0" u="none" strike="noStrike" cap="none">
              <a:solidFill>
                <a:srgbClr val="000000"/>
              </a:solidFill>
              <a:latin typeface="Arial"/>
              <a:ea typeface="Arial"/>
              <a:cs typeface="Arial"/>
              <a:sym typeface="Arial"/>
            </a:endParaRPr>
          </a:p>
        </p:txBody>
      </p:sp>
      <p:sp>
        <p:nvSpPr>
          <p:cNvPr id="307" name="Google Shape;307;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9" name="Google Shape;309;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11" name="Google Shape;311;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9"/>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13" name="Google Shape;313;p9"/>
          <p:cNvPicPr preferRelativeResize="0"/>
          <p:nvPr/>
        </p:nvPicPr>
        <p:blipFill rotWithShape="1">
          <a:blip r:embed="rId5">
            <a:alphaModFix/>
          </a:blip>
          <a:srcRect/>
          <a:stretch/>
        </p:blipFill>
        <p:spPr>
          <a:xfrm>
            <a:off x="13052197" y="3301248"/>
            <a:ext cx="3074436" cy="3155918"/>
          </a:xfrm>
          <a:prstGeom prst="rect">
            <a:avLst/>
          </a:prstGeom>
          <a:noFill/>
          <a:ln>
            <a:noFill/>
          </a:ln>
        </p:spPr>
      </p:pic>
      <p:sp>
        <p:nvSpPr>
          <p:cNvPr id="314" name="Google Shape;314;p9"/>
          <p:cNvSpPr txBox="1"/>
          <p:nvPr/>
        </p:nvSpPr>
        <p:spPr>
          <a:xfrm>
            <a:off x="1022949" y="1992536"/>
            <a:ext cx="10861870" cy="44627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Herramientas multimedia como vídeos, simulaciones interactivas e infografías transforman la enseñanza de conceptos complejos. En primer lugar, los multimedia ayudan a los alumnos a </a:t>
            </a:r>
            <a:r>
              <a:rPr lang="en-US" sz="2000" b="0" i="0" u="none" strike="noStrike" cap="none">
                <a:solidFill>
                  <a:srgbClr val="E36C09"/>
                </a:solidFill>
                <a:latin typeface="Arial"/>
                <a:ea typeface="Arial"/>
                <a:cs typeface="Arial"/>
                <a:sym typeface="Arial"/>
              </a:rPr>
              <a:t>comprender </a:t>
            </a:r>
            <a:r>
              <a:rPr lang="en-US" sz="2000" b="0" i="0" u="none" strike="noStrike" cap="none">
                <a:solidFill>
                  <a:srgbClr val="000000"/>
                </a:solidFill>
                <a:latin typeface="Arial"/>
                <a:ea typeface="Arial"/>
                <a:cs typeface="Arial"/>
                <a:sym typeface="Arial"/>
              </a:rPr>
              <a:t>mejor </a:t>
            </a:r>
            <a:r>
              <a:rPr lang="en-US" sz="2000" b="0" i="0" u="none" strike="noStrike" cap="none">
                <a:solidFill>
                  <a:srgbClr val="E36C09"/>
                </a:solidFill>
                <a:latin typeface="Arial"/>
                <a:ea typeface="Arial"/>
                <a:cs typeface="Arial"/>
                <a:sym typeface="Arial"/>
              </a:rPr>
              <a:t>las ideas complejas </a:t>
            </a:r>
            <a:r>
              <a:rPr lang="en-US" sz="2000" b="0" i="0" u="none" strike="noStrike" cap="none">
                <a:solidFill>
                  <a:srgbClr val="000000"/>
                </a:solidFill>
                <a:latin typeface="Arial"/>
                <a:ea typeface="Arial"/>
                <a:cs typeface="Arial"/>
                <a:sym typeface="Arial"/>
              </a:rPr>
              <a:t>mediante el uso de elementos visuales e interactivos. También mantiene </a:t>
            </a:r>
            <a:r>
              <a:rPr lang="en-US" sz="2000" b="0" i="0" u="none" strike="noStrike" cap="none">
                <a:solidFill>
                  <a:srgbClr val="E36C09"/>
                </a:solidFill>
                <a:latin typeface="Arial"/>
                <a:ea typeface="Arial"/>
                <a:cs typeface="Arial"/>
                <a:sym typeface="Arial"/>
              </a:rPr>
              <a:t>el interés de </a:t>
            </a:r>
            <a:r>
              <a:rPr lang="en-US" sz="2000" b="0" i="0" u="none" strike="noStrike" cap="none">
                <a:solidFill>
                  <a:srgbClr val="000000"/>
                </a:solidFill>
                <a:latin typeface="Arial"/>
                <a:ea typeface="Arial"/>
                <a:cs typeface="Arial"/>
                <a:sym typeface="Arial"/>
              </a:rPr>
              <a:t>los alumnos con contenidos cautivadores. Además, se adapta a </a:t>
            </a:r>
            <a:r>
              <a:rPr lang="en-US" sz="2000" b="0" i="0" u="none" strike="noStrike" cap="none">
                <a:solidFill>
                  <a:srgbClr val="E36C09"/>
                </a:solidFill>
                <a:latin typeface="Arial"/>
                <a:ea typeface="Arial"/>
                <a:cs typeface="Arial"/>
                <a:sym typeface="Arial"/>
              </a:rPr>
              <a:t>diferentes estilos de aprendizaje</a:t>
            </a:r>
            <a:r>
              <a:rPr lang="en-US" sz="2000" b="0" i="0" u="none" strike="noStrike" cap="none">
                <a:solidFill>
                  <a:srgbClr val="000000"/>
                </a:solidFill>
                <a:latin typeface="Arial"/>
                <a:ea typeface="Arial"/>
                <a:cs typeface="Arial"/>
                <a:sym typeface="Arial"/>
              </a:rPr>
              <a:t>, ya que es útil para alumnos auditivos, visuales y cinestésicos. </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Implantar los multimedia de forma eficaz significa </a:t>
            </a:r>
            <a:r>
              <a:rPr lang="en-US" sz="2000" b="0" i="0" u="none" strike="noStrike" cap="none">
                <a:solidFill>
                  <a:srgbClr val="E36C09"/>
                </a:solidFill>
                <a:latin typeface="Arial"/>
                <a:ea typeface="Arial"/>
                <a:cs typeface="Arial"/>
                <a:sym typeface="Arial"/>
              </a:rPr>
              <a:t>elegir herramientas que se ajusten a los objetivos de aprendizaje</a:t>
            </a:r>
            <a:r>
              <a:rPr lang="en-US" sz="2000" b="0" i="0" u="none" strike="noStrike" cap="none">
                <a:solidFill>
                  <a:srgbClr val="000000"/>
                </a:solidFill>
                <a:latin typeface="Arial"/>
                <a:ea typeface="Arial"/>
                <a:cs typeface="Arial"/>
                <a:sym typeface="Arial"/>
              </a:rPr>
              <a:t>, añadir </a:t>
            </a:r>
            <a:r>
              <a:rPr lang="en-US" sz="2000" b="0" i="0" u="none" strike="noStrike" cap="none">
                <a:solidFill>
                  <a:srgbClr val="E36C09"/>
                </a:solidFill>
                <a:latin typeface="Arial"/>
                <a:ea typeface="Arial"/>
                <a:cs typeface="Arial"/>
                <a:sym typeface="Arial"/>
              </a:rPr>
              <a:t>elementos interactivos </a:t>
            </a:r>
            <a:r>
              <a:rPr lang="en-US" sz="2000" b="0" i="0" u="none" strike="noStrike" cap="none">
                <a:solidFill>
                  <a:srgbClr val="000000"/>
                </a:solidFill>
                <a:latin typeface="Arial"/>
                <a:ea typeface="Arial"/>
                <a:cs typeface="Arial"/>
                <a:sym typeface="Arial"/>
              </a:rPr>
              <a:t>para fomentar la participación </a:t>
            </a:r>
            <a:r>
              <a:rPr lang="en-US" sz="2000" b="0" i="0" u="none" strike="noStrike" cap="none">
                <a:solidFill>
                  <a:srgbClr val="E36C09"/>
                </a:solidFill>
                <a:latin typeface="Arial"/>
                <a:ea typeface="Arial"/>
                <a:cs typeface="Arial"/>
                <a:sym typeface="Arial"/>
              </a:rPr>
              <a:t>y equilibrar los multimedia con otros métodos de enseñanza.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a:off x="1028700" y="6460854"/>
            <a:ext cx="10876993" cy="192807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6" name="Google Shape;316;p9"/>
          <p:cNvSpPr txBox="1"/>
          <p:nvPr/>
        </p:nvSpPr>
        <p:spPr>
          <a:xfrm>
            <a:off x="1238609" y="6452612"/>
            <a:ext cx="1065809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Eche un vistazo a las Simulaciones Interactivas PhET aquí: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https://phet.colorado.edu/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PhET es una plataforma en línea gratuita que ofrece más de 165 simulaciones interactivas de matemáticas y ciencias en 121 idiomas. Fundada en 2002 por el premio Nobel Carl Wieman.</a:t>
            </a:r>
            <a:endParaRPr sz="20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AA558BBF-BFB6-4C5D-DF4A-62C779590229}"/>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19D7D4A3-E86F-07A3-8A15-9CCE36BF46AF}"/>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1"/>
        <p:cNvGrpSpPr/>
        <p:nvPr/>
      </p:nvGrpSpPr>
      <p:grpSpPr>
        <a:xfrm>
          <a:off x="0" y="0"/>
          <a:ext cx="0" cy="0"/>
          <a:chOff x="0" y="0"/>
          <a:chExt cx="0" cy="0"/>
        </a:xfrm>
      </p:grpSpPr>
      <p:sp>
        <p:nvSpPr>
          <p:cNvPr id="322" name="Google Shape;322;p42"/>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4" name="Google Shape;324;p42"/>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Multimedia en la enseñanza de conceptos complejos</a:t>
            </a:r>
            <a:endParaRPr sz="3200" b="0" i="0" u="none" strike="noStrike" cap="none">
              <a:solidFill>
                <a:srgbClr val="000000"/>
              </a:solidFill>
              <a:latin typeface="Arial"/>
              <a:ea typeface="Arial"/>
              <a:cs typeface="Arial"/>
              <a:sym typeface="Arial"/>
            </a:endParaRPr>
          </a:p>
        </p:txBody>
      </p:sp>
      <p:sp>
        <p:nvSpPr>
          <p:cNvPr id="325" name="Google Shape;325;p4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27" name="Google Shape;327;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29" name="Google Shape;329;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0" name="Google Shape;330;p42"/>
          <p:cNvPicPr preferRelativeResize="0"/>
          <p:nvPr/>
        </p:nvPicPr>
        <p:blipFill rotWithShape="1">
          <a:blip r:embed="rId5">
            <a:alphaModFix/>
          </a:blip>
          <a:srcRect/>
          <a:stretch/>
        </p:blipFill>
        <p:spPr>
          <a:xfrm>
            <a:off x="1476529" y="3391454"/>
            <a:ext cx="7667471" cy="4312953"/>
          </a:xfrm>
          <a:prstGeom prst="rect">
            <a:avLst/>
          </a:prstGeom>
          <a:noFill/>
          <a:ln>
            <a:noFill/>
          </a:ln>
        </p:spPr>
      </p:pic>
      <p:sp>
        <p:nvSpPr>
          <p:cNvPr id="331" name="Google Shape;331;p42"/>
          <p:cNvSpPr txBox="1"/>
          <p:nvPr/>
        </p:nvSpPr>
        <p:spPr>
          <a:xfrm>
            <a:off x="1870039" y="2613485"/>
            <a:ext cx="71634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Vea este vídeo de The Modern Classroom Projects para obtener consejos sobre cómo crear vídeos atractivos:</a:t>
            </a:r>
            <a:endParaRPr sz="1800" b="0" i="0" u="none" strike="noStrike" cap="none">
              <a:solidFill>
                <a:schemeClr val="dk1"/>
              </a:solidFill>
              <a:latin typeface="Arial"/>
              <a:ea typeface="Arial"/>
              <a:cs typeface="Arial"/>
              <a:sym typeface="Arial"/>
            </a:endParaRPr>
          </a:p>
        </p:txBody>
      </p:sp>
      <p:sp>
        <p:nvSpPr>
          <p:cNvPr id="332" name="Google Shape;332;p42"/>
          <p:cNvSpPr txBox="1"/>
          <p:nvPr/>
        </p:nvSpPr>
        <p:spPr>
          <a:xfrm>
            <a:off x="11761647" y="2421958"/>
            <a:ext cx="441325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Lea este artículo de Midori Nediger sobre qué son las infografías y cómo diseñarlas: </a:t>
            </a:r>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https://venngage.com/blog/what-is-an-infographic/ </a:t>
            </a:r>
            <a:endParaRPr sz="2000" b="0" i="0" u="none" strike="noStrike" cap="none">
              <a:solidFill>
                <a:srgbClr val="000000"/>
              </a:solidFill>
              <a:latin typeface="Arial"/>
              <a:ea typeface="Arial"/>
              <a:cs typeface="Arial"/>
              <a:sym typeface="Arial"/>
            </a:endParaRPr>
          </a:p>
        </p:txBody>
      </p:sp>
      <p:sp>
        <p:nvSpPr>
          <p:cNvPr id="333" name="Google Shape;333;p42"/>
          <p:cNvSpPr/>
          <p:nvPr/>
        </p:nvSpPr>
        <p:spPr>
          <a:xfrm>
            <a:off x="1028700" y="2050473"/>
            <a:ext cx="8877300"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4" name="Google Shape;334;p42"/>
          <p:cNvSpPr/>
          <p:nvPr/>
        </p:nvSpPr>
        <p:spPr>
          <a:xfrm>
            <a:off x="11446812" y="2048398"/>
            <a:ext cx="4873336"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5" name="Google Shape;335;p42"/>
          <p:cNvSpPr/>
          <p:nvPr/>
        </p:nvSpPr>
        <p:spPr>
          <a:xfrm>
            <a:off x="374074" y="2380796"/>
            <a:ext cx="10155382" cy="589036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336" name="Google Shape;336;p42"/>
          <p:cNvPicPr preferRelativeResize="0"/>
          <p:nvPr/>
        </p:nvPicPr>
        <p:blipFill rotWithShape="1">
          <a:blip r:embed="rId7">
            <a:alphaModFix/>
          </a:blip>
          <a:srcRect/>
          <a:stretch/>
        </p:blipFill>
        <p:spPr>
          <a:xfrm>
            <a:off x="11679526" y="4948300"/>
            <a:ext cx="4495377" cy="2491472"/>
          </a:xfrm>
          <a:prstGeom prst="rect">
            <a:avLst/>
          </a:prstGeom>
          <a:noFill/>
          <a:ln>
            <a:noFill/>
          </a:ln>
        </p:spPr>
      </p:pic>
      <p:sp>
        <p:nvSpPr>
          <p:cNvPr id="337" name="Google Shape;337;p42"/>
          <p:cNvSpPr txBox="1"/>
          <p:nvPr/>
        </p:nvSpPr>
        <p:spPr>
          <a:xfrm>
            <a:off x="1579418" y="7704407"/>
            <a:ext cx="68718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https://www.youtube.com/watch?v=mjA6uVB1-TA </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7A48B034-0E71-203B-090D-305946BA070A}"/>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46BD6FCB-F817-C97F-C918-48CF875BD0F8}"/>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2"/>
        <p:cNvGrpSpPr/>
        <p:nvPr/>
      </p:nvGrpSpPr>
      <p:grpSpPr>
        <a:xfrm>
          <a:off x="0" y="0"/>
          <a:ext cx="0" cy="0"/>
          <a:chOff x="0" y="0"/>
          <a:chExt cx="0" cy="0"/>
        </a:xfrm>
      </p:grpSpPr>
      <p:pic>
        <p:nvPicPr>
          <p:cNvPr id="354" name="Google Shape;354;p43"/>
          <p:cNvPicPr preferRelativeResize="0"/>
          <p:nvPr/>
        </p:nvPicPr>
        <p:blipFill rotWithShape="1">
          <a:blip r:embed="rId3">
            <a:alphaModFix/>
          </a:blip>
          <a:srcRect/>
          <a:stretch/>
        </p:blipFill>
        <p:spPr>
          <a:xfrm>
            <a:off x="8455231" y="3246959"/>
            <a:ext cx="8573828" cy="2430657"/>
          </a:xfrm>
          <a:prstGeom prst="rect">
            <a:avLst/>
          </a:prstGeom>
          <a:noFill/>
          <a:ln>
            <a:noFill/>
          </a:ln>
        </p:spPr>
      </p:pic>
      <p:sp>
        <p:nvSpPr>
          <p:cNvPr id="343" name="Google Shape;343;p4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5" name="Google Shape;345;p43"/>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Multimedia en la enseñanza de conceptos complejos</a:t>
            </a:r>
            <a:endParaRPr sz="3200" b="0" i="0" u="none" strike="noStrike" cap="none">
              <a:solidFill>
                <a:srgbClr val="000000"/>
              </a:solidFill>
              <a:latin typeface="Arial"/>
              <a:ea typeface="Arial"/>
              <a:cs typeface="Arial"/>
              <a:sym typeface="Arial"/>
            </a:endParaRPr>
          </a:p>
        </p:txBody>
      </p:sp>
      <p:sp>
        <p:nvSpPr>
          <p:cNvPr id="346" name="Google Shape;346;p4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48" name="Google Shape;348;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50" name="Google Shape;350;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52" name="Google Shape;352;p43"/>
          <p:cNvSpPr txBox="1"/>
          <p:nvPr/>
        </p:nvSpPr>
        <p:spPr>
          <a:xfrm>
            <a:off x="902775" y="5993320"/>
            <a:ext cx="16150655" cy="30777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Vídeos animados:</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Los vídeos animados simplifican conceptos complejos de asignaturas como ciencias o matemáticas desglosándolos visualmente en secuencias paso a paso.</a:t>
            </a:r>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En historia, los vídeos animados recrean acontecimientos clave, ayudando a los alumnos a comprender y visualizar mejor momentos importantes.</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Atraen a los alumnos visuales, haciendo que la información abstracta o estática sea más dinámica, relacionable y memorable.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43"/>
          <p:cNvSpPr txBox="1"/>
          <p:nvPr/>
        </p:nvSpPr>
        <p:spPr>
          <a:xfrm>
            <a:off x="899717" y="2131171"/>
            <a:ext cx="7079672"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Modelos 3D y espacios virtuales:</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Los modelos 3D permiten a los alumnos explorar estructuras complejas, como el cuerpo humano o los sistemas mecánicos, de forma interactiva y segura, proporcionándoles una comprensión más profunda. Estas herramientas inmersivas y prácticas facilitan la comprensión de conceptos abstractos, ofreciendo experiencias que van más allá de lo que pueden ofrecer las aulas tradicionales.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FBF2075-E27B-1C43-C36F-51D7E48A93AD}"/>
              </a:ext>
            </a:extLst>
          </p:cNvPr>
          <p:cNvPicPr preferRelativeResize="0"/>
          <p:nvPr/>
        </p:nvPicPr>
        <p:blipFill rotWithShape="1">
          <a:blip r:embed="rId6">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99BF4B34-10D8-A1E0-0909-1266E359DD9F}"/>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9"/>
        <p:cNvGrpSpPr/>
        <p:nvPr/>
      </p:nvGrpSpPr>
      <p:grpSpPr>
        <a:xfrm>
          <a:off x="0" y="0"/>
          <a:ext cx="0" cy="0"/>
          <a:chOff x="0" y="0"/>
          <a:chExt cx="0" cy="0"/>
        </a:xfrm>
      </p:grpSpPr>
      <p:sp>
        <p:nvSpPr>
          <p:cNvPr id="360" name="Google Shape;360;p4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2" name="Google Shape;362;p44"/>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en la enseñanza de conceptos complejos</a:t>
            </a:r>
            <a:endParaRPr sz="1400" b="0" i="0" u="none" strike="noStrike" cap="none">
              <a:solidFill>
                <a:srgbClr val="000000"/>
              </a:solidFill>
              <a:latin typeface="Arial"/>
              <a:ea typeface="Arial"/>
              <a:cs typeface="Arial"/>
              <a:sym typeface="Arial"/>
            </a:endParaRPr>
          </a:p>
        </p:txBody>
      </p:sp>
      <p:sp>
        <p:nvSpPr>
          <p:cNvPr id="363" name="Google Shape;363;p4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65" name="Google Shape;365;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67" name="Google Shape;367;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4"/>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69" name="Google Shape;369;p44"/>
          <p:cNvSpPr txBox="1"/>
          <p:nvPr/>
        </p:nvSpPr>
        <p:spPr>
          <a:xfrm>
            <a:off x="12100023"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44"/>
          <p:cNvSpPr txBox="1"/>
          <p:nvPr/>
        </p:nvSpPr>
        <p:spPr>
          <a:xfrm>
            <a:off x="8736900"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44"/>
          <p:cNvSpPr txBox="1"/>
          <p:nvPr/>
        </p:nvSpPr>
        <p:spPr>
          <a:xfrm>
            <a:off x="1260764" y="3057118"/>
            <a:ext cx="7135091"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 la hora de evaluar la eficacia, es importante vigilar el grado de compromiso y comprensión de los alumnos cuando se utilizan herramientas multimedia. Recibir comentarios de los estudiantes ayuda a identificar áreas de mejora y a ajustar los métodos de enseñanza en consecuencia. En conclusión, el uso de multimedia en la enseñanza semipresencial es una forma estupenda de hacer que el aprendizaje resulte atractivo y eficaz para todos los alumnos.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2" name="Google Shape;372;p44"/>
          <p:cNvPicPr preferRelativeResize="0"/>
          <p:nvPr/>
        </p:nvPicPr>
        <p:blipFill rotWithShape="1">
          <a:blip r:embed="rId5">
            <a:alphaModFix/>
          </a:blip>
          <a:srcRect/>
          <a:stretch/>
        </p:blipFill>
        <p:spPr>
          <a:xfrm>
            <a:off x="8836498" y="2445757"/>
            <a:ext cx="8030403" cy="5353602"/>
          </a:xfrm>
          <a:prstGeom prst="rect">
            <a:avLst/>
          </a:prstGeom>
          <a:noFill/>
          <a:ln>
            <a:noFill/>
          </a:ln>
        </p:spPr>
      </p:pic>
      <p:pic>
        <p:nvPicPr>
          <p:cNvPr id="2" name="Google Shape;171;p22">
            <a:extLst>
              <a:ext uri="{FF2B5EF4-FFF2-40B4-BE49-F238E27FC236}">
                <a16:creationId xmlns:a16="http://schemas.microsoft.com/office/drawing/2014/main" id="{2A7FF580-EB35-ACC8-575A-B476223A7E8A}"/>
              </a:ext>
            </a:extLst>
          </p:cNvPr>
          <p:cNvPicPr preferRelativeResize="0"/>
          <p:nvPr/>
        </p:nvPicPr>
        <p:blipFill rotWithShape="1">
          <a:blip r:embed="rId6">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688C9203-D9F2-E023-A918-6BC57A69B4C6}"/>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txBox="1"/>
          <p:nvPr/>
        </p:nvSpPr>
        <p:spPr>
          <a:xfrm>
            <a:off x="1028700" y="827483"/>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Involucrar a los estudiantes en el aprendizaje a su propio ritmo</a:t>
            </a:r>
            <a:endParaRPr sz="4000" b="0" i="0" u="none" strike="noStrike" cap="none">
              <a:solidFill>
                <a:srgbClr val="033C5B"/>
              </a:solidFill>
              <a:latin typeface="Arial"/>
              <a:ea typeface="Arial"/>
              <a:cs typeface="Arial"/>
              <a:sym typeface="Arial"/>
            </a:endParaRPr>
          </a:p>
        </p:txBody>
      </p:sp>
      <p:sp>
        <p:nvSpPr>
          <p:cNvPr id="379" name="Google Shape;379;p10"/>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382" name="Google Shape;382;p1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383" name="Google Shape;383;p1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384" name="Google Shape;384;p1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85" name="Google Shape;385;p1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386" name="Google Shape;386;p10"/>
          <p:cNvSpPr txBox="1"/>
          <p:nvPr/>
        </p:nvSpPr>
        <p:spPr>
          <a:xfrm>
            <a:off x="1018464" y="3009900"/>
            <a:ext cx="69902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El aprendizaje a ritmo individual permite a los estudiantes asimilar el material a su propio ritmo, adaptándose a los estilos y necesidades individuales de aprendizaje.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Es crucial para los componentes en línea del aprendizaje combinado, donde los estudiantes suelen controlar su ritmo de aprendizaje.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87" name="Google Shape;387;p10"/>
          <p:cNvPicPr preferRelativeResize="0"/>
          <p:nvPr/>
        </p:nvPicPr>
        <p:blipFill rotWithShape="1">
          <a:blip r:embed="rId8">
            <a:alphaModFix/>
          </a:blip>
          <a:srcRect/>
          <a:stretch/>
        </p:blipFill>
        <p:spPr>
          <a:xfrm>
            <a:off x="10979750" y="2218490"/>
            <a:ext cx="5943600" cy="6070060"/>
          </a:xfrm>
          <a:prstGeom prst="rect">
            <a:avLst/>
          </a:prstGeom>
          <a:noFill/>
          <a:ln>
            <a:noFill/>
          </a:ln>
        </p:spPr>
      </p:pic>
      <p:sp>
        <p:nvSpPr>
          <p:cNvPr id="388" name="Google Shape;388;p10"/>
          <p:cNvSpPr/>
          <p:nvPr/>
        </p:nvSpPr>
        <p:spPr>
          <a:xfrm>
            <a:off x="706581" y="6774873"/>
            <a:ext cx="7966363" cy="181132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89" name="Google Shape;389;p10"/>
          <p:cNvSpPr txBox="1"/>
          <p:nvPr/>
        </p:nvSpPr>
        <p:spPr>
          <a:xfrm>
            <a:off x="858982" y="6954982"/>
            <a:ext cx="781396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Lea este artículo del Digital Learning Institute para aprender sobre el aprendizaje a su propio ritmo: Definición, ventajas y consejos: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https://www.digitallearninginstitute.com/blog/what-is-self-paced-learning-definition-benefits-and-tips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E9DCDC78-6E0E-6D70-368A-256B5E18EDA9}"/>
              </a:ext>
            </a:extLst>
          </p:cNvPr>
          <p:cNvPicPr preferRelativeResize="0"/>
          <p:nvPr/>
        </p:nvPicPr>
        <p:blipFill rotWithShape="1">
          <a:blip r:embed="rId10">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124A36EA-B41A-9116-A121-B1A450F87914}"/>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5"/>
        <p:cNvGrpSpPr/>
        <p:nvPr/>
      </p:nvGrpSpPr>
      <p:grpSpPr>
        <a:xfrm>
          <a:off x="0" y="0"/>
          <a:ext cx="0" cy="0"/>
          <a:chOff x="0" y="0"/>
          <a:chExt cx="0" cy="0"/>
        </a:xfrm>
      </p:grpSpPr>
      <p:sp>
        <p:nvSpPr>
          <p:cNvPr id="396" name="Google Shape;396;p11"/>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98" name="Google Shape;398;p11"/>
          <p:cNvSpPr txBox="1"/>
          <p:nvPr/>
        </p:nvSpPr>
        <p:spPr>
          <a:xfrm>
            <a:off x="1028700" y="1095375"/>
            <a:ext cx="12181388" cy="212737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Involucrar a los estudiantes en el aprendizaje a su propio ritmo</a:t>
            </a:r>
            <a:endParaRPr sz="3200" b="0" i="0" u="none" strike="noStrike" cap="none">
              <a:solidFill>
                <a:srgbClr val="000000"/>
              </a:solidFill>
              <a:latin typeface="Arial"/>
              <a:ea typeface="Arial"/>
              <a:cs typeface="Arial"/>
              <a:sym typeface="Arial"/>
            </a:endParaRPr>
          </a:p>
          <a:p>
            <a:pPr marL="0" marR="0" lvl="0" indent="0" algn="l" rtl="0">
              <a:lnSpc>
                <a:spcPct val="192474"/>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399" name="Google Shape;399;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01" name="Google Shape;401;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03" name="Google Shape;403;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1"/>
          <p:cNvSpPr txBox="1"/>
          <p:nvPr/>
        </p:nvSpPr>
        <p:spPr>
          <a:xfrm>
            <a:off x="971550" y="2278775"/>
            <a:ext cx="5257800" cy="36009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Retos del aprendizaje a ritmo individual</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Garantizar un compromiso constante y evitar la procrastinación puede ser todo un reto.</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Equilibrar la flexibilidad con la necesidad de cumplir los plazos y completar los objetivos del curso.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1"/>
          <p:cNvSpPr txBox="1"/>
          <p:nvPr/>
        </p:nvSpPr>
        <p:spPr>
          <a:xfrm>
            <a:off x="1028700" y="5881348"/>
            <a:ext cx="514350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Estrategias para un autoaprendizaje eficaz</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Estructura y directrices claras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Contenidos interactivos y variados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Comprobaciones y comentarios periódicos</a:t>
            </a:r>
            <a:endParaRPr sz="2000" b="0" i="0" u="none" strike="noStrike" cap="none">
              <a:solidFill>
                <a:schemeClr val="dk1"/>
              </a:solidFill>
              <a:latin typeface="Arial"/>
              <a:ea typeface="Arial"/>
              <a:cs typeface="Arial"/>
              <a:sym typeface="Arial"/>
            </a:endParaRPr>
          </a:p>
        </p:txBody>
      </p:sp>
      <p:sp>
        <p:nvSpPr>
          <p:cNvPr id="406" name="Google Shape;406;p11"/>
          <p:cNvSpPr/>
          <p:nvPr/>
        </p:nvSpPr>
        <p:spPr>
          <a:xfrm>
            <a:off x="7121284" y="2563646"/>
            <a:ext cx="9590622" cy="1278213"/>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1"/>
          <p:cNvSpPr txBox="1"/>
          <p:nvPr/>
        </p:nvSpPr>
        <p:spPr>
          <a:xfrm>
            <a:off x="7434453" y="2571583"/>
            <a:ext cx="9500942"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Apoyo a la autonomía de los estudiantes</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Fomentar </a:t>
            </a:r>
            <a:r>
              <a:rPr lang="en-US" sz="2000" b="1" i="0" u="none" strike="noStrike" cap="none">
                <a:solidFill>
                  <a:srgbClr val="E36C09"/>
                </a:solidFill>
                <a:latin typeface="Arial"/>
                <a:ea typeface="Arial"/>
                <a:cs typeface="Arial"/>
                <a:sym typeface="Arial"/>
              </a:rPr>
              <a:t>la fijación de objetivos </a:t>
            </a:r>
            <a:r>
              <a:rPr lang="en-US" sz="2000" b="0" i="0" u="none" strike="noStrike" cap="none">
                <a:solidFill>
                  <a:schemeClr val="dk1"/>
                </a:solidFill>
                <a:latin typeface="Arial"/>
                <a:ea typeface="Arial"/>
                <a:cs typeface="Arial"/>
                <a:sym typeface="Arial"/>
              </a:rPr>
              <a:t>y la </a:t>
            </a:r>
            <a:r>
              <a:rPr lang="en-US" sz="2000" b="1" i="0" u="none" strike="noStrike" cap="none">
                <a:solidFill>
                  <a:srgbClr val="E36C09"/>
                </a:solidFill>
                <a:latin typeface="Arial"/>
                <a:ea typeface="Arial"/>
                <a:cs typeface="Arial"/>
                <a:sym typeface="Arial"/>
              </a:rPr>
              <a:t>capacidad de gestión del tiempo</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Ofrecer recursos </a:t>
            </a:r>
            <a:r>
              <a:rPr lang="en-US" sz="2000" b="0" i="0" u="none" strike="noStrike" cap="none">
                <a:solidFill>
                  <a:schemeClr val="dk1"/>
                </a:solidFill>
                <a:latin typeface="Arial"/>
                <a:ea typeface="Arial"/>
                <a:cs typeface="Arial"/>
                <a:sym typeface="Arial"/>
              </a:rPr>
              <a:t>sobre hábitos de estudio eficaces y herramientas de autoevaluación.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408" name="Google Shape;408;p11"/>
          <p:cNvSpPr/>
          <p:nvPr/>
        </p:nvSpPr>
        <p:spPr>
          <a:xfrm>
            <a:off x="7121284" y="4338698"/>
            <a:ext cx="9590623" cy="154578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11"/>
          <p:cNvSpPr/>
          <p:nvPr/>
        </p:nvSpPr>
        <p:spPr>
          <a:xfrm>
            <a:off x="7121284" y="6467595"/>
            <a:ext cx="9590623" cy="1824929"/>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1"/>
          <p:cNvSpPr txBox="1"/>
          <p:nvPr/>
        </p:nvSpPr>
        <p:spPr>
          <a:xfrm>
            <a:off x="7434452" y="4364744"/>
            <a:ext cx="9048855"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Evaluación en el aprendizaje autónomo</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Incorpore </a:t>
            </a:r>
            <a:r>
              <a:rPr lang="en-US" sz="2000" b="1" i="0" u="none" strike="noStrike" cap="none">
                <a:solidFill>
                  <a:srgbClr val="E36C09"/>
                </a:solidFill>
                <a:latin typeface="Arial"/>
                <a:ea typeface="Arial"/>
                <a:cs typeface="Arial"/>
                <a:sym typeface="Arial"/>
              </a:rPr>
              <a:t>evaluaciones formativas </a:t>
            </a:r>
            <a:r>
              <a:rPr lang="en-US" sz="2000" b="0" i="0" u="none" strike="noStrike" cap="none">
                <a:solidFill>
                  <a:schemeClr val="dk1"/>
                </a:solidFill>
                <a:latin typeface="Arial"/>
                <a:ea typeface="Arial"/>
                <a:cs typeface="Arial"/>
                <a:sym typeface="Arial"/>
              </a:rPr>
              <a:t>que los alumnos puedan realizar a su propio ritmo para medir su comprensión.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Utilice estas evaluaciones para proporcionar </a:t>
            </a:r>
            <a:r>
              <a:rPr lang="en-US" sz="2000" b="1" i="0" u="none" strike="noStrike" cap="none">
                <a:solidFill>
                  <a:srgbClr val="E36C09"/>
                </a:solidFill>
                <a:latin typeface="Arial"/>
                <a:ea typeface="Arial"/>
                <a:cs typeface="Arial"/>
                <a:sym typeface="Arial"/>
              </a:rPr>
              <a:t>información y apoyo personalizados</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1"/>
          <p:cNvSpPr txBox="1"/>
          <p:nvPr/>
        </p:nvSpPr>
        <p:spPr>
          <a:xfrm>
            <a:off x="7431196" y="6466101"/>
            <a:ext cx="9270806"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Fomentar la interacción entre iguales</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Facilite </a:t>
            </a:r>
            <a:r>
              <a:rPr lang="en-US" sz="2000" b="1" i="0" u="none" strike="noStrike" cap="none">
                <a:solidFill>
                  <a:srgbClr val="E36C09"/>
                </a:solidFill>
                <a:latin typeface="Arial"/>
                <a:ea typeface="Arial"/>
                <a:cs typeface="Arial"/>
                <a:sym typeface="Arial"/>
              </a:rPr>
              <a:t>foros de debate en línea </a:t>
            </a:r>
            <a:r>
              <a:rPr lang="en-US" sz="2000" b="0" i="0" u="none" strike="noStrike" cap="none">
                <a:solidFill>
                  <a:schemeClr val="dk1"/>
                </a:solidFill>
                <a:latin typeface="Arial"/>
                <a:ea typeface="Arial"/>
                <a:cs typeface="Arial"/>
                <a:sym typeface="Arial"/>
              </a:rPr>
              <a:t>o </a:t>
            </a:r>
            <a:r>
              <a:rPr lang="en-US" sz="2000" b="1" i="0" u="none" strike="noStrike" cap="none">
                <a:solidFill>
                  <a:srgbClr val="E36C09"/>
                </a:solidFill>
                <a:latin typeface="Arial"/>
                <a:ea typeface="Arial"/>
                <a:cs typeface="Arial"/>
                <a:sym typeface="Arial"/>
              </a:rPr>
              <a:t>grupos de estudio </a:t>
            </a:r>
            <a:r>
              <a:rPr lang="en-US" sz="2000" b="0" i="0" u="none" strike="noStrike" cap="none">
                <a:solidFill>
                  <a:schemeClr val="dk1"/>
                </a:solidFill>
                <a:latin typeface="Arial"/>
                <a:ea typeface="Arial"/>
                <a:cs typeface="Arial"/>
                <a:sym typeface="Arial"/>
              </a:rPr>
              <a:t>para mantener a los estudiantes conectados y comprometidos con sus compañeros.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El apoyo de los compañeros </a:t>
            </a:r>
            <a:r>
              <a:rPr lang="en-US" sz="2000" b="0" i="0" u="none" strike="noStrike" cap="none">
                <a:solidFill>
                  <a:schemeClr val="dk1"/>
                </a:solidFill>
                <a:latin typeface="Arial"/>
                <a:ea typeface="Arial"/>
                <a:cs typeface="Arial"/>
                <a:sym typeface="Arial"/>
              </a:rPr>
              <a:t>puede ser decisivo para motivar a los estudiantes y promover una comprensión más profunda del material.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 name="Google Shape;171;p22">
            <a:extLst>
              <a:ext uri="{FF2B5EF4-FFF2-40B4-BE49-F238E27FC236}">
                <a16:creationId xmlns:a16="http://schemas.microsoft.com/office/drawing/2014/main" id="{6F114650-946D-E82A-EBDC-A72B3D26EB5C}"/>
              </a:ext>
            </a:extLst>
          </p:cNvPr>
          <p:cNvPicPr preferRelativeResize="0"/>
          <p:nvPr/>
        </p:nvPicPr>
        <p:blipFill rotWithShape="1">
          <a:blip r:embed="rId5">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5C7809F4-3415-F3F7-6069-7891B90C110E}"/>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4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9" name="Google Shape;419;p45"/>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Involucrar a los estudiantes en el aprendizaje a su propio ritmo</a:t>
            </a:r>
            <a:endParaRPr sz="3200" b="0" i="0" u="none" strike="noStrike" cap="none">
              <a:solidFill>
                <a:srgbClr val="000000"/>
              </a:solidFill>
              <a:latin typeface="Arial"/>
              <a:ea typeface="Arial"/>
              <a:cs typeface="Arial"/>
              <a:sym typeface="Arial"/>
            </a:endParaRPr>
          </a:p>
        </p:txBody>
      </p:sp>
      <p:sp>
        <p:nvSpPr>
          <p:cNvPr id="420" name="Google Shape;420;p4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22" name="Google Shape;422;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24" name="Google Shape;42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45"/>
          <p:cNvPicPr preferRelativeResize="0"/>
          <p:nvPr/>
        </p:nvPicPr>
        <p:blipFill rotWithShape="1">
          <a:blip r:embed="rId5">
            <a:alphaModFix/>
          </a:blip>
          <a:srcRect/>
          <a:stretch/>
        </p:blipFill>
        <p:spPr>
          <a:xfrm>
            <a:off x="1233055" y="3869135"/>
            <a:ext cx="6337796" cy="3565010"/>
          </a:xfrm>
          <a:prstGeom prst="rect">
            <a:avLst/>
          </a:prstGeom>
          <a:noFill/>
          <a:ln>
            <a:noFill/>
          </a:ln>
        </p:spPr>
      </p:pic>
      <p:sp>
        <p:nvSpPr>
          <p:cNvPr id="426" name="Google Shape;426;p45"/>
          <p:cNvSpPr txBox="1"/>
          <p:nvPr/>
        </p:nvSpPr>
        <p:spPr>
          <a:xfrm>
            <a:off x="1233055" y="2702926"/>
            <a:ext cx="6567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Vea este vídeo de John Spenser sobre el cambio de involucrar a los estudiantes a capacitar a los alumnos</a:t>
            </a:r>
            <a:endParaRPr sz="2000" b="0" i="0" u="none" strike="noStrike" cap="none">
              <a:solidFill>
                <a:srgbClr val="000000"/>
              </a:solidFill>
              <a:latin typeface="Arial"/>
              <a:ea typeface="Arial"/>
              <a:cs typeface="Arial"/>
              <a:sym typeface="Arial"/>
            </a:endParaRPr>
          </a:p>
        </p:txBody>
      </p:sp>
      <p:sp>
        <p:nvSpPr>
          <p:cNvPr id="427" name="Google Shape;427;p45"/>
          <p:cNvSpPr txBox="1"/>
          <p:nvPr/>
        </p:nvSpPr>
        <p:spPr>
          <a:xfrm>
            <a:off x="1233055" y="7622695"/>
            <a:ext cx="52508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https://www.youtube.com/watch?v=BYBJQ5rIFjA </a:t>
            </a:r>
            <a:endParaRPr sz="1400" b="0" i="0" u="none" strike="noStrike" cap="none">
              <a:solidFill>
                <a:srgbClr val="000000"/>
              </a:solidFill>
              <a:latin typeface="Arial"/>
              <a:ea typeface="Arial"/>
              <a:cs typeface="Arial"/>
              <a:sym typeface="Arial"/>
            </a:endParaRPr>
          </a:p>
        </p:txBody>
      </p:sp>
      <p:sp>
        <p:nvSpPr>
          <p:cNvPr id="428" name="Google Shape;428;p45"/>
          <p:cNvSpPr/>
          <p:nvPr/>
        </p:nvSpPr>
        <p:spPr>
          <a:xfrm>
            <a:off x="9337964" y="2923309"/>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29" name="Google Shape;429;p45"/>
          <p:cNvSpPr txBox="1"/>
          <p:nvPr/>
        </p:nvSpPr>
        <p:spPr>
          <a:xfrm>
            <a:off x="9601200" y="3061855"/>
            <a:ext cx="6677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¿Qué dificultades has encontrado en el aprendizaje a tu ritmo? ¿Cómo podrías abordar la procrastinación o la falta de compromiso?</a:t>
            </a:r>
            <a:endParaRPr/>
          </a:p>
        </p:txBody>
      </p:sp>
      <p:sp>
        <p:nvSpPr>
          <p:cNvPr id="430" name="Google Shape;430;p45"/>
          <p:cNvSpPr/>
          <p:nvPr/>
        </p:nvSpPr>
        <p:spPr>
          <a:xfrm>
            <a:off x="9337963" y="5244753"/>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31" name="Google Shape;431;p45"/>
          <p:cNvSpPr txBox="1"/>
          <p:nvPr/>
        </p:nvSpPr>
        <p:spPr>
          <a:xfrm>
            <a:off x="9601200" y="5466737"/>
            <a:ext cx="667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Piense en una estrategia que podría aplicar para aumentar la responsabilidad de los alumnos en un entorno de autoaprendizaje.</a:t>
            </a:r>
            <a:endParaRPr/>
          </a:p>
        </p:txBody>
      </p:sp>
      <p:pic>
        <p:nvPicPr>
          <p:cNvPr id="2" name="Google Shape;171;p22">
            <a:extLst>
              <a:ext uri="{FF2B5EF4-FFF2-40B4-BE49-F238E27FC236}">
                <a16:creationId xmlns:a16="http://schemas.microsoft.com/office/drawing/2014/main" id="{A66549F6-B9FC-17F1-E046-B8AE707A29A7}"/>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0C361140-EDA3-96C3-6CC5-89FDC3F50AD5}"/>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0"/>
        <p:cNvGrpSpPr/>
        <p:nvPr/>
      </p:nvGrpSpPr>
      <p:grpSpPr>
        <a:xfrm>
          <a:off x="0" y="0"/>
          <a:ext cx="0" cy="0"/>
          <a:chOff x="0" y="0"/>
          <a:chExt cx="0" cy="0"/>
        </a:xfrm>
      </p:grpSpPr>
      <p:sp>
        <p:nvSpPr>
          <p:cNvPr id="101" name="Google Shape;101;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028700" y="3069101"/>
            <a:ext cx="6990285" cy="3500958"/>
          </a:xfrm>
          <a:prstGeom prst="rect">
            <a:avLst/>
          </a:prstGeom>
          <a:noFill/>
          <a:ln>
            <a:noFill/>
          </a:ln>
        </p:spPr>
        <p:txBody>
          <a:bodyPr spcFirstLastPara="1" wrap="square" lIns="0" tIns="0" rIns="0" bIns="0" anchor="t" anchorCtr="0">
            <a:spAutoFit/>
          </a:bodyPr>
          <a:lstStyle/>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Comprender el papel de los activadores</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Identificar modalidades eficaces para diversos contenidos</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Aplicar herramientas multimedia en la enseñanza</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Facilitar el aprendizaje en línea a ritmo propio</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Diseñar actividades orientadas a la aplicación</a:t>
            </a:r>
            <a:endParaRPr sz="2600" b="0" i="0" u="none" strike="noStrike" cap="none">
              <a:solidFill>
                <a:srgbClr val="121212"/>
              </a:solidFill>
              <a:latin typeface="Arial"/>
              <a:ea typeface="Arial"/>
              <a:cs typeface="Arial"/>
              <a:sym typeface="Arial"/>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103" name="Google Shape;103;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6" name="Google Shape;10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7" name="Google Shape;10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8" name="Google Shape;10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9" name="Google Shape;10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10" name="Google Shape;110;p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6"/>
        <p:cNvGrpSpPr/>
        <p:nvPr/>
      </p:nvGrpSpPr>
      <p:grpSpPr>
        <a:xfrm>
          <a:off x="0" y="0"/>
          <a:ext cx="0" cy="0"/>
          <a:chOff x="0" y="0"/>
          <a:chExt cx="0" cy="0"/>
        </a:xfrm>
      </p:grpSpPr>
      <p:sp>
        <p:nvSpPr>
          <p:cNvPr id="437" name="Google Shape;437;p12"/>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p:nvPr/>
        </p:nvSpPr>
        <p:spPr>
          <a:xfrm>
            <a:off x="0" y="1167156"/>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39" name="Google Shape;439;p12"/>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40" name="Google Shape;440;p12"/>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41" name="Google Shape;441;p12"/>
          <p:cNvSpPr txBox="1"/>
          <p:nvPr/>
        </p:nvSpPr>
        <p:spPr>
          <a:xfrm>
            <a:off x="9613827" y="685850"/>
            <a:ext cx="77145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Diseño de actividades orientadas a la aplicación</a:t>
            </a:r>
            <a:endParaRPr sz="4000" b="0" i="0" u="none" strike="noStrike" cap="none">
              <a:solidFill>
                <a:srgbClr val="033C5B"/>
              </a:solidFill>
              <a:latin typeface="Arial"/>
              <a:ea typeface="Arial"/>
              <a:cs typeface="Arial"/>
              <a:sym typeface="Arial"/>
            </a:endParaRPr>
          </a:p>
        </p:txBody>
      </p:sp>
      <p:sp>
        <p:nvSpPr>
          <p:cNvPr id="442" name="Google Shape;442;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43" name="Google Shape;443;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45" name="Google Shape;445;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2"/>
          <p:cNvSpPr txBox="1"/>
          <p:nvPr/>
        </p:nvSpPr>
        <p:spPr>
          <a:xfrm>
            <a:off x="9613816" y="2166488"/>
            <a:ext cx="8673575" cy="68325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Centrarse en la aplicación práctica</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Destacar la importancia de las actividades que permiten a los estudiantes aplicar lo que han aprendido en situaciones prácticas, tendiendo un puente entre la teoría y la práctica.</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Aspectos clave de las actividades orientadas a las aplicaciones</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Relevancia</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Diseñe actividades estrechamente relacionadas con situaciones del mundo real para que el aprendizaje sea más aplicable y significativo.</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Creatividad</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Animar a los alumnos a pensar de forma creativa e innovadora en la aplicación de conceptos, fomentando la capacidad de resolución de problemas.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Colaboración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Incorporar proyectos de grupo o tareas que requieran trabajo en equipo, simulando entornos de colaboración reales.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7" name="Google Shape;447;p12"/>
          <p:cNvPicPr preferRelativeResize="0"/>
          <p:nvPr/>
        </p:nvPicPr>
        <p:blipFill rotWithShape="1">
          <a:blip r:embed="rId7">
            <a:alphaModFix/>
          </a:blip>
          <a:srcRect/>
          <a:stretch/>
        </p:blipFill>
        <p:spPr>
          <a:xfrm>
            <a:off x="714746" y="1916945"/>
            <a:ext cx="7714508" cy="5143500"/>
          </a:xfrm>
          <a:prstGeom prst="rect">
            <a:avLst/>
          </a:prstGeom>
          <a:noFill/>
          <a:ln>
            <a:noFill/>
          </a:ln>
        </p:spPr>
      </p:pic>
      <p:pic>
        <p:nvPicPr>
          <p:cNvPr id="2" name="Google Shape;171;p22">
            <a:extLst>
              <a:ext uri="{FF2B5EF4-FFF2-40B4-BE49-F238E27FC236}">
                <a16:creationId xmlns:a16="http://schemas.microsoft.com/office/drawing/2014/main" id="{4DB5E982-9611-5CF8-850A-8EC7297ABBEC}"/>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DD3959E1-40C1-95F1-8579-6EFEF3DBBEA9}"/>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2"/>
        <p:cNvGrpSpPr/>
        <p:nvPr/>
      </p:nvGrpSpPr>
      <p:grpSpPr>
        <a:xfrm>
          <a:off x="0" y="0"/>
          <a:ext cx="0" cy="0"/>
          <a:chOff x="0" y="0"/>
          <a:chExt cx="0" cy="0"/>
        </a:xfrm>
      </p:grpSpPr>
      <p:sp>
        <p:nvSpPr>
          <p:cNvPr id="453" name="Google Shape;453;p13"/>
          <p:cNvSpPr txBox="1"/>
          <p:nvPr/>
        </p:nvSpPr>
        <p:spPr>
          <a:xfrm>
            <a:off x="551658" y="1258973"/>
            <a:ext cx="11847645"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Diseño de actividades orientadas a la aplicación</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454" name="Google Shape;454;p1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57" name="Google Shape;457;p1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58" name="Google Shape;45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59" name="Google Shape;459;p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61" name="Google Shape;461;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3"/>
          <p:cNvSpPr txBox="1"/>
          <p:nvPr/>
        </p:nvSpPr>
        <p:spPr>
          <a:xfrm>
            <a:off x="734019" y="3505200"/>
            <a:ext cx="721849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Para que las actividades orientadas a la aplicación resulten eficaces, hay que </a:t>
            </a:r>
            <a:r>
              <a:rPr lang="en-US" sz="2000" b="1" i="0" u="none" strike="noStrike" cap="none">
                <a:solidFill>
                  <a:srgbClr val="E36C09"/>
                </a:solidFill>
                <a:latin typeface="Arial"/>
                <a:ea typeface="Arial"/>
                <a:cs typeface="Arial"/>
                <a:sym typeface="Arial"/>
              </a:rPr>
              <a:t>dar instrucciones claras</a:t>
            </a:r>
            <a:r>
              <a:rPr lang="en-US" sz="2000" b="0" i="0" u="none" strike="noStrike" cap="none">
                <a:solidFill>
                  <a:srgbClr val="000000"/>
                </a:solidFill>
                <a:latin typeface="Arial"/>
                <a:ea typeface="Arial"/>
                <a:cs typeface="Arial"/>
                <a:sym typeface="Arial"/>
              </a:rPr>
              <a:t>, utilizar </a:t>
            </a:r>
            <a:r>
              <a:rPr lang="en-US" sz="2000" b="1" i="0" u="none" strike="noStrike" cap="none">
                <a:solidFill>
                  <a:srgbClr val="E36C09"/>
                </a:solidFill>
                <a:latin typeface="Arial"/>
                <a:ea typeface="Arial"/>
                <a:cs typeface="Arial"/>
                <a:sym typeface="Arial"/>
              </a:rPr>
              <a:t>diversos métodos</a:t>
            </a:r>
            <a:r>
              <a:rPr lang="en-US" sz="2000" b="0" i="0" u="none" strike="noStrike" cap="none">
                <a:solidFill>
                  <a:srgbClr val="000000"/>
                </a:solidFill>
                <a:latin typeface="Arial"/>
                <a:ea typeface="Arial"/>
                <a:cs typeface="Arial"/>
                <a:sym typeface="Arial"/>
              </a:rPr>
              <a:t>, como el estudio de casos, y ofrecer </a:t>
            </a:r>
            <a:r>
              <a:rPr lang="en-US" sz="2000" b="1" i="0" u="none" strike="noStrike" cap="none">
                <a:solidFill>
                  <a:srgbClr val="E36C09"/>
                </a:solidFill>
                <a:latin typeface="Arial"/>
                <a:ea typeface="Arial"/>
                <a:cs typeface="Arial"/>
                <a:sym typeface="Arial"/>
              </a:rPr>
              <a:t>una retroalimentación continua</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Estas actividades deben implicar a los alumnos y adaptarse a diferentes estilos de aprendizaje. Al evaluarlas</a:t>
            </a:r>
            <a:r>
              <a:rPr lang="en-US" sz="2000" b="1" i="0" u="none" strike="noStrike" cap="none">
                <a:solidFill>
                  <a:srgbClr val="E36C09"/>
                </a:solidFill>
                <a:latin typeface="Arial"/>
                <a:ea typeface="Arial"/>
                <a:cs typeface="Arial"/>
                <a:sym typeface="Arial"/>
              </a:rPr>
              <a:t>, es importante valorar tanto el proceso como el producto</a:t>
            </a:r>
            <a:r>
              <a:rPr lang="en-US" sz="2000" b="0" i="0" u="none" strike="noStrike" cap="none">
                <a:solidFill>
                  <a:srgbClr val="000000"/>
                </a:solidFill>
                <a:latin typeface="Arial"/>
                <a:ea typeface="Arial"/>
                <a:cs typeface="Arial"/>
                <a:sym typeface="Arial"/>
              </a:rPr>
              <a:t>. En general, las actividades orientadas a la aplicación en el aprendizaje combinado profundizan la comprensión y el compromiso de los estudiantes.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3"/>
          <p:cNvSpPr/>
          <p:nvPr/>
        </p:nvSpPr>
        <p:spPr>
          <a:xfrm>
            <a:off x="8659091" y="2564529"/>
            <a:ext cx="8035636" cy="1764007"/>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4" name="Google Shape;464;p13"/>
          <p:cNvSpPr/>
          <p:nvPr/>
        </p:nvSpPr>
        <p:spPr>
          <a:xfrm>
            <a:off x="8659091" y="6619178"/>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5" name="Google Shape;465;p13"/>
          <p:cNvSpPr/>
          <p:nvPr/>
        </p:nvSpPr>
        <p:spPr>
          <a:xfrm>
            <a:off x="8659091" y="4750683"/>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6" name="Google Shape;466;p13"/>
          <p:cNvSpPr txBox="1"/>
          <p:nvPr/>
        </p:nvSpPr>
        <p:spPr>
          <a:xfrm>
            <a:off x="8659090" y="2858829"/>
            <a:ext cx="818803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Lea </a:t>
            </a:r>
            <a:r>
              <a:rPr lang="en-US" sz="2000" b="0" i="0" u="none" strike="noStrike" cap="none" dirty="0" err="1">
                <a:solidFill>
                  <a:srgbClr val="000000"/>
                </a:solidFill>
                <a:latin typeface="Arial"/>
                <a:ea typeface="Arial"/>
                <a:cs typeface="Arial"/>
                <a:sym typeface="Arial"/>
              </a:rPr>
              <a:t>este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artículo</a:t>
            </a:r>
            <a:r>
              <a:rPr lang="en-US" sz="2000" b="0" i="0" u="none" strike="noStrike" cap="none" dirty="0">
                <a:solidFill>
                  <a:srgbClr val="000000"/>
                </a:solidFill>
                <a:latin typeface="Arial"/>
                <a:ea typeface="Arial"/>
                <a:cs typeface="Arial"/>
                <a:sym typeface="Arial"/>
              </a:rPr>
              <a:t> de la Universidad de Harvard </a:t>
            </a:r>
            <a:r>
              <a:rPr lang="en-US" sz="2000" b="0" i="0" u="none" strike="noStrike" cap="none" dirty="0" err="1">
                <a:solidFill>
                  <a:srgbClr val="000000"/>
                </a:solidFill>
                <a:latin typeface="Arial"/>
                <a:ea typeface="Arial"/>
                <a:cs typeface="Arial"/>
                <a:sym typeface="Arial"/>
              </a:rPr>
              <a:t>sobre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cómo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establecer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conexiones</a:t>
            </a:r>
            <a:r>
              <a:rPr lang="en-US" sz="2000" b="0" i="0" u="none" strike="noStrike" cap="none" dirty="0">
                <a:solidFill>
                  <a:srgbClr val="000000"/>
                </a:solidFill>
                <a:latin typeface="Arial"/>
                <a:ea typeface="Arial"/>
                <a:cs typeface="Arial"/>
                <a:sym typeface="Arial"/>
              </a:rPr>
              <a:t> con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mundo</a:t>
            </a:r>
            <a:r>
              <a:rPr lang="en-US" sz="2000" b="0" i="0" u="none" strike="noStrike" cap="none" dirty="0">
                <a:solidFill>
                  <a:srgbClr val="000000"/>
                </a:solidFill>
                <a:latin typeface="Arial"/>
                <a:ea typeface="Arial"/>
                <a:cs typeface="Arial"/>
                <a:sym typeface="Arial"/>
              </a:rPr>
              <a:t> real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material del </a:t>
            </a:r>
            <a:r>
              <a:rPr lang="en-US" sz="2000" b="0" i="0" u="none" strike="noStrike" cap="none" dirty="0" err="1">
                <a:solidFill>
                  <a:srgbClr val="000000"/>
                </a:solidFill>
                <a:latin typeface="Arial"/>
                <a:ea typeface="Arial"/>
                <a:cs typeface="Arial"/>
                <a:sym typeface="Arial"/>
              </a:rPr>
              <a:t>curso</a:t>
            </a:r>
            <a:r>
              <a:rPr lang="en-US" sz="2000" b="0" i="0" u="none" strike="noStrike" cap="none" dirty="0">
                <a:solidFill>
                  <a:srgbClr val="000000"/>
                </a:solidFill>
                <a:latin typeface="Arial"/>
                <a:ea typeface="Arial"/>
                <a:cs typeface="Arial"/>
                <a:sym typeface="Arial"/>
              </a:rPr>
              <a:t>: </a:t>
            </a:r>
            <a:r>
              <a:rPr lang="en-US" sz="2000" b="0" i="0"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//ablconnect.harvard.edu/make-real-world-connections-course-material</a:t>
            </a:r>
            <a:r>
              <a:rPr lang="en-US"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467" name="Google Shape;467;p13"/>
          <p:cNvSpPr txBox="1"/>
          <p:nvPr/>
        </p:nvSpPr>
        <p:spPr>
          <a:xfrm>
            <a:off x="8769927" y="4904509"/>
            <a:ext cx="77446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Lea </a:t>
            </a:r>
            <a:r>
              <a:rPr lang="en-US" sz="2000" b="0" i="0" u="none" strike="noStrike" cap="none" dirty="0" err="1">
                <a:solidFill>
                  <a:srgbClr val="000000"/>
                </a:solidFill>
                <a:latin typeface="Arial"/>
                <a:ea typeface="Arial"/>
                <a:cs typeface="Arial"/>
                <a:sym typeface="Arial"/>
              </a:rPr>
              <a:t>este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artículo</a:t>
            </a:r>
            <a:r>
              <a:rPr lang="en-US" sz="2000" b="0" i="0" u="none" strike="noStrike" cap="none" dirty="0">
                <a:solidFill>
                  <a:srgbClr val="000000"/>
                </a:solidFill>
                <a:latin typeface="Arial"/>
                <a:ea typeface="Arial"/>
                <a:cs typeface="Arial"/>
                <a:sym typeface="Arial"/>
              </a:rPr>
              <a:t> de Drexel para </a:t>
            </a:r>
            <a:r>
              <a:rPr lang="en-US" sz="2000" b="0" i="0" u="none" strike="noStrike" cap="none" dirty="0" err="1">
                <a:solidFill>
                  <a:srgbClr val="000000"/>
                </a:solidFill>
                <a:latin typeface="Arial"/>
                <a:ea typeface="Arial"/>
                <a:cs typeface="Arial"/>
                <a:sym typeface="Arial"/>
              </a:rPr>
              <a:t>aprender</a:t>
            </a:r>
            <a:r>
              <a:rPr lang="en-US" sz="2000" b="0" i="0" u="none" strike="noStrike" cap="none" dirty="0">
                <a:solidFill>
                  <a:srgbClr val="000000"/>
                </a:solidFill>
                <a:latin typeface="Arial"/>
                <a:ea typeface="Arial"/>
                <a:cs typeface="Arial"/>
                <a:sym typeface="Arial"/>
              </a:rPr>
              <a:t> a </a:t>
            </a:r>
            <a:r>
              <a:rPr lang="en-US" sz="2000" b="0" i="0" u="none" strike="noStrike" cap="none" dirty="0" err="1">
                <a:solidFill>
                  <a:srgbClr val="000000"/>
                </a:solidFill>
                <a:latin typeface="Arial"/>
                <a:ea typeface="Arial"/>
                <a:cs typeface="Arial"/>
                <a:sym typeface="Arial"/>
              </a:rPr>
              <a:t>inspirar</a:t>
            </a:r>
            <a:r>
              <a:rPr lang="en-US" sz="2000" b="0" i="0" u="none" strike="noStrike" cap="none" dirty="0">
                <a:solidFill>
                  <a:srgbClr val="000000"/>
                </a:solidFill>
                <a:latin typeface="Arial"/>
                <a:ea typeface="Arial"/>
                <a:cs typeface="Arial"/>
                <a:sym typeface="Arial"/>
              </a:rPr>
              <a:t> la </a:t>
            </a:r>
            <a:r>
              <a:rPr lang="en-US" sz="2000" b="0" i="0" u="none" strike="noStrike" cap="none" dirty="0" err="1">
                <a:solidFill>
                  <a:srgbClr val="000000"/>
                </a:solidFill>
                <a:latin typeface="Arial"/>
                <a:ea typeface="Arial"/>
                <a:cs typeface="Arial"/>
                <a:sym typeface="Arial"/>
              </a:rPr>
              <a:t>creatividad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aula:</a:t>
            </a:r>
            <a:r>
              <a:rPr lang="en-US" sz="2000" b="0" i="0"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//drexel.edu/soe/resources/teacher-resources/inspire-creativity-in-the-classroom/</a:t>
            </a:r>
            <a:r>
              <a:rPr lang="en-US"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468" name="Google Shape;468;p13"/>
          <p:cNvSpPr txBox="1"/>
          <p:nvPr/>
        </p:nvSpPr>
        <p:spPr>
          <a:xfrm>
            <a:off x="8769927" y="6649992"/>
            <a:ext cx="7232073" cy="1323439"/>
          </a:xfrm>
          <a:prstGeom prst="rect">
            <a:avLst/>
          </a:prstGeom>
          <a:noFill/>
          <a:ln>
            <a:noFill/>
          </a:ln>
        </p:spPr>
        <p:txBody>
          <a:bodyPr spcFirstLastPara="1" wrap="square" lIns="91425" tIns="45700" rIns="91425" bIns="45700" anchor="t" anchorCtr="0">
            <a:spAutoFit/>
          </a:bodyPr>
          <a:lstStyle/>
          <a:p>
            <a:r>
              <a:rPr lang="en-US" sz="2000" b="0" i="0" u="none" strike="noStrike" cap="none" dirty="0">
                <a:solidFill>
                  <a:srgbClr val="000000"/>
                </a:solidFill>
                <a:latin typeface="Arial"/>
                <a:ea typeface="Arial"/>
                <a:cs typeface="Arial"/>
                <a:sym typeface="Arial"/>
              </a:rPr>
              <a:t>Lea </a:t>
            </a:r>
            <a:r>
              <a:rPr lang="en-US" sz="2000" b="0" i="0" u="none" strike="noStrike" cap="none" dirty="0" err="1">
                <a:solidFill>
                  <a:srgbClr val="000000"/>
                </a:solidFill>
                <a:latin typeface="Arial"/>
                <a:ea typeface="Arial"/>
                <a:cs typeface="Arial"/>
                <a:sym typeface="Arial"/>
              </a:rPr>
              <a:t>este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compendio</a:t>
            </a:r>
            <a:r>
              <a:rPr lang="en-US" sz="2000" b="0" i="0" u="none" strike="noStrike" cap="none" dirty="0">
                <a:solidFill>
                  <a:srgbClr val="000000"/>
                </a:solidFill>
                <a:latin typeface="Arial"/>
                <a:ea typeface="Arial"/>
                <a:cs typeface="Arial"/>
                <a:sym typeface="Arial"/>
              </a:rPr>
              <a:t> para </a:t>
            </a:r>
            <a:r>
              <a:rPr lang="en-US" sz="2000" b="0" i="0" u="none" strike="noStrike" cap="none" dirty="0" err="1">
                <a:solidFill>
                  <a:srgbClr val="000000"/>
                </a:solidFill>
                <a:latin typeface="Arial"/>
                <a:ea typeface="Arial"/>
                <a:cs typeface="Arial"/>
                <a:sym typeface="Arial"/>
              </a:rPr>
              <a:t>obtener</a:t>
            </a:r>
            <a:r>
              <a:rPr lang="en-US" sz="2000" b="0" i="0" u="none" strike="noStrike" cap="none" dirty="0">
                <a:solidFill>
                  <a:srgbClr val="000000"/>
                </a:solidFill>
                <a:latin typeface="Arial"/>
                <a:ea typeface="Arial"/>
                <a:cs typeface="Arial"/>
                <a:sym typeface="Arial"/>
              </a:rPr>
              <a:t> ideas </a:t>
            </a:r>
            <a:r>
              <a:rPr lang="en-US" sz="2000" b="0" i="0" u="none" strike="noStrike" cap="none" dirty="0" err="1">
                <a:solidFill>
                  <a:srgbClr val="000000"/>
                </a:solidFill>
                <a:latin typeface="Arial"/>
                <a:ea typeface="Arial"/>
                <a:cs typeface="Arial"/>
                <a:sym typeface="Arial"/>
              </a:rPr>
              <a:t>sobre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cómo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funcionan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aprendizaje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colaborativo</a:t>
            </a:r>
            <a:r>
              <a:rPr lang="en-US" sz="2000" b="0" i="0" u="none" strike="noStrike" cap="none" dirty="0">
                <a:solidFill>
                  <a:srgbClr val="000000"/>
                </a:solidFill>
                <a:latin typeface="Arial"/>
                <a:ea typeface="Arial"/>
                <a:cs typeface="Arial"/>
                <a:sym typeface="Arial"/>
              </a:rPr>
              <a:t> y </a:t>
            </a:r>
            <a:r>
              <a:rPr lang="en-US" sz="2000" b="0" i="0" u="none" strike="noStrike" cap="none" dirty="0" err="1">
                <a:solidFill>
                  <a:srgbClr val="000000"/>
                </a:solidFill>
                <a:latin typeface="Arial"/>
                <a:ea typeface="Arial"/>
                <a:cs typeface="Arial"/>
                <a:sym typeface="Arial"/>
              </a:rPr>
              <a: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trabajo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equipo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a:t>
            </a:r>
            <a:r>
              <a:rPr lang="en-US" sz="2000" b="0" i="0" u="none" strike="noStrike" cap="none" dirty="0">
                <a:solidFill>
                  <a:srgbClr val="000000"/>
                </a:solidFill>
                <a:latin typeface="Arial"/>
                <a:ea typeface="Arial"/>
                <a:cs typeface="Arial"/>
                <a:sym typeface="Arial"/>
              </a:rPr>
              <a:t> las </a:t>
            </a:r>
            <a:r>
              <a:rPr lang="en-US" sz="2000" b="0" i="0" u="none" strike="noStrike" cap="none" dirty="0" err="1">
                <a:solidFill>
                  <a:srgbClr val="000000"/>
                </a:solidFill>
                <a:latin typeface="Arial"/>
                <a:ea typeface="Arial"/>
                <a:cs typeface="Arial"/>
                <a:sym typeface="Arial"/>
              </a:rPr>
              <a:t>simulaciones</a:t>
            </a:r>
            <a:r>
              <a:rPr lang="en-US" sz="2000" b="0" i="0" u="none" strike="noStrike" cap="none" dirty="0">
                <a:solidFill>
                  <a:srgbClr val="000000"/>
                </a:solidFill>
                <a:latin typeface="Arial"/>
                <a:ea typeface="Arial"/>
                <a:cs typeface="Arial"/>
                <a:sym typeface="Arial"/>
              </a:rPr>
              <a:t>:</a:t>
            </a:r>
            <a:r>
              <a:rPr lang="en-US" sz="2000" b="0" i="0"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//fastercapital.com/topics/collaborative-learning-and-teamwork-in-simulation-centers.html</a:t>
            </a:r>
            <a:r>
              <a:rPr lang="en-US" sz="2000" b="0" i="0" u="none" strike="noStrike" cap="none" dirty="0">
                <a:solidFill>
                  <a:srgbClr val="000000"/>
                </a:solidFill>
                <a:latin typeface="Arial"/>
                <a:ea typeface="Arial"/>
                <a:cs typeface="Arial"/>
                <a:sym typeface="Arial"/>
              </a:rPr>
              <a:t> </a:t>
            </a:r>
            <a:r>
              <a:rPr lang="en-US" sz="2000" dirty="0"/>
              <a:t>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BD57E08F-70DE-97A7-FD15-7C67C6E4B865}"/>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FCC279A5-341A-574C-7981-DA987221EC92}"/>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3"/>
        <p:cNvGrpSpPr/>
        <p:nvPr/>
      </p:nvGrpSpPr>
      <p:grpSpPr>
        <a:xfrm>
          <a:off x="0" y="0"/>
          <a:ext cx="0" cy="0"/>
          <a:chOff x="0" y="0"/>
          <a:chExt cx="0" cy="0"/>
        </a:xfrm>
      </p:grpSpPr>
      <p:sp>
        <p:nvSpPr>
          <p:cNvPr id="474" name="Google Shape;474;p14"/>
          <p:cNvSpPr txBox="1"/>
          <p:nvPr/>
        </p:nvSpPr>
        <p:spPr>
          <a:xfrm>
            <a:off x="618945" y="288332"/>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Estrategias de evaluación en la enseñanza semipresencial</a:t>
            </a:r>
            <a:endParaRPr sz="4000" b="0" i="0" u="none" strike="noStrike" cap="none">
              <a:solidFill>
                <a:srgbClr val="033C5B"/>
              </a:solidFill>
              <a:latin typeface="Arial"/>
              <a:ea typeface="Arial"/>
              <a:cs typeface="Arial"/>
              <a:sym typeface="Arial"/>
            </a:endParaRPr>
          </a:p>
        </p:txBody>
      </p:sp>
      <p:sp>
        <p:nvSpPr>
          <p:cNvPr id="475" name="Google Shape;475;p14"/>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478" name="Google Shape;478;p1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479" name="Google Shape;479;p1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480" name="Google Shape;48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481" name="Google Shape;481;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82" name="Google Shape;482;p14"/>
          <p:cNvSpPr txBox="1"/>
          <p:nvPr/>
        </p:nvSpPr>
        <p:spPr>
          <a:xfrm>
            <a:off x="740695" y="1901406"/>
            <a:ext cx="68580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Los entornos de aprendizaje mixto requieren un enfoque polifacético de la evaluación, que combine metodologías </a:t>
            </a:r>
            <a:r>
              <a:rPr lang="en-US" sz="2000" b="1" i="0" u="none" strike="noStrike" cap="none">
                <a:solidFill>
                  <a:srgbClr val="E36C09"/>
                </a:solidFill>
                <a:latin typeface="Arial"/>
                <a:ea typeface="Arial"/>
                <a:cs typeface="Arial"/>
                <a:sym typeface="Arial"/>
              </a:rPr>
              <a:t>tradicionales </a:t>
            </a:r>
            <a:r>
              <a:rPr lang="en-US" sz="2000" b="0" i="0" u="none" strike="noStrike" cap="none">
                <a:solidFill>
                  <a:schemeClr val="dk1"/>
                </a:solidFill>
                <a:latin typeface="Arial"/>
                <a:ea typeface="Arial"/>
                <a:cs typeface="Arial"/>
                <a:sym typeface="Arial"/>
              </a:rPr>
              <a:t>y </a:t>
            </a:r>
            <a:r>
              <a:rPr lang="en-US" sz="2000" b="1" i="0" u="none" strike="noStrike" cap="none">
                <a:solidFill>
                  <a:srgbClr val="E36C09"/>
                </a:solidFill>
                <a:latin typeface="Arial"/>
                <a:ea typeface="Arial"/>
                <a:cs typeface="Arial"/>
                <a:sym typeface="Arial"/>
              </a:rPr>
              <a:t>digitales </a:t>
            </a:r>
            <a:r>
              <a:rPr lang="en-US" sz="2000" b="0" i="0" u="none" strike="noStrike" cap="none">
                <a:solidFill>
                  <a:schemeClr val="dk1"/>
                </a:solidFill>
                <a:latin typeface="Arial"/>
                <a:ea typeface="Arial"/>
                <a:cs typeface="Arial"/>
                <a:sym typeface="Arial"/>
              </a:rPr>
              <a:t>para evaluar eficazmente el rendimiento de los estudiantes.</a:t>
            </a:r>
            <a:endParaRPr sz="2000" b="0" i="0" u="none" strike="noStrike" cap="none">
              <a:solidFill>
                <a:srgbClr val="000000"/>
              </a:solidFill>
              <a:latin typeface="Arial"/>
              <a:ea typeface="Arial"/>
              <a:cs typeface="Arial"/>
              <a:sym typeface="Arial"/>
            </a:endParaRPr>
          </a:p>
        </p:txBody>
      </p:sp>
      <p:sp>
        <p:nvSpPr>
          <p:cNvPr id="483" name="Google Shape;483;p14"/>
          <p:cNvSpPr txBox="1"/>
          <p:nvPr/>
        </p:nvSpPr>
        <p:spPr>
          <a:xfrm>
            <a:off x="738552" y="3788448"/>
            <a:ext cx="7107905"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Estrategias clave de evaluación</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Evaluaciones formativas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Evaluaciones periódicas e informales, como cuestionarios y debates, para supervisar los progresos en curso.</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Evaluaciones sumativas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Evaluaciones formales, como exámenes o proyectos, para valorar la comprensión global.</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Herramientas digitales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Plataformas en línea para un seguimiento y una retroalimentación eficaces.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Autoevaluación y evaluación entre iguales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Fomentar la capacidad de reflexión y el pensamiento crítico.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 name="Google Shape;171;p22">
            <a:extLst>
              <a:ext uri="{FF2B5EF4-FFF2-40B4-BE49-F238E27FC236}">
                <a16:creationId xmlns:a16="http://schemas.microsoft.com/office/drawing/2014/main" id="{5835A3BF-B725-365D-8964-FF301B4C686F}"/>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E8ECAE0F-1507-6842-C014-DF132628FB79}"/>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9"/>
        <p:cNvGrpSpPr/>
        <p:nvPr/>
      </p:nvGrpSpPr>
      <p:grpSpPr>
        <a:xfrm>
          <a:off x="0" y="0"/>
          <a:ext cx="0" cy="0"/>
          <a:chOff x="0" y="0"/>
          <a:chExt cx="0" cy="0"/>
        </a:xfrm>
      </p:grpSpPr>
      <p:sp>
        <p:nvSpPr>
          <p:cNvPr id="490" name="Google Shape;490;p15"/>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Estrategias de evaluación en la enseñanza semipresencial</a:t>
            </a:r>
            <a:endParaRPr sz="3200" b="0" i="0" u="none" strike="noStrike" cap="none">
              <a:solidFill>
                <a:srgbClr val="033C5B"/>
              </a:solidFill>
              <a:latin typeface="Arial"/>
              <a:ea typeface="Arial"/>
              <a:cs typeface="Arial"/>
              <a:sym typeface="Arial"/>
            </a:endParaRPr>
          </a:p>
        </p:txBody>
      </p:sp>
      <p:sp>
        <p:nvSpPr>
          <p:cNvPr id="491" name="Google Shape;491;p1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4" name="Google Shape;494;p1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5" name="Google Shape;495;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96" name="Google Shape;496;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98" name="Google Shape;498;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15"/>
          <p:cNvPicPr preferRelativeResize="0"/>
          <p:nvPr/>
        </p:nvPicPr>
        <p:blipFill rotWithShape="1">
          <a:blip r:embed="rId6">
            <a:alphaModFix/>
          </a:blip>
          <a:srcRect/>
          <a:stretch/>
        </p:blipFill>
        <p:spPr>
          <a:xfrm>
            <a:off x="712209" y="2474231"/>
            <a:ext cx="6170212" cy="5650499"/>
          </a:xfrm>
          <a:prstGeom prst="rect">
            <a:avLst/>
          </a:prstGeom>
          <a:noFill/>
          <a:ln>
            <a:noFill/>
          </a:ln>
        </p:spPr>
      </p:pic>
      <p:sp>
        <p:nvSpPr>
          <p:cNvPr id="500" name="Google Shape;500;p15"/>
          <p:cNvSpPr/>
          <p:nvPr/>
        </p:nvSpPr>
        <p:spPr>
          <a:xfrm>
            <a:off x="8085174" y="2588073"/>
            <a:ext cx="4017819" cy="5918832"/>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01" name="Google Shape;501;p15"/>
          <p:cNvSpPr txBox="1"/>
          <p:nvPr/>
        </p:nvSpPr>
        <p:spPr>
          <a:xfrm>
            <a:off x="8312827" y="2846044"/>
            <a:ext cx="353290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Alinear las evaluaciones con los objetivos de aprendizaje es esencial en los cursos semipresenciales, garantizando que coincidan con los objetivos del curso. Las tareas deben variar entre esfuerzos individuales y colaborativos para reflejar las diversas actividades de aprendizaje.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02" name="Google Shape;502;p15"/>
          <p:cNvPicPr preferRelativeResize="0"/>
          <p:nvPr/>
        </p:nvPicPr>
        <p:blipFill rotWithShape="1">
          <a:blip r:embed="rId7">
            <a:alphaModFix/>
          </a:blip>
          <a:srcRect/>
          <a:stretch/>
        </p:blipFill>
        <p:spPr>
          <a:xfrm>
            <a:off x="14003753" y="5298277"/>
            <a:ext cx="2495621" cy="3075998"/>
          </a:xfrm>
          <a:prstGeom prst="rect">
            <a:avLst/>
          </a:prstGeom>
          <a:noFill/>
          <a:ln>
            <a:noFill/>
          </a:ln>
        </p:spPr>
      </p:pic>
      <p:sp>
        <p:nvSpPr>
          <p:cNvPr id="503" name="Google Shape;503;p15"/>
          <p:cNvSpPr txBox="1"/>
          <p:nvPr/>
        </p:nvSpPr>
        <p:spPr>
          <a:xfrm>
            <a:off x="13961765" y="8127471"/>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sp>
        <p:nvSpPr>
          <p:cNvPr id="504" name="Google Shape;504;p15"/>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E32D87A7-E178-9973-EC97-7F7680600DCF}"/>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AE59239A-DF87-BA0D-88B1-89C1BB5BE286}"/>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46"/>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Estrategias de evaluación en la enseñanza semipresencial</a:t>
            </a:r>
            <a:endParaRPr sz="3200" b="0" i="0" u="none" strike="noStrike" cap="none">
              <a:solidFill>
                <a:srgbClr val="033C5B"/>
              </a:solidFill>
              <a:latin typeface="Arial"/>
              <a:ea typeface="Arial"/>
              <a:cs typeface="Arial"/>
              <a:sym typeface="Arial"/>
            </a:endParaRPr>
          </a:p>
        </p:txBody>
      </p:sp>
      <p:sp>
        <p:nvSpPr>
          <p:cNvPr id="511" name="Google Shape;511;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14" name="Google Shape;514;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15" name="Google Shape;515;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16" name="Google Shape;516;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18" name="Google Shape;518;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6"/>
          <p:cNvSpPr/>
          <p:nvPr/>
        </p:nvSpPr>
        <p:spPr>
          <a:xfrm>
            <a:off x="8085174" y="2695903"/>
            <a:ext cx="4017819"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0" name="Google Shape;520;p46"/>
          <p:cNvSpPr txBox="1"/>
          <p:nvPr/>
        </p:nvSpPr>
        <p:spPr>
          <a:xfrm>
            <a:off x="8312827" y="2695082"/>
            <a:ext cx="353290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Retos como el mantenimiento de la integridad académica pueden abordarse mediante diversas estrategias. Proporcionar retroalimentación oportuna es crucial, sobre todo en entornos en línea, para apoyar eficazmente el aprendizaje de los estudiantes.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1" name="Google Shape;521;p46"/>
          <p:cNvPicPr preferRelativeResize="0"/>
          <p:nvPr/>
        </p:nvPicPr>
        <p:blipFill rotWithShape="1">
          <a:blip r:embed="rId6">
            <a:alphaModFix/>
          </a:blip>
          <a:srcRect/>
          <a:stretch/>
        </p:blipFill>
        <p:spPr>
          <a:xfrm>
            <a:off x="1432340" y="2474231"/>
            <a:ext cx="5384096" cy="5900044"/>
          </a:xfrm>
          <a:prstGeom prst="rect">
            <a:avLst/>
          </a:prstGeom>
          <a:noFill/>
          <a:ln>
            <a:noFill/>
          </a:ln>
        </p:spPr>
      </p:pic>
      <p:pic>
        <p:nvPicPr>
          <p:cNvPr id="522" name="Google Shape;522;p46"/>
          <p:cNvPicPr preferRelativeResize="0"/>
          <p:nvPr/>
        </p:nvPicPr>
        <p:blipFill rotWithShape="1">
          <a:blip r:embed="rId7">
            <a:alphaModFix/>
          </a:blip>
          <a:srcRect/>
          <a:stretch/>
        </p:blipFill>
        <p:spPr>
          <a:xfrm>
            <a:off x="13755490" y="5375978"/>
            <a:ext cx="2860960" cy="3072470"/>
          </a:xfrm>
          <a:prstGeom prst="rect">
            <a:avLst/>
          </a:prstGeom>
          <a:noFill/>
          <a:ln>
            <a:noFill/>
          </a:ln>
        </p:spPr>
      </p:pic>
      <p:sp>
        <p:nvSpPr>
          <p:cNvPr id="523" name="Google Shape;523;p46"/>
          <p:cNvSpPr txBox="1"/>
          <p:nvPr/>
        </p:nvSpPr>
        <p:spPr>
          <a:xfrm>
            <a:off x="13866763" y="8201644"/>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sp>
        <p:nvSpPr>
          <p:cNvPr id="524" name="Google Shape;524;p46"/>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DF21A2D6-09A3-3152-3E88-6B110A6B2D40}"/>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3D8BB302-1F17-943A-AFE0-5F7B68E4ADA3}"/>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9"/>
        <p:cNvGrpSpPr/>
        <p:nvPr/>
      </p:nvGrpSpPr>
      <p:grpSpPr>
        <a:xfrm>
          <a:off x="0" y="0"/>
          <a:ext cx="0" cy="0"/>
          <a:chOff x="0" y="0"/>
          <a:chExt cx="0" cy="0"/>
        </a:xfrm>
      </p:grpSpPr>
      <p:sp>
        <p:nvSpPr>
          <p:cNvPr id="530" name="Google Shape;530;p16"/>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Superar los retos del aprendizaje combinado</a:t>
            </a:r>
            <a:endParaRPr sz="4000" b="0" i="0" u="none" strike="noStrike" cap="none">
              <a:solidFill>
                <a:srgbClr val="033C5B"/>
              </a:solidFill>
              <a:latin typeface="Arial"/>
              <a:ea typeface="Arial"/>
              <a:cs typeface="Arial"/>
              <a:sym typeface="Arial"/>
            </a:endParaRPr>
          </a:p>
        </p:txBody>
      </p:sp>
      <p:sp>
        <p:nvSpPr>
          <p:cNvPr id="531" name="Google Shape;531;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33" name="Google Shape;533;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35" name="Google Shape;53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36" name="Google Shape;536;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38" name="Google Shape;53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6"/>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1" name="Google Shape;541;p16"/>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42" name="Google Shape;542;p16"/>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Barreras tecnológicas</a:t>
            </a:r>
            <a:endParaRPr sz="2600" b="0" i="0" u="none" strike="noStrike" cap="none">
              <a:solidFill>
                <a:schemeClr val="dk1"/>
              </a:solidFill>
              <a:latin typeface="Arial"/>
              <a:ea typeface="Arial"/>
              <a:cs typeface="Arial"/>
              <a:sym typeface="Arial"/>
            </a:endParaRPr>
          </a:p>
        </p:txBody>
      </p:sp>
      <p:sp>
        <p:nvSpPr>
          <p:cNvPr id="543" name="Google Shape;543;p16"/>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16"/>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6"/>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46" name="Google Shape;546;p16"/>
          <p:cNvSpPr txBox="1"/>
          <p:nvPr/>
        </p:nvSpPr>
        <p:spPr>
          <a:xfrm>
            <a:off x="12572751" y="288035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Soluciones de baja tecnología, apoyo de recursos</a:t>
            </a:r>
            <a:endParaRPr sz="2600" b="0" i="0" u="none" strike="noStrike" cap="none">
              <a:solidFill>
                <a:schemeClr val="dk1"/>
              </a:solidFill>
              <a:latin typeface="Arial"/>
              <a:ea typeface="Arial"/>
              <a:cs typeface="Arial"/>
              <a:sym typeface="Arial"/>
            </a:endParaRPr>
          </a:p>
        </p:txBody>
      </p:sp>
      <p:sp>
        <p:nvSpPr>
          <p:cNvPr id="547" name="Google Shape;547;p16"/>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16"/>
          <p:cNvSpPr/>
          <p:nvPr/>
        </p:nvSpPr>
        <p:spPr>
          <a:xfrm>
            <a:off x="3058696"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16"/>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16"/>
          <p:cNvSpPr/>
          <p:nvPr/>
        </p:nvSpPr>
        <p:spPr>
          <a:xfrm>
            <a:off x="11590053"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16"/>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6"/>
          <p:cNvSpPr/>
          <p:nvPr/>
        </p:nvSpPr>
        <p:spPr>
          <a:xfrm>
            <a:off x="8124041" y="685040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3" name="Google Shape;553;p16"/>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16"/>
          <p:cNvSpPr/>
          <p:nvPr/>
        </p:nvSpPr>
        <p:spPr>
          <a:xfrm>
            <a:off x="10852280" y="686633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5" name="Google Shape;555;p16"/>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56" name="Google Shape;556;p16"/>
          <p:cNvPicPr preferRelativeResize="0"/>
          <p:nvPr/>
        </p:nvPicPr>
        <p:blipFill rotWithShape="1">
          <a:blip r:embed="rId7">
            <a:alphaModFix/>
          </a:blip>
          <a:srcRect/>
          <a:stretch/>
        </p:blipFill>
        <p:spPr>
          <a:xfrm>
            <a:off x="8345319" y="7068231"/>
            <a:ext cx="1150605" cy="1150605"/>
          </a:xfrm>
          <a:prstGeom prst="rect">
            <a:avLst/>
          </a:prstGeom>
          <a:noFill/>
          <a:ln>
            <a:noFill/>
          </a:ln>
        </p:spPr>
      </p:pic>
      <p:pic>
        <p:nvPicPr>
          <p:cNvPr id="557" name="Google Shape;557;p16"/>
          <p:cNvPicPr preferRelativeResize="0"/>
          <p:nvPr/>
        </p:nvPicPr>
        <p:blipFill rotWithShape="1">
          <a:blip r:embed="rId8">
            <a:alphaModFix/>
          </a:blip>
          <a:srcRect/>
          <a:stretch/>
        </p:blipFill>
        <p:spPr>
          <a:xfrm>
            <a:off x="11009111" y="4908505"/>
            <a:ext cx="1161884" cy="1161884"/>
          </a:xfrm>
          <a:prstGeom prst="rect">
            <a:avLst/>
          </a:prstGeom>
          <a:noFill/>
          <a:ln>
            <a:noFill/>
          </a:ln>
        </p:spPr>
      </p:pic>
      <p:pic>
        <p:nvPicPr>
          <p:cNvPr id="558" name="Google Shape;558;p16"/>
          <p:cNvPicPr preferRelativeResize="0"/>
          <p:nvPr/>
        </p:nvPicPr>
        <p:blipFill rotWithShape="1">
          <a:blip r:embed="rId8">
            <a:alphaModFix/>
          </a:blip>
          <a:srcRect/>
          <a:stretch/>
        </p:blipFill>
        <p:spPr>
          <a:xfrm>
            <a:off x="11066651" y="7038365"/>
            <a:ext cx="1161884" cy="1161884"/>
          </a:xfrm>
          <a:prstGeom prst="rect">
            <a:avLst/>
          </a:prstGeom>
          <a:noFill/>
          <a:ln>
            <a:noFill/>
          </a:ln>
        </p:spPr>
      </p:pic>
      <p:sp>
        <p:nvSpPr>
          <p:cNvPr id="559" name="Google Shape;559;p16"/>
          <p:cNvSpPr txBox="1"/>
          <p:nvPr/>
        </p:nvSpPr>
        <p:spPr>
          <a:xfrm>
            <a:off x="3283971" y="501794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Mantener el compromiso de los estudiantes </a:t>
            </a:r>
            <a:endParaRPr sz="2600" b="0" i="0" u="none" strike="noStrike" cap="none">
              <a:solidFill>
                <a:schemeClr val="dk1"/>
              </a:solidFill>
              <a:latin typeface="Arial"/>
              <a:ea typeface="Arial"/>
              <a:cs typeface="Arial"/>
              <a:sym typeface="Arial"/>
            </a:endParaRPr>
          </a:p>
        </p:txBody>
      </p:sp>
      <p:sp>
        <p:nvSpPr>
          <p:cNvPr id="560" name="Google Shape;560;p16"/>
          <p:cNvSpPr txBox="1"/>
          <p:nvPr/>
        </p:nvSpPr>
        <p:spPr>
          <a:xfrm>
            <a:off x="12558919" y="5017940"/>
            <a:ext cx="46484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Enseñanza interactiva, Contenidos a medida</a:t>
            </a:r>
            <a:endParaRPr sz="2600" b="0" i="0" u="none" strike="noStrike" cap="none">
              <a:solidFill>
                <a:schemeClr val="dk1"/>
              </a:solidFill>
              <a:latin typeface="Arial"/>
              <a:ea typeface="Arial"/>
              <a:cs typeface="Arial"/>
              <a:sym typeface="Arial"/>
            </a:endParaRPr>
          </a:p>
        </p:txBody>
      </p:sp>
      <p:sp>
        <p:nvSpPr>
          <p:cNvPr id="561" name="Google Shape;561;p16"/>
          <p:cNvSpPr txBox="1"/>
          <p:nvPr/>
        </p:nvSpPr>
        <p:spPr>
          <a:xfrm>
            <a:off x="3198929" y="7089403"/>
            <a:ext cx="422375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Gestión de la carga de trabajo</a:t>
            </a:r>
            <a:endParaRPr sz="2600" b="0" i="0" u="none" strike="noStrike" cap="none">
              <a:solidFill>
                <a:schemeClr val="dk1"/>
              </a:solidFill>
              <a:latin typeface="Arial"/>
              <a:ea typeface="Arial"/>
              <a:cs typeface="Arial"/>
              <a:sym typeface="Arial"/>
            </a:endParaRPr>
          </a:p>
        </p:txBody>
      </p:sp>
      <p:sp>
        <p:nvSpPr>
          <p:cNvPr id="562" name="Google Shape;562;p16"/>
          <p:cNvSpPr txBox="1"/>
          <p:nvPr/>
        </p:nvSpPr>
        <p:spPr>
          <a:xfrm>
            <a:off x="12684254" y="7089403"/>
            <a:ext cx="3810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Asignaciones equilibradas, directrices claras</a:t>
            </a:r>
            <a:endParaRPr sz="26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17384763-E93E-89CD-BD09-8AD32F0834F2}"/>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995260BE-5FEA-8E5B-334A-0CA121FAF80D}"/>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7"/>
        <p:cNvGrpSpPr/>
        <p:nvPr/>
      </p:nvGrpSpPr>
      <p:grpSpPr>
        <a:xfrm>
          <a:off x="0" y="0"/>
          <a:ext cx="0" cy="0"/>
          <a:chOff x="0" y="0"/>
          <a:chExt cx="0" cy="0"/>
        </a:xfrm>
      </p:grpSpPr>
      <p:sp>
        <p:nvSpPr>
          <p:cNvPr id="568" name="Google Shape;568;p17"/>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Superar los retos del aprendizaje combinado</a:t>
            </a:r>
            <a:endParaRPr sz="4000" b="0" i="0" u="none" strike="noStrike" cap="none">
              <a:solidFill>
                <a:srgbClr val="033C5B"/>
              </a:solidFill>
              <a:latin typeface="Arial"/>
              <a:ea typeface="Arial"/>
              <a:cs typeface="Arial"/>
              <a:sym typeface="Arial"/>
            </a:endParaRPr>
          </a:p>
        </p:txBody>
      </p:sp>
      <p:sp>
        <p:nvSpPr>
          <p:cNvPr id="569" name="Google Shape;569;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71" name="Google Shape;571;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73" name="Google Shape;57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74" name="Google Shape;574;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76" name="Google Shape;576;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7"/>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9" name="Google Shape;579;p17"/>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80" name="Google Shape;580;p17"/>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Integridad de la evaluación</a:t>
            </a:r>
            <a:endParaRPr sz="2600" b="0" i="0" u="none" strike="noStrike" cap="none">
              <a:solidFill>
                <a:schemeClr val="dk1"/>
              </a:solidFill>
              <a:latin typeface="Arial"/>
              <a:ea typeface="Arial"/>
              <a:cs typeface="Arial"/>
              <a:sym typeface="Arial"/>
            </a:endParaRPr>
          </a:p>
        </p:txBody>
      </p:sp>
      <p:sp>
        <p:nvSpPr>
          <p:cNvPr id="581" name="Google Shape;581;p17"/>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7"/>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3" name="Google Shape;583;p17"/>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84" name="Google Shape;584;p17"/>
          <p:cNvSpPr txBox="1"/>
          <p:nvPr/>
        </p:nvSpPr>
        <p:spPr>
          <a:xfrm>
            <a:off x="12700977" y="290746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Métodos de evaluación variados, herramientas de seguimiento</a:t>
            </a:r>
            <a:endParaRPr sz="2600" b="0" i="0" u="none" strike="noStrike" cap="none">
              <a:solidFill>
                <a:schemeClr val="dk1"/>
              </a:solidFill>
              <a:latin typeface="Arial"/>
              <a:ea typeface="Arial"/>
              <a:cs typeface="Arial"/>
              <a:sym typeface="Arial"/>
            </a:endParaRPr>
          </a:p>
        </p:txBody>
      </p:sp>
      <p:sp>
        <p:nvSpPr>
          <p:cNvPr id="585" name="Google Shape;585;p17"/>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7"/>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7"/>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17"/>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17"/>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90" name="Google Shape;590;p17"/>
          <p:cNvPicPr preferRelativeResize="0"/>
          <p:nvPr/>
        </p:nvPicPr>
        <p:blipFill rotWithShape="1">
          <a:blip r:embed="rId8">
            <a:alphaModFix/>
          </a:blip>
          <a:srcRect/>
          <a:stretch/>
        </p:blipFill>
        <p:spPr>
          <a:xfrm>
            <a:off x="11009111" y="4908505"/>
            <a:ext cx="1161884" cy="1161884"/>
          </a:xfrm>
          <a:prstGeom prst="rect">
            <a:avLst/>
          </a:prstGeom>
          <a:noFill/>
          <a:ln>
            <a:noFill/>
          </a:ln>
        </p:spPr>
      </p:pic>
      <p:sp>
        <p:nvSpPr>
          <p:cNvPr id="591" name="Google Shape;591;p17"/>
          <p:cNvSpPr txBox="1"/>
          <p:nvPr/>
        </p:nvSpPr>
        <p:spPr>
          <a:xfrm>
            <a:off x="3327304" y="503216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Formación y preparación del profesorado</a:t>
            </a:r>
            <a:endParaRPr sz="2600" b="0" i="0" u="none" strike="noStrike" cap="none">
              <a:solidFill>
                <a:schemeClr val="dk1"/>
              </a:solidFill>
              <a:latin typeface="Arial"/>
              <a:ea typeface="Arial"/>
              <a:cs typeface="Arial"/>
              <a:sym typeface="Arial"/>
            </a:endParaRPr>
          </a:p>
        </p:txBody>
      </p:sp>
      <p:sp>
        <p:nvSpPr>
          <p:cNvPr id="592" name="Google Shape;592;p17"/>
          <p:cNvSpPr txBox="1"/>
          <p:nvPr/>
        </p:nvSpPr>
        <p:spPr>
          <a:xfrm>
            <a:off x="12602275" y="4973666"/>
            <a:ext cx="43436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Desarrollo profesional, Formación en herramientas digitales</a:t>
            </a:r>
            <a:endParaRPr sz="26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5C2F1500-BF2E-5E3B-0A85-AAC77030E379}"/>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7BC4EECD-3FB9-12A0-1C64-D9E22BBCE3A5}"/>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7"/>
        <p:cNvGrpSpPr/>
        <p:nvPr/>
      </p:nvGrpSpPr>
      <p:grpSpPr>
        <a:xfrm>
          <a:off x="0" y="0"/>
          <a:ext cx="0" cy="0"/>
          <a:chOff x="0" y="0"/>
          <a:chExt cx="0" cy="0"/>
        </a:xfrm>
      </p:grpSpPr>
      <p:sp>
        <p:nvSpPr>
          <p:cNvPr id="598" name="Google Shape;598;p18"/>
          <p:cNvSpPr txBox="1"/>
          <p:nvPr/>
        </p:nvSpPr>
        <p:spPr>
          <a:xfrm>
            <a:off x="2972433" y="773904"/>
            <a:ext cx="14817998" cy="1181862"/>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Casos prácticos/ Ejemplos de éxito del aprendizaje combinado</a:t>
            </a:r>
            <a:endParaRPr sz="4000" b="0" i="0" u="none" strike="noStrike" cap="none">
              <a:solidFill>
                <a:srgbClr val="033C5B"/>
              </a:solidFill>
              <a:latin typeface="Arial"/>
              <a:ea typeface="Arial"/>
              <a:cs typeface="Arial"/>
              <a:sym typeface="Arial"/>
            </a:endParaRPr>
          </a:p>
        </p:txBody>
      </p:sp>
      <p:sp>
        <p:nvSpPr>
          <p:cNvPr id="599" name="Google Shape;599;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01" name="Google Shape;601;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03" name="Google Shape;603;p18"/>
          <p:cNvSpPr txBox="1"/>
          <p:nvPr/>
        </p:nvSpPr>
        <p:spPr>
          <a:xfrm>
            <a:off x="3058697" y="2006533"/>
            <a:ext cx="12305994" cy="38902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Aplicación del enfoque Flipped classroom en la enseñanza de las ciencias en Cambridge: </a:t>
            </a:r>
            <a:r>
              <a:rPr lang="en-US" sz="2000" b="0" i="0" u="none" strike="noStrike" cap="none">
                <a:solidFill>
                  <a:schemeClr val="dk1"/>
                </a:solidFill>
                <a:latin typeface="Arial"/>
                <a:ea typeface="Arial"/>
                <a:cs typeface="Arial"/>
                <a:sym typeface="Arial"/>
              </a:rPr>
              <a:t>los resultados indicaron experiencias positivas de los estudiantes y percepciones de mejoras en el aprendizaje, como reflejan los datos cuantitativos recogidos. A pesar de las preocupaciones iniciales sobre el tiempo extra de preparación necesario, los estudiantes apreciaron la oportunidad de un compromiso y una comprensión más profundos. Las lecciones aprendidas de la aplicación incluyen la importancia de articular las expectativas de preparación y proporcionar orientación sobre las opciones de reproducción de vídeo. Además, resultó beneficioso organizar los vídeos en segmentos más cortos y ofrecer transcripciones para facilitar el acceso.</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 </a:t>
            </a:r>
            <a:br>
              <a:rPr lang="en-US" sz="2600" b="0" i="0" u="none" strike="noStrike" cap="none">
                <a:solidFill>
                  <a:schemeClr val="dk1"/>
                </a:solidFill>
                <a:latin typeface="Arial"/>
                <a:ea typeface="Arial"/>
                <a:cs typeface="Arial"/>
                <a:sym typeface="Arial"/>
              </a:rPr>
            </a:br>
            <a:r>
              <a:rPr lang="en-US" sz="2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https://www.cctl.cam.ac.uk/newsletter/case-study-flipped-classroom </a:t>
            </a:r>
            <a:endParaRPr sz="2600" b="0" i="0" u="none" strike="noStrike" cap="none">
              <a:solidFill>
                <a:srgbClr val="121212"/>
              </a:solidFill>
              <a:latin typeface="Arial"/>
              <a:ea typeface="Arial"/>
              <a:cs typeface="Arial"/>
              <a:sym typeface="Arial"/>
            </a:endParaRPr>
          </a:p>
        </p:txBody>
      </p:sp>
      <p:sp>
        <p:nvSpPr>
          <p:cNvPr id="604" name="Google Shape;60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05" name="Google Shape;605;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07" name="Google Shape;607;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18"/>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2" name="Google Shape;171;p22">
            <a:extLst>
              <a:ext uri="{FF2B5EF4-FFF2-40B4-BE49-F238E27FC236}">
                <a16:creationId xmlns:a16="http://schemas.microsoft.com/office/drawing/2014/main" id="{0F04297D-35D5-8594-940E-8BB6052CE9ED}"/>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5DC0A809-5527-1ED7-FF47-566D3235914F}"/>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13"/>
        <p:cNvGrpSpPr/>
        <p:nvPr/>
      </p:nvGrpSpPr>
      <p:grpSpPr>
        <a:xfrm>
          <a:off x="0" y="0"/>
          <a:ext cx="0" cy="0"/>
          <a:chOff x="0" y="0"/>
          <a:chExt cx="0" cy="0"/>
        </a:xfrm>
      </p:grpSpPr>
      <p:sp>
        <p:nvSpPr>
          <p:cNvPr id="614" name="Google Shape;614;p19"/>
          <p:cNvSpPr txBox="1"/>
          <p:nvPr/>
        </p:nvSpPr>
        <p:spPr>
          <a:xfrm>
            <a:off x="2972433" y="773904"/>
            <a:ext cx="16025696" cy="1181862"/>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Casos prácticos/ Ejemplos de éxito del aprendizaje combinado</a:t>
            </a:r>
            <a:endParaRPr sz="4000" b="0" i="0" u="none" strike="noStrike" cap="none">
              <a:solidFill>
                <a:srgbClr val="033C5B"/>
              </a:solidFill>
              <a:latin typeface="Arial"/>
              <a:ea typeface="Arial"/>
              <a:cs typeface="Arial"/>
              <a:sym typeface="Arial"/>
            </a:endParaRPr>
          </a:p>
        </p:txBody>
      </p:sp>
      <p:sp>
        <p:nvSpPr>
          <p:cNvPr id="615" name="Google Shape;615;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17" name="Google Shape;617;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19" name="Google Shape;61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20" name="Google Shape;620;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22" name="Google Shape;622;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9"/>
          <p:cNvSpPr txBox="1"/>
          <p:nvPr/>
        </p:nvSpPr>
        <p:spPr>
          <a:xfrm>
            <a:off x="2845633" y="2263079"/>
            <a:ext cx="12297385" cy="4124166"/>
          </a:xfrm>
          <a:prstGeom prst="rect">
            <a:avLst/>
          </a:prstGeom>
          <a:noFill/>
          <a:ln>
            <a:noFill/>
          </a:ln>
        </p:spPr>
        <p:txBody>
          <a:bodyPr spcFirstLastPara="1" wrap="square" lIns="91425" tIns="45700" rIns="91425" bIns="45700" anchor="t" anchorCtr="0">
            <a:spAutoFit/>
          </a:bodyPr>
          <a:lstStyle/>
          <a:p>
            <a:pPr>
              <a:lnSpc>
                <a:spcPct val="150000"/>
              </a:lnSpc>
              <a:buSzPts val="2000"/>
            </a:pPr>
            <a:r>
              <a:rPr lang="es-MX" sz="2000" b="1" i="0" u="none" strike="noStrike" cap="none">
                <a:solidFill>
                  <a:schemeClr val="dk1"/>
                </a:solidFill>
                <a:latin typeface="Arial"/>
                <a:ea typeface="Arial"/>
                <a:cs typeface="Arial"/>
                <a:sym typeface="Arial"/>
              </a:rPr>
              <a:t>A Case </a:t>
            </a:r>
            <a:r>
              <a:rPr lang="es-MX" sz="2000" b="1" i="0" u="none" strike="noStrike" cap="none" err="1">
                <a:solidFill>
                  <a:schemeClr val="dk1"/>
                </a:solidFill>
                <a:latin typeface="Arial"/>
                <a:ea typeface="Arial"/>
                <a:cs typeface="Arial"/>
                <a:sym typeface="Arial"/>
              </a:rPr>
              <a:t>Study</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of</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Teachers</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Experiences</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of</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Blended</a:t>
            </a:r>
            <a:r>
              <a:rPr lang="es-MX" sz="2000" b="1" i="0" u="none" strike="noStrike" cap="none">
                <a:solidFill>
                  <a:schemeClr val="dk1"/>
                </a:solidFill>
                <a:latin typeface="Arial"/>
                <a:ea typeface="Arial"/>
                <a:cs typeface="Arial"/>
                <a:sym typeface="Arial"/>
              </a:rPr>
              <a:t> </a:t>
            </a:r>
            <a:r>
              <a:rPr lang="es-MX" sz="2000" b="1" i="0" u="none" strike="noStrike" cap="none" err="1">
                <a:solidFill>
                  <a:schemeClr val="dk1"/>
                </a:solidFill>
                <a:latin typeface="Arial"/>
                <a:ea typeface="Arial"/>
                <a:cs typeface="Arial"/>
                <a:sym typeface="Arial"/>
              </a:rPr>
              <a:t>Teaching</a:t>
            </a:r>
            <a:r>
              <a:rPr lang="es-MX" sz="2000" b="1" i="0" u="none" strike="noStrike" cap="none">
                <a:solidFill>
                  <a:schemeClr val="dk1"/>
                </a:solidFill>
                <a:latin typeface="Arial"/>
                <a:ea typeface="Arial"/>
                <a:cs typeface="Arial"/>
                <a:sym typeface="Arial"/>
              </a:rPr>
              <a:t> and </a:t>
            </a:r>
            <a:r>
              <a:rPr lang="es-MX" sz="2000" b="1" i="0" u="none" strike="noStrike" cap="none" err="1">
                <a:solidFill>
                  <a:schemeClr val="dk1"/>
                </a:solidFill>
                <a:latin typeface="Arial"/>
                <a:ea typeface="Arial"/>
                <a:cs typeface="Arial"/>
                <a:sym typeface="Arial"/>
              </a:rPr>
              <a:t>Learning</a:t>
            </a:r>
            <a:r>
              <a:rPr lang="es-MX" sz="2000" b="1" i="0" u="none" strike="noStrike" cap="none">
                <a:solidFill>
                  <a:schemeClr val="dk1"/>
                </a:solidFill>
                <a:latin typeface="Arial"/>
                <a:ea typeface="Arial"/>
                <a:cs typeface="Arial"/>
                <a:sym typeface="Arial"/>
              </a:rPr>
              <a:t>, de Diane Cunningham: </a:t>
            </a:r>
            <a:r>
              <a:rPr lang="es-MX" sz="2000" b="0" i="0" u="none" strike="noStrike" cap="none">
                <a:solidFill>
                  <a:schemeClr val="dk1"/>
                </a:solidFill>
                <a:latin typeface="Arial"/>
                <a:ea typeface="Arial"/>
                <a:cs typeface="Arial"/>
                <a:sym typeface="Arial"/>
              </a:rPr>
              <a:t>El estudio examina específicamente las creencias y prácticas de cuatro profesores de secundaria, </a:t>
            </a:r>
            <a:r>
              <a:rPr lang="es-MX" sz="2000">
                <a:solidFill>
                  <a:schemeClr val="dk1"/>
                </a:solidFill>
              </a:rPr>
              <a:t>examinando </a:t>
            </a:r>
            <a:r>
              <a:rPr lang="es-MX" sz="2000" b="0" i="0" u="none" strike="noStrike" cap="none">
                <a:solidFill>
                  <a:schemeClr val="dk1"/>
                </a:solidFill>
                <a:latin typeface="Arial"/>
                <a:ea typeface="Arial"/>
                <a:cs typeface="Arial"/>
                <a:sym typeface="Arial"/>
              </a:rPr>
              <a:t>sus experiencias a través de entrevistas, datos de observación y análisis de artefactos. Se observó que estos educadores, cada uno con distintos años de experiencia profesional, integraban eficazmente sus creencias en sus métodos de enseñanza dentro del contexto del aprendizaje combinado. Sus enfoques se centraron en la promoción de un aprendizaje activo y auténtico para los estudiantes, y los profesores se consideraron a sí mismos como facilitadores, entrenadores, guías y </a:t>
            </a:r>
            <a:r>
              <a:rPr lang="es-MX" sz="2000" b="0" i="0" u="none" strike="noStrike" cap="none" err="1">
                <a:solidFill>
                  <a:schemeClr val="dk1"/>
                </a:solidFill>
                <a:latin typeface="Arial"/>
                <a:ea typeface="Arial"/>
                <a:cs typeface="Arial"/>
                <a:sym typeface="Arial"/>
              </a:rPr>
              <a:t>co-aprendices</a:t>
            </a:r>
            <a:r>
              <a:rPr lang="es-MX" sz="2000" b="0" i="0" u="none" strike="noStrike" cap="none">
                <a:solidFill>
                  <a:schemeClr val="dk1"/>
                </a:solidFill>
                <a:latin typeface="Arial"/>
                <a:ea typeface="Arial"/>
                <a:cs typeface="Arial"/>
                <a:sym typeface="Arial"/>
              </a:rPr>
              <a:t>.</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https://files.eric.ed.gov/fulltext/EJ1301080.pdf </a:t>
            </a:r>
            <a:endParaRPr sz="2600" b="1" i="0" u="none" strike="noStrike" cap="none" dirty="0">
              <a:solidFill>
                <a:schemeClr val="dk1"/>
              </a:solidFill>
              <a:latin typeface="Arial"/>
              <a:ea typeface="Arial"/>
              <a:cs typeface="Arial"/>
              <a:sym typeface="Arial"/>
            </a:endParaRPr>
          </a:p>
        </p:txBody>
      </p:sp>
      <p:pic>
        <p:nvPicPr>
          <p:cNvPr id="624" name="Google Shape;624;p19"/>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2" name="Google Shape;171;p22">
            <a:extLst>
              <a:ext uri="{FF2B5EF4-FFF2-40B4-BE49-F238E27FC236}">
                <a16:creationId xmlns:a16="http://schemas.microsoft.com/office/drawing/2014/main" id="{50424347-2D40-78D9-C650-3CA398B441E7}"/>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EEE0008C-E4F9-9F3D-1DE2-A42BC19AD8C3}"/>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9"/>
        <p:cNvGrpSpPr/>
        <p:nvPr/>
      </p:nvGrpSpPr>
      <p:grpSpPr>
        <a:xfrm>
          <a:off x="0" y="0"/>
          <a:ext cx="0" cy="0"/>
          <a:chOff x="0" y="0"/>
          <a:chExt cx="0" cy="0"/>
        </a:xfrm>
      </p:grpSpPr>
      <p:sp>
        <p:nvSpPr>
          <p:cNvPr id="630" name="Google Shape;630;p20"/>
          <p:cNvSpPr txBox="1"/>
          <p:nvPr/>
        </p:nvSpPr>
        <p:spPr>
          <a:xfrm>
            <a:off x="2972433" y="773904"/>
            <a:ext cx="14688602" cy="1181862"/>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Casos prácticos/ Ejemplos de éxito del aprendizaje combinado</a:t>
            </a:r>
            <a:endParaRPr sz="4000" b="0" i="0" u="none" strike="noStrike" cap="none">
              <a:solidFill>
                <a:srgbClr val="033C5B"/>
              </a:solidFill>
              <a:latin typeface="Arial"/>
              <a:ea typeface="Arial"/>
              <a:cs typeface="Arial"/>
              <a:sym typeface="Arial"/>
            </a:endParaRPr>
          </a:p>
        </p:txBody>
      </p:sp>
      <p:sp>
        <p:nvSpPr>
          <p:cNvPr id="631" name="Google Shape;631;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33" name="Google Shape;633;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35" name="Google Shape;635;p20"/>
          <p:cNvSpPr txBox="1"/>
          <p:nvPr/>
        </p:nvSpPr>
        <p:spPr>
          <a:xfrm>
            <a:off x="3058697" y="2006533"/>
            <a:ext cx="11190703" cy="4696670"/>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Anytime Anywhere, Blended learning using live streaming at Deakin University:</a:t>
            </a:r>
            <a:r>
              <a:rPr lang="en-US" sz="2000" b="0" i="0" u="none" strike="noStrike" cap="none">
                <a:solidFill>
                  <a:schemeClr val="dk1"/>
                </a:solidFill>
                <a:latin typeface="Arial"/>
                <a:ea typeface="Arial"/>
                <a:cs typeface="Arial"/>
                <a:sym typeface="Arial"/>
              </a:rPr>
              <a:t> Este estudio pone de relieve la interacción dinámica entre la tecnología, los métodos de enseñanza y el compromiso de los estudiantes. En estos estudios, la retransmisión en directo se integró en el marco del aprendizaje combinado para salvar la distancia entre los estudiantes presenciales y no presenciales, mejorando la interacción y la colaboración en tiempo real. Con este enfoque se pretendía que las experiencias de aprendizaje fueran más personales, relevantes y atractivas, abordando el reto de adaptarse a los deseos de los estudiantes de flexibilidad y accesibilidad en su educación. </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1" i="0"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https://er.educause.edu/articles/2015/7/anytime-and-anywhere-a-case-study-for-blended-learning </a:t>
            </a:r>
            <a:endParaRPr sz="2600" b="1" i="0" u="none" strike="noStrike" cap="none">
              <a:solidFill>
                <a:srgbClr val="121212"/>
              </a:solidFill>
              <a:latin typeface="Arial"/>
              <a:ea typeface="Arial"/>
              <a:cs typeface="Arial"/>
              <a:sym typeface="Arial"/>
            </a:endParaRPr>
          </a:p>
        </p:txBody>
      </p:sp>
      <p:sp>
        <p:nvSpPr>
          <p:cNvPr id="636" name="Google Shape;636;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37" name="Google Shape;637;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39" name="Google Shape;63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0" name="Google Shape;640;p20"/>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2" name="Google Shape;171;p22">
            <a:extLst>
              <a:ext uri="{FF2B5EF4-FFF2-40B4-BE49-F238E27FC236}">
                <a16:creationId xmlns:a16="http://schemas.microsoft.com/office/drawing/2014/main" id="{3C1C31C1-C355-3048-36E8-882F40D4EFC6}"/>
              </a:ext>
            </a:extLst>
          </p:cNvPr>
          <p:cNvPicPr preferRelativeResize="0"/>
          <p:nvPr/>
        </p:nvPicPr>
        <p:blipFill rotWithShape="1">
          <a:blip r:embed="rId9">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C151879F-2ACA-389C-6B96-50A54078CA69}"/>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4"/>
        <p:cNvGrpSpPr/>
        <p:nvPr/>
      </p:nvGrpSpPr>
      <p:grpSpPr>
        <a:xfrm>
          <a:off x="0" y="0"/>
          <a:ext cx="0" cy="0"/>
          <a:chOff x="0" y="0"/>
          <a:chExt cx="0" cy="0"/>
        </a:xfrm>
      </p:grpSpPr>
      <p:sp>
        <p:nvSpPr>
          <p:cNvPr id="115" name="Google Shape;115;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7" name="Google Shape;117;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Entender el aprendizaje combinado</a:t>
            </a:r>
            <a:endParaRPr sz="3200" b="0" i="0" u="none" strike="noStrike" cap="none">
              <a:solidFill>
                <a:srgbClr val="033C5B"/>
              </a:solidFill>
              <a:latin typeface="Arial"/>
              <a:ea typeface="Arial"/>
              <a:cs typeface="Arial"/>
              <a:sym typeface="Arial"/>
            </a:endParaRPr>
          </a:p>
        </p:txBody>
      </p:sp>
      <p:sp>
        <p:nvSpPr>
          <p:cNvPr id="118" name="Google Shape;118;p3"/>
          <p:cNvSpPr txBox="1"/>
          <p:nvPr/>
        </p:nvSpPr>
        <p:spPr>
          <a:xfrm>
            <a:off x="1028700" y="2756648"/>
            <a:ext cx="7685809" cy="17235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El aprendizaje combinado es un enfoque educativo que combina materiales educativos en línea y oportunidades de interacción en línea con métodos tradicionales de aula presencial. </a:t>
            </a:r>
            <a:endParaRPr sz="2000" b="0" i="0" u="none" strike="noStrike" cap="none">
              <a:solidFill>
                <a:srgbClr val="121212"/>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119" name="Google Shape;119;p3"/>
          <p:cNvSpPr txBox="1"/>
          <p:nvPr/>
        </p:nvSpPr>
        <p:spPr>
          <a:xfrm>
            <a:off x="1028699" y="4471834"/>
            <a:ext cx="7519556" cy="861774"/>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Requiere la presencia física tanto del profesor como del alumno, con algún elemento de control del alumno sobre el tiempo, el lugar, el camino o el ritmo.</a:t>
            </a:r>
            <a:endParaRPr sz="2000" b="0" i="0" u="none" strike="noStrike" cap="none">
              <a:solidFill>
                <a:srgbClr val="000000"/>
              </a:solidFill>
              <a:latin typeface="Arial"/>
              <a:ea typeface="Arial"/>
              <a:cs typeface="Arial"/>
              <a:sym typeface="Arial"/>
            </a:endParaRPr>
          </a:p>
        </p:txBody>
      </p:sp>
      <p:sp>
        <p:nvSpPr>
          <p:cNvPr id="120" name="Google Shape;120;p3"/>
          <p:cNvSpPr txBox="1"/>
          <p:nvPr/>
        </p:nvSpPr>
        <p:spPr>
          <a:xfrm>
            <a:off x="1028699" y="6004943"/>
            <a:ext cx="7685810" cy="1292662"/>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Este enfoque integra las ventajas de la enseñanza presencial con la flexibilidad del aprendizaje en línea, con el objetivo de ofrecer una experiencia de aprendizaje más personalizada y atractiva.</a:t>
            </a:r>
            <a:endParaRPr sz="2000" b="0" i="0" u="none" strike="noStrike" cap="none">
              <a:solidFill>
                <a:srgbClr val="000000"/>
              </a:solidFill>
              <a:latin typeface="Arial"/>
              <a:ea typeface="Arial"/>
              <a:cs typeface="Arial"/>
              <a:sym typeface="Arial"/>
            </a:endParaRPr>
          </a:p>
        </p:txBody>
      </p:sp>
      <p:sp>
        <p:nvSpPr>
          <p:cNvPr id="121" name="Google Shape;121;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3" name="Google Shape;123;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5" name="Google Shape;125;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9544331" y="2756648"/>
            <a:ext cx="62899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Vea este breve vídeo de MBRU sobre el aprendizaje combinado: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7" name="Google Shape;127;p3"/>
          <p:cNvPicPr preferRelativeResize="0"/>
          <p:nvPr/>
        </p:nvPicPr>
        <p:blipFill rotWithShape="1">
          <a:blip r:embed="rId5">
            <a:alphaModFix/>
          </a:blip>
          <a:srcRect/>
          <a:stretch/>
        </p:blipFill>
        <p:spPr>
          <a:xfrm>
            <a:off x="9667872" y="3679978"/>
            <a:ext cx="6042882" cy="3399121"/>
          </a:xfrm>
          <a:prstGeom prst="rect">
            <a:avLst/>
          </a:prstGeom>
          <a:noFill/>
          <a:ln>
            <a:noFill/>
          </a:ln>
        </p:spPr>
      </p:pic>
      <p:sp>
        <p:nvSpPr>
          <p:cNvPr id="128" name="Google Shape;128;p3"/>
          <p:cNvSpPr txBox="1"/>
          <p:nvPr/>
        </p:nvSpPr>
        <p:spPr>
          <a:xfrm>
            <a:off x="9667872" y="7297605"/>
            <a:ext cx="583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https://www.youtube.com/watch?v=-bwhR1ZKGRE</a:t>
            </a:r>
            <a:endParaRPr/>
          </a:p>
        </p:txBody>
      </p:sp>
      <p:pic>
        <p:nvPicPr>
          <p:cNvPr id="2" name="Google Shape;171;p22">
            <a:extLst>
              <a:ext uri="{FF2B5EF4-FFF2-40B4-BE49-F238E27FC236}">
                <a16:creationId xmlns:a16="http://schemas.microsoft.com/office/drawing/2014/main" id="{216F86C8-728B-7F79-EB2E-004F07CC90EA}"/>
              </a:ext>
            </a:extLst>
          </p:cNvPr>
          <p:cNvPicPr preferRelativeResize="0"/>
          <p:nvPr/>
        </p:nvPicPr>
        <p:blipFill rotWithShape="1">
          <a:blip r:embed="rId6">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53F31F58-9130-29DB-BB9E-66D6AEB86A8A}"/>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45"/>
        <p:cNvGrpSpPr/>
        <p:nvPr/>
      </p:nvGrpSpPr>
      <p:grpSpPr>
        <a:xfrm>
          <a:off x="0" y="0"/>
          <a:ext cx="0" cy="0"/>
          <a:chOff x="0" y="0"/>
          <a:chExt cx="0" cy="0"/>
        </a:xfrm>
      </p:grpSpPr>
      <p:sp>
        <p:nvSpPr>
          <p:cNvPr id="646" name="Google Shape;646;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48" name="Google Shape;648;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50" name="Google Shape;650;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51" name="Google Shape;651;p2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52" name="Google Shape;652;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1"/>
          <p:cNvSpPr/>
          <p:nvPr/>
        </p:nvSpPr>
        <p:spPr>
          <a:xfrm>
            <a:off x="14005695" y="403173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54" name="Google Shape;654;p21"/>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656" name="Google Shape;656;p21"/>
          <p:cNvSpPr txBox="1"/>
          <p:nvPr/>
        </p:nvSpPr>
        <p:spPr>
          <a:xfrm>
            <a:off x="3098210" y="2156520"/>
            <a:ext cx="11343103"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Reflexione sobre sus métodos de enseñanza actuales:</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Piense en su enfoque pedagógico actual. En qué medida integra actualmente componentes en línea y presenciales?</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Identifique un aspecto de su enseñanza que podría beneficiarse más de un enfoque más combinado.</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Analizar un escenario de aprendizaje combinado:</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Reflexione sobre uno de los casos prácticos tratados en esta unidad o conciba un escenario similar pertinente en su contexto.</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Identifique qué hace que el enfoque de aprendizaje combinado sea eficaz en este escenario y cómo podría aplicar estrategias similares en su enseñanza.</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Planificar una actividad de aprendizaje combinado:</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Diseñe un plan aproximado para una actividad de aprendizaje combinado que podría poner en práctica. Considera el equilibrio entre los elementos en línea y fuera de línea y cómo se complementan.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Piense en los objetivos de aprendizaje, los recursos necesarios y cómo evaluará el aprendizaje de los alumnos.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21"/>
          <p:cNvSpPr/>
          <p:nvPr/>
        </p:nvSpPr>
        <p:spPr>
          <a:xfrm>
            <a:off x="14005695" y="3711144"/>
            <a:ext cx="2961521" cy="2133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21"/>
          <p:cNvSpPr/>
          <p:nvPr/>
        </p:nvSpPr>
        <p:spPr>
          <a:xfrm>
            <a:off x="15067883" y="5784331"/>
            <a:ext cx="398141"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21"/>
          <p:cNvSpPr/>
          <p:nvPr/>
        </p:nvSpPr>
        <p:spPr>
          <a:xfrm>
            <a:off x="14023796" y="2137195"/>
            <a:ext cx="4264204" cy="3499655"/>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21"/>
          <p:cNvSpPr txBox="1"/>
          <p:nvPr/>
        </p:nvSpPr>
        <p:spPr>
          <a:xfrm>
            <a:off x="14881631" y="2513672"/>
            <a:ext cx="2875844"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¿Cómo ha cambiado su comprensión del aprendizaje combinado después de esta unidad?</a:t>
            </a:r>
            <a:endParaRPr sz="2600" b="0" i="0" u="none" strike="noStrike" cap="none">
              <a:solidFill>
                <a:schemeClr val="dk1"/>
              </a:solidFill>
              <a:latin typeface="Arial"/>
              <a:ea typeface="Arial"/>
              <a:cs typeface="Arial"/>
              <a:sym typeface="Arial"/>
            </a:endParaRPr>
          </a:p>
        </p:txBody>
      </p:sp>
      <p:sp>
        <p:nvSpPr>
          <p:cNvPr id="661" name="Google Shape;661;p21"/>
          <p:cNvSpPr/>
          <p:nvPr/>
        </p:nvSpPr>
        <p:spPr>
          <a:xfrm>
            <a:off x="16002000" y="5950115"/>
            <a:ext cx="228600" cy="139016"/>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21"/>
          <p:cNvSpPr/>
          <p:nvPr/>
        </p:nvSpPr>
        <p:spPr>
          <a:xfrm>
            <a:off x="16468605" y="5642653"/>
            <a:ext cx="226210" cy="144738"/>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 name="Google Shape;171;p22">
            <a:extLst>
              <a:ext uri="{FF2B5EF4-FFF2-40B4-BE49-F238E27FC236}">
                <a16:creationId xmlns:a16="http://schemas.microsoft.com/office/drawing/2014/main" id="{F3EACEBE-55E7-F1F4-7E4F-58535E4A59DA}"/>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94B5631C-0A1B-B6B8-5CA7-43F63E24E862}"/>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67"/>
        <p:cNvGrpSpPr/>
        <p:nvPr/>
      </p:nvGrpSpPr>
      <p:grpSpPr>
        <a:xfrm>
          <a:off x="0" y="0"/>
          <a:ext cx="0" cy="0"/>
          <a:chOff x="0" y="0"/>
          <a:chExt cx="0" cy="0"/>
        </a:xfrm>
      </p:grpSpPr>
      <p:sp>
        <p:nvSpPr>
          <p:cNvPr id="668" name="Google Shape;668;p2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0" name="Google Shape;670;p2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2" name="Google Shape;672;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3" name="Google Shape;673;p2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4" name="Google Shape;674;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12741385" y="4360394"/>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76" name="Google Shape;676;p2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677" name="Google Shape;677;p22"/>
          <p:cNvSpPr txBox="1"/>
          <p:nvPr/>
        </p:nvSpPr>
        <p:spPr>
          <a:xfrm>
            <a:off x="3058697" y="2022385"/>
            <a:ext cx="9514303" cy="51766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Abordar los posibles retos:</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Considere los posibles retos a los que podría enfrentarse al llevar a cabo esta actividad (barreras tecnológicas, compromiso de los estudiantes, etc.).</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Haga una lluvia de ideas sobre posibles soluciones o estrategias para superar estos retos.</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Objetivos de desarrollo personal:</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Reflexione sobre qué habilidades o conocimientos necesita desarrollar para aplicar eficazmente estrategias de aprendizaje combinado.</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Establecer uno o dos objetivos de desarrollo personal relacionados con el aprendizaje combinado.</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8. Retroalimentación y puesta en común:</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Si es posible, comparte tu plan y tus reflexiones con un colega o en un foro de profesores para que te dé su opinión.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Debatir cómo pueden adaptarse y aplicarse las estrategias de aprendizaje combinado en diferentes contextos educativos.</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79" name="Google Shape;679;p22"/>
          <p:cNvSpPr/>
          <p:nvPr/>
        </p:nvSpPr>
        <p:spPr>
          <a:xfrm>
            <a:off x="12573000" y="4076700"/>
            <a:ext cx="3505200" cy="20574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22"/>
          <p:cNvSpPr/>
          <p:nvPr/>
        </p:nvSpPr>
        <p:spPr>
          <a:xfrm>
            <a:off x="13716000" y="6134100"/>
            <a:ext cx="533400"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22"/>
          <p:cNvSpPr/>
          <p:nvPr/>
        </p:nvSpPr>
        <p:spPr>
          <a:xfrm>
            <a:off x="12781880" y="1774024"/>
            <a:ext cx="5553447" cy="4133939"/>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22"/>
          <p:cNvSpPr/>
          <p:nvPr/>
        </p:nvSpPr>
        <p:spPr>
          <a:xfrm>
            <a:off x="14706600" y="5989280"/>
            <a:ext cx="390508" cy="29722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22"/>
          <p:cNvSpPr/>
          <p:nvPr/>
        </p:nvSpPr>
        <p:spPr>
          <a:xfrm>
            <a:off x="15265493" y="5586026"/>
            <a:ext cx="279307" cy="21744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22"/>
          <p:cNvSpPr txBox="1"/>
          <p:nvPr/>
        </p:nvSpPr>
        <p:spPr>
          <a:xfrm>
            <a:off x="13704281" y="2582909"/>
            <a:ext cx="4100856" cy="25361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¿Cuál es la acción a la que te comprometerás para mejorar tu práctica docente utilizando enfoques de aprendizaje combinado?</a:t>
            </a:r>
            <a:endParaRPr sz="26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DEF16C72-A138-565B-19A1-98E773EF7725}"/>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45A1FF65-B533-49C3-1265-ACABAAE5A4C4}"/>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9"/>
        <p:cNvGrpSpPr/>
        <p:nvPr/>
      </p:nvGrpSpPr>
      <p:grpSpPr>
        <a:xfrm>
          <a:off x="0" y="0"/>
          <a:ext cx="0" cy="0"/>
          <a:chOff x="0" y="0"/>
          <a:chExt cx="0" cy="0"/>
        </a:xfrm>
      </p:grpSpPr>
      <p:sp>
        <p:nvSpPr>
          <p:cNvPr id="690" name="Google Shape;690;p23"/>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Recursos adicionales</a:t>
            </a:r>
            <a:endParaRPr sz="4000" b="0" i="0" u="none" strike="noStrike" cap="none">
              <a:solidFill>
                <a:srgbClr val="033C5B"/>
              </a:solidFill>
              <a:latin typeface="Arial"/>
              <a:ea typeface="Arial"/>
              <a:cs typeface="Arial"/>
              <a:sym typeface="Arial"/>
            </a:endParaRPr>
          </a:p>
        </p:txBody>
      </p:sp>
      <p:sp>
        <p:nvSpPr>
          <p:cNvPr id="691" name="Google Shape;691;p23"/>
          <p:cNvSpPr txBox="1"/>
          <p:nvPr/>
        </p:nvSpPr>
        <p:spPr>
          <a:xfrm>
            <a:off x="1724726" y="2764936"/>
            <a:ext cx="13836000" cy="701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Libros: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Blended: Using Disruptive Innovation to Improve Schools, de Michael B. Horn y Heather Staker.</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Manual de aprendizaje combinado: Global Perspectives, Local Designs, por Curtis J. Bonk y Charles R. Graham</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Artículos en línea:</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https://members.aect.org/pdf/Proceedings/proceedings13/2013i/13_21.pdf</a:t>
            </a:r>
            <a:endParaRPr sz="20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Universidad de Harvard. Cómo relacionar el material del curso con el mundo real:</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https://ablconnect.harvard.edu/make-real-world-connections-course-material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Drexel. Cómo inspirar la creatividad en el aula: </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https://drexel.edu/soe/resources/teacher-resources/inspire-creativity-in-the-classroom</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Cómo el aprendizaje colaborativo y el trabajo en equipo en simulaciones: </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https://fastercapital.com/topics/collaborative-learning-and-teamwork-in-simulation-centers.html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Lea este artículo de Midori Nediger sobre qué son las infografías y cómo diseñarlas: </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 https://venngage.com/blog/what-is-an-infographic/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Lee este artículo del Digital Learning Institute para aprender sobre el aprendizaje a tu ritmo: Definición, ventajas y consejos: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//www.digitallearninginstitute.com/blog/what-is-self-paced-learning-definition-benefits-and-tips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692" name="Google Shape;692;p2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5" name="Google Shape;695;p2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8" name="Google Shape;698;p2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txBox="1"/>
          <p:nvPr/>
        </p:nvSpPr>
        <p:spPr>
          <a:xfrm>
            <a:off x="2013784" y="3966025"/>
            <a:ext cx="12411594"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a:p>
        </p:txBody>
      </p:sp>
      <p:sp>
        <p:nvSpPr>
          <p:cNvPr id="701" name="Google Shape;701;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a:lstStyle/>
          <a:p>
            <a:endParaRPr lang="en-BE"/>
          </a:p>
        </p:txBody>
      </p:sp>
      <p:sp>
        <p:nvSpPr>
          <p:cNvPr id="702" name="Google Shape;702;p2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a:lstStyle/>
          <a:p>
            <a:endParaRPr lang="en-BE"/>
          </a:p>
        </p:txBody>
      </p:sp>
      <p:sp>
        <p:nvSpPr>
          <p:cNvPr id="704" name="Google Shape;704;p2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5" name="Google Shape;705;p23"/>
          <p:cNvPicPr preferRelativeResize="0"/>
          <p:nvPr/>
        </p:nvPicPr>
        <p:blipFill rotWithShape="1">
          <a:blip r:embed="rId11">
            <a:alphaModFix/>
          </a:blip>
          <a:srcRect/>
          <a:stretch/>
        </p:blipFill>
        <p:spPr>
          <a:xfrm>
            <a:off x="15276526" y="5806202"/>
            <a:ext cx="3147309" cy="2857023"/>
          </a:xfrm>
          <a:prstGeom prst="rect">
            <a:avLst/>
          </a:prstGeom>
          <a:noFill/>
          <a:ln>
            <a:noFill/>
          </a:ln>
        </p:spPr>
      </p:pic>
      <p:pic>
        <p:nvPicPr>
          <p:cNvPr id="2" name="Google Shape;171;p22">
            <a:extLst>
              <a:ext uri="{FF2B5EF4-FFF2-40B4-BE49-F238E27FC236}">
                <a16:creationId xmlns:a16="http://schemas.microsoft.com/office/drawing/2014/main" id="{BBE92EDF-4AD4-10F4-2D7E-D9FA6B47C585}"/>
              </a:ext>
            </a:extLst>
          </p:cNvPr>
          <p:cNvPicPr preferRelativeResize="0"/>
          <p:nvPr/>
        </p:nvPicPr>
        <p:blipFill rotWithShape="1">
          <a:blip r:embed="rId12">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83976235-3174-7D22-A3F9-C241EB901B35}"/>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10"/>
        <p:cNvGrpSpPr/>
        <p:nvPr/>
      </p:nvGrpSpPr>
      <p:grpSpPr>
        <a:xfrm>
          <a:off x="0" y="0"/>
          <a:ext cx="0" cy="0"/>
          <a:chOff x="0" y="0"/>
          <a:chExt cx="0" cy="0"/>
        </a:xfrm>
      </p:grpSpPr>
      <p:sp>
        <p:nvSpPr>
          <p:cNvPr id="711" name="Google Shape;711;p47"/>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Recursos adicionales</a:t>
            </a:r>
            <a:endParaRPr sz="4000" b="0" i="0" u="none" strike="noStrike" cap="none">
              <a:solidFill>
                <a:srgbClr val="033C5B"/>
              </a:solidFill>
              <a:latin typeface="Arial"/>
              <a:ea typeface="Arial"/>
              <a:cs typeface="Arial"/>
              <a:sym typeface="Arial"/>
            </a:endParaRPr>
          </a:p>
        </p:txBody>
      </p:sp>
      <p:sp>
        <p:nvSpPr>
          <p:cNvPr id="712" name="Google Shape;712;p47"/>
          <p:cNvSpPr txBox="1"/>
          <p:nvPr/>
        </p:nvSpPr>
        <p:spPr>
          <a:xfrm>
            <a:off x="1724726" y="2788007"/>
            <a:ext cx="13835906" cy="5970865"/>
          </a:xfrm>
          <a:prstGeom prst="rect">
            <a:avLst/>
          </a:prstGeom>
          <a:noFill/>
          <a:ln>
            <a:noFill/>
          </a:ln>
        </p:spPr>
        <p:txBody>
          <a:bodyPr spcFirstLastPara="1" wrap="square" lIns="0" tIns="0" rIns="0" bIns="0" anchor="t" anchorCtr="0">
            <a:spAutoFit/>
          </a:bodyPr>
          <a:lstStyle/>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Cursos en línea:</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Coursera: https://tinyurl.com/yyhjjus5 </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edX: /edx-blendedx-blended-learning-with-edx</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Asociaciones profesionales:</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https://iste.org/blog/get-started-with-blended-learning</a:t>
            </a:r>
            <a:endParaRPr sz="2000" b="0" i="0" u="sng"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Vídeos: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MBRU (2020). Qué es el aprendizaje combinado: </a:t>
            </a:r>
            <a:br>
              <a:rPr lang="en-US" sz="2000" b="0" i="0" u="none" strike="noStrike" cap="none">
                <a:solidFill>
                  <a:schemeClr val="dk1"/>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https://www.youtube.com/watch?v=-bwhR1ZKGRE</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Proyecto Aulas Modernas (2021). Consejos para profesores| Vídeos didácticos atractivos: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sng" strike="noStrike" cap="none">
                <a:solidFill>
                  <a:srgbClr val="000000"/>
                </a:solidFill>
                <a:latin typeface="Arial"/>
                <a:ea typeface="Arial"/>
                <a:cs typeface="Arial"/>
                <a:sym typeface="Arial"/>
              </a:rPr>
              <a:t>//www.youtube.com/watch?v=mjA6uVB1-TA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John Spencer (2019). The shift from engaging students to empowering learners: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//www.youtube.com/watch?v=BYBJQ5rIFjA </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713" name="Google Shape;713;p4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6" name="Google Shape;716;p4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9" name="Google Shape;719;p4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7"/>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722" name="Google Shape;72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lang="en-BE"/>
          </a:p>
        </p:txBody>
      </p:sp>
      <p:sp>
        <p:nvSpPr>
          <p:cNvPr id="723" name="Google Shape;723;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a:lstStyle/>
          <a:p>
            <a:endParaRPr lang="en-BE"/>
          </a:p>
        </p:txBody>
      </p:sp>
      <p:sp>
        <p:nvSpPr>
          <p:cNvPr id="725" name="Google Shape;72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6" name="Google Shape;726;p47"/>
          <p:cNvPicPr preferRelativeResize="0"/>
          <p:nvPr/>
        </p:nvPicPr>
        <p:blipFill rotWithShape="1">
          <a:blip r:embed="rId9">
            <a:alphaModFix/>
          </a:blip>
          <a:srcRect/>
          <a:stretch/>
        </p:blipFill>
        <p:spPr>
          <a:xfrm>
            <a:off x="15276526" y="5806202"/>
            <a:ext cx="3147309" cy="2857023"/>
          </a:xfrm>
          <a:prstGeom prst="rect">
            <a:avLst/>
          </a:prstGeom>
          <a:noFill/>
          <a:ln>
            <a:noFill/>
          </a:ln>
        </p:spPr>
      </p:pic>
      <p:pic>
        <p:nvPicPr>
          <p:cNvPr id="2" name="Google Shape;171;p22">
            <a:extLst>
              <a:ext uri="{FF2B5EF4-FFF2-40B4-BE49-F238E27FC236}">
                <a16:creationId xmlns:a16="http://schemas.microsoft.com/office/drawing/2014/main" id="{60F487BB-CAB7-E622-D4CA-74F09970FD50}"/>
              </a:ext>
            </a:extLst>
          </p:cNvPr>
          <p:cNvPicPr preferRelativeResize="0"/>
          <p:nvPr/>
        </p:nvPicPr>
        <p:blipFill rotWithShape="1">
          <a:blip r:embed="rId10">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A0F7C4BB-185B-A9B9-BF26-AB860A49C5FB}"/>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8" name="Google Shape;138;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Entender el aprendizaje combinado</a:t>
            </a:r>
            <a:endParaRPr sz="3200" b="0" i="0" u="none" strike="noStrike" cap="none">
              <a:solidFill>
                <a:srgbClr val="033C5B"/>
              </a:solidFill>
              <a:latin typeface="Arial"/>
              <a:ea typeface="Arial"/>
              <a:cs typeface="Arial"/>
              <a:sym typeface="Arial"/>
            </a:endParaRPr>
          </a:p>
        </p:txBody>
      </p:sp>
      <p:sp>
        <p:nvSpPr>
          <p:cNvPr id="142" name="Google Shape;142;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43" name="Google Shape;143;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45" name="Google Shape;145;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1268076" y="3016715"/>
            <a:ext cx="662912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Para los estudiantes, el aprendizaje en línea aporta flexibilidad, ya que les permite aprender a su propio ritmo y acceder a los recursos siempre que lo necesiten. También hace que el aprendizaje sea más atractivo, con materiales interactivos que se adaptan a diferentes estilos de aprendizaje. Además, hay una gran cantidad de recursos en línea, como vídeos y herramientas, de fácil acceso. El aprendizaje en línea anima a los alumnos a tomar las riendas de su aprendizaje, fomentando el pensamiento crítico y la independencia.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7" name="Google Shape;147;p37"/>
          <p:cNvPicPr preferRelativeResize="0"/>
          <p:nvPr/>
        </p:nvPicPr>
        <p:blipFill rotWithShape="1">
          <a:blip r:embed="rId6">
            <a:alphaModFix/>
          </a:blip>
          <a:srcRect/>
          <a:stretch/>
        </p:blipFill>
        <p:spPr>
          <a:xfrm>
            <a:off x="9144000" y="3018744"/>
            <a:ext cx="7652038" cy="5107662"/>
          </a:xfrm>
          <a:prstGeom prst="rect">
            <a:avLst/>
          </a:prstGeom>
          <a:noFill/>
          <a:ln>
            <a:noFill/>
          </a:ln>
        </p:spPr>
      </p:pic>
      <p:pic>
        <p:nvPicPr>
          <p:cNvPr id="2" name="Google Shape;171;p22">
            <a:extLst>
              <a:ext uri="{FF2B5EF4-FFF2-40B4-BE49-F238E27FC236}">
                <a16:creationId xmlns:a16="http://schemas.microsoft.com/office/drawing/2014/main" id="{B7BECA50-AE84-D72C-AA10-FC3C81614A61}"/>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74D70462-F3E9-D67C-1EA4-B860EADC58EA}"/>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7" name="Google Shape;15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8" name="Google Shape;15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Entender el aprendizaje combinado</a:t>
            </a:r>
            <a:endParaRPr sz="3200" b="0" i="0" u="none" strike="noStrike" cap="none">
              <a:solidFill>
                <a:srgbClr val="033C5B"/>
              </a:solidFill>
              <a:latin typeface="Arial"/>
              <a:ea typeface="Arial"/>
              <a:cs typeface="Arial"/>
              <a:sym typeface="Arial"/>
            </a:endParaRPr>
          </a:p>
        </p:txBody>
      </p:sp>
      <p:sp>
        <p:nvSpPr>
          <p:cNvPr id="161" name="Google Shape;16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2" name="Google Shape;162;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4" name="Google Shape;164;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8763000" y="3162300"/>
            <a:ext cx="65532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entornos de aprendizaje.</a:t>
            </a:r>
            <a:endParaRPr sz="1400" b="0" i="0" u="none" strike="noStrike" cap="none">
              <a:solidFill>
                <a:srgbClr val="000000"/>
              </a:solidFill>
              <a:latin typeface="Arial"/>
              <a:ea typeface="Arial"/>
              <a:cs typeface="Arial"/>
              <a:sym typeface="Arial"/>
            </a:endParaRPr>
          </a:p>
        </p:txBody>
      </p:sp>
      <p:pic>
        <p:nvPicPr>
          <p:cNvPr id="166" name="Google Shape;166;p4"/>
          <p:cNvPicPr preferRelativeResize="0"/>
          <p:nvPr/>
        </p:nvPicPr>
        <p:blipFill rotWithShape="1">
          <a:blip r:embed="rId6">
            <a:alphaModFix/>
          </a:blip>
          <a:srcRect/>
          <a:stretch/>
        </p:blipFill>
        <p:spPr>
          <a:xfrm>
            <a:off x="8445070" y="5022390"/>
            <a:ext cx="3779646" cy="3779646"/>
          </a:xfrm>
          <a:prstGeom prst="rect">
            <a:avLst/>
          </a:prstGeom>
          <a:noFill/>
          <a:ln>
            <a:noFill/>
          </a:ln>
        </p:spPr>
      </p:pic>
      <p:sp>
        <p:nvSpPr>
          <p:cNvPr id="167" name="Google Shape;167;p4"/>
          <p:cNvSpPr/>
          <p:nvPr/>
        </p:nvSpPr>
        <p:spPr>
          <a:xfrm>
            <a:off x="8450385" y="846298"/>
            <a:ext cx="8594784" cy="4753154"/>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El aprendizaje combinado representa un cambio hacia un enfoque de la educación más integrado, flexible y centrado en el estudiante, que aprovecha los puntos fuertes de los entornos de aprendizaje tradicionales y digitales.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
          <p:cNvSpPr txBox="1"/>
          <p:nvPr/>
        </p:nvSpPr>
        <p:spPr>
          <a:xfrm>
            <a:off x="1144840" y="3829941"/>
            <a:ext cx="693678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Para los profesores, la enseñanza en línea ofrece diversos métodos para mantener las clases dinámicas y adaptables. Facilita el seguimiento del progreso de los alumnos con información en tiempo real procedente de herramientas digitales. Los profesores pueden interactuar más con los alumnos a través de diversas plataformas, fomentando la comunicación y la colaboración. Por último, hay muchos recursos en línea para enriquecer los planes de clase y hacer más eficaz la enseñanza.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FAD1FFC9-72D6-FA51-CC78-5D3E2D7BB01E}"/>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4A4E08EA-CFDA-57B5-08E3-135BA1F7D922}"/>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3"/>
        <p:cNvGrpSpPr/>
        <p:nvPr/>
      </p:nvGrpSpPr>
      <p:grpSpPr>
        <a:xfrm>
          <a:off x="0" y="0"/>
          <a:ext cx="0" cy="0"/>
          <a:chOff x="0" y="0"/>
          <a:chExt cx="0" cy="0"/>
        </a:xfrm>
      </p:grpSpPr>
      <p:sp>
        <p:nvSpPr>
          <p:cNvPr id="174" name="Google Shape;174;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76" name="Google Shape;176;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77" name="Google Shape;177;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78" name="Google Shape;178;p5"/>
          <p:cNvSpPr txBox="1"/>
          <p:nvPr/>
        </p:nvSpPr>
        <p:spPr>
          <a:xfrm>
            <a:off x="9613815" y="168254"/>
            <a:ext cx="6457864" cy="987450"/>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Necesidad de equilibrio</a:t>
            </a:r>
            <a:endParaRPr sz="4000" b="0" i="0" u="none" strike="noStrike" cap="none">
              <a:solidFill>
                <a:srgbClr val="033C5B"/>
              </a:solidFill>
              <a:latin typeface="Arial"/>
              <a:ea typeface="Arial"/>
              <a:cs typeface="Arial"/>
              <a:sym typeface="Arial"/>
            </a:endParaRPr>
          </a:p>
        </p:txBody>
      </p:sp>
      <p:sp>
        <p:nvSpPr>
          <p:cNvPr id="179" name="Google Shape;179;p5"/>
          <p:cNvSpPr txBox="1"/>
          <p:nvPr/>
        </p:nvSpPr>
        <p:spPr>
          <a:xfrm>
            <a:off x="9613816" y="1923586"/>
            <a:ext cx="6457864" cy="609994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El aprendizaje combinado no consiste sólo en combinar modalidades en línea y fuera de línea, sino también en equilibrar los niveles de energía y compromiso para optimizar el aprendizaje.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Dinamizadores del aprendizaje: </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Definición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Actividades breves y animadas diseñadas para aumentar la energía, el compromiso y el entusiasmo en el entorno de aprendizaje.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Papel en el aprendizaje combinado</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Rompen la monotonía del aprendizaje tradicional o en línea, especialmente cuando los estudiantes pueden sentirse abrumados o desconectados.</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80" name="Google Shape;18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81" name="Google Shape;181;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83" name="Google Shape;183;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7">
            <a:alphaModFix/>
          </a:blip>
          <a:srcRect/>
          <a:stretch/>
        </p:blipFill>
        <p:spPr>
          <a:xfrm>
            <a:off x="1219200" y="2170436"/>
            <a:ext cx="6694485" cy="4424642"/>
          </a:xfrm>
          <a:prstGeom prst="rect">
            <a:avLst/>
          </a:prstGeom>
          <a:noFill/>
          <a:ln>
            <a:noFill/>
          </a:ln>
        </p:spPr>
      </p:pic>
      <p:pic>
        <p:nvPicPr>
          <p:cNvPr id="2" name="Google Shape;171;p22">
            <a:extLst>
              <a:ext uri="{FF2B5EF4-FFF2-40B4-BE49-F238E27FC236}">
                <a16:creationId xmlns:a16="http://schemas.microsoft.com/office/drawing/2014/main" id="{B68745D5-750E-0182-9539-D4BA3767ACC6}"/>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6C350A2A-B561-41FA-5131-F80BAFC8332D}"/>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9"/>
        <p:cNvGrpSpPr/>
        <p:nvPr/>
      </p:nvGrpSpPr>
      <p:grpSpPr>
        <a:xfrm>
          <a:off x="0" y="0"/>
          <a:ext cx="0" cy="0"/>
          <a:chOff x="0" y="0"/>
          <a:chExt cx="0" cy="0"/>
        </a:xfrm>
      </p:grpSpPr>
      <p:sp>
        <p:nvSpPr>
          <p:cNvPr id="190" name="Google Shape;190;p38"/>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Necesidad de equilibrio</a:t>
            </a:r>
            <a:endParaRPr sz="4000" b="0" i="0" u="none" strike="noStrike" cap="none">
              <a:solidFill>
                <a:srgbClr val="033C5B"/>
              </a:solidFill>
              <a:latin typeface="Arial"/>
              <a:ea typeface="Arial"/>
              <a:cs typeface="Arial"/>
              <a:sym typeface="Arial"/>
            </a:endParaRPr>
          </a:p>
        </p:txBody>
      </p:sp>
      <p:sp>
        <p:nvSpPr>
          <p:cNvPr id="191" name="Google Shape;191;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4" name="Google Shape;194;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95" name="Google Shape;195;p38"/>
          <p:cNvSpPr txBox="1"/>
          <p:nvPr/>
        </p:nvSpPr>
        <p:spPr>
          <a:xfrm>
            <a:off x="687193" y="2954580"/>
            <a:ext cx="6378625" cy="484440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Estrategias para integrar dinamizadores: </a:t>
            </a:r>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Pausas programadas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Incluya pausas interactivas entre las sesiones intensivas.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Herramientas interactivas en línea</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Pruebas y juegos en plataformas en línea para reactivar.</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Actividades físicas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Breves actividades presenciales para revigorizar a los alumnos.</a:t>
            </a: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96" name="Google Shape;196;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97" name="Google Shape;197;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99" name="Google Shape;199;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8"/>
          <p:cNvSpPr txBox="1"/>
          <p:nvPr/>
        </p:nvSpPr>
        <p:spPr>
          <a:xfrm>
            <a:off x="8002393" y="2954579"/>
            <a:ext cx="6378625" cy="5152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Beneficios del uso de energizantes:</a:t>
            </a:r>
            <a:endParaRPr/>
          </a:p>
          <a:p>
            <a:pPr marL="0" marR="0" lvl="0" indent="0" algn="l" rtl="0">
              <a:lnSpc>
                <a:spcPct val="14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Mejora la concentración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Restablece la atención y mejora la concentración.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Mayor compromiso</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Haga que el aprendizaje sea más ameno y dinámico.</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Admite varios estilos de aprendizaje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Las actividades se adaptan a diferentes preferencias.</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pic>
        <p:nvPicPr>
          <p:cNvPr id="201" name="Google Shape;201;p38"/>
          <p:cNvPicPr preferRelativeResize="0"/>
          <p:nvPr/>
        </p:nvPicPr>
        <p:blipFill rotWithShape="1">
          <a:blip r:embed="rId6">
            <a:alphaModFix/>
          </a:blip>
          <a:srcRect/>
          <a:stretch/>
        </p:blipFill>
        <p:spPr>
          <a:xfrm rot="5400000">
            <a:off x="14075589" y="6229919"/>
            <a:ext cx="2484006" cy="2511899"/>
          </a:xfrm>
          <a:prstGeom prst="rect">
            <a:avLst/>
          </a:prstGeom>
          <a:noFill/>
          <a:ln>
            <a:noFill/>
          </a:ln>
        </p:spPr>
      </p:pic>
      <p:sp>
        <p:nvSpPr>
          <p:cNvPr id="202" name="Google Shape;202;p38"/>
          <p:cNvSpPr txBox="1"/>
          <p:nvPr/>
        </p:nvSpPr>
        <p:spPr>
          <a:xfrm>
            <a:off x="14038748" y="8453933"/>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C24A3849-B7E7-CF23-FDBA-9B4B558FBE2F}"/>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55785828-0321-D4E9-AA46-0078F1785BF3}"/>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6"/>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Necesidad de equilibrio</a:t>
            </a:r>
            <a:endParaRPr sz="4000" b="0" i="0" u="none" strike="noStrike" cap="none">
              <a:solidFill>
                <a:srgbClr val="033C5B"/>
              </a:solidFill>
              <a:latin typeface="Arial"/>
              <a:ea typeface="Arial"/>
              <a:cs typeface="Arial"/>
              <a:sym typeface="Arial"/>
            </a:endParaRPr>
          </a:p>
        </p:txBody>
      </p:sp>
      <p:sp>
        <p:nvSpPr>
          <p:cNvPr id="209" name="Google Shape;209;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2" name="Google Shape;212;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13" name="Google Shape;21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14" name="Google Shape;214;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16" name="Google Shape;21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514333" y="2688936"/>
            <a:ext cx="8510266" cy="459863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6"/>
          <p:cNvSpPr txBox="1"/>
          <p:nvPr/>
        </p:nvSpPr>
        <p:spPr>
          <a:xfrm>
            <a:off x="931102" y="3256124"/>
            <a:ext cx="81534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Arial"/>
                <a:ea typeface="Arial"/>
                <a:cs typeface="Arial"/>
                <a:sym typeface="Arial"/>
              </a:rPr>
              <a:t>Consejos para un uso eficaz</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Empareja el tipo de dinamizador con la actividad de aprendizaje que sigue</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Que las actividades de animación sean breves y tengan un propósito: deben dar energía, no distraer.</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Solicitar la opinión de los estudiantes sobre las actividades de dinamización para evaluar su eficacia y sus preferencias.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219" name="Google Shape;219;p6"/>
          <p:cNvPicPr preferRelativeResize="0"/>
          <p:nvPr/>
        </p:nvPicPr>
        <p:blipFill rotWithShape="1">
          <a:blip r:embed="rId6">
            <a:alphaModFix/>
          </a:blip>
          <a:srcRect/>
          <a:stretch/>
        </p:blipFill>
        <p:spPr>
          <a:xfrm>
            <a:off x="11204182" y="2640213"/>
            <a:ext cx="4658680" cy="5124548"/>
          </a:xfrm>
          <a:prstGeom prst="rect">
            <a:avLst/>
          </a:prstGeom>
          <a:noFill/>
          <a:ln>
            <a:noFill/>
          </a:ln>
        </p:spPr>
      </p:pic>
      <p:sp>
        <p:nvSpPr>
          <p:cNvPr id="220" name="Google Shape;220;p6"/>
          <p:cNvSpPr txBox="1"/>
          <p:nvPr/>
        </p:nvSpPr>
        <p:spPr>
          <a:xfrm>
            <a:off x="11204181" y="7476968"/>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6C1EA4E4-0DDC-E163-8A9D-7C291559436D}"/>
              </a:ext>
            </a:extLst>
          </p:cNvPr>
          <p:cNvPicPr preferRelativeResize="0"/>
          <p:nvPr/>
        </p:nvPicPr>
        <p:blipFill rotWithShape="1">
          <a:blip r:embed="rId7">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0A533F6F-586F-7BC0-4389-975975B19B2D}"/>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5"/>
        <p:cNvGrpSpPr/>
        <p:nvPr/>
      </p:nvGrpSpPr>
      <p:grpSpPr>
        <a:xfrm>
          <a:off x="0" y="0"/>
          <a:ext cx="0" cy="0"/>
          <a:chOff x="0" y="0"/>
          <a:chExt cx="0" cy="0"/>
        </a:xfrm>
      </p:grpSpPr>
      <p:sp>
        <p:nvSpPr>
          <p:cNvPr id="226" name="Google Shape;226;p39"/>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Elegir la modalidad adecuada</a:t>
            </a:r>
            <a:endParaRPr sz="3200" b="0" i="0" u="none" strike="noStrike" cap="none">
              <a:solidFill>
                <a:srgbClr val="033C5B"/>
              </a:solidFill>
              <a:latin typeface="Arial"/>
              <a:ea typeface="Arial"/>
              <a:cs typeface="Arial"/>
              <a:sym typeface="Arial"/>
            </a:endParaRPr>
          </a:p>
        </p:txBody>
      </p:sp>
      <p:sp>
        <p:nvSpPr>
          <p:cNvPr id="227" name="Google Shape;227;p3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29" name="Google Shape;229;p3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31" name="Google Shape;231;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32" name="Google Shape;232;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4" name="Google Shape;234;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11545847" y="5707275"/>
            <a:ext cx="6632622" cy="2667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39"/>
          <p:cNvSpPr txBox="1"/>
          <p:nvPr/>
        </p:nvSpPr>
        <p:spPr>
          <a:xfrm>
            <a:off x="11779521" y="5874558"/>
            <a:ext cx="5943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0000"/>
                </a:solidFill>
                <a:latin typeface="Arial"/>
                <a:ea typeface="Arial"/>
                <a:cs typeface="Arial"/>
                <a:sym typeface="Arial"/>
              </a:rPr>
              <a:t>Ejemplos de selección de modalidad</a:t>
            </a:r>
            <a:endParaRPr sz="2600" b="1" i="0" u="none" strike="noStrike" cap="none">
              <a:solidFill>
                <a:srgbClr val="FF0000"/>
              </a:solidFill>
              <a:latin typeface="Arial"/>
              <a:ea typeface="Arial"/>
              <a:cs typeface="Arial"/>
              <a:sym typeface="Arial"/>
            </a:endParaRPr>
          </a:p>
        </p:txBody>
      </p:sp>
      <p:sp>
        <p:nvSpPr>
          <p:cNvPr id="237" name="Google Shape;237;p39"/>
          <p:cNvSpPr txBox="1"/>
          <p:nvPr/>
        </p:nvSpPr>
        <p:spPr>
          <a:xfrm>
            <a:off x="11827857" y="6650144"/>
            <a:ext cx="27432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Multimedia para temas complejos</a:t>
            </a:r>
            <a:endParaRPr sz="2600" b="0" i="0" u="none" strike="noStrike" cap="none">
              <a:solidFill>
                <a:schemeClr val="dk1"/>
              </a:solidFill>
              <a:latin typeface="Arial"/>
              <a:ea typeface="Arial"/>
              <a:cs typeface="Arial"/>
              <a:sym typeface="Arial"/>
            </a:endParaRPr>
          </a:p>
        </p:txBody>
      </p:sp>
      <p:sp>
        <p:nvSpPr>
          <p:cNvPr id="238" name="Google Shape;238;p39"/>
          <p:cNvSpPr txBox="1"/>
          <p:nvPr/>
        </p:nvSpPr>
        <p:spPr>
          <a:xfrm>
            <a:off x="15892469" y="6650144"/>
            <a:ext cx="2286000" cy="16927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En persona para el aprendizaje colaborativo</a:t>
            </a:r>
            <a:endParaRPr sz="2600" b="0" i="0" u="none" strike="noStrike" cap="none">
              <a:solidFill>
                <a:schemeClr val="dk1"/>
              </a:solidFill>
              <a:latin typeface="Arial"/>
              <a:ea typeface="Arial"/>
              <a:cs typeface="Arial"/>
              <a:sym typeface="Arial"/>
            </a:endParaRPr>
          </a:p>
        </p:txBody>
      </p:sp>
      <p:sp>
        <p:nvSpPr>
          <p:cNvPr id="239" name="Google Shape;239;p39"/>
          <p:cNvSpPr txBox="1"/>
          <p:nvPr/>
        </p:nvSpPr>
        <p:spPr>
          <a:xfrm>
            <a:off x="14751321" y="6897153"/>
            <a:ext cx="6858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VS</a:t>
            </a:r>
            <a:endParaRPr sz="2600" b="0" i="0" u="none" strike="noStrike" cap="none">
              <a:solidFill>
                <a:schemeClr val="dk1"/>
              </a:solidFill>
              <a:latin typeface="Arial"/>
              <a:ea typeface="Arial"/>
              <a:cs typeface="Arial"/>
              <a:sym typeface="Arial"/>
            </a:endParaRPr>
          </a:p>
        </p:txBody>
      </p:sp>
      <p:pic>
        <p:nvPicPr>
          <p:cNvPr id="240" name="Google Shape;240;p39"/>
          <p:cNvPicPr preferRelativeResize="0"/>
          <p:nvPr/>
        </p:nvPicPr>
        <p:blipFill rotWithShape="1">
          <a:blip r:embed="rId7">
            <a:alphaModFix/>
          </a:blip>
          <a:srcRect/>
          <a:stretch/>
        </p:blipFill>
        <p:spPr>
          <a:xfrm>
            <a:off x="13281555" y="3157074"/>
            <a:ext cx="2939532" cy="1749143"/>
          </a:xfrm>
          <a:prstGeom prst="rect">
            <a:avLst/>
          </a:prstGeom>
          <a:noFill/>
          <a:ln>
            <a:noFill/>
          </a:ln>
        </p:spPr>
      </p:pic>
      <p:sp>
        <p:nvSpPr>
          <p:cNvPr id="241" name="Google Shape;241;p39"/>
          <p:cNvSpPr txBox="1"/>
          <p:nvPr/>
        </p:nvSpPr>
        <p:spPr>
          <a:xfrm>
            <a:off x="3058697" y="1784851"/>
            <a:ext cx="10509785"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El aprendizaje combinado combina varias modalidades, desde las aulas tradicionales hasta diversas plataformas en línea. La clave del éxito del aprendizaje combinado es saber qué modalidad se adapta mejor a los distintos tipos de contenidos y objetivos de aprendizaje.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9"/>
          <p:cNvSpPr txBox="1"/>
          <p:nvPr/>
        </p:nvSpPr>
        <p:spPr>
          <a:xfrm>
            <a:off x="3117508" y="3378969"/>
            <a:ext cx="8447193" cy="44627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Una forma sencilla de ayudarle a seleccionar la modalidad adecuada es pensar en los siguientes criterios: </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Objetivos de aprendizaje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Actividades interactivas para el aprendizaje presencial y ejercicios de reflexión para el online.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Naturaleza del contenido</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Utilizar multimedia en línea para conceptos complejos y aulas para debates y proyectos.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Necesidades y preferencias de los estudiantes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Tenga en cuenta los diversos estilos de aprendizaje y la accesibilidad.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95574C48-C788-B180-3B41-815D08690317}"/>
              </a:ext>
            </a:extLst>
          </p:cNvPr>
          <p:cNvPicPr preferRelativeResize="0"/>
          <p:nvPr/>
        </p:nvPicPr>
        <p:blipFill rotWithShape="1">
          <a:blip r:embed="rId8">
            <a:alphaModFix/>
          </a:blip>
          <a:srcRect/>
          <a:stretch/>
        </p:blipFill>
        <p:spPr>
          <a:xfrm>
            <a:off x="15774529" y="9183021"/>
            <a:ext cx="1650236" cy="628205"/>
          </a:xfrm>
          <a:prstGeom prst="rect">
            <a:avLst/>
          </a:prstGeom>
          <a:noFill/>
          <a:ln>
            <a:noFill/>
          </a:ln>
        </p:spPr>
      </p:pic>
      <p:sp>
        <p:nvSpPr>
          <p:cNvPr id="3" name="Google Shape;124;p4">
            <a:extLst>
              <a:ext uri="{FF2B5EF4-FFF2-40B4-BE49-F238E27FC236}">
                <a16:creationId xmlns:a16="http://schemas.microsoft.com/office/drawing/2014/main" id="{8F6C22BD-8573-8611-0644-0C75CDE16784}"/>
              </a:ext>
            </a:extLst>
          </p:cNvPr>
          <p:cNvSpPr txBox="1"/>
          <p:nvPr/>
        </p:nvSpPr>
        <p:spPr>
          <a:xfrm>
            <a:off x="5614551" y="9121726"/>
            <a:ext cx="976928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Props1.xml><?xml version="1.0" encoding="utf-8"?>
<ds:datastoreItem xmlns:ds="http://schemas.openxmlformats.org/officeDocument/2006/customXml" ds:itemID="{EC6CDF07-0C0A-42EF-91BD-7F507F329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8C300C-17E7-4432-A07F-C78AB7857E34}">
  <ds:schemaRefs>
    <ds:schemaRef ds:uri="http://schemas.microsoft.com/sharepoint/v3/contenttype/forms"/>
  </ds:schemaRefs>
</ds:datastoreItem>
</file>

<file path=customXml/itemProps3.xml><?xml version="1.0" encoding="utf-8"?>
<ds:datastoreItem xmlns:ds="http://schemas.openxmlformats.org/officeDocument/2006/customXml" ds:itemID="{D7A2A0E5-8D93-4C80-8F38-3B6068F72275}">
  <ds:schemaRefs>
    <ds:schemaRef ds:uri="80851ba6-372d-4eec-a67e-3d5093ef50d5"/>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430356ca-346a-4774-90c4-b8265c315fe5"/>
  </ds:schemaRefs>
</ds:datastoreItem>
</file>

<file path=docProps/app.xml><?xml version="1.0" encoding="utf-8"?>
<Properties xmlns="http://schemas.openxmlformats.org/officeDocument/2006/extended-properties" xmlns:vt="http://schemas.openxmlformats.org/officeDocument/2006/docPropsVTypes">
  <TotalTime>0</TotalTime>
  <Words>5540</Words>
  <Application>Microsoft Office PowerPoint</Application>
  <PresentationFormat>Custom</PresentationFormat>
  <Paragraphs>288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Calibri</vt:lpstr>
      <vt:lpstr>HK Grotesk Bold</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docId:5DB6F337749C0A8C87C397B718EA847F</cp:keywords>
  <cp:lastModifiedBy>Sotiria Tsalamani</cp:lastModifiedBy>
  <cp:revision>61</cp:revision>
  <dcterms:created xsi:type="dcterms:W3CDTF">2006-08-16T00:00:00Z</dcterms:created>
  <dcterms:modified xsi:type="dcterms:W3CDTF">2024-11-08T20:35:55Z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