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rcLhx8ujfCrzX7WQ4wv79QiSS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4" name="Google Shape;51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1" name="Google Shape;53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2" name="Google Shape;55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3" name="Google Shape;57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9" name="Google Shape;5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7" name="Google Shape;60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0" name="Google Shape;6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3" name="Google Shape;6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c7e95b4d2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8" name="Google Shape;678;g2c7e95b4d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9" name="Google Shape;69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1792288" y="612775"/>
            <a:ext cx="5486400" cy="4114800"/>
          </a:xfrm>
          <a:prstGeom prst="rect">
            <a:avLst/>
          </a:prstGeom>
          <a:noFill/>
          <a:ln>
            <a:noFill/>
          </a:ln>
        </p:spPr>
      </p:sp>
      <p:sp>
        <p:nvSpPr>
          <p:cNvPr id="64" name="Google Shape;64;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2.png"/><Relationship Id="rId7" Type="http://schemas.openxmlformats.org/officeDocument/2006/relationships/hyperlink" Target="https://www.youtube.com/watch?v=rWEwv_qobp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6.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7.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lLPb1JAkdtc&amp;t=128s" TargetMode="External"/><Relationship Id="rId3" Type="http://schemas.openxmlformats.org/officeDocument/2006/relationships/hyperlink" Target="https://www.teambasedlearning.org/" TargetMode="External"/><Relationship Id="rId7" Type="http://schemas.openxmlformats.org/officeDocument/2006/relationships/hyperlink" Target="https://tinyurl.com/5dxd6rks" TargetMode="External"/><Relationship Id="rId12"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microsoft.com/en-us/microsoft-teams/group-chat-software" TargetMode="External"/><Relationship Id="rId11" Type="http://schemas.openxmlformats.org/officeDocument/2006/relationships/image" Target="../media/image2.png"/><Relationship Id="rId5" Type="http://schemas.openxmlformats.org/officeDocument/2006/relationships/hyperlink" Target="https://padlet.com/" TargetMode="External"/><Relationship Id="rId10" Type="http://schemas.openxmlformats.org/officeDocument/2006/relationships/image" Target="../media/image1.png"/><Relationship Id="rId4" Type="http://schemas.openxmlformats.org/officeDocument/2006/relationships/hyperlink" Target="https://www.theguardian.com/teacher-network/teacher-blog" TargetMode="External"/><Relationship Id="rId9" Type="http://schemas.openxmlformats.org/officeDocument/2006/relationships/hyperlink" Target="https://www.youtube.com/watch?v=ztCYENO1ydA"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41405"/>
            <a:ext cx="9259269" cy="415498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600"/>
              <a:buFont typeface="Arial"/>
              <a:buNone/>
            </a:pPr>
            <a:r>
              <a:rPr lang="en-US" sz="3600" b="1" i="0" u="none" strike="noStrike" cap="none" dirty="0">
                <a:solidFill>
                  <a:srgbClr val="FB8709"/>
                </a:solidFill>
                <a:latin typeface="Arial"/>
                <a:ea typeface="Arial"/>
                <a:cs typeface="Arial"/>
                <a:sym typeface="Arial"/>
              </a:rPr>
              <a:t>Module 4: Implementing the Flipped Classroom Approach and Collaborative learning</a:t>
            </a:r>
            <a:endParaRPr sz="3600" b="1" i="0" u="none" strike="noStrike" cap="none" dirty="0">
              <a:solidFill>
                <a:srgbClr val="FB87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600"/>
              <a:buFont typeface="Arial"/>
              <a:buNone/>
            </a:pPr>
            <a:r>
              <a:rPr lang="en-US" sz="3600" b="1" i="0" u="none" strike="noStrike" cap="none" dirty="0">
                <a:solidFill>
                  <a:srgbClr val="053249"/>
                </a:solidFill>
                <a:latin typeface="Arial"/>
                <a:ea typeface="Arial"/>
                <a:cs typeface="Arial"/>
                <a:sym typeface="Arial"/>
              </a:rPr>
              <a:t>Unit 2 - Facilitating in-class collaborative activities: Techniques and best practices</a:t>
            </a:r>
            <a:endParaRPr sz="3600" b="1" i="0" u="none" strike="noStrike" cap="none"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dirty="0" err="1">
                <a:solidFill>
                  <a:srgbClr val="053249"/>
                </a:solidFill>
                <a:latin typeface="Arial"/>
                <a:ea typeface="Arial"/>
                <a:cs typeface="Arial"/>
                <a:sym typeface="Arial"/>
              </a:rPr>
              <a:t>CollaboratiVET</a:t>
            </a:r>
            <a:r>
              <a:rPr lang="en-US" sz="3499" b="0" i="0" u="none" strike="noStrike" cap="none" dirty="0">
                <a:solidFill>
                  <a:srgbClr val="053249"/>
                </a:solidFill>
                <a:latin typeface="Arial"/>
                <a:ea typeface="Arial"/>
                <a:cs typeface="Arial"/>
                <a:sym typeface="Arial"/>
              </a:rPr>
              <a:t> Curriculum for VET teachers/trainers/educators </a:t>
            </a:r>
            <a:endParaRPr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4325513" y="9144970"/>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6216439" y="8961260"/>
            <a:ext cx="1727092" cy="646331"/>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C5F43659-C5C1-55AC-6366-91F7A738C3C8}"/>
              </a:ext>
            </a:extLst>
          </p:cNvPr>
          <p:cNvPicPr>
            <a:picLocks noChangeAspect="1"/>
          </p:cNvPicPr>
          <p:nvPr/>
        </p:nvPicPr>
        <p:blipFill>
          <a:blip r:embed="rId6"/>
          <a:srcRect r="59736" b="14882"/>
          <a:stretch/>
        </p:blipFill>
        <p:spPr>
          <a:xfrm>
            <a:off x="10820248" y="1004279"/>
            <a:ext cx="6494735" cy="7722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5"/>
        <p:cNvGrpSpPr/>
        <p:nvPr/>
      </p:nvGrpSpPr>
      <p:grpSpPr>
        <a:xfrm>
          <a:off x="0" y="0"/>
          <a:ext cx="0" cy="0"/>
          <a:chOff x="0" y="0"/>
          <a:chExt cx="0" cy="0"/>
        </a:xfrm>
      </p:grpSpPr>
      <p:sp>
        <p:nvSpPr>
          <p:cNvPr id="256" name="Google Shape;256;p36"/>
          <p:cNvSpPr txBox="1"/>
          <p:nvPr/>
        </p:nvSpPr>
        <p:spPr>
          <a:xfrm>
            <a:off x="1226820" y="324173"/>
            <a:ext cx="11834641"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Implement role-playing as an educational strategy </a:t>
            </a:r>
            <a:endParaRPr sz="3200" b="0" i="0" u="none" strike="noStrike" cap="none">
              <a:solidFill>
                <a:srgbClr val="000000"/>
              </a:solidFill>
              <a:latin typeface="Arial"/>
              <a:ea typeface="Arial"/>
              <a:cs typeface="Arial"/>
              <a:sym typeface="Arial"/>
            </a:endParaRPr>
          </a:p>
        </p:txBody>
      </p:sp>
      <p:sp>
        <p:nvSpPr>
          <p:cNvPr id="257" name="Google Shape;257;p36"/>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6"/>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6"/>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60" name="Google Shape;260;p36"/>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6"/>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6"/>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63" name="Google Shape;263;p36"/>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6"/>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66" name="Google Shape;266;p3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67" name="Google Shape;267;p36"/>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68" name="Google Shape;268;p3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6"/>
          <p:cNvSpPr txBox="1"/>
          <p:nvPr/>
        </p:nvSpPr>
        <p:spPr>
          <a:xfrm>
            <a:off x="1573184" y="2372883"/>
            <a:ext cx="6878089" cy="49244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Role-playing in an educational setting serves as a dynamic and interactive learning activity where students simulate real-life scenarios by acting out specific roles. This method increases engagement, enhances empathy, and provides a unique way to analyze and solve problems.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Role-playing transcends traditional teaching methodologies by involving students in </a:t>
            </a:r>
            <a:r>
              <a:rPr lang="en-US" sz="2000" b="1" i="0" u="none" strike="noStrike" cap="none">
                <a:solidFill>
                  <a:srgbClr val="E36C09"/>
                </a:solidFill>
                <a:latin typeface="Arial"/>
                <a:ea typeface="Arial"/>
                <a:cs typeface="Arial"/>
                <a:sym typeface="Arial"/>
              </a:rPr>
              <a:t>active</a:t>
            </a:r>
            <a:r>
              <a:rPr lang="en-US" sz="2000" b="1"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scenario-based learning</a:t>
            </a:r>
            <a:r>
              <a:rPr lang="en-US" sz="2000" b="0" i="0" u="none" strike="noStrike" cap="none">
                <a:solidFill>
                  <a:srgbClr val="000000"/>
                </a:solidFill>
                <a:latin typeface="Arial"/>
                <a:ea typeface="Arial"/>
                <a:cs typeface="Arial"/>
                <a:sym typeface="Arial"/>
              </a:rPr>
              <a:t>. It shifts the classroom dynamics from passive listening to </a:t>
            </a:r>
            <a:r>
              <a:rPr lang="en-US" sz="2000" b="1" i="0" u="none" strike="noStrike" cap="none">
                <a:solidFill>
                  <a:srgbClr val="E36C09"/>
                </a:solidFill>
                <a:latin typeface="Arial"/>
                <a:ea typeface="Arial"/>
                <a:cs typeface="Arial"/>
                <a:sym typeface="Arial"/>
              </a:rPr>
              <a:t>active participation</a:t>
            </a:r>
            <a:r>
              <a:rPr lang="en-US" sz="2000" b="0" i="0" u="none" strike="noStrike" cap="none">
                <a:solidFill>
                  <a:srgbClr val="000000"/>
                </a:solidFill>
                <a:latin typeface="Arial"/>
                <a:ea typeface="Arial"/>
                <a:cs typeface="Arial"/>
                <a:sym typeface="Arial"/>
              </a:rPr>
              <a:t>, fostering a deeper understanding of the subject matter.</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0" name="Google Shape;270;p36"/>
          <p:cNvPicPr preferRelativeResize="0"/>
          <p:nvPr/>
        </p:nvPicPr>
        <p:blipFill rotWithShape="1">
          <a:blip r:embed="rId5">
            <a:alphaModFix/>
          </a:blip>
          <a:srcRect/>
          <a:stretch/>
        </p:blipFill>
        <p:spPr>
          <a:xfrm>
            <a:off x="9836727" y="1335734"/>
            <a:ext cx="6756926" cy="6756926"/>
          </a:xfrm>
          <a:prstGeom prst="rect">
            <a:avLst/>
          </a:prstGeom>
          <a:noFill/>
          <a:ln>
            <a:noFill/>
          </a:ln>
        </p:spPr>
      </p:pic>
      <p:pic>
        <p:nvPicPr>
          <p:cNvPr id="271" name="Google Shape;271;p36"/>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5"/>
        <p:cNvGrpSpPr/>
        <p:nvPr/>
      </p:nvGrpSpPr>
      <p:grpSpPr>
        <a:xfrm>
          <a:off x="0" y="0"/>
          <a:ext cx="0" cy="0"/>
          <a:chOff x="0" y="0"/>
          <a:chExt cx="0" cy="0"/>
        </a:xfrm>
      </p:grpSpPr>
      <p:sp>
        <p:nvSpPr>
          <p:cNvPr id="276" name="Google Shape;276;p37"/>
          <p:cNvSpPr txBox="1"/>
          <p:nvPr/>
        </p:nvSpPr>
        <p:spPr>
          <a:xfrm>
            <a:off x="1226820" y="324173"/>
            <a:ext cx="11834641"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Implement role-playing as an educational strategy</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The benefits of role playing </a:t>
            </a:r>
            <a:endParaRPr sz="3200" b="0" i="0" u="none" strike="noStrike" cap="none">
              <a:solidFill>
                <a:srgbClr val="000000"/>
              </a:solidFill>
              <a:latin typeface="Arial"/>
              <a:ea typeface="Arial"/>
              <a:cs typeface="Arial"/>
              <a:sym typeface="Arial"/>
            </a:endParaRPr>
          </a:p>
        </p:txBody>
      </p:sp>
      <p:sp>
        <p:nvSpPr>
          <p:cNvPr id="277" name="Google Shape;277;p37"/>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7"/>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0" name="Google Shape;280;p37"/>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7"/>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83" name="Google Shape;283;p3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286" name="Google Shape;286;p3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287" name="Google Shape;287;p37"/>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88" name="Google Shape;288;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7"/>
          <p:cNvSpPr txBox="1"/>
          <p:nvPr/>
        </p:nvSpPr>
        <p:spPr>
          <a:xfrm>
            <a:off x="8440238" y="2445067"/>
            <a:ext cx="8406890" cy="4924425"/>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Enhanced Engagement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Students are often more invested and involved when they can actively participate in a scenario.</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Development of Soft Skills</a:t>
            </a:r>
            <a:r>
              <a:rPr lang="en-US" sz="2000" b="0" i="0" u="none" strike="noStrike" cap="none">
                <a:solidFill>
                  <a:srgbClr val="000000"/>
                </a:solidFill>
                <a:latin typeface="Arial"/>
                <a:ea typeface="Arial"/>
                <a:cs typeface="Arial"/>
                <a:sym typeface="Arial"/>
              </a:rPr>
              <a:t>: Role-playing exercises improve essential skills like communication, negotiation, and conflict resolution.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Deeper Understanding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By embodying different perspectives, students gain a more profound and empathetic understanding of various viewpoints.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Risk-Free Practice Environment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Provides a safe space for students to practice and hone their skills before applying them in real-world situations.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90" name="Google Shape;290;p37"/>
          <p:cNvPicPr preferRelativeResize="0"/>
          <p:nvPr/>
        </p:nvPicPr>
        <p:blipFill rotWithShape="1">
          <a:blip r:embed="rId5">
            <a:alphaModFix/>
          </a:blip>
          <a:srcRect/>
          <a:stretch/>
        </p:blipFill>
        <p:spPr>
          <a:xfrm>
            <a:off x="1606950" y="2896714"/>
            <a:ext cx="6023249" cy="4015499"/>
          </a:xfrm>
          <a:prstGeom prst="rect">
            <a:avLst/>
          </a:prstGeom>
          <a:noFill/>
          <a:ln>
            <a:noFill/>
          </a:ln>
        </p:spPr>
      </p:pic>
      <p:pic>
        <p:nvPicPr>
          <p:cNvPr id="291" name="Google Shape;291;p37"/>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5"/>
        <p:cNvGrpSpPr/>
        <p:nvPr/>
      </p:nvGrpSpPr>
      <p:grpSpPr>
        <a:xfrm>
          <a:off x="0" y="0"/>
          <a:ext cx="0" cy="0"/>
          <a:chOff x="0" y="0"/>
          <a:chExt cx="0" cy="0"/>
        </a:xfrm>
      </p:grpSpPr>
      <p:sp>
        <p:nvSpPr>
          <p:cNvPr id="296" name="Google Shape;296;p38"/>
          <p:cNvSpPr txBox="1"/>
          <p:nvPr/>
        </p:nvSpPr>
        <p:spPr>
          <a:xfrm>
            <a:off x="1226820" y="324173"/>
            <a:ext cx="11834641"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Implement role-playing as an educational strategy</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Role-playing strategies</a:t>
            </a:r>
            <a:endParaRPr sz="3200" b="0" i="0" u="none" strike="noStrike" cap="none">
              <a:solidFill>
                <a:srgbClr val="000000"/>
              </a:solidFill>
              <a:latin typeface="Arial"/>
              <a:ea typeface="Arial"/>
              <a:cs typeface="Arial"/>
              <a:sym typeface="Arial"/>
            </a:endParaRPr>
          </a:p>
        </p:txBody>
      </p:sp>
      <p:sp>
        <p:nvSpPr>
          <p:cNvPr id="297" name="Google Shape;297;p3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0" name="Google Shape;300;p3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03" name="Google Shape;303;p3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06" name="Google Shape;306;p3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07" name="Google Shape;307;p38"/>
          <p:cNvSpPr txBox="1"/>
          <p:nvPr/>
        </p:nvSpPr>
        <p:spPr>
          <a:xfrm>
            <a:off x="5627065" y="9243317"/>
            <a:ext cx="12041056" cy="56015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1400" b="0" i="0" u="none" strike="noStrike" cap="none">
                <a:solidFill>
                  <a:srgbClr val="12121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08" name="Google Shape;308;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8"/>
          <p:cNvSpPr txBox="1"/>
          <p:nvPr/>
        </p:nvSpPr>
        <p:spPr>
          <a:xfrm>
            <a:off x="1226820" y="2292165"/>
            <a:ext cx="8406890" cy="4308872"/>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Clear Objectives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Set specific goals for what the role-play intends to achieve within the learning process.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Structured Scenarios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Offer well-developed contexts and clear instructions to guide students in their roles.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Diverse Role Allocation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Ensure a variety of roles to suit different student personalities and learning styles, enhancing the inclusivity of the exercise.</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Reflective Debriefing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Post-activity discussions are essential for consolidating learning and reflecting on the experience.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38"/>
          <p:cNvSpPr/>
          <p:nvPr/>
        </p:nvSpPr>
        <p:spPr>
          <a:xfrm>
            <a:off x="11430000" y="2784762"/>
            <a:ext cx="5583382" cy="2577069"/>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11" name="Google Shape;311;p38"/>
          <p:cNvSpPr txBox="1"/>
          <p:nvPr/>
        </p:nvSpPr>
        <p:spPr>
          <a:xfrm>
            <a:off x="11647593" y="3103800"/>
            <a:ext cx="538941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 a role-play, how do clear objectives and structured scenarios help you engage with the task? How can diverse role allocation benefit students with different learning styles, and why is reflective debriefing important for reinforcing what you’ve learned?</a:t>
            </a:r>
            <a:endParaRPr sz="2000" b="0" i="0" u="none" strike="noStrike" cap="none">
              <a:solidFill>
                <a:srgbClr val="000000"/>
              </a:solidFill>
              <a:latin typeface="Arial"/>
              <a:ea typeface="Arial"/>
              <a:cs typeface="Arial"/>
              <a:sym typeface="Arial"/>
            </a:endParaRPr>
          </a:p>
        </p:txBody>
      </p:sp>
      <p:sp>
        <p:nvSpPr>
          <p:cNvPr id="312" name="Google Shape;312;p38"/>
          <p:cNvSpPr/>
          <p:nvPr/>
        </p:nvSpPr>
        <p:spPr>
          <a:xfrm>
            <a:off x="9168200" y="3995933"/>
            <a:ext cx="1828800" cy="373305"/>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3" name="Google Shape;313;p38"/>
          <p:cNvPicPr preferRelativeResize="0"/>
          <p:nvPr/>
        </p:nvPicPr>
        <p:blipFill rotWithShape="1">
          <a:blip r:embed="rId5">
            <a:alphaModFix/>
          </a:blip>
          <a:srcRect/>
          <a:stretch/>
        </p:blipFill>
        <p:spPr>
          <a:xfrm>
            <a:off x="13831549" y="5894228"/>
            <a:ext cx="2590800" cy="2590800"/>
          </a:xfrm>
          <a:prstGeom prst="rect">
            <a:avLst/>
          </a:prstGeom>
          <a:noFill/>
          <a:ln>
            <a:noFill/>
          </a:ln>
        </p:spPr>
      </p:pic>
      <p:pic>
        <p:nvPicPr>
          <p:cNvPr id="314" name="Google Shape;314;p38"/>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8"/>
        <p:cNvGrpSpPr/>
        <p:nvPr/>
      </p:nvGrpSpPr>
      <p:grpSpPr>
        <a:xfrm>
          <a:off x="0" y="0"/>
          <a:ext cx="0" cy="0"/>
          <a:chOff x="0" y="0"/>
          <a:chExt cx="0" cy="0"/>
        </a:xfrm>
      </p:grpSpPr>
      <p:sp>
        <p:nvSpPr>
          <p:cNvPr id="319" name="Google Shape;319;p8"/>
          <p:cNvSpPr txBox="1"/>
          <p:nvPr/>
        </p:nvSpPr>
        <p:spPr>
          <a:xfrm>
            <a:off x="559140" y="914439"/>
            <a:ext cx="14353581" cy="2681247"/>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Implement role-playing as an educational strategy </a:t>
            </a:r>
            <a:endParaRPr sz="32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320" name="Google Shape;320;p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23" name="Google Shape;323;p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24" name="Google Shape;324;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25" name="Google Shape;325;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26" name="Google Shape;326;p8"/>
          <p:cNvSpPr txBox="1"/>
          <p:nvPr/>
        </p:nvSpPr>
        <p:spPr>
          <a:xfrm>
            <a:off x="5627065" y="9243317"/>
            <a:ext cx="12041100" cy="486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a:solidFill>
                  <a:srgbClr val="121212"/>
                </a:solidFill>
                <a:latin typeface="Arial"/>
                <a:ea typeface="Arial"/>
                <a:cs typeface="Arial"/>
                <a:sym typeface="Arial"/>
              </a:rPr>
              <a:t>F</a:t>
            </a:r>
            <a:r>
              <a:rPr lang="en-US" sz="1200" b="0" i="0" u="none" strike="noStrike" cap="none">
                <a:solidFill>
                  <a:srgbClr val="121212"/>
                </a:solidFill>
                <a:latin typeface="Arial"/>
                <a:ea typeface="Arial"/>
                <a:cs typeface="Arial"/>
                <a:sym typeface="Arial"/>
              </a:rPr>
              <a:t>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27" name="Google Shape;327;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p:cNvSpPr txBox="1"/>
          <p:nvPr/>
        </p:nvSpPr>
        <p:spPr>
          <a:xfrm>
            <a:off x="775717" y="3207068"/>
            <a:ext cx="8676733" cy="47089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Customizing role-play activities for the classroom involves considering a few important factors. Firstly, educators should </a:t>
            </a:r>
            <a:r>
              <a:rPr lang="en-US" sz="2000" b="1" i="0" u="none" strike="noStrike" cap="none">
                <a:solidFill>
                  <a:srgbClr val="E36C09"/>
                </a:solidFill>
                <a:latin typeface="Arial"/>
                <a:ea typeface="Arial"/>
                <a:cs typeface="Arial"/>
                <a:sym typeface="Arial"/>
              </a:rPr>
              <a:t>create scenari</a:t>
            </a:r>
            <a:r>
              <a:rPr lang="en-US" sz="2000" b="1" i="0" u="none" strike="noStrike" cap="none">
                <a:solidFill>
                  <a:srgbClr val="000000"/>
                </a:solidFill>
                <a:latin typeface="Arial"/>
                <a:ea typeface="Arial"/>
                <a:cs typeface="Arial"/>
                <a:sym typeface="Arial"/>
              </a:rPr>
              <a:t>os</a:t>
            </a:r>
            <a:r>
              <a:rPr lang="en-US" sz="2000" b="0" i="0" u="none" strike="noStrike" cap="none">
                <a:solidFill>
                  <a:srgbClr val="000000"/>
                </a:solidFill>
                <a:latin typeface="Arial"/>
                <a:ea typeface="Arial"/>
                <a:cs typeface="Arial"/>
                <a:sym typeface="Arial"/>
              </a:rPr>
              <a:t> that relate to the course material and connect with students' experiences and interests. Secondly, </a:t>
            </a:r>
            <a:r>
              <a:rPr lang="en-US" sz="2000" b="1" i="0" u="none" strike="noStrike" cap="none">
                <a:solidFill>
                  <a:srgbClr val="E36C09"/>
                </a:solidFill>
                <a:latin typeface="Arial"/>
                <a:ea typeface="Arial"/>
                <a:cs typeface="Arial"/>
                <a:sym typeface="Arial"/>
              </a:rPr>
              <a:t>roles</a:t>
            </a:r>
            <a:r>
              <a:rPr lang="en-US" sz="2000" b="0" i="0" u="none" strike="noStrike" cap="none">
                <a:solidFill>
                  <a:srgbClr val="000000"/>
                </a:solidFill>
                <a:latin typeface="Arial"/>
                <a:ea typeface="Arial"/>
                <a:cs typeface="Arial"/>
                <a:sym typeface="Arial"/>
              </a:rPr>
              <a:t> should be assigned to students in a way that challenges them but also fits their strengths and comfort levels. Lastly, allowing </a:t>
            </a:r>
            <a:r>
              <a:rPr lang="en-US" sz="2000" b="1" i="0" u="none" strike="noStrike" cap="none">
                <a:solidFill>
                  <a:srgbClr val="E36C09"/>
                </a:solidFill>
                <a:latin typeface="Arial"/>
                <a:ea typeface="Arial"/>
                <a:cs typeface="Arial"/>
                <a:sym typeface="Arial"/>
              </a:rPr>
              <a:t>flexibility</a:t>
            </a:r>
            <a:r>
              <a:rPr lang="en-US" sz="2000" b="0" i="0" u="none" strike="noStrike" cap="none">
                <a:solidFill>
                  <a:srgbClr val="000000"/>
                </a:solidFill>
                <a:latin typeface="Arial"/>
                <a:ea typeface="Arial"/>
                <a:cs typeface="Arial"/>
                <a:sym typeface="Arial"/>
              </a:rPr>
              <a:t> in how roles are interpreted encourages creativity and lets students express themselves. By focusing on these aspects, educators can create engaging role-play activities that enhance student learning.</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Watch this video by the K. Patricia Kross Academy to lean more about role play.  </a:t>
            </a:r>
            <a:endParaRPr sz="2000" b="0" i="0" u="none" strike="noStrike" cap="none">
              <a:solidFill>
                <a:srgbClr val="000000"/>
              </a:solidFill>
              <a:latin typeface="Arial"/>
              <a:ea typeface="Arial"/>
              <a:cs typeface="Arial"/>
              <a:sym typeface="Arial"/>
            </a:endParaRPr>
          </a:p>
        </p:txBody>
      </p:sp>
      <p:sp>
        <p:nvSpPr>
          <p:cNvPr id="329" name="Google Shape;329;p8"/>
          <p:cNvSpPr txBox="1"/>
          <p:nvPr/>
        </p:nvSpPr>
        <p:spPr>
          <a:xfrm>
            <a:off x="508526" y="6222292"/>
            <a:ext cx="150362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pic>
        <p:nvPicPr>
          <p:cNvPr id="330" name="Google Shape;330;p8"/>
          <p:cNvPicPr preferRelativeResize="0"/>
          <p:nvPr/>
        </p:nvPicPr>
        <p:blipFill rotWithShape="1">
          <a:blip r:embed="rId6">
            <a:alphaModFix/>
          </a:blip>
          <a:srcRect/>
          <a:stretch/>
        </p:blipFill>
        <p:spPr>
          <a:xfrm>
            <a:off x="9719641" y="2853563"/>
            <a:ext cx="6506782" cy="3660065"/>
          </a:xfrm>
          <a:prstGeom prst="rect">
            <a:avLst/>
          </a:prstGeom>
          <a:noFill/>
          <a:ln>
            <a:noFill/>
          </a:ln>
        </p:spPr>
      </p:pic>
      <p:sp>
        <p:nvSpPr>
          <p:cNvPr id="331" name="Google Shape;331;p8"/>
          <p:cNvSpPr txBox="1"/>
          <p:nvPr/>
        </p:nvSpPr>
        <p:spPr>
          <a:xfrm>
            <a:off x="10319432" y="6683957"/>
            <a:ext cx="54925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https://www.youtube.com/watch?v=ztCYENO1ydA</a:t>
            </a:r>
            <a:endParaRPr/>
          </a:p>
        </p:txBody>
      </p:sp>
      <p:pic>
        <p:nvPicPr>
          <p:cNvPr id="332" name="Google Shape;332;p8"/>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36"/>
        <p:cNvGrpSpPr/>
        <p:nvPr/>
      </p:nvGrpSpPr>
      <p:grpSpPr>
        <a:xfrm>
          <a:off x="0" y="0"/>
          <a:ext cx="0" cy="0"/>
          <a:chOff x="0" y="0"/>
          <a:chExt cx="0" cy="0"/>
        </a:xfrm>
      </p:grpSpPr>
      <p:sp>
        <p:nvSpPr>
          <p:cNvPr id="337" name="Google Shape;337;p39"/>
          <p:cNvSpPr txBox="1"/>
          <p:nvPr/>
        </p:nvSpPr>
        <p:spPr>
          <a:xfrm>
            <a:off x="707485" y="1359232"/>
            <a:ext cx="14353581" cy="350846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Implement role-playing as an educational strategy</a:t>
            </a:r>
            <a:endParaRPr/>
          </a:p>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Challenges and Solutions </a:t>
            </a:r>
            <a:endParaRPr sz="32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338" name="Google Shape;338;p3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41" name="Google Shape;341;p3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342" name="Google Shape;342;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343" name="Google Shape;343;p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344" name="Google Shape;344;p39"/>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45" name="Google Shape;345;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9"/>
          <p:cNvSpPr txBox="1"/>
          <p:nvPr/>
        </p:nvSpPr>
        <p:spPr>
          <a:xfrm>
            <a:off x="508526" y="6222292"/>
            <a:ext cx="150362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pic>
        <p:nvPicPr>
          <p:cNvPr id="347" name="Google Shape;347;p39"/>
          <p:cNvPicPr preferRelativeResize="0"/>
          <p:nvPr/>
        </p:nvPicPr>
        <p:blipFill rotWithShape="1">
          <a:blip r:embed="rId6">
            <a:alphaModFix/>
          </a:blip>
          <a:srcRect/>
          <a:stretch/>
        </p:blipFill>
        <p:spPr>
          <a:xfrm>
            <a:off x="2099042" y="2948967"/>
            <a:ext cx="4665518" cy="5690663"/>
          </a:xfrm>
          <a:prstGeom prst="rect">
            <a:avLst/>
          </a:prstGeom>
          <a:noFill/>
          <a:ln>
            <a:noFill/>
          </a:ln>
        </p:spPr>
      </p:pic>
      <p:sp>
        <p:nvSpPr>
          <p:cNvPr id="348" name="Google Shape;348;p39"/>
          <p:cNvSpPr/>
          <p:nvPr/>
        </p:nvSpPr>
        <p:spPr>
          <a:xfrm>
            <a:off x="7800630" y="2717067"/>
            <a:ext cx="4093814" cy="5448065"/>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49" name="Google Shape;349;p39"/>
          <p:cNvSpPr txBox="1"/>
          <p:nvPr/>
        </p:nvSpPr>
        <p:spPr>
          <a:xfrm>
            <a:off x="8248203" y="3729319"/>
            <a:ext cx="3309061"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Overcoming Inhibition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Some students might initially feel shy or uncomfortable. Warm-up exercises can help ease students into role-playing.</a:t>
            </a:r>
            <a:endParaRPr/>
          </a:p>
          <a:p>
            <a:pPr marL="0" marR="0" lvl="0" indent="0" algn="l" rtl="0">
              <a:lnSpc>
                <a:spcPct val="100000"/>
              </a:lnSpc>
              <a:spcBef>
                <a:spcPts val="0"/>
              </a:spcBef>
              <a:spcAft>
                <a:spcPts val="0"/>
              </a:spcAft>
              <a:buNone/>
            </a:pP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Preventing Dominance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Set clear participation rules and encourage quieter students to ensure balanced involvement.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39"/>
          <p:cNvSpPr txBox="1"/>
          <p:nvPr/>
        </p:nvSpPr>
        <p:spPr>
          <a:xfrm>
            <a:off x="8077401" y="2948037"/>
            <a:ext cx="378025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Challenges and Solutions</a:t>
            </a:r>
            <a:endParaRPr sz="2000" b="1" i="0" u="none" strike="noStrike" cap="none">
              <a:solidFill>
                <a:srgbClr val="E36C09"/>
              </a:solidFill>
              <a:latin typeface="Arial"/>
              <a:ea typeface="Arial"/>
              <a:cs typeface="Arial"/>
              <a:sym typeface="Arial"/>
            </a:endParaRPr>
          </a:p>
        </p:txBody>
      </p:sp>
      <p:pic>
        <p:nvPicPr>
          <p:cNvPr id="351" name="Google Shape;351;p39"/>
          <p:cNvPicPr preferRelativeResize="0"/>
          <p:nvPr/>
        </p:nvPicPr>
        <p:blipFill rotWithShape="1">
          <a:blip r:embed="rId7">
            <a:alphaModFix/>
          </a:blip>
          <a:srcRect/>
          <a:stretch/>
        </p:blipFill>
        <p:spPr>
          <a:xfrm>
            <a:off x="13586292" y="6399370"/>
            <a:ext cx="2012981" cy="2012981"/>
          </a:xfrm>
          <a:prstGeom prst="rect">
            <a:avLst/>
          </a:prstGeom>
          <a:noFill/>
          <a:ln>
            <a:noFill/>
          </a:ln>
        </p:spPr>
      </p:pic>
      <p:sp>
        <p:nvSpPr>
          <p:cNvPr id="352" name="Google Shape;352;p39"/>
          <p:cNvSpPr txBox="1"/>
          <p:nvPr/>
        </p:nvSpPr>
        <p:spPr>
          <a:xfrm>
            <a:off x="3428308" y="8273692"/>
            <a:ext cx="181494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Made with AI</a:t>
            </a:r>
            <a:endParaRPr sz="1200" b="0" i="0" u="none" strike="noStrike" cap="none">
              <a:solidFill>
                <a:srgbClr val="000000"/>
              </a:solidFill>
              <a:latin typeface="Arial"/>
              <a:ea typeface="Arial"/>
              <a:cs typeface="Arial"/>
              <a:sym typeface="Arial"/>
            </a:endParaRPr>
          </a:p>
        </p:txBody>
      </p:sp>
      <p:pic>
        <p:nvPicPr>
          <p:cNvPr id="353" name="Google Shape;353;p39"/>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57"/>
        <p:cNvGrpSpPr/>
        <p:nvPr/>
      </p:nvGrpSpPr>
      <p:grpSpPr>
        <a:xfrm>
          <a:off x="0" y="0"/>
          <a:ext cx="0" cy="0"/>
          <a:chOff x="0" y="0"/>
          <a:chExt cx="0" cy="0"/>
        </a:xfrm>
      </p:grpSpPr>
      <p:sp>
        <p:nvSpPr>
          <p:cNvPr id="358" name="Google Shape;358;p9"/>
          <p:cNvSpPr txBox="1"/>
          <p:nvPr/>
        </p:nvSpPr>
        <p:spPr>
          <a:xfrm>
            <a:off x="2956987" y="-38241"/>
            <a:ext cx="13265244" cy="1102097"/>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Implement role-playing as an educational strategy </a:t>
            </a:r>
            <a:endParaRPr sz="4000" b="0" i="0" u="none" strike="noStrike" cap="none">
              <a:solidFill>
                <a:srgbClr val="033C5B"/>
              </a:solidFill>
              <a:latin typeface="Arial"/>
              <a:ea typeface="Arial"/>
              <a:cs typeface="Arial"/>
              <a:sym typeface="Arial"/>
            </a:endParaRPr>
          </a:p>
        </p:txBody>
      </p:sp>
      <p:sp>
        <p:nvSpPr>
          <p:cNvPr id="359" name="Google Shape;359;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61" name="Google Shape;361;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63" name="Google Shape;36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64" name="Google Shape;364;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65" name="Google Shape;365;p9"/>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66" name="Google Shape;366;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7" name="Google Shape;367;p9"/>
          <p:cNvPicPr preferRelativeResize="0"/>
          <p:nvPr/>
        </p:nvPicPr>
        <p:blipFill rotWithShape="1">
          <a:blip r:embed="rId7">
            <a:alphaModFix/>
          </a:blip>
          <a:srcRect/>
          <a:stretch/>
        </p:blipFill>
        <p:spPr>
          <a:xfrm>
            <a:off x="4114800" y="4760883"/>
            <a:ext cx="3828288" cy="3828288"/>
          </a:xfrm>
          <a:prstGeom prst="rect">
            <a:avLst/>
          </a:prstGeom>
          <a:noFill/>
          <a:ln>
            <a:noFill/>
          </a:ln>
        </p:spPr>
      </p:pic>
      <p:sp>
        <p:nvSpPr>
          <p:cNvPr id="368" name="Google Shape;368;p9"/>
          <p:cNvSpPr/>
          <p:nvPr/>
        </p:nvSpPr>
        <p:spPr>
          <a:xfrm>
            <a:off x="7010400" y="5448300"/>
            <a:ext cx="533400" cy="2286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9"/>
          <p:cNvSpPr/>
          <p:nvPr/>
        </p:nvSpPr>
        <p:spPr>
          <a:xfrm>
            <a:off x="8305800" y="4823770"/>
            <a:ext cx="450160" cy="34651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9"/>
          <p:cNvSpPr txBox="1"/>
          <p:nvPr/>
        </p:nvSpPr>
        <p:spPr>
          <a:xfrm>
            <a:off x="10515600" y="1759220"/>
            <a:ext cx="7010400"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One very nice approach to implement is to gradually learn the personalities of each student and what this could mean for the role they will be dealing with. On the one hand, this could be used to provide compatible roles to make the learning process more enjoyable for the student. On the other hand incompatible roles can be given to students in order to get them out of their comfort zones. If they are struggling, you may guide them to request help when necessary. Rather than struggling individually, the learner should understand that weaknesses are both challenges they can overcome and grow and opportunities to implement a bigger pool of solutions offered by the whole team. </a:t>
            </a:r>
            <a:endParaRPr sz="1800" b="0" i="0" u="none" strike="noStrike" cap="none">
              <a:solidFill>
                <a:schemeClr val="dk1"/>
              </a:solidFill>
              <a:latin typeface="Calibri"/>
              <a:ea typeface="Calibri"/>
              <a:cs typeface="Calibri"/>
              <a:sym typeface="Calibri"/>
            </a:endParaRPr>
          </a:p>
        </p:txBody>
      </p:sp>
      <p:sp>
        <p:nvSpPr>
          <p:cNvPr id="371" name="Google Shape;371;p9"/>
          <p:cNvSpPr/>
          <p:nvPr/>
        </p:nvSpPr>
        <p:spPr>
          <a:xfrm>
            <a:off x="8095488" y="1063856"/>
            <a:ext cx="10192512" cy="4902996"/>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2" name="Google Shape;372;p9"/>
          <p:cNvSpPr txBox="1"/>
          <p:nvPr/>
        </p:nvSpPr>
        <p:spPr>
          <a:xfrm>
            <a:off x="9121129" y="1940267"/>
            <a:ext cx="7924800"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One very nice approach to implement is to gradually learn the personalities of each student and what this could mean for the role they will be dealing with. On the one hand, this could be used to provide compatible roles to make the learning process more enjoyable for the student. On the other hand incompatible roles can be given to students in order to get them out of their comfort zones. If they are struggling, you may guide them to request help when necessary. Rather than struggling individually, the learner should understand that weaknesses are both challenges they can overcome and grow and opportunities to implement a bigger pool of solutions offered by the whole team. </a:t>
            </a:r>
            <a:endParaRPr sz="1800" b="0" i="0" u="none" strike="noStrike" cap="none">
              <a:solidFill>
                <a:schemeClr val="dk1"/>
              </a:solidFill>
              <a:latin typeface="Calibri"/>
              <a:ea typeface="Calibri"/>
              <a:cs typeface="Calibri"/>
              <a:sym typeface="Calibri"/>
            </a:endParaRPr>
          </a:p>
        </p:txBody>
      </p:sp>
      <p:pic>
        <p:nvPicPr>
          <p:cNvPr id="373" name="Google Shape;373;p9"/>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10"/>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0"/>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380" name="Google Shape;380;p10"/>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381" name="Google Shape;381;p10"/>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382" name="Google Shape;382;p10"/>
          <p:cNvSpPr txBox="1"/>
          <p:nvPr/>
        </p:nvSpPr>
        <p:spPr>
          <a:xfrm>
            <a:off x="9613815" y="685839"/>
            <a:ext cx="8165659" cy="23083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Personalise collaborative learning activities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0"/>
              <a:buFont typeface="Arial"/>
              <a:buNone/>
            </a:pPr>
            <a:endParaRPr sz="7000" b="0" i="0" u="none" strike="noStrike" cap="none">
              <a:solidFill>
                <a:srgbClr val="033C5B"/>
              </a:solidFill>
              <a:latin typeface="Arial"/>
              <a:ea typeface="Arial"/>
              <a:cs typeface="Arial"/>
              <a:sym typeface="Arial"/>
            </a:endParaRPr>
          </a:p>
        </p:txBody>
      </p:sp>
      <p:sp>
        <p:nvSpPr>
          <p:cNvPr id="383" name="Google Shape;383;p10"/>
          <p:cNvSpPr txBox="1"/>
          <p:nvPr/>
        </p:nvSpPr>
        <p:spPr>
          <a:xfrm>
            <a:off x="9613815" y="2556762"/>
            <a:ext cx="6457864" cy="3447098"/>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Tailoring for Effective Collaboration</a:t>
            </a:r>
            <a:br>
              <a:rPr lang="en-US" sz="2000" b="1" i="0" u="none" strike="noStrike" cap="none">
                <a:solidFill>
                  <a:srgbClr val="E36C09"/>
                </a:solidFill>
                <a:latin typeface="Arial"/>
                <a:ea typeface="Arial"/>
                <a:cs typeface="Arial"/>
                <a:sym typeface="Arial"/>
              </a:rPr>
            </a:br>
            <a:br>
              <a:rPr lang="en-US" sz="2000" b="1" i="0" u="none" strike="noStrike" cap="none">
                <a:solidFill>
                  <a:srgbClr val="E36C09"/>
                </a:solidFill>
                <a:latin typeface="Arial"/>
                <a:ea typeface="Arial"/>
                <a:cs typeface="Arial"/>
                <a:sym typeface="Arial"/>
              </a:rPr>
            </a:br>
            <a:r>
              <a:rPr lang="en-US" sz="2000" b="0" i="0" u="none" strike="noStrike" cap="none">
                <a:solidFill>
                  <a:schemeClr val="dk1"/>
                </a:solidFill>
                <a:latin typeface="Arial"/>
                <a:ea typeface="Arial"/>
                <a:cs typeface="Arial"/>
                <a:sym typeface="Arial"/>
              </a:rPr>
              <a:t>Personalizing collaborative learning activities means aligning them with the diverse needs, strengths, and interests of each student. It’s about creating an inclusive learning environment where every student can contribute meaningfully and benefit from the collective learning experience.</a:t>
            </a:r>
            <a:endParaRPr sz="2000" b="0" i="0" u="none" strike="noStrike" cap="none">
              <a:solidFill>
                <a:srgbClr val="121212"/>
              </a:solidFill>
              <a:latin typeface="Arial"/>
              <a:ea typeface="Arial"/>
              <a:cs typeface="Arial"/>
              <a:sym typeface="Arial"/>
            </a:endParaRPr>
          </a:p>
        </p:txBody>
      </p:sp>
      <p:sp>
        <p:nvSpPr>
          <p:cNvPr id="384" name="Google Shape;384;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85" name="Google Shape;385;p1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86" name="Google Shape;386;p10"/>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387" name="Google Shape;387;p1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8" name="Google Shape;388;p10"/>
          <p:cNvPicPr preferRelativeResize="0"/>
          <p:nvPr/>
        </p:nvPicPr>
        <p:blipFill rotWithShape="1">
          <a:blip r:embed="rId7">
            <a:alphaModFix/>
          </a:blip>
          <a:srcRect/>
          <a:stretch/>
        </p:blipFill>
        <p:spPr>
          <a:xfrm>
            <a:off x="1346797" y="2034769"/>
            <a:ext cx="6687422" cy="4457700"/>
          </a:xfrm>
          <a:prstGeom prst="rect">
            <a:avLst/>
          </a:prstGeom>
          <a:noFill/>
          <a:ln>
            <a:noFill/>
          </a:ln>
        </p:spPr>
      </p:pic>
      <p:pic>
        <p:nvPicPr>
          <p:cNvPr id="389" name="Google Shape;389;p10"/>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93"/>
        <p:cNvGrpSpPr/>
        <p:nvPr/>
      </p:nvGrpSpPr>
      <p:grpSpPr>
        <a:xfrm>
          <a:off x="0" y="0"/>
          <a:ext cx="0" cy="0"/>
          <a:chOff x="0" y="0"/>
          <a:chExt cx="0" cy="0"/>
        </a:xfrm>
      </p:grpSpPr>
      <p:sp>
        <p:nvSpPr>
          <p:cNvPr id="394" name="Google Shape;394;p40"/>
          <p:cNvSpPr txBox="1"/>
          <p:nvPr/>
        </p:nvSpPr>
        <p:spPr>
          <a:xfrm>
            <a:off x="3058697" y="773904"/>
            <a:ext cx="13265244" cy="177279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Personalised collaborative learning activities</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How to do it</a:t>
            </a:r>
            <a:endParaRPr sz="3200" b="0" i="0" u="none" strike="noStrike" cap="none">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3200"/>
              <a:buFont typeface="Arial"/>
              <a:buNone/>
            </a:pPr>
            <a:endParaRPr sz="3200" b="0" i="0" u="none" strike="noStrike" cap="none">
              <a:solidFill>
                <a:srgbClr val="033C5B"/>
              </a:solidFill>
              <a:latin typeface="Arial"/>
              <a:ea typeface="Arial"/>
              <a:cs typeface="Arial"/>
              <a:sym typeface="Arial"/>
            </a:endParaRPr>
          </a:p>
        </p:txBody>
      </p:sp>
      <p:sp>
        <p:nvSpPr>
          <p:cNvPr id="395" name="Google Shape;395;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397" name="Google Shape;397;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99" name="Google Shape;399;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00" name="Google Shape;400;p4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01" name="Google Shape;401;p40"/>
          <p:cNvSpPr txBox="1"/>
          <p:nvPr/>
        </p:nvSpPr>
        <p:spPr>
          <a:xfrm>
            <a:off x="5627065" y="9243317"/>
            <a:ext cx="12041100" cy="4434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02" name="Google Shape;402;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0"/>
          <p:cNvSpPr txBox="1"/>
          <p:nvPr/>
        </p:nvSpPr>
        <p:spPr>
          <a:xfrm>
            <a:off x="11428218" y="6999109"/>
            <a:ext cx="6089157"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Personalizing collaborative learning is not about individualization but about </a:t>
            </a:r>
            <a:r>
              <a:rPr lang="en-US" sz="2000" b="0" i="0" u="none" strike="noStrike" cap="none">
                <a:solidFill>
                  <a:srgbClr val="E36C09"/>
                </a:solidFill>
                <a:latin typeface="Arial"/>
                <a:ea typeface="Arial"/>
                <a:cs typeface="Arial"/>
                <a:sym typeface="Arial"/>
              </a:rPr>
              <a:t>creating a rich tapestry of learning experiences</a:t>
            </a:r>
            <a:r>
              <a:rPr lang="en-US" sz="2000" b="0" i="0" u="none" strike="noStrike" cap="none">
                <a:solidFill>
                  <a:schemeClr val="dk1"/>
                </a:solidFill>
                <a:latin typeface="Arial"/>
                <a:ea typeface="Arial"/>
                <a:cs typeface="Arial"/>
                <a:sym typeface="Arial"/>
              </a:rPr>
              <a:t> that tap into the potential of each student, making the collaborative process more robust, inclusive, and effective.</a:t>
            </a:r>
            <a:endParaRPr sz="2000" b="0" i="0" u="none" strike="noStrike" cap="none">
              <a:solidFill>
                <a:schemeClr val="dk1"/>
              </a:solidFill>
              <a:latin typeface="Arial"/>
              <a:ea typeface="Arial"/>
              <a:cs typeface="Arial"/>
              <a:sym typeface="Arial"/>
            </a:endParaRPr>
          </a:p>
        </p:txBody>
      </p:sp>
      <p:sp>
        <p:nvSpPr>
          <p:cNvPr id="404" name="Google Shape;404;p40"/>
          <p:cNvSpPr txBox="1"/>
          <p:nvPr/>
        </p:nvSpPr>
        <p:spPr>
          <a:xfrm>
            <a:off x="3186545" y="2299855"/>
            <a:ext cx="8021782" cy="67710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Understand Learner Profiles</a:t>
            </a:r>
            <a:r>
              <a:rPr lang="en-US" sz="2000" b="0" i="0" u="none" strike="noStrike" cap="none">
                <a:solidFill>
                  <a:srgbClr val="000000"/>
                </a:solidFill>
                <a:latin typeface="Arial"/>
                <a:ea typeface="Arial"/>
                <a:cs typeface="Arial"/>
                <a:sym typeface="Arial"/>
              </a:rPr>
              <a:t>: Assess each student's individual needs, learning styles, and preferences. This understanding allows for the design of activities that resonate with each student, making learning more relevant and impactful.</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Flexible Grouping</a:t>
            </a:r>
            <a:r>
              <a:rPr lang="en-US" sz="2000" b="0" i="0" u="none" strike="noStrike" cap="none">
                <a:solidFill>
                  <a:srgbClr val="000000"/>
                </a:solidFill>
                <a:latin typeface="Arial"/>
                <a:ea typeface="Arial"/>
                <a:cs typeface="Arial"/>
                <a:sym typeface="Arial"/>
              </a:rPr>
              <a:t>: Mix and match students in different groups for various activities. This strategy encourages dynamic interaction, peer learning, and exposes students to diverse perspectives.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Choice of Roles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 group tasks, offer students roles that align with their interests and strengths. This empowerment allows them to take ownership of their learning and perform with confidence.</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Inclusive Activities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Design tasks that are accessible to all students, considering different abilities and providing support where needed.</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Reflective Practices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Implement reflective exercises where students contemplate their group interactions and the learning process. This practice fosters self-awareness and adaptive learning strategies.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05" name="Google Shape;405;p40"/>
          <p:cNvPicPr preferRelativeResize="0"/>
          <p:nvPr/>
        </p:nvPicPr>
        <p:blipFill rotWithShape="1">
          <a:blip r:embed="rId7">
            <a:alphaModFix/>
          </a:blip>
          <a:srcRect/>
          <a:stretch/>
        </p:blipFill>
        <p:spPr>
          <a:xfrm>
            <a:off x="11336175" y="2571067"/>
            <a:ext cx="6122495" cy="4087091"/>
          </a:xfrm>
          <a:prstGeom prst="rect">
            <a:avLst/>
          </a:prstGeom>
          <a:noFill/>
          <a:ln>
            <a:noFill/>
          </a:ln>
        </p:spPr>
      </p:pic>
      <p:sp>
        <p:nvSpPr>
          <p:cNvPr id="406" name="Google Shape;406;p40"/>
          <p:cNvSpPr/>
          <p:nvPr/>
        </p:nvSpPr>
        <p:spPr>
          <a:xfrm>
            <a:off x="11285561" y="6928955"/>
            <a:ext cx="6493914" cy="1711126"/>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07" name="Google Shape;407;p40"/>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1"/>
        <p:cNvGrpSpPr/>
        <p:nvPr/>
      </p:nvGrpSpPr>
      <p:grpSpPr>
        <a:xfrm>
          <a:off x="0" y="0"/>
          <a:ext cx="0" cy="0"/>
          <a:chOff x="0" y="0"/>
          <a:chExt cx="0" cy="0"/>
        </a:xfrm>
      </p:grpSpPr>
      <p:sp>
        <p:nvSpPr>
          <p:cNvPr id="412" name="Google Shape;412;p41"/>
          <p:cNvSpPr txBox="1"/>
          <p:nvPr/>
        </p:nvSpPr>
        <p:spPr>
          <a:xfrm>
            <a:off x="3058697" y="773904"/>
            <a:ext cx="13265244" cy="177279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Personalised collaborative learning activities</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Benefits</a:t>
            </a:r>
            <a:endParaRPr sz="3200" b="0" i="0" u="none" strike="noStrike" cap="none">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3200"/>
              <a:buFont typeface="Arial"/>
              <a:buNone/>
            </a:pPr>
            <a:endParaRPr sz="3200" b="0" i="0" u="none" strike="noStrike" cap="none">
              <a:solidFill>
                <a:srgbClr val="033C5B"/>
              </a:solidFill>
              <a:latin typeface="Arial"/>
              <a:ea typeface="Arial"/>
              <a:cs typeface="Arial"/>
              <a:sym typeface="Arial"/>
            </a:endParaRPr>
          </a:p>
        </p:txBody>
      </p:sp>
      <p:sp>
        <p:nvSpPr>
          <p:cNvPr id="413" name="Google Shape;413;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15" name="Google Shape;415;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17" name="Google Shape;417;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18" name="Google Shape;418;p41"/>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19" name="Google Shape;419;p41"/>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20" name="Google Shape;420;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1"/>
          <p:cNvSpPr txBox="1"/>
          <p:nvPr/>
        </p:nvSpPr>
        <p:spPr>
          <a:xfrm>
            <a:off x="3186545" y="2299855"/>
            <a:ext cx="8021782" cy="563231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Personalized collaboration brings many benefits to student learning. Firstly, it </a:t>
            </a:r>
            <a:r>
              <a:rPr lang="en-US" sz="2000" b="1" i="0" u="none" strike="noStrike" cap="none">
                <a:solidFill>
                  <a:srgbClr val="E36C09"/>
                </a:solidFill>
                <a:latin typeface="Arial"/>
                <a:ea typeface="Arial"/>
                <a:cs typeface="Arial"/>
                <a:sym typeface="Arial"/>
              </a:rPr>
              <a:t>boosts engagement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by making learning more relevant and interesting to each student. Secondly, it </a:t>
            </a:r>
            <a:r>
              <a:rPr lang="en-US" sz="2000" b="1" i="0" u="none" strike="noStrike" cap="none">
                <a:solidFill>
                  <a:srgbClr val="E36C09"/>
                </a:solidFill>
                <a:latin typeface="Arial"/>
                <a:ea typeface="Arial"/>
                <a:cs typeface="Arial"/>
                <a:sym typeface="Arial"/>
              </a:rPr>
              <a:t>promotes fairness</a:t>
            </a: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by recognizing and valuing the unique contributions of every student. Additionally, it </a:t>
            </a:r>
            <a:r>
              <a:rPr lang="en-US" sz="2000" b="1" i="0" u="none" strike="noStrike" cap="none">
                <a:solidFill>
                  <a:srgbClr val="E36C09"/>
                </a:solidFill>
                <a:latin typeface="Arial"/>
                <a:ea typeface="Arial"/>
                <a:cs typeface="Arial"/>
                <a:sym typeface="Arial"/>
              </a:rPr>
              <a:t>encourages autonomy and</a:t>
            </a:r>
            <a:r>
              <a:rPr lang="en-US" sz="2000" b="0" i="0" u="none" strike="noStrike" cap="none">
                <a:solidFill>
                  <a:srgbClr val="E36C09"/>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motivation</a:t>
            </a:r>
            <a:r>
              <a:rPr lang="en-US" sz="2000" b="0" i="0" u="none" strike="noStrike" cap="none">
                <a:solidFill>
                  <a:srgbClr val="000000"/>
                </a:solidFill>
                <a:latin typeface="Arial"/>
                <a:ea typeface="Arial"/>
                <a:cs typeface="Arial"/>
                <a:sym typeface="Arial"/>
              </a:rPr>
              <a:t> by giving students choices and acknowledging their achievements. Lastly, it creates a </a:t>
            </a:r>
            <a:r>
              <a:rPr lang="en-US" sz="2000" b="1" i="0" u="none" strike="noStrike" cap="none">
                <a:solidFill>
                  <a:srgbClr val="E36C09"/>
                </a:solidFill>
                <a:latin typeface="Arial"/>
                <a:ea typeface="Arial"/>
                <a:cs typeface="Arial"/>
                <a:sym typeface="Arial"/>
              </a:rPr>
              <a:t>positive learning environment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where students support and learn from each other. Overall, personalized collaboration helps students succeed academically while developing important </a:t>
            </a:r>
            <a:r>
              <a:rPr lang="en-US" sz="2000" b="1" i="0" u="none" strike="noStrike" cap="none">
                <a:solidFill>
                  <a:srgbClr val="E36C09"/>
                </a:solidFill>
                <a:latin typeface="Arial"/>
                <a:ea typeface="Arial"/>
                <a:cs typeface="Arial"/>
                <a:sym typeface="Arial"/>
              </a:rPr>
              <a:t>social and emotional skills.</a:t>
            </a:r>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Watch this video by Edutopia on how collaborative learning builds better understanding.</a:t>
            </a: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 </a:t>
            </a:r>
            <a:endParaRPr sz="1400" b="0" i="0" u="none" strike="noStrike" cap="none">
              <a:solidFill>
                <a:srgbClr val="000000"/>
              </a:solidFill>
              <a:latin typeface="Arial"/>
              <a:ea typeface="Arial"/>
              <a:cs typeface="Arial"/>
              <a:sym typeface="Arial"/>
            </a:endParaRPr>
          </a:p>
        </p:txBody>
      </p:sp>
      <p:pic>
        <p:nvPicPr>
          <p:cNvPr id="422" name="Google Shape;422;p41"/>
          <p:cNvPicPr preferRelativeResize="0"/>
          <p:nvPr/>
        </p:nvPicPr>
        <p:blipFill rotWithShape="1">
          <a:blip r:embed="rId8">
            <a:alphaModFix/>
          </a:blip>
          <a:srcRect/>
          <a:stretch/>
        </p:blipFill>
        <p:spPr>
          <a:xfrm>
            <a:off x="11336175" y="2976421"/>
            <a:ext cx="6401737" cy="3600977"/>
          </a:xfrm>
          <a:prstGeom prst="rect">
            <a:avLst/>
          </a:prstGeom>
          <a:noFill/>
          <a:ln>
            <a:noFill/>
          </a:ln>
        </p:spPr>
      </p:pic>
      <p:sp>
        <p:nvSpPr>
          <p:cNvPr id="423" name="Google Shape;423;p41"/>
          <p:cNvSpPr txBox="1"/>
          <p:nvPr/>
        </p:nvSpPr>
        <p:spPr>
          <a:xfrm>
            <a:off x="11208327" y="6758324"/>
            <a:ext cx="5718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https://www.youtube.com/watch?v=rWEwv_qobpU</a:t>
            </a:r>
            <a:endParaRPr/>
          </a:p>
        </p:txBody>
      </p:sp>
      <p:pic>
        <p:nvPicPr>
          <p:cNvPr id="424" name="Google Shape;424;p41"/>
          <p:cNvPicPr preferRelativeResize="0"/>
          <p:nvPr/>
        </p:nvPicPr>
        <p:blipFill rotWithShape="1">
          <a:blip r:embed="rId9">
            <a:alphaModFix/>
          </a:blip>
          <a:srcRect/>
          <a:stretch/>
        </p:blipFill>
        <p:spPr>
          <a:xfrm>
            <a:off x="15812650" y="9468646"/>
            <a:ext cx="1727565" cy="628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28"/>
        <p:cNvGrpSpPr/>
        <p:nvPr/>
      </p:nvGrpSpPr>
      <p:grpSpPr>
        <a:xfrm>
          <a:off x="0" y="0"/>
          <a:ext cx="0" cy="0"/>
          <a:chOff x="0" y="0"/>
          <a:chExt cx="0" cy="0"/>
        </a:xfrm>
      </p:grpSpPr>
      <p:sp>
        <p:nvSpPr>
          <p:cNvPr id="429" name="Google Shape;429;p42"/>
          <p:cNvSpPr txBox="1"/>
          <p:nvPr/>
        </p:nvSpPr>
        <p:spPr>
          <a:xfrm>
            <a:off x="1268384" y="803047"/>
            <a:ext cx="11834641"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Facilitate constructive interactions among students</a:t>
            </a:r>
            <a:endParaRPr sz="3200" b="0" i="0" u="none" strike="noStrike" cap="none">
              <a:solidFill>
                <a:srgbClr val="033C5B"/>
              </a:solidFill>
              <a:latin typeface="Arial"/>
              <a:ea typeface="Arial"/>
              <a:cs typeface="Arial"/>
              <a:sym typeface="Arial"/>
            </a:endParaRPr>
          </a:p>
        </p:txBody>
      </p:sp>
      <p:sp>
        <p:nvSpPr>
          <p:cNvPr id="430" name="Google Shape;430;p42"/>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2"/>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2"/>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33" name="Google Shape;433;p42"/>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2"/>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2"/>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36" name="Google Shape;436;p42"/>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2"/>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39" name="Google Shape;439;p4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40" name="Google Shape;440;p42"/>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41" name="Google Shape;441;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2" name="Google Shape;442;p42"/>
          <p:cNvPicPr preferRelativeResize="0"/>
          <p:nvPr/>
        </p:nvPicPr>
        <p:blipFill rotWithShape="1">
          <a:blip r:embed="rId5">
            <a:alphaModFix/>
          </a:blip>
          <a:srcRect/>
          <a:stretch/>
        </p:blipFill>
        <p:spPr>
          <a:xfrm>
            <a:off x="13471236" y="5257590"/>
            <a:ext cx="2946400" cy="3367314"/>
          </a:xfrm>
          <a:prstGeom prst="rect">
            <a:avLst/>
          </a:prstGeom>
          <a:noFill/>
          <a:ln>
            <a:noFill/>
          </a:ln>
        </p:spPr>
      </p:pic>
      <p:sp>
        <p:nvSpPr>
          <p:cNvPr id="443" name="Google Shape;443;p42"/>
          <p:cNvSpPr txBox="1"/>
          <p:nvPr/>
        </p:nvSpPr>
        <p:spPr>
          <a:xfrm>
            <a:off x="1268384" y="1748562"/>
            <a:ext cx="15149252"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Constructive interactions are the foundation of a collaborative and engaging learning environment. In the flipped classroom, facilitating these interactions among students is essential for nurturing critical thinking, communication skills, and the ability to work effectively in teams. Here are five ways to help you do it: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42"/>
          <p:cNvSpPr txBox="1"/>
          <p:nvPr/>
        </p:nvSpPr>
        <p:spPr>
          <a:xfrm>
            <a:off x="1471566" y="3732816"/>
            <a:ext cx="418619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Establish Ground Rules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Set clear guidelines for respect, active listening, and equitable participation to create a supportive and productive discussion environment.</a:t>
            </a:r>
            <a:endParaRPr/>
          </a:p>
        </p:txBody>
      </p:sp>
      <p:sp>
        <p:nvSpPr>
          <p:cNvPr id="445" name="Google Shape;445;p42"/>
          <p:cNvSpPr txBox="1"/>
          <p:nvPr/>
        </p:nvSpPr>
        <p:spPr>
          <a:xfrm>
            <a:off x="6534576" y="3731917"/>
            <a:ext cx="4186192"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Diverse Grouping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Rotate group members regularly to expose students to a variety of perspectives and working styles.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446" name="Google Shape;446;p42"/>
          <p:cNvSpPr txBox="1"/>
          <p:nvPr/>
        </p:nvSpPr>
        <p:spPr>
          <a:xfrm>
            <a:off x="11677975" y="3731917"/>
            <a:ext cx="4186192"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Guided Discussions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Use thought-provoking questions to keep discussions focused and productive, ensuring they remain on track and contribute to the learning objectives.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447" name="Google Shape;447;p42"/>
          <p:cNvSpPr txBox="1"/>
          <p:nvPr/>
        </p:nvSpPr>
        <p:spPr>
          <a:xfrm>
            <a:off x="6614965" y="5654992"/>
            <a:ext cx="418619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Conflict Resolution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Equip students with strategies to address and resolve disagreements constructively, turning potential conflicts into learning opportunities</a:t>
            </a:r>
            <a:endParaRPr/>
          </a:p>
        </p:txBody>
      </p:sp>
      <p:sp>
        <p:nvSpPr>
          <p:cNvPr id="448" name="Google Shape;448;p42"/>
          <p:cNvSpPr txBox="1"/>
          <p:nvPr/>
        </p:nvSpPr>
        <p:spPr>
          <a:xfrm>
            <a:off x="1440873" y="5995878"/>
            <a:ext cx="4186192"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Role Assignment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Designate specific roles within group activities to ensure each student has a defined purpose and can contribute effectively.</a:t>
            </a:r>
            <a:endParaRPr sz="2000" b="0" i="0" u="none" strike="noStrike" cap="none">
              <a:solidFill>
                <a:srgbClr val="000000"/>
              </a:solidFill>
              <a:latin typeface="Arial"/>
              <a:ea typeface="Arial"/>
              <a:cs typeface="Arial"/>
              <a:sym typeface="Arial"/>
            </a:endParaRPr>
          </a:p>
        </p:txBody>
      </p:sp>
      <p:pic>
        <p:nvPicPr>
          <p:cNvPr id="449" name="Google Shape;449;p42"/>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Learning Objectives</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028700" y="3069100"/>
            <a:ext cx="7827300" cy="6032421"/>
          </a:xfrm>
          <a:prstGeom prst="rect">
            <a:avLst/>
          </a:prstGeom>
          <a:noFill/>
          <a:ln>
            <a:noFill/>
          </a:ln>
        </p:spPr>
        <p:txBody>
          <a:bodyPr spcFirstLastPara="1" wrap="square" lIns="0" tIns="0" rIns="0" bIns="0" anchor="t" anchorCtr="0">
            <a:spAutoFit/>
          </a:bodyPr>
          <a:lstStyle/>
          <a:p>
            <a:pPr marL="604519" marR="0" lvl="1" indent="-302260" algn="l" rtl="0">
              <a:lnSpc>
                <a:spcPct val="140014"/>
              </a:lnSpc>
              <a:spcBef>
                <a:spcPts val="0"/>
              </a:spcBef>
              <a:spcAft>
                <a:spcPts val="0"/>
              </a:spcAft>
              <a:buClr>
                <a:srgbClr val="121212"/>
              </a:buClr>
              <a:buSzPts val="2799"/>
              <a:buFont typeface="Arial"/>
              <a:buChar char="•"/>
            </a:pPr>
            <a:r>
              <a:rPr lang="en-US" sz="2000" b="0" i="0" u="none" strike="noStrike" cap="none">
                <a:solidFill>
                  <a:srgbClr val="121212"/>
                </a:solidFill>
                <a:latin typeface="Arial"/>
                <a:ea typeface="Arial"/>
                <a:cs typeface="Arial"/>
                <a:sym typeface="Arial"/>
              </a:rPr>
              <a:t>Understand the role of the teacher as a knowledge manager</a:t>
            </a:r>
            <a:endParaRPr/>
          </a:p>
          <a:p>
            <a:pPr marL="604519" marR="0" lvl="1" indent="-124523" algn="l" rtl="0">
              <a:lnSpc>
                <a:spcPct val="140014"/>
              </a:lnSpc>
              <a:spcBef>
                <a:spcPts val="0"/>
              </a:spcBef>
              <a:spcAft>
                <a:spcPts val="0"/>
              </a:spcAft>
              <a:buClr>
                <a:srgbClr val="121212"/>
              </a:buClr>
              <a:buSzPts val="2799"/>
              <a:buFont typeface="Arial"/>
              <a:buNone/>
            </a:pPr>
            <a:endParaRPr sz="2000" b="0" i="0" u="none" strike="noStrike" cap="none">
              <a:solidFill>
                <a:srgbClr val="121212"/>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a:solidFill>
                  <a:srgbClr val="121212"/>
                </a:solidFill>
                <a:latin typeface="Arial"/>
                <a:ea typeface="Arial"/>
                <a:cs typeface="Arial"/>
                <a:sym typeface="Arial"/>
              </a:rPr>
              <a:t>Navigate and integrate various forms of knowledge in the classroom</a:t>
            </a:r>
            <a:endParaRPr/>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a:solidFill>
                <a:srgbClr val="121212"/>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a:solidFill>
                  <a:srgbClr val="121212"/>
                </a:solidFill>
                <a:latin typeface="Arial"/>
                <a:ea typeface="Arial"/>
                <a:cs typeface="Arial"/>
                <a:sym typeface="Arial"/>
              </a:rPr>
              <a:t>Implement role-playing as an educational strategy </a:t>
            </a:r>
            <a:endParaRPr sz="2000" b="0" i="0" u="none" strike="noStrike" cap="none">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a:solidFill>
                <a:srgbClr val="000000"/>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a:solidFill>
                  <a:srgbClr val="121212"/>
                </a:solidFill>
                <a:latin typeface="Arial"/>
                <a:ea typeface="Arial"/>
                <a:cs typeface="Arial"/>
                <a:sym typeface="Arial"/>
              </a:rPr>
              <a:t>Personalise collaborative learning activities </a:t>
            </a:r>
            <a:endParaRPr sz="2000" b="0" i="0" u="none" strike="noStrike" cap="none">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a:solidFill>
                <a:srgbClr val="000000"/>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a:solidFill>
                  <a:srgbClr val="121212"/>
                </a:solidFill>
                <a:latin typeface="Arial"/>
                <a:ea typeface="Arial"/>
                <a:cs typeface="Arial"/>
                <a:sym typeface="Arial"/>
              </a:rPr>
              <a:t>Facilitate constructive interactions among students</a:t>
            </a:r>
            <a:endParaRPr/>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a:solidFill>
                <a:srgbClr val="000000"/>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a:solidFill>
                  <a:srgbClr val="121212"/>
                </a:solidFill>
                <a:latin typeface="Arial"/>
                <a:ea typeface="Arial"/>
                <a:cs typeface="Arial"/>
                <a:sym typeface="Arial"/>
              </a:rPr>
              <a:t>Promote student autonomy and responsibility in learning </a:t>
            </a:r>
            <a:endParaRPr sz="2000" b="0" i="0" u="none" strike="noStrike" cap="none">
              <a:solidFill>
                <a:srgbClr val="121212"/>
              </a:solidFill>
              <a:latin typeface="Arial"/>
              <a:ea typeface="Arial"/>
              <a:cs typeface="Arial"/>
              <a:sym typeface="Arial"/>
            </a:endParaRPr>
          </a:p>
          <a:p>
            <a:pPr marL="604519" marR="0" lvl="1" indent="-124523" algn="l" rtl="0">
              <a:lnSpc>
                <a:spcPct val="140014"/>
              </a:lnSpc>
              <a:spcBef>
                <a:spcPts val="0"/>
              </a:spcBef>
              <a:spcAft>
                <a:spcPts val="0"/>
              </a:spcAft>
              <a:buClr>
                <a:srgbClr val="121212"/>
              </a:buClr>
              <a:buSzPts val="2599"/>
              <a:buFont typeface="Arial"/>
              <a:buNone/>
            </a:pPr>
            <a:endParaRPr sz="2000" b="0" i="0" u="none" strike="noStrike" cap="none">
              <a:solidFill>
                <a:srgbClr val="000000"/>
              </a:solidFill>
              <a:latin typeface="Arial"/>
              <a:ea typeface="Arial"/>
              <a:cs typeface="Arial"/>
              <a:sym typeface="Arial"/>
            </a:endParaRPr>
          </a:p>
          <a:p>
            <a:pPr marL="604519" marR="0" lvl="1" indent="-289560" algn="l" rtl="0">
              <a:lnSpc>
                <a:spcPct val="140014"/>
              </a:lnSpc>
              <a:spcBef>
                <a:spcPts val="0"/>
              </a:spcBef>
              <a:spcAft>
                <a:spcPts val="0"/>
              </a:spcAft>
              <a:buClr>
                <a:srgbClr val="121212"/>
              </a:buClr>
              <a:buSzPts val="2599"/>
              <a:buFont typeface="Arial"/>
              <a:buChar char="•"/>
            </a:pPr>
            <a:r>
              <a:rPr lang="en-US" sz="2000" b="0" i="0" u="none" strike="noStrike" cap="none">
                <a:solidFill>
                  <a:srgbClr val="121212"/>
                </a:solidFill>
                <a:latin typeface="Arial"/>
                <a:ea typeface="Arial"/>
                <a:cs typeface="Arial"/>
                <a:sym typeface="Arial"/>
              </a:rPr>
              <a:t>Assess and enhance collaborative learning</a:t>
            </a:r>
            <a:endParaRPr sz="2000" b="0" i="0" u="none" strike="noStrike" cap="none">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5" name="Google Shape;105;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pic>
        <p:nvPicPr>
          <p:cNvPr id="106" name="Google Shape;106;p2"/>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53"/>
        <p:cNvGrpSpPr/>
        <p:nvPr/>
      </p:nvGrpSpPr>
      <p:grpSpPr>
        <a:xfrm>
          <a:off x="0" y="0"/>
          <a:ext cx="0" cy="0"/>
          <a:chOff x="0" y="0"/>
          <a:chExt cx="0" cy="0"/>
        </a:xfrm>
      </p:grpSpPr>
      <p:sp>
        <p:nvSpPr>
          <p:cNvPr id="454" name="Google Shape;454;p43"/>
          <p:cNvSpPr txBox="1"/>
          <p:nvPr/>
        </p:nvSpPr>
        <p:spPr>
          <a:xfrm>
            <a:off x="1268384" y="803047"/>
            <a:ext cx="11834641"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Facilitate constructive interactions among students</a:t>
            </a:r>
            <a:br>
              <a:rPr lang="en-US" sz="3200" b="0" i="0" u="none" strike="noStrike" cap="none">
                <a:solidFill>
                  <a:srgbClr val="033C5B"/>
                </a:solidFill>
                <a:latin typeface="Arial"/>
                <a:ea typeface="Arial"/>
                <a:cs typeface="Arial"/>
                <a:sym typeface="Arial"/>
              </a:rPr>
            </a:br>
            <a:endParaRPr sz="3200" b="0" i="0" u="none" strike="noStrike" cap="none">
              <a:solidFill>
                <a:srgbClr val="033C5B"/>
              </a:solidFill>
              <a:latin typeface="Arial"/>
              <a:ea typeface="Arial"/>
              <a:cs typeface="Arial"/>
              <a:sym typeface="Arial"/>
            </a:endParaRPr>
          </a:p>
        </p:txBody>
      </p:sp>
      <p:sp>
        <p:nvSpPr>
          <p:cNvPr id="455" name="Google Shape;455;p4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58" name="Google Shape;458;p4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61" name="Google Shape;461;p4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64" name="Google Shape;464;p4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65" name="Google Shape;465;p43"/>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66" name="Google Shape;466;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43"/>
          <p:cNvSpPr/>
          <p:nvPr/>
        </p:nvSpPr>
        <p:spPr>
          <a:xfrm>
            <a:off x="2014002" y="1776884"/>
            <a:ext cx="4336473" cy="696141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68" name="Google Shape;468;p43"/>
          <p:cNvSpPr txBox="1"/>
          <p:nvPr/>
        </p:nvSpPr>
        <p:spPr>
          <a:xfrm>
            <a:off x="2236543" y="2087352"/>
            <a:ext cx="4089839" cy="64633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a:solidFill>
                  <a:srgbClr val="E36C09"/>
                </a:solidFill>
                <a:latin typeface="Arial"/>
                <a:ea typeface="Arial"/>
                <a:cs typeface="Arial"/>
                <a:sym typeface="Arial"/>
              </a:rPr>
              <a:t>Practical Ways to Promote Constructive Dialogue: </a:t>
            </a:r>
            <a:endParaRPr sz="2000" b="0" i="0" u="sng"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Think-Pair-Share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Encourage independent thinking, followed by sharing and discussing ideas with a partner, and eventually with the larger group.</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Debate Formats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Organize structured debates where students research, present, and defend their viewpoints, fostering a deeper understanding of the topic.</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Peer Review</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Include sessions where students can offer constructive feedback, enhancing the learning experience through peer insights.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69" name="Google Shape;469;p43"/>
          <p:cNvPicPr preferRelativeResize="0"/>
          <p:nvPr/>
        </p:nvPicPr>
        <p:blipFill rotWithShape="1">
          <a:blip r:embed="rId5">
            <a:alphaModFix/>
          </a:blip>
          <a:srcRect/>
          <a:stretch/>
        </p:blipFill>
        <p:spPr>
          <a:xfrm>
            <a:off x="7622012" y="4693948"/>
            <a:ext cx="2193550" cy="2265808"/>
          </a:xfrm>
          <a:prstGeom prst="rect">
            <a:avLst/>
          </a:prstGeom>
          <a:noFill/>
          <a:ln>
            <a:noFill/>
          </a:ln>
        </p:spPr>
      </p:pic>
      <p:sp>
        <p:nvSpPr>
          <p:cNvPr id="470" name="Google Shape;470;p43"/>
          <p:cNvSpPr/>
          <p:nvPr/>
        </p:nvSpPr>
        <p:spPr>
          <a:xfrm>
            <a:off x="11087100" y="638383"/>
            <a:ext cx="4572000" cy="7126578"/>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71" name="Google Shape;471;p43"/>
          <p:cNvSpPr txBox="1"/>
          <p:nvPr/>
        </p:nvSpPr>
        <p:spPr>
          <a:xfrm>
            <a:off x="11811088" y="870181"/>
            <a:ext cx="3352800" cy="67710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a:solidFill>
                  <a:srgbClr val="E36C09"/>
                </a:solidFill>
                <a:latin typeface="Arial"/>
                <a:ea typeface="Arial"/>
                <a:cs typeface="Arial"/>
                <a:sym typeface="Arial"/>
              </a:rPr>
              <a:t>Measuring Interaction Quality:</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Observation</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Actively monitor group interactions, providing real-time guidance and feedback.</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Reflection</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Encourage students to reflect on their experiences in group activities, focusing on what they contributed and learned from others.</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Assessment Criteria</a:t>
            </a:r>
            <a:r>
              <a:rPr lang="en-US" sz="2000" b="0" i="0" u="none" strike="noStrike" cap="none">
                <a:solidFill>
                  <a:srgbClr val="E36C09"/>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Incorporate collaboration and interaction quality into assessment rubrics to recognize and encourage constructive participation.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72" name="Google Shape;472;p43"/>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76"/>
        <p:cNvGrpSpPr/>
        <p:nvPr/>
      </p:nvGrpSpPr>
      <p:grpSpPr>
        <a:xfrm>
          <a:off x="0" y="0"/>
          <a:ext cx="0" cy="0"/>
          <a:chOff x="0" y="0"/>
          <a:chExt cx="0" cy="0"/>
        </a:xfrm>
      </p:grpSpPr>
      <p:sp>
        <p:nvSpPr>
          <p:cNvPr id="477" name="Google Shape;477;p13"/>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3"/>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479" name="Google Shape;479;p13"/>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480" name="Google Shape;480;p13"/>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481" name="Google Shape;481;p13"/>
          <p:cNvSpPr txBox="1"/>
          <p:nvPr/>
        </p:nvSpPr>
        <p:spPr>
          <a:xfrm>
            <a:off x="9613816" y="685839"/>
            <a:ext cx="8445584" cy="22408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Promote student autonomy and responsibility in learning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7000"/>
              <a:buFont typeface="Arial"/>
              <a:buNone/>
            </a:pPr>
            <a:endParaRPr sz="7000" b="0" i="0" u="none" strike="noStrike" cap="none">
              <a:solidFill>
                <a:srgbClr val="033C5B"/>
              </a:solidFill>
              <a:latin typeface="Arial"/>
              <a:ea typeface="Arial"/>
              <a:cs typeface="Arial"/>
              <a:sym typeface="Arial"/>
            </a:endParaRPr>
          </a:p>
        </p:txBody>
      </p:sp>
      <p:sp>
        <p:nvSpPr>
          <p:cNvPr id="482" name="Google Shape;482;p13"/>
          <p:cNvSpPr txBox="1"/>
          <p:nvPr/>
        </p:nvSpPr>
        <p:spPr>
          <a:xfrm>
            <a:off x="9946325" y="3529439"/>
            <a:ext cx="6457864" cy="2154436"/>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Promoting autonomy and responsibility in students prepares them for lifelong learning and success beyond the classroom. It encourages students to take charge of their educational journey, leading to greater motivation, self-confidence, and academic performance.</a:t>
            </a:r>
            <a:endParaRPr sz="2000" b="0" i="0" u="none" strike="noStrike" cap="none">
              <a:solidFill>
                <a:srgbClr val="121212"/>
              </a:solidFill>
              <a:latin typeface="Arial"/>
              <a:ea typeface="Arial"/>
              <a:cs typeface="Arial"/>
              <a:sym typeface="Arial"/>
            </a:endParaRPr>
          </a:p>
        </p:txBody>
      </p:sp>
      <p:sp>
        <p:nvSpPr>
          <p:cNvPr id="483" name="Google Shape;483;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84" name="Google Shape;484;p1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85" name="Google Shape;485;p13"/>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486" name="Google Shape;486;p1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7" name="Google Shape;487;p13"/>
          <p:cNvPicPr preferRelativeResize="0"/>
          <p:nvPr/>
        </p:nvPicPr>
        <p:blipFill rotWithShape="1">
          <a:blip r:embed="rId7">
            <a:alphaModFix/>
          </a:blip>
          <a:srcRect/>
          <a:stretch/>
        </p:blipFill>
        <p:spPr>
          <a:xfrm>
            <a:off x="1017873" y="2054990"/>
            <a:ext cx="7644834" cy="5103334"/>
          </a:xfrm>
          <a:prstGeom prst="rect">
            <a:avLst/>
          </a:prstGeom>
          <a:noFill/>
          <a:ln>
            <a:noFill/>
          </a:ln>
        </p:spPr>
      </p:pic>
      <p:pic>
        <p:nvPicPr>
          <p:cNvPr id="488" name="Google Shape;488;p13"/>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92"/>
        <p:cNvGrpSpPr/>
        <p:nvPr/>
      </p:nvGrpSpPr>
      <p:grpSpPr>
        <a:xfrm>
          <a:off x="0" y="0"/>
          <a:ext cx="0" cy="0"/>
          <a:chOff x="0" y="0"/>
          <a:chExt cx="0" cy="0"/>
        </a:xfrm>
      </p:grpSpPr>
      <p:sp>
        <p:nvSpPr>
          <p:cNvPr id="493" name="Google Shape;493;p14"/>
          <p:cNvSpPr txBox="1"/>
          <p:nvPr/>
        </p:nvSpPr>
        <p:spPr>
          <a:xfrm>
            <a:off x="508526" y="1718577"/>
            <a:ext cx="14178000" cy="1807800"/>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Ways to promote student autonomy and responsibility in learning </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494" name="Google Shape;494;p14"/>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4"/>
          <p:cNvSpPr/>
          <p:nvPr/>
        </p:nvSpPr>
        <p:spPr>
          <a:xfrm rot="-5400000">
            <a:off x="8687250" y="-8449879"/>
            <a:ext cx="9135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97" name="Google Shape;497;p14"/>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498" name="Google Shape;498;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499" name="Google Shape;499;p1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00" name="Google Shape;500;p14"/>
          <p:cNvSpPr txBox="1"/>
          <p:nvPr/>
        </p:nvSpPr>
        <p:spPr>
          <a:xfrm>
            <a:off x="5627065" y="9243317"/>
            <a:ext cx="12041056" cy="56015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US" sz="1400" b="0" i="0" u="none" strike="noStrike" cap="none">
                <a:solidFill>
                  <a:srgbClr val="12121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01" name="Google Shape;501;p1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2" name="Google Shape;502;p14"/>
          <p:cNvPicPr preferRelativeResize="0"/>
          <p:nvPr/>
        </p:nvPicPr>
        <p:blipFill rotWithShape="1">
          <a:blip r:embed="rId6">
            <a:alphaModFix/>
          </a:blip>
          <a:srcRect/>
          <a:stretch/>
        </p:blipFill>
        <p:spPr>
          <a:xfrm>
            <a:off x="13660206" y="1306782"/>
            <a:ext cx="3048000" cy="3048000"/>
          </a:xfrm>
          <a:prstGeom prst="rect">
            <a:avLst/>
          </a:prstGeom>
          <a:noFill/>
          <a:ln>
            <a:noFill/>
          </a:ln>
        </p:spPr>
      </p:pic>
      <p:sp>
        <p:nvSpPr>
          <p:cNvPr id="503" name="Google Shape;503;p14"/>
          <p:cNvSpPr txBox="1"/>
          <p:nvPr/>
        </p:nvSpPr>
        <p:spPr>
          <a:xfrm>
            <a:off x="559140" y="2369127"/>
            <a:ext cx="1141118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There are different ways to foster student autonomy and responsibility in learning. We are going to introduce you to seven of them. </a:t>
            </a:r>
            <a:endParaRPr sz="2000" b="0" i="0" u="none" strike="noStrike" cap="none">
              <a:solidFill>
                <a:srgbClr val="000000"/>
              </a:solidFill>
              <a:latin typeface="Arial"/>
              <a:ea typeface="Arial"/>
              <a:cs typeface="Arial"/>
              <a:sym typeface="Arial"/>
            </a:endParaRPr>
          </a:p>
        </p:txBody>
      </p:sp>
      <p:sp>
        <p:nvSpPr>
          <p:cNvPr id="504" name="Google Shape;504;p14"/>
          <p:cNvSpPr txBox="1"/>
          <p:nvPr/>
        </p:nvSpPr>
        <p:spPr>
          <a:xfrm>
            <a:off x="678873" y="3352800"/>
            <a:ext cx="3573558" cy="3077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1. Choice and Voice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Provide opportunities for students to make choices about their learning, such as selecting topics, methods, or project approaches. This inclusion enhances their engagement and investment in the learning process.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14"/>
          <p:cNvSpPr txBox="1"/>
          <p:nvPr/>
        </p:nvSpPr>
        <p:spPr>
          <a:xfrm>
            <a:off x="8803440" y="3403704"/>
            <a:ext cx="3573558"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3. Self-Assessment</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Equip students with the skills to evaluate their own work. Encourage them to identify areas for improvement, reinforcing their ability to critically reflect on their learning.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14"/>
          <p:cNvSpPr txBox="1"/>
          <p:nvPr/>
        </p:nvSpPr>
        <p:spPr>
          <a:xfrm>
            <a:off x="4741156" y="3489508"/>
            <a:ext cx="3573558"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2. Goal Setting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Support students in setting their own learning goals. Assist them in developing actionable plans to achieve these goals, fostering a sense of purpose and direction in their learning journey.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14"/>
          <p:cNvSpPr txBox="1"/>
          <p:nvPr/>
        </p:nvSpPr>
        <p:spPr>
          <a:xfrm>
            <a:off x="675250" y="6338794"/>
            <a:ext cx="3573558"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4. Individual Learning Responsibility</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Motivate students to take ownership of their learning by actively seeking resources, asking questions, and engaging in self-driven exploration.</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14"/>
          <p:cNvSpPr txBox="1"/>
          <p:nvPr/>
        </p:nvSpPr>
        <p:spPr>
          <a:xfrm>
            <a:off x="4741156" y="6430566"/>
            <a:ext cx="3573558"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5. Collaborative Responsibility</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 group settings, foster a sense of shared responsibility where each member contributes to and supports the learning of others.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14"/>
          <p:cNvSpPr txBox="1"/>
          <p:nvPr/>
        </p:nvSpPr>
        <p:spPr>
          <a:xfrm>
            <a:off x="8803440" y="6427024"/>
            <a:ext cx="3573558" cy="21544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6. Accountability Measures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Implement systems like learning contracts or peer assessments to hold students accountable for their learning progress.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14"/>
          <p:cNvSpPr txBox="1"/>
          <p:nvPr/>
        </p:nvSpPr>
        <p:spPr>
          <a:xfrm>
            <a:off x="12924091" y="4667192"/>
            <a:ext cx="3573558"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7. Encouraging Responsibility in Learning: </a:t>
            </a:r>
            <a:r>
              <a:rPr lang="en-US" sz="2000" b="0" i="0" u="none" strike="noStrike" cap="none">
                <a:solidFill>
                  <a:srgbClr val="000000"/>
                </a:solidFill>
                <a:latin typeface="Arial"/>
                <a:ea typeface="Arial"/>
                <a:cs typeface="Arial"/>
                <a:sym typeface="Arial"/>
              </a:rPr>
              <a:t>Fostering responsibility in learning involves encouraging students to actively participate in and take ownership of their educational journey. This means helping them understand that their success is linked to their effort, engagement, and the steps they take to manage their own learning.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11" name="Google Shape;511;p14"/>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15"/>
        <p:cNvGrpSpPr/>
        <p:nvPr/>
      </p:nvGrpSpPr>
      <p:grpSpPr>
        <a:xfrm>
          <a:off x="0" y="0"/>
          <a:ext cx="0" cy="0"/>
          <a:chOff x="0" y="0"/>
          <a:chExt cx="0" cy="0"/>
        </a:xfrm>
      </p:grpSpPr>
      <p:sp>
        <p:nvSpPr>
          <p:cNvPr id="516" name="Google Shape;516;p44"/>
          <p:cNvSpPr txBox="1"/>
          <p:nvPr/>
        </p:nvSpPr>
        <p:spPr>
          <a:xfrm>
            <a:off x="508526" y="942427"/>
            <a:ext cx="14177966"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Benefits of promoting student autonomy and responsibility in learning </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517" name="Google Shape;517;p44"/>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4"/>
          <p:cNvSpPr/>
          <p:nvPr/>
        </p:nvSpPr>
        <p:spPr>
          <a:xfrm rot="-5400000">
            <a:off x="8797950" y="-8797700"/>
            <a:ext cx="6957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20" name="Google Shape;520;p44"/>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521" name="Google Shape;521;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22" name="Google Shape;522;p4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23" name="Google Shape;523;p44"/>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24" name="Google Shape;524;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4"/>
          <p:cNvSpPr txBox="1"/>
          <p:nvPr/>
        </p:nvSpPr>
        <p:spPr>
          <a:xfrm>
            <a:off x="559140" y="2369127"/>
            <a:ext cx="114111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pic>
        <p:nvPicPr>
          <p:cNvPr id="526" name="Google Shape;526;p44"/>
          <p:cNvPicPr preferRelativeResize="0"/>
          <p:nvPr/>
        </p:nvPicPr>
        <p:blipFill rotWithShape="1">
          <a:blip r:embed="rId6">
            <a:alphaModFix/>
          </a:blip>
          <a:srcRect/>
          <a:stretch/>
        </p:blipFill>
        <p:spPr>
          <a:xfrm>
            <a:off x="8143367" y="3617964"/>
            <a:ext cx="8901374" cy="3842095"/>
          </a:xfrm>
          <a:prstGeom prst="rect">
            <a:avLst/>
          </a:prstGeom>
          <a:noFill/>
          <a:ln>
            <a:noFill/>
          </a:ln>
        </p:spPr>
      </p:pic>
      <p:sp>
        <p:nvSpPr>
          <p:cNvPr id="527" name="Google Shape;527;p44"/>
          <p:cNvSpPr txBox="1"/>
          <p:nvPr/>
        </p:nvSpPr>
        <p:spPr>
          <a:xfrm>
            <a:off x="1247850" y="3859751"/>
            <a:ext cx="6349659"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1. It Empowers Students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Giving students autonomy makes them active learners, taking control of their education and how they engage with the material. This boosts confidence and engagement, encouraging students to explore topics deeply and solve problems independently.</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For example</a:t>
            </a:r>
            <a:r>
              <a:rPr lang="en-US" sz="2000" b="1" i="0" u="none" strike="noStrike" cap="none">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 a vocational setting, students might choose their own projects or methods, leading to more meaningful learning.</a:t>
            </a:r>
            <a:endParaRPr/>
          </a:p>
        </p:txBody>
      </p:sp>
      <p:pic>
        <p:nvPicPr>
          <p:cNvPr id="528" name="Google Shape;528;p44"/>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32"/>
        <p:cNvGrpSpPr/>
        <p:nvPr/>
      </p:nvGrpSpPr>
      <p:grpSpPr>
        <a:xfrm>
          <a:off x="0" y="0"/>
          <a:ext cx="0" cy="0"/>
          <a:chOff x="0" y="0"/>
          <a:chExt cx="0" cy="0"/>
        </a:xfrm>
      </p:grpSpPr>
      <p:sp>
        <p:nvSpPr>
          <p:cNvPr id="533" name="Google Shape;533;p45"/>
          <p:cNvSpPr txBox="1"/>
          <p:nvPr/>
        </p:nvSpPr>
        <p:spPr>
          <a:xfrm>
            <a:off x="508526" y="942427"/>
            <a:ext cx="14177966"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Benefits of promoting student autonomy and responsibility in learning </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534" name="Google Shape;534;p45"/>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5"/>
          <p:cNvSpPr/>
          <p:nvPr/>
        </p:nvSpPr>
        <p:spPr>
          <a:xfrm rot="-5400000">
            <a:off x="8754300" y="-8754350"/>
            <a:ext cx="7830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5"/>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37" name="Google Shape;537;p45"/>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538" name="Google Shape;538;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39" name="Google Shape;539;p4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40" name="Google Shape;540;p45"/>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41" name="Google Shape;541;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5"/>
          <p:cNvSpPr txBox="1"/>
          <p:nvPr/>
        </p:nvSpPr>
        <p:spPr>
          <a:xfrm>
            <a:off x="559140" y="2369127"/>
            <a:ext cx="114111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43" name="Google Shape;543;p45"/>
          <p:cNvSpPr txBox="1"/>
          <p:nvPr/>
        </p:nvSpPr>
        <p:spPr>
          <a:xfrm>
            <a:off x="6451414" y="2569182"/>
            <a:ext cx="55695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2. It Builds Critical Life Skills</a:t>
            </a:r>
            <a:endParaRPr sz="2000" b="1" i="0" u="none" strike="noStrike" cap="none">
              <a:solidFill>
                <a:srgbClr val="E36C09"/>
              </a:solidFill>
              <a:latin typeface="Arial"/>
              <a:ea typeface="Arial"/>
              <a:cs typeface="Arial"/>
              <a:sym typeface="Arial"/>
            </a:endParaRPr>
          </a:p>
        </p:txBody>
      </p:sp>
      <p:sp>
        <p:nvSpPr>
          <p:cNvPr id="544" name="Google Shape;544;p45"/>
          <p:cNvSpPr txBox="1"/>
          <p:nvPr/>
        </p:nvSpPr>
        <p:spPr>
          <a:xfrm>
            <a:off x="1436033" y="3950142"/>
            <a:ext cx="5906875" cy="338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Decision-Making and Problem-Solving</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Autonomy helps students develop these skills by requiring them to make choices about their learning.</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These skills are crucial for success in both personal and professional life, preparing students to handle real-world challenges.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For example, a student managing a group project learns to delegate, manage time, and solve conflicts, building problem-solving abilities.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45"/>
          <p:cNvSpPr txBox="1"/>
          <p:nvPr/>
        </p:nvSpPr>
        <p:spPr>
          <a:xfrm>
            <a:off x="9506778" y="3950142"/>
            <a:ext cx="5996476"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Self-Regulation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Autonomy fosters self-regulation, requiring students to set goals, manage time, and stay focused. Self-regulation is key for lifelong learning and career success, helping students become independent, effective learners.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For example, in a flipped classroom, students manage their study habits to prepare for class, honing their self-regulation skills.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546" name="Google Shape;546;p45"/>
          <p:cNvCxnSpPr/>
          <p:nvPr/>
        </p:nvCxnSpPr>
        <p:spPr>
          <a:xfrm flipH="1">
            <a:off x="5999018" y="3015896"/>
            <a:ext cx="1554480" cy="695768"/>
          </a:xfrm>
          <a:prstGeom prst="straightConnector1">
            <a:avLst/>
          </a:prstGeom>
          <a:noFill/>
          <a:ln w="50800" cap="flat" cmpd="sng">
            <a:solidFill>
              <a:srgbClr val="E36C09"/>
            </a:solidFill>
            <a:prstDash val="solid"/>
            <a:round/>
            <a:headEnd type="none" w="sm" len="sm"/>
            <a:tailEnd type="triangle" w="med" len="med"/>
          </a:ln>
        </p:spPr>
      </p:cxnSp>
      <p:cxnSp>
        <p:nvCxnSpPr>
          <p:cNvPr id="547" name="Google Shape;547;p45"/>
          <p:cNvCxnSpPr/>
          <p:nvPr/>
        </p:nvCxnSpPr>
        <p:spPr>
          <a:xfrm>
            <a:off x="8375935" y="3010108"/>
            <a:ext cx="1438102" cy="693984"/>
          </a:xfrm>
          <a:prstGeom prst="straightConnector1">
            <a:avLst/>
          </a:prstGeom>
          <a:noFill/>
          <a:ln w="50800" cap="flat" cmpd="sng">
            <a:solidFill>
              <a:srgbClr val="E36C09"/>
            </a:solidFill>
            <a:prstDash val="solid"/>
            <a:round/>
            <a:headEnd type="none" w="sm" len="sm"/>
            <a:tailEnd type="triangle" w="med" len="med"/>
          </a:ln>
        </p:spPr>
      </p:cxnSp>
      <p:pic>
        <p:nvPicPr>
          <p:cNvPr id="548" name="Google Shape;548;p45"/>
          <p:cNvPicPr preferRelativeResize="0"/>
          <p:nvPr/>
        </p:nvPicPr>
        <p:blipFill rotWithShape="1">
          <a:blip r:embed="rId6">
            <a:alphaModFix/>
          </a:blip>
          <a:srcRect/>
          <a:stretch/>
        </p:blipFill>
        <p:spPr>
          <a:xfrm>
            <a:off x="14582569" y="6544833"/>
            <a:ext cx="2143125" cy="2143125"/>
          </a:xfrm>
          <a:prstGeom prst="rect">
            <a:avLst/>
          </a:prstGeom>
          <a:noFill/>
          <a:ln>
            <a:noFill/>
          </a:ln>
        </p:spPr>
      </p:pic>
      <p:pic>
        <p:nvPicPr>
          <p:cNvPr id="549" name="Google Shape;549;p45"/>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53"/>
        <p:cNvGrpSpPr/>
        <p:nvPr/>
      </p:nvGrpSpPr>
      <p:grpSpPr>
        <a:xfrm>
          <a:off x="0" y="0"/>
          <a:ext cx="0" cy="0"/>
          <a:chOff x="0" y="0"/>
          <a:chExt cx="0" cy="0"/>
        </a:xfrm>
      </p:grpSpPr>
      <p:sp>
        <p:nvSpPr>
          <p:cNvPr id="554" name="Google Shape;554;p46"/>
          <p:cNvSpPr txBox="1"/>
          <p:nvPr/>
        </p:nvSpPr>
        <p:spPr>
          <a:xfrm>
            <a:off x="508526" y="942427"/>
            <a:ext cx="14177966" cy="2681375"/>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Benefits of promoting student autonomy and responsibility in learning </a:t>
            </a:r>
            <a:endParaRPr sz="3200" b="0" i="0" u="none" strike="noStrike" cap="none">
              <a:solidFill>
                <a:srgbClr val="000000"/>
              </a:solidFill>
              <a:latin typeface="Arial"/>
              <a:ea typeface="Arial"/>
              <a:cs typeface="Arial"/>
              <a:sym typeface="Arial"/>
            </a:endParaRPr>
          </a:p>
          <a:p>
            <a:pPr marL="0" marR="0" lvl="0" indent="0" algn="l" rtl="0">
              <a:lnSpc>
                <a:spcPct val="242000"/>
              </a:lnSpc>
              <a:spcBef>
                <a:spcPts val="0"/>
              </a:spcBef>
              <a:spcAft>
                <a:spcPts val="0"/>
              </a:spcAft>
              <a:buClr>
                <a:srgbClr val="000000"/>
              </a:buClr>
              <a:buSzPts val="4000"/>
              <a:buFont typeface="Arial"/>
              <a:buNone/>
            </a:pPr>
            <a:endParaRPr sz="4000" b="0" i="0" u="none" strike="noStrike" cap="none">
              <a:solidFill>
                <a:srgbClr val="033C5B"/>
              </a:solidFill>
              <a:latin typeface="Arial"/>
              <a:ea typeface="Arial"/>
              <a:cs typeface="Arial"/>
              <a:sym typeface="Arial"/>
            </a:endParaRPr>
          </a:p>
        </p:txBody>
      </p:sp>
      <p:sp>
        <p:nvSpPr>
          <p:cNvPr id="555" name="Google Shape;555;p4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6"/>
          <p:cNvSpPr/>
          <p:nvPr/>
        </p:nvSpPr>
        <p:spPr>
          <a:xfrm rot="-5400000">
            <a:off x="8732700" y="-8732450"/>
            <a:ext cx="826200" cy="182916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558" name="Google Shape;558;p4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559" name="Google Shape;559;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560" name="Google Shape;560;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561" name="Google Shape;561;p46"/>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62" name="Google Shape;562;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6"/>
          <p:cNvSpPr txBox="1"/>
          <p:nvPr/>
        </p:nvSpPr>
        <p:spPr>
          <a:xfrm>
            <a:off x="559140" y="2369127"/>
            <a:ext cx="1141118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64" name="Google Shape;564;p46"/>
          <p:cNvSpPr txBox="1"/>
          <p:nvPr/>
        </p:nvSpPr>
        <p:spPr>
          <a:xfrm>
            <a:off x="5793760" y="2510941"/>
            <a:ext cx="55695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3. It Encourages Deeper Investment</a:t>
            </a:r>
            <a:endParaRPr sz="2000" b="1" i="0" u="none" strike="noStrike" cap="none">
              <a:solidFill>
                <a:srgbClr val="E36C09"/>
              </a:solidFill>
              <a:latin typeface="Arial"/>
              <a:ea typeface="Arial"/>
              <a:cs typeface="Arial"/>
              <a:sym typeface="Arial"/>
            </a:endParaRPr>
          </a:p>
        </p:txBody>
      </p:sp>
      <p:sp>
        <p:nvSpPr>
          <p:cNvPr id="565" name="Google Shape;565;p46"/>
          <p:cNvSpPr txBox="1"/>
          <p:nvPr/>
        </p:nvSpPr>
        <p:spPr>
          <a:xfrm>
            <a:off x="1436033" y="3950142"/>
            <a:ext cx="5906875"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Higher Achievement Levels: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When students take ownership of their learning, they become more engaged, leading to higher achievement. They set higher standards for themselves and strive to meet or exceed them. Greater investment in learning results in more effort, better outcomes, and a more meaningful educational experience.</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For example, a student choosing a project they're passionate about will likely produce a more ambitious and successful outcome.</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46"/>
          <p:cNvSpPr txBox="1"/>
          <p:nvPr/>
        </p:nvSpPr>
        <p:spPr>
          <a:xfrm>
            <a:off x="9514582" y="3950142"/>
            <a:ext cx="5996476" cy="30777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Increased Satisfaction:</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Autonomy and responsibility foster a sense of control over the learning process, boosting motivation and satisfaction. Greater satisfaction makes learning enjoyable, reduces burnout, and encourages continued engagement.</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For example, a self-directed project can lead to a strong sense of accomplishment, making the learning experience more rewarding.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567" name="Google Shape;567;p46"/>
          <p:cNvCxnSpPr/>
          <p:nvPr/>
        </p:nvCxnSpPr>
        <p:spPr>
          <a:xfrm flipH="1">
            <a:off x="6264733" y="2971715"/>
            <a:ext cx="1554480" cy="695768"/>
          </a:xfrm>
          <a:prstGeom prst="straightConnector1">
            <a:avLst/>
          </a:prstGeom>
          <a:noFill/>
          <a:ln w="50800" cap="flat" cmpd="sng">
            <a:solidFill>
              <a:srgbClr val="E36C09"/>
            </a:solidFill>
            <a:prstDash val="solid"/>
            <a:round/>
            <a:headEnd type="none" w="sm" len="sm"/>
            <a:tailEnd type="triangle" w="med" len="med"/>
          </a:ln>
        </p:spPr>
      </p:cxnSp>
      <p:cxnSp>
        <p:nvCxnSpPr>
          <p:cNvPr id="568" name="Google Shape;568;p46"/>
          <p:cNvCxnSpPr/>
          <p:nvPr/>
        </p:nvCxnSpPr>
        <p:spPr>
          <a:xfrm>
            <a:off x="8766783" y="2939201"/>
            <a:ext cx="1438102" cy="693984"/>
          </a:xfrm>
          <a:prstGeom prst="straightConnector1">
            <a:avLst/>
          </a:prstGeom>
          <a:noFill/>
          <a:ln w="50800" cap="flat" cmpd="sng">
            <a:solidFill>
              <a:srgbClr val="E36C09"/>
            </a:solidFill>
            <a:prstDash val="solid"/>
            <a:round/>
            <a:headEnd type="none" w="sm" len="sm"/>
            <a:tailEnd type="triangle" w="med" len="med"/>
          </a:ln>
        </p:spPr>
      </p:cxnSp>
      <p:pic>
        <p:nvPicPr>
          <p:cNvPr id="569" name="Google Shape;569;p46"/>
          <p:cNvPicPr preferRelativeResize="0"/>
          <p:nvPr/>
        </p:nvPicPr>
        <p:blipFill rotWithShape="1">
          <a:blip r:embed="rId6">
            <a:alphaModFix/>
          </a:blip>
          <a:srcRect/>
          <a:stretch/>
        </p:blipFill>
        <p:spPr>
          <a:xfrm>
            <a:off x="14686492" y="6264282"/>
            <a:ext cx="2619634" cy="2619634"/>
          </a:xfrm>
          <a:prstGeom prst="rect">
            <a:avLst/>
          </a:prstGeom>
          <a:noFill/>
          <a:ln>
            <a:noFill/>
          </a:ln>
        </p:spPr>
      </p:pic>
      <p:pic>
        <p:nvPicPr>
          <p:cNvPr id="570" name="Google Shape;570;p46"/>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74"/>
        <p:cNvGrpSpPr/>
        <p:nvPr/>
      </p:nvGrpSpPr>
      <p:grpSpPr>
        <a:xfrm>
          <a:off x="0" y="0"/>
          <a:ext cx="0" cy="0"/>
          <a:chOff x="0" y="0"/>
          <a:chExt cx="0" cy="0"/>
        </a:xfrm>
      </p:grpSpPr>
      <p:sp>
        <p:nvSpPr>
          <p:cNvPr id="575" name="Google Shape;575;p1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577" name="Google Shape;577;p1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578" name="Google Shape;578;p1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579" name="Google Shape;579;p15"/>
          <p:cNvSpPr txBox="1"/>
          <p:nvPr/>
        </p:nvSpPr>
        <p:spPr>
          <a:xfrm>
            <a:off x="9613816" y="685839"/>
            <a:ext cx="768358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Assess and enhance collaborative learning</a:t>
            </a:r>
            <a:endParaRPr sz="4000" b="0" i="0" u="none" strike="noStrike" cap="none">
              <a:solidFill>
                <a:srgbClr val="033C5B"/>
              </a:solidFill>
              <a:latin typeface="Arial"/>
              <a:ea typeface="Arial"/>
              <a:cs typeface="Arial"/>
              <a:sym typeface="Arial"/>
            </a:endParaRPr>
          </a:p>
        </p:txBody>
      </p:sp>
      <p:sp>
        <p:nvSpPr>
          <p:cNvPr id="580" name="Google Shape;580;p15"/>
          <p:cNvSpPr txBox="1"/>
          <p:nvPr/>
        </p:nvSpPr>
        <p:spPr>
          <a:xfrm>
            <a:off x="9617228" y="2705100"/>
            <a:ext cx="6457864" cy="429329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Why assessment matters: </a:t>
            </a:r>
            <a:br>
              <a:rPr lang="en-US" sz="2000" b="1" i="0" u="none" strike="noStrike" cap="none">
                <a:solidFill>
                  <a:srgbClr val="121212"/>
                </a:solidFill>
                <a:latin typeface="Arial"/>
                <a:ea typeface="Arial"/>
                <a:cs typeface="Arial"/>
                <a:sym typeface="Arial"/>
              </a:rPr>
            </a:br>
            <a:endParaRPr sz="2000" b="1" i="0" u="none" strike="noStrike" cap="none">
              <a:solidFill>
                <a:srgbClr val="121212"/>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Regular assessment of collaborative learning ensures that the objectives of group work are being met and identifies areas for improvement.</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It provides feedback to students on their group process skills, such as communication, conflict resolution, and distribution of tasks.</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581" name="Google Shape;581;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82" name="Google Shape;582;p1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83" name="Google Shape;583;p15"/>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84" name="Google Shape;584;p1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5" name="Google Shape;585;p15"/>
          <p:cNvPicPr preferRelativeResize="0"/>
          <p:nvPr/>
        </p:nvPicPr>
        <p:blipFill rotWithShape="1">
          <a:blip r:embed="rId7">
            <a:alphaModFix/>
          </a:blip>
          <a:srcRect/>
          <a:stretch/>
        </p:blipFill>
        <p:spPr>
          <a:xfrm>
            <a:off x="2233267" y="712636"/>
            <a:ext cx="4677465" cy="7015579"/>
          </a:xfrm>
          <a:prstGeom prst="rect">
            <a:avLst/>
          </a:prstGeom>
          <a:noFill/>
          <a:ln>
            <a:noFill/>
          </a:ln>
        </p:spPr>
      </p:pic>
      <p:pic>
        <p:nvPicPr>
          <p:cNvPr id="586" name="Google Shape;586;p15"/>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90"/>
        <p:cNvGrpSpPr/>
        <p:nvPr/>
      </p:nvGrpSpPr>
      <p:grpSpPr>
        <a:xfrm>
          <a:off x="0" y="0"/>
          <a:ext cx="0" cy="0"/>
          <a:chOff x="0" y="0"/>
          <a:chExt cx="0" cy="0"/>
        </a:xfrm>
      </p:grpSpPr>
      <p:sp>
        <p:nvSpPr>
          <p:cNvPr id="591" name="Google Shape;591;p16"/>
          <p:cNvSpPr txBox="1"/>
          <p:nvPr/>
        </p:nvSpPr>
        <p:spPr>
          <a:xfrm>
            <a:off x="3058697" y="773904"/>
            <a:ext cx="13265244" cy="21696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Assess and enhance collaborative learning</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Effective Assessment Strategies</a:t>
            </a:r>
            <a:endParaRPr sz="3200" b="0" i="0" u="none" strike="noStrike" cap="none">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592" name="Google Shape;592;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594" name="Google Shape;594;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596" name="Google Shape;596;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597" name="Google Shape;597;p1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598" name="Google Shape;598;p16"/>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599" name="Google Shape;599;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6"/>
          <p:cNvSpPr txBox="1"/>
          <p:nvPr/>
        </p:nvSpPr>
        <p:spPr>
          <a:xfrm>
            <a:off x="9861897" y="1528072"/>
            <a:ext cx="4953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p16"/>
          <p:cNvSpPr txBox="1"/>
          <p:nvPr/>
        </p:nvSpPr>
        <p:spPr>
          <a:xfrm>
            <a:off x="2890312" y="2239710"/>
            <a:ext cx="1094824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There are several assessment strategies that have proved to be effective. Here, we are going to introduce you to five of them.</a:t>
            </a:r>
            <a:endParaRPr sz="2000" b="0" i="0" u="none" strike="noStrike" cap="none">
              <a:solidFill>
                <a:srgbClr val="000000"/>
              </a:solidFill>
              <a:latin typeface="Arial"/>
              <a:ea typeface="Arial"/>
              <a:cs typeface="Arial"/>
              <a:sym typeface="Arial"/>
            </a:endParaRPr>
          </a:p>
        </p:txBody>
      </p:sp>
      <p:sp>
        <p:nvSpPr>
          <p:cNvPr id="602" name="Google Shape;602;p16"/>
          <p:cNvSpPr txBox="1"/>
          <p:nvPr/>
        </p:nvSpPr>
        <p:spPr>
          <a:xfrm>
            <a:off x="2890312" y="3207109"/>
            <a:ext cx="6309105" cy="532453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Observation: </a:t>
            </a:r>
            <a:r>
              <a:rPr lang="en-US" sz="2000" b="0" i="0" u="none" strike="noStrike" cap="none">
                <a:solidFill>
                  <a:srgbClr val="000000"/>
                </a:solidFill>
                <a:latin typeface="Arial"/>
                <a:ea typeface="Arial"/>
                <a:cs typeface="Arial"/>
                <a:sym typeface="Arial"/>
              </a:rPr>
              <a:t>Monitor group interactions to provide immediate feedback and guide positive dynamics.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Reflection: </a:t>
            </a:r>
            <a:r>
              <a:rPr lang="en-US" sz="2000" b="0" i="0" u="none" strike="noStrike" cap="none">
                <a:solidFill>
                  <a:srgbClr val="000000"/>
                </a:solidFill>
                <a:latin typeface="Arial"/>
                <a:ea typeface="Arial"/>
                <a:cs typeface="Arial"/>
                <a:sym typeface="Arial"/>
              </a:rPr>
              <a:t>Encourage students to reflect on their group work, enhancing understanding and future collaboration.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Peer Evaluation: </a:t>
            </a:r>
            <a:r>
              <a:rPr lang="en-US" sz="2000" b="0" i="0" u="none" strike="noStrike" cap="none">
                <a:solidFill>
                  <a:srgbClr val="000000"/>
                </a:solidFill>
                <a:latin typeface="Arial"/>
                <a:ea typeface="Arial"/>
                <a:cs typeface="Arial"/>
                <a:sym typeface="Arial"/>
              </a:rPr>
              <a:t>Use peer assessments to promote accountability and recognize diverse strengths.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Assessment of Project Outcomes: </a:t>
            </a:r>
            <a:r>
              <a:rPr lang="en-US" sz="2000" b="0" i="0" u="none" strike="noStrike" cap="none">
                <a:solidFill>
                  <a:srgbClr val="000000"/>
                </a:solidFill>
                <a:latin typeface="Arial"/>
                <a:ea typeface="Arial"/>
                <a:cs typeface="Arial"/>
                <a:sym typeface="Arial"/>
              </a:rPr>
              <a:t>Evaluate both the content and collaboration in group projects.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Self-Assessment: </a:t>
            </a:r>
            <a:r>
              <a:rPr lang="en-US" sz="2000" b="0" i="0" u="none" strike="noStrike" cap="none">
                <a:solidFill>
                  <a:srgbClr val="000000"/>
                </a:solidFill>
                <a:latin typeface="Arial"/>
                <a:ea typeface="Arial"/>
                <a:cs typeface="Arial"/>
                <a:sym typeface="Arial"/>
              </a:rPr>
              <a:t>Have students assess their own contributions to foster self-awareness and improve teamwork skills.</a:t>
            </a:r>
            <a:endParaRPr sz="1400" b="0" i="0" u="none" strike="noStrike" cap="none">
              <a:solidFill>
                <a:srgbClr val="000000"/>
              </a:solidFill>
              <a:latin typeface="Arial"/>
              <a:ea typeface="Arial"/>
              <a:cs typeface="Arial"/>
              <a:sym typeface="Arial"/>
            </a:endParaRPr>
          </a:p>
        </p:txBody>
      </p:sp>
      <p:pic>
        <p:nvPicPr>
          <p:cNvPr id="603" name="Google Shape;603;p16"/>
          <p:cNvPicPr preferRelativeResize="0"/>
          <p:nvPr/>
        </p:nvPicPr>
        <p:blipFill rotWithShape="1">
          <a:blip r:embed="rId7">
            <a:alphaModFix/>
          </a:blip>
          <a:srcRect/>
          <a:stretch/>
        </p:blipFill>
        <p:spPr>
          <a:xfrm>
            <a:off x="10220233" y="3051641"/>
            <a:ext cx="7447888" cy="4390533"/>
          </a:xfrm>
          <a:prstGeom prst="rect">
            <a:avLst/>
          </a:prstGeom>
          <a:noFill/>
          <a:ln>
            <a:noFill/>
          </a:ln>
        </p:spPr>
      </p:pic>
      <p:pic>
        <p:nvPicPr>
          <p:cNvPr id="604" name="Google Shape;604;p16"/>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08"/>
        <p:cNvGrpSpPr/>
        <p:nvPr/>
      </p:nvGrpSpPr>
      <p:grpSpPr>
        <a:xfrm>
          <a:off x="0" y="0"/>
          <a:ext cx="0" cy="0"/>
          <a:chOff x="0" y="0"/>
          <a:chExt cx="0" cy="0"/>
        </a:xfrm>
      </p:grpSpPr>
      <p:sp>
        <p:nvSpPr>
          <p:cNvPr id="609" name="Google Shape;609;p47"/>
          <p:cNvSpPr txBox="1"/>
          <p:nvPr/>
        </p:nvSpPr>
        <p:spPr>
          <a:xfrm>
            <a:off x="3058697" y="773904"/>
            <a:ext cx="13265244" cy="21696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Assess and enhance collaborative learning</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Practically enhancing collaborative learning</a:t>
            </a:r>
            <a:endParaRPr sz="3200" b="0" i="0" u="none" strike="noStrike" cap="none">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610" name="Google Shape;610;p4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12" name="Google Shape;612;p4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14" name="Google Shape;614;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15" name="Google Shape;615;p4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16" name="Google Shape;616;p47"/>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17" name="Google Shape;617;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47"/>
          <p:cNvSpPr txBox="1"/>
          <p:nvPr/>
        </p:nvSpPr>
        <p:spPr>
          <a:xfrm>
            <a:off x="9861897" y="1528072"/>
            <a:ext cx="4953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9" name="Google Shape;619;p47"/>
          <p:cNvSpPr/>
          <p:nvPr/>
        </p:nvSpPr>
        <p:spPr>
          <a:xfrm>
            <a:off x="2956987" y="1953491"/>
            <a:ext cx="4718431" cy="6650182"/>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20" name="Google Shape;620;p47"/>
          <p:cNvSpPr txBox="1"/>
          <p:nvPr/>
        </p:nvSpPr>
        <p:spPr>
          <a:xfrm>
            <a:off x="3058697" y="2297473"/>
            <a:ext cx="4464321" cy="61555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sng" strike="noStrike" cap="none">
                <a:solidFill>
                  <a:srgbClr val="E36C09"/>
                </a:solidFill>
                <a:latin typeface="Arial"/>
                <a:ea typeface="Arial"/>
                <a:cs typeface="Arial"/>
                <a:sym typeface="Arial"/>
              </a:rPr>
              <a:t>Ways to practically enhance collaborative learning! </a:t>
            </a:r>
            <a:endParaRPr sz="2000" b="0" i="0" u="sng"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Use assessment data to identify successful collaboration strategies and areas needing improvement.</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Provide targeted feedback to groups on how to work more cohesively and efficiently.</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Facilitate discussions or workshops focused on improving group dynamics and collaborative skills.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Introduce new tools or methods to keep group activities engaging and productive.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47"/>
          <p:cNvSpPr/>
          <p:nvPr/>
        </p:nvSpPr>
        <p:spPr>
          <a:xfrm>
            <a:off x="11998036" y="1108364"/>
            <a:ext cx="4059382" cy="573578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22" name="Google Shape;622;p47"/>
          <p:cNvSpPr txBox="1"/>
          <p:nvPr/>
        </p:nvSpPr>
        <p:spPr>
          <a:xfrm>
            <a:off x="12399818" y="1528072"/>
            <a:ext cx="3158837" cy="52322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The classroom becomes a space where collaborative learning is continually refined, leading to improved group dynamics and more effective learning outcomes.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Students develop robust teamwork and communication skills, preparing them for collaborative challenges in academic and professional settings</a:t>
            </a:r>
            <a:r>
              <a:rPr lang="en-US"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47"/>
          <p:cNvSpPr/>
          <p:nvPr/>
        </p:nvSpPr>
        <p:spPr>
          <a:xfrm>
            <a:off x="8575964" y="4100945"/>
            <a:ext cx="2951018" cy="554182"/>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4" name="Google Shape;624;p47"/>
          <p:cNvSpPr/>
          <p:nvPr/>
        </p:nvSpPr>
        <p:spPr>
          <a:xfrm>
            <a:off x="9278465" y="4179568"/>
            <a:ext cx="149592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OUTCOME</a:t>
            </a:r>
            <a:endParaRPr sz="2000" b="0" i="0" u="none" strike="noStrike" cap="none">
              <a:solidFill>
                <a:srgbClr val="000000"/>
              </a:solidFill>
              <a:latin typeface="Arial"/>
              <a:ea typeface="Arial"/>
              <a:cs typeface="Arial"/>
              <a:sym typeface="Arial"/>
            </a:endParaRPr>
          </a:p>
        </p:txBody>
      </p:sp>
      <p:sp>
        <p:nvSpPr>
          <p:cNvPr id="625" name="Google Shape;625;p47"/>
          <p:cNvSpPr/>
          <p:nvPr/>
        </p:nvSpPr>
        <p:spPr>
          <a:xfrm>
            <a:off x="8812662" y="7175996"/>
            <a:ext cx="9178188" cy="1586977"/>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626" name="Google Shape;626;p47"/>
          <p:cNvSpPr txBox="1"/>
          <p:nvPr/>
        </p:nvSpPr>
        <p:spPr>
          <a:xfrm>
            <a:off x="8922327" y="7178605"/>
            <a:ext cx="8958859"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Assessing and enhancing collaborative learning is an ongoing process that plays a vital role in the success of flipped classroom methodologies. It not only strengthens the learning outcomes but also enriches the students' overall educational experience, equipping them with essential skills for their future endeavors.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27" name="Google Shape;627;p47"/>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31"/>
        <p:cNvGrpSpPr/>
        <p:nvPr/>
      </p:nvGrpSpPr>
      <p:grpSpPr>
        <a:xfrm>
          <a:off x="0" y="0"/>
          <a:ext cx="0" cy="0"/>
          <a:chOff x="0" y="0"/>
          <a:chExt cx="0" cy="0"/>
        </a:xfrm>
      </p:grpSpPr>
      <p:sp>
        <p:nvSpPr>
          <p:cNvPr id="632" name="Google Shape;632;p1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34" name="Google Shape;634;p1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36" name="Google Shape;636;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37" name="Google Shape;637;p1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38" name="Google Shape;638;p1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7"/>
          <p:cNvSpPr/>
          <p:nvPr/>
        </p:nvSpPr>
        <p:spPr>
          <a:xfrm>
            <a:off x="14025807" y="4221375"/>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40" name="Google Shape;640;p17"/>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641" name="Google Shape;641;p17"/>
          <p:cNvSpPr txBox="1"/>
          <p:nvPr/>
        </p:nvSpPr>
        <p:spPr>
          <a:xfrm>
            <a:off x="3058697" y="2006533"/>
            <a:ext cx="8828503" cy="461665"/>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599"/>
              <a:buFont typeface="Arial"/>
              <a:buNone/>
            </a:pPr>
            <a:r>
              <a:rPr lang="en-US" sz="2599" b="0" i="0" u="none" strike="noStrike" cap="none">
                <a:solidFill>
                  <a:srgbClr val="121212"/>
                </a:solidFill>
                <a:latin typeface="Arial"/>
                <a:ea typeface="Arial"/>
                <a:cs typeface="Arial"/>
                <a:sym typeface="Arial"/>
              </a:rPr>
              <a:t>Enhancing collaborative learning practices </a:t>
            </a:r>
            <a:endParaRPr sz="2599" b="0" i="0" u="none" strike="noStrike" cap="none">
              <a:solidFill>
                <a:srgbClr val="121212"/>
              </a:solidFill>
              <a:latin typeface="Arial"/>
              <a:ea typeface="Arial"/>
              <a:cs typeface="Arial"/>
              <a:sym typeface="Arial"/>
            </a:endParaRPr>
          </a:p>
        </p:txBody>
      </p:sp>
      <p:sp>
        <p:nvSpPr>
          <p:cNvPr id="642" name="Google Shape;642;p17"/>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43" name="Google Shape;643;p17"/>
          <p:cNvSpPr txBox="1"/>
          <p:nvPr/>
        </p:nvSpPr>
        <p:spPr>
          <a:xfrm>
            <a:off x="2795257" y="2709619"/>
            <a:ext cx="10749488" cy="5970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1. </a:t>
            </a:r>
            <a:r>
              <a:rPr lang="en-US" sz="2000" b="1" i="0" u="none" strike="noStrike" cap="none">
                <a:solidFill>
                  <a:schemeClr val="dk1"/>
                </a:solidFill>
                <a:latin typeface="Arial"/>
                <a:ea typeface="Arial"/>
                <a:cs typeface="Arial"/>
                <a:sym typeface="Arial"/>
              </a:rPr>
              <a:t>Reflect on Your Current Collaborative Practices:</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List the collaborative learning techniques you currently use in your classroom.</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What works well? What doesn't?</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 Identify Areas for Improvement:</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Based on your reflections, identify areas where your facilitation of collaborative learning could improve.</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Consider how you might better assess and support collaborative activities.</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 Plan an Implementation Strategy:</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Choose one new collaborative learning technique or assessment strategy you learned about in this module.</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Develop a plan for how you will implement this strategy in your classroom.</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4. Set Goals:</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Set specific goals for what you hope to achieve with the new strategy. How will it enhance student learning?</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How will you measure the success of this new approach?</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4" name="Google Shape;644;p17"/>
          <p:cNvSpPr/>
          <p:nvPr/>
        </p:nvSpPr>
        <p:spPr>
          <a:xfrm>
            <a:off x="14029670" y="3944275"/>
            <a:ext cx="3799721" cy="2156174"/>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p17"/>
          <p:cNvSpPr/>
          <p:nvPr/>
        </p:nvSpPr>
        <p:spPr>
          <a:xfrm>
            <a:off x="14834290" y="2228102"/>
            <a:ext cx="3409294" cy="2961927"/>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17"/>
          <p:cNvSpPr/>
          <p:nvPr/>
        </p:nvSpPr>
        <p:spPr>
          <a:xfrm>
            <a:off x="15011400" y="5972067"/>
            <a:ext cx="609600" cy="871460"/>
          </a:xfrm>
          <a:prstGeom prst="ellipse">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7" name="Google Shape;647;p17"/>
          <p:cNvSpPr/>
          <p:nvPr/>
        </p:nvSpPr>
        <p:spPr>
          <a:xfrm>
            <a:off x="16127728" y="5311652"/>
            <a:ext cx="407671" cy="341367"/>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17"/>
          <p:cNvSpPr/>
          <p:nvPr/>
        </p:nvSpPr>
        <p:spPr>
          <a:xfrm>
            <a:off x="15898923" y="5962018"/>
            <a:ext cx="297338" cy="276861"/>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9" name="Google Shape;649;p17"/>
          <p:cNvSpPr txBox="1"/>
          <p:nvPr/>
        </p:nvSpPr>
        <p:spPr>
          <a:xfrm>
            <a:off x="15488866" y="2865932"/>
            <a:ext cx="2340525"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How does enhancing collaborative learning align with my teaching philosophy and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50" name="Google Shape;650;p17"/>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13" name="Google Shape;113;p3"/>
          <p:cNvSpPr txBox="1"/>
          <p:nvPr/>
        </p:nvSpPr>
        <p:spPr>
          <a:xfrm>
            <a:off x="1028700" y="1095375"/>
            <a:ext cx="14058900"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Understand the role of the teacher as a knowledge manager</a:t>
            </a:r>
            <a:endParaRPr sz="3200" b="0" i="0" u="none" strike="noStrike" cap="none">
              <a:solidFill>
                <a:srgbClr val="033C5B"/>
              </a:solidFill>
              <a:latin typeface="Arial"/>
              <a:ea typeface="Arial"/>
              <a:cs typeface="Arial"/>
              <a:sym typeface="Arial"/>
            </a:endParaRPr>
          </a:p>
        </p:txBody>
      </p:sp>
      <p:sp>
        <p:nvSpPr>
          <p:cNvPr id="114" name="Google Shape;114;p3"/>
          <p:cNvSpPr txBox="1"/>
          <p:nvPr/>
        </p:nvSpPr>
        <p:spPr>
          <a:xfrm>
            <a:off x="1098986" y="2577121"/>
            <a:ext cx="14446827" cy="3834511"/>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None/>
            </a:pPr>
            <a:r>
              <a:rPr lang="en-US" sz="2000" b="0" i="0" u="none" strike="noStrike" cap="none">
                <a:solidFill>
                  <a:srgbClr val="000000"/>
                </a:solidFill>
                <a:latin typeface="Arial"/>
                <a:ea typeface="Arial"/>
                <a:cs typeface="Arial"/>
                <a:sym typeface="Arial"/>
              </a:rPr>
              <a:t>In the flipped classroom model, the teacher transitions from the traditional role of the primary knowledge provider to a facilitator of knowledge discovery and application. This shift involves guiding students through their own learning journeys, encouraging active seeking and organization of information. As knowledge managers, teachers play a critical role in helping students structure new information in a way that is meaningful, thus facilitating easier recall and application.</a:t>
            </a:r>
            <a:endParaRPr/>
          </a:p>
          <a:p>
            <a:pPr marL="0" marR="0" lvl="0" indent="0" algn="l" rtl="0">
              <a:lnSpc>
                <a:spcPct val="139961"/>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599"/>
              <a:buFont typeface="Arial"/>
              <a:buNone/>
            </a:pPr>
            <a:br>
              <a:rPr lang="en-US" sz="2599" b="0" i="0" u="none" strike="noStrike" cap="none">
                <a:solidFill>
                  <a:srgbClr val="121212"/>
                </a:solidFill>
                <a:latin typeface="Arial"/>
                <a:ea typeface="Arial"/>
                <a:cs typeface="Arial"/>
                <a:sym typeface="Arial"/>
              </a:rPr>
            </a:br>
            <a:r>
              <a:rPr lang="en-US" sz="2599" b="0" i="0" u="none" strike="noStrike" cap="none">
                <a:solidFill>
                  <a:srgbClr val="121212"/>
                </a:solidFill>
                <a:latin typeface="Arial"/>
                <a:ea typeface="Arial"/>
                <a:cs typeface="Arial"/>
                <a:sym typeface="Arial"/>
              </a:rPr>
              <a:t> </a:t>
            </a:r>
            <a:br>
              <a:rPr lang="en-US" sz="2599" b="0" i="0" u="none" strike="noStrike" cap="none">
                <a:solidFill>
                  <a:srgbClr val="121212"/>
                </a:solidFill>
                <a:latin typeface="Arial"/>
                <a:ea typeface="Arial"/>
                <a:cs typeface="Arial"/>
                <a:sym typeface="Arial"/>
              </a:rPr>
            </a:br>
            <a:endParaRPr sz="2600" b="0" i="0" u="none" strike="noStrike" cap="none">
              <a:solidFill>
                <a:srgbClr val="121212"/>
              </a:solidFill>
              <a:latin typeface="Arial"/>
              <a:ea typeface="Arial"/>
              <a:cs typeface="Arial"/>
              <a:sym typeface="Arial"/>
            </a:endParaRPr>
          </a:p>
        </p:txBody>
      </p:sp>
      <p:sp>
        <p:nvSpPr>
          <p:cNvPr id="115" name="Google Shape;11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17" name="Google Shape;117;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18" name="Google Shape;118;p3"/>
          <p:cNvSpPr txBox="1"/>
          <p:nvPr/>
        </p:nvSpPr>
        <p:spPr>
          <a:xfrm>
            <a:off x="5627065" y="9243317"/>
            <a:ext cx="12041100" cy="486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a:solidFill>
                  <a:srgbClr val="121212"/>
                </a:solidFill>
                <a:latin typeface="Arial"/>
                <a:ea typeface="Arial"/>
                <a:cs typeface="Arial"/>
                <a:sym typeface="Arial"/>
              </a:rPr>
              <a:t>F</a:t>
            </a:r>
            <a:r>
              <a:rPr lang="en-US" sz="1200" b="0" i="0" u="none" strike="noStrike" cap="none">
                <a:solidFill>
                  <a:srgbClr val="121212"/>
                </a:solidFill>
                <a:latin typeface="Arial"/>
                <a:ea typeface="Arial"/>
                <a:cs typeface="Arial"/>
                <a:sym typeface="Arial"/>
              </a:rPr>
              <a:t>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19" name="Google Shape;11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
          <p:cNvSpPr txBox="1"/>
          <p:nvPr/>
        </p:nvSpPr>
        <p:spPr>
          <a:xfrm>
            <a:off x="1619343" y="5958830"/>
            <a:ext cx="692380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The teacher: </a:t>
            </a:r>
            <a:endParaRPr sz="2000" b="1" i="0" u="none" strike="noStrike" cap="none">
              <a:solidFill>
                <a:srgbClr val="E36C09"/>
              </a:solidFill>
              <a:latin typeface="Arial"/>
              <a:ea typeface="Arial"/>
              <a:cs typeface="Arial"/>
              <a:sym typeface="Arial"/>
            </a:endParaRPr>
          </a:p>
        </p:txBody>
      </p:sp>
      <p:sp>
        <p:nvSpPr>
          <p:cNvPr id="121" name="Google Shape;121;p3"/>
          <p:cNvSpPr txBox="1"/>
          <p:nvPr/>
        </p:nvSpPr>
        <p:spPr>
          <a:xfrm>
            <a:off x="6123708" y="6781888"/>
            <a:ext cx="36576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Helps</a:t>
            </a:r>
            <a:r>
              <a:rPr lang="en-US" sz="2000" b="0" i="0" u="none" strike="noStrike" cap="none">
                <a:solidFill>
                  <a:schemeClr val="dk1"/>
                </a:solidFill>
                <a:latin typeface="Arial"/>
                <a:ea typeface="Arial"/>
                <a:cs typeface="Arial"/>
                <a:sym typeface="Arial"/>
              </a:rPr>
              <a:t> students structure newly acquired information in a meaningful way, facilitating easier recall and application</a:t>
            </a:r>
            <a:endParaRPr sz="2000" b="0" i="0" u="none" strike="noStrike" cap="none">
              <a:solidFill>
                <a:schemeClr val="dk1"/>
              </a:solidFill>
              <a:latin typeface="Arial"/>
              <a:ea typeface="Arial"/>
              <a:cs typeface="Arial"/>
              <a:sym typeface="Arial"/>
            </a:endParaRPr>
          </a:p>
        </p:txBody>
      </p:sp>
      <p:pic>
        <p:nvPicPr>
          <p:cNvPr id="122" name="Google Shape;122;p3"/>
          <p:cNvPicPr preferRelativeResize="0"/>
          <p:nvPr/>
        </p:nvPicPr>
        <p:blipFill rotWithShape="1">
          <a:blip r:embed="rId5">
            <a:alphaModFix/>
          </a:blip>
          <a:srcRect/>
          <a:stretch/>
        </p:blipFill>
        <p:spPr>
          <a:xfrm>
            <a:off x="4490603" y="4686667"/>
            <a:ext cx="12704618" cy="3814329"/>
          </a:xfrm>
          <a:prstGeom prst="rect">
            <a:avLst/>
          </a:prstGeom>
          <a:noFill/>
          <a:ln>
            <a:noFill/>
          </a:ln>
        </p:spPr>
      </p:pic>
      <p:sp>
        <p:nvSpPr>
          <p:cNvPr id="123" name="Google Shape;123;p3"/>
          <p:cNvSpPr txBox="1"/>
          <p:nvPr/>
        </p:nvSpPr>
        <p:spPr>
          <a:xfrm>
            <a:off x="4724341" y="4799873"/>
            <a:ext cx="11402292" cy="615553"/>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chemeClr val="lt1"/>
                </a:solidFill>
                <a:latin typeface="Arial"/>
                <a:ea typeface="Arial"/>
                <a:cs typeface="Arial"/>
                <a:sym typeface="Arial"/>
              </a:rPr>
              <a:t>Evolves</a:t>
            </a:r>
            <a:r>
              <a:rPr lang="en-US" sz="2000" b="0" i="0" u="none" strike="noStrike" cap="none">
                <a:solidFill>
                  <a:schemeClr val="lt1"/>
                </a:solidFill>
                <a:latin typeface="Arial"/>
                <a:ea typeface="Arial"/>
                <a:cs typeface="Arial"/>
                <a:sym typeface="Arial"/>
              </a:rPr>
              <a:t> from being the sole source of knowledge to a facilitator of knowledge discovery and application.</a:t>
            </a:r>
            <a:endParaRPr sz="2000" b="0" i="0" u="none" strike="noStrike" cap="none">
              <a:solidFill>
                <a:schemeClr val="lt1"/>
              </a:solidFill>
              <a:latin typeface="Arial"/>
              <a:ea typeface="Arial"/>
              <a:cs typeface="Arial"/>
              <a:sym typeface="Arial"/>
            </a:endParaRPr>
          </a:p>
        </p:txBody>
      </p:sp>
      <p:sp>
        <p:nvSpPr>
          <p:cNvPr id="124" name="Google Shape;124;p3"/>
          <p:cNvSpPr txBox="1"/>
          <p:nvPr/>
        </p:nvSpPr>
        <p:spPr>
          <a:xfrm>
            <a:off x="4608243" y="5456262"/>
            <a:ext cx="7428315" cy="7078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chemeClr val="lt1"/>
                </a:solidFill>
                <a:latin typeface="Arial"/>
                <a:ea typeface="Arial"/>
                <a:cs typeface="Arial"/>
                <a:sym typeface="Arial"/>
              </a:rPr>
              <a:t>Guides </a:t>
            </a:r>
            <a:r>
              <a:rPr lang="en-US" sz="2000" b="0" i="0" u="none" strike="noStrike" cap="none">
                <a:solidFill>
                  <a:schemeClr val="lt1"/>
                </a:solidFill>
                <a:latin typeface="Arial"/>
                <a:ea typeface="Arial"/>
                <a:cs typeface="Arial"/>
                <a:sym typeface="Arial"/>
              </a:rPr>
              <a:t>students through the process of knowledge acquisition.</a:t>
            </a:r>
            <a:endParaRPr sz="2000" b="0" i="0" u="none" strike="noStrike" cap="none">
              <a:solidFill>
                <a:schemeClr val="lt1"/>
              </a:solidFill>
              <a:latin typeface="Arial"/>
              <a:ea typeface="Arial"/>
              <a:cs typeface="Arial"/>
              <a:sym typeface="Arial"/>
            </a:endParaRPr>
          </a:p>
        </p:txBody>
      </p:sp>
      <p:sp>
        <p:nvSpPr>
          <p:cNvPr id="125" name="Google Shape;125;p3"/>
          <p:cNvSpPr txBox="1"/>
          <p:nvPr/>
        </p:nvSpPr>
        <p:spPr>
          <a:xfrm>
            <a:off x="4608243" y="6239909"/>
            <a:ext cx="10690609" cy="7078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chemeClr val="lt1"/>
                </a:solidFill>
                <a:latin typeface="Arial"/>
                <a:ea typeface="Arial"/>
                <a:cs typeface="Arial"/>
                <a:sym typeface="Arial"/>
              </a:rPr>
              <a:t>Helps</a:t>
            </a:r>
            <a:r>
              <a:rPr lang="en-US" sz="2000" b="0" i="0" u="none" strike="noStrike" cap="none">
                <a:solidFill>
                  <a:schemeClr val="lt1"/>
                </a:solidFill>
                <a:latin typeface="Arial"/>
                <a:ea typeface="Arial"/>
                <a:cs typeface="Arial"/>
                <a:sym typeface="Arial"/>
              </a:rPr>
              <a:t> students structure newly acquired information in a meaningful way, facilitating easier recall and application.</a:t>
            </a:r>
            <a:endParaRPr sz="2000" b="0" i="0" u="none" strike="noStrike" cap="none">
              <a:solidFill>
                <a:schemeClr val="lt1"/>
              </a:solidFill>
              <a:latin typeface="Arial"/>
              <a:ea typeface="Arial"/>
              <a:cs typeface="Arial"/>
              <a:sym typeface="Arial"/>
            </a:endParaRPr>
          </a:p>
        </p:txBody>
      </p:sp>
      <p:sp>
        <p:nvSpPr>
          <p:cNvPr id="126" name="Google Shape;126;p3"/>
          <p:cNvSpPr txBox="1"/>
          <p:nvPr/>
        </p:nvSpPr>
        <p:spPr>
          <a:xfrm>
            <a:off x="4608243" y="6962582"/>
            <a:ext cx="10428864" cy="40006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chemeClr val="lt1"/>
                </a:solidFill>
                <a:latin typeface="Arial"/>
                <a:ea typeface="Arial"/>
                <a:cs typeface="Arial"/>
                <a:sym typeface="Arial"/>
              </a:rPr>
              <a:t>Supports</a:t>
            </a:r>
            <a:r>
              <a:rPr lang="en-US" sz="2000" b="0" i="0" u="none" strike="noStrike" cap="none">
                <a:solidFill>
                  <a:schemeClr val="lt1"/>
                </a:solidFill>
                <a:latin typeface="Arial"/>
                <a:ea typeface="Arial"/>
                <a:cs typeface="Arial"/>
                <a:sym typeface="Arial"/>
              </a:rPr>
              <a:t> students as they integrate new information with existing knowledge.</a:t>
            </a:r>
            <a:endParaRPr sz="2000" b="0" i="0" u="none" strike="noStrike" cap="none">
              <a:solidFill>
                <a:schemeClr val="lt1"/>
              </a:solidFill>
              <a:latin typeface="Arial"/>
              <a:ea typeface="Arial"/>
              <a:cs typeface="Arial"/>
              <a:sym typeface="Arial"/>
            </a:endParaRPr>
          </a:p>
        </p:txBody>
      </p:sp>
      <p:sp>
        <p:nvSpPr>
          <p:cNvPr id="127" name="Google Shape;127;p3"/>
          <p:cNvSpPr txBox="1"/>
          <p:nvPr/>
        </p:nvSpPr>
        <p:spPr>
          <a:xfrm>
            <a:off x="4613386" y="7403487"/>
            <a:ext cx="10335843" cy="7078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chemeClr val="lt1"/>
                </a:solidFill>
                <a:latin typeface="Arial"/>
                <a:ea typeface="Arial"/>
                <a:cs typeface="Arial"/>
                <a:sym typeface="Arial"/>
              </a:rPr>
              <a:t>Fosters</a:t>
            </a:r>
            <a:r>
              <a:rPr lang="en-US" sz="2000" b="0" i="0" u="none" strike="noStrike" cap="none">
                <a:solidFill>
                  <a:schemeClr val="lt1"/>
                </a:solidFill>
                <a:latin typeface="Arial"/>
                <a:ea typeface="Arial"/>
                <a:cs typeface="Arial"/>
                <a:sym typeface="Arial"/>
              </a:rPr>
              <a:t> an environment of knowledge innovation, prompting students to think critically and creatively to produce original ideas and solutions.</a:t>
            </a:r>
            <a:endParaRPr sz="2000" b="0" i="0" u="none" strike="noStrike" cap="none">
              <a:solidFill>
                <a:schemeClr val="lt1"/>
              </a:solidFill>
              <a:latin typeface="Arial"/>
              <a:ea typeface="Arial"/>
              <a:cs typeface="Arial"/>
              <a:sym typeface="Arial"/>
            </a:endParaRPr>
          </a:p>
        </p:txBody>
      </p:sp>
      <p:pic>
        <p:nvPicPr>
          <p:cNvPr id="128" name="Google Shape;128;p3"/>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4"/>
        <p:cNvGrpSpPr/>
        <p:nvPr/>
      </p:nvGrpSpPr>
      <p:grpSpPr>
        <a:xfrm>
          <a:off x="0" y="0"/>
          <a:ext cx="0" cy="0"/>
          <a:chOff x="0" y="0"/>
          <a:chExt cx="0" cy="0"/>
        </a:xfrm>
      </p:grpSpPr>
      <p:sp>
        <p:nvSpPr>
          <p:cNvPr id="655" name="Google Shape;655;p1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657" name="Google Shape;657;p1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659" name="Google Shape;659;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660" name="Google Shape;660;p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661" name="Google Shape;661;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8"/>
          <p:cNvSpPr/>
          <p:nvPr/>
        </p:nvSpPr>
        <p:spPr>
          <a:xfrm>
            <a:off x="14613529" y="451484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663" name="Google Shape;663;p18"/>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Reflection Activity</a:t>
            </a:r>
            <a:endParaRPr sz="1400" b="0" i="0" u="none" strike="noStrike" cap="none">
              <a:solidFill>
                <a:srgbClr val="000000"/>
              </a:solidFill>
              <a:latin typeface="Arial"/>
              <a:ea typeface="Arial"/>
              <a:cs typeface="Arial"/>
              <a:sym typeface="Arial"/>
            </a:endParaRPr>
          </a:p>
        </p:txBody>
      </p:sp>
      <p:sp>
        <p:nvSpPr>
          <p:cNvPr id="664" name="Google Shape;664;p18"/>
          <p:cNvSpPr txBox="1"/>
          <p:nvPr/>
        </p:nvSpPr>
        <p:spPr>
          <a:xfrm>
            <a:off x="3058697" y="1677660"/>
            <a:ext cx="8828503" cy="461665"/>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Clr>
                <a:srgbClr val="000000"/>
              </a:buClr>
              <a:buSzPts val="2599"/>
              <a:buFont typeface="Arial"/>
              <a:buNone/>
            </a:pPr>
            <a:r>
              <a:rPr lang="en-US" sz="2599" b="0" i="0" u="none" strike="noStrike" cap="none">
                <a:solidFill>
                  <a:srgbClr val="121212"/>
                </a:solidFill>
                <a:latin typeface="Arial"/>
                <a:ea typeface="Arial"/>
                <a:cs typeface="Arial"/>
                <a:sym typeface="Arial"/>
              </a:rPr>
              <a:t>Enhancing collaborative learning practices </a:t>
            </a:r>
            <a:endParaRPr sz="2599" b="0" i="0" u="none" strike="noStrike" cap="none">
              <a:solidFill>
                <a:srgbClr val="121212"/>
              </a:solidFill>
              <a:latin typeface="Arial"/>
              <a:ea typeface="Arial"/>
              <a:cs typeface="Arial"/>
              <a:sym typeface="Arial"/>
            </a:endParaRPr>
          </a:p>
        </p:txBody>
      </p:sp>
      <p:sp>
        <p:nvSpPr>
          <p:cNvPr id="665" name="Google Shape;665;p18"/>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66" name="Google Shape;666;p18"/>
          <p:cNvSpPr txBox="1"/>
          <p:nvPr/>
        </p:nvSpPr>
        <p:spPr>
          <a:xfrm>
            <a:off x="2870987" y="2245556"/>
            <a:ext cx="12032589"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 Consider Student Autonomy:</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How will the new strategy promote student autonomy and responsibility?</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Think of ways to encourage students to take more active roles in managing their learning process.</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 Peer Sharing:</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Share your plan with a colleague and get their feedback. What insights can they provide based on their own experiences?</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Discuss how you might collaborate or support each other in implementing these strategies.</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 Reflective Journaling:</a:t>
            </a:r>
            <a:endParaRPr sz="20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After implementing the new strategy, keep a reflective journal of observations, student feedback, and your own thoughts on the process.</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Use this journal to make ongoing adjustments and document the progress towards your collaborative learning goals.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667" name="Google Shape;667;p18"/>
          <p:cNvSpPr/>
          <p:nvPr/>
        </p:nvSpPr>
        <p:spPr>
          <a:xfrm>
            <a:off x="14782800" y="3825526"/>
            <a:ext cx="2476499" cy="2156174"/>
          </a:xfrm>
          <a:prstGeom prst="rect">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8" name="Google Shape;668;p18"/>
          <p:cNvSpPr/>
          <p:nvPr/>
        </p:nvSpPr>
        <p:spPr>
          <a:xfrm>
            <a:off x="15925800" y="5892708"/>
            <a:ext cx="398141" cy="800844"/>
          </a:xfrm>
          <a:prstGeom prst="ellipse">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9" name="Google Shape;669;p18"/>
          <p:cNvSpPr/>
          <p:nvPr/>
        </p:nvSpPr>
        <p:spPr>
          <a:xfrm>
            <a:off x="14931474" y="2473269"/>
            <a:ext cx="3409294" cy="2961927"/>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0" name="Google Shape;670;p18"/>
          <p:cNvSpPr txBox="1"/>
          <p:nvPr/>
        </p:nvSpPr>
        <p:spPr>
          <a:xfrm>
            <a:off x="15624217" y="2985579"/>
            <a:ext cx="243809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How does collaborative learning contribute to the kind of learning community I want to build in my classroom?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1" name="Google Shape;671;p18"/>
          <p:cNvSpPr/>
          <p:nvPr/>
        </p:nvSpPr>
        <p:spPr>
          <a:xfrm>
            <a:off x="15138615" y="5947506"/>
            <a:ext cx="1704647" cy="358278"/>
          </a:xfrm>
          <a:prstGeom prst="roundRect">
            <a:avLst>
              <a:gd name="adj" fmla="val 16667"/>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2" name="Google Shape;672;p18"/>
          <p:cNvSpPr/>
          <p:nvPr/>
        </p:nvSpPr>
        <p:spPr>
          <a:xfrm>
            <a:off x="15624217" y="6288687"/>
            <a:ext cx="500653" cy="671681"/>
          </a:xfrm>
          <a:prstGeom prst="roundRect">
            <a:avLst>
              <a:gd name="adj" fmla="val 16667"/>
            </a:avLst>
          </a:prstGeom>
          <a:solidFill>
            <a:srgbClr val="F8F8F8"/>
          </a:solidFill>
          <a:ln w="25400" cap="flat" cmpd="sng">
            <a:solidFill>
              <a:srgbClr val="F8F8F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3" name="Google Shape;673;p18"/>
          <p:cNvSpPr/>
          <p:nvPr/>
        </p:nvSpPr>
        <p:spPr>
          <a:xfrm>
            <a:off x="16658516" y="6266733"/>
            <a:ext cx="253539" cy="282075"/>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4" name="Google Shape;674;p18"/>
          <p:cNvSpPr/>
          <p:nvPr/>
        </p:nvSpPr>
        <p:spPr>
          <a:xfrm>
            <a:off x="16912055" y="5657493"/>
            <a:ext cx="293068" cy="328873"/>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75" name="Google Shape;675;p18"/>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79"/>
        <p:cNvGrpSpPr/>
        <p:nvPr/>
      </p:nvGrpSpPr>
      <p:grpSpPr>
        <a:xfrm>
          <a:off x="0" y="0"/>
          <a:ext cx="0" cy="0"/>
          <a:chOff x="0" y="0"/>
          <a:chExt cx="0" cy="0"/>
        </a:xfrm>
      </p:grpSpPr>
      <p:sp>
        <p:nvSpPr>
          <p:cNvPr id="680" name="Google Shape;680;g2c7e95b4d2b_0_0"/>
          <p:cNvSpPr txBox="1"/>
          <p:nvPr/>
        </p:nvSpPr>
        <p:spPr>
          <a:xfrm>
            <a:off x="1337656" y="966416"/>
            <a:ext cx="11834700" cy="615600"/>
          </a:xfrm>
          <a:prstGeom prst="rect">
            <a:avLst/>
          </a:prstGeom>
          <a:noFill/>
          <a:ln>
            <a:noFill/>
          </a:ln>
        </p:spPr>
        <p:txBody>
          <a:bodyPr spcFirstLastPara="1" wrap="square" lIns="0" tIns="0" rIns="0" bIns="0" anchor="t" anchorCtr="0">
            <a:spAutoFit/>
          </a:bodyPr>
          <a:lstStyle/>
          <a:p>
            <a:pPr marL="0" marR="0" lvl="0" indent="0" algn="l" rtl="0">
              <a:lnSpc>
                <a:spcPct val="192475"/>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Additional resources</a:t>
            </a:r>
            <a:endParaRPr sz="4000" b="0" i="0" u="none" strike="noStrike" cap="none">
              <a:solidFill>
                <a:srgbClr val="033C5B"/>
              </a:solidFill>
              <a:latin typeface="Arial"/>
              <a:ea typeface="Arial"/>
              <a:cs typeface="Arial"/>
              <a:sym typeface="Arial"/>
            </a:endParaRPr>
          </a:p>
        </p:txBody>
      </p:sp>
      <p:sp>
        <p:nvSpPr>
          <p:cNvPr id="681" name="Google Shape;681;g2c7e95b4d2b_0_0"/>
          <p:cNvSpPr txBox="1"/>
          <p:nvPr/>
        </p:nvSpPr>
        <p:spPr>
          <a:xfrm>
            <a:off x="1561757" y="2256650"/>
            <a:ext cx="14910300" cy="65864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1" i="0" u="none" strike="noStrike" cap="none">
                <a:solidFill>
                  <a:srgbClr val="121212"/>
                </a:solidFill>
                <a:latin typeface="Arial"/>
                <a:ea typeface="Arial"/>
                <a:cs typeface="Arial"/>
                <a:sym typeface="Arial"/>
              </a:rPr>
              <a:t>Books and texts: </a:t>
            </a:r>
            <a:endParaRPr sz="2000" b="0" i="0" u="none" strike="noStrike" cap="none">
              <a:solidFill>
                <a:srgbClr val="121212"/>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Collaborative learning techniques: A handbook for college faculty, by Elizabeth F. Barkley, K. Particia Cross and Claire Howell Major </a:t>
            </a:r>
            <a:endParaRPr sz="20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Making cooperative learning work, by David Johnson and Roger T. Johnson</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Online resources and websites:</a:t>
            </a:r>
            <a:endParaRPr sz="2000" b="1"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Team based learning collaborative </a:t>
            </a:r>
            <a:r>
              <a:rPr lang="en-US" sz="2000" b="0" i="0" u="sng" strike="noStrike" cap="none">
                <a:solidFill>
                  <a:schemeClr val="hlink"/>
                </a:solidFill>
                <a:latin typeface="Arial"/>
                <a:ea typeface="Arial"/>
                <a:cs typeface="Arial"/>
                <a:sym typeface="Arial"/>
                <a:hlinkClick r:id="rId3"/>
              </a:rPr>
              <a:t>https://www.teambasedlearning.org/</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The Guardian teacher network </a:t>
            </a:r>
            <a:r>
              <a:rPr lang="en-US" sz="2000" b="0" i="0" u="sng" strike="noStrike" cap="none">
                <a:solidFill>
                  <a:schemeClr val="hlink"/>
                </a:solidFill>
                <a:latin typeface="Arial"/>
                <a:ea typeface="Arial"/>
                <a:cs typeface="Arial"/>
                <a:sym typeface="Arial"/>
                <a:hlinkClick r:id="rId4"/>
              </a:rPr>
              <a:t>https://www.theguardian.com/teacher-network/teacher-blog</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Digital tools for collaboration:</a:t>
            </a:r>
            <a:endParaRPr sz="2000" b="1"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Padlet </a:t>
            </a:r>
            <a:r>
              <a:rPr lang="en-US" sz="2000" b="0" i="0" u="sng" strike="noStrike" cap="none">
                <a:solidFill>
                  <a:schemeClr val="hlink"/>
                </a:solidFill>
                <a:latin typeface="Arial"/>
                <a:ea typeface="Arial"/>
                <a:cs typeface="Arial"/>
                <a:sym typeface="Arial"/>
                <a:hlinkClick r:id="rId5"/>
              </a:rPr>
              <a:t>https://padlet.com/</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Microsoft Teams </a:t>
            </a:r>
            <a:r>
              <a:rPr lang="en-US" sz="2000" b="0" i="0" u="sng" strike="noStrike" cap="none">
                <a:solidFill>
                  <a:schemeClr val="hlink"/>
                </a:solidFill>
                <a:latin typeface="Arial"/>
                <a:ea typeface="Arial"/>
                <a:cs typeface="Arial"/>
                <a:sym typeface="Arial"/>
                <a:hlinkClick r:id="rId6"/>
              </a:rPr>
              <a:t>https://www.microsoft.com/en-us/microsoft-teams/group-chat-software</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3937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Google Workspace </a:t>
            </a:r>
            <a:r>
              <a:rPr lang="en-US" sz="2000" b="0" i="0" u="sng" strike="noStrike" cap="none">
                <a:solidFill>
                  <a:schemeClr val="hlink"/>
                </a:solidFill>
                <a:latin typeface="Arial"/>
                <a:ea typeface="Arial"/>
                <a:cs typeface="Arial"/>
                <a:sym typeface="Arial"/>
                <a:hlinkClick r:id="rId7"/>
              </a:rPr>
              <a:t>https://tinyurl.com/5dxd6rks</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63500" marR="0" lvl="0" indent="0" algn="l" rtl="0">
              <a:lnSpc>
                <a:spcPct val="100000"/>
              </a:lnSpc>
              <a:spcBef>
                <a:spcPts val="0"/>
              </a:spcBef>
              <a:spcAft>
                <a:spcPts val="0"/>
              </a:spcAft>
              <a:buNone/>
            </a:pPr>
            <a:endParaRPr sz="2000" b="1" i="0" u="none" strike="noStrike" cap="none">
              <a:solidFill>
                <a:schemeClr val="dk1"/>
              </a:solidFill>
              <a:latin typeface="Arial"/>
              <a:ea typeface="Arial"/>
              <a:cs typeface="Arial"/>
              <a:sym typeface="Arial"/>
            </a:endParaRPr>
          </a:p>
          <a:p>
            <a:pPr marL="6350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Videos:</a:t>
            </a:r>
            <a:endParaRPr/>
          </a:p>
          <a:p>
            <a:pPr marL="406400" marR="0" lvl="0" indent="-342900" algn="l" rtl="0">
              <a:lnSpc>
                <a:spcPct val="100000"/>
              </a:lnSpc>
              <a:spcBef>
                <a:spcPts val="0"/>
              </a:spcBef>
              <a:spcAft>
                <a:spcPts val="0"/>
              </a:spcAft>
              <a:buClr>
                <a:srgbClr val="000000"/>
              </a:buClr>
              <a:buSzPts val="2600"/>
              <a:buFont typeface="Arial"/>
              <a:buChar char="•"/>
            </a:pPr>
            <a:r>
              <a:rPr lang="en-US" sz="2000" b="0" i="0" u="none" strike="noStrike" cap="none">
                <a:solidFill>
                  <a:srgbClr val="000000"/>
                </a:solidFill>
                <a:latin typeface="Arial"/>
                <a:ea typeface="Arial"/>
                <a:cs typeface="Arial"/>
                <a:sym typeface="Arial"/>
              </a:rPr>
              <a:t>Reading Comprehension: Making Connections. Mr H’s Learning Resource: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https://www.youtube.com/watch?v=lLPb1JAkdtc&amp;t=128s</a:t>
            </a:r>
            <a:r>
              <a:rPr lang="en-US" sz="2000" b="0" i="0" u="none" strike="noStrike" cap="none">
                <a:solidFill>
                  <a:srgbClr val="000000"/>
                </a:solidFill>
                <a:latin typeface="Arial"/>
                <a:ea typeface="Arial"/>
                <a:cs typeface="Arial"/>
                <a:sym typeface="Arial"/>
              </a:rPr>
              <a:t> </a:t>
            </a:r>
            <a:endParaRPr/>
          </a:p>
          <a:p>
            <a:pPr marL="406400" marR="0" lvl="0" indent="-342900" algn="l" rtl="0">
              <a:lnSpc>
                <a:spcPct val="100000"/>
              </a:lnSpc>
              <a:spcBef>
                <a:spcPts val="0"/>
              </a:spcBef>
              <a:spcAft>
                <a:spcPts val="0"/>
              </a:spcAft>
              <a:buClr>
                <a:srgbClr val="000000"/>
              </a:buClr>
              <a:buSzPts val="2600"/>
              <a:buFont typeface="Arial"/>
              <a:buChar char="•"/>
            </a:pPr>
            <a:r>
              <a:rPr lang="en-US" sz="2000" b="0" i="0" u="none" strike="noStrike" cap="none">
                <a:solidFill>
                  <a:schemeClr val="dk1"/>
                </a:solidFill>
                <a:latin typeface="Arial"/>
                <a:ea typeface="Arial"/>
                <a:cs typeface="Arial"/>
                <a:sym typeface="Arial"/>
              </a:rPr>
              <a:t>Teaching Technique 23: Role Play. The K. Particia Cross Academy: </a:t>
            </a:r>
            <a:r>
              <a:rPr lang="en-US" sz="20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https://www.youtube.com/watch?v=ztCYENO1ydA</a:t>
            </a:r>
            <a:r>
              <a:rPr lang="en-US" sz="2000" b="0" i="0" u="none" strike="noStrike" cap="none">
                <a:solidFill>
                  <a:srgbClr val="000000"/>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a:p>
            <a:pPr marL="406400" marR="0" lvl="0" indent="-177800" algn="l" rtl="0">
              <a:lnSpc>
                <a:spcPct val="100000"/>
              </a:lnSpc>
              <a:spcBef>
                <a:spcPts val="0"/>
              </a:spcBef>
              <a:spcAft>
                <a:spcPts val="0"/>
              </a:spcAft>
              <a:buClr>
                <a:srgbClr val="000000"/>
              </a:buClr>
              <a:buSzPts val="2600"/>
              <a:buFont typeface="Arial"/>
              <a:buNone/>
            </a:pPr>
            <a:endParaRPr sz="2000" b="1" i="0" u="none"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endParaRPr sz="2000" b="1" i="0" u="none" strike="noStrike" cap="none">
              <a:solidFill>
                <a:srgbClr val="000000"/>
              </a:solidFill>
              <a:latin typeface="Arial"/>
              <a:ea typeface="Arial"/>
              <a:cs typeface="Arial"/>
              <a:sym typeface="Arial"/>
            </a:endParaRPr>
          </a:p>
          <a:p>
            <a:pPr marL="63500" marR="0" lvl="0" indent="0" algn="l" rtl="0">
              <a:lnSpc>
                <a:spcPct val="100000"/>
              </a:lnSpc>
              <a:spcBef>
                <a:spcPts val="0"/>
              </a:spcBef>
              <a:spcAft>
                <a:spcPts val="0"/>
              </a:spcAft>
              <a:buNone/>
            </a:pPr>
            <a:endParaRPr sz="2000" b="1" i="0" u="none" strike="noStrike" cap="none">
              <a:solidFill>
                <a:schemeClr val="dk1"/>
              </a:solidFill>
              <a:latin typeface="Arial"/>
              <a:ea typeface="Arial"/>
              <a:cs typeface="Arial"/>
              <a:sym typeface="Arial"/>
            </a:endParaRPr>
          </a:p>
        </p:txBody>
      </p:sp>
      <p:sp>
        <p:nvSpPr>
          <p:cNvPr id="682" name="Google Shape;682;g2c7e95b4d2b_0_0"/>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2c7e95b4d2b_0_0"/>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g2c7e95b4d2b_0_0"/>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85" name="Google Shape;685;g2c7e95b4d2b_0_0"/>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2c7e95b4d2b_0_0"/>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2c7e95b4d2b_0_0"/>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688" name="Google Shape;688;g2c7e95b4d2b_0_0"/>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g2c7e95b4d2b_0_0"/>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g2c7e95b4d2b_0_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a:lstStyle/>
          <a:p>
            <a:endParaRPr lang="en-BE"/>
          </a:p>
        </p:txBody>
      </p:sp>
      <p:sp>
        <p:nvSpPr>
          <p:cNvPr id="691" name="Google Shape;691;g2c7e95b4d2b_0_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a:lstStyle/>
          <a:p>
            <a:endParaRPr lang="en-BE"/>
          </a:p>
        </p:txBody>
      </p:sp>
      <p:sp>
        <p:nvSpPr>
          <p:cNvPr id="692" name="Google Shape;692;g2c7e95b4d2b_0_0"/>
          <p:cNvSpPr txBox="1"/>
          <p:nvPr/>
        </p:nvSpPr>
        <p:spPr>
          <a:xfrm>
            <a:off x="5627065" y="9243317"/>
            <a:ext cx="12041100"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693" name="Google Shape;693;g2c7e95b4d2b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g2c7e95b4d2b_0_0"/>
          <p:cNvSpPr txBox="1"/>
          <p:nvPr/>
        </p:nvSpPr>
        <p:spPr>
          <a:xfrm>
            <a:off x="6306680" y="2256647"/>
            <a:ext cx="40386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sp>
        <p:nvSpPr>
          <p:cNvPr id="695" name="Google Shape;695;g2c7e95b4d2b_0_0"/>
          <p:cNvSpPr txBox="1"/>
          <p:nvPr/>
        </p:nvSpPr>
        <p:spPr>
          <a:xfrm>
            <a:off x="11049000" y="2256647"/>
            <a:ext cx="35814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696" name="Google Shape;696;g2c7e95b4d2b_0_0"/>
          <p:cNvPicPr preferRelativeResize="0"/>
          <p:nvPr/>
        </p:nvPicPr>
        <p:blipFill rotWithShape="1">
          <a:blip r:embed="rId12">
            <a:alphaModFix/>
          </a:blip>
          <a:srcRect/>
          <a:stretch/>
        </p:blipFill>
        <p:spPr>
          <a:xfrm>
            <a:off x="15812650" y="9468646"/>
            <a:ext cx="1727565" cy="62820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00"/>
        <p:cNvGrpSpPr/>
        <p:nvPr/>
      </p:nvGrpSpPr>
      <p:grpSpPr>
        <a:xfrm>
          <a:off x="0" y="0"/>
          <a:ext cx="0" cy="0"/>
          <a:chOff x="0" y="0"/>
          <a:chExt cx="0" cy="0"/>
        </a:xfrm>
      </p:grpSpPr>
      <p:sp>
        <p:nvSpPr>
          <p:cNvPr id="701" name="Google Shape;701;p19"/>
          <p:cNvSpPr/>
          <p:nvPr/>
        </p:nvSpPr>
        <p:spPr>
          <a:xfrm>
            <a:off x="11475551" y="4717986"/>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3">
              <a:alphaModFix/>
            </a:blip>
            <a:stretch>
              <a:fillRect/>
            </a:stretch>
          </a:blipFill>
          <a:ln>
            <a:noFill/>
          </a:ln>
        </p:spPr>
        <p:txBody>
          <a:bodyPr/>
          <a:lstStyle/>
          <a:p>
            <a:endParaRPr lang="en-BE"/>
          </a:p>
        </p:txBody>
      </p:sp>
      <p:sp>
        <p:nvSpPr>
          <p:cNvPr id="702" name="Google Shape;702;p19"/>
          <p:cNvSpPr/>
          <p:nvPr/>
        </p:nvSpPr>
        <p:spPr>
          <a:xfrm>
            <a:off x="12101755" y="1557641"/>
            <a:ext cx="2192189" cy="2347726"/>
          </a:xfrm>
          <a:custGeom>
            <a:avLst/>
            <a:gdLst/>
            <a:ahLst/>
            <a:cxnLst/>
            <a:rect l="l" t="t" r="r" b="b"/>
            <a:pathLst>
              <a:path w="2192189" h="2347726" extrusionOk="0">
                <a:moveTo>
                  <a:pt x="0" y="0"/>
                </a:moveTo>
                <a:lnTo>
                  <a:pt x="2192189" y="0"/>
                </a:lnTo>
                <a:lnTo>
                  <a:pt x="2192189" y="2347726"/>
                </a:lnTo>
                <a:lnTo>
                  <a:pt x="0" y="2347726"/>
                </a:lnTo>
                <a:lnTo>
                  <a:pt x="0" y="0"/>
                </a:lnTo>
                <a:close/>
              </a:path>
            </a:pathLst>
          </a:custGeom>
          <a:blipFill rotWithShape="1">
            <a:blip r:embed="rId4">
              <a:alphaModFix/>
            </a:blip>
            <a:stretch>
              <a:fillRect/>
            </a:stretch>
          </a:blipFill>
          <a:ln>
            <a:noFill/>
          </a:ln>
        </p:spPr>
        <p:txBody>
          <a:bodyPr/>
          <a:lstStyle/>
          <a:p>
            <a:endParaRPr lang="en-BE"/>
          </a:p>
        </p:txBody>
      </p:sp>
      <p:sp>
        <p:nvSpPr>
          <p:cNvPr id="703" name="Google Shape;703;p19"/>
          <p:cNvSpPr/>
          <p:nvPr/>
        </p:nvSpPr>
        <p:spPr>
          <a:xfrm>
            <a:off x="1316029" y="2731504"/>
            <a:ext cx="1855677" cy="1505418"/>
          </a:xfrm>
          <a:custGeom>
            <a:avLst/>
            <a:gdLst/>
            <a:ahLst/>
            <a:cxnLst/>
            <a:rect l="l" t="t" r="r" b="b"/>
            <a:pathLst>
              <a:path w="1855677" h="1505418" extrusionOk="0">
                <a:moveTo>
                  <a:pt x="0" y="0"/>
                </a:moveTo>
                <a:lnTo>
                  <a:pt x="1855678" y="0"/>
                </a:lnTo>
                <a:lnTo>
                  <a:pt x="1855678" y="1505419"/>
                </a:lnTo>
                <a:lnTo>
                  <a:pt x="0" y="1505419"/>
                </a:lnTo>
                <a:lnTo>
                  <a:pt x="0" y="0"/>
                </a:lnTo>
                <a:close/>
              </a:path>
            </a:pathLst>
          </a:custGeom>
          <a:blipFill rotWithShape="1">
            <a:blip r:embed="rId5">
              <a:alphaModFix/>
            </a:blip>
            <a:stretch>
              <a:fillRect/>
            </a:stretch>
          </a:blipFill>
          <a:ln>
            <a:noFill/>
          </a:ln>
        </p:spPr>
        <p:txBody>
          <a:bodyPr/>
          <a:lstStyle/>
          <a:p>
            <a:endParaRPr lang="en-BE"/>
          </a:p>
        </p:txBody>
      </p:sp>
      <p:sp>
        <p:nvSpPr>
          <p:cNvPr id="704" name="Google Shape;704;p19"/>
          <p:cNvSpPr/>
          <p:nvPr/>
        </p:nvSpPr>
        <p:spPr>
          <a:xfrm>
            <a:off x="4116694" y="2888554"/>
            <a:ext cx="2696737" cy="2696737"/>
          </a:xfrm>
          <a:custGeom>
            <a:avLst/>
            <a:gdLst/>
            <a:ahLst/>
            <a:cxnLst/>
            <a:rect l="l" t="t" r="r" b="b"/>
            <a:pathLst>
              <a:path w="2696737" h="2696737" extrusionOk="0">
                <a:moveTo>
                  <a:pt x="0" y="0"/>
                </a:moveTo>
                <a:lnTo>
                  <a:pt x="2696737" y="0"/>
                </a:lnTo>
                <a:lnTo>
                  <a:pt x="2696737" y="2696737"/>
                </a:lnTo>
                <a:lnTo>
                  <a:pt x="0" y="2696737"/>
                </a:lnTo>
                <a:lnTo>
                  <a:pt x="0" y="0"/>
                </a:lnTo>
                <a:close/>
              </a:path>
            </a:pathLst>
          </a:custGeom>
          <a:blipFill rotWithShape="1">
            <a:blip r:embed="rId6">
              <a:alphaModFix/>
            </a:blip>
            <a:stretch>
              <a:fillRect/>
            </a:stretch>
          </a:blipFill>
          <a:ln>
            <a:noFill/>
          </a:ln>
        </p:spPr>
        <p:txBody>
          <a:bodyPr/>
          <a:lstStyle/>
          <a:p>
            <a:endParaRPr lang="en-BE"/>
          </a:p>
        </p:txBody>
      </p:sp>
      <p:sp>
        <p:nvSpPr>
          <p:cNvPr id="705" name="Google Shape;705;p19"/>
          <p:cNvSpPr/>
          <p:nvPr/>
        </p:nvSpPr>
        <p:spPr>
          <a:xfrm>
            <a:off x="8230403" y="1068647"/>
            <a:ext cx="1827194" cy="2035871"/>
          </a:xfrm>
          <a:custGeom>
            <a:avLst/>
            <a:gdLst/>
            <a:ahLst/>
            <a:cxnLst/>
            <a:rect l="l" t="t" r="r" b="b"/>
            <a:pathLst>
              <a:path w="1827194" h="2035871" extrusionOk="0">
                <a:moveTo>
                  <a:pt x="0" y="0"/>
                </a:moveTo>
                <a:lnTo>
                  <a:pt x="1827194" y="0"/>
                </a:lnTo>
                <a:lnTo>
                  <a:pt x="1827194" y="2035871"/>
                </a:lnTo>
                <a:lnTo>
                  <a:pt x="0" y="2035871"/>
                </a:lnTo>
                <a:lnTo>
                  <a:pt x="0" y="0"/>
                </a:lnTo>
                <a:close/>
              </a:path>
            </a:pathLst>
          </a:custGeom>
          <a:blipFill rotWithShape="1">
            <a:blip r:embed="rId7">
              <a:alphaModFix/>
            </a:blip>
            <a:stretch>
              <a:fillRect/>
            </a:stretch>
          </a:blipFill>
          <a:ln>
            <a:noFill/>
          </a:ln>
        </p:spPr>
        <p:txBody>
          <a:bodyPr/>
          <a:lstStyle/>
          <a:p>
            <a:endParaRPr lang="en-BE"/>
          </a:p>
        </p:txBody>
      </p:sp>
      <p:sp>
        <p:nvSpPr>
          <p:cNvPr id="706" name="Google Shape;706;p19"/>
          <p:cNvSpPr/>
          <p:nvPr/>
        </p:nvSpPr>
        <p:spPr>
          <a:xfrm>
            <a:off x="7964974" y="4114800"/>
            <a:ext cx="2358052" cy="2057400"/>
          </a:xfrm>
          <a:custGeom>
            <a:avLst/>
            <a:gdLst/>
            <a:ahLst/>
            <a:cxnLst/>
            <a:rect l="l" t="t" r="r" b="b"/>
            <a:pathLst>
              <a:path w="2358052" h="2057400" extrusionOk="0">
                <a:moveTo>
                  <a:pt x="0" y="0"/>
                </a:moveTo>
                <a:lnTo>
                  <a:pt x="2358052" y="0"/>
                </a:lnTo>
                <a:lnTo>
                  <a:pt x="2358052" y="2057400"/>
                </a:lnTo>
                <a:lnTo>
                  <a:pt x="0" y="2057400"/>
                </a:lnTo>
                <a:lnTo>
                  <a:pt x="0" y="0"/>
                </a:lnTo>
                <a:close/>
              </a:path>
            </a:pathLst>
          </a:custGeom>
          <a:blipFill rotWithShape="1">
            <a:blip r:embed="rId8">
              <a:alphaModFix/>
            </a:blip>
            <a:stretch>
              <a:fillRect/>
            </a:stretch>
          </a:blipFill>
          <a:ln>
            <a:noFill/>
          </a:ln>
        </p:spPr>
        <p:txBody>
          <a:bodyPr/>
          <a:lstStyle/>
          <a:p>
            <a:endParaRPr lang="en-BE"/>
          </a:p>
        </p:txBody>
      </p:sp>
      <p:sp>
        <p:nvSpPr>
          <p:cNvPr id="707" name="Google Shape;707;p19"/>
          <p:cNvSpPr/>
          <p:nvPr/>
        </p:nvSpPr>
        <p:spPr>
          <a:xfrm>
            <a:off x="2529114" y="6775386"/>
            <a:ext cx="3984847" cy="1957556"/>
          </a:xfrm>
          <a:custGeom>
            <a:avLst/>
            <a:gdLst/>
            <a:ahLst/>
            <a:cxnLst/>
            <a:rect l="l" t="t" r="r" b="b"/>
            <a:pathLst>
              <a:path w="3984847" h="1957556" extrusionOk="0">
                <a:moveTo>
                  <a:pt x="0" y="0"/>
                </a:moveTo>
                <a:lnTo>
                  <a:pt x="3984847" y="0"/>
                </a:lnTo>
                <a:lnTo>
                  <a:pt x="3984847" y="1957556"/>
                </a:lnTo>
                <a:lnTo>
                  <a:pt x="0" y="1957556"/>
                </a:lnTo>
                <a:lnTo>
                  <a:pt x="0" y="0"/>
                </a:lnTo>
                <a:close/>
              </a:path>
            </a:pathLst>
          </a:custGeom>
          <a:blipFill rotWithShape="1">
            <a:blip r:embed="rId9">
              <a:alphaModFix/>
            </a:blip>
            <a:stretch>
              <a:fillRect/>
            </a:stretch>
          </a:blipFill>
          <a:ln>
            <a:noFill/>
          </a:ln>
        </p:spPr>
        <p:txBody>
          <a:bodyPr/>
          <a:lstStyle/>
          <a:p>
            <a:endParaRPr lang="en-BE"/>
          </a:p>
        </p:txBody>
      </p:sp>
      <p:sp>
        <p:nvSpPr>
          <p:cNvPr id="708" name="Google Shape;708;p19"/>
          <p:cNvSpPr txBox="1"/>
          <p:nvPr/>
        </p:nvSpPr>
        <p:spPr>
          <a:xfrm>
            <a:off x="1028700" y="1095375"/>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Icons Library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7" name="Google Shape;137;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38" name="Google Shape;138;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txBox="1"/>
          <p:nvPr/>
        </p:nvSpPr>
        <p:spPr>
          <a:xfrm>
            <a:off x="818920" y="1579139"/>
            <a:ext cx="12181388" cy="198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Understand the role of the teacher as a knowledge manager</a:t>
            </a:r>
            <a:endParaRPr sz="3200" b="0" i="0" u="none" strike="noStrike" cap="none">
              <a:solidFill>
                <a:srgbClr val="000000"/>
              </a:solidFill>
              <a:latin typeface="Arial"/>
              <a:ea typeface="Arial"/>
              <a:cs typeface="Arial"/>
              <a:sym typeface="Arial"/>
            </a:endParaRPr>
          </a:p>
          <a:p>
            <a:pPr marL="0" marR="0" lvl="0" indent="0" algn="l" rtl="0">
              <a:lnSpc>
                <a:spcPct val="110001"/>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141" name="Google Shape;141;p4"/>
          <p:cNvSpPr txBox="1"/>
          <p:nvPr/>
        </p:nvSpPr>
        <p:spPr>
          <a:xfrm>
            <a:off x="1994248" y="2208870"/>
            <a:ext cx="4218523" cy="991041"/>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US" sz="2000" b="0" i="0" u="none" strike="noStrike" cap="none">
                <a:solidFill>
                  <a:srgbClr val="000000"/>
                </a:solidFill>
                <a:latin typeface="Arial"/>
                <a:ea typeface="Arial"/>
                <a:cs typeface="Arial"/>
                <a:sym typeface="Arial"/>
              </a:rPr>
              <a:t>The teacher has to:</a:t>
            </a:r>
            <a:endParaRPr sz="2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142" name="Google Shape;14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43" name="Google Shape;143;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44" name="Google Shape;144;p4"/>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45" name="Google Shape;145;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txBox="1"/>
          <p:nvPr/>
        </p:nvSpPr>
        <p:spPr>
          <a:xfrm>
            <a:off x="6909614" y="7314467"/>
            <a:ext cx="10508900" cy="132339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A learning environment where students actively participate in the creation and management of their knowledge, leading to a </a:t>
            </a:r>
            <a:r>
              <a:rPr lang="en-US" sz="2000" b="0" i="0" u="none" strike="noStrike" cap="none">
                <a:solidFill>
                  <a:srgbClr val="E36C09"/>
                </a:solidFill>
                <a:latin typeface="Arial"/>
                <a:ea typeface="Arial"/>
                <a:cs typeface="Arial"/>
                <a:sym typeface="Arial"/>
              </a:rPr>
              <a:t>deeper learning </a:t>
            </a:r>
            <a:r>
              <a:rPr lang="en-US" sz="2000" b="0" i="0" u="none" strike="noStrike" cap="none">
                <a:solidFill>
                  <a:schemeClr val="dk1"/>
                </a:solidFill>
                <a:latin typeface="Arial"/>
                <a:ea typeface="Arial"/>
                <a:cs typeface="Arial"/>
                <a:sym typeface="Arial"/>
              </a:rPr>
              <a:t>and </a:t>
            </a:r>
            <a:r>
              <a:rPr lang="en-US" sz="2000" b="0" i="0" u="none" strike="noStrike" cap="none">
                <a:solidFill>
                  <a:srgbClr val="E36C09"/>
                </a:solidFill>
                <a:latin typeface="Arial"/>
                <a:ea typeface="Arial"/>
                <a:cs typeface="Arial"/>
                <a:sym typeface="Arial"/>
              </a:rPr>
              <a:t>greater retention</a:t>
            </a:r>
            <a:endParaRPr sz="2000" b="0" i="0" u="none" strike="noStrike" cap="none">
              <a:solidFill>
                <a:srgbClr val="E36C09"/>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Students are equipped with skills not just for the classroom, but for </a:t>
            </a:r>
            <a:r>
              <a:rPr lang="en-US" sz="2000" b="0" i="0" u="none" strike="noStrike" cap="none">
                <a:solidFill>
                  <a:srgbClr val="E36C09"/>
                </a:solidFill>
                <a:latin typeface="Arial"/>
                <a:ea typeface="Arial"/>
                <a:cs typeface="Arial"/>
                <a:sym typeface="Arial"/>
              </a:rPr>
              <a:t>lifelong learning </a:t>
            </a:r>
            <a:r>
              <a:rPr lang="en-US" sz="2000" b="0" i="0" u="none" strike="noStrike" cap="none">
                <a:solidFill>
                  <a:schemeClr val="dk1"/>
                </a:solidFill>
                <a:latin typeface="Arial"/>
                <a:ea typeface="Arial"/>
                <a:cs typeface="Arial"/>
                <a:sym typeface="Arial"/>
              </a:rPr>
              <a:t>and </a:t>
            </a:r>
            <a:r>
              <a:rPr lang="en-US" sz="2000" b="0" i="0" u="none" strike="noStrike" cap="none">
                <a:solidFill>
                  <a:srgbClr val="E36C09"/>
                </a:solidFill>
                <a:latin typeface="Arial"/>
                <a:ea typeface="Arial"/>
                <a:cs typeface="Arial"/>
                <a:sym typeface="Arial"/>
              </a:rPr>
              <a:t>problem-solving in varied contexts</a:t>
            </a:r>
            <a:endParaRPr sz="2000" b="0" i="0" u="none" strike="noStrike" cap="none">
              <a:solidFill>
                <a:srgbClr val="E36C09"/>
              </a:solidFill>
              <a:latin typeface="Arial"/>
              <a:ea typeface="Arial"/>
              <a:cs typeface="Arial"/>
              <a:sym typeface="Arial"/>
            </a:endParaRPr>
          </a:p>
        </p:txBody>
      </p:sp>
      <p:pic>
        <p:nvPicPr>
          <p:cNvPr id="147" name="Google Shape;147;p4"/>
          <p:cNvPicPr preferRelativeResize="0"/>
          <p:nvPr/>
        </p:nvPicPr>
        <p:blipFill rotWithShape="1">
          <a:blip r:embed="rId6">
            <a:alphaModFix/>
          </a:blip>
          <a:srcRect/>
          <a:stretch/>
        </p:blipFill>
        <p:spPr>
          <a:xfrm>
            <a:off x="362921" y="5539607"/>
            <a:ext cx="3062844" cy="3267034"/>
          </a:xfrm>
          <a:prstGeom prst="rect">
            <a:avLst/>
          </a:prstGeom>
          <a:noFill/>
          <a:ln>
            <a:noFill/>
          </a:ln>
        </p:spPr>
      </p:pic>
      <p:sp>
        <p:nvSpPr>
          <p:cNvPr id="148" name="Google Shape;148;p4"/>
          <p:cNvSpPr txBox="1"/>
          <p:nvPr/>
        </p:nvSpPr>
        <p:spPr>
          <a:xfrm>
            <a:off x="1997749" y="2758288"/>
            <a:ext cx="10674742" cy="369331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Carefully </a:t>
            </a:r>
            <a:r>
              <a:rPr lang="en-US" sz="2000" b="0" i="0" u="none" strike="noStrike" cap="none">
                <a:solidFill>
                  <a:srgbClr val="E36C09"/>
                </a:solidFill>
                <a:latin typeface="Arial"/>
                <a:ea typeface="Arial"/>
                <a:cs typeface="Arial"/>
                <a:sym typeface="Arial"/>
              </a:rPr>
              <a:t>select and organize resources and activities </a:t>
            </a:r>
            <a:r>
              <a:rPr lang="en-US" sz="2000" b="0" i="0" u="none" strike="noStrike" cap="none">
                <a:solidFill>
                  <a:srgbClr val="000000"/>
                </a:solidFill>
                <a:latin typeface="Arial"/>
                <a:ea typeface="Arial"/>
                <a:cs typeface="Arial"/>
                <a:sym typeface="Arial"/>
              </a:rPr>
              <a:t>that are both relevant and challenging, tailored to meet the diverse needs of students.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Encourage an environment where </a:t>
            </a:r>
            <a:r>
              <a:rPr lang="en-US" sz="2000" b="0" i="0" u="none" strike="noStrike" cap="none">
                <a:solidFill>
                  <a:srgbClr val="E36C09"/>
                </a:solidFill>
                <a:latin typeface="Arial"/>
                <a:ea typeface="Arial"/>
                <a:cs typeface="Arial"/>
                <a:sym typeface="Arial"/>
              </a:rPr>
              <a:t>collaboration and dialogue are central</a:t>
            </a:r>
            <a:r>
              <a:rPr lang="en-US" sz="2000" b="0" i="0" u="none" strike="noStrike" cap="none">
                <a:solidFill>
                  <a:srgbClr val="000000"/>
                </a:solidFill>
                <a:latin typeface="Arial"/>
                <a:ea typeface="Arial"/>
                <a:cs typeface="Arial"/>
                <a:sym typeface="Arial"/>
              </a:rPr>
              <a:t>, enhancing the depth and breadth of learning experiences.</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Balance various perspectives and information sources to </a:t>
            </a:r>
            <a:r>
              <a:rPr lang="en-US" sz="2000" b="0" i="0" u="none" strike="noStrike" cap="none">
                <a:solidFill>
                  <a:srgbClr val="E36C09"/>
                </a:solidFill>
                <a:latin typeface="Arial"/>
                <a:ea typeface="Arial"/>
                <a:cs typeface="Arial"/>
                <a:sym typeface="Arial"/>
              </a:rPr>
              <a:t>guide students </a:t>
            </a:r>
            <a:r>
              <a:rPr lang="en-US" sz="2000" b="0" i="0" u="none" strike="noStrike" cap="none">
                <a:solidFill>
                  <a:srgbClr val="000000"/>
                </a:solidFill>
                <a:latin typeface="Arial"/>
                <a:ea typeface="Arial"/>
                <a:cs typeface="Arial"/>
                <a:sym typeface="Arial"/>
              </a:rPr>
              <a:t>towards a coherent and comprehensive understanding.</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E36C09"/>
                </a:solidFill>
                <a:latin typeface="Arial"/>
                <a:ea typeface="Arial"/>
                <a:cs typeface="Arial"/>
                <a:sym typeface="Arial"/>
              </a:rPr>
              <a:t>Inspire students </a:t>
            </a:r>
            <a:r>
              <a:rPr lang="en-US" sz="2000" b="0" i="0" u="none" strike="noStrike" cap="none">
                <a:solidFill>
                  <a:srgbClr val="000000"/>
                </a:solidFill>
                <a:latin typeface="Arial"/>
                <a:ea typeface="Arial"/>
                <a:cs typeface="Arial"/>
                <a:sym typeface="Arial"/>
              </a:rPr>
              <a:t>to extend beyond mere understanding to creating and contributing new knowledge, fostering a culture of</a:t>
            </a:r>
            <a:r>
              <a:rPr lang="en-US" sz="2000" b="0" i="0" u="none" strike="noStrike" cap="none">
                <a:solidFill>
                  <a:srgbClr val="E36C09"/>
                </a:solidFill>
                <a:latin typeface="Arial"/>
                <a:ea typeface="Arial"/>
                <a:cs typeface="Arial"/>
                <a:sym typeface="Arial"/>
              </a:rPr>
              <a:t> innovation </a:t>
            </a:r>
            <a:r>
              <a:rPr lang="en-US" sz="2000" b="0" i="0" u="none" strike="noStrike" cap="none">
                <a:solidFill>
                  <a:srgbClr val="000000"/>
                </a:solidFill>
                <a:latin typeface="Arial"/>
                <a:ea typeface="Arial"/>
                <a:cs typeface="Arial"/>
                <a:sym typeface="Arial"/>
              </a:rPr>
              <a:t>and </a:t>
            </a:r>
            <a:r>
              <a:rPr lang="en-US" sz="2000" b="0" i="0" u="none" strike="noStrike" cap="none">
                <a:solidFill>
                  <a:srgbClr val="E36C09"/>
                </a:solidFill>
                <a:latin typeface="Arial"/>
                <a:ea typeface="Arial"/>
                <a:cs typeface="Arial"/>
                <a:sym typeface="Arial"/>
              </a:rPr>
              <a:t>critical thinking</a:t>
            </a:r>
            <a:r>
              <a:rPr lang="en-US" sz="20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rot="10800000" flipH="1">
            <a:off x="13196244" y="4639860"/>
            <a:ext cx="1902236" cy="2508406"/>
          </a:xfrm>
          <a:prstGeom prst="bentUpArrow">
            <a:avLst>
              <a:gd name="adj1" fmla="val 27941"/>
              <a:gd name="adj2" fmla="val 23907"/>
              <a:gd name="adj3" fmla="val 25000"/>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50" name="Google Shape;150;p4"/>
          <p:cNvSpPr txBox="1"/>
          <p:nvPr/>
        </p:nvSpPr>
        <p:spPr>
          <a:xfrm>
            <a:off x="15285475" y="4654408"/>
            <a:ext cx="617654"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O</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U</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T</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O</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M</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E</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a:t>
            </a:r>
            <a:endParaRPr/>
          </a:p>
        </p:txBody>
      </p:sp>
      <p:pic>
        <p:nvPicPr>
          <p:cNvPr id="151" name="Google Shape;151;p4"/>
          <p:cNvPicPr preferRelativeResize="0"/>
          <p:nvPr/>
        </p:nvPicPr>
        <p:blipFill rotWithShape="1">
          <a:blip r:embed="rId7">
            <a:alphaModFix/>
          </a:blip>
          <a:srcRect/>
          <a:stretch/>
        </p:blipFill>
        <p:spPr>
          <a:xfrm>
            <a:off x="15690950" y="9559934"/>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2"/>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2"/>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60" name="Google Shape;160;p3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61" name="Google Shape;161;p3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2"/>
          <p:cNvSpPr txBox="1"/>
          <p:nvPr/>
        </p:nvSpPr>
        <p:spPr>
          <a:xfrm>
            <a:off x="818920" y="1579139"/>
            <a:ext cx="121813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33C5B"/>
                </a:solidFill>
                <a:latin typeface="Arial"/>
                <a:ea typeface="Arial"/>
                <a:cs typeface="Arial"/>
                <a:sym typeface="Arial"/>
              </a:rPr>
              <a:t>Mystery Box Challenge: Unbox the Knowledge</a:t>
            </a:r>
            <a:endParaRPr sz="8799" b="0" i="0" u="none" strike="noStrike" cap="none">
              <a:solidFill>
                <a:srgbClr val="033C5B"/>
              </a:solidFill>
              <a:latin typeface="Arial"/>
              <a:ea typeface="Arial"/>
              <a:cs typeface="Arial"/>
              <a:sym typeface="Arial"/>
            </a:endParaRPr>
          </a:p>
        </p:txBody>
      </p:sp>
      <p:sp>
        <p:nvSpPr>
          <p:cNvPr id="164" name="Google Shape;164;p3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65" name="Google Shape;165;p32"/>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66" name="Google Shape;166;p32"/>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67" name="Google Shape;167;p3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2"/>
          <p:cNvSpPr txBox="1"/>
          <p:nvPr/>
        </p:nvSpPr>
        <p:spPr>
          <a:xfrm>
            <a:off x="1947388" y="3516173"/>
            <a:ext cx="5783447"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Imagine that each role of the teacher as a knowledge manager is a mystery box that needs to be "unboxed" and solved!</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You will receive clues about what’s inside each box (which corresponds to one of the teacher's roles) and then complete the challenge associated with that box.</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Each task is reflective, allowing you to design, reflect, and think critically about how to apply these roles on your own.</a:t>
            </a:r>
            <a:endParaRPr sz="2000" b="0" i="0" u="none" strike="noStrike" cap="none">
              <a:solidFill>
                <a:srgbClr val="000000"/>
              </a:solidFill>
              <a:latin typeface="Arial"/>
              <a:ea typeface="Arial"/>
              <a:cs typeface="Arial"/>
              <a:sym typeface="Arial"/>
            </a:endParaRPr>
          </a:p>
        </p:txBody>
      </p:sp>
      <p:pic>
        <p:nvPicPr>
          <p:cNvPr id="169" name="Google Shape;169;p32"/>
          <p:cNvPicPr preferRelativeResize="0"/>
          <p:nvPr/>
        </p:nvPicPr>
        <p:blipFill rotWithShape="1">
          <a:blip r:embed="rId6">
            <a:alphaModFix/>
          </a:blip>
          <a:srcRect/>
          <a:stretch/>
        </p:blipFill>
        <p:spPr>
          <a:xfrm>
            <a:off x="9562873" y="2945632"/>
            <a:ext cx="5224748" cy="5207449"/>
          </a:xfrm>
          <a:prstGeom prst="rect">
            <a:avLst/>
          </a:prstGeom>
          <a:noFill/>
          <a:ln>
            <a:noFill/>
          </a:ln>
        </p:spPr>
      </p:pic>
      <p:sp>
        <p:nvSpPr>
          <p:cNvPr id="170" name="Google Shape;170;p32"/>
          <p:cNvSpPr txBox="1"/>
          <p:nvPr/>
        </p:nvSpPr>
        <p:spPr>
          <a:xfrm>
            <a:off x="2956987" y="2764390"/>
            <a:ext cx="347749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E36C09"/>
                </a:solidFill>
                <a:latin typeface="Arial"/>
                <a:ea typeface="Arial"/>
                <a:cs typeface="Arial"/>
                <a:sym typeface="Arial"/>
              </a:rPr>
              <a:t>How to play</a:t>
            </a:r>
            <a:endParaRPr sz="3200" b="1" i="0" u="none" strike="noStrike" cap="none">
              <a:solidFill>
                <a:srgbClr val="E36C09"/>
              </a:solidFill>
              <a:latin typeface="Arial"/>
              <a:ea typeface="Arial"/>
              <a:cs typeface="Arial"/>
              <a:sym typeface="Arial"/>
            </a:endParaRPr>
          </a:p>
        </p:txBody>
      </p:sp>
      <p:pic>
        <p:nvPicPr>
          <p:cNvPr id="171" name="Google Shape;171;p32"/>
          <p:cNvPicPr preferRelativeResize="0"/>
          <p:nvPr/>
        </p:nvPicPr>
        <p:blipFill rotWithShape="1">
          <a:blip r:embed="rId7">
            <a:alphaModFix/>
          </a:blip>
          <a:srcRect/>
          <a:stretch/>
        </p:blipFill>
        <p:spPr>
          <a:xfrm>
            <a:off x="15812650" y="9468646"/>
            <a:ext cx="1727565" cy="6282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3"/>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3"/>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80" name="Google Shape;180;p3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81" name="Google Shape;181;p3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3"/>
          <p:cNvSpPr txBox="1"/>
          <p:nvPr/>
        </p:nvSpPr>
        <p:spPr>
          <a:xfrm>
            <a:off x="818920" y="1579139"/>
            <a:ext cx="121813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33C5B"/>
                </a:solidFill>
                <a:latin typeface="Arial"/>
                <a:ea typeface="Arial"/>
                <a:cs typeface="Arial"/>
                <a:sym typeface="Arial"/>
              </a:rPr>
              <a:t>Mystery Box Challenge: Unbox the Knowledge</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The boxes</a:t>
            </a:r>
            <a:endParaRPr sz="8799" b="0" i="0" u="none" strike="noStrike" cap="none">
              <a:solidFill>
                <a:srgbClr val="033C5B"/>
              </a:solidFill>
              <a:latin typeface="Arial"/>
              <a:ea typeface="Arial"/>
              <a:cs typeface="Arial"/>
              <a:sym typeface="Arial"/>
            </a:endParaRPr>
          </a:p>
        </p:txBody>
      </p:sp>
      <p:sp>
        <p:nvSpPr>
          <p:cNvPr id="184" name="Google Shape;184;p3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5" name="Google Shape;185;p3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6" name="Google Shape;186;p33"/>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187" name="Google Shape;187;p3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8" name="Google Shape;188;p33"/>
          <p:cNvCxnSpPr/>
          <p:nvPr/>
        </p:nvCxnSpPr>
        <p:spPr>
          <a:xfrm>
            <a:off x="8711496" y="2947500"/>
            <a:ext cx="27709" cy="5409703"/>
          </a:xfrm>
          <a:prstGeom prst="straightConnector1">
            <a:avLst/>
          </a:prstGeom>
          <a:noFill/>
          <a:ln w="9525" cap="flat" cmpd="sng">
            <a:solidFill>
              <a:srgbClr val="4A7DBA"/>
            </a:solidFill>
            <a:prstDash val="solid"/>
            <a:round/>
            <a:headEnd type="none" w="sm" len="sm"/>
            <a:tailEnd type="none" w="sm" len="sm"/>
          </a:ln>
        </p:spPr>
      </p:cxnSp>
      <p:cxnSp>
        <p:nvCxnSpPr>
          <p:cNvPr id="189" name="Google Shape;189;p33"/>
          <p:cNvCxnSpPr/>
          <p:nvPr/>
        </p:nvCxnSpPr>
        <p:spPr>
          <a:xfrm rot="10800000">
            <a:off x="3532984" y="5609238"/>
            <a:ext cx="9130146" cy="7424"/>
          </a:xfrm>
          <a:prstGeom prst="straightConnector1">
            <a:avLst/>
          </a:prstGeom>
          <a:noFill/>
          <a:ln w="9525" cap="flat" cmpd="sng">
            <a:solidFill>
              <a:srgbClr val="4A7DBA"/>
            </a:solidFill>
            <a:prstDash val="solid"/>
            <a:round/>
            <a:headEnd type="none" w="sm" len="sm"/>
            <a:tailEnd type="none" w="sm" len="sm"/>
          </a:ln>
        </p:spPr>
      </p:cxnSp>
      <p:sp>
        <p:nvSpPr>
          <p:cNvPr id="190" name="Google Shape;190;p33"/>
          <p:cNvSpPr txBox="1"/>
          <p:nvPr/>
        </p:nvSpPr>
        <p:spPr>
          <a:xfrm>
            <a:off x="806416" y="2685808"/>
            <a:ext cx="7745282"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In a world of information overload, your role is to curate the right resources. What will you choose?</a:t>
            </a:r>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Select and curate resources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for a specific lesson topic.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Choose: </a:t>
            </a:r>
            <a:endParaRPr/>
          </a:p>
          <a:p>
            <a:pPr marL="457200" marR="0" lvl="0" indent="-4572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1 high-quality source and explain  why it’s useful</a:t>
            </a:r>
            <a:endParaRPr/>
          </a:p>
          <a:p>
            <a:pPr marL="457200" marR="0" lvl="0" indent="-4572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1 misleading source and explain why it’s problematic</a:t>
            </a:r>
            <a:endParaRPr/>
          </a:p>
          <a:p>
            <a:pPr marL="457200" marR="0" lvl="0" indent="-4572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1 non-traditional source (e.g., a meme or social media post) and explain how it can engage the students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191" name="Google Shape;191;p33"/>
          <p:cNvSpPr txBox="1"/>
          <p:nvPr/>
        </p:nvSpPr>
        <p:spPr>
          <a:xfrm>
            <a:off x="9115197" y="2754335"/>
            <a:ext cx="7745282"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You’ve curated the resources, but now you need to guide your students through them. How will you facilitate their learning journey?</a:t>
            </a:r>
            <a:endParaRPr/>
          </a:p>
          <a:p>
            <a:pPr marL="0" marR="0" lvl="0" indent="0" algn="l" rtl="0">
              <a:lnSpc>
                <a:spcPct val="100000"/>
              </a:lnSpc>
              <a:spcBef>
                <a:spcPts val="0"/>
              </a:spcBef>
              <a:spcAft>
                <a:spcPts val="0"/>
              </a:spcAft>
              <a:buNone/>
            </a:pPr>
            <a:endParaRPr sz="2000" b="1" i="0" u="none" strike="noStrike" cap="none">
              <a:solidFill>
                <a:srgbClr val="E36C09"/>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Create a learning pathway using the curated resources. </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Provide 2 key questions to help students link theory to practice.</a:t>
            </a:r>
            <a:endParaRPr/>
          </a:p>
          <a:p>
            <a:pPr marL="457200" marR="0" lvl="0" indent="-4572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Describe how you would assist struggling students without giving direct answers.</a:t>
            </a:r>
            <a:endParaRPr sz="2000" b="0" i="0" u="none" strike="noStrike" cap="none">
              <a:solidFill>
                <a:schemeClr val="dk1"/>
              </a:solidFill>
              <a:latin typeface="Arial"/>
              <a:ea typeface="Arial"/>
              <a:cs typeface="Arial"/>
              <a:sym typeface="Arial"/>
            </a:endParaRPr>
          </a:p>
        </p:txBody>
      </p:sp>
      <p:sp>
        <p:nvSpPr>
          <p:cNvPr id="192" name="Google Shape;192;p33"/>
          <p:cNvSpPr txBox="1"/>
          <p:nvPr/>
        </p:nvSpPr>
        <p:spPr>
          <a:xfrm>
            <a:off x="837304" y="5873623"/>
            <a:ext cx="7745282"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In the professional world, multiple perspectives and approaches are inevitable. How will you help your students navigate these differing viewpoints? </a:t>
            </a:r>
            <a:endParaRPr/>
          </a:p>
          <a:p>
            <a:pPr marL="0" marR="0" lvl="0" indent="0" algn="l" rtl="0">
              <a:lnSpc>
                <a:spcPct val="100000"/>
              </a:lnSpc>
              <a:spcBef>
                <a:spcPts val="0"/>
              </a:spcBef>
              <a:spcAft>
                <a:spcPts val="0"/>
              </a:spcAft>
              <a:buNone/>
            </a:pPr>
            <a:endParaRPr sz="2000" b="1"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Imagine a scenario with competing perspectives in your field.</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Create an exercise where students compare two views and explain how they’d combine them in their approach.</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Reflect on how you'd help students critically evaluate both without showing bias</a:t>
            </a:r>
            <a:endParaRPr/>
          </a:p>
        </p:txBody>
      </p:sp>
      <p:sp>
        <p:nvSpPr>
          <p:cNvPr id="193" name="Google Shape;193;p33"/>
          <p:cNvSpPr txBox="1"/>
          <p:nvPr/>
        </p:nvSpPr>
        <p:spPr>
          <a:xfrm>
            <a:off x="9144000" y="5696095"/>
            <a:ext cx="7745282"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Your final challenge is to inspire your students to apply what they’ve learned in innovative ways. How will you encourage creativity?</a:t>
            </a:r>
            <a:endParaRPr/>
          </a:p>
          <a:p>
            <a:pPr marL="0" marR="0" lvl="0" indent="0" algn="l" rtl="0">
              <a:lnSpc>
                <a:spcPct val="100000"/>
              </a:lnSpc>
              <a:spcBef>
                <a:spcPts val="0"/>
              </a:spcBef>
              <a:spcAft>
                <a:spcPts val="0"/>
              </a:spcAft>
              <a:buNone/>
            </a:pPr>
            <a:endParaRPr sz="2000" b="1"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Design a project where students solve a real-world problem using lesson knowledge.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Select a format for presenting their solution. </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Reflect on how you'll encourage creativity and innovation beyond what they’ve learned.</a:t>
            </a:r>
            <a:endParaRPr sz="2000" b="0" i="0" u="none" strike="noStrike" cap="none">
              <a:solidFill>
                <a:srgbClr val="000000"/>
              </a:solidFill>
              <a:latin typeface="Arial"/>
              <a:ea typeface="Arial"/>
              <a:cs typeface="Arial"/>
              <a:sym typeface="Arial"/>
            </a:endParaRPr>
          </a:p>
        </p:txBody>
      </p:sp>
      <p:pic>
        <p:nvPicPr>
          <p:cNvPr id="194" name="Google Shape;194;p33"/>
          <p:cNvPicPr preferRelativeResize="0"/>
          <p:nvPr/>
        </p:nvPicPr>
        <p:blipFill rotWithShape="1">
          <a:blip r:embed="rId6">
            <a:alphaModFix/>
          </a:blip>
          <a:srcRect/>
          <a:stretch/>
        </p:blipFill>
        <p:spPr>
          <a:xfrm>
            <a:off x="15812650" y="9468646"/>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8"/>
        <p:cNvGrpSpPr/>
        <p:nvPr/>
      </p:nvGrpSpPr>
      <p:grpSpPr>
        <a:xfrm>
          <a:off x="0" y="0"/>
          <a:ext cx="0" cy="0"/>
          <a:chOff x="0" y="0"/>
          <a:chExt cx="0" cy="0"/>
        </a:xfrm>
      </p:grpSpPr>
      <p:sp>
        <p:nvSpPr>
          <p:cNvPr id="199" name="Google Shape;199;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01" name="Google Shape;201;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02" name="Google Shape;202;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03" name="Google Shape;203;p5"/>
          <p:cNvSpPr txBox="1"/>
          <p:nvPr/>
        </p:nvSpPr>
        <p:spPr>
          <a:xfrm>
            <a:off x="9613816" y="685839"/>
            <a:ext cx="8521784" cy="22408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Navigate and integrate various forms of knowledge in the classroom</a:t>
            </a:r>
            <a:endParaRPr sz="32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rgbClr val="000000"/>
              </a:buClr>
              <a:buSzPts val="7000"/>
              <a:buFont typeface="Arial"/>
              <a:buNone/>
            </a:pPr>
            <a:endParaRPr sz="7000" b="0" i="0" u="none" strike="noStrike" cap="none">
              <a:solidFill>
                <a:srgbClr val="033C5B"/>
              </a:solidFill>
              <a:latin typeface="Arial"/>
              <a:ea typeface="Arial"/>
              <a:cs typeface="Arial"/>
              <a:sym typeface="Arial"/>
            </a:endParaRPr>
          </a:p>
        </p:txBody>
      </p:sp>
      <p:sp>
        <p:nvSpPr>
          <p:cNvPr id="204" name="Google Shape;204;p5"/>
          <p:cNvSpPr txBox="1"/>
          <p:nvPr/>
        </p:nvSpPr>
        <p:spPr>
          <a:xfrm>
            <a:off x="10356273" y="2289336"/>
            <a:ext cx="6457864" cy="5115055"/>
          </a:xfrm>
          <a:prstGeom prst="rect">
            <a:avLst/>
          </a:prstGeom>
          <a:noFill/>
          <a:ln>
            <a:noFill/>
          </a:ln>
        </p:spPr>
        <p:txBody>
          <a:bodyPr spcFirstLastPara="1" wrap="square" lIns="0" tIns="0" rIns="0" bIns="0" anchor="t" anchorCtr="0">
            <a:spAutoFit/>
          </a:bodyPr>
          <a:lstStyle/>
          <a:p>
            <a:pPr marL="0" marR="0" lvl="0" indent="0" algn="l" rtl="0">
              <a:lnSpc>
                <a:spcPct val="139961"/>
              </a:lnSpc>
              <a:spcBef>
                <a:spcPts val="0"/>
              </a:spcBef>
              <a:spcAft>
                <a:spcPts val="0"/>
              </a:spcAft>
              <a:buClr>
                <a:srgbClr val="000000"/>
              </a:buClr>
              <a:buSzPts val="2000"/>
              <a:buFont typeface="Arial"/>
              <a:buNone/>
            </a:pPr>
            <a:r>
              <a:rPr lang="en-US" sz="2000" b="0" i="0" u="sng" strike="noStrike" cap="none">
                <a:solidFill>
                  <a:srgbClr val="E36C09"/>
                </a:solidFill>
                <a:latin typeface="Arial"/>
                <a:ea typeface="Arial"/>
                <a:cs typeface="Arial"/>
                <a:sym typeface="Arial"/>
              </a:rPr>
              <a:t>Facilitating Knowledge Navigation </a:t>
            </a:r>
            <a:endParaRPr sz="2000" b="0" i="0" u="sng" strike="noStrike" cap="none">
              <a:solidFill>
                <a:srgbClr val="E36C09"/>
              </a:solidFill>
              <a:latin typeface="Arial"/>
              <a:ea typeface="Arial"/>
              <a:cs typeface="Arial"/>
              <a:sym typeface="Arial"/>
            </a:endParaRPr>
          </a:p>
          <a:p>
            <a:pPr marL="0" marR="0" lvl="0" indent="0" algn="l" rtl="0">
              <a:lnSpc>
                <a:spcPct val="139961"/>
              </a:lnSpc>
              <a:spcBef>
                <a:spcPts val="0"/>
              </a:spcBef>
              <a:spcAft>
                <a:spcPts val="0"/>
              </a:spcAft>
              <a:buClr>
                <a:srgbClr val="000000"/>
              </a:buClr>
              <a:buSzPts val="2000"/>
              <a:buFont typeface="Arial"/>
              <a:buNone/>
            </a:pPr>
            <a:endParaRPr sz="2000" b="0" i="0" u="sng" strike="noStrike" cap="none">
              <a:solidFill>
                <a:srgbClr val="121212"/>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The vast sea of available information in today’s digital age makes it essential for teachers to guide students in navigating and integrating various forms of knowledge. The role involves teaching students to discern credible sources, make connections between different pieces of knowledge, and fit them into a broader context. This approach encourages cross-disciplinary thinking and a more holistic understanding of subjects. </a:t>
            </a:r>
            <a:endParaRPr sz="2000" b="0" i="0" u="none" strike="noStrike" cap="none">
              <a:solidFill>
                <a:schemeClr val="dk1"/>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205" name="Google Shape;205;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06" name="Google Shape;206;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07" name="Google Shape;207;p5"/>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08" name="Google Shape;208;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9" name="Google Shape;209;p5"/>
          <p:cNvPicPr preferRelativeResize="0"/>
          <p:nvPr/>
        </p:nvPicPr>
        <p:blipFill rotWithShape="1">
          <a:blip r:embed="rId7">
            <a:alphaModFix/>
          </a:blip>
          <a:srcRect/>
          <a:stretch/>
        </p:blipFill>
        <p:spPr>
          <a:xfrm>
            <a:off x="2603416" y="1231185"/>
            <a:ext cx="3298030" cy="5863165"/>
          </a:xfrm>
          <a:prstGeom prst="rect">
            <a:avLst/>
          </a:prstGeom>
          <a:noFill/>
          <a:ln>
            <a:noFill/>
          </a:ln>
        </p:spPr>
      </p:pic>
      <p:pic>
        <p:nvPicPr>
          <p:cNvPr id="210" name="Google Shape;210;p5"/>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14"/>
        <p:cNvGrpSpPr/>
        <p:nvPr/>
      </p:nvGrpSpPr>
      <p:grpSpPr>
        <a:xfrm>
          <a:off x="0" y="0"/>
          <a:ext cx="0" cy="0"/>
          <a:chOff x="0" y="0"/>
          <a:chExt cx="0" cy="0"/>
        </a:xfrm>
      </p:grpSpPr>
      <p:sp>
        <p:nvSpPr>
          <p:cNvPr id="215" name="Google Shape;215;p34"/>
          <p:cNvSpPr txBox="1"/>
          <p:nvPr/>
        </p:nvSpPr>
        <p:spPr>
          <a:xfrm>
            <a:off x="3058697" y="773904"/>
            <a:ext cx="1326524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Navigate and integrate various forms of knowledge in the classroom</a:t>
            </a:r>
            <a:endParaRPr sz="3200" b="0" i="0" u="none" strike="noStrike" cap="none">
              <a:solidFill>
                <a:srgbClr val="033C5B"/>
              </a:solidFill>
              <a:latin typeface="Arial"/>
              <a:ea typeface="Arial"/>
              <a:cs typeface="Arial"/>
              <a:sym typeface="Arial"/>
            </a:endParaRPr>
          </a:p>
        </p:txBody>
      </p:sp>
      <p:sp>
        <p:nvSpPr>
          <p:cNvPr id="216" name="Google Shape;216;p34"/>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4"/>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18" name="Google Shape;218;p34"/>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4"/>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20" name="Google Shape;220;p3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21" name="Google Shape;221;p3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22" name="Google Shape;222;p34"/>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23" name="Google Shape;223;p3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4"/>
          <p:cNvSpPr txBox="1"/>
          <p:nvPr/>
        </p:nvSpPr>
        <p:spPr>
          <a:xfrm>
            <a:off x="3058697" y="1911927"/>
            <a:ext cx="14720778"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Teachers act as navigators, steering students through an extensive array of information and helping them identify what is most relevant and credible. They demonstrate how to connect different knowledge areas, fostering a mindset that appreciates the interconnectedness of various disciplines.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34"/>
          <p:cNvSpPr txBox="1"/>
          <p:nvPr/>
        </p:nvSpPr>
        <p:spPr>
          <a:xfrm>
            <a:off x="3158836" y="3604698"/>
            <a:ext cx="8534400"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a:solidFill>
                  <a:srgbClr val="E36C09"/>
                </a:solidFill>
                <a:latin typeface="Arial"/>
                <a:ea typeface="Arial"/>
                <a:cs typeface="Arial"/>
                <a:sym typeface="Arial"/>
              </a:rPr>
              <a:t>Integrating Knowledge Forms: </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E36C09"/>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Competing Knowledge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Address different viewpoints and theories, turning debate into a learning opportunity.</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Complementary Knowledge</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Show how different information pieces can work together for a more comprehensive understanding.</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Unique Contributions</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Each student brings their insights, enriching the collective learning experience.</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Common Ground</a:t>
            </a:r>
            <a:r>
              <a:rPr lang="en-US" sz="2000" b="0" i="0" u="none" strike="noStrike" cap="none">
                <a:solidFill>
                  <a:srgbClr val="E36C09"/>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Establish a base of shared knowledge for all students to expand upon, ensuring a unified starting point for deeper exploration.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34"/>
          <p:cNvSpPr txBox="1"/>
          <p:nvPr/>
        </p:nvSpPr>
        <p:spPr>
          <a:xfrm>
            <a:off x="12412627" y="3517606"/>
            <a:ext cx="5735782"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Watch this video by Mr H's Learning Resources to understand the the metacognitive strategy of making connections for reading comprehension: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7" name="Google Shape;227;p34"/>
          <p:cNvPicPr preferRelativeResize="0"/>
          <p:nvPr/>
        </p:nvPicPr>
        <p:blipFill rotWithShape="1">
          <a:blip r:embed="rId7">
            <a:alphaModFix/>
          </a:blip>
          <a:srcRect/>
          <a:stretch/>
        </p:blipFill>
        <p:spPr>
          <a:xfrm>
            <a:off x="12431103" y="5077585"/>
            <a:ext cx="5237018" cy="3144982"/>
          </a:xfrm>
          <a:prstGeom prst="rect">
            <a:avLst/>
          </a:prstGeom>
          <a:noFill/>
          <a:ln>
            <a:noFill/>
          </a:ln>
        </p:spPr>
      </p:pic>
      <p:cxnSp>
        <p:nvCxnSpPr>
          <p:cNvPr id="228" name="Google Shape;228;p34"/>
          <p:cNvCxnSpPr/>
          <p:nvPr/>
        </p:nvCxnSpPr>
        <p:spPr>
          <a:xfrm>
            <a:off x="11970327" y="3604698"/>
            <a:ext cx="13855" cy="4769577"/>
          </a:xfrm>
          <a:prstGeom prst="straightConnector1">
            <a:avLst/>
          </a:prstGeom>
          <a:noFill/>
          <a:ln w="9525" cap="flat" cmpd="sng">
            <a:solidFill>
              <a:srgbClr val="F5913F"/>
            </a:solidFill>
            <a:prstDash val="solid"/>
            <a:round/>
            <a:headEnd type="none" w="sm" len="sm"/>
            <a:tailEnd type="none" w="sm" len="sm"/>
          </a:ln>
        </p:spPr>
      </p:cxnSp>
      <p:sp>
        <p:nvSpPr>
          <p:cNvPr id="229" name="Google Shape;229;p34"/>
          <p:cNvSpPr txBox="1"/>
          <p:nvPr/>
        </p:nvSpPr>
        <p:spPr>
          <a:xfrm>
            <a:off x="12431103" y="8221346"/>
            <a:ext cx="41112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https://www.youtube.com/watch?v=lLPb1JAkdtc&amp;t=128s</a:t>
            </a:r>
            <a:endParaRPr/>
          </a:p>
        </p:txBody>
      </p:sp>
      <p:pic>
        <p:nvPicPr>
          <p:cNvPr id="230" name="Google Shape;230;p34"/>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4"/>
        <p:cNvGrpSpPr/>
        <p:nvPr/>
      </p:nvGrpSpPr>
      <p:grpSpPr>
        <a:xfrm>
          <a:off x="0" y="0"/>
          <a:ext cx="0" cy="0"/>
          <a:chOff x="0" y="0"/>
          <a:chExt cx="0" cy="0"/>
        </a:xfrm>
      </p:grpSpPr>
      <p:sp>
        <p:nvSpPr>
          <p:cNvPr id="235" name="Google Shape;235;p35"/>
          <p:cNvSpPr txBox="1"/>
          <p:nvPr/>
        </p:nvSpPr>
        <p:spPr>
          <a:xfrm>
            <a:off x="3058697" y="773904"/>
            <a:ext cx="13265244"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Navigate and integrate various forms of knowledge in the classroom</a:t>
            </a:r>
            <a:endParaRPr sz="3200" b="0" i="0" u="none" strike="noStrike" cap="none">
              <a:solidFill>
                <a:srgbClr val="033C5B"/>
              </a:solidFill>
              <a:latin typeface="Arial"/>
              <a:ea typeface="Arial"/>
              <a:cs typeface="Arial"/>
              <a:sym typeface="Arial"/>
            </a:endParaRPr>
          </a:p>
        </p:txBody>
      </p:sp>
      <p:sp>
        <p:nvSpPr>
          <p:cNvPr id="236" name="Google Shape;236;p35"/>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38" name="Google Shape;238;p35"/>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40" name="Google Shape;240;p3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41" name="Google Shape;241;p3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42" name="Google Shape;242;p35"/>
          <p:cNvSpPr txBox="1"/>
          <p:nvPr/>
        </p:nvSpPr>
        <p:spPr>
          <a:xfrm>
            <a:off x="5627065" y="9243317"/>
            <a:ext cx="12041056" cy="5170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p:txBody>
      </p:sp>
      <p:sp>
        <p:nvSpPr>
          <p:cNvPr id="243" name="Google Shape;243;p3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5"/>
          <p:cNvSpPr txBox="1"/>
          <p:nvPr/>
        </p:nvSpPr>
        <p:spPr>
          <a:xfrm>
            <a:off x="2890312" y="6364508"/>
            <a:ext cx="12273600"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As a result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Students develop a multifaceted understanding of subjects, prepared to think critically and creatively.</a:t>
            </a:r>
            <a:endParaRPr sz="2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Noto Sans Symbols"/>
              <a:buChar char="✔"/>
            </a:pPr>
            <a:r>
              <a:rPr lang="en-US" sz="2000" b="0" i="0" u="none" strike="noStrike" cap="none">
                <a:solidFill>
                  <a:schemeClr val="dk1"/>
                </a:solidFill>
                <a:latin typeface="Arial"/>
                <a:ea typeface="Arial"/>
                <a:cs typeface="Arial"/>
                <a:sym typeface="Arial"/>
              </a:rPr>
              <a:t>They learn to value diversity in thought and approach, seeing it as a resource rather than a barrier to learning.</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5" name="Google Shape;245;p35"/>
          <p:cNvPicPr preferRelativeResize="0"/>
          <p:nvPr/>
        </p:nvPicPr>
        <p:blipFill rotWithShape="1">
          <a:blip r:embed="rId7">
            <a:alphaModFix/>
          </a:blip>
          <a:srcRect/>
          <a:stretch/>
        </p:blipFill>
        <p:spPr>
          <a:xfrm>
            <a:off x="14971568" y="5255744"/>
            <a:ext cx="3219450" cy="3219450"/>
          </a:xfrm>
          <a:prstGeom prst="rect">
            <a:avLst/>
          </a:prstGeom>
          <a:noFill/>
          <a:ln>
            <a:noFill/>
          </a:ln>
        </p:spPr>
      </p:pic>
      <p:sp>
        <p:nvSpPr>
          <p:cNvPr id="246" name="Google Shape;246;p35"/>
          <p:cNvSpPr txBox="1"/>
          <p:nvPr/>
        </p:nvSpPr>
        <p:spPr>
          <a:xfrm>
            <a:off x="5154767" y="2658773"/>
            <a:ext cx="10238509" cy="2769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Collaborative Learning</a:t>
            </a:r>
            <a:r>
              <a:rPr lang="en-US" sz="2000" b="0" i="0" u="none" strike="noStrike" cap="none">
                <a:solidFill>
                  <a:srgbClr val="000000"/>
                </a:solidFill>
                <a:latin typeface="Arial"/>
                <a:ea typeface="Arial"/>
                <a:cs typeface="Arial"/>
                <a:sym typeface="Arial"/>
              </a:rPr>
              <a:t>: Implement group activities where knowledge is shared and synthesized collectively.</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Problem-Based Learning</a:t>
            </a:r>
            <a:r>
              <a:rPr lang="en-US" sz="2000" b="0" i="0" u="none" strike="noStrike" cap="none">
                <a:solidFill>
                  <a:srgbClr val="000000"/>
                </a:solidFill>
                <a:latin typeface="Arial"/>
                <a:ea typeface="Arial"/>
                <a:cs typeface="Arial"/>
                <a:sym typeface="Arial"/>
              </a:rPr>
              <a:t>: Pose real-world problems requiring an amalgamation of various knowledge forms for solutions.</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Peer Teaching</a:t>
            </a:r>
            <a:r>
              <a:rPr lang="en-US" sz="2000" b="0" i="0" u="none" strike="noStrike" cap="none">
                <a:solidFill>
                  <a:srgbClr val="000000"/>
                </a:solidFill>
                <a:latin typeface="Arial"/>
                <a:ea typeface="Arial"/>
                <a:cs typeface="Arial"/>
                <a:sym typeface="Arial"/>
              </a:rPr>
              <a:t>: Facilitate opportunities for students to teach and learn from each other, sharing diverse perspectives.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35"/>
          <p:cNvSpPr txBox="1"/>
          <p:nvPr/>
        </p:nvSpPr>
        <p:spPr>
          <a:xfrm>
            <a:off x="5154767" y="1714868"/>
            <a:ext cx="9488572"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In class strategies: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35"/>
          <p:cNvSpPr/>
          <p:nvPr/>
        </p:nvSpPr>
        <p:spPr>
          <a:xfrm>
            <a:off x="3958948" y="2658773"/>
            <a:ext cx="1017545" cy="40803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35"/>
          <p:cNvSpPr/>
          <p:nvPr/>
        </p:nvSpPr>
        <p:spPr>
          <a:xfrm>
            <a:off x="3961613" y="3605614"/>
            <a:ext cx="1017545" cy="40803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0" name="Google Shape;250;p35"/>
          <p:cNvSpPr/>
          <p:nvPr/>
        </p:nvSpPr>
        <p:spPr>
          <a:xfrm>
            <a:off x="4048085" y="4564051"/>
            <a:ext cx="1017545" cy="408031"/>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1" name="Google Shape;251;p35"/>
          <p:cNvPicPr preferRelativeResize="0"/>
          <p:nvPr/>
        </p:nvPicPr>
        <p:blipFill rotWithShape="1">
          <a:blip r:embed="rId8">
            <a:alphaModFix/>
          </a:blip>
          <a:srcRect/>
          <a:stretch/>
        </p:blipFill>
        <p:spPr>
          <a:xfrm>
            <a:off x="15812650" y="9468646"/>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5631</Words>
  <Application>Microsoft Office PowerPoint</Application>
  <PresentationFormat>Custom</PresentationFormat>
  <Paragraphs>321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lastModifiedBy>Sotiria Tsalamani</cp:lastModifiedBy>
  <cp:revision>1</cp:revision>
  <dcterms:created xsi:type="dcterms:W3CDTF">2006-08-16T00:00:00Z</dcterms:created>
  <dcterms:modified xsi:type="dcterms:W3CDTF">2024-11-07T21:02:42Z</dcterms:modified>
</cp:coreProperties>
</file>