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Arial Black" panose="020B0A0402010202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mNGwZiA6mNGocDRp5QE9e+Kr4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A3EE3-BBC2-477B-992C-05D01B00B0CF}" v="1" dt="2024-11-07T20:55:26.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1"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a Tsalamani" userId="0aff0c30-cece-41cc-9db4-2deca530e686" providerId="ADAL" clId="{C04A3EE3-BBC2-477B-992C-05D01B00B0CF}"/>
    <pc:docChg chg="custSel modSld">
      <pc:chgData name="Sotiria Tsalamani" userId="0aff0c30-cece-41cc-9db4-2deca530e686" providerId="ADAL" clId="{C04A3EE3-BBC2-477B-992C-05D01B00B0CF}" dt="2024-11-07T20:56:47.216" v="6" actId="20577"/>
      <pc:docMkLst>
        <pc:docMk/>
      </pc:docMkLst>
      <pc:sldChg chg="addSp delSp modSp mod">
        <pc:chgData name="Sotiria Tsalamani" userId="0aff0c30-cece-41cc-9db4-2deca530e686" providerId="ADAL" clId="{C04A3EE3-BBC2-477B-992C-05D01B00B0CF}" dt="2024-11-07T20:56:47.216" v="6" actId="20577"/>
        <pc:sldMkLst>
          <pc:docMk/>
          <pc:sldMk cId="0" sldId="256"/>
        </pc:sldMkLst>
        <pc:spChg chg="mod">
          <ac:chgData name="Sotiria Tsalamani" userId="0aff0c30-cece-41cc-9db4-2deca530e686" providerId="ADAL" clId="{C04A3EE3-BBC2-477B-992C-05D01B00B0CF}" dt="2024-11-07T20:56:47.216" v="6" actId="20577"/>
          <ac:spMkLst>
            <pc:docMk/>
            <pc:sldMk cId="0" sldId="256"/>
            <ac:spMk id="84" creationId="{00000000-0000-0000-0000-000000000000}"/>
          </ac:spMkLst>
        </pc:spChg>
        <pc:spChg chg="del">
          <ac:chgData name="Sotiria Tsalamani" userId="0aff0c30-cece-41cc-9db4-2deca530e686" providerId="ADAL" clId="{C04A3EE3-BBC2-477B-992C-05D01B00B0CF}" dt="2024-11-07T20:55:22.120" v="0" actId="478"/>
          <ac:spMkLst>
            <pc:docMk/>
            <pc:sldMk cId="0" sldId="256"/>
            <ac:spMk id="90" creationId="{00000000-0000-0000-0000-000000000000}"/>
          </ac:spMkLst>
        </pc:spChg>
        <pc:picChg chg="add mod">
          <ac:chgData name="Sotiria Tsalamani" userId="0aff0c30-cece-41cc-9db4-2deca530e686" providerId="ADAL" clId="{C04A3EE3-BBC2-477B-992C-05D01B00B0CF}" dt="2024-11-07T20:55:26.075" v="1"/>
          <ac:picMkLst>
            <pc:docMk/>
            <pc:sldMk cId="0" sldId="256"/>
            <ac:picMk id="2" creationId="{D1F141FD-419E-181E-E347-0500DB43F2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7" name="Google Shape;3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5" name="Google Shape;39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3" name="Google Shape;43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1" name="Google Shape;47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0" name="Google Shape;5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0" name="Google Shape;60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7" name="Google Shape;61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9" name="Google Shape;6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1" name="Google Shape;6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c7e5e8067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7" name="Google Shape;687;g2c7e5e806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hyperlink" Target="https://www.sessionlab.com/library/energiser" TargetMode="External"/><Relationship Id="rId4" Type="http://schemas.openxmlformats.org/officeDocument/2006/relationships/image" Target="../media/image14.png"/><Relationship Id="rId9" Type="http://schemas.openxmlformats.org/officeDocument/2006/relationships/hyperlink" Target="https://www.youtube.com/watch?v=RsUAY2Wq_7Q"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youtube.com/watch?v=H4TQZSabHuA"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tinyurl.com/2bv36uvn" TargetMode="External"/><Relationship Id="rId4" Type="http://schemas.openxmlformats.org/officeDocument/2006/relationships/hyperlink" Target="https://flippedlearning.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blocksurvey.io/research/student-surveys-to-improve-quality-of-education"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544664"/>
            <a:ext cx="9259269" cy="2769989"/>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GB" sz="3200" b="1" i="0" u="none" strike="noStrike" cap="none" dirty="0">
                <a:solidFill>
                  <a:srgbClr val="FB8709"/>
                </a:solidFill>
                <a:latin typeface="Arial"/>
                <a:ea typeface="Arial"/>
                <a:cs typeface="Arial"/>
                <a:sym typeface="Arial"/>
              </a:rPr>
              <a:t>Module 4: </a:t>
            </a:r>
            <a:r>
              <a:rPr lang="en-US" sz="3200" b="1" i="0" u="none" strike="noStrike" cap="none" dirty="0">
                <a:solidFill>
                  <a:srgbClr val="FB8709"/>
                </a:solidFill>
                <a:latin typeface="Arial"/>
                <a:ea typeface="Arial"/>
                <a:cs typeface="Arial"/>
                <a:sym typeface="Arial"/>
              </a:rPr>
              <a:t>Implementing the Flipped Classroom Approach and Collaborative Learning</a:t>
            </a:r>
            <a:endParaRPr sz="1400" b="1"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1" i="0" u="none" strike="noStrike" cap="none">
                <a:solidFill>
                  <a:srgbClr val="053249"/>
                </a:solidFill>
                <a:latin typeface="Arial"/>
                <a:ea typeface="Arial"/>
                <a:cs typeface="Arial"/>
                <a:sym typeface="Arial"/>
              </a:rPr>
              <a:t>Unit 1 - </a:t>
            </a:r>
            <a:r>
              <a:rPr lang="en-US" sz="2800" b="1" i="0" u="none" strike="noStrike" cap="none" dirty="0">
                <a:solidFill>
                  <a:srgbClr val="053249"/>
                </a:solidFill>
                <a:latin typeface="Arial"/>
                <a:ea typeface="Arial"/>
                <a:cs typeface="Arial"/>
                <a:sym typeface="Arial"/>
              </a:rPr>
              <a:t>Launching the Flipped Classroom: Implementation Strategies and Considerations</a:t>
            </a:r>
            <a:endParaRPr sz="1400" b="1" i="0" u="none" strike="noStrike" cap="none" dirty="0">
              <a:solidFill>
                <a:srgbClr val="000000"/>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Curriculum for VET teachers/trainers/educators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7098651" y="9642229"/>
            <a:ext cx="1189349" cy="456259"/>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D1F141FD-419E-181E-E347-0500DB43F26E}"/>
              </a:ext>
            </a:extLst>
          </p:cNvPr>
          <p:cNvPicPr>
            <a:picLocks noChangeAspect="1"/>
          </p:cNvPicPr>
          <p:nvPr/>
        </p:nvPicPr>
        <p:blipFill>
          <a:blip r:embed="rId6"/>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1"/>
        <p:cNvGrpSpPr/>
        <p:nvPr/>
      </p:nvGrpSpPr>
      <p:grpSpPr>
        <a:xfrm>
          <a:off x="0" y="0"/>
          <a:ext cx="0" cy="0"/>
          <a:chOff x="0" y="0"/>
          <a:chExt cx="0" cy="0"/>
        </a:xfrm>
      </p:grpSpPr>
      <p:sp>
        <p:nvSpPr>
          <p:cNvPr id="262" name="Google Shape;262;p6"/>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64" name="Google Shape;264;p6"/>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65" name="Google Shape;265;p6"/>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66" name="Google Shape;266;p6"/>
          <p:cNvSpPr/>
          <p:nvPr/>
        </p:nvSpPr>
        <p:spPr>
          <a:xfrm>
            <a:off x="2055984" y="2208406"/>
            <a:ext cx="5032033" cy="5870189"/>
          </a:xfrm>
          <a:custGeom>
            <a:avLst/>
            <a:gdLst/>
            <a:ahLst/>
            <a:cxnLst/>
            <a:rect l="l" t="t" r="r" b="b"/>
            <a:pathLst>
              <a:path w="5032033" h="5870189" extrusionOk="0">
                <a:moveTo>
                  <a:pt x="0" y="0"/>
                </a:moveTo>
                <a:lnTo>
                  <a:pt x="5032032" y="0"/>
                </a:lnTo>
                <a:lnTo>
                  <a:pt x="5032032" y="5870188"/>
                </a:lnTo>
                <a:lnTo>
                  <a:pt x="0" y="5870188"/>
                </a:lnTo>
                <a:lnTo>
                  <a:pt x="0" y="0"/>
                </a:lnTo>
                <a:close/>
              </a:path>
            </a:pathLst>
          </a:custGeom>
          <a:blipFill rotWithShape="1">
            <a:blip r:embed="rId5">
              <a:alphaModFix/>
            </a:blip>
            <a:stretch>
              <a:fillRect l="-37537" r="-37535"/>
            </a:stretch>
          </a:blipFill>
          <a:ln>
            <a:noFill/>
          </a:ln>
        </p:spPr>
        <p:txBody>
          <a:bodyPr/>
          <a:lstStyle/>
          <a:p>
            <a:endParaRPr lang="en-BE"/>
          </a:p>
        </p:txBody>
      </p:sp>
      <p:sp>
        <p:nvSpPr>
          <p:cNvPr id="267" name="Google Shape;267;p6"/>
          <p:cNvSpPr txBox="1"/>
          <p:nvPr/>
        </p:nvSpPr>
        <p:spPr>
          <a:xfrm>
            <a:off x="9613815" y="685839"/>
            <a:ext cx="8054305" cy="971228"/>
          </a:xfrm>
          <a:prstGeom prst="rect">
            <a:avLst/>
          </a:prstGeom>
          <a:noFill/>
          <a:ln>
            <a:noFill/>
          </a:ln>
        </p:spPr>
        <p:txBody>
          <a:bodyPr spcFirstLastPara="1" wrap="square" lIns="0" tIns="0" rIns="0" bIns="0" anchor="t" anchorCtr="0">
            <a:spAutoFit/>
          </a:bodyPr>
          <a:lstStyle/>
          <a:p>
            <a:pPr marL="0" marR="0" lvl="0" indent="0" algn="l" rtl="0">
              <a:lnSpc>
                <a:spcPct val="128332"/>
              </a:lnSpc>
              <a:spcBef>
                <a:spcPts val="0"/>
              </a:spcBef>
              <a:spcAft>
                <a:spcPts val="0"/>
              </a:spcAft>
              <a:buClr>
                <a:srgbClr val="000000"/>
              </a:buClr>
              <a:buSzPts val="6000"/>
              <a:buFont typeface="Arial"/>
              <a:buNone/>
            </a:pPr>
            <a:r>
              <a:rPr lang="en-US" sz="6000" b="0" i="0" u="none" strike="noStrike" cap="none">
                <a:solidFill>
                  <a:srgbClr val="033C5B"/>
                </a:solidFill>
                <a:latin typeface="Arial"/>
                <a:ea typeface="Arial"/>
                <a:cs typeface="Arial"/>
                <a:sym typeface="Arial"/>
              </a:rPr>
              <a:t>Pre-Class Preparation</a:t>
            </a:r>
            <a:endParaRPr sz="1400" b="0" i="0" u="none" strike="noStrike" cap="none">
              <a:solidFill>
                <a:srgbClr val="000000"/>
              </a:solidFill>
              <a:latin typeface="Arial"/>
              <a:ea typeface="Arial"/>
              <a:cs typeface="Arial"/>
              <a:sym typeface="Arial"/>
            </a:endParaRPr>
          </a:p>
        </p:txBody>
      </p:sp>
      <p:sp>
        <p:nvSpPr>
          <p:cNvPr id="268" name="Google Shape;268;p6"/>
          <p:cNvSpPr txBox="1"/>
          <p:nvPr/>
        </p:nvSpPr>
        <p:spPr>
          <a:xfrm>
            <a:off x="9613815" y="2858163"/>
            <a:ext cx="6457800" cy="30786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Pre-class preparation is </a:t>
            </a:r>
            <a:r>
              <a:rPr lang="en-US" sz="2000"/>
              <a:t>essential in </a:t>
            </a:r>
            <a:r>
              <a:rPr lang="en-US" sz="2000" b="0" i="0" u="none" strike="noStrike" cap="none">
                <a:solidFill>
                  <a:srgbClr val="000000"/>
                </a:solidFill>
                <a:latin typeface="Arial"/>
                <a:ea typeface="Arial"/>
                <a:cs typeface="Arial"/>
                <a:sym typeface="Arial"/>
              </a:rPr>
              <a:t>the flipped classroom model. It sets the stage for active, in-depth learning during class time. This preparation phase involves students engaging with the lesson's fundamental concepts at their own pace outside of the classroom, creating a foundation for more interactive and advanced learning during subsequent in-class sessions.</a:t>
            </a:r>
            <a:endParaRPr/>
          </a:p>
        </p:txBody>
      </p:sp>
      <p:sp>
        <p:nvSpPr>
          <p:cNvPr id="269" name="Google Shape;269;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270" name="Google Shape;270;p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271" name="Google Shape;271;p6"/>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72" name="Google Shape;272;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6"/>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7"/>
        <p:cNvGrpSpPr/>
        <p:nvPr/>
      </p:nvGrpSpPr>
      <p:grpSpPr>
        <a:xfrm>
          <a:off x="0" y="0"/>
          <a:ext cx="0" cy="0"/>
          <a:chOff x="0" y="0"/>
          <a:chExt cx="0" cy="0"/>
        </a:xfrm>
      </p:grpSpPr>
      <p:sp>
        <p:nvSpPr>
          <p:cNvPr id="278" name="Google Shape;278;p7"/>
          <p:cNvSpPr txBox="1"/>
          <p:nvPr/>
        </p:nvSpPr>
        <p:spPr>
          <a:xfrm>
            <a:off x="734019" y="1789147"/>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Pre-Class Preparation</a:t>
            </a:r>
            <a:endParaRPr sz="3200" b="0" i="0" u="none" strike="noStrike" cap="none">
              <a:solidFill>
                <a:srgbClr val="000000"/>
              </a:solidFill>
              <a:latin typeface="Arial"/>
              <a:ea typeface="Arial"/>
              <a:cs typeface="Arial"/>
              <a:sym typeface="Arial"/>
            </a:endParaRPr>
          </a:p>
        </p:txBody>
      </p:sp>
      <p:sp>
        <p:nvSpPr>
          <p:cNvPr id="279" name="Google Shape;279;p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2" name="Google Shape;282;p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83" name="Google Shape;283;p7"/>
          <p:cNvSpPr txBox="1"/>
          <p:nvPr/>
        </p:nvSpPr>
        <p:spPr>
          <a:xfrm>
            <a:off x="698424" y="2547757"/>
            <a:ext cx="7261519"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Pre-class preparation requires several key elements: </a:t>
            </a:r>
            <a:endParaRPr sz="2000" b="0" i="0" u="none" strike="noStrike" cap="none">
              <a:solidFill>
                <a:srgbClr val="E36C09"/>
              </a:solidFill>
              <a:latin typeface="Arial"/>
              <a:ea typeface="Arial"/>
              <a:cs typeface="Arial"/>
              <a:sym typeface="Arial"/>
            </a:endParaRPr>
          </a:p>
        </p:txBody>
      </p:sp>
      <p:sp>
        <p:nvSpPr>
          <p:cNvPr id="284" name="Google Shape;284;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85" name="Google Shape;285;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86" name="Google Shape;286;p7"/>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87" name="Google Shape;287;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p7"/>
          <p:cNvPicPr preferRelativeResize="0"/>
          <p:nvPr/>
        </p:nvPicPr>
        <p:blipFill rotWithShape="1">
          <a:blip r:embed="rId6">
            <a:alphaModFix/>
          </a:blip>
          <a:srcRect/>
          <a:stretch/>
        </p:blipFill>
        <p:spPr>
          <a:xfrm>
            <a:off x="13278946" y="6429687"/>
            <a:ext cx="2136078" cy="1943492"/>
          </a:xfrm>
          <a:prstGeom prst="rect">
            <a:avLst/>
          </a:prstGeom>
          <a:noFill/>
          <a:ln>
            <a:noFill/>
          </a:ln>
        </p:spPr>
      </p:pic>
      <p:sp>
        <p:nvSpPr>
          <p:cNvPr id="289" name="Google Shape;289;p7"/>
          <p:cNvSpPr txBox="1"/>
          <p:nvPr/>
        </p:nvSpPr>
        <p:spPr>
          <a:xfrm>
            <a:off x="1182464" y="3337894"/>
            <a:ext cx="4036727" cy="26161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Content Curation: </a:t>
            </a:r>
            <a:r>
              <a:rPr lang="en-US" sz="2000" b="0" i="0" u="none" strike="noStrike" cap="none">
                <a:solidFill>
                  <a:srgbClr val="121212"/>
                </a:solidFill>
                <a:latin typeface="Arial"/>
                <a:ea typeface="Arial"/>
                <a:cs typeface="Arial"/>
                <a:sym typeface="Arial"/>
              </a:rPr>
              <a:t>Provide high-quality, accessible learning materials like videos, articles, and podcasts that thoroughly cover essential concepts.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7"/>
          <p:cNvSpPr txBox="1"/>
          <p:nvPr/>
        </p:nvSpPr>
        <p:spPr>
          <a:xfrm>
            <a:off x="1182464" y="6126958"/>
            <a:ext cx="4206954" cy="28931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2000" b="1" i="0" u="none" strike="noStrike" cap="none">
                <a:solidFill>
                  <a:srgbClr val="E36C09"/>
                </a:solidFill>
                <a:latin typeface="Arial"/>
                <a:ea typeface="Arial"/>
                <a:cs typeface="Arial"/>
                <a:sym typeface="Arial"/>
              </a:rPr>
              <a:t>Guidance for Preparation: </a:t>
            </a:r>
            <a:r>
              <a:rPr lang="en-US" sz="2000" b="0" i="0" u="none" strike="noStrike" cap="none">
                <a:solidFill>
                  <a:srgbClr val="121212"/>
                </a:solidFill>
                <a:latin typeface="Arial"/>
                <a:ea typeface="Arial"/>
                <a:cs typeface="Arial"/>
                <a:sym typeface="Arial"/>
              </a:rPr>
              <a:t>Give clear instructions on what to focus on, including key questions and objectives, so students concentrate on the most important parts of the material.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7"/>
          <p:cNvSpPr txBox="1"/>
          <p:nvPr/>
        </p:nvSpPr>
        <p:spPr>
          <a:xfrm>
            <a:off x="11647593" y="3147650"/>
            <a:ext cx="4273790"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Feedback Mechanisms: </a:t>
            </a:r>
            <a:r>
              <a:rPr lang="en-US" sz="2000" b="0" i="0" u="none" strike="noStrike" cap="none">
                <a:solidFill>
                  <a:srgbClr val="121212"/>
                </a:solidFill>
                <a:latin typeface="Arial"/>
                <a:ea typeface="Arial"/>
                <a:cs typeface="Arial"/>
                <a:sym typeface="Arial"/>
              </a:rPr>
              <a:t>Set up ways for students to ask questions, such as virtual office hours, Q&amp;A boards, or discussion forums.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7"/>
          <p:cNvSpPr txBox="1"/>
          <p:nvPr/>
        </p:nvSpPr>
        <p:spPr>
          <a:xfrm>
            <a:off x="6347141" y="6255646"/>
            <a:ext cx="3979970" cy="2462213"/>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2000" b="1" i="0" u="none" strike="noStrike" cap="none">
                <a:solidFill>
                  <a:srgbClr val="E36C09"/>
                </a:solidFill>
                <a:latin typeface="Arial"/>
                <a:ea typeface="Arial"/>
                <a:cs typeface="Arial"/>
                <a:sym typeface="Arial"/>
              </a:rPr>
              <a:t>Ensuring Accessibility: </a:t>
            </a:r>
            <a:r>
              <a:rPr lang="en-US" sz="2000" b="0" i="0" u="none" strike="noStrike" cap="none">
                <a:solidFill>
                  <a:srgbClr val="121212"/>
                </a:solidFill>
                <a:latin typeface="Arial"/>
                <a:ea typeface="Arial"/>
                <a:cs typeface="Arial"/>
                <a:sym typeface="Arial"/>
              </a:rPr>
              <a:t>Ensure all materials are accessible to all students, considering different needs and technology access levels.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7"/>
          <p:cNvSpPr txBox="1"/>
          <p:nvPr/>
        </p:nvSpPr>
        <p:spPr>
          <a:xfrm>
            <a:off x="6347140" y="3147650"/>
            <a:ext cx="4177093" cy="26161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Engagement Strategies: </a:t>
            </a:r>
            <a:r>
              <a:rPr lang="en-US" sz="2000" b="0" i="0" u="none" strike="noStrike" cap="none">
                <a:solidFill>
                  <a:srgbClr val="121212"/>
                </a:solidFill>
                <a:latin typeface="Arial"/>
                <a:ea typeface="Arial"/>
                <a:cs typeface="Arial"/>
                <a:sym typeface="Arial"/>
              </a:rPr>
              <a:t>Create interactive pre-class activities like quizzes or reflective questions to actively engage students with the material.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7"/>
          <p:cNvSpPr/>
          <p:nvPr/>
        </p:nvSpPr>
        <p:spPr>
          <a:xfrm>
            <a:off x="5277751" y="3762078"/>
            <a:ext cx="918373" cy="946052"/>
          </a:xfrm>
          <a:prstGeom prst="mathPlus">
            <a:avLst>
              <a:gd name="adj1" fmla="val 2352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5" name="Google Shape;295;p7"/>
          <p:cNvSpPr/>
          <p:nvPr/>
        </p:nvSpPr>
        <p:spPr>
          <a:xfrm>
            <a:off x="5277750" y="6810883"/>
            <a:ext cx="918373" cy="946052"/>
          </a:xfrm>
          <a:prstGeom prst="mathPlus">
            <a:avLst>
              <a:gd name="adj1" fmla="val 2352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6" name="Google Shape;296;p7"/>
          <p:cNvSpPr/>
          <p:nvPr/>
        </p:nvSpPr>
        <p:spPr>
          <a:xfrm>
            <a:off x="10687306" y="3762078"/>
            <a:ext cx="918373" cy="946052"/>
          </a:xfrm>
          <a:prstGeom prst="mathPlus">
            <a:avLst>
              <a:gd name="adj1" fmla="val 2352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7" name="Google Shape;297;p7"/>
          <p:cNvSpPr/>
          <p:nvPr/>
        </p:nvSpPr>
        <p:spPr>
          <a:xfrm>
            <a:off x="10964484" y="6731651"/>
            <a:ext cx="1366218" cy="841857"/>
          </a:xfrm>
          <a:prstGeom prst="mathEqual">
            <a:avLst>
              <a:gd name="adj1" fmla="val 23520"/>
              <a:gd name="adj2" fmla="val 1176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98" name="Google Shape;298;p7"/>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2"/>
        <p:cNvGrpSpPr/>
        <p:nvPr/>
      </p:nvGrpSpPr>
      <p:grpSpPr>
        <a:xfrm>
          <a:off x="0" y="0"/>
          <a:ext cx="0" cy="0"/>
          <a:chOff x="0" y="0"/>
          <a:chExt cx="0" cy="0"/>
        </a:xfrm>
      </p:grpSpPr>
      <p:sp>
        <p:nvSpPr>
          <p:cNvPr id="303" name="Google Shape;303;p3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04" name="Google Shape;304;p3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5" name="Google Shape;305;p39"/>
          <p:cNvPicPr preferRelativeResize="0"/>
          <p:nvPr/>
        </p:nvPicPr>
        <p:blipFill rotWithShape="1">
          <a:blip r:embed="rId3">
            <a:alphaModFix/>
          </a:blip>
          <a:srcRect/>
          <a:stretch/>
        </p:blipFill>
        <p:spPr>
          <a:xfrm>
            <a:off x="10053990" y="5506440"/>
            <a:ext cx="7614131" cy="3281463"/>
          </a:xfrm>
          <a:prstGeom prst="rect">
            <a:avLst/>
          </a:prstGeom>
          <a:noFill/>
          <a:ln>
            <a:noFill/>
          </a:ln>
        </p:spPr>
      </p:pic>
      <p:sp>
        <p:nvSpPr>
          <p:cNvPr id="306" name="Google Shape;306;p39"/>
          <p:cNvSpPr txBox="1"/>
          <p:nvPr/>
        </p:nvSpPr>
        <p:spPr>
          <a:xfrm>
            <a:off x="559140" y="1395142"/>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Strategies for effective preparation</a:t>
            </a:r>
            <a:endParaRPr sz="3200" b="0" i="0" u="none" strike="noStrike" cap="none">
              <a:solidFill>
                <a:srgbClr val="000000"/>
              </a:solidFill>
              <a:latin typeface="Arial"/>
              <a:ea typeface="Arial"/>
              <a:cs typeface="Arial"/>
              <a:sym typeface="Arial"/>
            </a:endParaRPr>
          </a:p>
        </p:txBody>
      </p:sp>
      <p:sp>
        <p:nvSpPr>
          <p:cNvPr id="307" name="Google Shape;307;p3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4">
              <a:alphaModFix/>
            </a:blip>
            <a:stretch>
              <a:fillRect/>
            </a:stretch>
          </a:blipFill>
          <a:ln>
            <a:noFill/>
          </a:ln>
        </p:spPr>
        <p:txBody>
          <a:bodyPr/>
          <a:lstStyle/>
          <a:p>
            <a:endParaRPr lang="en-BE"/>
          </a:p>
        </p:txBody>
      </p:sp>
      <p:sp>
        <p:nvSpPr>
          <p:cNvPr id="309" name="Google Shape;309;p39"/>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0" name="Google Shape;310;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11" name="Google Shape;311;p3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12" name="Google Shape;312;p39"/>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13" name="Google Shape;313;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9"/>
          <p:cNvSpPr txBox="1"/>
          <p:nvPr/>
        </p:nvSpPr>
        <p:spPr>
          <a:xfrm>
            <a:off x="604213" y="2265702"/>
            <a:ext cx="3696791" cy="326698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Structured Outline: </a:t>
            </a:r>
            <a:br>
              <a:rPr lang="en-US" sz="2000" b="1" i="0" u="none" strike="noStrike" cap="none">
                <a:solidFill>
                  <a:srgbClr val="E36C09"/>
                </a:solidFill>
                <a:latin typeface="Arial"/>
                <a:ea typeface="Arial"/>
                <a:cs typeface="Arial"/>
                <a:sym typeface="Arial"/>
              </a:rPr>
            </a:br>
            <a:r>
              <a:rPr lang="en-US" sz="2000" b="0" i="0" u="none" strike="noStrike" cap="none">
                <a:solidFill>
                  <a:schemeClr val="dk1"/>
                </a:solidFill>
                <a:latin typeface="Arial"/>
                <a:ea typeface="Arial"/>
                <a:cs typeface="Arial"/>
                <a:sym typeface="Arial"/>
              </a:rPr>
              <a:t>A clear outline guides students through pre-class materials by organizing main topics, subtopics, and key points for better focus and understanding</a:t>
            </a:r>
            <a:endParaRPr sz="2000" b="0" i="0" u="none" strike="noStrike" cap="none">
              <a:solidFill>
                <a:srgbClr val="000000"/>
              </a:solidFill>
              <a:latin typeface="Arial"/>
              <a:ea typeface="Arial"/>
              <a:cs typeface="Arial"/>
              <a:sym typeface="Arial"/>
            </a:endParaRPr>
          </a:p>
        </p:txBody>
      </p:sp>
      <p:sp>
        <p:nvSpPr>
          <p:cNvPr id="315" name="Google Shape;315;p39"/>
          <p:cNvSpPr txBox="1"/>
          <p:nvPr/>
        </p:nvSpPr>
        <p:spPr>
          <a:xfrm>
            <a:off x="508526" y="5562772"/>
            <a:ext cx="3696791" cy="332398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Learning Objectives: </a:t>
            </a:r>
            <a:r>
              <a:rPr lang="en-US" sz="2000" b="0" i="0" u="none" strike="noStrike" cap="none">
                <a:solidFill>
                  <a:schemeClr val="dk1"/>
                </a:solidFill>
                <a:latin typeface="Arial"/>
                <a:ea typeface="Arial"/>
                <a:cs typeface="Arial"/>
                <a:sym typeface="Arial"/>
              </a:rPr>
              <a:t>Defining learning goals helps students concentrate on the most important aspects of the material, clarifying what they should know by the end.</a:t>
            </a:r>
            <a:endParaRPr/>
          </a:p>
        </p:txBody>
      </p:sp>
      <p:sp>
        <p:nvSpPr>
          <p:cNvPr id="316" name="Google Shape;316;p39"/>
          <p:cNvSpPr txBox="1"/>
          <p:nvPr/>
        </p:nvSpPr>
        <p:spPr>
          <a:xfrm>
            <a:off x="10656473" y="2085295"/>
            <a:ext cx="3696791" cy="326698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Consistency: </a:t>
            </a:r>
            <a:r>
              <a:rPr lang="en-US" sz="2000" b="0" i="0" u="none" strike="noStrike" cap="none">
                <a:solidFill>
                  <a:schemeClr val="dk1"/>
                </a:solidFill>
                <a:latin typeface="Arial"/>
                <a:ea typeface="Arial"/>
                <a:cs typeface="Arial"/>
                <a:sym typeface="Arial"/>
              </a:rPr>
              <a:t>A consistent format for pre-class materials builds reliable learning habits and aligns with the flipped classroom approach, reducing confusion.</a:t>
            </a:r>
            <a:endParaRPr/>
          </a:p>
        </p:txBody>
      </p:sp>
      <p:sp>
        <p:nvSpPr>
          <p:cNvPr id="317" name="Google Shape;317;p39"/>
          <p:cNvSpPr txBox="1"/>
          <p:nvPr/>
        </p:nvSpPr>
        <p:spPr>
          <a:xfrm>
            <a:off x="5376945" y="2085212"/>
            <a:ext cx="3696791" cy="286232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Interactive Elements: </a:t>
            </a:r>
            <a:r>
              <a:rPr lang="en-US" sz="2000" b="0" i="0" u="none" strike="noStrike" cap="none">
                <a:solidFill>
                  <a:schemeClr val="dk1"/>
                </a:solidFill>
                <a:latin typeface="Arial"/>
                <a:ea typeface="Arial"/>
                <a:cs typeface="Arial"/>
                <a:sym typeface="Arial"/>
              </a:rPr>
              <a:t>Including interactive tasks encourages active learning, helping students engage with and retain the material.</a:t>
            </a:r>
            <a:endParaRPr/>
          </a:p>
        </p:txBody>
      </p:sp>
      <p:sp>
        <p:nvSpPr>
          <p:cNvPr id="318" name="Google Shape;318;p39"/>
          <p:cNvSpPr txBox="1"/>
          <p:nvPr/>
        </p:nvSpPr>
        <p:spPr>
          <a:xfrm>
            <a:off x="5379253" y="5643715"/>
            <a:ext cx="3696791" cy="280532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Peer Collaboration: </a:t>
            </a:r>
            <a:r>
              <a:rPr lang="en-US" sz="2000" b="0" i="0" u="none" strike="noStrike" cap="none">
                <a:solidFill>
                  <a:schemeClr val="dk1"/>
                </a:solidFill>
                <a:latin typeface="Arial"/>
                <a:ea typeface="Arial"/>
                <a:cs typeface="Arial"/>
                <a:sym typeface="Arial"/>
              </a:rPr>
              <a:t>Promoting collaboration during pre-class preparation deepens understanding and mirrors in-class teamwork.</a:t>
            </a:r>
            <a:endParaRPr/>
          </a:p>
        </p:txBody>
      </p:sp>
      <p:pic>
        <p:nvPicPr>
          <p:cNvPr id="319" name="Google Shape;319;p39"/>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3"/>
        <p:cNvGrpSpPr/>
        <p:nvPr/>
      </p:nvGrpSpPr>
      <p:grpSpPr>
        <a:xfrm>
          <a:off x="0" y="0"/>
          <a:ext cx="0" cy="0"/>
          <a:chOff x="0" y="0"/>
          <a:chExt cx="0" cy="0"/>
        </a:xfrm>
      </p:grpSpPr>
      <p:sp>
        <p:nvSpPr>
          <p:cNvPr id="324" name="Google Shape;324;p40"/>
          <p:cNvSpPr txBox="1"/>
          <p:nvPr/>
        </p:nvSpPr>
        <p:spPr>
          <a:xfrm>
            <a:off x="687193" y="1465020"/>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Tips for Success</a:t>
            </a:r>
            <a:endParaRPr sz="3200" b="0" i="0" u="none" strike="noStrike" cap="none">
              <a:solidFill>
                <a:srgbClr val="000000"/>
              </a:solidFill>
              <a:latin typeface="Arial"/>
              <a:ea typeface="Arial"/>
              <a:cs typeface="Arial"/>
              <a:sym typeface="Arial"/>
            </a:endParaRPr>
          </a:p>
        </p:txBody>
      </p:sp>
      <p:sp>
        <p:nvSpPr>
          <p:cNvPr id="325" name="Google Shape;325;p40"/>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0"/>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28" name="Google Shape;328;p40"/>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329" name="Google Shape;329;p40"/>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0" name="Google Shape;330;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31" name="Google Shape;331;p4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332" name="Google Shape;332;p40"/>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33" name="Google Shape;333;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0"/>
          <p:cNvSpPr txBox="1"/>
          <p:nvPr/>
        </p:nvSpPr>
        <p:spPr>
          <a:xfrm>
            <a:off x="734017" y="2563334"/>
            <a:ext cx="762027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p:txBody>
      </p:sp>
      <p:pic>
        <p:nvPicPr>
          <p:cNvPr id="335" name="Google Shape;335;p40"/>
          <p:cNvPicPr preferRelativeResize="0"/>
          <p:nvPr/>
        </p:nvPicPr>
        <p:blipFill rotWithShape="1">
          <a:blip r:embed="rId6">
            <a:alphaModFix/>
          </a:blip>
          <a:srcRect/>
          <a:stretch/>
        </p:blipFill>
        <p:spPr>
          <a:xfrm>
            <a:off x="8354290" y="2996370"/>
            <a:ext cx="9701832" cy="4163410"/>
          </a:xfrm>
          <a:prstGeom prst="rect">
            <a:avLst/>
          </a:prstGeom>
          <a:noFill/>
          <a:ln>
            <a:noFill/>
          </a:ln>
        </p:spPr>
      </p:pic>
      <p:sp>
        <p:nvSpPr>
          <p:cNvPr id="336" name="Google Shape;336;p40"/>
          <p:cNvSpPr txBox="1"/>
          <p:nvPr/>
        </p:nvSpPr>
        <p:spPr>
          <a:xfrm>
            <a:off x="387927" y="2407685"/>
            <a:ext cx="8215746" cy="63094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Begin with Compelling Content: </a:t>
            </a:r>
            <a:r>
              <a:rPr lang="en-US" sz="2000" b="0" i="0" u="none" strike="noStrike" cap="none">
                <a:solidFill>
                  <a:srgbClr val="000000"/>
                </a:solidFill>
                <a:latin typeface="Arial"/>
                <a:ea typeface="Arial"/>
                <a:cs typeface="Arial"/>
                <a:sym typeface="Arial"/>
              </a:rPr>
              <a:t>Start pre-class preparation with engaging materials to capture students' attention and encourage deeper involvement. Use provocative questions, intriguing videos, real-world examples, or current events to make lessons more relatable and spark curiosity.</a:t>
            </a:r>
            <a:endParaRPr/>
          </a:p>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Noto Sans Symbols"/>
              <a:buNone/>
            </a:pPr>
            <a:endParaRPr sz="2000" b="1" i="0" u="none" strike="noStrike" cap="none">
              <a:solidFill>
                <a:srgbClr val="E36C09"/>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Cater to Different Learning Styles: </a:t>
            </a:r>
            <a:r>
              <a:rPr lang="en-US" sz="2000" b="0" i="0" u="none" strike="noStrike" cap="none">
                <a:solidFill>
                  <a:srgbClr val="000000"/>
                </a:solidFill>
                <a:latin typeface="Arial"/>
                <a:ea typeface="Arial"/>
                <a:cs typeface="Arial"/>
                <a:sym typeface="Arial"/>
              </a:rPr>
              <a:t>Adapt materials to suit different learning preferences. Use diverse media to improve understanding and retention: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E36C09"/>
                </a:solidFill>
                <a:latin typeface="Arial"/>
                <a:ea typeface="Arial"/>
                <a:cs typeface="Arial"/>
                <a:sym typeface="Arial"/>
              </a:rPr>
              <a:t>Visual Learners: </a:t>
            </a:r>
            <a:r>
              <a:rPr lang="en-US" sz="2000" b="0" i="0" u="none" strike="noStrike" cap="none">
                <a:solidFill>
                  <a:srgbClr val="000000"/>
                </a:solidFill>
                <a:latin typeface="Arial"/>
                <a:ea typeface="Arial"/>
                <a:cs typeface="Arial"/>
                <a:sym typeface="Arial"/>
              </a:rPr>
              <a:t>Infographics, diagrams, or videos.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E36C09"/>
                </a:solidFill>
                <a:latin typeface="Arial"/>
                <a:ea typeface="Arial"/>
                <a:cs typeface="Arial"/>
                <a:sym typeface="Arial"/>
              </a:rPr>
              <a:t>Auditory Learners: </a:t>
            </a:r>
            <a:r>
              <a:rPr lang="en-US" sz="2000" b="0" i="0" u="none" strike="noStrike" cap="none">
                <a:solidFill>
                  <a:srgbClr val="000000"/>
                </a:solidFill>
                <a:latin typeface="Arial"/>
                <a:ea typeface="Arial"/>
                <a:cs typeface="Arial"/>
                <a:sym typeface="Arial"/>
              </a:rPr>
              <a:t>Podcasts or audio summaries.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E36C09"/>
                </a:solidFill>
                <a:latin typeface="Arial"/>
                <a:ea typeface="Arial"/>
                <a:cs typeface="Arial"/>
                <a:sym typeface="Arial"/>
              </a:rPr>
              <a:t>Kinesthetic Learners: </a:t>
            </a:r>
            <a:r>
              <a:rPr lang="en-US" sz="2000" b="0" i="0" u="none" strike="noStrike" cap="none">
                <a:solidFill>
                  <a:srgbClr val="000000"/>
                </a:solidFill>
                <a:latin typeface="Arial"/>
                <a:ea typeface="Arial"/>
                <a:cs typeface="Arial"/>
                <a:sym typeface="Arial"/>
              </a:rPr>
              <a:t>Interactive tools like simulations or games.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E36C09"/>
                </a:solidFill>
                <a:latin typeface="Arial"/>
                <a:ea typeface="Arial"/>
                <a:cs typeface="Arial"/>
                <a:sym typeface="Arial"/>
              </a:rPr>
              <a:t>Reading/Writing Learners: </a:t>
            </a:r>
            <a:r>
              <a:rPr lang="en-US" sz="2000" b="0" i="0" u="none" strike="noStrike" cap="none">
                <a:solidFill>
                  <a:srgbClr val="000000"/>
                </a:solidFill>
                <a:latin typeface="Arial"/>
                <a:ea typeface="Arial"/>
                <a:cs typeface="Arial"/>
                <a:sym typeface="Arial"/>
              </a:rPr>
              <a:t>Reading materials or writing prompts for reflection.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37" name="Google Shape;337;p40"/>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1"/>
        <p:cNvGrpSpPr/>
        <p:nvPr/>
      </p:nvGrpSpPr>
      <p:grpSpPr>
        <a:xfrm>
          <a:off x="0" y="0"/>
          <a:ext cx="0" cy="0"/>
          <a:chOff x="0" y="0"/>
          <a:chExt cx="0" cy="0"/>
        </a:xfrm>
      </p:grpSpPr>
      <p:sp>
        <p:nvSpPr>
          <p:cNvPr id="342" name="Google Shape;342;p41"/>
          <p:cNvSpPr txBox="1"/>
          <p:nvPr/>
        </p:nvSpPr>
        <p:spPr>
          <a:xfrm>
            <a:off x="734018" y="1492581"/>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Tips for success</a:t>
            </a:r>
            <a:endParaRPr sz="3200" b="0" i="0" u="none" strike="noStrike" cap="none">
              <a:solidFill>
                <a:srgbClr val="000000"/>
              </a:solidFill>
              <a:latin typeface="Arial"/>
              <a:ea typeface="Arial"/>
              <a:cs typeface="Arial"/>
              <a:sym typeface="Arial"/>
            </a:endParaRPr>
          </a:p>
        </p:txBody>
      </p:sp>
      <p:sp>
        <p:nvSpPr>
          <p:cNvPr id="343" name="Google Shape;343;p41"/>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1"/>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46" name="Google Shape;346;p41"/>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347" name="Google Shape;347;p41"/>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8" name="Google Shape;348;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49" name="Google Shape;349;p4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350" name="Google Shape;350;p41"/>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51" name="Google Shape;351;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1"/>
          <p:cNvSpPr txBox="1"/>
          <p:nvPr/>
        </p:nvSpPr>
        <p:spPr>
          <a:xfrm>
            <a:off x="734018" y="3032005"/>
            <a:ext cx="7079947" cy="40933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Offer Additional Resources: </a:t>
            </a:r>
            <a:r>
              <a:rPr lang="en-US" sz="2000" b="0" i="0" u="none" strike="noStrike" cap="none">
                <a:solidFill>
                  <a:srgbClr val="000000"/>
                </a:solidFill>
                <a:latin typeface="Arial"/>
                <a:ea typeface="Arial"/>
                <a:cs typeface="Arial"/>
                <a:sym typeface="Arial"/>
              </a:rPr>
              <a:t>Providing extra resources helps curious students explore topics in greater depth, allowing for advanced learning. For example you could use reading lists, video suggestions (like a documentary on the French Revolution for history), or interactive tools (e.g., math calculators for algebraic equations).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Provide Consistent Support: </a:t>
            </a:r>
            <a:r>
              <a:rPr lang="en-US" sz="2000" b="0" i="0" u="none" strike="noStrike" cap="none">
                <a:solidFill>
                  <a:srgbClr val="000000"/>
                </a:solidFill>
                <a:latin typeface="Arial"/>
                <a:ea typeface="Arial"/>
                <a:cs typeface="Arial"/>
                <a:sym typeface="Arial"/>
              </a:rPr>
              <a:t>Regular support during pre-class preparation keeps students engaged and prevents confusion. Offer clear instructions, spaces for questions (like a class FAQ or discussion board), and regular Q&amp;A sessions, ensuring students feel supported and confident in their learning.</a:t>
            </a:r>
            <a:endParaRPr sz="2000" b="0" i="0" u="none" strike="noStrike" cap="none">
              <a:solidFill>
                <a:srgbClr val="000000"/>
              </a:solidFill>
              <a:latin typeface="Arial"/>
              <a:ea typeface="Arial"/>
              <a:cs typeface="Arial"/>
              <a:sym typeface="Arial"/>
            </a:endParaRPr>
          </a:p>
        </p:txBody>
      </p:sp>
      <p:pic>
        <p:nvPicPr>
          <p:cNvPr id="353" name="Google Shape;353;p41"/>
          <p:cNvPicPr preferRelativeResize="0"/>
          <p:nvPr/>
        </p:nvPicPr>
        <p:blipFill rotWithShape="1">
          <a:blip r:embed="rId6">
            <a:alphaModFix/>
          </a:blip>
          <a:srcRect/>
          <a:stretch/>
        </p:blipFill>
        <p:spPr>
          <a:xfrm>
            <a:off x="8635700" y="3003197"/>
            <a:ext cx="7342663" cy="4122196"/>
          </a:xfrm>
          <a:prstGeom prst="rect">
            <a:avLst/>
          </a:prstGeom>
          <a:noFill/>
          <a:ln>
            <a:noFill/>
          </a:ln>
        </p:spPr>
      </p:pic>
      <p:pic>
        <p:nvPicPr>
          <p:cNvPr id="354" name="Google Shape;354;p41"/>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58"/>
        <p:cNvGrpSpPr/>
        <p:nvPr/>
      </p:nvGrpSpPr>
      <p:grpSpPr>
        <a:xfrm>
          <a:off x="0" y="0"/>
          <a:ext cx="0" cy="0"/>
          <a:chOff x="0" y="0"/>
          <a:chExt cx="0" cy="0"/>
        </a:xfrm>
      </p:grpSpPr>
      <p:sp>
        <p:nvSpPr>
          <p:cNvPr id="359" name="Google Shape;359;p42"/>
          <p:cNvSpPr txBox="1"/>
          <p:nvPr/>
        </p:nvSpPr>
        <p:spPr>
          <a:xfrm>
            <a:off x="734018" y="1492581"/>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Spin the wheel of Success- Pre-class preparation edition</a:t>
            </a:r>
            <a:endParaRPr sz="3200" b="0" i="0" u="none" strike="noStrike" cap="none">
              <a:solidFill>
                <a:srgbClr val="000000"/>
              </a:solidFill>
              <a:latin typeface="Arial"/>
              <a:ea typeface="Arial"/>
              <a:cs typeface="Arial"/>
              <a:sym typeface="Arial"/>
            </a:endParaRPr>
          </a:p>
        </p:txBody>
      </p:sp>
      <p:sp>
        <p:nvSpPr>
          <p:cNvPr id="360" name="Google Shape;360;p42"/>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62" name="Google Shape;362;p42"/>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363" name="Google Shape;363;p42"/>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4" name="Google Shape;364;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65" name="Google Shape;365;p4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366" name="Google Shape;366;p42"/>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67" name="Google Shape;367;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42"/>
          <p:cNvSpPr txBox="1"/>
          <p:nvPr/>
        </p:nvSpPr>
        <p:spPr>
          <a:xfrm>
            <a:off x="506723" y="2336338"/>
            <a:ext cx="1350307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Imagine you are spinning a  wheel that lands on one of the four Tips for Success: </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Begin with Compelling Content</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Cater to Different Learning Styles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Offer Additional Resources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Provide Consistent Support</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After “spinning the wheel” and landing on one of the tips, complete a mini-challenge or reflection based on the tip. You should go through all four tips by the end of the activity.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369" name="Google Shape;369;p42"/>
          <p:cNvSpPr txBox="1"/>
          <p:nvPr/>
        </p:nvSpPr>
        <p:spPr>
          <a:xfrm>
            <a:off x="4696116" y="5145552"/>
            <a:ext cx="4724400"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2. Cater to Different Learning Styles Challenge: </a:t>
            </a:r>
            <a:r>
              <a:rPr lang="en-US" sz="2000" b="0" i="0" u="none" strike="noStrike" cap="none">
                <a:solidFill>
                  <a:srgbClr val="000000"/>
                </a:solidFill>
                <a:latin typeface="Arial"/>
                <a:ea typeface="Arial"/>
                <a:cs typeface="Arial"/>
                <a:sym typeface="Arial"/>
              </a:rPr>
              <a:t>Choose one multimedia element for each learning style: Visual, Auditory, Kinesthetic, and Reading/Writing. Which learning style do you think is the most challenging to cater to in your classroom? What multimedia element could make this style more engaging? </a:t>
            </a:r>
            <a:endParaRPr sz="2000" b="0" i="0" u="none" strike="noStrike" cap="none">
              <a:solidFill>
                <a:srgbClr val="000000"/>
              </a:solidFill>
              <a:latin typeface="Arial"/>
              <a:ea typeface="Arial"/>
              <a:cs typeface="Arial"/>
              <a:sym typeface="Arial"/>
            </a:endParaRPr>
          </a:p>
        </p:txBody>
      </p:sp>
      <p:sp>
        <p:nvSpPr>
          <p:cNvPr id="370" name="Google Shape;370;p42"/>
          <p:cNvSpPr txBox="1"/>
          <p:nvPr/>
        </p:nvSpPr>
        <p:spPr>
          <a:xfrm>
            <a:off x="9285393" y="5145552"/>
            <a:ext cx="4724400"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3. Offer Additional Resources Challenge</a:t>
            </a:r>
            <a:r>
              <a:rPr lang="en-US" sz="2000" b="0" i="0" u="none" strike="noStrike" cap="none">
                <a:solidFill>
                  <a:srgbClr val="000000"/>
                </a:solidFill>
                <a:latin typeface="Arial"/>
                <a:ea typeface="Arial"/>
                <a:cs typeface="Arial"/>
                <a:sym typeface="Arial"/>
              </a:rPr>
              <a:t>: Find or create two additional resources for students who want to go deeper into the subject matter. These can be optional but should encourage further exploration. What type of student do you think will use these resources? How can you present them in a way that doesn’t overwhelm the class but invites deeper learning?</a:t>
            </a:r>
            <a:endParaRPr sz="2000" b="0" i="0" u="none" strike="noStrike" cap="none">
              <a:solidFill>
                <a:srgbClr val="000000"/>
              </a:solidFill>
              <a:latin typeface="Arial"/>
              <a:ea typeface="Arial"/>
              <a:cs typeface="Arial"/>
              <a:sym typeface="Arial"/>
            </a:endParaRPr>
          </a:p>
        </p:txBody>
      </p:sp>
      <p:sp>
        <p:nvSpPr>
          <p:cNvPr id="371" name="Google Shape;371;p42"/>
          <p:cNvSpPr txBox="1"/>
          <p:nvPr/>
        </p:nvSpPr>
        <p:spPr>
          <a:xfrm>
            <a:off x="14227460" y="5145552"/>
            <a:ext cx="4064041"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4. Provide Consistent Support Challenge: </a:t>
            </a:r>
            <a:r>
              <a:rPr lang="en-US" sz="2000" b="0" i="0" u="none" strike="noStrike" cap="none">
                <a:solidFill>
                  <a:srgbClr val="000000"/>
                </a:solidFill>
                <a:latin typeface="Arial"/>
                <a:ea typeface="Arial"/>
                <a:cs typeface="Arial"/>
                <a:sym typeface="Arial"/>
              </a:rPr>
              <a:t>Design a support system for your students as they engage with pre-class materials. How will this support system make students feel more confident about the pre-class material? What would you do if a student still struggles despite these supports?</a:t>
            </a:r>
            <a:endParaRPr sz="2000" b="0" i="0" u="none" strike="noStrike" cap="none">
              <a:solidFill>
                <a:srgbClr val="000000"/>
              </a:solidFill>
              <a:latin typeface="Arial"/>
              <a:ea typeface="Arial"/>
              <a:cs typeface="Arial"/>
              <a:sym typeface="Arial"/>
            </a:endParaRPr>
          </a:p>
        </p:txBody>
      </p:sp>
      <p:sp>
        <p:nvSpPr>
          <p:cNvPr id="372" name="Google Shape;372;p42"/>
          <p:cNvSpPr/>
          <p:nvPr/>
        </p:nvSpPr>
        <p:spPr>
          <a:xfrm>
            <a:off x="214580" y="5145552"/>
            <a:ext cx="4636160" cy="286232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a:solidFill>
                  <a:srgbClr val="E36C09"/>
                </a:solidFill>
                <a:latin typeface="Arial"/>
                <a:ea typeface="Arial"/>
                <a:cs typeface="Arial"/>
                <a:sym typeface="Arial"/>
              </a:rPr>
              <a:t>Begin with Compelling Content Challenge: </a:t>
            </a:r>
            <a:r>
              <a:rPr lang="en-US" sz="2000" b="0" i="0" u="none" strike="noStrike" cap="none">
                <a:solidFill>
                  <a:srgbClr val="000000"/>
                </a:solidFill>
                <a:latin typeface="Arial"/>
                <a:ea typeface="Arial"/>
                <a:cs typeface="Arial"/>
                <a:sym typeface="Arial"/>
              </a:rPr>
              <a:t>Create a 2-3 sentence hook that will instantly grab your students’ attention. Use one of these techniques: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A surprising fact or statistic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A provocative question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A fun or unexpected image or meme</a:t>
            </a:r>
            <a:endParaRPr/>
          </a:p>
        </p:txBody>
      </p:sp>
      <p:pic>
        <p:nvPicPr>
          <p:cNvPr id="373" name="Google Shape;373;p42"/>
          <p:cNvPicPr preferRelativeResize="0"/>
          <p:nvPr/>
        </p:nvPicPr>
        <p:blipFill rotWithShape="1">
          <a:blip r:embed="rId6">
            <a:alphaModFix/>
          </a:blip>
          <a:srcRect/>
          <a:stretch/>
        </p:blipFill>
        <p:spPr>
          <a:xfrm>
            <a:off x="12060242" y="1896644"/>
            <a:ext cx="1901523" cy="2014709"/>
          </a:xfrm>
          <a:prstGeom prst="rect">
            <a:avLst/>
          </a:prstGeom>
          <a:noFill/>
          <a:ln>
            <a:noFill/>
          </a:ln>
        </p:spPr>
      </p:pic>
      <p:pic>
        <p:nvPicPr>
          <p:cNvPr id="374" name="Google Shape;374;p42"/>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8"/>
        <p:cNvGrpSpPr/>
        <p:nvPr/>
      </p:nvGrpSpPr>
      <p:grpSpPr>
        <a:xfrm>
          <a:off x="0" y="0"/>
          <a:ext cx="0" cy="0"/>
          <a:chOff x="0" y="0"/>
          <a:chExt cx="0" cy="0"/>
        </a:xfrm>
      </p:grpSpPr>
      <p:sp>
        <p:nvSpPr>
          <p:cNvPr id="379" name="Google Shape;379;p8"/>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Pre-Class Preparation</a:t>
            </a:r>
            <a:endParaRPr sz="3200" b="0" i="0" u="none" strike="noStrike" cap="none">
              <a:solidFill>
                <a:srgbClr val="000000"/>
              </a:solidFill>
              <a:latin typeface="Arial"/>
              <a:ea typeface="Arial"/>
              <a:cs typeface="Arial"/>
              <a:sym typeface="Arial"/>
            </a:endParaRPr>
          </a:p>
        </p:txBody>
      </p:sp>
      <p:sp>
        <p:nvSpPr>
          <p:cNvPr id="380" name="Google Shape;380;p8"/>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82" name="Google Shape;382;p8"/>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84" name="Google Shape;384;p8"/>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Ice Breakers and Energizers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385" name="Google Shape;385;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86" name="Google Shape;386;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87" name="Google Shape;387;p8"/>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88" name="Google Shape;388;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8"/>
          <p:cNvSpPr txBox="1"/>
          <p:nvPr/>
        </p:nvSpPr>
        <p:spPr>
          <a:xfrm>
            <a:off x="2956987" y="1847359"/>
            <a:ext cx="14711134"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 a flipped classroom, where in-class time is devoted to interactive and collaborative learning, starting the session with ice breakers and incorporating energizers can significantly enhance student engagement and participation. These activities are essential tools for creating a comfortable and conducive learning atmosphere, especially when students are expected to actively contribute and collaborate.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8"/>
          <p:cNvSpPr txBox="1"/>
          <p:nvPr/>
        </p:nvSpPr>
        <p:spPr>
          <a:xfrm>
            <a:off x="4252431" y="3845372"/>
            <a:ext cx="6828530" cy="523220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Ice breakers </a:t>
            </a:r>
            <a:r>
              <a:rPr lang="en-US" sz="2000" b="0" i="0" u="none" strike="noStrike" cap="none">
                <a:solidFill>
                  <a:srgbClr val="000000"/>
                </a:solidFill>
                <a:latin typeface="Arial"/>
                <a:ea typeface="Arial"/>
                <a:cs typeface="Arial"/>
                <a:sym typeface="Arial"/>
              </a:rPr>
              <a:t>serve the purpose of fostering connections and comfort among participants in group settings, such as classrooms. They facilitate introductions and help individuals feel at ease with one another, thereby promoting a sense of camaraderie and collaboration. </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Examples of ice breakers include activities like "Two Truths and a Lie," where participants share personal information for others to guess, and "Quickfire Questions," which prompt rapid responses to encourage quick thinking.</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91" name="Google Shape;391;p8"/>
          <p:cNvPicPr preferRelativeResize="0"/>
          <p:nvPr/>
        </p:nvPicPr>
        <p:blipFill rotWithShape="1">
          <a:blip r:embed="rId7">
            <a:alphaModFix/>
          </a:blip>
          <a:srcRect/>
          <a:stretch/>
        </p:blipFill>
        <p:spPr>
          <a:xfrm>
            <a:off x="11398490" y="4167538"/>
            <a:ext cx="3647546" cy="3992789"/>
          </a:xfrm>
          <a:prstGeom prst="rect">
            <a:avLst/>
          </a:prstGeom>
          <a:noFill/>
          <a:ln>
            <a:noFill/>
          </a:ln>
        </p:spPr>
      </p:pic>
      <p:pic>
        <p:nvPicPr>
          <p:cNvPr id="392" name="Google Shape;392;p8"/>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96"/>
        <p:cNvGrpSpPr/>
        <p:nvPr/>
      </p:nvGrpSpPr>
      <p:grpSpPr>
        <a:xfrm>
          <a:off x="0" y="0"/>
          <a:ext cx="0" cy="0"/>
          <a:chOff x="0" y="0"/>
          <a:chExt cx="0" cy="0"/>
        </a:xfrm>
      </p:grpSpPr>
      <p:sp>
        <p:nvSpPr>
          <p:cNvPr id="397" name="Google Shape;397;p43"/>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Pre-Class Preparation</a:t>
            </a:r>
            <a:endParaRPr sz="3200" b="0" i="0" u="none" strike="noStrike" cap="none">
              <a:solidFill>
                <a:srgbClr val="000000"/>
              </a:solidFill>
              <a:latin typeface="Arial"/>
              <a:ea typeface="Arial"/>
              <a:cs typeface="Arial"/>
              <a:sym typeface="Arial"/>
            </a:endParaRPr>
          </a:p>
        </p:txBody>
      </p:sp>
      <p:sp>
        <p:nvSpPr>
          <p:cNvPr id="398" name="Google Shape;398;p43"/>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3"/>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00" name="Google Shape;400;p43"/>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3"/>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02" name="Google Shape;402;p43"/>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Ice Breakers and Energizers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403" name="Google Shape;403;p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04" name="Google Shape;404;p4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05" name="Google Shape;405;p43"/>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06" name="Google Shape;406;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3"/>
          <p:cNvSpPr txBox="1"/>
          <p:nvPr/>
        </p:nvSpPr>
        <p:spPr>
          <a:xfrm>
            <a:off x="2966634" y="3845372"/>
            <a:ext cx="10777075"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43"/>
          <p:cNvSpPr txBox="1"/>
          <p:nvPr/>
        </p:nvSpPr>
        <p:spPr>
          <a:xfrm>
            <a:off x="3548326" y="2730661"/>
            <a:ext cx="7466037" cy="49244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On the other hand,</a:t>
            </a:r>
            <a:r>
              <a:rPr lang="en-US" sz="2000" b="1" i="0" u="none" strike="noStrike" cap="none">
                <a:solidFill>
                  <a:srgbClr val="E36C09"/>
                </a:solidFill>
                <a:latin typeface="Arial"/>
                <a:ea typeface="Arial"/>
                <a:cs typeface="Arial"/>
                <a:sym typeface="Arial"/>
              </a:rPr>
              <a:t> energizers </a:t>
            </a:r>
            <a:r>
              <a:rPr lang="en-US" sz="2000" b="0" i="0" u="none" strike="noStrike" cap="none">
                <a:solidFill>
                  <a:srgbClr val="000000"/>
                </a:solidFill>
                <a:latin typeface="Arial"/>
                <a:ea typeface="Arial"/>
                <a:cs typeface="Arial"/>
                <a:sym typeface="Arial"/>
              </a:rPr>
              <a:t>aim to boost energy levels and shift mood and mindset, particularly useful during long sessions or when tackling complex topics. These activities help rejuvenate students and make the learning process more enjoyable by breaking monotony.</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Examples of energizers include “Stretch Breaks” which involve quick guided stretches to refresh students physically and mentally, and "Quick Games," short and fun activities that may incorporate light physical movement or mental challenges.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09" name="Google Shape;409;p43"/>
          <p:cNvPicPr preferRelativeResize="0"/>
          <p:nvPr/>
        </p:nvPicPr>
        <p:blipFill rotWithShape="1">
          <a:blip r:embed="rId7">
            <a:alphaModFix/>
          </a:blip>
          <a:srcRect/>
          <a:stretch/>
        </p:blipFill>
        <p:spPr>
          <a:xfrm>
            <a:off x="12233226" y="2853159"/>
            <a:ext cx="3851901" cy="3811374"/>
          </a:xfrm>
          <a:prstGeom prst="rect">
            <a:avLst/>
          </a:prstGeom>
          <a:noFill/>
          <a:ln>
            <a:noFill/>
          </a:ln>
        </p:spPr>
      </p:pic>
      <p:pic>
        <p:nvPicPr>
          <p:cNvPr id="410" name="Google Shape;410;p43"/>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4"/>
        <p:cNvGrpSpPr/>
        <p:nvPr/>
      </p:nvGrpSpPr>
      <p:grpSpPr>
        <a:xfrm>
          <a:off x="0" y="0"/>
          <a:ext cx="0" cy="0"/>
          <a:chOff x="0" y="0"/>
          <a:chExt cx="0" cy="0"/>
        </a:xfrm>
      </p:grpSpPr>
      <p:sp>
        <p:nvSpPr>
          <p:cNvPr id="415" name="Google Shape;415;p44"/>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Pre-Class Preparation</a:t>
            </a:r>
            <a:endParaRPr sz="3200" b="0" i="0" u="none" strike="noStrike" cap="none">
              <a:solidFill>
                <a:srgbClr val="000000"/>
              </a:solidFill>
              <a:latin typeface="Arial"/>
              <a:ea typeface="Arial"/>
              <a:cs typeface="Arial"/>
              <a:sym typeface="Arial"/>
            </a:endParaRPr>
          </a:p>
        </p:txBody>
      </p:sp>
      <p:sp>
        <p:nvSpPr>
          <p:cNvPr id="416" name="Google Shape;416;p44"/>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4"/>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18" name="Google Shape;418;p44"/>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4"/>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20" name="Google Shape;420;p44"/>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Ice Breakers and Energizers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421" name="Google Shape;421;p4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22" name="Google Shape;422;p4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23" name="Google Shape;423;p44"/>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24" name="Google Shape;424;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4"/>
          <p:cNvSpPr txBox="1"/>
          <p:nvPr/>
        </p:nvSpPr>
        <p:spPr>
          <a:xfrm>
            <a:off x="3506549" y="2025536"/>
            <a:ext cx="4801558" cy="3077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When implementing </a:t>
            </a:r>
            <a:r>
              <a:rPr lang="en-US" sz="2000" b="1" i="0" u="none" strike="noStrike" cap="none">
                <a:solidFill>
                  <a:srgbClr val="E36C09"/>
                </a:solidFill>
                <a:latin typeface="Arial"/>
                <a:ea typeface="Arial"/>
                <a:cs typeface="Arial"/>
                <a:sym typeface="Arial"/>
              </a:rPr>
              <a:t>ice breakers </a:t>
            </a:r>
            <a:r>
              <a:rPr lang="en-US" sz="2000" b="0" i="0" u="none" strike="noStrike" cap="none">
                <a:solidFill>
                  <a:srgbClr val="000000"/>
                </a:solidFill>
                <a:latin typeface="Arial"/>
                <a:ea typeface="Arial"/>
                <a:cs typeface="Arial"/>
                <a:sym typeface="Arial"/>
              </a:rPr>
              <a:t>and </a:t>
            </a:r>
            <a:r>
              <a:rPr lang="en-US" sz="2000" b="1" i="0" u="none" strike="noStrike" cap="none">
                <a:solidFill>
                  <a:srgbClr val="E36C09"/>
                </a:solidFill>
                <a:latin typeface="Arial"/>
                <a:ea typeface="Arial"/>
                <a:cs typeface="Arial"/>
                <a:sym typeface="Arial"/>
              </a:rPr>
              <a:t>energizers</a:t>
            </a:r>
            <a:r>
              <a:rPr lang="en-US" sz="2000" b="1" i="0" u="none" strike="noStrike" cap="none">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it's essential to tailor activities to the audience's age, background, and dynamics. Keeping activities simple ensures they are easy to understand and participate in, while being inclusive involves considering the physical and emotional comfort of all students when selecting activities.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44"/>
          <p:cNvSpPr txBox="1"/>
          <p:nvPr/>
        </p:nvSpPr>
        <p:spPr>
          <a:xfrm>
            <a:off x="2966634" y="3845372"/>
            <a:ext cx="10777075"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44"/>
          <p:cNvSpPr txBox="1"/>
          <p:nvPr/>
        </p:nvSpPr>
        <p:spPr>
          <a:xfrm>
            <a:off x="3495320" y="5103302"/>
            <a:ext cx="5375563"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Ice breakers </a:t>
            </a:r>
            <a:r>
              <a:rPr lang="en-US" sz="2000" b="0" i="0" u="none" strike="noStrike" cap="none">
                <a:solidFill>
                  <a:srgbClr val="000000"/>
                </a:solidFill>
                <a:latin typeface="Arial"/>
                <a:ea typeface="Arial"/>
                <a:cs typeface="Arial"/>
                <a:sym typeface="Arial"/>
              </a:rPr>
              <a:t>and</a:t>
            </a:r>
            <a:r>
              <a:rPr lang="en-US" sz="2000" b="1" i="0" u="none" strike="noStrike" cap="none">
                <a:solidFill>
                  <a:srgbClr val="E36C09"/>
                </a:solidFill>
                <a:latin typeface="Arial"/>
                <a:ea typeface="Arial"/>
                <a:cs typeface="Arial"/>
                <a:sym typeface="Arial"/>
              </a:rPr>
              <a:t> energizers </a:t>
            </a:r>
            <a:r>
              <a:rPr lang="en-US" sz="2000" b="0" i="0" u="none" strike="noStrike" cap="none">
                <a:solidFill>
                  <a:srgbClr val="000000"/>
                </a:solidFill>
                <a:latin typeface="Arial"/>
                <a:ea typeface="Arial"/>
                <a:cs typeface="Arial"/>
                <a:sym typeface="Arial"/>
              </a:rPr>
              <a:t>are not mere fillers; they play a crucial role in a flipped classroom by setting a positive tone and fostering an environment conducive to active learning. When executed thoughtfully, they can significantly enhance the effectiveness of the learning experience, making it more engaging and enjoyable for students.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28" name="Google Shape;428;p44"/>
          <p:cNvPicPr preferRelativeResize="0"/>
          <p:nvPr/>
        </p:nvPicPr>
        <p:blipFill rotWithShape="1">
          <a:blip r:embed="rId7">
            <a:alphaModFix/>
          </a:blip>
          <a:srcRect/>
          <a:stretch/>
        </p:blipFill>
        <p:spPr>
          <a:xfrm>
            <a:off x="10730000" y="1869036"/>
            <a:ext cx="5731510" cy="6104255"/>
          </a:xfrm>
          <a:prstGeom prst="rect">
            <a:avLst/>
          </a:prstGeom>
          <a:noFill/>
          <a:ln>
            <a:noFill/>
          </a:ln>
        </p:spPr>
      </p:pic>
      <p:sp>
        <p:nvSpPr>
          <p:cNvPr id="429" name="Google Shape;429;p44"/>
          <p:cNvSpPr txBox="1"/>
          <p:nvPr/>
        </p:nvSpPr>
        <p:spPr>
          <a:xfrm>
            <a:off x="10600863" y="8034264"/>
            <a:ext cx="33572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Created with AI</a:t>
            </a:r>
            <a:endParaRPr sz="1400" b="0" i="0" u="none" strike="noStrike" cap="none">
              <a:solidFill>
                <a:srgbClr val="000000"/>
              </a:solidFill>
              <a:latin typeface="Arial"/>
              <a:ea typeface="Arial"/>
              <a:cs typeface="Arial"/>
              <a:sym typeface="Arial"/>
            </a:endParaRPr>
          </a:p>
        </p:txBody>
      </p:sp>
      <p:pic>
        <p:nvPicPr>
          <p:cNvPr id="430" name="Google Shape;430;p44"/>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4"/>
        <p:cNvGrpSpPr/>
        <p:nvPr/>
      </p:nvGrpSpPr>
      <p:grpSpPr>
        <a:xfrm>
          <a:off x="0" y="0"/>
          <a:ext cx="0" cy="0"/>
          <a:chOff x="0" y="0"/>
          <a:chExt cx="0" cy="0"/>
        </a:xfrm>
      </p:grpSpPr>
      <p:sp>
        <p:nvSpPr>
          <p:cNvPr id="435" name="Google Shape;435;p45"/>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Pre-Class Preparation</a:t>
            </a:r>
            <a:endParaRPr sz="3200" b="0" i="0" u="none" strike="noStrike" cap="none">
              <a:solidFill>
                <a:srgbClr val="000000"/>
              </a:solidFill>
              <a:latin typeface="Arial"/>
              <a:ea typeface="Arial"/>
              <a:cs typeface="Arial"/>
              <a:sym typeface="Arial"/>
            </a:endParaRPr>
          </a:p>
        </p:txBody>
      </p:sp>
      <p:sp>
        <p:nvSpPr>
          <p:cNvPr id="436" name="Google Shape;436;p45"/>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5"/>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38" name="Google Shape;438;p45"/>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5"/>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40" name="Google Shape;440;p45"/>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Ice Breakers and Energizers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441" name="Google Shape;441;p4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42" name="Google Shape;442;p4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43" name="Google Shape;443;p45"/>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44" name="Google Shape;444;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5"/>
          <p:cNvSpPr txBox="1"/>
          <p:nvPr/>
        </p:nvSpPr>
        <p:spPr>
          <a:xfrm>
            <a:off x="2204634" y="3541749"/>
            <a:ext cx="10777075"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45"/>
          <p:cNvSpPr txBox="1"/>
          <p:nvPr/>
        </p:nvSpPr>
        <p:spPr>
          <a:xfrm>
            <a:off x="4192668" y="2680657"/>
            <a:ext cx="478184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Watch this video by Ever Educating to get some ice breakers ideas:</a:t>
            </a:r>
            <a:endParaRPr sz="1400" b="0" i="0" u="none" strike="noStrike" cap="none">
              <a:solidFill>
                <a:srgbClr val="000000"/>
              </a:solidFill>
              <a:latin typeface="Arial"/>
              <a:ea typeface="Arial"/>
              <a:cs typeface="Arial"/>
              <a:sym typeface="Arial"/>
            </a:endParaRPr>
          </a:p>
        </p:txBody>
      </p:sp>
      <p:sp>
        <p:nvSpPr>
          <p:cNvPr id="447" name="Google Shape;447;p45"/>
          <p:cNvSpPr txBox="1"/>
          <p:nvPr/>
        </p:nvSpPr>
        <p:spPr>
          <a:xfrm>
            <a:off x="11077435" y="2592353"/>
            <a:ext cx="48473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Check out this library by Session Lab to get some energizers ideas for your next class:</a:t>
            </a:r>
            <a:endParaRPr sz="1400" b="0" i="0" u="none" strike="noStrike" cap="none">
              <a:solidFill>
                <a:srgbClr val="000000"/>
              </a:solidFill>
              <a:latin typeface="Arial"/>
              <a:ea typeface="Arial"/>
              <a:cs typeface="Arial"/>
              <a:sym typeface="Arial"/>
            </a:endParaRPr>
          </a:p>
        </p:txBody>
      </p:sp>
      <p:pic>
        <p:nvPicPr>
          <p:cNvPr id="448" name="Google Shape;448;p45"/>
          <p:cNvPicPr preferRelativeResize="0"/>
          <p:nvPr/>
        </p:nvPicPr>
        <p:blipFill rotWithShape="1">
          <a:blip r:embed="rId7">
            <a:alphaModFix/>
          </a:blip>
          <a:srcRect/>
          <a:stretch/>
        </p:blipFill>
        <p:spPr>
          <a:xfrm>
            <a:off x="4221490" y="3288784"/>
            <a:ext cx="4753017" cy="2673572"/>
          </a:xfrm>
          <a:prstGeom prst="rect">
            <a:avLst/>
          </a:prstGeom>
          <a:noFill/>
          <a:ln>
            <a:noFill/>
          </a:ln>
        </p:spPr>
      </p:pic>
      <p:pic>
        <p:nvPicPr>
          <p:cNvPr id="449" name="Google Shape;449;p45" descr="https://lh7-rt.googleusercontent.com/slidesz/AGV_vUfONSlxWu4ws6q0XeL53OO7b2GfVyQo29k-y1CaB86VevWB2OKz5-Y5sYcliHLQkdt0SevFUbcDC9AxHC_v7dYEcnY5UpyiFKnD2psPo-uXE-m1RZ9BYZoH-u6UV-NQF24lJO_7VV_7VhhmreLv-IxYIcYBJOSvpNH5ozf2Sf9B=s2048?key=oKfASBidla4LG8G6vo1XsQ"/>
          <p:cNvPicPr preferRelativeResize="0"/>
          <p:nvPr/>
        </p:nvPicPr>
        <p:blipFill rotWithShape="1">
          <a:blip r:embed="rId8">
            <a:alphaModFix/>
          </a:blip>
          <a:srcRect/>
          <a:stretch/>
        </p:blipFill>
        <p:spPr>
          <a:xfrm>
            <a:off x="11056308" y="3237116"/>
            <a:ext cx="4847319" cy="2725240"/>
          </a:xfrm>
          <a:prstGeom prst="rect">
            <a:avLst/>
          </a:prstGeom>
          <a:noFill/>
          <a:ln>
            <a:noFill/>
          </a:ln>
        </p:spPr>
      </p:pic>
      <p:sp>
        <p:nvSpPr>
          <p:cNvPr id="450" name="Google Shape;450;p45"/>
          <p:cNvSpPr txBox="1"/>
          <p:nvPr/>
        </p:nvSpPr>
        <p:spPr>
          <a:xfrm>
            <a:off x="4192668" y="6078802"/>
            <a:ext cx="44333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https://www.youtube.com/watch?v=RsUAY2Wq_7Q</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45"/>
          <p:cNvSpPr txBox="1"/>
          <p:nvPr/>
        </p:nvSpPr>
        <p:spPr>
          <a:xfrm>
            <a:off x="11056308" y="6078802"/>
            <a:ext cx="383005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https://www.sessionlab.com/library/energiser</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52" name="Google Shape;452;p45"/>
          <p:cNvPicPr preferRelativeResize="0"/>
          <p:nvPr/>
        </p:nvPicPr>
        <p:blipFill rotWithShape="1">
          <a:blip r:embed="rId11">
            <a:alphaModFix/>
          </a:blip>
          <a:srcRect/>
          <a:stretch/>
        </p:blipFill>
        <p:spPr>
          <a:xfrm>
            <a:off x="16069950" y="9658784"/>
            <a:ext cx="1727565" cy="62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Learning Objectives</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1028700" y="3069101"/>
            <a:ext cx="6990300" cy="5068800"/>
          </a:xfrm>
          <a:prstGeom prst="rect">
            <a:avLst/>
          </a:prstGeom>
          <a:noFill/>
          <a:ln>
            <a:noFill/>
          </a:ln>
        </p:spPr>
        <p:txBody>
          <a:bodyPr spcFirstLastPara="1" wrap="square" lIns="0" tIns="0" rIns="0" bIns="0" anchor="t" anchorCtr="0">
            <a:spAutoFit/>
          </a:bodyPr>
          <a:lstStyle/>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Understanding the Flipped Classroom Model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Evaluating the Current Teaching Practice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Implementing Ice-Breaker and Energizer activities</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Addressing Student Self-Regulation and Engagement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Identifying When to Flip and When Not to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Facilitating Learning Using Online Media</a:t>
            </a:r>
            <a:endParaRPr sz="1300" b="0" i="0" u="none" strike="noStrike" cap="none">
              <a:solidFill>
                <a:srgbClr val="000000"/>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5" name="Google Shape;105;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106" name="Google Shape;106;p2"/>
          <p:cNvPicPr preferRelativeResize="0"/>
          <p:nvPr/>
        </p:nvPicPr>
        <p:blipFill rotWithShape="1">
          <a:blip r:embed="rId8">
            <a:alphaModFix/>
          </a:blip>
          <a:srcRect/>
          <a:stretch/>
        </p:blipFill>
        <p:spPr>
          <a:xfrm>
            <a:off x="16054319" y="9238924"/>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1"/>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1"/>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459" name="Google Shape;459;p11"/>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460" name="Google Shape;460;p11"/>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461" name="Google Shape;461;p11"/>
          <p:cNvSpPr txBox="1"/>
          <p:nvPr/>
        </p:nvSpPr>
        <p:spPr>
          <a:xfrm>
            <a:off x="9613815" y="685839"/>
            <a:ext cx="8054305" cy="1881797"/>
          </a:xfrm>
          <a:prstGeom prst="rect">
            <a:avLst/>
          </a:prstGeom>
          <a:noFill/>
          <a:ln>
            <a:noFill/>
          </a:ln>
        </p:spPr>
        <p:txBody>
          <a:bodyPr spcFirstLastPara="1" wrap="square" lIns="0" tIns="0" rIns="0" bIns="0" anchor="t" anchorCtr="0">
            <a:spAutoFit/>
          </a:bodyPr>
          <a:lstStyle/>
          <a:p>
            <a:pPr marL="0" marR="0" lvl="0" indent="0" algn="l" rtl="0">
              <a:lnSpc>
                <a:spcPct val="1925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Addressing Student Self- Regulation and Engagement </a:t>
            </a:r>
            <a:endParaRPr sz="1400" b="0" i="0" u="none" strike="noStrike" cap="none">
              <a:solidFill>
                <a:srgbClr val="000000"/>
              </a:solidFill>
              <a:latin typeface="Arial"/>
              <a:ea typeface="Arial"/>
              <a:cs typeface="Arial"/>
              <a:sym typeface="Arial"/>
            </a:endParaRPr>
          </a:p>
        </p:txBody>
      </p:sp>
      <p:sp>
        <p:nvSpPr>
          <p:cNvPr id="462" name="Google Shape;462;p11"/>
          <p:cNvSpPr txBox="1"/>
          <p:nvPr/>
        </p:nvSpPr>
        <p:spPr>
          <a:xfrm>
            <a:off x="9613815" y="2858163"/>
            <a:ext cx="6457864" cy="603242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br>
              <a:rPr lang="en-US" sz="2000" b="0" i="0" u="none" strike="noStrike" cap="none">
                <a:solidFill>
                  <a:srgbClr val="121212"/>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In the flipped classroom model, where students are expected to actively participate in their own learning, the ability to self-regulate and stay engaged is crucial. This environment demands that students effectively manage their learning processes.</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29964"/>
              </a:lnSpc>
              <a:spcBef>
                <a:spcPts val="0"/>
              </a:spcBef>
              <a:spcAft>
                <a:spcPts val="0"/>
              </a:spcAft>
              <a:buClr>
                <a:srgbClr val="000000"/>
              </a:buClr>
              <a:buSzPts val="2000"/>
              <a:buFont typeface="Arial"/>
              <a:buNone/>
            </a:pPr>
            <a:r>
              <a:rPr lang="en-US" sz="2000" b="0" i="0" u="none" strike="noStrike" cap="none">
                <a:solidFill>
                  <a:srgbClr val="0D0D0D"/>
                </a:solidFill>
                <a:latin typeface="Arial"/>
                <a:ea typeface="Arial"/>
                <a:cs typeface="Arial"/>
                <a:sym typeface="Arial"/>
              </a:rPr>
              <a:t>Self-regulation refers to a student's ability to manage their emotions, behavior, and attention to achieve long-term educational goals. Engagement is the visible outcome of motivation, the student's investment in learning and involvement in classroom activities. Both are crucial for success in a flipped classroom environment.</a:t>
            </a:r>
            <a:r>
              <a:rPr lang="en-US" sz="2000" b="0" i="0" u="none" strike="noStrike" cap="none">
                <a:solidFill>
                  <a:schemeClr val="dk1"/>
                </a:solidFill>
                <a:latin typeface="Calibri"/>
                <a:ea typeface="Calibri"/>
                <a:cs typeface="Calibri"/>
                <a:sym typeface="Calibri"/>
              </a:rPr>
              <a:t>  </a:t>
            </a:r>
            <a:endParaRPr sz="2000" b="0" i="0" u="none" strike="noStrike" cap="none">
              <a:solidFill>
                <a:srgbClr val="121212"/>
              </a:solidFill>
              <a:latin typeface="Arial"/>
              <a:ea typeface="Arial"/>
              <a:cs typeface="Arial"/>
              <a:sym typeface="Arial"/>
            </a:endParaRPr>
          </a:p>
        </p:txBody>
      </p:sp>
      <p:sp>
        <p:nvSpPr>
          <p:cNvPr id="463" name="Google Shape;463;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64" name="Google Shape;464;p1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65" name="Google Shape;465;p11"/>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66" name="Google Shape;466;p1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7" name="Google Shape;467;p11"/>
          <p:cNvPicPr preferRelativeResize="0"/>
          <p:nvPr/>
        </p:nvPicPr>
        <p:blipFill rotWithShape="1">
          <a:blip r:embed="rId7">
            <a:alphaModFix/>
          </a:blip>
          <a:srcRect/>
          <a:stretch/>
        </p:blipFill>
        <p:spPr>
          <a:xfrm>
            <a:off x="1990411" y="2856118"/>
            <a:ext cx="5699760" cy="3027998"/>
          </a:xfrm>
          <a:prstGeom prst="rect">
            <a:avLst/>
          </a:prstGeom>
          <a:noFill/>
          <a:ln>
            <a:noFill/>
          </a:ln>
        </p:spPr>
      </p:pic>
      <p:pic>
        <p:nvPicPr>
          <p:cNvPr id="468" name="Google Shape;468;p11"/>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6"/>
          <p:cNvSpPr txBox="1"/>
          <p:nvPr/>
        </p:nvSpPr>
        <p:spPr>
          <a:xfrm>
            <a:off x="762828" y="1484315"/>
            <a:ext cx="1417796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Addressing Student Self- Regulation and Engagement </a:t>
            </a:r>
            <a:endParaRPr sz="3200" b="0" i="0" u="none" strike="noStrike" cap="none">
              <a:solidFill>
                <a:srgbClr val="000000"/>
              </a:solidFill>
              <a:latin typeface="Arial"/>
              <a:ea typeface="Arial"/>
              <a:cs typeface="Arial"/>
              <a:sym typeface="Arial"/>
            </a:endParaRPr>
          </a:p>
        </p:txBody>
      </p:sp>
      <p:sp>
        <p:nvSpPr>
          <p:cNvPr id="474" name="Google Shape;474;p4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4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77" name="Google Shape;477;p4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78" name="Google Shape;478;p46"/>
          <p:cNvSpPr txBox="1"/>
          <p:nvPr/>
        </p:nvSpPr>
        <p:spPr>
          <a:xfrm>
            <a:off x="877382" y="2980068"/>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Challenges to Self-Regulation: </a:t>
            </a:r>
            <a:endParaRPr sz="2000" b="0" i="0" u="none" strike="noStrike" cap="none">
              <a:solidFill>
                <a:srgbClr val="E36C09"/>
              </a:solidFill>
              <a:latin typeface="Arial"/>
              <a:ea typeface="Arial"/>
              <a:cs typeface="Arial"/>
              <a:sym typeface="Arial"/>
            </a:endParaRPr>
          </a:p>
        </p:txBody>
      </p:sp>
      <p:sp>
        <p:nvSpPr>
          <p:cNvPr id="479" name="Google Shape;479;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480" name="Google Shape;480;p4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81" name="Google Shape;481;p46"/>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82" name="Google Shape;482;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6"/>
          <p:cNvSpPr txBox="1"/>
          <p:nvPr/>
        </p:nvSpPr>
        <p:spPr>
          <a:xfrm>
            <a:off x="804415" y="3625851"/>
            <a:ext cx="7910094"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Distractions and time-management issues outside of class:</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In self-regulated learning environments, such as flipped or blended classrooms, students often face challenges managing distractions and their time effectively without the structure of a traditional classroom. Competing priorities like social media, entertainment, or family obligations can make it difficult to stay focused on pre-class preparation.</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Without structure, students may struggle to prioritize learning, leading to procrastination, incomplete work, and last-minute cramming. Poor time management can hinder material retention and reduce overall engagement.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46"/>
          <p:cNvSpPr txBox="1"/>
          <p:nvPr/>
        </p:nvSpPr>
        <p:spPr>
          <a:xfrm>
            <a:off x="10708079" y="3649520"/>
            <a:ext cx="6279760" cy="369331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Set Clear Expectations: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Provide guidelines on how long pre-class work should take and break tasks into smaller, manageable parts.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Time-Management Tools</a:t>
            </a:r>
            <a:r>
              <a:rPr lang="en-US" sz="2000" b="1" i="0" u="none" strike="noStrike" cap="none">
                <a:solidFill>
                  <a:srgbClr val="000000"/>
                </a:solidFill>
                <a:latin typeface="Arial"/>
                <a:ea typeface="Arial"/>
                <a:cs typeface="Arial"/>
                <a:sym typeface="Arial"/>
              </a:rPr>
              <a:t>:</a:t>
            </a:r>
            <a:r>
              <a:rPr lang="en-US" sz="2000" b="0" i="0" u="none" strike="noStrike" cap="none">
                <a:solidFill>
                  <a:srgbClr val="000000"/>
                </a:solidFill>
                <a:latin typeface="Arial"/>
                <a:ea typeface="Arial"/>
                <a:cs typeface="Arial"/>
                <a:sym typeface="Arial"/>
              </a:rPr>
              <a:t> Introduce tools like digital calendars, time-blocking methods, or apps like Pomodoro timers to help students stay focused.</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Create a Study Routine:</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Encourage students to establish a regular routine for pre-class work, helping them build a habit that minimizes distractions.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46"/>
          <p:cNvSpPr txBox="1"/>
          <p:nvPr/>
        </p:nvSpPr>
        <p:spPr>
          <a:xfrm>
            <a:off x="12155171" y="3010298"/>
            <a:ext cx="2448106"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How to Address It:</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p:txBody>
      </p:sp>
      <p:sp>
        <p:nvSpPr>
          <p:cNvPr id="486" name="Google Shape;486;p46"/>
          <p:cNvSpPr/>
          <p:nvPr/>
        </p:nvSpPr>
        <p:spPr>
          <a:xfrm>
            <a:off x="8735027" y="4504903"/>
            <a:ext cx="2029955" cy="87116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7" name="Google Shape;487;p46"/>
          <p:cNvPicPr preferRelativeResize="0"/>
          <p:nvPr/>
        </p:nvPicPr>
        <p:blipFill rotWithShape="1">
          <a:blip r:embed="rId6">
            <a:alphaModFix/>
          </a:blip>
          <a:srcRect/>
          <a:stretch/>
        </p:blipFill>
        <p:spPr>
          <a:xfrm>
            <a:off x="15218421" y="6649528"/>
            <a:ext cx="1698428" cy="1816347"/>
          </a:xfrm>
          <a:prstGeom prst="rect">
            <a:avLst/>
          </a:prstGeom>
          <a:noFill/>
          <a:ln>
            <a:noFill/>
          </a:ln>
        </p:spPr>
      </p:pic>
      <p:pic>
        <p:nvPicPr>
          <p:cNvPr id="488" name="Google Shape;488;p46"/>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xEl>
                                              <p:pRg st="0" end="0"/>
                                            </p:txEl>
                                          </p:spTgt>
                                        </p:tgtEl>
                                        <p:attrNameLst>
                                          <p:attrName>style.visibility</p:attrName>
                                        </p:attrNameLst>
                                      </p:cBhvr>
                                      <p:to>
                                        <p:strVal val="visible"/>
                                      </p:to>
                                    </p:set>
                                    <p:animEffect transition="in" filter="fade">
                                      <p:cBhvr>
                                        <p:cTn id="7" dur="500"/>
                                        <p:tgtEl>
                                          <p:spTgt spid="4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7"/>
          <p:cNvSpPr txBox="1"/>
          <p:nvPr/>
        </p:nvSpPr>
        <p:spPr>
          <a:xfrm>
            <a:off x="762828" y="1484315"/>
            <a:ext cx="1417796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Addressing Student Self- Regulation and Engagement </a:t>
            </a:r>
            <a:endParaRPr sz="3200" b="0" i="0" u="none" strike="noStrike" cap="none">
              <a:solidFill>
                <a:srgbClr val="000000"/>
              </a:solidFill>
              <a:latin typeface="Arial"/>
              <a:ea typeface="Arial"/>
              <a:cs typeface="Arial"/>
              <a:sym typeface="Arial"/>
            </a:endParaRPr>
          </a:p>
        </p:txBody>
      </p:sp>
      <p:sp>
        <p:nvSpPr>
          <p:cNvPr id="494" name="Google Shape;494;p4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97" name="Google Shape;497;p4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98" name="Google Shape;498;p47"/>
          <p:cNvSpPr txBox="1"/>
          <p:nvPr/>
        </p:nvSpPr>
        <p:spPr>
          <a:xfrm>
            <a:off x="877382" y="2980068"/>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Challenges to Self-Regulation: </a:t>
            </a:r>
            <a:endParaRPr sz="2000" b="0" i="0" u="none" strike="noStrike" cap="none">
              <a:solidFill>
                <a:srgbClr val="E36C09"/>
              </a:solidFill>
              <a:latin typeface="Arial"/>
              <a:ea typeface="Arial"/>
              <a:cs typeface="Arial"/>
              <a:sym typeface="Arial"/>
            </a:endParaRPr>
          </a:p>
        </p:txBody>
      </p:sp>
      <p:sp>
        <p:nvSpPr>
          <p:cNvPr id="499" name="Google Shape;499;p4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00" name="Google Shape;500;p4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01" name="Google Shape;501;p47"/>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02" name="Google Shape;502;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7"/>
          <p:cNvSpPr txBox="1"/>
          <p:nvPr/>
        </p:nvSpPr>
        <p:spPr>
          <a:xfrm>
            <a:off x="804415" y="3625851"/>
            <a:ext cx="7462199"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Lack of Intrinsic Motivation: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Intrinsic motivation is the internal drive to engage in an activity for its own sake. Many students struggle with independent learning because they lack this inner motivation, seeing pre-class preparation as a tedious task rather than an opportunity for growth. Without a personal connection to the material, maintaining engagement is challenging.</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Without intrinsic motivation, students are more likely to disengage, skip assignments, or complete tasks superficially. This leads to lower-quality learning and reduced engagement during in-class activities.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47"/>
          <p:cNvSpPr txBox="1"/>
          <p:nvPr/>
        </p:nvSpPr>
        <p:spPr>
          <a:xfrm>
            <a:off x="10708079" y="3649520"/>
            <a:ext cx="6279760" cy="317009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Make the Material Relevant: </a:t>
            </a:r>
            <a:r>
              <a:rPr lang="en-US" sz="2000" b="0" i="0" u="none" strike="noStrike" cap="none">
                <a:solidFill>
                  <a:schemeClr val="dk1"/>
                </a:solidFill>
                <a:latin typeface="Arial"/>
                <a:ea typeface="Arial"/>
                <a:cs typeface="Arial"/>
                <a:sym typeface="Arial"/>
              </a:rPr>
              <a:t>Connect the content to students' personal interests, career aspirations, or real-world issues to make learning more meaningful.</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Offer Autonomy</a:t>
            </a:r>
            <a:r>
              <a:rPr lang="en-US" sz="2000" b="0" i="0" u="none" strike="noStrike" cap="none">
                <a:solidFill>
                  <a:schemeClr val="dk1"/>
                </a:solidFill>
                <a:latin typeface="Arial"/>
                <a:ea typeface="Arial"/>
                <a:cs typeface="Arial"/>
                <a:sym typeface="Arial"/>
              </a:rPr>
              <a:t>: Provide choices in how students engage with materials or present their understanding, fostering a sense of ownership.</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Gamification: </a:t>
            </a:r>
            <a:r>
              <a:rPr lang="en-US" sz="2000" b="0" i="0" u="none" strike="noStrike" cap="none">
                <a:solidFill>
                  <a:schemeClr val="dk1"/>
                </a:solidFill>
                <a:latin typeface="Arial"/>
                <a:ea typeface="Arial"/>
                <a:cs typeface="Arial"/>
                <a:sym typeface="Arial"/>
              </a:rPr>
              <a:t>Incorporate game-like elements such as points, rewards, or challenges to make the learning process more enjoyable and engaging.</a:t>
            </a:r>
            <a:endParaRPr sz="1400" b="0" i="0" u="none" strike="noStrike" cap="none">
              <a:solidFill>
                <a:schemeClr val="dk1"/>
              </a:solidFill>
              <a:latin typeface="Arial"/>
              <a:ea typeface="Arial"/>
              <a:cs typeface="Arial"/>
              <a:sym typeface="Arial"/>
            </a:endParaRPr>
          </a:p>
        </p:txBody>
      </p:sp>
      <p:sp>
        <p:nvSpPr>
          <p:cNvPr id="505" name="Google Shape;505;p47"/>
          <p:cNvSpPr txBox="1"/>
          <p:nvPr/>
        </p:nvSpPr>
        <p:spPr>
          <a:xfrm>
            <a:off x="12155171" y="3010298"/>
            <a:ext cx="2448106"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How to Address It:</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p:txBody>
      </p:sp>
      <p:sp>
        <p:nvSpPr>
          <p:cNvPr id="506" name="Google Shape;506;p47"/>
          <p:cNvSpPr/>
          <p:nvPr/>
        </p:nvSpPr>
        <p:spPr>
          <a:xfrm>
            <a:off x="8472369" y="4447461"/>
            <a:ext cx="2029955" cy="87116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07" name="Google Shape;507;p47"/>
          <p:cNvPicPr preferRelativeResize="0"/>
          <p:nvPr/>
        </p:nvPicPr>
        <p:blipFill rotWithShape="1">
          <a:blip r:embed="rId6">
            <a:alphaModFix/>
          </a:blip>
          <a:srcRect/>
          <a:stretch/>
        </p:blipFill>
        <p:spPr>
          <a:xfrm>
            <a:off x="15419333" y="6819619"/>
            <a:ext cx="1596957" cy="1813357"/>
          </a:xfrm>
          <a:prstGeom prst="rect">
            <a:avLst/>
          </a:prstGeom>
          <a:noFill/>
          <a:ln>
            <a:noFill/>
          </a:ln>
        </p:spPr>
      </p:pic>
      <p:pic>
        <p:nvPicPr>
          <p:cNvPr id="508" name="Google Shape;508;p47"/>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animEffect transition="in" filter="fade">
                                      <p:cBhvr>
                                        <p:cTn id="7" dur="500"/>
                                        <p:tgtEl>
                                          <p:spTgt spid="4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8"/>
          <p:cNvSpPr txBox="1"/>
          <p:nvPr/>
        </p:nvSpPr>
        <p:spPr>
          <a:xfrm>
            <a:off x="762828" y="1484315"/>
            <a:ext cx="1417796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Addressing Student Self- Regulation and Engagement </a:t>
            </a:r>
            <a:endParaRPr sz="3200" b="0" i="0" u="none" strike="noStrike" cap="none">
              <a:solidFill>
                <a:srgbClr val="000000"/>
              </a:solidFill>
              <a:latin typeface="Arial"/>
              <a:ea typeface="Arial"/>
              <a:cs typeface="Arial"/>
              <a:sym typeface="Arial"/>
            </a:endParaRPr>
          </a:p>
        </p:txBody>
      </p:sp>
      <p:sp>
        <p:nvSpPr>
          <p:cNvPr id="514" name="Google Shape;514;p4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4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4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17" name="Google Shape;517;p4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518" name="Google Shape;518;p48"/>
          <p:cNvSpPr txBox="1"/>
          <p:nvPr/>
        </p:nvSpPr>
        <p:spPr>
          <a:xfrm>
            <a:off x="877382" y="2980068"/>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Challenges to Self-Regulation: </a:t>
            </a:r>
            <a:endParaRPr sz="2000" b="0" i="0" u="none" strike="noStrike" cap="none">
              <a:solidFill>
                <a:srgbClr val="E36C09"/>
              </a:solidFill>
              <a:latin typeface="Arial"/>
              <a:ea typeface="Arial"/>
              <a:cs typeface="Arial"/>
              <a:sym typeface="Arial"/>
            </a:endParaRPr>
          </a:p>
        </p:txBody>
      </p:sp>
      <p:sp>
        <p:nvSpPr>
          <p:cNvPr id="519" name="Google Shape;519;p4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20" name="Google Shape;520;p4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21" name="Google Shape;521;p48"/>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22" name="Google Shape;522;p4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8"/>
          <p:cNvSpPr txBox="1"/>
          <p:nvPr/>
        </p:nvSpPr>
        <p:spPr>
          <a:xfrm>
            <a:off x="804415" y="3625851"/>
            <a:ext cx="7462199" cy="4001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Difficulty in Setting Personal Learning Objectives</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Students often struggle to set personal learning objectives, especially in self-directed environments. They may be unsure of how to identify learning needs, break larger goals into smaller steps, or stay focused on long-term improvement. Without clear goals, students may feel aimless and lack direction in their pre-class preparation.</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Clear learning objectives are essential for effective self-regulation. Without them, students may engage with content passively, leading to surface-level learning and a lack of true understanding. Setting goals helps students stay motivated, track progress, and internalize the material more effectively.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48"/>
          <p:cNvSpPr txBox="1"/>
          <p:nvPr/>
        </p:nvSpPr>
        <p:spPr>
          <a:xfrm>
            <a:off x="10708079" y="3649520"/>
            <a:ext cx="6279760"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Provide Goal-Setting Frameworks: </a:t>
            </a:r>
            <a:r>
              <a:rPr lang="en-US" sz="2000" b="0" i="0" u="none" strike="noStrike" cap="none">
                <a:solidFill>
                  <a:schemeClr val="dk1"/>
                </a:solidFill>
                <a:latin typeface="Arial"/>
                <a:ea typeface="Arial"/>
                <a:cs typeface="Arial"/>
                <a:sym typeface="Arial"/>
              </a:rPr>
              <a:t>Introduce students to frameworks like SMART goals (Specific, Measurable, Achievable, Relevant, Time-bound) to guide them in creating focused objectives.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Reflective Prompts: </a:t>
            </a:r>
            <a:r>
              <a:rPr lang="en-US" sz="2000" b="0" i="0" u="none" strike="noStrike" cap="none">
                <a:solidFill>
                  <a:schemeClr val="dk1"/>
                </a:solidFill>
                <a:latin typeface="Arial"/>
                <a:ea typeface="Arial"/>
                <a:cs typeface="Arial"/>
                <a:sym typeface="Arial"/>
              </a:rPr>
              <a:t>Use prompts that encourage students to think about what they want to achieve from the pre-class material, helping them set personalized learning goals.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Break Down Larger Goals: </a:t>
            </a:r>
            <a:r>
              <a:rPr lang="en-US" sz="2000" b="0" i="0" u="none" strike="noStrike" cap="none">
                <a:solidFill>
                  <a:schemeClr val="dk1"/>
                </a:solidFill>
                <a:latin typeface="Arial"/>
                <a:ea typeface="Arial"/>
                <a:cs typeface="Arial"/>
                <a:sym typeface="Arial"/>
              </a:rPr>
              <a:t>Help students divide larger learning goals into smaller, manageable objectives that are easier to achieve and track.</a:t>
            </a:r>
            <a:endParaRPr sz="1400" b="0" i="0" u="none" strike="noStrike" cap="none">
              <a:solidFill>
                <a:schemeClr val="dk1"/>
              </a:solidFill>
              <a:latin typeface="Arial"/>
              <a:ea typeface="Arial"/>
              <a:cs typeface="Arial"/>
              <a:sym typeface="Arial"/>
            </a:endParaRPr>
          </a:p>
        </p:txBody>
      </p:sp>
      <p:sp>
        <p:nvSpPr>
          <p:cNvPr id="525" name="Google Shape;525;p48"/>
          <p:cNvSpPr txBox="1"/>
          <p:nvPr/>
        </p:nvSpPr>
        <p:spPr>
          <a:xfrm>
            <a:off x="12155171" y="3010298"/>
            <a:ext cx="2448106"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How to Address It:</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p:txBody>
      </p:sp>
      <p:sp>
        <p:nvSpPr>
          <p:cNvPr id="526" name="Google Shape;526;p48"/>
          <p:cNvSpPr/>
          <p:nvPr/>
        </p:nvSpPr>
        <p:spPr>
          <a:xfrm>
            <a:off x="8472369" y="4447461"/>
            <a:ext cx="2029955" cy="87116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7" name="Google Shape;527;p48"/>
          <p:cNvSpPr/>
          <p:nvPr/>
        </p:nvSpPr>
        <p:spPr>
          <a:xfrm>
            <a:off x="1122219" y="7555515"/>
            <a:ext cx="8631382" cy="117712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28" name="Google Shape;528;p48"/>
          <p:cNvSpPr txBox="1"/>
          <p:nvPr/>
        </p:nvSpPr>
        <p:spPr>
          <a:xfrm>
            <a:off x="1420090" y="7652063"/>
            <a:ext cx="80494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Think back to a recent time when you had trouble focusing or completing a task outside of class. Which challenge resonated with you? Why?</a:t>
            </a:r>
            <a:endParaRPr sz="2000" b="0" i="0" u="none" strike="noStrike" cap="none">
              <a:solidFill>
                <a:srgbClr val="000000"/>
              </a:solidFill>
              <a:latin typeface="Arial"/>
              <a:ea typeface="Arial"/>
              <a:cs typeface="Arial"/>
              <a:sym typeface="Arial"/>
            </a:endParaRPr>
          </a:p>
        </p:txBody>
      </p:sp>
      <p:pic>
        <p:nvPicPr>
          <p:cNvPr id="529" name="Google Shape;529;p48"/>
          <p:cNvPicPr preferRelativeResize="0"/>
          <p:nvPr/>
        </p:nvPicPr>
        <p:blipFill rotWithShape="1">
          <a:blip r:embed="rId6">
            <a:alphaModFix/>
          </a:blip>
          <a:srcRect/>
          <a:stretch/>
        </p:blipFill>
        <p:spPr>
          <a:xfrm>
            <a:off x="16069950" y="9658784"/>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animEffect transition="in" filter="fade">
                                      <p:cBhvr>
                                        <p:cTn id="7" dur="500"/>
                                        <p:tgtEl>
                                          <p:spTgt spid="5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4"/>
          <p:cNvSpPr txBox="1"/>
          <p:nvPr/>
        </p:nvSpPr>
        <p:spPr>
          <a:xfrm>
            <a:off x="1028700" y="827483"/>
            <a:ext cx="6990285" cy="1912575"/>
          </a:xfrm>
          <a:prstGeom prst="rect">
            <a:avLst/>
          </a:prstGeom>
          <a:noFill/>
          <a:ln>
            <a:noFill/>
          </a:ln>
        </p:spPr>
        <p:txBody>
          <a:bodyPr spcFirstLastPara="1" wrap="square" lIns="0" tIns="0" rIns="0" bIns="0" anchor="t" anchorCtr="0">
            <a:spAutoFit/>
          </a:bodyPr>
          <a:lstStyle/>
          <a:p>
            <a:pPr marL="0" marR="0" lvl="0" indent="0" algn="ctr" rtl="0">
              <a:lnSpc>
                <a:spcPct val="160395"/>
              </a:lnSpc>
              <a:spcBef>
                <a:spcPts val="0"/>
              </a:spcBef>
              <a:spcAft>
                <a:spcPts val="0"/>
              </a:spcAft>
              <a:buClr>
                <a:srgbClr val="000000"/>
              </a:buClr>
              <a:buSzPts val="4800"/>
              <a:buFont typeface="Arial"/>
              <a:buNone/>
            </a:pPr>
            <a:r>
              <a:rPr lang="en-US" sz="4800" b="0" i="0" u="none" strike="noStrike" cap="none">
                <a:solidFill>
                  <a:srgbClr val="033C5B"/>
                </a:solidFill>
                <a:latin typeface="Arial"/>
                <a:ea typeface="Arial"/>
                <a:cs typeface="Arial"/>
                <a:sym typeface="Arial"/>
              </a:rPr>
              <a:t>Identifying when to flip and when not to flip</a:t>
            </a:r>
            <a:endParaRPr sz="1400" b="0" i="0" u="none" strike="noStrike" cap="none">
              <a:solidFill>
                <a:srgbClr val="000000"/>
              </a:solidFill>
              <a:latin typeface="Arial"/>
              <a:ea typeface="Arial"/>
              <a:cs typeface="Arial"/>
              <a:sym typeface="Arial"/>
            </a:endParaRPr>
          </a:p>
        </p:txBody>
      </p:sp>
      <p:sp>
        <p:nvSpPr>
          <p:cNvPr id="535" name="Google Shape;535;p14"/>
          <p:cNvSpPr txBox="1"/>
          <p:nvPr/>
        </p:nvSpPr>
        <p:spPr>
          <a:xfrm>
            <a:off x="1028700" y="4278009"/>
            <a:ext cx="6990285" cy="2757486"/>
          </a:xfrm>
          <a:prstGeom prst="rect">
            <a:avLst/>
          </a:prstGeom>
          <a:noFill/>
          <a:ln>
            <a:noFill/>
          </a:ln>
        </p:spPr>
        <p:txBody>
          <a:bodyPr spcFirstLastPara="1" wrap="square" lIns="0" tIns="0" rIns="0" bIns="0" anchor="t" anchorCtr="0">
            <a:spAutoFit/>
          </a:bodyPr>
          <a:lstStyle/>
          <a:p>
            <a:pPr marL="302259" marR="0" lvl="1" indent="0" algn="l" rtl="0">
              <a:lnSpc>
                <a:spcPct val="140014"/>
              </a:lnSpc>
              <a:spcBef>
                <a:spcPts val="0"/>
              </a:spcBef>
              <a:spcAft>
                <a:spcPts val="0"/>
              </a:spcAft>
              <a:buNone/>
            </a:pPr>
            <a:r>
              <a:rPr lang="en-US" sz="2000" b="0" i="0" u="none" strike="noStrike" cap="none">
                <a:solidFill>
                  <a:srgbClr val="000000"/>
                </a:solidFill>
                <a:latin typeface="Arial"/>
                <a:ea typeface="Arial"/>
                <a:cs typeface="Arial"/>
                <a:sym typeface="Arial"/>
              </a:rPr>
              <a:t>The decision to implement a flipped classroom model should be a strategic choice, made after careful consideration of several factors. Understanding when to employ this approach and when to adhere to more traditional methods is crucial for its success.</a:t>
            </a:r>
            <a:endParaRPr/>
          </a:p>
          <a:p>
            <a:pPr marL="302259" marR="0" lvl="1" indent="0" algn="l" rtl="0">
              <a:lnSpc>
                <a:spcPct val="140014"/>
              </a:lnSpc>
              <a:spcBef>
                <a:spcPts val="0"/>
              </a:spcBef>
              <a:spcAft>
                <a:spcPts val="0"/>
              </a:spcAft>
              <a:buClr>
                <a:srgbClr val="000000"/>
              </a:buClr>
              <a:buSzPts val="2799"/>
              <a:buFont typeface="Arial"/>
              <a:buNone/>
            </a:pPr>
            <a:endParaRPr sz="2799" b="0" i="0" u="none" strike="noStrike" cap="none">
              <a:solidFill>
                <a:srgbClr val="121212"/>
              </a:solidFill>
              <a:latin typeface="Arial"/>
              <a:ea typeface="Arial"/>
              <a:cs typeface="Arial"/>
              <a:sym typeface="Arial"/>
            </a:endParaRPr>
          </a:p>
        </p:txBody>
      </p:sp>
      <p:sp>
        <p:nvSpPr>
          <p:cNvPr id="536" name="Google Shape;536;p14"/>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4"/>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4"/>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539" name="Google Shape;539;p14"/>
          <p:cNvSpPr/>
          <p:nvPr/>
        </p:nvSpPr>
        <p:spPr>
          <a:xfrm rot="-5400000">
            <a:off x="15773400" y="-12336"/>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540" name="Google Shape;540;p14"/>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41" name="Google Shape;541;p14"/>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42" name="Google Shape;542;p14"/>
          <p:cNvSpPr/>
          <p:nvPr/>
        </p:nvSpPr>
        <p:spPr>
          <a:xfrm>
            <a:off x="14648385" y="1047750"/>
            <a:ext cx="3526292" cy="15240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Arial Black"/>
                <a:ea typeface="Arial Black"/>
                <a:cs typeface="Arial Black"/>
                <a:sym typeface="Arial Black"/>
              </a:rPr>
              <a:t>To flip or not to flip</a:t>
            </a:r>
            <a:endParaRPr sz="1400" b="0" i="0" u="none" strike="noStrike" cap="none">
              <a:solidFill>
                <a:srgbClr val="000000"/>
              </a:solidFill>
              <a:latin typeface="Arial"/>
              <a:ea typeface="Arial"/>
              <a:cs typeface="Arial"/>
              <a:sym typeface="Arial"/>
            </a:endParaRPr>
          </a:p>
        </p:txBody>
      </p:sp>
      <p:sp>
        <p:nvSpPr>
          <p:cNvPr id="543" name="Google Shape;543;p14"/>
          <p:cNvSpPr/>
          <p:nvPr/>
        </p:nvSpPr>
        <p:spPr>
          <a:xfrm>
            <a:off x="15773400" y="2819050"/>
            <a:ext cx="381000" cy="31173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4" name="Google Shape;544;p14"/>
          <p:cNvSpPr/>
          <p:nvPr/>
        </p:nvSpPr>
        <p:spPr>
          <a:xfrm>
            <a:off x="15316200" y="3467100"/>
            <a:ext cx="295807" cy="122147"/>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5" name="Google Shape;545;p14" descr="Free Shakespeare Poet photo and picture"/>
          <p:cNvPicPr preferRelativeResize="0"/>
          <p:nvPr/>
        </p:nvPicPr>
        <p:blipFill rotWithShape="1">
          <a:blip r:embed="rId7">
            <a:alphaModFix/>
          </a:blip>
          <a:srcRect/>
          <a:stretch/>
        </p:blipFill>
        <p:spPr>
          <a:xfrm>
            <a:off x="9936707" y="2717039"/>
            <a:ext cx="4876800" cy="6248552"/>
          </a:xfrm>
          <a:prstGeom prst="rect">
            <a:avLst/>
          </a:prstGeom>
          <a:noFill/>
          <a:ln>
            <a:noFill/>
          </a:ln>
        </p:spPr>
      </p:pic>
      <p:sp>
        <p:nvSpPr>
          <p:cNvPr id="546" name="Google Shape;546;p14"/>
          <p:cNvSpPr txBox="1"/>
          <p:nvPr/>
        </p:nvSpPr>
        <p:spPr>
          <a:xfrm>
            <a:off x="5819847" y="9340751"/>
            <a:ext cx="123852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21212"/>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800" b="0" i="0" u="none" strike="noStrike" cap="none">
              <a:solidFill>
                <a:schemeClr val="dk1"/>
              </a:solidFill>
              <a:latin typeface="Calibri"/>
              <a:ea typeface="Calibri"/>
              <a:cs typeface="Calibri"/>
              <a:sym typeface="Calibri"/>
            </a:endParaRPr>
          </a:p>
        </p:txBody>
      </p:sp>
      <p:pic>
        <p:nvPicPr>
          <p:cNvPr id="547" name="Google Shape;547;p14"/>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5"/>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54" name="Google Shape;554;p15"/>
          <p:cNvSpPr txBox="1"/>
          <p:nvPr/>
        </p:nvSpPr>
        <p:spPr>
          <a:xfrm>
            <a:off x="1028700" y="1095375"/>
            <a:ext cx="12181388" cy="67704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Identifying when to flip and when not to flip</a:t>
            </a:r>
            <a:endParaRPr sz="1400" b="0" i="0" u="none" strike="noStrike" cap="none">
              <a:solidFill>
                <a:srgbClr val="000000"/>
              </a:solidFill>
              <a:latin typeface="Arial"/>
              <a:ea typeface="Arial"/>
              <a:cs typeface="Arial"/>
              <a:sym typeface="Arial"/>
            </a:endParaRPr>
          </a:p>
        </p:txBody>
      </p:sp>
      <p:sp>
        <p:nvSpPr>
          <p:cNvPr id="555" name="Google Shape;555;p1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557" name="Google Shape;557;p1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558" name="Google Shape;558;p15"/>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59" name="Google Shape;559;p1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5"/>
          <p:cNvSpPr txBox="1"/>
          <p:nvPr/>
        </p:nvSpPr>
        <p:spPr>
          <a:xfrm>
            <a:off x="8865896" y="2413957"/>
            <a:ext cx="5255304" cy="54476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When not to Flip: </a:t>
            </a:r>
            <a:endParaRPr sz="2000" b="0" i="0" u="none" strike="noStrike" cap="none">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If the material is foundational and straightforward, traditional teaching might be more effective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When students lack the resources or motivation to prepare outside of class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Topics that require immediate feedback or clarification from the instructor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61" name="Google Shape;561;p15"/>
          <p:cNvSpPr/>
          <p:nvPr/>
        </p:nvSpPr>
        <p:spPr>
          <a:xfrm>
            <a:off x="1463721" y="2354200"/>
            <a:ext cx="5577420" cy="5705859"/>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562" name="Google Shape;562;p15"/>
          <p:cNvPicPr preferRelativeResize="0"/>
          <p:nvPr/>
        </p:nvPicPr>
        <p:blipFill rotWithShape="1">
          <a:blip r:embed="rId5">
            <a:alphaModFix/>
          </a:blip>
          <a:srcRect b="13558"/>
          <a:stretch/>
        </p:blipFill>
        <p:spPr>
          <a:xfrm>
            <a:off x="14370530" y="5885293"/>
            <a:ext cx="3408945" cy="2258212"/>
          </a:xfrm>
          <a:prstGeom prst="rect">
            <a:avLst/>
          </a:prstGeom>
          <a:noFill/>
          <a:ln>
            <a:noFill/>
          </a:ln>
        </p:spPr>
      </p:pic>
      <p:sp>
        <p:nvSpPr>
          <p:cNvPr id="563" name="Google Shape;563;p15"/>
          <p:cNvSpPr txBox="1"/>
          <p:nvPr/>
        </p:nvSpPr>
        <p:spPr>
          <a:xfrm>
            <a:off x="1622960" y="2745143"/>
            <a:ext cx="5577616" cy="69864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Ideal Conditions for Flipping: </a:t>
            </a:r>
            <a:endParaRPr sz="2000" b="0" i="0" u="none" strike="noStrike" cap="none">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Complex concepts that require extended thought and can be introduced through multimedia</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Topics where students would benefit from peer interaction and hands-on practice in class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Subjects where students’ pre-class preparation can lead to more meaningful discussions and engagements during the class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64" name="Google Shape;564;p15"/>
          <p:cNvSpPr/>
          <p:nvPr/>
        </p:nvSpPr>
        <p:spPr>
          <a:xfrm>
            <a:off x="8706461" y="2413957"/>
            <a:ext cx="5577420" cy="5705859"/>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65" name="Google Shape;565;p15"/>
          <p:cNvSpPr txBox="1"/>
          <p:nvPr/>
        </p:nvSpPr>
        <p:spPr>
          <a:xfrm>
            <a:off x="7370618" y="4320959"/>
            <a:ext cx="110836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E36C09"/>
                </a:solidFill>
                <a:latin typeface="Arial"/>
                <a:ea typeface="Arial"/>
                <a:cs typeface="Arial"/>
                <a:sym typeface="Arial"/>
              </a:rPr>
              <a:t>VS</a:t>
            </a:r>
            <a:endParaRPr sz="4000" b="1" i="0" u="none" strike="noStrike" cap="none">
              <a:solidFill>
                <a:srgbClr val="E36C09"/>
              </a:solidFill>
              <a:latin typeface="Arial"/>
              <a:ea typeface="Arial"/>
              <a:cs typeface="Arial"/>
              <a:sym typeface="Arial"/>
            </a:endParaRPr>
          </a:p>
        </p:txBody>
      </p:sp>
      <p:pic>
        <p:nvPicPr>
          <p:cNvPr id="566" name="Google Shape;566;p15"/>
          <p:cNvPicPr preferRelativeResize="0"/>
          <p:nvPr/>
        </p:nvPicPr>
        <p:blipFill rotWithShape="1">
          <a:blip r:embed="rId6">
            <a:alphaModFix/>
          </a:blip>
          <a:srcRect/>
          <a:stretch/>
        </p:blipFill>
        <p:spPr>
          <a:xfrm>
            <a:off x="16069950" y="9658784"/>
            <a:ext cx="1727565" cy="6282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6"/>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73" name="Google Shape;573;p16"/>
          <p:cNvSpPr txBox="1"/>
          <p:nvPr/>
        </p:nvSpPr>
        <p:spPr>
          <a:xfrm>
            <a:off x="1028700" y="1095375"/>
            <a:ext cx="12181388" cy="67704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Identifying when to flip and when not to flip</a:t>
            </a:r>
            <a:endParaRPr sz="1400" b="0" i="0" u="none" strike="noStrike" cap="none">
              <a:solidFill>
                <a:srgbClr val="000000"/>
              </a:solidFill>
              <a:latin typeface="Arial"/>
              <a:ea typeface="Arial"/>
              <a:cs typeface="Arial"/>
              <a:sym typeface="Arial"/>
            </a:endParaRPr>
          </a:p>
        </p:txBody>
      </p:sp>
      <p:sp>
        <p:nvSpPr>
          <p:cNvPr id="574" name="Google Shape;574;p1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576" name="Google Shape;576;p1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577" name="Google Shape;577;p16"/>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78" name="Google Shape;578;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9" name="Google Shape;579;p16"/>
          <p:cNvPicPr preferRelativeResize="0"/>
          <p:nvPr/>
        </p:nvPicPr>
        <p:blipFill rotWithShape="1">
          <a:blip r:embed="rId5">
            <a:alphaModFix/>
          </a:blip>
          <a:srcRect/>
          <a:stretch/>
        </p:blipFill>
        <p:spPr>
          <a:xfrm>
            <a:off x="8680483" y="2090524"/>
            <a:ext cx="8817808" cy="6713542"/>
          </a:xfrm>
          <a:prstGeom prst="rect">
            <a:avLst/>
          </a:prstGeom>
          <a:noFill/>
          <a:ln>
            <a:noFill/>
          </a:ln>
        </p:spPr>
      </p:pic>
      <p:sp>
        <p:nvSpPr>
          <p:cNvPr id="580" name="Google Shape;580;p16"/>
          <p:cNvSpPr txBox="1"/>
          <p:nvPr/>
        </p:nvSpPr>
        <p:spPr>
          <a:xfrm>
            <a:off x="1028700" y="3075709"/>
            <a:ext cx="7633855" cy="46166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To ensure effective flipping, provide </a:t>
            </a:r>
            <a:r>
              <a:rPr lang="en-US" sz="2000" b="1" i="0" u="none" strike="noStrike" cap="none">
                <a:solidFill>
                  <a:srgbClr val="E36C09"/>
                </a:solidFill>
                <a:latin typeface="Arial"/>
                <a:ea typeface="Arial"/>
                <a:cs typeface="Arial"/>
                <a:sym typeface="Arial"/>
              </a:rPr>
              <a:t>clear guidance </a:t>
            </a:r>
            <a:r>
              <a:rPr lang="en-US" sz="2000" b="0" i="0" u="none" strike="noStrike" cap="none">
                <a:solidFill>
                  <a:srgbClr val="000000"/>
                </a:solidFill>
                <a:latin typeface="Arial"/>
                <a:ea typeface="Arial"/>
                <a:cs typeface="Arial"/>
                <a:sym typeface="Arial"/>
              </a:rPr>
              <a:t>and </a:t>
            </a:r>
            <a:r>
              <a:rPr lang="en-US" sz="2000" b="1" i="0" u="none" strike="noStrike" cap="none">
                <a:solidFill>
                  <a:srgbClr val="E36C09"/>
                </a:solidFill>
                <a:latin typeface="Arial"/>
                <a:ea typeface="Arial"/>
                <a:cs typeface="Arial"/>
                <a:sym typeface="Arial"/>
              </a:rPr>
              <a:t>support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for pre-class work and integrate flipped sessions into the curriculum. It's also crucial to create avenues for students to </a:t>
            </a:r>
            <a:r>
              <a:rPr lang="en-US" sz="2000" b="1" i="0" u="none" strike="noStrike" cap="none">
                <a:solidFill>
                  <a:srgbClr val="E36C09"/>
                </a:solidFill>
                <a:latin typeface="Arial"/>
                <a:ea typeface="Arial"/>
                <a:cs typeface="Arial"/>
                <a:sym typeface="Arial"/>
              </a:rPr>
              <a:t>clarify doubts before class</a:t>
            </a:r>
            <a:r>
              <a:rPr lang="en-US" sz="2000" b="1" i="0" u="none" strike="noStrike" cap="none">
                <a:solidFill>
                  <a:srgbClr val="000000"/>
                </a:solidFill>
                <a:latin typeface="Arial"/>
                <a:ea typeface="Arial"/>
                <a:cs typeface="Arial"/>
                <a:sym typeface="Arial"/>
              </a:rPr>
              <a:t>.</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Additionally, avoid common pitfalls like unclear instructions, ineffective use of class time, and overwhelming students with too much pre-class work</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Deciding when to flip a class should involve a thoughtful evaluation of the benefits, the readiness of the students, and the nature of the content. A successful flipped classroom experience involves </a:t>
            </a:r>
            <a:r>
              <a:rPr lang="en-US" sz="2000" b="1" i="0" u="none" strike="noStrike" cap="none">
                <a:solidFill>
                  <a:srgbClr val="E36C09"/>
                </a:solidFill>
                <a:latin typeface="Arial"/>
                <a:ea typeface="Arial"/>
                <a:cs typeface="Arial"/>
                <a:sym typeface="Arial"/>
              </a:rPr>
              <a:t>careful preparation</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adequate student support</a:t>
            </a:r>
            <a:r>
              <a:rPr lang="en-US" sz="2000" b="1"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and integration into the broader educational goals</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81" name="Google Shape;581;p16"/>
          <p:cNvPicPr preferRelativeResize="0"/>
          <p:nvPr/>
        </p:nvPicPr>
        <p:blipFill rotWithShape="1">
          <a:blip r:embed="rId6">
            <a:alphaModFix/>
          </a:blip>
          <a:srcRect/>
          <a:stretch/>
        </p:blipFill>
        <p:spPr>
          <a:xfrm>
            <a:off x="16069950" y="9658784"/>
            <a:ext cx="1727565" cy="628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17"/>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7"/>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588" name="Google Shape;588;p17"/>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589" name="Google Shape;589;p17"/>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590" name="Google Shape;590;p17"/>
          <p:cNvSpPr txBox="1"/>
          <p:nvPr/>
        </p:nvSpPr>
        <p:spPr>
          <a:xfrm>
            <a:off x="9524999" y="685839"/>
            <a:ext cx="8143121" cy="1846659"/>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Facilitating Learning Using Online Media</a:t>
            </a:r>
            <a:endParaRPr sz="1400" b="0" i="0" u="none" strike="noStrike" cap="none">
              <a:solidFill>
                <a:srgbClr val="000000"/>
              </a:solidFill>
              <a:latin typeface="Arial"/>
              <a:ea typeface="Arial"/>
              <a:cs typeface="Arial"/>
              <a:sym typeface="Arial"/>
            </a:endParaRPr>
          </a:p>
        </p:txBody>
      </p:sp>
      <p:sp>
        <p:nvSpPr>
          <p:cNvPr id="591" name="Google Shape;591;p17"/>
          <p:cNvSpPr txBox="1"/>
          <p:nvPr/>
        </p:nvSpPr>
        <p:spPr>
          <a:xfrm>
            <a:off x="9613815" y="2858163"/>
            <a:ext cx="6457864" cy="3320717"/>
          </a:xfrm>
          <a:prstGeom prst="rect">
            <a:avLst/>
          </a:prstGeom>
          <a:noFill/>
          <a:ln>
            <a:noFill/>
          </a:ln>
        </p:spPr>
        <p:txBody>
          <a:bodyPr spcFirstLastPara="1" wrap="square" lIns="0" tIns="0" rIns="0" bIns="0" anchor="t" anchorCtr="0">
            <a:spAutoFit/>
          </a:bodyPr>
          <a:lstStyle/>
          <a:p>
            <a:pPr marL="0" marR="0" lvl="0" indent="0" algn="l" rtl="0">
              <a:lnSpc>
                <a:spcPct val="129964"/>
              </a:lnSpc>
              <a:spcBef>
                <a:spcPts val="0"/>
              </a:spcBef>
              <a:spcAft>
                <a:spcPts val="0"/>
              </a:spcAft>
              <a:buNone/>
            </a:pPr>
            <a:br>
              <a:rPr lang="en-US" sz="2000" b="0" i="0" u="none" strike="noStrike" cap="none">
                <a:solidFill>
                  <a:srgbClr val="121212"/>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In the modern educational landscape, online media has become an indispensable tool, offering a myriad of platforms and resources that enhance both teaching and learning. Its role in education is transformative, providing flexibility, accessibility, and opportunities for interactive and personalized learning experiences.</a:t>
            </a:r>
            <a:endParaRPr/>
          </a:p>
          <a:p>
            <a:pPr marL="0" marR="0" lvl="0" indent="0" algn="l" rtl="0">
              <a:lnSpc>
                <a:spcPct val="129964"/>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592" name="Google Shape;592;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93" name="Google Shape;593;p1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94" name="Google Shape;594;p17"/>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95" name="Google Shape;595;p1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6" name="Google Shape;596;p17"/>
          <p:cNvPicPr preferRelativeResize="0"/>
          <p:nvPr/>
        </p:nvPicPr>
        <p:blipFill rotWithShape="1">
          <a:blip r:embed="rId7">
            <a:alphaModFix/>
          </a:blip>
          <a:srcRect/>
          <a:stretch/>
        </p:blipFill>
        <p:spPr>
          <a:xfrm>
            <a:off x="1724726" y="2428072"/>
            <a:ext cx="5723516" cy="3820894"/>
          </a:xfrm>
          <a:prstGeom prst="rect">
            <a:avLst/>
          </a:prstGeom>
          <a:noFill/>
          <a:ln>
            <a:noFill/>
          </a:ln>
        </p:spPr>
      </p:pic>
      <p:pic>
        <p:nvPicPr>
          <p:cNvPr id="597" name="Google Shape;597;p17"/>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9"/>
          <p:cNvSpPr txBox="1"/>
          <p:nvPr/>
        </p:nvSpPr>
        <p:spPr>
          <a:xfrm>
            <a:off x="559140" y="1267560"/>
            <a:ext cx="14177966" cy="787908"/>
          </a:xfrm>
          <a:prstGeom prst="rect">
            <a:avLst/>
          </a:prstGeom>
          <a:noFill/>
          <a:ln>
            <a:noFill/>
          </a:ln>
        </p:spPr>
        <p:txBody>
          <a:bodyPr spcFirstLastPara="1" wrap="square" lIns="0" tIns="0" rIns="0" bIns="0" anchor="t" anchorCtr="0">
            <a:spAutoFit/>
          </a:bodyPr>
          <a:lstStyle/>
          <a:p>
            <a:pPr marL="0" marR="0" lvl="0" indent="0" algn="l" rtl="0">
              <a:lnSpc>
                <a:spcPct val="160416"/>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Facilitating Learning Using Online Media </a:t>
            </a:r>
            <a:endParaRPr sz="3200" b="0" i="0" u="none" strike="noStrike" cap="none">
              <a:solidFill>
                <a:srgbClr val="000000"/>
              </a:solidFill>
              <a:latin typeface="Arial"/>
              <a:ea typeface="Arial"/>
              <a:cs typeface="Arial"/>
              <a:sym typeface="Arial"/>
            </a:endParaRPr>
          </a:p>
        </p:txBody>
      </p:sp>
      <p:sp>
        <p:nvSpPr>
          <p:cNvPr id="603" name="Google Shape;603;p4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4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06" name="Google Shape;606;p4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07" name="Google Shape;607;p4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08" name="Google Shape;608;p4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09" name="Google Shape;609;p49"/>
          <p:cNvSpPr txBox="1"/>
          <p:nvPr/>
        </p:nvSpPr>
        <p:spPr>
          <a:xfrm>
            <a:off x="5627065" y="9243317"/>
            <a:ext cx="12041100" cy="4803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3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300" b="0" i="0" u="none" strike="noStrike" cap="none">
              <a:solidFill>
                <a:srgbClr val="000000"/>
              </a:solidFill>
              <a:latin typeface="Arial"/>
              <a:ea typeface="Arial"/>
              <a:cs typeface="Arial"/>
              <a:sym typeface="Arial"/>
            </a:endParaRPr>
          </a:p>
        </p:txBody>
      </p:sp>
      <p:sp>
        <p:nvSpPr>
          <p:cNvPr id="610" name="Google Shape;610;p4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49"/>
          <p:cNvSpPr/>
          <p:nvPr/>
        </p:nvSpPr>
        <p:spPr>
          <a:xfrm>
            <a:off x="1316181" y="2310701"/>
            <a:ext cx="6774873" cy="6206836"/>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612" name="Google Shape;612;p49"/>
          <p:cNvSpPr txBox="1"/>
          <p:nvPr/>
        </p:nvSpPr>
        <p:spPr>
          <a:xfrm>
            <a:off x="1724726" y="2244040"/>
            <a:ext cx="6254059" cy="63401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Advantages of Online Media</a:t>
            </a:r>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Accessibility</a:t>
            </a:r>
            <a:r>
              <a:rPr lang="en-US" sz="2000" b="0" i="0" u="none" strike="noStrike" cap="none">
                <a:solidFill>
                  <a:srgbClr val="000000"/>
                </a:solidFill>
                <a:latin typeface="Arial"/>
                <a:ea typeface="Arial"/>
                <a:cs typeface="Arial"/>
                <a:sym typeface="Arial"/>
              </a:rPr>
              <a:t>: With online media, students can access learning materials anytime and anywhere, accommodating different learning paces and styles.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Interactivity</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Tools like forums, quizzes, and interactive videos actively engage students in the learning process.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Multimedia resources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The use of various media formats, including videos, podcasts, and infographics, caters to different learning preferences and helps in the retention of concepts.</a:t>
            </a:r>
            <a:endParaRPr/>
          </a:p>
          <a:p>
            <a:pPr marL="0" marR="0" lvl="0" indent="0" algn="l" rtl="0">
              <a:lnSpc>
                <a:spcPct val="100000"/>
              </a:lnSpc>
              <a:spcBef>
                <a:spcPts val="0"/>
              </a:spcBef>
              <a:spcAft>
                <a:spcPts val="0"/>
              </a:spcAft>
              <a:buNone/>
            </a:pP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Collaboration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Online platforms facilitate peer learning and discussions, extending learning beyond the physical classroom.</a:t>
            </a:r>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613" name="Google Shape;613;p49"/>
          <p:cNvPicPr preferRelativeResize="0"/>
          <p:nvPr/>
        </p:nvPicPr>
        <p:blipFill rotWithShape="1">
          <a:blip r:embed="rId6">
            <a:alphaModFix/>
          </a:blip>
          <a:srcRect/>
          <a:stretch/>
        </p:blipFill>
        <p:spPr>
          <a:xfrm>
            <a:off x="9301007" y="2485192"/>
            <a:ext cx="6646051" cy="5270901"/>
          </a:xfrm>
          <a:prstGeom prst="rect">
            <a:avLst/>
          </a:prstGeom>
          <a:noFill/>
          <a:ln>
            <a:noFill/>
          </a:ln>
        </p:spPr>
      </p:pic>
      <p:pic>
        <p:nvPicPr>
          <p:cNvPr id="614" name="Google Shape;614;p49"/>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0"/>
          <p:cNvSpPr txBox="1"/>
          <p:nvPr/>
        </p:nvSpPr>
        <p:spPr>
          <a:xfrm>
            <a:off x="508526" y="1246759"/>
            <a:ext cx="14177966"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Facilitating Learning Using Online Media</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Effective Strategies</a:t>
            </a:r>
            <a:endParaRPr sz="3200" b="0" i="0" u="none" strike="noStrike" cap="none">
              <a:solidFill>
                <a:srgbClr val="000000"/>
              </a:solidFill>
              <a:latin typeface="Arial"/>
              <a:ea typeface="Arial"/>
              <a:cs typeface="Arial"/>
              <a:sym typeface="Arial"/>
            </a:endParaRPr>
          </a:p>
        </p:txBody>
      </p:sp>
      <p:sp>
        <p:nvSpPr>
          <p:cNvPr id="620" name="Google Shape;620;p50"/>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50"/>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5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23" name="Google Shape;623;p50"/>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24" name="Google Shape;624;p5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25" name="Google Shape;625;p5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26" name="Google Shape;626;p50"/>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27" name="Google Shape;627;p5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8" name="Google Shape;628;p50"/>
          <p:cNvPicPr preferRelativeResize="0"/>
          <p:nvPr/>
        </p:nvPicPr>
        <p:blipFill rotWithShape="1">
          <a:blip r:embed="rId6">
            <a:alphaModFix/>
          </a:blip>
          <a:srcRect/>
          <a:stretch/>
        </p:blipFill>
        <p:spPr>
          <a:xfrm>
            <a:off x="971202" y="2661436"/>
            <a:ext cx="1219209" cy="1219209"/>
          </a:xfrm>
          <a:prstGeom prst="rect">
            <a:avLst/>
          </a:prstGeom>
          <a:noFill/>
          <a:ln>
            <a:noFill/>
          </a:ln>
        </p:spPr>
      </p:pic>
      <p:sp>
        <p:nvSpPr>
          <p:cNvPr id="629" name="Google Shape;629;p50"/>
          <p:cNvSpPr txBox="1"/>
          <p:nvPr/>
        </p:nvSpPr>
        <p:spPr>
          <a:xfrm>
            <a:off x="2493818" y="2734127"/>
            <a:ext cx="3479471" cy="26161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Curating High-Quality Content:</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Select relevant, high-quality materials to engage students and support understanding.</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50"/>
          <p:cNvSpPr txBox="1"/>
          <p:nvPr/>
        </p:nvSpPr>
        <p:spPr>
          <a:xfrm>
            <a:off x="11092684" y="2734126"/>
            <a:ext cx="3479471" cy="261610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Interactive Activities: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Use discussions, multimedia projects, and other interactive methods to engage students.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50"/>
          <p:cNvSpPr txBox="1"/>
          <p:nvPr/>
        </p:nvSpPr>
        <p:spPr>
          <a:xfrm>
            <a:off x="2316591" y="6182459"/>
            <a:ext cx="3479471" cy="261610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Guide Conversations: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Participate and lead online discussions to encourage meaningful student interactions.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50"/>
          <p:cNvSpPr txBox="1"/>
          <p:nvPr/>
        </p:nvSpPr>
        <p:spPr>
          <a:xfrm>
            <a:off x="11092684" y="5779951"/>
            <a:ext cx="3479471" cy="350865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Online Assessments: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Use assessments and surveys to track student progress and gather feedback for refining teaching strategies.</a:t>
            </a:r>
            <a:endParaRPr/>
          </a:p>
          <a:p>
            <a:pPr marL="0" marR="0" lvl="0" indent="0" algn="l" rtl="0">
              <a:lnSpc>
                <a:spcPct val="100000"/>
              </a:lnSpc>
              <a:spcBef>
                <a:spcPts val="0"/>
              </a:spcBef>
              <a:spcAft>
                <a:spcPts val="0"/>
              </a:spcAft>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33" name="Google Shape;633;p50"/>
          <p:cNvPicPr preferRelativeResize="0"/>
          <p:nvPr/>
        </p:nvPicPr>
        <p:blipFill rotWithShape="1">
          <a:blip r:embed="rId7">
            <a:alphaModFix/>
          </a:blip>
          <a:srcRect/>
          <a:stretch/>
        </p:blipFill>
        <p:spPr>
          <a:xfrm>
            <a:off x="9500058" y="2808750"/>
            <a:ext cx="1339305" cy="1339305"/>
          </a:xfrm>
          <a:prstGeom prst="rect">
            <a:avLst/>
          </a:prstGeom>
          <a:noFill/>
          <a:ln>
            <a:noFill/>
          </a:ln>
        </p:spPr>
      </p:pic>
      <p:pic>
        <p:nvPicPr>
          <p:cNvPr id="634" name="Google Shape;634;p50"/>
          <p:cNvPicPr preferRelativeResize="0"/>
          <p:nvPr/>
        </p:nvPicPr>
        <p:blipFill rotWithShape="1">
          <a:blip r:embed="rId8">
            <a:alphaModFix/>
          </a:blip>
          <a:srcRect/>
          <a:stretch/>
        </p:blipFill>
        <p:spPr>
          <a:xfrm>
            <a:off x="851180" y="6435417"/>
            <a:ext cx="1459255" cy="1365874"/>
          </a:xfrm>
          <a:prstGeom prst="rect">
            <a:avLst/>
          </a:prstGeom>
          <a:noFill/>
          <a:ln>
            <a:noFill/>
          </a:ln>
        </p:spPr>
      </p:pic>
      <p:pic>
        <p:nvPicPr>
          <p:cNvPr id="635" name="Google Shape;635;p50"/>
          <p:cNvPicPr preferRelativeResize="0"/>
          <p:nvPr/>
        </p:nvPicPr>
        <p:blipFill rotWithShape="1">
          <a:blip r:embed="rId9">
            <a:alphaModFix/>
          </a:blip>
          <a:srcRect/>
          <a:stretch/>
        </p:blipFill>
        <p:spPr>
          <a:xfrm>
            <a:off x="9676495" y="6185706"/>
            <a:ext cx="1416188" cy="1416188"/>
          </a:xfrm>
          <a:prstGeom prst="rect">
            <a:avLst/>
          </a:prstGeom>
          <a:noFill/>
          <a:ln>
            <a:noFill/>
          </a:ln>
        </p:spPr>
      </p:pic>
      <p:pic>
        <p:nvPicPr>
          <p:cNvPr id="636" name="Google Shape;636;p50"/>
          <p:cNvPicPr preferRelativeResize="0"/>
          <p:nvPr/>
        </p:nvPicPr>
        <p:blipFill rotWithShape="1">
          <a:blip r:embed="rId10">
            <a:alphaModFix/>
          </a:blip>
          <a:srcRect/>
          <a:stretch/>
        </p:blipFill>
        <p:spPr>
          <a:xfrm>
            <a:off x="16069950" y="9658784"/>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13" name="Google Shape;113;p33"/>
          <p:cNvSpPr txBox="1"/>
          <p:nvPr/>
        </p:nvSpPr>
        <p:spPr>
          <a:xfrm>
            <a:off x="1028700" y="1095375"/>
            <a:ext cx="12181388" cy="863634"/>
          </a:xfrm>
          <a:prstGeom prst="rect">
            <a:avLst/>
          </a:prstGeom>
          <a:noFill/>
          <a:ln>
            <a:noFill/>
          </a:ln>
        </p:spPr>
        <p:txBody>
          <a:bodyPr spcFirstLastPara="1" wrap="square" lIns="0" tIns="0" rIns="0" bIns="0" anchor="t" anchorCtr="0">
            <a:spAutoFit/>
          </a:bodyPr>
          <a:lstStyle/>
          <a:p>
            <a:pPr marL="0" marR="0" lvl="0" indent="0" algn="l" rtl="0">
              <a:lnSpc>
                <a:spcPct val="240593"/>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Understanding the complexity of the Flipped Classroom Theory</a:t>
            </a:r>
            <a:endParaRPr sz="1400" b="0" i="0" u="none" strike="noStrike" cap="none">
              <a:solidFill>
                <a:srgbClr val="000000"/>
              </a:solidFill>
              <a:latin typeface="Arial"/>
              <a:ea typeface="Arial"/>
              <a:cs typeface="Arial"/>
              <a:sym typeface="Arial"/>
            </a:endParaRPr>
          </a:p>
        </p:txBody>
      </p:sp>
      <p:sp>
        <p:nvSpPr>
          <p:cNvPr id="114" name="Google Shape;114;p33"/>
          <p:cNvSpPr txBox="1"/>
          <p:nvPr/>
        </p:nvSpPr>
        <p:spPr>
          <a:xfrm>
            <a:off x="1029838" y="2536618"/>
            <a:ext cx="12933064" cy="1403461"/>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The flipped classroom is an educational strategy that inverts traditional teaching methods, delivering instructional content outside of the classroom and moving activities, including those that may have traditionally been considered homework, into the classroom.</a:t>
            </a:r>
            <a:endParaRPr sz="2000" b="0" i="0" u="none" strike="noStrike" cap="none">
              <a:solidFill>
                <a:srgbClr val="121212"/>
              </a:solidFill>
              <a:latin typeface="Arial"/>
              <a:ea typeface="Arial"/>
              <a:cs typeface="Arial"/>
              <a:sym typeface="Arial"/>
            </a:endParaRPr>
          </a:p>
        </p:txBody>
      </p:sp>
      <p:sp>
        <p:nvSpPr>
          <p:cNvPr id="115" name="Google Shape;115;p33"/>
          <p:cNvSpPr txBox="1"/>
          <p:nvPr/>
        </p:nvSpPr>
        <p:spPr>
          <a:xfrm>
            <a:off x="1174665" y="4151186"/>
            <a:ext cx="4214091" cy="39147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Why is it complex?</a:t>
            </a:r>
            <a:endParaRPr/>
          </a:p>
          <a:p>
            <a:pPr marL="0" marR="0" lvl="0" indent="0" algn="l" rtl="0">
              <a:lnSpc>
                <a:spcPct val="100000"/>
              </a:lnSpc>
              <a:spcBef>
                <a:spcPts val="0"/>
              </a:spcBef>
              <a:spcAft>
                <a:spcPts val="0"/>
              </a:spcAft>
              <a:buNone/>
            </a:pPr>
            <a:endParaRPr sz="2000" b="1" i="0" u="none" strike="noStrike" cap="none">
              <a:solidFill>
                <a:srgbClr val="12121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Pedagogical Shift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Transitioning to a flipped classroom changes the teacher's role from delivering content to guiding students in applying concepts. It shifts the focus from instruction to facilitation.</a:t>
            </a:r>
            <a:endParaRPr/>
          </a:p>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16" name="Google Shape;116;p3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3"/>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18" name="Google Shape;118;p3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19" name="Google Shape;119;p33"/>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20" name="Google Shape;120;p3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3"/>
          <p:cNvSpPr txBox="1"/>
          <p:nvPr/>
        </p:nvSpPr>
        <p:spPr>
          <a:xfrm>
            <a:off x="11855857" y="3941543"/>
            <a:ext cx="4214091" cy="4561057"/>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Equity</a:t>
            </a:r>
            <a:r>
              <a:rPr lang="en-US" sz="2000" b="1" i="0" u="none" strike="noStrike" cap="none">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Ensuring all students have equal access to necessary technology and resources is essential, as lacking access can worsen educational inequalities in the flipped classroom model.</a:t>
            </a:r>
            <a:endParaRPr/>
          </a:p>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Assessment: </a:t>
            </a:r>
            <a:r>
              <a:rPr lang="en-US" sz="2000" b="0" i="0" u="none" strike="noStrike" cap="none">
                <a:solidFill>
                  <a:srgbClr val="121212"/>
                </a:solidFill>
                <a:latin typeface="Arial"/>
                <a:ea typeface="Arial"/>
                <a:cs typeface="Arial"/>
                <a:sym typeface="Arial"/>
              </a:rPr>
              <a:t>T</a:t>
            </a:r>
            <a:r>
              <a:rPr lang="en-US" sz="2000" b="0" i="0" u="none" strike="noStrike" cap="none">
                <a:solidFill>
                  <a:srgbClr val="000000"/>
                </a:solidFill>
                <a:latin typeface="Arial"/>
                <a:ea typeface="Arial"/>
                <a:cs typeface="Arial"/>
                <a:sym typeface="Arial"/>
              </a:rPr>
              <a:t>raditional assessments may not align with the flipped classroom model. Teachers need to create new methods to measure and track student progress effectively.</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22" name="Google Shape;122;p33"/>
          <p:cNvSpPr txBox="1"/>
          <p:nvPr/>
        </p:nvSpPr>
        <p:spPr>
          <a:xfrm>
            <a:off x="6515261" y="3962610"/>
            <a:ext cx="4214091" cy="4616648"/>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Preparation: </a:t>
            </a:r>
            <a:r>
              <a:rPr lang="en-US" sz="2000" b="0" i="0" u="none" strike="noStrike" cap="none">
                <a:solidFill>
                  <a:srgbClr val="000000"/>
                </a:solidFill>
                <a:latin typeface="Arial"/>
                <a:ea typeface="Arial"/>
                <a:cs typeface="Arial"/>
                <a:sym typeface="Arial"/>
              </a:rPr>
              <a:t>The success of a flipped classroom depends on well-prepared pre-class materials. Teachers must create or select engaging and accessible content, such as videos and interactive lessons, which requires time, creativity, and tech skills.</a:t>
            </a:r>
            <a:endParaRPr sz="2599" b="0" i="0" u="none" strike="noStrike" cap="none">
              <a:solidFill>
                <a:srgbClr val="121212"/>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Noto Sans Symbols"/>
              <a:buNone/>
            </a:pPr>
            <a:endParaRPr sz="2000" b="1" i="0" u="none" strike="noStrike" cap="none">
              <a:solidFill>
                <a:srgbClr val="121212"/>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Student Adjustment: </a:t>
            </a:r>
            <a:r>
              <a:rPr lang="en-US" sz="2000" b="0" i="0" u="none" strike="noStrike" cap="none">
                <a:solidFill>
                  <a:srgbClr val="000000"/>
                </a:solidFill>
                <a:latin typeface="Arial"/>
                <a:ea typeface="Arial"/>
                <a:cs typeface="Arial"/>
                <a:sym typeface="Arial"/>
              </a:rPr>
              <a:t>Students must take more responsibility for learning outside of class and come prepared for active participation during class.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123" name="Google Shape;123;p33"/>
          <p:cNvSpPr/>
          <p:nvPr/>
        </p:nvSpPr>
        <p:spPr>
          <a:xfrm>
            <a:off x="504582" y="7438006"/>
            <a:ext cx="6256435" cy="1375585"/>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24" name="Google Shape;124;p33"/>
          <p:cNvSpPr txBox="1"/>
          <p:nvPr/>
        </p:nvSpPr>
        <p:spPr>
          <a:xfrm>
            <a:off x="706582" y="7438007"/>
            <a:ext cx="555567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Watch this video by Blade on the challenges to flipped learning and the suggested solutions: </a:t>
            </a: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https://www.youtube.com/watch?v=H4TQZSabHuA</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pic>
        <p:nvPicPr>
          <p:cNvPr id="125" name="Google Shape;125;p33"/>
          <p:cNvPicPr preferRelativeResize="0"/>
          <p:nvPr/>
        </p:nvPicPr>
        <p:blipFill rotWithShape="1">
          <a:blip r:embed="rId6">
            <a:alphaModFix/>
          </a:blip>
          <a:srcRect/>
          <a:stretch/>
        </p:blipFill>
        <p:spPr>
          <a:xfrm>
            <a:off x="16069950" y="9658784"/>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8"/>
          <p:cNvSpPr txBox="1"/>
          <p:nvPr/>
        </p:nvSpPr>
        <p:spPr>
          <a:xfrm>
            <a:off x="734019" y="1789147"/>
            <a:ext cx="14177966"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Facilitating Learning Using Online Media</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Challenges and Considerations</a:t>
            </a:r>
            <a:endParaRPr sz="3200" b="0" i="0" u="none" strike="noStrike" cap="none">
              <a:solidFill>
                <a:srgbClr val="000000"/>
              </a:solidFill>
              <a:latin typeface="Arial"/>
              <a:ea typeface="Arial"/>
              <a:cs typeface="Arial"/>
              <a:sym typeface="Arial"/>
            </a:endParaRPr>
          </a:p>
        </p:txBody>
      </p:sp>
      <p:sp>
        <p:nvSpPr>
          <p:cNvPr id="642" name="Google Shape;642;p1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1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45" name="Google Shape;645;p1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46" name="Google Shape;646;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47" name="Google Shape;647;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48" name="Google Shape;648;p18"/>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49" name="Google Shape;649;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8"/>
          <p:cNvSpPr txBox="1"/>
          <p:nvPr/>
        </p:nvSpPr>
        <p:spPr>
          <a:xfrm>
            <a:off x="734019" y="3778194"/>
            <a:ext cx="7689545"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Digital Literacy: </a:t>
            </a:r>
            <a:r>
              <a:rPr lang="en-US" sz="2000" b="0" i="0" u="none" strike="noStrike" cap="none">
                <a:solidFill>
                  <a:srgbClr val="000000"/>
                </a:solidFill>
                <a:latin typeface="Arial"/>
                <a:ea typeface="Arial"/>
                <a:cs typeface="Arial"/>
                <a:sym typeface="Arial"/>
              </a:rPr>
              <a:t>Both educators and students need training and support to effectively navigate online tools.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Access to Technology</a:t>
            </a:r>
            <a:r>
              <a:rPr lang="en-US" sz="2000" b="0" i="0" u="none" strike="noStrike" cap="none">
                <a:solidFill>
                  <a:srgbClr val="000000"/>
                </a:solidFill>
                <a:latin typeface="Arial"/>
                <a:ea typeface="Arial"/>
                <a:cs typeface="Arial"/>
                <a:sym typeface="Arial"/>
              </a:rPr>
              <a:t>: Ensuring equitable access may involve providing devices or reliable internet connections for all students.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Cognitive Overload: </a:t>
            </a:r>
            <a:r>
              <a:rPr lang="en-US" sz="2000" b="0" i="0" u="none" strike="noStrike" cap="none">
                <a:solidFill>
                  <a:srgbClr val="000000"/>
                </a:solidFill>
                <a:latin typeface="Arial"/>
                <a:ea typeface="Arial"/>
                <a:cs typeface="Arial"/>
                <a:sym typeface="Arial"/>
              </a:rPr>
              <a:t>Avoid overwhelming students with too much information to maintain engagement.</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US" sz="2000" b="0" i="0" u="none" strike="noStrike" cap="none">
                <a:solidFill>
                  <a:srgbClr val="000000"/>
                </a:solidFill>
                <a:latin typeface="Arial"/>
                <a:ea typeface="Arial"/>
                <a:cs typeface="Arial"/>
                <a:sym typeface="Arial"/>
              </a:rPr>
            </a:br>
            <a:endParaRPr sz="2000" b="0" i="0" u="none" strike="noStrike" cap="none">
              <a:solidFill>
                <a:srgbClr val="000000"/>
              </a:solidFill>
              <a:latin typeface="Arial"/>
              <a:ea typeface="Arial"/>
              <a:cs typeface="Arial"/>
              <a:sym typeface="Arial"/>
            </a:endParaRPr>
          </a:p>
        </p:txBody>
      </p:sp>
      <p:pic>
        <p:nvPicPr>
          <p:cNvPr id="651" name="Google Shape;651;p18"/>
          <p:cNvPicPr preferRelativeResize="0"/>
          <p:nvPr/>
        </p:nvPicPr>
        <p:blipFill rotWithShape="1">
          <a:blip r:embed="rId6">
            <a:alphaModFix/>
          </a:blip>
          <a:srcRect/>
          <a:stretch/>
        </p:blipFill>
        <p:spPr>
          <a:xfrm>
            <a:off x="8695020" y="3636206"/>
            <a:ext cx="7960194" cy="3455324"/>
          </a:xfrm>
          <a:prstGeom prst="rect">
            <a:avLst/>
          </a:prstGeom>
          <a:noFill/>
          <a:ln>
            <a:noFill/>
          </a:ln>
        </p:spPr>
      </p:pic>
      <p:pic>
        <p:nvPicPr>
          <p:cNvPr id="652" name="Google Shape;652;p18"/>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56"/>
        <p:cNvGrpSpPr/>
        <p:nvPr/>
      </p:nvGrpSpPr>
      <p:grpSpPr>
        <a:xfrm>
          <a:off x="0" y="0"/>
          <a:ext cx="0" cy="0"/>
          <a:chOff x="0" y="0"/>
          <a:chExt cx="0" cy="0"/>
        </a:xfrm>
      </p:grpSpPr>
      <p:sp>
        <p:nvSpPr>
          <p:cNvPr id="657" name="Google Shape;657;p1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59" name="Google Shape;659;p1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61" name="Google Shape;661;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62" name="Google Shape;662;p1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63" name="Google Shape;663;p1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19"/>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65" name="Google Shape;665;p19"/>
          <p:cNvSpPr txBox="1"/>
          <p:nvPr/>
        </p:nvSpPr>
        <p:spPr>
          <a:xfrm>
            <a:off x="3058697" y="773904"/>
            <a:ext cx="1326524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33C5B"/>
                </a:solidFill>
                <a:latin typeface="Arial"/>
                <a:ea typeface="Arial"/>
                <a:cs typeface="Arial"/>
                <a:sym typeface="Arial"/>
              </a:rPr>
              <a:t>Reflection Activity: Implementing the flipped classroom model</a:t>
            </a:r>
            <a:endParaRPr sz="1400" b="0" i="0" u="none" strike="noStrike" cap="none">
              <a:solidFill>
                <a:srgbClr val="000000"/>
              </a:solidFill>
              <a:latin typeface="Arial"/>
              <a:ea typeface="Arial"/>
              <a:cs typeface="Arial"/>
              <a:sym typeface="Arial"/>
            </a:endParaRPr>
          </a:p>
        </p:txBody>
      </p:sp>
      <p:sp>
        <p:nvSpPr>
          <p:cNvPr id="666" name="Google Shape;666;p19"/>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67" name="Google Shape;667;p19"/>
          <p:cNvSpPr txBox="1"/>
          <p:nvPr/>
        </p:nvSpPr>
        <p:spPr>
          <a:xfrm>
            <a:off x="3352799" y="3086100"/>
            <a:ext cx="11550777" cy="446272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Font typeface="Arial"/>
              <a:buAutoNum type="arabicPeriod"/>
            </a:pPr>
            <a:r>
              <a:rPr lang="en-US" sz="2000" b="1" i="0" u="none" strike="noStrike" cap="none">
                <a:solidFill>
                  <a:schemeClr val="dk1"/>
                </a:solidFill>
                <a:latin typeface="Arial"/>
                <a:ea typeface="Arial"/>
                <a:cs typeface="Arial"/>
                <a:sym typeface="Arial"/>
              </a:rPr>
              <a:t>Reflect on your current practice: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Write down 3 aspects of your current teaching practice that align with the flipped classroom model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Identify 1 aspect of your teaching practice that you feel could be immediately enhanced by implementing a flipped classroom approach</a:t>
            </a:r>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 Challenges and solutions: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List two challenges you anticipate might arise when flipping your classroom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For each challenge, propose a potential solution based on what you have learned in this unit </a:t>
            </a:r>
            <a:endParaRPr sz="2000" b="0" i="0" u="none" strike="noStrike" cap="none">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3. Plan a flipped lesson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Choose a topic or lesson you currently teach you believe would benefit from the flipped model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Sketch a brief outline of what pre-class and in-class activities might look like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Describe how you would measure the success of this flipped lesson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668" name="Google Shape;668;p19"/>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72"/>
        <p:cNvGrpSpPr/>
        <p:nvPr/>
      </p:nvGrpSpPr>
      <p:grpSpPr>
        <a:xfrm>
          <a:off x="0" y="0"/>
          <a:ext cx="0" cy="0"/>
          <a:chOff x="0" y="0"/>
          <a:chExt cx="0" cy="0"/>
        </a:xfrm>
      </p:grpSpPr>
      <p:sp>
        <p:nvSpPr>
          <p:cNvPr id="673" name="Google Shape;673;p2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75" name="Google Shape;675;p2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77" name="Google Shape;677;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78" name="Google Shape;678;p2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79" name="Google Shape;679;p2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0"/>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81" name="Google Shape;681;p20"/>
          <p:cNvSpPr txBox="1"/>
          <p:nvPr/>
        </p:nvSpPr>
        <p:spPr>
          <a:xfrm>
            <a:off x="3058697" y="773904"/>
            <a:ext cx="1326524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33C5B"/>
                </a:solidFill>
                <a:latin typeface="Arial"/>
                <a:ea typeface="Arial"/>
                <a:cs typeface="Arial"/>
                <a:sym typeface="Arial"/>
              </a:rPr>
              <a:t>Reflection Activity: Implementing the flipped classroom model</a:t>
            </a:r>
            <a:endParaRPr sz="1400" b="0" i="0" u="none" strike="noStrike" cap="none">
              <a:solidFill>
                <a:srgbClr val="000000"/>
              </a:solidFill>
              <a:latin typeface="Arial"/>
              <a:ea typeface="Arial"/>
              <a:cs typeface="Arial"/>
              <a:sym typeface="Arial"/>
            </a:endParaRPr>
          </a:p>
        </p:txBody>
      </p:sp>
      <p:sp>
        <p:nvSpPr>
          <p:cNvPr id="682" name="Google Shape;682;p20"/>
          <p:cNvSpPr txBox="1"/>
          <p:nvPr/>
        </p:nvSpPr>
        <p:spPr>
          <a:xfrm>
            <a:off x="5627065" y="9243317"/>
            <a:ext cx="12041100" cy="4740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US" sz="1400" b="0" i="0" u="none" strike="noStrike" cap="none">
                <a:solidFill>
                  <a:srgbClr val="12121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83" name="Google Shape;683;p20"/>
          <p:cNvSpPr txBox="1"/>
          <p:nvPr/>
        </p:nvSpPr>
        <p:spPr>
          <a:xfrm>
            <a:off x="3200400" y="2781300"/>
            <a:ext cx="11703177" cy="5386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4. Student engagement:</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How will you ensure students are engaged with pre-class material? List two strategies</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How will you adapt your in-class activities to take advantage of students’ pre-class preparation? </a:t>
            </a:r>
            <a:endParaRPr sz="2000" b="0" i="0" u="none" strike="noStrike" cap="none">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5. Feedback loop:</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Devise a method for receiving student feedback on the flipped lesson to assess their engagement and understanding </a:t>
            </a:r>
            <a:endParaRPr sz="2000" b="0" i="0" u="none" strike="noStrike" cap="none">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6. Personal growth: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Reflect on how the process of planning a flipped lesson contributes to your professional development as an educator.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Consider sharing your reflections with a colleague or in a professional learning community.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How has your perspective on the flipped classroom model changed after this unit?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What is one action you will commit to in order to move towards implementing or improving a flipped classroom approach in your teaching?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84" name="Google Shape;684;p20"/>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2c7e5e8067d_0_0"/>
          <p:cNvSpPr txBox="1"/>
          <p:nvPr/>
        </p:nvSpPr>
        <p:spPr>
          <a:xfrm>
            <a:off x="734019" y="1789147"/>
            <a:ext cx="14178000" cy="738900"/>
          </a:xfrm>
          <a:prstGeom prst="rect">
            <a:avLst/>
          </a:prstGeom>
          <a:noFill/>
          <a:ln>
            <a:noFill/>
          </a:ln>
        </p:spPr>
        <p:txBody>
          <a:bodyPr spcFirstLastPara="1" wrap="square" lIns="0" tIns="0" rIns="0" bIns="0" anchor="t" anchorCtr="0">
            <a:spAutoFit/>
          </a:bodyPr>
          <a:lstStyle/>
          <a:p>
            <a:pPr marL="0" marR="0" lvl="0" indent="0" algn="l" rtl="0">
              <a:lnSpc>
                <a:spcPct val="160416"/>
              </a:lnSpc>
              <a:spcBef>
                <a:spcPts val="0"/>
              </a:spcBef>
              <a:spcAft>
                <a:spcPts val="0"/>
              </a:spcAft>
              <a:buClr>
                <a:srgbClr val="000000"/>
              </a:buClr>
              <a:buSzPts val="4800"/>
              <a:buFont typeface="Arial"/>
              <a:buNone/>
            </a:pPr>
            <a:r>
              <a:rPr lang="en-US" sz="4800" b="0" i="0" u="none" strike="noStrike" cap="none">
                <a:solidFill>
                  <a:srgbClr val="033C5B"/>
                </a:solidFill>
                <a:latin typeface="Arial"/>
                <a:ea typeface="Arial"/>
                <a:cs typeface="Arial"/>
                <a:sym typeface="Arial"/>
              </a:rPr>
              <a:t>Additional Resources</a:t>
            </a:r>
            <a:endParaRPr sz="1400" b="0" i="0" u="none" strike="noStrike" cap="none">
              <a:solidFill>
                <a:srgbClr val="000000"/>
              </a:solidFill>
              <a:latin typeface="Arial"/>
              <a:ea typeface="Arial"/>
              <a:cs typeface="Arial"/>
              <a:sym typeface="Arial"/>
            </a:endParaRPr>
          </a:p>
        </p:txBody>
      </p:sp>
      <p:sp>
        <p:nvSpPr>
          <p:cNvPr id="690" name="Google Shape;690;g2c7e5e8067d_0_0"/>
          <p:cNvSpPr/>
          <p:nvPr/>
        </p:nvSpPr>
        <p:spPr>
          <a:xfrm>
            <a:off x="17044742" y="-150232"/>
            <a:ext cx="1246800" cy="89544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g2c7e5e8067d_0_0"/>
          <p:cNvSpPr/>
          <p:nvPr/>
        </p:nvSpPr>
        <p:spPr>
          <a:xfrm rot="-5400000">
            <a:off x="8522400" y="-8522441"/>
            <a:ext cx="1246800" cy="182916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g2c7e5e8067d_0_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93" name="Google Shape;693;g2c7e5e8067d_0_0"/>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94" name="Google Shape;694;g2c7e5e8067d_0_0"/>
          <p:cNvSpPr txBox="1"/>
          <p:nvPr/>
        </p:nvSpPr>
        <p:spPr>
          <a:xfrm>
            <a:off x="1520250" y="3230800"/>
            <a:ext cx="14886300" cy="4882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1" i="0" u="none" strike="noStrike" cap="none">
                <a:solidFill>
                  <a:srgbClr val="121212"/>
                </a:solidFill>
                <a:latin typeface="Arial"/>
                <a:ea typeface="Arial"/>
                <a:cs typeface="Arial"/>
                <a:sym typeface="Arial"/>
              </a:rPr>
              <a:t> Books: </a:t>
            </a:r>
            <a:endParaRPr sz="1400" b="0" i="0" u="none" strike="noStrike" cap="none">
              <a:solidFill>
                <a:srgbClr val="000000"/>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“Flip your classroom, reach every student in every class every day”, by Jonathan Bergmann and Aaron Sams </a:t>
            </a:r>
            <a:endParaRPr sz="2600" b="0" i="0" u="none" strike="noStrike" cap="none">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“Flipped learning: a guide for higher education faculty”, by Robert Talbert </a:t>
            </a: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r>
              <a:rPr lang="en-US" sz="2600" b="1" i="0" u="none" strike="noStrike" cap="none">
                <a:solidFill>
                  <a:srgbClr val="121212"/>
                </a:solidFill>
                <a:latin typeface="Arial"/>
                <a:ea typeface="Arial"/>
                <a:cs typeface="Arial"/>
                <a:sym typeface="Arial"/>
              </a:rPr>
              <a:t>Websites:</a:t>
            </a:r>
            <a:endParaRPr sz="2600" b="1" i="0" u="none" strike="noStrike" cap="none">
              <a:solidFill>
                <a:srgbClr val="121212"/>
              </a:solidFill>
              <a:latin typeface="Arial"/>
              <a:ea typeface="Arial"/>
              <a:cs typeface="Arial"/>
              <a:sym typeface="Arial"/>
            </a:endParaRPr>
          </a:p>
          <a:p>
            <a:pPr marL="457200" marR="0" lvl="0" indent="-393700" algn="l" rtl="0">
              <a:lnSpc>
                <a:spcPct val="140000"/>
              </a:lnSpc>
              <a:spcBef>
                <a:spcPts val="0"/>
              </a:spcBef>
              <a:spcAft>
                <a:spcPts val="0"/>
              </a:spcAft>
              <a:buClr>
                <a:srgbClr val="000000"/>
              </a:buClr>
              <a:buSzPts val="2600"/>
              <a:buFont typeface="Arial"/>
              <a:buChar char="•"/>
            </a:pPr>
            <a:r>
              <a:rPr lang="en-US" sz="2600" b="0" i="0" u="none" strike="noStrike" cap="none">
                <a:solidFill>
                  <a:srgbClr val="121212"/>
                </a:solidFill>
                <a:latin typeface="Arial"/>
                <a:ea typeface="Arial"/>
                <a:cs typeface="Arial"/>
                <a:sym typeface="Arial"/>
              </a:rPr>
              <a:t>The flipped learning network </a:t>
            </a:r>
            <a:r>
              <a:rPr lang="en-US" sz="2600" b="0" i="0" u="sng" strike="noStrike" cap="none">
                <a:solidFill>
                  <a:schemeClr val="hlink"/>
                </a:solidFill>
                <a:latin typeface="Arial"/>
                <a:ea typeface="Arial"/>
                <a:cs typeface="Arial"/>
                <a:sym typeface="Arial"/>
                <a:hlinkClick r:id="rId4"/>
              </a:rPr>
              <a:t>https://flippedlearning.org/</a:t>
            </a:r>
            <a:r>
              <a:rPr lang="en-US" sz="2600" b="0" i="0" u="none" strike="noStrike" cap="none">
                <a:solidFill>
                  <a:srgbClr val="121212"/>
                </a:solidFill>
                <a:latin typeface="Arial"/>
                <a:ea typeface="Arial"/>
                <a:cs typeface="Arial"/>
                <a:sym typeface="Arial"/>
              </a:rPr>
              <a:t> </a:t>
            </a:r>
            <a:endParaRPr sz="2600" b="0" i="0" u="none" strike="noStrike" cap="none">
              <a:solidFill>
                <a:srgbClr val="121212"/>
              </a:solidFill>
              <a:latin typeface="Arial"/>
              <a:ea typeface="Arial"/>
              <a:cs typeface="Arial"/>
              <a:sym typeface="Arial"/>
            </a:endParaRPr>
          </a:p>
          <a:p>
            <a:pPr marL="457200" marR="0" lvl="0" indent="-393700" algn="l" rtl="0">
              <a:lnSpc>
                <a:spcPct val="140000"/>
              </a:lnSpc>
              <a:spcBef>
                <a:spcPts val="0"/>
              </a:spcBef>
              <a:spcAft>
                <a:spcPts val="0"/>
              </a:spcAft>
              <a:buClr>
                <a:srgbClr val="000000"/>
              </a:buClr>
              <a:buSzPts val="2600"/>
              <a:buFont typeface="Arial"/>
              <a:buChar char="•"/>
            </a:pPr>
            <a:r>
              <a:rPr lang="en-US" sz="2600" b="0" i="0" u="none" strike="noStrike" cap="none">
                <a:solidFill>
                  <a:srgbClr val="121212"/>
                </a:solidFill>
                <a:latin typeface="Arial"/>
                <a:ea typeface="Arial"/>
                <a:cs typeface="Arial"/>
                <a:sym typeface="Arial"/>
              </a:rPr>
              <a:t>Khan academy </a:t>
            </a:r>
            <a:r>
              <a:rPr lang="en-US" sz="2600" b="0" i="0" u="sng" strike="noStrike" cap="none">
                <a:solidFill>
                  <a:schemeClr val="hlink"/>
                </a:solidFill>
                <a:latin typeface="Arial"/>
                <a:ea typeface="Arial"/>
                <a:cs typeface="Arial"/>
                <a:sym typeface="Arial"/>
                <a:hlinkClick r:id="rId5"/>
              </a:rPr>
              <a:t>https://tinyurl.com/2bv36uvn</a:t>
            </a:r>
            <a:r>
              <a:rPr lang="en-US" sz="2600" b="0" i="0" u="none" strike="noStrike" cap="none">
                <a:solidFill>
                  <a:srgbClr val="121212"/>
                </a:solidFill>
                <a:latin typeface="Arial"/>
                <a:ea typeface="Arial"/>
                <a:cs typeface="Arial"/>
                <a:sym typeface="Arial"/>
              </a:rPr>
              <a:t> </a:t>
            </a: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r>
              <a:rPr lang="en-US" sz="2600" b="1" i="0" u="none" strike="noStrike" cap="none">
                <a:solidFill>
                  <a:srgbClr val="121212"/>
                </a:solidFill>
                <a:latin typeface="Arial"/>
                <a:ea typeface="Arial"/>
                <a:cs typeface="Arial"/>
                <a:sym typeface="Arial"/>
              </a:rPr>
              <a:t>Video creation tools:</a:t>
            </a:r>
            <a:endParaRPr sz="2600" b="1" i="0" u="none" strike="noStrike" cap="none">
              <a:solidFill>
                <a:srgbClr val="121212"/>
              </a:solidFill>
              <a:latin typeface="Arial"/>
              <a:ea typeface="Arial"/>
              <a:cs typeface="Arial"/>
              <a:sym typeface="Arial"/>
            </a:endParaRPr>
          </a:p>
          <a:p>
            <a:pPr marL="457200" marR="0" lvl="0" indent="-393700" algn="l" rtl="0">
              <a:lnSpc>
                <a:spcPct val="14000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Loom https://www.loom.com/</a:t>
            </a:r>
            <a:endParaRPr sz="1400" b="0" i="0" u="none" strike="noStrike" cap="none">
              <a:solidFill>
                <a:srgbClr val="000000"/>
              </a:solidFill>
              <a:latin typeface="Arial"/>
              <a:ea typeface="Arial"/>
              <a:cs typeface="Arial"/>
              <a:sym typeface="Arial"/>
            </a:endParaRPr>
          </a:p>
        </p:txBody>
      </p:sp>
      <p:sp>
        <p:nvSpPr>
          <p:cNvPr id="695" name="Google Shape;695;g2c7e5e8067d_0_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696" name="Google Shape;696;g2c7e5e8067d_0_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697" name="Google Shape;697;g2c7e5e8067d_0_0"/>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98" name="Google Shape;698;g2c7e5e8067d_0_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g2c7e5e8067d_0_0"/>
          <p:cNvSpPr txBox="1"/>
          <p:nvPr/>
        </p:nvSpPr>
        <p:spPr>
          <a:xfrm>
            <a:off x="6262864" y="3326274"/>
            <a:ext cx="6477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700" name="Google Shape;700;g2c7e5e8067d_0_0"/>
          <p:cNvSpPr txBox="1"/>
          <p:nvPr/>
        </p:nvSpPr>
        <p:spPr>
          <a:xfrm>
            <a:off x="12039599" y="3326274"/>
            <a:ext cx="500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1" name="Google Shape;701;g2c7e5e8067d_0_0"/>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4">
                                            <p:txEl>
                                              <p:pRg st="0" end="0"/>
                                            </p:txEl>
                                          </p:spTgt>
                                        </p:tgtEl>
                                        <p:attrNameLst>
                                          <p:attrName>style.visibility</p:attrName>
                                        </p:attrNameLst>
                                      </p:cBhvr>
                                      <p:to>
                                        <p:strVal val="visible"/>
                                      </p:to>
                                    </p:set>
                                    <p:animEffect transition="in" filter="fade">
                                      <p:cBhvr>
                                        <p:cTn id="7" dur="500"/>
                                        <p:tgtEl>
                                          <p:spTgt spid="6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4">
                                            <p:txEl>
                                              <p:pRg st="1" end="1"/>
                                            </p:txEl>
                                          </p:spTgt>
                                        </p:tgtEl>
                                        <p:attrNameLst>
                                          <p:attrName>style.visibility</p:attrName>
                                        </p:attrNameLst>
                                      </p:cBhvr>
                                      <p:to>
                                        <p:strVal val="visible"/>
                                      </p:to>
                                    </p:set>
                                    <p:animEffect transition="in" filter="fade">
                                      <p:cBhvr>
                                        <p:cTn id="12" dur="500"/>
                                        <p:tgtEl>
                                          <p:spTgt spid="6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4">
                                            <p:txEl>
                                              <p:pRg st="2" end="2"/>
                                            </p:txEl>
                                          </p:spTgt>
                                        </p:tgtEl>
                                        <p:attrNameLst>
                                          <p:attrName>style.visibility</p:attrName>
                                        </p:attrNameLst>
                                      </p:cBhvr>
                                      <p:to>
                                        <p:strVal val="visible"/>
                                      </p:to>
                                    </p:set>
                                    <p:animEffect transition="in" filter="fade">
                                      <p:cBhvr>
                                        <p:cTn id="17" dur="500"/>
                                        <p:tgtEl>
                                          <p:spTgt spid="6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4">
                                            <p:txEl>
                                              <p:pRg st="3" end="3"/>
                                            </p:txEl>
                                          </p:spTgt>
                                        </p:tgtEl>
                                        <p:attrNameLst>
                                          <p:attrName>style.visibility</p:attrName>
                                        </p:attrNameLst>
                                      </p:cBhvr>
                                      <p:to>
                                        <p:strVal val="visible"/>
                                      </p:to>
                                    </p:set>
                                    <p:animEffect transition="in" filter="fade">
                                      <p:cBhvr>
                                        <p:cTn id="22" dur="500"/>
                                        <p:tgtEl>
                                          <p:spTgt spid="6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4">
                                            <p:txEl>
                                              <p:pRg st="4" end="4"/>
                                            </p:txEl>
                                          </p:spTgt>
                                        </p:tgtEl>
                                        <p:attrNameLst>
                                          <p:attrName>style.visibility</p:attrName>
                                        </p:attrNameLst>
                                      </p:cBhvr>
                                      <p:to>
                                        <p:strVal val="visible"/>
                                      </p:to>
                                    </p:set>
                                    <p:animEffect transition="in" filter="fade">
                                      <p:cBhvr>
                                        <p:cTn id="27" dur="500"/>
                                        <p:tgtEl>
                                          <p:spTgt spid="6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4">
                                            <p:txEl>
                                              <p:pRg st="5" end="5"/>
                                            </p:txEl>
                                          </p:spTgt>
                                        </p:tgtEl>
                                        <p:attrNameLst>
                                          <p:attrName>style.visibility</p:attrName>
                                        </p:attrNameLst>
                                      </p:cBhvr>
                                      <p:to>
                                        <p:strVal val="visible"/>
                                      </p:to>
                                    </p:set>
                                    <p:animEffect transition="in" filter="fade">
                                      <p:cBhvr>
                                        <p:cTn id="32" dur="500"/>
                                        <p:tgtEl>
                                          <p:spTgt spid="6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4">
                                            <p:txEl>
                                              <p:pRg st="6" end="6"/>
                                            </p:txEl>
                                          </p:spTgt>
                                        </p:tgtEl>
                                        <p:attrNameLst>
                                          <p:attrName>style.visibility</p:attrName>
                                        </p:attrNameLst>
                                      </p:cBhvr>
                                      <p:to>
                                        <p:strVal val="visible"/>
                                      </p:to>
                                    </p:set>
                                    <p:animEffect transition="in" filter="fade">
                                      <p:cBhvr>
                                        <p:cTn id="37" dur="500"/>
                                        <p:tgtEl>
                                          <p:spTgt spid="69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4">
                                            <p:txEl>
                                              <p:pRg st="7" end="7"/>
                                            </p:txEl>
                                          </p:spTgt>
                                        </p:tgtEl>
                                        <p:attrNameLst>
                                          <p:attrName>style.visibility</p:attrName>
                                        </p:attrNameLst>
                                      </p:cBhvr>
                                      <p:to>
                                        <p:strVal val="visible"/>
                                      </p:to>
                                    </p:set>
                                    <p:animEffect transition="in" filter="fade">
                                      <p:cBhvr>
                                        <p:cTn id="42" dur="500"/>
                                        <p:tgtEl>
                                          <p:spTgt spid="69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9">
                                            <p:txEl>
                                              <p:pRg st="0" end="0"/>
                                            </p:txEl>
                                          </p:spTgt>
                                        </p:tgtEl>
                                        <p:attrNameLst>
                                          <p:attrName>style.visibility</p:attrName>
                                        </p:attrNameLst>
                                      </p:cBhvr>
                                      <p:to>
                                        <p:strVal val="visible"/>
                                      </p:to>
                                    </p:set>
                                    <p:animEffect transition="in" filter="fade">
                                      <p:cBhvr>
                                        <p:cTn id="47" dur="500"/>
                                        <p:tgtEl>
                                          <p:spTgt spid="69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99">
                                            <p:txEl>
                                              <p:pRg st="1" end="1"/>
                                            </p:txEl>
                                          </p:spTgt>
                                        </p:tgtEl>
                                        <p:attrNameLst>
                                          <p:attrName>style.visibility</p:attrName>
                                        </p:attrNameLst>
                                      </p:cBhvr>
                                      <p:to>
                                        <p:strVal val="visible"/>
                                      </p:to>
                                    </p:set>
                                    <p:animEffect transition="in" filter="fade">
                                      <p:cBhvr>
                                        <p:cTn id="52" dur="500"/>
                                        <p:tgtEl>
                                          <p:spTgt spid="69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00">
                                            <p:txEl>
                                              <p:pRg st="0" end="0"/>
                                            </p:txEl>
                                          </p:spTgt>
                                        </p:tgtEl>
                                        <p:attrNameLst>
                                          <p:attrName>style.visibility</p:attrName>
                                        </p:attrNameLst>
                                      </p:cBhvr>
                                      <p:to>
                                        <p:strVal val="visible"/>
                                      </p:to>
                                    </p:set>
                                    <p:animEffect transition="in" filter="fade">
                                      <p:cBhvr>
                                        <p:cTn id="57" dur="500"/>
                                        <p:tgtEl>
                                          <p:spTgt spid="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9"/>
        <p:cNvGrpSpPr/>
        <p:nvPr/>
      </p:nvGrpSpPr>
      <p:grpSpPr>
        <a:xfrm>
          <a:off x="0" y="0"/>
          <a:ext cx="0" cy="0"/>
          <a:chOff x="0" y="0"/>
          <a:chExt cx="0" cy="0"/>
        </a:xfrm>
      </p:grpSpPr>
      <p:sp>
        <p:nvSpPr>
          <p:cNvPr id="130" name="Google Shape;130;p34"/>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32" name="Google Shape;132;p34"/>
          <p:cNvSpPr txBox="1"/>
          <p:nvPr/>
        </p:nvSpPr>
        <p:spPr>
          <a:xfrm>
            <a:off x="1028700" y="1095375"/>
            <a:ext cx="12181388" cy="1186800"/>
          </a:xfrm>
          <a:prstGeom prst="rect">
            <a:avLst/>
          </a:prstGeom>
          <a:noFill/>
          <a:ln>
            <a:noFill/>
          </a:ln>
        </p:spPr>
        <p:txBody>
          <a:bodyPr spcFirstLastPara="1" wrap="square" lIns="0" tIns="0" rIns="0" bIns="0" anchor="t" anchorCtr="0">
            <a:spAutoFit/>
          </a:bodyPr>
          <a:lstStyle/>
          <a:p>
            <a:pPr marL="0" marR="0" lvl="0" indent="0" algn="l" rtl="0">
              <a:lnSpc>
                <a:spcPct val="240593"/>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Potential Benefits of the Flipped Classroom Theory</a:t>
            </a:r>
            <a:endParaRPr sz="1400" b="0" i="0" u="none" strike="noStrike" cap="none">
              <a:solidFill>
                <a:srgbClr val="000000"/>
              </a:solidFill>
              <a:latin typeface="Arial"/>
              <a:ea typeface="Arial"/>
              <a:cs typeface="Arial"/>
              <a:sym typeface="Arial"/>
            </a:endParaRPr>
          </a:p>
        </p:txBody>
      </p:sp>
      <p:sp>
        <p:nvSpPr>
          <p:cNvPr id="133" name="Google Shape;133;p34"/>
          <p:cNvSpPr txBox="1"/>
          <p:nvPr/>
        </p:nvSpPr>
        <p:spPr>
          <a:xfrm>
            <a:off x="1029838" y="2536618"/>
            <a:ext cx="12933064" cy="467820"/>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None/>
            </a:pPr>
            <a:r>
              <a:rPr lang="en-US" sz="2000" b="1" i="0" u="none" strike="noStrike" cap="none">
                <a:solidFill>
                  <a:srgbClr val="E36C09"/>
                </a:solidFill>
                <a:latin typeface="Arial"/>
                <a:ea typeface="Arial"/>
                <a:cs typeface="Arial"/>
                <a:sym typeface="Arial"/>
              </a:rPr>
              <a:t>Despite its challenges, the flipped classroom model brings a wealth of benefits. </a:t>
            </a:r>
            <a:endParaRPr sz="2000" b="1" i="0" u="none" strike="noStrike" cap="none">
              <a:solidFill>
                <a:srgbClr val="E36C09"/>
              </a:solidFill>
              <a:latin typeface="Arial"/>
              <a:ea typeface="Arial"/>
              <a:cs typeface="Arial"/>
              <a:sym typeface="Arial"/>
            </a:endParaRPr>
          </a:p>
        </p:txBody>
      </p:sp>
      <p:sp>
        <p:nvSpPr>
          <p:cNvPr id="134" name="Google Shape;134;p34"/>
          <p:cNvSpPr txBox="1"/>
          <p:nvPr/>
        </p:nvSpPr>
        <p:spPr>
          <a:xfrm>
            <a:off x="1174665" y="4151186"/>
            <a:ext cx="4214091" cy="1144737"/>
          </a:xfrm>
          <a:prstGeom prst="rect">
            <a:avLst/>
          </a:prstGeom>
          <a:noFill/>
          <a:ln>
            <a:noFill/>
          </a:ln>
        </p:spPr>
        <p:txBody>
          <a:bodyPr spcFirstLastPara="1" wrap="square" lIns="0" tIns="0" rIns="0" bIns="0" anchor="t" anchorCtr="0">
            <a:spAutoFit/>
          </a:bodyPr>
          <a:lstStyle/>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35" name="Google Shape;135;p3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4"/>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37" name="Google Shape;137;p3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38" name="Google Shape;138;p34"/>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39" name="Google Shape;139;p3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4"/>
          <p:cNvSpPr txBox="1"/>
          <p:nvPr/>
        </p:nvSpPr>
        <p:spPr>
          <a:xfrm>
            <a:off x="1759527" y="4320959"/>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34"/>
          <p:cNvSpPr txBox="1"/>
          <p:nvPr/>
        </p:nvSpPr>
        <p:spPr>
          <a:xfrm>
            <a:off x="1878102" y="3335632"/>
            <a:ext cx="4214091"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Enhanced Engagement: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In the flipped classroom, students engage with materials at their own pace before class, allowing them to absorb content more thoroughly. This leads to better understanding, reduces frustration, and boosts participation and confidence during in-class activities, fostering deeper engagement with the subject matter.</a:t>
            </a:r>
            <a:endParaRPr/>
          </a:p>
        </p:txBody>
      </p:sp>
      <p:sp>
        <p:nvSpPr>
          <p:cNvPr id="142" name="Google Shape;142;p34"/>
          <p:cNvSpPr txBox="1"/>
          <p:nvPr/>
        </p:nvSpPr>
        <p:spPr>
          <a:xfrm>
            <a:off x="7597559" y="3335632"/>
            <a:ext cx="4214091"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 Deeper Classroom Interaction: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In the flipped model, class time is focused on interactive learning through discussions, collaboration, and problem-solving. This shift allows teachers to facilitate deeper understanding and peer learning, fostering critical thinking and creating a more engaging and immersive classroom experience.</a:t>
            </a:r>
            <a:endParaRPr/>
          </a:p>
        </p:txBody>
      </p:sp>
      <p:sp>
        <p:nvSpPr>
          <p:cNvPr id="143" name="Google Shape;143;p34"/>
          <p:cNvSpPr txBox="1"/>
          <p:nvPr/>
        </p:nvSpPr>
        <p:spPr>
          <a:xfrm>
            <a:off x="13210088" y="3299551"/>
            <a:ext cx="4214091"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Personalized Learning: </a:t>
            </a:r>
            <a:endParaRPr sz="2000" b="1"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The flipped classroom allows for differentiated instruction by freeing up class time for teachers to address individual student needs. This enables personalized support for struggling students and advanced opportunities for those excelling, accommodating different learning styles and improving overall outcomes.</a:t>
            </a:r>
            <a:endParaRPr sz="2000" b="0" i="0" u="none" strike="noStrike" cap="none">
              <a:solidFill>
                <a:srgbClr val="000000"/>
              </a:solidFill>
              <a:latin typeface="Arial"/>
              <a:ea typeface="Arial"/>
              <a:cs typeface="Arial"/>
              <a:sym typeface="Arial"/>
            </a:endParaRPr>
          </a:p>
        </p:txBody>
      </p:sp>
      <p:pic>
        <p:nvPicPr>
          <p:cNvPr id="144" name="Google Shape;144;p34"/>
          <p:cNvPicPr preferRelativeResize="0"/>
          <p:nvPr/>
        </p:nvPicPr>
        <p:blipFill rotWithShape="1">
          <a:blip r:embed="rId5">
            <a:alphaModFix/>
          </a:blip>
          <a:srcRect/>
          <a:stretch/>
        </p:blipFill>
        <p:spPr>
          <a:xfrm>
            <a:off x="6366422" y="3408967"/>
            <a:ext cx="981700" cy="1023035"/>
          </a:xfrm>
          <a:prstGeom prst="rect">
            <a:avLst/>
          </a:prstGeom>
          <a:noFill/>
          <a:ln>
            <a:noFill/>
          </a:ln>
        </p:spPr>
      </p:pic>
      <p:pic>
        <p:nvPicPr>
          <p:cNvPr id="145" name="Google Shape;145;p34"/>
          <p:cNvPicPr preferRelativeResize="0"/>
          <p:nvPr/>
        </p:nvPicPr>
        <p:blipFill rotWithShape="1">
          <a:blip r:embed="rId6">
            <a:alphaModFix/>
          </a:blip>
          <a:srcRect/>
          <a:stretch/>
        </p:blipFill>
        <p:spPr>
          <a:xfrm>
            <a:off x="715402" y="3434162"/>
            <a:ext cx="984839" cy="997840"/>
          </a:xfrm>
          <a:prstGeom prst="rect">
            <a:avLst/>
          </a:prstGeom>
          <a:noFill/>
          <a:ln>
            <a:noFill/>
          </a:ln>
        </p:spPr>
      </p:pic>
      <p:pic>
        <p:nvPicPr>
          <p:cNvPr id="146" name="Google Shape;146;p34"/>
          <p:cNvPicPr preferRelativeResize="0"/>
          <p:nvPr/>
        </p:nvPicPr>
        <p:blipFill rotWithShape="1">
          <a:blip r:embed="rId7">
            <a:alphaModFix/>
          </a:blip>
          <a:srcRect/>
          <a:stretch/>
        </p:blipFill>
        <p:spPr>
          <a:xfrm>
            <a:off x="11994676" y="3366828"/>
            <a:ext cx="1006492" cy="1032720"/>
          </a:xfrm>
          <a:prstGeom prst="rect">
            <a:avLst/>
          </a:prstGeom>
          <a:noFill/>
          <a:ln>
            <a:noFill/>
          </a:ln>
        </p:spPr>
      </p:pic>
      <p:pic>
        <p:nvPicPr>
          <p:cNvPr id="147" name="Google Shape;147;p34"/>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1"/>
        <p:cNvGrpSpPr/>
        <p:nvPr/>
      </p:nvGrpSpPr>
      <p:grpSpPr>
        <a:xfrm>
          <a:off x="0" y="0"/>
          <a:ext cx="0" cy="0"/>
          <a:chOff x="0" y="0"/>
          <a:chExt cx="0" cy="0"/>
        </a:xfrm>
      </p:grpSpPr>
      <p:sp>
        <p:nvSpPr>
          <p:cNvPr id="152" name="Google Shape;152;p35"/>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54" name="Google Shape;154;p35"/>
          <p:cNvSpPr txBox="1"/>
          <p:nvPr/>
        </p:nvSpPr>
        <p:spPr>
          <a:xfrm>
            <a:off x="1028700" y="1095375"/>
            <a:ext cx="12181388" cy="1186800"/>
          </a:xfrm>
          <a:prstGeom prst="rect">
            <a:avLst/>
          </a:prstGeom>
          <a:noFill/>
          <a:ln>
            <a:noFill/>
          </a:ln>
        </p:spPr>
        <p:txBody>
          <a:bodyPr spcFirstLastPara="1" wrap="square" lIns="0" tIns="0" rIns="0" bIns="0" anchor="t" anchorCtr="0">
            <a:spAutoFit/>
          </a:bodyPr>
          <a:lstStyle/>
          <a:p>
            <a:pPr marL="0" marR="0" lvl="0" indent="0" algn="l" rtl="0">
              <a:lnSpc>
                <a:spcPct val="240593"/>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What could educators do to get the maximum benefits?</a:t>
            </a:r>
            <a:endParaRPr sz="1400" b="0" i="0" u="none" strike="noStrike" cap="none">
              <a:solidFill>
                <a:srgbClr val="000000"/>
              </a:solidFill>
              <a:latin typeface="Arial"/>
              <a:ea typeface="Arial"/>
              <a:cs typeface="Arial"/>
              <a:sym typeface="Arial"/>
            </a:endParaRPr>
          </a:p>
        </p:txBody>
      </p:sp>
      <p:sp>
        <p:nvSpPr>
          <p:cNvPr id="155" name="Google Shape;155;p35"/>
          <p:cNvSpPr txBox="1"/>
          <p:nvPr/>
        </p:nvSpPr>
        <p:spPr>
          <a:xfrm>
            <a:off x="1029838" y="2536618"/>
            <a:ext cx="12933064" cy="935641"/>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None/>
            </a:pPr>
            <a:r>
              <a:rPr lang="en-US" sz="2000" b="1" i="0" u="none" strike="noStrike" cap="none">
                <a:solidFill>
                  <a:srgbClr val="E36C09"/>
                </a:solidFill>
                <a:latin typeface="Arial"/>
                <a:ea typeface="Arial"/>
                <a:cs typeface="Arial"/>
                <a:sym typeface="Arial"/>
              </a:rPr>
              <a:t>Implementing the flipped classroom effectively requires strategic planning and adaptability. Here are some practical steps for educators:</a:t>
            </a:r>
            <a:endParaRPr sz="2000" b="1" i="0" u="none" strike="noStrike" cap="none">
              <a:solidFill>
                <a:srgbClr val="E36C09"/>
              </a:solidFill>
              <a:latin typeface="Arial"/>
              <a:ea typeface="Arial"/>
              <a:cs typeface="Arial"/>
              <a:sym typeface="Arial"/>
            </a:endParaRPr>
          </a:p>
        </p:txBody>
      </p:sp>
      <p:sp>
        <p:nvSpPr>
          <p:cNvPr id="156" name="Google Shape;156;p35"/>
          <p:cNvSpPr txBox="1"/>
          <p:nvPr/>
        </p:nvSpPr>
        <p:spPr>
          <a:xfrm>
            <a:off x="1174665" y="4151186"/>
            <a:ext cx="4214091" cy="1144737"/>
          </a:xfrm>
          <a:prstGeom prst="rect">
            <a:avLst/>
          </a:prstGeom>
          <a:noFill/>
          <a:ln>
            <a:noFill/>
          </a:ln>
        </p:spPr>
        <p:txBody>
          <a:bodyPr spcFirstLastPara="1" wrap="square" lIns="0" tIns="0" rIns="0" bIns="0" anchor="t" anchorCtr="0">
            <a:spAutoFit/>
          </a:bodyPr>
          <a:lstStyle/>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57" name="Google Shape;157;p3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5"/>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59" name="Google Shape;159;p3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60" name="Google Shape;160;p35"/>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61" name="Google Shape;161;p3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5"/>
          <p:cNvSpPr txBox="1"/>
          <p:nvPr/>
        </p:nvSpPr>
        <p:spPr>
          <a:xfrm>
            <a:off x="1759527" y="4320959"/>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35"/>
          <p:cNvSpPr txBox="1"/>
          <p:nvPr/>
        </p:nvSpPr>
        <p:spPr>
          <a:xfrm>
            <a:off x="1174664" y="3967830"/>
            <a:ext cx="3896099" cy="215443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Start Small</a:t>
            </a:r>
            <a:r>
              <a:rPr lang="en-US" sz="2000" b="0" i="0" u="none" strike="noStrike" cap="none">
                <a:solidFill>
                  <a:srgbClr val="000000"/>
                </a:solidFill>
                <a:latin typeface="Arial"/>
                <a:ea typeface="Arial"/>
                <a:cs typeface="Arial"/>
                <a:sym typeface="Arial"/>
              </a:rPr>
              <a:t>: Begin with flipping a single lesson or subject to understand the dynamics and adjust strategies accordingly.</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35"/>
          <p:cNvSpPr txBox="1"/>
          <p:nvPr/>
        </p:nvSpPr>
        <p:spPr>
          <a:xfrm>
            <a:off x="1174663" y="6022434"/>
            <a:ext cx="3896099" cy="18466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Provide Clear Instructions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Make sure students understand the expectations and have the resources they need for pre-class learning.</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35"/>
          <p:cNvSpPr txBox="1"/>
          <p:nvPr/>
        </p:nvSpPr>
        <p:spPr>
          <a:xfrm>
            <a:off x="6185723" y="3920850"/>
            <a:ext cx="3896099" cy="18466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Gather Feedback</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Continuously solicit student input to refine and improve the teaching-learning process.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35"/>
          <p:cNvSpPr txBox="1"/>
          <p:nvPr/>
        </p:nvSpPr>
        <p:spPr>
          <a:xfrm>
            <a:off x="6044149" y="5903185"/>
            <a:ext cx="3896099" cy="215443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Collaborate</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Share experiences and strategies with colleagues for mutual learning and support in implementing flipped classroom practices.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7" name="Google Shape;167;p35"/>
          <p:cNvPicPr preferRelativeResize="0"/>
          <p:nvPr/>
        </p:nvPicPr>
        <p:blipFill rotWithShape="1">
          <a:blip r:embed="rId5">
            <a:alphaModFix/>
          </a:blip>
          <a:srcRect/>
          <a:stretch/>
        </p:blipFill>
        <p:spPr>
          <a:xfrm>
            <a:off x="10815043" y="3217149"/>
            <a:ext cx="7187646" cy="5157194"/>
          </a:xfrm>
          <a:prstGeom prst="rect">
            <a:avLst/>
          </a:prstGeom>
          <a:noFill/>
          <a:ln>
            <a:noFill/>
          </a:ln>
        </p:spPr>
      </p:pic>
      <p:pic>
        <p:nvPicPr>
          <p:cNvPr id="168" name="Google Shape;168;p35"/>
          <p:cNvPicPr preferRelativeResize="0"/>
          <p:nvPr/>
        </p:nvPicPr>
        <p:blipFill rotWithShape="1">
          <a:blip r:embed="rId6">
            <a:alphaModFix/>
          </a:blip>
          <a:srcRect/>
          <a:stretch/>
        </p:blipFill>
        <p:spPr>
          <a:xfrm>
            <a:off x="16069950" y="9658784"/>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6"/>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6"/>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6"/>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77" name="Google Shape;177;p3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78" name="Google Shape;178;p3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6"/>
          <p:cNvSpPr txBox="1"/>
          <p:nvPr/>
        </p:nvSpPr>
        <p:spPr>
          <a:xfrm>
            <a:off x="818920" y="1579139"/>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Evaluating the Current teaching Practice</a:t>
            </a:r>
            <a:endParaRPr sz="1400" b="0" i="0" u="none" strike="noStrike" cap="none">
              <a:solidFill>
                <a:srgbClr val="000000"/>
              </a:solidFill>
              <a:latin typeface="Arial"/>
              <a:ea typeface="Arial"/>
              <a:cs typeface="Arial"/>
              <a:sym typeface="Arial"/>
            </a:endParaRPr>
          </a:p>
        </p:txBody>
      </p:sp>
      <p:sp>
        <p:nvSpPr>
          <p:cNvPr id="181" name="Google Shape;181;p36"/>
          <p:cNvSpPr txBox="1"/>
          <p:nvPr/>
        </p:nvSpPr>
        <p:spPr>
          <a:xfrm>
            <a:off x="1028700" y="3024399"/>
            <a:ext cx="15354300" cy="124957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0" i="0" u="none" strike="noStrike" cap="none">
                <a:solidFill>
                  <a:srgbClr val="121212"/>
                </a:solidFill>
                <a:latin typeface="Arial"/>
                <a:ea typeface="Arial"/>
                <a:cs typeface="Arial"/>
                <a:sym typeface="Arial"/>
              </a:rPr>
              <a:t>Evaluating current teaching practices is essential before transitioning to a flipped classroom model. This evaluation helps in understanding the effectiveness of current methods and identifying potential areas for integration of the  flipped model. </a:t>
            </a:r>
            <a:endParaRPr sz="20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800"/>
              <a:buFont typeface="Arial"/>
              <a:buNone/>
            </a:pPr>
            <a:r>
              <a:rPr lang="en-US" sz="1800" b="1" i="0" u="none" strike="noStrike" cap="none">
                <a:solidFill>
                  <a:srgbClr val="E36C09"/>
                </a:solidFill>
                <a:latin typeface="Arial"/>
                <a:ea typeface="Arial"/>
                <a:cs typeface="Arial"/>
                <a:sym typeface="Arial"/>
              </a:rPr>
              <a:t>Key Considerations for Evaluation:</a:t>
            </a:r>
            <a:endParaRPr sz="1800" b="0" i="0" u="none" strike="noStrike" cap="none">
              <a:solidFill>
                <a:srgbClr val="E36C09"/>
              </a:solidFill>
              <a:latin typeface="Arial"/>
              <a:ea typeface="Arial"/>
              <a:cs typeface="Arial"/>
              <a:sym typeface="Arial"/>
            </a:endParaRPr>
          </a:p>
        </p:txBody>
      </p:sp>
      <p:sp>
        <p:nvSpPr>
          <p:cNvPr id="182" name="Google Shape;182;p3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83" name="Google Shape;183;p3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84" name="Google Shape;184;p36"/>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85" name="Google Shape;185;p3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 name="Google Shape;186;p36"/>
          <p:cNvPicPr preferRelativeResize="0"/>
          <p:nvPr/>
        </p:nvPicPr>
        <p:blipFill rotWithShape="1">
          <a:blip r:embed="rId6">
            <a:alphaModFix/>
          </a:blip>
          <a:srcRect/>
          <a:stretch/>
        </p:blipFill>
        <p:spPr>
          <a:xfrm>
            <a:off x="14936431" y="5846502"/>
            <a:ext cx="2532649" cy="2818486"/>
          </a:xfrm>
          <a:prstGeom prst="rect">
            <a:avLst/>
          </a:prstGeom>
          <a:noFill/>
          <a:ln>
            <a:noFill/>
          </a:ln>
        </p:spPr>
      </p:pic>
      <p:sp>
        <p:nvSpPr>
          <p:cNvPr id="187" name="Google Shape;187;p36"/>
          <p:cNvSpPr txBox="1"/>
          <p:nvPr/>
        </p:nvSpPr>
        <p:spPr>
          <a:xfrm>
            <a:off x="1908800" y="4515270"/>
            <a:ext cx="3860029" cy="446276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Student Engagement: </a:t>
            </a:r>
            <a:r>
              <a:rPr lang="en-US" sz="2000" b="0" i="0" u="none" strike="noStrike" cap="none">
                <a:solidFill>
                  <a:srgbClr val="000000"/>
                </a:solidFill>
                <a:latin typeface="Arial"/>
                <a:ea typeface="Arial"/>
                <a:cs typeface="Arial"/>
                <a:sym typeface="Arial"/>
              </a:rPr>
              <a:t>Evaluate the level of student involvement during traditional lectures. Are students actively participating and displaying signs of engagement, or are they passive recipients of information?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36"/>
          <p:cNvSpPr txBox="1"/>
          <p:nvPr/>
        </p:nvSpPr>
        <p:spPr>
          <a:xfrm>
            <a:off x="6449731" y="4510816"/>
            <a:ext cx="3477491" cy="3323987"/>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a:solidFill>
                  <a:srgbClr val="E36C09"/>
                </a:solidFill>
                <a:latin typeface="Arial"/>
                <a:ea typeface="Arial"/>
                <a:cs typeface="Arial"/>
                <a:sym typeface="Arial"/>
              </a:rPr>
              <a:t>Content Delivery: </a:t>
            </a:r>
            <a:r>
              <a:rPr lang="en-US" sz="2000" b="0" i="0" u="none" strike="noStrike" cap="none">
                <a:solidFill>
                  <a:srgbClr val="000000"/>
                </a:solidFill>
                <a:latin typeface="Arial"/>
                <a:ea typeface="Arial"/>
                <a:cs typeface="Arial"/>
                <a:sym typeface="Arial"/>
              </a:rPr>
              <a:t>Assess the current method of delivering content. Does it facilitate effective learning, or is it primarily one-way communication?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36"/>
          <p:cNvSpPr txBox="1"/>
          <p:nvPr/>
        </p:nvSpPr>
        <p:spPr>
          <a:xfrm>
            <a:off x="10208943" y="4510816"/>
            <a:ext cx="3477491" cy="3754874"/>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a:solidFill>
                  <a:srgbClr val="E36C09"/>
                </a:solidFill>
                <a:latin typeface="Arial"/>
                <a:ea typeface="Arial"/>
                <a:cs typeface="Arial"/>
                <a:sym typeface="Arial"/>
              </a:rPr>
              <a:t>Accessibility: </a:t>
            </a:r>
            <a:r>
              <a:rPr lang="en-US" sz="2000" b="0" i="0" u="none" strike="noStrike" cap="none">
                <a:solidFill>
                  <a:srgbClr val="000000"/>
                </a:solidFill>
                <a:latin typeface="Arial"/>
                <a:ea typeface="Arial"/>
                <a:cs typeface="Arial"/>
                <a:sym typeface="Arial"/>
              </a:rPr>
              <a:t>Consider whether all students have equal access to the necessary resources for learning outside the classroom, such as technology and internet connectivity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90" name="Google Shape;190;p36"/>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7"/>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7"/>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7"/>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99" name="Google Shape;199;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00" name="Google Shape;200;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7"/>
          <p:cNvSpPr txBox="1"/>
          <p:nvPr/>
        </p:nvSpPr>
        <p:spPr>
          <a:xfrm>
            <a:off x="818920" y="1128221"/>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Evaluating the Current teaching Practice</a:t>
            </a:r>
            <a:endParaRPr sz="1400" b="0" i="0" u="none" strike="noStrike" cap="none">
              <a:solidFill>
                <a:srgbClr val="000000"/>
              </a:solidFill>
              <a:latin typeface="Arial"/>
              <a:ea typeface="Arial"/>
              <a:cs typeface="Arial"/>
              <a:sym typeface="Arial"/>
            </a:endParaRPr>
          </a:p>
        </p:txBody>
      </p:sp>
      <p:sp>
        <p:nvSpPr>
          <p:cNvPr id="203" name="Google Shape;203;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04" name="Google Shape;204;p3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05" name="Google Shape;205;p37"/>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06" name="Google Shape;206;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7"/>
          <p:cNvSpPr txBox="1"/>
          <p:nvPr/>
        </p:nvSpPr>
        <p:spPr>
          <a:xfrm>
            <a:off x="917932" y="2612486"/>
            <a:ext cx="3860029" cy="4616648"/>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a:solidFill>
                  <a:srgbClr val="E36C09"/>
                </a:solidFill>
                <a:latin typeface="Arial"/>
                <a:ea typeface="Arial"/>
                <a:cs typeface="Arial"/>
                <a:sym typeface="Arial"/>
              </a:rPr>
              <a:t>Homework and Assignments: </a:t>
            </a:r>
            <a:r>
              <a:rPr lang="en-US" sz="2000" b="0" i="0" u="none" strike="noStrike" cap="none">
                <a:solidFill>
                  <a:srgbClr val="121212"/>
                </a:solidFill>
                <a:latin typeface="Arial"/>
                <a:ea typeface="Arial"/>
                <a:cs typeface="Arial"/>
                <a:sym typeface="Arial"/>
              </a:rPr>
              <a:t>A</a:t>
            </a:r>
            <a:r>
              <a:rPr lang="en-US" sz="2000" b="0" i="0" u="none" strike="noStrike" cap="none">
                <a:solidFill>
                  <a:srgbClr val="000000"/>
                </a:solidFill>
                <a:latin typeface="Arial"/>
                <a:ea typeface="Arial"/>
                <a:cs typeface="Arial"/>
                <a:sym typeface="Arial"/>
              </a:rPr>
              <a:t>nalyze if the current homework assignments are effectively reinforcing classroom learning. Could these assignments be adapted into in-class activities for enhanced collaboration and support?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37"/>
          <p:cNvSpPr txBox="1"/>
          <p:nvPr/>
        </p:nvSpPr>
        <p:spPr>
          <a:xfrm>
            <a:off x="5452590" y="2586285"/>
            <a:ext cx="3477491" cy="4185761"/>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a:solidFill>
                  <a:srgbClr val="E36C09"/>
                </a:solidFill>
                <a:latin typeface="Arial"/>
                <a:ea typeface="Arial"/>
                <a:cs typeface="Arial"/>
                <a:sym typeface="Arial"/>
              </a:rPr>
              <a:t>Assessment Effectiveness: </a:t>
            </a:r>
            <a:r>
              <a:rPr lang="en-US" sz="2000" b="0" i="0" u="none" strike="noStrike" cap="none">
                <a:solidFill>
                  <a:srgbClr val="000000"/>
                </a:solidFill>
                <a:latin typeface="Arial"/>
                <a:ea typeface="Arial"/>
                <a:cs typeface="Arial"/>
                <a:sym typeface="Arial"/>
              </a:rPr>
              <a:t>Reflect on how well current assessments capture student learning. Explore the potential for more formative, interactive assessment methods during class time.</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37"/>
          <p:cNvSpPr txBox="1"/>
          <p:nvPr/>
        </p:nvSpPr>
        <p:spPr>
          <a:xfrm>
            <a:off x="9411631" y="2620920"/>
            <a:ext cx="3477491" cy="3970318"/>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a:solidFill>
                  <a:srgbClr val="E36C09"/>
                </a:solidFill>
                <a:latin typeface="Arial"/>
                <a:ea typeface="Arial"/>
                <a:cs typeface="Arial"/>
                <a:sym typeface="Arial"/>
              </a:rPr>
              <a:t>Teacher-Student Interaction: </a:t>
            </a:r>
            <a:r>
              <a:rPr lang="en-US" sz="2000" b="0" i="0" u="none" strike="noStrike" cap="none">
                <a:solidFill>
                  <a:srgbClr val="000000"/>
                </a:solidFill>
                <a:latin typeface="Arial"/>
                <a:ea typeface="Arial"/>
                <a:cs typeface="Arial"/>
                <a:sym typeface="Arial"/>
              </a:rPr>
              <a:t>Examine the nature of interactions between teachers and students. Is there sufficient support for individual learning needs or small group interactions?</a:t>
            </a:r>
            <a:endParaRPr/>
          </a:p>
        </p:txBody>
      </p:sp>
      <p:sp>
        <p:nvSpPr>
          <p:cNvPr id="210" name="Google Shape;210;p37"/>
          <p:cNvSpPr txBox="1"/>
          <p:nvPr/>
        </p:nvSpPr>
        <p:spPr>
          <a:xfrm>
            <a:off x="13154290" y="2687043"/>
            <a:ext cx="3477491" cy="3539430"/>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a:solidFill>
                  <a:srgbClr val="E36C09"/>
                </a:solidFill>
                <a:latin typeface="Arial"/>
                <a:ea typeface="Arial"/>
                <a:cs typeface="Arial"/>
                <a:sym typeface="Arial"/>
              </a:rPr>
              <a:t>Technology Integration: </a:t>
            </a:r>
            <a:r>
              <a:rPr lang="en-US" sz="2000" b="0" i="0" u="none" strike="noStrike" cap="none">
                <a:solidFill>
                  <a:srgbClr val="000000"/>
                </a:solidFill>
                <a:latin typeface="Arial"/>
                <a:ea typeface="Arial"/>
                <a:cs typeface="Arial"/>
                <a:sym typeface="Arial"/>
              </a:rPr>
              <a:t>Review the use of technology in current teaching practices. Is there scope to enhance the use of digital tools to support a flipped learning approach? </a:t>
            </a:r>
            <a:endParaRPr/>
          </a:p>
        </p:txBody>
      </p:sp>
      <p:sp>
        <p:nvSpPr>
          <p:cNvPr id="211" name="Google Shape;211;p37"/>
          <p:cNvSpPr/>
          <p:nvPr/>
        </p:nvSpPr>
        <p:spPr>
          <a:xfrm>
            <a:off x="1413164" y="7370618"/>
            <a:ext cx="8991600" cy="1219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37"/>
          <p:cNvSpPr txBox="1"/>
          <p:nvPr/>
        </p:nvSpPr>
        <p:spPr>
          <a:xfrm>
            <a:off x="1724726" y="7435556"/>
            <a:ext cx="803782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Think about your current class setup. Are all students equally able to access digital resources outside of class? How do you ensure that no one is left behind due to lack of technology or resources?”</a:t>
            </a:r>
            <a:endParaRPr/>
          </a:p>
        </p:txBody>
      </p:sp>
      <p:pic>
        <p:nvPicPr>
          <p:cNvPr id="213" name="Google Shape;213;p37"/>
          <p:cNvPicPr preferRelativeResize="0"/>
          <p:nvPr/>
        </p:nvPicPr>
        <p:blipFill rotWithShape="1">
          <a:blip r:embed="rId6">
            <a:alphaModFix/>
          </a:blip>
          <a:srcRect/>
          <a:stretch/>
        </p:blipFill>
        <p:spPr>
          <a:xfrm>
            <a:off x="16069950" y="9658784"/>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8"/>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8"/>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22" name="Google Shape;222;p3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23" name="Google Shape;223;p3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8"/>
          <p:cNvSpPr txBox="1"/>
          <p:nvPr/>
        </p:nvSpPr>
        <p:spPr>
          <a:xfrm>
            <a:off x="935103" y="933624"/>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Evaluating the Current teaching Practice</a:t>
            </a:r>
            <a:endParaRPr sz="1400" b="0" i="0" u="none" strike="noStrike" cap="none">
              <a:solidFill>
                <a:srgbClr val="000000"/>
              </a:solidFill>
              <a:latin typeface="Arial"/>
              <a:ea typeface="Arial"/>
              <a:cs typeface="Arial"/>
              <a:sym typeface="Arial"/>
            </a:endParaRPr>
          </a:p>
        </p:txBody>
      </p:sp>
      <p:sp>
        <p:nvSpPr>
          <p:cNvPr id="226" name="Google Shape;226;p38"/>
          <p:cNvSpPr txBox="1"/>
          <p:nvPr/>
        </p:nvSpPr>
        <p:spPr>
          <a:xfrm>
            <a:off x="818920" y="2579858"/>
            <a:ext cx="7429500" cy="430887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Steps to Evaluate: </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Conduct surveys or interviews with students to gather their perspectives on current teaching methods.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Review past assessment results to identify trends in student performance.</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Reflect on classroom dynamics, particularly the balance between lecturing and interactive activities.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Analyze the existing use of technology in teaching and learning processes.</a:t>
            </a:r>
            <a:endParaRPr/>
          </a:p>
        </p:txBody>
      </p:sp>
      <p:sp>
        <p:nvSpPr>
          <p:cNvPr id="227" name="Google Shape;227;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28" name="Google Shape;228;p3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29" name="Google Shape;229;p38"/>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30" name="Google Shape;230;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8"/>
          <p:cNvSpPr txBox="1"/>
          <p:nvPr/>
        </p:nvSpPr>
        <p:spPr>
          <a:xfrm>
            <a:off x="11304819" y="3155660"/>
            <a:ext cx="3623344" cy="41903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Read this article by Diane Sherron on how student surveys can be used to improve the quality of education: </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https://blocksurvey.io/research/student-surveys-to-improve-quality-of-education</a:t>
            </a:r>
            <a:endParaRPr/>
          </a:p>
        </p:txBody>
      </p:sp>
      <p:sp>
        <p:nvSpPr>
          <p:cNvPr id="232" name="Google Shape;232;p38"/>
          <p:cNvSpPr/>
          <p:nvPr/>
        </p:nvSpPr>
        <p:spPr>
          <a:xfrm>
            <a:off x="10834255" y="2180383"/>
            <a:ext cx="4752109" cy="6193892"/>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33" name="Google Shape;233;p38"/>
          <p:cNvSpPr/>
          <p:nvPr/>
        </p:nvSpPr>
        <p:spPr>
          <a:xfrm>
            <a:off x="10307783" y="2507673"/>
            <a:ext cx="5818908" cy="5486400"/>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234" name="Google Shape;234;p38"/>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5"/>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43" name="Google Shape;243;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44" name="Google Shape;244;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5"/>
          <p:cNvSpPr txBox="1"/>
          <p:nvPr/>
        </p:nvSpPr>
        <p:spPr>
          <a:xfrm>
            <a:off x="935103" y="933624"/>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Evaluating the Current teaching Practice</a:t>
            </a:r>
            <a:endParaRPr sz="1400" b="0" i="0" u="none" strike="noStrike" cap="none">
              <a:solidFill>
                <a:srgbClr val="000000"/>
              </a:solidFill>
              <a:latin typeface="Arial"/>
              <a:ea typeface="Arial"/>
              <a:cs typeface="Arial"/>
              <a:sym typeface="Arial"/>
            </a:endParaRPr>
          </a:p>
        </p:txBody>
      </p:sp>
      <p:sp>
        <p:nvSpPr>
          <p:cNvPr id="247" name="Google Shape;247;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48" name="Google Shape;248;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49" name="Google Shape;249;p5"/>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50" name="Google Shape;250;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5"/>
          <p:cNvSpPr txBox="1"/>
          <p:nvPr/>
        </p:nvSpPr>
        <p:spPr>
          <a:xfrm>
            <a:off x="1075308" y="2900434"/>
            <a:ext cx="7030582"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Implementing Change Based on Evaluation:</a:t>
            </a:r>
            <a:br>
              <a:rPr lang="en-US" sz="2600" b="1" i="0" u="none" strike="noStrike" cap="none">
                <a:solidFill>
                  <a:schemeClr val="dk1"/>
                </a:solidFill>
                <a:latin typeface="Arial"/>
                <a:ea typeface="Arial"/>
                <a:cs typeface="Arial"/>
                <a:sym typeface="Arial"/>
              </a:rPr>
            </a:br>
            <a:endParaRPr sz="2000" b="1"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Develop a plan addressing identified areas needing improvement.</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Consider pilot initiatives, integrating elements of the flipped classroom in specific lessons.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Regularly seek feedback from students and colleagues to continuously refine the approach.</a:t>
            </a:r>
            <a:endParaRPr/>
          </a:p>
        </p:txBody>
      </p:sp>
      <p:sp>
        <p:nvSpPr>
          <p:cNvPr id="252" name="Google Shape;252;p5"/>
          <p:cNvSpPr txBox="1"/>
          <p:nvPr/>
        </p:nvSpPr>
        <p:spPr>
          <a:xfrm>
            <a:off x="9657447" y="2490885"/>
            <a:ext cx="565375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Time to practice!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Now it is time to list key aspects of current teaching practices that work well and areas where you face challenges. Place them under “Successes” and “Challenges”. </a:t>
            </a:r>
            <a:endParaRPr sz="2000" b="0" i="0" u="none" strike="noStrike" cap="none">
              <a:solidFill>
                <a:srgbClr val="000000"/>
              </a:solidFill>
              <a:latin typeface="Arial"/>
              <a:ea typeface="Arial"/>
              <a:cs typeface="Arial"/>
              <a:sym typeface="Arial"/>
            </a:endParaRPr>
          </a:p>
        </p:txBody>
      </p:sp>
      <p:pic>
        <p:nvPicPr>
          <p:cNvPr id="253" name="Google Shape;253;p5"/>
          <p:cNvPicPr preferRelativeResize="0"/>
          <p:nvPr/>
        </p:nvPicPr>
        <p:blipFill rotWithShape="1">
          <a:blip r:embed="rId6">
            <a:alphaModFix/>
          </a:blip>
          <a:srcRect/>
          <a:stretch/>
        </p:blipFill>
        <p:spPr>
          <a:xfrm>
            <a:off x="9700107" y="4521503"/>
            <a:ext cx="5611090" cy="3713532"/>
          </a:xfrm>
          <a:prstGeom prst="rect">
            <a:avLst/>
          </a:prstGeom>
          <a:noFill/>
          <a:ln>
            <a:noFill/>
          </a:ln>
        </p:spPr>
      </p:pic>
      <p:sp>
        <p:nvSpPr>
          <p:cNvPr id="254" name="Google Shape;254;p5"/>
          <p:cNvSpPr txBox="1"/>
          <p:nvPr/>
        </p:nvSpPr>
        <p:spPr>
          <a:xfrm>
            <a:off x="10363427" y="5608836"/>
            <a:ext cx="41286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Successes Vs Challenges</a:t>
            </a:r>
            <a:endParaRPr sz="2000" b="1" i="0" u="none" strike="noStrike" cap="none">
              <a:solidFill>
                <a:srgbClr val="000000"/>
              </a:solidFill>
              <a:latin typeface="Arial"/>
              <a:ea typeface="Arial"/>
              <a:cs typeface="Arial"/>
              <a:sym typeface="Arial"/>
            </a:endParaRPr>
          </a:p>
        </p:txBody>
      </p:sp>
      <p:sp>
        <p:nvSpPr>
          <p:cNvPr id="255" name="Google Shape;255;p5"/>
          <p:cNvSpPr/>
          <p:nvPr/>
        </p:nvSpPr>
        <p:spPr>
          <a:xfrm>
            <a:off x="8771738" y="2253810"/>
            <a:ext cx="7313389" cy="6476531"/>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56" name="Google Shape;256;p5"/>
          <p:cNvSpPr/>
          <p:nvPr/>
        </p:nvSpPr>
        <p:spPr>
          <a:xfrm>
            <a:off x="9455954" y="1752544"/>
            <a:ext cx="5943600" cy="7490773"/>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257" name="Google Shape;257;p5"/>
          <p:cNvPicPr preferRelativeResize="0"/>
          <p:nvPr/>
        </p:nvPicPr>
        <p:blipFill rotWithShape="1">
          <a:blip r:embed="rId7">
            <a:alphaModFix/>
          </a:blip>
          <a:srcRect/>
          <a:stretch/>
        </p:blipFill>
        <p:spPr>
          <a:xfrm>
            <a:off x="16069950" y="9658784"/>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5580</Words>
  <Application>Microsoft Office PowerPoint</Application>
  <PresentationFormat>Custom</PresentationFormat>
  <Paragraphs>299</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 Black</vt:lpstr>
      <vt:lpstr>Arial</vt:lpstr>
      <vt:lpstr>Noto Sans Symbols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lastModifiedBy>Sotiria Tsalamani</cp:lastModifiedBy>
  <cp:revision>1</cp:revision>
  <dcterms:created xsi:type="dcterms:W3CDTF">2006-08-16T00:00:00Z</dcterms:created>
  <dcterms:modified xsi:type="dcterms:W3CDTF">2024-11-07T20:56:51Z</dcterms:modified>
</cp:coreProperties>
</file>