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8288000" cy="10287000"/>
  <p:notesSz cx="6858000" cy="9144000"/>
  <p:embeddedFontLst>
    <p:embeddedFont>
      <p:font typeface="Arial Black" panose="020B0A04020102020204" pitchFamily="34" charset="0"/>
      <p:regular r:id="rId39"/>
      <p:bold r:id="rId40"/>
    </p:embeddedFont>
    <p:embeddedFont>
      <p:font typeface="HK Grotesk Bold" panose="020B0604020202020204" charset="0"/>
      <p:regular r:id="rId41"/>
    </p:embeddedFon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mNGwZiA6mNGocDRp5QE9e+Kr4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B1519-52F8-4B01-A974-21852A64742E}" v="33" dt="2024-11-08T20:28:37.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c7e5e806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g2c7e5e806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hyperlink" Target="https://www.sessionlab.com/library/energiser" TargetMode="External"/><Relationship Id="rId4" Type="http://schemas.openxmlformats.org/officeDocument/2006/relationships/image" Target="../media/image14.png"/><Relationship Id="rId9" Type="http://schemas.openxmlformats.org/officeDocument/2006/relationships/hyperlink" Target="https://www.youtube.com/watch?v=RsUAY2Wq_7Q"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H4TQZSabHuA"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blocksurvey.io/research/student-surveys-to-improve-quality-of-education"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276998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GB" sz="3200" spc="-102" dirty="0" err="1">
                <a:solidFill>
                  <a:srgbClr val="FB8709"/>
                </a:solidFill>
                <a:latin typeface="HK Grotesk Bold"/>
              </a:rPr>
              <a:t>Módulo</a:t>
            </a:r>
            <a:r>
              <a:rPr lang="en-GB" sz="3200" spc="-102" dirty="0">
                <a:solidFill>
                  <a:srgbClr val="FB8709"/>
                </a:solidFill>
                <a:latin typeface="HK Grotesk Bold"/>
              </a:rPr>
              <a:t> 4: </a:t>
            </a:r>
            <a:r>
              <a:rPr lang="en-US" sz="3200" b="0" i="0" u="none" strike="noStrike" cap="none" dirty="0" err="1">
                <a:solidFill>
                  <a:srgbClr val="FB8709"/>
                </a:solidFill>
                <a:latin typeface="Arial"/>
                <a:ea typeface="Arial"/>
                <a:cs typeface="Arial"/>
                <a:sym typeface="Arial"/>
              </a:rPr>
              <a:t>Implantación</a:t>
            </a:r>
            <a:r>
              <a:rPr lang="en-US" sz="3200" b="0" i="0" u="none" strike="noStrike" cap="none" dirty="0">
                <a:solidFill>
                  <a:srgbClr val="FB8709"/>
                </a:solidFill>
                <a:latin typeface="Arial"/>
                <a:ea typeface="Arial"/>
                <a:cs typeface="Arial"/>
                <a:sym typeface="Arial"/>
              </a:rPr>
              <a:t> del </a:t>
            </a:r>
            <a:r>
              <a:rPr lang="en-US" sz="3200" b="0" i="0" u="none" strike="noStrike" cap="none" dirty="0" err="1">
                <a:solidFill>
                  <a:srgbClr val="FB8709"/>
                </a:solidFill>
                <a:latin typeface="Arial"/>
                <a:ea typeface="Arial"/>
                <a:cs typeface="Arial"/>
                <a:sym typeface="Arial"/>
              </a:rPr>
              <a:t>enfoque</a:t>
            </a:r>
            <a:r>
              <a:rPr lang="en-US" sz="3200" b="0" i="0" u="none" strike="noStrike" cap="none" dirty="0">
                <a:solidFill>
                  <a:srgbClr val="FB8709"/>
                </a:solidFill>
                <a:latin typeface="Arial"/>
                <a:ea typeface="Arial"/>
                <a:cs typeface="Arial"/>
                <a:sym typeface="Arial"/>
              </a:rPr>
              <a:t> Flipped Classroom y </a:t>
            </a:r>
            <a:r>
              <a:rPr lang="en-US" sz="3200" b="0" i="0" u="none" strike="noStrike" cap="none" dirty="0" err="1">
                <a:solidFill>
                  <a:srgbClr val="FB8709"/>
                </a:solidFill>
                <a:latin typeface="Arial"/>
                <a:ea typeface="Arial"/>
                <a:cs typeface="Arial"/>
                <a:sym typeface="Arial"/>
              </a:rPr>
              <a:t>el</a:t>
            </a:r>
            <a:r>
              <a:rPr lang="en-US" sz="3200" b="0" i="0" u="none" strike="noStrike" cap="none" dirty="0">
                <a:solidFill>
                  <a:srgbClr val="FB8709"/>
                </a:solidFill>
                <a:latin typeface="Arial"/>
                <a:ea typeface="Arial"/>
                <a:cs typeface="Arial"/>
                <a:sym typeface="Arial"/>
              </a:rPr>
              <a:t> </a:t>
            </a:r>
            <a:r>
              <a:rPr lang="en-US" sz="3200" b="0" i="0" u="none" strike="noStrike" cap="none" dirty="0" err="1">
                <a:solidFill>
                  <a:srgbClr val="FB8709"/>
                </a:solidFill>
                <a:latin typeface="Arial"/>
                <a:ea typeface="Arial"/>
                <a:cs typeface="Arial"/>
                <a:sym typeface="Arial"/>
              </a:rPr>
              <a:t>aprendizaje</a:t>
            </a:r>
            <a:r>
              <a:rPr lang="en-US" sz="3200" b="0" i="0" u="none" strike="noStrike" cap="none" dirty="0">
                <a:solidFill>
                  <a:srgbClr val="FB8709"/>
                </a:solidFill>
                <a:latin typeface="Arial"/>
                <a:ea typeface="Arial"/>
                <a:cs typeface="Arial"/>
                <a:sym typeface="Arial"/>
              </a:rPr>
              <a:t> </a:t>
            </a:r>
            <a:r>
              <a:rPr lang="en-US" sz="3200" b="0" i="0" u="none" strike="noStrike" cap="none" dirty="0" err="1">
                <a:solidFill>
                  <a:srgbClr val="FB8709"/>
                </a:solidFill>
                <a:latin typeface="Arial"/>
                <a:ea typeface="Arial"/>
                <a:cs typeface="Arial"/>
                <a:sym typeface="Arial"/>
              </a:rPr>
              <a:t>colaborativo</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rgbClr val="053249"/>
                </a:solidFill>
                <a:latin typeface="Arial"/>
                <a:ea typeface="Arial"/>
                <a:cs typeface="Arial"/>
                <a:sym typeface="Arial"/>
              </a:rPr>
              <a:t>Unidad 1: </a:t>
            </a:r>
            <a:r>
              <a:rPr lang="en-US" sz="2800" b="0" i="0" u="none" strike="noStrike" cap="none" dirty="0" err="1">
                <a:solidFill>
                  <a:srgbClr val="053249"/>
                </a:solidFill>
                <a:latin typeface="Arial"/>
                <a:ea typeface="Arial"/>
                <a:cs typeface="Arial"/>
                <a:sym typeface="Arial"/>
              </a:rPr>
              <a:t>Puesta</a:t>
            </a:r>
            <a:r>
              <a:rPr lang="en-US" sz="2800" b="0" i="0" u="none" strike="noStrike" cap="none" dirty="0">
                <a:solidFill>
                  <a:srgbClr val="053249"/>
                </a:solidFill>
                <a:latin typeface="Arial"/>
                <a:ea typeface="Arial"/>
                <a:cs typeface="Arial"/>
                <a:sym typeface="Arial"/>
              </a:rPr>
              <a:t> </a:t>
            </a:r>
            <a:r>
              <a:rPr lang="en-US" sz="2800" b="0" i="0" u="none" strike="noStrike" cap="none" dirty="0" err="1">
                <a:solidFill>
                  <a:srgbClr val="053249"/>
                </a:solidFill>
                <a:latin typeface="Arial"/>
                <a:ea typeface="Arial"/>
                <a:cs typeface="Arial"/>
                <a:sym typeface="Arial"/>
              </a:rPr>
              <a:t>en</a:t>
            </a:r>
            <a:r>
              <a:rPr lang="en-US" sz="2800" b="0" i="0" u="none" strike="noStrike" cap="none" dirty="0">
                <a:solidFill>
                  <a:srgbClr val="053249"/>
                </a:solidFill>
                <a:latin typeface="Arial"/>
                <a:ea typeface="Arial"/>
                <a:cs typeface="Arial"/>
                <a:sym typeface="Arial"/>
              </a:rPr>
              <a:t> </a:t>
            </a:r>
            <a:r>
              <a:rPr lang="en-US" sz="2800" b="0" i="0" u="none" strike="noStrike" cap="none" dirty="0" err="1">
                <a:solidFill>
                  <a:srgbClr val="053249"/>
                </a:solidFill>
                <a:latin typeface="Arial"/>
                <a:ea typeface="Arial"/>
                <a:cs typeface="Arial"/>
                <a:sym typeface="Arial"/>
              </a:rPr>
              <a:t>marcha</a:t>
            </a:r>
            <a:r>
              <a:rPr lang="en-US" sz="2800" b="0" i="0" u="none" strike="noStrike" cap="none" dirty="0">
                <a:solidFill>
                  <a:srgbClr val="053249"/>
                </a:solidFill>
                <a:latin typeface="Arial"/>
                <a:ea typeface="Arial"/>
                <a:cs typeface="Arial"/>
                <a:sym typeface="Arial"/>
              </a:rPr>
              <a:t> del Flipped Classroom: </a:t>
            </a:r>
            <a:r>
              <a:rPr lang="en-US" sz="2800" b="0" i="0" u="none" strike="noStrike" cap="none" dirty="0" err="1">
                <a:solidFill>
                  <a:srgbClr val="053249"/>
                </a:solidFill>
                <a:latin typeface="Arial"/>
                <a:ea typeface="Arial"/>
                <a:cs typeface="Arial"/>
                <a:sym typeface="Arial"/>
              </a:rPr>
              <a:t>Estrategias</a:t>
            </a:r>
            <a:r>
              <a:rPr lang="en-US" sz="2800" b="0" i="0" u="none" strike="noStrike" cap="none" dirty="0">
                <a:solidFill>
                  <a:srgbClr val="053249"/>
                </a:solidFill>
                <a:latin typeface="Arial"/>
                <a:ea typeface="Arial"/>
                <a:cs typeface="Arial"/>
                <a:sym typeface="Arial"/>
              </a:rPr>
              <a:t> de </a:t>
            </a:r>
            <a:r>
              <a:rPr lang="en-US" sz="2800" b="0" i="0" u="none" strike="noStrike" cap="none" dirty="0" err="1">
                <a:solidFill>
                  <a:srgbClr val="053249"/>
                </a:solidFill>
                <a:latin typeface="Arial"/>
                <a:ea typeface="Arial"/>
                <a:cs typeface="Arial"/>
                <a:sym typeface="Arial"/>
              </a:rPr>
              <a:t>implantación</a:t>
            </a:r>
            <a:r>
              <a:rPr lang="en-US" sz="2800" b="0" i="0" u="none" strike="noStrike" cap="none" dirty="0">
                <a:solidFill>
                  <a:srgbClr val="053249"/>
                </a:solidFill>
                <a:latin typeface="Arial"/>
                <a:ea typeface="Arial"/>
                <a:cs typeface="Arial"/>
                <a:sym typeface="Arial"/>
              </a:rPr>
              <a:t> y </a:t>
            </a:r>
            <a:r>
              <a:rPr lang="en-US" sz="2800" b="0" i="0" u="none" strike="noStrike" cap="none" dirty="0" err="1">
                <a:solidFill>
                  <a:srgbClr val="053249"/>
                </a:solidFill>
                <a:latin typeface="Arial"/>
                <a:ea typeface="Arial"/>
                <a:cs typeface="Arial"/>
                <a:sym typeface="Arial"/>
              </a:rPr>
              <a:t>consideraciones</a:t>
            </a:r>
            <a:endParaRPr sz="1400" b="0"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6069950" y="9658784"/>
            <a:ext cx="1727565" cy="628205"/>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AE3B712A-895D-686F-DB9C-AC07CB2FA90B}"/>
              </a:ext>
            </a:extLst>
          </p:cNvPr>
          <p:cNvPicPr>
            <a:picLocks noChangeAspect="1"/>
          </p:cNvPicPr>
          <p:nvPr/>
        </p:nvPicPr>
        <p:blipFill>
          <a:blip r:embed="rId6"/>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12">
            <a:extLst>
              <a:ext uri="{FF2B5EF4-FFF2-40B4-BE49-F238E27FC236}">
                <a16:creationId xmlns:a16="http://schemas.microsoft.com/office/drawing/2014/main" id="{7C0DB26D-898C-575E-B592-45726FDC5405}"/>
              </a:ext>
            </a:extLst>
          </p:cNvPr>
          <p:cNvSpPr txBox="1"/>
          <p:nvPr/>
        </p:nvSpPr>
        <p:spPr>
          <a:xfrm>
            <a:off x="4343400" y="8967169"/>
            <a:ext cx="6720632" cy="1004570"/>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1"/>
        <p:cNvGrpSpPr/>
        <p:nvPr/>
      </p:nvGrpSpPr>
      <p:grpSpPr>
        <a:xfrm>
          <a:off x="0" y="0"/>
          <a:ext cx="0" cy="0"/>
          <a:chOff x="0" y="0"/>
          <a:chExt cx="0" cy="0"/>
        </a:xfrm>
      </p:grpSpPr>
      <p:sp>
        <p:nvSpPr>
          <p:cNvPr id="262" name="Google Shape;262;p6"/>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64" name="Google Shape;264;p6"/>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65" name="Google Shape;265;p6"/>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66" name="Google Shape;266;p6"/>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37" r="-37535"/>
            </a:stretch>
          </a:blipFill>
          <a:ln>
            <a:noFill/>
          </a:ln>
        </p:spPr>
        <p:txBody>
          <a:bodyPr/>
          <a:lstStyle/>
          <a:p>
            <a:endParaRPr lang="en-BE"/>
          </a:p>
        </p:txBody>
      </p:sp>
      <p:sp>
        <p:nvSpPr>
          <p:cNvPr id="267" name="Google Shape;267;p6"/>
          <p:cNvSpPr txBox="1"/>
          <p:nvPr/>
        </p:nvSpPr>
        <p:spPr>
          <a:xfrm>
            <a:off x="9613815" y="685839"/>
            <a:ext cx="8054305" cy="971228"/>
          </a:xfrm>
          <a:prstGeom prst="rect">
            <a:avLst/>
          </a:prstGeom>
          <a:noFill/>
          <a:ln>
            <a:noFill/>
          </a:ln>
        </p:spPr>
        <p:txBody>
          <a:bodyPr spcFirstLastPara="1" wrap="square" lIns="0" tIns="0" rIns="0" bIns="0" anchor="t" anchorCtr="0">
            <a:spAutoFit/>
          </a:bodyPr>
          <a:lstStyle/>
          <a:p>
            <a:pPr marL="0" marR="0" lvl="0" indent="0" algn="l" rtl="0">
              <a:lnSpc>
                <a:spcPct val="128332"/>
              </a:lnSpc>
              <a:spcBef>
                <a:spcPts val="0"/>
              </a:spcBef>
              <a:spcAft>
                <a:spcPts val="0"/>
              </a:spcAft>
              <a:buClr>
                <a:srgbClr val="000000"/>
              </a:buClr>
              <a:buSzPts val="6000"/>
              <a:buFont typeface="Arial"/>
              <a:buNone/>
            </a:pPr>
            <a:r>
              <a:rPr lang="en-US" sz="6000" b="0" i="0" u="none" strike="noStrike" cap="none">
                <a:solidFill>
                  <a:srgbClr val="033C5B"/>
                </a:solidFill>
                <a:latin typeface="Arial"/>
                <a:ea typeface="Arial"/>
                <a:cs typeface="Arial"/>
                <a:sym typeface="Arial"/>
              </a:rPr>
              <a:t>Preparación previa a la clase</a:t>
            </a:r>
            <a:endParaRPr sz="1400" b="0" i="0" u="none" strike="noStrike" cap="none">
              <a:solidFill>
                <a:srgbClr val="000000"/>
              </a:solidFill>
              <a:latin typeface="Arial"/>
              <a:ea typeface="Arial"/>
              <a:cs typeface="Arial"/>
              <a:sym typeface="Arial"/>
            </a:endParaRPr>
          </a:p>
        </p:txBody>
      </p:sp>
      <p:sp>
        <p:nvSpPr>
          <p:cNvPr id="268" name="Google Shape;268;p6"/>
          <p:cNvSpPr txBox="1"/>
          <p:nvPr/>
        </p:nvSpPr>
        <p:spPr>
          <a:xfrm>
            <a:off x="9613815" y="3232917"/>
            <a:ext cx="7319734" cy="323165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La preparación previa a la clase es </a:t>
            </a:r>
            <a:r>
              <a:rPr lang="en-US" sz="2000"/>
              <a:t>esencial en </a:t>
            </a:r>
            <a:r>
              <a:rPr lang="en-US" sz="2000" b="0" i="0" u="none" strike="noStrike" cap="none">
                <a:solidFill>
                  <a:srgbClr val="000000"/>
                </a:solidFill>
                <a:latin typeface="Arial"/>
                <a:ea typeface="Arial"/>
                <a:cs typeface="Arial"/>
                <a:sym typeface="Arial"/>
              </a:rPr>
              <a:t>el modelo de aula invertida. Sienta las bases para un aprendizaje activo y en profundidad durante la clase. Esta fase de preparación implica que los estudiantes se involucren con los conceptos fundamentales de la lección a su propio ritmo fuera del aula, creando una base para un aprendizaje más interactivo y avanzado durante las sesiones posteriores en clase.</a:t>
            </a:r>
            <a:endParaRPr/>
          </a:p>
        </p:txBody>
      </p:sp>
      <p:sp>
        <p:nvSpPr>
          <p:cNvPr id="269" name="Google Shape;269;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270" name="Google Shape;270;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272" name="Google Shape;272;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8823870B-D56E-659E-236A-6AB4C4FF1115}"/>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95F0296-590E-74C8-4247-02FD6A76D69D}"/>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7"/>
          <p:cNvSpPr txBox="1"/>
          <p:nvPr/>
        </p:nvSpPr>
        <p:spPr>
          <a:xfrm>
            <a:off x="734019" y="1414393"/>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Preparación previa a la clase</a:t>
            </a:r>
            <a:endParaRPr sz="3200" b="0" i="0" u="none" strike="noStrike" cap="none">
              <a:solidFill>
                <a:srgbClr val="000000"/>
              </a:solidFill>
              <a:latin typeface="Arial"/>
              <a:ea typeface="Arial"/>
              <a:cs typeface="Arial"/>
              <a:sym typeface="Arial"/>
            </a:endParaRPr>
          </a:p>
        </p:txBody>
      </p:sp>
      <p:sp>
        <p:nvSpPr>
          <p:cNvPr id="279" name="Google Shape;279;p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2" name="Google Shape;282;p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83" name="Google Shape;283;p7"/>
          <p:cNvSpPr txBox="1"/>
          <p:nvPr/>
        </p:nvSpPr>
        <p:spPr>
          <a:xfrm>
            <a:off x="735899" y="2191740"/>
            <a:ext cx="937888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La preparación previa a la clase requiere varios elementos clave: </a:t>
            </a:r>
            <a:endParaRPr sz="2000" b="0" i="0" u="none" strike="noStrike" cap="none">
              <a:solidFill>
                <a:srgbClr val="E36C09"/>
              </a:solidFill>
              <a:latin typeface="Arial"/>
              <a:ea typeface="Arial"/>
              <a:cs typeface="Arial"/>
              <a:sym typeface="Arial"/>
            </a:endParaRPr>
          </a:p>
        </p:txBody>
      </p:sp>
      <p:sp>
        <p:nvSpPr>
          <p:cNvPr id="284" name="Google Shape;284;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85" name="Google Shape;285;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87" name="Google Shape;287;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7"/>
          <p:cNvPicPr preferRelativeResize="0"/>
          <p:nvPr/>
        </p:nvPicPr>
        <p:blipFill rotWithShape="1">
          <a:blip r:embed="rId6">
            <a:alphaModFix/>
          </a:blip>
          <a:srcRect/>
          <a:stretch/>
        </p:blipFill>
        <p:spPr>
          <a:xfrm>
            <a:off x="13278946" y="5998720"/>
            <a:ext cx="2136078" cy="1943492"/>
          </a:xfrm>
          <a:prstGeom prst="rect">
            <a:avLst/>
          </a:prstGeom>
          <a:noFill/>
          <a:ln>
            <a:noFill/>
          </a:ln>
        </p:spPr>
      </p:pic>
      <p:sp>
        <p:nvSpPr>
          <p:cNvPr id="289" name="Google Shape;289;p7"/>
          <p:cNvSpPr txBox="1"/>
          <p:nvPr/>
        </p:nvSpPr>
        <p:spPr>
          <a:xfrm>
            <a:off x="1182464" y="2772896"/>
            <a:ext cx="4430218" cy="30777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Elaboración de contenidos: </a:t>
            </a:r>
            <a:r>
              <a:rPr lang="en-US" sz="2000" b="0" i="0" u="none" strike="noStrike" cap="none">
                <a:solidFill>
                  <a:srgbClr val="121212"/>
                </a:solidFill>
                <a:latin typeface="Arial"/>
                <a:ea typeface="Arial"/>
                <a:cs typeface="Arial"/>
                <a:sym typeface="Arial"/>
              </a:rPr>
              <a:t>Proporcione materiales de aprendizaje accesibles y de alta calidad, como vídeos, artículos y podcasts, que cubran en profundidad los conceptos esenciales.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7"/>
          <p:cNvSpPr txBox="1"/>
          <p:nvPr/>
        </p:nvSpPr>
        <p:spPr>
          <a:xfrm>
            <a:off x="1107513" y="5695991"/>
            <a:ext cx="4431806" cy="3323946"/>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Orientaciones para la preparación: </a:t>
            </a:r>
            <a:r>
              <a:rPr lang="en-US" sz="2000" b="0" i="0" u="none" strike="noStrike" cap="none">
                <a:solidFill>
                  <a:srgbClr val="121212"/>
                </a:solidFill>
                <a:latin typeface="Arial"/>
                <a:ea typeface="Arial"/>
                <a:cs typeface="Arial"/>
                <a:sym typeface="Arial"/>
              </a:rPr>
              <a:t>Dar instrucciones claras sobre en qué centrarse, incluidas las preguntas clave y los objetivos, para que los alumnos se concentren en las partes más importantes del material.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7"/>
          <p:cNvSpPr txBox="1"/>
          <p:nvPr/>
        </p:nvSpPr>
        <p:spPr>
          <a:xfrm>
            <a:off x="12116036" y="2772896"/>
            <a:ext cx="4592330" cy="30777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Mecanismos de retroalimentación: </a:t>
            </a:r>
            <a:r>
              <a:rPr lang="en-US" sz="2000" b="0" i="0" u="none" strike="noStrike" cap="none">
                <a:solidFill>
                  <a:srgbClr val="121212"/>
                </a:solidFill>
                <a:latin typeface="Arial"/>
                <a:ea typeface="Arial"/>
                <a:cs typeface="Arial"/>
                <a:sym typeface="Arial"/>
              </a:rPr>
              <a:t>Establezca medios para que los estudiantes formulen preguntas, como horas de oficina virtuales, tablones de preguntas y respuestas o foros de debate.</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7"/>
          <p:cNvSpPr txBox="1"/>
          <p:nvPr/>
        </p:nvSpPr>
        <p:spPr>
          <a:xfrm>
            <a:off x="6553255" y="5843416"/>
            <a:ext cx="4223560" cy="2893059"/>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Garantizar la accesibilidad: </a:t>
            </a:r>
            <a:r>
              <a:rPr lang="en-US" sz="2000" b="0" i="0" u="none" strike="noStrike" cap="none">
                <a:solidFill>
                  <a:srgbClr val="121212"/>
                </a:solidFill>
                <a:latin typeface="Arial"/>
                <a:ea typeface="Arial"/>
                <a:cs typeface="Arial"/>
                <a:sym typeface="Arial"/>
              </a:rPr>
              <a:t>Garantizar que todos los materiales sean accesibles para todos los alumnos, teniendo en cuenta las diferentes necesidades y niveles de acceso a la tecnología.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7"/>
          <p:cNvSpPr txBox="1"/>
          <p:nvPr/>
        </p:nvSpPr>
        <p:spPr>
          <a:xfrm>
            <a:off x="6581361" y="2772896"/>
            <a:ext cx="4420683" cy="30777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Estrategias de compromiso: </a:t>
            </a:r>
            <a:r>
              <a:rPr lang="en-US" sz="2000" b="0" i="0" u="none" strike="noStrike" cap="none">
                <a:solidFill>
                  <a:srgbClr val="121212"/>
                </a:solidFill>
                <a:latin typeface="Arial"/>
                <a:ea typeface="Arial"/>
                <a:cs typeface="Arial"/>
                <a:sym typeface="Arial"/>
              </a:rPr>
              <a:t>Cree actividades interactivas previas a la clase, como cuestionarios o preguntas de reflexión, para implicar activamente a los alumnos con el material.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7"/>
          <p:cNvSpPr/>
          <p:nvPr/>
        </p:nvSpPr>
        <p:spPr>
          <a:xfrm>
            <a:off x="5277751" y="3387324"/>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7"/>
          <p:cNvSpPr/>
          <p:nvPr/>
        </p:nvSpPr>
        <p:spPr>
          <a:xfrm>
            <a:off x="5277751" y="6492342"/>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7"/>
          <p:cNvSpPr/>
          <p:nvPr/>
        </p:nvSpPr>
        <p:spPr>
          <a:xfrm>
            <a:off x="11189336" y="3387324"/>
            <a:ext cx="918373" cy="946052"/>
          </a:xfrm>
          <a:prstGeom prst="mathPlus">
            <a:avLst>
              <a:gd name="adj1" fmla="val 2352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7"/>
          <p:cNvSpPr/>
          <p:nvPr/>
        </p:nvSpPr>
        <p:spPr>
          <a:xfrm>
            <a:off x="10964484" y="6300684"/>
            <a:ext cx="1366218" cy="841857"/>
          </a:xfrm>
          <a:prstGeom prst="mathEqual">
            <a:avLst>
              <a:gd name="adj1" fmla="val 23520"/>
              <a:gd name="adj2" fmla="val 1176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3BAE73F5-547B-EA56-3915-63F987334151}"/>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1D22F689-2BAC-7FFB-F706-43BBF87D2A0E}"/>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2"/>
        <p:cNvGrpSpPr/>
        <p:nvPr/>
      </p:nvGrpSpPr>
      <p:grpSpPr>
        <a:xfrm>
          <a:off x="0" y="0"/>
          <a:ext cx="0" cy="0"/>
          <a:chOff x="0" y="0"/>
          <a:chExt cx="0" cy="0"/>
        </a:xfrm>
      </p:grpSpPr>
      <p:pic>
        <p:nvPicPr>
          <p:cNvPr id="305" name="Google Shape;305;p39"/>
          <p:cNvPicPr preferRelativeResize="0"/>
          <p:nvPr/>
        </p:nvPicPr>
        <p:blipFill rotWithShape="1">
          <a:blip r:embed="rId3">
            <a:alphaModFix/>
          </a:blip>
          <a:srcRect/>
          <a:stretch/>
        </p:blipFill>
        <p:spPr>
          <a:xfrm>
            <a:off x="9772924" y="5187899"/>
            <a:ext cx="7389279" cy="3243988"/>
          </a:xfrm>
          <a:prstGeom prst="rect">
            <a:avLst/>
          </a:prstGeom>
          <a:noFill/>
          <a:ln>
            <a:noFill/>
          </a:ln>
        </p:spPr>
      </p:pic>
      <p:sp>
        <p:nvSpPr>
          <p:cNvPr id="303" name="Google Shape;303;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4" name="Google Shape;304;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9"/>
          <p:cNvSpPr txBox="1"/>
          <p:nvPr/>
        </p:nvSpPr>
        <p:spPr>
          <a:xfrm>
            <a:off x="559140" y="1395142"/>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Estrategias para una preparación eficaz</a:t>
            </a:r>
            <a:endParaRPr sz="3200" b="0" i="0" u="none" strike="noStrike" cap="none">
              <a:solidFill>
                <a:srgbClr val="000000"/>
              </a:solidFill>
              <a:latin typeface="Arial"/>
              <a:ea typeface="Arial"/>
              <a:cs typeface="Arial"/>
              <a:sym typeface="Arial"/>
            </a:endParaRPr>
          </a:p>
        </p:txBody>
      </p:sp>
      <p:sp>
        <p:nvSpPr>
          <p:cNvPr id="307" name="Google Shape;307;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4">
              <a:alphaModFix/>
            </a:blip>
            <a:stretch>
              <a:fillRect/>
            </a:stretch>
          </a:blipFill>
          <a:ln>
            <a:noFill/>
          </a:ln>
        </p:spPr>
        <p:txBody>
          <a:bodyPr/>
          <a:lstStyle/>
          <a:p>
            <a:endParaRPr lang="en-BE"/>
          </a:p>
        </p:txBody>
      </p:sp>
      <p:sp>
        <p:nvSpPr>
          <p:cNvPr id="309" name="Google Shape;309;p39"/>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0" name="Google Shape;310;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11" name="Google Shape;311;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13" name="Google Shape;313;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9"/>
          <p:cNvSpPr txBox="1"/>
          <p:nvPr/>
        </p:nvSpPr>
        <p:spPr>
          <a:xfrm>
            <a:off x="556369" y="2085212"/>
            <a:ext cx="4802315"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Esquema estructurado: </a:t>
            </a:r>
            <a:br>
              <a:rPr lang="en-US" sz="2000" b="1" i="0" u="none" strike="noStrike" cap="none">
                <a:solidFill>
                  <a:srgbClr val="E36C09"/>
                </a:solidFill>
                <a:latin typeface="Arial"/>
                <a:ea typeface="Arial"/>
                <a:cs typeface="Arial"/>
                <a:sym typeface="Arial"/>
              </a:rPr>
            </a:br>
            <a:r>
              <a:rPr lang="en-US" sz="2000" b="0" i="0" u="none" strike="noStrike" cap="none">
                <a:solidFill>
                  <a:schemeClr val="dk1"/>
                </a:solidFill>
                <a:latin typeface="Arial"/>
                <a:ea typeface="Arial"/>
                <a:cs typeface="Arial"/>
                <a:sym typeface="Arial"/>
              </a:rPr>
              <a:t>Un esquema claro guía a los estudiantes a través de los materiales previos a la clase organizando los temas principales, los subtemas y los puntos clave para una mejor concentración y comprensión.</a:t>
            </a:r>
            <a:endParaRPr sz="2000" b="0" i="0" u="none" strike="noStrike" cap="none">
              <a:solidFill>
                <a:srgbClr val="000000"/>
              </a:solidFill>
              <a:latin typeface="Arial"/>
              <a:ea typeface="Arial"/>
              <a:cs typeface="Arial"/>
              <a:sym typeface="Arial"/>
            </a:endParaRPr>
          </a:p>
        </p:txBody>
      </p:sp>
      <p:sp>
        <p:nvSpPr>
          <p:cNvPr id="315" name="Google Shape;315;p39"/>
          <p:cNvSpPr txBox="1"/>
          <p:nvPr/>
        </p:nvSpPr>
        <p:spPr>
          <a:xfrm>
            <a:off x="556369" y="5562772"/>
            <a:ext cx="4821053" cy="28622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Objetivos de aprendizaje: </a:t>
            </a:r>
            <a:r>
              <a:rPr lang="en-US" sz="2000" b="0" i="0" u="none" strike="noStrike" cap="none">
                <a:solidFill>
                  <a:schemeClr val="dk1"/>
                </a:solidFill>
                <a:latin typeface="Arial"/>
                <a:ea typeface="Arial"/>
                <a:cs typeface="Arial"/>
                <a:sym typeface="Arial"/>
              </a:rPr>
              <a:t>Definir objetivos de aprendizaje ayuda a los estudiantes a concentrarse en los aspectos más importantes del material, aclarando lo que deben saber al final.</a:t>
            </a:r>
            <a:endParaRPr/>
          </a:p>
        </p:txBody>
      </p:sp>
      <p:sp>
        <p:nvSpPr>
          <p:cNvPr id="316" name="Google Shape;316;p39"/>
          <p:cNvSpPr txBox="1"/>
          <p:nvPr/>
        </p:nvSpPr>
        <p:spPr>
          <a:xfrm>
            <a:off x="10656473" y="2085212"/>
            <a:ext cx="4802315" cy="28622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Coherencia: </a:t>
            </a:r>
            <a:r>
              <a:rPr lang="en-US" sz="2000" b="0" i="0" u="none" strike="noStrike" cap="none">
                <a:solidFill>
                  <a:schemeClr val="dk1"/>
                </a:solidFill>
                <a:latin typeface="Arial"/>
                <a:ea typeface="Arial"/>
                <a:cs typeface="Arial"/>
                <a:sym typeface="Arial"/>
              </a:rPr>
              <a:t>Un formato coherente para los materiales previos a la clase crea hábitos de aprendizaje fiables y se ajusta al enfoque de la clase invertida, reduciendo la confusión.</a:t>
            </a:r>
            <a:endParaRPr/>
          </a:p>
        </p:txBody>
      </p:sp>
      <p:sp>
        <p:nvSpPr>
          <p:cNvPr id="317" name="Google Shape;317;p39"/>
          <p:cNvSpPr txBox="1"/>
          <p:nvPr/>
        </p:nvSpPr>
        <p:spPr>
          <a:xfrm>
            <a:off x="5640646" y="2085212"/>
            <a:ext cx="4802315" cy="240061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Elementos interactivos: </a:t>
            </a:r>
            <a:r>
              <a:rPr lang="en-US" sz="2000" b="0" i="0" u="none" strike="noStrike" cap="none">
                <a:solidFill>
                  <a:schemeClr val="dk1"/>
                </a:solidFill>
                <a:latin typeface="Arial"/>
                <a:ea typeface="Arial"/>
                <a:cs typeface="Arial"/>
                <a:sym typeface="Arial"/>
              </a:rPr>
              <a:t>Incluir tareas interactivas fomenta el aprendizaje activo, ayudando a los estudiantes a comprometerse con el material y a retenerlo.</a:t>
            </a:r>
            <a:endParaRPr/>
          </a:p>
        </p:txBody>
      </p:sp>
      <p:sp>
        <p:nvSpPr>
          <p:cNvPr id="318" name="Google Shape;318;p39"/>
          <p:cNvSpPr txBox="1"/>
          <p:nvPr/>
        </p:nvSpPr>
        <p:spPr>
          <a:xfrm>
            <a:off x="5640647" y="5568764"/>
            <a:ext cx="4802314" cy="240061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Colaboración entre iguales: </a:t>
            </a:r>
            <a:r>
              <a:rPr lang="en-US" sz="2000" b="0" i="0" u="none" strike="noStrike" cap="none">
                <a:solidFill>
                  <a:schemeClr val="dk1"/>
                </a:solidFill>
                <a:latin typeface="Arial"/>
                <a:ea typeface="Arial"/>
                <a:cs typeface="Arial"/>
                <a:sym typeface="Arial"/>
              </a:rPr>
              <a:t>Promover la colaboración durante la preparación previa a la clase profundiza la comprensión y refleja el trabajo en equipo en clase.</a:t>
            </a:r>
            <a:endParaRPr/>
          </a:p>
        </p:txBody>
      </p:sp>
      <p:pic>
        <p:nvPicPr>
          <p:cNvPr id="2" name="Google Shape;171;p22">
            <a:extLst>
              <a:ext uri="{FF2B5EF4-FFF2-40B4-BE49-F238E27FC236}">
                <a16:creationId xmlns:a16="http://schemas.microsoft.com/office/drawing/2014/main" id="{D2AEF783-CD1C-C6C5-8520-D69EF1523632}"/>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BE42C9BA-FB18-7097-6A6C-1D717987B638}"/>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3"/>
        <p:cNvGrpSpPr/>
        <p:nvPr/>
      </p:nvGrpSpPr>
      <p:grpSpPr>
        <a:xfrm>
          <a:off x="0" y="0"/>
          <a:ext cx="0" cy="0"/>
          <a:chOff x="0" y="0"/>
          <a:chExt cx="0" cy="0"/>
        </a:xfrm>
      </p:grpSpPr>
      <p:pic>
        <p:nvPicPr>
          <p:cNvPr id="335" name="Google Shape;335;p40"/>
          <p:cNvPicPr preferRelativeResize="0"/>
          <p:nvPr/>
        </p:nvPicPr>
        <p:blipFill rotWithShape="1">
          <a:blip r:embed="rId3">
            <a:alphaModFix/>
          </a:blip>
          <a:srcRect/>
          <a:stretch/>
        </p:blipFill>
        <p:spPr>
          <a:xfrm>
            <a:off x="8354290" y="4083156"/>
            <a:ext cx="9214652" cy="3882345"/>
          </a:xfrm>
          <a:prstGeom prst="rect">
            <a:avLst/>
          </a:prstGeom>
          <a:noFill/>
          <a:ln>
            <a:noFill/>
          </a:ln>
        </p:spPr>
      </p:pic>
      <p:sp>
        <p:nvSpPr>
          <p:cNvPr id="324" name="Google Shape;324;p40"/>
          <p:cNvSpPr txBox="1"/>
          <p:nvPr/>
        </p:nvSpPr>
        <p:spPr>
          <a:xfrm>
            <a:off x="687193" y="1465020"/>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Consejos para el éxito</a:t>
            </a:r>
            <a:endParaRPr sz="3200" b="0" i="0" u="none" strike="noStrike" cap="none">
              <a:solidFill>
                <a:srgbClr val="000000"/>
              </a:solidFill>
              <a:latin typeface="Arial"/>
              <a:ea typeface="Arial"/>
              <a:cs typeface="Arial"/>
              <a:sym typeface="Arial"/>
            </a:endParaRPr>
          </a:p>
        </p:txBody>
      </p:sp>
      <p:sp>
        <p:nvSpPr>
          <p:cNvPr id="325" name="Google Shape;325;p40"/>
          <p:cNvSpPr/>
          <p:nvPr/>
        </p:nvSpPr>
        <p:spPr>
          <a:xfrm>
            <a:off x="17344545"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0"/>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8" name="Google Shape;328;p4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4">
              <a:alphaModFix/>
            </a:blip>
            <a:stretch>
              <a:fillRect/>
            </a:stretch>
          </a:blipFill>
          <a:ln>
            <a:noFill/>
          </a:ln>
        </p:spPr>
        <p:txBody>
          <a:bodyPr/>
          <a:lstStyle/>
          <a:p>
            <a:endParaRPr lang="en-BE"/>
          </a:p>
        </p:txBody>
      </p:sp>
      <p:sp>
        <p:nvSpPr>
          <p:cNvPr id="329" name="Google Shape;329;p40"/>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0" name="Google Shape;330;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31" name="Google Shape;331;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33" name="Google Shape;333;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0"/>
          <p:cNvSpPr txBox="1"/>
          <p:nvPr/>
        </p:nvSpPr>
        <p:spPr>
          <a:xfrm>
            <a:off x="734017" y="2563334"/>
            <a:ext cx="762027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p:txBody>
      </p:sp>
      <p:sp>
        <p:nvSpPr>
          <p:cNvPr id="336" name="Google Shape;336;p40"/>
          <p:cNvSpPr txBox="1"/>
          <p:nvPr/>
        </p:nvSpPr>
        <p:spPr>
          <a:xfrm>
            <a:off x="556566" y="2407685"/>
            <a:ext cx="8609237" cy="69249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Comience con un contenido atractivo: </a:t>
            </a:r>
            <a:r>
              <a:rPr lang="en-US" sz="2000" b="0" i="0" u="none" strike="noStrike" cap="none">
                <a:solidFill>
                  <a:srgbClr val="000000"/>
                </a:solidFill>
                <a:latin typeface="Arial"/>
                <a:ea typeface="Arial"/>
                <a:cs typeface="Arial"/>
                <a:sym typeface="Arial"/>
              </a:rPr>
              <a:t>Comience la preparación previa a la clase con materiales atractivos para captar la atención de los alumnos y fomentar una mayor implicación. Utilice preguntas provocadoras, vídeos interesantes, ejemplos reales o acontecimientos de actualidad para que las lecciones sean más cercanas y despierten la curiosidad.</a:t>
            </a:r>
            <a:endParaRPr/>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Noto Sans Symbols"/>
              <a:buNone/>
            </a:pPr>
            <a:endParaRPr sz="2000" b="1" i="0" u="none" strike="noStrike" cap="none">
              <a:solidFill>
                <a:srgbClr val="E36C09"/>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Estilos de aprendizaje diferentes: </a:t>
            </a:r>
            <a:r>
              <a:rPr lang="en-US" sz="2000" b="0" i="0" u="none" strike="noStrike" cap="none">
                <a:solidFill>
                  <a:srgbClr val="000000"/>
                </a:solidFill>
                <a:latin typeface="Arial"/>
                <a:ea typeface="Arial"/>
                <a:cs typeface="Arial"/>
                <a:sym typeface="Arial"/>
              </a:rPr>
              <a:t>Adaptar los materiales a las distintas preferencias de aprendizaje. Utilice diversos medios para mejorar la comprensión y la retención: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Estudiantes visuales: </a:t>
            </a:r>
            <a:r>
              <a:rPr lang="en-US" sz="2000" b="0" i="0" u="none" strike="noStrike" cap="none">
                <a:solidFill>
                  <a:srgbClr val="000000"/>
                </a:solidFill>
                <a:latin typeface="Arial"/>
                <a:ea typeface="Arial"/>
                <a:cs typeface="Arial"/>
                <a:sym typeface="Arial"/>
              </a:rPr>
              <a:t>Infografías, diagramas o vídeos.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Estudiantes auditivos: </a:t>
            </a:r>
            <a:r>
              <a:rPr lang="en-US" sz="2000" b="0" i="0" u="none" strike="noStrike" cap="none">
                <a:solidFill>
                  <a:srgbClr val="000000"/>
                </a:solidFill>
                <a:latin typeface="Arial"/>
                <a:ea typeface="Arial"/>
                <a:cs typeface="Arial"/>
                <a:sym typeface="Arial"/>
              </a:rPr>
              <a:t>Podcasts o resúmenes de audio.</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Estudiantes cinestésicos: </a:t>
            </a:r>
            <a:r>
              <a:rPr lang="en-US" sz="2000" b="0" i="0" u="none" strike="noStrike" cap="none">
                <a:solidFill>
                  <a:srgbClr val="000000"/>
                </a:solidFill>
                <a:latin typeface="Arial"/>
                <a:ea typeface="Arial"/>
                <a:cs typeface="Arial"/>
                <a:sym typeface="Arial"/>
              </a:rPr>
              <a:t>Herramientas interactivas como simulaciones o juegos.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Estudiantes de lectura/escritura: </a:t>
            </a:r>
            <a:r>
              <a:rPr lang="en-US" sz="2000" b="0" i="0" u="none" strike="noStrike" cap="none">
                <a:solidFill>
                  <a:srgbClr val="000000"/>
                </a:solidFill>
                <a:latin typeface="Arial"/>
                <a:ea typeface="Arial"/>
                <a:cs typeface="Arial"/>
                <a:sym typeface="Arial"/>
              </a:rPr>
              <a:t>Material de lectura o pistas de escritura para la reflexión.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842DEC82-B159-5EDB-E364-E9E20E42C7ED}"/>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37247241-6840-7711-6587-59D879FF44AC}"/>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1"/>
        <p:cNvGrpSpPr/>
        <p:nvPr/>
      </p:nvGrpSpPr>
      <p:grpSpPr>
        <a:xfrm>
          <a:off x="0" y="0"/>
          <a:ext cx="0" cy="0"/>
          <a:chOff x="0" y="0"/>
          <a:chExt cx="0" cy="0"/>
        </a:xfrm>
      </p:grpSpPr>
      <p:sp>
        <p:nvSpPr>
          <p:cNvPr id="342" name="Google Shape;342;p41"/>
          <p:cNvSpPr txBox="1"/>
          <p:nvPr/>
        </p:nvSpPr>
        <p:spPr>
          <a:xfrm>
            <a:off x="734018" y="1492581"/>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Consejos para el éxito</a:t>
            </a:r>
            <a:endParaRPr sz="3200" b="0" i="0" u="none" strike="noStrike" cap="none">
              <a:solidFill>
                <a:srgbClr val="000000"/>
              </a:solidFill>
              <a:latin typeface="Arial"/>
              <a:ea typeface="Arial"/>
              <a:cs typeface="Arial"/>
              <a:sym typeface="Arial"/>
            </a:endParaRPr>
          </a:p>
        </p:txBody>
      </p:sp>
      <p:sp>
        <p:nvSpPr>
          <p:cNvPr id="343" name="Google Shape;343;p41"/>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1"/>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6" name="Google Shape;346;p41"/>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47" name="Google Shape;347;p41"/>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8" name="Google Shape;348;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49" name="Google Shape;349;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51" name="Google Shape;351;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1"/>
          <p:cNvSpPr txBox="1"/>
          <p:nvPr/>
        </p:nvSpPr>
        <p:spPr>
          <a:xfrm>
            <a:off x="734018" y="3032005"/>
            <a:ext cx="7079947" cy="40933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Ofrezca recursos adicionales: </a:t>
            </a:r>
            <a:r>
              <a:rPr lang="en-US" sz="2000" b="0" i="0" u="none" strike="noStrike" cap="none">
                <a:solidFill>
                  <a:srgbClr val="000000"/>
                </a:solidFill>
                <a:latin typeface="Arial"/>
                <a:ea typeface="Arial"/>
                <a:cs typeface="Arial"/>
                <a:sym typeface="Arial"/>
              </a:rPr>
              <a:t>Ofrecer recursos adicionales ayuda a los alumnos curiosos a explorar los temas con mayor profundidad, lo que permite un aprendizaje avanzado. Por ejemplo, puede utilizar listas de lecturas, sugerencias de vídeos (como un documental sobre la Revolución Francesa para historia) o herramientas interactivas (por ejemplo, calculadoras matemáticas para ecuaciones algebraicas).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Proporcione un apoyo constante: </a:t>
            </a:r>
            <a:r>
              <a:rPr lang="en-US" sz="2000" b="0" i="0" u="none" strike="noStrike" cap="none">
                <a:solidFill>
                  <a:srgbClr val="000000"/>
                </a:solidFill>
                <a:latin typeface="Arial"/>
                <a:ea typeface="Arial"/>
                <a:cs typeface="Arial"/>
                <a:sym typeface="Arial"/>
              </a:rPr>
              <a:t>El apoyo regular durante la preparación previa a la clase mantiene a los estudiantes comprometidos y evita confusiones. Ofrezca instrucciones claras, espacios para preguntas (como un tablón de preguntas frecuentes o de debate) y sesiones periódicas de preguntas y respuestas, para que los alumnos se sientan apoyados y confiados en su aprendizaje.</a:t>
            </a:r>
            <a:endParaRPr sz="2000" b="0" i="0" u="none" strike="noStrike" cap="none">
              <a:solidFill>
                <a:srgbClr val="000000"/>
              </a:solidFill>
              <a:latin typeface="Arial"/>
              <a:ea typeface="Arial"/>
              <a:cs typeface="Arial"/>
              <a:sym typeface="Arial"/>
            </a:endParaRPr>
          </a:p>
        </p:txBody>
      </p:sp>
      <p:pic>
        <p:nvPicPr>
          <p:cNvPr id="353" name="Google Shape;353;p41"/>
          <p:cNvPicPr preferRelativeResize="0"/>
          <p:nvPr/>
        </p:nvPicPr>
        <p:blipFill rotWithShape="1">
          <a:blip r:embed="rId6">
            <a:alphaModFix/>
          </a:blip>
          <a:srcRect/>
          <a:stretch/>
        </p:blipFill>
        <p:spPr>
          <a:xfrm>
            <a:off x="8635700" y="3003197"/>
            <a:ext cx="7342663" cy="4122196"/>
          </a:xfrm>
          <a:prstGeom prst="rect">
            <a:avLst/>
          </a:prstGeom>
          <a:noFill/>
          <a:ln>
            <a:noFill/>
          </a:ln>
        </p:spPr>
      </p:pic>
      <p:pic>
        <p:nvPicPr>
          <p:cNvPr id="2" name="Google Shape;171;p22">
            <a:extLst>
              <a:ext uri="{FF2B5EF4-FFF2-40B4-BE49-F238E27FC236}">
                <a16:creationId xmlns:a16="http://schemas.microsoft.com/office/drawing/2014/main" id="{C2F046CF-2400-152C-B063-19708E5557AC}"/>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A2863CC3-CCF7-E645-B5C3-36F6EA8827DC}"/>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8"/>
        <p:cNvGrpSpPr/>
        <p:nvPr/>
      </p:nvGrpSpPr>
      <p:grpSpPr>
        <a:xfrm>
          <a:off x="0" y="0"/>
          <a:ext cx="0" cy="0"/>
          <a:chOff x="0" y="0"/>
          <a:chExt cx="0" cy="0"/>
        </a:xfrm>
      </p:grpSpPr>
      <p:sp>
        <p:nvSpPr>
          <p:cNvPr id="359" name="Google Shape;359;p42"/>
          <p:cNvSpPr txBox="1"/>
          <p:nvPr/>
        </p:nvSpPr>
        <p:spPr>
          <a:xfrm>
            <a:off x="509165" y="1511319"/>
            <a:ext cx="14177966" cy="541687"/>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Gira la rueda del éxito - Edición de preparación previa a la clase</a:t>
            </a:r>
            <a:endParaRPr sz="3200" b="0" i="0" u="none" strike="noStrike" cap="none">
              <a:solidFill>
                <a:srgbClr val="000000"/>
              </a:solidFill>
              <a:latin typeface="Arial"/>
              <a:ea typeface="Arial"/>
              <a:cs typeface="Arial"/>
              <a:sym typeface="Arial"/>
            </a:endParaRPr>
          </a:p>
        </p:txBody>
      </p:sp>
      <p:sp>
        <p:nvSpPr>
          <p:cNvPr id="360" name="Google Shape;360;p4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2" name="Google Shape;362;p4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63" name="Google Shape;363;p42"/>
          <p:cNvSpPr txBox="1"/>
          <p:nvPr/>
        </p:nvSpPr>
        <p:spPr>
          <a:xfrm>
            <a:off x="1287905" y="3520939"/>
            <a:ext cx="12181388"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0" i="0" u="none" strike="noStrike" cap="none">
                <a:solidFill>
                  <a:srgbClr val="12121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4" name="Google Shape;364;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65" name="Google Shape;365;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67" name="Google Shape;367;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2"/>
          <p:cNvSpPr txBox="1"/>
          <p:nvPr/>
        </p:nvSpPr>
        <p:spPr>
          <a:xfrm>
            <a:off x="506723" y="2336338"/>
            <a:ext cx="1350307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Imagina que haces girar una ruleta que cae en uno de los cuatro Consejos para el éxito: </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Comience con un contenido convincente</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Diferentes estilos de aprendizaje</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Ofrecer recursos adicionales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Prestar un apoyo coherente</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Después de "girar la ruleta" y caer en uno de los consejos, complete un mini-reto o reflexión basado en el consejo. Al final de la actividad deberías haber repasado los cuatro consejos.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369" name="Google Shape;369;p42"/>
          <p:cNvSpPr txBox="1"/>
          <p:nvPr/>
        </p:nvSpPr>
        <p:spPr>
          <a:xfrm>
            <a:off x="4696116" y="5145552"/>
            <a:ext cx="4724400"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2. Adaptarse a los distintos estilos de aprendizaje </a:t>
            </a:r>
            <a:r>
              <a:rPr lang="en-US" sz="2000" b="0" i="0" u="none" strike="noStrike" cap="none">
                <a:solidFill>
                  <a:srgbClr val="000000"/>
                </a:solidFill>
                <a:latin typeface="Arial"/>
                <a:ea typeface="Arial"/>
                <a:cs typeface="Arial"/>
                <a:sym typeface="Arial"/>
              </a:rPr>
              <a:t>Elija un elemento multimedia para cada estilo de aprendizaje: Visual, Auditivo, Kinestésico y Lectura/Escritura. ¿Qué estilo de aprendizaje crees que es el más difícil de atender en tu clase? ¿Qué elemento multimedia podría hacer más atractivo este estilo? </a:t>
            </a:r>
            <a:endParaRPr sz="2000" b="0" i="0" u="none" strike="noStrike" cap="none">
              <a:solidFill>
                <a:srgbClr val="000000"/>
              </a:solidFill>
              <a:latin typeface="Arial"/>
              <a:ea typeface="Arial"/>
              <a:cs typeface="Arial"/>
              <a:sym typeface="Arial"/>
            </a:endParaRPr>
          </a:p>
        </p:txBody>
      </p:sp>
      <p:sp>
        <p:nvSpPr>
          <p:cNvPr id="370" name="Google Shape;370;p42"/>
          <p:cNvSpPr txBox="1"/>
          <p:nvPr/>
        </p:nvSpPr>
        <p:spPr>
          <a:xfrm>
            <a:off x="9285393" y="5145552"/>
            <a:ext cx="472440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3. Ofrecer recursos adicionales Reto</a:t>
            </a:r>
            <a:r>
              <a:rPr lang="en-US" sz="2000" b="0" i="0" u="none" strike="noStrike" cap="none">
                <a:solidFill>
                  <a:srgbClr val="000000"/>
                </a:solidFill>
                <a:latin typeface="Arial"/>
                <a:ea typeface="Arial"/>
                <a:cs typeface="Arial"/>
                <a:sym typeface="Arial"/>
              </a:rPr>
              <a:t>: Encuentra o crea dos recursos adicionales para los alumnos que quieran profundizar en el tema. Pueden ser opcionales, pero deben animar a seguir explorando. ¿Qué tipo de estudiante crees que utilizará estos recursos? ¿Cómo puedes presentarlos de forma que no abrumen a la clase, sino que inviten a profundizar en el aprendizaje?</a:t>
            </a:r>
            <a:endParaRPr sz="2000" b="0" i="0" u="none" strike="noStrike" cap="none">
              <a:solidFill>
                <a:srgbClr val="000000"/>
              </a:solidFill>
              <a:latin typeface="Arial"/>
              <a:ea typeface="Arial"/>
              <a:cs typeface="Arial"/>
              <a:sym typeface="Arial"/>
            </a:endParaRPr>
          </a:p>
        </p:txBody>
      </p:sp>
      <p:sp>
        <p:nvSpPr>
          <p:cNvPr id="371" name="Google Shape;371;p42"/>
          <p:cNvSpPr txBox="1"/>
          <p:nvPr/>
        </p:nvSpPr>
        <p:spPr>
          <a:xfrm>
            <a:off x="14227460" y="5145552"/>
            <a:ext cx="4064041"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4. 4. Proporcionar un apoyo coherente </a:t>
            </a:r>
            <a:r>
              <a:rPr lang="en-US" sz="2000" b="0" i="0" u="none" strike="noStrike" cap="none">
                <a:solidFill>
                  <a:srgbClr val="000000"/>
                </a:solidFill>
                <a:latin typeface="Arial"/>
                <a:ea typeface="Arial"/>
                <a:cs typeface="Arial"/>
                <a:sym typeface="Arial"/>
              </a:rPr>
              <a:t>Diseñe un sistema de apoyo para sus alumnos mientras trabajan con los materiales previos a la clase. ¿Cómo hará este sistema de apoyo que los estudiantes se sientan más seguros con el material previo a la clase? ¿Qué haría si un alumno sigue teniendo dificultades a pesar de estos apoyos?</a:t>
            </a:r>
            <a:endParaRPr sz="2000" b="0" i="0" u="none" strike="noStrike" cap="none">
              <a:solidFill>
                <a:srgbClr val="000000"/>
              </a:solidFill>
              <a:latin typeface="Arial"/>
              <a:ea typeface="Arial"/>
              <a:cs typeface="Arial"/>
              <a:sym typeface="Arial"/>
            </a:endParaRPr>
          </a:p>
        </p:txBody>
      </p:sp>
      <p:sp>
        <p:nvSpPr>
          <p:cNvPr id="372" name="Google Shape;372;p42"/>
          <p:cNvSpPr/>
          <p:nvPr/>
        </p:nvSpPr>
        <p:spPr>
          <a:xfrm>
            <a:off x="214580" y="5145552"/>
            <a:ext cx="4636160" cy="286232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E36C09"/>
                </a:solidFill>
                <a:latin typeface="Arial"/>
                <a:ea typeface="Arial"/>
                <a:cs typeface="Arial"/>
                <a:sym typeface="Arial"/>
              </a:rPr>
              <a:t>Comience con un reto de contenido convincente: </a:t>
            </a:r>
            <a:r>
              <a:rPr lang="en-US" sz="2000" b="0" i="0" u="none" strike="noStrike" cap="none">
                <a:solidFill>
                  <a:srgbClr val="000000"/>
                </a:solidFill>
                <a:latin typeface="Arial"/>
                <a:ea typeface="Arial"/>
                <a:cs typeface="Arial"/>
                <a:sym typeface="Arial"/>
              </a:rPr>
              <a:t>Cree un gancho de 2-3 frases que capte instantáneamente la atención de sus alumnos. Utilice una de estas técnicas: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Un dato o estadística sorprendente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Una pregunta provocadora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Una imagen o meme divertido o inesperado</a:t>
            </a:r>
            <a:endParaRPr/>
          </a:p>
        </p:txBody>
      </p:sp>
      <p:pic>
        <p:nvPicPr>
          <p:cNvPr id="373" name="Google Shape;373;p42"/>
          <p:cNvPicPr preferRelativeResize="0"/>
          <p:nvPr/>
        </p:nvPicPr>
        <p:blipFill rotWithShape="1">
          <a:blip r:embed="rId6">
            <a:alphaModFix/>
          </a:blip>
          <a:srcRect/>
          <a:stretch/>
        </p:blipFill>
        <p:spPr>
          <a:xfrm>
            <a:off x="13065531" y="2048126"/>
            <a:ext cx="1901523" cy="2014709"/>
          </a:xfrm>
          <a:prstGeom prst="rect">
            <a:avLst/>
          </a:prstGeom>
          <a:noFill/>
          <a:ln>
            <a:noFill/>
          </a:ln>
        </p:spPr>
      </p:pic>
      <p:pic>
        <p:nvPicPr>
          <p:cNvPr id="2" name="Google Shape;171;p22">
            <a:extLst>
              <a:ext uri="{FF2B5EF4-FFF2-40B4-BE49-F238E27FC236}">
                <a16:creationId xmlns:a16="http://schemas.microsoft.com/office/drawing/2014/main" id="{DC7514B2-ACE3-3180-A78D-AD8F1C31CF00}"/>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84805487-EA5E-62CD-0C92-3528D4B3A04B}"/>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8"/>
        <p:cNvGrpSpPr/>
        <p:nvPr/>
      </p:nvGrpSpPr>
      <p:grpSpPr>
        <a:xfrm>
          <a:off x="0" y="0"/>
          <a:ext cx="0" cy="0"/>
          <a:chOff x="0" y="0"/>
          <a:chExt cx="0" cy="0"/>
        </a:xfrm>
      </p:grpSpPr>
      <p:sp>
        <p:nvSpPr>
          <p:cNvPr id="379" name="Google Shape;379;p8"/>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Preparación previa a la clase</a:t>
            </a:r>
            <a:endParaRPr sz="3200" b="0" i="0" u="none" strike="noStrike" cap="none">
              <a:solidFill>
                <a:srgbClr val="000000"/>
              </a:solidFill>
              <a:latin typeface="Arial"/>
              <a:ea typeface="Arial"/>
              <a:cs typeface="Arial"/>
              <a:sym typeface="Arial"/>
            </a:endParaRPr>
          </a:p>
        </p:txBody>
      </p:sp>
      <p:sp>
        <p:nvSpPr>
          <p:cNvPr id="380" name="Google Shape;380;p8"/>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82" name="Google Shape;382;p8"/>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84" name="Google Shape;384;p8"/>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Rompehielos y energizantes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385" name="Google Shape;38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86" name="Google Shape;386;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88" name="Google Shape;388;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8"/>
          <p:cNvSpPr txBox="1"/>
          <p:nvPr/>
        </p:nvSpPr>
        <p:spPr>
          <a:xfrm>
            <a:off x="2956987" y="1847359"/>
            <a:ext cx="14711134"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En una clase invertida, en la que el tiempo de clase se dedica al aprendizaje interactivo y colaborativo, comenzar la sesión con actividades para romper el hielo e incorporar actividades de animación puede mejorar significativamente el compromiso y la participación de los estudiantes. Estas actividades son herramientas esenciales para crear un ambiente de aprendizaje cómodo y propicio, especialmente cuando se espera que los estudiantes contribuyan y colaboren activamente.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8"/>
          <p:cNvSpPr txBox="1"/>
          <p:nvPr/>
        </p:nvSpPr>
        <p:spPr>
          <a:xfrm>
            <a:off x="4252431" y="3845372"/>
            <a:ext cx="6828530" cy="523220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Los rompehielos </a:t>
            </a:r>
            <a:r>
              <a:rPr lang="en-US" sz="2000" b="0" i="0" u="none" strike="noStrike" cap="none">
                <a:solidFill>
                  <a:srgbClr val="000000"/>
                </a:solidFill>
                <a:latin typeface="Arial"/>
                <a:ea typeface="Arial"/>
                <a:cs typeface="Arial"/>
                <a:sym typeface="Arial"/>
              </a:rPr>
              <a:t>sirven para fomentar las conexiones y la comodidad entre los participantes en entornos de grupo, como las aulas. Facilitan las presentaciones y ayudan a las personas a sentirse cómodas entre sí, fomentando así la camaradería y la colaboración. </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Ejemplos de actividades para romper el hielo son "Dos verdades y una mentira", en la que los participantes comparten información personal para que los demás la adivinen, y "Preguntas rápidas", en las que se dan respuestas rápidas para fomentar la rapidez mental.</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91" name="Google Shape;391;p8"/>
          <p:cNvPicPr preferRelativeResize="0"/>
          <p:nvPr/>
        </p:nvPicPr>
        <p:blipFill rotWithShape="1">
          <a:blip r:embed="rId7">
            <a:alphaModFix/>
          </a:blip>
          <a:srcRect/>
          <a:stretch/>
        </p:blipFill>
        <p:spPr>
          <a:xfrm>
            <a:off x="11398490" y="4167538"/>
            <a:ext cx="3647546" cy="3992789"/>
          </a:xfrm>
          <a:prstGeom prst="rect">
            <a:avLst/>
          </a:prstGeom>
          <a:noFill/>
          <a:ln>
            <a:noFill/>
          </a:ln>
        </p:spPr>
      </p:pic>
      <p:pic>
        <p:nvPicPr>
          <p:cNvPr id="2" name="Google Shape;171;p22">
            <a:extLst>
              <a:ext uri="{FF2B5EF4-FFF2-40B4-BE49-F238E27FC236}">
                <a16:creationId xmlns:a16="http://schemas.microsoft.com/office/drawing/2014/main" id="{88354C43-5E6B-7B1D-4504-7D80DADC5D3E}"/>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DA19451-7E57-3C1E-C95C-AE594902BA10}"/>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6"/>
        <p:cNvGrpSpPr/>
        <p:nvPr/>
      </p:nvGrpSpPr>
      <p:grpSpPr>
        <a:xfrm>
          <a:off x="0" y="0"/>
          <a:ext cx="0" cy="0"/>
          <a:chOff x="0" y="0"/>
          <a:chExt cx="0" cy="0"/>
        </a:xfrm>
      </p:grpSpPr>
      <p:sp>
        <p:nvSpPr>
          <p:cNvPr id="397" name="Google Shape;397;p43"/>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Preparación previa a la clase</a:t>
            </a:r>
            <a:endParaRPr sz="3200" b="0" i="0" u="none" strike="noStrike" cap="none">
              <a:solidFill>
                <a:srgbClr val="000000"/>
              </a:solidFill>
              <a:latin typeface="Arial"/>
              <a:ea typeface="Arial"/>
              <a:cs typeface="Arial"/>
              <a:sym typeface="Arial"/>
            </a:endParaRPr>
          </a:p>
        </p:txBody>
      </p:sp>
      <p:sp>
        <p:nvSpPr>
          <p:cNvPr id="398" name="Google Shape;398;p43"/>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3"/>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00" name="Google Shape;400;p43"/>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3"/>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02" name="Google Shape;402;p43"/>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Rompehielos y energizantes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03" name="Google Shape;40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04" name="Google Shape;404;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06" name="Google Shape;40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3"/>
          <p:cNvSpPr txBox="1"/>
          <p:nvPr/>
        </p:nvSpPr>
        <p:spPr>
          <a:xfrm>
            <a:off x="2966634" y="3845372"/>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43"/>
          <p:cNvSpPr txBox="1"/>
          <p:nvPr/>
        </p:nvSpPr>
        <p:spPr>
          <a:xfrm>
            <a:off x="3548326" y="2730661"/>
            <a:ext cx="7466037" cy="49244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Por otro lado</a:t>
            </a:r>
            <a:r>
              <a:rPr lang="en-US" sz="2000" b="1" i="0" u="none" strike="noStrike" cap="none">
                <a:solidFill>
                  <a:srgbClr val="E36C09"/>
                </a:solidFill>
                <a:latin typeface="Arial"/>
                <a:ea typeface="Arial"/>
                <a:cs typeface="Arial"/>
                <a:sym typeface="Arial"/>
              </a:rPr>
              <a:t>, los energizantes </a:t>
            </a:r>
            <a:r>
              <a:rPr lang="en-US" sz="2000" b="0" i="0" u="none" strike="noStrike" cap="none">
                <a:solidFill>
                  <a:srgbClr val="000000"/>
                </a:solidFill>
                <a:latin typeface="Arial"/>
                <a:ea typeface="Arial"/>
                <a:cs typeface="Arial"/>
                <a:sym typeface="Arial"/>
              </a:rPr>
              <a:t>tienen como objetivo aumentar los niveles de energía y cambiar el estado de ánimo y la mentalidad, especialmente útiles durante las sesiones largas o cuando se abordan temas complejos. Estas actividades ayudan a rejuvenecer a los estudiantes y hacen que el proceso de aprendizaje sea más agradable al romper la monotonía.</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Algunos ejemplos de actividades energéticas son las "pausas para estiramientos", que consisten en estiramientos rápidos guiados para refrescar física y mentalmente a los alumnos, y los "juegos rápidos", actividades breves y divertidas que pueden incorporar movimientos físicos ligeros o retos mentales.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09" name="Google Shape;409;p43"/>
          <p:cNvPicPr preferRelativeResize="0"/>
          <p:nvPr/>
        </p:nvPicPr>
        <p:blipFill rotWithShape="1">
          <a:blip r:embed="rId7">
            <a:alphaModFix/>
          </a:blip>
          <a:srcRect/>
          <a:stretch/>
        </p:blipFill>
        <p:spPr>
          <a:xfrm>
            <a:off x="12233226" y="2853159"/>
            <a:ext cx="3851901" cy="3811374"/>
          </a:xfrm>
          <a:prstGeom prst="rect">
            <a:avLst/>
          </a:prstGeom>
          <a:noFill/>
          <a:ln>
            <a:noFill/>
          </a:ln>
        </p:spPr>
      </p:pic>
      <p:pic>
        <p:nvPicPr>
          <p:cNvPr id="2" name="Google Shape;171;p22">
            <a:extLst>
              <a:ext uri="{FF2B5EF4-FFF2-40B4-BE49-F238E27FC236}">
                <a16:creationId xmlns:a16="http://schemas.microsoft.com/office/drawing/2014/main" id="{ED6C4567-38EB-123D-7468-604932382588}"/>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D500BC9-C006-278C-1F35-5B2CBA1F2E0C}"/>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4"/>
        <p:cNvGrpSpPr/>
        <p:nvPr/>
      </p:nvGrpSpPr>
      <p:grpSpPr>
        <a:xfrm>
          <a:off x="0" y="0"/>
          <a:ext cx="0" cy="0"/>
          <a:chOff x="0" y="0"/>
          <a:chExt cx="0" cy="0"/>
        </a:xfrm>
      </p:grpSpPr>
      <p:sp>
        <p:nvSpPr>
          <p:cNvPr id="415" name="Google Shape;415;p44"/>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Preparación previa a la clase</a:t>
            </a:r>
            <a:endParaRPr sz="3200" b="0" i="0" u="none" strike="noStrike" cap="none">
              <a:solidFill>
                <a:srgbClr val="000000"/>
              </a:solidFill>
              <a:latin typeface="Arial"/>
              <a:ea typeface="Arial"/>
              <a:cs typeface="Arial"/>
              <a:sym typeface="Arial"/>
            </a:endParaRPr>
          </a:p>
        </p:txBody>
      </p:sp>
      <p:sp>
        <p:nvSpPr>
          <p:cNvPr id="416" name="Google Shape;416;p44"/>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18" name="Google Shape;418;p44"/>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20" name="Google Shape;420;p44"/>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Rompehielos y energizantes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21" name="Google Shape;421;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22" name="Google Shape;422;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24" name="Google Shape;424;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4"/>
          <p:cNvSpPr txBox="1"/>
          <p:nvPr/>
        </p:nvSpPr>
        <p:spPr>
          <a:xfrm>
            <a:off x="3506549" y="2025536"/>
            <a:ext cx="4801558"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Al poner en práctica </a:t>
            </a:r>
            <a:r>
              <a:rPr lang="en-US" sz="2000" b="1" i="0" u="none" strike="noStrike" cap="none">
                <a:solidFill>
                  <a:srgbClr val="E36C09"/>
                </a:solidFill>
                <a:latin typeface="Arial"/>
                <a:ea typeface="Arial"/>
                <a:cs typeface="Arial"/>
                <a:sym typeface="Arial"/>
              </a:rPr>
              <a:t>actividades para romper el hielo </a:t>
            </a:r>
            <a:r>
              <a:rPr lang="en-US" sz="2000" b="0" i="0" u="none" strike="noStrike" cap="none">
                <a:solidFill>
                  <a:srgbClr val="000000"/>
                </a:solidFill>
                <a:latin typeface="Arial"/>
                <a:ea typeface="Arial"/>
                <a:cs typeface="Arial"/>
                <a:sym typeface="Arial"/>
              </a:rPr>
              <a:t>y </a:t>
            </a:r>
            <a:r>
              <a:rPr lang="en-US" sz="2000" b="1" i="0" u="none" strike="noStrike" cap="none">
                <a:solidFill>
                  <a:srgbClr val="E36C09"/>
                </a:solidFill>
                <a:latin typeface="Arial"/>
                <a:ea typeface="Arial"/>
                <a:cs typeface="Arial"/>
                <a:sym typeface="Arial"/>
              </a:rPr>
              <a:t>dinamizar </a:t>
            </a:r>
            <a:r>
              <a:rPr lang="en-US" sz="2000" b="0" i="0" u="none" strike="noStrike" cap="none">
                <a:solidFill>
                  <a:srgbClr val="000000"/>
                </a:solidFill>
                <a:latin typeface="Arial"/>
                <a:ea typeface="Arial"/>
                <a:cs typeface="Arial"/>
                <a:sym typeface="Arial"/>
              </a:rPr>
              <a:t>la clase, es esencial adaptarlas a la edad, los antecedentes y la dinámica del público. La sencillez de las actividades garantiza que sean fáciles de entender y de participar, mientras que la inclusión implica tener en cuenta la comodidad física y emocional de todos los alumnos a la hora de seleccionar las actividades.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44"/>
          <p:cNvSpPr txBox="1"/>
          <p:nvPr/>
        </p:nvSpPr>
        <p:spPr>
          <a:xfrm>
            <a:off x="2966634" y="3845372"/>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44"/>
          <p:cNvSpPr txBox="1"/>
          <p:nvPr/>
        </p:nvSpPr>
        <p:spPr>
          <a:xfrm>
            <a:off x="3495320" y="5103302"/>
            <a:ext cx="5375563"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Los ejercicios para romper el hielo </a:t>
            </a:r>
            <a:r>
              <a:rPr lang="en-US" sz="2000" b="0" i="0" u="none" strike="noStrike" cap="none">
                <a:solidFill>
                  <a:srgbClr val="000000"/>
                </a:solidFill>
                <a:latin typeface="Arial"/>
                <a:ea typeface="Arial"/>
                <a:cs typeface="Arial"/>
                <a:sym typeface="Arial"/>
              </a:rPr>
              <a:t>y las </a:t>
            </a:r>
            <a:r>
              <a:rPr lang="en-US" sz="2000" b="1" i="0" u="none" strike="noStrike" cap="none">
                <a:solidFill>
                  <a:srgbClr val="E36C09"/>
                </a:solidFill>
                <a:latin typeface="Arial"/>
                <a:ea typeface="Arial"/>
                <a:cs typeface="Arial"/>
                <a:sym typeface="Arial"/>
              </a:rPr>
              <a:t>actividades de animación </a:t>
            </a:r>
            <a:r>
              <a:rPr lang="en-US" sz="2000" b="0" i="0" u="none" strike="noStrike" cap="none">
                <a:solidFill>
                  <a:srgbClr val="000000"/>
                </a:solidFill>
                <a:latin typeface="Arial"/>
                <a:ea typeface="Arial"/>
                <a:cs typeface="Arial"/>
                <a:sym typeface="Arial"/>
              </a:rPr>
              <a:t>no son meros rellenos, sino que desempeñan un papel crucial en una clase invertida, ya que establecen un tono positivo y fomentan un entorno propicio para el aprendizaje activo. Cuando se ejecutan cuidadosamente, pueden mejorar significativamente la eficacia de la experiencia de aprendizaje, haciéndola más atractiva y agradable para los estudiantes.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28" name="Google Shape;428;p44"/>
          <p:cNvPicPr preferRelativeResize="0"/>
          <p:nvPr/>
        </p:nvPicPr>
        <p:blipFill rotWithShape="1">
          <a:blip r:embed="rId7">
            <a:alphaModFix/>
          </a:blip>
          <a:srcRect/>
          <a:stretch/>
        </p:blipFill>
        <p:spPr>
          <a:xfrm>
            <a:off x="10730000" y="1869036"/>
            <a:ext cx="5731510" cy="6104255"/>
          </a:xfrm>
          <a:prstGeom prst="rect">
            <a:avLst/>
          </a:prstGeom>
          <a:noFill/>
          <a:ln>
            <a:noFill/>
          </a:ln>
        </p:spPr>
      </p:pic>
      <p:sp>
        <p:nvSpPr>
          <p:cNvPr id="429" name="Google Shape;429;p44"/>
          <p:cNvSpPr txBox="1"/>
          <p:nvPr/>
        </p:nvSpPr>
        <p:spPr>
          <a:xfrm>
            <a:off x="10600863" y="8034264"/>
            <a:ext cx="33572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Creado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EEA3ED99-B85A-FE21-0B4C-D3C4DC052F80}"/>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CAAE550-67AA-D92B-29F8-7D1D975B6C26}"/>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4"/>
        <p:cNvGrpSpPr/>
        <p:nvPr/>
      </p:nvGrpSpPr>
      <p:grpSpPr>
        <a:xfrm>
          <a:off x="0" y="0"/>
          <a:ext cx="0" cy="0"/>
          <a:chOff x="0" y="0"/>
          <a:chExt cx="0" cy="0"/>
        </a:xfrm>
      </p:grpSpPr>
      <p:sp>
        <p:nvSpPr>
          <p:cNvPr id="435" name="Google Shape;435;p45"/>
          <p:cNvSpPr txBox="1"/>
          <p:nvPr/>
        </p:nvSpPr>
        <p:spPr>
          <a:xfrm>
            <a:off x="3058697" y="773904"/>
            <a:ext cx="13265244" cy="54168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Preparación previa a la clase</a:t>
            </a:r>
            <a:endParaRPr sz="3200" b="0" i="0" u="none" strike="noStrike" cap="none">
              <a:solidFill>
                <a:srgbClr val="000000"/>
              </a:solidFill>
              <a:latin typeface="Arial"/>
              <a:ea typeface="Arial"/>
              <a:cs typeface="Arial"/>
              <a:sym typeface="Arial"/>
            </a:endParaRPr>
          </a:p>
        </p:txBody>
      </p:sp>
      <p:sp>
        <p:nvSpPr>
          <p:cNvPr id="436" name="Google Shape;436;p45"/>
          <p:cNvSpPr/>
          <p:nvPr/>
        </p:nvSpPr>
        <p:spPr>
          <a:xfrm>
            <a:off x="9647" y="0"/>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38" name="Google Shape;438;p45"/>
          <p:cNvSpPr/>
          <p:nvPr/>
        </p:nvSpPr>
        <p:spPr>
          <a:xfrm>
            <a:off x="19294" y="5192874"/>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40" name="Google Shape;440;p45"/>
          <p:cNvSpPr txBox="1"/>
          <p:nvPr/>
        </p:nvSpPr>
        <p:spPr>
          <a:xfrm>
            <a:off x="3058697" y="1351935"/>
            <a:ext cx="5697263" cy="9908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Rompehielos y energizantes </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441" name="Google Shape;441;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42" name="Google Shape;442;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44" name="Google Shape;44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txBox="1"/>
          <p:nvPr/>
        </p:nvSpPr>
        <p:spPr>
          <a:xfrm>
            <a:off x="2204634" y="3541749"/>
            <a:ext cx="1077707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45"/>
          <p:cNvSpPr txBox="1"/>
          <p:nvPr/>
        </p:nvSpPr>
        <p:spPr>
          <a:xfrm>
            <a:off x="4192668" y="2680657"/>
            <a:ext cx="47818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Mira este vídeo de Ever Educating para obtener algunas ideas para romper el hielo:</a:t>
            </a:r>
            <a:endParaRPr sz="1400" b="0" i="0" u="none" strike="noStrike" cap="none">
              <a:solidFill>
                <a:srgbClr val="000000"/>
              </a:solidFill>
              <a:latin typeface="Arial"/>
              <a:ea typeface="Arial"/>
              <a:cs typeface="Arial"/>
              <a:sym typeface="Arial"/>
            </a:endParaRPr>
          </a:p>
        </p:txBody>
      </p:sp>
      <p:sp>
        <p:nvSpPr>
          <p:cNvPr id="447" name="Google Shape;447;p45"/>
          <p:cNvSpPr txBox="1"/>
          <p:nvPr/>
        </p:nvSpPr>
        <p:spPr>
          <a:xfrm>
            <a:off x="11077435" y="2592353"/>
            <a:ext cx="48473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Echa un vistazo a esta biblioteca de Session Lab para obtener algunas ideas energizantes para tu próxima clase:</a:t>
            </a:r>
            <a:endParaRPr sz="1400" b="0" i="0" u="none" strike="noStrike" cap="none">
              <a:solidFill>
                <a:srgbClr val="000000"/>
              </a:solidFill>
              <a:latin typeface="Arial"/>
              <a:ea typeface="Arial"/>
              <a:cs typeface="Arial"/>
              <a:sym typeface="Arial"/>
            </a:endParaRPr>
          </a:p>
        </p:txBody>
      </p:sp>
      <p:pic>
        <p:nvPicPr>
          <p:cNvPr id="448" name="Google Shape;448;p45"/>
          <p:cNvPicPr preferRelativeResize="0"/>
          <p:nvPr/>
        </p:nvPicPr>
        <p:blipFill rotWithShape="1">
          <a:blip r:embed="rId7">
            <a:alphaModFix/>
          </a:blip>
          <a:srcRect/>
          <a:stretch/>
        </p:blipFill>
        <p:spPr>
          <a:xfrm>
            <a:off x="4221490" y="3288784"/>
            <a:ext cx="4753017" cy="2673572"/>
          </a:xfrm>
          <a:prstGeom prst="rect">
            <a:avLst/>
          </a:prstGeom>
          <a:noFill/>
          <a:ln>
            <a:noFill/>
          </a:ln>
        </p:spPr>
      </p:pic>
      <p:pic>
        <p:nvPicPr>
          <p:cNvPr id="449" name="Google Shape;449;p45" descr="https://lh7-rt.googleusercontent.com/slidesz/AGV_vUfONSlxWu4ws6q0XeL53OO7b2GfVyQo29k-y1CaB86VevWB2OKz5-Y5sYcliHLQkdt0SevFUbcDC9AxHC_v7dYEcnY5UpyiFKnD2psPo-uXE-m1RZ9BYZoH-u6UV-NQF24lJO_7VV_7VhhmreLv-IxYIcYBJOSvpNH5ozf2Sf9B=s2048?key=oKfASBidla4LG8G6vo1XsQ"/>
          <p:cNvPicPr preferRelativeResize="0"/>
          <p:nvPr/>
        </p:nvPicPr>
        <p:blipFill rotWithShape="1">
          <a:blip r:embed="rId8">
            <a:alphaModFix/>
          </a:blip>
          <a:srcRect/>
          <a:stretch/>
        </p:blipFill>
        <p:spPr>
          <a:xfrm>
            <a:off x="11056308" y="3237116"/>
            <a:ext cx="4847319" cy="2725240"/>
          </a:xfrm>
          <a:prstGeom prst="rect">
            <a:avLst/>
          </a:prstGeom>
          <a:noFill/>
          <a:ln>
            <a:noFill/>
          </a:ln>
        </p:spPr>
      </p:pic>
      <p:sp>
        <p:nvSpPr>
          <p:cNvPr id="450" name="Google Shape;450;p45"/>
          <p:cNvSpPr txBox="1"/>
          <p:nvPr/>
        </p:nvSpPr>
        <p:spPr>
          <a:xfrm>
            <a:off x="4192668" y="6078802"/>
            <a:ext cx="44333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https://www.youtube.com/watch?v=RsUAY2Wq_7Q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45"/>
          <p:cNvSpPr txBox="1"/>
          <p:nvPr/>
        </p:nvSpPr>
        <p:spPr>
          <a:xfrm>
            <a:off x="11056308" y="6078802"/>
            <a:ext cx="38300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https://www.sessionlab.com/library/energiser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5B94E8CC-D6F4-AEE6-2081-57F07A96E4DC}"/>
              </a:ext>
            </a:extLst>
          </p:cNvPr>
          <p:cNvPicPr preferRelativeResize="0"/>
          <p:nvPr/>
        </p:nvPicPr>
        <p:blipFill rotWithShape="1">
          <a:blip r:embed="rId11">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761D1D36-05F0-C408-D911-8AC11D68E2F8}"/>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3069101"/>
            <a:ext cx="6990300" cy="5068800"/>
          </a:xfrm>
          <a:prstGeom prst="rect">
            <a:avLst/>
          </a:prstGeom>
          <a:noFill/>
          <a:ln>
            <a:noFill/>
          </a:ln>
        </p:spPr>
        <p:txBody>
          <a:bodyPr spcFirstLastPara="1" wrap="square" lIns="0" tIns="0" rIns="0" bIns="0" anchor="t" anchorCtr="0">
            <a:spAutoFit/>
          </a:bodyPr>
          <a:lstStyle/>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Comprender el modelo Flipped Classroom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Evaluación de la práctica docente actual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Realización de actividades de rompehielo y de animación</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Abordar la autorregulación y el compromiso de los alumnos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Cuándo dar la vuelta y cuándo no </a:t>
            </a:r>
            <a:endParaRPr sz="1300" b="0" i="0" u="none" strike="noStrike" cap="none">
              <a:solidFill>
                <a:srgbClr val="000000"/>
              </a:solidFill>
              <a:latin typeface="Arial"/>
              <a:ea typeface="Arial"/>
              <a:cs typeface="Arial"/>
              <a:sym typeface="Arial"/>
            </a:endParaRPr>
          </a:p>
          <a:p>
            <a:pPr marL="604519" marR="0" lvl="1" indent="-295910" algn="l" rtl="0">
              <a:lnSpc>
                <a:spcPct val="140014"/>
              </a:lnSpc>
              <a:spcBef>
                <a:spcPts val="0"/>
              </a:spcBef>
              <a:spcAft>
                <a:spcPts val="0"/>
              </a:spcAft>
              <a:buClr>
                <a:srgbClr val="121212"/>
              </a:buClr>
              <a:buSzPts val="2699"/>
              <a:buFont typeface="Arial"/>
              <a:buChar char="•"/>
            </a:pPr>
            <a:r>
              <a:rPr lang="en-US" sz="2699" b="0" i="0" u="none" strike="noStrike" cap="none">
                <a:solidFill>
                  <a:srgbClr val="121212"/>
                </a:solidFill>
                <a:latin typeface="Arial"/>
                <a:ea typeface="Arial"/>
                <a:cs typeface="Arial"/>
                <a:sym typeface="Arial"/>
              </a:rPr>
              <a:t>Facilitar el aprendizaje utilizando medios en línea</a:t>
            </a:r>
            <a:endParaRPr sz="1300" b="0" i="0" u="none" strike="noStrike" cap="none">
              <a:solidFill>
                <a:srgbClr val="000000"/>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06" name="Google Shape;106;p2"/>
          <p:cNvPicPr preferRelativeResize="0"/>
          <p:nvPr/>
        </p:nvPicPr>
        <p:blipFill rotWithShape="1">
          <a:blip r:embed="rId8">
            <a:alphaModFix/>
          </a:blip>
          <a:srcRect/>
          <a:stretch/>
        </p:blipFill>
        <p:spPr>
          <a:xfrm>
            <a:off x="16069950" y="9658784"/>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1"/>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1"/>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459" name="Google Shape;459;p11"/>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460" name="Google Shape;460;p11"/>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461" name="Google Shape;461;p11"/>
          <p:cNvSpPr txBox="1"/>
          <p:nvPr/>
        </p:nvSpPr>
        <p:spPr>
          <a:xfrm>
            <a:off x="9613815" y="217396"/>
            <a:ext cx="8054305" cy="1881797"/>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Abordar la autorregulación y el compromiso de los estudiantes </a:t>
            </a:r>
            <a:endParaRPr sz="1400" b="0" i="0" u="none" strike="noStrike" cap="none">
              <a:solidFill>
                <a:srgbClr val="000000"/>
              </a:solidFill>
              <a:latin typeface="Arial"/>
              <a:ea typeface="Arial"/>
              <a:cs typeface="Arial"/>
              <a:sym typeface="Arial"/>
            </a:endParaRPr>
          </a:p>
        </p:txBody>
      </p:sp>
      <p:sp>
        <p:nvSpPr>
          <p:cNvPr id="462" name="Google Shape;462;p11"/>
          <p:cNvSpPr txBox="1"/>
          <p:nvPr/>
        </p:nvSpPr>
        <p:spPr>
          <a:xfrm>
            <a:off x="9613815" y="2858163"/>
            <a:ext cx="7450962" cy="563231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br>
              <a:rPr lang="en-US" sz="2000" b="0" i="0" u="none" strike="noStrike" cap="none">
                <a:solidFill>
                  <a:srgbClr val="121212"/>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En el modelo de aula invertida, donde se espera que los estudiantes participen activamente en su propio aprendizaje, la capacidad de autorregularse y mantener el interés es crucial. Este entorno exige que los estudiantes gestionen eficazmente sus procesos de aprendizaje.</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29964"/>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La autorregulación se refiere a la capacidad del alumno para gestionar sus emociones, su comportamiento y su atención con el fin de alcanzar objetivos educativos a largo plazo. El compromiso es el resultado visible de la motivación, la inversión del estudiante en el aprendizaje y la implicación en las actividades del aula. Ambos son cruciales para el éxito en un entorno de aula invertida.</a:t>
            </a:r>
            <a:r>
              <a:rPr lang="en-US" sz="2000" b="0" i="0" u="none" strike="noStrike" cap="none">
                <a:solidFill>
                  <a:schemeClr val="dk1"/>
                </a:solidFill>
                <a:latin typeface="Calibri"/>
                <a:ea typeface="Calibri"/>
                <a:cs typeface="Calibri"/>
                <a:sym typeface="Calibri"/>
              </a:rPr>
              <a:t>  </a:t>
            </a:r>
            <a:endParaRPr sz="2000" b="0" i="0" u="none" strike="noStrike" cap="none">
              <a:solidFill>
                <a:srgbClr val="121212"/>
              </a:solidFill>
              <a:latin typeface="Arial"/>
              <a:ea typeface="Arial"/>
              <a:cs typeface="Arial"/>
              <a:sym typeface="Arial"/>
            </a:endParaRPr>
          </a:p>
        </p:txBody>
      </p:sp>
      <p:sp>
        <p:nvSpPr>
          <p:cNvPr id="463" name="Google Shape;463;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64" name="Google Shape;464;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66" name="Google Shape;466;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p11"/>
          <p:cNvPicPr preferRelativeResize="0"/>
          <p:nvPr/>
        </p:nvPicPr>
        <p:blipFill rotWithShape="1">
          <a:blip r:embed="rId7">
            <a:alphaModFix/>
          </a:blip>
          <a:srcRect/>
          <a:stretch/>
        </p:blipFill>
        <p:spPr>
          <a:xfrm>
            <a:off x="1990411" y="2856118"/>
            <a:ext cx="5699760" cy="3027998"/>
          </a:xfrm>
          <a:prstGeom prst="rect">
            <a:avLst/>
          </a:prstGeom>
          <a:noFill/>
          <a:ln>
            <a:noFill/>
          </a:ln>
        </p:spPr>
      </p:pic>
      <p:pic>
        <p:nvPicPr>
          <p:cNvPr id="2" name="Google Shape;171;p22">
            <a:extLst>
              <a:ext uri="{FF2B5EF4-FFF2-40B4-BE49-F238E27FC236}">
                <a16:creationId xmlns:a16="http://schemas.microsoft.com/office/drawing/2014/main" id="{BBA7202B-7430-750F-E145-5B69E4E5257D}"/>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E37F90C9-0FF7-A2C4-2CC5-592B3EFC89EB}"/>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Abordar la autorregulación y el compromiso de los estudiantes </a:t>
            </a:r>
            <a:endParaRPr sz="3200" b="0" i="0" u="none" strike="noStrike" cap="none">
              <a:solidFill>
                <a:srgbClr val="000000"/>
              </a:solidFill>
              <a:latin typeface="Arial"/>
              <a:ea typeface="Arial"/>
              <a:cs typeface="Arial"/>
              <a:sym typeface="Arial"/>
            </a:endParaRPr>
          </a:p>
        </p:txBody>
      </p:sp>
      <p:sp>
        <p:nvSpPr>
          <p:cNvPr id="474" name="Google Shape;474;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77" name="Google Shape;477;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78" name="Google Shape;478;p46"/>
          <p:cNvSpPr txBox="1"/>
          <p:nvPr/>
        </p:nvSpPr>
        <p:spPr>
          <a:xfrm>
            <a:off x="804415" y="2433052"/>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Retos para la autorregulación: </a:t>
            </a:r>
            <a:endParaRPr sz="2000" b="0" i="0" u="none" strike="noStrike" cap="none">
              <a:solidFill>
                <a:srgbClr val="E36C09"/>
              </a:solidFill>
              <a:latin typeface="Arial"/>
              <a:ea typeface="Arial"/>
              <a:cs typeface="Arial"/>
              <a:sym typeface="Arial"/>
            </a:endParaRPr>
          </a:p>
        </p:txBody>
      </p:sp>
      <p:sp>
        <p:nvSpPr>
          <p:cNvPr id="479" name="Google Shape;479;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80" name="Google Shape;480;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82" name="Google Shape;482;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6"/>
          <p:cNvSpPr txBox="1"/>
          <p:nvPr/>
        </p:nvSpPr>
        <p:spPr>
          <a:xfrm>
            <a:off x="804415" y="2981866"/>
            <a:ext cx="7910094"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Distracciones y problemas de gestión del tiempo fuera de clase:</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En los entornos de aprendizaje autorregulado, como las aulas invertidas o mixtas, los estudiantes a menudo se enfrentan a dificultades para gestionar las distracciones y su tiempo de forma eficaz sin la estructura de un aula tradicional. Otras prioridades, como las redes sociales, el ocio o las obligaciones familiares, pueden dificultar la concentración en la preparación previa a la clase.</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Sin estructura, los estudiantes pueden tener dificultades para priorizar el aprendizaje, lo que lleva a la procrastinación, el trabajo incompleto y el empollamiento de última hora. Una mala gestión del tiempo puede dificultar la retención del material y reducir el compromiso general.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46"/>
          <p:cNvSpPr txBox="1"/>
          <p:nvPr/>
        </p:nvSpPr>
        <p:spPr>
          <a:xfrm>
            <a:off x="10708079" y="2981866"/>
            <a:ext cx="6279760" cy="36933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Establezca expectativas claras: </a:t>
            </a:r>
            <a:r>
              <a:rPr lang="en-US" sz="2000" b="0" i="0" u="none" strike="noStrike" cap="none">
                <a:solidFill>
                  <a:srgbClr val="000000"/>
                </a:solidFill>
                <a:latin typeface="Arial"/>
                <a:ea typeface="Arial"/>
                <a:cs typeface="Arial"/>
                <a:sym typeface="Arial"/>
              </a:rPr>
              <a:t>Proporcione directrices sobre la duración del trabajo previo a la clase y divida las tareas en partes más pequeñas y manejables.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Herramientas de gestión del tiempo</a:t>
            </a:r>
            <a:r>
              <a:rPr lang="en-US" sz="2000" b="1" i="0" u="none" strike="noStrike" cap="none">
                <a:solidFill>
                  <a:srgbClr val="000000"/>
                </a:solidFill>
                <a:latin typeface="Arial"/>
                <a:ea typeface="Arial"/>
                <a:cs typeface="Arial"/>
                <a:sym typeface="Arial"/>
              </a:rPr>
              <a:t>:</a:t>
            </a:r>
            <a:r>
              <a:rPr lang="en-US" sz="2000" b="0" i="0" u="none" strike="noStrike" cap="none">
                <a:solidFill>
                  <a:srgbClr val="000000"/>
                </a:solidFill>
                <a:latin typeface="Arial"/>
                <a:ea typeface="Arial"/>
                <a:cs typeface="Arial"/>
                <a:sym typeface="Arial"/>
              </a:rPr>
              <a:t> Introduce herramientas como calendarios digitales, métodos de bloqueo de tiempo o aplicaciones como los temporizadores Pomodoro para ayudar a los estudiantes a mantenerse concentrados.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Crear una rutina de estudio: </a:t>
            </a:r>
            <a:r>
              <a:rPr lang="en-US" sz="2000" b="0" i="0" u="none" strike="noStrike" cap="none">
                <a:solidFill>
                  <a:srgbClr val="000000"/>
                </a:solidFill>
                <a:latin typeface="Arial"/>
                <a:ea typeface="Arial"/>
                <a:cs typeface="Arial"/>
                <a:sym typeface="Arial"/>
              </a:rPr>
              <a:t>Anime a los estudiantes a establecer una rutina regular para el trabajo previo a la clase, ayudándoles a crear un hábito que minimice las distracciones.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46"/>
          <p:cNvSpPr txBox="1"/>
          <p:nvPr/>
        </p:nvSpPr>
        <p:spPr>
          <a:xfrm>
            <a:off x="10708079" y="2339363"/>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Cómo abordarlo:</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486" name="Google Shape;486;p46"/>
          <p:cNvSpPr/>
          <p:nvPr/>
        </p:nvSpPr>
        <p:spPr>
          <a:xfrm>
            <a:off x="8716289" y="3886558"/>
            <a:ext cx="1805103" cy="927374"/>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7" name="Google Shape;487;p46"/>
          <p:cNvPicPr preferRelativeResize="0"/>
          <p:nvPr/>
        </p:nvPicPr>
        <p:blipFill rotWithShape="1">
          <a:blip r:embed="rId6">
            <a:alphaModFix/>
          </a:blip>
          <a:srcRect/>
          <a:stretch/>
        </p:blipFill>
        <p:spPr>
          <a:xfrm>
            <a:off x="15218421" y="6649528"/>
            <a:ext cx="1698428" cy="1816347"/>
          </a:xfrm>
          <a:prstGeom prst="rect">
            <a:avLst/>
          </a:prstGeom>
          <a:noFill/>
          <a:ln>
            <a:noFill/>
          </a:ln>
        </p:spPr>
      </p:pic>
      <p:pic>
        <p:nvPicPr>
          <p:cNvPr id="2" name="Google Shape;171;p22">
            <a:extLst>
              <a:ext uri="{FF2B5EF4-FFF2-40B4-BE49-F238E27FC236}">
                <a16:creationId xmlns:a16="http://schemas.microsoft.com/office/drawing/2014/main" id="{C73BD59B-212C-1050-DE5D-E71CD221C211}"/>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0348E4E2-0FDA-43C1-888F-581B624FC9AA}"/>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500"/>
                                        <p:tgtEl>
                                          <p:spTgt spid="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7"/>
          <p:cNvSpPr txBox="1"/>
          <p:nvPr/>
        </p:nvSpPr>
        <p:spPr>
          <a:xfrm>
            <a:off x="762828" y="1484315"/>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Abordar la autorregulación y el compromiso de los estudiantes </a:t>
            </a:r>
            <a:endParaRPr sz="3200" b="0" i="0" u="none" strike="noStrike" cap="none">
              <a:solidFill>
                <a:srgbClr val="000000"/>
              </a:solidFill>
              <a:latin typeface="Arial"/>
              <a:ea typeface="Arial"/>
              <a:cs typeface="Arial"/>
              <a:sym typeface="Arial"/>
            </a:endParaRPr>
          </a:p>
        </p:txBody>
      </p:sp>
      <p:sp>
        <p:nvSpPr>
          <p:cNvPr id="494" name="Google Shape;494;p4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97" name="Google Shape;497;p4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98" name="Google Shape;498;p47"/>
          <p:cNvSpPr txBox="1"/>
          <p:nvPr/>
        </p:nvSpPr>
        <p:spPr>
          <a:xfrm>
            <a:off x="804415" y="2980068"/>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Retos para la autorregulación: </a:t>
            </a:r>
            <a:endParaRPr sz="2000" b="0" i="0" u="none" strike="noStrike" cap="none">
              <a:solidFill>
                <a:srgbClr val="E36C09"/>
              </a:solidFill>
              <a:latin typeface="Arial"/>
              <a:ea typeface="Arial"/>
              <a:cs typeface="Arial"/>
              <a:sym typeface="Arial"/>
            </a:endParaRPr>
          </a:p>
        </p:txBody>
      </p:sp>
      <p:sp>
        <p:nvSpPr>
          <p:cNvPr id="499" name="Google Shape;499;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00" name="Google Shape;500;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02" name="Google Shape;502;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7"/>
          <p:cNvSpPr txBox="1"/>
          <p:nvPr/>
        </p:nvSpPr>
        <p:spPr>
          <a:xfrm>
            <a:off x="804415" y="3625851"/>
            <a:ext cx="7462199"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Falta de motivación intrínseca: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La motivación intrínseca es el impulso interno a participar en una actividad por su propio bien. Muchos estudiantes tienen dificultades con el aprendizaje independiente porque carecen de esta motivación interna y consideran que la preparación previa a la clase es una tarea tediosa más que una oportunidad de crecimiento. Sin una conexión personal con el material, mantener el compromiso es difícil.</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Sin motivación intrínseca, es más probable que los estudiantes se desinteresen, se salten tareas o las completen superficialmente. Esto conduce a un aprendizaje de menor calidad y a un menor compromiso durante las actividades en clase.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47"/>
          <p:cNvSpPr txBox="1"/>
          <p:nvPr/>
        </p:nvSpPr>
        <p:spPr>
          <a:xfrm>
            <a:off x="10708079" y="3625851"/>
            <a:ext cx="6279760" cy="317009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Haga que el material sea relevante: </a:t>
            </a:r>
            <a:r>
              <a:rPr lang="en-US" sz="2000" b="0" i="0" u="none" strike="noStrike" cap="none">
                <a:solidFill>
                  <a:schemeClr val="dk1"/>
                </a:solidFill>
                <a:latin typeface="Arial"/>
                <a:ea typeface="Arial"/>
                <a:cs typeface="Arial"/>
                <a:sym typeface="Arial"/>
              </a:rPr>
              <a:t>Conecte el contenido con los intereses personales de los alumnos, sus aspiraciones profesionales o los problemas del mundo real para que el aprendizaje sea más significativo.</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Ofrecer autonomía</a:t>
            </a:r>
            <a:r>
              <a:rPr lang="en-US" sz="2000" b="0" i="0" u="none" strike="noStrike" cap="none">
                <a:solidFill>
                  <a:schemeClr val="dk1"/>
                </a:solidFill>
                <a:latin typeface="Arial"/>
                <a:ea typeface="Arial"/>
                <a:cs typeface="Arial"/>
                <a:sym typeface="Arial"/>
              </a:rPr>
              <a:t>: Ofrezca a los alumnos la posibilidad de elegir la forma de trabajar con los materiales o de presentar sus conocimientos, fomentando así su sentido de la propiedad.</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Gamificación: </a:t>
            </a:r>
            <a:r>
              <a:rPr lang="en-US" sz="2000" b="0" i="0" u="none" strike="noStrike" cap="none">
                <a:solidFill>
                  <a:schemeClr val="dk1"/>
                </a:solidFill>
                <a:latin typeface="Arial"/>
                <a:ea typeface="Arial"/>
                <a:cs typeface="Arial"/>
                <a:sym typeface="Arial"/>
              </a:rPr>
              <a:t>Incorporar elementos similares a los juegos, como puntos, recompensas o retos, para que el proceso de aprendizaje sea más ameno y atractivo.</a:t>
            </a:r>
            <a:endParaRPr sz="1400" b="0" i="0" u="none" strike="noStrike" cap="none">
              <a:solidFill>
                <a:schemeClr val="dk1"/>
              </a:solidFill>
              <a:latin typeface="Arial"/>
              <a:ea typeface="Arial"/>
              <a:cs typeface="Arial"/>
              <a:sym typeface="Arial"/>
            </a:endParaRPr>
          </a:p>
        </p:txBody>
      </p:sp>
      <p:sp>
        <p:nvSpPr>
          <p:cNvPr id="505" name="Google Shape;505;p47"/>
          <p:cNvSpPr txBox="1"/>
          <p:nvPr/>
        </p:nvSpPr>
        <p:spPr>
          <a:xfrm>
            <a:off x="10708079" y="2980068"/>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Cómo abordarlo:</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506" name="Google Shape;506;p47"/>
          <p:cNvSpPr/>
          <p:nvPr/>
        </p:nvSpPr>
        <p:spPr>
          <a:xfrm>
            <a:off x="8472369" y="4447461"/>
            <a:ext cx="2029955" cy="87116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7" name="Google Shape;507;p47"/>
          <p:cNvPicPr preferRelativeResize="0"/>
          <p:nvPr/>
        </p:nvPicPr>
        <p:blipFill rotWithShape="1">
          <a:blip r:embed="rId6">
            <a:alphaModFix/>
          </a:blip>
          <a:srcRect/>
          <a:stretch/>
        </p:blipFill>
        <p:spPr>
          <a:xfrm>
            <a:off x="15756612" y="6988258"/>
            <a:ext cx="1596957" cy="1813357"/>
          </a:xfrm>
          <a:prstGeom prst="rect">
            <a:avLst/>
          </a:prstGeom>
          <a:noFill/>
          <a:ln>
            <a:noFill/>
          </a:ln>
        </p:spPr>
      </p:pic>
      <p:pic>
        <p:nvPicPr>
          <p:cNvPr id="2" name="Google Shape;171;p22">
            <a:extLst>
              <a:ext uri="{FF2B5EF4-FFF2-40B4-BE49-F238E27FC236}">
                <a16:creationId xmlns:a16="http://schemas.microsoft.com/office/drawing/2014/main" id="{7FBEA81B-C399-43D8-C719-38400BB18E6A}"/>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DD79CC3-FD93-E3E0-E78A-C3FE8E9D08AE}"/>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500"/>
                                        <p:tgtEl>
                                          <p:spTgt spid="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8"/>
          <p:cNvSpPr txBox="1"/>
          <p:nvPr/>
        </p:nvSpPr>
        <p:spPr>
          <a:xfrm>
            <a:off x="800303" y="1409364"/>
            <a:ext cx="1417796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Abordar la autorregulación y el compromiso de los estudiantes </a:t>
            </a:r>
            <a:endParaRPr sz="3200" b="0" i="0" u="none" strike="noStrike" cap="none">
              <a:solidFill>
                <a:srgbClr val="000000"/>
              </a:solidFill>
              <a:latin typeface="Arial"/>
              <a:ea typeface="Arial"/>
              <a:cs typeface="Arial"/>
              <a:sym typeface="Arial"/>
            </a:endParaRPr>
          </a:p>
        </p:txBody>
      </p:sp>
      <p:sp>
        <p:nvSpPr>
          <p:cNvPr id="514" name="Google Shape;514;p4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17" name="Google Shape;517;p4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18" name="Google Shape;518;p48"/>
          <p:cNvSpPr txBox="1"/>
          <p:nvPr/>
        </p:nvSpPr>
        <p:spPr>
          <a:xfrm>
            <a:off x="804415" y="2024445"/>
            <a:ext cx="61035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Retos para la autorregulación: </a:t>
            </a:r>
            <a:endParaRPr sz="2000" b="0" i="0" u="none" strike="noStrike" cap="none">
              <a:solidFill>
                <a:srgbClr val="E36C09"/>
              </a:solidFill>
              <a:latin typeface="Arial"/>
              <a:ea typeface="Arial"/>
              <a:cs typeface="Arial"/>
              <a:sym typeface="Arial"/>
            </a:endParaRPr>
          </a:p>
        </p:txBody>
      </p:sp>
      <p:sp>
        <p:nvSpPr>
          <p:cNvPr id="519" name="Google Shape;519;p4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20" name="Google Shape;520;p4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22" name="Google Shape;522;p4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8"/>
          <p:cNvSpPr txBox="1"/>
          <p:nvPr/>
        </p:nvSpPr>
        <p:spPr>
          <a:xfrm>
            <a:off x="804415" y="2688965"/>
            <a:ext cx="7968117" cy="46166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Dificultad para establecer objetivos personales de aprendizaje</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Los estudiantes suelen tener dificultades para establecer objetivos personales de aprendizaje, especialmente en entornos autodirigidos. Pueden no estar seguros de cómo identificar las necesidades de aprendizaje, dividir objetivos más amplios en pasos más pequeños o mantenerse centrados en la mejora a largo plazo. Sin objetivos claros, los estudiantes pueden sentirse sin rumbo y sin dirección en su preparación previa a la clase.</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Unos objetivos de aprendizaje claros son esenciales para una autorregulación eficaz. Sin ellos, los alumnos pueden dedicarse al contenido de forma pasiva, lo que conduce a un aprendizaje superficial y a una falta de comprensión real. Establecer objetivos ayuda a los estudiantes a mantenerse motivados, a seguir sus progresos y a asimilar el material con mayor eficacia.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48"/>
          <p:cNvSpPr txBox="1"/>
          <p:nvPr/>
        </p:nvSpPr>
        <p:spPr>
          <a:xfrm>
            <a:off x="10708079" y="2693897"/>
            <a:ext cx="6279760"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Proporcionar marcos para la fijación de objetivos: </a:t>
            </a:r>
            <a:r>
              <a:rPr lang="en-US" sz="2000" b="0" i="0" u="none" strike="noStrike" cap="none">
                <a:solidFill>
                  <a:schemeClr val="dk1"/>
                </a:solidFill>
                <a:latin typeface="Arial"/>
                <a:ea typeface="Arial"/>
                <a:cs typeface="Arial"/>
                <a:sym typeface="Arial"/>
              </a:rPr>
              <a:t>Presente a los estudiantes marcos como los objetivos SMART (específicos, mensurables, alcanzables, pertinentes y sujetos a un plazo) para guiarles en la creación de objetivos concretos.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Mensajes de reflexión: </a:t>
            </a:r>
            <a:r>
              <a:rPr lang="en-US" sz="2000" b="0" i="0" u="none" strike="noStrike" cap="none">
                <a:solidFill>
                  <a:schemeClr val="dk1"/>
                </a:solidFill>
                <a:latin typeface="Arial"/>
                <a:ea typeface="Arial"/>
                <a:cs typeface="Arial"/>
                <a:sym typeface="Arial"/>
              </a:rPr>
              <a:t>Utilice estímulos que animen a los alumnos a pensar en lo que quieren conseguir con el material previo a la clase, ayudándoles a establecer objetivos de aprendizaje personalizados.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Desglosa los objetivos más amplios: </a:t>
            </a:r>
            <a:r>
              <a:rPr lang="en-US" sz="2000" b="0" i="0" u="none" strike="noStrike" cap="none">
                <a:solidFill>
                  <a:schemeClr val="dk1"/>
                </a:solidFill>
                <a:latin typeface="Arial"/>
                <a:ea typeface="Arial"/>
                <a:cs typeface="Arial"/>
                <a:sym typeface="Arial"/>
              </a:rPr>
              <a:t>Ayude a los alumnos a dividir los objetivos de aprendizaje más amplios en objetivos más pequeños y manejables que sean más fáciles de alcanzar y controlar.</a:t>
            </a:r>
            <a:endParaRPr sz="1400" b="0" i="0" u="none" strike="noStrike" cap="none">
              <a:solidFill>
                <a:schemeClr val="dk1"/>
              </a:solidFill>
              <a:latin typeface="Arial"/>
              <a:ea typeface="Arial"/>
              <a:cs typeface="Arial"/>
              <a:sym typeface="Arial"/>
            </a:endParaRPr>
          </a:p>
        </p:txBody>
      </p:sp>
      <p:sp>
        <p:nvSpPr>
          <p:cNvPr id="525" name="Google Shape;525;p48"/>
          <p:cNvSpPr txBox="1"/>
          <p:nvPr/>
        </p:nvSpPr>
        <p:spPr>
          <a:xfrm>
            <a:off x="10708079" y="2054675"/>
            <a:ext cx="2448106"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Cómo abordarlo:</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p:txBody>
      </p:sp>
      <p:sp>
        <p:nvSpPr>
          <p:cNvPr id="526" name="Google Shape;526;p48"/>
          <p:cNvSpPr/>
          <p:nvPr/>
        </p:nvSpPr>
        <p:spPr>
          <a:xfrm>
            <a:off x="8772172" y="4578624"/>
            <a:ext cx="1805104" cy="852424"/>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7" name="Google Shape;527;p48"/>
          <p:cNvSpPr/>
          <p:nvPr/>
        </p:nvSpPr>
        <p:spPr>
          <a:xfrm>
            <a:off x="766203" y="7349400"/>
            <a:ext cx="8631382" cy="117712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8" name="Google Shape;528;p48"/>
          <p:cNvSpPr txBox="1"/>
          <p:nvPr/>
        </p:nvSpPr>
        <p:spPr>
          <a:xfrm>
            <a:off x="1064074" y="7445948"/>
            <a:ext cx="80494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Piensa en alguna ocasión reciente en la que hayas tenido problemas para concentrarte o completar una tarea fuera de clase. ¿Qué reto te ha parecido más importante? ¿Por qué?</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5A5EA78A-B247-8BDF-2052-F8C8142E7C06}"/>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2396C04A-4138-E969-76FC-3BECC682F831}"/>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Effect transition="in" filter="fade">
                                      <p:cBhvr>
                                        <p:cTn id="7" dur="500"/>
                                        <p:tgtEl>
                                          <p:spTgt spid="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4"/>
          <p:cNvSpPr txBox="1"/>
          <p:nvPr/>
        </p:nvSpPr>
        <p:spPr>
          <a:xfrm>
            <a:off x="1028700" y="827483"/>
            <a:ext cx="6990285" cy="1912575"/>
          </a:xfrm>
          <a:prstGeom prst="rect">
            <a:avLst/>
          </a:prstGeom>
          <a:noFill/>
          <a:ln>
            <a:noFill/>
          </a:ln>
        </p:spPr>
        <p:txBody>
          <a:bodyPr spcFirstLastPara="1" wrap="square" lIns="0" tIns="0" rIns="0" bIns="0" anchor="t" anchorCtr="0">
            <a:spAutoFit/>
          </a:bodyPr>
          <a:lstStyle/>
          <a:p>
            <a:pPr marL="0" marR="0" lvl="0" indent="0" algn="ctr" rtl="0">
              <a:lnSpc>
                <a:spcPct val="160395"/>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Identificar cuándo dar la vuelta y cuándo no</a:t>
            </a:r>
            <a:endParaRPr sz="1400" b="0" i="0" u="none" strike="noStrike" cap="none">
              <a:solidFill>
                <a:srgbClr val="000000"/>
              </a:solidFill>
              <a:latin typeface="Arial"/>
              <a:ea typeface="Arial"/>
              <a:cs typeface="Arial"/>
              <a:sym typeface="Arial"/>
            </a:endParaRPr>
          </a:p>
        </p:txBody>
      </p:sp>
      <p:sp>
        <p:nvSpPr>
          <p:cNvPr id="535" name="Google Shape;535;p14"/>
          <p:cNvSpPr txBox="1"/>
          <p:nvPr/>
        </p:nvSpPr>
        <p:spPr>
          <a:xfrm>
            <a:off x="1028700" y="4278009"/>
            <a:ext cx="6990285" cy="2757486"/>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US" sz="2000" b="0" i="0" u="none" strike="noStrike" cap="none">
                <a:solidFill>
                  <a:srgbClr val="000000"/>
                </a:solidFill>
                <a:latin typeface="Arial"/>
                <a:ea typeface="Arial"/>
                <a:cs typeface="Arial"/>
                <a:sym typeface="Arial"/>
              </a:rPr>
              <a:t>La decisión de implantar un modelo de aula invertida debe ser una elección estratégica, tomada tras considerar detenidamente varios factores. Entender cuándo emplear este enfoque y cuándo adherirse a métodos más tradicionales es crucial para su éxito.</a:t>
            </a:r>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a:solidFill>
                <a:srgbClr val="121212"/>
              </a:solidFill>
              <a:latin typeface="Arial"/>
              <a:ea typeface="Arial"/>
              <a:cs typeface="Arial"/>
              <a:sym typeface="Arial"/>
            </a:endParaRPr>
          </a:p>
        </p:txBody>
      </p:sp>
      <p:sp>
        <p:nvSpPr>
          <p:cNvPr id="536" name="Google Shape;536;p14"/>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539" name="Google Shape;539;p14"/>
          <p:cNvSpPr/>
          <p:nvPr/>
        </p:nvSpPr>
        <p:spPr>
          <a:xfrm rot="-5400000">
            <a:off x="15773400" y="-12336"/>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540" name="Google Shape;540;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41" name="Google Shape;541;p1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42" name="Google Shape;542;p14"/>
          <p:cNvSpPr/>
          <p:nvPr/>
        </p:nvSpPr>
        <p:spPr>
          <a:xfrm>
            <a:off x="14648385" y="1047750"/>
            <a:ext cx="3526292" cy="15240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Black"/>
                <a:ea typeface="Arial Black"/>
                <a:cs typeface="Arial Black"/>
                <a:sym typeface="Arial Black"/>
              </a:rPr>
              <a:t>Voltear o no voltear</a:t>
            </a:r>
            <a:endParaRPr sz="1400" b="0" i="0" u="none" strike="noStrike" cap="none">
              <a:solidFill>
                <a:srgbClr val="000000"/>
              </a:solidFill>
              <a:latin typeface="Arial"/>
              <a:ea typeface="Arial"/>
              <a:cs typeface="Arial"/>
              <a:sym typeface="Arial"/>
            </a:endParaRPr>
          </a:p>
        </p:txBody>
      </p:sp>
      <p:sp>
        <p:nvSpPr>
          <p:cNvPr id="543" name="Google Shape;543;p14"/>
          <p:cNvSpPr/>
          <p:nvPr/>
        </p:nvSpPr>
        <p:spPr>
          <a:xfrm>
            <a:off x="15773400" y="2819050"/>
            <a:ext cx="381000" cy="31173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14"/>
          <p:cNvSpPr/>
          <p:nvPr/>
        </p:nvSpPr>
        <p:spPr>
          <a:xfrm>
            <a:off x="15316200" y="3467100"/>
            <a:ext cx="295807" cy="122147"/>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4" descr="Free Shakespeare Poet photo and picture"/>
          <p:cNvPicPr preferRelativeResize="0"/>
          <p:nvPr/>
        </p:nvPicPr>
        <p:blipFill rotWithShape="1">
          <a:blip r:embed="rId7">
            <a:alphaModFix/>
          </a:blip>
          <a:srcRect/>
          <a:stretch/>
        </p:blipFill>
        <p:spPr>
          <a:xfrm>
            <a:off x="9936707" y="2717039"/>
            <a:ext cx="4876800" cy="6248552"/>
          </a:xfrm>
          <a:prstGeom prst="rect">
            <a:avLst/>
          </a:prstGeom>
          <a:noFill/>
          <a:ln>
            <a:noFill/>
          </a:ln>
        </p:spPr>
      </p:pic>
      <p:pic>
        <p:nvPicPr>
          <p:cNvPr id="2" name="Google Shape;171;p22">
            <a:extLst>
              <a:ext uri="{FF2B5EF4-FFF2-40B4-BE49-F238E27FC236}">
                <a16:creationId xmlns:a16="http://schemas.microsoft.com/office/drawing/2014/main" id="{1D8227C2-2973-E309-11D2-6F13FBF1774D}"/>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0474E5BD-59B8-8CBC-5380-2373C69273C9}"/>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62" name="Google Shape;562;p15"/>
          <p:cNvPicPr preferRelativeResize="0"/>
          <p:nvPr/>
        </p:nvPicPr>
        <p:blipFill rotWithShape="1">
          <a:blip r:embed="rId3">
            <a:alphaModFix/>
          </a:blip>
          <a:srcRect b="13558"/>
          <a:stretch/>
        </p:blipFill>
        <p:spPr>
          <a:xfrm>
            <a:off x="14126940" y="6110145"/>
            <a:ext cx="3408945" cy="2258212"/>
          </a:xfrm>
          <a:prstGeom prst="rect">
            <a:avLst/>
          </a:prstGeom>
          <a:noFill/>
          <a:ln>
            <a:noFill/>
          </a:ln>
        </p:spPr>
      </p:pic>
      <p:sp>
        <p:nvSpPr>
          <p:cNvPr id="552" name="Google Shape;552;p1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54" name="Google Shape;554;p15"/>
          <p:cNvSpPr txBox="1"/>
          <p:nvPr/>
        </p:nvSpPr>
        <p:spPr>
          <a:xfrm>
            <a:off x="1028700" y="1095375"/>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Identificar cuándo dar la vuelta y cuándo no</a:t>
            </a:r>
            <a:endParaRPr sz="1400" b="0" i="0" u="none" strike="noStrike" cap="none">
              <a:solidFill>
                <a:srgbClr val="000000"/>
              </a:solidFill>
              <a:latin typeface="Arial"/>
              <a:ea typeface="Arial"/>
              <a:cs typeface="Arial"/>
              <a:sym typeface="Arial"/>
            </a:endParaRPr>
          </a:p>
        </p:txBody>
      </p:sp>
      <p:sp>
        <p:nvSpPr>
          <p:cNvPr id="555" name="Google Shape;55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57" name="Google Shape;557;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59" name="Google Shape;559;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5"/>
          <p:cNvSpPr txBox="1"/>
          <p:nvPr/>
        </p:nvSpPr>
        <p:spPr>
          <a:xfrm>
            <a:off x="8865896" y="2413957"/>
            <a:ext cx="5442681" cy="637093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Cuándo no dar la vuelta: </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Si el material es básico y sencillo, la enseñanza tradicional puede ser más eficaz.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Cuando los alumnos carecen de recursos o motivación para prepararse fuera de clase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Temas que requieren una respuesta o aclaración inmediata por parte del instructor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1" name="Google Shape;561;p15"/>
          <p:cNvSpPr/>
          <p:nvPr/>
        </p:nvSpPr>
        <p:spPr>
          <a:xfrm>
            <a:off x="1463721" y="2354200"/>
            <a:ext cx="5783534" cy="570585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3" name="Google Shape;563;p15"/>
          <p:cNvSpPr txBox="1"/>
          <p:nvPr/>
        </p:nvSpPr>
        <p:spPr>
          <a:xfrm>
            <a:off x="1622960" y="2745143"/>
            <a:ext cx="5577616" cy="69864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Condiciones ideales para el Flipping: </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Conceptos complejos que requieren una reflexión prolongada y que pueden introducirse a través de multimedia.</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Temas en los que los estudiantes se beneficiarían de la interacción entre compañeros y de la práctica en clase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Materias en las que la preparación previa de los alumnos puede dar lugar a debates y compromisos más significativos durante la clase.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4" name="Google Shape;564;p15"/>
          <p:cNvSpPr/>
          <p:nvPr/>
        </p:nvSpPr>
        <p:spPr>
          <a:xfrm>
            <a:off x="8706461" y="2413957"/>
            <a:ext cx="5577420" cy="570585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5" name="Google Shape;565;p15"/>
          <p:cNvSpPr txBox="1"/>
          <p:nvPr/>
        </p:nvSpPr>
        <p:spPr>
          <a:xfrm>
            <a:off x="7464307" y="4320959"/>
            <a:ext cx="10334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E36C09"/>
                </a:solidFill>
                <a:latin typeface="Arial"/>
                <a:ea typeface="Arial"/>
                <a:cs typeface="Arial"/>
                <a:sym typeface="Arial"/>
              </a:rPr>
              <a:t>VS</a:t>
            </a:r>
            <a:endParaRPr sz="4000" b="1" i="0" u="none" strike="noStrike" cap="none">
              <a:solidFill>
                <a:srgbClr val="E36C09"/>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A44C79C1-BA86-E93D-CE6B-976EEFFE2017}"/>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D891F83C-353D-CC6F-6EEC-5BAE1B9A3C35}"/>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9" name="Google Shape;579;p16"/>
          <p:cNvPicPr preferRelativeResize="0"/>
          <p:nvPr/>
        </p:nvPicPr>
        <p:blipFill rotWithShape="1">
          <a:blip r:embed="rId3">
            <a:alphaModFix/>
          </a:blip>
          <a:srcRect/>
          <a:stretch/>
        </p:blipFill>
        <p:spPr>
          <a:xfrm>
            <a:off x="8099614" y="2090524"/>
            <a:ext cx="8817808" cy="6713542"/>
          </a:xfrm>
          <a:prstGeom prst="rect">
            <a:avLst/>
          </a:prstGeom>
          <a:noFill/>
          <a:ln>
            <a:noFill/>
          </a:ln>
        </p:spPr>
      </p:pic>
      <p:sp>
        <p:nvSpPr>
          <p:cNvPr id="571" name="Google Shape;571;p16"/>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73" name="Google Shape;573;p16"/>
          <p:cNvSpPr txBox="1"/>
          <p:nvPr/>
        </p:nvSpPr>
        <p:spPr>
          <a:xfrm>
            <a:off x="1066175" y="758096"/>
            <a:ext cx="12181388" cy="67704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Identificar cuándo dar la vuelta y cuándo no</a:t>
            </a:r>
            <a:endParaRPr sz="1400" b="0" i="0" u="none" strike="noStrike" cap="none">
              <a:solidFill>
                <a:srgbClr val="000000"/>
              </a:solidFill>
              <a:latin typeface="Arial"/>
              <a:ea typeface="Arial"/>
              <a:cs typeface="Arial"/>
              <a:sym typeface="Arial"/>
            </a:endParaRPr>
          </a:p>
        </p:txBody>
      </p:sp>
      <p:sp>
        <p:nvSpPr>
          <p:cNvPr id="574" name="Google Shape;574;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76" name="Google Shape;576;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78" name="Google Shape;57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6"/>
          <p:cNvSpPr txBox="1"/>
          <p:nvPr/>
        </p:nvSpPr>
        <p:spPr>
          <a:xfrm>
            <a:off x="429093" y="2832119"/>
            <a:ext cx="7633855"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Para garantizar la eficacia del flipping, proporcione </a:t>
            </a:r>
            <a:r>
              <a:rPr lang="en-US" sz="2000" b="1" i="0" u="none" strike="noStrike" cap="none">
                <a:solidFill>
                  <a:srgbClr val="E36C09"/>
                </a:solidFill>
                <a:latin typeface="Arial"/>
                <a:ea typeface="Arial"/>
                <a:cs typeface="Arial"/>
                <a:sym typeface="Arial"/>
              </a:rPr>
              <a:t>orientación </a:t>
            </a:r>
            <a:r>
              <a:rPr lang="en-US" sz="2000" b="0" i="0" u="none" strike="noStrike" cap="none">
                <a:solidFill>
                  <a:srgbClr val="000000"/>
                </a:solidFill>
                <a:latin typeface="Arial"/>
                <a:ea typeface="Arial"/>
                <a:cs typeface="Arial"/>
                <a:sym typeface="Arial"/>
              </a:rPr>
              <a:t>y </a:t>
            </a:r>
            <a:r>
              <a:rPr lang="en-US" sz="2000" b="1" i="0" u="none" strike="noStrike" cap="none">
                <a:solidFill>
                  <a:srgbClr val="E36C09"/>
                </a:solidFill>
                <a:latin typeface="Arial"/>
                <a:ea typeface="Arial"/>
                <a:cs typeface="Arial"/>
                <a:sym typeface="Arial"/>
              </a:rPr>
              <a:t>apoyo </a:t>
            </a:r>
            <a:r>
              <a:rPr lang="en-US" sz="2000" b="0" i="0" u="none" strike="noStrike" cap="none">
                <a:solidFill>
                  <a:srgbClr val="000000"/>
                </a:solidFill>
                <a:latin typeface="Arial"/>
                <a:ea typeface="Arial"/>
                <a:cs typeface="Arial"/>
                <a:sym typeface="Arial"/>
              </a:rPr>
              <a:t>claros para el trabajo previo a la clase e integre las sesiones flipped en el plan de estudios. También es crucial crear vías para que los alumnos </a:t>
            </a:r>
            <a:r>
              <a:rPr lang="en-US" sz="2000" b="1" i="0" u="none" strike="noStrike" cap="none">
                <a:solidFill>
                  <a:srgbClr val="E36C09"/>
                </a:solidFill>
                <a:latin typeface="Arial"/>
                <a:ea typeface="Arial"/>
                <a:cs typeface="Arial"/>
                <a:sym typeface="Arial"/>
              </a:rPr>
              <a:t>aclaren sus dudas antes de la clase</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Además, evite errores comunes como instrucciones poco claras, uso ineficaz del tiempo de clase y abrumar a los estudiantes con demasiado trabajo previo a la clase.</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Decidir cuándo dar la vuelta a una clase debe implicar una evaluación reflexiva de los beneficios, la preparación de los estudiantes y la naturaleza del contenido. El éxito de una clase invertida requiere </a:t>
            </a:r>
            <a:r>
              <a:rPr lang="en-US" sz="2000" b="1" i="0" u="none" strike="noStrike" cap="none">
                <a:solidFill>
                  <a:srgbClr val="E36C09"/>
                </a:solidFill>
                <a:latin typeface="Arial"/>
                <a:ea typeface="Arial"/>
                <a:cs typeface="Arial"/>
                <a:sym typeface="Arial"/>
              </a:rPr>
              <a:t>una preparación cuidadosa</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el apoyo adecuado de los estudiantes y la integración en los objetivos educativos más amplios</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081F7F03-982E-EFF6-1A37-C43F4895F96B}"/>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22964F35-D24D-B043-3AC0-95011BD24E0C}"/>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7"/>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7"/>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588" name="Google Shape;588;p1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589" name="Google Shape;589;p17"/>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590" name="Google Shape;590;p17"/>
          <p:cNvSpPr txBox="1"/>
          <p:nvPr/>
        </p:nvSpPr>
        <p:spPr>
          <a:xfrm>
            <a:off x="9524999" y="685839"/>
            <a:ext cx="8143121" cy="184665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Facilitar el aprendizaje utilizando medios en línea</a:t>
            </a:r>
            <a:endParaRPr sz="1400" b="0" i="0" u="none" strike="noStrike" cap="none">
              <a:solidFill>
                <a:srgbClr val="000000"/>
              </a:solidFill>
              <a:latin typeface="Arial"/>
              <a:ea typeface="Arial"/>
              <a:cs typeface="Arial"/>
              <a:sym typeface="Arial"/>
            </a:endParaRPr>
          </a:p>
        </p:txBody>
      </p:sp>
      <p:sp>
        <p:nvSpPr>
          <p:cNvPr id="591" name="Google Shape;591;p17"/>
          <p:cNvSpPr txBox="1"/>
          <p:nvPr/>
        </p:nvSpPr>
        <p:spPr>
          <a:xfrm>
            <a:off x="9613815" y="2858163"/>
            <a:ext cx="6457864" cy="3320717"/>
          </a:xfrm>
          <a:prstGeom prst="rect">
            <a:avLst/>
          </a:prstGeom>
          <a:noFill/>
          <a:ln>
            <a:noFill/>
          </a:ln>
        </p:spPr>
        <p:txBody>
          <a:bodyPr spcFirstLastPara="1" wrap="square" lIns="0" tIns="0" rIns="0" bIns="0" anchor="t" anchorCtr="0">
            <a:spAutoFit/>
          </a:bodyPr>
          <a:lstStyle/>
          <a:p>
            <a:pPr marL="0" marR="0" lvl="0" indent="0" algn="l" rtl="0">
              <a:lnSpc>
                <a:spcPct val="129964"/>
              </a:lnSpc>
              <a:spcBef>
                <a:spcPts val="0"/>
              </a:spcBef>
              <a:spcAft>
                <a:spcPts val="0"/>
              </a:spcAft>
              <a:buNone/>
            </a:pPr>
            <a:br>
              <a:rPr lang="en-US" sz="2000" b="0" i="0" u="none" strike="noStrike" cap="none">
                <a:solidFill>
                  <a:srgbClr val="121212"/>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En el panorama educativo moderno, los medios en línea se han convertido en una herramienta indispensable, que ofrece una miríada de plataformas y recursos que mejoran tanto la enseñanza como el aprendizaje. Su papel en la educación es transformador, ya que proporcionan flexibilidad, accesibilidad y oportunidades para experiencias de aprendizaje interactivas y personalizadas.</a:t>
            </a:r>
            <a:endParaRPr/>
          </a:p>
          <a:p>
            <a:pPr marL="0" marR="0" lvl="0" indent="0" algn="l" rtl="0">
              <a:lnSpc>
                <a:spcPct val="129964"/>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592" name="Google Shape;592;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93" name="Google Shape;593;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95" name="Google Shape;595;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6" name="Google Shape;596;p17"/>
          <p:cNvPicPr preferRelativeResize="0"/>
          <p:nvPr/>
        </p:nvPicPr>
        <p:blipFill rotWithShape="1">
          <a:blip r:embed="rId7">
            <a:alphaModFix/>
          </a:blip>
          <a:srcRect/>
          <a:stretch/>
        </p:blipFill>
        <p:spPr>
          <a:xfrm>
            <a:off x="1724726" y="2428072"/>
            <a:ext cx="5723516" cy="3820894"/>
          </a:xfrm>
          <a:prstGeom prst="rect">
            <a:avLst/>
          </a:prstGeom>
          <a:noFill/>
          <a:ln>
            <a:noFill/>
          </a:ln>
        </p:spPr>
      </p:pic>
      <p:pic>
        <p:nvPicPr>
          <p:cNvPr id="2" name="Google Shape;171;p22">
            <a:extLst>
              <a:ext uri="{FF2B5EF4-FFF2-40B4-BE49-F238E27FC236}">
                <a16:creationId xmlns:a16="http://schemas.microsoft.com/office/drawing/2014/main" id="{C9CCB47A-DC32-BEAE-D67D-D7D1CBCF30BB}"/>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9A0800BF-385D-DCA9-9E13-F10792E9C2D5}"/>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9"/>
          <p:cNvSpPr txBox="1"/>
          <p:nvPr/>
        </p:nvSpPr>
        <p:spPr>
          <a:xfrm>
            <a:off x="559140" y="1267560"/>
            <a:ext cx="14177966" cy="787908"/>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Facilitar el aprendizaje utilizando medios en línea </a:t>
            </a:r>
            <a:endParaRPr sz="3200" b="0" i="0" u="none" strike="noStrike" cap="none">
              <a:solidFill>
                <a:srgbClr val="000000"/>
              </a:solidFill>
              <a:latin typeface="Arial"/>
              <a:ea typeface="Arial"/>
              <a:cs typeface="Arial"/>
              <a:sym typeface="Arial"/>
            </a:endParaRPr>
          </a:p>
        </p:txBody>
      </p:sp>
      <p:sp>
        <p:nvSpPr>
          <p:cNvPr id="603" name="Google Shape;603;p4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06" name="Google Shape;606;p4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07" name="Google Shape;607;p4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08" name="Google Shape;608;p4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10" name="Google Shape;610;p4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9"/>
          <p:cNvSpPr/>
          <p:nvPr/>
        </p:nvSpPr>
        <p:spPr>
          <a:xfrm>
            <a:off x="1316181" y="2235751"/>
            <a:ext cx="7524381" cy="631926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12" name="Google Shape;612;p49"/>
          <p:cNvSpPr txBox="1"/>
          <p:nvPr/>
        </p:nvSpPr>
        <p:spPr>
          <a:xfrm>
            <a:off x="1724726" y="2244040"/>
            <a:ext cx="6891140" cy="66479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Ventajas de los medios de comunicación en línea</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Accesibilidad</a:t>
            </a:r>
            <a:r>
              <a:rPr lang="en-US" sz="2000" b="0" i="0" u="none" strike="noStrike" cap="none">
                <a:solidFill>
                  <a:srgbClr val="000000"/>
                </a:solidFill>
                <a:latin typeface="Arial"/>
                <a:ea typeface="Arial"/>
                <a:cs typeface="Arial"/>
                <a:sym typeface="Arial"/>
              </a:rPr>
              <a:t>: Con los medios en línea, los estudiantes pueden acceder a los materiales de aprendizaje en cualquier momento y lugar, adaptándose a diferentes ritmos y estilos de aprendizaje.</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Interactividad</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Herramientas como foros, cuestionarios y vídeos interactivos implican activamente a los alumnos en el proceso de aprendizaje.</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Recursos multimedia</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El uso de diversos formatos multimedia, como vídeos, podcasts e infografías, atiende a diferentes preferencias de aprendizaje y ayuda a retener conceptos.</a:t>
            </a:r>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Colaboración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Las plataformas en línea facilitan el aprendizaje entre iguales y los debates, ampliando el aprendizaje más allá del aula física.</a:t>
            </a:r>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613" name="Google Shape;613;p49"/>
          <p:cNvPicPr preferRelativeResize="0"/>
          <p:nvPr/>
        </p:nvPicPr>
        <p:blipFill rotWithShape="1">
          <a:blip r:embed="rId6">
            <a:alphaModFix/>
          </a:blip>
          <a:srcRect/>
          <a:stretch/>
        </p:blipFill>
        <p:spPr>
          <a:xfrm>
            <a:off x="9301007" y="2485192"/>
            <a:ext cx="6646051" cy="5270901"/>
          </a:xfrm>
          <a:prstGeom prst="rect">
            <a:avLst/>
          </a:prstGeom>
          <a:noFill/>
          <a:ln>
            <a:noFill/>
          </a:ln>
        </p:spPr>
      </p:pic>
      <p:pic>
        <p:nvPicPr>
          <p:cNvPr id="2" name="Google Shape;171;p22">
            <a:extLst>
              <a:ext uri="{FF2B5EF4-FFF2-40B4-BE49-F238E27FC236}">
                <a16:creationId xmlns:a16="http://schemas.microsoft.com/office/drawing/2014/main" id="{C1F062CB-C5D2-35DE-E519-6A9E2020E034}"/>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64805097-F341-D333-58B7-655102BE193A}"/>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0"/>
          <p:cNvSpPr txBox="1"/>
          <p:nvPr/>
        </p:nvSpPr>
        <p:spPr>
          <a:xfrm>
            <a:off x="564739" y="1396661"/>
            <a:ext cx="1417796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Facilitar el aprendizaje utilizando medios en línea</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Estrategias eficaces</a:t>
            </a:r>
            <a:endParaRPr sz="3200" b="0" i="0" u="none" strike="noStrike" cap="none">
              <a:solidFill>
                <a:srgbClr val="000000"/>
              </a:solidFill>
              <a:latin typeface="Arial"/>
              <a:ea typeface="Arial"/>
              <a:cs typeface="Arial"/>
              <a:sym typeface="Arial"/>
            </a:endParaRPr>
          </a:p>
        </p:txBody>
      </p:sp>
      <p:sp>
        <p:nvSpPr>
          <p:cNvPr id="620" name="Google Shape;620;p50"/>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0"/>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23" name="Google Shape;623;p5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24" name="Google Shape;624;p5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25" name="Google Shape;625;p5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27" name="Google Shape;627;p5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8" name="Google Shape;628;p50"/>
          <p:cNvPicPr preferRelativeResize="0"/>
          <p:nvPr/>
        </p:nvPicPr>
        <p:blipFill rotWithShape="1">
          <a:blip r:embed="rId6">
            <a:alphaModFix/>
          </a:blip>
          <a:srcRect/>
          <a:stretch/>
        </p:blipFill>
        <p:spPr>
          <a:xfrm>
            <a:off x="890042" y="2735705"/>
            <a:ext cx="1219209" cy="1219209"/>
          </a:xfrm>
          <a:prstGeom prst="rect">
            <a:avLst/>
          </a:prstGeom>
          <a:noFill/>
          <a:ln>
            <a:noFill/>
          </a:ln>
        </p:spPr>
      </p:pic>
      <p:sp>
        <p:nvSpPr>
          <p:cNvPr id="629" name="Google Shape;629;p50"/>
          <p:cNvSpPr txBox="1"/>
          <p:nvPr/>
        </p:nvSpPr>
        <p:spPr>
          <a:xfrm>
            <a:off x="2475081" y="2735705"/>
            <a:ext cx="4584995" cy="26160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Font typeface="Wingdings"/>
              <a:buChar char="ü"/>
            </a:pPr>
            <a:r>
              <a:rPr lang="en-US" sz="2000" b="1" i="0" u="none" strike="noStrike" cap="none" dirty="0">
                <a:solidFill>
                  <a:srgbClr val="E36C09"/>
                </a:solidFill>
                <a:latin typeface="Arial"/>
                <a:ea typeface="Arial"/>
                <a:cs typeface="Arial"/>
                <a:sym typeface="Arial"/>
              </a:rPr>
              <a:t>Selección de contenidos de alta calidad:</a:t>
            </a:r>
            <a:br>
              <a:rPr lang="en-US" sz="2000" b="0" i="0" u="none" strike="noStrike" cap="none" dirty="0">
                <a:latin typeface="Arial"/>
                <a:ea typeface="Arial"/>
                <a:cs typeface="Arial"/>
              </a:rPr>
            </a:br>
            <a:r>
              <a:rPr lang="en-US" sz="2000" b="0" i="0" u="none" strike="noStrike" cap="none" dirty="0">
                <a:solidFill>
                  <a:srgbClr val="000000"/>
                </a:solidFill>
                <a:latin typeface="Arial"/>
                <a:ea typeface="Arial"/>
                <a:cs typeface="Arial"/>
                <a:sym typeface="Arial"/>
              </a:rPr>
              <a:t>Seleccionar materiales pertinentes y de alta calidad para atraer a los alumnos y facilitar su comprensión.</a:t>
            </a:r>
            <a:endParaRPr lang="en-US" dirty="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50"/>
          <p:cNvSpPr txBox="1"/>
          <p:nvPr/>
        </p:nvSpPr>
        <p:spPr>
          <a:xfrm>
            <a:off x="11073947" y="2735705"/>
            <a:ext cx="4584995" cy="26160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Actividades</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interactivas</a:t>
            </a:r>
            <a:r>
              <a:rPr lang="en-US" sz="2000" b="1" i="0" u="none" strike="noStrike" cap="none" dirty="0">
                <a:solidFill>
                  <a:srgbClr val="E36C09"/>
                </a:solidFill>
                <a:latin typeface="Arial"/>
                <a:ea typeface="Arial"/>
                <a:cs typeface="Arial"/>
                <a:sym typeface="Arial"/>
              </a:rPr>
              <a:t>:</a:t>
            </a:r>
            <a:br>
              <a:rPr lang="en-US" sz="2000" b="0" i="0" u="none" strike="noStrike" cap="none">
                <a:solidFill>
                  <a:srgbClr val="000000"/>
                </a:solidFill>
                <a:latin typeface="Arial"/>
                <a:ea typeface="Arial"/>
                <a:cs typeface="Arial"/>
                <a:sym typeface="Arial"/>
              </a:rPr>
            </a:br>
            <a:r>
              <a:rPr lang="en-US" sz="2000" b="0" i="0" u="none" strike="noStrike" cap="none" dirty="0" err="1">
                <a:solidFill>
                  <a:srgbClr val="000000"/>
                </a:solidFill>
                <a:latin typeface="Arial"/>
                <a:ea typeface="Arial"/>
                <a:cs typeface="Arial"/>
                <a:sym typeface="Arial"/>
              </a:rPr>
              <a:t>Utilice</a:t>
            </a:r>
            <a:r>
              <a:rPr lang="en-US" sz="2000" b="0" i="0" u="none" strike="noStrike" cap="none" dirty="0">
                <a:solidFill>
                  <a:srgbClr val="000000"/>
                </a:solidFill>
                <a:latin typeface="Arial"/>
                <a:ea typeface="Arial"/>
                <a:cs typeface="Arial"/>
                <a:sym typeface="Arial"/>
              </a:rPr>
              <a:t> debates, </a:t>
            </a:r>
            <a:r>
              <a:rPr lang="en-US" sz="2000" b="0" i="0" u="none" strike="noStrike" cap="none" dirty="0" err="1">
                <a:solidFill>
                  <a:srgbClr val="000000"/>
                </a:solidFill>
                <a:latin typeface="Arial"/>
                <a:ea typeface="Arial"/>
                <a:cs typeface="Arial"/>
                <a:sym typeface="Arial"/>
              </a:rPr>
              <a:t>proyectos</a:t>
            </a:r>
            <a:r>
              <a:rPr lang="en-US" sz="2000" b="0" i="0" u="none" strike="noStrike" cap="none" dirty="0">
                <a:solidFill>
                  <a:srgbClr val="000000"/>
                </a:solidFill>
                <a:latin typeface="Arial"/>
                <a:ea typeface="Arial"/>
                <a:cs typeface="Arial"/>
                <a:sym typeface="Arial"/>
              </a:rPr>
              <a:t> multimedia y </a:t>
            </a:r>
            <a:r>
              <a:rPr lang="en-US" sz="2000" b="0" i="0" u="none" strike="noStrike" cap="none" dirty="0" err="1">
                <a:solidFill>
                  <a:srgbClr val="000000"/>
                </a:solidFill>
                <a:latin typeface="Arial"/>
                <a:ea typeface="Arial"/>
                <a:cs typeface="Arial"/>
                <a:sym typeface="Arial"/>
              </a:rPr>
              <a:t>otros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métodos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interactivos</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implicar</a:t>
            </a:r>
            <a:r>
              <a:rPr lang="en-US" sz="2000" b="0" i="0" u="none" strike="noStrike" cap="none" dirty="0">
                <a:solidFill>
                  <a:srgbClr val="000000"/>
                </a:solidFill>
                <a:latin typeface="Arial"/>
                <a:ea typeface="Arial"/>
                <a:cs typeface="Arial"/>
                <a:sym typeface="Arial"/>
              </a:rPr>
              <a:t> a </a:t>
            </a:r>
            <a:r>
              <a:rPr lang="en-US" sz="2000" b="0" i="0" u="none" strike="noStrike" cap="none" dirty="0" err="1">
                <a:solidFill>
                  <a:srgbClr val="000000"/>
                </a:solidFill>
                <a:latin typeface="Arial"/>
                <a:ea typeface="Arial"/>
                <a:cs typeface="Arial"/>
                <a:sym typeface="Arial"/>
              </a:rPr>
              <a:t>los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alumnos</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50"/>
          <p:cNvSpPr txBox="1"/>
          <p:nvPr/>
        </p:nvSpPr>
        <p:spPr>
          <a:xfrm>
            <a:off x="2522705" y="5377722"/>
            <a:ext cx="4584995" cy="215439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Guiar</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conversaciones</a:t>
            </a:r>
            <a:r>
              <a:rPr lang="en-US" sz="2000" b="1" i="0" u="none" strike="noStrike" cap="none" dirty="0">
                <a:solidFill>
                  <a:srgbClr val="E36C09"/>
                </a:solidFill>
                <a:latin typeface="Arial"/>
                <a:ea typeface="Arial"/>
                <a:cs typeface="Arial"/>
                <a:sym typeface="Arial"/>
              </a:rPr>
              <a:t>:</a:t>
            </a:r>
            <a:br>
              <a:rPr lang="en-US" sz="2000" b="0" i="0" u="none" strike="noStrike" cap="none">
                <a:solidFill>
                  <a:srgbClr val="000000"/>
                </a:solidFill>
                <a:latin typeface="Arial"/>
                <a:ea typeface="Arial"/>
                <a:cs typeface="Arial"/>
                <a:sym typeface="Arial"/>
              </a:rPr>
            </a:br>
            <a:r>
              <a:rPr lang="en-US" sz="2000" b="0" i="0" u="none" strike="noStrike" cap="none" dirty="0" err="1">
                <a:solidFill>
                  <a:srgbClr val="000000"/>
                </a:solidFill>
                <a:latin typeface="Arial"/>
                <a:ea typeface="Arial"/>
                <a:cs typeface="Arial"/>
                <a:sym typeface="Arial"/>
              </a:rPr>
              <a:t>Participar</a:t>
            </a:r>
            <a:r>
              <a:rPr lang="en-US" sz="2000" b="0" i="0" u="none" strike="noStrike" cap="none" dirty="0">
                <a:solidFill>
                  <a:srgbClr val="000000"/>
                </a:solidFill>
                <a:latin typeface="Arial"/>
                <a:ea typeface="Arial"/>
                <a:cs typeface="Arial"/>
                <a:sym typeface="Arial"/>
              </a:rPr>
              <a:t> y </a:t>
            </a:r>
            <a:r>
              <a:rPr lang="en-US" sz="2000" b="0" i="0" u="none" strike="noStrike" cap="none" dirty="0" err="1">
                <a:solidFill>
                  <a:srgbClr val="000000"/>
                </a:solidFill>
                <a:latin typeface="Arial"/>
                <a:ea typeface="Arial"/>
                <a:cs typeface="Arial"/>
                <a:sym typeface="Arial"/>
              </a:rPr>
              <a:t>dirigir</a:t>
            </a:r>
            <a:r>
              <a:rPr lang="en-US" sz="2000" b="0" i="0" u="none" strike="noStrike" cap="none" dirty="0">
                <a:solidFill>
                  <a:srgbClr val="000000"/>
                </a:solidFill>
                <a:latin typeface="Arial"/>
                <a:ea typeface="Arial"/>
                <a:cs typeface="Arial"/>
                <a:sym typeface="Arial"/>
              </a:rPr>
              <a:t> debates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línea</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fomentar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interacciones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significativas</a:t>
            </a:r>
            <a:r>
              <a:rPr lang="en-US" sz="2000" b="0" i="0" u="none" strike="noStrike" cap="none" dirty="0">
                <a:solidFill>
                  <a:srgbClr val="000000"/>
                </a:solidFill>
                <a:latin typeface="Arial"/>
                <a:ea typeface="Arial"/>
                <a:cs typeface="Arial"/>
                <a:sym typeface="Arial"/>
              </a:rPr>
              <a:t> entre </a:t>
            </a:r>
            <a:r>
              <a:rPr lang="en-US" sz="2000" b="0" i="0" u="none" strike="noStrike" cap="none" dirty="0" err="1">
                <a:solidFill>
                  <a:srgbClr val="000000"/>
                </a:solidFill>
                <a:latin typeface="Arial"/>
                <a:ea typeface="Arial"/>
                <a:cs typeface="Arial"/>
                <a:sym typeface="Arial"/>
              </a:rPr>
              <a:t>los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alumnos</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50"/>
          <p:cNvSpPr txBox="1"/>
          <p:nvPr/>
        </p:nvSpPr>
        <p:spPr>
          <a:xfrm>
            <a:off x="10998995" y="5358984"/>
            <a:ext cx="4584995" cy="350861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Evaluaciones</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línea</a:t>
            </a:r>
            <a:r>
              <a:rPr lang="en-US" sz="2000" b="1" i="0" u="none" strike="noStrike" cap="none" dirty="0">
                <a:solidFill>
                  <a:srgbClr val="E36C09"/>
                </a:solidFill>
                <a:latin typeface="Arial"/>
                <a:ea typeface="Arial"/>
                <a:cs typeface="Arial"/>
                <a:sym typeface="Arial"/>
              </a:rPr>
              <a:t>:</a:t>
            </a:r>
            <a:br>
              <a:rPr lang="en-US" sz="2000" b="0" i="0" u="none" strike="noStrike" cap="none">
                <a:solidFill>
                  <a:srgbClr val="000000"/>
                </a:solidFill>
                <a:latin typeface="Arial"/>
                <a:ea typeface="Arial"/>
                <a:cs typeface="Arial"/>
                <a:sym typeface="Arial"/>
              </a:rPr>
            </a:br>
            <a:r>
              <a:rPr lang="en-US" sz="2000" b="0" i="0" u="none" strike="noStrike" cap="none" dirty="0" err="1">
                <a:solidFill>
                  <a:srgbClr val="000000"/>
                </a:solidFill>
                <a:latin typeface="Arial"/>
                <a:ea typeface="Arial"/>
                <a:cs typeface="Arial"/>
                <a:sym typeface="Arial"/>
              </a:rPr>
              <a:t>Utilice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evaluaciones</a:t>
            </a:r>
            <a:r>
              <a:rPr lang="en-US" sz="2000" b="0" i="0" u="none" strike="noStrike" cap="none" dirty="0">
                <a:solidFill>
                  <a:srgbClr val="000000"/>
                </a:solidFill>
                <a:latin typeface="Arial"/>
                <a:ea typeface="Arial"/>
                <a:cs typeface="Arial"/>
                <a:sym typeface="Arial"/>
              </a:rPr>
              <a:t> y </a:t>
            </a:r>
            <a:r>
              <a:rPr lang="en-US" sz="2000" b="0" i="0" u="none" strike="noStrike" cap="none" dirty="0" err="1">
                <a:solidFill>
                  <a:srgbClr val="000000"/>
                </a:solidFill>
                <a:latin typeface="Arial"/>
                <a:ea typeface="Arial"/>
                <a:cs typeface="Arial"/>
                <a:sym typeface="Arial"/>
              </a:rPr>
              <a:t>encuestas</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realizar</a:t>
            </a:r>
            <a:r>
              <a:rPr lang="en-US" sz="2000" b="0" i="0" u="none" strike="noStrike" cap="none" dirty="0">
                <a:solidFill>
                  <a:srgbClr val="000000"/>
                </a:solidFill>
                <a:latin typeface="Arial"/>
                <a:ea typeface="Arial"/>
                <a:cs typeface="Arial"/>
                <a:sym typeface="Arial"/>
              </a:rPr>
              <a:t> un </a:t>
            </a:r>
            <a:r>
              <a:rPr lang="en-US" sz="2000" b="0" i="0" u="none" strike="noStrike" cap="none" dirty="0" err="1">
                <a:solidFill>
                  <a:srgbClr val="000000"/>
                </a:solidFill>
                <a:latin typeface="Arial"/>
                <a:ea typeface="Arial"/>
                <a:cs typeface="Arial"/>
                <a:sym typeface="Arial"/>
              </a:rPr>
              <a:t>seguimiento</a:t>
            </a:r>
            <a:r>
              <a:rPr lang="en-US" sz="2000" b="0" i="0" u="none" strike="noStrike" cap="none" dirty="0">
                <a:solidFill>
                  <a:srgbClr val="000000"/>
                </a:solidFill>
                <a:latin typeface="Arial"/>
                <a:ea typeface="Arial"/>
                <a:cs typeface="Arial"/>
                <a:sym typeface="Arial"/>
              </a:rPr>
              <a:t> del </a:t>
            </a:r>
            <a:r>
              <a:rPr lang="en-US" sz="2000" b="0" i="0" u="none" strike="noStrike" cap="none" dirty="0" err="1">
                <a:solidFill>
                  <a:srgbClr val="000000"/>
                </a:solidFill>
                <a:latin typeface="Arial"/>
                <a:ea typeface="Arial"/>
                <a:cs typeface="Arial"/>
                <a:sym typeface="Arial"/>
              </a:rPr>
              <a:t>progreso</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los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alumnos</a:t>
            </a:r>
            <a:r>
              <a:rPr lang="en-US" sz="2000" b="0" i="0" u="none" strike="noStrike" cap="none" dirty="0">
                <a:solidFill>
                  <a:srgbClr val="000000"/>
                </a:solidFill>
                <a:latin typeface="Arial"/>
                <a:ea typeface="Arial"/>
                <a:cs typeface="Arial"/>
                <a:sym typeface="Arial"/>
              </a:rPr>
              <a:t> y </a:t>
            </a:r>
            <a:r>
              <a:rPr lang="en-US" sz="2000" b="0" i="0" u="none" strike="noStrike" cap="none" dirty="0" err="1">
                <a:solidFill>
                  <a:srgbClr val="000000"/>
                </a:solidFill>
                <a:latin typeface="Arial"/>
                <a:ea typeface="Arial"/>
                <a:cs typeface="Arial"/>
                <a:sym typeface="Arial"/>
              </a:rPr>
              <a:t>recabar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información</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perfeccionar</a:t>
            </a:r>
            <a:r>
              <a:rPr lang="en-US" sz="2000" b="0" i="0" u="none" strike="noStrike" cap="none" dirty="0">
                <a:solidFill>
                  <a:srgbClr val="000000"/>
                </a:solidFill>
                <a:latin typeface="Arial"/>
                <a:ea typeface="Arial"/>
                <a:cs typeface="Arial"/>
                <a:sym typeface="Arial"/>
              </a:rPr>
              <a:t> las </a:t>
            </a:r>
            <a:r>
              <a:rPr lang="en-US" sz="2000" b="0" i="0" u="none" strike="noStrike" cap="none" dirty="0" err="1">
                <a:solidFill>
                  <a:srgbClr val="000000"/>
                </a:solidFill>
                <a:latin typeface="Arial"/>
                <a:ea typeface="Arial"/>
                <a:cs typeface="Arial"/>
                <a:sym typeface="Arial"/>
              </a:rPr>
              <a:t>estrategias</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enseñanza</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33" name="Google Shape;633;p50"/>
          <p:cNvPicPr preferRelativeResize="0"/>
          <p:nvPr/>
        </p:nvPicPr>
        <p:blipFill rotWithShape="1">
          <a:blip r:embed="rId7">
            <a:alphaModFix/>
          </a:blip>
          <a:srcRect/>
          <a:stretch/>
        </p:blipFill>
        <p:spPr>
          <a:xfrm>
            <a:off x="9284533" y="2716967"/>
            <a:ext cx="1339305" cy="1339305"/>
          </a:xfrm>
          <a:prstGeom prst="rect">
            <a:avLst/>
          </a:prstGeom>
          <a:noFill/>
          <a:ln>
            <a:noFill/>
          </a:ln>
        </p:spPr>
      </p:pic>
      <p:pic>
        <p:nvPicPr>
          <p:cNvPr id="634" name="Google Shape;634;p50"/>
          <p:cNvPicPr preferRelativeResize="0"/>
          <p:nvPr/>
        </p:nvPicPr>
        <p:blipFill rotWithShape="1">
          <a:blip r:embed="rId8">
            <a:alphaModFix/>
          </a:blip>
          <a:srcRect/>
          <a:stretch/>
        </p:blipFill>
        <p:spPr>
          <a:xfrm>
            <a:off x="768247" y="5358984"/>
            <a:ext cx="1459255" cy="1365874"/>
          </a:xfrm>
          <a:prstGeom prst="rect">
            <a:avLst/>
          </a:prstGeom>
          <a:noFill/>
          <a:ln>
            <a:noFill/>
          </a:ln>
        </p:spPr>
      </p:pic>
      <p:pic>
        <p:nvPicPr>
          <p:cNvPr id="635" name="Google Shape;635;p50"/>
          <p:cNvPicPr preferRelativeResize="0"/>
          <p:nvPr/>
        </p:nvPicPr>
        <p:blipFill rotWithShape="1">
          <a:blip r:embed="rId9">
            <a:alphaModFix/>
          </a:blip>
          <a:srcRect/>
          <a:stretch/>
        </p:blipFill>
        <p:spPr>
          <a:xfrm>
            <a:off x="9500017" y="5377722"/>
            <a:ext cx="1416188" cy="1416188"/>
          </a:xfrm>
          <a:prstGeom prst="rect">
            <a:avLst/>
          </a:prstGeom>
          <a:noFill/>
          <a:ln>
            <a:noFill/>
          </a:ln>
        </p:spPr>
      </p:pic>
      <p:pic>
        <p:nvPicPr>
          <p:cNvPr id="2" name="Google Shape;171;p22">
            <a:extLst>
              <a:ext uri="{FF2B5EF4-FFF2-40B4-BE49-F238E27FC236}">
                <a16:creationId xmlns:a16="http://schemas.microsoft.com/office/drawing/2014/main" id="{6FCBFB15-C308-8831-3822-3906357476DE}"/>
              </a:ext>
            </a:extLst>
          </p:cNvPr>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786A2323-D0C3-8B70-5A8C-F7E0D4F164DD}"/>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3" name="Google Shape;113;p33"/>
          <p:cNvSpPr txBox="1"/>
          <p:nvPr/>
        </p:nvSpPr>
        <p:spPr>
          <a:xfrm>
            <a:off x="1028700" y="439555"/>
            <a:ext cx="12181388" cy="863634"/>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Comprender la complejidad de la teoría Flipped Classroom</a:t>
            </a:r>
            <a:endParaRPr sz="1400" b="0" i="0" u="none" strike="noStrike" cap="none">
              <a:solidFill>
                <a:srgbClr val="000000"/>
              </a:solidFill>
              <a:latin typeface="Arial"/>
              <a:ea typeface="Arial"/>
              <a:cs typeface="Arial"/>
              <a:sym typeface="Arial"/>
            </a:endParaRPr>
          </a:p>
        </p:txBody>
      </p:sp>
      <p:sp>
        <p:nvSpPr>
          <p:cNvPr id="114" name="Google Shape;114;p33"/>
          <p:cNvSpPr txBox="1"/>
          <p:nvPr/>
        </p:nvSpPr>
        <p:spPr>
          <a:xfrm>
            <a:off x="1029838" y="1862061"/>
            <a:ext cx="12933064" cy="140346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El flipped classroom es una estrategia educativa que invierte los métodos tradicionales de enseñanza, impartiendo contenidos instructivos fuera del aula y trasladando al aula actividades, incluidas las que tradicionalmente pueden considerarse deberes.</a:t>
            </a:r>
            <a:endParaRPr sz="2000" b="0" i="0" u="none" strike="noStrike" cap="none">
              <a:solidFill>
                <a:srgbClr val="121212"/>
              </a:solidFill>
              <a:latin typeface="Arial"/>
              <a:ea typeface="Arial"/>
              <a:cs typeface="Arial"/>
              <a:sym typeface="Arial"/>
            </a:endParaRPr>
          </a:p>
        </p:txBody>
      </p:sp>
      <p:sp>
        <p:nvSpPr>
          <p:cNvPr id="115" name="Google Shape;115;p33"/>
          <p:cNvSpPr txBox="1"/>
          <p:nvPr/>
        </p:nvSpPr>
        <p:spPr>
          <a:xfrm>
            <a:off x="1174665" y="3720219"/>
            <a:ext cx="4214091" cy="39147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¿Por qué es complejo?</a:t>
            </a:r>
            <a:endParaRPr/>
          </a:p>
          <a:p>
            <a:pPr marL="0" marR="0" lvl="0" indent="0" algn="l" rtl="0">
              <a:lnSpc>
                <a:spcPct val="100000"/>
              </a:lnSpc>
              <a:spcBef>
                <a:spcPts val="0"/>
              </a:spcBef>
              <a:spcAft>
                <a:spcPts val="0"/>
              </a:spcAft>
              <a:buNone/>
            </a:pPr>
            <a:endParaRPr sz="2000" b="1" i="0" u="none" strike="noStrike" cap="none">
              <a:solidFill>
                <a:srgbClr val="12121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Cambio pedagógico</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 transición a una clase invertida cambia el papel del profesor, que pasa de impartir contenidos a guiar a los alumnos en la aplicación de los conceptos. Se pasa de la instrucción a la facilitación.</a:t>
            </a:r>
            <a:endParaRPr/>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16" name="Google Shape;116;p3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3"/>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8" name="Google Shape;118;p3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0" name="Google Shape;120;p3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3"/>
          <p:cNvSpPr txBox="1"/>
          <p:nvPr/>
        </p:nvSpPr>
        <p:spPr>
          <a:xfrm>
            <a:off x="11855857" y="3510576"/>
            <a:ext cx="4214091" cy="4561057"/>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Equidad</a:t>
            </a: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Garantizar que todos los estudiantes tengan el mismo acceso a la tecnología y los recursos necesarios es esencial, ya que la falta de acceso puede empeorar las desigualdades educativas en el modelo de aula invertida.</a:t>
            </a:r>
            <a:endParaRPr/>
          </a:p>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Evaluación: </a:t>
            </a:r>
            <a:r>
              <a:rPr lang="en-US" sz="2000" b="0" i="0" u="none" strike="noStrike" cap="none">
                <a:solidFill>
                  <a:srgbClr val="000000"/>
                </a:solidFill>
                <a:latin typeface="Arial"/>
                <a:ea typeface="Arial"/>
                <a:cs typeface="Arial"/>
                <a:sym typeface="Arial"/>
              </a:rPr>
              <a:t>Las evaluaciones tradicionales pueden no ajustarse al modelo de aula invertida. Los profesores deben crear nuevos métodos para medir y hacer un seguimiento eficaz del progreso de los alumnos.</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22" name="Google Shape;122;p33"/>
          <p:cNvSpPr txBox="1"/>
          <p:nvPr/>
        </p:nvSpPr>
        <p:spPr>
          <a:xfrm>
            <a:off x="6515261" y="3531643"/>
            <a:ext cx="4214091" cy="461664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Preparación: </a:t>
            </a:r>
            <a:r>
              <a:rPr lang="en-US" sz="2000" b="0" i="0" u="none" strike="noStrike" cap="none">
                <a:solidFill>
                  <a:srgbClr val="000000"/>
                </a:solidFill>
                <a:latin typeface="Arial"/>
                <a:ea typeface="Arial"/>
                <a:cs typeface="Arial"/>
                <a:sym typeface="Arial"/>
              </a:rPr>
              <a:t>El éxito de una clase invertida depende de que los materiales previos a la clase estén bien preparados. Los profesores deben crear o seleccionar contenidos atractivos y accesibles, como vídeos y lecciones interactivas, lo que requiere tiempo, creatividad y conocimientos tecnológicos.</a:t>
            </a:r>
            <a:endParaRPr sz="2599" b="0" i="0" u="none" strike="noStrike" cap="none">
              <a:solidFill>
                <a:srgbClr val="121212"/>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Noto Sans Symbols"/>
              <a:buNone/>
            </a:pPr>
            <a:endParaRPr sz="2000" b="1" i="0" u="none" strike="noStrike" cap="none">
              <a:solidFill>
                <a:srgbClr val="121212"/>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Adaptación del alumno: </a:t>
            </a:r>
            <a:r>
              <a:rPr lang="en-US" sz="2000" b="0" i="0" u="none" strike="noStrike" cap="none">
                <a:solidFill>
                  <a:srgbClr val="000000"/>
                </a:solidFill>
                <a:latin typeface="Arial"/>
                <a:ea typeface="Arial"/>
                <a:cs typeface="Arial"/>
                <a:sym typeface="Arial"/>
              </a:rPr>
              <a:t>Los estudiantes deben responsabilizarse más del aprendizaje fuera de clase y venir preparados para participar activamente durante las clases.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123" name="Google Shape;123;p33"/>
          <p:cNvSpPr/>
          <p:nvPr/>
        </p:nvSpPr>
        <p:spPr>
          <a:xfrm>
            <a:off x="504582" y="6932087"/>
            <a:ext cx="5750518" cy="137558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24" name="Google Shape;124;p33"/>
          <p:cNvSpPr txBox="1"/>
          <p:nvPr/>
        </p:nvSpPr>
        <p:spPr>
          <a:xfrm>
            <a:off x="706582" y="7007040"/>
            <a:ext cx="555567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Vea este vídeo de Blade sobre los retos del flipped learning y las soluciones propuestas: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//www.youtube.com/watch?v=H4TQZSabHuA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8103DE5C-5252-EEB4-85D4-FFCBCA84AAB9}"/>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32729D3E-763E-B014-95CB-F832AE6973A1}"/>
              </a:ext>
            </a:extLst>
          </p:cNvPr>
          <p:cNvSpPr txBox="1"/>
          <p:nvPr/>
        </p:nvSpPr>
        <p:spPr>
          <a:xfrm>
            <a:off x="5388755" y="9121726"/>
            <a:ext cx="999507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8"/>
          <p:cNvSpPr txBox="1"/>
          <p:nvPr/>
        </p:nvSpPr>
        <p:spPr>
          <a:xfrm>
            <a:off x="734019" y="1789147"/>
            <a:ext cx="1417796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Facilitar el aprendizaje utilizando medios en línea</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Retos y consideraciones</a:t>
            </a:r>
            <a:endParaRPr sz="3200" b="0" i="0" u="none" strike="noStrike" cap="none">
              <a:solidFill>
                <a:srgbClr val="000000"/>
              </a:solidFill>
              <a:latin typeface="Arial"/>
              <a:ea typeface="Arial"/>
              <a:cs typeface="Arial"/>
              <a:sym typeface="Arial"/>
            </a:endParaRPr>
          </a:p>
        </p:txBody>
      </p:sp>
      <p:sp>
        <p:nvSpPr>
          <p:cNvPr id="642" name="Google Shape;642;p1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45" name="Google Shape;645;p1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46" name="Google Shape;64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47" name="Google Shape;647;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49" name="Google Shape;649;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8"/>
          <p:cNvSpPr txBox="1"/>
          <p:nvPr/>
        </p:nvSpPr>
        <p:spPr>
          <a:xfrm>
            <a:off x="734019" y="3778194"/>
            <a:ext cx="7689545"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Alfabetización digital: </a:t>
            </a:r>
            <a:r>
              <a:rPr lang="en-US" sz="2000" b="0" i="0" u="none" strike="noStrike" cap="none">
                <a:solidFill>
                  <a:srgbClr val="000000"/>
                </a:solidFill>
                <a:latin typeface="Arial"/>
                <a:ea typeface="Arial"/>
                <a:cs typeface="Arial"/>
                <a:sym typeface="Arial"/>
              </a:rPr>
              <a:t>tanto los educadores como los estudiantes necesitan formación y apoyo para navegar eficazmente por las herramientas en línea.</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Acceso a la tecnología</a:t>
            </a:r>
            <a:r>
              <a:rPr lang="en-US" sz="2000" b="0" i="0" u="none" strike="noStrike" cap="none">
                <a:solidFill>
                  <a:srgbClr val="000000"/>
                </a:solidFill>
                <a:latin typeface="Arial"/>
                <a:ea typeface="Arial"/>
                <a:cs typeface="Arial"/>
                <a:sym typeface="Arial"/>
              </a:rPr>
              <a:t>: Garantizar un acceso equitativo puede implicar proporcionar dispositivos o conexiones fiables a internet para todos los alumnos.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Sobrecarga cognitiva: </a:t>
            </a:r>
            <a:r>
              <a:rPr lang="en-US" sz="2000" b="0" i="0" u="none" strike="noStrike" cap="none">
                <a:solidFill>
                  <a:srgbClr val="000000"/>
                </a:solidFill>
                <a:latin typeface="Arial"/>
                <a:ea typeface="Arial"/>
                <a:cs typeface="Arial"/>
                <a:sym typeface="Arial"/>
              </a:rPr>
              <a:t>Evite abrumar a los alumnos con demasiada información para mantener el interés.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p:txBody>
      </p:sp>
      <p:pic>
        <p:nvPicPr>
          <p:cNvPr id="651" name="Google Shape;651;p18"/>
          <p:cNvPicPr preferRelativeResize="0"/>
          <p:nvPr/>
        </p:nvPicPr>
        <p:blipFill rotWithShape="1">
          <a:blip r:embed="rId6">
            <a:alphaModFix/>
          </a:blip>
          <a:srcRect/>
          <a:stretch/>
        </p:blipFill>
        <p:spPr>
          <a:xfrm>
            <a:off x="8695020" y="3636206"/>
            <a:ext cx="7960194" cy="3455324"/>
          </a:xfrm>
          <a:prstGeom prst="rect">
            <a:avLst/>
          </a:prstGeom>
          <a:noFill/>
          <a:ln>
            <a:noFill/>
          </a:ln>
        </p:spPr>
      </p:pic>
      <p:pic>
        <p:nvPicPr>
          <p:cNvPr id="2" name="Google Shape;171;p22">
            <a:extLst>
              <a:ext uri="{FF2B5EF4-FFF2-40B4-BE49-F238E27FC236}">
                <a16:creationId xmlns:a16="http://schemas.microsoft.com/office/drawing/2014/main" id="{AF039F41-96E3-42EF-BC9A-45FD796873AF}"/>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BAAC513-B08C-68F1-6F0F-39D89A93DDD1}"/>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6"/>
        <p:cNvGrpSpPr/>
        <p:nvPr/>
      </p:nvGrpSpPr>
      <p:grpSpPr>
        <a:xfrm>
          <a:off x="0" y="0"/>
          <a:ext cx="0" cy="0"/>
          <a:chOff x="0" y="0"/>
          <a:chExt cx="0" cy="0"/>
        </a:xfrm>
      </p:grpSpPr>
      <p:sp>
        <p:nvSpPr>
          <p:cNvPr id="657" name="Google Shape;657;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59" name="Google Shape;659;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61" name="Google Shape;661;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62" name="Google Shape;662;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63" name="Google Shape;663;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65" name="Google Shape;665;p19"/>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Actividad de reflexión: Implantación del modelo flipped classroom</a:t>
            </a:r>
            <a:endParaRPr sz="1400" b="0" i="0" u="none" strike="noStrike" cap="none">
              <a:solidFill>
                <a:srgbClr val="000000"/>
              </a:solidFill>
              <a:latin typeface="Arial"/>
              <a:ea typeface="Arial"/>
              <a:cs typeface="Arial"/>
              <a:sym typeface="Arial"/>
            </a:endParaRPr>
          </a:p>
        </p:txBody>
      </p:sp>
      <p:sp>
        <p:nvSpPr>
          <p:cNvPr id="667" name="Google Shape;667;p19"/>
          <p:cNvSpPr txBox="1"/>
          <p:nvPr/>
        </p:nvSpPr>
        <p:spPr>
          <a:xfrm>
            <a:off x="3352799" y="3086100"/>
            <a:ext cx="11550777" cy="477049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AutoNum type="arabicPeriod"/>
            </a:pPr>
            <a:r>
              <a:rPr lang="en-US" sz="2000" b="1" i="0" u="none" strike="noStrike" cap="none" err="1">
                <a:solidFill>
                  <a:schemeClr val="dk1"/>
                </a:solidFill>
                <a:latin typeface="Arial"/>
                <a:ea typeface="Arial"/>
                <a:cs typeface="Arial"/>
                <a:sym typeface="Arial"/>
              </a:rPr>
              <a:t>Reflexione</a:t>
            </a:r>
            <a:r>
              <a:rPr lang="en-US" sz="2000" b="1" i="0" u="none" strike="noStrike" cap="none">
                <a:solidFill>
                  <a:schemeClr val="dk1"/>
                </a:solidFill>
                <a:latin typeface="Arial"/>
                <a:ea typeface="Arial"/>
                <a:cs typeface="Arial"/>
                <a:sym typeface="Arial"/>
              </a:rPr>
              <a:t> </a:t>
            </a:r>
            <a:r>
              <a:rPr lang="en-US" sz="2000" b="1" i="0" u="none" strike="noStrike" cap="none" err="1">
                <a:solidFill>
                  <a:schemeClr val="dk1"/>
                </a:solidFill>
                <a:latin typeface="Arial"/>
                <a:ea typeface="Arial"/>
                <a:cs typeface="Arial"/>
                <a:sym typeface="Arial"/>
              </a:rPr>
              <a:t>sobre</a:t>
            </a:r>
            <a:r>
              <a:rPr lang="en-US" sz="2000" b="1" i="0" u="none" strike="noStrike" cap="none">
                <a:solidFill>
                  <a:schemeClr val="dk1"/>
                </a:solidFill>
                <a:latin typeface="Arial"/>
                <a:ea typeface="Arial"/>
                <a:cs typeface="Arial"/>
                <a:sym typeface="Arial"/>
              </a:rPr>
              <a:t> </a:t>
            </a:r>
            <a:r>
              <a:rPr lang="en-US" sz="2000" b="1" i="0" u="none" strike="noStrike" cap="none" err="1">
                <a:solidFill>
                  <a:schemeClr val="dk1"/>
                </a:solidFill>
                <a:latin typeface="Arial"/>
                <a:ea typeface="Arial"/>
                <a:cs typeface="Arial"/>
                <a:sym typeface="Arial"/>
              </a:rPr>
              <a:t>su</a:t>
            </a:r>
            <a:r>
              <a:rPr lang="en-US" sz="2000" b="1" i="0" u="none" strike="noStrike" cap="none">
                <a:solidFill>
                  <a:schemeClr val="dk1"/>
                </a:solidFill>
                <a:latin typeface="Arial"/>
                <a:ea typeface="Arial"/>
                <a:cs typeface="Arial"/>
                <a:sym typeface="Arial"/>
              </a:rPr>
              <a:t> </a:t>
            </a:r>
            <a:r>
              <a:rPr lang="en-US" sz="2000" b="1" i="0" u="none" strike="noStrike" cap="none" err="1">
                <a:solidFill>
                  <a:schemeClr val="dk1"/>
                </a:solidFill>
                <a:latin typeface="Arial"/>
                <a:ea typeface="Arial"/>
                <a:cs typeface="Arial"/>
                <a:sym typeface="Arial"/>
              </a:rPr>
              <a:t>práctica</a:t>
            </a:r>
            <a:r>
              <a:rPr lang="en-US" sz="2000" b="1" i="0" u="none" strike="noStrike" cap="none">
                <a:solidFill>
                  <a:schemeClr val="dk1"/>
                </a:solidFill>
                <a:latin typeface="Arial"/>
                <a:ea typeface="Arial"/>
                <a:cs typeface="Arial"/>
                <a:sym typeface="Arial"/>
              </a:rPr>
              <a:t> actual: </a:t>
            </a:r>
            <a:endParaRPr lang="en-US" sz="2000" b="0" i="0" u="none" strike="noStrike" cap="none">
              <a:solidFill>
                <a:schemeClr val="dk1"/>
              </a:solidFill>
              <a:latin typeface="Arial"/>
              <a:ea typeface="Arial"/>
              <a:cs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Escriba 3 </a:t>
            </a:r>
            <a:r>
              <a:rPr lang="en-US" sz="2000" b="0" i="0" u="none" strike="noStrike" cap="none" dirty="0" err="1">
                <a:solidFill>
                  <a:schemeClr val="dk1"/>
                </a:solidFill>
                <a:latin typeface="Arial"/>
                <a:ea typeface="Arial"/>
                <a:cs typeface="Arial"/>
                <a:sym typeface="Arial"/>
              </a:rPr>
              <a:t>aspectos</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su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práctica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docente</a:t>
            </a:r>
            <a:r>
              <a:rPr lang="en-US" sz="2000" b="0" i="0" u="none" strike="noStrike" cap="none" dirty="0">
                <a:solidFill>
                  <a:schemeClr val="dk1"/>
                </a:solidFill>
                <a:latin typeface="Arial"/>
                <a:ea typeface="Arial"/>
                <a:cs typeface="Arial"/>
                <a:sym typeface="Arial"/>
              </a:rPr>
              <a:t> actual que se </a:t>
            </a:r>
            <a:r>
              <a:rPr lang="en-US" sz="2000" b="0" i="0" u="none" strike="noStrike" cap="none" dirty="0" err="1">
                <a:solidFill>
                  <a:schemeClr val="dk1"/>
                </a:solidFill>
                <a:latin typeface="Arial"/>
                <a:ea typeface="Arial"/>
                <a:cs typeface="Arial"/>
                <a:sym typeface="Arial"/>
              </a:rPr>
              <a:t>ajusten</a:t>
            </a:r>
            <a:r>
              <a:rPr lang="en-US" sz="2000" b="0" i="0" u="none" strike="noStrike" cap="none" dirty="0">
                <a:solidFill>
                  <a:schemeClr val="dk1"/>
                </a:solidFill>
                <a:latin typeface="Arial"/>
                <a:ea typeface="Arial"/>
                <a:cs typeface="Arial"/>
                <a:sym typeface="Arial"/>
              </a:rPr>
              <a:t> al </a:t>
            </a:r>
            <a:r>
              <a:rPr lang="en-US" sz="2000" b="0" i="0" u="none" strike="noStrike" cap="none" dirty="0" err="1">
                <a:solidFill>
                  <a:schemeClr val="dk1"/>
                </a:solidFill>
                <a:latin typeface="Arial"/>
                <a:ea typeface="Arial"/>
                <a:cs typeface="Arial"/>
                <a:sym typeface="Arial"/>
              </a:rPr>
              <a:t>modelo</a:t>
            </a:r>
            <a:r>
              <a:rPr lang="en-US" sz="2000" b="0" i="0" u="none" strike="noStrike" cap="none" dirty="0">
                <a:solidFill>
                  <a:schemeClr val="dk1"/>
                </a:solidFill>
                <a:latin typeface="Arial"/>
                <a:ea typeface="Arial"/>
                <a:cs typeface="Arial"/>
                <a:sym typeface="Arial"/>
              </a:rPr>
              <a:t> de aula </a:t>
            </a:r>
            <a:r>
              <a:rPr lang="en-US" sz="2000" b="0" i="0" u="none" strike="noStrike" cap="none" dirty="0" err="1">
                <a:solidFill>
                  <a:schemeClr val="dk1"/>
                </a:solidFill>
                <a:latin typeface="Arial"/>
                <a:ea typeface="Arial"/>
                <a:cs typeface="Arial"/>
                <a:sym typeface="Arial"/>
              </a:rPr>
              <a:t>invertida</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Identifique</a:t>
            </a:r>
            <a:r>
              <a:rPr lang="en-US" sz="2000" b="0" i="0" u="none" strike="noStrike" cap="none" dirty="0">
                <a:solidFill>
                  <a:schemeClr val="dk1"/>
                </a:solidFill>
                <a:latin typeface="Arial"/>
                <a:ea typeface="Arial"/>
                <a:cs typeface="Arial"/>
                <a:sym typeface="Arial"/>
              </a:rPr>
              <a:t> 1 </a:t>
            </a:r>
            <a:r>
              <a:rPr lang="en-US" sz="2000" b="0" i="0" u="none" strike="noStrike" cap="none" dirty="0" err="1">
                <a:solidFill>
                  <a:schemeClr val="dk1"/>
                </a:solidFill>
                <a:latin typeface="Arial"/>
                <a:ea typeface="Arial"/>
                <a:cs typeface="Arial"/>
                <a:sym typeface="Arial"/>
              </a:rPr>
              <a:t>aspecto</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su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práctica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docente</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considere</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podría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mejorar</a:t>
            </a:r>
            <a:r>
              <a:rPr lang="en-US" sz="2000" b="0" i="0" u="none" strike="noStrike" cap="none" dirty="0">
                <a:solidFill>
                  <a:schemeClr val="dk1"/>
                </a:solidFill>
                <a:latin typeface="Arial"/>
                <a:ea typeface="Arial"/>
                <a:cs typeface="Arial"/>
                <a:sym typeface="Arial"/>
              </a:rPr>
              <a:t> de forma </a:t>
            </a:r>
            <a:r>
              <a:rPr lang="en-US" sz="2000" b="0" i="0" u="none" strike="noStrike" cap="none" dirty="0" err="1">
                <a:solidFill>
                  <a:schemeClr val="dk1"/>
                </a:solidFill>
                <a:latin typeface="Arial"/>
                <a:ea typeface="Arial"/>
                <a:cs typeface="Arial"/>
                <a:sym typeface="Arial"/>
              </a:rPr>
              <a:t>inmediata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mediante</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aplicación</a:t>
            </a:r>
            <a:r>
              <a:rPr lang="en-US" sz="2000" b="0" i="0" u="none" strike="noStrike" cap="none" dirty="0">
                <a:solidFill>
                  <a:schemeClr val="dk1"/>
                </a:solidFill>
                <a:latin typeface="Arial"/>
                <a:ea typeface="Arial"/>
                <a:cs typeface="Arial"/>
                <a:sym typeface="Arial"/>
              </a:rPr>
              <a:t> de un </a:t>
            </a:r>
            <a:r>
              <a:rPr lang="en-US" sz="2000" b="0" i="0" u="none" strike="noStrike" cap="none" dirty="0" err="1">
                <a:solidFill>
                  <a:schemeClr val="dk1"/>
                </a:solidFill>
                <a:latin typeface="Arial"/>
                <a:ea typeface="Arial"/>
                <a:cs typeface="Arial"/>
                <a:sym typeface="Arial"/>
              </a:rPr>
              <a:t>enfoque</a:t>
            </a:r>
            <a:r>
              <a:rPr lang="en-US" sz="2000" b="0" i="0" u="none" strike="noStrike" cap="none" dirty="0">
                <a:solidFill>
                  <a:schemeClr val="dk1"/>
                </a:solidFill>
                <a:latin typeface="Arial"/>
                <a:ea typeface="Arial"/>
                <a:cs typeface="Arial"/>
                <a:sym typeface="Arial"/>
              </a:rPr>
              <a:t> de aula </a:t>
            </a:r>
            <a:r>
              <a:rPr lang="en-US" sz="2000" b="0" i="0" u="none" strike="noStrike" cap="none" dirty="0" err="1">
                <a:solidFill>
                  <a:schemeClr val="dk1"/>
                </a:solidFill>
                <a:latin typeface="Arial"/>
                <a:ea typeface="Arial"/>
                <a:cs typeface="Arial"/>
                <a:sym typeface="Arial"/>
              </a:rPr>
              <a:t>invertida</a:t>
            </a:r>
            <a:r>
              <a:rPr lang="en-US" sz="2000" b="0" i="0" u="none" strike="noStrike" cap="none" dirty="0">
                <a:solidFill>
                  <a:schemeClr val="dk1"/>
                </a:solidFill>
                <a:latin typeface="Arial"/>
                <a:ea typeface="Arial"/>
                <a:cs typeface="Arial"/>
                <a:sym typeface="Arial"/>
              </a:rPr>
              <a:t>.</a:t>
            </a:r>
            <a:endParaRPr dirty="0">
              <a:solidFill>
                <a:schemeClr val="dk1"/>
              </a:solidFil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2. </a:t>
            </a:r>
            <a:r>
              <a:rPr lang="en-US" sz="2000" b="1" i="0" u="none" strike="noStrike" cap="none" dirty="0" err="1">
                <a:solidFill>
                  <a:schemeClr val="dk1"/>
                </a:solidFill>
                <a:latin typeface="Arial"/>
                <a:ea typeface="Arial"/>
                <a:cs typeface="Arial"/>
                <a:sym typeface="Arial"/>
              </a:rPr>
              <a:t>Retos</a:t>
            </a:r>
            <a:r>
              <a:rPr lang="en-US" sz="2000" b="1" i="0" u="none" strike="noStrike" cap="none" dirty="0">
                <a:solidFill>
                  <a:schemeClr val="dk1"/>
                </a:solidFill>
                <a:latin typeface="Arial"/>
                <a:ea typeface="Arial"/>
                <a:cs typeface="Arial"/>
                <a:sym typeface="Arial"/>
              </a:rPr>
              <a:t> y </a:t>
            </a:r>
            <a:r>
              <a:rPr lang="en-US" sz="2000" b="1" i="0" u="none" strike="noStrike" cap="none" dirty="0" err="1">
                <a:solidFill>
                  <a:schemeClr val="dk1"/>
                </a:solidFill>
                <a:latin typeface="Arial"/>
                <a:ea typeface="Arial"/>
                <a:cs typeface="Arial"/>
                <a:sym typeface="Arial"/>
              </a:rPr>
              <a:t>soluciones</a:t>
            </a:r>
            <a:r>
              <a:rPr lang="en-US" sz="2000" b="1"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Enumere</a:t>
            </a:r>
            <a:r>
              <a:rPr lang="en-US" sz="2000" b="0" i="0" u="none" strike="noStrike" cap="none" dirty="0">
                <a:solidFill>
                  <a:schemeClr val="dk1"/>
                </a:solidFill>
                <a:latin typeface="Arial"/>
                <a:ea typeface="Arial"/>
                <a:cs typeface="Arial"/>
                <a:sym typeface="Arial"/>
              </a:rPr>
              <a:t> dos </a:t>
            </a:r>
            <a:r>
              <a:rPr lang="en-US" sz="2000" b="0" i="0" u="none" strike="noStrike" cap="none" dirty="0" err="1">
                <a:solidFill>
                  <a:schemeClr val="dk1"/>
                </a:solidFill>
                <a:latin typeface="Arial"/>
                <a:ea typeface="Arial"/>
                <a:cs typeface="Arial"/>
                <a:sym typeface="Arial"/>
              </a:rPr>
              <a:t>retos</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prevea</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pueden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surgir</a:t>
            </a:r>
            <a:r>
              <a:rPr lang="en-US" sz="2000" b="0" i="0" u="none" strike="noStrike" cap="none" dirty="0">
                <a:solidFill>
                  <a:schemeClr val="dk1"/>
                </a:solidFill>
                <a:latin typeface="Arial"/>
                <a:ea typeface="Arial"/>
                <a:cs typeface="Arial"/>
                <a:sym typeface="Arial"/>
              </a:rPr>
              <a:t> al </a:t>
            </a:r>
            <a:r>
              <a:rPr lang="en-US" sz="2000" b="0" i="0" u="none" strike="noStrike" cap="none" dirty="0" err="1">
                <a:solidFill>
                  <a:schemeClr val="dk1"/>
                </a:solidFill>
                <a:latin typeface="Arial"/>
                <a:ea typeface="Arial"/>
                <a:cs typeface="Arial"/>
                <a:sym typeface="Arial"/>
              </a:rPr>
              <a:t>dar</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vuelta</a:t>
            </a:r>
            <a:r>
              <a:rPr lang="en-US" sz="2000" b="0" i="0" u="none" strike="noStrike" cap="none" dirty="0">
                <a:solidFill>
                  <a:schemeClr val="dk1"/>
                </a:solidFill>
                <a:latin typeface="Arial"/>
                <a:ea typeface="Arial"/>
                <a:cs typeface="Arial"/>
                <a:sym typeface="Arial"/>
              </a:rPr>
              <a:t> a </a:t>
            </a:r>
            <a:r>
              <a:rPr lang="en-US" sz="2000" b="0" i="0" u="none" strike="noStrike" cap="none" dirty="0" err="1">
                <a:solidFill>
                  <a:schemeClr val="dk1"/>
                </a:solidFill>
                <a:latin typeface="Arial"/>
                <a:ea typeface="Arial"/>
                <a:cs typeface="Arial"/>
                <a:sym typeface="Arial"/>
              </a:rPr>
              <a:t>su</a:t>
            </a:r>
            <a:r>
              <a:rPr lang="en-US" sz="2000" b="0" i="0" u="none" strike="noStrike" cap="none" dirty="0">
                <a:solidFill>
                  <a:schemeClr val="dk1"/>
                </a:solidFill>
                <a:latin typeface="Arial"/>
                <a:ea typeface="Arial"/>
                <a:cs typeface="Arial"/>
                <a:sym typeface="Arial"/>
              </a:rPr>
              <a:t> aula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Para </a:t>
            </a:r>
            <a:r>
              <a:rPr lang="en-US" sz="2000" b="0" i="0" u="none" strike="noStrike" cap="none" dirty="0" err="1">
                <a:solidFill>
                  <a:schemeClr val="dk1"/>
                </a:solidFill>
                <a:latin typeface="Arial"/>
                <a:ea typeface="Arial"/>
                <a:cs typeface="Arial"/>
                <a:sym typeface="Arial"/>
              </a:rPr>
              <a:t>cada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reto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proponga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posible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solución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basada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lo que ha </a:t>
            </a:r>
            <a:r>
              <a:rPr lang="en-US" sz="2000" b="0" i="0" u="none" strike="noStrike" cap="none" dirty="0" err="1">
                <a:solidFill>
                  <a:schemeClr val="dk1"/>
                </a:solidFill>
                <a:latin typeface="Arial"/>
                <a:ea typeface="Arial"/>
                <a:cs typeface="Arial"/>
                <a:sym typeface="Arial"/>
              </a:rPr>
              <a:t>aprendido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esta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unidad</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3. </a:t>
            </a:r>
            <a:r>
              <a:rPr lang="en-US" sz="2000" b="1" i="0" u="none" strike="noStrike" cap="none" dirty="0" err="1">
                <a:solidFill>
                  <a:schemeClr val="dk1"/>
                </a:solidFill>
                <a:latin typeface="Arial"/>
                <a:ea typeface="Arial"/>
                <a:cs typeface="Arial"/>
                <a:sym typeface="Arial"/>
              </a:rPr>
              <a:t>Planificar</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una</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clase</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invertida</a:t>
            </a:r>
            <a:r>
              <a:rPr lang="en-US" sz="2000" b="1"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Elija un </a:t>
            </a:r>
            <a:r>
              <a:rPr lang="en-US" sz="2000" b="0" i="0" u="none" strike="noStrike" cap="none" dirty="0" err="1">
                <a:solidFill>
                  <a:schemeClr val="dk1"/>
                </a:solidFill>
                <a:latin typeface="Arial"/>
                <a:ea typeface="Arial"/>
                <a:cs typeface="Arial"/>
                <a:sym typeface="Arial"/>
              </a:rPr>
              <a:t>tema</a:t>
            </a:r>
            <a:r>
              <a:rPr lang="en-US" sz="2000" b="0" i="0" u="none" strike="noStrike" cap="none" dirty="0">
                <a:solidFill>
                  <a:schemeClr val="dk1"/>
                </a:solidFill>
                <a:latin typeface="Arial"/>
                <a:ea typeface="Arial"/>
                <a:cs typeface="Arial"/>
                <a:sym typeface="Arial"/>
              </a:rPr>
              <a:t> o </a:t>
            </a:r>
            <a:r>
              <a:rPr lang="en-US" sz="2000" b="0" i="0" u="none" strike="noStrike" cap="none" dirty="0" err="1">
                <a:solidFill>
                  <a:schemeClr val="dk1"/>
                </a:solidFill>
                <a:latin typeface="Arial"/>
                <a:ea typeface="Arial"/>
                <a:cs typeface="Arial"/>
                <a:sym typeface="Arial"/>
              </a:rPr>
              <a:t>lección</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imparta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actualmente</a:t>
            </a:r>
            <a:r>
              <a:rPr lang="en-US" sz="2000" b="0" i="0" u="none" strike="noStrike" cap="none" dirty="0">
                <a:solidFill>
                  <a:schemeClr val="dk1"/>
                </a:solidFill>
                <a:latin typeface="Arial"/>
                <a:ea typeface="Arial"/>
                <a:cs typeface="Arial"/>
                <a:sym typeface="Arial"/>
              </a:rPr>
              <a:t> y que </a:t>
            </a:r>
            <a:r>
              <a:rPr lang="en-US" sz="2000" b="0" i="0" u="none" strike="noStrike" cap="none" dirty="0" err="1">
                <a:solidFill>
                  <a:schemeClr val="dk1"/>
                </a:solidFill>
                <a:latin typeface="Arial"/>
                <a:ea typeface="Arial"/>
                <a:cs typeface="Arial"/>
                <a:sym typeface="Arial"/>
              </a:rPr>
              <a:t>crea</a:t>
            </a:r>
            <a:r>
              <a:rPr lang="en-US" sz="2000" b="0" i="0" u="none" strike="noStrike" cap="none" dirty="0">
                <a:solidFill>
                  <a:schemeClr val="dk1"/>
                </a:solidFill>
                <a:latin typeface="Arial"/>
                <a:ea typeface="Arial"/>
                <a:cs typeface="Arial"/>
                <a:sym typeface="Arial"/>
              </a:rPr>
              <a:t> que se </a:t>
            </a:r>
            <a:r>
              <a:rPr lang="en-US" sz="2000" b="0" i="0" u="none" strike="noStrike" cap="none" dirty="0" err="1">
                <a:solidFill>
                  <a:schemeClr val="dk1"/>
                </a:solidFill>
                <a:latin typeface="Arial"/>
                <a:ea typeface="Arial"/>
                <a:cs typeface="Arial"/>
                <a:sym typeface="Arial"/>
              </a:rPr>
              <a:t>beneficiaría</a:t>
            </a:r>
            <a:r>
              <a:rPr lang="en-US" sz="2000" b="0" i="0" u="none" strike="noStrike" cap="none" dirty="0">
                <a:solidFill>
                  <a:schemeClr val="dk1"/>
                </a:solidFill>
                <a:latin typeface="Arial"/>
                <a:ea typeface="Arial"/>
                <a:cs typeface="Arial"/>
                <a:sym typeface="Arial"/>
              </a:rPr>
              <a:t> del </a:t>
            </a:r>
            <a:r>
              <a:rPr lang="en-US" sz="2000" b="0" i="0" u="none" strike="noStrike" cap="none" dirty="0" err="1">
                <a:solidFill>
                  <a:schemeClr val="dk1"/>
                </a:solidFill>
                <a:latin typeface="Arial"/>
                <a:ea typeface="Arial"/>
                <a:cs typeface="Arial"/>
                <a:sym typeface="Arial"/>
              </a:rPr>
              <a:t>modelo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invertido</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Esboce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brevemente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cómo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podrían</a:t>
            </a:r>
            <a:r>
              <a:rPr lang="en-US" sz="2000" b="0" i="0" u="none" strike="noStrike" cap="none" dirty="0">
                <a:solidFill>
                  <a:schemeClr val="dk1"/>
                </a:solidFill>
                <a:latin typeface="Arial"/>
                <a:ea typeface="Arial"/>
                <a:cs typeface="Arial"/>
                <a:sym typeface="Arial"/>
              </a:rPr>
              <a:t> ser las </a:t>
            </a:r>
            <a:r>
              <a:rPr lang="en-US" sz="2000" b="0" i="0" u="none" strike="noStrike" cap="none" dirty="0" err="1">
                <a:solidFill>
                  <a:schemeClr val="dk1"/>
                </a:solidFill>
                <a:latin typeface="Arial"/>
                <a:ea typeface="Arial"/>
                <a:cs typeface="Arial"/>
                <a:sym typeface="Arial"/>
              </a:rPr>
              <a:t>actividades</a:t>
            </a:r>
            <a:r>
              <a:rPr lang="en-US" sz="2000" b="0" i="0" u="none" strike="noStrike" cap="none" dirty="0">
                <a:solidFill>
                  <a:schemeClr val="dk1"/>
                </a:solidFill>
                <a:latin typeface="Arial"/>
                <a:ea typeface="Arial"/>
                <a:cs typeface="Arial"/>
                <a:sym typeface="Arial"/>
              </a:rPr>
              <a:t> previas a la </a:t>
            </a:r>
            <a:r>
              <a:rPr lang="en-US" sz="2000" b="0" i="0" u="none" strike="noStrike" cap="none" dirty="0" err="1">
                <a:solidFill>
                  <a:schemeClr val="dk1"/>
                </a:solidFill>
                <a:latin typeface="Arial"/>
                <a:ea typeface="Arial"/>
                <a:cs typeface="Arial"/>
                <a:sym typeface="Arial"/>
              </a:rPr>
              <a:t>clase</a:t>
            </a:r>
            <a:r>
              <a:rPr lang="en-US" sz="2000" b="0" i="0" u="none" strike="noStrike" cap="none" dirty="0">
                <a:solidFill>
                  <a:schemeClr val="dk1"/>
                </a:solidFill>
                <a:latin typeface="Arial"/>
                <a:ea typeface="Arial"/>
                <a:cs typeface="Arial"/>
                <a:sym typeface="Arial"/>
              </a:rPr>
              <a:t> y </a:t>
            </a:r>
            <a:r>
              <a:rPr lang="en-US" sz="2000" b="0" i="0" u="none" strike="noStrike" cap="none" dirty="0" err="1">
                <a:solidFill>
                  <a:schemeClr val="dk1"/>
                </a:solidFill>
                <a:latin typeface="Arial"/>
                <a:ea typeface="Arial"/>
                <a:cs typeface="Arial"/>
                <a:sym typeface="Arial"/>
              </a:rPr>
              <a:t>durante</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misma</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Describa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cómo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mediría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éxito</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esta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lección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invertida</a:t>
            </a:r>
            <a:endParaRPr sz="2000" b="0" i="0" u="none" strike="noStrike" cap="none" dirty="0" err="1">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ADF836FA-D000-F71E-5E50-6127E18EAA4A}"/>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FD2905C4-8BB1-9D6B-E662-3F70667CCB50}"/>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2"/>
        <p:cNvGrpSpPr/>
        <p:nvPr/>
      </p:nvGrpSpPr>
      <p:grpSpPr>
        <a:xfrm>
          <a:off x="0" y="0"/>
          <a:ext cx="0" cy="0"/>
          <a:chOff x="0" y="0"/>
          <a:chExt cx="0" cy="0"/>
        </a:xfrm>
      </p:grpSpPr>
      <p:sp>
        <p:nvSpPr>
          <p:cNvPr id="673" name="Google Shape;673;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5" name="Google Shape;675;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7" name="Google Shape;677;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8" name="Google Shape;678;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9" name="Google Shape;67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81" name="Google Shape;681;p20"/>
          <p:cNvSpPr txBox="1"/>
          <p:nvPr/>
        </p:nvSpPr>
        <p:spPr>
          <a:xfrm>
            <a:off x="3058697" y="773904"/>
            <a:ext cx="1326524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Actividad de reflexión: Implantación del modelo flipped classroom</a:t>
            </a:r>
            <a:endParaRPr sz="1400" b="0" i="0" u="none" strike="noStrike" cap="none">
              <a:solidFill>
                <a:srgbClr val="000000"/>
              </a:solidFill>
              <a:latin typeface="Arial"/>
              <a:ea typeface="Arial"/>
              <a:cs typeface="Arial"/>
              <a:sym typeface="Arial"/>
            </a:endParaRPr>
          </a:p>
        </p:txBody>
      </p:sp>
      <p:sp>
        <p:nvSpPr>
          <p:cNvPr id="683" name="Google Shape;683;p20"/>
          <p:cNvSpPr txBox="1"/>
          <p:nvPr/>
        </p:nvSpPr>
        <p:spPr>
          <a:xfrm>
            <a:off x="3200400" y="2781300"/>
            <a:ext cx="11703177"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4. </a:t>
            </a:r>
            <a:r>
              <a:rPr lang="en-US" sz="2000" b="1" i="0" u="none" strike="noStrike" cap="none" dirty="0" err="1">
                <a:solidFill>
                  <a:schemeClr val="dk1"/>
                </a:solidFill>
                <a:latin typeface="Arial"/>
                <a:ea typeface="Arial"/>
                <a:cs typeface="Arial"/>
                <a:sym typeface="Arial"/>
              </a:rPr>
              <a:t>Compromiso</a:t>
            </a:r>
            <a:r>
              <a:rPr lang="en-US" sz="2000" b="1" i="0" u="none" strike="noStrike" cap="none" dirty="0">
                <a:solidFill>
                  <a:schemeClr val="dk1"/>
                </a:solidFill>
                <a:latin typeface="Arial"/>
                <a:ea typeface="Arial"/>
                <a:cs typeface="Arial"/>
                <a:sym typeface="Arial"/>
              </a:rPr>
              <a:t> de </a:t>
            </a:r>
            <a:r>
              <a:rPr lang="en-US" sz="2000" b="1" i="0" u="none" strike="noStrike" cap="none" dirty="0" err="1">
                <a:solidFill>
                  <a:schemeClr val="dk1"/>
                </a:solidFill>
                <a:latin typeface="Arial"/>
                <a:ea typeface="Arial"/>
                <a:cs typeface="Arial"/>
                <a:sym typeface="Arial"/>
              </a:rPr>
              <a:t>los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estudiantes</a:t>
            </a:r>
            <a:r>
              <a:rPr lang="en-US" sz="2000" b="1"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Cómo</a:t>
            </a:r>
            <a:r>
              <a:rPr lang="en-US" sz="2000" b="0" i="0" u="none" strike="noStrike" cap="none" dirty="0">
                <a:solidFill>
                  <a:schemeClr val="dk1"/>
                </a:solidFill>
                <a:latin typeface="Arial"/>
                <a:ea typeface="Arial"/>
                <a:cs typeface="Arial"/>
                <a:sym typeface="Arial"/>
              </a:rPr>
              <a:t> se </a:t>
            </a:r>
            <a:r>
              <a:rPr lang="en-US" sz="2000" b="0" i="0" u="none" strike="noStrike" cap="none" dirty="0" err="1">
                <a:solidFill>
                  <a:schemeClr val="dk1"/>
                </a:solidFill>
                <a:latin typeface="Arial"/>
                <a:ea typeface="Arial"/>
                <a:cs typeface="Arial"/>
                <a:sym typeface="Arial"/>
              </a:rPr>
              <a:t>asegurará</a:t>
            </a:r>
            <a:r>
              <a:rPr lang="en-US" sz="2000" b="0" i="0" u="none" strike="noStrike" cap="none" dirty="0">
                <a:solidFill>
                  <a:schemeClr val="dk1"/>
                </a:solidFill>
                <a:latin typeface="Arial"/>
                <a:ea typeface="Arial"/>
                <a:cs typeface="Arial"/>
                <a:sym typeface="Arial"/>
              </a:rPr>
              <a:t> de que </a:t>
            </a:r>
            <a:r>
              <a:rPr lang="en-US" sz="2000" b="0" i="0" u="none" strike="noStrike" cap="none" dirty="0" err="1">
                <a:solidFill>
                  <a:schemeClr val="dk1"/>
                </a:solidFill>
                <a:latin typeface="Arial"/>
                <a:ea typeface="Arial"/>
                <a:cs typeface="Arial"/>
                <a:sym typeface="Arial"/>
              </a:rPr>
              <a:t>los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alumnos</a:t>
            </a:r>
            <a:r>
              <a:rPr lang="en-US" sz="2000" b="0" i="0" u="none" strike="noStrike" cap="none" dirty="0">
                <a:solidFill>
                  <a:schemeClr val="dk1"/>
                </a:solidFill>
                <a:latin typeface="Arial"/>
                <a:ea typeface="Arial"/>
                <a:cs typeface="Arial"/>
                <a:sym typeface="Arial"/>
              </a:rPr>
              <a:t> se </a:t>
            </a:r>
            <a:r>
              <a:rPr lang="en-US" sz="2000" b="0" i="0" u="none" strike="noStrike" cap="none" dirty="0" err="1">
                <a:solidFill>
                  <a:schemeClr val="dk1"/>
                </a:solidFill>
                <a:latin typeface="Arial"/>
                <a:ea typeface="Arial"/>
                <a:cs typeface="Arial"/>
                <a:sym typeface="Arial"/>
              </a:rPr>
              <a:t>comprometen</a:t>
            </a:r>
            <a:r>
              <a:rPr lang="en-US" sz="2000" b="0" i="0" u="none" strike="noStrike" cap="none" dirty="0">
                <a:solidFill>
                  <a:schemeClr val="dk1"/>
                </a:solidFill>
                <a:latin typeface="Arial"/>
                <a:ea typeface="Arial"/>
                <a:cs typeface="Arial"/>
                <a:sym typeface="Arial"/>
              </a:rPr>
              <a:t> con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material </a:t>
            </a:r>
            <a:r>
              <a:rPr lang="en-US" sz="2000" b="0" i="0" u="none" strike="noStrike" cap="none" dirty="0" err="1">
                <a:solidFill>
                  <a:schemeClr val="dk1"/>
                </a:solidFill>
                <a:latin typeface="Arial"/>
                <a:ea typeface="Arial"/>
                <a:cs typeface="Arial"/>
                <a:sym typeface="Arial"/>
              </a:rPr>
              <a:t>previo</a:t>
            </a:r>
            <a:r>
              <a:rPr lang="en-US" sz="2000" b="0" i="0" u="none" strike="noStrike" cap="none" dirty="0">
                <a:solidFill>
                  <a:schemeClr val="dk1"/>
                </a:solidFill>
                <a:latin typeface="Arial"/>
                <a:ea typeface="Arial"/>
                <a:cs typeface="Arial"/>
                <a:sym typeface="Arial"/>
              </a:rPr>
              <a:t> a la </a:t>
            </a:r>
            <a:r>
              <a:rPr lang="en-US" sz="2000" b="0" i="0" u="none" strike="noStrike" cap="none" dirty="0" err="1">
                <a:solidFill>
                  <a:schemeClr val="dk1"/>
                </a:solidFill>
                <a:latin typeface="Arial"/>
                <a:ea typeface="Arial"/>
                <a:cs typeface="Arial"/>
                <a:sym typeface="Arial"/>
              </a:rPr>
              <a:t>clase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Enumere</a:t>
            </a:r>
            <a:r>
              <a:rPr lang="en-US" sz="2000" b="0" i="0" u="none" strike="noStrike" cap="none" dirty="0">
                <a:solidFill>
                  <a:schemeClr val="dk1"/>
                </a:solidFill>
                <a:latin typeface="Arial"/>
                <a:ea typeface="Arial"/>
                <a:cs typeface="Arial"/>
                <a:sym typeface="Arial"/>
              </a:rPr>
              <a:t> dos </a:t>
            </a:r>
            <a:r>
              <a:rPr lang="en-US" sz="2000" b="0" i="0" u="none" strike="noStrike" cap="none" dirty="0" err="1">
                <a:solidFill>
                  <a:schemeClr val="dk1"/>
                </a:solidFill>
                <a:latin typeface="Arial"/>
                <a:ea typeface="Arial"/>
                <a:cs typeface="Arial"/>
                <a:sym typeface="Arial"/>
              </a:rPr>
              <a:t>estrategias</a:t>
            </a:r>
            <a:endParaRPr sz="2000" b="0" i="0" u="none" strike="noStrike" cap="none" dirty="0" err="1">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Cómo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adaptará</a:t>
            </a:r>
            <a:r>
              <a:rPr lang="en-US" sz="2000" b="0" i="0" u="none" strike="noStrike" cap="none" dirty="0">
                <a:solidFill>
                  <a:schemeClr val="dk1"/>
                </a:solidFill>
                <a:latin typeface="Arial"/>
                <a:ea typeface="Arial"/>
                <a:cs typeface="Arial"/>
                <a:sym typeface="Arial"/>
              </a:rPr>
              <a:t> sus </a:t>
            </a:r>
            <a:r>
              <a:rPr lang="en-US" sz="2000" b="0" i="0" u="none" strike="noStrike" cap="none" dirty="0" err="1">
                <a:solidFill>
                  <a:schemeClr val="dk1"/>
                </a:solidFill>
                <a:latin typeface="Arial"/>
                <a:ea typeface="Arial"/>
                <a:cs typeface="Arial"/>
                <a:sym typeface="Arial"/>
              </a:rPr>
              <a:t>actividades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clase</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aprovechar</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preparación</a:t>
            </a:r>
            <a:r>
              <a:rPr lang="en-US" sz="2000" b="0" i="0" u="none" strike="noStrike" cap="none" dirty="0">
                <a:solidFill>
                  <a:schemeClr val="dk1"/>
                </a:solidFill>
                <a:latin typeface="Arial"/>
                <a:ea typeface="Arial"/>
                <a:cs typeface="Arial"/>
                <a:sym typeface="Arial"/>
              </a:rPr>
              <a:t> previa de </a:t>
            </a:r>
            <a:r>
              <a:rPr lang="en-US" sz="2000" b="0" i="0" u="none" strike="noStrike" cap="none" dirty="0" err="1">
                <a:solidFill>
                  <a:schemeClr val="dk1"/>
                </a:solidFill>
                <a:latin typeface="Arial"/>
                <a:ea typeface="Arial"/>
                <a:cs typeface="Arial"/>
                <a:sym typeface="Arial"/>
              </a:rPr>
              <a:t>los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alumnos</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5. </a:t>
            </a:r>
            <a:r>
              <a:rPr lang="en-US" sz="2000" b="1" i="0" u="none" strike="noStrike" cap="none" dirty="0" err="1">
                <a:solidFill>
                  <a:schemeClr val="dk1"/>
                </a:solidFill>
                <a:latin typeface="Arial"/>
                <a:ea typeface="Arial"/>
                <a:cs typeface="Arial"/>
                <a:sym typeface="Arial"/>
              </a:rPr>
              <a:t>Bucle</a:t>
            </a:r>
            <a:r>
              <a:rPr lang="en-US" sz="2000" b="1" i="0" u="none" strike="noStrike" cap="none" dirty="0">
                <a:solidFill>
                  <a:schemeClr val="dk1"/>
                </a:solidFill>
                <a:latin typeface="Arial"/>
                <a:ea typeface="Arial"/>
                <a:cs typeface="Arial"/>
                <a:sym typeface="Arial"/>
              </a:rPr>
              <a:t> de </a:t>
            </a:r>
            <a:r>
              <a:rPr lang="en-US" sz="2000" b="1" i="0" u="none" strike="noStrike" cap="none" dirty="0" err="1">
                <a:solidFill>
                  <a:schemeClr val="dk1"/>
                </a:solidFill>
                <a:latin typeface="Arial"/>
                <a:ea typeface="Arial"/>
                <a:cs typeface="Arial"/>
                <a:sym typeface="Arial"/>
              </a:rPr>
              <a:t>retroalimentación</a:t>
            </a:r>
            <a:r>
              <a:rPr lang="en-US" sz="2000" b="1"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Diseñar</a:t>
            </a:r>
            <a:r>
              <a:rPr lang="en-US" sz="2000" b="0" i="0" u="none" strike="noStrike" cap="none" dirty="0">
                <a:solidFill>
                  <a:schemeClr val="dk1"/>
                </a:solidFill>
                <a:latin typeface="Arial"/>
                <a:ea typeface="Arial"/>
                <a:cs typeface="Arial"/>
                <a:sym typeface="Arial"/>
              </a:rPr>
              <a:t> un </a:t>
            </a:r>
            <a:r>
              <a:rPr lang="en-US" sz="2000" b="0" i="0" u="none" strike="noStrike" cap="none" dirty="0" err="1">
                <a:solidFill>
                  <a:schemeClr val="dk1"/>
                </a:solidFill>
                <a:latin typeface="Arial"/>
                <a:ea typeface="Arial"/>
                <a:cs typeface="Arial"/>
                <a:sym typeface="Arial"/>
              </a:rPr>
              <a:t>método</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recibir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los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comentarios</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los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estudiantes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sobre</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lección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invertida</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evaluar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compromiso</a:t>
            </a:r>
            <a:r>
              <a:rPr lang="en-US" sz="2000" b="0" i="0" u="none" strike="noStrike" cap="none" dirty="0">
                <a:solidFill>
                  <a:schemeClr val="dk1"/>
                </a:solidFill>
                <a:latin typeface="Arial"/>
                <a:ea typeface="Arial"/>
                <a:cs typeface="Arial"/>
                <a:sym typeface="Arial"/>
              </a:rPr>
              <a:t> y </a:t>
            </a:r>
            <a:r>
              <a:rPr lang="en-US" sz="2000" b="0" i="0" u="none" strike="noStrike" cap="none" dirty="0" err="1">
                <a:solidFill>
                  <a:schemeClr val="dk1"/>
                </a:solidFill>
                <a:latin typeface="Arial"/>
                <a:ea typeface="Arial"/>
                <a:cs typeface="Arial"/>
                <a:sym typeface="Arial"/>
              </a:rPr>
              <a:t>comprensión</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000" b="0" i="0" u="none" strike="noStrike" cap="none">
              <a:solidFill>
                <a:srgbClr val="000000"/>
              </a:solidFill>
              <a:latin typeface="Arial"/>
              <a:ea typeface="Arial"/>
              <a:cs typeface="Arial"/>
              <a:sym typeface="Arial"/>
            </a:endParaRPr>
          </a:p>
          <a:p>
            <a:pPr>
              <a:buSzPts val="2000"/>
            </a:pPr>
            <a:r>
              <a:rPr lang="en-US" sz="2000" b="1" i="0" u="none" strike="noStrike" cap="none" dirty="0">
                <a:solidFill>
                  <a:schemeClr val="dk1"/>
                </a:solidFill>
                <a:latin typeface="Arial"/>
                <a:ea typeface="Arial"/>
                <a:cs typeface="Arial"/>
                <a:sym typeface="Arial"/>
              </a:rPr>
              <a:t>6.</a:t>
            </a:r>
            <a:r>
              <a:rPr lang="en-US" sz="2000" b="1" dirty="0">
                <a:solidFill>
                  <a:schemeClr val="dk1"/>
                </a:solidFill>
              </a:rPr>
              <a:t> </a:t>
            </a:r>
            <a:r>
              <a:rPr lang="en-US" sz="2000" b="1" i="0" u="none" strike="noStrike" cap="none" dirty="0" err="1">
                <a:solidFill>
                  <a:schemeClr val="dk1"/>
                </a:solidFill>
                <a:latin typeface="Arial"/>
                <a:ea typeface="Arial"/>
                <a:cs typeface="Arial"/>
                <a:sym typeface="Arial"/>
              </a:rPr>
              <a:t>Crecimiento</a:t>
            </a:r>
            <a:r>
              <a:rPr lang="en-US" sz="2000" b="1" i="0" u="none" strike="noStrike" cap="none" dirty="0">
                <a:solidFill>
                  <a:schemeClr val="dk1"/>
                </a:solidFill>
                <a:latin typeface="Arial"/>
                <a:ea typeface="Arial"/>
                <a:cs typeface="Arial"/>
                <a:sym typeface="Arial"/>
              </a:rPr>
              <a:t> personal: </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err="1">
                <a:solidFill>
                  <a:schemeClr val="dk1"/>
                </a:solidFill>
                <a:latin typeface="Arial"/>
                <a:ea typeface="Arial"/>
                <a:cs typeface="Arial"/>
                <a:sym typeface="Arial"/>
              </a:rPr>
              <a:t>Reflexione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sobre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cómo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proceso</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planificación</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una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lección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invertida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contribuye</a:t>
            </a:r>
            <a:r>
              <a:rPr lang="en-US" sz="2000" b="0" i="0" u="none" strike="noStrike" cap="none" dirty="0">
                <a:solidFill>
                  <a:schemeClr val="dk1"/>
                </a:solidFill>
                <a:latin typeface="Arial"/>
                <a:ea typeface="Arial"/>
                <a:cs typeface="Arial"/>
                <a:sym typeface="Arial"/>
              </a:rPr>
              <a:t> a </a:t>
            </a:r>
            <a:r>
              <a:rPr lang="en-US" sz="2000" b="0" i="0" u="none" strike="noStrike" cap="none" dirty="0" err="1">
                <a:solidFill>
                  <a:schemeClr val="dk1"/>
                </a:solidFill>
                <a:latin typeface="Arial"/>
                <a:ea typeface="Arial"/>
                <a:cs typeface="Arial"/>
                <a:sym typeface="Arial"/>
              </a:rPr>
              <a:t>su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desarrollo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profesional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como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educador</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Considera</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posibilidad</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compartir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tus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reflexiones</a:t>
            </a:r>
            <a:r>
              <a:rPr lang="en-US" sz="2000" b="0" i="0" u="none" strike="noStrike" cap="none" dirty="0">
                <a:solidFill>
                  <a:schemeClr val="dk1"/>
                </a:solidFill>
                <a:latin typeface="Arial"/>
                <a:ea typeface="Arial"/>
                <a:cs typeface="Arial"/>
                <a:sym typeface="Arial"/>
              </a:rPr>
              <a:t> con un </a:t>
            </a:r>
            <a:r>
              <a:rPr lang="en-US" sz="2000" b="0" i="0" u="none" strike="noStrike" cap="none" dirty="0" err="1">
                <a:solidFill>
                  <a:schemeClr val="dk1"/>
                </a:solidFill>
                <a:latin typeface="Arial"/>
                <a:ea typeface="Arial"/>
                <a:cs typeface="Arial"/>
                <a:sym typeface="Arial"/>
              </a:rPr>
              <a:t>colega</a:t>
            </a:r>
            <a:r>
              <a:rPr lang="en-US" sz="2000" b="0" i="0" u="none" strike="noStrike" cap="none" dirty="0">
                <a:solidFill>
                  <a:schemeClr val="dk1"/>
                </a:solidFill>
                <a:latin typeface="Arial"/>
                <a:ea typeface="Arial"/>
                <a:cs typeface="Arial"/>
                <a:sym typeface="Arial"/>
              </a:rPr>
              <a:t> o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comunidad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profesional</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aprendizaje</a:t>
            </a:r>
            <a:r>
              <a:rPr lang="en-US" sz="2000" b="0" i="0" u="none" strike="noStrike" cap="none" dirty="0">
                <a:solidFill>
                  <a:schemeClr val="dk1"/>
                </a:solidFill>
                <a:latin typeface="Arial"/>
                <a:ea typeface="Arial"/>
                <a:cs typeface="Arial"/>
                <a:sym typeface="Arial"/>
              </a:rPr>
              <a:t>. </a:t>
            </a:r>
            <a:br>
              <a:rPr lang="en-US" sz="2000" b="0" i="0" u="none" strike="noStrike" cap="none" dirty="0">
                <a:latin typeface="Arial"/>
                <a:ea typeface="Arial"/>
                <a:cs typeface="Arial"/>
              </a:rPr>
            </a:br>
            <a:r>
              <a:rPr lang="en-US" sz="2000" dirty="0">
                <a:solidFill>
                  <a:schemeClr val="dk1"/>
                </a:solidFill>
              </a:rPr>
              <a:t>¿</a:t>
            </a:r>
            <a:r>
              <a:rPr lang="en-US" sz="2000" b="0" i="0" u="none" strike="noStrike" cap="none" dirty="0" err="1">
                <a:solidFill>
                  <a:schemeClr val="dk1"/>
                </a:solidFill>
                <a:latin typeface="Arial"/>
                <a:ea typeface="Arial"/>
                <a:cs typeface="Arial"/>
                <a:sym typeface="Arial"/>
              </a:rPr>
              <a:t>Cómo</a:t>
            </a:r>
            <a:r>
              <a:rPr lang="en-US" sz="2000" b="0" i="0" u="none" strike="noStrike" cap="none" dirty="0">
                <a:solidFill>
                  <a:schemeClr val="dk1"/>
                </a:solidFill>
                <a:latin typeface="Arial"/>
                <a:ea typeface="Arial"/>
                <a:cs typeface="Arial"/>
                <a:sym typeface="Arial"/>
              </a:rPr>
              <a:t> ha </a:t>
            </a:r>
            <a:r>
              <a:rPr lang="en-US" sz="2000" b="0" i="0" u="none" strike="noStrike" cap="none" dirty="0" err="1">
                <a:solidFill>
                  <a:schemeClr val="dk1"/>
                </a:solidFill>
                <a:latin typeface="Arial"/>
                <a:ea typeface="Arial"/>
                <a:cs typeface="Arial"/>
                <a:sym typeface="Arial"/>
              </a:rPr>
              <a:t>cambiado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perspectiva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sobre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modelo</a:t>
            </a:r>
            <a:r>
              <a:rPr lang="en-US" sz="2000" b="0" i="0" u="none" strike="noStrike" cap="none" dirty="0">
                <a:solidFill>
                  <a:schemeClr val="dk1"/>
                </a:solidFill>
                <a:latin typeface="Arial"/>
                <a:ea typeface="Arial"/>
                <a:cs typeface="Arial"/>
                <a:sym typeface="Arial"/>
              </a:rPr>
              <a:t> de aula </a:t>
            </a:r>
            <a:r>
              <a:rPr lang="en-US" sz="2000" b="0" i="0" u="none" strike="noStrike" cap="none" dirty="0" err="1">
                <a:solidFill>
                  <a:schemeClr val="dk1"/>
                </a:solidFill>
                <a:latin typeface="Arial"/>
                <a:ea typeface="Arial"/>
                <a:cs typeface="Arial"/>
                <a:sym typeface="Arial"/>
              </a:rPr>
              <a:t>invertida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después</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esta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unidad</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Cuál</a:t>
            </a:r>
            <a:r>
              <a:rPr lang="en-US" sz="2000" b="0" i="0" u="none" strike="noStrike" cap="none" dirty="0">
                <a:solidFill>
                  <a:schemeClr val="dk1"/>
                </a:solidFill>
                <a:latin typeface="Arial"/>
                <a:ea typeface="Arial"/>
                <a:cs typeface="Arial"/>
                <a:sym typeface="Arial"/>
              </a:rPr>
              <a:t> es la </a:t>
            </a:r>
            <a:r>
              <a:rPr lang="en-US" sz="2000" b="0" i="0" u="none" strike="noStrike" cap="none" dirty="0" err="1">
                <a:solidFill>
                  <a:schemeClr val="dk1"/>
                </a:solidFill>
                <a:latin typeface="Arial"/>
                <a:ea typeface="Arial"/>
                <a:cs typeface="Arial"/>
                <a:sym typeface="Arial"/>
              </a:rPr>
              <a:t>acción</a:t>
            </a:r>
            <a:r>
              <a:rPr lang="en-US" sz="2000" b="0" i="0" u="none" strike="noStrike" cap="none" dirty="0">
                <a:solidFill>
                  <a:schemeClr val="dk1"/>
                </a:solidFill>
                <a:latin typeface="Arial"/>
                <a:ea typeface="Arial"/>
                <a:cs typeface="Arial"/>
                <a:sym typeface="Arial"/>
              </a:rPr>
              <a:t> a la que se </a:t>
            </a:r>
            <a:r>
              <a:rPr lang="en-US" sz="2000" b="0" i="0" u="none" strike="noStrike" cap="none" dirty="0" err="1">
                <a:solidFill>
                  <a:schemeClr val="dk1"/>
                </a:solidFill>
                <a:latin typeface="Arial"/>
                <a:ea typeface="Arial"/>
                <a:cs typeface="Arial"/>
                <a:sym typeface="Arial"/>
              </a:rPr>
              <a:t>comprometerá</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avanzar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hacia</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aplicación</a:t>
            </a:r>
            <a:r>
              <a:rPr lang="en-US" sz="2000" b="0" i="0" u="none" strike="noStrike" cap="none" dirty="0">
                <a:solidFill>
                  <a:schemeClr val="dk1"/>
                </a:solidFill>
                <a:latin typeface="Arial"/>
                <a:ea typeface="Arial"/>
                <a:cs typeface="Arial"/>
                <a:sym typeface="Arial"/>
              </a:rPr>
              <a:t> o la </a:t>
            </a:r>
            <a:r>
              <a:rPr lang="en-US" sz="2000" b="0" i="0" u="none" strike="noStrike" cap="none" dirty="0" err="1">
                <a:solidFill>
                  <a:schemeClr val="dk1"/>
                </a:solidFill>
                <a:latin typeface="Arial"/>
                <a:ea typeface="Arial"/>
                <a:cs typeface="Arial"/>
                <a:sym typeface="Arial"/>
              </a:rPr>
              <a:t>mejora</a:t>
            </a:r>
            <a:r>
              <a:rPr lang="en-US" sz="2000" b="0" i="0" u="none" strike="noStrike" cap="none" dirty="0">
                <a:solidFill>
                  <a:schemeClr val="dk1"/>
                </a:solidFill>
                <a:latin typeface="Arial"/>
                <a:ea typeface="Arial"/>
                <a:cs typeface="Arial"/>
                <a:sym typeface="Arial"/>
              </a:rPr>
              <a:t> de un </a:t>
            </a:r>
            <a:r>
              <a:rPr lang="en-US" sz="2000" b="0" i="0" u="none" strike="noStrike" cap="none" dirty="0" err="1">
                <a:solidFill>
                  <a:schemeClr val="dk1"/>
                </a:solidFill>
                <a:latin typeface="Arial"/>
                <a:ea typeface="Arial"/>
                <a:cs typeface="Arial"/>
                <a:sym typeface="Arial"/>
              </a:rPr>
              <a:t>enfoque</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clase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invertida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enseñanza</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07973042-8E6A-4A2A-2480-415013C1E740}"/>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A3EFBDA5-0AA1-15CE-8561-6471274D7D97}"/>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c7e5e8067d_0_0"/>
          <p:cNvSpPr txBox="1"/>
          <p:nvPr/>
        </p:nvSpPr>
        <p:spPr>
          <a:xfrm>
            <a:off x="734019" y="1789147"/>
            <a:ext cx="14178000" cy="738900"/>
          </a:xfrm>
          <a:prstGeom prst="rect">
            <a:avLst/>
          </a:prstGeom>
          <a:noFill/>
          <a:ln>
            <a:noFill/>
          </a:ln>
        </p:spPr>
        <p:txBody>
          <a:bodyPr spcFirstLastPara="1" wrap="square" lIns="0" tIns="0" rIns="0" bIns="0" anchor="t" anchorCtr="0">
            <a:spAutoFit/>
          </a:bodyPr>
          <a:lstStyle/>
          <a:p>
            <a:pPr marL="0" marR="0" lvl="0" indent="0" algn="l" rtl="0">
              <a:lnSpc>
                <a:spcPct val="160416"/>
              </a:lnSpc>
              <a:spcBef>
                <a:spcPts val="0"/>
              </a:spcBef>
              <a:spcAft>
                <a:spcPts val="0"/>
              </a:spcAft>
              <a:buClr>
                <a:srgbClr val="000000"/>
              </a:buClr>
              <a:buSzPts val="4800"/>
              <a:buFont typeface="Arial"/>
              <a:buNone/>
            </a:pPr>
            <a:r>
              <a:rPr lang="en-US" sz="4800" b="0" i="0" u="none" strike="noStrike" cap="none">
                <a:solidFill>
                  <a:srgbClr val="033C5B"/>
                </a:solidFill>
                <a:latin typeface="Arial"/>
                <a:ea typeface="Arial"/>
                <a:cs typeface="Arial"/>
                <a:sym typeface="Arial"/>
              </a:rPr>
              <a:t>Recursos adicionales</a:t>
            </a:r>
            <a:endParaRPr sz="1400" b="0" i="0" u="none" strike="noStrike" cap="none">
              <a:solidFill>
                <a:srgbClr val="000000"/>
              </a:solidFill>
              <a:latin typeface="Arial"/>
              <a:ea typeface="Arial"/>
              <a:cs typeface="Arial"/>
              <a:sym typeface="Arial"/>
            </a:endParaRPr>
          </a:p>
        </p:txBody>
      </p:sp>
      <p:sp>
        <p:nvSpPr>
          <p:cNvPr id="690" name="Google Shape;690;g2c7e5e8067d_0_0"/>
          <p:cNvSpPr/>
          <p:nvPr/>
        </p:nvSpPr>
        <p:spPr>
          <a:xfrm>
            <a:off x="17044742" y="-150232"/>
            <a:ext cx="1246800" cy="89544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c7e5e8067d_0_0"/>
          <p:cNvSpPr/>
          <p:nvPr/>
        </p:nvSpPr>
        <p:spPr>
          <a:xfrm rot="-5400000">
            <a:off x="8522400" y="-8522441"/>
            <a:ext cx="12468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2c7e5e8067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3" name="Google Shape;693;g2c7e5e8067d_0_0"/>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94" name="Google Shape;694;g2c7e5e8067d_0_0"/>
          <p:cNvSpPr txBox="1"/>
          <p:nvPr/>
        </p:nvSpPr>
        <p:spPr>
          <a:xfrm>
            <a:off x="1520250" y="3230800"/>
            <a:ext cx="14886300" cy="4882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 Libros: </a:t>
            </a:r>
            <a:endParaRPr sz="1400" b="0" i="0" u="none" strike="noStrike" cap="none">
              <a:solidFill>
                <a:srgbClr val="000000"/>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"Dale la vuelta a tu aula, llega a todos los alumnos de todas las clases todos los días", por Jonathan Bergmann y Aaron Sams. </a:t>
            </a:r>
            <a:endParaRPr sz="2600" b="0" i="0" u="none" strike="noStrike" cap="none">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"Flipped learning: guía para el profesorado de enseñanza superior", por Robert Talbert </a:t>
            </a: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Páginas web:</a:t>
            </a:r>
            <a:endParaRPr sz="2600" b="1"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000000"/>
              </a:buClr>
              <a:buSzPts val="2600"/>
              <a:buFont typeface="Arial"/>
              <a:buChar char="•"/>
            </a:pPr>
            <a:r>
              <a:rPr lang="en-US" sz="2600" b="0" i="0" u="none" strike="noStrike" cap="none">
                <a:solidFill>
                  <a:srgbClr val="121212"/>
                </a:solidFill>
                <a:latin typeface="Arial"/>
                <a:ea typeface="Arial"/>
                <a:cs typeface="Arial"/>
                <a:sym typeface="Arial"/>
              </a:rPr>
              <a:t>La red de flipped learning https://flippedlearning.org/ </a:t>
            </a:r>
            <a:endParaRPr sz="2600" b="0"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000000"/>
              </a:buClr>
              <a:buSzPts val="2600"/>
              <a:buFont typeface="Arial"/>
              <a:buChar char="•"/>
            </a:pPr>
            <a:r>
              <a:rPr lang="en-US" sz="2600" b="0" i="0" u="none" strike="noStrike" cap="none">
                <a:solidFill>
                  <a:srgbClr val="121212"/>
                </a:solidFill>
                <a:latin typeface="Arial"/>
                <a:ea typeface="Arial"/>
                <a:cs typeface="Arial"/>
                <a:sym typeface="Arial"/>
              </a:rPr>
              <a:t>Khan academy https://tinyurl.com/2bv36uvn </a:t>
            </a: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r>
              <a:rPr lang="en-US" sz="2600" b="1" i="0" u="none" strike="noStrike" cap="none">
                <a:solidFill>
                  <a:srgbClr val="121212"/>
                </a:solidFill>
                <a:latin typeface="Arial"/>
                <a:ea typeface="Arial"/>
                <a:cs typeface="Arial"/>
                <a:sym typeface="Arial"/>
              </a:rPr>
              <a:t>Herramientas de creación de vídeo:</a:t>
            </a:r>
            <a:endParaRPr sz="2600" b="1" i="0" u="none" strike="noStrike" cap="none">
              <a:solidFill>
                <a:srgbClr val="121212"/>
              </a:solidFill>
              <a:latin typeface="Arial"/>
              <a:ea typeface="Arial"/>
              <a:cs typeface="Arial"/>
              <a:sym typeface="Arial"/>
            </a:endParaRPr>
          </a:p>
          <a:p>
            <a:pPr marL="457200" marR="0" lvl="0" indent="-393700" algn="l" rtl="0">
              <a:lnSpc>
                <a:spcPct val="14000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Telar https://www.loom.com/</a:t>
            </a:r>
            <a:endParaRPr sz="1400" b="0" i="0" u="none" strike="noStrike" cap="none">
              <a:solidFill>
                <a:srgbClr val="000000"/>
              </a:solidFill>
              <a:latin typeface="Arial"/>
              <a:ea typeface="Arial"/>
              <a:cs typeface="Arial"/>
              <a:sym typeface="Arial"/>
            </a:endParaRPr>
          </a:p>
        </p:txBody>
      </p:sp>
      <p:sp>
        <p:nvSpPr>
          <p:cNvPr id="695" name="Google Shape;695;g2c7e5e8067d_0_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96" name="Google Shape;696;g2c7e5e8067d_0_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98" name="Google Shape;698;g2c7e5e8067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g2c7e5e8067d_0_0"/>
          <p:cNvSpPr txBox="1"/>
          <p:nvPr/>
        </p:nvSpPr>
        <p:spPr>
          <a:xfrm>
            <a:off x="6262864" y="3326274"/>
            <a:ext cx="647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700" name="Google Shape;700;g2c7e5e8067d_0_0"/>
          <p:cNvSpPr txBox="1"/>
          <p:nvPr/>
        </p:nvSpPr>
        <p:spPr>
          <a:xfrm>
            <a:off x="12039599" y="3326274"/>
            <a:ext cx="500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E83A313E-0539-5737-D4EB-2C9EE2829E2C}"/>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74A2DEBE-DF33-8CD9-0209-D374B7E2B58E}"/>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p:cTn id="7" dur="500"/>
                                        <p:tgtEl>
                                          <p:spTgt spid="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4">
                                            <p:txEl>
                                              <p:pRg st="1" end="1"/>
                                            </p:txEl>
                                          </p:spTgt>
                                        </p:tgtEl>
                                        <p:attrNameLst>
                                          <p:attrName>style.visibility</p:attrName>
                                        </p:attrNameLst>
                                      </p:cBhvr>
                                      <p:to>
                                        <p:strVal val="visible"/>
                                      </p:to>
                                    </p:set>
                                    <p:animEffect transition="in" filter="fade">
                                      <p:cBhvr>
                                        <p:cTn id="12" dur="500"/>
                                        <p:tgtEl>
                                          <p:spTgt spid="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4">
                                            <p:txEl>
                                              <p:pRg st="2" end="2"/>
                                            </p:txEl>
                                          </p:spTgt>
                                        </p:tgtEl>
                                        <p:attrNameLst>
                                          <p:attrName>style.visibility</p:attrName>
                                        </p:attrNameLst>
                                      </p:cBhvr>
                                      <p:to>
                                        <p:strVal val="visible"/>
                                      </p:to>
                                    </p:set>
                                    <p:animEffect transition="in" filter="fade">
                                      <p:cBhvr>
                                        <p:cTn id="17" dur="500"/>
                                        <p:tgtEl>
                                          <p:spTgt spid="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4">
                                            <p:txEl>
                                              <p:pRg st="3" end="3"/>
                                            </p:txEl>
                                          </p:spTgt>
                                        </p:tgtEl>
                                        <p:attrNameLst>
                                          <p:attrName>style.visibility</p:attrName>
                                        </p:attrNameLst>
                                      </p:cBhvr>
                                      <p:to>
                                        <p:strVal val="visible"/>
                                      </p:to>
                                    </p:set>
                                    <p:animEffect transition="in" filter="fade">
                                      <p:cBhvr>
                                        <p:cTn id="22" dur="500"/>
                                        <p:tgtEl>
                                          <p:spTgt spid="6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xEl>
                                              <p:pRg st="4" end="4"/>
                                            </p:txEl>
                                          </p:spTgt>
                                        </p:tgtEl>
                                        <p:attrNameLst>
                                          <p:attrName>style.visibility</p:attrName>
                                        </p:attrNameLst>
                                      </p:cBhvr>
                                      <p:to>
                                        <p:strVal val="visible"/>
                                      </p:to>
                                    </p:set>
                                    <p:animEffect transition="in" filter="fade">
                                      <p:cBhvr>
                                        <p:cTn id="27" dur="500"/>
                                        <p:tgtEl>
                                          <p:spTgt spid="6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4">
                                            <p:txEl>
                                              <p:pRg st="5" end="5"/>
                                            </p:txEl>
                                          </p:spTgt>
                                        </p:tgtEl>
                                        <p:attrNameLst>
                                          <p:attrName>style.visibility</p:attrName>
                                        </p:attrNameLst>
                                      </p:cBhvr>
                                      <p:to>
                                        <p:strVal val="visible"/>
                                      </p:to>
                                    </p:set>
                                    <p:animEffect transition="in" filter="fade">
                                      <p:cBhvr>
                                        <p:cTn id="32" dur="500"/>
                                        <p:tgtEl>
                                          <p:spTgt spid="6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4">
                                            <p:txEl>
                                              <p:pRg st="6" end="6"/>
                                            </p:txEl>
                                          </p:spTgt>
                                        </p:tgtEl>
                                        <p:attrNameLst>
                                          <p:attrName>style.visibility</p:attrName>
                                        </p:attrNameLst>
                                      </p:cBhvr>
                                      <p:to>
                                        <p:strVal val="visible"/>
                                      </p:to>
                                    </p:set>
                                    <p:animEffect transition="in" filter="fade">
                                      <p:cBhvr>
                                        <p:cTn id="37" dur="500"/>
                                        <p:tgtEl>
                                          <p:spTgt spid="6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4">
                                            <p:txEl>
                                              <p:pRg st="7" end="7"/>
                                            </p:txEl>
                                          </p:spTgt>
                                        </p:tgtEl>
                                        <p:attrNameLst>
                                          <p:attrName>style.visibility</p:attrName>
                                        </p:attrNameLst>
                                      </p:cBhvr>
                                      <p:to>
                                        <p:strVal val="visible"/>
                                      </p:to>
                                    </p:set>
                                    <p:animEffect transition="in" filter="fade">
                                      <p:cBhvr>
                                        <p:cTn id="42" dur="500"/>
                                        <p:tgtEl>
                                          <p:spTgt spid="6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9">
                                            <p:txEl>
                                              <p:pRg st="0" end="0"/>
                                            </p:txEl>
                                          </p:spTgt>
                                        </p:tgtEl>
                                        <p:attrNameLst>
                                          <p:attrName>style.visibility</p:attrName>
                                        </p:attrNameLst>
                                      </p:cBhvr>
                                      <p:to>
                                        <p:strVal val="visible"/>
                                      </p:to>
                                    </p:set>
                                    <p:animEffect transition="in" filter="fade">
                                      <p:cBhvr>
                                        <p:cTn id="47" dur="500"/>
                                        <p:tgtEl>
                                          <p:spTgt spid="69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9">
                                            <p:txEl>
                                              <p:pRg st="1" end="1"/>
                                            </p:txEl>
                                          </p:spTgt>
                                        </p:tgtEl>
                                        <p:attrNameLst>
                                          <p:attrName>style.visibility</p:attrName>
                                        </p:attrNameLst>
                                      </p:cBhvr>
                                      <p:to>
                                        <p:strVal val="visible"/>
                                      </p:to>
                                    </p:set>
                                    <p:animEffect transition="in" filter="fade">
                                      <p:cBhvr>
                                        <p:cTn id="52" dur="500"/>
                                        <p:tgtEl>
                                          <p:spTgt spid="69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0">
                                            <p:txEl>
                                              <p:pRg st="0" end="0"/>
                                            </p:txEl>
                                          </p:spTgt>
                                        </p:tgtEl>
                                        <p:attrNameLst>
                                          <p:attrName>style.visibility</p:attrName>
                                        </p:attrNameLst>
                                      </p:cBhvr>
                                      <p:to>
                                        <p:strVal val="visible"/>
                                      </p:to>
                                    </p:set>
                                    <p:animEffect transition="in" filter="fade">
                                      <p:cBhvr>
                                        <p:cTn id="57" dur="500"/>
                                        <p:tgtEl>
                                          <p:spTgt spid="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9"/>
        <p:cNvGrpSpPr/>
        <p:nvPr/>
      </p:nvGrpSpPr>
      <p:grpSpPr>
        <a:xfrm>
          <a:off x="0" y="0"/>
          <a:ext cx="0" cy="0"/>
          <a:chOff x="0" y="0"/>
          <a:chExt cx="0" cy="0"/>
        </a:xfrm>
      </p:grpSpPr>
      <p:sp>
        <p:nvSpPr>
          <p:cNvPr id="130" name="Google Shape;130;p3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2" name="Google Shape;132;p34"/>
          <p:cNvSpPr txBox="1"/>
          <p:nvPr/>
        </p:nvSpPr>
        <p:spPr>
          <a:xfrm>
            <a:off x="1028700" y="1095375"/>
            <a:ext cx="12181388"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Beneficios potenciales de la teoría Flipped Classroom</a:t>
            </a:r>
            <a:endParaRPr sz="1400" b="0" i="0" u="none" strike="noStrike" cap="none">
              <a:solidFill>
                <a:srgbClr val="000000"/>
              </a:solidFill>
              <a:latin typeface="Arial"/>
              <a:ea typeface="Arial"/>
              <a:cs typeface="Arial"/>
              <a:sym typeface="Arial"/>
            </a:endParaRPr>
          </a:p>
        </p:txBody>
      </p:sp>
      <p:sp>
        <p:nvSpPr>
          <p:cNvPr id="133" name="Google Shape;133;p34"/>
          <p:cNvSpPr txBox="1"/>
          <p:nvPr/>
        </p:nvSpPr>
        <p:spPr>
          <a:xfrm>
            <a:off x="1029838" y="2536618"/>
            <a:ext cx="12933064" cy="467820"/>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1" i="0" u="none" strike="noStrike" cap="none">
                <a:solidFill>
                  <a:srgbClr val="E36C09"/>
                </a:solidFill>
                <a:latin typeface="Arial"/>
                <a:ea typeface="Arial"/>
                <a:cs typeface="Arial"/>
                <a:sym typeface="Arial"/>
              </a:rPr>
              <a:t>A pesar de sus dificultades, el modelo de aula invertida aporta numerosos beneficios. </a:t>
            </a:r>
            <a:endParaRPr sz="2000" b="1" i="0" u="none" strike="noStrike" cap="none">
              <a:solidFill>
                <a:srgbClr val="E36C09"/>
              </a:solidFill>
              <a:latin typeface="Arial"/>
              <a:ea typeface="Arial"/>
              <a:cs typeface="Arial"/>
              <a:sym typeface="Arial"/>
            </a:endParaRPr>
          </a:p>
        </p:txBody>
      </p:sp>
      <p:sp>
        <p:nvSpPr>
          <p:cNvPr id="134" name="Google Shape;134;p34"/>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35" name="Google Shape;135;p3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4"/>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37" name="Google Shape;137;p3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39" name="Google Shape;139;p3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4"/>
          <p:cNvSpPr txBox="1"/>
          <p:nvPr/>
        </p:nvSpPr>
        <p:spPr>
          <a:xfrm>
            <a:off x="1759527" y="4320959"/>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34"/>
          <p:cNvSpPr txBox="1"/>
          <p:nvPr/>
        </p:nvSpPr>
        <p:spPr>
          <a:xfrm>
            <a:off x="1878102" y="3335632"/>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Mayor compromiso: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En la clase invertida, los estudiantes trabajan con los materiales a su propio ritmo antes de la clase, lo que les permite asimilar los contenidos más a fondo. De este modo, comprenden mejor, reducen la frustración y aumentan la participación y la confianza durante las actividades en clase, lo que fomenta un mayor compromiso con la materia.</a:t>
            </a:r>
            <a:endParaRPr/>
          </a:p>
        </p:txBody>
      </p:sp>
      <p:sp>
        <p:nvSpPr>
          <p:cNvPr id="142" name="Google Shape;142;p34"/>
          <p:cNvSpPr txBox="1"/>
          <p:nvPr/>
        </p:nvSpPr>
        <p:spPr>
          <a:xfrm>
            <a:off x="7597559" y="3335632"/>
            <a:ext cx="4214091"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 Interacción más profunda en el aula:</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En el modelo invertido, el tiempo de clase se centra en el aprendizaje interactivo mediante debates, colaboración y resolución de problemas. Este cambio permite a los profesores facilitar una comprensión más profunda y el aprendizaje entre iguales, fomentando el pensamiento crítico y creando una experiencia de clase más atractiva y envolvente.</a:t>
            </a:r>
            <a:endParaRPr/>
          </a:p>
        </p:txBody>
      </p:sp>
      <p:sp>
        <p:nvSpPr>
          <p:cNvPr id="143" name="Google Shape;143;p34"/>
          <p:cNvSpPr txBox="1"/>
          <p:nvPr/>
        </p:nvSpPr>
        <p:spPr>
          <a:xfrm>
            <a:off x="13210088" y="3337026"/>
            <a:ext cx="3895551" cy="470894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Aprendizaje personalizado: </a:t>
            </a:r>
            <a:endParaRPr sz="2000" b="1"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La clase invertida permite una enseñanza diferenciada al liberar tiempo de clase para que los profesores atiendan las necesidades individuales de los alumnos. Esto permite ofrecer apoyo personalizado a los alumnos con dificultades y oportunidades avanzadas a los que destacan, adaptándose a los distintos estilos de aprendizaje y mejorando los resultados generales.</a:t>
            </a:r>
            <a:endParaRPr sz="2000" b="0" i="0" u="none" strike="noStrike" cap="none">
              <a:solidFill>
                <a:srgbClr val="000000"/>
              </a:solidFill>
              <a:latin typeface="Arial"/>
              <a:ea typeface="Arial"/>
              <a:cs typeface="Arial"/>
              <a:sym typeface="Arial"/>
            </a:endParaRPr>
          </a:p>
        </p:txBody>
      </p:sp>
      <p:pic>
        <p:nvPicPr>
          <p:cNvPr id="144" name="Google Shape;144;p34"/>
          <p:cNvPicPr preferRelativeResize="0"/>
          <p:nvPr/>
        </p:nvPicPr>
        <p:blipFill rotWithShape="1">
          <a:blip r:embed="rId5">
            <a:alphaModFix/>
          </a:blip>
          <a:srcRect/>
          <a:stretch/>
        </p:blipFill>
        <p:spPr>
          <a:xfrm>
            <a:off x="6366422" y="3408967"/>
            <a:ext cx="981700" cy="1023035"/>
          </a:xfrm>
          <a:prstGeom prst="rect">
            <a:avLst/>
          </a:prstGeom>
          <a:noFill/>
          <a:ln>
            <a:noFill/>
          </a:ln>
        </p:spPr>
      </p:pic>
      <p:pic>
        <p:nvPicPr>
          <p:cNvPr id="145" name="Google Shape;145;p34"/>
          <p:cNvPicPr preferRelativeResize="0"/>
          <p:nvPr/>
        </p:nvPicPr>
        <p:blipFill rotWithShape="1">
          <a:blip r:embed="rId6">
            <a:alphaModFix/>
          </a:blip>
          <a:srcRect/>
          <a:stretch/>
        </p:blipFill>
        <p:spPr>
          <a:xfrm>
            <a:off x="715402" y="3434162"/>
            <a:ext cx="984839" cy="997840"/>
          </a:xfrm>
          <a:prstGeom prst="rect">
            <a:avLst/>
          </a:prstGeom>
          <a:noFill/>
          <a:ln>
            <a:noFill/>
          </a:ln>
        </p:spPr>
      </p:pic>
      <p:pic>
        <p:nvPicPr>
          <p:cNvPr id="146" name="Google Shape;146;p34"/>
          <p:cNvPicPr preferRelativeResize="0"/>
          <p:nvPr/>
        </p:nvPicPr>
        <p:blipFill rotWithShape="1">
          <a:blip r:embed="rId7">
            <a:alphaModFix/>
          </a:blip>
          <a:srcRect/>
          <a:stretch/>
        </p:blipFill>
        <p:spPr>
          <a:xfrm>
            <a:off x="11994676" y="3366828"/>
            <a:ext cx="1006492" cy="1032720"/>
          </a:xfrm>
          <a:prstGeom prst="rect">
            <a:avLst/>
          </a:prstGeom>
          <a:noFill/>
          <a:ln>
            <a:noFill/>
          </a:ln>
        </p:spPr>
      </p:pic>
      <p:pic>
        <p:nvPicPr>
          <p:cNvPr id="2" name="Google Shape;171;p22">
            <a:extLst>
              <a:ext uri="{FF2B5EF4-FFF2-40B4-BE49-F238E27FC236}">
                <a16:creationId xmlns:a16="http://schemas.microsoft.com/office/drawing/2014/main" id="{82251A3E-9733-29C6-125E-3F9FD72668AD}"/>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0A6D7B9C-CF7B-6E80-61BB-FF327D3CBFEB}"/>
              </a:ext>
            </a:extLst>
          </p:cNvPr>
          <p:cNvSpPr txBox="1"/>
          <p:nvPr/>
        </p:nvSpPr>
        <p:spPr>
          <a:xfrm>
            <a:off x="5388755" y="9121726"/>
            <a:ext cx="999507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pic>
        <p:nvPicPr>
          <p:cNvPr id="167" name="Google Shape;167;p35"/>
          <p:cNvPicPr preferRelativeResize="0"/>
          <p:nvPr/>
        </p:nvPicPr>
        <p:blipFill rotWithShape="1">
          <a:blip r:embed="rId3">
            <a:alphaModFix/>
          </a:blip>
          <a:srcRect l="507" r="1533" b="122"/>
          <a:stretch/>
        </p:blipFill>
        <p:spPr>
          <a:xfrm>
            <a:off x="9914527" y="3235887"/>
            <a:ext cx="7041054" cy="5150887"/>
          </a:xfrm>
          <a:prstGeom prst="rect">
            <a:avLst/>
          </a:prstGeom>
          <a:noFill/>
          <a:ln>
            <a:noFill/>
          </a:ln>
        </p:spPr>
      </p:pic>
      <p:sp>
        <p:nvSpPr>
          <p:cNvPr id="152" name="Google Shape;152;p3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54" name="Google Shape;154;p35"/>
          <p:cNvSpPr txBox="1"/>
          <p:nvPr/>
        </p:nvSpPr>
        <p:spPr>
          <a:xfrm>
            <a:off x="953749" y="851785"/>
            <a:ext cx="14073896" cy="1186800"/>
          </a:xfrm>
          <a:prstGeom prst="rect">
            <a:avLst/>
          </a:prstGeom>
          <a:noFill/>
          <a:ln>
            <a:noFill/>
          </a:ln>
        </p:spPr>
        <p:txBody>
          <a:bodyPr spcFirstLastPara="1" wrap="square" lIns="0" tIns="0" rIns="0" bIns="0" anchor="t" anchorCtr="0">
            <a:spAutoFit/>
          </a:bodyPr>
          <a:lstStyle/>
          <a:p>
            <a:pPr marL="0" marR="0" lvl="0" indent="0" algn="l" rtl="0">
              <a:lnSpc>
                <a:spcPct val="240593"/>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¿Qué podrían hacer los educadores para obtener los máximos beneficios?</a:t>
            </a:r>
            <a:endParaRPr sz="1400" b="0" i="0" u="none" strike="noStrike" cap="none">
              <a:solidFill>
                <a:srgbClr val="000000"/>
              </a:solidFill>
              <a:latin typeface="Arial"/>
              <a:ea typeface="Arial"/>
              <a:cs typeface="Arial"/>
              <a:sym typeface="Arial"/>
            </a:endParaRPr>
          </a:p>
        </p:txBody>
      </p:sp>
      <p:sp>
        <p:nvSpPr>
          <p:cNvPr id="155" name="Google Shape;155;p35"/>
          <p:cNvSpPr txBox="1"/>
          <p:nvPr/>
        </p:nvSpPr>
        <p:spPr>
          <a:xfrm>
            <a:off x="1029838" y="2293028"/>
            <a:ext cx="12933064" cy="935641"/>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US" sz="2000" b="1" i="0" u="none" strike="noStrike" cap="none">
                <a:solidFill>
                  <a:srgbClr val="E36C09"/>
                </a:solidFill>
                <a:latin typeface="Arial"/>
                <a:ea typeface="Arial"/>
                <a:cs typeface="Arial"/>
                <a:sym typeface="Arial"/>
              </a:rPr>
              <a:t>Implantar eficazmente la clase invertida requiere planificación estratégica y capacidad de adaptación. He aquí algunos pasos prácticos para los educadores:</a:t>
            </a:r>
            <a:endParaRPr sz="2000" b="1" i="0" u="none" strike="noStrike" cap="none">
              <a:solidFill>
                <a:srgbClr val="E36C09"/>
              </a:solidFill>
              <a:latin typeface="Arial"/>
              <a:ea typeface="Arial"/>
              <a:cs typeface="Arial"/>
              <a:sym typeface="Arial"/>
            </a:endParaRPr>
          </a:p>
        </p:txBody>
      </p:sp>
      <p:sp>
        <p:nvSpPr>
          <p:cNvPr id="156" name="Google Shape;156;p35"/>
          <p:cNvSpPr txBox="1"/>
          <p:nvPr/>
        </p:nvSpPr>
        <p:spPr>
          <a:xfrm>
            <a:off x="1174665" y="4151186"/>
            <a:ext cx="4214091" cy="1144737"/>
          </a:xfrm>
          <a:prstGeom prst="rect">
            <a:avLst/>
          </a:prstGeom>
          <a:noFill/>
          <a:ln>
            <a:noFill/>
          </a:ln>
        </p:spPr>
        <p:txBody>
          <a:bodyPr spcFirstLastPara="1" wrap="square" lIns="0" tIns="0" rIns="0" bIns="0" anchor="t" anchorCtr="0">
            <a:spAutoFit/>
          </a:bodyPr>
          <a:lstStyle/>
          <a:p>
            <a:pPr marL="285750" marR="0" lvl="0" indent="-15875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57" name="Google Shape;157;p3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5"/>
          <p:cNvSpPr/>
          <p:nvPr/>
        </p:nvSpPr>
        <p:spPr>
          <a:xfrm>
            <a:off x="504583" y="8382452"/>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59" name="Google Shape;159;p3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1" name="Google Shape;161;p3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5"/>
          <p:cNvSpPr txBox="1"/>
          <p:nvPr/>
        </p:nvSpPr>
        <p:spPr>
          <a:xfrm>
            <a:off x="1759527" y="4320959"/>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35"/>
          <p:cNvSpPr txBox="1"/>
          <p:nvPr/>
        </p:nvSpPr>
        <p:spPr>
          <a:xfrm>
            <a:off x="1174664" y="3967830"/>
            <a:ext cx="3896099" cy="21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Empiece poco a poco</a:t>
            </a:r>
            <a:r>
              <a:rPr lang="en-US" sz="2000" b="0" i="0" u="none" strike="noStrike" cap="none">
                <a:solidFill>
                  <a:srgbClr val="000000"/>
                </a:solidFill>
                <a:latin typeface="Arial"/>
                <a:ea typeface="Arial"/>
                <a:cs typeface="Arial"/>
                <a:sym typeface="Arial"/>
              </a:rPr>
              <a:t>: comience cambiando una sola lección o asignatura para comprender la dinámica y ajustar las estrategias en consecuencia.</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35"/>
          <p:cNvSpPr txBox="1"/>
          <p:nvPr/>
        </p:nvSpPr>
        <p:spPr>
          <a:xfrm>
            <a:off x="1174663" y="6022434"/>
            <a:ext cx="3896099" cy="18466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Proporcione instrucciones claras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Asegúrese de que los alumnos comprenden las expectativas y disponen de los recursos necesarios para el aprendizaje previo a la clase.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35"/>
          <p:cNvSpPr txBox="1"/>
          <p:nvPr/>
        </p:nvSpPr>
        <p:spPr>
          <a:xfrm>
            <a:off x="6114936" y="3920850"/>
            <a:ext cx="3896099" cy="18466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Recoger opiniones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Solicitar continuamente la opinión de los estudiantes para perfeccionar y mejorar el proceso de enseñanza-aprendizaje.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35"/>
          <p:cNvSpPr txBox="1"/>
          <p:nvPr/>
        </p:nvSpPr>
        <p:spPr>
          <a:xfrm>
            <a:off x="6124305" y="5903185"/>
            <a:ext cx="3896099" cy="21544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Colaborar</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Compartir experiencias y estrategias con colegas para el aprendizaje mutuo y el apoyo en la aplicación de prácticas de flipped classroom.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BDC9E961-DF43-7B3B-5BCD-D518959D7D5D}"/>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497A0D18-759E-447A-C759-A5D854C8689A}"/>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6"/>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6"/>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77" name="Google Shape;177;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78" name="Google Shape;178;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6"/>
          <p:cNvSpPr txBox="1"/>
          <p:nvPr/>
        </p:nvSpPr>
        <p:spPr>
          <a:xfrm>
            <a:off x="818920" y="1579139"/>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Evaluación de la práctica docente actual</a:t>
            </a:r>
            <a:endParaRPr sz="1400" b="0" i="0" u="none" strike="noStrike" cap="none">
              <a:solidFill>
                <a:srgbClr val="000000"/>
              </a:solidFill>
              <a:latin typeface="Arial"/>
              <a:ea typeface="Arial"/>
              <a:cs typeface="Arial"/>
              <a:sym typeface="Arial"/>
            </a:endParaRPr>
          </a:p>
        </p:txBody>
      </p:sp>
      <p:sp>
        <p:nvSpPr>
          <p:cNvPr id="181" name="Google Shape;181;p36"/>
          <p:cNvSpPr txBox="1"/>
          <p:nvPr/>
        </p:nvSpPr>
        <p:spPr>
          <a:xfrm>
            <a:off x="1028700" y="3024399"/>
            <a:ext cx="15354300" cy="124957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La evaluación de las prácticas docentes actuales es esencial antes de la transición a un modelo de aula invertida. Esta evaluación ayuda a comprender la eficacia de los métodos actuales y a identificar posibles áreas de integración del modelo invertido. </a:t>
            </a:r>
            <a:endParaRPr sz="20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800"/>
              <a:buFont typeface="Arial"/>
              <a:buNone/>
            </a:pPr>
            <a:r>
              <a:rPr lang="en-US" sz="1800" b="1" i="0" u="none" strike="noStrike" cap="none">
                <a:solidFill>
                  <a:srgbClr val="E36C09"/>
                </a:solidFill>
                <a:latin typeface="Arial"/>
                <a:ea typeface="Arial"/>
                <a:cs typeface="Arial"/>
                <a:sym typeface="Arial"/>
              </a:rPr>
              <a:t>Consideraciones clave para la evaluación:</a:t>
            </a:r>
            <a:endParaRPr sz="1800" b="0" i="0" u="none" strike="noStrike" cap="none">
              <a:solidFill>
                <a:srgbClr val="E36C09"/>
              </a:solidFill>
              <a:latin typeface="Arial"/>
              <a:ea typeface="Arial"/>
              <a:cs typeface="Arial"/>
              <a:sym typeface="Arial"/>
            </a:endParaRPr>
          </a:p>
        </p:txBody>
      </p:sp>
      <p:sp>
        <p:nvSpPr>
          <p:cNvPr id="182" name="Google Shape;182;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3" name="Google Shape;183;p3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5" name="Google Shape;185;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36"/>
          <p:cNvPicPr preferRelativeResize="0"/>
          <p:nvPr/>
        </p:nvPicPr>
        <p:blipFill rotWithShape="1">
          <a:blip r:embed="rId6">
            <a:alphaModFix/>
          </a:blip>
          <a:srcRect/>
          <a:stretch/>
        </p:blipFill>
        <p:spPr>
          <a:xfrm>
            <a:off x="14936431" y="5846502"/>
            <a:ext cx="2532649" cy="2818486"/>
          </a:xfrm>
          <a:prstGeom prst="rect">
            <a:avLst/>
          </a:prstGeom>
          <a:noFill/>
          <a:ln>
            <a:noFill/>
          </a:ln>
        </p:spPr>
      </p:pic>
      <p:sp>
        <p:nvSpPr>
          <p:cNvPr id="187" name="Google Shape;187;p36"/>
          <p:cNvSpPr txBox="1"/>
          <p:nvPr/>
        </p:nvSpPr>
        <p:spPr>
          <a:xfrm>
            <a:off x="1908800" y="4510816"/>
            <a:ext cx="4272258" cy="400105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Participación de los estudiantes: </a:t>
            </a:r>
            <a:r>
              <a:rPr lang="en-US" sz="2000" b="0" i="0" u="none" strike="noStrike" cap="none">
                <a:solidFill>
                  <a:srgbClr val="000000"/>
                </a:solidFill>
                <a:latin typeface="Arial"/>
                <a:ea typeface="Arial"/>
                <a:cs typeface="Arial"/>
                <a:sym typeface="Arial"/>
              </a:rPr>
              <a:t>Evalúe el nivel de participación de los estudiantes durante las clases tradicionales. ¿Participan activamente y muestran signos de compromiso, o son receptores pasivos de la información?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36"/>
          <p:cNvSpPr txBox="1"/>
          <p:nvPr/>
        </p:nvSpPr>
        <p:spPr>
          <a:xfrm>
            <a:off x="6449731" y="4510816"/>
            <a:ext cx="3477491" cy="3323987"/>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Entrega de contenidos: </a:t>
            </a:r>
            <a:r>
              <a:rPr lang="en-US" sz="2000" b="0" i="0" u="none" strike="noStrike" cap="none">
                <a:solidFill>
                  <a:srgbClr val="000000"/>
                </a:solidFill>
                <a:latin typeface="Arial"/>
                <a:ea typeface="Arial"/>
                <a:cs typeface="Arial"/>
                <a:sym typeface="Arial"/>
              </a:rPr>
              <a:t>Evalúe el método actual de transmisión de contenidos. Facilita un aprendizaje eficaz o es principalmente una comunicación unidireccional?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36"/>
          <p:cNvSpPr txBox="1"/>
          <p:nvPr/>
        </p:nvSpPr>
        <p:spPr>
          <a:xfrm>
            <a:off x="10208943" y="4510816"/>
            <a:ext cx="3477491" cy="3754874"/>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Accesibilidad: </a:t>
            </a:r>
            <a:r>
              <a:rPr lang="en-US" sz="2000" b="0" i="0" u="none" strike="noStrike" cap="none">
                <a:solidFill>
                  <a:srgbClr val="000000"/>
                </a:solidFill>
                <a:latin typeface="Arial"/>
                <a:ea typeface="Arial"/>
                <a:cs typeface="Arial"/>
                <a:sym typeface="Arial"/>
              </a:rPr>
              <a:t>Considerar si todos los estudiantes tienen el mismo acceso a los recursos necesarios para el aprendizaje fuera del aula, como la tecnología y la conectividad a Internet.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348BCAD6-19D8-86F8-E33B-819335CEF802}"/>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3803BD74-FFA0-470A-4AAA-E3758347C5B2}"/>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99" name="Google Shape;199;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00" name="Google Shape;200;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7"/>
          <p:cNvSpPr txBox="1"/>
          <p:nvPr/>
        </p:nvSpPr>
        <p:spPr>
          <a:xfrm>
            <a:off x="818920" y="1128221"/>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Evaluación de la práctica docente actual</a:t>
            </a:r>
            <a:endParaRPr sz="1400" b="0" i="0" u="none" strike="noStrike" cap="none">
              <a:solidFill>
                <a:srgbClr val="000000"/>
              </a:solidFill>
              <a:latin typeface="Arial"/>
              <a:ea typeface="Arial"/>
              <a:cs typeface="Arial"/>
              <a:sym typeface="Arial"/>
            </a:endParaRPr>
          </a:p>
        </p:txBody>
      </p:sp>
      <p:sp>
        <p:nvSpPr>
          <p:cNvPr id="203" name="Google Shape;203;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04" name="Google Shape;204;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06" name="Google Shape;206;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7"/>
          <p:cNvSpPr txBox="1"/>
          <p:nvPr/>
        </p:nvSpPr>
        <p:spPr>
          <a:xfrm>
            <a:off x="917932" y="2612486"/>
            <a:ext cx="3860029" cy="3754834"/>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Deberes</a:t>
            </a:r>
            <a:r>
              <a:rPr lang="en-US" sz="2000" b="1" i="0" u="none" strike="noStrike" cap="none" dirty="0">
                <a:solidFill>
                  <a:srgbClr val="E36C09"/>
                </a:solidFill>
                <a:latin typeface="Arial"/>
                <a:ea typeface="Arial"/>
                <a:cs typeface="Arial"/>
                <a:sym typeface="Arial"/>
              </a:rPr>
              <a:t> y </a:t>
            </a:r>
            <a:r>
              <a:rPr lang="en-US" sz="2000" b="1" i="0" u="none" strike="noStrike" cap="none" dirty="0" err="1">
                <a:solidFill>
                  <a:srgbClr val="E36C09"/>
                </a:solidFill>
                <a:latin typeface="Arial"/>
                <a:ea typeface="Arial"/>
                <a:cs typeface="Arial"/>
                <a:sym typeface="Arial"/>
              </a:rPr>
              <a:t>tareas</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Analice </a:t>
            </a:r>
            <a:r>
              <a:rPr lang="en-US" sz="2000" b="0" i="0" u="none" strike="noStrike" cap="none" dirty="0" err="1">
                <a:solidFill>
                  <a:srgbClr val="000000"/>
                </a:solidFill>
                <a:latin typeface="Arial"/>
                <a:ea typeface="Arial"/>
                <a:cs typeface="Arial"/>
                <a:sym typeface="Arial"/>
              </a:rPr>
              <a:t>si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deberes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actuales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refuerzan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eficazmente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aprendizaje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clase</a:t>
            </a:r>
            <a:r>
              <a:rPr lang="en-US" sz="2000" b="0" i="0" u="none" strike="noStrike" cap="none" dirty="0">
                <a:solidFill>
                  <a:srgbClr val="000000"/>
                </a:solidFill>
                <a:latin typeface="Arial"/>
                <a:ea typeface="Arial"/>
                <a:cs typeface="Arial"/>
                <a:sym typeface="Arial"/>
              </a:rPr>
              <a:t>. </a:t>
            </a:r>
            <a:r>
              <a:rPr lang="en-US" sz="2000" dirty="0">
                <a:ea typeface="Source Sans Pro"/>
              </a:rPr>
              <a:t>¿</a:t>
            </a:r>
            <a:r>
              <a:rPr lang="en-US" sz="2000" dirty="0" err="1"/>
              <a:t>Podrían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adaptarse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estas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tareas</a:t>
            </a:r>
            <a:r>
              <a:rPr lang="en-US" sz="2000" b="0" i="0" u="none" strike="noStrike" cap="none" dirty="0">
                <a:solidFill>
                  <a:srgbClr val="000000"/>
                </a:solidFill>
                <a:latin typeface="Arial"/>
                <a:ea typeface="Arial"/>
                <a:cs typeface="Arial"/>
                <a:sym typeface="Arial"/>
              </a:rPr>
              <a:t> a las </a:t>
            </a:r>
            <a:r>
              <a:rPr lang="en-US" sz="2000" b="0" i="0" u="none" strike="noStrike" cap="none" dirty="0" err="1">
                <a:solidFill>
                  <a:srgbClr val="000000"/>
                </a:solidFill>
                <a:latin typeface="Arial"/>
                <a:ea typeface="Arial"/>
                <a:cs typeface="Arial"/>
                <a:sym typeface="Arial"/>
              </a:rPr>
              <a:t>actividades</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clase</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mejorar</a:t>
            </a:r>
            <a:r>
              <a:rPr lang="en-US" sz="2000" b="0" i="0" u="none" strike="noStrike" cap="none" dirty="0">
                <a:solidFill>
                  <a:srgbClr val="000000"/>
                </a:solidFill>
                <a:latin typeface="Arial"/>
                <a:ea typeface="Arial"/>
                <a:cs typeface="Arial"/>
                <a:sym typeface="Arial"/>
              </a:rPr>
              <a:t> la </a:t>
            </a:r>
            <a:r>
              <a:rPr lang="en-US" sz="2000" b="0" i="0" u="none" strike="noStrike" cap="none" dirty="0" err="1">
                <a:solidFill>
                  <a:srgbClr val="000000"/>
                </a:solidFill>
                <a:latin typeface="Arial"/>
                <a:ea typeface="Arial"/>
                <a:cs typeface="Arial"/>
                <a:sym typeface="Arial"/>
              </a:rPr>
              <a:t>colaboración</a:t>
            </a:r>
            <a:r>
              <a:rPr lang="en-US" sz="2000" b="0" i="0" u="none" strike="noStrike" cap="none" dirty="0">
                <a:solidFill>
                  <a:srgbClr val="000000"/>
                </a:solidFill>
                <a:latin typeface="Arial"/>
                <a:ea typeface="Arial"/>
                <a:cs typeface="Arial"/>
                <a:sym typeface="Arial"/>
              </a:rPr>
              <a:t> y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apoyo</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37"/>
          <p:cNvSpPr txBox="1"/>
          <p:nvPr/>
        </p:nvSpPr>
        <p:spPr>
          <a:xfrm>
            <a:off x="5452590" y="2586285"/>
            <a:ext cx="3477491" cy="4185761"/>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a:solidFill>
                  <a:srgbClr val="E36C09"/>
                </a:solidFill>
                <a:latin typeface="Arial"/>
                <a:ea typeface="Arial"/>
                <a:cs typeface="Arial"/>
                <a:sym typeface="Arial"/>
              </a:rPr>
              <a:t>Eficacia de la evaluación: </a:t>
            </a:r>
            <a:r>
              <a:rPr lang="en-US" sz="2000" b="0" i="0" u="none" strike="noStrike" cap="none">
                <a:solidFill>
                  <a:srgbClr val="000000"/>
                </a:solidFill>
                <a:latin typeface="Arial"/>
                <a:ea typeface="Arial"/>
                <a:cs typeface="Arial"/>
                <a:sym typeface="Arial"/>
              </a:rPr>
              <a:t>Reflexionar sobre la eficacia de las evaluaciones actuales para captar el aprendizaje de los alumnos. Explorar el potencial de métodos de evaluación más formativos e interactivos durante las clases.</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37"/>
          <p:cNvSpPr txBox="1"/>
          <p:nvPr/>
        </p:nvSpPr>
        <p:spPr>
          <a:xfrm>
            <a:off x="9411631" y="2620920"/>
            <a:ext cx="3739818" cy="4401164"/>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Interacción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profesor-alumno</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Examinar</a:t>
            </a:r>
            <a:r>
              <a:rPr lang="en-US" sz="2000" b="0" i="0" u="none" strike="noStrike" cap="none" dirty="0">
                <a:solidFill>
                  <a:srgbClr val="000000"/>
                </a:solidFill>
                <a:latin typeface="Arial"/>
                <a:ea typeface="Arial"/>
                <a:cs typeface="Arial"/>
                <a:sym typeface="Arial"/>
              </a:rPr>
              <a:t> la </a:t>
            </a:r>
            <a:r>
              <a:rPr lang="en-US" sz="2000" b="0" i="0" u="none" strike="noStrike" cap="none" dirty="0" err="1">
                <a:solidFill>
                  <a:srgbClr val="000000"/>
                </a:solidFill>
                <a:latin typeface="Arial"/>
                <a:ea typeface="Arial"/>
                <a:cs typeface="Arial"/>
                <a:sym typeface="Arial"/>
              </a:rPr>
              <a:t>naturaleza</a:t>
            </a:r>
            <a:r>
              <a:rPr lang="en-US" sz="2000" b="0" i="0" u="none" strike="noStrike" cap="none" dirty="0">
                <a:solidFill>
                  <a:srgbClr val="000000"/>
                </a:solidFill>
                <a:latin typeface="Arial"/>
                <a:ea typeface="Arial"/>
                <a:cs typeface="Arial"/>
                <a:sym typeface="Arial"/>
              </a:rPr>
              <a:t> de las </a:t>
            </a:r>
            <a:r>
              <a:rPr lang="en-US" sz="2000" b="0" i="0" u="none" strike="noStrike" cap="none" dirty="0" err="1">
                <a:solidFill>
                  <a:srgbClr val="000000"/>
                </a:solidFill>
                <a:latin typeface="Arial"/>
                <a:ea typeface="Arial"/>
                <a:cs typeface="Arial"/>
                <a:sym typeface="Arial"/>
              </a:rPr>
              <a:t>interacciones</a:t>
            </a:r>
            <a:r>
              <a:rPr lang="en-US" sz="2000" b="0" i="0" u="none" strike="noStrike" cap="none" dirty="0">
                <a:solidFill>
                  <a:srgbClr val="000000"/>
                </a:solidFill>
                <a:latin typeface="Arial"/>
                <a:ea typeface="Arial"/>
                <a:cs typeface="Arial"/>
                <a:sym typeface="Arial"/>
              </a:rPr>
              <a:t> entre </a:t>
            </a:r>
            <a:r>
              <a:rPr lang="en-US" sz="2000" b="0" i="0" u="none" strike="noStrike" cap="none" dirty="0" err="1">
                <a:solidFill>
                  <a:srgbClr val="000000"/>
                </a:solidFill>
                <a:latin typeface="Arial"/>
                <a:ea typeface="Arial"/>
                <a:cs typeface="Arial"/>
                <a:sym typeface="Arial"/>
              </a:rPr>
              <a:t>profesores</a:t>
            </a:r>
            <a:r>
              <a:rPr lang="en-US" sz="2000" b="0" i="0" u="none" strike="noStrike" cap="none" dirty="0">
                <a:solidFill>
                  <a:srgbClr val="000000"/>
                </a:solidFill>
                <a:latin typeface="Arial"/>
                <a:ea typeface="Arial"/>
                <a:cs typeface="Arial"/>
                <a:sym typeface="Arial"/>
              </a:rPr>
              <a:t> y </a:t>
            </a:r>
            <a:r>
              <a:rPr lang="en-US" sz="2000" b="0" i="0" u="none" strike="noStrike" cap="none" dirty="0" err="1">
                <a:solidFill>
                  <a:srgbClr val="000000"/>
                </a:solidFill>
                <a:latin typeface="Arial"/>
                <a:ea typeface="Arial"/>
                <a:cs typeface="Arial"/>
                <a:sym typeface="Arial"/>
              </a:rPr>
              <a:t>alumnos</a:t>
            </a:r>
            <a:r>
              <a:rPr lang="en-US" sz="2000" b="0" i="0" u="none" strike="noStrike" cap="none" dirty="0">
                <a:solidFill>
                  <a:srgbClr val="000000"/>
                </a:solidFill>
                <a:latin typeface="Arial"/>
                <a:ea typeface="Arial"/>
                <a:cs typeface="Arial"/>
                <a:sym typeface="Arial"/>
              </a:rPr>
              <a:t>. </a:t>
            </a:r>
            <a:r>
              <a:rPr lang="en-US" sz="2000" dirty="0"/>
              <a:t>¿</a:t>
            </a:r>
            <a:r>
              <a:rPr lang="en-US" sz="2000" b="0" i="0" u="none" strike="noStrike" cap="none" dirty="0">
                <a:solidFill>
                  <a:srgbClr val="000000"/>
                </a:solidFill>
                <a:latin typeface="Arial"/>
                <a:ea typeface="Arial"/>
                <a:cs typeface="Arial"/>
                <a:sym typeface="Arial"/>
              </a:rPr>
              <a:t>Se </a:t>
            </a:r>
            <a:r>
              <a:rPr lang="en-US" sz="2000" b="0" i="0" u="none" strike="noStrike" cap="none" dirty="0" err="1">
                <a:solidFill>
                  <a:srgbClr val="000000"/>
                </a:solidFill>
                <a:latin typeface="Arial"/>
                <a:ea typeface="Arial"/>
                <a:cs typeface="Arial"/>
                <a:sym typeface="Arial"/>
              </a:rPr>
              <a:t>presta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suficiente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apoyo</a:t>
            </a:r>
            <a:r>
              <a:rPr lang="en-US" sz="2000" b="0" i="0" u="none" strike="noStrike" cap="none" dirty="0">
                <a:solidFill>
                  <a:srgbClr val="000000"/>
                </a:solidFill>
                <a:latin typeface="Arial"/>
                <a:ea typeface="Arial"/>
                <a:cs typeface="Arial"/>
                <a:sym typeface="Arial"/>
              </a:rPr>
              <a:t> a las </a:t>
            </a:r>
            <a:r>
              <a:rPr lang="en-US" sz="2000" b="0" i="0" u="none" strike="noStrike" cap="none" dirty="0" err="1">
                <a:solidFill>
                  <a:srgbClr val="000000"/>
                </a:solidFill>
                <a:latin typeface="Arial"/>
                <a:ea typeface="Arial"/>
                <a:cs typeface="Arial"/>
                <a:sym typeface="Arial"/>
              </a:rPr>
              <a:t>necesidades</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aprendizaje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individuales</a:t>
            </a:r>
            <a:r>
              <a:rPr lang="en-US" sz="2000" b="0" i="0" u="none" strike="noStrike" cap="none" dirty="0">
                <a:solidFill>
                  <a:srgbClr val="000000"/>
                </a:solidFill>
                <a:latin typeface="Arial"/>
                <a:ea typeface="Arial"/>
                <a:cs typeface="Arial"/>
                <a:sym typeface="Arial"/>
              </a:rPr>
              <a:t> o a las </a:t>
            </a:r>
            <a:r>
              <a:rPr lang="en-US" sz="2000" b="0" i="0" u="none" strike="noStrike" cap="none" dirty="0" err="1">
                <a:solidFill>
                  <a:srgbClr val="000000"/>
                </a:solidFill>
                <a:latin typeface="Arial"/>
                <a:ea typeface="Arial"/>
                <a:cs typeface="Arial"/>
                <a:sym typeface="Arial"/>
              </a:rPr>
              <a:t>interacciones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pequeños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grupos</a:t>
            </a:r>
            <a:r>
              <a:rPr lang="en-US" sz="2000" b="0" i="0" u="none" strike="noStrike" cap="none" dirty="0">
                <a:solidFill>
                  <a:srgbClr val="000000"/>
                </a:solidFill>
                <a:latin typeface="Arial"/>
                <a:ea typeface="Arial"/>
                <a:cs typeface="Arial"/>
                <a:sym typeface="Arial"/>
              </a:rPr>
              <a:t>?</a:t>
            </a:r>
            <a:endParaRPr dirty="0"/>
          </a:p>
        </p:txBody>
      </p:sp>
      <p:sp>
        <p:nvSpPr>
          <p:cNvPr id="210" name="Google Shape;210;p37"/>
          <p:cNvSpPr txBox="1"/>
          <p:nvPr/>
        </p:nvSpPr>
        <p:spPr>
          <a:xfrm>
            <a:off x="13154290" y="2687043"/>
            <a:ext cx="3477491" cy="3970277"/>
          </a:xfrm>
          <a:prstGeom prst="rect">
            <a:avLst/>
          </a:prstGeom>
          <a:noFill/>
          <a:ln>
            <a:noFill/>
          </a:ln>
        </p:spPr>
        <p:txBody>
          <a:bodyPr spcFirstLastPara="1" wrap="square" lIns="91425" tIns="45700" rIns="91425" bIns="45700" anchor="t" anchorCtr="0">
            <a:spAutoFit/>
          </a:bodyPr>
          <a:lstStyle/>
          <a:p>
            <a:pPr marL="349250" marR="0" lvl="0" indent="-342900" algn="l" rtl="0">
              <a:lnSpc>
                <a:spcPct val="140000"/>
              </a:lnSpc>
              <a:spcBef>
                <a:spcPts val="0"/>
              </a:spcBef>
              <a:spcAft>
                <a:spcPts val="0"/>
              </a:spcAft>
              <a:buClr>
                <a:srgbClr val="121212"/>
              </a:buClr>
              <a:buSzPts val="2500"/>
              <a:buFont typeface="Noto Sans Symbols"/>
              <a:buChar char="✔"/>
            </a:pPr>
            <a:r>
              <a:rPr lang="en-US" sz="2000" b="1" i="0" u="none" strike="noStrike" cap="none" dirty="0" err="1">
                <a:solidFill>
                  <a:srgbClr val="E36C09"/>
                </a:solidFill>
                <a:latin typeface="Arial"/>
                <a:ea typeface="Arial"/>
                <a:cs typeface="Arial"/>
                <a:sym typeface="Arial"/>
              </a:rPr>
              <a:t>Integración</a:t>
            </a:r>
            <a:r>
              <a:rPr lang="en-US" sz="2000" b="1" i="0" u="none" strike="noStrike" cap="none" dirty="0">
                <a:solidFill>
                  <a:srgbClr val="E36C09"/>
                </a:solidFill>
                <a:latin typeface="Arial"/>
                <a:ea typeface="Arial"/>
                <a:cs typeface="Arial"/>
                <a:sym typeface="Arial"/>
              </a:rPr>
              <a:t> de la </a:t>
            </a:r>
            <a:r>
              <a:rPr lang="en-US" sz="2000" b="1" i="0" u="none" strike="noStrike" cap="none" dirty="0" err="1">
                <a:solidFill>
                  <a:srgbClr val="E36C09"/>
                </a:solidFill>
                <a:latin typeface="Arial"/>
                <a:ea typeface="Arial"/>
                <a:cs typeface="Arial"/>
                <a:sym typeface="Arial"/>
              </a:rPr>
              <a:t>tecnología</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Revisar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uso</a:t>
            </a:r>
            <a:r>
              <a:rPr lang="en-US" sz="2000" b="0" i="0" u="none" strike="noStrike" cap="none" dirty="0">
                <a:solidFill>
                  <a:srgbClr val="000000"/>
                </a:solidFill>
                <a:latin typeface="Arial"/>
                <a:ea typeface="Arial"/>
                <a:cs typeface="Arial"/>
                <a:sym typeface="Arial"/>
              </a:rPr>
              <a:t> de la </a:t>
            </a:r>
            <a:r>
              <a:rPr lang="en-US" sz="2000" b="0" i="0" u="none" strike="noStrike" cap="none" dirty="0" err="1">
                <a:solidFill>
                  <a:srgbClr val="000000"/>
                </a:solidFill>
                <a:latin typeface="Arial"/>
                <a:ea typeface="Arial"/>
                <a:cs typeface="Arial"/>
                <a:sym typeface="Arial"/>
              </a:rPr>
              <a:t>tecnología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las </a:t>
            </a:r>
            <a:r>
              <a:rPr lang="en-US" sz="2000" b="0" i="0" u="none" strike="noStrike" cap="none" dirty="0" err="1">
                <a:solidFill>
                  <a:srgbClr val="000000"/>
                </a:solidFill>
                <a:latin typeface="Arial"/>
                <a:ea typeface="Arial"/>
                <a:cs typeface="Arial"/>
                <a:sym typeface="Arial"/>
              </a:rPr>
              <a:t>prácticas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docentes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actuales</a:t>
            </a:r>
            <a:r>
              <a:rPr lang="en-US" sz="2000" b="0" i="0" u="none" strike="noStrike" cap="none" dirty="0">
                <a:solidFill>
                  <a:srgbClr val="000000"/>
                </a:solidFill>
                <a:latin typeface="Arial"/>
                <a:ea typeface="Arial"/>
                <a:cs typeface="Arial"/>
                <a:sym typeface="Arial"/>
              </a:rPr>
              <a:t>. </a:t>
            </a:r>
            <a:r>
              <a:rPr lang="en-US" sz="2000" dirty="0"/>
              <a:t>¿</a:t>
            </a:r>
            <a:r>
              <a:rPr lang="en-US" sz="2000" b="0" i="0" u="none" strike="noStrike" cap="none" dirty="0">
                <a:solidFill>
                  <a:srgbClr val="000000"/>
                </a:solidFill>
                <a:latin typeface="Arial"/>
                <a:ea typeface="Arial"/>
                <a:cs typeface="Arial"/>
                <a:sym typeface="Arial"/>
              </a:rPr>
              <a:t>Hay </a:t>
            </a:r>
            <a:r>
              <a:rPr lang="en-US" sz="2000" b="0" i="0" u="none" strike="noStrike" cap="none" dirty="0" err="1">
                <a:solidFill>
                  <a:srgbClr val="000000"/>
                </a:solidFill>
                <a:latin typeface="Arial"/>
                <a:ea typeface="Arial"/>
                <a:cs typeface="Arial"/>
                <a:sym typeface="Arial"/>
              </a:rPr>
              <a:t>margen</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mejorar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uso</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herramientas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digitales</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apoyar</a:t>
            </a:r>
            <a:r>
              <a:rPr lang="en-US" sz="2000" b="0" i="0" u="none" strike="noStrike" cap="none" dirty="0">
                <a:solidFill>
                  <a:srgbClr val="000000"/>
                </a:solidFill>
                <a:latin typeface="Arial"/>
                <a:ea typeface="Arial"/>
                <a:cs typeface="Arial"/>
                <a:sym typeface="Arial"/>
              </a:rPr>
              <a:t> un </a:t>
            </a:r>
            <a:r>
              <a:rPr lang="en-US" sz="2000" b="0" i="0" u="none" strike="noStrike" cap="none" dirty="0" err="1">
                <a:solidFill>
                  <a:srgbClr val="000000"/>
                </a:solidFill>
                <a:latin typeface="Arial"/>
                <a:ea typeface="Arial"/>
                <a:cs typeface="Arial"/>
                <a:sym typeface="Arial"/>
              </a:rPr>
              <a:t>enfoque</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aprendizaje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invertido</a:t>
            </a:r>
            <a:r>
              <a:rPr lang="en-US" sz="2000" b="0" i="0" u="none" strike="noStrike" cap="none" dirty="0">
                <a:solidFill>
                  <a:srgbClr val="000000"/>
                </a:solidFill>
                <a:latin typeface="Arial"/>
                <a:ea typeface="Arial"/>
                <a:cs typeface="Arial"/>
                <a:sym typeface="Arial"/>
              </a:rPr>
              <a:t>? </a:t>
            </a:r>
            <a:endParaRPr dirty="0"/>
          </a:p>
        </p:txBody>
      </p:sp>
      <p:sp>
        <p:nvSpPr>
          <p:cNvPr id="211" name="Google Shape;211;p37"/>
          <p:cNvSpPr/>
          <p:nvPr/>
        </p:nvSpPr>
        <p:spPr>
          <a:xfrm>
            <a:off x="1413164" y="7370618"/>
            <a:ext cx="8991600" cy="1219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7"/>
          <p:cNvSpPr txBox="1"/>
          <p:nvPr/>
        </p:nvSpPr>
        <p:spPr>
          <a:xfrm>
            <a:off x="1574824" y="7473031"/>
            <a:ext cx="867490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Piense en la configuración actual de su clase. ¿Todos los alumnos pueden acceder por igual a los recursos digitales fuera de clase? ¿Cómo te aseguras de que nadie se quede atrás por falta de tecnología o recursos?".</a:t>
            </a:r>
            <a:endParaRPr/>
          </a:p>
        </p:txBody>
      </p:sp>
      <p:pic>
        <p:nvPicPr>
          <p:cNvPr id="2" name="Google Shape;171;p22">
            <a:extLst>
              <a:ext uri="{FF2B5EF4-FFF2-40B4-BE49-F238E27FC236}">
                <a16:creationId xmlns:a16="http://schemas.microsoft.com/office/drawing/2014/main" id="{CC0A54C1-9FCB-2530-EF5E-1EC1B8C8E031}"/>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627BBE72-D054-4E60-9B37-2E89B4846686}"/>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8"/>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8"/>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22" name="Google Shape;222;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23" name="Google Shape;223;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Evaluación de la práctica docente actual</a:t>
            </a:r>
            <a:endParaRPr sz="1400" b="0" i="0" u="none" strike="noStrike" cap="none">
              <a:solidFill>
                <a:srgbClr val="000000"/>
              </a:solidFill>
              <a:latin typeface="Arial"/>
              <a:ea typeface="Arial"/>
              <a:cs typeface="Arial"/>
              <a:sym typeface="Arial"/>
            </a:endParaRPr>
          </a:p>
        </p:txBody>
      </p:sp>
      <p:sp>
        <p:nvSpPr>
          <p:cNvPr id="226" name="Google Shape;226;p38"/>
          <p:cNvSpPr txBox="1"/>
          <p:nvPr/>
        </p:nvSpPr>
        <p:spPr>
          <a:xfrm>
            <a:off x="931346" y="2579858"/>
            <a:ext cx="7429500" cy="430887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Pasos para evaluar: </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Realice encuestas o entrevistas a los estudiantes para conocer su opinión sobre los métodos de enseñanza actuales.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Revisar los resultados de evaluaciones anteriores para identificar tendencias en el rendimiento de los estudiantes.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Reflexione sobre la dinámica de la clase, en particular sobre el equilibrio entre las clases magistrales y las actividades interactivas.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Analizar el uso actual de la tecnología en los procesos de enseñanza y aprendizaje.</a:t>
            </a:r>
            <a:endParaRPr/>
          </a:p>
        </p:txBody>
      </p:sp>
      <p:sp>
        <p:nvSpPr>
          <p:cNvPr id="227" name="Google Shape;227;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28" name="Google Shape;228;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30" name="Google Shape;230;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8"/>
          <p:cNvSpPr txBox="1"/>
          <p:nvPr/>
        </p:nvSpPr>
        <p:spPr>
          <a:xfrm>
            <a:off x="11304819" y="3155660"/>
            <a:ext cx="3623344" cy="41903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Lea este artículo de Diane Sherron sobre cómo pueden utilizarse las encuestas a estudiantes para mejorar la calidad de la educación: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https://blocksurvey.io/research/student-surveys-to-improve-quality-of-education</a:t>
            </a:r>
            <a:endParaRPr/>
          </a:p>
        </p:txBody>
      </p:sp>
      <p:sp>
        <p:nvSpPr>
          <p:cNvPr id="232" name="Google Shape;232;p38"/>
          <p:cNvSpPr/>
          <p:nvPr/>
        </p:nvSpPr>
        <p:spPr>
          <a:xfrm>
            <a:off x="10834255" y="2180383"/>
            <a:ext cx="4752109" cy="619389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33" name="Google Shape;233;p38"/>
          <p:cNvSpPr/>
          <p:nvPr/>
        </p:nvSpPr>
        <p:spPr>
          <a:xfrm>
            <a:off x="10307783" y="2507673"/>
            <a:ext cx="5818908" cy="548640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9E4478EE-0B61-0672-A509-7BC4FF8804E0}"/>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E4986C8-5328-6CC0-A81B-1910771E59FD}"/>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43" name="Google Shape;243;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244" name="Google Shape;244;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
          <p:cNvSpPr txBox="1"/>
          <p:nvPr/>
        </p:nvSpPr>
        <p:spPr>
          <a:xfrm>
            <a:off x="935103" y="933624"/>
            <a:ext cx="12181388" cy="1055995"/>
          </a:xfrm>
          <a:prstGeom prst="rect">
            <a:avLst/>
          </a:prstGeom>
          <a:noFill/>
          <a:ln>
            <a:noFill/>
          </a:ln>
        </p:spPr>
        <p:txBody>
          <a:bodyPr spcFirstLastPara="1" wrap="square" lIns="0" tIns="0" rIns="0" bIns="0" anchor="t" anchorCtr="0">
            <a:spAutoFit/>
          </a:bodyPr>
          <a:lstStyle/>
          <a:p>
            <a:pPr marL="0" marR="0" lvl="0" indent="0" algn="l" rtl="0">
              <a:lnSpc>
                <a:spcPct val="302468"/>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Evaluación de la práctica docente actual</a:t>
            </a:r>
            <a:endParaRPr sz="1400" b="0" i="0" u="none" strike="noStrike" cap="none">
              <a:solidFill>
                <a:srgbClr val="000000"/>
              </a:solidFill>
              <a:latin typeface="Arial"/>
              <a:ea typeface="Arial"/>
              <a:cs typeface="Arial"/>
              <a:sym typeface="Arial"/>
            </a:endParaRPr>
          </a:p>
        </p:txBody>
      </p:sp>
      <p:sp>
        <p:nvSpPr>
          <p:cNvPr id="247" name="Google Shape;247;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48" name="Google Shape;248;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50" name="Google Shape;25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
          <p:cNvSpPr txBox="1"/>
          <p:nvPr/>
        </p:nvSpPr>
        <p:spPr>
          <a:xfrm>
            <a:off x="1075308" y="2900434"/>
            <a:ext cx="7030582"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Aplicar el cambio basándose en la evaluación:</a:t>
            </a:r>
            <a:br>
              <a:rPr lang="en-US" sz="2600" b="1" i="0" u="none" strike="noStrike" cap="none">
                <a:solidFill>
                  <a:schemeClr val="dk1"/>
                </a:solidFill>
                <a:latin typeface="Arial"/>
                <a:ea typeface="Arial"/>
                <a:cs typeface="Arial"/>
                <a:sym typeface="Arial"/>
              </a:rPr>
            </a:br>
            <a:endParaRPr sz="2000" b="1"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Desarrollar un plan que aborde las áreas identificadas que necesitan mejoras.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Considere iniciativas piloto, integrando elementos de la clase invertida en lecciones específicas.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Recabar regularmente la opinión de estudiantes y colegas para perfeccionar continuamente el enfoque.</a:t>
            </a:r>
            <a:endParaRPr/>
          </a:p>
        </p:txBody>
      </p:sp>
      <p:sp>
        <p:nvSpPr>
          <p:cNvPr id="252" name="Google Shape;252;p5"/>
          <p:cNvSpPr txBox="1"/>
          <p:nvPr/>
        </p:nvSpPr>
        <p:spPr>
          <a:xfrm>
            <a:off x="9657447" y="2490885"/>
            <a:ext cx="565375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¡Hora de practicar!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Ahora es el momento de enumerar los aspectos clave de las prácticas docentes actuales que funcionan bien y las áreas en las que se enfrenta a retos. Colóquelos en "Éxitos" y "Retos". </a:t>
            </a:r>
            <a:endParaRPr sz="2000" b="0" i="0" u="none" strike="noStrike" cap="none">
              <a:solidFill>
                <a:srgbClr val="000000"/>
              </a:solidFill>
              <a:latin typeface="Arial"/>
              <a:ea typeface="Arial"/>
              <a:cs typeface="Arial"/>
              <a:sym typeface="Arial"/>
            </a:endParaRPr>
          </a:p>
        </p:txBody>
      </p:sp>
      <p:pic>
        <p:nvPicPr>
          <p:cNvPr id="253" name="Google Shape;253;p5"/>
          <p:cNvPicPr preferRelativeResize="0"/>
          <p:nvPr/>
        </p:nvPicPr>
        <p:blipFill rotWithShape="1">
          <a:blip r:embed="rId6">
            <a:alphaModFix/>
          </a:blip>
          <a:srcRect/>
          <a:stretch/>
        </p:blipFill>
        <p:spPr>
          <a:xfrm>
            <a:off x="9718845" y="4802569"/>
            <a:ext cx="5611090" cy="3713532"/>
          </a:xfrm>
          <a:prstGeom prst="rect">
            <a:avLst/>
          </a:prstGeom>
          <a:noFill/>
          <a:ln>
            <a:noFill/>
          </a:ln>
        </p:spPr>
      </p:pic>
      <p:sp>
        <p:nvSpPr>
          <p:cNvPr id="254" name="Google Shape;254;p5"/>
          <p:cNvSpPr txBox="1"/>
          <p:nvPr/>
        </p:nvSpPr>
        <p:spPr>
          <a:xfrm>
            <a:off x="10363427" y="5796213"/>
            <a:ext cx="41286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Éxitos frente a retos</a:t>
            </a:r>
            <a:endParaRPr sz="2000" b="1" i="0" u="none" strike="noStrike" cap="none">
              <a:solidFill>
                <a:srgbClr val="000000"/>
              </a:solidFill>
              <a:latin typeface="Arial"/>
              <a:ea typeface="Arial"/>
              <a:cs typeface="Arial"/>
              <a:sym typeface="Arial"/>
            </a:endParaRPr>
          </a:p>
        </p:txBody>
      </p:sp>
      <p:sp>
        <p:nvSpPr>
          <p:cNvPr id="255" name="Google Shape;255;p5"/>
          <p:cNvSpPr/>
          <p:nvPr/>
        </p:nvSpPr>
        <p:spPr>
          <a:xfrm>
            <a:off x="8771738" y="2253810"/>
            <a:ext cx="7313389" cy="6476531"/>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56" name="Google Shape;256;p5"/>
          <p:cNvSpPr/>
          <p:nvPr/>
        </p:nvSpPr>
        <p:spPr>
          <a:xfrm>
            <a:off x="9455954" y="1752544"/>
            <a:ext cx="5943600" cy="7061049"/>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8DE4A0D2-3418-81E7-28C0-E83C73E0D2B0}"/>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E2B4029F-6F15-EC23-E00D-B0C46768B653}"/>
              </a:ext>
            </a:extLst>
          </p:cNvPr>
          <p:cNvSpPr txBox="1"/>
          <p:nvPr/>
        </p:nvSpPr>
        <p:spPr>
          <a:xfrm>
            <a:off x="5470769" y="9121726"/>
            <a:ext cx="991306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Props1.xml><?xml version="1.0" encoding="utf-8"?>
<ds:datastoreItem xmlns:ds="http://schemas.openxmlformats.org/officeDocument/2006/customXml" ds:itemID="{FAF9BE1A-2A3D-4747-9577-1C490F74B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81C9C2-1FE0-40B7-8D92-729CA46E3EF6}">
  <ds:schemaRefs>
    <ds:schemaRef ds:uri="http://schemas.microsoft.com/sharepoint/v3/contenttype/forms"/>
  </ds:schemaRefs>
</ds:datastoreItem>
</file>

<file path=customXml/itemProps3.xml><?xml version="1.0" encoding="utf-8"?>
<ds:datastoreItem xmlns:ds="http://schemas.openxmlformats.org/officeDocument/2006/customXml" ds:itemID="{E490B99D-3FC6-4688-B2C3-C890D05444AF}">
  <ds:schemaRef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80851ba6-372d-4eec-a67e-3d5093ef50d5"/>
    <ds:schemaRef ds:uri="430356ca-346a-4774-90c4-b8265c315fe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6607</Words>
  <Application>Microsoft Office PowerPoint</Application>
  <PresentationFormat>Custom</PresentationFormat>
  <Paragraphs>299</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HK Grotesk Bold</vt:lpstr>
      <vt:lpstr>Arial Black</vt:lpstr>
      <vt:lpstr>Source Sans Pro</vt:lpstr>
      <vt:lpstr>Noto Sans Symbols</vt:lpstr>
      <vt:lpstr>Arial</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docId:B50EBCA7F13C8D44988DEE60E88EDC34</cp:keywords>
  <cp:lastModifiedBy>Sotiria Tsalamani</cp:lastModifiedBy>
  <cp:revision>139</cp:revision>
  <dcterms:created xsi:type="dcterms:W3CDTF">2006-08-16T00:00:00Z</dcterms:created>
  <dcterms:modified xsi:type="dcterms:W3CDTF">2024-11-08T20:29:04Z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