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9" r:id="rId4"/>
    <p:sldId id="269" r:id="rId5"/>
    <p:sldId id="270" r:id="rId6"/>
    <p:sldId id="260" r:id="rId7"/>
    <p:sldId id="261" r:id="rId8"/>
    <p:sldId id="266" r:id="rId9"/>
    <p:sldId id="262" r:id="rId10"/>
    <p:sldId id="263" r:id="rId11"/>
    <p:sldId id="267" r:id="rId12"/>
    <p:sldId id="268" r:id="rId13"/>
    <p:sldId id="273" r:id="rId14"/>
    <p:sldId id="272" r:id="rId15"/>
    <p:sldId id="274" r:id="rId16"/>
    <p:sldId id="275" r:id="rId17"/>
    <p:sldId id="277" r:id="rId18"/>
    <p:sldId id="276" r:id="rId19"/>
    <p:sldId id="264" r:id="rId20"/>
  </p:sldIdLst>
  <p:sldSz cx="18288000" cy="10287000"/>
  <p:notesSz cx="6858000" cy="9144000"/>
  <p:embeddedFontLst>
    <p:embeddedFont>
      <p:font typeface="HK Grotesk" panose="020B0604020202020204" charset="0"/>
      <p:regular r:id="rId22"/>
    </p:embeddedFont>
    <p:embeddedFont>
      <p:font typeface="HK Grotesk Bold" panose="020B0604020202020204" charset="0"/>
      <p:regular r:id="rId23"/>
    </p:embeddedFont>
    <p:embeddedFont>
      <p:font typeface="HK Grotesk Ligh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7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DCB63-B4D2-4CB4-A809-A56ED8F91FB2}"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83287B6B-53A7-4F31-B4B0-1B719317467F}">
      <dgm:prSet/>
      <dgm:spPr/>
      <dgm:t>
        <a:bodyPr/>
        <a:lstStyle/>
        <a:p>
          <a:r>
            <a:rPr lang="en-GB" b="1" dirty="0"/>
            <a:t>Know Your Learners</a:t>
          </a:r>
          <a:endParaRPr lang="en-BE" dirty="0"/>
        </a:p>
      </dgm:t>
    </dgm:pt>
    <dgm:pt modelId="{F90BC580-AD58-49F4-AF93-A36D3AF0981B}" type="parTrans" cxnId="{6FE0A363-BE7E-4598-BD20-D2916A620C7A}">
      <dgm:prSet/>
      <dgm:spPr/>
      <dgm:t>
        <a:bodyPr/>
        <a:lstStyle/>
        <a:p>
          <a:endParaRPr lang="en-BE"/>
        </a:p>
      </dgm:t>
    </dgm:pt>
    <dgm:pt modelId="{86262554-D58E-4E91-A394-A8B535DDFD75}" type="sibTrans" cxnId="{6FE0A363-BE7E-4598-BD20-D2916A620C7A}">
      <dgm:prSet/>
      <dgm:spPr/>
      <dgm:t>
        <a:bodyPr/>
        <a:lstStyle/>
        <a:p>
          <a:endParaRPr lang="en-BE"/>
        </a:p>
      </dgm:t>
    </dgm:pt>
    <dgm:pt modelId="{BC81793C-6DED-49F4-AB10-45788C4456E7}">
      <dgm:prSet/>
      <dgm:spPr/>
      <dgm:t>
        <a:bodyPr/>
        <a:lstStyle/>
        <a:p>
          <a:r>
            <a:rPr lang="en-GB" b="1"/>
            <a:t>Understand Student Needs</a:t>
          </a:r>
          <a:r>
            <a:rPr lang="en-GB"/>
            <a:t>: Tailor content to suit the specific needs of VET students, considering their background, interests, and current skills.</a:t>
          </a:r>
          <a:endParaRPr lang="en-BE"/>
        </a:p>
      </dgm:t>
    </dgm:pt>
    <dgm:pt modelId="{A89CFD53-C77B-4665-9DA2-C8BCADBCCC34}" type="parTrans" cxnId="{B88625A9-6BE7-40BA-96D8-0D18609DD789}">
      <dgm:prSet/>
      <dgm:spPr/>
      <dgm:t>
        <a:bodyPr/>
        <a:lstStyle/>
        <a:p>
          <a:endParaRPr lang="en-BE"/>
        </a:p>
      </dgm:t>
    </dgm:pt>
    <dgm:pt modelId="{1F55B159-90D5-49E8-85D2-4C59842474FB}" type="sibTrans" cxnId="{B88625A9-6BE7-40BA-96D8-0D18609DD789}">
      <dgm:prSet/>
      <dgm:spPr/>
      <dgm:t>
        <a:bodyPr/>
        <a:lstStyle/>
        <a:p>
          <a:endParaRPr lang="en-BE"/>
        </a:p>
      </dgm:t>
    </dgm:pt>
    <dgm:pt modelId="{93A56679-3B41-4515-BE1E-9D2925FDCB29}">
      <dgm:prSet/>
      <dgm:spPr/>
      <dgm:t>
        <a:bodyPr/>
        <a:lstStyle/>
        <a:p>
          <a:r>
            <a:rPr lang="en-GB" b="1"/>
            <a:t>Learning Preferences</a:t>
          </a:r>
          <a:r>
            <a:rPr lang="en-GB"/>
            <a:t>: Recognize that students have different learning styles. Incorporate multimedia, hands-on activities, and peer collaboration to cater to diverse preferences.</a:t>
          </a:r>
          <a:endParaRPr lang="en-BE"/>
        </a:p>
      </dgm:t>
    </dgm:pt>
    <dgm:pt modelId="{B4720F7D-BF56-44DF-82AE-93FECA0E92CB}" type="parTrans" cxnId="{5DBE2C9F-D297-4EDF-96F3-F747C7D904E2}">
      <dgm:prSet/>
      <dgm:spPr/>
      <dgm:t>
        <a:bodyPr/>
        <a:lstStyle/>
        <a:p>
          <a:endParaRPr lang="en-BE"/>
        </a:p>
      </dgm:t>
    </dgm:pt>
    <dgm:pt modelId="{019FB560-D4F5-4BDC-9093-CE7DBCC6EA77}" type="sibTrans" cxnId="{5DBE2C9F-D297-4EDF-96F3-F747C7D904E2}">
      <dgm:prSet/>
      <dgm:spPr/>
      <dgm:t>
        <a:bodyPr/>
        <a:lstStyle/>
        <a:p>
          <a:endParaRPr lang="en-BE"/>
        </a:p>
      </dgm:t>
    </dgm:pt>
    <dgm:pt modelId="{85CF7EBE-9D9D-4BA4-826E-40EA4E0D2C3D}">
      <dgm:prSet/>
      <dgm:spPr/>
      <dgm:t>
        <a:bodyPr/>
        <a:lstStyle/>
        <a:p>
          <a:r>
            <a:rPr lang="en-GB" b="1"/>
            <a:t>Clear Learning Outcomes</a:t>
          </a:r>
          <a:endParaRPr lang="en-BE"/>
        </a:p>
      </dgm:t>
    </dgm:pt>
    <dgm:pt modelId="{DBE310CA-10B3-4831-A226-EBD02FABB6E5}" type="parTrans" cxnId="{1BCC9DFC-D1A1-4961-9A0E-2653D4BF4B6D}">
      <dgm:prSet/>
      <dgm:spPr/>
      <dgm:t>
        <a:bodyPr/>
        <a:lstStyle/>
        <a:p>
          <a:endParaRPr lang="en-BE"/>
        </a:p>
      </dgm:t>
    </dgm:pt>
    <dgm:pt modelId="{021F4C85-FD94-45B2-B3E0-C0760C505DD6}" type="sibTrans" cxnId="{1BCC9DFC-D1A1-4961-9A0E-2653D4BF4B6D}">
      <dgm:prSet/>
      <dgm:spPr/>
      <dgm:t>
        <a:bodyPr/>
        <a:lstStyle/>
        <a:p>
          <a:endParaRPr lang="en-BE"/>
        </a:p>
      </dgm:t>
    </dgm:pt>
    <dgm:pt modelId="{4A67361B-9B2C-42E3-A9AA-FA8657ABE5FB}">
      <dgm:prSet/>
      <dgm:spPr/>
      <dgm:t>
        <a:bodyPr/>
        <a:lstStyle/>
        <a:p>
          <a:r>
            <a:rPr lang="en-GB" b="1"/>
            <a:t>Define Objectives</a:t>
          </a:r>
          <a:r>
            <a:rPr lang="en-GB"/>
            <a:t>: Clearly articulate what students should achieve by the end of the flipped lesson. Use measurable outcomes like “Students will be able to troubleshoot basic mechanical issues.”</a:t>
          </a:r>
          <a:endParaRPr lang="en-BE"/>
        </a:p>
      </dgm:t>
    </dgm:pt>
    <dgm:pt modelId="{2307F72C-B07C-44C9-8DDB-D3BA5E1A95EC}" type="parTrans" cxnId="{8F85002A-CBD0-4D74-A1B8-6E6643413A45}">
      <dgm:prSet/>
      <dgm:spPr/>
      <dgm:t>
        <a:bodyPr/>
        <a:lstStyle/>
        <a:p>
          <a:endParaRPr lang="en-BE"/>
        </a:p>
      </dgm:t>
    </dgm:pt>
    <dgm:pt modelId="{419A017F-4152-4264-8EEB-1A8E0F4CFFA1}" type="sibTrans" cxnId="{8F85002A-CBD0-4D74-A1B8-6E6643413A45}">
      <dgm:prSet/>
      <dgm:spPr/>
      <dgm:t>
        <a:bodyPr/>
        <a:lstStyle/>
        <a:p>
          <a:endParaRPr lang="en-BE"/>
        </a:p>
      </dgm:t>
    </dgm:pt>
    <dgm:pt modelId="{E4A1BA1A-6E99-4E47-BD98-CB7AF39731BC}">
      <dgm:prSet/>
      <dgm:spPr/>
      <dgm:t>
        <a:bodyPr/>
        <a:lstStyle/>
        <a:p>
          <a:r>
            <a:rPr lang="en-GB" b="1"/>
            <a:t>Align Activities with Outcomes</a:t>
          </a:r>
          <a:r>
            <a:rPr lang="en-GB"/>
            <a:t>: Design collaborative activities that align with the objectives, ensuring that students apply their pre-class learning during the collaborative, in-class sessions.</a:t>
          </a:r>
          <a:endParaRPr lang="en-BE"/>
        </a:p>
      </dgm:t>
    </dgm:pt>
    <dgm:pt modelId="{70FC4DCB-377A-4B47-B838-D4E461D9E420}" type="parTrans" cxnId="{8AC48939-0D03-4A92-AC15-14F63F0EA5F7}">
      <dgm:prSet/>
      <dgm:spPr/>
      <dgm:t>
        <a:bodyPr/>
        <a:lstStyle/>
        <a:p>
          <a:endParaRPr lang="en-BE"/>
        </a:p>
      </dgm:t>
    </dgm:pt>
    <dgm:pt modelId="{B2FBF088-6662-4BA5-80FA-88796D15478C}" type="sibTrans" cxnId="{8AC48939-0D03-4A92-AC15-14F63F0EA5F7}">
      <dgm:prSet/>
      <dgm:spPr/>
      <dgm:t>
        <a:bodyPr/>
        <a:lstStyle/>
        <a:p>
          <a:endParaRPr lang="en-BE"/>
        </a:p>
      </dgm:t>
    </dgm:pt>
    <dgm:pt modelId="{3560345C-4053-48D8-83C6-9FFFAE7F2A21}">
      <dgm:prSet/>
      <dgm:spPr/>
      <dgm:t>
        <a:bodyPr/>
        <a:lstStyle/>
        <a:p>
          <a:r>
            <a:rPr lang="en-GB" b="1"/>
            <a:t>Effective Pre-Class Preparation</a:t>
          </a:r>
          <a:endParaRPr lang="en-BE"/>
        </a:p>
      </dgm:t>
    </dgm:pt>
    <dgm:pt modelId="{A5E2FE62-E0C8-4C09-B756-0035D9F45AF0}" type="parTrans" cxnId="{BC56AC1B-B425-4BDC-8F9D-149F90FAEB19}">
      <dgm:prSet/>
      <dgm:spPr/>
      <dgm:t>
        <a:bodyPr/>
        <a:lstStyle/>
        <a:p>
          <a:endParaRPr lang="en-BE"/>
        </a:p>
      </dgm:t>
    </dgm:pt>
    <dgm:pt modelId="{D47BD3CC-3032-4FF8-9136-6A0644750287}" type="sibTrans" cxnId="{BC56AC1B-B425-4BDC-8F9D-149F90FAEB19}">
      <dgm:prSet/>
      <dgm:spPr/>
      <dgm:t>
        <a:bodyPr/>
        <a:lstStyle/>
        <a:p>
          <a:endParaRPr lang="en-BE"/>
        </a:p>
      </dgm:t>
    </dgm:pt>
    <dgm:pt modelId="{0BD41F55-34BE-44F5-9CD3-7643F06FE40D}">
      <dgm:prSet/>
      <dgm:spPr/>
      <dgm:t>
        <a:bodyPr/>
        <a:lstStyle/>
        <a:p>
          <a:r>
            <a:rPr lang="en-GB" b="1"/>
            <a:t>Engaging Pre-Class Content</a:t>
          </a:r>
          <a:r>
            <a:rPr lang="en-GB"/>
            <a:t>: Provide varied resources such as instructional videos, articles, quizzes, and hands-on guides that students need to complete before the in-class session.</a:t>
          </a:r>
          <a:endParaRPr lang="en-BE"/>
        </a:p>
      </dgm:t>
    </dgm:pt>
    <dgm:pt modelId="{9B3A4713-A850-40D1-A23A-F2988471DA07}" type="parTrans" cxnId="{DD9EABA0-02E2-4379-8FE9-A7046E0BDC31}">
      <dgm:prSet/>
      <dgm:spPr/>
      <dgm:t>
        <a:bodyPr/>
        <a:lstStyle/>
        <a:p>
          <a:endParaRPr lang="en-BE"/>
        </a:p>
      </dgm:t>
    </dgm:pt>
    <dgm:pt modelId="{0C174055-8263-4D80-AC08-50A5C1F355D5}" type="sibTrans" cxnId="{DD9EABA0-02E2-4379-8FE9-A7046E0BDC31}">
      <dgm:prSet/>
      <dgm:spPr/>
      <dgm:t>
        <a:bodyPr/>
        <a:lstStyle/>
        <a:p>
          <a:endParaRPr lang="en-BE"/>
        </a:p>
      </dgm:t>
    </dgm:pt>
    <dgm:pt modelId="{DCC09869-8401-4243-AE27-E9B620B11DF7}">
      <dgm:prSet/>
      <dgm:spPr/>
      <dgm:t>
        <a:bodyPr/>
        <a:lstStyle/>
        <a:p>
          <a:r>
            <a:rPr lang="en-GB" b="1"/>
            <a:t>Accountability Mechanisms</a:t>
          </a:r>
          <a:r>
            <a:rPr lang="en-GB"/>
            <a:t>: Incorporate short quizzes or reflection questions to ensure students engage with the pre-class content, preparing them for collaborative activities.</a:t>
          </a:r>
          <a:endParaRPr lang="en-BE"/>
        </a:p>
      </dgm:t>
    </dgm:pt>
    <dgm:pt modelId="{82B220FA-6D2F-4170-B799-684BEBB2FF36}" type="parTrans" cxnId="{10A07BA3-C1B3-48BF-BA5E-97B1F1334A77}">
      <dgm:prSet/>
      <dgm:spPr/>
      <dgm:t>
        <a:bodyPr/>
        <a:lstStyle/>
        <a:p>
          <a:endParaRPr lang="en-BE"/>
        </a:p>
      </dgm:t>
    </dgm:pt>
    <dgm:pt modelId="{79FCC52D-A89E-48FC-A2C6-49CD90727032}" type="sibTrans" cxnId="{10A07BA3-C1B3-48BF-BA5E-97B1F1334A77}">
      <dgm:prSet/>
      <dgm:spPr/>
      <dgm:t>
        <a:bodyPr/>
        <a:lstStyle/>
        <a:p>
          <a:endParaRPr lang="en-BE"/>
        </a:p>
      </dgm:t>
    </dgm:pt>
    <dgm:pt modelId="{E885A4DC-298D-4FFB-A8A6-2DE828E8B195}" type="pres">
      <dgm:prSet presAssocID="{1E2DCB63-B4D2-4CB4-A809-A56ED8F91FB2}" presName="linear" presStyleCnt="0">
        <dgm:presLayoutVars>
          <dgm:animLvl val="lvl"/>
          <dgm:resizeHandles val="exact"/>
        </dgm:presLayoutVars>
      </dgm:prSet>
      <dgm:spPr/>
    </dgm:pt>
    <dgm:pt modelId="{CAE7CBAF-3FFF-48EC-A192-D526DAEB51ED}" type="pres">
      <dgm:prSet presAssocID="{83287B6B-53A7-4F31-B4B0-1B719317467F}" presName="parentText" presStyleLbl="node1" presStyleIdx="0" presStyleCnt="3">
        <dgm:presLayoutVars>
          <dgm:chMax val="0"/>
          <dgm:bulletEnabled val="1"/>
        </dgm:presLayoutVars>
      </dgm:prSet>
      <dgm:spPr/>
    </dgm:pt>
    <dgm:pt modelId="{C298DD80-34F5-4702-ABD1-04D1AFB71FC2}" type="pres">
      <dgm:prSet presAssocID="{83287B6B-53A7-4F31-B4B0-1B719317467F}" presName="childText" presStyleLbl="revTx" presStyleIdx="0" presStyleCnt="3">
        <dgm:presLayoutVars>
          <dgm:bulletEnabled val="1"/>
        </dgm:presLayoutVars>
      </dgm:prSet>
      <dgm:spPr/>
    </dgm:pt>
    <dgm:pt modelId="{03D964CC-2D70-4E78-AB56-4B0B67684CA0}" type="pres">
      <dgm:prSet presAssocID="{85CF7EBE-9D9D-4BA4-826E-40EA4E0D2C3D}" presName="parentText" presStyleLbl="node1" presStyleIdx="1" presStyleCnt="3">
        <dgm:presLayoutVars>
          <dgm:chMax val="0"/>
          <dgm:bulletEnabled val="1"/>
        </dgm:presLayoutVars>
      </dgm:prSet>
      <dgm:spPr/>
    </dgm:pt>
    <dgm:pt modelId="{0D7F67E9-202F-455B-B4D0-228C9532F622}" type="pres">
      <dgm:prSet presAssocID="{85CF7EBE-9D9D-4BA4-826E-40EA4E0D2C3D}" presName="childText" presStyleLbl="revTx" presStyleIdx="1" presStyleCnt="3">
        <dgm:presLayoutVars>
          <dgm:bulletEnabled val="1"/>
        </dgm:presLayoutVars>
      </dgm:prSet>
      <dgm:spPr/>
    </dgm:pt>
    <dgm:pt modelId="{AD0DBE7A-3D37-449B-A4E7-C58389565BDC}" type="pres">
      <dgm:prSet presAssocID="{3560345C-4053-48D8-83C6-9FFFAE7F2A21}" presName="parentText" presStyleLbl="node1" presStyleIdx="2" presStyleCnt="3">
        <dgm:presLayoutVars>
          <dgm:chMax val="0"/>
          <dgm:bulletEnabled val="1"/>
        </dgm:presLayoutVars>
      </dgm:prSet>
      <dgm:spPr/>
    </dgm:pt>
    <dgm:pt modelId="{692CEC83-EE50-4408-94C4-0361D461E80B}" type="pres">
      <dgm:prSet presAssocID="{3560345C-4053-48D8-83C6-9FFFAE7F2A21}" presName="childText" presStyleLbl="revTx" presStyleIdx="2" presStyleCnt="3">
        <dgm:presLayoutVars>
          <dgm:bulletEnabled val="1"/>
        </dgm:presLayoutVars>
      </dgm:prSet>
      <dgm:spPr/>
    </dgm:pt>
  </dgm:ptLst>
  <dgm:cxnLst>
    <dgm:cxn modelId="{87D80A05-1A9D-404D-85AF-B22E3DB7AD28}" type="presOf" srcId="{BC81793C-6DED-49F4-AB10-45788C4456E7}" destId="{C298DD80-34F5-4702-ABD1-04D1AFB71FC2}" srcOrd="0" destOrd="0" presId="urn:microsoft.com/office/officeart/2005/8/layout/vList2"/>
    <dgm:cxn modelId="{BC56AC1B-B425-4BDC-8F9D-149F90FAEB19}" srcId="{1E2DCB63-B4D2-4CB4-A809-A56ED8F91FB2}" destId="{3560345C-4053-48D8-83C6-9FFFAE7F2A21}" srcOrd="2" destOrd="0" parTransId="{A5E2FE62-E0C8-4C09-B756-0035D9F45AF0}" sibTransId="{D47BD3CC-3032-4FF8-9136-6A0644750287}"/>
    <dgm:cxn modelId="{6651B920-49D4-4279-B907-FB773F59CA64}" type="presOf" srcId="{E4A1BA1A-6E99-4E47-BD98-CB7AF39731BC}" destId="{0D7F67E9-202F-455B-B4D0-228C9532F622}" srcOrd="0" destOrd="1" presId="urn:microsoft.com/office/officeart/2005/8/layout/vList2"/>
    <dgm:cxn modelId="{8F85002A-CBD0-4D74-A1B8-6E6643413A45}" srcId="{85CF7EBE-9D9D-4BA4-826E-40EA4E0D2C3D}" destId="{4A67361B-9B2C-42E3-A9AA-FA8657ABE5FB}" srcOrd="0" destOrd="0" parTransId="{2307F72C-B07C-44C9-8DDB-D3BA5E1A95EC}" sibTransId="{419A017F-4152-4264-8EEB-1A8E0F4CFFA1}"/>
    <dgm:cxn modelId="{8AC48939-0D03-4A92-AC15-14F63F0EA5F7}" srcId="{85CF7EBE-9D9D-4BA4-826E-40EA4E0D2C3D}" destId="{E4A1BA1A-6E99-4E47-BD98-CB7AF39731BC}" srcOrd="1" destOrd="0" parTransId="{70FC4DCB-377A-4B47-B838-D4E461D9E420}" sibTransId="{B2FBF088-6662-4BA5-80FA-88796D15478C}"/>
    <dgm:cxn modelId="{1C21DA3A-7521-4426-B8C0-4653DA20B160}" type="presOf" srcId="{1E2DCB63-B4D2-4CB4-A809-A56ED8F91FB2}" destId="{E885A4DC-298D-4FFB-A8A6-2DE828E8B195}" srcOrd="0" destOrd="0" presId="urn:microsoft.com/office/officeart/2005/8/layout/vList2"/>
    <dgm:cxn modelId="{5F1C3B5B-32F2-4BB3-938C-8EA318921EDB}" type="presOf" srcId="{85CF7EBE-9D9D-4BA4-826E-40EA4E0D2C3D}" destId="{03D964CC-2D70-4E78-AB56-4B0B67684CA0}" srcOrd="0" destOrd="0" presId="urn:microsoft.com/office/officeart/2005/8/layout/vList2"/>
    <dgm:cxn modelId="{6FE0A363-BE7E-4598-BD20-D2916A620C7A}" srcId="{1E2DCB63-B4D2-4CB4-A809-A56ED8F91FB2}" destId="{83287B6B-53A7-4F31-B4B0-1B719317467F}" srcOrd="0" destOrd="0" parTransId="{F90BC580-AD58-49F4-AF93-A36D3AF0981B}" sibTransId="{86262554-D58E-4E91-A394-A8B535DDFD75}"/>
    <dgm:cxn modelId="{B4542C76-D3AC-4BD3-9663-F433DD181D42}" type="presOf" srcId="{DCC09869-8401-4243-AE27-E9B620B11DF7}" destId="{692CEC83-EE50-4408-94C4-0361D461E80B}" srcOrd="0" destOrd="1" presId="urn:microsoft.com/office/officeart/2005/8/layout/vList2"/>
    <dgm:cxn modelId="{4E8B9479-EA6F-42BC-B997-A1E26DA07AC4}" type="presOf" srcId="{83287B6B-53A7-4F31-B4B0-1B719317467F}" destId="{CAE7CBAF-3FFF-48EC-A192-D526DAEB51ED}" srcOrd="0" destOrd="0" presId="urn:microsoft.com/office/officeart/2005/8/layout/vList2"/>
    <dgm:cxn modelId="{657C4B8B-125F-4336-B5BB-DAC1AC34F71A}" type="presOf" srcId="{0BD41F55-34BE-44F5-9CD3-7643F06FE40D}" destId="{692CEC83-EE50-4408-94C4-0361D461E80B}" srcOrd="0" destOrd="0" presId="urn:microsoft.com/office/officeart/2005/8/layout/vList2"/>
    <dgm:cxn modelId="{84C3169B-9F6F-4D9A-B4EB-1FDECA6D6A04}" type="presOf" srcId="{4A67361B-9B2C-42E3-A9AA-FA8657ABE5FB}" destId="{0D7F67E9-202F-455B-B4D0-228C9532F622}" srcOrd="0" destOrd="0" presId="urn:microsoft.com/office/officeart/2005/8/layout/vList2"/>
    <dgm:cxn modelId="{349F1A9C-ED96-4AFE-B637-E35975BBB957}" type="presOf" srcId="{3560345C-4053-48D8-83C6-9FFFAE7F2A21}" destId="{AD0DBE7A-3D37-449B-A4E7-C58389565BDC}" srcOrd="0" destOrd="0" presId="urn:microsoft.com/office/officeart/2005/8/layout/vList2"/>
    <dgm:cxn modelId="{5DBE2C9F-D297-4EDF-96F3-F747C7D904E2}" srcId="{83287B6B-53A7-4F31-B4B0-1B719317467F}" destId="{93A56679-3B41-4515-BE1E-9D2925FDCB29}" srcOrd="1" destOrd="0" parTransId="{B4720F7D-BF56-44DF-82AE-93FECA0E92CB}" sibTransId="{019FB560-D4F5-4BDC-9093-CE7DBCC6EA77}"/>
    <dgm:cxn modelId="{DD9EABA0-02E2-4379-8FE9-A7046E0BDC31}" srcId="{3560345C-4053-48D8-83C6-9FFFAE7F2A21}" destId="{0BD41F55-34BE-44F5-9CD3-7643F06FE40D}" srcOrd="0" destOrd="0" parTransId="{9B3A4713-A850-40D1-A23A-F2988471DA07}" sibTransId="{0C174055-8263-4D80-AC08-50A5C1F355D5}"/>
    <dgm:cxn modelId="{10A07BA3-C1B3-48BF-BA5E-97B1F1334A77}" srcId="{3560345C-4053-48D8-83C6-9FFFAE7F2A21}" destId="{DCC09869-8401-4243-AE27-E9B620B11DF7}" srcOrd="1" destOrd="0" parTransId="{82B220FA-6D2F-4170-B799-684BEBB2FF36}" sibTransId="{79FCC52D-A89E-48FC-A2C6-49CD90727032}"/>
    <dgm:cxn modelId="{B88625A9-6BE7-40BA-96D8-0D18609DD789}" srcId="{83287B6B-53A7-4F31-B4B0-1B719317467F}" destId="{BC81793C-6DED-49F4-AB10-45788C4456E7}" srcOrd="0" destOrd="0" parTransId="{A89CFD53-C77B-4665-9DA2-C8BCADBCCC34}" sibTransId="{1F55B159-90D5-49E8-85D2-4C59842474FB}"/>
    <dgm:cxn modelId="{BDC96AE1-CBBB-4452-A198-E80395AAF429}" type="presOf" srcId="{93A56679-3B41-4515-BE1E-9D2925FDCB29}" destId="{C298DD80-34F5-4702-ABD1-04D1AFB71FC2}" srcOrd="0" destOrd="1" presId="urn:microsoft.com/office/officeart/2005/8/layout/vList2"/>
    <dgm:cxn modelId="{1BCC9DFC-D1A1-4961-9A0E-2653D4BF4B6D}" srcId="{1E2DCB63-B4D2-4CB4-A809-A56ED8F91FB2}" destId="{85CF7EBE-9D9D-4BA4-826E-40EA4E0D2C3D}" srcOrd="1" destOrd="0" parTransId="{DBE310CA-10B3-4831-A226-EBD02FABB6E5}" sibTransId="{021F4C85-FD94-45B2-B3E0-C0760C505DD6}"/>
    <dgm:cxn modelId="{E87287AE-8943-41A4-82A8-A650C8C3F795}" type="presParOf" srcId="{E885A4DC-298D-4FFB-A8A6-2DE828E8B195}" destId="{CAE7CBAF-3FFF-48EC-A192-D526DAEB51ED}" srcOrd="0" destOrd="0" presId="urn:microsoft.com/office/officeart/2005/8/layout/vList2"/>
    <dgm:cxn modelId="{1FA5EE6A-639F-40FE-A970-93E661B2C54F}" type="presParOf" srcId="{E885A4DC-298D-4FFB-A8A6-2DE828E8B195}" destId="{C298DD80-34F5-4702-ABD1-04D1AFB71FC2}" srcOrd="1" destOrd="0" presId="urn:microsoft.com/office/officeart/2005/8/layout/vList2"/>
    <dgm:cxn modelId="{5377D371-20DC-4FB3-B40A-079DC1BD0ABE}" type="presParOf" srcId="{E885A4DC-298D-4FFB-A8A6-2DE828E8B195}" destId="{03D964CC-2D70-4E78-AB56-4B0B67684CA0}" srcOrd="2" destOrd="0" presId="urn:microsoft.com/office/officeart/2005/8/layout/vList2"/>
    <dgm:cxn modelId="{EE2BD52B-1A78-40E9-9C00-3F9D617F79FC}" type="presParOf" srcId="{E885A4DC-298D-4FFB-A8A6-2DE828E8B195}" destId="{0D7F67E9-202F-455B-B4D0-228C9532F622}" srcOrd="3" destOrd="0" presId="urn:microsoft.com/office/officeart/2005/8/layout/vList2"/>
    <dgm:cxn modelId="{629BF19F-F3AA-4A11-9249-0075B3500A67}" type="presParOf" srcId="{E885A4DC-298D-4FFB-A8A6-2DE828E8B195}" destId="{AD0DBE7A-3D37-449B-A4E7-C58389565BDC}" srcOrd="4" destOrd="0" presId="urn:microsoft.com/office/officeart/2005/8/layout/vList2"/>
    <dgm:cxn modelId="{81F39CB6-BFAC-4EFF-BB19-16039894EB55}" type="presParOf" srcId="{E885A4DC-298D-4FFB-A8A6-2DE828E8B195}" destId="{692CEC83-EE50-4408-94C4-0361D461E80B}"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6D57A1-1CC4-4F9B-895E-4BD309915648}" type="doc">
      <dgm:prSet loTypeId="urn:microsoft.com/office/officeart/2005/8/layout/hList1" loCatId="list" qsTypeId="urn:microsoft.com/office/officeart/2005/8/quickstyle/simple1" qsCatId="simple" csTypeId="urn:microsoft.com/office/officeart/2005/8/colors/accent6_2" csCatId="accent6"/>
      <dgm:spPr/>
      <dgm:t>
        <a:bodyPr/>
        <a:lstStyle/>
        <a:p>
          <a:endParaRPr lang="en-BE"/>
        </a:p>
      </dgm:t>
    </dgm:pt>
    <dgm:pt modelId="{30D38E6B-EDEA-4B57-B922-97CCC7DDED06}">
      <dgm:prSet/>
      <dgm:spPr/>
      <dgm:t>
        <a:bodyPr/>
        <a:lstStyle/>
        <a:p>
          <a:r>
            <a:rPr lang="en-GB" b="1"/>
            <a:t>Facilitating During In-Class Sessions</a:t>
          </a:r>
          <a:endParaRPr lang="en-BE"/>
        </a:p>
      </dgm:t>
    </dgm:pt>
    <dgm:pt modelId="{79BB9283-DD80-42C6-9876-86287944107C}" type="parTrans" cxnId="{08D3E682-461A-4B07-A609-4E907D642C47}">
      <dgm:prSet/>
      <dgm:spPr/>
      <dgm:t>
        <a:bodyPr/>
        <a:lstStyle/>
        <a:p>
          <a:endParaRPr lang="en-BE"/>
        </a:p>
      </dgm:t>
    </dgm:pt>
    <dgm:pt modelId="{0E24991E-2E82-4F03-9969-0431DBD28127}" type="sibTrans" cxnId="{08D3E682-461A-4B07-A609-4E907D642C47}">
      <dgm:prSet/>
      <dgm:spPr/>
      <dgm:t>
        <a:bodyPr/>
        <a:lstStyle/>
        <a:p>
          <a:endParaRPr lang="en-BE"/>
        </a:p>
      </dgm:t>
    </dgm:pt>
    <dgm:pt modelId="{6DE45C9F-FADC-4801-A71F-087CFCCE7F72}">
      <dgm:prSet/>
      <dgm:spPr/>
      <dgm:t>
        <a:bodyPr/>
        <a:lstStyle/>
        <a:p>
          <a:r>
            <a:rPr lang="en-GB" b="1" dirty="0"/>
            <a:t>Monitor and Support</a:t>
          </a:r>
          <a:r>
            <a:rPr lang="en-GB" b="0" dirty="0"/>
            <a:t>: Move around the classroom, observe group interactions, and provide support where needed. Ask guiding questions to help groups that are stuck and encourage problem-solving.</a:t>
          </a:r>
          <a:endParaRPr lang="en-BE" b="0" dirty="0"/>
        </a:p>
      </dgm:t>
    </dgm:pt>
    <dgm:pt modelId="{EBEADB66-88A5-47F1-AE0A-B39BCFE6E411}" type="parTrans" cxnId="{11E85F07-88E2-4CAF-80C9-D25895C33C28}">
      <dgm:prSet/>
      <dgm:spPr/>
      <dgm:t>
        <a:bodyPr/>
        <a:lstStyle/>
        <a:p>
          <a:endParaRPr lang="en-BE"/>
        </a:p>
      </dgm:t>
    </dgm:pt>
    <dgm:pt modelId="{14A7F4E5-432F-4C79-A16D-4F66905DBC74}" type="sibTrans" cxnId="{11E85F07-88E2-4CAF-80C9-D25895C33C28}">
      <dgm:prSet/>
      <dgm:spPr/>
      <dgm:t>
        <a:bodyPr/>
        <a:lstStyle/>
        <a:p>
          <a:endParaRPr lang="en-BE"/>
        </a:p>
      </dgm:t>
    </dgm:pt>
    <dgm:pt modelId="{86CCD196-DF2B-43BC-98C8-8313085F837B}">
      <dgm:prSet/>
      <dgm:spPr/>
      <dgm:t>
        <a:bodyPr/>
        <a:lstStyle/>
        <a:p>
          <a:r>
            <a:rPr lang="en-GB" b="1" dirty="0"/>
            <a:t>Active Engagement</a:t>
          </a:r>
          <a:r>
            <a:rPr lang="en-GB" b="0" dirty="0"/>
            <a:t>: Encourage students to actively engage with their peers’ ideas by asking questions, providing constructive feedback, and building upon each other’s contributions.</a:t>
          </a:r>
          <a:endParaRPr lang="en-BE" b="0" dirty="0"/>
        </a:p>
      </dgm:t>
    </dgm:pt>
    <dgm:pt modelId="{207DD73F-25DE-49DB-915D-4A014D7E61E9}" type="parTrans" cxnId="{AE8A6E48-C407-44BC-8A08-6F9A7BDD89B7}">
      <dgm:prSet/>
      <dgm:spPr/>
      <dgm:t>
        <a:bodyPr/>
        <a:lstStyle/>
        <a:p>
          <a:endParaRPr lang="en-BE"/>
        </a:p>
      </dgm:t>
    </dgm:pt>
    <dgm:pt modelId="{81E99417-E7E3-4423-9BE1-F75871974908}" type="sibTrans" cxnId="{AE8A6E48-C407-44BC-8A08-6F9A7BDD89B7}">
      <dgm:prSet/>
      <dgm:spPr/>
      <dgm:t>
        <a:bodyPr/>
        <a:lstStyle/>
        <a:p>
          <a:endParaRPr lang="en-BE"/>
        </a:p>
      </dgm:t>
    </dgm:pt>
    <dgm:pt modelId="{F1B336A6-C031-467A-A6BF-D6A96B4A18F9}">
      <dgm:prSet/>
      <dgm:spPr/>
      <dgm:t>
        <a:bodyPr/>
        <a:lstStyle/>
        <a:p>
          <a:r>
            <a:rPr lang="en-GB" b="1"/>
            <a:t>Assessment and Evaluation</a:t>
          </a:r>
          <a:endParaRPr lang="en-BE"/>
        </a:p>
      </dgm:t>
    </dgm:pt>
    <dgm:pt modelId="{AD46BACB-3F63-4DA6-A9E1-447082C935DF}" type="parTrans" cxnId="{F03ABD16-CB0E-4266-84EE-37F7A9F02DF0}">
      <dgm:prSet/>
      <dgm:spPr/>
      <dgm:t>
        <a:bodyPr/>
        <a:lstStyle/>
        <a:p>
          <a:endParaRPr lang="en-BE"/>
        </a:p>
      </dgm:t>
    </dgm:pt>
    <dgm:pt modelId="{90AF543C-60C9-48BB-9807-943F7595F43A}" type="sibTrans" cxnId="{F03ABD16-CB0E-4266-84EE-37F7A9F02DF0}">
      <dgm:prSet/>
      <dgm:spPr/>
      <dgm:t>
        <a:bodyPr/>
        <a:lstStyle/>
        <a:p>
          <a:endParaRPr lang="en-BE"/>
        </a:p>
      </dgm:t>
    </dgm:pt>
    <dgm:pt modelId="{67D79751-20D3-4DDB-A914-F647D3EBA465}">
      <dgm:prSet/>
      <dgm:spPr/>
      <dgm:t>
        <a:bodyPr/>
        <a:lstStyle/>
        <a:p>
          <a:r>
            <a:rPr lang="en-GB" b="1" dirty="0"/>
            <a:t>Formative Assessment</a:t>
          </a:r>
          <a:r>
            <a:rPr lang="en-GB" b="0" dirty="0"/>
            <a:t>: Use peer assessments, in-class observations, and reflective exercises to assess student participation and learning throughout the process.</a:t>
          </a:r>
          <a:endParaRPr lang="en-BE" b="0" dirty="0"/>
        </a:p>
      </dgm:t>
    </dgm:pt>
    <dgm:pt modelId="{466727C4-60F6-4A84-8560-F87F226BF19D}" type="parTrans" cxnId="{9FE75F4F-F626-42F5-91F1-DA8AB34DD742}">
      <dgm:prSet/>
      <dgm:spPr/>
      <dgm:t>
        <a:bodyPr/>
        <a:lstStyle/>
        <a:p>
          <a:endParaRPr lang="en-BE"/>
        </a:p>
      </dgm:t>
    </dgm:pt>
    <dgm:pt modelId="{14C4F3AC-A67C-4061-B6E1-58F006AB1878}" type="sibTrans" cxnId="{9FE75F4F-F626-42F5-91F1-DA8AB34DD742}">
      <dgm:prSet/>
      <dgm:spPr/>
      <dgm:t>
        <a:bodyPr/>
        <a:lstStyle/>
        <a:p>
          <a:endParaRPr lang="en-BE"/>
        </a:p>
      </dgm:t>
    </dgm:pt>
    <dgm:pt modelId="{E9178D03-FD45-4B0B-87D6-C288360D25CC}">
      <dgm:prSet/>
      <dgm:spPr/>
      <dgm:t>
        <a:bodyPr/>
        <a:lstStyle/>
        <a:p>
          <a:r>
            <a:rPr lang="en-GB" b="1" dirty="0"/>
            <a:t>Self-Assessment</a:t>
          </a:r>
          <a:r>
            <a:rPr lang="en-GB" b="0" dirty="0"/>
            <a:t>: Ask students to evaluate their own performance within their group and reflect on how they can contribute more effectively next time.</a:t>
          </a:r>
          <a:endParaRPr lang="en-BE" b="0" dirty="0"/>
        </a:p>
      </dgm:t>
    </dgm:pt>
    <dgm:pt modelId="{0035FBEA-EA5D-48CC-95E5-259F6E4C417C}" type="parTrans" cxnId="{F448612D-07B3-4758-8621-E7881A4FBD4E}">
      <dgm:prSet/>
      <dgm:spPr/>
      <dgm:t>
        <a:bodyPr/>
        <a:lstStyle/>
        <a:p>
          <a:endParaRPr lang="en-BE"/>
        </a:p>
      </dgm:t>
    </dgm:pt>
    <dgm:pt modelId="{7FA31A9D-D138-4BFB-8499-7BBBFC008BD9}" type="sibTrans" cxnId="{F448612D-07B3-4758-8621-E7881A4FBD4E}">
      <dgm:prSet/>
      <dgm:spPr/>
      <dgm:t>
        <a:bodyPr/>
        <a:lstStyle/>
        <a:p>
          <a:endParaRPr lang="en-BE"/>
        </a:p>
      </dgm:t>
    </dgm:pt>
    <dgm:pt modelId="{1DA9D514-2325-4E74-BDF0-A364D2D96E0F}">
      <dgm:prSet/>
      <dgm:spPr/>
      <dgm:t>
        <a:bodyPr/>
        <a:lstStyle/>
        <a:p>
          <a:r>
            <a:rPr lang="en-GB" b="1"/>
            <a:t>Reflection and Continuous Improvement</a:t>
          </a:r>
          <a:endParaRPr lang="en-BE"/>
        </a:p>
      </dgm:t>
    </dgm:pt>
    <dgm:pt modelId="{FC4884C2-D447-4F1F-9991-3BDEEAB0CC57}" type="parTrans" cxnId="{0CD0C042-6C50-4B39-ADE3-908A54B2D789}">
      <dgm:prSet/>
      <dgm:spPr/>
      <dgm:t>
        <a:bodyPr/>
        <a:lstStyle/>
        <a:p>
          <a:endParaRPr lang="en-BE"/>
        </a:p>
      </dgm:t>
    </dgm:pt>
    <dgm:pt modelId="{5261CF60-EE10-4FC0-8FB9-2B62EB21DB79}" type="sibTrans" cxnId="{0CD0C042-6C50-4B39-ADE3-908A54B2D789}">
      <dgm:prSet/>
      <dgm:spPr/>
      <dgm:t>
        <a:bodyPr/>
        <a:lstStyle/>
        <a:p>
          <a:endParaRPr lang="en-BE"/>
        </a:p>
      </dgm:t>
    </dgm:pt>
    <dgm:pt modelId="{BE99333D-6415-4D6D-A412-C32519D45997}">
      <dgm:prSet/>
      <dgm:spPr/>
      <dgm:t>
        <a:bodyPr/>
        <a:lstStyle/>
        <a:p>
          <a:r>
            <a:rPr lang="en-GB" b="1" dirty="0"/>
            <a:t>Post-Activity Reflection</a:t>
          </a:r>
          <a:r>
            <a:rPr lang="en-GB" b="0" dirty="0"/>
            <a:t>: Encourage students to reflect on their learning process after each collaborative activity. Ask them to consider questions like, “How did our group collaborate effectively?” or “What could we do differently next time?”</a:t>
          </a:r>
          <a:endParaRPr lang="en-BE" b="0" dirty="0"/>
        </a:p>
      </dgm:t>
    </dgm:pt>
    <dgm:pt modelId="{D453B6E1-89F7-4D85-830E-CF15720961B0}" type="parTrans" cxnId="{AF063C47-F5AC-4D84-BBBA-765CDA0CB51E}">
      <dgm:prSet/>
      <dgm:spPr/>
      <dgm:t>
        <a:bodyPr/>
        <a:lstStyle/>
        <a:p>
          <a:endParaRPr lang="en-BE"/>
        </a:p>
      </dgm:t>
    </dgm:pt>
    <dgm:pt modelId="{CD7D973B-471C-4405-AC2F-7076C7EA5376}" type="sibTrans" cxnId="{AF063C47-F5AC-4D84-BBBA-765CDA0CB51E}">
      <dgm:prSet/>
      <dgm:spPr/>
      <dgm:t>
        <a:bodyPr/>
        <a:lstStyle/>
        <a:p>
          <a:endParaRPr lang="en-BE"/>
        </a:p>
      </dgm:t>
    </dgm:pt>
    <dgm:pt modelId="{F7FD0A2A-F50F-4842-A510-646F25FAC305}">
      <dgm:prSet/>
      <dgm:spPr/>
      <dgm:t>
        <a:bodyPr/>
        <a:lstStyle/>
        <a:p>
          <a:r>
            <a:rPr lang="en-GB" b="1" dirty="0"/>
            <a:t>Continuous Iteration</a:t>
          </a:r>
          <a:r>
            <a:rPr lang="en-GB" b="0" dirty="0"/>
            <a:t>: Use student feedback to refine collaborative activities. Regularly iterate and improve flipped lessons to better meet the needs of your students.</a:t>
          </a:r>
          <a:endParaRPr lang="en-BE" b="0" dirty="0"/>
        </a:p>
      </dgm:t>
    </dgm:pt>
    <dgm:pt modelId="{E586D3D7-8D5E-4CDC-AD78-4070F818EA22}" type="parTrans" cxnId="{CD76FE51-1B57-439C-B2FE-C7145B83721F}">
      <dgm:prSet/>
      <dgm:spPr/>
      <dgm:t>
        <a:bodyPr/>
        <a:lstStyle/>
        <a:p>
          <a:endParaRPr lang="en-BE"/>
        </a:p>
      </dgm:t>
    </dgm:pt>
    <dgm:pt modelId="{FA89C80D-9EBA-427B-AE4F-E4C5D782750D}" type="sibTrans" cxnId="{CD76FE51-1B57-439C-B2FE-C7145B83721F}">
      <dgm:prSet/>
      <dgm:spPr/>
      <dgm:t>
        <a:bodyPr/>
        <a:lstStyle/>
        <a:p>
          <a:endParaRPr lang="en-BE"/>
        </a:p>
      </dgm:t>
    </dgm:pt>
    <dgm:pt modelId="{BE59E359-61F2-4EF8-9113-68C9752AE8EA}" type="pres">
      <dgm:prSet presAssocID="{9E6D57A1-1CC4-4F9B-895E-4BD309915648}" presName="Name0" presStyleCnt="0">
        <dgm:presLayoutVars>
          <dgm:dir/>
          <dgm:animLvl val="lvl"/>
          <dgm:resizeHandles val="exact"/>
        </dgm:presLayoutVars>
      </dgm:prSet>
      <dgm:spPr/>
    </dgm:pt>
    <dgm:pt modelId="{47D73070-4077-499A-85A6-89F70390F397}" type="pres">
      <dgm:prSet presAssocID="{30D38E6B-EDEA-4B57-B922-97CCC7DDED06}" presName="composite" presStyleCnt="0"/>
      <dgm:spPr/>
    </dgm:pt>
    <dgm:pt modelId="{054DCC4E-60FF-4DBE-9870-BA42E34F97E7}" type="pres">
      <dgm:prSet presAssocID="{30D38E6B-EDEA-4B57-B922-97CCC7DDED06}" presName="parTx" presStyleLbl="alignNode1" presStyleIdx="0" presStyleCnt="3">
        <dgm:presLayoutVars>
          <dgm:chMax val="0"/>
          <dgm:chPref val="0"/>
          <dgm:bulletEnabled val="1"/>
        </dgm:presLayoutVars>
      </dgm:prSet>
      <dgm:spPr/>
    </dgm:pt>
    <dgm:pt modelId="{C527E4E5-0D95-45CD-87CF-9386DB0CA770}" type="pres">
      <dgm:prSet presAssocID="{30D38E6B-EDEA-4B57-B922-97CCC7DDED06}" presName="desTx" presStyleLbl="alignAccFollowNode1" presStyleIdx="0" presStyleCnt="3">
        <dgm:presLayoutVars>
          <dgm:bulletEnabled val="1"/>
        </dgm:presLayoutVars>
      </dgm:prSet>
      <dgm:spPr/>
    </dgm:pt>
    <dgm:pt modelId="{D61C53FB-3C22-4CA0-B422-F29051D2D7E3}" type="pres">
      <dgm:prSet presAssocID="{0E24991E-2E82-4F03-9969-0431DBD28127}" presName="space" presStyleCnt="0"/>
      <dgm:spPr/>
    </dgm:pt>
    <dgm:pt modelId="{8FCD1C9A-ABA2-4857-8B90-2903890BF2FA}" type="pres">
      <dgm:prSet presAssocID="{F1B336A6-C031-467A-A6BF-D6A96B4A18F9}" presName="composite" presStyleCnt="0"/>
      <dgm:spPr/>
    </dgm:pt>
    <dgm:pt modelId="{E60430DE-1ABB-40B3-B212-8A28A486C175}" type="pres">
      <dgm:prSet presAssocID="{F1B336A6-C031-467A-A6BF-D6A96B4A18F9}" presName="parTx" presStyleLbl="alignNode1" presStyleIdx="1" presStyleCnt="3">
        <dgm:presLayoutVars>
          <dgm:chMax val="0"/>
          <dgm:chPref val="0"/>
          <dgm:bulletEnabled val="1"/>
        </dgm:presLayoutVars>
      </dgm:prSet>
      <dgm:spPr/>
    </dgm:pt>
    <dgm:pt modelId="{78B5B923-4A82-4326-886F-6A9610E0034F}" type="pres">
      <dgm:prSet presAssocID="{F1B336A6-C031-467A-A6BF-D6A96B4A18F9}" presName="desTx" presStyleLbl="alignAccFollowNode1" presStyleIdx="1" presStyleCnt="3">
        <dgm:presLayoutVars>
          <dgm:bulletEnabled val="1"/>
        </dgm:presLayoutVars>
      </dgm:prSet>
      <dgm:spPr/>
    </dgm:pt>
    <dgm:pt modelId="{069F6A10-1A56-45D6-A741-019F96CD3A5E}" type="pres">
      <dgm:prSet presAssocID="{90AF543C-60C9-48BB-9807-943F7595F43A}" presName="space" presStyleCnt="0"/>
      <dgm:spPr/>
    </dgm:pt>
    <dgm:pt modelId="{32A1FCCB-8D84-4C78-8F4D-26C526EEA893}" type="pres">
      <dgm:prSet presAssocID="{1DA9D514-2325-4E74-BDF0-A364D2D96E0F}" presName="composite" presStyleCnt="0"/>
      <dgm:spPr/>
    </dgm:pt>
    <dgm:pt modelId="{DF7F708D-1CEA-45FE-A3D3-FF7390472D6D}" type="pres">
      <dgm:prSet presAssocID="{1DA9D514-2325-4E74-BDF0-A364D2D96E0F}" presName="parTx" presStyleLbl="alignNode1" presStyleIdx="2" presStyleCnt="3">
        <dgm:presLayoutVars>
          <dgm:chMax val="0"/>
          <dgm:chPref val="0"/>
          <dgm:bulletEnabled val="1"/>
        </dgm:presLayoutVars>
      </dgm:prSet>
      <dgm:spPr/>
    </dgm:pt>
    <dgm:pt modelId="{BA0B88A6-02B3-4232-88DB-F3FE96D700D2}" type="pres">
      <dgm:prSet presAssocID="{1DA9D514-2325-4E74-BDF0-A364D2D96E0F}" presName="desTx" presStyleLbl="alignAccFollowNode1" presStyleIdx="2" presStyleCnt="3">
        <dgm:presLayoutVars>
          <dgm:bulletEnabled val="1"/>
        </dgm:presLayoutVars>
      </dgm:prSet>
      <dgm:spPr/>
    </dgm:pt>
  </dgm:ptLst>
  <dgm:cxnLst>
    <dgm:cxn modelId="{11E85F07-88E2-4CAF-80C9-D25895C33C28}" srcId="{30D38E6B-EDEA-4B57-B922-97CCC7DDED06}" destId="{6DE45C9F-FADC-4801-A71F-087CFCCE7F72}" srcOrd="0" destOrd="0" parTransId="{EBEADB66-88A5-47F1-AE0A-B39BCFE6E411}" sibTransId="{14A7F4E5-432F-4C79-A16D-4F66905DBC74}"/>
    <dgm:cxn modelId="{133B7316-E6BB-4EF6-8681-53C7587F75C5}" type="presOf" srcId="{F1B336A6-C031-467A-A6BF-D6A96B4A18F9}" destId="{E60430DE-1ABB-40B3-B212-8A28A486C175}" srcOrd="0" destOrd="0" presId="urn:microsoft.com/office/officeart/2005/8/layout/hList1"/>
    <dgm:cxn modelId="{F03ABD16-CB0E-4266-84EE-37F7A9F02DF0}" srcId="{9E6D57A1-1CC4-4F9B-895E-4BD309915648}" destId="{F1B336A6-C031-467A-A6BF-D6A96B4A18F9}" srcOrd="1" destOrd="0" parTransId="{AD46BACB-3F63-4DA6-A9E1-447082C935DF}" sibTransId="{90AF543C-60C9-48BB-9807-943F7595F43A}"/>
    <dgm:cxn modelId="{31EFCA2C-703C-4DE6-ADD8-8070C5EA3EA9}" type="presOf" srcId="{67D79751-20D3-4DDB-A914-F647D3EBA465}" destId="{78B5B923-4A82-4326-886F-6A9610E0034F}" srcOrd="0" destOrd="0" presId="urn:microsoft.com/office/officeart/2005/8/layout/hList1"/>
    <dgm:cxn modelId="{F448612D-07B3-4758-8621-E7881A4FBD4E}" srcId="{F1B336A6-C031-467A-A6BF-D6A96B4A18F9}" destId="{E9178D03-FD45-4B0B-87D6-C288360D25CC}" srcOrd="1" destOrd="0" parTransId="{0035FBEA-EA5D-48CC-95E5-259F6E4C417C}" sibTransId="{7FA31A9D-D138-4BFB-8499-7BBBFC008BD9}"/>
    <dgm:cxn modelId="{46382D3D-9991-4830-B1FF-FAE28C5EC073}" type="presOf" srcId="{E9178D03-FD45-4B0B-87D6-C288360D25CC}" destId="{78B5B923-4A82-4326-886F-6A9610E0034F}" srcOrd="0" destOrd="1" presId="urn:microsoft.com/office/officeart/2005/8/layout/hList1"/>
    <dgm:cxn modelId="{0CD0C042-6C50-4B39-ADE3-908A54B2D789}" srcId="{9E6D57A1-1CC4-4F9B-895E-4BD309915648}" destId="{1DA9D514-2325-4E74-BDF0-A364D2D96E0F}" srcOrd="2" destOrd="0" parTransId="{FC4884C2-D447-4F1F-9991-3BDEEAB0CC57}" sibTransId="{5261CF60-EE10-4FC0-8FB9-2B62EB21DB79}"/>
    <dgm:cxn modelId="{AF063C47-F5AC-4D84-BBBA-765CDA0CB51E}" srcId="{1DA9D514-2325-4E74-BDF0-A364D2D96E0F}" destId="{BE99333D-6415-4D6D-A412-C32519D45997}" srcOrd="0" destOrd="0" parTransId="{D453B6E1-89F7-4D85-830E-CF15720961B0}" sibTransId="{CD7D973B-471C-4405-AC2F-7076C7EA5376}"/>
    <dgm:cxn modelId="{AE8A6E48-C407-44BC-8A08-6F9A7BDD89B7}" srcId="{30D38E6B-EDEA-4B57-B922-97CCC7DDED06}" destId="{86CCD196-DF2B-43BC-98C8-8313085F837B}" srcOrd="1" destOrd="0" parTransId="{207DD73F-25DE-49DB-915D-4A014D7E61E9}" sibTransId="{81E99417-E7E3-4423-9BE1-F75871974908}"/>
    <dgm:cxn modelId="{9FE75F4F-F626-42F5-91F1-DA8AB34DD742}" srcId="{F1B336A6-C031-467A-A6BF-D6A96B4A18F9}" destId="{67D79751-20D3-4DDB-A914-F647D3EBA465}" srcOrd="0" destOrd="0" parTransId="{466727C4-60F6-4A84-8560-F87F226BF19D}" sibTransId="{14C4F3AC-A67C-4061-B6E1-58F006AB1878}"/>
    <dgm:cxn modelId="{CD76FE51-1B57-439C-B2FE-C7145B83721F}" srcId="{1DA9D514-2325-4E74-BDF0-A364D2D96E0F}" destId="{F7FD0A2A-F50F-4842-A510-646F25FAC305}" srcOrd="1" destOrd="0" parTransId="{E586D3D7-8D5E-4CDC-AD78-4070F818EA22}" sibTransId="{FA89C80D-9EBA-427B-AE4F-E4C5D782750D}"/>
    <dgm:cxn modelId="{ACC35D58-2AFB-4140-9234-1DE133B8C3F9}" type="presOf" srcId="{F7FD0A2A-F50F-4842-A510-646F25FAC305}" destId="{BA0B88A6-02B3-4232-88DB-F3FE96D700D2}" srcOrd="0" destOrd="1" presId="urn:microsoft.com/office/officeart/2005/8/layout/hList1"/>
    <dgm:cxn modelId="{4923AF7E-1A6C-4D78-994E-31C96AEAF961}" type="presOf" srcId="{9E6D57A1-1CC4-4F9B-895E-4BD309915648}" destId="{BE59E359-61F2-4EF8-9113-68C9752AE8EA}" srcOrd="0" destOrd="0" presId="urn:microsoft.com/office/officeart/2005/8/layout/hList1"/>
    <dgm:cxn modelId="{08D3E682-461A-4B07-A609-4E907D642C47}" srcId="{9E6D57A1-1CC4-4F9B-895E-4BD309915648}" destId="{30D38E6B-EDEA-4B57-B922-97CCC7DDED06}" srcOrd="0" destOrd="0" parTransId="{79BB9283-DD80-42C6-9876-86287944107C}" sibTransId="{0E24991E-2E82-4F03-9969-0431DBD28127}"/>
    <dgm:cxn modelId="{5F274987-8CC9-4022-83C0-9EF8DE8EF5C4}" type="presOf" srcId="{6DE45C9F-FADC-4801-A71F-087CFCCE7F72}" destId="{C527E4E5-0D95-45CD-87CF-9386DB0CA770}" srcOrd="0" destOrd="0" presId="urn:microsoft.com/office/officeart/2005/8/layout/hList1"/>
    <dgm:cxn modelId="{5BA92095-2C40-45EA-8C33-F688A50F39BF}" type="presOf" srcId="{1DA9D514-2325-4E74-BDF0-A364D2D96E0F}" destId="{DF7F708D-1CEA-45FE-A3D3-FF7390472D6D}" srcOrd="0" destOrd="0" presId="urn:microsoft.com/office/officeart/2005/8/layout/hList1"/>
    <dgm:cxn modelId="{FCAAD4C0-ACF1-46A0-BE04-774C7A703164}" type="presOf" srcId="{86CCD196-DF2B-43BC-98C8-8313085F837B}" destId="{C527E4E5-0D95-45CD-87CF-9386DB0CA770}" srcOrd="0" destOrd="1" presId="urn:microsoft.com/office/officeart/2005/8/layout/hList1"/>
    <dgm:cxn modelId="{697038E2-3E19-4DD6-8F2A-4B8AAD5AA1E7}" type="presOf" srcId="{BE99333D-6415-4D6D-A412-C32519D45997}" destId="{BA0B88A6-02B3-4232-88DB-F3FE96D700D2}" srcOrd="0" destOrd="0" presId="urn:microsoft.com/office/officeart/2005/8/layout/hList1"/>
    <dgm:cxn modelId="{D99A45E3-AC97-4A7D-8AB2-3F0EB123A5CD}" type="presOf" srcId="{30D38E6B-EDEA-4B57-B922-97CCC7DDED06}" destId="{054DCC4E-60FF-4DBE-9870-BA42E34F97E7}" srcOrd="0" destOrd="0" presId="urn:microsoft.com/office/officeart/2005/8/layout/hList1"/>
    <dgm:cxn modelId="{75292239-6D57-4CA9-9CFF-1C70CF9DFC67}" type="presParOf" srcId="{BE59E359-61F2-4EF8-9113-68C9752AE8EA}" destId="{47D73070-4077-499A-85A6-89F70390F397}" srcOrd="0" destOrd="0" presId="urn:microsoft.com/office/officeart/2005/8/layout/hList1"/>
    <dgm:cxn modelId="{8BD43EFD-1B98-42B2-A11E-1CCE919607D9}" type="presParOf" srcId="{47D73070-4077-499A-85A6-89F70390F397}" destId="{054DCC4E-60FF-4DBE-9870-BA42E34F97E7}" srcOrd="0" destOrd="0" presId="urn:microsoft.com/office/officeart/2005/8/layout/hList1"/>
    <dgm:cxn modelId="{6A9B778D-83A1-4002-8537-403FA3B1AB73}" type="presParOf" srcId="{47D73070-4077-499A-85A6-89F70390F397}" destId="{C527E4E5-0D95-45CD-87CF-9386DB0CA770}" srcOrd="1" destOrd="0" presId="urn:microsoft.com/office/officeart/2005/8/layout/hList1"/>
    <dgm:cxn modelId="{15EF1B88-71AB-4258-87C7-E41267F71CAE}" type="presParOf" srcId="{BE59E359-61F2-4EF8-9113-68C9752AE8EA}" destId="{D61C53FB-3C22-4CA0-B422-F29051D2D7E3}" srcOrd="1" destOrd="0" presId="urn:microsoft.com/office/officeart/2005/8/layout/hList1"/>
    <dgm:cxn modelId="{05981F5D-C7BF-4267-83B0-7D972B7367A0}" type="presParOf" srcId="{BE59E359-61F2-4EF8-9113-68C9752AE8EA}" destId="{8FCD1C9A-ABA2-4857-8B90-2903890BF2FA}" srcOrd="2" destOrd="0" presId="urn:microsoft.com/office/officeart/2005/8/layout/hList1"/>
    <dgm:cxn modelId="{F7CCA171-E319-4E53-8462-947A90F81FFC}" type="presParOf" srcId="{8FCD1C9A-ABA2-4857-8B90-2903890BF2FA}" destId="{E60430DE-1ABB-40B3-B212-8A28A486C175}" srcOrd="0" destOrd="0" presId="urn:microsoft.com/office/officeart/2005/8/layout/hList1"/>
    <dgm:cxn modelId="{5C2391F5-55F2-4385-AA83-8F76C8FCB4B9}" type="presParOf" srcId="{8FCD1C9A-ABA2-4857-8B90-2903890BF2FA}" destId="{78B5B923-4A82-4326-886F-6A9610E0034F}" srcOrd="1" destOrd="0" presId="urn:microsoft.com/office/officeart/2005/8/layout/hList1"/>
    <dgm:cxn modelId="{5C8A9B39-12CF-4EFD-8AFD-57A36717DA93}" type="presParOf" srcId="{BE59E359-61F2-4EF8-9113-68C9752AE8EA}" destId="{069F6A10-1A56-45D6-A741-019F96CD3A5E}" srcOrd="3" destOrd="0" presId="urn:microsoft.com/office/officeart/2005/8/layout/hList1"/>
    <dgm:cxn modelId="{A2E865A7-B9D3-4D8A-991C-FD4D6550914B}" type="presParOf" srcId="{BE59E359-61F2-4EF8-9113-68C9752AE8EA}" destId="{32A1FCCB-8D84-4C78-8F4D-26C526EEA893}" srcOrd="4" destOrd="0" presId="urn:microsoft.com/office/officeart/2005/8/layout/hList1"/>
    <dgm:cxn modelId="{19124C6B-4BA7-4EE5-BBE8-10C845495748}" type="presParOf" srcId="{32A1FCCB-8D84-4C78-8F4D-26C526EEA893}" destId="{DF7F708D-1CEA-45FE-A3D3-FF7390472D6D}" srcOrd="0" destOrd="0" presId="urn:microsoft.com/office/officeart/2005/8/layout/hList1"/>
    <dgm:cxn modelId="{ECFA1D27-257A-45FB-9199-B9BBB8E619CA}" type="presParOf" srcId="{32A1FCCB-8D84-4C78-8F4D-26C526EEA893}" destId="{BA0B88A6-02B3-4232-88DB-F3FE96D700D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4B1785-8F56-482E-9CE7-B023DB09FE70}" type="doc">
      <dgm:prSet loTypeId="urn:microsoft.com/office/officeart/2005/8/layout/vList2" loCatId="list" qsTypeId="urn:microsoft.com/office/officeart/2005/8/quickstyle/simple4" qsCatId="simple" csTypeId="urn:microsoft.com/office/officeart/2005/8/colors/accent6_2" csCatId="accent6"/>
      <dgm:spPr/>
      <dgm:t>
        <a:bodyPr/>
        <a:lstStyle/>
        <a:p>
          <a:endParaRPr lang="en-BE"/>
        </a:p>
      </dgm:t>
    </dgm:pt>
    <dgm:pt modelId="{A7CEDF13-8467-41CF-9437-D84DF3F492B7}">
      <dgm:prSet/>
      <dgm:spPr/>
      <dgm:t>
        <a:bodyPr/>
        <a:lstStyle/>
        <a:p>
          <a:r>
            <a:rPr lang="en-GB" b="1" dirty="0"/>
            <a:t>Scenario-Based Problem Solving</a:t>
          </a:r>
          <a:endParaRPr lang="en-BE" b="1" dirty="0"/>
        </a:p>
      </dgm:t>
    </dgm:pt>
    <dgm:pt modelId="{12A0E5D9-4B6D-4A19-A9FA-881258310094}" type="parTrans" cxnId="{DB775C21-53D9-48D4-8FA6-DD1AAF931A00}">
      <dgm:prSet/>
      <dgm:spPr/>
      <dgm:t>
        <a:bodyPr/>
        <a:lstStyle/>
        <a:p>
          <a:endParaRPr lang="en-BE"/>
        </a:p>
      </dgm:t>
    </dgm:pt>
    <dgm:pt modelId="{56398F28-B308-429E-9E15-ADB475F7C01D}" type="sibTrans" cxnId="{DB775C21-53D9-48D4-8FA6-DD1AAF931A00}">
      <dgm:prSet/>
      <dgm:spPr/>
      <dgm:t>
        <a:bodyPr/>
        <a:lstStyle/>
        <a:p>
          <a:endParaRPr lang="en-BE"/>
        </a:p>
      </dgm:t>
    </dgm:pt>
    <dgm:pt modelId="{6DAF520F-D59D-4AD6-B681-717E54660607}">
      <dgm:prSet/>
      <dgm:spPr/>
      <dgm:t>
        <a:bodyPr/>
        <a:lstStyle/>
        <a:p>
          <a:r>
            <a:rPr lang="en-GB"/>
            <a:t>Activity: Present students with a scenario that replicates a real-world problem in their vocational field, such as troubleshooting a common issue with a plumbing system. Groups work collaboratively to devise a solution.</a:t>
          </a:r>
          <a:endParaRPr lang="en-BE"/>
        </a:p>
      </dgm:t>
    </dgm:pt>
    <dgm:pt modelId="{4A1CAB80-C3AE-4E50-9DAE-1AB144854881}" type="parTrans" cxnId="{993632DF-7513-42B7-A801-A493460C0A59}">
      <dgm:prSet/>
      <dgm:spPr/>
      <dgm:t>
        <a:bodyPr/>
        <a:lstStyle/>
        <a:p>
          <a:endParaRPr lang="en-BE"/>
        </a:p>
      </dgm:t>
    </dgm:pt>
    <dgm:pt modelId="{0A308072-EE1A-464C-9541-6380027F7AB1}" type="sibTrans" cxnId="{993632DF-7513-42B7-A801-A493460C0A59}">
      <dgm:prSet/>
      <dgm:spPr/>
      <dgm:t>
        <a:bodyPr/>
        <a:lstStyle/>
        <a:p>
          <a:endParaRPr lang="en-BE"/>
        </a:p>
      </dgm:t>
    </dgm:pt>
    <dgm:pt modelId="{A6C1200E-C255-4BBC-B311-31D348AE1351}">
      <dgm:prSet/>
      <dgm:spPr/>
      <dgm:t>
        <a:bodyPr/>
        <a:lstStyle/>
        <a:p>
          <a:r>
            <a:rPr lang="en-GB"/>
            <a:t>Objective: Develop critical thinking and practical problem-solving skills in an industry-relevant context.</a:t>
          </a:r>
          <a:endParaRPr lang="en-BE"/>
        </a:p>
      </dgm:t>
    </dgm:pt>
    <dgm:pt modelId="{376D6686-61A5-40A5-941B-D2E90CC966C6}" type="parTrans" cxnId="{1F5BC48B-C58B-4830-BC69-759021A12F96}">
      <dgm:prSet/>
      <dgm:spPr/>
      <dgm:t>
        <a:bodyPr/>
        <a:lstStyle/>
        <a:p>
          <a:endParaRPr lang="en-BE"/>
        </a:p>
      </dgm:t>
    </dgm:pt>
    <dgm:pt modelId="{96307EEF-3734-4E79-B8E1-2D649A62E133}" type="sibTrans" cxnId="{1F5BC48B-C58B-4830-BC69-759021A12F96}">
      <dgm:prSet/>
      <dgm:spPr/>
      <dgm:t>
        <a:bodyPr/>
        <a:lstStyle/>
        <a:p>
          <a:endParaRPr lang="en-BE"/>
        </a:p>
      </dgm:t>
    </dgm:pt>
    <dgm:pt modelId="{2867130B-C2A4-440E-B20D-2DCB89174B11}">
      <dgm:prSet/>
      <dgm:spPr/>
      <dgm:t>
        <a:bodyPr/>
        <a:lstStyle/>
        <a:p>
          <a:r>
            <a:rPr lang="en-GB" b="1" dirty="0"/>
            <a:t>Collaborative Design Challenge</a:t>
          </a:r>
          <a:endParaRPr lang="en-BE" b="1" dirty="0"/>
        </a:p>
      </dgm:t>
    </dgm:pt>
    <dgm:pt modelId="{7BB1DA14-7415-481D-A5F6-7D8DEF8C04F4}" type="parTrans" cxnId="{8239CE8B-2165-467C-AED8-622E0031033A}">
      <dgm:prSet/>
      <dgm:spPr/>
      <dgm:t>
        <a:bodyPr/>
        <a:lstStyle/>
        <a:p>
          <a:endParaRPr lang="en-BE"/>
        </a:p>
      </dgm:t>
    </dgm:pt>
    <dgm:pt modelId="{CBC70CCE-A0EB-4B47-B65F-C0730B086509}" type="sibTrans" cxnId="{8239CE8B-2165-467C-AED8-622E0031033A}">
      <dgm:prSet/>
      <dgm:spPr/>
      <dgm:t>
        <a:bodyPr/>
        <a:lstStyle/>
        <a:p>
          <a:endParaRPr lang="en-BE"/>
        </a:p>
      </dgm:t>
    </dgm:pt>
    <dgm:pt modelId="{DB77DBA2-9373-42FC-AAE2-98BDF77F7C7D}">
      <dgm:prSet/>
      <dgm:spPr/>
      <dgm:t>
        <a:bodyPr/>
        <a:lstStyle/>
        <a:p>
          <a:r>
            <a:rPr lang="en-GB"/>
            <a:t>Activity: Assign students to create a product design, such as a chair for carpentry students or a recipe for culinary students. Groups sketch the design, prepare a material list, and outline a plan for implementation.</a:t>
          </a:r>
          <a:endParaRPr lang="en-BE"/>
        </a:p>
      </dgm:t>
    </dgm:pt>
    <dgm:pt modelId="{F6E71C49-069D-469C-B89F-A2D04F261322}" type="parTrans" cxnId="{69D0AB78-E198-442E-8EFB-F793BDE5C634}">
      <dgm:prSet/>
      <dgm:spPr/>
      <dgm:t>
        <a:bodyPr/>
        <a:lstStyle/>
        <a:p>
          <a:endParaRPr lang="en-BE"/>
        </a:p>
      </dgm:t>
    </dgm:pt>
    <dgm:pt modelId="{CEC539B8-2BCB-42C7-A4D3-3FD676C8D15A}" type="sibTrans" cxnId="{69D0AB78-E198-442E-8EFB-F793BDE5C634}">
      <dgm:prSet/>
      <dgm:spPr/>
      <dgm:t>
        <a:bodyPr/>
        <a:lstStyle/>
        <a:p>
          <a:endParaRPr lang="en-BE"/>
        </a:p>
      </dgm:t>
    </dgm:pt>
    <dgm:pt modelId="{6CD29266-CF5F-4EB0-AC62-8D41A5FA05DF}">
      <dgm:prSet/>
      <dgm:spPr/>
      <dgm:t>
        <a:bodyPr/>
        <a:lstStyle/>
        <a:p>
          <a:r>
            <a:rPr lang="en-GB"/>
            <a:t>Objective: Foster creativity, planning, and communication skills through a task that directly relates to their vocational training.</a:t>
          </a:r>
          <a:endParaRPr lang="en-BE"/>
        </a:p>
      </dgm:t>
    </dgm:pt>
    <dgm:pt modelId="{881667DB-A6F8-4265-AB7E-030FB3121998}" type="parTrans" cxnId="{4E7E58F3-B70F-4782-8346-422CAEC14504}">
      <dgm:prSet/>
      <dgm:spPr/>
      <dgm:t>
        <a:bodyPr/>
        <a:lstStyle/>
        <a:p>
          <a:endParaRPr lang="en-BE"/>
        </a:p>
      </dgm:t>
    </dgm:pt>
    <dgm:pt modelId="{D5AFE265-1079-417A-9A8C-B3DE527EF6E5}" type="sibTrans" cxnId="{4E7E58F3-B70F-4782-8346-422CAEC14504}">
      <dgm:prSet/>
      <dgm:spPr/>
      <dgm:t>
        <a:bodyPr/>
        <a:lstStyle/>
        <a:p>
          <a:endParaRPr lang="en-BE"/>
        </a:p>
      </dgm:t>
    </dgm:pt>
    <dgm:pt modelId="{939D870D-E415-46A4-AFE3-4A6B09E8FF1E}">
      <dgm:prSet/>
      <dgm:spPr/>
      <dgm:t>
        <a:bodyPr/>
        <a:lstStyle/>
        <a:p>
          <a:r>
            <a:rPr lang="en-GB" b="1" dirty="0"/>
            <a:t>Group Presentations on Industry Practices</a:t>
          </a:r>
          <a:endParaRPr lang="en-BE" b="1" dirty="0"/>
        </a:p>
      </dgm:t>
    </dgm:pt>
    <dgm:pt modelId="{7ED199FF-349E-4B9A-97B8-3ED660F9A1FE}" type="parTrans" cxnId="{40DE517D-A234-48D6-87E7-B91C42BD597D}">
      <dgm:prSet/>
      <dgm:spPr/>
      <dgm:t>
        <a:bodyPr/>
        <a:lstStyle/>
        <a:p>
          <a:endParaRPr lang="en-BE"/>
        </a:p>
      </dgm:t>
    </dgm:pt>
    <dgm:pt modelId="{D6960E15-140C-4344-A665-2EED3E8FE3FC}" type="sibTrans" cxnId="{40DE517D-A234-48D6-87E7-B91C42BD597D}">
      <dgm:prSet/>
      <dgm:spPr/>
      <dgm:t>
        <a:bodyPr/>
        <a:lstStyle/>
        <a:p>
          <a:endParaRPr lang="en-BE"/>
        </a:p>
      </dgm:t>
    </dgm:pt>
    <dgm:pt modelId="{AAFD559D-4F33-4483-83F6-7E3B66773E12}">
      <dgm:prSet/>
      <dgm:spPr/>
      <dgm:t>
        <a:bodyPr/>
        <a:lstStyle/>
        <a:p>
          <a:r>
            <a:rPr lang="en-GB"/>
            <a:t>Activity: Assign each group a different topic, such as “Safety Procedures in Construction” or “Customer Handling in Hospitality.” Groups create a presentation and deliver it to the class.</a:t>
          </a:r>
          <a:endParaRPr lang="en-BE"/>
        </a:p>
      </dgm:t>
    </dgm:pt>
    <dgm:pt modelId="{61E2B616-E897-4C3D-8359-F4E31148CA7B}" type="parTrans" cxnId="{38AB172E-3BC9-42B8-94AD-707FFB3B118E}">
      <dgm:prSet/>
      <dgm:spPr/>
      <dgm:t>
        <a:bodyPr/>
        <a:lstStyle/>
        <a:p>
          <a:endParaRPr lang="en-BE"/>
        </a:p>
      </dgm:t>
    </dgm:pt>
    <dgm:pt modelId="{F9AA7579-6ACD-4CB2-B6D9-B04092DFAC42}" type="sibTrans" cxnId="{38AB172E-3BC9-42B8-94AD-707FFB3B118E}">
      <dgm:prSet/>
      <dgm:spPr/>
      <dgm:t>
        <a:bodyPr/>
        <a:lstStyle/>
        <a:p>
          <a:endParaRPr lang="en-BE"/>
        </a:p>
      </dgm:t>
    </dgm:pt>
    <dgm:pt modelId="{5EAF32D9-BBC0-42E9-A556-49BF5C820733}">
      <dgm:prSet/>
      <dgm:spPr/>
      <dgm:t>
        <a:bodyPr/>
        <a:lstStyle/>
        <a:p>
          <a:r>
            <a:rPr lang="en-GB"/>
            <a:t>Objective: Develop communication, research, and presentation skills, while also building a deeper understanding of core vocational practices.</a:t>
          </a:r>
          <a:endParaRPr lang="en-BE"/>
        </a:p>
      </dgm:t>
    </dgm:pt>
    <dgm:pt modelId="{C55FA0C7-FB75-424A-9FEE-68F33480C6C1}" type="parTrans" cxnId="{FE55A96E-F680-4AFA-8363-1883C3CA4B16}">
      <dgm:prSet/>
      <dgm:spPr/>
      <dgm:t>
        <a:bodyPr/>
        <a:lstStyle/>
        <a:p>
          <a:endParaRPr lang="en-BE"/>
        </a:p>
      </dgm:t>
    </dgm:pt>
    <dgm:pt modelId="{5C6EEB00-B3CB-4E79-9F48-912125973AE1}" type="sibTrans" cxnId="{FE55A96E-F680-4AFA-8363-1883C3CA4B16}">
      <dgm:prSet/>
      <dgm:spPr/>
      <dgm:t>
        <a:bodyPr/>
        <a:lstStyle/>
        <a:p>
          <a:endParaRPr lang="en-BE"/>
        </a:p>
      </dgm:t>
    </dgm:pt>
    <dgm:pt modelId="{7B1D22D1-B052-4C48-AC1A-8321A377BA33}" type="pres">
      <dgm:prSet presAssocID="{E94B1785-8F56-482E-9CE7-B023DB09FE70}" presName="linear" presStyleCnt="0">
        <dgm:presLayoutVars>
          <dgm:animLvl val="lvl"/>
          <dgm:resizeHandles val="exact"/>
        </dgm:presLayoutVars>
      </dgm:prSet>
      <dgm:spPr/>
    </dgm:pt>
    <dgm:pt modelId="{F87BEF2B-3FF1-4F9E-905B-85F9F5F7563F}" type="pres">
      <dgm:prSet presAssocID="{A7CEDF13-8467-41CF-9437-D84DF3F492B7}" presName="parentText" presStyleLbl="node1" presStyleIdx="0" presStyleCnt="3">
        <dgm:presLayoutVars>
          <dgm:chMax val="0"/>
          <dgm:bulletEnabled val="1"/>
        </dgm:presLayoutVars>
      </dgm:prSet>
      <dgm:spPr/>
    </dgm:pt>
    <dgm:pt modelId="{1CD0DACE-63D0-4841-88CF-F1B0F01C8456}" type="pres">
      <dgm:prSet presAssocID="{A7CEDF13-8467-41CF-9437-D84DF3F492B7}" presName="childText" presStyleLbl="revTx" presStyleIdx="0" presStyleCnt="3">
        <dgm:presLayoutVars>
          <dgm:bulletEnabled val="1"/>
        </dgm:presLayoutVars>
      </dgm:prSet>
      <dgm:spPr/>
    </dgm:pt>
    <dgm:pt modelId="{F8AF2C17-76BE-4C7B-B9CD-D50E62AEB098}" type="pres">
      <dgm:prSet presAssocID="{2867130B-C2A4-440E-B20D-2DCB89174B11}" presName="parentText" presStyleLbl="node1" presStyleIdx="1" presStyleCnt="3">
        <dgm:presLayoutVars>
          <dgm:chMax val="0"/>
          <dgm:bulletEnabled val="1"/>
        </dgm:presLayoutVars>
      </dgm:prSet>
      <dgm:spPr/>
    </dgm:pt>
    <dgm:pt modelId="{4C8F2969-98B3-474D-8CCB-55E50F0EADAD}" type="pres">
      <dgm:prSet presAssocID="{2867130B-C2A4-440E-B20D-2DCB89174B11}" presName="childText" presStyleLbl="revTx" presStyleIdx="1" presStyleCnt="3">
        <dgm:presLayoutVars>
          <dgm:bulletEnabled val="1"/>
        </dgm:presLayoutVars>
      </dgm:prSet>
      <dgm:spPr/>
    </dgm:pt>
    <dgm:pt modelId="{1A653039-E89F-4B77-B546-D81C3EFE2622}" type="pres">
      <dgm:prSet presAssocID="{939D870D-E415-46A4-AFE3-4A6B09E8FF1E}" presName="parentText" presStyleLbl="node1" presStyleIdx="2" presStyleCnt="3">
        <dgm:presLayoutVars>
          <dgm:chMax val="0"/>
          <dgm:bulletEnabled val="1"/>
        </dgm:presLayoutVars>
      </dgm:prSet>
      <dgm:spPr/>
    </dgm:pt>
    <dgm:pt modelId="{53637E84-8BAA-4352-B492-148AABEEDF19}" type="pres">
      <dgm:prSet presAssocID="{939D870D-E415-46A4-AFE3-4A6B09E8FF1E}" presName="childText" presStyleLbl="revTx" presStyleIdx="2" presStyleCnt="3">
        <dgm:presLayoutVars>
          <dgm:bulletEnabled val="1"/>
        </dgm:presLayoutVars>
      </dgm:prSet>
      <dgm:spPr/>
    </dgm:pt>
  </dgm:ptLst>
  <dgm:cxnLst>
    <dgm:cxn modelId="{D430AD09-A96A-4101-AB0E-FA0B4E2E88F0}" type="presOf" srcId="{AAFD559D-4F33-4483-83F6-7E3B66773E12}" destId="{53637E84-8BAA-4352-B492-148AABEEDF19}" srcOrd="0" destOrd="0" presId="urn:microsoft.com/office/officeart/2005/8/layout/vList2"/>
    <dgm:cxn modelId="{DB775C21-53D9-48D4-8FA6-DD1AAF931A00}" srcId="{E94B1785-8F56-482E-9CE7-B023DB09FE70}" destId="{A7CEDF13-8467-41CF-9437-D84DF3F492B7}" srcOrd="0" destOrd="0" parTransId="{12A0E5D9-4B6D-4A19-A9FA-881258310094}" sibTransId="{56398F28-B308-429E-9E15-ADB475F7C01D}"/>
    <dgm:cxn modelId="{38AB172E-3BC9-42B8-94AD-707FFB3B118E}" srcId="{939D870D-E415-46A4-AFE3-4A6B09E8FF1E}" destId="{AAFD559D-4F33-4483-83F6-7E3B66773E12}" srcOrd="0" destOrd="0" parTransId="{61E2B616-E897-4C3D-8359-F4E31148CA7B}" sibTransId="{F9AA7579-6ACD-4CB2-B6D9-B04092DFAC42}"/>
    <dgm:cxn modelId="{6B755C5C-5F33-42A7-8871-BB2384F67FAC}" type="presOf" srcId="{A6C1200E-C255-4BBC-B311-31D348AE1351}" destId="{1CD0DACE-63D0-4841-88CF-F1B0F01C8456}" srcOrd="0" destOrd="1" presId="urn:microsoft.com/office/officeart/2005/8/layout/vList2"/>
    <dgm:cxn modelId="{FE55A96E-F680-4AFA-8363-1883C3CA4B16}" srcId="{939D870D-E415-46A4-AFE3-4A6B09E8FF1E}" destId="{5EAF32D9-BBC0-42E9-A556-49BF5C820733}" srcOrd="1" destOrd="0" parTransId="{C55FA0C7-FB75-424A-9FEE-68F33480C6C1}" sibTransId="{5C6EEB00-B3CB-4E79-9F48-912125973AE1}"/>
    <dgm:cxn modelId="{69D0AB78-E198-442E-8EFB-F793BDE5C634}" srcId="{2867130B-C2A4-440E-B20D-2DCB89174B11}" destId="{DB77DBA2-9373-42FC-AAE2-98BDF77F7C7D}" srcOrd="0" destOrd="0" parTransId="{F6E71C49-069D-469C-B89F-A2D04F261322}" sibTransId="{CEC539B8-2BCB-42C7-A4D3-3FD676C8D15A}"/>
    <dgm:cxn modelId="{3256AE59-16B4-45EB-8FE9-82A92833D920}" type="presOf" srcId="{E94B1785-8F56-482E-9CE7-B023DB09FE70}" destId="{7B1D22D1-B052-4C48-AC1A-8321A377BA33}" srcOrd="0" destOrd="0" presId="urn:microsoft.com/office/officeart/2005/8/layout/vList2"/>
    <dgm:cxn modelId="{A6E24A5A-BC0A-4483-9DC2-0F9A3806C326}" type="presOf" srcId="{2867130B-C2A4-440E-B20D-2DCB89174B11}" destId="{F8AF2C17-76BE-4C7B-B9CD-D50E62AEB098}" srcOrd="0" destOrd="0" presId="urn:microsoft.com/office/officeart/2005/8/layout/vList2"/>
    <dgm:cxn modelId="{40DE517D-A234-48D6-87E7-B91C42BD597D}" srcId="{E94B1785-8F56-482E-9CE7-B023DB09FE70}" destId="{939D870D-E415-46A4-AFE3-4A6B09E8FF1E}" srcOrd="2" destOrd="0" parTransId="{7ED199FF-349E-4B9A-97B8-3ED660F9A1FE}" sibTransId="{D6960E15-140C-4344-A665-2EED3E8FE3FC}"/>
    <dgm:cxn modelId="{4A961D85-444B-438C-934F-254658165250}" type="presOf" srcId="{6CD29266-CF5F-4EB0-AC62-8D41A5FA05DF}" destId="{4C8F2969-98B3-474D-8CCB-55E50F0EADAD}" srcOrd="0" destOrd="1" presId="urn:microsoft.com/office/officeart/2005/8/layout/vList2"/>
    <dgm:cxn modelId="{1F5BC48B-C58B-4830-BC69-759021A12F96}" srcId="{A7CEDF13-8467-41CF-9437-D84DF3F492B7}" destId="{A6C1200E-C255-4BBC-B311-31D348AE1351}" srcOrd="1" destOrd="0" parTransId="{376D6686-61A5-40A5-941B-D2E90CC966C6}" sibTransId="{96307EEF-3734-4E79-B8E1-2D649A62E133}"/>
    <dgm:cxn modelId="{8239CE8B-2165-467C-AED8-622E0031033A}" srcId="{E94B1785-8F56-482E-9CE7-B023DB09FE70}" destId="{2867130B-C2A4-440E-B20D-2DCB89174B11}" srcOrd="1" destOrd="0" parTransId="{7BB1DA14-7415-481D-A5F6-7D8DEF8C04F4}" sibTransId="{CBC70CCE-A0EB-4B47-B65F-C0730B086509}"/>
    <dgm:cxn modelId="{78A09FBA-84F8-4BF7-B651-CCB6A5AEEB4A}" type="presOf" srcId="{939D870D-E415-46A4-AFE3-4A6B09E8FF1E}" destId="{1A653039-E89F-4B77-B546-D81C3EFE2622}" srcOrd="0" destOrd="0" presId="urn:microsoft.com/office/officeart/2005/8/layout/vList2"/>
    <dgm:cxn modelId="{993632DF-7513-42B7-A801-A493460C0A59}" srcId="{A7CEDF13-8467-41CF-9437-D84DF3F492B7}" destId="{6DAF520F-D59D-4AD6-B681-717E54660607}" srcOrd="0" destOrd="0" parTransId="{4A1CAB80-C3AE-4E50-9DAE-1AB144854881}" sibTransId="{0A308072-EE1A-464C-9541-6380027F7AB1}"/>
    <dgm:cxn modelId="{E57690E9-98AD-44B7-95C2-83BA22851211}" type="presOf" srcId="{6DAF520F-D59D-4AD6-B681-717E54660607}" destId="{1CD0DACE-63D0-4841-88CF-F1B0F01C8456}" srcOrd="0" destOrd="0" presId="urn:microsoft.com/office/officeart/2005/8/layout/vList2"/>
    <dgm:cxn modelId="{22E4B0EA-15CF-49B9-9B75-F7D8936D8B6C}" type="presOf" srcId="{5EAF32D9-BBC0-42E9-A556-49BF5C820733}" destId="{53637E84-8BAA-4352-B492-148AABEEDF19}" srcOrd="0" destOrd="1" presId="urn:microsoft.com/office/officeart/2005/8/layout/vList2"/>
    <dgm:cxn modelId="{D0CCB3F1-308E-49FA-9DEF-473C4FD1D421}" type="presOf" srcId="{A7CEDF13-8467-41CF-9437-D84DF3F492B7}" destId="{F87BEF2B-3FF1-4F9E-905B-85F9F5F7563F}" srcOrd="0" destOrd="0" presId="urn:microsoft.com/office/officeart/2005/8/layout/vList2"/>
    <dgm:cxn modelId="{7007EDF1-1815-46C3-B080-2CB7FDA6A25B}" type="presOf" srcId="{DB77DBA2-9373-42FC-AAE2-98BDF77F7C7D}" destId="{4C8F2969-98B3-474D-8CCB-55E50F0EADAD}" srcOrd="0" destOrd="0" presId="urn:microsoft.com/office/officeart/2005/8/layout/vList2"/>
    <dgm:cxn modelId="{4E7E58F3-B70F-4782-8346-422CAEC14504}" srcId="{2867130B-C2A4-440E-B20D-2DCB89174B11}" destId="{6CD29266-CF5F-4EB0-AC62-8D41A5FA05DF}" srcOrd="1" destOrd="0" parTransId="{881667DB-A6F8-4265-AB7E-030FB3121998}" sibTransId="{D5AFE265-1079-417A-9A8C-B3DE527EF6E5}"/>
    <dgm:cxn modelId="{FF5726D2-14CB-4F9E-9AD1-AEF2956F86F1}" type="presParOf" srcId="{7B1D22D1-B052-4C48-AC1A-8321A377BA33}" destId="{F87BEF2B-3FF1-4F9E-905B-85F9F5F7563F}" srcOrd="0" destOrd="0" presId="urn:microsoft.com/office/officeart/2005/8/layout/vList2"/>
    <dgm:cxn modelId="{1DC95E2A-9E56-42F9-8A0C-2DA63BA2E801}" type="presParOf" srcId="{7B1D22D1-B052-4C48-AC1A-8321A377BA33}" destId="{1CD0DACE-63D0-4841-88CF-F1B0F01C8456}" srcOrd="1" destOrd="0" presId="urn:microsoft.com/office/officeart/2005/8/layout/vList2"/>
    <dgm:cxn modelId="{9ABF04E0-4321-4D50-9F35-167260D5FB59}" type="presParOf" srcId="{7B1D22D1-B052-4C48-AC1A-8321A377BA33}" destId="{F8AF2C17-76BE-4C7B-B9CD-D50E62AEB098}" srcOrd="2" destOrd="0" presId="urn:microsoft.com/office/officeart/2005/8/layout/vList2"/>
    <dgm:cxn modelId="{9DA2FD25-D62F-4313-B730-44E62D25D4AA}" type="presParOf" srcId="{7B1D22D1-B052-4C48-AC1A-8321A377BA33}" destId="{4C8F2969-98B3-474D-8CCB-55E50F0EADAD}" srcOrd="3" destOrd="0" presId="urn:microsoft.com/office/officeart/2005/8/layout/vList2"/>
    <dgm:cxn modelId="{3270359F-71BB-491B-917F-8F9AC62E668A}" type="presParOf" srcId="{7B1D22D1-B052-4C48-AC1A-8321A377BA33}" destId="{1A653039-E89F-4B77-B546-D81C3EFE2622}" srcOrd="4" destOrd="0" presId="urn:microsoft.com/office/officeart/2005/8/layout/vList2"/>
    <dgm:cxn modelId="{50159AD7-2887-4796-A9DF-7BF1AFBCCEDE}" type="presParOf" srcId="{7B1D22D1-B052-4C48-AC1A-8321A377BA33}" destId="{53637E84-8BAA-4352-B492-148AABEEDF19}"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54419-FBEA-4F1C-A36E-AF4AE29BB96F}"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EC93ED45-6054-4E24-AD6C-E6A0B048C99C}">
      <dgm:prSet/>
      <dgm:spPr/>
      <dgm:t>
        <a:bodyPr/>
        <a:lstStyle/>
        <a:p>
          <a:r>
            <a:rPr lang="en-GB" b="1"/>
            <a:t>Structured In-Class Collaboration</a:t>
          </a:r>
          <a:endParaRPr lang="en-BE"/>
        </a:p>
      </dgm:t>
    </dgm:pt>
    <dgm:pt modelId="{004A0BC4-C548-4F2E-A040-60B5A0F4848D}" type="parTrans" cxnId="{EA07E0F4-B02F-4DB5-B50A-2E4D31C72558}">
      <dgm:prSet/>
      <dgm:spPr/>
      <dgm:t>
        <a:bodyPr/>
        <a:lstStyle/>
        <a:p>
          <a:endParaRPr lang="en-BE"/>
        </a:p>
      </dgm:t>
    </dgm:pt>
    <dgm:pt modelId="{5A31719F-2E87-4915-9781-584E2D052601}" type="sibTrans" cxnId="{EA07E0F4-B02F-4DB5-B50A-2E4D31C72558}">
      <dgm:prSet/>
      <dgm:spPr/>
      <dgm:t>
        <a:bodyPr/>
        <a:lstStyle/>
        <a:p>
          <a:endParaRPr lang="en-BE"/>
        </a:p>
      </dgm:t>
    </dgm:pt>
    <dgm:pt modelId="{EB6B3CBA-DDCE-43C2-BE9E-53B77F2C94BA}">
      <dgm:prSet/>
      <dgm:spPr/>
      <dgm:t>
        <a:bodyPr/>
        <a:lstStyle/>
        <a:p>
          <a:r>
            <a:rPr lang="en-GB" b="1"/>
            <a:t>Role Assignment</a:t>
          </a:r>
          <a:r>
            <a:rPr lang="en-GB"/>
            <a:t>: Assign roles like “discussion leader,” “note-taker,” or “practical task coordinator” to make sure every student participates meaningfully.</a:t>
          </a:r>
          <a:endParaRPr lang="en-BE"/>
        </a:p>
      </dgm:t>
    </dgm:pt>
    <dgm:pt modelId="{6E2B8CA9-AB34-4FB8-91CA-A0E1FE4BEF07}" type="parTrans" cxnId="{1D2F7D45-9DCB-4AFD-AE24-6ED64E430F71}">
      <dgm:prSet/>
      <dgm:spPr/>
      <dgm:t>
        <a:bodyPr/>
        <a:lstStyle/>
        <a:p>
          <a:endParaRPr lang="en-BE"/>
        </a:p>
      </dgm:t>
    </dgm:pt>
    <dgm:pt modelId="{217FF985-60D0-4F15-8A57-9588F5ECAC4A}" type="sibTrans" cxnId="{1D2F7D45-9DCB-4AFD-AE24-6ED64E430F71}">
      <dgm:prSet/>
      <dgm:spPr/>
      <dgm:t>
        <a:bodyPr/>
        <a:lstStyle/>
        <a:p>
          <a:endParaRPr lang="en-BE"/>
        </a:p>
      </dgm:t>
    </dgm:pt>
    <dgm:pt modelId="{6B0EA800-2376-4875-B6D3-C622D1B2BFCF}">
      <dgm:prSet/>
      <dgm:spPr/>
      <dgm:t>
        <a:bodyPr/>
        <a:lstStyle/>
        <a:p>
          <a:r>
            <a:rPr lang="en-GB" b="1"/>
            <a:t>Hands-On Focus</a:t>
          </a:r>
          <a:r>
            <a:rPr lang="en-GB"/>
            <a:t>: Ensure that in-class activities focus on hands-on, real-world problem-solving that reflects industry practices. For example, students might work together to assemble and test a mechanical component.</a:t>
          </a:r>
          <a:endParaRPr lang="en-BE"/>
        </a:p>
      </dgm:t>
    </dgm:pt>
    <dgm:pt modelId="{669EBB14-656A-435A-9F53-42C1BFEE8CC2}" type="parTrans" cxnId="{577A7237-E85F-4F73-B422-7F6FDA5EF067}">
      <dgm:prSet/>
      <dgm:spPr/>
      <dgm:t>
        <a:bodyPr/>
        <a:lstStyle/>
        <a:p>
          <a:endParaRPr lang="en-BE"/>
        </a:p>
      </dgm:t>
    </dgm:pt>
    <dgm:pt modelId="{FE741351-19F7-477B-A788-E6EBB7AF06B3}" type="sibTrans" cxnId="{577A7237-E85F-4F73-B422-7F6FDA5EF067}">
      <dgm:prSet/>
      <dgm:spPr/>
      <dgm:t>
        <a:bodyPr/>
        <a:lstStyle/>
        <a:p>
          <a:endParaRPr lang="en-BE"/>
        </a:p>
      </dgm:t>
    </dgm:pt>
    <dgm:pt modelId="{3A580A01-194A-4785-BB35-43ABDEB0E31E}">
      <dgm:prSet/>
      <dgm:spPr/>
      <dgm:t>
        <a:bodyPr/>
        <a:lstStyle/>
        <a:p>
          <a:r>
            <a:rPr lang="en-GB" b="1"/>
            <a:t>Utilize Collaborative Learning Tools</a:t>
          </a:r>
          <a:endParaRPr lang="en-BE"/>
        </a:p>
      </dgm:t>
    </dgm:pt>
    <dgm:pt modelId="{B743F1ED-D316-417E-82E4-1AD7D31D5F4D}" type="parTrans" cxnId="{A3FF9E42-3B70-44FB-9CCB-C59A3D57A08A}">
      <dgm:prSet/>
      <dgm:spPr/>
      <dgm:t>
        <a:bodyPr/>
        <a:lstStyle/>
        <a:p>
          <a:endParaRPr lang="en-BE"/>
        </a:p>
      </dgm:t>
    </dgm:pt>
    <dgm:pt modelId="{49A08274-A17B-4AA2-A5CD-A480AC64827A}" type="sibTrans" cxnId="{A3FF9E42-3B70-44FB-9CCB-C59A3D57A08A}">
      <dgm:prSet/>
      <dgm:spPr/>
      <dgm:t>
        <a:bodyPr/>
        <a:lstStyle/>
        <a:p>
          <a:endParaRPr lang="en-BE"/>
        </a:p>
      </dgm:t>
    </dgm:pt>
    <dgm:pt modelId="{09E5509F-5B21-4533-8DA8-1D71C31E1EA1}">
      <dgm:prSet/>
      <dgm:spPr/>
      <dgm:t>
        <a:bodyPr/>
        <a:lstStyle/>
        <a:p>
          <a:r>
            <a:rPr lang="en-GB" b="1"/>
            <a:t>Digital Collaboration Tools</a:t>
          </a:r>
          <a:r>
            <a:rPr lang="en-GB"/>
            <a:t>: Tools such as Google Workspace (Docs, Slides) and Trello can facilitate real-time collaboration, content creation, and task tracking.</a:t>
          </a:r>
          <a:endParaRPr lang="en-BE"/>
        </a:p>
      </dgm:t>
    </dgm:pt>
    <dgm:pt modelId="{CAF21476-506C-410C-A898-996D9E0C9856}" type="parTrans" cxnId="{B0C8CC47-5FFF-4A3B-AE73-E5B48F0E2AC6}">
      <dgm:prSet/>
      <dgm:spPr/>
      <dgm:t>
        <a:bodyPr/>
        <a:lstStyle/>
        <a:p>
          <a:endParaRPr lang="en-BE"/>
        </a:p>
      </dgm:t>
    </dgm:pt>
    <dgm:pt modelId="{843FE360-D41B-4A82-84F9-3760D528FE14}" type="sibTrans" cxnId="{B0C8CC47-5FFF-4A3B-AE73-E5B48F0E2AC6}">
      <dgm:prSet/>
      <dgm:spPr/>
      <dgm:t>
        <a:bodyPr/>
        <a:lstStyle/>
        <a:p>
          <a:endParaRPr lang="en-BE"/>
        </a:p>
      </dgm:t>
    </dgm:pt>
    <dgm:pt modelId="{FC1AF9D5-A784-4CC1-B6B6-B12CE09AE161}">
      <dgm:prSet/>
      <dgm:spPr/>
      <dgm:t>
        <a:bodyPr/>
        <a:lstStyle/>
        <a:p>
          <a:r>
            <a:rPr lang="en-GB" b="1"/>
            <a:t>Visual and Interactive Tools</a:t>
          </a:r>
          <a:r>
            <a:rPr lang="en-GB"/>
            <a:t>: Use tools like Padlet or Miro for brainstorming, visual mapping, and creating diagrams collaboratively.</a:t>
          </a:r>
          <a:endParaRPr lang="en-BE"/>
        </a:p>
      </dgm:t>
    </dgm:pt>
    <dgm:pt modelId="{4187ECD2-F5BA-4AC2-B7EE-75CBB31003F0}" type="parTrans" cxnId="{311DD717-E7E5-4DC8-865F-768CD5E50177}">
      <dgm:prSet/>
      <dgm:spPr/>
      <dgm:t>
        <a:bodyPr/>
        <a:lstStyle/>
        <a:p>
          <a:endParaRPr lang="en-BE"/>
        </a:p>
      </dgm:t>
    </dgm:pt>
    <dgm:pt modelId="{C6CAEE88-12B0-4BD2-91D7-94B6F631F0FB}" type="sibTrans" cxnId="{311DD717-E7E5-4DC8-865F-768CD5E50177}">
      <dgm:prSet/>
      <dgm:spPr/>
      <dgm:t>
        <a:bodyPr/>
        <a:lstStyle/>
        <a:p>
          <a:endParaRPr lang="en-BE"/>
        </a:p>
      </dgm:t>
    </dgm:pt>
    <dgm:pt modelId="{507B35FF-6A8F-42B5-A171-73CDDE66DED3}">
      <dgm:prSet/>
      <dgm:spPr/>
      <dgm:t>
        <a:bodyPr/>
        <a:lstStyle/>
        <a:p>
          <a:r>
            <a:rPr lang="en-GB" b="1"/>
            <a:t>Online Learning Platforms</a:t>
          </a:r>
          <a:r>
            <a:rPr lang="en-GB"/>
            <a:t>: Platforms like Moodle or Microsoft Teams can be used to host resources, manage tasks, and facilitate discussions.</a:t>
          </a:r>
          <a:endParaRPr lang="en-BE"/>
        </a:p>
      </dgm:t>
    </dgm:pt>
    <dgm:pt modelId="{7A42A28C-9388-4700-BAB1-C7F3294FF2C5}" type="parTrans" cxnId="{25FD8CB1-C0F3-49AD-B6CE-4EB5D9E81009}">
      <dgm:prSet/>
      <dgm:spPr/>
      <dgm:t>
        <a:bodyPr/>
        <a:lstStyle/>
        <a:p>
          <a:endParaRPr lang="en-BE"/>
        </a:p>
      </dgm:t>
    </dgm:pt>
    <dgm:pt modelId="{42CF0B08-914D-4C1A-B29B-6CD0F6C94E58}" type="sibTrans" cxnId="{25FD8CB1-C0F3-49AD-B6CE-4EB5D9E81009}">
      <dgm:prSet/>
      <dgm:spPr/>
      <dgm:t>
        <a:bodyPr/>
        <a:lstStyle/>
        <a:p>
          <a:endParaRPr lang="en-BE"/>
        </a:p>
      </dgm:t>
    </dgm:pt>
    <dgm:pt modelId="{A27CD770-DEEB-43EE-A864-E1A28F58E4B2}">
      <dgm:prSet/>
      <dgm:spPr/>
      <dgm:t>
        <a:bodyPr/>
        <a:lstStyle/>
        <a:p>
          <a:r>
            <a:rPr lang="en-GB" b="1"/>
            <a:t>Scaffold Collaborative Activities</a:t>
          </a:r>
          <a:endParaRPr lang="en-BE"/>
        </a:p>
      </dgm:t>
    </dgm:pt>
    <dgm:pt modelId="{9A41CD8B-E61D-4798-AE81-2E48DD7DA4B0}" type="parTrans" cxnId="{490EF889-B4CD-4124-AC1A-909728C49418}">
      <dgm:prSet/>
      <dgm:spPr/>
      <dgm:t>
        <a:bodyPr/>
        <a:lstStyle/>
        <a:p>
          <a:endParaRPr lang="en-BE"/>
        </a:p>
      </dgm:t>
    </dgm:pt>
    <dgm:pt modelId="{E5A6232A-2F6F-45DD-8DF4-64FC80085069}" type="sibTrans" cxnId="{490EF889-B4CD-4124-AC1A-909728C49418}">
      <dgm:prSet/>
      <dgm:spPr/>
      <dgm:t>
        <a:bodyPr/>
        <a:lstStyle/>
        <a:p>
          <a:endParaRPr lang="en-BE"/>
        </a:p>
      </dgm:t>
    </dgm:pt>
    <dgm:pt modelId="{26154CC4-C717-4E64-960C-1732EE622EA5}">
      <dgm:prSet/>
      <dgm:spPr/>
      <dgm:t>
        <a:bodyPr/>
        <a:lstStyle/>
        <a:p>
          <a:r>
            <a:rPr lang="en-GB" b="1"/>
            <a:t>Provide Supportive Resources</a:t>
          </a:r>
          <a:r>
            <a:rPr lang="en-GB"/>
            <a:t>: Offer templates, guides, and checklists to help students navigate collaborative activities.</a:t>
          </a:r>
          <a:endParaRPr lang="en-BE"/>
        </a:p>
      </dgm:t>
    </dgm:pt>
    <dgm:pt modelId="{3526F834-E702-4BD7-B83A-268F927315A1}" type="parTrans" cxnId="{1F50046F-2D5E-457C-8E51-364667793FAB}">
      <dgm:prSet/>
      <dgm:spPr/>
      <dgm:t>
        <a:bodyPr/>
        <a:lstStyle/>
        <a:p>
          <a:endParaRPr lang="en-BE"/>
        </a:p>
      </dgm:t>
    </dgm:pt>
    <dgm:pt modelId="{6C77526D-0C14-44B6-A2FC-776214739F1A}" type="sibTrans" cxnId="{1F50046F-2D5E-457C-8E51-364667793FAB}">
      <dgm:prSet/>
      <dgm:spPr/>
      <dgm:t>
        <a:bodyPr/>
        <a:lstStyle/>
        <a:p>
          <a:endParaRPr lang="en-BE"/>
        </a:p>
      </dgm:t>
    </dgm:pt>
    <dgm:pt modelId="{FE27FB99-E841-46A3-B694-00286A96B2C7}">
      <dgm:prSet/>
      <dgm:spPr/>
      <dgm:t>
        <a:bodyPr/>
        <a:lstStyle/>
        <a:p>
          <a:r>
            <a:rPr lang="en-GB" b="1"/>
            <a:t>Set Milestones</a:t>
          </a:r>
          <a:r>
            <a:rPr lang="en-GB"/>
            <a:t>: Establish clear milestones for group projects to maintain progress and identify challenges early.</a:t>
          </a:r>
          <a:endParaRPr lang="en-BE"/>
        </a:p>
      </dgm:t>
    </dgm:pt>
    <dgm:pt modelId="{FAE08DA2-FA40-45A0-8886-9FB2C67999EA}" type="parTrans" cxnId="{5632737E-A0C5-45F4-8F81-F0A60E39598D}">
      <dgm:prSet/>
      <dgm:spPr/>
      <dgm:t>
        <a:bodyPr/>
        <a:lstStyle/>
        <a:p>
          <a:endParaRPr lang="en-BE"/>
        </a:p>
      </dgm:t>
    </dgm:pt>
    <dgm:pt modelId="{886E4F47-1406-4A15-9C45-1626A0F6ECDE}" type="sibTrans" cxnId="{5632737E-A0C5-45F4-8F81-F0A60E39598D}">
      <dgm:prSet/>
      <dgm:spPr/>
      <dgm:t>
        <a:bodyPr/>
        <a:lstStyle/>
        <a:p>
          <a:endParaRPr lang="en-BE"/>
        </a:p>
      </dgm:t>
    </dgm:pt>
    <dgm:pt modelId="{1CD265F0-FB1C-4F20-81F4-B189EDBDC94D}">
      <dgm:prSet/>
      <dgm:spPr/>
      <dgm:t>
        <a:bodyPr/>
        <a:lstStyle/>
        <a:p>
          <a:r>
            <a:rPr lang="en-GB" b="1"/>
            <a:t>Feedback Opportunities</a:t>
          </a:r>
          <a:r>
            <a:rPr lang="en-GB"/>
            <a:t>: Incorporate multiple opportunities for formative feedback from both peers and instructors.</a:t>
          </a:r>
          <a:endParaRPr lang="en-BE"/>
        </a:p>
      </dgm:t>
    </dgm:pt>
    <dgm:pt modelId="{0633F209-B21F-4D89-9481-6FFFDC071C75}" type="parTrans" cxnId="{CCCEC83F-C451-4A71-AF15-0DF3FC47AB60}">
      <dgm:prSet/>
      <dgm:spPr/>
      <dgm:t>
        <a:bodyPr/>
        <a:lstStyle/>
        <a:p>
          <a:endParaRPr lang="en-BE"/>
        </a:p>
      </dgm:t>
    </dgm:pt>
    <dgm:pt modelId="{3ECF05C4-6531-4E3F-889C-E33CB8D5B3D2}" type="sibTrans" cxnId="{CCCEC83F-C451-4A71-AF15-0DF3FC47AB60}">
      <dgm:prSet/>
      <dgm:spPr/>
      <dgm:t>
        <a:bodyPr/>
        <a:lstStyle/>
        <a:p>
          <a:endParaRPr lang="en-BE"/>
        </a:p>
      </dgm:t>
    </dgm:pt>
    <dgm:pt modelId="{E9BE2103-6E1E-4425-9C66-E90072E79D31}" type="pres">
      <dgm:prSet presAssocID="{8D654419-FBEA-4F1C-A36E-AF4AE29BB96F}" presName="linear" presStyleCnt="0">
        <dgm:presLayoutVars>
          <dgm:animLvl val="lvl"/>
          <dgm:resizeHandles val="exact"/>
        </dgm:presLayoutVars>
      </dgm:prSet>
      <dgm:spPr/>
    </dgm:pt>
    <dgm:pt modelId="{BA149204-9642-476E-B97F-0FC12DD2F939}" type="pres">
      <dgm:prSet presAssocID="{EC93ED45-6054-4E24-AD6C-E6A0B048C99C}" presName="parentText" presStyleLbl="node1" presStyleIdx="0" presStyleCnt="3">
        <dgm:presLayoutVars>
          <dgm:chMax val="0"/>
          <dgm:bulletEnabled val="1"/>
        </dgm:presLayoutVars>
      </dgm:prSet>
      <dgm:spPr/>
    </dgm:pt>
    <dgm:pt modelId="{7B2516FF-61CE-4255-9F36-24D24458672E}" type="pres">
      <dgm:prSet presAssocID="{EC93ED45-6054-4E24-AD6C-E6A0B048C99C}" presName="childText" presStyleLbl="revTx" presStyleIdx="0" presStyleCnt="3">
        <dgm:presLayoutVars>
          <dgm:bulletEnabled val="1"/>
        </dgm:presLayoutVars>
      </dgm:prSet>
      <dgm:spPr/>
    </dgm:pt>
    <dgm:pt modelId="{853971A4-9366-4EB2-9D90-3C604157C9C1}" type="pres">
      <dgm:prSet presAssocID="{3A580A01-194A-4785-BB35-43ABDEB0E31E}" presName="parentText" presStyleLbl="node1" presStyleIdx="1" presStyleCnt="3">
        <dgm:presLayoutVars>
          <dgm:chMax val="0"/>
          <dgm:bulletEnabled val="1"/>
        </dgm:presLayoutVars>
      </dgm:prSet>
      <dgm:spPr/>
    </dgm:pt>
    <dgm:pt modelId="{231A03E5-600A-411D-A913-07A33EA04C66}" type="pres">
      <dgm:prSet presAssocID="{3A580A01-194A-4785-BB35-43ABDEB0E31E}" presName="childText" presStyleLbl="revTx" presStyleIdx="1" presStyleCnt="3">
        <dgm:presLayoutVars>
          <dgm:bulletEnabled val="1"/>
        </dgm:presLayoutVars>
      </dgm:prSet>
      <dgm:spPr/>
    </dgm:pt>
    <dgm:pt modelId="{1EBBA07B-2992-4704-A628-6AC739E7E018}" type="pres">
      <dgm:prSet presAssocID="{A27CD770-DEEB-43EE-A864-E1A28F58E4B2}" presName="parentText" presStyleLbl="node1" presStyleIdx="2" presStyleCnt="3">
        <dgm:presLayoutVars>
          <dgm:chMax val="0"/>
          <dgm:bulletEnabled val="1"/>
        </dgm:presLayoutVars>
      </dgm:prSet>
      <dgm:spPr/>
    </dgm:pt>
    <dgm:pt modelId="{C0EBC5DD-E76F-4E4E-A3E8-7213DE730D4F}" type="pres">
      <dgm:prSet presAssocID="{A27CD770-DEEB-43EE-A864-E1A28F58E4B2}" presName="childText" presStyleLbl="revTx" presStyleIdx="2" presStyleCnt="3">
        <dgm:presLayoutVars>
          <dgm:bulletEnabled val="1"/>
        </dgm:presLayoutVars>
      </dgm:prSet>
      <dgm:spPr/>
    </dgm:pt>
  </dgm:ptLst>
  <dgm:cxnLst>
    <dgm:cxn modelId="{311DD717-E7E5-4DC8-865F-768CD5E50177}" srcId="{3A580A01-194A-4785-BB35-43ABDEB0E31E}" destId="{FC1AF9D5-A784-4CC1-B6B6-B12CE09AE161}" srcOrd="1" destOrd="0" parTransId="{4187ECD2-F5BA-4AC2-B7EE-75CBB31003F0}" sibTransId="{C6CAEE88-12B0-4BD2-91D7-94B6F631F0FB}"/>
    <dgm:cxn modelId="{DFDB1D1D-21FB-48E5-AD59-A9317672043A}" type="presOf" srcId="{507B35FF-6A8F-42B5-A171-73CDDE66DED3}" destId="{231A03E5-600A-411D-A913-07A33EA04C66}" srcOrd="0" destOrd="2" presId="urn:microsoft.com/office/officeart/2005/8/layout/vList2"/>
    <dgm:cxn modelId="{577A7237-E85F-4F73-B422-7F6FDA5EF067}" srcId="{EC93ED45-6054-4E24-AD6C-E6A0B048C99C}" destId="{6B0EA800-2376-4875-B6D3-C622D1B2BFCF}" srcOrd="1" destOrd="0" parTransId="{669EBB14-656A-435A-9F53-42C1BFEE8CC2}" sibTransId="{FE741351-19F7-477B-A788-E6EBB7AF06B3}"/>
    <dgm:cxn modelId="{CCCEC83F-C451-4A71-AF15-0DF3FC47AB60}" srcId="{A27CD770-DEEB-43EE-A864-E1A28F58E4B2}" destId="{1CD265F0-FB1C-4F20-81F4-B189EDBDC94D}" srcOrd="2" destOrd="0" parTransId="{0633F209-B21F-4D89-9481-6FFFDC071C75}" sibTransId="{3ECF05C4-6531-4E3F-889C-E33CB8D5B3D2}"/>
    <dgm:cxn modelId="{A3FF9E42-3B70-44FB-9CCB-C59A3D57A08A}" srcId="{8D654419-FBEA-4F1C-A36E-AF4AE29BB96F}" destId="{3A580A01-194A-4785-BB35-43ABDEB0E31E}" srcOrd="1" destOrd="0" parTransId="{B743F1ED-D316-417E-82E4-1AD7D31D5F4D}" sibTransId="{49A08274-A17B-4AA2-A5CD-A480AC64827A}"/>
    <dgm:cxn modelId="{1D2F7D45-9DCB-4AFD-AE24-6ED64E430F71}" srcId="{EC93ED45-6054-4E24-AD6C-E6A0B048C99C}" destId="{EB6B3CBA-DDCE-43C2-BE9E-53B77F2C94BA}" srcOrd="0" destOrd="0" parTransId="{6E2B8CA9-AB34-4FB8-91CA-A0E1FE4BEF07}" sibTransId="{217FF985-60D0-4F15-8A57-9588F5ECAC4A}"/>
    <dgm:cxn modelId="{B0C8CC47-5FFF-4A3B-AE73-E5B48F0E2AC6}" srcId="{3A580A01-194A-4785-BB35-43ABDEB0E31E}" destId="{09E5509F-5B21-4533-8DA8-1D71C31E1EA1}" srcOrd="0" destOrd="0" parTransId="{CAF21476-506C-410C-A898-996D9E0C9856}" sibTransId="{843FE360-D41B-4A82-84F9-3760D528FE14}"/>
    <dgm:cxn modelId="{64264469-1963-4479-A55B-69568C31366E}" type="presOf" srcId="{EB6B3CBA-DDCE-43C2-BE9E-53B77F2C94BA}" destId="{7B2516FF-61CE-4255-9F36-24D24458672E}" srcOrd="0" destOrd="0" presId="urn:microsoft.com/office/officeart/2005/8/layout/vList2"/>
    <dgm:cxn modelId="{1F50046F-2D5E-457C-8E51-364667793FAB}" srcId="{A27CD770-DEEB-43EE-A864-E1A28F58E4B2}" destId="{26154CC4-C717-4E64-960C-1732EE622EA5}" srcOrd="0" destOrd="0" parTransId="{3526F834-E702-4BD7-B83A-268F927315A1}" sibTransId="{6C77526D-0C14-44B6-A2FC-776214739F1A}"/>
    <dgm:cxn modelId="{A9412758-974D-4B85-BBB5-68665270CCFE}" type="presOf" srcId="{A27CD770-DEEB-43EE-A864-E1A28F58E4B2}" destId="{1EBBA07B-2992-4704-A628-6AC739E7E018}" srcOrd="0" destOrd="0" presId="urn:microsoft.com/office/officeart/2005/8/layout/vList2"/>
    <dgm:cxn modelId="{94A46C78-098C-488D-AD12-1555010020D7}" type="presOf" srcId="{FC1AF9D5-A784-4CC1-B6B6-B12CE09AE161}" destId="{231A03E5-600A-411D-A913-07A33EA04C66}" srcOrd="0" destOrd="1" presId="urn:microsoft.com/office/officeart/2005/8/layout/vList2"/>
    <dgm:cxn modelId="{5632737E-A0C5-45F4-8F81-F0A60E39598D}" srcId="{A27CD770-DEEB-43EE-A864-E1A28F58E4B2}" destId="{FE27FB99-E841-46A3-B694-00286A96B2C7}" srcOrd="1" destOrd="0" parTransId="{FAE08DA2-FA40-45A0-8886-9FB2C67999EA}" sibTransId="{886E4F47-1406-4A15-9C45-1626A0F6ECDE}"/>
    <dgm:cxn modelId="{3526E780-2947-4A8B-9792-FDC8926ECA82}" type="presOf" srcId="{EC93ED45-6054-4E24-AD6C-E6A0B048C99C}" destId="{BA149204-9642-476E-B97F-0FC12DD2F939}" srcOrd="0" destOrd="0" presId="urn:microsoft.com/office/officeart/2005/8/layout/vList2"/>
    <dgm:cxn modelId="{719BD983-722B-4639-9673-3C745D9ACE42}" type="presOf" srcId="{26154CC4-C717-4E64-960C-1732EE622EA5}" destId="{C0EBC5DD-E76F-4E4E-A3E8-7213DE730D4F}" srcOrd="0" destOrd="0" presId="urn:microsoft.com/office/officeart/2005/8/layout/vList2"/>
    <dgm:cxn modelId="{490EF889-B4CD-4124-AC1A-909728C49418}" srcId="{8D654419-FBEA-4F1C-A36E-AF4AE29BB96F}" destId="{A27CD770-DEEB-43EE-A864-E1A28F58E4B2}" srcOrd="2" destOrd="0" parTransId="{9A41CD8B-E61D-4798-AE81-2E48DD7DA4B0}" sibTransId="{E5A6232A-2F6F-45DD-8DF4-64FC80085069}"/>
    <dgm:cxn modelId="{685B05AB-C9E3-4133-9EB7-70C7597AE9A6}" type="presOf" srcId="{6B0EA800-2376-4875-B6D3-C622D1B2BFCF}" destId="{7B2516FF-61CE-4255-9F36-24D24458672E}" srcOrd="0" destOrd="1" presId="urn:microsoft.com/office/officeart/2005/8/layout/vList2"/>
    <dgm:cxn modelId="{854226B0-6077-40FB-8ED7-57FF43EBC6E5}" type="presOf" srcId="{3A580A01-194A-4785-BB35-43ABDEB0E31E}" destId="{853971A4-9366-4EB2-9D90-3C604157C9C1}" srcOrd="0" destOrd="0" presId="urn:microsoft.com/office/officeart/2005/8/layout/vList2"/>
    <dgm:cxn modelId="{25FD8CB1-C0F3-49AD-B6CE-4EB5D9E81009}" srcId="{3A580A01-194A-4785-BB35-43ABDEB0E31E}" destId="{507B35FF-6A8F-42B5-A171-73CDDE66DED3}" srcOrd="2" destOrd="0" parTransId="{7A42A28C-9388-4700-BAB1-C7F3294FF2C5}" sibTransId="{42CF0B08-914D-4C1A-B29B-6CD0F6C94E58}"/>
    <dgm:cxn modelId="{CC6179CC-0BA2-4EDB-B00F-6D56F264563B}" type="presOf" srcId="{1CD265F0-FB1C-4F20-81F4-B189EDBDC94D}" destId="{C0EBC5DD-E76F-4E4E-A3E8-7213DE730D4F}" srcOrd="0" destOrd="2" presId="urn:microsoft.com/office/officeart/2005/8/layout/vList2"/>
    <dgm:cxn modelId="{10F5A4D8-2CD7-49E2-A5C3-244B8A3DAD07}" type="presOf" srcId="{8D654419-FBEA-4F1C-A36E-AF4AE29BB96F}" destId="{E9BE2103-6E1E-4425-9C66-E90072E79D31}" srcOrd="0" destOrd="0" presId="urn:microsoft.com/office/officeart/2005/8/layout/vList2"/>
    <dgm:cxn modelId="{E82E51EF-B6B2-4481-B66F-7C140609C57E}" type="presOf" srcId="{09E5509F-5B21-4533-8DA8-1D71C31E1EA1}" destId="{231A03E5-600A-411D-A913-07A33EA04C66}" srcOrd="0" destOrd="0" presId="urn:microsoft.com/office/officeart/2005/8/layout/vList2"/>
    <dgm:cxn modelId="{EA07E0F4-B02F-4DB5-B50A-2E4D31C72558}" srcId="{8D654419-FBEA-4F1C-A36E-AF4AE29BB96F}" destId="{EC93ED45-6054-4E24-AD6C-E6A0B048C99C}" srcOrd="0" destOrd="0" parTransId="{004A0BC4-C548-4F2E-A040-60B5A0F4848D}" sibTransId="{5A31719F-2E87-4915-9781-584E2D052601}"/>
    <dgm:cxn modelId="{7BB396F5-7B69-4E3F-BB2B-128436A27083}" type="presOf" srcId="{FE27FB99-E841-46A3-B694-00286A96B2C7}" destId="{C0EBC5DD-E76F-4E4E-A3E8-7213DE730D4F}" srcOrd="0" destOrd="1" presId="urn:microsoft.com/office/officeart/2005/8/layout/vList2"/>
    <dgm:cxn modelId="{86AA5882-A222-4457-8BA3-87CE8FA81B3E}" type="presParOf" srcId="{E9BE2103-6E1E-4425-9C66-E90072E79D31}" destId="{BA149204-9642-476E-B97F-0FC12DD2F939}" srcOrd="0" destOrd="0" presId="urn:microsoft.com/office/officeart/2005/8/layout/vList2"/>
    <dgm:cxn modelId="{F333BBC1-2AD5-4D33-941E-4D4C8335348C}" type="presParOf" srcId="{E9BE2103-6E1E-4425-9C66-E90072E79D31}" destId="{7B2516FF-61CE-4255-9F36-24D24458672E}" srcOrd="1" destOrd="0" presId="urn:microsoft.com/office/officeart/2005/8/layout/vList2"/>
    <dgm:cxn modelId="{A378B4AB-80D1-488F-AB59-8436888FC89D}" type="presParOf" srcId="{E9BE2103-6E1E-4425-9C66-E90072E79D31}" destId="{853971A4-9366-4EB2-9D90-3C604157C9C1}" srcOrd="2" destOrd="0" presId="urn:microsoft.com/office/officeart/2005/8/layout/vList2"/>
    <dgm:cxn modelId="{25FC4E14-D045-4DCB-9C5A-E7805EAEBBDF}" type="presParOf" srcId="{E9BE2103-6E1E-4425-9C66-E90072E79D31}" destId="{231A03E5-600A-411D-A913-07A33EA04C66}" srcOrd="3" destOrd="0" presId="urn:microsoft.com/office/officeart/2005/8/layout/vList2"/>
    <dgm:cxn modelId="{ADF4EFC7-E001-4F58-A6A3-28423865331A}" type="presParOf" srcId="{E9BE2103-6E1E-4425-9C66-E90072E79D31}" destId="{1EBBA07B-2992-4704-A628-6AC739E7E018}" srcOrd="4" destOrd="0" presId="urn:microsoft.com/office/officeart/2005/8/layout/vList2"/>
    <dgm:cxn modelId="{61053D27-3553-47B7-B459-8073EC60CD1A}" type="presParOf" srcId="{E9BE2103-6E1E-4425-9C66-E90072E79D31}" destId="{C0EBC5DD-E76F-4E4E-A3E8-7213DE730D4F}"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D157E-4552-4140-8F2B-337EA5987998}"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A86C7A60-71FC-4C79-9D94-D98FBD778D4F}">
      <dgm:prSet/>
      <dgm:spPr/>
      <dgm:t>
        <a:bodyPr/>
        <a:lstStyle/>
        <a:p>
          <a:r>
            <a:rPr lang="en-GB"/>
            <a:t>Embracing interdisciplinary projects within flipped classrooms opens avenues for holistic education, transcending traditional subject boundaries to foster real-world skills and collaboration. </a:t>
          </a:r>
          <a:endParaRPr lang="en-BE"/>
        </a:p>
      </dgm:t>
    </dgm:pt>
    <dgm:pt modelId="{B2E58E41-052D-4BC9-8FBB-5D618922672A}" type="parTrans" cxnId="{CDCE0AA9-1C0D-46DB-A97F-C31D3A0E7C53}">
      <dgm:prSet/>
      <dgm:spPr/>
      <dgm:t>
        <a:bodyPr/>
        <a:lstStyle/>
        <a:p>
          <a:endParaRPr lang="en-BE"/>
        </a:p>
      </dgm:t>
    </dgm:pt>
    <dgm:pt modelId="{DB7ABE6F-C1E7-4C8D-B3F1-078D64B2AAB8}" type="sibTrans" cxnId="{CDCE0AA9-1C0D-46DB-A97F-C31D3A0E7C53}">
      <dgm:prSet/>
      <dgm:spPr/>
      <dgm:t>
        <a:bodyPr/>
        <a:lstStyle/>
        <a:p>
          <a:endParaRPr lang="en-BE"/>
        </a:p>
      </dgm:t>
    </dgm:pt>
    <dgm:pt modelId="{39D455A5-7E5C-4474-BC5A-71B6AEFFBE0B}">
      <dgm:prSet/>
      <dgm:spPr/>
      <dgm:t>
        <a:bodyPr/>
        <a:lstStyle/>
        <a:p>
          <a:r>
            <a:rPr lang="en-GB"/>
            <a:t>By integrating concepts from diverse fields, students engage in comprehensive projects that mimic the interconnected nature of knowledge in the professional world. </a:t>
          </a:r>
          <a:endParaRPr lang="en-BE"/>
        </a:p>
      </dgm:t>
    </dgm:pt>
    <dgm:pt modelId="{47F78F8F-755D-4996-BE4F-FF039DD5BC00}" type="parTrans" cxnId="{6AAE694C-2E93-4220-9014-104E27953A93}">
      <dgm:prSet/>
      <dgm:spPr/>
      <dgm:t>
        <a:bodyPr/>
        <a:lstStyle/>
        <a:p>
          <a:endParaRPr lang="en-BE"/>
        </a:p>
      </dgm:t>
    </dgm:pt>
    <dgm:pt modelId="{25437CEF-0B86-4825-8752-B0A1570CBCC3}" type="sibTrans" cxnId="{6AAE694C-2E93-4220-9014-104E27953A93}">
      <dgm:prSet/>
      <dgm:spPr/>
      <dgm:t>
        <a:bodyPr/>
        <a:lstStyle/>
        <a:p>
          <a:endParaRPr lang="en-BE"/>
        </a:p>
      </dgm:t>
    </dgm:pt>
    <dgm:pt modelId="{6F9029D2-349E-48C6-9119-3B7B7BA6C065}">
      <dgm:prSet/>
      <dgm:spPr/>
      <dgm:t>
        <a:bodyPr/>
        <a:lstStyle/>
        <a:p>
          <a:r>
            <a:rPr lang="en-GB"/>
            <a:t>This approach encourages teamwork, as students from varied academic backgrounds bring unique perspectives and expertise to the table. </a:t>
          </a:r>
          <a:endParaRPr lang="en-BE"/>
        </a:p>
      </dgm:t>
    </dgm:pt>
    <dgm:pt modelId="{835A1988-D447-4C15-A65C-B4F5EB118CC3}" type="parTrans" cxnId="{12043C5C-3A1D-4A77-A4DA-D210BDC4B1B8}">
      <dgm:prSet/>
      <dgm:spPr/>
      <dgm:t>
        <a:bodyPr/>
        <a:lstStyle/>
        <a:p>
          <a:endParaRPr lang="en-BE"/>
        </a:p>
      </dgm:t>
    </dgm:pt>
    <dgm:pt modelId="{E8C02D38-46A7-4FB9-9CFE-041A1E0EF5F7}" type="sibTrans" cxnId="{12043C5C-3A1D-4A77-A4DA-D210BDC4B1B8}">
      <dgm:prSet/>
      <dgm:spPr/>
      <dgm:t>
        <a:bodyPr/>
        <a:lstStyle/>
        <a:p>
          <a:endParaRPr lang="en-BE"/>
        </a:p>
      </dgm:t>
    </dgm:pt>
    <dgm:pt modelId="{CD78236A-9731-442B-A43B-A0404A9E1196}">
      <dgm:prSet/>
      <dgm:spPr/>
      <dgm:t>
        <a:bodyPr/>
        <a:lstStyle/>
        <a:p>
          <a:r>
            <a:rPr lang="en-GB"/>
            <a:t>Projects may include designing a sustainable community garden (combining biology, environmental science, and urban planning) or developing a business plan for a startup (merging economics, technology, and creative arts). </a:t>
          </a:r>
          <a:endParaRPr lang="en-BE"/>
        </a:p>
      </dgm:t>
    </dgm:pt>
    <dgm:pt modelId="{E8896E5D-1C4A-40F7-81B1-3F08C302798F}" type="parTrans" cxnId="{377F6EB1-9515-4CB8-9F76-63D82548D47C}">
      <dgm:prSet/>
      <dgm:spPr/>
      <dgm:t>
        <a:bodyPr/>
        <a:lstStyle/>
        <a:p>
          <a:endParaRPr lang="en-BE"/>
        </a:p>
      </dgm:t>
    </dgm:pt>
    <dgm:pt modelId="{03DA0F40-6677-4C9F-8488-088B4CE54FDC}" type="sibTrans" cxnId="{377F6EB1-9515-4CB8-9F76-63D82548D47C}">
      <dgm:prSet/>
      <dgm:spPr/>
      <dgm:t>
        <a:bodyPr/>
        <a:lstStyle/>
        <a:p>
          <a:endParaRPr lang="en-BE"/>
        </a:p>
      </dgm:t>
    </dgm:pt>
    <dgm:pt modelId="{DA693070-D668-44AF-9B5E-E302E2F4BA23}" type="pres">
      <dgm:prSet presAssocID="{1F2D157E-4552-4140-8F2B-337EA5987998}" presName="linear" presStyleCnt="0">
        <dgm:presLayoutVars>
          <dgm:animLvl val="lvl"/>
          <dgm:resizeHandles val="exact"/>
        </dgm:presLayoutVars>
      </dgm:prSet>
      <dgm:spPr/>
    </dgm:pt>
    <dgm:pt modelId="{4C92A451-ADA1-4C86-889D-3FF56B614300}" type="pres">
      <dgm:prSet presAssocID="{A86C7A60-71FC-4C79-9D94-D98FBD778D4F}" presName="parentText" presStyleLbl="node1" presStyleIdx="0" presStyleCnt="1">
        <dgm:presLayoutVars>
          <dgm:chMax val="0"/>
          <dgm:bulletEnabled val="1"/>
        </dgm:presLayoutVars>
      </dgm:prSet>
      <dgm:spPr/>
    </dgm:pt>
    <dgm:pt modelId="{E9B2E1D8-B1FE-44A2-ACE5-80B9E0D32E41}" type="pres">
      <dgm:prSet presAssocID="{A86C7A60-71FC-4C79-9D94-D98FBD778D4F}" presName="childText" presStyleLbl="revTx" presStyleIdx="0" presStyleCnt="1">
        <dgm:presLayoutVars>
          <dgm:bulletEnabled val="1"/>
        </dgm:presLayoutVars>
      </dgm:prSet>
      <dgm:spPr/>
    </dgm:pt>
  </dgm:ptLst>
  <dgm:cxnLst>
    <dgm:cxn modelId="{45B7C415-E7F1-4441-BB54-EC36E449173D}" type="presOf" srcId="{CD78236A-9731-442B-A43B-A0404A9E1196}" destId="{E9B2E1D8-B1FE-44A2-ACE5-80B9E0D32E41}" srcOrd="0" destOrd="2" presId="urn:microsoft.com/office/officeart/2005/8/layout/vList2"/>
    <dgm:cxn modelId="{AAE0633B-ACE7-4506-86E8-241B111A993F}" type="presOf" srcId="{39D455A5-7E5C-4474-BC5A-71B6AEFFBE0B}" destId="{E9B2E1D8-B1FE-44A2-ACE5-80B9E0D32E41}" srcOrd="0" destOrd="0" presId="urn:microsoft.com/office/officeart/2005/8/layout/vList2"/>
    <dgm:cxn modelId="{12043C5C-3A1D-4A77-A4DA-D210BDC4B1B8}" srcId="{A86C7A60-71FC-4C79-9D94-D98FBD778D4F}" destId="{6F9029D2-349E-48C6-9119-3B7B7BA6C065}" srcOrd="1" destOrd="0" parTransId="{835A1988-D447-4C15-A65C-B4F5EB118CC3}" sibTransId="{E8C02D38-46A7-4FB9-9CFE-041A1E0EF5F7}"/>
    <dgm:cxn modelId="{6AAE694C-2E93-4220-9014-104E27953A93}" srcId="{A86C7A60-71FC-4C79-9D94-D98FBD778D4F}" destId="{39D455A5-7E5C-4474-BC5A-71B6AEFFBE0B}" srcOrd="0" destOrd="0" parTransId="{47F78F8F-755D-4996-BE4F-FF039DD5BC00}" sibTransId="{25437CEF-0B86-4825-8752-B0A1570CBCC3}"/>
    <dgm:cxn modelId="{5B9D5B8A-9F40-4F37-BDFF-CEF063F49662}" type="presOf" srcId="{A86C7A60-71FC-4C79-9D94-D98FBD778D4F}" destId="{4C92A451-ADA1-4C86-889D-3FF56B614300}" srcOrd="0" destOrd="0" presId="urn:microsoft.com/office/officeart/2005/8/layout/vList2"/>
    <dgm:cxn modelId="{CDCE0AA9-1C0D-46DB-A97F-C31D3A0E7C53}" srcId="{1F2D157E-4552-4140-8F2B-337EA5987998}" destId="{A86C7A60-71FC-4C79-9D94-D98FBD778D4F}" srcOrd="0" destOrd="0" parTransId="{B2E58E41-052D-4BC9-8FBB-5D618922672A}" sibTransId="{DB7ABE6F-C1E7-4C8D-B3F1-078D64B2AAB8}"/>
    <dgm:cxn modelId="{377F6EB1-9515-4CB8-9F76-63D82548D47C}" srcId="{A86C7A60-71FC-4C79-9D94-D98FBD778D4F}" destId="{CD78236A-9731-442B-A43B-A0404A9E1196}" srcOrd="2" destOrd="0" parTransId="{E8896E5D-1C4A-40F7-81B1-3F08C302798F}" sibTransId="{03DA0F40-6677-4C9F-8488-088B4CE54FDC}"/>
    <dgm:cxn modelId="{BABDF2B9-0D8E-45D0-98EC-23789B78F73F}" type="presOf" srcId="{1F2D157E-4552-4140-8F2B-337EA5987998}" destId="{DA693070-D668-44AF-9B5E-E302E2F4BA23}" srcOrd="0" destOrd="0" presId="urn:microsoft.com/office/officeart/2005/8/layout/vList2"/>
    <dgm:cxn modelId="{5894AAC5-724F-4FF1-A157-57309489370B}" type="presOf" srcId="{6F9029D2-349E-48C6-9119-3B7B7BA6C065}" destId="{E9B2E1D8-B1FE-44A2-ACE5-80B9E0D32E41}" srcOrd="0" destOrd="1" presId="urn:microsoft.com/office/officeart/2005/8/layout/vList2"/>
    <dgm:cxn modelId="{40B69A9A-3A51-4818-9F9E-B57ED8EF4C76}" type="presParOf" srcId="{DA693070-D668-44AF-9B5E-E302E2F4BA23}" destId="{4C92A451-ADA1-4C86-889D-3FF56B614300}" srcOrd="0" destOrd="0" presId="urn:microsoft.com/office/officeart/2005/8/layout/vList2"/>
    <dgm:cxn modelId="{2D740195-9E1B-4757-9111-15A1AFC4CB90}" type="presParOf" srcId="{DA693070-D668-44AF-9B5E-E302E2F4BA23}" destId="{E9B2E1D8-B1FE-44A2-ACE5-80B9E0D32E4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224D0-C407-450D-94AD-484A86D9706D}"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0E292DC5-C478-489E-B507-E214269C9249}">
      <dgm:prSet/>
      <dgm:spPr/>
      <dgm:t>
        <a:bodyPr/>
        <a:lstStyle/>
        <a:p>
          <a:r>
            <a:rPr lang="en-GB"/>
            <a:t>In flipped classroom design, adopting sustainable practices involves the mindful selection of digital tools and resources to minimize environmental impact. </a:t>
          </a:r>
          <a:endParaRPr lang="en-BE"/>
        </a:p>
      </dgm:t>
    </dgm:pt>
    <dgm:pt modelId="{035A1436-F85D-4215-8465-F4DB70F0F6E5}" type="parTrans" cxnId="{303CF9AF-1925-40B2-B927-65F0886B05D0}">
      <dgm:prSet/>
      <dgm:spPr/>
      <dgm:t>
        <a:bodyPr/>
        <a:lstStyle/>
        <a:p>
          <a:endParaRPr lang="en-BE"/>
        </a:p>
      </dgm:t>
    </dgm:pt>
    <dgm:pt modelId="{895B6528-6534-41A4-98D2-387C1ED352A6}" type="sibTrans" cxnId="{303CF9AF-1925-40B2-B927-65F0886B05D0}">
      <dgm:prSet/>
      <dgm:spPr/>
      <dgm:t>
        <a:bodyPr/>
        <a:lstStyle/>
        <a:p>
          <a:endParaRPr lang="en-BE"/>
        </a:p>
      </dgm:t>
    </dgm:pt>
    <dgm:pt modelId="{F7EBF407-9EF3-4A1F-883F-60869564291E}">
      <dgm:prSet/>
      <dgm:spPr/>
      <dgm:t>
        <a:bodyPr/>
        <a:lstStyle/>
        <a:p>
          <a:r>
            <a:rPr lang="en-GB"/>
            <a:t>This entails utilizing energy-efficient technologies, promoting paperless materials, and encouraging the reuse and sharing of digital content. </a:t>
          </a:r>
          <a:endParaRPr lang="en-BE"/>
        </a:p>
      </dgm:t>
    </dgm:pt>
    <dgm:pt modelId="{D0771D15-EE3D-4242-B329-2D60646F6F37}" type="parTrans" cxnId="{2EF7E7EC-0FF4-4BA0-AC83-E5B0D81D87D9}">
      <dgm:prSet/>
      <dgm:spPr/>
      <dgm:t>
        <a:bodyPr/>
        <a:lstStyle/>
        <a:p>
          <a:endParaRPr lang="en-BE"/>
        </a:p>
      </dgm:t>
    </dgm:pt>
    <dgm:pt modelId="{DD44DA18-5CB0-4C0B-A011-CF3AD2AC3381}" type="sibTrans" cxnId="{2EF7E7EC-0FF4-4BA0-AC83-E5B0D81D87D9}">
      <dgm:prSet/>
      <dgm:spPr/>
      <dgm:t>
        <a:bodyPr/>
        <a:lstStyle/>
        <a:p>
          <a:endParaRPr lang="en-BE"/>
        </a:p>
      </dgm:t>
    </dgm:pt>
    <dgm:pt modelId="{3AE3D13C-65AE-45D7-B01D-8F9A3FC6B83D}">
      <dgm:prSet/>
      <dgm:spPr/>
      <dgm:t>
        <a:bodyPr/>
        <a:lstStyle/>
        <a:p>
          <a:r>
            <a:rPr lang="en-GB"/>
            <a:t>Educators can foster environmental awareness among students by integrating eco-friendly topics into the curriculum and highlighting the importance of sustainability in digital literacy. </a:t>
          </a:r>
          <a:endParaRPr lang="en-BE"/>
        </a:p>
      </dgm:t>
    </dgm:pt>
    <dgm:pt modelId="{760841BF-2A75-4CCE-8FA8-5D3C95EDDB00}" type="parTrans" cxnId="{82DEE772-7DDD-4C18-A6BE-881B6BFE11F1}">
      <dgm:prSet/>
      <dgm:spPr/>
      <dgm:t>
        <a:bodyPr/>
        <a:lstStyle/>
        <a:p>
          <a:endParaRPr lang="en-BE"/>
        </a:p>
      </dgm:t>
    </dgm:pt>
    <dgm:pt modelId="{7BA55966-41E0-4B7A-96FC-752DBD61AA67}" type="sibTrans" cxnId="{82DEE772-7DDD-4C18-A6BE-881B6BFE11F1}">
      <dgm:prSet/>
      <dgm:spPr/>
      <dgm:t>
        <a:bodyPr/>
        <a:lstStyle/>
        <a:p>
          <a:endParaRPr lang="en-BE"/>
        </a:p>
      </dgm:t>
    </dgm:pt>
    <dgm:pt modelId="{08F25653-F405-4002-8045-C5D5A1C677F3}">
      <dgm:prSet/>
      <dgm:spPr/>
      <dgm:t>
        <a:bodyPr/>
        <a:lstStyle/>
        <a:p>
          <a:r>
            <a:rPr lang="en-GB"/>
            <a:t>By modelling and advocating for responsible consumption of digital resources, flipped classrooms can contribute to broader environmental sustainability goals, preparing students to be conscientious digital citizens.</a:t>
          </a:r>
          <a:endParaRPr lang="en-BE"/>
        </a:p>
      </dgm:t>
    </dgm:pt>
    <dgm:pt modelId="{76F6DDA4-BB50-4D26-BC5F-50F3F5F2D87E}" type="parTrans" cxnId="{23239E8A-B6E1-48F5-ADFF-A75490EBBD9B}">
      <dgm:prSet/>
      <dgm:spPr/>
      <dgm:t>
        <a:bodyPr/>
        <a:lstStyle/>
        <a:p>
          <a:endParaRPr lang="en-BE"/>
        </a:p>
      </dgm:t>
    </dgm:pt>
    <dgm:pt modelId="{3391FC00-E91E-4BF6-BC60-08393E3ACFD0}" type="sibTrans" cxnId="{23239E8A-B6E1-48F5-ADFF-A75490EBBD9B}">
      <dgm:prSet/>
      <dgm:spPr/>
      <dgm:t>
        <a:bodyPr/>
        <a:lstStyle/>
        <a:p>
          <a:endParaRPr lang="en-BE"/>
        </a:p>
      </dgm:t>
    </dgm:pt>
    <dgm:pt modelId="{B47076BF-80C7-415D-A2E5-6D8E50AEB620}" type="pres">
      <dgm:prSet presAssocID="{44F224D0-C407-450D-94AD-484A86D9706D}" presName="linear" presStyleCnt="0">
        <dgm:presLayoutVars>
          <dgm:animLvl val="lvl"/>
          <dgm:resizeHandles val="exact"/>
        </dgm:presLayoutVars>
      </dgm:prSet>
      <dgm:spPr/>
    </dgm:pt>
    <dgm:pt modelId="{2C50D1AF-8E5C-48A2-884F-B3CE917DF400}" type="pres">
      <dgm:prSet presAssocID="{0E292DC5-C478-489E-B507-E214269C9249}" presName="parentText" presStyleLbl="node1" presStyleIdx="0" presStyleCnt="1">
        <dgm:presLayoutVars>
          <dgm:chMax val="0"/>
          <dgm:bulletEnabled val="1"/>
        </dgm:presLayoutVars>
      </dgm:prSet>
      <dgm:spPr/>
    </dgm:pt>
    <dgm:pt modelId="{BFC7225D-6960-4CD7-8975-A29E25A75934}" type="pres">
      <dgm:prSet presAssocID="{0E292DC5-C478-489E-B507-E214269C9249}" presName="childText" presStyleLbl="revTx" presStyleIdx="0" presStyleCnt="1">
        <dgm:presLayoutVars>
          <dgm:bulletEnabled val="1"/>
        </dgm:presLayoutVars>
      </dgm:prSet>
      <dgm:spPr/>
    </dgm:pt>
  </dgm:ptLst>
  <dgm:cxnLst>
    <dgm:cxn modelId="{F916C727-BDB4-49CB-9C89-324FB38669C1}" type="presOf" srcId="{08F25653-F405-4002-8045-C5D5A1C677F3}" destId="{BFC7225D-6960-4CD7-8975-A29E25A75934}" srcOrd="0" destOrd="2" presId="urn:microsoft.com/office/officeart/2005/8/layout/vList2"/>
    <dgm:cxn modelId="{4DBAFB29-AE01-411A-8C4A-9E64776179AE}" type="presOf" srcId="{3AE3D13C-65AE-45D7-B01D-8F9A3FC6B83D}" destId="{BFC7225D-6960-4CD7-8975-A29E25A75934}" srcOrd="0" destOrd="1" presId="urn:microsoft.com/office/officeart/2005/8/layout/vList2"/>
    <dgm:cxn modelId="{A34A422F-5670-4FF2-8DD6-6449AFBB0F1C}" type="presOf" srcId="{F7EBF407-9EF3-4A1F-883F-60869564291E}" destId="{BFC7225D-6960-4CD7-8975-A29E25A75934}" srcOrd="0" destOrd="0" presId="urn:microsoft.com/office/officeart/2005/8/layout/vList2"/>
    <dgm:cxn modelId="{BDED595D-2932-4512-87A0-372C57FE09B5}" type="presOf" srcId="{0E292DC5-C478-489E-B507-E214269C9249}" destId="{2C50D1AF-8E5C-48A2-884F-B3CE917DF400}" srcOrd="0" destOrd="0" presId="urn:microsoft.com/office/officeart/2005/8/layout/vList2"/>
    <dgm:cxn modelId="{82DEE772-7DDD-4C18-A6BE-881B6BFE11F1}" srcId="{0E292DC5-C478-489E-B507-E214269C9249}" destId="{3AE3D13C-65AE-45D7-B01D-8F9A3FC6B83D}" srcOrd="1" destOrd="0" parTransId="{760841BF-2A75-4CCE-8FA8-5D3C95EDDB00}" sibTransId="{7BA55966-41E0-4B7A-96FC-752DBD61AA67}"/>
    <dgm:cxn modelId="{2C99DE85-C662-4CA9-9F86-B0C33805FC1E}" type="presOf" srcId="{44F224D0-C407-450D-94AD-484A86D9706D}" destId="{B47076BF-80C7-415D-A2E5-6D8E50AEB620}" srcOrd="0" destOrd="0" presId="urn:microsoft.com/office/officeart/2005/8/layout/vList2"/>
    <dgm:cxn modelId="{23239E8A-B6E1-48F5-ADFF-A75490EBBD9B}" srcId="{0E292DC5-C478-489E-B507-E214269C9249}" destId="{08F25653-F405-4002-8045-C5D5A1C677F3}" srcOrd="2" destOrd="0" parTransId="{76F6DDA4-BB50-4D26-BC5F-50F3F5F2D87E}" sibTransId="{3391FC00-E91E-4BF6-BC60-08393E3ACFD0}"/>
    <dgm:cxn modelId="{303CF9AF-1925-40B2-B927-65F0886B05D0}" srcId="{44F224D0-C407-450D-94AD-484A86D9706D}" destId="{0E292DC5-C478-489E-B507-E214269C9249}" srcOrd="0" destOrd="0" parTransId="{035A1436-F85D-4215-8465-F4DB70F0F6E5}" sibTransId="{895B6528-6534-41A4-98D2-387C1ED352A6}"/>
    <dgm:cxn modelId="{2EF7E7EC-0FF4-4BA0-AC83-E5B0D81D87D9}" srcId="{0E292DC5-C478-489E-B507-E214269C9249}" destId="{F7EBF407-9EF3-4A1F-883F-60869564291E}" srcOrd="0" destOrd="0" parTransId="{D0771D15-EE3D-4242-B329-2D60646F6F37}" sibTransId="{DD44DA18-5CB0-4C0B-A011-CF3AD2AC3381}"/>
    <dgm:cxn modelId="{030A6683-FD05-41D7-BA07-F855CAA17D4D}" type="presParOf" srcId="{B47076BF-80C7-415D-A2E5-6D8E50AEB620}" destId="{2C50D1AF-8E5C-48A2-884F-B3CE917DF400}" srcOrd="0" destOrd="0" presId="urn:microsoft.com/office/officeart/2005/8/layout/vList2"/>
    <dgm:cxn modelId="{E36B17D8-DCBD-43CF-B13A-530EE3F52A3B}" type="presParOf" srcId="{B47076BF-80C7-415D-A2E5-6D8E50AEB620}" destId="{BFC7225D-6960-4CD7-8975-A29E25A75934}"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7FF41C-AE95-4EAC-93F2-5C4710EA982B}"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0818420D-ED3D-46ED-8CEB-4DD762D88930}">
      <dgm:prSet custT="1"/>
      <dgm:spPr/>
      <dgm:t>
        <a:bodyPr/>
        <a:lstStyle/>
        <a:p>
          <a:r>
            <a:rPr lang="en-GB" sz="3200" dirty="0"/>
            <a:t>Integrating community engagement with flipped classroom activities fosters a learning environment that extends beyond academic knowledge, directly impacting societal well-being. </a:t>
          </a:r>
          <a:endParaRPr lang="en-BE" sz="3200" dirty="0"/>
        </a:p>
      </dgm:t>
    </dgm:pt>
    <dgm:pt modelId="{E5720461-D8B4-4615-9821-AF0278C1C531}" type="parTrans" cxnId="{08BBED68-429F-4F6E-B8EC-66833710E60E}">
      <dgm:prSet/>
      <dgm:spPr/>
      <dgm:t>
        <a:bodyPr/>
        <a:lstStyle/>
        <a:p>
          <a:endParaRPr lang="en-BE" sz="1600"/>
        </a:p>
      </dgm:t>
    </dgm:pt>
    <dgm:pt modelId="{BFE18F03-6500-4FC4-9EA6-67FC7756CBA1}" type="sibTrans" cxnId="{08BBED68-429F-4F6E-B8EC-66833710E60E}">
      <dgm:prSet/>
      <dgm:spPr/>
      <dgm:t>
        <a:bodyPr/>
        <a:lstStyle/>
        <a:p>
          <a:endParaRPr lang="en-BE" sz="1600"/>
        </a:p>
      </dgm:t>
    </dgm:pt>
    <dgm:pt modelId="{623257D5-18B2-4386-84BE-9D5D98E8E158}">
      <dgm:prSet custT="1"/>
      <dgm:spPr/>
      <dgm:t>
        <a:bodyPr/>
        <a:lstStyle/>
        <a:p>
          <a:r>
            <a:rPr lang="en-GB" sz="2400"/>
            <a:t>Strategies include partnering with local organizations for service-learning projects, where students apply course concepts to address community issues. </a:t>
          </a:r>
          <a:endParaRPr lang="en-BE" sz="2400"/>
        </a:p>
      </dgm:t>
    </dgm:pt>
    <dgm:pt modelId="{8A48C4E0-136A-46CB-826D-6FDB31002987}" type="parTrans" cxnId="{29EB573D-3F5F-4184-B461-11A5F4B1490F}">
      <dgm:prSet/>
      <dgm:spPr/>
      <dgm:t>
        <a:bodyPr/>
        <a:lstStyle/>
        <a:p>
          <a:endParaRPr lang="en-BE" sz="1600"/>
        </a:p>
      </dgm:t>
    </dgm:pt>
    <dgm:pt modelId="{5735D47C-CE06-4AF8-8434-73370A47C53D}" type="sibTrans" cxnId="{29EB573D-3F5F-4184-B461-11A5F4B1490F}">
      <dgm:prSet/>
      <dgm:spPr/>
      <dgm:t>
        <a:bodyPr/>
        <a:lstStyle/>
        <a:p>
          <a:endParaRPr lang="en-BE" sz="1600"/>
        </a:p>
      </dgm:t>
    </dgm:pt>
    <dgm:pt modelId="{072F7FC4-B3C8-4A0C-8AF7-8C9DBF0BDC0A}">
      <dgm:prSet custT="1"/>
      <dgm:spPr/>
      <dgm:t>
        <a:bodyPr/>
        <a:lstStyle/>
        <a:p>
          <a:r>
            <a:rPr lang="en-GB" sz="2400"/>
            <a:t>Encouraging students to lead initiatives based on course topics promotes active learning and civic responsibility. </a:t>
          </a:r>
          <a:endParaRPr lang="en-BE" sz="2400"/>
        </a:p>
      </dgm:t>
    </dgm:pt>
    <dgm:pt modelId="{9CF1D94B-C4D1-4D40-A8B7-2AF1B9E719C5}" type="parTrans" cxnId="{A7309E74-4EDF-473B-AED1-99F03C61505F}">
      <dgm:prSet/>
      <dgm:spPr/>
      <dgm:t>
        <a:bodyPr/>
        <a:lstStyle/>
        <a:p>
          <a:endParaRPr lang="en-BE" sz="1600"/>
        </a:p>
      </dgm:t>
    </dgm:pt>
    <dgm:pt modelId="{6B53728E-FF15-4204-9D20-72E84A057CCB}" type="sibTrans" cxnId="{A7309E74-4EDF-473B-AED1-99F03C61505F}">
      <dgm:prSet/>
      <dgm:spPr/>
      <dgm:t>
        <a:bodyPr/>
        <a:lstStyle/>
        <a:p>
          <a:endParaRPr lang="en-BE" sz="1600"/>
        </a:p>
      </dgm:t>
    </dgm:pt>
    <dgm:pt modelId="{96620F4E-4DA2-4D05-B1FA-42211FAC927D}">
      <dgm:prSet custT="1"/>
      <dgm:spPr/>
      <dgm:t>
        <a:bodyPr/>
        <a:lstStyle/>
        <a:p>
          <a:r>
            <a:rPr lang="en-GB" sz="2400"/>
            <a:t>Additionally, leveraging community experts as part of the flipped content provides real-world perspectives, enriching the learning experience. </a:t>
          </a:r>
          <a:endParaRPr lang="en-BE" sz="2400"/>
        </a:p>
      </dgm:t>
    </dgm:pt>
    <dgm:pt modelId="{B0999A34-7BA9-4221-BD32-E471C887D12D}" type="parTrans" cxnId="{84D62B2E-41D9-4039-8155-B5EB3A97DF8E}">
      <dgm:prSet/>
      <dgm:spPr/>
      <dgm:t>
        <a:bodyPr/>
        <a:lstStyle/>
        <a:p>
          <a:endParaRPr lang="en-BE" sz="1600"/>
        </a:p>
      </dgm:t>
    </dgm:pt>
    <dgm:pt modelId="{45861DD6-B805-42D4-88D5-99398631ABA0}" type="sibTrans" cxnId="{84D62B2E-41D9-4039-8155-B5EB3A97DF8E}">
      <dgm:prSet/>
      <dgm:spPr/>
      <dgm:t>
        <a:bodyPr/>
        <a:lstStyle/>
        <a:p>
          <a:endParaRPr lang="en-BE" sz="1600"/>
        </a:p>
      </dgm:t>
    </dgm:pt>
    <dgm:pt modelId="{99EDDABE-AED7-43D8-9747-93616A450918}" type="pres">
      <dgm:prSet presAssocID="{F87FF41C-AE95-4EAC-93F2-5C4710EA982B}" presName="linear" presStyleCnt="0">
        <dgm:presLayoutVars>
          <dgm:animLvl val="lvl"/>
          <dgm:resizeHandles val="exact"/>
        </dgm:presLayoutVars>
      </dgm:prSet>
      <dgm:spPr/>
    </dgm:pt>
    <dgm:pt modelId="{E425B0E9-E728-4CEB-AAF1-173998F9C7D5}" type="pres">
      <dgm:prSet presAssocID="{0818420D-ED3D-46ED-8CEB-4DD762D88930}" presName="parentText" presStyleLbl="node1" presStyleIdx="0" presStyleCnt="1">
        <dgm:presLayoutVars>
          <dgm:chMax val="0"/>
          <dgm:bulletEnabled val="1"/>
        </dgm:presLayoutVars>
      </dgm:prSet>
      <dgm:spPr/>
    </dgm:pt>
    <dgm:pt modelId="{F3AEDA59-AE13-4425-A644-EC88EBDDFB8F}" type="pres">
      <dgm:prSet presAssocID="{0818420D-ED3D-46ED-8CEB-4DD762D88930}" presName="childText" presStyleLbl="revTx" presStyleIdx="0" presStyleCnt="1">
        <dgm:presLayoutVars>
          <dgm:bulletEnabled val="1"/>
        </dgm:presLayoutVars>
      </dgm:prSet>
      <dgm:spPr/>
    </dgm:pt>
  </dgm:ptLst>
  <dgm:cxnLst>
    <dgm:cxn modelId="{662FD021-0A69-4EA1-9654-3F08146AC01D}" type="presOf" srcId="{96620F4E-4DA2-4D05-B1FA-42211FAC927D}" destId="{F3AEDA59-AE13-4425-A644-EC88EBDDFB8F}" srcOrd="0" destOrd="2" presId="urn:microsoft.com/office/officeart/2005/8/layout/vList2"/>
    <dgm:cxn modelId="{84D62B2E-41D9-4039-8155-B5EB3A97DF8E}" srcId="{0818420D-ED3D-46ED-8CEB-4DD762D88930}" destId="{96620F4E-4DA2-4D05-B1FA-42211FAC927D}" srcOrd="2" destOrd="0" parTransId="{B0999A34-7BA9-4221-BD32-E471C887D12D}" sibTransId="{45861DD6-B805-42D4-88D5-99398631ABA0}"/>
    <dgm:cxn modelId="{29EB573D-3F5F-4184-B461-11A5F4B1490F}" srcId="{0818420D-ED3D-46ED-8CEB-4DD762D88930}" destId="{623257D5-18B2-4386-84BE-9D5D98E8E158}" srcOrd="0" destOrd="0" parTransId="{8A48C4E0-136A-46CB-826D-6FDB31002987}" sibTransId="{5735D47C-CE06-4AF8-8434-73370A47C53D}"/>
    <dgm:cxn modelId="{08BBED68-429F-4F6E-B8EC-66833710E60E}" srcId="{F87FF41C-AE95-4EAC-93F2-5C4710EA982B}" destId="{0818420D-ED3D-46ED-8CEB-4DD762D88930}" srcOrd="0" destOrd="0" parTransId="{E5720461-D8B4-4615-9821-AF0278C1C531}" sibTransId="{BFE18F03-6500-4FC4-9EA6-67FC7756CBA1}"/>
    <dgm:cxn modelId="{6D48144A-C682-4AF9-B81D-5898CFEEE009}" type="presOf" srcId="{623257D5-18B2-4386-84BE-9D5D98E8E158}" destId="{F3AEDA59-AE13-4425-A644-EC88EBDDFB8F}" srcOrd="0" destOrd="0" presId="urn:microsoft.com/office/officeart/2005/8/layout/vList2"/>
    <dgm:cxn modelId="{A7309E74-4EDF-473B-AED1-99F03C61505F}" srcId="{0818420D-ED3D-46ED-8CEB-4DD762D88930}" destId="{072F7FC4-B3C8-4A0C-8AF7-8C9DBF0BDC0A}" srcOrd="1" destOrd="0" parTransId="{9CF1D94B-C4D1-4D40-A8B7-2AF1B9E719C5}" sibTransId="{6B53728E-FF15-4204-9D20-72E84A057CCB}"/>
    <dgm:cxn modelId="{1CA4C59B-CCBE-4BC5-9BA0-567793B52594}" type="presOf" srcId="{F87FF41C-AE95-4EAC-93F2-5C4710EA982B}" destId="{99EDDABE-AED7-43D8-9747-93616A450918}" srcOrd="0" destOrd="0" presId="urn:microsoft.com/office/officeart/2005/8/layout/vList2"/>
    <dgm:cxn modelId="{904AA0B9-7CA8-45B2-A5B4-1AFE2F41EF56}" type="presOf" srcId="{0818420D-ED3D-46ED-8CEB-4DD762D88930}" destId="{E425B0E9-E728-4CEB-AAF1-173998F9C7D5}" srcOrd="0" destOrd="0" presId="urn:microsoft.com/office/officeart/2005/8/layout/vList2"/>
    <dgm:cxn modelId="{A2E8C4BC-DB0F-4692-AC11-ED0CDD76700A}" type="presOf" srcId="{072F7FC4-B3C8-4A0C-8AF7-8C9DBF0BDC0A}" destId="{F3AEDA59-AE13-4425-A644-EC88EBDDFB8F}" srcOrd="0" destOrd="1" presId="urn:microsoft.com/office/officeart/2005/8/layout/vList2"/>
    <dgm:cxn modelId="{59937707-16C9-429B-B7D8-5A2BE49BB1C9}" type="presParOf" srcId="{99EDDABE-AED7-43D8-9747-93616A450918}" destId="{E425B0E9-E728-4CEB-AAF1-173998F9C7D5}" srcOrd="0" destOrd="0" presId="urn:microsoft.com/office/officeart/2005/8/layout/vList2"/>
    <dgm:cxn modelId="{16AB562D-9225-4F76-A8E1-9EFF7256BFA1}" type="presParOf" srcId="{99EDDABE-AED7-43D8-9747-93616A450918}" destId="{F3AEDA59-AE13-4425-A644-EC88EBDDFB8F}"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9A9500-DB38-48F9-9668-3DC2DAAADDB3}"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9E7CBB75-9742-43D7-8506-2C63E6ADE117}">
      <dgm:prSet/>
      <dgm:spPr/>
      <dgm:t>
        <a:bodyPr/>
        <a:lstStyle/>
        <a:p>
          <a:r>
            <a:rPr lang="en-GB"/>
            <a:t>To continuously improve flipped classroom practices, educators should adopt a systematic evaluation process using both quantitative and qualitative metrics. </a:t>
          </a:r>
          <a:endParaRPr lang="en-BE"/>
        </a:p>
      </dgm:t>
    </dgm:pt>
    <dgm:pt modelId="{078965A9-34C9-4D9C-AE3B-8E7BA1783066}" type="parTrans" cxnId="{22F3EEAB-8CD4-46EC-BDEA-23F6877D6F90}">
      <dgm:prSet/>
      <dgm:spPr/>
      <dgm:t>
        <a:bodyPr/>
        <a:lstStyle/>
        <a:p>
          <a:endParaRPr lang="en-BE"/>
        </a:p>
      </dgm:t>
    </dgm:pt>
    <dgm:pt modelId="{ABA02610-EACD-4959-BE61-7D6D43C3A7FB}" type="sibTrans" cxnId="{22F3EEAB-8CD4-46EC-BDEA-23F6877D6F90}">
      <dgm:prSet/>
      <dgm:spPr/>
      <dgm:t>
        <a:bodyPr/>
        <a:lstStyle/>
        <a:p>
          <a:endParaRPr lang="en-BE"/>
        </a:p>
      </dgm:t>
    </dgm:pt>
    <dgm:pt modelId="{8B5484B7-E31C-4C45-8E8B-C64B84E92C8B}">
      <dgm:prSet/>
      <dgm:spPr/>
      <dgm:t>
        <a:bodyPr/>
        <a:lstStyle/>
        <a:p>
          <a:r>
            <a:rPr lang="en-GB"/>
            <a:t>This involves analysing student performance data, engagement analytics, and feedback through surveys, focus groups, and one-on-one interviews. </a:t>
          </a:r>
          <a:endParaRPr lang="en-BE"/>
        </a:p>
      </dgm:t>
    </dgm:pt>
    <dgm:pt modelId="{7867FF74-B64B-436C-80D1-E1940786129C}" type="parTrans" cxnId="{19D5D048-0385-4EA4-97EB-FFEE9101C388}">
      <dgm:prSet/>
      <dgm:spPr/>
      <dgm:t>
        <a:bodyPr/>
        <a:lstStyle/>
        <a:p>
          <a:endParaRPr lang="en-BE"/>
        </a:p>
      </dgm:t>
    </dgm:pt>
    <dgm:pt modelId="{46D4604F-6922-4FD9-ABCB-C269C43AF72D}" type="sibTrans" cxnId="{19D5D048-0385-4EA4-97EB-FFEE9101C388}">
      <dgm:prSet/>
      <dgm:spPr/>
      <dgm:t>
        <a:bodyPr/>
        <a:lstStyle/>
        <a:p>
          <a:endParaRPr lang="en-BE"/>
        </a:p>
      </dgm:t>
    </dgm:pt>
    <dgm:pt modelId="{5660BD23-71DF-4629-A60F-8117447E0868}">
      <dgm:prSet/>
      <dgm:spPr/>
      <dgm:t>
        <a:bodyPr/>
        <a:lstStyle/>
        <a:p>
          <a:r>
            <a:rPr lang="en-GB"/>
            <a:t>Stakeholder feedback, including from students, parents, and faculty, is crucial for identifying strengths and areas for improvement. </a:t>
          </a:r>
          <a:endParaRPr lang="en-BE"/>
        </a:p>
      </dgm:t>
    </dgm:pt>
    <dgm:pt modelId="{62D4C9EA-75A4-403F-AE50-0B6DE6799981}" type="parTrans" cxnId="{6618082A-B4CE-496F-AEF5-155D51D76F85}">
      <dgm:prSet/>
      <dgm:spPr/>
      <dgm:t>
        <a:bodyPr/>
        <a:lstStyle/>
        <a:p>
          <a:endParaRPr lang="en-BE"/>
        </a:p>
      </dgm:t>
    </dgm:pt>
    <dgm:pt modelId="{B9A9FC48-7A1F-498A-B9B6-63AA9C4AFA36}" type="sibTrans" cxnId="{6618082A-B4CE-496F-AEF5-155D51D76F85}">
      <dgm:prSet/>
      <dgm:spPr/>
      <dgm:t>
        <a:bodyPr/>
        <a:lstStyle/>
        <a:p>
          <a:endParaRPr lang="en-BE"/>
        </a:p>
      </dgm:t>
    </dgm:pt>
    <dgm:pt modelId="{CA7B0971-C43A-4449-9D0D-97A1D79E06A0}">
      <dgm:prSet/>
      <dgm:spPr/>
      <dgm:t>
        <a:bodyPr/>
        <a:lstStyle/>
        <a:p>
          <a:r>
            <a:rPr lang="en-GB"/>
            <a:t>Implementing a cycle of reflective practice—plan, act, observe, reflect—enables educators to make informed adjustments to teaching strategies, content delivery, and technology use, ensuring that flipped classroom methodologies remain effective, responsive, and aligned with educational goals.</a:t>
          </a:r>
          <a:endParaRPr lang="en-BE"/>
        </a:p>
      </dgm:t>
    </dgm:pt>
    <dgm:pt modelId="{476D5243-436B-433F-8594-B6E80BF0987B}" type="parTrans" cxnId="{7FEE039A-0954-4AA6-92C2-9EAC48889A61}">
      <dgm:prSet/>
      <dgm:spPr/>
      <dgm:t>
        <a:bodyPr/>
        <a:lstStyle/>
        <a:p>
          <a:endParaRPr lang="en-BE"/>
        </a:p>
      </dgm:t>
    </dgm:pt>
    <dgm:pt modelId="{F7D881A4-DA60-45FA-9018-875F0549C590}" type="sibTrans" cxnId="{7FEE039A-0954-4AA6-92C2-9EAC48889A61}">
      <dgm:prSet/>
      <dgm:spPr/>
      <dgm:t>
        <a:bodyPr/>
        <a:lstStyle/>
        <a:p>
          <a:endParaRPr lang="en-BE"/>
        </a:p>
      </dgm:t>
    </dgm:pt>
    <dgm:pt modelId="{4D90F16F-0AF8-4CDA-A55A-DC898368F525}" type="pres">
      <dgm:prSet presAssocID="{DE9A9500-DB38-48F9-9668-3DC2DAAADDB3}" presName="linear" presStyleCnt="0">
        <dgm:presLayoutVars>
          <dgm:animLvl val="lvl"/>
          <dgm:resizeHandles val="exact"/>
        </dgm:presLayoutVars>
      </dgm:prSet>
      <dgm:spPr/>
    </dgm:pt>
    <dgm:pt modelId="{B50ABB76-7F8E-4AE9-B493-169C965FEA18}" type="pres">
      <dgm:prSet presAssocID="{9E7CBB75-9742-43D7-8506-2C63E6ADE117}" presName="parentText" presStyleLbl="node1" presStyleIdx="0" presStyleCnt="1">
        <dgm:presLayoutVars>
          <dgm:chMax val="0"/>
          <dgm:bulletEnabled val="1"/>
        </dgm:presLayoutVars>
      </dgm:prSet>
      <dgm:spPr/>
    </dgm:pt>
    <dgm:pt modelId="{7FD548F1-3066-400F-A171-CB643DD4D277}" type="pres">
      <dgm:prSet presAssocID="{9E7CBB75-9742-43D7-8506-2C63E6ADE117}" presName="childText" presStyleLbl="revTx" presStyleIdx="0" presStyleCnt="1">
        <dgm:presLayoutVars>
          <dgm:bulletEnabled val="1"/>
        </dgm:presLayoutVars>
      </dgm:prSet>
      <dgm:spPr/>
    </dgm:pt>
  </dgm:ptLst>
  <dgm:cxnLst>
    <dgm:cxn modelId="{6618082A-B4CE-496F-AEF5-155D51D76F85}" srcId="{9E7CBB75-9742-43D7-8506-2C63E6ADE117}" destId="{5660BD23-71DF-4629-A60F-8117447E0868}" srcOrd="1" destOrd="0" parTransId="{62D4C9EA-75A4-403F-AE50-0B6DE6799981}" sibTransId="{B9A9FC48-7A1F-498A-B9B6-63AA9C4AFA36}"/>
    <dgm:cxn modelId="{FC113B60-0E87-4121-85E6-A261BC49EE0B}" type="presOf" srcId="{CA7B0971-C43A-4449-9D0D-97A1D79E06A0}" destId="{7FD548F1-3066-400F-A171-CB643DD4D277}" srcOrd="0" destOrd="2" presId="urn:microsoft.com/office/officeart/2005/8/layout/vList2"/>
    <dgm:cxn modelId="{19D5D048-0385-4EA4-97EB-FFEE9101C388}" srcId="{9E7CBB75-9742-43D7-8506-2C63E6ADE117}" destId="{8B5484B7-E31C-4C45-8E8B-C64B84E92C8B}" srcOrd="0" destOrd="0" parTransId="{7867FF74-B64B-436C-80D1-E1940786129C}" sibTransId="{46D4604F-6922-4FD9-ABCB-C269C43AF72D}"/>
    <dgm:cxn modelId="{3BBCC074-87A4-4779-BF52-8FC103D89C9C}" type="presOf" srcId="{8B5484B7-E31C-4C45-8E8B-C64B84E92C8B}" destId="{7FD548F1-3066-400F-A171-CB643DD4D277}" srcOrd="0" destOrd="0" presId="urn:microsoft.com/office/officeart/2005/8/layout/vList2"/>
    <dgm:cxn modelId="{6AEB4159-ACC1-4A99-8A16-F0A477824C4E}" type="presOf" srcId="{9E7CBB75-9742-43D7-8506-2C63E6ADE117}" destId="{B50ABB76-7F8E-4AE9-B493-169C965FEA18}" srcOrd="0" destOrd="0" presId="urn:microsoft.com/office/officeart/2005/8/layout/vList2"/>
    <dgm:cxn modelId="{ED70998E-AA64-4CDF-80DD-535A367EDBB9}" type="presOf" srcId="{5660BD23-71DF-4629-A60F-8117447E0868}" destId="{7FD548F1-3066-400F-A171-CB643DD4D277}" srcOrd="0" destOrd="1" presId="urn:microsoft.com/office/officeart/2005/8/layout/vList2"/>
    <dgm:cxn modelId="{7FEE039A-0954-4AA6-92C2-9EAC48889A61}" srcId="{9E7CBB75-9742-43D7-8506-2C63E6ADE117}" destId="{CA7B0971-C43A-4449-9D0D-97A1D79E06A0}" srcOrd="2" destOrd="0" parTransId="{476D5243-436B-433F-8594-B6E80BF0987B}" sibTransId="{F7D881A4-DA60-45FA-9018-875F0549C590}"/>
    <dgm:cxn modelId="{4A785FA9-CADC-4EB6-A705-51D5F5C8892E}" type="presOf" srcId="{DE9A9500-DB38-48F9-9668-3DC2DAAADDB3}" destId="{4D90F16F-0AF8-4CDA-A55A-DC898368F525}" srcOrd="0" destOrd="0" presId="urn:microsoft.com/office/officeart/2005/8/layout/vList2"/>
    <dgm:cxn modelId="{22F3EEAB-8CD4-46EC-BDEA-23F6877D6F90}" srcId="{DE9A9500-DB38-48F9-9668-3DC2DAAADDB3}" destId="{9E7CBB75-9742-43D7-8506-2C63E6ADE117}" srcOrd="0" destOrd="0" parTransId="{078965A9-34C9-4D9C-AE3B-8E7BA1783066}" sibTransId="{ABA02610-EACD-4959-BE61-7D6D43C3A7FB}"/>
    <dgm:cxn modelId="{EB25D051-37D8-4254-AD74-79B845B87144}" type="presParOf" srcId="{4D90F16F-0AF8-4CDA-A55A-DC898368F525}" destId="{B50ABB76-7F8E-4AE9-B493-169C965FEA18}" srcOrd="0" destOrd="0" presId="urn:microsoft.com/office/officeart/2005/8/layout/vList2"/>
    <dgm:cxn modelId="{7DEA9747-BEDA-4631-A1D6-B708D656AF8D}" type="presParOf" srcId="{4D90F16F-0AF8-4CDA-A55A-DC898368F525}" destId="{7FD548F1-3066-400F-A171-CB643DD4D27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68C9D3-0CFB-4CF6-B896-2D2FA08F69A6}" type="doc">
      <dgm:prSet loTypeId="urn:microsoft.com/office/officeart/2005/8/layout/hProcess9" loCatId="process" qsTypeId="urn:microsoft.com/office/officeart/2005/8/quickstyle/simple1" qsCatId="simple" csTypeId="urn:microsoft.com/office/officeart/2005/8/colors/accent6_2" csCatId="accent6"/>
      <dgm:spPr/>
      <dgm:t>
        <a:bodyPr/>
        <a:lstStyle/>
        <a:p>
          <a:endParaRPr lang="en-BE"/>
        </a:p>
      </dgm:t>
    </dgm:pt>
    <dgm:pt modelId="{B2678B37-E28B-445F-A581-2F7CBAD4CE47}">
      <dgm:prSet/>
      <dgm:spPr/>
      <dgm:t>
        <a:bodyPr/>
        <a:lstStyle/>
        <a:p>
          <a:r>
            <a:rPr lang="en-GB" b="1"/>
            <a:t>Plan</a:t>
          </a:r>
          <a:endParaRPr lang="en-BE" b="1"/>
        </a:p>
      </dgm:t>
    </dgm:pt>
    <dgm:pt modelId="{EC48F6A1-5A1A-4974-B7BD-3472062E6893}" type="parTrans" cxnId="{C79D38EB-A18E-4A4C-8B68-0CF32914ECEC}">
      <dgm:prSet/>
      <dgm:spPr/>
      <dgm:t>
        <a:bodyPr/>
        <a:lstStyle/>
        <a:p>
          <a:endParaRPr lang="en-BE" b="1"/>
        </a:p>
      </dgm:t>
    </dgm:pt>
    <dgm:pt modelId="{CB830B92-7913-493A-9660-F3BADD9866A8}" type="sibTrans" cxnId="{C79D38EB-A18E-4A4C-8B68-0CF32914ECEC}">
      <dgm:prSet/>
      <dgm:spPr/>
      <dgm:t>
        <a:bodyPr/>
        <a:lstStyle/>
        <a:p>
          <a:endParaRPr lang="en-BE" b="1"/>
        </a:p>
      </dgm:t>
    </dgm:pt>
    <dgm:pt modelId="{03608119-CCFA-4C59-B771-30A12F9263E0}">
      <dgm:prSet/>
      <dgm:spPr/>
      <dgm:t>
        <a:bodyPr/>
        <a:lstStyle/>
        <a:p>
          <a:r>
            <a:rPr lang="en-GB" b="1"/>
            <a:t>Act</a:t>
          </a:r>
          <a:endParaRPr lang="en-BE" b="1"/>
        </a:p>
      </dgm:t>
    </dgm:pt>
    <dgm:pt modelId="{521C9F31-A421-4265-AC06-485BB0219BFA}" type="parTrans" cxnId="{3FABF0A8-09D3-4C5E-B833-89189F7752B9}">
      <dgm:prSet/>
      <dgm:spPr/>
      <dgm:t>
        <a:bodyPr/>
        <a:lstStyle/>
        <a:p>
          <a:endParaRPr lang="en-BE" b="1"/>
        </a:p>
      </dgm:t>
    </dgm:pt>
    <dgm:pt modelId="{D0E451D7-40F5-4E3C-94EF-032EC16324DE}" type="sibTrans" cxnId="{3FABF0A8-09D3-4C5E-B833-89189F7752B9}">
      <dgm:prSet/>
      <dgm:spPr/>
      <dgm:t>
        <a:bodyPr/>
        <a:lstStyle/>
        <a:p>
          <a:endParaRPr lang="en-BE" b="1"/>
        </a:p>
      </dgm:t>
    </dgm:pt>
    <dgm:pt modelId="{79C3C985-08D9-4442-AD21-EE9DEE05D06A}">
      <dgm:prSet/>
      <dgm:spPr/>
      <dgm:t>
        <a:bodyPr/>
        <a:lstStyle/>
        <a:p>
          <a:r>
            <a:rPr lang="en-GB" b="1"/>
            <a:t>Observe</a:t>
          </a:r>
          <a:endParaRPr lang="en-BE" b="1"/>
        </a:p>
      </dgm:t>
    </dgm:pt>
    <dgm:pt modelId="{4C445C89-0D59-4A06-84BB-E85D9EF7BFA0}" type="parTrans" cxnId="{263464C9-81BD-440B-839B-D783F17D7D3A}">
      <dgm:prSet/>
      <dgm:spPr/>
      <dgm:t>
        <a:bodyPr/>
        <a:lstStyle/>
        <a:p>
          <a:endParaRPr lang="en-BE" b="1"/>
        </a:p>
      </dgm:t>
    </dgm:pt>
    <dgm:pt modelId="{1938BC02-1918-4678-9593-92F72BCB196E}" type="sibTrans" cxnId="{263464C9-81BD-440B-839B-D783F17D7D3A}">
      <dgm:prSet/>
      <dgm:spPr/>
      <dgm:t>
        <a:bodyPr/>
        <a:lstStyle/>
        <a:p>
          <a:endParaRPr lang="en-BE" b="1"/>
        </a:p>
      </dgm:t>
    </dgm:pt>
    <dgm:pt modelId="{F54E2513-2176-426C-A129-77DE9198B82E}">
      <dgm:prSet/>
      <dgm:spPr/>
      <dgm:t>
        <a:bodyPr/>
        <a:lstStyle/>
        <a:p>
          <a:r>
            <a:rPr lang="en-GB" b="1"/>
            <a:t>Reflect</a:t>
          </a:r>
          <a:endParaRPr lang="en-BE" b="1"/>
        </a:p>
      </dgm:t>
    </dgm:pt>
    <dgm:pt modelId="{199278B8-75CE-4CFA-BDA4-B4B718ECBDA8}" type="parTrans" cxnId="{56D50379-2ACE-4A2E-94B0-C1C3412E4A30}">
      <dgm:prSet/>
      <dgm:spPr/>
      <dgm:t>
        <a:bodyPr/>
        <a:lstStyle/>
        <a:p>
          <a:endParaRPr lang="en-BE" b="1"/>
        </a:p>
      </dgm:t>
    </dgm:pt>
    <dgm:pt modelId="{22472533-887A-45C7-B43F-0853AF108C3C}" type="sibTrans" cxnId="{56D50379-2ACE-4A2E-94B0-C1C3412E4A30}">
      <dgm:prSet/>
      <dgm:spPr/>
      <dgm:t>
        <a:bodyPr/>
        <a:lstStyle/>
        <a:p>
          <a:endParaRPr lang="en-BE" b="1"/>
        </a:p>
      </dgm:t>
    </dgm:pt>
    <dgm:pt modelId="{617A4A4D-3054-49E7-8F6C-2374CF503C7A}" type="pres">
      <dgm:prSet presAssocID="{0668C9D3-0CFB-4CF6-B896-2D2FA08F69A6}" presName="CompostProcess" presStyleCnt="0">
        <dgm:presLayoutVars>
          <dgm:dir/>
          <dgm:resizeHandles val="exact"/>
        </dgm:presLayoutVars>
      </dgm:prSet>
      <dgm:spPr/>
    </dgm:pt>
    <dgm:pt modelId="{92CB5F6E-5446-483D-9BE3-C6167D2F1012}" type="pres">
      <dgm:prSet presAssocID="{0668C9D3-0CFB-4CF6-B896-2D2FA08F69A6}" presName="arrow" presStyleLbl="bgShp" presStyleIdx="0" presStyleCnt="1"/>
      <dgm:spPr/>
    </dgm:pt>
    <dgm:pt modelId="{280E3AFF-9F08-4E09-9E71-CF6A5E96E0A7}" type="pres">
      <dgm:prSet presAssocID="{0668C9D3-0CFB-4CF6-B896-2D2FA08F69A6}" presName="linearProcess" presStyleCnt="0"/>
      <dgm:spPr/>
    </dgm:pt>
    <dgm:pt modelId="{49B96B42-E36E-42E8-B3A2-A0142C88EE77}" type="pres">
      <dgm:prSet presAssocID="{B2678B37-E28B-445F-A581-2F7CBAD4CE47}" presName="textNode" presStyleLbl="node1" presStyleIdx="0" presStyleCnt="4">
        <dgm:presLayoutVars>
          <dgm:bulletEnabled val="1"/>
        </dgm:presLayoutVars>
      </dgm:prSet>
      <dgm:spPr/>
    </dgm:pt>
    <dgm:pt modelId="{FA820BA0-2E88-4C7F-90A4-42E7B646BE73}" type="pres">
      <dgm:prSet presAssocID="{CB830B92-7913-493A-9660-F3BADD9866A8}" presName="sibTrans" presStyleCnt="0"/>
      <dgm:spPr/>
    </dgm:pt>
    <dgm:pt modelId="{A5D63C9E-6D31-4D7F-8CF3-C66F8BA686DB}" type="pres">
      <dgm:prSet presAssocID="{03608119-CCFA-4C59-B771-30A12F9263E0}" presName="textNode" presStyleLbl="node1" presStyleIdx="1" presStyleCnt="4">
        <dgm:presLayoutVars>
          <dgm:bulletEnabled val="1"/>
        </dgm:presLayoutVars>
      </dgm:prSet>
      <dgm:spPr/>
    </dgm:pt>
    <dgm:pt modelId="{79807947-01A3-4347-9E81-6CC1E2AFE4AE}" type="pres">
      <dgm:prSet presAssocID="{D0E451D7-40F5-4E3C-94EF-032EC16324DE}" presName="sibTrans" presStyleCnt="0"/>
      <dgm:spPr/>
    </dgm:pt>
    <dgm:pt modelId="{AF4444FF-8027-4B40-8EF7-F30CB6FA6E6D}" type="pres">
      <dgm:prSet presAssocID="{79C3C985-08D9-4442-AD21-EE9DEE05D06A}" presName="textNode" presStyleLbl="node1" presStyleIdx="2" presStyleCnt="4">
        <dgm:presLayoutVars>
          <dgm:bulletEnabled val="1"/>
        </dgm:presLayoutVars>
      </dgm:prSet>
      <dgm:spPr/>
    </dgm:pt>
    <dgm:pt modelId="{B26B4FF1-253C-48F3-9DFC-65EE881CFC74}" type="pres">
      <dgm:prSet presAssocID="{1938BC02-1918-4678-9593-92F72BCB196E}" presName="sibTrans" presStyleCnt="0"/>
      <dgm:spPr/>
    </dgm:pt>
    <dgm:pt modelId="{EAEB459D-B2A0-4E1A-B410-FD63F6986E0D}" type="pres">
      <dgm:prSet presAssocID="{F54E2513-2176-426C-A129-77DE9198B82E}" presName="textNode" presStyleLbl="node1" presStyleIdx="3" presStyleCnt="4">
        <dgm:presLayoutVars>
          <dgm:bulletEnabled val="1"/>
        </dgm:presLayoutVars>
      </dgm:prSet>
      <dgm:spPr/>
    </dgm:pt>
  </dgm:ptLst>
  <dgm:cxnLst>
    <dgm:cxn modelId="{D54D415E-3038-4998-BA1C-DF35A369A44E}" type="presOf" srcId="{0668C9D3-0CFB-4CF6-B896-2D2FA08F69A6}" destId="{617A4A4D-3054-49E7-8F6C-2374CF503C7A}" srcOrd="0" destOrd="0" presId="urn:microsoft.com/office/officeart/2005/8/layout/hProcess9"/>
    <dgm:cxn modelId="{99D3B471-6DAE-4340-A969-56BE29EC0C4B}" type="presOf" srcId="{03608119-CCFA-4C59-B771-30A12F9263E0}" destId="{A5D63C9E-6D31-4D7F-8CF3-C66F8BA686DB}" srcOrd="0" destOrd="0" presId="urn:microsoft.com/office/officeart/2005/8/layout/hProcess9"/>
    <dgm:cxn modelId="{56D50379-2ACE-4A2E-94B0-C1C3412E4A30}" srcId="{0668C9D3-0CFB-4CF6-B896-2D2FA08F69A6}" destId="{F54E2513-2176-426C-A129-77DE9198B82E}" srcOrd="3" destOrd="0" parTransId="{199278B8-75CE-4CFA-BDA4-B4B718ECBDA8}" sibTransId="{22472533-887A-45C7-B43F-0853AF108C3C}"/>
    <dgm:cxn modelId="{C7A0FD5A-5030-4AF2-979B-6E46788585C4}" type="presOf" srcId="{79C3C985-08D9-4442-AD21-EE9DEE05D06A}" destId="{AF4444FF-8027-4B40-8EF7-F30CB6FA6E6D}" srcOrd="0" destOrd="0" presId="urn:microsoft.com/office/officeart/2005/8/layout/hProcess9"/>
    <dgm:cxn modelId="{3FABF0A8-09D3-4C5E-B833-89189F7752B9}" srcId="{0668C9D3-0CFB-4CF6-B896-2D2FA08F69A6}" destId="{03608119-CCFA-4C59-B771-30A12F9263E0}" srcOrd="1" destOrd="0" parTransId="{521C9F31-A421-4265-AC06-485BB0219BFA}" sibTransId="{D0E451D7-40F5-4E3C-94EF-032EC16324DE}"/>
    <dgm:cxn modelId="{8AEC85C1-7380-4032-84D3-5ED3ECEA8F55}" type="presOf" srcId="{F54E2513-2176-426C-A129-77DE9198B82E}" destId="{EAEB459D-B2A0-4E1A-B410-FD63F6986E0D}" srcOrd="0" destOrd="0" presId="urn:microsoft.com/office/officeart/2005/8/layout/hProcess9"/>
    <dgm:cxn modelId="{263464C9-81BD-440B-839B-D783F17D7D3A}" srcId="{0668C9D3-0CFB-4CF6-B896-2D2FA08F69A6}" destId="{79C3C985-08D9-4442-AD21-EE9DEE05D06A}" srcOrd="2" destOrd="0" parTransId="{4C445C89-0D59-4A06-84BB-E85D9EF7BFA0}" sibTransId="{1938BC02-1918-4678-9593-92F72BCB196E}"/>
    <dgm:cxn modelId="{BCC822DE-D4AE-4309-9311-0A4214DEFDE8}" type="presOf" srcId="{B2678B37-E28B-445F-A581-2F7CBAD4CE47}" destId="{49B96B42-E36E-42E8-B3A2-A0142C88EE77}" srcOrd="0" destOrd="0" presId="urn:microsoft.com/office/officeart/2005/8/layout/hProcess9"/>
    <dgm:cxn modelId="{C79D38EB-A18E-4A4C-8B68-0CF32914ECEC}" srcId="{0668C9D3-0CFB-4CF6-B896-2D2FA08F69A6}" destId="{B2678B37-E28B-445F-A581-2F7CBAD4CE47}" srcOrd="0" destOrd="0" parTransId="{EC48F6A1-5A1A-4974-B7BD-3472062E6893}" sibTransId="{CB830B92-7913-493A-9660-F3BADD9866A8}"/>
    <dgm:cxn modelId="{20554B82-9880-4E0A-8A6D-BFDCCD526DD1}" type="presParOf" srcId="{617A4A4D-3054-49E7-8F6C-2374CF503C7A}" destId="{92CB5F6E-5446-483D-9BE3-C6167D2F1012}" srcOrd="0" destOrd="0" presId="urn:microsoft.com/office/officeart/2005/8/layout/hProcess9"/>
    <dgm:cxn modelId="{DFA2F2BE-DAA1-4DDC-8C12-ABA111F45D59}" type="presParOf" srcId="{617A4A4D-3054-49E7-8F6C-2374CF503C7A}" destId="{280E3AFF-9F08-4E09-9E71-CF6A5E96E0A7}" srcOrd="1" destOrd="0" presId="urn:microsoft.com/office/officeart/2005/8/layout/hProcess9"/>
    <dgm:cxn modelId="{B266E487-5018-4EA3-8D9C-AD5319ED2F1B}" type="presParOf" srcId="{280E3AFF-9F08-4E09-9E71-CF6A5E96E0A7}" destId="{49B96B42-E36E-42E8-B3A2-A0142C88EE77}" srcOrd="0" destOrd="0" presId="urn:microsoft.com/office/officeart/2005/8/layout/hProcess9"/>
    <dgm:cxn modelId="{67E64D85-852F-4BBD-95BA-832F664CFBFD}" type="presParOf" srcId="{280E3AFF-9F08-4E09-9E71-CF6A5E96E0A7}" destId="{FA820BA0-2E88-4C7F-90A4-42E7B646BE73}" srcOrd="1" destOrd="0" presId="urn:microsoft.com/office/officeart/2005/8/layout/hProcess9"/>
    <dgm:cxn modelId="{CB9CE455-DF57-4B03-B66B-89850F3F302D}" type="presParOf" srcId="{280E3AFF-9F08-4E09-9E71-CF6A5E96E0A7}" destId="{A5D63C9E-6D31-4D7F-8CF3-C66F8BA686DB}" srcOrd="2" destOrd="0" presId="urn:microsoft.com/office/officeart/2005/8/layout/hProcess9"/>
    <dgm:cxn modelId="{00131E99-A592-4B70-846F-7B104386620E}" type="presParOf" srcId="{280E3AFF-9F08-4E09-9E71-CF6A5E96E0A7}" destId="{79807947-01A3-4347-9E81-6CC1E2AFE4AE}" srcOrd="3" destOrd="0" presId="urn:microsoft.com/office/officeart/2005/8/layout/hProcess9"/>
    <dgm:cxn modelId="{C0CC0B3A-91A7-42FB-AC78-A287EB374E93}" type="presParOf" srcId="{280E3AFF-9F08-4E09-9E71-CF6A5E96E0A7}" destId="{AF4444FF-8027-4B40-8EF7-F30CB6FA6E6D}" srcOrd="4" destOrd="0" presId="urn:microsoft.com/office/officeart/2005/8/layout/hProcess9"/>
    <dgm:cxn modelId="{6ECC8B70-7828-4EB1-BF01-419E4D534D92}" type="presParOf" srcId="{280E3AFF-9F08-4E09-9E71-CF6A5E96E0A7}" destId="{B26B4FF1-253C-48F3-9DFC-65EE881CFC74}" srcOrd="5" destOrd="0" presId="urn:microsoft.com/office/officeart/2005/8/layout/hProcess9"/>
    <dgm:cxn modelId="{085282AD-3C57-42E8-B7F5-E685E57A579B}" type="presParOf" srcId="{280E3AFF-9F08-4E09-9E71-CF6A5E96E0A7}" destId="{EAEB459D-B2A0-4E1A-B410-FD63F6986E0D}" srcOrd="6"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64DDA-3F6F-455E-AA3B-E50D06AF5730}"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27E84B64-9DB0-4015-83AE-40F2ED47FF68}">
      <dgm:prSet/>
      <dgm:spPr/>
      <dgm:t>
        <a:bodyPr/>
        <a:lstStyle/>
        <a:p>
          <a:r>
            <a:rPr lang="en-GB"/>
            <a:t>As flipped learning evolves, educators can anticipate innovations in adaptive learning technologies, augmented and virtual reality (AR/VR) for immersive learning experiences, and AI-driven personalized learning paths. </a:t>
          </a:r>
          <a:endParaRPr lang="en-BE"/>
        </a:p>
      </dgm:t>
    </dgm:pt>
    <dgm:pt modelId="{C5B681A4-64DD-463E-8762-9A1D07DA24A8}" type="parTrans" cxnId="{E468A8DD-82C9-47F2-A2B4-8111CF1AE60E}">
      <dgm:prSet/>
      <dgm:spPr/>
      <dgm:t>
        <a:bodyPr/>
        <a:lstStyle/>
        <a:p>
          <a:endParaRPr lang="en-BE"/>
        </a:p>
      </dgm:t>
    </dgm:pt>
    <dgm:pt modelId="{3B0D435C-15D7-4433-9117-3E1DA17185F9}" type="sibTrans" cxnId="{E468A8DD-82C9-47F2-A2B4-8111CF1AE60E}">
      <dgm:prSet/>
      <dgm:spPr/>
      <dgm:t>
        <a:bodyPr/>
        <a:lstStyle/>
        <a:p>
          <a:endParaRPr lang="en-BE"/>
        </a:p>
      </dgm:t>
    </dgm:pt>
    <dgm:pt modelId="{56EED2C1-A1C5-445E-8AB4-47F4AA350CAC}">
      <dgm:prSet/>
      <dgm:spPr/>
      <dgm:t>
        <a:bodyPr/>
        <a:lstStyle/>
        <a:p>
          <a:r>
            <a:rPr lang="en-GB"/>
            <a:t>The integration of global collaboration platforms will further enhance cross-cultural learning opportunities. </a:t>
          </a:r>
          <a:endParaRPr lang="en-BE"/>
        </a:p>
      </dgm:t>
    </dgm:pt>
    <dgm:pt modelId="{8FE5B752-8D49-49F2-B92D-164B101424AA}" type="parTrans" cxnId="{C050467A-39B0-4C7B-93FC-CC5537B4132A}">
      <dgm:prSet/>
      <dgm:spPr/>
      <dgm:t>
        <a:bodyPr/>
        <a:lstStyle/>
        <a:p>
          <a:endParaRPr lang="en-BE"/>
        </a:p>
      </dgm:t>
    </dgm:pt>
    <dgm:pt modelId="{7D216A62-4E9C-4C2E-B7E4-F451CA7BA9F3}" type="sibTrans" cxnId="{C050467A-39B0-4C7B-93FC-CC5537B4132A}">
      <dgm:prSet/>
      <dgm:spPr/>
      <dgm:t>
        <a:bodyPr/>
        <a:lstStyle/>
        <a:p>
          <a:endParaRPr lang="en-BE"/>
        </a:p>
      </dgm:t>
    </dgm:pt>
    <dgm:pt modelId="{E0453E90-6A3B-43E4-B04B-2B8DA4F81017}">
      <dgm:prSet/>
      <dgm:spPr/>
      <dgm:t>
        <a:bodyPr/>
        <a:lstStyle/>
        <a:p>
          <a:r>
            <a:rPr lang="en-GB"/>
            <a:t>Moreover, the development of blockchain for secure, transparent educational records and credentialing offers new possibilities in recognizing and transferring learning achievements. </a:t>
          </a:r>
          <a:endParaRPr lang="en-BE"/>
        </a:p>
      </dgm:t>
    </dgm:pt>
    <dgm:pt modelId="{4E848188-6DD1-4591-9C11-0E7E8DCD75F8}" type="parTrans" cxnId="{90065029-407D-45B8-9946-CAF1382241BB}">
      <dgm:prSet/>
      <dgm:spPr/>
      <dgm:t>
        <a:bodyPr/>
        <a:lstStyle/>
        <a:p>
          <a:endParaRPr lang="en-BE"/>
        </a:p>
      </dgm:t>
    </dgm:pt>
    <dgm:pt modelId="{418A5A3E-B54A-46B3-9A9A-73151CD1B951}" type="sibTrans" cxnId="{90065029-407D-45B8-9946-CAF1382241BB}">
      <dgm:prSet/>
      <dgm:spPr/>
      <dgm:t>
        <a:bodyPr/>
        <a:lstStyle/>
        <a:p>
          <a:endParaRPr lang="en-BE"/>
        </a:p>
      </dgm:t>
    </dgm:pt>
    <dgm:pt modelId="{3092739E-503C-4031-8A95-1CA3266154A2}" type="pres">
      <dgm:prSet presAssocID="{BA664DDA-3F6F-455E-AA3B-E50D06AF5730}" presName="linear" presStyleCnt="0">
        <dgm:presLayoutVars>
          <dgm:animLvl val="lvl"/>
          <dgm:resizeHandles val="exact"/>
        </dgm:presLayoutVars>
      </dgm:prSet>
      <dgm:spPr/>
    </dgm:pt>
    <dgm:pt modelId="{93EA3CBA-809F-44EE-BAAA-E6B21B9871BA}" type="pres">
      <dgm:prSet presAssocID="{27E84B64-9DB0-4015-83AE-40F2ED47FF68}" presName="parentText" presStyleLbl="node1" presStyleIdx="0" presStyleCnt="3">
        <dgm:presLayoutVars>
          <dgm:chMax val="0"/>
          <dgm:bulletEnabled val="1"/>
        </dgm:presLayoutVars>
      </dgm:prSet>
      <dgm:spPr/>
    </dgm:pt>
    <dgm:pt modelId="{FA18EF17-A6F6-4804-98C5-C5BDB2CE9B9F}" type="pres">
      <dgm:prSet presAssocID="{3B0D435C-15D7-4433-9117-3E1DA17185F9}" presName="spacer" presStyleCnt="0"/>
      <dgm:spPr/>
    </dgm:pt>
    <dgm:pt modelId="{CD535EF2-899E-4FF0-B17D-86F474462437}" type="pres">
      <dgm:prSet presAssocID="{56EED2C1-A1C5-445E-8AB4-47F4AA350CAC}" presName="parentText" presStyleLbl="node1" presStyleIdx="1" presStyleCnt="3">
        <dgm:presLayoutVars>
          <dgm:chMax val="0"/>
          <dgm:bulletEnabled val="1"/>
        </dgm:presLayoutVars>
      </dgm:prSet>
      <dgm:spPr/>
    </dgm:pt>
    <dgm:pt modelId="{E26E4113-AD8C-4158-A1DC-2766407E2467}" type="pres">
      <dgm:prSet presAssocID="{7D216A62-4E9C-4C2E-B7E4-F451CA7BA9F3}" presName="spacer" presStyleCnt="0"/>
      <dgm:spPr/>
    </dgm:pt>
    <dgm:pt modelId="{9D6B9C78-D220-425D-8E65-BD098699D580}" type="pres">
      <dgm:prSet presAssocID="{E0453E90-6A3B-43E4-B04B-2B8DA4F81017}" presName="parentText" presStyleLbl="node1" presStyleIdx="2" presStyleCnt="3">
        <dgm:presLayoutVars>
          <dgm:chMax val="0"/>
          <dgm:bulletEnabled val="1"/>
        </dgm:presLayoutVars>
      </dgm:prSet>
      <dgm:spPr/>
    </dgm:pt>
  </dgm:ptLst>
  <dgm:cxnLst>
    <dgm:cxn modelId="{E6980913-8625-4D17-AE69-58CA7EA738BD}" type="presOf" srcId="{56EED2C1-A1C5-445E-8AB4-47F4AA350CAC}" destId="{CD535EF2-899E-4FF0-B17D-86F474462437}" srcOrd="0" destOrd="0" presId="urn:microsoft.com/office/officeart/2005/8/layout/vList2"/>
    <dgm:cxn modelId="{EA601828-4899-4F9C-A228-FD9EDF621140}" type="presOf" srcId="{BA664DDA-3F6F-455E-AA3B-E50D06AF5730}" destId="{3092739E-503C-4031-8A95-1CA3266154A2}" srcOrd="0" destOrd="0" presId="urn:microsoft.com/office/officeart/2005/8/layout/vList2"/>
    <dgm:cxn modelId="{90065029-407D-45B8-9946-CAF1382241BB}" srcId="{BA664DDA-3F6F-455E-AA3B-E50D06AF5730}" destId="{E0453E90-6A3B-43E4-B04B-2B8DA4F81017}" srcOrd="2" destOrd="0" parTransId="{4E848188-6DD1-4591-9C11-0E7E8DCD75F8}" sibTransId="{418A5A3E-B54A-46B3-9A9A-73151CD1B951}"/>
    <dgm:cxn modelId="{AF3C6F37-6776-4799-9178-AAC7AFFA7EF3}" type="presOf" srcId="{E0453E90-6A3B-43E4-B04B-2B8DA4F81017}" destId="{9D6B9C78-D220-425D-8E65-BD098699D580}" srcOrd="0" destOrd="0" presId="urn:microsoft.com/office/officeart/2005/8/layout/vList2"/>
    <dgm:cxn modelId="{B3C19D71-144E-4553-AE72-4C6D8940C261}" type="presOf" srcId="{27E84B64-9DB0-4015-83AE-40F2ED47FF68}" destId="{93EA3CBA-809F-44EE-BAAA-E6B21B9871BA}" srcOrd="0" destOrd="0" presId="urn:microsoft.com/office/officeart/2005/8/layout/vList2"/>
    <dgm:cxn modelId="{C050467A-39B0-4C7B-93FC-CC5537B4132A}" srcId="{BA664DDA-3F6F-455E-AA3B-E50D06AF5730}" destId="{56EED2C1-A1C5-445E-8AB4-47F4AA350CAC}" srcOrd="1" destOrd="0" parTransId="{8FE5B752-8D49-49F2-B92D-164B101424AA}" sibTransId="{7D216A62-4E9C-4C2E-B7E4-F451CA7BA9F3}"/>
    <dgm:cxn modelId="{E468A8DD-82C9-47F2-A2B4-8111CF1AE60E}" srcId="{BA664DDA-3F6F-455E-AA3B-E50D06AF5730}" destId="{27E84B64-9DB0-4015-83AE-40F2ED47FF68}" srcOrd="0" destOrd="0" parTransId="{C5B681A4-64DD-463E-8762-9A1D07DA24A8}" sibTransId="{3B0D435C-15D7-4433-9117-3E1DA17185F9}"/>
    <dgm:cxn modelId="{8B09C041-87E1-44C6-8B65-3B57F80BE85A}" type="presParOf" srcId="{3092739E-503C-4031-8A95-1CA3266154A2}" destId="{93EA3CBA-809F-44EE-BAAA-E6B21B9871BA}" srcOrd="0" destOrd="0" presId="urn:microsoft.com/office/officeart/2005/8/layout/vList2"/>
    <dgm:cxn modelId="{C5713A7A-D92F-41F6-8344-2A55DF155C9F}" type="presParOf" srcId="{3092739E-503C-4031-8A95-1CA3266154A2}" destId="{FA18EF17-A6F6-4804-98C5-C5BDB2CE9B9F}" srcOrd="1" destOrd="0" presId="urn:microsoft.com/office/officeart/2005/8/layout/vList2"/>
    <dgm:cxn modelId="{6BD8ABCC-833C-48DF-BBD5-A63CD1E0DBE0}" type="presParOf" srcId="{3092739E-503C-4031-8A95-1CA3266154A2}" destId="{CD535EF2-899E-4FF0-B17D-86F474462437}" srcOrd="2" destOrd="0" presId="urn:microsoft.com/office/officeart/2005/8/layout/vList2"/>
    <dgm:cxn modelId="{8C708F58-FE3D-4D73-BF7E-2A1BBCF094BD}" type="presParOf" srcId="{3092739E-503C-4031-8A95-1CA3266154A2}" destId="{E26E4113-AD8C-4158-A1DC-2766407E2467}" srcOrd="3" destOrd="0" presId="urn:microsoft.com/office/officeart/2005/8/layout/vList2"/>
    <dgm:cxn modelId="{A842EC23-6763-47A9-8643-645AC1D3605C}" type="presParOf" srcId="{3092739E-503C-4031-8A95-1CA3266154A2}" destId="{9D6B9C78-D220-425D-8E65-BD098699D58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A87C7B-BFD5-43F9-B43C-5CFE78412EE7}" type="doc">
      <dgm:prSet loTypeId="urn:microsoft.com/office/officeart/2005/8/layout/hList1" loCatId="list" qsTypeId="urn:microsoft.com/office/officeart/2005/8/quickstyle/simple1" qsCatId="simple" csTypeId="urn:microsoft.com/office/officeart/2005/8/colors/accent6_2" csCatId="accent6"/>
      <dgm:spPr/>
      <dgm:t>
        <a:bodyPr/>
        <a:lstStyle/>
        <a:p>
          <a:endParaRPr lang="en-BE"/>
        </a:p>
      </dgm:t>
    </dgm:pt>
    <dgm:pt modelId="{6933ABC3-C0A3-4F4E-9BC6-D0CCE4A7AD53}">
      <dgm:prSet/>
      <dgm:spPr/>
      <dgm:t>
        <a:bodyPr/>
        <a:lstStyle/>
        <a:p>
          <a:r>
            <a:rPr lang="en-GB" b="1"/>
            <a:t>Designing the Collaborative Flipped Lesson</a:t>
          </a:r>
          <a:endParaRPr lang="en-BE"/>
        </a:p>
      </dgm:t>
    </dgm:pt>
    <dgm:pt modelId="{E330760F-BA8D-4160-B910-ACDFDE3F2933}" type="parTrans" cxnId="{6B79C00C-F41D-455E-92B2-3780D34A1573}">
      <dgm:prSet/>
      <dgm:spPr/>
      <dgm:t>
        <a:bodyPr/>
        <a:lstStyle/>
        <a:p>
          <a:endParaRPr lang="en-BE"/>
        </a:p>
      </dgm:t>
    </dgm:pt>
    <dgm:pt modelId="{FB8C691A-4AAF-416A-8F0F-41630CD384D3}" type="sibTrans" cxnId="{6B79C00C-F41D-455E-92B2-3780D34A1573}">
      <dgm:prSet/>
      <dgm:spPr/>
      <dgm:t>
        <a:bodyPr/>
        <a:lstStyle/>
        <a:p>
          <a:endParaRPr lang="en-BE"/>
        </a:p>
      </dgm:t>
    </dgm:pt>
    <dgm:pt modelId="{E86C8648-A5A3-4F27-BB08-812CE6284803}">
      <dgm:prSet/>
      <dgm:spPr/>
      <dgm:t>
        <a:bodyPr/>
        <a:lstStyle/>
        <a:p>
          <a:r>
            <a:rPr lang="en-GB" b="1" dirty="0"/>
            <a:t>Plan Pre-Class Content: </a:t>
          </a:r>
          <a:r>
            <a:rPr lang="en-GB" b="0" dirty="0"/>
            <a:t>Choose engaging and varied resources that provide foundational knowledge students need. Ensure that content is accessible and linked to practical in-class applications.</a:t>
          </a:r>
          <a:endParaRPr lang="en-BE" b="0" dirty="0"/>
        </a:p>
      </dgm:t>
    </dgm:pt>
    <dgm:pt modelId="{32BE2596-C0CE-4984-AA46-DF1D3BF0FB29}" type="parTrans" cxnId="{87879904-9997-4214-9D63-F37FC3FC8902}">
      <dgm:prSet/>
      <dgm:spPr/>
      <dgm:t>
        <a:bodyPr/>
        <a:lstStyle/>
        <a:p>
          <a:endParaRPr lang="en-BE"/>
        </a:p>
      </dgm:t>
    </dgm:pt>
    <dgm:pt modelId="{02F61248-5F51-4693-812B-A25EE8883CCA}" type="sibTrans" cxnId="{87879904-9997-4214-9D63-F37FC3FC8902}">
      <dgm:prSet/>
      <dgm:spPr/>
      <dgm:t>
        <a:bodyPr/>
        <a:lstStyle/>
        <a:p>
          <a:endParaRPr lang="en-BE"/>
        </a:p>
      </dgm:t>
    </dgm:pt>
    <dgm:pt modelId="{FE4319FE-44F5-4B90-8A9A-5EC9EAE9C981}">
      <dgm:prSet/>
      <dgm:spPr/>
      <dgm:t>
        <a:bodyPr/>
        <a:lstStyle/>
        <a:p>
          <a:r>
            <a:rPr lang="en-GB" b="1" dirty="0"/>
            <a:t>Create Real-World Activities</a:t>
          </a:r>
          <a:r>
            <a:rPr lang="en-GB" b="0" dirty="0"/>
            <a:t>: Develop in-class tasks that encourage students to use their pre-class knowledge practically, such as repairing a piece of equipment or troubleshooting a problem.</a:t>
          </a:r>
          <a:endParaRPr lang="en-BE" b="0" dirty="0"/>
        </a:p>
      </dgm:t>
    </dgm:pt>
    <dgm:pt modelId="{10153ACA-8A62-4CC3-9BAD-1D25202F8661}" type="parTrans" cxnId="{A254789D-E98B-4D07-990E-6B687F960807}">
      <dgm:prSet/>
      <dgm:spPr/>
      <dgm:t>
        <a:bodyPr/>
        <a:lstStyle/>
        <a:p>
          <a:endParaRPr lang="en-BE"/>
        </a:p>
      </dgm:t>
    </dgm:pt>
    <dgm:pt modelId="{E5165576-4978-443C-9316-4E6FF4B2F03C}" type="sibTrans" cxnId="{A254789D-E98B-4D07-990E-6B687F960807}">
      <dgm:prSet/>
      <dgm:spPr/>
      <dgm:t>
        <a:bodyPr/>
        <a:lstStyle/>
        <a:p>
          <a:endParaRPr lang="en-BE"/>
        </a:p>
      </dgm:t>
    </dgm:pt>
    <dgm:pt modelId="{AF8E2271-8349-4A3E-BB90-3BA6D874C5CF}">
      <dgm:prSet/>
      <dgm:spPr/>
      <dgm:t>
        <a:bodyPr/>
        <a:lstStyle/>
        <a:p>
          <a:r>
            <a:rPr lang="en-GB" b="1"/>
            <a:t>Managing Group Dynamics</a:t>
          </a:r>
          <a:endParaRPr lang="en-BE"/>
        </a:p>
      </dgm:t>
    </dgm:pt>
    <dgm:pt modelId="{7DEB1D7C-1613-4401-9A8B-A379A74F37C2}" type="parTrans" cxnId="{98AFA149-7ED6-4C41-920A-3C03A7A74AAA}">
      <dgm:prSet/>
      <dgm:spPr/>
      <dgm:t>
        <a:bodyPr/>
        <a:lstStyle/>
        <a:p>
          <a:endParaRPr lang="en-BE"/>
        </a:p>
      </dgm:t>
    </dgm:pt>
    <dgm:pt modelId="{ED6612C1-E73A-4223-B4C6-48456FC8AE2E}" type="sibTrans" cxnId="{98AFA149-7ED6-4C41-920A-3C03A7A74AAA}">
      <dgm:prSet/>
      <dgm:spPr/>
      <dgm:t>
        <a:bodyPr/>
        <a:lstStyle/>
        <a:p>
          <a:endParaRPr lang="en-BE"/>
        </a:p>
      </dgm:t>
    </dgm:pt>
    <dgm:pt modelId="{C7B79608-317B-4A86-A9B4-FADAA1CA4FF2}">
      <dgm:prSet/>
      <dgm:spPr/>
      <dgm:t>
        <a:bodyPr/>
        <a:lstStyle/>
        <a:p>
          <a:r>
            <a:rPr lang="en-GB" b="1" dirty="0"/>
            <a:t>Forming Groups</a:t>
          </a:r>
          <a:r>
            <a:rPr lang="en-GB" b="0" dirty="0"/>
            <a:t>: Form groups of mixed abilities to encourage peer learning. Ensure that group members rotate roles across different activities, giving each student a chance to develop a broad range of skills.</a:t>
          </a:r>
          <a:endParaRPr lang="en-BE" b="0" dirty="0"/>
        </a:p>
      </dgm:t>
    </dgm:pt>
    <dgm:pt modelId="{1A232535-1947-47A4-A5DA-AB40544599E7}" type="parTrans" cxnId="{F92321A7-FC3E-4279-9FFF-5407BE518867}">
      <dgm:prSet/>
      <dgm:spPr/>
      <dgm:t>
        <a:bodyPr/>
        <a:lstStyle/>
        <a:p>
          <a:endParaRPr lang="en-BE"/>
        </a:p>
      </dgm:t>
    </dgm:pt>
    <dgm:pt modelId="{144A8D21-EB44-4690-84B8-A4093F6583F5}" type="sibTrans" cxnId="{F92321A7-FC3E-4279-9FFF-5407BE518867}">
      <dgm:prSet/>
      <dgm:spPr/>
      <dgm:t>
        <a:bodyPr/>
        <a:lstStyle/>
        <a:p>
          <a:endParaRPr lang="en-BE"/>
        </a:p>
      </dgm:t>
    </dgm:pt>
    <dgm:pt modelId="{14CBCFFF-6C34-47AE-8243-1176F6D9C21B}">
      <dgm:prSet/>
      <dgm:spPr/>
      <dgm:t>
        <a:bodyPr/>
        <a:lstStyle/>
        <a:p>
          <a:r>
            <a:rPr lang="en-GB" b="1" dirty="0"/>
            <a:t>Encourage Communication</a:t>
          </a:r>
          <a:r>
            <a:rPr lang="en-GB" b="0" dirty="0"/>
            <a:t>: Promote open communication among group members. Use icebreaker activities or structured discussions to build rapport and trust</a:t>
          </a:r>
          <a:r>
            <a:rPr lang="en-GB" b="1" dirty="0"/>
            <a:t>.</a:t>
          </a:r>
          <a:endParaRPr lang="en-BE" dirty="0"/>
        </a:p>
      </dgm:t>
    </dgm:pt>
    <dgm:pt modelId="{17902E43-880F-488E-BD5D-85C04C255E78}" type="parTrans" cxnId="{D1289F89-D41B-457E-A4D8-B2130CD9E9BD}">
      <dgm:prSet/>
      <dgm:spPr/>
      <dgm:t>
        <a:bodyPr/>
        <a:lstStyle/>
        <a:p>
          <a:endParaRPr lang="en-BE"/>
        </a:p>
      </dgm:t>
    </dgm:pt>
    <dgm:pt modelId="{CCAD78CA-1066-4D30-ABAE-F2983092E82E}" type="sibTrans" cxnId="{D1289F89-D41B-457E-A4D8-B2130CD9E9BD}">
      <dgm:prSet/>
      <dgm:spPr/>
      <dgm:t>
        <a:bodyPr/>
        <a:lstStyle/>
        <a:p>
          <a:endParaRPr lang="en-BE"/>
        </a:p>
      </dgm:t>
    </dgm:pt>
    <dgm:pt modelId="{232084D8-EA70-496F-B7CF-DE1CEB0A7767}" type="pres">
      <dgm:prSet presAssocID="{C3A87C7B-BFD5-43F9-B43C-5CFE78412EE7}" presName="Name0" presStyleCnt="0">
        <dgm:presLayoutVars>
          <dgm:dir/>
          <dgm:animLvl val="lvl"/>
          <dgm:resizeHandles val="exact"/>
        </dgm:presLayoutVars>
      </dgm:prSet>
      <dgm:spPr/>
    </dgm:pt>
    <dgm:pt modelId="{13CB3368-BF59-4718-B050-B53CBF9F9EF6}" type="pres">
      <dgm:prSet presAssocID="{6933ABC3-C0A3-4F4E-9BC6-D0CCE4A7AD53}" presName="composite" presStyleCnt="0"/>
      <dgm:spPr/>
    </dgm:pt>
    <dgm:pt modelId="{71DA0FDE-BD87-4FEE-A61D-5870234242B8}" type="pres">
      <dgm:prSet presAssocID="{6933ABC3-C0A3-4F4E-9BC6-D0CCE4A7AD53}" presName="parTx" presStyleLbl="alignNode1" presStyleIdx="0" presStyleCnt="2">
        <dgm:presLayoutVars>
          <dgm:chMax val="0"/>
          <dgm:chPref val="0"/>
          <dgm:bulletEnabled val="1"/>
        </dgm:presLayoutVars>
      </dgm:prSet>
      <dgm:spPr/>
    </dgm:pt>
    <dgm:pt modelId="{5CD0F494-CFEE-4518-9277-CF1B3C2C35F9}" type="pres">
      <dgm:prSet presAssocID="{6933ABC3-C0A3-4F4E-9BC6-D0CCE4A7AD53}" presName="desTx" presStyleLbl="alignAccFollowNode1" presStyleIdx="0" presStyleCnt="2">
        <dgm:presLayoutVars>
          <dgm:bulletEnabled val="1"/>
        </dgm:presLayoutVars>
      </dgm:prSet>
      <dgm:spPr/>
    </dgm:pt>
    <dgm:pt modelId="{B8586B88-26C6-439A-904E-251086B01111}" type="pres">
      <dgm:prSet presAssocID="{FB8C691A-4AAF-416A-8F0F-41630CD384D3}" presName="space" presStyleCnt="0"/>
      <dgm:spPr/>
    </dgm:pt>
    <dgm:pt modelId="{8FB5E038-6DF8-45E6-BBDA-2D21D5040B24}" type="pres">
      <dgm:prSet presAssocID="{AF8E2271-8349-4A3E-BB90-3BA6D874C5CF}" presName="composite" presStyleCnt="0"/>
      <dgm:spPr/>
    </dgm:pt>
    <dgm:pt modelId="{84285FD2-E761-4F28-BF51-5A84D1B20ED7}" type="pres">
      <dgm:prSet presAssocID="{AF8E2271-8349-4A3E-BB90-3BA6D874C5CF}" presName="parTx" presStyleLbl="alignNode1" presStyleIdx="1" presStyleCnt="2">
        <dgm:presLayoutVars>
          <dgm:chMax val="0"/>
          <dgm:chPref val="0"/>
          <dgm:bulletEnabled val="1"/>
        </dgm:presLayoutVars>
      </dgm:prSet>
      <dgm:spPr/>
    </dgm:pt>
    <dgm:pt modelId="{B14C0DFF-F8FA-43BD-88F4-9A53147A4EB8}" type="pres">
      <dgm:prSet presAssocID="{AF8E2271-8349-4A3E-BB90-3BA6D874C5CF}" presName="desTx" presStyleLbl="alignAccFollowNode1" presStyleIdx="1" presStyleCnt="2">
        <dgm:presLayoutVars>
          <dgm:bulletEnabled val="1"/>
        </dgm:presLayoutVars>
      </dgm:prSet>
      <dgm:spPr/>
    </dgm:pt>
  </dgm:ptLst>
  <dgm:cxnLst>
    <dgm:cxn modelId="{87879904-9997-4214-9D63-F37FC3FC8902}" srcId="{6933ABC3-C0A3-4F4E-9BC6-D0CCE4A7AD53}" destId="{E86C8648-A5A3-4F27-BB08-812CE6284803}" srcOrd="0" destOrd="0" parTransId="{32BE2596-C0CE-4984-AA46-DF1D3BF0FB29}" sibTransId="{02F61248-5F51-4693-812B-A25EE8883CCA}"/>
    <dgm:cxn modelId="{6B79C00C-F41D-455E-92B2-3780D34A1573}" srcId="{C3A87C7B-BFD5-43F9-B43C-5CFE78412EE7}" destId="{6933ABC3-C0A3-4F4E-9BC6-D0CCE4A7AD53}" srcOrd="0" destOrd="0" parTransId="{E330760F-BA8D-4160-B910-ACDFDE3F2933}" sibTransId="{FB8C691A-4AAF-416A-8F0F-41630CD384D3}"/>
    <dgm:cxn modelId="{B2982215-C7C1-476D-80F1-9F8453909057}" type="presOf" srcId="{E86C8648-A5A3-4F27-BB08-812CE6284803}" destId="{5CD0F494-CFEE-4518-9277-CF1B3C2C35F9}" srcOrd="0" destOrd="0" presId="urn:microsoft.com/office/officeart/2005/8/layout/hList1"/>
    <dgm:cxn modelId="{11A22632-9E78-4EBE-A789-56216403D5D1}" type="presOf" srcId="{AF8E2271-8349-4A3E-BB90-3BA6D874C5CF}" destId="{84285FD2-E761-4F28-BF51-5A84D1B20ED7}" srcOrd="0" destOrd="0" presId="urn:microsoft.com/office/officeart/2005/8/layout/hList1"/>
    <dgm:cxn modelId="{DF9E4668-EBA2-481D-8A15-E99C0331B913}" type="presOf" srcId="{6933ABC3-C0A3-4F4E-9BC6-D0CCE4A7AD53}" destId="{71DA0FDE-BD87-4FEE-A61D-5870234242B8}" srcOrd="0" destOrd="0" presId="urn:microsoft.com/office/officeart/2005/8/layout/hList1"/>
    <dgm:cxn modelId="{98AFA149-7ED6-4C41-920A-3C03A7A74AAA}" srcId="{C3A87C7B-BFD5-43F9-B43C-5CFE78412EE7}" destId="{AF8E2271-8349-4A3E-BB90-3BA6D874C5CF}" srcOrd="1" destOrd="0" parTransId="{7DEB1D7C-1613-4401-9A8B-A379A74F37C2}" sibTransId="{ED6612C1-E73A-4223-B4C6-48456FC8AE2E}"/>
    <dgm:cxn modelId="{A9158F57-2E5F-4C01-936E-F0B525AE4672}" type="presOf" srcId="{C3A87C7B-BFD5-43F9-B43C-5CFE78412EE7}" destId="{232084D8-EA70-496F-B7CF-DE1CEB0A7767}" srcOrd="0" destOrd="0" presId="urn:microsoft.com/office/officeart/2005/8/layout/hList1"/>
    <dgm:cxn modelId="{C5E42259-9FC9-4523-8229-7BFBCFBCEE36}" type="presOf" srcId="{C7B79608-317B-4A86-A9B4-FADAA1CA4FF2}" destId="{B14C0DFF-F8FA-43BD-88F4-9A53147A4EB8}" srcOrd="0" destOrd="0" presId="urn:microsoft.com/office/officeart/2005/8/layout/hList1"/>
    <dgm:cxn modelId="{8DD26582-496C-4C04-B8E1-ED9F556BA9D7}" type="presOf" srcId="{FE4319FE-44F5-4B90-8A9A-5EC9EAE9C981}" destId="{5CD0F494-CFEE-4518-9277-CF1B3C2C35F9}" srcOrd="0" destOrd="1" presId="urn:microsoft.com/office/officeart/2005/8/layout/hList1"/>
    <dgm:cxn modelId="{D1289F89-D41B-457E-A4D8-B2130CD9E9BD}" srcId="{AF8E2271-8349-4A3E-BB90-3BA6D874C5CF}" destId="{14CBCFFF-6C34-47AE-8243-1176F6D9C21B}" srcOrd="1" destOrd="0" parTransId="{17902E43-880F-488E-BD5D-85C04C255E78}" sibTransId="{CCAD78CA-1066-4D30-ABAE-F2983092E82E}"/>
    <dgm:cxn modelId="{A254789D-E98B-4D07-990E-6B687F960807}" srcId="{6933ABC3-C0A3-4F4E-9BC6-D0CCE4A7AD53}" destId="{FE4319FE-44F5-4B90-8A9A-5EC9EAE9C981}" srcOrd="1" destOrd="0" parTransId="{10153ACA-8A62-4CC3-9BAD-1D25202F8661}" sibTransId="{E5165576-4978-443C-9316-4E6FF4B2F03C}"/>
    <dgm:cxn modelId="{F92321A7-FC3E-4279-9FFF-5407BE518867}" srcId="{AF8E2271-8349-4A3E-BB90-3BA6D874C5CF}" destId="{C7B79608-317B-4A86-A9B4-FADAA1CA4FF2}" srcOrd="0" destOrd="0" parTransId="{1A232535-1947-47A4-A5DA-AB40544599E7}" sibTransId="{144A8D21-EB44-4690-84B8-A4093F6583F5}"/>
    <dgm:cxn modelId="{C0384DFD-C8DF-4AC7-80ED-E31472E20BFD}" type="presOf" srcId="{14CBCFFF-6C34-47AE-8243-1176F6D9C21B}" destId="{B14C0DFF-F8FA-43BD-88F4-9A53147A4EB8}" srcOrd="0" destOrd="1" presId="urn:microsoft.com/office/officeart/2005/8/layout/hList1"/>
    <dgm:cxn modelId="{8F4163FD-3A73-4C19-9846-904FB17555F3}" type="presParOf" srcId="{232084D8-EA70-496F-B7CF-DE1CEB0A7767}" destId="{13CB3368-BF59-4718-B050-B53CBF9F9EF6}" srcOrd="0" destOrd="0" presId="urn:microsoft.com/office/officeart/2005/8/layout/hList1"/>
    <dgm:cxn modelId="{B9F41EAF-3973-4747-8EF6-DA9056DA6493}" type="presParOf" srcId="{13CB3368-BF59-4718-B050-B53CBF9F9EF6}" destId="{71DA0FDE-BD87-4FEE-A61D-5870234242B8}" srcOrd="0" destOrd="0" presId="urn:microsoft.com/office/officeart/2005/8/layout/hList1"/>
    <dgm:cxn modelId="{A9216E00-AC4C-402E-BFD1-C78E8682710D}" type="presParOf" srcId="{13CB3368-BF59-4718-B050-B53CBF9F9EF6}" destId="{5CD0F494-CFEE-4518-9277-CF1B3C2C35F9}" srcOrd="1" destOrd="0" presId="urn:microsoft.com/office/officeart/2005/8/layout/hList1"/>
    <dgm:cxn modelId="{695765F9-2ED6-491D-8F7B-42E31479ED59}" type="presParOf" srcId="{232084D8-EA70-496F-B7CF-DE1CEB0A7767}" destId="{B8586B88-26C6-439A-904E-251086B01111}" srcOrd="1" destOrd="0" presId="urn:microsoft.com/office/officeart/2005/8/layout/hList1"/>
    <dgm:cxn modelId="{673917D4-F1D4-49AD-9E08-2054608CBD7C}" type="presParOf" srcId="{232084D8-EA70-496F-B7CF-DE1CEB0A7767}" destId="{8FB5E038-6DF8-45E6-BBDA-2D21D5040B24}" srcOrd="2" destOrd="0" presId="urn:microsoft.com/office/officeart/2005/8/layout/hList1"/>
    <dgm:cxn modelId="{BF9204E7-7D6F-4601-91B3-B98CC96C1804}" type="presParOf" srcId="{8FB5E038-6DF8-45E6-BBDA-2D21D5040B24}" destId="{84285FD2-E761-4F28-BF51-5A84D1B20ED7}" srcOrd="0" destOrd="0" presId="urn:microsoft.com/office/officeart/2005/8/layout/hList1"/>
    <dgm:cxn modelId="{0D677F77-916C-4E80-A538-7C164C6EF0BB}" type="presParOf" srcId="{8FB5E038-6DF8-45E6-BBDA-2D21D5040B24}" destId="{B14C0DFF-F8FA-43BD-88F4-9A53147A4EB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CBAF-3FFF-48EC-A192-D526DAEB51ED}">
      <dsp:nvSpPr>
        <dsp:cNvPr id="0" name=""/>
        <dsp:cNvSpPr/>
      </dsp:nvSpPr>
      <dsp:spPr>
        <a:xfrm>
          <a:off x="0" y="7551"/>
          <a:ext cx="15240000" cy="5996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Know Your Learners</a:t>
          </a:r>
          <a:endParaRPr lang="en-BE" sz="2500" kern="1200" dirty="0"/>
        </a:p>
      </dsp:txBody>
      <dsp:txXfrm>
        <a:off x="29271" y="36822"/>
        <a:ext cx="15181458" cy="541083"/>
      </dsp:txXfrm>
    </dsp:sp>
    <dsp:sp modelId="{C298DD80-34F5-4702-ABD1-04D1AFB71FC2}">
      <dsp:nvSpPr>
        <dsp:cNvPr id="0" name=""/>
        <dsp:cNvSpPr/>
      </dsp:nvSpPr>
      <dsp:spPr>
        <a:xfrm>
          <a:off x="0" y="607176"/>
          <a:ext cx="152400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1" kern="1200"/>
            <a:t>Understand Student Needs</a:t>
          </a:r>
          <a:r>
            <a:rPr lang="en-GB" sz="2000" kern="1200"/>
            <a:t>: Tailor content to suit the specific needs of VET students, considering their background, interests, and current skills.</a:t>
          </a:r>
          <a:endParaRPr lang="en-BE" sz="2000" kern="1200"/>
        </a:p>
        <a:p>
          <a:pPr marL="228600" lvl="1" indent="-228600" algn="l" defTabSz="889000">
            <a:lnSpc>
              <a:spcPct val="90000"/>
            </a:lnSpc>
            <a:spcBef>
              <a:spcPct val="0"/>
            </a:spcBef>
            <a:spcAft>
              <a:spcPct val="20000"/>
            </a:spcAft>
            <a:buChar char="•"/>
          </a:pPr>
          <a:r>
            <a:rPr lang="en-GB" sz="2000" b="1" kern="1200"/>
            <a:t>Learning Preferences</a:t>
          </a:r>
          <a:r>
            <a:rPr lang="en-GB" sz="2000" kern="1200"/>
            <a:t>: Recognize that students have different learning styles. Incorporate multimedia, hands-on activities, and peer collaboration to cater to diverse preferences.</a:t>
          </a:r>
          <a:endParaRPr lang="en-BE" sz="2000" kern="1200"/>
        </a:p>
      </dsp:txBody>
      <dsp:txXfrm>
        <a:off x="0" y="607176"/>
        <a:ext cx="15240000" cy="1242000"/>
      </dsp:txXfrm>
    </dsp:sp>
    <dsp:sp modelId="{03D964CC-2D70-4E78-AB56-4B0B67684CA0}">
      <dsp:nvSpPr>
        <dsp:cNvPr id="0" name=""/>
        <dsp:cNvSpPr/>
      </dsp:nvSpPr>
      <dsp:spPr>
        <a:xfrm>
          <a:off x="0" y="1849176"/>
          <a:ext cx="15240000" cy="5996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Clear Learning Outcomes</a:t>
          </a:r>
          <a:endParaRPr lang="en-BE" sz="2500" kern="1200"/>
        </a:p>
      </dsp:txBody>
      <dsp:txXfrm>
        <a:off x="29271" y="1878447"/>
        <a:ext cx="15181458" cy="541083"/>
      </dsp:txXfrm>
    </dsp:sp>
    <dsp:sp modelId="{0D7F67E9-202F-455B-B4D0-228C9532F622}">
      <dsp:nvSpPr>
        <dsp:cNvPr id="0" name=""/>
        <dsp:cNvSpPr/>
      </dsp:nvSpPr>
      <dsp:spPr>
        <a:xfrm>
          <a:off x="0" y="2448801"/>
          <a:ext cx="152400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1" kern="1200"/>
            <a:t>Define Objectives</a:t>
          </a:r>
          <a:r>
            <a:rPr lang="en-GB" sz="2000" kern="1200"/>
            <a:t>: Clearly articulate what students should achieve by the end of the flipped lesson. Use measurable outcomes like “Students will be able to troubleshoot basic mechanical issues.”</a:t>
          </a:r>
          <a:endParaRPr lang="en-BE" sz="2000" kern="1200"/>
        </a:p>
        <a:p>
          <a:pPr marL="228600" lvl="1" indent="-228600" algn="l" defTabSz="889000">
            <a:lnSpc>
              <a:spcPct val="90000"/>
            </a:lnSpc>
            <a:spcBef>
              <a:spcPct val="0"/>
            </a:spcBef>
            <a:spcAft>
              <a:spcPct val="20000"/>
            </a:spcAft>
            <a:buChar char="•"/>
          </a:pPr>
          <a:r>
            <a:rPr lang="en-GB" sz="2000" b="1" kern="1200"/>
            <a:t>Align Activities with Outcomes</a:t>
          </a:r>
          <a:r>
            <a:rPr lang="en-GB" sz="2000" kern="1200"/>
            <a:t>: Design collaborative activities that align with the objectives, ensuring that students apply their pre-class learning during the collaborative, in-class sessions.</a:t>
          </a:r>
          <a:endParaRPr lang="en-BE" sz="2000" kern="1200"/>
        </a:p>
      </dsp:txBody>
      <dsp:txXfrm>
        <a:off x="0" y="2448801"/>
        <a:ext cx="15240000" cy="1242000"/>
      </dsp:txXfrm>
    </dsp:sp>
    <dsp:sp modelId="{AD0DBE7A-3D37-449B-A4E7-C58389565BDC}">
      <dsp:nvSpPr>
        <dsp:cNvPr id="0" name=""/>
        <dsp:cNvSpPr/>
      </dsp:nvSpPr>
      <dsp:spPr>
        <a:xfrm>
          <a:off x="0" y="3690801"/>
          <a:ext cx="15240000" cy="5996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Effective Pre-Class Preparation</a:t>
          </a:r>
          <a:endParaRPr lang="en-BE" sz="2500" kern="1200"/>
        </a:p>
      </dsp:txBody>
      <dsp:txXfrm>
        <a:off x="29271" y="3720072"/>
        <a:ext cx="15181458" cy="541083"/>
      </dsp:txXfrm>
    </dsp:sp>
    <dsp:sp modelId="{692CEC83-EE50-4408-94C4-0361D461E80B}">
      <dsp:nvSpPr>
        <dsp:cNvPr id="0" name=""/>
        <dsp:cNvSpPr/>
      </dsp:nvSpPr>
      <dsp:spPr>
        <a:xfrm>
          <a:off x="0" y="4290426"/>
          <a:ext cx="152400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1" kern="1200"/>
            <a:t>Engaging Pre-Class Content</a:t>
          </a:r>
          <a:r>
            <a:rPr lang="en-GB" sz="2000" kern="1200"/>
            <a:t>: Provide varied resources such as instructional videos, articles, quizzes, and hands-on guides that students need to complete before the in-class session.</a:t>
          </a:r>
          <a:endParaRPr lang="en-BE" sz="2000" kern="1200"/>
        </a:p>
        <a:p>
          <a:pPr marL="228600" lvl="1" indent="-228600" algn="l" defTabSz="889000">
            <a:lnSpc>
              <a:spcPct val="90000"/>
            </a:lnSpc>
            <a:spcBef>
              <a:spcPct val="0"/>
            </a:spcBef>
            <a:spcAft>
              <a:spcPct val="20000"/>
            </a:spcAft>
            <a:buChar char="•"/>
          </a:pPr>
          <a:r>
            <a:rPr lang="en-GB" sz="2000" b="1" kern="1200"/>
            <a:t>Accountability Mechanisms</a:t>
          </a:r>
          <a:r>
            <a:rPr lang="en-GB" sz="2000" kern="1200"/>
            <a:t>: Incorporate short quizzes or reflection questions to ensure students engage with the pre-class content, preparing them for collaborative activities.</a:t>
          </a:r>
          <a:endParaRPr lang="en-BE" sz="2000" kern="1200"/>
        </a:p>
      </dsp:txBody>
      <dsp:txXfrm>
        <a:off x="0" y="4290426"/>
        <a:ext cx="15240000" cy="1242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DCC4E-60FF-4DBE-9870-BA42E34F97E7}">
      <dsp:nvSpPr>
        <dsp:cNvPr id="0" name=""/>
        <dsp:cNvSpPr/>
      </dsp:nvSpPr>
      <dsp:spPr>
        <a:xfrm>
          <a:off x="4872" y="147602"/>
          <a:ext cx="4750257" cy="855791"/>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a:t>Facilitating During In-Class Sessions</a:t>
          </a:r>
          <a:endParaRPr lang="en-BE" sz="2300" kern="1200"/>
        </a:p>
      </dsp:txBody>
      <dsp:txXfrm>
        <a:off x="4872" y="147602"/>
        <a:ext cx="4750257" cy="855791"/>
      </dsp:txXfrm>
    </dsp:sp>
    <dsp:sp modelId="{C527E4E5-0D95-45CD-87CF-9386DB0CA770}">
      <dsp:nvSpPr>
        <dsp:cNvPr id="0" name=""/>
        <dsp:cNvSpPr/>
      </dsp:nvSpPr>
      <dsp:spPr>
        <a:xfrm>
          <a:off x="4872" y="1003394"/>
          <a:ext cx="4750257" cy="454571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b="1" kern="1200" dirty="0"/>
            <a:t>Monitor and Support</a:t>
          </a:r>
          <a:r>
            <a:rPr lang="en-GB" sz="2300" b="0" kern="1200" dirty="0"/>
            <a:t>: Move around the classroom, observe group interactions, and provide support where needed. Ask guiding questions to help groups that are stuck and encourage problem-solving.</a:t>
          </a:r>
          <a:endParaRPr lang="en-BE" sz="2300" b="0" kern="1200" dirty="0"/>
        </a:p>
        <a:p>
          <a:pPr marL="228600" lvl="1" indent="-228600" algn="l" defTabSz="1022350">
            <a:lnSpc>
              <a:spcPct val="90000"/>
            </a:lnSpc>
            <a:spcBef>
              <a:spcPct val="0"/>
            </a:spcBef>
            <a:spcAft>
              <a:spcPct val="15000"/>
            </a:spcAft>
            <a:buChar char="•"/>
          </a:pPr>
          <a:r>
            <a:rPr lang="en-GB" sz="2300" b="1" kern="1200" dirty="0"/>
            <a:t>Active Engagement</a:t>
          </a:r>
          <a:r>
            <a:rPr lang="en-GB" sz="2300" b="0" kern="1200" dirty="0"/>
            <a:t>: Encourage students to actively engage with their peers’ ideas by asking questions, providing constructive feedback, and building upon each other’s contributions.</a:t>
          </a:r>
          <a:endParaRPr lang="en-BE" sz="2300" b="0" kern="1200" dirty="0"/>
        </a:p>
      </dsp:txBody>
      <dsp:txXfrm>
        <a:off x="4872" y="1003394"/>
        <a:ext cx="4750257" cy="4545719"/>
      </dsp:txXfrm>
    </dsp:sp>
    <dsp:sp modelId="{E60430DE-1ABB-40B3-B212-8A28A486C175}">
      <dsp:nvSpPr>
        <dsp:cNvPr id="0" name=""/>
        <dsp:cNvSpPr/>
      </dsp:nvSpPr>
      <dsp:spPr>
        <a:xfrm>
          <a:off x="5420165" y="147602"/>
          <a:ext cx="4750257" cy="855791"/>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a:t>Assessment and Evaluation</a:t>
          </a:r>
          <a:endParaRPr lang="en-BE" sz="2300" kern="1200"/>
        </a:p>
      </dsp:txBody>
      <dsp:txXfrm>
        <a:off x="5420165" y="147602"/>
        <a:ext cx="4750257" cy="855791"/>
      </dsp:txXfrm>
    </dsp:sp>
    <dsp:sp modelId="{78B5B923-4A82-4326-886F-6A9610E0034F}">
      <dsp:nvSpPr>
        <dsp:cNvPr id="0" name=""/>
        <dsp:cNvSpPr/>
      </dsp:nvSpPr>
      <dsp:spPr>
        <a:xfrm>
          <a:off x="5420165" y="1003394"/>
          <a:ext cx="4750257" cy="454571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b="1" kern="1200" dirty="0"/>
            <a:t>Formative Assessment</a:t>
          </a:r>
          <a:r>
            <a:rPr lang="en-GB" sz="2300" b="0" kern="1200" dirty="0"/>
            <a:t>: Use peer assessments, in-class observations, and reflective exercises to assess student participation and learning throughout the process.</a:t>
          </a:r>
          <a:endParaRPr lang="en-BE" sz="2300" b="0" kern="1200" dirty="0"/>
        </a:p>
        <a:p>
          <a:pPr marL="228600" lvl="1" indent="-228600" algn="l" defTabSz="1022350">
            <a:lnSpc>
              <a:spcPct val="90000"/>
            </a:lnSpc>
            <a:spcBef>
              <a:spcPct val="0"/>
            </a:spcBef>
            <a:spcAft>
              <a:spcPct val="15000"/>
            </a:spcAft>
            <a:buChar char="•"/>
          </a:pPr>
          <a:r>
            <a:rPr lang="en-GB" sz="2300" b="1" kern="1200" dirty="0"/>
            <a:t>Self-Assessment</a:t>
          </a:r>
          <a:r>
            <a:rPr lang="en-GB" sz="2300" b="0" kern="1200" dirty="0"/>
            <a:t>: Ask students to evaluate their own performance within their group and reflect on how they can contribute more effectively next time.</a:t>
          </a:r>
          <a:endParaRPr lang="en-BE" sz="2300" b="0" kern="1200" dirty="0"/>
        </a:p>
      </dsp:txBody>
      <dsp:txXfrm>
        <a:off x="5420165" y="1003394"/>
        <a:ext cx="4750257" cy="4545719"/>
      </dsp:txXfrm>
    </dsp:sp>
    <dsp:sp modelId="{DF7F708D-1CEA-45FE-A3D3-FF7390472D6D}">
      <dsp:nvSpPr>
        <dsp:cNvPr id="0" name=""/>
        <dsp:cNvSpPr/>
      </dsp:nvSpPr>
      <dsp:spPr>
        <a:xfrm>
          <a:off x="10835458" y="147602"/>
          <a:ext cx="4750257" cy="855791"/>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a:t>Reflection and Continuous Improvement</a:t>
          </a:r>
          <a:endParaRPr lang="en-BE" sz="2300" kern="1200"/>
        </a:p>
      </dsp:txBody>
      <dsp:txXfrm>
        <a:off x="10835458" y="147602"/>
        <a:ext cx="4750257" cy="855791"/>
      </dsp:txXfrm>
    </dsp:sp>
    <dsp:sp modelId="{BA0B88A6-02B3-4232-88DB-F3FE96D700D2}">
      <dsp:nvSpPr>
        <dsp:cNvPr id="0" name=""/>
        <dsp:cNvSpPr/>
      </dsp:nvSpPr>
      <dsp:spPr>
        <a:xfrm>
          <a:off x="10835458" y="1003394"/>
          <a:ext cx="4750257" cy="454571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b="1" kern="1200" dirty="0"/>
            <a:t>Post-Activity Reflection</a:t>
          </a:r>
          <a:r>
            <a:rPr lang="en-GB" sz="2300" b="0" kern="1200" dirty="0"/>
            <a:t>: Encourage students to reflect on their learning process after each collaborative activity. Ask them to consider questions like, “How did our group collaborate effectively?” or “What could we do differently next time?”</a:t>
          </a:r>
          <a:endParaRPr lang="en-BE" sz="2300" b="0" kern="1200" dirty="0"/>
        </a:p>
        <a:p>
          <a:pPr marL="228600" lvl="1" indent="-228600" algn="l" defTabSz="1022350">
            <a:lnSpc>
              <a:spcPct val="90000"/>
            </a:lnSpc>
            <a:spcBef>
              <a:spcPct val="0"/>
            </a:spcBef>
            <a:spcAft>
              <a:spcPct val="15000"/>
            </a:spcAft>
            <a:buChar char="•"/>
          </a:pPr>
          <a:r>
            <a:rPr lang="en-GB" sz="2300" b="1" kern="1200" dirty="0"/>
            <a:t>Continuous Iteration</a:t>
          </a:r>
          <a:r>
            <a:rPr lang="en-GB" sz="2300" b="0" kern="1200" dirty="0"/>
            <a:t>: Use student feedback to refine collaborative activities. Regularly iterate and improve flipped lessons to better meet the needs of your students.</a:t>
          </a:r>
          <a:endParaRPr lang="en-BE" sz="2300" b="0" kern="1200" dirty="0"/>
        </a:p>
      </dsp:txBody>
      <dsp:txXfrm>
        <a:off x="10835458" y="1003394"/>
        <a:ext cx="4750257" cy="45457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BEF2B-3FF1-4F9E-905B-85F9F5F7563F}">
      <dsp:nvSpPr>
        <dsp:cNvPr id="0" name=""/>
        <dsp:cNvSpPr/>
      </dsp:nvSpPr>
      <dsp:spPr>
        <a:xfrm>
          <a:off x="0" y="73208"/>
          <a:ext cx="15590588" cy="6715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t>Scenario-Based Problem Solving</a:t>
          </a:r>
          <a:endParaRPr lang="en-BE" sz="2800" b="1" kern="1200" dirty="0"/>
        </a:p>
      </dsp:txBody>
      <dsp:txXfrm>
        <a:off x="32784" y="105992"/>
        <a:ext cx="15525020" cy="606012"/>
      </dsp:txXfrm>
    </dsp:sp>
    <dsp:sp modelId="{1CD0DACE-63D0-4841-88CF-F1B0F01C8456}">
      <dsp:nvSpPr>
        <dsp:cNvPr id="0" name=""/>
        <dsp:cNvSpPr/>
      </dsp:nvSpPr>
      <dsp:spPr>
        <a:xfrm>
          <a:off x="0" y="744788"/>
          <a:ext cx="15590588"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Activity: Present students with a scenario that replicates a real-world problem in their vocational field, such as troubleshooting a common issue with a plumbing system. Groups work collaboratively to devise a solution.</a:t>
          </a:r>
          <a:endParaRPr lang="en-BE" sz="2200" kern="1200"/>
        </a:p>
        <a:p>
          <a:pPr marL="228600" lvl="1" indent="-228600" algn="l" defTabSz="977900">
            <a:lnSpc>
              <a:spcPct val="90000"/>
            </a:lnSpc>
            <a:spcBef>
              <a:spcPct val="0"/>
            </a:spcBef>
            <a:spcAft>
              <a:spcPct val="20000"/>
            </a:spcAft>
            <a:buChar char="•"/>
          </a:pPr>
          <a:r>
            <a:rPr lang="en-GB" sz="2200" kern="1200"/>
            <a:t>Objective: Develop critical thinking and practical problem-solving skills in an industry-relevant context.</a:t>
          </a:r>
          <a:endParaRPr lang="en-BE" sz="2200" kern="1200"/>
        </a:p>
      </dsp:txBody>
      <dsp:txXfrm>
        <a:off x="0" y="744788"/>
        <a:ext cx="15590588" cy="1072260"/>
      </dsp:txXfrm>
    </dsp:sp>
    <dsp:sp modelId="{F8AF2C17-76BE-4C7B-B9CD-D50E62AEB098}">
      <dsp:nvSpPr>
        <dsp:cNvPr id="0" name=""/>
        <dsp:cNvSpPr/>
      </dsp:nvSpPr>
      <dsp:spPr>
        <a:xfrm>
          <a:off x="0" y="1817048"/>
          <a:ext cx="15590588" cy="6715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t>Collaborative Design Challenge</a:t>
          </a:r>
          <a:endParaRPr lang="en-BE" sz="2800" b="1" kern="1200" dirty="0"/>
        </a:p>
      </dsp:txBody>
      <dsp:txXfrm>
        <a:off x="32784" y="1849832"/>
        <a:ext cx="15525020" cy="606012"/>
      </dsp:txXfrm>
    </dsp:sp>
    <dsp:sp modelId="{4C8F2969-98B3-474D-8CCB-55E50F0EADAD}">
      <dsp:nvSpPr>
        <dsp:cNvPr id="0" name=""/>
        <dsp:cNvSpPr/>
      </dsp:nvSpPr>
      <dsp:spPr>
        <a:xfrm>
          <a:off x="0" y="2488628"/>
          <a:ext cx="15590588"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Activity: Assign students to create a product design, such as a chair for carpentry students or a recipe for culinary students. Groups sketch the design, prepare a material list, and outline a plan for implementation.</a:t>
          </a:r>
          <a:endParaRPr lang="en-BE" sz="2200" kern="1200"/>
        </a:p>
        <a:p>
          <a:pPr marL="228600" lvl="1" indent="-228600" algn="l" defTabSz="977900">
            <a:lnSpc>
              <a:spcPct val="90000"/>
            </a:lnSpc>
            <a:spcBef>
              <a:spcPct val="0"/>
            </a:spcBef>
            <a:spcAft>
              <a:spcPct val="20000"/>
            </a:spcAft>
            <a:buChar char="•"/>
          </a:pPr>
          <a:r>
            <a:rPr lang="en-GB" sz="2200" kern="1200"/>
            <a:t>Objective: Foster creativity, planning, and communication skills through a task that directly relates to their vocational training.</a:t>
          </a:r>
          <a:endParaRPr lang="en-BE" sz="2200" kern="1200"/>
        </a:p>
      </dsp:txBody>
      <dsp:txXfrm>
        <a:off x="0" y="2488628"/>
        <a:ext cx="15590588" cy="1072260"/>
      </dsp:txXfrm>
    </dsp:sp>
    <dsp:sp modelId="{1A653039-E89F-4B77-B546-D81C3EFE2622}">
      <dsp:nvSpPr>
        <dsp:cNvPr id="0" name=""/>
        <dsp:cNvSpPr/>
      </dsp:nvSpPr>
      <dsp:spPr>
        <a:xfrm>
          <a:off x="0" y="3560888"/>
          <a:ext cx="15590588" cy="6715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t>Group Presentations on Industry Practices</a:t>
          </a:r>
          <a:endParaRPr lang="en-BE" sz="2800" b="1" kern="1200" dirty="0"/>
        </a:p>
      </dsp:txBody>
      <dsp:txXfrm>
        <a:off x="32784" y="3593672"/>
        <a:ext cx="15525020" cy="606012"/>
      </dsp:txXfrm>
    </dsp:sp>
    <dsp:sp modelId="{53637E84-8BAA-4352-B492-148AABEEDF19}">
      <dsp:nvSpPr>
        <dsp:cNvPr id="0" name=""/>
        <dsp:cNvSpPr/>
      </dsp:nvSpPr>
      <dsp:spPr>
        <a:xfrm>
          <a:off x="0" y="4232468"/>
          <a:ext cx="15590588"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Activity: Assign each group a different topic, such as “Safety Procedures in Construction” or “Customer Handling in Hospitality.” Groups create a presentation and deliver it to the class.</a:t>
          </a:r>
          <a:endParaRPr lang="en-BE" sz="2200" kern="1200"/>
        </a:p>
        <a:p>
          <a:pPr marL="228600" lvl="1" indent="-228600" algn="l" defTabSz="977900">
            <a:lnSpc>
              <a:spcPct val="90000"/>
            </a:lnSpc>
            <a:spcBef>
              <a:spcPct val="0"/>
            </a:spcBef>
            <a:spcAft>
              <a:spcPct val="20000"/>
            </a:spcAft>
            <a:buChar char="•"/>
          </a:pPr>
          <a:r>
            <a:rPr lang="en-GB" sz="2200" kern="1200"/>
            <a:t>Objective: Develop communication, research, and presentation skills, while also building a deeper understanding of core vocational practices.</a:t>
          </a:r>
          <a:endParaRPr lang="en-BE" sz="2200" kern="1200"/>
        </a:p>
      </dsp:txBody>
      <dsp:txXfrm>
        <a:off x="0" y="4232468"/>
        <a:ext cx="15590588" cy="1391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9204-9642-476E-B97F-0FC12DD2F939}">
      <dsp:nvSpPr>
        <dsp:cNvPr id="0" name=""/>
        <dsp:cNvSpPr/>
      </dsp:nvSpPr>
      <dsp:spPr>
        <a:xfrm>
          <a:off x="0" y="192568"/>
          <a:ext cx="15240000" cy="57563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Structured In-Class Collaboration</a:t>
          </a:r>
          <a:endParaRPr lang="en-BE" sz="2400" kern="1200"/>
        </a:p>
      </dsp:txBody>
      <dsp:txXfrm>
        <a:off x="28100" y="220668"/>
        <a:ext cx="15183800" cy="519439"/>
      </dsp:txXfrm>
    </dsp:sp>
    <dsp:sp modelId="{7B2516FF-61CE-4255-9F36-24D24458672E}">
      <dsp:nvSpPr>
        <dsp:cNvPr id="0" name=""/>
        <dsp:cNvSpPr/>
      </dsp:nvSpPr>
      <dsp:spPr>
        <a:xfrm>
          <a:off x="0" y="768208"/>
          <a:ext cx="15240000"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b="1" kern="1200"/>
            <a:t>Role Assignment</a:t>
          </a:r>
          <a:r>
            <a:rPr lang="en-GB" sz="1900" kern="1200"/>
            <a:t>: Assign roles like “discussion leader,” “note-taker,” or “practical task coordinator” to make sure every student participates meaningfully.</a:t>
          </a:r>
          <a:endParaRPr lang="en-BE" sz="1900" kern="1200"/>
        </a:p>
        <a:p>
          <a:pPr marL="171450" lvl="1" indent="-171450" algn="l" defTabSz="844550">
            <a:lnSpc>
              <a:spcPct val="90000"/>
            </a:lnSpc>
            <a:spcBef>
              <a:spcPct val="0"/>
            </a:spcBef>
            <a:spcAft>
              <a:spcPct val="20000"/>
            </a:spcAft>
            <a:buChar char="•"/>
          </a:pPr>
          <a:r>
            <a:rPr lang="en-GB" sz="1900" b="1" kern="1200"/>
            <a:t>Hands-On Focus</a:t>
          </a:r>
          <a:r>
            <a:rPr lang="en-GB" sz="1900" kern="1200"/>
            <a:t>: Ensure that in-class activities focus on hands-on, real-world problem-solving that reflects industry practices. For example, students might work together to assemble and test a mechanical component.</a:t>
          </a:r>
          <a:endParaRPr lang="en-BE" sz="1900" kern="1200"/>
        </a:p>
      </dsp:txBody>
      <dsp:txXfrm>
        <a:off x="0" y="768208"/>
        <a:ext cx="15240000" cy="1192320"/>
      </dsp:txXfrm>
    </dsp:sp>
    <dsp:sp modelId="{853971A4-9366-4EB2-9D90-3C604157C9C1}">
      <dsp:nvSpPr>
        <dsp:cNvPr id="0" name=""/>
        <dsp:cNvSpPr/>
      </dsp:nvSpPr>
      <dsp:spPr>
        <a:xfrm>
          <a:off x="0" y="1960529"/>
          <a:ext cx="15240000" cy="57563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Utilize Collaborative Learning Tools</a:t>
          </a:r>
          <a:endParaRPr lang="en-BE" sz="2400" kern="1200"/>
        </a:p>
      </dsp:txBody>
      <dsp:txXfrm>
        <a:off x="28100" y="1988629"/>
        <a:ext cx="15183800" cy="519439"/>
      </dsp:txXfrm>
    </dsp:sp>
    <dsp:sp modelId="{231A03E5-600A-411D-A913-07A33EA04C66}">
      <dsp:nvSpPr>
        <dsp:cNvPr id="0" name=""/>
        <dsp:cNvSpPr/>
      </dsp:nvSpPr>
      <dsp:spPr>
        <a:xfrm>
          <a:off x="0" y="2536168"/>
          <a:ext cx="152400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b="1" kern="1200"/>
            <a:t>Digital Collaboration Tools</a:t>
          </a:r>
          <a:r>
            <a:rPr lang="en-GB" sz="1900" kern="1200"/>
            <a:t>: Tools such as Google Workspace (Docs, Slides) and Trello can facilitate real-time collaboration, content creation, and task tracking.</a:t>
          </a:r>
          <a:endParaRPr lang="en-BE" sz="1900" kern="1200"/>
        </a:p>
        <a:p>
          <a:pPr marL="171450" lvl="1" indent="-171450" algn="l" defTabSz="844550">
            <a:lnSpc>
              <a:spcPct val="90000"/>
            </a:lnSpc>
            <a:spcBef>
              <a:spcPct val="0"/>
            </a:spcBef>
            <a:spcAft>
              <a:spcPct val="20000"/>
            </a:spcAft>
            <a:buChar char="•"/>
          </a:pPr>
          <a:r>
            <a:rPr lang="en-GB" sz="1900" b="1" kern="1200"/>
            <a:t>Visual and Interactive Tools</a:t>
          </a:r>
          <a:r>
            <a:rPr lang="en-GB" sz="1900" kern="1200"/>
            <a:t>: Use tools like Padlet or Miro for brainstorming, visual mapping, and creating diagrams collaboratively.</a:t>
          </a:r>
          <a:endParaRPr lang="en-BE" sz="1900" kern="1200"/>
        </a:p>
        <a:p>
          <a:pPr marL="171450" lvl="1" indent="-171450" algn="l" defTabSz="844550">
            <a:lnSpc>
              <a:spcPct val="90000"/>
            </a:lnSpc>
            <a:spcBef>
              <a:spcPct val="0"/>
            </a:spcBef>
            <a:spcAft>
              <a:spcPct val="20000"/>
            </a:spcAft>
            <a:buChar char="•"/>
          </a:pPr>
          <a:r>
            <a:rPr lang="en-GB" sz="1900" b="1" kern="1200"/>
            <a:t>Online Learning Platforms</a:t>
          </a:r>
          <a:r>
            <a:rPr lang="en-GB" sz="1900" kern="1200"/>
            <a:t>: Platforms like Moodle or Microsoft Teams can be used to host resources, manage tasks, and facilitate discussions.</a:t>
          </a:r>
          <a:endParaRPr lang="en-BE" sz="1900" kern="1200"/>
        </a:p>
      </dsp:txBody>
      <dsp:txXfrm>
        <a:off x="0" y="2536168"/>
        <a:ext cx="15240000" cy="1242000"/>
      </dsp:txXfrm>
    </dsp:sp>
    <dsp:sp modelId="{1EBBA07B-2992-4704-A628-6AC739E7E018}">
      <dsp:nvSpPr>
        <dsp:cNvPr id="0" name=""/>
        <dsp:cNvSpPr/>
      </dsp:nvSpPr>
      <dsp:spPr>
        <a:xfrm>
          <a:off x="0" y="3778169"/>
          <a:ext cx="15240000" cy="57563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Scaffold Collaborative Activities</a:t>
          </a:r>
          <a:endParaRPr lang="en-BE" sz="2400" kern="1200"/>
        </a:p>
      </dsp:txBody>
      <dsp:txXfrm>
        <a:off x="28100" y="3806269"/>
        <a:ext cx="15183800" cy="519439"/>
      </dsp:txXfrm>
    </dsp:sp>
    <dsp:sp modelId="{C0EBC5DD-E76F-4E4E-A3E8-7213DE730D4F}">
      <dsp:nvSpPr>
        <dsp:cNvPr id="0" name=""/>
        <dsp:cNvSpPr/>
      </dsp:nvSpPr>
      <dsp:spPr>
        <a:xfrm>
          <a:off x="0" y="4353808"/>
          <a:ext cx="152400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b="1" kern="1200"/>
            <a:t>Provide Supportive Resources</a:t>
          </a:r>
          <a:r>
            <a:rPr lang="en-GB" sz="1900" kern="1200"/>
            <a:t>: Offer templates, guides, and checklists to help students navigate collaborative activities.</a:t>
          </a:r>
          <a:endParaRPr lang="en-BE" sz="1900" kern="1200"/>
        </a:p>
        <a:p>
          <a:pPr marL="171450" lvl="1" indent="-171450" algn="l" defTabSz="844550">
            <a:lnSpc>
              <a:spcPct val="90000"/>
            </a:lnSpc>
            <a:spcBef>
              <a:spcPct val="0"/>
            </a:spcBef>
            <a:spcAft>
              <a:spcPct val="20000"/>
            </a:spcAft>
            <a:buChar char="•"/>
          </a:pPr>
          <a:r>
            <a:rPr lang="en-GB" sz="1900" b="1" kern="1200"/>
            <a:t>Set Milestones</a:t>
          </a:r>
          <a:r>
            <a:rPr lang="en-GB" sz="1900" kern="1200"/>
            <a:t>: Establish clear milestones for group projects to maintain progress and identify challenges early.</a:t>
          </a:r>
          <a:endParaRPr lang="en-BE" sz="1900" kern="1200"/>
        </a:p>
        <a:p>
          <a:pPr marL="171450" lvl="1" indent="-171450" algn="l" defTabSz="844550">
            <a:lnSpc>
              <a:spcPct val="90000"/>
            </a:lnSpc>
            <a:spcBef>
              <a:spcPct val="0"/>
            </a:spcBef>
            <a:spcAft>
              <a:spcPct val="20000"/>
            </a:spcAft>
            <a:buChar char="•"/>
          </a:pPr>
          <a:r>
            <a:rPr lang="en-GB" sz="1900" b="1" kern="1200"/>
            <a:t>Feedback Opportunities</a:t>
          </a:r>
          <a:r>
            <a:rPr lang="en-GB" sz="1900" kern="1200"/>
            <a:t>: Incorporate multiple opportunities for formative feedback from both peers and instructors.</a:t>
          </a:r>
          <a:endParaRPr lang="en-BE" sz="1900" kern="1200"/>
        </a:p>
      </dsp:txBody>
      <dsp:txXfrm>
        <a:off x="0" y="4353808"/>
        <a:ext cx="15240000" cy="993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2A451-ADA1-4C86-889D-3FF56B614300}">
      <dsp:nvSpPr>
        <dsp:cNvPr id="0" name=""/>
        <dsp:cNvSpPr/>
      </dsp:nvSpPr>
      <dsp:spPr>
        <a:xfrm>
          <a:off x="0" y="26730"/>
          <a:ext cx="10083274" cy="221247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Embracing interdisciplinary projects within flipped classrooms opens avenues for holistic education, transcending traditional subject boundaries to foster real-world skills and collaboration. </a:t>
          </a:r>
          <a:endParaRPr lang="en-BE" sz="3100" kern="1200"/>
        </a:p>
      </dsp:txBody>
      <dsp:txXfrm>
        <a:off x="108004" y="134734"/>
        <a:ext cx="9867266" cy="1996462"/>
      </dsp:txXfrm>
    </dsp:sp>
    <dsp:sp modelId="{E9B2E1D8-B1FE-44A2-ACE5-80B9E0D32E41}">
      <dsp:nvSpPr>
        <dsp:cNvPr id="0" name=""/>
        <dsp:cNvSpPr/>
      </dsp:nvSpPr>
      <dsp:spPr>
        <a:xfrm>
          <a:off x="0" y="2239200"/>
          <a:ext cx="10083274" cy="327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14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a:t>By integrating concepts from diverse fields, students engage in comprehensive projects that mimic the interconnected nature of knowledge in the professional world. </a:t>
          </a:r>
          <a:endParaRPr lang="en-BE" sz="2400" kern="1200"/>
        </a:p>
        <a:p>
          <a:pPr marL="228600" lvl="1" indent="-228600" algn="l" defTabSz="1066800">
            <a:lnSpc>
              <a:spcPct val="90000"/>
            </a:lnSpc>
            <a:spcBef>
              <a:spcPct val="0"/>
            </a:spcBef>
            <a:spcAft>
              <a:spcPct val="20000"/>
            </a:spcAft>
            <a:buChar char="•"/>
          </a:pPr>
          <a:r>
            <a:rPr lang="en-GB" sz="2400" kern="1200"/>
            <a:t>This approach encourages teamwork, as students from varied academic backgrounds bring unique perspectives and expertise to the table. </a:t>
          </a:r>
          <a:endParaRPr lang="en-BE" sz="2400" kern="1200"/>
        </a:p>
        <a:p>
          <a:pPr marL="228600" lvl="1" indent="-228600" algn="l" defTabSz="1066800">
            <a:lnSpc>
              <a:spcPct val="90000"/>
            </a:lnSpc>
            <a:spcBef>
              <a:spcPct val="0"/>
            </a:spcBef>
            <a:spcAft>
              <a:spcPct val="20000"/>
            </a:spcAft>
            <a:buChar char="•"/>
          </a:pPr>
          <a:r>
            <a:rPr lang="en-GB" sz="2400" kern="1200"/>
            <a:t>Projects may include designing a sustainable community garden (combining biology, environmental science, and urban planning) or developing a business plan for a startup (merging economics, technology, and creative arts). </a:t>
          </a:r>
          <a:endParaRPr lang="en-BE" sz="2400" kern="1200"/>
        </a:p>
      </dsp:txBody>
      <dsp:txXfrm>
        <a:off x="0" y="2239200"/>
        <a:ext cx="10083274" cy="3272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0D1AF-8E5C-48A2-884F-B3CE917DF400}">
      <dsp:nvSpPr>
        <dsp:cNvPr id="0" name=""/>
        <dsp:cNvSpPr/>
      </dsp:nvSpPr>
      <dsp:spPr>
        <a:xfrm>
          <a:off x="0" y="58991"/>
          <a:ext cx="13411200" cy="17596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In flipped classroom design, adopting sustainable practices involves the mindful selection of digital tools and resources to minimize environmental impact. </a:t>
          </a:r>
          <a:endParaRPr lang="en-BE" sz="3200" kern="1200"/>
        </a:p>
      </dsp:txBody>
      <dsp:txXfrm>
        <a:off x="85900" y="144891"/>
        <a:ext cx="13239400" cy="1587880"/>
      </dsp:txXfrm>
    </dsp:sp>
    <dsp:sp modelId="{BFC7225D-6960-4CD7-8975-A29E25A75934}">
      <dsp:nvSpPr>
        <dsp:cNvPr id="0" name=""/>
        <dsp:cNvSpPr/>
      </dsp:nvSpPr>
      <dsp:spPr>
        <a:xfrm>
          <a:off x="0" y="1818671"/>
          <a:ext cx="13411200" cy="271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580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kern="1200"/>
            <a:t>This entails utilizing energy-efficient technologies, promoting paperless materials, and encouraging the reuse and sharing of digital content. </a:t>
          </a:r>
          <a:endParaRPr lang="en-BE" sz="2500" kern="1200"/>
        </a:p>
        <a:p>
          <a:pPr marL="228600" lvl="1" indent="-228600" algn="l" defTabSz="1111250">
            <a:lnSpc>
              <a:spcPct val="90000"/>
            </a:lnSpc>
            <a:spcBef>
              <a:spcPct val="0"/>
            </a:spcBef>
            <a:spcAft>
              <a:spcPct val="20000"/>
            </a:spcAft>
            <a:buChar char="•"/>
          </a:pPr>
          <a:r>
            <a:rPr lang="en-GB" sz="2500" kern="1200"/>
            <a:t>Educators can foster environmental awareness among students by integrating eco-friendly topics into the curriculum and highlighting the importance of sustainability in digital literacy. </a:t>
          </a:r>
          <a:endParaRPr lang="en-BE" sz="2500" kern="1200"/>
        </a:p>
        <a:p>
          <a:pPr marL="228600" lvl="1" indent="-228600" algn="l" defTabSz="1111250">
            <a:lnSpc>
              <a:spcPct val="90000"/>
            </a:lnSpc>
            <a:spcBef>
              <a:spcPct val="0"/>
            </a:spcBef>
            <a:spcAft>
              <a:spcPct val="20000"/>
            </a:spcAft>
            <a:buChar char="•"/>
          </a:pPr>
          <a:r>
            <a:rPr lang="en-GB" sz="2500" kern="1200"/>
            <a:t>By modelling and advocating for responsible consumption of digital resources, flipped classrooms can contribute to broader environmental sustainability goals, preparing students to be conscientious digital citizens.</a:t>
          </a:r>
          <a:endParaRPr lang="en-BE" sz="2500" kern="1200"/>
        </a:p>
      </dsp:txBody>
      <dsp:txXfrm>
        <a:off x="0" y="1818671"/>
        <a:ext cx="13411200" cy="2715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5B0E9-E728-4CEB-AAF1-173998F9C7D5}">
      <dsp:nvSpPr>
        <dsp:cNvPr id="0" name=""/>
        <dsp:cNvSpPr/>
      </dsp:nvSpPr>
      <dsp:spPr>
        <a:xfrm>
          <a:off x="0" y="381384"/>
          <a:ext cx="8686800" cy="28138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Integrating community engagement with flipped classroom activities fosters a learning environment that extends beyond academic knowledge, directly impacting societal well-being. </a:t>
          </a:r>
          <a:endParaRPr lang="en-BE" sz="3200" kern="1200" dirty="0"/>
        </a:p>
      </dsp:txBody>
      <dsp:txXfrm>
        <a:off x="137361" y="518745"/>
        <a:ext cx="8412078" cy="2539127"/>
      </dsp:txXfrm>
    </dsp:sp>
    <dsp:sp modelId="{F3AEDA59-AE13-4425-A644-EC88EBDDFB8F}">
      <dsp:nvSpPr>
        <dsp:cNvPr id="0" name=""/>
        <dsp:cNvSpPr/>
      </dsp:nvSpPr>
      <dsp:spPr>
        <a:xfrm>
          <a:off x="0" y="3195234"/>
          <a:ext cx="8686800" cy="289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a:t>Strategies include partnering with local organizations for service-learning projects, where students apply course concepts to address community issues. </a:t>
          </a:r>
          <a:endParaRPr lang="en-BE" sz="2400" kern="1200"/>
        </a:p>
        <a:p>
          <a:pPr marL="228600" lvl="1" indent="-228600" algn="l" defTabSz="1066800">
            <a:lnSpc>
              <a:spcPct val="90000"/>
            </a:lnSpc>
            <a:spcBef>
              <a:spcPct val="0"/>
            </a:spcBef>
            <a:spcAft>
              <a:spcPct val="20000"/>
            </a:spcAft>
            <a:buChar char="•"/>
          </a:pPr>
          <a:r>
            <a:rPr lang="en-GB" sz="2400" kern="1200"/>
            <a:t>Encouraging students to lead initiatives based on course topics promotes active learning and civic responsibility. </a:t>
          </a:r>
          <a:endParaRPr lang="en-BE" sz="2400" kern="1200"/>
        </a:p>
        <a:p>
          <a:pPr marL="228600" lvl="1" indent="-228600" algn="l" defTabSz="1066800">
            <a:lnSpc>
              <a:spcPct val="90000"/>
            </a:lnSpc>
            <a:spcBef>
              <a:spcPct val="0"/>
            </a:spcBef>
            <a:spcAft>
              <a:spcPct val="20000"/>
            </a:spcAft>
            <a:buChar char="•"/>
          </a:pPr>
          <a:r>
            <a:rPr lang="en-GB" sz="2400" kern="1200"/>
            <a:t>Additionally, leveraging community experts as part of the flipped content provides real-world perspectives, enriching the learning experience. </a:t>
          </a:r>
          <a:endParaRPr lang="en-BE" sz="2400" kern="1200"/>
        </a:p>
      </dsp:txBody>
      <dsp:txXfrm>
        <a:off x="0" y="3195234"/>
        <a:ext cx="8686800" cy="2892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ABB76-7F8E-4AE9-B493-169C965FEA18}">
      <dsp:nvSpPr>
        <dsp:cNvPr id="0" name=""/>
        <dsp:cNvSpPr/>
      </dsp:nvSpPr>
      <dsp:spPr>
        <a:xfrm>
          <a:off x="0" y="53050"/>
          <a:ext cx="15869894" cy="14320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To continuously improve flipped classroom practices, educators should adopt a systematic evaluation process using both quantitative and qualitative metrics. </a:t>
          </a:r>
          <a:endParaRPr lang="en-BE" sz="3600" kern="1200"/>
        </a:p>
      </dsp:txBody>
      <dsp:txXfrm>
        <a:off x="69908" y="122958"/>
        <a:ext cx="15730078" cy="1292264"/>
      </dsp:txXfrm>
    </dsp:sp>
    <dsp:sp modelId="{7FD548F1-3066-400F-A171-CB643DD4D277}">
      <dsp:nvSpPr>
        <dsp:cNvPr id="0" name=""/>
        <dsp:cNvSpPr/>
      </dsp:nvSpPr>
      <dsp:spPr>
        <a:xfrm>
          <a:off x="0" y="1485131"/>
          <a:ext cx="15869894" cy="305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3869"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GB" sz="2800" kern="1200"/>
            <a:t>This involves analysing student performance data, engagement analytics, and feedback through surveys, focus groups, and one-on-one interviews. </a:t>
          </a:r>
          <a:endParaRPr lang="en-BE" sz="2800" kern="1200"/>
        </a:p>
        <a:p>
          <a:pPr marL="285750" lvl="1" indent="-285750" algn="l" defTabSz="1244600">
            <a:lnSpc>
              <a:spcPct val="90000"/>
            </a:lnSpc>
            <a:spcBef>
              <a:spcPct val="0"/>
            </a:spcBef>
            <a:spcAft>
              <a:spcPct val="20000"/>
            </a:spcAft>
            <a:buChar char="•"/>
          </a:pPr>
          <a:r>
            <a:rPr lang="en-GB" sz="2800" kern="1200"/>
            <a:t>Stakeholder feedback, including from students, parents, and faculty, is crucial for identifying strengths and areas for improvement. </a:t>
          </a:r>
          <a:endParaRPr lang="en-BE" sz="2800" kern="1200"/>
        </a:p>
        <a:p>
          <a:pPr marL="285750" lvl="1" indent="-285750" algn="l" defTabSz="1244600">
            <a:lnSpc>
              <a:spcPct val="90000"/>
            </a:lnSpc>
            <a:spcBef>
              <a:spcPct val="0"/>
            </a:spcBef>
            <a:spcAft>
              <a:spcPct val="20000"/>
            </a:spcAft>
            <a:buChar char="•"/>
          </a:pPr>
          <a:r>
            <a:rPr lang="en-GB" sz="2800" kern="1200"/>
            <a:t>Implementing a cycle of reflective practice—plan, act, observe, reflect—enables educators to make informed adjustments to teaching strategies, content delivery, and technology use, ensuring that flipped classroom methodologies remain effective, responsive, and aligned with educational goals.</a:t>
          </a:r>
          <a:endParaRPr lang="en-BE" sz="2800" kern="1200"/>
        </a:p>
      </dsp:txBody>
      <dsp:txXfrm>
        <a:off x="0" y="1485131"/>
        <a:ext cx="15869894" cy="3055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B5F6E-5446-483D-9BE3-C6167D2F1012}">
      <dsp:nvSpPr>
        <dsp:cNvPr id="0" name=""/>
        <dsp:cNvSpPr/>
      </dsp:nvSpPr>
      <dsp:spPr>
        <a:xfrm>
          <a:off x="825782" y="0"/>
          <a:ext cx="9358869" cy="1456079"/>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96B42-E36E-42E8-B3A2-A0142C88EE77}">
      <dsp:nvSpPr>
        <dsp:cNvPr id="0" name=""/>
        <dsp:cNvSpPr/>
      </dsp:nvSpPr>
      <dsp:spPr>
        <a:xfrm>
          <a:off x="3763"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Plan</a:t>
          </a:r>
          <a:endParaRPr lang="en-BE" sz="2400" b="1" kern="1200"/>
        </a:p>
      </dsp:txBody>
      <dsp:txXfrm>
        <a:off x="32195" y="465255"/>
        <a:ext cx="2388226" cy="525567"/>
      </dsp:txXfrm>
    </dsp:sp>
    <dsp:sp modelId="{A5D63C9E-6D31-4D7F-8CF3-C66F8BA686DB}">
      <dsp:nvSpPr>
        <dsp:cNvPr id="0" name=""/>
        <dsp:cNvSpPr/>
      </dsp:nvSpPr>
      <dsp:spPr>
        <a:xfrm>
          <a:off x="2856369"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Act</a:t>
          </a:r>
          <a:endParaRPr lang="en-BE" sz="2400" b="1" kern="1200"/>
        </a:p>
      </dsp:txBody>
      <dsp:txXfrm>
        <a:off x="2884801" y="465255"/>
        <a:ext cx="2388226" cy="525567"/>
      </dsp:txXfrm>
    </dsp:sp>
    <dsp:sp modelId="{AF4444FF-8027-4B40-8EF7-F30CB6FA6E6D}">
      <dsp:nvSpPr>
        <dsp:cNvPr id="0" name=""/>
        <dsp:cNvSpPr/>
      </dsp:nvSpPr>
      <dsp:spPr>
        <a:xfrm>
          <a:off x="5708975"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Observe</a:t>
          </a:r>
          <a:endParaRPr lang="en-BE" sz="2400" b="1" kern="1200"/>
        </a:p>
      </dsp:txBody>
      <dsp:txXfrm>
        <a:off x="5737407" y="465255"/>
        <a:ext cx="2388226" cy="525567"/>
      </dsp:txXfrm>
    </dsp:sp>
    <dsp:sp modelId="{EAEB459D-B2A0-4E1A-B410-FD63F6986E0D}">
      <dsp:nvSpPr>
        <dsp:cNvPr id="0" name=""/>
        <dsp:cNvSpPr/>
      </dsp:nvSpPr>
      <dsp:spPr>
        <a:xfrm>
          <a:off x="8561580"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Reflect</a:t>
          </a:r>
          <a:endParaRPr lang="en-BE" sz="2400" b="1" kern="1200"/>
        </a:p>
      </dsp:txBody>
      <dsp:txXfrm>
        <a:off x="8590012" y="465255"/>
        <a:ext cx="2388226" cy="5255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A3CBA-809F-44EE-BAAA-E6B21B9871BA}">
      <dsp:nvSpPr>
        <dsp:cNvPr id="0" name=""/>
        <dsp:cNvSpPr/>
      </dsp:nvSpPr>
      <dsp:spPr>
        <a:xfrm>
          <a:off x="0" y="34998"/>
          <a:ext cx="8652500" cy="17128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As flipped learning evolves, educators can anticipate innovations in adaptive learning technologies, augmented and virtual reality (AR/VR) for immersive learning experiences, and AI-driven personalized learning paths. </a:t>
          </a:r>
          <a:endParaRPr lang="en-BE" sz="2400" kern="1200"/>
        </a:p>
      </dsp:txBody>
      <dsp:txXfrm>
        <a:off x="83616" y="118614"/>
        <a:ext cx="8485268" cy="1545648"/>
      </dsp:txXfrm>
    </dsp:sp>
    <dsp:sp modelId="{CD535EF2-899E-4FF0-B17D-86F474462437}">
      <dsp:nvSpPr>
        <dsp:cNvPr id="0" name=""/>
        <dsp:cNvSpPr/>
      </dsp:nvSpPr>
      <dsp:spPr>
        <a:xfrm>
          <a:off x="0" y="1816998"/>
          <a:ext cx="8652500" cy="17128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 integration of global collaboration platforms will further enhance cross-cultural learning opportunities. </a:t>
          </a:r>
          <a:endParaRPr lang="en-BE" sz="2400" kern="1200"/>
        </a:p>
      </dsp:txBody>
      <dsp:txXfrm>
        <a:off x="83616" y="1900614"/>
        <a:ext cx="8485268" cy="1545648"/>
      </dsp:txXfrm>
    </dsp:sp>
    <dsp:sp modelId="{9D6B9C78-D220-425D-8E65-BD098699D580}">
      <dsp:nvSpPr>
        <dsp:cNvPr id="0" name=""/>
        <dsp:cNvSpPr/>
      </dsp:nvSpPr>
      <dsp:spPr>
        <a:xfrm>
          <a:off x="0" y="3598998"/>
          <a:ext cx="8652500" cy="17128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Moreover, the development of blockchain for secure, transparent educational records and credentialing offers new possibilities in recognizing and transferring learning achievements. </a:t>
          </a:r>
          <a:endParaRPr lang="en-BE" sz="2400" kern="1200"/>
        </a:p>
      </dsp:txBody>
      <dsp:txXfrm>
        <a:off x="83616" y="3682614"/>
        <a:ext cx="8485268" cy="15456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A0FDE-BD87-4FEE-A61D-5870234242B8}">
      <dsp:nvSpPr>
        <dsp:cNvPr id="0" name=""/>
        <dsp:cNvSpPr/>
      </dsp:nvSpPr>
      <dsp:spPr>
        <a:xfrm>
          <a:off x="76" y="246587"/>
          <a:ext cx="7285250" cy="7488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b="1" kern="1200"/>
            <a:t>Designing the Collaborative Flipped Lesson</a:t>
          </a:r>
          <a:endParaRPr lang="en-BE" sz="2600" kern="1200"/>
        </a:p>
      </dsp:txBody>
      <dsp:txXfrm>
        <a:off x="76" y="246587"/>
        <a:ext cx="7285250" cy="748800"/>
      </dsp:txXfrm>
    </dsp:sp>
    <dsp:sp modelId="{5CD0F494-CFEE-4518-9277-CF1B3C2C35F9}">
      <dsp:nvSpPr>
        <dsp:cNvPr id="0" name=""/>
        <dsp:cNvSpPr/>
      </dsp:nvSpPr>
      <dsp:spPr>
        <a:xfrm>
          <a:off x="76" y="995387"/>
          <a:ext cx="7285250" cy="371124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b="1" kern="1200" dirty="0"/>
            <a:t>Plan Pre-Class Content: </a:t>
          </a:r>
          <a:r>
            <a:rPr lang="en-GB" sz="2600" b="0" kern="1200" dirty="0"/>
            <a:t>Choose engaging and varied resources that provide foundational knowledge students need. Ensure that content is accessible and linked to practical in-class applications.</a:t>
          </a:r>
          <a:endParaRPr lang="en-BE" sz="2600" b="0" kern="1200" dirty="0"/>
        </a:p>
        <a:p>
          <a:pPr marL="228600" lvl="1" indent="-228600" algn="l" defTabSz="1155700">
            <a:lnSpc>
              <a:spcPct val="90000"/>
            </a:lnSpc>
            <a:spcBef>
              <a:spcPct val="0"/>
            </a:spcBef>
            <a:spcAft>
              <a:spcPct val="15000"/>
            </a:spcAft>
            <a:buChar char="•"/>
          </a:pPr>
          <a:r>
            <a:rPr lang="en-GB" sz="2600" b="1" kern="1200" dirty="0"/>
            <a:t>Create Real-World Activities</a:t>
          </a:r>
          <a:r>
            <a:rPr lang="en-GB" sz="2600" b="0" kern="1200" dirty="0"/>
            <a:t>: Develop in-class tasks that encourage students to use their pre-class knowledge practically, such as repairing a piece of equipment or troubleshooting a problem.</a:t>
          </a:r>
          <a:endParaRPr lang="en-BE" sz="2600" b="0" kern="1200" dirty="0"/>
        </a:p>
      </dsp:txBody>
      <dsp:txXfrm>
        <a:off x="76" y="995387"/>
        <a:ext cx="7285250" cy="3711240"/>
      </dsp:txXfrm>
    </dsp:sp>
    <dsp:sp modelId="{84285FD2-E761-4F28-BF51-5A84D1B20ED7}">
      <dsp:nvSpPr>
        <dsp:cNvPr id="0" name=""/>
        <dsp:cNvSpPr/>
      </dsp:nvSpPr>
      <dsp:spPr>
        <a:xfrm>
          <a:off x="8305261" y="246587"/>
          <a:ext cx="7285250" cy="7488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b="1" kern="1200"/>
            <a:t>Managing Group Dynamics</a:t>
          </a:r>
          <a:endParaRPr lang="en-BE" sz="2600" kern="1200"/>
        </a:p>
      </dsp:txBody>
      <dsp:txXfrm>
        <a:off x="8305261" y="246587"/>
        <a:ext cx="7285250" cy="748800"/>
      </dsp:txXfrm>
    </dsp:sp>
    <dsp:sp modelId="{B14C0DFF-F8FA-43BD-88F4-9A53147A4EB8}">
      <dsp:nvSpPr>
        <dsp:cNvPr id="0" name=""/>
        <dsp:cNvSpPr/>
      </dsp:nvSpPr>
      <dsp:spPr>
        <a:xfrm>
          <a:off x="8305261" y="995387"/>
          <a:ext cx="7285250" cy="371124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b="1" kern="1200" dirty="0"/>
            <a:t>Forming Groups</a:t>
          </a:r>
          <a:r>
            <a:rPr lang="en-GB" sz="2600" b="0" kern="1200" dirty="0"/>
            <a:t>: Form groups of mixed abilities to encourage peer learning. Ensure that group members rotate roles across different activities, giving each student a chance to develop a broad range of skills.</a:t>
          </a:r>
          <a:endParaRPr lang="en-BE" sz="2600" b="0" kern="1200" dirty="0"/>
        </a:p>
        <a:p>
          <a:pPr marL="228600" lvl="1" indent="-228600" algn="l" defTabSz="1155700">
            <a:lnSpc>
              <a:spcPct val="90000"/>
            </a:lnSpc>
            <a:spcBef>
              <a:spcPct val="0"/>
            </a:spcBef>
            <a:spcAft>
              <a:spcPct val="15000"/>
            </a:spcAft>
            <a:buChar char="•"/>
          </a:pPr>
          <a:r>
            <a:rPr lang="en-GB" sz="2600" b="1" kern="1200" dirty="0"/>
            <a:t>Encourage Communication</a:t>
          </a:r>
          <a:r>
            <a:rPr lang="en-GB" sz="2600" b="0" kern="1200" dirty="0"/>
            <a:t>: Promote open communication among group members. Use icebreaker activities or structured discussions to build rapport and trust</a:t>
          </a:r>
          <a:r>
            <a:rPr lang="en-GB" sz="2600" b="1" kern="1200" dirty="0"/>
            <a:t>.</a:t>
          </a:r>
          <a:endParaRPr lang="en-BE" sz="2600" kern="1200" dirty="0"/>
        </a:p>
      </dsp:txBody>
      <dsp:txXfrm>
        <a:off x="8305261" y="995387"/>
        <a:ext cx="7285250" cy="3711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9B511-4624-4FA8-9036-241441E3F834}" type="datetimeFigureOut">
              <a:rPr lang="en-BE" smtClean="0"/>
              <a:t>07/11/2024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AB38D-3364-4D70-A233-CD25D4DAC938}" type="slidenum">
              <a:rPr lang="en-BE" smtClean="0"/>
              <a:t>‹#›</a:t>
            </a:fld>
            <a:endParaRPr lang="en-BE"/>
          </a:p>
        </p:txBody>
      </p:sp>
    </p:spTree>
    <p:extLst>
      <p:ext uri="{BB962C8B-B14F-4D97-AF65-F5344CB8AC3E}">
        <p14:creationId xmlns:p14="http://schemas.microsoft.com/office/powerpoint/2010/main" val="113376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hyperlink" Target="https://unevoc.unesco.org/alit/Advancing+Learning+and+Innovation+in+TVET+-+Resources/lang=enaktakt/akt=detail/qs=6422" TargetMode="External"/><Relationship Id="rId5" Type="http://schemas.openxmlformats.org/officeDocument/2006/relationships/diagramData" Target="../diagrams/data5.xml"/><Relationship Id="rId10" Type="http://schemas.openxmlformats.org/officeDocument/2006/relationships/image" Target="../media/image18.jpg"/><Relationship Id="rId4" Type="http://schemas.openxmlformats.org/officeDocument/2006/relationships/image" Target="../media/image3.pn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diagramLayout" Target="../diagrams/layout7.xml"/><Relationship Id="rId3" Type="http://schemas.openxmlformats.org/officeDocument/2006/relationships/image" Target="../media/image9.svg"/><Relationship Id="rId7" Type="http://schemas.openxmlformats.org/officeDocument/2006/relationships/diagramColors" Target="../diagrams/colors6.xml"/><Relationship Id="rId12" Type="http://schemas.openxmlformats.org/officeDocument/2006/relationships/diagramData" Target="../diagrams/data7.xml"/><Relationship Id="rId2" Type="http://schemas.openxmlformats.org/officeDocument/2006/relationships/image" Target="../media/image8.png"/><Relationship Id="rId16" Type="http://schemas.microsoft.com/office/2007/relationships/diagramDrawing" Target="../diagrams/drawing7.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image" Target="../media/image3.png"/><Relationship Id="rId5" Type="http://schemas.openxmlformats.org/officeDocument/2006/relationships/diagramLayout" Target="../diagrams/layout6.xml"/><Relationship Id="rId15" Type="http://schemas.openxmlformats.org/officeDocument/2006/relationships/diagramColors" Target="../diagrams/colors7.xml"/><Relationship Id="rId10" Type="http://schemas.openxmlformats.org/officeDocument/2006/relationships/image" Target="../media/image2.png"/><Relationship Id="rId4" Type="http://schemas.openxmlformats.org/officeDocument/2006/relationships/diagramData" Target="../diagrams/data6.xml"/><Relationship Id="rId9" Type="http://schemas.openxmlformats.org/officeDocument/2006/relationships/image" Target="../media/image1.png"/><Relationship Id="rId1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hyperlink" Target="https://unevoc.unesco.org/alit/Advancing+Learning+and+Innovation+in+TVET+-+Resources/lang=enaktakt/akt=tg/st=adv/qs=i-hubs" TargetMode="External"/><Relationship Id="rId3" Type="http://schemas.openxmlformats.org/officeDocument/2006/relationships/image" Target="../media/image11.svg"/><Relationship Id="rId7" Type="http://schemas.openxmlformats.org/officeDocument/2006/relationships/diagramColors" Target="../diagrams/colors8.xml"/><Relationship Id="rId12"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image" Target="../media/image3.png"/><Relationship Id="rId5" Type="http://schemas.openxmlformats.org/officeDocument/2006/relationships/diagramLayout" Target="../diagrams/layout8.xml"/><Relationship Id="rId10" Type="http://schemas.openxmlformats.org/officeDocument/2006/relationships/image" Target="../media/image2.png"/><Relationship Id="rId4" Type="http://schemas.openxmlformats.org/officeDocument/2006/relationships/diagramData" Target="../diagrams/data8.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diagramData" Target="../diagrams/data9.xml"/><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image" Target="../media/image2.png"/><Relationship Id="rId15" Type="http://schemas.openxmlformats.org/officeDocument/2006/relationships/image" Target="../media/image23.sv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25.svg"/><Relationship Id="rId3" Type="http://schemas.openxmlformats.org/officeDocument/2006/relationships/image" Target="../media/image11.svg"/><Relationship Id="rId7" Type="http://schemas.openxmlformats.org/officeDocument/2006/relationships/diagramData" Target="../diagrams/data10.xml"/><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0.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10.xml"/><Relationship Id="rId5" Type="http://schemas.openxmlformats.org/officeDocument/2006/relationships/image" Target="../media/image2.png"/><Relationship Id="rId15" Type="http://schemas.openxmlformats.org/officeDocument/2006/relationships/image" Target="../media/image27.svg"/><Relationship Id="rId10" Type="http://schemas.openxmlformats.org/officeDocument/2006/relationships/diagramColors" Target="../diagrams/colors10.xml"/><Relationship Id="rId4" Type="http://schemas.openxmlformats.org/officeDocument/2006/relationships/image" Target="../media/image1.png"/><Relationship Id="rId9" Type="http://schemas.openxmlformats.org/officeDocument/2006/relationships/diagramQuickStyle" Target="../diagrams/quickStyle10.xml"/><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1.svg"/><Relationship Id="rId7" Type="http://schemas.openxmlformats.org/officeDocument/2006/relationships/diagramData" Target="../diagrams/data1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11.xml"/><Relationship Id="rId5" Type="http://schemas.openxmlformats.org/officeDocument/2006/relationships/image" Target="../media/image2.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hyperlink" Target="https://www.digicompass.eu/en/implementing-flipped-learning-in-higher-education-a-real-life-example/"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svg"/><Relationship Id="rId7" Type="http://schemas.openxmlformats.org/officeDocument/2006/relationships/hyperlink" Target="https://education.ec.europa.eu/education-levels/vocational-education-and-training/about-vocational-education-and-training"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hyperlink" Target="https://www.cedefop.europa.eu/en/projects/teachers-and-trainers-professional-development" TargetMode="External"/><Relationship Id="rId3" Type="http://schemas.openxmlformats.org/officeDocument/2006/relationships/image" Target="../media/image11.sv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1.sv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svg"/><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png"/><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svg"/><Relationship Id="rId7" Type="http://schemas.openxmlformats.org/officeDocument/2006/relationships/diagramColors" Target="../diagrams/colors3.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png"/><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sv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diagramLayout" Target="../diagrams/layout4.xm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1.png"/><Relationship Id="rId5" Type="http://schemas.openxmlformats.org/officeDocument/2006/relationships/image" Target="../media/image11.svg"/><Relationship Id="rId10" Type="http://schemas.microsoft.com/office/2007/relationships/diagramDrawing" Target="../diagrams/drawing4.xml"/><Relationship Id="rId4" Type="http://schemas.openxmlformats.org/officeDocument/2006/relationships/image" Target="../media/image10.png"/><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44664"/>
            <a:ext cx="9259269" cy="2569934"/>
          </a:xfrm>
          <a:prstGeom prst="rect">
            <a:avLst/>
          </a:prstGeom>
        </p:spPr>
        <p:txBody>
          <a:bodyPr lIns="0" tIns="0" rIns="0" bIns="0" rtlCol="0" anchor="t">
            <a:spAutoFit/>
          </a:bodyPr>
          <a:lstStyle/>
          <a:p>
            <a:r>
              <a:rPr lang="en-GB" sz="4000" spc="-102" dirty="0">
                <a:solidFill>
                  <a:srgbClr val="FB8709"/>
                </a:solidFill>
                <a:latin typeface="HK Grotesk Bold"/>
              </a:rPr>
              <a:t>Module 3: Designing Flipped Classroom Lessons through collaborative methods</a:t>
            </a:r>
          </a:p>
          <a:p>
            <a:r>
              <a:rPr lang="en-GB" sz="3600" spc="-87" dirty="0">
                <a:solidFill>
                  <a:srgbClr val="053249"/>
                </a:solidFill>
                <a:latin typeface="HK Grotesk Bold"/>
              </a:rPr>
              <a:t>Unit 4 - Good practices and how-to guide</a:t>
            </a:r>
            <a:r>
              <a:rPr lang="en-GB" sz="8700" spc="-87" dirty="0">
                <a:solidFill>
                  <a:srgbClr val="053249"/>
                </a:solidFill>
                <a:latin typeface="HK Grotesk Bold"/>
              </a:rPr>
              <a:t> </a:t>
            </a:r>
            <a:endParaRPr lang="en-US" sz="8700"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I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a:solidFill>
                  <a:srgbClr val="053249"/>
                </a:solidFill>
                <a:latin typeface="HK Grotesk"/>
              </a:rPr>
              <a:t>CollaboratiVET Curriculum for VET teachers/trainers/educators </a:t>
            </a:r>
          </a:p>
        </p:txBody>
      </p:sp>
      <p:sp>
        <p:nvSpPr>
          <p:cNvPr id="12" name="TextBox 12"/>
          <p:cNvSpPr txBox="1"/>
          <p:nvPr/>
        </p:nvSpPr>
        <p:spPr>
          <a:xfrm>
            <a:off x="4325513" y="9144970"/>
            <a:ext cx="6720632" cy="836294"/>
          </a:xfrm>
          <a:prstGeom prst="rect">
            <a:avLst/>
          </a:prstGeom>
        </p:spPr>
        <p:txBody>
          <a:bodyPr lIns="0" tIns="0" rIns="0" bIns="0" rtlCol="0" anchor="t">
            <a:spAutoFit/>
          </a:bodyPr>
          <a:lstStyle/>
          <a:p>
            <a:pPr algn="just">
              <a:lnSpc>
                <a:spcPts val="1680"/>
              </a:lnSpc>
            </a:pPr>
            <a:r>
              <a:rPr lang="en-US" sz="120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algn="just">
              <a:lnSpc>
                <a:spcPts val="1680"/>
              </a:lnSpc>
              <a:spcBef>
                <a:spcPct val="0"/>
              </a:spcBef>
            </a:pPr>
            <a:endParaRPr lang="en-US" sz="1200">
              <a:solidFill>
                <a:srgbClr val="121212"/>
              </a:solidFill>
              <a:latin typeface="HK Grotesk Light"/>
            </a:endParaRPr>
          </a:p>
        </p:txBody>
      </p:sp>
      <p:pic>
        <p:nvPicPr>
          <p:cNvPr id="13" name="Picture 12">
            <a:extLst>
              <a:ext uri="{FF2B5EF4-FFF2-40B4-BE49-F238E27FC236}">
                <a16:creationId xmlns:a16="http://schemas.microsoft.com/office/drawing/2014/main" id="{754BD123-3E89-CE6D-1EFF-D907048E2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4166" y="9536917"/>
            <a:ext cx="938164" cy="341150"/>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35A59256-03CF-B220-AEBA-A4F508DA02AE}"/>
              </a:ext>
            </a:extLst>
          </p:cNvPr>
          <p:cNvPicPr>
            <a:picLocks noChangeAspect="1"/>
          </p:cNvPicPr>
          <p:nvPr/>
        </p:nvPicPr>
        <p:blipFill>
          <a:blip r:embed="rId5"/>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752600" y="515174"/>
            <a:ext cx="11834641" cy="1354217"/>
          </a:xfrm>
          <a:prstGeom prst="rect">
            <a:avLst/>
          </a:prstGeom>
        </p:spPr>
        <p:txBody>
          <a:bodyPr lIns="0" tIns="0" rIns="0" bIns="0" rtlCol="0" anchor="t">
            <a:spAutoFit/>
          </a:bodyPr>
          <a:lstStyle/>
          <a:p>
            <a:r>
              <a:rPr lang="en-GB" sz="4400" b="0" i="0" dirty="0">
                <a:solidFill>
                  <a:schemeClr val="accent1">
                    <a:lumMod val="50000"/>
                  </a:schemeClr>
                </a:solidFill>
                <a:effectLst/>
                <a:latin typeface="HK Grotesk Bold" panose="020B0604020202020204" charset="0"/>
              </a:rPr>
              <a:t>Community Engagement and Flipped Classrooms</a:t>
            </a:r>
            <a:endParaRPr lang="en-US" sz="4400" spc="-69" dirty="0">
              <a:solidFill>
                <a:schemeClr val="accent1">
                  <a:lumMod val="50000"/>
                </a:schemeClr>
              </a:solidFill>
              <a:latin typeface="HK Grotesk Bold" panose="020B0604020202020204" charset="0"/>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IE"/>
          </a:p>
        </p:txBody>
      </p:sp>
      <p:sp>
        <p:nvSpPr>
          <p:cNvPr id="5" name="AutoShape 5"/>
          <p:cNvSpPr/>
          <p:nvPr/>
        </p:nvSpPr>
        <p:spPr>
          <a:xfrm>
            <a:off x="0" y="-75116"/>
            <a:ext cx="1028700" cy="8888709"/>
          </a:xfrm>
          <a:prstGeom prst="rect">
            <a:avLst/>
          </a:prstGeom>
          <a:solidFill>
            <a:srgbClr val="FB8709"/>
          </a:solidFill>
        </p:spPr>
        <p:txBody>
          <a:bodyPr/>
          <a:lstStyle/>
          <a:p>
            <a:endParaRPr lang="en-I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8" name="AutoShape 8"/>
          <p:cNvSpPr/>
          <p:nvPr/>
        </p:nvSpPr>
        <p:spPr>
          <a:xfrm>
            <a:off x="0" y="5257590"/>
            <a:ext cx="1028700" cy="3556002"/>
          </a:xfrm>
          <a:prstGeom prst="rect">
            <a:avLst/>
          </a:prstGeom>
          <a:solidFill>
            <a:srgbClr val="053249"/>
          </a:solidFill>
        </p:spPr>
        <p:txBody>
          <a:bodyPr/>
          <a:lstStyle/>
          <a:p>
            <a:endParaRPr lang="en-IE"/>
          </a:p>
        </p:txBody>
      </p:sp>
      <p:sp>
        <p:nvSpPr>
          <p:cNvPr id="9" name="AutoShape 9"/>
          <p:cNvSpPr/>
          <p:nvPr/>
        </p:nvSpPr>
        <p:spPr>
          <a:xfrm>
            <a:off x="17259300" y="5257590"/>
            <a:ext cx="1028700" cy="3556002"/>
          </a:xfrm>
          <a:prstGeom prst="rect">
            <a:avLst/>
          </a:prstGeom>
          <a:solidFill>
            <a:srgbClr val="053249"/>
          </a:solidFill>
        </p:spPr>
        <p:txBody>
          <a:bodyPr/>
          <a:lstStyle/>
          <a:p>
            <a:endParaRPr lang="en-I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IE"/>
          </a:p>
        </p:txBody>
      </p:sp>
      <p:sp>
        <p:nvSpPr>
          <p:cNvPr id="16" name="Google Shape;117;p3">
            <a:extLst>
              <a:ext uri="{FF2B5EF4-FFF2-40B4-BE49-F238E27FC236}">
                <a16:creationId xmlns:a16="http://schemas.microsoft.com/office/drawing/2014/main" id="{4B5C7D69-801D-25B4-8CE1-654665252DF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18;p3">
            <a:extLst>
              <a:ext uri="{FF2B5EF4-FFF2-40B4-BE49-F238E27FC236}">
                <a16:creationId xmlns:a16="http://schemas.microsoft.com/office/drawing/2014/main" id="{FC536140-0FAC-0418-58AE-0D142F8F02F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9;p3">
            <a:extLst>
              <a:ext uri="{FF2B5EF4-FFF2-40B4-BE49-F238E27FC236}">
                <a16:creationId xmlns:a16="http://schemas.microsoft.com/office/drawing/2014/main" id="{B2F07BCE-B39D-A787-99AD-CFA50C75228F}"/>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3" name="Picture 22">
            <a:extLst>
              <a:ext uri="{FF2B5EF4-FFF2-40B4-BE49-F238E27FC236}">
                <a16:creationId xmlns:a16="http://schemas.microsoft.com/office/drawing/2014/main" id="{CA51DC0E-1C17-7CE9-5747-19A154B05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26" name="Diagram 25">
            <a:extLst>
              <a:ext uri="{FF2B5EF4-FFF2-40B4-BE49-F238E27FC236}">
                <a16:creationId xmlns:a16="http://schemas.microsoft.com/office/drawing/2014/main" id="{F9662692-F9EC-B329-B726-499B0EB300C7}"/>
              </a:ext>
            </a:extLst>
          </p:cNvPr>
          <p:cNvGraphicFramePr/>
          <p:nvPr>
            <p:extLst>
              <p:ext uri="{D42A27DB-BD31-4B8C-83A1-F6EECF244321}">
                <p14:modId xmlns:p14="http://schemas.microsoft.com/office/powerpoint/2010/main" val="2774753832"/>
              </p:ext>
            </p:extLst>
          </p:nvPr>
        </p:nvGraphicFramePr>
        <p:xfrm>
          <a:off x="7783968" y="1702377"/>
          <a:ext cx="8686800" cy="64694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8" name="Picture 27" descr="A yellow and white cover with people working&#10;&#10;Description automatically generated">
            <a:extLst>
              <a:ext uri="{FF2B5EF4-FFF2-40B4-BE49-F238E27FC236}">
                <a16:creationId xmlns:a16="http://schemas.microsoft.com/office/drawing/2014/main" id="{8592678E-CD30-C0FE-149A-F88CB43133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81085" y="1980700"/>
            <a:ext cx="4191000" cy="606647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30" name="TextBox 29">
            <a:extLst>
              <a:ext uri="{FF2B5EF4-FFF2-40B4-BE49-F238E27FC236}">
                <a16:creationId xmlns:a16="http://schemas.microsoft.com/office/drawing/2014/main" id="{E7B9B3C6-C0B3-1761-1B47-FEEB5B5F65E9}"/>
              </a:ext>
            </a:extLst>
          </p:cNvPr>
          <p:cNvSpPr txBox="1"/>
          <p:nvPr/>
        </p:nvSpPr>
        <p:spPr>
          <a:xfrm>
            <a:off x="2136631" y="8074928"/>
            <a:ext cx="5200414" cy="738664"/>
          </a:xfrm>
          <a:prstGeom prst="rect">
            <a:avLst/>
          </a:prstGeom>
          <a:noFill/>
        </p:spPr>
        <p:txBody>
          <a:bodyPr wrap="square">
            <a:spAutoFit/>
          </a:bodyPr>
          <a:lstStyle/>
          <a:p>
            <a:pPr algn="ctr"/>
            <a:r>
              <a:rPr lang="en-GB" sz="1400" i="1" dirty="0"/>
              <a:t>Source: </a:t>
            </a:r>
            <a:r>
              <a:rPr lang="en-BE" sz="1400" i="1" dirty="0">
                <a:hlinkClick r:id="rId11"/>
              </a:rPr>
              <a:t>https://unevoc.unesco.org/alit/Advancing+Learning+and+Innovation+in+TVET+-+Resources/lang=enaktakt/akt=detail/qs=6422</a:t>
            </a:r>
            <a:r>
              <a:rPr lang="en-GB" sz="1400" i="1" dirty="0"/>
              <a:t> </a:t>
            </a:r>
            <a:endParaRPr lang="en-BE" sz="14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CEA58-542F-7DD4-3034-236C40B5016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C3F711E-AEC0-74C2-EFA2-0ADC97EB30AF}"/>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57274CDF-4811-D8F9-83F3-A3E420721EB6}"/>
              </a:ext>
            </a:extLst>
          </p:cNvPr>
          <p:cNvSpPr/>
          <p:nvPr/>
        </p:nvSpPr>
        <p:spPr>
          <a:xfrm>
            <a:off x="-114854" y="-2705100"/>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182F66F6-A03F-84A1-6DF6-1CA4607F0B69}"/>
              </a:ext>
            </a:extLst>
          </p:cNvPr>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39E74827-DE3E-43DF-CAA4-C61E4EE3786E}"/>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1D60DE3C-F7FB-BABB-6249-42A32750B7A5}"/>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A18FF05D-9347-4CD1-AF96-1C33A6FA9372}"/>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A1E672DB-D11C-4DF4-77A5-746E5AAD8AF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E1B8B263-62AB-6502-76D8-E5E9A29A51AB}"/>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268E1F36-7973-FDAB-368F-F6D55A714CBA}"/>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8F020E1C-FAAE-FA0B-E917-1014E815BEC4}"/>
              </a:ext>
            </a:extLst>
          </p:cNvPr>
          <p:cNvSpPr txBox="1"/>
          <p:nvPr/>
        </p:nvSpPr>
        <p:spPr>
          <a:xfrm>
            <a:off x="818920" y="1497801"/>
            <a:ext cx="14497280" cy="677108"/>
          </a:xfrm>
          <a:prstGeom prst="rect">
            <a:avLst/>
          </a:prstGeom>
        </p:spPr>
        <p:txBody>
          <a:bodyPr wrap="square" lIns="0" tIns="0" rIns="0" bIns="0" rtlCol="0" anchor="t">
            <a:spAutoFit/>
          </a:bodyPr>
          <a:lstStyle/>
          <a:p>
            <a:r>
              <a:rPr lang="en-GB" sz="4400" spc="-87" dirty="0">
                <a:solidFill>
                  <a:srgbClr val="033C5B"/>
                </a:solidFill>
                <a:latin typeface="HK Grotesk Bold"/>
              </a:rPr>
              <a:t>Evaluating and Evolving Flipped Classroom Practices</a:t>
            </a:r>
            <a:endParaRPr lang="en-US" sz="4400" spc="-87" dirty="0">
              <a:solidFill>
                <a:srgbClr val="033C5B"/>
              </a:solidFill>
              <a:latin typeface="HK Grotesk Bold"/>
            </a:endParaRPr>
          </a:p>
        </p:txBody>
      </p:sp>
      <p:graphicFrame>
        <p:nvGraphicFramePr>
          <p:cNvPr id="24" name="Diagram 23">
            <a:extLst>
              <a:ext uri="{FF2B5EF4-FFF2-40B4-BE49-F238E27FC236}">
                <a16:creationId xmlns:a16="http://schemas.microsoft.com/office/drawing/2014/main" id="{1046A72B-00D2-A16B-F777-63BB17904DFF}"/>
              </a:ext>
            </a:extLst>
          </p:cNvPr>
          <p:cNvGraphicFramePr/>
          <p:nvPr>
            <p:extLst>
              <p:ext uri="{D42A27DB-BD31-4B8C-83A1-F6EECF244321}">
                <p14:modId xmlns:p14="http://schemas.microsoft.com/office/powerpoint/2010/main" val="3304197861"/>
              </p:ext>
            </p:extLst>
          </p:nvPr>
        </p:nvGraphicFramePr>
        <p:xfrm>
          <a:off x="970113" y="2264587"/>
          <a:ext cx="15869894" cy="4593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AutoShape 16">
            <a:extLst>
              <a:ext uri="{FF2B5EF4-FFF2-40B4-BE49-F238E27FC236}">
                <a16:creationId xmlns:a16="http://schemas.microsoft.com/office/drawing/2014/main" id="{A2822DA3-EC59-FF71-B3C0-E7C18F5DAE4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7" name="Google Shape;117;p3">
            <a:extLst>
              <a:ext uri="{FF2B5EF4-FFF2-40B4-BE49-F238E27FC236}">
                <a16:creationId xmlns:a16="http://schemas.microsoft.com/office/drawing/2014/main" id="{36DE5612-810A-61B9-797D-A473BC9FF4A2}"/>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18;p3">
            <a:extLst>
              <a:ext uri="{FF2B5EF4-FFF2-40B4-BE49-F238E27FC236}">
                <a16:creationId xmlns:a16="http://schemas.microsoft.com/office/drawing/2014/main" id="{A8617622-DADE-66CB-A920-F694E96D060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A4E9F887-24C1-8A7B-176B-98F3E1514338}"/>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0" name="Picture 19">
            <a:extLst>
              <a:ext uri="{FF2B5EF4-FFF2-40B4-BE49-F238E27FC236}">
                <a16:creationId xmlns:a16="http://schemas.microsoft.com/office/drawing/2014/main" id="{DEF8C6D3-FE12-59BF-C254-645F3A29E5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23" name="Diagram 22">
            <a:extLst>
              <a:ext uri="{FF2B5EF4-FFF2-40B4-BE49-F238E27FC236}">
                <a16:creationId xmlns:a16="http://schemas.microsoft.com/office/drawing/2014/main" id="{E68CD3D3-0A80-4722-8920-CDA6A38A9FBA}"/>
              </a:ext>
            </a:extLst>
          </p:cNvPr>
          <p:cNvGraphicFramePr/>
          <p:nvPr>
            <p:extLst>
              <p:ext uri="{D42A27DB-BD31-4B8C-83A1-F6EECF244321}">
                <p14:modId xmlns:p14="http://schemas.microsoft.com/office/powerpoint/2010/main" val="1649056226"/>
              </p:ext>
            </p:extLst>
          </p:nvPr>
        </p:nvGraphicFramePr>
        <p:xfrm>
          <a:off x="3268529" y="7046140"/>
          <a:ext cx="11010435" cy="145607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0213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A38EAA6F-218D-61AC-E8DE-F67500FFDC8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B8FC733-7EA7-DC02-52A7-38B32922D51F}"/>
              </a:ext>
            </a:extLst>
          </p:cNvPr>
          <p:cNvSpPr txBox="1"/>
          <p:nvPr/>
        </p:nvSpPr>
        <p:spPr>
          <a:xfrm>
            <a:off x="782087" y="1333805"/>
            <a:ext cx="14177966" cy="1102097"/>
          </a:xfrm>
          <a:prstGeom prst="rect">
            <a:avLst/>
          </a:prstGeom>
        </p:spPr>
        <p:txBody>
          <a:bodyPr lIns="0" tIns="0" rIns="0" bIns="0" rtlCol="0" anchor="t">
            <a:spAutoFit/>
          </a:bodyPr>
          <a:lstStyle/>
          <a:p>
            <a:pPr>
              <a:lnSpc>
                <a:spcPts val="9680"/>
              </a:lnSpc>
            </a:pPr>
            <a:r>
              <a:rPr lang="en-GB" sz="4400" spc="-87" dirty="0">
                <a:solidFill>
                  <a:srgbClr val="033C5B"/>
                </a:solidFill>
                <a:latin typeface="HK Grotesk Bold"/>
              </a:rPr>
              <a:t>Future Directions in Flipped Learning</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0680EF53-3CB7-6369-6D2F-443C55879E51}"/>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01C15DBF-C443-EE6A-10C2-A16BD229F374}"/>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AB5D63E4-C147-8ECE-C226-64AEAE52C805}"/>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B710EE15-CA05-F1ED-4B01-21868977924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DFA695CE-DED1-A45F-BFEE-BA282A88B37A}"/>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2BDB4878-1BD1-0098-0DC3-7A64225E58D2}"/>
              </a:ext>
            </a:extLst>
          </p:cNvPr>
          <p:cNvGraphicFramePr/>
          <p:nvPr>
            <p:extLst>
              <p:ext uri="{D42A27DB-BD31-4B8C-83A1-F6EECF244321}">
                <p14:modId xmlns:p14="http://schemas.microsoft.com/office/powerpoint/2010/main" val="987053262"/>
              </p:ext>
            </p:extLst>
          </p:nvPr>
        </p:nvGraphicFramePr>
        <p:xfrm>
          <a:off x="796300" y="2623859"/>
          <a:ext cx="8652500" cy="5346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a:extLst>
              <a:ext uri="{FF2B5EF4-FFF2-40B4-BE49-F238E27FC236}">
                <a16:creationId xmlns:a16="http://schemas.microsoft.com/office/drawing/2014/main" id="{CF111505-270A-95D2-4E34-35259D223EAE}"/>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02B17215-D337-A3C0-94BA-0E81BEA69AE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28D7B938-1E7F-C9AF-0E83-75410FD74C5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CFD42934-8CDD-C5D9-AE90-150F6C9B8A7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6" name="Picture 15">
            <a:extLst>
              <a:ext uri="{FF2B5EF4-FFF2-40B4-BE49-F238E27FC236}">
                <a16:creationId xmlns:a16="http://schemas.microsoft.com/office/drawing/2014/main" id="{478FE086-DB23-3102-26B7-30BA863480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9" name="Picture 18" descr="A book cover with colorful squares&#10;&#10;Description automatically generated">
            <a:extLst>
              <a:ext uri="{FF2B5EF4-FFF2-40B4-BE49-F238E27FC236}">
                <a16:creationId xmlns:a16="http://schemas.microsoft.com/office/drawing/2014/main" id="{C95CDD09-0916-1D8D-5EC5-C4CC453E92B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37693" y="2080090"/>
            <a:ext cx="4353130" cy="614688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21" name="TextBox 20">
            <a:extLst>
              <a:ext uri="{FF2B5EF4-FFF2-40B4-BE49-F238E27FC236}">
                <a16:creationId xmlns:a16="http://schemas.microsoft.com/office/drawing/2014/main" id="{F71021A0-120B-230D-2922-3B948B5BC565}"/>
              </a:ext>
            </a:extLst>
          </p:cNvPr>
          <p:cNvSpPr txBox="1"/>
          <p:nvPr/>
        </p:nvSpPr>
        <p:spPr>
          <a:xfrm>
            <a:off x="9570671" y="8253019"/>
            <a:ext cx="6824366" cy="523220"/>
          </a:xfrm>
          <a:prstGeom prst="rect">
            <a:avLst/>
          </a:prstGeom>
          <a:noFill/>
        </p:spPr>
        <p:txBody>
          <a:bodyPr wrap="square">
            <a:spAutoFit/>
          </a:bodyPr>
          <a:lstStyle/>
          <a:p>
            <a:r>
              <a:rPr lang="en-GB" sz="1400" i="1" dirty="0"/>
              <a:t>Source: </a:t>
            </a:r>
            <a:r>
              <a:rPr lang="en-BE" sz="1400" i="1" dirty="0">
                <a:hlinkClick r:id="rId13"/>
              </a:rPr>
              <a:t>https://unevoc.unesco.org/alit/Advancing+Learning+and+Innovation+in+TVET+-+Resources/lang=enaktakt/akt=tg/st=adv/qs=i-hubs</a:t>
            </a:r>
            <a:r>
              <a:rPr lang="en-GB" sz="1400" i="1" dirty="0"/>
              <a:t> </a:t>
            </a:r>
            <a:endParaRPr lang="en-BE" sz="1400" i="1" dirty="0"/>
          </a:p>
        </p:txBody>
      </p:sp>
    </p:spTree>
    <p:extLst>
      <p:ext uri="{BB962C8B-B14F-4D97-AF65-F5344CB8AC3E}">
        <p14:creationId xmlns:p14="http://schemas.microsoft.com/office/powerpoint/2010/main" val="125278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D1B363C-6579-C3EB-92B1-BFED1B9738B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7485250-D5C2-64D5-B0BF-9E370F6AF544}"/>
              </a:ext>
            </a:extLst>
          </p:cNvPr>
          <p:cNvSpPr txBox="1"/>
          <p:nvPr/>
        </p:nvSpPr>
        <p:spPr>
          <a:xfrm>
            <a:off x="502919" y="1373697"/>
            <a:ext cx="14762713" cy="1354217"/>
          </a:xfrm>
          <a:prstGeom prst="rect">
            <a:avLst/>
          </a:prstGeom>
        </p:spPr>
        <p:txBody>
          <a:bodyPr wrap="square" lIns="0" tIns="0" rIns="0" bIns="0" rtlCol="0" anchor="t">
            <a:spAutoFit/>
          </a:bodyPr>
          <a:lstStyle/>
          <a:p>
            <a:r>
              <a:rPr lang="en-GB" sz="4400" spc="-87" dirty="0">
                <a:solidFill>
                  <a:srgbClr val="033C5B"/>
                </a:solidFill>
                <a:latin typeface="HK Grotesk Bold"/>
              </a:rPr>
              <a:t>Practical How-To Guide for Facilitating </a:t>
            </a:r>
          </a:p>
          <a:p>
            <a:r>
              <a:rPr lang="en-GB" sz="4400" spc="-87" dirty="0">
                <a:solidFill>
                  <a:srgbClr val="033C5B"/>
                </a:solidFill>
                <a:latin typeface="HK Grotesk Bold"/>
              </a:rPr>
              <a:t>Collaborative Learning</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85B483E9-2117-B034-AA4A-D501A1E28F19}"/>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421C6C70-6093-466E-11BB-A05C0FB4FFE4}"/>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E8C0F160-D7FA-8288-880A-28E4FED52A2B}"/>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614E6CC0-807F-1A69-FDA8-AD4A0A918AC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0F80415-0EDD-05EE-D831-511B696B426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D7289552-3E08-2F0F-7A61-980081B4683B}"/>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577E9466-6E07-2482-6271-DB8953DBB03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DFB8E33F-592D-E80C-6AE7-448810023B1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EC93B8AC-8109-2A3A-A1CD-BA23D7EBED0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6" name="Picture 15">
            <a:extLst>
              <a:ext uri="{FF2B5EF4-FFF2-40B4-BE49-F238E27FC236}">
                <a16:creationId xmlns:a16="http://schemas.microsoft.com/office/drawing/2014/main" id="{2A325DF6-6091-3AD0-991D-B6A7C745D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E36C64C3-69B3-835C-1EA1-2821733656B7}"/>
              </a:ext>
            </a:extLst>
          </p:cNvPr>
          <p:cNvGraphicFramePr/>
          <p:nvPr>
            <p:extLst>
              <p:ext uri="{D42A27DB-BD31-4B8C-83A1-F6EECF244321}">
                <p14:modId xmlns:p14="http://schemas.microsoft.com/office/powerpoint/2010/main" val="1035288754"/>
              </p:ext>
            </p:extLst>
          </p:nvPr>
        </p:nvGraphicFramePr>
        <p:xfrm>
          <a:off x="729352" y="3076283"/>
          <a:ext cx="15590588" cy="49532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Graphic 10" descr="Badge 1 with solid fill">
            <a:extLst>
              <a:ext uri="{FF2B5EF4-FFF2-40B4-BE49-F238E27FC236}">
                <a16:creationId xmlns:a16="http://schemas.microsoft.com/office/drawing/2014/main" id="{80DC293A-8F70-FF61-D70F-44840C184AE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1099" y="2854852"/>
            <a:ext cx="914400" cy="914400"/>
          </a:xfrm>
          <a:prstGeom prst="rect">
            <a:avLst/>
          </a:prstGeom>
        </p:spPr>
      </p:pic>
      <p:pic>
        <p:nvPicPr>
          <p:cNvPr id="18" name="Graphic 17" descr="Badge with solid fill">
            <a:extLst>
              <a:ext uri="{FF2B5EF4-FFF2-40B4-BE49-F238E27FC236}">
                <a16:creationId xmlns:a16="http://schemas.microsoft.com/office/drawing/2014/main" id="{916E98C2-96F2-F63D-FA81-62CBD4FDC5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86800" y="2854852"/>
            <a:ext cx="914400" cy="914400"/>
          </a:xfrm>
          <a:prstGeom prst="rect">
            <a:avLst/>
          </a:prstGeom>
        </p:spPr>
      </p:pic>
    </p:spTree>
    <p:extLst>
      <p:ext uri="{BB962C8B-B14F-4D97-AF65-F5344CB8AC3E}">
        <p14:creationId xmlns:p14="http://schemas.microsoft.com/office/powerpoint/2010/main" val="235395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2744BE8-5EF8-1847-D1AF-CC5E693993A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F67F154-13EF-5649-AAF1-734A9CD2B844}"/>
              </a:ext>
            </a:extLst>
          </p:cNvPr>
          <p:cNvSpPr txBox="1"/>
          <p:nvPr/>
        </p:nvSpPr>
        <p:spPr>
          <a:xfrm>
            <a:off x="502919" y="1373697"/>
            <a:ext cx="14762713" cy="1354217"/>
          </a:xfrm>
          <a:prstGeom prst="rect">
            <a:avLst/>
          </a:prstGeom>
        </p:spPr>
        <p:txBody>
          <a:bodyPr wrap="square" lIns="0" tIns="0" rIns="0" bIns="0" rtlCol="0" anchor="t">
            <a:spAutoFit/>
          </a:bodyPr>
          <a:lstStyle/>
          <a:p>
            <a:r>
              <a:rPr lang="en-GB" sz="4400" spc="-87" dirty="0">
                <a:solidFill>
                  <a:srgbClr val="033C5B"/>
                </a:solidFill>
                <a:latin typeface="HK Grotesk Bold"/>
              </a:rPr>
              <a:t>Practical How-To Guide for Facilitating </a:t>
            </a:r>
          </a:p>
          <a:p>
            <a:r>
              <a:rPr lang="en-GB" sz="4400" spc="-87" dirty="0">
                <a:solidFill>
                  <a:srgbClr val="033C5B"/>
                </a:solidFill>
                <a:latin typeface="HK Grotesk Bold"/>
              </a:rPr>
              <a:t>Collaborative Learning</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985599DB-900D-35C7-F875-333658808ADA}"/>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6903F4EF-D4FA-B206-44ED-8DF4E61D05B1}"/>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B1A32574-C6E5-6E46-BEDA-42200A589D95}"/>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9E8018B-B871-27FD-EB13-C7A65A84A12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52309A03-1951-E7AF-9916-022FD802DBE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DAE0D864-BAD3-189D-DBE8-7B6D70A20420}"/>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BF364D50-DD78-CA1E-38AB-314CA3FC542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B22158AA-62D3-4C29-4A9D-93C7FC67282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2C2D840A-30AC-C3F9-F2A7-132083EF222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6" name="Picture 15">
            <a:extLst>
              <a:ext uri="{FF2B5EF4-FFF2-40B4-BE49-F238E27FC236}">
                <a16:creationId xmlns:a16="http://schemas.microsoft.com/office/drawing/2014/main" id="{42038DCB-88E3-A822-A85C-33852424EE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3D50CC1C-6924-44D5-7704-B930C9EEFFE6}"/>
              </a:ext>
            </a:extLst>
          </p:cNvPr>
          <p:cNvGraphicFramePr/>
          <p:nvPr>
            <p:extLst>
              <p:ext uri="{D42A27DB-BD31-4B8C-83A1-F6EECF244321}">
                <p14:modId xmlns:p14="http://schemas.microsoft.com/office/powerpoint/2010/main" val="1355692453"/>
              </p:ext>
            </p:extLst>
          </p:nvPr>
        </p:nvGraphicFramePr>
        <p:xfrm>
          <a:off x="738450" y="2923715"/>
          <a:ext cx="15590588" cy="5696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Graphic 10" descr="Badge 3 with solid fill">
            <a:extLst>
              <a:ext uri="{FF2B5EF4-FFF2-40B4-BE49-F238E27FC236}">
                <a16:creationId xmlns:a16="http://schemas.microsoft.com/office/drawing/2014/main" id="{53F4A0B9-D895-F822-A3C7-F8BA510BC4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1249" y="2727914"/>
            <a:ext cx="914400" cy="914400"/>
          </a:xfrm>
          <a:prstGeom prst="rect">
            <a:avLst/>
          </a:prstGeom>
        </p:spPr>
      </p:pic>
      <p:pic>
        <p:nvPicPr>
          <p:cNvPr id="20" name="Graphic 19" descr="Badge 4 with solid fill">
            <a:extLst>
              <a:ext uri="{FF2B5EF4-FFF2-40B4-BE49-F238E27FC236}">
                <a16:creationId xmlns:a16="http://schemas.microsoft.com/office/drawing/2014/main" id="{DDEB0FA7-570E-9207-7593-36632F6754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44562" y="2717902"/>
            <a:ext cx="914400" cy="914400"/>
          </a:xfrm>
          <a:prstGeom prst="rect">
            <a:avLst/>
          </a:prstGeom>
        </p:spPr>
      </p:pic>
      <p:pic>
        <p:nvPicPr>
          <p:cNvPr id="23" name="Graphic 22" descr="Badge 5 with solid fill">
            <a:extLst>
              <a:ext uri="{FF2B5EF4-FFF2-40B4-BE49-F238E27FC236}">
                <a16:creationId xmlns:a16="http://schemas.microsoft.com/office/drawing/2014/main" id="{D9D3A844-DF0A-CFBC-57AA-B7A2E27F17E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288900" y="2717902"/>
            <a:ext cx="914400" cy="914400"/>
          </a:xfrm>
          <a:prstGeom prst="rect">
            <a:avLst/>
          </a:prstGeom>
        </p:spPr>
      </p:pic>
    </p:spTree>
    <p:extLst>
      <p:ext uri="{BB962C8B-B14F-4D97-AF65-F5344CB8AC3E}">
        <p14:creationId xmlns:p14="http://schemas.microsoft.com/office/powerpoint/2010/main" val="342284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43D80CA-9EBF-763E-D1A3-D15B32C876B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009792C-2ED3-B268-2942-B8D3109CA74B}"/>
              </a:ext>
            </a:extLst>
          </p:cNvPr>
          <p:cNvSpPr txBox="1"/>
          <p:nvPr/>
        </p:nvSpPr>
        <p:spPr>
          <a:xfrm>
            <a:off x="502919" y="1373697"/>
            <a:ext cx="14762713" cy="677108"/>
          </a:xfrm>
          <a:prstGeom prst="rect">
            <a:avLst/>
          </a:prstGeom>
        </p:spPr>
        <p:txBody>
          <a:bodyPr wrap="square" lIns="0" tIns="0" rIns="0" bIns="0" rtlCol="0" anchor="t">
            <a:spAutoFit/>
          </a:bodyPr>
          <a:lstStyle/>
          <a:p>
            <a:r>
              <a:rPr lang="en-GB" sz="4400" spc="-87" dirty="0">
                <a:solidFill>
                  <a:srgbClr val="033C5B"/>
                </a:solidFill>
                <a:latin typeface="HK Grotesk Bold"/>
              </a:rPr>
              <a:t>Examples: Good Practices</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ECDD2A5C-42DB-E12D-9AAB-6049196A0D23}"/>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76050C6C-38C6-F651-1B8C-E2A4BB1B2B50}"/>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235DFEF8-3A95-52F2-80F1-02633F1DAA6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91E06439-0ADE-D9D2-38BB-05A514C0FE3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586876B1-9DC8-AD2D-CEEB-72E6AD3E1B8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2E5B3CA1-C21A-32DC-0BBC-7EBE09A9DFA4}"/>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99F4E6C5-7EAC-1715-961D-2A1EB88C0BE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813A93A2-69C2-1BF5-C608-B00776EE9AA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EFB0093D-6B11-8E17-2AE4-C868D1EF01BD}"/>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6" name="Picture 15">
            <a:extLst>
              <a:ext uri="{FF2B5EF4-FFF2-40B4-BE49-F238E27FC236}">
                <a16:creationId xmlns:a16="http://schemas.microsoft.com/office/drawing/2014/main" id="{BBE4E9B1-B82C-A1A8-CB03-018ED48CA8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0" name="Diagram 9">
            <a:extLst>
              <a:ext uri="{FF2B5EF4-FFF2-40B4-BE49-F238E27FC236}">
                <a16:creationId xmlns:a16="http://schemas.microsoft.com/office/drawing/2014/main" id="{062234D3-D238-3D93-DF5A-87763A782A38}"/>
              </a:ext>
            </a:extLst>
          </p:cNvPr>
          <p:cNvGraphicFramePr/>
          <p:nvPr>
            <p:extLst>
              <p:ext uri="{D42A27DB-BD31-4B8C-83A1-F6EECF244321}">
                <p14:modId xmlns:p14="http://schemas.microsoft.com/office/powerpoint/2010/main" val="3141652027"/>
              </p:ext>
            </p:extLst>
          </p:nvPr>
        </p:nvGraphicFramePr>
        <p:xfrm>
          <a:off x="816059" y="2351197"/>
          <a:ext cx="15590588" cy="5696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1998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C75FBB4-783D-A52B-D48B-015736086C1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85C759C-836E-B260-7762-BCB97DF2E3B3}"/>
              </a:ext>
            </a:extLst>
          </p:cNvPr>
          <p:cNvSpPr txBox="1"/>
          <p:nvPr/>
        </p:nvSpPr>
        <p:spPr>
          <a:xfrm>
            <a:off x="518225" y="666780"/>
            <a:ext cx="14762713" cy="1354217"/>
          </a:xfrm>
          <a:prstGeom prst="rect">
            <a:avLst/>
          </a:prstGeom>
        </p:spPr>
        <p:txBody>
          <a:bodyPr wrap="square" lIns="0" tIns="0" rIns="0" bIns="0" rtlCol="0" anchor="t">
            <a:spAutoFit/>
          </a:bodyPr>
          <a:lstStyle/>
          <a:p>
            <a:r>
              <a:rPr lang="en-GB" sz="4400" spc="-87" dirty="0">
                <a:solidFill>
                  <a:srgbClr val="033C5B"/>
                </a:solidFill>
                <a:latin typeface="HK Grotesk Bold"/>
              </a:rPr>
              <a:t>Case Studies</a:t>
            </a:r>
          </a:p>
          <a:p>
            <a:r>
              <a:rPr lang="en-GB" sz="4400" spc="-87" dirty="0">
                <a:solidFill>
                  <a:srgbClr val="033C5B"/>
                </a:solidFill>
                <a:latin typeface="HK Grotesk Bold"/>
              </a:rPr>
              <a:t>English for the Workplace (Cyprus)</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D47A60B9-142D-79E5-1FB9-195B80F6DE1A}"/>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F92F219E-5980-ECB9-A525-9A261371694F}"/>
              </a:ext>
            </a:extLst>
          </p:cNvPr>
          <p:cNvSpPr/>
          <p:nvPr/>
        </p:nvSpPr>
        <p:spPr>
          <a:xfrm rot="-5400000">
            <a:off x="8522371" y="-9205550"/>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C411998C-76CA-45C7-3B98-39D7CAF383CF}"/>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7F8DC31-1ECC-85EE-D172-BC79080764F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296C577D-0FC3-E154-8FE1-4674E80A168C}"/>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6B3C7CDE-8833-8E6D-C1AE-12D82521412B}"/>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FA6DB2B4-6F1B-9D4D-4F89-98C33C4D9F2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74DC008C-6750-7E16-CB40-970CA1950CD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A7739F89-2B35-F05B-F844-2D785A2FAF8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6" name="Picture 15">
            <a:extLst>
              <a:ext uri="{FF2B5EF4-FFF2-40B4-BE49-F238E27FC236}">
                <a16:creationId xmlns:a16="http://schemas.microsoft.com/office/drawing/2014/main" id="{B02204EE-9A74-1A44-7A3F-76BCB3E202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Rectangle 7">
            <a:extLst>
              <a:ext uri="{FF2B5EF4-FFF2-40B4-BE49-F238E27FC236}">
                <a16:creationId xmlns:a16="http://schemas.microsoft.com/office/drawing/2014/main" id="{0552A95C-1756-04BD-894B-7C9A838C0059}"/>
              </a:ext>
            </a:extLst>
          </p:cNvPr>
          <p:cNvSpPr/>
          <p:nvPr/>
        </p:nvSpPr>
        <p:spPr>
          <a:xfrm>
            <a:off x="455169" y="2388266"/>
            <a:ext cx="16270526" cy="3226628"/>
          </a:xfrm>
          <a:prstGeom prst="rect">
            <a:avLst/>
          </a:prstGeom>
        </p:spPr>
        <p:txBody>
          <a:bodyPr/>
          <a:lstStyle/>
          <a:p>
            <a:pPr lvl="0"/>
            <a:r>
              <a:rPr lang="en-GB" sz="2800" b="1" dirty="0"/>
              <a:t>Context</a:t>
            </a:r>
            <a:r>
              <a:rPr lang="en-GB" sz="2800" dirty="0"/>
              <a:t>: A teacher applied a flipped model to transform an English language course, addressing student struggles with complex concepts.</a:t>
            </a:r>
          </a:p>
          <a:p>
            <a:pPr lvl="0"/>
            <a:r>
              <a:rPr lang="en-GB" sz="2800" b="1" dirty="0"/>
              <a:t>Implementation</a:t>
            </a:r>
            <a:r>
              <a:rPr lang="en-GB" sz="2800" dirty="0"/>
              <a:t>: Pre-recorded video lectures (20 mins each) were provided as pre-class content, along with quizzes and discussion forums for independent engagement.</a:t>
            </a:r>
          </a:p>
          <a:p>
            <a:pPr lvl="0"/>
            <a:r>
              <a:rPr lang="en-GB" sz="2800" b="1" dirty="0"/>
              <a:t>In-Class Activities: </a:t>
            </a:r>
            <a:r>
              <a:rPr lang="en-GB" sz="2800" dirty="0"/>
              <a:t>Focused on active learning, including collaborative projects and role-playing, such as mock interviews, peer reviews, and presentations.</a:t>
            </a:r>
          </a:p>
          <a:p>
            <a:pPr lvl="0"/>
            <a:r>
              <a:rPr lang="en-GB" sz="2800" b="1" dirty="0"/>
              <a:t>Outcomes</a:t>
            </a:r>
            <a:r>
              <a:rPr lang="en-GB" sz="2800" dirty="0"/>
              <a:t>: Improved student comprehension, motivation, and participation. In-class sessions fostered critical thinking and hands-on application of theoretical knowledge.</a:t>
            </a:r>
            <a:endParaRPr lang="en-BE" sz="2800" dirty="0"/>
          </a:p>
        </p:txBody>
      </p:sp>
      <p:sp>
        <p:nvSpPr>
          <p:cNvPr id="17" name="TextBox 16">
            <a:extLst>
              <a:ext uri="{FF2B5EF4-FFF2-40B4-BE49-F238E27FC236}">
                <a16:creationId xmlns:a16="http://schemas.microsoft.com/office/drawing/2014/main" id="{F80EE18F-A483-1F76-98E5-A076AC952910}"/>
              </a:ext>
            </a:extLst>
          </p:cNvPr>
          <p:cNvSpPr txBox="1"/>
          <p:nvPr/>
        </p:nvSpPr>
        <p:spPr>
          <a:xfrm>
            <a:off x="536422" y="8382561"/>
            <a:ext cx="11084675" cy="338554"/>
          </a:xfrm>
          <a:prstGeom prst="rect">
            <a:avLst/>
          </a:prstGeom>
          <a:noFill/>
        </p:spPr>
        <p:txBody>
          <a:bodyPr wrap="square">
            <a:spAutoFit/>
          </a:bodyPr>
          <a:lstStyle/>
          <a:p>
            <a:pPr marL="285750" indent="-285750">
              <a:buFont typeface="Wingdings" panose="05000000000000000000" pitchFamily="2" charset="2"/>
              <a:buChar char="Ø"/>
            </a:pPr>
            <a:r>
              <a:rPr lang="en-GB" sz="1600" i="1" dirty="0"/>
              <a:t>Source: </a:t>
            </a:r>
            <a:r>
              <a:rPr lang="en-BE" sz="1600" i="1" dirty="0">
                <a:hlinkClick r:id="rId7"/>
              </a:rPr>
              <a:t>https://www.digicompass.eu/en/implementing-flipped-learning-in-higher-education-a-real-life-example/</a:t>
            </a:r>
            <a:r>
              <a:rPr lang="en-GB" sz="1600" i="1" dirty="0"/>
              <a:t> </a:t>
            </a:r>
            <a:endParaRPr lang="en-BE" sz="1600" i="1" dirty="0"/>
          </a:p>
        </p:txBody>
      </p:sp>
    </p:spTree>
    <p:extLst>
      <p:ext uri="{BB962C8B-B14F-4D97-AF65-F5344CB8AC3E}">
        <p14:creationId xmlns:p14="http://schemas.microsoft.com/office/powerpoint/2010/main" val="10951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E4859DC3-05A5-01A6-811D-40A1060B0A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868F92C-714A-3544-233B-B1E6A9ED388A}"/>
              </a:ext>
            </a:extLst>
          </p:cNvPr>
          <p:cNvSpPr txBox="1"/>
          <p:nvPr/>
        </p:nvSpPr>
        <p:spPr>
          <a:xfrm>
            <a:off x="518225" y="666780"/>
            <a:ext cx="14762713" cy="677108"/>
          </a:xfrm>
          <a:prstGeom prst="rect">
            <a:avLst/>
          </a:prstGeom>
        </p:spPr>
        <p:txBody>
          <a:bodyPr wrap="square" lIns="0" tIns="0" rIns="0" bIns="0" rtlCol="0" anchor="t">
            <a:spAutoFit/>
          </a:bodyPr>
          <a:lstStyle/>
          <a:p>
            <a:r>
              <a:rPr lang="en-GB" sz="4400" spc="-87" dirty="0">
                <a:solidFill>
                  <a:srgbClr val="033C5B"/>
                </a:solidFill>
                <a:latin typeface="HK Grotesk Bold"/>
              </a:rPr>
              <a:t>Good practices and continuous professional development</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7BD0B203-4B8F-A4A8-217B-58A6B3EB7164}"/>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202806CA-C856-07B8-ECBD-FE1E92F27AC2}"/>
              </a:ext>
            </a:extLst>
          </p:cNvPr>
          <p:cNvSpPr/>
          <p:nvPr/>
        </p:nvSpPr>
        <p:spPr>
          <a:xfrm rot="-5400000">
            <a:off x="8522371" y="-9205550"/>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403F1E5F-17F5-21F9-1870-CB27FC711CC3}"/>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B908AA60-42BE-A326-FAAD-5AE94690B6E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FC8718B1-0681-4674-1EFF-0ECE44E2F38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27101C8-599D-A979-9515-C72D688987D2}"/>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2C998389-DE23-8486-737B-954A1E56FD8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1F2F270F-346A-4351-2E76-0CE17E7E33D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170F877F-A3F1-9319-063A-0A1B87E6F408}"/>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6" name="Picture 15">
            <a:extLst>
              <a:ext uri="{FF2B5EF4-FFF2-40B4-BE49-F238E27FC236}">
                <a16:creationId xmlns:a16="http://schemas.microsoft.com/office/drawing/2014/main" id="{EEB725B7-E9E9-8349-C6B6-F83EC3D7C4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Rectangle 7">
            <a:extLst>
              <a:ext uri="{FF2B5EF4-FFF2-40B4-BE49-F238E27FC236}">
                <a16:creationId xmlns:a16="http://schemas.microsoft.com/office/drawing/2014/main" id="{0BC72978-47EF-3C3C-B9A9-ACE9E5287AA0}"/>
              </a:ext>
            </a:extLst>
          </p:cNvPr>
          <p:cNvSpPr/>
          <p:nvPr/>
        </p:nvSpPr>
        <p:spPr>
          <a:xfrm>
            <a:off x="543783" y="1527779"/>
            <a:ext cx="16270526" cy="1472595"/>
          </a:xfrm>
          <a:prstGeom prst="rect">
            <a:avLst/>
          </a:prstGeom>
        </p:spPr>
        <p:txBody>
          <a:bodyPr/>
          <a:lstStyle/>
          <a:p>
            <a:pPr lvl="0"/>
            <a:r>
              <a:rPr lang="en-GB" sz="2800" b="1" dirty="0"/>
              <a:t>European Commission – European Education Area</a:t>
            </a:r>
            <a:endParaRPr lang="en-BE" sz="2800" dirty="0"/>
          </a:p>
        </p:txBody>
      </p:sp>
      <p:sp>
        <p:nvSpPr>
          <p:cNvPr id="18" name="TextBox 17">
            <a:extLst>
              <a:ext uri="{FF2B5EF4-FFF2-40B4-BE49-F238E27FC236}">
                <a16:creationId xmlns:a16="http://schemas.microsoft.com/office/drawing/2014/main" id="{32E08DB1-B8A9-3D0F-2BC2-76F01CB99945}"/>
              </a:ext>
            </a:extLst>
          </p:cNvPr>
          <p:cNvSpPr txBox="1"/>
          <p:nvPr/>
        </p:nvSpPr>
        <p:spPr>
          <a:xfrm>
            <a:off x="3963474" y="8478522"/>
            <a:ext cx="10800874" cy="307777"/>
          </a:xfrm>
          <a:prstGeom prst="rect">
            <a:avLst/>
          </a:prstGeom>
          <a:noFill/>
        </p:spPr>
        <p:txBody>
          <a:bodyPr wrap="square">
            <a:spAutoFit/>
          </a:bodyPr>
          <a:lstStyle/>
          <a:p>
            <a:r>
              <a:rPr lang="en-GB" sz="1400" dirty="0"/>
              <a:t>Source: </a:t>
            </a:r>
            <a:r>
              <a:rPr lang="en-GB" sz="1400" dirty="0">
                <a:hlinkClick r:id="rId7"/>
              </a:rPr>
              <a:t>https://education.ec.europa.eu/education-levels/vocational-education-and-training/about-vocational-education-and-training</a:t>
            </a:r>
            <a:r>
              <a:rPr lang="en-GB" sz="1400" dirty="0"/>
              <a:t>   </a:t>
            </a:r>
            <a:endParaRPr lang="en-BE" sz="1400" dirty="0"/>
          </a:p>
        </p:txBody>
      </p:sp>
      <p:pic>
        <p:nvPicPr>
          <p:cNvPr id="11" name="Picture 10">
            <a:extLst>
              <a:ext uri="{FF2B5EF4-FFF2-40B4-BE49-F238E27FC236}">
                <a16:creationId xmlns:a16="http://schemas.microsoft.com/office/drawing/2014/main" id="{2C4802DD-A868-0A0D-A0F8-D81B8CCE24C9}"/>
              </a:ext>
            </a:extLst>
          </p:cNvPr>
          <p:cNvPicPr>
            <a:picLocks noChangeAspect="1"/>
          </p:cNvPicPr>
          <p:nvPr/>
        </p:nvPicPr>
        <p:blipFill>
          <a:blip r:embed="rId8"/>
          <a:stretch>
            <a:fillRect/>
          </a:stretch>
        </p:blipFill>
        <p:spPr>
          <a:xfrm>
            <a:off x="4445671" y="2469350"/>
            <a:ext cx="8153400" cy="4278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111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473BB96E-6CCE-F806-2D8D-AA1E9B8F36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76B24D3-92CE-1901-5614-39EBB4544F54}"/>
              </a:ext>
            </a:extLst>
          </p:cNvPr>
          <p:cNvSpPr txBox="1"/>
          <p:nvPr/>
        </p:nvSpPr>
        <p:spPr>
          <a:xfrm>
            <a:off x="518225" y="666780"/>
            <a:ext cx="14762713" cy="677108"/>
          </a:xfrm>
          <a:prstGeom prst="rect">
            <a:avLst/>
          </a:prstGeom>
        </p:spPr>
        <p:txBody>
          <a:bodyPr wrap="square" lIns="0" tIns="0" rIns="0" bIns="0" rtlCol="0" anchor="t">
            <a:spAutoFit/>
          </a:bodyPr>
          <a:lstStyle/>
          <a:p>
            <a:r>
              <a:rPr lang="en-GB" sz="4400" spc="-87" dirty="0">
                <a:solidFill>
                  <a:srgbClr val="033C5B"/>
                </a:solidFill>
                <a:latin typeface="HK Grotesk Bold"/>
              </a:rPr>
              <a:t>Good practices and continuous professional development</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3DAAF90D-546F-9736-8703-9D388D1ED723}"/>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2B38383A-2D2F-8D3A-C170-487C5CCA844E}"/>
              </a:ext>
            </a:extLst>
          </p:cNvPr>
          <p:cNvSpPr/>
          <p:nvPr/>
        </p:nvSpPr>
        <p:spPr>
          <a:xfrm rot="-5400000">
            <a:off x="8522371" y="-9205550"/>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8D6F39B9-3919-B6BB-94D0-C8D15FFEC0F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41B59795-BCF7-4C43-E8BA-47B08BBBBA9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44012B31-B23B-7A27-B8EA-3DE0CDF55A2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6F9AEEEC-B677-7CAB-C886-616CBB592285}"/>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66152437-7385-92E8-E084-C9E1C213173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EBF747F7-F0E8-624D-A026-FCE10D1BC3B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56FAC82E-CD68-9740-3988-42349FBA7110}"/>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6" name="Picture 15">
            <a:extLst>
              <a:ext uri="{FF2B5EF4-FFF2-40B4-BE49-F238E27FC236}">
                <a16:creationId xmlns:a16="http://schemas.microsoft.com/office/drawing/2014/main" id="{ED711CB4-023E-BF65-02D0-DC6DF5B265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Rectangle 7">
            <a:extLst>
              <a:ext uri="{FF2B5EF4-FFF2-40B4-BE49-F238E27FC236}">
                <a16:creationId xmlns:a16="http://schemas.microsoft.com/office/drawing/2014/main" id="{581C8FF9-E23D-A19B-33A7-F57A4D5FB70F}"/>
              </a:ext>
            </a:extLst>
          </p:cNvPr>
          <p:cNvSpPr/>
          <p:nvPr/>
        </p:nvSpPr>
        <p:spPr>
          <a:xfrm>
            <a:off x="543783" y="1527779"/>
            <a:ext cx="16270526" cy="1472595"/>
          </a:xfrm>
          <a:prstGeom prst="rect">
            <a:avLst/>
          </a:prstGeom>
        </p:spPr>
        <p:txBody>
          <a:bodyPr/>
          <a:lstStyle/>
          <a:p>
            <a:pPr lvl="0"/>
            <a:r>
              <a:rPr lang="en-GB" sz="2800" b="1" dirty="0"/>
              <a:t>CEDEFOP Resources: </a:t>
            </a:r>
            <a:r>
              <a:rPr lang="en-GB" sz="2800" dirty="0"/>
              <a:t>Offering learning providers practical support, </a:t>
            </a:r>
            <a:r>
              <a:rPr lang="en-GB" sz="2800" dirty="0" err="1"/>
              <a:t>Cedefop</a:t>
            </a:r>
            <a:r>
              <a:rPr lang="en-GB" sz="2800" dirty="0"/>
              <a:t> launched the VET toolkit for tackling early leaving in 2017 and the VET toolkit for empowering NEETs in 2021 and has been constantly updating and enriching their resources since then.</a:t>
            </a:r>
            <a:endParaRPr lang="en-BE" sz="2800" dirty="0"/>
          </a:p>
        </p:txBody>
      </p:sp>
      <p:pic>
        <p:nvPicPr>
          <p:cNvPr id="10" name="Picture 9">
            <a:extLst>
              <a:ext uri="{FF2B5EF4-FFF2-40B4-BE49-F238E27FC236}">
                <a16:creationId xmlns:a16="http://schemas.microsoft.com/office/drawing/2014/main" id="{CE8AAA49-F97C-25D2-97D5-6CAF7B364BEE}"/>
              </a:ext>
            </a:extLst>
          </p:cNvPr>
          <p:cNvPicPr>
            <a:picLocks noChangeAspect="1"/>
          </p:cNvPicPr>
          <p:nvPr/>
        </p:nvPicPr>
        <p:blipFill>
          <a:blip r:embed="rId7"/>
          <a:stretch>
            <a:fillRect/>
          </a:stretch>
        </p:blipFill>
        <p:spPr>
          <a:xfrm>
            <a:off x="4114800" y="3439164"/>
            <a:ext cx="7924800" cy="4234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a:extLst>
              <a:ext uri="{FF2B5EF4-FFF2-40B4-BE49-F238E27FC236}">
                <a16:creationId xmlns:a16="http://schemas.microsoft.com/office/drawing/2014/main" id="{B95DD0B6-4EE2-8C13-C082-B5E4D0D0AA97}"/>
              </a:ext>
            </a:extLst>
          </p:cNvPr>
          <p:cNvSpPr txBox="1"/>
          <p:nvPr/>
        </p:nvSpPr>
        <p:spPr>
          <a:xfrm>
            <a:off x="4114800" y="8520107"/>
            <a:ext cx="9144000" cy="307777"/>
          </a:xfrm>
          <a:prstGeom prst="rect">
            <a:avLst/>
          </a:prstGeom>
          <a:noFill/>
        </p:spPr>
        <p:txBody>
          <a:bodyPr wrap="square">
            <a:spAutoFit/>
          </a:bodyPr>
          <a:lstStyle/>
          <a:p>
            <a:r>
              <a:rPr lang="en-GB" sz="1400" dirty="0"/>
              <a:t>Source: </a:t>
            </a:r>
            <a:r>
              <a:rPr lang="en-BE" sz="1400" dirty="0">
                <a:hlinkClick r:id="rId8"/>
              </a:rPr>
              <a:t>https://www.cedefop.europa.eu/en/projects/teachers-and-trainers-professional-development</a:t>
            </a:r>
            <a:r>
              <a:rPr lang="en-GB" sz="1400" dirty="0"/>
              <a:t> </a:t>
            </a:r>
            <a:endParaRPr lang="en-BE" sz="1400" dirty="0"/>
          </a:p>
        </p:txBody>
      </p:sp>
    </p:spTree>
    <p:extLst>
      <p:ext uri="{BB962C8B-B14F-4D97-AF65-F5344CB8AC3E}">
        <p14:creationId xmlns:p14="http://schemas.microsoft.com/office/powerpoint/2010/main" val="350035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p:cNvSpPr/>
          <p:nvPr/>
        </p:nvSpPr>
        <p:spPr>
          <a:xfrm>
            <a:off x="-130877" y="5143500"/>
            <a:ext cx="2766824" cy="3665330"/>
          </a:xfrm>
          <a:prstGeom prst="rect">
            <a:avLst/>
          </a:prstGeom>
          <a:solidFill>
            <a:srgbClr val="053249"/>
          </a:solidFill>
        </p:spPr>
        <p:txBody>
          <a:bodyPr/>
          <a:lstStyle/>
          <a:p>
            <a:endParaRPr lang="en-I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Reflection Activity</a:t>
            </a:r>
          </a:p>
        </p:txBody>
      </p:sp>
      <p:sp>
        <p:nvSpPr>
          <p:cNvPr id="11" name="TextBox 11"/>
          <p:cNvSpPr txBox="1"/>
          <p:nvPr/>
        </p:nvSpPr>
        <p:spPr>
          <a:xfrm>
            <a:off x="3085465" y="1765112"/>
            <a:ext cx="11763250" cy="6617196"/>
          </a:xfrm>
          <a:prstGeom prst="rect">
            <a:avLst/>
          </a:prstGeom>
        </p:spPr>
        <p:txBody>
          <a:bodyPr wrap="square" lIns="0" tIns="0" rIns="0" bIns="0" rtlCol="0" anchor="t">
            <a:spAutoFit/>
          </a:bodyPr>
          <a:lstStyle/>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Consider the gamification and interactive learning scenarios you've implemented. How have these strategies affected student motivation and participation? Note specific instances where you observed a change.</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Review the data you've collected on student performance and engagement. How have you used this information to personalize learning experiences? Reflect on the effectiveness of these adjustments.</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Think about the collaborative projects you've facilitated. How well did students apply knowledge across different subjects? Reflect on the collaboration dynamics and the learning outcomes achieved.</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Reflect on the incorporation of industry experts in your content. How did their insights contribute to the curriculum? Consider student feedback and the relevance of these contributions to learning objectives.</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Evaluate your use of eco-friendly technologies and materials. How have these choices impacted the learning environment and student awareness of sustainability?</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Reflect on the community service projects linked to your classroom activities. Assess the impact on both students and the community. What lessons did students learn about civic responsibility?</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Reflect on the feedback and data you've used to evolve your flipped classroom approach. What changes have you made, and how have they affected student learning?</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Consider emerging trends in education technology and methodologies. How prepared do you feel to integrate these innovations into your teaching? Reflect on areas where you might need further development or resources.</a:t>
            </a:r>
            <a:endParaRPr lang="en-US" sz="2000" dirty="0">
              <a:solidFill>
                <a:srgbClr val="121212"/>
              </a:solidFill>
              <a:latin typeface="HK Grotesk Light"/>
            </a:endParaRPr>
          </a:p>
        </p:txBody>
      </p:sp>
      <p:sp>
        <p:nvSpPr>
          <p:cNvPr id="13" name="Google Shape;117;p3">
            <a:extLst>
              <a:ext uri="{FF2B5EF4-FFF2-40B4-BE49-F238E27FC236}">
                <a16:creationId xmlns:a16="http://schemas.microsoft.com/office/drawing/2014/main" id="{288698A4-2BBA-E4FA-17CC-C038D9F5FF3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A74D01CB-C61A-E3DC-F6DB-6849C7B6C74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F4ABF055-9147-76A6-6918-4FE651E76C5D}"/>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6" name="Picture 15">
            <a:extLst>
              <a:ext uri="{FF2B5EF4-FFF2-40B4-BE49-F238E27FC236}">
                <a16:creationId xmlns:a16="http://schemas.microsoft.com/office/drawing/2014/main" id="{4834481F-27EB-98DB-B23B-AC7DC2E9FA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1846659"/>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GB" sz="6000" b="1" dirty="0">
                <a:solidFill>
                  <a:srgbClr val="033C5B"/>
                </a:solidFill>
                <a:latin typeface="Arial"/>
                <a:ea typeface="Arial"/>
                <a:cs typeface="Arial"/>
                <a:sym typeface="Arial"/>
              </a:rPr>
              <a:t>Learning Objectives</a:t>
            </a:r>
            <a:endParaRPr sz="4000" b="1" dirty="0"/>
          </a:p>
        </p:txBody>
      </p:sp>
      <p:sp>
        <p:nvSpPr>
          <p:cNvPr id="97" name="Google Shape;97;p2"/>
          <p:cNvSpPr txBox="1"/>
          <p:nvPr/>
        </p:nvSpPr>
        <p:spPr>
          <a:xfrm>
            <a:off x="537535" y="2792033"/>
            <a:ext cx="8291780" cy="6030497"/>
          </a:xfrm>
          <a:prstGeom prst="rect">
            <a:avLst/>
          </a:prstGeom>
          <a:noFill/>
          <a:ln>
            <a:noFill/>
          </a:ln>
        </p:spPr>
        <p:txBody>
          <a:bodyPr spcFirstLastPara="1" wrap="square" lIns="0" tIns="0" rIns="0" bIns="0" anchor="t" anchorCtr="0">
            <a:spAutoFit/>
          </a:bodyPr>
          <a:lstStyle/>
          <a:p>
            <a:pPr marL="302259" marR="0" lvl="1" algn="l" rtl="0">
              <a:lnSpc>
                <a:spcPct val="140014"/>
              </a:lnSpc>
              <a:spcBef>
                <a:spcPts val="0"/>
              </a:spcBef>
              <a:spcAft>
                <a:spcPts val="0"/>
              </a:spcAft>
              <a:buClr>
                <a:srgbClr val="121212"/>
              </a:buClr>
              <a:buSzPts val="2799"/>
            </a:pPr>
            <a:r>
              <a:rPr lang="en-GB" sz="2799" b="0" i="0" u="none" strike="noStrike" cap="none" dirty="0">
                <a:solidFill>
                  <a:srgbClr val="121212"/>
                </a:solidFill>
                <a:latin typeface="Arial"/>
                <a:ea typeface="Arial"/>
                <a:cs typeface="Arial"/>
                <a:sym typeface="Arial"/>
              </a:rPr>
              <a:t>By the end of this unit, participants will be able to:</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Identify effective practices for designing collaborative flipped lessons in VET settings.</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Learn strategies to enhance student engagement through well-designed collaborative activities.</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Understand how to utilize collaborative tools effectively for maximizing student learning.</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Develop confidence in creating an inclusive and supportive collaborative learning environment.</a:t>
            </a:r>
            <a:endParaRPr sz="2799" b="0" i="0" u="none" strike="noStrike" cap="none" dirty="0">
              <a:solidFill>
                <a:srgbClr val="121212"/>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61EA9CA-F472-9BD9-0F1E-1FD884200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IE"/>
          </a:p>
        </p:txBody>
      </p:sp>
      <p:sp>
        <p:nvSpPr>
          <p:cNvPr id="3" name="AutoShape 3"/>
          <p:cNvSpPr/>
          <p:nvPr/>
        </p:nvSpPr>
        <p:spPr>
          <a:xfrm>
            <a:off x="-213919" y="-2717471"/>
            <a:ext cx="623379" cy="14348459"/>
          </a:xfrm>
          <a:prstGeom prst="rect">
            <a:avLst/>
          </a:prstGeom>
          <a:solidFill>
            <a:srgbClr val="FB8709"/>
          </a:solidFill>
        </p:spPr>
        <p:txBody>
          <a:bodyPr/>
          <a:lstStyle/>
          <a:p>
            <a:endParaRPr lang="en-IE"/>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p:cNvSpPr txBox="1"/>
          <p:nvPr/>
        </p:nvSpPr>
        <p:spPr>
          <a:xfrm>
            <a:off x="1219651" y="1478243"/>
            <a:ext cx="15011400" cy="1086708"/>
          </a:xfrm>
          <a:prstGeom prst="rect">
            <a:avLst/>
          </a:prstGeom>
        </p:spPr>
        <p:txBody>
          <a:bodyPr wrap="square" lIns="0" tIns="0" rIns="0" bIns="0" rtlCol="0" anchor="t">
            <a:spAutoFit/>
          </a:bodyPr>
          <a:lstStyle/>
          <a:p>
            <a:pPr algn="ctr">
              <a:lnSpc>
                <a:spcPts val="9679"/>
              </a:lnSpc>
            </a:pPr>
            <a:r>
              <a:rPr lang="en-GB" sz="4000" spc="-87" dirty="0">
                <a:solidFill>
                  <a:srgbClr val="033C5B"/>
                </a:solidFill>
                <a:latin typeface="HK Grotesk Bold"/>
              </a:rPr>
              <a:t>Advanced Engagement Techniques in Flipped Classrooms</a:t>
            </a:r>
            <a:endParaRPr lang="en-US" sz="4000" spc="-87" dirty="0">
              <a:solidFill>
                <a:srgbClr val="033C5B"/>
              </a:solidFill>
              <a:latin typeface="HK Grotesk Bold"/>
            </a:endParaRPr>
          </a:p>
        </p:txBody>
      </p:sp>
      <p:sp>
        <p:nvSpPr>
          <p:cNvPr id="12" name="TextBox 12"/>
          <p:cNvSpPr txBox="1"/>
          <p:nvPr/>
        </p:nvSpPr>
        <p:spPr>
          <a:xfrm>
            <a:off x="2360710" y="2796435"/>
            <a:ext cx="13138743" cy="5062861"/>
          </a:xfrm>
          <a:prstGeom prst="rect">
            <a:avLst/>
          </a:prstGeom>
        </p:spPr>
        <p:txBody>
          <a:bodyPr wrap="square" lIns="0" tIns="0" rIns="0" bIns="0" rtlCol="0" anchor="t">
            <a:spAutoFit/>
          </a:bodyPr>
          <a:lstStyle/>
          <a:p>
            <a:pPr algn="ctr">
              <a:lnSpc>
                <a:spcPts val="3640"/>
              </a:lnSpc>
              <a:spcBef>
                <a:spcPct val="0"/>
              </a:spcBef>
            </a:pPr>
            <a:r>
              <a:rPr lang="en-GB" sz="2400" dirty="0">
                <a:solidFill>
                  <a:srgbClr val="121212"/>
                </a:solidFill>
                <a:latin typeface="HK Grotesk Light"/>
              </a:rPr>
              <a:t>In the realm of flipped classrooms, pioneering engagement strategies are paramount for enhancing student participation and motivation. A focal point of these strategies is the incorporation of gamification elements, which transform learning into a more game-like experience. This includes the use of points, badges, leaderboards, and challenges to foster a competitive yet collaborative atmosphere. Interactive learning scenarios further complement gamification by simulating real-world problems and scenarios in a controlled, virtual environment. These scenarios encourage students to apply theoretical knowledge in practical situations, enhancing understanding and retention. By integrating these strategies, educators can create a more dynamic and immersive learning experience that motivates students to engage deeply with the course material, both within and outside the classroom.</a:t>
            </a:r>
          </a:p>
          <a:p>
            <a:pPr algn="ctr">
              <a:lnSpc>
                <a:spcPts val="3640"/>
              </a:lnSpc>
              <a:spcBef>
                <a:spcPct val="0"/>
              </a:spcBef>
            </a:pPr>
            <a:endParaRPr lang="en-GB" sz="2600" dirty="0">
              <a:solidFill>
                <a:srgbClr val="121212"/>
              </a:solidFill>
              <a:latin typeface="HK Grotesk Light"/>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IE"/>
          </a:p>
        </p:txBody>
      </p:sp>
      <p:sp>
        <p:nvSpPr>
          <p:cNvPr id="17" name="Google Shape;117;p3">
            <a:extLst>
              <a:ext uri="{FF2B5EF4-FFF2-40B4-BE49-F238E27FC236}">
                <a16:creationId xmlns:a16="http://schemas.microsoft.com/office/drawing/2014/main" id="{34AC6117-40BB-92C3-A7F9-D10E35CC8FD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18;p3">
            <a:extLst>
              <a:ext uri="{FF2B5EF4-FFF2-40B4-BE49-F238E27FC236}">
                <a16:creationId xmlns:a16="http://schemas.microsoft.com/office/drawing/2014/main" id="{86553109-CDEC-04DC-209B-909265E64B6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B7E14C8A-51FA-C079-F156-ACA44103F5C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0" name="Picture 19">
            <a:extLst>
              <a:ext uri="{FF2B5EF4-FFF2-40B4-BE49-F238E27FC236}">
                <a16:creationId xmlns:a16="http://schemas.microsoft.com/office/drawing/2014/main" id="{38EDBB95-6C81-0E7C-D7F5-FF70C5D181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03841-EDAE-6D01-FC79-47B952E88C7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E498C44-6BBE-9A32-1FC2-82D438688565}"/>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6F987ACF-77E8-19A2-E66A-45E56600E30D}"/>
              </a:ext>
            </a:extLst>
          </p:cNvPr>
          <p:cNvSpPr/>
          <p:nvPr/>
        </p:nvSpPr>
        <p:spPr>
          <a:xfrm>
            <a:off x="-213919" y="-2717471"/>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65D634A8-23BC-C1CC-206C-E33EC3A4B83C}"/>
              </a:ext>
            </a:extLst>
          </p:cNvPr>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B4BADD06-2277-3642-245F-230602921FB6}"/>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3F1CB70A-A6AC-0992-E9B3-82280703337F}"/>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4C0D10AE-5A79-E238-D2F9-072F8F78CCE6}"/>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DA52F580-94AA-8957-5A8C-E9AEA54F8C4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853CB34B-B7CD-481B-F707-A9032EDC3375}"/>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29D181DD-851D-20D3-286E-08CF6323F0E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8545430A-43DB-C591-FE79-43EC8CE446D2}"/>
              </a:ext>
            </a:extLst>
          </p:cNvPr>
          <p:cNvSpPr txBox="1"/>
          <p:nvPr/>
        </p:nvSpPr>
        <p:spPr>
          <a:xfrm>
            <a:off x="613666" y="1373369"/>
            <a:ext cx="15011400" cy="1086708"/>
          </a:xfrm>
          <a:prstGeom prst="rect">
            <a:avLst/>
          </a:prstGeom>
        </p:spPr>
        <p:txBody>
          <a:bodyPr wrap="square" lIns="0" tIns="0" rIns="0" bIns="0" rtlCol="0" anchor="t">
            <a:spAutoFit/>
          </a:bodyPr>
          <a:lstStyle/>
          <a:p>
            <a:pPr>
              <a:lnSpc>
                <a:spcPts val="9679"/>
              </a:lnSpc>
            </a:pPr>
            <a:r>
              <a:rPr lang="en-GB" sz="4000" spc="-87" dirty="0">
                <a:solidFill>
                  <a:srgbClr val="033C5B"/>
                </a:solidFill>
                <a:latin typeface="HK Grotesk Bold"/>
              </a:rPr>
              <a:t>What to consider?</a:t>
            </a:r>
            <a:endParaRPr lang="en-US" sz="4000" spc="-87" dirty="0">
              <a:solidFill>
                <a:srgbClr val="033C5B"/>
              </a:solidFill>
              <a:latin typeface="HK Grotesk Bold"/>
            </a:endParaRPr>
          </a:p>
        </p:txBody>
      </p:sp>
      <p:graphicFrame>
        <p:nvGraphicFramePr>
          <p:cNvPr id="17" name="Diagram 16">
            <a:extLst>
              <a:ext uri="{FF2B5EF4-FFF2-40B4-BE49-F238E27FC236}">
                <a16:creationId xmlns:a16="http://schemas.microsoft.com/office/drawing/2014/main" id="{DE662C18-6B9F-64D4-AB5B-59636852AE8E}"/>
              </a:ext>
            </a:extLst>
          </p:cNvPr>
          <p:cNvGraphicFramePr/>
          <p:nvPr>
            <p:extLst>
              <p:ext uri="{D42A27DB-BD31-4B8C-83A1-F6EECF244321}">
                <p14:modId xmlns:p14="http://schemas.microsoft.com/office/powerpoint/2010/main" val="3503390316"/>
              </p:ext>
            </p:extLst>
          </p:nvPr>
        </p:nvGraphicFramePr>
        <p:xfrm>
          <a:off x="1066800" y="2745554"/>
          <a:ext cx="15240000" cy="5539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AutoShape 16">
            <a:extLst>
              <a:ext uri="{FF2B5EF4-FFF2-40B4-BE49-F238E27FC236}">
                <a16:creationId xmlns:a16="http://schemas.microsoft.com/office/drawing/2014/main" id="{719F7285-9D41-3A32-FC1C-3EB93090899A}"/>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EF158F4C-EB16-D05F-B84D-3E03D0E5BB3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18;p3">
            <a:extLst>
              <a:ext uri="{FF2B5EF4-FFF2-40B4-BE49-F238E27FC236}">
                <a16:creationId xmlns:a16="http://schemas.microsoft.com/office/drawing/2014/main" id="{A730019A-7EA4-C9FB-6FF4-925ECA1D9AE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2C101BBC-D30C-1BD8-7E65-9118419E8C5D}"/>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0" name="Picture 19">
            <a:extLst>
              <a:ext uri="{FF2B5EF4-FFF2-40B4-BE49-F238E27FC236}">
                <a16:creationId xmlns:a16="http://schemas.microsoft.com/office/drawing/2014/main" id="{024F0DE8-D51B-BC4E-1034-FC74054485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381578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6C22E-5299-58CF-8D54-83748391CE9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0404B8F-1C7C-A4CA-FB75-B330E11DAF71}"/>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D84059F6-6CD7-3418-EB49-22DF5DD29A9C}"/>
              </a:ext>
            </a:extLst>
          </p:cNvPr>
          <p:cNvSpPr/>
          <p:nvPr/>
        </p:nvSpPr>
        <p:spPr>
          <a:xfrm>
            <a:off x="-213919" y="-2717471"/>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2B624BEF-354F-F8FC-80C9-AAB526B5475A}"/>
              </a:ext>
            </a:extLst>
          </p:cNvPr>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FFAECAE5-FDA1-BFAF-02BA-AC81CE05C6BC}"/>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796FF286-C978-B240-368E-9BEE686E9A98}"/>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4D1CD497-48FE-B6ED-4F9E-EC83D2ED0CCD}"/>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10901779-9E71-EEA4-8C32-D769F0914E94}"/>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33BC6186-6041-097E-D8C2-DEA09D96D60C}"/>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EAE66E87-3C91-122A-4FDB-8C643EE1D8D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33EEF870-2493-393D-620E-B78377981943}"/>
              </a:ext>
            </a:extLst>
          </p:cNvPr>
          <p:cNvSpPr txBox="1"/>
          <p:nvPr/>
        </p:nvSpPr>
        <p:spPr>
          <a:xfrm>
            <a:off x="613666" y="1373369"/>
            <a:ext cx="15011400" cy="1086708"/>
          </a:xfrm>
          <a:prstGeom prst="rect">
            <a:avLst/>
          </a:prstGeom>
        </p:spPr>
        <p:txBody>
          <a:bodyPr wrap="square" lIns="0" tIns="0" rIns="0" bIns="0" rtlCol="0" anchor="t">
            <a:spAutoFit/>
          </a:bodyPr>
          <a:lstStyle/>
          <a:p>
            <a:pPr>
              <a:lnSpc>
                <a:spcPts val="9679"/>
              </a:lnSpc>
            </a:pPr>
            <a:r>
              <a:rPr lang="en-GB" sz="4000" spc="-87" dirty="0">
                <a:solidFill>
                  <a:srgbClr val="033C5B"/>
                </a:solidFill>
                <a:latin typeface="HK Grotesk Bold"/>
              </a:rPr>
              <a:t>What to consider?</a:t>
            </a:r>
            <a:endParaRPr lang="en-US" sz="4000" spc="-87" dirty="0">
              <a:solidFill>
                <a:srgbClr val="033C5B"/>
              </a:solidFill>
              <a:latin typeface="HK Grotesk Bold"/>
            </a:endParaRPr>
          </a:p>
        </p:txBody>
      </p:sp>
      <p:sp>
        <p:nvSpPr>
          <p:cNvPr id="16" name="AutoShape 16">
            <a:extLst>
              <a:ext uri="{FF2B5EF4-FFF2-40B4-BE49-F238E27FC236}">
                <a16:creationId xmlns:a16="http://schemas.microsoft.com/office/drawing/2014/main" id="{6EAF98F9-6B1B-47CD-3FD7-7F467E4E1F5D}"/>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8" name="Diagram 17">
            <a:extLst>
              <a:ext uri="{FF2B5EF4-FFF2-40B4-BE49-F238E27FC236}">
                <a16:creationId xmlns:a16="http://schemas.microsoft.com/office/drawing/2014/main" id="{306E05AC-D334-5106-8550-4A531B9F3692}"/>
              </a:ext>
            </a:extLst>
          </p:cNvPr>
          <p:cNvGraphicFramePr/>
          <p:nvPr>
            <p:extLst>
              <p:ext uri="{D42A27DB-BD31-4B8C-83A1-F6EECF244321}">
                <p14:modId xmlns:p14="http://schemas.microsoft.com/office/powerpoint/2010/main" val="797483074"/>
              </p:ext>
            </p:extLst>
          </p:nvPr>
        </p:nvGraphicFramePr>
        <p:xfrm>
          <a:off x="1093154" y="2529876"/>
          <a:ext cx="15240000" cy="5539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Google Shape;117;p3">
            <a:extLst>
              <a:ext uri="{FF2B5EF4-FFF2-40B4-BE49-F238E27FC236}">
                <a16:creationId xmlns:a16="http://schemas.microsoft.com/office/drawing/2014/main" id="{176DED0A-C80E-AC55-2286-3B432A33C1D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18;p3">
            <a:extLst>
              <a:ext uri="{FF2B5EF4-FFF2-40B4-BE49-F238E27FC236}">
                <a16:creationId xmlns:a16="http://schemas.microsoft.com/office/drawing/2014/main" id="{474B0BFC-724E-30EA-81BD-C8DA91F4DBB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3EF16B9B-871A-77FD-AF92-B3B7898E13F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0" name="Picture 19">
            <a:extLst>
              <a:ext uri="{FF2B5EF4-FFF2-40B4-BE49-F238E27FC236}">
                <a16:creationId xmlns:a16="http://schemas.microsoft.com/office/drawing/2014/main" id="{828B79C1-D357-714C-A28B-D99E0AE0E5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106906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8804068"/>
          </a:xfrm>
          <a:prstGeom prst="rect">
            <a:avLst/>
          </a:prstGeom>
          <a:solidFill>
            <a:srgbClr val="FB8709"/>
          </a:solidFill>
        </p:spPr>
        <p:txBody>
          <a:bodyPr/>
          <a:lstStyle/>
          <a:p>
            <a:endParaRPr lang="en-IE"/>
          </a:p>
        </p:txBody>
      </p:sp>
      <p:grpSp>
        <p:nvGrpSpPr>
          <p:cNvPr id="3" name="Group 3"/>
          <p:cNvGrpSpPr/>
          <p:nvPr/>
        </p:nvGrpSpPr>
        <p:grpSpPr>
          <a:xfrm>
            <a:off x="0" y="1157630"/>
            <a:ext cx="9144000" cy="7646437"/>
            <a:chOff x="0" y="0"/>
            <a:chExt cx="6350000" cy="5310026"/>
          </a:xfrm>
        </p:grpSpPr>
        <p:sp>
          <p:nvSpPr>
            <p:cNvPr id="4" name="Freeform 4"/>
            <p:cNvSpPr/>
            <p:nvPr/>
          </p:nvSpPr>
          <p:spPr>
            <a:xfrm>
              <a:off x="0" y="0"/>
              <a:ext cx="6350000" cy="5310026"/>
            </a:xfrm>
            <a:custGeom>
              <a:avLst/>
              <a:gdLst/>
              <a:ahLst/>
              <a:cxnLst/>
              <a:rect l="l" t="t" r="r" b="b"/>
              <a:pathLst>
                <a:path w="6350000" h="5310026">
                  <a:moveTo>
                    <a:pt x="6350000" y="5310026"/>
                  </a:moveTo>
                  <a:lnTo>
                    <a:pt x="0" y="5310026"/>
                  </a:lnTo>
                  <a:lnTo>
                    <a:pt x="0" y="0"/>
                  </a:lnTo>
                  <a:lnTo>
                    <a:pt x="6350000" y="5310026"/>
                  </a:lnTo>
                  <a:close/>
                </a:path>
              </a:pathLst>
            </a:custGeom>
            <a:solidFill>
              <a:srgbClr val="053249"/>
            </a:solidFill>
          </p:spPr>
          <p:txBody>
            <a:bodyPr/>
            <a:lstStyle/>
            <a:p>
              <a:endParaRPr lang="en-IE"/>
            </a:p>
          </p:txBody>
        </p:sp>
      </p:grpSp>
      <p:sp>
        <p:nvSpPr>
          <p:cNvPr id="5" name="Freeform 5"/>
          <p:cNvSpPr/>
          <p:nvPr/>
        </p:nvSpPr>
        <p:spPr>
          <a:xfrm flipH="1">
            <a:off x="-117412" y="6453106"/>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p:cNvSpPr/>
          <p:nvPr/>
        </p:nvSpPr>
        <p:spPr>
          <a:xfrm rot="-10800000" flipH="1">
            <a:off x="5310106" y="0"/>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7" name="Freeform 7"/>
          <p:cNvSpPr/>
          <p:nvPr/>
        </p:nvSpPr>
        <p:spPr>
          <a:xfrm>
            <a:off x="2055984" y="2208406"/>
            <a:ext cx="5032033" cy="5870189"/>
          </a:xfrm>
          <a:custGeom>
            <a:avLst/>
            <a:gdLst/>
            <a:ahLst/>
            <a:cxnLst/>
            <a:rect l="l" t="t" r="r" b="b"/>
            <a:pathLst>
              <a:path w="5032033" h="5870189">
                <a:moveTo>
                  <a:pt x="0" y="0"/>
                </a:moveTo>
                <a:lnTo>
                  <a:pt x="5032032" y="0"/>
                </a:lnTo>
                <a:lnTo>
                  <a:pt x="5032032" y="5870188"/>
                </a:lnTo>
                <a:lnTo>
                  <a:pt x="0" y="5870188"/>
                </a:lnTo>
                <a:lnTo>
                  <a:pt x="0" y="0"/>
                </a:lnTo>
                <a:close/>
              </a:path>
            </a:pathLst>
          </a:custGeom>
          <a:blipFill>
            <a:blip r:embed="rId6"/>
            <a:stretch>
              <a:fillRect l="-37547" r="-37547"/>
            </a:stretch>
          </a:blipFill>
        </p:spPr>
        <p:txBody>
          <a:bodyPr/>
          <a:lstStyle/>
          <a:p>
            <a:endParaRPr lang="en-IE"/>
          </a:p>
        </p:txBody>
      </p:sp>
      <p:sp>
        <p:nvSpPr>
          <p:cNvPr id="8" name="TextBox 8"/>
          <p:cNvSpPr txBox="1"/>
          <p:nvPr/>
        </p:nvSpPr>
        <p:spPr>
          <a:xfrm>
            <a:off x="9593344" y="192323"/>
            <a:ext cx="6457864" cy="1354217"/>
          </a:xfrm>
          <a:prstGeom prst="rect">
            <a:avLst/>
          </a:prstGeom>
        </p:spPr>
        <p:txBody>
          <a:bodyPr lIns="0" tIns="0" rIns="0" bIns="0" rtlCol="0" anchor="t">
            <a:spAutoFit/>
          </a:bodyPr>
          <a:lstStyle/>
          <a:p>
            <a:r>
              <a:rPr lang="en-GB" sz="4400" spc="-70" dirty="0">
                <a:solidFill>
                  <a:srgbClr val="033C5B"/>
                </a:solidFill>
                <a:latin typeface="HK Grotesk Bold"/>
              </a:rPr>
              <a:t>Leveraging Analytics for Personalized Learning</a:t>
            </a:r>
            <a:endParaRPr lang="en-US" sz="4400" spc="-70" dirty="0">
              <a:solidFill>
                <a:srgbClr val="033C5B"/>
              </a:solidFill>
              <a:latin typeface="HK Grotesk Bold"/>
            </a:endParaRPr>
          </a:p>
        </p:txBody>
      </p:sp>
      <p:sp>
        <p:nvSpPr>
          <p:cNvPr id="9" name="TextBox 9"/>
          <p:cNvSpPr txBox="1"/>
          <p:nvPr/>
        </p:nvSpPr>
        <p:spPr>
          <a:xfrm>
            <a:off x="9613816" y="1662564"/>
            <a:ext cx="8369384" cy="6447791"/>
          </a:xfrm>
          <a:prstGeom prst="rect">
            <a:avLst/>
          </a:prstGeom>
        </p:spPr>
        <p:txBody>
          <a:bodyPr wrap="square" lIns="0" tIns="0" rIns="0" bIns="0" rtlCol="0" anchor="t">
            <a:spAutoFit/>
          </a:bodyPr>
          <a:lstStyle/>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By analysing data on learner interactions, assessments, and feedback, educators can identify learning patterns, preferences, and challenges unique to each student. </a:t>
            </a:r>
          </a:p>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This intelligence allows for the customization of educational content and feedback, ensuring that each learner receives instruction that is most suitable to their learning style and progress. </a:t>
            </a:r>
          </a:p>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Analytics can inform the creation of personalized learning paths, enabling students to navigate through course material at a pace and in a sequence that optimizes their learning outcomes. </a:t>
            </a:r>
          </a:p>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The goal is to foster a more engaging, effective, and individualized learning experience that adapts in real-time to the needs of each student.</a:t>
            </a:r>
            <a:endParaRPr lang="en-US" sz="2599" dirty="0">
              <a:solidFill>
                <a:srgbClr val="121212"/>
              </a:solidFill>
              <a:latin typeface="HK Grotesk Light"/>
            </a:endParaRPr>
          </a:p>
        </p:txBody>
      </p:sp>
      <p:sp>
        <p:nvSpPr>
          <p:cNvPr id="13" name="AutoShape 13"/>
          <p:cNvSpPr/>
          <p:nvPr/>
        </p:nvSpPr>
        <p:spPr>
          <a:xfrm rot="5400000">
            <a:off x="9139238" y="173356"/>
            <a:ext cx="9525" cy="17270948"/>
          </a:xfrm>
          <a:prstGeom prst="rect">
            <a:avLst/>
          </a:prstGeom>
          <a:solidFill>
            <a:srgbClr val="FB8709"/>
          </a:solidFill>
        </p:spPr>
        <p:txBody>
          <a:bodyPr/>
          <a:lstStyle/>
          <a:p>
            <a:endParaRPr lang="en-IE"/>
          </a:p>
        </p:txBody>
      </p:sp>
      <p:sp>
        <p:nvSpPr>
          <p:cNvPr id="18" name="Google Shape;119;p3">
            <a:extLst>
              <a:ext uri="{FF2B5EF4-FFF2-40B4-BE49-F238E27FC236}">
                <a16:creationId xmlns:a16="http://schemas.microsoft.com/office/drawing/2014/main" id="{40F03391-50D4-21E8-2E4E-0A2B1A38E0DD}"/>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AFCBBEF1-028C-5FE7-6000-7D8920B261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882500" y="1210628"/>
            <a:ext cx="14177966" cy="1102097"/>
          </a:xfrm>
          <a:prstGeom prst="rect">
            <a:avLst/>
          </a:prstGeom>
        </p:spPr>
        <p:txBody>
          <a:bodyPr lIns="0" tIns="0" rIns="0" bIns="0" rtlCol="0" anchor="t">
            <a:spAutoFit/>
          </a:bodyPr>
          <a:lstStyle/>
          <a:p>
            <a:pPr>
              <a:lnSpc>
                <a:spcPts val="9680"/>
              </a:lnSpc>
            </a:pPr>
            <a:r>
              <a:rPr lang="en-GB" sz="4400" spc="-87" dirty="0">
                <a:solidFill>
                  <a:srgbClr val="033C5B"/>
                </a:solidFill>
                <a:latin typeface="HK Grotesk Bold"/>
              </a:rPr>
              <a:t>Interdisciplinary Projects and Collaborative Learning</a:t>
            </a:r>
            <a:endParaRPr lang="en-US" sz="4400" spc="-87" dirty="0">
              <a:solidFill>
                <a:srgbClr val="033C5B"/>
              </a:solidFill>
              <a:latin typeface="HK Grotesk Bold"/>
            </a:endParaRPr>
          </a:p>
        </p:txBody>
      </p:sp>
      <p:sp>
        <p:nvSpPr>
          <p:cNvPr id="3" name="AutoShape 3"/>
          <p:cNvSpPr/>
          <p:nvPr/>
        </p:nvSpPr>
        <p:spPr>
          <a:xfrm>
            <a:off x="17044742" y="-150232"/>
            <a:ext cx="1246758" cy="8954299"/>
          </a:xfrm>
          <a:prstGeom prst="rect">
            <a:avLst/>
          </a:prstGeom>
          <a:solidFill>
            <a:srgbClr val="FB8709"/>
          </a:solidFill>
        </p:spPr>
        <p:txBody>
          <a:bodyPr/>
          <a:lstStyle/>
          <a:p>
            <a:endParaRPr lang="en-IE"/>
          </a:p>
        </p:txBody>
      </p:sp>
      <p:sp>
        <p:nvSpPr>
          <p:cNvPr id="4" name="AutoShape 4"/>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p:cNvGrpSpPr/>
          <p:nvPr/>
        </p:nvGrpSpPr>
        <p:grpSpPr>
          <a:xfrm rot="-10800000">
            <a:off x="13961765" y="-1849"/>
            <a:ext cx="4329736" cy="4322808"/>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B58CF869-49AF-3D7F-097C-519E632FF241}"/>
              </a:ext>
            </a:extLst>
          </p:cNvPr>
          <p:cNvGraphicFramePr/>
          <p:nvPr>
            <p:extLst>
              <p:ext uri="{D42A27DB-BD31-4B8C-83A1-F6EECF244321}">
                <p14:modId xmlns:p14="http://schemas.microsoft.com/office/powerpoint/2010/main" val="1305611707"/>
              </p:ext>
            </p:extLst>
          </p:nvPr>
        </p:nvGraphicFramePr>
        <p:xfrm>
          <a:off x="508526" y="2432134"/>
          <a:ext cx="10083274" cy="5538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3EE3C642-3FE0-DB66-A8B2-948676651BE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84FEDDA0-2B7D-FD01-F6CB-8F1B9E72D3A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9C190827-11D0-7B26-4E12-020B527D4421}"/>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6" name="Picture 15">
            <a:extLst>
              <a:ext uri="{FF2B5EF4-FFF2-40B4-BE49-F238E27FC236}">
                <a16:creationId xmlns:a16="http://schemas.microsoft.com/office/drawing/2014/main" id="{96197C2C-0B43-CE77-CDA6-ACF72F2F02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30C1E0D-8A69-918A-431B-A4EB09521E8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F021277-C2F8-0EDA-561D-B969B35F2CCB}"/>
              </a:ext>
            </a:extLst>
          </p:cNvPr>
          <p:cNvSpPr txBox="1"/>
          <p:nvPr/>
        </p:nvSpPr>
        <p:spPr>
          <a:xfrm>
            <a:off x="416466" y="734699"/>
            <a:ext cx="6990285" cy="1354217"/>
          </a:xfrm>
          <a:prstGeom prst="rect">
            <a:avLst/>
          </a:prstGeom>
        </p:spPr>
        <p:txBody>
          <a:bodyPr lIns="0" tIns="0" rIns="0" bIns="0" rtlCol="0" anchor="t">
            <a:spAutoFit/>
          </a:bodyPr>
          <a:lstStyle/>
          <a:p>
            <a:r>
              <a:rPr lang="en-GB" sz="4400" spc="-69" dirty="0">
                <a:solidFill>
                  <a:srgbClr val="033C5B"/>
                </a:solidFill>
                <a:latin typeface="HK Grotesk Bold"/>
              </a:rPr>
              <a:t>Expert Guest Contributions in Flipped Learning</a:t>
            </a:r>
          </a:p>
        </p:txBody>
      </p:sp>
      <p:sp>
        <p:nvSpPr>
          <p:cNvPr id="3" name="TextBox 3">
            <a:extLst>
              <a:ext uri="{FF2B5EF4-FFF2-40B4-BE49-F238E27FC236}">
                <a16:creationId xmlns:a16="http://schemas.microsoft.com/office/drawing/2014/main" id="{07764FB7-7C10-F502-D25C-9D4E3909534C}"/>
              </a:ext>
            </a:extLst>
          </p:cNvPr>
          <p:cNvSpPr txBox="1"/>
          <p:nvPr/>
        </p:nvSpPr>
        <p:spPr>
          <a:xfrm>
            <a:off x="228600" y="2489050"/>
            <a:ext cx="8605840" cy="5468741"/>
          </a:xfrm>
          <a:prstGeom prst="rect">
            <a:avLst/>
          </a:prstGeom>
        </p:spPr>
        <p:txBody>
          <a:bodyPr wrap="square" lIns="0" tIns="0" rIns="0" bIns="0" rtlCol="0" anchor="t">
            <a:spAutoFit/>
          </a:bodyPr>
          <a:lstStyle/>
          <a:p>
            <a:pPr marL="302259" lvl="1" algn="just">
              <a:lnSpc>
                <a:spcPts val="3919"/>
              </a:lnSpc>
            </a:pPr>
            <a:r>
              <a:rPr lang="en-GB" sz="2400" b="1" dirty="0">
                <a:solidFill>
                  <a:srgbClr val="121212"/>
                </a:solidFill>
                <a:latin typeface="HK Grotesk Light"/>
              </a:rPr>
              <a:t>Incorporating expert guest contributions into flipped classroom content significantly enriches the curriculum with practical insights and industry relevance. </a:t>
            </a:r>
          </a:p>
          <a:p>
            <a:pPr marL="302259" lvl="1" algn="just">
              <a:lnSpc>
                <a:spcPts val="3919"/>
              </a:lnSpc>
            </a:pPr>
            <a:endParaRPr lang="en-GB" sz="2400" dirty="0">
              <a:solidFill>
                <a:srgbClr val="121212"/>
              </a:solidFill>
              <a:latin typeface="HK Grotesk Light"/>
            </a:endParaRPr>
          </a:p>
          <a:p>
            <a:pPr marL="302259" lvl="1" algn="just">
              <a:lnSpc>
                <a:spcPts val="3919"/>
              </a:lnSpc>
            </a:pPr>
            <a:r>
              <a:rPr lang="en-GB" sz="2400" b="1" dirty="0">
                <a:solidFill>
                  <a:srgbClr val="121212"/>
                </a:solidFill>
                <a:latin typeface="HK Grotesk Light"/>
              </a:rPr>
              <a:t>HOW?</a:t>
            </a:r>
          </a:p>
          <a:p>
            <a:pPr marL="645159" lvl="1" indent="-342900" algn="just">
              <a:lnSpc>
                <a:spcPts val="3919"/>
              </a:lnSpc>
              <a:buFont typeface="Arial" panose="020B0604020202020204" pitchFamily="34" charset="0"/>
              <a:buChar char="•"/>
            </a:pPr>
            <a:r>
              <a:rPr lang="en-GB" sz="2400" dirty="0">
                <a:solidFill>
                  <a:srgbClr val="121212"/>
                </a:solidFill>
                <a:latin typeface="HK Grotesk Light"/>
              </a:rPr>
              <a:t>Through recorded interviews, live Q&amp;A sessions, and guest-curated content that offer students exposure to real-world applications of theoretical knowledge. </a:t>
            </a:r>
          </a:p>
          <a:p>
            <a:pPr marL="645159" lvl="1" indent="-342900" algn="just">
              <a:lnSpc>
                <a:spcPts val="3919"/>
              </a:lnSpc>
              <a:buFont typeface="Arial" panose="020B0604020202020204" pitchFamily="34" charset="0"/>
              <a:buChar char="•"/>
            </a:pPr>
            <a:r>
              <a:rPr lang="en-GB" sz="2400" dirty="0">
                <a:solidFill>
                  <a:srgbClr val="121212"/>
                </a:solidFill>
                <a:latin typeface="HK Grotesk Light"/>
              </a:rPr>
              <a:t>Experts provide diverse perspectives, update learners on current trends, and share experiences that bridge the gap between academia and industry. </a:t>
            </a:r>
          </a:p>
        </p:txBody>
      </p:sp>
      <p:sp>
        <p:nvSpPr>
          <p:cNvPr id="4" name="AutoShape 4">
            <a:extLst>
              <a:ext uri="{FF2B5EF4-FFF2-40B4-BE49-F238E27FC236}">
                <a16:creationId xmlns:a16="http://schemas.microsoft.com/office/drawing/2014/main" id="{C197AB2C-1272-6D6E-1AE0-AAD19FA201B8}"/>
              </a:ext>
            </a:extLst>
          </p:cNvPr>
          <p:cNvSpPr/>
          <p:nvPr/>
        </p:nvSpPr>
        <p:spPr>
          <a:xfrm>
            <a:off x="9144000" y="3783991"/>
            <a:ext cx="9144000" cy="6503009"/>
          </a:xfrm>
          <a:prstGeom prst="rect">
            <a:avLst/>
          </a:prstGeom>
          <a:solidFill>
            <a:srgbClr val="FB8709"/>
          </a:solidFill>
        </p:spPr>
        <p:txBody>
          <a:bodyPr/>
          <a:lstStyle/>
          <a:p>
            <a:endParaRPr lang="en-IE"/>
          </a:p>
        </p:txBody>
      </p:sp>
      <p:sp>
        <p:nvSpPr>
          <p:cNvPr id="5" name="AutoShape 5">
            <a:extLst>
              <a:ext uri="{FF2B5EF4-FFF2-40B4-BE49-F238E27FC236}">
                <a16:creationId xmlns:a16="http://schemas.microsoft.com/office/drawing/2014/main" id="{C71E7797-7CD7-76AF-F64F-1B6A0DD92CCF}"/>
              </a:ext>
            </a:extLst>
          </p:cNvPr>
          <p:cNvSpPr/>
          <p:nvPr/>
        </p:nvSpPr>
        <p:spPr>
          <a:xfrm>
            <a:off x="9144000" y="0"/>
            <a:ext cx="9144000" cy="514350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06FEF451-89E9-CAAD-6FBC-BB17476AC99E}"/>
              </a:ext>
            </a:extLst>
          </p:cNvPr>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7" name="Freeform 7">
            <a:extLst>
              <a:ext uri="{FF2B5EF4-FFF2-40B4-BE49-F238E27FC236}">
                <a16:creationId xmlns:a16="http://schemas.microsoft.com/office/drawing/2014/main" id="{943D2A9E-3354-D35E-1577-8A66C4481888}"/>
              </a:ext>
            </a:extLst>
          </p:cNvPr>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Freeform 8">
            <a:extLst>
              <a:ext uri="{FF2B5EF4-FFF2-40B4-BE49-F238E27FC236}">
                <a16:creationId xmlns:a16="http://schemas.microsoft.com/office/drawing/2014/main" id="{4A7B82CC-A8A4-F242-697D-240FE7E415CF}"/>
              </a:ext>
            </a:extLst>
          </p:cNvPr>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p>
        </p:txBody>
      </p:sp>
      <p:sp>
        <p:nvSpPr>
          <p:cNvPr id="9" name="Freeform 9">
            <a:extLst>
              <a:ext uri="{FF2B5EF4-FFF2-40B4-BE49-F238E27FC236}">
                <a16:creationId xmlns:a16="http://schemas.microsoft.com/office/drawing/2014/main" id="{9FEB2771-9978-1ABC-FF4A-ED5B85A016A4}"/>
              </a:ext>
            </a:extLst>
          </p:cNvPr>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IE"/>
          </a:p>
        </p:txBody>
      </p:sp>
      <p:sp>
        <p:nvSpPr>
          <p:cNvPr id="10" name="Freeform 10">
            <a:extLst>
              <a:ext uri="{FF2B5EF4-FFF2-40B4-BE49-F238E27FC236}">
                <a16:creationId xmlns:a16="http://schemas.microsoft.com/office/drawing/2014/main" id="{8E9BE874-5B7F-286D-ACAA-97D4E345938B}"/>
              </a:ext>
            </a:extLst>
          </p:cNvPr>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IE"/>
          </a:p>
        </p:txBody>
      </p:sp>
    </p:spTree>
    <p:extLst>
      <p:ext uri="{BB962C8B-B14F-4D97-AF65-F5344CB8AC3E}">
        <p14:creationId xmlns:p14="http://schemas.microsoft.com/office/powerpoint/2010/main" val="390103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124200" y="471825"/>
            <a:ext cx="13265244" cy="909736"/>
          </a:xfrm>
          <a:prstGeom prst="rect">
            <a:avLst/>
          </a:prstGeom>
        </p:spPr>
        <p:txBody>
          <a:bodyPr lIns="0" tIns="0" rIns="0" bIns="0" rtlCol="0" anchor="t">
            <a:spAutoFit/>
          </a:bodyPr>
          <a:lstStyle/>
          <a:p>
            <a:pPr>
              <a:lnSpc>
                <a:spcPts val="7699"/>
              </a:lnSpc>
            </a:pPr>
            <a:r>
              <a:rPr lang="en-GB" sz="4400" spc="-69" dirty="0">
                <a:solidFill>
                  <a:srgbClr val="033C5B"/>
                </a:solidFill>
                <a:latin typeface="HK Grotesk Bold"/>
              </a:rPr>
              <a:t>Sustainable Practices in Flipped Classroom Design</a:t>
            </a:r>
            <a:endParaRPr lang="en-US" sz="4400" spc="-69" dirty="0">
              <a:solidFill>
                <a:srgbClr val="033C5B"/>
              </a:solidFill>
              <a:latin typeface="HK Grotesk Bold"/>
            </a:endParaRPr>
          </a:p>
        </p:txBody>
      </p:sp>
      <p:sp>
        <p:nvSpPr>
          <p:cNvPr id="3" name="AutoShape 3"/>
          <p:cNvSpPr/>
          <p:nvPr/>
        </p:nvSpPr>
        <p:spPr>
          <a:xfrm>
            <a:off x="-130877" y="-38241"/>
            <a:ext cx="2766824" cy="5218616"/>
          </a:xfrm>
          <a:prstGeom prst="rect">
            <a:avLst/>
          </a:prstGeom>
          <a:solidFill>
            <a:srgbClr val="FB8709"/>
          </a:solidFill>
        </p:spPr>
        <p:txBody>
          <a:bodyPr/>
          <a:lstStyle/>
          <a:p>
            <a:endParaRPr lang="en-IE"/>
          </a:p>
        </p:txBody>
      </p:sp>
      <p:sp>
        <p:nvSpPr>
          <p:cNvPr id="4" name="Freeform 4"/>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p:cNvSpPr/>
          <p:nvPr/>
        </p:nvSpPr>
        <p:spPr>
          <a:xfrm>
            <a:off x="-130877" y="5143500"/>
            <a:ext cx="2766824" cy="3665330"/>
          </a:xfrm>
          <a:prstGeom prst="rect">
            <a:avLst/>
          </a:prstGeom>
          <a:solidFill>
            <a:srgbClr val="053249"/>
          </a:solidFill>
        </p:spPr>
        <p:txBody>
          <a:bodyPr/>
          <a:lstStyle/>
          <a:p>
            <a:endParaRPr lang="en-IE"/>
          </a:p>
        </p:txBody>
      </p:sp>
      <p:sp>
        <p:nvSpPr>
          <p:cNvPr id="6" name="Freeform 6"/>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16" name="Diagram 15">
            <a:extLst>
              <a:ext uri="{FF2B5EF4-FFF2-40B4-BE49-F238E27FC236}">
                <a16:creationId xmlns:a16="http://schemas.microsoft.com/office/drawing/2014/main" id="{42D3155B-CC24-6DCB-785F-A6B8A58827D7}"/>
              </a:ext>
            </a:extLst>
          </p:cNvPr>
          <p:cNvGraphicFramePr/>
          <p:nvPr>
            <p:extLst>
              <p:ext uri="{D42A27DB-BD31-4B8C-83A1-F6EECF244321}">
                <p14:modId xmlns:p14="http://schemas.microsoft.com/office/powerpoint/2010/main" val="2047231552"/>
              </p:ext>
            </p:extLst>
          </p:nvPr>
        </p:nvGraphicFramePr>
        <p:xfrm>
          <a:off x="3200400" y="1717920"/>
          <a:ext cx="13411200" cy="45935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FC351CBF-96F0-A05C-5C5D-F18781AC214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CB38731E-42EB-26A3-4DA5-789003BE79C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9;p3">
            <a:extLst>
              <a:ext uri="{FF2B5EF4-FFF2-40B4-BE49-F238E27FC236}">
                <a16:creationId xmlns:a16="http://schemas.microsoft.com/office/drawing/2014/main" id="{ECBDA826-DEE4-F17B-33CE-F8AB1E9B189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5" name="Picture 14">
            <a:extLst>
              <a:ext uri="{FF2B5EF4-FFF2-40B4-BE49-F238E27FC236}">
                <a16:creationId xmlns:a16="http://schemas.microsoft.com/office/drawing/2014/main" id="{9289F946-41F3-DDF8-1CEB-853EE36272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3238</Words>
  <Application>Microsoft Office PowerPoint</Application>
  <PresentationFormat>Custom</PresentationFormat>
  <Paragraphs>142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HK Grotesk</vt:lpstr>
      <vt:lpstr>HK Grotesk Bold</vt:lpstr>
      <vt:lpstr>HK Grotesk Light</vt:lpstr>
      <vt:lpstr>Calibri</vt:lpstr>
      <vt:lpstr>Arial</vt:lpstr>
      <vt:lpstr>Aptos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lastModifiedBy>Sotiria Tsalamani</cp:lastModifiedBy>
  <cp:revision>6</cp:revision>
  <dcterms:created xsi:type="dcterms:W3CDTF">2006-08-16T00:00:00Z</dcterms:created>
  <dcterms:modified xsi:type="dcterms:W3CDTF">2024-11-07T20:39:42Z</dcterms:modified>
  <dc:identifier>DAF3h6kuNAo</dc:identifier>
</cp:coreProperties>
</file>