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257" r:id="rId6"/>
    <p:sldId id="259" r:id="rId7"/>
    <p:sldId id="269" r:id="rId8"/>
    <p:sldId id="270" r:id="rId9"/>
    <p:sldId id="260" r:id="rId10"/>
    <p:sldId id="261" r:id="rId11"/>
    <p:sldId id="266" r:id="rId12"/>
    <p:sldId id="262" r:id="rId13"/>
    <p:sldId id="263" r:id="rId14"/>
    <p:sldId id="267" r:id="rId15"/>
    <p:sldId id="268" r:id="rId16"/>
    <p:sldId id="273" r:id="rId17"/>
    <p:sldId id="272" r:id="rId18"/>
    <p:sldId id="274" r:id="rId19"/>
    <p:sldId id="275" r:id="rId20"/>
    <p:sldId id="277" r:id="rId21"/>
    <p:sldId id="276" r:id="rId22"/>
    <p:sldId id="264" r:id="rId23"/>
  </p:sldIdLst>
  <p:sldSz cx="18288000" cy="10287000"/>
  <p:notesSz cx="6858000" cy="9144000"/>
  <p:embeddedFontLst>
    <p:embeddedFont>
      <p:font typeface="HK Grotesk" panose="020B0604020202020204" charset="0"/>
      <p:regular r:id="rId25"/>
    </p:embeddedFont>
    <p:embeddedFont>
      <p:font typeface="HK Grotesk Bold" panose="020B0604020202020204" charset="0"/>
      <p:regular r:id="rId26"/>
    </p:embeddedFont>
    <p:embeddedFont>
      <p:font typeface="HK Grotesk Light"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A56FC-C2C9-4E22-8896-21B61C358BEF}" v="18" dt="2024-11-08T20:06:24.5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1" d="100"/>
          <a:sy n="61" d="100"/>
        </p:scale>
        <p:origin x="78"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2DCB63-B4D2-4CB4-A809-A56ED8F91FB2}"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83287B6B-53A7-4F31-B4B0-1B719317467F}">
      <dgm:prSet/>
      <dgm:spPr/>
      <dgm:t>
        <a:bodyPr/>
        <a:lstStyle/>
        <a:p>
          <a:r>
            <a:rPr lang="en-GB" b="1"/>
            <a:t>Conozca a sus alumnos</a:t>
          </a:r>
          <a:endParaRPr lang="en-BE"/>
        </a:p>
      </dgm:t>
    </dgm:pt>
    <dgm:pt modelId="{F90BC580-AD58-49F4-AF93-A36D3AF0981B}" type="parTrans" cxnId="{6FE0A363-BE7E-4598-BD20-D2916A620C7A}">
      <dgm:prSet/>
      <dgm:spPr/>
      <dgm:t>
        <a:bodyPr/>
        <a:lstStyle/>
        <a:p>
          <a:endParaRPr lang="en-BE"/>
        </a:p>
      </dgm:t>
    </dgm:pt>
    <dgm:pt modelId="{86262554-D58E-4E91-A394-A8B535DDFD75}" type="sibTrans" cxnId="{6FE0A363-BE7E-4598-BD20-D2916A620C7A}">
      <dgm:prSet/>
      <dgm:spPr/>
      <dgm:t>
        <a:bodyPr/>
        <a:lstStyle/>
        <a:p>
          <a:endParaRPr lang="en-BE"/>
        </a:p>
      </dgm:t>
    </dgm:pt>
    <dgm:pt modelId="{BC81793C-6DED-49F4-AB10-45788C4456E7}">
      <dgm:prSet/>
      <dgm:spPr/>
      <dgm:t>
        <a:bodyPr/>
        <a:lstStyle/>
        <a:p>
          <a:r>
            <a:rPr lang="en-GB" b="1"/>
            <a:t>Comprender las necesidades de los estudiantes</a:t>
          </a:r>
          <a:r>
            <a:rPr lang="en-GB"/>
            <a:t>: Adaptar los contenidos a las necesidades específicas de los estudiantes de EFP, teniendo en cuenta su formación, intereses y competencias actuales.</a:t>
          </a:r>
          <a:endParaRPr lang="en-BE"/>
        </a:p>
      </dgm:t>
    </dgm:pt>
    <dgm:pt modelId="{A89CFD53-C77B-4665-9DA2-C8BCADBCCC34}" type="parTrans" cxnId="{B88625A9-6BE7-40BA-96D8-0D18609DD789}">
      <dgm:prSet/>
      <dgm:spPr/>
      <dgm:t>
        <a:bodyPr/>
        <a:lstStyle/>
        <a:p>
          <a:endParaRPr lang="en-BE"/>
        </a:p>
      </dgm:t>
    </dgm:pt>
    <dgm:pt modelId="{1F55B159-90D5-49E8-85D2-4C59842474FB}" type="sibTrans" cxnId="{B88625A9-6BE7-40BA-96D8-0D18609DD789}">
      <dgm:prSet/>
      <dgm:spPr/>
      <dgm:t>
        <a:bodyPr/>
        <a:lstStyle/>
        <a:p>
          <a:endParaRPr lang="en-BE"/>
        </a:p>
      </dgm:t>
    </dgm:pt>
    <dgm:pt modelId="{93A56679-3B41-4515-BE1E-9D2925FDCB29}">
      <dgm:prSet/>
      <dgm:spPr/>
      <dgm:t>
        <a:bodyPr/>
        <a:lstStyle/>
        <a:p>
          <a:r>
            <a:rPr lang="en-GB" b="1"/>
            <a:t>Preferencias de aprendizaje</a:t>
          </a:r>
          <a:r>
            <a:rPr lang="en-GB"/>
            <a:t>: Reconocer que los estudiantes tienen diferentes estilos de aprendizaje. Incorpore multimedia, actividades prácticas y colaboración entre compañeros para atender a las distintas preferencias.</a:t>
          </a:r>
          <a:endParaRPr lang="en-BE"/>
        </a:p>
      </dgm:t>
    </dgm:pt>
    <dgm:pt modelId="{B4720F7D-BF56-44DF-82AE-93FECA0E92CB}" type="parTrans" cxnId="{5DBE2C9F-D297-4EDF-96F3-F747C7D904E2}">
      <dgm:prSet/>
      <dgm:spPr/>
      <dgm:t>
        <a:bodyPr/>
        <a:lstStyle/>
        <a:p>
          <a:endParaRPr lang="en-BE"/>
        </a:p>
      </dgm:t>
    </dgm:pt>
    <dgm:pt modelId="{019FB560-D4F5-4BDC-9093-CE7DBCC6EA77}" type="sibTrans" cxnId="{5DBE2C9F-D297-4EDF-96F3-F747C7D904E2}">
      <dgm:prSet/>
      <dgm:spPr/>
      <dgm:t>
        <a:bodyPr/>
        <a:lstStyle/>
        <a:p>
          <a:endParaRPr lang="en-BE"/>
        </a:p>
      </dgm:t>
    </dgm:pt>
    <dgm:pt modelId="{85CF7EBE-9D9D-4BA4-826E-40EA4E0D2C3D}">
      <dgm:prSet/>
      <dgm:spPr/>
      <dgm:t>
        <a:bodyPr/>
        <a:lstStyle/>
        <a:p>
          <a:r>
            <a:rPr lang="en-GB" b="1"/>
            <a:t>Resultados de aprendizaje claros</a:t>
          </a:r>
          <a:endParaRPr lang="en-BE"/>
        </a:p>
      </dgm:t>
    </dgm:pt>
    <dgm:pt modelId="{DBE310CA-10B3-4831-A226-EBD02FABB6E5}" type="parTrans" cxnId="{1BCC9DFC-D1A1-4961-9A0E-2653D4BF4B6D}">
      <dgm:prSet/>
      <dgm:spPr/>
      <dgm:t>
        <a:bodyPr/>
        <a:lstStyle/>
        <a:p>
          <a:endParaRPr lang="en-BE"/>
        </a:p>
      </dgm:t>
    </dgm:pt>
    <dgm:pt modelId="{021F4C85-FD94-45B2-B3E0-C0760C505DD6}" type="sibTrans" cxnId="{1BCC9DFC-D1A1-4961-9A0E-2653D4BF4B6D}">
      <dgm:prSet/>
      <dgm:spPr/>
      <dgm:t>
        <a:bodyPr/>
        <a:lstStyle/>
        <a:p>
          <a:endParaRPr lang="en-BE"/>
        </a:p>
      </dgm:t>
    </dgm:pt>
    <dgm:pt modelId="{4A67361B-9B2C-42E3-A9AA-FA8657ABE5FB}">
      <dgm:prSet/>
      <dgm:spPr/>
      <dgm:t>
        <a:bodyPr/>
        <a:lstStyle/>
        <a:p>
          <a:r>
            <a:rPr lang="en-GB" b="1"/>
            <a:t>Definir objetivos</a:t>
          </a:r>
          <a:r>
            <a:rPr lang="en-GB"/>
            <a:t>: Articule claramente lo que los estudiantes deben lograr al final de la lección invertida. Utilice resultados medibles como "Los estudiantes serán capaces de solucionar problemas mecánicos básicos".</a:t>
          </a:r>
          <a:endParaRPr lang="en-BE"/>
        </a:p>
      </dgm:t>
    </dgm:pt>
    <dgm:pt modelId="{2307F72C-B07C-44C9-8DDB-D3BA5E1A95EC}" type="parTrans" cxnId="{8F85002A-CBD0-4D74-A1B8-6E6643413A45}">
      <dgm:prSet/>
      <dgm:spPr/>
      <dgm:t>
        <a:bodyPr/>
        <a:lstStyle/>
        <a:p>
          <a:endParaRPr lang="en-BE"/>
        </a:p>
      </dgm:t>
    </dgm:pt>
    <dgm:pt modelId="{419A017F-4152-4264-8EEB-1A8E0F4CFFA1}" type="sibTrans" cxnId="{8F85002A-CBD0-4D74-A1B8-6E6643413A45}">
      <dgm:prSet/>
      <dgm:spPr/>
      <dgm:t>
        <a:bodyPr/>
        <a:lstStyle/>
        <a:p>
          <a:endParaRPr lang="en-BE"/>
        </a:p>
      </dgm:t>
    </dgm:pt>
    <dgm:pt modelId="{E4A1BA1A-6E99-4E47-BD98-CB7AF39731BC}">
      <dgm:prSet/>
      <dgm:spPr/>
      <dgm:t>
        <a:bodyPr/>
        <a:lstStyle/>
        <a:p>
          <a:r>
            <a:rPr lang="en-GB" b="1"/>
            <a:t>Alinear las actividades con los resultados</a:t>
          </a:r>
          <a:r>
            <a:rPr lang="en-GB"/>
            <a:t>: Diseñe actividades de colaboración que se ajusten a los objetivos, garantizando que los estudiantes apliquen lo aprendido antes de la clase durante las sesiones de colaboración en clase.</a:t>
          </a:r>
          <a:endParaRPr lang="en-BE"/>
        </a:p>
      </dgm:t>
    </dgm:pt>
    <dgm:pt modelId="{70FC4DCB-377A-4B47-B838-D4E461D9E420}" type="parTrans" cxnId="{8AC48939-0D03-4A92-AC15-14F63F0EA5F7}">
      <dgm:prSet/>
      <dgm:spPr/>
      <dgm:t>
        <a:bodyPr/>
        <a:lstStyle/>
        <a:p>
          <a:endParaRPr lang="en-BE"/>
        </a:p>
      </dgm:t>
    </dgm:pt>
    <dgm:pt modelId="{B2FBF088-6662-4BA5-80FA-88796D15478C}" type="sibTrans" cxnId="{8AC48939-0D03-4A92-AC15-14F63F0EA5F7}">
      <dgm:prSet/>
      <dgm:spPr/>
      <dgm:t>
        <a:bodyPr/>
        <a:lstStyle/>
        <a:p>
          <a:endParaRPr lang="en-BE"/>
        </a:p>
      </dgm:t>
    </dgm:pt>
    <dgm:pt modelId="{3560345C-4053-48D8-83C6-9FFFAE7F2A21}">
      <dgm:prSet/>
      <dgm:spPr/>
      <dgm:t>
        <a:bodyPr/>
        <a:lstStyle/>
        <a:p>
          <a:r>
            <a:rPr lang="en-GB" b="1"/>
            <a:t>Preparación eficaz previa a la clase</a:t>
          </a:r>
          <a:endParaRPr lang="en-BE"/>
        </a:p>
      </dgm:t>
    </dgm:pt>
    <dgm:pt modelId="{A5E2FE62-E0C8-4C09-B756-0035D9F45AF0}" type="parTrans" cxnId="{BC56AC1B-B425-4BDC-8F9D-149F90FAEB19}">
      <dgm:prSet/>
      <dgm:spPr/>
      <dgm:t>
        <a:bodyPr/>
        <a:lstStyle/>
        <a:p>
          <a:endParaRPr lang="en-BE"/>
        </a:p>
      </dgm:t>
    </dgm:pt>
    <dgm:pt modelId="{D47BD3CC-3032-4FF8-9136-6A0644750287}" type="sibTrans" cxnId="{BC56AC1B-B425-4BDC-8F9D-149F90FAEB19}">
      <dgm:prSet/>
      <dgm:spPr/>
      <dgm:t>
        <a:bodyPr/>
        <a:lstStyle/>
        <a:p>
          <a:endParaRPr lang="en-BE"/>
        </a:p>
      </dgm:t>
    </dgm:pt>
    <dgm:pt modelId="{0BD41F55-34BE-44F5-9CD3-7643F06FE40D}">
      <dgm:prSet/>
      <dgm:spPr/>
      <dgm:t>
        <a:bodyPr/>
        <a:lstStyle/>
        <a:p>
          <a:r>
            <a:rPr lang="en-GB" b="1"/>
            <a:t>Contenidos atractivos previos a la clase</a:t>
          </a:r>
          <a:r>
            <a:rPr lang="en-GB"/>
            <a:t>: Proporcione recursos variados como vídeos instructivos, artículos, cuestionarios y guías prácticas que los alumnos deban completar antes de la sesión en clase.</a:t>
          </a:r>
          <a:endParaRPr lang="en-BE"/>
        </a:p>
      </dgm:t>
    </dgm:pt>
    <dgm:pt modelId="{9B3A4713-A850-40D1-A23A-F2988471DA07}" type="parTrans" cxnId="{DD9EABA0-02E2-4379-8FE9-A7046E0BDC31}">
      <dgm:prSet/>
      <dgm:spPr/>
      <dgm:t>
        <a:bodyPr/>
        <a:lstStyle/>
        <a:p>
          <a:endParaRPr lang="en-BE"/>
        </a:p>
      </dgm:t>
    </dgm:pt>
    <dgm:pt modelId="{0C174055-8263-4D80-AC08-50A5C1F355D5}" type="sibTrans" cxnId="{DD9EABA0-02E2-4379-8FE9-A7046E0BDC31}">
      <dgm:prSet/>
      <dgm:spPr/>
      <dgm:t>
        <a:bodyPr/>
        <a:lstStyle/>
        <a:p>
          <a:endParaRPr lang="en-BE"/>
        </a:p>
      </dgm:t>
    </dgm:pt>
    <dgm:pt modelId="{DCC09869-8401-4243-AE27-E9B620B11DF7}">
      <dgm:prSet/>
      <dgm:spPr/>
      <dgm:t>
        <a:bodyPr/>
        <a:lstStyle/>
        <a:p>
          <a:r>
            <a:rPr lang="en-GB" b="1"/>
            <a:t>Mecanismos de rendición de cuentas</a:t>
          </a:r>
          <a:r>
            <a:rPr lang="en-GB"/>
            <a:t>: Incorpore cuestionarios breves o preguntas de reflexión para asegurarse de que los alumnos se comprometen con el contenido previo a la clase, preparándolos para las actividades de colaboración.</a:t>
          </a:r>
          <a:endParaRPr lang="en-BE"/>
        </a:p>
      </dgm:t>
    </dgm:pt>
    <dgm:pt modelId="{82B220FA-6D2F-4170-B799-684BEBB2FF36}" type="parTrans" cxnId="{10A07BA3-C1B3-48BF-BA5E-97B1F1334A77}">
      <dgm:prSet/>
      <dgm:spPr/>
      <dgm:t>
        <a:bodyPr/>
        <a:lstStyle/>
        <a:p>
          <a:endParaRPr lang="en-BE"/>
        </a:p>
      </dgm:t>
    </dgm:pt>
    <dgm:pt modelId="{79FCC52D-A89E-48FC-A2C6-49CD90727032}" type="sibTrans" cxnId="{10A07BA3-C1B3-48BF-BA5E-97B1F1334A77}">
      <dgm:prSet/>
      <dgm:spPr/>
      <dgm:t>
        <a:bodyPr/>
        <a:lstStyle/>
        <a:p>
          <a:endParaRPr lang="en-BE"/>
        </a:p>
      </dgm:t>
    </dgm:pt>
    <dgm:pt modelId="{E885A4DC-298D-4FFB-A8A6-2DE828E8B195}" type="pres">
      <dgm:prSet presAssocID="{1E2DCB63-B4D2-4CB4-A809-A56ED8F91FB2}" presName="linear" presStyleCnt="0">
        <dgm:presLayoutVars>
          <dgm:animLvl val="lvl"/>
          <dgm:resizeHandles val="exact"/>
        </dgm:presLayoutVars>
      </dgm:prSet>
      <dgm:spPr/>
    </dgm:pt>
    <dgm:pt modelId="{CAE7CBAF-3FFF-48EC-A192-D526DAEB51ED}" type="pres">
      <dgm:prSet presAssocID="{83287B6B-53A7-4F31-B4B0-1B719317467F}" presName="parentText" presStyleLbl="node1" presStyleIdx="0" presStyleCnt="3">
        <dgm:presLayoutVars>
          <dgm:chMax val="0"/>
          <dgm:bulletEnabled val="1"/>
        </dgm:presLayoutVars>
      </dgm:prSet>
      <dgm:spPr/>
    </dgm:pt>
    <dgm:pt modelId="{C298DD80-34F5-4702-ABD1-04D1AFB71FC2}" type="pres">
      <dgm:prSet presAssocID="{83287B6B-53A7-4F31-B4B0-1B719317467F}" presName="childText" presStyleLbl="revTx" presStyleIdx="0" presStyleCnt="3">
        <dgm:presLayoutVars>
          <dgm:bulletEnabled val="1"/>
        </dgm:presLayoutVars>
      </dgm:prSet>
      <dgm:spPr/>
    </dgm:pt>
    <dgm:pt modelId="{03D964CC-2D70-4E78-AB56-4B0B67684CA0}" type="pres">
      <dgm:prSet presAssocID="{85CF7EBE-9D9D-4BA4-826E-40EA4E0D2C3D}" presName="parentText" presStyleLbl="node1" presStyleIdx="1" presStyleCnt="3">
        <dgm:presLayoutVars>
          <dgm:chMax val="0"/>
          <dgm:bulletEnabled val="1"/>
        </dgm:presLayoutVars>
      </dgm:prSet>
      <dgm:spPr/>
    </dgm:pt>
    <dgm:pt modelId="{0D7F67E9-202F-455B-B4D0-228C9532F622}" type="pres">
      <dgm:prSet presAssocID="{85CF7EBE-9D9D-4BA4-826E-40EA4E0D2C3D}" presName="childText" presStyleLbl="revTx" presStyleIdx="1" presStyleCnt="3">
        <dgm:presLayoutVars>
          <dgm:bulletEnabled val="1"/>
        </dgm:presLayoutVars>
      </dgm:prSet>
      <dgm:spPr/>
    </dgm:pt>
    <dgm:pt modelId="{AD0DBE7A-3D37-449B-A4E7-C58389565BDC}" type="pres">
      <dgm:prSet presAssocID="{3560345C-4053-48D8-83C6-9FFFAE7F2A21}" presName="parentText" presStyleLbl="node1" presStyleIdx="2" presStyleCnt="3">
        <dgm:presLayoutVars>
          <dgm:chMax val="0"/>
          <dgm:bulletEnabled val="1"/>
        </dgm:presLayoutVars>
      </dgm:prSet>
      <dgm:spPr/>
    </dgm:pt>
    <dgm:pt modelId="{692CEC83-EE50-4408-94C4-0361D461E80B}" type="pres">
      <dgm:prSet presAssocID="{3560345C-4053-48D8-83C6-9FFFAE7F2A21}" presName="childText" presStyleLbl="revTx" presStyleIdx="2" presStyleCnt="3">
        <dgm:presLayoutVars>
          <dgm:bulletEnabled val="1"/>
        </dgm:presLayoutVars>
      </dgm:prSet>
      <dgm:spPr/>
    </dgm:pt>
  </dgm:ptLst>
  <dgm:cxnLst>
    <dgm:cxn modelId="{87D80A05-1A9D-404D-85AF-B22E3DB7AD28}" type="presOf" srcId="{BC81793C-6DED-49F4-AB10-45788C4456E7}" destId="{C298DD80-34F5-4702-ABD1-04D1AFB71FC2}" srcOrd="0" destOrd="0" presId="urn:microsoft.com/office/officeart/2005/8/layout/vList2"/>
    <dgm:cxn modelId="{BC56AC1B-B425-4BDC-8F9D-149F90FAEB19}" srcId="{1E2DCB63-B4D2-4CB4-A809-A56ED8F91FB2}" destId="{3560345C-4053-48D8-83C6-9FFFAE7F2A21}" srcOrd="2" destOrd="0" parTransId="{A5E2FE62-E0C8-4C09-B756-0035D9F45AF0}" sibTransId="{D47BD3CC-3032-4FF8-9136-6A0644750287}"/>
    <dgm:cxn modelId="{6651B920-49D4-4279-B907-FB773F59CA64}" type="presOf" srcId="{E4A1BA1A-6E99-4E47-BD98-CB7AF39731BC}" destId="{0D7F67E9-202F-455B-B4D0-228C9532F622}" srcOrd="0" destOrd="1" presId="urn:microsoft.com/office/officeart/2005/8/layout/vList2"/>
    <dgm:cxn modelId="{8F85002A-CBD0-4D74-A1B8-6E6643413A45}" srcId="{85CF7EBE-9D9D-4BA4-826E-40EA4E0D2C3D}" destId="{4A67361B-9B2C-42E3-A9AA-FA8657ABE5FB}" srcOrd="0" destOrd="0" parTransId="{2307F72C-B07C-44C9-8DDB-D3BA5E1A95EC}" sibTransId="{419A017F-4152-4264-8EEB-1A8E0F4CFFA1}"/>
    <dgm:cxn modelId="{8AC48939-0D03-4A92-AC15-14F63F0EA5F7}" srcId="{85CF7EBE-9D9D-4BA4-826E-40EA4E0D2C3D}" destId="{E4A1BA1A-6E99-4E47-BD98-CB7AF39731BC}" srcOrd="1" destOrd="0" parTransId="{70FC4DCB-377A-4B47-B838-D4E461D9E420}" sibTransId="{B2FBF088-6662-4BA5-80FA-88796D15478C}"/>
    <dgm:cxn modelId="{1C21DA3A-7521-4426-B8C0-4653DA20B160}" type="presOf" srcId="{1E2DCB63-B4D2-4CB4-A809-A56ED8F91FB2}" destId="{E885A4DC-298D-4FFB-A8A6-2DE828E8B195}" srcOrd="0" destOrd="0" presId="urn:microsoft.com/office/officeart/2005/8/layout/vList2"/>
    <dgm:cxn modelId="{5F1C3B5B-32F2-4BB3-938C-8EA318921EDB}" type="presOf" srcId="{85CF7EBE-9D9D-4BA4-826E-40EA4E0D2C3D}" destId="{03D964CC-2D70-4E78-AB56-4B0B67684CA0}" srcOrd="0" destOrd="0" presId="urn:microsoft.com/office/officeart/2005/8/layout/vList2"/>
    <dgm:cxn modelId="{6FE0A363-BE7E-4598-BD20-D2916A620C7A}" srcId="{1E2DCB63-B4D2-4CB4-A809-A56ED8F91FB2}" destId="{83287B6B-53A7-4F31-B4B0-1B719317467F}" srcOrd="0" destOrd="0" parTransId="{F90BC580-AD58-49F4-AF93-A36D3AF0981B}" sibTransId="{86262554-D58E-4E91-A394-A8B535DDFD75}"/>
    <dgm:cxn modelId="{B4542C76-D3AC-4BD3-9663-F433DD181D42}" type="presOf" srcId="{DCC09869-8401-4243-AE27-E9B620B11DF7}" destId="{692CEC83-EE50-4408-94C4-0361D461E80B}" srcOrd="0" destOrd="1" presId="urn:microsoft.com/office/officeart/2005/8/layout/vList2"/>
    <dgm:cxn modelId="{4E8B9479-EA6F-42BC-B997-A1E26DA07AC4}" type="presOf" srcId="{83287B6B-53A7-4F31-B4B0-1B719317467F}" destId="{CAE7CBAF-3FFF-48EC-A192-D526DAEB51ED}" srcOrd="0" destOrd="0" presId="urn:microsoft.com/office/officeart/2005/8/layout/vList2"/>
    <dgm:cxn modelId="{657C4B8B-125F-4336-B5BB-DAC1AC34F71A}" type="presOf" srcId="{0BD41F55-34BE-44F5-9CD3-7643F06FE40D}" destId="{692CEC83-EE50-4408-94C4-0361D461E80B}" srcOrd="0" destOrd="0" presId="urn:microsoft.com/office/officeart/2005/8/layout/vList2"/>
    <dgm:cxn modelId="{84C3169B-9F6F-4D9A-B4EB-1FDECA6D6A04}" type="presOf" srcId="{4A67361B-9B2C-42E3-A9AA-FA8657ABE5FB}" destId="{0D7F67E9-202F-455B-B4D0-228C9532F622}" srcOrd="0" destOrd="0" presId="urn:microsoft.com/office/officeart/2005/8/layout/vList2"/>
    <dgm:cxn modelId="{349F1A9C-ED96-4AFE-B637-E35975BBB957}" type="presOf" srcId="{3560345C-4053-48D8-83C6-9FFFAE7F2A21}" destId="{AD0DBE7A-3D37-449B-A4E7-C58389565BDC}" srcOrd="0" destOrd="0" presId="urn:microsoft.com/office/officeart/2005/8/layout/vList2"/>
    <dgm:cxn modelId="{5DBE2C9F-D297-4EDF-96F3-F747C7D904E2}" srcId="{83287B6B-53A7-4F31-B4B0-1B719317467F}" destId="{93A56679-3B41-4515-BE1E-9D2925FDCB29}" srcOrd="1" destOrd="0" parTransId="{B4720F7D-BF56-44DF-82AE-93FECA0E92CB}" sibTransId="{019FB560-D4F5-4BDC-9093-CE7DBCC6EA77}"/>
    <dgm:cxn modelId="{DD9EABA0-02E2-4379-8FE9-A7046E0BDC31}" srcId="{3560345C-4053-48D8-83C6-9FFFAE7F2A21}" destId="{0BD41F55-34BE-44F5-9CD3-7643F06FE40D}" srcOrd="0" destOrd="0" parTransId="{9B3A4713-A850-40D1-A23A-F2988471DA07}" sibTransId="{0C174055-8263-4D80-AC08-50A5C1F355D5}"/>
    <dgm:cxn modelId="{10A07BA3-C1B3-48BF-BA5E-97B1F1334A77}" srcId="{3560345C-4053-48D8-83C6-9FFFAE7F2A21}" destId="{DCC09869-8401-4243-AE27-E9B620B11DF7}" srcOrd="1" destOrd="0" parTransId="{82B220FA-6D2F-4170-B799-684BEBB2FF36}" sibTransId="{79FCC52D-A89E-48FC-A2C6-49CD90727032}"/>
    <dgm:cxn modelId="{B88625A9-6BE7-40BA-96D8-0D18609DD789}" srcId="{83287B6B-53A7-4F31-B4B0-1B719317467F}" destId="{BC81793C-6DED-49F4-AB10-45788C4456E7}" srcOrd="0" destOrd="0" parTransId="{A89CFD53-C77B-4665-9DA2-C8BCADBCCC34}" sibTransId="{1F55B159-90D5-49E8-85D2-4C59842474FB}"/>
    <dgm:cxn modelId="{BDC96AE1-CBBB-4452-A198-E80395AAF429}" type="presOf" srcId="{93A56679-3B41-4515-BE1E-9D2925FDCB29}" destId="{C298DD80-34F5-4702-ABD1-04D1AFB71FC2}" srcOrd="0" destOrd="1" presId="urn:microsoft.com/office/officeart/2005/8/layout/vList2"/>
    <dgm:cxn modelId="{1BCC9DFC-D1A1-4961-9A0E-2653D4BF4B6D}" srcId="{1E2DCB63-B4D2-4CB4-A809-A56ED8F91FB2}" destId="{85CF7EBE-9D9D-4BA4-826E-40EA4E0D2C3D}" srcOrd="1" destOrd="0" parTransId="{DBE310CA-10B3-4831-A226-EBD02FABB6E5}" sibTransId="{021F4C85-FD94-45B2-B3E0-C0760C505DD6}"/>
    <dgm:cxn modelId="{E87287AE-8943-41A4-82A8-A650C8C3F795}" type="presParOf" srcId="{E885A4DC-298D-4FFB-A8A6-2DE828E8B195}" destId="{CAE7CBAF-3FFF-48EC-A192-D526DAEB51ED}" srcOrd="0" destOrd="0" presId="urn:microsoft.com/office/officeart/2005/8/layout/vList2"/>
    <dgm:cxn modelId="{1FA5EE6A-639F-40FE-A970-93E661B2C54F}" type="presParOf" srcId="{E885A4DC-298D-4FFB-A8A6-2DE828E8B195}" destId="{C298DD80-34F5-4702-ABD1-04D1AFB71FC2}" srcOrd="1" destOrd="0" presId="urn:microsoft.com/office/officeart/2005/8/layout/vList2"/>
    <dgm:cxn modelId="{5377D371-20DC-4FB3-B40A-079DC1BD0ABE}" type="presParOf" srcId="{E885A4DC-298D-4FFB-A8A6-2DE828E8B195}" destId="{03D964CC-2D70-4E78-AB56-4B0B67684CA0}" srcOrd="2" destOrd="0" presId="urn:microsoft.com/office/officeart/2005/8/layout/vList2"/>
    <dgm:cxn modelId="{EE2BD52B-1A78-40E9-9C00-3F9D617F79FC}" type="presParOf" srcId="{E885A4DC-298D-4FFB-A8A6-2DE828E8B195}" destId="{0D7F67E9-202F-455B-B4D0-228C9532F622}" srcOrd="3" destOrd="0" presId="urn:microsoft.com/office/officeart/2005/8/layout/vList2"/>
    <dgm:cxn modelId="{629BF19F-F3AA-4A11-9249-0075B3500A67}" type="presParOf" srcId="{E885A4DC-298D-4FFB-A8A6-2DE828E8B195}" destId="{AD0DBE7A-3D37-449B-A4E7-C58389565BDC}" srcOrd="4" destOrd="0" presId="urn:microsoft.com/office/officeart/2005/8/layout/vList2"/>
    <dgm:cxn modelId="{81F39CB6-BFAC-4EFF-BB19-16039894EB55}" type="presParOf" srcId="{E885A4DC-298D-4FFB-A8A6-2DE828E8B195}" destId="{692CEC83-EE50-4408-94C4-0361D461E80B}"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6D57A1-1CC4-4F9B-895E-4BD309915648}" type="doc">
      <dgm:prSet loTypeId="urn:microsoft.com/office/officeart/2005/8/layout/hList1" loCatId="list" qsTypeId="urn:microsoft.com/office/officeart/2005/8/quickstyle/simple1" qsCatId="simple" csTypeId="urn:microsoft.com/office/officeart/2005/8/colors/accent6_2" csCatId="accent6"/>
      <dgm:spPr/>
      <dgm:t>
        <a:bodyPr/>
        <a:lstStyle/>
        <a:p>
          <a:endParaRPr lang="en-BE"/>
        </a:p>
      </dgm:t>
    </dgm:pt>
    <dgm:pt modelId="{30D38E6B-EDEA-4B57-B922-97CCC7DDED06}">
      <dgm:prSet/>
      <dgm:spPr/>
      <dgm:t>
        <a:bodyPr/>
        <a:lstStyle/>
        <a:p>
          <a:r>
            <a:rPr lang="en-GB" b="1"/>
            <a:t>Facilitar las sesiones en clase</a:t>
          </a:r>
          <a:endParaRPr lang="en-BE"/>
        </a:p>
      </dgm:t>
    </dgm:pt>
    <dgm:pt modelId="{79BB9283-DD80-42C6-9876-86287944107C}" type="parTrans" cxnId="{08D3E682-461A-4B07-A609-4E907D642C47}">
      <dgm:prSet/>
      <dgm:spPr/>
      <dgm:t>
        <a:bodyPr/>
        <a:lstStyle/>
        <a:p>
          <a:endParaRPr lang="en-BE"/>
        </a:p>
      </dgm:t>
    </dgm:pt>
    <dgm:pt modelId="{0E24991E-2E82-4F03-9969-0431DBD28127}" type="sibTrans" cxnId="{08D3E682-461A-4B07-A609-4E907D642C47}">
      <dgm:prSet/>
      <dgm:spPr/>
      <dgm:t>
        <a:bodyPr/>
        <a:lstStyle/>
        <a:p>
          <a:endParaRPr lang="en-BE"/>
        </a:p>
      </dgm:t>
    </dgm:pt>
    <dgm:pt modelId="{6DE45C9F-FADC-4801-A71F-087CFCCE7F72}">
      <dgm:prSet/>
      <dgm:spPr/>
      <dgm:t>
        <a:bodyPr/>
        <a:lstStyle/>
        <a:p>
          <a:r>
            <a:rPr lang="en-GB" b="1" dirty="0"/>
            <a:t>Supervisar y apoyar</a:t>
          </a:r>
          <a:r>
            <a:rPr lang="en-GB" b="0" dirty="0"/>
            <a:t>: Muévase por el aula, observe las interacciones del grupo y preste apoyo cuando sea necesario. Haga preguntas orientativas para ayudar a los grupos que estén atascados y fomentar la resolución de problemas.</a:t>
          </a:r>
          <a:endParaRPr lang="en-BE" b="0" dirty="0"/>
        </a:p>
      </dgm:t>
    </dgm:pt>
    <dgm:pt modelId="{EBEADB66-88A5-47F1-AE0A-B39BCFE6E411}" type="parTrans" cxnId="{11E85F07-88E2-4CAF-80C9-D25895C33C28}">
      <dgm:prSet/>
      <dgm:spPr/>
      <dgm:t>
        <a:bodyPr/>
        <a:lstStyle/>
        <a:p>
          <a:endParaRPr lang="en-BE"/>
        </a:p>
      </dgm:t>
    </dgm:pt>
    <dgm:pt modelId="{14A7F4E5-432F-4C79-A16D-4F66905DBC74}" type="sibTrans" cxnId="{11E85F07-88E2-4CAF-80C9-D25895C33C28}">
      <dgm:prSet/>
      <dgm:spPr/>
      <dgm:t>
        <a:bodyPr/>
        <a:lstStyle/>
        <a:p>
          <a:endParaRPr lang="en-BE"/>
        </a:p>
      </dgm:t>
    </dgm:pt>
    <dgm:pt modelId="{86CCD196-DF2B-43BC-98C8-8313085F837B}">
      <dgm:prSet/>
      <dgm:spPr/>
      <dgm:t>
        <a:bodyPr/>
        <a:lstStyle/>
        <a:p>
          <a:r>
            <a:rPr lang="en-GB" b="1" dirty="0"/>
            <a:t>Participación activa</a:t>
          </a:r>
          <a:r>
            <a:rPr lang="en-GB" b="0" dirty="0"/>
            <a:t>: Anime a los estudiantes a participar activamente con las ideas de sus compañeros haciendo preguntas, proporcionando comentarios constructivos y basándose en las contribuciones de los demás.</a:t>
          </a:r>
          <a:endParaRPr lang="en-BE" b="0" dirty="0"/>
        </a:p>
      </dgm:t>
    </dgm:pt>
    <dgm:pt modelId="{207DD73F-25DE-49DB-915D-4A014D7E61E9}" type="parTrans" cxnId="{AE8A6E48-C407-44BC-8A08-6F9A7BDD89B7}">
      <dgm:prSet/>
      <dgm:spPr/>
      <dgm:t>
        <a:bodyPr/>
        <a:lstStyle/>
        <a:p>
          <a:endParaRPr lang="en-BE"/>
        </a:p>
      </dgm:t>
    </dgm:pt>
    <dgm:pt modelId="{81E99417-E7E3-4423-9BE1-F75871974908}" type="sibTrans" cxnId="{AE8A6E48-C407-44BC-8A08-6F9A7BDD89B7}">
      <dgm:prSet/>
      <dgm:spPr/>
      <dgm:t>
        <a:bodyPr/>
        <a:lstStyle/>
        <a:p>
          <a:endParaRPr lang="en-BE"/>
        </a:p>
      </dgm:t>
    </dgm:pt>
    <dgm:pt modelId="{F1B336A6-C031-467A-A6BF-D6A96B4A18F9}">
      <dgm:prSet/>
      <dgm:spPr/>
      <dgm:t>
        <a:bodyPr/>
        <a:lstStyle/>
        <a:p>
          <a:r>
            <a:rPr lang="en-GB" b="1"/>
            <a:t>Valoración y evaluación</a:t>
          </a:r>
          <a:endParaRPr lang="en-BE"/>
        </a:p>
      </dgm:t>
    </dgm:pt>
    <dgm:pt modelId="{AD46BACB-3F63-4DA6-A9E1-447082C935DF}" type="parTrans" cxnId="{F03ABD16-CB0E-4266-84EE-37F7A9F02DF0}">
      <dgm:prSet/>
      <dgm:spPr/>
      <dgm:t>
        <a:bodyPr/>
        <a:lstStyle/>
        <a:p>
          <a:endParaRPr lang="en-BE"/>
        </a:p>
      </dgm:t>
    </dgm:pt>
    <dgm:pt modelId="{90AF543C-60C9-48BB-9807-943F7595F43A}" type="sibTrans" cxnId="{F03ABD16-CB0E-4266-84EE-37F7A9F02DF0}">
      <dgm:prSet/>
      <dgm:spPr/>
      <dgm:t>
        <a:bodyPr/>
        <a:lstStyle/>
        <a:p>
          <a:endParaRPr lang="en-BE"/>
        </a:p>
      </dgm:t>
    </dgm:pt>
    <dgm:pt modelId="{67D79751-20D3-4DDB-A914-F647D3EBA465}">
      <dgm:prSet/>
      <dgm:spPr/>
      <dgm:t>
        <a:bodyPr/>
        <a:lstStyle/>
        <a:p>
          <a:r>
            <a:rPr lang="en-GB" b="1" dirty="0"/>
            <a:t>Evaluación formativa</a:t>
          </a:r>
          <a:r>
            <a:rPr lang="en-GB" b="0" dirty="0"/>
            <a:t>: Utilizar evaluaciones entre compañeros, observaciones en clase y ejercicios de reflexión para evaluar la participación y el aprendizaje de los alumnos a lo largo del proceso.</a:t>
          </a:r>
          <a:endParaRPr lang="en-BE" b="0" dirty="0"/>
        </a:p>
      </dgm:t>
    </dgm:pt>
    <dgm:pt modelId="{466727C4-60F6-4A84-8560-F87F226BF19D}" type="parTrans" cxnId="{9FE75F4F-F626-42F5-91F1-DA8AB34DD742}">
      <dgm:prSet/>
      <dgm:spPr/>
      <dgm:t>
        <a:bodyPr/>
        <a:lstStyle/>
        <a:p>
          <a:endParaRPr lang="en-BE"/>
        </a:p>
      </dgm:t>
    </dgm:pt>
    <dgm:pt modelId="{14C4F3AC-A67C-4061-B6E1-58F006AB1878}" type="sibTrans" cxnId="{9FE75F4F-F626-42F5-91F1-DA8AB34DD742}">
      <dgm:prSet/>
      <dgm:spPr/>
      <dgm:t>
        <a:bodyPr/>
        <a:lstStyle/>
        <a:p>
          <a:endParaRPr lang="en-BE"/>
        </a:p>
      </dgm:t>
    </dgm:pt>
    <dgm:pt modelId="{E9178D03-FD45-4B0B-87D6-C288360D25CC}">
      <dgm:prSet/>
      <dgm:spPr/>
      <dgm:t>
        <a:bodyPr/>
        <a:lstStyle/>
        <a:p>
          <a:r>
            <a:rPr lang="en-GB" b="1" dirty="0"/>
            <a:t>Autoevaluación</a:t>
          </a:r>
          <a:r>
            <a:rPr lang="en-GB" b="0" dirty="0"/>
            <a:t>: Pida a los alumnos que evalúen su propia actuación dentro de su grupo y reflexionen sobre cómo pueden contribuir más eficazmente la próxima vez.</a:t>
          </a:r>
          <a:endParaRPr lang="en-BE" b="0" dirty="0"/>
        </a:p>
      </dgm:t>
    </dgm:pt>
    <dgm:pt modelId="{0035FBEA-EA5D-48CC-95E5-259F6E4C417C}" type="parTrans" cxnId="{F448612D-07B3-4758-8621-E7881A4FBD4E}">
      <dgm:prSet/>
      <dgm:spPr/>
      <dgm:t>
        <a:bodyPr/>
        <a:lstStyle/>
        <a:p>
          <a:endParaRPr lang="en-BE"/>
        </a:p>
      </dgm:t>
    </dgm:pt>
    <dgm:pt modelId="{7FA31A9D-D138-4BFB-8499-7BBBFC008BD9}" type="sibTrans" cxnId="{F448612D-07B3-4758-8621-E7881A4FBD4E}">
      <dgm:prSet/>
      <dgm:spPr/>
      <dgm:t>
        <a:bodyPr/>
        <a:lstStyle/>
        <a:p>
          <a:endParaRPr lang="en-BE"/>
        </a:p>
      </dgm:t>
    </dgm:pt>
    <dgm:pt modelId="{1DA9D514-2325-4E74-BDF0-A364D2D96E0F}">
      <dgm:prSet/>
      <dgm:spPr/>
      <dgm:t>
        <a:bodyPr/>
        <a:lstStyle/>
        <a:p>
          <a:r>
            <a:rPr lang="en-GB" b="1"/>
            <a:t>Reflexión y mejora continua</a:t>
          </a:r>
          <a:endParaRPr lang="en-BE"/>
        </a:p>
      </dgm:t>
    </dgm:pt>
    <dgm:pt modelId="{FC4884C2-D447-4F1F-9991-3BDEEAB0CC57}" type="parTrans" cxnId="{0CD0C042-6C50-4B39-ADE3-908A54B2D789}">
      <dgm:prSet/>
      <dgm:spPr/>
      <dgm:t>
        <a:bodyPr/>
        <a:lstStyle/>
        <a:p>
          <a:endParaRPr lang="en-BE"/>
        </a:p>
      </dgm:t>
    </dgm:pt>
    <dgm:pt modelId="{5261CF60-EE10-4FC0-8FB9-2B62EB21DB79}" type="sibTrans" cxnId="{0CD0C042-6C50-4B39-ADE3-908A54B2D789}">
      <dgm:prSet/>
      <dgm:spPr/>
      <dgm:t>
        <a:bodyPr/>
        <a:lstStyle/>
        <a:p>
          <a:endParaRPr lang="en-BE"/>
        </a:p>
      </dgm:t>
    </dgm:pt>
    <dgm:pt modelId="{BE99333D-6415-4D6D-A412-C32519D45997}">
      <dgm:prSet/>
      <dgm:spPr/>
      <dgm:t>
        <a:bodyPr/>
        <a:lstStyle/>
        <a:p>
          <a:r>
            <a:rPr lang="en-GB" b="1" dirty="0"/>
            <a:t>Reflexión posterior a la actividad</a:t>
          </a:r>
          <a:r>
            <a:rPr lang="en-GB" b="0" dirty="0"/>
            <a:t>: Anima a los alumnos a reflexionar sobre su proceso de aprendizaje después de cada actividad colaborativa. Pídales que consideren preguntas como: "¿Cómo colaboró eficazmente nuestro grupo?" o "¿Qué podríamos hacer de forma diferente la próxima vez?".</a:t>
          </a:r>
          <a:endParaRPr lang="en-BE" b="0" dirty="0"/>
        </a:p>
      </dgm:t>
    </dgm:pt>
    <dgm:pt modelId="{D453B6E1-89F7-4D85-830E-CF15720961B0}" type="parTrans" cxnId="{AF063C47-F5AC-4D84-BBBA-765CDA0CB51E}">
      <dgm:prSet/>
      <dgm:spPr/>
      <dgm:t>
        <a:bodyPr/>
        <a:lstStyle/>
        <a:p>
          <a:endParaRPr lang="en-BE"/>
        </a:p>
      </dgm:t>
    </dgm:pt>
    <dgm:pt modelId="{CD7D973B-471C-4405-AC2F-7076C7EA5376}" type="sibTrans" cxnId="{AF063C47-F5AC-4D84-BBBA-765CDA0CB51E}">
      <dgm:prSet/>
      <dgm:spPr/>
      <dgm:t>
        <a:bodyPr/>
        <a:lstStyle/>
        <a:p>
          <a:endParaRPr lang="en-BE"/>
        </a:p>
      </dgm:t>
    </dgm:pt>
    <dgm:pt modelId="{F7FD0A2A-F50F-4842-A510-646F25FAC305}">
      <dgm:prSet/>
      <dgm:spPr/>
      <dgm:t>
        <a:bodyPr/>
        <a:lstStyle/>
        <a:p>
          <a:r>
            <a:rPr lang="en-GB" b="1" dirty="0"/>
            <a:t>Iteración continua</a:t>
          </a:r>
          <a:r>
            <a:rPr lang="en-GB" b="0" dirty="0"/>
            <a:t>: Utilice los comentarios de los alumnos para perfeccionar las actividades colaborativas. Repita y mejore regularmente las clases invertidas para satisfacer mejor las necesidades de sus alumnos.</a:t>
          </a:r>
          <a:endParaRPr lang="en-BE" b="0" dirty="0"/>
        </a:p>
      </dgm:t>
    </dgm:pt>
    <dgm:pt modelId="{E586D3D7-8D5E-4CDC-AD78-4070F818EA22}" type="parTrans" cxnId="{CD76FE51-1B57-439C-B2FE-C7145B83721F}">
      <dgm:prSet/>
      <dgm:spPr/>
      <dgm:t>
        <a:bodyPr/>
        <a:lstStyle/>
        <a:p>
          <a:endParaRPr lang="en-BE"/>
        </a:p>
      </dgm:t>
    </dgm:pt>
    <dgm:pt modelId="{FA89C80D-9EBA-427B-AE4F-E4C5D782750D}" type="sibTrans" cxnId="{CD76FE51-1B57-439C-B2FE-C7145B83721F}">
      <dgm:prSet/>
      <dgm:spPr/>
      <dgm:t>
        <a:bodyPr/>
        <a:lstStyle/>
        <a:p>
          <a:endParaRPr lang="en-BE"/>
        </a:p>
      </dgm:t>
    </dgm:pt>
    <dgm:pt modelId="{BE59E359-61F2-4EF8-9113-68C9752AE8EA}" type="pres">
      <dgm:prSet presAssocID="{9E6D57A1-1CC4-4F9B-895E-4BD309915648}" presName="Name0" presStyleCnt="0">
        <dgm:presLayoutVars>
          <dgm:dir/>
          <dgm:animLvl val="lvl"/>
          <dgm:resizeHandles val="exact"/>
        </dgm:presLayoutVars>
      </dgm:prSet>
      <dgm:spPr/>
    </dgm:pt>
    <dgm:pt modelId="{47D73070-4077-499A-85A6-89F70390F397}" type="pres">
      <dgm:prSet presAssocID="{30D38E6B-EDEA-4B57-B922-97CCC7DDED06}" presName="composite" presStyleCnt="0"/>
      <dgm:spPr/>
    </dgm:pt>
    <dgm:pt modelId="{054DCC4E-60FF-4DBE-9870-BA42E34F97E7}" type="pres">
      <dgm:prSet presAssocID="{30D38E6B-EDEA-4B57-B922-97CCC7DDED06}" presName="parTx" presStyleLbl="alignNode1" presStyleIdx="0" presStyleCnt="3">
        <dgm:presLayoutVars>
          <dgm:chMax val="0"/>
          <dgm:chPref val="0"/>
          <dgm:bulletEnabled val="1"/>
        </dgm:presLayoutVars>
      </dgm:prSet>
      <dgm:spPr/>
    </dgm:pt>
    <dgm:pt modelId="{C527E4E5-0D95-45CD-87CF-9386DB0CA770}" type="pres">
      <dgm:prSet presAssocID="{30D38E6B-EDEA-4B57-B922-97CCC7DDED06}" presName="desTx" presStyleLbl="alignAccFollowNode1" presStyleIdx="0" presStyleCnt="3">
        <dgm:presLayoutVars>
          <dgm:bulletEnabled val="1"/>
        </dgm:presLayoutVars>
      </dgm:prSet>
      <dgm:spPr/>
    </dgm:pt>
    <dgm:pt modelId="{D61C53FB-3C22-4CA0-B422-F29051D2D7E3}" type="pres">
      <dgm:prSet presAssocID="{0E24991E-2E82-4F03-9969-0431DBD28127}" presName="space" presStyleCnt="0"/>
      <dgm:spPr/>
    </dgm:pt>
    <dgm:pt modelId="{8FCD1C9A-ABA2-4857-8B90-2903890BF2FA}" type="pres">
      <dgm:prSet presAssocID="{F1B336A6-C031-467A-A6BF-D6A96B4A18F9}" presName="composite" presStyleCnt="0"/>
      <dgm:spPr/>
    </dgm:pt>
    <dgm:pt modelId="{E60430DE-1ABB-40B3-B212-8A28A486C175}" type="pres">
      <dgm:prSet presAssocID="{F1B336A6-C031-467A-A6BF-D6A96B4A18F9}" presName="parTx" presStyleLbl="alignNode1" presStyleIdx="1" presStyleCnt="3">
        <dgm:presLayoutVars>
          <dgm:chMax val="0"/>
          <dgm:chPref val="0"/>
          <dgm:bulletEnabled val="1"/>
        </dgm:presLayoutVars>
      </dgm:prSet>
      <dgm:spPr/>
    </dgm:pt>
    <dgm:pt modelId="{78B5B923-4A82-4326-886F-6A9610E0034F}" type="pres">
      <dgm:prSet presAssocID="{F1B336A6-C031-467A-A6BF-D6A96B4A18F9}" presName="desTx" presStyleLbl="alignAccFollowNode1" presStyleIdx="1" presStyleCnt="3">
        <dgm:presLayoutVars>
          <dgm:bulletEnabled val="1"/>
        </dgm:presLayoutVars>
      </dgm:prSet>
      <dgm:spPr/>
    </dgm:pt>
    <dgm:pt modelId="{069F6A10-1A56-45D6-A741-019F96CD3A5E}" type="pres">
      <dgm:prSet presAssocID="{90AF543C-60C9-48BB-9807-943F7595F43A}" presName="space" presStyleCnt="0"/>
      <dgm:spPr/>
    </dgm:pt>
    <dgm:pt modelId="{32A1FCCB-8D84-4C78-8F4D-26C526EEA893}" type="pres">
      <dgm:prSet presAssocID="{1DA9D514-2325-4E74-BDF0-A364D2D96E0F}" presName="composite" presStyleCnt="0"/>
      <dgm:spPr/>
    </dgm:pt>
    <dgm:pt modelId="{DF7F708D-1CEA-45FE-A3D3-FF7390472D6D}" type="pres">
      <dgm:prSet presAssocID="{1DA9D514-2325-4E74-BDF0-A364D2D96E0F}" presName="parTx" presStyleLbl="alignNode1" presStyleIdx="2" presStyleCnt="3">
        <dgm:presLayoutVars>
          <dgm:chMax val="0"/>
          <dgm:chPref val="0"/>
          <dgm:bulletEnabled val="1"/>
        </dgm:presLayoutVars>
      </dgm:prSet>
      <dgm:spPr/>
    </dgm:pt>
    <dgm:pt modelId="{BA0B88A6-02B3-4232-88DB-F3FE96D700D2}" type="pres">
      <dgm:prSet presAssocID="{1DA9D514-2325-4E74-BDF0-A364D2D96E0F}" presName="desTx" presStyleLbl="alignAccFollowNode1" presStyleIdx="2" presStyleCnt="3">
        <dgm:presLayoutVars>
          <dgm:bulletEnabled val="1"/>
        </dgm:presLayoutVars>
      </dgm:prSet>
      <dgm:spPr/>
    </dgm:pt>
  </dgm:ptLst>
  <dgm:cxnLst>
    <dgm:cxn modelId="{11E85F07-88E2-4CAF-80C9-D25895C33C28}" srcId="{30D38E6B-EDEA-4B57-B922-97CCC7DDED06}" destId="{6DE45C9F-FADC-4801-A71F-087CFCCE7F72}" srcOrd="0" destOrd="0" parTransId="{EBEADB66-88A5-47F1-AE0A-B39BCFE6E411}" sibTransId="{14A7F4E5-432F-4C79-A16D-4F66905DBC74}"/>
    <dgm:cxn modelId="{133B7316-E6BB-4EF6-8681-53C7587F75C5}" type="presOf" srcId="{F1B336A6-C031-467A-A6BF-D6A96B4A18F9}" destId="{E60430DE-1ABB-40B3-B212-8A28A486C175}" srcOrd="0" destOrd="0" presId="urn:microsoft.com/office/officeart/2005/8/layout/hList1"/>
    <dgm:cxn modelId="{F03ABD16-CB0E-4266-84EE-37F7A9F02DF0}" srcId="{9E6D57A1-1CC4-4F9B-895E-4BD309915648}" destId="{F1B336A6-C031-467A-A6BF-D6A96B4A18F9}" srcOrd="1" destOrd="0" parTransId="{AD46BACB-3F63-4DA6-A9E1-447082C935DF}" sibTransId="{90AF543C-60C9-48BB-9807-943F7595F43A}"/>
    <dgm:cxn modelId="{31EFCA2C-703C-4DE6-ADD8-8070C5EA3EA9}" type="presOf" srcId="{67D79751-20D3-4DDB-A914-F647D3EBA465}" destId="{78B5B923-4A82-4326-886F-6A9610E0034F}" srcOrd="0" destOrd="0" presId="urn:microsoft.com/office/officeart/2005/8/layout/hList1"/>
    <dgm:cxn modelId="{F448612D-07B3-4758-8621-E7881A4FBD4E}" srcId="{F1B336A6-C031-467A-A6BF-D6A96B4A18F9}" destId="{E9178D03-FD45-4B0B-87D6-C288360D25CC}" srcOrd="1" destOrd="0" parTransId="{0035FBEA-EA5D-48CC-95E5-259F6E4C417C}" sibTransId="{7FA31A9D-D138-4BFB-8499-7BBBFC008BD9}"/>
    <dgm:cxn modelId="{46382D3D-9991-4830-B1FF-FAE28C5EC073}" type="presOf" srcId="{E9178D03-FD45-4B0B-87D6-C288360D25CC}" destId="{78B5B923-4A82-4326-886F-6A9610E0034F}" srcOrd="0" destOrd="1" presId="urn:microsoft.com/office/officeart/2005/8/layout/hList1"/>
    <dgm:cxn modelId="{0CD0C042-6C50-4B39-ADE3-908A54B2D789}" srcId="{9E6D57A1-1CC4-4F9B-895E-4BD309915648}" destId="{1DA9D514-2325-4E74-BDF0-A364D2D96E0F}" srcOrd="2" destOrd="0" parTransId="{FC4884C2-D447-4F1F-9991-3BDEEAB0CC57}" sibTransId="{5261CF60-EE10-4FC0-8FB9-2B62EB21DB79}"/>
    <dgm:cxn modelId="{AF063C47-F5AC-4D84-BBBA-765CDA0CB51E}" srcId="{1DA9D514-2325-4E74-BDF0-A364D2D96E0F}" destId="{BE99333D-6415-4D6D-A412-C32519D45997}" srcOrd="0" destOrd="0" parTransId="{D453B6E1-89F7-4D85-830E-CF15720961B0}" sibTransId="{CD7D973B-471C-4405-AC2F-7076C7EA5376}"/>
    <dgm:cxn modelId="{AE8A6E48-C407-44BC-8A08-6F9A7BDD89B7}" srcId="{30D38E6B-EDEA-4B57-B922-97CCC7DDED06}" destId="{86CCD196-DF2B-43BC-98C8-8313085F837B}" srcOrd="1" destOrd="0" parTransId="{207DD73F-25DE-49DB-915D-4A014D7E61E9}" sibTransId="{81E99417-E7E3-4423-9BE1-F75871974908}"/>
    <dgm:cxn modelId="{9FE75F4F-F626-42F5-91F1-DA8AB34DD742}" srcId="{F1B336A6-C031-467A-A6BF-D6A96B4A18F9}" destId="{67D79751-20D3-4DDB-A914-F647D3EBA465}" srcOrd="0" destOrd="0" parTransId="{466727C4-60F6-4A84-8560-F87F226BF19D}" sibTransId="{14C4F3AC-A67C-4061-B6E1-58F006AB1878}"/>
    <dgm:cxn modelId="{CD76FE51-1B57-439C-B2FE-C7145B83721F}" srcId="{1DA9D514-2325-4E74-BDF0-A364D2D96E0F}" destId="{F7FD0A2A-F50F-4842-A510-646F25FAC305}" srcOrd="1" destOrd="0" parTransId="{E586D3D7-8D5E-4CDC-AD78-4070F818EA22}" sibTransId="{FA89C80D-9EBA-427B-AE4F-E4C5D782750D}"/>
    <dgm:cxn modelId="{ACC35D58-2AFB-4140-9234-1DE133B8C3F9}" type="presOf" srcId="{F7FD0A2A-F50F-4842-A510-646F25FAC305}" destId="{BA0B88A6-02B3-4232-88DB-F3FE96D700D2}" srcOrd="0" destOrd="1" presId="urn:microsoft.com/office/officeart/2005/8/layout/hList1"/>
    <dgm:cxn modelId="{4923AF7E-1A6C-4D78-994E-31C96AEAF961}" type="presOf" srcId="{9E6D57A1-1CC4-4F9B-895E-4BD309915648}" destId="{BE59E359-61F2-4EF8-9113-68C9752AE8EA}" srcOrd="0" destOrd="0" presId="urn:microsoft.com/office/officeart/2005/8/layout/hList1"/>
    <dgm:cxn modelId="{08D3E682-461A-4B07-A609-4E907D642C47}" srcId="{9E6D57A1-1CC4-4F9B-895E-4BD309915648}" destId="{30D38E6B-EDEA-4B57-B922-97CCC7DDED06}" srcOrd="0" destOrd="0" parTransId="{79BB9283-DD80-42C6-9876-86287944107C}" sibTransId="{0E24991E-2E82-4F03-9969-0431DBD28127}"/>
    <dgm:cxn modelId="{5F274987-8CC9-4022-83C0-9EF8DE8EF5C4}" type="presOf" srcId="{6DE45C9F-FADC-4801-A71F-087CFCCE7F72}" destId="{C527E4E5-0D95-45CD-87CF-9386DB0CA770}" srcOrd="0" destOrd="0" presId="urn:microsoft.com/office/officeart/2005/8/layout/hList1"/>
    <dgm:cxn modelId="{5BA92095-2C40-45EA-8C33-F688A50F39BF}" type="presOf" srcId="{1DA9D514-2325-4E74-BDF0-A364D2D96E0F}" destId="{DF7F708D-1CEA-45FE-A3D3-FF7390472D6D}" srcOrd="0" destOrd="0" presId="urn:microsoft.com/office/officeart/2005/8/layout/hList1"/>
    <dgm:cxn modelId="{FCAAD4C0-ACF1-46A0-BE04-774C7A703164}" type="presOf" srcId="{86CCD196-DF2B-43BC-98C8-8313085F837B}" destId="{C527E4E5-0D95-45CD-87CF-9386DB0CA770}" srcOrd="0" destOrd="1" presId="urn:microsoft.com/office/officeart/2005/8/layout/hList1"/>
    <dgm:cxn modelId="{697038E2-3E19-4DD6-8F2A-4B8AAD5AA1E7}" type="presOf" srcId="{BE99333D-6415-4D6D-A412-C32519D45997}" destId="{BA0B88A6-02B3-4232-88DB-F3FE96D700D2}" srcOrd="0" destOrd="0" presId="urn:microsoft.com/office/officeart/2005/8/layout/hList1"/>
    <dgm:cxn modelId="{D99A45E3-AC97-4A7D-8AB2-3F0EB123A5CD}" type="presOf" srcId="{30D38E6B-EDEA-4B57-B922-97CCC7DDED06}" destId="{054DCC4E-60FF-4DBE-9870-BA42E34F97E7}" srcOrd="0" destOrd="0" presId="urn:microsoft.com/office/officeart/2005/8/layout/hList1"/>
    <dgm:cxn modelId="{75292239-6D57-4CA9-9CFF-1C70CF9DFC67}" type="presParOf" srcId="{BE59E359-61F2-4EF8-9113-68C9752AE8EA}" destId="{47D73070-4077-499A-85A6-89F70390F397}" srcOrd="0" destOrd="0" presId="urn:microsoft.com/office/officeart/2005/8/layout/hList1"/>
    <dgm:cxn modelId="{8BD43EFD-1B98-42B2-A11E-1CCE919607D9}" type="presParOf" srcId="{47D73070-4077-499A-85A6-89F70390F397}" destId="{054DCC4E-60FF-4DBE-9870-BA42E34F97E7}" srcOrd="0" destOrd="0" presId="urn:microsoft.com/office/officeart/2005/8/layout/hList1"/>
    <dgm:cxn modelId="{6A9B778D-83A1-4002-8537-403FA3B1AB73}" type="presParOf" srcId="{47D73070-4077-499A-85A6-89F70390F397}" destId="{C527E4E5-0D95-45CD-87CF-9386DB0CA770}" srcOrd="1" destOrd="0" presId="urn:microsoft.com/office/officeart/2005/8/layout/hList1"/>
    <dgm:cxn modelId="{15EF1B88-71AB-4258-87C7-E41267F71CAE}" type="presParOf" srcId="{BE59E359-61F2-4EF8-9113-68C9752AE8EA}" destId="{D61C53FB-3C22-4CA0-B422-F29051D2D7E3}" srcOrd="1" destOrd="0" presId="urn:microsoft.com/office/officeart/2005/8/layout/hList1"/>
    <dgm:cxn modelId="{05981F5D-C7BF-4267-83B0-7D972B7367A0}" type="presParOf" srcId="{BE59E359-61F2-4EF8-9113-68C9752AE8EA}" destId="{8FCD1C9A-ABA2-4857-8B90-2903890BF2FA}" srcOrd="2" destOrd="0" presId="urn:microsoft.com/office/officeart/2005/8/layout/hList1"/>
    <dgm:cxn modelId="{F7CCA171-E319-4E53-8462-947A90F81FFC}" type="presParOf" srcId="{8FCD1C9A-ABA2-4857-8B90-2903890BF2FA}" destId="{E60430DE-1ABB-40B3-B212-8A28A486C175}" srcOrd="0" destOrd="0" presId="urn:microsoft.com/office/officeart/2005/8/layout/hList1"/>
    <dgm:cxn modelId="{5C2391F5-55F2-4385-AA83-8F76C8FCB4B9}" type="presParOf" srcId="{8FCD1C9A-ABA2-4857-8B90-2903890BF2FA}" destId="{78B5B923-4A82-4326-886F-6A9610E0034F}" srcOrd="1" destOrd="0" presId="urn:microsoft.com/office/officeart/2005/8/layout/hList1"/>
    <dgm:cxn modelId="{5C8A9B39-12CF-4EFD-8AFD-57A36717DA93}" type="presParOf" srcId="{BE59E359-61F2-4EF8-9113-68C9752AE8EA}" destId="{069F6A10-1A56-45D6-A741-019F96CD3A5E}" srcOrd="3" destOrd="0" presId="urn:microsoft.com/office/officeart/2005/8/layout/hList1"/>
    <dgm:cxn modelId="{A2E865A7-B9D3-4D8A-991C-FD4D6550914B}" type="presParOf" srcId="{BE59E359-61F2-4EF8-9113-68C9752AE8EA}" destId="{32A1FCCB-8D84-4C78-8F4D-26C526EEA893}" srcOrd="4" destOrd="0" presId="urn:microsoft.com/office/officeart/2005/8/layout/hList1"/>
    <dgm:cxn modelId="{19124C6B-4BA7-4EE5-BBE8-10C845495748}" type="presParOf" srcId="{32A1FCCB-8D84-4C78-8F4D-26C526EEA893}" destId="{DF7F708D-1CEA-45FE-A3D3-FF7390472D6D}" srcOrd="0" destOrd="0" presId="urn:microsoft.com/office/officeart/2005/8/layout/hList1"/>
    <dgm:cxn modelId="{ECFA1D27-257A-45FB-9199-B9BBB8E619CA}" type="presParOf" srcId="{32A1FCCB-8D84-4C78-8F4D-26C526EEA893}" destId="{BA0B88A6-02B3-4232-88DB-F3FE96D700D2}"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94B1785-8F56-482E-9CE7-B023DB09FE70}" type="doc">
      <dgm:prSet loTypeId="urn:microsoft.com/office/officeart/2005/8/layout/vList2" loCatId="list" qsTypeId="urn:microsoft.com/office/officeart/2005/8/quickstyle/simple4" qsCatId="simple" csTypeId="urn:microsoft.com/office/officeart/2005/8/colors/accent6_2" csCatId="accent6"/>
      <dgm:spPr/>
      <dgm:t>
        <a:bodyPr/>
        <a:lstStyle/>
        <a:p>
          <a:endParaRPr lang="en-BE"/>
        </a:p>
      </dgm:t>
    </dgm:pt>
    <dgm:pt modelId="{A7CEDF13-8467-41CF-9437-D84DF3F492B7}">
      <dgm:prSet/>
      <dgm:spPr/>
      <dgm:t>
        <a:bodyPr/>
        <a:lstStyle/>
        <a:p>
          <a:r>
            <a:rPr lang="en-GB" b="1" dirty="0"/>
            <a:t>Resolución de problemas basada en escenarios</a:t>
          </a:r>
          <a:endParaRPr lang="en-BE" b="1" dirty="0"/>
        </a:p>
      </dgm:t>
    </dgm:pt>
    <dgm:pt modelId="{12A0E5D9-4B6D-4A19-A9FA-881258310094}" type="parTrans" cxnId="{DB775C21-53D9-48D4-8FA6-DD1AAF931A00}">
      <dgm:prSet/>
      <dgm:spPr/>
      <dgm:t>
        <a:bodyPr/>
        <a:lstStyle/>
        <a:p>
          <a:endParaRPr lang="en-BE"/>
        </a:p>
      </dgm:t>
    </dgm:pt>
    <dgm:pt modelId="{56398F28-B308-429E-9E15-ADB475F7C01D}" type="sibTrans" cxnId="{DB775C21-53D9-48D4-8FA6-DD1AAF931A00}">
      <dgm:prSet/>
      <dgm:spPr/>
      <dgm:t>
        <a:bodyPr/>
        <a:lstStyle/>
        <a:p>
          <a:endParaRPr lang="en-BE"/>
        </a:p>
      </dgm:t>
    </dgm:pt>
    <dgm:pt modelId="{6DAF520F-D59D-4AD6-B681-717E54660607}">
      <dgm:prSet/>
      <dgm:spPr/>
      <dgm:t>
        <a:bodyPr/>
        <a:lstStyle/>
        <a:p>
          <a:r>
            <a:rPr lang="en-GB"/>
            <a:t>Actividad: Presente a los estudiantes un escenario que reproduzca un problema real de su campo profesional, como la resolución de un problema común con un sistema de fontanería. Los grupos trabajan en colaboración para idear una solución.</a:t>
          </a:r>
          <a:endParaRPr lang="en-BE"/>
        </a:p>
      </dgm:t>
    </dgm:pt>
    <dgm:pt modelId="{4A1CAB80-C3AE-4E50-9DAE-1AB144854881}" type="parTrans" cxnId="{993632DF-7513-42B7-A801-A493460C0A59}">
      <dgm:prSet/>
      <dgm:spPr/>
      <dgm:t>
        <a:bodyPr/>
        <a:lstStyle/>
        <a:p>
          <a:endParaRPr lang="en-BE"/>
        </a:p>
      </dgm:t>
    </dgm:pt>
    <dgm:pt modelId="{0A308072-EE1A-464C-9541-6380027F7AB1}" type="sibTrans" cxnId="{993632DF-7513-42B7-A801-A493460C0A59}">
      <dgm:prSet/>
      <dgm:spPr/>
      <dgm:t>
        <a:bodyPr/>
        <a:lstStyle/>
        <a:p>
          <a:endParaRPr lang="en-BE"/>
        </a:p>
      </dgm:t>
    </dgm:pt>
    <dgm:pt modelId="{A6C1200E-C255-4BBC-B311-31D348AE1351}">
      <dgm:prSet/>
      <dgm:spPr/>
      <dgm:t>
        <a:bodyPr/>
        <a:lstStyle/>
        <a:p>
          <a:r>
            <a:rPr lang="en-GB"/>
            <a:t>Objetivo: Desarrollar el pensamiento crítico y las habilidades prácticas de resolución de problemas en un contexto relevante para la industria.</a:t>
          </a:r>
          <a:endParaRPr lang="en-BE"/>
        </a:p>
      </dgm:t>
    </dgm:pt>
    <dgm:pt modelId="{376D6686-61A5-40A5-941B-D2E90CC966C6}" type="parTrans" cxnId="{1F5BC48B-C58B-4830-BC69-759021A12F96}">
      <dgm:prSet/>
      <dgm:spPr/>
      <dgm:t>
        <a:bodyPr/>
        <a:lstStyle/>
        <a:p>
          <a:endParaRPr lang="en-BE"/>
        </a:p>
      </dgm:t>
    </dgm:pt>
    <dgm:pt modelId="{96307EEF-3734-4E79-B8E1-2D649A62E133}" type="sibTrans" cxnId="{1F5BC48B-C58B-4830-BC69-759021A12F96}">
      <dgm:prSet/>
      <dgm:spPr/>
      <dgm:t>
        <a:bodyPr/>
        <a:lstStyle/>
        <a:p>
          <a:endParaRPr lang="en-BE"/>
        </a:p>
      </dgm:t>
    </dgm:pt>
    <dgm:pt modelId="{2867130B-C2A4-440E-B20D-2DCB89174B11}">
      <dgm:prSet/>
      <dgm:spPr/>
      <dgm:t>
        <a:bodyPr/>
        <a:lstStyle/>
        <a:p>
          <a:r>
            <a:rPr lang="en-GB" b="1" dirty="0"/>
            <a:t>Reto de diseño colaborativo</a:t>
          </a:r>
          <a:endParaRPr lang="en-BE" b="1" dirty="0"/>
        </a:p>
      </dgm:t>
    </dgm:pt>
    <dgm:pt modelId="{7BB1DA14-7415-481D-A5F6-7D8DEF8C04F4}" type="parTrans" cxnId="{8239CE8B-2165-467C-AED8-622E0031033A}">
      <dgm:prSet/>
      <dgm:spPr/>
      <dgm:t>
        <a:bodyPr/>
        <a:lstStyle/>
        <a:p>
          <a:endParaRPr lang="en-BE"/>
        </a:p>
      </dgm:t>
    </dgm:pt>
    <dgm:pt modelId="{CBC70CCE-A0EB-4B47-B65F-C0730B086509}" type="sibTrans" cxnId="{8239CE8B-2165-467C-AED8-622E0031033A}">
      <dgm:prSet/>
      <dgm:spPr/>
      <dgm:t>
        <a:bodyPr/>
        <a:lstStyle/>
        <a:p>
          <a:endParaRPr lang="en-BE"/>
        </a:p>
      </dgm:t>
    </dgm:pt>
    <dgm:pt modelId="{DB77DBA2-9373-42FC-AAE2-98BDF77F7C7D}">
      <dgm:prSet/>
      <dgm:spPr/>
      <dgm:t>
        <a:bodyPr/>
        <a:lstStyle/>
        <a:p>
          <a:r>
            <a:rPr lang="en-GB"/>
            <a:t>Actividad: Asigne a los estudiantes la creación de un diseño de producto, como una silla para los estudiantes de carpintería o una receta para los estudiantes de cocina. Los grupos esbozan el diseño, preparan una lista de materiales y esbozan un plan de ejecución.</a:t>
          </a:r>
          <a:endParaRPr lang="en-BE"/>
        </a:p>
      </dgm:t>
    </dgm:pt>
    <dgm:pt modelId="{F6E71C49-069D-469C-B89F-A2D04F261322}" type="parTrans" cxnId="{69D0AB78-E198-442E-8EFB-F793BDE5C634}">
      <dgm:prSet/>
      <dgm:spPr/>
      <dgm:t>
        <a:bodyPr/>
        <a:lstStyle/>
        <a:p>
          <a:endParaRPr lang="en-BE"/>
        </a:p>
      </dgm:t>
    </dgm:pt>
    <dgm:pt modelId="{CEC539B8-2BCB-42C7-A4D3-3FD676C8D15A}" type="sibTrans" cxnId="{69D0AB78-E198-442E-8EFB-F793BDE5C634}">
      <dgm:prSet/>
      <dgm:spPr/>
      <dgm:t>
        <a:bodyPr/>
        <a:lstStyle/>
        <a:p>
          <a:endParaRPr lang="en-BE"/>
        </a:p>
      </dgm:t>
    </dgm:pt>
    <dgm:pt modelId="{6CD29266-CF5F-4EB0-AC62-8D41A5FA05DF}">
      <dgm:prSet/>
      <dgm:spPr/>
      <dgm:t>
        <a:bodyPr/>
        <a:lstStyle/>
        <a:p>
          <a:r>
            <a:rPr lang="en-GB"/>
            <a:t>Objetivo: Fomentar la creatividad, la planificación y la capacidad de comunicación mediante una tarea directamente relacionada con su formación profesional.</a:t>
          </a:r>
          <a:endParaRPr lang="en-BE"/>
        </a:p>
      </dgm:t>
    </dgm:pt>
    <dgm:pt modelId="{881667DB-A6F8-4265-AB7E-030FB3121998}" type="parTrans" cxnId="{4E7E58F3-B70F-4782-8346-422CAEC14504}">
      <dgm:prSet/>
      <dgm:spPr/>
      <dgm:t>
        <a:bodyPr/>
        <a:lstStyle/>
        <a:p>
          <a:endParaRPr lang="en-BE"/>
        </a:p>
      </dgm:t>
    </dgm:pt>
    <dgm:pt modelId="{D5AFE265-1079-417A-9A8C-B3DE527EF6E5}" type="sibTrans" cxnId="{4E7E58F3-B70F-4782-8346-422CAEC14504}">
      <dgm:prSet/>
      <dgm:spPr/>
      <dgm:t>
        <a:bodyPr/>
        <a:lstStyle/>
        <a:p>
          <a:endParaRPr lang="en-BE"/>
        </a:p>
      </dgm:t>
    </dgm:pt>
    <dgm:pt modelId="{939D870D-E415-46A4-AFE3-4A6B09E8FF1E}">
      <dgm:prSet/>
      <dgm:spPr/>
      <dgm:t>
        <a:bodyPr/>
        <a:lstStyle/>
        <a:p>
          <a:r>
            <a:rPr lang="en-GB" b="1" dirty="0"/>
            <a:t>Presentaciones en grupo sobre prácticas del sector</a:t>
          </a:r>
          <a:endParaRPr lang="en-BE" b="1" dirty="0"/>
        </a:p>
      </dgm:t>
    </dgm:pt>
    <dgm:pt modelId="{7ED199FF-349E-4B9A-97B8-3ED660F9A1FE}" type="parTrans" cxnId="{40DE517D-A234-48D6-87E7-B91C42BD597D}">
      <dgm:prSet/>
      <dgm:spPr/>
      <dgm:t>
        <a:bodyPr/>
        <a:lstStyle/>
        <a:p>
          <a:endParaRPr lang="en-BE"/>
        </a:p>
      </dgm:t>
    </dgm:pt>
    <dgm:pt modelId="{D6960E15-140C-4344-A665-2EED3E8FE3FC}" type="sibTrans" cxnId="{40DE517D-A234-48D6-87E7-B91C42BD597D}">
      <dgm:prSet/>
      <dgm:spPr/>
      <dgm:t>
        <a:bodyPr/>
        <a:lstStyle/>
        <a:p>
          <a:endParaRPr lang="en-BE"/>
        </a:p>
      </dgm:t>
    </dgm:pt>
    <dgm:pt modelId="{AAFD559D-4F33-4483-83F6-7E3B66773E12}">
      <dgm:prSet/>
      <dgm:spPr/>
      <dgm:t>
        <a:bodyPr/>
        <a:lstStyle/>
        <a:p>
          <a:r>
            <a:rPr lang="en-GB"/>
            <a:t>Actividad: Asigna a cada grupo un tema diferente, como "Procedimientos de seguridad en la construcción" o "Atención al cliente en hostelería". Los grupos crean una presentación y la exponen a la clase.</a:t>
          </a:r>
          <a:endParaRPr lang="en-BE"/>
        </a:p>
      </dgm:t>
    </dgm:pt>
    <dgm:pt modelId="{61E2B616-E897-4C3D-8359-F4E31148CA7B}" type="parTrans" cxnId="{38AB172E-3BC9-42B8-94AD-707FFB3B118E}">
      <dgm:prSet/>
      <dgm:spPr/>
      <dgm:t>
        <a:bodyPr/>
        <a:lstStyle/>
        <a:p>
          <a:endParaRPr lang="en-BE"/>
        </a:p>
      </dgm:t>
    </dgm:pt>
    <dgm:pt modelId="{F9AA7579-6ACD-4CB2-B6D9-B04092DFAC42}" type="sibTrans" cxnId="{38AB172E-3BC9-42B8-94AD-707FFB3B118E}">
      <dgm:prSet/>
      <dgm:spPr/>
      <dgm:t>
        <a:bodyPr/>
        <a:lstStyle/>
        <a:p>
          <a:endParaRPr lang="en-BE"/>
        </a:p>
      </dgm:t>
    </dgm:pt>
    <dgm:pt modelId="{5EAF32D9-BBC0-42E9-A556-49BF5C820733}">
      <dgm:prSet/>
      <dgm:spPr/>
      <dgm:t>
        <a:bodyPr/>
        <a:lstStyle/>
        <a:p>
          <a:r>
            <a:rPr lang="en-GB"/>
            <a:t>Objetivo: Desarrollar habilidades de comunicación, investigación y presentación, a la vez que se profundiza en el conocimiento de las prácticas profesionales básicas.</a:t>
          </a:r>
          <a:endParaRPr lang="en-BE"/>
        </a:p>
      </dgm:t>
    </dgm:pt>
    <dgm:pt modelId="{C55FA0C7-FB75-424A-9FEE-68F33480C6C1}" type="parTrans" cxnId="{FE55A96E-F680-4AFA-8363-1883C3CA4B16}">
      <dgm:prSet/>
      <dgm:spPr/>
      <dgm:t>
        <a:bodyPr/>
        <a:lstStyle/>
        <a:p>
          <a:endParaRPr lang="en-BE"/>
        </a:p>
      </dgm:t>
    </dgm:pt>
    <dgm:pt modelId="{5C6EEB00-B3CB-4E79-9F48-912125973AE1}" type="sibTrans" cxnId="{FE55A96E-F680-4AFA-8363-1883C3CA4B16}">
      <dgm:prSet/>
      <dgm:spPr/>
      <dgm:t>
        <a:bodyPr/>
        <a:lstStyle/>
        <a:p>
          <a:endParaRPr lang="en-BE"/>
        </a:p>
      </dgm:t>
    </dgm:pt>
    <dgm:pt modelId="{7B1D22D1-B052-4C48-AC1A-8321A377BA33}" type="pres">
      <dgm:prSet presAssocID="{E94B1785-8F56-482E-9CE7-B023DB09FE70}" presName="linear" presStyleCnt="0">
        <dgm:presLayoutVars>
          <dgm:animLvl val="lvl"/>
          <dgm:resizeHandles val="exact"/>
        </dgm:presLayoutVars>
      </dgm:prSet>
      <dgm:spPr/>
    </dgm:pt>
    <dgm:pt modelId="{F87BEF2B-3FF1-4F9E-905B-85F9F5F7563F}" type="pres">
      <dgm:prSet presAssocID="{A7CEDF13-8467-41CF-9437-D84DF3F492B7}" presName="parentText" presStyleLbl="node1" presStyleIdx="0" presStyleCnt="3">
        <dgm:presLayoutVars>
          <dgm:chMax val="0"/>
          <dgm:bulletEnabled val="1"/>
        </dgm:presLayoutVars>
      </dgm:prSet>
      <dgm:spPr/>
    </dgm:pt>
    <dgm:pt modelId="{1CD0DACE-63D0-4841-88CF-F1B0F01C8456}" type="pres">
      <dgm:prSet presAssocID="{A7CEDF13-8467-41CF-9437-D84DF3F492B7}" presName="childText" presStyleLbl="revTx" presStyleIdx="0" presStyleCnt="3">
        <dgm:presLayoutVars>
          <dgm:bulletEnabled val="1"/>
        </dgm:presLayoutVars>
      </dgm:prSet>
      <dgm:spPr/>
    </dgm:pt>
    <dgm:pt modelId="{F8AF2C17-76BE-4C7B-B9CD-D50E62AEB098}" type="pres">
      <dgm:prSet presAssocID="{2867130B-C2A4-440E-B20D-2DCB89174B11}" presName="parentText" presStyleLbl="node1" presStyleIdx="1" presStyleCnt="3">
        <dgm:presLayoutVars>
          <dgm:chMax val="0"/>
          <dgm:bulletEnabled val="1"/>
        </dgm:presLayoutVars>
      </dgm:prSet>
      <dgm:spPr/>
    </dgm:pt>
    <dgm:pt modelId="{4C8F2969-98B3-474D-8CCB-55E50F0EADAD}" type="pres">
      <dgm:prSet presAssocID="{2867130B-C2A4-440E-B20D-2DCB89174B11}" presName="childText" presStyleLbl="revTx" presStyleIdx="1" presStyleCnt="3">
        <dgm:presLayoutVars>
          <dgm:bulletEnabled val="1"/>
        </dgm:presLayoutVars>
      </dgm:prSet>
      <dgm:spPr/>
    </dgm:pt>
    <dgm:pt modelId="{1A653039-E89F-4B77-B546-D81C3EFE2622}" type="pres">
      <dgm:prSet presAssocID="{939D870D-E415-46A4-AFE3-4A6B09E8FF1E}" presName="parentText" presStyleLbl="node1" presStyleIdx="2" presStyleCnt="3">
        <dgm:presLayoutVars>
          <dgm:chMax val="0"/>
          <dgm:bulletEnabled val="1"/>
        </dgm:presLayoutVars>
      </dgm:prSet>
      <dgm:spPr/>
    </dgm:pt>
    <dgm:pt modelId="{53637E84-8BAA-4352-B492-148AABEEDF19}" type="pres">
      <dgm:prSet presAssocID="{939D870D-E415-46A4-AFE3-4A6B09E8FF1E}" presName="childText" presStyleLbl="revTx" presStyleIdx="2" presStyleCnt="3">
        <dgm:presLayoutVars>
          <dgm:bulletEnabled val="1"/>
        </dgm:presLayoutVars>
      </dgm:prSet>
      <dgm:spPr/>
    </dgm:pt>
  </dgm:ptLst>
  <dgm:cxnLst>
    <dgm:cxn modelId="{D430AD09-A96A-4101-AB0E-FA0B4E2E88F0}" type="presOf" srcId="{AAFD559D-4F33-4483-83F6-7E3B66773E12}" destId="{53637E84-8BAA-4352-B492-148AABEEDF19}" srcOrd="0" destOrd="0" presId="urn:microsoft.com/office/officeart/2005/8/layout/vList2"/>
    <dgm:cxn modelId="{DB775C21-53D9-48D4-8FA6-DD1AAF931A00}" srcId="{E94B1785-8F56-482E-9CE7-B023DB09FE70}" destId="{A7CEDF13-8467-41CF-9437-D84DF3F492B7}" srcOrd="0" destOrd="0" parTransId="{12A0E5D9-4B6D-4A19-A9FA-881258310094}" sibTransId="{56398F28-B308-429E-9E15-ADB475F7C01D}"/>
    <dgm:cxn modelId="{38AB172E-3BC9-42B8-94AD-707FFB3B118E}" srcId="{939D870D-E415-46A4-AFE3-4A6B09E8FF1E}" destId="{AAFD559D-4F33-4483-83F6-7E3B66773E12}" srcOrd="0" destOrd="0" parTransId="{61E2B616-E897-4C3D-8359-F4E31148CA7B}" sibTransId="{F9AA7579-6ACD-4CB2-B6D9-B04092DFAC42}"/>
    <dgm:cxn modelId="{6B755C5C-5F33-42A7-8871-BB2384F67FAC}" type="presOf" srcId="{A6C1200E-C255-4BBC-B311-31D348AE1351}" destId="{1CD0DACE-63D0-4841-88CF-F1B0F01C8456}" srcOrd="0" destOrd="1" presId="urn:microsoft.com/office/officeart/2005/8/layout/vList2"/>
    <dgm:cxn modelId="{FE55A96E-F680-4AFA-8363-1883C3CA4B16}" srcId="{939D870D-E415-46A4-AFE3-4A6B09E8FF1E}" destId="{5EAF32D9-BBC0-42E9-A556-49BF5C820733}" srcOrd="1" destOrd="0" parTransId="{C55FA0C7-FB75-424A-9FEE-68F33480C6C1}" sibTransId="{5C6EEB00-B3CB-4E79-9F48-912125973AE1}"/>
    <dgm:cxn modelId="{69D0AB78-E198-442E-8EFB-F793BDE5C634}" srcId="{2867130B-C2A4-440E-B20D-2DCB89174B11}" destId="{DB77DBA2-9373-42FC-AAE2-98BDF77F7C7D}" srcOrd="0" destOrd="0" parTransId="{F6E71C49-069D-469C-B89F-A2D04F261322}" sibTransId="{CEC539B8-2BCB-42C7-A4D3-3FD676C8D15A}"/>
    <dgm:cxn modelId="{3256AE59-16B4-45EB-8FE9-82A92833D920}" type="presOf" srcId="{E94B1785-8F56-482E-9CE7-B023DB09FE70}" destId="{7B1D22D1-B052-4C48-AC1A-8321A377BA33}" srcOrd="0" destOrd="0" presId="urn:microsoft.com/office/officeart/2005/8/layout/vList2"/>
    <dgm:cxn modelId="{A6E24A5A-BC0A-4483-9DC2-0F9A3806C326}" type="presOf" srcId="{2867130B-C2A4-440E-B20D-2DCB89174B11}" destId="{F8AF2C17-76BE-4C7B-B9CD-D50E62AEB098}" srcOrd="0" destOrd="0" presId="urn:microsoft.com/office/officeart/2005/8/layout/vList2"/>
    <dgm:cxn modelId="{40DE517D-A234-48D6-87E7-B91C42BD597D}" srcId="{E94B1785-8F56-482E-9CE7-B023DB09FE70}" destId="{939D870D-E415-46A4-AFE3-4A6B09E8FF1E}" srcOrd="2" destOrd="0" parTransId="{7ED199FF-349E-4B9A-97B8-3ED660F9A1FE}" sibTransId="{D6960E15-140C-4344-A665-2EED3E8FE3FC}"/>
    <dgm:cxn modelId="{4A961D85-444B-438C-934F-254658165250}" type="presOf" srcId="{6CD29266-CF5F-4EB0-AC62-8D41A5FA05DF}" destId="{4C8F2969-98B3-474D-8CCB-55E50F0EADAD}" srcOrd="0" destOrd="1" presId="urn:microsoft.com/office/officeart/2005/8/layout/vList2"/>
    <dgm:cxn modelId="{1F5BC48B-C58B-4830-BC69-759021A12F96}" srcId="{A7CEDF13-8467-41CF-9437-D84DF3F492B7}" destId="{A6C1200E-C255-4BBC-B311-31D348AE1351}" srcOrd="1" destOrd="0" parTransId="{376D6686-61A5-40A5-941B-D2E90CC966C6}" sibTransId="{96307EEF-3734-4E79-B8E1-2D649A62E133}"/>
    <dgm:cxn modelId="{8239CE8B-2165-467C-AED8-622E0031033A}" srcId="{E94B1785-8F56-482E-9CE7-B023DB09FE70}" destId="{2867130B-C2A4-440E-B20D-2DCB89174B11}" srcOrd="1" destOrd="0" parTransId="{7BB1DA14-7415-481D-A5F6-7D8DEF8C04F4}" sibTransId="{CBC70CCE-A0EB-4B47-B65F-C0730B086509}"/>
    <dgm:cxn modelId="{78A09FBA-84F8-4BF7-B651-CCB6A5AEEB4A}" type="presOf" srcId="{939D870D-E415-46A4-AFE3-4A6B09E8FF1E}" destId="{1A653039-E89F-4B77-B546-D81C3EFE2622}" srcOrd="0" destOrd="0" presId="urn:microsoft.com/office/officeart/2005/8/layout/vList2"/>
    <dgm:cxn modelId="{993632DF-7513-42B7-A801-A493460C0A59}" srcId="{A7CEDF13-8467-41CF-9437-D84DF3F492B7}" destId="{6DAF520F-D59D-4AD6-B681-717E54660607}" srcOrd="0" destOrd="0" parTransId="{4A1CAB80-C3AE-4E50-9DAE-1AB144854881}" sibTransId="{0A308072-EE1A-464C-9541-6380027F7AB1}"/>
    <dgm:cxn modelId="{E57690E9-98AD-44B7-95C2-83BA22851211}" type="presOf" srcId="{6DAF520F-D59D-4AD6-B681-717E54660607}" destId="{1CD0DACE-63D0-4841-88CF-F1B0F01C8456}" srcOrd="0" destOrd="0" presId="urn:microsoft.com/office/officeart/2005/8/layout/vList2"/>
    <dgm:cxn modelId="{22E4B0EA-15CF-49B9-9B75-F7D8936D8B6C}" type="presOf" srcId="{5EAF32D9-BBC0-42E9-A556-49BF5C820733}" destId="{53637E84-8BAA-4352-B492-148AABEEDF19}" srcOrd="0" destOrd="1" presId="urn:microsoft.com/office/officeart/2005/8/layout/vList2"/>
    <dgm:cxn modelId="{D0CCB3F1-308E-49FA-9DEF-473C4FD1D421}" type="presOf" srcId="{A7CEDF13-8467-41CF-9437-D84DF3F492B7}" destId="{F87BEF2B-3FF1-4F9E-905B-85F9F5F7563F}" srcOrd="0" destOrd="0" presId="urn:microsoft.com/office/officeart/2005/8/layout/vList2"/>
    <dgm:cxn modelId="{7007EDF1-1815-46C3-B080-2CB7FDA6A25B}" type="presOf" srcId="{DB77DBA2-9373-42FC-AAE2-98BDF77F7C7D}" destId="{4C8F2969-98B3-474D-8CCB-55E50F0EADAD}" srcOrd="0" destOrd="0" presId="urn:microsoft.com/office/officeart/2005/8/layout/vList2"/>
    <dgm:cxn modelId="{4E7E58F3-B70F-4782-8346-422CAEC14504}" srcId="{2867130B-C2A4-440E-B20D-2DCB89174B11}" destId="{6CD29266-CF5F-4EB0-AC62-8D41A5FA05DF}" srcOrd="1" destOrd="0" parTransId="{881667DB-A6F8-4265-AB7E-030FB3121998}" sibTransId="{D5AFE265-1079-417A-9A8C-B3DE527EF6E5}"/>
    <dgm:cxn modelId="{FF5726D2-14CB-4F9E-9AD1-AEF2956F86F1}" type="presParOf" srcId="{7B1D22D1-B052-4C48-AC1A-8321A377BA33}" destId="{F87BEF2B-3FF1-4F9E-905B-85F9F5F7563F}" srcOrd="0" destOrd="0" presId="urn:microsoft.com/office/officeart/2005/8/layout/vList2"/>
    <dgm:cxn modelId="{1DC95E2A-9E56-42F9-8A0C-2DA63BA2E801}" type="presParOf" srcId="{7B1D22D1-B052-4C48-AC1A-8321A377BA33}" destId="{1CD0DACE-63D0-4841-88CF-F1B0F01C8456}" srcOrd="1" destOrd="0" presId="urn:microsoft.com/office/officeart/2005/8/layout/vList2"/>
    <dgm:cxn modelId="{9ABF04E0-4321-4D50-9F35-167260D5FB59}" type="presParOf" srcId="{7B1D22D1-B052-4C48-AC1A-8321A377BA33}" destId="{F8AF2C17-76BE-4C7B-B9CD-D50E62AEB098}" srcOrd="2" destOrd="0" presId="urn:microsoft.com/office/officeart/2005/8/layout/vList2"/>
    <dgm:cxn modelId="{9DA2FD25-D62F-4313-B730-44E62D25D4AA}" type="presParOf" srcId="{7B1D22D1-B052-4C48-AC1A-8321A377BA33}" destId="{4C8F2969-98B3-474D-8CCB-55E50F0EADAD}" srcOrd="3" destOrd="0" presId="urn:microsoft.com/office/officeart/2005/8/layout/vList2"/>
    <dgm:cxn modelId="{3270359F-71BB-491B-917F-8F9AC62E668A}" type="presParOf" srcId="{7B1D22D1-B052-4C48-AC1A-8321A377BA33}" destId="{1A653039-E89F-4B77-B546-D81C3EFE2622}" srcOrd="4" destOrd="0" presId="urn:microsoft.com/office/officeart/2005/8/layout/vList2"/>
    <dgm:cxn modelId="{50159AD7-2887-4796-A9DF-7BF1AFBCCEDE}" type="presParOf" srcId="{7B1D22D1-B052-4C48-AC1A-8321A377BA33}" destId="{53637E84-8BAA-4352-B492-148AABEEDF19}" srcOrd="5"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54419-FBEA-4F1C-A36E-AF4AE29BB96F}"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EC93ED45-6054-4E24-AD6C-E6A0B048C99C}">
      <dgm:prSet/>
      <dgm:spPr/>
      <dgm:t>
        <a:bodyPr/>
        <a:lstStyle/>
        <a:p>
          <a:r>
            <a:rPr lang="en-GB" b="1"/>
            <a:t>Colaboración estructurada en clase</a:t>
          </a:r>
          <a:endParaRPr lang="en-BE"/>
        </a:p>
      </dgm:t>
    </dgm:pt>
    <dgm:pt modelId="{004A0BC4-C548-4F2E-A040-60B5A0F4848D}" type="parTrans" cxnId="{EA07E0F4-B02F-4DB5-B50A-2E4D31C72558}">
      <dgm:prSet/>
      <dgm:spPr/>
      <dgm:t>
        <a:bodyPr/>
        <a:lstStyle/>
        <a:p>
          <a:endParaRPr lang="en-BE"/>
        </a:p>
      </dgm:t>
    </dgm:pt>
    <dgm:pt modelId="{5A31719F-2E87-4915-9781-584E2D052601}" type="sibTrans" cxnId="{EA07E0F4-B02F-4DB5-B50A-2E4D31C72558}">
      <dgm:prSet/>
      <dgm:spPr/>
      <dgm:t>
        <a:bodyPr/>
        <a:lstStyle/>
        <a:p>
          <a:endParaRPr lang="en-BE"/>
        </a:p>
      </dgm:t>
    </dgm:pt>
    <dgm:pt modelId="{EB6B3CBA-DDCE-43C2-BE9E-53B77F2C94BA}">
      <dgm:prSet/>
      <dgm:spPr/>
      <dgm:t>
        <a:bodyPr/>
        <a:lstStyle/>
        <a:p>
          <a:r>
            <a:rPr lang="en-GB" b="1"/>
            <a:t>Asignación de funciones</a:t>
          </a:r>
          <a:r>
            <a:rPr lang="en-GB"/>
            <a:t>: Asigna funciones como "líder del debate", "tomador de apuntes" o "coordinador de tareas prácticas" para asegurarte de que todos los alumnos participan de forma significativa.</a:t>
          </a:r>
          <a:endParaRPr lang="en-BE"/>
        </a:p>
      </dgm:t>
    </dgm:pt>
    <dgm:pt modelId="{6E2B8CA9-AB34-4FB8-91CA-A0E1FE4BEF07}" type="parTrans" cxnId="{1D2F7D45-9DCB-4AFD-AE24-6ED64E430F71}">
      <dgm:prSet/>
      <dgm:spPr/>
      <dgm:t>
        <a:bodyPr/>
        <a:lstStyle/>
        <a:p>
          <a:endParaRPr lang="en-BE"/>
        </a:p>
      </dgm:t>
    </dgm:pt>
    <dgm:pt modelId="{217FF985-60D0-4F15-8A57-9588F5ECAC4A}" type="sibTrans" cxnId="{1D2F7D45-9DCB-4AFD-AE24-6ED64E430F71}">
      <dgm:prSet/>
      <dgm:spPr/>
      <dgm:t>
        <a:bodyPr/>
        <a:lstStyle/>
        <a:p>
          <a:endParaRPr lang="en-BE"/>
        </a:p>
      </dgm:t>
    </dgm:pt>
    <dgm:pt modelId="{6B0EA800-2376-4875-B6D3-C622D1B2BFCF}">
      <dgm:prSet/>
      <dgm:spPr/>
      <dgm:t>
        <a:bodyPr/>
        <a:lstStyle/>
        <a:p>
          <a:r>
            <a:rPr lang="en-GB" b="1"/>
            <a:t>Enfoque práctico</a:t>
          </a:r>
          <a:r>
            <a:rPr lang="en-GB"/>
            <a:t>: Asegúrese de que las actividades en clase se centran en la resolución práctica de problemas del mundo real que reflejen las prácticas de la industria. Por ejemplo, los alumnos pueden trabajar juntos para ensamblar y probar un componente mecánico.</a:t>
          </a:r>
          <a:endParaRPr lang="en-BE"/>
        </a:p>
      </dgm:t>
    </dgm:pt>
    <dgm:pt modelId="{669EBB14-656A-435A-9F53-42C1BFEE8CC2}" type="parTrans" cxnId="{577A7237-E85F-4F73-B422-7F6FDA5EF067}">
      <dgm:prSet/>
      <dgm:spPr/>
      <dgm:t>
        <a:bodyPr/>
        <a:lstStyle/>
        <a:p>
          <a:endParaRPr lang="en-BE"/>
        </a:p>
      </dgm:t>
    </dgm:pt>
    <dgm:pt modelId="{FE741351-19F7-477B-A788-E6EBB7AF06B3}" type="sibTrans" cxnId="{577A7237-E85F-4F73-B422-7F6FDA5EF067}">
      <dgm:prSet/>
      <dgm:spPr/>
      <dgm:t>
        <a:bodyPr/>
        <a:lstStyle/>
        <a:p>
          <a:endParaRPr lang="en-BE"/>
        </a:p>
      </dgm:t>
    </dgm:pt>
    <dgm:pt modelId="{3A580A01-194A-4785-BB35-43ABDEB0E31E}">
      <dgm:prSet/>
      <dgm:spPr/>
      <dgm:t>
        <a:bodyPr/>
        <a:lstStyle/>
        <a:p>
          <a:r>
            <a:rPr lang="en-GB" b="1"/>
            <a:t>Utilizar herramientas de aprendizaje colaborativo</a:t>
          </a:r>
          <a:endParaRPr lang="en-BE"/>
        </a:p>
      </dgm:t>
    </dgm:pt>
    <dgm:pt modelId="{B743F1ED-D316-417E-82E4-1AD7D31D5F4D}" type="parTrans" cxnId="{A3FF9E42-3B70-44FB-9CCB-C59A3D57A08A}">
      <dgm:prSet/>
      <dgm:spPr/>
      <dgm:t>
        <a:bodyPr/>
        <a:lstStyle/>
        <a:p>
          <a:endParaRPr lang="en-BE"/>
        </a:p>
      </dgm:t>
    </dgm:pt>
    <dgm:pt modelId="{49A08274-A17B-4AA2-A5CD-A480AC64827A}" type="sibTrans" cxnId="{A3FF9E42-3B70-44FB-9CCB-C59A3D57A08A}">
      <dgm:prSet/>
      <dgm:spPr/>
      <dgm:t>
        <a:bodyPr/>
        <a:lstStyle/>
        <a:p>
          <a:endParaRPr lang="en-BE"/>
        </a:p>
      </dgm:t>
    </dgm:pt>
    <dgm:pt modelId="{09E5509F-5B21-4533-8DA8-1D71C31E1EA1}">
      <dgm:prSet/>
      <dgm:spPr/>
      <dgm:t>
        <a:bodyPr/>
        <a:lstStyle/>
        <a:p>
          <a:r>
            <a:rPr lang="en-GB" b="1"/>
            <a:t>Herramientas de colaboración digital</a:t>
          </a:r>
          <a:r>
            <a:rPr lang="en-GB"/>
            <a:t>: Herramientas como Google Workspace (Docs, Slides) y Trello pueden facilitar la colaboración en tiempo real, la creación de contenidos y el seguimiento de tareas.</a:t>
          </a:r>
          <a:endParaRPr lang="en-BE"/>
        </a:p>
      </dgm:t>
    </dgm:pt>
    <dgm:pt modelId="{CAF21476-506C-410C-A898-996D9E0C9856}" type="parTrans" cxnId="{B0C8CC47-5FFF-4A3B-AE73-E5B48F0E2AC6}">
      <dgm:prSet/>
      <dgm:spPr/>
      <dgm:t>
        <a:bodyPr/>
        <a:lstStyle/>
        <a:p>
          <a:endParaRPr lang="en-BE"/>
        </a:p>
      </dgm:t>
    </dgm:pt>
    <dgm:pt modelId="{843FE360-D41B-4A82-84F9-3760D528FE14}" type="sibTrans" cxnId="{B0C8CC47-5FFF-4A3B-AE73-E5B48F0E2AC6}">
      <dgm:prSet/>
      <dgm:spPr/>
      <dgm:t>
        <a:bodyPr/>
        <a:lstStyle/>
        <a:p>
          <a:endParaRPr lang="en-BE"/>
        </a:p>
      </dgm:t>
    </dgm:pt>
    <dgm:pt modelId="{FC1AF9D5-A784-4CC1-B6B6-B12CE09AE161}">
      <dgm:prSet/>
      <dgm:spPr/>
      <dgm:t>
        <a:bodyPr/>
        <a:lstStyle/>
        <a:p>
          <a:r>
            <a:rPr lang="en-GB" b="1"/>
            <a:t>Herramientas visuales e interactivas</a:t>
          </a:r>
          <a:r>
            <a:rPr lang="en-GB"/>
            <a:t>: Utiliza herramientas como Padlet o Miro para realizar lluvias de ideas, mapas visuales y crear diagramas de forma colaborativa.</a:t>
          </a:r>
          <a:endParaRPr lang="en-BE"/>
        </a:p>
      </dgm:t>
    </dgm:pt>
    <dgm:pt modelId="{4187ECD2-F5BA-4AC2-B7EE-75CBB31003F0}" type="parTrans" cxnId="{311DD717-E7E5-4DC8-865F-768CD5E50177}">
      <dgm:prSet/>
      <dgm:spPr/>
      <dgm:t>
        <a:bodyPr/>
        <a:lstStyle/>
        <a:p>
          <a:endParaRPr lang="en-BE"/>
        </a:p>
      </dgm:t>
    </dgm:pt>
    <dgm:pt modelId="{C6CAEE88-12B0-4BD2-91D7-94B6F631F0FB}" type="sibTrans" cxnId="{311DD717-E7E5-4DC8-865F-768CD5E50177}">
      <dgm:prSet/>
      <dgm:spPr/>
      <dgm:t>
        <a:bodyPr/>
        <a:lstStyle/>
        <a:p>
          <a:endParaRPr lang="en-BE"/>
        </a:p>
      </dgm:t>
    </dgm:pt>
    <dgm:pt modelId="{507B35FF-6A8F-42B5-A171-73CDDE66DED3}">
      <dgm:prSet/>
      <dgm:spPr/>
      <dgm:t>
        <a:bodyPr/>
        <a:lstStyle/>
        <a:p>
          <a:r>
            <a:rPr lang="en-GB" b="1"/>
            <a:t>Plataformas de aprendizaje en línea</a:t>
          </a:r>
          <a:r>
            <a:rPr lang="en-GB"/>
            <a:t>: Plataformas como Moodle o Microsoft Teams pueden utilizarse para alojar recursos, gestionar tareas y facilitar debates.</a:t>
          </a:r>
          <a:endParaRPr lang="en-BE"/>
        </a:p>
      </dgm:t>
    </dgm:pt>
    <dgm:pt modelId="{7A42A28C-9388-4700-BAB1-C7F3294FF2C5}" type="parTrans" cxnId="{25FD8CB1-C0F3-49AD-B6CE-4EB5D9E81009}">
      <dgm:prSet/>
      <dgm:spPr/>
      <dgm:t>
        <a:bodyPr/>
        <a:lstStyle/>
        <a:p>
          <a:endParaRPr lang="en-BE"/>
        </a:p>
      </dgm:t>
    </dgm:pt>
    <dgm:pt modelId="{42CF0B08-914D-4C1A-B29B-6CD0F6C94E58}" type="sibTrans" cxnId="{25FD8CB1-C0F3-49AD-B6CE-4EB5D9E81009}">
      <dgm:prSet/>
      <dgm:spPr/>
      <dgm:t>
        <a:bodyPr/>
        <a:lstStyle/>
        <a:p>
          <a:endParaRPr lang="en-BE"/>
        </a:p>
      </dgm:t>
    </dgm:pt>
    <dgm:pt modelId="{A27CD770-DEEB-43EE-A864-E1A28F58E4B2}">
      <dgm:prSet/>
      <dgm:spPr/>
      <dgm:t>
        <a:bodyPr/>
        <a:lstStyle/>
        <a:p>
          <a:r>
            <a:rPr lang="en-GB" b="1"/>
            <a:t>Actividades colaborativas de andamiaje</a:t>
          </a:r>
          <a:endParaRPr lang="en-BE"/>
        </a:p>
      </dgm:t>
    </dgm:pt>
    <dgm:pt modelId="{9A41CD8B-E61D-4798-AE81-2E48DD7DA4B0}" type="parTrans" cxnId="{490EF889-B4CD-4124-AC1A-909728C49418}">
      <dgm:prSet/>
      <dgm:spPr/>
      <dgm:t>
        <a:bodyPr/>
        <a:lstStyle/>
        <a:p>
          <a:endParaRPr lang="en-BE"/>
        </a:p>
      </dgm:t>
    </dgm:pt>
    <dgm:pt modelId="{E5A6232A-2F6F-45DD-8DF4-64FC80085069}" type="sibTrans" cxnId="{490EF889-B4CD-4124-AC1A-909728C49418}">
      <dgm:prSet/>
      <dgm:spPr/>
      <dgm:t>
        <a:bodyPr/>
        <a:lstStyle/>
        <a:p>
          <a:endParaRPr lang="en-BE"/>
        </a:p>
      </dgm:t>
    </dgm:pt>
    <dgm:pt modelId="{26154CC4-C717-4E64-960C-1732EE622EA5}">
      <dgm:prSet/>
      <dgm:spPr/>
      <dgm:t>
        <a:bodyPr/>
        <a:lstStyle/>
        <a:p>
          <a:r>
            <a:rPr lang="en-GB" b="1"/>
            <a:t>Proporcionar recursos de apoyo</a:t>
          </a:r>
          <a:r>
            <a:rPr lang="en-GB"/>
            <a:t>: Ofrezca plantillas, guías y listas de comprobación para ayudar a los alumnos a realizar actividades colaborativas.</a:t>
          </a:r>
          <a:endParaRPr lang="en-BE"/>
        </a:p>
      </dgm:t>
    </dgm:pt>
    <dgm:pt modelId="{3526F834-E702-4BD7-B83A-268F927315A1}" type="parTrans" cxnId="{1F50046F-2D5E-457C-8E51-364667793FAB}">
      <dgm:prSet/>
      <dgm:spPr/>
      <dgm:t>
        <a:bodyPr/>
        <a:lstStyle/>
        <a:p>
          <a:endParaRPr lang="en-BE"/>
        </a:p>
      </dgm:t>
    </dgm:pt>
    <dgm:pt modelId="{6C77526D-0C14-44B6-A2FC-776214739F1A}" type="sibTrans" cxnId="{1F50046F-2D5E-457C-8E51-364667793FAB}">
      <dgm:prSet/>
      <dgm:spPr/>
      <dgm:t>
        <a:bodyPr/>
        <a:lstStyle/>
        <a:p>
          <a:endParaRPr lang="en-BE"/>
        </a:p>
      </dgm:t>
    </dgm:pt>
    <dgm:pt modelId="{FE27FB99-E841-46A3-B694-00286A96B2C7}">
      <dgm:prSet/>
      <dgm:spPr/>
      <dgm:t>
        <a:bodyPr/>
        <a:lstStyle/>
        <a:p>
          <a:r>
            <a:rPr lang="en-GB" b="1"/>
            <a:t>Establezca hitos</a:t>
          </a:r>
          <a:r>
            <a:rPr lang="en-GB"/>
            <a:t>: Establece hitos claros para los proyectos de grupo con el fin de mantener el progreso e identificar los retos en una fase temprana.</a:t>
          </a:r>
          <a:endParaRPr lang="en-BE"/>
        </a:p>
      </dgm:t>
    </dgm:pt>
    <dgm:pt modelId="{FAE08DA2-FA40-45A0-8886-9FB2C67999EA}" type="parTrans" cxnId="{5632737E-A0C5-45F4-8F81-F0A60E39598D}">
      <dgm:prSet/>
      <dgm:spPr/>
      <dgm:t>
        <a:bodyPr/>
        <a:lstStyle/>
        <a:p>
          <a:endParaRPr lang="en-BE"/>
        </a:p>
      </dgm:t>
    </dgm:pt>
    <dgm:pt modelId="{886E4F47-1406-4A15-9C45-1626A0F6ECDE}" type="sibTrans" cxnId="{5632737E-A0C5-45F4-8F81-F0A60E39598D}">
      <dgm:prSet/>
      <dgm:spPr/>
      <dgm:t>
        <a:bodyPr/>
        <a:lstStyle/>
        <a:p>
          <a:endParaRPr lang="en-BE"/>
        </a:p>
      </dgm:t>
    </dgm:pt>
    <dgm:pt modelId="{1CD265F0-FB1C-4F20-81F4-B189EDBDC94D}">
      <dgm:prSet/>
      <dgm:spPr/>
      <dgm:t>
        <a:bodyPr/>
        <a:lstStyle/>
        <a:p>
          <a:r>
            <a:rPr lang="en-GB" b="1"/>
            <a:t>Oportunidades de retroalimentación</a:t>
          </a:r>
          <a:r>
            <a:rPr lang="en-GB"/>
            <a:t>: Incorporar múltiples oportunidades para la retroalimentación formativa tanto de los compañeros como de los instructores.</a:t>
          </a:r>
          <a:endParaRPr lang="en-BE"/>
        </a:p>
      </dgm:t>
    </dgm:pt>
    <dgm:pt modelId="{0633F209-B21F-4D89-9481-6FFFDC071C75}" type="parTrans" cxnId="{CCCEC83F-C451-4A71-AF15-0DF3FC47AB60}">
      <dgm:prSet/>
      <dgm:spPr/>
      <dgm:t>
        <a:bodyPr/>
        <a:lstStyle/>
        <a:p>
          <a:endParaRPr lang="en-BE"/>
        </a:p>
      </dgm:t>
    </dgm:pt>
    <dgm:pt modelId="{3ECF05C4-6531-4E3F-889C-E33CB8D5B3D2}" type="sibTrans" cxnId="{CCCEC83F-C451-4A71-AF15-0DF3FC47AB60}">
      <dgm:prSet/>
      <dgm:spPr/>
      <dgm:t>
        <a:bodyPr/>
        <a:lstStyle/>
        <a:p>
          <a:endParaRPr lang="en-BE"/>
        </a:p>
      </dgm:t>
    </dgm:pt>
    <dgm:pt modelId="{E9BE2103-6E1E-4425-9C66-E90072E79D31}" type="pres">
      <dgm:prSet presAssocID="{8D654419-FBEA-4F1C-A36E-AF4AE29BB96F}" presName="linear" presStyleCnt="0">
        <dgm:presLayoutVars>
          <dgm:animLvl val="lvl"/>
          <dgm:resizeHandles val="exact"/>
        </dgm:presLayoutVars>
      </dgm:prSet>
      <dgm:spPr/>
    </dgm:pt>
    <dgm:pt modelId="{BA149204-9642-476E-B97F-0FC12DD2F939}" type="pres">
      <dgm:prSet presAssocID="{EC93ED45-6054-4E24-AD6C-E6A0B048C99C}" presName="parentText" presStyleLbl="node1" presStyleIdx="0" presStyleCnt="3">
        <dgm:presLayoutVars>
          <dgm:chMax val="0"/>
          <dgm:bulletEnabled val="1"/>
        </dgm:presLayoutVars>
      </dgm:prSet>
      <dgm:spPr/>
    </dgm:pt>
    <dgm:pt modelId="{7B2516FF-61CE-4255-9F36-24D24458672E}" type="pres">
      <dgm:prSet presAssocID="{EC93ED45-6054-4E24-AD6C-E6A0B048C99C}" presName="childText" presStyleLbl="revTx" presStyleIdx="0" presStyleCnt="3">
        <dgm:presLayoutVars>
          <dgm:bulletEnabled val="1"/>
        </dgm:presLayoutVars>
      </dgm:prSet>
      <dgm:spPr/>
    </dgm:pt>
    <dgm:pt modelId="{853971A4-9366-4EB2-9D90-3C604157C9C1}" type="pres">
      <dgm:prSet presAssocID="{3A580A01-194A-4785-BB35-43ABDEB0E31E}" presName="parentText" presStyleLbl="node1" presStyleIdx="1" presStyleCnt="3">
        <dgm:presLayoutVars>
          <dgm:chMax val="0"/>
          <dgm:bulletEnabled val="1"/>
        </dgm:presLayoutVars>
      </dgm:prSet>
      <dgm:spPr/>
    </dgm:pt>
    <dgm:pt modelId="{231A03E5-600A-411D-A913-07A33EA04C66}" type="pres">
      <dgm:prSet presAssocID="{3A580A01-194A-4785-BB35-43ABDEB0E31E}" presName="childText" presStyleLbl="revTx" presStyleIdx="1" presStyleCnt="3">
        <dgm:presLayoutVars>
          <dgm:bulletEnabled val="1"/>
        </dgm:presLayoutVars>
      </dgm:prSet>
      <dgm:spPr/>
    </dgm:pt>
    <dgm:pt modelId="{1EBBA07B-2992-4704-A628-6AC739E7E018}" type="pres">
      <dgm:prSet presAssocID="{A27CD770-DEEB-43EE-A864-E1A28F58E4B2}" presName="parentText" presStyleLbl="node1" presStyleIdx="2" presStyleCnt="3">
        <dgm:presLayoutVars>
          <dgm:chMax val="0"/>
          <dgm:bulletEnabled val="1"/>
        </dgm:presLayoutVars>
      </dgm:prSet>
      <dgm:spPr/>
    </dgm:pt>
    <dgm:pt modelId="{C0EBC5DD-E76F-4E4E-A3E8-7213DE730D4F}" type="pres">
      <dgm:prSet presAssocID="{A27CD770-DEEB-43EE-A864-E1A28F58E4B2}" presName="childText" presStyleLbl="revTx" presStyleIdx="2" presStyleCnt="3">
        <dgm:presLayoutVars>
          <dgm:bulletEnabled val="1"/>
        </dgm:presLayoutVars>
      </dgm:prSet>
      <dgm:spPr/>
    </dgm:pt>
  </dgm:ptLst>
  <dgm:cxnLst>
    <dgm:cxn modelId="{311DD717-E7E5-4DC8-865F-768CD5E50177}" srcId="{3A580A01-194A-4785-BB35-43ABDEB0E31E}" destId="{FC1AF9D5-A784-4CC1-B6B6-B12CE09AE161}" srcOrd="1" destOrd="0" parTransId="{4187ECD2-F5BA-4AC2-B7EE-75CBB31003F0}" sibTransId="{C6CAEE88-12B0-4BD2-91D7-94B6F631F0FB}"/>
    <dgm:cxn modelId="{DFDB1D1D-21FB-48E5-AD59-A9317672043A}" type="presOf" srcId="{507B35FF-6A8F-42B5-A171-73CDDE66DED3}" destId="{231A03E5-600A-411D-A913-07A33EA04C66}" srcOrd="0" destOrd="2" presId="urn:microsoft.com/office/officeart/2005/8/layout/vList2"/>
    <dgm:cxn modelId="{577A7237-E85F-4F73-B422-7F6FDA5EF067}" srcId="{EC93ED45-6054-4E24-AD6C-E6A0B048C99C}" destId="{6B0EA800-2376-4875-B6D3-C622D1B2BFCF}" srcOrd="1" destOrd="0" parTransId="{669EBB14-656A-435A-9F53-42C1BFEE8CC2}" sibTransId="{FE741351-19F7-477B-A788-E6EBB7AF06B3}"/>
    <dgm:cxn modelId="{CCCEC83F-C451-4A71-AF15-0DF3FC47AB60}" srcId="{A27CD770-DEEB-43EE-A864-E1A28F58E4B2}" destId="{1CD265F0-FB1C-4F20-81F4-B189EDBDC94D}" srcOrd="2" destOrd="0" parTransId="{0633F209-B21F-4D89-9481-6FFFDC071C75}" sibTransId="{3ECF05C4-6531-4E3F-889C-E33CB8D5B3D2}"/>
    <dgm:cxn modelId="{A3FF9E42-3B70-44FB-9CCB-C59A3D57A08A}" srcId="{8D654419-FBEA-4F1C-A36E-AF4AE29BB96F}" destId="{3A580A01-194A-4785-BB35-43ABDEB0E31E}" srcOrd="1" destOrd="0" parTransId="{B743F1ED-D316-417E-82E4-1AD7D31D5F4D}" sibTransId="{49A08274-A17B-4AA2-A5CD-A480AC64827A}"/>
    <dgm:cxn modelId="{1D2F7D45-9DCB-4AFD-AE24-6ED64E430F71}" srcId="{EC93ED45-6054-4E24-AD6C-E6A0B048C99C}" destId="{EB6B3CBA-DDCE-43C2-BE9E-53B77F2C94BA}" srcOrd="0" destOrd="0" parTransId="{6E2B8CA9-AB34-4FB8-91CA-A0E1FE4BEF07}" sibTransId="{217FF985-60D0-4F15-8A57-9588F5ECAC4A}"/>
    <dgm:cxn modelId="{B0C8CC47-5FFF-4A3B-AE73-E5B48F0E2AC6}" srcId="{3A580A01-194A-4785-BB35-43ABDEB0E31E}" destId="{09E5509F-5B21-4533-8DA8-1D71C31E1EA1}" srcOrd="0" destOrd="0" parTransId="{CAF21476-506C-410C-A898-996D9E0C9856}" sibTransId="{843FE360-D41B-4A82-84F9-3760D528FE14}"/>
    <dgm:cxn modelId="{64264469-1963-4479-A55B-69568C31366E}" type="presOf" srcId="{EB6B3CBA-DDCE-43C2-BE9E-53B77F2C94BA}" destId="{7B2516FF-61CE-4255-9F36-24D24458672E}" srcOrd="0" destOrd="0" presId="urn:microsoft.com/office/officeart/2005/8/layout/vList2"/>
    <dgm:cxn modelId="{1F50046F-2D5E-457C-8E51-364667793FAB}" srcId="{A27CD770-DEEB-43EE-A864-E1A28F58E4B2}" destId="{26154CC4-C717-4E64-960C-1732EE622EA5}" srcOrd="0" destOrd="0" parTransId="{3526F834-E702-4BD7-B83A-268F927315A1}" sibTransId="{6C77526D-0C14-44B6-A2FC-776214739F1A}"/>
    <dgm:cxn modelId="{A9412758-974D-4B85-BBB5-68665270CCFE}" type="presOf" srcId="{A27CD770-DEEB-43EE-A864-E1A28F58E4B2}" destId="{1EBBA07B-2992-4704-A628-6AC739E7E018}" srcOrd="0" destOrd="0" presId="urn:microsoft.com/office/officeart/2005/8/layout/vList2"/>
    <dgm:cxn modelId="{94A46C78-098C-488D-AD12-1555010020D7}" type="presOf" srcId="{FC1AF9D5-A784-4CC1-B6B6-B12CE09AE161}" destId="{231A03E5-600A-411D-A913-07A33EA04C66}" srcOrd="0" destOrd="1" presId="urn:microsoft.com/office/officeart/2005/8/layout/vList2"/>
    <dgm:cxn modelId="{5632737E-A0C5-45F4-8F81-F0A60E39598D}" srcId="{A27CD770-DEEB-43EE-A864-E1A28F58E4B2}" destId="{FE27FB99-E841-46A3-B694-00286A96B2C7}" srcOrd="1" destOrd="0" parTransId="{FAE08DA2-FA40-45A0-8886-9FB2C67999EA}" sibTransId="{886E4F47-1406-4A15-9C45-1626A0F6ECDE}"/>
    <dgm:cxn modelId="{3526E780-2947-4A8B-9792-FDC8926ECA82}" type="presOf" srcId="{EC93ED45-6054-4E24-AD6C-E6A0B048C99C}" destId="{BA149204-9642-476E-B97F-0FC12DD2F939}" srcOrd="0" destOrd="0" presId="urn:microsoft.com/office/officeart/2005/8/layout/vList2"/>
    <dgm:cxn modelId="{719BD983-722B-4639-9673-3C745D9ACE42}" type="presOf" srcId="{26154CC4-C717-4E64-960C-1732EE622EA5}" destId="{C0EBC5DD-E76F-4E4E-A3E8-7213DE730D4F}" srcOrd="0" destOrd="0" presId="urn:microsoft.com/office/officeart/2005/8/layout/vList2"/>
    <dgm:cxn modelId="{490EF889-B4CD-4124-AC1A-909728C49418}" srcId="{8D654419-FBEA-4F1C-A36E-AF4AE29BB96F}" destId="{A27CD770-DEEB-43EE-A864-E1A28F58E4B2}" srcOrd="2" destOrd="0" parTransId="{9A41CD8B-E61D-4798-AE81-2E48DD7DA4B0}" sibTransId="{E5A6232A-2F6F-45DD-8DF4-64FC80085069}"/>
    <dgm:cxn modelId="{685B05AB-C9E3-4133-9EB7-70C7597AE9A6}" type="presOf" srcId="{6B0EA800-2376-4875-B6D3-C622D1B2BFCF}" destId="{7B2516FF-61CE-4255-9F36-24D24458672E}" srcOrd="0" destOrd="1" presId="urn:microsoft.com/office/officeart/2005/8/layout/vList2"/>
    <dgm:cxn modelId="{854226B0-6077-40FB-8ED7-57FF43EBC6E5}" type="presOf" srcId="{3A580A01-194A-4785-BB35-43ABDEB0E31E}" destId="{853971A4-9366-4EB2-9D90-3C604157C9C1}" srcOrd="0" destOrd="0" presId="urn:microsoft.com/office/officeart/2005/8/layout/vList2"/>
    <dgm:cxn modelId="{25FD8CB1-C0F3-49AD-B6CE-4EB5D9E81009}" srcId="{3A580A01-194A-4785-BB35-43ABDEB0E31E}" destId="{507B35FF-6A8F-42B5-A171-73CDDE66DED3}" srcOrd="2" destOrd="0" parTransId="{7A42A28C-9388-4700-BAB1-C7F3294FF2C5}" sibTransId="{42CF0B08-914D-4C1A-B29B-6CD0F6C94E58}"/>
    <dgm:cxn modelId="{CC6179CC-0BA2-4EDB-B00F-6D56F264563B}" type="presOf" srcId="{1CD265F0-FB1C-4F20-81F4-B189EDBDC94D}" destId="{C0EBC5DD-E76F-4E4E-A3E8-7213DE730D4F}" srcOrd="0" destOrd="2" presId="urn:microsoft.com/office/officeart/2005/8/layout/vList2"/>
    <dgm:cxn modelId="{10F5A4D8-2CD7-49E2-A5C3-244B8A3DAD07}" type="presOf" srcId="{8D654419-FBEA-4F1C-A36E-AF4AE29BB96F}" destId="{E9BE2103-6E1E-4425-9C66-E90072E79D31}" srcOrd="0" destOrd="0" presId="urn:microsoft.com/office/officeart/2005/8/layout/vList2"/>
    <dgm:cxn modelId="{E82E51EF-B6B2-4481-B66F-7C140609C57E}" type="presOf" srcId="{09E5509F-5B21-4533-8DA8-1D71C31E1EA1}" destId="{231A03E5-600A-411D-A913-07A33EA04C66}" srcOrd="0" destOrd="0" presId="urn:microsoft.com/office/officeart/2005/8/layout/vList2"/>
    <dgm:cxn modelId="{EA07E0F4-B02F-4DB5-B50A-2E4D31C72558}" srcId="{8D654419-FBEA-4F1C-A36E-AF4AE29BB96F}" destId="{EC93ED45-6054-4E24-AD6C-E6A0B048C99C}" srcOrd="0" destOrd="0" parTransId="{004A0BC4-C548-4F2E-A040-60B5A0F4848D}" sibTransId="{5A31719F-2E87-4915-9781-584E2D052601}"/>
    <dgm:cxn modelId="{7BB396F5-7B69-4E3F-BB2B-128436A27083}" type="presOf" srcId="{FE27FB99-E841-46A3-B694-00286A96B2C7}" destId="{C0EBC5DD-E76F-4E4E-A3E8-7213DE730D4F}" srcOrd="0" destOrd="1" presId="urn:microsoft.com/office/officeart/2005/8/layout/vList2"/>
    <dgm:cxn modelId="{86AA5882-A222-4457-8BA3-87CE8FA81B3E}" type="presParOf" srcId="{E9BE2103-6E1E-4425-9C66-E90072E79D31}" destId="{BA149204-9642-476E-B97F-0FC12DD2F939}" srcOrd="0" destOrd="0" presId="urn:microsoft.com/office/officeart/2005/8/layout/vList2"/>
    <dgm:cxn modelId="{F333BBC1-2AD5-4D33-941E-4D4C8335348C}" type="presParOf" srcId="{E9BE2103-6E1E-4425-9C66-E90072E79D31}" destId="{7B2516FF-61CE-4255-9F36-24D24458672E}" srcOrd="1" destOrd="0" presId="urn:microsoft.com/office/officeart/2005/8/layout/vList2"/>
    <dgm:cxn modelId="{A378B4AB-80D1-488F-AB59-8436888FC89D}" type="presParOf" srcId="{E9BE2103-6E1E-4425-9C66-E90072E79D31}" destId="{853971A4-9366-4EB2-9D90-3C604157C9C1}" srcOrd="2" destOrd="0" presId="urn:microsoft.com/office/officeart/2005/8/layout/vList2"/>
    <dgm:cxn modelId="{25FC4E14-D045-4DCB-9C5A-E7805EAEBBDF}" type="presParOf" srcId="{E9BE2103-6E1E-4425-9C66-E90072E79D31}" destId="{231A03E5-600A-411D-A913-07A33EA04C66}" srcOrd="3" destOrd="0" presId="urn:microsoft.com/office/officeart/2005/8/layout/vList2"/>
    <dgm:cxn modelId="{ADF4EFC7-E001-4F58-A6A3-28423865331A}" type="presParOf" srcId="{E9BE2103-6E1E-4425-9C66-E90072E79D31}" destId="{1EBBA07B-2992-4704-A628-6AC739E7E018}" srcOrd="4" destOrd="0" presId="urn:microsoft.com/office/officeart/2005/8/layout/vList2"/>
    <dgm:cxn modelId="{61053D27-3553-47B7-B459-8073EC60CD1A}" type="presParOf" srcId="{E9BE2103-6E1E-4425-9C66-E90072E79D31}" destId="{C0EBC5DD-E76F-4E4E-A3E8-7213DE730D4F}" srcOrd="5"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2D157E-4552-4140-8F2B-337EA5987998}"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A86C7A60-71FC-4C79-9D94-D98FBD778D4F}">
      <dgm:prSet/>
      <dgm:spPr/>
      <dgm:t>
        <a:bodyPr/>
        <a:lstStyle/>
        <a:p>
          <a:r>
            <a:rPr lang="en-GB"/>
            <a:t>La adopción de proyectos interdisciplinares en las aulas invertidas abre vías para una educación holística, que trasciende los límites tradicionales de las asignaturas para fomentar las competencias y la colaboración en el mundo real. </a:t>
          </a:r>
          <a:endParaRPr lang="en-BE"/>
        </a:p>
      </dgm:t>
    </dgm:pt>
    <dgm:pt modelId="{B2E58E41-052D-4BC9-8FBB-5D618922672A}" type="parTrans" cxnId="{CDCE0AA9-1C0D-46DB-A97F-C31D3A0E7C53}">
      <dgm:prSet/>
      <dgm:spPr/>
      <dgm:t>
        <a:bodyPr/>
        <a:lstStyle/>
        <a:p>
          <a:endParaRPr lang="en-BE"/>
        </a:p>
      </dgm:t>
    </dgm:pt>
    <dgm:pt modelId="{DB7ABE6F-C1E7-4C8D-B3F1-078D64B2AAB8}" type="sibTrans" cxnId="{CDCE0AA9-1C0D-46DB-A97F-C31D3A0E7C53}">
      <dgm:prSet/>
      <dgm:spPr/>
      <dgm:t>
        <a:bodyPr/>
        <a:lstStyle/>
        <a:p>
          <a:endParaRPr lang="en-BE"/>
        </a:p>
      </dgm:t>
    </dgm:pt>
    <dgm:pt modelId="{39D455A5-7E5C-4474-BC5A-71B6AEFFBE0B}">
      <dgm:prSet/>
      <dgm:spPr/>
      <dgm:t>
        <a:bodyPr/>
        <a:lstStyle/>
        <a:p>
          <a:r>
            <a:rPr lang="en-GB"/>
            <a:t>Mediante la integración de conceptos de diversos campos, los estudiantes participan en proyectos integrales que imitan la naturaleza interconectada del conocimiento en el mundo profesional. </a:t>
          </a:r>
          <a:endParaRPr lang="en-BE"/>
        </a:p>
      </dgm:t>
    </dgm:pt>
    <dgm:pt modelId="{47F78F8F-755D-4996-BE4F-FF039DD5BC00}" type="parTrans" cxnId="{6AAE694C-2E93-4220-9014-104E27953A93}">
      <dgm:prSet/>
      <dgm:spPr/>
      <dgm:t>
        <a:bodyPr/>
        <a:lstStyle/>
        <a:p>
          <a:endParaRPr lang="en-BE"/>
        </a:p>
      </dgm:t>
    </dgm:pt>
    <dgm:pt modelId="{25437CEF-0B86-4825-8752-B0A1570CBCC3}" type="sibTrans" cxnId="{6AAE694C-2E93-4220-9014-104E27953A93}">
      <dgm:prSet/>
      <dgm:spPr/>
      <dgm:t>
        <a:bodyPr/>
        <a:lstStyle/>
        <a:p>
          <a:endParaRPr lang="en-BE"/>
        </a:p>
      </dgm:t>
    </dgm:pt>
    <dgm:pt modelId="{6F9029D2-349E-48C6-9119-3B7B7BA6C065}">
      <dgm:prSet/>
      <dgm:spPr/>
      <dgm:t>
        <a:bodyPr/>
        <a:lstStyle/>
        <a:p>
          <a:r>
            <a:rPr lang="en-GB"/>
            <a:t>Este planteamiento fomenta el trabajo en equipo, ya que los estudiantes de distintas procedencias académicas aportan perspectivas y conocimientos únicos. </a:t>
          </a:r>
          <a:endParaRPr lang="en-BE"/>
        </a:p>
      </dgm:t>
    </dgm:pt>
    <dgm:pt modelId="{835A1988-D447-4C15-A65C-B4F5EB118CC3}" type="parTrans" cxnId="{12043C5C-3A1D-4A77-A4DA-D210BDC4B1B8}">
      <dgm:prSet/>
      <dgm:spPr/>
      <dgm:t>
        <a:bodyPr/>
        <a:lstStyle/>
        <a:p>
          <a:endParaRPr lang="en-BE"/>
        </a:p>
      </dgm:t>
    </dgm:pt>
    <dgm:pt modelId="{E8C02D38-46A7-4FB9-9CFE-041A1E0EF5F7}" type="sibTrans" cxnId="{12043C5C-3A1D-4A77-A4DA-D210BDC4B1B8}">
      <dgm:prSet/>
      <dgm:spPr/>
      <dgm:t>
        <a:bodyPr/>
        <a:lstStyle/>
        <a:p>
          <a:endParaRPr lang="en-BE"/>
        </a:p>
      </dgm:t>
    </dgm:pt>
    <dgm:pt modelId="{CD78236A-9731-442B-A43B-A0404A9E1196}">
      <dgm:prSet/>
      <dgm:spPr/>
      <dgm:t>
        <a:bodyPr/>
        <a:lstStyle/>
        <a:p>
          <a:r>
            <a:rPr lang="en-GB"/>
            <a:t>Los proyectos pueden incluir el diseño de un huerto comunitario sostenible (combinando biología, ciencias medioambientales y planificación urbana) o el desarrollo de un plan de negocio para una startup (fusionando economía, tecnología y artes creativas). </a:t>
          </a:r>
          <a:endParaRPr lang="en-BE"/>
        </a:p>
      </dgm:t>
    </dgm:pt>
    <dgm:pt modelId="{E8896E5D-1C4A-40F7-81B1-3F08C302798F}" type="parTrans" cxnId="{377F6EB1-9515-4CB8-9F76-63D82548D47C}">
      <dgm:prSet/>
      <dgm:spPr/>
      <dgm:t>
        <a:bodyPr/>
        <a:lstStyle/>
        <a:p>
          <a:endParaRPr lang="en-BE"/>
        </a:p>
      </dgm:t>
    </dgm:pt>
    <dgm:pt modelId="{03DA0F40-6677-4C9F-8488-088B4CE54FDC}" type="sibTrans" cxnId="{377F6EB1-9515-4CB8-9F76-63D82548D47C}">
      <dgm:prSet/>
      <dgm:spPr/>
      <dgm:t>
        <a:bodyPr/>
        <a:lstStyle/>
        <a:p>
          <a:endParaRPr lang="en-BE"/>
        </a:p>
      </dgm:t>
    </dgm:pt>
    <dgm:pt modelId="{DA693070-D668-44AF-9B5E-E302E2F4BA23}" type="pres">
      <dgm:prSet presAssocID="{1F2D157E-4552-4140-8F2B-337EA5987998}" presName="linear" presStyleCnt="0">
        <dgm:presLayoutVars>
          <dgm:animLvl val="lvl"/>
          <dgm:resizeHandles val="exact"/>
        </dgm:presLayoutVars>
      </dgm:prSet>
      <dgm:spPr/>
    </dgm:pt>
    <dgm:pt modelId="{4C92A451-ADA1-4C86-889D-3FF56B614300}" type="pres">
      <dgm:prSet presAssocID="{A86C7A60-71FC-4C79-9D94-D98FBD778D4F}" presName="parentText" presStyleLbl="node1" presStyleIdx="0" presStyleCnt="1">
        <dgm:presLayoutVars>
          <dgm:chMax val="0"/>
          <dgm:bulletEnabled val="1"/>
        </dgm:presLayoutVars>
      </dgm:prSet>
      <dgm:spPr/>
    </dgm:pt>
    <dgm:pt modelId="{E9B2E1D8-B1FE-44A2-ACE5-80B9E0D32E41}" type="pres">
      <dgm:prSet presAssocID="{A86C7A60-71FC-4C79-9D94-D98FBD778D4F}" presName="childText" presStyleLbl="revTx" presStyleIdx="0" presStyleCnt="1">
        <dgm:presLayoutVars>
          <dgm:bulletEnabled val="1"/>
        </dgm:presLayoutVars>
      </dgm:prSet>
      <dgm:spPr/>
    </dgm:pt>
  </dgm:ptLst>
  <dgm:cxnLst>
    <dgm:cxn modelId="{45B7C415-E7F1-4441-BB54-EC36E449173D}" type="presOf" srcId="{CD78236A-9731-442B-A43B-A0404A9E1196}" destId="{E9B2E1D8-B1FE-44A2-ACE5-80B9E0D32E41}" srcOrd="0" destOrd="2" presId="urn:microsoft.com/office/officeart/2005/8/layout/vList2"/>
    <dgm:cxn modelId="{AAE0633B-ACE7-4506-86E8-241B111A993F}" type="presOf" srcId="{39D455A5-7E5C-4474-BC5A-71B6AEFFBE0B}" destId="{E9B2E1D8-B1FE-44A2-ACE5-80B9E0D32E41}" srcOrd="0" destOrd="0" presId="urn:microsoft.com/office/officeart/2005/8/layout/vList2"/>
    <dgm:cxn modelId="{12043C5C-3A1D-4A77-A4DA-D210BDC4B1B8}" srcId="{A86C7A60-71FC-4C79-9D94-D98FBD778D4F}" destId="{6F9029D2-349E-48C6-9119-3B7B7BA6C065}" srcOrd="1" destOrd="0" parTransId="{835A1988-D447-4C15-A65C-B4F5EB118CC3}" sibTransId="{E8C02D38-46A7-4FB9-9CFE-041A1E0EF5F7}"/>
    <dgm:cxn modelId="{6AAE694C-2E93-4220-9014-104E27953A93}" srcId="{A86C7A60-71FC-4C79-9D94-D98FBD778D4F}" destId="{39D455A5-7E5C-4474-BC5A-71B6AEFFBE0B}" srcOrd="0" destOrd="0" parTransId="{47F78F8F-755D-4996-BE4F-FF039DD5BC00}" sibTransId="{25437CEF-0B86-4825-8752-B0A1570CBCC3}"/>
    <dgm:cxn modelId="{5B9D5B8A-9F40-4F37-BDFF-CEF063F49662}" type="presOf" srcId="{A86C7A60-71FC-4C79-9D94-D98FBD778D4F}" destId="{4C92A451-ADA1-4C86-889D-3FF56B614300}" srcOrd="0" destOrd="0" presId="urn:microsoft.com/office/officeart/2005/8/layout/vList2"/>
    <dgm:cxn modelId="{CDCE0AA9-1C0D-46DB-A97F-C31D3A0E7C53}" srcId="{1F2D157E-4552-4140-8F2B-337EA5987998}" destId="{A86C7A60-71FC-4C79-9D94-D98FBD778D4F}" srcOrd="0" destOrd="0" parTransId="{B2E58E41-052D-4BC9-8FBB-5D618922672A}" sibTransId="{DB7ABE6F-C1E7-4C8D-B3F1-078D64B2AAB8}"/>
    <dgm:cxn modelId="{377F6EB1-9515-4CB8-9F76-63D82548D47C}" srcId="{A86C7A60-71FC-4C79-9D94-D98FBD778D4F}" destId="{CD78236A-9731-442B-A43B-A0404A9E1196}" srcOrd="2" destOrd="0" parTransId="{E8896E5D-1C4A-40F7-81B1-3F08C302798F}" sibTransId="{03DA0F40-6677-4C9F-8488-088B4CE54FDC}"/>
    <dgm:cxn modelId="{BABDF2B9-0D8E-45D0-98EC-23789B78F73F}" type="presOf" srcId="{1F2D157E-4552-4140-8F2B-337EA5987998}" destId="{DA693070-D668-44AF-9B5E-E302E2F4BA23}" srcOrd="0" destOrd="0" presId="urn:microsoft.com/office/officeart/2005/8/layout/vList2"/>
    <dgm:cxn modelId="{5894AAC5-724F-4FF1-A157-57309489370B}" type="presOf" srcId="{6F9029D2-349E-48C6-9119-3B7B7BA6C065}" destId="{E9B2E1D8-B1FE-44A2-ACE5-80B9E0D32E41}" srcOrd="0" destOrd="1" presId="urn:microsoft.com/office/officeart/2005/8/layout/vList2"/>
    <dgm:cxn modelId="{40B69A9A-3A51-4818-9F9E-B57ED8EF4C76}" type="presParOf" srcId="{DA693070-D668-44AF-9B5E-E302E2F4BA23}" destId="{4C92A451-ADA1-4C86-889D-3FF56B614300}" srcOrd="0" destOrd="0" presId="urn:microsoft.com/office/officeart/2005/8/layout/vList2"/>
    <dgm:cxn modelId="{2D740195-9E1B-4757-9111-15A1AFC4CB90}" type="presParOf" srcId="{DA693070-D668-44AF-9B5E-E302E2F4BA23}" destId="{E9B2E1D8-B1FE-44A2-ACE5-80B9E0D32E41}"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F224D0-C407-450D-94AD-484A86D9706D}"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0E292DC5-C478-489E-B507-E214269C9249}">
      <dgm:prSet/>
      <dgm:spPr/>
      <dgm:t>
        <a:bodyPr/>
        <a:lstStyle/>
        <a:p>
          <a:r>
            <a:rPr lang="en-GB"/>
            <a:t>En el diseño de la clase invertida, la adopción de prácticas sostenibles implica la selección consciente de herramientas y recursos digitales para minimizar el impacto medioambiental. </a:t>
          </a:r>
          <a:endParaRPr lang="en-BE"/>
        </a:p>
      </dgm:t>
    </dgm:pt>
    <dgm:pt modelId="{035A1436-F85D-4215-8465-F4DB70F0F6E5}" type="parTrans" cxnId="{303CF9AF-1925-40B2-B927-65F0886B05D0}">
      <dgm:prSet/>
      <dgm:spPr/>
      <dgm:t>
        <a:bodyPr/>
        <a:lstStyle/>
        <a:p>
          <a:endParaRPr lang="en-BE"/>
        </a:p>
      </dgm:t>
    </dgm:pt>
    <dgm:pt modelId="{895B6528-6534-41A4-98D2-387C1ED352A6}" type="sibTrans" cxnId="{303CF9AF-1925-40B2-B927-65F0886B05D0}">
      <dgm:prSet/>
      <dgm:spPr/>
      <dgm:t>
        <a:bodyPr/>
        <a:lstStyle/>
        <a:p>
          <a:endParaRPr lang="en-BE"/>
        </a:p>
      </dgm:t>
    </dgm:pt>
    <dgm:pt modelId="{F7EBF407-9EF3-4A1F-883F-60869564291E}">
      <dgm:prSet/>
      <dgm:spPr/>
      <dgm:t>
        <a:bodyPr/>
        <a:lstStyle/>
        <a:p>
          <a:r>
            <a:rPr lang="en-GB"/>
            <a:t>Esto implica utilizar tecnologías energéticamente eficientes, promover materiales sin papel y fomentar la reutilización y el intercambio de contenidos digitales. </a:t>
          </a:r>
          <a:endParaRPr lang="en-BE"/>
        </a:p>
      </dgm:t>
    </dgm:pt>
    <dgm:pt modelId="{D0771D15-EE3D-4242-B329-2D60646F6F37}" type="parTrans" cxnId="{2EF7E7EC-0FF4-4BA0-AC83-E5B0D81D87D9}">
      <dgm:prSet/>
      <dgm:spPr/>
      <dgm:t>
        <a:bodyPr/>
        <a:lstStyle/>
        <a:p>
          <a:endParaRPr lang="en-BE"/>
        </a:p>
      </dgm:t>
    </dgm:pt>
    <dgm:pt modelId="{DD44DA18-5CB0-4C0B-A011-CF3AD2AC3381}" type="sibTrans" cxnId="{2EF7E7EC-0FF4-4BA0-AC83-E5B0D81D87D9}">
      <dgm:prSet/>
      <dgm:spPr/>
      <dgm:t>
        <a:bodyPr/>
        <a:lstStyle/>
        <a:p>
          <a:endParaRPr lang="en-BE"/>
        </a:p>
      </dgm:t>
    </dgm:pt>
    <dgm:pt modelId="{3AE3D13C-65AE-45D7-B01D-8F9A3FC6B83D}">
      <dgm:prSet/>
      <dgm:spPr/>
      <dgm:t>
        <a:bodyPr/>
        <a:lstStyle/>
        <a:p>
          <a:r>
            <a:rPr lang="en-GB"/>
            <a:t>Los educadores pueden fomentar la conciencia medioambiental entre los estudiantes integrando temas ecológicos en los planes de estudio y destacando la importancia de la sostenibilidad en la alfabetización digital. </a:t>
          </a:r>
          <a:endParaRPr lang="en-BE"/>
        </a:p>
      </dgm:t>
    </dgm:pt>
    <dgm:pt modelId="{760841BF-2A75-4CCE-8FA8-5D3C95EDDB00}" type="parTrans" cxnId="{82DEE772-7DDD-4C18-A6BE-881B6BFE11F1}">
      <dgm:prSet/>
      <dgm:spPr/>
      <dgm:t>
        <a:bodyPr/>
        <a:lstStyle/>
        <a:p>
          <a:endParaRPr lang="en-BE"/>
        </a:p>
      </dgm:t>
    </dgm:pt>
    <dgm:pt modelId="{7BA55966-41E0-4B7A-96FC-752DBD61AA67}" type="sibTrans" cxnId="{82DEE772-7DDD-4C18-A6BE-881B6BFE11F1}">
      <dgm:prSet/>
      <dgm:spPr/>
      <dgm:t>
        <a:bodyPr/>
        <a:lstStyle/>
        <a:p>
          <a:endParaRPr lang="en-BE"/>
        </a:p>
      </dgm:t>
    </dgm:pt>
    <dgm:pt modelId="{08F25653-F405-4002-8045-C5D5A1C677F3}">
      <dgm:prSet/>
      <dgm:spPr/>
      <dgm:t>
        <a:bodyPr/>
        <a:lstStyle/>
        <a:p>
          <a:r>
            <a:rPr lang="en-GB"/>
            <a:t>Al modelar y abogar por un consumo responsable de los recursos digitales, las aulas invertidas pueden contribuir a objetivos más amplios de sostenibilidad medioambiental, preparando a los estudiantes para ser ciudadanos digitales conscientes.</a:t>
          </a:r>
          <a:endParaRPr lang="en-BE"/>
        </a:p>
      </dgm:t>
    </dgm:pt>
    <dgm:pt modelId="{76F6DDA4-BB50-4D26-BC5F-50F3F5F2D87E}" type="parTrans" cxnId="{23239E8A-B6E1-48F5-ADFF-A75490EBBD9B}">
      <dgm:prSet/>
      <dgm:spPr/>
      <dgm:t>
        <a:bodyPr/>
        <a:lstStyle/>
        <a:p>
          <a:endParaRPr lang="en-BE"/>
        </a:p>
      </dgm:t>
    </dgm:pt>
    <dgm:pt modelId="{3391FC00-E91E-4BF6-BC60-08393E3ACFD0}" type="sibTrans" cxnId="{23239E8A-B6E1-48F5-ADFF-A75490EBBD9B}">
      <dgm:prSet/>
      <dgm:spPr/>
      <dgm:t>
        <a:bodyPr/>
        <a:lstStyle/>
        <a:p>
          <a:endParaRPr lang="en-BE"/>
        </a:p>
      </dgm:t>
    </dgm:pt>
    <dgm:pt modelId="{B47076BF-80C7-415D-A2E5-6D8E50AEB620}" type="pres">
      <dgm:prSet presAssocID="{44F224D0-C407-450D-94AD-484A86D9706D}" presName="linear" presStyleCnt="0">
        <dgm:presLayoutVars>
          <dgm:animLvl val="lvl"/>
          <dgm:resizeHandles val="exact"/>
        </dgm:presLayoutVars>
      </dgm:prSet>
      <dgm:spPr/>
    </dgm:pt>
    <dgm:pt modelId="{2C50D1AF-8E5C-48A2-884F-B3CE917DF400}" type="pres">
      <dgm:prSet presAssocID="{0E292DC5-C478-489E-B507-E214269C9249}" presName="parentText" presStyleLbl="node1" presStyleIdx="0" presStyleCnt="1">
        <dgm:presLayoutVars>
          <dgm:chMax val="0"/>
          <dgm:bulletEnabled val="1"/>
        </dgm:presLayoutVars>
      </dgm:prSet>
      <dgm:spPr/>
    </dgm:pt>
    <dgm:pt modelId="{BFC7225D-6960-4CD7-8975-A29E25A75934}" type="pres">
      <dgm:prSet presAssocID="{0E292DC5-C478-489E-B507-E214269C9249}" presName="childText" presStyleLbl="revTx" presStyleIdx="0" presStyleCnt="1">
        <dgm:presLayoutVars>
          <dgm:bulletEnabled val="1"/>
        </dgm:presLayoutVars>
      </dgm:prSet>
      <dgm:spPr/>
    </dgm:pt>
  </dgm:ptLst>
  <dgm:cxnLst>
    <dgm:cxn modelId="{F916C727-BDB4-49CB-9C89-324FB38669C1}" type="presOf" srcId="{08F25653-F405-4002-8045-C5D5A1C677F3}" destId="{BFC7225D-6960-4CD7-8975-A29E25A75934}" srcOrd="0" destOrd="2" presId="urn:microsoft.com/office/officeart/2005/8/layout/vList2"/>
    <dgm:cxn modelId="{4DBAFB29-AE01-411A-8C4A-9E64776179AE}" type="presOf" srcId="{3AE3D13C-65AE-45D7-B01D-8F9A3FC6B83D}" destId="{BFC7225D-6960-4CD7-8975-A29E25A75934}" srcOrd="0" destOrd="1" presId="urn:microsoft.com/office/officeart/2005/8/layout/vList2"/>
    <dgm:cxn modelId="{A34A422F-5670-4FF2-8DD6-6449AFBB0F1C}" type="presOf" srcId="{F7EBF407-9EF3-4A1F-883F-60869564291E}" destId="{BFC7225D-6960-4CD7-8975-A29E25A75934}" srcOrd="0" destOrd="0" presId="urn:microsoft.com/office/officeart/2005/8/layout/vList2"/>
    <dgm:cxn modelId="{BDED595D-2932-4512-87A0-372C57FE09B5}" type="presOf" srcId="{0E292DC5-C478-489E-B507-E214269C9249}" destId="{2C50D1AF-8E5C-48A2-884F-B3CE917DF400}" srcOrd="0" destOrd="0" presId="urn:microsoft.com/office/officeart/2005/8/layout/vList2"/>
    <dgm:cxn modelId="{82DEE772-7DDD-4C18-A6BE-881B6BFE11F1}" srcId="{0E292DC5-C478-489E-B507-E214269C9249}" destId="{3AE3D13C-65AE-45D7-B01D-8F9A3FC6B83D}" srcOrd="1" destOrd="0" parTransId="{760841BF-2A75-4CCE-8FA8-5D3C95EDDB00}" sibTransId="{7BA55966-41E0-4B7A-96FC-752DBD61AA67}"/>
    <dgm:cxn modelId="{2C99DE85-C662-4CA9-9F86-B0C33805FC1E}" type="presOf" srcId="{44F224D0-C407-450D-94AD-484A86D9706D}" destId="{B47076BF-80C7-415D-A2E5-6D8E50AEB620}" srcOrd="0" destOrd="0" presId="urn:microsoft.com/office/officeart/2005/8/layout/vList2"/>
    <dgm:cxn modelId="{23239E8A-B6E1-48F5-ADFF-A75490EBBD9B}" srcId="{0E292DC5-C478-489E-B507-E214269C9249}" destId="{08F25653-F405-4002-8045-C5D5A1C677F3}" srcOrd="2" destOrd="0" parTransId="{76F6DDA4-BB50-4D26-BC5F-50F3F5F2D87E}" sibTransId="{3391FC00-E91E-4BF6-BC60-08393E3ACFD0}"/>
    <dgm:cxn modelId="{303CF9AF-1925-40B2-B927-65F0886B05D0}" srcId="{44F224D0-C407-450D-94AD-484A86D9706D}" destId="{0E292DC5-C478-489E-B507-E214269C9249}" srcOrd="0" destOrd="0" parTransId="{035A1436-F85D-4215-8465-F4DB70F0F6E5}" sibTransId="{895B6528-6534-41A4-98D2-387C1ED352A6}"/>
    <dgm:cxn modelId="{2EF7E7EC-0FF4-4BA0-AC83-E5B0D81D87D9}" srcId="{0E292DC5-C478-489E-B507-E214269C9249}" destId="{F7EBF407-9EF3-4A1F-883F-60869564291E}" srcOrd="0" destOrd="0" parTransId="{D0771D15-EE3D-4242-B329-2D60646F6F37}" sibTransId="{DD44DA18-5CB0-4C0B-A011-CF3AD2AC3381}"/>
    <dgm:cxn modelId="{030A6683-FD05-41D7-BA07-F855CAA17D4D}" type="presParOf" srcId="{B47076BF-80C7-415D-A2E5-6D8E50AEB620}" destId="{2C50D1AF-8E5C-48A2-884F-B3CE917DF400}" srcOrd="0" destOrd="0" presId="urn:microsoft.com/office/officeart/2005/8/layout/vList2"/>
    <dgm:cxn modelId="{E36B17D8-DCBD-43CF-B13A-530EE3F52A3B}" type="presParOf" srcId="{B47076BF-80C7-415D-A2E5-6D8E50AEB620}" destId="{BFC7225D-6960-4CD7-8975-A29E25A75934}" srcOrd="1"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7FF41C-AE95-4EAC-93F2-5C4710EA982B}"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0818420D-ED3D-46ED-8CEB-4DD762D88930}">
      <dgm:prSet custT="1"/>
      <dgm:spPr/>
      <dgm:t>
        <a:bodyPr/>
        <a:lstStyle/>
        <a:p>
          <a:r>
            <a:rPr lang="en-GB" sz="3200" dirty="0"/>
            <a:t>Integrar la participación de la comunidad en las actividades de la clase invertida fomenta un entorno de aprendizaje que va más allá de los conocimientos académicos y repercute directamente en el bienestar de la sociedad. </a:t>
          </a:r>
          <a:endParaRPr lang="en-BE" sz="3200" dirty="0"/>
        </a:p>
      </dgm:t>
    </dgm:pt>
    <dgm:pt modelId="{E5720461-D8B4-4615-9821-AF0278C1C531}" type="parTrans" cxnId="{08BBED68-429F-4F6E-B8EC-66833710E60E}">
      <dgm:prSet/>
      <dgm:spPr/>
      <dgm:t>
        <a:bodyPr/>
        <a:lstStyle/>
        <a:p>
          <a:endParaRPr lang="en-BE" sz="1600"/>
        </a:p>
      </dgm:t>
    </dgm:pt>
    <dgm:pt modelId="{BFE18F03-6500-4FC4-9EA6-67FC7756CBA1}" type="sibTrans" cxnId="{08BBED68-429F-4F6E-B8EC-66833710E60E}">
      <dgm:prSet/>
      <dgm:spPr/>
      <dgm:t>
        <a:bodyPr/>
        <a:lstStyle/>
        <a:p>
          <a:endParaRPr lang="en-BE" sz="1600"/>
        </a:p>
      </dgm:t>
    </dgm:pt>
    <dgm:pt modelId="{623257D5-18B2-4386-84BE-9D5D98E8E158}">
      <dgm:prSet custT="1"/>
      <dgm:spPr/>
      <dgm:t>
        <a:bodyPr/>
        <a:lstStyle/>
        <a:p>
          <a:r>
            <a:rPr lang="en-GB" sz="2400"/>
            <a:t>Las estrategias incluyen la asociación con organizaciones locales para proyectos de aprendizaje-servicio, en los que los estudiantes aplican los conceptos del curso para abordar problemas de la comunidad. </a:t>
          </a:r>
          <a:endParaRPr lang="en-BE" sz="2400"/>
        </a:p>
      </dgm:t>
    </dgm:pt>
    <dgm:pt modelId="{8A48C4E0-136A-46CB-826D-6FDB31002987}" type="parTrans" cxnId="{29EB573D-3F5F-4184-B461-11A5F4B1490F}">
      <dgm:prSet/>
      <dgm:spPr/>
      <dgm:t>
        <a:bodyPr/>
        <a:lstStyle/>
        <a:p>
          <a:endParaRPr lang="en-BE" sz="1600"/>
        </a:p>
      </dgm:t>
    </dgm:pt>
    <dgm:pt modelId="{5735D47C-CE06-4AF8-8434-73370A47C53D}" type="sibTrans" cxnId="{29EB573D-3F5F-4184-B461-11A5F4B1490F}">
      <dgm:prSet/>
      <dgm:spPr/>
      <dgm:t>
        <a:bodyPr/>
        <a:lstStyle/>
        <a:p>
          <a:endParaRPr lang="en-BE" sz="1600"/>
        </a:p>
      </dgm:t>
    </dgm:pt>
    <dgm:pt modelId="{072F7FC4-B3C8-4A0C-8AF7-8C9DBF0BDC0A}">
      <dgm:prSet custT="1"/>
      <dgm:spPr/>
      <dgm:t>
        <a:bodyPr/>
        <a:lstStyle/>
        <a:p>
          <a:r>
            <a:rPr lang="en-GB" sz="2400"/>
            <a:t>Animar a los estudiantes a liderar iniciativas basadas en los temas del curso fomenta el aprendizaje activo y la responsabilidad cívica. </a:t>
          </a:r>
          <a:endParaRPr lang="en-BE" sz="2400"/>
        </a:p>
      </dgm:t>
    </dgm:pt>
    <dgm:pt modelId="{9CF1D94B-C4D1-4D40-A8B7-2AF1B9E719C5}" type="parTrans" cxnId="{A7309E74-4EDF-473B-AED1-99F03C61505F}">
      <dgm:prSet/>
      <dgm:spPr/>
      <dgm:t>
        <a:bodyPr/>
        <a:lstStyle/>
        <a:p>
          <a:endParaRPr lang="en-BE" sz="1600"/>
        </a:p>
      </dgm:t>
    </dgm:pt>
    <dgm:pt modelId="{6B53728E-FF15-4204-9D20-72E84A057CCB}" type="sibTrans" cxnId="{A7309E74-4EDF-473B-AED1-99F03C61505F}">
      <dgm:prSet/>
      <dgm:spPr/>
      <dgm:t>
        <a:bodyPr/>
        <a:lstStyle/>
        <a:p>
          <a:endParaRPr lang="en-BE" sz="1600"/>
        </a:p>
      </dgm:t>
    </dgm:pt>
    <dgm:pt modelId="{96620F4E-4DA2-4D05-B1FA-42211FAC927D}">
      <dgm:prSet custT="1"/>
      <dgm:spPr/>
      <dgm:t>
        <a:bodyPr/>
        <a:lstStyle/>
        <a:p>
          <a:r>
            <a:rPr lang="en-GB" sz="2400"/>
            <a:t>Además, el uso de expertos de la comunidad como parte del contenido invertido ofrece perspectivas del mundo real, lo que enriquece la experiencia de aprendizaje. </a:t>
          </a:r>
          <a:endParaRPr lang="en-BE" sz="2400"/>
        </a:p>
      </dgm:t>
    </dgm:pt>
    <dgm:pt modelId="{B0999A34-7BA9-4221-BD32-E471C887D12D}" type="parTrans" cxnId="{84D62B2E-41D9-4039-8155-B5EB3A97DF8E}">
      <dgm:prSet/>
      <dgm:spPr/>
      <dgm:t>
        <a:bodyPr/>
        <a:lstStyle/>
        <a:p>
          <a:endParaRPr lang="en-BE" sz="1600"/>
        </a:p>
      </dgm:t>
    </dgm:pt>
    <dgm:pt modelId="{45861DD6-B805-42D4-88D5-99398631ABA0}" type="sibTrans" cxnId="{84D62B2E-41D9-4039-8155-B5EB3A97DF8E}">
      <dgm:prSet/>
      <dgm:spPr/>
      <dgm:t>
        <a:bodyPr/>
        <a:lstStyle/>
        <a:p>
          <a:endParaRPr lang="en-BE" sz="1600"/>
        </a:p>
      </dgm:t>
    </dgm:pt>
    <dgm:pt modelId="{99EDDABE-AED7-43D8-9747-93616A450918}" type="pres">
      <dgm:prSet presAssocID="{F87FF41C-AE95-4EAC-93F2-5C4710EA982B}" presName="linear" presStyleCnt="0">
        <dgm:presLayoutVars>
          <dgm:animLvl val="lvl"/>
          <dgm:resizeHandles val="exact"/>
        </dgm:presLayoutVars>
      </dgm:prSet>
      <dgm:spPr/>
    </dgm:pt>
    <dgm:pt modelId="{E425B0E9-E728-4CEB-AAF1-173998F9C7D5}" type="pres">
      <dgm:prSet presAssocID="{0818420D-ED3D-46ED-8CEB-4DD762D88930}" presName="parentText" presStyleLbl="node1" presStyleIdx="0" presStyleCnt="1">
        <dgm:presLayoutVars>
          <dgm:chMax val="0"/>
          <dgm:bulletEnabled val="1"/>
        </dgm:presLayoutVars>
      </dgm:prSet>
      <dgm:spPr/>
    </dgm:pt>
    <dgm:pt modelId="{F3AEDA59-AE13-4425-A644-EC88EBDDFB8F}" type="pres">
      <dgm:prSet presAssocID="{0818420D-ED3D-46ED-8CEB-4DD762D88930}" presName="childText" presStyleLbl="revTx" presStyleIdx="0" presStyleCnt="1">
        <dgm:presLayoutVars>
          <dgm:bulletEnabled val="1"/>
        </dgm:presLayoutVars>
      </dgm:prSet>
      <dgm:spPr/>
    </dgm:pt>
  </dgm:ptLst>
  <dgm:cxnLst>
    <dgm:cxn modelId="{662FD021-0A69-4EA1-9654-3F08146AC01D}" type="presOf" srcId="{96620F4E-4DA2-4D05-B1FA-42211FAC927D}" destId="{F3AEDA59-AE13-4425-A644-EC88EBDDFB8F}" srcOrd="0" destOrd="2" presId="urn:microsoft.com/office/officeart/2005/8/layout/vList2"/>
    <dgm:cxn modelId="{84D62B2E-41D9-4039-8155-B5EB3A97DF8E}" srcId="{0818420D-ED3D-46ED-8CEB-4DD762D88930}" destId="{96620F4E-4DA2-4D05-B1FA-42211FAC927D}" srcOrd="2" destOrd="0" parTransId="{B0999A34-7BA9-4221-BD32-E471C887D12D}" sibTransId="{45861DD6-B805-42D4-88D5-99398631ABA0}"/>
    <dgm:cxn modelId="{29EB573D-3F5F-4184-B461-11A5F4B1490F}" srcId="{0818420D-ED3D-46ED-8CEB-4DD762D88930}" destId="{623257D5-18B2-4386-84BE-9D5D98E8E158}" srcOrd="0" destOrd="0" parTransId="{8A48C4E0-136A-46CB-826D-6FDB31002987}" sibTransId="{5735D47C-CE06-4AF8-8434-73370A47C53D}"/>
    <dgm:cxn modelId="{08BBED68-429F-4F6E-B8EC-66833710E60E}" srcId="{F87FF41C-AE95-4EAC-93F2-5C4710EA982B}" destId="{0818420D-ED3D-46ED-8CEB-4DD762D88930}" srcOrd="0" destOrd="0" parTransId="{E5720461-D8B4-4615-9821-AF0278C1C531}" sibTransId="{BFE18F03-6500-4FC4-9EA6-67FC7756CBA1}"/>
    <dgm:cxn modelId="{6D48144A-C682-4AF9-B81D-5898CFEEE009}" type="presOf" srcId="{623257D5-18B2-4386-84BE-9D5D98E8E158}" destId="{F3AEDA59-AE13-4425-A644-EC88EBDDFB8F}" srcOrd="0" destOrd="0" presId="urn:microsoft.com/office/officeart/2005/8/layout/vList2"/>
    <dgm:cxn modelId="{A7309E74-4EDF-473B-AED1-99F03C61505F}" srcId="{0818420D-ED3D-46ED-8CEB-4DD762D88930}" destId="{072F7FC4-B3C8-4A0C-8AF7-8C9DBF0BDC0A}" srcOrd="1" destOrd="0" parTransId="{9CF1D94B-C4D1-4D40-A8B7-2AF1B9E719C5}" sibTransId="{6B53728E-FF15-4204-9D20-72E84A057CCB}"/>
    <dgm:cxn modelId="{1CA4C59B-CCBE-4BC5-9BA0-567793B52594}" type="presOf" srcId="{F87FF41C-AE95-4EAC-93F2-5C4710EA982B}" destId="{99EDDABE-AED7-43D8-9747-93616A450918}" srcOrd="0" destOrd="0" presId="urn:microsoft.com/office/officeart/2005/8/layout/vList2"/>
    <dgm:cxn modelId="{904AA0B9-7CA8-45B2-A5B4-1AFE2F41EF56}" type="presOf" srcId="{0818420D-ED3D-46ED-8CEB-4DD762D88930}" destId="{E425B0E9-E728-4CEB-AAF1-173998F9C7D5}" srcOrd="0" destOrd="0" presId="urn:microsoft.com/office/officeart/2005/8/layout/vList2"/>
    <dgm:cxn modelId="{A2E8C4BC-DB0F-4692-AC11-ED0CDD76700A}" type="presOf" srcId="{072F7FC4-B3C8-4A0C-8AF7-8C9DBF0BDC0A}" destId="{F3AEDA59-AE13-4425-A644-EC88EBDDFB8F}" srcOrd="0" destOrd="1" presId="urn:microsoft.com/office/officeart/2005/8/layout/vList2"/>
    <dgm:cxn modelId="{59937707-16C9-429B-B7D8-5A2BE49BB1C9}" type="presParOf" srcId="{99EDDABE-AED7-43D8-9747-93616A450918}" destId="{E425B0E9-E728-4CEB-AAF1-173998F9C7D5}" srcOrd="0" destOrd="0" presId="urn:microsoft.com/office/officeart/2005/8/layout/vList2"/>
    <dgm:cxn modelId="{16AB562D-9225-4F76-A8E1-9EFF7256BFA1}" type="presParOf" srcId="{99EDDABE-AED7-43D8-9747-93616A450918}" destId="{F3AEDA59-AE13-4425-A644-EC88EBDDFB8F}"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9A9500-DB38-48F9-9668-3DC2DAAADDB3}" type="doc">
      <dgm:prSet loTypeId="urn:microsoft.com/office/officeart/2005/8/layout/vList2" loCatId="list" qsTypeId="urn:microsoft.com/office/officeart/2005/8/quickstyle/simple1" qsCatId="simple" csTypeId="urn:microsoft.com/office/officeart/2005/8/colors/accent6_2" csCatId="accent6"/>
      <dgm:spPr/>
      <dgm:t>
        <a:bodyPr/>
        <a:lstStyle/>
        <a:p>
          <a:endParaRPr lang="en-BE"/>
        </a:p>
      </dgm:t>
    </dgm:pt>
    <dgm:pt modelId="{9E7CBB75-9742-43D7-8506-2C63E6ADE117}">
      <dgm:prSet/>
      <dgm:spPr/>
      <dgm:t>
        <a:bodyPr/>
        <a:lstStyle/>
        <a:p>
          <a:r>
            <a:rPr lang="en-GB"/>
            <a:t>Para mejorar continuamente las prácticas de flipped classroom, los educadores deben adoptar un proceso de evaluación sistemático que utilice métricas cuantitativas y cualitativas. </a:t>
          </a:r>
          <a:endParaRPr lang="en-BE"/>
        </a:p>
      </dgm:t>
    </dgm:pt>
    <dgm:pt modelId="{078965A9-34C9-4D9C-AE3B-8E7BA1783066}" type="parTrans" cxnId="{22F3EEAB-8CD4-46EC-BDEA-23F6877D6F90}">
      <dgm:prSet/>
      <dgm:spPr/>
      <dgm:t>
        <a:bodyPr/>
        <a:lstStyle/>
        <a:p>
          <a:endParaRPr lang="en-BE"/>
        </a:p>
      </dgm:t>
    </dgm:pt>
    <dgm:pt modelId="{ABA02610-EACD-4959-BE61-7D6D43C3A7FB}" type="sibTrans" cxnId="{22F3EEAB-8CD4-46EC-BDEA-23F6877D6F90}">
      <dgm:prSet/>
      <dgm:spPr/>
      <dgm:t>
        <a:bodyPr/>
        <a:lstStyle/>
        <a:p>
          <a:endParaRPr lang="en-BE"/>
        </a:p>
      </dgm:t>
    </dgm:pt>
    <dgm:pt modelId="{8B5484B7-E31C-4C45-8E8B-C64B84E92C8B}">
      <dgm:prSet/>
      <dgm:spPr/>
      <dgm:t>
        <a:bodyPr/>
        <a:lstStyle/>
        <a:p>
          <a:r>
            <a:rPr lang="en-GB"/>
            <a:t>Para ello, se analizan los datos de rendimiento de los estudiantes, los análisis de compromiso y las opiniones recogidas en encuestas, grupos de discusión y entrevistas individuales. </a:t>
          </a:r>
          <a:endParaRPr lang="en-BE"/>
        </a:p>
      </dgm:t>
    </dgm:pt>
    <dgm:pt modelId="{7867FF74-B64B-436C-80D1-E1940786129C}" type="parTrans" cxnId="{19D5D048-0385-4EA4-97EB-FFEE9101C388}">
      <dgm:prSet/>
      <dgm:spPr/>
      <dgm:t>
        <a:bodyPr/>
        <a:lstStyle/>
        <a:p>
          <a:endParaRPr lang="en-BE"/>
        </a:p>
      </dgm:t>
    </dgm:pt>
    <dgm:pt modelId="{46D4604F-6922-4FD9-ABCB-C269C43AF72D}" type="sibTrans" cxnId="{19D5D048-0385-4EA4-97EB-FFEE9101C388}">
      <dgm:prSet/>
      <dgm:spPr/>
      <dgm:t>
        <a:bodyPr/>
        <a:lstStyle/>
        <a:p>
          <a:endParaRPr lang="en-BE"/>
        </a:p>
      </dgm:t>
    </dgm:pt>
    <dgm:pt modelId="{5660BD23-71DF-4629-A60F-8117447E0868}">
      <dgm:prSet/>
      <dgm:spPr/>
      <dgm:t>
        <a:bodyPr/>
        <a:lstStyle/>
        <a:p>
          <a:r>
            <a:rPr lang="en-GB"/>
            <a:t>Las opiniones de las partes interesadas, incluidos los estudiantes, los padres y el profesorado, son cruciales para identificar los puntos fuertes y las áreas de mejora. </a:t>
          </a:r>
          <a:endParaRPr lang="en-BE"/>
        </a:p>
      </dgm:t>
    </dgm:pt>
    <dgm:pt modelId="{62D4C9EA-75A4-403F-AE50-0B6DE6799981}" type="parTrans" cxnId="{6618082A-B4CE-496F-AEF5-155D51D76F85}">
      <dgm:prSet/>
      <dgm:spPr/>
      <dgm:t>
        <a:bodyPr/>
        <a:lstStyle/>
        <a:p>
          <a:endParaRPr lang="en-BE"/>
        </a:p>
      </dgm:t>
    </dgm:pt>
    <dgm:pt modelId="{B9A9FC48-7A1F-498A-B9B6-63AA9C4AFA36}" type="sibTrans" cxnId="{6618082A-B4CE-496F-AEF5-155D51D76F85}">
      <dgm:prSet/>
      <dgm:spPr/>
      <dgm:t>
        <a:bodyPr/>
        <a:lstStyle/>
        <a:p>
          <a:endParaRPr lang="en-BE"/>
        </a:p>
      </dgm:t>
    </dgm:pt>
    <dgm:pt modelId="{CA7B0971-C43A-4449-9D0D-97A1D79E06A0}">
      <dgm:prSet/>
      <dgm:spPr/>
      <dgm:t>
        <a:bodyPr/>
        <a:lstStyle/>
        <a:p>
          <a:r>
            <a:rPr lang="en-GB"/>
            <a:t>La aplicación de un ciclo de práctica reflexiva -planificar, actuar, observar, reflexionar- permite a los educadores realizar ajustes informados en las estrategias de enseñanza, la impartición de contenidos y el uso de la tecnología, garantizando que las metodologías de aula invertida sigan siendo eficaces, receptivas y alineadas con los objetivos educativos.</a:t>
          </a:r>
          <a:endParaRPr lang="en-BE"/>
        </a:p>
      </dgm:t>
    </dgm:pt>
    <dgm:pt modelId="{476D5243-436B-433F-8594-B6E80BF0987B}" type="parTrans" cxnId="{7FEE039A-0954-4AA6-92C2-9EAC48889A61}">
      <dgm:prSet/>
      <dgm:spPr/>
      <dgm:t>
        <a:bodyPr/>
        <a:lstStyle/>
        <a:p>
          <a:endParaRPr lang="en-BE"/>
        </a:p>
      </dgm:t>
    </dgm:pt>
    <dgm:pt modelId="{F7D881A4-DA60-45FA-9018-875F0549C590}" type="sibTrans" cxnId="{7FEE039A-0954-4AA6-92C2-9EAC48889A61}">
      <dgm:prSet/>
      <dgm:spPr/>
      <dgm:t>
        <a:bodyPr/>
        <a:lstStyle/>
        <a:p>
          <a:endParaRPr lang="en-BE"/>
        </a:p>
      </dgm:t>
    </dgm:pt>
    <dgm:pt modelId="{4D90F16F-0AF8-4CDA-A55A-DC898368F525}" type="pres">
      <dgm:prSet presAssocID="{DE9A9500-DB38-48F9-9668-3DC2DAAADDB3}" presName="linear" presStyleCnt="0">
        <dgm:presLayoutVars>
          <dgm:animLvl val="lvl"/>
          <dgm:resizeHandles val="exact"/>
        </dgm:presLayoutVars>
      </dgm:prSet>
      <dgm:spPr/>
    </dgm:pt>
    <dgm:pt modelId="{B50ABB76-7F8E-4AE9-B493-169C965FEA18}" type="pres">
      <dgm:prSet presAssocID="{9E7CBB75-9742-43D7-8506-2C63E6ADE117}" presName="parentText" presStyleLbl="node1" presStyleIdx="0" presStyleCnt="1">
        <dgm:presLayoutVars>
          <dgm:chMax val="0"/>
          <dgm:bulletEnabled val="1"/>
        </dgm:presLayoutVars>
      </dgm:prSet>
      <dgm:spPr/>
    </dgm:pt>
    <dgm:pt modelId="{7FD548F1-3066-400F-A171-CB643DD4D277}" type="pres">
      <dgm:prSet presAssocID="{9E7CBB75-9742-43D7-8506-2C63E6ADE117}" presName="childText" presStyleLbl="revTx" presStyleIdx="0" presStyleCnt="1">
        <dgm:presLayoutVars>
          <dgm:bulletEnabled val="1"/>
        </dgm:presLayoutVars>
      </dgm:prSet>
      <dgm:spPr/>
    </dgm:pt>
  </dgm:ptLst>
  <dgm:cxnLst>
    <dgm:cxn modelId="{6618082A-B4CE-496F-AEF5-155D51D76F85}" srcId="{9E7CBB75-9742-43D7-8506-2C63E6ADE117}" destId="{5660BD23-71DF-4629-A60F-8117447E0868}" srcOrd="1" destOrd="0" parTransId="{62D4C9EA-75A4-403F-AE50-0B6DE6799981}" sibTransId="{B9A9FC48-7A1F-498A-B9B6-63AA9C4AFA36}"/>
    <dgm:cxn modelId="{FC113B60-0E87-4121-85E6-A261BC49EE0B}" type="presOf" srcId="{CA7B0971-C43A-4449-9D0D-97A1D79E06A0}" destId="{7FD548F1-3066-400F-A171-CB643DD4D277}" srcOrd="0" destOrd="2" presId="urn:microsoft.com/office/officeart/2005/8/layout/vList2"/>
    <dgm:cxn modelId="{19D5D048-0385-4EA4-97EB-FFEE9101C388}" srcId="{9E7CBB75-9742-43D7-8506-2C63E6ADE117}" destId="{8B5484B7-E31C-4C45-8E8B-C64B84E92C8B}" srcOrd="0" destOrd="0" parTransId="{7867FF74-B64B-436C-80D1-E1940786129C}" sibTransId="{46D4604F-6922-4FD9-ABCB-C269C43AF72D}"/>
    <dgm:cxn modelId="{3BBCC074-87A4-4779-BF52-8FC103D89C9C}" type="presOf" srcId="{8B5484B7-E31C-4C45-8E8B-C64B84E92C8B}" destId="{7FD548F1-3066-400F-A171-CB643DD4D277}" srcOrd="0" destOrd="0" presId="urn:microsoft.com/office/officeart/2005/8/layout/vList2"/>
    <dgm:cxn modelId="{6AEB4159-ACC1-4A99-8A16-F0A477824C4E}" type="presOf" srcId="{9E7CBB75-9742-43D7-8506-2C63E6ADE117}" destId="{B50ABB76-7F8E-4AE9-B493-169C965FEA18}" srcOrd="0" destOrd="0" presId="urn:microsoft.com/office/officeart/2005/8/layout/vList2"/>
    <dgm:cxn modelId="{ED70998E-AA64-4CDF-80DD-535A367EDBB9}" type="presOf" srcId="{5660BD23-71DF-4629-A60F-8117447E0868}" destId="{7FD548F1-3066-400F-A171-CB643DD4D277}" srcOrd="0" destOrd="1" presId="urn:microsoft.com/office/officeart/2005/8/layout/vList2"/>
    <dgm:cxn modelId="{7FEE039A-0954-4AA6-92C2-9EAC48889A61}" srcId="{9E7CBB75-9742-43D7-8506-2C63E6ADE117}" destId="{CA7B0971-C43A-4449-9D0D-97A1D79E06A0}" srcOrd="2" destOrd="0" parTransId="{476D5243-436B-433F-8594-B6E80BF0987B}" sibTransId="{F7D881A4-DA60-45FA-9018-875F0549C590}"/>
    <dgm:cxn modelId="{4A785FA9-CADC-4EB6-A705-51D5F5C8892E}" type="presOf" srcId="{DE9A9500-DB38-48F9-9668-3DC2DAAADDB3}" destId="{4D90F16F-0AF8-4CDA-A55A-DC898368F525}" srcOrd="0" destOrd="0" presId="urn:microsoft.com/office/officeart/2005/8/layout/vList2"/>
    <dgm:cxn modelId="{22F3EEAB-8CD4-46EC-BDEA-23F6877D6F90}" srcId="{DE9A9500-DB38-48F9-9668-3DC2DAAADDB3}" destId="{9E7CBB75-9742-43D7-8506-2C63E6ADE117}" srcOrd="0" destOrd="0" parTransId="{078965A9-34C9-4D9C-AE3B-8E7BA1783066}" sibTransId="{ABA02610-EACD-4959-BE61-7D6D43C3A7FB}"/>
    <dgm:cxn modelId="{EB25D051-37D8-4254-AD74-79B845B87144}" type="presParOf" srcId="{4D90F16F-0AF8-4CDA-A55A-DC898368F525}" destId="{B50ABB76-7F8E-4AE9-B493-169C965FEA18}" srcOrd="0" destOrd="0" presId="urn:microsoft.com/office/officeart/2005/8/layout/vList2"/>
    <dgm:cxn modelId="{7DEA9747-BEDA-4631-A1D6-B708D656AF8D}" type="presParOf" srcId="{4D90F16F-0AF8-4CDA-A55A-DC898368F525}" destId="{7FD548F1-3066-400F-A171-CB643DD4D277}"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68C9D3-0CFB-4CF6-B896-2D2FA08F69A6}" type="doc">
      <dgm:prSet loTypeId="urn:microsoft.com/office/officeart/2005/8/layout/hProcess9" loCatId="process" qsTypeId="urn:microsoft.com/office/officeart/2005/8/quickstyle/simple1" qsCatId="simple" csTypeId="urn:microsoft.com/office/officeart/2005/8/colors/accent6_2" csCatId="accent6"/>
      <dgm:spPr/>
      <dgm:t>
        <a:bodyPr/>
        <a:lstStyle/>
        <a:p>
          <a:endParaRPr lang="en-BE"/>
        </a:p>
      </dgm:t>
    </dgm:pt>
    <dgm:pt modelId="{B2678B37-E28B-445F-A581-2F7CBAD4CE47}">
      <dgm:prSet/>
      <dgm:spPr/>
      <dgm:t>
        <a:bodyPr/>
        <a:lstStyle/>
        <a:p>
          <a:r>
            <a:rPr lang="en-GB" b="1" dirty="0"/>
            <a:t>Plan</a:t>
          </a:r>
          <a:endParaRPr lang="en-BE" b="1" dirty="0"/>
        </a:p>
      </dgm:t>
    </dgm:pt>
    <dgm:pt modelId="{EC48F6A1-5A1A-4974-B7BD-3472062E6893}" type="parTrans" cxnId="{C79D38EB-A18E-4A4C-8B68-0CF32914ECEC}">
      <dgm:prSet/>
      <dgm:spPr/>
      <dgm:t>
        <a:bodyPr/>
        <a:lstStyle/>
        <a:p>
          <a:endParaRPr lang="en-BE" b="1"/>
        </a:p>
      </dgm:t>
    </dgm:pt>
    <dgm:pt modelId="{CB830B92-7913-493A-9660-F3BADD9866A8}" type="sibTrans" cxnId="{C79D38EB-A18E-4A4C-8B68-0CF32914ECEC}">
      <dgm:prSet/>
      <dgm:spPr/>
      <dgm:t>
        <a:bodyPr/>
        <a:lstStyle/>
        <a:p>
          <a:endParaRPr lang="en-BE" b="1"/>
        </a:p>
      </dgm:t>
    </dgm:pt>
    <dgm:pt modelId="{03608119-CCFA-4C59-B771-30A12F9263E0}">
      <dgm:prSet/>
      <dgm:spPr/>
      <dgm:t>
        <a:bodyPr/>
        <a:lstStyle/>
        <a:p>
          <a:r>
            <a:rPr lang="en-GB" b="1" dirty="0" err="1"/>
            <a:t>Actuar</a:t>
          </a:r>
          <a:endParaRPr lang="en-BE" b="1" dirty="0" err="1"/>
        </a:p>
      </dgm:t>
    </dgm:pt>
    <dgm:pt modelId="{521C9F31-A421-4265-AC06-485BB0219BFA}" type="parTrans" cxnId="{3FABF0A8-09D3-4C5E-B833-89189F7752B9}">
      <dgm:prSet/>
      <dgm:spPr/>
      <dgm:t>
        <a:bodyPr/>
        <a:lstStyle/>
        <a:p>
          <a:endParaRPr lang="en-BE" b="1"/>
        </a:p>
      </dgm:t>
    </dgm:pt>
    <dgm:pt modelId="{D0E451D7-40F5-4E3C-94EF-032EC16324DE}" type="sibTrans" cxnId="{3FABF0A8-09D3-4C5E-B833-89189F7752B9}">
      <dgm:prSet/>
      <dgm:spPr/>
      <dgm:t>
        <a:bodyPr/>
        <a:lstStyle/>
        <a:p>
          <a:endParaRPr lang="en-BE" b="1"/>
        </a:p>
      </dgm:t>
    </dgm:pt>
    <dgm:pt modelId="{79C3C985-08D9-4442-AD21-EE9DEE05D06A}">
      <dgm:prSet/>
      <dgm:spPr/>
      <dgm:t>
        <a:bodyPr/>
        <a:lstStyle/>
        <a:p>
          <a:r>
            <a:rPr lang="en-GB" b="1" dirty="0" err="1">
              <a:latin typeface="Calibri"/>
            </a:rPr>
            <a:t>Observar</a:t>
          </a:r>
          <a:endParaRPr lang="en-BE" b="1" dirty="0" err="1"/>
        </a:p>
      </dgm:t>
    </dgm:pt>
    <dgm:pt modelId="{4C445C89-0D59-4A06-84BB-E85D9EF7BFA0}" type="parTrans" cxnId="{263464C9-81BD-440B-839B-D783F17D7D3A}">
      <dgm:prSet/>
      <dgm:spPr/>
      <dgm:t>
        <a:bodyPr/>
        <a:lstStyle/>
        <a:p>
          <a:endParaRPr lang="en-BE" b="1"/>
        </a:p>
      </dgm:t>
    </dgm:pt>
    <dgm:pt modelId="{1938BC02-1918-4678-9593-92F72BCB196E}" type="sibTrans" cxnId="{263464C9-81BD-440B-839B-D783F17D7D3A}">
      <dgm:prSet/>
      <dgm:spPr/>
      <dgm:t>
        <a:bodyPr/>
        <a:lstStyle/>
        <a:p>
          <a:endParaRPr lang="en-BE" b="1"/>
        </a:p>
      </dgm:t>
    </dgm:pt>
    <dgm:pt modelId="{F54E2513-2176-426C-A129-77DE9198B82E}">
      <dgm:prSet/>
      <dgm:spPr/>
      <dgm:t>
        <a:bodyPr/>
        <a:lstStyle/>
        <a:p>
          <a:pPr rtl="0"/>
          <a:r>
            <a:rPr lang="en-GB" b="1" dirty="0" err="1">
              <a:latin typeface="Calibri"/>
            </a:rPr>
            <a:t>Reflexionar</a:t>
          </a:r>
          <a:r>
            <a:rPr lang="en-GB" b="1" dirty="0">
              <a:latin typeface="Calibri"/>
            </a:rPr>
            <a:t> </a:t>
          </a:r>
          <a:endParaRPr lang="en-BE" b="1" dirty="0"/>
        </a:p>
      </dgm:t>
    </dgm:pt>
    <dgm:pt modelId="{199278B8-75CE-4CFA-BDA4-B4B718ECBDA8}" type="parTrans" cxnId="{56D50379-2ACE-4A2E-94B0-C1C3412E4A30}">
      <dgm:prSet/>
      <dgm:spPr/>
      <dgm:t>
        <a:bodyPr/>
        <a:lstStyle/>
        <a:p>
          <a:endParaRPr lang="en-BE" b="1"/>
        </a:p>
      </dgm:t>
    </dgm:pt>
    <dgm:pt modelId="{22472533-887A-45C7-B43F-0853AF108C3C}" type="sibTrans" cxnId="{56D50379-2ACE-4A2E-94B0-C1C3412E4A30}">
      <dgm:prSet/>
      <dgm:spPr/>
      <dgm:t>
        <a:bodyPr/>
        <a:lstStyle/>
        <a:p>
          <a:endParaRPr lang="en-BE" b="1"/>
        </a:p>
      </dgm:t>
    </dgm:pt>
    <dgm:pt modelId="{617A4A4D-3054-49E7-8F6C-2374CF503C7A}" type="pres">
      <dgm:prSet presAssocID="{0668C9D3-0CFB-4CF6-B896-2D2FA08F69A6}" presName="CompostProcess" presStyleCnt="0">
        <dgm:presLayoutVars>
          <dgm:dir/>
          <dgm:resizeHandles val="exact"/>
        </dgm:presLayoutVars>
      </dgm:prSet>
      <dgm:spPr/>
    </dgm:pt>
    <dgm:pt modelId="{92CB5F6E-5446-483D-9BE3-C6167D2F1012}" type="pres">
      <dgm:prSet presAssocID="{0668C9D3-0CFB-4CF6-B896-2D2FA08F69A6}" presName="arrow" presStyleLbl="bgShp" presStyleIdx="0" presStyleCnt="1"/>
      <dgm:spPr/>
    </dgm:pt>
    <dgm:pt modelId="{280E3AFF-9F08-4E09-9E71-CF6A5E96E0A7}" type="pres">
      <dgm:prSet presAssocID="{0668C9D3-0CFB-4CF6-B896-2D2FA08F69A6}" presName="linearProcess" presStyleCnt="0"/>
      <dgm:spPr/>
    </dgm:pt>
    <dgm:pt modelId="{49B96B42-E36E-42E8-B3A2-A0142C88EE77}" type="pres">
      <dgm:prSet presAssocID="{B2678B37-E28B-445F-A581-2F7CBAD4CE47}" presName="textNode" presStyleLbl="node1" presStyleIdx="0" presStyleCnt="4">
        <dgm:presLayoutVars>
          <dgm:bulletEnabled val="1"/>
        </dgm:presLayoutVars>
      </dgm:prSet>
      <dgm:spPr/>
    </dgm:pt>
    <dgm:pt modelId="{FA820BA0-2E88-4C7F-90A4-42E7B646BE73}" type="pres">
      <dgm:prSet presAssocID="{CB830B92-7913-493A-9660-F3BADD9866A8}" presName="sibTrans" presStyleCnt="0"/>
      <dgm:spPr/>
    </dgm:pt>
    <dgm:pt modelId="{A5D63C9E-6D31-4D7F-8CF3-C66F8BA686DB}" type="pres">
      <dgm:prSet presAssocID="{03608119-CCFA-4C59-B771-30A12F9263E0}" presName="textNode" presStyleLbl="node1" presStyleIdx="1" presStyleCnt="4">
        <dgm:presLayoutVars>
          <dgm:bulletEnabled val="1"/>
        </dgm:presLayoutVars>
      </dgm:prSet>
      <dgm:spPr/>
    </dgm:pt>
    <dgm:pt modelId="{79807947-01A3-4347-9E81-6CC1E2AFE4AE}" type="pres">
      <dgm:prSet presAssocID="{D0E451D7-40F5-4E3C-94EF-032EC16324DE}" presName="sibTrans" presStyleCnt="0"/>
      <dgm:spPr/>
    </dgm:pt>
    <dgm:pt modelId="{AF4444FF-8027-4B40-8EF7-F30CB6FA6E6D}" type="pres">
      <dgm:prSet presAssocID="{79C3C985-08D9-4442-AD21-EE9DEE05D06A}" presName="textNode" presStyleLbl="node1" presStyleIdx="2" presStyleCnt="4">
        <dgm:presLayoutVars>
          <dgm:bulletEnabled val="1"/>
        </dgm:presLayoutVars>
      </dgm:prSet>
      <dgm:spPr/>
    </dgm:pt>
    <dgm:pt modelId="{B26B4FF1-253C-48F3-9DFC-65EE881CFC74}" type="pres">
      <dgm:prSet presAssocID="{1938BC02-1918-4678-9593-92F72BCB196E}" presName="sibTrans" presStyleCnt="0"/>
      <dgm:spPr/>
    </dgm:pt>
    <dgm:pt modelId="{EAEB459D-B2A0-4E1A-B410-FD63F6986E0D}" type="pres">
      <dgm:prSet presAssocID="{F54E2513-2176-426C-A129-77DE9198B82E}" presName="textNode" presStyleLbl="node1" presStyleIdx="3" presStyleCnt="4">
        <dgm:presLayoutVars>
          <dgm:bulletEnabled val="1"/>
        </dgm:presLayoutVars>
      </dgm:prSet>
      <dgm:spPr/>
    </dgm:pt>
  </dgm:ptLst>
  <dgm:cxnLst>
    <dgm:cxn modelId="{D54D415E-3038-4998-BA1C-DF35A369A44E}" type="presOf" srcId="{0668C9D3-0CFB-4CF6-B896-2D2FA08F69A6}" destId="{617A4A4D-3054-49E7-8F6C-2374CF503C7A}" srcOrd="0" destOrd="0" presId="urn:microsoft.com/office/officeart/2005/8/layout/hProcess9"/>
    <dgm:cxn modelId="{99D3B471-6DAE-4340-A969-56BE29EC0C4B}" type="presOf" srcId="{03608119-CCFA-4C59-B771-30A12F9263E0}" destId="{A5D63C9E-6D31-4D7F-8CF3-C66F8BA686DB}" srcOrd="0" destOrd="0" presId="urn:microsoft.com/office/officeart/2005/8/layout/hProcess9"/>
    <dgm:cxn modelId="{56D50379-2ACE-4A2E-94B0-C1C3412E4A30}" srcId="{0668C9D3-0CFB-4CF6-B896-2D2FA08F69A6}" destId="{F54E2513-2176-426C-A129-77DE9198B82E}" srcOrd="3" destOrd="0" parTransId="{199278B8-75CE-4CFA-BDA4-B4B718ECBDA8}" sibTransId="{22472533-887A-45C7-B43F-0853AF108C3C}"/>
    <dgm:cxn modelId="{C7A0FD5A-5030-4AF2-979B-6E46788585C4}" type="presOf" srcId="{79C3C985-08D9-4442-AD21-EE9DEE05D06A}" destId="{AF4444FF-8027-4B40-8EF7-F30CB6FA6E6D}" srcOrd="0" destOrd="0" presId="urn:microsoft.com/office/officeart/2005/8/layout/hProcess9"/>
    <dgm:cxn modelId="{3FABF0A8-09D3-4C5E-B833-89189F7752B9}" srcId="{0668C9D3-0CFB-4CF6-B896-2D2FA08F69A6}" destId="{03608119-CCFA-4C59-B771-30A12F9263E0}" srcOrd="1" destOrd="0" parTransId="{521C9F31-A421-4265-AC06-485BB0219BFA}" sibTransId="{D0E451D7-40F5-4E3C-94EF-032EC16324DE}"/>
    <dgm:cxn modelId="{8AEC85C1-7380-4032-84D3-5ED3ECEA8F55}" type="presOf" srcId="{F54E2513-2176-426C-A129-77DE9198B82E}" destId="{EAEB459D-B2A0-4E1A-B410-FD63F6986E0D}" srcOrd="0" destOrd="0" presId="urn:microsoft.com/office/officeart/2005/8/layout/hProcess9"/>
    <dgm:cxn modelId="{263464C9-81BD-440B-839B-D783F17D7D3A}" srcId="{0668C9D3-0CFB-4CF6-B896-2D2FA08F69A6}" destId="{79C3C985-08D9-4442-AD21-EE9DEE05D06A}" srcOrd="2" destOrd="0" parTransId="{4C445C89-0D59-4A06-84BB-E85D9EF7BFA0}" sibTransId="{1938BC02-1918-4678-9593-92F72BCB196E}"/>
    <dgm:cxn modelId="{BCC822DE-D4AE-4309-9311-0A4214DEFDE8}" type="presOf" srcId="{B2678B37-E28B-445F-A581-2F7CBAD4CE47}" destId="{49B96B42-E36E-42E8-B3A2-A0142C88EE77}" srcOrd="0" destOrd="0" presId="urn:microsoft.com/office/officeart/2005/8/layout/hProcess9"/>
    <dgm:cxn modelId="{C79D38EB-A18E-4A4C-8B68-0CF32914ECEC}" srcId="{0668C9D3-0CFB-4CF6-B896-2D2FA08F69A6}" destId="{B2678B37-E28B-445F-A581-2F7CBAD4CE47}" srcOrd="0" destOrd="0" parTransId="{EC48F6A1-5A1A-4974-B7BD-3472062E6893}" sibTransId="{CB830B92-7913-493A-9660-F3BADD9866A8}"/>
    <dgm:cxn modelId="{20554B82-9880-4E0A-8A6D-BFDCCD526DD1}" type="presParOf" srcId="{617A4A4D-3054-49E7-8F6C-2374CF503C7A}" destId="{92CB5F6E-5446-483D-9BE3-C6167D2F1012}" srcOrd="0" destOrd="0" presId="urn:microsoft.com/office/officeart/2005/8/layout/hProcess9"/>
    <dgm:cxn modelId="{DFA2F2BE-DAA1-4DDC-8C12-ABA111F45D59}" type="presParOf" srcId="{617A4A4D-3054-49E7-8F6C-2374CF503C7A}" destId="{280E3AFF-9F08-4E09-9E71-CF6A5E96E0A7}" srcOrd="1" destOrd="0" presId="urn:microsoft.com/office/officeart/2005/8/layout/hProcess9"/>
    <dgm:cxn modelId="{B266E487-5018-4EA3-8D9C-AD5319ED2F1B}" type="presParOf" srcId="{280E3AFF-9F08-4E09-9E71-CF6A5E96E0A7}" destId="{49B96B42-E36E-42E8-B3A2-A0142C88EE77}" srcOrd="0" destOrd="0" presId="urn:microsoft.com/office/officeart/2005/8/layout/hProcess9"/>
    <dgm:cxn modelId="{67E64D85-852F-4BBD-95BA-832F664CFBFD}" type="presParOf" srcId="{280E3AFF-9F08-4E09-9E71-CF6A5E96E0A7}" destId="{FA820BA0-2E88-4C7F-90A4-42E7B646BE73}" srcOrd="1" destOrd="0" presId="urn:microsoft.com/office/officeart/2005/8/layout/hProcess9"/>
    <dgm:cxn modelId="{CB9CE455-DF57-4B03-B66B-89850F3F302D}" type="presParOf" srcId="{280E3AFF-9F08-4E09-9E71-CF6A5E96E0A7}" destId="{A5D63C9E-6D31-4D7F-8CF3-C66F8BA686DB}" srcOrd="2" destOrd="0" presId="urn:microsoft.com/office/officeart/2005/8/layout/hProcess9"/>
    <dgm:cxn modelId="{00131E99-A592-4B70-846F-7B104386620E}" type="presParOf" srcId="{280E3AFF-9F08-4E09-9E71-CF6A5E96E0A7}" destId="{79807947-01A3-4347-9E81-6CC1E2AFE4AE}" srcOrd="3" destOrd="0" presId="urn:microsoft.com/office/officeart/2005/8/layout/hProcess9"/>
    <dgm:cxn modelId="{C0CC0B3A-91A7-42FB-AC78-A287EB374E93}" type="presParOf" srcId="{280E3AFF-9F08-4E09-9E71-CF6A5E96E0A7}" destId="{AF4444FF-8027-4B40-8EF7-F30CB6FA6E6D}" srcOrd="4" destOrd="0" presId="urn:microsoft.com/office/officeart/2005/8/layout/hProcess9"/>
    <dgm:cxn modelId="{6ECC8B70-7828-4EB1-BF01-419E4D534D92}" type="presParOf" srcId="{280E3AFF-9F08-4E09-9E71-CF6A5E96E0A7}" destId="{B26B4FF1-253C-48F3-9DFC-65EE881CFC74}" srcOrd="5" destOrd="0" presId="urn:microsoft.com/office/officeart/2005/8/layout/hProcess9"/>
    <dgm:cxn modelId="{085282AD-3C57-42E8-B7F5-E685E57A579B}" type="presParOf" srcId="{280E3AFF-9F08-4E09-9E71-CF6A5E96E0A7}" destId="{EAEB459D-B2A0-4E1A-B410-FD63F6986E0D}" srcOrd="6" destOrd="0" presId="urn:microsoft.com/office/officeart/2005/8/layout/hProcess9"/>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A664DDA-3F6F-455E-AA3B-E50D06AF5730}" type="doc">
      <dgm:prSet loTypeId="urn:microsoft.com/office/officeart/2005/8/layout/vList2" loCatId="list" qsTypeId="urn:microsoft.com/office/officeart/2005/8/quickstyle/simple1" qsCatId="simple" csTypeId="urn:microsoft.com/office/officeart/2005/8/colors/accent6_1" csCatId="accent6"/>
      <dgm:spPr/>
      <dgm:t>
        <a:bodyPr/>
        <a:lstStyle/>
        <a:p>
          <a:endParaRPr lang="en-BE"/>
        </a:p>
      </dgm:t>
    </dgm:pt>
    <dgm:pt modelId="{27E84B64-9DB0-4015-83AE-40F2ED47FF68}">
      <dgm:prSet/>
      <dgm:spPr/>
      <dgm:t>
        <a:bodyPr/>
        <a:lstStyle/>
        <a:p>
          <a:r>
            <a:rPr lang="en-GB"/>
            <a:t>A medida que evoluciona el flipped learning, los educadores pueden anticipar innovaciones en tecnologías de aprendizaje adaptativo, realidad aumentada y virtual (RA/VR) para experiencias de aprendizaje inmersivas, y rutas de aprendizaje personalizadas impulsadas por la IA. </a:t>
          </a:r>
          <a:endParaRPr lang="en-BE"/>
        </a:p>
      </dgm:t>
    </dgm:pt>
    <dgm:pt modelId="{C5B681A4-64DD-463E-8762-9A1D07DA24A8}" type="parTrans" cxnId="{E468A8DD-82C9-47F2-A2B4-8111CF1AE60E}">
      <dgm:prSet/>
      <dgm:spPr/>
      <dgm:t>
        <a:bodyPr/>
        <a:lstStyle/>
        <a:p>
          <a:endParaRPr lang="en-BE"/>
        </a:p>
      </dgm:t>
    </dgm:pt>
    <dgm:pt modelId="{3B0D435C-15D7-4433-9117-3E1DA17185F9}" type="sibTrans" cxnId="{E468A8DD-82C9-47F2-A2B4-8111CF1AE60E}">
      <dgm:prSet/>
      <dgm:spPr/>
      <dgm:t>
        <a:bodyPr/>
        <a:lstStyle/>
        <a:p>
          <a:endParaRPr lang="en-BE"/>
        </a:p>
      </dgm:t>
    </dgm:pt>
    <dgm:pt modelId="{56EED2C1-A1C5-445E-8AB4-47F4AA350CAC}">
      <dgm:prSet/>
      <dgm:spPr/>
      <dgm:t>
        <a:bodyPr/>
        <a:lstStyle/>
        <a:p>
          <a:r>
            <a:rPr lang="en-GB"/>
            <a:t>La integración de plataformas de colaboración global mejorará aún más las oportunidades de aprendizaje intercultural. </a:t>
          </a:r>
          <a:endParaRPr lang="en-BE"/>
        </a:p>
      </dgm:t>
    </dgm:pt>
    <dgm:pt modelId="{8FE5B752-8D49-49F2-B92D-164B101424AA}" type="parTrans" cxnId="{C050467A-39B0-4C7B-93FC-CC5537B4132A}">
      <dgm:prSet/>
      <dgm:spPr/>
      <dgm:t>
        <a:bodyPr/>
        <a:lstStyle/>
        <a:p>
          <a:endParaRPr lang="en-BE"/>
        </a:p>
      </dgm:t>
    </dgm:pt>
    <dgm:pt modelId="{7D216A62-4E9C-4C2E-B7E4-F451CA7BA9F3}" type="sibTrans" cxnId="{C050467A-39B0-4C7B-93FC-CC5537B4132A}">
      <dgm:prSet/>
      <dgm:spPr/>
      <dgm:t>
        <a:bodyPr/>
        <a:lstStyle/>
        <a:p>
          <a:endParaRPr lang="en-BE"/>
        </a:p>
      </dgm:t>
    </dgm:pt>
    <dgm:pt modelId="{E0453E90-6A3B-43E4-B04B-2B8DA4F81017}">
      <dgm:prSet/>
      <dgm:spPr/>
      <dgm:t>
        <a:bodyPr/>
        <a:lstStyle/>
        <a:p>
          <a:r>
            <a:rPr lang="en-GB"/>
            <a:t>Además, el desarrollo de blockchain para registros educativos y credenciales seguros y transparentes ofrece nuevas posibilidades para reconocer y transferir los logros del aprendizaje. </a:t>
          </a:r>
          <a:endParaRPr lang="en-BE"/>
        </a:p>
      </dgm:t>
    </dgm:pt>
    <dgm:pt modelId="{4E848188-6DD1-4591-9C11-0E7E8DCD75F8}" type="parTrans" cxnId="{90065029-407D-45B8-9946-CAF1382241BB}">
      <dgm:prSet/>
      <dgm:spPr/>
      <dgm:t>
        <a:bodyPr/>
        <a:lstStyle/>
        <a:p>
          <a:endParaRPr lang="en-BE"/>
        </a:p>
      </dgm:t>
    </dgm:pt>
    <dgm:pt modelId="{418A5A3E-B54A-46B3-9A9A-73151CD1B951}" type="sibTrans" cxnId="{90065029-407D-45B8-9946-CAF1382241BB}">
      <dgm:prSet/>
      <dgm:spPr/>
      <dgm:t>
        <a:bodyPr/>
        <a:lstStyle/>
        <a:p>
          <a:endParaRPr lang="en-BE"/>
        </a:p>
      </dgm:t>
    </dgm:pt>
    <dgm:pt modelId="{3092739E-503C-4031-8A95-1CA3266154A2}" type="pres">
      <dgm:prSet presAssocID="{BA664DDA-3F6F-455E-AA3B-E50D06AF5730}" presName="linear" presStyleCnt="0">
        <dgm:presLayoutVars>
          <dgm:animLvl val="lvl"/>
          <dgm:resizeHandles val="exact"/>
        </dgm:presLayoutVars>
      </dgm:prSet>
      <dgm:spPr/>
    </dgm:pt>
    <dgm:pt modelId="{93EA3CBA-809F-44EE-BAAA-E6B21B9871BA}" type="pres">
      <dgm:prSet presAssocID="{27E84B64-9DB0-4015-83AE-40F2ED47FF68}" presName="parentText" presStyleLbl="node1" presStyleIdx="0" presStyleCnt="3">
        <dgm:presLayoutVars>
          <dgm:chMax val="0"/>
          <dgm:bulletEnabled val="1"/>
        </dgm:presLayoutVars>
      </dgm:prSet>
      <dgm:spPr/>
    </dgm:pt>
    <dgm:pt modelId="{FA18EF17-A6F6-4804-98C5-C5BDB2CE9B9F}" type="pres">
      <dgm:prSet presAssocID="{3B0D435C-15D7-4433-9117-3E1DA17185F9}" presName="spacer" presStyleCnt="0"/>
      <dgm:spPr/>
    </dgm:pt>
    <dgm:pt modelId="{CD535EF2-899E-4FF0-B17D-86F474462437}" type="pres">
      <dgm:prSet presAssocID="{56EED2C1-A1C5-445E-8AB4-47F4AA350CAC}" presName="parentText" presStyleLbl="node1" presStyleIdx="1" presStyleCnt="3">
        <dgm:presLayoutVars>
          <dgm:chMax val="0"/>
          <dgm:bulletEnabled val="1"/>
        </dgm:presLayoutVars>
      </dgm:prSet>
      <dgm:spPr/>
    </dgm:pt>
    <dgm:pt modelId="{E26E4113-AD8C-4158-A1DC-2766407E2467}" type="pres">
      <dgm:prSet presAssocID="{7D216A62-4E9C-4C2E-B7E4-F451CA7BA9F3}" presName="spacer" presStyleCnt="0"/>
      <dgm:spPr/>
    </dgm:pt>
    <dgm:pt modelId="{9D6B9C78-D220-425D-8E65-BD098699D580}" type="pres">
      <dgm:prSet presAssocID="{E0453E90-6A3B-43E4-B04B-2B8DA4F81017}" presName="parentText" presStyleLbl="node1" presStyleIdx="2" presStyleCnt="3">
        <dgm:presLayoutVars>
          <dgm:chMax val="0"/>
          <dgm:bulletEnabled val="1"/>
        </dgm:presLayoutVars>
      </dgm:prSet>
      <dgm:spPr/>
    </dgm:pt>
  </dgm:ptLst>
  <dgm:cxnLst>
    <dgm:cxn modelId="{E6980913-8625-4D17-AE69-58CA7EA738BD}" type="presOf" srcId="{56EED2C1-A1C5-445E-8AB4-47F4AA350CAC}" destId="{CD535EF2-899E-4FF0-B17D-86F474462437}" srcOrd="0" destOrd="0" presId="urn:microsoft.com/office/officeart/2005/8/layout/vList2"/>
    <dgm:cxn modelId="{EA601828-4899-4F9C-A228-FD9EDF621140}" type="presOf" srcId="{BA664DDA-3F6F-455E-AA3B-E50D06AF5730}" destId="{3092739E-503C-4031-8A95-1CA3266154A2}" srcOrd="0" destOrd="0" presId="urn:microsoft.com/office/officeart/2005/8/layout/vList2"/>
    <dgm:cxn modelId="{90065029-407D-45B8-9946-CAF1382241BB}" srcId="{BA664DDA-3F6F-455E-AA3B-E50D06AF5730}" destId="{E0453E90-6A3B-43E4-B04B-2B8DA4F81017}" srcOrd="2" destOrd="0" parTransId="{4E848188-6DD1-4591-9C11-0E7E8DCD75F8}" sibTransId="{418A5A3E-B54A-46B3-9A9A-73151CD1B951}"/>
    <dgm:cxn modelId="{AF3C6F37-6776-4799-9178-AAC7AFFA7EF3}" type="presOf" srcId="{E0453E90-6A3B-43E4-B04B-2B8DA4F81017}" destId="{9D6B9C78-D220-425D-8E65-BD098699D580}" srcOrd="0" destOrd="0" presId="urn:microsoft.com/office/officeart/2005/8/layout/vList2"/>
    <dgm:cxn modelId="{B3C19D71-144E-4553-AE72-4C6D8940C261}" type="presOf" srcId="{27E84B64-9DB0-4015-83AE-40F2ED47FF68}" destId="{93EA3CBA-809F-44EE-BAAA-E6B21B9871BA}" srcOrd="0" destOrd="0" presId="urn:microsoft.com/office/officeart/2005/8/layout/vList2"/>
    <dgm:cxn modelId="{C050467A-39B0-4C7B-93FC-CC5537B4132A}" srcId="{BA664DDA-3F6F-455E-AA3B-E50D06AF5730}" destId="{56EED2C1-A1C5-445E-8AB4-47F4AA350CAC}" srcOrd="1" destOrd="0" parTransId="{8FE5B752-8D49-49F2-B92D-164B101424AA}" sibTransId="{7D216A62-4E9C-4C2E-B7E4-F451CA7BA9F3}"/>
    <dgm:cxn modelId="{E468A8DD-82C9-47F2-A2B4-8111CF1AE60E}" srcId="{BA664DDA-3F6F-455E-AA3B-E50D06AF5730}" destId="{27E84B64-9DB0-4015-83AE-40F2ED47FF68}" srcOrd="0" destOrd="0" parTransId="{C5B681A4-64DD-463E-8762-9A1D07DA24A8}" sibTransId="{3B0D435C-15D7-4433-9117-3E1DA17185F9}"/>
    <dgm:cxn modelId="{8B09C041-87E1-44C6-8B65-3B57F80BE85A}" type="presParOf" srcId="{3092739E-503C-4031-8A95-1CA3266154A2}" destId="{93EA3CBA-809F-44EE-BAAA-E6B21B9871BA}" srcOrd="0" destOrd="0" presId="urn:microsoft.com/office/officeart/2005/8/layout/vList2"/>
    <dgm:cxn modelId="{C5713A7A-D92F-41F6-8344-2A55DF155C9F}" type="presParOf" srcId="{3092739E-503C-4031-8A95-1CA3266154A2}" destId="{FA18EF17-A6F6-4804-98C5-C5BDB2CE9B9F}" srcOrd="1" destOrd="0" presId="urn:microsoft.com/office/officeart/2005/8/layout/vList2"/>
    <dgm:cxn modelId="{6BD8ABCC-833C-48DF-BBD5-A63CD1E0DBE0}" type="presParOf" srcId="{3092739E-503C-4031-8A95-1CA3266154A2}" destId="{CD535EF2-899E-4FF0-B17D-86F474462437}" srcOrd="2" destOrd="0" presId="urn:microsoft.com/office/officeart/2005/8/layout/vList2"/>
    <dgm:cxn modelId="{8C708F58-FE3D-4D73-BF7E-2A1BBCF094BD}" type="presParOf" srcId="{3092739E-503C-4031-8A95-1CA3266154A2}" destId="{E26E4113-AD8C-4158-A1DC-2766407E2467}" srcOrd="3" destOrd="0" presId="urn:microsoft.com/office/officeart/2005/8/layout/vList2"/>
    <dgm:cxn modelId="{A842EC23-6763-47A9-8643-645AC1D3605C}" type="presParOf" srcId="{3092739E-503C-4031-8A95-1CA3266154A2}" destId="{9D6B9C78-D220-425D-8E65-BD098699D580}"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3A87C7B-BFD5-43F9-B43C-5CFE78412EE7}" type="doc">
      <dgm:prSet loTypeId="urn:microsoft.com/office/officeart/2005/8/layout/hList1" loCatId="list" qsTypeId="urn:microsoft.com/office/officeart/2005/8/quickstyle/simple1" qsCatId="simple" csTypeId="urn:microsoft.com/office/officeart/2005/8/colors/accent6_2" csCatId="accent6"/>
      <dgm:spPr/>
      <dgm:t>
        <a:bodyPr/>
        <a:lstStyle/>
        <a:p>
          <a:endParaRPr lang="en-BE"/>
        </a:p>
      </dgm:t>
    </dgm:pt>
    <dgm:pt modelId="{6933ABC3-C0A3-4F4E-9BC6-D0CCE4A7AD53}">
      <dgm:prSet/>
      <dgm:spPr/>
      <dgm:t>
        <a:bodyPr/>
        <a:lstStyle/>
        <a:p>
          <a:r>
            <a:rPr lang="en-GB" b="1"/>
            <a:t>Diseño de la Flipped Lesson colaborativa</a:t>
          </a:r>
          <a:endParaRPr lang="en-BE"/>
        </a:p>
      </dgm:t>
    </dgm:pt>
    <dgm:pt modelId="{E330760F-BA8D-4160-B910-ACDFDE3F2933}" type="parTrans" cxnId="{6B79C00C-F41D-455E-92B2-3780D34A1573}">
      <dgm:prSet/>
      <dgm:spPr/>
      <dgm:t>
        <a:bodyPr/>
        <a:lstStyle/>
        <a:p>
          <a:endParaRPr lang="en-BE"/>
        </a:p>
      </dgm:t>
    </dgm:pt>
    <dgm:pt modelId="{FB8C691A-4AAF-416A-8F0F-41630CD384D3}" type="sibTrans" cxnId="{6B79C00C-F41D-455E-92B2-3780D34A1573}">
      <dgm:prSet/>
      <dgm:spPr/>
      <dgm:t>
        <a:bodyPr/>
        <a:lstStyle/>
        <a:p>
          <a:endParaRPr lang="en-BE"/>
        </a:p>
      </dgm:t>
    </dgm:pt>
    <dgm:pt modelId="{E86C8648-A5A3-4F27-BB08-812CE6284803}">
      <dgm:prSet/>
      <dgm:spPr/>
      <dgm:t>
        <a:bodyPr/>
        <a:lstStyle/>
        <a:p>
          <a:r>
            <a:rPr lang="en-GB" b="1" dirty="0"/>
            <a:t>Planifique los contenidos previos a la clase: </a:t>
          </a:r>
          <a:r>
            <a:rPr lang="en-GB" b="0" dirty="0"/>
            <a:t>Elija recursos atractivos y variados que proporcionen los conocimientos básicos que necesitan los alumnos. Asegúrese de que el contenido sea accesible y esté vinculado a aplicaciones prácticas en clase.</a:t>
          </a:r>
          <a:endParaRPr lang="en-BE" b="0" dirty="0"/>
        </a:p>
      </dgm:t>
    </dgm:pt>
    <dgm:pt modelId="{32BE2596-C0CE-4984-AA46-DF1D3BF0FB29}" type="parTrans" cxnId="{87879904-9997-4214-9D63-F37FC3FC8902}">
      <dgm:prSet/>
      <dgm:spPr/>
      <dgm:t>
        <a:bodyPr/>
        <a:lstStyle/>
        <a:p>
          <a:endParaRPr lang="en-BE"/>
        </a:p>
      </dgm:t>
    </dgm:pt>
    <dgm:pt modelId="{02F61248-5F51-4693-812B-A25EE8883CCA}" type="sibTrans" cxnId="{87879904-9997-4214-9D63-F37FC3FC8902}">
      <dgm:prSet/>
      <dgm:spPr/>
      <dgm:t>
        <a:bodyPr/>
        <a:lstStyle/>
        <a:p>
          <a:endParaRPr lang="en-BE"/>
        </a:p>
      </dgm:t>
    </dgm:pt>
    <dgm:pt modelId="{FE4319FE-44F5-4B90-8A9A-5EC9EAE9C981}">
      <dgm:prSet/>
      <dgm:spPr/>
      <dgm:t>
        <a:bodyPr/>
        <a:lstStyle/>
        <a:p>
          <a:r>
            <a:rPr lang="en-GB" b="1" dirty="0"/>
            <a:t>Cree actividades del mundo real</a:t>
          </a:r>
          <a:r>
            <a:rPr lang="en-GB" b="0" dirty="0"/>
            <a:t>: Desarrolle tareas en clase que animen a los alumnos a utilizar sus conocimientos previos en la práctica, como reparar un equipo o solucionar un problema.</a:t>
          </a:r>
          <a:endParaRPr lang="en-BE" b="0" dirty="0"/>
        </a:p>
      </dgm:t>
    </dgm:pt>
    <dgm:pt modelId="{10153ACA-8A62-4CC3-9BAD-1D25202F8661}" type="parTrans" cxnId="{A254789D-E98B-4D07-990E-6B687F960807}">
      <dgm:prSet/>
      <dgm:spPr/>
      <dgm:t>
        <a:bodyPr/>
        <a:lstStyle/>
        <a:p>
          <a:endParaRPr lang="en-BE"/>
        </a:p>
      </dgm:t>
    </dgm:pt>
    <dgm:pt modelId="{E5165576-4978-443C-9316-4E6FF4B2F03C}" type="sibTrans" cxnId="{A254789D-E98B-4D07-990E-6B687F960807}">
      <dgm:prSet/>
      <dgm:spPr/>
      <dgm:t>
        <a:bodyPr/>
        <a:lstStyle/>
        <a:p>
          <a:endParaRPr lang="en-BE"/>
        </a:p>
      </dgm:t>
    </dgm:pt>
    <dgm:pt modelId="{AF8E2271-8349-4A3E-BB90-3BA6D874C5CF}">
      <dgm:prSet/>
      <dgm:spPr/>
      <dgm:t>
        <a:bodyPr/>
        <a:lstStyle/>
        <a:p>
          <a:r>
            <a:rPr lang="en-GB" b="1"/>
            <a:t>Gestión de la dinámica de grupo</a:t>
          </a:r>
          <a:endParaRPr lang="en-BE"/>
        </a:p>
      </dgm:t>
    </dgm:pt>
    <dgm:pt modelId="{7DEB1D7C-1613-4401-9A8B-A379A74F37C2}" type="parTrans" cxnId="{98AFA149-7ED6-4C41-920A-3C03A7A74AAA}">
      <dgm:prSet/>
      <dgm:spPr/>
      <dgm:t>
        <a:bodyPr/>
        <a:lstStyle/>
        <a:p>
          <a:endParaRPr lang="en-BE"/>
        </a:p>
      </dgm:t>
    </dgm:pt>
    <dgm:pt modelId="{ED6612C1-E73A-4223-B4C6-48456FC8AE2E}" type="sibTrans" cxnId="{98AFA149-7ED6-4C41-920A-3C03A7A74AAA}">
      <dgm:prSet/>
      <dgm:spPr/>
      <dgm:t>
        <a:bodyPr/>
        <a:lstStyle/>
        <a:p>
          <a:endParaRPr lang="en-BE"/>
        </a:p>
      </dgm:t>
    </dgm:pt>
    <dgm:pt modelId="{C7B79608-317B-4A86-A9B4-FADAA1CA4FF2}">
      <dgm:prSet/>
      <dgm:spPr/>
      <dgm:t>
        <a:bodyPr/>
        <a:lstStyle/>
        <a:p>
          <a:r>
            <a:rPr lang="en-GB" b="1" dirty="0"/>
            <a:t>Formar grupos</a:t>
          </a:r>
          <a:r>
            <a:rPr lang="en-GB" b="0" dirty="0"/>
            <a:t>: Forme grupos mixtos para fomentar el aprendizaje entre iguales. Asegúrese de que los miembros del grupo van rotando en las distintas actividades, para que cada alumno tenga la oportunidad de desarrollar una amplia gama de habilidades.</a:t>
          </a:r>
          <a:endParaRPr lang="en-BE" b="0" dirty="0"/>
        </a:p>
      </dgm:t>
    </dgm:pt>
    <dgm:pt modelId="{1A232535-1947-47A4-A5DA-AB40544599E7}" type="parTrans" cxnId="{F92321A7-FC3E-4279-9FFF-5407BE518867}">
      <dgm:prSet/>
      <dgm:spPr/>
      <dgm:t>
        <a:bodyPr/>
        <a:lstStyle/>
        <a:p>
          <a:endParaRPr lang="en-BE"/>
        </a:p>
      </dgm:t>
    </dgm:pt>
    <dgm:pt modelId="{144A8D21-EB44-4690-84B8-A4093F6583F5}" type="sibTrans" cxnId="{F92321A7-FC3E-4279-9FFF-5407BE518867}">
      <dgm:prSet/>
      <dgm:spPr/>
      <dgm:t>
        <a:bodyPr/>
        <a:lstStyle/>
        <a:p>
          <a:endParaRPr lang="en-BE"/>
        </a:p>
      </dgm:t>
    </dgm:pt>
    <dgm:pt modelId="{14CBCFFF-6C34-47AE-8243-1176F6D9C21B}">
      <dgm:prSet/>
      <dgm:spPr/>
      <dgm:t>
        <a:bodyPr/>
        <a:lstStyle/>
        <a:p>
          <a:r>
            <a:rPr lang="en-GB" b="1" dirty="0"/>
            <a:t>Fomentar la comunicación</a:t>
          </a:r>
          <a:r>
            <a:rPr lang="en-GB" b="0" dirty="0"/>
            <a:t>: Fomente la comunicación abierta entre los miembros del grupo. Utiliza actividades para romper el hielo o debates estructurados para fomentar la compenetración y la confianza</a:t>
          </a:r>
          <a:r>
            <a:rPr lang="en-GB" b="1" dirty="0"/>
            <a:t>.</a:t>
          </a:r>
          <a:endParaRPr lang="en-BE" dirty="0"/>
        </a:p>
      </dgm:t>
    </dgm:pt>
    <dgm:pt modelId="{17902E43-880F-488E-BD5D-85C04C255E78}" type="parTrans" cxnId="{D1289F89-D41B-457E-A4D8-B2130CD9E9BD}">
      <dgm:prSet/>
      <dgm:spPr/>
      <dgm:t>
        <a:bodyPr/>
        <a:lstStyle/>
        <a:p>
          <a:endParaRPr lang="en-BE"/>
        </a:p>
      </dgm:t>
    </dgm:pt>
    <dgm:pt modelId="{CCAD78CA-1066-4D30-ABAE-F2983092E82E}" type="sibTrans" cxnId="{D1289F89-D41B-457E-A4D8-B2130CD9E9BD}">
      <dgm:prSet/>
      <dgm:spPr/>
      <dgm:t>
        <a:bodyPr/>
        <a:lstStyle/>
        <a:p>
          <a:endParaRPr lang="en-BE"/>
        </a:p>
      </dgm:t>
    </dgm:pt>
    <dgm:pt modelId="{232084D8-EA70-496F-B7CF-DE1CEB0A7767}" type="pres">
      <dgm:prSet presAssocID="{C3A87C7B-BFD5-43F9-B43C-5CFE78412EE7}" presName="Name0" presStyleCnt="0">
        <dgm:presLayoutVars>
          <dgm:dir/>
          <dgm:animLvl val="lvl"/>
          <dgm:resizeHandles val="exact"/>
        </dgm:presLayoutVars>
      </dgm:prSet>
      <dgm:spPr/>
    </dgm:pt>
    <dgm:pt modelId="{13CB3368-BF59-4718-B050-B53CBF9F9EF6}" type="pres">
      <dgm:prSet presAssocID="{6933ABC3-C0A3-4F4E-9BC6-D0CCE4A7AD53}" presName="composite" presStyleCnt="0"/>
      <dgm:spPr/>
    </dgm:pt>
    <dgm:pt modelId="{71DA0FDE-BD87-4FEE-A61D-5870234242B8}" type="pres">
      <dgm:prSet presAssocID="{6933ABC3-C0A3-4F4E-9BC6-D0CCE4A7AD53}" presName="parTx" presStyleLbl="alignNode1" presStyleIdx="0" presStyleCnt="2">
        <dgm:presLayoutVars>
          <dgm:chMax val="0"/>
          <dgm:chPref val="0"/>
          <dgm:bulletEnabled val="1"/>
        </dgm:presLayoutVars>
      </dgm:prSet>
      <dgm:spPr/>
    </dgm:pt>
    <dgm:pt modelId="{5CD0F494-CFEE-4518-9277-CF1B3C2C35F9}" type="pres">
      <dgm:prSet presAssocID="{6933ABC3-C0A3-4F4E-9BC6-D0CCE4A7AD53}" presName="desTx" presStyleLbl="alignAccFollowNode1" presStyleIdx="0" presStyleCnt="2">
        <dgm:presLayoutVars>
          <dgm:bulletEnabled val="1"/>
        </dgm:presLayoutVars>
      </dgm:prSet>
      <dgm:spPr/>
    </dgm:pt>
    <dgm:pt modelId="{B8586B88-26C6-439A-904E-251086B01111}" type="pres">
      <dgm:prSet presAssocID="{FB8C691A-4AAF-416A-8F0F-41630CD384D3}" presName="space" presStyleCnt="0"/>
      <dgm:spPr/>
    </dgm:pt>
    <dgm:pt modelId="{8FB5E038-6DF8-45E6-BBDA-2D21D5040B24}" type="pres">
      <dgm:prSet presAssocID="{AF8E2271-8349-4A3E-BB90-3BA6D874C5CF}" presName="composite" presStyleCnt="0"/>
      <dgm:spPr/>
    </dgm:pt>
    <dgm:pt modelId="{84285FD2-E761-4F28-BF51-5A84D1B20ED7}" type="pres">
      <dgm:prSet presAssocID="{AF8E2271-8349-4A3E-BB90-3BA6D874C5CF}" presName="parTx" presStyleLbl="alignNode1" presStyleIdx="1" presStyleCnt="2">
        <dgm:presLayoutVars>
          <dgm:chMax val="0"/>
          <dgm:chPref val="0"/>
          <dgm:bulletEnabled val="1"/>
        </dgm:presLayoutVars>
      </dgm:prSet>
      <dgm:spPr/>
    </dgm:pt>
    <dgm:pt modelId="{B14C0DFF-F8FA-43BD-88F4-9A53147A4EB8}" type="pres">
      <dgm:prSet presAssocID="{AF8E2271-8349-4A3E-BB90-3BA6D874C5CF}" presName="desTx" presStyleLbl="alignAccFollowNode1" presStyleIdx="1" presStyleCnt="2">
        <dgm:presLayoutVars>
          <dgm:bulletEnabled val="1"/>
        </dgm:presLayoutVars>
      </dgm:prSet>
      <dgm:spPr/>
    </dgm:pt>
  </dgm:ptLst>
  <dgm:cxnLst>
    <dgm:cxn modelId="{87879904-9997-4214-9D63-F37FC3FC8902}" srcId="{6933ABC3-C0A3-4F4E-9BC6-D0CCE4A7AD53}" destId="{E86C8648-A5A3-4F27-BB08-812CE6284803}" srcOrd="0" destOrd="0" parTransId="{32BE2596-C0CE-4984-AA46-DF1D3BF0FB29}" sibTransId="{02F61248-5F51-4693-812B-A25EE8883CCA}"/>
    <dgm:cxn modelId="{6B79C00C-F41D-455E-92B2-3780D34A1573}" srcId="{C3A87C7B-BFD5-43F9-B43C-5CFE78412EE7}" destId="{6933ABC3-C0A3-4F4E-9BC6-D0CCE4A7AD53}" srcOrd="0" destOrd="0" parTransId="{E330760F-BA8D-4160-B910-ACDFDE3F2933}" sibTransId="{FB8C691A-4AAF-416A-8F0F-41630CD384D3}"/>
    <dgm:cxn modelId="{B2982215-C7C1-476D-80F1-9F8453909057}" type="presOf" srcId="{E86C8648-A5A3-4F27-BB08-812CE6284803}" destId="{5CD0F494-CFEE-4518-9277-CF1B3C2C35F9}" srcOrd="0" destOrd="0" presId="urn:microsoft.com/office/officeart/2005/8/layout/hList1"/>
    <dgm:cxn modelId="{11A22632-9E78-4EBE-A789-56216403D5D1}" type="presOf" srcId="{AF8E2271-8349-4A3E-BB90-3BA6D874C5CF}" destId="{84285FD2-E761-4F28-BF51-5A84D1B20ED7}" srcOrd="0" destOrd="0" presId="urn:microsoft.com/office/officeart/2005/8/layout/hList1"/>
    <dgm:cxn modelId="{DF9E4668-EBA2-481D-8A15-E99C0331B913}" type="presOf" srcId="{6933ABC3-C0A3-4F4E-9BC6-D0CCE4A7AD53}" destId="{71DA0FDE-BD87-4FEE-A61D-5870234242B8}" srcOrd="0" destOrd="0" presId="urn:microsoft.com/office/officeart/2005/8/layout/hList1"/>
    <dgm:cxn modelId="{98AFA149-7ED6-4C41-920A-3C03A7A74AAA}" srcId="{C3A87C7B-BFD5-43F9-B43C-5CFE78412EE7}" destId="{AF8E2271-8349-4A3E-BB90-3BA6D874C5CF}" srcOrd="1" destOrd="0" parTransId="{7DEB1D7C-1613-4401-9A8B-A379A74F37C2}" sibTransId="{ED6612C1-E73A-4223-B4C6-48456FC8AE2E}"/>
    <dgm:cxn modelId="{A9158F57-2E5F-4C01-936E-F0B525AE4672}" type="presOf" srcId="{C3A87C7B-BFD5-43F9-B43C-5CFE78412EE7}" destId="{232084D8-EA70-496F-B7CF-DE1CEB0A7767}" srcOrd="0" destOrd="0" presId="urn:microsoft.com/office/officeart/2005/8/layout/hList1"/>
    <dgm:cxn modelId="{C5E42259-9FC9-4523-8229-7BFBCFBCEE36}" type="presOf" srcId="{C7B79608-317B-4A86-A9B4-FADAA1CA4FF2}" destId="{B14C0DFF-F8FA-43BD-88F4-9A53147A4EB8}" srcOrd="0" destOrd="0" presId="urn:microsoft.com/office/officeart/2005/8/layout/hList1"/>
    <dgm:cxn modelId="{8DD26582-496C-4C04-B8E1-ED9F556BA9D7}" type="presOf" srcId="{FE4319FE-44F5-4B90-8A9A-5EC9EAE9C981}" destId="{5CD0F494-CFEE-4518-9277-CF1B3C2C35F9}" srcOrd="0" destOrd="1" presId="urn:microsoft.com/office/officeart/2005/8/layout/hList1"/>
    <dgm:cxn modelId="{D1289F89-D41B-457E-A4D8-B2130CD9E9BD}" srcId="{AF8E2271-8349-4A3E-BB90-3BA6D874C5CF}" destId="{14CBCFFF-6C34-47AE-8243-1176F6D9C21B}" srcOrd="1" destOrd="0" parTransId="{17902E43-880F-488E-BD5D-85C04C255E78}" sibTransId="{CCAD78CA-1066-4D30-ABAE-F2983092E82E}"/>
    <dgm:cxn modelId="{A254789D-E98B-4D07-990E-6B687F960807}" srcId="{6933ABC3-C0A3-4F4E-9BC6-D0CCE4A7AD53}" destId="{FE4319FE-44F5-4B90-8A9A-5EC9EAE9C981}" srcOrd="1" destOrd="0" parTransId="{10153ACA-8A62-4CC3-9BAD-1D25202F8661}" sibTransId="{E5165576-4978-443C-9316-4E6FF4B2F03C}"/>
    <dgm:cxn modelId="{F92321A7-FC3E-4279-9FFF-5407BE518867}" srcId="{AF8E2271-8349-4A3E-BB90-3BA6D874C5CF}" destId="{C7B79608-317B-4A86-A9B4-FADAA1CA4FF2}" srcOrd="0" destOrd="0" parTransId="{1A232535-1947-47A4-A5DA-AB40544599E7}" sibTransId="{144A8D21-EB44-4690-84B8-A4093F6583F5}"/>
    <dgm:cxn modelId="{C0384DFD-C8DF-4AC7-80ED-E31472E20BFD}" type="presOf" srcId="{14CBCFFF-6C34-47AE-8243-1176F6D9C21B}" destId="{B14C0DFF-F8FA-43BD-88F4-9A53147A4EB8}" srcOrd="0" destOrd="1" presId="urn:microsoft.com/office/officeart/2005/8/layout/hList1"/>
    <dgm:cxn modelId="{8F4163FD-3A73-4C19-9846-904FB17555F3}" type="presParOf" srcId="{232084D8-EA70-496F-B7CF-DE1CEB0A7767}" destId="{13CB3368-BF59-4718-B050-B53CBF9F9EF6}" srcOrd="0" destOrd="0" presId="urn:microsoft.com/office/officeart/2005/8/layout/hList1"/>
    <dgm:cxn modelId="{B9F41EAF-3973-4747-8EF6-DA9056DA6493}" type="presParOf" srcId="{13CB3368-BF59-4718-B050-B53CBF9F9EF6}" destId="{71DA0FDE-BD87-4FEE-A61D-5870234242B8}" srcOrd="0" destOrd="0" presId="urn:microsoft.com/office/officeart/2005/8/layout/hList1"/>
    <dgm:cxn modelId="{A9216E00-AC4C-402E-BFD1-C78E8682710D}" type="presParOf" srcId="{13CB3368-BF59-4718-B050-B53CBF9F9EF6}" destId="{5CD0F494-CFEE-4518-9277-CF1B3C2C35F9}" srcOrd="1" destOrd="0" presId="urn:microsoft.com/office/officeart/2005/8/layout/hList1"/>
    <dgm:cxn modelId="{695765F9-2ED6-491D-8F7B-42E31479ED59}" type="presParOf" srcId="{232084D8-EA70-496F-B7CF-DE1CEB0A7767}" destId="{B8586B88-26C6-439A-904E-251086B01111}" srcOrd="1" destOrd="0" presId="urn:microsoft.com/office/officeart/2005/8/layout/hList1"/>
    <dgm:cxn modelId="{673917D4-F1D4-49AD-9E08-2054608CBD7C}" type="presParOf" srcId="{232084D8-EA70-496F-B7CF-DE1CEB0A7767}" destId="{8FB5E038-6DF8-45E6-BBDA-2D21D5040B24}" srcOrd="2" destOrd="0" presId="urn:microsoft.com/office/officeart/2005/8/layout/hList1"/>
    <dgm:cxn modelId="{BF9204E7-7D6F-4601-91B3-B98CC96C1804}" type="presParOf" srcId="{8FB5E038-6DF8-45E6-BBDA-2D21D5040B24}" destId="{84285FD2-E761-4F28-BF51-5A84D1B20ED7}" srcOrd="0" destOrd="0" presId="urn:microsoft.com/office/officeart/2005/8/layout/hList1"/>
    <dgm:cxn modelId="{0D677F77-916C-4E80-A538-7C164C6EF0BB}" type="presParOf" srcId="{8FB5E038-6DF8-45E6-BBDA-2D21D5040B24}" destId="{B14C0DFF-F8FA-43BD-88F4-9A53147A4EB8}"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7CBAF-3FFF-48EC-A192-D526DAEB51ED}">
      <dsp:nvSpPr>
        <dsp:cNvPr id="0" name=""/>
        <dsp:cNvSpPr/>
      </dsp:nvSpPr>
      <dsp:spPr>
        <a:xfrm>
          <a:off x="0" y="7551"/>
          <a:ext cx="15240000" cy="5996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Conozca a sus alumnos</a:t>
          </a:r>
          <a:endParaRPr lang="en-BE" sz="2500" kern="1200"/>
        </a:p>
      </dsp:txBody>
      <dsp:txXfrm>
        <a:off x="29271" y="36822"/>
        <a:ext cx="15181458" cy="541083"/>
      </dsp:txXfrm>
    </dsp:sp>
    <dsp:sp modelId="{C298DD80-34F5-4702-ABD1-04D1AFB71FC2}">
      <dsp:nvSpPr>
        <dsp:cNvPr id="0" name=""/>
        <dsp:cNvSpPr/>
      </dsp:nvSpPr>
      <dsp:spPr>
        <a:xfrm>
          <a:off x="0" y="607176"/>
          <a:ext cx="152400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1" kern="1200"/>
            <a:t>Comprender las necesidades de los estudiantes</a:t>
          </a:r>
          <a:r>
            <a:rPr lang="en-GB" sz="2000" kern="1200"/>
            <a:t>: Adaptar los contenidos a las necesidades específicas de los estudiantes de EFP, teniendo en cuenta su formación, intereses y competencias actuales.</a:t>
          </a:r>
          <a:endParaRPr lang="en-BE" sz="2000" kern="1200"/>
        </a:p>
        <a:p>
          <a:pPr marL="228600" lvl="1" indent="-228600" algn="l" defTabSz="889000">
            <a:lnSpc>
              <a:spcPct val="90000"/>
            </a:lnSpc>
            <a:spcBef>
              <a:spcPct val="0"/>
            </a:spcBef>
            <a:spcAft>
              <a:spcPct val="20000"/>
            </a:spcAft>
            <a:buChar char="•"/>
          </a:pPr>
          <a:r>
            <a:rPr lang="en-GB" sz="2000" b="1" kern="1200"/>
            <a:t>Preferencias de aprendizaje</a:t>
          </a:r>
          <a:r>
            <a:rPr lang="en-GB" sz="2000" kern="1200"/>
            <a:t>: Reconocer que los estudiantes tienen diferentes estilos de aprendizaje. Incorpore multimedia, actividades prácticas y colaboración entre compañeros para atender a las distintas preferencias.</a:t>
          </a:r>
          <a:endParaRPr lang="en-BE" sz="2000" kern="1200"/>
        </a:p>
      </dsp:txBody>
      <dsp:txXfrm>
        <a:off x="0" y="607176"/>
        <a:ext cx="15240000" cy="1242000"/>
      </dsp:txXfrm>
    </dsp:sp>
    <dsp:sp modelId="{03D964CC-2D70-4E78-AB56-4B0B67684CA0}">
      <dsp:nvSpPr>
        <dsp:cNvPr id="0" name=""/>
        <dsp:cNvSpPr/>
      </dsp:nvSpPr>
      <dsp:spPr>
        <a:xfrm>
          <a:off x="0" y="1849176"/>
          <a:ext cx="15240000" cy="5996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Resultados de aprendizaje claros</a:t>
          </a:r>
          <a:endParaRPr lang="en-BE" sz="2500" kern="1200"/>
        </a:p>
      </dsp:txBody>
      <dsp:txXfrm>
        <a:off x="29271" y="1878447"/>
        <a:ext cx="15181458" cy="541083"/>
      </dsp:txXfrm>
    </dsp:sp>
    <dsp:sp modelId="{0D7F67E9-202F-455B-B4D0-228C9532F622}">
      <dsp:nvSpPr>
        <dsp:cNvPr id="0" name=""/>
        <dsp:cNvSpPr/>
      </dsp:nvSpPr>
      <dsp:spPr>
        <a:xfrm>
          <a:off x="0" y="2448801"/>
          <a:ext cx="152400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1" kern="1200"/>
            <a:t>Definir objetivos</a:t>
          </a:r>
          <a:r>
            <a:rPr lang="en-GB" sz="2000" kern="1200"/>
            <a:t>: Articule claramente lo que los estudiantes deben lograr al final de la lección invertida. Utilice resultados medibles como "Los estudiantes serán capaces de solucionar problemas mecánicos básicos".</a:t>
          </a:r>
          <a:endParaRPr lang="en-BE" sz="2000" kern="1200"/>
        </a:p>
        <a:p>
          <a:pPr marL="228600" lvl="1" indent="-228600" algn="l" defTabSz="889000">
            <a:lnSpc>
              <a:spcPct val="90000"/>
            </a:lnSpc>
            <a:spcBef>
              <a:spcPct val="0"/>
            </a:spcBef>
            <a:spcAft>
              <a:spcPct val="20000"/>
            </a:spcAft>
            <a:buChar char="•"/>
          </a:pPr>
          <a:r>
            <a:rPr lang="en-GB" sz="2000" b="1" kern="1200"/>
            <a:t>Alinear las actividades con los resultados</a:t>
          </a:r>
          <a:r>
            <a:rPr lang="en-GB" sz="2000" kern="1200"/>
            <a:t>: Diseñe actividades de colaboración que se ajusten a los objetivos, garantizando que los estudiantes apliquen lo aprendido antes de la clase durante las sesiones de colaboración en clase.</a:t>
          </a:r>
          <a:endParaRPr lang="en-BE" sz="2000" kern="1200"/>
        </a:p>
      </dsp:txBody>
      <dsp:txXfrm>
        <a:off x="0" y="2448801"/>
        <a:ext cx="15240000" cy="1242000"/>
      </dsp:txXfrm>
    </dsp:sp>
    <dsp:sp modelId="{AD0DBE7A-3D37-449B-A4E7-C58389565BDC}">
      <dsp:nvSpPr>
        <dsp:cNvPr id="0" name=""/>
        <dsp:cNvSpPr/>
      </dsp:nvSpPr>
      <dsp:spPr>
        <a:xfrm>
          <a:off x="0" y="3690801"/>
          <a:ext cx="15240000" cy="59962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b="1" kern="1200"/>
            <a:t>Preparación eficaz previa a la clase</a:t>
          </a:r>
          <a:endParaRPr lang="en-BE" sz="2500" kern="1200"/>
        </a:p>
      </dsp:txBody>
      <dsp:txXfrm>
        <a:off x="29271" y="3720072"/>
        <a:ext cx="15181458" cy="541083"/>
      </dsp:txXfrm>
    </dsp:sp>
    <dsp:sp modelId="{692CEC83-EE50-4408-94C4-0361D461E80B}">
      <dsp:nvSpPr>
        <dsp:cNvPr id="0" name=""/>
        <dsp:cNvSpPr/>
      </dsp:nvSpPr>
      <dsp:spPr>
        <a:xfrm>
          <a:off x="0" y="4290426"/>
          <a:ext cx="152400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1" kern="1200"/>
            <a:t>Contenidos atractivos previos a la clase</a:t>
          </a:r>
          <a:r>
            <a:rPr lang="en-GB" sz="2000" kern="1200"/>
            <a:t>: Proporcione recursos variados como vídeos instructivos, artículos, cuestionarios y guías prácticas que los alumnos deban completar antes de la sesión en clase.</a:t>
          </a:r>
          <a:endParaRPr lang="en-BE" sz="2000" kern="1200"/>
        </a:p>
        <a:p>
          <a:pPr marL="228600" lvl="1" indent="-228600" algn="l" defTabSz="889000">
            <a:lnSpc>
              <a:spcPct val="90000"/>
            </a:lnSpc>
            <a:spcBef>
              <a:spcPct val="0"/>
            </a:spcBef>
            <a:spcAft>
              <a:spcPct val="20000"/>
            </a:spcAft>
            <a:buChar char="•"/>
          </a:pPr>
          <a:r>
            <a:rPr lang="en-GB" sz="2000" b="1" kern="1200"/>
            <a:t>Mecanismos de rendición de cuentas</a:t>
          </a:r>
          <a:r>
            <a:rPr lang="en-GB" sz="2000" kern="1200"/>
            <a:t>: Incorpore cuestionarios breves o preguntas de reflexión para asegurarse de que los alumnos se comprometen con el contenido previo a la clase, preparándolos para las actividades de colaboración.</a:t>
          </a:r>
          <a:endParaRPr lang="en-BE" sz="2000" kern="1200"/>
        </a:p>
      </dsp:txBody>
      <dsp:txXfrm>
        <a:off x="0" y="4290426"/>
        <a:ext cx="15240000" cy="12420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4DCC4E-60FF-4DBE-9870-BA42E34F97E7}">
      <dsp:nvSpPr>
        <dsp:cNvPr id="0" name=""/>
        <dsp:cNvSpPr/>
      </dsp:nvSpPr>
      <dsp:spPr>
        <a:xfrm>
          <a:off x="4872" y="16784"/>
          <a:ext cx="4750257" cy="6048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1" kern="1200"/>
            <a:t>Facilitar las sesiones en clase</a:t>
          </a:r>
          <a:endParaRPr lang="en-BE" sz="2100" kern="1200"/>
        </a:p>
      </dsp:txBody>
      <dsp:txXfrm>
        <a:off x="4872" y="16784"/>
        <a:ext cx="4750257" cy="604800"/>
      </dsp:txXfrm>
    </dsp:sp>
    <dsp:sp modelId="{C527E4E5-0D95-45CD-87CF-9386DB0CA770}">
      <dsp:nvSpPr>
        <dsp:cNvPr id="0" name=""/>
        <dsp:cNvSpPr/>
      </dsp:nvSpPr>
      <dsp:spPr>
        <a:xfrm>
          <a:off x="4872" y="621584"/>
          <a:ext cx="4750257" cy="505834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1" kern="1200" dirty="0"/>
            <a:t>Supervisar y apoyar</a:t>
          </a:r>
          <a:r>
            <a:rPr lang="en-GB" sz="2100" b="0" kern="1200" dirty="0"/>
            <a:t>: Muévase por el aula, observe las interacciones del grupo y preste apoyo cuando sea necesario. Haga preguntas orientativas para ayudar a los grupos que estén atascados y fomentar la resolución de problemas.</a:t>
          </a:r>
          <a:endParaRPr lang="en-BE" sz="2100" b="0" kern="1200" dirty="0"/>
        </a:p>
        <a:p>
          <a:pPr marL="228600" lvl="1" indent="-228600" algn="l" defTabSz="933450">
            <a:lnSpc>
              <a:spcPct val="90000"/>
            </a:lnSpc>
            <a:spcBef>
              <a:spcPct val="0"/>
            </a:spcBef>
            <a:spcAft>
              <a:spcPct val="15000"/>
            </a:spcAft>
            <a:buChar char="•"/>
          </a:pPr>
          <a:r>
            <a:rPr lang="en-GB" sz="2100" b="1" kern="1200" dirty="0"/>
            <a:t>Participación activa</a:t>
          </a:r>
          <a:r>
            <a:rPr lang="en-GB" sz="2100" b="0" kern="1200" dirty="0"/>
            <a:t>: Anime a los estudiantes a participar activamente con las ideas de sus compañeros haciendo preguntas, proporcionando comentarios constructivos y basándose en las contribuciones de los demás.</a:t>
          </a:r>
          <a:endParaRPr lang="en-BE" sz="2100" b="0" kern="1200" dirty="0"/>
        </a:p>
      </dsp:txBody>
      <dsp:txXfrm>
        <a:off x="4872" y="621584"/>
        <a:ext cx="4750257" cy="5058348"/>
      </dsp:txXfrm>
    </dsp:sp>
    <dsp:sp modelId="{E60430DE-1ABB-40B3-B212-8A28A486C175}">
      <dsp:nvSpPr>
        <dsp:cNvPr id="0" name=""/>
        <dsp:cNvSpPr/>
      </dsp:nvSpPr>
      <dsp:spPr>
        <a:xfrm>
          <a:off x="5420165" y="16784"/>
          <a:ext cx="4750257" cy="6048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1" kern="1200"/>
            <a:t>Valoración y evaluación</a:t>
          </a:r>
          <a:endParaRPr lang="en-BE" sz="2100" kern="1200"/>
        </a:p>
      </dsp:txBody>
      <dsp:txXfrm>
        <a:off x="5420165" y="16784"/>
        <a:ext cx="4750257" cy="604800"/>
      </dsp:txXfrm>
    </dsp:sp>
    <dsp:sp modelId="{78B5B923-4A82-4326-886F-6A9610E0034F}">
      <dsp:nvSpPr>
        <dsp:cNvPr id="0" name=""/>
        <dsp:cNvSpPr/>
      </dsp:nvSpPr>
      <dsp:spPr>
        <a:xfrm>
          <a:off x="5420165" y="621584"/>
          <a:ext cx="4750257" cy="505834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1" kern="1200" dirty="0"/>
            <a:t>Evaluación formativa</a:t>
          </a:r>
          <a:r>
            <a:rPr lang="en-GB" sz="2100" b="0" kern="1200" dirty="0"/>
            <a:t>: Utilizar evaluaciones entre compañeros, observaciones en clase y ejercicios de reflexión para evaluar la participación y el aprendizaje de los alumnos a lo largo del proceso.</a:t>
          </a:r>
          <a:endParaRPr lang="en-BE" sz="2100" b="0" kern="1200" dirty="0"/>
        </a:p>
        <a:p>
          <a:pPr marL="228600" lvl="1" indent="-228600" algn="l" defTabSz="933450">
            <a:lnSpc>
              <a:spcPct val="90000"/>
            </a:lnSpc>
            <a:spcBef>
              <a:spcPct val="0"/>
            </a:spcBef>
            <a:spcAft>
              <a:spcPct val="15000"/>
            </a:spcAft>
            <a:buChar char="•"/>
          </a:pPr>
          <a:r>
            <a:rPr lang="en-GB" sz="2100" b="1" kern="1200" dirty="0"/>
            <a:t>Autoevaluación</a:t>
          </a:r>
          <a:r>
            <a:rPr lang="en-GB" sz="2100" b="0" kern="1200" dirty="0"/>
            <a:t>: Pida a los alumnos que evalúen su propia actuación dentro de su grupo y reflexionen sobre cómo pueden contribuir más eficazmente la próxima vez.</a:t>
          </a:r>
          <a:endParaRPr lang="en-BE" sz="2100" b="0" kern="1200" dirty="0"/>
        </a:p>
      </dsp:txBody>
      <dsp:txXfrm>
        <a:off x="5420165" y="621584"/>
        <a:ext cx="4750257" cy="5058348"/>
      </dsp:txXfrm>
    </dsp:sp>
    <dsp:sp modelId="{DF7F708D-1CEA-45FE-A3D3-FF7390472D6D}">
      <dsp:nvSpPr>
        <dsp:cNvPr id="0" name=""/>
        <dsp:cNvSpPr/>
      </dsp:nvSpPr>
      <dsp:spPr>
        <a:xfrm>
          <a:off x="10835458" y="16784"/>
          <a:ext cx="4750257" cy="6048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b="1" kern="1200"/>
            <a:t>Reflexión y mejora continua</a:t>
          </a:r>
          <a:endParaRPr lang="en-BE" sz="2100" kern="1200"/>
        </a:p>
      </dsp:txBody>
      <dsp:txXfrm>
        <a:off x="10835458" y="16784"/>
        <a:ext cx="4750257" cy="604800"/>
      </dsp:txXfrm>
    </dsp:sp>
    <dsp:sp modelId="{BA0B88A6-02B3-4232-88DB-F3FE96D700D2}">
      <dsp:nvSpPr>
        <dsp:cNvPr id="0" name=""/>
        <dsp:cNvSpPr/>
      </dsp:nvSpPr>
      <dsp:spPr>
        <a:xfrm>
          <a:off x="10835458" y="621584"/>
          <a:ext cx="4750257" cy="5058348"/>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b="1" kern="1200" dirty="0"/>
            <a:t>Reflexión posterior a la actividad</a:t>
          </a:r>
          <a:r>
            <a:rPr lang="en-GB" sz="2100" b="0" kern="1200" dirty="0"/>
            <a:t>: Anima a los alumnos a reflexionar sobre su proceso de aprendizaje después de cada actividad colaborativa. Pídales que consideren preguntas como: "¿Cómo colaboró eficazmente nuestro grupo?" o "¿Qué podríamos hacer de forma diferente la próxima vez?".</a:t>
          </a:r>
          <a:endParaRPr lang="en-BE" sz="2100" b="0" kern="1200" dirty="0"/>
        </a:p>
        <a:p>
          <a:pPr marL="228600" lvl="1" indent="-228600" algn="l" defTabSz="933450">
            <a:lnSpc>
              <a:spcPct val="90000"/>
            </a:lnSpc>
            <a:spcBef>
              <a:spcPct val="0"/>
            </a:spcBef>
            <a:spcAft>
              <a:spcPct val="15000"/>
            </a:spcAft>
            <a:buChar char="•"/>
          </a:pPr>
          <a:r>
            <a:rPr lang="en-GB" sz="2100" b="1" kern="1200" dirty="0"/>
            <a:t>Iteración continua</a:t>
          </a:r>
          <a:r>
            <a:rPr lang="en-GB" sz="2100" b="0" kern="1200" dirty="0"/>
            <a:t>: Utilice los comentarios de los alumnos para perfeccionar las actividades colaborativas. Repita y mejore regularmente las clases invertidas para satisfacer mejor las necesidades de sus alumnos.</a:t>
          </a:r>
          <a:endParaRPr lang="en-BE" sz="2100" b="0" kern="1200" dirty="0"/>
        </a:p>
      </dsp:txBody>
      <dsp:txXfrm>
        <a:off x="10835458" y="621584"/>
        <a:ext cx="4750257" cy="505834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7BEF2B-3FF1-4F9E-905B-85F9F5F7563F}">
      <dsp:nvSpPr>
        <dsp:cNvPr id="0" name=""/>
        <dsp:cNvSpPr/>
      </dsp:nvSpPr>
      <dsp:spPr>
        <a:xfrm>
          <a:off x="0" y="163793"/>
          <a:ext cx="15590588" cy="6236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Resolución de problemas basada en escenarios</a:t>
          </a:r>
          <a:endParaRPr lang="en-BE" sz="2600" b="1" kern="1200" dirty="0"/>
        </a:p>
      </dsp:txBody>
      <dsp:txXfrm>
        <a:off x="30442" y="194235"/>
        <a:ext cx="15529704" cy="562726"/>
      </dsp:txXfrm>
    </dsp:sp>
    <dsp:sp modelId="{1CD0DACE-63D0-4841-88CF-F1B0F01C8456}">
      <dsp:nvSpPr>
        <dsp:cNvPr id="0" name=""/>
        <dsp:cNvSpPr/>
      </dsp:nvSpPr>
      <dsp:spPr>
        <a:xfrm>
          <a:off x="0" y="787403"/>
          <a:ext cx="15590588" cy="968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Actividad: Presente a los estudiantes un escenario que reproduzca un problema real de su campo profesional, como la resolución de un problema común con un sistema de fontanería. Los grupos trabajan en colaboración para idear una solución.</a:t>
          </a:r>
          <a:endParaRPr lang="en-BE" sz="2000" kern="1200"/>
        </a:p>
        <a:p>
          <a:pPr marL="228600" lvl="1" indent="-228600" algn="l" defTabSz="889000">
            <a:lnSpc>
              <a:spcPct val="90000"/>
            </a:lnSpc>
            <a:spcBef>
              <a:spcPct val="0"/>
            </a:spcBef>
            <a:spcAft>
              <a:spcPct val="20000"/>
            </a:spcAft>
            <a:buChar char="•"/>
          </a:pPr>
          <a:r>
            <a:rPr lang="en-GB" sz="2000" kern="1200"/>
            <a:t>Objetivo: Desarrollar el pensamiento crítico y las habilidades prácticas de resolución de problemas en un contexto relevante para la industria.</a:t>
          </a:r>
          <a:endParaRPr lang="en-BE" sz="2000" kern="1200"/>
        </a:p>
      </dsp:txBody>
      <dsp:txXfrm>
        <a:off x="0" y="787403"/>
        <a:ext cx="15590588" cy="968760"/>
      </dsp:txXfrm>
    </dsp:sp>
    <dsp:sp modelId="{F8AF2C17-76BE-4C7B-B9CD-D50E62AEB098}">
      <dsp:nvSpPr>
        <dsp:cNvPr id="0" name=""/>
        <dsp:cNvSpPr/>
      </dsp:nvSpPr>
      <dsp:spPr>
        <a:xfrm>
          <a:off x="0" y="1756163"/>
          <a:ext cx="15590588" cy="6236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Reto de diseño colaborativo</a:t>
          </a:r>
          <a:endParaRPr lang="en-BE" sz="2600" b="1" kern="1200" dirty="0"/>
        </a:p>
      </dsp:txBody>
      <dsp:txXfrm>
        <a:off x="30442" y="1786605"/>
        <a:ext cx="15529704" cy="562726"/>
      </dsp:txXfrm>
    </dsp:sp>
    <dsp:sp modelId="{4C8F2969-98B3-474D-8CCB-55E50F0EADAD}">
      <dsp:nvSpPr>
        <dsp:cNvPr id="0" name=""/>
        <dsp:cNvSpPr/>
      </dsp:nvSpPr>
      <dsp:spPr>
        <a:xfrm>
          <a:off x="0" y="2379773"/>
          <a:ext cx="15590588"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Actividad: Asigne a los estudiantes la creación de un diseño de producto, como una silla para los estudiantes de carpintería o una receta para los estudiantes de cocina. Los grupos esbozan el diseño, preparan una lista de materiales y esbozan un plan de ejecución.</a:t>
          </a:r>
          <a:endParaRPr lang="en-BE" sz="2000" kern="1200"/>
        </a:p>
        <a:p>
          <a:pPr marL="228600" lvl="1" indent="-228600" algn="l" defTabSz="889000">
            <a:lnSpc>
              <a:spcPct val="90000"/>
            </a:lnSpc>
            <a:spcBef>
              <a:spcPct val="0"/>
            </a:spcBef>
            <a:spcAft>
              <a:spcPct val="20000"/>
            </a:spcAft>
            <a:buChar char="•"/>
          </a:pPr>
          <a:r>
            <a:rPr lang="en-GB" sz="2000" kern="1200"/>
            <a:t>Objetivo: Fomentar la creatividad, la planificación y la capacidad de comunicación mediante una tarea directamente relacionada con su formación profesional.</a:t>
          </a:r>
          <a:endParaRPr lang="en-BE" sz="2000" kern="1200"/>
        </a:p>
      </dsp:txBody>
      <dsp:txXfrm>
        <a:off x="0" y="2379773"/>
        <a:ext cx="15590588" cy="1264770"/>
      </dsp:txXfrm>
    </dsp:sp>
    <dsp:sp modelId="{1A653039-E89F-4B77-B546-D81C3EFE2622}">
      <dsp:nvSpPr>
        <dsp:cNvPr id="0" name=""/>
        <dsp:cNvSpPr/>
      </dsp:nvSpPr>
      <dsp:spPr>
        <a:xfrm>
          <a:off x="0" y="3644543"/>
          <a:ext cx="15590588" cy="623610"/>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Presentaciones en grupo sobre prácticas del sector</a:t>
          </a:r>
          <a:endParaRPr lang="en-BE" sz="2600" b="1" kern="1200" dirty="0"/>
        </a:p>
      </dsp:txBody>
      <dsp:txXfrm>
        <a:off x="30442" y="3674985"/>
        <a:ext cx="15529704" cy="562726"/>
      </dsp:txXfrm>
    </dsp:sp>
    <dsp:sp modelId="{53637E84-8BAA-4352-B492-148AABEEDF19}">
      <dsp:nvSpPr>
        <dsp:cNvPr id="0" name=""/>
        <dsp:cNvSpPr/>
      </dsp:nvSpPr>
      <dsp:spPr>
        <a:xfrm>
          <a:off x="0" y="4268153"/>
          <a:ext cx="15590588" cy="1264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00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GB" sz="2000" kern="1200"/>
            <a:t>Actividad: Asigna a cada grupo un tema diferente, como "Procedimientos de seguridad en la construcción" o "Atención al cliente en hostelería". Los grupos crean una presentación y la exponen a la clase.</a:t>
          </a:r>
          <a:endParaRPr lang="en-BE" sz="2000" kern="1200"/>
        </a:p>
        <a:p>
          <a:pPr marL="228600" lvl="1" indent="-228600" algn="l" defTabSz="889000">
            <a:lnSpc>
              <a:spcPct val="90000"/>
            </a:lnSpc>
            <a:spcBef>
              <a:spcPct val="0"/>
            </a:spcBef>
            <a:spcAft>
              <a:spcPct val="20000"/>
            </a:spcAft>
            <a:buChar char="•"/>
          </a:pPr>
          <a:r>
            <a:rPr lang="en-GB" sz="2000" kern="1200"/>
            <a:t>Objetivo: Desarrollar habilidades de comunicación, investigación y presentación, a la vez que se profundiza en el conocimiento de las prácticas profesionales básicas.</a:t>
          </a:r>
          <a:endParaRPr lang="en-BE" sz="2000" kern="1200"/>
        </a:p>
      </dsp:txBody>
      <dsp:txXfrm>
        <a:off x="0" y="4268153"/>
        <a:ext cx="15590588" cy="12647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149204-9642-476E-B97F-0FC12DD2F939}">
      <dsp:nvSpPr>
        <dsp:cNvPr id="0" name=""/>
        <dsp:cNvSpPr/>
      </dsp:nvSpPr>
      <dsp:spPr>
        <a:xfrm>
          <a:off x="0" y="441508"/>
          <a:ext cx="15240000" cy="5276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Colaboración estructurada en clase</a:t>
          </a:r>
          <a:endParaRPr lang="en-BE" sz="2200" kern="1200"/>
        </a:p>
      </dsp:txBody>
      <dsp:txXfrm>
        <a:off x="25759" y="467267"/>
        <a:ext cx="15188482" cy="476152"/>
      </dsp:txXfrm>
    </dsp:sp>
    <dsp:sp modelId="{7B2516FF-61CE-4255-9F36-24D24458672E}">
      <dsp:nvSpPr>
        <dsp:cNvPr id="0" name=""/>
        <dsp:cNvSpPr/>
      </dsp:nvSpPr>
      <dsp:spPr>
        <a:xfrm>
          <a:off x="0" y="969178"/>
          <a:ext cx="15240000" cy="1070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b="1" kern="1200"/>
            <a:t>Asignación de funciones</a:t>
          </a:r>
          <a:r>
            <a:rPr lang="en-GB" sz="1700" kern="1200"/>
            <a:t>: Asigna funciones como "líder del debate", "tomador de apuntes" o "coordinador de tareas prácticas" para asegurarte de que todos los alumnos participan de forma significativa.</a:t>
          </a:r>
          <a:endParaRPr lang="en-BE" sz="1700" kern="1200"/>
        </a:p>
        <a:p>
          <a:pPr marL="171450" lvl="1" indent="-171450" algn="l" defTabSz="755650">
            <a:lnSpc>
              <a:spcPct val="90000"/>
            </a:lnSpc>
            <a:spcBef>
              <a:spcPct val="0"/>
            </a:spcBef>
            <a:spcAft>
              <a:spcPct val="20000"/>
            </a:spcAft>
            <a:buChar char="•"/>
          </a:pPr>
          <a:r>
            <a:rPr lang="en-GB" sz="1700" b="1" kern="1200"/>
            <a:t>Enfoque práctico</a:t>
          </a:r>
          <a:r>
            <a:rPr lang="en-GB" sz="1700" kern="1200"/>
            <a:t>: Asegúrese de que las actividades en clase se centran en la resolución práctica de problemas del mundo real que reflejen las prácticas de la industria. Por ejemplo, los alumnos pueden trabajar juntos para ensamblar y probar un componente mecánico.</a:t>
          </a:r>
          <a:endParaRPr lang="en-BE" sz="1700" kern="1200"/>
        </a:p>
      </dsp:txBody>
      <dsp:txXfrm>
        <a:off x="0" y="969178"/>
        <a:ext cx="15240000" cy="1070190"/>
      </dsp:txXfrm>
    </dsp:sp>
    <dsp:sp modelId="{853971A4-9366-4EB2-9D90-3C604157C9C1}">
      <dsp:nvSpPr>
        <dsp:cNvPr id="0" name=""/>
        <dsp:cNvSpPr/>
      </dsp:nvSpPr>
      <dsp:spPr>
        <a:xfrm>
          <a:off x="0" y="2039369"/>
          <a:ext cx="15240000" cy="5276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Utilizar herramientas de aprendizaje colaborativo</a:t>
          </a:r>
          <a:endParaRPr lang="en-BE" sz="2200" kern="1200"/>
        </a:p>
      </dsp:txBody>
      <dsp:txXfrm>
        <a:off x="25759" y="2065128"/>
        <a:ext cx="15188482" cy="476152"/>
      </dsp:txXfrm>
    </dsp:sp>
    <dsp:sp modelId="{231A03E5-600A-411D-A913-07A33EA04C66}">
      <dsp:nvSpPr>
        <dsp:cNvPr id="0" name=""/>
        <dsp:cNvSpPr/>
      </dsp:nvSpPr>
      <dsp:spPr>
        <a:xfrm>
          <a:off x="0" y="2567039"/>
          <a:ext cx="15240000" cy="11157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b="1" kern="1200"/>
            <a:t>Herramientas de colaboración digital</a:t>
          </a:r>
          <a:r>
            <a:rPr lang="en-GB" sz="1700" kern="1200"/>
            <a:t>: Herramientas como Google Workspace (Docs, Slides) y Trello pueden facilitar la colaboración en tiempo real, la creación de contenidos y el seguimiento de tareas.</a:t>
          </a:r>
          <a:endParaRPr lang="en-BE" sz="1700" kern="1200"/>
        </a:p>
        <a:p>
          <a:pPr marL="171450" lvl="1" indent="-171450" algn="l" defTabSz="755650">
            <a:lnSpc>
              <a:spcPct val="90000"/>
            </a:lnSpc>
            <a:spcBef>
              <a:spcPct val="0"/>
            </a:spcBef>
            <a:spcAft>
              <a:spcPct val="20000"/>
            </a:spcAft>
            <a:buChar char="•"/>
          </a:pPr>
          <a:r>
            <a:rPr lang="en-GB" sz="1700" b="1" kern="1200"/>
            <a:t>Herramientas visuales e interactivas</a:t>
          </a:r>
          <a:r>
            <a:rPr lang="en-GB" sz="1700" kern="1200"/>
            <a:t>: Utiliza herramientas como Padlet o Miro para realizar lluvias de ideas, mapas visuales y crear diagramas de forma colaborativa.</a:t>
          </a:r>
          <a:endParaRPr lang="en-BE" sz="1700" kern="1200"/>
        </a:p>
        <a:p>
          <a:pPr marL="171450" lvl="1" indent="-171450" algn="l" defTabSz="755650">
            <a:lnSpc>
              <a:spcPct val="90000"/>
            </a:lnSpc>
            <a:spcBef>
              <a:spcPct val="0"/>
            </a:spcBef>
            <a:spcAft>
              <a:spcPct val="20000"/>
            </a:spcAft>
            <a:buChar char="•"/>
          </a:pPr>
          <a:r>
            <a:rPr lang="en-GB" sz="1700" b="1" kern="1200"/>
            <a:t>Plataformas de aprendizaje en línea</a:t>
          </a:r>
          <a:r>
            <a:rPr lang="en-GB" sz="1700" kern="1200"/>
            <a:t>: Plataformas como Moodle o Microsoft Teams pueden utilizarse para alojar recursos, gestionar tareas y facilitar debates.</a:t>
          </a:r>
          <a:endParaRPr lang="en-BE" sz="1700" kern="1200"/>
        </a:p>
      </dsp:txBody>
      <dsp:txXfrm>
        <a:off x="0" y="2567039"/>
        <a:ext cx="15240000" cy="1115730"/>
      </dsp:txXfrm>
    </dsp:sp>
    <dsp:sp modelId="{1EBBA07B-2992-4704-A628-6AC739E7E018}">
      <dsp:nvSpPr>
        <dsp:cNvPr id="0" name=""/>
        <dsp:cNvSpPr/>
      </dsp:nvSpPr>
      <dsp:spPr>
        <a:xfrm>
          <a:off x="0" y="3682769"/>
          <a:ext cx="15240000" cy="52767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b="1" kern="1200"/>
            <a:t>Actividades colaborativas de andamiaje</a:t>
          </a:r>
          <a:endParaRPr lang="en-BE" sz="2200" kern="1200"/>
        </a:p>
      </dsp:txBody>
      <dsp:txXfrm>
        <a:off x="25759" y="3708528"/>
        <a:ext cx="15188482" cy="476152"/>
      </dsp:txXfrm>
    </dsp:sp>
    <dsp:sp modelId="{C0EBC5DD-E76F-4E4E-A3E8-7213DE730D4F}">
      <dsp:nvSpPr>
        <dsp:cNvPr id="0" name=""/>
        <dsp:cNvSpPr/>
      </dsp:nvSpPr>
      <dsp:spPr>
        <a:xfrm>
          <a:off x="0" y="4210439"/>
          <a:ext cx="1524000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b="1" kern="1200"/>
            <a:t>Proporcionar recursos de apoyo</a:t>
          </a:r>
          <a:r>
            <a:rPr lang="en-GB" sz="1700" kern="1200"/>
            <a:t>: Ofrezca plantillas, guías y listas de comprobación para ayudar a los alumnos a realizar actividades colaborativas.</a:t>
          </a:r>
          <a:endParaRPr lang="en-BE" sz="1700" kern="1200"/>
        </a:p>
        <a:p>
          <a:pPr marL="171450" lvl="1" indent="-171450" algn="l" defTabSz="755650">
            <a:lnSpc>
              <a:spcPct val="90000"/>
            </a:lnSpc>
            <a:spcBef>
              <a:spcPct val="0"/>
            </a:spcBef>
            <a:spcAft>
              <a:spcPct val="20000"/>
            </a:spcAft>
            <a:buChar char="•"/>
          </a:pPr>
          <a:r>
            <a:rPr lang="en-GB" sz="1700" b="1" kern="1200"/>
            <a:t>Establezca hitos</a:t>
          </a:r>
          <a:r>
            <a:rPr lang="en-GB" sz="1700" kern="1200"/>
            <a:t>: Establece hitos claros para los proyectos de grupo con el fin de mantener el progreso e identificar los retos en una fase temprana.</a:t>
          </a:r>
          <a:endParaRPr lang="en-BE" sz="1700" kern="1200"/>
        </a:p>
        <a:p>
          <a:pPr marL="171450" lvl="1" indent="-171450" algn="l" defTabSz="755650">
            <a:lnSpc>
              <a:spcPct val="90000"/>
            </a:lnSpc>
            <a:spcBef>
              <a:spcPct val="0"/>
            </a:spcBef>
            <a:spcAft>
              <a:spcPct val="20000"/>
            </a:spcAft>
            <a:buChar char="•"/>
          </a:pPr>
          <a:r>
            <a:rPr lang="en-GB" sz="1700" b="1" kern="1200"/>
            <a:t>Oportunidades de retroalimentación</a:t>
          </a:r>
          <a:r>
            <a:rPr lang="en-GB" sz="1700" kern="1200"/>
            <a:t>: Incorporar múltiples oportunidades para la retroalimentación formativa tanto de los compañeros como de los instructores.</a:t>
          </a:r>
          <a:endParaRPr lang="en-BE" sz="1700" kern="1200"/>
        </a:p>
      </dsp:txBody>
      <dsp:txXfrm>
        <a:off x="0" y="4210439"/>
        <a:ext cx="15240000" cy="8880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92A451-ADA1-4C86-889D-3FF56B614300}">
      <dsp:nvSpPr>
        <dsp:cNvPr id="0" name=""/>
        <dsp:cNvSpPr/>
      </dsp:nvSpPr>
      <dsp:spPr>
        <a:xfrm>
          <a:off x="0" y="263160"/>
          <a:ext cx="10083274" cy="199836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La adopción de proyectos interdisciplinares en las aulas invertidas abre vías para una educación holística, que trasciende los límites tradicionales de las asignaturas para fomentar las competencias y la colaboración en el mundo real. </a:t>
          </a:r>
          <a:endParaRPr lang="en-BE" sz="2800" kern="1200"/>
        </a:p>
      </dsp:txBody>
      <dsp:txXfrm>
        <a:off x="97552" y="360712"/>
        <a:ext cx="9888170" cy="1803256"/>
      </dsp:txXfrm>
    </dsp:sp>
    <dsp:sp modelId="{E9B2E1D8-B1FE-44A2-ACE5-80B9E0D32E41}">
      <dsp:nvSpPr>
        <dsp:cNvPr id="0" name=""/>
        <dsp:cNvSpPr/>
      </dsp:nvSpPr>
      <dsp:spPr>
        <a:xfrm>
          <a:off x="0" y="2261520"/>
          <a:ext cx="10083274" cy="301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0144"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GB" sz="2200" kern="1200"/>
            <a:t>Mediante la integración de conceptos de diversos campos, los estudiantes participan en proyectos integrales que imitan la naturaleza interconectada del conocimiento en el mundo profesional. </a:t>
          </a:r>
          <a:endParaRPr lang="en-BE" sz="2200" kern="1200"/>
        </a:p>
        <a:p>
          <a:pPr marL="228600" lvl="1" indent="-228600" algn="l" defTabSz="977900">
            <a:lnSpc>
              <a:spcPct val="90000"/>
            </a:lnSpc>
            <a:spcBef>
              <a:spcPct val="0"/>
            </a:spcBef>
            <a:spcAft>
              <a:spcPct val="20000"/>
            </a:spcAft>
            <a:buChar char="•"/>
          </a:pPr>
          <a:r>
            <a:rPr lang="en-GB" sz="2200" kern="1200"/>
            <a:t>Este planteamiento fomenta el trabajo en equipo, ya que los estudiantes de distintas procedencias académicas aportan perspectivas y conocimientos únicos. </a:t>
          </a:r>
          <a:endParaRPr lang="en-BE" sz="2200" kern="1200"/>
        </a:p>
        <a:p>
          <a:pPr marL="228600" lvl="1" indent="-228600" algn="l" defTabSz="977900">
            <a:lnSpc>
              <a:spcPct val="90000"/>
            </a:lnSpc>
            <a:spcBef>
              <a:spcPct val="0"/>
            </a:spcBef>
            <a:spcAft>
              <a:spcPct val="20000"/>
            </a:spcAft>
            <a:buChar char="•"/>
          </a:pPr>
          <a:r>
            <a:rPr lang="en-GB" sz="2200" kern="1200"/>
            <a:t>Los proyectos pueden incluir el diseño de un huerto comunitario sostenible (combinando biología, ciencias medioambientales y planificación urbana) o el desarrollo de un plan de negocio para una startup (fusionando economía, tecnología y artes creativas). </a:t>
          </a:r>
          <a:endParaRPr lang="en-BE" sz="2200" kern="1200"/>
        </a:p>
      </dsp:txBody>
      <dsp:txXfrm>
        <a:off x="0" y="2261520"/>
        <a:ext cx="10083274" cy="3013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0D1AF-8E5C-48A2-884F-B3CE917DF400}">
      <dsp:nvSpPr>
        <dsp:cNvPr id="0" name=""/>
        <dsp:cNvSpPr/>
      </dsp:nvSpPr>
      <dsp:spPr>
        <a:xfrm>
          <a:off x="0" y="74650"/>
          <a:ext cx="13411200" cy="164970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En el diseño de la clase invertida, la adopción de prácticas sostenibles implica la selección consciente de herramientas y recursos digitales para minimizar el impacto medioambiental. </a:t>
          </a:r>
          <a:endParaRPr lang="en-BE" sz="3000" kern="1200"/>
        </a:p>
      </dsp:txBody>
      <dsp:txXfrm>
        <a:off x="80532" y="155182"/>
        <a:ext cx="13250136" cy="1488636"/>
      </dsp:txXfrm>
    </dsp:sp>
    <dsp:sp modelId="{BFC7225D-6960-4CD7-8975-A29E25A75934}">
      <dsp:nvSpPr>
        <dsp:cNvPr id="0" name=""/>
        <dsp:cNvSpPr/>
      </dsp:nvSpPr>
      <dsp:spPr>
        <a:xfrm>
          <a:off x="0" y="1724350"/>
          <a:ext cx="13411200"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25806"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GB" sz="2300" kern="1200"/>
            <a:t>Esto implica utilizar tecnologías energéticamente eficientes, promover materiales sin papel y fomentar la reutilización y el intercambio de contenidos digitales. </a:t>
          </a:r>
          <a:endParaRPr lang="en-BE" sz="2300" kern="1200"/>
        </a:p>
        <a:p>
          <a:pPr marL="228600" lvl="1" indent="-228600" algn="l" defTabSz="1022350">
            <a:lnSpc>
              <a:spcPct val="90000"/>
            </a:lnSpc>
            <a:spcBef>
              <a:spcPct val="0"/>
            </a:spcBef>
            <a:spcAft>
              <a:spcPct val="20000"/>
            </a:spcAft>
            <a:buChar char="•"/>
          </a:pPr>
          <a:r>
            <a:rPr lang="en-GB" sz="2300" kern="1200"/>
            <a:t>Los educadores pueden fomentar la conciencia medioambiental entre los estudiantes integrando temas ecológicos en los planes de estudio y destacando la importancia de la sostenibilidad en la alfabetización digital. </a:t>
          </a:r>
          <a:endParaRPr lang="en-BE" sz="2300" kern="1200"/>
        </a:p>
        <a:p>
          <a:pPr marL="228600" lvl="1" indent="-228600" algn="l" defTabSz="1022350">
            <a:lnSpc>
              <a:spcPct val="90000"/>
            </a:lnSpc>
            <a:spcBef>
              <a:spcPct val="0"/>
            </a:spcBef>
            <a:spcAft>
              <a:spcPct val="20000"/>
            </a:spcAft>
            <a:buChar char="•"/>
          </a:pPr>
          <a:r>
            <a:rPr lang="en-GB" sz="2300" kern="1200"/>
            <a:t>Al modelar y abogar por un consumo responsable de los recursos digitales, las aulas invertidas pueden contribuir a objetivos más amplios de sostenibilidad medioambiental, preparando a los estudiantes para ser ciudadanos digitales conscientes.</a:t>
          </a:r>
          <a:endParaRPr lang="en-BE" sz="2300" kern="1200"/>
        </a:p>
      </dsp:txBody>
      <dsp:txXfrm>
        <a:off x="0" y="1724350"/>
        <a:ext cx="13411200" cy="27945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25B0E9-E728-4CEB-AAF1-173998F9C7D5}">
      <dsp:nvSpPr>
        <dsp:cNvPr id="0" name=""/>
        <dsp:cNvSpPr/>
      </dsp:nvSpPr>
      <dsp:spPr>
        <a:xfrm>
          <a:off x="0" y="45009"/>
          <a:ext cx="8686800" cy="281384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Integrar la participación de la comunidad en las actividades de la clase invertida fomenta un entorno de aprendizaje que va más allá de los conocimientos académicos y repercute directamente en el bienestar de la sociedad. </a:t>
          </a:r>
          <a:endParaRPr lang="en-BE" sz="3200" kern="1200" dirty="0"/>
        </a:p>
      </dsp:txBody>
      <dsp:txXfrm>
        <a:off x="137361" y="182370"/>
        <a:ext cx="8412078" cy="2539127"/>
      </dsp:txXfrm>
    </dsp:sp>
    <dsp:sp modelId="{F3AEDA59-AE13-4425-A644-EC88EBDDFB8F}">
      <dsp:nvSpPr>
        <dsp:cNvPr id="0" name=""/>
        <dsp:cNvSpPr/>
      </dsp:nvSpPr>
      <dsp:spPr>
        <a:xfrm>
          <a:off x="0" y="2858859"/>
          <a:ext cx="8686800" cy="35655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5806"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GB" sz="2400" kern="1200"/>
            <a:t>Las estrategias incluyen la asociación con organizaciones locales para proyectos de aprendizaje-servicio, en los que los estudiantes aplican los conceptos del curso para abordar problemas de la comunidad. </a:t>
          </a:r>
          <a:endParaRPr lang="en-BE" sz="2400" kern="1200"/>
        </a:p>
        <a:p>
          <a:pPr marL="228600" lvl="1" indent="-228600" algn="l" defTabSz="1066800">
            <a:lnSpc>
              <a:spcPct val="90000"/>
            </a:lnSpc>
            <a:spcBef>
              <a:spcPct val="0"/>
            </a:spcBef>
            <a:spcAft>
              <a:spcPct val="20000"/>
            </a:spcAft>
            <a:buChar char="•"/>
          </a:pPr>
          <a:r>
            <a:rPr lang="en-GB" sz="2400" kern="1200"/>
            <a:t>Animar a los estudiantes a liderar iniciativas basadas en los temas del curso fomenta el aprendizaje activo y la responsabilidad cívica. </a:t>
          </a:r>
          <a:endParaRPr lang="en-BE" sz="2400" kern="1200"/>
        </a:p>
        <a:p>
          <a:pPr marL="228600" lvl="1" indent="-228600" algn="l" defTabSz="1066800">
            <a:lnSpc>
              <a:spcPct val="90000"/>
            </a:lnSpc>
            <a:spcBef>
              <a:spcPct val="0"/>
            </a:spcBef>
            <a:spcAft>
              <a:spcPct val="20000"/>
            </a:spcAft>
            <a:buChar char="•"/>
          </a:pPr>
          <a:r>
            <a:rPr lang="en-GB" sz="2400" kern="1200"/>
            <a:t>Además, el uso de expertos de la comunidad como parte del contenido invertido ofrece perspectivas del mundo real, lo que enriquece la experiencia de aprendizaje. </a:t>
          </a:r>
          <a:endParaRPr lang="en-BE" sz="2400" kern="1200"/>
        </a:p>
      </dsp:txBody>
      <dsp:txXfrm>
        <a:off x="0" y="2858859"/>
        <a:ext cx="8686800" cy="35655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0ABB76-7F8E-4AE9-B493-169C965FEA18}">
      <dsp:nvSpPr>
        <dsp:cNvPr id="0" name=""/>
        <dsp:cNvSpPr/>
      </dsp:nvSpPr>
      <dsp:spPr>
        <a:xfrm>
          <a:off x="0" y="136750"/>
          <a:ext cx="15869894" cy="1272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Para mejorar continuamente las prácticas de flipped classroom, los educadores deben adoptar un proceso de evaluación sistemático que utilice métricas cuantitativas y cualitativas. </a:t>
          </a:r>
          <a:endParaRPr lang="en-BE" sz="3200" kern="1200"/>
        </a:p>
      </dsp:txBody>
      <dsp:txXfrm>
        <a:off x="62141" y="198891"/>
        <a:ext cx="15745612" cy="1148678"/>
      </dsp:txXfrm>
    </dsp:sp>
    <dsp:sp modelId="{7FD548F1-3066-400F-A171-CB643DD4D277}">
      <dsp:nvSpPr>
        <dsp:cNvPr id="0" name=""/>
        <dsp:cNvSpPr/>
      </dsp:nvSpPr>
      <dsp:spPr>
        <a:xfrm>
          <a:off x="0" y="1409710"/>
          <a:ext cx="15869894" cy="30470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3869" tIns="40640" rIns="227584" bIns="40640" numCol="1" spcCol="1270" anchor="t" anchorCtr="0">
          <a:noAutofit/>
        </a:bodyPr>
        <a:lstStyle/>
        <a:p>
          <a:pPr marL="228600" lvl="1" indent="-228600" algn="l" defTabSz="1111250">
            <a:lnSpc>
              <a:spcPct val="90000"/>
            </a:lnSpc>
            <a:spcBef>
              <a:spcPct val="0"/>
            </a:spcBef>
            <a:spcAft>
              <a:spcPct val="20000"/>
            </a:spcAft>
            <a:buChar char="•"/>
          </a:pPr>
          <a:r>
            <a:rPr lang="en-GB" sz="2500" kern="1200"/>
            <a:t>Para ello, se analizan los datos de rendimiento de los estudiantes, los análisis de compromiso y las opiniones recogidas en encuestas, grupos de discusión y entrevistas individuales. </a:t>
          </a:r>
          <a:endParaRPr lang="en-BE" sz="2500" kern="1200"/>
        </a:p>
        <a:p>
          <a:pPr marL="228600" lvl="1" indent="-228600" algn="l" defTabSz="1111250">
            <a:lnSpc>
              <a:spcPct val="90000"/>
            </a:lnSpc>
            <a:spcBef>
              <a:spcPct val="0"/>
            </a:spcBef>
            <a:spcAft>
              <a:spcPct val="20000"/>
            </a:spcAft>
            <a:buChar char="•"/>
          </a:pPr>
          <a:r>
            <a:rPr lang="en-GB" sz="2500" kern="1200"/>
            <a:t>Las opiniones de las partes interesadas, incluidos los estudiantes, los padres y el profesorado, son cruciales para identificar los puntos fuertes y las áreas de mejora. </a:t>
          </a:r>
          <a:endParaRPr lang="en-BE" sz="2500" kern="1200"/>
        </a:p>
        <a:p>
          <a:pPr marL="228600" lvl="1" indent="-228600" algn="l" defTabSz="1111250">
            <a:lnSpc>
              <a:spcPct val="90000"/>
            </a:lnSpc>
            <a:spcBef>
              <a:spcPct val="0"/>
            </a:spcBef>
            <a:spcAft>
              <a:spcPct val="20000"/>
            </a:spcAft>
            <a:buChar char="•"/>
          </a:pPr>
          <a:r>
            <a:rPr lang="en-GB" sz="2500" kern="1200"/>
            <a:t>La aplicación de un ciclo de práctica reflexiva -planificar, actuar, observar, reflexionar- permite a los educadores realizar ajustes informados en las estrategias de enseñanza, la impartición de contenidos y el uso de la tecnología, garantizando que las metodologías de aula invertida sigan siendo eficaces, receptivas y alineadas con los objetivos educativos.</a:t>
          </a:r>
          <a:endParaRPr lang="en-BE" sz="2500" kern="1200"/>
        </a:p>
      </dsp:txBody>
      <dsp:txXfrm>
        <a:off x="0" y="1409710"/>
        <a:ext cx="15869894" cy="30470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B5F6E-5446-483D-9BE3-C6167D2F1012}">
      <dsp:nvSpPr>
        <dsp:cNvPr id="0" name=""/>
        <dsp:cNvSpPr/>
      </dsp:nvSpPr>
      <dsp:spPr>
        <a:xfrm>
          <a:off x="825782" y="0"/>
          <a:ext cx="9358869" cy="1456079"/>
        </a:xfrm>
        <a:prstGeom prst="rightArrow">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B96B42-E36E-42E8-B3A2-A0142C88EE77}">
      <dsp:nvSpPr>
        <dsp:cNvPr id="0" name=""/>
        <dsp:cNvSpPr/>
      </dsp:nvSpPr>
      <dsp:spPr>
        <a:xfrm>
          <a:off x="3763"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a:t>Plan</a:t>
          </a:r>
          <a:endParaRPr lang="en-BE" sz="2400" b="1" kern="1200" dirty="0"/>
        </a:p>
      </dsp:txBody>
      <dsp:txXfrm>
        <a:off x="32195" y="465255"/>
        <a:ext cx="2388226" cy="525567"/>
      </dsp:txXfrm>
    </dsp:sp>
    <dsp:sp modelId="{A5D63C9E-6D31-4D7F-8CF3-C66F8BA686DB}">
      <dsp:nvSpPr>
        <dsp:cNvPr id="0" name=""/>
        <dsp:cNvSpPr/>
      </dsp:nvSpPr>
      <dsp:spPr>
        <a:xfrm>
          <a:off x="2856369"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err="1"/>
            <a:t>Actuar</a:t>
          </a:r>
          <a:endParaRPr lang="en-BE" sz="2400" b="1" kern="1200" dirty="0" err="1"/>
        </a:p>
      </dsp:txBody>
      <dsp:txXfrm>
        <a:off x="2884801" y="465255"/>
        <a:ext cx="2388226" cy="525567"/>
      </dsp:txXfrm>
    </dsp:sp>
    <dsp:sp modelId="{AF4444FF-8027-4B40-8EF7-F30CB6FA6E6D}">
      <dsp:nvSpPr>
        <dsp:cNvPr id="0" name=""/>
        <dsp:cNvSpPr/>
      </dsp:nvSpPr>
      <dsp:spPr>
        <a:xfrm>
          <a:off x="5708975"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b="1" kern="1200" dirty="0" err="1">
              <a:latin typeface="Calibri"/>
            </a:rPr>
            <a:t>Observar</a:t>
          </a:r>
          <a:endParaRPr lang="en-BE" sz="2400" b="1" kern="1200" dirty="0" err="1"/>
        </a:p>
      </dsp:txBody>
      <dsp:txXfrm>
        <a:off x="5737407" y="465255"/>
        <a:ext cx="2388226" cy="525567"/>
      </dsp:txXfrm>
    </dsp:sp>
    <dsp:sp modelId="{EAEB459D-B2A0-4E1A-B410-FD63F6986E0D}">
      <dsp:nvSpPr>
        <dsp:cNvPr id="0" name=""/>
        <dsp:cNvSpPr/>
      </dsp:nvSpPr>
      <dsp:spPr>
        <a:xfrm>
          <a:off x="8561580" y="436823"/>
          <a:ext cx="2445090" cy="5824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GB" sz="2400" b="1" kern="1200" dirty="0" err="1">
              <a:latin typeface="Calibri"/>
            </a:rPr>
            <a:t>Reflexionar</a:t>
          </a:r>
          <a:r>
            <a:rPr lang="en-GB" sz="2400" b="1" kern="1200" dirty="0">
              <a:latin typeface="Calibri"/>
            </a:rPr>
            <a:t> </a:t>
          </a:r>
          <a:endParaRPr lang="en-BE" sz="2400" b="1" kern="1200" dirty="0"/>
        </a:p>
      </dsp:txBody>
      <dsp:txXfrm>
        <a:off x="8590012" y="465255"/>
        <a:ext cx="2388226" cy="5255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A3CBA-809F-44EE-BAAA-E6B21B9871BA}">
      <dsp:nvSpPr>
        <dsp:cNvPr id="0" name=""/>
        <dsp:cNvSpPr/>
      </dsp:nvSpPr>
      <dsp:spPr>
        <a:xfrm>
          <a:off x="0" y="254868"/>
          <a:ext cx="8652500" cy="1570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 medida que evoluciona el flipped learning, los educadores pueden anticipar innovaciones en tecnologías de aprendizaje adaptativo, realidad aumentada y virtual (RA/VR) para experiencias de aprendizaje inmersivas, y rutas de aprendizaje personalizadas impulsadas por la IA. </a:t>
          </a:r>
          <a:endParaRPr lang="en-BE" sz="2200" kern="1200"/>
        </a:p>
      </dsp:txBody>
      <dsp:txXfrm>
        <a:off x="76648" y="331516"/>
        <a:ext cx="8499204" cy="1416844"/>
      </dsp:txXfrm>
    </dsp:sp>
    <dsp:sp modelId="{CD535EF2-899E-4FF0-B17D-86F474462437}">
      <dsp:nvSpPr>
        <dsp:cNvPr id="0" name=""/>
        <dsp:cNvSpPr/>
      </dsp:nvSpPr>
      <dsp:spPr>
        <a:xfrm>
          <a:off x="0" y="1888368"/>
          <a:ext cx="8652500" cy="1570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La integración de plataformas de colaboración global mejorará aún más las oportunidades de aprendizaje intercultural. </a:t>
          </a:r>
          <a:endParaRPr lang="en-BE" sz="2200" kern="1200"/>
        </a:p>
      </dsp:txBody>
      <dsp:txXfrm>
        <a:off x="76648" y="1965016"/>
        <a:ext cx="8499204" cy="1416844"/>
      </dsp:txXfrm>
    </dsp:sp>
    <dsp:sp modelId="{9D6B9C78-D220-425D-8E65-BD098699D580}">
      <dsp:nvSpPr>
        <dsp:cNvPr id="0" name=""/>
        <dsp:cNvSpPr/>
      </dsp:nvSpPr>
      <dsp:spPr>
        <a:xfrm>
          <a:off x="0" y="3521868"/>
          <a:ext cx="8652500" cy="1570140"/>
        </a:xfrm>
        <a:prstGeom prst="round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Además, el desarrollo de blockchain para registros educativos y credenciales seguros y transparentes ofrece nuevas posibilidades para reconocer y transferir los logros del aprendizaje. </a:t>
          </a:r>
          <a:endParaRPr lang="en-BE" sz="2200" kern="1200"/>
        </a:p>
      </dsp:txBody>
      <dsp:txXfrm>
        <a:off x="76648" y="3598516"/>
        <a:ext cx="8499204" cy="1416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DA0FDE-BD87-4FEE-A61D-5870234242B8}">
      <dsp:nvSpPr>
        <dsp:cNvPr id="0" name=""/>
        <dsp:cNvSpPr/>
      </dsp:nvSpPr>
      <dsp:spPr>
        <a:xfrm>
          <a:off x="76" y="96962"/>
          <a:ext cx="7285250" cy="6912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b="1" kern="1200"/>
            <a:t>Diseño de la Flipped Lesson colaborativa</a:t>
          </a:r>
          <a:endParaRPr lang="en-BE" sz="2400" kern="1200"/>
        </a:p>
      </dsp:txBody>
      <dsp:txXfrm>
        <a:off x="76" y="96962"/>
        <a:ext cx="7285250" cy="691200"/>
      </dsp:txXfrm>
    </dsp:sp>
    <dsp:sp modelId="{5CD0F494-CFEE-4518-9277-CF1B3C2C35F9}">
      <dsp:nvSpPr>
        <dsp:cNvPr id="0" name=""/>
        <dsp:cNvSpPr/>
      </dsp:nvSpPr>
      <dsp:spPr>
        <a:xfrm>
          <a:off x="76" y="788162"/>
          <a:ext cx="7285250" cy="406809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b="1" kern="1200" dirty="0"/>
            <a:t>Planifique los contenidos previos a la clase: </a:t>
          </a:r>
          <a:r>
            <a:rPr lang="en-GB" sz="2400" b="0" kern="1200" dirty="0"/>
            <a:t>Elija recursos atractivos y variados que proporcionen los conocimientos básicos que necesitan los alumnos. Asegúrese de que el contenido sea accesible y esté vinculado a aplicaciones prácticas en clase.</a:t>
          </a:r>
          <a:endParaRPr lang="en-BE" sz="2400" b="0" kern="1200" dirty="0"/>
        </a:p>
        <a:p>
          <a:pPr marL="228600" lvl="1" indent="-228600" algn="l" defTabSz="1066800">
            <a:lnSpc>
              <a:spcPct val="90000"/>
            </a:lnSpc>
            <a:spcBef>
              <a:spcPct val="0"/>
            </a:spcBef>
            <a:spcAft>
              <a:spcPct val="15000"/>
            </a:spcAft>
            <a:buChar char="•"/>
          </a:pPr>
          <a:r>
            <a:rPr lang="en-GB" sz="2400" b="1" kern="1200" dirty="0"/>
            <a:t>Cree actividades del mundo real</a:t>
          </a:r>
          <a:r>
            <a:rPr lang="en-GB" sz="2400" b="0" kern="1200" dirty="0"/>
            <a:t>: Desarrolle tareas en clase que animen a los alumnos a utilizar sus conocimientos previos en la práctica, como reparar un equipo o solucionar un problema.</a:t>
          </a:r>
          <a:endParaRPr lang="en-BE" sz="2400" b="0" kern="1200" dirty="0"/>
        </a:p>
      </dsp:txBody>
      <dsp:txXfrm>
        <a:off x="76" y="788162"/>
        <a:ext cx="7285250" cy="4068090"/>
      </dsp:txXfrm>
    </dsp:sp>
    <dsp:sp modelId="{84285FD2-E761-4F28-BF51-5A84D1B20ED7}">
      <dsp:nvSpPr>
        <dsp:cNvPr id="0" name=""/>
        <dsp:cNvSpPr/>
      </dsp:nvSpPr>
      <dsp:spPr>
        <a:xfrm>
          <a:off x="8305261" y="96962"/>
          <a:ext cx="7285250" cy="6912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GB" sz="2400" b="1" kern="1200"/>
            <a:t>Gestión de la dinámica de grupo</a:t>
          </a:r>
          <a:endParaRPr lang="en-BE" sz="2400" kern="1200"/>
        </a:p>
      </dsp:txBody>
      <dsp:txXfrm>
        <a:off x="8305261" y="96962"/>
        <a:ext cx="7285250" cy="691200"/>
      </dsp:txXfrm>
    </dsp:sp>
    <dsp:sp modelId="{B14C0DFF-F8FA-43BD-88F4-9A53147A4EB8}">
      <dsp:nvSpPr>
        <dsp:cNvPr id="0" name=""/>
        <dsp:cNvSpPr/>
      </dsp:nvSpPr>
      <dsp:spPr>
        <a:xfrm>
          <a:off x="8305261" y="788162"/>
          <a:ext cx="7285250" cy="406809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b="1" kern="1200" dirty="0"/>
            <a:t>Formar grupos</a:t>
          </a:r>
          <a:r>
            <a:rPr lang="en-GB" sz="2400" b="0" kern="1200" dirty="0"/>
            <a:t>: Forme grupos mixtos para fomentar el aprendizaje entre iguales. Asegúrese de que los miembros del grupo van rotando en las distintas actividades, para que cada alumno tenga la oportunidad de desarrollar una amplia gama de habilidades.</a:t>
          </a:r>
          <a:endParaRPr lang="en-BE" sz="2400" b="0" kern="1200" dirty="0"/>
        </a:p>
        <a:p>
          <a:pPr marL="228600" lvl="1" indent="-228600" algn="l" defTabSz="1066800">
            <a:lnSpc>
              <a:spcPct val="90000"/>
            </a:lnSpc>
            <a:spcBef>
              <a:spcPct val="0"/>
            </a:spcBef>
            <a:spcAft>
              <a:spcPct val="15000"/>
            </a:spcAft>
            <a:buChar char="•"/>
          </a:pPr>
          <a:r>
            <a:rPr lang="en-GB" sz="2400" b="1" kern="1200" dirty="0"/>
            <a:t>Fomentar la comunicación</a:t>
          </a:r>
          <a:r>
            <a:rPr lang="en-GB" sz="2400" b="0" kern="1200" dirty="0"/>
            <a:t>: Fomente la comunicación abierta entre los miembros del grupo. Utiliza actividades para romper el hielo o debates estructurados para fomentar la compenetración y la confianza</a:t>
          </a:r>
          <a:r>
            <a:rPr lang="en-GB" sz="2400" b="1" kern="1200" dirty="0"/>
            <a:t>.</a:t>
          </a:r>
          <a:endParaRPr lang="en-BE" sz="2400" kern="1200" dirty="0"/>
        </a:p>
      </dsp:txBody>
      <dsp:txXfrm>
        <a:off x="8305261" y="788162"/>
        <a:ext cx="7285250" cy="40680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9B511-4624-4FA8-9036-241441E3F834}" type="datetimeFigureOut">
              <a:rPr lang="en-BE" smtClean="0"/>
              <a:t>08/11/2024</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Haga clic para editar los estilos de texto maestro</a:t>
            </a:r>
          </a:p>
          <a:p>
            <a:pPr lvl="1"/>
            <a:r>
              <a:rPr lang="en-GB"/>
              <a:t>Segundo nivel</a:t>
            </a:r>
          </a:p>
          <a:p>
            <a:pPr lvl="2"/>
            <a:r>
              <a:rPr lang="en-GB"/>
              <a:t>Tercer nivel</a:t>
            </a:r>
          </a:p>
          <a:p>
            <a:pPr lvl="3"/>
            <a:r>
              <a:rPr lang="en-GB"/>
              <a:t>Cuarto nivel</a:t>
            </a:r>
          </a:p>
          <a:p>
            <a:pPr lvl="4"/>
            <a:r>
              <a:rPr lang="en-GB"/>
              <a:t>Quinto nivel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BAB38D-3364-4D70-A233-CD25D4DAC938}" type="slidenum">
              <a:rPr lang="en-BE" smtClean="0"/>
              <a:t>‹#›</a:t>
            </a:fld>
            <a:endParaRPr lang="en-BE"/>
          </a:p>
        </p:txBody>
      </p:sp>
    </p:spTree>
    <p:extLst>
      <p:ext uri="{BB962C8B-B14F-4D97-AF65-F5344CB8AC3E}">
        <p14:creationId xmlns:p14="http://schemas.microsoft.com/office/powerpoint/2010/main" val="1133769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AFBAB38D-3364-4D70-A233-CD25D4DAC938}" type="slidenum">
              <a:rPr lang="en-BE" smtClean="0"/>
              <a:t>17</a:t>
            </a:fld>
            <a:endParaRPr lang="en-BE"/>
          </a:p>
        </p:txBody>
      </p:sp>
    </p:spTree>
    <p:extLst>
      <p:ext uri="{BB962C8B-B14F-4D97-AF65-F5344CB8AC3E}">
        <p14:creationId xmlns:p14="http://schemas.microsoft.com/office/powerpoint/2010/main" val="3255402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Haga clic para editar el estilo del título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Haga clic para editar los estilos de texto maestro</a:t>
            </a:r>
          </a:p>
          <a:p>
            <a:pPr lvl="1"/>
            <a:r>
              <a:rPr lang="en-US"/>
              <a:t>Segundo nivel</a:t>
            </a:r>
          </a:p>
          <a:p>
            <a:pPr lvl="2"/>
            <a:r>
              <a:rPr lang="en-US"/>
              <a:t>Tercer nivel</a:t>
            </a:r>
          </a:p>
          <a:p>
            <a:pPr lvl="3"/>
            <a:r>
              <a:rPr lang="en-US"/>
              <a:t>Cuarto nivel</a:t>
            </a:r>
          </a:p>
          <a:p>
            <a:pPr lvl="4"/>
            <a:r>
              <a:rPr lang="en-US"/>
              <a:t>Quinto nivel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2.png"/><Relationship Id="rId7" Type="http://schemas.openxmlformats.org/officeDocument/2006/relationships/diagramQuickStyle" Target="../diagrams/quickStyle5.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5.xml"/><Relationship Id="rId11" Type="http://schemas.openxmlformats.org/officeDocument/2006/relationships/hyperlink" Target="https://unevoc.unesco.org/alit/Advancing+Learning+and+Innovation+in+TVET+-+Resources/lang=enaktakt/akt=detail/qs=6422" TargetMode="External"/><Relationship Id="rId5" Type="http://schemas.openxmlformats.org/officeDocument/2006/relationships/diagramData" Target="../diagrams/data5.xml"/><Relationship Id="rId10" Type="http://schemas.openxmlformats.org/officeDocument/2006/relationships/image" Target="../media/image18.jpg"/><Relationship Id="rId4" Type="http://schemas.openxmlformats.org/officeDocument/2006/relationships/image" Target="../media/image3.pn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13" Type="http://schemas.openxmlformats.org/officeDocument/2006/relationships/diagramLayout" Target="../diagrams/layout7.xml"/><Relationship Id="rId3" Type="http://schemas.openxmlformats.org/officeDocument/2006/relationships/image" Target="../media/image9.svg"/><Relationship Id="rId7" Type="http://schemas.openxmlformats.org/officeDocument/2006/relationships/diagramColors" Target="../diagrams/colors6.xml"/><Relationship Id="rId12" Type="http://schemas.openxmlformats.org/officeDocument/2006/relationships/diagramData" Target="../diagrams/data7.xml"/><Relationship Id="rId2" Type="http://schemas.openxmlformats.org/officeDocument/2006/relationships/image" Target="../media/image8.png"/><Relationship Id="rId16" Type="http://schemas.microsoft.com/office/2007/relationships/diagramDrawing" Target="../diagrams/drawing7.xml"/><Relationship Id="rId1" Type="http://schemas.openxmlformats.org/officeDocument/2006/relationships/slideLayout" Target="../slideLayouts/slideLayout7.xml"/><Relationship Id="rId6" Type="http://schemas.openxmlformats.org/officeDocument/2006/relationships/diagramQuickStyle" Target="../diagrams/quickStyle6.xml"/><Relationship Id="rId11" Type="http://schemas.openxmlformats.org/officeDocument/2006/relationships/image" Target="../media/image3.png"/><Relationship Id="rId5" Type="http://schemas.openxmlformats.org/officeDocument/2006/relationships/diagramLayout" Target="../diagrams/layout6.xml"/><Relationship Id="rId15" Type="http://schemas.openxmlformats.org/officeDocument/2006/relationships/diagramColors" Target="../diagrams/colors7.xml"/><Relationship Id="rId10" Type="http://schemas.openxmlformats.org/officeDocument/2006/relationships/image" Target="../media/image2.png"/><Relationship Id="rId4" Type="http://schemas.openxmlformats.org/officeDocument/2006/relationships/diagramData" Target="../diagrams/data6.xml"/><Relationship Id="rId9" Type="http://schemas.openxmlformats.org/officeDocument/2006/relationships/image" Target="../media/image1.png"/><Relationship Id="rId1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13" Type="http://schemas.openxmlformats.org/officeDocument/2006/relationships/hyperlink" Target="https://unevoc.unesco.org/alit/Advancing+Learning+and+Innovation+in+TVET+-+Resources/lang=enaktakt/akt=tg/st=adv/qs=i-hubs" TargetMode="External"/><Relationship Id="rId3" Type="http://schemas.openxmlformats.org/officeDocument/2006/relationships/image" Target="../media/image11.svg"/><Relationship Id="rId7" Type="http://schemas.openxmlformats.org/officeDocument/2006/relationships/diagramColors" Target="../diagrams/colors8.xml"/><Relationship Id="rId12" Type="http://schemas.openxmlformats.org/officeDocument/2006/relationships/image" Target="../media/image19.jp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image" Target="../media/image3.png"/><Relationship Id="rId5" Type="http://schemas.openxmlformats.org/officeDocument/2006/relationships/diagramLayout" Target="../diagrams/layout8.xml"/><Relationship Id="rId10" Type="http://schemas.openxmlformats.org/officeDocument/2006/relationships/image" Target="../media/image2.png"/><Relationship Id="rId4" Type="http://schemas.openxmlformats.org/officeDocument/2006/relationships/diagramData" Target="../diagrams/data8.xml"/><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21.svg"/><Relationship Id="rId3" Type="http://schemas.openxmlformats.org/officeDocument/2006/relationships/image" Target="../media/image11.svg"/><Relationship Id="rId7" Type="http://schemas.openxmlformats.org/officeDocument/2006/relationships/diagramData" Target="../diagrams/data9.xml"/><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9.xml"/><Relationship Id="rId5" Type="http://schemas.openxmlformats.org/officeDocument/2006/relationships/image" Target="../media/image2.png"/><Relationship Id="rId15" Type="http://schemas.openxmlformats.org/officeDocument/2006/relationships/image" Target="../media/image23.svg"/><Relationship Id="rId10" Type="http://schemas.openxmlformats.org/officeDocument/2006/relationships/diagramColors" Target="../diagrams/colors9.xml"/><Relationship Id="rId4" Type="http://schemas.openxmlformats.org/officeDocument/2006/relationships/image" Target="../media/image1.png"/><Relationship Id="rId9" Type="http://schemas.openxmlformats.org/officeDocument/2006/relationships/diagramQuickStyle" Target="../diagrams/quickStyle9.xml"/><Relationship Id="rId1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25.svg"/><Relationship Id="rId3" Type="http://schemas.openxmlformats.org/officeDocument/2006/relationships/image" Target="../media/image11.svg"/><Relationship Id="rId7" Type="http://schemas.openxmlformats.org/officeDocument/2006/relationships/diagramData" Target="../diagrams/data10.xml"/><Relationship Id="rId12" Type="http://schemas.openxmlformats.org/officeDocument/2006/relationships/image" Target="../media/image24.png"/><Relationship Id="rId17" Type="http://schemas.openxmlformats.org/officeDocument/2006/relationships/image" Target="../media/image29.svg"/><Relationship Id="rId2" Type="http://schemas.openxmlformats.org/officeDocument/2006/relationships/image" Target="../media/image10.png"/><Relationship Id="rId16"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10.xml"/><Relationship Id="rId5" Type="http://schemas.openxmlformats.org/officeDocument/2006/relationships/image" Target="../media/image2.png"/><Relationship Id="rId15" Type="http://schemas.openxmlformats.org/officeDocument/2006/relationships/image" Target="../media/image27.svg"/><Relationship Id="rId10" Type="http://schemas.openxmlformats.org/officeDocument/2006/relationships/diagramColors" Target="../diagrams/colors10.xml"/><Relationship Id="rId4" Type="http://schemas.openxmlformats.org/officeDocument/2006/relationships/image" Target="../media/image1.png"/><Relationship Id="rId9" Type="http://schemas.openxmlformats.org/officeDocument/2006/relationships/diagramQuickStyle" Target="../diagrams/quickStyle10.xml"/><Relationship Id="rId1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11.svg"/><Relationship Id="rId7" Type="http://schemas.openxmlformats.org/officeDocument/2006/relationships/diagramData" Target="../diagrams/data11.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diagramDrawing" Target="../diagrams/drawing11.xml"/><Relationship Id="rId5" Type="http://schemas.openxmlformats.org/officeDocument/2006/relationships/image" Target="../media/image2.png"/><Relationship Id="rId10" Type="http://schemas.openxmlformats.org/officeDocument/2006/relationships/diagramColors" Target="../diagrams/colors11.xml"/><Relationship Id="rId4" Type="http://schemas.openxmlformats.org/officeDocument/2006/relationships/image" Target="../media/image1.png"/><Relationship Id="rId9" Type="http://schemas.openxmlformats.org/officeDocument/2006/relationships/diagramQuickStyle" Target="../diagrams/quickStyl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hyperlink" Target="https://www.digicompass.eu/en/implementing-flipped-learning-in-higher-education-a-real-life-example/"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hyperlink" Target="https://education.ec.europa.eu/education-levels/vocational-education-and-training/about-vocational-education-and-training" TargetMode="External"/><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1.svg"/><Relationship Id="rId9"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hyperlink" Target="https://www.cedefop.europa.eu/en/projects/teachers-and-trainers-professional-development" TargetMode="External"/><Relationship Id="rId3" Type="http://schemas.openxmlformats.org/officeDocument/2006/relationships/image" Target="../media/image11.svg"/><Relationship Id="rId7" Type="http://schemas.openxmlformats.org/officeDocument/2006/relationships/image" Target="../media/image3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svg"/><Relationship Id="rId7" Type="http://schemas.openxmlformats.org/officeDocument/2006/relationships/image" Target="../media/image33.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11.sv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svg"/><Relationship Id="rId7" Type="http://schemas.openxmlformats.org/officeDocument/2006/relationships/diagramColors" Target="../diagrams/colors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9.svg"/><Relationship Id="rId7" Type="http://schemas.openxmlformats.org/officeDocument/2006/relationships/diagramLayout" Target="../diagrams/layout2.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3.png"/><Relationship Id="rId5" Type="http://schemas.openxmlformats.org/officeDocument/2006/relationships/image" Target="../media/image2.png"/><Relationship Id="rId10" Type="http://schemas.microsoft.com/office/2007/relationships/diagramDrawing" Target="../diagrams/drawing2.xml"/><Relationship Id="rId4" Type="http://schemas.openxmlformats.org/officeDocument/2006/relationships/image" Target="../media/image1.png"/><Relationship Id="rId9" Type="http://schemas.openxmlformats.org/officeDocument/2006/relationships/diagramColors" Target="../diagrams/colors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svg"/><Relationship Id="rId7"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1.svg"/><Relationship Id="rId7" Type="http://schemas.openxmlformats.org/officeDocument/2006/relationships/diagramColors" Target="../diagrams/colors3.xm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png"/><Relationship Id="rId5" Type="http://schemas.openxmlformats.org/officeDocument/2006/relationships/diagramLayout" Target="../diagrams/layout3.xml"/><Relationship Id="rId10" Type="http://schemas.openxmlformats.org/officeDocument/2006/relationships/image" Target="../media/image2.png"/><Relationship Id="rId4" Type="http://schemas.openxmlformats.org/officeDocument/2006/relationships/diagramData" Target="../diagrams/data3.xm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6.svg"/><Relationship Id="rId7"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4.xml"/><Relationship Id="rId13" Type="http://schemas.openxmlformats.org/officeDocument/2006/relationships/image" Target="../media/image3.png"/><Relationship Id="rId3" Type="http://schemas.openxmlformats.org/officeDocument/2006/relationships/image" Target="../media/image13.svg"/><Relationship Id="rId7" Type="http://schemas.openxmlformats.org/officeDocument/2006/relationships/diagramLayout" Target="../diagrams/layout4.xml"/><Relationship Id="rId12"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Data" Target="../diagrams/data4.xml"/><Relationship Id="rId11" Type="http://schemas.openxmlformats.org/officeDocument/2006/relationships/image" Target="../media/image1.png"/><Relationship Id="rId5" Type="http://schemas.openxmlformats.org/officeDocument/2006/relationships/image" Target="../media/image11.svg"/><Relationship Id="rId10" Type="http://schemas.microsoft.com/office/2007/relationships/diagramDrawing" Target="../diagrams/drawing4.xml"/><Relationship Id="rId4" Type="http://schemas.openxmlformats.org/officeDocument/2006/relationships/image" Target="../media/image10.png"/><Relationship Id="rId9" Type="http://schemas.openxmlformats.org/officeDocument/2006/relationships/diagramColors" Target="../diagrams/colors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3544664"/>
            <a:ext cx="9259269" cy="2400657"/>
          </a:xfrm>
          <a:prstGeom prst="rect">
            <a:avLst/>
          </a:prstGeom>
        </p:spPr>
        <p:txBody>
          <a:bodyPr lIns="0" tIns="0" rIns="0" bIns="0" rtlCol="0" anchor="t">
            <a:spAutoFit/>
          </a:bodyPr>
          <a:lstStyle/>
          <a:p>
            <a:r>
              <a:rPr lang="en-GB" sz="4000" spc="-102" dirty="0">
                <a:solidFill>
                  <a:srgbClr val="FB8709"/>
                </a:solidFill>
                <a:latin typeface="HK Grotesk Bold"/>
              </a:rPr>
              <a:t>Módulo 3: Diseño de lecciones Flipped Classroom a través de métodos colaborativos</a:t>
            </a:r>
          </a:p>
          <a:p>
            <a:r>
              <a:rPr lang="en-GB" sz="3600" spc="-87" dirty="0">
                <a:solidFill>
                  <a:srgbClr val="053249"/>
                </a:solidFill>
                <a:latin typeface="HK Grotesk Bold"/>
              </a:rPr>
              <a:t>Unidad 4: Buenas prácticas y guía práctica </a:t>
            </a:r>
            <a:endParaRPr lang="en-US" sz="8700" spc="-87" dirty="0">
              <a:solidFill>
                <a:srgbClr val="053249"/>
              </a:solidFill>
              <a:latin typeface="HK Grotesk Bold"/>
            </a:endParaRPr>
          </a:p>
        </p:txBody>
      </p:sp>
      <p:grpSp>
        <p:nvGrpSpPr>
          <p:cNvPr id="3" name="Group 3"/>
          <p:cNvGrpSpPr/>
          <p:nvPr/>
        </p:nvGrpSpPr>
        <p:grpSpPr>
          <a:xfrm rot="-10800000">
            <a:off x="9673884" y="-1920219"/>
            <a:ext cx="10305338" cy="10262060"/>
            <a:chOff x="0" y="0"/>
            <a:chExt cx="6350000" cy="6323333"/>
          </a:xfrm>
        </p:grpSpPr>
        <p:sp>
          <p:nvSpPr>
            <p:cNvPr id="4" name="Freeform 4"/>
            <p:cNvSpPr/>
            <p:nvPr/>
          </p:nvSpPr>
          <p:spPr>
            <a:xfrm>
              <a:off x="0" y="0"/>
              <a:ext cx="6350000" cy="6323333"/>
            </a:xfrm>
            <a:custGeom>
              <a:avLst/>
              <a:gdLst/>
              <a:ahLst/>
              <a:cxnLst/>
              <a:rect l="l" t="t" r="r" b="b"/>
              <a:pathLst>
                <a:path w="6350000" h="6323333">
                  <a:moveTo>
                    <a:pt x="6350000" y="6323333"/>
                  </a:moveTo>
                  <a:lnTo>
                    <a:pt x="0" y="6323333"/>
                  </a:lnTo>
                  <a:lnTo>
                    <a:pt x="0" y="0"/>
                  </a:lnTo>
                  <a:lnTo>
                    <a:pt x="6350000" y="6323333"/>
                  </a:lnTo>
                  <a:close/>
                </a:path>
              </a:pathLst>
            </a:custGeom>
            <a:solidFill>
              <a:srgbClr val="FB8709"/>
            </a:solidFill>
          </p:spPr>
          <p:txBody>
            <a:bodyPr/>
            <a:lstStyle/>
            <a:p>
              <a:endParaRPr lang="en-IE"/>
            </a:p>
          </p:txBody>
        </p:sp>
      </p:grpSp>
      <p:grpSp>
        <p:nvGrpSpPr>
          <p:cNvPr id="5" name="Group 5"/>
          <p:cNvGrpSpPr/>
          <p:nvPr/>
        </p:nvGrpSpPr>
        <p:grpSpPr>
          <a:xfrm rot="-5400000">
            <a:off x="13579297" y="5173799"/>
            <a:ext cx="5050689" cy="5175713"/>
            <a:chOff x="0" y="0"/>
            <a:chExt cx="6350000" cy="6507187"/>
          </a:xfrm>
        </p:grpSpPr>
        <p:sp>
          <p:nvSpPr>
            <p:cNvPr id="6" name="Freeform 6"/>
            <p:cNvSpPr/>
            <p:nvPr/>
          </p:nvSpPr>
          <p:spPr>
            <a:xfrm>
              <a:off x="0" y="0"/>
              <a:ext cx="6350000" cy="6507187"/>
            </a:xfrm>
            <a:custGeom>
              <a:avLst/>
              <a:gdLst/>
              <a:ahLst/>
              <a:cxnLst/>
              <a:rect l="l" t="t" r="r" b="b"/>
              <a:pathLst>
                <a:path w="6350000" h="6507187">
                  <a:moveTo>
                    <a:pt x="6350000" y="6507187"/>
                  </a:moveTo>
                  <a:lnTo>
                    <a:pt x="0" y="6507187"/>
                  </a:lnTo>
                  <a:lnTo>
                    <a:pt x="0" y="0"/>
                  </a:lnTo>
                  <a:lnTo>
                    <a:pt x="6350000" y="6507187"/>
                  </a:lnTo>
                  <a:close/>
                </a:path>
              </a:pathLst>
            </a:custGeom>
            <a:solidFill>
              <a:srgbClr val="053249"/>
            </a:solidFill>
          </p:spPr>
          <p:txBody>
            <a:bodyPr/>
            <a:lstStyle/>
            <a:p>
              <a:endParaRPr lang="en-IE"/>
            </a:p>
          </p:txBody>
        </p:sp>
      </p:grpSp>
      <p:sp>
        <p:nvSpPr>
          <p:cNvPr id="7" name="Freeform 7"/>
          <p:cNvSpPr/>
          <p:nvPr/>
        </p:nvSpPr>
        <p:spPr>
          <a:xfrm>
            <a:off x="685288" y="6503003"/>
            <a:ext cx="3367356" cy="3367356"/>
          </a:xfrm>
          <a:custGeom>
            <a:avLst/>
            <a:gdLst/>
            <a:ahLst/>
            <a:cxnLst/>
            <a:rect l="l" t="t" r="r" b="b"/>
            <a:pathLst>
              <a:path w="3367356" h="3367356">
                <a:moveTo>
                  <a:pt x="0" y="0"/>
                </a:moveTo>
                <a:lnTo>
                  <a:pt x="3367356" y="0"/>
                </a:lnTo>
                <a:lnTo>
                  <a:pt x="3367356" y="3367356"/>
                </a:lnTo>
                <a:lnTo>
                  <a:pt x="0" y="3367356"/>
                </a:lnTo>
                <a:lnTo>
                  <a:pt x="0" y="0"/>
                </a:lnTo>
                <a:close/>
              </a:path>
            </a:pathLst>
          </a:custGeom>
          <a:blipFill>
            <a:blip r:embed="rId2"/>
            <a:stretch>
              <a:fillRect/>
            </a:stretch>
          </a:blipFill>
        </p:spPr>
        <p:txBody>
          <a:bodyPr/>
          <a:lstStyle/>
          <a:p>
            <a:endParaRPr lang="en-IE"/>
          </a:p>
        </p:txBody>
      </p:sp>
      <p:sp>
        <p:nvSpPr>
          <p:cNvPr id="8" name="Freeform 8"/>
          <p:cNvSpPr/>
          <p:nvPr/>
        </p:nvSpPr>
        <p:spPr>
          <a:xfrm>
            <a:off x="685288" y="8961260"/>
            <a:ext cx="3742515" cy="1010479"/>
          </a:xfrm>
          <a:custGeom>
            <a:avLst/>
            <a:gdLst/>
            <a:ahLst/>
            <a:cxnLst/>
            <a:rect l="l" t="t" r="r" b="b"/>
            <a:pathLst>
              <a:path w="3742515" h="1010479">
                <a:moveTo>
                  <a:pt x="0" y="0"/>
                </a:moveTo>
                <a:lnTo>
                  <a:pt x="3742515" y="0"/>
                </a:lnTo>
                <a:lnTo>
                  <a:pt x="3742515" y="1010479"/>
                </a:lnTo>
                <a:lnTo>
                  <a:pt x="0" y="1010479"/>
                </a:lnTo>
                <a:lnTo>
                  <a:pt x="0" y="0"/>
                </a:lnTo>
                <a:close/>
              </a:path>
            </a:pathLst>
          </a:custGeom>
          <a:blipFill>
            <a:blip r:embed="rId3"/>
            <a:stretch>
              <a:fillRect/>
            </a:stretch>
          </a:blipFill>
        </p:spPr>
        <p:txBody>
          <a:bodyPr/>
          <a:lstStyle/>
          <a:p>
            <a:endParaRPr lang="en-IE"/>
          </a:p>
        </p:txBody>
      </p:sp>
      <p:sp>
        <p:nvSpPr>
          <p:cNvPr id="9" name="TextBox 9"/>
          <p:cNvSpPr txBox="1"/>
          <p:nvPr/>
        </p:nvSpPr>
        <p:spPr>
          <a:xfrm>
            <a:off x="1028700" y="1501381"/>
            <a:ext cx="11295250" cy="1071880"/>
          </a:xfrm>
          <a:prstGeom prst="rect">
            <a:avLst/>
          </a:prstGeom>
        </p:spPr>
        <p:txBody>
          <a:bodyPr lIns="0" tIns="0" rIns="0" bIns="0" rtlCol="0" anchor="t">
            <a:spAutoFit/>
          </a:bodyPr>
          <a:lstStyle/>
          <a:p>
            <a:pPr>
              <a:lnSpc>
                <a:spcPts val="4234"/>
              </a:lnSpc>
            </a:pPr>
            <a:r>
              <a:rPr lang="en-US" sz="3499">
                <a:solidFill>
                  <a:srgbClr val="053249"/>
                </a:solidFill>
                <a:latin typeface="HK Grotesk"/>
              </a:rPr>
              <a:t>CollaboratiVET Plan de estudios para profesores/formadores/educadores de EFP </a:t>
            </a:r>
          </a:p>
        </p:txBody>
      </p:sp>
      <p:sp>
        <p:nvSpPr>
          <p:cNvPr id="12" name="TextBox 12"/>
          <p:cNvSpPr txBox="1"/>
          <p:nvPr/>
        </p:nvSpPr>
        <p:spPr>
          <a:xfrm>
            <a:off x="4343400" y="8967169"/>
            <a:ext cx="6720632" cy="1004570"/>
          </a:xfrm>
          <a:prstGeom prst="rect">
            <a:avLst/>
          </a:prstGeom>
        </p:spPr>
        <p:txBody>
          <a:bodyPr lIns="0" tIns="0" rIns="0" bIns="0" rtlCol="0" anchor="t">
            <a:spAutoFit/>
          </a:bodyPr>
          <a:lstStyle/>
          <a:p>
            <a:pPr marL="0" marR="0" lvl="0" indent="0" algn="just" rtl="0">
              <a:lnSpc>
                <a:spcPct val="140000"/>
              </a:lnSpc>
              <a:spcBef>
                <a:spcPts val="0"/>
              </a:spcBef>
              <a:spcAft>
                <a:spcPts val="0"/>
              </a:spcAft>
              <a:buClr>
                <a:srgbClr val="000000"/>
              </a:buClr>
              <a:buSzPts val="1400"/>
              <a:buFont typeface="Arial"/>
              <a:buNone/>
            </a:pPr>
            <a:r>
              <a:rPr lang="es-ES" sz="12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200" b="0" i="0" u="none" strike="noStrike" cap="none" dirty="0">
              <a:solidFill>
                <a:srgbClr val="000000"/>
              </a:solidFill>
              <a:latin typeface="Arial"/>
              <a:ea typeface="Arial"/>
              <a:cs typeface="Arial"/>
              <a:sym typeface="Arial"/>
            </a:endParaRPr>
          </a:p>
        </p:txBody>
      </p:sp>
      <p:pic>
        <p:nvPicPr>
          <p:cNvPr id="13" name="Picture 12">
            <a:extLst>
              <a:ext uri="{FF2B5EF4-FFF2-40B4-BE49-F238E27FC236}">
                <a16:creationId xmlns:a16="http://schemas.microsoft.com/office/drawing/2014/main" id="{754BD123-3E89-CE6D-1EFF-D907048E256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49836" y="9726650"/>
            <a:ext cx="938164" cy="341150"/>
          </a:xfrm>
          <a:prstGeom prst="rect">
            <a:avLst/>
          </a:prstGeom>
        </p:spPr>
      </p:pic>
      <p:pic>
        <p:nvPicPr>
          <p:cNvPr id="14" name="Picture 13" descr="A group of people sitting at a table&#10;&#10;Description automatically generated">
            <a:extLst>
              <a:ext uri="{FF2B5EF4-FFF2-40B4-BE49-F238E27FC236}">
                <a16:creationId xmlns:a16="http://schemas.microsoft.com/office/drawing/2014/main" id="{ACBB373D-5C21-CB9A-A647-D85BFCDFF0CC}"/>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1752600" y="515174"/>
            <a:ext cx="11834641" cy="1354217"/>
          </a:xfrm>
          <a:prstGeom prst="rect">
            <a:avLst/>
          </a:prstGeom>
        </p:spPr>
        <p:txBody>
          <a:bodyPr lIns="0" tIns="0" rIns="0" bIns="0" rtlCol="0" anchor="t">
            <a:spAutoFit/>
          </a:bodyPr>
          <a:lstStyle/>
          <a:p>
            <a:r>
              <a:rPr lang="en-GB" sz="4400" b="0" i="0" dirty="0">
                <a:solidFill>
                  <a:schemeClr val="accent1">
                    <a:lumMod val="50000"/>
                  </a:schemeClr>
                </a:solidFill>
                <a:effectLst/>
                <a:latin typeface="HK Grotesk Bold" panose="020B0604020202020204" charset="0"/>
              </a:rPr>
              <a:t>Participación de la comunidad y Flipped Classrooms</a:t>
            </a:r>
            <a:endParaRPr lang="en-US" sz="4400" spc="-69" dirty="0">
              <a:solidFill>
                <a:schemeClr val="accent1">
                  <a:lumMod val="50000"/>
                </a:schemeClr>
              </a:solidFill>
              <a:latin typeface="HK Grotesk Bold" panose="020B0604020202020204" charset="0"/>
            </a:endParaRPr>
          </a:p>
        </p:txBody>
      </p:sp>
      <p:sp>
        <p:nvSpPr>
          <p:cNvPr id="4" name="AutoShape 4"/>
          <p:cNvSpPr/>
          <p:nvPr/>
        </p:nvSpPr>
        <p:spPr>
          <a:xfrm>
            <a:off x="17259300" y="-150232"/>
            <a:ext cx="1032201" cy="8963824"/>
          </a:xfrm>
          <a:prstGeom prst="rect">
            <a:avLst/>
          </a:prstGeom>
          <a:solidFill>
            <a:srgbClr val="FB8709"/>
          </a:solidFill>
        </p:spPr>
        <p:txBody>
          <a:bodyPr/>
          <a:lstStyle/>
          <a:p>
            <a:endParaRPr lang="en-IE"/>
          </a:p>
        </p:txBody>
      </p:sp>
      <p:sp>
        <p:nvSpPr>
          <p:cNvPr id="5" name="AutoShape 5"/>
          <p:cNvSpPr/>
          <p:nvPr/>
        </p:nvSpPr>
        <p:spPr>
          <a:xfrm>
            <a:off x="0" y="-75116"/>
            <a:ext cx="1028700" cy="8888709"/>
          </a:xfrm>
          <a:prstGeom prst="rect">
            <a:avLst/>
          </a:prstGeom>
          <a:solidFill>
            <a:srgbClr val="FB8709"/>
          </a:solidFill>
        </p:spPr>
        <p:txBody>
          <a:bodyPr/>
          <a:lstStyle/>
          <a:p>
            <a:endParaRPr lang="en-I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8" name="AutoShape 8"/>
          <p:cNvSpPr/>
          <p:nvPr/>
        </p:nvSpPr>
        <p:spPr>
          <a:xfrm>
            <a:off x="0" y="5257590"/>
            <a:ext cx="1028700" cy="3556002"/>
          </a:xfrm>
          <a:prstGeom prst="rect">
            <a:avLst/>
          </a:prstGeom>
          <a:solidFill>
            <a:srgbClr val="053249"/>
          </a:solidFill>
        </p:spPr>
        <p:txBody>
          <a:bodyPr/>
          <a:lstStyle/>
          <a:p>
            <a:endParaRPr lang="en-IE"/>
          </a:p>
        </p:txBody>
      </p:sp>
      <p:sp>
        <p:nvSpPr>
          <p:cNvPr id="9" name="AutoShape 9"/>
          <p:cNvSpPr/>
          <p:nvPr/>
        </p:nvSpPr>
        <p:spPr>
          <a:xfrm>
            <a:off x="17259300" y="5257590"/>
            <a:ext cx="1028700" cy="3556002"/>
          </a:xfrm>
          <a:prstGeom prst="rect">
            <a:avLst/>
          </a:prstGeom>
          <a:solidFill>
            <a:srgbClr val="053249"/>
          </a:solidFill>
        </p:spPr>
        <p:txBody>
          <a:bodyPr/>
          <a:lstStyle/>
          <a:p>
            <a:endParaRPr lang="en-I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IE"/>
          </a:p>
        </p:txBody>
      </p:sp>
      <p:sp>
        <p:nvSpPr>
          <p:cNvPr id="16" name="Google Shape;117;p3">
            <a:extLst>
              <a:ext uri="{FF2B5EF4-FFF2-40B4-BE49-F238E27FC236}">
                <a16:creationId xmlns:a16="http://schemas.microsoft.com/office/drawing/2014/main" id="{4B5C7D69-801D-25B4-8CE1-654665252DFA}"/>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18;p3">
            <a:extLst>
              <a:ext uri="{FF2B5EF4-FFF2-40B4-BE49-F238E27FC236}">
                <a16:creationId xmlns:a16="http://schemas.microsoft.com/office/drawing/2014/main" id="{FC536140-0FAC-0418-58AE-0D142F8F02F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3" name="Picture 22">
            <a:extLst>
              <a:ext uri="{FF2B5EF4-FFF2-40B4-BE49-F238E27FC236}">
                <a16:creationId xmlns:a16="http://schemas.microsoft.com/office/drawing/2014/main" id="{CA51DC0E-1C17-7CE9-5747-19A154B05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26" name="Diagram 25">
            <a:extLst>
              <a:ext uri="{FF2B5EF4-FFF2-40B4-BE49-F238E27FC236}">
                <a16:creationId xmlns:a16="http://schemas.microsoft.com/office/drawing/2014/main" id="{F9662692-F9EC-B329-B726-499B0EB300C7}"/>
              </a:ext>
            </a:extLst>
          </p:cNvPr>
          <p:cNvGraphicFramePr/>
          <p:nvPr>
            <p:extLst>
              <p:ext uri="{D42A27DB-BD31-4B8C-83A1-F6EECF244321}">
                <p14:modId xmlns:p14="http://schemas.microsoft.com/office/powerpoint/2010/main" val="2774753832"/>
              </p:ext>
            </p:extLst>
          </p:nvPr>
        </p:nvGraphicFramePr>
        <p:xfrm>
          <a:off x="7783968" y="1702377"/>
          <a:ext cx="8686800" cy="64694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8" name="Picture 27" descr="A yellow and white cover with people working&#10;&#10;Description automatically generated">
            <a:extLst>
              <a:ext uri="{FF2B5EF4-FFF2-40B4-BE49-F238E27FC236}">
                <a16:creationId xmlns:a16="http://schemas.microsoft.com/office/drawing/2014/main" id="{8592678E-CD30-C0FE-149A-F88CB431331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81085" y="1980700"/>
            <a:ext cx="4191000" cy="6066473"/>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30" name="TextBox 29">
            <a:extLst>
              <a:ext uri="{FF2B5EF4-FFF2-40B4-BE49-F238E27FC236}">
                <a16:creationId xmlns:a16="http://schemas.microsoft.com/office/drawing/2014/main" id="{E7B9B3C6-C0B3-1761-1B47-FEEB5B5F65E9}"/>
              </a:ext>
            </a:extLst>
          </p:cNvPr>
          <p:cNvSpPr txBox="1"/>
          <p:nvPr/>
        </p:nvSpPr>
        <p:spPr>
          <a:xfrm>
            <a:off x="2136631" y="8074928"/>
            <a:ext cx="5200414" cy="738664"/>
          </a:xfrm>
          <a:prstGeom prst="rect">
            <a:avLst/>
          </a:prstGeom>
          <a:noFill/>
        </p:spPr>
        <p:txBody>
          <a:bodyPr wrap="square">
            <a:spAutoFit/>
          </a:bodyPr>
          <a:lstStyle/>
          <a:p>
            <a:pPr algn="ctr"/>
            <a:r>
              <a:rPr lang="en-GB" sz="1400" i="1" dirty="0"/>
              <a:t>Fuente: </a:t>
            </a:r>
            <a:r>
              <a:rPr lang="en-BE" sz="1400" i="1" dirty="0">
                <a:hlinkClick r:id="rId11"/>
              </a:rPr>
              <a:t>https:</a:t>
            </a:r>
            <a:r>
              <a:rPr lang="en-GB" sz="1400" i="1" dirty="0"/>
              <a:t>//unevoc.unesco.org/alit/Advancing+Learning+and+Innovation+in+TVET+-+Resources/lang=enaktakt/akt=detail/qs=6422 </a:t>
            </a:r>
            <a:endParaRPr lang="en-BE" sz="1400" i="1" dirty="0"/>
          </a:p>
        </p:txBody>
      </p:sp>
      <p:sp>
        <p:nvSpPr>
          <p:cNvPr id="3" name="Google Shape;124;p4">
            <a:extLst>
              <a:ext uri="{FF2B5EF4-FFF2-40B4-BE49-F238E27FC236}">
                <a16:creationId xmlns:a16="http://schemas.microsoft.com/office/drawing/2014/main" id="{8892193D-A6BF-A5D6-664A-28E16174CAAC}"/>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CEA58-542F-7DD4-3034-236C40B5016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C3F711E-AEC0-74C2-EFA2-0ADC97EB30AF}"/>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57274CDF-4811-D8F9-83F3-A3E420721EB6}"/>
              </a:ext>
            </a:extLst>
          </p:cNvPr>
          <p:cNvSpPr/>
          <p:nvPr/>
        </p:nvSpPr>
        <p:spPr>
          <a:xfrm>
            <a:off x="-114854" y="-2705100"/>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182F66F6-A03F-84A1-6DF6-1CA4607F0B69}"/>
              </a:ext>
            </a:extLst>
          </p:cNvPr>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39E74827-DE3E-43DF-CAA4-C61E4EE3786E}"/>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1D60DE3C-F7FB-BABB-6249-42A32750B7A5}"/>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A18FF05D-9347-4CD1-AF96-1C33A6FA9372}"/>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A1E672DB-D11C-4DF4-77A5-746E5AAD8AF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E1B8B263-62AB-6502-76D8-E5E9A29A51AB}"/>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268E1F36-7973-FDAB-368F-F6D55A714CBA}"/>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8F020E1C-FAAE-FA0B-E917-1014E815BEC4}"/>
              </a:ext>
            </a:extLst>
          </p:cNvPr>
          <p:cNvSpPr txBox="1"/>
          <p:nvPr/>
        </p:nvSpPr>
        <p:spPr>
          <a:xfrm>
            <a:off x="818920" y="1497801"/>
            <a:ext cx="14497280" cy="677108"/>
          </a:xfrm>
          <a:prstGeom prst="rect">
            <a:avLst/>
          </a:prstGeom>
        </p:spPr>
        <p:txBody>
          <a:bodyPr wrap="square" lIns="0" tIns="0" rIns="0" bIns="0" rtlCol="0" anchor="t">
            <a:spAutoFit/>
          </a:bodyPr>
          <a:lstStyle/>
          <a:p>
            <a:r>
              <a:rPr lang="en-GB" sz="4400" spc="-87" dirty="0">
                <a:solidFill>
                  <a:srgbClr val="033C5B"/>
                </a:solidFill>
                <a:latin typeface="HK Grotesk Bold"/>
              </a:rPr>
              <a:t>Evaluación y evolución de las prácticas Flipped Classroom</a:t>
            </a:r>
            <a:endParaRPr lang="en-US" sz="4400" spc="-87" dirty="0">
              <a:solidFill>
                <a:srgbClr val="033C5B"/>
              </a:solidFill>
              <a:latin typeface="HK Grotesk Bold"/>
            </a:endParaRPr>
          </a:p>
        </p:txBody>
      </p:sp>
      <p:graphicFrame>
        <p:nvGraphicFramePr>
          <p:cNvPr id="24" name="Diagram 23">
            <a:extLst>
              <a:ext uri="{FF2B5EF4-FFF2-40B4-BE49-F238E27FC236}">
                <a16:creationId xmlns:a16="http://schemas.microsoft.com/office/drawing/2014/main" id="{1046A72B-00D2-A16B-F777-63BB17904DFF}"/>
              </a:ext>
            </a:extLst>
          </p:cNvPr>
          <p:cNvGraphicFramePr/>
          <p:nvPr>
            <p:extLst>
              <p:ext uri="{D42A27DB-BD31-4B8C-83A1-F6EECF244321}">
                <p14:modId xmlns:p14="http://schemas.microsoft.com/office/powerpoint/2010/main" val="3304197861"/>
              </p:ext>
            </p:extLst>
          </p:nvPr>
        </p:nvGraphicFramePr>
        <p:xfrm>
          <a:off x="970113" y="2264587"/>
          <a:ext cx="15869894" cy="45935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AutoShape 16">
            <a:extLst>
              <a:ext uri="{FF2B5EF4-FFF2-40B4-BE49-F238E27FC236}">
                <a16:creationId xmlns:a16="http://schemas.microsoft.com/office/drawing/2014/main" id="{A2822DA3-EC59-FF71-B3C0-E7C18F5DAE4C}"/>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7" name="Google Shape;117;p3">
            <a:extLst>
              <a:ext uri="{FF2B5EF4-FFF2-40B4-BE49-F238E27FC236}">
                <a16:creationId xmlns:a16="http://schemas.microsoft.com/office/drawing/2014/main" id="{36DE5612-810A-61B9-797D-A473BC9FF4A2}"/>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 name="Google Shape;118;p3">
            <a:extLst>
              <a:ext uri="{FF2B5EF4-FFF2-40B4-BE49-F238E27FC236}">
                <a16:creationId xmlns:a16="http://schemas.microsoft.com/office/drawing/2014/main" id="{A8617622-DADE-66CB-A920-F694E96D060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 name="Picture 19">
            <a:extLst>
              <a:ext uri="{FF2B5EF4-FFF2-40B4-BE49-F238E27FC236}">
                <a16:creationId xmlns:a16="http://schemas.microsoft.com/office/drawing/2014/main" id="{DEF8C6D3-FE12-59BF-C254-645F3A29E51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23" name="Diagram 22">
            <a:extLst>
              <a:ext uri="{FF2B5EF4-FFF2-40B4-BE49-F238E27FC236}">
                <a16:creationId xmlns:a16="http://schemas.microsoft.com/office/drawing/2014/main" id="{E68CD3D3-0A80-4722-8920-CDA6A38A9FBA}"/>
              </a:ext>
            </a:extLst>
          </p:cNvPr>
          <p:cNvGraphicFramePr/>
          <p:nvPr>
            <p:extLst>
              <p:ext uri="{D42A27DB-BD31-4B8C-83A1-F6EECF244321}">
                <p14:modId xmlns:p14="http://schemas.microsoft.com/office/powerpoint/2010/main" val="1649056226"/>
              </p:ext>
            </p:extLst>
          </p:nvPr>
        </p:nvGraphicFramePr>
        <p:xfrm>
          <a:off x="3268529" y="7046140"/>
          <a:ext cx="11010435" cy="1456079"/>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2" name="Google Shape;124;p4">
            <a:extLst>
              <a:ext uri="{FF2B5EF4-FFF2-40B4-BE49-F238E27FC236}">
                <a16:creationId xmlns:a16="http://schemas.microsoft.com/office/drawing/2014/main" id="{E1011E33-22F6-18E8-B659-B863AA0A808B}"/>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02134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A38EAA6F-218D-61AC-E8DE-F67500FFDC8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B8FC733-7EA7-DC02-52A7-38B32922D51F}"/>
              </a:ext>
            </a:extLst>
          </p:cNvPr>
          <p:cNvSpPr txBox="1"/>
          <p:nvPr/>
        </p:nvSpPr>
        <p:spPr>
          <a:xfrm>
            <a:off x="782087" y="1333805"/>
            <a:ext cx="14177966" cy="1102097"/>
          </a:xfrm>
          <a:prstGeom prst="rect">
            <a:avLst/>
          </a:prstGeom>
        </p:spPr>
        <p:txBody>
          <a:bodyPr lIns="0" tIns="0" rIns="0" bIns="0" rtlCol="0" anchor="t">
            <a:spAutoFit/>
          </a:bodyPr>
          <a:lstStyle/>
          <a:p>
            <a:pPr>
              <a:lnSpc>
                <a:spcPts val="9680"/>
              </a:lnSpc>
            </a:pPr>
            <a:r>
              <a:rPr lang="en-GB" sz="4400" spc="-87" dirty="0">
                <a:solidFill>
                  <a:srgbClr val="033C5B"/>
                </a:solidFill>
                <a:latin typeface="HK Grotesk Bold"/>
              </a:rPr>
              <a:t>Futuras direcciones en Flipped Learning</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0680EF53-3CB7-6369-6D2F-443C55879E51}"/>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01C15DBF-C443-EE6A-10C2-A16BD229F374}"/>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AB5D63E4-C147-8ECE-C226-64AEAE52C805}"/>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B710EE15-CA05-F1ED-4B01-21868977924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DFA695CE-DED1-A45F-BFEE-BA282A88B37A}"/>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2BDB4878-1BD1-0098-0DC3-7A64225E58D2}"/>
              </a:ext>
            </a:extLst>
          </p:cNvPr>
          <p:cNvGraphicFramePr/>
          <p:nvPr>
            <p:extLst>
              <p:ext uri="{D42A27DB-BD31-4B8C-83A1-F6EECF244321}">
                <p14:modId xmlns:p14="http://schemas.microsoft.com/office/powerpoint/2010/main" val="987053262"/>
              </p:ext>
            </p:extLst>
          </p:nvPr>
        </p:nvGraphicFramePr>
        <p:xfrm>
          <a:off x="796300" y="2623859"/>
          <a:ext cx="8652500" cy="53468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a:extLst>
              <a:ext uri="{FF2B5EF4-FFF2-40B4-BE49-F238E27FC236}">
                <a16:creationId xmlns:a16="http://schemas.microsoft.com/office/drawing/2014/main" id="{CF111505-270A-95D2-4E34-35259D223EAE}"/>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02B17215-D337-A3C0-94BA-0E81BEA69AE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28D7B938-1E7F-C9AF-0E83-75410FD74C55}"/>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478FE086-DB23-3102-26B7-30BA863480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pic>
        <p:nvPicPr>
          <p:cNvPr id="19" name="Picture 18" descr="A book cover with colorful squares&#10;&#10;Description automatically generated">
            <a:extLst>
              <a:ext uri="{FF2B5EF4-FFF2-40B4-BE49-F238E27FC236}">
                <a16:creationId xmlns:a16="http://schemas.microsoft.com/office/drawing/2014/main" id="{C95CDD09-0916-1D8D-5EC5-C4CC453E92B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37693" y="2080090"/>
            <a:ext cx="4353130" cy="6146882"/>
          </a:xfrm>
          <a:prstGeom prst="rect">
            <a:avLst/>
          </a:prstGeom>
          <a:ln w="38100" cap="sq">
            <a:solidFill>
              <a:schemeClr val="accent6">
                <a:lumMod val="75000"/>
              </a:schemeClr>
            </a:solidFill>
            <a:prstDash val="solid"/>
            <a:miter lim="800000"/>
          </a:ln>
          <a:effectLst>
            <a:outerShdw blurRad="50800" dist="38100" dir="2700000" algn="tl" rotWithShape="0">
              <a:srgbClr val="000000">
                <a:alpha val="43000"/>
              </a:srgbClr>
            </a:outerShdw>
          </a:effectLst>
        </p:spPr>
      </p:pic>
      <p:sp>
        <p:nvSpPr>
          <p:cNvPr id="21" name="TextBox 20">
            <a:extLst>
              <a:ext uri="{FF2B5EF4-FFF2-40B4-BE49-F238E27FC236}">
                <a16:creationId xmlns:a16="http://schemas.microsoft.com/office/drawing/2014/main" id="{F71021A0-120B-230D-2922-3B948B5BC565}"/>
              </a:ext>
            </a:extLst>
          </p:cNvPr>
          <p:cNvSpPr txBox="1"/>
          <p:nvPr/>
        </p:nvSpPr>
        <p:spPr>
          <a:xfrm>
            <a:off x="9570671" y="8253019"/>
            <a:ext cx="6824366" cy="523220"/>
          </a:xfrm>
          <a:prstGeom prst="rect">
            <a:avLst/>
          </a:prstGeom>
          <a:noFill/>
        </p:spPr>
        <p:txBody>
          <a:bodyPr wrap="square">
            <a:spAutoFit/>
          </a:bodyPr>
          <a:lstStyle/>
          <a:p>
            <a:r>
              <a:rPr lang="en-GB" sz="1400" i="1" dirty="0"/>
              <a:t>Fuente: </a:t>
            </a:r>
            <a:r>
              <a:rPr lang="en-BE" sz="1400" i="1" dirty="0">
                <a:hlinkClick r:id="rId13"/>
              </a:rPr>
              <a:t>https:</a:t>
            </a:r>
            <a:r>
              <a:rPr lang="en-GB" sz="1400" i="1" dirty="0"/>
              <a:t>//unevoc.unesco.org/alit/Advancing+Learning+and+Innovation+in+TVET+-+Resources/lang=enaktakt/akt=tg/st=adv/qs=i-hubs </a:t>
            </a:r>
            <a:endParaRPr lang="en-BE" sz="1400" i="1" dirty="0"/>
          </a:p>
        </p:txBody>
      </p:sp>
      <p:sp>
        <p:nvSpPr>
          <p:cNvPr id="8" name="Google Shape;124;p4">
            <a:extLst>
              <a:ext uri="{FF2B5EF4-FFF2-40B4-BE49-F238E27FC236}">
                <a16:creationId xmlns:a16="http://schemas.microsoft.com/office/drawing/2014/main" id="{51AB8238-18B7-B2D5-9E4A-D83368C09620}"/>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25278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D1B363C-6579-C3EB-92B1-BFED1B9738B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17485250-D5C2-64D5-B0BF-9E370F6AF544}"/>
              </a:ext>
            </a:extLst>
          </p:cNvPr>
          <p:cNvSpPr txBox="1"/>
          <p:nvPr/>
        </p:nvSpPr>
        <p:spPr>
          <a:xfrm>
            <a:off x="502919" y="1373697"/>
            <a:ext cx="14762713" cy="1354217"/>
          </a:xfrm>
          <a:prstGeom prst="rect">
            <a:avLst/>
          </a:prstGeom>
        </p:spPr>
        <p:txBody>
          <a:bodyPr wrap="square" lIns="0" tIns="0" rIns="0" bIns="0" rtlCol="0" anchor="t">
            <a:spAutoFit/>
          </a:bodyPr>
          <a:lstStyle/>
          <a:p>
            <a:r>
              <a:rPr lang="en-GB" sz="4400" spc="-87" dirty="0">
                <a:solidFill>
                  <a:srgbClr val="033C5B"/>
                </a:solidFill>
                <a:latin typeface="HK Grotesk Bold"/>
              </a:rPr>
              <a:t>Guía práctica para facilitar </a:t>
            </a:r>
          </a:p>
          <a:p>
            <a:r>
              <a:rPr lang="en-GB" sz="4400" spc="-87" dirty="0">
                <a:solidFill>
                  <a:srgbClr val="033C5B"/>
                </a:solidFill>
                <a:latin typeface="HK Grotesk Bold"/>
              </a:rPr>
              <a:t>Aprendizaje colaborativo</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85B483E9-2117-B034-AA4A-D501A1E28F19}"/>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421C6C70-6093-466E-11BB-A05C0FB4FFE4}"/>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E8C0F160-D7FA-8288-880A-28E4FED52A2B}"/>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614E6CC0-807F-1A69-FDA8-AD4A0A918AC2}"/>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30F80415-0EDD-05EE-D831-511B696B426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D7289552-3E08-2F0F-7A61-980081B4683B}"/>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577E9466-6E07-2482-6271-DB8953DBB03F}"/>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DFB8E33F-592D-E80C-6AE7-448810023B1D}"/>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2A325DF6-6091-3AD0-991D-B6A7C745DA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9" name="Diagram 8">
            <a:extLst>
              <a:ext uri="{FF2B5EF4-FFF2-40B4-BE49-F238E27FC236}">
                <a16:creationId xmlns:a16="http://schemas.microsoft.com/office/drawing/2014/main" id="{E36C64C3-69B3-835C-1EA1-2821733656B7}"/>
              </a:ext>
            </a:extLst>
          </p:cNvPr>
          <p:cNvGraphicFramePr/>
          <p:nvPr>
            <p:extLst>
              <p:ext uri="{D42A27DB-BD31-4B8C-83A1-F6EECF244321}">
                <p14:modId xmlns:p14="http://schemas.microsoft.com/office/powerpoint/2010/main" val="1035288754"/>
              </p:ext>
            </p:extLst>
          </p:nvPr>
        </p:nvGraphicFramePr>
        <p:xfrm>
          <a:off x="729352" y="3076283"/>
          <a:ext cx="15590588" cy="495321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Graphic 10" descr="Badge 1 with solid fill">
            <a:extLst>
              <a:ext uri="{FF2B5EF4-FFF2-40B4-BE49-F238E27FC236}">
                <a16:creationId xmlns:a16="http://schemas.microsoft.com/office/drawing/2014/main" id="{80DC293A-8F70-FF61-D70F-44840C184AE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1099" y="2854852"/>
            <a:ext cx="914400" cy="914400"/>
          </a:xfrm>
          <a:prstGeom prst="rect">
            <a:avLst/>
          </a:prstGeom>
        </p:spPr>
      </p:pic>
      <p:pic>
        <p:nvPicPr>
          <p:cNvPr id="18" name="Graphic 17" descr="Badge with solid fill">
            <a:extLst>
              <a:ext uri="{FF2B5EF4-FFF2-40B4-BE49-F238E27FC236}">
                <a16:creationId xmlns:a16="http://schemas.microsoft.com/office/drawing/2014/main" id="{916E98C2-96F2-F63D-FA81-62CBD4FDC55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86800" y="2854852"/>
            <a:ext cx="914400" cy="914400"/>
          </a:xfrm>
          <a:prstGeom prst="rect">
            <a:avLst/>
          </a:prstGeom>
        </p:spPr>
      </p:pic>
      <p:sp>
        <p:nvSpPr>
          <p:cNvPr id="8" name="Google Shape;124;p4">
            <a:extLst>
              <a:ext uri="{FF2B5EF4-FFF2-40B4-BE49-F238E27FC236}">
                <a16:creationId xmlns:a16="http://schemas.microsoft.com/office/drawing/2014/main" id="{10DA53E6-B997-E128-9DD2-6357EE33ADE2}"/>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353959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92744BE8-5EF8-1847-D1AF-CC5E693993A0}"/>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6F67F154-13EF-5649-AAF1-734A9CD2B844}"/>
              </a:ext>
            </a:extLst>
          </p:cNvPr>
          <p:cNvSpPr txBox="1"/>
          <p:nvPr/>
        </p:nvSpPr>
        <p:spPr>
          <a:xfrm>
            <a:off x="502919" y="1373697"/>
            <a:ext cx="14762713" cy="1354217"/>
          </a:xfrm>
          <a:prstGeom prst="rect">
            <a:avLst/>
          </a:prstGeom>
        </p:spPr>
        <p:txBody>
          <a:bodyPr wrap="square" lIns="0" tIns="0" rIns="0" bIns="0" rtlCol="0" anchor="t">
            <a:spAutoFit/>
          </a:bodyPr>
          <a:lstStyle/>
          <a:p>
            <a:r>
              <a:rPr lang="en-GB" sz="4400" spc="-87" dirty="0">
                <a:solidFill>
                  <a:srgbClr val="033C5B"/>
                </a:solidFill>
                <a:latin typeface="HK Grotesk Bold"/>
              </a:rPr>
              <a:t>Guía práctica para facilitar </a:t>
            </a:r>
          </a:p>
          <a:p>
            <a:r>
              <a:rPr lang="en-GB" sz="4400" spc="-87" dirty="0">
                <a:solidFill>
                  <a:srgbClr val="033C5B"/>
                </a:solidFill>
                <a:latin typeface="HK Grotesk Bold"/>
              </a:rPr>
              <a:t>Aprendizaje colaborativo</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985599DB-900D-35C7-F875-333658808ADA}"/>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6903F4EF-D4FA-B206-44ED-8DF4E61D05B1}"/>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B1A32574-C6E5-6E46-BEDA-42200A589D95}"/>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19E8018B-B871-27FD-EB13-C7A65A84A127}"/>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52309A03-1951-E7AF-9916-022FD802DBE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DAE0D864-BAD3-189D-DBE8-7B6D70A20420}"/>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BF364D50-DD78-CA1E-38AB-314CA3FC5428}"/>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B22158AA-62D3-4C29-4A9D-93C7FC67282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42038DCB-88E3-A822-A85C-33852424EE6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9" name="Diagram 8">
            <a:extLst>
              <a:ext uri="{FF2B5EF4-FFF2-40B4-BE49-F238E27FC236}">
                <a16:creationId xmlns:a16="http://schemas.microsoft.com/office/drawing/2014/main" id="{3D50CC1C-6924-44D5-7704-B930C9EEFFE6}"/>
              </a:ext>
            </a:extLst>
          </p:cNvPr>
          <p:cNvGraphicFramePr/>
          <p:nvPr>
            <p:extLst>
              <p:ext uri="{D42A27DB-BD31-4B8C-83A1-F6EECF244321}">
                <p14:modId xmlns:p14="http://schemas.microsoft.com/office/powerpoint/2010/main" val="1355692453"/>
              </p:ext>
            </p:extLst>
          </p:nvPr>
        </p:nvGraphicFramePr>
        <p:xfrm>
          <a:off x="738450" y="2923715"/>
          <a:ext cx="15590588" cy="5696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1" name="Graphic 10" descr="Badge 3 with solid fill">
            <a:extLst>
              <a:ext uri="{FF2B5EF4-FFF2-40B4-BE49-F238E27FC236}">
                <a16:creationId xmlns:a16="http://schemas.microsoft.com/office/drawing/2014/main" id="{53F4A0B9-D895-F822-A3C7-F8BA510BC4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01966" y="2727914"/>
            <a:ext cx="914400" cy="914400"/>
          </a:xfrm>
          <a:prstGeom prst="rect">
            <a:avLst/>
          </a:prstGeom>
        </p:spPr>
      </p:pic>
      <p:pic>
        <p:nvPicPr>
          <p:cNvPr id="20" name="Graphic 19" descr="Badge 4 with solid fill">
            <a:extLst>
              <a:ext uri="{FF2B5EF4-FFF2-40B4-BE49-F238E27FC236}">
                <a16:creationId xmlns:a16="http://schemas.microsoft.com/office/drawing/2014/main" id="{DDEB0FA7-570E-9207-7593-36632F6754A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944562" y="2717902"/>
            <a:ext cx="914400" cy="914400"/>
          </a:xfrm>
          <a:prstGeom prst="rect">
            <a:avLst/>
          </a:prstGeom>
        </p:spPr>
      </p:pic>
      <p:pic>
        <p:nvPicPr>
          <p:cNvPr id="23" name="Graphic 22" descr="Badge 5 with solid fill">
            <a:extLst>
              <a:ext uri="{FF2B5EF4-FFF2-40B4-BE49-F238E27FC236}">
                <a16:creationId xmlns:a16="http://schemas.microsoft.com/office/drawing/2014/main" id="{D9D3A844-DF0A-CFBC-57AA-B7A2E27F17E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1288900" y="2717902"/>
            <a:ext cx="914400" cy="914400"/>
          </a:xfrm>
          <a:prstGeom prst="rect">
            <a:avLst/>
          </a:prstGeom>
        </p:spPr>
      </p:pic>
      <p:sp>
        <p:nvSpPr>
          <p:cNvPr id="8" name="Google Shape;124;p4">
            <a:extLst>
              <a:ext uri="{FF2B5EF4-FFF2-40B4-BE49-F238E27FC236}">
                <a16:creationId xmlns:a16="http://schemas.microsoft.com/office/drawing/2014/main" id="{919CC03E-F10E-D460-3B97-445212DF502E}"/>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422848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B43D80CA-9EBF-763E-D1A3-D15B32C876BC}"/>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4009792C-2ED3-B268-2942-B8D3109CA74B}"/>
              </a:ext>
            </a:extLst>
          </p:cNvPr>
          <p:cNvSpPr txBox="1"/>
          <p:nvPr/>
        </p:nvSpPr>
        <p:spPr>
          <a:xfrm>
            <a:off x="502919" y="1373697"/>
            <a:ext cx="14762713" cy="677108"/>
          </a:xfrm>
          <a:prstGeom prst="rect">
            <a:avLst/>
          </a:prstGeom>
        </p:spPr>
        <p:txBody>
          <a:bodyPr wrap="square" lIns="0" tIns="0" rIns="0" bIns="0" rtlCol="0" anchor="t">
            <a:spAutoFit/>
          </a:bodyPr>
          <a:lstStyle/>
          <a:p>
            <a:r>
              <a:rPr lang="en-GB" sz="4400" spc="-87" dirty="0">
                <a:solidFill>
                  <a:srgbClr val="033C5B"/>
                </a:solidFill>
                <a:latin typeface="HK Grotesk Bold"/>
              </a:rPr>
              <a:t>Ejemplos: Buenas prácticas</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ECDD2A5C-42DB-E12D-9AAB-6049196A0D23}"/>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76050C6C-38C6-F651-1B8C-E2A4BB1B2B50}"/>
              </a:ext>
            </a:extLst>
          </p:cNvPr>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235DFEF8-3A95-52F2-80F1-02633F1DAA6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91E06439-0ADE-D9D2-38BB-05A514C0FE35}"/>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586876B1-9DC8-AD2D-CEEB-72E6AD3E1B89}"/>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2E5B3CA1-C21A-32DC-0BBC-7EBE09A9DFA4}"/>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99F4E6C5-7EAC-1715-961D-2A1EB88C0BE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813A93A2-69C2-1BF5-C608-B00776EE9AAB}"/>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BBE4E9B1-B82C-A1A8-CB03-018ED48CA8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graphicFrame>
        <p:nvGraphicFramePr>
          <p:cNvPr id="10" name="Diagram 9">
            <a:extLst>
              <a:ext uri="{FF2B5EF4-FFF2-40B4-BE49-F238E27FC236}">
                <a16:creationId xmlns:a16="http://schemas.microsoft.com/office/drawing/2014/main" id="{062234D3-D238-3D93-DF5A-87763A782A38}"/>
              </a:ext>
            </a:extLst>
          </p:cNvPr>
          <p:cNvGraphicFramePr/>
          <p:nvPr>
            <p:extLst>
              <p:ext uri="{D42A27DB-BD31-4B8C-83A1-F6EECF244321}">
                <p14:modId xmlns:p14="http://schemas.microsoft.com/office/powerpoint/2010/main" val="3141652027"/>
              </p:ext>
            </p:extLst>
          </p:nvPr>
        </p:nvGraphicFramePr>
        <p:xfrm>
          <a:off x="816059" y="2351197"/>
          <a:ext cx="15590588" cy="56967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Google Shape;124;p4">
            <a:extLst>
              <a:ext uri="{FF2B5EF4-FFF2-40B4-BE49-F238E27FC236}">
                <a16:creationId xmlns:a16="http://schemas.microsoft.com/office/drawing/2014/main" id="{F519E760-FF21-9A88-4659-C6037A80E9CD}"/>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19981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5C75FBB4-783D-A52B-D48B-015736086C11}"/>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885C759C-836E-B260-7762-BCB97DF2E3B3}"/>
              </a:ext>
            </a:extLst>
          </p:cNvPr>
          <p:cNvSpPr txBox="1"/>
          <p:nvPr/>
        </p:nvSpPr>
        <p:spPr>
          <a:xfrm>
            <a:off x="518225" y="666780"/>
            <a:ext cx="14762713" cy="1354217"/>
          </a:xfrm>
          <a:prstGeom prst="rect">
            <a:avLst/>
          </a:prstGeom>
        </p:spPr>
        <p:txBody>
          <a:bodyPr wrap="square" lIns="0" tIns="0" rIns="0" bIns="0" rtlCol="0" anchor="t">
            <a:spAutoFit/>
          </a:bodyPr>
          <a:lstStyle/>
          <a:p>
            <a:r>
              <a:rPr lang="en-GB" sz="4400" spc="-87" dirty="0">
                <a:solidFill>
                  <a:srgbClr val="033C5B"/>
                </a:solidFill>
                <a:latin typeface="HK Grotesk Bold"/>
              </a:rPr>
              <a:t>Casos prácticos</a:t>
            </a:r>
          </a:p>
          <a:p>
            <a:r>
              <a:rPr lang="en-GB" sz="4400" spc="-87" dirty="0">
                <a:solidFill>
                  <a:srgbClr val="033C5B"/>
                </a:solidFill>
                <a:latin typeface="HK Grotesk Bold"/>
              </a:rPr>
              <a:t>Inglés en el lugar de trabajo (Chipre)</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D47A60B9-142D-79E5-1FB9-195B80F6DE1A}"/>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F92F219E-5980-ECB9-A525-9A261371694F}"/>
              </a:ext>
            </a:extLst>
          </p:cNvPr>
          <p:cNvSpPr/>
          <p:nvPr/>
        </p:nvSpPr>
        <p:spPr>
          <a:xfrm rot="-5400000">
            <a:off x="8522371" y="-9205550"/>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C411998C-76CA-45C7-3B98-39D7CAF383CF}"/>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17F8DC31-1ECC-85EE-D172-BC79080764FD}"/>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296C577D-0FC3-E154-8FE1-4674E80A168C}"/>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6B3C7CDE-8833-8E6D-C1AE-12D82521412B}"/>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FA6DB2B4-6F1B-9D4D-4F89-98C33C4D9F2C}"/>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74DC008C-6750-7E16-CB40-970CA1950CD1}"/>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B02204EE-9A74-1A44-7A3F-76BCB3E202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Rectangle 7">
            <a:extLst>
              <a:ext uri="{FF2B5EF4-FFF2-40B4-BE49-F238E27FC236}">
                <a16:creationId xmlns:a16="http://schemas.microsoft.com/office/drawing/2014/main" id="{0552A95C-1756-04BD-894B-7C9A838C0059}"/>
              </a:ext>
            </a:extLst>
          </p:cNvPr>
          <p:cNvSpPr/>
          <p:nvPr/>
        </p:nvSpPr>
        <p:spPr>
          <a:xfrm>
            <a:off x="455169" y="2388266"/>
            <a:ext cx="16270526" cy="3226628"/>
          </a:xfrm>
          <a:prstGeom prst="rect">
            <a:avLst/>
          </a:prstGeom>
        </p:spPr>
        <p:txBody>
          <a:bodyPr/>
          <a:lstStyle/>
          <a:p>
            <a:pPr lvl="0"/>
            <a:r>
              <a:rPr lang="en-GB" sz="2800" b="1" dirty="0"/>
              <a:t>Contexto</a:t>
            </a:r>
            <a:r>
              <a:rPr lang="en-GB" sz="2800" dirty="0"/>
              <a:t>: Un profesor aplicó un modelo invertido para transformar un curso de lengua inglesa, abordando las dificultades de los estudiantes con conceptos complejos.</a:t>
            </a:r>
          </a:p>
          <a:p>
            <a:pPr lvl="0"/>
            <a:r>
              <a:rPr lang="en-GB" sz="2800" b="1" dirty="0"/>
              <a:t>Implementación</a:t>
            </a:r>
            <a:r>
              <a:rPr lang="en-GB" sz="2800" dirty="0"/>
              <a:t>: Se proporcionaron clases pregrabadas en vídeo (20 minutos cada una), junto con cuestionarios y foros de debate para la participación independiente.</a:t>
            </a:r>
          </a:p>
          <a:p>
            <a:pPr lvl="0"/>
            <a:r>
              <a:rPr lang="en-GB" sz="2800" b="1" dirty="0"/>
              <a:t>Actividades en clase: </a:t>
            </a:r>
            <a:r>
              <a:rPr lang="en-GB" sz="2800" dirty="0"/>
              <a:t>Centradas en el aprendizaje activo, incluyendo proyectos colaborativos y juegos de rol, como simulacros de entrevistas, revisiones entre compañeros y presentaciones.</a:t>
            </a:r>
          </a:p>
          <a:p>
            <a:pPr lvl="0"/>
            <a:r>
              <a:rPr lang="en-GB" sz="2800" b="1" dirty="0"/>
              <a:t>Resultados</a:t>
            </a:r>
            <a:r>
              <a:rPr lang="en-GB" sz="2800" dirty="0"/>
              <a:t>: Mejora de la comprensión, la motivación y la participación de los estudiantes. Las sesiones en clase fomentaron el pensamiento crítico y la aplicación práctica de los conocimientos teóricos.</a:t>
            </a:r>
            <a:endParaRPr lang="en-BE" sz="2800" dirty="0"/>
          </a:p>
        </p:txBody>
      </p:sp>
      <p:sp>
        <p:nvSpPr>
          <p:cNvPr id="17" name="TextBox 16">
            <a:extLst>
              <a:ext uri="{FF2B5EF4-FFF2-40B4-BE49-F238E27FC236}">
                <a16:creationId xmlns:a16="http://schemas.microsoft.com/office/drawing/2014/main" id="{F80EE18F-A483-1F76-98E5-A076AC952910}"/>
              </a:ext>
            </a:extLst>
          </p:cNvPr>
          <p:cNvSpPr txBox="1"/>
          <p:nvPr/>
        </p:nvSpPr>
        <p:spPr>
          <a:xfrm>
            <a:off x="536422" y="8382561"/>
            <a:ext cx="11084675" cy="338554"/>
          </a:xfrm>
          <a:prstGeom prst="rect">
            <a:avLst/>
          </a:prstGeom>
          <a:noFill/>
        </p:spPr>
        <p:txBody>
          <a:bodyPr wrap="square">
            <a:spAutoFit/>
          </a:bodyPr>
          <a:lstStyle/>
          <a:p>
            <a:pPr marL="285750" indent="-285750">
              <a:buFont typeface="Wingdings" panose="05000000000000000000" pitchFamily="2" charset="2"/>
              <a:buChar char="Ø"/>
            </a:pPr>
            <a:r>
              <a:rPr lang="en-GB" sz="1600" i="1" dirty="0"/>
              <a:t>Fuente: </a:t>
            </a:r>
            <a:r>
              <a:rPr lang="en-BE" sz="1600" i="1" dirty="0">
                <a:hlinkClick r:id="rId7"/>
              </a:rPr>
              <a:t>https:</a:t>
            </a:r>
            <a:r>
              <a:rPr lang="en-GB" sz="1600" i="1" dirty="0"/>
              <a:t>//www.digicompass.eu/en/implementing-flipped-learning-in-higher-education-a-real-life-example/ </a:t>
            </a:r>
            <a:endParaRPr lang="en-BE" sz="1600" i="1" dirty="0"/>
          </a:p>
        </p:txBody>
      </p:sp>
      <p:sp>
        <p:nvSpPr>
          <p:cNvPr id="9" name="Google Shape;124;p4">
            <a:extLst>
              <a:ext uri="{FF2B5EF4-FFF2-40B4-BE49-F238E27FC236}">
                <a16:creationId xmlns:a16="http://schemas.microsoft.com/office/drawing/2014/main" id="{ACFCB957-AF1E-C25E-5666-7834CF143F9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9512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E4859DC3-05A5-01A6-811D-40A1060B0A85}"/>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868F92C-714A-3544-233B-B1E6A9ED388A}"/>
              </a:ext>
            </a:extLst>
          </p:cNvPr>
          <p:cNvSpPr txBox="1"/>
          <p:nvPr/>
        </p:nvSpPr>
        <p:spPr>
          <a:xfrm>
            <a:off x="518225" y="666780"/>
            <a:ext cx="14762713" cy="677108"/>
          </a:xfrm>
          <a:prstGeom prst="rect">
            <a:avLst/>
          </a:prstGeom>
        </p:spPr>
        <p:txBody>
          <a:bodyPr wrap="square" lIns="0" tIns="0" rIns="0" bIns="0" rtlCol="0" anchor="t">
            <a:spAutoFit/>
          </a:bodyPr>
          <a:lstStyle/>
          <a:p>
            <a:r>
              <a:rPr lang="en-GB" sz="4400" spc="-87" dirty="0">
                <a:solidFill>
                  <a:srgbClr val="033C5B"/>
                </a:solidFill>
                <a:latin typeface="HK Grotesk Bold"/>
              </a:rPr>
              <a:t>Buenas prácticas y desarrollo profesional continuo</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7BD0B203-4B8F-A4A8-217B-58A6B3EB7164}"/>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202806CA-C856-07B8-ECBD-FE1E92F27AC2}"/>
              </a:ext>
            </a:extLst>
          </p:cNvPr>
          <p:cNvSpPr/>
          <p:nvPr/>
        </p:nvSpPr>
        <p:spPr>
          <a:xfrm rot="-5400000">
            <a:off x="8522371" y="-9205550"/>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403F1E5F-17F5-21F9-1870-CB27FC711CC3}"/>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B908AA60-42BE-A326-FAAD-5AE94690B6E8}"/>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FC8718B1-0681-4674-1EFF-0ECE44E2F38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127101C8-599D-A979-9515-C72D688987D2}"/>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2C998389-DE23-8486-737B-954A1E56FD84}"/>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1F2F270F-346A-4351-2E76-0CE17E7E33D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EEB725B7-E9E9-8349-C6B6-F83EC3D7C4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Rectangle 7">
            <a:extLst>
              <a:ext uri="{FF2B5EF4-FFF2-40B4-BE49-F238E27FC236}">
                <a16:creationId xmlns:a16="http://schemas.microsoft.com/office/drawing/2014/main" id="{0BC72978-47EF-3C3C-B9A9-ACE9E5287AA0}"/>
              </a:ext>
            </a:extLst>
          </p:cNvPr>
          <p:cNvSpPr/>
          <p:nvPr/>
        </p:nvSpPr>
        <p:spPr>
          <a:xfrm>
            <a:off x="543783" y="1527779"/>
            <a:ext cx="16270526" cy="1472595"/>
          </a:xfrm>
          <a:prstGeom prst="rect">
            <a:avLst/>
          </a:prstGeom>
        </p:spPr>
        <p:txBody>
          <a:bodyPr/>
          <a:lstStyle/>
          <a:p>
            <a:pPr lvl="0"/>
            <a:r>
              <a:rPr lang="en-GB" sz="2800" b="1" dirty="0"/>
              <a:t>Comisión Europea - Espacio Europeo de Educación</a:t>
            </a:r>
            <a:endParaRPr lang="en-BE" sz="2800" dirty="0"/>
          </a:p>
        </p:txBody>
      </p:sp>
      <p:sp>
        <p:nvSpPr>
          <p:cNvPr id="18" name="TextBox 17">
            <a:extLst>
              <a:ext uri="{FF2B5EF4-FFF2-40B4-BE49-F238E27FC236}">
                <a16:creationId xmlns:a16="http://schemas.microsoft.com/office/drawing/2014/main" id="{32E08DB1-B8A9-3D0F-2BC2-76F01CB99945}"/>
              </a:ext>
            </a:extLst>
          </p:cNvPr>
          <p:cNvSpPr txBox="1"/>
          <p:nvPr/>
        </p:nvSpPr>
        <p:spPr>
          <a:xfrm>
            <a:off x="3963474" y="8478522"/>
            <a:ext cx="10800874" cy="307777"/>
          </a:xfrm>
          <a:prstGeom prst="rect">
            <a:avLst/>
          </a:prstGeom>
          <a:noFill/>
        </p:spPr>
        <p:txBody>
          <a:bodyPr wrap="square">
            <a:spAutoFit/>
          </a:bodyPr>
          <a:lstStyle/>
          <a:p>
            <a:r>
              <a:rPr lang="en-GB" sz="1400" dirty="0"/>
              <a:t>Fuente: </a:t>
            </a:r>
            <a:r>
              <a:rPr lang="en-GB" sz="1400" dirty="0">
                <a:hlinkClick r:id="rId8"/>
              </a:rPr>
              <a:t>https:</a:t>
            </a:r>
            <a:r>
              <a:rPr lang="en-GB" sz="1400" dirty="0"/>
              <a:t>//education.ec.europa.eu/education-levels/vocational-education-and-training/about-vocational-education-and-training   </a:t>
            </a:r>
            <a:endParaRPr lang="en-BE" sz="1400" dirty="0"/>
          </a:p>
        </p:txBody>
      </p:sp>
      <p:pic>
        <p:nvPicPr>
          <p:cNvPr id="11" name="Picture 10">
            <a:extLst>
              <a:ext uri="{FF2B5EF4-FFF2-40B4-BE49-F238E27FC236}">
                <a16:creationId xmlns:a16="http://schemas.microsoft.com/office/drawing/2014/main" id="{2C4802DD-A868-0A0D-A0F8-D81B8CCE24C9}"/>
              </a:ext>
            </a:extLst>
          </p:cNvPr>
          <p:cNvPicPr>
            <a:picLocks noChangeAspect="1"/>
          </p:cNvPicPr>
          <p:nvPr/>
        </p:nvPicPr>
        <p:blipFill>
          <a:blip r:embed="rId9"/>
          <a:stretch>
            <a:fillRect/>
          </a:stretch>
        </p:blipFill>
        <p:spPr>
          <a:xfrm>
            <a:off x="4445671" y="2469350"/>
            <a:ext cx="8153400" cy="4278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Google Shape;124;p4">
            <a:extLst>
              <a:ext uri="{FF2B5EF4-FFF2-40B4-BE49-F238E27FC236}">
                <a16:creationId xmlns:a16="http://schemas.microsoft.com/office/drawing/2014/main" id="{BB60F114-09B9-EFDB-0428-32989B91AA69}"/>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761114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473BB96E-6CCE-F806-2D8D-AA1E9B8F3616}"/>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076B24D3-92CE-1901-5614-39EBB4544F54}"/>
              </a:ext>
            </a:extLst>
          </p:cNvPr>
          <p:cNvSpPr txBox="1"/>
          <p:nvPr/>
        </p:nvSpPr>
        <p:spPr>
          <a:xfrm>
            <a:off x="518225" y="666780"/>
            <a:ext cx="14762713" cy="677108"/>
          </a:xfrm>
          <a:prstGeom prst="rect">
            <a:avLst/>
          </a:prstGeom>
        </p:spPr>
        <p:txBody>
          <a:bodyPr wrap="square" lIns="0" tIns="0" rIns="0" bIns="0" rtlCol="0" anchor="t">
            <a:spAutoFit/>
          </a:bodyPr>
          <a:lstStyle/>
          <a:p>
            <a:r>
              <a:rPr lang="en-GB" sz="4400" spc="-87" dirty="0">
                <a:solidFill>
                  <a:srgbClr val="033C5B"/>
                </a:solidFill>
                <a:latin typeface="HK Grotesk Bold"/>
              </a:rPr>
              <a:t>Buenas prácticas y desarrollo profesional continuo</a:t>
            </a:r>
            <a:endParaRPr lang="en-US" sz="4400" spc="-87" dirty="0">
              <a:solidFill>
                <a:srgbClr val="033C5B"/>
              </a:solidFill>
              <a:latin typeface="HK Grotesk Bold"/>
            </a:endParaRPr>
          </a:p>
        </p:txBody>
      </p:sp>
      <p:sp>
        <p:nvSpPr>
          <p:cNvPr id="3" name="AutoShape 3">
            <a:extLst>
              <a:ext uri="{FF2B5EF4-FFF2-40B4-BE49-F238E27FC236}">
                <a16:creationId xmlns:a16="http://schemas.microsoft.com/office/drawing/2014/main" id="{3DAAF90D-546F-9736-8703-9D388D1ED723}"/>
              </a:ext>
            </a:extLst>
          </p:cNvPr>
          <p:cNvSpPr/>
          <p:nvPr/>
        </p:nvSpPr>
        <p:spPr>
          <a:xfrm>
            <a:off x="17044742" y="-150232"/>
            <a:ext cx="1246758" cy="895429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2B38383A-2D2F-8D3A-C170-487C5CCA844E}"/>
              </a:ext>
            </a:extLst>
          </p:cNvPr>
          <p:cNvSpPr/>
          <p:nvPr/>
        </p:nvSpPr>
        <p:spPr>
          <a:xfrm rot="-5400000">
            <a:off x="8522371" y="-9205550"/>
            <a:ext cx="1246758" cy="18291501"/>
          </a:xfrm>
          <a:prstGeom prst="rect">
            <a:avLst/>
          </a:prstGeom>
          <a:solidFill>
            <a:srgbClr val="FB8709"/>
          </a:solidFill>
        </p:spPr>
        <p:txBody>
          <a:bodyPr/>
          <a:lstStyle/>
          <a:p>
            <a:endParaRPr lang="en-IE"/>
          </a:p>
        </p:txBody>
      </p:sp>
      <p:grpSp>
        <p:nvGrpSpPr>
          <p:cNvPr id="5" name="Group 5">
            <a:extLst>
              <a:ext uri="{FF2B5EF4-FFF2-40B4-BE49-F238E27FC236}">
                <a16:creationId xmlns:a16="http://schemas.microsoft.com/office/drawing/2014/main" id="{8D6F39B9-3919-B6BB-94D0-C8D15FFEC0F0}"/>
              </a:ext>
            </a:extLst>
          </p:cNvPr>
          <p:cNvGrpSpPr/>
          <p:nvPr/>
        </p:nvGrpSpPr>
        <p:grpSpPr>
          <a:xfrm rot="-10800000">
            <a:off x="13961765" y="-1849"/>
            <a:ext cx="4329736" cy="4322808"/>
            <a:chOff x="0" y="0"/>
            <a:chExt cx="6350000" cy="6339840"/>
          </a:xfrm>
        </p:grpSpPr>
        <p:sp>
          <p:nvSpPr>
            <p:cNvPr id="6" name="Freeform 6">
              <a:extLst>
                <a:ext uri="{FF2B5EF4-FFF2-40B4-BE49-F238E27FC236}">
                  <a16:creationId xmlns:a16="http://schemas.microsoft.com/office/drawing/2014/main" id="{41B59795-BCF7-4C43-E8BA-47B08BBBBA9B}"/>
                </a:ext>
              </a:extLst>
            </p:cNvPr>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a:extLst>
              <a:ext uri="{FF2B5EF4-FFF2-40B4-BE49-F238E27FC236}">
                <a16:creationId xmlns:a16="http://schemas.microsoft.com/office/drawing/2014/main" id="{44012B31-B23B-7A27-B8EA-3DE0CDF55A21}"/>
              </a:ext>
            </a:extLst>
          </p:cNvPr>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12" name="AutoShape 12">
            <a:extLst>
              <a:ext uri="{FF2B5EF4-FFF2-40B4-BE49-F238E27FC236}">
                <a16:creationId xmlns:a16="http://schemas.microsoft.com/office/drawing/2014/main" id="{6F9AEEEC-B677-7CAB-C886-616CBB592285}"/>
              </a:ext>
            </a:extLst>
          </p:cNvPr>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66152437-7385-92E8-E084-C9E1C2131739}"/>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EBF747F7-F0E8-624D-A026-FCE10D1BC3B9}"/>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ED711CB4-023E-BF65-02D0-DC6DF5B2654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Rectangle 7">
            <a:extLst>
              <a:ext uri="{FF2B5EF4-FFF2-40B4-BE49-F238E27FC236}">
                <a16:creationId xmlns:a16="http://schemas.microsoft.com/office/drawing/2014/main" id="{581C8FF9-E23D-A19B-33A7-F57A4D5FB70F}"/>
              </a:ext>
            </a:extLst>
          </p:cNvPr>
          <p:cNvSpPr/>
          <p:nvPr/>
        </p:nvSpPr>
        <p:spPr>
          <a:xfrm>
            <a:off x="519203" y="1527779"/>
            <a:ext cx="15840365" cy="1497175"/>
          </a:xfrm>
          <a:prstGeom prst="rect">
            <a:avLst/>
          </a:prstGeom>
        </p:spPr>
        <p:txBody>
          <a:bodyPr lIns="91440" tIns="45720" rIns="91440" bIns="45720" anchor="t"/>
          <a:lstStyle/>
          <a:p>
            <a:r>
              <a:rPr lang="en-GB" sz="2800" b="1" dirty="0"/>
              <a:t>Recursos del CEDEFOP: </a:t>
            </a:r>
            <a:r>
              <a:rPr lang="en-GB" sz="2800" dirty="0"/>
              <a:t>El </a:t>
            </a:r>
            <a:r>
              <a:rPr lang="en-GB" sz="2800" dirty="0" err="1"/>
              <a:t>Cedefop</a:t>
            </a:r>
            <a:r>
              <a:rPr lang="en-GB" sz="2800" dirty="0"/>
              <a:t>, que </a:t>
            </a:r>
            <a:r>
              <a:rPr lang="en-GB" sz="2800" dirty="0" err="1"/>
              <a:t>ofrece</a:t>
            </a:r>
            <a:r>
              <a:rPr lang="en-GB" sz="2800" dirty="0"/>
              <a:t> a </a:t>
            </a:r>
            <a:r>
              <a:rPr lang="en-GB" sz="2800" dirty="0" err="1"/>
              <a:t>los</a:t>
            </a:r>
            <a:r>
              <a:rPr lang="en-GB" sz="2800" dirty="0"/>
              <a:t> </a:t>
            </a:r>
            <a:r>
              <a:rPr lang="en-GB" sz="2800" dirty="0" err="1"/>
              <a:t>proveedores</a:t>
            </a:r>
            <a:r>
              <a:rPr lang="en-GB" sz="2800" dirty="0"/>
              <a:t> de </a:t>
            </a:r>
            <a:r>
              <a:rPr lang="en-GB" sz="2800" dirty="0" err="1"/>
              <a:t>aprendizaje</a:t>
            </a:r>
            <a:r>
              <a:rPr lang="en-GB" sz="2800" dirty="0"/>
              <a:t> </a:t>
            </a:r>
            <a:r>
              <a:rPr lang="en-GB" sz="2800" dirty="0" err="1"/>
              <a:t>apoyo</a:t>
            </a:r>
            <a:r>
              <a:rPr lang="en-GB" sz="2800" dirty="0"/>
              <a:t> </a:t>
            </a:r>
            <a:r>
              <a:rPr lang="en-GB" sz="2800" dirty="0" err="1"/>
              <a:t>práctico</a:t>
            </a:r>
            <a:r>
              <a:rPr lang="en-GB" sz="2800" dirty="0"/>
              <a:t>, </a:t>
            </a:r>
            <a:r>
              <a:rPr lang="en-GB" sz="2800" dirty="0" err="1"/>
              <a:t>lanzó</a:t>
            </a:r>
            <a:r>
              <a:rPr lang="en-GB" sz="2800" dirty="0"/>
              <a:t> </a:t>
            </a:r>
            <a:r>
              <a:rPr lang="en-GB" sz="2800" dirty="0" err="1"/>
              <a:t>el</a:t>
            </a:r>
            <a:r>
              <a:rPr lang="en-GB" sz="2800" dirty="0"/>
              <a:t> conjunto de herramientas de EFP para abordar el abandono temprano en 2017 y el conjunto de </a:t>
            </a:r>
            <a:r>
              <a:rPr lang="en-GB" sz="2800" dirty="0" err="1"/>
              <a:t>herramientas</a:t>
            </a:r>
            <a:r>
              <a:rPr lang="en-GB" sz="2800" dirty="0"/>
              <a:t> de EFP para </a:t>
            </a:r>
            <a:r>
              <a:rPr lang="en-GB" sz="2800" dirty="0" err="1"/>
              <a:t>empoderar</a:t>
            </a:r>
            <a:r>
              <a:rPr lang="en-GB" sz="2800" dirty="0"/>
              <a:t> a las personas que no </a:t>
            </a:r>
            <a:r>
              <a:rPr lang="en-GB" sz="2800" dirty="0" err="1"/>
              <a:t>estudian</a:t>
            </a:r>
            <a:r>
              <a:rPr lang="en-GB" sz="2800" dirty="0"/>
              <a:t> </a:t>
            </a:r>
            <a:r>
              <a:rPr lang="en-GB" sz="2800" dirty="0" err="1"/>
              <a:t>ni</a:t>
            </a:r>
            <a:r>
              <a:rPr lang="en-GB" sz="2800" dirty="0"/>
              <a:t> </a:t>
            </a:r>
            <a:r>
              <a:rPr lang="en-GB" sz="2800" dirty="0" err="1"/>
              <a:t>trabajan</a:t>
            </a:r>
            <a:r>
              <a:rPr lang="en-GB" sz="2800" dirty="0"/>
              <a:t> </a:t>
            </a:r>
            <a:r>
              <a:rPr lang="en-GB" sz="2800" dirty="0" err="1"/>
              <a:t>en</a:t>
            </a:r>
            <a:r>
              <a:rPr lang="en-GB" sz="2800" dirty="0"/>
              <a:t> 2021, y </a:t>
            </a:r>
            <a:r>
              <a:rPr lang="en-GB" sz="2800" dirty="0" err="1"/>
              <a:t>desde</a:t>
            </a:r>
            <a:r>
              <a:rPr lang="en-GB" sz="2800" dirty="0"/>
              <a:t> </a:t>
            </a:r>
            <a:r>
              <a:rPr lang="en-GB" sz="2800" dirty="0" err="1"/>
              <a:t>entonces</a:t>
            </a:r>
            <a:r>
              <a:rPr lang="en-GB" sz="2800" dirty="0"/>
              <a:t> ha </a:t>
            </a:r>
            <a:r>
              <a:rPr lang="en-GB" sz="2800" dirty="0" err="1"/>
              <a:t>estado</a:t>
            </a:r>
            <a:r>
              <a:rPr lang="en-GB" sz="2800" dirty="0"/>
              <a:t> </a:t>
            </a:r>
            <a:r>
              <a:rPr lang="en-GB" sz="2800" dirty="0" err="1"/>
              <a:t>actualizando</a:t>
            </a:r>
            <a:r>
              <a:rPr lang="en-GB" sz="2800" dirty="0"/>
              <a:t> y </a:t>
            </a:r>
            <a:r>
              <a:rPr lang="en-GB" sz="2800" dirty="0" err="1"/>
              <a:t>enriqueciendo</a:t>
            </a:r>
            <a:r>
              <a:rPr lang="en-GB" sz="2800" dirty="0"/>
              <a:t> </a:t>
            </a:r>
            <a:r>
              <a:rPr lang="en-GB" sz="2800" dirty="0" err="1"/>
              <a:t>constantemente</a:t>
            </a:r>
            <a:r>
              <a:rPr lang="en-GB" sz="2800" dirty="0"/>
              <a:t> sus </a:t>
            </a:r>
            <a:r>
              <a:rPr lang="en-GB" sz="2800" dirty="0" err="1"/>
              <a:t>recursos</a:t>
            </a:r>
            <a:r>
              <a:rPr lang="en-GB" sz="2800" dirty="0"/>
              <a:t>.</a:t>
            </a:r>
            <a:endParaRPr lang="en-BE" sz="2800" dirty="0"/>
          </a:p>
        </p:txBody>
      </p:sp>
      <p:pic>
        <p:nvPicPr>
          <p:cNvPr id="10" name="Picture 9">
            <a:extLst>
              <a:ext uri="{FF2B5EF4-FFF2-40B4-BE49-F238E27FC236}">
                <a16:creationId xmlns:a16="http://schemas.microsoft.com/office/drawing/2014/main" id="{CE8AAA49-F97C-25D2-97D5-6CAF7B364BEE}"/>
              </a:ext>
            </a:extLst>
          </p:cNvPr>
          <p:cNvPicPr>
            <a:picLocks noChangeAspect="1"/>
          </p:cNvPicPr>
          <p:nvPr/>
        </p:nvPicPr>
        <p:blipFill>
          <a:blip r:embed="rId7"/>
          <a:stretch>
            <a:fillRect/>
          </a:stretch>
        </p:blipFill>
        <p:spPr>
          <a:xfrm>
            <a:off x="4114800" y="3439164"/>
            <a:ext cx="7924800" cy="42344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 name="TextBox 17">
            <a:extLst>
              <a:ext uri="{FF2B5EF4-FFF2-40B4-BE49-F238E27FC236}">
                <a16:creationId xmlns:a16="http://schemas.microsoft.com/office/drawing/2014/main" id="{B95DD0B6-4EE2-8C13-C082-B5E4D0D0AA97}"/>
              </a:ext>
            </a:extLst>
          </p:cNvPr>
          <p:cNvSpPr txBox="1"/>
          <p:nvPr/>
        </p:nvSpPr>
        <p:spPr>
          <a:xfrm>
            <a:off x="4114800" y="8520107"/>
            <a:ext cx="9144000" cy="307777"/>
          </a:xfrm>
          <a:prstGeom prst="rect">
            <a:avLst/>
          </a:prstGeom>
          <a:noFill/>
        </p:spPr>
        <p:txBody>
          <a:bodyPr wrap="square">
            <a:spAutoFit/>
          </a:bodyPr>
          <a:lstStyle/>
          <a:p>
            <a:r>
              <a:rPr lang="en-GB" sz="1400" dirty="0"/>
              <a:t>Fuente: </a:t>
            </a:r>
            <a:r>
              <a:rPr lang="en-BE" sz="1400" dirty="0">
                <a:hlinkClick r:id="rId8"/>
              </a:rPr>
              <a:t>https:</a:t>
            </a:r>
            <a:r>
              <a:rPr lang="en-GB" sz="1400" dirty="0"/>
              <a:t>//www.cedefop.europa.eu/en/projects/teachers-and-trainers-professional-development </a:t>
            </a:r>
            <a:endParaRPr lang="en-BE" sz="1400" dirty="0"/>
          </a:p>
        </p:txBody>
      </p:sp>
      <p:sp>
        <p:nvSpPr>
          <p:cNvPr id="9" name="Google Shape;124;p4">
            <a:extLst>
              <a:ext uri="{FF2B5EF4-FFF2-40B4-BE49-F238E27FC236}">
                <a16:creationId xmlns:a16="http://schemas.microsoft.com/office/drawing/2014/main" id="{81B4E689-2A92-26C0-9C66-99396014C6F4}"/>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500356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I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4" name="AutoShape 4"/>
          <p:cNvSpPr/>
          <p:nvPr/>
        </p:nvSpPr>
        <p:spPr>
          <a:xfrm>
            <a:off x="-130877" y="5143500"/>
            <a:ext cx="2766824" cy="3665330"/>
          </a:xfrm>
          <a:prstGeom prst="rect">
            <a:avLst/>
          </a:prstGeom>
          <a:solidFill>
            <a:srgbClr val="053249"/>
          </a:solidFill>
        </p:spPr>
        <p:txBody>
          <a:bodyPr/>
          <a:lstStyle/>
          <a:p>
            <a:endParaRPr lang="en-I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IE"/>
          </a:p>
        </p:txBody>
      </p:sp>
      <p:sp>
        <p:nvSpPr>
          <p:cNvPr id="9" name="Freeform 9"/>
          <p:cNvSpPr/>
          <p:nvPr/>
        </p:nvSpPr>
        <p:spPr>
          <a:xfrm>
            <a:off x="15691853" y="4413371"/>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IE"/>
          </a:p>
        </p:txBody>
      </p:sp>
      <p:sp>
        <p:nvSpPr>
          <p:cNvPr id="10" name="TextBox 10"/>
          <p:cNvSpPr txBox="1"/>
          <p:nvPr/>
        </p:nvSpPr>
        <p:spPr>
          <a:xfrm>
            <a:off x="2940456" y="261525"/>
            <a:ext cx="13265244" cy="991208"/>
          </a:xfrm>
          <a:prstGeom prst="rect">
            <a:avLst/>
          </a:prstGeom>
        </p:spPr>
        <p:txBody>
          <a:bodyPr lIns="0" tIns="0" rIns="0" bIns="0" rtlCol="0" anchor="t">
            <a:spAutoFit/>
          </a:bodyPr>
          <a:lstStyle/>
          <a:p>
            <a:pPr>
              <a:lnSpc>
                <a:spcPts val="7699"/>
              </a:lnSpc>
            </a:pPr>
            <a:r>
              <a:rPr lang="en-US" sz="6999" spc="-69">
                <a:solidFill>
                  <a:srgbClr val="033C5B"/>
                </a:solidFill>
                <a:latin typeface="HK Grotesk Bold"/>
              </a:rPr>
              <a:t>Actividad de reflexión</a:t>
            </a:r>
          </a:p>
        </p:txBody>
      </p:sp>
      <p:sp>
        <p:nvSpPr>
          <p:cNvPr id="11" name="TextBox 11"/>
          <p:cNvSpPr txBox="1"/>
          <p:nvPr/>
        </p:nvSpPr>
        <p:spPr>
          <a:xfrm>
            <a:off x="3132762" y="1252733"/>
            <a:ext cx="12567291" cy="7540526"/>
          </a:xfrm>
          <a:prstGeom prst="rect">
            <a:avLst/>
          </a:prstGeom>
        </p:spPr>
        <p:txBody>
          <a:bodyPr wrap="square" lIns="0" tIns="0" rIns="0" bIns="0" rtlCol="0" anchor="t">
            <a:spAutoFit/>
          </a:bodyPr>
          <a:lstStyle/>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Considere los escenarios de gamificación y aprendizaje interactivo que ha implementado. ¿Cómo han afectado estas estrategias a la motivación y participación de los estudiantes? Señale los casos concretos en los que ha observado un cambio.</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Revise los datos que ha recopilado sobre el rendimiento y el compromiso de los alumnos. ¿Cómo ha utilizado esta información para personalizar las experiencias de aprendizaje? Reflexione sobre la eficacia de estos ajustes.</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Piense en los proyectos de colaboración que ha facilitado. ¿En qué medida aplicaron los estudiantes los conocimientos de distintas asignaturas? Reflexione sobre la dinámica de colaboración y los resultados de aprendizaje obtenidos.</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Reflexione sobre la incorporación de expertos del sector en sus contenidos. ¿Cómo han contribuido sus ideas al plan de estudios? Tenga en cuenta los comentarios de los estudiantes y la relevancia de estas contribuciones para los objetivos de aprendizaje.</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Evalúe su uso de tecnologías y materiales respetuosos con el medio ambiente. ¿Cómo han influido estas decisiones en el entorno de aprendizaje y en la concienciación de los estudiantes sobre la sostenibilidad?</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Reflexione sobre los proyectos de servicio comunitario relacionados con sus actividades en el aula. Evalúe el impacto tanto en los estudiantes como en la comunidad. ¿Qué lecciones aprendieron los alumnos sobre responsabilidad cívica?</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Reflexione sobre los comentarios y los datos que ha utilizado para hacer evolucionar su enfoque de clase invertida. Qué cambios ha introducido y cómo han afectado al aprendizaje de los alumnos?</a:t>
            </a:r>
          </a:p>
          <a:p>
            <a:pPr marL="285750" indent="-285750" algn="just">
              <a:spcBef>
                <a:spcPts val="600"/>
              </a:spcBef>
              <a:spcAft>
                <a:spcPts val="600"/>
              </a:spcAft>
              <a:buFont typeface="Arial" panose="020B0604020202020204" pitchFamily="34" charset="0"/>
              <a:buChar char="•"/>
            </a:pPr>
            <a:r>
              <a:rPr lang="en-GB" sz="2000" dirty="0">
                <a:solidFill>
                  <a:srgbClr val="121212"/>
                </a:solidFill>
                <a:latin typeface="HK Grotesk Light"/>
              </a:rPr>
              <a:t>Considere las tendencias emergentes en tecnología y metodologías educativas. ¿En qué medida se siente preparado para integrar estas innovaciones en su enseñanza? Reflexiona sobre las áreas en las que podrías necesitar más desarrollo o recursos.</a:t>
            </a:r>
            <a:endParaRPr lang="en-US" sz="2000" dirty="0">
              <a:solidFill>
                <a:srgbClr val="121212"/>
              </a:solidFill>
              <a:latin typeface="HK Grotesk Light"/>
            </a:endParaRPr>
          </a:p>
        </p:txBody>
      </p:sp>
      <p:sp>
        <p:nvSpPr>
          <p:cNvPr id="13" name="Google Shape;117;p3">
            <a:extLst>
              <a:ext uri="{FF2B5EF4-FFF2-40B4-BE49-F238E27FC236}">
                <a16:creationId xmlns:a16="http://schemas.microsoft.com/office/drawing/2014/main" id="{288698A4-2BBA-E4FA-17CC-C038D9F5FF30}"/>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A74D01CB-C61A-E3DC-F6DB-6849C7B6C74F}"/>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4834481F-27EB-98DB-B23B-AC7DC2E9FAD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6" name="Google Shape;124;p4">
            <a:extLst>
              <a:ext uri="{FF2B5EF4-FFF2-40B4-BE49-F238E27FC236}">
                <a16:creationId xmlns:a16="http://schemas.microsoft.com/office/drawing/2014/main" id="{D80A4AB9-82A0-5600-BF76-9DD7AA5A6980}"/>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p:nvPr/>
        </p:nvSpPr>
        <p:spPr>
          <a:xfrm>
            <a:off x="374431" y="370283"/>
            <a:ext cx="6990285" cy="1846659"/>
          </a:xfrm>
          <a:prstGeom prst="rect">
            <a:avLst/>
          </a:prstGeom>
          <a:noFill/>
          <a:ln>
            <a:noFill/>
          </a:ln>
        </p:spPr>
        <p:txBody>
          <a:bodyPr spcFirstLastPara="1" wrap="square" lIns="0" tIns="0" rIns="0" bIns="0" anchor="t" anchorCtr="0">
            <a:spAutoFit/>
          </a:bodyPr>
          <a:lstStyle/>
          <a:p>
            <a:pPr marL="0" marR="0" lvl="0" indent="0" rtl="0">
              <a:spcBef>
                <a:spcPts val="0"/>
              </a:spcBef>
              <a:spcAft>
                <a:spcPts val="0"/>
              </a:spcAft>
              <a:buNone/>
            </a:pPr>
            <a:r>
              <a:rPr lang="en-GB" sz="6000" b="1" dirty="0">
                <a:solidFill>
                  <a:srgbClr val="033C5B"/>
                </a:solidFill>
                <a:latin typeface="Arial"/>
                <a:ea typeface="Arial"/>
                <a:cs typeface="Arial"/>
                <a:sym typeface="Arial"/>
              </a:rPr>
              <a:t>Objetivos de aprendizaje</a:t>
            </a:r>
            <a:endParaRPr sz="4000" b="1" dirty="0"/>
          </a:p>
        </p:txBody>
      </p:sp>
      <p:sp>
        <p:nvSpPr>
          <p:cNvPr id="97" name="Google Shape;97;p2"/>
          <p:cNvSpPr txBox="1"/>
          <p:nvPr/>
        </p:nvSpPr>
        <p:spPr>
          <a:xfrm>
            <a:off x="119749" y="2216592"/>
            <a:ext cx="9024876" cy="5687711"/>
          </a:xfrm>
          <a:prstGeom prst="rect">
            <a:avLst/>
          </a:prstGeom>
          <a:noFill/>
          <a:ln>
            <a:noFill/>
          </a:ln>
        </p:spPr>
        <p:txBody>
          <a:bodyPr spcFirstLastPara="1" wrap="square" lIns="0" tIns="0" rIns="0" bIns="0" anchor="t" anchorCtr="0">
            <a:spAutoFit/>
          </a:bodyPr>
          <a:lstStyle/>
          <a:p>
            <a:pPr marL="301625" marR="0" lvl="1" algn="l" rtl="0">
              <a:lnSpc>
                <a:spcPct val="140014"/>
              </a:lnSpc>
              <a:spcBef>
                <a:spcPts val="0"/>
              </a:spcBef>
              <a:spcAft>
                <a:spcPts val="0"/>
              </a:spcAft>
              <a:buClr>
                <a:srgbClr val="121212"/>
              </a:buClr>
              <a:buSzPts val="2799"/>
            </a:pPr>
            <a:r>
              <a:rPr lang="en-GB" sz="2400" b="0" i="0" u="none" strike="noStrike" cap="none" dirty="0">
                <a:solidFill>
                  <a:srgbClr val="121212"/>
                </a:solidFill>
                <a:latin typeface="Arial"/>
                <a:ea typeface="Arial"/>
                <a:cs typeface="Arial"/>
                <a:sym typeface="Arial"/>
              </a:rPr>
              <a:t>Al final de esta unidad, los participantes serán capaces de:</a:t>
            </a:r>
            <a:endParaRPr lang="en-GB" sz="2400" b="0" i="0" u="none" strike="noStrike" cap="none" dirty="0">
              <a:solidFill>
                <a:srgbClr val="121212"/>
              </a:solidFill>
              <a:latin typeface="Arial"/>
              <a:ea typeface="Arial"/>
              <a:cs typeface="Arial"/>
            </a:endParaRPr>
          </a:p>
          <a:p>
            <a:pPr marL="603885"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a:solidFill>
                  <a:srgbClr val="121212"/>
                </a:solidFill>
                <a:latin typeface="Arial"/>
                <a:ea typeface="Arial"/>
                <a:cs typeface="Arial"/>
                <a:sym typeface="Arial"/>
              </a:rPr>
              <a:t>Identificar prácticas eficaces para el diseño colaborativo de lecciones invertidas en entornos de EFP.</a:t>
            </a:r>
            <a:endParaRPr lang="en-GB" sz="2400" b="0" i="0" u="none" strike="noStrike" cap="none" dirty="0">
              <a:solidFill>
                <a:srgbClr val="121212"/>
              </a:solidFill>
              <a:latin typeface="Arial"/>
              <a:ea typeface="Arial"/>
              <a:cs typeface="Arial"/>
            </a:endParaRPr>
          </a:p>
          <a:p>
            <a:pPr marL="603885"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a:solidFill>
                  <a:srgbClr val="121212"/>
                </a:solidFill>
                <a:latin typeface="Arial"/>
                <a:ea typeface="Arial"/>
                <a:cs typeface="Arial"/>
                <a:sym typeface="Arial"/>
              </a:rPr>
              <a:t>Aprenda estrategias para mejorar la participación de los estudiantes mediante actividades de colaboración bien diseñadas.</a:t>
            </a:r>
            <a:endParaRPr lang="en-GB" sz="2400" b="0" i="0" u="none" strike="noStrike" cap="none" dirty="0">
              <a:solidFill>
                <a:srgbClr val="121212"/>
              </a:solidFill>
              <a:latin typeface="Arial"/>
              <a:ea typeface="Arial"/>
              <a:cs typeface="Arial"/>
            </a:endParaRPr>
          </a:p>
          <a:p>
            <a:pPr marL="603885"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a:solidFill>
                  <a:srgbClr val="121212"/>
                </a:solidFill>
                <a:latin typeface="Arial"/>
                <a:ea typeface="Arial"/>
                <a:cs typeface="Arial"/>
                <a:sym typeface="Arial"/>
              </a:rPr>
              <a:t>Comprender cómo utilizar eficazmente las herramientas de colaboración para maximizar el aprendizaje de los estudiantes.</a:t>
            </a:r>
            <a:endParaRPr lang="en-GB" sz="2400" b="0" i="0" u="none" strike="noStrike" cap="none" dirty="0">
              <a:solidFill>
                <a:srgbClr val="121212"/>
              </a:solidFill>
              <a:latin typeface="Arial"/>
              <a:ea typeface="Arial"/>
              <a:cs typeface="Arial"/>
            </a:endParaRPr>
          </a:p>
          <a:p>
            <a:pPr marL="603885" marR="0" lvl="1" indent="-302260" algn="l" rtl="0">
              <a:lnSpc>
                <a:spcPct val="140014"/>
              </a:lnSpc>
              <a:spcBef>
                <a:spcPts val="0"/>
              </a:spcBef>
              <a:spcAft>
                <a:spcPts val="0"/>
              </a:spcAft>
              <a:buClr>
                <a:srgbClr val="121212"/>
              </a:buClr>
              <a:buSzPts val="2799"/>
              <a:buFont typeface="Arial"/>
              <a:buChar char="•"/>
            </a:pPr>
            <a:r>
              <a:rPr lang="en-GB" sz="2400" b="0" i="0" u="none" strike="noStrike" cap="none" dirty="0">
                <a:solidFill>
                  <a:srgbClr val="121212"/>
                </a:solidFill>
                <a:latin typeface="Arial"/>
                <a:ea typeface="Arial"/>
                <a:cs typeface="Arial"/>
                <a:sym typeface="Arial"/>
              </a:rPr>
              <a:t>Desarrollar la confianza en la creación de un entorno de aprendizaje colaborativo inclusivo y solidario.</a:t>
            </a:r>
            <a:endParaRPr sz="2400" b="0" i="0" u="none" strike="noStrike" cap="none">
              <a:solidFill>
                <a:srgbClr val="121212"/>
              </a:solidFill>
              <a:latin typeface="Arial"/>
              <a:ea typeface="Arial"/>
              <a:cs typeface="Arial"/>
            </a:endParaRPr>
          </a:p>
        </p:txBody>
      </p:sp>
      <p:sp>
        <p:nvSpPr>
          <p:cNvPr id="98" name="Google Shape;98;p2"/>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2"/>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2"/>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2"/>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2"/>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2"/>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961EA9CA-F472-9BD9-0F1E-1FD8842002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11989" y="9268311"/>
            <a:ext cx="1051635" cy="3824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7041242" y="-2062956"/>
            <a:ext cx="1246758" cy="10437232"/>
          </a:xfrm>
          <a:prstGeom prst="rect">
            <a:avLst/>
          </a:prstGeom>
          <a:solidFill>
            <a:srgbClr val="FB8709"/>
          </a:solidFill>
        </p:spPr>
        <p:txBody>
          <a:bodyPr/>
          <a:lstStyle/>
          <a:p>
            <a:endParaRPr lang="en-IE"/>
          </a:p>
        </p:txBody>
      </p:sp>
      <p:sp>
        <p:nvSpPr>
          <p:cNvPr id="3" name="AutoShape 3"/>
          <p:cNvSpPr/>
          <p:nvPr/>
        </p:nvSpPr>
        <p:spPr>
          <a:xfrm>
            <a:off x="-213919" y="-2717471"/>
            <a:ext cx="623379" cy="14348459"/>
          </a:xfrm>
          <a:prstGeom prst="rect">
            <a:avLst/>
          </a:prstGeom>
          <a:solidFill>
            <a:srgbClr val="FB8709"/>
          </a:solidFill>
        </p:spPr>
        <p:txBody>
          <a:bodyPr/>
          <a:lstStyle/>
          <a:p>
            <a:endParaRPr lang="en-IE"/>
          </a:p>
        </p:txBody>
      </p:sp>
      <p:sp>
        <p:nvSpPr>
          <p:cNvPr id="4" name="AutoShape 4"/>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p:cNvGrpSpPr>
            <a:grpSpLocks noChangeAspect="1"/>
          </p:cNvGrpSpPr>
          <p:nvPr/>
        </p:nvGrpSpPr>
        <p:grpSpPr>
          <a:xfrm>
            <a:off x="385667" y="409460"/>
            <a:ext cx="433253" cy="433253"/>
            <a:chOff x="0" y="0"/>
            <a:chExt cx="6350000" cy="6350000"/>
          </a:xfrm>
        </p:grpSpPr>
        <p:sp>
          <p:nvSpPr>
            <p:cNvPr id="8" name="Freeform 8"/>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p:cNvGrpSpPr>
            <a:grpSpLocks noChangeAspect="1"/>
          </p:cNvGrpSpPr>
          <p:nvPr/>
        </p:nvGrpSpPr>
        <p:grpSpPr>
          <a:xfrm>
            <a:off x="17469080" y="9464579"/>
            <a:ext cx="433253" cy="433253"/>
            <a:chOff x="0" y="0"/>
            <a:chExt cx="6350000" cy="6350000"/>
          </a:xfrm>
        </p:grpSpPr>
        <p:sp>
          <p:nvSpPr>
            <p:cNvPr id="10" name="Freeform 10"/>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p:cNvSpPr txBox="1"/>
          <p:nvPr/>
        </p:nvSpPr>
        <p:spPr>
          <a:xfrm>
            <a:off x="1219651" y="1478243"/>
            <a:ext cx="15011400" cy="1086708"/>
          </a:xfrm>
          <a:prstGeom prst="rect">
            <a:avLst/>
          </a:prstGeom>
        </p:spPr>
        <p:txBody>
          <a:bodyPr wrap="square" lIns="0" tIns="0" rIns="0" bIns="0" rtlCol="0" anchor="t">
            <a:spAutoFit/>
          </a:bodyPr>
          <a:lstStyle/>
          <a:p>
            <a:pPr algn="ctr">
              <a:lnSpc>
                <a:spcPts val="9679"/>
              </a:lnSpc>
            </a:pPr>
            <a:r>
              <a:rPr lang="en-GB" sz="4000" spc="-87" dirty="0">
                <a:solidFill>
                  <a:srgbClr val="033C5B"/>
                </a:solidFill>
                <a:latin typeface="HK Grotesk Bold"/>
              </a:rPr>
              <a:t>Técnicas avanzadas de participación en Flipped Classrooms</a:t>
            </a:r>
            <a:endParaRPr lang="en-US" sz="4000" spc="-87" dirty="0">
              <a:solidFill>
                <a:srgbClr val="033C5B"/>
              </a:solidFill>
              <a:latin typeface="HK Grotesk Bold"/>
            </a:endParaRPr>
          </a:p>
        </p:txBody>
      </p:sp>
      <p:sp>
        <p:nvSpPr>
          <p:cNvPr id="12" name="TextBox 12"/>
          <p:cNvSpPr txBox="1"/>
          <p:nvPr/>
        </p:nvSpPr>
        <p:spPr>
          <a:xfrm>
            <a:off x="2360710" y="2796435"/>
            <a:ext cx="13138743" cy="5062861"/>
          </a:xfrm>
          <a:prstGeom prst="rect">
            <a:avLst/>
          </a:prstGeom>
        </p:spPr>
        <p:txBody>
          <a:bodyPr wrap="square" lIns="0" tIns="0" rIns="0" bIns="0" rtlCol="0" anchor="t">
            <a:spAutoFit/>
          </a:bodyPr>
          <a:lstStyle/>
          <a:p>
            <a:pPr algn="ctr">
              <a:lnSpc>
                <a:spcPts val="3640"/>
              </a:lnSpc>
              <a:spcBef>
                <a:spcPct val="0"/>
              </a:spcBef>
            </a:pPr>
            <a:r>
              <a:rPr lang="en-GB" sz="2400" dirty="0">
                <a:solidFill>
                  <a:srgbClr val="121212"/>
                </a:solidFill>
                <a:latin typeface="HK Grotesk Light"/>
              </a:rPr>
              <a:t>En el ámbito de las clases invertidas, las estrategias pioneras de participación son fundamentales para aumentar la participación y la motivación de los estudiantes. Un punto central de estas estrategias es la incorporación de elementos de gamificación, que transforman el aprendizaje en una experiencia más parecida a un juego. Esto incluye el uso de puntos, insignias, tablas de clasificación y retos para fomentar un ambiente competitivo pero colaborativo. Los escenarios interactivos de aprendizaje complementan la gamificación simulando problemas y situaciones del mundo real en un entorno virtual controlado. Estos escenarios animan a los estudiantes a aplicar los conocimientos teóricos en situaciones prácticas, mejorando la comprensión y la retención. Al integrar estas estrategias, los educadores pueden crear una experiencia de aprendizaje más dinámica y envolvente que motive a los estudiantes a comprometerse a fondo con el material del curso, tanto dentro como fuera del aula.</a:t>
            </a:r>
          </a:p>
          <a:p>
            <a:pPr algn="ctr">
              <a:lnSpc>
                <a:spcPts val="3640"/>
              </a:lnSpc>
              <a:spcBef>
                <a:spcPct val="0"/>
              </a:spcBef>
            </a:pPr>
            <a:endParaRPr lang="en-GB" sz="2600" dirty="0">
              <a:solidFill>
                <a:srgbClr val="121212"/>
              </a:solidFill>
              <a:latin typeface="HK Grotesk Light"/>
            </a:endParaRPr>
          </a:p>
        </p:txBody>
      </p:sp>
      <p:sp>
        <p:nvSpPr>
          <p:cNvPr id="13" name="Freeform 13"/>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IE"/>
          </a:p>
        </p:txBody>
      </p:sp>
      <p:sp>
        <p:nvSpPr>
          <p:cNvPr id="14" name="Freeform 14"/>
          <p:cNvSpPr/>
          <p:nvPr/>
        </p:nvSpPr>
        <p:spPr>
          <a:xfrm>
            <a:off x="2956987" y="91424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IE"/>
          </a:p>
        </p:txBody>
      </p:sp>
      <p:sp>
        <p:nvSpPr>
          <p:cNvPr id="16" name="AutoShape 16"/>
          <p:cNvSpPr/>
          <p:nvPr/>
        </p:nvSpPr>
        <p:spPr>
          <a:xfrm rot="5400000">
            <a:off x="9139238" y="173356"/>
            <a:ext cx="9525" cy="17270948"/>
          </a:xfrm>
          <a:prstGeom prst="rect">
            <a:avLst/>
          </a:prstGeom>
          <a:solidFill>
            <a:srgbClr val="FB8709"/>
          </a:solidFill>
        </p:spPr>
        <p:txBody>
          <a:bodyPr/>
          <a:lstStyle/>
          <a:p>
            <a:endParaRPr lang="en-IE"/>
          </a:p>
        </p:txBody>
      </p:sp>
      <p:pic>
        <p:nvPicPr>
          <p:cNvPr id="18" name="Google Shape;171;p22">
            <a:extLst>
              <a:ext uri="{FF2B5EF4-FFF2-40B4-BE49-F238E27FC236}">
                <a16:creationId xmlns:a16="http://schemas.microsoft.com/office/drawing/2014/main" id="{22D5E205-513F-255A-B318-BD22D59909BB}"/>
              </a:ext>
            </a:extLst>
          </p:cNvPr>
          <p:cNvPicPr preferRelativeResize="0"/>
          <p:nvPr/>
        </p:nvPicPr>
        <p:blipFill rotWithShape="1">
          <a:blip r:embed="rId6">
            <a:alphaModFix/>
          </a:blip>
          <a:srcRect/>
          <a:stretch/>
        </p:blipFill>
        <p:spPr>
          <a:xfrm>
            <a:off x="15697200" y="9183021"/>
            <a:ext cx="1727565" cy="628205"/>
          </a:xfrm>
          <a:prstGeom prst="rect">
            <a:avLst/>
          </a:prstGeom>
          <a:noFill/>
          <a:ln>
            <a:noFill/>
          </a:ln>
        </p:spPr>
      </p:pic>
      <p:sp>
        <p:nvSpPr>
          <p:cNvPr id="19" name="Google Shape;124;p4">
            <a:extLst>
              <a:ext uri="{FF2B5EF4-FFF2-40B4-BE49-F238E27FC236}">
                <a16:creationId xmlns:a16="http://schemas.microsoft.com/office/drawing/2014/main" id="{43A03A19-5F8E-E993-F394-4A548E1802E5}"/>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03841-EDAE-6D01-FC79-47B952E88C7A}"/>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AE498C44-6BBE-9A32-1FC2-82D438688565}"/>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6F987ACF-77E8-19A2-E66A-45E56600E30D}"/>
              </a:ext>
            </a:extLst>
          </p:cNvPr>
          <p:cNvSpPr/>
          <p:nvPr/>
        </p:nvSpPr>
        <p:spPr>
          <a:xfrm>
            <a:off x="-213919" y="-2717471"/>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65D634A8-23BC-C1CC-206C-E33EC3A4B83C}"/>
              </a:ext>
            </a:extLst>
          </p:cNvPr>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B4BADD06-2277-3642-245F-230602921FB6}"/>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3F1CB70A-A6AC-0992-E9B3-82280703337F}"/>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4C0D10AE-5A79-E238-D2F9-072F8F78CCE6}"/>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DA52F580-94AA-8957-5A8C-E9AEA54F8C47}"/>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853CB34B-B7CD-481B-F707-A9032EDC3375}"/>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29D181DD-851D-20D3-286E-08CF6323F0E0}"/>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8545430A-43DB-C591-FE79-43EC8CE446D2}"/>
              </a:ext>
            </a:extLst>
          </p:cNvPr>
          <p:cNvSpPr txBox="1"/>
          <p:nvPr/>
        </p:nvSpPr>
        <p:spPr>
          <a:xfrm>
            <a:off x="613666" y="1373369"/>
            <a:ext cx="15011400" cy="1086708"/>
          </a:xfrm>
          <a:prstGeom prst="rect">
            <a:avLst/>
          </a:prstGeom>
        </p:spPr>
        <p:txBody>
          <a:bodyPr wrap="square" lIns="0" tIns="0" rIns="0" bIns="0" rtlCol="0" anchor="t">
            <a:spAutoFit/>
          </a:bodyPr>
          <a:lstStyle/>
          <a:p>
            <a:pPr>
              <a:lnSpc>
                <a:spcPts val="9679"/>
              </a:lnSpc>
            </a:pPr>
            <a:r>
              <a:rPr lang="en-GB" sz="4000" spc="-87" dirty="0">
                <a:solidFill>
                  <a:srgbClr val="033C5B"/>
                </a:solidFill>
                <a:latin typeface="HK Grotesk Bold"/>
              </a:rPr>
              <a:t>¿Qué hay que tener en cuenta?</a:t>
            </a:r>
            <a:endParaRPr lang="en-US" sz="4000" spc="-87" dirty="0">
              <a:solidFill>
                <a:srgbClr val="033C5B"/>
              </a:solidFill>
              <a:latin typeface="HK Grotesk Bold"/>
            </a:endParaRPr>
          </a:p>
        </p:txBody>
      </p:sp>
      <p:graphicFrame>
        <p:nvGraphicFramePr>
          <p:cNvPr id="17" name="Diagram 16">
            <a:extLst>
              <a:ext uri="{FF2B5EF4-FFF2-40B4-BE49-F238E27FC236}">
                <a16:creationId xmlns:a16="http://schemas.microsoft.com/office/drawing/2014/main" id="{DE662C18-6B9F-64D4-AB5B-59636852AE8E}"/>
              </a:ext>
            </a:extLst>
          </p:cNvPr>
          <p:cNvGraphicFramePr/>
          <p:nvPr>
            <p:extLst>
              <p:ext uri="{D42A27DB-BD31-4B8C-83A1-F6EECF244321}">
                <p14:modId xmlns:p14="http://schemas.microsoft.com/office/powerpoint/2010/main" val="3801860382"/>
              </p:ext>
            </p:extLst>
          </p:nvPr>
        </p:nvGraphicFramePr>
        <p:xfrm>
          <a:off x="822434" y="2698257"/>
          <a:ext cx="15240000" cy="5539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Freeform 13">
            <a:extLst>
              <a:ext uri="{FF2B5EF4-FFF2-40B4-BE49-F238E27FC236}">
                <a16:creationId xmlns:a16="http://schemas.microsoft.com/office/drawing/2014/main" id="{C1F24345-5943-B708-568E-AF70DF22EBDE}"/>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9"/>
            <a:stretch>
              <a:fillRect/>
            </a:stretch>
          </a:blipFill>
        </p:spPr>
        <p:txBody>
          <a:bodyPr/>
          <a:lstStyle/>
          <a:p>
            <a:endParaRPr lang="en-IE"/>
          </a:p>
        </p:txBody>
      </p:sp>
      <p:sp>
        <p:nvSpPr>
          <p:cNvPr id="14" name="Freeform 14">
            <a:extLst>
              <a:ext uri="{FF2B5EF4-FFF2-40B4-BE49-F238E27FC236}">
                <a16:creationId xmlns:a16="http://schemas.microsoft.com/office/drawing/2014/main" id="{9CC9727E-EEF1-4BC0-4399-2A7521386AAE}"/>
              </a:ext>
            </a:extLst>
          </p:cNvPr>
          <p:cNvSpPr/>
          <p:nvPr/>
        </p:nvSpPr>
        <p:spPr>
          <a:xfrm>
            <a:off x="2956987" y="91424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10"/>
            <a:stretch>
              <a:fillRect/>
            </a:stretch>
          </a:blipFill>
        </p:spPr>
        <p:txBody>
          <a:bodyPr/>
          <a:lstStyle/>
          <a:p>
            <a:endParaRPr lang="en-IE"/>
          </a:p>
        </p:txBody>
      </p:sp>
      <p:sp>
        <p:nvSpPr>
          <p:cNvPr id="16" name="AutoShape 16">
            <a:extLst>
              <a:ext uri="{FF2B5EF4-FFF2-40B4-BE49-F238E27FC236}">
                <a16:creationId xmlns:a16="http://schemas.microsoft.com/office/drawing/2014/main" id="{719F7285-9D41-3A32-FC1C-3EB93090899A}"/>
              </a:ext>
            </a:extLst>
          </p:cNvPr>
          <p:cNvSpPr/>
          <p:nvPr/>
        </p:nvSpPr>
        <p:spPr>
          <a:xfrm rot="5400000">
            <a:off x="9139238" y="173356"/>
            <a:ext cx="9525" cy="17270948"/>
          </a:xfrm>
          <a:prstGeom prst="rect">
            <a:avLst/>
          </a:prstGeom>
          <a:solidFill>
            <a:srgbClr val="FB8709"/>
          </a:solidFill>
        </p:spPr>
        <p:txBody>
          <a:bodyPr/>
          <a:lstStyle/>
          <a:p>
            <a:endParaRPr lang="en-IE"/>
          </a:p>
        </p:txBody>
      </p:sp>
      <p:pic>
        <p:nvPicPr>
          <p:cNvPr id="12" name="Google Shape;171;p22">
            <a:extLst>
              <a:ext uri="{FF2B5EF4-FFF2-40B4-BE49-F238E27FC236}">
                <a16:creationId xmlns:a16="http://schemas.microsoft.com/office/drawing/2014/main" id="{ABF11C09-CDF2-6B2F-7159-BD8AA6F1CAD8}"/>
              </a:ext>
            </a:extLst>
          </p:cNvPr>
          <p:cNvPicPr preferRelativeResize="0"/>
          <p:nvPr/>
        </p:nvPicPr>
        <p:blipFill rotWithShape="1">
          <a:blip r:embed="rId11">
            <a:alphaModFix/>
          </a:blip>
          <a:srcRect/>
          <a:stretch/>
        </p:blipFill>
        <p:spPr>
          <a:xfrm>
            <a:off x="15697200" y="9183021"/>
            <a:ext cx="1727565" cy="628205"/>
          </a:xfrm>
          <a:prstGeom prst="rect">
            <a:avLst/>
          </a:prstGeom>
          <a:noFill/>
          <a:ln>
            <a:noFill/>
          </a:ln>
        </p:spPr>
      </p:pic>
      <p:sp>
        <p:nvSpPr>
          <p:cNvPr id="18" name="Google Shape;124;p4">
            <a:extLst>
              <a:ext uri="{FF2B5EF4-FFF2-40B4-BE49-F238E27FC236}">
                <a16:creationId xmlns:a16="http://schemas.microsoft.com/office/drawing/2014/main" id="{479A1042-1AF1-E03C-975A-5407AC711603}"/>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815784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6C22E-5299-58CF-8D54-83748391CE9B}"/>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30404B8F-1C7C-A4CA-FB75-B330E11DAF71}"/>
              </a:ext>
            </a:extLst>
          </p:cNvPr>
          <p:cNvSpPr/>
          <p:nvPr/>
        </p:nvSpPr>
        <p:spPr>
          <a:xfrm>
            <a:off x="17041242" y="-2062956"/>
            <a:ext cx="1246758" cy="10437232"/>
          </a:xfrm>
          <a:prstGeom prst="rect">
            <a:avLst/>
          </a:prstGeom>
          <a:solidFill>
            <a:srgbClr val="FB8709"/>
          </a:solidFill>
        </p:spPr>
        <p:txBody>
          <a:bodyPr/>
          <a:lstStyle/>
          <a:p>
            <a:endParaRPr lang="en-IE"/>
          </a:p>
        </p:txBody>
      </p:sp>
      <p:sp>
        <p:nvSpPr>
          <p:cNvPr id="3" name="AutoShape 3">
            <a:extLst>
              <a:ext uri="{FF2B5EF4-FFF2-40B4-BE49-F238E27FC236}">
                <a16:creationId xmlns:a16="http://schemas.microsoft.com/office/drawing/2014/main" id="{D84059F6-6CD7-3418-EB49-22DF5DD29A9C}"/>
              </a:ext>
            </a:extLst>
          </p:cNvPr>
          <p:cNvSpPr/>
          <p:nvPr/>
        </p:nvSpPr>
        <p:spPr>
          <a:xfrm>
            <a:off x="-213919" y="-2717471"/>
            <a:ext cx="623379" cy="14348459"/>
          </a:xfrm>
          <a:prstGeom prst="rect">
            <a:avLst/>
          </a:prstGeom>
          <a:solidFill>
            <a:srgbClr val="FB8709"/>
          </a:solidFill>
        </p:spPr>
        <p:txBody>
          <a:bodyPr/>
          <a:lstStyle/>
          <a:p>
            <a:endParaRPr lang="en-IE"/>
          </a:p>
        </p:txBody>
      </p:sp>
      <p:sp>
        <p:nvSpPr>
          <p:cNvPr id="4" name="AutoShape 4">
            <a:extLst>
              <a:ext uri="{FF2B5EF4-FFF2-40B4-BE49-F238E27FC236}">
                <a16:creationId xmlns:a16="http://schemas.microsoft.com/office/drawing/2014/main" id="{2B624BEF-354F-F8FC-80C9-AAB526B5475A}"/>
              </a:ext>
            </a:extLst>
          </p:cNvPr>
          <p:cNvSpPr/>
          <p:nvPr/>
        </p:nvSpPr>
        <p:spPr>
          <a:xfrm rot="-5400000">
            <a:off x="8522371" y="-8522371"/>
            <a:ext cx="1246758" cy="18291501"/>
          </a:xfrm>
          <a:prstGeom prst="rect">
            <a:avLst/>
          </a:prstGeom>
          <a:solidFill>
            <a:srgbClr val="053249"/>
          </a:solidFill>
        </p:spPr>
        <p:txBody>
          <a:bodyPr/>
          <a:lstStyle/>
          <a:p>
            <a:endParaRPr lang="en-IE"/>
          </a:p>
        </p:txBody>
      </p:sp>
      <p:sp>
        <p:nvSpPr>
          <p:cNvPr id="5" name="Freeform 5">
            <a:extLst>
              <a:ext uri="{FF2B5EF4-FFF2-40B4-BE49-F238E27FC236}">
                <a16:creationId xmlns:a16="http://schemas.microsoft.com/office/drawing/2014/main" id="{FFAECAE5-FDA1-BFAF-02BA-AC81CE05C6BC}"/>
              </a:ext>
            </a:extLst>
          </p:cNvPr>
          <p:cNvSpPr/>
          <p:nvPr/>
        </p:nvSpPr>
        <p:spPr>
          <a:xfrm rot="-5400000">
            <a:off x="17469080" y="0"/>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a:extLst>
              <a:ext uri="{FF2B5EF4-FFF2-40B4-BE49-F238E27FC236}">
                <a16:creationId xmlns:a16="http://schemas.microsoft.com/office/drawing/2014/main" id="{796FF286-C978-B240-368E-9BEE686E9A98}"/>
              </a:ext>
            </a:extLst>
          </p:cNvPr>
          <p:cNvSpPr/>
          <p:nvPr/>
        </p:nvSpPr>
        <p:spPr>
          <a:xfrm rot="5400000">
            <a:off x="0" y="9464579"/>
            <a:ext cx="818920" cy="818920"/>
          </a:xfrm>
          <a:custGeom>
            <a:avLst/>
            <a:gdLst/>
            <a:ahLst/>
            <a:cxnLst/>
            <a:rect l="l" t="t" r="r" b="b"/>
            <a:pathLst>
              <a:path w="818920" h="818920">
                <a:moveTo>
                  <a:pt x="0" y="0"/>
                </a:moveTo>
                <a:lnTo>
                  <a:pt x="818920" y="0"/>
                </a:lnTo>
                <a:lnTo>
                  <a:pt x="818920" y="818920"/>
                </a:lnTo>
                <a:lnTo>
                  <a:pt x="0" y="8189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pSp>
        <p:nvGrpSpPr>
          <p:cNvPr id="7" name="Group 7">
            <a:extLst>
              <a:ext uri="{FF2B5EF4-FFF2-40B4-BE49-F238E27FC236}">
                <a16:creationId xmlns:a16="http://schemas.microsoft.com/office/drawing/2014/main" id="{4D1CD497-48FE-B6ED-4F9E-EC83D2ED0CCD}"/>
              </a:ext>
            </a:extLst>
          </p:cNvPr>
          <p:cNvGrpSpPr>
            <a:grpSpLocks noChangeAspect="1"/>
          </p:cNvGrpSpPr>
          <p:nvPr/>
        </p:nvGrpSpPr>
        <p:grpSpPr>
          <a:xfrm>
            <a:off x="385667" y="409460"/>
            <a:ext cx="433253" cy="433253"/>
            <a:chOff x="0" y="0"/>
            <a:chExt cx="6350000" cy="6350000"/>
          </a:xfrm>
        </p:grpSpPr>
        <p:sp>
          <p:nvSpPr>
            <p:cNvPr id="8" name="Freeform 8">
              <a:extLst>
                <a:ext uri="{FF2B5EF4-FFF2-40B4-BE49-F238E27FC236}">
                  <a16:creationId xmlns:a16="http://schemas.microsoft.com/office/drawing/2014/main" id="{10901779-9E71-EEA4-8C32-D769F0914E94}"/>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grpSp>
        <p:nvGrpSpPr>
          <p:cNvPr id="9" name="Group 9">
            <a:extLst>
              <a:ext uri="{FF2B5EF4-FFF2-40B4-BE49-F238E27FC236}">
                <a16:creationId xmlns:a16="http://schemas.microsoft.com/office/drawing/2014/main" id="{33BC6186-6041-097E-D8C2-DEA09D96D60C}"/>
              </a:ext>
            </a:extLst>
          </p:cNvPr>
          <p:cNvGrpSpPr>
            <a:grpSpLocks noChangeAspect="1"/>
          </p:cNvGrpSpPr>
          <p:nvPr/>
        </p:nvGrpSpPr>
        <p:grpSpPr>
          <a:xfrm>
            <a:off x="17469080" y="9464579"/>
            <a:ext cx="433253" cy="433253"/>
            <a:chOff x="0" y="0"/>
            <a:chExt cx="6350000" cy="6350000"/>
          </a:xfrm>
        </p:grpSpPr>
        <p:sp>
          <p:nvSpPr>
            <p:cNvPr id="10" name="Freeform 10">
              <a:extLst>
                <a:ext uri="{FF2B5EF4-FFF2-40B4-BE49-F238E27FC236}">
                  <a16:creationId xmlns:a16="http://schemas.microsoft.com/office/drawing/2014/main" id="{EAE66E87-3C91-122A-4FDB-8C643EE1D8D5}"/>
                </a:ext>
              </a:extLst>
            </p:cNvPr>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IE"/>
            </a:p>
          </p:txBody>
        </p:sp>
      </p:grpSp>
      <p:sp>
        <p:nvSpPr>
          <p:cNvPr id="11" name="TextBox 11">
            <a:extLst>
              <a:ext uri="{FF2B5EF4-FFF2-40B4-BE49-F238E27FC236}">
                <a16:creationId xmlns:a16="http://schemas.microsoft.com/office/drawing/2014/main" id="{33EEF870-2493-393D-620E-B78377981943}"/>
              </a:ext>
            </a:extLst>
          </p:cNvPr>
          <p:cNvSpPr txBox="1"/>
          <p:nvPr/>
        </p:nvSpPr>
        <p:spPr>
          <a:xfrm>
            <a:off x="613666" y="1373369"/>
            <a:ext cx="15011400" cy="1086708"/>
          </a:xfrm>
          <a:prstGeom prst="rect">
            <a:avLst/>
          </a:prstGeom>
        </p:spPr>
        <p:txBody>
          <a:bodyPr wrap="square" lIns="0" tIns="0" rIns="0" bIns="0" rtlCol="0" anchor="t">
            <a:spAutoFit/>
          </a:bodyPr>
          <a:lstStyle/>
          <a:p>
            <a:pPr>
              <a:lnSpc>
                <a:spcPts val="9679"/>
              </a:lnSpc>
            </a:pPr>
            <a:r>
              <a:rPr lang="en-GB" sz="4000" spc="-87" dirty="0">
                <a:solidFill>
                  <a:srgbClr val="033C5B"/>
                </a:solidFill>
                <a:latin typeface="HK Grotesk Bold"/>
              </a:rPr>
              <a:t>¿Qué hay que tener en cuenta?</a:t>
            </a:r>
            <a:endParaRPr lang="en-US" sz="4000" spc="-87" dirty="0">
              <a:solidFill>
                <a:srgbClr val="033C5B"/>
              </a:solidFill>
              <a:latin typeface="HK Grotesk Bold"/>
            </a:endParaRPr>
          </a:p>
        </p:txBody>
      </p:sp>
      <p:sp>
        <p:nvSpPr>
          <p:cNvPr id="13" name="Freeform 13">
            <a:extLst>
              <a:ext uri="{FF2B5EF4-FFF2-40B4-BE49-F238E27FC236}">
                <a16:creationId xmlns:a16="http://schemas.microsoft.com/office/drawing/2014/main" id="{F3B0E547-06B8-B606-B1B5-4086000AD197}"/>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4"/>
            <a:stretch>
              <a:fillRect/>
            </a:stretch>
          </a:blipFill>
        </p:spPr>
        <p:txBody>
          <a:bodyPr/>
          <a:lstStyle/>
          <a:p>
            <a:endParaRPr lang="en-IE"/>
          </a:p>
        </p:txBody>
      </p:sp>
      <p:sp>
        <p:nvSpPr>
          <p:cNvPr id="14" name="Freeform 14">
            <a:extLst>
              <a:ext uri="{FF2B5EF4-FFF2-40B4-BE49-F238E27FC236}">
                <a16:creationId xmlns:a16="http://schemas.microsoft.com/office/drawing/2014/main" id="{9B491921-8487-B3F8-9175-8DB3C8FE0705}"/>
              </a:ext>
            </a:extLst>
          </p:cNvPr>
          <p:cNvSpPr/>
          <p:nvPr/>
        </p:nvSpPr>
        <p:spPr>
          <a:xfrm>
            <a:off x="2956987" y="91424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5"/>
            <a:stretch>
              <a:fillRect/>
            </a:stretch>
          </a:blipFill>
        </p:spPr>
        <p:txBody>
          <a:bodyPr/>
          <a:lstStyle/>
          <a:p>
            <a:endParaRPr lang="en-IE"/>
          </a:p>
        </p:txBody>
      </p:sp>
      <p:sp>
        <p:nvSpPr>
          <p:cNvPr id="16" name="AutoShape 16">
            <a:extLst>
              <a:ext uri="{FF2B5EF4-FFF2-40B4-BE49-F238E27FC236}">
                <a16:creationId xmlns:a16="http://schemas.microsoft.com/office/drawing/2014/main" id="{6EAF98F9-6B1B-47CD-3FD7-7F467E4E1F5D}"/>
              </a:ext>
            </a:extLst>
          </p:cNvPr>
          <p:cNvSpPr/>
          <p:nvPr/>
        </p:nvSpPr>
        <p:spPr>
          <a:xfrm rot="5400000">
            <a:off x="9139238" y="173356"/>
            <a:ext cx="9525" cy="17270948"/>
          </a:xfrm>
          <a:prstGeom prst="rect">
            <a:avLst/>
          </a:prstGeom>
          <a:solidFill>
            <a:srgbClr val="FB8709"/>
          </a:solidFill>
        </p:spPr>
        <p:txBody>
          <a:bodyPr/>
          <a:lstStyle/>
          <a:p>
            <a:endParaRPr lang="en-IE"/>
          </a:p>
        </p:txBody>
      </p:sp>
      <p:graphicFrame>
        <p:nvGraphicFramePr>
          <p:cNvPr id="18" name="Diagram 17">
            <a:extLst>
              <a:ext uri="{FF2B5EF4-FFF2-40B4-BE49-F238E27FC236}">
                <a16:creationId xmlns:a16="http://schemas.microsoft.com/office/drawing/2014/main" id="{306E05AC-D334-5106-8550-4A531B9F3692}"/>
              </a:ext>
            </a:extLst>
          </p:cNvPr>
          <p:cNvGraphicFramePr/>
          <p:nvPr>
            <p:extLst>
              <p:ext uri="{D42A27DB-BD31-4B8C-83A1-F6EECF244321}">
                <p14:modId xmlns:p14="http://schemas.microsoft.com/office/powerpoint/2010/main" val="797483074"/>
              </p:ext>
            </p:extLst>
          </p:nvPr>
        </p:nvGraphicFramePr>
        <p:xfrm>
          <a:off x="1093154" y="2529876"/>
          <a:ext cx="15240000" cy="553997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2" name="Google Shape;171;p22">
            <a:extLst>
              <a:ext uri="{FF2B5EF4-FFF2-40B4-BE49-F238E27FC236}">
                <a16:creationId xmlns:a16="http://schemas.microsoft.com/office/drawing/2014/main" id="{70C51F82-AA57-9200-E5A9-B432358AE2BD}"/>
              </a:ext>
            </a:extLst>
          </p:cNvPr>
          <p:cNvPicPr preferRelativeResize="0"/>
          <p:nvPr/>
        </p:nvPicPr>
        <p:blipFill rotWithShape="1">
          <a:blip r:embed="rId11">
            <a:alphaModFix/>
          </a:blip>
          <a:srcRect/>
          <a:stretch/>
        </p:blipFill>
        <p:spPr>
          <a:xfrm>
            <a:off x="15697200" y="9183021"/>
            <a:ext cx="1727565" cy="628205"/>
          </a:xfrm>
          <a:prstGeom prst="rect">
            <a:avLst/>
          </a:prstGeom>
          <a:noFill/>
          <a:ln>
            <a:noFill/>
          </a:ln>
        </p:spPr>
      </p:pic>
      <p:sp>
        <p:nvSpPr>
          <p:cNvPr id="17" name="Google Shape;124;p4">
            <a:extLst>
              <a:ext uri="{FF2B5EF4-FFF2-40B4-BE49-F238E27FC236}">
                <a16:creationId xmlns:a16="http://schemas.microsoft.com/office/drawing/2014/main" id="{58CB4D81-71E9-C9CE-2D5D-47952035EAAF}"/>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69065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AutoShape 2"/>
          <p:cNvSpPr/>
          <p:nvPr/>
        </p:nvSpPr>
        <p:spPr>
          <a:xfrm>
            <a:off x="0" y="0"/>
            <a:ext cx="9144000" cy="8804068"/>
          </a:xfrm>
          <a:prstGeom prst="rect">
            <a:avLst/>
          </a:prstGeom>
          <a:solidFill>
            <a:srgbClr val="FB8709"/>
          </a:solidFill>
        </p:spPr>
        <p:txBody>
          <a:bodyPr/>
          <a:lstStyle/>
          <a:p>
            <a:endParaRPr lang="en-IE"/>
          </a:p>
        </p:txBody>
      </p:sp>
      <p:grpSp>
        <p:nvGrpSpPr>
          <p:cNvPr id="3" name="Group 3"/>
          <p:cNvGrpSpPr/>
          <p:nvPr/>
        </p:nvGrpSpPr>
        <p:grpSpPr>
          <a:xfrm>
            <a:off x="0" y="1157630"/>
            <a:ext cx="9144000" cy="7646437"/>
            <a:chOff x="0" y="0"/>
            <a:chExt cx="6350000" cy="5310026"/>
          </a:xfrm>
        </p:grpSpPr>
        <p:sp>
          <p:nvSpPr>
            <p:cNvPr id="4" name="Freeform 4"/>
            <p:cNvSpPr/>
            <p:nvPr/>
          </p:nvSpPr>
          <p:spPr>
            <a:xfrm>
              <a:off x="0" y="0"/>
              <a:ext cx="6350000" cy="5310026"/>
            </a:xfrm>
            <a:custGeom>
              <a:avLst/>
              <a:gdLst/>
              <a:ahLst/>
              <a:cxnLst/>
              <a:rect l="l" t="t" r="r" b="b"/>
              <a:pathLst>
                <a:path w="6350000" h="5310026">
                  <a:moveTo>
                    <a:pt x="6350000" y="5310026"/>
                  </a:moveTo>
                  <a:lnTo>
                    <a:pt x="0" y="5310026"/>
                  </a:lnTo>
                  <a:lnTo>
                    <a:pt x="0" y="0"/>
                  </a:lnTo>
                  <a:lnTo>
                    <a:pt x="6350000" y="5310026"/>
                  </a:lnTo>
                  <a:close/>
                </a:path>
              </a:pathLst>
            </a:custGeom>
            <a:solidFill>
              <a:srgbClr val="053249"/>
            </a:solidFill>
          </p:spPr>
          <p:txBody>
            <a:bodyPr/>
            <a:lstStyle/>
            <a:p>
              <a:endParaRPr lang="en-IE"/>
            </a:p>
          </p:txBody>
        </p:sp>
      </p:grpSp>
      <p:sp>
        <p:nvSpPr>
          <p:cNvPr id="5" name="Freeform 5"/>
          <p:cNvSpPr/>
          <p:nvPr/>
        </p:nvSpPr>
        <p:spPr>
          <a:xfrm flipH="1">
            <a:off x="-117412" y="6453106"/>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6" name="Freeform 6"/>
          <p:cNvSpPr/>
          <p:nvPr/>
        </p:nvSpPr>
        <p:spPr>
          <a:xfrm rot="-10800000" flipH="1">
            <a:off x="5310106" y="0"/>
            <a:ext cx="3833894" cy="3833894"/>
          </a:xfrm>
          <a:custGeom>
            <a:avLst/>
            <a:gdLst/>
            <a:ahLst/>
            <a:cxnLst/>
            <a:rect l="l" t="t" r="r" b="b"/>
            <a:pathLst>
              <a:path w="3833894" h="3833894">
                <a:moveTo>
                  <a:pt x="3833894" y="0"/>
                </a:moveTo>
                <a:lnTo>
                  <a:pt x="0" y="0"/>
                </a:lnTo>
                <a:lnTo>
                  <a:pt x="0" y="3833894"/>
                </a:lnTo>
                <a:lnTo>
                  <a:pt x="3833894" y="3833894"/>
                </a:lnTo>
                <a:lnTo>
                  <a:pt x="383389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7" name="Freeform 7"/>
          <p:cNvSpPr/>
          <p:nvPr/>
        </p:nvSpPr>
        <p:spPr>
          <a:xfrm>
            <a:off x="2055984" y="2208406"/>
            <a:ext cx="5032033" cy="5870189"/>
          </a:xfrm>
          <a:custGeom>
            <a:avLst/>
            <a:gdLst/>
            <a:ahLst/>
            <a:cxnLst/>
            <a:rect l="l" t="t" r="r" b="b"/>
            <a:pathLst>
              <a:path w="5032033" h="5870189">
                <a:moveTo>
                  <a:pt x="0" y="0"/>
                </a:moveTo>
                <a:lnTo>
                  <a:pt x="5032032" y="0"/>
                </a:lnTo>
                <a:lnTo>
                  <a:pt x="5032032" y="5870188"/>
                </a:lnTo>
                <a:lnTo>
                  <a:pt x="0" y="5870188"/>
                </a:lnTo>
                <a:lnTo>
                  <a:pt x="0" y="0"/>
                </a:lnTo>
                <a:close/>
              </a:path>
            </a:pathLst>
          </a:custGeom>
          <a:blipFill>
            <a:blip r:embed="rId6"/>
            <a:stretch>
              <a:fillRect l="-37547" r="-37547"/>
            </a:stretch>
          </a:blipFill>
        </p:spPr>
        <p:txBody>
          <a:bodyPr/>
          <a:lstStyle/>
          <a:p>
            <a:endParaRPr lang="en-IE"/>
          </a:p>
        </p:txBody>
      </p:sp>
      <p:sp>
        <p:nvSpPr>
          <p:cNvPr id="8" name="TextBox 8"/>
          <p:cNvSpPr txBox="1"/>
          <p:nvPr/>
        </p:nvSpPr>
        <p:spPr>
          <a:xfrm>
            <a:off x="9601226" y="192323"/>
            <a:ext cx="8491616" cy="1354217"/>
          </a:xfrm>
          <a:prstGeom prst="rect">
            <a:avLst/>
          </a:prstGeom>
        </p:spPr>
        <p:txBody>
          <a:bodyPr wrap="square" lIns="0" tIns="0" rIns="0" bIns="0" rtlCol="0" anchor="t">
            <a:spAutoFit/>
          </a:bodyPr>
          <a:lstStyle/>
          <a:p>
            <a:r>
              <a:rPr lang="en-GB" sz="4400" spc="-70" dirty="0">
                <a:solidFill>
                  <a:srgbClr val="033C5B"/>
                </a:solidFill>
                <a:latin typeface="HK Grotesk Bold"/>
              </a:rPr>
              <a:t>Aprovechar la analítica para el aprendizaje personalizado</a:t>
            </a:r>
            <a:endParaRPr lang="en-US" sz="4400" spc="-70" dirty="0">
              <a:solidFill>
                <a:srgbClr val="033C5B"/>
              </a:solidFill>
              <a:latin typeface="HK Grotesk Bold"/>
            </a:endParaRPr>
          </a:p>
        </p:txBody>
      </p:sp>
      <p:sp>
        <p:nvSpPr>
          <p:cNvPr id="9" name="TextBox 9"/>
          <p:cNvSpPr txBox="1"/>
          <p:nvPr/>
        </p:nvSpPr>
        <p:spPr>
          <a:xfrm>
            <a:off x="9613816" y="1662564"/>
            <a:ext cx="8369384" cy="6447791"/>
          </a:xfrm>
          <a:prstGeom prst="rect">
            <a:avLst/>
          </a:prstGeom>
        </p:spPr>
        <p:txBody>
          <a:bodyPr wrap="square" lIns="0" tIns="0" rIns="0" bIns="0" rtlCol="0" anchor="t">
            <a:spAutoFit/>
          </a:bodyPr>
          <a:lstStyle/>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Analizando los datos sobre las interacciones, las evaluaciones y los comentarios de los alumnos, los educadores pueden identificar patrones de aprendizaje, preferencias y retos propios de cada estudiante. </a:t>
            </a:r>
          </a:p>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Esta inteligencia permite personalizar el contenido educativo y los comentarios, garantizando que cada alumno reciba la instrucción más adecuada a su estilo de aprendizaje y a su progreso. </a:t>
            </a:r>
          </a:p>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Los análisis pueden servir de base para la creación de itinerarios de aprendizaje personalizados, que permitan a los estudiantes navegar por el material del curso a un ritmo y en una secuencia que optimicen sus resultados de aprendizaje. </a:t>
            </a:r>
          </a:p>
          <a:p>
            <a:pPr marL="457200" indent="-457200" algn="just">
              <a:lnSpc>
                <a:spcPts val="3639"/>
              </a:lnSpc>
              <a:spcBef>
                <a:spcPct val="0"/>
              </a:spcBef>
              <a:buFont typeface="Arial" panose="020B0604020202020204" pitchFamily="34" charset="0"/>
              <a:buChar char="•"/>
            </a:pPr>
            <a:r>
              <a:rPr lang="en-GB" sz="2599" dirty="0">
                <a:solidFill>
                  <a:srgbClr val="121212"/>
                </a:solidFill>
                <a:latin typeface="HK Grotesk Light"/>
              </a:rPr>
              <a:t>El objetivo es fomentar una experiencia de aprendizaje más atractiva, eficaz e individualizada que se adapte en tiempo real a las necesidades de cada alumno.</a:t>
            </a:r>
            <a:endParaRPr lang="en-US" sz="2599" dirty="0">
              <a:solidFill>
                <a:srgbClr val="121212"/>
              </a:solidFill>
              <a:latin typeface="HK Grotesk Light"/>
            </a:endParaRPr>
          </a:p>
        </p:txBody>
      </p:sp>
      <p:sp>
        <p:nvSpPr>
          <p:cNvPr id="13" name="AutoShape 13"/>
          <p:cNvSpPr/>
          <p:nvPr/>
        </p:nvSpPr>
        <p:spPr>
          <a:xfrm rot="5400000">
            <a:off x="9139238" y="173356"/>
            <a:ext cx="9525" cy="17270948"/>
          </a:xfrm>
          <a:prstGeom prst="rect">
            <a:avLst/>
          </a:prstGeom>
          <a:solidFill>
            <a:srgbClr val="FB8709"/>
          </a:solidFill>
        </p:spPr>
        <p:txBody>
          <a:bodyPr/>
          <a:lstStyle/>
          <a:p>
            <a:endParaRPr lang="en-IE"/>
          </a:p>
        </p:txBody>
      </p:sp>
      <p:sp>
        <p:nvSpPr>
          <p:cNvPr id="16" name="Google Shape;117;p3">
            <a:extLst>
              <a:ext uri="{FF2B5EF4-FFF2-40B4-BE49-F238E27FC236}">
                <a16:creationId xmlns:a16="http://schemas.microsoft.com/office/drawing/2014/main" id="{3F414774-A777-AA07-836C-5363A7CB9D92}"/>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18;p3">
            <a:extLst>
              <a:ext uri="{FF2B5EF4-FFF2-40B4-BE49-F238E27FC236}">
                <a16:creationId xmlns:a16="http://schemas.microsoft.com/office/drawing/2014/main" id="{DCF9C382-5BE1-D616-7E13-41C92C95997A}"/>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 name="Picture 18">
            <a:extLst>
              <a:ext uri="{FF2B5EF4-FFF2-40B4-BE49-F238E27FC236}">
                <a16:creationId xmlns:a16="http://schemas.microsoft.com/office/drawing/2014/main" id="{AFCBBEF1-028C-5FE7-6000-7D8920B261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10" name="Google Shape;124;p4">
            <a:extLst>
              <a:ext uri="{FF2B5EF4-FFF2-40B4-BE49-F238E27FC236}">
                <a16:creationId xmlns:a16="http://schemas.microsoft.com/office/drawing/2014/main" id="{C975A899-687A-2BB9-A6BD-5F596969E532}"/>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882500" y="1210628"/>
            <a:ext cx="14177966" cy="1102097"/>
          </a:xfrm>
          <a:prstGeom prst="rect">
            <a:avLst/>
          </a:prstGeom>
        </p:spPr>
        <p:txBody>
          <a:bodyPr lIns="0" tIns="0" rIns="0" bIns="0" rtlCol="0" anchor="t">
            <a:spAutoFit/>
          </a:bodyPr>
          <a:lstStyle/>
          <a:p>
            <a:pPr>
              <a:lnSpc>
                <a:spcPts val="9680"/>
              </a:lnSpc>
            </a:pPr>
            <a:r>
              <a:rPr lang="en-GB" sz="4400" spc="-87" dirty="0">
                <a:solidFill>
                  <a:srgbClr val="033C5B"/>
                </a:solidFill>
                <a:latin typeface="HK Grotesk Bold"/>
              </a:rPr>
              <a:t>Proyectos interdisciplinares y aprendizaje colaborativo</a:t>
            </a:r>
            <a:endParaRPr lang="en-US" sz="4400" spc="-87" dirty="0">
              <a:solidFill>
                <a:srgbClr val="033C5B"/>
              </a:solidFill>
              <a:latin typeface="HK Grotesk Bold"/>
            </a:endParaRPr>
          </a:p>
        </p:txBody>
      </p:sp>
      <p:sp>
        <p:nvSpPr>
          <p:cNvPr id="3" name="AutoShape 3"/>
          <p:cNvSpPr/>
          <p:nvPr/>
        </p:nvSpPr>
        <p:spPr>
          <a:xfrm>
            <a:off x="17044742" y="-150232"/>
            <a:ext cx="1246758" cy="8954299"/>
          </a:xfrm>
          <a:prstGeom prst="rect">
            <a:avLst/>
          </a:prstGeom>
          <a:solidFill>
            <a:srgbClr val="FB8709"/>
          </a:solidFill>
        </p:spPr>
        <p:txBody>
          <a:bodyPr/>
          <a:lstStyle/>
          <a:p>
            <a:endParaRPr lang="en-IE"/>
          </a:p>
        </p:txBody>
      </p:sp>
      <p:sp>
        <p:nvSpPr>
          <p:cNvPr id="4" name="AutoShape 4"/>
          <p:cNvSpPr/>
          <p:nvPr/>
        </p:nvSpPr>
        <p:spPr>
          <a:xfrm rot="-5400000">
            <a:off x="8522371" y="-8522371"/>
            <a:ext cx="1246758" cy="18291501"/>
          </a:xfrm>
          <a:prstGeom prst="rect">
            <a:avLst/>
          </a:prstGeom>
          <a:solidFill>
            <a:srgbClr val="FB8709"/>
          </a:solidFill>
        </p:spPr>
        <p:txBody>
          <a:bodyPr/>
          <a:lstStyle/>
          <a:p>
            <a:endParaRPr lang="en-IE"/>
          </a:p>
        </p:txBody>
      </p:sp>
      <p:grpSp>
        <p:nvGrpSpPr>
          <p:cNvPr id="5" name="Group 5"/>
          <p:cNvGrpSpPr/>
          <p:nvPr/>
        </p:nvGrpSpPr>
        <p:grpSpPr>
          <a:xfrm rot="-10800000">
            <a:off x="13961765" y="-1849"/>
            <a:ext cx="4329736" cy="4322808"/>
            <a:chOff x="0" y="0"/>
            <a:chExt cx="6350000" cy="6339840"/>
          </a:xfrm>
        </p:grpSpPr>
        <p:sp>
          <p:nvSpPr>
            <p:cNvPr id="6" name="Freeform 6"/>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IE"/>
            </a:p>
          </p:txBody>
        </p:sp>
      </p:grpSp>
      <p:sp>
        <p:nvSpPr>
          <p:cNvPr id="7" name="Freeform 7"/>
          <p:cNvSpPr/>
          <p:nvPr/>
        </p:nvSpPr>
        <p:spPr>
          <a:xfrm rot="-10800000" flipH="1">
            <a:off x="16406647" y="0"/>
            <a:ext cx="1884854" cy="1884854"/>
          </a:xfrm>
          <a:custGeom>
            <a:avLst/>
            <a:gdLst/>
            <a:ahLst/>
            <a:cxnLst/>
            <a:rect l="l" t="t" r="r" b="b"/>
            <a:pathLst>
              <a:path w="1884854" h="1884854">
                <a:moveTo>
                  <a:pt x="1884854" y="0"/>
                </a:moveTo>
                <a:lnTo>
                  <a:pt x="0" y="0"/>
                </a:lnTo>
                <a:lnTo>
                  <a:pt x="0" y="1884854"/>
                </a:lnTo>
                <a:lnTo>
                  <a:pt x="1884854" y="1884854"/>
                </a:lnTo>
                <a:lnTo>
                  <a:pt x="188485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graphicFrame>
        <p:nvGraphicFramePr>
          <p:cNvPr id="17" name="Diagram 16">
            <a:extLst>
              <a:ext uri="{FF2B5EF4-FFF2-40B4-BE49-F238E27FC236}">
                <a16:creationId xmlns:a16="http://schemas.microsoft.com/office/drawing/2014/main" id="{B58CF869-49AF-3D7F-097C-519E632FF241}"/>
              </a:ext>
            </a:extLst>
          </p:cNvPr>
          <p:cNvGraphicFramePr/>
          <p:nvPr>
            <p:extLst>
              <p:ext uri="{D42A27DB-BD31-4B8C-83A1-F6EECF244321}">
                <p14:modId xmlns:p14="http://schemas.microsoft.com/office/powerpoint/2010/main" val="1305611707"/>
              </p:ext>
            </p:extLst>
          </p:nvPr>
        </p:nvGraphicFramePr>
        <p:xfrm>
          <a:off x="508526" y="2432134"/>
          <a:ext cx="10083274" cy="553860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AutoShape 12"/>
          <p:cNvSpPr/>
          <p:nvPr/>
        </p:nvSpPr>
        <p:spPr>
          <a:xfrm rot="5400000">
            <a:off x="9139238" y="173356"/>
            <a:ext cx="9525" cy="17270948"/>
          </a:xfrm>
          <a:prstGeom prst="rect">
            <a:avLst/>
          </a:prstGeom>
          <a:solidFill>
            <a:srgbClr val="FB8709"/>
          </a:solidFill>
        </p:spPr>
        <p:txBody>
          <a:bodyPr/>
          <a:lstStyle/>
          <a:p>
            <a:endParaRPr lang="en-IE"/>
          </a:p>
        </p:txBody>
      </p:sp>
      <p:sp>
        <p:nvSpPr>
          <p:cNvPr id="13" name="Google Shape;117;p3">
            <a:extLst>
              <a:ext uri="{FF2B5EF4-FFF2-40B4-BE49-F238E27FC236}">
                <a16:creationId xmlns:a16="http://schemas.microsoft.com/office/drawing/2014/main" id="{3EE3C642-3FE0-DB66-A8B2-948676651BE5}"/>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 name="Google Shape;118;p3">
            <a:extLst>
              <a:ext uri="{FF2B5EF4-FFF2-40B4-BE49-F238E27FC236}">
                <a16:creationId xmlns:a16="http://schemas.microsoft.com/office/drawing/2014/main" id="{84FEDDA0-2B7D-FD01-F6CB-8F1B9E72D3A3}"/>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6" name="Picture 15">
            <a:extLst>
              <a:ext uri="{FF2B5EF4-FFF2-40B4-BE49-F238E27FC236}">
                <a16:creationId xmlns:a16="http://schemas.microsoft.com/office/drawing/2014/main" id="{96197C2C-0B43-CE77-CDA6-ACF72F2F025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8" name="Google Shape;124;p4">
            <a:extLst>
              <a:ext uri="{FF2B5EF4-FFF2-40B4-BE49-F238E27FC236}">
                <a16:creationId xmlns:a16="http://schemas.microsoft.com/office/drawing/2014/main" id="{F8677200-34B9-58BC-1D2E-0DD53F865C6E}"/>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230C1E0D-8A69-918A-431B-A4EB09521E8D}"/>
            </a:ext>
          </a:extLst>
        </p:cNvPr>
        <p:cNvGrpSpPr/>
        <p:nvPr/>
      </p:nvGrpSpPr>
      <p:grpSpPr>
        <a:xfrm>
          <a:off x="0" y="0"/>
          <a:ext cx="0" cy="0"/>
          <a:chOff x="0" y="0"/>
          <a:chExt cx="0" cy="0"/>
        </a:xfrm>
      </p:grpSpPr>
      <p:sp>
        <p:nvSpPr>
          <p:cNvPr id="2" name="TextBox 2">
            <a:extLst>
              <a:ext uri="{FF2B5EF4-FFF2-40B4-BE49-F238E27FC236}">
                <a16:creationId xmlns:a16="http://schemas.microsoft.com/office/drawing/2014/main" id="{3F021277-C2F8-0EDA-561D-B969B35F2CCB}"/>
              </a:ext>
            </a:extLst>
          </p:cNvPr>
          <p:cNvSpPr txBox="1"/>
          <p:nvPr/>
        </p:nvSpPr>
        <p:spPr>
          <a:xfrm>
            <a:off x="384936" y="316913"/>
            <a:ext cx="9079215" cy="1393630"/>
          </a:xfrm>
          <a:prstGeom prst="rect">
            <a:avLst/>
          </a:prstGeom>
        </p:spPr>
        <p:txBody>
          <a:bodyPr wrap="square" lIns="0" tIns="0" rIns="0" bIns="0" rtlCol="0" anchor="t">
            <a:spAutoFit/>
          </a:bodyPr>
          <a:lstStyle/>
          <a:p>
            <a:r>
              <a:rPr lang="en-GB" sz="4400" spc="-69" dirty="0">
                <a:solidFill>
                  <a:srgbClr val="033C5B"/>
                </a:solidFill>
                <a:latin typeface="HK Grotesk Bold"/>
              </a:rPr>
              <a:t>Contribuciones de expertos invitados en Flipped Learning</a:t>
            </a:r>
          </a:p>
        </p:txBody>
      </p:sp>
      <p:sp>
        <p:nvSpPr>
          <p:cNvPr id="3" name="TextBox 3">
            <a:extLst>
              <a:ext uri="{FF2B5EF4-FFF2-40B4-BE49-F238E27FC236}">
                <a16:creationId xmlns:a16="http://schemas.microsoft.com/office/drawing/2014/main" id="{07764FB7-7C10-F502-D25C-9D4E3909534C}"/>
              </a:ext>
            </a:extLst>
          </p:cNvPr>
          <p:cNvSpPr txBox="1"/>
          <p:nvPr/>
        </p:nvSpPr>
        <p:spPr>
          <a:xfrm>
            <a:off x="291662" y="1882077"/>
            <a:ext cx="8582192" cy="6969152"/>
          </a:xfrm>
          <a:prstGeom prst="rect">
            <a:avLst/>
          </a:prstGeom>
        </p:spPr>
        <p:txBody>
          <a:bodyPr wrap="square" lIns="0" tIns="0" rIns="0" bIns="0" rtlCol="0" anchor="t">
            <a:spAutoFit/>
          </a:bodyPr>
          <a:lstStyle/>
          <a:p>
            <a:pPr marL="302259" lvl="1" algn="just">
              <a:lnSpc>
                <a:spcPts val="3919"/>
              </a:lnSpc>
            </a:pPr>
            <a:r>
              <a:rPr lang="en-GB" sz="2400" b="1" dirty="0">
                <a:solidFill>
                  <a:srgbClr val="121212"/>
                </a:solidFill>
                <a:latin typeface="HK Grotesk Light"/>
              </a:rPr>
              <a:t>La incorporación de contribuciones de expertos invitados al contenido de las clases invertidas enriquece significativamente el plan de estudios con conocimientos prácticos y relevancia para el sector. </a:t>
            </a:r>
          </a:p>
          <a:p>
            <a:pPr marL="302259" lvl="1" algn="just">
              <a:lnSpc>
                <a:spcPts val="3919"/>
              </a:lnSpc>
            </a:pPr>
            <a:endParaRPr lang="en-GB" sz="2400" dirty="0">
              <a:solidFill>
                <a:srgbClr val="121212"/>
              </a:solidFill>
              <a:latin typeface="HK Grotesk Light"/>
            </a:endParaRPr>
          </a:p>
          <a:p>
            <a:pPr marL="302259" lvl="1" algn="just">
              <a:lnSpc>
                <a:spcPts val="3919"/>
              </a:lnSpc>
            </a:pPr>
            <a:r>
              <a:rPr lang="en-GB" sz="2400" b="1" dirty="0">
                <a:solidFill>
                  <a:srgbClr val="121212"/>
                </a:solidFill>
                <a:latin typeface="HK Grotesk Light"/>
              </a:rPr>
              <a:t>¿CÓMO?</a:t>
            </a:r>
          </a:p>
          <a:p>
            <a:pPr marL="645159" lvl="1" indent="-342900" algn="just">
              <a:lnSpc>
                <a:spcPts val="3919"/>
              </a:lnSpc>
              <a:buFont typeface="Arial" panose="020B0604020202020204" pitchFamily="34" charset="0"/>
              <a:buChar char="•"/>
            </a:pPr>
            <a:r>
              <a:rPr lang="en-GB" sz="2400" dirty="0">
                <a:solidFill>
                  <a:srgbClr val="121212"/>
                </a:solidFill>
                <a:latin typeface="HK Grotesk Light"/>
              </a:rPr>
              <a:t>A través de entrevistas grabadas, sesiones de preguntas y respuestas en directo y contenidos elaborados por invitados que ofrecen a los estudiantes aplicaciones reales de los conocimientos teóricos. </a:t>
            </a:r>
          </a:p>
          <a:p>
            <a:pPr marL="645159" lvl="1" indent="-342900" algn="just">
              <a:lnSpc>
                <a:spcPts val="3919"/>
              </a:lnSpc>
              <a:buFont typeface="Arial" panose="020B0604020202020204" pitchFamily="34" charset="0"/>
              <a:buChar char="•"/>
            </a:pPr>
            <a:r>
              <a:rPr lang="en-GB" sz="2400" dirty="0">
                <a:solidFill>
                  <a:srgbClr val="121212"/>
                </a:solidFill>
                <a:latin typeface="HK Grotesk Light"/>
              </a:rPr>
              <a:t>Los expertos ofrecen diversas perspectivas, ponen al día a los alumnos sobre las tendencias actuales y comparten experiencias que tienden puentes entre el mundo académico y la industria. </a:t>
            </a:r>
          </a:p>
        </p:txBody>
      </p:sp>
      <p:sp>
        <p:nvSpPr>
          <p:cNvPr id="4" name="AutoShape 4">
            <a:extLst>
              <a:ext uri="{FF2B5EF4-FFF2-40B4-BE49-F238E27FC236}">
                <a16:creationId xmlns:a16="http://schemas.microsoft.com/office/drawing/2014/main" id="{C197AB2C-1272-6D6E-1AE0-AAD19FA201B8}"/>
              </a:ext>
            </a:extLst>
          </p:cNvPr>
          <p:cNvSpPr/>
          <p:nvPr/>
        </p:nvSpPr>
        <p:spPr>
          <a:xfrm>
            <a:off x="9144000" y="3783991"/>
            <a:ext cx="9144000" cy="6503009"/>
          </a:xfrm>
          <a:prstGeom prst="rect">
            <a:avLst/>
          </a:prstGeom>
          <a:solidFill>
            <a:srgbClr val="FB8709"/>
          </a:solidFill>
        </p:spPr>
        <p:txBody>
          <a:bodyPr/>
          <a:lstStyle/>
          <a:p>
            <a:endParaRPr lang="en-IE"/>
          </a:p>
        </p:txBody>
      </p:sp>
      <p:sp>
        <p:nvSpPr>
          <p:cNvPr id="5" name="AutoShape 5">
            <a:extLst>
              <a:ext uri="{FF2B5EF4-FFF2-40B4-BE49-F238E27FC236}">
                <a16:creationId xmlns:a16="http://schemas.microsoft.com/office/drawing/2014/main" id="{C71E7797-7CD7-76AF-F64F-1B6A0DD92CCF}"/>
              </a:ext>
            </a:extLst>
          </p:cNvPr>
          <p:cNvSpPr/>
          <p:nvPr/>
        </p:nvSpPr>
        <p:spPr>
          <a:xfrm>
            <a:off x="9144000" y="0"/>
            <a:ext cx="9144000" cy="5143500"/>
          </a:xfrm>
          <a:prstGeom prst="rect">
            <a:avLst/>
          </a:prstGeom>
          <a:solidFill>
            <a:srgbClr val="053249"/>
          </a:solidFill>
        </p:spPr>
        <p:txBody>
          <a:bodyPr/>
          <a:lstStyle/>
          <a:p>
            <a:endParaRPr lang="en-IE"/>
          </a:p>
        </p:txBody>
      </p:sp>
      <p:sp>
        <p:nvSpPr>
          <p:cNvPr id="6" name="Freeform 6">
            <a:extLst>
              <a:ext uri="{FF2B5EF4-FFF2-40B4-BE49-F238E27FC236}">
                <a16:creationId xmlns:a16="http://schemas.microsoft.com/office/drawing/2014/main" id="{06FEF451-89E9-CAAD-6FBC-BB17476AC99E}"/>
              </a:ext>
            </a:extLst>
          </p:cNvPr>
          <p:cNvSpPr/>
          <p:nvPr/>
        </p:nvSpPr>
        <p:spPr>
          <a:xfrm rot="5400000">
            <a:off x="9144000" y="7702914"/>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7" name="Freeform 7">
            <a:extLst>
              <a:ext uri="{FF2B5EF4-FFF2-40B4-BE49-F238E27FC236}">
                <a16:creationId xmlns:a16="http://schemas.microsoft.com/office/drawing/2014/main" id="{943D2A9E-3354-D35E-1577-8A66C4481888}"/>
              </a:ext>
            </a:extLst>
          </p:cNvPr>
          <p:cNvSpPr/>
          <p:nvPr/>
        </p:nvSpPr>
        <p:spPr>
          <a:xfrm rot="-5400000">
            <a:off x="15703914" y="0"/>
            <a:ext cx="2584086" cy="2584086"/>
          </a:xfrm>
          <a:custGeom>
            <a:avLst/>
            <a:gdLst/>
            <a:ahLst/>
            <a:cxnLst/>
            <a:rect l="l" t="t" r="r" b="b"/>
            <a:pathLst>
              <a:path w="2584086" h="2584086">
                <a:moveTo>
                  <a:pt x="0" y="0"/>
                </a:moveTo>
                <a:lnTo>
                  <a:pt x="2584086" y="0"/>
                </a:lnTo>
                <a:lnTo>
                  <a:pt x="2584086" y="2584086"/>
                </a:lnTo>
                <a:lnTo>
                  <a:pt x="0" y="25840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sp>
        <p:nvSpPr>
          <p:cNvPr id="8" name="Freeform 8">
            <a:extLst>
              <a:ext uri="{FF2B5EF4-FFF2-40B4-BE49-F238E27FC236}">
                <a16:creationId xmlns:a16="http://schemas.microsoft.com/office/drawing/2014/main" id="{4A7B82CC-A8A4-F242-697D-240FE7E415CF}"/>
              </a:ext>
            </a:extLst>
          </p:cNvPr>
          <p:cNvSpPr/>
          <p:nvPr/>
        </p:nvSpPr>
        <p:spPr>
          <a:xfrm>
            <a:off x="11243339" y="2258982"/>
            <a:ext cx="4945322" cy="5769036"/>
          </a:xfrm>
          <a:custGeom>
            <a:avLst/>
            <a:gdLst/>
            <a:ahLst/>
            <a:cxnLst/>
            <a:rect l="l" t="t" r="r" b="b"/>
            <a:pathLst>
              <a:path w="4945322" h="5769036">
                <a:moveTo>
                  <a:pt x="0" y="0"/>
                </a:moveTo>
                <a:lnTo>
                  <a:pt x="4945322" y="0"/>
                </a:lnTo>
                <a:lnTo>
                  <a:pt x="4945322" y="5769036"/>
                </a:lnTo>
                <a:lnTo>
                  <a:pt x="0" y="5769036"/>
                </a:lnTo>
                <a:lnTo>
                  <a:pt x="0" y="0"/>
                </a:lnTo>
                <a:close/>
              </a:path>
            </a:pathLst>
          </a:custGeom>
          <a:blipFill>
            <a:blip r:embed="rId6"/>
            <a:stretch>
              <a:fillRect l="-37492" r="-37492"/>
            </a:stretch>
          </a:blipFill>
        </p:spPr>
        <p:txBody>
          <a:bodyPr/>
          <a:lstStyle/>
          <a:p>
            <a:endParaRPr lang="en-IE"/>
          </a:p>
        </p:txBody>
      </p:sp>
      <p:sp>
        <p:nvSpPr>
          <p:cNvPr id="9" name="Freeform 9">
            <a:extLst>
              <a:ext uri="{FF2B5EF4-FFF2-40B4-BE49-F238E27FC236}">
                <a16:creationId xmlns:a16="http://schemas.microsoft.com/office/drawing/2014/main" id="{9FEB2771-9978-1ABC-FF4A-ED5B85A016A4}"/>
              </a:ext>
            </a:extLst>
          </p:cNvPr>
          <p:cNvSpPr/>
          <p:nvPr/>
        </p:nvSpPr>
        <p:spPr>
          <a:xfrm>
            <a:off x="385759" y="8288550"/>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7"/>
            <a:stretch>
              <a:fillRect/>
            </a:stretch>
          </a:blipFill>
        </p:spPr>
        <p:txBody>
          <a:bodyPr/>
          <a:lstStyle/>
          <a:p>
            <a:endParaRPr lang="en-IE"/>
          </a:p>
        </p:txBody>
      </p:sp>
      <p:sp>
        <p:nvSpPr>
          <p:cNvPr id="10" name="Freeform 10">
            <a:extLst>
              <a:ext uri="{FF2B5EF4-FFF2-40B4-BE49-F238E27FC236}">
                <a16:creationId xmlns:a16="http://schemas.microsoft.com/office/drawing/2014/main" id="{8E9BE874-5B7F-286D-ACAA-97D4E345938B}"/>
              </a:ext>
            </a:extLst>
          </p:cNvPr>
          <p:cNvSpPr/>
          <p:nvPr/>
        </p:nvSpPr>
        <p:spPr>
          <a:xfrm>
            <a:off x="2874251" y="9104366"/>
            <a:ext cx="2590889" cy="699540"/>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8"/>
            <a:stretch>
              <a:fillRect/>
            </a:stretch>
          </a:blipFill>
        </p:spPr>
        <p:txBody>
          <a:bodyPr/>
          <a:lstStyle/>
          <a:p>
            <a:endParaRPr lang="en-IE"/>
          </a:p>
        </p:txBody>
      </p:sp>
    </p:spTree>
    <p:extLst>
      <p:ext uri="{BB962C8B-B14F-4D97-AF65-F5344CB8AC3E}">
        <p14:creationId xmlns:p14="http://schemas.microsoft.com/office/powerpoint/2010/main" val="390103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sp>
        <p:nvSpPr>
          <p:cNvPr id="2" name="TextBox 2"/>
          <p:cNvSpPr txBox="1"/>
          <p:nvPr/>
        </p:nvSpPr>
        <p:spPr>
          <a:xfrm>
            <a:off x="3124200" y="471825"/>
            <a:ext cx="13265244" cy="909736"/>
          </a:xfrm>
          <a:prstGeom prst="rect">
            <a:avLst/>
          </a:prstGeom>
        </p:spPr>
        <p:txBody>
          <a:bodyPr lIns="0" tIns="0" rIns="0" bIns="0" rtlCol="0" anchor="t">
            <a:spAutoFit/>
          </a:bodyPr>
          <a:lstStyle/>
          <a:p>
            <a:pPr>
              <a:lnSpc>
                <a:spcPts val="7699"/>
              </a:lnSpc>
            </a:pPr>
            <a:r>
              <a:rPr lang="en-GB" sz="4400" spc="-69" dirty="0">
                <a:solidFill>
                  <a:srgbClr val="033C5B"/>
                </a:solidFill>
                <a:latin typeface="HK Grotesk Bold"/>
              </a:rPr>
              <a:t>Prácticas sostenibles en el diseño de Flipped Classrooms</a:t>
            </a:r>
            <a:endParaRPr lang="en-US" sz="4400" spc="-69" dirty="0">
              <a:solidFill>
                <a:srgbClr val="033C5B"/>
              </a:solidFill>
              <a:latin typeface="HK Grotesk Bold"/>
            </a:endParaRPr>
          </a:p>
        </p:txBody>
      </p:sp>
      <p:sp>
        <p:nvSpPr>
          <p:cNvPr id="3" name="AutoShape 3"/>
          <p:cNvSpPr/>
          <p:nvPr/>
        </p:nvSpPr>
        <p:spPr>
          <a:xfrm>
            <a:off x="-130877" y="-38241"/>
            <a:ext cx="2766824" cy="5218616"/>
          </a:xfrm>
          <a:prstGeom prst="rect">
            <a:avLst/>
          </a:prstGeom>
          <a:solidFill>
            <a:srgbClr val="FB8709"/>
          </a:solidFill>
        </p:spPr>
        <p:txBody>
          <a:bodyPr/>
          <a:lstStyle/>
          <a:p>
            <a:endParaRPr lang="en-IE"/>
          </a:p>
        </p:txBody>
      </p:sp>
      <p:sp>
        <p:nvSpPr>
          <p:cNvPr id="4" name="Freeform 4"/>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IE"/>
          </a:p>
        </p:txBody>
      </p:sp>
      <p:sp>
        <p:nvSpPr>
          <p:cNvPr id="5" name="AutoShape 5"/>
          <p:cNvSpPr/>
          <p:nvPr/>
        </p:nvSpPr>
        <p:spPr>
          <a:xfrm>
            <a:off x="-130877" y="5143500"/>
            <a:ext cx="2766824" cy="3665330"/>
          </a:xfrm>
          <a:prstGeom prst="rect">
            <a:avLst/>
          </a:prstGeom>
          <a:solidFill>
            <a:srgbClr val="053249"/>
          </a:solidFill>
        </p:spPr>
        <p:txBody>
          <a:bodyPr/>
          <a:lstStyle/>
          <a:p>
            <a:endParaRPr lang="en-IE"/>
          </a:p>
        </p:txBody>
      </p:sp>
      <p:sp>
        <p:nvSpPr>
          <p:cNvPr id="6" name="Freeform 6"/>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IE"/>
          </a:p>
        </p:txBody>
      </p:sp>
      <p:graphicFrame>
        <p:nvGraphicFramePr>
          <p:cNvPr id="16" name="Diagram 15">
            <a:extLst>
              <a:ext uri="{FF2B5EF4-FFF2-40B4-BE49-F238E27FC236}">
                <a16:creationId xmlns:a16="http://schemas.microsoft.com/office/drawing/2014/main" id="{42D3155B-CC24-6DCB-785F-A6B8A58827D7}"/>
              </a:ext>
            </a:extLst>
          </p:cNvPr>
          <p:cNvGraphicFramePr/>
          <p:nvPr>
            <p:extLst>
              <p:ext uri="{D42A27DB-BD31-4B8C-83A1-F6EECF244321}">
                <p14:modId xmlns:p14="http://schemas.microsoft.com/office/powerpoint/2010/main" val="2047231552"/>
              </p:ext>
            </p:extLst>
          </p:nvPr>
        </p:nvGraphicFramePr>
        <p:xfrm>
          <a:off x="3200400" y="1717920"/>
          <a:ext cx="13411200" cy="459350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AutoShape 11"/>
          <p:cNvSpPr/>
          <p:nvPr/>
        </p:nvSpPr>
        <p:spPr>
          <a:xfrm rot="5400000">
            <a:off x="9139238" y="173356"/>
            <a:ext cx="9525" cy="17270948"/>
          </a:xfrm>
          <a:prstGeom prst="rect">
            <a:avLst/>
          </a:prstGeom>
          <a:solidFill>
            <a:srgbClr val="FB8709"/>
          </a:solidFill>
        </p:spPr>
        <p:txBody>
          <a:bodyPr/>
          <a:lstStyle/>
          <a:p>
            <a:endParaRPr lang="en-IE"/>
          </a:p>
        </p:txBody>
      </p:sp>
      <p:sp>
        <p:nvSpPr>
          <p:cNvPr id="12" name="Google Shape;117;p3">
            <a:extLst>
              <a:ext uri="{FF2B5EF4-FFF2-40B4-BE49-F238E27FC236}">
                <a16:creationId xmlns:a16="http://schemas.microsoft.com/office/drawing/2014/main" id="{FC351CBF-96F0-A05C-5C5D-F18781AC2147}"/>
              </a:ext>
            </a:extLst>
          </p:cNvPr>
          <p:cNvSpPr/>
          <p:nvPr/>
        </p:nvSpPr>
        <p:spPr>
          <a:xfrm>
            <a:off x="249913" y="8436798"/>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11">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 name="Google Shape;118;p3">
            <a:extLst>
              <a:ext uri="{FF2B5EF4-FFF2-40B4-BE49-F238E27FC236}">
                <a16:creationId xmlns:a16="http://schemas.microsoft.com/office/drawing/2014/main" id="{CB38731E-42EB-26A3-4DA5-789003BE79C4}"/>
              </a:ext>
            </a:extLst>
          </p:cNvPr>
          <p:cNvSpPr/>
          <p:nvPr/>
        </p:nvSpPr>
        <p:spPr>
          <a:xfrm>
            <a:off x="2581085" y="9235099"/>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2">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 name="Picture 14">
            <a:extLst>
              <a:ext uri="{FF2B5EF4-FFF2-40B4-BE49-F238E27FC236}">
                <a16:creationId xmlns:a16="http://schemas.microsoft.com/office/drawing/2014/main" id="{9289F946-41F3-DDF8-1CEB-853EE36272B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210427" y="9149952"/>
            <a:ext cx="1829366" cy="665223"/>
          </a:xfrm>
          <a:prstGeom prst="rect">
            <a:avLst/>
          </a:prstGeom>
        </p:spPr>
      </p:pic>
      <p:sp>
        <p:nvSpPr>
          <p:cNvPr id="7" name="Google Shape;124;p4">
            <a:extLst>
              <a:ext uri="{FF2B5EF4-FFF2-40B4-BE49-F238E27FC236}">
                <a16:creationId xmlns:a16="http://schemas.microsoft.com/office/drawing/2014/main" id="{D5FEA895-407F-A801-4C66-FA9ABF891CED}"/>
              </a:ext>
            </a:extLst>
          </p:cNvPr>
          <p:cNvSpPr txBox="1"/>
          <p:nvPr/>
        </p:nvSpPr>
        <p:spPr>
          <a:xfrm>
            <a:off x="5156771" y="9121726"/>
            <a:ext cx="10227062"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400"/>
              <a:buFont typeface="Arial"/>
              <a:buNone/>
            </a:pPr>
            <a:r>
              <a:rPr lang="es-ES" sz="1400" b="0" i="0" dirty="0">
                <a:solidFill>
                  <a:srgbClr val="26324B"/>
                </a:solidFill>
                <a:effectLst/>
                <a:latin typeface="arial" panose="020B0604020202020204" pitchFamily="34" charset="0"/>
              </a:rPr>
              <a:t>Financiado por la Unión Europea. Las opiniones y puntos de vista expresados solo comprometen a su(s) autor(es) y no reflejan necesariamente los de la Unión Europea o los de la Agencia Ejecutiva Europea de Educación y Cultura (EACEA). Ni la Unión Europea ni la EACEA pueden ser considerados responsables de ellos.</a:t>
            </a:r>
            <a:endParaRPr lang="es-ES" sz="1400" b="0" i="0" u="none" strike="noStrike" cap="none" dirty="0">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C0D74CAA8C8594FB527560337980BAE" ma:contentTypeVersion="19" ma:contentTypeDescription="Ein neues Dokument erstellen." ma:contentTypeScope="" ma:versionID="de9c66bf42ae57207250e9ddcc5f2c23">
  <xsd:schema xmlns:xsd="http://www.w3.org/2001/XMLSchema" xmlns:xs="http://www.w3.org/2001/XMLSchema" xmlns:p="http://schemas.microsoft.com/office/2006/metadata/properties" xmlns:ns2="430356ca-346a-4774-90c4-b8265c315fe5" xmlns:ns3="80851ba6-372d-4eec-a67e-3d5093ef50d5" targetNamespace="http://schemas.microsoft.com/office/2006/metadata/properties" ma:root="true" ma:fieldsID="ae3ca1000d0d13e2f978f704e2abaa6a" ns2:_="" ns3:_="">
    <xsd:import namespace="430356ca-346a-4774-90c4-b8265c315fe5"/>
    <xsd:import namespace="80851ba6-372d-4eec-a67e-3d5093ef50d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356ca-346a-4774-90c4-b8265c315f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hidden="true"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hidden="true" ma:internalName="MediaServiceOCR" ma:readOnly="true">
      <xsd:simpleType>
        <xsd:restriction base="dms:Note"/>
      </xsd:simpleType>
    </xsd:element>
    <xsd:element name="MediaServiceLocation" ma:index="15" nillable="true" ma:displayName="Location" ma:hidden="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fac5efca-ab7b-4df3-a5b5-32f8be9274f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0851ba6-372d-4eec-a67e-3d5093ef50d5" elementFormDefault="qualified">
    <xsd:import namespace="http://schemas.microsoft.com/office/2006/documentManagement/types"/>
    <xsd:import namespace="http://schemas.microsoft.com/office/infopath/2007/PartnerControls"/>
    <xsd:element name="SharedWithUsers" ma:index="10" nillable="true" ma:displayName="Freigegeben für"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hidden="true" ma:internalName="SharedWithDetails" ma:readOnly="true">
      <xsd:simpleType>
        <xsd:restriction base="dms:Note"/>
      </xsd:simpleType>
    </xsd:element>
    <xsd:element name="TaxCatchAll" ma:index="23" nillable="true" ma:displayName="Taxonomy Catch All Column" ma:hidden="true" ma:list="{7cff63cb-ef2b-47ba-aad7-787bf7359fba}" ma:internalName="TaxCatchAll" ma:showField="CatchAllData" ma:web="80851ba6-372d-4eec-a67e-3d5093ef50d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altstyp"/>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0356ca-346a-4774-90c4-b8265c315fe5">
      <Terms xmlns="http://schemas.microsoft.com/office/infopath/2007/PartnerControls"/>
    </lcf76f155ced4ddcb4097134ff3c332f>
    <TaxCatchAll xmlns="80851ba6-372d-4eec-a67e-3d5093ef50d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BC3196-01D8-41B8-9DDB-7933F4C266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356ca-346a-4774-90c4-b8265c315fe5"/>
    <ds:schemaRef ds:uri="80851ba6-372d-4eec-a67e-3d5093ef5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7A4880-D191-4CE7-BF91-CC9C8C9F473A}">
  <ds:schemaRefs>
    <ds:schemaRef ds:uri="http://schemas.openxmlformats.org/package/2006/metadata/core-properties"/>
    <ds:schemaRef ds:uri="http://schemas.microsoft.com/office/2006/documentManagement/types"/>
    <ds:schemaRef ds:uri="http://purl.org/dc/elements/1.1/"/>
    <ds:schemaRef ds:uri="430356ca-346a-4774-90c4-b8265c315fe5"/>
    <ds:schemaRef ds:uri="http://purl.org/dc/terms/"/>
    <ds:schemaRef ds:uri="http://purl.org/dc/dcmitype/"/>
    <ds:schemaRef ds:uri="80851ba6-372d-4eec-a67e-3d5093ef50d5"/>
    <ds:schemaRef ds:uri="http://www.w3.org/XML/1998/namespace"/>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7268D171-BE6D-4DCA-9972-01081BA97C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3898</Words>
  <Application>Microsoft Office PowerPoint</Application>
  <PresentationFormat>Custom</PresentationFormat>
  <Paragraphs>143</Paragraphs>
  <Slides>19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Arial</vt:lpstr>
      <vt:lpstr>Calibri</vt:lpstr>
      <vt:lpstr>Aptos</vt:lpstr>
      <vt:lpstr>HK Grotesk</vt:lpstr>
      <vt:lpstr>Arial</vt:lpstr>
      <vt:lpstr>HK Grotesk Bold</vt:lpstr>
      <vt:lpstr>Wingdings</vt:lpstr>
      <vt:lpstr>HK Grotesk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CollaboratiVET-Modules_Content Development Template</dc:title>
  <dc:creator>Anthony Carty</dc:creator>
  <cp:keywords>, docId:2C7C163833ADE6163207B8C1B687BFC7</cp:keywords>
  <cp:lastModifiedBy>Sotiria Tsalamani</cp:lastModifiedBy>
  <cp:revision>35</cp:revision>
  <dcterms:created xsi:type="dcterms:W3CDTF">2006-08-16T00:00:00Z</dcterms:created>
  <dcterms:modified xsi:type="dcterms:W3CDTF">2024-11-08T20:06:46Z</dcterms:modified>
  <dc:identifier>DAF3h6kuNAo</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0x0101001C0D74CAA8C8594FB527560337980BAE</vt:lpwstr>
  </property>
  <property fmtid="{D5CDD505-2E9C-101B-9397-08002B2CF9AE}" pid="3" name="MediaServiceImageTags">
    <vt:lpwstr/>
  </property>
</Properties>
</file>