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68" r:id="rId7"/>
    <p:sldId id="278" r:id="rId8"/>
    <p:sldId id="279" r:id="rId9"/>
    <p:sldId id="280" r:id="rId10"/>
    <p:sldId id="277" r:id="rId11"/>
    <p:sldId id="270" r:id="rId12"/>
    <p:sldId id="269" r:id="rId13"/>
    <p:sldId id="281" r:id="rId14"/>
    <p:sldId id="271" r:id="rId15"/>
    <p:sldId id="282" r:id="rId16"/>
    <p:sldId id="272" r:id="rId17"/>
    <p:sldId id="287" r:id="rId18"/>
    <p:sldId id="284" r:id="rId19"/>
    <p:sldId id="273" r:id="rId20"/>
    <p:sldId id="285" r:id="rId21"/>
    <p:sldId id="286" r:id="rId22"/>
    <p:sldId id="283" r:id="rId23"/>
    <p:sldId id="274" r:id="rId24"/>
    <p:sldId id="275" r:id="rId25"/>
    <p:sldId id="276" r:id="rId26"/>
    <p:sldId id="288" r:id="rId27"/>
    <p:sldId id="289" r:id="rId28"/>
    <p:sldId id="264" r:id="rId29"/>
    <p:sldId id="290" r:id="rId30"/>
  </p:sldIdLst>
  <p:sldSz cx="18288000" cy="10287000"/>
  <p:notesSz cx="6858000" cy="9144000"/>
  <p:embeddedFontLst>
    <p:embeddedFont>
      <p:font typeface="HK Grotesk" panose="020B0604020202020204" charset="0"/>
      <p:regular r:id="rId31"/>
    </p:embeddedFont>
    <p:embeddedFont>
      <p:font typeface="HK Grotesk Bold" panose="020B0604020202020204" charset="0"/>
      <p:regular r:id="rId32"/>
    </p:embeddedFont>
    <p:embeddedFont>
      <p:font typeface="HK Grotesk Light"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501B3-9721-4445-8975-2852240D6886}" v="25" dt="2024-11-08T20:02:16.096"/>
  </p1510:revLst>
</p1510:revInfo>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3" autoAdjust="0"/>
    <p:restoredTop sz="94622" autoAdjust="0"/>
  </p:normalViewPr>
  <p:slideViewPr>
    <p:cSldViewPr>
      <p:cViewPr varScale="1">
        <p:scale>
          <a:sx n="61" d="100"/>
          <a:sy n="61" d="100"/>
        </p:scale>
        <p:origin x="309"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ata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54.png"/><Relationship Id="rId7" Type="http://schemas.openxmlformats.org/officeDocument/2006/relationships/image" Target="../media/image4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54.png"/><Relationship Id="rId7" Type="http://schemas.openxmlformats.org/officeDocument/2006/relationships/image" Target="../media/image4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8651B-D6D1-4C03-A3E9-086213B3B6E4}" type="doc">
      <dgm:prSet loTypeId="urn:microsoft.com/office/officeart/2005/8/layout/hierarchy1" loCatId="hierarchy" qsTypeId="urn:microsoft.com/office/officeart/2005/8/quickstyle/simple1" qsCatId="simple" csTypeId="urn:microsoft.com/office/officeart/2005/8/colors/accent6_2" csCatId="accent6"/>
      <dgm:spPr/>
      <dgm:t>
        <a:bodyPr/>
        <a:lstStyle/>
        <a:p>
          <a:endParaRPr lang="en-US"/>
        </a:p>
      </dgm:t>
    </dgm:pt>
    <dgm:pt modelId="{3BAFFB03-0ED8-4377-8E1F-BAC129E2E2BD}">
      <dgm:prSet/>
      <dgm:spPr/>
      <dgm:t>
        <a:bodyPr/>
        <a:lstStyle/>
        <a:p>
          <a:r>
            <a:rPr lang="en-GB"/>
            <a:t>Aprendizaje activo: Involucra a los estudiantes haciéndoles participar en la creación de contenidos, lo que conduce a una mayor apropiación de su aprendizaje.</a:t>
          </a:r>
          <a:endParaRPr lang="en-US"/>
        </a:p>
      </dgm:t>
    </dgm:pt>
    <dgm:pt modelId="{047F1917-4578-4D62-8340-F32D245F6182}" type="parTrans" cxnId="{41E07036-864E-4E8E-A0A3-40A1361CB1DD}">
      <dgm:prSet/>
      <dgm:spPr/>
      <dgm:t>
        <a:bodyPr/>
        <a:lstStyle/>
        <a:p>
          <a:endParaRPr lang="en-US"/>
        </a:p>
      </dgm:t>
    </dgm:pt>
    <dgm:pt modelId="{6FC03FB3-16E5-40AF-B621-B37BD6997F44}" type="sibTrans" cxnId="{41E07036-864E-4E8E-A0A3-40A1361CB1DD}">
      <dgm:prSet/>
      <dgm:spPr/>
      <dgm:t>
        <a:bodyPr/>
        <a:lstStyle/>
        <a:p>
          <a:endParaRPr lang="en-US"/>
        </a:p>
      </dgm:t>
    </dgm:pt>
    <dgm:pt modelId="{9A894237-BDB7-455C-9D07-8E323A1A471C}">
      <dgm:prSet/>
      <dgm:spPr/>
      <dgm:t>
        <a:bodyPr/>
        <a:lstStyle/>
        <a:p>
          <a:r>
            <a:rPr lang="en-GB" dirty="0"/>
            <a:t>Habilidades relevantes para la industria: Ayuda a los estudiantes a desarrollar habilidades prácticas necesarias en su industria, como el trabajo en equipo, la alfabetización digital y la comunicación efectiva.</a:t>
          </a:r>
          <a:endParaRPr lang="en-US" dirty="0"/>
        </a:p>
      </dgm:t>
    </dgm:pt>
    <dgm:pt modelId="{350C3639-4324-4FCE-944B-A6029846567D}" type="parTrans" cxnId="{2DF1B2D8-A998-4191-95DB-41303283C75E}">
      <dgm:prSet/>
      <dgm:spPr/>
      <dgm:t>
        <a:bodyPr/>
        <a:lstStyle/>
        <a:p>
          <a:endParaRPr lang="en-US"/>
        </a:p>
      </dgm:t>
    </dgm:pt>
    <dgm:pt modelId="{8D14404E-CEEA-47F6-BC65-843B017D22A9}" type="sibTrans" cxnId="{2DF1B2D8-A998-4191-95DB-41303283C75E}">
      <dgm:prSet/>
      <dgm:spPr/>
      <dgm:t>
        <a:bodyPr/>
        <a:lstStyle/>
        <a:p>
          <a:endParaRPr lang="en-US"/>
        </a:p>
      </dgm:t>
    </dgm:pt>
    <dgm:pt modelId="{624F87A1-5DB7-4F91-A64D-3ACFC13D4CCD}">
      <dgm:prSet/>
      <dgm:spPr/>
      <dgm:t>
        <a:bodyPr/>
        <a:lstStyle/>
        <a:p>
          <a:r>
            <a:rPr lang="en-GB"/>
            <a:t>Autenticidad: Los materiales creados conjuntamente reflejan las prácticas reales de la industria, lo que hace que el aprendizaje sea más relevante para los estudiantes de formación profesional.</a:t>
          </a:r>
          <a:endParaRPr lang="en-US"/>
        </a:p>
      </dgm:t>
    </dgm:pt>
    <dgm:pt modelId="{89E11EE4-BA82-44B7-878C-019D415A628D}" type="parTrans" cxnId="{F68697CF-9F60-45A0-928C-21A95F9F59F4}">
      <dgm:prSet/>
      <dgm:spPr/>
      <dgm:t>
        <a:bodyPr/>
        <a:lstStyle/>
        <a:p>
          <a:endParaRPr lang="en-US"/>
        </a:p>
      </dgm:t>
    </dgm:pt>
    <dgm:pt modelId="{F8713FC8-25EC-4BF6-A3D2-CE6FC428D999}" type="sibTrans" cxnId="{F68697CF-9F60-45A0-928C-21A95F9F59F4}">
      <dgm:prSet/>
      <dgm:spPr/>
      <dgm:t>
        <a:bodyPr/>
        <a:lstStyle/>
        <a:p>
          <a:endParaRPr lang="en-US"/>
        </a:p>
      </dgm:t>
    </dgm:pt>
    <dgm:pt modelId="{1D999894-D190-4CDD-A106-25522A8A1F13}">
      <dgm:prSet/>
      <dgm:spPr/>
      <dgm:t>
        <a:bodyPr/>
        <a:lstStyle/>
        <a:p>
          <a:r>
            <a:rPr lang="en-GB"/>
            <a:t>Desarrollo de habilidades: A través de la colaboración, los estudiantes desarrollan habilidades relevantes para la industria, como la planificación de proyectos, la presentación y la resolución creativa de problemas.</a:t>
          </a:r>
          <a:endParaRPr lang="en-US"/>
        </a:p>
      </dgm:t>
    </dgm:pt>
    <dgm:pt modelId="{C8A46057-33E4-4443-8BA6-F74072DDAE17}" type="parTrans" cxnId="{E83339CC-DB01-4DB3-AD83-578BDC9DB740}">
      <dgm:prSet/>
      <dgm:spPr/>
      <dgm:t>
        <a:bodyPr/>
        <a:lstStyle/>
        <a:p>
          <a:endParaRPr lang="en-US"/>
        </a:p>
      </dgm:t>
    </dgm:pt>
    <dgm:pt modelId="{B51D631E-551A-47D0-940F-922EBB6C66B1}" type="sibTrans" cxnId="{E83339CC-DB01-4DB3-AD83-578BDC9DB740}">
      <dgm:prSet/>
      <dgm:spPr/>
      <dgm:t>
        <a:bodyPr/>
        <a:lstStyle/>
        <a:p>
          <a:endParaRPr lang="en-US"/>
        </a:p>
      </dgm:t>
    </dgm:pt>
    <dgm:pt modelId="{DDA8D957-699B-4997-BDBF-2AC0BFA98F19}" type="pres">
      <dgm:prSet presAssocID="{C138651B-D6D1-4C03-A3E9-086213B3B6E4}" presName="hierChild1" presStyleCnt="0">
        <dgm:presLayoutVars>
          <dgm:chPref val="1"/>
          <dgm:dir/>
          <dgm:animOne val="branch"/>
          <dgm:animLvl val="lvl"/>
          <dgm:resizeHandles/>
        </dgm:presLayoutVars>
      </dgm:prSet>
      <dgm:spPr/>
    </dgm:pt>
    <dgm:pt modelId="{1CED8779-ED0E-491F-9E40-7C14A23FFD2B}" type="pres">
      <dgm:prSet presAssocID="{3BAFFB03-0ED8-4377-8E1F-BAC129E2E2BD}" presName="hierRoot1" presStyleCnt="0"/>
      <dgm:spPr/>
    </dgm:pt>
    <dgm:pt modelId="{F0847771-B008-49BF-AD1B-2FBC29646B6F}" type="pres">
      <dgm:prSet presAssocID="{3BAFFB03-0ED8-4377-8E1F-BAC129E2E2BD}" presName="composite" presStyleCnt="0"/>
      <dgm:spPr/>
    </dgm:pt>
    <dgm:pt modelId="{0C871F94-2C4F-4525-99AF-2064CEB6FD97}" type="pres">
      <dgm:prSet presAssocID="{3BAFFB03-0ED8-4377-8E1F-BAC129E2E2BD}" presName="background" presStyleLbl="node0" presStyleIdx="0" presStyleCnt="4"/>
      <dgm:spPr/>
    </dgm:pt>
    <dgm:pt modelId="{96B58B7B-CB59-472D-A0FC-E766037F3921}" type="pres">
      <dgm:prSet presAssocID="{3BAFFB03-0ED8-4377-8E1F-BAC129E2E2BD}" presName="text" presStyleLbl="fgAcc0" presStyleIdx="0" presStyleCnt="4">
        <dgm:presLayoutVars>
          <dgm:chPref val="3"/>
        </dgm:presLayoutVars>
      </dgm:prSet>
      <dgm:spPr/>
    </dgm:pt>
    <dgm:pt modelId="{C76042E0-0445-4ED6-9CA0-5615F46F9630}" type="pres">
      <dgm:prSet presAssocID="{3BAFFB03-0ED8-4377-8E1F-BAC129E2E2BD}" presName="hierChild2" presStyleCnt="0"/>
      <dgm:spPr/>
    </dgm:pt>
    <dgm:pt modelId="{9535D849-C34F-4FBF-877B-E62833544AA6}" type="pres">
      <dgm:prSet presAssocID="{9A894237-BDB7-455C-9D07-8E323A1A471C}" presName="hierRoot1" presStyleCnt="0"/>
      <dgm:spPr/>
    </dgm:pt>
    <dgm:pt modelId="{14F40914-2E4A-4440-885C-4F270CB10C6C}" type="pres">
      <dgm:prSet presAssocID="{9A894237-BDB7-455C-9D07-8E323A1A471C}" presName="composite" presStyleCnt="0"/>
      <dgm:spPr/>
    </dgm:pt>
    <dgm:pt modelId="{00144937-CCFC-4BAE-8D03-7ABAE030B551}" type="pres">
      <dgm:prSet presAssocID="{9A894237-BDB7-455C-9D07-8E323A1A471C}" presName="background" presStyleLbl="node0" presStyleIdx="1" presStyleCnt="4"/>
      <dgm:spPr/>
    </dgm:pt>
    <dgm:pt modelId="{80AFFA88-24EF-4B67-B8C8-9E3D7C9775AC}" type="pres">
      <dgm:prSet presAssocID="{9A894237-BDB7-455C-9D07-8E323A1A471C}" presName="text" presStyleLbl="fgAcc0" presStyleIdx="1" presStyleCnt="4">
        <dgm:presLayoutVars>
          <dgm:chPref val="3"/>
        </dgm:presLayoutVars>
      </dgm:prSet>
      <dgm:spPr/>
    </dgm:pt>
    <dgm:pt modelId="{6C75ECE8-97F4-4519-B223-8A992261E1CB}" type="pres">
      <dgm:prSet presAssocID="{9A894237-BDB7-455C-9D07-8E323A1A471C}" presName="hierChild2" presStyleCnt="0"/>
      <dgm:spPr/>
    </dgm:pt>
    <dgm:pt modelId="{D32C2A48-012C-4BB2-948A-9F183E0CBAEB}" type="pres">
      <dgm:prSet presAssocID="{624F87A1-5DB7-4F91-A64D-3ACFC13D4CCD}" presName="hierRoot1" presStyleCnt="0"/>
      <dgm:spPr/>
    </dgm:pt>
    <dgm:pt modelId="{6601E49C-BC9B-492E-BF2B-F5A59469D2E2}" type="pres">
      <dgm:prSet presAssocID="{624F87A1-5DB7-4F91-A64D-3ACFC13D4CCD}" presName="composite" presStyleCnt="0"/>
      <dgm:spPr/>
    </dgm:pt>
    <dgm:pt modelId="{A615BEE2-75B6-4834-8A89-8017B6A8D12F}" type="pres">
      <dgm:prSet presAssocID="{624F87A1-5DB7-4F91-A64D-3ACFC13D4CCD}" presName="background" presStyleLbl="node0" presStyleIdx="2" presStyleCnt="4"/>
      <dgm:spPr/>
    </dgm:pt>
    <dgm:pt modelId="{EA84714F-0F97-4BDD-9D09-93D2D2C75563}" type="pres">
      <dgm:prSet presAssocID="{624F87A1-5DB7-4F91-A64D-3ACFC13D4CCD}" presName="text" presStyleLbl="fgAcc0" presStyleIdx="2" presStyleCnt="4">
        <dgm:presLayoutVars>
          <dgm:chPref val="3"/>
        </dgm:presLayoutVars>
      </dgm:prSet>
      <dgm:spPr/>
    </dgm:pt>
    <dgm:pt modelId="{8931E078-E650-4A03-94F1-93C8D6A70F66}" type="pres">
      <dgm:prSet presAssocID="{624F87A1-5DB7-4F91-A64D-3ACFC13D4CCD}" presName="hierChild2" presStyleCnt="0"/>
      <dgm:spPr/>
    </dgm:pt>
    <dgm:pt modelId="{CBCB4769-550F-454D-939B-42F8E613F9F9}" type="pres">
      <dgm:prSet presAssocID="{1D999894-D190-4CDD-A106-25522A8A1F13}" presName="hierRoot1" presStyleCnt="0"/>
      <dgm:spPr/>
    </dgm:pt>
    <dgm:pt modelId="{1E6FCFC5-D47F-4196-928A-0761F14EE9E9}" type="pres">
      <dgm:prSet presAssocID="{1D999894-D190-4CDD-A106-25522A8A1F13}" presName="composite" presStyleCnt="0"/>
      <dgm:spPr/>
    </dgm:pt>
    <dgm:pt modelId="{6C98D401-3470-43E9-9276-3F3E940A7B98}" type="pres">
      <dgm:prSet presAssocID="{1D999894-D190-4CDD-A106-25522A8A1F13}" presName="background" presStyleLbl="node0" presStyleIdx="3" presStyleCnt="4"/>
      <dgm:spPr/>
    </dgm:pt>
    <dgm:pt modelId="{5A43E09D-9CBD-4183-9BC7-40BE7B8A48EE}" type="pres">
      <dgm:prSet presAssocID="{1D999894-D190-4CDD-A106-25522A8A1F13}" presName="text" presStyleLbl="fgAcc0" presStyleIdx="3" presStyleCnt="4">
        <dgm:presLayoutVars>
          <dgm:chPref val="3"/>
        </dgm:presLayoutVars>
      </dgm:prSet>
      <dgm:spPr/>
    </dgm:pt>
    <dgm:pt modelId="{3EBB1EE1-47D3-43CB-9DE9-2285384CBE69}" type="pres">
      <dgm:prSet presAssocID="{1D999894-D190-4CDD-A106-25522A8A1F13}" presName="hierChild2" presStyleCnt="0"/>
      <dgm:spPr/>
    </dgm:pt>
  </dgm:ptLst>
  <dgm:cxnLst>
    <dgm:cxn modelId="{AE105905-C9FD-4A2E-8A0B-DDFC91F073E8}" type="presOf" srcId="{9A894237-BDB7-455C-9D07-8E323A1A471C}" destId="{80AFFA88-24EF-4B67-B8C8-9E3D7C9775AC}" srcOrd="0" destOrd="0" presId="urn:microsoft.com/office/officeart/2005/8/layout/hierarchy1"/>
    <dgm:cxn modelId="{41E07036-864E-4E8E-A0A3-40A1361CB1DD}" srcId="{C138651B-D6D1-4C03-A3E9-086213B3B6E4}" destId="{3BAFFB03-0ED8-4377-8E1F-BAC129E2E2BD}" srcOrd="0" destOrd="0" parTransId="{047F1917-4578-4D62-8340-F32D245F6182}" sibTransId="{6FC03FB3-16E5-40AF-B621-B37BD6997F44}"/>
    <dgm:cxn modelId="{FF06A563-984F-466D-84D0-36B79945B5DF}" type="presOf" srcId="{624F87A1-5DB7-4F91-A64D-3ACFC13D4CCD}" destId="{EA84714F-0F97-4BDD-9D09-93D2D2C75563}" srcOrd="0" destOrd="0" presId="urn:microsoft.com/office/officeart/2005/8/layout/hierarchy1"/>
    <dgm:cxn modelId="{A78BCD5A-0729-4A2B-B52D-E90E32D66FAC}" type="presOf" srcId="{3BAFFB03-0ED8-4377-8E1F-BAC129E2E2BD}" destId="{96B58B7B-CB59-472D-A0FC-E766037F3921}" srcOrd="0" destOrd="0" presId="urn:microsoft.com/office/officeart/2005/8/layout/hierarchy1"/>
    <dgm:cxn modelId="{327D617E-1145-4E05-A158-EA5EAA6B3FF3}" type="presOf" srcId="{C138651B-D6D1-4C03-A3E9-086213B3B6E4}" destId="{DDA8D957-699B-4997-BDBF-2AC0BFA98F19}" srcOrd="0" destOrd="0" presId="urn:microsoft.com/office/officeart/2005/8/layout/hierarchy1"/>
    <dgm:cxn modelId="{E83339CC-DB01-4DB3-AD83-578BDC9DB740}" srcId="{C138651B-D6D1-4C03-A3E9-086213B3B6E4}" destId="{1D999894-D190-4CDD-A106-25522A8A1F13}" srcOrd="3" destOrd="0" parTransId="{C8A46057-33E4-4443-8BA6-F74072DDAE17}" sibTransId="{B51D631E-551A-47D0-940F-922EBB6C66B1}"/>
    <dgm:cxn modelId="{F68697CF-9F60-45A0-928C-21A95F9F59F4}" srcId="{C138651B-D6D1-4C03-A3E9-086213B3B6E4}" destId="{624F87A1-5DB7-4F91-A64D-3ACFC13D4CCD}" srcOrd="2" destOrd="0" parTransId="{89E11EE4-BA82-44B7-878C-019D415A628D}" sibTransId="{F8713FC8-25EC-4BF6-A3D2-CE6FC428D999}"/>
    <dgm:cxn modelId="{2DF1B2D8-A998-4191-95DB-41303283C75E}" srcId="{C138651B-D6D1-4C03-A3E9-086213B3B6E4}" destId="{9A894237-BDB7-455C-9D07-8E323A1A471C}" srcOrd="1" destOrd="0" parTransId="{350C3639-4324-4FCE-944B-A6029846567D}" sibTransId="{8D14404E-CEEA-47F6-BC65-843B017D22A9}"/>
    <dgm:cxn modelId="{3CE4BCE6-AEB7-49B5-AFCB-B14EFC40F2E6}" type="presOf" srcId="{1D999894-D190-4CDD-A106-25522A8A1F13}" destId="{5A43E09D-9CBD-4183-9BC7-40BE7B8A48EE}" srcOrd="0" destOrd="0" presId="urn:microsoft.com/office/officeart/2005/8/layout/hierarchy1"/>
    <dgm:cxn modelId="{AECE6DFF-4859-436F-8C8E-B1849852DC55}" type="presParOf" srcId="{DDA8D957-699B-4997-BDBF-2AC0BFA98F19}" destId="{1CED8779-ED0E-491F-9E40-7C14A23FFD2B}" srcOrd="0" destOrd="0" presId="urn:microsoft.com/office/officeart/2005/8/layout/hierarchy1"/>
    <dgm:cxn modelId="{D327E471-CA87-418F-BB5E-2DFBF471932F}" type="presParOf" srcId="{1CED8779-ED0E-491F-9E40-7C14A23FFD2B}" destId="{F0847771-B008-49BF-AD1B-2FBC29646B6F}" srcOrd="0" destOrd="0" presId="urn:microsoft.com/office/officeart/2005/8/layout/hierarchy1"/>
    <dgm:cxn modelId="{4A0B24C3-D3D4-4525-B73A-96B9BFF9D39B}" type="presParOf" srcId="{F0847771-B008-49BF-AD1B-2FBC29646B6F}" destId="{0C871F94-2C4F-4525-99AF-2064CEB6FD97}" srcOrd="0" destOrd="0" presId="urn:microsoft.com/office/officeart/2005/8/layout/hierarchy1"/>
    <dgm:cxn modelId="{5F2F5A67-B493-4DCC-A535-15977E6C84EF}" type="presParOf" srcId="{F0847771-B008-49BF-AD1B-2FBC29646B6F}" destId="{96B58B7B-CB59-472D-A0FC-E766037F3921}" srcOrd="1" destOrd="0" presId="urn:microsoft.com/office/officeart/2005/8/layout/hierarchy1"/>
    <dgm:cxn modelId="{E233654B-A8EB-45FD-B172-E60A9E50316F}" type="presParOf" srcId="{1CED8779-ED0E-491F-9E40-7C14A23FFD2B}" destId="{C76042E0-0445-4ED6-9CA0-5615F46F9630}" srcOrd="1" destOrd="0" presId="urn:microsoft.com/office/officeart/2005/8/layout/hierarchy1"/>
    <dgm:cxn modelId="{21ACDB5F-C478-477E-9AC1-6024A6157DE6}" type="presParOf" srcId="{DDA8D957-699B-4997-BDBF-2AC0BFA98F19}" destId="{9535D849-C34F-4FBF-877B-E62833544AA6}" srcOrd="1" destOrd="0" presId="urn:microsoft.com/office/officeart/2005/8/layout/hierarchy1"/>
    <dgm:cxn modelId="{1DB8BA7B-85BA-427C-9131-2B4677B66F48}" type="presParOf" srcId="{9535D849-C34F-4FBF-877B-E62833544AA6}" destId="{14F40914-2E4A-4440-885C-4F270CB10C6C}" srcOrd="0" destOrd="0" presId="urn:microsoft.com/office/officeart/2005/8/layout/hierarchy1"/>
    <dgm:cxn modelId="{618BBDDA-7554-4541-9320-AFDA6C9A0AFB}" type="presParOf" srcId="{14F40914-2E4A-4440-885C-4F270CB10C6C}" destId="{00144937-CCFC-4BAE-8D03-7ABAE030B551}" srcOrd="0" destOrd="0" presId="urn:microsoft.com/office/officeart/2005/8/layout/hierarchy1"/>
    <dgm:cxn modelId="{D066711A-C545-4933-9E9A-CDA12D29E88B}" type="presParOf" srcId="{14F40914-2E4A-4440-885C-4F270CB10C6C}" destId="{80AFFA88-24EF-4B67-B8C8-9E3D7C9775AC}" srcOrd="1" destOrd="0" presId="urn:microsoft.com/office/officeart/2005/8/layout/hierarchy1"/>
    <dgm:cxn modelId="{20CE104B-61FF-4A47-A5EB-78764C973A57}" type="presParOf" srcId="{9535D849-C34F-4FBF-877B-E62833544AA6}" destId="{6C75ECE8-97F4-4519-B223-8A992261E1CB}" srcOrd="1" destOrd="0" presId="urn:microsoft.com/office/officeart/2005/8/layout/hierarchy1"/>
    <dgm:cxn modelId="{8B298582-59B4-4DD2-965E-929DBE88DDF8}" type="presParOf" srcId="{DDA8D957-699B-4997-BDBF-2AC0BFA98F19}" destId="{D32C2A48-012C-4BB2-948A-9F183E0CBAEB}" srcOrd="2" destOrd="0" presId="urn:microsoft.com/office/officeart/2005/8/layout/hierarchy1"/>
    <dgm:cxn modelId="{B87FA2A9-5D39-45C9-8D04-AE2C9E62F73E}" type="presParOf" srcId="{D32C2A48-012C-4BB2-948A-9F183E0CBAEB}" destId="{6601E49C-BC9B-492E-BF2B-F5A59469D2E2}" srcOrd="0" destOrd="0" presId="urn:microsoft.com/office/officeart/2005/8/layout/hierarchy1"/>
    <dgm:cxn modelId="{C2112F01-F381-438B-99EF-906232BCDD13}" type="presParOf" srcId="{6601E49C-BC9B-492E-BF2B-F5A59469D2E2}" destId="{A615BEE2-75B6-4834-8A89-8017B6A8D12F}" srcOrd="0" destOrd="0" presId="urn:microsoft.com/office/officeart/2005/8/layout/hierarchy1"/>
    <dgm:cxn modelId="{B82C7F8A-76BE-443E-91EF-2F6C8371B71A}" type="presParOf" srcId="{6601E49C-BC9B-492E-BF2B-F5A59469D2E2}" destId="{EA84714F-0F97-4BDD-9D09-93D2D2C75563}" srcOrd="1" destOrd="0" presId="urn:microsoft.com/office/officeart/2005/8/layout/hierarchy1"/>
    <dgm:cxn modelId="{F1C14A92-BE27-4173-AC89-225B8423368E}" type="presParOf" srcId="{D32C2A48-012C-4BB2-948A-9F183E0CBAEB}" destId="{8931E078-E650-4A03-94F1-93C8D6A70F66}" srcOrd="1" destOrd="0" presId="urn:microsoft.com/office/officeart/2005/8/layout/hierarchy1"/>
    <dgm:cxn modelId="{D549B890-D49A-4977-B923-9CD261C2F423}" type="presParOf" srcId="{DDA8D957-699B-4997-BDBF-2AC0BFA98F19}" destId="{CBCB4769-550F-454D-939B-42F8E613F9F9}" srcOrd="3" destOrd="0" presId="urn:microsoft.com/office/officeart/2005/8/layout/hierarchy1"/>
    <dgm:cxn modelId="{291BCBFD-4F53-49B8-82C3-3AFC6005834E}" type="presParOf" srcId="{CBCB4769-550F-454D-939B-42F8E613F9F9}" destId="{1E6FCFC5-D47F-4196-928A-0761F14EE9E9}" srcOrd="0" destOrd="0" presId="urn:microsoft.com/office/officeart/2005/8/layout/hierarchy1"/>
    <dgm:cxn modelId="{261D78D2-D1EF-4823-BB17-ABAB019BF96B}" type="presParOf" srcId="{1E6FCFC5-D47F-4196-928A-0761F14EE9E9}" destId="{6C98D401-3470-43E9-9276-3F3E940A7B98}" srcOrd="0" destOrd="0" presId="urn:microsoft.com/office/officeart/2005/8/layout/hierarchy1"/>
    <dgm:cxn modelId="{8F3E04BD-2EB2-4EAC-A38A-E6DFEC98BED7}" type="presParOf" srcId="{1E6FCFC5-D47F-4196-928A-0761F14EE9E9}" destId="{5A43E09D-9CBD-4183-9BC7-40BE7B8A48EE}" srcOrd="1" destOrd="0" presId="urn:microsoft.com/office/officeart/2005/8/layout/hierarchy1"/>
    <dgm:cxn modelId="{C7DE5717-72DD-4A4F-8223-41781D52DBF6}" type="presParOf" srcId="{CBCB4769-550F-454D-939B-42F8E613F9F9}" destId="{3EBB1EE1-47D3-43CB-9DE9-2285384CBE69}"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2D5944-67A2-4E9D-8C54-75CF84B14F1C}"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BE"/>
        </a:p>
      </dgm:t>
    </dgm:pt>
    <dgm:pt modelId="{D01804F7-D390-4FDC-9FB9-E0EF381A3361}">
      <dgm:prSet custT="1"/>
      <dgm:spPr/>
      <dgm:t>
        <a:bodyPr/>
        <a:lstStyle/>
        <a:p>
          <a:r>
            <a:rPr lang="en-GB" sz="2000" b="1" dirty="0"/>
            <a:t>Gestión del tiempo</a:t>
          </a:r>
          <a:r>
            <a:rPr lang="en-GB" sz="2000" dirty="0"/>
            <a:t>: La gestión eficaz del tiempo es un reto, sobre todo cuando se trabaja en tareas prácticas. Los proyectos en colaboración suelen requerir una coordinación importante, y compaginarlos con otras tareas del curso o la formación práctica puede resultar difícil para los estudiantes. Establecer hitos y plazos claros puede ayudar a mantener el progreso en el buen camino.</a:t>
          </a:r>
          <a:endParaRPr lang="en-BE" sz="2000" dirty="0"/>
        </a:p>
      </dgm:t>
    </dgm:pt>
    <dgm:pt modelId="{DA7E04E4-59F5-4DA1-A50B-D1A0132C983F}" type="parTrans" cxnId="{479C6EA2-763B-40E4-ADCD-EECE866D6C31}">
      <dgm:prSet/>
      <dgm:spPr/>
      <dgm:t>
        <a:bodyPr/>
        <a:lstStyle/>
        <a:p>
          <a:endParaRPr lang="en-BE" sz="2400"/>
        </a:p>
      </dgm:t>
    </dgm:pt>
    <dgm:pt modelId="{B055F3A5-3758-476E-BAFC-FA0189D3C45C}" type="sibTrans" cxnId="{479C6EA2-763B-40E4-ADCD-EECE866D6C31}">
      <dgm:prSet/>
      <dgm:spPr/>
      <dgm:t>
        <a:bodyPr/>
        <a:lstStyle/>
        <a:p>
          <a:endParaRPr lang="en-BE" sz="2400"/>
        </a:p>
      </dgm:t>
    </dgm:pt>
    <dgm:pt modelId="{2F1D9D0F-6082-4FAD-B60E-B29752D0DEC2}">
      <dgm:prSet custT="1"/>
      <dgm:spPr/>
      <dgm:t>
        <a:bodyPr/>
        <a:lstStyle/>
        <a:p>
          <a:r>
            <a:rPr lang="en-GB" sz="2000" b="1" dirty="0"/>
            <a:t>Variabilidad de competencias</a:t>
          </a:r>
          <a:r>
            <a:rPr lang="en-GB" sz="2000" dirty="0"/>
            <a:t>: Los distintos estudiantes tienen diferentes niveles de experiencia, lo que puede dar lugar a contribuciones desiguales. En entornos de EFP, algunos estudiantes pueden tener más experiencia práctica, mientras que otros pueden sentirse más cómodos con los aspectos teóricos. Esta disparidad puede provocar frustración o una distribución desigual de la carga de trabajo. La asignación de funciones que se adapten a los puntos fuertes de cada estudiante, al tiempo que se fomenta el desarrollo de habilidades en otras áreas, puede mitigar este problema.</a:t>
          </a:r>
          <a:endParaRPr lang="en-BE" sz="2000" dirty="0"/>
        </a:p>
      </dgm:t>
    </dgm:pt>
    <dgm:pt modelId="{0F4F83BB-CB2D-479B-803F-59EDE10FE564}" type="parTrans" cxnId="{2263B169-14D1-4F2C-B480-2B5BF930E092}">
      <dgm:prSet/>
      <dgm:spPr/>
      <dgm:t>
        <a:bodyPr/>
        <a:lstStyle/>
        <a:p>
          <a:endParaRPr lang="en-BE" sz="2400"/>
        </a:p>
      </dgm:t>
    </dgm:pt>
    <dgm:pt modelId="{3E4CC584-ABEE-4059-9EBF-CE2C656D56FF}" type="sibTrans" cxnId="{2263B169-14D1-4F2C-B480-2B5BF930E092}">
      <dgm:prSet/>
      <dgm:spPr/>
      <dgm:t>
        <a:bodyPr/>
        <a:lstStyle/>
        <a:p>
          <a:endParaRPr lang="en-BE" sz="2400"/>
        </a:p>
      </dgm:t>
    </dgm:pt>
    <dgm:pt modelId="{5A2D563A-4ABA-4DE6-8371-09040974264A}">
      <dgm:prSet custT="1"/>
      <dgm:spPr/>
      <dgm:t>
        <a:bodyPr/>
        <a:lstStyle/>
        <a:p>
          <a:r>
            <a:rPr lang="en-GB" sz="2000" b="1" dirty="0"/>
            <a:t>Acceso a herramientas</a:t>
          </a:r>
          <a:r>
            <a:rPr lang="en-GB" sz="2000" dirty="0"/>
            <a:t>: Puede que no todos los estudiantes tengan el mismo acceso a herramientas específicas del sector o a recursos digitales en casa. Esta falta de acceso puede obstaculizar la capacidad de participar plenamente en la creación de contenidos colaborativos, especialmente cuando el contenido requiere el uso de software o equipos especializados. Para solucionarlo, los profesores pueden proporcionar recursos alternativos, como contenidos descargables, herramientas de préstamo u oportunidades para acceder en clase al equipo necesario.</a:t>
          </a:r>
          <a:endParaRPr lang="en-BE" sz="2000" dirty="0"/>
        </a:p>
      </dgm:t>
    </dgm:pt>
    <dgm:pt modelId="{DF117E8F-C909-452C-BE56-F2E286F3E5F3}" type="parTrans" cxnId="{610E30F6-C402-4880-8C2E-27DF464401AC}">
      <dgm:prSet/>
      <dgm:spPr/>
      <dgm:t>
        <a:bodyPr/>
        <a:lstStyle/>
        <a:p>
          <a:endParaRPr lang="en-BE" sz="2400"/>
        </a:p>
      </dgm:t>
    </dgm:pt>
    <dgm:pt modelId="{7CF6A435-1F35-4044-9C27-A5EADD6D7C71}" type="sibTrans" cxnId="{610E30F6-C402-4880-8C2E-27DF464401AC}">
      <dgm:prSet/>
      <dgm:spPr/>
      <dgm:t>
        <a:bodyPr/>
        <a:lstStyle/>
        <a:p>
          <a:endParaRPr lang="en-BE" sz="2400"/>
        </a:p>
      </dgm:t>
    </dgm:pt>
    <dgm:pt modelId="{B9EA8F09-5EC9-4886-85D7-FEE0648C067E}">
      <dgm:prSet custT="1"/>
      <dgm:spPr/>
      <dgm:t>
        <a:bodyPr/>
        <a:lstStyle/>
        <a:p>
          <a:r>
            <a:rPr lang="en-GB" sz="2000" b="1" dirty="0"/>
            <a:t>Barreras de comunicación</a:t>
          </a:r>
          <a:r>
            <a:rPr lang="en-GB" sz="2000" dirty="0"/>
            <a:t>: La colaboración eficaz requiere una buena comunicación, lo que puede suponer un reto si los alumnos no están acostumbrados a trabajar juntos o son tímidos a la hora de expresar sus ideas. La falta de comunicación puede dar lugar a malentendidos o a trabajos incompletos. Fomentar las reuniones periódicas, utilizar herramientas de comunicación digital y promover un entorno abierto y de apoyo puede ayudar a superar estas barreras.</a:t>
          </a:r>
          <a:endParaRPr lang="en-BE" sz="2000" dirty="0"/>
        </a:p>
      </dgm:t>
    </dgm:pt>
    <dgm:pt modelId="{3297491D-3229-493F-97BA-8C7475682607}" type="parTrans" cxnId="{848B978A-3CBC-4D54-8177-96537E8DB638}">
      <dgm:prSet/>
      <dgm:spPr/>
      <dgm:t>
        <a:bodyPr/>
        <a:lstStyle/>
        <a:p>
          <a:endParaRPr lang="en-BE" sz="2400"/>
        </a:p>
      </dgm:t>
    </dgm:pt>
    <dgm:pt modelId="{45E3B024-9CAB-484E-8102-A16B4FC99982}" type="sibTrans" cxnId="{848B978A-3CBC-4D54-8177-96537E8DB638}">
      <dgm:prSet/>
      <dgm:spPr/>
      <dgm:t>
        <a:bodyPr/>
        <a:lstStyle/>
        <a:p>
          <a:endParaRPr lang="en-BE" sz="2400"/>
        </a:p>
      </dgm:t>
    </dgm:pt>
    <dgm:pt modelId="{7A90BD4F-2644-474B-84DB-C098A9067A22}">
      <dgm:prSet custT="1"/>
      <dgm:spPr/>
      <dgm:t>
        <a:bodyPr/>
        <a:lstStyle/>
        <a:p>
          <a:r>
            <a:rPr lang="en-GB" sz="2000" b="1" dirty="0"/>
            <a:t>Desafíos técnicos</a:t>
          </a:r>
          <a:r>
            <a:rPr lang="en-GB" sz="2000" dirty="0"/>
            <a:t>: El uso de herramientas digitales para la creación de contenidos puede plantear dificultades técnicas, sobre todo para los estudiantes menos familiarizados con el software. Problemas como la incompatibilidad del software, la conectividad a Internet o la falta de familiaridad con las herramientas de colaboración pueden causar retrasos. Ofrecer sesiones de formación o tutoriales sobre las herramientas utilizadas puede ayudar a los estudiantes a sentirse más seguros y capaces.</a:t>
          </a:r>
          <a:endParaRPr lang="en-BE" sz="2000" dirty="0"/>
        </a:p>
      </dgm:t>
    </dgm:pt>
    <dgm:pt modelId="{AA5CFD99-D8E2-4372-9B2E-1F4BD7AE5ECD}" type="parTrans" cxnId="{C8C2C662-2302-47A5-9986-631610DFA10C}">
      <dgm:prSet/>
      <dgm:spPr/>
      <dgm:t>
        <a:bodyPr/>
        <a:lstStyle/>
        <a:p>
          <a:endParaRPr lang="en-BE" sz="2400"/>
        </a:p>
      </dgm:t>
    </dgm:pt>
    <dgm:pt modelId="{8AE15AD1-945E-4B9E-93FB-A6B8697EE92D}" type="sibTrans" cxnId="{C8C2C662-2302-47A5-9986-631610DFA10C}">
      <dgm:prSet/>
      <dgm:spPr/>
      <dgm:t>
        <a:bodyPr/>
        <a:lstStyle/>
        <a:p>
          <a:endParaRPr lang="en-BE" sz="2400"/>
        </a:p>
      </dgm:t>
    </dgm:pt>
    <dgm:pt modelId="{8E07F6C9-11FE-4494-870D-27C1C5494CA1}">
      <dgm:prSet custT="1"/>
      <dgm:spPr/>
      <dgm:t>
        <a:bodyPr/>
        <a:lstStyle/>
        <a:p>
          <a:r>
            <a:rPr lang="en-GB" sz="2000" b="1" dirty="0"/>
            <a:t>Equilibrio entre la responsabilidad individual y la del grupo</a:t>
          </a:r>
          <a:r>
            <a:rPr lang="en-GB" sz="2000" dirty="0"/>
            <a:t>: En los proyectos de colaboración, existe el riesgo de que algunos estudiantes contribuyan menos que otros, lo que puede provocar un desequilibrio en la carga de trabajo. Esto se conoce a veces como "free-riding". Para mitigarlo, es importante establecer responsabilidades individuales claras y evaluar tanto las contribuciones del grupo como las individuales. Las evaluaciones de los compañeros también pueden proporcionar información sobre el nivel de participación de cada miembro del grupo.</a:t>
          </a:r>
          <a:endParaRPr lang="en-BE" sz="2000" dirty="0"/>
        </a:p>
      </dgm:t>
    </dgm:pt>
    <dgm:pt modelId="{28101B5B-3826-429F-9DB8-DEEF2D2ABD8F}" type="parTrans" cxnId="{482A53A7-7EF6-4259-B6A2-03A8A6D9D109}">
      <dgm:prSet/>
      <dgm:spPr/>
      <dgm:t>
        <a:bodyPr/>
        <a:lstStyle/>
        <a:p>
          <a:endParaRPr lang="en-BE" sz="2400"/>
        </a:p>
      </dgm:t>
    </dgm:pt>
    <dgm:pt modelId="{4DDBF9D8-CDF0-4BAD-B5B6-EEA44E1DCF85}" type="sibTrans" cxnId="{482A53A7-7EF6-4259-B6A2-03A8A6D9D109}">
      <dgm:prSet/>
      <dgm:spPr/>
      <dgm:t>
        <a:bodyPr/>
        <a:lstStyle/>
        <a:p>
          <a:endParaRPr lang="en-BE" sz="2400"/>
        </a:p>
      </dgm:t>
    </dgm:pt>
    <dgm:pt modelId="{F29CE3BD-943F-4B30-AFCB-00426835A715}" type="pres">
      <dgm:prSet presAssocID="{272D5944-67A2-4E9D-8C54-75CF84B14F1C}" presName="linear" presStyleCnt="0">
        <dgm:presLayoutVars>
          <dgm:animLvl val="lvl"/>
          <dgm:resizeHandles val="exact"/>
        </dgm:presLayoutVars>
      </dgm:prSet>
      <dgm:spPr/>
    </dgm:pt>
    <dgm:pt modelId="{D821CC88-C678-41CD-A34D-9FAFE36DAC49}" type="pres">
      <dgm:prSet presAssocID="{D01804F7-D390-4FDC-9FB9-E0EF381A3361}" presName="parentText" presStyleLbl="node1" presStyleIdx="0" presStyleCnt="6">
        <dgm:presLayoutVars>
          <dgm:chMax val="0"/>
          <dgm:bulletEnabled val="1"/>
        </dgm:presLayoutVars>
      </dgm:prSet>
      <dgm:spPr/>
    </dgm:pt>
    <dgm:pt modelId="{14BC491B-1BF0-47B8-86B5-D56297326851}" type="pres">
      <dgm:prSet presAssocID="{B055F3A5-3758-476E-BAFC-FA0189D3C45C}" presName="spacer" presStyleCnt="0"/>
      <dgm:spPr/>
    </dgm:pt>
    <dgm:pt modelId="{26A70DEC-9EEA-4FE6-AF54-7BD68B662C76}" type="pres">
      <dgm:prSet presAssocID="{2F1D9D0F-6082-4FAD-B60E-B29752D0DEC2}" presName="parentText" presStyleLbl="node1" presStyleIdx="1" presStyleCnt="6">
        <dgm:presLayoutVars>
          <dgm:chMax val="0"/>
          <dgm:bulletEnabled val="1"/>
        </dgm:presLayoutVars>
      </dgm:prSet>
      <dgm:spPr/>
    </dgm:pt>
    <dgm:pt modelId="{63804CF8-D2CC-4F6A-B249-8B108490FD36}" type="pres">
      <dgm:prSet presAssocID="{3E4CC584-ABEE-4059-9EBF-CE2C656D56FF}" presName="spacer" presStyleCnt="0"/>
      <dgm:spPr/>
    </dgm:pt>
    <dgm:pt modelId="{76DA724B-2D8A-41C7-80CE-F665EB5C1B81}" type="pres">
      <dgm:prSet presAssocID="{5A2D563A-4ABA-4DE6-8371-09040974264A}" presName="parentText" presStyleLbl="node1" presStyleIdx="2" presStyleCnt="6">
        <dgm:presLayoutVars>
          <dgm:chMax val="0"/>
          <dgm:bulletEnabled val="1"/>
        </dgm:presLayoutVars>
      </dgm:prSet>
      <dgm:spPr/>
    </dgm:pt>
    <dgm:pt modelId="{AF31FD88-BEB8-4C03-82C0-0FBEBB72D623}" type="pres">
      <dgm:prSet presAssocID="{7CF6A435-1F35-4044-9C27-A5EADD6D7C71}" presName="spacer" presStyleCnt="0"/>
      <dgm:spPr/>
    </dgm:pt>
    <dgm:pt modelId="{EC2995D2-5AC0-4973-9399-BE866828FDDA}" type="pres">
      <dgm:prSet presAssocID="{B9EA8F09-5EC9-4886-85D7-FEE0648C067E}" presName="parentText" presStyleLbl="node1" presStyleIdx="3" presStyleCnt="6">
        <dgm:presLayoutVars>
          <dgm:chMax val="0"/>
          <dgm:bulletEnabled val="1"/>
        </dgm:presLayoutVars>
      </dgm:prSet>
      <dgm:spPr/>
    </dgm:pt>
    <dgm:pt modelId="{89CAA30E-AD8A-4FC0-B350-89BDABF4663C}" type="pres">
      <dgm:prSet presAssocID="{45E3B024-9CAB-484E-8102-A16B4FC99982}" presName="spacer" presStyleCnt="0"/>
      <dgm:spPr/>
    </dgm:pt>
    <dgm:pt modelId="{1E11C088-D1D2-49A5-B486-A18C75EE38CC}" type="pres">
      <dgm:prSet presAssocID="{7A90BD4F-2644-474B-84DB-C098A9067A22}" presName="parentText" presStyleLbl="node1" presStyleIdx="4" presStyleCnt="6">
        <dgm:presLayoutVars>
          <dgm:chMax val="0"/>
          <dgm:bulletEnabled val="1"/>
        </dgm:presLayoutVars>
      </dgm:prSet>
      <dgm:spPr/>
    </dgm:pt>
    <dgm:pt modelId="{4956BCEC-3DC0-4168-978E-40B5B50613A9}" type="pres">
      <dgm:prSet presAssocID="{8AE15AD1-945E-4B9E-93FB-A6B8697EE92D}" presName="spacer" presStyleCnt="0"/>
      <dgm:spPr/>
    </dgm:pt>
    <dgm:pt modelId="{C9C2736C-FDAE-435B-A255-2EFFC6281E8A}" type="pres">
      <dgm:prSet presAssocID="{8E07F6C9-11FE-4494-870D-27C1C5494CA1}" presName="parentText" presStyleLbl="node1" presStyleIdx="5" presStyleCnt="6">
        <dgm:presLayoutVars>
          <dgm:chMax val="0"/>
          <dgm:bulletEnabled val="1"/>
        </dgm:presLayoutVars>
      </dgm:prSet>
      <dgm:spPr/>
    </dgm:pt>
  </dgm:ptLst>
  <dgm:cxnLst>
    <dgm:cxn modelId="{C8C2C662-2302-47A5-9986-631610DFA10C}" srcId="{272D5944-67A2-4E9D-8C54-75CF84B14F1C}" destId="{7A90BD4F-2644-474B-84DB-C098A9067A22}" srcOrd="4" destOrd="0" parTransId="{AA5CFD99-D8E2-4372-9B2E-1F4BD7AE5ECD}" sibTransId="{8AE15AD1-945E-4B9E-93FB-A6B8697EE92D}"/>
    <dgm:cxn modelId="{64089969-FF01-4E8D-9DD7-6EB904EBE81A}" type="presOf" srcId="{272D5944-67A2-4E9D-8C54-75CF84B14F1C}" destId="{F29CE3BD-943F-4B30-AFCB-00426835A715}" srcOrd="0" destOrd="0" presId="urn:microsoft.com/office/officeart/2005/8/layout/vList2"/>
    <dgm:cxn modelId="{2263B169-14D1-4F2C-B480-2B5BF930E092}" srcId="{272D5944-67A2-4E9D-8C54-75CF84B14F1C}" destId="{2F1D9D0F-6082-4FAD-B60E-B29752D0DEC2}" srcOrd="1" destOrd="0" parTransId="{0F4F83BB-CB2D-479B-803F-59EDE10FE564}" sibTransId="{3E4CC584-ABEE-4059-9EBF-CE2C656D56FF}"/>
    <dgm:cxn modelId="{E6216C4F-AEEC-4C8F-A553-8A5AF3D12392}" type="presOf" srcId="{7A90BD4F-2644-474B-84DB-C098A9067A22}" destId="{1E11C088-D1D2-49A5-B486-A18C75EE38CC}" srcOrd="0" destOrd="0" presId="urn:microsoft.com/office/officeart/2005/8/layout/vList2"/>
    <dgm:cxn modelId="{64CFDC57-8D25-4645-A954-BF25E55A7469}" type="presOf" srcId="{D01804F7-D390-4FDC-9FB9-E0EF381A3361}" destId="{D821CC88-C678-41CD-A34D-9FAFE36DAC49}" srcOrd="0" destOrd="0" presId="urn:microsoft.com/office/officeart/2005/8/layout/vList2"/>
    <dgm:cxn modelId="{848B978A-3CBC-4D54-8177-96537E8DB638}" srcId="{272D5944-67A2-4E9D-8C54-75CF84B14F1C}" destId="{B9EA8F09-5EC9-4886-85D7-FEE0648C067E}" srcOrd="3" destOrd="0" parTransId="{3297491D-3229-493F-97BA-8C7475682607}" sibTransId="{45E3B024-9CAB-484E-8102-A16B4FC99982}"/>
    <dgm:cxn modelId="{47D3C28A-0C6E-4705-A034-B2B1638BA08B}" type="presOf" srcId="{5A2D563A-4ABA-4DE6-8371-09040974264A}" destId="{76DA724B-2D8A-41C7-80CE-F665EB5C1B81}" srcOrd="0" destOrd="0" presId="urn:microsoft.com/office/officeart/2005/8/layout/vList2"/>
    <dgm:cxn modelId="{BFD2869E-8228-4E0A-9811-6DBA4BC23285}" type="presOf" srcId="{2F1D9D0F-6082-4FAD-B60E-B29752D0DEC2}" destId="{26A70DEC-9EEA-4FE6-AF54-7BD68B662C76}" srcOrd="0" destOrd="0" presId="urn:microsoft.com/office/officeart/2005/8/layout/vList2"/>
    <dgm:cxn modelId="{479C6EA2-763B-40E4-ADCD-EECE866D6C31}" srcId="{272D5944-67A2-4E9D-8C54-75CF84B14F1C}" destId="{D01804F7-D390-4FDC-9FB9-E0EF381A3361}" srcOrd="0" destOrd="0" parTransId="{DA7E04E4-59F5-4DA1-A50B-D1A0132C983F}" sibTransId="{B055F3A5-3758-476E-BAFC-FA0189D3C45C}"/>
    <dgm:cxn modelId="{C91B69A4-7ADF-4234-AFF5-CBD8CCDD1F57}" type="presOf" srcId="{8E07F6C9-11FE-4494-870D-27C1C5494CA1}" destId="{C9C2736C-FDAE-435B-A255-2EFFC6281E8A}" srcOrd="0" destOrd="0" presId="urn:microsoft.com/office/officeart/2005/8/layout/vList2"/>
    <dgm:cxn modelId="{482A53A7-7EF6-4259-B6A2-03A8A6D9D109}" srcId="{272D5944-67A2-4E9D-8C54-75CF84B14F1C}" destId="{8E07F6C9-11FE-4494-870D-27C1C5494CA1}" srcOrd="5" destOrd="0" parTransId="{28101B5B-3826-429F-9DB8-DEEF2D2ABD8F}" sibTransId="{4DDBF9D8-CDF0-4BAD-B5B6-EEA44E1DCF85}"/>
    <dgm:cxn modelId="{9AF445D0-4843-406B-8338-0081D54ED417}" type="presOf" srcId="{B9EA8F09-5EC9-4886-85D7-FEE0648C067E}" destId="{EC2995D2-5AC0-4973-9399-BE866828FDDA}" srcOrd="0" destOrd="0" presId="urn:microsoft.com/office/officeart/2005/8/layout/vList2"/>
    <dgm:cxn modelId="{610E30F6-C402-4880-8C2E-27DF464401AC}" srcId="{272D5944-67A2-4E9D-8C54-75CF84B14F1C}" destId="{5A2D563A-4ABA-4DE6-8371-09040974264A}" srcOrd="2" destOrd="0" parTransId="{DF117E8F-C909-452C-BE56-F2E286F3E5F3}" sibTransId="{7CF6A435-1F35-4044-9C27-A5EADD6D7C71}"/>
    <dgm:cxn modelId="{3D3148B4-F077-41BB-B6F3-2593A66A954E}" type="presParOf" srcId="{F29CE3BD-943F-4B30-AFCB-00426835A715}" destId="{D821CC88-C678-41CD-A34D-9FAFE36DAC49}" srcOrd="0" destOrd="0" presId="urn:microsoft.com/office/officeart/2005/8/layout/vList2"/>
    <dgm:cxn modelId="{F3E731C2-E4C6-4DC5-8B2C-E6B0E39D1D5D}" type="presParOf" srcId="{F29CE3BD-943F-4B30-AFCB-00426835A715}" destId="{14BC491B-1BF0-47B8-86B5-D56297326851}" srcOrd="1" destOrd="0" presId="urn:microsoft.com/office/officeart/2005/8/layout/vList2"/>
    <dgm:cxn modelId="{198151A8-133C-4A9B-AC66-EE9DC717EC6C}" type="presParOf" srcId="{F29CE3BD-943F-4B30-AFCB-00426835A715}" destId="{26A70DEC-9EEA-4FE6-AF54-7BD68B662C76}" srcOrd="2" destOrd="0" presId="urn:microsoft.com/office/officeart/2005/8/layout/vList2"/>
    <dgm:cxn modelId="{BF01ADE3-4D03-4337-8C6C-157858A756D5}" type="presParOf" srcId="{F29CE3BD-943F-4B30-AFCB-00426835A715}" destId="{63804CF8-D2CC-4F6A-B249-8B108490FD36}" srcOrd="3" destOrd="0" presId="urn:microsoft.com/office/officeart/2005/8/layout/vList2"/>
    <dgm:cxn modelId="{198C4843-E8B4-49F6-989E-C50488559E84}" type="presParOf" srcId="{F29CE3BD-943F-4B30-AFCB-00426835A715}" destId="{76DA724B-2D8A-41C7-80CE-F665EB5C1B81}" srcOrd="4" destOrd="0" presId="urn:microsoft.com/office/officeart/2005/8/layout/vList2"/>
    <dgm:cxn modelId="{AC79FCC4-FDA9-4F18-B4D1-3CD3591D5D3C}" type="presParOf" srcId="{F29CE3BD-943F-4B30-AFCB-00426835A715}" destId="{AF31FD88-BEB8-4C03-82C0-0FBEBB72D623}" srcOrd="5" destOrd="0" presId="urn:microsoft.com/office/officeart/2005/8/layout/vList2"/>
    <dgm:cxn modelId="{A990DD0F-824A-4568-A590-4B865C5269F5}" type="presParOf" srcId="{F29CE3BD-943F-4B30-AFCB-00426835A715}" destId="{EC2995D2-5AC0-4973-9399-BE866828FDDA}" srcOrd="6" destOrd="0" presId="urn:microsoft.com/office/officeart/2005/8/layout/vList2"/>
    <dgm:cxn modelId="{B66C9AC0-8419-46A8-B7BC-311B198D533B}" type="presParOf" srcId="{F29CE3BD-943F-4B30-AFCB-00426835A715}" destId="{89CAA30E-AD8A-4FC0-B350-89BDABF4663C}" srcOrd="7" destOrd="0" presId="urn:microsoft.com/office/officeart/2005/8/layout/vList2"/>
    <dgm:cxn modelId="{BC305C76-848C-408C-8C8A-6A3F773F1441}" type="presParOf" srcId="{F29CE3BD-943F-4B30-AFCB-00426835A715}" destId="{1E11C088-D1D2-49A5-B486-A18C75EE38CC}" srcOrd="8" destOrd="0" presId="urn:microsoft.com/office/officeart/2005/8/layout/vList2"/>
    <dgm:cxn modelId="{1A03A3D6-3111-4D85-9981-D7C3CE966E54}" type="presParOf" srcId="{F29CE3BD-943F-4B30-AFCB-00426835A715}" destId="{4956BCEC-3DC0-4168-978E-40B5B50613A9}" srcOrd="9" destOrd="0" presId="urn:microsoft.com/office/officeart/2005/8/layout/vList2"/>
    <dgm:cxn modelId="{1EBF3AF0-AE2F-4F73-8AFD-0CB6F343E833}" type="presParOf" srcId="{F29CE3BD-943F-4B30-AFCB-00426835A715}" destId="{C9C2736C-FDAE-435B-A255-2EFFC6281E8A}"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677E7B-FF83-49F3-9AEF-7C479A4A6FDD}"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1E3C11C8-B55A-4B84-B41B-C7FA97041D33}">
      <dgm:prSet/>
      <dgm:spPr/>
      <dgm:t>
        <a:bodyPr/>
        <a:lstStyle/>
        <a:p>
          <a:r>
            <a:rPr lang="en-GB" b="1"/>
            <a:t>Contexto</a:t>
          </a:r>
          <a:r>
            <a:rPr lang="en-GB"/>
            <a:t>: Los estudiantes de artes culinarias colaboraron en la creación de un menú temático como parte de su programa de EFP.</a:t>
          </a:r>
          <a:endParaRPr lang="en-BE"/>
        </a:p>
      </dgm:t>
    </dgm:pt>
    <dgm:pt modelId="{4F9E4E4F-C24E-47DC-82A2-449593142242}" type="parTrans" cxnId="{A7E2DA41-96B2-4DDF-9989-70DF46DF3AA7}">
      <dgm:prSet/>
      <dgm:spPr/>
      <dgm:t>
        <a:bodyPr/>
        <a:lstStyle/>
        <a:p>
          <a:endParaRPr lang="en-BE"/>
        </a:p>
      </dgm:t>
    </dgm:pt>
    <dgm:pt modelId="{FD3BBE8B-C101-42E6-9053-523F147B2201}" type="sibTrans" cxnId="{A7E2DA41-96B2-4DDF-9989-70DF46DF3AA7}">
      <dgm:prSet/>
      <dgm:spPr/>
      <dgm:t>
        <a:bodyPr/>
        <a:lstStyle/>
        <a:p>
          <a:endParaRPr lang="en-BE"/>
        </a:p>
      </dgm:t>
    </dgm:pt>
    <dgm:pt modelId="{2A1EDB40-6099-4F92-9BD3-FF1D645E727C}">
      <dgm:prSet/>
      <dgm:spPr/>
      <dgm:t>
        <a:bodyPr/>
        <a:lstStyle/>
        <a:p>
          <a:r>
            <a:rPr lang="en-GB" b="1"/>
            <a:t>Planteamiento</a:t>
          </a:r>
          <a:r>
            <a:rPr lang="en-GB"/>
            <a:t>: La clase se dividió en equipos, cada uno de los cuales se encargó de elaborar un menú de tres platos en torno a un tema específico, como la cocina mediterránea o de fusión. Cada miembro del equipo asumió una responsabilidad diferente: aperitivo, plato principal, postre y gestión de costes. En colaboración, seleccionaron las recetas, buscaron los ingredientes y equilibraron los costes para garantizar la rentabilidad del menú.</a:t>
          </a:r>
          <a:endParaRPr lang="en-BE"/>
        </a:p>
      </dgm:t>
    </dgm:pt>
    <dgm:pt modelId="{7069784F-1D5E-4226-A7E0-EA028F4F4489}" type="parTrans" cxnId="{1410AD92-F3BF-4F09-A37D-3157D4F05EEC}">
      <dgm:prSet/>
      <dgm:spPr/>
      <dgm:t>
        <a:bodyPr/>
        <a:lstStyle/>
        <a:p>
          <a:endParaRPr lang="en-BE"/>
        </a:p>
      </dgm:t>
    </dgm:pt>
    <dgm:pt modelId="{AAF32B41-6F6B-44CA-9D5A-2D809697BE5C}" type="sibTrans" cxnId="{1410AD92-F3BF-4F09-A37D-3157D4F05EEC}">
      <dgm:prSet/>
      <dgm:spPr/>
      <dgm:t>
        <a:bodyPr/>
        <a:lstStyle/>
        <a:p>
          <a:endParaRPr lang="en-BE"/>
        </a:p>
      </dgm:t>
    </dgm:pt>
    <dgm:pt modelId="{4B901D51-B009-4D2A-A784-7B9C1282B88A}">
      <dgm:prSet/>
      <dgm:spPr/>
      <dgm:t>
        <a:bodyPr/>
        <a:lstStyle/>
        <a:p>
          <a:r>
            <a:rPr lang="en-GB" b="1"/>
            <a:t>Resultados</a:t>
          </a:r>
          <a:r>
            <a:rPr lang="en-GB"/>
            <a:t>: Los estudiantes aprendieron a trabajar juntos con limitaciones de tiempo, a reproducir entornos de cocina reales y a afrontar retos relacionados con el equilibrio entre creatividad y control de costes. Los debates en equipo dieron lugar a menús creativos que satisfacían tanto las normas culinarias como los requisitos presupuestarios, reflejando los retos a los que se enfrentan las cocinas profesionales.</a:t>
          </a:r>
          <a:endParaRPr lang="en-BE"/>
        </a:p>
      </dgm:t>
    </dgm:pt>
    <dgm:pt modelId="{1536733F-428F-44E6-9B9E-59AEAD3FB720}" type="parTrans" cxnId="{61343E29-EA0D-417A-B74B-9B289A7BD67E}">
      <dgm:prSet/>
      <dgm:spPr/>
      <dgm:t>
        <a:bodyPr/>
        <a:lstStyle/>
        <a:p>
          <a:endParaRPr lang="en-BE"/>
        </a:p>
      </dgm:t>
    </dgm:pt>
    <dgm:pt modelId="{083EDD44-8330-4BCB-B02A-5E37FDFBBB7F}" type="sibTrans" cxnId="{61343E29-EA0D-417A-B74B-9B289A7BD67E}">
      <dgm:prSet/>
      <dgm:spPr/>
      <dgm:t>
        <a:bodyPr/>
        <a:lstStyle/>
        <a:p>
          <a:endParaRPr lang="en-BE"/>
        </a:p>
      </dgm:t>
    </dgm:pt>
    <dgm:pt modelId="{474FF7C1-A621-4FA6-8194-68B83E2769A1}">
      <dgm:prSet/>
      <dgm:spPr/>
      <dgm:t>
        <a:bodyPr/>
        <a:lstStyle/>
        <a:p>
          <a:r>
            <a:rPr lang="en-GB" b="1"/>
            <a:t>Conclusión </a:t>
          </a:r>
          <a:r>
            <a:rPr lang="en-GB"/>
            <a:t>clave: El aprendizaje colaborativo permitió a los estudiantes comprender las complejidades de la planificación de menús, incluida la creatividad, el control de costes y el trabajo en equipo, habilidades esenciales para los profesionales de la cocina.</a:t>
          </a:r>
          <a:endParaRPr lang="en-BE"/>
        </a:p>
      </dgm:t>
    </dgm:pt>
    <dgm:pt modelId="{401BCD6C-1A8A-49CB-9ED0-788BFAB785DD}" type="parTrans" cxnId="{882F89AB-E534-46BD-A760-CA99E3CE52BA}">
      <dgm:prSet/>
      <dgm:spPr/>
      <dgm:t>
        <a:bodyPr/>
        <a:lstStyle/>
        <a:p>
          <a:endParaRPr lang="en-BE"/>
        </a:p>
      </dgm:t>
    </dgm:pt>
    <dgm:pt modelId="{29282148-E3EC-4B7E-87CD-6E6A2D7E03F8}" type="sibTrans" cxnId="{882F89AB-E534-46BD-A760-CA99E3CE52BA}">
      <dgm:prSet/>
      <dgm:spPr/>
      <dgm:t>
        <a:bodyPr/>
        <a:lstStyle/>
        <a:p>
          <a:endParaRPr lang="en-BE"/>
        </a:p>
      </dgm:t>
    </dgm:pt>
    <dgm:pt modelId="{D36A1301-A108-4CD7-89EA-02EF5618EF90}" type="pres">
      <dgm:prSet presAssocID="{88677E7B-FF83-49F3-9AEF-7C479A4A6FDD}" presName="linear" presStyleCnt="0">
        <dgm:presLayoutVars>
          <dgm:animLvl val="lvl"/>
          <dgm:resizeHandles val="exact"/>
        </dgm:presLayoutVars>
      </dgm:prSet>
      <dgm:spPr/>
    </dgm:pt>
    <dgm:pt modelId="{A4E5C253-41A5-446F-BF6E-CD146FFD7031}" type="pres">
      <dgm:prSet presAssocID="{1E3C11C8-B55A-4B84-B41B-C7FA97041D33}" presName="parentText" presStyleLbl="node1" presStyleIdx="0" presStyleCnt="4">
        <dgm:presLayoutVars>
          <dgm:chMax val="0"/>
          <dgm:bulletEnabled val="1"/>
        </dgm:presLayoutVars>
      </dgm:prSet>
      <dgm:spPr/>
    </dgm:pt>
    <dgm:pt modelId="{7FAE3A5F-B634-4F19-B546-E18BB952C1A1}" type="pres">
      <dgm:prSet presAssocID="{FD3BBE8B-C101-42E6-9053-523F147B2201}" presName="spacer" presStyleCnt="0"/>
      <dgm:spPr/>
    </dgm:pt>
    <dgm:pt modelId="{8820F3DA-4832-494C-9375-B876F3834BB9}" type="pres">
      <dgm:prSet presAssocID="{2A1EDB40-6099-4F92-9BD3-FF1D645E727C}" presName="parentText" presStyleLbl="node1" presStyleIdx="1" presStyleCnt="4">
        <dgm:presLayoutVars>
          <dgm:chMax val="0"/>
          <dgm:bulletEnabled val="1"/>
        </dgm:presLayoutVars>
      </dgm:prSet>
      <dgm:spPr/>
    </dgm:pt>
    <dgm:pt modelId="{1FA5CB01-4A05-42A7-A9B3-2448A136F568}" type="pres">
      <dgm:prSet presAssocID="{AAF32B41-6F6B-44CA-9D5A-2D809697BE5C}" presName="spacer" presStyleCnt="0"/>
      <dgm:spPr/>
    </dgm:pt>
    <dgm:pt modelId="{0D9E38BA-88D1-4DB3-84D5-5E879F1552E7}" type="pres">
      <dgm:prSet presAssocID="{4B901D51-B009-4D2A-A784-7B9C1282B88A}" presName="parentText" presStyleLbl="node1" presStyleIdx="2" presStyleCnt="4">
        <dgm:presLayoutVars>
          <dgm:chMax val="0"/>
          <dgm:bulletEnabled val="1"/>
        </dgm:presLayoutVars>
      </dgm:prSet>
      <dgm:spPr/>
    </dgm:pt>
    <dgm:pt modelId="{7FB13D88-26EE-4432-BDDA-7CD7BB62484C}" type="pres">
      <dgm:prSet presAssocID="{083EDD44-8330-4BCB-B02A-5E37FDFBBB7F}" presName="spacer" presStyleCnt="0"/>
      <dgm:spPr/>
    </dgm:pt>
    <dgm:pt modelId="{D1C2F338-B9A6-415D-8CD8-3AC90ABD0D4F}" type="pres">
      <dgm:prSet presAssocID="{474FF7C1-A621-4FA6-8194-68B83E2769A1}" presName="parentText" presStyleLbl="node1" presStyleIdx="3" presStyleCnt="4">
        <dgm:presLayoutVars>
          <dgm:chMax val="0"/>
          <dgm:bulletEnabled val="1"/>
        </dgm:presLayoutVars>
      </dgm:prSet>
      <dgm:spPr/>
    </dgm:pt>
  </dgm:ptLst>
  <dgm:cxnLst>
    <dgm:cxn modelId="{61343E29-EA0D-417A-B74B-9B289A7BD67E}" srcId="{88677E7B-FF83-49F3-9AEF-7C479A4A6FDD}" destId="{4B901D51-B009-4D2A-A784-7B9C1282B88A}" srcOrd="2" destOrd="0" parTransId="{1536733F-428F-44E6-9B9E-59AEAD3FB720}" sibTransId="{083EDD44-8330-4BCB-B02A-5E37FDFBBB7F}"/>
    <dgm:cxn modelId="{BDF7A13E-CF84-45DA-BE0C-4CAE90EDB207}" type="presOf" srcId="{2A1EDB40-6099-4F92-9BD3-FF1D645E727C}" destId="{8820F3DA-4832-494C-9375-B876F3834BB9}" srcOrd="0" destOrd="0" presId="urn:microsoft.com/office/officeart/2005/8/layout/vList2"/>
    <dgm:cxn modelId="{A7E2DA41-96B2-4DDF-9989-70DF46DF3AA7}" srcId="{88677E7B-FF83-49F3-9AEF-7C479A4A6FDD}" destId="{1E3C11C8-B55A-4B84-B41B-C7FA97041D33}" srcOrd="0" destOrd="0" parTransId="{4F9E4E4F-C24E-47DC-82A2-449593142242}" sibTransId="{FD3BBE8B-C101-42E6-9053-523F147B2201}"/>
    <dgm:cxn modelId="{9FA91A48-5BF3-4CDE-80C6-FE02DE4D7BF5}" type="presOf" srcId="{474FF7C1-A621-4FA6-8194-68B83E2769A1}" destId="{D1C2F338-B9A6-415D-8CD8-3AC90ABD0D4F}" srcOrd="0" destOrd="0" presId="urn:microsoft.com/office/officeart/2005/8/layout/vList2"/>
    <dgm:cxn modelId="{B2655977-C745-4C87-8AA0-54BD303CF148}" type="presOf" srcId="{1E3C11C8-B55A-4B84-B41B-C7FA97041D33}" destId="{A4E5C253-41A5-446F-BF6E-CD146FFD7031}" srcOrd="0" destOrd="0" presId="urn:microsoft.com/office/officeart/2005/8/layout/vList2"/>
    <dgm:cxn modelId="{1410AD92-F3BF-4F09-A37D-3157D4F05EEC}" srcId="{88677E7B-FF83-49F3-9AEF-7C479A4A6FDD}" destId="{2A1EDB40-6099-4F92-9BD3-FF1D645E727C}" srcOrd="1" destOrd="0" parTransId="{7069784F-1D5E-4226-A7E0-EA028F4F4489}" sibTransId="{AAF32B41-6F6B-44CA-9D5A-2D809697BE5C}"/>
    <dgm:cxn modelId="{F181EB9C-AFF2-42DF-ABB0-A8002FBD6D12}" type="presOf" srcId="{88677E7B-FF83-49F3-9AEF-7C479A4A6FDD}" destId="{D36A1301-A108-4CD7-89EA-02EF5618EF90}" srcOrd="0" destOrd="0" presId="urn:microsoft.com/office/officeart/2005/8/layout/vList2"/>
    <dgm:cxn modelId="{882F89AB-E534-46BD-A760-CA99E3CE52BA}" srcId="{88677E7B-FF83-49F3-9AEF-7C479A4A6FDD}" destId="{474FF7C1-A621-4FA6-8194-68B83E2769A1}" srcOrd="3" destOrd="0" parTransId="{401BCD6C-1A8A-49CB-9ED0-788BFAB785DD}" sibTransId="{29282148-E3EC-4B7E-87CD-6E6A2D7E03F8}"/>
    <dgm:cxn modelId="{A2FD3DE3-8040-41F2-9E70-744BD74647A2}" type="presOf" srcId="{4B901D51-B009-4D2A-A784-7B9C1282B88A}" destId="{0D9E38BA-88D1-4DB3-84D5-5E879F1552E7}" srcOrd="0" destOrd="0" presId="urn:microsoft.com/office/officeart/2005/8/layout/vList2"/>
    <dgm:cxn modelId="{4430E3FA-219B-4DB2-B2C3-5FDD3D959D9B}" type="presParOf" srcId="{D36A1301-A108-4CD7-89EA-02EF5618EF90}" destId="{A4E5C253-41A5-446F-BF6E-CD146FFD7031}" srcOrd="0" destOrd="0" presId="urn:microsoft.com/office/officeart/2005/8/layout/vList2"/>
    <dgm:cxn modelId="{BECEB84C-763B-4DA6-AD69-28A689A835A5}" type="presParOf" srcId="{D36A1301-A108-4CD7-89EA-02EF5618EF90}" destId="{7FAE3A5F-B634-4F19-B546-E18BB952C1A1}" srcOrd="1" destOrd="0" presId="urn:microsoft.com/office/officeart/2005/8/layout/vList2"/>
    <dgm:cxn modelId="{F675E600-29C8-4FA9-9068-EB2975AB9882}" type="presParOf" srcId="{D36A1301-A108-4CD7-89EA-02EF5618EF90}" destId="{8820F3DA-4832-494C-9375-B876F3834BB9}" srcOrd="2" destOrd="0" presId="urn:microsoft.com/office/officeart/2005/8/layout/vList2"/>
    <dgm:cxn modelId="{014B1276-6B30-4B95-B5D6-E5B08BEAB20A}" type="presParOf" srcId="{D36A1301-A108-4CD7-89EA-02EF5618EF90}" destId="{1FA5CB01-4A05-42A7-A9B3-2448A136F568}" srcOrd="3" destOrd="0" presId="urn:microsoft.com/office/officeart/2005/8/layout/vList2"/>
    <dgm:cxn modelId="{770AF3D0-97A7-4B3D-AF83-43005811E5AB}" type="presParOf" srcId="{D36A1301-A108-4CD7-89EA-02EF5618EF90}" destId="{0D9E38BA-88D1-4DB3-84D5-5E879F1552E7}" srcOrd="4" destOrd="0" presId="urn:microsoft.com/office/officeart/2005/8/layout/vList2"/>
    <dgm:cxn modelId="{9000365A-D264-4168-AE77-6115FFE82667}" type="presParOf" srcId="{D36A1301-A108-4CD7-89EA-02EF5618EF90}" destId="{7FB13D88-26EE-4432-BDDA-7CD7BB62484C}" srcOrd="5" destOrd="0" presId="urn:microsoft.com/office/officeart/2005/8/layout/vList2"/>
    <dgm:cxn modelId="{ED681612-848C-4CED-991C-971F0745FF04}" type="presParOf" srcId="{D36A1301-A108-4CD7-89EA-02EF5618EF90}" destId="{D1C2F338-B9A6-415D-8CD8-3AC90ABD0D4F}"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D84F24-6422-4A46-B60B-025D1C9DBACF}"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AEEDEE8F-CF48-443B-92F7-0402C6303EA4}">
      <dgm:prSet/>
      <dgm:spPr/>
      <dgm:t>
        <a:bodyPr/>
        <a:lstStyle/>
        <a:p>
          <a:r>
            <a:rPr lang="en-GB" b="1" dirty="0" err="1"/>
            <a:t>Contexto</a:t>
          </a:r>
          <a:r>
            <a:rPr lang="en-GB" dirty="0"/>
            <a:t>: Los </a:t>
          </a:r>
          <a:r>
            <a:rPr lang="en-GB" dirty="0" err="1"/>
            <a:t>estudiantes</a:t>
          </a:r>
          <a:r>
            <a:rPr lang="en-GB" dirty="0"/>
            <a:t> de </a:t>
          </a:r>
          <a:r>
            <a:rPr lang="en-GB" dirty="0" err="1"/>
            <a:t>sanidad</a:t>
          </a:r>
          <a:r>
            <a:rPr lang="en-GB" dirty="0"/>
            <a:t> de un </a:t>
          </a:r>
          <a:r>
            <a:rPr lang="en-GB" dirty="0" err="1"/>
            <a:t>programa</a:t>
          </a:r>
          <a:r>
            <a:rPr lang="en-GB" dirty="0"/>
            <a:t> de </a:t>
          </a:r>
          <a:r>
            <a:rPr lang="en-GB" dirty="0">
              <a:latin typeface="Calibri"/>
            </a:rPr>
            <a:t>EFP</a:t>
          </a:r>
          <a:r>
            <a:rPr lang="en-GB" dirty="0"/>
            <a:t> </a:t>
          </a:r>
          <a:r>
            <a:rPr lang="en-GB" dirty="0" err="1"/>
            <a:t>trabajaron</a:t>
          </a:r>
          <a:r>
            <a:rPr lang="en-GB" dirty="0"/>
            <a:t> </a:t>
          </a:r>
          <a:r>
            <a:rPr lang="en-GB" dirty="0" err="1"/>
            <a:t>en</a:t>
          </a:r>
          <a:r>
            <a:rPr lang="en-GB" dirty="0"/>
            <a:t> </a:t>
          </a:r>
          <a:r>
            <a:rPr lang="en-GB" dirty="0" err="1"/>
            <a:t>equipo</a:t>
          </a:r>
          <a:r>
            <a:rPr lang="en-GB" dirty="0"/>
            <a:t> </a:t>
          </a:r>
          <a:r>
            <a:rPr lang="en-GB" dirty="0" err="1"/>
            <a:t>durante</a:t>
          </a:r>
          <a:r>
            <a:rPr lang="en-GB" dirty="0"/>
            <a:t> </a:t>
          </a:r>
          <a:r>
            <a:rPr lang="en-GB" dirty="0" err="1"/>
            <a:t>simulaciones</a:t>
          </a:r>
          <a:r>
            <a:rPr lang="en-GB" dirty="0"/>
            <a:t> de </a:t>
          </a:r>
          <a:r>
            <a:rPr lang="en-GB" dirty="0" err="1"/>
            <a:t>atención</a:t>
          </a:r>
          <a:r>
            <a:rPr lang="en-GB" dirty="0"/>
            <a:t> al </a:t>
          </a:r>
          <a:r>
            <a:rPr lang="en-GB" dirty="0" err="1"/>
            <a:t>paciente</a:t>
          </a:r>
          <a:r>
            <a:rPr lang="en-GB" dirty="0"/>
            <a:t> para </a:t>
          </a:r>
          <a:r>
            <a:rPr lang="en-GB" dirty="0" err="1"/>
            <a:t>mejorar</a:t>
          </a:r>
          <a:r>
            <a:rPr lang="en-GB" dirty="0"/>
            <a:t> sus </a:t>
          </a:r>
          <a:r>
            <a:rPr lang="en-GB" dirty="0" err="1"/>
            <a:t>habilidades</a:t>
          </a:r>
          <a:r>
            <a:rPr lang="en-GB" dirty="0"/>
            <a:t> </a:t>
          </a:r>
          <a:r>
            <a:rPr lang="en-GB" dirty="0" err="1"/>
            <a:t>colaborativas</a:t>
          </a:r>
          <a:r>
            <a:rPr lang="en-GB" dirty="0"/>
            <a:t> y </a:t>
          </a:r>
          <a:r>
            <a:rPr lang="en-GB" dirty="0" err="1"/>
            <a:t>clínicas</a:t>
          </a:r>
          <a:r>
            <a:rPr lang="en-GB" dirty="0"/>
            <a:t>.</a:t>
          </a:r>
          <a:endParaRPr lang="en-BE" dirty="0"/>
        </a:p>
      </dgm:t>
    </dgm:pt>
    <dgm:pt modelId="{095A3501-B390-4295-98C0-16BF354720A5}" type="parTrans" cxnId="{00882C66-789D-477B-82B1-6D0BE9B9DA80}">
      <dgm:prSet/>
      <dgm:spPr/>
      <dgm:t>
        <a:bodyPr/>
        <a:lstStyle/>
        <a:p>
          <a:endParaRPr lang="en-BE"/>
        </a:p>
      </dgm:t>
    </dgm:pt>
    <dgm:pt modelId="{7D412219-8A65-4CEC-87A9-41FF0BFBAE65}" type="sibTrans" cxnId="{00882C66-789D-477B-82B1-6D0BE9B9DA80}">
      <dgm:prSet/>
      <dgm:spPr/>
      <dgm:t>
        <a:bodyPr/>
        <a:lstStyle/>
        <a:p>
          <a:endParaRPr lang="en-BE"/>
        </a:p>
      </dgm:t>
    </dgm:pt>
    <dgm:pt modelId="{1FF8C825-8124-4BBF-B97F-F388119035AD}">
      <dgm:prSet/>
      <dgm:spPr/>
      <dgm:t>
        <a:bodyPr/>
        <a:lstStyle/>
        <a:p>
          <a:r>
            <a:rPr lang="en-GB" b="1" dirty="0" err="1"/>
            <a:t>Enfoque</a:t>
          </a:r>
          <a:r>
            <a:rPr lang="en-GB" dirty="0"/>
            <a:t>: Se </a:t>
          </a:r>
          <a:r>
            <a:rPr lang="en-GB" dirty="0" err="1"/>
            <a:t>dividió</a:t>
          </a:r>
          <a:r>
            <a:rPr lang="en-GB" dirty="0"/>
            <a:t> a </a:t>
          </a:r>
          <a:r>
            <a:rPr lang="en-GB" dirty="0" err="1"/>
            <a:t>los</a:t>
          </a:r>
          <a:r>
            <a:rPr lang="en-GB" dirty="0"/>
            <a:t> </a:t>
          </a:r>
          <a:r>
            <a:rPr lang="en-GB" dirty="0" err="1"/>
            <a:t>alumnos</a:t>
          </a:r>
          <a:r>
            <a:rPr lang="en-GB" dirty="0"/>
            <a:t> </a:t>
          </a:r>
          <a:r>
            <a:rPr lang="en-GB" dirty="0" err="1"/>
            <a:t>en</a:t>
          </a:r>
          <a:r>
            <a:rPr lang="en-GB" dirty="0"/>
            <a:t> </a:t>
          </a:r>
          <a:r>
            <a:rPr lang="en-GB" dirty="0" err="1"/>
            <a:t>grupos</a:t>
          </a:r>
          <a:r>
            <a:rPr lang="en-GB" dirty="0"/>
            <a:t> de cuatro, </a:t>
          </a:r>
          <a:r>
            <a:rPr lang="en-GB" dirty="0" err="1"/>
            <a:t>cada</a:t>
          </a:r>
          <a:r>
            <a:rPr lang="en-GB" dirty="0"/>
            <a:t> uno de </a:t>
          </a:r>
          <a:r>
            <a:rPr lang="en-GB" dirty="0" err="1"/>
            <a:t>los</a:t>
          </a:r>
          <a:r>
            <a:rPr lang="en-GB" dirty="0"/>
            <a:t> </a:t>
          </a:r>
          <a:r>
            <a:rPr lang="en-GB" dirty="0" err="1"/>
            <a:t>cuales</a:t>
          </a:r>
          <a:r>
            <a:rPr lang="en-GB" dirty="0"/>
            <a:t> </a:t>
          </a:r>
          <a:r>
            <a:rPr lang="en-GB" dirty="0" err="1"/>
            <a:t>asumió</a:t>
          </a:r>
          <a:r>
            <a:rPr lang="en-GB" dirty="0"/>
            <a:t> </a:t>
          </a:r>
          <a:r>
            <a:rPr lang="en-GB" dirty="0" err="1"/>
            <a:t>diferentes</a:t>
          </a:r>
          <a:r>
            <a:rPr lang="en-GB" dirty="0"/>
            <a:t> </a:t>
          </a:r>
          <a:r>
            <a:rPr lang="en-GB" dirty="0" err="1"/>
            <a:t>funciones</a:t>
          </a:r>
          <a:r>
            <a:rPr lang="en-GB" dirty="0"/>
            <a:t> </a:t>
          </a:r>
          <a:r>
            <a:rPr lang="en-GB" dirty="0" err="1"/>
            <a:t>sanitarias</a:t>
          </a:r>
          <a:r>
            <a:rPr lang="en-GB" dirty="0"/>
            <a:t>: </a:t>
          </a:r>
          <a:r>
            <a:rPr lang="en-GB" dirty="0" err="1"/>
            <a:t>enfermero</a:t>
          </a:r>
          <a:r>
            <a:rPr lang="en-GB" dirty="0"/>
            <a:t>, auxiliar, </a:t>
          </a:r>
          <a:r>
            <a:rPr lang="en-GB" dirty="0" err="1"/>
            <a:t>cuidador</a:t>
          </a:r>
          <a:r>
            <a:rPr lang="en-GB" dirty="0"/>
            <a:t> y </a:t>
          </a:r>
          <a:r>
            <a:rPr lang="en-GB" dirty="0" err="1"/>
            <a:t>educador</a:t>
          </a:r>
          <a:r>
            <a:rPr lang="en-GB" dirty="0"/>
            <a:t> de </a:t>
          </a:r>
          <a:r>
            <a:rPr lang="en-GB" dirty="0" err="1"/>
            <a:t>pacientes</a:t>
          </a:r>
          <a:r>
            <a:rPr lang="en-GB" dirty="0"/>
            <a:t>. Juntos, se </a:t>
          </a:r>
          <a:r>
            <a:rPr lang="en-GB" dirty="0" err="1"/>
            <a:t>enfrentaron</a:t>
          </a:r>
          <a:r>
            <a:rPr lang="en-GB" dirty="0"/>
            <a:t> a un </a:t>
          </a:r>
          <a:r>
            <a:rPr lang="en-GB" dirty="0" err="1"/>
            <a:t>escenario</a:t>
          </a:r>
          <a:r>
            <a:rPr lang="en-GB" dirty="0"/>
            <a:t> de </a:t>
          </a:r>
          <a:r>
            <a:rPr lang="en-GB" dirty="0" err="1"/>
            <a:t>simulación</a:t>
          </a:r>
          <a:r>
            <a:rPr lang="en-GB" dirty="0"/>
            <a:t> de </a:t>
          </a:r>
          <a:r>
            <a:rPr lang="en-GB" dirty="0" err="1"/>
            <a:t>paciente</a:t>
          </a:r>
          <a:r>
            <a:rPr lang="en-GB" dirty="0"/>
            <a:t>, </a:t>
          </a:r>
          <a:r>
            <a:rPr lang="en-GB" dirty="0" err="1"/>
            <a:t>como</a:t>
          </a:r>
          <a:r>
            <a:rPr lang="en-GB" dirty="0"/>
            <a:t> la </a:t>
          </a:r>
          <a:r>
            <a:rPr lang="en-GB" dirty="0" err="1"/>
            <a:t>gestión</a:t>
          </a:r>
          <a:r>
            <a:rPr lang="en-GB" dirty="0"/>
            <a:t> del plan de </a:t>
          </a:r>
          <a:r>
            <a:rPr lang="en-GB" dirty="0" err="1"/>
            <a:t>cuidados</a:t>
          </a:r>
          <a:r>
            <a:rPr lang="en-GB" dirty="0"/>
            <a:t> de un </a:t>
          </a:r>
          <a:r>
            <a:rPr lang="en-GB" dirty="0" err="1"/>
            <a:t>paciente</a:t>
          </a:r>
          <a:r>
            <a:rPr lang="en-GB" dirty="0"/>
            <a:t> </a:t>
          </a:r>
          <a:r>
            <a:rPr lang="en-GB" dirty="0" err="1"/>
            <a:t>diabético</a:t>
          </a:r>
          <a:r>
            <a:rPr lang="en-GB" dirty="0"/>
            <a:t>. Cada </a:t>
          </a:r>
          <a:r>
            <a:rPr lang="en-GB" dirty="0" err="1"/>
            <a:t>alumno</a:t>
          </a:r>
          <a:r>
            <a:rPr lang="en-GB" dirty="0"/>
            <a:t> se </a:t>
          </a:r>
          <a:r>
            <a:rPr lang="en-GB" dirty="0" err="1"/>
            <a:t>turnaba</a:t>
          </a:r>
          <a:r>
            <a:rPr lang="en-GB" dirty="0"/>
            <a:t> </a:t>
          </a:r>
          <a:r>
            <a:rPr lang="en-GB" dirty="0" err="1"/>
            <a:t>en</a:t>
          </a:r>
          <a:r>
            <a:rPr lang="en-GB" dirty="0"/>
            <a:t> </a:t>
          </a:r>
          <a:r>
            <a:rPr lang="en-GB" dirty="0" err="1"/>
            <a:t>los</a:t>
          </a:r>
          <a:r>
            <a:rPr lang="en-GB" dirty="0"/>
            <a:t> </a:t>
          </a:r>
          <a:r>
            <a:rPr lang="en-GB" dirty="0" err="1"/>
            <a:t>distintos</a:t>
          </a:r>
          <a:r>
            <a:rPr lang="en-GB" dirty="0"/>
            <a:t> </a:t>
          </a:r>
          <a:r>
            <a:rPr lang="en-GB" dirty="0" err="1"/>
            <a:t>papeles</a:t>
          </a:r>
          <a:r>
            <a:rPr lang="en-GB" dirty="0"/>
            <a:t> para </a:t>
          </a:r>
          <a:r>
            <a:rPr lang="en-GB" dirty="0" err="1"/>
            <a:t>comprender</a:t>
          </a:r>
          <a:r>
            <a:rPr lang="en-GB" dirty="0"/>
            <a:t> las </a:t>
          </a:r>
          <a:r>
            <a:rPr lang="en-GB" dirty="0" err="1"/>
            <a:t>perspectivas</a:t>
          </a:r>
          <a:r>
            <a:rPr lang="en-GB" dirty="0"/>
            <a:t> de </a:t>
          </a:r>
          <a:r>
            <a:rPr lang="en-GB" dirty="0" err="1"/>
            <a:t>todo</a:t>
          </a:r>
          <a:r>
            <a:rPr lang="en-GB" dirty="0"/>
            <a:t> </a:t>
          </a:r>
          <a:r>
            <a:rPr lang="en-GB" dirty="0" err="1"/>
            <a:t>el</a:t>
          </a:r>
          <a:r>
            <a:rPr lang="en-GB" dirty="0"/>
            <a:t> </a:t>
          </a:r>
          <a:r>
            <a:rPr lang="en-GB" dirty="0" err="1"/>
            <a:t>equipo</a:t>
          </a:r>
          <a:r>
            <a:rPr lang="en-GB" dirty="0"/>
            <a:t> </a:t>
          </a:r>
          <a:r>
            <a:rPr lang="en-GB" dirty="0" err="1"/>
            <a:t>asistencial</a:t>
          </a:r>
          <a:r>
            <a:rPr lang="en-GB" dirty="0"/>
            <a:t>.</a:t>
          </a:r>
          <a:endParaRPr lang="en-BE" dirty="0"/>
        </a:p>
      </dgm:t>
    </dgm:pt>
    <dgm:pt modelId="{CA30A4E8-3457-4878-8119-2FE8094FFD79}" type="parTrans" cxnId="{A7E763D3-CE6F-47C8-A9C8-4A1533A514DF}">
      <dgm:prSet/>
      <dgm:spPr/>
      <dgm:t>
        <a:bodyPr/>
        <a:lstStyle/>
        <a:p>
          <a:endParaRPr lang="en-BE"/>
        </a:p>
      </dgm:t>
    </dgm:pt>
    <dgm:pt modelId="{954B7C62-1200-4921-A159-6B2096F07024}" type="sibTrans" cxnId="{A7E763D3-CE6F-47C8-A9C8-4A1533A514DF}">
      <dgm:prSet/>
      <dgm:spPr/>
      <dgm:t>
        <a:bodyPr/>
        <a:lstStyle/>
        <a:p>
          <a:endParaRPr lang="en-BE"/>
        </a:p>
      </dgm:t>
    </dgm:pt>
    <dgm:pt modelId="{6A1D1088-8D2E-4F85-A186-554128819B82}">
      <dgm:prSet/>
      <dgm:spPr/>
      <dgm:t>
        <a:bodyPr/>
        <a:lstStyle/>
        <a:p>
          <a:r>
            <a:rPr lang="en-GB" b="1" dirty="0" err="1"/>
            <a:t>Resultados</a:t>
          </a:r>
          <a:r>
            <a:rPr lang="en-GB" dirty="0"/>
            <a:t>: Este </a:t>
          </a:r>
          <a:r>
            <a:rPr lang="en-GB" dirty="0" err="1"/>
            <a:t>enfoque</a:t>
          </a:r>
          <a:r>
            <a:rPr lang="en-GB" dirty="0"/>
            <a:t> </a:t>
          </a:r>
          <a:r>
            <a:rPr lang="en-GB" dirty="0" err="1"/>
            <a:t>colaborativo</a:t>
          </a:r>
          <a:r>
            <a:rPr lang="en-GB" dirty="0"/>
            <a:t> </a:t>
          </a:r>
          <a:r>
            <a:rPr lang="en-GB" dirty="0" err="1"/>
            <a:t>permitió</a:t>
          </a:r>
          <a:r>
            <a:rPr lang="en-GB" dirty="0"/>
            <a:t> a </a:t>
          </a:r>
          <a:r>
            <a:rPr lang="en-GB" dirty="0" err="1"/>
            <a:t>los</a:t>
          </a:r>
          <a:r>
            <a:rPr lang="en-GB" dirty="0"/>
            <a:t> </a:t>
          </a:r>
          <a:r>
            <a:rPr lang="en-GB" dirty="0" err="1"/>
            <a:t>estudiantes</a:t>
          </a:r>
          <a:r>
            <a:rPr lang="en-GB" dirty="0"/>
            <a:t> </a:t>
          </a:r>
          <a:r>
            <a:rPr lang="en-GB" dirty="0" err="1"/>
            <a:t>comprender</a:t>
          </a:r>
          <a:r>
            <a:rPr lang="en-GB" dirty="0"/>
            <a:t> </a:t>
          </a:r>
          <a:r>
            <a:rPr lang="en-GB" dirty="0" err="1"/>
            <a:t>mejor</a:t>
          </a:r>
          <a:r>
            <a:rPr lang="en-GB" dirty="0"/>
            <a:t> la </a:t>
          </a:r>
          <a:r>
            <a:rPr lang="en-GB" dirty="0" err="1"/>
            <a:t>importancia</a:t>
          </a:r>
          <a:r>
            <a:rPr lang="en-GB" dirty="0"/>
            <a:t> de </a:t>
          </a:r>
          <a:r>
            <a:rPr lang="en-GB" dirty="0" err="1"/>
            <a:t>cada</a:t>
          </a:r>
          <a:r>
            <a:rPr lang="en-GB" dirty="0"/>
            <a:t> </a:t>
          </a:r>
          <a:r>
            <a:rPr lang="en-GB" dirty="0" err="1"/>
            <a:t>función</a:t>
          </a:r>
          <a:r>
            <a:rPr lang="en-GB" dirty="0"/>
            <a:t> </a:t>
          </a:r>
          <a:r>
            <a:rPr lang="en-GB" dirty="0" err="1"/>
            <a:t>en</a:t>
          </a:r>
          <a:r>
            <a:rPr lang="en-GB" dirty="0"/>
            <a:t> la </a:t>
          </a:r>
          <a:r>
            <a:rPr lang="en-GB" dirty="0" err="1"/>
            <a:t>atención</a:t>
          </a:r>
          <a:r>
            <a:rPr lang="en-GB" dirty="0"/>
            <a:t> al </a:t>
          </a:r>
          <a:r>
            <a:rPr lang="en-GB" dirty="0" err="1"/>
            <a:t>paciente</a:t>
          </a:r>
          <a:r>
            <a:rPr lang="en-GB" dirty="0"/>
            <a:t> y la </a:t>
          </a:r>
          <a:r>
            <a:rPr lang="en-GB" dirty="0" err="1"/>
            <a:t>necesidad</a:t>
          </a:r>
          <a:r>
            <a:rPr lang="en-GB" dirty="0"/>
            <a:t> de </a:t>
          </a:r>
          <a:r>
            <a:rPr lang="en-GB" dirty="0" err="1"/>
            <a:t>una</a:t>
          </a:r>
          <a:r>
            <a:rPr lang="en-GB" dirty="0"/>
            <a:t> </a:t>
          </a:r>
          <a:r>
            <a:rPr lang="en-GB" dirty="0" err="1"/>
            <a:t>comunicación</a:t>
          </a:r>
          <a:r>
            <a:rPr lang="en-GB" dirty="0"/>
            <a:t> y un </a:t>
          </a:r>
          <a:r>
            <a:rPr lang="en-GB" dirty="0" err="1"/>
            <a:t>trabajo</a:t>
          </a:r>
          <a:r>
            <a:rPr lang="en-GB" dirty="0"/>
            <a:t> </a:t>
          </a:r>
          <a:r>
            <a:rPr lang="en-GB" dirty="0" err="1"/>
            <a:t>en</a:t>
          </a:r>
          <a:r>
            <a:rPr lang="en-GB" dirty="0"/>
            <a:t> </a:t>
          </a:r>
          <a:r>
            <a:rPr lang="en-GB" dirty="0" err="1"/>
            <a:t>equipo</a:t>
          </a:r>
          <a:r>
            <a:rPr lang="en-GB" dirty="0"/>
            <a:t> </a:t>
          </a:r>
          <a:r>
            <a:rPr lang="en-GB" dirty="0" err="1"/>
            <a:t>eficaces</a:t>
          </a:r>
          <a:r>
            <a:rPr lang="en-GB" dirty="0"/>
            <a:t> </a:t>
          </a:r>
          <a:r>
            <a:rPr lang="en-GB" dirty="0" err="1"/>
            <a:t>en</a:t>
          </a:r>
          <a:r>
            <a:rPr lang="en-GB" dirty="0"/>
            <a:t> </a:t>
          </a:r>
          <a:r>
            <a:rPr lang="en-GB" dirty="0" err="1"/>
            <a:t>los</a:t>
          </a:r>
          <a:r>
            <a:rPr lang="en-GB" dirty="0"/>
            <a:t> </a:t>
          </a:r>
          <a:r>
            <a:rPr lang="en-GB" dirty="0" err="1"/>
            <a:t>entornos</a:t>
          </a:r>
          <a:r>
            <a:rPr lang="en-GB" dirty="0"/>
            <a:t> </a:t>
          </a:r>
          <a:r>
            <a:rPr lang="en-GB" dirty="0" err="1"/>
            <a:t>médicos</a:t>
          </a:r>
          <a:r>
            <a:rPr lang="en-GB" dirty="0"/>
            <a:t>. También les </a:t>
          </a:r>
          <a:r>
            <a:rPr lang="en-GB" dirty="0" err="1"/>
            <a:t>ayudó</a:t>
          </a:r>
          <a:r>
            <a:rPr lang="en-GB" dirty="0"/>
            <a:t> a </a:t>
          </a:r>
          <a:r>
            <a:rPr lang="en-GB" dirty="0" err="1"/>
            <a:t>confiar</a:t>
          </a:r>
          <a:r>
            <a:rPr lang="en-GB" dirty="0"/>
            <a:t> </a:t>
          </a:r>
          <a:r>
            <a:rPr lang="en-GB" dirty="0" err="1"/>
            <a:t>más</a:t>
          </a:r>
          <a:r>
            <a:rPr lang="en-GB" dirty="0"/>
            <a:t> </a:t>
          </a:r>
          <a:r>
            <a:rPr lang="en-GB" dirty="0" err="1"/>
            <a:t>en</a:t>
          </a:r>
          <a:r>
            <a:rPr lang="en-GB" dirty="0"/>
            <a:t> sus </a:t>
          </a:r>
          <a:r>
            <a:rPr lang="en-GB" dirty="0" err="1"/>
            <a:t>habilidades</a:t>
          </a:r>
          <a:r>
            <a:rPr lang="en-GB" dirty="0"/>
            <a:t> </a:t>
          </a:r>
          <a:r>
            <a:rPr lang="en-GB" dirty="0" err="1"/>
            <a:t>interpersonales</a:t>
          </a:r>
          <a:r>
            <a:rPr lang="en-GB" dirty="0"/>
            <a:t>, </a:t>
          </a:r>
          <a:r>
            <a:rPr lang="en-GB" dirty="0" err="1"/>
            <a:t>así</a:t>
          </a:r>
          <a:r>
            <a:rPr lang="en-GB" dirty="0"/>
            <a:t> </a:t>
          </a:r>
          <a:r>
            <a:rPr lang="en-GB" dirty="0" err="1"/>
            <a:t>como</a:t>
          </a:r>
          <a:r>
            <a:rPr lang="en-GB" dirty="0"/>
            <a:t> </a:t>
          </a:r>
          <a:r>
            <a:rPr lang="en-GB" dirty="0" err="1"/>
            <a:t>en</a:t>
          </a:r>
          <a:r>
            <a:rPr lang="en-GB" dirty="0"/>
            <a:t> </a:t>
          </a:r>
          <a:r>
            <a:rPr lang="en-GB" dirty="0" err="1"/>
            <a:t>su</a:t>
          </a:r>
          <a:r>
            <a:rPr lang="en-GB" dirty="0"/>
            <a:t> </a:t>
          </a:r>
          <a:r>
            <a:rPr lang="en-GB" dirty="0" err="1"/>
            <a:t>capacidad</a:t>
          </a:r>
          <a:r>
            <a:rPr lang="en-GB" dirty="0"/>
            <a:t> para </a:t>
          </a:r>
          <a:r>
            <a:rPr lang="en-GB" dirty="0" err="1"/>
            <a:t>proporcionar</a:t>
          </a:r>
          <a:r>
            <a:rPr lang="en-GB" dirty="0"/>
            <a:t> </a:t>
          </a:r>
          <a:r>
            <a:rPr lang="en-GB" dirty="0" err="1"/>
            <a:t>una</a:t>
          </a:r>
          <a:r>
            <a:rPr lang="en-GB" dirty="0"/>
            <a:t> </a:t>
          </a:r>
          <a:r>
            <a:rPr lang="en-GB" dirty="0" err="1"/>
            <a:t>atención</a:t>
          </a:r>
          <a:r>
            <a:rPr lang="en-GB" dirty="0"/>
            <a:t> integral.</a:t>
          </a:r>
          <a:endParaRPr lang="en-BE" dirty="0"/>
        </a:p>
      </dgm:t>
    </dgm:pt>
    <dgm:pt modelId="{9BBADF6E-6C2B-4071-A9E6-00B844DC5A79}" type="parTrans" cxnId="{A436B194-BCB0-46C8-9281-7562D9B48168}">
      <dgm:prSet/>
      <dgm:spPr/>
      <dgm:t>
        <a:bodyPr/>
        <a:lstStyle/>
        <a:p>
          <a:endParaRPr lang="en-BE"/>
        </a:p>
      </dgm:t>
    </dgm:pt>
    <dgm:pt modelId="{25279CFC-8298-4AFC-AD23-9E642DBCBCDA}" type="sibTrans" cxnId="{A436B194-BCB0-46C8-9281-7562D9B48168}">
      <dgm:prSet/>
      <dgm:spPr/>
      <dgm:t>
        <a:bodyPr/>
        <a:lstStyle/>
        <a:p>
          <a:endParaRPr lang="en-BE"/>
        </a:p>
      </dgm:t>
    </dgm:pt>
    <dgm:pt modelId="{D01A85CC-5CFC-48FA-B407-B0E4533C27F4}">
      <dgm:prSet/>
      <dgm:spPr/>
      <dgm:t>
        <a:bodyPr/>
        <a:lstStyle/>
        <a:p>
          <a:r>
            <a:rPr lang="en-GB" b="1" dirty="0" err="1"/>
            <a:t>Conclusión</a:t>
          </a:r>
          <a:r>
            <a:rPr lang="en-GB" b="1" dirty="0"/>
            <a:t> </a:t>
          </a:r>
          <a:r>
            <a:rPr lang="en-GB" dirty="0"/>
            <a:t>clave: Las </a:t>
          </a:r>
          <a:r>
            <a:rPr lang="en-GB" dirty="0" err="1"/>
            <a:t>simulaciones</a:t>
          </a:r>
          <a:r>
            <a:rPr lang="en-GB" dirty="0"/>
            <a:t> </a:t>
          </a:r>
          <a:r>
            <a:rPr lang="en-GB" dirty="0" err="1"/>
            <a:t>colaborativas</a:t>
          </a:r>
          <a:r>
            <a:rPr lang="en-GB" dirty="0"/>
            <a:t> </a:t>
          </a:r>
          <a:r>
            <a:rPr lang="en-GB" dirty="0" err="1"/>
            <a:t>en</a:t>
          </a:r>
          <a:r>
            <a:rPr lang="en-GB" dirty="0"/>
            <a:t> la </a:t>
          </a:r>
          <a:r>
            <a:rPr lang="en-GB" dirty="0" err="1"/>
            <a:t>atención</a:t>
          </a:r>
          <a:r>
            <a:rPr lang="en-GB" dirty="0"/>
            <a:t> sanitaria </a:t>
          </a:r>
          <a:r>
            <a:rPr lang="en-GB" dirty="0" err="1"/>
            <a:t>fomentaron</a:t>
          </a:r>
          <a:r>
            <a:rPr lang="en-GB" dirty="0"/>
            <a:t> </a:t>
          </a:r>
          <a:r>
            <a:rPr lang="en-GB" dirty="0" err="1"/>
            <a:t>una</a:t>
          </a:r>
          <a:r>
            <a:rPr lang="en-GB" dirty="0"/>
            <a:t> </a:t>
          </a:r>
          <a:r>
            <a:rPr lang="en-GB" dirty="0" err="1"/>
            <a:t>comprensión</a:t>
          </a:r>
          <a:r>
            <a:rPr lang="en-GB" dirty="0"/>
            <a:t> </a:t>
          </a:r>
          <a:r>
            <a:rPr lang="en-GB" dirty="0" err="1"/>
            <a:t>más</a:t>
          </a:r>
          <a:r>
            <a:rPr lang="en-GB" dirty="0"/>
            <a:t> profunda de la </a:t>
          </a:r>
          <a:r>
            <a:rPr lang="en-GB" dirty="0" err="1"/>
            <a:t>naturaleza</a:t>
          </a:r>
          <a:r>
            <a:rPr lang="en-GB" dirty="0"/>
            <a:t> </a:t>
          </a:r>
          <a:r>
            <a:rPr lang="en-GB" dirty="0" err="1"/>
            <a:t>interconectada</a:t>
          </a:r>
          <a:r>
            <a:rPr lang="en-GB" dirty="0"/>
            <a:t> de la </a:t>
          </a:r>
          <a:r>
            <a:rPr lang="en-GB" dirty="0" err="1"/>
            <a:t>atención</a:t>
          </a:r>
          <a:r>
            <a:rPr lang="en-GB" dirty="0"/>
            <a:t> al </a:t>
          </a:r>
          <a:r>
            <a:rPr lang="en-GB" dirty="0" err="1"/>
            <a:t>paciente</a:t>
          </a:r>
          <a:r>
            <a:rPr lang="en-GB" dirty="0"/>
            <a:t> y de la </a:t>
          </a:r>
          <a:r>
            <a:rPr lang="en-GB" dirty="0" err="1"/>
            <a:t>necesidad</a:t>
          </a:r>
          <a:r>
            <a:rPr lang="en-GB" dirty="0"/>
            <a:t> de </a:t>
          </a:r>
          <a:r>
            <a:rPr lang="en-GB" dirty="0" err="1"/>
            <a:t>una</a:t>
          </a:r>
          <a:r>
            <a:rPr lang="en-GB" dirty="0"/>
            <a:t> </a:t>
          </a:r>
          <a:r>
            <a:rPr lang="en-GB" dirty="0" err="1"/>
            <a:t>comunicación</a:t>
          </a:r>
          <a:r>
            <a:rPr lang="en-GB" dirty="0"/>
            <a:t> y un </a:t>
          </a:r>
          <a:r>
            <a:rPr lang="en-GB" dirty="0" err="1"/>
            <a:t>trabajo</a:t>
          </a:r>
          <a:r>
            <a:rPr lang="en-GB" dirty="0"/>
            <a:t> </a:t>
          </a:r>
          <a:r>
            <a:rPr lang="en-GB" dirty="0" err="1"/>
            <a:t>en</a:t>
          </a:r>
          <a:r>
            <a:rPr lang="en-GB" dirty="0"/>
            <a:t> </a:t>
          </a:r>
          <a:r>
            <a:rPr lang="en-GB" dirty="0" err="1"/>
            <a:t>equipo</a:t>
          </a:r>
          <a:r>
            <a:rPr lang="en-GB" dirty="0"/>
            <a:t> </a:t>
          </a:r>
          <a:r>
            <a:rPr lang="en-GB" dirty="0" err="1"/>
            <a:t>excelentes</a:t>
          </a:r>
          <a:r>
            <a:rPr lang="en-GB" dirty="0"/>
            <a:t> </a:t>
          </a:r>
          <a:r>
            <a:rPr lang="en-GB" dirty="0" err="1"/>
            <a:t>en</a:t>
          </a:r>
          <a:r>
            <a:rPr lang="en-GB" dirty="0"/>
            <a:t> </a:t>
          </a:r>
          <a:r>
            <a:rPr lang="en-GB" dirty="0" err="1"/>
            <a:t>los</a:t>
          </a:r>
          <a:r>
            <a:rPr lang="en-GB" dirty="0"/>
            <a:t> </a:t>
          </a:r>
          <a:r>
            <a:rPr lang="en-GB" dirty="0" err="1"/>
            <a:t>entornos</a:t>
          </a:r>
          <a:r>
            <a:rPr lang="en-GB" dirty="0"/>
            <a:t> </a:t>
          </a:r>
          <a:r>
            <a:rPr lang="en-GB" dirty="0" err="1"/>
            <a:t>médicos</a:t>
          </a:r>
          <a:r>
            <a:rPr lang="en-GB" dirty="0"/>
            <a:t>.</a:t>
          </a:r>
          <a:endParaRPr lang="en-BE" dirty="0"/>
        </a:p>
      </dgm:t>
    </dgm:pt>
    <dgm:pt modelId="{C04213EF-811C-47E7-9C03-E54DE79AC19E}" type="parTrans" cxnId="{CDA06063-592D-4EDF-9923-073038125EB2}">
      <dgm:prSet/>
      <dgm:spPr/>
      <dgm:t>
        <a:bodyPr/>
        <a:lstStyle/>
        <a:p>
          <a:endParaRPr lang="en-BE"/>
        </a:p>
      </dgm:t>
    </dgm:pt>
    <dgm:pt modelId="{3669C09A-B384-4818-A1FB-D5D020CAB9F0}" type="sibTrans" cxnId="{CDA06063-592D-4EDF-9923-073038125EB2}">
      <dgm:prSet/>
      <dgm:spPr/>
      <dgm:t>
        <a:bodyPr/>
        <a:lstStyle/>
        <a:p>
          <a:endParaRPr lang="en-BE"/>
        </a:p>
      </dgm:t>
    </dgm:pt>
    <dgm:pt modelId="{891B8A21-3F72-400B-887B-8BF79F8A6A6B}" type="pres">
      <dgm:prSet presAssocID="{02D84F24-6422-4A46-B60B-025D1C9DBACF}" presName="linear" presStyleCnt="0">
        <dgm:presLayoutVars>
          <dgm:animLvl val="lvl"/>
          <dgm:resizeHandles val="exact"/>
        </dgm:presLayoutVars>
      </dgm:prSet>
      <dgm:spPr/>
    </dgm:pt>
    <dgm:pt modelId="{E5C0D162-F85C-4820-B72E-87DB0AE00F85}" type="pres">
      <dgm:prSet presAssocID="{AEEDEE8F-CF48-443B-92F7-0402C6303EA4}" presName="parentText" presStyleLbl="node1" presStyleIdx="0" presStyleCnt="4">
        <dgm:presLayoutVars>
          <dgm:chMax val="0"/>
          <dgm:bulletEnabled val="1"/>
        </dgm:presLayoutVars>
      </dgm:prSet>
      <dgm:spPr/>
    </dgm:pt>
    <dgm:pt modelId="{163793E5-403D-4EAD-A732-5BBC6A76CCD7}" type="pres">
      <dgm:prSet presAssocID="{7D412219-8A65-4CEC-87A9-41FF0BFBAE65}" presName="spacer" presStyleCnt="0"/>
      <dgm:spPr/>
    </dgm:pt>
    <dgm:pt modelId="{2DD6A454-37B7-4CE9-A934-5ACA97AE98C0}" type="pres">
      <dgm:prSet presAssocID="{1FF8C825-8124-4BBF-B97F-F388119035AD}" presName="parentText" presStyleLbl="node1" presStyleIdx="1" presStyleCnt="4">
        <dgm:presLayoutVars>
          <dgm:chMax val="0"/>
          <dgm:bulletEnabled val="1"/>
        </dgm:presLayoutVars>
      </dgm:prSet>
      <dgm:spPr/>
    </dgm:pt>
    <dgm:pt modelId="{29410109-1A6B-4F81-A6D3-443733319A72}" type="pres">
      <dgm:prSet presAssocID="{954B7C62-1200-4921-A159-6B2096F07024}" presName="spacer" presStyleCnt="0"/>
      <dgm:spPr/>
    </dgm:pt>
    <dgm:pt modelId="{F190CD18-3537-448D-9E35-4F810A0B5054}" type="pres">
      <dgm:prSet presAssocID="{6A1D1088-8D2E-4F85-A186-554128819B82}" presName="parentText" presStyleLbl="node1" presStyleIdx="2" presStyleCnt="4">
        <dgm:presLayoutVars>
          <dgm:chMax val="0"/>
          <dgm:bulletEnabled val="1"/>
        </dgm:presLayoutVars>
      </dgm:prSet>
      <dgm:spPr/>
    </dgm:pt>
    <dgm:pt modelId="{617A0336-4DBD-48A1-9045-2C7FBFEC7571}" type="pres">
      <dgm:prSet presAssocID="{25279CFC-8298-4AFC-AD23-9E642DBCBCDA}" presName="spacer" presStyleCnt="0"/>
      <dgm:spPr/>
    </dgm:pt>
    <dgm:pt modelId="{74D150F8-3F96-4D7A-AEE1-7DECDA7F9CDB}" type="pres">
      <dgm:prSet presAssocID="{D01A85CC-5CFC-48FA-B407-B0E4533C27F4}" presName="parentText" presStyleLbl="node1" presStyleIdx="3" presStyleCnt="4">
        <dgm:presLayoutVars>
          <dgm:chMax val="0"/>
          <dgm:bulletEnabled val="1"/>
        </dgm:presLayoutVars>
      </dgm:prSet>
      <dgm:spPr/>
    </dgm:pt>
  </dgm:ptLst>
  <dgm:cxnLst>
    <dgm:cxn modelId="{CDA06063-592D-4EDF-9923-073038125EB2}" srcId="{02D84F24-6422-4A46-B60B-025D1C9DBACF}" destId="{D01A85CC-5CFC-48FA-B407-B0E4533C27F4}" srcOrd="3" destOrd="0" parTransId="{C04213EF-811C-47E7-9C03-E54DE79AC19E}" sibTransId="{3669C09A-B384-4818-A1FB-D5D020CAB9F0}"/>
    <dgm:cxn modelId="{00882C66-789D-477B-82B1-6D0BE9B9DA80}" srcId="{02D84F24-6422-4A46-B60B-025D1C9DBACF}" destId="{AEEDEE8F-CF48-443B-92F7-0402C6303EA4}" srcOrd="0" destOrd="0" parTransId="{095A3501-B390-4295-98C0-16BF354720A5}" sibTransId="{7D412219-8A65-4CEC-87A9-41FF0BFBAE65}"/>
    <dgm:cxn modelId="{86B6B856-ED04-4F4D-95AE-C2BA20E27205}" type="presOf" srcId="{D01A85CC-5CFC-48FA-B407-B0E4533C27F4}" destId="{74D150F8-3F96-4D7A-AEE1-7DECDA7F9CDB}" srcOrd="0" destOrd="0" presId="urn:microsoft.com/office/officeart/2005/8/layout/vList2"/>
    <dgm:cxn modelId="{6401D584-722E-4ABE-892F-DFF48FBB1AED}" type="presOf" srcId="{1FF8C825-8124-4BBF-B97F-F388119035AD}" destId="{2DD6A454-37B7-4CE9-A934-5ACA97AE98C0}" srcOrd="0" destOrd="0" presId="urn:microsoft.com/office/officeart/2005/8/layout/vList2"/>
    <dgm:cxn modelId="{35CC7C91-2F0F-4C73-93DF-8195FCB2112C}" type="presOf" srcId="{02D84F24-6422-4A46-B60B-025D1C9DBACF}" destId="{891B8A21-3F72-400B-887B-8BF79F8A6A6B}" srcOrd="0" destOrd="0" presId="urn:microsoft.com/office/officeart/2005/8/layout/vList2"/>
    <dgm:cxn modelId="{A436B194-BCB0-46C8-9281-7562D9B48168}" srcId="{02D84F24-6422-4A46-B60B-025D1C9DBACF}" destId="{6A1D1088-8D2E-4F85-A186-554128819B82}" srcOrd="2" destOrd="0" parTransId="{9BBADF6E-6C2B-4071-A9E6-00B844DC5A79}" sibTransId="{25279CFC-8298-4AFC-AD23-9E642DBCBCDA}"/>
    <dgm:cxn modelId="{A7E763D3-CE6F-47C8-A9C8-4A1533A514DF}" srcId="{02D84F24-6422-4A46-B60B-025D1C9DBACF}" destId="{1FF8C825-8124-4BBF-B97F-F388119035AD}" srcOrd="1" destOrd="0" parTransId="{CA30A4E8-3457-4878-8119-2FE8094FFD79}" sibTransId="{954B7C62-1200-4921-A159-6B2096F07024}"/>
    <dgm:cxn modelId="{860AF6DD-7653-46DF-A620-2A60ECBAB21C}" type="presOf" srcId="{AEEDEE8F-CF48-443B-92F7-0402C6303EA4}" destId="{E5C0D162-F85C-4820-B72E-87DB0AE00F85}" srcOrd="0" destOrd="0" presId="urn:microsoft.com/office/officeart/2005/8/layout/vList2"/>
    <dgm:cxn modelId="{0069B2FD-F204-41E8-B6AA-D9985547628A}" type="presOf" srcId="{6A1D1088-8D2E-4F85-A186-554128819B82}" destId="{F190CD18-3537-448D-9E35-4F810A0B5054}" srcOrd="0" destOrd="0" presId="urn:microsoft.com/office/officeart/2005/8/layout/vList2"/>
    <dgm:cxn modelId="{38031190-4498-4FC8-A60D-01AF8189D56D}" type="presParOf" srcId="{891B8A21-3F72-400B-887B-8BF79F8A6A6B}" destId="{E5C0D162-F85C-4820-B72E-87DB0AE00F85}" srcOrd="0" destOrd="0" presId="urn:microsoft.com/office/officeart/2005/8/layout/vList2"/>
    <dgm:cxn modelId="{0D1555EE-2E5D-426F-A3A9-93050F7070F8}" type="presParOf" srcId="{891B8A21-3F72-400B-887B-8BF79F8A6A6B}" destId="{163793E5-403D-4EAD-A732-5BBC6A76CCD7}" srcOrd="1" destOrd="0" presId="urn:microsoft.com/office/officeart/2005/8/layout/vList2"/>
    <dgm:cxn modelId="{AA7C52FB-2C59-488C-BA25-111B743F1DFE}" type="presParOf" srcId="{891B8A21-3F72-400B-887B-8BF79F8A6A6B}" destId="{2DD6A454-37B7-4CE9-A934-5ACA97AE98C0}" srcOrd="2" destOrd="0" presId="urn:microsoft.com/office/officeart/2005/8/layout/vList2"/>
    <dgm:cxn modelId="{E1698264-70AF-4BFB-A297-0F18A992FCB5}" type="presParOf" srcId="{891B8A21-3F72-400B-887B-8BF79F8A6A6B}" destId="{29410109-1A6B-4F81-A6D3-443733319A72}" srcOrd="3" destOrd="0" presId="urn:microsoft.com/office/officeart/2005/8/layout/vList2"/>
    <dgm:cxn modelId="{72343939-3669-4E52-8FF1-0C56E12AD7A5}" type="presParOf" srcId="{891B8A21-3F72-400B-887B-8BF79F8A6A6B}" destId="{F190CD18-3537-448D-9E35-4F810A0B5054}" srcOrd="4" destOrd="0" presId="urn:microsoft.com/office/officeart/2005/8/layout/vList2"/>
    <dgm:cxn modelId="{5AD135D9-4A33-4229-B6CD-0DA2C2D6FEDA}" type="presParOf" srcId="{891B8A21-3F72-400B-887B-8BF79F8A6A6B}" destId="{617A0336-4DBD-48A1-9045-2C7FBFEC7571}" srcOrd="5" destOrd="0" presId="urn:microsoft.com/office/officeart/2005/8/layout/vList2"/>
    <dgm:cxn modelId="{23687BBD-B838-4418-8ECD-E1216DB17A03}" type="presParOf" srcId="{891B8A21-3F72-400B-887B-8BF79F8A6A6B}" destId="{74D150F8-3F96-4D7A-AEE1-7DECDA7F9CDB}" srcOrd="6"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4D9B3-D54F-4663-8CED-152504AFC5BA}"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BE"/>
        </a:p>
      </dgm:t>
    </dgm:pt>
    <dgm:pt modelId="{B8BD2671-1314-497B-ACC7-B8FC289B2CFD}">
      <dgm:prSet/>
      <dgm:spPr/>
      <dgm:t>
        <a:bodyPr/>
        <a:lstStyle/>
        <a:p>
          <a:r>
            <a:rPr lang="en-GB" b="1" dirty="0"/>
            <a:t>Compromiso: </a:t>
          </a:r>
          <a:r>
            <a:rPr lang="en-GB" dirty="0"/>
            <a:t>Es importante ir más allá del aprendizaje pasivo, despertando la curiosidad y la participación activa de los alumnos con contenidos que cautiven sus intereses y su imaginación.</a:t>
          </a:r>
          <a:endParaRPr lang="en-BE" dirty="0"/>
        </a:p>
      </dgm:t>
    </dgm:pt>
    <dgm:pt modelId="{97230F4E-0B0C-415E-BC9A-C8BD787D5A17}" type="parTrans" cxnId="{3EBF35E4-40B8-4325-9772-2BB7E72978E0}">
      <dgm:prSet/>
      <dgm:spPr/>
      <dgm:t>
        <a:bodyPr/>
        <a:lstStyle/>
        <a:p>
          <a:endParaRPr lang="en-BE"/>
        </a:p>
      </dgm:t>
    </dgm:pt>
    <dgm:pt modelId="{245B8F88-C01A-4608-B115-50115D58E170}" type="sibTrans" cxnId="{3EBF35E4-40B8-4325-9772-2BB7E72978E0}">
      <dgm:prSet/>
      <dgm:spPr/>
      <dgm:t>
        <a:bodyPr/>
        <a:lstStyle/>
        <a:p>
          <a:endParaRPr lang="en-BE"/>
        </a:p>
      </dgm:t>
    </dgm:pt>
    <dgm:pt modelId="{498AF6A7-FE8E-4777-B213-EE96E4C1E1D3}">
      <dgm:prSet/>
      <dgm:spPr/>
      <dgm:t>
        <a:bodyPr/>
        <a:lstStyle/>
        <a:p>
          <a:r>
            <a:rPr lang="en-GB" b="1" dirty="0"/>
            <a:t>Educar: </a:t>
          </a:r>
          <a:r>
            <a:rPr lang="en-GB" dirty="0"/>
            <a:t>Más allá del compromiso, el contenido debe educar en profundidad, andamiar el aprendizaje de los estudiantes, la comprensión y la aplicación de conceptos complejos en una configuración de aula invertida.</a:t>
          </a:r>
          <a:endParaRPr lang="en-BE" dirty="0"/>
        </a:p>
      </dgm:t>
    </dgm:pt>
    <dgm:pt modelId="{E0337D10-B5F9-499A-ACEF-7075C18F71C9}" type="parTrans" cxnId="{9AA3C86F-385D-4B39-9AA9-137C6A28C03B}">
      <dgm:prSet/>
      <dgm:spPr/>
      <dgm:t>
        <a:bodyPr/>
        <a:lstStyle/>
        <a:p>
          <a:endParaRPr lang="en-BE"/>
        </a:p>
      </dgm:t>
    </dgm:pt>
    <dgm:pt modelId="{AFE4918B-5930-442E-BDAD-AF49E4BCBD1A}" type="sibTrans" cxnId="{9AA3C86F-385D-4B39-9AA9-137C6A28C03B}">
      <dgm:prSet/>
      <dgm:spPr/>
      <dgm:t>
        <a:bodyPr/>
        <a:lstStyle/>
        <a:p>
          <a:endParaRPr lang="en-BE"/>
        </a:p>
      </dgm:t>
    </dgm:pt>
    <dgm:pt modelId="{8F7A3A17-240A-4C1E-BF05-47E1FA3FA90F}">
      <dgm:prSet/>
      <dgm:spPr/>
      <dgm:t>
        <a:bodyPr/>
        <a:lstStyle/>
        <a:p>
          <a:r>
            <a:rPr lang="en-GB" b="1" dirty="0"/>
            <a:t>La diversidad: </a:t>
          </a:r>
          <a:r>
            <a:rPr lang="en-GB" dirty="0"/>
            <a:t>Reconociendo la riqueza de nuestro alumnado, es importante crear contenidos flexibles e integradores, que garanticen la accesibilidad y la pertinencia para todos los estudiantes.</a:t>
          </a:r>
          <a:endParaRPr lang="en-BE" dirty="0"/>
        </a:p>
      </dgm:t>
    </dgm:pt>
    <dgm:pt modelId="{19B0D9E5-BC8F-4DA4-8B0B-33A77CB98556}" type="parTrans" cxnId="{9B36A2F6-6AF8-45CA-BDD9-1A0A6A840F24}">
      <dgm:prSet/>
      <dgm:spPr/>
      <dgm:t>
        <a:bodyPr/>
        <a:lstStyle/>
        <a:p>
          <a:endParaRPr lang="en-BE"/>
        </a:p>
      </dgm:t>
    </dgm:pt>
    <dgm:pt modelId="{AC15C40F-7952-448B-B262-967860BB8A60}" type="sibTrans" cxnId="{9B36A2F6-6AF8-45CA-BDD9-1A0A6A840F24}">
      <dgm:prSet/>
      <dgm:spPr/>
      <dgm:t>
        <a:bodyPr/>
        <a:lstStyle/>
        <a:p>
          <a:endParaRPr lang="en-BE"/>
        </a:p>
      </dgm:t>
    </dgm:pt>
    <dgm:pt modelId="{AF68EBBE-AC40-4018-94EB-D00ABC47995B}" type="pres">
      <dgm:prSet presAssocID="{E354D9B3-D54F-4663-8CED-152504AFC5BA}" presName="linear" presStyleCnt="0">
        <dgm:presLayoutVars>
          <dgm:animLvl val="lvl"/>
          <dgm:resizeHandles val="exact"/>
        </dgm:presLayoutVars>
      </dgm:prSet>
      <dgm:spPr/>
    </dgm:pt>
    <dgm:pt modelId="{97BE5BCD-7E3B-46E4-8E5D-5FE60DB4C5B8}" type="pres">
      <dgm:prSet presAssocID="{B8BD2671-1314-497B-ACC7-B8FC289B2CFD}" presName="parentText" presStyleLbl="node1" presStyleIdx="0" presStyleCnt="3">
        <dgm:presLayoutVars>
          <dgm:chMax val="0"/>
          <dgm:bulletEnabled val="1"/>
        </dgm:presLayoutVars>
      </dgm:prSet>
      <dgm:spPr/>
    </dgm:pt>
    <dgm:pt modelId="{82F3EE92-7AE6-4667-9628-489E70B880A8}" type="pres">
      <dgm:prSet presAssocID="{245B8F88-C01A-4608-B115-50115D58E170}" presName="spacer" presStyleCnt="0"/>
      <dgm:spPr/>
    </dgm:pt>
    <dgm:pt modelId="{4A49D792-957A-4391-92BB-AEEC498B0D9B}" type="pres">
      <dgm:prSet presAssocID="{498AF6A7-FE8E-4777-B213-EE96E4C1E1D3}" presName="parentText" presStyleLbl="node1" presStyleIdx="1" presStyleCnt="3">
        <dgm:presLayoutVars>
          <dgm:chMax val="0"/>
          <dgm:bulletEnabled val="1"/>
        </dgm:presLayoutVars>
      </dgm:prSet>
      <dgm:spPr/>
    </dgm:pt>
    <dgm:pt modelId="{1F6571AF-2FE4-494B-B294-86C92C9D5CD3}" type="pres">
      <dgm:prSet presAssocID="{AFE4918B-5930-442E-BDAD-AF49E4BCBD1A}" presName="spacer" presStyleCnt="0"/>
      <dgm:spPr/>
    </dgm:pt>
    <dgm:pt modelId="{E149E02C-1140-4DD1-BBD1-43F58CAAAE43}" type="pres">
      <dgm:prSet presAssocID="{8F7A3A17-240A-4C1E-BF05-47E1FA3FA90F}" presName="parentText" presStyleLbl="node1" presStyleIdx="2" presStyleCnt="3">
        <dgm:presLayoutVars>
          <dgm:chMax val="0"/>
          <dgm:bulletEnabled val="1"/>
        </dgm:presLayoutVars>
      </dgm:prSet>
      <dgm:spPr/>
    </dgm:pt>
  </dgm:ptLst>
  <dgm:cxnLst>
    <dgm:cxn modelId="{6DFC0369-51E2-410C-9BEE-D8B959DD8F43}" type="presOf" srcId="{498AF6A7-FE8E-4777-B213-EE96E4C1E1D3}" destId="{4A49D792-957A-4391-92BB-AEEC498B0D9B}" srcOrd="0" destOrd="0" presId="urn:microsoft.com/office/officeart/2005/8/layout/vList2"/>
    <dgm:cxn modelId="{74BA104B-22D6-4206-B445-8F01BA2D4D6D}" type="presOf" srcId="{E354D9B3-D54F-4663-8CED-152504AFC5BA}" destId="{AF68EBBE-AC40-4018-94EB-D00ABC47995B}" srcOrd="0" destOrd="0" presId="urn:microsoft.com/office/officeart/2005/8/layout/vList2"/>
    <dgm:cxn modelId="{AD9B176F-02FC-4B1B-8A65-B55FA7541A6A}" type="presOf" srcId="{8F7A3A17-240A-4C1E-BF05-47E1FA3FA90F}" destId="{E149E02C-1140-4DD1-BBD1-43F58CAAAE43}" srcOrd="0" destOrd="0" presId="urn:microsoft.com/office/officeart/2005/8/layout/vList2"/>
    <dgm:cxn modelId="{9AA3C86F-385D-4B39-9AA9-137C6A28C03B}" srcId="{E354D9B3-D54F-4663-8CED-152504AFC5BA}" destId="{498AF6A7-FE8E-4777-B213-EE96E4C1E1D3}" srcOrd="1" destOrd="0" parTransId="{E0337D10-B5F9-499A-ACEF-7075C18F71C9}" sibTransId="{AFE4918B-5930-442E-BDAD-AF49E4BCBD1A}"/>
    <dgm:cxn modelId="{E9122FB3-B44D-4AFE-80E8-5EFE79109E0A}" type="presOf" srcId="{B8BD2671-1314-497B-ACC7-B8FC289B2CFD}" destId="{97BE5BCD-7E3B-46E4-8E5D-5FE60DB4C5B8}" srcOrd="0" destOrd="0" presId="urn:microsoft.com/office/officeart/2005/8/layout/vList2"/>
    <dgm:cxn modelId="{3EBF35E4-40B8-4325-9772-2BB7E72978E0}" srcId="{E354D9B3-D54F-4663-8CED-152504AFC5BA}" destId="{B8BD2671-1314-497B-ACC7-B8FC289B2CFD}" srcOrd="0" destOrd="0" parTransId="{97230F4E-0B0C-415E-BC9A-C8BD787D5A17}" sibTransId="{245B8F88-C01A-4608-B115-50115D58E170}"/>
    <dgm:cxn modelId="{9B36A2F6-6AF8-45CA-BDD9-1A0A6A840F24}" srcId="{E354D9B3-D54F-4663-8CED-152504AFC5BA}" destId="{8F7A3A17-240A-4C1E-BF05-47E1FA3FA90F}" srcOrd="2" destOrd="0" parTransId="{19B0D9E5-BC8F-4DA4-8B0B-33A77CB98556}" sibTransId="{AC15C40F-7952-448B-B262-967860BB8A60}"/>
    <dgm:cxn modelId="{2CE1828D-A4B1-42D9-9068-4F49CC2557F3}" type="presParOf" srcId="{AF68EBBE-AC40-4018-94EB-D00ABC47995B}" destId="{97BE5BCD-7E3B-46E4-8E5D-5FE60DB4C5B8}" srcOrd="0" destOrd="0" presId="urn:microsoft.com/office/officeart/2005/8/layout/vList2"/>
    <dgm:cxn modelId="{0E41DF6B-7953-47C8-A361-47C77BF4A9F9}" type="presParOf" srcId="{AF68EBBE-AC40-4018-94EB-D00ABC47995B}" destId="{82F3EE92-7AE6-4667-9628-489E70B880A8}" srcOrd="1" destOrd="0" presId="urn:microsoft.com/office/officeart/2005/8/layout/vList2"/>
    <dgm:cxn modelId="{F3916332-EB7F-4914-9216-E158F336C495}" type="presParOf" srcId="{AF68EBBE-AC40-4018-94EB-D00ABC47995B}" destId="{4A49D792-957A-4391-92BB-AEEC498B0D9B}" srcOrd="2" destOrd="0" presId="urn:microsoft.com/office/officeart/2005/8/layout/vList2"/>
    <dgm:cxn modelId="{0FA5801C-AE89-44D3-B4E3-2BC441E28A35}" type="presParOf" srcId="{AF68EBBE-AC40-4018-94EB-D00ABC47995B}" destId="{1F6571AF-2FE4-494B-B294-86C92C9D5CD3}" srcOrd="3" destOrd="0" presId="urn:microsoft.com/office/officeart/2005/8/layout/vList2"/>
    <dgm:cxn modelId="{B8479A83-81D2-4FFC-AAAF-8E79C297FB8D}" type="presParOf" srcId="{AF68EBBE-AC40-4018-94EB-D00ABC47995B}" destId="{E149E02C-1140-4DD1-BBD1-43F58CAAAE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F1C85B-F52E-4137-9AEE-D2D2E1F5E04E}" type="doc">
      <dgm:prSet loTypeId="urn:microsoft.com/office/officeart/2005/8/layout/hList1" loCatId="list" qsTypeId="urn:microsoft.com/office/officeart/2005/8/quickstyle/3d1" qsCatId="3D" csTypeId="urn:microsoft.com/office/officeart/2005/8/colors/accent6_2" csCatId="accent6"/>
      <dgm:spPr/>
      <dgm:t>
        <a:bodyPr/>
        <a:lstStyle/>
        <a:p>
          <a:endParaRPr lang="en-BE"/>
        </a:p>
      </dgm:t>
    </dgm:pt>
    <dgm:pt modelId="{475A0C23-C981-47C8-AF62-B3E7D772E25A}">
      <dgm:prSet/>
      <dgm:spPr/>
      <dgm:t>
        <a:bodyPr/>
        <a:lstStyle/>
        <a:p>
          <a:r>
            <a:rPr lang="en-GB" b="1"/>
            <a:t>Objetivos y visión compartidos:</a:t>
          </a:r>
          <a:endParaRPr lang="en-BE"/>
        </a:p>
      </dgm:t>
    </dgm:pt>
    <dgm:pt modelId="{00EA5F80-F7BB-437F-B83F-414DD32777AA}" type="parTrans" cxnId="{76692308-00D4-4215-9E51-7483050DD3C9}">
      <dgm:prSet/>
      <dgm:spPr/>
      <dgm:t>
        <a:bodyPr/>
        <a:lstStyle/>
        <a:p>
          <a:endParaRPr lang="en-BE"/>
        </a:p>
      </dgm:t>
    </dgm:pt>
    <dgm:pt modelId="{958C9FA5-185E-44CE-B3D2-56C7724194DE}" type="sibTrans" cxnId="{76692308-00D4-4215-9E51-7483050DD3C9}">
      <dgm:prSet/>
      <dgm:spPr/>
      <dgm:t>
        <a:bodyPr/>
        <a:lstStyle/>
        <a:p>
          <a:endParaRPr lang="en-BE"/>
        </a:p>
      </dgm:t>
    </dgm:pt>
    <dgm:pt modelId="{0F60DB6C-FB48-4C4B-91C4-895013D00544}">
      <dgm:prSet/>
      <dgm:spPr/>
      <dgm:t>
        <a:bodyPr/>
        <a:lstStyle/>
        <a:p>
          <a:r>
            <a:rPr lang="en-GB" b="1"/>
            <a:t>Unidad de propósito: </a:t>
          </a:r>
          <a:r>
            <a:rPr lang="en-GB"/>
            <a:t>Establecer objetivos mutuos desde el principio alinea los esfuerzos del equipo y marca una dirección clara para el proyecto de colaboración. Una visión compartida de lo que se pretende conseguir con los contenidos garantiza que cada contribución nos acerque más a nuestros objetivos educativos.</a:t>
          </a:r>
          <a:endParaRPr lang="en-BE"/>
        </a:p>
      </dgm:t>
    </dgm:pt>
    <dgm:pt modelId="{3DBB5368-C482-4445-A672-D0DC7C8CE253}" type="parTrans" cxnId="{5C6F0E5A-DC91-4590-A74B-9181ACF75E63}">
      <dgm:prSet/>
      <dgm:spPr/>
      <dgm:t>
        <a:bodyPr/>
        <a:lstStyle/>
        <a:p>
          <a:endParaRPr lang="en-BE"/>
        </a:p>
      </dgm:t>
    </dgm:pt>
    <dgm:pt modelId="{11F2A9E6-5383-4207-9D0E-956B5C6540FE}" type="sibTrans" cxnId="{5C6F0E5A-DC91-4590-A74B-9181ACF75E63}">
      <dgm:prSet/>
      <dgm:spPr/>
      <dgm:t>
        <a:bodyPr/>
        <a:lstStyle/>
        <a:p>
          <a:endParaRPr lang="en-BE"/>
        </a:p>
      </dgm:t>
    </dgm:pt>
    <dgm:pt modelId="{DF0C4512-30E8-4C18-A2A2-5EE4D86CD589}">
      <dgm:prSet/>
      <dgm:spPr/>
      <dgm:t>
        <a:bodyPr/>
        <a:lstStyle/>
        <a:p>
          <a:r>
            <a:rPr lang="en-GB" b="1"/>
            <a:t>Compromiso con el éxito: </a:t>
          </a:r>
          <a:r>
            <a:rPr lang="en-GB"/>
            <a:t>El compromiso colectivo con el éxito del proyecto fomenta el sentido de la responsabilidad y la rendición de cuentas entre todos los miembros del equipo, impulsando el proyecto hacia adelante con ímpetu y determinación.</a:t>
          </a:r>
          <a:endParaRPr lang="en-BE"/>
        </a:p>
      </dgm:t>
    </dgm:pt>
    <dgm:pt modelId="{BD0A40B8-09A0-45EB-BEE7-438BAD5F1E66}" type="parTrans" cxnId="{F65B68DB-016D-4DE6-A275-5986BDEAD3DD}">
      <dgm:prSet/>
      <dgm:spPr/>
      <dgm:t>
        <a:bodyPr/>
        <a:lstStyle/>
        <a:p>
          <a:endParaRPr lang="en-BE"/>
        </a:p>
      </dgm:t>
    </dgm:pt>
    <dgm:pt modelId="{96D33336-589A-41CB-9C87-8617732AE417}" type="sibTrans" cxnId="{F65B68DB-016D-4DE6-A275-5986BDEAD3DD}">
      <dgm:prSet/>
      <dgm:spPr/>
      <dgm:t>
        <a:bodyPr/>
        <a:lstStyle/>
        <a:p>
          <a:endParaRPr lang="en-BE"/>
        </a:p>
      </dgm:t>
    </dgm:pt>
    <dgm:pt modelId="{B56AFD32-5F23-49B6-8922-EDB2A2C5223E}">
      <dgm:prSet/>
      <dgm:spPr/>
      <dgm:t>
        <a:bodyPr/>
        <a:lstStyle/>
        <a:p>
          <a:r>
            <a:rPr lang="en-GB" b="1"/>
            <a:t>Diversidad de perspectivas:</a:t>
          </a:r>
          <a:endParaRPr lang="en-BE"/>
        </a:p>
      </dgm:t>
    </dgm:pt>
    <dgm:pt modelId="{08881F00-FE32-4FC4-A676-5FB72C1E2D89}" type="parTrans" cxnId="{E67BD38A-CABA-4746-A7F4-F37951254F65}">
      <dgm:prSet/>
      <dgm:spPr/>
      <dgm:t>
        <a:bodyPr/>
        <a:lstStyle/>
        <a:p>
          <a:endParaRPr lang="en-BE"/>
        </a:p>
      </dgm:t>
    </dgm:pt>
    <dgm:pt modelId="{EA7BD013-D210-4573-9610-74889FF85752}" type="sibTrans" cxnId="{E67BD38A-CABA-4746-A7F4-F37951254F65}">
      <dgm:prSet/>
      <dgm:spPr/>
      <dgm:t>
        <a:bodyPr/>
        <a:lstStyle/>
        <a:p>
          <a:endParaRPr lang="en-BE"/>
        </a:p>
      </dgm:t>
    </dgm:pt>
    <dgm:pt modelId="{F14D9322-9043-4BAE-9208-14D5BB79E4A0}">
      <dgm:prSet/>
      <dgm:spPr/>
      <dgm:t>
        <a:bodyPr/>
        <a:lstStyle/>
        <a:p>
          <a:r>
            <a:rPr lang="en-GB" b="1"/>
            <a:t>La fuerza de la diversidad: </a:t>
          </a:r>
          <a:r>
            <a:rPr lang="en-GB"/>
            <a:t>Adoptar diversas perspectivas y conocimientos enriquece el proceso de creación de contenidos, ya que aporta una gran riqueza de ideas, enfoques y puntos de vista. Esta diversidad da lugar a contenidos educativos más completos y polifacéticos, capaces de satisfacer a un abanico más amplio de alumnos.</a:t>
          </a:r>
          <a:endParaRPr lang="en-BE"/>
        </a:p>
      </dgm:t>
    </dgm:pt>
    <dgm:pt modelId="{3B1AE97F-F85A-4009-B219-58DC45546E17}" type="parTrans" cxnId="{683C2515-7CF9-4F80-B0F1-5609CEB55B03}">
      <dgm:prSet/>
      <dgm:spPr/>
      <dgm:t>
        <a:bodyPr/>
        <a:lstStyle/>
        <a:p>
          <a:endParaRPr lang="en-BE"/>
        </a:p>
      </dgm:t>
    </dgm:pt>
    <dgm:pt modelId="{5734C5B2-67FC-46C3-BF70-180D9DD95B4C}" type="sibTrans" cxnId="{683C2515-7CF9-4F80-B0F1-5609CEB55B03}">
      <dgm:prSet/>
      <dgm:spPr/>
      <dgm:t>
        <a:bodyPr/>
        <a:lstStyle/>
        <a:p>
          <a:endParaRPr lang="en-BE"/>
        </a:p>
      </dgm:t>
    </dgm:pt>
    <dgm:pt modelId="{0D80BACB-004F-4EB7-B6C2-AE1DEB7BF834}">
      <dgm:prSet/>
      <dgm:spPr/>
      <dgm:t>
        <a:bodyPr/>
        <a:lstStyle/>
        <a:p>
          <a:r>
            <a:rPr lang="en-GB" b="1"/>
            <a:t>Colaboración inclusiva: </a:t>
          </a:r>
          <a:r>
            <a:rPr lang="en-GB"/>
            <a:t>Crear un entorno en el que se escuchen y valoren todas las voces fomenta la participación y la innovación, garantizando que el contenido se beneficie de todo el espectro de sabiduría colectiva del equipo.</a:t>
          </a:r>
          <a:endParaRPr lang="en-BE"/>
        </a:p>
      </dgm:t>
    </dgm:pt>
    <dgm:pt modelId="{AF40B8D0-BFC9-4332-B53E-AB84299E0780}" type="parTrans" cxnId="{1A763A85-45D0-4699-BA40-7BA70424D80A}">
      <dgm:prSet/>
      <dgm:spPr/>
      <dgm:t>
        <a:bodyPr/>
        <a:lstStyle/>
        <a:p>
          <a:endParaRPr lang="en-BE"/>
        </a:p>
      </dgm:t>
    </dgm:pt>
    <dgm:pt modelId="{82FAFFF6-DA58-4A02-8754-C42D22B4AF88}" type="sibTrans" cxnId="{1A763A85-45D0-4699-BA40-7BA70424D80A}">
      <dgm:prSet/>
      <dgm:spPr/>
      <dgm:t>
        <a:bodyPr/>
        <a:lstStyle/>
        <a:p>
          <a:endParaRPr lang="en-BE"/>
        </a:p>
      </dgm:t>
    </dgm:pt>
    <dgm:pt modelId="{24BBB15C-3673-477E-834B-65326BB2FEEA}">
      <dgm:prSet/>
      <dgm:spPr/>
      <dgm:t>
        <a:bodyPr/>
        <a:lstStyle/>
        <a:p>
          <a:r>
            <a:rPr lang="en-GB" b="1"/>
            <a:t>Comunicación clara:</a:t>
          </a:r>
          <a:endParaRPr lang="en-BE"/>
        </a:p>
      </dgm:t>
    </dgm:pt>
    <dgm:pt modelId="{30881540-EC51-4730-AE58-D70E7229E36E}" type="parTrans" cxnId="{8435E076-DDB9-42F2-9BE3-480A8128F9E1}">
      <dgm:prSet/>
      <dgm:spPr/>
      <dgm:t>
        <a:bodyPr/>
        <a:lstStyle/>
        <a:p>
          <a:endParaRPr lang="en-BE"/>
        </a:p>
      </dgm:t>
    </dgm:pt>
    <dgm:pt modelId="{F9ED4DDA-BD0B-4F9F-B218-28837715D2F9}" type="sibTrans" cxnId="{8435E076-DDB9-42F2-9BE3-480A8128F9E1}">
      <dgm:prSet/>
      <dgm:spPr/>
      <dgm:t>
        <a:bodyPr/>
        <a:lstStyle/>
        <a:p>
          <a:endParaRPr lang="en-BE"/>
        </a:p>
      </dgm:t>
    </dgm:pt>
    <dgm:pt modelId="{62FD660C-92F6-45A5-AFCB-F29F204C9E1F}">
      <dgm:prSet/>
      <dgm:spPr/>
      <dgm:t>
        <a:bodyPr/>
        <a:lstStyle/>
        <a:p>
          <a:r>
            <a:rPr lang="en-GB" b="1"/>
            <a:t>Canales abiertos: </a:t>
          </a:r>
          <a:r>
            <a:rPr lang="en-GB"/>
            <a:t>Mantener canales de comunicación abiertos y transparentes es crucial para una colaboración eficaz. Las comprobaciones periódicas, las actualizaciones y los debates abiertos ayudan a mantener al equipo alineado y receptivo ante los retos y las oportunidades.</a:t>
          </a:r>
          <a:endParaRPr lang="en-BE"/>
        </a:p>
      </dgm:t>
    </dgm:pt>
    <dgm:pt modelId="{F0A34223-BA70-49A1-AB02-743740CF4B24}" type="parTrans" cxnId="{EE3D8EAF-ED81-4CC6-ACD9-50AF93477B24}">
      <dgm:prSet/>
      <dgm:spPr/>
      <dgm:t>
        <a:bodyPr/>
        <a:lstStyle/>
        <a:p>
          <a:endParaRPr lang="en-BE"/>
        </a:p>
      </dgm:t>
    </dgm:pt>
    <dgm:pt modelId="{5E108EE9-D77C-422A-96B4-D63318E457D2}" type="sibTrans" cxnId="{EE3D8EAF-ED81-4CC6-ACD9-50AF93477B24}">
      <dgm:prSet/>
      <dgm:spPr/>
      <dgm:t>
        <a:bodyPr/>
        <a:lstStyle/>
        <a:p>
          <a:endParaRPr lang="en-BE"/>
        </a:p>
      </dgm:t>
    </dgm:pt>
    <dgm:pt modelId="{8C359C2B-6DB6-4E4F-944E-E8483E374643}">
      <dgm:prSet/>
      <dgm:spPr/>
      <dgm:t>
        <a:bodyPr/>
        <a:lstStyle/>
        <a:p>
          <a:r>
            <a:rPr lang="en-GB" b="1"/>
            <a:t>Comentarios constructivos: </a:t>
          </a:r>
          <a:r>
            <a:rPr lang="en-GB"/>
            <a:t>Cultivar una cultura de comentarios constructivos permite al equipo perfeccionar ideas, abordar problemas y elevar la calidad del contenido. Los comentarios deben darse y recibirse como una herramienta de crecimiento y mejora, no como una crítica.</a:t>
          </a:r>
          <a:endParaRPr lang="en-BE"/>
        </a:p>
      </dgm:t>
    </dgm:pt>
    <dgm:pt modelId="{B078D0B8-9B2C-43A0-A9FF-1207EF915091}" type="parTrans" cxnId="{E195C94D-F1B6-494B-808D-4D9A3E071395}">
      <dgm:prSet/>
      <dgm:spPr/>
      <dgm:t>
        <a:bodyPr/>
        <a:lstStyle/>
        <a:p>
          <a:endParaRPr lang="en-BE"/>
        </a:p>
      </dgm:t>
    </dgm:pt>
    <dgm:pt modelId="{95F9D2B9-4329-41ED-9205-1CC536C1484F}" type="sibTrans" cxnId="{E195C94D-F1B6-494B-808D-4D9A3E071395}">
      <dgm:prSet/>
      <dgm:spPr/>
      <dgm:t>
        <a:bodyPr/>
        <a:lstStyle/>
        <a:p>
          <a:endParaRPr lang="en-BE"/>
        </a:p>
      </dgm:t>
    </dgm:pt>
    <dgm:pt modelId="{8C3198A0-8D1A-45BB-9B77-A4EC7C83D5B9}">
      <dgm:prSet/>
      <dgm:spPr/>
      <dgm:t>
        <a:bodyPr/>
        <a:lstStyle/>
        <a:p>
          <a:r>
            <a:rPr lang="en-GB" b="1"/>
            <a:t>Adaptabilidad y flexibilidad:</a:t>
          </a:r>
          <a:endParaRPr lang="en-BE"/>
        </a:p>
      </dgm:t>
    </dgm:pt>
    <dgm:pt modelId="{CCF5E913-F6A4-4A3D-833E-DB9BD6E3D521}" type="parTrans" cxnId="{14BD5DB7-CBA8-428A-AF6C-D22707A24E6E}">
      <dgm:prSet/>
      <dgm:spPr/>
      <dgm:t>
        <a:bodyPr/>
        <a:lstStyle/>
        <a:p>
          <a:endParaRPr lang="en-BE"/>
        </a:p>
      </dgm:t>
    </dgm:pt>
    <dgm:pt modelId="{EB3D7BF3-638D-494C-B2BB-06E6970C0DA9}" type="sibTrans" cxnId="{14BD5DB7-CBA8-428A-AF6C-D22707A24E6E}">
      <dgm:prSet/>
      <dgm:spPr/>
      <dgm:t>
        <a:bodyPr/>
        <a:lstStyle/>
        <a:p>
          <a:endParaRPr lang="en-BE"/>
        </a:p>
      </dgm:t>
    </dgm:pt>
    <dgm:pt modelId="{4C16D76B-1E3D-4F6D-B208-1E2770692188}">
      <dgm:prSet/>
      <dgm:spPr/>
      <dgm:t>
        <a:bodyPr/>
        <a:lstStyle/>
        <a:p>
          <a:r>
            <a:rPr lang="en-GB" b="1"/>
            <a:t>Capacidad de adaptación al cambio: </a:t>
          </a:r>
          <a:r>
            <a:rPr lang="en-GB"/>
            <a:t>La capacidad de adaptarse a la nueva información, a los comentarios y a la evolución de las necesidades del proyecto es esencial. La flexibilidad en el enfoque y la voluntad de cambiar de estrategia cuando sea necesario pueden dar lugar a mejores resultados y soluciones más innovadoras.</a:t>
          </a:r>
          <a:endParaRPr lang="en-BE"/>
        </a:p>
      </dgm:t>
    </dgm:pt>
    <dgm:pt modelId="{A57568E8-5A1B-4414-AF1B-CA54ABCC67EB}" type="parTrans" cxnId="{C0BE8EBD-8AA2-49C7-9ECB-8DD424C10CA1}">
      <dgm:prSet/>
      <dgm:spPr/>
      <dgm:t>
        <a:bodyPr/>
        <a:lstStyle/>
        <a:p>
          <a:endParaRPr lang="en-BE"/>
        </a:p>
      </dgm:t>
    </dgm:pt>
    <dgm:pt modelId="{1E622E80-3E56-43EB-A391-E7C0EA6DC3C9}" type="sibTrans" cxnId="{C0BE8EBD-8AA2-49C7-9ECB-8DD424C10CA1}">
      <dgm:prSet/>
      <dgm:spPr/>
      <dgm:t>
        <a:bodyPr/>
        <a:lstStyle/>
        <a:p>
          <a:endParaRPr lang="en-BE"/>
        </a:p>
      </dgm:t>
    </dgm:pt>
    <dgm:pt modelId="{EC2668B0-0996-46DA-8CCB-FC5A75C151BF}">
      <dgm:prSet/>
      <dgm:spPr/>
      <dgm:t>
        <a:bodyPr/>
        <a:lstStyle/>
        <a:p>
          <a:r>
            <a:rPr lang="en-GB" b="1"/>
            <a:t>Proceso iterativo: </a:t>
          </a:r>
          <a:r>
            <a:rPr lang="en-GB"/>
            <a:t>Reconocer que el desarrollo de contenidos es un proceso iterativo fomenta la mejora continua. Cada iteración es una oportunidad para perfeccionar y mejorar el contenido, acercándose más a la consecución de los objetivos educativos</a:t>
          </a:r>
          <a:r>
            <a:rPr lang="en-GB" b="1"/>
            <a:t>.</a:t>
          </a:r>
          <a:endParaRPr lang="en-BE"/>
        </a:p>
      </dgm:t>
    </dgm:pt>
    <dgm:pt modelId="{8C6DDF21-6F42-4582-A6D1-F3A57E9157BB}" type="parTrans" cxnId="{E3D7C24E-3990-488B-84A4-69C7FA07992E}">
      <dgm:prSet/>
      <dgm:spPr/>
      <dgm:t>
        <a:bodyPr/>
        <a:lstStyle/>
        <a:p>
          <a:endParaRPr lang="en-BE"/>
        </a:p>
      </dgm:t>
    </dgm:pt>
    <dgm:pt modelId="{71E73102-6D48-48D7-9B80-FB56A5FE2819}" type="sibTrans" cxnId="{E3D7C24E-3990-488B-84A4-69C7FA07992E}">
      <dgm:prSet/>
      <dgm:spPr/>
      <dgm:t>
        <a:bodyPr/>
        <a:lstStyle/>
        <a:p>
          <a:endParaRPr lang="en-BE"/>
        </a:p>
      </dgm:t>
    </dgm:pt>
    <dgm:pt modelId="{0B486478-98A7-409D-8ECD-82271850554E}">
      <dgm:prSet/>
      <dgm:spPr/>
      <dgm:t>
        <a:bodyPr/>
        <a:lstStyle/>
        <a:p>
          <a:r>
            <a:rPr lang="en-GB" b="1"/>
            <a:t>Herramientas y prácticas de colaboración:</a:t>
          </a:r>
          <a:endParaRPr lang="en-BE"/>
        </a:p>
      </dgm:t>
    </dgm:pt>
    <dgm:pt modelId="{3ECC3EA5-5386-48D6-9760-09C6BC7B81E7}" type="parTrans" cxnId="{B68BD219-4161-4746-AA50-A82D91F2A350}">
      <dgm:prSet/>
      <dgm:spPr/>
      <dgm:t>
        <a:bodyPr/>
        <a:lstStyle/>
        <a:p>
          <a:endParaRPr lang="en-BE"/>
        </a:p>
      </dgm:t>
    </dgm:pt>
    <dgm:pt modelId="{7FC742D5-E956-4346-98D5-96C90849D8EE}" type="sibTrans" cxnId="{B68BD219-4161-4746-AA50-A82D91F2A350}">
      <dgm:prSet/>
      <dgm:spPr/>
      <dgm:t>
        <a:bodyPr/>
        <a:lstStyle/>
        <a:p>
          <a:endParaRPr lang="en-BE"/>
        </a:p>
      </dgm:t>
    </dgm:pt>
    <dgm:pt modelId="{309CD4E5-86FD-4B02-A727-C3883B6D0806}">
      <dgm:prSet/>
      <dgm:spPr/>
      <dgm:t>
        <a:bodyPr/>
        <a:lstStyle/>
        <a:p>
          <a:r>
            <a:rPr lang="en-GB" b="1"/>
            <a:t>Aprovechar la tecnología</a:t>
          </a:r>
          <a:r>
            <a:rPr lang="en-GB"/>
            <a:t>: La utilización de herramientas y plataformas de colaboración facilita una comunicación fluida, el desarrollo de contenidos y la gestión de proyectos, lo que permite al equipo trabajar de forma eficaz y cohesionada.</a:t>
          </a:r>
          <a:endParaRPr lang="en-BE"/>
        </a:p>
      </dgm:t>
    </dgm:pt>
    <dgm:pt modelId="{2E3198C2-4C52-4329-A665-8681EE462C5F}" type="parTrans" cxnId="{F824FFDB-5EB2-41C6-9C1D-39E2AE4C49CF}">
      <dgm:prSet/>
      <dgm:spPr/>
      <dgm:t>
        <a:bodyPr/>
        <a:lstStyle/>
        <a:p>
          <a:endParaRPr lang="en-BE"/>
        </a:p>
      </dgm:t>
    </dgm:pt>
    <dgm:pt modelId="{68F65B3F-FF63-480F-A6BC-0822D3BA9B1B}" type="sibTrans" cxnId="{F824FFDB-5EB2-41C6-9C1D-39E2AE4C49CF}">
      <dgm:prSet/>
      <dgm:spPr/>
      <dgm:t>
        <a:bodyPr/>
        <a:lstStyle/>
        <a:p>
          <a:endParaRPr lang="en-BE"/>
        </a:p>
      </dgm:t>
    </dgm:pt>
    <dgm:pt modelId="{188AF235-CE0A-45B6-90BA-A9427923B4D3}" type="pres">
      <dgm:prSet presAssocID="{25F1C85B-F52E-4137-9AEE-D2D2E1F5E04E}" presName="Name0" presStyleCnt="0">
        <dgm:presLayoutVars>
          <dgm:dir/>
          <dgm:animLvl val="lvl"/>
          <dgm:resizeHandles val="exact"/>
        </dgm:presLayoutVars>
      </dgm:prSet>
      <dgm:spPr/>
    </dgm:pt>
    <dgm:pt modelId="{9D973BD0-A98A-4E1A-8F11-3AC52CECE9E9}" type="pres">
      <dgm:prSet presAssocID="{475A0C23-C981-47C8-AF62-B3E7D772E25A}" presName="composite" presStyleCnt="0"/>
      <dgm:spPr/>
    </dgm:pt>
    <dgm:pt modelId="{194958B9-A5F3-4691-AE35-79B43BEA7BE1}" type="pres">
      <dgm:prSet presAssocID="{475A0C23-C981-47C8-AF62-B3E7D772E25A}" presName="parTx" presStyleLbl="alignNode1" presStyleIdx="0" presStyleCnt="5">
        <dgm:presLayoutVars>
          <dgm:chMax val="0"/>
          <dgm:chPref val="0"/>
          <dgm:bulletEnabled val="1"/>
        </dgm:presLayoutVars>
      </dgm:prSet>
      <dgm:spPr/>
    </dgm:pt>
    <dgm:pt modelId="{31BC8AD2-139F-4A48-9545-967ECB8CE0F4}" type="pres">
      <dgm:prSet presAssocID="{475A0C23-C981-47C8-AF62-B3E7D772E25A}" presName="desTx" presStyleLbl="alignAccFollowNode1" presStyleIdx="0" presStyleCnt="5">
        <dgm:presLayoutVars>
          <dgm:bulletEnabled val="1"/>
        </dgm:presLayoutVars>
      </dgm:prSet>
      <dgm:spPr/>
    </dgm:pt>
    <dgm:pt modelId="{415ABDB4-81CF-4D6E-8F93-CE85F1E81AC0}" type="pres">
      <dgm:prSet presAssocID="{958C9FA5-185E-44CE-B3D2-56C7724194DE}" presName="space" presStyleCnt="0"/>
      <dgm:spPr/>
    </dgm:pt>
    <dgm:pt modelId="{5843AAF1-1E79-4BA7-B675-14330FCB5D8C}" type="pres">
      <dgm:prSet presAssocID="{B56AFD32-5F23-49B6-8922-EDB2A2C5223E}" presName="composite" presStyleCnt="0"/>
      <dgm:spPr/>
    </dgm:pt>
    <dgm:pt modelId="{6A04F1C0-3557-4090-9A22-D06E52E8510B}" type="pres">
      <dgm:prSet presAssocID="{B56AFD32-5F23-49B6-8922-EDB2A2C5223E}" presName="parTx" presStyleLbl="alignNode1" presStyleIdx="1" presStyleCnt="5">
        <dgm:presLayoutVars>
          <dgm:chMax val="0"/>
          <dgm:chPref val="0"/>
          <dgm:bulletEnabled val="1"/>
        </dgm:presLayoutVars>
      </dgm:prSet>
      <dgm:spPr/>
    </dgm:pt>
    <dgm:pt modelId="{4C05BA53-110C-416D-B6FB-EEBBA9C3DE69}" type="pres">
      <dgm:prSet presAssocID="{B56AFD32-5F23-49B6-8922-EDB2A2C5223E}" presName="desTx" presStyleLbl="alignAccFollowNode1" presStyleIdx="1" presStyleCnt="5">
        <dgm:presLayoutVars>
          <dgm:bulletEnabled val="1"/>
        </dgm:presLayoutVars>
      </dgm:prSet>
      <dgm:spPr/>
    </dgm:pt>
    <dgm:pt modelId="{4D4DCF78-6265-4ABF-91B4-06A98E41E493}" type="pres">
      <dgm:prSet presAssocID="{EA7BD013-D210-4573-9610-74889FF85752}" presName="space" presStyleCnt="0"/>
      <dgm:spPr/>
    </dgm:pt>
    <dgm:pt modelId="{2392421A-2148-49A7-A8AE-375B355A8835}" type="pres">
      <dgm:prSet presAssocID="{24BBB15C-3673-477E-834B-65326BB2FEEA}" presName="composite" presStyleCnt="0"/>
      <dgm:spPr/>
    </dgm:pt>
    <dgm:pt modelId="{BB796BE1-B1D3-4F3C-842C-0855139F5518}" type="pres">
      <dgm:prSet presAssocID="{24BBB15C-3673-477E-834B-65326BB2FEEA}" presName="parTx" presStyleLbl="alignNode1" presStyleIdx="2" presStyleCnt="5">
        <dgm:presLayoutVars>
          <dgm:chMax val="0"/>
          <dgm:chPref val="0"/>
          <dgm:bulletEnabled val="1"/>
        </dgm:presLayoutVars>
      </dgm:prSet>
      <dgm:spPr/>
    </dgm:pt>
    <dgm:pt modelId="{2A1F56DC-506A-448C-AF0E-3F99035A0F5D}" type="pres">
      <dgm:prSet presAssocID="{24BBB15C-3673-477E-834B-65326BB2FEEA}" presName="desTx" presStyleLbl="alignAccFollowNode1" presStyleIdx="2" presStyleCnt="5">
        <dgm:presLayoutVars>
          <dgm:bulletEnabled val="1"/>
        </dgm:presLayoutVars>
      </dgm:prSet>
      <dgm:spPr/>
    </dgm:pt>
    <dgm:pt modelId="{52B57B2F-4EA6-4564-A247-397FDF7DD765}" type="pres">
      <dgm:prSet presAssocID="{F9ED4DDA-BD0B-4F9F-B218-28837715D2F9}" presName="space" presStyleCnt="0"/>
      <dgm:spPr/>
    </dgm:pt>
    <dgm:pt modelId="{8D47C930-AF3F-454C-9461-D8385B927996}" type="pres">
      <dgm:prSet presAssocID="{8C3198A0-8D1A-45BB-9B77-A4EC7C83D5B9}" presName="composite" presStyleCnt="0"/>
      <dgm:spPr/>
    </dgm:pt>
    <dgm:pt modelId="{F5D159C9-4647-432C-87E8-2B9908A3626A}" type="pres">
      <dgm:prSet presAssocID="{8C3198A0-8D1A-45BB-9B77-A4EC7C83D5B9}" presName="parTx" presStyleLbl="alignNode1" presStyleIdx="3" presStyleCnt="5">
        <dgm:presLayoutVars>
          <dgm:chMax val="0"/>
          <dgm:chPref val="0"/>
          <dgm:bulletEnabled val="1"/>
        </dgm:presLayoutVars>
      </dgm:prSet>
      <dgm:spPr/>
    </dgm:pt>
    <dgm:pt modelId="{CBAC439E-F9FE-4897-B3F7-C69C0E7B2DD0}" type="pres">
      <dgm:prSet presAssocID="{8C3198A0-8D1A-45BB-9B77-A4EC7C83D5B9}" presName="desTx" presStyleLbl="alignAccFollowNode1" presStyleIdx="3" presStyleCnt="5">
        <dgm:presLayoutVars>
          <dgm:bulletEnabled val="1"/>
        </dgm:presLayoutVars>
      </dgm:prSet>
      <dgm:spPr/>
    </dgm:pt>
    <dgm:pt modelId="{D84C32F8-9D8C-474D-8E0E-64B64D89DFAA}" type="pres">
      <dgm:prSet presAssocID="{EB3D7BF3-638D-494C-B2BB-06E6970C0DA9}" presName="space" presStyleCnt="0"/>
      <dgm:spPr/>
    </dgm:pt>
    <dgm:pt modelId="{0C4D9BA1-819E-4474-BE41-0FD826B5F6A7}" type="pres">
      <dgm:prSet presAssocID="{0B486478-98A7-409D-8ECD-82271850554E}" presName="composite" presStyleCnt="0"/>
      <dgm:spPr/>
    </dgm:pt>
    <dgm:pt modelId="{5B810F6D-3519-4353-9D9E-520CC3D62600}" type="pres">
      <dgm:prSet presAssocID="{0B486478-98A7-409D-8ECD-82271850554E}" presName="parTx" presStyleLbl="alignNode1" presStyleIdx="4" presStyleCnt="5">
        <dgm:presLayoutVars>
          <dgm:chMax val="0"/>
          <dgm:chPref val="0"/>
          <dgm:bulletEnabled val="1"/>
        </dgm:presLayoutVars>
      </dgm:prSet>
      <dgm:spPr/>
    </dgm:pt>
    <dgm:pt modelId="{0B85888A-91AA-4EF3-B1EF-3CAB1CE26797}" type="pres">
      <dgm:prSet presAssocID="{0B486478-98A7-409D-8ECD-82271850554E}" presName="desTx" presStyleLbl="alignAccFollowNode1" presStyleIdx="4" presStyleCnt="5">
        <dgm:presLayoutVars>
          <dgm:bulletEnabled val="1"/>
        </dgm:presLayoutVars>
      </dgm:prSet>
      <dgm:spPr/>
    </dgm:pt>
  </dgm:ptLst>
  <dgm:cxnLst>
    <dgm:cxn modelId="{841DF101-6322-49E3-8F68-37B894B2A295}" type="presOf" srcId="{B56AFD32-5F23-49B6-8922-EDB2A2C5223E}" destId="{6A04F1C0-3557-4090-9A22-D06E52E8510B}" srcOrd="0" destOrd="0" presId="urn:microsoft.com/office/officeart/2005/8/layout/hList1"/>
    <dgm:cxn modelId="{5CC97A03-FFE5-4C1F-A5B8-645E148D430A}" type="presOf" srcId="{24BBB15C-3673-477E-834B-65326BB2FEEA}" destId="{BB796BE1-B1D3-4F3C-842C-0855139F5518}" srcOrd="0" destOrd="0" presId="urn:microsoft.com/office/officeart/2005/8/layout/hList1"/>
    <dgm:cxn modelId="{76692308-00D4-4215-9E51-7483050DD3C9}" srcId="{25F1C85B-F52E-4137-9AEE-D2D2E1F5E04E}" destId="{475A0C23-C981-47C8-AF62-B3E7D772E25A}" srcOrd="0" destOrd="0" parTransId="{00EA5F80-F7BB-437F-B83F-414DD32777AA}" sibTransId="{958C9FA5-185E-44CE-B3D2-56C7724194DE}"/>
    <dgm:cxn modelId="{683C2515-7CF9-4F80-B0F1-5609CEB55B03}" srcId="{B56AFD32-5F23-49B6-8922-EDB2A2C5223E}" destId="{F14D9322-9043-4BAE-9208-14D5BB79E4A0}" srcOrd="0" destOrd="0" parTransId="{3B1AE97F-F85A-4009-B219-58DC45546E17}" sibTransId="{5734C5B2-67FC-46C3-BF70-180D9DD95B4C}"/>
    <dgm:cxn modelId="{B68BD219-4161-4746-AA50-A82D91F2A350}" srcId="{25F1C85B-F52E-4137-9AEE-D2D2E1F5E04E}" destId="{0B486478-98A7-409D-8ECD-82271850554E}" srcOrd="4" destOrd="0" parTransId="{3ECC3EA5-5386-48D6-9760-09C6BC7B81E7}" sibTransId="{7FC742D5-E956-4346-98D5-96C90849D8EE}"/>
    <dgm:cxn modelId="{F9769123-3D6A-4B43-8414-DFE86505B70B}" type="presOf" srcId="{62FD660C-92F6-45A5-AFCB-F29F204C9E1F}" destId="{2A1F56DC-506A-448C-AF0E-3F99035A0F5D}" srcOrd="0" destOrd="0" presId="urn:microsoft.com/office/officeart/2005/8/layout/hList1"/>
    <dgm:cxn modelId="{D6AA732C-F0C4-4D3E-AC7C-859A81B2F3AC}" type="presOf" srcId="{25F1C85B-F52E-4137-9AEE-D2D2E1F5E04E}" destId="{188AF235-CE0A-45B6-90BA-A9427923B4D3}" srcOrd="0" destOrd="0" presId="urn:microsoft.com/office/officeart/2005/8/layout/hList1"/>
    <dgm:cxn modelId="{7F62CE2E-3DA1-48C9-A926-EBAE355D23C6}" type="presOf" srcId="{309CD4E5-86FD-4B02-A727-C3883B6D0806}" destId="{0B85888A-91AA-4EF3-B1EF-3CAB1CE26797}" srcOrd="0" destOrd="0" presId="urn:microsoft.com/office/officeart/2005/8/layout/hList1"/>
    <dgm:cxn modelId="{D889C33C-9181-4AAF-83B3-86DA1E6E6E09}" type="presOf" srcId="{8C3198A0-8D1A-45BB-9B77-A4EC7C83D5B9}" destId="{F5D159C9-4647-432C-87E8-2B9908A3626A}" srcOrd="0" destOrd="0" presId="urn:microsoft.com/office/officeart/2005/8/layout/hList1"/>
    <dgm:cxn modelId="{029B1941-677F-4F05-9BCD-650B27D4EF01}" type="presOf" srcId="{DF0C4512-30E8-4C18-A2A2-5EE4D86CD589}" destId="{31BC8AD2-139F-4A48-9545-967ECB8CE0F4}" srcOrd="0" destOrd="1" presId="urn:microsoft.com/office/officeart/2005/8/layout/hList1"/>
    <dgm:cxn modelId="{492BFE65-157E-44C7-9C10-1D09109A0077}" type="presOf" srcId="{0B486478-98A7-409D-8ECD-82271850554E}" destId="{5B810F6D-3519-4353-9D9E-520CC3D62600}" srcOrd="0" destOrd="0" presId="urn:microsoft.com/office/officeart/2005/8/layout/hList1"/>
    <dgm:cxn modelId="{E195C94D-F1B6-494B-808D-4D9A3E071395}" srcId="{24BBB15C-3673-477E-834B-65326BB2FEEA}" destId="{8C359C2B-6DB6-4E4F-944E-E8483E374643}" srcOrd="1" destOrd="0" parTransId="{B078D0B8-9B2C-43A0-A9FF-1207EF915091}" sibTransId="{95F9D2B9-4329-41ED-9205-1CC536C1484F}"/>
    <dgm:cxn modelId="{E3D7C24E-3990-488B-84A4-69C7FA07992E}" srcId="{8C3198A0-8D1A-45BB-9B77-A4EC7C83D5B9}" destId="{EC2668B0-0996-46DA-8CCB-FC5A75C151BF}" srcOrd="1" destOrd="0" parTransId="{8C6DDF21-6F42-4582-A6D1-F3A57E9157BB}" sibTransId="{71E73102-6D48-48D7-9B80-FB56A5FE2819}"/>
    <dgm:cxn modelId="{8435E076-DDB9-42F2-9BE3-480A8128F9E1}" srcId="{25F1C85B-F52E-4137-9AEE-D2D2E1F5E04E}" destId="{24BBB15C-3673-477E-834B-65326BB2FEEA}" srcOrd="2" destOrd="0" parTransId="{30881540-EC51-4730-AE58-D70E7229E36E}" sibTransId="{F9ED4DDA-BD0B-4F9F-B218-28837715D2F9}"/>
    <dgm:cxn modelId="{5C6F0E5A-DC91-4590-A74B-9181ACF75E63}" srcId="{475A0C23-C981-47C8-AF62-B3E7D772E25A}" destId="{0F60DB6C-FB48-4C4B-91C4-895013D00544}" srcOrd="0" destOrd="0" parTransId="{3DBB5368-C482-4445-A672-D0DC7C8CE253}" sibTransId="{11F2A9E6-5383-4207-9D0E-956B5C6540FE}"/>
    <dgm:cxn modelId="{1A763A85-45D0-4699-BA40-7BA70424D80A}" srcId="{B56AFD32-5F23-49B6-8922-EDB2A2C5223E}" destId="{0D80BACB-004F-4EB7-B6C2-AE1DEB7BF834}" srcOrd="1" destOrd="0" parTransId="{AF40B8D0-BFC9-4332-B53E-AB84299E0780}" sibTransId="{82FAFFF6-DA58-4A02-8754-C42D22B4AF88}"/>
    <dgm:cxn modelId="{E67BD38A-CABA-4746-A7F4-F37951254F65}" srcId="{25F1C85B-F52E-4137-9AEE-D2D2E1F5E04E}" destId="{B56AFD32-5F23-49B6-8922-EDB2A2C5223E}" srcOrd="1" destOrd="0" parTransId="{08881F00-FE32-4FC4-A676-5FB72C1E2D89}" sibTransId="{EA7BD013-D210-4573-9610-74889FF85752}"/>
    <dgm:cxn modelId="{3DDEA59B-797E-4F06-800E-84BE34F2A734}" type="presOf" srcId="{0D80BACB-004F-4EB7-B6C2-AE1DEB7BF834}" destId="{4C05BA53-110C-416D-B6FB-EEBBA9C3DE69}" srcOrd="0" destOrd="1" presId="urn:microsoft.com/office/officeart/2005/8/layout/hList1"/>
    <dgm:cxn modelId="{EE3D8EAF-ED81-4CC6-ACD9-50AF93477B24}" srcId="{24BBB15C-3673-477E-834B-65326BB2FEEA}" destId="{62FD660C-92F6-45A5-AFCB-F29F204C9E1F}" srcOrd="0" destOrd="0" parTransId="{F0A34223-BA70-49A1-AB02-743740CF4B24}" sibTransId="{5E108EE9-D77C-422A-96B4-D63318E457D2}"/>
    <dgm:cxn modelId="{9FDFA9B1-D27A-465B-9A59-7F700C24DBA5}" type="presOf" srcId="{EC2668B0-0996-46DA-8CCB-FC5A75C151BF}" destId="{CBAC439E-F9FE-4897-B3F7-C69C0E7B2DD0}" srcOrd="0" destOrd="1" presId="urn:microsoft.com/office/officeart/2005/8/layout/hList1"/>
    <dgm:cxn modelId="{14BD5DB7-CBA8-428A-AF6C-D22707A24E6E}" srcId="{25F1C85B-F52E-4137-9AEE-D2D2E1F5E04E}" destId="{8C3198A0-8D1A-45BB-9B77-A4EC7C83D5B9}" srcOrd="3" destOrd="0" parTransId="{CCF5E913-F6A4-4A3D-833E-DB9BD6E3D521}" sibTransId="{EB3D7BF3-638D-494C-B2BB-06E6970C0DA9}"/>
    <dgm:cxn modelId="{C0BE8EBD-8AA2-49C7-9ECB-8DD424C10CA1}" srcId="{8C3198A0-8D1A-45BB-9B77-A4EC7C83D5B9}" destId="{4C16D76B-1E3D-4F6D-B208-1E2770692188}" srcOrd="0" destOrd="0" parTransId="{A57568E8-5A1B-4414-AF1B-CA54ABCC67EB}" sibTransId="{1E622E80-3E56-43EB-A391-E7C0EA6DC3C9}"/>
    <dgm:cxn modelId="{F65B68DB-016D-4DE6-A275-5986BDEAD3DD}" srcId="{475A0C23-C981-47C8-AF62-B3E7D772E25A}" destId="{DF0C4512-30E8-4C18-A2A2-5EE4D86CD589}" srcOrd="1" destOrd="0" parTransId="{BD0A40B8-09A0-45EB-BEE7-438BAD5F1E66}" sibTransId="{96D33336-589A-41CB-9C87-8617732AE417}"/>
    <dgm:cxn modelId="{F824FFDB-5EB2-41C6-9C1D-39E2AE4C49CF}" srcId="{0B486478-98A7-409D-8ECD-82271850554E}" destId="{309CD4E5-86FD-4B02-A727-C3883B6D0806}" srcOrd="0" destOrd="0" parTransId="{2E3198C2-4C52-4329-A665-8681EE462C5F}" sibTransId="{68F65B3F-FF63-480F-A6BC-0822D3BA9B1B}"/>
    <dgm:cxn modelId="{A349C1DF-4822-4107-A82C-48EC4B40AD5B}" type="presOf" srcId="{F14D9322-9043-4BAE-9208-14D5BB79E4A0}" destId="{4C05BA53-110C-416D-B6FB-EEBBA9C3DE69}" srcOrd="0" destOrd="0" presId="urn:microsoft.com/office/officeart/2005/8/layout/hList1"/>
    <dgm:cxn modelId="{C975B1E0-D2C7-4A02-8810-AD260748E9A7}" type="presOf" srcId="{0F60DB6C-FB48-4C4B-91C4-895013D00544}" destId="{31BC8AD2-139F-4A48-9545-967ECB8CE0F4}" srcOrd="0" destOrd="0" presId="urn:microsoft.com/office/officeart/2005/8/layout/hList1"/>
    <dgm:cxn modelId="{834068E4-F305-49AE-B4CB-7A978536AC5B}" type="presOf" srcId="{4C16D76B-1E3D-4F6D-B208-1E2770692188}" destId="{CBAC439E-F9FE-4897-B3F7-C69C0E7B2DD0}" srcOrd="0" destOrd="0" presId="urn:microsoft.com/office/officeart/2005/8/layout/hList1"/>
    <dgm:cxn modelId="{16C694EA-B2CC-4181-8133-D472B12F16C2}" type="presOf" srcId="{8C359C2B-6DB6-4E4F-944E-E8483E374643}" destId="{2A1F56DC-506A-448C-AF0E-3F99035A0F5D}" srcOrd="0" destOrd="1" presId="urn:microsoft.com/office/officeart/2005/8/layout/hList1"/>
    <dgm:cxn modelId="{E0460FFD-D3BD-49E5-9E36-C12AFFF711B5}" type="presOf" srcId="{475A0C23-C981-47C8-AF62-B3E7D772E25A}" destId="{194958B9-A5F3-4691-AE35-79B43BEA7BE1}" srcOrd="0" destOrd="0" presId="urn:microsoft.com/office/officeart/2005/8/layout/hList1"/>
    <dgm:cxn modelId="{9C222BC3-7F06-4248-95DA-8A91A241E249}" type="presParOf" srcId="{188AF235-CE0A-45B6-90BA-A9427923B4D3}" destId="{9D973BD0-A98A-4E1A-8F11-3AC52CECE9E9}" srcOrd="0" destOrd="0" presId="urn:microsoft.com/office/officeart/2005/8/layout/hList1"/>
    <dgm:cxn modelId="{ED730EE6-747A-4678-B191-513AF684958C}" type="presParOf" srcId="{9D973BD0-A98A-4E1A-8F11-3AC52CECE9E9}" destId="{194958B9-A5F3-4691-AE35-79B43BEA7BE1}" srcOrd="0" destOrd="0" presId="urn:microsoft.com/office/officeart/2005/8/layout/hList1"/>
    <dgm:cxn modelId="{E5678BA4-0171-4996-810F-0198DE092984}" type="presParOf" srcId="{9D973BD0-A98A-4E1A-8F11-3AC52CECE9E9}" destId="{31BC8AD2-139F-4A48-9545-967ECB8CE0F4}" srcOrd="1" destOrd="0" presId="urn:microsoft.com/office/officeart/2005/8/layout/hList1"/>
    <dgm:cxn modelId="{6FD2E9D5-7EAB-4060-BD5B-9D608B09E7E6}" type="presParOf" srcId="{188AF235-CE0A-45B6-90BA-A9427923B4D3}" destId="{415ABDB4-81CF-4D6E-8F93-CE85F1E81AC0}" srcOrd="1" destOrd="0" presId="urn:microsoft.com/office/officeart/2005/8/layout/hList1"/>
    <dgm:cxn modelId="{67EA1546-7D77-4D83-A846-6337C3C4226F}" type="presParOf" srcId="{188AF235-CE0A-45B6-90BA-A9427923B4D3}" destId="{5843AAF1-1E79-4BA7-B675-14330FCB5D8C}" srcOrd="2" destOrd="0" presId="urn:microsoft.com/office/officeart/2005/8/layout/hList1"/>
    <dgm:cxn modelId="{D382A166-677D-411E-8F92-0753211E7D71}" type="presParOf" srcId="{5843AAF1-1E79-4BA7-B675-14330FCB5D8C}" destId="{6A04F1C0-3557-4090-9A22-D06E52E8510B}" srcOrd="0" destOrd="0" presId="urn:microsoft.com/office/officeart/2005/8/layout/hList1"/>
    <dgm:cxn modelId="{B2C7B089-52F0-4FE4-9BBB-100572FC1029}" type="presParOf" srcId="{5843AAF1-1E79-4BA7-B675-14330FCB5D8C}" destId="{4C05BA53-110C-416D-B6FB-EEBBA9C3DE69}" srcOrd="1" destOrd="0" presId="urn:microsoft.com/office/officeart/2005/8/layout/hList1"/>
    <dgm:cxn modelId="{36CD7549-5A00-4CF1-A816-4C66F03501BA}" type="presParOf" srcId="{188AF235-CE0A-45B6-90BA-A9427923B4D3}" destId="{4D4DCF78-6265-4ABF-91B4-06A98E41E493}" srcOrd="3" destOrd="0" presId="urn:microsoft.com/office/officeart/2005/8/layout/hList1"/>
    <dgm:cxn modelId="{54AF9ED1-9A2C-41EC-8650-624126E19011}" type="presParOf" srcId="{188AF235-CE0A-45B6-90BA-A9427923B4D3}" destId="{2392421A-2148-49A7-A8AE-375B355A8835}" srcOrd="4" destOrd="0" presId="urn:microsoft.com/office/officeart/2005/8/layout/hList1"/>
    <dgm:cxn modelId="{E0BCB03B-E37B-4AB4-ADCD-0810F2AAB982}" type="presParOf" srcId="{2392421A-2148-49A7-A8AE-375B355A8835}" destId="{BB796BE1-B1D3-4F3C-842C-0855139F5518}" srcOrd="0" destOrd="0" presId="urn:microsoft.com/office/officeart/2005/8/layout/hList1"/>
    <dgm:cxn modelId="{7E171755-FB34-4DCB-B54D-7826351EBDAC}" type="presParOf" srcId="{2392421A-2148-49A7-A8AE-375B355A8835}" destId="{2A1F56DC-506A-448C-AF0E-3F99035A0F5D}" srcOrd="1" destOrd="0" presId="urn:microsoft.com/office/officeart/2005/8/layout/hList1"/>
    <dgm:cxn modelId="{CA506141-29A7-49D2-A0CF-5621C71E32C2}" type="presParOf" srcId="{188AF235-CE0A-45B6-90BA-A9427923B4D3}" destId="{52B57B2F-4EA6-4564-A247-397FDF7DD765}" srcOrd="5" destOrd="0" presId="urn:microsoft.com/office/officeart/2005/8/layout/hList1"/>
    <dgm:cxn modelId="{A79B1C4C-BA24-4E09-B834-1C528B80D4EF}" type="presParOf" srcId="{188AF235-CE0A-45B6-90BA-A9427923B4D3}" destId="{8D47C930-AF3F-454C-9461-D8385B927996}" srcOrd="6" destOrd="0" presId="urn:microsoft.com/office/officeart/2005/8/layout/hList1"/>
    <dgm:cxn modelId="{0B71C754-A17D-415D-885A-98AD55AC94C7}" type="presParOf" srcId="{8D47C930-AF3F-454C-9461-D8385B927996}" destId="{F5D159C9-4647-432C-87E8-2B9908A3626A}" srcOrd="0" destOrd="0" presId="urn:microsoft.com/office/officeart/2005/8/layout/hList1"/>
    <dgm:cxn modelId="{56C60618-083E-4C82-ABFF-D9A80F2D4805}" type="presParOf" srcId="{8D47C930-AF3F-454C-9461-D8385B927996}" destId="{CBAC439E-F9FE-4897-B3F7-C69C0E7B2DD0}" srcOrd="1" destOrd="0" presId="urn:microsoft.com/office/officeart/2005/8/layout/hList1"/>
    <dgm:cxn modelId="{0A636AF8-4B4A-4F72-827C-666454CFCC66}" type="presParOf" srcId="{188AF235-CE0A-45B6-90BA-A9427923B4D3}" destId="{D84C32F8-9D8C-474D-8E0E-64B64D89DFAA}" srcOrd="7" destOrd="0" presId="urn:microsoft.com/office/officeart/2005/8/layout/hList1"/>
    <dgm:cxn modelId="{EFE83A9B-A2AA-4373-B6C6-8059F6DCBB53}" type="presParOf" srcId="{188AF235-CE0A-45B6-90BA-A9427923B4D3}" destId="{0C4D9BA1-819E-4474-BE41-0FD826B5F6A7}" srcOrd="8" destOrd="0" presId="urn:microsoft.com/office/officeart/2005/8/layout/hList1"/>
    <dgm:cxn modelId="{D8B0577F-DF6A-427B-8771-C8C05E0465B6}" type="presParOf" srcId="{0C4D9BA1-819E-4474-BE41-0FD826B5F6A7}" destId="{5B810F6D-3519-4353-9D9E-520CC3D62600}" srcOrd="0" destOrd="0" presId="urn:microsoft.com/office/officeart/2005/8/layout/hList1"/>
    <dgm:cxn modelId="{A762706D-DCD0-475B-B091-75EA5ED64E75}" type="presParOf" srcId="{0C4D9BA1-819E-4474-BE41-0FD826B5F6A7}" destId="{0B85888A-91AA-4EF3-B1EF-3CAB1CE2679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2AC62B-D785-4CA7-A8AC-EF9C17D9957F}"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65700828-1DAA-4207-8C23-CAB689C82CD8}">
      <dgm:prSet custT="1"/>
      <dgm:spPr/>
      <dgm:t>
        <a:bodyPr/>
        <a:lstStyle/>
        <a:p>
          <a:pPr>
            <a:lnSpc>
              <a:spcPct val="100000"/>
            </a:lnSpc>
          </a:pPr>
          <a:r>
            <a:rPr lang="en-GB" sz="1400" b="1"/>
            <a:t>Empiece pensando en el alumno: </a:t>
          </a:r>
          <a:r>
            <a:rPr lang="en-GB" sz="1400"/>
            <a:t>Comprenda las necesidades, intereses y retos de sus alumnos. Diseñe contenidos que sean relevantes para sus vidas y aspiraciones futuras, haciéndolos más atractivos y significativos.</a:t>
          </a:r>
          <a:endParaRPr lang="en-US" sz="1400"/>
        </a:p>
      </dgm:t>
    </dgm:pt>
    <dgm:pt modelId="{3154149E-004B-43F5-9CDF-F57A9DAA013E}" type="parTrans" cxnId="{C3C5131E-EE46-4776-9219-3B8F53CE0303}">
      <dgm:prSet/>
      <dgm:spPr/>
      <dgm:t>
        <a:bodyPr/>
        <a:lstStyle/>
        <a:p>
          <a:endParaRPr lang="en-US" sz="2400"/>
        </a:p>
      </dgm:t>
    </dgm:pt>
    <dgm:pt modelId="{57F67F9E-9227-4D5C-BE3A-D35E3006DE0B}" type="sibTrans" cxnId="{C3C5131E-EE46-4776-9219-3B8F53CE0303}">
      <dgm:prSet/>
      <dgm:spPr/>
      <dgm:t>
        <a:bodyPr/>
        <a:lstStyle/>
        <a:p>
          <a:endParaRPr lang="en-US" sz="2400"/>
        </a:p>
      </dgm:t>
    </dgm:pt>
    <dgm:pt modelId="{A3FA78B8-27AB-477C-88A8-63412846E6D1}">
      <dgm:prSet custT="1"/>
      <dgm:spPr/>
      <dgm:t>
        <a:bodyPr/>
        <a:lstStyle/>
        <a:p>
          <a:pPr>
            <a:lnSpc>
              <a:spcPct val="100000"/>
            </a:lnSpc>
          </a:pPr>
          <a:r>
            <a:rPr lang="en-GB" sz="1400" b="1"/>
            <a:t>Incorpore elementos interactivos: </a:t>
          </a:r>
          <a:r>
            <a:rPr lang="en-GB" sz="1400"/>
            <a:t>Utilice vídeos interactivos, cuestionarios y simulaciones que fomenten la participación activa. Los elementos interactivos pueden transformar el consumo pasivo de contenidos en una experiencia de aprendizaje activo, fomentando una comprensión más profunda.</a:t>
          </a:r>
          <a:endParaRPr lang="en-US" sz="1400"/>
        </a:p>
      </dgm:t>
    </dgm:pt>
    <dgm:pt modelId="{A0FF1421-E9B7-4DAC-992D-97DB989C7A98}" type="parTrans" cxnId="{7CF3F5A7-DE13-4566-8FB1-D20C7278F224}">
      <dgm:prSet/>
      <dgm:spPr/>
      <dgm:t>
        <a:bodyPr/>
        <a:lstStyle/>
        <a:p>
          <a:endParaRPr lang="en-US" sz="2400"/>
        </a:p>
      </dgm:t>
    </dgm:pt>
    <dgm:pt modelId="{BBE0A739-5A1E-4471-B8A6-C403D622F5BA}" type="sibTrans" cxnId="{7CF3F5A7-DE13-4566-8FB1-D20C7278F224}">
      <dgm:prSet/>
      <dgm:spPr/>
      <dgm:t>
        <a:bodyPr/>
        <a:lstStyle/>
        <a:p>
          <a:endParaRPr lang="en-US" sz="2400"/>
        </a:p>
      </dgm:t>
    </dgm:pt>
    <dgm:pt modelId="{6BD07F21-A90A-4050-BEC6-03B51808445F}">
      <dgm:prSet custT="1"/>
      <dgm:spPr/>
      <dgm:t>
        <a:bodyPr/>
        <a:lstStyle/>
        <a:p>
          <a:pPr>
            <a:lnSpc>
              <a:spcPct val="100000"/>
            </a:lnSpc>
          </a:pPr>
          <a:r>
            <a:rPr lang="en-GB" sz="1400" b="1"/>
            <a:t>Aproveche la narración de historias: </a:t>
          </a:r>
          <a:r>
            <a:rPr lang="en-GB" sz="1400"/>
            <a:t>Integre los conceptos en historias o situaciones de la vida real. La narración de historias puede hacer que las ideas complejas sean más fáciles de relacionar y de recordar, mejorando la retención y la comprensión.</a:t>
          </a:r>
          <a:endParaRPr lang="en-US" sz="1400"/>
        </a:p>
      </dgm:t>
    </dgm:pt>
    <dgm:pt modelId="{F1649F87-AA81-48DD-8F86-352E5C5E1213}" type="parTrans" cxnId="{03AB63C6-4803-4578-AE1F-24A210C621D6}">
      <dgm:prSet/>
      <dgm:spPr/>
      <dgm:t>
        <a:bodyPr/>
        <a:lstStyle/>
        <a:p>
          <a:endParaRPr lang="en-US" sz="2400"/>
        </a:p>
      </dgm:t>
    </dgm:pt>
    <dgm:pt modelId="{A26117C8-1468-40CD-A4E2-10996A6F6921}" type="sibTrans" cxnId="{03AB63C6-4803-4578-AE1F-24A210C621D6}">
      <dgm:prSet/>
      <dgm:spPr/>
      <dgm:t>
        <a:bodyPr/>
        <a:lstStyle/>
        <a:p>
          <a:endParaRPr lang="en-US" sz="2400"/>
        </a:p>
      </dgm:t>
    </dgm:pt>
    <dgm:pt modelId="{97A1BEEF-78EC-45F3-A342-00B2A115F279}">
      <dgm:prSet custT="1"/>
      <dgm:spPr/>
      <dgm:t>
        <a:bodyPr/>
        <a:lstStyle/>
        <a:p>
          <a:pPr>
            <a:lnSpc>
              <a:spcPct val="100000"/>
            </a:lnSpc>
          </a:pPr>
          <a:r>
            <a:rPr lang="en-GB" sz="1400" b="1"/>
            <a:t>Fomente la curiosidad y la indagación: </a:t>
          </a:r>
          <a:r>
            <a:rPr lang="en-GB" sz="1400"/>
            <a:t>Plantee preguntas que inciten a la reflexión o presente problemas al principio del contenido. Este enfoque despierta la curiosidad y motiva a los alumnos a explorar el material en busca de respuestas o soluciones.</a:t>
          </a:r>
          <a:endParaRPr lang="en-US" sz="1400"/>
        </a:p>
      </dgm:t>
    </dgm:pt>
    <dgm:pt modelId="{A220F15B-4160-4F9F-B22F-A6F8F7EC914D}" type="parTrans" cxnId="{1822A433-2EE2-451A-883F-78A470F15EFF}">
      <dgm:prSet/>
      <dgm:spPr/>
      <dgm:t>
        <a:bodyPr/>
        <a:lstStyle/>
        <a:p>
          <a:endParaRPr lang="en-US" sz="2400"/>
        </a:p>
      </dgm:t>
    </dgm:pt>
    <dgm:pt modelId="{6CE1435A-3E63-402B-888D-355E3A00C7B5}" type="sibTrans" cxnId="{1822A433-2EE2-451A-883F-78A470F15EFF}">
      <dgm:prSet/>
      <dgm:spPr/>
      <dgm:t>
        <a:bodyPr/>
        <a:lstStyle/>
        <a:p>
          <a:endParaRPr lang="en-US" sz="2400"/>
        </a:p>
      </dgm:t>
    </dgm:pt>
    <dgm:pt modelId="{EA52DC5D-5C55-4CF0-B6DD-F30A293A4828}">
      <dgm:prSet custT="1"/>
      <dgm:spPr/>
      <dgm:t>
        <a:bodyPr/>
        <a:lstStyle/>
        <a:p>
          <a:pPr>
            <a:lnSpc>
              <a:spcPct val="100000"/>
            </a:lnSpc>
          </a:pPr>
          <a:r>
            <a:rPr lang="en-GB" sz="1400" b="1"/>
            <a:t>Utilice recursos multimedia: </a:t>
          </a:r>
          <a:r>
            <a:rPr lang="en-GB" sz="1400"/>
            <a:t>Combine texto, imágenes, vídeos y audio para adaptarse a los distintos estilos de aprendizaje. Un enfoque multimedia puede hacer que el contenido sea más accesible y atractivo para un alumnado diverso.</a:t>
          </a:r>
          <a:endParaRPr lang="en-US" sz="1400"/>
        </a:p>
      </dgm:t>
    </dgm:pt>
    <dgm:pt modelId="{E00F9400-8CCF-4A89-9EFE-08264B3D5749}" type="parTrans" cxnId="{464373FD-58D5-4275-9191-8DCC6D697CE8}">
      <dgm:prSet/>
      <dgm:spPr/>
      <dgm:t>
        <a:bodyPr/>
        <a:lstStyle/>
        <a:p>
          <a:endParaRPr lang="en-US" sz="2400"/>
        </a:p>
      </dgm:t>
    </dgm:pt>
    <dgm:pt modelId="{11A2EB32-1C69-4229-9462-081B7B6F0809}" type="sibTrans" cxnId="{464373FD-58D5-4275-9191-8DCC6D697CE8}">
      <dgm:prSet/>
      <dgm:spPr/>
      <dgm:t>
        <a:bodyPr/>
        <a:lstStyle/>
        <a:p>
          <a:endParaRPr lang="en-US" sz="2400"/>
        </a:p>
      </dgm:t>
    </dgm:pt>
    <dgm:pt modelId="{E90F8951-A1E6-49FE-8FB4-C479050BF278}">
      <dgm:prSet custT="1"/>
      <dgm:spPr/>
      <dgm:t>
        <a:bodyPr/>
        <a:lstStyle/>
        <a:p>
          <a:pPr>
            <a:lnSpc>
              <a:spcPct val="100000"/>
            </a:lnSpc>
          </a:pPr>
          <a:r>
            <a:rPr lang="en-GB" sz="1400" b="1"/>
            <a:t>Fomentar la colaboración y el debate</a:t>
          </a:r>
          <a:r>
            <a:rPr lang="en-GB" sz="1400"/>
            <a:t>: Diseñe contenidos que inciten a los estudiantes a colaborar o participar en debates, ya sea en línea o en el aula. La colaboración enriquece la experiencia de aprendizaje, permitiendo a los estudiantes explorar diferentes perspectivas y profundizar en su comprensión.</a:t>
          </a:r>
          <a:endParaRPr lang="en-US" sz="1400"/>
        </a:p>
      </dgm:t>
    </dgm:pt>
    <dgm:pt modelId="{78F52F67-CFEC-4022-A69F-4B5291B56DC6}" type="parTrans" cxnId="{ED8CC167-3782-47D4-8D35-B0370C0E1BFD}">
      <dgm:prSet/>
      <dgm:spPr/>
      <dgm:t>
        <a:bodyPr/>
        <a:lstStyle/>
        <a:p>
          <a:endParaRPr lang="en-US" sz="2400"/>
        </a:p>
      </dgm:t>
    </dgm:pt>
    <dgm:pt modelId="{FCC76C96-57C3-4ACD-B2A1-DADD49268A50}" type="sibTrans" cxnId="{ED8CC167-3782-47D4-8D35-B0370C0E1BFD}">
      <dgm:prSet/>
      <dgm:spPr/>
      <dgm:t>
        <a:bodyPr/>
        <a:lstStyle/>
        <a:p>
          <a:endParaRPr lang="en-US" sz="2400"/>
        </a:p>
      </dgm:t>
    </dgm:pt>
    <dgm:pt modelId="{1E7F8EC3-F1D8-4DFB-8D3C-BC7420E5D189}" type="pres">
      <dgm:prSet presAssocID="{0F2AC62B-D785-4CA7-A8AC-EF9C17D9957F}" presName="root" presStyleCnt="0">
        <dgm:presLayoutVars>
          <dgm:dir/>
          <dgm:resizeHandles val="exact"/>
        </dgm:presLayoutVars>
      </dgm:prSet>
      <dgm:spPr/>
    </dgm:pt>
    <dgm:pt modelId="{1D0E2BEF-E711-4464-9DD9-9EB81902BA4A}" type="pres">
      <dgm:prSet presAssocID="{65700828-1DAA-4207-8C23-CAB689C82CD8}" presName="compNode" presStyleCnt="0"/>
      <dgm:spPr/>
    </dgm:pt>
    <dgm:pt modelId="{63CA83C9-A310-4008-AFBA-B010568EF864}" type="pres">
      <dgm:prSet presAssocID="{65700828-1DAA-4207-8C23-CAB689C82CD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4405EAF-4123-484A-B994-EB333B9E933A}" type="pres">
      <dgm:prSet presAssocID="{65700828-1DAA-4207-8C23-CAB689C82CD8}" presName="spaceRect" presStyleCnt="0"/>
      <dgm:spPr/>
    </dgm:pt>
    <dgm:pt modelId="{19C8C5E2-F269-41FF-8FE2-15F121CE6352}" type="pres">
      <dgm:prSet presAssocID="{65700828-1DAA-4207-8C23-CAB689C82CD8}" presName="textRect" presStyleLbl="revTx" presStyleIdx="0" presStyleCnt="6">
        <dgm:presLayoutVars>
          <dgm:chMax val="1"/>
          <dgm:chPref val="1"/>
        </dgm:presLayoutVars>
      </dgm:prSet>
      <dgm:spPr/>
    </dgm:pt>
    <dgm:pt modelId="{6D74C8EE-0162-4246-9F89-0E9CB1FF19C8}" type="pres">
      <dgm:prSet presAssocID="{57F67F9E-9227-4D5C-BE3A-D35E3006DE0B}" presName="sibTrans" presStyleCnt="0"/>
      <dgm:spPr/>
    </dgm:pt>
    <dgm:pt modelId="{1657CFE6-AEF4-42E8-A9CA-EDAB0CF6A47B}" type="pres">
      <dgm:prSet presAssocID="{A3FA78B8-27AB-477C-88A8-63412846E6D1}" presName="compNode" presStyleCnt="0"/>
      <dgm:spPr/>
    </dgm:pt>
    <dgm:pt modelId="{D85342B2-4F54-441E-9CE0-DF74A4641C37}" type="pres">
      <dgm:prSet presAssocID="{A3FA78B8-27AB-477C-88A8-63412846E6D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pper board"/>
        </a:ext>
      </dgm:extLst>
    </dgm:pt>
    <dgm:pt modelId="{59D00400-55CB-4C77-A204-176AA6DECC0A}" type="pres">
      <dgm:prSet presAssocID="{A3FA78B8-27AB-477C-88A8-63412846E6D1}" presName="spaceRect" presStyleCnt="0"/>
      <dgm:spPr/>
    </dgm:pt>
    <dgm:pt modelId="{3CE33045-66F9-4AA7-8523-F2AB964B9FBB}" type="pres">
      <dgm:prSet presAssocID="{A3FA78B8-27AB-477C-88A8-63412846E6D1}" presName="textRect" presStyleLbl="revTx" presStyleIdx="1" presStyleCnt="6">
        <dgm:presLayoutVars>
          <dgm:chMax val="1"/>
          <dgm:chPref val="1"/>
        </dgm:presLayoutVars>
      </dgm:prSet>
      <dgm:spPr/>
    </dgm:pt>
    <dgm:pt modelId="{FD39AD1D-381D-44DE-B29D-686E1F9B1BA5}" type="pres">
      <dgm:prSet presAssocID="{BBE0A739-5A1E-4471-B8A6-C403D622F5BA}" presName="sibTrans" presStyleCnt="0"/>
      <dgm:spPr/>
    </dgm:pt>
    <dgm:pt modelId="{24FBB26D-5F03-40F6-BAE5-145672B4D5EC}" type="pres">
      <dgm:prSet presAssocID="{6BD07F21-A90A-4050-BEC6-03B51808445F}" presName="compNode" presStyleCnt="0"/>
      <dgm:spPr/>
    </dgm:pt>
    <dgm:pt modelId="{9255C666-5201-445D-BB77-A8F9A33C7FDA}" type="pres">
      <dgm:prSet presAssocID="{6BD07F21-A90A-4050-BEC6-03B51808445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rama"/>
        </a:ext>
      </dgm:extLst>
    </dgm:pt>
    <dgm:pt modelId="{80110AF9-FFA2-48D3-B2C5-D3410FAC77A8}" type="pres">
      <dgm:prSet presAssocID="{6BD07F21-A90A-4050-BEC6-03B51808445F}" presName="spaceRect" presStyleCnt="0"/>
      <dgm:spPr/>
    </dgm:pt>
    <dgm:pt modelId="{B989A101-239A-4464-917A-0F134C553852}" type="pres">
      <dgm:prSet presAssocID="{6BD07F21-A90A-4050-BEC6-03B51808445F}" presName="textRect" presStyleLbl="revTx" presStyleIdx="2" presStyleCnt="6">
        <dgm:presLayoutVars>
          <dgm:chMax val="1"/>
          <dgm:chPref val="1"/>
        </dgm:presLayoutVars>
      </dgm:prSet>
      <dgm:spPr/>
    </dgm:pt>
    <dgm:pt modelId="{D5B83E02-1C35-447D-9663-04DA640DF4B8}" type="pres">
      <dgm:prSet presAssocID="{A26117C8-1468-40CD-A4E2-10996A6F6921}" presName="sibTrans" presStyleCnt="0"/>
      <dgm:spPr/>
    </dgm:pt>
    <dgm:pt modelId="{C6A1E99F-B5CD-4D23-A4E2-5147752198F0}" type="pres">
      <dgm:prSet presAssocID="{97A1BEEF-78EC-45F3-A342-00B2A115F279}" presName="compNode" presStyleCnt="0"/>
      <dgm:spPr/>
    </dgm:pt>
    <dgm:pt modelId="{408C33A1-41FC-4175-ADA6-895BEE6274C2}" type="pres">
      <dgm:prSet presAssocID="{97A1BEEF-78EC-45F3-A342-00B2A115F27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 mark"/>
        </a:ext>
      </dgm:extLst>
    </dgm:pt>
    <dgm:pt modelId="{15D3AD40-ECB8-41C5-A8D1-EDD507CFFD12}" type="pres">
      <dgm:prSet presAssocID="{97A1BEEF-78EC-45F3-A342-00B2A115F279}" presName="spaceRect" presStyleCnt="0"/>
      <dgm:spPr/>
    </dgm:pt>
    <dgm:pt modelId="{63C26F37-F30A-4013-8D9B-A8386A8389FD}" type="pres">
      <dgm:prSet presAssocID="{97A1BEEF-78EC-45F3-A342-00B2A115F279}" presName="textRect" presStyleLbl="revTx" presStyleIdx="3" presStyleCnt="6">
        <dgm:presLayoutVars>
          <dgm:chMax val="1"/>
          <dgm:chPref val="1"/>
        </dgm:presLayoutVars>
      </dgm:prSet>
      <dgm:spPr/>
    </dgm:pt>
    <dgm:pt modelId="{78079826-F3DC-4BFD-98D6-303A1E0B0E2D}" type="pres">
      <dgm:prSet presAssocID="{6CE1435A-3E63-402B-888D-355E3A00C7B5}" presName="sibTrans" presStyleCnt="0"/>
      <dgm:spPr/>
    </dgm:pt>
    <dgm:pt modelId="{473A7A77-6D7A-4889-BEF7-5F974E7180ED}" type="pres">
      <dgm:prSet presAssocID="{EA52DC5D-5C55-4CF0-B6DD-F30A293A4828}" presName="compNode" presStyleCnt="0"/>
      <dgm:spPr/>
    </dgm:pt>
    <dgm:pt modelId="{99F76E62-95C3-4405-A8B3-344CBCFDAB9F}" type="pres">
      <dgm:prSet presAssocID="{EA52DC5D-5C55-4CF0-B6DD-F30A293A482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odcast"/>
        </a:ext>
      </dgm:extLst>
    </dgm:pt>
    <dgm:pt modelId="{1F72AB13-9DC4-4ABE-9A49-F19D4FC08766}" type="pres">
      <dgm:prSet presAssocID="{EA52DC5D-5C55-4CF0-B6DD-F30A293A4828}" presName="spaceRect" presStyleCnt="0"/>
      <dgm:spPr/>
    </dgm:pt>
    <dgm:pt modelId="{530C106F-8275-4E00-BFD7-1603FCFBCC43}" type="pres">
      <dgm:prSet presAssocID="{EA52DC5D-5C55-4CF0-B6DD-F30A293A4828}" presName="textRect" presStyleLbl="revTx" presStyleIdx="4" presStyleCnt="6">
        <dgm:presLayoutVars>
          <dgm:chMax val="1"/>
          <dgm:chPref val="1"/>
        </dgm:presLayoutVars>
      </dgm:prSet>
      <dgm:spPr/>
    </dgm:pt>
    <dgm:pt modelId="{E91C7E41-DF77-4F3D-A10F-17A44897F27E}" type="pres">
      <dgm:prSet presAssocID="{11A2EB32-1C69-4229-9462-081B7B6F0809}" presName="sibTrans" presStyleCnt="0"/>
      <dgm:spPr/>
    </dgm:pt>
    <dgm:pt modelId="{2601B5EB-7BCE-4B49-BD69-23DE5979C256}" type="pres">
      <dgm:prSet presAssocID="{E90F8951-A1E6-49FE-8FB4-C479050BF278}" presName="compNode" presStyleCnt="0"/>
      <dgm:spPr/>
    </dgm:pt>
    <dgm:pt modelId="{FA6ADA3D-0CF3-46BF-A537-A4ABF0034BFB}" type="pres">
      <dgm:prSet presAssocID="{E90F8951-A1E6-49FE-8FB4-C479050BF27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oard Room"/>
        </a:ext>
      </dgm:extLst>
    </dgm:pt>
    <dgm:pt modelId="{C2E27CE5-DFC2-4D68-9C11-B1FDA36DAA47}" type="pres">
      <dgm:prSet presAssocID="{E90F8951-A1E6-49FE-8FB4-C479050BF278}" presName="spaceRect" presStyleCnt="0"/>
      <dgm:spPr/>
    </dgm:pt>
    <dgm:pt modelId="{2ED86B48-E099-41D0-A45F-38480355B012}" type="pres">
      <dgm:prSet presAssocID="{E90F8951-A1E6-49FE-8FB4-C479050BF278}" presName="textRect" presStyleLbl="revTx" presStyleIdx="5" presStyleCnt="6">
        <dgm:presLayoutVars>
          <dgm:chMax val="1"/>
          <dgm:chPref val="1"/>
        </dgm:presLayoutVars>
      </dgm:prSet>
      <dgm:spPr/>
    </dgm:pt>
  </dgm:ptLst>
  <dgm:cxnLst>
    <dgm:cxn modelId="{C3C5131E-EE46-4776-9219-3B8F53CE0303}" srcId="{0F2AC62B-D785-4CA7-A8AC-EF9C17D9957F}" destId="{65700828-1DAA-4207-8C23-CAB689C82CD8}" srcOrd="0" destOrd="0" parTransId="{3154149E-004B-43F5-9CDF-F57A9DAA013E}" sibTransId="{57F67F9E-9227-4D5C-BE3A-D35E3006DE0B}"/>
    <dgm:cxn modelId="{8D334F31-8A60-4659-A099-472FE9D63BE6}" type="presOf" srcId="{97A1BEEF-78EC-45F3-A342-00B2A115F279}" destId="{63C26F37-F30A-4013-8D9B-A8386A8389FD}" srcOrd="0" destOrd="0" presId="urn:microsoft.com/office/officeart/2018/2/layout/IconLabelList"/>
    <dgm:cxn modelId="{1822A433-2EE2-451A-883F-78A470F15EFF}" srcId="{0F2AC62B-D785-4CA7-A8AC-EF9C17D9957F}" destId="{97A1BEEF-78EC-45F3-A342-00B2A115F279}" srcOrd="3" destOrd="0" parTransId="{A220F15B-4160-4F9F-B22F-A6F8F7EC914D}" sibTransId="{6CE1435A-3E63-402B-888D-355E3A00C7B5}"/>
    <dgm:cxn modelId="{ED8CC167-3782-47D4-8D35-B0370C0E1BFD}" srcId="{0F2AC62B-D785-4CA7-A8AC-EF9C17D9957F}" destId="{E90F8951-A1E6-49FE-8FB4-C479050BF278}" srcOrd="5" destOrd="0" parTransId="{78F52F67-CFEC-4022-A69F-4B5291B56DC6}" sibTransId="{FCC76C96-57C3-4ACD-B2A1-DADD49268A50}"/>
    <dgm:cxn modelId="{BBA7AB59-C494-441C-9BD8-557D7790F944}" type="presOf" srcId="{6BD07F21-A90A-4050-BEC6-03B51808445F}" destId="{B989A101-239A-4464-917A-0F134C553852}" srcOrd="0" destOrd="0" presId="urn:microsoft.com/office/officeart/2018/2/layout/IconLabelList"/>
    <dgm:cxn modelId="{90DA4B8B-5953-4648-8CF6-E5A28E16F81B}" type="presOf" srcId="{0F2AC62B-D785-4CA7-A8AC-EF9C17D9957F}" destId="{1E7F8EC3-F1D8-4DFB-8D3C-BC7420E5D189}" srcOrd="0" destOrd="0" presId="urn:microsoft.com/office/officeart/2018/2/layout/IconLabelList"/>
    <dgm:cxn modelId="{32F9AC8F-8744-4DEB-9144-11FD8FAAE599}" type="presOf" srcId="{EA52DC5D-5C55-4CF0-B6DD-F30A293A4828}" destId="{530C106F-8275-4E00-BFD7-1603FCFBCC43}" srcOrd="0" destOrd="0" presId="urn:microsoft.com/office/officeart/2018/2/layout/IconLabelList"/>
    <dgm:cxn modelId="{7CF3F5A7-DE13-4566-8FB1-D20C7278F224}" srcId="{0F2AC62B-D785-4CA7-A8AC-EF9C17D9957F}" destId="{A3FA78B8-27AB-477C-88A8-63412846E6D1}" srcOrd="1" destOrd="0" parTransId="{A0FF1421-E9B7-4DAC-992D-97DB989C7A98}" sibTransId="{BBE0A739-5A1E-4471-B8A6-C403D622F5BA}"/>
    <dgm:cxn modelId="{5E13A7B9-CA64-4A24-B823-1E0BF72AA250}" type="presOf" srcId="{E90F8951-A1E6-49FE-8FB4-C479050BF278}" destId="{2ED86B48-E099-41D0-A45F-38480355B012}" srcOrd="0" destOrd="0" presId="urn:microsoft.com/office/officeart/2018/2/layout/IconLabelList"/>
    <dgm:cxn modelId="{03AB63C6-4803-4578-AE1F-24A210C621D6}" srcId="{0F2AC62B-D785-4CA7-A8AC-EF9C17D9957F}" destId="{6BD07F21-A90A-4050-BEC6-03B51808445F}" srcOrd="2" destOrd="0" parTransId="{F1649F87-AA81-48DD-8F86-352E5C5E1213}" sibTransId="{A26117C8-1468-40CD-A4E2-10996A6F6921}"/>
    <dgm:cxn modelId="{000014E0-C89A-4340-83FD-858B20790330}" type="presOf" srcId="{65700828-1DAA-4207-8C23-CAB689C82CD8}" destId="{19C8C5E2-F269-41FF-8FE2-15F121CE6352}" srcOrd="0" destOrd="0" presId="urn:microsoft.com/office/officeart/2018/2/layout/IconLabelList"/>
    <dgm:cxn modelId="{F9B24DFC-C36E-4195-A433-BC83CEDEA809}" type="presOf" srcId="{A3FA78B8-27AB-477C-88A8-63412846E6D1}" destId="{3CE33045-66F9-4AA7-8523-F2AB964B9FBB}" srcOrd="0" destOrd="0" presId="urn:microsoft.com/office/officeart/2018/2/layout/IconLabelList"/>
    <dgm:cxn modelId="{464373FD-58D5-4275-9191-8DCC6D697CE8}" srcId="{0F2AC62B-D785-4CA7-A8AC-EF9C17D9957F}" destId="{EA52DC5D-5C55-4CF0-B6DD-F30A293A4828}" srcOrd="4" destOrd="0" parTransId="{E00F9400-8CCF-4A89-9EFE-08264B3D5749}" sibTransId="{11A2EB32-1C69-4229-9462-081B7B6F0809}"/>
    <dgm:cxn modelId="{F830AD61-B000-4CD8-B383-9F90735FA6BE}" type="presParOf" srcId="{1E7F8EC3-F1D8-4DFB-8D3C-BC7420E5D189}" destId="{1D0E2BEF-E711-4464-9DD9-9EB81902BA4A}" srcOrd="0" destOrd="0" presId="urn:microsoft.com/office/officeart/2018/2/layout/IconLabelList"/>
    <dgm:cxn modelId="{7DE4E0C5-9D2D-4FB8-BE73-1A426C397C96}" type="presParOf" srcId="{1D0E2BEF-E711-4464-9DD9-9EB81902BA4A}" destId="{63CA83C9-A310-4008-AFBA-B010568EF864}" srcOrd="0" destOrd="0" presId="urn:microsoft.com/office/officeart/2018/2/layout/IconLabelList"/>
    <dgm:cxn modelId="{EA6DF10F-70B2-41DC-A51C-87C4A8A7C95B}" type="presParOf" srcId="{1D0E2BEF-E711-4464-9DD9-9EB81902BA4A}" destId="{F4405EAF-4123-484A-B994-EB333B9E933A}" srcOrd="1" destOrd="0" presId="urn:microsoft.com/office/officeart/2018/2/layout/IconLabelList"/>
    <dgm:cxn modelId="{8B5575FD-B0A6-4D74-BFA0-89E0DFF9106A}" type="presParOf" srcId="{1D0E2BEF-E711-4464-9DD9-9EB81902BA4A}" destId="{19C8C5E2-F269-41FF-8FE2-15F121CE6352}" srcOrd="2" destOrd="0" presId="urn:microsoft.com/office/officeart/2018/2/layout/IconLabelList"/>
    <dgm:cxn modelId="{95807495-D147-4469-AB21-C90C5F334560}" type="presParOf" srcId="{1E7F8EC3-F1D8-4DFB-8D3C-BC7420E5D189}" destId="{6D74C8EE-0162-4246-9F89-0E9CB1FF19C8}" srcOrd="1" destOrd="0" presId="urn:microsoft.com/office/officeart/2018/2/layout/IconLabelList"/>
    <dgm:cxn modelId="{15A0DC0C-E9DC-4DCF-A0FE-ABCAE90E4D17}" type="presParOf" srcId="{1E7F8EC3-F1D8-4DFB-8D3C-BC7420E5D189}" destId="{1657CFE6-AEF4-42E8-A9CA-EDAB0CF6A47B}" srcOrd="2" destOrd="0" presId="urn:microsoft.com/office/officeart/2018/2/layout/IconLabelList"/>
    <dgm:cxn modelId="{15E519E1-9913-4C91-A8AB-EF35B5BE14F8}" type="presParOf" srcId="{1657CFE6-AEF4-42E8-A9CA-EDAB0CF6A47B}" destId="{D85342B2-4F54-441E-9CE0-DF74A4641C37}" srcOrd="0" destOrd="0" presId="urn:microsoft.com/office/officeart/2018/2/layout/IconLabelList"/>
    <dgm:cxn modelId="{405BDAC9-691D-4FD0-BA3D-60308F067D30}" type="presParOf" srcId="{1657CFE6-AEF4-42E8-A9CA-EDAB0CF6A47B}" destId="{59D00400-55CB-4C77-A204-176AA6DECC0A}" srcOrd="1" destOrd="0" presId="urn:microsoft.com/office/officeart/2018/2/layout/IconLabelList"/>
    <dgm:cxn modelId="{9FE48BB6-7DF2-4A5E-B583-3BDDBF58E2EA}" type="presParOf" srcId="{1657CFE6-AEF4-42E8-A9CA-EDAB0CF6A47B}" destId="{3CE33045-66F9-4AA7-8523-F2AB964B9FBB}" srcOrd="2" destOrd="0" presId="urn:microsoft.com/office/officeart/2018/2/layout/IconLabelList"/>
    <dgm:cxn modelId="{CFBA1B4E-1FE0-43E6-B879-755C4C3ACA64}" type="presParOf" srcId="{1E7F8EC3-F1D8-4DFB-8D3C-BC7420E5D189}" destId="{FD39AD1D-381D-44DE-B29D-686E1F9B1BA5}" srcOrd="3" destOrd="0" presId="urn:microsoft.com/office/officeart/2018/2/layout/IconLabelList"/>
    <dgm:cxn modelId="{E00183B2-480D-4900-89EB-317C9EDB9CE6}" type="presParOf" srcId="{1E7F8EC3-F1D8-4DFB-8D3C-BC7420E5D189}" destId="{24FBB26D-5F03-40F6-BAE5-145672B4D5EC}" srcOrd="4" destOrd="0" presId="urn:microsoft.com/office/officeart/2018/2/layout/IconLabelList"/>
    <dgm:cxn modelId="{5BDD5455-9B6C-4AE7-804D-208612907CAC}" type="presParOf" srcId="{24FBB26D-5F03-40F6-BAE5-145672B4D5EC}" destId="{9255C666-5201-445D-BB77-A8F9A33C7FDA}" srcOrd="0" destOrd="0" presId="urn:microsoft.com/office/officeart/2018/2/layout/IconLabelList"/>
    <dgm:cxn modelId="{37BB17F1-2173-4C86-A6B6-68ECBB41FF4B}" type="presParOf" srcId="{24FBB26D-5F03-40F6-BAE5-145672B4D5EC}" destId="{80110AF9-FFA2-48D3-B2C5-D3410FAC77A8}" srcOrd="1" destOrd="0" presId="urn:microsoft.com/office/officeart/2018/2/layout/IconLabelList"/>
    <dgm:cxn modelId="{48CFFA75-AB37-46A0-8003-83C19214EB9D}" type="presParOf" srcId="{24FBB26D-5F03-40F6-BAE5-145672B4D5EC}" destId="{B989A101-239A-4464-917A-0F134C553852}" srcOrd="2" destOrd="0" presId="urn:microsoft.com/office/officeart/2018/2/layout/IconLabelList"/>
    <dgm:cxn modelId="{CA5E4B53-C903-438A-A585-235394FC309B}" type="presParOf" srcId="{1E7F8EC3-F1D8-4DFB-8D3C-BC7420E5D189}" destId="{D5B83E02-1C35-447D-9663-04DA640DF4B8}" srcOrd="5" destOrd="0" presId="urn:microsoft.com/office/officeart/2018/2/layout/IconLabelList"/>
    <dgm:cxn modelId="{0C496654-9249-461B-B839-17D6FF2921B4}" type="presParOf" srcId="{1E7F8EC3-F1D8-4DFB-8D3C-BC7420E5D189}" destId="{C6A1E99F-B5CD-4D23-A4E2-5147752198F0}" srcOrd="6" destOrd="0" presId="urn:microsoft.com/office/officeart/2018/2/layout/IconLabelList"/>
    <dgm:cxn modelId="{E8CDF0A9-F709-4ABB-9ED6-2B48C64495AC}" type="presParOf" srcId="{C6A1E99F-B5CD-4D23-A4E2-5147752198F0}" destId="{408C33A1-41FC-4175-ADA6-895BEE6274C2}" srcOrd="0" destOrd="0" presId="urn:microsoft.com/office/officeart/2018/2/layout/IconLabelList"/>
    <dgm:cxn modelId="{5DCF6CFC-4A8E-470A-9054-9455C821FB35}" type="presParOf" srcId="{C6A1E99F-B5CD-4D23-A4E2-5147752198F0}" destId="{15D3AD40-ECB8-41C5-A8D1-EDD507CFFD12}" srcOrd="1" destOrd="0" presId="urn:microsoft.com/office/officeart/2018/2/layout/IconLabelList"/>
    <dgm:cxn modelId="{2011964A-557D-459E-8FCF-11749AFC3255}" type="presParOf" srcId="{C6A1E99F-B5CD-4D23-A4E2-5147752198F0}" destId="{63C26F37-F30A-4013-8D9B-A8386A8389FD}" srcOrd="2" destOrd="0" presId="urn:microsoft.com/office/officeart/2018/2/layout/IconLabelList"/>
    <dgm:cxn modelId="{C4E1C3D0-ED0E-4526-8BD2-82AF3C7BFB77}" type="presParOf" srcId="{1E7F8EC3-F1D8-4DFB-8D3C-BC7420E5D189}" destId="{78079826-F3DC-4BFD-98D6-303A1E0B0E2D}" srcOrd="7" destOrd="0" presId="urn:microsoft.com/office/officeart/2018/2/layout/IconLabelList"/>
    <dgm:cxn modelId="{904F8E48-73B1-438E-91B9-5E2405FB6B14}" type="presParOf" srcId="{1E7F8EC3-F1D8-4DFB-8D3C-BC7420E5D189}" destId="{473A7A77-6D7A-4889-BEF7-5F974E7180ED}" srcOrd="8" destOrd="0" presId="urn:microsoft.com/office/officeart/2018/2/layout/IconLabelList"/>
    <dgm:cxn modelId="{1CC13CF6-3725-480E-942B-DFEA433FB990}" type="presParOf" srcId="{473A7A77-6D7A-4889-BEF7-5F974E7180ED}" destId="{99F76E62-95C3-4405-A8B3-344CBCFDAB9F}" srcOrd="0" destOrd="0" presId="urn:microsoft.com/office/officeart/2018/2/layout/IconLabelList"/>
    <dgm:cxn modelId="{E28A7B1F-F975-4A54-8DA6-B24BD20DEE0F}" type="presParOf" srcId="{473A7A77-6D7A-4889-BEF7-5F974E7180ED}" destId="{1F72AB13-9DC4-4ABE-9A49-F19D4FC08766}" srcOrd="1" destOrd="0" presId="urn:microsoft.com/office/officeart/2018/2/layout/IconLabelList"/>
    <dgm:cxn modelId="{D5134B9B-6DDD-4F2C-B3DE-CFDAA1F67CB9}" type="presParOf" srcId="{473A7A77-6D7A-4889-BEF7-5F974E7180ED}" destId="{530C106F-8275-4E00-BFD7-1603FCFBCC43}" srcOrd="2" destOrd="0" presId="urn:microsoft.com/office/officeart/2018/2/layout/IconLabelList"/>
    <dgm:cxn modelId="{B23BB8A0-F51A-436E-A817-7B2DF755984A}" type="presParOf" srcId="{1E7F8EC3-F1D8-4DFB-8D3C-BC7420E5D189}" destId="{E91C7E41-DF77-4F3D-A10F-17A44897F27E}" srcOrd="9" destOrd="0" presId="urn:microsoft.com/office/officeart/2018/2/layout/IconLabelList"/>
    <dgm:cxn modelId="{B734F6F7-3F1A-430D-9F15-CD3C81C74549}" type="presParOf" srcId="{1E7F8EC3-F1D8-4DFB-8D3C-BC7420E5D189}" destId="{2601B5EB-7BCE-4B49-BD69-23DE5979C256}" srcOrd="10" destOrd="0" presId="urn:microsoft.com/office/officeart/2018/2/layout/IconLabelList"/>
    <dgm:cxn modelId="{F36CF34A-A572-4D6C-A4C3-46DCD368DB3B}" type="presParOf" srcId="{2601B5EB-7BCE-4B49-BD69-23DE5979C256}" destId="{FA6ADA3D-0CF3-46BF-A537-A4ABF0034BFB}" srcOrd="0" destOrd="0" presId="urn:microsoft.com/office/officeart/2018/2/layout/IconLabelList"/>
    <dgm:cxn modelId="{0F7B92A6-3628-4462-B6A6-59DC4DFA632E}" type="presParOf" srcId="{2601B5EB-7BCE-4B49-BD69-23DE5979C256}" destId="{C2E27CE5-DFC2-4D68-9C11-B1FDA36DAA47}" srcOrd="1" destOrd="0" presId="urn:microsoft.com/office/officeart/2018/2/layout/IconLabelList"/>
    <dgm:cxn modelId="{AE597540-DA62-44B1-8E04-71BBBEACFB99}" type="presParOf" srcId="{2601B5EB-7BCE-4B49-BD69-23DE5979C256}" destId="{2ED86B48-E099-41D0-A45F-38480355B012}"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AB53FD-E472-4424-BEB9-36DE51AC7163}"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C809FB35-5CF5-43E1-9E19-DA6123668160}">
      <dgm:prSet custT="1"/>
      <dgm:spPr/>
      <dgm:t>
        <a:bodyPr/>
        <a:lstStyle/>
        <a:p>
          <a:pPr>
            <a:lnSpc>
              <a:spcPct val="100000"/>
            </a:lnSpc>
          </a:pPr>
          <a:r>
            <a:rPr lang="en-GB" sz="1400" b="1" dirty="0"/>
            <a:t>Proporcione aplicaciones del mundo real: </a:t>
          </a:r>
          <a:r>
            <a:rPr lang="en-GB" sz="1400" dirty="0"/>
            <a:t>Destaque la aplicación en el mundo real de los conceptos que se enseñan. Demostrar cómo se pueden aplicar los conocimientos en situaciones de la vida real aumenta su valor y relevancia, fomentando un compromiso más profundo.</a:t>
          </a:r>
          <a:endParaRPr lang="en-US" sz="1400" dirty="0"/>
        </a:p>
      </dgm:t>
    </dgm:pt>
    <dgm:pt modelId="{882BA7C5-1AED-43F0-9A83-FAC63F29EE3B}" type="parTrans" cxnId="{E1734B2F-2F8A-49DC-A4F1-BFC98A16A473}">
      <dgm:prSet/>
      <dgm:spPr/>
      <dgm:t>
        <a:bodyPr/>
        <a:lstStyle/>
        <a:p>
          <a:endParaRPr lang="en-US" sz="2400"/>
        </a:p>
      </dgm:t>
    </dgm:pt>
    <dgm:pt modelId="{F2E77D26-3CC2-4317-BC2C-FEDB8EC67307}" type="sibTrans" cxnId="{E1734B2F-2F8A-49DC-A4F1-BFC98A16A473}">
      <dgm:prSet/>
      <dgm:spPr/>
      <dgm:t>
        <a:bodyPr/>
        <a:lstStyle/>
        <a:p>
          <a:endParaRPr lang="en-US" sz="2400"/>
        </a:p>
      </dgm:t>
    </dgm:pt>
    <dgm:pt modelId="{0B0575D3-0B67-4EA8-B0A5-C79DE12A789C}">
      <dgm:prSet custT="1"/>
      <dgm:spPr/>
      <dgm:t>
        <a:bodyPr/>
        <a:lstStyle/>
        <a:p>
          <a:pPr>
            <a:lnSpc>
              <a:spcPct val="100000"/>
            </a:lnSpc>
          </a:pPr>
          <a:r>
            <a:rPr lang="en-GB" sz="1400" b="1"/>
            <a:t>Ofrezca opciones y caminos: </a:t>
          </a:r>
          <a:r>
            <a:rPr lang="en-GB" sz="1400"/>
            <a:t>Permita que los estudiantes elijan cómo se involucran con el contenido o qué temas exploran en profundidad. Ofrecer opciones empodera a los estudiantes, haciendo que la experiencia de aprendizaje sea más personalizada y atractiva.</a:t>
          </a:r>
          <a:endParaRPr lang="en-US" sz="1400"/>
        </a:p>
      </dgm:t>
    </dgm:pt>
    <dgm:pt modelId="{4A71245C-8D56-476F-94F2-C367F19B385F}" type="parTrans" cxnId="{49B7CF94-961F-4B86-9EA2-0BF5F56C9236}">
      <dgm:prSet/>
      <dgm:spPr/>
      <dgm:t>
        <a:bodyPr/>
        <a:lstStyle/>
        <a:p>
          <a:endParaRPr lang="en-US" sz="2400"/>
        </a:p>
      </dgm:t>
    </dgm:pt>
    <dgm:pt modelId="{1BB0B7E8-BE2C-4B1E-940A-C40EF960604F}" type="sibTrans" cxnId="{49B7CF94-961F-4B86-9EA2-0BF5F56C9236}">
      <dgm:prSet/>
      <dgm:spPr/>
      <dgm:t>
        <a:bodyPr/>
        <a:lstStyle/>
        <a:p>
          <a:endParaRPr lang="en-US" sz="2400"/>
        </a:p>
      </dgm:t>
    </dgm:pt>
    <dgm:pt modelId="{2FBA1561-3BA1-4EFE-86BA-B78A27D9264B}">
      <dgm:prSet custT="1"/>
      <dgm:spPr/>
      <dgm:t>
        <a:bodyPr/>
        <a:lstStyle/>
        <a:p>
          <a:pPr>
            <a:lnSpc>
              <a:spcPct val="100000"/>
            </a:lnSpc>
          </a:pPr>
          <a:r>
            <a:rPr lang="en-GB" sz="1400" b="1"/>
            <a:t>Incorpore evaluaciones formativas: </a:t>
          </a:r>
          <a:r>
            <a:rPr lang="en-GB" sz="1400"/>
            <a:t>Incorpore cuestionarios breves o ejercicios de reflexión a lo largo del contenido. Estas evaluaciones formativas proporcionan información inmediata, ayudando a los estudiantes a evaluar su comprensión y ajustar sus estrategias de aprendizaje en consecuencia.</a:t>
          </a:r>
          <a:endParaRPr lang="en-US" sz="1400"/>
        </a:p>
      </dgm:t>
    </dgm:pt>
    <dgm:pt modelId="{B8EBDCA0-2733-4EA3-A5B4-CADF86745CE1}" type="parTrans" cxnId="{AFB1A26E-A57C-46DA-B533-5563F33BD118}">
      <dgm:prSet/>
      <dgm:spPr/>
      <dgm:t>
        <a:bodyPr/>
        <a:lstStyle/>
        <a:p>
          <a:endParaRPr lang="en-US" sz="2400"/>
        </a:p>
      </dgm:t>
    </dgm:pt>
    <dgm:pt modelId="{8898674D-D58E-41A8-BD79-9F73810DD4C6}" type="sibTrans" cxnId="{AFB1A26E-A57C-46DA-B533-5563F33BD118}">
      <dgm:prSet/>
      <dgm:spPr/>
      <dgm:t>
        <a:bodyPr/>
        <a:lstStyle/>
        <a:p>
          <a:endParaRPr lang="en-US" sz="2400"/>
        </a:p>
      </dgm:t>
    </dgm:pt>
    <dgm:pt modelId="{E3F5CF41-8FAA-4E9F-A632-957476CB935B}">
      <dgm:prSet custT="1"/>
      <dgm:spPr/>
      <dgm:t>
        <a:bodyPr/>
        <a:lstStyle/>
        <a:p>
          <a:pPr>
            <a:lnSpc>
              <a:spcPct val="100000"/>
            </a:lnSpc>
          </a:pPr>
          <a:r>
            <a:rPr lang="en-GB" sz="1400" b="1"/>
            <a:t>Iterar y mejorar continuamente: </a:t>
          </a:r>
          <a:r>
            <a:rPr lang="en-GB" sz="1400"/>
            <a:t>Recopile información de los estudiantes sobre la eficacia y el nivel de compromiso del contenido. Utilice esta información para perfeccionar y mejorar continuamente el material, asegurándose de que sigue siendo relevante, atractivo y valioso desde el punto de vista educativo.</a:t>
          </a:r>
          <a:endParaRPr lang="en-US" sz="1400"/>
        </a:p>
      </dgm:t>
    </dgm:pt>
    <dgm:pt modelId="{84C92C26-14A7-4414-BD9F-417464D2C58D}" type="parTrans" cxnId="{50FE9989-77E7-46E4-A754-A623C840BAE6}">
      <dgm:prSet/>
      <dgm:spPr/>
      <dgm:t>
        <a:bodyPr/>
        <a:lstStyle/>
        <a:p>
          <a:endParaRPr lang="en-US" sz="2400"/>
        </a:p>
      </dgm:t>
    </dgm:pt>
    <dgm:pt modelId="{3382E4B9-8EE5-47E7-8737-3960CA80C343}" type="sibTrans" cxnId="{50FE9989-77E7-46E4-A754-A623C840BAE6}">
      <dgm:prSet/>
      <dgm:spPr/>
      <dgm:t>
        <a:bodyPr/>
        <a:lstStyle/>
        <a:p>
          <a:endParaRPr lang="en-US" sz="2400"/>
        </a:p>
      </dgm:t>
    </dgm:pt>
    <dgm:pt modelId="{8563ADFF-74F3-4413-BBD1-F6D272F2CDC7}" type="pres">
      <dgm:prSet presAssocID="{D1AB53FD-E472-4424-BEB9-36DE51AC7163}" presName="root" presStyleCnt="0">
        <dgm:presLayoutVars>
          <dgm:dir/>
          <dgm:resizeHandles val="exact"/>
        </dgm:presLayoutVars>
      </dgm:prSet>
      <dgm:spPr/>
    </dgm:pt>
    <dgm:pt modelId="{F764AE75-8521-4371-909F-CEE5B5F0BA05}" type="pres">
      <dgm:prSet presAssocID="{C809FB35-5CF5-43E1-9E19-DA6123668160}" presName="compNode" presStyleCnt="0"/>
      <dgm:spPr/>
    </dgm:pt>
    <dgm:pt modelId="{61C1D4B8-0878-4C65-A4F8-9E4F555B863B}" type="pres">
      <dgm:prSet presAssocID="{C809FB35-5CF5-43E1-9E19-DA61236681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53030338-02FD-4AB8-97C3-030A92C11034}" type="pres">
      <dgm:prSet presAssocID="{C809FB35-5CF5-43E1-9E19-DA6123668160}" presName="spaceRect" presStyleCnt="0"/>
      <dgm:spPr/>
    </dgm:pt>
    <dgm:pt modelId="{3BFDD895-FC71-4F4A-8295-C3C31FF69AFE}" type="pres">
      <dgm:prSet presAssocID="{C809FB35-5CF5-43E1-9E19-DA6123668160}" presName="textRect" presStyleLbl="revTx" presStyleIdx="0" presStyleCnt="4">
        <dgm:presLayoutVars>
          <dgm:chMax val="1"/>
          <dgm:chPref val="1"/>
        </dgm:presLayoutVars>
      </dgm:prSet>
      <dgm:spPr/>
    </dgm:pt>
    <dgm:pt modelId="{AD84B153-CAD4-4554-9F7B-59A815B5CB0F}" type="pres">
      <dgm:prSet presAssocID="{F2E77D26-3CC2-4317-BC2C-FEDB8EC67307}" presName="sibTrans" presStyleCnt="0"/>
      <dgm:spPr/>
    </dgm:pt>
    <dgm:pt modelId="{94268F6A-741F-42FD-8A5C-03CF5E17F41D}" type="pres">
      <dgm:prSet presAssocID="{0B0575D3-0B67-4EA8-B0A5-C79DE12A789C}" presName="compNode" presStyleCnt="0"/>
      <dgm:spPr/>
    </dgm:pt>
    <dgm:pt modelId="{21D5A934-08A7-4FAF-88E3-A1D3366B7B7B}" type="pres">
      <dgm:prSet presAssocID="{0B0575D3-0B67-4EA8-B0A5-C79DE12A78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031CD59E-F637-4CB0-91A4-CE884564E949}" type="pres">
      <dgm:prSet presAssocID="{0B0575D3-0B67-4EA8-B0A5-C79DE12A789C}" presName="spaceRect" presStyleCnt="0"/>
      <dgm:spPr/>
    </dgm:pt>
    <dgm:pt modelId="{0F1D40C7-09A3-4210-930A-1FBABA8EF2DD}" type="pres">
      <dgm:prSet presAssocID="{0B0575D3-0B67-4EA8-B0A5-C79DE12A789C}" presName="textRect" presStyleLbl="revTx" presStyleIdx="1" presStyleCnt="4">
        <dgm:presLayoutVars>
          <dgm:chMax val="1"/>
          <dgm:chPref val="1"/>
        </dgm:presLayoutVars>
      </dgm:prSet>
      <dgm:spPr/>
    </dgm:pt>
    <dgm:pt modelId="{8B29DB30-A322-499A-BD81-0772C102955E}" type="pres">
      <dgm:prSet presAssocID="{1BB0B7E8-BE2C-4B1E-940A-C40EF960604F}" presName="sibTrans" presStyleCnt="0"/>
      <dgm:spPr/>
    </dgm:pt>
    <dgm:pt modelId="{360ED080-5F65-4F6B-BC30-E4BC16E56DFA}" type="pres">
      <dgm:prSet presAssocID="{2FBA1561-3BA1-4EFE-86BA-B78A27D9264B}" presName="compNode" presStyleCnt="0"/>
      <dgm:spPr/>
    </dgm:pt>
    <dgm:pt modelId="{439BC5F4-131B-4F66-9C1B-7030B678BD91}" type="pres">
      <dgm:prSet presAssocID="{2FBA1561-3BA1-4EFE-86BA-B78A27D926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List"/>
        </a:ext>
      </dgm:extLst>
    </dgm:pt>
    <dgm:pt modelId="{5661177E-3262-4DA2-A874-80B12B733AC0}" type="pres">
      <dgm:prSet presAssocID="{2FBA1561-3BA1-4EFE-86BA-B78A27D9264B}" presName="spaceRect" presStyleCnt="0"/>
      <dgm:spPr/>
    </dgm:pt>
    <dgm:pt modelId="{DFDCCE0E-23FF-4DDA-8B39-53F44771A53D}" type="pres">
      <dgm:prSet presAssocID="{2FBA1561-3BA1-4EFE-86BA-B78A27D9264B}" presName="textRect" presStyleLbl="revTx" presStyleIdx="2" presStyleCnt="4">
        <dgm:presLayoutVars>
          <dgm:chMax val="1"/>
          <dgm:chPref val="1"/>
        </dgm:presLayoutVars>
      </dgm:prSet>
      <dgm:spPr/>
    </dgm:pt>
    <dgm:pt modelId="{F9BED5D7-7FBC-4F75-9B26-E7FC7EBEBFA2}" type="pres">
      <dgm:prSet presAssocID="{8898674D-D58E-41A8-BD79-9F73810DD4C6}" presName="sibTrans" presStyleCnt="0"/>
      <dgm:spPr/>
    </dgm:pt>
    <dgm:pt modelId="{0905C1D4-7860-4E91-A015-04BB814D93C0}" type="pres">
      <dgm:prSet presAssocID="{E3F5CF41-8FAA-4E9F-A632-957476CB935B}" presName="compNode" presStyleCnt="0"/>
      <dgm:spPr/>
    </dgm:pt>
    <dgm:pt modelId="{BDC26420-7ADF-4B0E-B19D-88D67067492D}" type="pres">
      <dgm:prSet presAssocID="{E3F5CF41-8FAA-4E9F-A632-957476CB935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Brainstorm"/>
        </a:ext>
      </dgm:extLst>
    </dgm:pt>
    <dgm:pt modelId="{4899DF3C-A5D5-488D-BF07-607A628A64A9}" type="pres">
      <dgm:prSet presAssocID="{E3F5CF41-8FAA-4E9F-A632-957476CB935B}" presName="spaceRect" presStyleCnt="0"/>
      <dgm:spPr/>
    </dgm:pt>
    <dgm:pt modelId="{199C5601-49EF-4B81-AF14-C30619D0F228}" type="pres">
      <dgm:prSet presAssocID="{E3F5CF41-8FAA-4E9F-A632-957476CB935B}" presName="textRect" presStyleLbl="revTx" presStyleIdx="3" presStyleCnt="4">
        <dgm:presLayoutVars>
          <dgm:chMax val="1"/>
          <dgm:chPref val="1"/>
        </dgm:presLayoutVars>
      </dgm:prSet>
      <dgm:spPr/>
    </dgm:pt>
  </dgm:ptLst>
  <dgm:cxnLst>
    <dgm:cxn modelId="{2D5C3207-D103-4C83-8FF6-399AAD936729}" type="presOf" srcId="{E3F5CF41-8FAA-4E9F-A632-957476CB935B}" destId="{199C5601-49EF-4B81-AF14-C30619D0F228}" srcOrd="0" destOrd="0" presId="urn:microsoft.com/office/officeart/2018/2/layout/IconLabelList"/>
    <dgm:cxn modelId="{E1734B2F-2F8A-49DC-A4F1-BFC98A16A473}" srcId="{D1AB53FD-E472-4424-BEB9-36DE51AC7163}" destId="{C809FB35-5CF5-43E1-9E19-DA6123668160}" srcOrd="0" destOrd="0" parTransId="{882BA7C5-1AED-43F0-9A83-FAC63F29EE3B}" sibTransId="{F2E77D26-3CC2-4317-BC2C-FEDB8EC67307}"/>
    <dgm:cxn modelId="{AFB1A26E-A57C-46DA-B533-5563F33BD118}" srcId="{D1AB53FD-E472-4424-BEB9-36DE51AC7163}" destId="{2FBA1561-3BA1-4EFE-86BA-B78A27D9264B}" srcOrd="2" destOrd="0" parTransId="{B8EBDCA0-2733-4EA3-A5B4-CADF86745CE1}" sibTransId="{8898674D-D58E-41A8-BD79-9F73810DD4C6}"/>
    <dgm:cxn modelId="{671C2181-B893-4683-993A-E26A66F92A46}" type="presOf" srcId="{0B0575D3-0B67-4EA8-B0A5-C79DE12A789C}" destId="{0F1D40C7-09A3-4210-930A-1FBABA8EF2DD}" srcOrd="0" destOrd="0" presId="urn:microsoft.com/office/officeart/2018/2/layout/IconLabelList"/>
    <dgm:cxn modelId="{50FE9989-77E7-46E4-A754-A623C840BAE6}" srcId="{D1AB53FD-E472-4424-BEB9-36DE51AC7163}" destId="{E3F5CF41-8FAA-4E9F-A632-957476CB935B}" srcOrd="3" destOrd="0" parTransId="{84C92C26-14A7-4414-BD9F-417464D2C58D}" sibTransId="{3382E4B9-8EE5-47E7-8737-3960CA80C343}"/>
    <dgm:cxn modelId="{49B7CF94-961F-4B86-9EA2-0BF5F56C9236}" srcId="{D1AB53FD-E472-4424-BEB9-36DE51AC7163}" destId="{0B0575D3-0B67-4EA8-B0A5-C79DE12A789C}" srcOrd="1" destOrd="0" parTransId="{4A71245C-8D56-476F-94F2-C367F19B385F}" sibTransId="{1BB0B7E8-BE2C-4B1E-940A-C40EF960604F}"/>
    <dgm:cxn modelId="{D1AC99A9-CC42-4907-A125-9E6AEDBF0D4D}" type="presOf" srcId="{C809FB35-5CF5-43E1-9E19-DA6123668160}" destId="{3BFDD895-FC71-4F4A-8295-C3C31FF69AFE}" srcOrd="0" destOrd="0" presId="urn:microsoft.com/office/officeart/2018/2/layout/IconLabelList"/>
    <dgm:cxn modelId="{79BB1AB8-A27F-4597-9618-7233DC7CAE9E}" type="presOf" srcId="{D1AB53FD-E472-4424-BEB9-36DE51AC7163}" destId="{8563ADFF-74F3-4413-BBD1-F6D272F2CDC7}" srcOrd="0" destOrd="0" presId="urn:microsoft.com/office/officeart/2018/2/layout/IconLabelList"/>
    <dgm:cxn modelId="{BABE54FB-D89E-4A12-8695-7162A578A765}" type="presOf" srcId="{2FBA1561-3BA1-4EFE-86BA-B78A27D9264B}" destId="{DFDCCE0E-23FF-4DDA-8B39-53F44771A53D}" srcOrd="0" destOrd="0" presId="urn:microsoft.com/office/officeart/2018/2/layout/IconLabelList"/>
    <dgm:cxn modelId="{5A97FF66-195B-49FE-B22D-794B41291E35}" type="presParOf" srcId="{8563ADFF-74F3-4413-BBD1-F6D272F2CDC7}" destId="{F764AE75-8521-4371-909F-CEE5B5F0BA05}" srcOrd="0" destOrd="0" presId="urn:microsoft.com/office/officeart/2018/2/layout/IconLabelList"/>
    <dgm:cxn modelId="{18426512-D142-4162-98C1-D43456798EA2}" type="presParOf" srcId="{F764AE75-8521-4371-909F-CEE5B5F0BA05}" destId="{61C1D4B8-0878-4C65-A4F8-9E4F555B863B}" srcOrd="0" destOrd="0" presId="urn:microsoft.com/office/officeart/2018/2/layout/IconLabelList"/>
    <dgm:cxn modelId="{C7E40AFC-31FD-41BC-9A80-930F5561FE55}" type="presParOf" srcId="{F764AE75-8521-4371-909F-CEE5B5F0BA05}" destId="{53030338-02FD-4AB8-97C3-030A92C11034}" srcOrd="1" destOrd="0" presId="urn:microsoft.com/office/officeart/2018/2/layout/IconLabelList"/>
    <dgm:cxn modelId="{460F3652-7F43-4EF1-88CD-BA806B4FEF33}" type="presParOf" srcId="{F764AE75-8521-4371-909F-CEE5B5F0BA05}" destId="{3BFDD895-FC71-4F4A-8295-C3C31FF69AFE}" srcOrd="2" destOrd="0" presId="urn:microsoft.com/office/officeart/2018/2/layout/IconLabelList"/>
    <dgm:cxn modelId="{92AA0F13-2D0F-47E6-8B3D-E1C6CD383489}" type="presParOf" srcId="{8563ADFF-74F3-4413-BBD1-F6D272F2CDC7}" destId="{AD84B153-CAD4-4554-9F7B-59A815B5CB0F}" srcOrd="1" destOrd="0" presId="urn:microsoft.com/office/officeart/2018/2/layout/IconLabelList"/>
    <dgm:cxn modelId="{B1176A67-B4D8-4D12-A3E7-5951E430277C}" type="presParOf" srcId="{8563ADFF-74F3-4413-BBD1-F6D272F2CDC7}" destId="{94268F6A-741F-42FD-8A5C-03CF5E17F41D}" srcOrd="2" destOrd="0" presId="urn:microsoft.com/office/officeart/2018/2/layout/IconLabelList"/>
    <dgm:cxn modelId="{97ADE45E-7147-47D1-9BCE-2B9CCFD8D3D6}" type="presParOf" srcId="{94268F6A-741F-42FD-8A5C-03CF5E17F41D}" destId="{21D5A934-08A7-4FAF-88E3-A1D3366B7B7B}" srcOrd="0" destOrd="0" presId="urn:microsoft.com/office/officeart/2018/2/layout/IconLabelList"/>
    <dgm:cxn modelId="{3744BADF-A0BD-4A6C-8981-CEDFA0A8EEC5}" type="presParOf" srcId="{94268F6A-741F-42FD-8A5C-03CF5E17F41D}" destId="{031CD59E-F637-4CB0-91A4-CE884564E949}" srcOrd="1" destOrd="0" presId="urn:microsoft.com/office/officeart/2018/2/layout/IconLabelList"/>
    <dgm:cxn modelId="{580C0435-2C34-4BED-8839-02E928D47DAC}" type="presParOf" srcId="{94268F6A-741F-42FD-8A5C-03CF5E17F41D}" destId="{0F1D40C7-09A3-4210-930A-1FBABA8EF2DD}" srcOrd="2" destOrd="0" presId="urn:microsoft.com/office/officeart/2018/2/layout/IconLabelList"/>
    <dgm:cxn modelId="{F0DEEB2F-8DF7-4527-81CE-345411FD7EB3}" type="presParOf" srcId="{8563ADFF-74F3-4413-BBD1-F6D272F2CDC7}" destId="{8B29DB30-A322-499A-BD81-0772C102955E}" srcOrd="3" destOrd="0" presId="urn:microsoft.com/office/officeart/2018/2/layout/IconLabelList"/>
    <dgm:cxn modelId="{0C5BADDE-ED13-44C2-A1A4-4252C70363FA}" type="presParOf" srcId="{8563ADFF-74F3-4413-BBD1-F6D272F2CDC7}" destId="{360ED080-5F65-4F6B-BC30-E4BC16E56DFA}" srcOrd="4" destOrd="0" presId="urn:microsoft.com/office/officeart/2018/2/layout/IconLabelList"/>
    <dgm:cxn modelId="{D4656F9A-9A49-4460-B7A7-2F3D19105122}" type="presParOf" srcId="{360ED080-5F65-4F6B-BC30-E4BC16E56DFA}" destId="{439BC5F4-131B-4F66-9C1B-7030B678BD91}" srcOrd="0" destOrd="0" presId="urn:microsoft.com/office/officeart/2018/2/layout/IconLabelList"/>
    <dgm:cxn modelId="{E99EBC48-78BD-4923-B2EB-A31C331EA794}" type="presParOf" srcId="{360ED080-5F65-4F6B-BC30-E4BC16E56DFA}" destId="{5661177E-3262-4DA2-A874-80B12B733AC0}" srcOrd="1" destOrd="0" presId="urn:microsoft.com/office/officeart/2018/2/layout/IconLabelList"/>
    <dgm:cxn modelId="{1518C817-79CF-4A07-A8F4-73CE5CB1B32F}" type="presParOf" srcId="{360ED080-5F65-4F6B-BC30-E4BC16E56DFA}" destId="{DFDCCE0E-23FF-4DDA-8B39-53F44771A53D}" srcOrd="2" destOrd="0" presId="urn:microsoft.com/office/officeart/2018/2/layout/IconLabelList"/>
    <dgm:cxn modelId="{D27D717E-5905-460C-BAC1-715570FA3F79}" type="presParOf" srcId="{8563ADFF-74F3-4413-BBD1-F6D272F2CDC7}" destId="{F9BED5D7-7FBC-4F75-9B26-E7FC7EBEBFA2}" srcOrd="5" destOrd="0" presId="urn:microsoft.com/office/officeart/2018/2/layout/IconLabelList"/>
    <dgm:cxn modelId="{DD492941-7BE6-4685-8BB6-A4C1AC69453E}" type="presParOf" srcId="{8563ADFF-74F3-4413-BBD1-F6D272F2CDC7}" destId="{0905C1D4-7860-4E91-A015-04BB814D93C0}" srcOrd="6" destOrd="0" presId="urn:microsoft.com/office/officeart/2018/2/layout/IconLabelList"/>
    <dgm:cxn modelId="{1DF80379-AE06-4A01-AACA-35298C92B254}" type="presParOf" srcId="{0905C1D4-7860-4E91-A015-04BB814D93C0}" destId="{BDC26420-7ADF-4B0E-B19D-88D67067492D}" srcOrd="0" destOrd="0" presId="urn:microsoft.com/office/officeart/2018/2/layout/IconLabelList"/>
    <dgm:cxn modelId="{A0BF6A46-4940-46AC-85CC-8F2C212734CF}" type="presParOf" srcId="{0905C1D4-7860-4E91-A015-04BB814D93C0}" destId="{4899DF3C-A5D5-488D-BF07-607A628A64A9}" srcOrd="1" destOrd="0" presId="urn:microsoft.com/office/officeart/2018/2/layout/IconLabelList"/>
    <dgm:cxn modelId="{EA773DFA-D65A-4B2A-9C8A-858921581258}" type="presParOf" srcId="{0905C1D4-7860-4E91-A015-04BB814D93C0}" destId="{199C5601-49EF-4B81-AF14-C30619D0F228}"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0992D8-1076-49B8-A160-B2CD8728D08B}"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80FEDE57-D838-47BC-B5C0-C0927A78DF66}">
      <dgm:prSet/>
      <dgm:spPr/>
      <dgm:t>
        <a:bodyPr/>
        <a:lstStyle/>
        <a:p>
          <a:r>
            <a:rPr lang="en-GB" b="1"/>
            <a:t>Reconocer y valorar la diversidad: </a:t>
          </a:r>
          <a:r>
            <a:rPr lang="en-GB"/>
            <a:t>Comprender que los alumnos proceden de entornos variados y tienen experiencias, capacidades y formas de aprender diferentes. Reconocer esta diversidad es el primer paso para crear contenidos verdaderamente integradores.</a:t>
          </a:r>
          <a:endParaRPr lang="en-BE"/>
        </a:p>
      </dgm:t>
    </dgm:pt>
    <dgm:pt modelId="{CEB00E10-12F3-4C0D-A57A-D2666C0A67C4}" type="parTrans" cxnId="{861E2276-B567-4084-B1D6-83FCA16EA799}">
      <dgm:prSet/>
      <dgm:spPr/>
      <dgm:t>
        <a:bodyPr/>
        <a:lstStyle/>
        <a:p>
          <a:endParaRPr lang="en-BE"/>
        </a:p>
      </dgm:t>
    </dgm:pt>
    <dgm:pt modelId="{836E019C-234F-4585-AB1C-DB211A96507C}" type="sibTrans" cxnId="{861E2276-B567-4084-B1D6-83FCA16EA799}">
      <dgm:prSet/>
      <dgm:spPr/>
      <dgm:t>
        <a:bodyPr/>
        <a:lstStyle/>
        <a:p>
          <a:endParaRPr lang="en-BE"/>
        </a:p>
      </dgm:t>
    </dgm:pt>
    <dgm:pt modelId="{94B33D01-8173-491A-AC2D-C12C25182FC6}">
      <dgm:prSet/>
      <dgm:spPr/>
      <dgm:t>
        <a:bodyPr/>
        <a:lstStyle/>
        <a:p>
          <a:r>
            <a:rPr lang="en-GB" b="1"/>
            <a:t>Múltiples formatos para la entrega de contenidos: </a:t>
          </a:r>
          <a:r>
            <a:rPr lang="en-GB"/>
            <a:t>Ofrezca contenidos en varios formatos (texto, vídeo, audio, simulaciones interactivas) para atender a las distintas preferencias de aprendizaje. Por ejemplo, ofrezca transcripciones de vídeos y descripciones de audio de materiales visuales para garantizar la accesibilidad.</a:t>
          </a:r>
          <a:endParaRPr lang="en-BE"/>
        </a:p>
      </dgm:t>
    </dgm:pt>
    <dgm:pt modelId="{2D0B4614-E4E7-4675-A943-9201E8771ECD}" type="parTrans" cxnId="{F932018F-37BA-41BE-BB8A-E04A6E0C50D2}">
      <dgm:prSet/>
      <dgm:spPr/>
      <dgm:t>
        <a:bodyPr/>
        <a:lstStyle/>
        <a:p>
          <a:endParaRPr lang="en-BE"/>
        </a:p>
      </dgm:t>
    </dgm:pt>
    <dgm:pt modelId="{07420CC4-2C59-49A4-9878-C108CAFFDF99}" type="sibTrans" cxnId="{F932018F-37BA-41BE-BB8A-E04A6E0C50D2}">
      <dgm:prSet/>
      <dgm:spPr/>
      <dgm:t>
        <a:bodyPr/>
        <a:lstStyle/>
        <a:p>
          <a:endParaRPr lang="en-BE"/>
        </a:p>
      </dgm:t>
    </dgm:pt>
    <dgm:pt modelId="{353E228F-3EF9-40CC-B5EB-47A374148CC0}">
      <dgm:prSet/>
      <dgm:spPr/>
      <dgm:t>
        <a:bodyPr/>
        <a:lstStyle/>
        <a:p>
          <a:r>
            <a:rPr lang="en-GB" b="1" dirty="0"/>
            <a:t>Utilice un lenguaje claro y sencillo</a:t>
          </a:r>
          <a:r>
            <a:rPr lang="en-GB" b="1" i="0" dirty="0"/>
            <a:t>: </a:t>
          </a:r>
          <a:r>
            <a:rPr lang="en-GB" dirty="0"/>
            <a:t>Asegúrese de que el lenguaje utilizado en los contenidos sea claro, conciso y sin jergas. Este enfoque hace que el material sea más accesible, especialmente para los estudiantes que puedan tener dificultades con textos complejos o para quienes el idioma del curso no sea su lengua materna.</a:t>
          </a:r>
          <a:endParaRPr lang="en-BE" dirty="0"/>
        </a:p>
      </dgm:t>
    </dgm:pt>
    <dgm:pt modelId="{5DFD7135-EF4F-4F7A-BEE9-55D6CCB50200}" type="parTrans" cxnId="{C4261737-F751-447D-9DA1-65C9F2909C6C}">
      <dgm:prSet/>
      <dgm:spPr/>
      <dgm:t>
        <a:bodyPr/>
        <a:lstStyle/>
        <a:p>
          <a:endParaRPr lang="en-BE"/>
        </a:p>
      </dgm:t>
    </dgm:pt>
    <dgm:pt modelId="{C5C5A316-E438-410A-BFEF-1E68F6FD7AE9}" type="sibTrans" cxnId="{C4261737-F751-447D-9DA1-65C9F2909C6C}">
      <dgm:prSet/>
      <dgm:spPr/>
      <dgm:t>
        <a:bodyPr/>
        <a:lstStyle/>
        <a:p>
          <a:endParaRPr lang="en-BE"/>
        </a:p>
      </dgm:t>
    </dgm:pt>
    <dgm:pt modelId="{A82B4A1B-6403-49EC-AFB1-8ED94A390110}">
      <dgm:prSet/>
      <dgm:spPr/>
      <dgm:t>
        <a:bodyPr/>
        <a:lstStyle/>
        <a:p>
          <a:r>
            <a:rPr lang="en-GB" b="1"/>
            <a:t>Incorporar el Diseño Universal para el Aprendizaje (UDL): </a:t>
          </a:r>
          <a:r>
            <a:rPr lang="en-GB"/>
            <a:t>Aplicar los principios del UDL para crear entornos de aprendizaje flexibles que se adapten a las diferencias individuales de aprendizaje. Esto podría incluir la oferta de múltiples medios de participación, representación, acción y expresión.</a:t>
          </a:r>
          <a:endParaRPr lang="en-BE"/>
        </a:p>
      </dgm:t>
    </dgm:pt>
    <dgm:pt modelId="{B753D9FF-9D8A-4489-9070-ED4C4B774F19}" type="parTrans" cxnId="{0EDF3D4B-D24A-414C-8C85-8FB4D5C0612F}">
      <dgm:prSet/>
      <dgm:spPr/>
      <dgm:t>
        <a:bodyPr/>
        <a:lstStyle/>
        <a:p>
          <a:endParaRPr lang="en-BE"/>
        </a:p>
      </dgm:t>
    </dgm:pt>
    <dgm:pt modelId="{3F6ED780-4C46-4B76-8649-AFF7A73E998D}" type="sibTrans" cxnId="{0EDF3D4B-D24A-414C-8C85-8FB4D5C0612F}">
      <dgm:prSet/>
      <dgm:spPr/>
      <dgm:t>
        <a:bodyPr/>
        <a:lstStyle/>
        <a:p>
          <a:endParaRPr lang="en-BE"/>
        </a:p>
      </dgm:t>
    </dgm:pt>
    <dgm:pt modelId="{2FB456C8-6347-47D8-8CDD-C0565B01E170}">
      <dgm:prSet/>
      <dgm:spPr/>
      <dgm:t>
        <a:bodyPr/>
        <a:lstStyle/>
        <a:p>
          <a:r>
            <a:rPr lang="en-GB" b="1"/>
            <a:t>Experiencias de aprendizaje con andamiaje: </a:t>
          </a:r>
          <a:r>
            <a:rPr lang="en-GB"/>
            <a:t>Proporcionar experiencias de aprendizaje con andamiaje que aumenten gradualmente en complejidad. Esto permite a todos los alumnos ampliar sus conocimientos y habilidades a su propio ritmo, garantizando que nadie se quede atrás.</a:t>
          </a:r>
          <a:endParaRPr lang="en-BE"/>
        </a:p>
      </dgm:t>
    </dgm:pt>
    <dgm:pt modelId="{C85675BD-42D8-49F7-B521-EF8C82BAC400}" type="parTrans" cxnId="{393F7688-3E54-4A0A-9A79-048A7194D32F}">
      <dgm:prSet/>
      <dgm:spPr/>
      <dgm:t>
        <a:bodyPr/>
        <a:lstStyle/>
        <a:p>
          <a:endParaRPr lang="en-BE"/>
        </a:p>
      </dgm:t>
    </dgm:pt>
    <dgm:pt modelId="{6BCD57DF-74E1-4BC9-9122-C9BBFBD0B58C}" type="sibTrans" cxnId="{393F7688-3E54-4A0A-9A79-048A7194D32F}">
      <dgm:prSet/>
      <dgm:spPr/>
      <dgm:t>
        <a:bodyPr/>
        <a:lstStyle/>
        <a:p>
          <a:endParaRPr lang="en-BE"/>
        </a:p>
      </dgm:t>
    </dgm:pt>
    <dgm:pt modelId="{C07CAC74-F66D-43B1-8824-117D55F4AE3E}">
      <dgm:prSet/>
      <dgm:spPr/>
      <dgm:t>
        <a:bodyPr/>
        <a:lstStyle/>
        <a:p>
          <a:r>
            <a:rPr lang="en-GB" b="1"/>
            <a:t>Fomente el aprendizaje a su propio ritmo: </a:t>
          </a:r>
          <a:r>
            <a:rPr lang="en-GB"/>
            <a:t>Diseñe contenidos que permitan a los estudiantes aprender a su propio ritmo. Incluya oportunidades para que los estudiantes repasen y revisen el material según sea necesario, promoviendo el dominio del contenido.</a:t>
          </a:r>
          <a:endParaRPr lang="en-BE"/>
        </a:p>
      </dgm:t>
    </dgm:pt>
    <dgm:pt modelId="{89F0BF3F-699F-4F9C-9110-25C5BC8213C2}" type="parTrans" cxnId="{71FF5064-852D-4C0E-A753-735C1FBA4D3A}">
      <dgm:prSet/>
      <dgm:spPr/>
      <dgm:t>
        <a:bodyPr/>
        <a:lstStyle/>
        <a:p>
          <a:endParaRPr lang="en-BE"/>
        </a:p>
      </dgm:t>
    </dgm:pt>
    <dgm:pt modelId="{346C9E1A-118E-49D3-ABB1-633C8B532CF8}" type="sibTrans" cxnId="{71FF5064-852D-4C0E-A753-735C1FBA4D3A}">
      <dgm:prSet/>
      <dgm:spPr/>
      <dgm:t>
        <a:bodyPr/>
        <a:lstStyle/>
        <a:p>
          <a:endParaRPr lang="en-BE"/>
        </a:p>
      </dgm:t>
    </dgm:pt>
    <dgm:pt modelId="{39922380-52FB-4204-9ABE-0BCA73E93386}">
      <dgm:prSet/>
      <dgm:spPr/>
      <dgm:t>
        <a:bodyPr/>
        <a:lstStyle/>
        <a:p>
          <a:r>
            <a:rPr lang="en-GB" b="1"/>
            <a:t>Herramientas de aprendizaje interactivas y adaptables: </a:t>
          </a:r>
          <a:r>
            <a:rPr lang="en-GB"/>
            <a:t>Utilice herramientas de aprendizaje interactivas y adaptables que se ajusten a las necesidades de cada alumno. Estas herramientas pueden proporcionar información y apoyo personalizados, mejorando la experiencia de aprendizaje de cada alumno.</a:t>
          </a:r>
          <a:endParaRPr lang="en-BE"/>
        </a:p>
      </dgm:t>
    </dgm:pt>
    <dgm:pt modelId="{4EF7EA80-BD84-43E6-A5A2-70A77FD7C993}" type="parTrans" cxnId="{2A1C1181-2014-45A1-8B93-1C853F26C0E9}">
      <dgm:prSet/>
      <dgm:spPr/>
      <dgm:t>
        <a:bodyPr/>
        <a:lstStyle/>
        <a:p>
          <a:endParaRPr lang="en-BE"/>
        </a:p>
      </dgm:t>
    </dgm:pt>
    <dgm:pt modelId="{B2062044-B0FE-4F18-9522-EE32DFC9B348}" type="sibTrans" cxnId="{2A1C1181-2014-45A1-8B93-1C853F26C0E9}">
      <dgm:prSet/>
      <dgm:spPr/>
      <dgm:t>
        <a:bodyPr/>
        <a:lstStyle/>
        <a:p>
          <a:endParaRPr lang="en-BE"/>
        </a:p>
      </dgm:t>
    </dgm:pt>
    <dgm:pt modelId="{AE1185E6-8266-4AC5-B0DF-3A3515507EE9}">
      <dgm:prSet/>
      <dgm:spPr/>
      <dgm:t>
        <a:bodyPr/>
        <a:lstStyle/>
        <a:p>
          <a:r>
            <a:rPr lang="en-GB" b="1"/>
            <a:t>Revisiones periódicas y comentarios: </a:t>
          </a:r>
          <a:r>
            <a:rPr lang="en-GB"/>
            <a:t>Incorpore controles periódicos y solicite opiniones a los estudiantes sobre sus experiencias de aprendizaje. Esta información puede servir para ajustar el contenido y las estrategias de enseñanza con el fin de satisfacer mejor las necesidades de todos los alumnos.</a:t>
          </a:r>
          <a:endParaRPr lang="en-BE"/>
        </a:p>
      </dgm:t>
    </dgm:pt>
    <dgm:pt modelId="{A4646322-ECF8-4CBB-9DCE-43C8C4199B15}" type="parTrans" cxnId="{F996118E-7511-4C54-956E-AFB4B4A58D53}">
      <dgm:prSet/>
      <dgm:spPr/>
      <dgm:t>
        <a:bodyPr/>
        <a:lstStyle/>
        <a:p>
          <a:endParaRPr lang="en-BE"/>
        </a:p>
      </dgm:t>
    </dgm:pt>
    <dgm:pt modelId="{9390A098-8885-4278-8F3C-E289557B257E}" type="sibTrans" cxnId="{F996118E-7511-4C54-956E-AFB4B4A58D53}">
      <dgm:prSet/>
      <dgm:spPr/>
      <dgm:t>
        <a:bodyPr/>
        <a:lstStyle/>
        <a:p>
          <a:endParaRPr lang="en-BE"/>
        </a:p>
      </dgm:t>
    </dgm:pt>
    <dgm:pt modelId="{DDC9C89B-BB7A-4336-91AE-D48B41EE2887}">
      <dgm:prSet/>
      <dgm:spPr/>
      <dgm:t>
        <a:bodyPr/>
        <a:lstStyle/>
        <a:p>
          <a:r>
            <a:rPr lang="en-GB" b="1"/>
            <a:t>Cumplimiento de las normas de accesibilidad</a:t>
          </a:r>
          <a:r>
            <a:rPr lang="en-GB"/>
            <a:t>: Garantizar que todos los contenidos cumplen las normas de accesibilidad, haciéndolos utilizables para estudiantes con discapacidades. Esto incluye incluir texto alternativo en las imágenes, subtitular los vídeos y garantizar que todos los materiales digitales sean navegables y utilizables con tecnologías de apoyo.</a:t>
          </a:r>
          <a:endParaRPr lang="en-BE"/>
        </a:p>
      </dgm:t>
    </dgm:pt>
    <dgm:pt modelId="{FBA2DC03-557C-468C-A58B-23CADB8ECCE7}" type="parTrans" cxnId="{CF7F5E29-FB19-4131-8649-8DE82E73D016}">
      <dgm:prSet/>
      <dgm:spPr/>
      <dgm:t>
        <a:bodyPr/>
        <a:lstStyle/>
        <a:p>
          <a:endParaRPr lang="en-BE"/>
        </a:p>
      </dgm:t>
    </dgm:pt>
    <dgm:pt modelId="{0FC4CBBB-ABB8-4608-AD76-804891EE21E7}" type="sibTrans" cxnId="{CF7F5E29-FB19-4131-8649-8DE82E73D016}">
      <dgm:prSet/>
      <dgm:spPr/>
      <dgm:t>
        <a:bodyPr/>
        <a:lstStyle/>
        <a:p>
          <a:endParaRPr lang="en-BE"/>
        </a:p>
      </dgm:t>
    </dgm:pt>
    <dgm:pt modelId="{DFEF2676-25E3-452D-B7C0-39545F63F2A8}" type="pres">
      <dgm:prSet presAssocID="{930992D8-1076-49B8-A160-B2CD8728D08B}" presName="linear" presStyleCnt="0">
        <dgm:presLayoutVars>
          <dgm:animLvl val="lvl"/>
          <dgm:resizeHandles val="exact"/>
        </dgm:presLayoutVars>
      </dgm:prSet>
      <dgm:spPr/>
    </dgm:pt>
    <dgm:pt modelId="{425CD6B2-C1C4-469E-B65F-B7151729F6D0}" type="pres">
      <dgm:prSet presAssocID="{80FEDE57-D838-47BC-B5C0-C0927A78DF66}" presName="parentText" presStyleLbl="node1" presStyleIdx="0" presStyleCnt="9">
        <dgm:presLayoutVars>
          <dgm:chMax val="0"/>
          <dgm:bulletEnabled val="1"/>
        </dgm:presLayoutVars>
      </dgm:prSet>
      <dgm:spPr/>
    </dgm:pt>
    <dgm:pt modelId="{885C234F-A1D8-4D79-8C9A-A86499C55349}" type="pres">
      <dgm:prSet presAssocID="{836E019C-234F-4585-AB1C-DB211A96507C}" presName="spacer" presStyleCnt="0"/>
      <dgm:spPr/>
    </dgm:pt>
    <dgm:pt modelId="{40BB13FC-CE54-4A8D-B40A-7A31061B926C}" type="pres">
      <dgm:prSet presAssocID="{94B33D01-8173-491A-AC2D-C12C25182FC6}" presName="parentText" presStyleLbl="node1" presStyleIdx="1" presStyleCnt="9">
        <dgm:presLayoutVars>
          <dgm:chMax val="0"/>
          <dgm:bulletEnabled val="1"/>
        </dgm:presLayoutVars>
      </dgm:prSet>
      <dgm:spPr/>
    </dgm:pt>
    <dgm:pt modelId="{FDD4B783-8D4F-4354-804E-934900131DF9}" type="pres">
      <dgm:prSet presAssocID="{07420CC4-2C59-49A4-9878-C108CAFFDF99}" presName="spacer" presStyleCnt="0"/>
      <dgm:spPr/>
    </dgm:pt>
    <dgm:pt modelId="{0D8CFBA6-6329-4F74-9CCE-4C7EDEB1B93F}" type="pres">
      <dgm:prSet presAssocID="{353E228F-3EF9-40CC-B5EB-47A374148CC0}" presName="parentText" presStyleLbl="node1" presStyleIdx="2" presStyleCnt="9">
        <dgm:presLayoutVars>
          <dgm:chMax val="0"/>
          <dgm:bulletEnabled val="1"/>
        </dgm:presLayoutVars>
      </dgm:prSet>
      <dgm:spPr/>
    </dgm:pt>
    <dgm:pt modelId="{85BB5274-A66E-42FC-AFD1-5CBC3D6167BA}" type="pres">
      <dgm:prSet presAssocID="{C5C5A316-E438-410A-BFEF-1E68F6FD7AE9}" presName="spacer" presStyleCnt="0"/>
      <dgm:spPr/>
    </dgm:pt>
    <dgm:pt modelId="{EC67A47A-1DFF-48E5-A2AC-EF9DE39C6E94}" type="pres">
      <dgm:prSet presAssocID="{A82B4A1B-6403-49EC-AFB1-8ED94A390110}" presName="parentText" presStyleLbl="node1" presStyleIdx="3" presStyleCnt="9">
        <dgm:presLayoutVars>
          <dgm:chMax val="0"/>
          <dgm:bulletEnabled val="1"/>
        </dgm:presLayoutVars>
      </dgm:prSet>
      <dgm:spPr/>
    </dgm:pt>
    <dgm:pt modelId="{AEF7D839-C4B3-4384-8CA2-5D72A63884EA}" type="pres">
      <dgm:prSet presAssocID="{3F6ED780-4C46-4B76-8649-AFF7A73E998D}" presName="spacer" presStyleCnt="0"/>
      <dgm:spPr/>
    </dgm:pt>
    <dgm:pt modelId="{61A1AFC0-7D2B-4232-AC42-90024D3F70C9}" type="pres">
      <dgm:prSet presAssocID="{2FB456C8-6347-47D8-8CDD-C0565B01E170}" presName="parentText" presStyleLbl="node1" presStyleIdx="4" presStyleCnt="9">
        <dgm:presLayoutVars>
          <dgm:chMax val="0"/>
          <dgm:bulletEnabled val="1"/>
        </dgm:presLayoutVars>
      </dgm:prSet>
      <dgm:spPr/>
    </dgm:pt>
    <dgm:pt modelId="{DD106146-53EA-43AD-BFFF-E46CB3D8B1D1}" type="pres">
      <dgm:prSet presAssocID="{6BCD57DF-74E1-4BC9-9122-C9BBFBD0B58C}" presName="spacer" presStyleCnt="0"/>
      <dgm:spPr/>
    </dgm:pt>
    <dgm:pt modelId="{71CE09BA-EEB7-4516-84D0-259B566E4B24}" type="pres">
      <dgm:prSet presAssocID="{C07CAC74-F66D-43B1-8824-117D55F4AE3E}" presName="parentText" presStyleLbl="node1" presStyleIdx="5" presStyleCnt="9">
        <dgm:presLayoutVars>
          <dgm:chMax val="0"/>
          <dgm:bulletEnabled val="1"/>
        </dgm:presLayoutVars>
      </dgm:prSet>
      <dgm:spPr/>
    </dgm:pt>
    <dgm:pt modelId="{663C49BA-DEF1-4C42-93CC-1E8860B0FE67}" type="pres">
      <dgm:prSet presAssocID="{346C9E1A-118E-49D3-ABB1-633C8B532CF8}" presName="spacer" presStyleCnt="0"/>
      <dgm:spPr/>
    </dgm:pt>
    <dgm:pt modelId="{544FB41F-BF5C-4A14-A387-02FD2FA48753}" type="pres">
      <dgm:prSet presAssocID="{39922380-52FB-4204-9ABE-0BCA73E93386}" presName="parentText" presStyleLbl="node1" presStyleIdx="6" presStyleCnt="9">
        <dgm:presLayoutVars>
          <dgm:chMax val="0"/>
          <dgm:bulletEnabled val="1"/>
        </dgm:presLayoutVars>
      </dgm:prSet>
      <dgm:spPr/>
    </dgm:pt>
    <dgm:pt modelId="{68222DA4-CC74-403E-9EE5-865ED56FF822}" type="pres">
      <dgm:prSet presAssocID="{B2062044-B0FE-4F18-9522-EE32DFC9B348}" presName="spacer" presStyleCnt="0"/>
      <dgm:spPr/>
    </dgm:pt>
    <dgm:pt modelId="{42084AED-E8C5-4185-B2A9-59A21028A1FB}" type="pres">
      <dgm:prSet presAssocID="{AE1185E6-8266-4AC5-B0DF-3A3515507EE9}" presName="parentText" presStyleLbl="node1" presStyleIdx="7" presStyleCnt="9">
        <dgm:presLayoutVars>
          <dgm:chMax val="0"/>
          <dgm:bulletEnabled val="1"/>
        </dgm:presLayoutVars>
      </dgm:prSet>
      <dgm:spPr/>
    </dgm:pt>
    <dgm:pt modelId="{ED5EE331-D520-41CF-B5EA-F3178B8BAC8C}" type="pres">
      <dgm:prSet presAssocID="{9390A098-8885-4278-8F3C-E289557B257E}" presName="spacer" presStyleCnt="0"/>
      <dgm:spPr/>
    </dgm:pt>
    <dgm:pt modelId="{B1E4850A-D359-4AE4-894E-1AEE17681E3B}" type="pres">
      <dgm:prSet presAssocID="{DDC9C89B-BB7A-4336-91AE-D48B41EE2887}" presName="parentText" presStyleLbl="node1" presStyleIdx="8" presStyleCnt="9">
        <dgm:presLayoutVars>
          <dgm:chMax val="0"/>
          <dgm:bulletEnabled val="1"/>
        </dgm:presLayoutVars>
      </dgm:prSet>
      <dgm:spPr/>
    </dgm:pt>
  </dgm:ptLst>
  <dgm:cxnLst>
    <dgm:cxn modelId="{6261760B-2C29-45B9-AA6B-DF4CD4082D7A}" type="presOf" srcId="{DDC9C89B-BB7A-4336-91AE-D48B41EE2887}" destId="{B1E4850A-D359-4AE4-894E-1AEE17681E3B}" srcOrd="0" destOrd="0" presId="urn:microsoft.com/office/officeart/2005/8/layout/vList2"/>
    <dgm:cxn modelId="{CBC90322-4854-44CB-AEA0-B42898C3C600}" type="presOf" srcId="{A82B4A1B-6403-49EC-AFB1-8ED94A390110}" destId="{EC67A47A-1DFF-48E5-A2AC-EF9DE39C6E94}" srcOrd="0" destOrd="0" presId="urn:microsoft.com/office/officeart/2005/8/layout/vList2"/>
    <dgm:cxn modelId="{CF7F5E29-FB19-4131-8649-8DE82E73D016}" srcId="{930992D8-1076-49B8-A160-B2CD8728D08B}" destId="{DDC9C89B-BB7A-4336-91AE-D48B41EE2887}" srcOrd="8" destOrd="0" parTransId="{FBA2DC03-557C-468C-A58B-23CADB8ECCE7}" sibTransId="{0FC4CBBB-ABB8-4608-AD76-804891EE21E7}"/>
    <dgm:cxn modelId="{98F9B332-8DCE-4E1D-9914-FB59AC75BE7D}" type="presOf" srcId="{353E228F-3EF9-40CC-B5EB-47A374148CC0}" destId="{0D8CFBA6-6329-4F74-9CCE-4C7EDEB1B93F}" srcOrd="0" destOrd="0" presId="urn:microsoft.com/office/officeart/2005/8/layout/vList2"/>
    <dgm:cxn modelId="{C4261737-F751-447D-9DA1-65C9F2909C6C}" srcId="{930992D8-1076-49B8-A160-B2CD8728D08B}" destId="{353E228F-3EF9-40CC-B5EB-47A374148CC0}" srcOrd="2" destOrd="0" parTransId="{5DFD7135-EF4F-4F7A-BEE9-55D6CCB50200}" sibTransId="{C5C5A316-E438-410A-BFEF-1E68F6FD7AE9}"/>
    <dgm:cxn modelId="{0D89963E-03A5-4641-B35E-E4B7443713F1}" type="presOf" srcId="{930992D8-1076-49B8-A160-B2CD8728D08B}" destId="{DFEF2676-25E3-452D-B7C0-39545F63F2A8}" srcOrd="0" destOrd="0" presId="urn:microsoft.com/office/officeart/2005/8/layout/vList2"/>
    <dgm:cxn modelId="{71FF5064-852D-4C0E-A753-735C1FBA4D3A}" srcId="{930992D8-1076-49B8-A160-B2CD8728D08B}" destId="{C07CAC74-F66D-43B1-8824-117D55F4AE3E}" srcOrd="5" destOrd="0" parTransId="{89F0BF3F-699F-4F9C-9110-25C5BC8213C2}" sibTransId="{346C9E1A-118E-49D3-ABB1-633C8B532CF8}"/>
    <dgm:cxn modelId="{0EDF3D4B-D24A-414C-8C85-8FB4D5C0612F}" srcId="{930992D8-1076-49B8-A160-B2CD8728D08B}" destId="{A82B4A1B-6403-49EC-AFB1-8ED94A390110}" srcOrd="3" destOrd="0" parTransId="{B753D9FF-9D8A-4489-9070-ED4C4B774F19}" sibTransId="{3F6ED780-4C46-4B76-8649-AFF7A73E998D}"/>
    <dgm:cxn modelId="{228E1A6C-78D2-4455-B743-7BDD6A93D453}" type="presOf" srcId="{2FB456C8-6347-47D8-8CDD-C0565B01E170}" destId="{61A1AFC0-7D2B-4232-AC42-90024D3F70C9}" srcOrd="0" destOrd="0" presId="urn:microsoft.com/office/officeart/2005/8/layout/vList2"/>
    <dgm:cxn modelId="{861E2276-B567-4084-B1D6-83FCA16EA799}" srcId="{930992D8-1076-49B8-A160-B2CD8728D08B}" destId="{80FEDE57-D838-47BC-B5C0-C0927A78DF66}" srcOrd="0" destOrd="0" parTransId="{CEB00E10-12F3-4C0D-A57A-D2666C0A67C4}" sibTransId="{836E019C-234F-4585-AB1C-DB211A96507C}"/>
    <dgm:cxn modelId="{2A1C1181-2014-45A1-8B93-1C853F26C0E9}" srcId="{930992D8-1076-49B8-A160-B2CD8728D08B}" destId="{39922380-52FB-4204-9ABE-0BCA73E93386}" srcOrd="6" destOrd="0" parTransId="{4EF7EA80-BD84-43E6-A5A2-70A77FD7C993}" sibTransId="{B2062044-B0FE-4F18-9522-EE32DFC9B348}"/>
    <dgm:cxn modelId="{393F7688-3E54-4A0A-9A79-048A7194D32F}" srcId="{930992D8-1076-49B8-A160-B2CD8728D08B}" destId="{2FB456C8-6347-47D8-8CDD-C0565B01E170}" srcOrd="4" destOrd="0" parTransId="{C85675BD-42D8-49F7-B521-EF8C82BAC400}" sibTransId="{6BCD57DF-74E1-4BC9-9122-C9BBFBD0B58C}"/>
    <dgm:cxn modelId="{F996118E-7511-4C54-956E-AFB4B4A58D53}" srcId="{930992D8-1076-49B8-A160-B2CD8728D08B}" destId="{AE1185E6-8266-4AC5-B0DF-3A3515507EE9}" srcOrd="7" destOrd="0" parTransId="{A4646322-ECF8-4CBB-9DCE-43C8C4199B15}" sibTransId="{9390A098-8885-4278-8F3C-E289557B257E}"/>
    <dgm:cxn modelId="{F932018F-37BA-41BE-BB8A-E04A6E0C50D2}" srcId="{930992D8-1076-49B8-A160-B2CD8728D08B}" destId="{94B33D01-8173-491A-AC2D-C12C25182FC6}" srcOrd="1" destOrd="0" parTransId="{2D0B4614-E4E7-4675-A943-9201E8771ECD}" sibTransId="{07420CC4-2C59-49A4-9878-C108CAFFDF99}"/>
    <dgm:cxn modelId="{A29A4C98-1B54-4621-86AD-991221D98696}" type="presOf" srcId="{AE1185E6-8266-4AC5-B0DF-3A3515507EE9}" destId="{42084AED-E8C5-4185-B2A9-59A21028A1FB}" srcOrd="0" destOrd="0" presId="urn:microsoft.com/office/officeart/2005/8/layout/vList2"/>
    <dgm:cxn modelId="{041248B6-B19B-4BCD-8558-2ACD274CD295}" type="presOf" srcId="{C07CAC74-F66D-43B1-8824-117D55F4AE3E}" destId="{71CE09BA-EEB7-4516-84D0-259B566E4B24}" srcOrd="0" destOrd="0" presId="urn:microsoft.com/office/officeart/2005/8/layout/vList2"/>
    <dgm:cxn modelId="{DACD49C2-A50F-457F-B622-7EA7F0BB5FB7}" type="presOf" srcId="{80FEDE57-D838-47BC-B5C0-C0927A78DF66}" destId="{425CD6B2-C1C4-469E-B65F-B7151729F6D0}" srcOrd="0" destOrd="0" presId="urn:microsoft.com/office/officeart/2005/8/layout/vList2"/>
    <dgm:cxn modelId="{4184A0E0-D0E3-4D60-BC19-6C2EEBE12870}" type="presOf" srcId="{39922380-52FB-4204-9ABE-0BCA73E93386}" destId="{544FB41F-BF5C-4A14-A387-02FD2FA48753}" srcOrd="0" destOrd="0" presId="urn:microsoft.com/office/officeart/2005/8/layout/vList2"/>
    <dgm:cxn modelId="{2E2C25E1-8501-401E-B35F-C46B215C30E8}" type="presOf" srcId="{94B33D01-8173-491A-AC2D-C12C25182FC6}" destId="{40BB13FC-CE54-4A8D-B40A-7A31061B926C}" srcOrd="0" destOrd="0" presId="urn:microsoft.com/office/officeart/2005/8/layout/vList2"/>
    <dgm:cxn modelId="{B484816F-9866-4ED1-B37C-166948C55FF8}" type="presParOf" srcId="{DFEF2676-25E3-452D-B7C0-39545F63F2A8}" destId="{425CD6B2-C1C4-469E-B65F-B7151729F6D0}" srcOrd="0" destOrd="0" presId="urn:microsoft.com/office/officeart/2005/8/layout/vList2"/>
    <dgm:cxn modelId="{A53267BD-F34E-4A1C-9BE7-EAA34625F7AC}" type="presParOf" srcId="{DFEF2676-25E3-452D-B7C0-39545F63F2A8}" destId="{885C234F-A1D8-4D79-8C9A-A86499C55349}" srcOrd="1" destOrd="0" presId="urn:microsoft.com/office/officeart/2005/8/layout/vList2"/>
    <dgm:cxn modelId="{1AAEE859-5490-41DB-A026-162C8DA1DA07}" type="presParOf" srcId="{DFEF2676-25E3-452D-B7C0-39545F63F2A8}" destId="{40BB13FC-CE54-4A8D-B40A-7A31061B926C}" srcOrd="2" destOrd="0" presId="urn:microsoft.com/office/officeart/2005/8/layout/vList2"/>
    <dgm:cxn modelId="{AAC19746-87A3-4532-B056-2C97F6CB580C}" type="presParOf" srcId="{DFEF2676-25E3-452D-B7C0-39545F63F2A8}" destId="{FDD4B783-8D4F-4354-804E-934900131DF9}" srcOrd="3" destOrd="0" presId="urn:microsoft.com/office/officeart/2005/8/layout/vList2"/>
    <dgm:cxn modelId="{54B84571-B09E-4D3B-BD14-4B0EBB3060F8}" type="presParOf" srcId="{DFEF2676-25E3-452D-B7C0-39545F63F2A8}" destId="{0D8CFBA6-6329-4F74-9CCE-4C7EDEB1B93F}" srcOrd="4" destOrd="0" presId="urn:microsoft.com/office/officeart/2005/8/layout/vList2"/>
    <dgm:cxn modelId="{D31C274C-C43F-46FF-BAD9-A853879DACA7}" type="presParOf" srcId="{DFEF2676-25E3-452D-B7C0-39545F63F2A8}" destId="{85BB5274-A66E-42FC-AFD1-5CBC3D6167BA}" srcOrd="5" destOrd="0" presId="urn:microsoft.com/office/officeart/2005/8/layout/vList2"/>
    <dgm:cxn modelId="{CCAB3154-96E4-4ECE-AB49-BDF07C1158C8}" type="presParOf" srcId="{DFEF2676-25E3-452D-B7C0-39545F63F2A8}" destId="{EC67A47A-1DFF-48E5-A2AC-EF9DE39C6E94}" srcOrd="6" destOrd="0" presId="urn:microsoft.com/office/officeart/2005/8/layout/vList2"/>
    <dgm:cxn modelId="{F1D033AC-E770-4862-8439-C5D55236E06F}" type="presParOf" srcId="{DFEF2676-25E3-452D-B7C0-39545F63F2A8}" destId="{AEF7D839-C4B3-4384-8CA2-5D72A63884EA}" srcOrd="7" destOrd="0" presId="urn:microsoft.com/office/officeart/2005/8/layout/vList2"/>
    <dgm:cxn modelId="{C1B4FE05-04FC-446A-B829-F4C343204D1D}" type="presParOf" srcId="{DFEF2676-25E3-452D-B7C0-39545F63F2A8}" destId="{61A1AFC0-7D2B-4232-AC42-90024D3F70C9}" srcOrd="8" destOrd="0" presId="urn:microsoft.com/office/officeart/2005/8/layout/vList2"/>
    <dgm:cxn modelId="{6D5826C9-ABAF-4A0C-8F59-8D3A8F559725}" type="presParOf" srcId="{DFEF2676-25E3-452D-B7C0-39545F63F2A8}" destId="{DD106146-53EA-43AD-BFFF-E46CB3D8B1D1}" srcOrd="9" destOrd="0" presId="urn:microsoft.com/office/officeart/2005/8/layout/vList2"/>
    <dgm:cxn modelId="{C5B175F4-9F71-452E-BD28-5317AAFA46E5}" type="presParOf" srcId="{DFEF2676-25E3-452D-B7C0-39545F63F2A8}" destId="{71CE09BA-EEB7-4516-84D0-259B566E4B24}" srcOrd="10" destOrd="0" presId="urn:microsoft.com/office/officeart/2005/8/layout/vList2"/>
    <dgm:cxn modelId="{CC9A74A2-0223-463D-9201-62C05C102D78}" type="presParOf" srcId="{DFEF2676-25E3-452D-B7C0-39545F63F2A8}" destId="{663C49BA-DEF1-4C42-93CC-1E8860B0FE67}" srcOrd="11" destOrd="0" presId="urn:microsoft.com/office/officeart/2005/8/layout/vList2"/>
    <dgm:cxn modelId="{3C2F3031-D5C5-4AB1-8A94-4DDD6F6D72DD}" type="presParOf" srcId="{DFEF2676-25E3-452D-B7C0-39545F63F2A8}" destId="{544FB41F-BF5C-4A14-A387-02FD2FA48753}" srcOrd="12" destOrd="0" presId="urn:microsoft.com/office/officeart/2005/8/layout/vList2"/>
    <dgm:cxn modelId="{29BD0E6D-ABBE-4209-8062-B905AB3FE32A}" type="presParOf" srcId="{DFEF2676-25E3-452D-B7C0-39545F63F2A8}" destId="{68222DA4-CC74-403E-9EE5-865ED56FF822}" srcOrd="13" destOrd="0" presId="urn:microsoft.com/office/officeart/2005/8/layout/vList2"/>
    <dgm:cxn modelId="{57240A39-3C0B-43FF-B591-8F60A4B6A1E3}" type="presParOf" srcId="{DFEF2676-25E3-452D-B7C0-39545F63F2A8}" destId="{42084AED-E8C5-4185-B2A9-59A21028A1FB}" srcOrd="14" destOrd="0" presId="urn:microsoft.com/office/officeart/2005/8/layout/vList2"/>
    <dgm:cxn modelId="{82BA9C93-8F41-47C5-9A4C-8837B91F6A6A}" type="presParOf" srcId="{DFEF2676-25E3-452D-B7C0-39545F63F2A8}" destId="{ED5EE331-D520-41CF-B5EA-F3178B8BAC8C}" srcOrd="15" destOrd="0" presId="urn:microsoft.com/office/officeart/2005/8/layout/vList2"/>
    <dgm:cxn modelId="{48BC35D3-0BE6-4212-82ED-EA7E63222D6F}" type="presParOf" srcId="{DFEF2676-25E3-452D-B7C0-39545F63F2A8}" destId="{B1E4850A-D359-4AE4-894E-1AEE17681E3B}"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CAFF84-E691-46AF-AA84-926CCE12FC1E}" type="doc">
      <dgm:prSet loTypeId="urn:microsoft.com/office/officeart/2005/8/layout/vList2" loCatId="list" qsTypeId="urn:microsoft.com/office/officeart/2005/8/quickstyle/3d2" qsCatId="3D" csTypeId="urn:microsoft.com/office/officeart/2005/8/colors/accent6_2" csCatId="accent6"/>
      <dgm:spPr/>
      <dgm:t>
        <a:bodyPr/>
        <a:lstStyle/>
        <a:p>
          <a:endParaRPr lang="en-BE"/>
        </a:p>
      </dgm:t>
    </dgm:pt>
    <dgm:pt modelId="{BF1F9952-3A37-4CA8-A922-7262AE8A553D}">
      <dgm:prSet/>
      <dgm:spPr/>
      <dgm:t>
        <a:bodyPr/>
        <a:lstStyle/>
        <a:p>
          <a:r>
            <a:rPr lang="en-GB" b="1"/>
            <a:t>Actividades previas a la clase para la creación colaborativa de contenidos</a:t>
          </a:r>
          <a:endParaRPr lang="en-BE"/>
        </a:p>
      </dgm:t>
    </dgm:pt>
    <dgm:pt modelId="{7E98A071-A227-4AF9-BDA7-1F90F2D2CBEA}" type="parTrans" cxnId="{06C4906D-84A2-4C7E-9177-F50FD7A89A02}">
      <dgm:prSet/>
      <dgm:spPr/>
      <dgm:t>
        <a:bodyPr/>
        <a:lstStyle/>
        <a:p>
          <a:endParaRPr lang="en-BE"/>
        </a:p>
      </dgm:t>
    </dgm:pt>
    <dgm:pt modelId="{B7187B32-78A1-4177-B731-2151262F8A19}" type="sibTrans" cxnId="{06C4906D-84A2-4C7E-9177-F50FD7A89A02}">
      <dgm:prSet/>
      <dgm:spPr/>
      <dgm:t>
        <a:bodyPr/>
        <a:lstStyle/>
        <a:p>
          <a:endParaRPr lang="en-BE"/>
        </a:p>
      </dgm:t>
    </dgm:pt>
    <dgm:pt modelId="{06EA5122-9659-4E6D-829D-FDC2933EB266}">
      <dgm:prSet/>
      <dgm:spPr/>
      <dgm:t>
        <a:bodyPr/>
        <a:lstStyle/>
        <a:p>
          <a:r>
            <a:rPr lang="en-GB"/>
            <a:t>Asignación de temas: Divida a los alumnos en grupos y asígneles diferentes temas relacionados con la próxima lección.</a:t>
          </a:r>
          <a:endParaRPr lang="en-BE"/>
        </a:p>
      </dgm:t>
    </dgm:pt>
    <dgm:pt modelId="{26166AC2-F3E9-40A2-980B-B20C553EC613}" type="parTrans" cxnId="{E23E55E7-3607-4370-B594-8F28923B9ADB}">
      <dgm:prSet/>
      <dgm:spPr/>
      <dgm:t>
        <a:bodyPr/>
        <a:lstStyle/>
        <a:p>
          <a:endParaRPr lang="en-BE"/>
        </a:p>
      </dgm:t>
    </dgm:pt>
    <dgm:pt modelId="{07CCC37C-3300-42BA-B7A7-FF3DD71CBAB4}" type="sibTrans" cxnId="{E23E55E7-3607-4370-B594-8F28923B9ADB}">
      <dgm:prSet/>
      <dgm:spPr/>
      <dgm:t>
        <a:bodyPr/>
        <a:lstStyle/>
        <a:p>
          <a:endParaRPr lang="en-BE"/>
        </a:p>
      </dgm:t>
    </dgm:pt>
    <dgm:pt modelId="{D70A55CB-7F27-42DC-B271-EA9D68A8BCA6}">
      <dgm:prSet/>
      <dgm:spPr/>
      <dgm:t>
        <a:bodyPr/>
        <a:lstStyle/>
        <a:p>
          <a:r>
            <a:rPr lang="en-GB"/>
            <a:t>Investigar: Anima a los alumnos a investigar sobre su tema utilizando recursos multimedia (vídeos, artículos, etc.).</a:t>
          </a:r>
          <a:endParaRPr lang="en-BE"/>
        </a:p>
      </dgm:t>
    </dgm:pt>
    <dgm:pt modelId="{84996FC2-63AA-4341-BB95-E002E8493C10}" type="parTrans" cxnId="{2403BF45-B928-476C-9FC6-14A456F677DA}">
      <dgm:prSet/>
      <dgm:spPr/>
      <dgm:t>
        <a:bodyPr/>
        <a:lstStyle/>
        <a:p>
          <a:endParaRPr lang="en-BE"/>
        </a:p>
      </dgm:t>
    </dgm:pt>
    <dgm:pt modelId="{10133368-1176-4995-8058-6FB0533993E5}" type="sibTrans" cxnId="{2403BF45-B928-476C-9FC6-14A456F677DA}">
      <dgm:prSet/>
      <dgm:spPr/>
      <dgm:t>
        <a:bodyPr/>
        <a:lstStyle/>
        <a:p>
          <a:endParaRPr lang="en-BE"/>
        </a:p>
      </dgm:t>
    </dgm:pt>
    <dgm:pt modelId="{9F27D933-893B-4880-BF03-BF5725C10A71}">
      <dgm:prSet/>
      <dgm:spPr/>
      <dgm:t>
        <a:bodyPr/>
        <a:lstStyle/>
        <a:p>
          <a:r>
            <a:rPr lang="en-GB"/>
            <a:t>Lluvia de ideas: Utiliza herramientas como Padlet o Jamboard para recopilar ideas de forma colaborativa antes de la clase.</a:t>
          </a:r>
          <a:endParaRPr lang="en-BE"/>
        </a:p>
      </dgm:t>
    </dgm:pt>
    <dgm:pt modelId="{22AAC391-4584-4B26-9D93-5EF89989E897}" type="parTrans" cxnId="{3F6D9629-AA23-48B3-8E2C-E17FBCFB7D53}">
      <dgm:prSet/>
      <dgm:spPr/>
      <dgm:t>
        <a:bodyPr/>
        <a:lstStyle/>
        <a:p>
          <a:endParaRPr lang="en-BE"/>
        </a:p>
      </dgm:t>
    </dgm:pt>
    <dgm:pt modelId="{CBDE18AB-E886-4619-B86B-504EFF6F5856}" type="sibTrans" cxnId="{3F6D9629-AA23-48B3-8E2C-E17FBCFB7D53}">
      <dgm:prSet/>
      <dgm:spPr/>
      <dgm:t>
        <a:bodyPr/>
        <a:lstStyle/>
        <a:p>
          <a:endParaRPr lang="en-BE"/>
        </a:p>
      </dgm:t>
    </dgm:pt>
    <dgm:pt modelId="{8E25E12F-FD0E-4BBF-A551-3B10CC3F5AA2}">
      <dgm:prSet/>
      <dgm:spPr/>
      <dgm:t>
        <a:bodyPr/>
        <a:lstStyle/>
        <a:p>
          <a:r>
            <a:rPr lang="en-GB" b="1"/>
            <a:t>Actividades de creación colaborativa de contenidos en clase</a:t>
          </a:r>
          <a:endParaRPr lang="en-BE"/>
        </a:p>
      </dgm:t>
    </dgm:pt>
    <dgm:pt modelId="{922DB8FB-D425-4286-B66F-67B51DED717E}" type="parTrans" cxnId="{BEA6FC26-F670-49C4-A502-E4D9D02A2675}">
      <dgm:prSet/>
      <dgm:spPr/>
      <dgm:t>
        <a:bodyPr/>
        <a:lstStyle/>
        <a:p>
          <a:endParaRPr lang="en-BE"/>
        </a:p>
      </dgm:t>
    </dgm:pt>
    <dgm:pt modelId="{21574B57-8824-432F-BABD-8ADB7E84F22E}" type="sibTrans" cxnId="{BEA6FC26-F670-49C4-A502-E4D9D02A2675}">
      <dgm:prSet/>
      <dgm:spPr/>
      <dgm:t>
        <a:bodyPr/>
        <a:lstStyle/>
        <a:p>
          <a:endParaRPr lang="en-BE"/>
        </a:p>
      </dgm:t>
    </dgm:pt>
    <dgm:pt modelId="{25C8BFB0-B383-4488-9954-A80E15236636}">
      <dgm:prSet/>
      <dgm:spPr/>
      <dgm:t>
        <a:bodyPr/>
        <a:lstStyle/>
        <a:p>
          <a:r>
            <a:rPr lang="en-GB"/>
            <a:t>Trabajo en grupo: Los grupos se reúnen para crear contenidos basados en su investigación (por ejemplo, una infografía o un vídeo).</a:t>
          </a:r>
          <a:endParaRPr lang="en-BE"/>
        </a:p>
      </dgm:t>
    </dgm:pt>
    <dgm:pt modelId="{7C3D6CAE-A8DC-4D48-88E4-43A3B2FF7EBF}" type="parTrans" cxnId="{878A4B42-8415-4521-BF5E-EA1E9B5B9D4C}">
      <dgm:prSet/>
      <dgm:spPr/>
      <dgm:t>
        <a:bodyPr/>
        <a:lstStyle/>
        <a:p>
          <a:endParaRPr lang="en-BE"/>
        </a:p>
      </dgm:t>
    </dgm:pt>
    <dgm:pt modelId="{9C6AD7CC-B8C5-457A-A7F0-F74D2B673881}" type="sibTrans" cxnId="{878A4B42-8415-4521-BF5E-EA1E9B5B9D4C}">
      <dgm:prSet/>
      <dgm:spPr/>
      <dgm:t>
        <a:bodyPr/>
        <a:lstStyle/>
        <a:p>
          <a:endParaRPr lang="en-BE"/>
        </a:p>
      </dgm:t>
    </dgm:pt>
    <dgm:pt modelId="{D6832930-E7BF-454E-AF02-75A79D8CFA78}">
      <dgm:prSet/>
      <dgm:spPr/>
      <dgm:t>
        <a:bodyPr/>
        <a:lstStyle/>
        <a:p>
          <a:r>
            <a:rPr lang="en-GB"/>
            <a:t>Presentación y retroalimentación: Cada grupo presenta su contenido y recibe comentarios de sus compañeros y de los instructores.</a:t>
          </a:r>
          <a:endParaRPr lang="en-BE"/>
        </a:p>
      </dgm:t>
    </dgm:pt>
    <dgm:pt modelId="{07810311-7429-4FE0-B25D-4C21B6312945}" type="parTrans" cxnId="{34BA3D9C-B8B4-46E4-A5FE-AB020E256538}">
      <dgm:prSet/>
      <dgm:spPr/>
      <dgm:t>
        <a:bodyPr/>
        <a:lstStyle/>
        <a:p>
          <a:endParaRPr lang="en-BE"/>
        </a:p>
      </dgm:t>
    </dgm:pt>
    <dgm:pt modelId="{C3CB1BDD-C2E0-47DE-BAB0-330220807F59}" type="sibTrans" cxnId="{34BA3D9C-B8B4-46E4-A5FE-AB020E256538}">
      <dgm:prSet/>
      <dgm:spPr/>
      <dgm:t>
        <a:bodyPr/>
        <a:lstStyle/>
        <a:p>
          <a:endParaRPr lang="en-BE"/>
        </a:p>
      </dgm:t>
    </dgm:pt>
    <dgm:pt modelId="{DCC8D079-6C2D-48A7-AC0B-D1A1319ECCBD}">
      <dgm:prSet/>
      <dgm:spPr/>
      <dgm:t>
        <a:bodyPr/>
        <a:lstStyle/>
        <a:p>
          <a:r>
            <a:rPr lang="en-GB"/>
            <a:t>Prácticas: Los estudiantes aplican los conceptos discutidos durante la creación colaborativa de contenidos a tareas prácticas del mundo real.</a:t>
          </a:r>
          <a:endParaRPr lang="en-BE"/>
        </a:p>
      </dgm:t>
    </dgm:pt>
    <dgm:pt modelId="{E290B9C8-DF76-42F0-BF0F-10B61486BF5F}" type="parTrans" cxnId="{79114452-0A08-4387-B323-8EECC32933D0}">
      <dgm:prSet/>
      <dgm:spPr/>
      <dgm:t>
        <a:bodyPr/>
        <a:lstStyle/>
        <a:p>
          <a:endParaRPr lang="en-BE"/>
        </a:p>
      </dgm:t>
    </dgm:pt>
    <dgm:pt modelId="{11C04B08-0785-4302-9DC4-66D60A735C93}" type="sibTrans" cxnId="{79114452-0A08-4387-B323-8EECC32933D0}">
      <dgm:prSet/>
      <dgm:spPr/>
      <dgm:t>
        <a:bodyPr/>
        <a:lstStyle/>
        <a:p>
          <a:endParaRPr lang="en-BE"/>
        </a:p>
      </dgm:t>
    </dgm:pt>
    <dgm:pt modelId="{0E2E0D9D-9578-4E34-AD9B-F475AE2756E2}">
      <dgm:prSet/>
      <dgm:spPr/>
      <dgm:t>
        <a:bodyPr/>
        <a:lstStyle/>
        <a:p>
          <a:r>
            <a:rPr lang="en-GB" b="1"/>
            <a:t>Reflexión posterior a la clase y mejora del contenido</a:t>
          </a:r>
          <a:endParaRPr lang="en-BE"/>
        </a:p>
      </dgm:t>
    </dgm:pt>
    <dgm:pt modelId="{BB7C6224-EBEA-4311-9C59-8D29BD8F405C}" type="parTrans" cxnId="{D53386EA-19C0-4168-8C6E-BB8449D8EA59}">
      <dgm:prSet/>
      <dgm:spPr/>
      <dgm:t>
        <a:bodyPr/>
        <a:lstStyle/>
        <a:p>
          <a:endParaRPr lang="en-BE"/>
        </a:p>
      </dgm:t>
    </dgm:pt>
    <dgm:pt modelId="{913A48CF-7CA3-4942-97DD-90A2144E55AC}" type="sibTrans" cxnId="{D53386EA-19C0-4168-8C6E-BB8449D8EA59}">
      <dgm:prSet/>
      <dgm:spPr/>
      <dgm:t>
        <a:bodyPr/>
        <a:lstStyle/>
        <a:p>
          <a:endParaRPr lang="en-BE"/>
        </a:p>
      </dgm:t>
    </dgm:pt>
    <dgm:pt modelId="{B4040A5D-D8E5-42D2-87A7-2BA257E06F0E}">
      <dgm:prSet/>
      <dgm:spPr/>
      <dgm:t>
        <a:bodyPr/>
        <a:lstStyle/>
        <a:p>
          <a:r>
            <a:rPr lang="en-GB"/>
            <a:t>Preguntas de reflexión: ¿Qué aprendiste al crear el contenido? ¿Cómo te ha ayudado la colaboración a comprender mejor el tema?</a:t>
          </a:r>
          <a:endParaRPr lang="en-BE"/>
        </a:p>
      </dgm:t>
    </dgm:pt>
    <dgm:pt modelId="{FFB09FD1-23DD-42C2-B28F-D73568847691}" type="parTrans" cxnId="{2C8944ED-DD7F-4690-9103-45DC15192DE0}">
      <dgm:prSet/>
      <dgm:spPr/>
      <dgm:t>
        <a:bodyPr/>
        <a:lstStyle/>
        <a:p>
          <a:endParaRPr lang="en-BE"/>
        </a:p>
      </dgm:t>
    </dgm:pt>
    <dgm:pt modelId="{E28F1BA8-5BAA-487B-A616-A1331B22FF55}" type="sibTrans" cxnId="{2C8944ED-DD7F-4690-9103-45DC15192DE0}">
      <dgm:prSet/>
      <dgm:spPr/>
      <dgm:t>
        <a:bodyPr/>
        <a:lstStyle/>
        <a:p>
          <a:endParaRPr lang="en-BE"/>
        </a:p>
      </dgm:t>
    </dgm:pt>
    <dgm:pt modelId="{1DFF7330-70A5-4DEC-B66A-952AFC117826}">
      <dgm:prSet/>
      <dgm:spPr/>
      <dgm:t>
        <a:bodyPr/>
        <a:lstStyle/>
        <a:p>
          <a:r>
            <a:rPr lang="en-GB"/>
            <a:t>Sugerencias de mejora: Los grupos revisan sus contenidos creados basándose en los comentarios para mejorar la calidad y la profundidad.</a:t>
          </a:r>
          <a:endParaRPr lang="en-BE"/>
        </a:p>
      </dgm:t>
    </dgm:pt>
    <dgm:pt modelId="{CE63D207-0C50-4932-A930-04211D26F247}" type="parTrans" cxnId="{AA43A52C-4EB0-4200-A1C8-A2C4A9EDFFAE}">
      <dgm:prSet/>
      <dgm:spPr/>
      <dgm:t>
        <a:bodyPr/>
        <a:lstStyle/>
        <a:p>
          <a:endParaRPr lang="en-BE"/>
        </a:p>
      </dgm:t>
    </dgm:pt>
    <dgm:pt modelId="{8235A935-6722-4F07-BD5C-656B1F15B451}" type="sibTrans" cxnId="{AA43A52C-4EB0-4200-A1C8-A2C4A9EDFFAE}">
      <dgm:prSet/>
      <dgm:spPr/>
      <dgm:t>
        <a:bodyPr/>
        <a:lstStyle/>
        <a:p>
          <a:endParaRPr lang="en-BE"/>
        </a:p>
      </dgm:t>
    </dgm:pt>
    <dgm:pt modelId="{ADD24A2B-07A6-4507-8FD5-25753AB8D76B}">
      <dgm:prSet/>
      <dgm:spPr/>
      <dgm:t>
        <a:bodyPr/>
        <a:lstStyle/>
        <a:p>
          <a:r>
            <a:rPr lang="en-GB"/>
            <a:t>Revisión entre iguales: Asigne a los grupos la tarea de revisar los contenidos de los demás, proporcionándoles comentarios constructivos.</a:t>
          </a:r>
          <a:endParaRPr lang="en-BE"/>
        </a:p>
      </dgm:t>
    </dgm:pt>
    <dgm:pt modelId="{7D91192B-2FBE-4164-BCA0-2DB6E57E378F}" type="parTrans" cxnId="{73C624D0-12A6-40BD-AF98-0A3F317B4A84}">
      <dgm:prSet/>
      <dgm:spPr/>
      <dgm:t>
        <a:bodyPr/>
        <a:lstStyle/>
        <a:p>
          <a:endParaRPr lang="en-BE"/>
        </a:p>
      </dgm:t>
    </dgm:pt>
    <dgm:pt modelId="{0C705229-36EB-44AE-A17F-30575FB0863B}" type="sibTrans" cxnId="{73C624D0-12A6-40BD-AF98-0A3F317B4A84}">
      <dgm:prSet/>
      <dgm:spPr/>
      <dgm:t>
        <a:bodyPr/>
        <a:lstStyle/>
        <a:p>
          <a:endParaRPr lang="en-BE"/>
        </a:p>
      </dgm:t>
    </dgm:pt>
    <dgm:pt modelId="{732A353C-BFF9-4898-BE22-7111B59C27AA}" type="pres">
      <dgm:prSet presAssocID="{50CAFF84-E691-46AF-AA84-926CCE12FC1E}" presName="linear" presStyleCnt="0">
        <dgm:presLayoutVars>
          <dgm:animLvl val="lvl"/>
          <dgm:resizeHandles val="exact"/>
        </dgm:presLayoutVars>
      </dgm:prSet>
      <dgm:spPr/>
    </dgm:pt>
    <dgm:pt modelId="{1F560AB7-EDE0-4F4C-B96C-90FEB2A87F41}" type="pres">
      <dgm:prSet presAssocID="{BF1F9952-3A37-4CA8-A922-7262AE8A553D}" presName="parentText" presStyleLbl="node1" presStyleIdx="0" presStyleCnt="3">
        <dgm:presLayoutVars>
          <dgm:chMax val="0"/>
          <dgm:bulletEnabled val="1"/>
        </dgm:presLayoutVars>
      </dgm:prSet>
      <dgm:spPr/>
    </dgm:pt>
    <dgm:pt modelId="{FFB82EC7-CFA3-43EE-9927-24DC1D5DC487}" type="pres">
      <dgm:prSet presAssocID="{BF1F9952-3A37-4CA8-A922-7262AE8A553D}" presName="childText" presStyleLbl="revTx" presStyleIdx="0" presStyleCnt="3">
        <dgm:presLayoutVars>
          <dgm:bulletEnabled val="1"/>
        </dgm:presLayoutVars>
      </dgm:prSet>
      <dgm:spPr/>
    </dgm:pt>
    <dgm:pt modelId="{C44C5888-FA80-442C-B14B-D0D97CA1524A}" type="pres">
      <dgm:prSet presAssocID="{8E25E12F-FD0E-4BBF-A551-3B10CC3F5AA2}" presName="parentText" presStyleLbl="node1" presStyleIdx="1" presStyleCnt="3">
        <dgm:presLayoutVars>
          <dgm:chMax val="0"/>
          <dgm:bulletEnabled val="1"/>
        </dgm:presLayoutVars>
      </dgm:prSet>
      <dgm:spPr/>
    </dgm:pt>
    <dgm:pt modelId="{2618F524-4486-4AC0-A451-3B08F7A55FA9}" type="pres">
      <dgm:prSet presAssocID="{8E25E12F-FD0E-4BBF-A551-3B10CC3F5AA2}" presName="childText" presStyleLbl="revTx" presStyleIdx="1" presStyleCnt="3">
        <dgm:presLayoutVars>
          <dgm:bulletEnabled val="1"/>
        </dgm:presLayoutVars>
      </dgm:prSet>
      <dgm:spPr/>
    </dgm:pt>
    <dgm:pt modelId="{7DD39482-FD56-4E08-94C3-670187BB5FB2}" type="pres">
      <dgm:prSet presAssocID="{0E2E0D9D-9578-4E34-AD9B-F475AE2756E2}" presName="parentText" presStyleLbl="node1" presStyleIdx="2" presStyleCnt="3">
        <dgm:presLayoutVars>
          <dgm:chMax val="0"/>
          <dgm:bulletEnabled val="1"/>
        </dgm:presLayoutVars>
      </dgm:prSet>
      <dgm:spPr/>
    </dgm:pt>
    <dgm:pt modelId="{45C0201D-A8EA-446F-BF18-A552BEBBB6EA}" type="pres">
      <dgm:prSet presAssocID="{0E2E0D9D-9578-4E34-AD9B-F475AE2756E2}" presName="childText" presStyleLbl="revTx" presStyleIdx="2" presStyleCnt="3">
        <dgm:presLayoutVars>
          <dgm:bulletEnabled val="1"/>
        </dgm:presLayoutVars>
      </dgm:prSet>
      <dgm:spPr/>
    </dgm:pt>
  </dgm:ptLst>
  <dgm:cxnLst>
    <dgm:cxn modelId="{BEA6FC26-F670-49C4-A502-E4D9D02A2675}" srcId="{50CAFF84-E691-46AF-AA84-926CCE12FC1E}" destId="{8E25E12F-FD0E-4BBF-A551-3B10CC3F5AA2}" srcOrd="1" destOrd="0" parTransId="{922DB8FB-D425-4286-B66F-67B51DED717E}" sibTransId="{21574B57-8824-432F-BABD-8ADB7E84F22E}"/>
    <dgm:cxn modelId="{3F6D9629-AA23-48B3-8E2C-E17FBCFB7D53}" srcId="{BF1F9952-3A37-4CA8-A922-7262AE8A553D}" destId="{9F27D933-893B-4880-BF03-BF5725C10A71}" srcOrd="2" destOrd="0" parTransId="{22AAC391-4584-4B26-9D93-5EF89989E897}" sibTransId="{CBDE18AB-E886-4619-B86B-504EFF6F5856}"/>
    <dgm:cxn modelId="{BFEEED2A-7A91-4BA6-BD7D-80772C659F6A}" type="presOf" srcId="{9F27D933-893B-4880-BF03-BF5725C10A71}" destId="{FFB82EC7-CFA3-43EE-9927-24DC1D5DC487}" srcOrd="0" destOrd="2" presId="urn:microsoft.com/office/officeart/2005/8/layout/vList2"/>
    <dgm:cxn modelId="{AA43A52C-4EB0-4200-A1C8-A2C4A9EDFFAE}" srcId="{0E2E0D9D-9578-4E34-AD9B-F475AE2756E2}" destId="{1DFF7330-70A5-4DEC-B66A-952AFC117826}" srcOrd="1" destOrd="0" parTransId="{CE63D207-0C50-4932-A930-04211D26F247}" sibTransId="{8235A935-6722-4F07-BD5C-656B1F15B451}"/>
    <dgm:cxn modelId="{F5ED2C39-EC38-4ED0-B3EA-911CFB0EB3EA}" type="presOf" srcId="{8E25E12F-FD0E-4BBF-A551-3B10CC3F5AA2}" destId="{C44C5888-FA80-442C-B14B-D0D97CA1524A}" srcOrd="0" destOrd="0" presId="urn:microsoft.com/office/officeart/2005/8/layout/vList2"/>
    <dgm:cxn modelId="{20B95D5E-FF7D-40AF-ABEE-AC401F410C1B}" type="presOf" srcId="{06EA5122-9659-4E6D-829D-FDC2933EB266}" destId="{FFB82EC7-CFA3-43EE-9927-24DC1D5DC487}" srcOrd="0" destOrd="0" presId="urn:microsoft.com/office/officeart/2005/8/layout/vList2"/>
    <dgm:cxn modelId="{5E54E35F-EAB9-413A-A39A-7ABC2CDFC7E4}" type="presOf" srcId="{1DFF7330-70A5-4DEC-B66A-952AFC117826}" destId="{45C0201D-A8EA-446F-BF18-A552BEBBB6EA}" srcOrd="0" destOrd="1" presId="urn:microsoft.com/office/officeart/2005/8/layout/vList2"/>
    <dgm:cxn modelId="{8AA0A860-3FC3-4710-B360-A386C9268B51}" type="presOf" srcId="{D6832930-E7BF-454E-AF02-75A79D8CFA78}" destId="{2618F524-4486-4AC0-A451-3B08F7A55FA9}" srcOrd="0" destOrd="1" presId="urn:microsoft.com/office/officeart/2005/8/layout/vList2"/>
    <dgm:cxn modelId="{878A4B42-8415-4521-BF5E-EA1E9B5B9D4C}" srcId="{8E25E12F-FD0E-4BBF-A551-3B10CC3F5AA2}" destId="{25C8BFB0-B383-4488-9954-A80E15236636}" srcOrd="0" destOrd="0" parTransId="{7C3D6CAE-A8DC-4D48-88E4-43A3B2FF7EBF}" sibTransId="{9C6AD7CC-B8C5-457A-A7F0-F74D2B673881}"/>
    <dgm:cxn modelId="{2403BF45-B928-476C-9FC6-14A456F677DA}" srcId="{BF1F9952-3A37-4CA8-A922-7262AE8A553D}" destId="{D70A55CB-7F27-42DC-B271-EA9D68A8BCA6}" srcOrd="1" destOrd="0" parTransId="{84996FC2-63AA-4341-BB95-E002E8493C10}" sibTransId="{10133368-1176-4995-8058-6FB0533993E5}"/>
    <dgm:cxn modelId="{3E145447-CE14-42F2-B049-7C5DFE569E28}" type="presOf" srcId="{B4040A5D-D8E5-42D2-87A7-2BA257E06F0E}" destId="{45C0201D-A8EA-446F-BF18-A552BEBBB6EA}" srcOrd="0" destOrd="0" presId="urn:microsoft.com/office/officeart/2005/8/layout/vList2"/>
    <dgm:cxn modelId="{06C4906D-84A2-4C7E-9177-F50FD7A89A02}" srcId="{50CAFF84-E691-46AF-AA84-926CCE12FC1E}" destId="{BF1F9952-3A37-4CA8-A922-7262AE8A553D}" srcOrd="0" destOrd="0" parTransId="{7E98A071-A227-4AF9-BDA7-1F90F2D2CBEA}" sibTransId="{B7187B32-78A1-4177-B731-2151262F8A19}"/>
    <dgm:cxn modelId="{79114452-0A08-4387-B323-8EECC32933D0}" srcId="{8E25E12F-FD0E-4BBF-A551-3B10CC3F5AA2}" destId="{DCC8D079-6C2D-48A7-AC0B-D1A1319ECCBD}" srcOrd="2" destOrd="0" parTransId="{E290B9C8-DF76-42F0-BF0F-10B61486BF5F}" sibTransId="{11C04B08-0785-4302-9DC4-66D60A735C93}"/>
    <dgm:cxn modelId="{0AA4CF75-1758-43F5-9350-B93199CA0025}" type="presOf" srcId="{ADD24A2B-07A6-4507-8FD5-25753AB8D76B}" destId="{45C0201D-A8EA-446F-BF18-A552BEBBB6EA}" srcOrd="0" destOrd="2" presId="urn:microsoft.com/office/officeart/2005/8/layout/vList2"/>
    <dgm:cxn modelId="{8020B687-96B0-42F9-BAF6-495D1B7C56F8}" type="presOf" srcId="{0E2E0D9D-9578-4E34-AD9B-F475AE2756E2}" destId="{7DD39482-FD56-4E08-94C3-670187BB5FB2}" srcOrd="0" destOrd="0" presId="urn:microsoft.com/office/officeart/2005/8/layout/vList2"/>
    <dgm:cxn modelId="{34BA3D9C-B8B4-46E4-A5FE-AB020E256538}" srcId="{8E25E12F-FD0E-4BBF-A551-3B10CC3F5AA2}" destId="{D6832930-E7BF-454E-AF02-75A79D8CFA78}" srcOrd="1" destOrd="0" parTransId="{07810311-7429-4FE0-B25D-4C21B6312945}" sibTransId="{C3CB1BDD-C2E0-47DE-BAB0-330220807F59}"/>
    <dgm:cxn modelId="{506CF59F-04C0-4AA7-B15E-23892F305B6D}" type="presOf" srcId="{DCC8D079-6C2D-48A7-AC0B-D1A1319ECCBD}" destId="{2618F524-4486-4AC0-A451-3B08F7A55FA9}" srcOrd="0" destOrd="2" presId="urn:microsoft.com/office/officeart/2005/8/layout/vList2"/>
    <dgm:cxn modelId="{4FAAD3A1-48C7-4190-9DBF-BA8C7518AB9F}" type="presOf" srcId="{50CAFF84-E691-46AF-AA84-926CCE12FC1E}" destId="{732A353C-BFF9-4898-BE22-7111B59C27AA}" srcOrd="0" destOrd="0" presId="urn:microsoft.com/office/officeart/2005/8/layout/vList2"/>
    <dgm:cxn modelId="{89BBF5C4-2A4F-4F4B-8609-AFF2A2253948}" type="presOf" srcId="{D70A55CB-7F27-42DC-B271-EA9D68A8BCA6}" destId="{FFB82EC7-CFA3-43EE-9927-24DC1D5DC487}" srcOrd="0" destOrd="1" presId="urn:microsoft.com/office/officeart/2005/8/layout/vList2"/>
    <dgm:cxn modelId="{73C624D0-12A6-40BD-AF98-0A3F317B4A84}" srcId="{0E2E0D9D-9578-4E34-AD9B-F475AE2756E2}" destId="{ADD24A2B-07A6-4507-8FD5-25753AB8D76B}" srcOrd="2" destOrd="0" parTransId="{7D91192B-2FBE-4164-BCA0-2DB6E57E378F}" sibTransId="{0C705229-36EB-44AE-A17F-30575FB0863B}"/>
    <dgm:cxn modelId="{DD4A41D9-A48C-46E6-8AF6-3A188A3DD4CE}" type="presOf" srcId="{BF1F9952-3A37-4CA8-A922-7262AE8A553D}" destId="{1F560AB7-EDE0-4F4C-B96C-90FEB2A87F41}" srcOrd="0" destOrd="0" presId="urn:microsoft.com/office/officeart/2005/8/layout/vList2"/>
    <dgm:cxn modelId="{E23E55E7-3607-4370-B594-8F28923B9ADB}" srcId="{BF1F9952-3A37-4CA8-A922-7262AE8A553D}" destId="{06EA5122-9659-4E6D-829D-FDC2933EB266}" srcOrd="0" destOrd="0" parTransId="{26166AC2-F3E9-40A2-980B-B20C553EC613}" sibTransId="{07CCC37C-3300-42BA-B7A7-FF3DD71CBAB4}"/>
    <dgm:cxn modelId="{D53386EA-19C0-4168-8C6E-BB8449D8EA59}" srcId="{50CAFF84-E691-46AF-AA84-926CCE12FC1E}" destId="{0E2E0D9D-9578-4E34-AD9B-F475AE2756E2}" srcOrd="2" destOrd="0" parTransId="{BB7C6224-EBEA-4311-9C59-8D29BD8F405C}" sibTransId="{913A48CF-7CA3-4942-97DD-90A2144E55AC}"/>
    <dgm:cxn modelId="{2C8944ED-DD7F-4690-9103-45DC15192DE0}" srcId="{0E2E0D9D-9578-4E34-AD9B-F475AE2756E2}" destId="{B4040A5D-D8E5-42D2-87A7-2BA257E06F0E}" srcOrd="0" destOrd="0" parTransId="{FFB09FD1-23DD-42C2-B28F-D73568847691}" sibTransId="{E28F1BA8-5BAA-487B-A616-A1331B22FF55}"/>
    <dgm:cxn modelId="{55B664FD-A38A-44EE-AA50-BC3320D35F51}" type="presOf" srcId="{25C8BFB0-B383-4488-9954-A80E15236636}" destId="{2618F524-4486-4AC0-A451-3B08F7A55FA9}" srcOrd="0" destOrd="0" presId="urn:microsoft.com/office/officeart/2005/8/layout/vList2"/>
    <dgm:cxn modelId="{B3ACB13A-3043-473F-B346-B88287317EC4}" type="presParOf" srcId="{732A353C-BFF9-4898-BE22-7111B59C27AA}" destId="{1F560AB7-EDE0-4F4C-B96C-90FEB2A87F41}" srcOrd="0" destOrd="0" presId="urn:microsoft.com/office/officeart/2005/8/layout/vList2"/>
    <dgm:cxn modelId="{DA52C5AB-8195-427E-975D-568129E299BC}" type="presParOf" srcId="{732A353C-BFF9-4898-BE22-7111B59C27AA}" destId="{FFB82EC7-CFA3-43EE-9927-24DC1D5DC487}" srcOrd="1" destOrd="0" presId="urn:microsoft.com/office/officeart/2005/8/layout/vList2"/>
    <dgm:cxn modelId="{AB45AD21-8C39-4619-BF5C-EAD721AF6E87}" type="presParOf" srcId="{732A353C-BFF9-4898-BE22-7111B59C27AA}" destId="{C44C5888-FA80-442C-B14B-D0D97CA1524A}" srcOrd="2" destOrd="0" presId="urn:microsoft.com/office/officeart/2005/8/layout/vList2"/>
    <dgm:cxn modelId="{E08B1F7A-A7E7-4764-8306-35467ECF8469}" type="presParOf" srcId="{732A353C-BFF9-4898-BE22-7111B59C27AA}" destId="{2618F524-4486-4AC0-A451-3B08F7A55FA9}" srcOrd="3" destOrd="0" presId="urn:microsoft.com/office/officeart/2005/8/layout/vList2"/>
    <dgm:cxn modelId="{9260FFB3-B84D-4E12-95F1-2025AB170C2C}" type="presParOf" srcId="{732A353C-BFF9-4898-BE22-7111B59C27AA}" destId="{7DD39482-FD56-4E08-94C3-670187BB5FB2}" srcOrd="4" destOrd="0" presId="urn:microsoft.com/office/officeart/2005/8/layout/vList2"/>
    <dgm:cxn modelId="{6C11CEAE-55BF-4C7C-9F05-E563E51E6AE4}" type="presParOf" srcId="{732A353C-BFF9-4898-BE22-7111B59C27AA}" destId="{45C0201D-A8EA-446F-BF18-A552BEBBB6EA}"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3A9599-14B7-443E-8978-BF0D04D10901}"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2929B652-FCC7-4C2C-AF8F-34E43664404A}">
      <dgm:prSet/>
      <dgm:spPr/>
      <dgm:t>
        <a:bodyPr/>
        <a:lstStyle/>
        <a:p>
          <a:pPr>
            <a:lnSpc>
              <a:spcPct val="100000"/>
            </a:lnSpc>
          </a:pPr>
          <a:r>
            <a:rPr lang="en-GB" b="1" dirty="0"/>
            <a:t>Aclarar funciones y responsabilidades: </a:t>
          </a:r>
          <a:r>
            <a:rPr lang="en-GB" dirty="0"/>
            <a:t>Empiece por asignar funciones y responsabilidades claras a cada miembro del equipo, en función de sus puntos fuertes y su experiencia. Esta claridad ayuda a evitar solapamientos en el trabajo y garantiza que se cubran todas las tareas necesarias.</a:t>
          </a:r>
          <a:endParaRPr lang="en-US" dirty="0"/>
        </a:p>
      </dgm:t>
    </dgm:pt>
    <dgm:pt modelId="{4A1A5675-3642-4D8E-B1E5-EABA3C128232}" type="parTrans" cxnId="{2069CFAC-5D95-4618-8AF3-C0B1395D9454}">
      <dgm:prSet/>
      <dgm:spPr/>
      <dgm:t>
        <a:bodyPr/>
        <a:lstStyle/>
        <a:p>
          <a:endParaRPr lang="en-US"/>
        </a:p>
      </dgm:t>
    </dgm:pt>
    <dgm:pt modelId="{E791BA69-8697-4AA7-A704-921269FA29F4}" type="sibTrans" cxnId="{2069CFAC-5D95-4618-8AF3-C0B1395D9454}">
      <dgm:prSet/>
      <dgm:spPr/>
      <dgm:t>
        <a:bodyPr/>
        <a:lstStyle/>
        <a:p>
          <a:endParaRPr lang="en-US"/>
        </a:p>
      </dgm:t>
    </dgm:pt>
    <dgm:pt modelId="{2D2A8672-EBA3-48D5-A38B-0C589813FBC1}">
      <dgm:prSet/>
      <dgm:spPr/>
      <dgm:t>
        <a:bodyPr/>
        <a:lstStyle/>
        <a:p>
          <a:pPr>
            <a:lnSpc>
              <a:spcPct val="100000"/>
            </a:lnSpc>
          </a:pPr>
          <a:r>
            <a:rPr lang="en-GB" b="1"/>
            <a:t>Establecer una visión compartida: </a:t>
          </a:r>
          <a:r>
            <a:rPr lang="en-GB"/>
            <a:t>Asegúrese de que todos los miembros del equipo comparten los objetivos y resultados del proyecto. Esta alineación fomenta un sentido de propósito y dirección, guiando los esfuerzos del equipo hacia un objetivo común.</a:t>
          </a:r>
          <a:endParaRPr lang="en-US"/>
        </a:p>
      </dgm:t>
    </dgm:pt>
    <dgm:pt modelId="{92354ECB-29A9-4923-B37E-D6F29A102295}" type="parTrans" cxnId="{E0D736B2-DB47-4F84-8C05-83BF2065378E}">
      <dgm:prSet/>
      <dgm:spPr/>
      <dgm:t>
        <a:bodyPr/>
        <a:lstStyle/>
        <a:p>
          <a:endParaRPr lang="en-US"/>
        </a:p>
      </dgm:t>
    </dgm:pt>
    <dgm:pt modelId="{CCF9F05F-3516-4C0C-A35D-98515BE85C58}" type="sibTrans" cxnId="{E0D736B2-DB47-4F84-8C05-83BF2065378E}">
      <dgm:prSet/>
      <dgm:spPr/>
      <dgm:t>
        <a:bodyPr/>
        <a:lstStyle/>
        <a:p>
          <a:endParaRPr lang="en-US"/>
        </a:p>
      </dgm:t>
    </dgm:pt>
    <dgm:pt modelId="{73277EFC-2261-4774-99FE-BD13381D5B48}">
      <dgm:prSet/>
      <dgm:spPr/>
      <dgm:t>
        <a:bodyPr/>
        <a:lstStyle/>
        <a:p>
          <a:pPr>
            <a:lnSpc>
              <a:spcPct val="100000"/>
            </a:lnSpc>
          </a:pPr>
          <a:r>
            <a:rPr lang="en-GB" b="1"/>
            <a:t>Planificación de plazos e hitos: </a:t>
          </a:r>
          <a:r>
            <a:rPr lang="en-GB"/>
            <a:t>Elabore un calendario detallado del proyecto que incluya los principales hitos y plazos. Este calendario sirve de hoja de ruta para el proyecto y ayuda a mantener al equipo en el buen camino y centrado en la consecución de sus objetivos.</a:t>
          </a:r>
          <a:endParaRPr lang="en-US"/>
        </a:p>
      </dgm:t>
    </dgm:pt>
    <dgm:pt modelId="{35180D6D-9E9F-4F3E-844F-BAC295D7DB6A}" type="parTrans" cxnId="{14B92DE5-D6F7-4575-BFAE-59031F971F41}">
      <dgm:prSet/>
      <dgm:spPr/>
      <dgm:t>
        <a:bodyPr/>
        <a:lstStyle/>
        <a:p>
          <a:endParaRPr lang="en-US"/>
        </a:p>
      </dgm:t>
    </dgm:pt>
    <dgm:pt modelId="{F7344358-D298-42D2-921A-74301FBB30F2}" type="sibTrans" cxnId="{14B92DE5-D6F7-4575-BFAE-59031F971F41}">
      <dgm:prSet/>
      <dgm:spPr/>
      <dgm:t>
        <a:bodyPr/>
        <a:lstStyle/>
        <a:p>
          <a:endParaRPr lang="en-US"/>
        </a:p>
      </dgm:t>
    </dgm:pt>
    <dgm:pt modelId="{DDB5D3DC-EDE6-4C37-B7D3-6EE5246AF897}">
      <dgm:prSet/>
      <dgm:spPr/>
      <dgm:t>
        <a:bodyPr/>
        <a:lstStyle/>
        <a:p>
          <a:pPr>
            <a:lnSpc>
              <a:spcPct val="100000"/>
            </a:lnSpc>
          </a:pPr>
          <a:r>
            <a:rPr lang="en-GB" b="1"/>
            <a:t>Utilizar herramientas de gestión de proyectos</a:t>
          </a:r>
          <a:r>
            <a:rPr lang="en-GB"/>
            <a:t>: Aprovecha herramientas de gestión de proyectos como Asana, Trello o Monday.com para organizar tareas, fijar plazos y hacer un seguimiento del progreso. Estas herramientas ofrecen una visión general del estado del proyecto y facilitan la comunicación entre los miembros del equipo.</a:t>
          </a:r>
          <a:endParaRPr lang="en-US"/>
        </a:p>
      </dgm:t>
    </dgm:pt>
    <dgm:pt modelId="{E587B414-ACAD-4F63-9775-7ED8797F8E66}" type="parTrans" cxnId="{E9BCA114-7BA3-4FFC-A047-32F8EA6EB14E}">
      <dgm:prSet/>
      <dgm:spPr/>
      <dgm:t>
        <a:bodyPr/>
        <a:lstStyle/>
        <a:p>
          <a:endParaRPr lang="en-US"/>
        </a:p>
      </dgm:t>
    </dgm:pt>
    <dgm:pt modelId="{A0F96526-2A96-4E51-BB6B-CDE9A7A1F57B}" type="sibTrans" cxnId="{E9BCA114-7BA3-4FFC-A047-32F8EA6EB14E}">
      <dgm:prSet/>
      <dgm:spPr/>
      <dgm:t>
        <a:bodyPr/>
        <a:lstStyle/>
        <a:p>
          <a:endParaRPr lang="en-US"/>
        </a:p>
      </dgm:t>
    </dgm:pt>
    <dgm:pt modelId="{8E814929-A039-4211-85A3-34E06AF0D2D7}">
      <dgm:prSet/>
      <dgm:spPr/>
      <dgm:t>
        <a:bodyPr/>
        <a:lstStyle/>
        <a:p>
          <a:pPr>
            <a:lnSpc>
              <a:spcPct val="100000"/>
            </a:lnSpc>
          </a:pPr>
          <a:r>
            <a:rPr lang="en-GB" b="1"/>
            <a:t>Comunicación y reuniones periódicas</a:t>
          </a:r>
          <a:r>
            <a:rPr lang="en-GB"/>
            <a:t>: Programe reuniones periódicas del equipo para debatir los avances, abordar los retos y ajustar los planes según sea necesario. Una comunicación abierta y continua garantiza que todo el mundo esté alineado e informado.</a:t>
          </a:r>
          <a:endParaRPr lang="en-US"/>
        </a:p>
      </dgm:t>
    </dgm:pt>
    <dgm:pt modelId="{886C9353-1566-4D31-89EC-D08182C369C9}" type="parTrans" cxnId="{616C723D-38D9-4AB5-BFA3-5AE9E36362D6}">
      <dgm:prSet/>
      <dgm:spPr/>
      <dgm:t>
        <a:bodyPr/>
        <a:lstStyle/>
        <a:p>
          <a:endParaRPr lang="en-US"/>
        </a:p>
      </dgm:t>
    </dgm:pt>
    <dgm:pt modelId="{5D00BC00-6410-4049-AC48-E87092AFF833}" type="sibTrans" cxnId="{616C723D-38D9-4AB5-BFA3-5AE9E36362D6}">
      <dgm:prSet/>
      <dgm:spPr/>
      <dgm:t>
        <a:bodyPr/>
        <a:lstStyle/>
        <a:p>
          <a:endParaRPr lang="en-US"/>
        </a:p>
      </dgm:t>
    </dgm:pt>
    <dgm:pt modelId="{A8DB910A-25D7-479B-8B1B-70FCB76822EB}" type="pres">
      <dgm:prSet presAssocID="{D53A9599-14B7-443E-8978-BF0D04D10901}" presName="root" presStyleCnt="0">
        <dgm:presLayoutVars>
          <dgm:dir/>
          <dgm:resizeHandles val="exact"/>
        </dgm:presLayoutVars>
      </dgm:prSet>
      <dgm:spPr/>
    </dgm:pt>
    <dgm:pt modelId="{55CD5ED1-B560-424C-8691-76B64EFA36B9}" type="pres">
      <dgm:prSet presAssocID="{2929B652-FCC7-4C2C-AF8F-34E43664404A}" presName="compNode" presStyleCnt="0"/>
      <dgm:spPr/>
    </dgm:pt>
    <dgm:pt modelId="{CEEFBA03-E106-42EA-9A2D-EC3FF2529F5E}" type="pres">
      <dgm:prSet presAssocID="{2929B652-FCC7-4C2C-AF8F-34E43664404A}" presName="bgRect" presStyleLbl="bgShp" presStyleIdx="0" presStyleCnt="5"/>
      <dgm:spPr/>
    </dgm:pt>
    <dgm:pt modelId="{0C91F2E0-0B67-4EF8-A526-E97099D0B71A}" type="pres">
      <dgm:prSet presAssocID="{2929B652-FCC7-4C2C-AF8F-34E43664404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AE1CB29B-69BA-4DDA-996F-32D3C9B09E84}" type="pres">
      <dgm:prSet presAssocID="{2929B652-FCC7-4C2C-AF8F-34E43664404A}" presName="spaceRect" presStyleCnt="0"/>
      <dgm:spPr/>
    </dgm:pt>
    <dgm:pt modelId="{9811A839-B70D-4297-B4CB-62BF04A471AE}" type="pres">
      <dgm:prSet presAssocID="{2929B652-FCC7-4C2C-AF8F-34E43664404A}" presName="parTx" presStyleLbl="revTx" presStyleIdx="0" presStyleCnt="5">
        <dgm:presLayoutVars>
          <dgm:chMax val="0"/>
          <dgm:chPref val="0"/>
        </dgm:presLayoutVars>
      </dgm:prSet>
      <dgm:spPr/>
    </dgm:pt>
    <dgm:pt modelId="{9FB349F7-3FDE-4AB5-8577-13F0BAC8AA8F}" type="pres">
      <dgm:prSet presAssocID="{E791BA69-8697-4AA7-A704-921269FA29F4}" presName="sibTrans" presStyleCnt="0"/>
      <dgm:spPr/>
    </dgm:pt>
    <dgm:pt modelId="{4ACE6BF8-E85F-4382-A20D-F3E937AD07A2}" type="pres">
      <dgm:prSet presAssocID="{2D2A8672-EBA3-48D5-A38B-0C589813FBC1}" presName="compNode" presStyleCnt="0"/>
      <dgm:spPr/>
    </dgm:pt>
    <dgm:pt modelId="{8E6754D6-8EC8-4CB6-A214-29474E1A66D3}" type="pres">
      <dgm:prSet presAssocID="{2D2A8672-EBA3-48D5-A38B-0C589813FBC1}" presName="bgRect" presStyleLbl="bgShp" presStyleIdx="1" presStyleCnt="5"/>
      <dgm:spPr/>
    </dgm:pt>
    <dgm:pt modelId="{1D2C1ACB-075C-487A-A333-D54F89678A08}" type="pres">
      <dgm:prSet presAssocID="{2D2A8672-EBA3-48D5-A38B-0C589813FBC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76862217-C91A-471F-A352-12BC230D456E}" type="pres">
      <dgm:prSet presAssocID="{2D2A8672-EBA3-48D5-A38B-0C589813FBC1}" presName="spaceRect" presStyleCnt="0"/>
      <dgm:spPr/>
    </dgm:pt>
    <dgm:pt modelId="{7EA6F59B-9943-42CD-A0A5-9FAAD7A9BFB5}" type="pres">
      <dgm:prSet presAssocID="{2D2A8672-EBA3-48D5-A38B-0C589813FBC1}" presName="parTx" presStyleLbl="revTx" presStyleIdx="1" presStyleCnt="5">
        <dgm:presLayoutVars>
          <dgm:chMax val="0"/>
          <dgm:chPref val="0"/>
        </dgm:presLayoutVars>
      </dgm:prSet>
      <dgm:spPr/>
    </dgm:pt>
    <dgm:pt modelId="{2483A53E-3CE7-42E6-B495-1BBD8FA053B2}" type="pres">
      <dgm:prSet presAssocID="{CCF9F05F-3516-4C0C-A35D-98515BE85C58}" presName="sibTrans" presStyleCnt="0"/>
      <dgm:spPr/>
    </dgm:pt>
    <dgm:pt modelId="{CCA88BCD-A6A3-4E75-B724-B3FCBBE001AB}" type="pres">
      <dgm:prSet presAssocID="{73277EFC-2261-4774-99FE-BD13381D5B48}" presName="compNode" presStyleCnt="0"/>
      <dgm:spPr/>
    </dgm:pt>
    <dgm:pt modelId="{9AE6E4B2-7A54-4E51-B3E3-A7108E742C09}" type="pres">
      <dgm:prSet presAssocID="{73277EFC-2261-4774-99FE-BD13381D5B48}" presName="bgRect" presStyleLbl="bgShp" presStyleIdx="2" presStyleCnt="5"/>
      <dgm:spPr/>
    </dgm:pt>
    <dgm:pt modelId="{65A9E06D-D805-4DCC-A63B-D1784ADA5285}" type="pres">
      <dgm:prSet presAssocID="{73277EFC-2261-4774-99FE-BD13381D5B4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ily Calendar"/>
        </a:ext>
      </dgm:extLst>
    </dgm:pt>
    <dgm:pt modelId="{C609700B-DBF5-47DE-ACAF-72BB0C5B241D}" type="pres">
      <dgm:prSet presAssocID="{73277EFC-2261-4774-99FE-BD13381D5B48}" presName="spaceRect" presStyleCnt="0"/>
      <dgm:spPr/>
    </dgm:pt>
    <dgm:pt modelId="{FEA443A1-BF21-406E-9057-1BD039678135}" type="pres">
      <dgm:prSet presAssocID="{73277EFC-2261-4774-99FE-BD13381D5B48}" presName="parTx" presStyleLbl="revTx" presStyleIdx="2" presStyleCnt="5">
        <dgm:presLayoutVars>
          <dgm:chMax val="0"/>
          <dgm:chPref val="0"/>
        </dgm:presLayoutVars>
      </dgm:prSet>
      <dgm:spPr/>
    </dgm:pt>
    <dgm:pt modelId="{077C3CEA-FBDB-41E0-8518-EB2390FC9EFD}" type="pres">
      <dgm:prSet presAssocID="{F7344358-D298-42D2-921A-74301FBB30F2}" presName="sibTrans" presStyleCnt="0"/>
      <dgm:spPr/>
    </dgm:pt>
    <dgm:pt modelId="{B5E57BEE-9821-4814-B845-BCCC22963F45}" type="pres">
      <dgm:prSet presAssocID="{DDB5D3DC-EDE6-4C37-B7D3-6EE5246AF897}" presName="compNode" presStyleCnt="0"/>
      <dgm:spPr/>
    </dgm:pt>
    <dgm:pt modelId="{353D4555-9A9A-47C8-A7FD-B29008000CE6}" type="pres">
      <dgm:prSet presAssocID="{DDB5D3DC-EDE6-4C37-B7D3-6EE5246AF897}" presName="bgRect" presStyleLbl="bgShp" presStyleIdx="3" presStyleCnt="5"/>
      <dgm:spPr/>
    </dgm:pt>
    <dgm:pt modelId="{D2BD74BB-D696-4FEA-B093-EF223EE2B039}" type="pres">
      <dgm:prSet presAssocID="{DDB5D3DC-EDE6-4C37-B7D3-6EE5246AF89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8879B899-5096-4AF0-860C-9072A9E976B4}" type="pres">
      <dgm:prSet presAssocID="{DDB5D3DC-EDE6-4C37-B7D3-6EE5246AF897}" presName="spaceRect" presStyleCnt="0"/>
      <dgm:spPr/>
    </dgm:pt>
    <dgm:pt modelId="{FF40D4D7-22C7-4779-8D32-581DAF0100F7}" type="pres">
      <dgm:prSet presAssocID="{DDB5D3DC-EDE6-4C37-B7D3-6EE5246AF897}" presName="parTx" presStyleLbl="revTx" presStyleIdx="3" presStyleCnt="5">
        <dgm:presLayoutVars>
          <dgm:chMax val="0"/>
          <dgm:chPref val="0"/>
        </dgm:presLayoutVars>
      </dgm:prSet>
      <dgm:spPr/>
    </dgm:pt>
    <dgm:pt modelId="{D3816D07-AE45-4460-94D0-0F0BB5D05647}" type="pres">
      <dgm:prSet presAssocID="{A0F96526-2A96-4E51-BB6B-CDE9A7A1F57B}" presName="sibTrans" presStyleCnt="0"/>
      <dgm:spPr/>
    </dgm:pt>
    <dgm:pt modelId="{A631F92B-909C-48A1-971F-D12FBA17FE39}" type="pres">
      <dgm:prSet presAssocID="{8E814929-A039-4211-85A3-34E06AF0D2D7}" presName="compNode" presStyleCnt="0"/>
      <dgm:spPr/>
    </dgm:pt>
    <dgm:pt modelId="{CFA38E87-3B62-47FE-AF32-3D2A6BC2A698}" type="pres">
      <dgm:prSet presAssocID="{8E814929-A039-4211-85A3-34E06AF0D2D7}" presName="bgRect" presStyleLbl="bgShp" presStyleIdx="4" presStyleCnt="5"/>
      <dgm:spPr/>
    </dgm:pt>
    <dgm:pt modelId="{23D4BBDD-6ED7-4697-96CA-9E9B74F3D3FC}" type="pres">
      <dgm:prSet presAssocID="{8E814929-A039-4211-85A3-34E06AF0D2D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a:ext>
      </dgm:extLst>
    </dgm:pt>
    <dgm:pt modelId="{6A240E5C-0768-488D-BFEB-973F8DDD128A}" type="pres">
      <dgm:prSet presAssocID="{8E814929-A039-4211-85A3-34E06AF0D2D7}" presName="spaceRect" presStyleCnt="0"/>
      <dgm:spPr/>
    </dgm:pt>
    <dgm:pt modelId="{D30FA705-9CAA-484F-969D-E69B00F3C0E4}" type="pres">
      <dgm:prSet presAssocID="{8E814929-A039-4211-85A3-34E06AF0D2D7}" presName="parTx" presStyleLbl="revTx" presStyleIdx="4" presStyleCnt="5">
        <dgm:presLayoutVars>
          <dgm:chMax val="0"/>
          <dgm:chPref val="0"/>
        </dgm:presLayoutVars>
      </dgm:prSet>
      <dgm:spPr/>
    </dgm:pt>
  </dgm:ptLst>
  <dgm:cxnLst>
    <dgm:cxn modelId="{4ADAA80C-27DA-4021-B0F3-5255AF0F742E}" type="presOf" srcId="{8E814929-A039-4211-85A3-34E06AF0D2D7}" destId="{D30FA705-9CAA-484F-969D-E69B00F3C0E4}" srcOrd="0" destOrd="0" presId="urn:microsoft.com/office/officeart/2018/2/layout/IconVerticalSolidList"/>
    <dgm:cxn modelId="{E9BCA114-7BA3-4FFC-A047-32F8EA6EB14E}" srcId="{D53A9599-14B7-443E-8978-BF0D04D10901}" destId="{DDB5D3DC-EDE6-4C37-B7D3-6EE5246AF897}" srcOrd="3" destOrd="0" parTransId="{E587B414-ACAD-4F63-9775-7ED8797F8E66}" sibTransId="{A0F96526-2A96-4E51-BB6B-CDE9A7A1F57B}"/>
    <dgm:cxn modelId="{F2033227-6DCF-472B-839D-74F71F7D691D}" type="presOf" srcId="{2929B652-FCC7-4C2C-AF8F-34E43664404A}" destId="{9811A839-B70D-4297-B4CB-62BF04A471AE}" srcOrd="0" destOrd="0" presId="urn:microsoft.com/office/officeart/2018/2/layout/IconVerticalSolidList"/>
    <dgm:cxn modelId="{616C723D-38D9-4AB5-BFA3-5AE9E36362D6}" srcId="{D53A9599-14B7-443E-8978-BF0D04D10901}" destId="{8E814929-A039-4211-85A3-34E06AF0D2D7}" srcOrd="4" destOrd="0" parTransId="{886C9353-1566-4D31-89EC-D08182C369C9}" sibTransId="{5D00BC00-6410-4049-AC48-E87092AFF833}"/>
    <dgm:cxn modelId="{684E405F-452C-4924-A4EA-C9113C424761}" type="presOf" srcId="{73277EFC-2261-4774-99FE-BD13381D5B48}" destId="{FEA443A1-BF21-406E-9057-1BD039678135}" srcOrd="0" destOrd="0" presId="urn:microsoft.com/office/officeart/2018/2/layout/IconVerticalSolidList"/>
    <dgm:cxn modelId="{6D394286-7AEF-4746-9DA4-D080CEB4DAAE}" type="presOf" srcId="{D53A9599-14B7-443E-8978-BF0D04D10901}" destId="{A8DB910A-25D7-479B-8B1B-70FCB76822EB}" srcOrd="0" destOrd="0" presId="urn:microsoft.com/office/officeart/2018/2/layout/IconVerticalSolidList"/>
    <dgm:cxn modelId="{2069CFAC-5D95-4618-8AF3-C0B1395D9454}" srcId="{D53A9599-14B7-443E-8978-BF0D04D10901}" destId="{2929B652-FCC7-4C2C-AF8F-34E43664404A}" srcOrd="0" destOrd="0" parTransId="{4A1A5675-3642-4D8E-B1E5-EABA3C128232}" sibTransId="{E791BA69-8697-4AA7-A704-921269FA29F4}"/>
    <dgm:cxn modelId="{E0D736B2-DB47-4F84-8C05-83BF2065378E}" srcId="{D53A9599-14B7-443E-8978-BF0D04D10901}" destId="{2D2A8672-EBA3-48D5-A38B-0C589813FBC1}" srcOrd="1" destOrd="0" parTransId="{92354ECB-29A9-4923-B37E-D6F29A102295}" sibTransId="{CCF9F05F-3516-4C0C-A35D-98515BE85C58}"/>
    <dgm:cxn modelId="{14B92DE5-D6F7-4575-BFAE-59031F971F41}" srcId="{D53A9599-14B7-443E-8978-BF0D04D10901}" destId="{73277EFC-2261-4774-99FE-BD13381D5B48}" srcOrd="2" destOrd="0" parTransId="{35180D6D-9E9F-4F3E-844F-BAC295D7DB6A}" sibTransId="{F7344358-D298-42D2-921A-74301FBB30F2}"/>
    <dgm:cxn modelId="{AF91F2F0-65E9-4EA4-94E7-DCA8DD07A28E}" type="presOf" srcId="{2D2A8672-EBA3-48D5-A38B-0C589813FBC1}" destId="{7EA6F59B-9943-42CD-A0A5-9FAAD7A9BFB5}" srcOrd="0" destOrd="0" presId="urn:microsoft.com/office/officeart/2018/2/layout/IconVerticalSolidList"/>
    <dgm:cxn modelId="{54D9D2FC-EEE7-4C46-B1B9-AAE9C897D08E}" type="presOf" srcId="{DDB5D3DC-EDE6-4C37-B7D3-6EE5246AF897}" destId="{FF40D4D7-22C7-4779-8D32-581DAF0100F7}" srcOrd="0" destOrd="0" presId="urn:microsoft.com/office/officeart/2018/2/layout/IconVerticalSolidList"/>
    <dgm:cxn modelId="{365EE757-D76C-4998-9F17-8DA974A2F746}" type="presParOf" srcId="{A8DB910A-25D7-479B-8B1B-70FCB76822EB}" destId="{55CD5ED1-B560-424C-8691-76B64EFA36B9}" srcOrd="0" destOrd="0" presId="urn:microsoft.com/office/officeart/2018/2/layout/IconVerticalSolidList"/>
    <dgm:cxn modelId="{827739A8-E47E-4D10-B7C9-3FFD723FFABC}" type="presParOf" srcId="{55CD5ED1-B560-424C-8691-76B64EFA36B9}" destId="{CEEFBA03-E106-42EA-9A2D-EC3FF2529F5E}" srcOrd="0" destOrd="0" presId="urn:microsoft.com/office/officeart/2018/2/layout/IconVerticalSolidList"/>
    <dgm:cxn modelId="{225869A3-8710-4DBB-B9C0-7EFD29F5D14D}" type="presParOf" srcId="{55CD5ED1-B560-424C-8691-76B64EFA36B9}" destId="{0C91F2E0-0B67-4EF8-A526-E97099D0B71A}" srcOrd="1" destOrd="0" presId="urn:microsoft.com/office/officeart/2018/2/layout/IconVerticalSolidList"/>
    <dgm:cxn modelId="{97CB24E5-6782-4D75-88ED-AC6FA65A94BF}" type="presParOf" srcId="{55CD5ED1-B560-424C-8691-76B64EFA36B9}" destId="{AE1CB29B-69BA-4DDA-996F-32D3C9B09E84}" srcOrd="2" destOrd="0" presId="urn:microsoft.com/office/officeart/2018/2/layout/IconVerticalSolidList"/>
    <dgm:cxn modelId="{642271BC-E1B2-418A-B746-4C585BAFCD08}" type="presParOf" srcId="{55CD5ED1-B560-424C-8691-76B64EFA36B9}" destId="{9811A839-B70D-4297-B4CB-62BF04A471AE}" srcOrd="3" destOrd="0" presId="urn:microsoft.com/office/officeart/2018/2/layout/IconVerticalSolidList"/>
    <dgm:cxn modelId="{CF68AAA5-03EE-426C-8E0F-5F8EEFE8A5C6}" type="presParOf" srcId="{A8DB910A-25D7-479B-8B1B-70FCB76822EB}" destId="{9FB349F7-3FDE-4AB5-8577-13F0BAC8AA8F}" srcOrd="1" destOrd="0" presId="urn:microsoft.com/office/officeart/2018/2/layout/IconVerticalSolidList"/>
    <dgm:cxn modelId="{99111A69-AF5F-4DA9-8804-52594EC25F70}" type="presParOf" srcId="{A8DB910A-25D7-479B-8B1B-70FCB76822EB}" destId="{4ACE6BF8-E85F-4382-A20D-F3E937AD07A2}" srcOrd="2" destOrd="0" presId="urn:microsoft.com/office/officeart/2018/2/layout/IconVerticalSolidList"/>
    <dgm:cxn modelId="{3D7ED239-0AE1-47FF-9978-ED2D8640910D}" type="presParOf" srcId="{4ACE6BF8-E85F-4382-A20D-F3E937AD07A2}" destId="{8E6754D6-8EC8-4CB6-A214-29474E1A66D3}" srcOrd="0" destOrd="0" presId="urn:microsoft.com/office/officeart/2018/2/layout/IconVerticalSolidList"/>
    <dgm:cxn modelId="{C1544C0E-BE47-47EE-BFC1-A457F369DC97}" type="presParOf" srcId="{4ACE6BF8-E85F-4382-A20D-F3E937AD07A2}" destId="{1D2C1ACB-075C-487A-A333-D54F89678A08}" srcOrd="1" destOrd="0" presId="urn:microsoft.com/office/officeart/2018/2/layout/IconVerticalSolidList"/>
    <dgm:cxn modelId="{E2723CF1-3232-43FC-948A-3F882D9BF6E9}" type="presParOf" srcId="{4ACE6BF8-E85F-4382-A20D-F3E937AD07A2}" destId="{76862217-C91A-471F-A352-12BC230D456E}" srcOrd="2" destOrd="0" presId="urn:microsoft.com/office/officeart/2018/2/layout/IconVerticalSolidList"/>
    <dgm:cxn modelId="{DC6E5F2F-EBF1-44CD-8FF2-08F0CBA15D5A}" type="presParOf" srcId="{4ACE6BF8-E85F-4382-A20D-F3E937AD07A2}" destId="{7EA6F59B-9943-42CD-A0A5-9FAAD7A9BFB5}" srcOrd="3" destOrd="0" presId="urn:microsoft.com/office/officeart/2018/2/layout/IconVerticalSolidList"/>
    <dgm:cxn modelId="{90B8361B-4068-4775-BC6D-0CD1FE77ABA6}" type="presParOf" srcId="{A8DB910A-25D7-479B-8B1B-70FCB76822EB}" destId="{2483A53E-3CE7-42E6-B495-1BBD8FA053B2}" srcOrd="3" destOrd="0" presId="urn:microsoft.com/office/officeart/2018/2/layout/IconVerticalSolidList"/>
    <dgm:cxn modelId="{E953C375-C99B-4546-8BE2-C940FD79802B}" type="presParOf" srcId="{A8DB910A-25D7-479B-8B1B-70FCB76822EB}" destId="{CCA88BCD-A6A3-4E75-B724-B3FCBBE001AB}" srcOrd="4" destOrd="0" presId="urn:microsoft.com/office/officeart/2018/2/layout/IconVerticalSolidList"/>
    <dgm:cxn modelId="{79EB2DE4-4886-4ECE-A56C-ED20DE60A360}" type="presParOf" srcId="{CCA88BCD-A6A3-4E75-B724-B3FCBBE001AB}" destId="{9AE6E4B2-7A54-4E51-B3E3-A7108E742C09}" srcOrd="0" destOrd="0" presId="urn:microsoft.com/office/officeart/2018/2/layout/IconVerticalSolidList"/>
    <dgm:cxn modelId="{A8B7657A-CC8B-4663-A47E-C3BE8FBAC86F}" type="presParOf" srcId="{CCA88BCD-A6A3-4E75-B724-B3FCBBE001AB}" destId="{65A9E06D-D805-4DCC-A63B-D1784ADA5285}" srcOrd="1" destOrd="0" presId="urn:microsoft.com/office/officeart/2018/2/layout/IconVerticalSolidList"/>
    <dgm:cxn modelId="{34C6FD20-041D-4B5A-9911-A37A96370EC7}" type="presParOf" srcId="{CCA88BCD-A6A3-4E75-B724-B3FCBBE001AB}" destId="{C609700B-DBF5-47DE-ACAF-72BB0C5B241D}" srcOrd="2" destOrd="0" presId="urn:microsoft.com/office/officeart/2018/2/layout/IconVerticalSolidList"/>
    <dgm:cxn modelId="{7A090ADA-9191-40C1-AAA1-0EACF5630310}" type="presParOf" srcId="{CCA88BCD-A6A3-4E75-B724-B3FCBBE001AB}" destId="{FEA443A1-BF21-406E-9057-1BD039678135}" srcOrd="3" destOrd="0" presId="urn:microsoft.com/office/officeart/2018/2/layout/IconVerticalSolidList"/>
    <dgm:cxn modelId="{9C1D95F2-C536-4F16-AE91-39D212410B55}" type="presParOf" srcId="{A8DB910A-25D7-479B-8B1B-70FCB76822EB}" destId="{077C3CEA-FBDB-41E0-8518-EB2390FC9EFD}" srcOrd="5" destOrd="0" presId="urn:microsoft.com/office/officeart/2018/2/layout/IconVerticalSolidList"/>
    <dgm:cxn modelId="{FCB39176-89AE-42C4-9283-210AAA67C55A}" type="presParOf" srcId="{A8DB910A-25D7-479B-8B1B-70FCB76822EB}" destId="{B5E57BEE-9821-4814-B845-BCCC22963F45}" srcOrd="6" destOrd="0" presId="urn:microsoft.com/office/officeart/2018/2/layout/IconVerticalSolidList"/>
    <dgm:cxn modelId="{DC75A0C1-C456-4B24-A601-20704DBEEA59}" type="presParOf" srcId="{B5E57BEE-9821-4814-B845-BCCC22963F45}" destId="{353D4555-9A9A-47C8-A7FD-B29008000CE6}" srcOrd="0" destOrd="0" presId="urn:microsoft.com/office/officeart/2018/2/layout/IconVerticalSolidList"/>
    <dgm:cxn modelId="{B72AEFE4-74F9-4911-9C1A-4C4503A94531}" type="presParOf" srcId="{B5E57BEE-9821-4814-B845-BCCC22963F45}" destId="{D2BD74BB-D696-4FEA-B093-EF223EE2B039}" srcOrd="1" destOrd="0" presId="urn:microsoft.com/office/officeart/2018/2/layout/IconVerticalSolidList"/>
    <dgm:cxn modelId="{C52199A3-A58B-4141-BF62-F7A87589E807}" type="presParOf" srcId="{B5E57BEE-9821-4814-B845-BCCC22963F45}" destId="{8879B899-5096-4AF0-860C-9072A9E976B4}" srcOrd="2" destOrd="0" presId="urn:microsoft.com/office/officeart/2018/2/layout/IconVerticalSolidList"/>
    <dgm:cxn modelId="{1B3313B1-D005-4427-8E9E-AC59A1DB1846}" type="presParOf" srcId="{B5E57BEE-9821-4814-B845-BCCC22963F45}" destId="{FF40D4D7-22C7-4779-8D32-581DAF0100F7}" srcOrd="3" destOrd="0" presId="urn:microsoft.com/office/officeart/2018/2/layout/IconVerticalSolidList"/>
    <dgm:cxn modelId="{AFA88756-9587-48A2-A257-86DB30854D01}" type="presParOf" srcId="{A8DB910A-25D7-479B-8B1B-70FCB76822EB}" destId="{D3816D07-AE45-4460-94D0-0F0BB5D05647}" srcOrd="7" destOrd="0" presId="urn:microsoft.com/office/officeart/2018/2/layout/IconVerticalSolidList"/>
    <dgm:cxn modelId="{7794C434-42DC-49FB-96EB-941FB7F41CB8}" type="presParOf" srcId="{A8DB910A-25D7-479B-8B1B-70FCB76822EB}" destId="{A631F92B-909C-48A1-971F-D12FBA17FE39}" srcOrd="8" destOrd="0" presId="urn:microsoft.com/office/officeart/2018/2/layout/IconVerticalSolidList"/>
    <dgm:cxn modelId="{40A5FDD4-2C2E-433D-B096-67B05E27E4A7}" type="presParOf" srcId="{A631F92B-909C-48A1-971F-D12FBA17FE39}" destId="{CFA38E87-3B62-47FE-AF32-3D2A6BC2A698}" srcOrd="0" destOrd="0" presId="urn:microsoft.com/office/officeart/2018/2/layout/IconVerticalSolidList"/>
    <dgm:cxn modelId="{8AB3E9AF-912A-400A-B5DF-11029C3E841D}" type="presParOf" srcId="{A631F92B-909C-48A1-971F-D12FBA17FE39}" destId="{23D4BBDD-6ED7-4697-96CA-9E9B74F3D3FC}" srcOrd="1" destOrd="0" presId="urn:microsoft.com/office/officeart/2018/2/layout/IconVerticalSolidList"/>
    <dgm:cxn modelId="{CD676096-F868-4379-A1C2-3B7CAC81B3F2}" type="presParOf" srcId="{A631F92B-909C-48A1-971F-D12FBA17FE39}" destId="{6A240E5C-0768-488D-BFEB-973F8DDD128A}" srcOrd="2" destOrd="0" presId="urn:microsoft.com/office/officeart/2018/2/layout/IconVerticalSolidList"/>
    <dgm:cxn modelId="{0BA6053C-B10B-4DAF-99B6-7C951215FD83}" type="presParOf" srcId="{A631F92B-909C-48A1-971F-D12FBA17FE39}" destId="{D30FA705-9CAA-484F-969D-E69B00F3C0E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196034-3110-42B8-8258-A968A566F1CF}"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DF4B2FFE-B3E2-46B8-B62C-809DB4AF307C}">
      <dgm:prSet/>
      <dgm:spPr/>
      <dgm:t>
        <a:bodyPr/>
        <a:lstStyle/>
        <a:p>
          <a:pPr>
            <a:lnSpc>
              <a:spcPct val="100000"/>
            </a:lnSpc>
          </a:pPr>
          <a:r>
            <a:rPr lang="en-GB" b="1"/>
            <a:t>Documentar y compartir recursos: </a:t>
          </a:r>
          <a:r>
            <a:rPr lang="en-GB"/>
            <a:t>Crea un repositorio central (utilizando plataformas como Google Drive o Dropbox) donde los miembros del equipo puedan almacenar y acceder a todos los materiales y documentos del proyecto. Este espacio compartido simplifica la colaboración y garantiza que todos tengan acceso a la información más reciente.</a:t>
          </a:r>
          <a:endParaRPr lang="en-US"/>
        </a:p>
      </dgm:t>
    </dgm:pt>
    <dgm:pt modelId="{2598049D-0747-44C1-9505-C798198B7458}" type="parTrans" cxnId="{CD6C3A65-0EDF-448C-A4EB-8F607B9AEFCB}">
      <dgm:prSet/>
      <dgm:spPr/>
      <dgm:t>
        <a:bodyPr/>
        <a:lstStyle/>
        <a:p>
          <a:endParaRPr lang="en-US"/>
        </a:p>
      </dgm:t>
    </dgm:pt>
    <dgm:pt modelId="{9902584A-0A84-41A1-94B8-23C564D1C8B1}" type="sibTrans" cxnId="{CD6C3A65-0EDF-448C-A4EB-8F607B9AEFCB}">
      <dgm:prSet/>
      <dgm:spPr/>
      <dgm:t>
        <a:bodyPr/>
        <a:lstStyle/>
        <a:p>
          <a:endParaRPr lang="en-US"/>
        </a:p>
      </dgm:t>
    </dgm:pt>
    <dgm:pt modelId="{BE732CFA-2767-47CB-8434-220E8DB7A655}">
      <dgm:prSet/>
      <dgm:spPr/>
      <dgm:t>
        <a:bodyPr/>
        <a:lstStyle/>
        <a:p>
          <a:pPr>
            <a:lnSpc>
              <a:spcPct val="100000"/>
            </a:lnSpc>
          </a:pPr>
          <a:r>
            <a:rPr lang="en-GB" b="1"/>
            <a:t>Fomentar la retroalimentación y la adaptabilidad: </a:t>
          </a:r>
          <a:r>
            <a:rPr lang="en-GB"/>
            <a:t>Fomente un entorno en el que se aliente y valore la retroalimentación. Esté abierto a realizar ajustes basados en las aportaciones del equipo, reconociendo que la flexibilidad puede conducir a mejores resultados y a la innovación.</a:t>
          </a:r>
          <a:endParaRPr lang="en-US"/>
        </a:p>
      </dgm:t>
    </dgm:pt>
    <dgm:pt modelId="{7D3352AC-E9B2-4FAF-85C5-D81FB199ED71}" type="parTrans" cxnId="{C578C2E9-287F-4CBB-970B-37AD3E392D9F}">
      <dgm:prSet/>
      <dgm:spPr/>
      <dgm:t>
        <a:bodyPr/>
        <a:lstStyle/>
        <a:p>
          <a:endParaRPr lang="en-US"/>
        </a:p>
      </dgm:t>
    </dgm:pt>
    <dgm:pt modelId="{AB1B4A77-B6AA-4130-9080-A9D8676C5E3A}" type="sibTrans" cxnId="{C578C2E9-287F-4CBB-970B-37AD3E392D9F}">
      <dgm:prSet/>
      <dgm:spPr/>
      <dgm:t>
        <a:bodyPr/>
        <a:lstStyle/>
        <a:p>
          <a:endParaRPr lang="en-US"/>
        </a:p>
      </dgm:t>
    </dgm:pt>
    <dgm:pt modelId="{DBFA1496-29B2-4FAE-ABF7-B073694065C7}">
      <dgm:prSet/>
      <dgm:spPr/>
      <dgm:t>
        <a:bodyPr/>
        <a:lstStyle/>
        <a:p>
          <a:pPr>
            <a:lnSpc>
              <a:spcPct val="100000"/>
            </a:lnSpc>
          </a:pPr>
          <a:r>
            <a:rPr lang="en-GB" b="1"/>
            <a:t>Celebrar los hitos y los éxitos: </a:t>
          </a:r>
          <a:r>
            <a:rPr lang="en-GB"/>
            <a:t>Reconozca y celebre la consecución de hitos y la finalización del proyecto. Reconocer los esfuerzos y los éxitos del equipo levanta la moral y refuerza el valor de la colaboración.</a:t>
          </a:r>
          <a:endParaRPr lang="en-US"/>
        </a:p>
      </dgm:t>
    </dgm:pt>
    <dgm:pt modelId="{63DF3A4A-ACE4-4237-9F1A-202779F50210}" type="parTrans" cxnId="{A40DDC85-8B28-42A5-A9CC-25ECC2DA4A70}">
      <dgm:prSet/>
      <dgm:spPr/>
      <dgm:t>
        <a:bodyPr/>
        <a:lstStyle/>
        <a:p>
          <a:endParaRPr lang="en-US"/>
        </a:p>
      </dgm:t>
    </dgm:pt>
    <dgm:pt modelId="{E73BCF00-B900-4EA8-8689-8C2785013FE0}" type="sibTrans" cxnId="{A40DDC85-8B28-42A5-A9CC-25ECC2DA4A70}">
      <dgm:prSet/>
      <dgm:spPr/>
      <dgm:t>
        <a:bodyPr/>
        <a:lstStyle/>
        <a:p>
          <a:endParaRPr lang="en-US"/>
        </a:p>
      </dgm:t>
    </dgm:pt>
    <dgm:pt modelId="{803890E9-46B2-4CC5-A71D-06625E4951E0}">
      <dgm:prSet/>
      <dgm:spPr/>
      <dgm:t>
        <a:bodyPr/>
        <a:lstStyle/>
        <a:p>
          <a:pPr>
            <a:lnSpc>
              <a:spcPct val="100000"/>
            </a:lnSpc>
          </a:pPr>
          <a:r>
            <a:rPr lang="en-GB" b="1"/>
            <a:t>Revisión posterior al proyecto: </a:t>
          </a:r>
          <a:r>
            <a:rPr lang="en-GB"/>
            <a:t>Una vez finalizado el proyecto, organice una sesión de revisión para reflexionar sobre lo que ha ido bien y lo que podría mejorarse. Esta reflexión es crucial para aprender y mejorar los futuros esfuerzos de colaboración.</a:t>
          </a:r>
          <a:endParaRPr lang="en-US"/>
        </a:p>
      </dgm:t>
    </dgm:pt>
    <dgm:pt modelId="{260ED8C3-136D-42EA-967E-AD44DE9B54F4}" type="parTrans" cxnId="{3091C621-F8DF-400D-803A-D0A534D37654}">
      <dgm:prSet/>
      <dgm:spPr/>
      <dgm:t>
        <a:bodyPr/>
        <a:lstStyle/>
        <a:p>
          <a:endParaRPr lang="en-US"/>
        </a:p>
      </dgm:t>
    </dgm:pt>
    <dgm:pt modelId="{703705E2-353C-4075-ACA7-F4C977380075}" type="sibTrans" cxnId="{3091C621-F8DF-400D-803A-D0A534D37654}">
      <dgm:prSet/>
      <dgm:spPr/>
      <dgm:t>
        <a:bodyPr/>
        <a:lstStyle/>
        <a:p>
          <a:endParaRPr lang="en-US"/>
        </a:p>
      </dgm:t>
    </dgm:pt>
    <dgm:pt modelId="{5DD36B2C-0DEA-4D0C-93D2-52675D46DBD8}" type="pres">
      <dgm:prSet presAssocID="{ED196034-3110-42B8-8258-A968A566F1CF}" presName="root" presStyleCnt="0">
        <dgm:presLayoutVars>
          <dgm:dir/>
          <dgm:resizeHandles val="exact"/>
        </dgm:presLayoutVars>
      </dgm:prSet>
      <dgm:spPr/>
    </dgm:pt>
    <dgm:pt modelId="{7455A021-0369-463B-8FC2-23331FC45BA3}" type="pres">
      <dgm:prSet presAssocID="{DF4B2FFE-B3E2-46B8-B62C-809DB4AF307C}" presName="compNode" presStyleCnt="0"/>
      <dgm:spPr/>
    </dgm:pt>
    <dgm:pt modelId="{602063FB-C139-4AB8-B751-6EBDA41BAA33}" type="pres">
      <dgm:prSet presAssocID="{DF4B2FFE-B3E2-46B8-B62C-809DB4AF307C}" presName="bgRect" presStyleLbl="bgShp" presStyleIdx="0" presStyleCnt="4"/>
      <dgm:spPr/>
    </dgm:pt>
    <dgm:pt modelId="{D8C2D93C-EBB5-4944-ADFA-300F0A9BB87B}" type="pres">
      <dgm:prSet presAssocID="{DF4B2FFE-B3E2-46B8-B62C-809DB4AF30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Folder"/>
        </a:ext>
      </dgm:extLst>
    </dgm:pt>
    <dgm:pt modelId="{3E367C62-169E-4E76-B93E-B783353DA96B}" type="pres">
      <dgm:prSet presAssocID="{DF4B2FFE-B3E2-46B8-B62C-809DB4AF307C}" presName="spaceRect" presStyleCnt="0"/>
      <dgm:spPr/>
    </dgm:pt>
    <dgm:pt modelId="{74192081-6D1D-476E-82BB-7181F01E0830}" type="pres">
      <dgm:prSet presAssocID="{DF4B2FFE-B3E2-46B8-B62C-809DB4AF307C}" presName="parTx" presStyleLbl="revTx" presStyleIdx="0" presStyleCnt="4">
        <dgm:presLayoutVars>
          <dgm:chMax val="0"/>
          <dgm:chPref val="0"/>
        </dgm:presLayoutVars>
      </dgm:prSet>
      <dgm:spPr/>
    </dgm:pt>
    <dgm:pt modelId="{EC67838A-06F4-4CC4-853A-D291B7210F9B}" type="pres">
      <dgm:prSet presAssocID="{9902584A-0A84-41A1-94B8-23C564D1C8B1}" presName="sibTrans" presStyleCnt="0"/>
      <dgm:spPr/>
    </dgm:pt>
    <dgm:pt modelId="{428A607A-9122-4F51-8146-01B497E2698F}" type="pres">
      <dgm:prSet presAssocID="{BE732CFA-2767-47CB-8434-220E8DB7A655}" presName="compNode" presStyleCnt="0"/>
      <dgm:spPr/>
    </dgm:pt>
    <dgm:pt modelId="{38CFF6BC-D6A9-4FF8-9DDA-74608A051598}" type="pres">
      <dgm:prSet presAssocID="{BE732CFA-2767-47CB-8434-220E8DB7A655}" presName="bgRect" presStyleLbl="bgShp" presStyleIdx="1" presStyleCnt="4"/>
      <dgm:spPr/>
    </dgm:pt>
    <dgm:pt modelId="{47730283-7022-4F7B-86CB-A6B756A43760}" type="pres">
      <dgm:prSet presAssocID="{BE732CFA-2767-47CB-8434-220E8DB7A6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27BC0F67-EA1B-47A7-B7FC-10FB3892852B}" type="pres">
      <dgm:prSet presAssocID="{BE732CFA-2767-47CB-8434-220E8DB7A655}" presName="spaceRect" presStyleCnt="0"/>
      <dgm:spPr/>
    </dgm:pt>
    <dgm:pt modelId="{AEFBBD8F-3D81-4918-A534-0B132C3F8108}" type="pres">
      <dgm:prSet presAssocID="{BE732CFA-2767-47CB-8434-220E8DB7A655}" presName="parTx" presStyleLbl="revTx" presStyleIdx="1" presStyleCnt="4">
        <dgm:presLayoutVars>
          <dgm:chMax val="0"/>
          <dgm:chPref val="0"/>
        </dgm:presLayoutVars>
      </dgm:prSet>
      <dgm:spPr/>
    </dgm:pt>
    <dgm:pt modelId="{7CE3718E-40CE-4FC5-A55D-8B50C94BE1AF}" type="pres">
      <dgm:prSet presAssocID="{AB1B4A77-B6AA-4130-9080-A9D8676C5E3A}" presName="sibTrans" presStyleCnt="0"/>
      <dgm:spPr/>
    </dgm:pt>
    <dgm:pt modelId="{15CA5DB0-F8A8-409A-8A8E-C641D4BEA1A9}" type="pres">
      <dgm:prSet presAssocID="{DBFA1496-29B2-4FAE-ABF7-B073694065C7}" presName="compNode" presStyleCnt="0"/>
      <dgm:spPr/>
    </dgm:pt>
    <dgm:pt modelId="{7AB587F9-AA36-4A2F-A859-DE6D76EF7D13}" type="pres">
      <dgm:prSet presAssocID="{DBFA1496-29B2-4FAE-ABF7-B073694065C7}" presName="bgRect" presStyleLbl="bgShp" presStyleIdx="2" presStyleCnt="4"/>
      <dgm:spPr/>
    </dgm:pt>
    <dgm:pt modelId="{B7072DFC-AEC5-4845-9935-421653A849E7}" type="pres">
      <dgm:prSet presAssocID="{DBFA1496-29B2-4FAE-ABF7-B073694065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ibbon"/>
        </a:ext>
      </dgm:extLst>
    </dgm:pt>
    <dgm:pt modelId="{5BA680F0-4FD7-4869-A304-6E38E6A483A8}" type="pres">
      <dgm:prSet presAssocID="{DBFA1496-29B2-4FAE-ABF7-B073694065C7}" presName="spaceRect" presStyleCnt="0"/>
      <dgm:spPr/>
    </dgm:pt>
    <dgm:pt modelId="{C1576620-B25A-4990-B985-082D05E3EB6D}" type="pres">
      <dgm:prSet presAssocID="{DBFA1496-29B2-4FAE-ABF7-B073694065C7}" presName="parTx" presStyleLbl="revTx" presStyleIdx="2" presStyleCnt="4">
        <dgm:presLayoutVars>
          <dgm:chMax val="0"/>
          <dgm:chPref val="0"/>
        </dgm:presLayoutVars>
      </dgm:prSet>
      <dgm:spPr/>
    </dgm:pt>
    <dgm:pt modelId="{7FA2C717-11DA-4C2B-B0E6-BFE00EFDDA99}" type="pres">
      <dgm:prSet presAssocID="{E73BCF00-B900-4EA8-8689-8C2785013FE0}" presName="sibTrans" presStyleCnt="0"/>
      <dgm:spPr/>
    </dgm:pt>
    <dgm:pt modelId="{15DAEA5F-9703-4DCB-8460-D99A46F5A991}" type="pres">
      <dgm:prSet presAssocID="{803890E9-46B2-4CC5-A71D-06625E4951E0}" presName="compNode" presStyleCnt="0"/>
      <dgm:spPr/>
    </dgm:pt>
    <dgm:pt modelId="{32D7C168-27D3-4761-8134-54EC63DA2E18}" type="pres">
      <dgm:prSet presAssocID="{803890E9-46B2-4CC5-A71D-06625E4951E0}" presName="bgRect" presStyleLbl="bgShp" presStyleIdx="3" presStyleCnt="4"/>
      <dgm:spPr/>
    </dgm:pt>
    <dgm:pt modelId="{F16CF93C-0560-471E-93E9-5D326ABF011E}" type="pres">
      <dgm:prSet presAssocID="{803890E9-46B2-4CC5-A71D-06625E4951E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D8F46ED6-DCAF-4DEF-BB7A-01AF85DCE5DB}" type="pres">
      <dgm:prSet presAssocID="{803890E9-46B2-4CC5-A71D-06625E4951E0}" presName="spaceRect" presStyleCnt="0"/>
      <dgm:spPr/>
    </dgm:pt>
    <dgm:pt modelId="{14949D21-55CF-4350-8CA7-3A9DA3EC654C}" type="pres">
      <dgm:prSet presAssocID="{803890E9-46B2-4CC5-A71D-06625E4951E0}" presName="parTx" presStyleLbl="revTx" presStyleIdx="3" presStyleCnt="4">
        <dgm:presLayoutVars>
          <dgm:chMax val="0"/>
          <dgm:chPref val="0"/>
        </dgm:presLayoutVars>
      </dgm:prSet>
      <dgm:spPr/>
    </dgm:pt>
  </dgm:ptLst>
  <dgm:cxnLst>
    <dgm:cxn modelId="{3091C621-F8DF-400D-803A-D0A534D37654}" srcId="{ED196034-3110-42B8-8258-A968A566F1CF}" destId="{803890E9-46B2-4CC5-A71D-06625E4951E0}" srcOrd="3" destOrd="0" parTransId="{260ED8C3-136D-42EA-967E-AD44DE9B54F4}" sibTransId="{703705E2-353C-4075-ACA7-F4C977380075}"/>
    <dgm:cxn modelId="{8F544134-D0BA-48CB-B058-18A5B801829D}" type="presOf" srcId="{BE732CFA-2767-47CB-8434-220E8DB7A655}" destId="{AEFBBD8F-3D81-4918-A534-0B132C3F8108}" srcOrd="0" destOrd="0" presId="urn:microsoft.com/office/officeart/2018/2/layout/IconVerticalSolidList"/>
    <dgm:cxn modelId="{D0F67B62-0E7D-4A08-8A1B-AA752569A430}" type="presOf" srcId="{ED196034-3110-42B8-8258-A968A566F1CF}" destId="{5DD36B2C-0DEA-4D0C-93D2-52675D46DBD8}" srcOrd="0" destOrd="0" presId="urn:microsoft.com/office/officeart/2018/2/layout/IconVerticalSolidList"/>
    <dgm:cxn modelId="{CD6C3A65-0EDF-448C-A4EB-8F607B9AEFCB}" srcId="{ED196034-3110-42B8-8258-A968A566F1CF}" destId="{DF4B2FFE-B3E2-46B8-B62C-809DB4AF307C}" srcOrd="0" destOrd="0" parTransId="{2598049D-0747-44C1-9505-C798198B7458}" sibTransId="{9902584A-0A84-41A1-94B8-23C564D1C8B1}"/>
    <dgm:cxn modelId="{6540654E-C026-41F4-88E4-3767EC88AE8F}" type="presOf" srcId="{DBFA1496-29B2-4FAE-ABF7-B073694065C7}" destId="{C1576620-B25A-4990-B985-082D05E3EB6D}" srcOrd="0" destOrd="0" presId="urn:microsoft.com/office/officeart/2018/2/layout/IconVerticalSolidList"/>
    <dgm:cxn modelId="{A40DDC85-8B28-42A5-A9CC-25ECC2DA4A70}" srcId="{ED196034-3110-42B8-8258-A968A566F1CF}" destId="{DBFA1496-29B2-4FAE-ABF7-B073694065C7}" srcOrd="2" destOrd="0" parTransId="{63DF3A4A-ACE4-4237-9F1A-202779F50210}" sibTransId="{E73BCF00-B900-4EA8-8689-8C2785013FE0}"/>
    <dgm:cxn modelId="{074765AB-64C9-4301-B088-B579EE084305}" type="presOf" srcId="{803890E9-46B2-4CC5-A71D-06625E4951E0}" destId="{14949D21-55CF-4350-8CA7-3A9DA3EC654C}" srcOrd="0" destOrd="0" presId="urn:microsoft.com/office/officeart/2018/2/layout/IconVerticalSolidList"/>
    <dgm:cxn modelId="{4D0AD4D9-EDC0-4F7A-8724-E45695B61332}" type="presOf" srcId="{DF4B2FFE-B3E2-46B8-B62C-809DB4AF307C}" destId="{74192081-6D1D-476E-82BB-7181F01E0830}" srcOrd="0" destOrd="0" presId="urn:microsoft.com/office/officeart/2018/2/layout/IconVerticalSolidList"/>
    <dgm:cxn modelId="{C578C2E9-287F-4CBB-970B-37AD3E392D9F}" srcId="{ED196034-3110-42B8-8258-A968A566F1CF}" destId="{BE732CFA-2767-47CB-8434-220E8DB7A655}" srcOrd="1" destOrd="0" parTransId="{7D3352AC-E9B2-4FAF-85C5-D81FB199ED71}" sibTransId="{AB1B4A77-B6AA-4130-9080-A9D8676C5E3A}"/>
    <dgm:cxn modelId="{C1C3D65E-8886-48C8-B6E3-74AA46651A56}" type="presParOf" srcId="{5DD36B2C-0DEA-4D0C-93D2-52675D46DBD8}" destId="{7455A021-0369-463B-8FC2-23331FC45BA3}" srcOrd="0" destOrd="0" presId="urn:microsoft.com/office/officeart/2018/2/layout/IconVerticalSolidList"/>
    <dgm:cxn modelId="{9C0B5C72-28DB-42B2-A01B-68A3109108BE}" type="presParOf" srcId="{7455A021-0369-463B-8FC2-23331FC45BA3}" destId="{602063FB-C139-4AB8-B751-6EBDA41BAA33}" srcOrd="0" destOrd="0" presId="urn:microsoft.com/office/officeart/2018/2/layout/IconVerticalSolidList"/>
    <dgm:cxn modelId="{533BD990-6673-4115-89B9-B2CDA2888CD4}" type="presParOf" srcId="{7455A021-0369-463B-8FC2-23331FC45BA3}" destId="{D8C2D93C-EBB5-4944-ADFA-300F0A9BB87B}" srcOrd="1" destOrd="0" presId="urn:microsoft.com/office/officeart/2018/2/layout/IconVerticalSolidList"/>
    <dgm:cxn modelId="{AE8B427B-9D57-4E33-B616-7475F0BEBEDA}" type="presParOf" srcId="{7455A021-0369-463B-8FC2-23331FC45BA3}" destId="{3E367C62-169E-4E76-B93E-B783353DA96B}" srcOrd="2" destOrd="0" presId="urn:microsoft.com/office/officeart/2018/2/layout/IconVerticalSolidList"/>
    <dgm:cxn modelId="{216C1BF6-64B3-4AD1-9E57-676788886AB1}" type="presParOf" srcId="{7455A021-0369-463B-8FC2-23331FC45BA3}" destId="{74192081-6D1D-476E-82BB-7181F01E0830}" srcOrd="3" destOrd="0" presId="urn:microsoft.com/office/officeart/2018/2/layout/IconVerticalSolidList"/>
    <dgm:cxn modelId="{DEBBF426-8AAE-4009-BE5C-7C5D1F0A064C}" type="presParOf" srcId="{5DD36B2C-0DEA-4D0C-93D2-52675D46DBD8}" destId="{EC67838A-06F4-4CC4-853A-D291B7210F9B}" srcOrd="1" destOrd="0" presId="urn:microsoft.com/office/officeart/2018/2/layout/IconVerticalSolidList"/>
    <dgm:cxn modelId="{045DAB95-1BEC-4142-AA8E-39D37073673A}" type="presParOf" srcId="{5DD36B2C-0DEA-4D0C-93D2-52675D46DBD8}" destId="{428A607A-9122-4F51-8146-01B497E2698F}" srcOrd="2" destOrd="0" presId="urn:microsoft.com/office/officeart/2018/2/layout/IconVerticalSolidList"/>
    <dgm:cxn modelId="{29C58A8B-3AC5-4DF4-B80B-A319F1320F70}" type="presParOf" srcId="{428A607A-9122-4F51-8146-01B497E2698F}" destId="{38CFF6BC-D6A9-4FF8-9DDA-74608A051598}" srcOrd="0" destOrd="0" presId="urn:microsoft.com/office/officeart/2018/2/layout/IconVerticalSolidList"/>
    <dgm:cxn modelId="{D74D22EE-6C81-44C0-ACF1-6E0564FA28B8}" type="presParOf" srcId="{428A607A-9122-4F51-8146-01B497E2698F}" destId="{47730283-7022-4F7B-86CB-A6B756A43760}" srcOrd="1" destOrd="0" presId="urn:microsoft.com/office/officeart/2018/2/layout/IconVerticalSolidList"/>
    <dgm:cxn modelId="{B6CE10A0-6598-40D1-A77E-CC1AE6896560}" type="presParOf" srcId="{428A607A-9122-4F51-8146-01B497E2698F}" destId="{27BC0F67-EA1B-47A7-B7FC-10FB3892852B}" srcOrd="2" destOrd="0" presId="urn:microsoft.com/office/officeart/2018/2/layout/IconVerticalSolidList"/>
    <dgm:cxn modelId="{93BEB1F7-1A30-4336-8CE9-2FE0C625C9FA}" type="presParOf" srcId="{428A607A-9122-4F51-8146-01B497E2698F}" destId="{AEFBBD8F-3D81-4918-A534-0B132C3F8108}" srcOrd="3" destOrd="0" presId="urn:microsoft.com/office/officeart/2018/2/layout/IconVerticalSolidList"/>
    <dgm:cxn modelId="{565D2E64-80A7-4323-BB17-D72E205B17E0}" type="presParOf" srcId="{5DD36B2C-0DEA-4D0C-93D2-52675D46DBD8}" destId="{7CE3718E-40CE-4FC5-A55D-8B50C94BE1AF}" srcOrd="3" destOrd="0" presId="urn:microsoft.com/office/officeart/2018/2/layout/IconVerticalSolidList"/>
    <dgm:cxn modelId="{3F14F30F-7424-4F6C-A5F0-E45F0B898263}" type="presParOf" srcId="{5DD36B2C-0DEA-4D0C-93D2-52675D46DBD8}" destId="{15CA5DB0-F8A8-409A-8A8E-C641D4BEA1A9}" srcOrd="4" destOrd="0" presId="urn:microsoft.com/office/officeart/2018/2/layout/IconVerticalSolidList"/>
    <dgm:cxn modelId="{97112939-2286-4E36-85D0-F6D3485EA442}" type="presParOf" srcId="{15CA5DB0-F8A8-409A-8A8E-C641D4BEA1A9}" destId="{7AB587F9-AA36-4A2F-A859-DE6D76EF7D13}" srcOrd="0" destOrd="0" presId="urn:microsoft.com/office/officeart/2018/2/layout/IconVerticalSolidList"/>
    <dgm:cxn modelId="{202B66B6-0297-4065-A49F-DCB8FB24E8BB}" type="presParOf" srcId="{15CA5DB0-F8A8-409A-8A8E-C641D4BEA1A9}" destId="{B7072DFC-AEC5-4845-9935-421653A849E7}" srcOrd="1" destOrd="0" presId="urn:microsoft.com/office/officeart/2018/2/layout/IconVerticalSolidList"/>
    <dgm:cxn modelId="{C53A6AB2-A378-4C01-8A21-69C637B6ADD8}" type="presParOf" srcId="{15CA5DB0-F8A8-409A-8A8E-C641D4BEA1A9}" destId="{5BA680F0-4FD7-4869-A304-6E38E6A483A8}" srcOrd="2" destOrd="0" presId="urn:microsoft.com/office/officeart/2018/2/layout/IconVerticalSolidList"/>
    <dgm:cxn modelId="{0BCF8C9B-2DDC-4D85-A86D-379CE51A33BC}" type="presParOf" srcId="{15CA5DB0-F8A8-409A-8A8E-C641D4BEA1A9}" destId="{C1576620-B25A-4990-B985-082D05E3EB6D}" srcOrd="3" destOrd="0" presId="urn:microsoft.com/office/officeart/2018/2/layout/IconVerticalSolidList"/>
    <dgm:cxn modelId="{73074488-B3DB-4000-9D81-D2960C8A46C7}" type="presParOf" srcId="{5DD36B2C-0DEA-4D0C-93D2-52675D46DBD8}" destId="{7FA2C717-11DA-4C2B-B0E6-BFE00EFDDA99}" srcOrd="5" destOrd="0" presId="urn:microsoft.com/office/officeart/2018/2/layout/IconVerticalSolidList"/>
    <dgm:cxn modelId="{9B6D3CBA-0C98-48ED-AC8E-2A7699DF0663}" type="presParOf" srcId="{5DD36B2C-0DEA-4D0C-93D2-52675D46DBD8}" destId="{15DAEA5F-9703-4DCB-8460-D99A46F5A991}" srcOrd="6" destOrd="0" presId="urn:microsoft.com/office/officeart/2018/2/layout/IconVerticalSolidList"/>
    <dgm:cxn modelId="{92DCF5C6-4551-4920-8E9A-3D62240FCC31}" type="presParOf" srcId="{15DAEA5F-9703-4DCB-8460-D99A46F5A991}" destId="{32D7C168-27D3-4761-8134-54EC63DA2E18}" srcOrd="0" destOrd="0" presId="urn:microsoft.com/office/officeart/2018/2/layout/IconVerticalSolidList"/>
    <dgm:cxn modelId="{6299F06D-4484-4800-83EE-326453333839}" type="presParOf" srcId="{15DAEA5F-9703-4DCB-8460-D99A46F5A991}" destId="{F16CF93C-0560-471E-93E9-5D326ABF011E}" srcOrd="1" destOrd="0" presId="urn:microsoft.com/office/officeart/2018/2/layout/IconVerticalSolidList"/>
    <dgm:cxn modelId="{0C0C671B-A004-43D5-B907-B5B5F0768928}" type="presParOf" srcId="{15DAEA5F-9703-4DCB-8460-D99A46F5A991}" destId="{D8F46ED6-DCAF-4DEF-BB7A-01AF85DCE5DB}" srcOrd="2" destOrd="0" presId="urn:microsoft.com/office/officeart/2018/2/layout/IconVerticalSolidList"/>
    <dgm:cxn modelId="{702AACBF-A61F-4250-B468-676383D8AD80}" type="presParOf" srcId="{15DAEA5F-9703-4DCB-8460-D99A46F5A991}" destId="{14949D21-55CF-4350-8CA7-3A9DA3EC654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71F94-2C4F-4525-99AF-2064CEB6FD97}">
      <dsp:nvSpPr>
        <dsp:cNvPr id="0" name=""/>
        <dsp:cNvSpPr/>
      </dsp:nvSpPr>
      <dsp:spPr>
        <a:xfrm>
          <a:off x="4750" y="1318749"/>
          <a:ext cx="3391691" cy="2153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58B7B-CB59-472D-A0FC-E766037F3921}">
      <dsp:nvSpPr>
        <dsp:cNvPr id="0" name=""/>
        <dsp:cNvSpPr/>
      </dsp:nvSpPr>
      <dsp:spPr>
        <a:xfrm>
          <a:off x="381604" y="1676761"/>
          <a:ext cx="3391691" cy="2153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Aprendizaje activo: Involucra a los estudiantes haciéndoles participar en la creación de contenidos, lo que conduce a una mayor apropiación de su aprendizaje.</a:t>
          </a:r>
          <a:endParaRPr lang="en-US" sz="1800" kern="1200"/>
        </a:p>
      </dsp:txBody>
      <dsp:txXfrm>
        <a:off x="444684" y="1739841"/>
        <a:ext cx="3265531" cy="2027564"/>
      </dsp:txXfrm>
    </dsp:sp>
    <dsp:sp modelId="{00144937-CCFC-4BAE-8D03-7ABAE030B551}">
      <dsp:nvSpPr>
        <dsp:cNvPr id="0" name=""/>
        <dsp:cNvSpPr/>
      </dsp:nvSpPr>
      <dsp:spPr>
        <a:xfrm>
          <a:off x="4150151" y="1318749"/>
          <a:ext cx="3391691" cy="2153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FFA88-24EF-4B67-B8C8-9E3D7C9775AC}">
      <dsp:nvSpPr>
        <dsp:cNvPr id="0" name=""/>
        <dsp:cNvSpPr/>
      </dsp:nvSpPr>
      <dsp:spPr>
        <a:xfrm>
          <a:off x="4527006" y="1676761"/>
          <a:ext cx="3391691" cy="2153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Habilidades relevantes para la industria: Ayuda a los estudiantes a desarrollar habilidades prácticas necesarias en su industria, como el trabajo en equipo, la alfabetización digital y la comunicación efectiva.</a:t>
          </a:r>
          <a:endParaRPr lang="en-US" sz="1800" kern="1200" dirty="0"/>
        </a:p>
      </dsp:txBody>
      <dsp:txXfrm>
        <a:off x="4590086" y="1739841"/>
        <a:ext cx="3265531" cy="2027564"/>
      </dsp:txXfrm>
    </dsp:sp>
    <dsp:sp modelId="{A615BEE2-75B6-4834-8A89-8017B6A8D12F}">
      <dsp:nvSpPr>
        <dsp:cNvPr id="0" name=""/>
        <dsp:cNvSpPr/>
      </dsp:nvSpPr>
      <dsp:spPr>
        <a:xfrm>
          <a:off x="8295552" y="1318749"/>
          <a:ext cx="3391691" cy="2153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4714F-0F97-4BDD-9D09-93D2D2C75563}">
      <dsp:nvSpPr>
        <dsp:cNvPr id="0" name=""/>
        <dsp:cNvSpPr/>
      </dsp:nvSpPr>
      <dsp:spPr>
        <a:xfrm>
          <a:off x="8672407" y="1676761"/>
          <a:ext cx="3391691" cy="2153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Autenticidad: Los materiales creados conjuntamente reflejan las prácticas reales de la industria, lo que hace que el aprendizaje sea más relevante para los estudiantes de formación profesional.</a:t>
          </a:r>
          <a:endParaRPr lang="en-US" sz="1800" kern="1200"/>
        </a:p>
      </dsp:txBody>
      <dsp:txXfrm>
        <a:off x="8735487" y="1739841"/>
        <a:ext cx="3265531" cy="2027564"/>
      </dsp:txXfrm>
    </dsp:sp>
    <dsp:sp modelId="{6C98D401-3470-43E9-9276-3F3E940A7B98}">
      <dsp:nvSpPr>
        <dsp:cNvPr id="0" name=""/>
        <dsp:cNvSpPr/>
      </dsp:nvSpPr>
      <dsp:spPr>
        <a:xfrm>
          <a:off x="12440954" y="1318749"/>
          <a:ext cx="3391691" cy="2153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3E09D-9CBD-4183-9BC7-40BE7B8A48EE}">
      <dsp:nvSpPr>
        <dsp:cNvPr id="0" name=""/>
        <dsp:cNvSpPr/>
      </dsp:nvSpPr>
      <dsp:spPr>
        <a:xfrm>
          <a:off x="12817808" y="1676761"/>
          <a:ext cx="3391691" cy="2153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Desarrollo de habilidades: A través de la colaboración, los estudiantes desarrollan habilidades relevantes para la industria, como la planificación de proyectos, la presentación y la resolución creativa de problemas.</a:t>
          </a:r>
          <a:endParaRPr lang="en-US" sz="1800" kern="1200"/>
        </a:p>
      </dsp:txBody>
      <dsp:txXfrm>
        <a:off x="12880888" y="1739841"/>
        <a:ext cx="3265531" cy="20275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1CC88-C678-41CD-A34D-9FAFE36DAC49}">
      <dsp:nvSpPr>
        <dsp:cNvPr id="0" name=""/>
        <dsp:cNvSpPr/>
      </dsp:nvSpPr>
      <dsp:spPr>
        <a:xfrm>
          <a:off x="0" y="1043"/>
          <a:ext cx="14914178" cy="1298897"/>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Gestión del tiempo</a:t>
          </a:r>
          <a:r>
            <a:rPr lang="en-GB" sz="2000" kern="1200" dirty="0"/>
            <a:t>: La gestión eficaz del tiempo es un reto, sobre todo cuando se trabaja en tareas prácticas. Los proyectos en colaboración suelen requerir una coordinación importante, y compaginarlos con otras tareas del curso o la formación práctica puede resultar difícil para los estudiantes. Establecer hitos y plazos claros puede ayudar a mantener el progreso en el buen camino.</a:t>
          </a:r>
          <a:endParaRPr lang="en-BE" sz="2000" kern="1200" dirty="0"/>
        </a:p>
      </dsp:txBody>
      <dsp:txXfrm>
        <a:off x="63407" y="64450"/>
        <a:ext cx="14787364" cy="1172083"/>
      </dsp:txXfrm>
    </dsp:sp>
    <dsp:sp modelId="{26A70DEC-9EEA-4FE6-AF54-7BD68B662C76}">
      <dsp:nvSpPr>
        <dsp:cNvPr id="0" name=""/>
        <dsp:cNvSpPr/>
      </dsp:nvSpPr>
      <dsp:spPr>
        <a:xfrm>
          <a:off x="0" y="1310825"/>
          <a:ext cx="14914178" cy="1298897"/>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Variabilidad de competencias</a:t>
          </a:r>
          <a:r>
            <a:rPr lang="en-GB" sz="2000" kern="1200" dirty="0"/>
            <a:t>: Los distintos estudiantes tienen diferentes niveles de experiencia, lo que puede dar lugar a contribuciones desiguales. En entornos de EFP, algunos estudiantes pueden tener más experiencia práctica, mientras que otros pueden sentirse más cómodos con los aspectos teóricos. Esta disparidad puede provocar frustración o una distribución desigual de la carga de trabajo. La asignación de funciones que se adapten a los puntos fuertes de cada estudiante, al tiempo que se fomenta el desarrollo de habilidades en otras áreas, puede mitigar este problema.</a:t>
          </a:r>
          <a:endParaRPr lang="en-BE" sz="2000" kern="1200" dirty="0"/>
        </a:p>
      </dsp:txBody>
      <dsp:txXfrm>
        <a:off x="63407" y="1374232"/>
        <a:ext cx="14787364" cy="1172083"/>
      </dsp:txXfrm>
    </dsp:sp>
    <dsp:sp modelId="{76DA724B-2D8A-41C7-80CE-F665EB5C1B81}">
      <dsp:nvSpPr>
        <dsp:cNvPr id="0" name=""/>
        <dsp:cNvSpPr/>
      </dsp:nvSpPr>
      <dsp:spPr>
        <a:xfrm>
          <a:off x="0" y="2620606"/>
          <a:ext cx="14914178" cy="1298897"/>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Acceso a herramientas</a:t>
          </a:r>
          <a:r>
            <a:rPr lang="en-GB" sz="2000" kern="1200" dirty="0"/>
            <a:t>: Puede que no todos los estudiantes tengan el mismo acceso a herramientas específicas del sector o a recursos digitales en casa. Esta falta de acceso puede obstaculizar la capacidad de participar plenamente en la creación de contenidos colaborativos, especialmente cuando el contenido requiere el uso de software o equipos especializados. Para solucionarlo, los profesores pueden proporcionar recursos alternativos, como contenidos descargables, herramientas de préstamo u oportunidades para acceder en clase al equipo necesario.</a:t>
          </a:r>
          <a:endParaRPr lang="en-BE" sz="2000" kern="1200" dirty="0"/>
        </a:p>
      </dsp:txBody>
      <dsp:txXfrm>
        <a:off x="63407" y="2684013"/>
        <a:ext cx="14787364" cy="1172083"/>
      </dsp:txXfrm>
    </dsp:sp>
    <dsp:sp modelId="{EC2995D2-5AC0-4973-9399-BE866828FDDA}">
      <dsp:nvSpPr>
        <dsp:cNvPr id="0" name=""/>
        <dsp:cNvSpPr/>
      </dsp:nvSpPr>
      <dsp:spPr>
        <a:xfrm>
          <a:off x="0" y="3930388"/>
          <a:ext cx="14914178" cy="1298897"/>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Barreras de comunicación</a:t>
          </a:r>
          <a:r>
            <a:rPr lang="en-GB" sz="2000" kern="1200" dirty="0"/>
            <a:t>: La colaboración eficaz requiere una buena comunicación, lo que puede suponer un reto si los alumnos no están acostumbrados a trabajar juntos o son tímidos a la hora de expresar sus ideas. La falta de comunicación puede dar lugar a malentendidos o a trabajos incompletos. Fomentar las reuniones periódicas, utilizar herramientas de comunicación digital y promover un entorno abierto y de apoyo puede ayudar a superar estas barreras.</a:t>
          </a:r>
          <a:endParaRPr lang="en-BE" sz="2000" kern="1200" dirty="0"/>
        </a:p>
      </dsp:txBody>
      <dsp:txXfrm>
        <a:off x="63407" y="3993795"/>
        <a:ext cx="14787364" cy="1172083"/>
      </dsp:txXfrm>
    </dsp:sp>
    <dsp:sp modelId="{1E11C088-D1D2-49A5-B486-A18C75EE38CC}">
      <dsp:nvSpPr>
        <dsp:cNvPr id="0" name=""/>
        <dsp:cNvSpPr/>
      </dsp:nvSpPr>
      <dsp:spPr>
        <a:xfrm>
          <a:off x="0" y="5240169"/>
          <a:ext cx="14914178" cy="1298897"/>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Desafíos técnicos</a:t>
          </a:r>
          <a:r>
            <a:rPr lang="en-GB" sz="2000" kern="1200" dirty="0"/>
            <a:t>: El uso de herramientas digitales para la creación de contenidos puede plantear dificultades técnicas, sobre todo para los estudiantes menos familiarizados con el software. Problemas como la incompatibilidad del software, la conectividad a Internet o la falta de familiaridad con las herramientas de colaboración pueden causar retrasos. Ofrecer sesiones de formación o tutoriales sobre las herramientas utilizadas puede ayudar a los estudiantes a sentirse más seguros y capaces.</a:t>
          </a:r>
          <a:endParaRPr lang="en-BE" sz="2000" kern="1200" dirty="0"/>
        </a:p>
      </dsp:txBody>
      <dsp:txXfrm>
        <a:off x="63407" y="5303576"/>
        <a:ext cx="14787364" cy="1172083"/>
      </dsp:txXfrm>
    </dsp:sp>
    <dsp:sp modelId="{C9C2736C-FDAE-435B-A255-2EFFC6281E8A}">
      <dsp:nvSpPr>
        <dsp:cNvPr id="0" name=""/>
        <dsp:cNvSpPr/>
      </dsp:nvSpPr>
      <dsp:spPr>
        <a:xfrm>
          <a:off x="0" y="6549951"/>
          <a:ext cx="14914178" cy="1298897"/>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Equilibrio entre la responsabilidad individual y la del grupo</a:t>
          </a:r>
          <a:r>
            <a:rPr lang="en-GB" sz="2000" kern="1200" dirty="0"/>
            <a:t>: En los proyectos de colaboración, existe el riesgo de que algunos estudiantes contribuyan menos que otros, lo que puede provocar un desequilibrio en la carga de trabajo. Esto se conoce a veces como "free-riding". Para mitigarlo, es importante establecer responsabilidades individuales claras y evaluar tanto las contribuciones del grupo como las individuales. Las evaluaciones de los compañeros también pueden proporcionar información sobre el nivel de participación de cada miembro del grupo.</a:t>
          </a:r>
          <a:endParaRPr lang="en-BE" sz="2000" kern="1200" dirty="0"/>
        </a:p>
      </dsp:txBody>
      <dsp:txXfrm>
        <a:off x="63407" y="6613358"/>
        <a:ext cx="14787364" cy="11720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5C253-41A5-446F-BF6E-CD146FFD7031}">
      <dsp:nvSpPr>
        <dsp:cNvPr id="0" name=""/>
        <dsp:cNvSpPr/>
      </dsp:nvSpPr>
      <dsp:spPr>
        <a:xfrm>
          <a:off x="0" y="223769"/>
          <a:ext cx="16186701" cy="110930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Contexto</a:t>
          </a:r>
          <a:r>
            <a:rPr lang="en-GB" sz="2000" kern="1200"/>
            <a:t>: Los estudiantes de artes culinarias colaboraron en la creación de un menú temático como parte de su programa de EFP.</a:t>
          </a:r>
          <a:endParaRPr lang="en-BE" sz="2000" kern="1200"/>
        </a:p>
      </dsp:txBody>
      <dsp:txXfrm>
        <a:off x="54152" y="277921"/>
        <a:ext cx="16078397" cy="1001002"/>
      </dsp:txXfrm>
    </dsp:sp>
    <dsp:sp modelId="{8820F3DA-4832-494C-9375-B876F3834BB9}">
      <dsp:nvSpPr>
        <dsp:cNvPr id="0" name=""/>
        <dsp:cNvSpPr/>
      </dsp:nvSpPr>
      <dsp:spPr>
        <a:xfrm>
          <a:off x="0" y="1390675"/>
          <a:ext cx="16186701" cy="110930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Planteamiento</a:t>
          </a:r>
          <a:r>
            <a:rPr lang="en-GB" sz="2000" kern="1200"/>
            <a:t>: La clase se dividió en equipos, cada uno de los cuales se encargó de elaborar un menú de tres platos en torno a un tema específico, como la cocina mediterránea o de fusión. Cada miembro del equipo asumió una responsabilidad diferente: aperitivo, plato principal, postre y gestión de costes. En colaboración, seleccionaron las recetas, buscaron los ingredientes y equilibraron los costes para garantizar la rentabilidad del menú.</a:t>
          </a:r>
          <a:endParaRPr lang="en-BE" sz="2000" kern="1200"/>
        </a:p>
      </dsp:txBody>
      <dsp:txXfrm>
        <a:off x="54152" y="1444827"/>
        <a:ext cx="16078397" cy="1001002"/>
      </dsp:txXfrm>
    </dsp:sp>
    <dsp:sp modelId="{0D9E38BA-88D1-4DB3-84D5-5E879F1552E7}">
      <dsp:nvSpPr>
        <dsp:cNvPr id="0" name=""/>
        <dsp:cNvSpPr/>
      </dsp:nvSpPr>
      <dsp:spPr>
        <a:xfrm>
          <a:off x="0" y="2557581"/>
          <a:ext cx="16186701" cy="110930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Resultados</a:t>
          </a:r>
          <a:r>
            <a:rPr lang="en-GB" sz="2000" kern="1200"/>
            <a:t>: Los estudiantes aprendieron a trabajar juntos con limitaciones de tiempo, a reproducir entornos de cocina reales y a afrontar retos relacionados con el equilibrio entre creatividad y control de costes. Los debates en equipo dieron lugar a menús creativos que satisfacían tanto las normas culinarias como los requisitos presupuestarios, reflejando los retos a los que se enfrentan las cocinas profesionales.</a:t>
          </a:r>
          <a:endParaRPr lang="en-BE" sz="2000" kern="1200"/>
        </a:p>
      </dsp:txBody>
      <dsp:txXfrm>
        <a:off x="54152" y="2611733"/>
        <a:ext cx="16078397" cy="1001002"/>
      </dsp:txXfrm>
    </dsp:sp>
    <dsp:sp modelId="{D1C2F338-B9A6-415D-8CD8-3AC90ABD0D4F}">
      <dsp:nvSpPr>
        <dsp:cNvPr id="0" name=""/>
        <dsp:cNvSpPr/>
      </dsp:nvSpPr>
      <dsp:spPr>
        <a:xfrm>
          <a:off x="0" y="3724488"/>
          <a:ext cx="16186701" cy="110930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Conclusión </a:t>
          </a:r>
          <a:r>
            <a:rPr lang="en-GB" sz="2000" kern="1200"/>
            <a:t>clave: El aprendizaje colaborativo permitió a los estudiantes comprender las complejidades de la planificación de menús, incluida la creatividad, el control de costes y el trabajo en equipo, habilidades esenciales para los profesionales de la cocina.</a:t>
          </a:r>
          <a:endParaRPr lang="en-BE" sz="2000" kern="1200"/>
        </a:p>
      </dsp:txBody>
      <dsp:txXfrm>
        <a:off x="54152" y="3778640"/>
        <a:ext cx="16078397" cy="1001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0D162-F85C-4820-B72E-87DB0AE00F85}">
      <dsp:nvSpPr>
        <dsp:cNvPr id="0" name=""/>
        <dsp:cNvSpPr/>
      </dsp:nvSpPr>
      <dsp:spPr>
        <a:xfrm>
          <a:off x="0" y="88555"/>
          <a:ext cx="16186701" cy="117475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err="1"/>
            <a:t>Contexto</a:t>
          </a:r>
          <a:r>
            <a:rPr lang="en-GB" sz="2100" kern="1200" dirty="0"/>
            <a:t>: Los </a:t>
          </a:r>
          <a:r>
            <a:rPr lang="en-GB" sz="2100" kern="1200" dirty="0" err="1"/>
            <a:t>estudiantes</a:t>
          </a:r>
          <a:r>
            <a:rPr lang="en-GB" sz="2100" kern="1200" dirty="0"/>
            <a:t> de </a:t>
          </a:r>
          <a:r>
            <a:rPr lang="en-GB" sz="2100" kern="1200" dirty="0" err="1"/>
            <a:t>sanidad</a:t>
          </a:r>
          <a:r>
            <a:rPr lang="en-GB" sz="2100" kern="1200" dirty="0"/>
            <a:t> de un </a:t>
          </a:r>
          <a:r>
            <a:rPr lang="en-GB" sz="2100" kern="1200" dirty="0" err="1"/>
            <a:t>programa</a:t>
          </a:r>
          <a:r>
            <a:rPr lang="en-GB" sz="2100" kern="1200" dirty="0"/>
            <a:t> de </a:t>
          </a:r>
          <a:r>
            <a:rPr lang="en-GB" sz="2100" kern="1200" dirty="0">
              <a:latin typeface="Calibri"/>
            </a:rPr>
            <a:t>EFP</a:t>
          </a:r>
          <a:r>
            <a:rPr lang="en-GB" sz="2100" kern="1200" dirty="0"/>
            <a:t> </a:t>
          </a:r>
          <a:r>
            <a:rPr lang="en-GB" sz="2100" kern="1200" dirty="0" err="1"/>
            <a:t>trabajaron</a:t>
          </a:r>
          <a:r>
            <a:rPr lang="en-GB" sz="2100" kern="1200" dirty="0"/>
            <a:t> </a:t>
          </a:r>
          <a:r>
            <a:rPr lang="en-GB" sz="2100" kern="1200" dirty="0" err="1"/>
            <a:t>en</a:t>
          </a:r>
          <a:r>
            <a:rPr lang="en-GB" sz="2100" kern="1200" dirty="0"/>
            <a:t> </a:t>
          </a:r>
          <a:r>
            <a:rPr lang="en-GB" sz="2100" kern="1200" dirty="0" err="1"/>
            <a:t>equipo</a:t>
          </a:r>
          <a:r>
            <a:rPr lang="en-GB" sz="2100" kern="1200" dirty="0"/>
            <a:t> </a:t>
          </a:r>
          <a:r>
            <a:rPr lang="en-GB" sz="2100" kern="1200" dirty="0" err="1"/>
            <a:t>durante</a:t>
          </a:r>
          <a:r>
            <a:rPr lang="en-GB" sz="2100" kern="1200" dirty="0"/>
            <a:t> </a:t>
          </a:r>
          <a:r>
            <a:rPr lang="en-GB" sz="2100" kern="1200" dirty="0" err="1"/>
            <a:t>simulaciones</a:t>
          </a:r>
          <a:r>
            <a:rPr lang="en-GB" sz="2100" kern="1200" dirty="0"/>
            <a:t> de </a:t>
          </a:r>
          <a:r>
            <a:rPr lang="en-GB" sz="2100" kern="1200" dirty="0" err="1"/>
            <a:t>atención</a:t>
          </a:r>
          <a:r>
            <a:rPr lang="en-GB" sz="2100" kern="1200" dirty="0"/>
            <a:t> al </a:t>
          </a:r>
          <a:r>
            <a:rPr lang="en-GB" sz="2100" kern="1200" dirty="0" err="1"/>
            <a:t>paciente</a:t>
          </a:r>
          <a:r>
            <a:rPr lang="en-GB" sz="2100" kern="1200" dirty="0"/>
            <a:t> para </a:t>
          </a:r>
          <a:r>
            <a:rPr lang="en-GB" sz="2100" kern="1200" dirty="0" err="1"/>
            <a:t>mejorar</a:t>
          </a:r>
          <a:r>
            <a:rPr lang="en-GB" sz="2100" kern="1200" dirty="0"/>
            <a:t> sus </a:t>
          </a:r>
          <a:r>
            <a:rPr lang="en-GB" sz="2100" kern="1200" dirty="0" err="1"/>
            <a:t>habilidades</a:t>
          </a:r>
          <a:r>
            <a:rPr lang="en-GB" sz="2100" kern="1200" dirty="0"/>
            <a:t> </a:t>
          </a:r>
          <a:r>
            <a:rPr lang="en-GB" sz="2100" kern="1200" dirty="0" err="1"/>
            <a:t>colaborativas</a:t>
          </a:r>
          <a:r>
            <a:rPr lang="en-GB" sz="2100" kern="1200" dirty="0"/>
            <a:t> y </a:t>
          </a:r>
          <a:r>
            <a:rPr lang="en-GB" sz="2100" kern="1200" dirty="0" err="1"/>
            <a:t>clínicas</a:t>
          </a:r>
          <a:r>
            <a:rPr lang="en-GB" sz="2100" kern="1200" dirty="0"/>
            <a:t>.</a:t>
          </a:r>
          <a:endParaRPr lang="en-BE" sz="2100" kern="1200" dirty="0"/>
        </a:p>
      </dsp:txBody>
      <dsp:txXfrm>
        <a:off x="57347" y="145902"/>
        <a:ext cx="16072007" cy="1060059"/>
      </dsp:txXfrm>
    </dsp:sp>
    <dsp:sp modelId="{2DD6A454-37B7-4CE9-A934-5ACA97AE98C0}">
      <dsp:nvSpPr>
        <dsp:cNvPr id="0" name=""/>
        <dsp:cNvSpPr/>
      </dsp:nvSpPr>
      <dsp:spPr>
        <a:xfrm>
          <a:off x="0" y="1323788"/>
          <a:ext cx="16186701" cy="117475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err="1"/>
            <a:t>Enfoque</a:t>
          </a:r>
          <a:r>
            <a:rPr lang="en-GB" sz="2100" kern="1200" dirty="0"/>
            <a:t>: Se </a:t>
          </a:r>
          <a:r>
            <a:rPr lang="en-GB" sz="2100" kern="1200" dirty="0" err="1"/>
            <a:t>dividió</a:t>
          </a:r>
          <a:r>
            <a:rPr lang="en-GB" sz="2100" kern="1200" dirty="0"/>
            <a:t> a </a:t>
          </a:r>
          <a:r>
            <a:rPr lang="en-GB" sz="2100" kern="1200" dirty="0" err="1"/>
            <a:t>los</a:t>
          </a:r>
          <a:r>
            <a:rPr lang="en-GB" sz="2100" kern="1200" dirty="0"/>
            <a:t> </a:t>
          </a:r>
          <a:r>
            <a:rPr lang="en-GB" sz="2100" kern="1200" dirty="0" err="1"/>
            <a:t>alumnos</a:t>
          </a:r>
          <a:r>
            <a:rPr lang="en-GB" sz="2100" kern="1200" dirty="0"/>
            <a:t> </a:t>
          </a:r>
          <a:r>
            <a:rPr lang="en-GB" sz="2100" kern="1200" dirty="0" err="1"/>
            <a:t>en</a:t>
          </a:r>
          <a:r>
            <a:rPr lang="en-GB" sz="2100" kern="1200" dirty="0"/>
            <a:t> </a:t>
          </a:r>
          <a:r>
            <a:rPr lang="en-GB" sz="2100" kern="1200" dirty="0" err="1"/>
            <a:t>grupos</a:t>
          </a:r>
          <a:r>
            <a:rPr lang="en-GB" sz="2100" kern="1200" dirty="0"/>
            <a:t> de cuatro, </a:t>
          </a:r>
          <a:r>
            <a:rPr lang="en-GB" sz="2100" kern="1200" dirty="0" err="1"/>
            <a:t>cada</a:t>
          </a:r>
          <a:r>
            <a:rPr lang="en-GB" sz="2100" kern="1200" dirty="0"/>
            <a:t> uno de </a:t>
          </a:r>
          <a:r>
            <a:rPr lang="en-GB" sz="2100" kern="1200" dirty="0" err="1"/>
            <a:t>los</a:t>
          </a:r>
          <a:r>
            <a:rPr lang="en-GB" sz="2100" kern="1200" dirty="0"/>
            <a:t> </a:t>
          </a:r>
          <a:r>
            <a:rPr lang="en-GB" sz="2100" kern="1200" dirty="0" err="1"/>
            <a:t>cuales</a:t>
          </a:r>
          <a:r>
            <a:rPr lang="en-GB" sz="2100" kern="1200" dirty="0"/>
            <a:t> </a:t>
          </a:r>
          <a:r>
            <a:rPr lang="en-GB" sz="2100" kern="1200" dirty="0" err="1"/>
            <a:t>asumió</a:t>
          </a:r>
          <a:r>
            <a:rPr lang="en-GB" sz="2100" kern="1200" dirty="0"/>
            <a:t> </a:t>
          </a:r>
          <a:r>
            <a:rPr lang="en-GB" sz="2100" kern="1200" dirty="0" err="1"/>
            <a:t>diferentes</a:t>
          </a:r>
          <a:r>
            <a:rPr lang="en-GB" sz="2100" kern="1200" dirty="0"/>
            <a:t> </a:t>
          </a:r>
          <a:r>
            <a:rPr lang="en-GB" sz="2100" kern="1200" dirty="0" err="1"/>
            <a:t>funciones</a:t>
          </a:r>
          <a:r>
            <a:rPr lang="en-GB" sz="2100" kern="1200" dirty="0"/>
            <a:t> </a:t>
          </a:r>
          <a:r>
            <a:rPr lang="en-GB" sz="2100" kern="1200" dirty="0" err="1"/>
            <a:t>sanitarias</a:t>
          </a:r>
          <a:r>
            <a:rPr lang="en-GB" sz="2100" kern="1200" dirty="0"/>
            <a:t>: </a:t>
          </a:r>
          <a:r>
            <a:rPr lang="en-GB" sz="2100" kern="1200" dirty="0" err="1"/>
            <a:t>enfermero</a:t>
          </a:r>
          <a:r>
            <a:rPr lang="en-GB" sz="2100" kern="1200" dirty="0"/>
            <a:t>, auxiliar, </a:t>
          </a:r>
          <a:r>
            <a:rPr lang="en-GB" sz="2100" kern="1200" dirty="0" err="1"/>
            <a:t>cuidador</a:t>
          </a:r>
          <a:r>
            <a:rPr lang="en-GB" sz="2100" kern="1200" dirty="0"/>
            <a:t> y </a:t>
          </a:r>
          <a:r>
            <a:rPr lang="en-GB" sz="2100" kern="1200" dirty="0" err="1"/>
            <a:t>educador</a:t>
          </a:r>
          <a:r>
            <a:rPr lang="en-GB" sz="2100" kern="1200" dirty="0"/>
            <a:t> de </a:t>
          </a:r>
          <a:r>
            <a:rPr lang="en-GB" sz="2100" kern="1200" dirty="0" err="1"/>
            <a:t>pacientes</a:t>
          </a:r>
          <a:r>
            <a:rPr lang="en-GB" sz="2100" kern="1200" dirty="0"/>
            <a:t>. Juntos, se </a:t>
          </a:r>
          <a:r>
            <a:rPr lang="en-GB" sz="2100" kern="1200" dirty="0" err="1"/>
            <a:t>enfrentaron</a:t>
          </a:r>
          <a:r>
            <a:rPr lang="en-GB" sz="2100" kern="1200" dirty="0"/>
            <a:t> a un </a:t>
          </a:r>
          <a:r>
            <a:rPr lang="en-GB" sz="2100" kern="1200" dirty="0" err="1"/>
            <a:t>escenario</a:t>
          </a:r>
          <a:r>
            <a:rPr lang="en-GB" sz="2100" kern="1200" dirty="0"/>
            <a:t> de </a:t>
          </a:r>
          <a:r>
            <a:rPr lang="en-GB" sz="2100" kern="1200" dirty="0" err="1"/>
            <a:t>simulación</a:t>
          </a:r>
          <a:r>
            <a:rPr lang="en-GB" sz="2100" kern="1200" dirty="0"/>
            <a:t> de </a:t>
          </a:r>
          <a:r>
            <a:rPr lang="en-GB" sz="2100" kern="1200" dirty="0" err="1"/>
            <a:t>paciente</a:t>
          </a:r>
          <a:r>
            <a:rPr lang="en-GB" sz="2100" kern="1200" dirty="0"/>
            <a:t>, </a:t>
          </a:r>
          <a:r>
            <a:rPr lang="en-GB" sz="2100" kern="1200" dirty="0" err="1"/>
            <a:t>como</a:t>
          </a:r>
          <a:r>
            <a:rPr lang="en-GB" sz="2100" kern="1200" dirty="0"/>
            <a:t> la </a:t>
          </a:r>
          <a:r>
            <a:rPr lang="en-GB" sz="2100" kern="1200" dirty="0" err="1"/>
            <a:t>gestión</a:t>
          </a:r>
          <a:r>
            <a:rPr lang="en-GB" sz="2100" kern="1200" dirty="0"/>
            <a:t> del plan de </a:t>
          </a:r>
          <a:r>
            <a:rPr lang="en-GB" sz="2100" kern="1200" dirty="0" err="1"/>
            <a:t>cuidados</a:t>
          </a:r>
          <a:r>
            <a:rPr lang="en-GB" sz="2100" kern="1200" dirty="0"/>
            <a:t> de un </a:t>
          </a:r>
          <a:r>
            <a:rPr lang="en-GB" sz="2100" kern="1200" dirty="0" err="1"/>
            <a:t>paciente</a:t>
          </a:r>
          <a:r>
            <a:rPr lang="en-GB" sz="2100" kern="1200" dirty="0"/>
            <a:t> </a:t>
          </a:r>
          <a:r>
            <a:rPr lang="en-GB" sz="2100" kern="1200" dirty="0" err="1"/>
            <a:t>diabético</a:t>
          </a:r>
          <a:r>
            <a:rPr lang="en-GB" sz="2100" kern="1200" dirty="0"/>
            <a:t>. Cada </a:t>
          </a:r>
          <a:r>
            <a:rPr lang="en-GB" sz="2100" kern="1200" dirty="0" err="1"/>
            <a:t>alumno</a:t>
          </a:r>
          <a:r>
            <a:rPr lang="en-GB" sz="2100" kern="1200" dirty="0"/>
            <a:t> se </a:t>
          </a:r>
          <a:r>
            <a:rPr lang="en-GB" sz="2100" kern="1200" dirty="0" err="1"/>
            <a:t>turnaba</a:t>
          </a:r>
          <a:r>
            <a:rPr lang="en-GB" sz="2100" kern="1200" dirty="0"/>
            <a:t> </a:t>
          </a:r>
          <a:r>
            <a:rPr lang="en-GB" sz="2100" kern="1200" dirty="0" err="1"/>
            <a:t>en</a:t>
          </a:r>
          <a:r>
            <a:rPr lang="en-GB" sz="2100" kern="1200" dirty="0"/>
            <a:t> </a:t>
          </a:r>
          <a:r>
            <a:rPr lang="en-GB" sz="2100" kern="1200" dirty="0" err="1"/>
            <a:t>los</a:t>
          </a:r>
          <a:r>
            <a:rPr lang="en-GB" sz="2100" kern="1200" dirty="0"/>
            <a:t> </a:t>
          </a:r>
          <a:r>
            <a:rPr lang="en-GB" sz="2100" kern="1200" dirty="0" err="1"/>
            <a:t>distintos</a:t>
          </a:r>
          <a:r>
            <a:rPr lang="en-GB" sz="2100" kern="1200" dirty="0"/>
            <a:t> </a:t>
          </a:r>
          <a:r>
            <a:rPr lang="en-GB" sz="2100" kern="1200" dirty="0" err="1"/>
            <a:t>papeles</a:t>
          </a:r>
          <a:r>
            <a:rPr lang="en-GB" sz="2100" kern="1200" dirty="0"/>
            <a:t> para </a:t>
          </a:r>
          <a:r>
            <a:rPr lang="en-GB" sz="2100" kern="1200" dirty="0" err="1"/>
            <a:t>comprender</a:t>
          </a:r>
          <a:r>
            <a:rPr lang="en-GB" sz="2100" kern="1200" dirty="0"/>
            <a:t> las </a:t>
          </a:r>
          <a:r>
            <a:rPr lang="en-GB" sz="2100" kern="1200" dirty="0" err="1"/>
            <a:t>perspectivas</a:t>
          </a:r>
          <a:r>
            <a:rPr lang="en-GB" sz="2100" kern="1200" dirty="0"/>
            <a:t> de </a:t>
          </a:r>
          <a:r>
            <a:rPr lang="en-GB" sz="2100" kern="1200" dirty="0" err="1"/>
            <a:t>todo</a:t>
          </a:r>
          <a:r>
            <a:rPr lang="en-GB" sz="2100" kern="1200" dirty="0"/>
            <a:t> </a:t>
          </a:r>
          <a:r>
            <a:rPr lang="en-GB" sz="2100" kern="1200" dirty="0" err="1"/>
            <a:t>el</a:t>
          </a:r>
          <a:r>
            <a:rPr lang="en-GB" sz="2100" kern="1200" dirty="0"/>
            <a:t> </a:t>
          </a:r>
          <a:r>
            <a:rPr lang="en-GB" sz="2100" kern="1200" dirty="0" err="1"/>
            <a:t>equipo</a:t>
          </a:r>
          <a:r>
            <a:rPr lang="en-GB" sz="2100" kern="1200" dirty="0"/>
            <a:t> </a:t>
          </a:r>
          <a:r>
            <a:rPr lang="en-GB" sz="2100" kern="1200" dirty="0" err="1"/>
            <a:t>asistencial</a:t>
          </a:r>
          <a:r>
            <a:rPr lang="en-GB" sz="2100" kern="1200" dirty="0"/>
            <a:t>.</a:t>
          </a:r>
          <a:endParaRPr lang="en-BE" sz="2100" kern="1200" dirty="0"/>
        </a:p>
      </dsp:txBody>
      <dsp:txXfrm>
        <a:off x="57347" y="1381135"/>
        <a:ext cx="16072007" cy="1060059"/>
      </dsp:txXfrm>
    </dsp:sp>
    <dsp:sp modelId="{F190CD18-3537-448D-9E35-4F810A0B5054}">
      <dsp:nvSpPr>
        <dsp:cNvPr id="0" name=""/>
        <dsp:cNvSpPr/>
      </dsp:nvSpPr>
      <dsp:spPr>
        <a:xfrm>
          <a:off x="0" y="2559021"/>
          <a:ext cx="16186701" cy="117475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err="1"/>
            <a:t>Resultados</a:t>
          </a:r>
          <a:r>
            <a:rPr lang="en-GB" sz="2100" kern="1200" dirty="0"/>
            <a:t>: Este </a:t>
          </a:r>
          <a:r>
            <a:rPr lang="en-GB" sz="2100" kern="1200" dirty="0" err="1"/>
            <a:t>enfoque</a:t>
          </a:r>
          <a:r>
            <a:rPr lang="en-GB" sz="2100" kern="1200" dirty="0"/>
            <a:t> </a:t>
          </a:r>
          <a:r>
            <a:rPr lang="en-GB" sz="2100" kern="1200" dirty="0" err="1"/>
            <a:t>colaborativo</a:t>
          </a:r>
          <a:r>
            <a:rPr lang="en-GB" sz="2100" kern="1200" dirty="0"/>
            <a:t> </a:t>
          </a:r>
          <a:r>
            <a:rPr lang="en-GB" sz="2100" kern="1200" dirty="0" err="1"/>
            <a:t>permitió</a:t>
          </a:r>
          <a:r>
            <a:rPr lang="en-GB" sz="2100" kern="1200" dirty="0"/>
            <a:t> a </a:t>
          </a:r>
          <a:r>
            <a:rPr lang="en-GB" sz="2100" kern="1200" dirty="0" err="1"/>
            <a:t>los</a:t>
          </a:r>
          <a:r>
            <a:rPr lang="en-GB" sz="2100" kern="1200" dirty="0"/>
            <a:t> </a:t>
          </a:r>
          <a:r>
            <a:rPr lang="en-GB" sz="2100" kern="1200" dirty="0" err="1"/>
            <a:t>estudiantes</a:t>
          </a:r>
          <a:r>
            <a:rPr lang="en-GB" sz="2100" kern="1200" dirty="0"/>
            <a:t> </a:t>
          </a:r>
          <a:r>
            <a:rPr lang="en-GB" sz="2100" kern="1200" dirty="0" err="1"/>
            <a:t>comprender</a:t>
          </a:r>
          <a:r>
            <a:rPr lang="en-GB" sz="2100" kern="1200" dirty="0"/>
            <a:t> </a:t>
          </a:r>
          <a:r>
            <a:rPr lang="en-GB" sz="2100" kern="1200" dirty="0" err="1"/>
            <a:t>mejor</a:t>
          </a:r>
          <a:r>
            <a:rPr lang="en-GB" sz="2100" kern="1200" dirty="0"/>
            <a:t> la </a:t>
          </a:r>
          <a:r>
            <a:rPr lang="en-GB" sz="2100" kern="1200" dirty="0" err="1"/>
            <a:t>importancia</a:t>
          </a:r>
          <a:r>
            <a:rPr lang="en-GB" sz="2100" kern="1200" dirty="0"/>
            <a:t> de </a:t>
          </a:r>
          <a:r>
            <a:rPr lang="en-GB" sz="2100" kern="1200" dirty="0" err="1"/>
            <a:t>cada</a:t>
          </a:r>
          <a:r>
            <a:rPr lang="en-GB" sz="2100" kern="1200" dirty="0"/>
            <a:t> </a:t>
          </a:r>
          <a:r>
            <a:rPr lang="en-GB" sz="2100" kern="1200" dirty="0" err="1"/>
            <a:t>función</a:t>
          </a:r>
          <a:r>
            <a:rPr lang="en-GB" sz="2100" kern="1200" dirty="0"/>
            <a:t> </a:t>
          </a:r>
          <a:r>
            <a:rPr lang="en-GB" sz="2100" kern="1200" dirty="0" err="1"/>
            <a:t>en</a:t>
          </a:r>
          <a:r>
            <a:rPr lang="en-GB" sz="2100" kern="1200" dirty="0"/>
            <a:t> la </a:t>
          </a:r>
          <a:r>
            <a:rPr lang="en-GB" sz="2100" kern="1200" dirty="0" err="1"/>
            <a:t>atención</a:t>
          </a:r>
          <a:r>
            <a:rPr lang="en-GB" sz="2100" kern="1200" dirty="0"/>
            <a:t> al </a:t>
          </a:r>
          <a:r>
            <a:rPr lang="en-GB" sz="2100" kern="1200" dirty="0" err="1"/>
            <a:t>paciente</a:t>
          </a:r>
          <a:r>
            <a:rPr lang="en-GB" sz="2100" kern="1200" dirty="0"/>
            <a:t> y la </a:t>
          </a:r>
          <a:r>
            <a:rPr lang="en-GB" sz="2100" kern="1200" dirty="0" err="1"/>
            <a:t>necesidad</a:t>
          </a:r>
          <a:r>
            <a:rPr lang="en-GB" sz="2100" kern="1200" dirty="0"/>
            <a:t> de </a:t>
          </a:r>
          <a:r>
            <a:rPr lang="en-GB" sz="2100" kern="1200" dirty="0" err="1"/>
            <a:t>una</a:t>
          </a:r>
          <a:r>
            <a:rPr lang="en-GB" sz="2100" kern="1200" dirty="0"/>
            <a:t> </a:t>
          </a:r>
          <a:r>
            <a:rPr lang="en-GB" sz="2100" kern="1200" dirty="0" err="1"/>
            <a:t>comunicación</a:t>
          </a:r>
          <a:r>
            <a:rPr lang="en-GB" sz="2100" kern="1200" dirty="0"/>
            <a:t> y un </a:t>
          </a:r>
          <a:r>
            <a:rPr lang="en-GB" sz="2100" kern="1200" dirty="0" err="1"/>
            <a:t>trabajo</a:t>
          </a:r>
          <a:r>
            <a:rPr lang="en-GB" sz="2100" kern="1200" dirty="0"/>
            <a:t> </a:t>
          </a:r>
          <a:r>
            <a:rPr lang="en-GB" sz="2100" kern="1200" dirty="0" err="1"/>
            <a:t>en</a:t>
          </a:r>
          <a:r>
            <a:rPr lang="en-GB" sz="2100" kern="1200" dirty="0"/>
            <a:t> </a:t>
          </a:r>
          <a:r>
            <a:rPr lang="en-GB" sz="2100" kern="1200" dirty="0" err="1"/>
            <a:t>equipo</a:t>
          </a:r>
          <a:r>
            <a:rPr lang="en-GB" sz="2100" kern="1200" dirty="0"/>
            <a:t> </a:t>
          </a:r>
          <a:r>
            <a:rPr lang="en-GB" sz="2100" kern="1200" dirty="0" err="1"/>
            <a:t>eficaces</a:t>
          </a:r>
          <a:r>
            <a:rPr lang="en-GB" sz="2100" kern="1200" dirty="0"/>
            <a:t> </a:t>
          </a:r>
          <a:r>
            <a:rPr lang="en-GB" sz="2100" kern="1200" dirty="0" err="1"/>
            <a:t>en</a:t>
          </a:r>
          <a:r>
            <a:rPr lang="en-GB" sz="2100" kern="1200" dirty="0"/>
            <a:t> </a:t>
          </a:r>
          <a:r>
            <a:rPr lang="en-GB" sz="2100" kern="1200" dirty="0" err="1"/>
            <a:t>los</a:t>
          </a:r>
          <a:r>
            <a:rPr lang="en-GB" sz="2100" kern="1200" dirty="0"/>
            <a:t> </a:t>
          </a:r>
          <a:r>
            <a:rPr lang="en-GB" sz="2100" kern="1200" dirty="0" err="1"/>
            <a:t>entornos</a:t>
          </a:r>
          <a:r>
            <a:rPr lang="en-GB" sz="2100" kern="1200" dirty="0"/>
            <a:t> </a:t>
          </a:r>
          <a:r>
            <a:rPr lang="en-GB" sz="2100" kern="1200" dirty="0" err="1"/>
            <a:t>médicos</a:t>
          </a:r>
          <a:r>
            <a:rPr lang="en-GB" sz="2100" kern="1200" dirty="0"/>
            <a:t>. También les </a:t>
          </a:r>
          <a:r>
            <a:rPr lang="en-GB" sz="2100" kern="1200" dirty="0" err="1"/>
            <a:t>ayudó</a:t>
          </a:r>
          <a:r>
            <a:rPr lang="en-GB" sz="2100" kern="1200" dirty="0"/>
            <a:t> a </a:t>
          </a:r>
          <a:r>
            <a:rPr lang="en-GB" sz="2100" kern="1200" dirty="0" err="1"/>
            <a:t>confiar</a:t>
          </a:r>
          <a:r>
            <a:rPr lang="en-GB" sz="2100" kern="1200" dirty="0"/>
            <a:t> </a:t>
          </a:r>
          <a:r>
            <a:rPr lang="en-GB" sz="2100" kern="1200" dirty="0" err="1"/>
            <a:t>más</a:t>
          </a:r>
          <a:r>
            <a:rPr lang="en-GB" sz="2100" kern="1200" dirty="0"/>
            <a:t> </a:t>
          </a:r>
          <a:r>
            <a:rPr lang="en-GB" sz="2100" kern="1200" dirty="0" err="1"/>
            <a:t>en</a:t>
          </a:r>
          <a:r>
            <a:rPr lang="en-GB" sz="2100" kern="1200" dirty="0"/>
            <a:t> sus </a:t>
          </a:r>
          <a:r>
            <a:rPr lang="en-GB" sz="2100" kern="1200" dirty="0" err="1"/>
            <a:t>habilidades</a:t>
          </a:r>
          <a:r>
            <a:rPr lang="en-GB" sz="2100" kern="1200" dirty="0"/>
            <a:t> </a:t>
          </a:r>
          <a:r>
            <a:rPr lang="en-GB" sz="2100" kern="1200" dirty="0" err="1"/>
            <a:t>interpersonales</a:t>
          </a:r>
          <a:r>
            <a:rPr lang="en-GB" sz="2100" kern="1200" dirty="0"/>
            <a:t>, </a:t>
          </a:r>
          <a:r>
            <a:rPr lang="en-GB" sz="2100" kern="1200" dirty="0" err="1"/>
            <a:t>así</a:t>
          </a:r>
          <a:r>
            <a:rPr lang="en-GB" sz="2100" kern="1200" dirty="0"/>
            <a:t> </a:t>
          </a:r>
          <a:r>
            <a:rPr lang="en-GB" sz="2100" kern="1200" dirty="0" err="1"/>
            <a:t>como</a:t>
          </a:r>
          <a:r>
            <a:rPr lang="en-GB" sz="2100" kern="1200" dirty="0"/>
            <a:t> </a:t>
          </a:r>
          <a:r>
            <a:rPr lang="en-GB" sz="2100" kern="1200" dirty="0" err="1"/>
            <a:t>en</a:t>
          </a:r>
          <a:r>
            <a:rPr lang="en-GB" sz="2100" kern="1200" dirty="0"/>
            <a:t> </a:t>
          </a:r>
          <a:r>
            <a:rPr lang="en-GB" sz="2100" kern="1200" dirty="0" err="1"/>
            <a:t>su</a:t>
          </a:r>
          <a:r>
            <a:rPr lang="en-GB" sz="2100" kern="1200" dirty="0"/>
            <a:t> </a:t>
          </a:r>
          <a:r>
            <a:rPr lang="en-GB" sz="2100" kern="1200" dirty="0" err="1"/>
            <a:t>capacidad</a:t>
          </a:r>
          <a:r>
            <a:rPr lang="en-GB" sz="2100" kern="1200" dirty="0"/>
            <a:t> para </a:t>
          </a:r>
          <a:r>
            <a:rPr lang="en-GB" sz="2100" kern="1200" dirty="0" err="1"/>
            <a:t>proporcionar</a:t>
          </a:r>
          <a:r>
            <a:rPr lang="en-GB" sz="2100" kern="1200" dirty="0"/>
            <a:t> </a:t>
          </a:r>
          <a:r>
            <a:rPr lang="en-GB" sz="2100" kern="1200" dirty="0" err="1"/>
            <a:t>una</a:t>
          </a:r>
          <a:r>
            <a:rPr lang="en-GB" sz="2100" kern="1200" dirty="0"/>
            <a:t> </a:t>
          </a:r>
          <a:r>
            <a:rPr lang="en-GB" sz="2100" kern="1200" dirty="0" err="1"/>
            <a:t>atención</a:t>
          </a:r>
          <a:r>
            <a:rPr lang="en-GB" sz="2100" kern="1200" dirty="0"/>
            <a:t> integral.</a:t>
          </a:r>
          <a:endParaRPr lang="en-BE" sz="2100" kern="1200" dirty="0"/>
        </a:p>
      </dsp:txBody>
      <dsp:txXfrm>
        <a:off x="57347" y="2616368"/>
        <a:ext cx="16072007" cy="1060059"/>
      </dsp:txXfrm>
    </dsp:sp>
    <dsp:sp modelId="{74D150F8-3F96-4D7A-AEE1-7DECDA7F9CDB}">
      <dsp:nvSpPr>
        <dsp:cNvPr id="0" name=""/>
        <dsp:cNvSpPr/>
      </dsp:nvSpPr>
      <dsp:spPr>
        <a:xfrm>
          <a:off x="0" y="3794255"/>
          <a:ext cx="16186701" cy="117475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err="1"/>
            <a:t>Conclusión</a:t>
          </a:r>
          <a:r>
            <a:rPr lang="en-GB" sz="2100" b="1" kern="1200" dirty="0"/>
            <a:t> </a:t>
          </a:r>
          <a:r>
            <a:rPr lang="en-GB" sz="2100" kern="1200" dirty="0"/>
            <a:t>clave: Las </a:t>
          </a:r>
          <a:r>
            <a:rPr lang="en-GB" sz="2100" kern="1200" dirty="0" err="1"/>
            <a:t>simulaciones</a:t>
          </a:r>
          <a:r>
            <a:rPr lang="en-GB" sz="2100" kern="1200" dirty="0"/>
            <a:t> </a:t>
          </a:r>
          <a:r>
            <a:rPr lang="en-GB" sz="2100" kern="1200" dirty="0" err="1"/>
            <a:t>colaborativas</a:t>
          </a:r>
          <a:r>
            <a:rPr lang="en-GB" sz="2100" kern="1200" dirty="0"/>
            <a:t> </a:t>
          </a:r>
          <a:r>
            <a:rPr lang="en-GB" sz="2100" kern="1200" dirty="0" err="1"/>
            <a:t>en</a:t>
          </a:r>
          <a:r>
            <a:rPr lang="en-GB" sz="2100" kern="1200" dirty="0"/>
            <a:t> la </a:t>
          </a:r>
          <a:r>
            <a:rPr lang="en-GB" sz="2100" kern="1200" dirty="0" err="1"/>
            <a:t>atención</a:t>
          </a:r>
          <a:r>
            <a:rPr lang="en-GB" sz="2100" kern="1200" dirty="0"/>
            <a:t> sanitaria </a:t>
          </a:r>
          <a:r>
            <a:rPr lang="en-GB" sz="2100" kern="1200" dirty="0" err="1"/>
            <a:t>fomentaron</a:t>
          </a:r>
          <a:r>
            <a:rPr lang="en-GB" sz="2100" kern="1200" dirty="0"/>
            <a:t> </a:t>
          </a:r>
          <a:r>
            <a:rPr lang="en-GB" sz="2100" kern="1200" dirty="0" err="1"/>
            <a:t>una</a:t>
          </a:r>
          <a:r>
            <a:rPr lang="en-GB" sz="2100" kern="1200" dirty="0"/>
            <a:t> </a:t>
          </a:r>
          <a:r>
            <a:rPr lang="en-GB" sz="2100" kern="1200" dirty="0" err="1"/>
            <a:t>comprensión</a:t>
          </a:r>
          <a:r>
            <a:rPr lang="en-GB" sz="2100" kern="1200" dirty="0"/>
            <a:t> </a:t>
          </a:r>
          <a:r>
            <a:rPr lang="en-GB" sz="2100" kern="1200" dirty="0" err="1"/>
            <a:t>más</a:t>
          </a:r>
          <a:r>
            <a:rPr lang="en-GB" sz="2100" kern="1200" dirty="0"/>
            <a:t> profunda de la </a:t>
          </a:r>
          <a:r>
            <a:rPr lang="en-GB" sz="2100" kern="1200" dirty="0" err="1"/>
            <a:t>naturaleza</a:t>
          </a:r>
          <a:r>
            <a:rPr lang="en-GB" sz="2100" kern="1200" dirty="0"/>
            <a:t> </a:t>
          </a:r>
          <a:r>
            <a:rPr lang="en-GB" sz="2100" kern="1200" dirty="0" err="1"/>
            <a:t>interconectada</a:t>
          </a:r>
          <a:r>
            <a:rPr lang="en-GB" sz="2100" kern="1200" dirty="0"/>
            <a:t> de la </a:t>
          </a:r>
          <a:r>
            <a:rPr lang="en-GB" sz="2100" kern="1200" dirty="0" err="1"/>
            <a:t>atención</a:t>
          </a:r>
          <a:r>
            <a:rPr lang="en-GB" sz="2100" kern="1200" dirty="0"/>
            <a:t> al </a:t>
          </a:r>
          <a:r>
            <a:rPr lang="en-GB" sz="2100" kern="1200" dirty="0" err="1"/>
            <a:t>paciente</a:t>
          </a:r>
          <a:r>
            <a:rPr lang="en-GB" sz="2100" kern="1200" dirty="0"/>
            <a:t> y de la </a:t>
          </a:r>
          <a:r>
            <a:rPr lang="en-GB" sz="2100" kern="1200" dirty="0" err="1"/>
            <a:t>necesidad</a:t>
          </a:r>
          <a:r>
            <a:rPr lang="en-GB" sz="2100" kern="1200" dirty="0"/>
            <a:t> de </a:t>
          </a:r>
          <a:r>
            <a:rPr lang="en-GB" sz="2100" kern="1200" dirty="0" err="1"/>
            <a:t>una</a:t>
          </a:r>
          <a:r>
            <a:rPr lang="en-GB" sz="2100" kern="1200" dirty="0"/>
            <a:t> </a:t>
          </a:r>
          <a:r>
            <a:rPr lang="en-GB" sz="2100" kern="1200" dirty="0" err="1"/>
            <a:t>comunicación</a:t>
          </a:r>
          <a:r>
            <a:rPr lang="en-GB" sz="2100" kern="1200" dirty="0"/>
            <a:t> y un </a:t>
          </a:r>
          <a:r>
            <a:rPr lang="en-GB" sz="2100" kern="1200" dirty="0" err="1"/>
            <a:t>trabajo</a:t>
          </a:r>
          <a:r>
            <a:rPr lang="en-GB" sz="2100" kern="1200" dirty="0"/>
            <a:t> </a:t>
          </a:r>
          <a:r>
            <a:rPr lang="en-GB" sz="2100" kern="1200" dirty="0" err="1"/>
            <a:t>en</a:t>
          </a:r>
          <a:r>
            <a:rPr lang="en-GB" sz="2100" kern="1200" dirty="0"/>
            <a:t> </a:t>
          </a:r>
          <a:r>
            <a:rPr lang="en-GB" sz="2100" kern="1200" dirty="0" err="1"/>
            <a:t>equipo</a:t>
          </a:r>
          <a:r>
            <a:rPr lang="en-GB" sz="2100" kern="1200" dirty="0"/>
            <a:t> </a:t>
          </a:r>
          <a:r>
            <a:rPr lang="en-GB" sz="2100" kern="1200" dirty="0" err="1"/>
            <a:t>excelentes</a:t>
          </a:r>
          <a:r>
            <a:rPr lang="en-GB" sz="2100" kern="1200" dirty="0"/>
            <a:t> </a:t>
          </a:r>
          <a:r>
            <a:rPr lang="en-GB" sz="2100" kern="1200" dirty="0" err="1"/>
            <a:t>en</a:t>
          </a:r>
          <a:r>
            <a:rPr lang="en-GB" sz="2100" kern="1200" dirty="0"/>
            <a:t> </a:t>
          </a:r>
          <a:r>
            <a:rPr lang="en-GB" sz="2100" kern="1200" dirty="0" err="1"/>
            <a:t>los</a:t>
          </a:r>
          <a:r>
            <a:rPr lang="en-GB" sz="2100" kern="1200" dirty="0"/>
            <a:t> </a:t>
          </a:r>
          <a:r>
            <a:rPr lang="en-GB" sz="2100" kern="1200" dirty="0" err="1"/>
            <a:t>entornos</a:t>
          </a:r>
          <a:r>
            <a:rPr lang="en-GB" sz="2100" kern="1200" dirty="0"/>
            <a:t> </a:t>
          </a:r>
          <a:r>
            <a:rPr lang="en-GB" sz="2100" kern="1200" dirty="0" err="1"/>
            <a:t>médicos</a:t>
          </a:r>
          <a:r>
            <a:rPr lang="en-GB" sz="2100" kern="1200" dirty="0"/>
            <a:t>.</a:t>
          </a:r>
          <a:endParaRPr lang="en-BE" sz="2100" kern="1200" dirty="0"/>
        </a:p>
      </dsp:txBody>
      <dsp:txXfrm>
        <a:off x="57347" y="3851602"/>
        <a:ext cx="16072007" cy="1060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E5BCD-7E3B-46E4-8E5D-5FE60DB4C5B8}">
      <dsp:nvSpPr>
        <dsp:cNvPr id="0" name=""/>
        <dsp:cNvSpPr/>
      </dsp:nvSpPr>
      <dsp:spPr>
        <a:xfrm>
          <a:off x="0" y="23288"/>
          <a:ext cx="14935200" cy="9149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t>Compromiso: </a:t>
          </a:r>
          <a:r>
            <a:rPr lang="en-GB" sz="2300" kern="1200" dirty="0"/>
            <a:t>Es importante ir más allá del aprendizaje pasivo, despertando la curiosidad y la participación activa de los alumnos con contenidos que cautiven sus intereses y su imaginación.</a:t>
          </a:r>
          <a:endParaRPr lang="en-BE" sz="2300" kern="1200" dirty="0"/>
        </a:p>
      </dsp:txBody>
      <dsp:txXfrm>
        <a:off x="44664" y="67952"/>
        <a:ext cx="14845872" cy="825612"/>
      </dsp:txXfrm>
    </dsp:sp>
    <dsp:sp modelId="{4A49D792-957A-4391-92BB-AEEC498B0D9B}">
      <dsp:nvSpPr>
        <dsp:cNvPr id="0" name=""/>
        <dsp:cNvSpPr/>
      </dsp:nvSpPr>
      <dsp:spPr>
        <a:xfrm>
          <a:off x="0" y="1004468"/>
          <a:ext cx="14935200" cy="9149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t>Educar: </a:t>
          </a:r>
          <a:r>
            <a:rPr lang="en-GB" sz="2300" kern="1200" dirty="0"/>
            <a:t>Más allá del compromiso, el contenido debe educar en profundidad, andamiar el aprendizaje de los estudiantes, la comprensión y la aplicación de conceptos complejos en una configuración de aula invertida.</a:t>
          </a:r>
          <a:endParaRPr lang="en-BE" sz="2300" kern="1200" dirty="0"/>
        </a:p>
      </dsp:txBody>
      <dsp:txXfrm>
        <a:off x="44664" y="1049132"/>
        <a:ext cx="14845872" cy="825612"/>
      </dsp:txXfrm>
    </dsp:sp>
    <dsp:sp modelId="{E149E02C-1140-4DD1-BBD1-43F58CAAAE43}">
      <dsp:nvSpPr>
        <dsp:cNvPr id="0" name=""/>
        <dsp:cNvSpPr/>
      </dsp:nvSpPr>
      <dsp:spPr>
        <a:xfrm>
          <a:off x="0" y="1985648"/>
          <a:ext cx="14935200" cy="9149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t>La diversidad: </a:t>
          </a:r>
          <a:r>
            <a:rPr lang="en-GB" sz="2300" kern="1200" dirty="0"/>
            <a:t>Reconociendo la riqueza de nuestro alumnado, es importante crear contenidos flexibles e integradores, que garanticen la accesibilidad y la pertinencia para todos los estudiantes.</a:t>
          </a:r>
          <a:endParaRPr lang="en-BE" sz="2300" kern="1200" dirty="0"/>
        </a:p>
      </dsp:txBody>
      <dsp:txXfrm>
        <a:off x="44664" y="2030312"/>
        <a:ext cx="14845872" cy="82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958B9-A5F3-4691-AE35-79B43BEA7BE1}">
      <dsp:nvSpPr>
        <dsp:cNvPr id="0" name=""/>
        <dsp:cNvSpPr/>
      </dsp:nvSpPr>
      <dsp:spPr>
        <a:xfrm>
          <a:off x="7258" y="107952"/>
          <a:ext cx="2782480" cy="62596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a:t>Objetivos y visión compartidos:</a:t>
          </a:r>
          <a:endParaRPr lang="en-BE" sz="1700" kern="1200"/>
        </a:p>
      </dsp:txBody>
      <dsp:txXfrm>
        <a:off x="7258" y="107952"/>
        <a:ext cx="2782480" cy="625967"/>
      </dsp:txXfrm>
    </dsp:sp>
    <dsp:sp modelId="{31BC8AD2-139F-4A48-9545-967ECB8CE0F4}">
      <dsp:nvSpPr>
        <dsp:cNvPr id="0" name=""/>
        <dsp:cNvSpPr/>
      </dsp:nvSpPr>
      <dsp:spPr>
        <a:xfrm>
          <a:off x="7258" y="733919"/>
          <a:ext cx="2782480" cy="6544766"/>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kern="1200"/>
            <a:t>Unidad de propósito: </a:t>
          </a:r>
          <a:r>
            <a:rPr lang="en-GB" sz="1700" kern="1200"/>
            <a:t>Establecer objetivos mutuos desde el principio alinea los esfuerzos del equipo y marca una dirección clara para el proyecto de colaboración. Una visión compartida de lo que se pretende conseguir con los contenidos garantiza que cada contribución nos acerque más a nuestros objetivos educativos.</a:t>
          </a:r>
          <a:endParaRPr lang="en-BE" sz="1700" kern="1200"/>
        </a:p>
        <a:p>
          <a:pPr marL="171450" lvl="1" indent="-171450" algn="l" defTabSz="755650">
            <a:lnSpc>
              <a:spcPct val="90000"/>
            </a:lnSpc>
            <a:spcBef>
              <a:spcPct val="0"/>
            </a:spcBef>
            <a:spcAft>
              <a:spcPct val="15000"/>
            </a:spcAft>
            <a:buChar char="•"/>
          </a:pPr>
          <a:r>
            <a:rPr lang="en-GB" sz="1700" b="1" kern="1200"/>
            <a:t>Compromiso con el éxito: </a:t>
          </a:r>
          <a:r>
            <a:rPr lang="en-GB" sz="1700" kern="1200"/>
            <a:t>El compromiso colectivo con el éxito del proyecto fomenta el sentido de la responsabilidad y la rendición de cuentas entre todos los miembros del equipo, impulsando el proyecto hacia adelante con ímpetu y determinación.</a:t>
          </a:r>
          <a:endParaRPr lang="en-BE" sz="1700" kern="1200"/>
        </a:p>
      </dsp:txBody>
      <dsp:txXfrm>
        <a:off x="7258" y="733919"/>
        <a:ext cx="2782480" cy="6544766"/>
      </dsp:txXfrm>
    </dsp:sp>
    <dsp:sp modelId="{6A04F1C0-3557-4090-9A22-D06E52E8510B}">
      <dsp:nvSpPr>
        <dsp:cNvPr id="0" name=""/>
        <dsp:cNvSpPr/>
      </dsp:nvSpPr>
      <dsp:spPr>
        <a:xfrm>
          <a:off x="3179286" y="107952"/>
          <a:ext cx="2782480" cy="62596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a:t>Diversidad de perspectivas:</a:t>
          </a:r>
          <a:endParaRPr lang="en-BE" sz="1700" kern="1200"/>
        </a:p>
      </dsp:txBody>
      <dsp:txXfrm>
        <a:off x="3179286" y="107952"/>
        <a:ext cx="2782480" cy="625967"/>
      </dsp:txXfrm>
    </dsp:sp>
    <dsp:sp modelId="{4C05BA53-110C-416D-B6FB-EEBBA9C3DE69}">
      <dsp:nvSpPr>
        <dsp:cNvPr id="0" name=""/>
        <dsp:cNvSpPr/>
      </dsp:nvSpPr>
      <dsp:spPr>
        <a:xfrm>
          <a:off x="3179286" y="733919"/>
          <a:ext cx="2782480" cy="6544766"/>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kern="1200"/>
            <a:t>La fuerza de la diversidad: </a:t>
          </a:r>
          <a:r>
            <a:rPr lang="en-GB" sz="1700" kern="1200"/>
            <a:t>Adoptar diversas perspectivas y conocimientos enriquece el proceso de creación de contenidos, ya que aporta una gran riqueza de ideas, enfoques y puntos de vista. Esta diversidad da lugar a contenidos educativos más completos y polifacéticos, capaces de satisfacer a un abanico más amplio de alumnos.</a:t>
          </a:r>
          <a:endParaRPr lang="en-BE" sz="1700" kern="1200"/>
        </a:p>
        <a:p>
          <a:pPr marL="171450" lvl="1" indent="-171450" algn="l" defTabSz="755650">
            <a:lnSpc>
              <a:spcPct val="90000"/>
            </a:lnSpc>
            <a:spcBef>
              <a:spcPct val="0"/>
            </a:spcBef>
            <a:spcAft>
              <a:spcPct val="15000"/>
            </a:spcAft>
            <a:buChar char="•"/>
          </a:pPr>
          <a:r>
            <a:rPr lang="en-GB" sz="1700" b="1" kern="1200"/>
            <a:t>Colaboración inclusiva: </a:t>
          </a:r>
          <a:r>
            <a:rPr lang="en-GB" sz="1700" kern="1200"/>
            <a:t>Crear un entorno en el que se escuchen y valoren todas las voces fomenta la participación y la innovación, garantizando que el contenido se beneficie de todo el espectro de sabiduría colectiva del equipo.</a:t>
          </a:r>
          <a:endParaRPr lang="en-BE" sz="1700" kern="1200"/>
        </a:p>
      </dsp:txBody>
      <dsp:txXfrm>
        <a:off x="3179286" y="733919"/>
        <a:ext cx="2782480" cy="6544766"/>
      </dsp:txXfrm>
    </dsp:sp>
    <dsp:sp modelId="{BB796BE1-B1D3-4F3C-842C-0855139F5518}">
      <dsp:nvSpPr>
        <dsp:cNvPr id="0" name=""/>
        <dsp:cNvSpPr/>
      </dsp:nvSpPr>
      <dsp:spPr>
        <a:xfrm>
          <a:off x="6351314" y="107952"/>
          <a:ext cx="2782480" cy="62596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a:t>Comunicación clara:</a:t>
          </a:r>
          <a:endParaRPr lang="en-BE" sz="1700" kern="1200"/>
        </a:p>
      </dsp:txBody>
      <dsp:txXfrm>
        <a:off x="6351314" y="107952"/>
        <a:ext cx="2782480" cy="625967"/>
      </dsp:txXfrm>
    </dsp:sp>
    <dsp:sp modelId="{2A1F56DC-506A-448C-AF0E-3F99035A0F5D}">
      <dsp:nvSpPr>
        <dsp:cNvPr id="0" name=""/>
        <dsp:cNvSpPr/>
      </dsp:nvSpPr>
      <dsp:spPr>
        <a:xfrm>
          <a:off x="6351314" y="733919"/>
          <a:ext cx="2782480" cy="6544766"/>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kern="1200"/>
            <a:t>Canales abiertos: </a:t>
          </a:r>
          <a:r>
            <a:rPr lang="en-GB" sz="1700" kern="1200"/>
            <a:t>Mantener canales de comunicación abiertos y transparentes es crucial para una colaboración eficaz. Las comprobaciones periódicas, las actualizaciones y los debates abiertos ayudan a mantener al equipo alineado y receptivo ante los retos y las oportunidades.</a:t>
          </a:r>
          <a:endParaRPr lang="en-BE" sz="1700" kern="1200"/>
        </a:p>
        <a:p>
          <a:pPr marL="171450" lvl="1" indent="-171450" algn="l" defTabSz="755650">
            <a:lnSpc>
              <a:spcPct val="90000"/>
            </a:lnSpc>
            <a:spcBef>
              <a:spcPct val="0"/>
            </a:spcBef>
            <a:spcAft>
              <a:spcPct val="15000"/>
            </a:spcAft>
            <a:buChar char="•"/>
          </a:pPr>
          <a:r>
            <a:rPr lang="en-GB" sz="1700" b="1" kern="1200"/>
            <a:t>Comentarios constructivos: </a:t>
          </a:r>
          <a:r>
            <a:rPr lang="en-GB" sz="1700" kern="1200"/>
            <a:t>Cultivar una cultura de comentarios constructivos permite al equipo perfeccionar ideas, abordar problemas y elevar la calidad del contenido. Los comentarios deben darse y recibirse como una herramienta de crecimiento y mejora, no como una crítica.</a:t>
          </a:r>
          <a:endParaRPr lang="en-BE" sz="1700" kern="1200"/>
        </a:p>
      </dsp:txBody>
      <dsp:txXfrm>
        <a:off x="6351314" y="733919"/>
        <a:ext cx="2782480" cy="6544766"/>
      </dsp:txXfrm>
    </dsp:sp>
    <dsp:sp modelId="{F5D159C9-4647-432C-87E8-2B9908A3626A}">
      <dsp:nvSpPr>
        <dsp:cNvPr id="0" name=""/>
        <dsp:cNvSpPr/>
      </dsp:nvSpPr>
      <dsp:spPr>
        <a:xfrm>
          <a:off x="9523342" y="107952"/>
          <a:ext cx="2782480" cy="62596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a:t>Adaptabilidad y flexibilidad:</a:t>
          </a:r>
          <a:endParaRPr lang="en-BE" sz="1700" kern="1200"/>
        </a:p>
      </dsp:txBody>
      <dsp:txXfrm>
        <a:off x="9523342" y="107952"/>
        <a:ext cx="2782480" cy="625967"/>
      </dsp:txXfrm>
    </dsp:sp>
    <dsp:sp modelId="{CBAC439E-F9FE-4897-B3F7-C69C0E7B2DD0}">
      <dsp:nvSpPr>
        <dsp:cNvPr id="0" name=""/>
        <dsp:cNvSpPr/>
      </dsp:nvSpPr>
      <dsp:spPr>
        <a:xfrm>
          <a:off x="9523342" y="733919"/>
          <a:ext cx="2782480" cy="6544766"/>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kern="1200"/>
            <a:t>Capacidad de adaptación al cambio: </a:t>
          </a:r>
          <a:r>
            <a:rPr lang="en-GB" sz="1700" kern="1200"/>
            <a:t>La capacidad de adaptarse a la nueva información, a los comentarios y a la evolución de las necesidades del proyecto es esencial. La flexibilidad en el enfoque y la voluntad de cambiar de estrategia cuando sea necesario pueden dar lugar a mejores resultados y soluciones más innovadoras.</a:t>
          </a:r>
          <a:endParaRPr lang="en-BE" sz="1700" kern="1200"/>
        </a:p>
        <a:p>
          <a:pPr marL="171450" lvl="1" indent="-171450" algn="l" defTabSz="755650">
            <a:lnSpc>
              <a:spcPct val="90000"/>
            </a:lnSpc>
            <a:spcBef>
              <a:spcPct val="0"/>
            </a:spcBef>
            <a:spcAft>
              <a:spcPct val="15000"/>
            </a:spcAft>
            <a:buChar char="•"/>
          </a:pPr>
          <a:r>
            <a:rPr lang="en-GB" sz="1700" b="1" kern="1200"/>
            <a:t>Proceso iterativo: </a:t>
          </a:r>
          <a:r>
            <a:rPr lang="en-GB" sz="1700" kern="1200"/>
            <a:t>Reconocer que el desarrollo de contenidos es un proceso iterativo fomenta la mejora continua. Cada iteración es una oportunidad para perfeccionar y mejorar el contenido, acercándose más a la consecución de los objetivos educativos</a:t>
          </a:r>
          <a:r>
            <a:rPr lang="en-GB" sz="1700" b="1" kern="1200"/>
            <a:t>.</a:t>
          </a:r>
          <a:endParaRPr lang="en-BE" sz="1700" kern="1200"/>
        </a:p>
      </dsp:txBody>
      <dsp:txXfrm>
        <a:off x="9523342" y="733919"/>
        <a:ext cx="2782480" cy="6544766"/>
      </dsp:txXfrm>
    </dsp:sp>
    <dsp:sp modelId="{5B810F6D-3519-4353-9D9E-520CC3D62600}">
      <dsp:nvSpPr>
        <dsp:cNvPr id="0" name=""/>
        <dsp:cNvSpPr/>
      </dsp:nvSpPr>
      <dsp:spPr>
        <a:xfrm>
          <a:off x="12695370" y="107952"/>
          <a:ext cx="2782480" cy="62596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a:t>Herramientas y prácticas de colaboración:</a:t>
          </a:r>
          <a:endParaRPr lang="en-BE" sz="1700" kern="1200"/>
        </a:p>
      </dsp:txBody>
      <dsp:txXfrm>
        <a:off x="12695370" y="107952"/>
        <a:ext cx="2782480" cy="625967"/>
      </dsp:txXfrm>
    </dsp:sp>
    <dsp:sp modelId="{0B85888A-91AA-4EF3-B1EF-3CAB1CE26797}">
      <dsp:nvSpPr>
        <dsp:cNvPr id="0" name=""/>
        <dsp:cNvSpPr/>
      </dsp:nvSpPr>
      <dsp:spPr>
        <a:xfrm>
          <a:off x="12695370" y="733919"/>
          <a:ext cx="2782480" cy="6544766"/>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kern="1200"/>
            <a:t>Aprovechar la tecnología</a:t>
          </a:r>
          <a:r>
            <a:rPr lang="en-GB" sz="1700" kern="1200"/>
            <a:t>: La utilización de herramientas y plataformas de colaboración facilita una comunicación fluida, el desarrollo de contenidos y la gestión de proyectos, lo que permite al equipo trabajar de forma eficaz y cohesionada.</a:t>
          </a:r>
          <a:endParaRPr lang="en-BE" sz="1700" kern="1200"/>
        </a:p>
      </dsp:txBody>
      <dsp:txXfrm>
        <a:off x="12695370" y="733919"/>
        <a:ext cx="2782480" cy="6544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A83C9-A310-4008-AFBA-B010568EF864}">
      <dsp:nvSpPr>
        <dsp:cNvPr id="0" name=""/>
        <dsp:cNvSpPr/>
      </dsp:nvSpPr>
      <dsp:spPr>
        <a:xfrm>
          <a:off x="969070" y="1389679"/>
          <a:ext cx="1011963" cy="10119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8C5E2-F269-41FF-8FE2-15F121CE6352}">
      <dsp:nvSpPr>
        <dsp:cNvPr id="0" name=""/>
        <dsp:cNvSpPr/>
      </dsp:nvSpPr>
      <dsp:spPr>
        <a:xfrm>
          <a:off x="350648" y="3003955"/>
          <a:ext cx="2248807" cy="239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Empiece pensando en el alumno: </a:t>
          </a:r>
          <a:r>
            <a:rPr lang="en-GB" sz="1400" kern="1200"/>
            <a:t>Comprenda las necesidades, intereses y retos de sus alumnos. Diseñe contenidos que sean relevantes para sus vidas y aspiraciones futuras, haciéndolos más atractivos y significativos.</a:t>
          </a:r>
          <a:endParaRPr lang="en-US" sz="1400" kern="1200"/>
        </a:p>
      </dsp:txBody>
      <dsp:txXfrm>
        <a:off x="350648" y="3003955"/>
        <a:ext cx="2248807" cy="2399589"/>
      </dsp:txXfrm>
    </dsp:sp>
    <dsp:sp modelId="{D85342B2-4F54-441E-9CE0-DF74A4641C37}">
      <dsp:nvSpPr>
        <dsp:cNvPr id="0" name=""/>
        <dsp:cNvSpPr/>
      </dsp:nvSpPr>
      <dsp:spPr>
        <a:xfrm>
          <a:off x="3611419" y="1389679"/>
          <a:ext cx="1011963" cy="10119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E33045-66F9-4AA7-8523-F2AB964B9FBB}">
      <dsp:nvSpPr>
        <dsp:cNvPr id="0" name=""/>
        <dsp:cNvSpPr/>
      </dsp:nvSpPr>
      <dsp:spPr>
        <a:xfrm>
          <a:off x="2992997" y="3003955"/>
          <a:ext cx="2248807" cy="239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Incorpore elementos interactivos: </a:t>
          </a:r>
          <a:r>
            <a:rPr lang="en-GB" sz="1400" kern="1200"/>
            <a:t>Utilice vídeos interactivos, cuestionarios y simulaciones que fomenten la participación activa. Los elementos interactivos pueden transformar el consumo pasivo de contenidos en una experiencia de aprendizaje activo, fomentando una comprensión más profunda.</a:t>
          </a:r>
          <a:endParaRPr lang="en-US" sz="1400" kern="1200"/>
        </a:p>
      </dsp:txBody>
      <dsp:txXfrm>
        <a:off x="2992997" y="3003955"/>
        <a:ext cx="2248807" cy="2399589"/>
      </dsp:txXfrm>
    </dsp:sp>
    <dsp:sp modelId="{9255C666-5201-445D-BB77-A8F9A33C7FDA}">
      <dsp:nvSpPr>
        <dsp:cNvPr id="0" name=""/>
        <dsp:cNvSpPr/>
      </dsp:nvSpPr>
      <dsp:spPr>
        <a:xfrm>
          <a:off x="6253769" y="1389679"/>
          <a:ext cx="1011963" cy="10119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9A101-239A-4464-917A-0F134C553852}">
      <dsp:nvSpPr>
        <dsp:cNvPr id="0" name=""/>
        <dsp:cNvSpPr/>
      </dsp:nvSpPr>
      <dsp:spPr>
        <a:xfrm>
          <a:off x="5635346" y="3003955"/>
          <a:ext cx="2248807" cy="239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Aproveche la narración de historias: </a:t>
          </a:r>
          <a:r>
            <a:rPr lang="en-GB" sz="1400" kern="1200"/>
            <a:t>Integre los conceptos en historias o situaciones de la vida real. La narración de historias puede hacer que las ideas complejas sean más fáciles de relacionar y de recordar, mejorando la retención y la comprensión.</a:t>
          </a:r>
          <a:endParaRPr lang="en-US" sz="1400" kern="1200"/>
        </a:p>
      </dsp:txBody>
      <dsp:txXfrm>
        <a:off x="5635346" y="3003955"/>
        <a:ext cx="2248807" cy="2399589"/>
      </dsp:txXfrm>
    </dsp:sp>
    <dsp:sp modelId="{408C33A1-41FC-4175-ADA6-895BEE6274C2}">
      <dsp:nvSpPr>
        <dsp:cNvPr id="0" name=""/>
        <dsp:cNvSpPr/>
      </dsp:nvSpPr>
      <dsp:spPr>
        <a:xfrm>
          <a:off x="8896118" y="1389679"/>
          <a:ext cx="1011963" cy="10119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26F37-F30A-4013-8D9B-A8386A8389FD}">
      <dsp:nvSpPr>
        <dsp:cNvPr id="0" name=""/>
        <dsp:cNvSpPr/>
      </dsp:nvSpPr>
      <dsp:spPr>
        <a:xfrm>
          <a:off x="8277696" y="3003955"/>
          <a:ext cx="2248807" cy="239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Fomente la curiosidad y la indagación: </a:t>
          </a:r>
          <a:r>
            <a:rPr lang="en-GB" sz="1400" kern="1200"/>
            <a:t>Plantee preguntas que inciten a la reflexión o presente problemas al principio del contenido. Este enfoque despierta la curiosidad y motiva a los alumnos a explorar el material en busca de respuestas o soluciones.</a:t>
          </a:r>
          <a:endParaRPr lang="en-US" sz="1400" kern="1200"/>
        </a:p>
      </dsp:txBody>
      <dsp:txXfrm>
        <a:off x="8277696" y="3003955"/>
        <a:ext cx="2248807" cy="2399589"/>
      </dsp:txXfrm>
    </dsp:sp>
    <dsp:sp modelId="{99F76E62-95C3-4405-A8B3-344CBCFDAB9F}">
      <dsp:nvSpPr>
        <dsp:cNvPr id="0" name=""/>
        <dsp:cNvSpPr/>
      </dsp:nvSpPr>
      <dsp:spPr>
        <a:xfrm>
          <a:off x="11538467" y="1389679"/>
          <a:ext cx="1011963" cy="10119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C106F-8275-4E00-BFD7-1603FCFBCC43}">
      <dsp:nvSpPr>
        <dsp:cNvPr id="0" name=""/>
        <dsp:cNvSpPr/>
      </dsp:nvSpPr>
      <dsp:spPr>
        <a:xfrm>
          <a:off x="10920045" y="3003955"/>
          <a:ext cx="2248807" cy="239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Utilice recursos multimedia: </a:t>
          </a:r>
          <a:r>
            <a:rPr lang="en-GB" sz="1400" kern="1200"/>
            <a:t>Combine texto, imágenes, vídeos y audio para adaptarse a los distintos estilos de aprendizaje. Un enfoque multimedia puede hacer que el contenido sea más accesible y atractivo para un alumnado diverso.</a:t>
          </a:r>
          <a:endParaRPr lang="en-US" sz="1400" kern="1200"/>
        </a:p>
      </dsp:txBody>
      <dsp:txXfrm>
        <a:off x="10920045" y="3003955"/>
        <a:ext cx="2248807" cy="2399589"/>
      </dsp:txXfrm>
    </dsp:sp>
    <dsp:sp modelId="{FA6ADA3D-0CF3-46BF-A537-A4ABF0034BFB}">
      <dsp:nvSpPr>
        <dsp:cNvPr id="0" name=""/>
        <dsp:cNvSpPr/>
      </dsp:nvSpPr>
      <dsp:spPr>
        <a:xfrm>
          <a:off x="14180816" y="1389679"/>
          <a:ext cx="1011963" cy="101196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86B48-E099-41D0-A45F-38480355B012}">
      <dsp:nvSpPr>
        <dsp:cNvPr id="0" name=""/>
        <dsp:cNvSpPr/>
      </dsp:nvSpPr>
      <dsp:spPr>
        <a:xfrm>
          <a:off x="13562394" y="3003955"/>
          <a:ext cx="2248807" cy="239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Fomentar la colaboración y el debate</a:t>
          </a:r>
          <a:r>
            <a:rPr lang="en-GB" sz="1400" kern="1200"/>
            <a:t>: Diseñe contenidos que inciten a los estudiantes a colaborar o participar en debates, ya sea en línea o en el aula. La colaboración enriquece la experiencia de aprendizaje, permitiendo a los estudiantes explorar diferentes perspectivas y profundizar en su comprensión.</a:t>
          </a:r>
          <a:endParaRPr lang="en-US" sz="1400" kern="1200"/>
        </a:p>
      </dsp:txBody>
      <dsp:txXfrm>
        <a:off x="13562394" y="3003955"/>
        <a:ext cx="2248807" cy="2399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1D4B8-0878-4C65-A4F8-9E4F555B863B}">
      <dsp:nvSpPr>
        <dsp:cNvPr id="0" name=""/>
        <dsp:cNvSpPr/>
      </dsp:nvSpPr>
      <dsp:spPr>
        <a:xfrm>
          <a:off x="1524295" y="1377965"/>
          <a:ext cx="1749531" cy="1749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FDD895-FC71-4F4A-8295-C3C31FF69AFE}">
      <dsp:nvSpPr>
        <dsp:cNvPr id="0" name=""/>
        <dsp:cNvSpPr/>
      </dsp:nvSpPr>
      <dsp:spPr>
        <a:xfrm>
          <a:off x="455136" y="3705949"/>
          <a:ext cx="3887848" cy="152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dirty="0"/>
            <a:t>Proporcione aplicaciones del mundo real: </a:t>
          </a:r>
          <a:r>
            <a:rPr lang="en-GB" sz="1400" kern="1200" dirty="0"/>
            <a:t>Destaque la aplicación en el mundo real de los conceptos que se enseñan. Demostrar cómo se pueden aplicar los conocimientos en situaciones de la vida real aumenta su valor y relevancia, fomentando un compromiso más profundo.</a:t>
          </a:r>
          <a:endParaRPr lang="en-US" sz="1400" kern="1200" dirty="0"/>
        </a:p>
      </dsp:txBody>
      <dsp:txXfrm>
        <a:off x="455136" y="3705949"/>
        <a:ext cx="3887848" cy="1526748"/>
      </dsp:txXfrm>
    </dsp:sp>
    <dsp:sp modelId="{21D5A934-08A7-4FAF-88E3-A1D3366B7B7B}">
      <dsp:nvSpPr>
        <dsp:cNvPr id="0" name=""/>
        <dsp:cNvSpPr/>
      </dsp:nvSpPr>
      <dsp:spPr>
        <a:xfrm>
          <a:off x="6092517" y="1377965"/>
          <a:ext cx="1749531" cy="1749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D40C7-09A3-4210-930A-1FBABA8EF2DD}">
      <dsp:nvSpPr>
        <dsp:cNvPr id="0" name=""/>
        <dsp:cNvSpPr/>
      </dsp:nvSpPr>
      <dsp:spPr>
        <a:xfrm>
          <a:off x="5023359" y="3705949"/>
          <a:ext cx="3887848" cy="152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Ofrezca opciones y caminos: </a:t>
          </a:r>
          <a:r>
            <a:rPr lang="en-GB" sz="1400" kern="1200"/>
            <a:t>Permita que los estudiantes elijan cómo se involucran con el contenido o qué temas exploran en profundidad. Ofrecer opciones empodera a los estudiantes, haciendo que la experiencia de aprendizaje sea más personalizada y atractiva.</a:t>
          </a:r>
          <a:endParaRPr lang="en-US" sz="1400" kern="1200"/>
        </a:p>
      </dsp:txBody>
      <dsp:txXfrm>
        <a:off x="5023359" y="3705949"/>
        <a:ext cx="3887848" cy="1526748"/>
      </dsp:txXfrm>
    </dsp:sp>
    <dsp:sp modelId="{439BC5F4-131B-4F66-9C1B-7030B678BD91}">
      <dsp:nvSpPr>
        <dsp:cNvPr id="0" name=""/>
        <dsp:cNvSpPr/>
      </dsp:nvSpPr>
      <dsp:spPr>
        <a:xfrm>
          <a:off x="10660739" y="1377965"/>
          <a:ext cx="1749531" cy="17495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CCE0E-23FF-4DDA-8B39-53F44771A53D}">
      <dsp:nvSpPr>
        <dsp:cNvPr id="0" name=""/>
        <dsp:cNvSpPr/>
      </dsp:nvSpPr>
      <dsp:spPr>
        <a:xfrm>
          <a:off x="9591581" y="3705949"/>
          <a:ext cx="3887848" cy="152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Incorpore evaluaciones formativas: </a:t>
          </a:r>
          <a:r>
            <a:rPr lang="en-GB" sz="1400" kern="1200"/>
            <a:t>Incorpore cuestionarios breves o ejercicios de reflexión a lo largo del contenido. Estas evaluaciones formativas proporcionan información inmediata, ayudando a los estudiantes a evaluar su comprensión y ajustar sus estrategias de aprendizaje en consecuencia.</a:t>
          </a:r>
          <a:endParaRPr lang="en-US" sz="1400" kern="1200"/>
        </a:p>
      </dsp:txBody>
      <dsp:txXfrm>
        <a:off x="9591581" y="3705949"/>
        <a:ext cx="3887848" cy="1526748"/>
      </dsp:txXfrm>
    </dsp:sp>
    <dsp:sp modelId="{BDC26420-7ADF-4B0E-B19D-88D67067492D}">
      <dsp:nvSpPr>
        <dsp:cNvPr id="0" name=""/>
        <dsp:cNvSpPr/>
      </dsp:nvSpPr>
      <dsp:spPr>
        <a:xfrm>
          <a:off x="15228961" y="1377965"/>
          <a:ext cx="1749531" cy="17495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C5601-49EF-4B81-AF14-C30619D0F228}">
      <dsp:nvSpPr>
        <dsp:cNvPr id="0" name=""/>
        <dsp:cNvSpPr/>
      </dsp:nvSpPr>
      <dsp:spPr>
        <a:xfrm>
          <a:off x="14159803" y="3705949"/>
          <a:ext cx="3887848" cy="152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Iterar y mejorar continuamente: </a:t>
          </a:r>
          <a:r>
            <a:rPr lang="en-GB" sz="1400" kern="1200"/>
            <a:t>Recopile información de los estudiantes sobre la eficacia y el nivel de compromiso del contenido. Utilice esta información para perfeccionar y mejorar continuamente el material, asegurándose de que sigue siendo relevante, atractivo y valioso desde el punto de vista educativo.</a:t>
          </a:r>
          <a:endParaRPr lang="en-US" sz="1400" kern="1200"/>
        </a:p>
      </dsp:txBody>
      <dsp:txXfrm>
        <a:off x="14159803" y="3705949"/>
        <a:ext cx="3887848" cy="15267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CD6B2-C1C4-469E-B65F-B7151729F6D0}">
      <dsp:nvSpPr>
        <dsp:cNvPr id="0" name=""/>
        <dsp:cNvSpPr/>
      </dsp:nvSpPr>
      <dsp:spPr>
        <a:xfrm>
          <a:off x="0" y="50047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Reconocer y valorar la diversidad: </a:t>
          </a:r>
          <a:r>
            <a:rPr lang="en-GB" sz="1700" kern="1200"/>
            <a:t>Comprender que los alumnos proceden de entornos variados y tienen experiencias, capacidades y formas de aprender diferentes. Reconocer esta diversidad es el primer paso para crear contenidos verdaderamente integradores.</a:t>
          </a:r>
          <a:endParaRPr lang="en-BE" sz="1700" kern="1200"/>
        </a:p>
      </dsp:txBody>
      <dsp:txXfrm>
        <a:off x="33012" y="533486"/>
        <a:ext cx="16113251" cy="610236"/>
      </dsp:txXfrm>
    </dsp:sp>
    <dsp:sp modelId="{40BB13FC-CE54-4A8D-B40A-7A31061B926C}">
      <dsp:nvSpPr>
        <dsp:cNvPr id="0" name=""/>
        <dsp:cNvSpPr/>
      </dsp:nvSpPr>
      <dsp:spPr>
        <a:xfrm>
          <a:off x="0" y="122569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Múltiples formatos para la entrega de contenidos: </a:t>
          </a:r>
          <a:r>
            <a:rPr lang="en-GB" sz="1700" kern="1200"/>
            <a:t>Ofrezca contenidos en varios formatos (texto, vídeo, audio, simulaciones interactivas) para atender a las distintas preferencias de aprendizaje. Por ejemplo, ofrezca transcripciones de vídeos y descripciones de audio de materiales visuales para garantizar la accesibilidad.</a:t>
          </a:r>
          <a:endParaRPr lang="en-BE" sz="1700" kern="1200"/>
        </a:p>
      </dsp:txBody>
      <dsp:txXfrm>
        <a:off x="33012" y="1258706"/>
        <a:ext cx="16113251" cy="610236"/>
      </dsp:txXfrm>
    </dsp:sp>
    <dsp:sp modelId="{0D8CFBA6-6329-4F74-9CCE-4C7EDEB1B93F}">
      <dsp:nvSpPr>
        <dsp:cNvPr id="0" name=""/>
        <dsp:cNvSpPr/>
      </dsp:nvSpPr>
      <dsp:spPr>
        <a:xfrm>
          <a:off x="0" y="195091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Utilice un lenguaje claro y sencillo</a:t>
          </a:r>
          <a:r>
            <a:rPr lang="en-GB" sz="1700" b="1" i="0" kern="1200" dirty="0"/>
            <a:t>: </a:t>
          </a:r>
          <a:r>
            <a:rPr lang="en-GB" sz="1700" kern="1200" dirty="0"/>
            <a:t>Asegúrese de que el lenguaje utilizado en los contenidos sea claro, conciso y sin jergas. Este enfoque hace que el material sea más accesible, especialmente para los estudiantes que puedan tener dificultades con textos complejos o para quienes el idioma del curso no sea su lengua materna.</a:t>
          </a:r>
          <a:endParaRPr lang="en-BE" sz="1700" kern="1200" dirty="0"/>
        </a:p>
      </dsp:txBody>
      <dsp:txXfrm>
        <a:off x="33012" y="1983926"/>
        <a:ext cx="16113251" cy="610236"/>
      </dsp:txXfrm>
    </dsp:sp>
    <dsp:sp modelId="{EC67A47A-1DFF-48E5-A2AC-EF9DE39C6E94}">
      <dsp:nvSpPr>
        <dsp:cNvPr id="0" name=""/>
        <dsp:cNvSpPr/>
      </dsp:nvSpPr>
      <dsp:spPr>
        <a:xfrm>
          <a:off x="0" y="267613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Incorporar el Diseño Universal para el Aprendizaje (UDL): </a:t>
          </a:r>
          <a:r>
            <a:rPr lang="en-GB" sz="1700" kern="1200"/>
            <a:t>Aplicar los principios del UDL para crear entornos de aprendizaje flexibles que se adapten a las diferencias individuales de aprendizaje. Esto podría incluir la oferta de múltiples medios de participación, representación, acción y expresión.</a:t>
          </a:r>
          <a:endParaRPr lang="en-BE" sz="1700" kern="1200"/>
        </a:p>
      </dsp:txBody>
      <dsp:txXfrm>
        <a:off x="33012" y="2709146"/>
        <a:ext cx="16113251" cy="610236"/>
      </dsp:txXfrm>
    </dsp:sp>
    <dsp:sp modelId="{61A1AFC0-7D2B-4232-AC42-90024D3F70C9}">
      <dsp:nvSpPr>
        <dsp:cNvPr id="0" name=""/>
        <dsp:cNvSpPr/>
      </dsp:nvSpPr>
      <dsp:spPr>
        <a:xfrm>
          <a:off x="0" y="340135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Experiencias de aprendizaje con andamiaje: </a:t>
          </a:r>
          <a:r>
            <a:rPr lang="en-GB" sz="1700" kern="1200"/>
            <a:t>Proporcionar experiencias de aprendizaje con andamiaje que aumenten gradualmente en complejidad. Esto permite a todos los alumnos ampliar sus conocimientos y habilidades a su propio ritmo, garantizando que nadie se quede atrás.</a:t>
          </a:r>
          <a:endParaRPr lang="en-BE" sz="1700" kern="1200"/>
        </a:p>
      </dsp:txBody>
      <dsp:txXfrm>
        <a:off x="33012" y="3434366"/>
        <a:ext cx="16113251" cy="610236"/>
      </dsp:txXfrm>
    </dsp:sp>
    <dsp:sp modelId="{71CE09BA-EEB7-4516-84D0-259B566E4B24}">
      <dsp:nvSpPr>
        <dsp:cNvPr id="0" name=""/>
        <dsp:cNvSpPr/>
      </dsp:nvSpPr>
      <dsp:spPr>
        <a:xfrm>
          <a:off x="0" y="412657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Fomente el aprendizaje a su propio ritmo: </a:t>
          </a:r>
          <a:r>
            <a:rPr lang="en-GB" sz="1700" kern="1200"/>
            <a:t>Diseñe contenidos que permitan a los estudiantes aprender a su propio ritmo. Incluya oportunidades para que los estudiantes repasen y revisen el material según sea necesario, promoviendo el dominio del contenido.</a:t>
          </a:r>
          <a:endParaRPr lang="en-BE" sz="1700" kern="1200"/>
        </a:p>
      </dsp:txBody>
      <dsp:txXfrm>
        <a:off x="33012" y="4159586"/>
        <a:ext cx="16113251" cy="610236"/>
      </dsp:txXfrm>
    </dsp:sp>
    <dsp:sp modelId="{544FB41F-BF5C-4A14-A387-02FD2FA48753}">
      <dsp:nvSpPr>
        <dsp:cNvPr id="0" name=""/>
        <dsp:cNvSpPr/>
      </dsp:nvSpPr>
      <dsp:spPr>
        <a:xfrm>
          <a:off x="0" y="485179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Herramientas de aprendizaje interactivas y adaptables: </a:t>
          </a:r>
          <a:r>
            <a:rPr lang="en-GB" sz="1700" kern="1200"/>
            <a:t>Utilice herramientas de aprendizaje interactivas y adaptables que se ajusten a las necesidades de cada alumno. Estas herramientas pueden proporcionar información y apoyo personalizados, mejorando la experiencia de aprendizaje de cada alumno.</a:t>
          </a:r>
          <a:endParaRPr lang="en-BE" sz="1700" kern="1200"/>
        </a:p>
      </dsp:txBody>
      <dsp:txXfrm>
        <a:off x="33012" y="4884806"/>
        <a:ext cx="16113251" cy="610236"/>
      </dsp:txXfrm>
    </dsp:sp>
    <dsp:sp modelId="{42084AED-E8C5-4185-B2A9-59A21028A1FB}">
      <dsp:nvSpPr>
        <dsp:cNvPr id="0" name=""/>
        <dsp:cNvSpPr/>
      </dsp:nvSpPr>
      <dsp:spPr>
        <a:xfrm>
          <a:off x="0" y="5577015"/>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Revisiones periódicas y comentarios: </a:t>
          </a:r>
          <a:r>
            <a:rPr lang="en-GB" sz="1700" kern="1200"/>
            <a:t>Incorpore controles periódicos y solicite opiniones a los estudiantes sobre sus experiencias de aprendizaje. Esta información puede servir para ajustar el contenido y las estrategias de enseñanza con el fin de satisfacer mejor las necesidades de todos los alumnos.</a:t>
          </a:r>
          <a:endParaRPr lang="en-BE" sz="1700" kern="1200"/>
        </a:p>
      </dsp:txBody>
      <dsp:txXfrm>
        <a:off x="33012" y="5610027"/>
        <a:ext cx="16113251" cy="610236"/>
      </dsp:txXfrm>
    </dsp:sp>
    <dsp:sp modelId="{B1E4850A-D359-4AE4-894E-1AEE17681E3B}">
      <dsp:nvSpPr>
        <dsp:cNvPr id="0" name=""/>
        <dsp:cNvSpPr/>
      </dsp:nvSpPr>
      <dsp:spPr>
        <a:xfrm>
          <a:off x="0" y="6302235"/>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Cumplimiento de las normas de accesibilidad</a:t>
          </a:r>
          <a:r>
            <a:rPr lang="en-GB" sz="1700" kern="1200"/>
            <a:t>: Garantizar que todos los contenidos cumplen las normas de accesibilidad, haciéndolos utilizables para estudiantes con discapacidades. Esto incluye incluir texto alternativo en las imágenes, subtitular los vídeos y garantizar que todos los materiales digitales sean navegables y utilizables con tecnologías de apoyo.</a:t>
          </a:r>
          <a:endParaRPr lang="en-BE" sz="1700" kern="1200"/>
        </a:p>
      </dsp:txBody>
      <dsp:txXfrm>
        <a:off x="33012" y="6335247"/>
        <a:ext cx="16113251" cy="610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60AB7-EDE0-4F4C-B96C-90FEB2A87F41}">
      <dsp:nvSpPr>
        <dsp:cNvPr id="0" name=""/>
        <dsp:cNvSpPr/>
      </dsp:nvSpPr>
      <dsp:spPr>
        <a:xfrm>
          <a:off x="0" y="558614"/>
          <a:ext cx="16179275" cy="67158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t>Actividades previas a la clase para la creación colaborativa de contenidos</a:t>
          </a:r>
          <a:endParaRPr lang="en-BE" sz="2800" kern="1200"/>
        </a:p>
      </dsp:txBody>
      <dsp:txXfrm>
        <a:off x="32784" y="591398"/>
        <a:ext cx="16113707" cy="606012"/>
      </dsp:txXfrm>
    </dsp:sp>
    <dsp:sp modelId="{FFB82EC7-CFA3-43EE-9927-24DC1D5DC487}">
      <dsp:nvSpPr>
        <dsp:cNvPr id="0" name=""/>
        <dsp:cNvSpPr/>
      </dsp:nvSpPr>
      <dsp:spPr>
        <a:xfrm>
          <a:off x="0" y="1230195"/>
          <a:ext cx="16179275"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69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Asignación de temas: Divida a los alumnos en grupos y asígneles diferentes temas relacionados con la próxima lección.</a:t>
          </a:r>
          <a:endParaRPr lang="en-BE" sz="2200" kern="1200"/>
        </a:p>
        <a:p>
          <a:pPr marL="228600" lvl="1" indent="-228600" algn="l" defTabSz="977900">
            <a:lnSpc>
              <a:spcPct val="90000"/>
            </a:lnSpc>
            <a:spcBef>
              <a:spcPct val="0"/>
            </a:spcBef>
            <a:spcAft>
              <a:spcPct val="20000"/>
            </a:spcAft>
            <a:buChar char="•"/>
          </a:pPr>
          <a:r>
            <a:rPr lang="en-GB" sz="2200" kern="1200"/>
            <a:t>Investigar: Anima a los alumnos a investigar sobre su tema utilizando recursos multimedia (vídeos, artículos, etc.).</a:t>
          </a:r>
          <a:endParaRPr lang="en-BE" sz="2200" kern="1200"/>
        </a:p>
        <a:p>
          <a:pPr marL="228600" lvl="1" indent="-228600" algn="l" defTabSz="977900">
            <a:lnSpc>
              <a:spcPct val="90000"/>
            </a:lnSpc>
            <a:spcBef>
              <a:spcPct val="0"/>
            </a:spcBef>
            <a:spcAft>
              <a:spcPct val="20000"/>
            </a:spcAft>
            <a:buChar char="•"/>
          </a:pPr>
          <a:r>
            <a:rPr lang="en-GB" sz="2200" kern="1200"/>
            <a:t>Lluvia de ideas: Utiliza herramientas como Padlet o Jamboard para recopilar ideas de forma colaborativa antes de la clase.</a:t>
          </a:r>
          <a:endParaRPr lang="en-BE" sz="2200" kern="1200"/>
        </a:p>
      </dsp:txBody>
      <dsp:txXfrm>
        <a:off x="0" y="1230195"/>
        <a:ext cx="16179275" cy="1130220"/>
      </dsp:txXfrm>
    </dsp:sp>
    <dsp:sp modelId="{C44C5888-FA80-442C-B14B-D0D97CA1524A}">
      <dsp:nvSpPr>
        <dsp:cNvPr id="0" name=""/>
        <dsp:cNvSpPr/>
      </dsp:nvSpPr>
      <dsp:spPr>
        <a:xfrm>
          <a:off x="0" y="2360415"/>
          <a:ext cx="16179275" cy="67158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t>Actividades de creación colaborativa de contenidos en clase</a:t>
          </a:r>
          <a:endParaRPr lang="en-BE" sz="2800" kern="1200"/>
        </a:p>
      </dsp:txBody>
      <dsp:txXfrm>
        <a:off x="32784" y="2393199"/>
        <a:ext cx="16113707" cy="606012"/>
      </dsp:txXfrm>
    </dsp:sp>
    <dsp:sp modelId="{2618F524-4486-4AC0-A451-3B08F7A55FA9}">
      <dsp:nvSpPr>
        <dsp:cNvPr id="0" name=""/>
        <dsp:cNvSpPr/>
      </dsp:nvSpPr>
      <dsp:spPr>
        <a:xfrm>
          <a:off x="0" y="3031995"/>
          <a:ext cx="16179275"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69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Trabajo en grupo: Los grupos se reúnen para crear contenidos basados en su investigación (por ejemplo, una infografía o un vídeo).</a:t>
          </a:r>
          <a:endParaRPr lang="en-BE" sz="2200" kern="1200"/>
        </a:p>
        <a:p>
          <a:pPr marL="228600" lvl="1" indent="-228600" algn="l" defTabSz="977900">
            <a:lnSpc>
              <a:spcPct val="90000"/>
            </a:lnSpc>
            <a:spcBef>
              <a:spcPct val="0"/>
            </a:spcBef>
            <a:spcAft>
              <a:spcPct val="20000"/>
            </a:spcAft>
            <a:buChar char="•"/>
          </a:pPr>
          <a:r>
            <a:rPr lang="en-GB" sz="2200" kern="1200"/>
            <a:t>Presentación y retroalimentación: Cada grupo presenta su contenido y recibe comentarios de sus compañeros y de los instructores.</a:t>
          </a:r>
          <a:endParaRPr lang="en-BE" sz="2200" kern="1200"/>
        </a:p>
        <a:p>
          <a:pPr marL="228600" lvl="1" indent="-228600" algn="l" defTabSz="977900">
            <a:lnSpc>
              <a:spcPct val="90000"/>
            </a:lnSpc>
            <a:spcBef>
              <a:spcPct val="0"/>
            </a:spcBef>
            <a:spcAft>
              <a:spcPct val="20000"/>
            </a:spcAft>
            <a:buChar char="•"/>
          </a:pPr>
          <a:r>
            <a:rPr lang="en-GB" sz="2200" kern="1200"/>
            <a:t>Prácticas: Los estudiantes aplican los conceptos discutidos durante la creación colaborativa de contenidos a tareas prácticas del mundo real.</a:t>
          </a:r>
          <a:endParaRPr lang="en-BE" sz="2200" kern="1200"/>
        </a:p>
      </dsp:txBody>
      <dsp:txXfrm>
        <a:off x="0" y="3031995"/>
        <a:ext cx="16179275" cy="1449000"/>
      </dsp:txXfrm>
    </dsp:sp>
    <dsp:sp modelId="{7DD39482-FD56-4E08-94C3-670187BB5FB2}">
      <dsp:nvSpPr>
        <dsp:cNvPr id="0" name=""/>
        <dsp:cNvSpPr/>
      </dsp:nvSpPr>
      <dsp:spPr>
        <a:xfrm>
          <a:off x="0" y="4480995"/>
          <a:ext cx="16179275" cy="67158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t>Reflexión posterior a la clase y mejora del contenido</a:t>
          </a:r>
          <a:endParaRPr lang="en-BE" sz="2800" kern="1200"/>
        </a:p>
      </dsp:txBody>
      <dsp:txXfrm>
        <a:off x="32784" y="4513779"/>
        <a:ext cx="16113707" cy="606012"/>
      </dsp:txXfrm>
    </dsp:sp>
    <dsp:sp modelId="{45C0201D-A8EA-446F-BF18-A552BEBBB6EA}">
      <dsp:nvSpPr>
        <dsp:cNvPr id="0" name=""/>
        <dsp:cNvSpPr/>
      </dsp:nvSpPr>
      <dsp:spPr>
        <a:xfrm>
          <a:off x="0" y="5152575"/>
          <a:ext cx="16179275" cy="176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69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Preguntas de reflexión: ¿Qué aprendiste al crear el contenido? ¿Cómo te ha ayudado la colaboración a comprender mejor el tema?</a:t>
          </a:r>
          <a:endParaRPr lang="en-BE" sz="2200" kern="1200"/>
        </a:p>
        <a:p>
          <a:pPr marL="228600" lvl="1" indent="-228600" algn="l" defTabSz="977900">
            <a:lnSpc>
              <a:spcPct val="90000"/>
            </a:lnSpc>
            <a:spcBef>
              <a:spcPct val="0"/>
            </a:spcBef>
            <a:spcAft>
              <a:spcPct val="20000"/>
            </a:spcAft>
            <a:buChar char="•"/>
          </a:pPr>
          <a:r>
            <a:rPr lang="en-GB" sz="2200" kern="1200"/>
            <a:t>Sugerencias de mejora: Los grupos revisan sus contenidos creados basándose en los comentarios para mejorar la calidad y la profundidad.</a:t>
          </a:r>
          <a:endParaRPr lang="en-BE" sz="2200" kern="1200"/>
        </a:p>
        <a:p>
          <a:pPr marL="228600" lvl="1" indent="-228600" algn="l" defTabSz="977900">
            <a:lnSpc>
              <a:spcPct val="90000"/>
            </a:lnSpc>
            <a:spcBef>
              <a:spcPct val="0"/>
            </a:spcBef>
            <a:spcAft>
              <a:spcPct val="20000"/>
            </a:spcAft>
            <a:buChar char="•"/>
          </a:pPr>
          <a:r>
            <a:rPr lang="en-GB" sz="2200" kern="1200"/>
            <a:t>Revisión entre iguales: Asigne a los grupos la tarea de revisar los contenidos de los demás, proporcionándoles comentarios constructivos.</a:t>
          </a:r>
          <a:endParaRPr lang="en-BE" sz="2200" kern="1200"/>
        </a:p>
      </dsp:txBody>
      <dsp:txXfrm>
        <a:off x="0" y="5152575"/>
        <a:ext cx="16179275" cy="17677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FBA03-E106-42EA-9A2D-EC3FF2529F5E}">
      <dsp:nvSpPr>
        <dsp:cNvPr id="0" name=""/>
        <dsp:cNvSpPr/>
      </dsp:nvSpPr>
      <dsp:spPr>
        <a:xfrm>
          <a:off x="0" y="5194"/>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91F2E0-0B67-4EF8-A526-E97099D0B71A}">
      <dsp:nvSpPr>
        <dsp:cNvPr id="0" name=""/>
        <dsp:cNvSpPr/>
      </dsp:nvSpPr>
      <dsp:spPr>
        <a:xfrm>
          <a:off x="334692" y="254139"/>
          <a:ext cx="608532" cy="6085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1A839-B70D-4297-B4CB-62BF04A471AE}">
      <dsp:nvSpPr>
        <dsp:cNvPr id="0" name=""/>
        <dsp:cNvSpPr/>
      </dsp:nvSpPr>
      <dsp:spPr>
        <a:xfrm>
          <a:off x="1277917" y="5194"/>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dirty="0"/>
            <a:t>Aclarar funciones y responsabilidades: </a:t>
          </a:r>
          <a:r>
            <a:rPr lang="en-GB" sz="1800" kern="1200" dirty="0"/>
            <a:t>Empiece por asignar funciones y responsabilidades claras a cada miembro del equipo, en función de sus puntos fuertes y su experiencia. Esta claridad ayuda a evitar solapamientos en el trabajo y garantiza que se cubran todas las tareas necesarias.</a:t>
          </a:r>
          <a:endParaRPr lang="en-US" sz="1800" kern="1200" dirty="0"/>
        </a:p>
      </dsp:txBody>
      <dsp:txXfrm>
        <a:off x="1277917" y="5194"/>
        <a:ext cx="14349089" cy="1106422"/>
      </dsp:txXfrm>
    </dsp:sp>
    <dsp:sp modelId="{8E6754D6-8EC8-4CB6-A214-29474E1A66D3}">
      <dsp:nvSpPr>
        <dsp:cNvPr id="0" name=""/>
        <dsp:cNvSpPr/>
      </dsp:nvSpPr>
      <dsp:spPr>
        <a:xfrm>
          <a:off x="0" y="1388222"/>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C1ACB-075C-487A-A333-D54F89678A08}">
      <dsp:nvSpPr>
        <dsp:cNvPr id="0" name=""/>
        <dsp:cNvSpPr/>
      </dsp:nvSpPr>
      <dsp:spPr>
        <a:xfrm>
          <a:off x="334692" y="1637167"/>
          <a:ext cx="608532" cy="6085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6F59B-9943-42CD-A0A5-9FAAD7A9BFB5}">
      <dsp:nvSpPr>
        <dsp:cNvPr id="0" name=""/>
        <dsp:cNvSpPr/>
      </dsp:nvSpPr>
      <dsp:spPr>
        <a:xfrm>
          <a:off x="1277917" y="1388222"/>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a:t>Establecer una visión compartida: </a:t>
          </a:r>
          <a:r>
            <a:rPr lang="en-GB" sz="1800" kern="1200"/>
            <a:t>Asegúrese de que todos los miembros del equipo comparten los objetivos y resultados del proyecto. Esta alineación fomenta un sentido de propósito y dirección, guiando los esfuerzos del equipo hacia un objetivo común.</a:t>
          </a:r>
          <a:endParaRPr lang="en-US" sz="1800" kern="1200"/>
        </a:p>
      </dsp:txBody>
      <dsp:txXfrm>
        <a:off x="1277917" y="1388222"/>
        <a:ext cx="14349089" cy="1106422"/>
      </dsp:txXfrm>
    </dsp:sp>
    <dsp:sp modelId="{9AE6E4B2-7A54-4E51-B3E3-A7108E742C09}">
      <dsp:nvSpPr>
        <dsp:cNvPr id="0" name=""/>
        <dsp:cNvSpPr/>
      </dsp:nvSpPr>
      <dsp:spPr>
        <a:xfrm>
          <a:off x="0" y="2771250"/>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9E06D-D805-4DCC-A63B-D1784ADA5285}">
      <dsp:nvSpPr>
        <dsp:cNvPr id="0" name=""/>
        <dsp:cNvSpPr/>
      </dsp:nvSpPr>
      <dsp:spPr>
        <a:xfrm>
          <a:off x="334692" y="3020195"/>
          <a:ext cx="608532" cy="6085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443A1-BF21-406E-9057-1BD039678135}">
      <dsp:nvSpPr>
        <dsp:cNvPr id="0" name=""/>
        <dsp:cNvSpPr/>
      </dsp:nvSpPr>
      <dsp:spPr>
        <a:xfrm>
          <a:off x="1277917" y="2771250"/>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a:t>Planificación de plazos e hitos: </a:t>
          </a:r>
          <a:r>
            <a:rPr lang="en-GB" sz="1800" kern="1200"/>
            <a:t>Elabore un calendario detallado del proyecto que incluya los principales hitos y plazos. Este calendario sirve de hoja de ruta para el proyecto y ayuda a mantener al equipo en el buen camino y centrado en la consecución de sus objetivos.</a:t>
          </a:r>
          <a:endParaRPr lang="en-US" sz="1800" kern="1200"/>
        </a:p>
      </dsp:txBody>
      <dsp:txXfrm>
        <a:off x="1277917" y="2771250"/>
        <a:ext cx="14349089" cy="1106422"/>
      </dsp:txXfrm>
    </dsp:sp>
    <dsp:sp modelId="{353D4555-9A9A-47C8-A7FD-B29008000CE6}">
      <dsp:nvSpPr>
        <dsp:cNvPr id="0" name=""/>
        <dsp:cNvSpPr/>
      </dsp:nvSpPr>
      <dsp:spPr>
        <a:xfrm>
          <a:off x="0" y="4154278"/>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D74BB-D696-4FEA-B093-EF223EE2B039}">
      <dsp:nvSpPr>
        <dsp:cNvPr id="0" name=""/>
        <dsp:cNvSpPr/>
      </dsp:nvSpPr>
      <dsp:spPr>
        <a:xfrm>
          <a:off x="334692" y="4403223"/>
          <a:ext cx="608532" cy="6085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0D4D7-22C7-4779-8D32-581DAF0100F7}">
      <dsp:nvSpPr>
        <dsp:cNvPr id="0" name=""/>
        <dsp:cNvSpPr/>
      </dsp:nvSpPr>
      <dsp:spPr>
        <a:xfrm>
          <a:off x="1277917" y="4154278"/>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a:t>Utilizar herramientas de gestión de proyectos</a:t>
          </a:r>
          <a:r>
            <a:rPr lang="en-GB" sz="1800" kern="1200"/>
            <a:t>: Aprovecha herramientas de gestión de proyectos como Asana, Trello o Monday.com para organizar tareas, fijar plazos y hacer un seguimiento del progreso. Estas herramientas ofrecen una visión general del estado del proyecto y facilitan la comunicación entre los miembros del equipo.</a:t>
          </a:r>
          <a:endParaRPr lang="en-US" sz="1800" kern="1200"/>
        </a:p>
      </dsp:txBody>
      <dsp:txXfrm>
        <a:off x="1277917" y="4154278"/>
        <a:ext cx="14349089" cy="1106422"/>
      </dsp:txXfrm>
    </dsp:sp>
    <dsp:sp modelId="{CFA38E87-3B62-47FE-AF32-3D2A6BC2A698}">
      <dsp:nvSpPr>
        <dsp:cNvPr id="0" name=""/>
        <dsp:cNvSpPr/>
      </dsp:nvSpPr>
      <dsp:spPr>
        <a:xfrm>
          <a:off x="0" y="5537307"/>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4BBDD-6ED7-4697-96CA-9E9B74F3D3FC}">
      <dsp:nvSpPr>
        <dsp:cNvPr id="0" name=""/>
        <dsp:cNvSpPr/>
      </dsp:nvSpPr>
      <dsp:spPr>
        <a:xfrm>
          <a:off x="334692" y="5786252"/>
          <a:ext cx="608532" cy="6085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FA705-9CAA-484F-969D-E69B00F3C0E4}">
      <dsp:nvSpPr>
        <dsp:cNvPr id="0" name=""/>
        <dsp:cNvSpPr/>
      </dsp:nvSpPr>
      <dsp:spPr>
        <a:xfrm>
          <a:off x="1277917" y="5537307"/>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a:t>Comunicación y reuniones periódicas</a:t>
          </a:r>
          <a:r>
            <a:rPr lang="en-GB" sz="1800" kern="1200"/>
            <a:t>: Programe reuniones periódicas del equipo para debatir los avances, abordar los retos y ajustar los planes según sea necesario. Una comunicación abierta y continua garantiza que todo el mundo esté alineado e informado.</a:t>
          </a:r>
          <a:endParaRPr lang="en-US" sz="1800" kern="1200"/>
        </a:p>
      </dsp:txBody>
      <dsp:txXfrm>
        <a:off x="1277917" y="5537307"/>
        <a:ext cx="14349089" cy="11064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063FB-C139-4AB8-B751-6EBDA41BAA33}">
      <dsp:nvSpPr>
        <dsp:cNvPr id="0" name=""/>
        <dsp:cNvSpPr/>
      </dsp:nvSpPr>
      <dsp:spPr>
        <a:xfrm>
          <a:off x="0" y="2407"/>
          <a:ext cx="14630400" cy="122021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C2D93C-EBB5-4944-ADFA-300F0A9BB87B}">
      <dsp:nvSpPr>
        <dsp:cNvPr id="0" name=""/>
        <dsp:cNvSpPr/>
      </dsp:nvSpPr>
      <dsp:spPr>
        <a:xfrm>
          <a:off x="369116" y="276957"/>
          <a:ext cx="671120" cy="671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92081-6D1D-476E-82BB-7181F01E0830}">
      <dsp:nvSpPr>
        <dsp:cNvPr id="0" name=""/>
        <dsp:cNvSpPr/>
      </dsp:nvSpPr>
      <dsp:spPr>
        <a:xfrm>
          <a:off x="1409353" y="2407"/>
          <a:ext cx="13221046" cy="122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0" tIns="129140" rIns="129140" bIns="129140" numCol="1" spcCol="1270" anchor="ctr" anchorCtr="0">
          <a:noAutofit/>
        </a:bodyPr>
        <a:lstStyle/>
        <a:p>
          <a:pPr marL="0" lvl="0" indent="0" algn="l" defTabSz="889000">
            <a:lnSpc>
              <a:spcPct val="100000"/>
            </a:lnSpc>
            <a:spcBef>
              <a:spcPct val="0"/>
            </a:spcBef>
            <a:spcAft>
              <a:spcPct val="35000"/>
            </a:spcAft>
            <a:buNone/>
          </a:pPr>
          <a:r>
            <a:rPr lang="en-GB" sz="2000" b="1" kern="1200"/>
            <a:t>Documentar y compartir recursos: </a:t>
          </a:r>
          <a:r>
            <a:rPr lang="en-GB" sz="2000" kern="1200"/>
            <a:t>Crea un repositorio central (utilizando plataformas como Google Drive o Dropbox) donde los miembros del equipo puedan almacenar y acceder a todos los materiales y documentos del proyecto. Este espacio compartido simplifica la colaboración y garantiza que todos tengan acceso a la información más reciente.</a:t>
          </a:r>
          <a:endParaRPr lang="en-US" sz="2000" kern="1200"/>
        </a:p>
      </dsp:txBody>
      <dsp:txXfrm>
        <a:off x="1409353" y="2407"/>
        <a:ext cx="13221046" cy="1220219"/>
      </dsp:txXfrm>
    </dsp:sp>
    <dsp:sp modelId="{38CFF6BC-D6A9-4FF8-9DDA-74608A051598}">
      <dsp:nvSpPr>
        <dsp:cNvPr id="0" name=""/>
        <dsp:cNvSpPr/>
      </dsp:nvSpPr>
      <dsp:spPr>
        <a:xfrm>
          <a:off x="0" y="1527682"/>
          <a:ext cx="14630400" cy="122021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30283-7022-4F7B-86CB-A6B756A43760}">
      <dsp:nvSpPr>
        <dsp:cNvPr id="0" name=""/>
        <dsp:cNvSpPr/>
      </dsp:nvSpPr>
      <dsp:spPr>
        <a:xfrm>
          <a:off x="369116" y="1802231"/>
          <a:ext cx="671120" cy="671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BBD8F-3D81-4918-A534-0B132C3F8108}">
      <dsp:nvSpPr>
        <dsp:cNvPr id="0" name=""/>
        <dsp:cNvSpPr/>
      </dsp:nvSpPr>
      <dsp:spPr>
        <a:xfrm>
          <a:off x="1409353" y="1527682"/>
          <a:ext cx="13221046" cy="122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0" tIns="129140" rIns="129140" bIns="129140" numCol="1" spcCol="1270" anchor="ctr" anchorCtr="0">
          <a:noAutofit/>
        </a:bodyPr>
        <a:lstStyle/>
        <a:p>
          <a:pPr marL="0" lvl="0" indent="0" algn="l" defTabSz="889000">
            <a:lnSpc>
              <a:spcPct val="100000"/>
            </a:lnSpc>
            <a:spcBef>
              <a:spcPct val="0"/>
            </a:spcBef>
            <a:spcAft>
              <a:spcPct val="35000"/>
            </a:spcAft>
            <a:buNone/>
          </a:pPr>
          <a:r>
            <a:rPr lang="en-GB" sz="2000" b="1" kern="1200"/>
            <a:t>Fomentar la retroalimentación y la adaptabilidad: </a:t>
          </a:r>
          <a:r>
            <a:rPr lang="en-GB" sz="2000" kern="1200"/>
            <a:t>Fomente un entorno en el que se aliente y valore la retroalimentación. Esté abierto a realizar ajustes basados en las aportaciones del equipo, reconociendo que la flexibilidad puede conducir a mejores resultados y a la innovación.</a:t>
          </a:r>
          <a:endParaRPr lang="en-US" sz="2000" kern="1200"/>
        </a:p>
      </dsp:txBody>
      <dsp:txXfrm>
        <a:off x="1409353" y="1527682"/>
        <a:ext cx="13221046" cy="1220219"/>
      </dsp:txXfrm>
    </dsp:sp>
    <dsp:sp modelId="{7AB587F9-AA36-4A2F-A859-DE6D76EF7D13}">
      <dsp:nvSpPr>
        <dsp:cNvPr id="0" name=""/>
        <dsp:cNvSpPr/>
      </dsp:nvSpPr>
      <dsp:spPr>
        <a:xfrm>
          <a:off x="0" y="3052956"/>
          <a:ext cx="14630400" cy="122021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72DFC-AEC5-4845-9935-421653A849E7}">
      <dsp:nvSpPr>
        <dsp:cNvPr id="0" name=""/>
        <dsp:cNvSpPr/>
      </dsp:nvSpPr>
      <dsp:spPr>
        <a:xfrm>
          <a:off x="369116" y="3327506"/>
          <a:ext cx="671120" cy="671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76620-B25A-4990-B985-082D05E3EB6D}">
      <dsp:nvSpPr>
        <dsp:cNvPr id="0" name=""/>
        <dsp:cNvSpPr/>
      </dsp:nvSpPr>
      <dsp:spPr>
        <a:xfrm>
          <a:off x="1409353" y="3052956"/>
          <a:ext cx="13221046" cy="122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0" tIns="129140" rIns="129140" bIns="129140" numCol="1" spcCol="1270" anchor="ctr" anchorCtr="0">
          <a:noAutofit/>
        </a:bodyPr>
        <a:lstStyle/>
        <a:p>
          <a:pPr marL="0" lvl="0" indent="0" algn="l" defTabSz="889000">
            <a:lnSpc>
              <a:spcPct val="100000"/>
            </a:lnSpc>
            <a:spcBef>
              <a:spcPct val="0"/>
            </a:spcBef>
            <a:spcAft>
              <a:spcPct val="35000"/>
            </a:spcAft>
            <a:buNone/>
          </a:pPr>
          <a:r>
            <a:rPr lang="en-GB" sz="2000" b="1" kern="1200"/>
            <a:t>Celebrar los hitos y los éxitos: </a:t>
          </a:r>
          <a:r>
            <a:rPr lang="en-GB" sz="2000" kern="1200"/>
            <a:t>Reconozca y celebre la consecución de hitos y la finalización del proyecto. Reconocer los esfuerzos y los éxitos del equipo levanta la moral y refuerza el valor de la colaboración.</a:t>
          </a:r>
          <a:endParaRPr lang="en-US" sz="2000" kern="1200"/>
        </a:p>
      </dsp:txBody>
      <dsp:txXfrm>
        <a:off x="1409353" y="3052956"/>
        <a:ext cx="13221046" cy="1220219"/>
      </dsp:txXfrm>
    </dsp:sp>
    <dsp:sp modelId="{32D7C168-27D3-4761-8134-54EC63DA2E18}">
      <dsp:nvSpPr>
        <dsp:cNvPr id="0" name=""/>
        <dsp:cNvSpPr/>
      </dsp:nvSpPr>
      <dsp:spPr>
        <a:xfrm>
          <a:off x="0" y="4578231"/>
          <a:ext cx="14630400" cy="122021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CF93C-0560-471E-93E9-5D326ABF011E}">
      <dsp:nvSpPr>
        <dsp:cNvPr id="0" name=""/>
        <dsp:cNvSpPr/>
      </dsp:nvSpPr>
      <dsp:spPr>
        <a:xfrm>
          <a:off x="369116" y="4852781"/>
          <a:ext cx="671120" cy="6711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49D21-55CF-4350-8CA7-3A9DA3EC654C}">
      <dsp:nvSpPr>
        <dsp:cNvPr id="0" name=""/>
        <dsp:cNvSpPr/>
      </dsp:nvSpPr>
      <dsp:spPr>
        <a:xfrm>
          <a:off x="1409353" y="4578231"/>
          <a:ext cx="13221046" cy="122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0" tIns="129140" rIns="129140" bIns="129140" numCol="1" spcCol="1270" anchor="ctr" anchorCtr="0">
          <a:noAutofit/>
        </a:bodyPr>
        <a:lstStyle/>
        <a:p>
          <a:pPr marL="0" lvl="0" indent="0" algn="l" defTabSz="889000">
            <a:lnSpc>
              <a:spcPct val="100000"/>
            </a:lnSpc>
            <a:spcBef>
              <a:spcPct val="0"/>
            </a:spcBef>
            <a:spcAft>
              <a:spcPct val="35000"/>
            </a:spcAft>
            <a:buNone/>
          </a:pPr>
          <a:r>
            <a:rPr lang="en-GB" sz="2000" b="1" kern="1200"/>
            <a:t>Revisión posterior al proyecto: </a:t>
          </a:r>
          <a:r>
            <a:rPr lang="en-GB" sz="2000" kern="1200"/>
            <a:t>Una vez finalizado el proyecto, organice una sesión de revisión para reflexionar sobre lo que ha ido bien y lo que podría mejorarse. Esta reflexión es crucial para aprender y mejorar los futuros esfuerzos de colaboración.</a:t>
          </a:r>
          <a:endParaRPr lang="en-US" sz="2000" kern="1200"/>
        </a:p>
      </dsp:txBody>
      <dsp:txXfrm>
        <a:off x="1409353" y="4578231"/>
        <a:ext cx="13221046" cy="1220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sv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6.svg"/><Relationship Id="rId7" Type="http://schemas.openxmlformats.org/officeDocument/2006/relationships/diagramData" Target="../diagrams/data4.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4.xml"/><Relationship Id="rId5" Type="http://schemas.openxmlformats.org/officeDocument/2006/relationships/image" Target="../media/image2.pn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16.svg"/><Relationship Id="rId7" Type="http://schemas.openxmlformats.org/officeDocument/2006/relationships/diagramData" Target="../diagrams/data5.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5.xml"/><Relationship Id="rId5" Type="http://schemas.openxmlformats.org/officeDocument/2006/relationships/image" Target="../media/image2.png"/><Relationship Id="rId10" Type="http://schemas.openxmlformats.org/officeDocument/2006/relationships/diagramColors" Target="../diagrams/colors5.xml"/><Relationship Id="rId4" Type="http://schemas.openxmlformats.org/officeDocument/2006/relationships/image" Target="../media/image1.png"/><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png"/><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0.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10.xml"/><Relationship Id="rId3" Type="http://schemas.openxmlformats.org/officeDocument/2006/relationships/image" Target="../media/image62.svg"/><Relationship Id="rId7" Type="http://schemas.openxmlformats.org/officeDocument/2006/relationships/image" Target="../media/image2.png"/><Relationship Id="rId12" Type="http://schemas.openxmlformats.org/officeDocument/2006/relationships/diagramColors" Target="../diagrams/colors10.xml"/><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diagramQuickStyle" Target="../diagrams/quickStyle10.xml"/><Relationship Id="rId5" Type="http://schemas.openxmlformats.org/officeDocument/2006/relationships/image" Target="../media/image16.svg"/><Relationship Id="rId10" Type="http://schemas.openxmlformats.org/officeDocument/2006/relationships/diagramLayout" Target="../diagrams/layout10.xml"/><Relationship Id="rId4" Type="http://schemas.openxmlformats.org/officeDocument/2006/relationships/image" Target="../media/image15.png"/><Relationship Id="rId9"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2.svg"/><Relationship Id="rId7"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2.svg"/><Relationship Id="rId7"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2.svg"/><Relationship Id="rId7"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1.xml"/><Relationship Id="rId13" Type="http://schemas.openxmlformats.org/officeDocument/2006/relationships/image" Target="../media/image3.png"/><Relationship Id="rId3" Type="http://schemas.openxmlformats.org/officeDocument/2006/relationships/image" Target="../media/image62.svg"/><Relationship Id="rId7" Type="http://schemas.openxmlformats.org/officeDocument/2006/relationships/diagramLayout" Target="../diagrams/layout11.xml"/><Relationship Id="rId12"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diagramData" Target="../diagrams/data11.xml"/><Relationship Id="rId11" Type="http://schemas.openxmlformats.org/officeDocument/2006/relationships/image" Target="../media/image1.png"/><Relationship Id="rId5" Type="http://schemas.openxmlformats.org/officeDocument/2006/relationships/image" Target="../media/image16.svg"/><Relationship Id="rId10" Type="http://schemas.microsoft.com/office/2007/relationships/diagramDrawing" Target="../diagrams/drawing11.xml"/><Relationship Id="rId4" Type="http://schemas.openxmlformats.org/officeDocument/2006/relationships/image" Target="../media/image15.png"/><Relationship Id="rId9" Type="http://schemas.openxmlformats.org/officeDocument/2006/relationships/diagramColors" Target="../diagrams/colors11.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12.xml"/><Relationship Id="rId3" Type="http://schemas.openxmlformats.org/officeDocument/2006/relationships/image" Target="../media/image62.svg"/><Relationship Id="rId7" Type="http://schemas.openxmlformats.org/officeDocument/2006/relationships/image" Target="../media/image2.png"/><Relationship Id="rId12" Type="http://schemas.openxmlformats.org/officeDocument/2006/relationships/diagramColors" Target="../diagrams/colors12.xml"/><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diagramQuickStyle" Target="../diagrams/quickStyle12.xml"/><Relationship Id="rId5" Type="http://schemas.openxmlformats.org/officeDocument/2006/relationships/image" Target="../media/image16.svg"/><Relationship Id="rId10" Type="http://schemas.openxmlformats.org/officeDocument/2006/relationships/diagramLayout" Target="../diagrams/layout12.xml"/><Relationship Id="rId4" Type="http://schemas.openxmlformats.org/officeDocument/2006/relationships/image" Target="../media/image15.png"/><Relationship Id="rId9"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2.svg"/><Relationship Id="rId7" Type="http://schemas.openxmlformats.org/officeDocument/2006/relationships/image" Target="../media/image64.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16.sv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s://influencermarketinghub.com/content-collaboration/" TargetMode="External"/><Relationship Id="rId3" Type="http://schemas.openxmlformats.org/officeDocument/2006/relationships/image" Target="../media/image62.svg"/><Relationship Id="rId7" Type="http://schemas.openxmlformats.org/officeDocument/2006/relationships/hyperlink" Target="https://gathercontent.com/blog/a-6-step-strategy-to-build-strong-content-marketing-collaboration" TargetMode="External"/><Relationship Id="rId12"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hyperlink" Target="https://elearningindustry.com/improving-instructional-design-feedback-and-iterative-refinement" TargetMode="External"/><Relationship Id="rId11" Type="http://schemas.openxmlformats.org/officeDocument/2006/relationships/image" Target="../media/image2.png"/><Relationship Id="rId5" Type="http://schemas.openxmlformats.org/officeDocument/2006/relationships/image" Target="../media/image16.svg"/><Relationship Id="rId10"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hyperlink" Target="https://aicontentfy.com/en/blog/power-of-collaboration-harnessing-ideas-of-team-for-content-cre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researchgate.net/figure/Synthesis-of-the-models-and-theories-associated-with-Flipped-Learning_fig1_375609813" TargetMode="External"/><Relationship Id="rId5"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educate-me.co/blog/benefits-of-collaborative-learning" TargetMode="External"/><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14.svg"/><Relationship Id="rId5" Type="http://schemas.openxmlformats.org/officeDocument/2006/relationships/diagramColors" Target="../diagrams/colors2.xml"/><Relationship Id="rId10" Type="http://schemas.openxmlformats.org/officeDocument/2006/relationships/image" Target="../media/image13.png"/><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sv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44664"/>
            <a:ext cx="9259269" cy="2400657"/>
          </a:xfrm>
          <a:prstGeom prst="rect">
            <a:avLst/>
          </a:prstGeom>
        </p:spPr>
        <p:txBody>
          <a:bodyPr lIns="0" tIns="0" rIns="0" bIns="0" rtlCol="0" anchor="t">
            <a:spAutoFit/>
          </a:bodyPr>
          <a:lstStyle/>
          <a:p>
            <a:r>
              <a:rPr lang="en-GB" sz="4000" spc="-102" dirty="0">
                <a:solidFill>
                  <a:srgbClr val="FB8709"/>
                </a:solidFill>
                <a:latin typeface="HK Grotesk Bold"/>
              </a:rPr>
              <a:t>Módulo 3: Diseño de lecciones Flipped Classroom a través de métodos colaborativos</a:t>
            </a:r>
          </a:p>
          <a:p>
            <a:endParaRPr lang="en-GB" sz="4000" spc="-102" dirty="0">
              <a:solidFill>
                <a:srgbClr val="FB8709"/>
              </a:solidFill>
              <a:latin typeface="HK Grotesk Bold"/>
            </a:endParaRPr>
          </a:p>
          <a:p>
            <a:r>
              <a:rPr lang="en-GB" sz="3600" spc="-87" dirty="0">
                <a:solidFill>
                  <a:srgbClr val="053249"/>
                </a:solidFill>
                <a:latin typeface="HK Grotesk Bold"/>
              </a:rPr>
              <a:t>Unidad 2: Creación colaborativa de contenidos</a:t>
            </a:r>
            <a:endParaRPr lang="en-US" sz="3600" spc="-87" dirty="0">
              <a:solidFill>
                <a:srgbClr val="053249"/>
              </a:solidFill>
              <a:latin typeface="HK Grotesk Bold"/>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I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I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IE"/>
          </a:p>
        </p:txBody>
      </p:sp>
      <p:sp>
        <p:nvSpPr>
          <p:cNvPr id="8" name="Freeform 8"/>
          <p:cNvSpPr/>
          <p:nvPr/>
        </p:nvSpPr>
        <p:spPr>
          <a:xfrm>
            <a:off x="685288" y="8961260"/>
            <a:ext cx="3742515" cy="1010479"/>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I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a:solidFill>
                  <a:srgbClr val="053249"/>
                </a:solidFill>
                <a:latin typeface="HK Grotesk"/>
              </a:rPr>
              <a:t>CollaboratiVET Plan de estudios para profesores/formadores/educadores de EFP </a:t>
            </a:r>
          </a:p>
        </p:txBody>
      </p:sp>
      <p:sp>
        <p:nvSpPr>
          <p:cNvPr id="12" name="TextBox 12"/>
          <p:cNvSpPr txBox="1"/>
          <p:nvPr/>
        </p:nvSpPr>
        <p:spPr>
          <a:xfrm>
            <a:off x="4343400" y="8892655"/>
            <a:ext cx="6720632" cy="1004570"/>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400"/>
              <a:buFont typeface="Arial"/>
              <a:buNone/>
            </a:pPr>
            <a:r>
              <a:rPr lang="es-ES" sz="12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200" b="0" i="0" u="none" strike="noStrike" cap="none" dirty="0">
              <a:solidFill>
                <a:srgbClr val="000000"/>
              </a:solidFill>
              <a:latin typeface="Arial"/>
              <a:ea typeface="Arial"/>
              <a:cs typeface="Arial"/>
              <a:sym typeface="Arial"/>
            </a:endParaRPr>
          </a:p>
        </p:txBody>
      </p:sp>
      <p:pic>
        <p:nvPicPr>
          <p:cNvPr id="13" name="Picture 12">
            <a:extLst>
              <a:ext uri="{FF2B5EF4-FFF2-40B4-BE49-F238E27FC236}">
                <a16:creationId xmlns:a16="http://schemas.microsoft.com/office/drawing/2014/main" id="{0941FABB-EAE4-D07C-1442-2AFFB00DB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9836" y="9726650"/>
            <a:ext cx="938164" cy="341150"/>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93583406-D9A8-70CE-F1EF-EA282D665C89}"/>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5600-BF56-A943-B2ED-6317B5F0867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656C650-7C78-8614-D652-18D4094199FD}"/>
              </a:ext>
            </a:extLst>
          </p:cNvPr>
          <p:cNvSpPr txBox="1"/>
          <p:nvPr/>
        </p:nvSpPr>
        <p:spPr>
          <a:xfrm>
            <a:off x="289326" y="703055"/>
            <a:ext cx="16619772" cy="738664"/>
          </a:xfrm>
          <a:prstGeom prst="rect">
            <a:avLst/>
          </a:prstGeom>
        </p:spPr>
        <p:txBody>
          <a:bodyPr wrap="square" lIns="0" tIns="0" rIns="0" bIns="0" rtlCol="0" anchor="t">
            <a:spAutoFit/>
          </a:bodyPr>
          <a:lstStyle/>
          <a:p>
            <a:r>
              <a:rPr lang="en-GB" sz="4800" spc="-87" dirty="0">
                <a:solidFill>
                  <a:srgbClr val="033C5B"/>
                </a:solidFill>
                <a:latin typeface="HK Grotesk Bold"/>
              </a:rPr>
              <a:t>Herramientas de colaboración: Aprovechar la tecnología</a:t>
            </a:r>
          </a:p>
        </p:txBody>
      </p:sp>
      <p:sp>
        <p:nvSpPr>
          <p:cNvPr id="3" name="AutoShape 3">
            <a:extLst>
              <a:ext uri="{FF2B5EF4-FFF2-40B4-BE49-F238E27FC236}">
                <a16:creationId xmlns:a16="http://schemas.microsoft.com/office/drawing/2014/main" id="{6A4CE8FB-00B0-FA2F-C382-9FF3CE50BA43}"/>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5100B1D9-9703-DD55-85BE-D283187C51F5}"/>
              </a:ext>
            </a:extLst>
          </p:cNvPr>
          <p:cNvSpPr/>
          <p:nvPr/>
        </p:nvSpPr>
        <p:spPr>
          <a:xfrm rot="-5400000">
            <a:off x="8522371" y="-920630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E86768AE-5F4D-6EFB-A11D-B23798A4D6C9}"/>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2820506E-4E53-8E8D-F800-1B3BA0B8CB99}"/>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E876F22E-767C-FA63-0696-7F6BF78180F7}"/>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A12CA0B0-9247-DEA5-5C31-826B2056C62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6" name="TextBox 8">
            <a:extLst>
              <a:ext uri="{FF2B5EF4-FFF2-40B4-BE49-F238E27FC236}">
                <a16:creationId xmlns:a16="http://schemas.microsoft.com/office/drawing/2014/main" id="{8A7DF77C-9F76-DE6F-F1CA-4F57E1C0F86A}"/>
              </a:ext>
            </a:extLst>
          </p:cNvPr>
          <p:cNvSpPr txBox="1"/>
          <p:nvPr/>
        </p:nvSpPr>
        <p:spPr>
          <a:xfrm>
            <a:off x="887365" y="2373835"/>
            <a:ext cx="15065914" cy="1384995"/>
          </a:xfrm>
          <a:prstGeom prst="rect">
            <a:avLst/>
          </a:prstGeom>
        </p:spPr>
        <p:txBody>
          <a:bodyPr wrap="square" lIns="0" tIns="0" rIns="0" bIns="0" rtlCol="0" anchor="t">
            <a:spAutoFit/>
          </a:bodyPr>
          <a:lstStyle/>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Slack: </a:t>
            </a:r>
            <a:r>
              <a:rPr lang="en-GB" sz="2000" dirty="0">
                <a:solidFill>
                  <a:srgbClr val="121212"/>
                </a:solidFill>
                <a:latin typeface="HK Grotesk Light"/>
              </a:rPr>
              <a:t>Facilita la comunicación entre los miembros del equipo, ofreciendo funciones como canales para diferentes temas, mensajería directa e integración con numerosas apps de trabajo y bots.</a:t>
            </a:r>
          </a:p>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Trello: </a:t>
            </a:r>
            <a:r>
              <a:rPr lang="en-GB" sz="2000" dirty="0">
                <a:solidFill>
                  <a:srgbClr val="121212"/>
                </a:solidFill>
                <a:latin typeface="HK Grotesk Light"/>
              </a:rPr>
              <a:t>Herramienta de gestión de proyectos que utiliza tableros, listas y tarjetas para organizar las tareas y hacer un seguimiento de los avances, fomentando la transparencia y la responsabilidad en los proyectos colaborativos.</a:t>
            </a:r>
            <a:endParaRPr lang="en-US" sz="2000" dirty="0">
              <a:solidFill>
                <a:srgbClr val="121212"/>
              </a:solidFill>
              <a:latin typeface="HK Grotesk Light"/>
            </a:endParaRPr>
          </a:p>
        </p:txBody>
      </p:sp>
      <p:sp>
        <p:nvSpPr>
          <p:cNvPr id="17" name="TextBox 11">
            <a:extLst>
              <a:ext uri="{FF2B5EF4-FFF2-40B4-BE49-F238E27FC236}">
                <a16:creationId xmlns:a16="http://schemas.microsoft.com/office/drawing/2014/main" id="{40E9625C-A765-FC2F-A525-C5488F448309}"/>
              </a:ext>
            </a:extLst>
          </p:cNvPr>
          <p:cNvSpPr txBox="1"/>
          <p:nvPr/>
        </p:nvSpPr>
        <p:spPr>
          <a:xfrm>
            <a:off x="620402" y="1809795"/>
            <a:ext cx="9209398" cy="430887"/>
          </a:xfrm>
          <a:prstGeom prst="rect">
            <a:avLst/>
          </a:prstGeom>
        </p:spPr>
        <p:txBody>
          <a:bodyPr wrap="square" lIns="0" tIns="0" rIns="0" bIns="0" rtlCol="0" anchor="t">
            <a:spAutoFit/>
          </a:bodyPr>
          <a:lstStyle/>
          <a:p>
            <a:pPr>
              <a:spcBef>
                <a:spcPct val="0"/>
              </a:spcBef>
            </a:pPr>
            <a:r>
              <a:rPr lang="en-GB" sz="2800" b="1" dirty="0">
                <a:solidFill>
                  <a:srgbClr val="121212"/>
                </a:solidFill>
                <a:latin typeface="HK Grotesk Light"/>
              </a:rPr>
              <a:t>Plataformas colaborativas y gestión de proyectos:</a:t>
            </a:r>
            <a:endParaRPr lang="en-US" sz="2800" b="1" dirty="0">
              <a:solidFill>
                <a:srgbClr val="121212"/>
              </a:solidFill>
              <a:latin typeface="HK Grotesk Light"/>
            </a:endParaRPr>
          </a:p>
        </p:txBody>
      </p:sp>
      <p:sp>
        <p:nvSpPr>
          <p:cNvPr id="23" name="TextBox 22">
            <a:extLst>
              <a:ext uri="{FF2B5EF4-FFF2-40B4-BE49-F238E27FC236}">
                <a16:creationId xmlns:a16="http://schemas.microsoft.com/office/drawing/2014/main" id="{744E13F4-E132-9CFC-1F0A-6BA4233390D1}"/>
              </a:ext>
            </a:extLst>
          </p:cNvPr>
          <p:cNvSpPr txBox="1"/>
          <p:nvPr/>
        </p:nvSpPr>
        <p:spPr>
          <a:xfrm>
            <a:off x="1254006" y="6772470"/>
            <a:ext cx="14680613" cy="1631216"/>
          </a:xfrm>
          <a:prstGeom prst="rect">
            <a:avLst/>
          </a:prstGeom>
          <a:noFill/>
          <a:ln>
            <a:solidFill>
              <a:schemeClr val="accent6">
                <a:lumMod val="75000"/>
              </a:schemeClr>
            </a:solidFill>
          </a:ln>
        </p:spPr>
        <p:txBody>
          <a:bodyPr wrap="square">
            <a:spAutoFit/>
          </a:bodyPr>
          <a:lstStyle/>
          <a:p>
            <a:pPr algn="ctr">
              <a:spcBef>
                <a:spcPts val="600"/>
              </a:spcBef>
              <a:spcAft>
                <a:spcPts val="600"/>
              </a:spcAft>
            </a:pPr>
            <a:r>
              <a:rPr lang="en-GB" sz="2000" b="1" dirty="0">
                <a:solidFill>
                  <a:srgbClr val="121212"/>
                </a:solidFill>
                <a:latin typeface="HK Grotesk Light"/>
              </a:rPr>
              <a:t>Aprovechando estas herramientas, los educadores pueden fomentar un espíritu de colaboración, garantizando que la creación de contenidos sea un viaje compartido que se beneficie de la sabiduría colectiva, la creatividad y la perspicacia de todo el equipo. Al integrar estas tecnologías en nuestros procesos de colaboración, no solo mejoramos nuestra eficiencia, sino que también enriquecemos la calidad y el impacto de nuestros contenidos educativos, haciendo que las experiencias de aprendizaje sean más atractivas y eficaces para los estudiantes en entornos de flipped classroom.</a:t>
            </a:r>
          </a:p>
        </p:txBody>
      </p:sp>
      <p:sp>
        <p:nvSpPr>
          <p:cNvPr id="18" name="TextBox 8">
            <a:extLst>
              <a:ext uri="{FF2B5EF4-FFF2-40B4-BE49-F238E27FC236}">
                <a16:creationId xmlns:a16="http://schemas.microsoft.com/office/drawing/2014/main" id="{9DD470AB-E3A7-49E7-F7E9-673A556A9E19}"/>
              </a:ext>
            </a:extLst>
          </p:cNvPr>
          <p:cNvSpPr txBox="1"/>
          <p:nvPr/>
        </p:nvSpPr>
        <p:spPr>
          <a:xfrm>
            <a:off x="914400" y="4647258"/>
            <a:ext cx="15065915" cy="1384995"/>
          </a:xfrm>
          <a:prstGeom prst="rect">
            <a:avLst/>
          </a:prstGeom>
        </p:spPr>
        <p:txBody>
          <a:bodyPr wrap="square" lIns="0" tIns="0" rIns="0" bIns="0" rtlCol="0" anchor="t">
            <a:spAutoFit/>
          </a:bodyPr>
          <a:lstStyle/>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Miro: </a:t>
            </a:r>
            <a:r>
              <a:rPr lang="en-GB" sz="2000" dirty="0">
                <a:solidFill>
                  <a:srgbClr val="121212"/>
                </a:solidFill>
                <a:latin typeface="HK Grotesk Light"/>
              </a:rPr>
              <a:t>Una plataforma de pizarra colaborativa en línea que permite a los equipos trabajar juntos en un lienzo digital compartido, ideal para lluvias de ideas, trazar ideas y planificar proyectos.</a:t>
            </a:r>
          </a:p>
          <a:p>
            <a:pPr marL="342900" indent="-342900" algn="just">
              <a:spcBef>
                <a:spcPts val="600"/>
              </a:spcBef>
              <a:spcAft>
                <a:spcPts val="600"/>
              </a:spcAft>
              <a:buFont typeface="Arial" panose="020B0604020202020204" pitchFamily="34" charset="0"/>
              <a:buChar char="•"/>
            </a:pPr>
            <a:r>
              <a:rPr lang="en-GB" sz="2000" b="1" dirty="0" err="1">
                <a:solidFill>
                  <a:srgbClr val="121212"/>
                </a:solidFill>
                <a:latin typeface="HK Grotesk Light"/>
              </a:rPr>
              <a:t>Jamboard</a:t>
            </a:r>
            <a:r>
              <a:rPr lang="en-GB" sz="2000" b="1" dirty="0">
                <a:solidFill>
                  <a:srgbClr val="121212"/>
                </a:solidFill>
                <a:latin typeface="HK Grotesk Light"/>
              </a:rPr>
              <a:t>: </a:t>
            </a:r>
            <a:r>
              <a:rPr lang="en-GB" sz="2000" dirty="0">
                <a:solidFill>
                  <a:srgbClr val="121212"/>
                </a:solidFill>
                <a:latin typeface="HK Grotesk Light"/>
              </a:rPr>
              <a:t>La oferta de pizarra interactiva de Google, que proporciona un espacio de colaboración para que los equipos visualicen ideas, lo que la hace perfecta para sesiones creativas y de planificación.</a:t>
            </a:r>
          </a:p>
        </p:txBody>
      </p:sp>
      <p:sp>
        <p:nvSpPr>
          <p:cNvPr id="19" name="TextBox 11">
            <a:extLst>
              <a:ext uri="{FF2B5EF4-FFF2-40B4-BE49-F238E27FC236}">
                <a16:creationId xmlns:a16="http://schemas.microsoft.com/office/drawing/2014/main" id="{B1EA7A52-DAC8-80B4-4B40-E507119ECBA0}"/>
              </a:ext>
            </a:extLst>
          </p:cNvPr>
          <p:cNvSpPr txBox="1"/>
          <p:nvPr/>
        </p:nvSpPr>
        <p:spPr>
          <a:xfrm>
            <a:off x="620402" y="4083218"/>
            <a:ext cx="7263874" cy="430887"/>
          </a:xfrm>
          <a:prstGeom prst="rect">
            <a:avLst/>
          </a:prstGeom>
        </p:spPr>
        <p:txBody>
          <a:bodyPr wrap="square" lIns="0" tIns="0" rIns="0" bIns="0" rtlCol="0" anchor="t">
            <a:spAutoFit/>
          </a:bodyPr>
          <a:lstStyle/>
          <a:p>
            <a:pPr>
              <a:spcBef>
                <a:spcPct val="0"/>
              </a:spcBef>
            </a:pPr>
            <a:r>
              <a:rPr lang="en-GB" sz="2800" b="1" dirty="0">
                <a:solidFill>
                  <a:srgbClr val="121212"/>
                </a:solidFill>
                <a:latin typeface="HK Grotesk Light"/>
              </a:rPr>
              <a:t>Pizarras interactivas:</a:t>
            </a:r>
            <a:endParaRPr lang="en-US" sz="2800" b="1" dirty="0">
              <a:solidFill>
                <a:srgbClr val="121212"/>
              </a:solidFill>
              <a:latin typeface="HK Grotesk Light"/>
            </a:endParaRPr>
          </a:p>
        </p:txBody>
      </p:sp>
      <p:sp>
        <p:nvSpPr>
          <p:cNvPr id="22" name="Google Shape;117;p3">
            <a:extLst>
              <a:ext uri="{FF2B5EF4-FFF2-40B4-BE49-F238E27FC236}">
                <a16:creationId xmlns:a16="http://schemas.microsoft.com/office/drawing/2014/main" id="{5FFB63F4-57DB-66E7-FDDB-AA9B2A953E1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18;p3">
            <a:extLst>
              <a:ext uri="{FF2B5EF4-FFF2-40B4-BE49-F238E27FC236}">
                <a16:creationId xmlns:a16="http://schemas.microsoft.com/office/drawing/2014/main" id="{13EA7170-6B81-A09A-0536-9C7C49D5007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A488A319-DE73-E40A-3575-1DBAD537D9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0" name="Picture 9">
            <a:extLst>
              <a:ext uri="{FF2B5EF4-FFF2-40B4-BE49-F238E27FC236}">
                <a16:creationId xmlns:a16="http://schemas.microsoft.com/office/drawing/2014/main" id="{B003B43B-8147-DE7F-00C7-60FC8A043E4C}"/>
              </a:ext>
            </a:extLst>
          </p:cNvPr>
          <p:cNvPicPr>
            <a:picLocks noChangeAspect="1"/>
          </p:cNvPicPr>
          <p:nvPr/>
        </p:nvPicPr>
        <p:blipFill>
          <a:blip r:embed="rId7"/>
          <a:stretch>
            <a:fillRect/>
          </a:stretch>
        </p:blipFill>
        <p:spPr>
          <a:xfrm>
            <a:off x="402692" y="2422480"/>
            <a:ext cx="740680" cy="330493"/>
          </a:xfrm>
          <a:prstGeom prst="rect">
            <a:avLst/>
          </a:prstGeom>
        </p:spPr>
      </p:pic>
      <p:pic>
        <p:nvPicPr>
          <p:cNvPr id="27" name="Picture 26">
            <a:extLst>
              <a:ext uri="{FF2B5EF4-FFF2-40B4-BE49-F238E27FC236}">
                <a16:creationId xmlns:a16="http://schemas.microsoft.com/office/drawing/2014/main" id="{26A3FC62-C7BE-567F-9FC0-EAEF090BEBD2}"/>
              </a:ext>
            </a:extLst>
          </p:cNvPr>
          <p:cNvPicPr>
            <a:picLocks noChangeAspect="1"/>
          </p:cNvPicPr>
          <p:nvPr/>
        </p:nvPicPr>
        <p:blipFill>
          <a:blip r:embed="rId8"/>
          <a:stretch>
            <a:fillRect/>
          </a:stretch>
        </p:blipFill>
        <p:spPr>
          <a:xfrm>
            <a:off x="152400" y="3129110"/>
            <a:ext cx="1063896" cy="288985"/>
          </a:xfrm>
          <a:prstGeom prst="rect">
            <a:avLst/>
          </a:prstGeom>
        </p:spPr>
      </p:pic>
      <p:pic>
        <p:nvPicPr>
          <p:cNvPr id="29" name="Picture 28">
            <a:extLst>
              <a:ext uri="{FF2B5EF4-FFF2-40B4-BE49-F238E27FC236}">
                <a16:creationId xmlns:a16="http://schemas.microsoft.com/office/drawing/2014/main" id="{355EB7F5-3CA7-44EC-5B7D-C05F5D1ACEFF}"/>
              </a:ext>
            </a:extLst>
          </p:cNvPr>
          <p:cNvPicPr>
            <a:picLocks noChangeAspect="1"/>
          </p:cNvPicPr>
          <p:nvPr/>
        </p:nvPicPr>
        <p:blipFill>
          <a:blip r:embed="rId9"/>
          <a:stretch>
            <a:fillRect/>
          </a:stretch>
        </p:blipFill>
        <p:spPr>
          <a:xfrm>
            <a:off x="152400" y="4642326"/>
            <a:ext cx="1056667" cy="379087"/>
          </a:xfrm>
          <a:prstGeom prst="rect">
            <a:avLst/>
          </a:prstGeom>
        </p:spPr>
      </p:pic>
      <p:pic>
        <p:nvPicPr>
          <p:cNvPr id="31" name="Picture 30">
            <a:extLst>
              <a:ext uri="{FF2B5EF4-FFF2-40B4-BE49-F238E27FC236}">
                <a16:creationId xmlns:a16="http://schemas.microsoft.com/office/drawing/2014/main" id="{CD653DBD-51ED-DA5C-C228-5506E197ACDD}"/>
              </a:ext>
            </a:extLst>
          </p:cNvPr>
          <p:cNvPicPr>
            <a:picLocks noChangeAspect="1"/>
          </p:cNvPicPr>
          <p:nvPr/>
        </p:nvPicPr>
        <p:blipFill>
          <a:blip r:embed="rId10"/>
          <a:stretch>
            <a:fillRect/>
          </a:stretch>
        </p:blipFill>
        <p:spPr>
          <a:xfrm>
            <a:off x="323610" y="5316246"/>
            <a:ext cx="806375" cy="836041"/>
          </a:xfrm>
          <a:prstGeom prst="rect">
            <a:avLst/>
          </a:prstGeom>
        </p:spPr>
      </p:pic>
      <p:sp>
        <p:nvSpPr>
          <p:cNvPr id="8" name="Google Shape;124;p4">
            <a:extLst>
              <a:ext uri="{FF2B5EF4-FFF2-40B4-BE49-F238E27FC236}">
                <a16:creationId xmlns:a16="http://schemas.microsoft.com/office/drawing/2014/main" id="{F0255835-714C-4A7C-F6A8-FCA4F34D07B5}"/>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1224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1EC2F04-9CC1-BAD9-909B-4B88F34A3FB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5405556-9668-986C-7717-C90079CDA885}"/>
              </a:ext>
            </a:extLst>
          </p:cNvPr>
          <p:cNvSpPr txBox="1"/>
          <p:nvPr/>
        </p:nvSpPr>
        <p:spPr>
          <a:xfrm>
            <a:off x="508526" y="570195"/>
            <a:ext cx="14274274" cy="1969770"/>
          </a:xfrm>
          <a:prstGeom prst="rect">
            <a:avLst/>
          </a:prstGeom>
        </p:spPr>
        <p:txBody>
          <a:bodyPr wrap="square" lIns="0" tIns="0" rIns="0" bIns="0" rtlCol="0" anchor="t">
            <a:spAutoFit/>
          </a:bodyPr>
          <a:lstStyle/>
          <a:p>
            <a:r>
              <a:rPr lang="en-GB" sz="3600" spc="-87" dirty="0">
                <a:solidFill>
                  <a:srgbClr val="033C5B"/>
                </a:solidFill>
                <a:latin typeface="HK Grotesk Bold"/>
              </a:rPr>
              <a:t>Diseño de contenidos para la participación y la educación: </a:t>
            </a:r>
            <a:r>
              <a:rPr lang="en-GB" sz="3600" spc="-87" dirty="0">
                <a:solidFill>
                  <a:srgbClr val="033C5B"/>
                </a:solidFill>
                <a:latin typeface="HK Grotesk Light" panose="020B0604020202020204" charset="0"/>
              </a:rPr>
              <a:t>Estrategias para cautivar e ilustrar a </a:t>
            </a:r>
            <a:r>
              <a:rPr lang="en-GB" sz="3600" spc="-87" dirty="0">
                <a:solidFill>
                  <a:srgbClr val="033C5B"/>
                </a:solidFill>
                <a:latin typeface="HK Grotesk Bold"/>
              </a:rPr>
              <a:t>los estudiantes </a:t>
            </a:r>
          </a:p>
          <a:p>
            <a:r>
              <a:rPr lang="en-GB" sz="2800" u="sng" spc="-87" dirty="0">
                <a:solidFill>
                  <a:srgbClr val="033C5B"/>
                </a:solidFill>
                <a:latin typeface="HK Grotesk Light" panose="020B0604020202020204" charset="0"/>
              </a:rPr>
              <a:t>La creación de contenidos para una clase invertida desafía a los educadores a combinar el compromiso con un profundo valor educativo.</a:t>
            </a:r>
            <a:endParaRPr lang="en-US" sz="2800" u="sng" spc="-87" dirty="0">
              <a:solidFill>
                <a:srgbClr val="033C5B"/>
              </a:solidFill>
              <a:latin typeface="HK Grotesk Light" panose="020B0604020202020204" charset="0"/>
            </a:endParaRPr>
          </a:p>
        </p:txBody>
      </p:sp>
      <p:sp>
        <p:nvSpPr>
          <p:cNvPr id="3" name="AutoShape 3">
            <a:extLst>
              <a:ext uri="{FF2B5EF4-FFF2-40B4-BE49-F238E27FC236}">
                <a16:creationId xmlns:a16="http://schemas.microsoft.com/office/drawing/2014/main" id="{EBB9367D-4B88-8375-D4F0-539725104A64}"/>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D712686E-C688-B8AE-B0AD-2D307D3635D5}"/>
              </a:ext>
            </a:extLst>
          </p:cNvPr>
          <p:cNvSpPr/>
          <p:nvPr/>
        </p:nvSpPr>
        <p:spPr>
          <a:xfrm rot="-5400000">
            <a:off x="8522371" y="-9334449"/>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A3590011-E923-F256-488C-6FF3D8B551F7}"/>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17D25F01-125B-F746-5C69-B1A27AA9EC41}"/>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C9706D44-F29D-88ED-4298-4F49F6CD1BED}"/>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5CEEDAAC-3942-7F28-7292-01080CD4AA3F}"/>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4" name="Google Shape;117;p3">
            <a:extLst>
              <a:ext uri="{FF2B5EF4-FFF2-40B4-BE49-F238E27FC236}">
                <a16:creationId xmlns:a16="http://schemas.microsoft.com/office/drawing/2014/main" id="{D84987B7-76C5-C194-A1B5-722BBE5D7EC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A3816562-3041-4A3B-E963-28DEBA42EAB7}"/>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5A93C518-4084-0DFD-C216-E07ABC1BD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 name="TextBox 8">
            <a:extLst>
              <a:ext uri="{FF2B5EF4-FFF2-40B4-BE49-F238E27FC236}">
                <a16:creationId xmlns:a16="http://schemas.microsoft.com/office/drawing/2014/main" id="{76DB0D61-ABE0-2DA3-ADED-B3C95DFB53E5}"/>
              </a:ext>
            </a:extLst>
          </p:cNvPr>
          <p:cNvGraphicFramePr/>
          <p:nvPr>
            <p:extLst>
              <p:ext uri="{D42A27DB-BD31-4B8C-83A1-F6EECF244321}">
                <p14:modId xmlns:p14="http://schemas.microsoft.com/office/powerpoint/2010/main" val="2394526902"/>
              </p:ext>
            </p:extLst>
          </p:nvPr>
        </p:nvGraphicFramePr>
        <p:xfrm>
          <a:off x="381000" y="2020368"/>
          <a:ext cx="16161851" cy="6793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Google Shape;124;p4">
            <a:extLst>
              <a:ext uri="{FF2B5EF4-FFF2-40B4-BE49-F238E27FC236}">
                <a16:creationId xmlns:a16="http://schemas.microsoft.com/office/drawing/2014/main" id="{238F5AFE-61C2-521E-0CF9-D8F27103C758}"/>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8154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47E5DBC3-CEA2-7A10-F901-FD91F142471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96B8D0-377B-7E2F-8107-14C13582414C}"/>
              </a:ext>
            </a:extLst>
          </p:cNvPr>
          <p:cNvSpPr txBox="1"/>
          <p:nvPr/>
        </p:nvSpPr>
        <p:spPr>
          <a:xfrm>
            <a:off x="508526" y="570195"/>
            <a:ext cx="14274274" cy="1969770"/>
          </a:xfrm>
          <a:prstGeom prst="rect">
            <a:avLst/>
          </a:prstGeom>
        </p:spPr>
        <p:txBody>
          <a:bodyPr wrap="square" lIns="0" tIns="0" rIns="0" bIns="0" rtlCol="0" anchor="t">
            <a:spAutoFit/>
          </a:bodyPr>
          <a:lstStyle/>
          <a:p>
            <a:r>
              <a:rPr lang="en-GB" sz="3600" spc="-87" dirty="0">
                <a:solidFill>
                  <a:srgbClr val="033C5B"/>
                </a:solidFill>
                <a:latin typeface="HK Grotesk Bold"/>
              </a:rPr>
              <a:t>Diseño de contenidos para la participación y la educación: </a:t>
            </a:r>
            <a:r>
              <a:rPr lang="en-GB" sz="3600" spc="-87" dirty="0">
                <a:solidFill>
                  <a:srgbClr val="033C5B"/>
                </a:solidFill>
                <a:latin typeface="HK Grotesk Light" panose="020B0604020202020204" charset="0"/>
              </a:rPr>
              <a:t>Estrategias para cautivar e ilustrar a </a:t>
            </a:r>
            <a:r>
              <a:rPr lang="en-GB" sz="3600" spc="-87" dirty="0">
                <a:solidFill>
                  <a:srgbClr val="033C5B"/>
                </a:solidFill>
                <a:latin typeface="HK Grotesk Bold"/>
              </a:rPr>
              <a:t>los estudiantes </a:t>
            </a:r>
          </a:p>
          <a:p>
            <a:r>
              <a:rPr lang="en-GB" sz="2800" u="sng" spc="-87" dirty="0">
                <a:solidFill>
                  <a:srgbClr val="033C5B"/>
                </a:solidFill>
                <a:latin typeface="HK Grotesk Light" panose="020B0604020202020204" charset="0"/>
              </a:rPr>
              <a:t>La creación de contenidos para una clase invertida desafía a los educadores a combinar el compromiso con un profundo valor educativo.</a:t>
            </a:r>
            <a:endParaRPr lang="en-US" sz="2800" u="sng" spc="-87" dirty="0">
              <a:solidFill>
                <a:srgbClr val="033C5B"/>
              </a:solidFill>
              <a:latin typeface="HK Grotesk Light" panose="020B0604020202020204" charset="0"/>
            </a:endParaRPr>
          </a:p>
        </p:txBody>
      </p:sp>
      <p:sp>
        <p:nvSpPr>
          <p:cNvPr id="3" name="AutoShape 3">
            <a:extLst>
              <a:ext uri="{FF2B5EF4-FFF2-40B4-BE49-F238E27FC236}">
                <a16:creationId xmlns:a16="http://schemas.microsoft.com/office/drawing/2014/main" id="{DB9EAE50-715D-C8EA-0D86-C0D5FD1269CD}"/>
              </a:ext>
            </a:extLst>
          </p:cNvPr>
          <p:cNvSpPr/>
          <p:nvPr/>
        </p:nvSpPr>
        <p:spPr>
          <a:xfrm>
            <a:off x="18037567" y="-141889"/>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EFAF8558-C9B1-0BA0-8E3E-337A054EB799}"/>
              </a:ext>
            </a:extLst>
          </p:cNvPr>
          <p:cNvSpPr/>
          <p:nvPr/>
        </p:nvSpPr>
        <p:spPr>
          <a:xfrm rot="-5400000">
            <a:off x="8522371" y="-9334449"/>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0049ECC3-FE2C-9328-9E55-04568B1D91DF}"/>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EB203FA4-4585-137A-DEA1-ACBC466CDDD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3C3EFB85-3DD4-3B22-2CD4-4FD26874C626}"/>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14B2686F-5F07-D751-2A47-89188ADCE3A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4" name="Google Shape;117;p3">
            <a:extLst>
              <a:ext uri="{FF2B5EF4-FFF2-40B4-BE49-F238E27FC236}">
                <a16:creationId xmlns:a16="http://schemas.microsoft.com/office/drawing/2014/main" id="{6400C1F2-9E63-494B-A70C-B25418B5BD9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C2CDCB9C-DD54-EEE0-FA9F-E1FC4491CA5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FE0BFD55-D6D4-DE77-3892-96A8F5044B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 name="TextBox 8">
            <a:extLst>
              <a:ext uri="{FF2B5EF4-FFF2-40B4-BE49-F238E27FC236}">
                <a16:creationId xmlns:a16="http://schemas.microsoft.com/office/drawing/2014/main" id="{4237870D-A150-13EF-0545-33D3FB51B05F}"/>
              </a:ext>
            </a:extLst>
          </p:cNvPr>
          <p:cNvGraphicFramePr/>
          <p:nvPr>
            <p:extLst>
              <p:ext uri="{D42A27DB-BD31-4B8C-83A1-F6EECF244321}">
                <p14:modId xmlns:p14="http://schemas.microsoft.com/office/powerpoint/2010/main" val="1690388020"/>
              </p:ext>
            </p:extLst>
          </p:nvPr>
        </p:nvGraphicFramePr>
        <p:xfrm>
          <a:off x="-105831" y="1885200"/>
          <a:ext cx="18502789" cy="66106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Google Shape;124;p4">
            <a:extLst>
              <a:ext uri="{FF2B5EF4-FFF2-40B4-BE49-F238E27FC236}">
                <a16:creationId xmlns:a16="http://schemas.microsoft.com/office/drawing/2014/main" id="{93809AD4-A899-DA7F-FEBB-B8757D0ED55E}"/>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5987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E422-3EA5-CD19-505C-0A97040BFB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68023B2-E79A-1B20-014A-BB9C83830613}"/>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736F1208-E15A-5B2E-9BC8-864D413B1DE1}"/>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9A38FE9-9ACE-F2C4-1CC8-62D1C450AC0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98D75F8C-2E2A-8A90-215E-6001DCDBA7E1}"/>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85A3798-BEAD-9A0B-1061-F362F322FB9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B9F52AC6-6211-26FF-7134-D52723E2536A}"/>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9" name="Diagram 18">
            <a:extLst>
              <a:ext uri="{FF2B5EF4-FFF2-40B4-BE49-F238E27FC236}">
                <a16:creationId xmlns:a16="http://schemas.microsoft.com/office/drawing/2014/main" id="{10AEB5D5-C6DB-7155-ABA8-A7600156DD33}"/>
              </a:ext>
            </a:extLst>
          </p:cNvPr>
          <p:cNvGraphicFramePr/>
          <p:nvPr>
            <p:extLst>
              <p:ext uri="{D42A27DB-BD31-4B8C-83A1-F6EECF244321}">
                <p14:modId xmlns:p14="http://schemas.microsoft.com/office/powerpoint/2010/main" val="209045918"/>
              </p:ext>
            </p:extLst>
          </p:nvPr>
        </p:nvGraphicFramePr>
        <p:xfrm>
          <a:off x="475884" y="1156917"/>
          <a:ext cx="16179275" cy="7478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405E562-50D1-51B6-071C-8A1D934B1910}"/>
              </a:ext>
            </a:extLst>
          </p:cNvPr>
          <p:cNvSpPr txBox="1"/>
          <p:nvPr/>
        </p:nvSpPr>
        <p:spPr>
          <a:xfrm>
            <a:off x="582346" y="405683"/>
            <a:ext cx="12600253" cy="1446550"/>
          </a:xfrm>
          <a:prstGeom prst="rect">
            <a:avLst/>
          </a:prstGeom>
          <a:noFill/>
        </p:spPr>
        <p:txBody>
          <a:bodyPr wrap="square">
            <a:spAutoFit/>
          </a:bodyPr>
          <a:lstStyle/>
          <a:p>
            <a:r>
              <a:rPr lang="en-GB" sz="4400" spc="-69" dirty="0">
                <a:solidFill>
                  <a:srgbClr val="033C5B"/>
                </a:solidFill>
                <a:latin typeface="HK Grotesk Bold"/>
              </a:rPr>
              <a:t>¿Cómo se pueden abordar las diversas necesidades de aprendizaje? </a:t>
            </a:r>
          </a:p>
          <a:p>
            <a:r>
              <a:rPr lang="en-GB" sz="4400" spc="-69" dirty="0">
                <a:solidFill>
                  <a:srgbClr val="033C5B"/>
                </a:solidFill>
                <a:latin typeface="HK Grotesk Bold"/>
              </a:rPr>
              <a:t> </a:t>
            </a:r>
            <a:endParaRPr lang="en-US" sz="4400" spc="-69" dirty="0">
              <a:solidFill>
                <a:srgbClr val="033C5B"/>
              </a:solidFill>
              <a:latin typeface="HK Grotesk Bold"/>
            </a:endParaRPr>
          </a:p>
        </p:txBody>
      </p:sp>
      <p:sp>
        <p:nvSpPr>
          <p:cNvPr id="7" name="Google Shape;117;p3">
            <a:extLst>
              <a:ext uri="{FF2B5EF4-FFF2-40B4-BE49-F238E27FC236}">
                <a16:creationId xmlns:a16="http://schemas.microsoft.com/office/drawing/2014/main" id="{396CCE11-B99C-475B-5512-87064CC85A3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5057A397-81CB-B422-2E6E-97466E83C42E}"/>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52D770BC-5B1A-623A-4803-7411C23088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5" name="Google Shape;124;p4">
            <a:extLst>
              <a:ext uri="{FF2B5EF4-FFF2-40B4-BE49-F238E27FC236}">
                <a16:creationId xmlns:a16="http://schemas.microsoft.com/office/drawing/2014/main" id="{EEE6BFDF-AFD6-6AAD-E508-0F99CAE34FCC}"/>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5913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8B01C-F6F8-2527-C7AD-0665EAF8E23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510C4BD-9C2E-B267-F1DE-15F6B80BADDD}"/>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0266ECD-7E7D-DB0D-8895-A791C66EAA2C}"/>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C8C0076F-1E1D-8ED2-574F-2B71D5ADBDF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223BCB22-C1A5-CE4C-E36D-175C16F50A37}"/>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E2CA0721-A281-E2D2-650D-DCC8D9E62729}"/>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3C05607B-81B9-83BB-6502-0CC03C723DF0}"/>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6" name="TextBox 5">
            <a:extLst>
              <a:ext uri="{FF2B5EF4-FFF2-40B4-BE49-F238E27FC236}">
                <a16:creationId xmlns:a16="http://schemas.microsoft.com/office/drawing/2014/main" id="{6341876C-EA0A-9F66-48EB-EFB512178995}"/>
              </a:ext>
            </a:extLst>
          </p:cNvPr>
          <p:cNvSpPr txBox="1"/>
          <p:nvPr/>
        </p:nvSpPr>
        <p:spPr>
          <a:xfrm>
            <a:off x="582346" y="405683"/>
            <a:ext cx="12600253" cy="769441"/>
          </a:xfrm>
          <a:prstGeom prst="rect">
            <a:avLst/>
          </a:prstGeom>
          <a:noFill/>
        </p:spPr>
        <p:txBody>
          <a:bodyPr wrap="square">
            <a:spAutoFit/>
          </a:bodyPr>
          <a:lstStyle/>
          <a:p>
            <a:r>
              <a:rPr lang="en-GB" sz="4400" spc="-69" dirty="0">
                <a:solidFill>
                  <a:srgbClr val="033C5B"/>
                </a:solidFill>
                <a:latin typeface="HK Grotesk Bold"/>
              </a:rPr>
              <a:t>Diseño de actividades colaborativas: 3 fases</a:t>
            </a:r>
            <a:endParaRPr lang="en-US" sz="4400" spc="-69" dirty="0">
              <a:solidFill>
                <a:srgbClr val="033C5B"/>
              </a:solidFill>
              <a:latin typeface="HK Grotesk Bold"/>
            </a:endParaRPr>
          </a:p>
        </p:txBody>
      </p:sp>
      <p:sp>
        <p:nvSpPr>
          <p:cNvPr id="7" name="Google Shape;117;p3">
            <a:extLst>
              <a:ext uri="{FF2B5EF4-FFF2-40B4-BE49-F238E27FC236}">
                <a16:creationId xmlns:a16="http://schemas.microsoft.com/office/drawing/2014/main" id="{B0E68943-9D0B-C844-5913-C0B7E560C8F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3BC991A7-FEA6-2C7E-29A6-9E4EC4C3AA9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54C838F0-689E-2784-0EAA-BDCFFB42D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6" name="Diagram 15">
            <a:extLst>
              <a:ext uri="{FF2B5EF4-FFF2-40B4-BE49-F238E27FC236}">
                <a16:creationId xmlns:a16="http://schemas.microsoft.com/office/drawing/2014/main" id="{19A366A6-9552-77ED-D763-2CEDB6BEF996}"/>
              </a:ext>
            </a:extLst>
          </p:cNvPr>
          <p:cNvGraphicFramePr/>
          <p:nvPr>
            <p:extLst>
              <p:ext uri="{D42A27DB-BD31-4B8C-83A1-F6EECF244321}">
                <p14:modId xmlns:p14="http://schemas.microsoft.com/office/powerpoint/2010/main" val="187622787"/>
              </p:ext>
            </p:extLst>
          </p:nvPr>
        </p:nvGraphicFramePr>
        <p:xfrm>
          <a:off x="475884" y="1175124"/>
          <a:ext cx="16179275" cy="74789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Google Shape;124;p4">
            <a:extLst>
              <a:ext uri="{FF2B5EF4-FFF2-40B4-BE49-F238E27FC236}">
                <a16:creationId xmlns:a16="http://schemas.microsoft.com/office/drawing/2014/main" id="{FAA147BF-1076-8473-0F1E-9E9BF8F707C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9213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8294-5313-8B9B-5C8B-32E37222A42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DA935E4-DCF3-9974-484A-E100DFF0C571}"/>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2512FC3F-FBD7-B723-C0DB-3BB3054B5616}"/>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322F2EFF-478D-F14F-99E8-2BB8370372D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3249C52E-E06E-E07C-C498-95DF3C2E9168}"/>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B2B5A27D-CC37-4428-0243-CC1B8983791B}"/>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2393D8CF-7B32-439A-5E3F-B0D13F384E5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6" name="TextBox 5">
            <a:extLst>
              <a:ext uri="{FF2B5EF4-FFF2-40B4-BE49-F238E27FC236}">
                <a16:creationId xmlns:a16="http://schemas.microsoft.com/office/drawing/2014/main" id="{E4018918-56E7-126B-00CC-1D141A80EDB4}"/>
              </a:ext>
            </a:extLst>
          </p:cNvPr>
          <p:cNvSpPr txBox="1"/>
          <p:nvPr/>
        </p:nvSpPr>
        <p:spPr>
          <a:xfrm>
            <a:off x="510459" y="175645"/>
            <a:ext cx="12600253" cy="2123658"/>
          </a:xfrm>
          <a:prstGeom prst="rect">
            <a:avLst/>
          </a:prstGeom>
          <a:noFill/>
        </p:spPr>
        <p:txBody>
          <a:bodyPr wrap="square" lIns="91440" tIns="45720" rIns="91440" bIns="45720" anchor="t">
            <a:spAutoFit/>
          </a:bodyPr>
          <a:lstStyle/>
          <a:p>
            <a:r>
              <a:rPr lang="en-GB" sz="4400" spc="-69" dirty="0">
                <a:solidFill>
                  <a:srgbClr val="033C5B"/>
                </a:solidFill>
                <a:latin typeface="HK Grotesk Bold"/>
              </a:rPr>
              <a:t>¿Cómo se pueden abordar las diversas necesidades de aprendizaje? </a:t>
            </a:r>
          </a:p>
          <a:p>
            <a:r>
              <a:rPr lang="en-GB" sz="4400" b="1" i="0" dirty="0">
                <a:solidFill>
                  <a:srgbClr val="0D0D0D"/>
                </a:solidFill>
                <a:effectLst/>
                <a:latin typeface="Söhne"/>
              </a:rPr>
              <a:t> </a:t>
            </a:r>
            <a:r>
              <a:rPr lang="en-GB" sz="3600" b="1" i="0" dirty="0">
                <a:solidFill>
                  <a:srgbClr val="0D0D0D"/>
                </a:solidFill>
                <a:effectLst/>
                <a:latin typeface="Söhne"/>
              </a:rPr>
              <a:t>Crear contenidos inclusivos para todos los alumnos</a:t>
            </a:r>
            <a:endParaRPr lang="en-US" sz="4000" spc="-69" dirty="0">
              <a:solidFill>
                <a:srgbClr val="033C5B"/>
              </a:solidFill>
              <a:latin typeface="HK Grotesk Bold"/>
            </a:endParaRPr>
          </a:p>
        </p:txBody>
      </p:sp>
      <p:sp>
        <p:nvSpPr>
          <p:cNvPr id="21" name="TextBox 20">
            <a:extLst>
              <a:ext uri="{FF2B5EF4-FFF2-40B4-BE49-F238E27FC236}">
                <a16:creationId xmlns:a16="http://schemas.microsoft.com/office/drawing/2014/main" id="{F36B73E6-4A8E-18C0-3C80-1AD53CA2AC4F}"/>
              </a:ext>
            </a:extLst>
          </p:cNvPr>
          <p:cNvSpPr txBox="1"/>
          <p:nvPr/>
        </p:nvSpPr>
        <p:spPr>
          <a:xfrm>
            <a:off x="685800" y="2151971"/>
            <a:ext cx="7690449" cy="6678751"/>
          </a:xfrm>
          <a:prstGeom prst="rect">
            <a:avLst/>
          </a:prstGeom>
          <a:noFill/>
          <a:ln>
            <a:noFill/>
          </a:ln>
        </p:spPr>
        <p:txBody>
          <a:bodyPr wrap="square">
            <a:spAutoFit/>
          </a:bodyPr>
          <a:lstStyle/>
          <a:p>
            <a:pPr algn="just">
              <a:spcBef>
                <a:spcPts val="1200"/>
              </a:spcBef>
              <a:spcAft>
                <a:spcPts val="1200"/>
              </a:spcAft>
            </a:pPr>
            <a:r>
              <a:rPr lang="en-GB" sz="2400" b="1" dirty="0">
                <a:solidFill>
                  <a:srgbClr val="121212"/>
                </a:solidFill>
                <a:latin typeface="HK Grotesk Light"/>
              </a:rPr>
              <a:t>En el modelo de aula invertida, en el que los alumnos se enfrentan por primera vez a un nuevo material de forma independiente, es fundamental que el contenido sea accesible y atractivo para todos los alumnos, independientemente de sus preferencias o necesidades de aprendizaje. Esta diapositiva describe estrategias para crear contenidos inclusivos que respeten y respondan a la diversidad de los alumnos en nuestras aulas.</a:t>
            </a:r>
          </a:p>
          <a:p>
            <a:pPr algn="just">
              <a:spcBef>
                <a:spcPts val="1200"/>
              </a:spcBef>
              <a:spcAft>
                <a:spcPts val="1200"/>
              </a:spcAft>
            </a:pPr>
            <a:r>
              <a:rPr lang="en-GB" sz="2400" b="1" dirty="0">
                <a:solidFill>
                  <a:srgbClr val="121212"/>
                </a:solidFill>
                <a:latin typeface="HK Grotesk Light"/>
              </a:rPr>
              <a:t>Mediante la aplicación de estrategias específicas, los educadores pueden crear un entorno de aprendizaje que no sólo sea diverso e integrador, sino que también apoye y capacite a todos los alumnos. Este enfoque garantiza que todos los alumnos tengan las mismas oportunidades de comprometerse con el contenido, participar activamente en su viaje de aprendizaje y alcanzar todo su potencial.</a:t>
            </a:r>
          </a:p>
        </p:txBody>
      </p:sp>
      <p:sp>
        <p:nvSpPr>
          <p:cNvPr id="7" name="Google Shape;117;p3">
            <a:extLst>
              <a:ext uri="{FF2B5EF4-FFF2-40B4-BE49-F238E27FC236}">
                <a16:creationId xmlns:a16="http://schemas.microsoft.com/office/drawing/2014/main" id="{BDB28E9E-8410-D427-F006-F441C1D66D4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C96BE665-BA06-BCAC-82C6-51055E36014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FA1BAE22-F627-0D6E-B52E-BF3754158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2" name="Picture 11" descr="A person and person looking at a computer&#10;&#10;Description automatically generated">
            <a:extLst>
              <a:ext uri="{FF2B5EF4-FFF2-40B4-BE49-F238E27FC236}">
                <a16:creationId xmlns:a16="http://schemas.microsoft.com/office/drawing/2014/main" id="{700F5F94-D2AA-D6A5-63AE-1E26FA3BFE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1566" y="2368155"/>
            <a:ext cx="7868656" cy="5245086"/>
          </a:xfrm>
          <a:prstGeom prst="rect">
            <a:avLst/>
          </a:prstGeom>
          <a:ln>
            <a:noFill/>
          </a:ln>
          <a:effectLst>
            <a:outerShdw blurRad="292100" dist="139700" dir="2700000" algn="tl" rotWithShape="0">
              <a:srgbClr val="333333">
                <a:alpha val="65000"/>
              </a:srgbClr>
            </a:outerShdw>
          </a:effectLst>
        </p:spPr>
      </p:pic>
      <p:sp>
        <p:nvSpPr>
          <p:cNvPr id="5" name="Google Shape;124;p4">
            <a:extLst>
              <a:ext uri="{FF2B5EF4-FFF2-40B4-BE49-F238E27FC236}">
                <a16:creationId xmlns:a16="http://schemas.microsoft.com/office/drawing/2014/main" id="{BEF6CE20-668F-BAC7-A84D-F747342A6769}"/>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3582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E422-3EA5-CD19-505C-0A97040BFB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68023B2-E79A-1B20-014A-BB9C83830613}"/>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736F1208-E15A-5B2E-9BC8-864D413B1DE1}"/>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9A38FE9-9ACE-F2C4-1CC8-62D1C450AC0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98D75F8C-2E2A-8A90-215E-6001DCDBA7E1}"/>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85A3798-BEAD-9A0B-1061-F362F322FB9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B9F52AC6-6211-26FF-7134-D52723E2536A}"/>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6" name="TextBox 5">
            <a:extLst>
              <a:ext uri="{FF2B5EF4-FFF2-40B4-BE49-F238E27FC236}">
                <a16:creationId xmlns:a16="http://schemas.microsoft.com/office/drawing/2014/main" id="{9405E562-50D1-51B6-071C-8A1D934B1910}"/>
              </a:ext>
            </a:extLst>
          </p:cNvPr>
          <p:cNvSpPr txBox="1"/>
          <p:nvPr/>
        </p:nvSpPr>
        <p:spPr>
          <a:xfrm>
            <a:off x="400911" y="457612"/>
            <a:ext cx="15354211" cy="1138773"/>
          </a:xfrm>
          <a:prstGeom prst="rect">
            <a:avLst/>
          </a:prstGeom>
          <a:noFill/>
        </p:spPr>
        <p:txBody>
          <a:bodyPr wrap="square" lIns="91440" tIns="45720" rIns="91440" bIns="45720" anchor="t">
            <a:spAutoFit/>
          </a:bodyPr>
          <a:lstStyle/>
          <a:p>
            <a:r>
              <a:rPr lang="en-GB" sz="3600" spc="-69" dirty="0">
                <a:solidFill>
                  <a:srgbClr val="033C5B"/>
                </a:solidFill>
                <a:latin typeface="HK Grotesk Bold"/>
              </a:rPr>
              <a:t>Racionalización de los esfuerzos de colaboración: </a:t>
            </a:r>
          </a:p>
          <a:p>
            <a:r>
              <a:rPr lang="en-GB" sz="3200" b="1" i="0" dirty="0">
                <a:solidFill>
                  <a:srgbClr val="0D0D0D"/>
                </a:solidFill>
                <a:effectLst/>
                <a:latin typeface="HK Grotesk Light"/>
              </a:rPr>
              <a:t>Optimización del flujo de trabajo para una colaboración productiva en equipo</a:t>
            </a:r>
            <a:endParaRPr lang="en-US" sz="3200" spc="-69">
              <a:solidFill>
                <a:srgbClr val="033C5B"/>
              </a:solidFill>
              <a:latin typeface="HK Grotesk Light"/>
            </a:endParaRPr>
          </a:p>
        </p:txBody>
      </p:sp>
      <p:sp>
        <p:nvSpPr>
          <p:cNvPr id="5" name="Google Shape;117;p3">
            <a:extLst>
              <a:ext uri="{FF2B5EF4-FFF2-40B4-BE49-F238E27FC236}">
                <a16:creationId xmlns:a16="http://schemas.microsoft.com/office/drawing/2014/main" id="{097D0C7A-26EF-AA1E-1E3F-6D7CB5DFEA0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F2840974-96F7-318F-4C41-CEEDA9938CA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733810E0-5FF2-231D-3CA1-F0D804788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 name="TextBox 15">
            <a:extLst>
              <a:ext uri="{FF2B5EF4-FFF2-40B4-BE49-F238E27FC236}">
                <a16:creationId xmlns:a16="http://schemas.microsoft.com/office/drawing/2014/main" id="{41AABE54-8B2F-CD12-74C7-7BF07D0D8B95}"/>
              </a:ext>
            </a:extLst>
          </p:cNvPr>
          <p:cNvGraphicFramePr/>
          <p:nvPr>
            <p:extLst>
              <p:ext uri="{D42A27DB-BD31-4B8C-83A1-F6EECF244321}">
                <p14:modId xmlns:p14="http://schemas.microsoft.com/office/powerpoint/2010/main" val="605171179"/>
              </p:ext>
            </p:extLst>
          </p:nvPr>
        </p:nvGraphicFramePr>
        <p:xfrm>
          <a:off x="838200" y="1811829"/>
          <a:ext cx="15627007" cy="66489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Google Shape;124;p4">
            <a:extLst>
              <a:ext uri="{FF2B5EF4-FFF2-40B4-BE49-F238E27FC236}">
                <a16:creationId xmlns:a16="http://schemas.microsoft.com/office/drawing/2014/main" id="{055A1556-3551-AF08-0CA7-D7D079F4B74C}"/>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30335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76878-5115-E962-FD14-1E00A268F98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A755A06-13D9-AFD2-F893-DF75B0D17CE7}"/>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8886C170-CA8F-0B3F-B013-B2EAB64C37D2}"/>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9250FE18-A488-554C-B243-90032FE66C4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5CBC2F77-02FC-C037-075A-16C21A34E037}"/>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A566393F-D476-AD16-F997-EB475F79A55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45DE4F8C-72EB-70F0-B56B-384616EA1842}"/>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5" name="Google Shape;117;p3">
            <a:extLst>
              <a:ext uri="{FF2B5EF4-FFF2-40B4-BE49-F238E27FC236}">
                <a16:creationId xmlns:a16="http://schemas.microsoft.com/office/drawing/2014/main" id="{7C0E5E5F-BF6C-9B5D-5DE8-9545816E4A4D}"/>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48430DA8-4E10-9E56-2CCC-6B12DA8BB2D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15F57ACF-FD0B-108F-8812-4B55E66C1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1" name="TextBox 10">
            <a:extLst>
              <a:ext uri="{FF2B5EF4-FFF2-40B4-BE49-F238E27FC236}">
                <a16:creationId xmlns:a16="http://schemas.microsoft.com/office/drawing/2014/main" id="{C79E8FA6-1923-21D5-5682-2CBEC020658A}"/>
              </a:ext>
            </a:extLst>
          </p:cNvPr>
          <p:cNvSpPr txBox="1"/>
          <p:nvPr/>
        </p:nvSpPr>
        <p:spPr>
          <a:xfrm>
            <a:off x="400911" y="181715"/>
            <a:ext cx="15062550" cy="1992666"/>
          </a:xfrm>
          <a:prstGeom prst="rect">
            <a:avLst/>
          </a:prstGeom>
          <a:noFill/>
        </p:spPr>
        <p:txBody>
          <a:bodyPr wrap="square" lIns="91440" tIns="45720" rIns="91440" bIns="45720" anchor="t">
            <a:spAutoFit/>
          </a:bodyPr>
          <a:lstStyle/>
          <a:p>
            <a:r>
              <a:rPr lang="en-GB" sz="4400" spc="-69" dirty="0">
                <a:solidFill>
                  <a:srgbClr val="033C5B"/>
                </a:solidFill>
                <a:latin typeface="HK Grotesk Bold"/>
              </a:rPr>
              <a:t>Racionalización de los esfuerzos de colaboración: </a:t>
            </a:r>
          </a:p>
          <a:p>
            <a:r>
              <a:rPr lang="en-GB" sz="4000" b="1" i="0" dirty="0">
                <a:solidFill>
                  <a:srgbClr val="0D0D0D"/>
                </a:solidFill>
                <a:effectLst/>
                <a:latin typeface="HK Grotesk Light"/>
              </a:rPr>
              <a:t>Optimización del flujo de trabajo para una colaboración productiva en equipo</a:t>
            </a:r>
            <a:endParaRPr lang="en-US" sz="4000" spc="-69" dirty="0">
              <a:solidFill>
                <a:srgbClr val="033C5B"/>
              </a:solidFill>
              <a:latin typeface="HK Grotesk Light"/>
            </a:endParaRPr>
          </a:p>
        </p:txBody>
      </p:sp>
      <p:graphicFrame>
        <p:nvGraphicFramePr>
          <p:cNvPr id="19" name="TextBox 7">
            <a:extLst>
              <a:ext uri="{FF2B5EF4-FFF2-40B4-BE49-F238E27FC236}">
                <a16:creationId xmlns:a16="http://schemas.microsoft.com/office/drawing/2014/main" id="{D5CDBA54-4868-7E4C-06AF-8E9FE432DAA6}"/>
              </a:ext>
            </a:extLst>
          </p:cNvPr>
          <p:cNvGraphicFramePr/>
          <p:nvPr>
            <p:extLst>
              <p:ext uri="{D42A27DB-BD31-4B8C-83A1-F6EECF244321}">
                <p14:modId xmlns:p14="http://schemas.microsoft.com/office/powerpoint/2010/main" val="120610618"/>
              </p:ext>
            </p:extLst>
          </p:nvPr>
        </p:nvGraphicFramePr>
        <p:xfrm>
          <a:off x="1143000" y="2169876"/>
          <a:ext cx="14630400" cy="58008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Google Shape;124;p4">
            <a:extLst>
              <a:ext uri="{FF2B5EF4-FFF2-40B4-BE49-F238E27FC236}">
                <a16:creationId xmlns:a16="http://schemas.microsoft.com/office/drawing/2014/main" id="{B975D481-5028-9FAA-C499-4DB0B6263AAC}"/>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4803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873C4-F3E0-90B8-2132-53DE17A2611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2203198-0344-216F-55B1-745D1E609827}"/>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6F846B5C-3779-9B35-06FC-0E91424952E6}"/>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ABBD1FCB-D1E9-58A3-8FDE-25CEC3D607D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12F5A35F-900F-3AE2-EF86-39D072B49468}"/>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DA1453BC-D585-6A74-483D-16EC2D18448F}"/>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2F7972C9-2553-8694-5FEE-0F4A5956DB2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1" name="TextBox 20">
            <a:extLst>
              <a:ext uri="{FF2B5EF4-FFF2-40B4-BE49-F238E27FC236}">
                <a16:creationId xmlns:a16="http://schemas.microsoft.com/office/drawing/2014/main" id="{0D2A0F9A-5571-55A1-A703-5BAF723FA9FD}"/>
              </a:ext>
            </a:extLst>
          </p:cNvPr>
          <p:cNvSpPr txBox="1"/>
          <p:nvPr/>
        </p:nvSpPr>
        <p:spPr>
          <a:xfrm>
            <a:off x="762000" y="1905143"/>
            <a:ext cx="7133305" cy="6309420"/>
          </a:xfrm>
          <a:prstGeom prst="rect">
            <a:avLst/>
          </a:prstGeom>
          <a:noFill/>
          <a:ln>
            <a:noFill/>
          </a:ln>
        </p:spPr>
        <p:txBody>
          <a:bodyPr wrap="square">
            <a:spAutoFit/>
          </a:bodyPr>
          <a:lstStyle/>
          <a:p>
            <a:pPr algn="just">
              <a:spcBef>
                <a:spcPts val="1200"/>
              </a:spcBef>
              <a:spcAft>
                <a:spcPts val="1200"/>
              </a:spcAft>
            </a:pPr>
            <a:r>
              <a:rPr lang="en-GB" sz="2400" b="1" dirty="0">
                <a:solidFill>
                  <a:srgbClr val="121212"/>
                </a:solidFill>
                <a:latin typeface="HK Grotesk Light"/>
              </a:rPr>
              <a:t>La creación colaborativa de contenidos en entornos de aula invertida requiere un enfoque racionalizado de la gestión del flujo de trabajo. Esta diapositiva proporciona a los educadores técnicas eficaces para organizar proyectos colaborativos, garantizando que se maximicen las contribuciones de cada miembro del equipo y que el proyecto progrese sin problemas hacia su finalización.</a:t>
            </a:r>
          </a:p>
          <a:p>
            <a:pPr algn="just">
              <a:spcBef>
                <a:spcPts val="1200"/>
              </a:spcBef>
              <a:spcAft>
                <a:spcPts val="1200"/>
              </a:spcAft>
            </a:pPr>
            <a:r>
              <a:rPr lang="en-GB" sz="2400" b="1" dirty="0">
                <a:solidFill>
                  <a:srgbClr val="121212"/>
                </a:solidFill>
                <a:latin typeface="HK Grotesk Light"/>
              </a:rPr>
              <a:t>Al adoptar estas técnicas de gestión del flujo de trabajo, los equipos pueden mejorar su eficiencia, comunicación y eficacia general en los proyectos de creación de contenidos en colaboración. Este enfoque estructurado no sólo garantiza que los proyectos se lleven a cabo con éxito, sino que también enriquece la experiencia de colaboración del equipo, dando lugar a contenidos educativos más atractivos e impactantes.</a:t>
            </a:r>
          </a:p>
        </p:txBody>
      </p:sp>
      <p:sp>
        <p:nvSpPr>
          <p:cNvPr id="5" name="Google Shape;117;p3">
            <a:extLst>
              <a:ext uri="{FF2B5EF4-FFF2-40B4-BE49-F238E27FC236}">
                <a16:creationId xmlns:a16="http://schemas.microsoft.com/office/drawing/2014/main" id="{9C867F52-CB5C-D834-F003-E877B3E5A6A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2238F3FE-D137-058E-A9F2-A1DF993DE93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18D9CA86-8D32-FFB6-9126-A852C0317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1" name="TextBox 10">
            <a:extLst>
              <a:ext uri="{FF2B5EF4-FFF2-40B4-BE49-F238E27FC236}">
                <a16:creationId xmlns:a16="http://schemas.microsoft.com/office/drawing/2014/main" id="{4E69B95C-E24C-2703-6D9C-EFBDB5B4AC1D}"/>
              </a:ext>
            </a:extLst>
          </p:cNvPr>
          <p:cNvSpPr txBox="1"/>
          <p:nvPr/>
        </p:nvSpPr>
        <p:spPr>
          <a:xfrm>
            <a:off x="400911" y="181715"/>
            <a:ext cx="14502874" cy="1877437"/>
          </a:xfrm>
          <a:prstGeom prst="rect">
            <a:avLst/>
          </a:prstGeom>
          <a:noFill/>
        </p:spPr>
        <p:txBody>
          <a:bodyPr wrap="square" lIns="91440" tIns="45720" rIns="91440" bIns="45720" anchor="t">
            <a:spAutoFit/>
          </a:bodyPr>
          <a:lstStyle/>
          <a:p>
            <a:r>
              <a:rPr lang="en-GB" sz="4400" spc="-69" dirty="0">
                <a:solidFill>
                  <a:srgbClr val="033C5B"/>
                </a:solidFill>
                <a:latin typeface="HK Grotesk Bold"/>
              </a:rPr>
              <a:t>Racionalización de los esfuerzos de colaboración: </a:t>
            </a:r>
          </a:p>
          <a:p>
            <a:r>
              <a:rPr lang="en-GB" sz="3600" b="1" i="0" dirty="0">
                <a:solidFill>
                  <a:srgbClr val="0D0D0D"/>
                </a:solidFill>
                <a:effectLst/>
                <a:latin typeface="HK Grotesk Light"/>
              </a:rPr>
              <a:t>Optimización del flujo de trabajo para una colaboración productiva en equipo</a:t>
            </a:r>
            <a:endParaRPr lang="en-US" sz="4000" spc="-69" dirty="0">
              <a:solidFill>
                <a:srgbClr val="033C5B"/>
              </a:solidFill>
              <a:latin typeface="HK Grotesk Light"/>
            </a:endParaRPr>
          </a:p>
        </p:txBody>
      </p:sp>
      <p:pic>
        <p:nvPicPr>
          <p:cNvPr id="19" name="Picture 18" descr="A group of women looking at a computer&#10;&#10;Description automatically generated">
            <a:extLst>
              <a:ext uri="{FF2B5EF4-FFF2-40B4-BE49-F238E27FC236}">
                <a16:creationId xmlns:a16="http://schemas.microsoft.com/office/drawing/2014/main" id="{14264163-3E4D-AC1D-2D2F-A31AE52EFBD7}"/>
              </a:ext>
            </a:extLst>
          </p:cNvPr>
          <p:cNvPicPr>
            <a:picLocks noChangeAspect="1"/>
          </p:cNvPicPr>
          <p:nvPr/>
        </p:nvPicPr>
        <p:blipFill>
          <a:blip r:embed="rId5" cstate="print">
            <a:extLst>
              <a:ext uri="{28A0092B-C50C-407E-A947-70E740481C1C}">
                <a14:useLocalDpi xmlns:a14="http://schemas.microsoft.com/office/drawing/2010/main" val="0"/>
              </a:ext>
            </a:extLst>
          </a:blip>
          <a:srcRect t="26413"/>
          <a:stretch/>
        </p:blipFill>
        <p:spPr>
          <a:xfrm>
            <a:off x="8568286" y="1811829"/>
            <a:ext cx="6304792" cy="6496048"/>
          </a:xfrm>
          <a:prstGeom prst="rect">
            <a:avLst/>
          </a:prstGeom>
          <a:ln>
            <a:noFill/>
          </a:ln>
          <a:effectLst>
            <a:outerShdw blurRad="292100" dist="139700" dir="2700000" algn="tl" rotWithShape="0">
              <a:srgbClr val="333333">
                <a:alpha val="65000"/>
              </a:srgbClr>
            </a:outerShdw>
          </a:effectLst>
        </p:spPr>
      </p:pic>
      <p:sp>
        <p:nvSpPr>
          <p:cNvPr id="6" name="Google Shape;124;p4">
            <a:extLst>
              <a:ext uri="{FF2B5EF4-FFF2-40B4-BE49-F238E27FC236}">
                <a16:creationId xmlns:a16="http://schemas.microsoft.com/office/drawing/2014/main" id="{21216022-A7C9-8D53-7B37-7E249A0DD68A}"/>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654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F1C68-2DB9-A453-8492-E256F125F91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7F8F137-1CA3-7A15-D9BF-8AE968BDC1E0}"/>
              </a:ext>
            </a:extLst>
          </p:cNvPr>
          <p:cNvSpPr txBox="1"/>
          <p:nvPr/>
        </p:nvSpPr>
        <p:spPr>
          <a:xfrm>
            <a:off x="2797065" y="28545"/>
            <a:ext cx="14671127" cy="925125"/>
          </a:xfrm>
          <a:prstGeom prst="rect">
            <a:avLst/>
          </a:prstGeom>
        </p:spPr>
        <p:txBody>
          <a:bodyPr wrap="square" lIns="0" tIns="0" rIns="0" bIns="0" rtlCol="0" anchor="ctr">
            <a:spAutoFit/>
          </a:bodyPr>
          <a:lstStyle/>
          <a:p>
            <a:pPr>
              <a:lnSpc>
                <a:spcPts val="7699"/>
              </a:lnSpc>
            </a:pPr>
            <a:r>
              <a:rPr lang="en-GB" sz="4400" spc="-69" dirty="0">
                <a:solidFill>
                  <a:srgbClr val="033C5B"/>
                </a:solidFill>
                <a:latin typeface="HK Grotesk Bold"/>
              </a:rPr>
              <a:t>Retos de la creación colaborativa de contenidos en EFP</a:t>
            </a:r>
            <a:endParaRPr lang="en-US" sz="4400" spc="-69">
              <a:solidFill>
                <a:srgbClr val="033C5B"/>
              </a:solidFill>
              <a:latin typeface="HK Grotesk Bold"/>
            </a:endParaRPr>
          </a:p>
        </p:txBody>
      </p:sp>
      <p:sp>
        <p:nvSpPr>
          <p:cNvPr id="3" name="AutoShape 3">
            <a:extLst>
              <a:ext uri="{FF2B5EF4-FFF2-40B4-BE49-F238E27FC236}">
                <a16:creationId xmlns:a16="http://schemas.microsoft.com/office/drawing/2014/main" id="{4E773659-B0FE-1413-860B-DECA10E50DC7}"/>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FFF4803A-7A28-2B38-99AC-54E35CF9E346}"/>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57FF403E-8C1A-EE0A-B8D8-87A476E314F6}"/>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C29FC10A-1A7B-264E-8433-03154F04824D}"/>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a:extLst>
              <a:ext uri="{FF2B5EF4-FFF2-40B4-BE49-F238E27FC236}">
                <a16:creationId xmlns:a16="http://schemas.microsoft.com/office/drawing/2014/main" id="{88BF56FA-5423-A2F0-AA7C-640A1603DDBE}"/>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7" name="Google Shape;117;p3">
            <a:extLst>
              <a:ext uri="{FF2B5EF4-FFF2-40B4-BE49-F238E27FC236}">
                <a16:creationId xmlns:a16="http://schemas.microsoft.com/office/drawing/2014/main" id="{66E6E39A-FE16-03EE-0755-B4E3F95D1D3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D8839B12-7573-0412-38D1-C11B638AEEA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75832D87-A111-7FA6-931D-EFF3D0ABDB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9" name="Diagram 8">
            <a:extLst>
              <a:ext uri="{FF2B5EF4-FFF2-40B4-BE49-F238E27FC236}">
                <a16:creationId xmlns:a16="http://schemas.microsoft.com/office/drawing/2014/main" id="{0718414C-3BE9-F8F9-953D-66B42BE8D859}"/>
              </a:ext>
            </a:extLst>
          </p:cNvPr>
          <p:cNvGraphicFramePr/>
          <p:nvPr>
            <p:extLst>
              <p:ext uri="{D42A27DB-BD31-4B8C-83A1-F6EECF244321}">
                <p14:modId xmlns:p14="http://schemas.microsoft.com/office/powerpoint/2010/main" val="2922063130"/>
              </p:ext>
            </p:extLst>
          </p:nvPr>
        </p:nvGraphicFramePr>
        <p:xfrm>
          <a:off x="2860980" y="952531"/>
          <a:ext cx="14914178" cy="78498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Google Shape;124;p4">
            <a:extLst>
              <a:ext uri="{FF2B5EF4-FFF2-40B4-BE49-F238E27FC236}">
                <a16:creationId xmlns:a16="http://schemas.microsoft.com/office/drawing/2014/main" id="{8CC7875B-BE8A-3AAD-D9A9-C9B54150D020}"/>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6560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410362" y="348109"/>
            <a:ext cx="6990285" cy="1903213"/>
          </a:xfrm>
          <a:prstGeom prst="rect">
            <a:avLst/>
          </a:prstGeom>
        </p:spPr>
        <p:txBody>
          <a:bodyPr lIns="0" tIns="0" rIns="0" bIns="0" rtlCol="0" anchor="t">
            <a:spAutoFit/>
          </a:bodyPr>
          <a:lstStyle/>
          <a:p>
            <a:pPr>
              <a:lnSpc>
                <a:spcPts val="7699"/>
              </a:lnSpc>
            </a:pPr>
            <a:r>
              <a:rPr lang="en-US" sz="6000" b="1" spc="-69" dirty="0">
                <a:solidFill>
                  <a:srgbClr val="033C5B"/>
                </a:solidFill>
                <a:latin typeface="Arial" panose="020B0604020202020204" pitchFamily="34" charset="0"/>
                <a:cs typeface="Arial" panose="020B0604020202020204" pitchFamily="34" charset="0"/>
              </a:rPr>
              <a:t>Objetivos de aprendizaje</a:t>
            </a:r>
          </a:p>
        </p:txBody>
      </p:sp>
      <p:sp>
        <p:nvSpPr>
          <p:cNvPr id="3" name="TextBox 3"/>
          <p:cNvSpPr txBox="1"/>
          <p:nvPr/>
        </p:nvSpPr>
        <p:spPr>
          <a:xfrm>
            <a:off x="218773" y="2587982"/>
            <a:ext cx="8715702" cy="5484065"/>
          </a:xfrm>
          <a:prstGeom prst="rect">
            <a:avLst/>
          </a:prstGeom>
        </p:spPr>
        <p:txBody>
          <a:bodyPr wrap="square" lIns="0" tIns="0" rIns="0" bIns="0" rtlCol="0" anchor="t">
            <a:spAutoFit/>
          </a:bodyPr>
          <a:lstStyle/>
          <a:p>
            <a:pPr marL="302259" lvl="1">
              <a:lnSpc>
                <a:spcPts val="3919"/>
              </a:lnSpc>
            </a:pPr>
            <a:r>
              <a:rPr lang="en-GB" sz="2799" b="0" i="0" u="none" strike="noStrike" cap="none" dirty="0">
                <a:solidFill>
                  <a:srgbClr val="121212"/>
                </a:solidFill>
                <a:latin typeface="Arial"/>
                <a:ea typeface="Arial"/>
                <a:cs typeface="Arial"/>
                <a:sym typeface="Arial"/>
              </a:rPr>
              <a:t>Al final de esta unidad, los participantes serán capaces de:</a:t>
            </a:r>
            <a:endParaRPr lang="en-US" sz="2799" dirty="0">
              <a:solidFill>
                <a:srgbClr val="121212"/>
              </a:solidFill>
              <a:latin typeface="HK Grotesk Light"/>
            </a:endParaRPr>
          </a:p>
          <a:p>
            <a:pPr marL="604519" lvl="1" indent="-302260">
              <a:lnSpc>
                <a:spcPts val="3919"/>
              </a:lnSpc>
              <a:buFont typeface="Arial"/>
              <a:buChar char="•"/>
            </a:pPr>
            <a:r>
              <a:rPr lang="en-GB" sz="2799" dirty="0">
                <a:solidFill>
                  <a:srgbClr val="121212"/>
                </a:solidFill>
                <a:latin typeface="HK Grotesk Light"/>
              </a:rPr>
              <a:t>Comprender el concepto de creación colaborativa de contenidos en un entorno de flipped classroom.</a:t>
            </a:r>
          </a:p>
          <a:p>
            <a:pPr marL="604519" lvl="1" indent="-302260">
              <a:lnSpc>
                <a:spcPts val="3919"/>
              </a:lnSpc>
              <a:buFont typeface="Arial"/>
              <a:buChar char="•"/>
            </a:pPr>
            <a:r>
              <a:rPr lang="en-GB" sz="2799" dirty="0">
                <a:solidFill>
                  <a:srgbClr val="121212"/>
                </a:solidFill>
                <a:latin typeface="HK Grotesk Light"/>
              </a:rPr>
              <a:t>Identificar herramientas y plataformas adecuadas para la cocreación eficaz de contenidos.</a:t>
            </a:r>
          </a:p>
          <a:p>
            <a:pPr marL="604519" lvl="1" indent="-302260">
              <a:lnSpc>
                <a:spcPts val="3919"/>
              </a:lnSpc>
              <a:buFont typeface="Arial"/>
              <a:buChar char="•"/>
            </a:pPr>
            <a:r>
              <a:rPr lang="en-GB" sz="2799" dirty="0">
                <a:solidFill>
                  <a:srgbClr val="121212"/>
                </a:solidFill>
                <a:latin typeface="HK Grotesk Light"/>
              </a:rPr>
              <a:t>Desarrollar estrategias para implicar a los estudiantes en la creación colaborativa de contenidos.</a:t>
            </a:r>
          </a:p>
          <a:p>
            <a:pPr marL="604519" lvl="1" indent="-302260">
              <a:lnSpc>
                <a:spcPts val="3919"/>
              </a:lnSpc>
              <a:buFont typeface="Arial"/>
              <a:buChar char="•"/>
            </a:pPr>
            <a:r>
              <a:rPr lang="en-GB" sz="2799" dirty="0">
                <a:solidFill>
                  <a:srgbClr val="121212"/>
                </a:solidFill>
                <a:latin typeface="HK Grotesk Light"/>
              </a:rPr>
              <a:t>Diseñar actividades colaborativas de creación de contenidos para una clase invertida.</a:t>
            </a:r>
            <a:endParaRPr lang="en-US" sz="2799" dirty="0">
              <a:solidFill>
                <a:srgbClr val="121212"/>
              </a:solidFill>
              <a:latin typeface="HK Grotesk Light"/>
            </a:endParaRPr>
          </a:p>
        </p:txBody>
      </p:sp>
      <p:sp>
        <p:nvSpPr>
          <p:cNvPr id="4" name="AutoShape 4"/>
          <p:cNvSpPr/>
          <p:nvPr/>
        </p:nvSpPr>
        <p:spPr>
          <a:xfrm>
            <a:off x="9144000" y="3783991"/>
            <a:ext cx="9144000" cy="6503009"/>
          </a:xfrm>
          <a:prstGeom prst="rect">
            <a:avLst/>
          </a:prstGeom>
          <a:solidFill>
            <a:srgbClr val="FB8709"/>
          </a:solidFill>
        </p:spPr>
        <p:txBody>
          <a:bodyPr/>
          <a:lstStyle/>
          <a:p>
            <a:endParaRPr lang="en-IE"/>
          </a:p>
        </p:txBody>
      </p:sp>
      <p:sp>
        <p:nvSpPr>
          <p:cNvPr id="5" name="AutoShape 5"/>
          <p:cNvSpPr/>
          <p:nvPr/>
        </p:nvSpPr>
        <p:spPr>
          <a:xfrm>
            <a:off x="9144000" y="0"/>
            <a:ext cx="9144000" cy="5143500"/>
          </a:xfrm>
          <a:prstGeom prst="rect">
            <a:avLst/>
          </a:prstGeom>
          <a:solidFill>
            <a:srgbClr val="053249"/>
          </a:solidFill>
        </p:spPr>
        <p:txBody>
          <a:bodyPr/>
          <a:lstStyle/>
          <a:p>
            <a:endParaRPr lang="en-IE"/>
          </a:p>
        </p:txBody>
      </p:sp>
      <p:sp>
        <p:nvSpPr>
          <p:cNvPr id="6" name="Freeform 6"/>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7" name="Freeform 7"/>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Freeform 8"/>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IE"/>
          </a:p>
        </p:txBody>
      </p:sp>
      <p:sp>
        <p:nvSpPr>
          <p:cNvPr id="9" name="Freeform 9"/>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IE"/>
          </a:p>
        </p:txBody>
      </p:sp>
      <p:sp>
        <p:nvSpPr>
          <p:cNvPr id="10" name="Freeform 10"/>
          <p:cNvSpPr/>
          <p:nvPr/>
        </p:nvSpPr>
        <p:spPr>
          <a:xfrm>
            <a:off x="2874251" y="91043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IE"/>
          </a:p>
        </p:txBody>
      </p:sp>
      <p:pic>
        <p:nvPicPr>
          <p:cNvPr id="11" name="Picture 10">
            <a:extLst>
              <a:ext uri="{FF2B5EF4-FFF2-40B4-BE49-F238E27FC236}">
                <a16:creationId xmlns:a16="http://schemas.microsoft.com/office/drawing/2014/main" id="{85B54264-35D2-8F81-018F-0BB2C06DDF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4061D-7CC7-CDAE-2CBE-6266B7DB547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8C7E5CF-DEF9-2F05-5307-D6EAD91D432F}"/>
              </a:ext>
            </a:extLst>
          </p:cNvPr>
          <p:cNvSpPr txBox="1"/>
          <p:nvPr/>
        </p:nvSpPr>
        <p:spPr>
          <a:xfrm>
            <a:off x="3124200" y="352361"/>
            <a:ext cx="12523636" cy="948208"/>
          </a:xfrm>
          <a:prstGeom prst="rect">
            <a:avLst/>
          </a:prstGeom>
        </p:spPr>
        <p:txBody>
          <a:bodyPr wrap="square" lIns="0" tIns="0" rIns="0" bIns="0" rtlCol="0" anchor="ctr">
            <a:spAutoFit/>
          </a:bodyPr>
          <a:lstStyle/>
          <a:p>
            <a:pPr>
              <a:lnSpc>
                <a:spcPts val="7699"/>
              </a:lnSpc>
            </a:pPr>
            <a:r>
              <a:rPr lang="en-GB" sz="5400" spc="-69" dirty="0">
                <a:solidFill>
                  <a:srgbClr val="033C5B"/>
                </a:solidFill>
                <a:latin typeface="HK Grotesk Bold"/>
              </a:rPr>
              <a:t>Superar los retos de la colaboración</a:t>
            </a:r>
            <a:endParaRPr lang="en-US" sz="5400" spc="-69" dirty="0">
              <a:solidFill>
                <a:srgbClr val="033C5B"/>
              </a:solidFill>
              <a:latin typeface="HK Grotesk Bold"/>
            </a:endParaRPr>
          </a:p>
        </p:txBody>
      </p:sp>
      <p:sp>
        <p:nvSpPr>
          <p:cNvPr id="3" name="AutoShape 3">
            <a:extLst>
              <a:ext uri="{FF2B5EF4-FFF2-40B4-BE49-F238E27FC236}">
                <a16:creationId xmlns:a16="http://schemas.microsoft.com/office/drawing/2014/main" id="{B0A9E94E-9E5D-8742-7B88-457F69DB36DB}"/>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5E1BBCEA-9A51-0282-DF3F-02372CD78F8A}"/>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11ACB66F-37E0-AD28-D0BF-5072565B0550}"/>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4B26681E-E501-E422-3015-025BE0852364}"/>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a:extLst>
              <a:ext uri="{FF2B5EF4-FFF2-40B4-BE49-F238E27FC236}">
                <a16:creationId xmlns:a16="http://schemas.microsoft.com/office/drawing/2014/main" id="{1639EA9A-DDAD-67CE-AD18-40837A459A01}"/>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6" name="TextBox 15">
            <a:extLst>
              <a:ext uri="{FF2B5EF4-FFF2-40B4-BE49-F238E27FC236}">
                <a16:creationId xmlns:a16="http://schemas.microsoft.com/office/drawing/2014/main" id="{1E8A473A-A207-1636-57A8-6A0424322582}"/>
              </a:ext>
            </a:extLst>
          </p:cNvPr>
          <p:cNvSpPr txBox="1"/>
          <p:nvPr/>
        </p:nvSpPr>
        <p:spPr>
          <a:xfrm>
            <a:off x="3325964" y="1573108"/>
            <a:ext cx="13637890" cy="923330"/>
          </a:xfrm>
          <a:prstGeom prst="rect">
            <a:avLst/>
          </a:prstGeom>
          <a:noFill/>
          <a:ln>
            <a:noFill/>
          </a:ln>
        </p:spPr>
        <p:txBody>
          <a:bodyPr wrap="square">
            <a:spAutoFit/>
          </a:bodyPr>
          <a:lstStyle/>
          <a:p>
            <a:pPr algn="just">
              <a:spcBef>
                <a:spcPts val="1200"/>
              </a:spcBef>
              <a:spcAft>
                <a:spcPts val="1200"/>
              </a:spcAft>
            </a:pPr>
            <a:r>
              <a:rPr lang="en-GB" b="1" dirty="0">
                <a:solidFill>
                  <a:srgbClr val="121212"/>
                </a:solidFill>
                <a:latin typeface="HK Grotesk Light"/>
              </a:rPr>
              <a:t>Los proyectos colaborativos, aunque inmensamente gratificantes, pueden encontrarse con una serie de retos que, si no se abordan, pueden obstaculizar el progreso del equipo y repercutir en la calidad de los contenidos educativos creados. En esta diapositiva se describen los obstáculos más comunes a los que hay que enfrentarse durante la creación de contenidos en colaboración y se ofrecen estrategias prácticas para superarlos, garantizando un entorno de trabajo productivo y armonioso.</a:t>
            </a:r>
          </a:p>
        </p:txBody>
      </p:sp>
      <p:graphicFrame>
        <p:nvGraphicFramePr>
          <p:cNvPr id="12" name="Table 11">
            <a:extLst>
              <a:ext uri="{FF2B5EF4-FFF2-40B4-BE49-F238E27FC236}">
                <a16:creationId xmlns:a16="http://schemas.microsoft.com/office/drawing/2014/main" id="{B5AD654B-3FCB-A153-F95A-6CD5B8BED72A}"/>
              </a:ext>
            </a:extLst>
          </p:cNvPr>
          <p:cNvGraphicFramePr>
            <a:graphicFrameLocks noGrp="1"/>
          </p:cNvGraphicFramePr>
          <p:nvPr>
            <p:extLst>
              <p:ext uri="{D42A27DB-BD31-4B8C-83A1-F6EECF244321}">
                <p14:modId xmlns:p14="http://schemas.microsoft.com/office/powerpoint/2010/main" val="368895769"/>
              </p:ext>
            </p:extLst>
          </p:nvPr>
        </p:nvGraphicFramePr>
        <p:xfrm>
          <a:off x="2894560" y="2688904"/>
          <a:ext cx="14884914" cy="6204345"/>
        </p:xfrm>
        <a:graphic>
          <a:graphicData uri="http://schemas.openxmlformats.org/drawingml/2006/table">
            <a:tbl>
              <a:tblPr firstRow="1" bandRow="1">
                <a:tableStyleId>{93296810-A885-4BE3-A3E7-6D5BEEA58F35}</a:tableStyleId>
              </a:tblPr>
              <a:tblGrid>
                <a:gridCol w="5487440">
                  <a:extLst>
                    <a:ext uri="{9D8B030D-6E8A-4147-A177-3AD203B41FA5}">
                      <a16:colId xmlns:a16="http://schemas.microsoft.com/office/drawing/2014/main" val="2866341102"/>
                    </a:ext>
                  </a:extLst>
                </a:gridCol>
                <a:gridCol w="9397474">
                  <a:extLst>
                    <a:ext uri="{9D8B030D-6E8A-4147-A177-3AD203B41FA5}">
                      <a16:colId xmlns:a16="http://schemas.microsoft.com/office/drawing/2014/main" val="1594756215"/>
                    </a:ext>
                  </a:extLst>
                </a:gridCol>
              </a:tblGrid>
              <a:tr h="337341">
                <a:tc>
                  <a:txBody>
                    <a:bodyPr/>
                    <a:lstStyle/>
                    <a:p>
                      <a:pPr algn="ctr"/>
                      <a:r>
                        <a:rPr lang="en-GB" sz="2000" dirty="0"/>
                        <a:t>Desafío</a:t>
                      </a:r>
                    </a:p>
                  </a:txBody>
                  <a:tcPr/>
                </a:tc>
                <a:tc>
                  <a:txBody>
                    <a:bodyPr/>
                    <a:lstStyle/>
                    <a:p>
                      <a:pPr algn="ctr"/>
                      <a:r>
                        <a:rPr lang="en-GB" sz="2000" dirty="0"/>
                        <a:t>Solución</a:t>
                      </a:r>
                    </a:p>
                  </a:txBody>
                  <a:tcPr/>
                </a:tc>
                <a:extLst>
                  <a:ext uri="{0D108BD9-81ED-4DB2-BD59-A6C34878D82A}">
                    <a16:rowId xmlns:a16="http://schemas.microsoft.com/office/drawing/2014/main" val="1591079577"/>
                  </a:ext>
                </a:extLst>
              </a:tr>
              <a:tr h="908226">
                <a:tc>
                  <a:txBody>
                    <a:bodyPr/>
                    <a:lstStyle/>
                    <a:p>
                      <a:r>
                        <a:rPr lang="en-GB" sz="1600" b="1" kern="1200" dirty="0">
                          <a:solidFill>
                            <a:srgbClr val="121212"/>
                          </a:solidFill>
                        </a:rPr>
                        <a:t>Las diferencias de opiniones y planteamientos pueden provocar conflictos dentro del equipo.</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Establezca canales de comunicación claros y protocolos de resolución de conflictos. Fomente debates abiertos en los que todos los miembros del equipo puedan expresar sus puntos de vista y trabajar para alcanzar un consenso que se ajuste a los objetivos del proyecto.</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519368673"/>
                  </a:ext>
                </a:extLst>
              </a:tr>
              <a:tr h="908226">
                <a:tc>
                  <a:txBody>
                    <a:bodyPr/>
                    <a:lstStyle/>
                    <a:p>
                      <a:r>
                        <a:rPr lang="en-GB" sz="1600" b="1" kern="1200" dirty="0">
                          <a:solidFill>
                            <a:srgbClr val="121212"/>
                          </a:solidFill>
                        </a:rPr>
                        <a:t>Algunos miembros del equipo pueden contribuir menos que otros, lo que provoca un desequilibrio en la carga de trabajo.</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Revisar y ajustar periódicamente las funciones y responsabilidades, asegurándose de que sean equitativas y se ajusten a los puntos fuertes y la disponibilidad de cada miembro. Aplique medidas de rendición de cuentas y fomente el apoyo entre iguales para motivar la plena participación.</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2096681063"/>
                  </a:ext>
                </a:extLst>
              </a:tr>
              <a:tr h="700631">
                <a:tc>
                  <a:txBody>
                    <a:bodyPr/>
                    <a:lstStyle/>
                    <a:p>
                      <a:r>
                        <a:rPr lang="en-GB" sz="1600" b="1" kern="1200" dirty="0">
                          <a:solidFill>
                            <a:srgbClr val="121212"/>
                          </a:solidFill>
                        </a:rPr>
                        <a:t>Pueden surgir problemas de comunicación, sobre todo en equipos virtuales, que provoquen malentendidos y retrasos.</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Utilice herramientas de colaboración que faciliten una comunicación eficaz y asegúrese de que las expectativas en cuanto a capacidad de respuesta y actualizaciones se establecen claramente desde el principio.</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2353865418"/>
                  </a:ext>
                </a:extLst>
              </a:tr>
              <a:tr h="700631">
                <a:tc>
                  <a:txBody>
                    <a:bodyPr/>
                    <a:lstStyle/>
                    <a:p>
                      <a:r>
                        <a:rPr lang="en-GB" sz="1600" b="1" kern="1200" dirty="0">
                          <a:solidFill>
                            <a:srgbClr val="121212"/>
                          </a:solidFill>
                        </a:rPr>
                        <a:t>Coordinar horarios y cargas de trabajo para cumplir los plazos de los proyectos puede resultar difícil.</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Elabore un calendario realista del proyecto, con márgenes para retrasos imprevistos. Utiliza un software de gestión de proyectos para seguir los avances y ajustar los plazos según sea necesario.</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2274657353"/>
                  </a:ext>
                </a:extLst>
              </a:tr>
              <a:tr h="700631">
                <a:tc>
                  <a:txBody>
                    <a:bodyPr/>
                    <a:lstStyle/>
                    <a:p>
                      <a:r>
                        <a:rPr lang="en-GB" sz="1600" b="1" kern="1200" dirty="0">
                          <a:solidFill>
                            <a:srgbClr val="121212"/>
                          </a:solidFill>
                        </a:rPr>
                        <a:t>Supervisar el progreso de las distintas tareas y asegurarse de que el proyecto sigue su curso puede ser todo un reto.</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Asigne un gestor o jefe de proyecto para supervisar el progreso del proyecto. Utiliza paneles de control y revisiones periódicas para supervisar los avances y abordar cualquier obstáculo con prontitud.</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563318748"/>
                  </a:ext>
                </a:extLst>
              </a:tr>
              <a:tr h="700631">
                <a:tc>
                  <a:txBody>
                    <a:bodyPr/>
                    <a:lstStyle/>
                    <a:p>
                      <a:r>
                        <a:rPr lang="en-GB" sz="1600" b="1" kern="1200" dirty="0">
                          <a:solidFill>
                            <a:srgbClr val="121212"/>
                          </a:solidFill>
                        </a:rPr>
                        <a:t>Mantener a los miembros del equipo motivados y comprometidos durante todo el proyecto.</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Destaque la importancia de la contribución de cada miembro al éxito del proyecto. Celebre los hitos y ofrezca comentarios positivos para mantener la moral.</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3473896828"/>
                  </a:ext>
                </a:extLst>
              </a:tr>
              <a:tr h="908226">
                <a:tc>
                  <a:txBody>
                    <a:bodyPr/>
                    <a:lstStyle/>
                    <a:p>
                      <a:r>
                        <a:rPr lang="en-GB" sz="1600" b="1" kern="1200" dirty="0">
                          <a:solidFill>
                            <a:srgbClr val="121212"/>
                          </a:solidFill>
                        </a:rPr>
                        <a:t>Los cambios en el alcance del proyecto, la composición del equipo u otros imprevistos pueden interrumpir el progreso.</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Fomentar una cultura de equipo flexible y adaptable que pueda responder rápidamente a los cambios. Fomentar la creatividad en la búsqueda de soluciones y estar abierto a ajustar los objetivos y las estrategias según sea necesario.</a:t>
                      </a:r>
                    </a:p>
                    <a:p>
                      <a:pPr marL="0" algn="l" defTabSz="914400" rtl="0" eaLnBrk="1" latinLnBrk="0" hangingPunct="1"/>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1110152208"/>
                  </a:ext>
                </a:extLst>
              </a:tr>
            </a:tbl>
          </a:graphicData>
        </a:graphic>
      </p:graphicFrame>
      <p:sp>
        <p:nvSpPr>
          <p:cNvPr id="7" name="Google Shape;117;p3">
            <a:extLst>
              <a:ext uri="{FF2B5EF4-FFF2-40B4-BE49-F238E27FC236}">
                <a16:creationId xmlns:a16="http://schemas.microsoft.com/office/drawing/2014/main" id="{EE525C19-FD39-821A-BF7B-A473FE39509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12B86C98-0EF4-C387-56CE-4B52A07F04F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27092EFD-40CC-5B37-9208-B8C690781E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Google Shape;124;p4">
            <a:extLst>
              <a:ext uri="{FF2B5EF4-FFF2-40B4-BE49-F238E27FC236}">
                <a16:creationId xmlns:a16="http://schemas.microsoft.com/office/drawing/2014/main" id="{A02B0C73-4B69-05FB-2CFA-1001C808BD82}"/>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3008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89269-4119-1AE4-5DB8-0AEC7F63D0D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BB09EF0-0DCD-79DE-C26B-AA98A7148BEB}"/>
              </a:ext>
            </a:extLst>
          </p:cNvPr>
          <p:cNvSpPr txBox="1"/>
          <p:nvPr/>
        </p:nvSpPr>
        <p:spPr>
          <a:xfrm>
            <a:off x="2971800" y="246750"/>
            <a:ext cx="14511206" cy="1231106"/>
          </a:xfrm>
          <a:prstGeom prst="rect">
            <a:avLst/>
          </a:prstGeom>
        </p:spPr>
        <p:txBody>
          <a:bodyPr wrap="square" lIns="0" tIns="0" rIns="0" bIns="0" rtlCol="0" anchor="ctr">
            <a:spAutoFit/>
          </a:bodyPr>
          <a:lstStyle/>
          <a:p>
            <a:r>
              <a:rPr lang="en-GB" sz="4000" spc="-69" dirty="0">
                <a:solidFill>
                  <a:srgbClr val="033C5B"/>
                </a:solidFill>
                <a:latin typeface="HK Grotesk Bold"/>
              </a:rPr>
              <a:t>Evaluar y perfeccionar contenidos: </a:t>
            </a:r>
            <a:r>
              <a:rPr lang="en-GB" sz="4000" b="1" i="0" dirty="0">
                <a:solidFill>
                  <a:srgbClr val="0D0D0D"/>
                </a:solidFill>
                <a:effectLst/>
                <a:latin typeface="Söhne"/>
              </a:rPr>
              <a:t>Perfeccionar el material educativo mediante la retroalimentación y la iteración</a:t>
            </a:r>
            <a:endParaRPr lang="en-US" sz="4000" spc="-69" dirty="0">
              <a:solidFill>
                <a:srgbClr val="033C5B"/>
              </a:solidFill>
              <a:latin typeface="HK Grotesk Bold"/>
            </a:endParaRPr>
          </a:p>
        </p:txBody>
      </p:sp>
      <p:sp>
        <p:nvSpPr>
          <p:cNvPr id="3" name="AutoShape 3">
            <a:extLst>
              <a:ext uri="{FF2B5EF4-FFF2-40B4-BE49-F238E27FC236}">
                <a16:creationId xmlns:a16="http://schemas.microsoft.com/office/drawing/2014/main" id="{63D25070-F663-BB8D-D97F-86CA67C82FA1}"/>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304DF3DF-B221-351F-D18E-FCEEC5144956}"/>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9C659B24-8E21-7DD5-151E-7F854B6EC583}"/>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C4A398A9-22B7-3E3D-B2AF-002FF94E7947}"/>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a:extLst>
              <a:ext uri="{FF2B5EF4-FFF2-40B4-BE49-F238E27FC236}">
                <a16:creationId xmlns:a16="http://schemas.microsoft.com/office/drawing/2014/main" id="{066A15C0-6CDF-51E0-251F-7BE9BD7D1B40}"/>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2" name="Table 11">
            <a:extLst>
              <a:ext uri="{FF2B5EF4-FFF2-40B4-BE49-F238E27FC236}">
                <a16:creationId xmlns:a16="http://schemas.microsoft.com/office/drawing/2014/main" id="{D921D5FB-72C9-2793-854D-5DA74B95FCA0}"/>
              </a:ext>
            </a:extLst>
          </p:cNvPr>
          <p:cNvGraphicFramePr>
            <a:graphicFrameLocks noGrp="1"/>
          </p:cNvGraphicFramePr>
          <p:nvPr>
            <p:extLst>
              <p:ext uri="{D42A27DB-BD31-4B8C-83A1-F6EECF244321}">
                <p14:modId xmlns:p14="http://schemas.microsoft.com/office/powerpoint/2010/main" val="612896755"/>
              </p:ext>
            </p:extLst>
          </p:nvPr>
        </p:nvGraphicFramePr>
        <p:xfrm>
          <a:off x="2974428" y="1549402"/>
          <a:ext cx="14321391" cy="6893560"/>
        </p:xfrm>
        <a:graphic>
          <a:graphicData uri="http://schemas.openxmlformats.org/drawingml/2006/table">
            <a:tbl>
              <a:tblPr firstRow="1" bandRow="1">
                <a:tableStyleId>{93296810-A885-4BE3-A3E7-6D5BEEA58F35}</a:tableStyleId>
              </a:tblPr>
              <a:tblGrid>
                <a:gridCol w="4773797">
                  <a:extLst>
                    <a:ext uri="{9D8B030D-6E8A-4147-A177-3AD203B41FA5}">
                      <a16:colId xmlns:a16="http://schemas.microsoft.com/office/drawing/2014/main" val="726882815"/>
                    </a:ext>
                  </a:extLst>
                </a:gridCol>
                <a:gridCol w="4773797">
                  <a:extLst>
                    <a:ext uri="{9D8B030D-6E8A-4147-A177-3AD203B41FA5}">
                      <a16:colId xmlns:a16="http://schemas.microsoft.com/office/drawing/2014/main" val="2866341102"/>
                    </a:ext>
                  </a:extLst>
                </a:gridCol>
                <a:gridCol w="4773797">
                  <a:extLst>
                    <a:ext uri="{9D8B030D-6E8A-4147-A177-3AD203B41FA5}">
                      <a16:colId xmlns:a16="http://schemas.microsoft.com/office/drawing/2014/main" val="1594756215"/>
                    </a:ext>
                  </a:extLst>
                </a:gridCol>
              </a:tblGrid>
              <a:tr h="370840">
                <a:tc>
                  <a:txBody>
                    <a:bodyPr/>
                    <a:lstStyle/>
                    <a:p>
                      <a:pPr algn="ctr"/>
                      <a:endParaRPr lang="en-GB" dirty="0"/>
                    </a:p>
                  </a:txBody>
                  <a:tcPr/>
                </a:tc>
                <a:tc>
                  <a:txBody>
                    <a:bodyPr/>
                    <a:lstStyle/>
                    <a:p>
                      <a:pPr algn="ctr"/>
                      <a:r>
                        <a:rPr lang="en-GB" dirty="0"/>
                        <a:t>Técnica</a:t>
                      </a:r>
                    </a:p>
                  </a:txBody>
                  <a:tcPr/>
                </a:tc>
                <a:tc>
                  <a:txBody>
                    <a:bodyPr/>
                    <a:lstStyle/>
                    <a:p>
                      <a:pPr algn="ctr"/>
                      <a:r>
                        <a:rPr lang="en-GB" dirty="0"/>
                        <a:t>Estrategia</a:t>
                      </a:r>
                    </a:p>
                  </a:txBody>
                  <a:tcPr/>
                </a:tc>
                <a:extLst>
                  <a:ext uri="{0D108BD9-81ED-4DB2-BD59-A6C34878D82A}">
                    <a16:rowId xmlns:a16="http://schemas.microsoft.com/office/drawing/2014/main" val="1591079577"/>
                  </a:ext>
                </a:extLst>
              </a:tr>
              <a:tr h="370840">
                <a:tc>
                  <a:txBody>
                    <a:bodyPr/>
                    <a:lstStyle/>
                    <a:p>
                      <a:r>
                        <a:rPr lang="en-GB" sz="2400" b="1" kern="1200" dirty="0">
                          <a:solidFill>
                            <a:srgbClr val="121212"/>
                          </a:solidFill>
                        </a:rPr>
                        <a:t>Revisión paritaria inicial</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Antes de distribuir los contenidos a los estudiantes, emprenda un proceso de revisión por pares con otros educadores. Este paso puede revelar información sobre la claridad, el nivel de compromiso y el valor educativo del contenido.</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Cree una lista de comprobación basada en objetivos educativos y criterios de compromiso para orientar a los revisores. Incorpore sus comentarios para perfeccionar el contenido antes de exponerlo a los estudiantes.</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519368673"/>
                  </a:ext>
                </a:extLst>
              </a:tr>
              <a:tr h="370840">
                <a:tc>
                  <a:txBody>
                    <a:bodyPr/>
                    <a:lstStyle/>
                    <a:p>
                      <a:r>
                        <a:rPr lang="en-GB" sz="2400" b="1" kern="1200" dirty="0">
                          <a:solidFill>
                            <a:srgbClr val="121212"/>
                          </a:solidFill>
                        </a:rPr>
                        <a:t>Mecanismos de retroalimentación de los estudiantes</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Aplique diversos métodos para recabar la opinión de los estudiantes, como encuestas, grupos de discusión y herramientas digitales de opinión. Las opiniones directas de los estudiantes aportan valiosas perspectivas sobre la eficacia de los contenidos y las áreas de mejora.</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Diseñar mecanismos de retroalimentación fáciles y rápidos de completar, que garanticen mayores índices de participación. Analice los comentarios para detectar patrones y perspectivas útiles.</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2096681063"/>
                  </a:ext>
                </a:extLst>
              </a:tr>
              <a:tr h="370840">
                <a:tc>
                  <a:txBody>
                    <a:bodyPr/>
                    <a:lstStyle/>
                    <a:p>
                      <a:r>
                        <a:rPr lang="en-GB" sz="2400" b="1" kern="1200" dirty="0">
                          <a:solidFill>
                            <a:srgbClr val="121212"/>
                          </a:solidFill>
                        </a:rPr>
                        <a:t>Evaluación Análisis de resultados</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Evalúe el rendimiento de los alumnos en las evaluaciones relacionadas con el contenido. Este análisis puede indicar hasta qué punto el material facilitó el aprendizaje y qué áreas pueden requerir aclaraciones o mejoras.</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Comparar los resultados de la evaluación con los resultados previstos. Identificar las discrepancias para señalar las secciones de contenido que necesitan revisión.</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2353865418"/>
                  </a:ext>
                </a:extLst>
              </a:tr>
              <a:tr h="370840">
                <a:tc>
                  <a:txBody>
                    <a:bodyPr/>
                    <a:lstStyle/>
                    <a:p>
                      <a:r>
                        <a:rPr lang="en-GB" sz="2400" b="1" kern="1200" dirty="0">
                          <a:solidFill>
                            <a:srgbClr val="121212"/>
                          </a:solidFill>
                        </a:rPr>
                        <a:t>Proceso de perfeccionamiento iterativo</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Establecer un proceso de perfeccionamiento iterativo de los contenidos basado en los comentarios recogidos y los resultados de las evaluaciones. Este enfoque parte de la idea de que los contenidos educativos siempre pueden mejorarse...</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Programar ciclos de revisión periódica de los contenidos, incorporando cambios en incrementos pequeños y manejables. Documente las revisiones y su impacto para futuras actualizaciones.</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2274657353"/>
                  </a:ext>
                </a:extLst>
              </a:tr>
              <a:tr h="370840">
                <a:tc>
                  <a:txBody>
                    <a:bodyPr/>
                    <a:lstStyle/>
                    <a:p>
                      <a:r>
                        <a:rPr lang="en-GB" sz="2400" b="1" kern="1200" dirty="0">
                          <a:solidFill>
                            <a:srgbClr val="121212"/>
                          </a:solidFill>
                        </a:rPr>
                        <a:t>Aprovechar los datos analíticos y de aprendizaje</a:t>
                      </a:r>
                      <a:endParaRPr lang="en-GB" sz="2400" b="1" kern="1200" dirty="0">
                        <a:solidFill>
                          <a:srgbClr val="121212"/>
                        </a:solidFill>
                        <a:latin typeface="HK Grotesk Light"/>
                        <a:ea typeface="+mn-ea"/>
                        <a:cs typeface="+mn-cs"/>
                      </a:endParaRPr>
                    </a:p>
                  </a:txBody>
                  <a:tcPr anchor="ctr"/>
                </a:tc>
                <a:tc>
                  <a:txBody>
                    <a:bodyPr/>
                    <a:lstStyle/>
                    <a:p>
                      <a:pPr marL="0" algn="just" defTabSz="914400" rtl="0" eaLnBrk="1" latinLnBrk="0" hangingPunct="1"/>
                      <a:r>
                        <a:rPr lang="en-GB" sz="1400" b="0" kern="1200" dirty="0">
                          <a:solidFill>
                            <a:srgbClr val="121212"/>
                          </a:solidFill>
                        </a:rPr>
                        <a:t>Utilice las herramientas de análisis de datos disponibles en los sistemas de gestión del aprendizaje (LMS) para obtener información sobre cómo interactúan los estudiantes con el contenido. Métricas como el tiempo de participación, las tasas de finalización y los intentos de cuestionarios ofrecen pistas sobre la eficacia del contenido.</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Analice los datos de aprendizaje para identificar las secciones de contenido con menor compromiso o mayores niveles de dificultad. Ajuste estas áreas para mejorar la comprensibilidad y el interés.</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563318748"/>
                  </a:ext>
                </a:extLst>
              </a:tr>
              <a:tr h="370840">
                <a:tc>
                  <a:txBody>
                    <a:bodyPr/>
                    <a:lstStyle/>
                    <a:p>
                      <a:r>
                        <a:rPr lang="en-GB" sz="2400" b="1" kern="1200" dirty="0">
                          <a:solidFill>
                            <a:srgbClr val="121212"/>
                          </a:solidFill>
                        </a:rPr>
                        <a:t>Celebrar el éxito y aprender de los retos</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Reconocer y compartir los éxitos en el perfeccionamiento de contenidos, utilizándolos como oportunidades de aprendizaje para el desarrollo futuro de contenidos. Del mismo modo, discutir abiertamente los retos y las estrategias utilizadas para superarlos, fomentando una cultura de mejora continua.</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Crear foros o reuniones para que los educadores compartan sus experiencias de evaluación y perfeccionamiento de contenidos. Este aprendizaje en común puede elevar la calidad general de los materiales educativos.</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3473896828"/>
                  </a:ext>
                </a:extLst>
              </a:tr>
            </a:tbl>
          </a:graphicData>
        </a:graphic>
      </p:graphicFrame>
      <p:sp>
        <p:nvSpPr>
          <p:cNvPr id="7" name="Google Shape;117;p3">
            <a:extLst>
              <a:ext uri="{FF2B5EF4-FFF2-40B4-BE49-F238E27FC236}">
                <a16:creationId xmlns:a16="http://schemas.microsoft.com/office/drawing/2014/main" id="{A98AEA22-4C3C-7809-27D7-B1041440C96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4A329439-4305-B233-DDE4-66FA452AF05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815234D5-EC18-E795-5EA3-1C3C6451DC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Google Shape;124;p4">
            <a:extLst>
              <a:ext uri="{FF2B5EF4-FFF2-40B4-BE49-F238E27FC236}">
                <a16:creationId xmlns:a16="http://schemas.microsoft.com/office/drawing/2014/main" id="{721B568F-85CD-A5BF-D3D1-3084670B4EB0}"/>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63210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F8B6E-0850-91B4-C74C-3283ECF80E1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19BDBDC-0373-EBF0-A891-DE04A541E0A5}"/>
              </a:ext>
            </a:extLst>
          </p:cNvPr>
          <p:cNvSpPr txBox="1"/>
          <p:nvPr/>
        </p:nvSpPr>
        <p:spPr>
          <a:xfrm>
            <a:off x="1371600" y="119190"/>
            <a:ext cx="16540688" cy="1292662"/>
          </a:xfrm>
          <a:prstGeom prst="rect">
            <a:avLst/>
          </a:prstGeom>
        </p:spPr>
        <p:txBody>
          <a:bodyPr wrap="square" lIns="0" tIns="0" rIns="0" bIns="0" rtlCol="0" anchor="t">
            <a:spAutoFit/>
          </a:bodyPr>
          <a:lstStyle/>
          <a:p>
            <a:r>
              <a:rPr lang="en-GB" sz="4400" spc="-69" dirty="0">
                <a:solidFill>
                  <a:srgbClr val="033C5B"/>
                </a:solidFill>
                <a:latin typeface="HK Grotesk Bold"/>
              </a:rPr>
              <a:t>Estudio de caso: </a:t>
            </a:r>
            <a:r>
              <a:rPr lang="en-GB" sz="4000" b="1" dirty="0">
                <a:solidFill>
                  <a:srgbClr val="121212"/>
                </a:solidFill>
                <a:latin typeface="HK Grotesk Light"/>
              </a:rPr>
              <a:t>Fomentar el trabajo en equipo en la formación en tecnología del automóvil</a:t>
            </a:r>
            <a:endParaRPr lang="en-US" sz="4000" spc="-69">
              <a:solidFill>
                <a:srgbClr val="033C5B"/>
              </a:solidFill>
              <a:latin typeface="HK Grotesk Bold"/>
            </a:endParaRPr>
          </a:p>
        </p:txBody>
      </p:sp>
      <p:sp>
        <p:nvSpPr>
          <p:cNvPr id="3" name="AutoShape 3">
            <a:extLst>
              <a:ext uri="{FF2B5EF4-FFF2-40B4-BE49-F238E27FC236}">
                <a16:creationId xmlns:a16="http://schemas.microsoft.com/office/drawing/2014/main" id="{51CA70F5-2E15-2EDD-708E-3141636C8FC6}"/>
              </a:ext>
            </a:extLst>
          </p:cNvPr>
          <p:cNvSpPr/>
          <p:nvPr/>
        </p:nvSpPr>
        <p:spPr>
          <a:xfrm>
            <a:off x="-1576042" y="-2843"/>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4834E154-266C-9577-76E8-6B32EB448E24}"/>
              </a:ext>
            </a:extLst>
          </p:cNvPr>
          <p:cNvSpPr/>
          <p:nvPr/>
        </p:nvSpPr>
        <p:spPr>
          <a:xfrm rot="5400000">
            <a:off x="-1445165" y="2542951"/>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E3BC57F5-000D-EA8D-1031-163B9AD00D71}"/>
              </a:ext>
            </a:extLst>
          </p:cNvPr>
          <p:cNvSpPr/>
          <p:nvPr/>
        </p:nvSpPr>
        <p:spPr>
          <a:xfrm>
            <a:off x="-1576042" y="5178898"/>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FFAD04D3-D0C4-696E-E7A6-7B9B86DA9894}"/>
              </a:ext>
            </a:extLst>
          </p:cNvPr>
          <p:cNvSpPr/>
          <p:nvPr/>
        </p:nvSpPr>
        <p:spPr>
          <a:xfrm rot="5400000" flipH="1">
            <a:off x="-1445165" y="5178898"/>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7" name="TextBox 7">
            <a:extLst>
              <a:ext uri="{FF2B5EF4-FFF2-40B4-BE49-F238E27FC236}">
                <a16:creationId xmlns:a16="http://schemas.microsoft.com/office/drawing/2014/main" id="{EFF5934D-9DFD-081F-220B-24121CEF80D8}"/>
              </a:ext>
            </a:extLst>
          </p:cNvPr>
          <p:cNvSpPr txBox="1"/>
          <p:nvPr/>
        </p:nvSpPr>
        <p:spPr>
          <a:xfrm>
            <a:off x="1415498" y="1412862"/>
            <a:ext cx="16496789" cy="6632585"/>
          </a:xfrm>
          <a:prstGeom prst="rect">
            <a:avLst/>
          </a:prstGeom>
        </p:spPr>
        <p:txBody>
          <a:bodyPr wrap="square" lIns="0" tIns="0" rIns="0" bIns="0" rtlCol="0" anchor="t">
            <a:spAutoFit/>
          </a:bodyPr>
          <a:lstStyle/>
          <a:p>
            <a:pPr marL="342900" indent="-342900">
              <a:spcBef>
                <a:spcPts val="600"/>
              </a:spcBef>
              <a:spcAft>
                <a:spcPts val="600"/>
              </a:spcAft>
              <a:buFont typeface="+mj-lt"/>
              <a:buAutoNum type="alphaUcPeriod"/>
            </a:pPr>
            <a:r>
              <a:rPr lang="en-GB" b="1" dirty="0">
                <a:solidFill>
                  <a:srgbClr val="121212"/>
                </a:solidFill>
                <a:latin typeface="HK Grotesk Light" panose="020B0604020202020204" charset="0"/>
              </a:rPr>
              <a:t>Antecedentes: </a:t>
            </a:r>
            <a:r>
              <a:rPr lang="en-GB" dirty="0">
                <a:solidFill>
                  <a:srgbClr val="121212"/>
                </a:solidFill>
                <a:latin typeface="HK Grotesk Light" panose="020B0604020202020204" charset="0"/>
              </a:rPr>
              <a:t>En el Coastal Technical College, el programa de Tecnología de Automoción se centraba tradicionalmente en el aprendizaje y la evaluación individuales. Sin embargo, al reconocer la importancia del trabajo en equipo en el diagnóstico y la reparación de automóviles, el instructor Reyes decidió integrar la creación colaborativa de contenidos en el plan de estudios.</a:t>
            </a:r>
          </a:p>
          <a:p>
            <a:pPr marL="342900" indent="-342900">
              <a:spcBef>
                <a:spcPts val="600"/>
              </a:spcBef>
              <a:spcAft>
                <a:spcPts val="600"/>
              </a:spcAft>
              <a:buFont typeface="+mj-lt"/>
              <a:buAutoNum type="alphaUcPeriod"/>
            </a:pPr>
            <a:r>
              <a:rPr lang="en-GB" dirty="0">
                <a:solidFill>
                  <a:srgbClr val="121212"/>
                </a:solidFill>
                <a:latin typeface="HK Grotesk Light" panose="020B0604020202020204" charset="0"/>
              </a:rPr>
              <a:t>El reto: El reto consistía en pasar de un enfoque de aprendizaje predominantemente individualista a otro que hiciera hincapié en la colaboración y el trabajo en equipo, reflejando el entorno real de los talleres de reparación de automóviles, donde el trabajo en equipo es crucial.</a:t>
            </a:r>
          </a:p>
          <a:p>
            <a:pPr marL="342900" indent="-342900">
              <a:spcBef>
                <a:spcPts val="600"/>
              </a:spcBef>
              <a:spcAft>
                <a:spcPts val="600"/>
              </a:spcAft>
              <a:buFont typeface="+mj-lt"/>
              <a:buAutoNum type="alphaUcPeriod"/>
            </a:pPr>
            <a:r>
              <a:rPr lang="en-GB" b="1" dirty="0">
                <a:solidFill>
                  <a:srgbClr val="121212"/>
                </a:solidFill>
                <a:latin typeface="HK Grotesk Light" panose="020B0604020202020204" charset="0"/>
              </a:rPr>
              <a:t> Estrategias empleadas:</a:t>
            </a:r>
          </a:p>
          <a:p>
            <a:pPr marL="800100" lvl="1" indent="-342900">
              <a:buFont typeface="Arial" panose="020B0604020202020204" pitchFamily="34" charset="0"/>
              <a:buChar char="•"/>
            </a:pPr>
            <a:r>
              <a:rPr lang="en-GB" b="1" dirty="0">
                <a:solidFill>
                  <a:srgbClr val="121212"/>
                </a:solidFill>
                <a:latin typeface="HK Grotesk Light" panose="020B0604020202020204" charset="0"/>
              </a:rPr>
              <a:t>Ejercicios de diagnóstico en colaboración: </a:t>
            </a:r>
            <a:r>
              <a:rPr lang="en-GB" dirty="0">
                <a:solidFill>
                  <a:srgbClr val="121212"/>
                </a:solidFill>
                <a:latin typeface="HK Grotesk Light" panose="020B0604020202020204" charset="0"/>
              </a:rPr>
              <a:t>Los estudiantes se agruparon en equipos y se les plantearon situaciones de diagnóstico del mundo real para que las resolvieran en colaboración. Esto les obligó a crear documentación compartida sobre su proceso de diagnóstico, conclusiones y soluciones propuestas utilizando plataformas digitales.</a:t>
            </a:r>
          </a:p>
          <a:p>
            <a:pPr marL="800100" lvl="1" indent="-342900">
              <a:buFont typeface="Arial" panose="020B0604020202020204" pitchFamily="34" charset="0"/>
              <a:buChar char="•"/>
            </a:pPr>
            <a:r>
              <a:rPr lang="en-GB" b="1" dirty="0">
                <a:solidFill>
                  <a:srgbClr val="121212"/>
                </a:solidFill>
                <a:latin typeface="HK Grotesk Light" panose="020B0604020202020204" charset="0"/>
              </a:rPr>
              <a:t>Uso de plataformas digitales colaborativas: </a:t>
            </a:r>
            <a:r>
              <a:rPr lang="en-GB" dirty="0">
                <a:solidFill>
                  <a:srgbClr val="121212"/>
                </a:solidFill>
                <a:latin typeface="HK Grotesk Light" panose="020B0604020202020204" charset="0"/>
              </a:rPr>
              <a:t>Los equipos utilizaron plataformas como Microsoft Teams y Google Docs compartidos para documentar sus procesos de diagnóstico, fomentando la colaboración continua tanto dentro como fuera del aula.</a:t>
            </a:r>
          </a:p>
          <a:p>
            <a:pPr marL="800100" lvl="1" indent="-342900">
              <a:buFont typeface="Arial" panose="020B0604020202020204" pitchFamily="34" charset="0"/>
              <a:buChar char="•"/>
            </a:pPr>
            <a:r>
              <a:rPr lang="en-GB" b="1" dirty="0">
                <a:solidFill>
                  <a:srgbClr val="121212"/>
                </a:solidFill>
                <a:latin typeface="HK Grotesk Light" panose="020B0604020202020204" charset="0"/>
              </a:rPr>
              <a:t>Colaboración entre clases: </a:t>
            </a:r>
            <a:r>
              <a:rPr lang="en-GB" dirty="0">
                <a:solidFill>
                  <a:srgbClr val="121212"/>
                </a:solidFill>
                <a:latin typeface="HK Grotesk Light" panose="020B0604020202020204" charset="0"/>
              </a:rPr>
              <a:t>El profesor Reyes organizó una colaboración entre su clase y el programa de Tecnología del Automóvil del colegio comunitario más cercano. Los estudiantes de ambas instituciones crearon conjuntamente un repositorio en línea de casos prácticos y soluciones de diagnóstico.</a:t>
            </a:r>
          </a:p>
          <a:p>
            <a:pPr marL="800100" lvl="1" indent="-342900">
              <a:buFont typeface="Arial" panose="020B0604020202020204" pitchFamily="34" charset="0"/>
              <a:buChar char="•"/>
            </a:pPr>
            <a:r>
              <a:rPr lang="en-GB" b="1" dirty="0">
                <a:solidFill>
                  <a:srgbClr val="121212"/>
                </a:solidFill>
                <a:latin typeface="HK Grotesk Light" panose="020B0604020202020204" charset="0"/>
              </a:rPr>
              <a:t>Revisión por pares y comentarios: </a:t>
            </a:r>
            <a:r>
              <a:rPr lang="en-GB" dirty="0">
                <a:solidFill>
                  <a:srgbClr val="121212"/>
                </a:solidFill>
                <a:latin typeface="HK Grotesk Light" panose="020B0604020202020204" charset="0"/>
              </a:rPr>
              <a:t>Cada equipo presentó sus conclusiones a la clase, tras lo cual se celebró una sesión estructurada de revisión por pares en la que los estudiantes criticaron el trabajo de los demás basándose en criterios como la minuciosidad del diagnóstico, la creatividad de las soluciones y la claridad de la documentación.</a:t>
            </a:r>
          </a:p>
          <a:p>
            <a:pPr marL="342900" lvl="1" indent="-342900">
              <a:spcBef>
                <a:spcPts val="600"/>
              </a:spcBef>
              <a:spcAft>
                <a:spcPts val="600"/>
              </a:spcAft>
              <a:buFont typeface="+mj-lt"/>
              <a:buAutoNum type="alphaUcPeriod" startAt="4"/>
            </a:pPr>
            <a:r>
              <a:rPr lang="en-GB" b="1" dirty="0">
                <a:solidFill>
                  <a:srgbClr val="121212"/>
                </a:solidFill>
                <a:latin typeface="HK Grotesk Light" panose="020B0604020202020204" charset="0"/>
              </a:rPr>
              <a:t>Resultado:</a:t>
            </a:r>
          </a:p>
          <a:p>
            <a:pPr marL="800100" lvl="1" indent="-342900">
              <a:buFont typeface="Arial" panose="020B0604020202020204" pitchFamily="34" charset="0"/>
              <a:buChar char="•"/>
            </a:pPr>
            <a:r>
              <a:rPr lang="en-GB" b="1" dirty="0">
                <a:solidFill>
                  <a:srgbClr val="121212"/>
                </a:solidFill>
                <a:latin typeface="HK Grotesk Light" panose="020B0604020202020204" charset="0"/>
              </a:rPr>
              <a:t>Fortalecimiento de la capacidad de trabajo en equipo: </a:t>
            </a:r>
            <a:r>
              <a:rPr lang="en-GB" dirty="0">
                <a:solidFill>
                  <a:srgbClr val="121212"/>
                </a:solidFill>
                <a:latin typeface="HK Grotesk Light" panose="020B0604020202020204" charset="0"/>
              </a:rPr>
              <a:t>Los estudiantes desarrollaron sólidas habilidades de trabajo en equipo, aprendiendo a comunicarse eficazmente, delegar tareas y combinar las fortalezas individuales para resolver problemas complejos.</a:t>
            </a:r>
          </a:p>
          <a:p>
            <a:pPr marL="800100" lvl="1" indent="-342900">
              <a:buFont typeface="Arial" panose="020B0604020202020204" pitchFamily="34" charset="0"/>
              <a:buChar char="•"/>
            </a:pPr>
            <a:r>
              <a:rPr lang="en-GB" b="1" dirty="0">
                <a:solidFill>
                  <a:srgbClr val="121212"/>
                </a:solidFill>
                <a:latin typeface="HK Grotesk Light" panose="020B0604020202020204" charset="0"/>
              </a:rPr>
              <a:t>Mejora de los conocimientos técnicos: </a:t>
            </a:r>
            <a:r>
              <a:rPr lang="en-GB" dirty="0">
                <a:solidFill>
                  <a:srgbClr val="121212"/>
                </a:solidFill>
                <a:latin typeface="HK Grotesk Light" panose="020B0604020202020204" charset="0"/>
              </a:rPr>
              <a:t>La naturaleza colaborativa de los ejercicios profundizó los conocimientos técnicos de los estudiantes, ya que se vieron expuestos a una gama más amplia de escenarios y soluciones gracias a la colaboración entre compañeros.</a:t>
            </a:r>
          </a:p>
          <a:p>
            <a:pPr marL="800100" lvl="1" indent="-342900">
              <a:buFont typeface="Arial" panose="020B0604020202020204" pitchFamily="34" charset="0"/>
              <a:buChar char="•"/>
            </a:pPr>
            <a:r>
              <a:rPr lang="en-GB" b="1" dirty="0">
                <a:solidFill>
                  <a:srgbClr val="121212"/>
                </a:solidFill>
                <a:latin typeface="HK Grotesk Light" panose="020B0604020202020204" charset="0"/>
              </a:rPr>
              <a:t>Mayor compromiso: </a:t>
            </a:r>
            <a:r>
              <a:rPr lang="en-GB" dirty="0">
                <a:solidFill>
                  <a:srgbClr val="121212"/>
                </a:solidFill>
                <a:latin typeface="HK Grotesk Light" panose="020B0604020202020204" charset="0"/>
              </a:rPr>
              <a:t>Los estudiantes manifestaron mayores niveles de compromiso y satisfacción con el proceso de aprendizaje, valorando la oportunidad de trabajar con sus compañeros y abordar problemas del mundo real en colaboración.</a:t>
            </a:r>
          </a:p>
          <a:p>
            <a:pPr marL="800100" lvl="1" indent="-342900">
              <a:buFont typeface="Arial" panose="020B0604020202020204" pitchFamily="34" charset="0"/>
              <a:buChar char="•"/>
            </a:pPr>
            <a:r>
              <a:rPr lang="en-GB" b="1" dirty="0">
                <a:solidFill>
                  <a:srgbClr val="121212"/>
                </a:solidFill>
                <a:latin typeface="HK Grotesk Light" panose="020B0604020202020204" charset="0"/>
              </a:rPr>
              <a:t>Preparación para la industria: </a:t>
            </a:r>
            <a:r>
              <a:rPr lang="en-GB" dirty="0">
                <a:solidFill>
                  <a:srgbClr val="121212"/>
                </a:solidFill>
                <a:latin typeface="HK Grotesk Light" panose="020B0604020202020204" charset="0"/>
              </a:rPr>
              <a:t>Los graduados del programa se incorporan a la población activa no sólo con conocimientos técnicos avanzados, sino también con la capacidad de trabajar eficazmente en entornos orientados al trabajo en equipo, lo que los hace muy valiosos para los empleadores.</a:t>
            </a:r>
          </a:p>
        </p:txBody>
      </p:sp>
      <p:sp>
        <p:nvSpPr>
          <p:cNvPr id="11" name="AutoShape 11">
            <a:extLst>
              <a:ext uri="{FF2B5EF4-FFF2-40B4-BE49-F238E27FC236}">
                <a16:creationId xmlns:a16="http://schemas.microsoft.com/office/drawing/2014/main" id="{004335BB-56B5-C4E8-F023-21692AD57188}"/>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6F486E85-EB9F-2643-527F-A4DBE96B758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C191139D-18C4-02A9-498F-22545F6A398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4659FDC0-CAA3-8AF4-02DA-86C56ECFC6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Google Shape;124;p4">
            <a:extLst>
              <a:ext uri="{FF2B5EF4-FFF2-40B4-BE49-F238E27FC236}">
                <a16:creationId xmlns:a16="http://schemas.microsoft.com/office/drawing/2014/main" id="{4916FDFF-2B9D-5955-3DAE-27A834FA89E2}"/>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64473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D37A-CF55-4DBA-577F-1BA10C4CC9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028F9A3-561E-0306-B4DB-74373E7F3DB8}"/>
              </a:ext>
            </a:extLst>
          </p:cNvPr>
          <p:cNvSpPr txBox="1"/>
          <p:nvPr/>
        </p:nvSpPr>
        <p:spPr>
          <a:xfrm>
            <a:off x="1371599" y="304688"/>
            <a:ext cx="16540688" cy="677108"/>
          </a:xfrm>
          <a:prstGeom prst="rect">
            <a:avLst/>
          </a:prstGeom>
        </p:spPr>
        <p:txBody>
          <a:bodyPr wrap="square" lIns="0" tIns="0" rIns="0" bIns="0" rtlCol="0" anchor="t">
            <a:spAutoFit/>
          </a:bodyPr>
          <a:lstStyle/>
          <a:p>
            <a:r>
              <a:rPr lang="en-GB" sz="4400" spc="-69" dirty="0">
                <a:solidFill>
                  <a:srgbClr val="033C5B"/>
                </a:solidFill>
                <a:latin typeface="HK Grotesk Bold"/>
              </a:rPr>
              <a:t>Caso práctico 1: Artes culinarias</a:t>
            </a:r>
            <a:endParaRPr lang="en-US" sz="4400" spc="-69" dirty="0">
              <a:solidFill>
                <a:srgbClr val="033C5B"/>
              </a:solidFill>
              <a:latin typeface="HK Grotesk Bold"/>
            </a:endParaRPr>
          </a:p>
        </p:txBody>
      </p:sp>
      <p:sp>
        <p:nvSpPr>
          <p:cNvPr id="3" name="AutoShape 3">
            <a:extLst>
              <a:ext uri="{FF2B5EF4-FFF2-40B4-BE49-F238E27FC236}">
                <a16:creationId xmlns:a16="http://schemas.microsoft.com/office/drawing/2014/main" id="{A359C086-61F3-D42D-D7CC-456448DA11A5}"/>
              </a:ext>
            </a:extLst>
          </p:cNvPr>
          <p:cNvSpPr/>
          <p:nvPr/>
        </p:nvSpPr>
        <p:spPr>
          <a:xfrm>
            <a:off x="-1576042" y="-2843"/>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3244854C-B11D-6929-B5C7-D36C316B7889}"/>
              </a:ext>
            </a:extLst>
          </p:cNvPr>
          <p:cNvSpPr/>
          <p:nvPr/>
        </p:nvSpPr>
        <p:spPr>
          <a:xfrm rot="5400000">
            <a:off x="-1445165" y="2542951"/>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A95C2E9D-0441-30D9-A1EA-D10B80BD894F}"/>
              </a:ext>
            </a:extLst>
          </p:cNvPr>
          <p:cNvSpPr/>
          <p:nvPr/>
        </p:nvSpPr>
        <p:spPr>
          <a:xfrm>
            <a:off x="-1576042" y="5178898"/>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09E7D13A-5EDF-E74E-D43D-306D2E8525E8}"/>
              </a:ext>
            </a:extLst>
          </p:cNvPr>
          <p:cNvSpPr/>
          <p:nvPr/>
        </p:nvSpPr>
        <p:spPr>
          <a:xfrm rot="5400000" flipH="1">
            <a:off x="-1445165" y="5178898"/>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aphicFrame>
        <p:nvGraphicFramePr>
          <p:cNvPr id="8" name="Diagram 7">
            <a:extLst>
              <a:ext uri="{FF2B5EF4-FFF2-40B4-BE49-F238E27FC236}">
                <a16:creationId xmlns:a16="http://schemas.microsoft.com/office/drawing/2014/main" id="{C0C9E458-A6B1-337C-515A-4DC2402F7BC1}"/>
              </a:ext>
            </a:extLst>
          </p:cNvPr>
          <p:cNvGraphicFramePr/>
          <p:nvPr>
            <p:extLst>
              <p:ext uri="{D42A27DB-BD31-4B8C-83A1-F6EECF244321}">
                <p14:modId xmlns:p14="http://schemas.microsoft.com/office/powerpoint/2010/main" val="174248463"/>
              </p:ext>
            </p:extLst>
          </p:nvPr>
        </p:nvGraphicFramePr>
        <p:xfrm>
          <a:off x="1725586" y="1156804"/>
          <a:ext cx="16186701" cy="50575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a:extLst>
              <a:ext uri="{FF2B5EF4-FFF2-40B4-BE49-F238E27FC236}">
                <a16:creationId xmlns:a16="http://schemas.microsoft.com/office/drawing/2014/main" id="{049DFC48-0BA9-2D4B-D1AD-811D53158C12}"/>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AEE22919-1104-3A53-4109-D17EB276CC52}"/>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58E34A20-2959-A2DB-142C-EF78A33ABB7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1BDB287F-FF87-2EC3-C528-12A7748F14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7" name="Google Shape;124;p4">
            <a:extLst>
              <a:ext uri="{FF2B5EF4-FFF2-40B4-BE49-F238E27FC236}">
                <a16:creationId xmlns:a16="http://schemas.microsoft.com/office/drawing/2014/main" id="{A44450F3-6F64-E3F7-3261-35187016A3B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2301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6D73-89FE-DBAF-D951-535F55DB47F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AD6D978-753C-3659-680C-6E47CD451158}"/>
              </a:ext>
            </a:extLst>
          </p:cNvPr>
          <p:cNvSpPr txBox="1"/>
          <p:nvPr/>
        </p:nvSpPr>
        <p:spPr>
          <a:xfrm>
            <a:off x="1371599" y="304688"/>
            <a:ext cx="16540688" cy="677108"/>
          </a:xfrm>
          <a:prstGeom prst="rect">
            <a:avLst/>
          </a:prstGeom>
        </p:spPr>
        <p:txBody>
          <a:bodyPr wrap="square" lIns="0" tIns="0" rIns="0" bIns="0" rtlCol="0" anchor="t">
            <a:spAutoFit/>
          </a:bodyPr>
          <a:lstStyle/>
          <a:p>
            <a:r>
              <a:rPr lang="en-GB" sz="4400" spc="-69" dirty="0">
                <a:solidFill>
                  <a:srgbClr val="033C5B"/>
                </a:solidFill>
                <a:latin typeface="HK Grotesk Bold"/>
              </a:rPr>
              <a:t>Caso práctico 2: Asistencia sanitaria - Simulación colaborativa de pacientes</a:t>
            </a:r>
            <a:endParaRPr lang="en-US" sz="4400" spc="-69" dirty="0">
              <a:solidFill>
                <a:srgbClr val="033C5B"/>
              </a:solidFill>
              <a:latin typeface="HK Grotesk Bold"/>
            </a:endParaRPr>
          </a:p>
        </p:txBody>
      </p:sp>
      <p:sp>
        <p:nvSpPr>
          <p:cNvPr id="3" name="AutoShape 3">
            <a:extLst>
              <a:ext uri="{FF2B5EF4-FFF2-40B4-BE49-F238E27FC236}">
                <a16:creationId xmlns:a16="http://schemas.microsoft.com/office/drawing/2014/main" id="{E8A731FD-27B2-AF39-77AF-6F7ECB9F9771}"/>
              </a:ext>
            </a:extLst>
          </p:cNvPr>
          <p:cNvSpPr/>
          <p:nvPr/>
        </p:nvSpPr>
        <p:spPr>
          <a:xfrm>
            <a:off x="-1576042" y="-2843"/>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0D9F8875-2085-F8DE-2CA2-5B19CF0C9221}"/>
              </a:ext>
            </a:extLst>
          </p:cNvPr>
          <p:cNvSpPr/>
          <p:nvPr/>
        </p:nvSpPr>
        <p:spPr>
          <a:xfrm rot="5400000">
            <a:off x="-1445165" y="2542951"/>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553C972E-3441-2DED-55EB-4ED5AA5E675C}"/>
              </a:ext>
            </a:extLst>
          </p:cNvPr>
          <p:cNvSpPr/>
          <p:nvPr/>
        </p:nvSpPr>
        <p:spPr>
          <a:xfrm>
            <a:off x="-1576042" y="5178898"/>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80034012-DBDC-909E-BF99-14DBAB8E2E1B}"/>
              </a:ext>
            </a:extLst>
          </p:cNvPr>
          <p:cNvSpPr/>
          <p:nvPr/>
        </p:nvSpPr>
        <p:spPr>
          <a:xfrm rot="5400000" flipH="1">
            <a:off x="-1445165" y="5178898"/>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a:extLst>
              <a:ext uri="{FF2B5EF4-FFF2-40B4-BE49-F238E27FC236}">
                <a16:creationId xmlns:a16="http://schemas.microsoft.com/office/drawing/2014/main" id="{86F423C9-39BD-D2CB-21D3-56E604B90E2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8BD090F0-AD55-B27A-33A5-CE4701F2D68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FD0F19D3-2627-9078-A61C-CB2742B7E19E}"/>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AD00935B-6FF9-9019-6862-FE10514E5C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9" name="Diagram 8">
            <a:extLst>
              <a:ext uri="{FF2B5EF4-FFF2-40B4-BE49-F238E27FC236}">
                <a16:creationId xmlns:a16="http://schemas.microsoft.com/office/drawing/2014/main" id="{52384B9B-56AC-65B7-0061-0942F5DCD4B8}"/>
              </a:ext>
            </a:extLst>
          </p:cNvPr>
          <p:cNvGraphicFramePr/>
          <p:nvPr>
            <p:extLst>
              <p:ext uri="{D42A27DB-BD31-4B8C-83A1-F6EECF244321}">
                <p14:modId xmlns:p14="http://schemas.microsoft.com/office/powerpoint/2010/main" val="4002002297"/>
              </p:ext>
            </p:extLst>
          </p:nvPr>
        </p:nvGraphicFramePr>
        <p:xfrm>
          <a:off x="1591579" y="1960845"/>
          <a:ext cx="16186701" cy="50575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Google Shape;124;p4">
            <a:extLst>
              <a:ext uri="{FF2B5EF4-FFF2-40B4-BE49-F238E27FC236}">
                <a16:creationId xmlns:a16="http://schemas.microsoft.com/office/drawing/2014/main" id="{7F0AB4A1-49F2-E5AC-34EC-31E827D1DCD3}"/>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2936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I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p:cNvSpPr/>
          <p:nvPr/>
        </p:nvSpPr>
        <p:spPr>
          <a:xfrm>
            <a:off x="-130877" y="5143500"/>
            <a:ext cx="2766824" cy="3665330"/>
          </a:xfrm>
          <a:prstGeom prst="rect">
            <a:avLst/>
          </a:prstGeom>
          <a:solidFill>
            <a:srgbClr val="053249"/>
          </a:solidFill>
        </p:spPr>
        <p:txBody>
          <a:bodyPr/>
          <a:lstStyle/>
          <a:p>
            <a:endParaRPr lang="en-I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I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a:solidFill>
                  <a:srgbClr val="033C5B"/>
                </a:solidFill>
                <a:latin typeface="HK Grotesk Bold"/>
              </a:rPr>
              <a:t>Actividad de reflexión</a:t>
            </a:r>
          </a:p>
        </p:txBody>
      </p:sp>
      <p:sp>
        <p:nvSpPr>
          <p:cNvPr id="11" name="TextBox 11"/>
          <p:cNvSpPr txBox="1"/>
          <p:nvPr/>
        </p:nvSpPr>
        <p:spPr>
          <a:xfrm>
            <a:off x="3058697" y="1883430"/>
            <a:ext cx="13552903" cy="446148"/>
          </a:xfrm>
          <a:prstGeom prst="rect">
            <a:avLst/>
          </a:prstGeom>
        </p:spPr>
        <p:txBody>
          <a:bodyPr wrap="square" lIns="0" tIns="0" rIns="0" bIns="0" rtlCol="0" anchor="t">
            <a:spAutoFit/>
          </a:bodyPr>
          <a:lstStyle/>
          <a:p>
            <a:pPr>
              <a:lnSpc>
                <a:spcPts val="3639"/>
              </a:lnSpc>
              <a:spcBef>
                <a:spcPct val="0"/>
              </a:spcBef>
            </a:pPr>
            <a:r>
              <a:rPr lang="en-GB" sz="2599" dirty="0">
                <a:solidFill>
                  <a:srgbClr val="121212"/>
                </a:solidFill>
                <a:latin typeface="HK Grotesk Bold" panose="020B0604020202020204" charset="0"/>
              </a:rPr>
              <a:t>Creación colaborativa de contenidos</a:t>
            </a:r>
            <a:r>
              <a:rPr lang="en-GB" sz="2800" b="0" i="0" dirty="0">
                <a:solidFill>
                  <a:srgbClr val="0D0D0D"/>
                </a:solidFill>
                <a:effectLst/>
                <a:latin typeface="Söhne"/>
              </a:rPr>
              <a:t>: </a:t>
            </a:r>
            <a:r>
              <a:rPr lang="en-GB" sz="2599" dirty="0">
                <a:solidFill>
                  <a:srgbClr val="121212"/>
                </a:solidFill>
                <a:latin typeface="HK Grotesk Light"/>
              </a:rPr>
              <a:t>Reflexión sobre nuestro viaje de creación conjunta</a:t>
            </a:r>
            <a:endParaRPr lang="en-US" sz="2599" dirty="0">
              <a:solidFill>
                <a:srgbClr val="121212"/>
              </a:solidFill>
              <a:latin typeface="HK Grotesk Light"/>
            </a:endParaRPr>
          </a:p>
        </p:txBody>
      </p:sp>
      <p:sp>
        <p:nvSpPr>
          <p:cNvPr id="16" name="TextBox 15">
            <a:extLst>
              <a:ext uri="{FF2B5EF4-FFF2-40B4-BE49-F238E27FC236}">
                <a16:creationId xmlns:a16="http://schemas.microsoft.com/office/drawing/2014/main" id="{D33B6FF5-64F2-6858-91AD-6F94DD8C62A7}"/>
              </a:ext>
            </a:extLst>
          </p:cNvPr>
          <p:cNvSpPr txBox="1"/>
          <p:nvPr/>
        </p:nvSpPr>
        <p:spPr>
          <a:xfrm>
            <a:off x="3058697" y="2587558"/>
            <a:ext cx="11114503" cy="5016758"/>
          </a:xfrm>
          <a:prstGeom prst="rect">
            <a:avLst/>
          </a:prstGeom>
          <a:noFill/>
        </p:spPr>
        <p:txBody>
          <a:bodyPr wrap="square">
            <a:spAutoFit/>
          </a:bodyPr>
          <a:lstStyle/>
          <a:p>
            <a:pPr marL="342900" indent="-342900">
              <a:spcBef>
                <a:spcPts val="1200"/>
              </a:spcBef>
              <a:spcAft>
                <a:spcPts val="1200"/>
              </a:spcAft>
              <a:buFont typeface="+mj-lt"/>
              <a:buAutoNum type="arabicPeriod"/>
            </a:pPr>
            <a:r>
              <a:rPr lang="en-GB" sz="2000" dirty="0">
                <a:solidFill>
                  <a:srgbClr val="121212"/>
                </a:solidFill>
                <a:latin typeface="HK Grotesk Light"/>
              </a:rPr>
              <a:t>Piense en un proyecto reciente de creación colaborativa de contenidos en el que haya participado. ¿Cuáles fueron los factores clave que contribuyeron a su éxito o a sus dificultades? ¿Cómo influyó la diversidad del equipo en los contenidos creados?</a:t>
            </a:r>
          </a:p>
          <a:p>
            <a:pPr marL="342900" indent="-342900">
              <a:spcBef>
                <a:spcPts val="1200"/>
              </a:spcBef>
              <a:spcAft>
                <a:spcPts val="1200"/>
              </a:spcAft>
              <a:buFont typeface="+mj-lt"/>
              <a:buAutoNum type="arabicPeriod"/>
            </a:pPr>
            <a:r>
              <a:rPr lang="en-GB" sz="2000" dirty="0">
                <a:solidFill>
                  <a:srgbClr val="121212"/>
                </a:solidFill>
                <a:latin typeface="HK Grotesk Light"/>
              </a:rPr>
              <a:t>Reflexione sobre el flujo de trabajo y las estrategias de gestión empleadas. ¿Fueron eficaces? ¿Por qué sí o por qué no? ¿Qué herramientas o plataformas se utilizaron y cómo facilitaron o dificultaron la colaboración?</a:t>
            </a:r>
          </a:p>
          <a:p>
            <a:pPr marL="342900" indent="-342900">
              <a:spcBef>
                <a:spcPts val="1200"/>
              </a:spcBef>
              <a:spcAft>
                <a:spcPts val="1200"/>
              </a:spcAft>
              <a:buFont typeface="+mj-lt"/>
              <a:buAutoNum type="arabicPeriod"/>
            </a:pPr>
            <a:r>
              <a:rPr lang="en-GB" sz="2000" dirty="0">
                <a:solidFill>
                  <a:srgbClr val="121212"/>
                </a:solidFill>
                <a:latin typeface="HK Grotesk Light"/>
              </a:rPr>
              <a:t>¿De qué manera el contenido colaborativo atrajo a diferentes tipos de alumnos? ¿Cómo reflejaron los contenidos la comprensión de las diversas necesidades de aprendizaje?</a:t>
            </a:r>
          </a:p>
          <a:p>
            <a:pPr marL="342900" indent="-342900">
              <a:spcBef>
                <a:spcPts val="1200"/>
              </a:spcBef>
              <a:spcAft>
                <a:spcPts val="1200"/>
              </a:spcAft>
              <a:buFont typeface="+mj-lt"/>
              <a:buAutoNum type="arabicPeriod"/>
            </a:pPr>
            <a:r>
              <a:rPr lang="en-GB" sz="2000" dirty="0">
                <a:solidFill>
                  <a:srgbClr val="121212"/>
                </a:solidFill>
                <a:latin typeface="HK Grotesk Light"/>
              </a:rPr>
              <a:t>¿Qué ha aprendido sobre sus propios puntos fuertes y áreas de mejora en la creación colaborativa de contenidos? ¿Cómo puede aplicar estos conocimientos a futuras iniciativas de colaboración?</a:t>
            </a:r>
          </a:p>
          <a:p>
            <a:pPr marL="342900" indent="-342900">
              <a:spcBef>
                <a:spcPts val="1200"/>
              </a:spcBef>
              <a:spcAft>
                <a:spcPts val="1200"/>
              </a:spcAft>
              <a:buFont typeface="+mj-lt"/>
              <a:buAutoNum type="arabicPeriod"/>
            </a:pPr>
            <a:r>
              <a:rPr lang="en-GB" sz="2000" dirty="0">
                <a:solidFill>
                  <a:srgbClr val="121212"/>
                </a:solidFill>
                <a:latin typeface="HK Grotesk Light"/>
              </a:rPr>
              <a:t>¿Qué estrategias pondrás en práctica para mejorar la colaboración en tu próximo proyecto de creación de contenidos? ¿Existen herramientas o técnicas específicas que piense explorar más a fondo para apoyar estas estrategias?</a:t>
            </a:r>
          </a:p>
        </p:txBody>
      </p:sp>
      <p:sp>
        <p:nvSpPr>
          <p:cNvPr id="13" name="Google Shape;117;p3">
            <a:extLst>
              <a:ext uri="{FF2B5EF4-FFF2-40B4-BE49-F238E27FC236}">
                <a16:creationId xmlns:a16="http://schemas.microsoft.com/office/drawing/2014/main" id="{AC1CF934-6D58-9BC7-EE5F-6BE832A44E41}"/>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F76338DE-ED7D-1325-6A12-736D38FC33B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Picture 17">
            <a:extLst>
              <a:ext uri="{FF2B5EF4-FFF2-40B4-BE49-F238E27FC236}">
                <a16:creationId xmlns:a16="http://schemas.microsoft.com/office/drawing/2014/main" id="{F452C3B7-1314-CEDB-2F9C-5FBD4D4940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24;p4">
            <a:extLst>
              <a:ext uri="{FF2B5EF4-FFF2-40B4-BE49-F238E27FC236}">
                <a16:creationId xmlns:a16="http://schemas.microsoft.com/office/drawing/2014/main" id="{E64F272A-5E82-690B-E66A-8C1D852E3996}"/>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0F96414E-C980-EC13-2FB6-5DC7EC96963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2B2EB09-ED2D-9171-8C5B-33FD7E69CF0C}"/>
              </a:ext>
            </a:extLst>
          </p:cNvPr>
          <p:cNvSpPr/>
          <p:nvPr/>
        </p:nvSpPr>
        <p:spPr>
          <a:xfrm>
            <a:off x="-130877" y="-38241"/>
            <a:ext cx="2766824" cy="5218616"/>
          </a:xfrm>
          <a:prstGeom prst="rect">
            <a:avLst/>
          </a:prstGeom>
          <a:solidFill>
            <a:srgbClr val="FB8709"/>
          </a:solidFill>
        </p:spPr>
        <p:txBody>
          <a:bodyPr/>
          <a:lstStyle/>
          <a:p>
            <a:endParaRPr lang="en-IE"/>
          </a:p>
        </p:txBody>
      </p:sp>
      <p:sp>
        <p:nvSpPr>
          <p:cNvPr id="3" name="Freeform 3">
            <a:extLst>
              <a:ext uri="{FF2B5EF4-FFF2-40B4-BE49-F238E27FC236}">
                <a16:creationId xmlns:a16="http://schemas.microsoft.com/office/drawing/2014/main" id="{41C93104-E7BE-9D65-C8B5-6FA2BCB97B0F}"/>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a:extLst>
              <a:ext uri="{FF2B5EF4-FFF2-40B4-BE49-F238E27FC236}">
                <a16:creationId xmlns:a16="http://schemas.microsoft.com/office/drawing/2014/main" id="{630E494D-F301-50D8-47B8-B08383FB98B2}"/>
              </a:ext>
            </a:extLst>
          </p:cNvPr>
          <p:cNvSpPr/>
          <p:nvPr/>
        </p:nvSpPr>
        <p:spPr>
          <a:xfrm>
            <a:off x="-130877" y="5143500"/>
            <a:ext cx="2766824" cy="3665330"/>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0D1665B5-8900-A345-2612-2FE825E030A2}"/>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a:extLst>
              <a:ext uri="{FF2B5EF4-FFF2-40B4-BE49-F238E27FC236}">
                <a16:creationId xmlns:a16="http://schemas.microsoft.com/office/drawing/2014/main" id="{B5B3E28E-ABD1-A5C4-4D6E-C2864740618B}"/>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0" name="TextBox 10">
            <a:extLst>
              <a:ext uri="{FF2B5EF4-FFF2-40B4-BE49-F238E27FC236}">
                <a16:creationId xmlns:a16="http://schemas.microsoft.com/office/drawing/2014/main" id="{95CAF1D6-5189-8A8B-7B4C-FAC55EE587F3}"/>
              </a:ext>
            </a:extLst>
          </p:cNvPr>
          <p:cNvSpPr txBox="1"/>
          <p:nvPr/>
        </p:nvSpPr>
        <p:spPr>
          <a:xfrm>
            <a:off x="3058697" y="773904"/>
            <a:ext cx="13265244"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Recursos</a:t>
            </a:r>
          </a:p>
        </p:txBody>
      </p:sp>
      <p:sp>
        <p:nvSpPr>
          <p:cNvPr id="16" name="TextBox 15">
            <a:extLst>
              <a:ext uri="{FF2B5EF4-FFF2-40B4-BE49-F238E27FC236}">
                <a16:creationId xmlns:a16="http://schemas.microsoft.com/office/drawing/2014/main" id="{21218957-2633-A5C2-7612-6C0818D86380}"/>
              </a:ext>
            </a:extLst>
          </p:cNvPr>
          <p:cNvSpPr txBox="1"/>
          <p:nvPr/>
        </p:nvSpPr>
        <p:spPr>
          <a:xfrm>
            <a:off x="3200400" y="2075320"/>
            <a:ext cx="11114503" cy="196329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400" u="sng" dirty="0">
                <a:solidFill>
                  <a:srgbClr val="0563C1"/>
                </a:solidFill>
                <a:effectLst/>
                <a:latin typeface="Calibri" panose="020F0502020204030204" pitchFamily="34" charset="0"/>
                <a:ea typeface="Calibri" panose="020F0502020204030204" pitchFamily="34" charset="0"/>
                <a:hlinkClick r:id="rId6"/>
              </a:rPr>
              <a:t>Mejora del diseño instruccional: Retroalimentación y perfeccionamiento iterativo</a:t>
            </a:r>
            <a:endParaRPr lang="en-BE" sz="24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2400" u="sng" dirty="0">
                <a:solidFill>
                  <a:srgbClr val="0563C1"/>
                </a:solidFill>
                <a:effectLst/>
                <a:latin typeface="Calibri" panose="020F0502020204030204" pitchFamily="34" charset="0"/>
                <a:ea typeface="Calibri" panose="020F0502020204030204" pitchFamily="34" charset="0"/>
                <a:hlinkClick r:id="rId7"/>
              </a:rPr>
              <a:t>Comprender el valor de la colaboración </a:t>
            </a:r>
            <a:endParaRPr lang="en-BE" sz="24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2400" u="sng" dirty="0">
                <a:solidFill>
                  <a:srgbClr val="0563C1"/>
                </a:solidFill>
                <a:effectLst/>
                <a:latin typeface="Calibri" panose="020F0502020204030204" pitchFamily="34" charset="0"/>
                <a:ea typeface="Calibri" panose="020F0502020204030204" pitchFamily="34" charset="0"/>
                <a:hlinkClick r:id="rId8"/>
              </a:rPr>
              <a:t>Una guía detallada para colaborar con éxito en materia de contenidos</a:t>
            </a:r>
            <a:endParaRPr lang="en-BE" sz="24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2400" u="sng" dirty="0">
                <a:solidFill>
                  <a:srgbClr val="0563C1"/>
                </a:solidFill>
                <a:effectLst/>
                <a:latin typeface="Calibri" panose="020F0502020204030204" pitchFamily="34" charset="0"/>
                <a:ea typeface="Calibri" panose="020F0502020204030204" pitchFamily="34" charset="0"/>
                <a:hlinkClick r:id="rId9"/>
              </a:rPr>
              <a:t>El poder de la colaboración: Aprovechar las ideas de su equipo</a:t>
            </a:r>
            <a:endParaRPr lang="en-BE" sz="2400" dirty="0">
              <a:effectLst/>
              <a:latin typeface="Calibri" panose="020F0502020204030204" pitchFamily="34" charset="0"/>
              <a:ea typeface="Calibri" panose="020F0502020204030204" pitchFamily="34" charset="0"/>
            </a:endParaRPr>
          </a:p>
        </p:txBody>
      </p:sp>
      <p:sp>
        <p:nvSpPr>
          <p:cNvPr id="13" name="Google Shape;117;p3">
            <a:extLst>
              <a:ext uri="{FF2B5EF4-FFF2-40B4-BE49-F238E27FC236}">
                <a16:creationId xmlns:a16="http://schemas.microsoft.com/office/drawing/2014/main" id="{211783C3-219A-66F3-0659-B01419D745A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918713AB-97C0-DB34-B4D2-06D35570E2C7}"/>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Picture 17">
            <a:extLst>
              <a:ext uri="{FF2B5EF4-FFF2-40B4-BE49-F238E27FC236}">
                <a16:creationId xmlns:a16="http://schemas.microsoft.com/office/drawing/2014/main" id="{7D3A9994-3399-370C-34EE-12E26C5BCA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24;p4">
            <a:extLst>
              <a:ext uri="{FF2B5EF4-FFF2-40B4-BE49-F238E27FC236}">
                <a16:creationId xmlns:a16="http://schemas.microsoft.com/office/drawing/2014/main" id="{FBC6B98C-8D48-3606-1615-155C1449755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8019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I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Potenciar el aprendizaje colaborativo</a:t>
            </a:r>
            <a:r>
              <a:rPr lang="en-GB" sz="2400" dirty="0">
                <a:solidFill>
                  <a:srgbClr val="121212"/>
                </a:solidFill>
                <a:latin typeface="HK Grotesk Light"/>
              </a:rPr>
              <a: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IE"/>
          </a:p>
        </p:txBody>
      </p:sp>
      <p:sp>
        <p:nvSpPr>
          <p:cNvPr id="16" name="TextBox 15">
            <a:extLst>
              <a:ext uri="{FF2B5EF4-FFF2-40B4-BE49-F238E27FC236}">
                <a16:creationId xmlns:a16="http://schemas.microsoft.com/office/drawing/2014/main" id="{B16F5E03-00D2-26E5-7BA2-63E12038ABCF}"/>
              </a:ext>
            </a:extLst>
          </p:cNvPr>
          <p:cNvSpPr txBox="1"/>
          <p:nvPr/>
        </p:nvSpPr>
        <p:spPr>
          <a:xfrm>
            <a:off x="619878" y="1438826"/>
            <a:ext cx="12562722" cy="1200329"/>
          </a:xfrm>
          <a:prstGeom prst="rect">
            <a:avLst/>
          </a:prstGeom>
          <a:noFill/>
        </p:spPr>
        <p:txBody>
          <a:bodyPr wrap="square">
            <a:spAutoFit/>
          </a:bodyPr>
          <a:lstStyle/>
          <a:p>
            <a:pPr marL="285750" indent="-285750">
              <a:spcBef>
                <a:spcPts val="1200"/>
              </a:spcBef>
              <a:spcAft>
                <a:spcPts val="1200"/>
              </a:spcAft>
              <a:buFont typeface="Arial" panose="020B0604020202020204" pitchFamily="34" charset="0"/>
              <a:buChar char="•"/>
            </a:pPr>
            <a:r>
              <a:rPr lang="en-GB" sz="2400" dirty="0">
                <a:solidFill>
                  <a:srgbClr val="121212"/>
                </a:solidFill>
                <a:latin typeface="HK Grotesk Light"/>
              </a:rPr>
              <a:t>La creación colaborativa de contenidos en la EFP implica que profesores y alumnos trabajen juntos para crear materiales didácticos que reflejen aplicaciones del mundo real, fomentando el aprendizaje activo y el desarrollo de competencias.</a:t>
            </a:r>
            <a:endParaRPr lang="en-US" sz="2400" dirty="0">
              <a:solidFill>
                <a:srgbClr val="121212"/>
              </a:solidFill>
              <a:latin typeface="HK Grotesk Light"/>
            </a:endParaRPr>
          </a:p>
        </p:txBody>
      </p:sp>
      <p:sp>
        <p:nvSpPr>
          <p:cNvPr id="20" name="TextBox 19">
            <a:extLst>
              <a:ext uri="{FF2B5EF4-FFF2-40B4-BE49-F238E27FC236}">
                <a16:creationId xmlns:a16="http://schemas.microsoft.com/office/drawing/2014/main" id="{24CCC260-A739-CE20-1865-4DC6CCAA9544}"/>
              </a:ext>
            </a:extLst>
          </p:cNvPr>
          <p:cNvSpPr txBox="1"/>
          <p:nvPr/>
        </p:nvSpPr>
        <p:spPr>
          <a:xfrm>
            <a:off x="472758" y="253121"/>
            <a:ext cx="15380228" cy="1040541"/>
          </a:xfrm>
          <a:prstGeom prst="rect">
            <a:avLst/>
          </a:prstGeom>
          <a:noFill/>
        </p:spPr>
        <p:txBody>
          <a:bodyPr wrap="square">
            <a:spAutoFit/>
          </a:bodyPr>
          <a:lstStyle/>
          <a:p>
            <a:pPr>
              <a:lnSpc>
                <a:spcPts val="7699"/>
              </a:lnSpc>
            </a:pPr>
            <a:r>
              <a:rPr lang="en-GB" sz="5400" b="1" spc="-69" dirty="0">
                <a:solidFill>
                  <a:srgbClr val="033C5B"/>
                </a:solidFill>
                <a:latin typeface="HK Grotesk Bold"/>
              </a:rPr>
              <a:t>Creación colaborativa de contenidos en EFP</a:t>
            </a:r>
            <a:endParaRPr lang="en-US" sz="5400" b="1" spc="-69" dirty="0">
              <a:solidFill>
                <a:srgbClr val="033C5B"/>
              </a:solidFill>
              <a:latin typeface="HK Grotesk Bold"/>
            </a:endParaRPr>
          </a:p>
        </p:txBody>
      </p:sp>
      <p:sp>
        <p:nvSpPr>
          <p:cNvPr id="5" name="Google Shape;117;p3">
            <a:extLst>
              <a:ext uri="{FF2B5EF4-FFF2-40B4-BE49-F238E27FC236}">
                <a16:creationId xmlns:a16="http://schemas.microsoft.com/office/drawing/2014/main" id="{246DDD33-6115-E641-9207-14B4420E001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A044A943-F7E6-CD98-DE77-2FC5BFC09D6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6C11BDA5-13D1-29F4-C145-8561AB702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3" name="Picture 22" descr="A diagram of a pyramid&#10;&#10;Description automatically generated">
            <a:extLst>
              <a:ext uri="{FF2B5EF4-FFF2-40B4-BE49-F238E27FC236}">
                <a16:creationId xmlns:a16="http://schemas.microsoft.com/office/drawing/2014/main" id="{BF012D80-2B58-461B-F724-5A1B6DB7E2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6038" y="3328695"/>
            <a:ext cx="9935924" cy="4418563"/>
          </a:xfrm>
          <a:prstGeom prst="rect">
            <a:avLst/>
          </a:prstGeom>
        </p:spPr>
      </p:pic>
      <p:sp>
        <p:nvSpPr>
          <p:cNvPr id="26" name="TextBox 25">
            <a:extLst>
              <a:ext uri="{FF2B5EF4-FFF2-40B4-BE49-F238E27FC236}">
                <a16:creationId xmlns:a16="http://schemas.microsoft.com/office/drawing/2014/main" id="{0A5274D1-9F23-7722-F785-F0F630293974}"/>
              </a:ext>
            </a:extLst>
          </p:cNvPr>
          <p:cNvSpPr txBox="1"/>
          <p:nvPr/>
        </p:nvSpPr>
        <p:spPr>
          <a:xfrm>
            <a:off x="4850747" y="7851058"/>
            <a:ext cx="9144000" cy="523220"/>
          </a:xfrm>
          <a:prstGeom prst="rect">
            <a:avLst/>
          </a:prstGeom>
          <a:noFill/>
        </p:spPr>
        <p:txBody>
          <a:bodyPr wrap="square">
            <a:spAutoFit/>
          </a:bodyPr>
          <a:lstStyle/>
          <a:p>
            <a:r>
              <a:rPr lang="en-GB" sz="1400" i="1" dirty="0"/>
              <a:t>Fuente: </a:t>
            </a:r>
            <a:r>
              <a:rPr lang="en-BE" sz="1400" i="1" dirty="0">
                <a:hlinkClick r:id="rId6"/>
              </a:rPr>
              <a:t>https:</a:t>
            </a:r>
            <a:r>
              <a:rPr lang="en-GB" sz="1400" i="1" dirty="0"/>
              <a:t>//www.researchgate.net/figure/Synthesis-of-the-models-and-theories-associated-with-Flipped-Learning_fig1_375609813 </a:t>
            </a:r>
            <a:endParaRPr lang="en-BE" sz="1400" i="1" dirty="0"/>
          </a:p>
        </p:txBody>
      </p:sp>
      <p:sp>
        <p:nvSpPr>
          <p:cNvPr id="6" name="Google Shape;124;p4">
            <a:extLst>
              <a:ext uri="{FF2B5EF4-FFF2-40B4-BE49-F238E27FC236}">
                <a16:creationId xmlns:a16="http://schemas.microsoft.com/office/drawing/2014/main" id="{181EF1E8-5CB4-ED30-BA76-25D6889C83C5}"/>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48F83-512F-E249-B57C-A292C882FEE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0640E52-E3BF-784C-C839-54F951F1FA12}"/>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F2C98EB4-3098-6892-2170-53460DD045B5}"/>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D13224E-E7CD-FC9D-10C8-9DEA25A47F3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356F5E11-5F31-9C35-5F72-3DBE46D0B977}"/>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Potenciar el aprendizaje colaborativo</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F0424B31-A59F-5ACF-CE91-181C42B12484}"/>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78DAB90B-A933-9D4A-C5CE-6BDAAA74D558}"/>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5CEA92EA-FC1E-7567-B750-D55704113239}"/>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0A3B222D-9FB3-306F-7AD2-AFC711E16749}"/>
              </a:ext>
            </a:extLst>
          </p:cNvPr>
          <p:cNvSpPr txBox="1"/>
          <p:nvPr/>
        </p:nvSpPr>
        <p:spPr>
          <a:xfrm>
            <a:off x="379890" y="459222"/>
            <a:ext cx="13206455" cy="2027991"/>
          </a:xfrm>
          <a:prstGeom prst="rect">
            <a:avLst/>
          </a:prstGeom>
          <a:noFill/>
        </p:spPr>
        <p:txBody>
          <a:bodyPr wrap="square">
            <a:spAutoFit/>
          </a:bodyPr>
          <a:lstStyle/>
          <a:p>
            <a:pPr>
              <a:lnSpc>
                <a:spcPts val="7699"/>
              </a:lnSpc>
            </a:pPr>
            <a:r>
              <a:rPr lang="en-GB" sz="5400" b="1" spc="-69" dirty="0">
                <a:solidFill>
                  <a:srgbClr val="033C5B"/>
                </a:solidFill>
                <a:latin typeface="HK Grotesk Bold"/>
              </a:rPr>
              <a:t>La importancia de la creación colaborativa de contenidos en EFP</a:t>
            </a:r>
            <a:endParaRPr lang="en-US" sz="5400" b="1" spc="-69" dirty="0">
              <a:solidFill>
                <a:srgbClr val="033C5B"/>
              </a:solidFill>
              <a:latin typeface="HK Grotesk Bold"/>
            </a:endParaRPr>
          </a:p>
        </p:txBody>
      </p:sp>
      <p:sp>
        <p:nvSpPr>
          <p:cNvPr id="5" name="Google Shape;117;p3">
            <a:extLst>
              <a:ext uri="{FF2B5EF4-FFF2-40B4-BE49-F238E27FC236}">
                <a16:creationId xmlns:a16="http://schemas.microsoft.com/office/drawing/2014/main" id="{28BA9C6A-8E86-C8AA-8B2A-954722FA023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CC02B10E-B97B-6263-5063-9339BED6BA6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6B264C49-602A-652A-12B0-8C2DBE457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24" name="TextBox 15">
            <a:extLst>
              <a:ext uri="{FF2B5EF4-FFF2-40B4-BE49-F238E27FC236}">
                <a16:creationId xmlns:a16="http://schemas.microsoft.com/office/drawing/2014/main" id="{8301B630-6C82-CDCF-4A4D-AF2903A15CD4}"/>
              </a:ext>
            </a:extLst>
          </p:cNvPr>
          <p:cNvGraphicFramePr/>
          <p:nvPr>
            <p:extLst>
              <p:ext uri="{D42A27DB-BD31-4B8C-83A1-F6EECF244321}">
                <p14:modId xmlns:p14="http://schemas.microsoft.com/office/powerpoint/2010/main" val="3862607967"/>
              </p:ext>
            </p:extLst>
          </p:nvPr>
        </p:nvGraphicFramePr>
        <p:xfrm>
          <a:off x="395813" y="1894724"/>
          <a:ext cx="16214251" cy="51492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Google Shape;124;p4">
            <a:extLst>
              <a:ext uri="{FF2B5EF4-FFF2-40B4-BE49-F238E27FC236}">
                <a16:creationId xmlns:a16="http://schemas.microsoft.com/office/drawing/2014/main" id="{6AB19182-36AA-FA61-BE1D-48DDFF3843F1}"/>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12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E0D75-39EE-6653-FACE-2E109BCDFAC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6F23D29-8B41-C846-7483-5DC82DEC5E19}"/>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5E41FDC-7B1A-23FA-E2C4-DD6B0C8AE11C}"/>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265A50AB-6696-A633-BBA3-B0162B77260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BCBCB623-1C4F-4EC4-B5DB-6CF4634F0638}"/>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Potenciar el aprendizaje colaborativo</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2770E78A-D761-9FE3-90F4-1ABFBE1A893B}"/>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76A120E5-2D33-FF98-4591-1E5EA1F7CFDE}"/>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AE80DD83-1987-A749-745B-359C7BBA7C2A}"/>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E727726A-C8C1-E0A8-C9CC-E33A2E387839}"/>
              </a:ext>
            </a:extLst>
          </p:cNvPr>
          <p:cNvSpPr txBox="1"/>
          <p:nvPr/>
        </p:nvSpPr>
        <p:spPr>
          <a:xfrm>
            <a:off x="353218" y="305443"/>
            <a:ext cx="11987256" cy="1754326"/>
          </a:xfrm>
          <a:prstGeom prst="rect">
            <a:avLst/>
          </a:prstGeom>
          <a:noFill/>
        </p:spPr>
        <p:txBody>
          <a:bodyPr wrap="square">
            <a:spAutoFit/>
          </a:bodyPr>
          <a:lstStyle/>
          <a:p>
            <a:r>
              <a:rPr lang="en-GB" sz="5400" b="1" spc="-69" dirty="0">
                <a:solidFill>
                  <a:srgbClr val="033C5B"/>
                </a:solidFill>
                <a:latin typeface="HK Grotesk Bold"/>
              </a:rPr>
              <a:t>Ventajas de la creación colaborativa de contenidos para la EFP</a:t>
            </a:r>
            <a:endParaRPr lang="en-US" sz="5400" b="1" spc="-69" dirty="0">
              <a:solidFill>
                <a:srgbClr val="033C5B"/>
              </a:solidFill>
              <a:latin typeface="HK Grotesk Bold"/>
            </a:endParaRPr>
          </a:p>
        </p:txBody>
      </p:sp>
      <p:sp>
        <p:nvSpPr>
          <p:cNvPr id="5" name="Google Shape;117;p3">
            <a:extLst>
              <a:ext uri="{FF2B5EF4-FFF2-40B4-BE49-F238E27FC236}">
                <a16:creationId xmlns:a16="http://schemas.microsoft.com/office/drawing/2014/main" id="{9968C08D-CE55-85B2-8EC0-09E6263A736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8E3E59EB-FC3F-76E3-116A-F88D54B2180C}"/>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A26C07C7-B22C-F561-2EB9-87589E80C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Rectangle 5">
            <a:extLst>
              <a:ext uri="{FF2B5EF4-FFF2-40B4-BE49-F238E27FC236}">
                <a16:creationId xmlns:a16="http://schemas.microsoft.com/office/drawing/2014/main" id="{00FE4702-07B3-36EE-2A34-ADCC3E380192}"/>
              </a:ext>
            </a:extLst>
          </p:cNvPr>
          <p:cNvSpPr/>
          <p:nvPr/>
        </p:nvSpPr>
        <p:spPr>
          <a:xfrm>
            <a:off x="508526" y="2143789"/>
            <a:ext cx="8485700" cy="6520837"/>
          </a:xfrm>
          <a:prstGeom prst="rect">
            <a:avLst/>
          </a:prstGeom>
        </p:spPr>
        <p:txBody>
          <a:bodyPr/>
          <a:lstStyle/>
          <a:p>
            <a:pPr marL="285750" lvl="0" indent="-285750">
              <a:buFont typeface="Arial" panose="020B0604020202020204" pitchFamily="34" charset="0"/>
              <a:buChar char="•"/>
            </a:pPr>
            <a:r>
              <a:rPr lang="en-GB" sz="3200" b="1" dirty="0"/>
              <a:t>Aplicación práctica</a:t>
            </a:r>
            <a:r>
              <a:rPr lang="en-GB" sz="3200" dirty="0"/>
              <a:t>: La creación colaborativa permite a los estudiantes aplicar los conocimientos teóricos a proyectos prácticos similares a los de su oficio.</a:t>
            </a:r>
          </a:p>
          <a:p>
            <a:pPr marL="285750" lvl="0" indent="-285750">
              <a:buFont typeface="Arial" panose="020B0604020202020204" pitchFamily="34" charset="0"/>
              <a:buChar char="•"/>
            </a:pPr>
            <a:r>
              <a:rPr lang="en-GB" sz="3200" b="1" dirty="0"/>
              <a:t>Exposición a diversas habilidades</a:t>
            </a:r>
            <a:r>
              <a:rPr lang="en-GB" sz="3200" dirty="0"/>
              <a:t>: Trabajar juntos en los contenidos expone a los estudiantes a diferentes roles, similares a los de un entorno de trabajo real.</a:t>
            </a:r>
          </a:p>
          <a:p>
            <a:pPr marL="285750" lvl="0" indent="-285750">
              <a:buFont typeface="Arial" panose="020B0604020202020204" pitchFamily="34" charset="0"/>
              <a:buChar char="•"/>
            </a:pPr>
            <a:r>
              <a:rPr lang="en-GB" sz="3200" b="1" dirty="0"/>
              <a:t>Aprendizaje personalizado</a:t>
            </a:r>
            <a:r>
              <a:rPr lang="en-GB" sz="3200" dirty="0"/>
              <a:t>: Los materiales creados en colaboración pueden adaptarse a diferentes ramas profesionales, como ingeniería eléctrica, hostelería o carpintería, lo que hace que el aprendizaje sea muy pertinente.</a:t>
            </a:r>
            <a:endParaRPr lang="en-US" sz="3200" dirty="0"/>
          </a:p>
        </p:txBody>
      </p:sp>
      <p:pic>
        <p:nvPicPr>
          <p:cNvPr id="11" name="Picture 10" descr="A group of people sitting at a table&#10;&#10;Description automatically generated">
            <a:extLst>
              <a:ext uri="{FF2B5EF4-FFF2-40B4-BE49-F238E27FC236}">
                <a16:creationId xmlns:a16="http://schemas.microsoft.com/office/drawing/2014/main" id="{3D412A77-B63B-1F9E-F430-3121CD83A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4718" y="2270522"/>
            <a:ext cx="8716892" cy="4903252"/>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EEC95D89-72F8-916C-9988-8AE338CB3AB4}"/>
              </a:ext>
            </a:extLst>
          </p:cNvPr>
          <p:cNvSpPr txBox="1"/>
          <p:nvPr/>
        </p:nvSpPr>
        <p:spPr>
          <a:xfrm>
            <a:off x="10131972" y="7240797"/>
            <a:ext cx="9144000" cy="338554"/>
          </a:xfrm>
          <a:prstGeom prst="rect">
            <a:avLst/>
          </a:prstGeom>
          <a:noFill/>
        </p:spPr>
        <p:txBody>
          <a:bodyPr wrap="square">
            <a:spAutoFit/>
          </a:bodyPr>
          <a:lstStyle/>
          <a:p>
            <a:r>
              <a:rPr lang="en-GB" sz="1600" i="1" dirty="0"/>
              <a:t>Fuente: </a:t>
            </a:r>
            <a:r>
              <a:rPr lang="en-BE" sz="1600" i="1" dirty="0">
                <a:hlinkClick r:id="rId6"/>
              </a:rPr>
              <a:t>https:</a:t>
            </a:r>
            <a:r>
              <a:rPr lang="en-GB" sz="1600" i="1" dirty="0"/>
              <a:t>//www.educate-me.co/blog/benefits-of-collaborative-learning </a:t>
            </a:r>
            <a:endParaRPr lang="en-BE" sz="1600" i="1" dirty="0"/>
          </a:p>
        </p:txBody>
      </p:sp>
      <p:sp>
        <p:nvSpPr>
          <p:cNvPr id="8" name="Google Shape;124;p4">
            <a:extLst>
              <a:ext uri="{FF2B5EF4-FFF2-40B4-BE49-F238E27FC236}">
                <a16:creationId xmlns:a16="http://schemas.microsoft.com/office/drawing/2014/main" id="{82C0EC10-994F-D38F-FF2A-905C65EBD355}"/>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6620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7ED36-2C6E-DB80-3BBA-FAF93FC3300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6AFC10B-64FA-C75D-24F4-D1646B3C34AC}"/>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DFE7428-EA38-9A5A-D46B-DFB785606E76}"/>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D41E6641-5F28-FC9A-9B47-52F2FD7823A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54836990-073E-0AB1-0553-D27307203256}"/>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Potenciar el aprendizaje colaborativo</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30FEB8E8-6B2D-5521-355B-302B8FEEBF90}"/>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52E17AD-ACDC-F3CE-1F2D-C77062299EF2}"/>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5FCABAA0-B479-C91A-146D-CB64B3282E85}"/>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E0D326C0-6A42-2FF4-44F4-ED8957DBD318}"/>
              </a:ext>
            </a:extLst>
          </p:cNvPr>
          <p:cNvSpPr txBox="1"/>
          <p:nvPr/>
        </p:nvSpPr>
        <p:spPr>
          <a:xfrm>
            <a:off x="433344" y="253121"/>
            <a:ext cx="13206455" cy="1754326"/>
          </a:xfrm>
          <a:prstGeom prst="rect">
            <a:avLst/>
          </a:prstGeom>
          <a:noFill/>
        </p:spPr>
        <p:txBody>
          <a:bodyPr wrap="square">
            <a:spAutoFit/>
          </a:bodyPr>
          <a:lstStyle/>
          <a:p>
            <a:r>
              <a:rPr lang="en-GB" sz="5400" b="1" spc="-69" dirty="0">
                <a:solidFill>
                  <a:srgbClr val="033C5B"/>
                </a:solidFill>
                <a:latin typeface="HK Grotesk Bold"/>
              </a:rPr>
              <a:t>Ejemplos de creación colaborativa de contenidos en EFP</a:t>
            </a:r>
            <a:endParaRPr lang="en-US" sz="5400" b="1" spc="-69" dirty="0">
              <a:solidFill>
                <a:srgbClr val="033C5B"/>
              </a:solidFill>
              <a:latin typeface="HK Grotesk Bold"/>
            </a:endParaRPr>
          </a:p>
        </p:txBody>
      </p:sp>
      <p:sp>
        <p:nvSpPr>
          <p:cNvPr id="5" name="Google Shape;117;p3">
            <a:extLst>
              <a:ext uri="{FF2B5EF4-FFF2-40B4-BE49-F238E27FC236}">
                <a16:creationId xmlns:a16="http://schemas.microsoft.com/office/drawing/2014/main" id="{4EA47AAC-85CC-B6B6-79A3-B92CD01A999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4740647F-6116-5B69-7933-FB33E69ACC2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513FF562-D084-6D59-655E-A801EDB76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Rectangle 5">
            <a:extLst>
              <a:ext uri="{FF2B5EF4-FFF2-40B4-BE49-F238E27FC236}">
                <a16:creationId xmlns:a16="http://schemas.microsoft.com/office/drawing/2014/main" id="{E502B890-7422-D67E-8D57-6BCF96586B20}"/>
              </a:ext>
            </a:extLst>
          </p:cNvPr>
          <p:cNvSpPr/>
          <p:nvPr/>
        </p:nvSpPr>
        <p:spPr>
          <a:xfrm>
            <a:off x="247962" y="1897394"/>
            <a:ext cx="10835078" cy="7050172"/>
          </a:xfrm>
          <a:prstGeom prst="rect">
            <a:avLst/>
          </a:prstGeom>
        </p:spPr>
        <p:txBody>
          <a:bodyPr/>
          <a:lstStyle/>
          <a:p>
            <a:pPr marL="285750" lvl="0" indent="-285750">
              <a:buFont typeface="Arial" panose="020B0604020202020204" pitchFamily="34" charset="0"/>
              <a:buChar char="•"/>
            </a:pPr>
            <a:r>
              <a:rPr lang="en-GB" sz="3200" b="1" dirty="0"/>
              <a:t>Guías de seguridad</a:t>
            </a:r>
            <a:r>
              <a:rPr lang="en-GB" sz="3200" dirty="0"/>
              <a:t>: Los alumnos crean guías de seguridad basadas en las normas del sector, como los protocolos de seguridad en la construcción o la manipulación de maquinaria.</a:t>
            </a:r>
          </a:p>
          <a:p>
            <a:pPr marL="285750" lvl="0" indent="-285750">
              <a:buFont typeface="Arial" panose="020B0604020202020204" pitchFamily="34" charset="0"/>
              <a:buChar char="•"/>
            </a:pPr>
            <a:r>
              <a:rPr lang="en-GB" sz="3200" b="1" dirty="0"/>
              <a:t>Vídeos didácticos</a:t>
            </a:r>
            <a:r>
              <a:rPr lang="en-GB" sz="3200" dirty="0"/>
              <a:t>: Los estudiantes colaboran en la creación de vídeos instructivos paso a paso sobre procedimientos específicos del sector, como el mantenimiento de automóviles o las técnicas culinarias.</a:t>
            </a:r>
          </a:p>
          <a:p>
            <a:pPr marL="285750" lvl="0" indent="-285750">
              <a:buFont typeface="Arial" panose="020B0604020202020204" pitchFamily="34" charset="0"/>
              <a:buChar char="•"/>
            </a:pPr>
            <a:r>
              <a:rPr lang="en-GB" sz="3200" b="1" dirty="0"/>
              <a:t>Casos prácticos</a:t>
            </a:r>
            <a:r>
              <a:rPr lang="en-GB" sz="3200" dirty="0"/>
              <a:t>: Los estudiantes desarrollan casos prácticos que reflejan los retos del sector, como la resolución de problemas técnicos o la gestión de las interacciones con los clientes.</a:t>
            </a:r>
          </a:p>
          <a:p>
            <a:pPr marL="285750" lvl="0" indent="-285750">
              <a:buFont typeface="Arial" panose="020B0604020202020204" pitchFamily="34" charset="0"/>
              <a:buChar char="•"/>
            </a:pPr>
            <a:r>
              <a:rPr lang="en-GB" sz="3200" b="1" dirty="0"/>
              <a:t>Glosarios de términos comerciales</a:t>
            </a:r>
            <a:r>
              <a:rPr lang="en-GB" sz="3200" dirty="0"/>
              <a:t>: Los grupos elaboran glosarios de oficios específicos que incluyen definiciones, imágenes y ejemplos relacionados con su campo.</a:t>
            </a:r>
            <a:endParaRPr lang="en-US" sz="3200" dirty="0"/>
          </a:p>
        </p:txBody>
      </p:sp>
      <p:pic>
        <p:nvPicPr>
          <p:cNvPr id="12" name="Picture 11" descr="A group of people around a table&#10;&#10;Description automatically generated">
            <a:extLst>
              <a:ext uri="{FF2B5EF4-FFF2-40B4-BE49-F238E27FC236}">
                <a16:creationId xmlns:a16="http://schemas.microsoft.com/office/drawing/2014/main" id="{57C571DA-5257-BEAE-41B5-1BBAFC0B3529}"/>
              </a:ext>
            </a:extLst>
          </p:cNvPr>
          <p:cNvPicPr>
            <a:picLocks noChangeAspect="1"/>
          </p:cNvPicPr>
          <p:nvPr/>
        </p:nvPicPr>
        <p:blipFill>
          <a:blip r:embed="rId5" cstate="print">
            <a:extLst>
              <a:ext uri="{28A0092B-C50C-407E-A947-70E740481C1C}">
                <a14:useLocalDpi xmlns:a14="http://schemas.microsoft.com/office/drawing/2010/main" val="0"/>
              </a:ext>
            </a:extLst>
          </a:blip>
          <a:srcRect t="-399" r="7078" b="466"/>
          <a:stretch/>
        </p:blipFill>
        <p:spPr>
          <a:xfrm>
            <a:off x="11066825" y="2593398"/>
            <a:ext cx="6589390" cy="5062393"/>
          </a:xfrm>
          <a:prstGeom prst="rect">
            <a:avLst/>
          </a:prstGeom>
          <a:ln>
            <a:noFill/>
          </a:ln>
          <a:effectLst>
            <a:outerShdw blurRad="292100" dist="139700" dir="2700000" algn="tl" rotWithShape="0">
              <a:srgbClr val="333333">
                <a:alpha val="65000"/>
              </a:srgbClr>
            </a:outerShdw>
          </a:effectLst>
        </p:spPr>
      </p:pic>
      <p:sp>
        <p:nvSpPr>
          <p:cNvPr id="8" name="Google Shape;124;p4">
            <a:extLst>
              <a:ext uri="{FF2B5EF4-FFF2-40B4-BE49-F238E27FC236}">
                <a16:creationId xmlns:a16="http://schemas.microsoft.com/office/drawing/2014/main" id="{F7E484EB-B7CF-41EB-47D0-8E92F249C34D}"/>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5731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180E-87D2-C7DF-B28E-E61C92E5CEB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49FB91F-3E8E-1933-C6C6-2FFF2EDDC072}"/>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7BA3D2DB-201C-B1FC-9DFB-2E03850798CD}"/>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BE852D05-3BFB-5DEC-5C06-46A8A3E0D4A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C7E4EF17-DC72-B990-ED0E-0CF8187F3B75}"/>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Potenciar el aprendizaje colaborativo</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1AFE83CF-69B5-2A98-64B0-9D310D7774EF}"/>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FA9D1863-7E4B-398A-45B0-768192AA0EF8}"/>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EFA37721-D37E-444E-4E35-16F73CFA9236}"/>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1" name="Diagram 10">
            <a:extLst>
              <a:ext uri="{FF2B5EF4-FFF2-40B4-BE49-F238E27FC236}">
                <a16:creationId xmlns:a16="http://schemas.microsoft.com/office/drawing/2014/main" id="{46870EF4-BC75-B48E-425B-D3E42DFBDB44}"/>
              </a:ext>
            </a:extLst>
          </p:cNvPr>
          <p:cNvGraphicFramePr/>
          <p:nvPr>
            <p:extLst>
              <p:ext uri="{D42A27DB-BD31-4B8C-83A1-F6EECF244321}">
                <p14:modId xmlns:p14="http://schemas.microsoft.com/office/powerpoint/2010/main" val="432411309"/>
              </p:ext>
            </p:extLst>
          </p:nvPr>
        </p:nvGraphicFramePr>
        <p:xfrm>
          <a:off x="658630" y="2588399"/>
          <a:ext cx="14935200" cy="2923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F8E2B11D-C793-E209-CA7A-94F847DF1310}"/>
              </a:ext>
            </a:extLst>
          </p:cNvPr>
          <p:cNvSpPr txBox="1"/>
          <p:nvPr/>
        </p:nvSpPr>
        <p:spPr>
          <a:xfrm>
            <a:off x="578278" y="1964535"/>
            <a:ext cx="8356260" cy="530851"/>
          </a:xfrm>
          <a:prstGeom prst="rect">
            <a:avLst/>
          </a:prstGeom>
          <a:noFill/>
        </p:spPr>
        <p:txBody>
          <a:bodyPr wrap="square">
            <a:spAutoFit/>
          </a:bodyPr>
          <a:lstStyle/>
          <a:p>
            <a:pPr>
              <a:lnSpc>
                <a:spcPts val="3639"/>
              </a:lnSpc>
              <a:spcBef>
                <a:spcPct val="0"/>
              </a:spcBef>
            </a:pPr>
            <a:r>
              <a:rPr lang="en-GB" sz="2400" b="1" dirty="0">
                <a:solidFill>
                  <a:srgbClr val="121212"/>
                </a:solidFill>
                <a:latin typeface="HK Grotesk Light"/>
              </a:rPr>
              <a:t>Elevar el papel del educador en el aprendizaje colaborativo</a:t>
            </a:r>
            <a:endParaRPr lang="en-GB" sz="2400" dirty="0">
              <a:solidFill>
                <a:srgbClr val="121212"/>
              </a:solidFill>
              <a:latin typeface="HK Grotesk Light"/>
            </a:endParaRPr>
          </a:p>
        </p:txBody>
      </p:sp>
      <p:sp>
        <p:nvSpPr>
          <p:cNvPr id="20" name="TextBox 19">
            <a:extLst>
              <a:ext uri="{FF2B5EF4-FFF2-40B4-BE49-F238E27FC236}">
                <a16:creationId xmlns:a16="http://schemas.microsoft.com/office/drawing/2014/main" id="{85E4D33F-FA93-7609-BF0A-AC1CAD3FCD2A}"/>
              </a:ext>
            </a:extLst>
          </p:cNvPr>
          <p:cNvSpPr txBox="1"/>
          <p:nvPr/>
        </p:nvSpPr>
        <p:spPr>
          <a:xfrm>
            <a:off x="508526" y="254041"/>
            <a:ext cx="11369244" cy="1754326"/>
          </a:xfrm>
          <a:prstGeom prst="rect">
            <a:avLst/>
          </a:prstGeom>
          <a:noFill/>
        </p:spPr>
        <p:txBody>
          <a:bodyPr wrap="square">
            <a:spAutoFit/>
          </a:bodyPr>
          <a:lstStyle/>
          <a:p>
            <a:r>
              <a:rPr lang="en-GB" sz="5400" b="1" spc="-69" dirty="0">
                <a:solidFill>
                  <a:srgbClr val="033C5B"/>
                </a:solidFill>
                <a:latin typeface="HK Grotesk Bold"/>
              </a:rPr>
              <a:t>Alcanzar la excelencia mediante la colaboración</a:t>
            </a:r>
            <a:endParaRPr lang="en-US" sz="5400" b="1" spc="-69" dirty="0">
              <a:solidFill>
                <a:srgbClr val="033C5B"/>
              </a:solidFill>
              <a:latin typeface="HK Grotesk Bold"/>
            </a:endParaRPr>
          </a:p>
        </p:txBody>
      </p:sp>
      <p:sp>
        <p:nvSpPr>
          <p:cNvPr id="6" name="TextBox 5">
            <a:extLst>
              <a:ext uri="{FF2B5EF4-FFF2-40B4-BE49-F238E27FC236}">
                <a16:creationId xmlns:a16="http://schemas.microsoft.com/office/drawing/2014/main" id="{57268904-8F7B-B991-6391-EA33A6BA1452}"/>
              </a:ext>
            </a:extLst>
          </p:cNvPr>
          <p:cNvSpPr txBox="1"/>
          <p:nvPr/>
        </p:nvSpPr>
        <p:spPr>
          <a:xfrm>
            <a:off x="2305138" y="7034080"/>
            <a:ext cx="12852060" cy="1138773"/>
          </a:xfrm>
          <a:prstGeom prst="rect">
            <a:avLst/>
          </a:prstGeom>
          <a:noFill/>
        </p:spPr>
        <p:txBody>
          <a:bodyPr wrap="square">
            <a:spAutoFit/>
          </a:bodyPr>
          <a:lstStyle/>
          <a:p>
            <a:pPr algn="just"/>
            <a:r>
              <a:rPr lang="en-GB" sz="2800" b="0" i="0" dirty="0">
                <a:solidFill>
                  <a:srgbClr val="0D0D0D"/>
                </a:solidFill>
                <a:effectLst/>
                <a:latin typeface="HK Grotesk Light" panose="020B0604020202020204" charset="0"/>
              </a:rPr>
              <a:t>La colaboración </a:t>
            </a:r>
            <a:r>
              <a:rPr lang="en-GB" sz="2000" b="0" i="0" dirty="0">
                <a:solidFill>
                  <a:srgbClr val="0D0D0D"/>
                </a:solidFill>
                <a:effectLst/>
                <a:latin typeface="HK Grotesk Light" panose="020B0604020202020204" charset="0"/>
              </a:rPr>
              <a:t>no es un mero medio para alcanzar un fin, sino un proceso transformador que enriquece tanto a los contenidos como a los creadores. Al poner en común nuestras ideas, experiencias y conocimientos colectivos, forjamos contenidos que no solo son más completos, sino también más matizados y reflejan perspectivas diversas.</a:t>
            </a:r>
            <a:endParaRPr lang="en-GB" sz="2000" dirty="0">
              <a:latin typeface="HK Grotesk Light" panose="020B0604020202020204" charset="0"/>
            </a:endParaRPr>
          </a:p>
        </p:txBody>
      </p:sp>
      <p:sp>
        <p:nvSpPr>
          <p:cNvPr id="17" name="TextBox 16">
            <a:extLst>
              <a:ext uri="{FF2B5EF4-FFF2-40B4-BE49-F238E27FC236}">
                <a16:creationId xmlns:a16="http://schemas.microsoft.com/office/drawing/2014/main" id="{98674462-9C5E-C847-ADAC-2B98FCE661B5}"/>
              </a:ext>
            </a:extLst>
          </p:cNvPr>
          <p:cNvSpPr txBox="1"/>
          <p:nvPr/>
        </p:nvSpPr>
        <p:spPr>
          <a:xfrm>
            <a:off x="613535" y="5933782"/>
            <a:ext cx="9144000" cy="584775"/>
          </a:xfrm>
          <a:prstGeom prst="rect">
            <a:avLst/>
          </a:prstGeom>
          <a:noFill/>
        </p:spPr>
        <p:txBody>
          <a:bodyPr wrap="square">
            <a:spAutoFit/>
          </a:bodyPr>
          <a:lstStyle>
            <a:defPPr>
              <a:defRPr lang="en-US"/>
            </a:defPPr>
            <a:lvl1pPr>
              <a:defRPr sz="2400" b="1">
                <a:solidFill>
                  <a:srgbClr val="121212"/>
                </a:solidFill>
                <a:latin typeface="HK Grotesk Light"/>
              </a:defRPr>
            </a:lvl1pPr>
          </a:lstStyle>
          <a:p>
            <a:r>
              <a:rPr lang="en-GB" sz="3200" u="sng" dirty="0"/>
              <a:t>La colaboración como brújula</a:t>
            </a:r>
          </a:p>
        </p:txBody>
      </p:sp>
      <p:sp>
        <p:nvSpPr>
          <p:cNvPr id="5" name="Google Shape;117;p3">
            <a:extLst>
              <a:ext uri="{FF2B5EF4-FFF2-40B4-BE49-F238E27FC236}">
                <a16:creationId xmlns:a16="http://schemas.microsoft.com/office/drawing/2014/main" id="{9F5ED8ED-C937-D2CD-AB6D-624079D87DF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480ABC9F-D20D-04C2-7B3F-279BB206C4C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8F24D532-EA11-A76F-0907-5378C914D1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3" name="Graphic 12" descr="Line arrow: Anti-clockwise curve outline">
            <a:extLst>
              <a:ext uri="{FF2B5EF4-FFF2-40B4-BE49-F238E27FC236}">
                <a16:creationId xmlns:a16="http://schemas.microsoft.com/office/drawing/2014/main" id="{4CABC2E8-2770-E186-9B55-C51431DE41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8668534">
            <a:off x="1245439" y="6435450"/>
            <a:ext cx="914400" cy="914400"/>
          </a:xfrm>
          <a:prstGeom prst="rect">
            <a:avLst/>
          </a:prstGeom>
        </p:spPr>
      </p:pic>
      <p:sp>
        <p:nvSpPr>
          <p:cNvPr id="8" name="Google Shape;124;p4">
            <a:extLst>
              <a:ext uri="{FF2B5EF4-FFF2-40B4-BE49-F238E27FC236}">
                <a16:creationId xmlns:a16="http://schemas.microsoft.com/office/drawing/2014/main" id="{1D32962F-D16A-BD49-F7F0-9DDA102A3373}"/>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9657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E422-3EA5-CD19-505C-0A97040BFB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68023B2-E79A-1B20-014A-BB9C83830613}"/>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736F1208-E15A-5B2E-9BC8-864D413B1DE1}"/>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9A38FE9-9ACE-F2C4-1CC8-62D1C450AC0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98D75F8C-2E2A-8A90-215E-6001DCDBA7E1}"/>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85A3798-BEAD-9A0B-1061-F362F322FB9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B9F52AC6-6211-26FF-7134-D52723E2536A}"/>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8" name="Diagram 17">
            <a:extLst>
              <a:ext uri="{FF2B5EF4-FFF2-40B4-BE49-F238E27FC236}">
                <a16:creationId xmlns:a16="http://schemas.microsoft.com/office/drawing/2014/main" id="{6FE35FDD-B436-A8CB-B260-BC808C98ACEB}"/>
              </a:ext>
            </a:extLst>
          </p:cNvPr>
          <p:cNvGraphicFramePr/>
          <p:nvPr>
            <p:extLst>
              <p:ext uri="{D42A27DB-BD31-4B8C-83A1-F6EECF244321}">
                <p14:modId xmlns:p14="http://schemas.microsoft.com/office/powerpoint/2010/main" val="2892922763"/>
              </p:ext>
            </p:extLst>
          </p:nvPr>
        </p:nvGraphicFramePr>
        <p:xfrm>
          <a:off x="569084" y="1426954"/>
          <a:ext cx="15485110" cy="73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405E562-50D1-51B6-071C-8A1D934B1910}"/>
              </a:ext>
            </a:extLst>
          </p:cNvPr>
          <p:cNvSpPr txBox="1"/>
          <p:nvPr/>
        </p:nvSpPr>
        <p:spPr>
          <a:xfrm>
            <a:off x="208604" y="352361"/>
            <a:ext cx="16369898" cy="986680"/>
          </a:xfrm>
          <a:prstGeom prst="rect">
            <a:avLst/>
          </a:prstGeom>
          <a:noFill/>
        </p:spPr>
        <p:txBody>
          <a:bodyPr wrap="square" lIns="91440" tIns="45720" rIns="91440" bIns="45720" anchor="t">
            <a:spAutoFit/>
          </a:bodyPr>
          <a:lstStyle/>
          <a:p>
            <a:pPr>
              <a:lnSpc>
                <a:spcPts val="7699"/>
              </a:lnSpc>
            </a:pPr>
            <a:r>
              <a:rPr lang="en-GB" sz="4000" spc="-69" dirty="0">
                <a:solidFill>
                  <a:srgbClr val="033C5B"/>
                </a:solidFill>
                <a:latin typeface="HK Grotesk Bold"/>
              </a:rPr>
              <a:t>Principios para el desarrollo eficaz de contenidos en colaboración</a:t>
            </a:r>
            <a:endParaRPr lang="en-US" sz="4000" spc="-69">
              <a:solidFill>
                <a:srgbClr val="033C5B"/>
              </a:solidFill>
              <a:latin typeface="HK Grotesk Bold"/>
            </a:endParaRPr>
          </a:p>
        </p:txBody>
      </p:sp>
      <p:sp>
        <p:nvSpPr>
          <p:cNvPr id="7" name="Google Shape;117;p3">
            <a:extLst>
              <a:ext uri="{FF2B5EF4-FFF2-40B4-BE49-F238E27FC236}">
                <a16:creationId xmlns:a16="http://schemas.microsoft.com/office/drawing/2014/main" id="{55FCAEFE-92B9-2A59-8790-EECE37B5C84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2B7CBD7A-2128-2C66-BE9F-EAFBF76381E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9CA752E2-548F-46D2-3625-18FB0C4E6E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5" name="Google Shape;124;p4">
            <a:extLst>
              <a:ext uri="{FF2B5EF4-FFF2-40B4-BE49-F238E27FC236}">
                <a16:creationId xmlns:a16="http://schemas.microsoft.com/office/drawing/2014/main" id="{094C7614-8727-779E-E4B5-670768BB4DD9}"/>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9816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7795" y="703055"/>
            <a:ext cx="15839379" cy="738664"/>
          </a:xfrm>
          <a:prstGeom prst="rect">
            <a:avLst/>
          </a:prstGeom>
        </p:spPr>
        <p:txBody>
          <a:bodyPr wrap="square" lIns="0" tIns="0" rIns="0" bIns="0" rtlCol="0" anchor="t">
            <a:spAutoFit/>
          </a:bodyPr>
          <a:lstStyle/>
          <a:p>
            <a:r>
              <a:rPr lang="en-GB" sz="4800" spc="-87" dirty="0">
                <a:solidFill>
                  <a:srgbClr val="033C5B"/>
                </a:solidFill>
                <a:latin typeface="HK Grotesk Bold"/>
              </a:rPr>
              <a:t>Herramientas de colaboración: Aprovechar la tecnología</a:t>
            </a:r>
          </a:p>
        </p:txBody>
      </p:sp>
      <p:sp>
        <p:nvSpPr>
          <p:cNvPr id="3" name="AutoShape 3"/>
          <p:cNvSpPr/>
          <p:nvPr/>
        </p:nvSpPr>
        <p:spPr>
          <a:xfrm>
            <a:off x="17044742" y="-150232"/>
            <a:ext cx="1246758" cy="8954299"/>
          </a:xfrm>
          <a:prstGeom prst="rect">
            <a:avLst/>
          </a:prstGeom>
          <a:solidFill>
            <a:srgbClr val="FB8709"/>
          </a:solidFill>
        </p:spPr>
        <p:txBody>
          <a:bodyPr/>
          <a:lstStyle/>
          <a:p>
            <a:endParaRPr lang="en-IE"/>
          </a:p>
        </p:txBody>
      </p:sp>
      <p:sp>
        <p:nvSpPr>
          <p:cNvPr id="4" name="AutoShape 4"/>
          <p:cNvSpPr/>
          <p:nvPr/>
        </p:nvSpPr>
        <p:spPr>
          <a:xfrm rot="-5400000">
            <a:off x="8522371" y="-9206301"/>
            <a:ext cx="1246758" cy="18291501"/>
          </a:xfrm>
          <a:prstGeom prst="rect">
            <a:avLst/>
          </a:prstGeom>
          <a:solidFill>
            <a:srgbClr val="FB8709"/>
          </a:solidFill>
        </p:spPr>
        <p:txBody>
          <a:bodyPr/>
          <a:lstStyle/>
          <a:p>
            <a:endParaRPr lang="en-IE"/>
          </a:p>
        </p:txBody>
      </p:sp>
      <p:grpSp>
        <p:nvGrpSpPr>
          <p:cNvPr id="5" name="Group 5"/>
          <p:cNvGrpSpPr/>
          <p:nvPr/>
        </p:nvGrpSpPr>
        <p:grpSpPr>
          <a:xfrm rot="-10800000">
            <a:off x="13961765" y="-1849"/>
            <a:ext cx="4329736" cy="4322808"/>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8" name="TextBox 8"/>
          <p:cNvSpPr txBox="1"/>
          <p:nvPr/>
        </p:nvSpPr>
        <p:spPr>
          <a:xfrm>
            <a:off x="850789" y="2354607"/>
            <a:ext cx="14416085" cy="1692771"/>
          </a:xfrm>
          <a:prstGeom prst="rect">
            <a:avLst/>
          </a:prstGeom>
        </p:spPr>
        <p:txBody>
          <a:bodyPr wrap="square" lIns="0" tIns="0" rIns="0" bIns="0" rtlCol="0" anchor="t">
            <a:spAutoFit/>
          </a:bodyPr>
          <a:lstStyle/>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Google Docs, Sheets y Slides: </a:t>
            </a:r>
            <a:r>
              <a:rPr lang="en-GB" sz="2000" dirty="0">
                <a:solidFill>
                  <a:srgbClr val="121212"/>
                </a:solidFill>
                <a:latin typeface="HK Grotesk Light"/>
              </a:rPr>
              <a:t>Permiten que varios usuarios trabajen simultáneamente en el mismo documento, proporcionando un entorno de colaboración en tiempo real. La facilidad de acceso y las funciones intuitivas de comentarios y sugerencias hacen que estas herramientas sean indispensables para los proyectos colaborativos.</a:t>
            </a:r>
          </a:p>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Microsoft Office 365: </a:t>
            </a:r>
            <a:r>
              <a:rPr lang="en-GB" sz="2000" dirty="0">
                <a:solidFill>
                  <a:srgbClr val="121212"/>
                </a:solidFill>
                <a:latin typeface="HK Grotesk Light"/>
              </a:rPr>
              <a:t>Ofrece un conjunto de herramientas que apoyan la colaboración en tiempo real, permitiendo a los equipos ser coautores de documentos, hojas de cálculo y presentaciones, facilitado por la perfecta integración con soluciones de almacenamiento en la nube como OneDrive.</a:t>
            </a:r>
            <a:endParaRPr lang="en-US" sz="2000" dirty="0">
              <a:solidFill>
                <a:srgbClr val="121212"/>
              </a:solidFill>
              <a:latin typeface="HK Grotesk Light"/>
            </a:endParaRPr>
          </a:p>
        </p:txBody>
      </p:sp>
      <p:sp>
        <p:nvSpPr>
          <p:cNvPr id="12" name="AutoShape 12"/>
          <p:cNvSpPr/>
          <p:nvPr/>
        </p:nvSpPr>
        <p:spPr>
          <a:xfrm rot="5400000">
            <a:off x="9139238" y="173356"/>
            <a:ext cx="9525" cy="17270948"/>
          </a:xfrm>
          <a:prstGeom prst="rect">
            <a:avLst/>
          </a:prstGeom>
          <a:solidFill>
            <a:srgbClr val="FB8709"/>
          </a:solidFill>
        </p:spPr>
        <p:txBody>
          <a:bodyPr/>
          <a:lstStyle/>
          <a:p>
            <a:endParaRPr lang="en-IE"/>
          </a:p>
        </p:txBody>
      </p:sp>
      <p:sp>
        <p:nvSpPr>
          <p:cNvPr id="13" name="TextBox 11">
            <a:extLst>
              <a:ext uri="{FF2B5EF4-FFF2-40B4-BE49-F238E27FC236}">
                <a16:creationId xmlns:a16="http://schemas.microsoft.com/office/drawing/2014/main" id="{6C9E1FB1-3D29-273E-1E87-72DB48A8156B}"/>
              </a:ext>
            </a:extLst>
          </p:cNvPr>
          <p:cNvSpPr txBox="1"/>
          <p:nvPr/>
        </p:nvSpPr>
        <p:spPr>
          <a:xfrm>
            <a:off x="380048" y="1732518"/>
            <a:ext cx="9704651" cy="430887"/>
          </a:xfrm>
          <a:prstGeom prst="rect">
            <a:avLst/>
          </a:prstGeom>
        </p:spPr>
        <p:txBody>
          <a:bodyPr wrap="square" lIns="0" tIns="0" rIns="0" bIns="0" rtlCol="0" anchor="t">
            <a:spAutoFit/>
          </a:bodyPr>
          <a:lstStyle/>
          <a:p>
            <a:pPr>
              <a:spcBef>
                <a:spcPct val="0"/>
              </a:spcBef>
            </a:pPr>
            <a:r>
              <a:rPr lang="en-GB" sz="2800" b="1" dirty="0">
                <a:solidFill>
                  <a:srgbClr val="121212"/>
                </a:solidFill>
                <a:latin typeface="HK Grotesk Light"/>
              </a:rPr>
              <a:t>Documentos compartidos y edición en tiempo real:</a:t>
            </a:r>
            <a:endParaRPr lang="en-US" sz="2800" b="1" dirty="0">
              <a:solidFill>
                <a:srgbClr val="121212"/>
              </a:solidFill>
              <a:latin typeface="HK Grotesk Light"/>
            </a:endParaRPr>
          </a:p>
        </p:txBody>
      </p:sp>
      <p:sp>
        <p:nvSpPr>
          <p:cNvPr id="14" name="TextBox 8">
            <a:extLst>
              <a:ext uri="{FF2B5EF4-FFF2-40B4-BE49-F238E27FC236}">
                <a16:creationId xmlns:a16="http://schemas.microsoft.com/office/drawing/2014/main" id="{35CEBFCF-EA2A-9C25-ED9D-F838041CF14C}"/>
              </a:ext>
            </a:extLst>
          </p:cNvPr>
          <p:cNvSpPr txBox="1"/>
          <p:nvPr/>
        </p:nvSpPr>
        <p:spPr>
          <a:xfrm>
            <a:off x="803434" y="5077680"/>
            <a:ext cx="14416085" cy="1384995"/>
          </a:xfrm>
          <a:prstGeom prst="rect">
            <a:avLst/>
          </a:prstGeom>
        </p:spPr>
        <p:txBody>
          <a:bodyPr wrap="square" lIns="0" tIns="0" rIns="0" bIns="0" rtlCol="0" anchor="t">
            <a:spAutoFit/>
          </a:bodyPr>
          <a:lstStyle>
            <a:defPPr>
              <a:defRPr lang="en-US"/>
            </a:defPPr>
            <a:lvl1pPr marL="342900" indent="-342900" algn="just">
              <a:spcBef>
                <a:spcPts val="600"/>
              </a:spcBef>
              <a:spcAft>
                <a:spcPts val="600"/>
              </a:spcAft>
              <a:buFont typeface="Arial" panose="020B0604020202020204" pitchFamily="34" charset="0"/>
              <a:buChar char="•"/>
              <a:defRPr sz="2000" b="1">
                <a:solidFill>
                  <a:srgbClr val="121212"/>
                </a:solidFill>
                <a:latin typeface="HK Grotesk Light"/>
              </a:defRPr>
            </a:lvl1pPr>
          </a:lstStyle>
          <a:p>
            <a:r>
              <a:rPr lang="en-GB" dirty="0"/>
              <a:t>Dropbox: </a:t>
            </a:r>
            <a:r>
              <a:rPr lang="en-GB" b="0" dirty="0"/>
              <a:t>Un servicio de almacenamiento en la nube que simplifica el uso compartido de archivos y carpetas de gran tamaño, facilitando a los equipos el acceso a los contenidos y la colaboración en ellos desde cualquier lugar y en cualquier momento.</a:t>
            </a:r>
          </a:p>
          <a:p>
            <a:r>
              <a:rPr lang="en-GB" dirty="0"/>
              <a:t>Google Drive: </a:t>
            </a:r>
            <a:r>
              <a:rPr lang="en-GB" b="0" dirty="0"/>
              <a:t>Proporciona una plataforma centralizada para almacenar, compartir y colaborar en archivos y carpetas, integrada con el conjunto de herramientas de productividad de Google.</a:t>
            </a:r>
            <a:endParaRPr lang="en-US" b="0" dirty="0"/>
          </a:p>
        </p:txBody>
      </p:sp>
      <p:sp>
        <p:nvSpPr>
          <p:cNvPr id="15" name="TextBox 11">
            <a:extLst>
              <a:ext uri="{FF2B5EF4-FFF2-40B4-BE49-F238E27FC236}">
                <a16:creationId xmlns:a16="http://schemas.microsoft.com/office/drawing/2014/main" id="{226E213A-3406-6997-00F8-A113EA119269}"/>
              </a:ext>
            </a:extLst>
          </p:cNvPr>
          <p:cNvSpPr txBox="1"/>
          <p:nvPr/>
        </p:nvSpPr>
        <p:spPr>
          <a:xfrm>
            <a:off x="384629" y="4517318"/>
            <a:ext cx="10353915" cy="430887"/>
          </a:xfrm>
          <a:prstGeom prst="rect">
            <a:avLst/>
          </a:prstGeom>
        </p:spPr>
        <p:txBody>
          <a:bodyPr wrap="square" lIns="0" tIns="0" rIns="0" bIns="0" rtlCol="0" anchor="t">
            <a:spAutoFit/>
          </a:bodyPr>
          <a:lstStyle>
            <a:defPPr>
              <a:defRPr lang="en-US"/>
            </a:defPPr>
            <a:lvl1pPr>
              <a:spcBef>
                <a:spcPct val="0"/>
              </a:spcBef>
              <a:defRPr sz="2800" b="1">
                <a:solidFill>
                  <a:srgbClr val="121212"/>
                </a:solidFill>
                <a:latin typeface="HK Grotesk Light"/>
              </a:defRPr>
            </a:lvl1pPr>
          </a:lstStyle>
          <a:p>
            <a:r>
              <a:rPr lang="en-GB" dirty="0"/>
              <a:t>Almacenamiento en la nube y uso compartido de archivos:</a:t>
            </a:r>
            <a:endParaRPr lang="en-US" dirty="0"/>
          </a:p>
        </p:txBody>
      </p:sp>
      <p:sp>
        <p:nvSpPr>
          <p:cNvPr id="20" name="TextBox 8">
            <a:extLst>
              <a:ext uri="{FF2B5EF4-FFF2-40B4-BE49-F238E27FC236}">
                <a16:creationId xmlns:a16="http://schemas.microsoft.com/office/drawing/2014/main" id="{C2A0D898-FDD1-40B8-426E-B705FCD6A05A}"/>
              </a:ext>
            </a:extLst>
          </p:cNvPr>
          <p:cNvSpPr txBox="1"/>
          <p:nvPr/>
        </p:nvSpPr>
        <p:spPr>
          <a:xfrm>
            <a:off x="786686" y="7376127"/>
            <a:ext cx="14480187" cy="1384995"/>
          </a:xfrm>
          <a:prstGeom prst="rect">
            <a:avLst/>
          </a:prstGeom>
        </p:spPr>
        <p:txBody>
          <a:bodyPr wrap="square" lIns="0" tIns="0" rIns="0" bIns="0" rtlCol="0" anchor="t">
            <a:spAutoFit/>
          </a:bodyPr>
          <a:lstStyle/>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WordPress: </a:t>
            </a:r>
            <a:r>
              <a:rPr lang="en-GB" sz="2000" dirty="0">
                <a:solidFill>
                  <a:srgbClr val="121212"/>
                </a:solidFill>
                <a:latin typeface="HK Grotesk Light"/>
              </a:rPr>
              <a:t>Permite que varios usuarios aporten, editen y gestionen contenidos para sitios web o blogs, lo que lo convierte en una herramienta versátil para la creación y publicación colaborativa de contenidos.</a:t>
            </a:r>
          </a:p>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Moodle: </a:t>
            </a:r>
            <a:r>
              <a:rPr lang="en-GB" sz="2000" dirty="0">
                <a:solidFill>
                  <a:srgbClr val="121212"/>
                </a:solidFill>
                <a:latin typeface="HK Grotesk Light"/>
              </a:rPr>
              <a:t>Una plataforma de aprendizaje de código abierto diseñada para proporcionar a educadores, administradores y alumnos un único sistema robusto, seguro e integrado para crear entornos de aprendizaje personalizados.</a:t>
            </a:r>
          </a:p>
        </p:txBody>
      </p:sp>
      <p:sp>
        <p:nvSpPr>
          <p:cNvPr id="21" name="TextBox 11">
            <a:extLst>
              <a:ext uri="{FF2B5EF4-FFF2-40B4-BE49-F238E27FC236}">
                <a16:creationId xmlns:a16="http://schemas.microsoft.com/office/drawing/2014/main" id="{96439092-E36D-6313-802E-46344781EFC9}"/>
              </a:ext>
            </a:extLst>
          </p:cNvPr>
          <p:cNvSpPr txBox="1"/>
          <p:nvPr/>
        </p:nvSpPr>
        <p:spPr>
          <a:xfrm>
            <a:off x="565933" y="6836612"/>
            <a:ext cx="7263874" cy="430887"/>
          </a:xfrm>
          <a:prstGeom prst="rect">
            <a:avLst/>
          </a:prstGeom>
        </p:spPr>
        <p:txBody>
          <a:bodyPr wrap="square" lIns="0" tIns="0" rIns="0" bIns="0" rtlCol="0" anchor="t">
            <a:spAutoFit/>
          </a:bodyPr>
          <a:lstStyle>
            <a:defPPr>
              <a:defRPr lang="en-US"/>
            </a:defPPr>
            <a:lvl1pPr>
              <a:spcBef>
                <a:spcPct val="0"/>
              </a:spcBef>
              <a:defRPr sz="2800" b="1">
                <a:solidFill>
                  <a:srgbClr val="121212"/>
                </a:solidFill>
                <a:latin typeface="HK Grotesk Light"/>
              </a:defRPr>
            </a:lvl1pPr>
          </a:lstStyle>
          <a:p>
            <a:r>
              <a:rPr lang="en-GB" dirty="0"/>
              <a:t>Sistemas de gestión de contenidos (CMS):</a:t>
            </a:r>
            <a:endParaRPr lang="en-US" dirty="0"/>
          </a:p>
        </p:txBody>
      </p:sp>
      <p:sp>
        <p:nvSpPr>
          <p:cNvPr id="22" name="Google Shape;117;p3">
            <a:extLst>
              <a:ext uri="{FF2B5EF4-FFF2-40B4-BE49-F238E27FC236}">
                <a16:creationId xmlns:a16="http://schemas.microsoft.com/office/drawing/2014/main" id="{35AC4C3C-EF23-EF15-379F-7526B450A57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18;p3">
            <a:extLst>
              <a:ext uri="{FF2B5EF4-FFF2-40B4-BE49-F238E27FC236}">
                <a16:creationId xmlns:a16="http://schemas.microsoft.com/office/drawing/2014/main" id="{5B7EEFD5-C4F3-919A-41EF-416A8FD47118}"/>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FA99D999-656A-3819-5E22-83DCB7EA96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8" name="Picture 27">
            <a:extLst>
              <a:ext uri="{FF2B5EF4-FFF2-40B4-BE49-F238E27FC236}">
                <a16:creationId xmlns:a16="http://schemas.microsoft.com/office/drawing/2014/main" id="{F874EE57-BC83-069A-A2A1-7B935E998066}"/>
              </a:ext>
            </a:extLst>
          </p:cNvPr>
          <p:cNvPicPr>
            <a:picLocks noChangeAspect="1"/>
          </p:cNvPicPr>
          <p:nvPr/>
        </p:nvPicPr>
        <p:blipFill>
          <a:blip r:embed="rId7"/>
          <a:stretch>
            <a:fillRect/>
          </a:stretch>
        </p:blipFill>
        <p:spPr>
          <a:xfrm>
            <a:off x="381000" y="2339276"/>
            <a:ext cx="695427" cy="693394"/>
          </a:xfrm>
          <a:prstGeom prst="rect">
            <a:avLst/>
          </a:prstGeom>
        </p:spPr>
      </p:pic>
      <p:pic>
        <p:nvPicPr>
          <p:cNvPr id="30" name="Picture 29">
            <a:extLst>
              <a:ext uri="{FF2B5EF4-FFF2-40B4-BE49-F238E27FC236}">
                <a16:creationId xmlns:a16="http://schemas.microsoft.com/office/drawing/2014/main" id="{5FDFAC74-F903-0D31-BBCF-36CD70997C01}"/>
              </a:ext>
            </a:extLst>
          </p:cNvPr>
          <p:cNvPicPr>
            <a:picLocks noChangeAspect="1"/>
          </p:cNvPicPr>
          <p:nvPr/>
        </p:nvPicPr>
        <p:blipFill>
          <a:blip r:embed="rId8"/>
          <a:stretch>
            <a:fillRect/>
          </a:stretch>
        </p:blipFill>
        <p:spPr>
          <a:xfrm>
            <a:off x="320924" y="3298726"/>
            <a:ext cx="815578" cy="719313"/>
          </a:xfrm>
          <a:prstGeom prst="rect">
            <a:avLst/>
          </a:prstGeom>
        </p:spPr>
      </p:pic>
      <p:pic>
        <p:nvPicPr>
          <p:cNvPr id="34" name="Picture 33">
            <a:extLst>
              <a:ext uri="{FF2B5EF4-FFF2-40B4-BE49-F238E27FC236}">
                <a16:creationId xmlns:a16="http://schemas.microsoft.com/office/drawing/2014/main" id="{03631F93-3E80-0C7D-0D04-90D375A07304}"/>
              </a:ext>
            </a:extLst>
          </p:cNvPr>
          <p:cNvPicPr>
            <a:picLocks noChangeAspect="1"/>
          </p:cNvPicPr>
          <p:nvPr/>
        </p:nvPicPr>
        <p:blipFill>
          <a:blip r:embed="rId9"/>
          <a:stretch>
            <a:fillRect/>
          </a:stretch>
        </p:blipFill>
        <p:spPr>
          <a:xfrm>
            <a:off x="458482" y="5016557"/>
            <a:ext cx="656411" cy="676454"/>
          </a:xfrm>
          <a:prstGeom prst="rect">
            <a:avLst/>
          </a:prstGeom>
        </p:spPr>
      </p:pic>
      <p:pic>
        <p:nvPicPr>
          <p:cNvPr id="36" name="Picture 35">
            <a:extLst>
              <a:ext uri="{FF2B5EF4-FFF2-40B4-BE49-F238E27FC236}">
                <a16:creationId xmlns:a16="http://schemas.microsoft.com/office/drawing/2014/main" id="{8921C01E-0305-DAD7-762B-11F5C8F95755}"/>
              </a:ext>
            </a:extLst>
          </p:cNvPr>
          <p:cNvPicPr>
            <a:picLocks noChangeAspect="1"/>
          </p:cNvPicPr>
          <p:nvPr/>
        </p:nvPicPr>
        <p:blipFill>
          <a:blip r:embed="rId10"/>
          <a:stretch>
            <a:fillRect/>
          </a:stretch>
        </p:blipFill>
        <p:spPr>
          <a:xfrm>
            <a:off x="498289" y="5865683"/>
            <a:ext cx="578138" cy="530579"/>
          </a:xfrm>
          <a:prstGeom prst="rect">
            <a:avLst/>
          </a:prstGeom>
        </p:spPr>
      </p:pic>
      <p:pic>
        <p:nvPicPr>
          <p:cNvPr id="38" name="Picture 37">
            <a:extLst>
              <a:ext uri="{FF2B5EF4-FFF2-40B4-BE49-F238E27FC236}">
                <a16:creationId xmlns:a16="http://schemas.microsoft.com/office/drawing/2014/main" id="{DE728474-2030-2DE8-B9F4-CE6AF0B5EBFF}"/>
              </a:ext>
            </a:extLst>
          </p:cNvPr>
          <p:cNvPicPr>
            <a:picLocks noChangeAspect="1"/>
          </p:cNvPicPr>
          <p:nvPr/>
        </p:nvPicPr>
        <p:blipFill>
          <a:blip r:embed="rId11"/>
          <a:stretch>
            <a:fillRect/>
          </a:stretch>
        </p:blipFill>
        <p:spPr>
          <a:xfrm>
            <a:off x="114888" y="7339046"/>
            <a:ext cx="961539" cy="641026"/>
          </a:xfrm>
          <a:prstGeom prst="rect">
            <a:avLst/>
          </a:prstGeom>
        </p:spPr>
      </p:pic>
      <p:pic>
        <p:nvPicPr>
          <p:cNvPr id="40" name="Picture 39">
            <a:extLst>
              <a:ext uri="{FF2B5EF4-FFF2-40B4-BE49-F238E27FC236}">
                <a16:creationId xmlns:a16="http://schemas.microsoft.com/office/drawing/2014/main" id="{1DCEED9E-0327-1068-5613-EEF0017D29FD}"/>
              </a:ext>
            </a:extLst>
          </p:cNvPr>
          <p:cNvPicPr>
            <a:picLocks noChangeAspect="1"/>
          </p:cNvPicPr>
          <p:nvPr/>
        </p:nvPicPr>
        <p:blipFill>
          <a:blip r:embed="rId12"/>
          <a:stretch>
            <a:fillRect/>
          </a:stretch>
        </p:blipFill>
        <p:spPr>
          <a:xfrm>
            <a:off x="263923" y="8095199"/>
            <a:ext cx="783419" cy="583397"/>
          </a:xfrm>
          <a:prstGeom prst="rect">
            <a:avLst/>
          </a:prstGeom>
        </p:spPr>
      </p:pic>
      <p:sp>
        <p:nvSpPr>
          <p:cNvPr id="9" name="Google Shape;124;p4">
            <a:extLst>
              <a:ext uri="{FF2B5EF4-FFF2-40B4-BE49-F238E27FC236}">
                <a16:creationId xmlns:a16="http://schemas.microsoft.com/office/drawing/2014/main" id="{C56EEDD0-9C31-01E9-1481-73FD22039738}"/>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0356ca-346a-4774-90c4-b8265c315fe5">
      <Terms xmlns="http://schemas.microsoft.com/office/infopath/2007/PartnerControls"/>
    </lcf76f155ced4ddcb4097134ff3c332f>
    <TaxCatchAll xmlns="80851ba6-372d-4eec-a67e-3d5093ef50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C0D74CAA8C8594FB527560337980BAE" ma:contentTypeVersion="19" ma:contentTypeDescription="Ein neues Dokument erstellen." ma:contentTypeScope="" ma:versionID="de9c66bf42ae57207250e9ddcc5f2c23">
  <xsd:schema xmlns:xsd="http://www.w3.org/2001/XMLSchema" xmlns:xs="http://www.w3.org/2001/XMLSchema" xmlns:p="http://schemas.microsoft.com/office/2006/metadata/properties" xmlns:ns2="430356ca-346a-4774-90c4-b8265c315fe5" xmlns:ns3="80851ba6-372d-4eec-a67e-3d5093ef50d5" targetNamespace="http://schemas.microsoft.com/office/2006/metadata/properties" ma:root="true" ma:fieldsID="ae3ca1000d0d13e2f978f704e2abaa6a" ns2:_="" ns3:_="">
    <xsd:import namespace="430356ca-346a-4774-90c4-b8265c315fe5"/>
    <xsd:import namespace="80851ba6-372d-4eec-a67e-3d5093ef50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356ca-346a-4774-90c4-b8265c315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ac5efca-ab7b-4df3-a5b5-32f8be9274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51ba6-372d-4eec-a67e-3d5093ef50d5" elementFormDefault="qualified">
    <xsd:import namespace="http://schemas.microsoft.com/office/2006/documentManagement/types"/>
    <xsd:import namespace="http://schemas.microsoft.com/office/infopath/2007/PartnerControls"/>
    <xsd:element name="SharedWithUsers" ma:index="10" nillable="true" ma:displayName="Freigegeben für"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hidden="true" ma:internalName="SharedWithDetails" ma:readOnly="true">
      <xsd:simpleType>
        <xsd:restriction base="dms:Note"/>
      </xsd:simpleType>
    </xsd:element>
    <xsd:element name="TaxCatchAll" ma:index="23" nillable="true" ma:displayName="Taxonomy Catch All Column" ma:hidden="true" ma:list="{7cff63cb-ef2b-47ba-aad7-787bf7359fba}" ma:internalName="TaxCatchAll" ma:showField="CatchAllData" ma:web="80851ba6-372d-4eec-a67e-3d5093ef5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4BAB6F-EDAC-4FB6-8068-720C793E26B5}">
  <ds:schemaRefs>
    <ds:schemaRef ds:uri="http://schemas.microsoft.com/sharepoint/v3/contenttype/forms"/>
  </ds:schemaRefs>
</ds:datastoreItem>
</file>

<file path=customXml/itemProps2.xml><?xml version="1.0" encoding="utf-8"?>
<ds:datastoreItem xmlns:ds="http://schemas.openxmlformats.org/officeDocument/2006/customXml" ds:itemID="{B73DFE2B-0A25-48BC-A82F-8E3CC7292AFF}">
  <ds:schemaRefs>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dcmitype/"/>
    <ds:schemaRef ds:uri="430356ca-346a-4774-90c4-b8265c315fe5"/>
    <ds:schemaRef ds:uri="80851ba6-372d-4eec-a67e-3d5093ef50d5"/>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1311F155-567C-4AD4-96E2-DAE2F1020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356ca-346a-4774-90c4-b8265c315fe5"/>
    <ds:schemaRef ds:uri="80851ba6-372d-4eec-a67e-3d5093ef5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7701</Words>
  <Application>Microsoft Office PowerPoint</Application>
  <PresentationFormat>Custom</PresentationFormat>
  <Paragraphs>238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Söhne</vt:lpstr>
      <vt:lpstr>HK Grotesk</vt:lpstr>
      <vt:lpstr>Arial</vt:lpstr>
      <vt:lpstr>HK Grotesk Bold</vt:lpstr>
      <vt:lpstr>HK Grotesk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Anthony Carty</dc:creator>
  <cp:keywords>, docId:8A8061751894AC47A65256A96E277050</cp:keywords>
  <cp:lastModifiedBy>Sotiria Tsalamani</cp:lastModifiedBy>
  <cp:revision>62</cp:revision>
  <dcterms:created xsi:type="dcterms:W3CDTF">2006-08-16T00:00:00Z</dcterms:created>
  <dcterms:modified xsi:type="dcterms:W3CDTF">2024-11-08T20:02:37Z</dcterms:modified>
  <dc:identifier>DAF3h6kuNAo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0x0101001C0D74CAA8C8594FB527560337980BAE</vt:lpwstr>
  </property>
  <property fmtid="{D5CDD505-2E9C-101B-9397-08002B2CF9AE}" pid="3" name="MediaServiceImageTags">
    <vt:lpwstr/>
  </property>
</Properties>
</file>