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73" r:id="rId3"/>
    <p:sldId id="274" r:id="rId4"/>
    <p:sldId id="279" r:id="rId5"/>
    <p:sldId id="280" r:id="rId6"/>
    <p:sldId id="275" r:id="rId7"/>
    <p:sldId id="281" r:id="rId8"/>
    <p:sldId id="282" r:id="rId9"/>
    <p:sldId id="276" r:id="rId10"/>
    <p:sldId id="284" r:id="rId11"/>
    <p:sldId id="288" r:id="rId12"/>
    <p:sldId id="287" r:id="rId13"/>
    <p:sldId id="289" r:id="rId14"/>
    <p:sldId id="286" r:id="rId15"/>
    <p:sldId id="283" r:id="rId16"/>
    <p:sldId id="278" r:id="rId17"/>
    <p:sldId id="285" r:id="rId18"/>
    <p:sldId id="290" r:id="rId19"/>
    <p:sldId id="263" r:id="rId20"/>
    <p:sldId id="264"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Nhczv4caUmhVAiJm0qn8oL7VPm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58"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48" Type="http://customschemas.google.com/relationships/presentationmetadata" Target="metadata"/></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789049-8623-4667-AFC2-CC133FFE531B}"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D5EF4833-68EF-4864-B7FA-42027DBE8DC6}">
      <dgm:prSet/>
      <dgm:spPr/>
      <dgm:t>
        <a:bodyPr/>
        <a:lstStyle/>
        <a:p>
          <a:r>
            <a:rPr lang="en-GB" b="0" i="0" dirty="0"/>
            <a:t>Αντιστροφή της παραδοσιακής διδασκαλίας</a:t>
          </a:r>
          <a:endParaRPr lang="en-BE" dirty="0"/>
        </a:p>
      </dgm:t>
    </dgm:pt>
    <dgm:pt modelId="{1A4A28F0-5472-45AD-A15C-83CF8163131D}" type="parTrans" cxnId="{C3DA6BDD-E568-4FB2-8058-319F6F4B35D6}">
      <dgm:prSet/>
      <dgm:spPr/>
      <dgm:t>
        <a:bodyPr/>
        <a:lstStyle/>
        <a:p>
          <a:endParaRPr lang="en-BE"/>
        </a:p>
      </dgm:t>
    </dgm:pt>
    <dgm:pt modelId="{EFA1CF00-938B-426F-9913-0AF437F2EF6B}" type="sibTrans" cxnId="{C3DA6BDD-E568-4FB2-8058-319F6F4B35D6}">
      <dgm:prSet/>
      <dgm:spPr/>
      <dgm:t>
        <a:bodyPr/>
        <a:lstStyle/>
        <a:p>
          <a:endParaRPr lang="en-BE"/>
        </a:p>
      </dgm:t>
    </dgm:pt>
    <dgm:pt modelId="{2A84F9DC-46FB-4DC9-B569-44D075156A14}">
      <dgm:prSet/>
      <dgm:spPr/>
      <dgm:t>
        <a:bodyPr/>
        <a:lstStyle/>
        <a:p>
          <a:r>
            <a:rPr lang="en-GB" b="0" i="0"/>
            <a:t>Ενισχυτική ανεξάρτητη μελέτη</a:t>
          </a:r>
          <a:endParaRPr lang="en-BE"/>
        </a:p>
      </dgm:t>
    </dgm:pt>
    <dgm:pt modelId="{AEF8BB0E-9F3D-4333-8BEB-6D56FC8ECE96}" type="parTrans" cxnId="{8BF556C3-2259-4AAC-A60D-EF7870D3505A}">
      <dgm:prSet/>
      <dgm:spPr/>
      <dgm:t>
        <a:bodyPr/>
        <a:lstStyle/>
        <a:p>
          <a:endParaRPr lang="en-BE"/>
        </a:p>
      </dgm:t>
    </dgm:pt>
    <dgm:pt modelId="{5461002F-74FD-492A-BE37-B8577E13E18F}" type="sibTrans" cxnId="{8BF556C3-2259-4AAC-A60D-EF7870D3505A}">
      <dgm:prSet/>
      <dgm:spPr/>
      <dgm:t>
        <a:bodyPr/>
        <a:lstStyle/>
        <a:p>
          <a:endParaRPr lang="en-BE"/>
        </a:p>
      </dgm:t>
    </dgm:pt>
    <dgm:pt modelId="{1DEB5FE6-9E95-42DB-AA19-67B05B07DE49}">
      <dgm:prSet/>
      <dgm:spPr/>
      <dgm:t>
        <a:bodyPr/>
        <a:lstStyle/>
        <a:p>
          <a:r>
            <a:rPr lang="en-GB" b="0" i="0"/>
            <a:t>Ενίσχυση της ανάπτυξης πρακτικών δεξιοτήτων</a:t>
          </a:r>
          <a:endParaRPr lang="en-BE"/>
        </a:p>
      </dgm:t>
    </dgm:pt>
    <dgm:pt modelId="{78D41B3E-CB16-466C-8026-D94C0F14F608}" type="parTrans" cxnId="{78C27627-D911-463A-8D89-8C5FF8758618}">
      <dgm:prSet/>
      <dgm:spPr/>
      <dgm:t>
        <a:bodyPr/>
        <a:lstStyle/>
        <a:p>
          <a:endParaRPr lang="en-BE"/>
        </a:p>
      </dgm:t>
    </dgm:pt>
    <dgm:pt modelId="{AC49CF46-7084-4A49-95AA-7E767C02B237}" type="sibTrans" cxnId="{78C27627-D911-463A-8D89-8C5FF8758618}">
      <dgm:prSet/>
      <dgm:spPr/>
      <dgm:t>
        <a:bodyPr/>
        <a:lstStyle/>
        <a:p>
          <a:endParaRPr lang="en-BE"/>
        </a:p>
      </dgm:t>
    </dgm:pt>
    <dgm:pt modelId="{6EDBFBFF-E259-4F5A-9A0A-A83BC8FA4512}">
      <dgm:prSet/>
      <dgm:spPr/>
      <dgm:t>
        <a:bodyPr/>
        <a:lstStyle/>
        <a:p>
          <a:r>
            <a:rPr lang="en-GB" b="0" i="0"/>
            <a:t>Προώθηση της συνεργατικής μάθησης</a:t>
          </a:r>
          <a:endParaRPr lang="en-BE"/>
        </a:p>
      </dgm:t>
    </dgm:pt>
    <dgm:pt modelId="{F27D33B8-214D-4B78-931F-1CF187A9D5B8}" type="parTrans" cxnId="{962633EF-13AE-4FB7-BF1F-A1E3DE66CD41}">
      <dgm:prSet/>
      <dgm:spPr/>
      <dgm:t>
        <a:bodyPr/>
        <a:lstStyle/>
        <a:p>
          <a:endParaRPr lang="en-BE"/>
        </a:p>
      </dgm:t>
    </dgm:pt>
    <dgm:pt modelId="{A94FA17D-9C0B-43D8-99A2-6E8A5ED698FF}" type="sibTrans" cxnId="{962633EF-13AE-4FB7-BF1F-A1E3DE66CD41}">
      <dgm:prSet/>
      <dgm:spPr/>
      <dgm:t>
        <a:bodyPr/>
        <a:lstStyle/>
        <a:p>
          <a:endParaRPr lang="en-BE"/>
        </a:p>
      </dgm:t>
    </dgm:pt>
    <dgm:pt modelId="{75DE6766-8800-49D1-9355-2CE3D9491220}">
      <dgm:prSet/>
      <dgm:spPr/>
      <dgm:t>
        <a:bodyPr/>
        <a:lstStyle/>
        <a:p>
          <a:r>
            <a:rPr lang="en-GB" b="0" i="0"/>
            <a:t>Ευθυγράμμιση με τους στόχους της ΕΕΚ</a:t>
          </a:r>
          <a:endParaRPr lang="en-BE"/>
        </a:p>
      </dgm:t>
    </dgm:pt>
    <dgm:pt modelId="{B03226D2-1A98-45C3-8E4B-AC49F4678A85}" type="parTrans" cxnId="{24D2D75D-D996-47ED-A8C0-FA14064DE931}">
      <dgm:prSet/>
      <dgm:spPr/>
      <dgm:t>
        <a:bodyPr/>
        <a:lstStyle/>
        <a:p>
          <a:endParaRPr lang="en-BE"/>
        </a:p>
      </dgm:t>
    </dgm:pt>
    <dgm:pt modelId="{657FF995-42D2-4F15-9DBA-CD68E935BED5}" type="sibTrans" cxnId="{24D2D75D-D996-47ED-A8C0-FA14064DE931}">
      <dgm:prSet/>
      <dgm:spPr/>
      <dgm:t>
        <a:bodyPr/>
        <a:lstStyle/>
        <a:p>
          <a:endParaRPr lang="en-BE"/>
        </a:p>
      </dgm:t>
    </dgm:pt>
    <dgm:pt modelId="{3DD9CB1D-C8D5-4888-BEDD-C9144F59AA9E}">
      <dgm:prSet/>
      <dgm:spPr/>
      <dgm:t>
        <a:bodyPr/>
        <a:lstStyle/>
        <a:p>
          <a:r>
            <a:rPr lang="en-GB" b="0" i="0"/>
            <a:t>Μεγιστοποίηση της διευκόλυνσης του εκπαιδευτή</a:t>
          </a:r>
          <a:endParaRPr lang="en-BE"/>
        </a:p>
      </dgm:t>
    </dgm:pt>
    <dgm:pt modelId="{548CC514-A578-4FC3-BFA4-7EDB2D2F53CB}" type="parTrans" cxnId="{A36BBD63-B64A-42AC-BABE-2E79CFB76CD1}">
      <dgm:prSet/>
      <dgm:spPr/>
      <dgm:t>
        <a:bodyPr/>
        <a:lstStyle/>
        <a:p>
          <a:endParaRPr lang="en-BE"/>
        </a:p>
      </dgm:t>
    </dgm:pt>
    <dgm:pt modelId="{97983AE8-D84E-4B15-9BDE-580809EC066B}" type="sibTrans" cxnId="{A36BBD63-B64A-42AC-BABE-2E79CFB76CD1}">
      <dgm:prSet/>
      <dgm:spPr/>
      <dgm:t>
        <a:bodyPr/>
        <a:lstStyle/>
        <a:p>
          <a:endParaRPr lang="en-BE"/>
        </a:p>
      </dgm:t>
    </dgm:pt>
    <dgm:pt modelId="{DB787699-A66A-4748-996F-FB93A4B31C41}" type="pres">
      <dgm:prSet presAssocID="{8D789049-8623-4667-AFC2-CC133FFE531B}" presName="linear" presStyleCnt="0">
        <dgm:presLayoutVars>
          <dgm:animLvl val="lvl"/>
          <dgm:resizeHandles val="exact"/>
        </dgm:presLayoutVars>
      </dgm:prSet>
      <dgm:spPr/>
    </dgm:pt>
    <dgm:pt modelId="{345E5BCE-98AF-434F-B292-F9B93D6CEDF7}" type="pres">
      <dgm:prSet presAssocID="{D5EF4833-68EF-4864-B7FA-42027DBE8DC6}" presName="parentText" presStyleLbl="node1" presStyleIdx="0" presStyleCnt="6">
        <dgm:presLayoutVars>
          <dgm:chMax val="0"/>
          <dgm:bulletEnabled val="1"/>
        </dgm:presLayoutVars>
      </dgm:prSet>
      <dgm:spPr/>
    </dgm:pt>
    <dgm:pt modelId="{85701456-E68F-45D7-8E54-92C60CB8BBED}" type="pres">
      <dgm:prSet presAssocID="{EFA1CF00-938B-426F-9913-0AF437F2EF6B}" presName="spacer" presStyleCnt="0"/>
      <dgm:spPr/>
    </dgm:pt>
    <dgm:pt modelId="{6457E484-0F47-4148-9A88-6E5EB861900D}" type="pres">
      <dgm:prSet presAssocID="{2A84F9DC-46FB-4DC9-B569-44D075156A14}" presName="parentText" presStyleLbl="node1" presStyleIdx="1" presStyleCnt="6">
        <dgm:presLayoutVars>
          <dgm:chMax val="0"/>
          <dgm:bulletEnabled val="1"/>
        </dgm:presLayoutVars>
      </dgm:prSet>
      <dgm:spPr/>
    </dgm:pt>
    <dgm:pt modelId="{D5D4F285-C73C-4C93-BED8-D85AF213BE20}" type="pres">
      <dgm:prSet presAssocID="{5461002F-74FD-492A-BE37-B8577E13E18F}" presName="spacer" presStyleCnt="0"/>
      <dgm:spPr/>
    </dgm:pt>
    <dgm:pt modelId="{BCE0EC89-AB1D-4338-9FB6-32A58C3266D8}" type="pres">
      <dgm:prSet presAssocID="{1DEB5FE6-9E95-42DB-AA19-67B05B07DE49}" presName="parentText" presStyleLbl="node1" presStyleIdx="2" presStyleCnt="6">
        <dgm:presLayoutVars>
          <dgm:chMax val="0"/>
          <dgm:bulletEnabled val="1"/>
        </dgm:presLayoutVars>
      </dgm:prSet>
      <dgm:spPr/>
    </dgm:pt>
    <dgm:pt modelId="{B9718366-D06D-4B74-987F-7C2D4D160173}" type="pres">
      <dgm:prSet presAssocID="{AC49CF46-7084-4A49-95AA-7E767C02B237}" presName="spacer" presStyleCnt="0"/>
      <dgm:spPr/>
    </dgm:pt>
    <dgm:pt modelId="{6429DDAF-937A-4FFE-8D39-4AA0533A9BA9}" type="pres">
      <dgm:prSet presAssocID="{6EDBFBFF-E259-4F5A-9A0A-A83BC8FA4512}" presName="parentText" presStyleLbl="node1" presStyleIdx="3" presStyleCnt="6">
        <dgm:presLayoutVars>
          <dgm:chMax val="0"/>
          <dgm:bulletEnabled val="1"/>
        </dgm:presLayoutVars>
      </dgm:prSet>
      <dgm:spPr/>
    </dgm:pt>
    <dgm:pt modelId="{C07CF14F-AED7-4F72-9F90-ED9DAB1B989C}" type="pres">
      <dgm:prSet presAssocID="{A94FA17D-9C0B-43D8-99A2-6E8A5ED698FF}" presName="spacer" presStyleCnt="0"/>
      <dgm:spPr/>
    </dgm:pt>
    <dgm:pt modelId="{44BF299C-63BD-42D4-ACD3-508CE5C7AC71}" type="pres">
      <dgm:prSet presAssocID="{75DE6766-8800-49D1-9355-2CE3D9491220}" presName="parentText" presStyleLbl="node1" presStyleIdx="4" presStyleCnt="6">
        <dgm:presLayoutVars>
          <dgm:chMax val="0"/>
          <dgm:bulletEnabled val="1"/>
        </dgm:presLayoutVars>
      </dgm:prSet>
      <dgm:spPr/>
    </dgm:pt>
    <dgm:pt modelId="{A49D12AA-CE18-4F09-A04B-7546D5FE407D}" type="pres">
      <dgm:prSet presAssocID="{657FF995-42D2-4F15-9DBA-CD68E935BED5}" presName="spacer" presStyleCnt="0"/>
      <dgm:spPr/>
    </dgm:pt>
    <dgm:pt modelId="{053A49C2-5FB2-47E8-A993-E8A28DCA8F6E}" type="pres">
      <dgm:prSet presAssocID="{3DD9CB1D-C8D5-4888-BEDD-C9144F59AA9E}" presName="parentText" presStyleLbl="node1" presStyleIdx="5" presStyleCnt="6">
        <dgm:presLayoutVars>
          <dgm:chMax val="0"/>
          <dgm:bulletEnabled val="1"/>
        </dgm:presLayoutVars>
      </dgm:prSet>
      <dgm:spPr/>
    </dgm:pt>
  </dgm:ptLst>
  <dgm:cxnLst>
    <dgm:cxn modelId="{78C27627-D911-463A-8D89-8C5FF8758618}" srcId="{8D789049-8623-4667-AFC2-CC133FFE531B}" destId="{1DEB5FE6-9E95-42DB-AA19-67B05B07DE49}" srcOrd="2" destOrd="0" parTransId="{78D41B3E-CB16-466C-8026-D94C0F14F608}" sibTransId="{AC49CF46-7084-4A49-95AA-7E767C02B237}"/>
    <dgm:cxn modelId="{24D2D75D-D996-47ED-A8C0-FA14064DE931}" srcId="{8D789049-8623-4667-AFC2-CC133FFE531B}" destId="{75DE6766-8800-49D1-9355-2CE3D9491220}" srcOrd="4" destOrd="0" parTransId="{B03226D2-1A98-45C3-8E4B-AC49F4678A85}" sibTransId="{657FF995-42D2-4F15-9DBA-CD68E935BED5}"/>
    <dgm:cxn modelId="{A36BBD63-B64A-42AC-BABE-2E79CFB76CD1}" srcId="{8D789049-8623-4667-AFC2-CC133FFE531B}" destId="{3DD9CB1D-C8D5-4888-BEDD-C9144F59AA9E}" srcOrd="5" destOrd="0" parTransId="{548CC514-A578-4FC3-BFA4-7EDB2D2F53CB}" sibTransId="{97983AE8-D84E-4B15-9BDE-580809EC066B}"/>
    <dgm:cxn modelId="{8293FD58-C099-4C15-BE00-E84E25D4C63A}" type="presOf" srcId="{75DE6766-8800-49D1-9355-2CE3D9491220}" destId="{44BF299C-63BD-42D4-ACD3-508CE5C7AC71}" srcOrd="0" destOrd="0" presId="urn:microsoft.com/office/officeart/2005/8/layout/vList2"/>
    <dgm:cxn modelId="{C92FED82-B7D6-4C52-B468-2613E5EDC7C3}" type="presOf" srcId="{2A84F9DC-46FB-4DC9-B569-44D075156A14}" destId="{6457E484-0F47-4148-9A88-6E5EB861900D}" srcOrd="0" destOrd="0" presId="urn:microsoft.com/office/officeart/2005/8/layout/vList2"/>
    <dgm:cxn modelId="{2F766485-5554-402D-8A8D-FBF419286BB7}" type="presOf" srcId="{1DEB5FE6-9E95-42DB-AA19-67B05B07DE49}" destId="{BCE0EC89-AB1D-4338-9FB6-32A58C3266D8}" srcOrd="0" destOrd="0" presId="urn:microsoft.com/office/officeart/2005/8/layout/vList2"/>
    <dgm:cxn modelId="{0CCC9AAE-8F5C-4BD1-BE8E-DDE194EB4DB5}" type="presOf" srcId="{D5EF4833-68EF-4864-B7FA-42027DBE8DC6}" destId="{345E5BCE-98AF-434F-B292-F9B93D6CEDF7}" srcOrd="0" destOrd="0" presId="urn:microsoft.com/office/officeart/2005/8/layout/vList2"/>
    <dgm:cxn modelId="{8BF556C3-2259-4AAC-A60D-EF7870D3505A}" srcId="{8D789049-8623-4667-AFC2-CC133FFE531B}" destId="{2A84F9DC-46FB-4DC9-B569-44D075156A14}" srcOrd="1" destOrd="0" parTransId="{AEF8BB0E-9F3D-4333-8BEB-6D56FC8ECE96}" sibTransId="{5461002F-74FD-492A-BE37-B8577E13E18F}"/>
    <dgm:cxn modelId="{DD09A5C5-9DEC-4F24-8076-3063283327DF}" type="presOf" srcId="{6EDBFBFF-E259-4F5A-9A0A-A83BC8FA4512}" destId="{6429DDAF-937A-4FFE-8D39-4AA0533A9BA9}" srcOrd="0" destOrd="0" presId="urn:microsoft.com/office/officeart/2005/8/layout/vList2"/>
    <dgm:cxn modelId="{26687EC7-840E-4BCC-829B-2B31356E1FBE}" type="presOf" srcId="{8D789049-8623-4667-AFC2-CC133FFE531B}" destId="{DB787699-A66A-4748-996F-FB93A4B31C41}" srcOrd="0" destOrd="0" presId="urn:microsoft.com/office/officeart/2005/8/layout/vList2"/>
    <dgm:cxn modelId="{37E1CCD6-454B-4595-9C2E-718CA0753E9B}" type="presOf" srcId="{3DD9CB1D-C8D5-4888-BEDD-C9144F59AA9E}" destId="{053A49C2-5FB2-47E8-A993-E8A28DCA8F6E}" srcOrd="0" destOrd="0" presId="urn:microsoft.com/office/officeart/2005/8/layout/vList2"/>
    <dgm:cxn modelId="{C3DA6BDD-E568-4FB2-8058-319F6F4B35D6}" srcId="{8D789049-8623-4667-AFC2-CC133FFE531B}" destId="{D5EF4833-68EF-4864-B7FA-42027DBE8DC6}" srcOrd="0" destOrd="0" parTransId="{1A4A28F0-5472-45AD-A15C-83CF8163131D}" sibTransId="{EFA1CF00-938B-426F-9913-0AF437F2EF6B}"/>
    <dgm:cxn modelId="{962633EF-13AE-4FB7-BF1F-A1E3DE66CD41}" srcId="{8D789049-8623-4667-AFC2-CC133FFE531B}" destId="{6EDBFBFF-E259-4F5A-9A0A-A83BC8FA4512}" srcOrd="3" destOrd="0" parTransId="{F27D33B8-214D-4B78-931F-1CF187A9D5B8}" sibTransId="{A94FA17D-9C0B-43D8-99A2-6E8A5ED698FF}"/>
    <dgm:cxn modelId="{F30B0D4A-711A-4AE2-ABF0-44E8562286BF}" type="presParOf" srcId="{DB787699-A66A-4748-996F-FB93A4B31C41}" destId="{345E5BCE-98AF-434F-B292-F9B93D6CEDF7}" srcOrd="0" destOrd="0" presId="urn:microsoft.com/office/officeart/2005/8/layout/vList2"/>
    <dgm:cxn modelId="{44739EB4-9370-45F4-8AD3-4E1E8D42709A}" type="presParOf" srcId="{DB787699-A66A-4748-996F-FB93A4B31C41}" destId="{85701456-E68F-45D7-8E54-92C60CB8BBED}" srcOrd="1" destOrd="0" presId="urn:microsoft.com/office/officeart/2005/8/layout/vList2"/>
    <dgm:cxn modelId="{71440EB2-3AED-4964-ACCA-F2797F12ACC8}" type="presParOf" srcId="{DB787699-A66A-4748-996F-FB93A4B31C41}" destId="{6457E484-0F47-4148-9A88-6E5EB861900D}" srcOrd="2" destOrd="0" presId="urn:microsoft.com/office/officeart/2005/8/layout/vList2"/>
    <dgm:cxn modelId="{E4CB881B-4F4E-4ECA-99AD-3294760B5133}" type="presParOf" srcId="{DB787699-A66A-4748-996F-FB93A4B31C41}" destId="{D5D4F285-C73C-4C93-BED8-D85AF213BE20}" srcOrd="3" destOrd="0" presId="urn:microsoft.com/office/officeart/2005/8/layout/vList2"/>
    <dgm:cxn modelId="{F8148046-658F-4D15-A138-BCF9CE8755C1}" type="presParOf" srcId="{DB787699-A66A-4748-996F-FB93A4B31C41}" destId="{BCE0EC89-AB1D-4338-9FB6-32A58C3266D8}" srcOrd="4" destOrd="0" presId="urn:microsoft.com/office/officeart/2005/8/layout/vList2"/>
    <dgm:cxn modelId="{3FEA475C-4B98-41D1-820E-38F8FCE0B7E0}" type="presParOf" srcId="{DB787699-A66A-4748-996F-FB93A4B31C41}" destId="{B9718366-D06D-4B74-987F-7C2D4D160173}" srcOrd="5" destOrd="0" presId="urn:microsoft.com/office/officeart/2005/8/layout/vList2"/>
    <dgm:cxn modelId="{752A4A85-A9CA-4B30-9D9E-B1629CA2118A}" type="presParOf" srcId="{DB787699-A66A-4748-996F-FB93A4B31C41}" destId="{6429DDAF-937A-4FFE-8D39-4AA0533A9BA9}" srcOrd="6" destOrd="0" presId="urn:microsoft.com/office/officeart/2005/8/layout/vList2"/>
    <dgm:cxn modelId="{D951BAE8-554F-47D9-AC0E-4D83B712DD02}" type="presParOf" srcId="{DB787699-A66A-4748-996F-FB93A4B31C41}" destId="{C07CF14F-AED7-4F72-9F90-ED9DAB1B989C}" srcOrd="7" destOrd="0" presId="urn:microsoft.com/office/officeart/2005/8/layout/vList2"/>
    <dgm:cxn modelId="{60682B7E-5EB0-4F99-876E-B31773CEC1A4}" type="presParOf" srcId="{DB787699-A66A-4748-996F-FB93A4B31C41}" destId="{44BF299C-63BD-42D4-ACD3-508CE5C7AC71}" srcOrd="8" destOrd="0" presId="urn:microsoft.com/office/officeart/2005/8/layout/vList2"/>
    <dgm:cxn modelId="{0ABDA6CD-8FCD-4F03-B875-FD02EBF1FE77}" type="presParOf" srcId="{DB787699-A66A-4748-996F-FB93A4B31C41}" destId="{A49D12AA-CE18-4F09-A04B-7546D5FE407D}" srcOrd="9" destOrd="0" presId="urn:microsoft.com/office/officeart/2005/8/layout/vList2"/>
    <dgm:cxn modelId="{C149C5EF-2FD8-414E-9119-17B82D499758}" type="presParOf" srcId="{DB787699-A66A-4748-996F-FB93A4B31C41}" destId="{053A49C2-5FB2-47E8-A993-E8A28DCA8F6E}"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33E358-3328-4BCC-A68E-3961057EE6EA}"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45A748CE-07CE-40AA-950A-678295895EB3}">
      <dgm:prSet/>
      <dgm:spPr/>
      <dgm:t>
        <a:bodyPr/>
        <a:lstStyle/>
        <a:p>
          <a:r>
            <a:rPr lang="en-GB" b="1" i="0" dirty="0" err="1"/>
            <a:t>Οι</a:t>
          </a:r>
          <a:r>
            <a:rPr lang="en-GB" b="1" i="0" dirty="0"/>
            <a:t> </a:t>
          </a:r>
          <a:r>
            <a:rPr lang="en-GB" b="1" i="0" dirty="0" err="1"/>
            <a:t>σφιχτοί</a:t>
          </a:r>
          <a:r>
            <a:rPr lang="en-GB" b="1" i="0" dirty="0"/>
            <a:t> π</a:t>
          </a:r>
          <a:r>
            <a:rPr lang="en-GB" b="1" i="0" dirty="0" err="1"/>
            <a:t>ροϋ</a:t>
          </a:r>
          <a:r>
            <a:rPr lang="en-GB" b="1" i="0" dirty="0"/>
            <a:t>πολογισμοί περιορίζουν τις επενδύσεις σε υποδομές</a:t>
          </a:r>
          <a:endParaRPr lang="en-US" dirty="0"/>
        </a:p>
      </dgm:t>
    </dgm:pt>
    <dgm:pt modelId="{EBFA573E-3620-4CA3-9613-F53CDEBAAD2C}" type="parTrans" cxnId="{32B8A309-80AF-4023-87B2-17C5EA7ACF55}">
      <dgm:prSet/>
      <dgm:spPr/>
      <dgm:t>
        <a:bodyPr/>
        <a:lstStyle/>
        <a:p>
          <a:endParaRPr lang="en-US"/>
        </a:p>
      </dgm:t>
    </dgm:pt>
    <dgm:pt modelId="{F158623E-4487-4111-A338-B6489D21D442}" type="sibTrans" cxnId="{32B8A309-80AF-4023-87B2-17C5EA7ACF55}">
      <dgm:prSet/>
      <dgm:spPr/>
      <dgm:t>
        <a:bodyPr/>
        <a:lstStyle/>
        <a:p>
          <a:endParaRPr lang="en-US"/>
        </a:p>
      </dgm:t>
    </dgm:pt>
    <dgm:pt modelId="{EEFDF839-7F08-4BB6-B656-981FB884278A}">
      <dgm:prSet/>
      <dgm:spPr/>
      <dgm:t>
        <a:bodyPr/>
        <a:lstStyle/>
        <a:p>
          <a:r>
            <a:rPr lang="en-GB" b="1" i="0"/>
            <a:t>Ανασταλτική ως προς το κόστος προμήθεια τεχνολογίας</a:t>
          </a:r>
          <a:endParaRPr lang="en-US"/>
        </a:p>
      </dgm:t>
    </dgm:pt>
    <dgm:pt modelId="{226C2516-5D2D-4AB4-A874-D9BA39E562F3}" type="parTrans" cxnId="{0E4AFDBB-1AE7-4998-8EB9-AC2D6A03D29B}">
      <dgm:prSet/>
      <dgm:spPr/>
      <dgm:t>
        <a:bodyPr/>
        <a:lstStyle/>
        <a:p>
          <a:endParaRPr lang="en-US"/>
        </a:p>
      </dgm:t>
    </dgm:pt>
    <dgm:pt modelId="{9064AC5C-30D8-498E-A30F-D86E2D44797B}" type="sibTrans" cxnId="{0E4AFDBB-1AE7-4998-8EB9-AC2D6A03D29B}">
      <dgm:prSet/>
      <dgm:spPr/>
      <dgm:t>
        <a:bodyPr/>
        <a:lstStyle/>
        <a:p>
          <a:endParaRPr lang="en-US"/>
        </a:p>
      </dgm:t>
    </dgm:pt>
    <dgm:pt modelId="{FD225172-7772-42AA-8D24-DBCBC5AD17DB}">
      <dgm:prSet/>
      <dgm:spPr/>
      <dgm:t>
        <a:bodyPr/>
        <a:lstStyle/>
        <a:p>
          <a:r>
            <a:rPr lang="en-GB" b="1" i="0"/>
            <a:t>Εξασφάλιση ισότιμης πρόσβασης για όλους τους μαθητές</a:t>
          </a:r>
          <a:endParaRPr lang="en-US"/>
        </a:p>
      </dgm:t>
    </dgm:pt>
    <dgm:pt modelId="{6ACFAC71-8A7C-49EA-B6D9-52C42B8A1008}" type="parTrans" cxnId="{071A4D47-986C-4DCD-B17F-C458864D1378}">
      <dgm:prSet/>
      <dgm:spPr/>
      <dgm:t>
        <a:bodyPr/>
        <a:lstStyle/>
        <a:p>
          <a:endParaRPr lang="en-US"/>
        </a:p>
      </dgm:t>
    </dgm:pt>
    <dgm:pt modelId="{759901E4-FC03-499C-B1E7-27F21721C08E}" type="sibTrans" cxnId="{071A4D47-986C-4DCD-B17F-C458864D1378}">
      <dgm:prSet/>
      <dgm:spPr/>
      <dgm:t>
        <a:bodyPr/>
        <a:lstStyle/>
        <a:p>
          <a:endParaRPr lang="en-US"/>
        </a:p>
      </dgm:t>
    </dgm:pt>
    <dgm:pt modelId="{2297DA69-CD35-4AEB-A53E-418D96666D5D}">
      <dgm:prSet/>
      <dgm:spPr/>
      <dgm:t>
        <a:bodyPr/>
        <a:lstStyle/>
        <a:p>
          <a:r>
            <a:rPr lang="en-GB" b="1" i="0"/>
            <a:t>Εκπαιδευτικοί με ελλιπή επάρκεια στα ψηφιακά εργαλεία</a:t>
          </a:r>
          <a:endParaRPr lang="en-US"/>
        </a:p>
      </dgm:t>
    </dgm:pt>
    <dgm:pt modelId="{315CE7CB-646B-456B-A8AD-2CF5D5517DD0}" type="parTrans" cxnId="{A43D1452-7530-4A1C-A8DF-B5B553203358}">
      <dgm:prSet/>
      <dgm:spPr/>
      <dgm:t>
        <a:bodyPr/>
        <a:lstStyle/>
        <a:p>
          <a:endParaRPr lang="en-US"/>
        </a:p>
      </dgm:t>
    </dgm:pt>
    <dgm:pt modelId="{345FBE94-E5BF-4436-A93C-CD5241ACA75A}" type="sibTrans" cxnId="{A43D1452-7530-4A1C-A8DF-B5B553203358}">
      <dgm:prSet/>
      <dgm:spPr/>
      <dgm:t>
        <a:bodyPr/>
        <a:lstStyle/>
        <a:p>
          <a:endParaRPr lang="en-US"/>
        </a:p>
      </dgm:t>
    </dgm:pt>
    <dgm:pt modelId="{E3BAF6A7-8368-4E48-8951-AC2D4A598C7C}">
      <dgm:prSet/>
      <dgm:spPr/>
      <dgm:t>
        <a:bodyPr/>
        <a:lstStyle/>
        <a:p>
          <a:r>
            <a:rPr lang="en-GB" b="1" i="0"/>
            <a:t>Η ενσωμάτωση περιεχομένου πολυμέσων απαιτεί εκπαίδευση</a:t>
          </a:r>
          <a:endParaRPr lang="en-US"/>
        </a:p>
      </dgm:t>
    </dgm:pt>
    <dgm:pt modelId="{3B11209C-196E-4DB6-B60D-3CFEAF9DCB60}" type="parTrans" cxnId="{7E128B87-0A0A-44B1-B08A-020CA07FE1BD}">
      <dgm:prSet/>
      <dgm:spPr/>
      <dgm:t>
        <a:bodyPr/>
        <a:lstStyle/>
        <a:p>
          <a:endParaRPr lang="en-US"/>
        </a:p>
      </dgm:t>
    </dgm:pt>
    <dgm:pt modelId="{6A61F9C0-75AB-4244-A221-F5A9E2156ABC}" type="sibTrans" cxnId="{7E128B87-0A0A-44B1-B08A-020CA07FE1BD}">
      <dgm:prSet/>
      <dgm:spPr/>
      <dgm:t>
        <a:bodyPr/>
        <a:lstStyle/>
        <a:p>
          <a:endParaRPr lang="en-US"/>
        </a:p>
      </dgm:t>
    </dgm:pt>
    <dgm:pt modelId="{1FB77443-3F02-4923-89AD-ACE0991C7E3B}">
      <dgm:prSet/>
      <dgm:spPr/>
      <dgm:t>
        <a:bodyPr/>
        <a:lstStyle/>
        <a:p>
          <a:r>
            <a:rPr lang="en-GB" b="1" i="0"/>
            <a:t>Παρεμπόδιση της αποτελεσματικής εφαρμογής της ανεστραμμένης μάθησης</a:t>
          </a:r>
          <a:endParaRPr lang="en-US"/>
        </a:p>
      </dgm:t>
    </dgm:pt>
    <dgm:pt modelId="{37B52440-A087-4D38-B313-4889DAC4B563}" type="parTrans" cxnId="{B8448BDD-6EA0-453F-91C1-0FCADD9BF5C1}">
      <dgm:prSet/>
      <dgm:spPr/>
      <dgm:t>
        <a:bodyPr/>
        <a:lstStyle/>
        <a:p>
          <a:endParaRPr lang="en-US"/>
        </a:p>
      </dgm:t>
    </dgm:pt>
    <dgm:pt modelId="{98D23E8C-90F3-41A7-BDF1-2B4B3A40CDE7}" type="sibTrans" cxnId="{B8448BDD-6EA0-453F-91C1-0FCADD9BF5C1}">
      <dgm:prSet/>
      <dgm:spPr/>
      <dgm:t>
        <a:bodyPr/>
        <a:lstStyle/>
        <a:p>
          <a:endParaRPr lang="en-US"/>
        </a:p>
      </dgm:t>
    </dgm:pt>
    <dgm:pt modelId="{75D68950-EAF5-4270-B0CA-CAFE2E79F8BE}" type="pres">
      <dgm:prSet presAssocID="{FE33E358-3328-4BCC-A68E-3961057EE6EA}" presName="vert0" presStyleCnt="0">
        <dgm:presLayoutVars>
          <dgm:dir/>
          <dgm:animOne val="branch"/>
          <dgm:animLvl val="lvl"/>
        </dgm:presLayoutVars>
      </dgm:prSet>
      <dgm:spPr/>
    </dgm:pt>
    <dgm:pt modelId="{0CA25874-2C03-4EE7-85B1-D85E7F0207F1}" type="pres">
      <dgm:prSet presAssocID="{45A748CE-07CE-40AA-950A-678295895EB3}" presName="thickLine" presStyleLbl="alignNode1" presStyleIdx="0" presStyleCnt="6"/>
      <dgm:spPr/>
    </dgm:pt>
    <dgm:pt modelId="{0397199F-0CBE-4F00-B84C-1E970DBA0799}" type="pres">
      <dgm:prSet presAssocID="{45A748CE-07CE-40AA-950A-678295895EB3}" presName="horz1" presStyleCnt="0"/>
      <dgm:spPr/>
    </dgm:pt>
    <dgm:pt modelId="{F3DDDB82-1DA8-4DA2-836B-4982AEF32EAA}" type="pres">
      <dgm:prSet presAssocID="{45A748CE-07CE-40AA-950A-678295895EB3}" presName="tx1" presStyleLbl="revTx" presStyleIdx="0" presStyleCnt="6"/>
      <dgm:spPr/>
    </dgm:pt>
    <dgm:pt modelId="{949A7EFB-0E0F-4678-A530-DCF4B71E3D84}" type="pres">
      <dgm:prSet presAssocID="{45A748CE-07CE-40AA-950A-678295895EB3}" presName="vert1" presStyleCnt="0"/>
      <dgm:spPr/>
    </dgm:pt>
    <dgm:pt modelId="{344C3FC1-27C4-442E-9928-8436890BA94A}" type="pres">
      <dgm:prSet presAssocID="{EEFDF839-7F08-4BB6-B656-981FB884278A}" presName="thickLine" presStyleLbl="alignNode1" presStyleIdx="1" presStyleCnt="6"/>
      <dgm:spPr/>
    </dgm:pt>
    <dgm:pt modelId="{7E9BAB64-BB55-4A59-AB48-A00C00A4B785}" type="pres">
      <dgm:prSet presAssocID="{EEFDF839-7F08-4BB6-B656-981FB884278A}" presName="horz1" presStyleCnt="0"/>
      <dgm:spPr/>
    </dgm:pt>
    <dgm:pt modelId="{64F6ECD6-036C-4042-82A6-7FB90057F983}" type="pres">
      <dgm:prSet presAssocID="{EEFDF839-7F08-4BB6-B656-981FB884278A}" presName="tx1" presStyleLbl="revTx" presStyleIdx="1" presStyleCnt="6"/>
      <dgm:spPr/>
    </dgm:pt>
    <dgm:pt modelId="{039EE8CD-7B45-4B59-BAD6-86B25E3BD374}" type="pres">
      <dgm:prSet presAssocID="{EEFDF839-7F08-4BB6-B656-981FB884278A}" presName="vert1" presStyleCnt="0"/>
      <dgm:spPr/>
    </dgm:pt>
    <dgm:pt modelId="{EB84ED17-27D7-4AE6-A6EA-60948B92AA8E}" type="pres">
      <dgm:prSet presAssocID="{FD225172-7772-42AA-8D24-DBCBC5AD17DB}" presName="thickLine" presStyleLbl="alignNode1" presStyleIdx="2" presStyleCnt="6"/>
      <dgm:spPr/>
    </dgm:pt>
    <dgm:pt modelId="{F46CB459-31A1-469A-8A11-B3DCB4A42CA5}" type="pres">
      <dgm:prSet presAssocID="{FD225172-7772-42AA-8D24-DBCBC5AD17DB}" presName="horz1" presStyleCnt="0"/>
      <dgm:spPr/>
    </dgm:pt>
    <dgm:pt modelId="{3792450E-610D-459C-89A3-84E53B744BC1}" type="pres">
      <dgm:prSet presAssocID="{FD225172-7772-42AA-8D24-DBCBC5AD17DB}" presName="tx1" presStyleLbl="revTx" presStyleIdx="2" presStyleCnt="6"/>
      <dgm:spPr/>
    </dgm:pt>
    <dgm:pt modelId="{D4ACA894-D3D8-45F4-B7D5-D2CBF267B538}" type="pres">
      <dgm:prSet presAssocID="{FD225172-7772-42AA-8D24-DBCBC5AD17DB}" presName="vert1" presStyleCnt="0"/>
      <dgm:spPr/>
    </dgm:pt>
    <dgm:pt modelId="{8B2AA32E-50E7-493C-9B29-44383E084B2F}" type="pres">
      <dgm:prSet presAssocID="{2297DA69-CD35-4AEB-A53E-418D96666D5D}" presName="thickLine" presStyleLbl="alignNode1" presStyleIdx="3" presStyleCnt="6"/>
      <dgm:spPr/>
    </dgm:pt>
    <dgm:pt modelId="{CF219A60-F693-4481-A7E0-226FEEE4B37E}" type="pres">
      <dgm:prSet presAssocID="{2297DA69-CD35-4AEB-A53E-418D96666D5D}" presName="horz1" presStyleCnt="0"/>
      <dgm:spPr/>
    </dgm:pt>
    <dgm:pt modelId="{ABB3C949-A438-4B95-A3ED-3EB99CF6A563}" type="pres">
      <dgm:prSet presAssocID="{2297DA69-CD35-4AEB-A53E-418D96666D5D}" presName="tx1" presStyleLbl="revTx" presStyleIdx="3" presStyleCnt="6"/>
      <dgm:spPr/>
    </dgm:pt>
    <dgm:pt modelId="{48E787A0-99CD-456B-BFB2-90C780BE1ADB}" type="pres">
      <dgm:prSet presAssocID="{2297DA69-CD35-4AEB-A53E-418D96666D5D}" presName="vert1" presStyleCnt="0"/>
      <dgm:spPr/>
    </dgm:pt>
    <dgm:pt modelId="{13A8ACB8-F0DA-4645-8529-2EFCD14E2ED6}" type="pres">
      <dgm:prSet presAssocID="{E3BAF6A7-8368-4E48-8951-AC2D4A598C7C}" presName="thickLine" presStyleLbl="alignNode1" presStyleIdx="4" presStyleCnt="6"/>
      <dgm:spPr/>
    </dgm:pt>
    <dgm:pt modelId="{A9EBDC2A-E9B6-474F-AACA-87DEE4CA6D25}" type="pres">
      <dgm:prSet presAssocID="{E3BAF6A7-8368-4E48-8951-AC2D4A598C7C}" presName="horz1" presStyleCnt="0"/>
      <dgm:spPr/>
    </dgm:pt>
    <dgm:pt modelId="{1DE63E24-C4CA-4A77-83AB-9D3FAD3D8E44}" type="pres">
      <dgm:prSet presAssocID="{E3BAF6A7-8368-4E48-8951-AC2D4A598C7C}" presName="tx1" presStyleLbl="revTx" presStyleIdx="4" presStyleCnt="6"/>
      <dgm:spPr/>
    </dgm:pt>
    <dgm:pt modelId="{5120C916-EFFA-4248-920F-A6941AF4FB9B}" type="pres">
      <dgm:prSet presAssocID="{E3BAF6A7-8368-4E48-8951-AC2D4A598C7C}" presName="vert1" presStyleCnt="0"/>
      <dgm:spPr/>
    </dgm:pt>
    <dgm:pt modelId="{189F6B7D-6815-435A-9500-B909B052762D}" type="pres">
      <dgm:prSet presAssocID="{1FB77443-3F02-4923-89AD-ACE0991C7E3B}" presName="thickLine" presStyleLbl="alignNode1" presStyleIdx="5" presStyleCnt="6"/>
      <dgm:spPr/>
    </dgm:pt>
    <dgm:pt modelId="{2005A7A2-8536-43CB-9500-105F186ABAA1}" type="pres">
      <dgm:prSet presAssocID="{1FB77443-3F02-4923-89AD-ACE0991C7E3B}" presName="horz1" presStyleCnt="0"/>
      <dgm:spPr/>
    </dgm:pt>
    <dgm:pt modelId="{A4DF6D3E-2DFE-4A96-9DD3-2334274C98A8}" type="pres">
      <dgm:prSet presAssocID="{1FB77443-3F02-4923-89AD-ACE0991C7E3B}" presName="tx1" presStyleLbl="revTx" presStyleIdx="5" presStyleCnt="6"/>
      <dgm:spPr/>
    </dgm:pt>
    <dgm:pt modelId="{4F5EBF90-C7C8-4D21-8173-3AD82FA1F94D}" type="pres">
      <dgm:prSet presAssocID="{1FB77443-3F02-4923-89AD-ACE0991C7E3B}" presName="vert1" presStyleCnt="0"/>
      <dgm:spPr/>
    </dgm:pt>
  </dgm:ptLst>
  <dgm:cxnLst>
    <dgm:cxn modelId="{32B8A309-80AF-4023-87B2-17C5EA7ACF55}" srcId="{FE33E358-3328-4BCC-A68E-3961057EE6EA}" destId="{45A748CE-07CE-40AA-950A-678295895EB3}" srcOrd="0" destOrd="0" parTransId="{EBFA573E-3620-4CA3-9613-F53CDEBAAD2C}" sibTransId="{F158623E-4487-4111-A338-B6489D21D442}"/>
    <dgm:cxn modelId="{18CB0C18-A140-4F71-B728-77F4DD0A819F}" type="presOf" srcId="{FE33E358-3328-4BCC-A68E-3961057EE6EA}" destId="{75D68950-EAF5-4270-B0CA-CAFE2E79F8BE}" srcOrd="0" destOrd="0" presId="urn:microsoft.com/office/officeart/2008/layout/LinedList"/>
    <dgm:cxn modelId="{CD400427-93C8-4CF4-B7D1-020345CA97D5}" type="presOf" srcId="{E3BAF6A7-8368-4E48-8951-AC2D4A598C7C}" destId="{1DE63E24-C4CA-4A77-83AB-9D3FAD3D8E44}" srcOrd="0" destOrd="0" presId="urn:microsoft.com/office/officeart/2008/layout/LinedList"/>
    <dgm:cxn modelId="{6300A53B-E026-41F7-B6FE-F3122692F5DF}" type="presOf" srcId="{1FB77443-3F02-4923-89AD-ACE0991C7E3B}" destId="{A4DF6D3E-2DFE-4A96-9DD3-2334274C98A8}" srcOrd="0" destOrd="0" presId="urn:microsoft.com/office/officeart/2008/layout/LinedList"/>
    <dgm:cxn modelId="{071A4D47-986C-4DCD-B17F-C458864D1378}" srcId="{FE33E358-3328-4BCC-A68E-3961057EE6EA}" destId="{FD225172-7772-42AA-8D24-DBCBC5AD17DB}" srcOrd="2" destOrd="0" parTransId="{6ACFAC71-8A7C-49EA-B6D9-52C42B8A1008}" sibTransId="{759901E4-FC03-499C-B1E7-27F21721C08E}"/>
    <dgm:cxn modelId="{A43D1452-7530-4A1C-A8DF-B5B553203358}" srcId="{FE33E358-3328-4BCC-A68E-3961057EE6EA}" destId="{2297DA69-CD35-4AEB-A53E-418D96666D5D}" srcOrd="3" destOrd="0" parTransId="{315CE7CB-646B-456B-A8AD-2CF5D5517DD0}" sibTransId="{345FBE94-E5BF-4436-A93C-CD5241ACA75A}"/>
    <dgm:cxn modelId="{8DC18F56-2597-4D5A-A3EC-9188F7AFE86A}" type="presOf" srcId="{45A748CE-07CE-40AA-950A-678295895EB3}" destId="{F3DDDB82-1DA8-4DA2-836B-4982AEF32EAA}" srcOrd="0" destOrd="0" presId="urn:microsoft.com/office/officeart/2008/layout/LinedList"/>
    <dgm:cxn modelId="{619C2A86-D79E-4824-93C9-9A2168AD6D9A}" type="presOf" srcId="{FD225172-7772-42AA-8D24-DBCBC5AD17DB}" destId="{3792450E-610D-459C-89A3-84E53B744BC1}" srcOrd="0" destOrd="0" presId="urn:microsoft.com/office/officeart/2008/layout/LinedList"/>
    <dgm:cxn modelId="{7E128B87-0A0A-44B1-B08A-020CA07FE1BD}" srcId="{FE33E358-3328-4BCC-A68E-3961057EE6EA}" destId="{E3BAF6A7-8368-4E48-8951-AC2D4A598C7C}" srcOrd="4" destOrd="0" parTransId="{3B11209C-196E-4DB6-B60D-3CFEAF9DCB60}" sibTransId="{6A61F9C0-75AB-4244-A221-F5A9E2156ABC}"/>
    <dgm:cxn modelId="{9788E89E-39E4-4D2B-B97E-588D42B04769}" type="presOf" srcId="{EEFDF839-7F08-4BB6-B656-981FB884278A}" destId="{64F6ECD6-036C-4042-82A6-7FB90057F983}" srcOrd="0" destOrd="0" presId="urn:microsoft.com/office/officeart/2008/layout/LinedList"/>
    <dgm:cxn modelId="{14FE4CBA-CB59-4E10-8C23-43339DD31B64}" type="presOf" srcId="{2297DA69-CD35-4AEB-A53E-418D96666D5D}" destId="{ABB3C949-A438-4B95-A3ED-3EB99CF6A563}" srcOrd="0" destOrd="0" presId="urn:microsoft.com/office/officeart/2008/layout/LinedList"/>
    <dgm:cxn modelId="{0E4AFDBB-1AE7-4998-8EB9-AC2D6A03D29B}" srcId="{FE33E358-3328-4BCC-A68E-3961057EE6EA}" destId="{EEFDF839-7F08-4BB6-B656-981FB884278A}" srcOrd="1" destOrd="0" parTransId="{226C2516-5D2D-4AB4-A874-D9BA39E562F3}" sibTransId="{9064AC5C-30D8-498E-A30F-D86E2D44797B}"/>
    <dgm:cxn modelId="{B8448BDD-6EA0-453F-91C1-0FCADD9BF5C1}" srcId="{FE33E358-3328-4BCC-A68E-3961057EE6EA}" destId="{1FB77443-3F02-4923-89AD-ACE0991C7E3B}" srcOrd="5" destOrd="0" parTransId="{37B52440-A087-4D38-B313-4889DAC4B563}" sibTransId="{98D23E8C-90F3-41A7-BDF1-2B4B3A40CDE7}"/>
    <dgm:cxn modelId="{CEF4907D-BD8E-424F-8F2F-DF62EBADA42B}" type="presParOf" srcId="{75D68950-EAF5-4270-B0CA-CAFE2E79F8BE}" destId="{0CA25874-2C03-4EE7-85B1-D85E7F0207F1}" srcOrd="0" destOrd="0" presId="urn:microsoft.com/office/officeart/2008/layout/LinedList"/>
    <dgm:cxn modelId="{9A982CBB-BADC-4290-B9E9-0E24B6DCC220}" type="presParOf" srcId="{75D68950-EAF5-4270-B0CA-CAFE2E79F8BE}" destId="{0397199F-0CBE-4F00-B84C-1E970DBA0799}" srcOrd="1" destOrd="0" presId="urn:microsoft.com/office/officeart/2008/layout/LinedList"/>
    <dgm:cxn modelId="{C5504B32-E4FF-4015-B3D2-C3EE7F518AE5}" type="presParOf" srcId="{0397199F-0CBE-4F00-B84C-1E970DBA0799}" destId="{F3DDDB82-1DA8-4DA2-836B-4982AEF32EAA}" srcOrd="0" destOrd="0" presId="urn:microsoft.com/office/officeart/2008/layout/LinedList"/>
    <dgm:cxn modelId="{0A3B3848-20C2-4F4F-84F9-79053E709901}" type="presParOf" srcId="{0397199F-0CBE-4F00-B84C-1E970DBA0799}" destId="{949A7EFB-0E0F-4678-A530-DCF4B71E3D84}" srcOrd="1" destOrd="0" presId="urn:microsoft.com/office/officeart/2008/layout/LinedList"/>
    <dgm:cxn modelId="{36DDDE06-9AD9-4F9E-BC2E-95EEFB9F5140}" type="presParOf" srcId="{75D68950-EAF5-4270-B0CA-CAFE2E79F8BE}" destId="{344C3FC1-27C4-442E-9928-8436890BA94A}" srcOrd="2" destOrd="0" presId="urn:microsoft.com/office/officeart/2008/layout/LinedList"/>
    <dgm:cxn modelId="{E2067E78-6A71-4015-B237-28BFA6AB3504}" type="presParOf" srcId="{75D68950-EAF5-4270-B0CA-CAFE2E79F8BE}" destId="{7E9BAB64-BB55-4A59-AB48-A00C00A4B785}" srcOrd="3" destOrd="0" presId="urn:microsoft.com/office/officeart/2008/layout/LinedList"/>
    <dgm:cxn modelId="{3A6CE70E-B164-445C-8540-46BD8EEAFA51}" type="presParOf" srcId="{7E9BAB64-BB55-4A59-AB48-A00C00A4B785}" destId="{64F6ECD6-036C-4042-82A6-7FB90057F983}" srcOrd="0" destOrd="0" presId="urn:microsoft.com/office/officeart/2008/layout/LinedList"/>
    <dgm:cxn modelId="{9BF4344B-F8AA-45EC-813C-AB3E87D6E22D}" type="presParOf" srcId="{7E9BAB64-BB55-4A59-AB48-A00C00A4B785}" destId="{039EE8CD-7B45-4B59-BAD6-86B25E3BD374}" srcOrd="1" destOrd="0" presId="urn:microsoft.com/office/officeart/2008/layout/LinedList"/>
    <dgm:cxn modelId="{D58E8020-7244-4906-B62B-64BDCA6001F8}" type="presParOf" srcId="{75D68950-EAF5-4270-B0CA-CAFE2E79F8BE}" destId="{EB84ED17-27D7-4AE6-A6EA-60948B92AA8E}" srcOrd="4" destOrd="0" presId="urn:microsoft.com/office/officeart/2008/layout/LinedList"/>
    <dgm:cxn modelId="{8CD82C53-E78F-44B3-B17D-C8AA6F14F7CC}" type="presParOf" srcId="{75D68950-EAF5-4270-B0CA-CAFE2E79F8BE}" destId="{F46CB459-31A1-469A-8A11-B3DCB4A42CA5}" srcOrd="5" destOrd="0" presId="urn:microsoft.com/office/officeart/2008/layout/LinedList"/>
    <dgm:cxn modelId="{59BB682D-21F9-4C31-820C-B659A081ACEA}" type="presParOf" srcId="{F46CB459-31A1-469A-8A11-B3DCB4A42CA5}" destId="{3792450E-610D-459C-89A3-84E53B744BC1}" srcOrd="0" destOrd="0" presId="urn:microsoft.com/office/officeart/2008/layout/LinedList"/>
    <dgm:cxn modelId="{E53F6E0F-1794-4FA5-9537-DEE3E2C93CAC}" type="presParOf" srcId="{F46CB459-31A1-469A-8A11-B3DCB4A42CA5}" destId="{D4ACA894-D3D8-45F4-B7D5-D2CBF267B538}" srcOrd="1" destOrd="0" presId="urn:microsoft.com/office/officeart/2008/layout/LinedList"/>
    <dgm:cxn modelId="{AAB14335-68D0-4A90-8826-A61A939C6F65}" type="presParOf" srcId="{75D68950-EAF5-4270-B0CA-CAFE2E79F8BE}" destId="{8B2AA32E-50E7-493C-9B29-44383E084B2F}" srcOrd="6" destOrd="0" presId="urn:microsoft.com/office/officeart/2008/layout/LinedList"/>
    <dgm:cxn modelId="{DC363F1B-E0D4-4A74-ABDD-0F7BE8FFE35E}" type="presParOf" srcId="{75D68950-EAF5-4270-B0CA-CAFE2E79F8BE}" destId="{CF219A60-F693-4481-A7E0-226FEEE4B37E}" srcOrd="7" destOrd="0" presId="urn:microsoft.com/office/officeart/2008/layout/LinedList"/>
    <dgm:cxn modelId="{F0ECF304-764C-4B41-9C74-C570DE1767D3}" type="presParOf" srcId="{CF219A60-F693-4481-A7E0-226FEEE4B37E}" destId="{ABB3C949-A438-4B95-A3ED-3EB99CF6A563}" srcOrd="0" destOrd="0" presId="urn:microsoft.com/office/officeart/2008/layout/LinedList"/>
    <dgm:cxn modelId="{01561E8C-8842-4995-B8AA-FA3CDE1A5FBB}" type="presParOf" srcId="{CF219A60-F693-4481-A7E0-226FEEE4B37E}" destId="{48E787A0-99CD-456B-BFB2-90C780BE1ADB}" srcOrd="1" destOrd="0" presId="urn:microsoft.com/office/officeart/2008/layout/LinedList"/>
    <dgm:cxn modelId="{4AEA72D0-78D4-4A95-8B71-E118BBD667CD}" type="presParOf" srcId="{75D68950-EAF5-4270-B0CA-CAFE2E79F8BE}" destId="{13A8ACB8-F0DA-4645-8529-2EFCD14E2ED6}" srcOrd="8" destOrd="0" presId="urn:microsoft.com/office/officeart/2008/layout/LinedList"/>
    <dgm:cxn modelId="{19C220DB-7240-48AA-B806-C7E588F0C0B3}" type="presParOf" srcId="{75D68950-EAF5-4270-B0CA-CAFE2E79F8BE}" destId="{A9EBDC2A-E9B6-474F-AACA-87DEE4CA6D25}" srcOrd="9" destOrd="0" presId="urn:microsoft.com/office/officeart/2008/layout/LinedList"/>
    <dgm:cxn modelId="{9EA94C48-C0AB-45A3-80F2-432DA1167CEF}" type="presParOf" srcId="{A9EBDC2A-E9B6-474F-AACA-87DEE4CA6D25}" destId="{1DE63E24-C4CA-4A77-83AB-9D3FAD3D8E44}" srcOrd="0" destOrd="0" presId="urn:microsoft.com/office/officeart/2008/layout/LinedList"/>
    <dgm:cxn modelId="{4C786201-3FB9-496E-8B97-F20F2441B079}" type="presParOf" srcId="{A9EBDC2A-E9B6-474F-AACA-87DEE4CA6D25}" destId="{5120C916-EFFA-4248-920F-A6941AF4FB9B}" srcOrd="1" destOrd="0" presId="urn:microsoft.com/office/officeart/2008/layout/LinedList"/>
    <dgm:cxn modelId="{9FABBB70-320D-4C61-B203-C2EC36E8278A}" type="presParOf" srcId="{75D68950-EAF5-4270-B0CA-CAFE2E79F8BE}" destId="{189F6B7D-6815-435A-9500-B909B052762D}" srcOrd="10" destOrd="0" presId="urn:microsoft.com/office/officeart/2008/layout/LinedList"/>
    <dgm:cxn modelId="{DC80ED51-4CD4-41CD-818A-80F43060E9E9}" type="presParOf" srcId="{75D68950-EAF5-4270-B0CA-CAFE2E79F8BE}" destId="{2005A7A2-8536-43CB-9500-105F186ABAA1}" srcOrd="11" destOrd="0" presId="urn:microsoft.com/office/officeart/2008/layout/LinedList"/>
    <dgm:cxn modelId="{B14DFA7D-55E7-448B-853F-53DE61C3D526}" type="presParOf" srcId="{2005A7A2-8536-43CB-9500-105F186ABAA1}" destId="{A4DF6D3E-2DFE-4A96-9DD3-2334274C98A8}" srcOrd="0" destOrd="0" presId="urn:microsoft.com/office/officeart/2008/layout/LinedList"/>
    <dgm:cxn modelId="{B1DF07B5-F2BD-4B76-97EA-D93221576E39}" type="presParOf" srcId="{2005A7A2-8536-43CB-9500-105F186ABAA1}" destId="{4F5EBF90-C7C8-4D21-8173-3AD82FA1F94D}"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FD137E-93F9-422F-8289-3940964A6248}" type="doc">
      <dgm:prSet loTypeId="urn:microsoft.com/office/officeart/2005/8/layout/hierarchy1" loCatId="hierarchy" qsTypeId="urn:microsoft.com/office/officeart/2005/8/quickstyle/simple1" qsCatId="simple" csTypeId="urn:microsoft.com/office/officeart/2005/8/colors/accent6_1" csCatId="accent6" phldr="1"/>
      <dgm:spPr/>
      <dgm:t>
        <a:bodyPr/>
        <a:lstStyle/>
        <a:p>
          <a:endParaRPr lang="en-US"/>
        </a:p>
      </dgm:t>
    </dgm:pt>
    <dgm:pt modelId="{B2A71553-1650-4456-BD16-C9C5C6EDA282}">
      <dgm:prSet/>
      <dgm:spPr/>
      <dgm:t>
        <a:bodyPr/>
        <a:lstStyle/>
        <a:p>
          <a:r>
            <a:rPr lang="en-GB" b="1" i="0" dirty="0"/>
            <a:t>Κα</a:t>
          </a:r>
          <a:r>
            <a:rPr lang="en-GB" b="1" i="0" dirty="0" err="1"/>
            <a:t>θώς</a:t>
          </a:r>
          <a:r>
            <a:rPr lang="en-GB" b="1" i="0" dirty="0"/>
            <a:t> η α</a:t>
          </a:r>
          <a:r>
            <a:rPr lang="el-GR" b="1" i="0" dirty="0" err="1"/>
            <a:t>νεστραμμένη</a:t>
          </a:r>
          <a:r>
            <a:rPr lang="en-GB" b="1" i="0" dirty="0"/>
            <a:t> </a:t>
          </a:r>
          <a:r>
            <a:rPr lang="en-GB" b="1" i="0" dirty="0" err="1"/>
            <a:t>μάθηση</a:t>
          </a:r>
          <a:r>
            <a:rPr lang="en-GB" b="1" i="0" dirty="0"/>
            <a:t> </a:t>
          </a:r>
          <a:r>
            <a:rPr lang="en-GB" b="1" i="0" dirty="0" err="1"/>
            <a:t>συνεχίζει</a:t>
          </a:r>
          <a:r>
            <a:rPr lang="en-GB" b="1" i="0" dirty="0"/>
            <a:t> να </a:t>
          </a:r>
          <a:r>
            <a:rPr lang="en-GB" b="1" i="0" dirty="0" err="1"/>
            <a:t>εξελίσσετ</a:t>
          </a:r>
          <a:r>
            <a:rPr lang="en-GB" b="1" i="0" dirty="0"/>
            <a:t>αι, θα διαδραματίσει βασικό ρόλο στον ψηφιακό μετασχηματισμό, βοηθώντας τους εκπαιδευόμενους της ΕΕΚ να προσαρμοστούν στις αναδυόμενες τεχνολογίες και τις τάσεις του κλάδου.</a:t>
          </a:r>
          <a:endParaRPr lang="en-US" dirty="0"/>
        </a:p>
      </dgm:t>
    </dgm:pt>
    <dgm:pt modelId="{F57159DA-94DE-4D8F-A3F2-D2E3C763F205}" type="parTrans" cxnId="{9756D045-1B8C-4559-B093-7B98A78B6CF4}">
      <dgm:prSet/>
      <dgm:spPr/>
      <dgm:t>
        <a:bodyPr/>
        <a:lstStyle/>
        <a:p>
          <a:endParaRPr lang="en-US"/>
        </a:p>
      </dgm:t>
    </dgm:pt>
    <dgm:pt modelId="{C56D9EDE-DA7B-4606-BDBD-FAA7838EBBAF}" type="sibTrans" cxnId="{9756D045-1B8C-4559-B093-7B98A78B6CF4}">
      <dgm:prSet/>
      <dgm:spPr/>
      <dgm:t>
        <a:bodyPr/>
        <a:lstStyle/>
        <a:p>
          <a:endParaRPr lang="en-US"/>
        </a:p>
      </dgm:t>
    </dgm:pt>
    <dgm:pt modelId="{772A70F7-6F28-4733-BF00-7F6DB3BD3357}">
      <dgm:prSet/>
      <dgm:spPr/>
      <dgm:t>
        <a:bodyPr/>
        <a:lstStyle/>
        <a:p>
          <a:r>
            <a:rPr lang="en-GB" b="1" i="0"/>
            <a:t>Η ευελιξία και η προσαρμοστικότητα της μεθόδου την καθιστούν ιδανική για την αντιμετώπιση των μελλοντικών αναγκών του εργατικού δυναμικού.</a:t>
          </a:r>
          <a:endParaRPr lang="en-US"/>
        </a:p>
      </dgm:t>
    </dgm:pt>
    <dgm:pt modelId="{C9854732-4B26-4B6F-B85E-D29989880ACD}" type="parTrans" cxnId="{60BF49DB-103D-4C39-8FDB-935D7ACEE942}">
      <dgm:prSet/>
      <dgm:spPr/>
      <dgm:t>
        <a:bodyPr/>
        <a:lstStyle/>
        <a:p>
          <a:endParaRPr lang="en-US"/>
        </a:p>
      </dgm:t>
    </dgm:pt>
    <dgm:pt modelId="{4B5F818E-8750-4BEB-A39B-254F9D003CBB}" type="sibTrans" cxnId="{60BF49DB-103D-4C39-8FDB-935D7ACEE942}">
      <dgm:prSet/>
      <dgm:spPr/>
      <dgm:t>
        <a:bodyPr/>
        <a:lstStyle/>
        <a:p>
          <a:endParaRPr lang="en-US"/>
        </a:p>
      </dgm:t>
    </dgm:pt>
    <dgm:pt modelId="{B80DB707-20F0-4179-A663-1A6BB3EF945B}" type="pres">
      <dgm:prSet presAssocID="{65FD137E-93F9-422F-8289-3940964A6248}" presName="hierChild1" presStyleCnt="0">
        <dgm:presLayoutVars>
          <dgm:chPref val="1"/>
          <dgm:dir/>
          <dgm:animOne val="branch"/>
          <dgm:animLvl val="lvl"/>
          <dgm:resizeHandles/>
        </dgm:presLayoutVars>
      </dgm:prSet>
      <dgm:spPr/>
    </dgm:pt>
    <dgm:pt modelId="{889FA788-4CCE-4A08-B4CE-E54921B3084B}" type="pres">
      <dgm:prSet presAssocID="{B2A71553-1650-4456-BD16-C9C5C6EDA282}" presName="hierRoot1" presStyleCnt="0"/>
      <dgm:spPr/>
    </dgm:pt>
    <dgm:pt modelId="{FF4A6360-4850-4EB3-B14E-F27245B0E295}" type="pres">
      <dgm:prSet presAssocID="{B2A71553-1650-4456-BD16-C9C5C6EDA282}" presName="composite" presStyleCnt="0"/>
      <dgm:spPr/>
    </dgm:pt>
    <dgm:pt modelId="{8FBC35E4-F2E8-4791-9D40-785567FED6E0}" type="pres">
      <dgm:prSet presAssocID="{B2A71553-1650-4456-BD16-C9C5C6EDA282}" presName="background" presStyleLbl="node0" presStyleIdx="0" presStyleCnt="2"/>
      <dgm:spPr/>
    </dgm:pt>
    <dgm:pt modelId="{8E9E5C5F-C36C-4724-B8DD-1299D21FAC6C}" type="pres">
      <dgm:prSet presAssocID="{B2A71553-1650-4456-BD16-C9C5C6EDA282}" presName="text" presStyleLbl="fgAcc0" presStyleIdx="0" presStyleCnt="2">
        <dgm:presLayoutVars>
          <dgm:chPref val="3"/>
        </dgm:presLayoutVars>
      </dgm:prSet>
      <dgm:spPr/>
    </dgm:pt>
    <dgm:pt modelId="{3C8A898D-5069-42AE-A6EE-809528185733}" type="pres">
      <dgm:prSet presAssocID="{B2A71553-1650-4456-BD16-C9C5C6EDA282}" presName="hierChild2" presStyleCnt="0"/>
      <dgm:spPr/>
    </dgm:pt>
    <dgm:pt modelId="{E545D24C-6456-48E0-B7F3-FE56A23C18B4}" type="pres">
      <dgm:prSet presAssocID="{772A70F7-6F28-4733-BF00-7F6DB3BD3357}" presName="hierRoot1" presStyleCnt="0"/>
      <dgm:spPr/>
    </dgm:pt>
    <dgm:pt modelId="{455496E4-CCD7-433C-9C81-762097E7D5CE}" type="pres">
      <dgm:prSet presAssocID="{772A70F7-6F28-4733-BF00-7F6DB3BD3357}" presName="composite" presStyleCnt="0"/>
      <dgm:spPr/>
    </dgm:pt>
    <dgm:pt modelId="{545ADA1D-1784-445E-836F-F511601EA7C3}" type="pres">
      <dgm:prSet presAssocID="{772A70F7-6F28-4733-BF00-7F6DB3BD3357}" presName="background" presStyleLbl="node0" presStyleIdx="1" presStyleCnt="2"/>
      <dgm:spPr/>
    </dgm:pt>
    <dgm:pt modelId="{BEFCE186-6735-464F-8B00-438B46A8CAEA}" type="pres">
      <dgm:prSet presAssocID="{772A70F7-6F28-4733-BF00-7F6DB3BD3357}" presName="text" presStyleLbl="fgAcc0" presStyleIdx="1" presStyleCnt="2">
        <dgm:presLayoutVars>
          <dgm:chPref val="3"/>
        </dgm:presLayoutVars>
      </dgm:prSet>
      <dgm:spPr/>
    </dgm:pt>
    <dgm:pt modelId="{38B8C2C2-5AAF-4E6B-BC84-8113F74AB1B0}" type="pres">
      <dgm:prSet presAssocID="{772A70F7-6F28-4733-BF00-7F6DB3BD3357}" presName="hierChild2" presStyleCnt="0"/>
      <dgm:spPr/>
    </dgm:pt>
  </dgm:ptLst>
  <dgm:cxnLst>
    <dgm:cxn modelId="{54FC6B2D-43F2-47C4-AC6C-B6BF6EDD7DC9}" type="presOf" srcId="{65FD137E-93F9-422F-8289-3940964A6248}" destId="{B80DB707-20F0-4179-A663-1A6BB3EF945B}" srcOrd="0" destOrd="0" presId="urn:microsoft.com/office/officeart/2005/8/layout/hierarchy1"/>
    <dgm:cxn modelId="{9756D045-1B8C-4559-B093-7B98A78B6CF4}" srcId="{65FD137E-93F9-422F-8289-3940964A6248}" destId="{B2A71553-1650-4456-BD16-C9C5C6EDA282}" srcOrd="0" destOrd="0" parTransId="{F57159DA-94DE-4D8F-A3F2-D2E3C763F205}" sibTransId="{C56D9EDE-DA7B-4606-BDBD-FAA7838EBBAF}"/>
    <dgm:cxn modelId="{BED51BC1-DFB5-4988-B6FE-FE5A64400A3F}" type="presOf" srcId="{B2A71553-1650-4456-BD16-C9C5C6EDA282}" destId="{8E9E5C5F-C36C-4724-B8DD-1299D21FAC6C}" srcOrd="0" destOrd="0" presId="urn:microsoft.com/office/officeart/2005/8/layout/hierarchy1"/>
    <dgm:cxn modelId="{60BF49DB-103D-4C39-8FDB-935D7ACEE942}" srcId="{65FD137E-93F9-422F-8289-3940964A6248}" destId="{772A70F7-6F28-4733-BF00-7F6DB3BD3357}" srcOrd="1" destOrd="0" parTransId="{C9854732-4B26-4B6F-B85E-D29989880ACD}" sibTransId="{4B5F818E-8750-4BEB-A39B-254F9D003CBB}"/>
    <dgm:cxn modelId="{704AE3EE-9AE3-484B-9062-83AAF095C801}" type="presOf" srcId="{772A70F7-6F28-4733-BF00-7F6DB3BD3357}" destId="{BEFCE186-6735-464F-8B00-438B46A8CAEA}" srcOrd="0" destOrd="0" presId="urn:microsoft.com/office/officeart/2005/8/layout/hierarchy1"/>
    <dgm:cxn modelId="{ABA4AA03-1368-4910-A475-BA2AEA806AC2}" type="presParOf" srcId="{B80DB707-20F0-4179-A663-1A6BB3EF945B}" destId="{889FA788-4CCE-4A08-B4CE-E54921B3084B}" srcOrd="0" destOrd="0" presId="urn:microsoft.com/office/officeart/2005/8/layout/hierarchy1"/>
    <dgm:cxn modelId="{2F61F6F5-92F1-4987-94BA-FE13B93BBD3D}" type="presParOf" srcId="{889FA788-4CCE-4A08-B4CE-E54921B3084B}" destId="{FF4A6360-4850-4EB3-B14E-F27245B0E295}" srcOrd="0" destOrd="0" presId="urn:microsoft.com/office/officeart/2005/8/layout/hierarchy1"/>
    <dgm:cxn modelId="{14007CF1-870C-49D8-BEDB-7F15A65EBD35}" type="presParOf" srcId="{FF4A6360-4850-4EB3-B14E-F27245B0E295}" destId="{8FBC35E4-F2E8-4791-9D40-785567FED6E0}" srcOrd="0" destOrd="0" presId="urn:microsoft.com/office/officeart/2005/8/layout/hierarchy1"/>
    <dgm:cxn modelId="{A9DFE3F6-178B-4AA0-B74A-0E522FE03C58}" type="presParOf" srcId="{FF4A6360-4850-4EB3-B14E-F27245B0E295}" destId="{8E9E5C5F-C36C-4724-B8DD-1299D21FAC6C}" srcOrd="1" destOrd="0" presId="urn:microsoft.com/office/officeart/2005/8/layout/hierarchy1"/>
    <dgm:cxn modelId="{9DA17C6D-10C5-47D5-ADAA-468CAB3BFB82}" type="presParOf" srcId="{889FA788-4CCE-4A08-B4CE-E54921B3084B}" destId="{3C8A898D-5069-42AE-A6EE-809528185733}" srcOrd="1" destOrd="0" presId="urn:microsoft.com/office/officeart/2005/8/layout/hierarchy1"/>
    <dgm:cxn modelId="{0E9F9178-E051-406F-A01A-C3242293C71F}" type="presParOf" srcId="{B80DB707-20F0-4179-A663-1A6BB3EF945B}" destId="{E545D24C-6456-48E0-B7F3-FE56A23C18B4}" srcOrd="1" destOrd="0" presId="urn:microsoft.com/office/officeart/2005/8/layout/hierarchy1"/>
    <dgm:cxn modelId="{3BC0DF16-5C1C-43B9-A07C-865F87099B06}" type="presParOf" srcId="{E545D24C-6456-48E0-B7F3-FE56A23C18B4}" destId="{455496E4-CCD7-433C-9C81-762097E7D5CE}" srcOrd="0" destOrd="0" presId="urn:microsoft.com/office/officeart/2005/8/layout/hierarchy1"/>
    <dgm:cxn modelId="{98CB4C13-AF75-45E4-8AC0-E6B8C418B615}" type="presParOf" srcId="{455496E4-CCD7-433C-9C81-762097E7D5CE}" destId="{545ADA1D-1784-445E-836F-F511601EA7C3}" srcOrd="0" destOrd="0" presId="urn:microsoft.com/office/officeart/2005/8/layout/hierarchy1"/>
    <dgm:cxn modelId="{DF383A67-1DCD-4CC3-B4EC-D993C433C26D}" type="presParOf" srcId="{455496E4-CCD7-433C-9C81-762097E7D5CE}" destId="{BEFCE186-6735-464F-8B00-438B46A8CAEA}" srcOrd="1" destOrd="0" presId="urn:microsoft.com/office/officeart/2005/8/layout/hierarchy1"/>
    <dgm:cxn modelId="{736F1B10-274B-436B-8DC6-FFA97095EB28}" type="presParOf" srcId="{E545D24C-6456-48E0-B7F3-FE56A23C18B4}" destId="{38B8C2C2-5AAF-4E6B-BC84-8113F74AB1B0}" srcOrd="1" destOrd="0" presId="urn:microsoft.com/office/officeart/2005/8/layout/hierarchy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1F5CDBD-84A9-4C97-84A2-1A72C2E366D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F50E2F6D-E8ED-4824-B40D-07BD592D2526}">
      <dgm:prSet/>
      <dgm:spPr/>
      <dgm:t>
        <a:bodyPr/>
        <a:lstStyle/>
        <a:p>
          <a:r>
            <a:rPr lang="en-GB" b="0" i="0"/>
            <a:t>Καθώς το εκπαιδευτικό τοπίο εξελίσσεται με ταχείς ρυθμούς, είναι σημαντικό να γίνει η ΕΕΚ πιο ελκυστική, υιοθετώντας την καινοτομία και τον εκσυγχρονισμό. Αυτό μπορεί να επιτευχθεί με την εισαγωγή νέων μαθησιακών περιβαλλόντων, εργαλείων αιχμής και προοδευτικών μεθόδων διδασκαλίας. </a:t>
          </a:r>
          <a:endParaRPr lang="en-BE"/>
        </a:p>
      </dgm:t>
    </dgm:pt>
    <dgm:pt modelId="{8DE84A11-A116-4740-8599-F3FA98B2726C}" type="parTrans" cxnId="{469E5D49-E863-4323-963F-3CB4D0368AF7}">
      <dgm:prSet/>
      <dgm:spPr/>
      <dgm:t>
        <a:bodyPr/>
        <a:lstStyle/>
        <a:p>
          <a:endParaRPr lang="en-BE"/>
        </a:p>
      </dgm:t>
    </dgm:pt>
    <dgm:pt modelId="{26C9F174-FCE9-4DC7-ACD3-17CE37D1A1EE}" type="sibTrans" cxnId="{469E5D49-E863-4323-963F-3CB4D0368AF7}">
      <dgm:prSet/>
      <dgm:spPr/>
      <dgm:t>
        <a:bodyPr/>
        <a:lstStyle/>
        <a:p>
          <a:endParaRPr lang="en-BE"/>
        </a:p>
      </dgm:t>
    </dgm:pt>
    <dgm:pt modelId="{705E52B7-55E7-4D98-BD4B-1DBD25568B9E}">
      <dgm:prSet/>
      <dgm:spPr/>
      <dgm:t>
        <a:bodyPr/>
        <a:lstStyle/>
        <a:p>
          <a:r>
            <a:rPr lang="en-GB" b="0" i="0" dirty="0" err="1"/>
            <a:t>Μι</a:t>
          </a:r>
          <a:r>
            <a:rPr lang="en-GB" b="0" i="0" dirty="0"/>
            <a:t>α από τις πιο αποτελεσματικές προσεγγίσεις για την προώθηση αυτού του μετασχηματισμού είναι η «</a:t>
          </a:r>
          <a:r>
            <a:rPr lang="el-GR" b="0" i="0" dirty="0"/>
            <a:t>ανεστραμμένη </a:t>
          </a:r>
          <a:r>
            <a:rPr lang="en-GB" b="0" i="0" dirty="0" err="1"/>
            <a:t>μάθηση</a:t>
          </a:r>
          <a:r>
            <a:rPr lang="el-GR" b="0" i="0" dirty="0"/>
            <a:t>»</a:t>
          </a:r>
          <a:r>
            <a:rPr lang="en-GB" b="0" i="0" dirty="0"/>
            <a:t> (flipped learning), η οπ</a:t>
          </a:r>
          <a:r>
            <a:rPr lang="en-GB" b="0" i="0" dirty="0" err="1"/>
            <a:t>οί</a:t>
          </a:r>
          <a:r>
            <a:rPr lang="en-GB" b="0" i="0" dirty="0"/>
            <a:t>α ενδυναμώνει τους εκπαιδευόμενους μέσω της ενεργού συμμετοχής και της ενσωμάτωσης της τεχνολογίας, καθιστώντας την επαγγελματική εκπαίδευση πιο δυναμική και σχετική με τις σημερινές ανάγκες.</a:t>
          </a:r>
          <a:endParaRPr lang="en-BE" dirty="0"/>
        </a:p>
      </dgm:t>
    </dgm:pt>
    <dgm:pt modelId="{EEC13E95-3AFA-46CD-A689-ECB66B1B7BE7}" type="parTrans" cxnId="{B1E70A2D-2963-4477-828D-47863877B080}">
      <dgm:prSet/>
      <dgm:spPr/>
      <dgm:t>
        <a:bodyPr/>
        <a:lstStyle/>
        <a:p>
          <a:endParaRPr lang="en-BE"/>
        </a:p>
      </dgm:t>
    </dgm:pt>
    <dgm:pt modelId="{2D3D2CC1-CC64-418A-8D84-92744C936B65}" type="sibTrans" cxnId="{B1E70A2D-2963-4477-828D-47863877B080}">
      <dgm:prSet/>
      <dgm:spPr/>
      <dgm:t>
        <a:bodyPr/>
        <a:lstStyle/>
        <a:p>
          <a:endParaRPr lang="en-BE"/>
        </a:p>
      </dgm:t>
    </dgm:pt>
    <dgm:pt modelId="{AB76D9EA-0725-4381-8FB7-EBC918BEE0C5}" type="pres">
      <dgm:prSet presAssocID="{01F5CDBD-84A9-4C97-84A2-1A72C2E366D6}" presName="linear" presStyleCnt="0">
        <dgm:presLayoutVars>
          <dgm:animLvl val="lvl"/>
          <dgm:resizeHandles val="exact"/>
        </dgm:presLayoutVars>
      </dgm:prSet>
      <dgm:spPr/>
    </dgm:pt>
    <dgm:pt modelId="{9A836CE9-0B6D-4F21-AB0B-F90A1F78E9CF}" type="pres">
      <dgm:prSet presAssocID="{F50E2F6D-E8ED-4824-B40D-07BD592D2526}" presName="parentText" presStyleLbl="node1" presStyleIdx="0" presStyleCnt="2" custLinFactY="-3497" custLinFactNeighborX="60" custLinFactNeighborY="-100000">
        <dgm:presLayoutVars>
          <dgm:chMax val="0"/>
          <dgm:bulletEnabled val="1"/>
        </dgm:presLayoutVars>
      </dgm:prSet>
      <dgm:spPr/>
    </dgm:pt>
    <dgm:pt modelId="{5959439F-17D2-48FA-AEEC-442E991BB3A3}" type="pres">
      <dgm:prSet presAssocID="{26C9F174-FCE9-4DC7-ACD3-17CE37D1A1EE}" presName="spacer" presStyleCnt="0"/>
      <dgm:spPr/>
    </dgm:pt>
    <dgm:pt modelId="{E3568240-CE17-419F-92A6-A0A3AE61A165}" type="pres">
      <dgm:prSet presAssocID="{705E52B7-55E7-4D98-BD4B-1DBD25568B9E}" presName="parentText" presStyleLbl="node1" presStyleIdx="1" presStyleCnt="2">
        <dgm:presLayoutVars>
          <dgm:chMax val="0"/>
          <dgm:bulletEnabled val="1"/>
        </dgm:presLayoutVars>
      </dgm:prSet>
      <dgm:spPr/>
    </dgm:pt>
  </dgm:ptLst>
  <dgm:cxnLst>
    <dgm:cxn modelId="{B1E70A2D-2963-4477-828D-47863877B080}" srcId="{01F5CDBD-84A9-4C97-84A2-1A72C2E366D6}" destId="{705E52B7-55E7-4D98-BD4B-1DBD25568B9E}" srcOrd="1" destOrd="0" parTransId="{EEC13E95-3AFA-46CD-A689-ECB66B1B7BE7}" sibTransId="{2D3D2CC1-CC64-418A-8D84-92744C936B65}"/>
    <dgm:cxn modelId="{469E5D49-E863-4323-963F-3CB4D0368AF7}" srcId="{01F5CDBD-84A9-4C97-84A2-1A72C2E366D6}" destId="{F50E2F6D-E8ED-4824-B40D-07BD592D2526}" srcOrd="0" destOrd="0" parTransId="{8DE84A11-A116-4740-8599-F3FA98B2726C}" sibTransId="{26C9F174-FCE9-4DC7-ACD3-17CE37D1A1EE}"/>
    <dgm:cxn modelId="{A59CC554-3DF2-47D6-91D0-E819FCCF84C4}" type="presOf" srcId="{01F5CDBD-84A9-4C97-84A2-1A72C2E366D6}" destId="{AB76D9EA-0725-4381-8FB7-EBC918BEE0C5}" srcOrd="0" destOrd="0" presId="urn:microsoft.com/office/officeart/2005/8/layout/vList2"/>
    <dgm:cxn modelId="{E8B40095-A38A-47E5-BCE2-68570EFFE094}" type="presOf" srcId="{F50E2F6D-E8ED-4824-B40D-07BD592D2526}" destId="{9A836CE9-0B6D-4F21-AB0B-F90A1F78E9CF}" srcOrd="0" destOrd="0" presId="urn:microsoft.com/office/officeart/2005/8/layout/vList2"/>
    <dgm:cxn modelId="{67B8079E-966B-44FE-AD7A-BAD093CE5C62}" type="presOf" srcId="{705E52B7-55E7-4D98-BD4B-1DBD25568B9E}" destId="{E3568240-CE17-419F-92A6-A0A3AE61A165}" srcOrd="0" destOrd="0" presId="urn:microsoft.com/office/officeart/2005/8/layout/vList2"/>
    <dgm:cxn modelId="{CE2DDCBE-239E-42B3-89ED-2E3ADE1ED61E}" type="presParOf" srcId="{AB76D9EA-0725-4381-8FB7-EBC918BEE0C5}" destId="{9A836CE9-0B6D-4F21-AB0B-F90A1F78E9CF}" srcOrd="0" destOrd="0" presId="urn:microsoft.com/office/officeart/2005/8/layout/vList2"/>
    <dgm:cxn modelId="{C0FB8E84-50A2-4316-A6C7-90081D5E5A52}" type="presParOf" srcId="{AB76D9EA-0725-4381-8FB7-EBC918BEE0C5}" destId="{5959439F-17D2-48FA-AEEC-442E991BB3A3}" srcOrd="1" destOrd="0" presId="urn:microsoft.com/office/officeart/2005/8/layout/vList2"/>
    <dgm:cxn modelId="{BAAED3F8-4225-4CC2-B8B7-DE13E24B6F7A}" type="presParOf" srcId="{AB76D9EA-0725-4381-8FB7-EBC918BEE0C5}" destId="{E3568240-CE17-419F-92A6-A0A3AE61A165}"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37568BE-4F0A-417F-9491-20BF2D707C9A}"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801ED686-F00F-45CC-BF2A-246DAE113519}">
      <dgm:prSet/>
      <dgm:spPr/>
      <dgm:t>
        <a:bodyPr/>
        <a:lstStyle/>
        <a:p>
          <a:r>
            <a:rPr lang="en-GB" b="0" i="0"/>
            <a:t>Μάθηση πριν την τάξη, εφαρμογή στην τάξη</a:t>
          </a:r>
          <a:endParaRPr lang="en-BE"/>
        </a:p>
      </dgm:t>
    </dgm:pt>
    <dgm:pt modelId="{49AC8D86-4465-4B78-B36C-2DC741CC1E48}" type="parTrans" cxnId="{6E0B2AB0-4B92-4AE7-83F4-56102216B371}">
      <dgm:prSet/>
      <dgm:spPr/>
      <dgm:t>
        <a:bodyPr/>
        <a:lstStyle/>
        <a:p>
          <a:endParaRPr lang="en-BE"/>
        </a:p>
      </dgm:t>
    </dgm:pt>
    <dgm:pt modelId="{50B9213F-D427-4094-ACD0-A371E53D7556}" type="sibTrans" cxnId="{6E0B2AB0-4B92-4AE7-83F4-56102216B371}">
      <dgm:prSet/>
      <dgm:spPr/>
      <dgm:t>
        <a:bodyPr/>
        <a:lstStyle/>
        <a:p>
          <a:endParaRPr lang="en-BE"/>
        </a:p>
      </dgm:t>
    </dgm:pt>
    <dgm:pt modelId="{CB96E706-429D-47CC-B91F-5028CAAE33CF}">
      <dgm:prSet/>
      <dgm:spPr/>
      <dgm:t>
        <a:bodyPr/>
        <a:lstStyle/>
        <a:p>
          <a:r>
            <a:rPr lang="en-GB" b="0" i="0"/>
            <a:t>Πρόσβαση σε θεμελιώδεις γνώσεις ανά πάσα στιγμή</a:t>
          </a:r>
          <a:endParaRPr lang="en-BE"/>
        </a:p>
      </dgm:t>
    </dgm:pt>
    <dgm:pt modelId="{C99C9A38-3830-4B9A-A17E-229C06DF2ED1}" type="parTrans" cxnId="{9381A2B0-DEE4-4628-903A-DADD52E4AEB6}">
      <dgm:prSet/>
      <dgm:spPr/>
      <dgm:t>
        <a:bodyPr/>
        <a:lstStyle/>
        <a:p>
          <a:endParaRPr lang="en-BE"/>
        </a:p>
      </dgm:t>
    </dgm:pt>
    <dgm:pt modelId="{5DEEFB04-773C-483C-95C8-5A8BDC27E375}" type="sibTrans" cxnId="{9381A2B0-DEE4-4628-903A-DADD52E4AEB6}">
      <dgm:prSet/>
      <dgm:spPr/>
      <dgm:t>
        <a:bodyPr/>
        <a:lstStyle/>
        <a:p>
          <a:endParaRPr lang="en-BE"/>
        </a:p>
      </dgm:t>
    </dgm:pt>
    <dgm:pt modelId="{60A19B84-8CF0-4F2A-91E0-15603ADEF7CE}">
      <dgm:prSet/>
      <dgm:spPr/>
      <dgm:t>
        <a:bodyPr/>
        <a:lstStyle/>
        <a:p>
          <a:r>
            <a:rPr lang="en-GB" b="0" i="0"/>
            <a:t>Προπαρασκευαστική φάση για τις πρακτικές δραστηριότητες</a:t>
          </a:r>
          <a:endParaRPr lang="en-BE"/>
        </a:p>
      </dgm:t>
    </dgm:pt>
    <dgm:pt modelId="{70C85D75-78DC-41E2-93C1-FEA4F8B26AED}" type="parTrans" cxnId="{6E1DD73C-E20B-4839-A375-24AD650C73C1}">
      <dgm:prSet/>
      <dgm:spPr/>
      <dgm:t>
        <a:bodyPr/>
        <a:lstStyle/>
        <a:p>
          <a:endParaRPr lang="en-BE"/>
        </a:p>
      </dgm:t>
    </dgm:pt>
    <dgm:pt modelId="{FF81D7F2-CA83-4CBB-BFC0-411661738A80}" type="sibTrans" cxnId="{6E1DD73C-E20B-4839-A375-24AD650C73C1}">
      <dgm:prSet/>
      <dgm:spPr/>
      <dgm:t>
        <a:bodyPr/>
        <a:lstStyle/>
        <a:p>
          <a:endParaRPr lang="en-BE"/>
        </a:p>
      </dgm:t>
    </dgm:pt>
    <dgm:pt modelId="{93E8E6A7-935D-45E2-AA4B-59CE4FF6BC9E}">
      <dgm:prSet/>
      <dgm:spPr/>
      <dgm:t>
        <a:bodyPr/>
        <a:lstStyle/>
        <a:p>
          <a:r>
            <a:rPr lang="en-GB" b="0" i="0"/>
            <a:t>Συνεδρίες εντός της τάξης για αλληλεπίδραση μεταξύ ομοτίμων</a:t>
          </a:r>
          <a:endParaRPr lang="en-BE"/>
        </a:p>
      </dgm:t>
    </dgm:pt>
    <dgm:pt modelId="{0A61153F-1853-4AE1-B020-009FF87412CF}" type="parTrans" cxnId="{0B6040E9-F143-4473-AA4F-FFFDE750E48C}">
      <dgm:prSet/>
      <dgm:spPr/>
      <dgm:t>
        <a:bodyPr/>
        <a:lstStyle/>
        <a:p>
          <a:endParaRPr lang="en-BE"/>
        </a:p>
      </dgm:t>
    </dgm:pt>
    <dgm:pt modelId="{E2606DC1-D28C-4067-B7A6-90FC5FD3668C}" type="sibTrans" cxnId="{0B6040E9-F143-4473-AA4F-FFFDE750E48C}">
      <dgm:prSet/>
      <dgm:spPr/>
      <dgm:t>
        <a:bodyPr/>
        <a:lstStyle/>
        <a:p>
          <a:endParaRPr lang="en-BE"/>
        </a:p>
      </dgm:t>
    </dgm:pt>
    <dgm:pt modelId="{9293993B-417D-45B1-A925-7BEB08B65315}">
      <dgm:prSet/>
      <dgm:spPr/>
      <dgm:t>
        <a:bodyPr/>
        <a:lstStyle/>
        <a:p>
          <a:r>
            <a:rPr lang="en-GB" b="0" i="0"/>
            <a:t>Ικανοποίηση των απαιτήσεων της βιομηχανίας για πρακτική επάρκεια</a:t>
          </a:r>
          <a:endParaRPr lang="en-BE"/>
        </a:p>
      </dgm:t>
    </dgm:pt>
    <dgm:pt modelId="{5C41BC47-CC1A-47DB-96D3-1A2411D6E120}" type="parTrans" cxnId="{89B5424F-9C02-4C7D-99DC-0A6865006D70}">
      <dgm:prSet/>
      <dgm:spPr/>
      <dgm:t>
        <a:bodyPr/>
        <a:lstStyle/>
        <a:p>
          <a:endParaRPr lang="en-BE"/>
        </a:p>
      </dgm:t>
    </dgm:pt>
    <dgm:pt modelId="{D269CA2F-A57C-4D83-996A-71819815B692}" type="sibTrans" cxnId="{89B5424F-9C02-4C7D-99DC-0A6865006D70}">
      <dgm:prSet/>
      <dgm:spPr/>
      <dgm:t>
        <a:bodyPr/>
        <a:lstStyle/>
        <a:p>
          <a:endParaRPr lang="en-BE"/>
        </a:p>
      </dgm:t>
    </dgm:pt>
    <dgm:pt modelId="{C3DADEF6-F1E2-4D6A-A432-FE6995145389}">
      <dgm:prSet/>
      <dgm:spPr/>
      <dgm:t>
        <a:bodyPr/>
        <a:lstStyle/>
        <a:p>
          <a:r>
            <a:rPr lang="en-GB" b="0" i="0"/>
            <a:t>Καθοδήγηση και υποστήριξη της εμπλοκής στην τάξη</a:t>
          </a:r>
          <a:endParaRPr lang="en-BE"/>
        </a:p>
      </dgm:t>
    </dgm:pt>
    <dgm:pt modelId="{81A902A6-C797-4F9D-933E-A6BB5725D2DC}" type="parTrans" cxnId="{CFC4C158-F754-4C58-A4F9-9F3D0457B512}">
      <dgm:prSet/>
      <dgm:spPr/>
      <dgm:t>
        <a:bodyPr/>
        <a:lstStyle/>
        <a:p>
          <a:endParaRPr lang="en-BE"/>
        </a:p>
      </dgm:t>
    </dgm:pt>
    <dgm:pt modelId="{592578C1-F93C-4EE6-829B-B092D2865E78}" type="sibTrans" cxnId="{CFC4C158-F754-4C58-A4F9-9F3D0457B512}">
      <dgm:prSet/>
      <dgm:spPr/>
      <dgm:t>
        <a:bodyPr/>
        <a:lstStyle/>
        <a:p>
          <a:endParaRPr lang="en-BE"/>
        </a:p>
      </dgm:t>
    </dgm:pt>
    <dgm:pt modelId="{E66F2175-3320-463D-9296-49D6F73BF786}" type="pres">
      <dgm:prSet presAssocID="{537568BE-4F0A-417F-9491-20BF2D707C9A}" presName="linear" presStyleCnt="0">
        <dgm:presLayoutVars>
          <dgm:animLvl val="lvl"/>
          <dgm:resizeHandles val="exact"/>
        </dgm:presLayoutVars>
      </dgm:prSet>
      <dgm:spPr/>
    </dgm:pt>
    <dgm:pt modelId="{3FCD51DF-BEC2-4E0A-A115-1B39E5348F55}" type="pres">
      <dgm:prSet presAssocID="{801ED686-F00F-45CC-BF2A-246DAE113519}" presName="parentText" presStyleLbl="node1" presStyleIdx="0" presStyleCnt="6">
        <dgm:presLayoutVars>
          <dgm:chMax val="0"/>
          <dgm:bulletEnabled val="1"/>
        </dgm:presLayoutVars>
      </dgm:prSet>
      <dgm:spPr/>
    </dgm:pt>
    <dgm:pt modelId="{AED80346-685F-4AB2-9A27-85B3E397B0C7}" type="pres">
      <dgm:prSet presAssocID="{50B9213F-D427-4094-ACD0-A371E53D7556}" presName="spacer" presStyleCnt="0"/>
      <dgm:spPr/>
    </dgm:pt>
    <dgm:pt modelId="{F9464249-82FE-4315-A456-39262F2A6936}" type="pres">
      <dgm:prSet presAssocID="{CB96E706-429D-47CC-B91F-5028CAAE33CF}" presName="parentText" presStyleLbl="node1" presStyleIdx="1" presStyleCnt="6">
        <dgm:presLayoutVars>
          <dgm:chMax val="0"/>
          <dgm:bulletEnabled val="1"/>
        </dgm:presLayoutVars>
      </dgm:prSet>
      <dgm:spPr/>
    </dgm:pt>
    <dgm:pt modelId="{1622C5DD-B04D-4059-A798-975271068FF3}" type="pres">
      <dgm:prSet presAssocID="{5DEEFB04-773C-483C-95C8-5A8BDC27E375}" presName="spacer" presStyleCnt="0"/>
      <dgm:spPr/>
    </dgm:pt>
    <dgm:pt modelId="{6EAA88CC-C371-410E-9EB5-85529C7F001C}" type="pres">
      <dgm:prSet presAssocID="{60A19B84-8CF0-4F2A-91E0-15603ADEF7CE}" presName="parentText" presStyleLbl="node1" presStyleIdx="2" presStyleCnt="6">
        <dgm:presLayoutVars>
          <dgm:chMax val="0"/>
          <dgm:bulletEnabled val="1"/>
        </dgm:presLayoutVars>
      </dgm:prSet>
      <dgm:spPr/>
    </dgm:pt>
    <dgm:pt modelId="{8461B1AB-EA47-483B-B6D8-F4131EF9817F}" type="pres">
      <dgm:prSet presAssocID="{FF81D7F2-CA83-4CBB-BFC0-411661738A80}" presName="spacer" presStyleCnt="0"/>
      <dgm:spPr/>
    </dgm:pt>
    <dgm:pt modelId="{ABED0046-32AD-4F9E-ADDC-6694E899D72A}" type="pres">
      <dgm:prSet presAssocID="{93E8E6A7-935D-45E2-AA4B-59CE4FF6BC9E}" presName="parentText" presStyleLbl="node1" presStyleIdx="3" presStyleCnt="6">
        <dgm:presLayoutVars>
          <dgm:chMax val="0"/>
          <dgm:bulletEnabled val="1"/>
        </dgm:presLayoutVars>
      </dgm:prSet>
      <dgm:spPr/>
    </dgm:pt>
    <dgm:pt modelId="{21FC89F9-CA81-4230-951A-192A25C5CBB7}" type="pres">
      <dgm:prSet presAssocID="{E2606DC1-D28C-4067-B7A6-90FC5FD3668C}" presName="spacer" presStyleCnt="0"/>
      <dgm:spPr/>
    </dgm:pt>
    <dgm:pt modelId="{B8393E9F-188B-4C1F-8CC4-7A9D96B74F7E}" type="pres">
      <dgm:prSet presAssocID="{9293993B-417D-45B1-A925-7BEB08B65315}" presName="parentText" presStyleLbl="node1" presStyleIdx="4" presStyleCnt="6">
        <dgm:presLayoutVars>
          <dgm:chMax val="0"/>
          <dgm:bulletEnabled val="1"/>
        </dgm:presLayoutVars>
      </dgm:prSet>
      <dgm:spPr/>
    </dgm:pt>
    <dgm:pt modelId="{72CAD1B9-E7A8-4477-B62F-18CDD1A30611}" type="pres">
      <dgm:prSet presAssocID="{D269CA2F-A57C-4D83-996A-71819815B692}" presName="spacer" presStyleCnt="0"/>
      <dgm:spPr/>
    </dgm:pt>
    <dgm:pt modelId="{2C7EA28D-A3A3-4C6B-917C-526AA012AABF}" type="pres">
      <dgm:prSet presAssocID="{C3DADEF6-F1E2-4D6A-A432-FE6995145389}" presName="parentText" presStyleLbl="node1" presStyleIdx="5" presStyleCnt="6">
        <dgm:presLayoutVars>
          <dgm:chMax val="0"/>
          <dgm:bulletEnabled val="1"/>
        </dgm:presLayoutVars>
      </dgm:prSet>
      <dgm:spPr/>
    </dgm:pt>
  </dgm:ptLst>
  <dgm:cxnLst>
    <dgm:cxn modelId="{D96C090E-BF9C-4C2E-A7A4-F677DDFE4974}" type="presOf" srcId="{537568BE-4F0A-417F-9491-20BF2D707C9A}" destId="{E66F2175-3320-463D-9296-49D6F73BF786}" srcOrd="0" destOrd="0" presId="urn:microsoft.com/office/officeart/2005/8/layout/vList2"/>
    <dgm:cxn modelId="{7E885E23-D8AA-4D25-90C6-DC8FC8704882}" type="presOf" srcId="{C3DADEF6-F1E2-4D6A-A432-FE6995145389}" destId="{2C7EA28D-A3A3-4C6B-917C-526AA012AABF}" srcOrd="0" destOrd="0" presId="urn:microsoft.com/office/officeart/2005/8/layout/vList2"/>
    <dgm:cxn modelId="{6E1DD73C-E20B-4839-A375-24AD650C73C1}" srcId="{537568BE-4F0A-417F-9491-20BF2D707C9A}" destId="{60A19B84-8CF0-4F2A-91E0-15603ADEF7CE}" srcOrd="2" destOrd="0" parTransId="{70C85D75-78DC-41E2-93C1-FEA4F8B26AED}" sibTransId="{FF81D7F2-CA83-4CBB-BFC0-411661738A80}"/>
    <dgm:cxn modelId="{DB54D768-82D1-43FD-8DCE-CD46FF18C31E}" type="presOf" srcId="{93E8E6A7-935D-45E2-AA4B-59CE4FF6BC9E}" destId="{ABED0046-32AD-4F9E-ADDC-6694E899D72A}" srcOrd="0" destOrd="0" presId="urn:microsoft.com/office/officeart/2005/8/layout/vList2"/>
    <dgm:cxn modelId="{DD02454C-7A74-4606-B11A-315504DAC024}" type="presOf" srcId="{CB96E706-429D-47CC-B91F-5028CAAE33CF}" destId="{F9464249-82FE-4315-A456-39262F2A6936}" srcOrd="0" destOrd="0" presId="urn:microsoft.com/office/officeart/2005/8/layout/vList2"/>
    <dgm:cxn modelId="{89B5424F-9C02-4C7D-99DC-0A6865006D70}" srcId="{537568BE-4F0A-417F-9491-20BF2D707C9A}" destId="{9293993B-417D-45B1-A925-7BEB08B65315}" srcOrd="4" destOrd="0" parTransId="{5C41BC47-CC1A-47DB-96D3-1A2411D6E120}" sibTransId="{D269CA2F-A57C-4D83-996A-71819815B692}"/>
    <dgm:cxn modelId="{CFC4C158-F754-4C58-A4F9-9F3D0457B512}" srcId="{537568BE-4F0A-417F-9491-20BF2D707C9A}" destId="{C3DADEF6-F1E2-4D6A-A432-FE6995145389}" srcOrd="5" destOrd="0" parTransId="{81A902A6-C797-4F9D-933E-A6BB5725D2DC}" sibTransId="{592578C1-F93C-4EE6-829B-B092D2865E78}"/>
    <dgm:cxn modelId="{D7B47B7E-B9D8-4BAD-B331-51A043B99546}" type="presOf" srcId="{9293993B-417D-45B1-A925-7BEB08B65315}" destId="{B8393E9F-188B-4C1F-8CC4-7A9D96B74F7E}" srcOrd="0" destOrd="0" presId="urn:microsoft.com/office/officeart/2005/8/layout/vList2"/>
    <dgm:cxn modelId="{2A412E89-BB82-4766-8BC7-EC2A2D43AE8D}" type="presOf" srcId="{801ED686-F00F-45CC-BF2A-246DAE113519}" destId="{3FCD51DF-BEC2-4E0A-A115-1B39E5348F55}" srcOrd="0" destOrd="0" presId="urn:microsoft.com/office/officeart/2005/8/layout/vList2"/>
    <dgm:cxn modelId="{6E0B2AB0-4B92-4AE7-83F4-56102216B371}" srcId="{537568BE-4F0A-417F-9491-20BF2D707C9A}" destId="{801ED686-F00F-45CC-BF2A-246DAE113519}" srcOrd="0" destOrd="0" parTransId="{49AC8D86-4465-4B78-B36C-2DC741CC1E48}" sibTransId="{50B9213F-D427-4094-ACD0-A371E53D7556}"/>
    <dgm:cxn modelId="{9381A2B0-DEE4-4628-903A-DADD52E4AEB6}" srcId="{537568BE-4F0A-417F-9491-20BF2D707C9A}" destId="{CB96E706-429D-47CC-B91F-5028CAAE33CF}" srcOrd="1" destOrd="0" parTransId="{C99C9A38-3830-4B9A-A17E-229C06DF2ED1}" sibTransId="{5DEEFB04-773C-483C-95C8-5A8BDC27E375}"/>
    <dgm:cxn modelId="{0B6040E9-F143-4473-AA4F-FFFDE750E48C}" srcId="{537568BE-4F0A-417F-9491-20BF2D707C9A}" destId="{93E8E6A7-935D-45E2-AA4B-59CE4FF6BC9E}" srcOrd="3" destOrd="0" parTransId="{0A61153F-1853-4AE1-B020-009FF87412CF}" sibTransId="{E2606DC1-D28C-4067-B7A6-90FC5FD3668C}"/>
    <dgm:cxn modelId="{D7D46EF7-7994-44D8-BCE6-7F6D204879F5}" type="presOf" srcId="{60A19B84-8CF0-4F2A-91E0-15603ADEF7CE}" destId="{6EAA88CC-C371-410E-9EB5-85529C7F001C}" srcOrd="0" destOrd="0" presId="urn:microsoft.com/office/officeart/2005/8/layout/vList2"/>
    <dgm:cxn modelId="{5FAC45E8-C774-42CA-822E-0CD049A4EEF4}" type="presParOf" srcId="{E66F2175-3320-463D-9296-49D6F73BF786}" destId="{3FCD51DF-BEC2-4E0A-A115-1B39E5348F55}" srcOrd="0" destOrd="0" presId="urn:microsoft.com/office/officeart/2005/8/layout/vList2"/>
    <dgm:cxn modelId="{3416105E-2D51-43CC-B1C2-046D674AB477}" type="presParOf" srcId="{E66F2175-3320-463D-9296-49D6F73BF786}" destId="{AED80346-685F-4AB2-9A27-85B3E397B0C7}" srcOrd="1" destOrd="0" presId="urn:microsoft.com/office/officeart/2005/8/layout/vList2"/>
    <dgm:cxn modelId="{3D89EBD9-DD37-4B35-B1A3-027B702329CD}" type="presParOf" srcId="{E66F2175-3320-463D-9296-49D6F73BF786}" destId="{F9464249-82FE-4315-A456-39262F2A6936}" srcOrd="2" destOrd="0" presId="urn:microsoft.com/office/officeart/2005/8/layout/vList2"/>
    <dgm:cxn modelId="{6CFEF0B9-7FC6-490E-996C-A738761CE279}" type="presParOf" srcId="{E66F2175-3320-463D-9296-49D6F73BF786}" destId="{1622C5DD-B04D-4059-A798-975271068FF3}" srcOrd="3" destOrd="0" presId="urn:microsoft.com/office/officeart/2005/8/layout/vList2"/>
    <dgm:cxn modelId="{B4DC0204-BBD7-4BD6-9BEB-2563DD991B7B}" type="presParOf" srcId="{E66F2175-3320-463D-9296-49D6F73BF786}" destId="{6EAA88CC-C371-410E-9EB5-85529C7F001C}" srcOrd="4" destOrd="0" presId="urn:microsoft.com/office/officeart/2005/8/layout/vList2"/>
    <dgm:cxn modelId="{91FE1993-0CAC-406E-A0B9-9FC841D5A220}" type="presParOf" srcId="{E66F2175-3320-463D-9296-49D6F73BF786}" destId="{8461B1AB-EA47-483B-B6D8-F4131EF9817F}" srcOrd="5" destOrd="0" presId="urn:microsoft.com/office/officeart/2005/8/layout/vList2"/>
    <dgm:cxn modelId="{429739EF-B510-4BCB-9444-EDF50FB0ED6D}" type="presParOf" srcId="{E66F2175-3320-463D-9296-49D6F73BF786}" destId="{ABED0046-32AD-4F9E-ADDC-6694E899D72A}" srcOrd="6" destOrd="0" presId="urn:microsoft.com/office/officeart/2005/8/layout/vList2"/>
    <dgm:cxn modelId="{20776507-F344-456D-9277-B0E487A1BE46}" type="presParOf" srcId="{E66F2175-3320-463D-9296-49D6F73BF786}" destId="{21FC89F9-CA81-4230-951A-192A25C5CBB7}" srcOrd="7" destOrd="0" presId="urn:microsoft.com/office/officeart/2005/8/layout/vList2"/>
    <dgm:cxn modelId="{C09A16D4-9C43-49E0-9A1E-8F09247BECEE}" type="presParOf" srcId="{E66F2175-3320-463D-9296-49D6F73BF786}" destId="{B8393E9F-188B-4C1F-8CC4-7A9D96B74F7E}" srcOrd="8" destOrd="0" presId="urn:microsoft.com/office/officeart/2005/8/layout/vList2"/>
    <dgm:cxn modelId="{85CB9B7F-8A86-41AE-95F8-29DC28351699}" type="presParOf" srcId="{E66F2175-3320-463D-9296-49D6F73BF786}" destId="{72CAD1B9-E7A8-4477-B62F-18CDD1A30611}" srcOrd="9" destOrd="0" presId="urn:microsoft.com/office/officeart/2005/8/layout/vList2"/>
    <dgm:cxn modelId="{F32EFDAD-4CD7-4E5B-BD3A-CE8FB8418050}" type="presParOf" srcId="{E66F2175-3320-463D-9296-49D6F73BF786}" destId="{2C7EA28D-A3A3-4C6B-917C-526AA012AABF}" srcOrd="1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AB79D-210A-4348-86C1-19B02FB9D976}" type="doc">
      <dgm:prSet loTypeId="urn:microsoft.com/office/officeart/2005/8/layout/pyramid1" loCatId="pyramid" qsTypeId="urn:microsoft.com/office/officeart/2005/8/quickstyle/3d2" qsCatId="3D" csTypeId="urn:microsoft.com/office/officeart/2005/8/colors/accent6_2" csCatId="accent6" phldr="1"/>
      <dgm:spPr/>
    </dgm:pt>
    <dgm:pt modelId="{D00BEB77-F6EC-4D89-9C94-FD7F17677DF6}">
      <dgm:prSet phldrT="[Text]" custT="1"/>
      <dgm:spPr/>
      <dgm:t>
        <a:bodyPr/>
        <a:lstStyle/>
        <a:p>
          <a:r>
            <a:rPr lang="en-GB" sz="1800" dirty="0" err="1"/>
            <a:t>Δημιο</a:t>
          </a:r>
          <a:r>
            <a:rPr lang="el-GR" sz="1800" dirty="0" err="1"/>
            <a:t>ύργησε</a:t>
          </a:r>
          <a:endParaRPr lang="en-BE" sz="1800" dirty="0"/>
        </a:p>
      </dgm:t>
    </dgm:pt>
    <dgm:pt modelId="{397EBE03-B8FA-42BA-9DA3-D3B6CD4E0309}" type="parTrans" cxnId="{004EB565-0950-46B6-B86E-C5398889E9E3}">
      <dgm:prSet/>
      <dgm:spPr/>
      <dgm:t>
        <a:bodyPr/>
        <a:lstStyle/>
        <a:p>
          <a:endParaRPr lang="en-BE" sz="1800"/>
        </a:p>
      </dgm:t>
    </dgm:pt>
    <dgm:pt modelId="{F4300E77-147B-400A-B480-CB49275EDCB2}" type="sibTrans" cxnId="{004EB565-0950-46B6-B86E-C5398889E9E3}">
      <dgm:prSet/>
      <dgm:spPr/>
      <dgm:t>
        <a:bodyPr/>
        <a:lstStyle/>
        <a:p>
          <a:endParaRPr lang="en-BE" sz="1800"/>
        </a:p>
      </dgm:t>
    </dgm:pt>
    <dgm:pt modelId="{B0E40351-8F2C-4015-BB13-66D394C6E1F5}">
      <dgm:prSet phldrT="[Text]" custT="1"/>
      <dgm:spPr/>
      <dgm:t>
        <a:bodyPr/>
        <a:lstStyle/>
        <a:p>
          <a:r>
            <a:rPr lang="en-GB" sz="1800" dirty="0" err="1"/>
            <a:t>Αξιολ</a:t>
          </a:r>
          <a:r>
            <a:rPr lang="el-GR" sz="1800" dirty="0" err="1"/>
            <a:t>όγησε</a:t>
          </a:r>
          <a:endParaRPr lang="en-BE" sz="1800" dirty="0"/>
        </a:p>
      </dgm:t>
    </dgm:pt>
    <dgm:pt modelId="{3089E0D8-2206-4032-B2DE-9D7071792B74}" type="parTrans" cxnId="{F88F2A00-36AA-4876-8745-0A4F2C4169D9}">
      <dgm:prSet/>
      <dgm:spPr/>
      <dgm:t>
        <a:bodyPr/>
        <a:lstStyle/>
        <a:p>
          <a:endParaRPr lang="en-BE" sz="1800"/>
        </a:p>
      </dgm:t>
    </dgm:pt>
    <dgm:pt modelId="{E1DF63B4-757F-4FD7-BABE-14BD3864177E}" type="sibTrans" cxnId="{F88F2A00-36AA-4876-8745-0A4F2C4169D9}">
      <dgm:prSet/>
      <dgm:spPr/>
      <dgm:t>
        <a:bodyPr/>
        <a:lstStyle/>
        <a:p>
          <a:endParaRPr lang="en-BE" sz="1800"/>
        </a:p>
      </dgm:t>
    </dgm:pt>
    <dgm:pt modelId="{0ED55947-4F59-45E0-BEEB-5F8AE4B89150}">
      <dgm:prSet phldrT="[Text]" custT="1"/>
      <dgm:spPr/>
      <dgm:t>
        <a:bodyPr/>
        <a:lstStyle/>
        <a:p>
          <a:r>
            <a:rPr lang="en-GB" sz="1800" dirty="0" err="1"/>
            <a:t>Ανάλυσ</a:t>
          </a:r>
          <a:r>
            <a:rPr lang="el-GR" sz="1800" dirty="0"/>
            <a:t>ε</a:t>
          </a:r>
          <a:endParaRPr lang="en-BE" sz="1800" dirty="0"/>
        </a:p>
      </dgm:t>
    </dgm:pt>
    <dgm:pt modelId="{1130CAE1-56E2-428B-B052-4D3AAE0768E6}" type="parTrans" cxnId="{9B6370D2-E4C3-495D-8EA5-1396B210975B}">
      <dgm:prSet/>
      <dgm:spPr/>
      <dgm:t>
        <a:bodyPr/>
        <a:lstStyle/>
        <a:p>
          <a:endParaRPr lang="en-BE" sz="1800"/>
        </a:p>
      </dgm:t>
    </dgm:pt>
    <dgm:pt modelId="{C8D7DF9E-7ADB-4471-A771-DBEA96243BCF}" type="sibTrans" cxnId="{9B6370D2-E4C3-495D-8EA5-1396B210975B}">
      <dgm:prSet/>
      <dgm:spPr/>
      <dgm:t>
        <a:bodyPr/>
        <a:lstStyle/>
        <a:p>
          <a:endParaRPr lang="en-BE" sz="1800"/>
        </a:p>
      </dgm:t>
    </dgm:pt>
    <dgm:pt modelId="{C3FBF642-BA4C-444B-9B9F-0C11DB62E5A8}">
      <dgm:prSet phldrT="[Text]" custT="1"/>
      <dgm:spPr/>
      <dgm:t>
        <a:bodyPr/>
        <a:lstStyle/>
        <a:p>
          <a:r>
            <a:rPr lang="en-GB" sz="1800" dirty="0" err="1"/>
            <a:t>Εφ</a:t>
          </a:r>
          <a:r>
            <a:rPr lang="el-GR" sz="1800" dirty="0"/>
            <a:t>άρμοσε</a:t>
          </a:r>
          <a:endParaRPr lang="en-BE" sz="1800" dirty="0"/>
        </a:p>
      </dgm:t>
    </dgm:pt>
    <dgm:pt modelId="{18DDCF84-C767-4EE6-8123-44DE3161FE9F}" type="parTrans" cxnId="{53E792EB-A022-42A9-B766-B117ED6A8521}">
      <dgm:prSet/>
      <dgm:spPr/>
      <dgm:t>
        <a:bodyPr/>
        <a:lstStyle/>
        <a:p>
          <a:endParaRPr lang="en-BE" sz="1800"/>
        </a:p>
      </dgm:t>
    </dgm:pt>
    <dgm:pt modelId="{FB9FDC52-4D16-45F0-B8CA-0EC271CB3086}" type="sibTrans" cxnId="{53E792EB-A022-42A9-B766-B117ED6A8521}">
      <dgm:prSet/>
      <dgm:spPr/>
      <dgm:t>
        <a:bodyPr/>
        <a:lstStyle/>
        <a:p>
          <a:endParaRPr lang="en-BE" sz="1800"/>
        </a:p>
      </dgm:t>
    </dgm:pt>
    <dgm:pt modelId="{CB430789-1A2F-4CF5-9A0D-AE6DC409554B}">
      <dgm:prSet phldrT="[Text]" custT="1"/>
      <dgm:spPr/>
      <dgm:t>
        <a:bodyPr/>
        <a:lstStyle/>
        <a:p>
          <a:r>
            <a:rPr lang="en-GB" sz="1800" dirty="0"/>
            <a:t>Καταν</a:t>
          </a:r>
          <a:r>
            <a:rPr lang="el-GR" sz="1800" dirty="0" err="1"/>
            <a:t>όησε</a:t>
          </a:r>
          <a:endParaRPr lang="en-BE" sz="1800" dirty="0"/>
        </a:p>
      </dgm:t>
    </dgm:pt>
    <dgm:pt modelId="{EF799949-B91D-4D62-9C45-D5E76AD03AA5}" type="parTrans" cxnId="{14E0F4A4-57D4-469F-ACD1-7D4604CCA213}">
      <dgm:prSet/>
      <dgm:spPr/>
      <dgm:t>
        <a:bodyPr/>
        <a:lstStyle/>
        <a:p>
          <a:endParaRPr lang="en-BE" sz="1800"/>
        </a:p>
      </dgm:t>
    </dgm:pt>
    <dgm:pt modelId="{33338AC3-3A23-4917-9DFF-25BC6B345250}" type="sibTrans" cxnId="{14E0F4A4-57D4-469F-ACD1-7D4604CCA213}">
      <dgm:prSet/>
      <dgm:spPr/>
      <dgm:t>
        <a:bodyPr/>
        <a:lstStyle/>
        <a:p>
          <a:endParaRPr lang="en-BE" sz="1800"/>
        </a:p>
      </dgm:t>
    </dgm:pt>
    <dgm:pt modelId="{DA8C09A0-60F8-4BA6-9A2E-142AE4650FF7}">
      <dgm:prSet phldrT="[Text]" custT="1"/>
      <dgm:spPr/>
      <dgm:t>
        <a:bodyPr/>
        <a:lstStyle/>
        <a:p>
          <a:r>
            <a:rPr lang="en-GB" sz="1800" dirty="0" err="1"/>
            <a:t>Θυμ</a:t>
          </a:r>
          <a:r>
            <a:rPr lang="el-GR" sz="1800" dirty="0" err="1"/>
            <a:t>ήσου</a:t>
          </a:r>
          <a:endParaRPr lang="en-BE" sz="1800" dirty="0"/>
        </a:p>
      </dgm:t>
    </dgm:pt>
    <dgm:pt modelId="{5C17C4C3-9564-4970-9D58-7421FC2551C4}" type="parTrans" cxnId="{09387C5A-14AE-4CDE-AD38-DA8712A83AE2}">
      <dgm:prSet/>
      <dgm:spPr/>
      <dgm:t>
        <a:bodyPr/>
        <a:lstStyle/>
        <a:p>
          <a:endParaRPr lang="en-BE" sz="1800"/>
        </a:p>
      </dgm:t>
    </dgm:pt>
    <dgm:pt modelId="{2202B85D-D8ED-4199-BF75-8A29A74B7618}" type="sibTrans" cxnId="{09387C5A-14AE-4CDE-AD38-DA8712A83AE2}">
      <dgm:prSet/>
      <dgm:spPr/>
      <dgm:t>
        <a:bodyPr/>
        <a:lstStyle/>
        <a:p>
          <a:endParaRPr lang="en-BE" sz="1800"/>
        </a:p>
      </dgm:t>
    </dgm:pt>
    <dgm:pt modelId="{77369E5F-1E23-4FBB-BD27-B6851003AC40}" type="pres">
      <dgm:prSet presAssocID="{C9EAB79D-210A-4348-86C1-19B02FB9D976}" presName="Name0" presStyleCnt="0">
        <dgm:presLayoutVars>
          <dgm:dir/>
          <dgm:animLvl val="lvl"/>
          <dgm:resizeHandles val="exact"/>
        </dgm:presLayoutVars>
      </dgm:prSet>
      <dgm:spPr/>
    </dgm:pt>
    <dgm:pt modelId="{4CDE1CF6-6406-4B45-8F2E-3B74C5278E07}" type="pres">
      <dgm:prSet presAssocID="{D00BEB77-F6EC-4D89-9C94-FD7F17677DF6}" presName="Name8" presStyleCnt="0"/>
      <dgm:spPr/>
    </dgm:pt>
    <dgm:pt modelId="{F7358F8A-2BED-4251-8DF3-DF977EC3E865}" type="pres">
      <dgm:prSet presAssocID="{D00BEB77-F6EC-4D89-9C94-FD7F17677DF6}" presName="level" presStyleLbl="node1" presStyleIdx="0" presStyleCnt="6">
        <dgm:presLayoutVars>
          <dgm:chMax val="1"/>
          <dgm:bulletEnabled val="1"/>
        </dgm:presLayoutVars>
      </dgm:prSet>
      <dgm:spPr/>
    </dgm:pt>
    <dgm:pt modelId="{1D9A253A-DA10-455A-8B26-913B0030D91C}" type="pres">
      <dgm:prSet presAssocID="{D00BEB77-F6EC-4D89-9C94-FD7F17677DF6}" presName="levelTx" presStyleLbl="revTx" presStyleIdx="0" presStyleCnt="0">
        <dgm:presLayoutVars>
          <dgm:chMax val="1"/>
          <dgm:bulletEnabled val="1"/>
        </dgm:presLayoutVars>
      </dgm:prSet>
      <dgm:spPr/>
    </dgm:pt>
    <dgm:pt modelId="{9D5E8E64-8AFD-4E33-8091-3E391684D764}" type="pres">
      <dgm:prSet presAssocID="{B0E40351-8F2C-4015-BB13-66D394C6E1F5}" presName="Name8" presStyleCnt="0"/>
      <dgm:spPr/>
    </dgm:pt>
    <dgm:pt modelId="{B6754B99-1A6B-4937-A84F-D52D9A85DEEB}" type="pres">
      <dgm:prSet presAssocID="{B0E40351-8F2C-4015-BB13-66D394C6E1F5}" presName="level" presStyleLbl="node1" presStyleIdx="1" presStyleCnt="6">
        <dgm:presLayoutVars>
          <dgm:chMax val="1"/>
          <dgm:bulletEnabled val="1"/>
        </dgm:presLayoutVars>
      </dgm:prSet>
      <dgm:spPr/>
    </dgm:pt>
    <dgm:pt modelId="{DA2D753D-E8D5-48E1-8B1D-54D50C6E52FE}" type="pres">
      <dgm:prSet presAssocID="{B0E40351-8F2C-4015-BB13-66D394C6E1F5}" presName="levelTx" presStyleLbl="revTx" presStyleIdx="0" presStyleCnt="0">
        <dgm:presLayoutVars>
          <dgm:chMax val="1"/>
          <dgm:bulletEnabled val="1"/>
        </dgm:presLayoutVars>
      </dgm:prSet>
      <dgm:spPr/>
    </dgm:pt>
    <dgm:pt modelId="{02F8C155-7DE9-442D-830C-5AE2451BA450}" type="pres">
      <dgm:prSet presAssocID="{0ED55947-4F59-45E0-BEEB-5F8AE4B89150}" presName="Name8" presStyleCnt="0"/>
      <dgm:spPr/>
    </dgm:pt>
    <dgm:pt modelId="{E8F967C4-9FF7-4AEF-A9C0-8BA130319B45}" type="pres">
      <dgm:prSet presAssocID="{0ED55947-4F59-45E0-BEEB-5F8AE4B89150}" presName="level" presStyleLbl="node1" presStyleIdx="2" presStyleCnt="6">
        <dgm:presLayoutVars>
          <dgm:chMax val="1"/>
          <dgm:bulletEnabled val="1"/>
        </dgm:presLayoutVars>
      </dgm:prSet>
      <dgm:spPr/>
    </dgm:pt>
    <dgm:pt modelId="{8A9A7479-1D15-48F4-B9A3-0E2B23E12E4B}" type="pres">
      <dgm:prSet presAssocID="{0ED55947-4F59-45E0-BEEB-5F8AE4B89150}" presName="levelTx" presStyleLbl="revTx" presStyleIdx="0" presStyleCnt="0">
        <dgm:presLayoutVars>
          <dgm:chMax val="1"/>
          <dgm:bulletEnabled val="1"/>
        </dgm:presLayoutVars>
      </dgm:prSet>
      <dgm:spPr/>
    </dgm:pt>
    <dgm:pt modelId="{77639DFF-61DB-4C3C-A2F0-04F49E2A4D2A}" type="pres">
      <dgm:prSet presAssocID="{C3FBF642-BA4C-444B-9B9F-0C11DB62E5A8}" presName="Name8" presStyleCnt="0"/>
      <dgm:spPr/>
    </dgm:pt>
    <dgm:pt modelId="{88D3A1C5-239E-4CB1-85E1-ACF4884A1449}" type="pres">
      <dgm:prSet presAssocID="{C3FBF642-BA4C-444B-9B9F-0C11DB62E5A8}" presName="level" presStyleLbl="node1" presStyleIdx="3" presStyleCnt="6">
        <dgm:presLayoutVars>
          <dgm:chMax val="1"/>
          <dgm:bulletEnabled val="1"/>
        </dgm:presLayoutVars>
      </dgm:prSet>
      <dgm:spPr/>
    </dgm:pt>
    <dgm:pt modelId="{BA2D34DE-58C4-49C7-9F8A-61F3F92B3BEA}" type="pres">
      <dgm:prSet presAssocID="{C3FBF642-BA4C-444B-9B9F-0C11DB62E5A8}" presName="levelTx" presStyleLbl="revTx" presStyleIdx="0" presStyleCnt="0">
        <dgm:presLayoutVars>
          <dgm:chMax val="1"/>
          <dgm:bulletEnabled val="1"/>
        </dgm:presLayoutVars>
      </dgm:prSet>
      <dgm:spPr/>
    </dgm:pt>
    <dgm:pt modelId="{89CBF179-75AB-4A7A-8786-12D32481FF75}" type="pres">
      <dgm:prSet presAssocID="{CB430789-1A2F-4CF5-9A0D-AE6DC409554B}" presName="Name8" presStyleCnt="0"/>
      <dgm:spPr/>
    </dgm:pt>
    <dgm:pt modelId="{57525E59-D29A-49CC-B4BB-C0E8C0A75095}" type="pres">
      <dgm:prSet presAssocID="{CB430789-1A2F-4CF5-9A0D-AE6DC409554B}" presName="level" presStyleLbl="node1" presStyleIdx="4" presStyleCnt="6">
        <dgm:presLayoutVars>
          <dgm:chMax val="1"/>
          <dgm:bulletEnabled val="1"/>
        </dgm:presLayoutVars>
      </dgm:prSet>
      <dgm:spPr/>
    </dgm:pt>
    <dgm:pt modelId="{FB885F30-354D-4B49-8152-2254F2522FC6}" type="pres">
      <dgm:prSet presAssocID="{CB430789-1A2F-4CF5-9A0D-AE6DC409554B}" presName="levelTx" presStyleLbl="revTx" presStyleIdx="0" presStyleCnt="0">
        <dgm:presLayoutVars>
          <dgm:chMax val="1"/>
          <dgm:bulletEnabled val="1"/>
        </dgm:presLayoutVars>
      </dgm:prSet>
      <dgm:spPr/>
    </dgm:pt>
    <dgm:pt modelId="{A12155DD-48EA-4476-A230-C67E951030E0}" type="pres">
      <dgm:prSet presAssocID="{DA8C09A0-60F8-4BA6-9A2E-142AE4650FF7}" presName="Name8" presStyleCnt="0"/>
      <dgm:spPr/>
    </dgm:pt>
    <dgm:pt modelId="{AA3B6A12-3941-4D7B-90B3-5895514C9AA6}" type="pres">
      <dgm:prSet presAssocID="{DA8C09A0-60F8-4BA6-9A2E-142AE4650FF7}" presName="level" presStyleLbl="node1" presStyleIdx="5" presStyleCnt="6">
        <dgm:presLayoutVars>
          <dgm:chMax val="1"/>
          <dgm:bulletEnabled val="1"/>
        </dgm:presLayoutVars>
      </dgm:prSet>
      <dgm:spPr/>
    </dgm:pt>
    <dgm:pt modelId="{7AD95F4B-C244-42B9-BB4B-B559B9989ECB}" type="pres">
      <dgm:prSet presAssocID="{DA8C09A0-60F8-4BA6-9A2E-142AE4650FF7}" presName="levelTx" presStyleLbl="revTx" presStyleIdx="0" presStyleCnt="0">
        <dgm:presLayoutVars>
          <dgm:chMax val="1"/>
          <dgm:bulletEnabled val="1"/>
        </dgm:presLayoutVars>
      </dgm:prSet>
      <dgm:spPr/>
    </dgm:pt>
  </dgm:ptLst>
  <dgm:cxnLst>
    <dgm:cxn modelId="{F88F2A00-36AA-4876-8745-0A4F2C4169D9}" srcId="{C9EAB79D-210A-4348-86C1-19B02FB9D976}" destId="{B0E40351-8F2C-4015-BB13-66D394C6E1F5}" srcOrd="1" destOrd="0" parTransId="{3089E0D8-2206-4032-B2DE-9D7071792B74}" sibTransId="{E1DF63B4-757F-4FD7-BABE-14BD3864177E}"/>
    <dgm:cxn modelId="{0107C505-E461-4787-B8ED-B71549D2BCB1}" type="presOf" srcId="{0ED55947-4F59-45E0-BEEB-5F8AE4B89150}" destId="{8A9A7479-1D15-48F4-B9A3-0E2B23E12E4B}" srcOrd="1" destOrd="0" presId="urn:microsoft.com/office/officeart/2005/8/layout/pyramid1"/>
    <dgm:cxn modelId="{BFC52E0D-856E-4FB2-83BC-14152153D2EE}" type="presOf" srcId="{C3FBF642-BA4C-444B-9B9F-0C11DB62E5A8}" destId="{BA2D34DE-58C4-49C7-9F8A-61F3F92B3BEA}" srcOrd="1" destOrd="0" presId="urn:microsoft.com/office/officeart/2005/8/layout/pyramid1"/>
    <dgm:cxn modelId="{98FCB213-6E55-4C9F-B338-115B6D940574}" type="presOf" srcId="{B0E40351-8F2C-4015-BB13-66D394C6E1F5}" destId="{B6754B99-1A6B-4937-A84F-D52D9A85DEEB}" srcOrd="0" destOrd="0" presId="urn:microsoft.com/office/officeart/2005/8/layout/pyramid1"/>
    <dgm:cxn modelId="{3F45132A-A2BA-424F-8B18-E4A7EE207A17}" type="presOf" srcId="{B0E40351-8F2C-4015-BB13-66D394C6E1F5}" destId="{DA2D753D-E8D5-48E1-8B1D-54D50C6E52FE}" srcOrd="1" destOrd="0" presId="urn:microsoft.com/office/officeart/2005/8/layout/pyramid1"/>
    <dgm:cxn modelId="{29F09D5E-4468-413E-82E9-3BFCA712F0FA}" type="presOf" srcId="{D00BEB77-F6EC-4D89-9C94-FD7F17677DF6}" destId="{F7358F8A-2BED-4251-8DF3-DF977EC3E865}" srcOrd="0" destOrd="0" presId="urn:microsoft.com/office/officeart/2005/8/layout/pyramid1"/>
    <dgm:cxn modelId="{004EB565-0950-46B6-B86E-C5398889E9E3}" srcId="{C9EAB79D-210A-4348-86C1-19B02FB9D976}" destId="{D00BEB77-F6EC-4D89-9C94-FD7F17677DF6}" srcOrd="0" destOrd="0" parTransId="{397EBE03-B8FA-42BA-9DA3-D3B6CD4E0309}" sibTransId="{F4300E77-147B-400A-B480-CB49275EDCB2}"/>
    <dgm:cxn modelId="{479C726F-5331-424F-9134-6FC7F1A70C32}" type="presOf" srcId="{CB430789-1A2F-4CF5-9A0D-AE6DC409554B}" destId="{FB885F30-354D-4B49-8152-2254F2522FC6}" srcOrd="1" destOrd="0" presId="urn:microsoft.com/office/officeart/2005/8/layout/pyramid1"/>
    <dgm:cxn modelId="{09387C5A-14AE-4CDE-AD38-DA8712A83AE2}" srcId="{C9EAB79D-210A-4348-86C1-19B02FB9D976}" destId="{DA8C09A0-60F8-4BA6-9A2E-142AE4650FF7}" srcOrd="5" destOrd="0" parTransId="{5C17C4C3-9564-4970-9D58-7421FC2551C4}" sibTransId="{2202B85D-D8ED-4199-BF75-8A29A74B7618}"/>
    <dgm:cxn modelId="{DB993B80-8F83-4B71-A8BE-AC2DBE90EA6B}" type="presOf" srcId="{C9EAB79D-210A-4348-86C1-19B02FB9D976}" destId="{77369E5F-1E23-4FBB-BD27-B6851003AC40}" srcOrd="0" destOrd="0" presId="urn:microsoft.com/office/officeart/2005/8/layout/pyramid1"/>
    <dgm:cxn modelId="{F6FD538E-7C2A-4597-8DFD-18EB18C253C5}" type="presOf" srcId="{DA8C09A0-60F8-4BA6-9A2E-142AE4650FF7}" destId="{7AD95F4B-C244-42B9-BB4B-B559B9989ECB}" srcOrd="1" destOrd="0" presId="urn:microsoft.com/office/officeart/2005/8/layout/pyramid1"/>
    <dgm:cxn modelId="{ED52EA8F-6206-45D3-B50E-88DBA7305CA8}" type="presOf" srcId="{D00BEB77-F6EC-4D89-9C94-FD7F17677DF6}" destId="{1D9A253A-DA10-455A-8B26-913B0030D91C}" srcOrd="1" destOrd="0" presId="urn:microsoft.com/office/officeart/2005/8/layout/pyramid1"/>
    <dgm:cxn modelId="{F4A89997-2471-4B19-BF7F-9D77DEE2C83B}" type="presOf" srcId="{CB430789-1A2F-4CF5-9A0D-AE6DC409554B}" destId="{57525E59-D29A-49CC-B4BB-C0E8C0A75095}" srcOrd="0" destOrd="0" presId="urn:microsoft.com/office/officeart/2005/8/layout/pyramid1"/>
    <dgm:cxn modelId="{94F3279C-9025-4092-B188-B62D16F9EB6D}" type="presOf" srcId="{0ED55947-4F59-45E0-BEEB-5F8AE4B89150}" destId="{E8F967C4-9FF7-4AEF-A9C0-8BA130319B45}" srcOrd="0" destOrd="0" presId="urn:microsoft.com/office/officeart/2005/8/layout/pyramid1"/>
    <dgm:cxn modelId="{14E0F4A4-57D4-469F-ACD1-7D4604CCA213}" srcId="{C9EAB79D-210A-4348-86C1-19B02FB9D976}" destId="{CB430789-1A2F-4CF5-9A0D-AE6DC409554B}" srcOrd="4" destOrd="0" parTransId="{EF799949-B91D-4D62-9C45-D5E76AD03AA5}" sibTransId="{33338AC3-3A23-4917-9DFF-25BC6B345250}"/>
    <dgm:cxn modelId="{EE7771C0-1AEB-49E9-B53E-415FCC94A075}" type="presOf" srcId="{C3FBF642-BA4C-444B-9B9F-0C11DB62E5A8}" destId="{88D3A1C5-239E-4CB1-85E1-ACF4884A1449}" srcOrd="0" destOrd="0" presId="urn:microsoft.com/office/officeart/2005/8/layout/pyramid1"/>
    <dgm:cxn modelId="{9B6370D2-E4C3-495D-8EA5-1396B210975B}" srcId="{C9EAB79D-210A-4348-86C1-19B02FB9D976}" destId="{0ED55947-4F59-45E0-BEEB-5F8AE4B89150}" srcOrd="2" destOrd="0" parTransId="{1130CAE1-56E2-428B-B052-4D3AAE0768E6}" sibTransId="{C8D7DF9E-7ADB-4471-A771-DBEA96243BCF}"/>
    <dgm:cxn modelId="{53E792EB-A022-42A9-B766-B117ED6A8521}" srcId="{C9EAB79D-210A-4348-86C1-19B02FB9D976}" destId="{C3FBF642-BA4C-444B-9B9F-0C11DB62E5A8}" srcOrd="3" destOrd="0" parTransId="{18DDCF84-C767-4EE6-8123-44DE3161FE9F}" sibTransId="{FB9FDC52-4D16-45F0-B8CA-0EC271CB3086}"/>
    <dgm:cxn modelId="{83E282F4-6856-43A4-953F-93F123E18AC1}" type="presOf" srcId="{DA8C09A0-60F8-4BA6-9A2E-142AE4650FF7}" destId="{AA3B6A12-3941-4D7B-90B3-5895514C9AA6}" srcOrd="0" destOrd="0" presId="urn:microsoft.com/office/officeart/2005/8/layout/pyramid1"/>
    <dgm:cxn modelId="{5DAA5C63-B4B4-4519-94BF-9724821597E5}" type="presParOf" srcId="{77369E5F-1E23-4FBB-BD27-B6851003AC40}" destId="{4CDE1CF6-6406-4B45-8F2E-3B74C5278E07}" srcOrd="0" destOrd="0" presId="urn:microsoft.com/office/officeart/2005/8/layout/pyramid1"/>
    <dgm:cxn modelId="{B40C638A-5EEE-48FE-8ABC-D57D1044B43A}" type="presParOf" srcId="{4CDE1CF6-6406-4B45-8F2E-3B74C5278E07}" destId="{F7358F8A-2BED-4251-8DF3-DF977EC3E865}" srcOrd="0" destOrd="0" presId="urn:microsoft.com/office/officeart/2005/8/layout/pyramid1"/>
    <dgm:cxn modelId="{8C567586-D952-41DF-96E3-2A65B30A31D4}" type="presParOf" srcId="{4CDE1CF6-6406-4B45-8F2E-3B74C5278E07}" destId="{1D9A253A-DA10-455A-8B26-913B0030D91C}" srcOrd="1" destOrd="0" presId="urn:microsoft.com/office/officeart/2005/8/layout/pyramid1"/>
    <dgm:cxn modelId="{0ACB5A10-FB77-4FE7-8F43-A752092339E7}" type="presParOf" srcId="{77369E5F-1E23-4FBB-BD27-B6851003AC40}" destId="{9D5E8E64-8AFD-4E33-8091-3E391684D764}" srcOrd="1" destOrd="0" presId="urn:microsoft.com/office/officeart/2005/8/layout/pyramid1"/>
    <dgm:cxn modelId="{08C32699-8617-4FE0-9F5B-53853C25D20A}" type="presParOf" srcId="{9D5E8E64-8AFD-4E33-8091-3E391684D764}" destId="{B6754B99-1A6B-4937-A84F-D52D9A85DEEB}" srcOrd="0" destOrd="0" presId="urn:microsoft.com/office/officeart/2005/8/layout/pyramid1"/>
    <dgm:cxn modelId="{BC95E52C-4734-4D10-96BF-D69952DD280C}" type="presParOf" srcId="{9D5E8E64-8AFD-4E33-8091-3E391684D764}" destId="{DA2D753D-E8D5-48E1-8B1D-54D50C6E52FE}" srcOrd="1" destOrd="0" presId="urn:microsoft.com/office/officeart/2005/8/layout/pyramid1"/>
    <dgm:cxn modelId="{65E08244-10A4-4EBE-A112-71E21BF0F87D}" type="presParOf" srcId="{77369E5F-1E23-4FBB-BD27-B6851003AC40}" destId="{02F8C155-7DE9-442D-830C-5AE2451BA450}" srcOrd="2" destOrd="0" presId="urn:microsoft.com/office/officeart/2005/8/layout/pyramid1"/>
    <dgm:cxn modelId="{663DA47A-271F-4132-A50D-EA585BD11176}" type="presParOf" srcId="{02F8C155-7DE9-442D-830C-5AE2451BA450}" destId="{E8F967C4-9FF7-4AEF-A9C0-8BA130319B45}" srcOrd="0" destOrd="0" presId="urn:microsoft.com/office/officeart/2005/8/layout/pyramid1"/>
    <dgm:cxn modelId="{E62E5513-3D3A-4DF1-906D-EB3B9516B113}" type="presParOf" srcId="{02F8C155-7DE9-442D-830C-5AE2451BA450}" destId="{8A9A7479-1D15-48F4-B9A3-0E2B23E12E4B}" srcOrd="1" destOrd="0" presId="urn:microsoft.com/office/officeart/2005/8/layout/pyramid1"/>
    <dgm:cxn modelId="{92C210E2-BDD7-486F-9CDA-2310D25528A5}" type="presParOf" srcId="{77369E5F-1E23-4FBB-BD27-B6851003AC40}" destId="{77639DFF-61DB-4C3C-A2F0-04F49E2A4D2A}" srcOrd="3" destOrd="0" presId="urn:microsoft.com/office/officeart/2005/8/layout/pyramid1"/>
    <dgm:cxn modelId="{4DC22631-A005-4BC7-B5FA-574962C844DB}" type="presParOf" srcId="{77639DFF-61DB-4C3C-A2F0-04F49E2A4D2A}" destId="{88D3A1C5-239E-4CB1-85E1-ACF4884A1449}" srcOrd="0" destOrd="0" presId="urn:microsoft.com/office/officeart/2005/8/layout/pyramid1"/>
    <dgm:cxn modelId="{59B41399-EA35-4946-9066-6F1C54EFF094}" type="presParOf" srcId="{77639DFF-61DB-4C3C-A2F0-04F49E2A4D2A}" destId="{BA2D34DE-58C4-49C7-9F8A-61F3F92B3BEA}" srcOrd="1" destOrd="0" presId="urn:microsoft.com/office/officeart/2005/8/layout/pyramid1"/>
    <dgm:cxn modelId="{8BE544A5-55D1-4749-819E-57C528BFA842}" type="presParOf" srcId="{77369E5F-1E23-4FBB-BD27-B6851003AC40}" destId="{89CBF179-75AB-4A7A-8786-12D32481FF75}" srcOrd="4" destOrd="0" presId="urn:microsoft.com/office/officeart/2005/8/layout/pyramid1"/>
    <dgm:cxn modelId="{F9D2CA91-646F-4B3D-920D-74282D49F011}" type="presParOf" srcId="{89CBF179-75AB-4A7A-8786-12D32481FF75}" destId="{57525E59-D29A-49CC-B4BB-C0E8C0A75095}" srcOrd="0" destOrd="0" presId="urn:microsoft.com/office/officeart/2005/8/layout/pyramid1"/>
    <dgm:cxn modelId="{B39C04C3-6786-4F92-AB01-44964B073408}" type="presParOf" srcId="{89CBF179-75AB-4A7A-8786-12D32481FF75}" destId="{FB885F30-354D-4B49-8152-2254F2522FC6}" srcOrd="1" destOrd="0" presId="urn:microsoft.com/office/officeart/2005/8/layout/pyramid1"/>
    <dgm:cxn modelId="{ADA1710F-C0A0-4105-897C-9CAFB5C144C1}" type="presParOf" srcId="{77369E5F-1E23-4FBB-BD27-B6851003AC40}" destId="{A12155DD-48EA-4476-A230-C67E951030E0}" srcOrd="5" destOrd="0" presId="urn:microsoft.com/office/officeart/2005/8/layout/pyramid1"/>
    <dgm:cxn modelId="{0CB079E9-BE27-4653-B8CA-2F4914256526}" type="presParOf" srcId="{A12155DD-48EA-4476-A230-C67E951030E0}" destId="{AA3B6A12-3941-4D7B-90B3-5895514C9AA6}" srcOrd="0" destOrd="0" presId="urn:microsoft.com/office/officeart/2005/8/layout/pyramid1"/>
    <dgm:cxn modelId="{CF7B14AD-BD1C-4AAD-9E8B-C4284B9A49AB}" type="presParOf" srcId="{A12155DD-48EA-4476-A230-C67E951030E0}" destId="{7AD95F4B-C244-42B9-BB4B-B559B9989ECB}"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21D0A-76ED-4D20-AF65-4D660DCBBE34}" type="doc">
      <dgm:prSet loTypeId="urn:microsoft.com/office/officeart/2005/8/layout/hProcess9" loCatId="process" qsTypeId="urn:microsoft.com/office/officeart/2005/8/quickstyle/3d4" qsCatId="3D" csTypeId="urn:microsoft.com/office/officeart/2005/8/colors/accent6_2" csCatId="accent6" phldr="1"/>
      <dgm:spPr/>
    </dgm:pt>
    <dgm:pt modelId="{6C183F84-2256-401E-8C8C-730543E3F5CF}">
      <dgm:prSet phldrT="[Text]"/>
      <dgm:spPr/>
      <dgm:t>
        <a:bodyPr/>
        <a:lstStyle/>
        <a:p>
          <a:r>
            <a:rPr lang="en-GB" dirty="0">
              <a:solidFill>
                <a:schemeClr val="tx1">
                  <a:lumMod val="85000"/>
                  <a:lumOff val="15000"/>
                </a:schemeClr>
              </a:solidFill>
            </a:rPr>
            <a:t>Γνωστικός αντίκτυπος</a:t>
          </a:r>
          <a:endParaRPr lang="en-BE" dirty="0">
            <a:solidFill>
              <a:schemeClr val="tx1">
                <a:lumMod val="85000"/>
                <a:lumOff val="15000"/>
              </a:schemeClr>
            </a:solidFill>
          </a:endParaRPr>
        </a:p>
      </dgm:t>
    </dgm:pt>
    <dgm:pt modelId="{0196AC34-9028-4C09-ACEF-883037B78FF1}" type="parTrans" cxnId="{ABDB88E8-C8EA-4CBD-A8E0-9EC1044189BA}">
      <dgm:prSet/>
      <dgm:spPr/>
      <dgm:t>
        <a:bodyPr/>
        <a:lstStyle/>
        <a:p>
          <a:endParaRPr lang="en-BE">
            <a:solidFill>
              <a:schemeClr val="tx1">
                <a:lumMod val="85000"/>
                <a:lumOff val="15000"/>
              </a:schemeClr>
            </a:solidFill>
          </a:endParaRPr>
        </a:p>
      </dgm:t>
    </dgm:pt>
    <dgm:pt modelId="{D838BC43-8C07-4208-980D-847B3E7D1DF6}" type="sibTrans" cxnId="{ABDB88E8-C8EA-4CBD-A8E0-9EC1044189BA}">
      <dgm:prSet/>
      <dgm:spPr/>
      <dgm:t>
        <a:bodyPr/>
        <a:lstStyle/>
        <a:p>
          <a:endParaRPr lang="en-BE">
            <a:solidFill>
              <a:schemeClr val="tx1">
                <a:lumMod val="85000"/>
                <a:lumOff val="15000"/>
              </a:schemeClr>
            </a:solidFill>
          </a:endParaRPr>
        </a:p>
      </dgm:t>
    </dgm:pt>
    <dgm:pt modelId="{D6C37711-11D5-42FF-8278-7F832AD7E7DB}">
      <dgm:prSet phldrT="[Text]"/>
      <dgm:spPr/>
      <dgm:t>
        <a:bodyPr/>
        <a:lstStyle/>
        <a:p>
          <a:r>
            <a:rPr lang="en-GB" dirty="0">
              <a:solidFill>
                <a:schemeClr val="tx1">
                  <a:lumMod val="85000"/>
                  <a:lumOff val="15000"/>
                </a:schemeClr>
              </a:solidFill>
            </a:rPr>
            <a:t>Αυτορρύθμιση και αυτοαποτελεσματικότητα</a:t>
          </a:r>
          <a:endParaRPr lang="en-BE" dirty="0">
            <a:solidFill>
              <a:schemeClr val="tx1">
                <a:lumMod val="85000"/>
                <a:lumOff val="15000"/>
              </a:schemeClr>
            </a:solidFill>
          </a:endParaRPr>
        </a:p>
      </dgm:t>
    </dgm:pt>
    <dgm:pt modelId="{D41DC446-5A34-4EC6-B2A7-A36FAEDEA40D}" type="parTrans" cxnId="{43F45503-BC2B-4814-9C44-9C04860B22D8}">
      <dgm:prSet/>
      <dgm:spPr/>
      <dgm:t>
        <a:bodyPr/>
        <a:lstStyle/>
        <a:p>
          <a:endParaRPr lang="en-BE">
            <a:solidFill>
              <a:schemeClr val="tx1">
                <a:lumMod val="85000"/>
                <a:lumOff val="15000"/>
              </a:schemeClr>
            </a:solidFill>
          </a:endParaRPr>
        </a:p>
      </dgm:t>
    </dgm:pt>
    <dgm:pt modelId="{BA1DE850-4BC3-4F10-8D94-3826F0290214}" type="sibTrans" cxnId="{43F45503-BC2B-4814-9C44-9C04860B22D8}">
      <dgm:prSet/>
      <dgm:spPr/>
      <dgm:t>
        <a:bodyPr/>
        <a:lstStyle/>
        <a:p>
          <a:endParaRPr lang="en-BE">
            <a:solidFill>
              <a:schemeClr val="tx1">
                <a:lumMod val="85000"/>
                <a:lumOff val="15000"/>
              </a:schemeClr>
            </a:solidFill>
          </a:endParaRPr>
        </a:p>
      </dgm:t>
    </dgm:pt>
    <dgm:pt modelId="{9ACE8399-6427-4538-AFDE-BA14696269F0}">
      <dgm:prSet phldrT="[Text]"/>
      <dgm:spPr/>
      <dgm:t>
        <a:bodyPr/>
        <a:lstStyle/>
        <a:p>
          <a:r>
            <a:rPr lang="en-GB" dirty="0">
              <a:solidFill>
                <a:schemeClr val="tx1">
                  <a:lumMod val="85000"/>
                  <a:lumOff val="15000"/>
                </a:schemeClr>
              </a:solidFill>
            </a:rPr>
            <a:t>Συναισθηματικός αντίκτυπος</a:t>
          </a:r>
          <a:endParaRPr lang="en-BE" dirty="0">
            <a:solidFill>
              <a:schemeClr val="tx1">
                <a:lumMod val="85000"/>
                <a:lumOff val="15000"/>
              </a:schemeClr>
            </a:solidFill>
          </a:endParaRPr>
        </a:p>
      </dgm:t>
    </dgm:pt>
    <dgm:pt modelId="{A172E0EA-3462-4AF5-B83A-D7E111529104}" type="parTrans" cxnId="{21F46775-9927-40DA-AEAC-4289A2A263A3}">
      <dgm:prSet/>
      <dgm:spPr/>
      <dgm:t>
        <a:bodyPr/>
        <a:lstStyle/>
        <a:p>
          <a:endParaRPr lang="en-BE">
            <a:solidFill>
              <a:schemeClr val="tx1">
                <a:lumMod val="85000"/>
                <a:lumOff val="15000"/>
              </a:schemeClr>
            </a:solidFill>
          </a:endParaRPr>
        </a:p>
      </dgm:t>
    </dgm:pt>
    <dgm:pt modelId="{63F2E0B1-4A6E-4F86-8A91-57531155DD82}" type="sibTrans" cxnId="{21F46775-9927-40DA-AEAC-4289A2A263A3}">
      <dgm:prSet/>
      <dgm:spPr/>
      <dgm:t>
        <a:bodyPr/>
        <a:lstStyle/>
        <a:p>
          <a:endParaRPr lang="en-BE">
            <a:solidFill>
              <a:schemeClr val="tx1">
                <a:lumMod val="85000"/>
                <a:lumOff val="15000"/>
              </a:schemeClr>
            </a:solidFill>
          </a:endParaRPr>
        </a:p>
      </dgm:t>
    </dgm:pt>
    <dgm:pt modelId="{F3DB9A4A-EB4C-40A8-81E4-FF8CEBC4B7B6}">
      <dgm:prSet phldrT="[Text]"/>
      <dgm:spPr/>
      <dgm:t>
        <a:bodyPr/>
        <a:lstStyle/>
        <a:p>
          <a:r>
            <a:rPr lang="en-GB" dirty="0">
              <a:solidFill>
                <a:schemeClr val="tx1">
                  <a:lumMod val="85000"/>
                  <a:lumOff val="15000"/>
                </a:schemeClr>
              </a:solidFill>
            </a:rPr>
            <a:t>Ανάπτυξη δεξιοτήτων πραγματικού κόσμου</a:t>
          </a:r>
          <a:endParaRPr lang="en-BE" dirty="0">
            <a:solidFill>
              <a:schemeClr val="tx1">
                <a:lumMod val="85000"/>
                <a:lumOff val="15000"/>
              </a:schemeClr>
            </a:solidFill>
          </a:endParaRPr>
        </a:p>
      </dgm:t>
    </dgm:pt>
    <dgm:pt modelId="{91AB9EDE-4805-45E1-B959-17B5C9E9BFE2}" type="parTrans" cxnId="{99BA345E-9E2D-4B2E-8A9F-83CA268FD561}">
      <dgm:prSet/>
      <dgm:spPr/>
      <dgm:t>
        <a:bodyPr/>
        <a:lstStyle/>
        <a:p>
          <a:endParaRPr lang="en-BE">
            <a:solidFill>
              <a:schemeClr val="tx1">
                <a:lumMod val="85000"/>
                <a:lumOff val="15000"/>
              </a:schemeClr>
            </a:solidFill>
          </a:endParaRPr>
        </a:p>
      </dgm:t>
    </dgm:pt>
    <dgm:pt modelId="{5C532715-E155-4481-8965-1FD8543410E7}" type="sibTrans" cxnId="{99BA345E-9E2D-4B2E-8A9F-83CA268FD561}">
      <dgm:prSet/>
      <dgm:spPr/>
      <dgm:t>
        <a:bodyPr/>
        <a:lstStyle/>
        <a:p>
          <a:endParaRPr lang="en-BE">
            <a:solidFill>
              <a:schemeClr val="tx1">
                <a:lumMod val="85000"/>
                <a:lumOff val="15000"/>
              </a:schemeClr>
            </a:solidFill>
          </a:endParaRPr>
        </a:p>
      </dgm:t>
    </dgm:pt>
    <dgm:pt modelId="{3623F7B4-BE49-4724-9CD1-5C91E00850AC}" type="pres">
      <dgm:prSet presAssocID="{DB021D0A-76ED-4D20-AF65-4D660DCBBE34}" presName="CompostProcess" presStyleCnt="0">
        <dgm:presLayoutVars>
          <dgm:dir/>
          <dgm:resizeHandles val="exact"/>
        </dgm:presLayoutVars>
      </dgm:prSet>
      <dgm:spPr/>
    </dgm:pt>
    <dgm:pt modelId="{D9C084DC-406E-424D-B13F-CF5D69D82886}" type="pres">
      <dgm:prSet presAssocID="{DB021D0A-76ED-4D20-AF65-4D660DCBBE34}" presName="arrow" presStyleLbl="bgShp" presStyleIdx="0" presStyleCnt="1"/>
      <dgm:spPr/>
    </dgm:pt>
    <dgm:pt modelId="{546E79BB-B566-4E2F-9212-647BC7E01F89}" type="pres">
      <dgm:prSet presAssocID="{DB021D0A-76ED-4D20-AF65-4D660DCBBE34}" presName="linearProcess" presStyleCnt="0"/>
      <dgm:spPr/>
    </dgm:pt>
    <dgm:pt modelId="{6F4E371A-E3C3-401C-9C02-84ED92FE3BB3}" type="pres">
      <dgm:prSet presAssocID="{6C183F84-2256-401E-8C8C-730543E3F5CF}" presName="textNode" presStyleLbl="node1" presStyleIdx="0" presStyleCnt="4">
        <dgm:presLayoutVars>
          <dgm:bulletEnabled val="1"/>
        </dgm:presLayoutVars>
      </dgm:prSet>
      <dgm:spPr/>
    </dgm:pt>
    <dgm:pt modelId="{B1ED3B6E-432A-4A01-9C5E-BD0D754EDAA5}" type="pres">
      <dgm:prSet presAssocID="{D838BC43-8C07-4208-980D-847B3E7D1DF6}" presName="sibTrans" presStyleCnt="0"/>
      <dgm:spPr/>
    </dgm:pt>
    <dgm:pt modelId="{D58A1CC7-9D9C-4721-B1EC-CEA14550DF3D}" type="pres">
      <dgm:prSet presAssocID="{9ACE8399-6427-4538-AFDE-BA14696269F0}" presName="textNode" presStyleLbl="node1" presStyleIdx="1" presStyleCnt="4">
        <dgm:presLayoutVars>
          <dgm:bulletEnabled val="1"/>
        </dgm:presLayoutVars>
      </dgm:prSet>
      <dgm:spPr/>
    </dgm:pt>
    <dgm:pt modelId="{77EA7765-3471-4259-927F-144A3CE5F805}" type="pres">
      <dgm:prSet presAssocID="{63F2E0B1-4A6E-4F86-8A91-57531155DD82}" presName="sibTrans" presStyleCnt="0"/>
      <dgm:spPr/>
    </dgm:pt>
    <dgm:pt modelId="{754D4F9F-1AA4-40AE-9652-BFDAE51A165D}" type="pres">
      <dgm:prSet presAssocID="{F3DB9A4A-EB4C-40A8-81E4-FF8CEBC4B7B6}" presName="textNode" presStyleLbl="node1" presStyleIdx="2" presStyleCnt="4">
        <dgm:presLayoutVars>
          <dgm:bulletEnabled val="1"/>
        </dgm:presLayoutVars>
      </dgm:prSet>
      <dgm:spPr/>
    </dgm:pt>
    <dgm:pt modelId="{8EBEE081-36A5-4A9D-B965-38B24BB0F31B}" type="pres">
      <dgm:prSet presAssocID="{5C532715-E155-4481-8965-1FD8543410E7}" presName="sibTrans" presStyleCnt="0"/>
      <dgm:spPr/>
    </dgm:pt>
    <dgm:pt modelId="{9412B9E3-AB26-4944-B7B3-C8547B12C6AB}" type="pres">
      <dgm:prSet presAssocID="{D6C37711-11D5-42FF-8278-7F832AD7E7DB}" presName="textNode" presStyleLbl="node1" presStyleIdx="3" presStyleCnt="4">
        <dgm:presLayoutVars>
          <dgm:bulletEnabled val="1"/>
        </dgm:presLayoutVars>
      </dgm:prSet>
      <dgm:spPr/>
    </dgm:pt>
  </dgm:ptLst>
  <dgm:cxnLst>
    <dgm:cxn modelId="{43F45503-BC2B-4814-9C44-9C04860B22D8}" srcId="{DB021D0A-76ED-4D20-AF65-4D660DCBBE34}" destId="{D6C37711-11D5-42FF-8278-7F832AD7E7DB}" srcOrd="3" destOrd="0" parTransId="{D41DC446-5A34-4EC6-B2A7-A36FAEDEA40D}" sibTransId="{BA1DE850-4BC3-4F10-8D94-3826F0290214}"/>
    <dgm:cxn modelId="{99BA345E-9E2D-4B2E-8A9F-83CA268FD561}" srcId="{DB021D0A-76ED-4D20-AF65-4D660DCBBE34}" destId="{F3DB9A4A-EB4C-40A8-81E4-FF8CEBC4B7B6}" srcOrd="2" destOrd="0" parTransId="{91AB9EDE-4805-45E1-B959-17B5C9E9BFE2}" sibTransId="{5C532715-E155-4481-8965-1FD8543410E7}"/>
    <dgm:cxn modelId="{51D41D6A-3481-48D6-9D1A-0DFFFAA50F6D}" type="presOf" srcId="{9ACE8399-6427-4538-AFDE-BA14696269F0}" destId="{D58A1CC7-9D9C-4721-B1EC-CEA14550DF3D}" srcOrd="0" destOrd="0" presId="urn:microsoft.com/office/officeart/2005/8/layout/hProcess9"/>
    <dgm:cxn modelId="{7F782C4B-98B9-42C5-A20D-D1813F005987}" type="presOf" srcId="{D6C37711-11D5-42FF-8278-7F832AD7E7DB}" destId="{9412B9E3-AB26-4944-B7B3-C8547B12C6AB}" srcOrd="0" destOrd="0" presId="urn:microsoft.com/office/officeart/2005/8/layout/hProcess9"/>
    <dgm:cxn modelId="{21F46775-9927-40DA-AEAC-4289A2A263A3}" srcId="{DB021D0A-76ED-4D20-AF65-4D660DCBBE34}" destId="{9ACE8399-6427-4538-AFDE-BA14696269F0}" srcOrd="1" destOrd="0" parTransId="{A172E0EA-3462-4AF5-B83A-D7E111529104}" sibTransId="{63F2E0B1-4A6E-4F86-8A91-57531155DD82}"/>
    <dgm:cxn modelId="{37B7DCA1-46F0-44C5-AB42-53EE028A8BE7}" type="presOf" srcId="{DB021D0A-76ED-4D20-AF65-4D660DCBBE34}" destId="{3623F7B4-BE49-4724-9CD1-5C91E00850AC}" srcOrd="0" destOrd="0" presId="urn:microsoft.com/office/officeart/2005/8/layout/hProcess9"/>
    <dgm:cxn modelId="{F3D4B7AA-AC37-4933-BAF4-8A298D54B98F}" type="presOf" srcId="{6C183F84-2256-401E-8C8C-730543E3F5CF}" destId="{6F4E371A-E3C3-401C-9C02-84ED92FE3BB3}" srcOrd="0" destOrd="0" presId="urn:microsoft.com/office/officeart/2005/8/layout/hProcess9"/>
    <dgm:cxn modelId="{5ECFDCD2-BFF4-414F-A27B-63E38F48361F}" type="presOf" srcId="{F3DB9A4A-EB4C-40A8-81E4-FF8CEBC4B7B6}" destId="{754D4F9F-1AA4-40AE-9652-BFDAE51A165D}" srcOrd="0" destOrd="0" presId="urn:microsoft.com/office/officeart/2005/8/layout/hProcess9"/>
    <dgm:cxn modelId="{ABDB88E8-C8EA-4CBD-A8E0-9EC1044189BA}" srcId="{DB021D0A-76ED-4D20-AF65-4D660DCBBE34}" destId="{6C183F84-2256-401E-8C8C-730543E3F5CF}" srcOrd="0" destOrd="0" parTransId="{0196AC34-9028-4C09-ACEF-883037B78FF1}" sibTransId="{D838BC43-8C07-4208-980D-847B3E7D1DF6}"/>
    <dgm:cxn modelId="{B48C54FD-ACBA-4F93-8491-1882E185B59A}" type="presParOf" srcId="{3623F7B4-BE49-4724-9CD1-5C91E00850AC}" destId="{D9C084DC-406E-424D-B13F-CF5D69D82886}" srcOrd="0" destOrd="0" presId="urn:microsoft.com/office/officeart/2005/8/layout/hProcess9"/>
    <dgm:cxn modelId="{86C853B4-7F1D-4D4A-B1AE-BE021D83E002}" type="presParOf" srcId="{3623F7B4-BE49-4724-9CD1-5C91E00850AC}" destId="{546E79BB-B566-4E2F-9212-647BC7E01F89}" srcOrd="1" destOrd="0" presId="urn:microsoft.com/office/officeart/2005/8/layout/hProcess9"/>
    <dgm:cxn modelId="{7F39D268-EDEA-4BA8-915E-D4DCB9E6BD0E}" type="presParOf" srcId="{546E79BB-B566-4E2F-9212-647BC7E01F89}" destId="{6F4E371A-E3C3-401C-9C02-84ED92FE3BB3}" srcOrd="0" destOrd="0" presId="urn:microsoft.com/office/officeart/2005/8/layout/hProcess9"/>
    <dgm:cxn modelId="{18199575-EF7B-40FA-9650-7D3E312ECA23}" type="presParOf" srcId="{546E79BB-B566-4E2F-9212-647BC7E01F89}" destId="{B1ED3B6E-432A-4A01-9C5E-BD0D754EDAA5}" srcOrd="1" destOrd="0" presId="urn:microsoft.com/office/officeart/2005/8/layout/hProcess9"/>
    <dgm:cxn modelId="{90802891-5971-47F7-BCDB-C03C96241119}" type="presParOf" srcId="{546E79BB-B566-4E2F-9212-647BC7E01F89}" destId="{D58A1CC7-9D9C-4721-B1EC-CEA14550DF3D}" srcOrd="2" destOrd="0" presId="urn:microsoft.com/office/officeart/2005/8/layout/hProcess9"/>
    <dgm:cxn modelId="{615BEAA4-506B-470D-A56C-35C0EA5CFB2A}" type="presParOf" srcId="{546E79BB-B566-4E2F-9212-647BC7E01F89}" destId="{77EA7765-3471-4259-927F-144A3CE5F805}" srcOrd="3" destOrd="0" presId="urn:microsoft.com/office/officeart/2005/8/layout/hProcess9"/>
    <dgm:cxn modelId="{FEC7669F-7EAB-4C43-9664-4E98D0C47E81}" type="presParOf" srcId="{546E79BB-B566-4E2F-9212-647BC7E01F89}" destId="{754D4F9F-1AA4-40AE-9652-BFDAE51A165D}" srcOrd="4" destOrd="0" presId="urn:microsoft.com/office/officeart/2005/8/layout/hProcess9"/>
    <dgm:cxn modelId="{7A16C85B-3DF6-4787-8360-7C93BAAACAB4}" type="presParOf" srcId="{546E79BB-B566-4E2F-9212-647BC7E01F89}" destId="{8EBEE081-36A5-4A9D-B965-38B24BB0F31B}" srcOrd="5" destOrd="0" presId="urn:microsoft.com/office/officeart/2005/8/layout/hProcess9"/>
    <dgm:cxn modelId="{2C835523-ABA9-4110-991A-07BF3FAC8C79}" type="presParOf" srcId="{546E79BB-B566-4E2F-9212-647BC7E01F89}" destId="{9412B9E3-AB26-4944-B7B3-C8547B12C6AB}"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159FD-5484-4525-91BE-1AC7E5D4E186}"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94B4BD03-77B8-4FD0-B7D3-E9236A563570}">
      <dgm:prSet/>
      <dgm:spPr/>
      <dgm:t>
        <a:bodyPr/>
        <a:lstStyle/>
        <a:p>
          <a:r>
            <a:rPr lang="en-GB" b="1" i="0" dirty="0"/>
            <a:t>Ανώτερες γνωστικές δεξιότητες</a:t>
          </a:r>
          <a:r>
            <a:rPr lang="en-GB" b="0" i="0" dirty="0"/>
            <a:t>: </a:t>
          </a:r>
          <a:r>
            <a:rPr lang="el-GR" b="0" i="0" dirty="0"/>
            <a:t>οι ανεστραμμένες τάξεις εμπλέκουν τους μαθητές στη σκέψη υψηλότερης τάξης, βελτιώνοντας την κριτική σκέψη, την επίλυση προβλημάτων και τη δημιουργικότητα.</a:t>
          </a:r>
          <a:endParaRPr lang="en-BE" dirty="0"/>
        </a:p>
      </dgm:t>
    </dgm:pt>
    <dgm:pt modelId="{0008A191-C916-4CD4-9449-EFED193F9100}" type="parTrans" cxnId="{E197A83F-EB4E-4CB4-AE58-92DF46C0C497}">
      <dgm:prSet/>
      <dgm:spPr/>
      <dgm:t>
        <a:bodyPr/>
        <a:lstStyle/>
        <a:p>
          <a:endParaRPr lang="en-BE"/>
        </a:p>
      </dgm:t>
    </dgm:pt>
    <dgm:pt modelId="{E4EDEF3F-EC32-470C-AF69-C60770945C2A}" type="sibTrans" cxnId="{E197A83F-EB4E-4CB4-AE58-92DF46C0C497}">
      <dgm:prSet/>
      <dgm:spPr/>
      <dgm:t>
        <a:bodyPr/>
        <a:lstStyle/>
        <a:p>
          <a:endParaRPr lang="en-BE"/>
        </a:p>
      </dgm:t>
    </dgm:pt>
    <dgm:pt modelId="{99DB8948-4783-49F8-B5F5-D028665E4312}">
      <dgm:prSet/>
      <dgm:spPr/>
      <dgm:t>
        <a:bodyPr/>
        <a:lstStyle/>
        <a:p>
          <a:r>
            <a:rPr lang="en-GB" b="1" i="0"/>
            <a:t>Επίτευγμα σε εξειδικευμένους τομείς</a:t>
          </a:r>
          <a:r>
            <a:rPr lang="en-GB" b="0" i="0"/>
            <a:t>: Μελέτες δείχνουν βελτίωση σε ειδικούς τομείς όπως τα μαθηματικά και η ακτινολογία με τους μαθητές να αποκτούν καλύτερη κατανόηση και ανάπτυξη δεξιοτήτων.</a:t>
          </a:r>
          <a:endParaRPr lang="en-BE"/>
        </a:p>
      </dgm:t>
    </dgm:pt>
    <dgm:pt modelId="{B3C61A05-65E4-4144-93AB-45471D556AE7}" type="parTrans" cxnId="{E0EC1F3C-A235-4685-BCD3-C8F2C0C5A68C}">
      <dgm:prSet/>
      <dgm:spPr/>
      <dgm:t>
        <a:bodyPr/>
        <a:lstStyle/>
        <a:p>
          <a:endParaRPr lang="en-BE"/>
        </a:p>
      </dgm:t>
    </dgm:pt>
    <dgm:pt modelId="{B952A837-124F-4CFD-A934-BD611691C59E}" type="sibTrans" cxnId="{E0EC1F3C-A235-4685-BCD3-C8F2C0C5A68C}">
      <dgm:prSet/>
      <dgm:spPr/>
      <dgm:t>
        <a:bodyPr/>
        <a:lstStyle/>
        <a:p>
          <a:endParaRPr lang="en-BE"/>
        </a:p>
      </dgm:t>
    </dgm:pt>
    <dgm:pt modelId="{8F57F996-B718-4094-82BB-5016C80DE97C}" type="pres">
      <dgm:prSet presAssocID="{BD7159FD-5484-4525-91BE-1AC7E5D4E186}" presName="linear" presStyleCnt="0">
        <dgm:presLayoutVars>
          <dgm:animLvl val="lvl"/>
          <dgm:resizeHandles val="exact"/>
        </dgm:presLayoutVars>
      </dgm:prSet>
      <dgm:spPr/>
    </dgm:pt>
    <dgm:pt modelId="{C33F4012-0BE7-4A45-BBBB-C4C28E0AA445}" type="pres">
      <dgm:prSet presAssocID="{94B4BD03-77B8-4FD0-B7D3-E9236A563570}" presName="parentText" presStyleLbl="node1" presStyleIdx="0" presStyleCnt="2">
        <dgm:presLayoutVars>
          <dgm:chMax val="0"/>
          <dgm:bulletEnabled val="1"/>
        </dgm:presLayoutVars>
      </dgm:prSet>
      <dgm:spPr/>
    </dgm:pt>
    <dgm:pt modelId="{920AFE3C-44FC-4BB8-A8D7-1FD883AB492E}" type="pres">
      <dgm:prSet presAssocID="{E4EDEF3F-EC32-470C-AF69-C60770945C2A}" presName="spacer" presStyleCnt="0"/>
      <dgm:spPr/>
    </dgm:pt>
    <dgm:pt modelId="{6A09274B-B800-4387-AA38-38CCC9DC2D8B}" type="pres">
      <dgm:prSet presAssocID="{99DB8948-4783-49F8-B5F5-D028665E4312}" presName="parentText" presStyleLbl="node1" presStyleIdx="1" presStyleCnt="2">
        <dgm:presLayoutVars>
          <dgm:chMax val="0"/>
          <dgm:bulletEnabled val="1"/>
        </dgm:presLayoutVars>
      </dgm:prSet>
      <dgm:spPr/>
    </dgm:pt>
  </dgm:ptLst>
  <dgm:cxnLst>
    <dgm:cxn modelId="{839C5C2D-0776-421A-9ED2-5526E5882482}" type="presOf" srcId="{99DB8948-4783-49F8-B5F5-D028665E4312}" destId="{6A09274B-B800-4387-AA38-38CCC9DC2D8B}" srcOrd="0" destOrd="0" presId="urn:microsoft.com/office/officeart/2005/8/layout/vList2"/>
    <dgm:cxn modelId="{E0EC1F3C-A235-4685-BCD3-C8F2C0C5A68C}" srcId="{BD7159FD-5484-4525-91BE-1AC7E5D4E186}" destId="{99DB8948-4783-49F8-B5F5-D028665E4312}" srcOrd="1" destOrd="0" parTransId="{B3C61A05-65E4-4144-93AB-45471D556AE7}" sibTransId="{B952A837-124F-4CFD-A934-BD611691C59E}"/>
    <dgm:cxn modelId="{E197A83F-EB4E-4CB4-AE58-92DF46C0C497}" srcId="{BD7159FD-5484-4525-91BE-1AC7E5D4E186}" destId="{94B4BD03-77B8-4FD0-B7D3-E9236A563570}" srcOrd="0" destOrd="0" parTransId="{0008A191-C916-4CD4-9449-EFED193F9100}" sibTransId="{E4EDEF3F-EC32-470C-AF69-C60770945C2A}"/>
    <dgm:cxn modelId="{003CE99B-01A2-403D-9765-1EBB885757BC}" type="presOf" srcId="{94B4BD03-77B8-4FD0-B7D3-E9236A563570}" destId="{C33F4012-0BE7-4A45-BBBB-C4C28E0AA445}" srcOrd="0" destOrd="0" presId="urn:microsoft.com/office/officeart/2005/8/layout/vList2"/>
    <dgm:cxn modelId="{45BDECA8-0CD2-463D-AEE6-CFD39E828AA7}" type="presOf" srcId="{BD7159FD-5484-4525-91BE-1AC7E5D4E186}" destId="{8F57F996-B718-4094-82BB-5016C80DE97C}" srcOrd="0" destOrd="0" presId="urn:microsoft.com/office/officeart/2005/8/layout/vList2"/>
    <dgm:cxn modelId="{36B2AB82-118E-4E77-B91E-BA2441EB7FA8}" type="presParOf" srcId="{8F57F996-B718-4094-82BB-5016C80DE97C}" destId="{C33F4012-0BE7-4A45-BBBB-C4C28E0AA445}" srcOrd="0" destOrd="0" presId="urn:microsoft.com/office/officeart/2005/8/layout/vList2"/>
    <dgm:cxn modelId="{327A9625-3192-4AA8-ACB4-7C4C97D16DCB}" type="presParOf" srcId="{8F57F996-B718-4094-82BB-5016C80DE97C}" destId="{920AFE3C-44FC-4BB8-A8D7-1FD883AB492E}" srcOrd="1" destOrd="0" presId="urn:microsoft.com/office/officeart/2005/8/layout/vList2"/>
    <dgm:cxn modelId="{7DF609D7-ECB2-4A79-A7A0-FF5C604C4C69}" type="presParOf" srcId="{8F57F996-B718-4094-82BB-5016C80DE97C}" destId="{6A09274B-B800-4387-AA38-38CCC9DC2D8B}"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84B6EAB-EF57-42D0-B146-5A1714E07AC4}"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BE"/>
        </a:p>
      </dgm:t>
    </dgm:pt>
    <dgm:pt modelId="{9F928C50-BAB5-40EE-85E8-9D1AD7CD170C}">
      <dgm:prSet/>
      <dgm:spPr/>
      <dgm:t>
        <a:bodyPr/>
        <a:lstStyle/>
        <a:p>
          <a:r>
            <a:rPr lang="en-GB" b="0" i="0" dirty="0"/>
            <a:t>Η αν</a:t>
          </a:r>
          <a:r>
            <a:rPr lang="el-GR" b="0" i="0" dirty="0" err="1"/>
            <a:t>εστραμμέν</a:t>
          </a:r>
          <a:r>
            <a:rPr lang="en-GB" b="0" i="0" dirty="0"/>
            <a:t>η μάθηση επηρεάζει θετικά τα κίνητρα, την αυτοαποτελεσματικότητα και τη δέσμευση των μαθητών.</a:t>
          </a:r>
          <a:endParaRPr lang="en-BE" dirty="0"/>
        </a:p>
      </dgm:t>
    </dgm:pt>
    <dgm:pt modelId="{A32C7373-7DF5-42D7-ABEB-E114323A870D}" type="parTrans" cxnId="{CFF401F8-A213-4068-ABE0-1D8569FE5879}">
      <dgm:prSet/>
      <dgm:spPr/>
      <dgm:t>
        <a:bodyPr/>
        <a:lstStyle/>
        <a:p>
          <a:endParaRPr lang="en-BE"/>
        </a:p>
      </dgm:t>
    </dgm:pt>
    <dgm:pt modelId="{108D0B6C-A92E-49AC-ACAE-7002E5671B1B}" type="sibTrans" cxnId="{CFF401F8-A213-4068-ABE0-1D8569FE5879}">
      <dgm:prSet/>
      <dgm:spPr/>
      <dgm:t>
        <a:bodyPr/>
        <a:lstStyle/>
        <a:p>
          <a:endParaRPr lang="en-BE"/>
        </a:p>
      </dgm:t>
    </dgm:pt>
    <dgm:pt modelId="{18409944-4999-452D-B9F7-901A68BF0EF6}">
      <dgm:prSet/>
      <dgm:spPr/>
      <dgm:t>
        <a:bodyPr/>
        <a:lstStyle/>
        <a:p>
          <a:r>
            <a:rPr lang="en-GB" b="0" i="0"/>
            <a:t>Μελέτες δείχνουν αυξημένο ενθουσιασμό και συνεργασία των μαθητών, ενισχύοντας ένα καλύτερο μαθησιακό περιβάλλον.</a:t>
          </a:r>
          <a:endParaRPr lang="en-BE"/>
        </a:p>
      </dgm:t>
    </dgm:pt>
    <dgm:pt modelId="{087ECC2D-3FFC-4F4A-A9AF-D17FCCEFED12}" type="parTrans" cxnId="{40BDBBC8-B4FF-4F10-8000-AA2D7F07AA4E}">
      <dgm:prSet/>
      <dgm:spPr/>
      <dgm:t>
        <a:bodyPr/>
        <a:lstStyle/>
        <a:p>
          <a:endParaRPr lang="en-BE"/>
        </a:p>
      </dgm:t>
    </dgm:pt>
    <dgm:pt modelId="{694713D4-1BDD-4438-9B2A-20F3145CE392}" type="sibTrans" cxnId="{40BDBBC8-B4FF-4F10-8000-AA2D7F07AA4E}">
      <dgm:prSet/>
      <dgm:spPr/>
      <dgm:t>
        <a:bodyPr/>
        <a:lstStyle/>
        <a:p>
          <a:endParaRPr lang="en-BE"/>
        </a:p>
      </dgm:t>
    </dgm:pt>
    <dgm:pt modelId="{C52854F4-35F5-40B4-A977-5B31E0A57D83}" type="pres">
      <dgm:prSet presAssocID="{684B6EAB-EF57-42D0-B146-5A1714E07AC4}" presName="linear" presStyleCnt="0">
        <dgm:presLayoutVars>
          <dgm:animLvl val="lvl"/>
          <dgm:resizeHandles val="exact"/>
        </dgm:presLayoutVars>
      </dgm:prSet>
      <dgm:spPr/>
    </dgm:pt>
    <dgm:pt modelId="{1747746C-24BC-4F7E-9846-F009895B7347}" type="pres">
      <dgm:prSet presAssocID="{9F928C50-BAB5-40EE-85E8-9D1AD7CD170C}" presName="parentText" presStyleLbl="node1" presStyleIdx="0" presStyleCnt="2">
        <dgm:presLayoutVars>
          <dgm:chMax val="0"/>
          <dgm:bulletEnabled val="1"/>
        </dgm:presLayoutVars>
      </dgm:prSet>
      <dgm:spPr/>
    </dgm:pt>
    <dgm:pt modelId="{C6DAD8E2-BE19-41C7-80D5-2B9260761C72}" type="pres">
      <dgm:prSet presAssocID="{108D0B6C-A92E-49AC-ACAE-7002E5671B1B}" presName="spacer" presStyleCnt="0"/>
      <dgm:spPr/>
    </dgm:pt>
    <dgm:pt modelId="{FAB6E783-C6BA-48AC-AD42-0A2FC8916886}" type="pres">
      <dgm:prSet presAssocID="{18409944-4999-452D-B9F7-901A68BF0EF6}" presName="parentText" presStyleLbl="node1" presStyleIdx="1" presStyleCnt="2">
        <dgm:presLayoutVars>
          <dgm:chMax val="0"/>
          <dgm:bulletEnabled val="1"/>
        </dgm:presLayoutVars>
      </dgm:prSet>
      <dgm:spPr/>
    </dgm:pt>
  </dgm:ptLst>
  <dgm:cxnLst>
    <dgm:cxn modelId="{CA844E12-25CB-4E17-A4C5-D145867F77DC}" type="presOf" srcId="{18409944-4999-452D-B9F7-901A68BF0EF6}" destId="{FAB6E783-C6BA-48AC-AD42-0A2FC8916886}" srcOrd="0" destOrd="0" presId="urn:microsoft.com/office/officeart/2005/8/layout/vList2"/>
    <dgm:cxn modelId="{2C7AD250-F648-4C8D-BB2D-4C721298081E}" type="presOf" srcId="{684B6EAB-EF57-42D0-B146-5A1714E07AC4}" destId="{C52854F4-35F5-40B4-A977-5B31E0A57D83}" srcOrd="0" destOrd="0" presId="urn:microsoft.com/office/officeart/2005/8/layout/vList2"/>
    <dgm:cxn modelId="{B2187151-6AAE-43E0-B682-11EA8A18C29D}" type="presOf" srcId="{9F928C50-BAB5-40EE-85E8-9D1AD7CD170C}" destId="{1747746C-24BC-4F7E-9846-F009895B7347}" srcOrd="0" destOrd="0" presId="urn:microsoft.com/office/officeart/2005/8/layout/vList2"/>
    <dgm:cxn modelId="{40BDBBC8-B4FF-4F10-8000-AA2D7F07AA4E}" srcId="{684B6EAB-EF57-42D0-B146-5A1714E07AC4}" destId="{18409944-4999-452D-B9F7-901A68BF0EF6}" srcOrd="1" destOrd="0" parTransId="{087ECC2D-3FFC-4F4A-A9AF-D17FCCEFED12}" sibTransId="{694713D4-1BDD-4438-9B2A-20F3145CE392}"/>
    <dgm:cxn modelId="{CFF401F8-A213-4068-ABE0-1D8569FE5879}" srcId="{684B6EAB-EF57-42D0-B146-5A1714E07AC4}" destId="{9F928C50-BAB5-40EE-85E8-9D1AD7CD170C}" srcOrd="0" destOrd="0" parTransId="{A32C7373-7DF5-42D7-ABEB-E114323A870D}" sibTransId="{108D0B6C-A92E-49AC-ACAE-7002E5671B1B}"/>
    <dgm:cxn modelId="{9E6DB697-2263-4972-81E3-B0E6BB5CB90E}" type="presParOf" srcId="{C52854F4-35F5-40B4-A977-5B31E0A57D83}" destId="{1747746C-24BC-4F7E-9846-F009895B7347}" srcOrd="0" destOrd="0" presId="urn:microsoft.com/office/officeart/2005/8/layout/vList2"/>
    <dgm:cxn modelId="{5D72B4DE-C1D3-4E10-90DF-D81EEF52F31B}" type="presParOf" srcId="{C52854F4-35F5-40B4-A977-5B31E0A57D83}" destId="{C6DAD8E2-BE19-41C7-80D5-2B9260761C72}" srcOrd="1" destOrd="0" presId="urn:microsoft.com/office/officeart/2005/8/layout/vList2"/>
    <dgm:cxn modelId="{A7B2B136-E4A0-429E-A18E-EC6BE72B6B7C}" type="presParOf" srcId="{C52854F4-35F5-40B4-A977-5B31E0A57D83}" destId="{FAB6E783-C6BA-48AC-AD42-0A2FC8916886}" srcOrd="2" destOrd="0" presId="urn:microsoft.com/office/officeart/2005/8/layout/vList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8D42C9-EE2D-49E7-9745-2A80EA01662A}"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B9F5687F-559A-4222-87DE-EC3D145C373B}">
      <dgm:prSet/>
      <dgm:spPr/>
      <dgm:t>
        <a:bodyPr/>
        <a:lstStyle/>
        <a:p>
          <a:r>
            <a:rPr lang="en-GB" b="0" i="0"/>
            <a:t>Οι αναποδογυρισμένες τάξεις βελτιώνουν την υπευθυνότητα, την ικανότητα επίλυσης προβλημάτων, τη δημιουργική σκέψη και τις επικοινωνιακές δεξιότητες των μαθητών της ΕΕΚ.</a:t>
          </a:r>
          <a:endParaRPr lang="en-BE"/>
        </a:p>
      </dgm:t>
    </dgm:pt>
    <dgm:pt modelId="{765EC7CB-ADFA-4DC5-ACF1-7FF127AF83E0}" type="parTrans" cxnId="{03C664BF-A968-49AC-931B-3B18425F632B}">
      <dgm:prSet/>
      <dgm:spPr/>
      <dgm:t>
        <a:bodyPr/>
        <a:lstStyle/>
        <a:p>
          <a:endParaRPr lang="en-BE"/>
        </a:p>
      </dgm:t>
    </dgm:pt>
    <dgm:pt modelId="{2C00E8EA-8B39-4318-9BEE-37247433F3CB}" type="sibTrans" cxnId="{03C664BF-A968-49AC-931B-3B18425F632B}">
      <dgm:prSet/>
      <dgm:spPr/>
      <dgm:t>
        <a:bodyPr/>
        <a:lstStyle/>
        <a:p>
          <a:endParaRPr lang="en-BE"/>
        </a:p>
      </dgm:t>
    </dgm:pt>
    <dgm:pt modelId="{BF0AE8F2-FFA7-4ACD-9001-FE499EB501E5}">
      <dgm:prSet/>
      <dgm:spPr/>
      <dgm:t>
        <a:bodyPr/>
        <a:lstStyle/>
        <a:p>
          <a:r>
            <a:rPr lang="en-GB" b="0" i="0"/>
            <a:t>Με την προσομοίωση πραγματικών εργασιακών σεναρίων, η αντίστροφη μάθηση προωθεί την ανάπτυξη δεξιοτήτων που απαιτούνται για τον εργασιακό χώρο.</a:t>
          </a:r>
          <a:endParaRPr lang="en-BE"/>
        </a:p>
      </dgm:t>
    </dgm:pt>
    <dgm:pt modelId="{3542DF80-531E-43BA-9026-D7C01DA33B03}" type="parTrans" cxnId="{F1772742-28AF-4FE3-96D8-7291F3F306D0}">
      <dgm:prSet/>
      <dgm:spPr/>
      <dgm:t>
        <a:bodyPr/>
        <a:lstStyle/>
        <a:p>
          <a:endParaRPr lang="en-BE"/>
        </a:p>
      </dgm:t>
    </dgm:pt>
    <dgm:pt modelId="{7B5F86C5-253B-4EFB-ADEF-05DCD3AFFA84}" type="sibTrans" cxnId="{F1772742-28AF-4FE3-96D8-7291F3F306D0}">
      <dgm:prSet/>
      <dgm:spPr/>
      <dgm:t>
        <a:bodyPr/>
        <a:lstStyle/>
        <a:p>
          <a:endParaRPr lang="en-BE"/>
        </a:p>
      </dgm:t>
    </dgm:pt>
    <dgm:pt modelId="{6DC243C3-E9D2-4A69-813D-9425BD628BF6}" type="pres">
      <dgm:prSet presAssocID="{868D42C9-EE2D-49E7-9745-2A80EA01662A}" presName="linear" presStyleCnt="0">
        <dgm:presLayoutVars>
          <dgm:animLvl val="lvl"/>
          <dgm:resizeHandles val="exact"/>
        </dgm:presLayoutVars>
      </dgm:prSet>
      <dgm:spPr/>
    </dgm:pt>
    <dgm:pt modelId="{AC48E55A-6173-4338-88E9-3204F68B28AD}" type="pres">
      <dgm:prSet presAssocID="{B9F5687F-559A-4222-87DE-EC3D145C373B}" presName="parentText" presStyleLbl="node1" presStyleIdx="0" presStyleCnt="2">
        <dgm:presLayoutVars>
          <dgm:chMax val="0"/>
          <dgm:bulletEnabled val="1"/>
        </dgm:presLayoutVars>
      </dgm:prSet>
      <dgm:spPr/>
    </dgm:pt>
    <dgm:pt modelId="{A09A8BBB-2B25-4F74-86C8-8805250723C4}" type="pres">
      <dgm:prSet presAssocID="{2C00E8EA-8B39-4318-9BEE-37247433F3CB}" presName="spacer" presStyleCnt="0"/>
      <dgm:spPr/>
    </dgm:pt>
    <dgm:pt modelId="{A5E87843-33D2-41F1-A023-2DE7D74D87C2}" type="pres">
      <dgm:prSet presAssocID="{BF0AE8F2-FFA7-4ACD-9001-FE499EB501E5}" presName="parentText" presStyleLbl="node1" presStyleIdx="1" presStyleCnt="2">
        <dgm:presLayoutVars>
          <dgm:chMax val="0"/>
          <dgm:bulletEnabled val="1"/>
        </dgm:presLayoutVars>
      </dgm:prSet>
      <dgm:spPr/>
    </dgm:pt>
  </dgm:ptLst>
  <dgm:cxnLst>
    <dgm:cxn modelId="{CBC2C62D-A22D-4535-B615-B19AF45DF0B0}" type="presOf" srcId="{B9F5687F-559A-4222-87DE-EC3D145C373B}" destId="{AC48E55A-6173-4338-88E9-3204F68B28AD}" srcOrd="0" destOrd="0" presId="urn:microsoft.com/office/officeart/2005/8/layout/vList2"/>
    <dgm:cxn modelId="{F1772742-28AF-4FE3-96D8-7291F3F306D0}" srcId="{868D42C9-EE2D-49E7-9745-2A80EA01662A}" destId="{BF0AE8F2-FFA7-4ACD-9001-FE499EB501E5}" srcOrd="1" destOrd="0" parTransId="{3542DF80-531E-43BA-9026-D7C01DA33B03}" sibTransId="{7B5F86C5-253B-4EFB-ADEF-05DCD3AFFA84}"/>
    <dgm:cxn modelId="{F3FEDB56-3D8D-4C0E-B851-AA37E551326D}" type="presOf" srcId="{BF0AE8F2-FFA7-4ACD-9001-FE499EB501E5}" destId="{A5E87843-33D2-41F1-A023-2DE7D74D87C2}" srcOrd="0" destOrd="0" presId="urn:microsoft.com/office/officeart/2005/8/layout/vList2"/>
    <dgm:cxn modelId="{35F8A7B8-7FAF-42A4-93E4-A318F4F30F5F}" type="presOf" srcId="{868D42C9-EE2D-49E7-9745-2A80EA01662A}" destId="{6DC243C3-E9D2-4A69-813D-9425BD628BF6}" srcOrd="0" destOrd="0" presId="urn:microsoft.com/office/officeart/2005/8/layout/vList2"/>
    <dgm:cxn modelId="{03C664BF-A968-49AC-931B-3B18425F632B}" srcId="{868D42C9-EE2D-49E7-9745-2A80EA01662A}" destId="{B9F5687F-559A-4222-87DE-EC3D145C373B}" srcOrd="0" destOrd="0" parTransId="{765EC7CB-ADFA-4DC5-ACF1-7FF127AF83E0}" sibTransId="{2C00E8EA-8B39-4318-9BEE-37247433F3CB}"/>
    <dgm:cxn modelId="{0BE88266-DC8A-491B-929B-E49D29E15A32}" type="presParOf" srcId="{6DC243C3-E9D2-4A69-813D-9425BD628BF6}" destId="{AC48E55A-6173-4338-88E9-3204F68B28AD}" srcOrd="0" destOrd="0" presId="urn:microsoft.com/office/officeart/2005/8/layout/vList2"/>
    <dgm:cxn modelId="{EA09B683-57A3-48DA-93C4-0740EB3E31A1}" type="presParOf" srcId="{6DC243C3-E9D2-4A69-813D-9425BD628BF6}" destId="{A09A8BBB-2B25-4F74-86C8-8805250723C4}" srcOrd="1" destOrd="0" presId="urn:microsoft.com/office/officeart/2005/8/layout/vList2"/>
    <dgm:cxn modelId="{C1E39302-9D35-4DF7-B7B9-58AF5F00884E}" type="presParOf" srcId="{6DC243C3-E9D2-4A69-813D-9425BD628BF6}" destId="{A5E87843-33D2-41F1-A023-2DE7D74D87C2}" srcOrd="2"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890B7FC-AE87-4D28-A492-347D0E197CD6}"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6C90A798-747A-4131-B0FA-AD6E337E899D}">
      <dgm:prSet/>
      <dgm:spPr/>
      <dgm:t>
        <a:bodyPr/>
        <a:lstStyle/>
        <a:p>
          <a:r>
            <a:rPr lang="en-GB" b="0" i="0"/>
            <a:t>Η αντίστροφη μάθηση βοηθά τους μαθητές να αναλάβουν τον έλεγχο της μάθησής τους, διαχειριζόμενοι αποτελεσματικά το χρόνο και τις εργασίες τους.</a:t>
          </a:r>
          <a:endParaRPr lang="en-BE"/>
        </a:p>
      </dgm:t>
    </dgm:pt>
    <dgm:pt modelId="{A25F831D-A50B-4402-8F24-F4DBED1F0DCF}" type="parTrans" cxnId="{B5084A1C-5B71-42C4-A0E6-ADFAA7116D8D}">
      <dgm:prSet/>
      <dgm:spPr/>
      <dgm:t>
        <a:bodyPr/>
        <a:lstStyle/>
        <a:p>
          <a:endParaRPr lang="en-BE"/>
        </a:p>
      </dgm:t>
    </dgm:pt>
    <dgm:pt modelId="{C4AA3382-F7ED-4875-8E7C-32B839C86698}" type="sibTrans" cxnId="{B5084A1C-5B71-42C4-A0E6-ADFAA7116D8D}">
      <dgm:prSet/>
      <dgm:spPr/>
      <dgm:t>
        <a:bodyPr/>
        <a:lstStyle/>
        <a:p>
          <a:endParaRPr lang="en-BE"/>
        </a:p>
      </dgm:t>
    </dgm:pt>
    <dgm:pt modelId="{393E1314-BAC7-4A81-8D4D-715CFA4E8806}">
      <dgm:prSet/>
      <dgm:spPr/>
      <dgm:t>
        <a:bodyPr/>
        <a:lstStyle/>
        <a:p>
          <a:r>
            <a:rPr lang="en-GB" b="0" i="0"/>
            <a:t>Οι επαγγελματίες εκπαιδευόμενοι σε τάξεις με εναλλασσόμενες τάξεις έχουν περισσότερες πιθανότητες να επιμείνουν και να επιτύχουν υψηλές βαθμολογίες</a:t>
          </a:r>
          <a:endParaRPr lang="en-BE"/>
        </a:p>
      </dgm:t>
    </dgm:pt>
    <dgm:pt modelId="{DABC0314-78F7-44BE-864B-F2541BB7E470}" type="parTrans" cxnId="{10738572-EA8C-416E-9F44-2D3D11B9560E}">
      <dgm:prSet/>
      <dgm:spPr/>
      <dgm:t>
        <a:bodyPr/>
        <a:lstStyle/>
        <a:p>
          <a:endParaRPr lang="en-BE"/>
        </a:p>
      </dgm:t>
    </dgm:pt>
    <dgm:pt modelId="{F417C359-9001-4F6B-8D18-0E9ECBAD47FC}" type="sibTrans" cxnId="{10738572-EA8C-416E-9F44-2D3D11B9560E}">
      <dgm:prSet/>
      <dgm:spPr/>
      <dgm:t>
        <a:bodyPr/>
        <a:lstStyle/>
        <a:p>
          <a:endParaRPr lang="en-BE"/>
        </a:p>
      </dgm:t>
    </dgm:pt>
    <dgm:pt modelId="{6537CD34-BA99-4FC8-946C-8CBED0EC3AFC}" type="pres">
      <dgm:prSet presAssocID="{B890B7FC-AE87-4D28-A492-347D0E197CD6}" presName="linear" presStyleCnt="0">
        <dgm:presLayoutVars>
          <dgm:animLvl val="lvl"/>
          <dgm:resizeHandles val="exact"/>
        </dgm:presLayoutVars>
      </dgm:prSet>
      <dgm:spPr/>
    </dgm:pt>
    <dgm:pt modelId="{C69D7FBC-9E95-4628-B9C1-CE24762875EC}" type="pres">
      <dgm:prSet presAssocID="{6C90A798-747A-4131-B0FA-AD6E337E899D}" presName="parentText" presStyleLbl="node1" presStyleIdx="0" presStyleCnt="2">
        <dgm:presLayoutVars>
          <dgm:chMax val="0"/>
          <dgm:bulletEnabled val="1"/>
        </dgm:presLayoutVars>
      </dgm:prSet>
      <dgm:spPr/>
    </dgm:pt>
    <dgm:pt modelId="{607AA955-8481-4D6A-8F4B-168961F12BBC}" type="pres">
      <dgm:prSet presAssocID="{C4AA3382-F7ED-4875-8E7C-32B839C86698}" presName="spacer" presStyleCnt="0"/>
      <dgm:spPr/>
    </dgm:pt>
    <dgm:pt modelId="{D0742096-F9AF-400D-B107-C6EEB640A1AE}" type="pres">
      <dgm:prSet presAssocID="{393E1314-BAC7-4A81-8D4D-715CFA4E8806}" presName="parentText" presStyleLbl="node1" presStyleIdx="1" presStyleCnt="2">
        <dgm:presLayoutVars>
          <dgm:chMax val="0"/>
          <dgm:bulletEnabled val="1"/>
        </dgm:presLayoutVars>
      </dgm:prSet>
      <dgm:spPr/>
    </dgm:pt>
  </dgm:ptLst>
  <dgm:cxnLst>
    <dgm:cxn modelId="{B5084A1C-5B71-42C4-A0E6-ADFAA7116D8D}" srcId="{B890B7FC-AE87-4D28-A492-347D0E197CD6}" destId="{6C90A798-747A-4131-B0FA-AD6E337E899D}" srcOrd="0" destOrd="0" parTransId="{A25F831D-A50B-4402-8F24-F4DBED1F0DCF}" sibTransId="{C4AA3382-F7ED-4875-8E7C-32B839C86698}"/>
    <dgm:cxn modelId="{6FEDCC23-1AFE-4602-B53B-D3C5BA534BCB}" type="presOf" srcId="{B890B7FC-AE87-4D28-A492-347D0E197CD6}" destId="{6537CD34-BA99-4FC8-946C-8CBED0EC3AFC}" srcOrd="0" destOrd="0" presId="urn:microsoft.com/office/officeart/2005/8/layout/vList2"/>
    <dgm:cxn modelId="{5AEE286F-71E7-43C5-AA85-740AE2C10EB5}" type="presOf" srcId="{6C90A798-747A-4131-B0FA-AD6E337E899D}" destId="{C69D7FBC-9E95-4628-B9C1-CE24762875EC}" srcOrd="0" destOrd="0" presId="urn:microsoft.com/office/officeart/2005/8/layout/vList2"/>
    <dgm:cxn modelId="{10738572-EA8C-416E-9F44-2D3D11B9560E}" srcId="{B890B7FC-AE87-4D28-A492-347D0E197CD6}" destId="{393E1314-BAC7-4A81-8D4D-715CFA4E8806}" srcOrd="1" destOrd="0" parTransId="{DABC0314-78F7-44BE-864B-F2541BB7E470}" sibTransId="{F417C359-9001-4F6B-8D18-0E9ECBAD47FC}"/>
    <dgm:cxn modelId="{72A303C8-3414-4868-B6D9-6415B09904E1}" type="presOf" srcId="{393E1314-BAC7-4A81-8D4D-715CFA4E8806}" destId="{D0742096-F9AF-400D-B107-C6EEB640A1AE}" srcOrd="0" destOrd="0" presId="urn:microsoft.com/office/officeart/2005/8/layout/vList2"/>
    <dgm:cxn modelId="{6D5336DE-5269-4E72-873F-DFAD3B41B88D}" type="presParOf" srcId="{6537CD34-BA99-4FC8-946C-8CBED0EC3AFC}" destId="{C69D7FBC-9E95-4628-B9C1-CE24762875EC}" srcOrd="0" destOrd="0" presId="urn:microsoft.com/office/officeart/2005/8/layout/vList2"/>
    <dgm:cxn modelId="{FE26805D-B749-4A62-955F-2D5C486864E2}" type="presParOf" srcId="{6537CD34-BA99-4FC8-946C-8CBED0EC3AFC}" destId="{607AA955-8481-4D6A-8F4B-168961F12BBC}" srcOrd="1" destOrd="0" presId="urn:microsoft.com/office/officeart/2005/8/layout/vList2"/>
    <dgm:cxn modelId="{45AD063B-5AF7-4FCD-9240-AB07736C1992}" type="presParOf" srcId="{6537CD34-BA99-4FC8-946C-8CBED0EC3AFC}" destId="{D0742096-F9AF-400D-B107-C6EEB640A1AE}" srcOrd="2"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672BC6-974E-42D6-B8FA-0317C462C585}" type="doc">
      <dgm:prSet loTypeId="urn:microsoft.com/office/officeart/2016/7/layout/BasicProcessNew" loCatId="process" qsTypeId="urn:microsoft.com/office/officeart/2005/8/quickstyle/3d4" qsCatId="3D" csTypeId="urn:microsoft.com/office/officeart/2005/8/colors/accent6_2" csCatId="accent6"/>
      <dgm:spPr/>
      <dgm:t>
        <a:bodyPr/>
        <a:lstStyle/>
        <a:p>
          <a:endParaRPr lang="en-US"/>
        </a:p>
      </dgm:t>
    </dgm:pt>
    <dgm:pt modelId="{E6CB0F47-C8C4-48B5-800A-D3EF632D2E27}">
      <dgm:prSet custT="1"/>
      <dgm:spPr/>
      <dgm:t>
        <a:bodyPr/>
        <a:lstStyle/>
        <a:p>
          <a:r>
            <a:rPr lang="en-GB" sz="2400" b="0" i="0">
              <a:solidFill>
                <a:schemeClr val="tx1">
                  <a:lumMod val="85000"/>
                  <a:lumOff val="15000"/>
                </a:schemeClr>
              </a:solidFill>
            </a:rPr>
            <a:t>Πρακτική απόκτηση δεξιοτήτων &gt; Άμεση πορεία προς την ετοιμότητα του εργατικού δυναμικού</a:t>
          </a:r>
          <a:endParaRPr lang="en-US" sz="2400">
            <a:solidFill>
              <a:schemeClr val="tx1">
                <a:lumMod val="85000"/>
                <a:lumOff val="15000"/>
              </a:schemeClr>
            </a:solidFill>
          </a:endParaRPr>
        </a:p>
      </dgm:t>
    </dgm:pt>
    <dgm:pt modelId="{D5711613-8FBD-4C81-B8E6-78999F87D5B8}" type="parTrans" cxnId="{496B7ABE-E88D-414E-8168-523798DD72A1}">
      <dgm:prSet/>
      <dgm:spPr/>
      <dgm:t>
        <a:bodyPr/>
        <a:lstStyle/>
        <a:p>
          <a:endParaRPr lang="en-US" sz="2800">
            <a:solidFill>
              <a:schemeClr val="tx1">
                <a:lumMod val="85000"/>
                <a:lumOff val="15000"/>
              </a:schemeClr>
            </a:solidFill>
          </a:endParaRPr>
        </a:p>
      </dgm:t>
    </dgm:pt>
    <dgm:pt modelId="{8A09ACDC-DA8A-413F-8E33-ED22FD26C33A}" type="sibTrans" cxnId="{496B7ABE-E88D-414E-8168-523798DD72A1}">
      <dgm:prSet/>
      <dgm:spPr/>
      <dgm:t>
        <a:bodyPr/>
        <a:lstStyle/>
        <a:p>
          <a:endParaRPr lang="en-US" sz="2800">
            <a:solidFill>
              <a:schemeClr val="tx1">
                <a:lumMod val="85000"/>
                <a:lumOff val="15000"/>
              </a:schemeClr>
            </a:solidFill>
          </a:endParaRPr>
        </a:p>
      </dgm:t>
    </dgm:pt>
    <dgm:pt modelId="{91CB9652-F2AB-4429-A23A-D76F76555F57}">
      <dgm:prSet custT="1"/>
      <dgm:spPr/>
      <dgm:t>
        <a:bodyPr/>
        <a:lstStyle/>
        <a:p>
          <a:r>
            <a:rPr lang="en-GB" sz="2400" b="0" i="0">
              <a:solidFill>
                <a:schemeClr val="tx1">
                  <a:lumMod val="85000"/>
                  <a:lumOff val="15000"/>
                </a:schemeClr>
              </a:solidFill>
            </a:rPr>
            <a:t>Αντιμετώπιση του ελλείμματος δεξιοτήτων &gt; Ικανοποίηση της ζήτησης της βιομηχανίας για εξειδικευμένη εμπειρογνωμοσύνη</a:t>
          </a:r>
          <a:endParaRPr lang="en-US" sz="2400">
            <a:solidFill>
              <a:schemeClr val="tx1">
                <a:lumMod val="85000"/>
                <a:lumOff val="15000"/>
              </a:schemeClr>
            </a:solidFill>
          </a:endParaRPr>
        </a:p>
      </dgm:t>
    </dgm:pt>
    <dgm:pt modelId="{3DD58635-E854-46FA-ABF7-CBA3C425E37D}" type="parTrans" cxnId="{FC978AAD-E861-4B56-B55F-A72C5C57F6F3}">
      <dgm:prSet/>
      <dgm:spPr/>
      <dgm:t>
        <a:bodyPr/>
        <a:lstStyle/>
        <a:p>
          <a:endParaRPr lang="en-US" sz="2800">
            <a:solidFill>
              <a:schemeClr val="tx1">
                <a:lumMod val="85000"/>
                <a:lumOff val="15000"/>
              </a:schemeClr>
            </a:solidFill>
          </a:endParaRPr>
        </a:p>
      </dgm:t>
    </dgm:pt>
    <dgm:pt modelId="{A3439292-9EB1-4351-A081-882F63FA3492}" type="sibTrans" cxnId="{FC978AAD-E861-4B56-B55F-A72C5C57F6F3}">
      <dgm:prSet/>
      <dgm:spPr/>
      <dgm:t>
        <a:bodyPr/>
        <a:lstStyle/>
        <a:p>
          <a:endParaRPr lang="en-US" sz="2800">
            <a:solidFill>
              <a:schemeClr val="tx1">
                <a:lumMod val="85000"/>
                <a:lumOff val="15000"/>
              </a:schemeClr>
            </a:solidFill>
          </a:endParaRPr>
        </a:p>
      </dgm:t>
    </dgm:pt>
    <dgm:pt modelId="{C103F893-B60B-4BA0-88CD-82968965ABF6}">
      <dgm:prSet custT="1"/>
      <dgm:spPr/>
      <dgm:t>
        <a:bodyPr/>
        <a:lstStyle/>
        <a:p>
          <a:r>
            <a:rPr lang="en-GB" sz="2400" b="0" i="0">
              <a:solidFill>
                <a:schemeClr val="tx1">
                  <a:lumMod val="85000"/>
                  <a:lumOff val="15000"/>
                </a:schemeClr>
              </a:solidFill>
            </a:rPr>
            <a:t>Προώθηση της δια βίου μάθησης &gt; Καλλιέργεια της συνεχούς επαγγελματικής ανάπτυξης</a:t>
          </a:r>
          <a:endParaRPr lang="en-US" sz="2400">
            <a:solidFill>
              <a:schemeClr val="tx1">
                <a:lumMod val="85000"/>
                <a:lumOff val="15000"/>
              </a:schemeClr>
            </a:solidFill>
          </a:endParaRPr>
        </a:p>
      </dgm:t>
    </dgm:pt>
    <dgm:pt modelId="{DB043536-0B57-40B5-94F3-466ACA325E51}" type="parTrans" cxnId="{0302DB19-BD8B-4405-9ECB-4292F130E6C8}">
      <dgm:prSet/>
      <dgm:spPr/>
      <dgm:t>
        <a:bodyPr/>
        <a:lstStyle/>
        <a:p>
          <a:endParaRPr lang="en-US" sz="2800">
            <a:solidFill>
              <a:schemeClr val="tx1">
                <a:lumMod val="85000"/>
                <a:lumOff val="15000"/>
              </a:schemeClr>
            </a:solidFill>
          </a:endParaRPr>
        </a:p>
      </dgm:t>
    </dgm:pt>
    <dgm:pt modelId="{4A49623B-85CC-4376-A8AE-143B9AF39E02}" type="sibTrans" cxnId="{0302DB19-BD8B-4405-9ECB-4292F130E6C8}">
      <dgm:prSet/>
      <dgm:spPr/>
      <dgm:t>
        <a:bodyPr/>
        <a:lstStyle/>
        <a:p>
          <a:endParaRPr lang="en-US" sz="2800">
            <a:solidFill>
              <a:schemeClr val="tx1">
                <a:lumMod val="85000"/>
                <a:lumOff val="15000"/>
              </a:schemeClr>
            </a:solidFill>
          </a:endParaRPr>
        </a:p>
      </dgm:t>
    </dgm:pt>
    <dgm:pt modelId="{06E0B907-E65F-4817-B6B0-952811C5E408}">
      <dgm:prSet custT="1"/>
      <dgm:spPr/>
      <dgm:t>
        <a:bodyPr/>
        <a:lstStyle/>
        <a:p>
          <a:r>
            <a:rPr lang="en-GB" sz="2400" b="0" i="0" dirty="0">
              <a:solidFill>
                <a:schemeClr val="tx1">
                  <a:lumMod val="85000"/>
                  <a:lumOff val="15000"/>
                </a:schemeClr>
              </a:solidFill>
            </a:rPr>
            <a:t>Προώθηση της οικονομικής ανάπτυξης &gt; Ενίσχυση ατόμων για επαγγελματική ανέλιξη</a:t>
          </a:r>
          <a:endParaRPr lang="en-US" sz="2400" dirty="0">
            <a:solidFill>
              <a:schemeClr val="tx1">
                <a:lumMod val="85000"/>
                <a:lumOff val="15000"/>
              </a:schemeClr>
            </a:solidFill>
          </a:endParaRPr>
        </a:p>
      </dgm:t>
    </dgm:pt>
    <dgm:pt modelId="{ED73C77F-F176-41B5-AAF8-8D1C23DCDEDD}" type="parTrans" cxnId="{4B6ADE3E-0EF1-4EB3-9C8C-B76AD7D7A9EA}">
      <dgm:prSet/>
      <dgm:spPr/>
      <dgm:t>
        <a:bodyPr/>
        <a:lstStyle/>
        <a:p>
          <a:endParaRPr lang="en-US" sz="2800">
            <a:solidFill>
              <a:schemeClr val="tx1">
                <a:lumMod val="85000"/>
                <a:lumOff val="15000"/>
              </a:schemeClr>
            </a:solidFill>
          </a:endParaRPr>
        </a:p>
      </dgm:t>
    </dgm:pt>
    <dgm:pt modelId="{8EDA25CF-F2D2-421F-AF60-FB671E74DB82}" type="sibTrans" cxnId="{4B6ADE3E-0EF1-4EB3-9C8C-B76AD7D7A9EA}">
      <dgm:prSet/>
      <dgm:spPr/>
      <dgm:t>
        <a:bodyPr/>
        <a:lstStyle/>
        <a:p>
          <a:endParaRPr lang="en-US" sz="2800">
            <a:solidFill>
              <a:schemeClr val="tx1">
                <a:lumMod val="85000"/>
                <a:lumOff val="15000"/>
              </a:schemeClr>
            </a:solidFill>
          </a:endParaRPr>
        </a:p>
      </dgm:t>
    </dgm:pt>
    <dgm:pt modelId="{0C270F07-D41F-416E-B963-6D60D0103CB6}">
      <dgm:prSet custT="1"/>
      <dgm:spPr/>
      <dgm:t>
        <a:bodyPr/>
        <a:lstStyle/>
        <a:p>
          <a:r>
            <a:rPr lang="en-GB" sz="2400" b="0" i="0">
              <a:solidFill>
                <a:schemeClr val="tx1">
                  <a:lumMod val="85000"/>
                  <a:lumOff val="15000"/>
                </a:schemeClr>
              </a:solidFill>
            </a:rPr>
            <a:t>Προώθηση της εργασιακής ικανοποίησης &gt; Ευθυγράμμιση των δεξιοτήτων με τους προσωπικούς και επαγγελματικούς στόχους</a:t>
          </a:r>
          <a:endParaRPr lang="en-US" sz="2400">
            <a:solidFill>
              <a:schemeClr val="tx1">
                <a:lumMod val="85000"/>
                <a:lumOff val="15000"/>
              </a:schemeClr>
            </a:solidFill>
          </a:endParaRPr>
        </a:p>
      </dgm:t>
    </dgm:pt>
    <dgm:pt modelId="{09BB6453-A45A-4819-9AD6-C92BA95210E2}" type="parTrans" cxnId="{0A005AE6-A63B-4535-9287-2F3AC0220CC7}">
      <dgm:prSet/>
      <dgm:spPr/>
      <dgm:t>
        <a:bodyPr/>
        <a:lstStyle/>
        <a:p>
          <a:endParaRPr lang="en-US" sz="2800">
            <a:solidFill>
              <a:schemeClr val="tx1">
                <a:lumMod val="85000"/>
                <a:lumOff val="15000"/>
              </a:schemeClr>
            </a:solidFill>
          </a:endParaRPr>
        </a:p>
      </dgm:t>
    </dgm:pt>
    <dgm:pt modelId="{D656D0E2-7A6F-400C-A308-6D24BDD09FB3}" type="sibTrans" cxnId="{0A005AE6-A63B-4535-9287-2F3AC0220CC7}">
      <dgm:prSet/>
      <dgm:spPr/>
      <dgm:t>
        <a:bodyPr/>
        <a:lstStyle/>
        <a:p>
          <a:endParaRPr lang="en-US" sz="2800">
            <a:solidFill>
              <a:schemeClr val="tx1">
                <a:lumMod val="85000"/>
                <a:lumOff val="15000"/>
              </a:schemeClr>
            </a:solidFill>
          </a:endParaRPr>
        </a:p>
      </dgm:t>
    </dgm:pt>
    <dgm:pt modelId="{DD5DB757-8974-46F0-B9B9-64BB58694460}">
      <dgm:prSet custT="1"/>
      <dgm:spPr/>
      <dgm:t>
        <a:bodyPr/>
        <a:lstStyle/>
        <a:p>
          <a:r>
            <a:rPr lang="en-GB" sz="2400" b="0" i="0">
              <a:solidFill>
                <a:schemeClr val="tx1">
                  <a:lumMod val="85000"/>
                  <a:lumOff val="15000"/>
                </a:schemeClr>
              </a:solidFill>
            </a:rPr>
            <a:t>Προώθηση της κοινωνικής ευημερίας &gt; Συμβολή στη σταθερή απασχόληση και την ευημερία</a:t>
          </a:r>
          <a:endParaRPr lang="en-US" sz="2400">
            <a:solidFill>
              <a:schemeClr val="tx1">
                <a:lumMod val="85000"/>
                <a:lumOff val="15000"/>
              </a:schemeClr>
            </a:solidFill>
          </a:endParaRPr>
        </a:p>
      </dgm:t>
    </dgm:pt>
    <dgm:pt modelId="{640A32CB-80CB-40C6-85E4-FCCAA168BD1E}" type="parTrans" cxnId="{F2670FCB-8C4C-4A74-8137-D0ACC68488EC}">
      <dgm:prSet/>
      <dgm:spPr/>
      <dgm:t>
        <a:bodyPr/>
        <a:lstStyle/>
        <a:p>
          <a:endParaRPr lang="en-US" sz="2800">
            <a:solidFill>
              <a:schemeClr val="tx1">
                <a:lumMod val="85000"/>
                <a:lumOff val="15000"/>
              </a:schemeClr>
            </a:solidFill>
          </a:endParaRPr>
        </a:p>
      </dgm:t>
    </dgm:pt>
    <dgm:pt modelId="{FC7DF4E6-E0A3-427D-8B97-4B8ED6C9F7C4}" type="sibTrans" cxnId="{F2670FCB-8C4C-4A74-8137-D0ACC68488EC}">
      <dgm:prSet/>
      <dgm:spPr/>
      <dgm:t>
        <a:bodyPr/>
        <a:lstStyle/>
        <a:p>
          <a:endParaRPr lang="en-US" sz="2800">
            <a:solidFill>
              <a:schemeClr val="tx1">
                <a:lumMod val="85000"/>
                <a:lumOff val="15000"/>
              </a:schemeClr>
            </a:solidFill>
          </a:endParaRPr>
        </a:p>
      </dgm:t>
    </dgm:pt>
    <dgm:pt modelId="{B790D921-F939-46DA-BD24-6AE5341CE26D}" type="pres">
      <dgm:prSet presAssocID="{AA672BC6-974E-42D6-B8FA-0317C462C585}" presName="Name0" presStyleCnt="0">
        <dgm:presLayoutVars>
          <dgm:dir/>
          <dgm:resizeHandles val="exact"/>
        </dgm:presLayoutVars>
      </dgm:prSet>
      <dgm:spPr/>
    </dgm:pt>
    <dgm:pt modelId="{54CF3B96-6ADC-495E-A3B7-B9F61C0AA6F9}" type="pres">
      <dgm:prSet presAssocID="{E6CB0F47-C8C4-48B5-800A-D3EF632D2E27}" presName="node" presStyleLbl="node1" presStyleIdx="0" presStyleCnt="11">
        <dgm:presLayoutVars>
          <dgm:bulletEnabled val="1"/>
        </dgm:presLayoutVars>
      </dgm:prSet>
      <dgm:spPr/>
    </dgm:pt>
    <dgm:pt modelId="{DBE7F626-1FFB-49DC-8B76-8116AFAEA49A}" type="pres">
      <dgm:prSet presAssocID="{8A09ACDC-DA8A-413F-8E33-ED22FD26C33A}" presName="sibTransSpacerBeforeConnector" presStyleCnt="0"/>
      <dgm:spPr/>
    </dgm:pt>
    <dgm:pt modelId="{03DFED16-A2B9-4ECD-9B76-4A37C16DBD9C}" type="pres">
      <dgm:prSet presAssocID="{8A09ACDC-DA8A-413F-8E33-ED22FD26C33A}" presName="sibTrans" presStyleLbl="node1" presStyleIdx="1" presStyleCnt="11"/>
      <dgm:spPr/>
    </dgm:pt>
    <dgm:pt modelId="{645E5F39-F13C-4636-8C72-332D8B9F9C0D}" type="pres">
      <dgm:prSet presAssocID="{8A09ACDC-DA8A-413F-8E33-ED22FD26C33A}" presName="sibTransSpacerAfterConnector" presStyleCnt="0"/>
      <dgm:spPr/>
    </dgm:pt>
    <dgm:pt modelId="{16B0670C-6864-4B29-BDB3-9DAE31EEAC05}" type="pres">
      <dgm:prSet presAssocID="{91CB9652-F2AB-4429-A23A-D76F76555F57}" presName="node" presStyleLbl="node1" presStyleIdx="2" presStyleCnt="11">
        <dgm:presLayoutVars>
          <dgm:bulletEnabled val="1"/>
        </dgm:presLayoutVars>
      </dgm:prSet>
      <dgm:spPr/>
    </dgm:pt>
    <dgm:pt modelId="{F4EB6D0F-1D71-4B5D-AF58-36DE5256175F}" type="pres">
      <dgm:prSet presAssocID="{A3439292-9EB1-4351-A081-882F63FA3492}" presName="sibTransSpacerBeforeConnector" presStyleCnt="0"/>
      <dgm:spPr/>
    </dgm:pt>
    <dgm:pt modelId="{FCC03D5A-94BB-42B0-873F-F1703EE5272D}" type="pres">
      <dgm:prSet presAssocID="{A3439292-9EB1-4351-A081-882F63FA3492}" presName="sibTrans" presStyleLbl="node1" presStyleIdx="3" presStyleCnt="11"/>
      <dgm:spPr/>
    </dgm:pt>
    <dgm:pt modelId="{A3DCA13E-9198-480B-9547-2D2AFE6588D1}" type="pres">
      <dgm:prSet presAssocID="{A3439292-9EB1-4351-A081-882F63FA3492}" presName="sibTransSpacerAfterConnector" presStyleCnt="0"/>
      <dgm:spPr/>
    </dgm:pt>
    <dgm:pt modelId="{D52AC3BC-5DCB-41CD-B070-5210C0AADDD9}" type="pres">
      <dgm:prSet presAssocID="{C103F893-B60B-4BA0-88CD-82968965ABF6}" presName="node" presStyleLbl="node1" presStyleIdx="4" presStyleCnt="11">
        <dgm:presLayoutVars>
          <dgm:bulletEnabled val="1"/>
        </dgm:presLayoutVars>
      </dgm:prSet>
      <dgm:spPr/>
    </dgm:pt>
    <dgm:pt modelId="{90556ACD-60A1-47DC-AEF0-3723FDCEEF50}" type="pres">
      <dgm:prSet presAssocID="{4A49623B-85CC-4376-A8AE-143B9AF39E02}" presName="sibTransSpacerBeforeConnector" presStyleCnt="0"/>
      <dgm:spPr/>
    </dgm:pt>
    <dgm:pt modelId="{10DB5D7B-8394-4CF4-A25A-436D25BF5323}" type="pres">
      <dgm:prSet presAssocID="{4A49623B-85CC-4376-A8AE-143B9AF39E02}" presName="sibTrans" presStyleLbl="node1" presStyleIdx="5" presStyleCnt="11"/>
      <dgm:spPr/>
    </dgm:pt>
    <dgm:pt modelId="{5C6C9B68-6172-4255-9D48-0F0A9858D99D}" type="pres">
      <dgm:prSet presAssocID="{4A49623B-85CC-4376-A8AE-143B9AF39E02}" presName="sibTransSpacerAfterConnector" presStyleCnt="0"/>
      <dgm:spPr/>
    </dgm:pt>
    <dgm:pt modelId="{E4C3C6FF-49E5-402B-A0B4-BE3950ADF989}" type="pres">
      <dgm:prSet presAssocID="{06E0B907-E65F-4817-B6B0-952811C5E408}" presName="node" presStyleLbl="node1" presStyleIdx="6" presStyleCnt="11">
        <dgm:presLayoutVars>
          <dgm:bulletEnabled val="1"/>
        </dgm:presLayoutVars>
      </dgm:prSet>
      <dgm:spPr/>
    </dgm:pt>
    <dgm:pt modelId="{88FF76C8-F8AF-4C89-9982-DECA96B45C33}" type="pres">
      <dgm:prSet presAssocID="{8EDA25CF-F2D2-421F-AF60-FB671E74DB82}" presName="sibTransSpacerBeforeConnector" presStyleCnt="0"/>
      <dgm:spPr/>
    </dgm:pt>
    <dgm:pt modelId="{23D8CED5-7670-441D-ADF7-E815F20D14A4}" type="pres">
      <dgm:prSet presAssocID="{8EDA25CF-F2D2-421F-AF60-FB671E74DB82}" presName="sibTrans" presStyleLbl="node1" presStyleIdx="7" presStyleCnt="11"/>
      <dgm:spPr/>
    </dgm:pt>
    <dgm:pt modelId="{00AAE23A-585D-487E-85B6-82474437EA8D}" type="pres">
      <dgm:prSet presAssocID="{8EDA25CF-F2D2-421F-AF60-FB671E74DB82}" presName="sibTransSpacerAfterConnector" presStyleCnt="0"/>
      <dgm:spPr/>
    </dgm:pt>
    <dgm:pt modelId="{1325F1E0-CB9A-48E9-9FDE-5ED19B68C578}" type="pres">
      <dgm:prSet presAssocID="{0C270F07-D41F-416E-B963-6D60D0103CB6}" presName="node" presStyleLbl="node1" presStyleIdx="8" presStyleCnt="11">
        <dgm:presLayoutVars>
          <dgm:bulletEnabled val="1"/>
        </dgm:presLayoutVars>
      </dgm:prSet>
      <dgm:spPr/>
    </dgm:pt>
    <dgm:pt modelId="{4EE6D1B3-FB87-4256-AD00-9B36201BDB29}" type="pres">
      <dgm:prSet presAssocID="{D656D0E2-7A6F-400C-A308-6D24BDD09FB3}" presName="sibTransSpacerBeforeConnector" presStyleCnt="0"/>
      <dgm:spPr/>
    </dgm:pt>
    <dgm:pt modelId="{14E0CA49-EEBC-4CED-B4E1-0D33B3CDA4F6}" type="pres">
      <dgm:prSet presAssocID="{D656D0E2-7A6F-400C-A308-6D24BDD09FB3}" presName="sibTrans" presStyleLbl="node1" presStyleIdx="9" presStyleCnt="11"/>
      <dgm:spPr/>
    </dgm:pt>
    <dgm:pt modelId="{0DBD1D9D-1B41-4595-93DD-3EB483879513}" type="pres">
      <dgm:prSet presAssocID="{D656D0E2-7A6F-400C-A308-6D24BDD09FB3}" presName="sibTransSpacerAfterConnector" presStyleCnt="0"/>
      <dgm:spPr/>
    </dgm:pt>
    <dgm:pt modelId="{B2F62D73-1D62-498B-8EF1-9BD5F644301B}" type="pres">
      <dgm:prSet presAssocID="{DD5DB757-8974-46F0-B9B9-64BB58694460}" presName="node" presStyleLbl="node1" presStyleIdx="10" presStyleCnt="11">
        <dgm:presLayoutVars>
          <dgm:bulletEnabled val="1"/>
        </dgm:presLayoutVars>
      </dgm:prSet>
      <dgm:spPr/>
    </dgm:pt>
  </dgm:ptLst>
  <dgm:cxnLst>
    <dgm:cxn modelId="{C5078B0B-542C-4934-A76D-9A415BFB4517}" type="presOf" srcId="{E6CB0F47-C8C4-48B5-800A-D3EF632D2E27}" destId="{54CF3B96-6ADC-495E-A3B7-B9F61C0AA6F9}" srcOrd="0" destOrd="0" presId="urn:microsoft.com/office/officeart/2016/7/layout/BasicProcessNew"/>
    <dgm:cxn modelId="{34CDEB14-2044-4DB2-9982-2A00D7A448EA}" type="presOf" srcId="{91CB9652-F2AB-4429-A23A-D76F76555F57}" destId="{16B0670C-6864-4B29-BDB3-9DAE31EEAC05}" srcOrd="0" destOrd="0" presId="urn:microsoft.com/office/officeart/2016/7/layout/BasicProcessNew"/>
    <dgm:cxn modelId="{0302DB19-BD8B-4405-9ECB-4292F130E6C8}" srcId="{AA672BC6-974E-42D6-B8FA-0317C462C585}" destId="{C103F893-B60B-4BA0-88CD-82968965ABF6}" srcOrd="2" destOrd="0" parTransId="{DB043536-0B57-40B5-94F3-466ACA325E51}" sibTransId="{4A49623B-85CC-4376-A8AE-143B9AF39E02}"/>
    <dgm:cxn modelId="{4AFF911A-F044-4503-AA7F-0FDB162528C0}" type="presOf" srcId="{AA672BC6-974E-42D6-B8FA-0317C462C585}" destId="{B790D921-F939-46DA-BD24-6AE5341CE26D}" srcOrd="0" destOrd="0" presId="urn:microsoft.com/office/officeart/2016/7/layout/BasicProcessNew"/>
    <dgm:cxn modelId="{4B6ADE3E-0EF1-4EB3-9C8C-B76AD7D7A9EA}" srcId="{AA672BC6-974E-42D6-B8FA-0317C462C585}" destId="{06E0B907-E65F-4817-B6B0-952811C5E408}" srcOrd="3" destOrd="0" parTransId="{ED73C77F-F176-41B5-AAF8-8D1C23DCDEDD}" sibTransId="{8EDA25CF-F2D2-421F-AF60-FB671E74DB82}"/>
    <dgm:cxn modelId="{9AFE1A41-66B4-4E14-B972-F83271B01441}" type="presOf" srcId="{D656D0E2-7A6F-400C-A308-6D24BDD09FB3}" destId="{14E0CA49-EEBC-4CED-B4E1-0D33B3CDA4F6}" srcOrd="0" destOrd="0" presId="urn:microsoft.com/office/officeart/2016/7/layout/BasicProcessNew"/>
    <dgm:cxn modelId="{E4083474-51C9-4C71-A5BB-D0058ADCEEA6}" type="presOf" srcId="{A3439292-9EB1-4351-A081-882F63FA3492}" destId="{FCC03D5A-94BB-42B0-873F-F1703EE5272D}" srcOrd="0" destOrd="0" presId="urn:microsoft.com/office/officeart/2016/7/layout/BasicProcessNew"/>
    <dgm:cxn modelId="{55B18055-93A9-4C5A-AAB2-B73741E4E921}" type="presOf" srcId="{06E0B907-E65F-4817-B6B0-952811C5E408}" destId="{E4C3C6FF-49E5-402B-A0B4-BE3950ADF989}" srcOrd="0" destOrd="0" presId="urn:microsoft.com/office/officeart/2016/7/layout/BasicProcessNew"/>
    <dgm:cxn modelId="{8D6ACA75-A4A8-483B-93F0-B4E161278CDE}" type="presOf" srcId="{0C270F07-D41F-416E-B963-6D60D0103CB6}" destId="{1325F1E0-CB9A-48E9-9FDE-5ED19B68C578}" srcOrd="0" destOrd="0" presId="urn:microsoft.com/office/officeart/2016/7/layout/BasicProcessNew"/>
    <dgm:cxn modelId="{9135C677-5297-4367-9247-CF5ED3C66426}" type="presOf" srcId="{DD5DB757-8974-46F0-B9B9-64BB58694460}" destId="{B2F62D73-1D62-498B-8EF1-9BD5F644301B}" srcOrd="0" destOrd="0" presId="urn:microsoft.com/office/officeart/2016/7/layout/BasicProcessNew"/>
    <dgm:cxn modelId="{3B19BA85-7C1D-4733-A59C-EB5D21FC59BF}" type="presOf" srcId="{C103F893-B60B-4BA0-88CD-82968965ABF6}" destId="{D52AC3BC-5DCB-41CD-B070-5210C0AADDD9}" srcOrd="0" destOrd="0" presId="urn:microsoft.com/office/officeart/2016/7/layout/BasicProcessNew"/>
    <dgm:cxn modelId="{7D19AEA0-2797-4174-B222-849408734458}" type="presOf" srcId="{4A49623B-85CC-4376-A8AE-143B9AF39E02}" destId="{10DB5D7B-8394-4CF4-A25A-436D25BF5323}" srcOrd="0" destOrd="0" presId="urn:microsoft.com/office/officeart/2016/7/layout/BasicProcessNew"/>
    <dgm:cxn modelId="{FC978AAD-E861-4B56-B55F-A72C5C57F6F3}" srcId="{AA672BC6-974E-42D6-B8FA-0317C462C585}" destId="{91CB9652-F2AB-4429-A23A-D76F76555F57}" srcOrd="1" destOrd="0" parTransId="{3DD58635-E854-46FA-ABF7-CBA3C425E37D}" sibTransId="{A3439292-9EB1-4351-A081-882F63FA3492}"/>
    <dgm:cxn modelId="{496B7ABE-E88D-414E-8168-523798DD72A1}" srcId="{AA672BC6-974E-42D6-B8FA-0317C462C585}" destId="{E6CB0F47-C8C4-48B5-800A-D3EF632D2E27}" srcOrd="0" destOrd="0" parTransId="{D5711613-8FBD-4C81-B8E6-78999F87D5B8}" sibTransId="{8A09ACDC-DA8A-413F-8E33-ED22FD26C33A}"/>
    <dgm:cxn modelId="{B0F131C5-8F5C-4797-833D-8D5E14A0F3F8}" type="presOf" srcId="{8A09ACDC-DA8A-413F-8E33-ED22FD26C33A}" destId="{03DFED16-A2B9-4ECD-9B76-4A37C16DBD9C}" srcOrd="0" destOrd="0" presId="urn:microsoft.com/office/officeart/2016/7/layout/BasicProcessNew"/>
    <dgm:cxn modelId="{F2670FCB-8C4C-4A74-8137-D0ACC68488EC}" srcId="{AA672BC6-974E-42D6-B8FA-0317C462C585}" destId="{DD5DB757-8974-46F0-B9B9-64BB58694460}" srcOrd="5" destOrd="0" parTransId="{640A32CB-80CB-40C6-85E4-FCCAA168BD1E}" sibTransId="{FC7DF4E6-E0A3-427D-8B97-4B8ED6C9F7C4}"/>
    <dgm:cxn modelId="{0A005AE6-A63B-4535-9287-2F3AC0220CC7}" srcId="{AA672BC6-974E-42D6-B8FA-0317C462C585}" destId="{0C270F07-D41F-416E-B963-6D60D0103CB6}" srcOrd="4" destOrd="0" parTransId="{09BB6453-A45A-4819-9AD6-C92BA95210E2}" sibTransId="{D656D0E2-7A6F-400C-A308-6D24BDD09FB3}"/>
    <dgm:cxn modelId="{57CA58FB-4BD1-4EDA-9780-1BA8829C9044}" type="presOf" srcId="{8EDA25CF-F2D2-421F-AF60-FB671E74DB82}" destId="{23D8CED5-7670-441D-ADF7-E815F20D14A4}" srcOrd="0" destOrd="0" presId="urn:microsoft.com/office/officeart/2016/7/layout/BasicProcessNew"/>
    <dgm:cxn modelId="{1C832618-741B-4767-8D4C-28B0156300EF}" type="presParOf" srcId="{B790D921-F939-46DA-BD24-6AE5341CE26D}" destId="{54CF3B96-6ADC-495E-A3B7-B9F61C0AA6F9}" srcOrd="0" destOrd="0" presId="urn:microsoft.com/office/officeart/2016/7/layout/BasicProcessNew"/>
    <dgm:cxn modelId="{37B192AF-B9DC-41FE-8158-C703BE117A8C}" type="presParOf" srcId="{B790D921-F939-46DA-BD24-6AE5341CE26D}" destId="{DBE7F626-1FFB-49DC-8B76-8116AFAEA49A}" srcOrd="1" destOrd="0" presId="urn:microsoft.com/office/officeart/2016/7/layout/BasicProcessNew"/>
    <dgm:cxn modelId="{902E217D-BD90-4CCE-B86A-9CB7DDEF76AA}" type="presParOf" srcId="{B790D921-F939-46DA-BD24-6AE5341CE26D}" destId="{03DFED16-A2B9-4ECD-9B76-4A37C16DBD9C}" srcOrd="2" destOrd="0" presId="urn:microsoft.com/office/officeart/2016/7/layout/BasicProcessNew"/>
    <dgm:cxn modelId="{B42A3302-2AD1-4750-8042-06203814B09D}" type="presParOf" srcId="{B790D921-F939-46DA-BD24-6AE5341CE26D}" destId="{645E5F39-F13C-4636-8C72-332D8B9F9C0D}" srcOrd="3" destOrd="0" presId="urn:microsoft.com/office/officeart/2016/7/layout/BasicProcessNew"/>
    <dgm:cxn modelId="{615B1F65-E175-4786-85D3-8E0573B0BF9F}" type="presParOf" srcId="{B790D921-F939-46DA-BD24-6AE5341CE26D}" destId="{16B0670C-6864-4B29-BDB3-9DAE31EEAC05}" srcOrd="4" destOrd="0" presId="urn:microsoft.com/office/officeart/2016/7/layout/BasicProcessNew"/>
    <dgm:cxn modelId="{0F3A3A3D-4965-46EB-BBF1-D638A2CE4C34}" type="presParOf" srcId="{B790D921-F939-46DA-BD24-6AE5341CE26D}" destId="{F4EB6D0F-1D71-4B5D-AF58-36DE5256175F}" srcOrd="5" destOrd="0" presId="urn:microsoft.com/office/officeart/2016/7/layout/BasicProcessNew"/>
    <dgm:cxn modelId="{E4090587-8A99-453A-B69E-C6C7FBAB1B18}" type="presParOf" srcId="{B790D921-F939-46DA-BD24-6AE5341CE26D}" destId="{FCC03D5A-94BB-42B0-873F-F1703EE5272D}" srcOrd="6" destOrd="0" presId="urn:microsoft.com/office/officeart/2016/7/layout/BasicProcessNew"/>
    <dgm:cxn modelId="{75DFB785-D609-4579-BF37-4B935380FAE7}" type="presParOf" srcId="{B790D921-F939-46DA-BD24-6AE5341CE26D}" destId="{A3DCA13E-9198-480B-9547-2D2AFE6588D1}" srcOrd="7" destOrd="0" presId="urn:microsoft.com/office/officeart/2016/7/layout/BasicProcessNew"/>
    <dgm:cxn modelId="{C9B2F37E-2AFB-4237-8734-7C0BC5799285}" type="presParOf" srcId="{B790D921-F939-46DA-BD24-6AE5341CE26D}" destId="{D52AC3BC-5DCB-41CD-B070-5210C0AADDD9}" srcOrd="8" destOrd="0" presId="urn:microsoft.com/office/officeart/2016/7/layout/BasicProcessNew"/>
    <dgm:cxn modelId="{6F30D2A6-7160-4F0F-B236-15626D5B43A9}" type="presParOf" srcId="{B790D921-F939-46DA-BD24-6AE5341CE26D}" destId="{90556ACD-60A1-47DC-AEF0-3723FDCEEF50}" srcOrd="9" destOrd="0" presId="urn:microsoft.com/office/officeart/2016/7/layout/BasicProcessNew"/>
    <dgm:cxn modelId="{36F3A066-716B-4518-9E07-1D207E34A347}" type="presParOf" srcId="{B790D921-F939-46DA-BD24-6AE5341CE26D}" destId="{10DB5D7B-8394-4CF4-A25A-436D25BF5323}" srcOrd="10" destOrd="0" presId="urn:microsoft.com/office/officeart/2016/7/layout/BasicProcessNew"/>
    <dgm:cxn modelId="{9EAE406A-A60F-4688-A014-172413F9824C}" type="presParOf" srcId="{B790D921-F939-46DA-BD24-6AE5341CE26D}" destId="{5C6C9B68-6172-4255-9D48-0F0A9858D99D}" srcOrd="11" destOrd="0" presId="urn:microsoft.com/office/officeart/2016/7/layout/BasicProcessNew"/>
    <dgm:cxn modelId="{773F6710-B960-4AD0-91DB-8509FBB0CA90}" type="presParOf" srcId="{B790D921-F939-46DA-BD24-6AE5341CE26D}" destId="{E4C3C6FF-49E5-402B-A0B4-BE3950ADF989}" srcOrd="12" destOrd="0" presId="urn:microsoft.com/office/officeart/2016/7/layout/BasicProcessNew"/>
    <dgm:cxn modelId="{D99C59A7-12BA-468B-BFE8-EB83BAF9F17F}" type="presParOf" srcId="{B790D921-F939-46DA-BD24-6AE5341CE26D}" destId="{88FF76C8-F8AF-4C89-9982-DECA96B45C33}" srcOrd="13" destOrd="0" presId="urn:microsoft.com/office/officeart/2016/7/layout/BasicProcessNew"/>
    <dgm:cxn modelId="{1EAC8CAD-55C8-4CD3-B855-8C8D2A265541}" type="presParOf" srcId="{B790D921-F939-46DA-BD24-6AE5341CE26D}" destId="{23D8CED5-7670-441D-ADF7-E815F20D14A4}" srcOrd="14" destOrd="0" presId="urn:microsoft.com/office/officeart/2016/7/layout/BasicProcessNew"/>
    <dgm:cxn modelId="{C8725507-CCE1-4302-B739-0EB607AC32E3}" type="presParOf" srcId="{B790D921-F939-46DA-BD24-6AE5341CE26D}" destId="{00AAE23A-585D-487E-85B6-82474437EA8D}" srcOrd="15" destOrd="0" presId="urn:microsoft.com/office/officeart/2016/7/layout/BasicProcessNew"/>
    <dgm:cxn modelId="{69563C92-C8CF-4814-A213-EE01B0977EFF}" type="presParOf" srcId="{B790D921-F939-46DA-BD24-6AE5341CE26D}" destId="{1325F1E0-CB9A-48E9-9FDE-5ED19B68C578}" srcOrd="16" destOrd="0" presId="urn:microsoft.com/office/officeart/2016/7/layout/BasicProcessNew"/>
    <dgm:cxn modelId="{2CC861F5-06DC-42AB-8934-36A3E3C411D3}" type="presParOf" srcId="{B790D921-F939-46DA-BD24-6AE5341CE26D}" destId="{4EE6D1B3-FB87-4256-AD00-9B36201BDB29}" srcOrd="17" destOrd="0" presId="urn:microsoft.com/office/officeart/2016/7/layout/BasicProcessNew"/>
    <dgm:cxn modelId="{65A08933-6616-471E-AB75-C334D0158ABB}" type="presParOf" srcId="{B790D921-F939-46DA-BD24-6AE5341CE26D}" destId="{14E0CA49-EEBC-4CED-B4E1-0D33B3CDA4F6}" srcOrd="18" destOrd="0" presId="urn:microsoft.com/office/officeart/2016/7/layout/BasicProcessNew"/>
    <dgm:cxn modelId="{D28BC6EC-E604-4D16-A132-9C705556F30E}" type="presParOf" srcId="{B790D921-F939-46DA-BD24-6AE5341CE26D}" destId="{0DBD1D9D-1B41-4595-93DD-3EB483879513}" srcOrd="19" destOrd="0" presId="urn:microsoft.com/office/officeart/2016/7/layout/BasicProcessNew"/>
    <dgm:cxn modelId="{94A2D14D-580A-4CD5-A1BB-8D01F0059F95}" type="presParOf" srcId="{B790D921-F939-46DA-BD24-6AE5341CE26D}" destId="{B2F62D73-1D62-498B-8EF1-9BD5F644301B}" srcOrd="20" destOrd="0" presId="urn:microsoft.com/office/officeart/2016/7/layout/BasicProcessNew"/>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5BCE-98AF-434F-B292-F9B93D6CEDF7}">
      <dsp:nvSpPr>
        <dsp:cNvPr id="0" name=""/>
        <dsp:cNvSpPr/>
      </dsp:nvSpPr>
      <dsp:spPr>
        <a:xfrm>
          <a:off x="0" y="964860"/>
          <a:ext cx="6255707" cy="4913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dirty="0"/>
            <a:t>Αντιστροφή της παραδοσιακής διδασκαλίας</a:t>
          </a:r>
          <a:endParaRPr lang="en-BE" sz="2100" kern="1200" dirty="0"/>
        </a:p>
      </dsp:txBody>
      <dsp:txXfrm>
        <a:off x="23988" y="988848"/>
        <a:ext cx="6207731" cy="443423"/>
      </dsp:txXfrm>
    </dsp:sp>
    <dsp:sp modelId="{6457E484-0F47-4148-9A88-6E5EB861900D}">
      <dsp:nvSpPr>
        <dsp:cNvPr id="0" name=""/>
        <dsp:cNvSpPr/>
      </dsp:nvSpPr>
      <dsp:spPr>
        <a:xfrm>
          <a:off x="0" y="1516740"/>
          <a:ext cx="6255707" cy="4913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Ενισχυτική ανεξάρτητη μελέτη</a:t>
          </a:r>
          <a:endParaRPr lang="en-BE" sz="2100" kern="1200"/>
        </a:p>
      </dsp:txBody>
      <dsp:txXfrm>
        <a:off x="23988" y="1540728"/>
        <a:ext cx="6207731" cy="443423"/>
      </dsp:txXfrm>
    </dsp:sp>
    <dsp:sp modelId="{BCE0EC89-AB1D-4338-9FB6-32A58C3266D8}">
      <dsp:nvSpPr>
        <dsp:cNvPr id="0" name=""/>
        <dsp:cNvSpPr/>
      </dsp:nvSpPr>
      <dsp:spPr>
        <a:xfrm>
          <a:off x="0" y="2068620"/>
          <a:ext cx="6255707" cy="4913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Ενίσχυση της ανάπτυξης πρακτικών δεξιοτήτων</a:t>
          </a:r>
          <a:endParaRPr lang="en-BE" sz="2100" kern="1200"/>
        </a:p>
      </dsp:txBody>
      <dsp:txXfrm>
        <a:off x="23988" y="2092608"/>
        <a:ext cx="6207731" cy="443423"/>
      </dsp:txXfrm>
    </dsp:sp>
    <dsp:sp modelId="{6429DDAF-937A-4FFE-8D39-4AA0533A9BA9}">
      <dsp:nvSpPr>
        <dsp:cNvPr id="0" name=""/>
        <dsp:cNvSpPr/>
      </dsp:nvSpPr>
      <dsp:spPr>
        <a:xfrm>
          <a:off x="0" y="2620500"/>
          <a:ext cx="6255707" cy="4913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Προώθηση της συνεργατικής μάθησης</a:t>
          </a:r>
          <a:endParaRPr lang="en-BE" sz="2100" kern="1200"/>
        </a:p>
      </dsp:txBody>
      <dsp:txXfrm>
        <a:off x="23988" y="2644488"/>
        <a:ext cx="6207731" cy="443423"/>
      </dsp:txXfrm>
    </dsp:sp>
    <dsp:sp modelId="{44BF299C-63BD-42D4-ACD3-508CE5C7AC71}">
      <dsp:nvSpPr>
        <dsp:cNvPr id="0" name=""/>
        <dsp:cNvSpPr/>
      </dsp:nvSpPr>
      <dsp:spPr>
        <a:xfrm>
          <a:off x="0" y="3172380"/>
          <a:ext cx="6255707" cy="4913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Ευθυγράμμιση με τους στόχους της ΕΕΚ</a:t>
          </a:r>
          <a:endParaRPr lang="en-BE" sz="2100" kern="1200"/>
        </a:p>
      </dsp:txBody>
      <dsp:txXfrm>
        <a:off x="23988" y="3196368"/>
        <a:ext cx="6207731" cy="443423"/>
      </dsp:txXfrm>
    </dsp:sp>
    <dsp:sp modelId="{053A49C2-5FB2-47E8-A993-E8A28DCA8F6E}">
      <dsp:nvSpPr>
        <dsp:cNvPr id="0" name=""/>
        <dsp:cNvSpPr/>
      </dsp:nvSpPr>
      <dsp:spPr>
        <a:xfrm>
          <a:off x="0" y="3724261"/>
          <a:ext cx="6255707" cy="4913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Μεγιστοποίηση της διευκόλυνσης του εκπαιδευτή</a:t>
          </a:r>
          <a:endParaRPr lang="en-BE" sz="2100" kern="1200"/>
        </a:p>
      </dsp:txBody>
      <dsp:txXfrm>
        <a:off x="23988" y="3748249"/>
        <a:ext cx="6207731" cy="44342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A25874-2C03-4EE7-85B1-D85E7F0207F1}">
      <dsp:nvSpPr>
        <dsp:cNvPr id="0" name=""/>
        <dsp:cNvSpPr/>
      </dsp:nvSpPr>
      <dsp:spPr>
        <a:xfrm>
          <a:off x="0" y="2126"/>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DDB82-1DA8-4DA2-836B-4982AEF32EAA}">
      <dsp:nvSpPr>
        <dsp:cNvPr id="0" name=""/>
        <dsp:cNvSpPr/>
      </dsp:nvSpPr>
      <dsp:spPr>
        <a:xfrm>
          <a:off x="0" y="2126"/>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i="0" kern="1200" dirty="0" err="1"/>
            <a:t>Οι</a:t>
          </a:r>
          <a:r>
            <a:rPr lang="en-GB" sz="3300" b="1" i="0" kern="1200" dirty="0"/>
            <a:t> </a:t>
          </a:r>
          <a:r>
            <a:rPr lang="en-GB" sz="3300" b="1" i="0" kern="1200" dirty="0" err="1"/>
            <a:t>σφιχτοί</a:t>
          </a:r>
          <a:r>
            <a:rPr lang="en-GB" sz="3300" b="1" i="0" kern="1200" dirty="0"/>
            <a:t> π</a:t>
          </a:r>
          <a:r>
            <a:rPr lang="en-GB" sz="3300" b="1" i="0" kern="1200" dirty="0" err="1"/>
            <a:t>ροϋ</a:t>
          </a:r>
          <a:r>
            <a:rPr lang="en-GB" sz="3300" b="1" i="0" kern="1200" dirty="0"/>
            <a:t>πολογισμοί περιορίζουν τις επενδύσεις σε υποδομές</a:t>
          </a:r>
          <a:endParaRPr lang="en-US" sz="3300" kern="1200" dirty="0"/>
        </a:p>
      </dsp:txBody>
      <dsp:txXfrm>
        <a:off x="0" y="2126"/>
        <a:ext cx="15948000" cy="725291"/>
      </dsp:txXfrm>
    </dsp:sp>
    <dsp:sp modelId="{344C3FC1-27C4-442E-9928-8436890BA94A}">
      <dsp:nvSpPr>
        <dsp:cNvPr id="0" name=""/>
        <dsp:cNvSpPr/>
      </dsp:nvSpPr>
      <dsp:spPr>
        <a:xfrm>
          <a:off x="0" y="727417"/>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F6ECD6-036C-4042-82A6-7FB90057F983}">
      <dsp:nvSpPr>
        <dsp:cNvPr id="0" name=""/>
        <dsp:cNvSpPr/>
      </dsp:nvSpPr>
      <dsp:spPr>
        <a:xfrm>
          <a:off x="0" y="727417"/>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i="0" kern="1200"/>
            <a:t>Ανασταλτική ως προς το κόστος προμήθεια τεχνολογίας</a:t>
          </a:r>
          <a:endParaRPr lang="en-US" sz="3300" kern="1200"/>
        </a:p>
      </dsp:txBody>
      <dsp:txXfrm>
        <a:off x="0" y="727417"/>
        <a:ext cx="15948000" cy="725291"/>
      </dsp:txXfrm>
    </dsp:sp>
    <dsp:sp modelId="{EB84ED17-27D7-4AE6-A6EA-60948B92AA8E}">
      <dsp:nvSpPr>
        <dsp:cNvPr id="0" name=""/>
        <dsp:cNvSpPr/>
      </dsp:nvSpPr>
      <dsp:spPr>
        <a:xfrm>
          <a:off x="0" y="1452708"/>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92450E-610D-459C-89A3-84E53B744BC1}">
      <dsp:nvSpPr>
        <dsp:cNvPr id="0" name=""/>
        <dsp:cNvSpPr/>
      </dsp:nvSpPr>
      <dsp:spPr>
        <a:xfrm>
          <a:off x="0" y="1452708"/>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i="0" kern="1200"/>
            <a:t>Εξασφάλιση ισότιμης πρόσβασης για όλους τους μαθητές</a:t>
          </a:r>
          <a:endParaRPr lang="en-US" sz="3300" kern="1200"/>
        </a:p>
      </dsp:txBody>
      <dsp:txXfrm>
        <a:off x="0" y="1452708"/>
        <a:ext cx="15948000" cy="725291"/>
      </dsp:txXfrm>
    </dsp:sp>
    <dsp:sp modelId="{8B2AA32E-50E7-493C-9B29-44383E084B2F}">
      <dsp:nvSpPr>
        <dsp:cNvPr id="0" name=""/>
        <dsp:cNvSpPr/>
      </dsp:nvSpPr>
      <dsp:spPr>
        <a:xfrm>
          <a:off x="0" y="2178000"/>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B3C949-A438-4B95-A3ED-3EB99CF6A563}">
      <dsp:nvSpPr>
        <dsp:cNvPr id="0" name=""/>
        <dsp:cNvSpPr/>
      </dsp:nvSpPr>
      <dsp:spPr>
        <a:xfrm>
          <a:off x="0" y="2178000"/>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i="0" kern="1200"/>
            <a:t>Εκπαιδευτικοί με ελλιπή επάρκεια στα ψηφιακά εργαλεία</a:t>
          </a:r>
          <a:endParaRPr lang="en-US" sz="3300" kern="1200"/>
        </a:p>
      </dsp:txBody>
      <dsp:txXfrm>
        <a:off x="0" y="2178000"/>
        <a:ext cx="15948000" cy="725291"/>
      </dsp:txXfrm>
    </dsp:sp>
    <dsp:sp modelId="{13A8ACB8-F0DA-4645-8529-2EFCD14E2ED6}">
      <dsp:nvSpPr>
        <dsp:cNvPr id="0" name=""/>
        <dsp:cNvSpPr/>
      </dsp:nvSpPr>
      <dsp:spPr>
        <a:xfrm>
          <a:off x="0" y="2903291"/>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63E24-C4CA-4A77-83AB-9D3FAD3D8E44}">
      <dsp:nvSpPr>
        <dsp:cNvPr id="0" name=""/>
        <dsp:cNvSpPr/>
      </dsp:nvSpPr>
      <dsp:spPr>
        <a:xfrm>
          <a:off x="0" y="2903291"/>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i="0" kern="1200"/>
            <a:t>Η ενσωμάτωση περιεχομένου πολυμέσων απαιτεί εκπαίδευση</a:t>
          </a:r>
          <a:endParaRPr lang="en-US" sz="3300" kern="1200"/>
        </a:p>
      </dsp:txBody>
      <dsp:txXfrm>
        <a:off x="0" y="2903291"/>
        <a:ext cx="15948000" cy="725291"/>
      </dsp:txXfrm>
    </dsp:sp>
    <dsp:sp modelId="{189F6B7D-6815-435A-9500-B909B052762D}">
      <dsp:nvSpPr>
        <dsp:cNvPr id="0" name=""/>
        <dsp:cNvSpPr/>
      </dsp:nvSpPr>
      <dsp:spPr>
        <a:xfrm>
          <a:off x="0" y="3628582"/>
          <a:ext cx="15948000"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F6D3E-2DFE-4A96-9DD3-2334274C98A8}">
      <dsp:nvSpPr>
        <dsp:cNvPr id="0" name=""/>
        <dsp:cNvSpPr/>
      </dsp:nvSpPr>
      <dsp:spPr>
        <a:xfrm>
          <a:off x="0" y="3628582"/>
          <a:ext cx="15948000" cy="725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GB" sz="3300" b="1" i="0" kern="1200"/>
            <a:t>Παρεμπόδιση της αποτελεσματικής εφαρμογής της ανεστραμμένης μάθησης</a:t>
          </a:r>
          <a:endParaRPr lang="en-US" sz="3300" kern="1200"/>
        </a:p>
      </dsp:txBody>
      <dsp:txXfrm>
        <a:off x="0" y="3628582"/>
        <a:ext cx="15948000" cy="7252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BC35E4-F2E8-4791-9D40-785567FED6E0}">
      <dsp:nvSpPr>
        <dsp:cNvPr id="0" name=""/>
        <dsp:cNvSpPr/>
      </dsp:nvSpPr>
      <dsp:spPr>
        <a:xfrm>
          <a:off x="1113945" y="749"/>
          <a:ext cx="5880046" cy="37338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9E5C5F-C36C-4724-B8DD-1299D21FAC6C}">
      <dsp:nvSpPr>
        <dsp:cNvPr id="0" name=""/>
        <dsp:cNvSpPr/>
      </dsp:nvSpPr>
      <dsp:spPr>
        <a:xfrm>
          <a:off x="1767284" y="621421"/>
          <a:ext cx="5880046" cy="373382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i="0" kern="1200" dirty="0"/>
            <a:t>Κα</a:t>
          </a:r>
          <a:r>
            <a:rPr lang="en-GB" sz="2700" b="1" i="0" kern="1200" dirty="0" err="1"/>
            <a:t>θώς</a:t>
          </a:r>
          <a:r>
            <a:rPr lang="en-GB" sz="2700" b="1" i="0" kern="1200" dirty="0"/>
            <a:t> η α</a:t>
          </a:r>
          <a:r>
            <a:rPr lang="el-GR" sz="2700" b="1" i="0" kern="1200" dirty="0" err="1"/>
            <a:t>νεστραμμένη</a:t>
          </a:r>
          <a:r>
            <a:rPr lang="en-GB" sz="2700" b="1" i="0" kern="1200" dirty="0"/>
            <a:t> </a:t>
          </a:r>
          <a:r>
            <a:rPr lang="en-GB" sz="2700" b="1" i="0" kern="1200" dirty="0" err="1"/>
            <a:t>μάθηση</a:t>
          </a:r>
          <a:r>
            <a:rPr lang="en-GB" sz="2700" b="1" i="0" kern="1200" dirty="0"/>
            <a:t> </a:t>
          </a:r>
          <a:r>
            <a:rPr lang="en-GB" sz="2700" b="1" i="0" kern="1200" dirty="0" err="1"/>
            <a:t>συνεχίζει</a:t>
          </a:r>
          <a:r>
            <a:rPr lang="en-GB" sz="2700" b="1" i="0" kern="1200" dirty="0"/>
            <a:t> να </a:t>
          </a:r>
          <a:r>
            <a:rPr lang="en-GB" sz="2700" b="1" i="0" kern="1200" dirty="0" err="1"/>
            <a:t>εξελίσσετ</a:t>
          </a:r>
          <a:r>
            <a:rPr lang="en-GB" sz="2700" b="1" i="0" kern="1200" dirty="0"/>
            <a:t>αι, θα διαδραματίσει βασικό ρόλο στον ψηφιακό μετασχηματισμό, βοηθώντας τους εκπαιδευόμενους της ΕΕΚ να προσαρμοστούν στις αναδυόμενες τεχνολογίες και τις τάσεις του κλάδου.</a:t>
          </a:r>
          <a:endParaRPr lang="en-US" sz="2700" kern="1200" dirty="0"/>
        </a:p>
      </dsp:txBody>
      <dsp:txXfrm>
        <a:off x="1876644" y="730781"/>
        <a:ext cx="5661326" cy="3515109"/>
      </dsp:txXfrm>
    </dsp:sp>
    <dsp:sp modelId="{545ADA1D-1784-445E-836F-F511601EA7C3}">
      <dsp:nvSpPr>
        <dsp:cNvPr id="0" name=""/>
        <dsp:cNvSpPr/>
      </dsp:nvSpPr>
      <dsp:spPr>
        <a:xfrm>
          <a:off x="8300669" y="749"/>
          <a:ext cx="5880046" cy="3733829"/>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FCE186-6735-464F-8B00-438B46A8CAEA}">
      <dsp:nvSpPr>
        <dsp:cNvPr id="0" name=""/>
        <dsp:cNvSpPr/>
      </dsp:nvSpPr>
      <dsp:spPr>
        <a:xfrm>
          <a:off x="8954007" y="621421"/>
          <a:ext cx="5880046" cy="3733829"/>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b="1" i="0" kern="1200"/>
            <a:t>Η ευελιξία και η προσαρμοστικότητα της μεθόδου την καθιστούν ιδανική για την αντιμετώπιση των μελλοντικών αναγκών του εργατικού δυναμικού.</a:t>
          </a:r>
          <a:endParaRPr lang="en-US" sz="2700" kern="1200"/>
        </a:p>
      </dsp:txBody>
      <dsp:txXfrm>
        <a:off x="9063367" y="730781"/>
        <a:ext cx="5661326" cy="351510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36CE9-0B6D-4F21-AB0B-F90A1F78E9CF}">
      <dsp:nvSpPr>
        <dsp:cNvPr id="0" name=""/>
        <dsp:cNvSpPr/>
      </dsp:nvSpPr>
      <dsp:spPr>
        <a:xfrm>
          <a:off x="0" y="0"/>
          <a:ext cx="8215994" cy="266233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Καθώς το εκπαιδευτικό τοπίο εξελίσσεται με ταχείς ρυθμούς, είναι σημαντικό να γίνει η ΕΕΚ πιο ελκυστική, υιοθετώντας την καινοτομία και τον εκσυγχρονισμό. Αυτό μπορεί να επιτευχθεί με την εισαγωγή νέων μαθησιακών περιβαλλόντων, εργαλείων αιχμής και προοδευτικών μεθόδων διδασκαλίας. </a:t>
          </a:r>
          <a:endParaRPr lang="en-BE" sz="2400" kern="1200"/>
        </a:p>
      </dsp:txBody>
      <dsp:txXfrm>
        <a:off x="129964" y="129964"/>
        <a:ext cx="7956066" cy="2402406"/>
      </dsp:txXfrm>
    </dsp:sp>
    <dsp:sp modelId="{E3568240-CE17-419F-92A6-A0A3AE61A165}">
      <dsp:nvSpPr>
        <dsp:cNvPr id="0" name=""/>
        <dsp:cNvSpPr/>
      </dsp:nvSpPr>
      <dsp:spPr>
        <a:xfrm>
          <a:off x="0" y="2837617"/>
          <a:ext cx="8215994" cy="2662334"/>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dirty="0" err="1"/>
            <a:t>Μι</a:t>
          </a:r>
          <a:r>
            <a:rPr lang="en-GB" sz="2400" b="0" i="0" kern="1200" dirty="0"/>
            <a:t>α από τις πιο αποτελεσματικές προσεγγίσεις για την προώθηση αυτού του μετασχηματισμού είναι η «</a:t>
          </a:r>
          <a:r>
            <a:rPr lang="el-GR" sz="2400" b="0" i="0" kern="1200" dirty="0"/>
            <a:t>ανεστραμμένη </a:t>
          </a:r>
          <a:r>
            <a:rPr lang="en-GB" sz="2400" b="0" i="0" kern="1200" dirty="0" err="1"/>
            <a:t>μάθηση</a:t>
          </a:r>
          <a:r>
            <a:rPr lang="el-GR" sz="2400" b="0" i="0" kern="1200" dirty="0"/>
            <a:t>»</a:t>
          </a:r>
          <a:r>
            <a:rPr lang="en-GB" sz="2400" b="0" i="0" kern="1200" dirty="0"/>
            <a:t> (flipped learning), η οπ</a:t>
          </a:r>
          <a:r>
            <a:rPr lang="en-GB" sz="2400" b="0" i="0" kern="1200" dirty="0" err="1"/>
            <a:t>οί</a:t>
          </a:r>
          <a:r>
            <a:rPr lang="en-GB" sz="2400" b="0" i="0" kern="1200" dirty="0"/>
            <a:t>α ενδυναμώνει τους εκπαιδευόμενους μέσω της ενεργού συμμετοχής και της ενσωμάτωσης της τεχνολογίας, καθιστώντας την επαγγελματική εκπαίδευση πιο δυναμική και σχετική με τις σημερινές ανάγκες.</a:t>
          </a:r>
          <a:endParaRPr lang="en-BE" sz="2400" kern="1200" dirty="0"/>
        </a:p>
      </dsp:txBody>
      <dsp:txXfrm>
        <a:off x="129964" y="2967581"/>
        <a:ext cx="7956066" cy="2402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CD51DF-BEC2-4E0A-A115-1B39E5348F55}">
      <dsp:nvSpPr>
        <dsp:cNvPr id="0" name=""/>
        <dsp:cNvSpPr/>
      </dsp:nvSpPr>
      <dsp:spPr>
        <a:xfrm>
          <a:off x="0" y="11006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Μάθηση πριν την τάξη, εφαρμογή στην τάξη</a:t>
          </a:r>
          <a:endParaRPr lang="en-BE" sz="2100" kern="1200"/>
        </a:p>
      </dsp:txBody>
      <dsp:txXfrm>
        <a:off x="38981" y="149046"/>
        <a:ext cx="7409820" cy="720562"/>
      </dsp:txXfrm>
    </dsp:sp>
    <dsp:sp modelId="{F9464249-82FE-4315-A456-39262F2A6936}">
      <dsp:nvSpPr>
        <dsp:cNvPr id="0" name=""/>
        <dsp:cNvSpPr/>
      </dsp:nvSpPr>
      <dsp:spPr>
        <a:xfrm>
          <a:off x="0" y="96907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Πρόσβαση σε θεμελιώδεις γνώσεις ανά πάσα στιγμή</a:t>
          </a:r>
          <a:endParaRPr lang="en-BE" sz="2100" kern="1200"/>
        </a:p>
      </dsp:txBody>
      <dsp:txXfrm>
        <a:off x="38981" y="1008051"/>
        <a:ext cx="7409820" cy="720562"/>
      </dsp:txXfrm>
    </dsp:sp>
    <dsp:sp modelId="{6EAA88CC-C371-410E-9EB5-85529C7F001C}">
      <dsp:nvSpPr>
        <dsp:cNvPr id="0" name=""/>
        <dsp:cNvSpPr/>
      </dsp:nvSpPr>
      <dsp:spPr>
        <a:xfrm>
          <a:off x="0" y="182807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Προπαρασκευαστική φάση για τις πρακτικές δραστηριότητες</a:t>
          </a:r>
          <a:endParaRPr lang="en-BE" sz="2100" kern="1200"/>
        </a:p>
      </dsp:txBody>
      <dsp:txXfrm>
        <a:off x="38981" y="1867056"/>
        <a:ext cx="7409820" cy="720562"/>
      </dsp:txXfrm>
    </dsp:sp>
    <dsp:sp modelId="{ABED0046-32AD-4F9E-ADDC-6694E899D72A}">
      <dsp:nvSpPr>
        <dsp:cNvPr id="0" name=""/>
        <dsp:cNvSpPr/>
      </dsp:nvSpPr>
      <dsp:spPr>
        <a:xfrm>
          <a:off x="0" y="268708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Συνεδρίες εντός της τάξης για αλληλεπίδραση μεταξύ ομοτίμων</a:t>
          </a:r>
          <a:endParaRPr lang="en-BE" sz="2100" kern="1200"/>
        </a:p>
      </dsp:txBody>
      <dsp:txXfrm>
        <a:off x="38981" y="2726061"/>
        <a:ext cx="7409820" cy="720562"/>
      </dsp:txXfrm>
    </dsp:sp>
    <dsp:sp modelId="{B8393E9F-188B-4C1F-8CC4-7A9D96B74F7E}">
      <dsp:nvSpPr>
        <dsp:cNvPr id="0" name=""/>
        <dsp:cNvSpPr/>
      </dsp:nvSpPr>
      <dsp:spPr>
        <a:xfrm>
          <a:off x="0" y="3546085"/>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Ικανοποίηση των απαιτήσεων της βιομηχανίας για πρακτική επάρκεια</a:t>
          </a:r>
          <a:endParaRPr lang="en-BE" sz="2100" kern="1200"/>
        </a:p>
      </dsp:txBody>
      <dsp:txXfrm>
        <a:off x="38981" y="3585066"/>
        <a:ext cx="7409820" cy="720562"/>
      </dsp:txXfrm>
    </dsp:sp>
    <dsp:sp modelId="{2C7EA28D-A3A3-4C6B-917C-526AA012AABF}">
      <dsp:nvSpPr>
        <dsp:cNvPr id="0" name=""/>
        <dsp:cNvSpPr/>
      </dsp:nvSpPr>
      <dsp:spPr>
        <a:xfrm>
          <a:off x="0" y="4405090"/>
          <a:ext cx="7487782" cy="798524"/>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Καθοδήγηση και υποστήριξη της εμπλοκής στην τάξη</a:t>
          </a:r>
          <a:endParaRPr lang="en-BE" sz="2100" kern="1200"/>
        </a:p>
      </dsp:txBody>
      <dsp:txXfrm>
        <a:off x="38981" y="4444071"/>
        <a:ext cx="7409820" cy="720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358F8A-2BED-4251-8DF3-DF977EC3E865}">
      <dsp:nvSpPr>
        <dsp:cNvPr id="0" name=""/>
        <dsp:cNvSpPr/>
      </dsp:nvSpPr>
      <dsp:spPr>
        <a:xfrm>
          <a:off x="2539477" y="0"/>
          <a:ext cx="1015791"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Δημιο</a:t>
          </a:r>
          <a:r>
            <a:rPr lang="el-GR" sz="1800" kern="1200" dirty="0" err="1"/>
            <a:t>ύργησε</a:t>
          </a:r>
          <a:endParaRPr lang="en-BE" sz="1800" kern="1200" dirty="0"/>
        </a:p>
      </dsp:txBody>
      <dsp:txXfrm>
        <a:off x="2539477" y="0"/>
        <a:ext cx="1015791" cy="822119"/>
      </dsp:txXfrm>
    </dsp:sp>
    <dsp:sp modelId="{B6754B99-1A6B-4937-A84F-D52D9A85DEEB}">
      <dsp:nvSpPr>
        <dsp:cNvPr id="0" name=""/>
        <dsp:cNvSpPr/>
      </dsp:nvSpPr>
      <dsp:spPr>
        <a:xfrm>
          <a:off x="2031582" y="822119"/>
          <a:ext cx="2031582"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Αξιολ</a:t>
          </a:r>
          <a:r>
            <a:rPr lang="el-GR" sz="1800" kern="1200" dirty="0" err="1"/>
            <a:t>όγησε</a:t>
          </a:r>
          <a:endParaRPr lang="en-BE" sz="1800" kern="1200" dirty="0"/>
        </a:p>
      </dsp:txBody>
      <dsp:txXfrm>
        <a:off x="2387109" y="822119"/>
        <a:ext cx="1320528" cy="822119"/>
      </dsp:txXfrm>
    </dsp:sp>
    <dsp:sp modelId="{E8F967C4-9FF7-4AEF-A9C0-8BA130319B45}">
      <dsp:nvSpPr>
        <dsp:cNvPr id="0" name=""/>
        <dsp:cNvSpPr/>
      </dsp:nvSpPr>
      <dsp:spPr>
        <a:xfrm>
          <a:off x="1523686" y="1644238"/>
          <a:ext cx="3047373"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Ανάλυσ</a:t>
          </a:r>
          <a:r>
            <a:rPr lang="el-GR" sz="1800" kern="1200" dirty="0"/>
            <a:t>ε</a:t>
          </a:r>
          <a:endParaRPr lang="en-BE" sz="1800" kern="1200" dirty="0"/>
        </a:p>
      </dsp:txBody>
      <dsp:txXfrm>
        <a:off x="2056977" y="1644238"/>
        <a:ext cx="1980792" cy="822119"/>
      </dsp:txXfrm>
    </dsp:sp>
    <dsp:sp modelId="{88D3A1C5-239E-4CB1-85E1-ACF4884A1449}">
      <dsp:nvSpPr>
        <dsp:cNvPr id="0" name=""/>
        <dsp:cNvSpPr/>
      </dsp:nvSpPr>
      <dsp:spPr>
        <a:xfrm>
          <a:off x="1015791" y="2466357"/>
          <a:ext cx="4063164"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Εφ</a:t>
          </a:r>
          <a:r>
            <a:rPr lang="el-GR" sz="1800" kern="1200" dirty="0"/>
            <a:t>άρμοσε</a:t>
          </a:r>
          <a:endParaRPr lang="en-BE" sz="1800" kern="1200" dirty="0"/>
        </a:p>
      </dsp:txBody>
      <dsp:txXfrm>
        <a:off x="1726844" y="2466357"/>
        <a:ext cx="2641057" cy="822119"/>
      </dsp:txXfrm>
    </dsp:sp>
    <dsp:sp modelId="{57525E59-D29A-49CC-B4BB-C0E8C0A75095}">
      <dsp:nvSpPr>
        <dsp:cNvPr id="0" name=""/>
        <dsp:cNvSpPr/>
      </dsp:nvSpPr>
      <dsp:spPr>
        <a:xfrm>
          <a:off x="507895" y="3288476"/>
          <a:ext cx="5078955"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Καταν</a:t>
          </a:r>
          <a:r>
            <a:rPr lang="el-GR" sz="1800" kern="1200" dirty="0" err="1"/>
            <a:t>όησε</a:t>
          </a:r>
          <a:endParaRPr lang="en-BE" sz="1800" kern="1200" dirty="0"/>
        </a:p>
      </dsp:txBody>
      <dsp:txXfrm>
        <a:off x="1396712" y="3288476"/>
        <a:ext cx="3301321" cy="822119"/>
      </dsp:txXfrm>
    </dsp:sp>
    <dsp:sp modelId="{AA3B6A12-3941-4D7B-90B3-5895514C9AA6}">
      <dsp:nvSpPr>
        <dsp:cNvPr id="0" name=""/>
        <dsp:cNvSpPr/>
      </dsp:nvSpPr>
      <dsp:spPr>
        <a:xfrm>
          <a:off x="0" y="4110595"/>
          <a:ext cx="6094746" cy="822119"/>
        </a:xfrm>
        <a:prstGeom prst="trapezoid">
          <a:avLst>
            <a:gd name="adj" fmla="val 61779"/>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err="1"/>
            <a:t>Θυμ</a:t>
          </a:r>
          <a:r>
            <a:rPr lang="el-GR" sz="1800" kern="1200" dirty="0" err="1"/>
            <a:t>ήσου</a:t>
          </a:r>
          <a:endParaRPr lang="en-BE" sz="1800" kern="1200" dirty="0"/>
        </a:p>
      </dsp:txBody>
      <dsp:txXfrm>
        <a:off x="1066580" y="4110595"/>
        <a:ext cx="3961585" cy="8221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C084DC-406E-424D-B13F-CF5D69D82886}">
      <dsp:nvSpPr>
        <dsp:cNvPr id="0" name=""/>
        <dsp:cNvSpPr/>
      </dsp:nvSpPr>
      <dsp:spPr>
        <a:xfrm>
          <a:off x="914399" y="0"/>
          <a:ext cx="10363200" cy="5548705"/>
        </a:xfrm>
        <a:prstGeom prst="rightArrow">
          <a:avLst/>
        </a:prstGeom>
        <a:solidFill>
          <a:schemeClr val="accent6">
            <a:tint val="40000"/>
            <a:hueOff val="0"/>
            <a:satOff val="0"/>
            <a:lumOff val="0"/>
            <a:alphaOff val="0"/>
          </a:schemeClr>
        </a:solidFill>
        <a:ln>
          <a:noFill/>
        </a:ln>
        <a:effectLst/>
        <a:scene3d>
          <a:camera prst="orthographicFront"/>
          <a:lightRig rig="chilly" dir="t"/>
        </a:scene3d>
        <a:sp3d z="-12700" extrusionH="1700" prstMaterial="translucentPowder">
          <a:bevelT w="25400" h="6350" prst="softRound"/>
          <a:bevelB w="0" h="0" prst="convex"/>
        </a:sp3d>
      </dsp:spPr>
      <dsp:style>
        <a:lnRef idx="0">
          <a:scrgbClr r="0" g="0" b="0"/>
        </a:lnRef>
        <a:fillRef idx="1">
          <a:scrgbClr r="0" g="0" b="0"/>
        </a:fillRef>
        <a:effectRef idx="0">
          <a:scrgbClr r="0" g="0" b="0"/>
        </a:effectRef>
        <a:fontRef idx="minor"/>
      </dsp:style>
    </dsp:sp>
    <dsp:sp modelId="{6F4E371A-E3C3-401C-9C02-84ED92FE3BB3}">
      <dsp:nvSpPr>
        <dsp:cNvPr id="0" name=""/>
        <dsp:cNvSpPr/>
      </dsp:nvSpPr>
      <dsp:spPr>
        <a:xfrm>
          <a:off x="6101"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85000"/>
                  <a:lumOff val="15000"/>
                </a:schemeClr>
              </a:solidFill>
            </a:rPr>
            <a:t>Γνωστικός αντίκτυπος</a:t>
          </a:r>
          <a:endParaRPr lang="en-BE" sz="1800" kern="1200" dirty="0">
            <a:solidFill>
              <a:schemeClr val="tx1">
                <a:lumMod val="85000"/>
                <a:lumOff val="15000"/>
              </a:schemeClr>
            </a:solidFill>
          </a:endParaRPr>
        </a:p>
      </dsp:txBody>
      <dsp:txXfrm>
        <a:off x="114447" y="1772957"/>
        <a:ext cx="2718198" cy="2002790"/>
      </dsp:txXfrm>
    </dsp:sp>
    <dsp:sp modelId="{D58A1CC7-9D9C-4721-B1EC-CEA14550DF3D}">
      <dsp:nvSpPr>
        <dsp:cNvPr id="0" name=""/>
        <dsp:cNvSpPr/>
      </dsp:nvSpPr>
      <dsp:spPr>
        <a:xfrm>
          <a:off x="3087737"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85000"/>
                  <a:lumOff val="15000"/>
                </a:schemeClr>
              </a:solidFill>
            </a:rPr>
            <a:t>Συναισθηματικός αντίκτυπος</a:t>
          </a:r>
          <a:endParaRPr lang="en-BE" sz="1800" kern="1200" dirty="0">
            <a:solidFill>
              <a:schemeClr val="tx1">
                <a:lumMod val="85000"/>
                <a:lumOff val="15000"/>
              </a:schemeClr>
            </a:solidFill>
          </a:endParaRPr>
        </a:p>
      </dsp:txBody>
      <dsp:txXfrm>
        <a:off x="3196083" y="1772957"/>
        <a:ext cx="2718198" cy="2002790"/>
      </dsp:txXfrm>
    </dsp:sp>
    <dsp:sp modelId="{754D4F9F-1AA4-40AE-9652-BFDAE51A165D}">
      <dsp:nvSpPr>
        <dsp:cNvPr id="0" name=""/>
        <dsp:cNvSpPr/>
      </dsp:nvSpPr>
      <dsp:spPr>
        <a:xfrm>
          <a:off x="6169372"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85000"/>
                  <a:lumOff val="15000"/>
                </a:schemeClr>
              </a:solidFill>
            </a:rPr>
            <a:t>Ανάπτυξη δεξιοτήτων πραγματικού κόσμου</a:t>
          </a:r>
          <a:endParaRPr lang="en-BE" sz="1800" kern="1200" dirty="0">
            <a:solidFill>
              <a:schemeClr val="tx1">
                <a:lumMod val="85000"/>
                <a:lumOff val="15000"/>
              </a:schemeClr>
            </a:solidFill>
          </a:endParaRPr>
        </a:p>
      </dsp:txBody>
      <dsp:txXfrm>
        <a:off x="6277718" y="1772957"/>
        <a:ext cx="2718198" cy="2002790"/>
      </dsp:txXfrm>
    </dsp:sp>
    <dsp:sp modelId="{9412B9E3-AB26-4944-B7B3-C8547B12C6AB}">
      <dsp:nvSpPr>
        <dsp:cNvPr id="0" name=""/>
        <dsp:cNvSpPr/>
      </dsp:nvSpPr>
      <dsp:spPr>
        <a:xfrm>
          <a:off x="9251007" y="1664611"/>
          <a:ext cx="2934890" cy="2219482"/>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tx1">
                  <a:lumMod val="85000"/>
                  <a:lumOff val="15000"/>
                </a:schemeClr>
              </a:solidFill>
            </a:rPr>
            <a:t>Αυτορρύθμιση και αυτοαποτελεσματικότητα</a:t>
          </a:r>
          <a:endParaRPr lang="en-BE" sz="1800" kern="1200" dirty="0">
            <a:solidFill>
              <a:schemeClr val="tx1">
                <a:lumMod val="85000"/>
                <a:lumOff val="15000"/>
              </a:schemeClr>
            </a:solidFill>
          </a:endParaRPr>
        </a:p>
      </dsp:txBody>
      <dsp:txXfrm>
        <a:off x="9359353" y="1772957"/>
        <a:ext cx="2718198" cy="20027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F4012-0BE7-4A45-BBBB-C4C28E0AA445}">
      <dsp:nvSpPr>
        <dsp:cNvPr id="0" name=""/>
        <dsp:cNvSpPr/>
      </dsp:nvSpPr>
      <dsp:spPr>
        <a:xfrm>
          <a:off x="0" y="83495"/>
          <a:ext cx="8010807" cy="100035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dirty="0"/>
            <a:t>Ανώτερες γνωστικές δεξιότητες</a:t>
          </a:r>
          <a:r>
            <a:rPr lang="en-GB" sz="1900" b="0" i="0" kern="1200" dirty="0"/>
            <a:t>: </a:t>
          </a:r>
          <a:r>
            <a:rPr lang="el-GR" sz="1900" b="0" i="0" kern="1200" dirty="0"/>
            <a:t>οι ανεστραμμένες τάξεις εμπλέκουν τους μαθητές στη σκέψη υψηλότερης τάξης, βελτιώνοντας την κριτική σκέψη, την επίλυση προβλημάτων και τη δημιουργικότητα.</a:t>
          </a:r>
          <a:endParaRPr lang="en-BE" sz="1900" kern="1200" dirty="0"/>
        </a:p>
      </dsp:txBody>
      <dsp:txXfrm>
        <a:off x="48833" y="132328"/>
        <a:ext cx="7913141" cy="902684"/>
      </dsp:txXfrm>
    </dsp:sp>
    <dsp:sp modelId="{6A09274B-B800-4387-AA38-38CCC9DC2D8B}">
      <dsp:nvSpPr>
        <dsp:cNvPr id="0" name=""/>
        <dsp:cNvSpPr/>
      </dsp:nvSpPr>
      <dsp:spPr>
        <a:xfrm>
          <a:off x="0" y="1138565"/>
          <a:ext cx="8010807" cy="100035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i="0" kern="1200"/>
            <a:t>Επίτευγμα σε εξειδικευμένους τομείς</a:t>
          </a:r>
          <a:r>
            <a:rPr lang="en-GB" sz="1900" b="0" i="0" kern="1200"/>
            <a:t>: Μελέτες δείχνουν βελτίωση σε ειδικούς τομείς όπως τα μαθηματικά και η ακτινολογία με τους μαθητές να αποκτούν καλύτερη κατανόηση και ανάπτυξη δεξιοτήτων.</a:t>
          </a:r>
          <a:endParaRPr lang="en-BE" sz="1900" kern="1200"/>
        </a:p>
      </dsp:txBody>
      <dsp:txXfrm>
        <a:off x="48833" y="1187398"/>
        <a:ext cx="7913141" cy="9026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7746C-24BC-4F7E-9846-F009895B7347}">
      <dsp:nvSpPr>
        <dsp:cNvPr id="0" name=""/>
        <dsp:cNvSpPr/>
      </dsp:nvSpPr>
      <dsp:spPr>
        <a:xfrm>
          <a:off x="0" y="270155"/>
          <a:ext cx="7655910" cy="8108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dirty="0"/>
            <a:t>Η αν</a:t>
          </a:r>
          <a:r>
            <a:rPr lang="el-GR" sz="2100" b="0" i="0" kern="1200" dirty="0" err="1"/>
            <a:t>εστραμμέν</a:t>
          </a:r>
          <a:r>
            <a:rPr lang="en-GB" sz="2100" b="0" i="0" kern="1200" dirty="0"/>
            <a:t>η μάθηση επηρεάζει θετικά τα κίνητρα, την αυτοαποτελεσματικότητα και τη δέσμευση των μαθητών.</a:t>
          </a:r>
          <a:endParaRPr lang="en-BE" sz="2100" kern="1200" dirty="0"/>
        </a:p>
      </dsp:txBody>
      <dsp:txXfrm>
        <a:off x="39580" y="309735"/>
        <a:ext cx="7576750" cy="731649"/>
      </dsp:txXfrm>
    </dsp:sp>
    <dsp:sp modelId="{FAB6E783-C6BA-48AC-AD42-0A2FC8916886}">
      <dsp:nvSpPr>
        <dsp:cNvPr id="0" name=""/>
        <dsp:cNvSpPr/>
      </dsp:nvSpPr>
      <dsp:spPr>
        <a:xfrm>
          <a:off x="0" y="1141445"/>
          <a:ext cx="7655910" cy="81080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b="0" i="0" kern="1200"/>
            <a:t>Μελέτες δείχνουν αυξημένο ενθουσιασμό και συνεργασία των μαθητών, ενισχύοντας ένα καλύτερο μαθησιακό περιβάλλον.</a:t>
          </a:r>
          <a:endParaRPr lang="en-BE" sz="2100" kern="1200"/>
        </a:p>
      </dsp:txBody>
      <dsp:txXfrm>
        <a:off x="39580" y="1181025"/>
        <a:ext cx="7576750" cy="73164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8E55A-6173-4338-88E9-3204F68B28AD}">
      <dsp:nvSpPr>
        <dsp:cNvPr id="0" name=""/>
        <dsp:cNvSpPr/>
      </dsp:nvSpPr>
      <dsp:spPr>
        <a:xfrm>
          <a:off x="0" y="240826"/>
          <a:ext cx="8183872" cy="11583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Οι αναποδογυρισμένες τάξεις βελτιώνουν την υπευθυνότητα, την ικανότητα επίλυσης προβλημάτων, τη δημιουργική σκέψη και τις επικοινωνιακές δεξιότητες των μαθητών της ΕΕΚ.</a:t>
          </a:r>
          <a:endParaRPr lang="en-BE" sz="2200" kern="1200"/>
        </a:p>
      </dsp:txBody>
      <dsp:txXfrm>
        <a:off x="56544" y="297370"/>
        <a:ext cx="8070784" cy="1045212"/>
      </dsp:txXfrm>
    </dsp:sp>
    <dsp:sp modelId="{A5E87843-33D2-41F1-A023-2DE7D74D87C2}">
      <dsp:nvSpPr>
        <dsp:cNvPr id="0" name=""/>
        <dsp:cNvSpPr/>
      </dsp:nvSpPr>
      <dsp:spPr>
        <a:xfrm>
          <a:off x="0" y="1462486"/>
          <a:ext cx="8183872" cy="115830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0" i="0" kern="1200"/>
            <a:t>Με την προσομοίωση πραγματικών εργασιακών σεναρίων, η αντίστροφη μάθηση προωθεί την ανάπτυξη δεξιοτήτων που απαιτούνται για τον εργασιακό χώρο.</a:t>
          </a:r>
          <a:endParaRPr lang="en-BE" sz="2200" kern="1200"/>
        </a:p>
      </dsp:txBody>
      <dsp:txXfrm>
        <a:off x="56544" y="1519030"/>
        <a:ext cx="8070784" cy="10452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D7FBC-9E95-4628-B9C1-CE24762875EC}">
      <dsp:nvSpPr>
        <dsp:cNvPr id="0" name=""/>
        <dsp:cNvSpPr/>
      </dsp:nvSpPr>
      <dsp:spPr>
        <a:xfrm>
          <a:off x="0" y="186736"/>
          <a:ext cx="7948233" cy="12109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Η αντίστροφη μάθηση βοηθά τους μαθητές να αναλάβουν τον έλεγχο της μάθησής τους, διαχειριζόμενοι αποτελεσματικά το χρόνο και τις εργασίες τους.</a:t>
          </a:r>
          <a:endParaRPr lang="en-BE" sz="2300" kern="1200"/>
        </a:p>
      </dsp:txBody>
      <dsp:txXfrm>
        <a:off x="59114" y="245850"/>
        <a:ext cx="7830005" cy="1092721"/>
      </dsp:txXfrm>
    </dsp:sp>
    <dsp:sp modelId="{D0742096-F9AF-400D-B107-C6EEB640A1AE}">
      <dsp:nvSpPr>
        <dsp:cNvPr id="0" name=""/>
        <dsp:cNvSpPr/>
      </dsp:nvSpPr>
      <dsp:spPr>
        <a:xfrm>
          <a:off x="0" y="1463926"/>
          <a:ext cx="7948233" cy="12109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b="0" i="0" kern="1200"/>
            <a:t>Οι επαγγελματίες εκπαιδευόμενοι σε τάξεις με εναλλασσόμενες τάξεις έχουν περισσότερες πιθανότητες να επιμείνουν και να επιτύχουν υψηλές βαθμολογίες</a:t>
          </a:r>
          <a:endParaRPr lang="en-BE" sz="2300" kern="1200"/>
        </a:p>
      </dsp:txBody>
      <dsp:txXfrm>
        <a:off x="59114" y="1523040"/>
        <a:ext cx="7830005" cy="10927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F3B96-6ADC-495E-A3B7-B9F61C0AA6F9}">
      <dsp:nvSpPr>
        <dsp:cNvPr id="0" name=""/>
        <dsp:cNvSpPr/>
      </dsp:nvSpPr>
      <dsp:spPr>
        <a:xfrm>
          <a:off x="18659" y="1790881"/>
          <a:ext cx="2321642" cy="440940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Πρακτική απόκτηση δεξιοτήτων &gt; Άμεση πορεία προς την ετοιμότητα του εργατικού δυναμικού</a:t>
          </a:r>
          <a:endParaRPr lang="en-US" sz="2400" kern="1200">
            <a:solidFill>
              <a:schemeClr val="tx1">
                <a:lumMod val="85000"/>
                <a:lumOff val="15000"/>
              </a:schemeClr>
            </a:solidFill>
          </a:endParaRPr>
        </a:p>
      </dsp:txBody>
      <dsp:txXfrm>
        <a:off x="18659" y="1790881"/>
        <a:ext cx="2321642" cy="4409409"/>
      </dsp:txXfrm>
    </dsp:sp>
    <dsp:sp modelId="{03DFED16-A2B9-4ECD-9B76-4A37C16DBD9C}">
      <dsp:nvSpPr>
        <dsp:cNvPr id="0" name=""/>
        <dsp:cNvSpPr/>
      </dsp:nvSpPr>
      <dsp:spPr>
        <a:xfrm>
          <a:off x="2363890"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6B0670C-6864-4B29-BDB3-9DAE31EEAC05}">
      <dsp:nvSpPr>
        <dsp:cNvPr id="0" name=""/>
        <dsp:cNvSpPr/>
      </dsp:nvSpPr>
      <dsp:spPr>
        <a:xfrm>
          <a:off x="2735725" y="1790881"/>
          <a:ext cx="2321642" cy="440940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Αντιμετώπιση του ελλείμματος δεξιοτήτων &gt; Ικανοποίηση της ζήτησης της βιομηχανίας για εξειδικευμένη εμπειρογνωμοσύνη</a:t>
          </a:r>
          <a:endParaRPr lang="en-US" sz="2400" kern="1200">
            <a:solidFill>
              <a:schemeClr val="tx1">
                <a:lumMod val="85000"/>
                <a:lumOff val="15000"/>
              </a:schemeClr>
            </a:solidFill>
          </a:endParaRPr>
        </a:p>
      </dsp:txBody>
      <dsp:txXfrm>
        <a:off x="2735725" y="1790881"/>
        <a:ext cx="2321642" cy="4409409"/>
      </dsp:txXfrm>
    </dsp:sp>
    <dsp:sp modelId="{FCC03D5A-94BB-42B0-873F-F1703EE5272D}">
      <dsp:nvSpPr>
        <dsp:cNvPr id="0" name=""/>
        <dsp:cNvSpPr/>
      </dsp:nvSpPr>
      <dsp:spPr>
        <a:xfrm>
          <a:off x="5080956"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2AC3BC-5DCB-41CD-B070-5210C0AADDD9}">
      <dsp:nvSpPr>
        <dsp:cNvPr id="0" name=""/>
        <dsp:cNvSpPr/>
      </dsp:nvSpPr>
      <dsp:spPr>
        <a:xfrm>
          <a:off x="5452791" y="1790881"/>
          <a:ext cx="2321642" cy="440940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Προώθηση της δια βίου μάθησης &gt; Καλλιέργεια της συνεχούς επαγγελματικής ανάπτυξης</a:t>
          </a:r>
          <a:endParaRPr lang="en-US" sz="2400" kern="1200">
            <a:solidFill>
              <a:schemeClr val="tx1">
                <a:lumMod val="85000"/>
                <a:lumOff val="15000"/>
              </a:schemeClr>
            </a:solidFill>
          </a:endParaRPr>
        </a:p>
      </dsp:txBody>
      <dsp:txXfrm>
        <a:off x="5452791" y="1790881"/>
        <a:ext cx="2321642" cy="4409409"/>
      </dsp:txXfrm>
    </dsp:sp>
    <dsp:sp modelId="{10DB5D7B-8394-4CF4-A25A-436D25BF5323}">
      <dsp:nvSpPr>
        <dsp:cNvPr id="0" name=""/>
        <dsp:cNvSpPr/>
      </dsp:nvSpPr>
      <dsp:spPr>
        <a:xfrm>
          <a:off x="7798022"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4C3C6FF-49E5-402B-A0B4-BE3950ADF989}">
      <dsp:nvSpPr>
        <dsp:cNvPr id="0" name=""/>
        <dsp:cNvSpPr/>
      </dsp:nvSpPr>
      <dsp:spPr>
        <a:xfrm>
          <a:off x="8169857" y="1790881"/>
          <a:ext cx="2321642" cy="440940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dirty="0">
              <a:solidFill>
                <a:schemeClr val="tx1">
                  <a:lumMod val="85000"/>
                  <a:lumOff val="15000"/>
                </a:schemeClr>
              </a:solidFill>
            </a:rPr>
            <a:t>Προώθηση της οικονομικής ανάπτυξης &gt; Ενίσχυση ατόμων για επαγγελματική ανέλιξη</a:t>
          </a:r>
          <a:endParaRPr lang="en-US" sz="2400" kern="1200" dirty="0">
            <a:solidFill>
              <a:schemeClr val="tx1">
                <a:lumMod val="85000"/>
                <a:lumOff val="15000"/>
              </a:schemeClr>
            </a:solidFill>
          </a:endParaRPr>
        </a:p>
      </dsp:txBody>
      <dsp:txXfrm>
        <a:off x="8169857" y="1790881"/>
        <a:ext cx="2321642" cy="4409409"/>
      </dsp:txXfrm>
    </dsp:sp>
    <dsp:sp modelId="{23D8CED5-7670-441D-ADF7-E815F20D14A4}">
      <dsp:nvSpPr>
        <dsp:cNvPr id="0" name=""/>
        <dsp:cNvSpPr/>
      </dsp:nvSpPr>
      <dsp:spPr>
        <a:xfrm>
          <a:off x="10515088"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325F1E0-CB9A-48E9-9FDE-5ED19B68C578}">
      <dsp:nvSpPr>
        <dsp:cNvPr id="0" name=""/>
        <dsp:cNvSpPr/>
      </dsp:nvSpPr>
      <dsp:spPr>
        <a:xfrm>
          <a:off x="10886924" y="1790881"/>
          <a:ext cx="2321642" cy="440940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Προώθηση της εργασιακής ικανοποίησης &gt; Ευθυγράμμιση των δεξιοτήτων με τους προσωπικούς και επαγγελματικούς στόχους</a:t>
          </a:r>
          <a:endParaRPr lang="en-US" sz="2400" kern="1200">
            <a:solidFill>
              <a:schemeClr val="tx1">
                <a:lumMod val="85000"/>
                <a:lumOff val="15000"/>
              </a:schemeClr>
            </a:solidFill>
          </a:endParaRPr>
        </a:p>
      </dsp:txBody>
      <dsp:txXfrm>
        <a:off x="10886924" y="1790881"/>
        <a:ext cx="2321642" cy="4409409"/>
      </dsp:txXfrm>
    </dsp:sp>
    <dsp:sp modelId="{14E0CA49-EEBC-4CED-B4E1-0D33B3CDA4F6}">
      <dsp:nvSpPr>
        <dsp:cNvPr id="0" name=""/>
        <dsp:cNvSpPr/>
      </dsp:nvSpPr>
      <dsp:spPr>
        <a:xfrm>
          <a:off x="13232155" y="3874086"/>
          <a:ext cx="348246" cy="243000"/>
        </a:xfrm>
        <a:prstGeom prst="rightArrow">
          <a:avLst>
            <a:gd name="adj1" fmla="val 50000"/>
            <a:gd name="adj2" fmla="val 5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2F62D73-1D62-498B-8EF1-9BD5F644301B}">
      <dsp:nvSpPr>
        <dsp:cNvPr id="0" name=""/>
        <dsp:cNvSpPr/>
      </dsp:nvSpPr>
      <dsp:spPr>
        <a:xfrm>
          <a:off x="13603990" y="1790881"/>
          <a:ext cx="2321642" cy="4409409"/>
        </a:xfrm>
        <a:prstGeom prst="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066800">
            <a:lnSpc>
              <a:spcPct val="90000"/>
            </a:lnSpc>
            <a:spcBef>
              <a:spcPct val="0"/>
            </a:spcBef>
            <a:spcAft>
              <a:spcPct val="35000"/>
            </a:spcAft>
            <a:buNone/>
          </a:pPr>
          <a:r>
            <a:rPr lang="en-GB" sz="2400" b="0" i="0" kern="1200">
              <a:solidFill>
                <a:schemeClr val="tx1">
                  <a:lumMod val="85000"/>
                  <a:lumOff val="15000"/>
                </a:schemeClr>
              </a:solidFill>
            </a:rPr>
            <a:t>Προώθηση της κοινωνικής ευημερίας &gt; Συμβολή στη σταθερή απασχόληση και την ευημερία</a:t>
          </a:r>
          <a:endParaRPr lang="en-US" sz="2400" kern="1200">
            <a:solidFill>
              <a:schemeClr val="tx1">
                <a:lumMod val="85000"/>
                <a:lumOff val="15000"/>
              </a:schemeClr>
            </a:solidFill>
          </a:endParaRPr>
        </a:p>
      </dsp:txBody>
      <dsp:txXfrm>
        <a:off x="13603990" y="1790881"/>
        <a:ext cx="2321642" cy="44094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4DDF086D-2918-A24B-57D3-AFF58B6EEA03}"/>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E5E0067-B492-1A3A-BC5D-1301BEF061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442A0D0A-2A0A-657E-2352-CEBA1570A1A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5560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AB0CD439-4584-83AB-AF76-294779DF9558}"/>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B8BA9482-44FE-3F05-FD36-CFB988800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A95132F-D6B5-789D-48A5-B66B2E8123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508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37FBAFFB-BF49-AFA4-2BD7-1800B3655134}"/>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CC28585-11F6-F12D-28CB-5161731AC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B32F93C-37F7-7CCB-D43F-38881A9FD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0137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a:extLst>
            <a:ext uri="{FF2B5EF4-FFF2-40B4-BE49-F238E27FC236}">
              <a16:creationId xmlns:a16="http://schemas.microsoft.com/office/drawing/2014/main" id="{37FBAFFB-BF49-AFA4-2BD7-1800B3655134}"/>
            </a:ext>
          </a:extLst>
        </p:cNvPr>
        <p:cNvGrpSpPr/>
        <p:nvPr/>
      </p:nvGrpSpPr>
      <p:grpSpPr>
        <a:xfrm>
          <a:off x="0" y="0"/>
          <a:ext cx="0" cy="0"/>
          <a:chOff x="0" y="0"/>
          <a:chExt cx="0" cy="0"/>
        </a:xfrm>
      </p:grpSpPr>
      <p:sp>
        <p:nvSpPr>
          <p:cNvPr id="438" name="Google Shape;438;p21:notes">
            <a:extLst>
              <a:ext uri="{FF2B5EF4-FFF2-40B4-BE49-F238E27FC236}">
                <a16:creationId xmlns:a16="http://schemas.microsoft.com/office/drawing/2014/main" id="{7CC28585-11F6-F12D-28CB-5161731AC82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a:extLst>
              <a:ext uri="{FF2B5EF4-FFF2-40B4-BE49-F238E27FC236}">
                <a16:creationId xmlns:a16="http://schemas.microsoft.com/office/drawing/2014/main" id="{0B32F93C-37F7-7CCB-D43F-38881A9FD4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53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A1D17335-624D-F669-0248-8AE534126F2E}"/>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B156606F-57A8-AE04-0F14-60646E2369C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02D7ABD1-43D1-8F46-243A-79943302CD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25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4E29C0A5-4BC8-4226-703B-9586DEA3548C}"/>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787F7054-7A2A-3A5E-7AC9-AA56E66043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2683936E-B947-4B5C-254B-1ED74A47BA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46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3" name="Google Shape;473;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E1D79683-8A6F-D6A1-9D59-DB438EE7FB67}"/>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DDDE5385-BA3C-FDAE-7F10-AA6674D0A13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021053BF-8198-5A3A-0422-4045917C79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129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a:extLst>
            <a:ext uri="{FF2B5EF4-FFF2-40B4-BE49-F238E27FC236}">
              <a16:creationId xmlns:a16="http://schemas.microsoft.com/office/drawing/2014/main" id="{1673A416-8305-556F-2B1E-B8E285E25ED9}"/>
            </a:ext>
          </a:extLst>
        </p:cNvPr>
        <p:cNvGrpSpPr/>
        <p:nvPr/>
      </p:nvGrpSpPr>
      <p:grpSpPr>
        <a:xfrm>
          <a:off x="0" y="0"/>
          <a:ext cx="0" cy="0"/>
          <a:chOff x="0" y="0"/>
          <a:chExt cx="0" cy="0"/>
        </a:xfrm>
      </p:grpSpPr>
      <p:sp>
        <p:nvSpPr>
          <p:cNvPr id="455" name="Google Shape;455;p22:notes">
            <a:extLst>
              <a:ext uri="{FF2B5EF4-FFF2-40B4-BE49-F238E27FC236}">
                <a16:creationId xmlns:a16="http://schemas.microsoft.com/office/drawing/2014/main" id="{65D5B2FC-1446-5EE5-768A-982FD015CE8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6" name="Google Shape;456;p22:notes">
            <a:extLst>
              <a:ext uri="{FF2B5EF4-FFF2-40B4-BE49-F238E27FC236}">
                <a16:creationId xmlns:a16="http://schemas.microsoft.com/office/drawing/2014/main" id="{C078EE2B-CD1C-9869-1C5D-DF15CA27FC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7251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3" name="Google Shape;383;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7C67AD9E-48D9-2B78-99F6-443AE21BBB3A}"/>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D0481E8C-D9FD-18B6-227C-BC1F4DEB07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a:extLst>
              <a:ext uri="{FF2B5EF4-FFF2-40B4-BE49-F238E27FC236}">
                <a16:creationId xmlns:a16="http://schemas.microsoft.com/office/drawing/2014/main" id="{1226B0FD-FE08-EDE8-EFB6-30B5335AC7F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5141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a:extLst>
            <a:ext uri="{FF2B5EF4-FFF2-40B4-BE49-F238E27FC236}">
              <a16:creationId xmlns:a16="http://schemas.microsoft.com/office/drawing/2014/main" id="{9923CF3E-22C2-A563-05F8-5443DE052ED7}"/>
            </a:ext>
          </a:extLst>
        </p:cNvPr>
        <p:cNvGrpSpPr/>
        <p:nvPr/>
      </p:nvGrpSpPr>
      <p:grpSpPr>
        <a:xfrm>
          <a:off x="0" y="0"/>
          <a:ext cx="0" cy="0"/>
          <a:chOff x="0" y="0"/>
          <a:chExt cx="0" cy="0"/>
        </a:xfrm>
      </p:grpSpPr>
      <p:sp>
        <p:nvSpPr>
          <p:cNvPr id="395" name="Google Shape;395;p19:notes">
            <a:extLst>
              <a:ext uri="{FF2B5EF4-FFF2-40B4-BE49-F238E27FC236}">
                <a16:creationId xmlns:a16="http://schemas.microsoft.com/office/drawing/2014/main" id="{340D4278-2380-52D7-7200-B88B6C293D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6" name="Google Shape;396;p19:notes">
            <a:extLst>
              <a:ext uri="{FF2B5EF4-FFF2-40B4-BE49-F238E27FC236}">
                <a16:creationId xmlns:a16="http://schemas.microsoft.com/office/drawing/2014/main" id="{3D52D377-E638-2335-C6D3-8001243DF4A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7405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C7AB470D-B496-694E-3A45-17CF3C7314E2}"/>
            </a:ext>
          </a:extLst>
        </p:cNvPr>
        <p:cNvGrpSpPr/>
        <p:nvPr/>
      </p:nvGrpSpPr>
      <p:grpSpPr>
        <a:xfrm>
          <a:off x="0" y="0"/>
          <a:ext cx="0" cy="0"/>
          <a:chOff x="0" y="0"/>
          <a:chExt cx="0" cy="0"/>
        </a:xfrm>
      </p:grpSpPr>
      <p:sp>
        <p:nvSpPr>
          <p:cNvPr id="414" name="Google Shape;414;p20:notes">
            <a:extLst>
              <a:ext uri="{FF2B5EF4-FFF2-40B4-BE49-F238E27FC236}">
                <a16:creationId xmlns:a16="http://schemas.microsoft.com/office/drawing/2014/main" id="{DE0EB19F-644F-4B90-F6A0-3DA085C4FBD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a:extLst>
              <a:ext uri="{FF2B5EF4-FFF2-40B4-BE49-F238E27FC236}">
                <a16:creationId xmlns:a16="http://schemas.microsoft.com/office/drawing/2014/main" id="{202AAE42-9CA4-F961-D5ED-66D7B87CC6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662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a:extLst>
            <a:ext uri="{FF2B5EF4-FFF2-40B4-BE49-F238E27FC236}">
              <a16:creationId xmlns:a16="http://schemas.microsoft.com/office/drawing/2014/main" id="{FF329385-C388-82B3-2A48-86A261433A5B}"/>
            </a:ext>
          </a:extLst>
        </p:cNvPr>
        <p:cNvGrpSpPr/>
        <p:nvPr/>
      </p:nvGrpSpPr>
      <p:grpSpPr>
        <a:xfrm>
          <a:off x="0" y="0"/>
          <a:ext cx="0" cy="0"/>
          <a:chOff x="0" y="0"/>
          <a:chExt cx="0" cy="0"/>
        </a:xfrm>
      </p:grpSpPr>
      <p:sp>
        <p:nvSpPr>
          <p:cNvPr id="414" name="Google Shape;414;p20:notes">
            <a:extLst>
              <a:ext uri="{FF2B5EF4-FFF2-40B4-BE49-F238E27FC236}">
                <a16:creationId xmlns:a16="http://schemas.microsoft.com/office/drawing/2014/main" id="{06B0CC5C-C6E1-EE26-B6E5-896DD6BADE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5" name="Google Shape;415;p20:notes">
            <a:extLst>
              <a:ext uri="{FF2B5EF4-FFF2-40B4-BE49-F238E27FC236}">
                <a16:creationId xmlns:a16="http://schemas.microsoft.com/office/drawing/2014/main" id="{8EFCDA50-A650-A873-C655-64C6267C43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51421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9" name="Google Shape;43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2"/>
          <p:cNvSpPr>
            <a:spLocks noGrp="1"/>
          </p:cNvSpPr>
          <p:nvPr>
            <p:ph type="pic" idx="2"/>
          </p:nvPr>
        </p:nvSpPr>
        <p:spPr>
          <a:xfrm>
            <a:off x="1792288" y="612775"/>
            <a:ext cx="5486400" cy="4114800"/>
          </a:xfrm>
          <a:prstGeom prst="rect">
            <a:avLst/>
          </a:prstGeom>
          <a:noFill/>
          <a:ln>
            <a:noFill/>
          </a:ln>
        </p:spPr>
      </p:sp>
      <p:sp>
        <p:nvSpPr>
          <p:cNvPr id="64" name="Google Shape;64;p5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notesSlide" Target="../notesSlides/notesSlide12.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HyJ81FB_wAI?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image" Target="../media/image11.jpeg"/></Relationships>
</file>

<file path=ppt/slides/_rels/slide1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notesSlide" Target="../notesSlides/notesSlide13.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ideo" Target="https://www.youtube.com/embed/mDz8sdlBP8o?feature=oembed" TargetMode="Externa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6.png"/><Relationship Id="rId9" Type="http://schemas.openxmlformats.org/officeDocument/2006/relationships/hyperlink" Target="https://youtu.be/mDz8sdlBP8o?feature=shared"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www.ssph-journal.org/journals/public-health-reviews/articles/10.3389/phrs.2022.1604795/full" TargetMode="External"/><Relationship Id="rId3" Type="http://schemas.openxmlformats.org/officeDocument/2006/relationships/image" Target="../media/image6.png"/><Relationship Id="rId7" Type="http://schemas.openxmlformats.org/officeDocument/2006/relationships/hyperlink" Target="https://www.frontiersin.org/journals/psychology/articles/10.3389/fpsyg.2022.1039025/ful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6.png"/><Relationship Id="rId7" Type="http://schemas.openxmlformats.org/officeDocument/2006/relationships/diagramData" Target="../diagrams/data10.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0.xml"/><Relationship Id="rId5" Type="http://schemas.openxmlformats.org/officeDocument/2006/relationships/image" Target="../media/image2.pn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6.png"/><Relationship Id="rId7" Type="http://schemas.openxmlformats.org/officeDocument/2006/relationships/diagramData" Target="../diagrams/data1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hyperlink" Target="https://op.europa.eu/webpub/empl/VET-skills-for-today-and-future/pdf/KE0621179ENN.pdf" TargetMode="External"/><Relationship Id="rId3" Type="http://schemas.openxmlformats.org/officeDocument/2006/relationships/image" Target="../media/image6.png"/><Relationship Id="rId7" Type="http://schemas.openxmlformats.org/officeDocument/2006/relationships/diagramData" Target="../diagrams/data12.xml"/><Relationship Id="rId12"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12.xml"/><Relationship Id="rId5" Type="http://schemas.openxmlformats.org/officeDocument/2006/relationships/image" Target="../media/image2.png"/><Relationship Id="rId10" Type="http://schemas.openxmlformats.org/officeDocument/2006/relationships/diagramColors" Target="../diagrams/colors12.xml"/><Relationship Id="rId4" Type="http://schemas.openxmlformats.org/officeDocument/2006/relationships/image" Target="../media/image1.png"/><Relationship Id="rId9" Type="http://schemas.openxmlformats.org/officeDocument/2006/relationships/diagramQuickStyle" Target="../diagrams/quickStyle12.xml"/></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soeonline.american.edu/blog/flipped-classroom-pros-ands-cons/" TargetMode="External"/><Relationship Id="rId7" Type="http://schemas.openxmlformats.org/officeDocument/2006/relationships/hyperlink" Target="https://www.frontiersin.org/journals/psychology/articles/10.3389/fpsyg.2022.1039025/full" TargetMode="External"/><Relationship Id="rId2" Type="http://schemas.openxmlformats.org/officeDocument/2006/relationships/hyperlink" Target="https://www.sciencedirect.com/science/article/abs/pii/S0360131518302045" TargetMode="External"/><Relationship Id="rId1" Type="http://schemas.openxmlformats.org/officeDocument/2006/relationships/slideLayout" Target="../slideLayouts/slideLayout1.xml"/><Relationship Id="rId6" Type="http://schemas.openxmlformats.org/officeDocument/2006/relationships/hyperlink" Target="https://www.itstudy.hu/en/projects/flipped-classroom" TargetMode="External"/><Relationship Id="rId5" Type="http://schemas.openxmlformats.org/officeDocument/2006/relationships/hyperlink" Target="https://www.atlantis-press.com/proceedings/emtc-14/11721" TargetMode="External"/><Relationship Id="rId10" Type="http://schemas.openxmlformats.org/officeDocument/2006/relationships/image" Target="../media/image3.png"/><Relationship Id="rId4" Type="http://schemas.openxmlformats.org/officeDocument/2006/relationships/hyperlink" Target="https://www.linkedin.com/advice/3/what-main-challenges-solutions-flipped-classroom"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3.png"/><Relationship Id="rId4" Type="http://schemas.openxmlformats.org/officeDocument/2006/relationships/image" Target="../media/image16.png"/><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www.maneuveringthemiddle.com/the-flipped-classroom-and-hybrid-learning/"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4.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2.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scholar.google.com/scholar_lookup?author=H.+Singh&amp;author=S.+Jaswant&amp;author=C.+K.+S.+Singh&amp;author=T.+M.+T.+Mohtar&amp;author=N.+A.+Mostafa&amp;publication_year=2017&amp;title=A+review+of+research+on+flipped+classroom+approach+for+teaching+communication+skills+in+English&amp;journal=Int.+J.+Acad.+Res.+Bus.+Soc.+Sci.&amp;volume=7&amp;" TargetMode="External"/><Relationship Id="rId13"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hyperlink" Target="https://scholar.google.com/scholar_lookup?author=V.+Bhagat&amp;author=H.+Mainul&amp;author=I.+Yasrul&amp;author=H.+Rohayah&amp;author=M.+K.+Che&amp;publication_year=2016&amp;title=Emotional+maturity+of+medical+students+impacting+their+adult+learning+skills+in+a+newly+established+public+medical+school+at+the+east+coast+of+Malaysian+Peninsula&amp;journal=Advances+in+medical+education+and+practice.&amp;volume=7&amp;pages=1-15" TargetMode="External"/><Relationship Id="rId12"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diagramQuickStyle" Target="../diagrams/quickStyle3.xml"/><Relationship Id="rId5" Type="http://schemas.openxmlformats.org/officeDocument/2006/relationships/image" Target="../media/image2.png"/><Relationship Id="rId10" Type="http://schemas.openxmlformats.org/officeDocument/2006/relationships/diagramLayout" Target="../diagrams/layout3.xml"/><Relationship Id="rId4" Type="http://schemas.openxmlformats.org/officeDocument/2006/relationships/image" Target="../media/image1.png"/><Relationship Id="rId9"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6.png"/><Relationship Id="rId7" Type="http://schemas.openxmlformats.org/officeDocument/2006/relationships/diagramData" Target="../diagrams/data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4.xml"/><Relationship Id="rId5" Type="http://schemas.openxmlformats.org/officeDocument/2006/relationships/image" Target="../media/image2.png"/><Relationship Id="rId10" Type="http://schemas.openxmlformats.org/officeDocument/2006/relationships/diagramColors" Target="../diagrams/colors4.xml"/><Relationship Id="rId4" Type="http://schemas.openxmlformats.org/officeDocument/2006/relationships/image" Target="../media/image1.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18" Type="http://schemas.openxmlformats.org/officeDocument/2006/relationships/diagramData" Target="../diagrams/data7.xml"/><Relationship Id="rId26" Type="http://schemas.openxmlformats.org/officeDocument/2006/relationships/diagramColors" Target="../diagrams/colors8.xml"/><Relationship Id="rId3" Type="http://schemas.openxmlformats.org/officeDocument/2006/relationships/image" Target="../media/image6.png"/><Relationship Id="rId21" Type="http://schemas.openxmlformats.org/officeDocument/2006/relationships/diagramColors" Target="../diagrams/colors7.xml"/><Relationship Id="rId7" Type="http://schemas.openxmlformats.org/officeDocument/2006/relationships/diagramData" Target="../diagrams/data5.xml"/><Relationship Id="rId12" Type="http://schemas.openxmlformats.org/officeDocument/2006/relationships/diagramData" Target="../diagrams/data6.xml"/><Relationship Id="rId17" Type="http://schemas.openxmlformats.org/officeDocument/2006/relationships/hyperlink" Target="https://www.frontiersin.org/journals/psychology/articles/10.3389/fpsyg.2022.1039025/full" TargetMode="External"/><Relationship Id="rId25" Type="http://schemas.openxmlformats.org/officeDocument/2006/relationships/diagramQuickStyle" Target="../diagrams/quickStyle8.xml"/><Relationship Id="rId2" Type="http://schemas.openxmlformats.org/officeDocument/2006/relationships/notesSlide" Target="../notesSlides/notesSlide8.xml"/><Relationship Id="rId16" Type="http://schemas.microsoft.com/office/2007/relationships/diagramDrawing" Target="../diagrams/drawing6.xml"/><Relationship Id="rId20" Type="http://schemas.openxmlformats.org/officeDocument/2006/relationships/diagramQuickStyle" Target="../diagrams/quickStyle7.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5.xml"/><Relationship Id="rId24" Type="http://schemas.openxmlformats.org/officeDocument/2006/relationships/diagramLayout" Target="../diagrams/layout8.xml"/><Relationship Id="rId5" Type="http://schemas.openxmlformats.org/officeDocument/2006/relationships/image" Target="../media/image2.png"/><Relationship Id="rId15" Type="http://schemas.openxmlformats.org/officeDocument/2006/relationships/diagramColors" Target="../diagrams/colors6.xml"/><Relationship Id="rId23" Type="http://schemas.openxmlformats.org/officeDocument/2006/relationships/diagramData" Target="../diagrams/data8.xml"/><Relationship Id="rId10" Type="http://schemas.openxmlformats.org/officeDocument/2006/relationships/diagramColors" Target="../diagrams/colors5.xml"/><Relationship Id="rId19" Type="http://schemas.openxmlformats.org/officeDocument/2006/relationships/diagramLayout" Target="../diagrams/layout7.xml"/><Relationship Id="rId4" Type="http://schemas.openxmlformats.org/officeDocument/2006/relationships/image" Target="../media/image1.png"/><Relationship Id="rId9" Type="http://schemas.openxmlformats.org/officeDocument/2006/relationships/diagramQuickStyle" Target="../diagrams/quickStyle5.xml"/><Relationship Id="rId14" Type="http://schemas.openxmlformats.org/officeDocument/2006/relationships/diagramQuickStyle" Target="../diagrams/quickStyle6.xml"/><Relationship Id="rId22" Type="http://schemas.microsoft.com/office/2007/relationships/diagramDrawing" Target="../diagrams/drawing7.xml"/><Relationship Id="rId27" Type="http://schemas.microsoft.com/office/2007/relationships/diagramDrawing" Target="../diagrams/drawing8.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6.png"/><Relationship Id="rId7" Type="http://schemas.openxmlformats.org/officeDocument/2006/relationships/diagramData" Target="../diagrams/data9.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4800" b="1" i="0" u="none" strike="noStrike" cap="none" dirty="0">
                <a:solidFill>
                  <a:srgbClr val="FB8709"/>
                </a:solidFill>
                <a:latin typeface="Arial"/>
                <a:ea typeface="Arial"/>
                <a:cs typeface="Arial"/>
                <a:sym typeface="Arial"/>
              </a:rPr>
              <a:t>Ενότητα 2: Η προσέγγιση της αν</a:t>
            </a:r>
            <a:r>
              <a:rPr lang="el-GR" sz="4800" b="1" i="0" u="none" strike="noStrike" cap="none" dirty="0">
                <a:solidFill>
                  <a:srgbClr val="FB8709"/>
                </a:solidFill>
                <a:latin typeface="Arial"/>
                <a:ea typeface="Arial"/>
                <a:cs typeface="Arial"/>
                <a:sym typeface="Arial"/>
              </a:rPr>
              <a:t>εστραμμένης</a:t>
            </a:r>
            <a:r>
              <a:rPr lang="en-GB" sz="4800" b="1" i="0" u="none" strike="noStrike" cap="none" dirty="0">
                <a:solidFill>
                  <a:srgbClr val="FB8709"/>
                </a:solidFill>
                <a:latin typeface="Arial"/>
                <a:ea typeface="Arial"/>
                <a:cs typeface="Arial"/>
                <a:sym typeface="Arial"/>
              </a:rPr>
              <a:t> τάξης</a:t>
            </a:r>
            <a:endParaRPr lang="en-GB" sz="4800" b="1" dirty="0">
              <a:solidFill>
                <a:srgbClr val="FB8709"/>
              </a:solidFill>
            </a:endParaRPr>
          </a:p>
          <a:p>
            <a:pPr marL="0" marR="0" lvl="0" indent="0" algn="l" rtl="0">
              <a:spcBef>
                <a:spcPts val="0"/>
              </a:spcBef>
              <a:spcAft>
                <a:spcPts val="0"/>
              </a:spcAft>
              <a:buNone/>
            </a:pPr>
            <a:r>
              <a:rPr lang="el-GR" sz="4800" b="1" dirty="0">
                <a:solidFill>
                  <a:srgbClr val="033C5B"/>
                </a:solidFill>
              </a:rPr>
              <a:t>Μάθημα </a:t>
            </a:r>
            <a:r>
              <a:rPr lang="en-GB" sz="4800" b="1" i="0" u="none" strike="noStrike" cap="none" dirty="0">
                <a:solidFill>
                  <a:srgbClr val="033C5B"/>
                </a:solidFill>
                <a:latin typeface="Arial"/>
                <a:ea typeface="Arial"/>
                <a:cs typeface="Arial"/>
                <a:sym typeface="Arial"/>
              </a:rPr>
              <a:t>2: Ο ρόλος στην ΕΕΚ, τα οφέλη και οι προκλήσεις </a:t>
            </a:r>
            <a:r>
              <a:rPr lang="en-GB" sz="4800" b="1" i="0" u="none" strike="noStrike" cap="none" dirty="0" err="1">
                <a:solidFill>
                  <a:srgbClr val="033C5B"/>
                </a:solidFill>
                <a:latin typeface="Arial"/>
                <a:ea typeface="Arial"/>
                <a:cs typeface="Arial"/>
                <a:sym typeface="Arial"/>
              </a:rPr>
              <a:t>της</a:t>
            </a:r>
            <a:r>
              <a:rPr lang="en-GB" sz="4800" b="1" i="0" u="none" strike="noStrike" cap="none" dirty="0">
                <a:solidFill>
                  <a:srgbClr val="033C5B"/>
                </a:solidFill>
                <a:latin typeface="Arial"/>
                <a:ea typeface="Arial"/>
                <a:cs typeface="Arial"/>
                <a:sym typeface="Arial"/>
              </a:rPr>
              <a:t> αν</a:t>
            </a:r>
            <a:r>
              <a:rPr lang="el-GR" sz="4800" b="1" i="0" u="none" strike="noStrike" cap="none" dirty="0" err="1">
                <a:solidFill>
                  <a:srgbClr val="033C5B"/>
                </a:solidFill>
                <a:latin typeface="Arial"/>
                <a:ea typeface="Arial"/>
                <a:cs typeface="Arial"/>
                <a:sym typeface="Arial"/>
              </a:rPr>
              <a:t>εστραμ</a:t>
            </a:r>
            <a:r>
              <a:rPr lang="en-GB" sz="4800" b="1" i="0" u="none" strike="noStrike" cap="none" dirty="0">
                <a:solidFill>
                  <a:srgbClr val="033C5B"/>
                </a:solidFill>
                <a:latin typeface="Arial"/>
                <a:ea typeface="Arial"/>
                <a:cs typeface="Arial"/>
                <a:sym typeface="Arial"/>
              </a:rPr>
              <a:t>μ</a:t>
            </a:r>
            <a:r>
              <a:rPr lang="el-GR" sz="4800" b="1" i="0" u="none" strike="noStrike" cap="none" dirty="0">
                <a:solidFill>
                  <a:srgbClr val="033C5B"/>
                </a:solidFill>
                <a:latin typeface="Arial"/>
                <a:ea typeface="Arial"/>
                <a:cs typeface="Arial"/>
                <a:sym typeface="Arial"/>
              </a:rPr>
              <a:t>έ</a:t>
            </a:r>
            <a:r>
              <a:rPr lang="en-GB" sz="4800" b="1" i="0" u="none" strike="noStrike" cap="none" dirty="0" err="1">
                <a:solidFill>
                  <a:srgbClr val="033C5B"/>
                </a:solidFill>
                <a:latin typeface="Arial"/>
                <a:ea typeface="Arial"/>
                <a:cs typeface="Arial"/>
                <a:sym typeface="Arial"/>
              </a:rPr>
              <a:t>νης</a:t>
            </a:r>
            <a:r>
              <a:rPr lang="en-GB" sz="4800" b="1" i="0" u="none" strike="noStrike" cap="none" dirty="0">
                <a:solidFill>
                  <a:srgbClr val="033C5B"/>
                </a:solidFill>
                <a:latin typeface="Arial"/>
                <a:ea typeface="Arial"/>
                <a:cs typeface="Arial"/>
                <a:sym typeface="Arial"/>
              </a:rPr>
              <a:t> τάξης</a:t>
            </a: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3499">
                <a:solidFill>
                  <a:srgbClr val="053249"/>
                </a:solidFill>
                <a:latin typeface="Arial"/>
                <a:ea typeface="Arial"/>
                <a:cs typeface="Arial"/>
                <a:sym typeface="Arial"/>
              </a:rPr>
              <a:t>CollaboratiVET Πρόγραμμα σπουδών για καθηγητές/εκπαιδευτές/εκπαιδευτικούς ΕΕΚ </a:t>
            </a:r>
            <a:endParaRPr/>
          </a:p>
        </p:txBody>
      </p:sp>
      <p:sp>
        <p:nvSpPr>
          <p:cNvPr id="91" name="Google Shape;91;p1"/>
          <p:cNvSpPr txBox="1"/>
          <p:nvPr/>
        </p:nvSpPr>
        <p:spPr>
          <a:xfrm>
            <a:off x="4269859" y="8679077"/>
            <a:ext cx="6720632"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el-GR" sz="12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050" b="0" i="0" u="none" strike="noStrike" cap="none" dirty="0">
              <a:solidFill>
                <a:srgbClr val="121212"/>
              </a:solidFill>
              <a:latin typeface="Arial"/>
              <a:ea typeface="Arial"/>
              <a:cs typeface="Arial"/>
              <a:sym typeface="Arial"/>
            </a:endParaRPr>
          </a:p>
        </p:txBody>
      </p:sp>
      <p:pic>
        <p:nvPicPr>
          <p:cNvPr id="2" name="Picture 1">
            <a:extLst>
              <a:ext uri="{FF2B5EF4-FFF2-40B4-BE49-F238E27FC236}">
                <a16:creationId xmlns:a16="http://schemas.microsoft.com/office/drawing/2014/main" id="{42A0B3AE-94C7-2F32-ECCE-5A504A3FE1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94316" y="9590787"/>
            <a:ext cx="1047619" cy="380952"/>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F3BE62D1-F6CF-87DF-2CA6-A2024A0B3D65}"/>
              </a:ext>
            </a:extLst>
          </p:cNvPr>
          <p:cNvPicPr>
            <a:picLocks noChangeAspect="1"/>
          </p:cNvPicPr>
          <p:nvPr/>
        </p:nvPicPr>
        <p:blipFill>
          <a:blip r:embed="rId6"/>
          <a:srcRect r="59736" b="14882"/>
          <a:stretch/>
        </p:blipFill>
        <p:spPr>
          <a:xfrm>
            <a:off x="10849375" y="777949"/>
            <a:ext cx="6515473" cy="774760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2FC4F8C0-8F74-5B16-E146-BB332362A9E6}"/>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85C081BE-978E-857E-2FE5-3222EF183876}"/>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93F3C1BD-AF0B-7347-693A-99278D113BF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DED31308-6746-A166-FF69-F3751C9960B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71A4FD6C-355E-DA6F-A7E9-3AAB1E008626}"/>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6E1E2E03-5E96-B830-3314-70D9A709EA55}"/>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44A5A3B1-31B8-50F4-6B6D-883F1DBE5ADD}"/>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9898AC25-6242-6773-BD95-5CC2060EBFD3}"/>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74FC9F06-38C3-808E-9BC5-FAC2B5F166AA}"/>
              </a:ext>
            </a:extLst>
          </p:cNvPr>
          <p:cNvSpPr txBox="1"/>
          <p:nvPr/>
        </p:nvSpPr>
        <p:spPr>
          <a:xfrm>
            <a:off x="928005" y="1142309"/>
            <a:ext cx="14970755" cy="118346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sym typeface="Arial"/>
              </a:rPr>
              <a:t>Γεφύρωση δεξιοτήτων με την επαγγελματική σταδιοδρομία</a:t>
            </a:r>
            <a:endParaRPr sz="4800" b="1" dirty="0"/>
          </a:p>
        </p:txBody>
      </p:sp>
      <p:sp>
        <p:nvSpPr>
          <p:cNvPr id="452" name="Google Shape;452;p21">
            <a:extLst>
              <a:ext uri="{FF2B5EF4-FFF2-40B4-BE49-F238E27FC236}">
                <a16:creationId xmlns:a16="http://schemas.microsoft.com/office/drawing/2014/main" id="{EA532A2F-8D9C-9DC6-3339-19BB2701D540}"/>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D21D8E2F-53D1-579F-C716-44B96B3BECF5}"/>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52A6EAD3-2A1A-DE02-7B2C-DFFE88ED6A1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3B6C4C52-1432-69BA-13B6-06869270EAEC}"/>
              </a:ext>
            </a:extLst>
          </p:cNvPr>
          <p:cNvSpPr txBox="1"/>
          <p:nvPr/>
        </p:nvSpPr>
        <p:spPr>
          <a:xfrm>
            <a:off x="5170626" y="9000974"/>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6B5D3B04-74E6-BCD5-563F-53A06C532E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2D3BBE4-CD69-9DEC-7F3D-3DE96AD4451D}"/>
              </a:ext>
            </a:extLst>
          </p:cNvPr>
          <p:cNvSpPr txBox="1"/>
          <p:nvPr/>
        </p:nvSpPr>
        <p:spPr>
          <a:xfrm>
            <a:off x="928005" y="2621768"/>
            <a:ext cx="14260121" cy="5606115"/>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Arial" panose="020B0604020202020204" pitchFamily="34" charset="0"/>
              <a:buChar char="•"/>
            </a:pPr>
            <a:r>
              <a:rPr lang="en-GB" sz="2800" b="1" i="0" u="none" strike="noStrike" cap="none" dirty="0">
                <a:solidFill>
                  <a:schemeClr val="bg2">
                    <a:lumMod val="75000"/>
                  </a:schemeClr>
                </a:solidFill>
                <a:sym typeface="Arial"/>
              </a:rPr>
              <a:t>Εφαρμογή δεξιοτήτων στον πραγματικό κόσμο</a:t>
            </a:r>
            <a:r>
              <a:rPr lang="en-GB" sz="2800" i="0" u="none" strike="noStrike" cap="none" dirty="0">
                <a:solidFill>
                  <a:schemeClr val="bg2">
                    <a:lumMod val="75000"/>
                  </a:schemeClr>
                </a:solidFill>
                <a:sym typeface="Arial"/>
              </a:rPr>
              <a:t>: Η προσέγγιση της </a:t>
            </a:r>
            <a:r>
              <a:rPr lang="el-GR" sz="2800" dirty="0" err="1">
                <a:solidFill>
                  <a:schemeClr val="bg2">
                    <a:lumMod val="75000"/>
                  </a:schemeClr>
                </a:solidFill>
              </a:rPr>
              <a:t>ανεστραμμέ</a:t>
            </a:r>
            <a:r>
              <a:rPr lang="en-GB" sz="2800" i="0" u="none" strike="noStrike" cap="none" dirty="0" err="1">
                <a:solidFill>
                  <a:schemeClr val="bg2">
                    <a:lumMod val="75000"/>
                  </a:schemeClr>
                </a:solidFill>
                <a:sym typeface="Arial"/>
              </a:rPr>
              <a:t>νης</a:t>
            </a:r>
            <a:r>
              <a:rPr lang="en-GB" sz="2800" i="0" u="none" strike="noStrike" cap="none" dirty="0">
                <a:solidFill>
                  <a:schemeClr val="bg2">
                    <a:lumMod val="75000"/>
                  </a:schemeClr>
                </a:solidFill>
                <a:sym typeface="Arial"/>
              </a:rPr>
              <a:t> τάξης παρέχει ευκαιρίες στους μαθητές να εφαρμόσουν τις θεωρητικές γνώσεις σε πραγματικές εργασίες. Αφιερώνοντας χρόνο μέσα στην τάξη σε πρακτικές δραστηριότητες, προσομοιώσεις και μελέτες περιπτώσεων, οι μαθητές αναπτύσσουν πρακτικές δεξιότητες που σχετίζονται άμεσα με την επαγγελματική τους πορεία.</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2800" b="1" i="0" u="none" strike="noStrike" cap="none" dirty="0">
                <a:solidFill>
                  <a:schemeClr val="bg2">
                    <a:lumMod val="75000"/>
                  </a:schemeClr>
                </a:solidFill>
                <a:sym typeface="Arial"/>
              </a:rPr>
              <a:t>Ενίσχυση κρίσιμων δεξιοτήτων του εργατικού δυναμικού</a:t>
            </a:r>
            <a:r>
              <a:rPr lang="en-GB" sz="2800" i="0" u="none" strike="noStrike" cap="none" dirty="0">
                <a:solidFill>
                  <a:schemeClr val="bg2">
                    <a:lumMod val="75000"/>
                  </a:schemeClr>
                </a:solidFill>
                <a:sym typeface="Arial"/>
              </a:rPr>
              <a:t>: Μέσα από συνεργατικά έργα και ασκήσεις επίλυσης προβλημάτων, το </a:t>
            </a:r>
            <a:r>
              <a:rPr lang="el-GR" sz="2800" dirty="0">
                <a:solidFill>
                  <a:schemeClr val="bg2">
                    <a:lumMod val="75000"/>
                  </a:schemeClr>
                </a:solidFill>
              </a:rPr>
              <a:t>ανεστραμμένο μοντέλο </a:t>
            </a:r>
            <a:r>
              <a:rPr lang="en-GB" sz="2800" i="0" u="none" strike="noStrike" cap="none" dirty="0">
                <a:solidFill>
                  <a:schemeClr val="bg2">
                    <a:lumMod val="75000"/>
                  </a:schemeClr>
                </a:solidFill>
                <a:sym typeface="Arial"/>
              </a:rPr>
              <a:t>β</a:t>
            </a:r>
            <a:r>
              <a:rPr lang="en-GB" sz="2800" i="0" u="none" strike="noStrike" cap="none" dirty="0" err="1">
                <a:solidFill>
                  <a:schemeClr val="bg2">
                    <a:lumMod val="75000"/>
                  </a:schemeClr>
                </a:solidFill>
                <a:sym typeface="Arial"/>
              </a:rPr>
              <a:t>οηθά</a:t>
            </a:r>
            <a:r>
              <a:rPr lang="en-GB" sz="2800" i="0" u="none" strike="noStrike" cap="none" dirty="0">
                <a:solidFill>
                  <a:schemeClr val="bg2">
                    <a:lumMod val="75000"/>
                  </a:schemeClr>
                </a:solidFill>
                <a:sym typeface="Arial"/>
              </a:rPr>
              <a:t> τους μαθητές να αναπτύξουν κρίσιμες δεξιότητες του εργατικού δυναμικού, όπως: </a:t>
            </a:r>
          </a:p>
          <a:p>
            <a:pPr marL="792000" lvl="8" indent="-457200">
              <a:buSzPts val="3200"/>
              <a:buFont typeface="Arial" panose="020B0604020202020204" pitchFamily="34" charset="0"/>
              <a:buChar char="•"/>
            </a:pPr>
            <a:r>
              <a:rPr lang="en-GB" sz="2800" i="0" u="none" strike="noStrike" cap="none" dirty="0">
                <a:solidFill>
                  <a:schemeClr val="bg2">
                    <a:lumMod val="75000"/>
                  </a:schemeClr>
                </a:solidFill>
                <a:sym typeface="Arial"/>
              </a:rPr>
              <a:t>Επίλυση προβλημάτων και κριτική σκέψη.</a:t>
            </a:r>
          </a:p>
          <a:p>
            <a:pPr marL="792000" lvl="8" indent="-457200">
              <a:buSzPts val="3200"/>
              <a:buFont typeface="Arial" panose="020B0604020202020204" pitchFamily="34" charset="0"/>
              <a:buChar char="•"/>
            </a:pPr>
            <a:r>
              <a:rPr lang="en-GB" sz="2800" i="0" u="none" strike="noStrike" cap="none" dirty="0">
                <a:solidFill>
                  <a:schemeClr val="bg2">
                    <a:lumMod val="75000"/>
                  </a:schemeClr>
                </a:solidFill>
                <a:sym typeface="Arial"/>
              </a:rPr>
              <a:t>Επικοινωνία και ομαδική εργασία.</a:t>
            </a:r>
          </a:p>
          <a:p>
            <a:pPr marL="792000" lvl="8" indent="-457200">
              <a:buSzPts val="3200"/>
              <a:buFont typeface="Arial" panose="020B0604020202020204" pitchFamily="34" charset="0"/>
              <a:buChar char="•"/>
            </a:pPr>
            <a:r>
              <a:rPr lang="en-GB" sz="2800" i="0" u="none" strike="noStrike" cap="none" dirty="0">
                <a:solidFill>
                  <a:schemeClr val="bg2">
                    <a:lumMod val="75000"/>
                  </a:schemeClr>
                </a:solidFill>
                <a:sym typeface="Arial"/>
              </a:rPr>
              <a:t>Προσαρμοστικότητα και αυτοδιαχείριση.</a:t>
            </a:r>
          </a:p>
        </p:txBody>
      </p:sp>
      <p:pic>
        <p:nvPicPr>
          <p:cNvPr id="7" name="Picture 6" descr="A diagram of a variety of people&#10;&#10;Description automatically generated with medium confidence">
            <a:extLst>
              <a:ext uri="{FF2B5EF4-FFF2-40B4-BE49-F238E27FC236}">
                <a16:creationId xmlns:a16="http://schemas.microsoft.com/office/drawing/2014/main" id="{12E1E9C2-CD90-5F61-621D-96589AED1889}"/>
              </a:ext>
            </a:extLst>
          </p:cNvPr>
          <p:cNvPicPr>
            <a:picLocks noChangeAspect="1"/>
          </p:cNvPicPr>
          <p:nvPr/>
        </p:nvPicPr>
        <p:blipFill>
          <a:blip r:embed="rId7"/>
          <a:stretch>
            <a:fillRect/>
          </a:stretch>
        </p:blipFill>
        <p:spPr>
          <a:xfrm>
            <a:off x="10445891" y="6060968"/>
            <a:ext cx="6591850" cy="2937339"/>
          </a:xfrm>
          <a:prstGeom prst="rect">
            <a:avLst/>
          </a:prstGeom>
        </p:spPr>
      </p:pic>
    </p:spTree>
    <p:extLst>
      <p:ext uri="{BB962C8B-B14F-4D97-AF65-F5344CB8AC3E}">
        <p14:creationId xmlns:p14="http://schemas.microsoft.com/office/powerpoint/2010/main" val="3612906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AF43C2FB-649D-3E4A-476A-8E1AD384D1E3}"/>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2B56AF17-EC49-91EE-9C68-BD9D3D12F4D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84FC9451-9E87-E32D-1C23-9BDB43A391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1528894E-C71C-8FF4-F942-4AB5F61D355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37152524-3DA4-5CA7-33BC-EE2C04EA4CEE}"/>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3B88F81-2BC8-3F88-EE2D-4466FD5E77CC}"/>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B5E52796-C5FC-D9B5-6755-0B59BB3AC6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ABB97928-B801-092C-C5B4-E3D84A3C6B57}"/>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2EE8A061-CF05-8EDC-1591-0BE2F999B9CC}"/>
              </a:ext>
            </a:extLst>
          </p:cNvPr>
          <p:cNvSpPr txBox="1"/>
          <p:nvPr/>
        </p:nvSpPr>
        <p:spPr>
          <a:xfrm>
            <a:off x="818920" y="1284869"/>
            <a:ext cx="15694496" cy="34797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sym typeface="Arial"/>
              </a:rPr>
              <a:t>Γεφύρωση δεξιοτήτων με την επαγγελματική σταδιοδρομία</a:t>
            </a:r>
            <a:endParaRPr sz="4800" b="1" dirty="0"/>
          </a:p>
        </p:txBody>
      </p:sp>
      <p:sp>
        <p:nvSpPr>
          <p:cNvPr id="452" name="Google Shape;452;p21">
            <a:extLst>
              <a:ext uri="{FF2B5EF4-FFF2-40B4-BE49-F238E27FC236}">
                <a16:creationId xmlns:a16="http://schemas.microsoft.com/office/drawing/2014/main" id="{988F5D11-E7D9-3ADF-191C-B8C7FC5C2672}"/>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B670A48-25BD-DFC7-A70E-39A39B5E927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2D4CEA8-1363-B6A3-D736-0966F3308AC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6B958EAE-9F73-5231-EF92-AF5C1A9571F9}"/>
              </a:ext>
            </a:extLst>
          </p:cNvPr>
          <p:cNvSpPr txBox="1"/>
          <p:nvPr/>
        </p:nvSpPr>
        <p:spPr>
          <a:xfrm>
            <a:off x="5156771" y="8911161"/>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D35AFFF0-3491-41CC-E6E1-189F22853BC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A43226D4-F43F-14C6-0B56-F43ABE331A6C}"/>
              </a:ext>
            </a:extLst>
          </p:cNvPr>
          <p:cNvSpPr txBox="1"/>
          <p:nvPr/>
        </p:nvSpPr>
        <p:spPr>
          <a:xfrm>
            <a:off x="954926" y="2983056"/>
            <a:ext cx="15558490" cy="5606115"/>
          </a:xfrm>
          <a:prstGeom prst="rect">
            <a:avLst/>
          </a:prstGeom>
          <a:noFill/>
          <a:ln>
            <a:noFill/>
          </a:ln>
        </p:spPr>
        <p:txBody>
          <a:bodyPr spcFirstLastPara="1" wrap="square" lIns="0" tIns="0" rIns="0" bIns="0" anchor="t" anchorCtr="0">
            <a:noAutofit/>
          </a:bodyPr>
          <a:lstStyle/>
          <a:p>
            <a:pPr marL="457200" lvl="0" indent="-457200">
              <a:buSzPts val="3200"/>
              <a:buFont typeface="Arial" panose="020B0604020202020204" pitchFamily="34" charset="0"/>
              <a:buChar char="•"/>
            </a:pPr>
            <a:r>
              <a:rPr lang="en-GB" sz="2800" b="1" i="0" u="none" strike="noStrike" cap="none" dirty="0">
                <a:solidFill>
                  <a:srgbClr val="000000"/>
                </a:solidFill>
                <a:latin typeface="Arial"/>
                <a:ea typeface="Arial"/>
                <a:cs typeface="Arial"/>
                <a:sym typeface="Arial"/>
              </a:rPr>
              <a:t>Εξατομικευμένη μάθηση για επαγγελματική ετοιμότητα</a:t>
            </a:r>
            <a:r>
              <a:rPr lang="en-GB" sz="2800" i="0" u="none" strike="noStrike" cap="none" dirty="0">
                <a:solidFill>
                  <a:srgbClr val="000000"/>
                </a:solidFill>
                <a:latin typeface="Arial"/>
                <a:ea typeface="Arial"/>
                <a:cs typeface="Arial"/>
                <a:sym typeface="Arial"/>
              </a:rPr>
              <a:t>: </a:t>
            </a:r>
            <a:r>
              <a:rPr lang="el-GR" sz="2800" i="0" u="none" strike="noStrike" cap="none" dirty="0">
                <a:solidFill>
                  <a:srgbClr val="000000"/>
                </a:solidFill>
                <a:latin typeface="Arial"/>
                <a:ea typeface="Arial"/>
                <a:cs typeface="Arial"/>
                <a:sym typeface="Arial"/>
              </a:rPr>
              <a:t>η</a:t>
            </a:r>
            <a:r>
              <a:rPr lang="el-GR" sz="2800" dirty="0"/>
              <a:t> ανεστραμμένη προσέγγιση επιτρέπει στους μαθητές να προχωρούν με το δικό τους ρυθμό με το υλικό πριν από την τάξη, εξασφαλίζοντας ότι κατέχουν θεμελιώδεις δεξιότητες πριν τις εφαρμόσουν στην τάξη. Αυτό τους προετοιμάζει για να ανταποκριθούν στις συγκεκριμένες απαιτήσεις της επιλεγμένης σταδιοδρομίας τους, καθιστώντας τους έτοιμους για εργασία μετά την αποφοίτησή τους</a:t>
            </a:r>
          </a:p>
          <a:p>
            <a:pPr marL="457200" lvl="0" indent="-457200">
              <a:buSzPts val="3200"/>
              <a:buFont typeface="Arial" panose="020B0604020202020204" pitchFamily="34" charset="0"/>
              <a:buChar char="•"/>
            </a:pPr>
            <a:r>
              <a:rPr lang="en-GB" sz="2800" b="1" i="0" u="none" strike="noStrike" cap="none" dirty="0" err="1">
                <a:solidFill>
                  <a:srgbClr val="000000"/>
                </a:solidFill>
                <a:latin typeface="Arial"/>
                <a:ea typeface="Arial"/>
                <a:cs typeface="Arial"/>
                <a:sym typeface="Arial"/>
              </a:rPr>
              <a:t>Βιομηχ</a:t>
            </a:r>
            <a:r>
              <a:rPr lang="en-GB" sz="2800" b="1" i="0" u="none" strike="noStrike" cap="none" dirty="0">
                <a:solidFill>
                  <a:srgbClr val="000000"/>
                </a:solidFill>
                <a:latin typeface="Arial"/>
                <a:ea typeface="Arial"/>
                <a:cs typeface="Arial"/>
                <a:sym typeface="Arial"/>
              </a:rPr>
              <a:t>ανική ευθυγράμμιση</a:t>
            </a:r>
            <a:r>
              <a:rPr lang="en-GB" sz="2800" i="0" u="none" strike="noStrike" cap="none" dirty="0">
                <a:solidFill>
                  <a:srgbClr val="000000"/>
                </a:solidFill>
                <a:latin typeface="Arial"/>
                <a:ea typeface="Arial"/>
                <a:cs typeface="Arial"/>
                <a:sym typeface="Arial"/>
              </a:rPr>
              <a:t>: Οι εκπαιδευτές μπορούν να ευθυγραμμίσουν τις δραστηριότητες της ανεστραμμένης τάξης με τα βιομηχανικά πρότυπα και τις αναδυόμενες τάσεις, διασφαλίζοντας ότι οι εκπαιδευόμενοι είναι προετοιμασμένοι για τις τελευταίες τεχνολογίες και πρακτικές στον χώρο εργασίας.</a:t>
            </a:r>
          </a:p>
          <a:p>
            <a:pPr marL="457200" marR="0" lvl="0" indent="-457200" algn="l" rtl="0">
              <a:spcBef>
                <a:spcPts val="0"/>
              </a:spcBef>
              <a:spcAft>
                <a:spcPts val="0"/>
              </a:spcAft>
              <a:buClr>
                <a:srgbClr val="000000"/>
              </a:buClr>
              <a:buSzPts val="3200"/>
              <a:buFont typeface="Arial" panose="020B0604020202020204" pitchFamily="34" charset="0"/>
              <a:buChar char="•"/>
            </a:pPr>
            <a:r>
              <a:rPr lang="en-GB" sz="2800" b="1" i="0" u="none" strike="noStrike" cap="none" dirty="0">
                <a:solidFill>
                  <a:srgbClr val="000000"/>
                </a:solidFill>
                <a:latin typeface="Arial"/>
                <a:ea typeface="Arial"/>
                <a:cs typeface="Arial"/>
                <a:sym typeface="Arial"/>
              </a:rPr>
              <a:t>Δια βίου μάθηση</a:t>
            </a:r>
            <a:r>
              <a:rPr lang="en-GB" sz="2800" i="0" u="none" strike="noStrike" cap="none" dirty="0">
                <a:solidFill>
                  <a:srgbClr val="000000"/>
                </a:solidFill>
                <a:latin typeface="Arial"/>
                <a:ea typeface="Arial"/>
                <a:cs typeface="Arial"/>
                <a:sym typeface="Arial"/>
              </a:rPr>
              <a:t>: Το αν</a:t>
            </a:r>
            <a:r>
              <a:rPr lang="el-GR" sz="2800" i="0" u="none" strike="noStrike" cap="none" dirty="0" err="1">
                <a:solidFill>
                  <a:srgbClr val="000000"/>
                </a:solidFill>
                <a:latin typeface="Arial"/>
                <a:ea typeface="Arial"/>
                <a:cs typeface="Arial"/>
                <a:sym typeface="Arial"/>
              </a:rPr>
              <a:t>εστραμμέν</a:t>
            </a:r>
            <a:r>
              <a:rPr lang="en-GB" sz="2800" i="0" u="none" strike="noStrike" cap="none" dirty="0">
                <a:solidFill>
                  <a:srgbClr val="000000"/>
                </a:solidFill>
                <a:latin typeface="Arial"/>
                <a:ea typeface="Arial"/>
                <a:cs typeface="Arial"/>
                <a:sym typeface="Arial"/>
              </a:rPr>
              <a:t>ο μοντέλο καλλιεργεί τη νοοτροπία της συνεχούς μάθησης, η οποία είναι απαραίτητη για να παραμείνει κανείς ανταγωνιστικός σε μια εξελισσόμενη αγορά εργασίας.</a:t>
            </a:r>
          </a:p>
        </p:txBody>
      </p:sp>
    </p:spTree>
    <p:extLst>
      <p:ext uri="{BB962C8B-B14F-4D97-AF65-F5344CB8AC3E}">
        <p14:creationId xmlns:p14="http://schemas.microsoft.com/office/powerpoint/2010/main" val="3717656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C179F705-571D-7444-5747-A0A988FF406E}"/>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C2954BE3-38E4-65B3-C33D-D2C72C05694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32D4CD34-C0F5-52A4-155D-D650DC3123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C7412CAD-F561-991D-2EC7-3A9F2C0B39D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1BD58F77-1643-F45B-CF95-225167A58A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5CFA2A7-D9B3-52AD-AF9B-A836426B593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600EE7C7-8AB1-21A2-6688-C1F8033B00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F7F035CA-31B5-D282-DD01-E5D13D93C6D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0565A84F-E1FD-5942-2D8E-D4D4BBBF975B}"/>
              </a:ext>
            </a:extLst>
          </p:cNvPr>
          <p:cNvSpPr txBox="1"/>
          <p:nvPr/>
        </p:nvSpPr>
        <p:spPr>
          <a:xfrm>
            <a:off x="928007" y="1127343"/>
            <a:ext cx="15976074" cy="97768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sym typeface="Arial"/>
              </a:rPr>
              <a:t>Γεφύρωση δεξιοτήτων με την επαγγελματική σταδιοδρομία</a:t>
            </a:r>
            <a:endParaRPr sz="4800" b="1" dirty="0"/>
          </a:p>
        </p:txBody>
      </p:sp>
      <p:sp>
        <p:nvSpPr>
          <p:cNvPr id="452" name="Google Shape;452;p21">
            <a:extLst>
              <a:ext uri="{FF2B5EF4-FFF2-40B4-BE49-F238E27FC236}">
                <a16:creationId xmlns:a16="http://schemas.microsoft.com/office/drawing/2014/main" id="{99C2A1D5-E69F-25B9-20A2-60941FB584F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4C4BF4B-9831-F0CF-06D6-729714E1B00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745481FB-1570-C907-FF0F-4F1278FC7F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90A38B3E-5675-3391-8887-D089DC273981}"/>
              </a:ext>
            </a:extLst>
          </p:cNvPr>
          <p:cNvSpPr txBox="1"/>
          <p:nvPr/>
        </p:nvSpPr>
        <p:spPr>
          <a:xfrm>
            <a:off x="5170626" y="8966873"/>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BC865863-BCAC-59CF-9E27-384129CCC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69D97F6-645C-F0C3-A35F-634134E2898E}"/>
              </a:ext>
            </a:extLst>
          </p:cNvPr>
          <p:cNvSpPr txBox="1"/>
          <p:nvPr/>
        </p:nvSpPr>
        <p:spPr>
          <a:xfrm>
            <a:off x="956081" y="2658306"/>
            <a:ext cx="15948000" cy="4356000"/>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b="1" i="0" u="none" strike="noStrike" cap="none" dirty="0">
                <a:solidFill>
                  <a:srgbClr val="000000"/>
                </a:solidFill>
                <a:latin typeface="Arial"/>
                <a:ea typeface="Arial"/>
                <a:cs typeface="Arial"/>
                <a:sym typeface="Arial"/>
              </a:rPr>
              <a:t>Τέλος των διαλέξεων όπως τις ξέρουμε; Αλλαγή της τάξης σε σχολές διοίκησης επιχειρήσεων</a:t>
            </a:r>
            <a:endParaRPr sz="3200" b="1" i="0" u="none" strike="noStrike" cap="none" dirty="0">
              <a:solidFill>
                <a:srgbClr val="121212"/>
              </a:solidFill>
              <a:latin typeface="Arial"/>
              <a:ea typeface="Arial"/>
              <a:cs typeface="Arial"/>
              <a:sym typeface="Arial"/>
            </a:endParaRPr>
          </a:p>
        </p:txBody>
      </p:sp>
      <p:pic>
        <p:nvPicPr>
          <p:cNvPr id="8" name="Picture 7">
            <a:extLst>
              <a:ext uri="{FF2B5EF4-FFF2-40B4-BE49-F238E27FC236}">
                <a16:creationId xmlns:a16="http://schemas.microsoft.com/office/drawing/2014/main" id="{E9588501-6F22-D061-B9EF-820562C08BF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507480" y="8241148"/>
            <a:ext cx="5273040" cy="365760"/>
          </a:xfrm>
          <a:prstGeom prst="rect">
            <a:avLst/>
          </a:prstGeom>
          <a:noFill/>
          <a:ln>
            <a:noFill/>
          </a:ln>
        </p:spPr>
      </p:pic>
      <p:pic>
        <p:nvPicPr>
          <p:cNvPr id="9" name="Online Media 8" title="End of Lectures As We Know Them? - UNSW Business School Flipped Classrooms">
            <a:hlinkClick r:id="" action="ppaction://media"/>
            <a:extLst>
              <a:ext uri="{FF2B5EF4-FFF2-40B4-BE49-F238E27FC236}">
                <a16:creationId xmlns:a16="http://schemas.microsoft.com/office/drawing/2014/main" id="{2859F3C6-F554-80FB-3655-EE696CF9C8DE}"/>
              </a:ext>
            </a:extLst>
          </p:cNvPr>
          <p:cNvPicPr>
            <a:picLocks noRot="1" noChangeAspect="1"/>
          </p:cNvPicPr>
          <p:nvPr>
            <a:videoFile r:link="rId1"/>
          </p:nvPr>
        </p:nvPicPr>
        <p:blipFill>
          <a:blip r:embed="rId9"/>
          <a:stretch>
            <a:fillRect/>
          </a:stretch>
        </p:blipFill>
        <p:spPr>
          <a:xfrm>
            <a:off x="4864528" y="3306765"/>
            <a:ext cx="8558943" cy="4835803"/>
          </a:xfrm>
          <a:prstGeom prst="rect">
            <a:avLst/>
          </a:prstGeom>
        </p:spPr>
      </p:pic>
    </p:spTree>
    <p:extLst>
      <p:ext uri="{BB962C8B-B14F-4D97-AF65-F5344CB8AC3E}">
        <p14:creationId xmlns:p14="http://schemas.microsoft.com/office/powerpoint/2010/main" val="257217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a:extLst>
            <a:ext uri="{FF2B5EF4-FFF2-40B4-BE49-F238E27FC236}">
              <a16:creationId xmlns:a16="http://schemas.microsoft.com/office/drawing/2014/main" id="{C179F705-571D-7444-5747-A0A988FF406E}"/>
            </a:ext>
          </a:extLst>
        </p:cNvPr>
        <p:cNvGrpSpPr/>
        <p:nvPr/>
      </p:nvGrpSpPr>
      <p:grpSpPr>
        <a:xfrm>
          <a:off x="0" y="0"/>
          <a:ext cx="0" cy="0"/>
          <a:chOff x="0" y="0"/>
          <a:chExt cx="0" cy="0"/>
        </a:xfrm>
      </p:grpSpPr>
      <p:sp>
        <p:nvSpPr>
          <p:cNvPr id="441" name="Google Shape;441;p21">
            <a:extLst>
              <a:ext uri="{FF2B5EF4-FFF2-40B4-BE49-F238E27FC236}">
                <a16:creationId xmlns:a16="http://schemas.microsoft.com/office/drawing/2014/main" id="{C2954BE3-38E4-65B3-C33D-D2C72C05694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a:extLst>
              <a:ext uri="{FF2B5EF4-FFF2-40B4-BE49-F238E27FC236}">
                <a16:creationId xmlns:a16="http://schemas.microsoft.com/office/drawing/2014/main" id="{32D4CD34-C0F5-52A4-155D-D650DC31239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a:extLst>
              <a:ext uri="{FF2B5EF4-FFF2-40B4-BE49-F238E27FC236}">
                <a16:creationId xmlns:a16="http://schemas.microsoft.com/office/drawing/2014/main" id="{C7412CAD-F561-991D-2EC7-3A9F2C0B39DF}"/>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a:extLst>
              <a:ext uri="{FF2B5EF4-FFF2-40B4-BE49-F238E27FC236}">
                <a16:creationId xmlns:a16="http://schemas.microsoft.com/office/drawing/2014/main" id="{1BD58F77-1643-F45B-CF95-225167A58A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a:extLst>
              <a:ext uri="{FF2B5EF4-FFF2-40B4-BE49-F238E27FC236}">
                <a16:creationId xmlns:a16="http://schemas.microsoft.com/office/drawing/2014/main" id="{15CFA2A7-D9B3-52AD-AF9B-A836426B5930}"/>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a:extLst>
              <a:ext uri="{FF2B5EF4-FFF2-40B4-BE49-F238E27FC236}">
                <a16:creationId xmlns:a16="http://schemas.microsoft.com/office/drawing/2014/main" id="{600EE7C7-8AB1-21A2-6688-C1F8033B00F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a:extLst>
              <a:ext uri="{FF2B5EF4-FFF2-40B4-BE49-F238E27FC236}">
                <a16:creationId xmlns:a16="http://schemas.microsoft.com/office/drawing/2014/main" id="{F7F035CA-31B5-D282-DD01-E5D13D93C6D2}"/>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a:extLst>
              <a:ext uri="{FF2B5EF4-FFF2-40B4-BE49-F238E27FC236}">
                <a16:creationId xmlns:a16="http://schemas.microsoft.com/office/drawing/2014/main" id="{0565A84F-E1FD-5942-2D8E-D4D4BBBF975B}"/>
              </a:ext>
            </a:extLst>
          </p:cNvPr>
          <p:cNvSpPr txBox="1"/>
          <p:nvPr/>
        </p:nvSpPr>
        <p:spPr>
          <a:xfrm>
            <a:off x="791999" y="1548000"/>
            <a:ext cx="16245741" cy="20263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sym typeface="Arial"/>
              </a:rPr>
              <a:t>Γεφύρωση δεξιοτήτων με την επαγγελματική σταδιοδρομία</a:t>
            </a:r>
            <a:endParaRPr sz="4800" b="1" dirty="0"/>
          </a:p>
        </p:txBody>
      </p:sp>
      <p:sp>
        <p:nvSpPr>
          <p:cNvPr id="452" name="Google Shape;452;p21">
            <a:extLst>
              <a:ext uri="{FF2B5EF4-FFF2-40B4-BE49-F238E27FC236}">
                <a16:creationId xmlns:a16="http://schemas.microsoft.com/office/drawing/2014/main" id="{99C2A1D5-E69F-25B9-20A2-60941FB584F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B4C4BF4B-9831-F0CF-06D6-729714E1B00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5"/>
            <a:stretch>
              <a:fillRect/>
            </a:stretch>
          </a:blipFill>
        </p:spPr>
        <p:txBody>
          <a:bodyPr/>
          <a:lstStyle/>
          <a:p>
            <a:endParaRPr lang="en-BE"/>
          </a:p>
        </p:txBody>
      </p:sp>
      <p:sp>
        <p:nvSpPr>
          <p:cNvPr id="3" name="Freeform 12">
            <a:extLst>
              <a:ext uri="{FF2B5EF4-FFF2-40B4-BE49-F238E27FC236}">
                <a16:creationId xmlns:a16="http://schemas.microsoft.com/office/drawing/2014/main" id="{745481FB-1570-C907-FF0F-4F1278FC7F05}"/>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6"/>
            <a:stretch>
              <a:fillRect/>
            </a:stretch>
          </a:blipFill>
        </p:spPr>
        <p:txBody>
          <a:bodyPr/>
          <a:lstStyle/>
          <a:p>
            <a:endParaRPr lang="en-BE"/>
          </a:p>
        </p:txBody>
      </p:sp>
      <p:sp>
        <p:nvSpPr>
          <p:cNvPr id="4" name="TextBox 13">
            <a:extLst>
              <a:ext uri="{FF2B5EF4-FFF2-40B4-BE49-F238E27FC236}">
                <a16:creationId xmlns:a16="http://schemas.microsoft.com/office/drawing/2014/main" id="{90A38B3E-5675-3391-8887-D089DC273981}"/>
              </a:ext>
            </a:extLst>
          </p:cNvPr>
          <p:cNvSpPr txBox="1"/>
          <p:nvPr/>
        </p:nvSpPr>
        <p:spPr>
          <a:xfrm>
            <a:off x="5156771" y="8927596"/>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BC865863-BCAC-59CF-9E27-384129CCCB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Google Shape;466;p22">
            <a:extLst>
              <a:ext uri="{FF2B5EF4-FFF2-40B4-BE49-F238E27FC236}">
                <a16:creationId xmlns:a16="http://schemas.microsoft.com/office/drawing/2014/main" id="{569D97F6-645C-F0C3-A35F-634134E2898E}"/>
              </a:ext>
            </a:extLst>
          </p:cNvPr>
          <p:cNvSpPr txBox="1"/>
          <p:nvPr/>
        </p:nvSpPr>
        <p:spPr>
          <a:xfrm>
            <a:off x="940869" y="3099350"/>
            <a:ext cx="15948000" cy="4356000"/>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3200" b="1" i="0" u="none" strike="noStrike" cap="none" dirty="0">
                <a:solidFill>
                  <a:srgbClr val="000000"/>
                </a:solidFill>
                <a:latin typeface="Arial"/>
                <a:ea typeface="Arial"/>
                <a:cs typeface="Arial"/>
                <a:sym typeface="Arial"/>
              </a:rPr>
              <a:t>Ενεργοποίηση επαγγελματικών μαθητών με την α</a:t>
            </a:r>
            <a:r>
              <a:rPr lang="el-GR" sz="3200" b="1" dirty="0" err="1"/>
              <a:t>νεστραμμέ</a:t>
            </a:r>
            <a:r>
              <a:rPr lang="en-GB" sz="3200" b="1" i="0" u="none" strike="noStrike" cap="none" dirty="0" err="1">
                <a:solidFill>
                  <a:srgbClr val="000000"/>
                </a:solidFill>
                <a:latin typeface="Arial"/>
                <a:ea typeface="Arial"/>
                <a:cs typeface="Arial"/>
                <a:sym typeface="Arial"/>
              </a:rPr>
              <a:t>νη</a:t>
            </a:r>
            <a:r>
              <a:rPr lang="en-GB" sz="3200" b="1" i="0" u="none" strike="noStrike" cap="none" dirty="0">
                <a:solidFill>
                  <a:srgbClr val="000000"/>
                </a:solidFill>
                <a:latin typeface="Arial"/>
                <a:ea typeface="Arial"/>
                <a:cs typeface="Arial"/>
                <a:sym typeface="Arial"/>
              </a:rPr>
              <a:t> τάξη</a:t>
            </a:r>
            <a:endParaRPr sz="3200" b="1" i="0" u="none" strike="noStrike" cap="none" dirty="0">
              <a:solidFill>
                <a:srgbClr val="121212"/>
              </a:solidFill>
              <a:latin typeface="Arial"/>
              <a:ea typeface="Arial"/>
              <a:cs typeface="Arial"/>
              <a:sym typeface="Arial"/>
            </a:endParaRPr>
          </a:p>
        </p:txBody>
      </p:sp>
      <p:pic>
        <p:nvPicPr>
          <p:cNvPr id="7" name="Online Media 6" title="Engaging Vocational Students with the Flipped Classroom">
            <a:hlinkClick r:id="" action="ppaction://media"/>
            <a:extLst>
              <a:ext uri="{FF2B5EF4-FFF2-40B4-BE49-F238E27FC236}">
                <a16:creationId xmlns:a16="http://schemas.microsoft.com/office/drawing/2014/main" id="{3044DA5E-C43E-2088-362B-AC1C346E7117}"/>
              </a:ext>
            </a:extLst>
          </p:cNvPr>
          <p:cNvPicPr>
            <a:picLocks noRot="1" noChangeAspect="1"/>
          </p:cNvPicPr>
          <p:nvPr>
            <a:videoFile r:link="rId1"/>
          </p:nvPr>
        </p:nvPicPr>
        <p:blipFill>
          <a:blip r:embed="rId8"/>
          <a:stretch>
            <a:fillRect/>
          </a:stretch>
        </p:blipFill>
        <p:spPr>
          <a:xfrm>
            <a:off x="5447758" y="3845443"/>
            <a:ext cx="7620000" cy="4305300"/>
          </a:xfrm>
          <a:prstGeom prst="rect">
            <a:avLst/>
          </a:prstGeom>
        </p:spPr>
      </p:pic>
      <p:sp>
        <p:nvSpPr>
          <p:cNvPr id="11" name="TextBox 10">
            <a:extLst>
              <a:ext uri="{FF2B5EF4-FFF2-40B4-BE49-F238E27FC236}">
                <a16:creationId xmlns:a16="http://schemas.microsoft.com/office/drawing/2014/main" id="{F73A9E8A-78D2-F425-D2BD-07BEE3464FDA}"/>
              </a:ext>
            </a:extLst>
          </p:cNvPr>
          <p:cNvSpPr txBox="1"/>
          <p:nvPr/>
        </p:nvSpPr>
        <p:spPr>
          <a:xfrm>
            <a:off x="7092433" y="8222974"/>
            <a:ext cx="9253182" cy="276999"/>
          </a:xfrm>
          <a:prstGeom prst="rect">
            <a:avLst/>
          </a:prstGeom>
          <a:noFill/>
        </p:spPr>
        <p:txBody>
          <a:bodyPr wrap="square">
            <a:spAutoFit/>
          </a:bodyPr>
          <a:lstStyle/>
          <a:p>
            <a:r>
              <a:rPr lang="en-GB" sz="1200" i="1" dirty="0"/>
              <a:t>Πηγή: </a:t>
            </a:r>
            <a:r>
              <a:rPr lang="en-BE" sz="1200" i="1" dirty="0">
                <a:hlinkClick r:id="rId9"/>
              </a:rPr>
              <a:t>https:</a:t>
            </a:r>
            <a:r>
              <a:rPr lang="en-GB" sz="1200" i="1" dirty="0"/>
              <a:t>//youtu.be/mDz8sdlBP8o?feature=shared </a:t>
            </a:r>
            <a:endParaRPr lang="en-BE" sz="1200" i="1" dirty="0"/>
          </a:p>
        </p:txBody>
      </p:sp>
    </p:spTree>
    <p:extLst>
      <p:ext uri="{BB962C8B-B14F-4D97-AF65-F5344CB8AC3E}">
        <p14:creationId xmlns:p14="http://schemas.microsoft.com/office/powerpoint/2010/main" val="377840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3695106E-F035-68E7-1062-84C17BA2F2ED}"/>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176EE384-7E93-659A-C4ED-75FDF80D8354}"/>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019599A1-8E9F-CDEA-0206-E3E6E4585164}"/>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C9206EA6-B677-6002-5D92-C7C855466B57}"/>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11C6F00F-1714-40EC-D85D-A74DC7EDF74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741199B5-F70D-D466-367D-BFE8966A3547}"/>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5FA19A25-4A37-E033-1FE9-AE5BE4A5AA55}"/>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A8CEF2C4-CBD1-728D-424D-3A7A9AC9B556}"/>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6A3B1436-A713-25FE-E5F5-91F76D49B69F}"/>
              </a:ext>
            </a:extLst>
          </p:cNvPr>
          <p:cNvSpPr txBox="1"/>
          <p:nvPr/>
        </p:nvSpPr>
        <p:spPr>
          <a:xfrm>
            <a:off x="792000" y="1548000"/>
            <a:ext cx="15558018"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0" i="0" u="none" strike="noStrike" cap="none" dirty="0" err="1">
                <a:solidFill>
                  <a:srgbClr val="033C5B"/>
                </a:solidFill>
                <a:sym typeface="Arial"/>
              </a:rPr>
              <a:t>Σημ</a:t>
            </a:r>
            <a:r>
              <a:rPr lang="en-GB" sz="4800" b="0" i="0" u="none" strike="noStrike" cap="none" dirty="0">
                <a:solidFill>
                  <a:srgbClr val="033C5B"/>
                </a:solidFill>
                <a:sym typeface="Arial"/>
              </a:rPr>
              <a:t>ασία τ</a:t>
            </a:r>
            <a:r>
              <a:rPr lang="el-GR" sz="4800" b="0" i="0" u="none" strike="noStrike" cap="none" dirty="0">
                <a:solidFill>
                  <a:srgbClr val="033C5B"/>
                </a:solidFill>
                <a:sym typeface="Arial"/>
              </a:rPr>
              <a:t>ης προσέγγισης της ανεστραμμένης τάξης </a:t>
            </a:r>
            <a:r>
              <a:rPr lang="en-GB" sz="4800" b="0" i="0" u="none" strike="noStrike" cap="none" dirty="0" err="1">
                <a:solidFill>
                  <a:srgbClr val="033C5B"/>
                </a:solidFill>
                <a:sym typeface="Arial"/>
              </a:rPr>
              <a:t>σε</a:t>
            </a:r>
            <a:r>
              <a:rPr lang="en-GB" sz="4800" b="0" i="0" u="none" strike="noStrike" cap="none" dirty="0">
                <a:solidFill>
                  <a:srgbClr val="033C5B"/>
                </a:solidFill>
                <a:sym typeface="Arial"/>
              </a:rPr>
              <a:t> </a:t>
            </a:r>
            <a:r>
              <a:rPr lang="en-GB" sz="4800" dirty="0">
                <a:solidFill>
                  <a:srgbClr val="033C5B"/>
                </a:solidFill>
              </a:rPr>
              <a:t>συγκεκριμένους τομείς</a:t>
            </a:r>
          </a:p>
          <a:p>
            <a:pPr marL="0" marR="0" lvl="0" indent="0" algn="l" rtl="0">
              <a:spcBef>
                <a:spcPts val="0"/>
              </a:spcBef>
              <a:spcAft>
                <a:spcPts val="0"/>
              </a:spcAft>
              <a:buClr>
                <a:srgbClr val="033C5B"/>
              </a:buClr>
              <a:buSzPts val="4000"/>
              <a:buFont typeface="Arial"/>
              <a:buNone/>
            </a:pPr>
            <a:r>
              <a:rPr lang="en-GB" sz="4400" b="0" i="1" u="none" strike="noStrike" cap="none" dirty="0">
                <a:solidFill>
                  <a:srgbClr val="033C5B"/>
                </a:solidFill>
                <a:latin typeface="Arial"/>
                <a:ea typeface="Arial"/>
                <a:cs typeface="Arial"/>
                <a:sym typeface="Arial"/>
              </a:rPr>
              <a:t>Μελέτες περιπτώσεων</a:t>
            </a:r>
            <a:endParaRPr sz="4400" b="0" i="1" u="none" strike="noStrike" cap="none" dirty="0">
              <a:solidFill>
                <a:srgbClr val="033C5B"/>
              </a:solidFill>
              <a:latin typeface="Arial"/>
              <a:ea typeface="Arial"/>
              <a:cs typeface="Arial"/>
              <a:sym typeface="Arial"/>
            </a:endParaRPr>
          </a:p>
        </p:txBody>
      </p:sp>
      <p:sp>
        <p:nvSpPr>
          <p:cNvPr id="466" name="Google Shape;466;p22">
            <a:extLst>
              <a:ext uri="{FF2B5EF4-FFF2-40B4-BE49-F238E27FC236}">
                <a16:creationId xmlns:a16="http://schemas.microsoft.com/office/drawing/2014/main" id="{EB53336C-E5D8-A8A6-FD07-C80672FD90B2}"/>
              </a:ext>
            </a:extLst>
          </p:cNvPr>
          <p:cNvSpPr txBox="1"/>
          <p:nvPr/>
        </p:nvSpPr>
        <p:spPr>
          <a:xfrm>
            <a:off x="956081" y="5690945"/>
            <a:ext cx="15948000" cy="2120137"/>
          </a:xfrm>
          <a:prstGeom prst="rect">
            <a:avLst/>
          </a:prstGeom>
          <a:noFill/>
          <a:ln>
            <a:noFill/>
          </a:ln>
        </p:spPr>
        <p:txBody>
          <a:bodyPr spcFirstLastPara="1" wrap="square" lIns="0" tIns="0" rIns="0" bIns="0" anchor="t" anchorCtr="0">
            <a:noAutofit/>
          </a:bodyPr>
          <a:lstStyle/>
          <a:p>
            <a:pPr marR="0" lvl="0" algn="l" rtl="0">
              <a:spcBef>
                <a:spcPts val="0"/>
              </a:spcBef>
              <a:spcAft>
                <a:spcPts val="0"/>
              </a:spcAft>
              <a:buClr>
                <a:srgbClr val="000000"/>
              </a:buClr>
              <a:buSzPts val="3200"/>
            </a:pPr>
            <a:r>
              <a:rPr lang="en-GB" sz="2800" i="0" u="none" strike="noStrike" cap="none" dirty="0">
                <a:solidFill>
                  <a:srgbClr val="000000"/>
                </a:solidFill>
                <a:latin typeface="Arial"/>
                <a:ea typeface="Arial"/>
                <a:cs typeface="Arial"/>
                <a:sym typeface="Arial"/>
              </a:rPr>
              <a:t>Άλλα παραδείγματα:</a:t>
            </a:r>
          </a:p>
          <a:p>
            <a:pPr marL="457200" marR="0" lvl="0" indent="-457200" algn="l" rtl="0">
              <a:spcBef>
                <a:spcPts val="0"/>
              </a:spcBef>
              <a:spcAft>
                <a:spcPts val="0"/>
              </a:spcAft>
              <a:buClr>
                <a:srgbClr val="000000"/>
              </a:buClr>
              <a:buSzPts val="3200"/>
              <a:buFont typeface="Noto Sans Symbols"/>
              <a:buChar char="▪"/>
            </a:pPr>
            <a:r>
              <a:rPr lang="en-GB" sz="2800" i="0" u="none" strike="noStrike" cap="none" dirty="0">
                <a:solidFill>
                  <a:srgbClr val="000000"/>
                </a:solidFill>
                <a:latin typeface="Arial"/>
                <a:ea typeface="Arial"/>
                <a:cs typeface="Arial"/>
                <a:sym typeface="Arial"/>
              </a:rPr>
              <a:t>Η </a:t>
            </a:r>
            <a:r>
              <a:rPr lang="en-GB" sz="2800" i="0" u="none" strike="noStrike" cap="none" dirty="0" err="1">
                <a:solidFill>
                  <a:srgbClr val="000000"/>
                </a:solidFill>
                <a:latin typeface="Arial"/>
                <a:ea typeface="Arial"/>
                <a:cs typeface="Arial"/>
                <a:sym typeface="Arial"/>
              </a:rPr>
              <a:t>μάθηση</a:t>
            </a:r>
            <a:r>
              <a:rPr lang="en-GB" sz="2800" i="0" u="none" strike="noStrike" cap="none" dirty="0">
                <a:solidFill>
                  <a:srgbClr val="000000"/>
                </a:solidFill>
                <a:latin typeface="Arial"/>
                <a:ea typeface="Arial"/>
                <a:cs typeface="Arial"/>
                <a:sym typeface="Arial"/>
              </a:rPr>
              <a:t> </a:t>
            </a:r>
            <a:r>
              <a:rPr lang="el-GR" sz="2800" dirty="0"/>
              <a:t>σε ανεστραμμένη τάξη</a:t>
            </a:r>
            <a:r>
              <a:rPr lang="en-GB" sz="2800" i="0" u="none" strike="noStrike" cap="none" dirty="0">
                <a:solidFill>
                  <a:srgbClr val="000000"/>
                </a:solidFill>
                <a:latin typeface="Arial"/>
                <a:ea typeface="Arial"/>
                <a:cs typeface="Arial"/>
                <a:sym typeface="Arial"/>
              </a:rPr>
              <a:t> έχει αποδειχθεί ιδιαίτερα αποτελεσματική στους </a:t>
            </a:r>
            <a:r>
              <a:rPr lang="en-GB" sz="2800" b="1" i="0" u="none" strike="noStrike" cap="none" dirty="0">
                <a:solidFill>
                  <a:srgbClr val="000000"/>
                </a:solidFill>
                <a:latin typeface="Arial"/>
                <a:ea typeface="Arial"/>
                <a:cs typeface="Arial"/>
                <a:sym typeface="Arial"/>
              </a:rPr>
              <a:t>τομείς της τεχνικής </a:t>
            </a:r>
            <a:r>
              <a:rPr lang="en-GB" sz="2800" i="0" u="none" strike="noStrike" cap="none" dirty="0">
                <a:solidFill>
                  <a:srgbClr val="000000"/>
                </a:solidFill>
                <a:latin typeface="Arial"/>
                <a:ea typeface="Arial"/>
                <a:cs typeface="Arial"/>
                <a:sym typeface="Arial"/>
              </a:rPr>
              <a:t>και της </a:t>
            </a:r>
            <a:r>
              <a:rPr lang="en-GB" sz="2800" b="1" i="0" u="none" strike="noStrike" cap="none" dirty="0">
                <a:solidFill>
                  <a:srgbClr val="000000"/>
                </a:solidFill>
                <a:latin typeface="Arial"/>
                <a:ea typeface="Arial"/>
                <a:cs typeface="Arial"/>
                <a:sym typeface="Arial"/>
              </a:rPr>
              <a:t>υγειονομικής περίθαλψης</a:t>
            </a:r>
            <a:r>
              <a:rPr lang="en-GB" sz="2800" i="0" u="none" strike="noStrike" cap="none" dirty="0">
                <a:solidFill>
                  <a:srgbClr val="000000"/>
                </a:solidFill>
                <a:latin typeface="Arial"/>
                <a:ea typeface="Arial"/>
                <a:cs typeface="Arial"/>
                <a:sym typeface="Arial"/>
              </a:rPr>
              <a:t>, βελτιώνοντας τόσο τις θεωρητικές όσο και τις πρακτικές γνώσεις.</a:t>
            </a:r>
          </a:p>
          <a:p>
            <a:pPr marL="457200" marR="0" lvl="0" indent="-457200" algn="l" rtl="0">
              <a:spcBef>
                <a:spcPts val="0"/>
              </a:spcBef>
              <a:spcAft>
                <a:spcPts val="0"/>
              </a:spcAft>
              <a:buClr>
                <a:srgbClr val="000000"/>
              </a:buClr>
              <a:buSzPts val="3200"/>
              <a:buFont typeface="Noto Sans Symbols"/>
              <a:buChar char="▪"/>
            </a:pPr>
            <a:r>
              <a:rPr lang="en-GB" sz="2800" i="0" u="none" strike="noStrike" cap="none" dirty="0">
                <a:solidFill>
                  <a:srgbClr val="121212"/>
                </a:solidFill>
                <a:latin typeface="Arial"/>
                <a:ea typeface="Arial"/>
                <a:cs typeface="Arial"/>
                <a:sym typeface="Arial"/>
              </a:rPr>
              <a:t>Οι εκπαιδευόμενοι </a:t>
            </a:r>
            <a:r>
              <a:rPr lang="en-GB" sz="2800" b="1" i="0" u="none" strike="noStrike" cap="none" dirty="0">
                <a:solidFill>
                  <a:srgbClr val="121212"/>
                </a:solidFill>
                <a:latin typeface="Arial"/>
                <a:ea typeface="Arial"/>
                <a:cs typeface="Arial"/>
                <a:sym typeface="Arial"/>
              </a:rPr>
              <a:t>στη μηχανική </a:t>
            </a:r>
            <a:r>
              <a:rPr lang="en-GB" sz="2800" i="0" u="none" strike="noStrike" cap="none" dirty="0">
                <a:solidFill>
                  <a:srgbClr val="121212"/>
                </a:solidFill>
                <a:latin typeface="Arial"/>
                <a:ea typeface="Arial"/>
                <a:cs typeface="Arial"/>
                <a:sym typeface="Arial"/>
              </a:rPr>
              <a:t>και τη </a:t>
            </a:r>
            <a:r>
              <a:rPr lang="en-GB" sz="2800" b="1" i="0" u="none" strike="noStrike" cap="none" dirty="0">
                <a:solidFill>
                  <a:srgbClr val="121212"/>
                </a:solidFill>
                <a:latin typeface="Arial"/>
                <a:ea typeface="Arial"/>
                <a:cs typeface="Arial"/>
                <a:sym typeface="Arial"/>
              </a:rPr>
              <a:t>γεωργία </a:t>
            </a:r>
            <a:r>
              <a:rPr lang="en-GB" sz="2800" i="0" u="none" strike="noStrike" cap="none" dirty="0">
                <a:solidFill>
                  <a:srgbClr val="121212"/>
                </a:solidFill>
                <a:latin typeface="Arial"/>
                <a:ea typeface="Arial"/>
                <a:cs typeface="Arial"/>
                <a:sym typeface="Arial"/>
              </a:rPr>
              <a:t>επωφελούνται από την ευελιξία της μεθόδου και την έμφαση στην κριτική σκέψη και την επίλυση προβλημάτων.</a:t>
            </a:r>
            <a:endParaRPr sz="2800" i="0" u="none" strike="noStrike" cap="none" dirty="0">
              <a:solidFill>
                <a:srgbClr val="121212"/>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15AAB827-36AE-1340-A887-AA59FFC2A9A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9868A2E5-A67F-AD66-5374-99825D29216A}"/>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D2C121C3-CA87-022A-DC18-2A925F8E2E5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EFE9F5A-BCA1-B8BF-B05A-903D1E8A6D81}"/>
              </a:ext>
            </a:extLst>
          </p:cNvPr>
          <p:cNvSpPr txBox="1"/>
          <p:nvPr/>
        </p:nvSpPr>
        <p:spPr>
          <a:xfrm>
            <a:off x="5170626" y="8977832"/>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897C5420-2485-AA46-14EB-A710D95DFE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TextBox 5">
            <a:extLst>
              <a:ext uri="{FF2B5EF4-FFF2-40B4-BE49-F238E27FC236}">
                <a16:creationId xmlns:a16="http://schemas.microsoft.com/office/drawing/2014/main" id="{3B3B6782-7F03-CFFE-EA44-6E955B1216DA}"/>
              </a:ext>
            </a:extLst>
          </p:cNvPr>
          <p:cNvSpPr txBox="1"/>
          <p:nvPr/>
        </p:nvSpPr>
        <p:spPr>
          <a:xfrm>
            <a:off x="4517409" y="8362829"/>
            <a:ext cx="9253182" cy="276999"/>
          </a:xfrm>
          <a:prstGeom prst="rect">
            <a:avLst/>
          </a:prstGeom>
          <a:noFill/>
        </p:spPr>
        <p:txBody>
          <a:bodyPr wrap="square">
            <a:spAutoFit/>
          </a:bodyPr>
          <a:lstStyle/>
          <a:p>
            <a:r>
              <a:rPr lang="en-GB" sz="1200" b="0" i="0" dirty="0">
                <a:solidFill>
                  <a:srgbClr val="282828"/>
                </a:solidFill>
                <a:effectLst/>
                <a:latin typeface="MuseoSans"/>
              </a:rPr>
              <a:t>Πηγή: Η εννοιολογική επισκόπηση της αποτελεσματικότητας της εναλλασσόμενης μάθησης στις γνωστικές δεξιότητες και τις συναισθηματικές καταστάσεις των επαγγελματικών μαθητών. Διαθέσιμο </a:t>
            </a:r>
            <a:r>
              <a:rPr lang="en-GB" sz="1200" b="0" i="0" dirty="0">
                <a:solidFill>
                  <a:srgbClr val="282828"/>
                </a:solidFill>
                <a:effectLst/>
                <a:latin typeface="MuseoSans"/>
                <a:hlinkClick r:id="rId7"/>
              </a:rPr>
              <a:t>εδώ</a:t>
            </a:r>
            <a:r>
              <a:rPr lang="en-GB" sz="1200" b="0" i="0" dirty="0">
                <a:solidFill>
                  <a:srgbClr val="282828"/>
                </a:solidFill>
                <a:effectLst/>
                <a:latin typeface="MuseoSans"/>
              </a:rPr>
              <a:t>.</a:t>
            </a:r>
            <a:endParaRPr lang="en-BE" sz="1200" dirty="0"/>
          </a:p>
        </p:txBody>
      </p:sp>
      <p:sp>
        <p:nvSpPr>
          <p:cNvPr id="7" name="Google Shape;466;p22">
            <a:extLst>
              <a:ext uri="{FF2B5EF4-FFF2-40B4-BE49-F238E27FC236}">
                <a16:creationId xmlns:a16="http://schemas.microsoft.com/office/drawing/2014/main" id="{A9B93411-3B47-21AC-0B7F-B26A22CF3950}"/>
              </a:ext>
            </a:extLst>
          </p:cNvPr>
          <p:cNvSpPr txBox="1"/>
          <p:nvPr/>
        </p:nvSpPr>
        <p:spPr>
          <a:xfrm>
            <a:off x="792000" y="3663598"/>
            <a:ext cx="15948000" cy="2723629"/>
          </a:xfrm>
          <a:prstGeom prst="rect">
            <a:avLst/>
          </a:prstGeom>
          <a:noFill/>
          <a:ln>
            <a:noFill/>
          </a:ln>
        </p:spPr>
        <p:txBody>
          <a:bodyPr spcFirstLastPara="1" wrap="square" lIns="0" tIns="0" rIns="0" bIns="0" anchor="t" anchorCtr="0">
            <a:noAutofit/>
          </a:bodyPr>
          <a:lstStyle/>
          <a:p>
            <a:pPr marL="457200" marR="0" lvl="0" indent="-457200" algn="l" rtl="0">
              <a:spcBef>
                <a:spcPts val="0"/>
              </a:spcBef>
              <a:spcAft>
                <a:spcPts val="0"/>
              </a:spcAft>
              <a:buClr>
                <a:srgbClr val="000000"/>
              </a:buClr>
              <a:buSzPts val="3200"/>
              <a:buFont typeface="Noto Sans Symbols"/>
              <a:buChar char="▪"/>
            </a:pPr>
            <a:r>
              <a:rPr lang="en-GB" sz="2800" i="0" u="none" strike="noStrike" cap="none" dirty="0">
                <a:solidFill>
                  <a:srgbClr val="000000"/>
                </a:solidFill>
                <a:latin typeface="Arial"/>
                <a:ea typeface="Arial"/>
                <a:cs typeface="Arial"/>
                <a:sym typeface="Arial"/>
              </a:rPr>
              <a:t>Στο Πανεπιστήμιο του Μάαστριχτ, στις Κάτω Χώρες, μια μελέτη, εντόπισε τα οφέλη της αν</a:t>
            </a:r>
            <a:r>
              <a:rPr lang="el-GR" sz="2800" i="0" u="none" strike="noStrike" cap="none" dirty="0">
                <a:solidFill>
                  <a:srgbClr val="000000"/>
                </a:solidFill>
                <a:latin typeface="Arial"/>
                <a:ea typeface="Arial"/>
                <a:cs typeface="Arial"/>
                <a:sym typeface="Arial"/>
              </a:rPr>
              <a:t>εστραμμένης </a:t>
            </a:r>
            <a:r>
              <a:rPr lang="en-GB" sz="2800" i="0" u="none" strike="noStrike" cap="none" dirty="0">
                <a:solidFill>
                  <a:srgbClr val="000000"/>
                </a:solidFill>
                <a:latin typeface="Arial"/>
                <a:ea typeface="Arial"/>
                <a:cs typeface="Arial"/>
                <a:sym typeface="Arial"/>
              </a:rPr>
              <a:t>π</a:t>
            </a:r>
            <a:r>
              <a:rPr lang="en-GB" sz="2800" i="0" u="none" strike="noStrike" cap="none" dirty="0" err="1">
                <a:solidFill>
                  <a:srgbClr val="000000"/>
                </a:solidFill>
                <a:latin typeface="Arial"/>
                <a:ea typeface="Arial"/>
                <a:cs typeface="Arial"/>
                <a:sym typeface="Arial"/>
              </a:rPr>
              <a:t>ροσέγγισης</a:t>
            </a:r>
            <a:r>
              <a:rPr lang="en-GB" sz="2800" i="0" u="none" strike="noStrike" cap="none" dirty="0">
                <a:solidFill>
                  <a:srgbClr val="000000"/>
                </a:solidFill>
                <a:latin typeface="Arial"/>
                <a:ea typeface="Arial"/>
                <a:cs typeface="Arial"/>
                <a:sym typeface="Arial"/>
              </a:rPr>
              <a:t>. Παρόλο που επικεντρώθηκε κυρίως στην εκπαίδευση στη δημόσια υγεία, διερευνήθηκε η εφαρμογή των μορφών ανεστραμμένης τάξης σε επαγγελματικά πλαίσια. Περισσότερες πληροφορίες μπορείτε να βρείτε </a:t>
            </a:r>
            <a:r>
              <a:rPr lang="en-GB" sz="2800" i="0" u="none" strike="noStrike" cap="none" dirty="0">
                <a:solidFill>
                  <a:srgbClr val="000000"/>
                </a:solidFill>
                <a:latin typeface="Arial"/>
                <a:ea typeface="Arial"/>
                <a:cs typeface="Arial"/>
                <a:sym typeface="Arial"/>
                <a:hlinkClick r:id="rId8"/>
              </a:rPr>
              <a:t>εδώ</a:t>
            </a:r>
            <a:r>
              <a:rPr lang="en-GB" sz="2800" i="0" u="none" strike="noStrike" cap="none" dirty="0">
                <a:solidFill>
                  <a:srgbClr val="000000"/>
                </a:solidFill>
                <a:latin typeface="Arial"/>
                <a:ea typeface="Arial"/>
                <a:cs typeface="Arial"/>
                <a:sym typeface="Arial"/>
              </a:rPr>
              <a:t>.</a:t>
            </a:r>
            <a:endParaRPr sz="2800" i="0" u="none" strike="noStrike" cap="none" dirty="0">
              <a:solidFill>
                <a:srgbClr val="121212"/>
              </a:solidFill>
              <a:latin typeface="Arial"/>
              <a:ea typeface="Arial"/>
              <a:cs typeface="Arial"/>
              <a:sym typeface="Arial"/>
            </a:endParaRPr>
          </a:p>
        </p:txBody>
      </p:sp>
    </p:spTree>
    <p:extLst>
      <p:ext uri="{BB962C8B-B14F-4D97-AF65-F5344CB8AC3E}">
        <p14:creationId xmlns:p14="http://schemas.microsoft.com/office/powerpoint/2010/main" val="3746878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4F94E618-FD4D-9242-23C6-2DFF7B80D079}"/>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D4232896-D405-207B-749A-0B1BDF0C595C}"/>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76CFE2C8-8B44-4487-43D7-D7B2125D23C3}"/>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3E98F4B9-7368-B87A-9917-3AD37E6529F0}"/>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2AD605D1-480E-F6F5-5D10-A8E0725A2FDF}"/>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D5C6D823-6BB1-9DEE-949F-512D8ECA76B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0C6FDBB7-1CC6-639B-8FAD-B43F244641D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FC24C7EA-5D05-8C35-EA57-E467921AD9B8}"/>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C1F0B565-D5D8-607A-0A41-FADAA596CDFE}"/>
              </a:ext>
            </a:extLst>
          </p:cNvPr>
          <p:cNvSpPr txBox="1"/>
          <p:nvPr/>
        </p:nvSpPr>
        <p:spPr>
          <a:xfrm>
            <a:off x="791999" y="1548000"/>
            <a:ext cx="14479845"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Προκλήσεις της ανεστραμμένης τάξης στην ΕΕΚ</a:t>
            </a:r>
            <a:endParaRPr sz="48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7B4C488E-43E4-B8C4-CB89-21EA94A2CCD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5179557-B83E-BC1E-87F0-CE7945ADFB0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07AFD6B-46BC-0A46-74A0-46CCA27C7B7E}"/>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7B580FBC-3229-70DE-3196-EA2A85988C58}"/>
              </a:ext>
            </a:extLst>
          </p:cNvPr>
          <p:cNvSpPr txBox="1"/>
          <p:nvPr/>
        </p:nvSpPr>
        <p:spPr>
          <a:xfrm>
            <a:off x="5156771" y="902667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260D932F-0C23-7A39-9FE1-4D7CEFA006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72" name="Google Shape;466;p22">
            <a:extLst>
              <a:ext uri="{FF2B5EF4-FFF2-40B4-BE49-F238E27FC236}">
                <a16:creationId xmlns:a16="http://schemas.microsoft.com/office/drawing/2014/main" id="{13E689DB-66E2-AF81-D686-9EDE98DE64C0}"/>
              </a:ext>
            </a:extLst>
          </p:cNvPr>
          <p:cNvGraphicFramePr/>
          <p:nvPr>
            <p:extLst>
              <p:ext uri="{D42A27DB-BD31-4B8C-83A1-F6EECF244321}">
                <p14:modId xmlns:p14="http://schemas.microsoft.com/office/powerpoint/2010/main" val="3894552032"/>
              </p:ext>
            </p:extLst>
          </p:nvPr>
        </p:nvGraphicFramePr>
        <p:xfrm>
          <a:off x="818920" y="3367289"/>
          <a:ext cx="15948000" cy="43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767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6" name="Google Shape;476;p2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7" name="Google Shape;477;p2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8" name="Google Shape;478;p2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9" name="Google Shape;479;p2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0" name="Google Shape;480;p2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1" name="Google Shape;481;p2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2" name="Google Shape;482;p23"/>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400" b="1" i="0" u="none" strike="noStrike" cap="none" dirty="0">
                <a:solidFill>
                  <a:srgbClr val="033C5B"/>
                </a:solidFill>
                <a:latin typeface="Arial"/>
                <a:ea typeface="Arial"/>
                <a:cs typeface="Arial"/>
                <a:sym typeface="Arial"/>
              </a:rPr>
              <a:t>Ποιες στρατηγικές πρέπει να ακολουθηθούν για την αντιμετώπιση ?</a:t>
            </a:r>
            <a:endParaRPr sz="4400" b="1" i="0" u="none" strike="noStrike" cap="none" dirty="0">
              <a:solidFill>
                <a:srgbClr val="033C5B"/>
              </a:solidFill>
              <a:latin typeface="Arial"/>
              <a:ea typeface="Arial"/>
              <a:cs typeface="Arial"/>
              <a:sym typeface="Arial"/>
            </a:endParaRPr>
          </a:p>
        </p:txBody>
      </p:sp>
      <p:sp>
        <p:nvSpPr>
          <p:cNvPr id="483" name="Google Shape;483;p23"/>
          <p:cNvSpPr txBox="1"/>
          <p:nvPr/>
        </p:nvSpPr>
        <p:spPr>
          <a:xfrm>
            <a:off x="792000" y="313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dirty="0">
                <a:solidFill>
                  <a:srgbClr val="000000"/>
                </a:solidFill>
                <a:latin typeface="Arial"/>
                <a:ea typeface="Arial"/>
                <a:cs typeface="Arial"/>
                <a:sym typeface="Arial"/>
              </a:rPr>
              <a:t>1. Σα</a:t>
            </a:r>
            <a:r>
              <a:rPr lang="en-GB" sz="2400" b="0" i="0" u="none" strike="noStrike" cap="none" dirty="0" err="1">
                <a:solidFill>
                  <a:srgbClr val="000000"/>
                </a:solidFill>
                <a:latin typeface="Arial"/>
                <a:ea typeface="Arial"/>
                <a:cs typeface="Arial"/>
                <a:sym typeface="Arial"/>
              </a:rPr>
              <a:t>φής</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ευθυγράμμιση</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με</a:t>
            </a:r>
            <a:r>
              <a:rPr lang="en-GB" sz="2400" b="0" i="0" u="none" strike="noStrike" cap="none" dirty="0">
                <a:solidFill>
                  <a:srgbClr val="000000"/>
                </a:solidFill>
                <a:latin typeface="Arial"/>
                <a:ea typeface="Arial"/>
                <a:cs typeface="Arial"/>
                <a:sym typeface="Arial"/>
              </a:rPr>
              <a:t> </a:t>
            </a:r>
            <a:r>
              <a:rPr lang="en-GB" sz="2400" b="0" i="0" u="none" strike="noStrike" cap="none" dirty="0" err="1">
                <a:solidFill>
                  <a:srgbClr val="000000"/>
                </a:solidFill>
                <a:latin typeface="Arial"/>
                <a:ea typeface="Arial"/>
                <a:cs typeface="Arial"/>
                <a:sym typeface="Arial"/>
              </a:rPr>
              <a:t>τους</a:t>
            </a:r>
            <a:r>
              <a:rPr lang="en-GB" sz="2400" b="0" i="0" u="none" strike="noStrike" cap="none" dirty="0">
                <a:solidFill>
                  <a:srgbClr val="000000"/>
                </a:solidFill>
                <a:latin typeface="Arial"/>
                <a:ea typeface="Arial"/>
                <a:cs typeface="Arial"/>
                <a:sym typeface="Arial"/>
              </a:rPr>
              <a:t> μα</a:t>
            </a:r>
            <a:r>
              <a:rPr lang="en-GB" sz="2400" b="0" i="0" u="none" strike="noStrike" cap="none" dirty="0" err="1">
                <a:solidFill>
                  <a:srgbClr val="000000"/>
                </a:solidFill>
                <a:latin typeface="Arial"/>
                <a:ea typeface="Arial"/>
                <a:cs typeface="Arial"/>
                <a:sym typeface="Arial"/>
              </a:rPr>
              <a:t>θησι</a:t>
            </a:r>
            <a:r>
              <a:rPr lang="en-GB" sz="2400" b="0" i="0" u="none" strike="noStrike" cap="none" dirty="0">
                <a:solidFill>
                  <a:srgbClr val="000000"/>
                </a:solidFill>
                <a:latin typeface="Arial"/>
                <a:ea typeface="Arial"/>
                <a:cs typeface="Arial"/>
                <a:sym typeface="Arial"/>
              </a:rPr>
              <a:t>ακούς στόχους και τα πρότυπα</a:t>
            </a:r>
            <a:endParaRPr sz="2400" b="0" i="0" u="none" strike="noStrike" cap="none" dirty="0">
              <a:solidFill>
                <a:srgbClr val="121212"/>
              </a:solidFill>
              <a:latin typeface="Arial"/>
              <a:ea typeface="Arial"/>
              <a:cs typeface="Arial"/>
              <a:sym typeface="Arial"/>
            </a:endParaRPr>
          </a:p>
        </p:txBody>
      </p:sp>
      <p:sp>
        <p:nvSpPr>
          <p:cNvPr id="487" name="Google Shape;487;p2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8" name="Google Shape;488;p23"/>
          <p:cNvSpPr txBox="1"/>
          <p:nvPr/>
        </p:nvSpPr>
        <p:spPr>
          <a:xfrm>
            <a:off x="792000" y="421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2. Προσεκτικός σχεδιασμός για δραστηριότητες που υποστηρίζονται από την τεχνολογία</a:t>
            </a:r>
            <a:endParaRPr sz="2400" b="0" i="0" u="none" strike="noStrike" cap="none">
              <a:solidFill>
                <a:srgbClr val="121212"/>
              </a:solidFill>
              <a:latin typeface="Arial"/>
              <a:ea typeface="Arial"/>
              <a:cs typeface="Arial"/>
              <a:sym typeface="Arial"/>
            </a:endParaRPr>
          </a:p>
        </p:txBody>
      </p:sp>
      <p:sp>
        <p:nvSpPr>
          <p:cNvPr id="489" name="Google Shape;489;p23"/>
          <p:cNvSpPr txBox="1"/>
          <p:nvPr/>
        </p:nvSpPr>
        <p:spPr>
          <a:xfrm>
            <a:off x="792000" y="529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3. Επενδύσεις σε ανθεκτικά συστήματα διαχείρισης μάθησης (LMS)</a:t>
            </a:r>
            <a:endParaRPr sz="2400" b="0" i="0" u="none" strike="noStrike" cap="none">
              <a:solidFill>
                <a:srgbClr val="121212"/>
              </a:solidFill>
              <a:latin typeface="Arial"/>
              <a:ea typeface="Arial"/>
              <a:cs typeface="Arial"/>
              <a:sym typeface="Arial"/>
            </a:endParaRPr>
          </a:p>
        </p:txBody>
      </p:sp>
      <p:sp>
        <p:nvSpPr>
          <p:cNvPr id="490" name="Google Shape;490;p23"/>
          <p:cNvSpPr txBox="1"/>
          <p:nvPr/>
        </p:nvSpPr>
        <p:spPr>
          <a:xfrm>
            <a:off x="792000" y="637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4. Παροχή εργαλείων πολυμέσων και υπηρεσιών τεχνικής υποστήριξης</a:t>
            </a:r>
            <a:endParaRPr sz="2400" b="0" i="0" u="none" strike="noStrike" cap="none">
              <a:solidFill>
                <a:srgbClr val="000000"/>
              </a:solidFill>
              <a:latin typeface="Arial"/>
              <a:ea typeface="Arial"/>
              <a:cs typeface="Arial"/>
              <a:sym typeface="Arial"/>
            </a:endParaRPr>
          </a:p>
        </p:txBody>
      </p:sp>
      <p:sp>
        <p:nvSpPr>
          <p:cNvPr id="491" name="Google Shape;491;p23"/>
          <p:cNvSpPr txBox="1"/>
          <p:nvPr/>
        </p:nvSpPr>
        <p:spPr>
          <a:xfrm>
            <a:off x="792000" y="745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Arial"/>
              <a:buNone/>
            </a:pPr>
            <a:r>
              <a:rPr lang="en-GB" sz="2400" b="0" i="0" u="none" strike="noStrike" cap="none">
                <a:solidFill>
                  <a:srgbClr val="000000"/>
                </a:solidFill>
                <a:latin typeface="Arial"/>
                <a:ea typeface="Arial"/>
                <a:cs typeface="Arial"/>
                <a:sym typeface="Arial"/>
              </a:rPr>
              <a:t>5. Συνεχής κατάρτιση και υποστήριξη εκπαιδευτικών και μαθητών</a:t>
            </a:r>
            <a:endParaRPr sz="2400" b="0" i="0" u="none" strike="noStrike" cap="none">
              <a:solidFill>
                <a:srgbClr val="121212"/>
              </a:solidFill>
              <a:latin typeface="Arial"/>
              <a:ea typeface="Arial"/>
              <a:cs typeface="Arial"/>
              <a:sym typeface="Arial"/>
            </a:endParaRPr>
          </a:p>
        </p:txBody>
      </p:sp>
      <p:sp>
        <p:nvSpPr>
          <p:cNvPr id="2" name="Freeform 11">
            <a:extLst>
              <a:ext uri="{FF2B5EF4-FFF2-40B4-BE49-F238E27FC236}">
                <a16:creationId xmlns:a16="http://schemas.microsoft.com/office/drawing/2014/main" id="{90FEA800-1F55-372C-0B4C-C55DB58CEDF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E192CF94-6D65-7F4A-1BEF-5EAFE344946B}"/>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7F402EE-CABB-CA90-9BB7-D202796E94E9}"/>
              </a:ext>
            </a:extLst>
          </p:cNvPr>
          <p:cNvSpPr txBox="1"/>
          <p:nvPr/>
        </p:nvSpPr>
        <p:spPr>
          <a:xfrm>
            <a:off x="5156771" y="8950233"/>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FF41E444-83ED-AE83-9B31-ACB72DE7DDE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E640869F-3227-62A9-FD78-38E9123A0452}"/>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0D198EA4-ECA8-2CDE-7D21-41A04C00149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F0050BB7-4727-50A7-B1B8-410C218F0D1C}"/>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FC5E49CF-131E-FC39-7CF4-97B2C3A0AED1}"/>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835DD064-B426-D703-6FAF-1A8A90526CD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95A75B60-7DE5-5F28-11D4-C67544840F43}"/>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C985C5E5-06E4-1AD6-1A1E-8163D6F70AA1}"/>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D93660A9-5952-2C72-7E26-E851B1CB4D3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DDB727B1-DC81-E7BB-71F4-A98593060F4B}"/>
              </a:ext>
            </a:extLst>
          </p:cNvPr>
          <p:cNvSpPr txBox="1"/>
          <p:nvPr/>
        </p:nvSpPr>
        <p:spPr>
          <a:xfrm>
            <a:off x="791999" y="1548000"/>
            <a:ext cx="15380597"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Το μέλλον </a:t>
            </a:r>
            <a:r>
              <a:rPr lang="en-GB" sz="4000" b="1" i="0" u="none" strike="noStrike" cap="none" dirty="0" err="1">
                <a:solidFill>
                  <a:srgbClr val="033C5B"/>
                </a:solidFill>
                <a:latin typeface="Arial"/>
                <a:ea typeface="Arial"/>
                <a:cs typeface="Arial"/>
                <a:sym typeface="Arial"/>
              </a:rPr>
              <a:t>της</a:t>
            </a:r>
            <a:r>
              <a:rPr lang="en-GB" sz="4000" b="1" i="0" u="none" strike="noStrike" cap="none" dirty="0">
                <a:solidFill>
                  <a:srgbClr val="033C5B"/>
                </a:solidFill>
                <a:latin typeface="Arial"/>
                <a:ea typeface="Arial"/>
                <a:cs typeface="Arial"/>
                <a:sym typeface="Arial"/>
              </a:rPr>
              <a:t> </a:t>
            </a:r>
            <a:r>
              <a:rPr lang="el-GR" sz="4000" b="1" dirty="0">
                <a:solidFill>
                  <a:srgbClr val="033C5B"/>
                </a:solidFill>
              </a:rPr>
              <a:t>ανεστραμμένης</a:t>
            </a:r>
            <a:r>
              <a:rPr lang="en-GB" sz="4000" b="1" i="0" u="none" strike="noStrike" cap="none" dirty="0">
                <a:solidFill>
                  <a:srgbClr val="033C5B"/>
                </a:solidFill>
                <a:latin typeface="Arial"/>
                <a:ea typeface="Arial"/>
                <a:cs typeface="Arial"/>
                <a:sym typeface="Arial"/>
              </a:rPr>
              <a:t> μάθησης στην επαγγελματική </a:t>
            </a:r>
            <a:r>
              <a:rPr lang="en-GB" sz="4000" b="1" dirty="0">
                <a:solidFill>
                  <a:srgbClr val="033C5B"/>
                </a:solidFill>
              </a:rPr>
              <a:t>εκπαίδευση και κατάρτιση</a:t>
            </a:r>
            <a:endParaRPr sz="40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DC1D7143-3DB0-FA31-B137-B0BE4B6FE2DE}"/>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80AA1E3-82DD-7E4C-99F0-54E9F1BAFF4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DC72794-1FAE-07AE-D594-0731B2FD537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FAEFE745-5474-32FF-AFB3-ED0009FBD8E0}"/>
              </a:ext>
            </a:extLst>
          </p:cNvPr>
          <p:cNvSpPr txBox="1"/>
          <p:nvPr/>
        </p:nvSpPr>
        <p:spPr>
          <a:xfrm>
            <a:off x="5170626"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B9AAEDAB-CF64-AC72-66D9-7549C7A901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72" name="Google Shape;466;p22">
            <a:extLst>
              <a:ext uri="{FF2B5EF4-FFF2-40B4-BE49-F238E27FC236}">
                <a16:creationId xmlns:a16="http://schemas.microsoft.com/office/drawing/2014/main" id="{860B3D9F-DCDB-BF5B-E7AE-72FF6A80EFE1}"/>
              </a:ext>
            </a:extLst>
          </p:cNvPr>
          <p:cNvGraphicFramePr/>
          <p:nvPr>
            <p:extLst>
              <p:ext uri="{D42A27DB-BD31-4B8C-83A1-F6EECF244321}">
                <p14:modId xmlns:p14="http://schemas.microsoft.com/office/powerpoint/2010/main" val="2477114080"/>
              </p:ext>
            </p:extLst>
          </p:nvPr>
        </p:nvGraphicFramePr>
        <p:xfrm>
          <a:off x="956081" y="3177669"/>
          <a:ext cx="15948000" cy="435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223089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7">
          <a:extLst>
            <a:ext uri="{FF2B5EF4-FFF2-40B4-BE49-F238E27FC236}">
              <a16:creationId xmlns:a16="http://schemas.microsoft.com/office/drawing/2014/main" id="{9E5B9B5D-D954-C068-02C2-67CA5D6D37AB}"/>
            </a:ext>
          </a:extLst>
        </p:cNvPr>
        <p:cNvGrpSpPr/>
        <p:nvPr/>
      </p:nvGrpSpPr>
      <p:grpSpPr>
        <a:xfrm>
          <a:off x="0" y="0"/>
          <a:ext cx="0" cy="0"/>
          <a:chOff x="0" y="0"/>
          <a:chExt cx="0" cy="0"/>
        </a:xfrm>
      </p:grpSpPr>
      <p:sp>
        <p:nvSpPr>
          <p:cNvPr id="458" name="Google Shape;458;p22">
            <a:extLst>
              <a:ext uri="{FF2B5EF4-FFF2-40B4-BE49-F238E27FC236}">
                <a16:creationId xmlns:a16="http://schemas.microsoft.com/office/drawing/2014/main" id="{86815337-06C2-7C70-810D-8EC3488122EF}"/>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22">
            <a:extLst>
              <a:ext uri="{FF2B5EF4-FFF2-40B4-BE49-F238E27FC236}">
                <a16:creationId xmlns:a16="http://schemas.microsoft.com/office/drawing/2014/main" id="{429AB85C-D852-7853-9ED9-1A6D108EC682}"/>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22">
            <a:extLst>
              <a:ext uri="{FF2B5EF4-FFF2-40B4-BE49-F238E27FC236}">
                <a16:creationId xmlns:a16="http://schemas.microsoft.com/office/drawing/2014/main" id="{7FCBB1BB-904F-E664-C9EC-F65602D738C9}"/>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22">
            <a:extLst>
              <a:ext uri="{FF2B5EF4-FFF2-40B4-BE49-F238E27FC236}">
                <a16:creationId xmlns:a16="http://schemas.microsoft.com/office/drawing/2014/main" id="{7C2E29D5-7707-35F4-4DD0-F155C650D577}"/>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2" name="Google Shape;462;p22">
            <a:extLst>
              <a:ext uri="{FF2B5EF4-FFF2-40B4-BE49-F238E27FC236}">
                <a16:creationId xmlns:a16="http://schemas.microsoft.com/office/drawing/2014/main" id="{4981B5F0-9922-0F43-EC1D-A9D9A4530429}"/>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22">
            <a:extLst>
              <a:ext uri="{FF2B5EF4-FFF2-40B4-BE49-F238E27FC236}">
                <a16:creationId xmlns:a16="http://schemas.microsoft.com/office/drawing/2014/main" id="{541C67B5-9833-DD9A-9346-290333C8669E}"/>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22">
            <a:extLst>
              <a:ext uri="{FF2B5EF4-FFF2-40B4-BE49-F238E27FC236}">
                <a16:creationId xmlns:a16="http://schemas.microsoft.com/office/drawing/2014/main" id="{F156D137-90F4-924C-D2E3-29DCFEA22DE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22">
            <a:extLst>
              <a:ext uri="{FF2B5EF4-FFF2-40B4-BE49-F238E27FC236}">
                <a16:creationId xmlns:a16="http://schemas.microsoft.com/office/drawing/2014/main" id="{D08CC34B-D069-3C8F-BB16-FA355BEC3E8B}"/>
              </a:ext>
            </a:extLst>
          </p:cNvPr>
          <p:cNvSpPr txBox="1"/>
          <p:nvPr/>
        </p:nvSpPr>
        <p:spPr>
          <a:xfrm>
            <a:off x="791999" y="1548000"/>
            <a:ext cx="15380597" cy="697725"/>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000" b="1" i="0" u="none" strike="noStrike" cap="none" dirty="0">
                <a:solidFill>
                  <a:srgbClr val="033C5B"/>
                </a:solidFill>
                <a:latin typeface="Arial"/>
                <a:ea typeface="Arial"/>
                <a:cs typeface="Arial"/>
                <a:sym typeface="Arial"/>
              </a:rPr>
              <a:t>Το μέλλον </a:t>
            </a:r>
            <a:r>
              <a:rPr lang="en-GB" sz="4000" b="1" i="0" u="none" strike="noStrike" cap="none" dirty="0" err="1">
                <a:solidFill>
                  <a:srgbClr val="033C5B"/>
                </a:solidFill>
                <a:latin typeface="Arial"/>
                <a:ea typeface="Arial"/>
                <a:cs typeface="Arial"/>
                <a:sym typeface="Arial"/>
              </a:rPr>
              <a:t>της</a:t>
            </a:r>
            <a:r>
              <a:rPr lang="en-GB" sz="4000" b="1" i="0" u="none" strike="noStrike" cap="none" dirty="0">
                <a:solidFill>
                  <a:srgbClr val="033C5B"/>
                </a:solidFill>
                <a:latin typeface="Arial"/>
                <a:ea typeface="Arial"/>
                <a:cs typeface="Arial"/>
                <a:sym typeface="Arial"/>
              </a:rPr>
              <a:t> </a:t>
            </a:r>
            <a:r>
              <a:rPr lang="el-GR" sz="4000" b="1" dirty="0">
                <a:solidFill>
                  <a:srgbClr val="033C5B"/>
                </a:solidFill>
              </a:rPr>
              <a:t>ανεστραμμένης</a:t>
            </a:r>
            <a:r>
              <a:rPr lang="en-GB" sz="4000" b="1" i="0" u="none" strike="noStrike" cap="none" dirty="0">
                <a:solidFill>
                  <a:srgbClr val="033C5B"/>
                </a:solidFill>
                <a:latin typeface="Arial"/>
                <a:ea typeface="Arial"/>
                <a:cs typeface="Arial"/>
                <a:sym typeface="Arial"/>
              </a:rPr>
              <a:t> μάθησης στην επαγγελματική </a:t>
            </a:r>
            <a:r>
              <a:rPr lang="en-GB" sz="4000" b="1" dirty="0">
                <a:solidFill>
                  <a:srgbClr val="033C5B"/>
                </a:solidFill>
              </a:rPr>
              <a:t>εκπαίδευση και κατάρτιση</a:t>
            </a:r>
            <a:endParaRPr sz="4000" b="1" i="0" u="none" strike="noStrike" cap="none" dirty="0">
              <a:solidFill>
                <a:srgbClr val="033C5B"/>
              </a:solidFill>
              <a:latin typeface="Arial"/>
              <a:ea typeface="Arial"/>
              <a:cs typeface="Arial"/>
              <a:sym typeface="Arial"/>
            </a:endParaRPr>
          </a:p>
        </p:txBody>
      </p:sp>
      <p:sp>
        <p:nvSpPr>
          <p:cNvPr id="470" name="Google Shape;470;p22">
            <a:extLst>
              <a:ext uri="{FF2B5EF4-FFF2-40B4-BE49-F238E27FC236}">
                <a16:creationId xmlns:a16="http://schemas.microsoft.com/office/drawing/2014/main" id="{DD963D54-FE61-2DD7-4EC8-61E876EB494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A0CC3747-6084-5C7D-3BA5-EF135C01CA92}"/>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142F0D1-8553-BA52-8626-F14F9AADFFE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54B16DDB-DAD4-F7BB-D364-FE82DB75F7D0}"/>
              </a:ext>
            </a:extLst>
          </p:cNvPr>
          <p:cNvSpPr txBox="1"/>
          <p:nvPr/>
        </p:nvSpPr>
        <p:spPr>
          <a:xfrm>
            <a:off x="5120226" y="8911161"/>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CC237299-6C8B-2792-FEEE-445A741583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1" name="Diagram 10">
            <a:extLst>
              <a:ext uri="{FF2B5EF4-FFF2-40B4-BE49-F238E27FC236}">
                <a16:creationId xmlns:a16="http://schemas.microsoft.com/office/drawing/2014/main" id="{0912E586-E98D-2121-BDD8-8F65F6CC4B32}"/>
              </a:ext>
            </a:extLst>
          </p:cNvPr>
          <p:cNvGraphicFramePr/>
          <p:nvPr>
            <p:extLst>
              <p:ext uri="{D42A27DB-BD31-4B8C-83A1-F6EECF244321}">
                <p14:modId xmlns:p14="http://schemas.microsoft.com/office/powerpoint/2010/main" val="2201081765"/>
              </p:ext>
            </p:extLst>
          </p:nvPr>
        </p:nvGraphicFramePr>
        <p:xfrm>
          <a:off x="1012229" y="2936735"/>
          <a:ext cx="8215994" cy="56061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a:extLst>
              <a:ext uri="{FF2B5EF4-FFF2-40B4-BE49-F238E27FC236}">
                <a16:creationId xmlns:a16="http://schemas.microsoft.com/office/drawing/2014/main" id="{E3ECAA5F-F1E6-6764-C39E-662834FCE842}"/>
              </a:ext>
            </a:extLst>
          </p:cNvPr>
          <p:cNvPicPr>
            <a:picLocks noChangeAspect="1"/>
          </p:cNvPicPr>
          <p:nvPr/>
        </p:nvPicPr>
        <p:blipFill>
          <a:blip r:embed="rId12"/>
          <a:stretch>
            <a:fillRect/>
          </a:stretch>
        </p:blipFill>
        <p:spPr>
          <a:xfrm>
            <a:off x="10684711" y="2443578"/>
            <a:ext cx="4099849" cy="5824182"/>
          </a:xfrm>
          <a:prstGeom prst="rect">
            <a:avLst/>
          </a:prstGeom>
          <a:ln>
            <a:noFill/>
          </a:ln>
          <a:effectLst>
            <a:softEdge rad="112500"/>
          </a:effectLst>
        </p:spPr>
      </p:pic>
      <p:sp>
        <p:nvSpPr>
          <p:cNvPr id="10" name="TextBox 9">
            <a:extLst>
              <a:ext uri="{FF2B5EF4-FFF2-40B4-BE49-F238E27FC236}">
                <a16:creationId xmlns:a16="http://schemas.microsoft.com/office/drawing/2014/main" id="{CB839679-1237-3DEE-0155-89718BD24C51}"/>
              </a:ext>
            </a:extLst>
          </p:cNvPr>
          <p:cNvSpPr txBox="1"/>
          <p:nvPr/>
        </p:nvSpPr>
        <p:spPr>
          <a:xfrm>
            <a:off x="9662546" y="8296951"/>
            <a:ext cx="9253182" cy="261610"/>
          </a:xfrm>
          <a:prstGeom prst="rect">
            <a:avLst/>
          </a:prstGeom>
          <a:noFill/>
        </p:spPr>
        <p:txBody>
          <a:bodyPr wrap="square">
            <a:spAutoFit/>
          </a:bodyPr>
          <a:lstStyle/>
          <a:p>
            <a:r>
              <a:rPr lang="en-GB" sz="1100" i="1" dirty="0"/>
              <a:t>Πηγή: </a:t>
            </a:r>
            <a:r>
              <a:rPr lang="en-BE" sz="1100" i="1" dirty="0">
                <a:hlinkClick r:id="rId13"/>
              </a:rPr>
              <a:t>https:</a:t>
            </a:r>
            <a:r>
              <a:rPr lang="en-GB" sz="1100" i="1" dirty="0"/>
              <a:t>//op.europa.eu/webpub/empl/VET-skills-for-today-and-future/pdf/KE0621179ENN.pdf </a:t>
            </a:r>
            <a:endParaRPr lang="en-BE" sz="1100" i="1" dirty="0"/>
          </a:p>
        </p:txBody>
      </p:sp>
    </p:spTree>
    <p:extLst>
      <p:ext uri="{BB962C8B-B14F-4D97-AF65-F5344CB8AC3E}">
        <p14:creationId xmlns:p14="http://schemas.microsoft.com/office/powerpoint/2010/main" val="1296147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Πρόσθετοι πόροι</a:t>
            </a:r>
          </a:p>
        </p:txBody>
      </p:sp>
      <p:sp>
        <p:nvSpPr>
          <p:cNvPr id="3" name="TextBox 3"/>
          <p:cNvSpPr txBox="1"/>
          <p:nvPr/>
        </p:nvSpPr>
        <p:spPr>
          <a:xfrm>
            <a:off x="1506833" y="2312359"/>
            <a:ext cx="13890855" cy="5560753"/>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The flipped classroom: A review of its advantages and challenges, Science Direct </a:t>
            </a:r>
            <a:r>
              <a:rPr lang="en-US" sz="1800" u="sng" dirty="0">
                <a:solidFill>
                  <a:srgbClr val="0000FF"/>
                </a:solidFill>
                <a:latin typeface="Calibri" panose="020F0502020204030204" pitchFamily="34" charset="0"/>
                <a:ea typeface="Times New Roman" panose="02020603050405020304" pitchFamily="18" charset="0"/>
                <a:hlinkClick r:id="rId2"/>
              </a:rPr>
              <a:t>https://www.sciencedirect.com/science/article/abs/pii/S0360131518302045</a:t>
            </a:r>
            <a:r>
              <a:rPr lang="en-US" sz="1800" dirty="0">
                <a:latin typeface="Calibri" panose="020F0502020204030204" pitchFamily="34" charset="0"/>
                <a:ea typeface="Times New Roman" panose="02020603050405020304" pitchFamily="18" charset="0"/>
              </a:rPr>
              <a:t> </a:t>
            </a:r>
            <a:endParaRPr lang="en-BE" sz="1800"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Pros and Cons of a Flipped Classroom, School of Education American University – Washington DC </a:t>
            </a:r>
            <a:r>
              <a:rPr lang="en-US" sz="1800" u="sng" dirty="0">
                <a:solidFill>
                  <a:srgbClr val="0000FF"/>
                </a:solidFill>
                <a:latin typeface="Calibri" panose="020F0502020204030204" pitchFamily="34" charset="0"/>
                <a:ea typeface="Times New Roman" panose="02020603050405020304" pitchFamily="18" charset="0"/>
                <a:hlinkClick r:id="rId3"/>
              </a:rPr>
              <a:t>https://soeonline.american.edu/blog/flipped-classroom-pros-ands-cons/</a:t>
            </a:r>
            <a:r>
              <a:rPr lang="en-US" sz="1800" dirty="0">
                <a:latin typeface="Calibri" panose="020F0502020204030204" pitchFamily="34" charset="0"/>
                <a:ea typeface="Times New Roman" panose="02020603050405020304" pitchFamily="18" charset="0"/>
              </a:rPr>
              <a:t> </a:t>
            </a:r>
            <a:endParaRPr lang="en-BE" sz="1800" dirty="0">
              <a:latin typeface="Times New Roman" panose="02020603050405020304" pitchFamily="18" charset="0"/>
              <a:ea typeface="Times New Roman" panose="02020603050405020304" pitchFamily="18" charset="0"/>
            </a:endParaRPr>
          </a:p>
          <a:p>
            <a:pPr marL="285750" indent="-285750" algn="jus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What are the main challenges and solutions for flipped classroom implementation?  </a:t>
            </a:r>
            <a:r>
              <a:rPr lang="en-US" sz="1800" u="sng" dirty="0">
                <a:solidFill>
                  <a:srgbClr val="0000FF"/>
                </a:solidFill>
                <a:latin typeface="Calibri" panose="020F0502020204030204" pitchFamily="34" charset="0"/>
                <a:ea typeface="Times New Roman" panose="02020603050405020304" pitchFamily="18" charset="0"/>
                <a:hlinkClick r:id="rId4"/>
              </a:rPr>
              <a:t>https://www.linkedin.com/advice/3/what-main-challenges-solutions-flipped-classroom</a:t>
            </a:r>
            <a:r>
              <a:rPr lang="en-US" sz="1800" dirty="0">
                <a:latin typeface="Calibri" panose="020F0502020204030204" pitchFamily="34" charset="0"/>
                <a:ea typeface="Times New Roman" panose="02020603050405020304" pitchFamily="18" charset="0"/>
              </a:rPr>
              <a:t>  </a:t>
            </a:r>
            <a:endParaRPr lang="en-BE" sz="1800" dirty="0">
              <a:latin typeface="Times New Roman" panose="02020603050405020304" pitchFamily="18" charset="0"/>
              <a:ea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Proceedings of the 2014 International Conference on Economic Management and Trade Cooperation , Atlantis Press </a:t>
            </a:r>
            <a:r>
              <a:rPr lang="en-US" sz="1800" u="sng" dirty="0">
                <a:solidFill>
                  <a:srgbClr val="0000FF"/>
                </a:solidFill>
                <a:latin typeface="Calibri" panose="020F0502020204030204" pitchFamily="34" charset="0"/>
                <a:ea typeface="Calibri" panose="020F0502020204030204" pitchFamily="34" charset="0"/>
                <a:hlinkClick r:id="rId5"/>
              </a:rPr>
              <a:t>https://www.atlantis-press.com/proceedings/emtc-14/11721</a:t>
            </a:r>
            <a:r>
              <a:rPr lang="en-US" sz="1800" u="sng" dirty="0">
                <a:solidFill>
                  <a:srgbClr val="0000FF"/>
                </a:solidFill>
                <a:latin typeface="Calibri" panose="020F0502020204030204" pitchFamily="34" charset="0"/>
                <a:ea typeface="Times New Roman" panose="02020603050405020304" pitchFamily="18" charset="0"/>
              </a:rPr>
              <a:t>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Flip- IT! Flipped Classroom in European Vocational Education, </a:t>
            </a:r>
            <a:r>
              <a:rPr lang="en-US" sz="1800" dirty="0" err="1">
                <a:latin typeface="Calibri" panose="020F0502020204030204" pitchFamily="34" charset="0"/>
                <a:ea typeface="Times New Roman" panose="02020603050405020304" pitchFamily="18" charset="0"/>
              </a:rPr>
              <a:t>Itstudy</a:t>
            </a:r>
            <a:r>
              <a:rPr lang="en-US" sz="1800" dirty="0">
                <a:latin typeface="Calibri" panose="020F0502020204030204" pitchFamily="34" charset="0"/>
                <a:ea typeface="Times New Roman" panose="02020603050405020304" pitchFamily="18" charset="0"/>
              </a:rPr>
              <a:t> </a:t>
            </a:r>
            <a:r>
              <a:rPr lang="en-US" sz="1800" u="sng" dirty="0">
                <a:solidFill>
                  <a:srgbClr val="0000FF"/>
                </a:solidFill>
                <a:latin typeface="Calibri" panose="020F0502020204030204" pitchFamily="34" charset="0"/>
                <a:ea typeface="Calibri" panose="020F0502020204030204" pitchFamily="34" charset="0"/>
                <a:hlinkClick r:id="rId6"/>
              </a:rPr>
              <a:t>https://www.itstudy.hu/en/projects/flipped-classroom</a:t>
            </a:r>
            <a:r>
              <a:rPr lang="en-US" sz="1800" dirty="0">
                <a:latin typeface="Calibri" panose="020F0502020204030204" pitchFamily="34" charset="0"/>
                <a:ea typeface="Times New Roman" panose="02020603050405020304" pitchFamily="18" charset="0"/>
              </a:rPr>
              <a:t>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A conceptual review of the effectiveness of flipped learning in vocational learners’ cognitive skills and emotional states, Frontiers (Published online 2023 Jan 13) </a:t>
            </a:r>
            <a:r>
              <a:rPr lang="en-US" sz="1800" u="sng" dirty="0">
                <a:solidFill>
                  <a:srgbClr val="0000FF"/>
                </a:solidFill>
                <a:latin typeface="Calibri" panose="020F0502020204030204" pitchFamily="34" charset="0"/>
                <a:ea typeface="Calibri" panose="020F0502020204030204" pitchFamily="34" charset="0"/>
                <a:hlinkClick r:id="rId7"/>
              </a:rPr>
              <a:t>https://www.frontiersin.org/journals/psychology/articles/10.3389/fpsyg.2022.1039025/full</a:t>
            </a:r>
            <a:r>
              <a:rPr lang="en-US" sz="1800" dirty="0">
                <a:latin typeface="Calibri" panose="020F0502020204030204" pitchFamily="34" charset="0"/>
                <a:ea typeface="Times New Roman" panose="02020603050405020304" pitchFamily="18" charset="0"/>
              </a:rPr>
              <a:t>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New Blended Learning Strategy Based on Flipped-Learning for Vocational Work-Linked Training, Mohamed El Hajji,  </a:t>
            </a:r>
            <a:r>
              <a:rPr lang="en-US" sz="1800" dirty="0" err="1">
                <a:latin typeface="Calibri" panose="020F0502020204030204" pitchFamily="34" charset="0"/>
                <a:ea typeface="Times New Roman" panose="02020603050405020304" pitchFamily="18" charset="0"/>
              </a:rPr>
              <a:t>Rachid</a:t>
            </a:r>
            <a:r>
              <a:rPr lang="en-US" sz="1800" dirty="0">
                <a:latin typeface="Calibri" panose="020F0502020204030204" pitchFamily="34" charset="0"/>
                <a:ea typeface="Times New Roman" panose="02020603050405020304" pitchFamily="18" charset="0"/>
              </a:rPr>
              <a:t> </a:t>
            </a:r>
            <a:r>
              <a:rPr lang="en-US" sz="1800" dirty="0" err="1">
                <a:latin typeface="Calibri" panose="020F0502020204030204" pitchFamily="34" charset="0"/>
                <a:ea typeface="Times New Roman" panose="02020603050405020304" pitchFamily="18" charset="0"/>
              </a:rPr>
              <a:t>Drissi</a:t>
            </a:r>
            <a:r>
              <a:rPr lang="en-US" sz="1800" dirty="0">
                <a:latin typeface="Calibri" panose="020F0502020204030204" pitchFamily="34" charset="0"/>
                <a:ea typeface="Times New Roman" panose="02020603050405020304" pitchFamily="18" charset="0"/>
              </a:rPr>
              <a:t> El </a:t>
            </a:r>
            <a:r>
              <a:rPr lang="en-US" sz="1800" dirty="0" err="1">
                <a:latin typeface="Calibri" panose="020F0502020204030204" pitchFamily="34" charset="0"/>
                <a:ea typeface="Times New Roman" panose="02020603050405020304" pitchFamily="18" charset="0"/>
              </a:rPr>
              <a:t>Bouzaidi</a:t>
            </a:r>
            <a:r>
              <a:rPr lang="en-US" sz="1800" dirty="0">
                <a:latin typeface="Calibri" panose="020F0502020204030204" pitchFamily="34" charset="0"/>
                <a:ea typeface="Times New Roman" panose="02020603050405020304" pitchFamily="18" charset="0"/>
              </a:rPr>
              <a:t>, Hassan </a:t>
            </a:r>
            <a:r>
              <a:rPr lang="en-US" sz="1800" dirty="0" err="1">
                <a:latin typeface="Calibri" panose="020F0502020204030204" pitchFamily="34" charset="0"/>
                <a:ea typeface="Times New Roman" panose="02020603050405020304" pitchFamily="18" charset="0"/>
              </a:rPr>
              <a:t>Douzi</a:t>
            </a:r>
            <a:r>
              <a:rPr lang="en-US" sz="1800" dirty="0">
                <a:latin typeface="Calibri" panose="020F0502020204030204" pitchFamily="34" charset="0"/>
                <a:ea typeface="Times New Roman" panose="02020603050405020304" pitchFamily="18" charset="0"/>
              </a:rPr>
              <a:t>, El </a:t>
            </a:r>
            <a:r>
              <a:rPr lang="en-US" sz="1800" dirty="0" err="1">
                <a:latin typeface="Calibri" panose="020F0502020204030204" pitchFamily="34" charset="0"/>
                <a:ea typeface="Times New Roman" panose="02020603050405020304" pitchFamily="18" charset="0"/>
              </a:rPr>
              <a:t>Hassane</a:t>
            </a:r>
            <a:r>
              <a:rPr lang="en-US" sz="1800" dirty="0">
                <a:latin typeface="Calibri" panose="020F0502020204030204" pitchFamily="34" charset="0"/>
                <a:ea typeface="Times New Roman" panose="02020603050405020304" pitchFamily="18" charset="0"/>
              </a:rPr>
              <a:t> </a:t>
            </a:r>
            <a:r>
              <a:rPr lang="en-US" sz="1800" dirty="0" err="1">
                <a:latin typeface="Calibri" panose="020F0502020204030204" pitchFamily="34" charset="0"/>
                <a:ea typeface="Times New Roman" panose="02020603050405020304" pitchFamily="18" charset="0"/>
              </a:rPr>
              <a:t>Khouya</a:t>
            </a:r>
            <a:r>
              <a:rPr lang="en-US" sz="1800" dirty="0">
                <a:latin typeface="Calibri" panose="020F0502020204030204" pitchFamily="34" charset="0"/>
                <a:ea typeface="Times New Roman" panose="02020603050405020304" pitchFamily="18" charset="0"/>
              </a:rPr>
              <a:t>, Journal of Education and Practice, Vol.7, No.36, 2016 </a:t>
            </a:r>
            <a:endParaRPr lang="en-BE" sz="1800" dirty="0">
              <a:latin typeface="Calibri" panose="020F0502020204030204" pitchFamily="34" charset="0"/>
              <a:ea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US" sz="1800" dirty="0">
                <a:latin typeface="Calibri" panose="020F0502020204030204" pitchFamily="34" charset="0"/>
                <a:ea typeface="Times New Roman" panose="02020603050405020304" pitchFamily="18" charset="0"/>
              </a:rPr>
              <a:t>The Flipped-Classroom Instructional Procedure Development and Its Implementation Effectiveness in Improving Procedural Knowledge Learning Outcomes at Vocational High Schools, </a:t>
            </a:r>
            <a:r>
              <a:rPr lang="en-US" sz="1800" dirty="0" err="1">
                <a:latin typeface="Calibri" panose="020F0502020204030204" pitchFamily="34" charset="0"/>
                <a:ea typeface="Times New Roman" panose="02020603050405020304" pitchFamily="18" charset="0"/>
              </a:rPr>
              <a:t>Admaja</a:t>
            </a:r>
            <a:r>
              <a:rPr lang="en-US" sz="1800" dirty="0">
                <a:latin typeface="Calibri" panose="020F0502020204030204" pitchFamily="34" charset="0"/>
                <a:ea typeface="Times New Roman" panose="02020603050405020304" pitchFamily="18" charset="0"/>
              </a:rPr>
              <a:t> </a:t>
            </a:r>
            <a:r>
              <a:rPr lang="en-US" sz="1800" dirty="0" err="1">
                <a:latin typeface="Calibri" panose="020F0502020204030204" pitchFamily="34" charset="0"/>
                <a:ea typeface="Times New Roman" panose="02020603050405020304" pitchFamily="18" charset="0"/>
              </a:rPr>
              <a:t>Dwi</a:t>
            </a:r>
            <a:r>
              <a:rPr lang="en-US" sz="1800" dirty="0">
                <a:latin typeface="Calibri" panose="020F0502020204030204" pitchFamily="34" charset="0"/>
                <a:ea typeface="Times New Roman" panose="02020603050405020304" pitchFamily="18" charset="0"/>
              </a:rPr>
              <a:t> </a:t>
            </a:r>
            <a:r>
              <a:rPr lang="en-US" sz="1800" dirty="0" err="1">
                <a:latin typeface="Calibri" panose="020F0502020204030204" pitchFamily="34" charset="0"/>
                <a:ea typeface="Times New Roman" panose="02020603050405020304" pitchFamily="18" charset="0"/>
              </a:rPr>
              <a:t>Herlambang</a:t>
            </a:r>
            <a:r>
              <a:rPr lang="en-US" sz="1800" dirty="0">
                <a:latin typeface="Calibri" panose="020F0502020204030204" pitchFamily="34" charset="0"/>
                <a:ea typeface="Times New Roman" panose="02020603050405020304" pitchFamily="18" charset="0"/>
              </a:rPr>
              <a:t>, Olivia </a:t>
            </a:r>
            <a:r>
              <a:rPr lang="en-US" sz="1800" dirty="0" err="1">
                <a:latin typeface="Calibri" panose="020F0502020204030204" pitchFamily="34" charset="0"/>
                <a:ea typeface="Times New Roman" panose="02020603050405020304" pitchFamily="18" charset="0"/>
              </a:rPr>
              <a:t>Dyah</a:t>
            </a:r>
            <a:r>
              <a:rPr lang="en-US" sz="1800" dirty="0">
                <a:latin typeface="Calibri" panose="020F0502020204030204" pitchFamily="34" charset="0"/>
                <a:ea typeface="Times New Roman" panose="02020603050405020304" pitchFamily="18" charset="0"/>
              </a:rPr>
              <a:t> </a:t>
            </a:r>
            <a:r>
              <a:rPr lang="en-US" sz="1800" dirty="0" err="1">
                <a:latin typeface="Calibri" panose="020F0502020204030204" pitchFamily="34" charset="0"/>
                <a:ea typeface="Times New Roman" panose="02020603050405020304" pitchFamily="18" charset="0"/>
              </a:rPr>
              <a:t>Fransisca</a:t>
            </a:r>
            <a:r>
              <a:rPr lang="en-US" sz="1800" dirty="0">
                <a:latin typeface="Calibri" panose="020F0502020204030204" pitchFamily="34" charset="0"/>
                <a:ea typeface="Times New Roman" panose="02020603050405020304" pitchFamily="18" charset="0"/>
              </a:rPr>
              <a:t>, Tri </a:t>
            </a:r>
            <a:r>
              <a:rPr lang="en-US" sz="1800" dirty="0" err="1">
                <a:latin typeface="Calibri" panose="020F0502020204030204" pitchFamily="34" charset="0"/>
                <a:ea typeface="Times New Roman" panose="02020603050405020304" pitchFamily="18" charset="0"/>
              </a:rPr>
              <a:t>Afirianto</a:t>
            </a:r>
            <a:r>
              <a:rPr lang="en-US" sz="1800" dirty="0">
                <a:latin typeface="Calibri" panose="020F0502020204030204" pitchFamily="34" charset="0"/>
                <a:ea typeface="Times New Roman" panose="02020603050405020304" pitchFamily="18" charset="0"/>
              </a:rPr>
              <a:t>, ELINVO (Electronics, Informatics, and Vocational Education), November 2023;vol8(2):201-213</a:t>
            </a:r>
            <a:endParaRPr lang="en-BE" sz="1800" dirty="0">
              <a:latin typeface="Calibri" panose="020F0502020204030204" pitchFamily="34" charset="0"/>
              <a:ea typeface="Calibri" panose="020F0502020204030204" pitchFamily="34" charset="0"/>
            </a:endParaRPr>
          </a:p>
          <a:p>
            <a:pPr marL="457200" indent="-457200">
              <a:lnSpc>
                <a:spcPts val="3640"/>
              </a:lnSpc>
              <a:spcBef>
                <a:spcPct val="0"/>
              </a:spcBef>
              <a:buFont typeface="Arial" panose="020B0604020202020204" pitchFamily="34" charset="0"/>
              <a:buChar char="•"/>
            </a:pPr>
            <a:endParaRPr lang="en-US" sz="2600" dirty="0">
              <a:solidFill>
                <a:srgbClr val="121212"/>
              </a:solidFill>
              <a:latin typeface="HK Grotesk Light"/>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6771" y="8911161"/>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18"/>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n-GB" sz="6999" b="1" dirty="0">
                <a:solidFill>
                  <a:srgbClr val="033C5B"/>
                </a:solidFill>
                <a:latin typeface="Arial"/>
                <a:ea typeface="Arial"/>
                <a:cs typeface="Arial"/>
                <a:sym typeface="Arial"/>
              </a:rPr>
              <a:t>Μαθησιακοί στόχοι</a:t>
            </a:r>
            <a:endParaRPr b="1" dirty="0"/>
          </a:p>
        </p:txBody>
      </p:sp>
      <p:sp>
        <p:nvSpPr>
          <p:cNvPr id="386" name="Google Shape;386;p18"/>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387;p18"/>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388;p18"/>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389;p18"/>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390;p18"/>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391;p18"/>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392;p18"/>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18"/>
          <p:cNvSpPr txBox="1"/>
          <p:nvPr/>
        </p:nvSpPr>
        <p:spPr>
          <a:xfrm>
            <a:off x="791999" y="3456000"/>
            <a:ext cx="7668000" cy="147193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2400" dirty="0">
                <a:solidFill>
                  <a:srgbClr val="121212"/>
                </a:solidFill>
                <a:latin typeface="HK Grotesk Light"/>
              </a:rPr>
              <a:t>Στο τέλος αυτής της ενότητας, οι συμμετέχοντες θα εί</a:t>
            </a:r>
            <a:r>
              <a:rPr lang="el-GR" sz="2400" dirty="0" err="1">
                <a:solidFill>
                  <a:srgbClr val="121212"/>
                </a:solidFill>
                <a:latin typeface="HK Grotesk Light"/>
              </a:rPr>
              <a:t>στε</a:t>
            </a:r>
            <a:r>
              <a:rPr lang="en-GB" sz="2400" dirty="0">
                <a:solidFill>
                  <a:srgbClr val="121212"/>
                </a:solidFill>
                <a:latin typeface="HK Grotesk Light"/>
              </a:rPr>
              <a:t> σε θέση να:</a:t>
            </a:r>
          </a:p>
          <a:p>
            <a:pPr marL="645159" lvl="1" indent="-342900">
              <a:buClr>
                <a:srgbClr val="121212"/>
              </a:buClr>
              <a:buSzPts val="2400"/>
              <a:buFont typeface="Arial" panose="020B0604020202020204" pitchFamily="34" charset="0"/>
              <a:buChar char="•"/>
            </a:pPr>
            <a:r>
              <a:rPr lang="en-GB" sz="2400" b="0" i="0" u="none" strike="noStrike" cap="none" dirty="0">
                <a:solidFill>
                  <a:srgbClr val="121212"/>
                </a:solidFill>
                <a:latin typeface="Arial"/>
                <a:ea typeface="Arial"/>
                <a:cs typeface="Arial"/>
                <a:sym typeface="Arial"/>
              </a:rPr>
              <a:t>Κατα</a:t>
            </a:r>
            <a:r>
              <a:rPr lang="en-GB" sz="2400" b="0" i="0" u="none" strike="noStrike" cap="none" dirty="0" err="1">
                <a:solidFill>
                  <a:srgbClr val="121212"/>
                </a:solidFill>
                <a:latin typeface="Arial"/>
                <a:ea typeface="Arial"/>
                <a:cs typeface="Arial"/>
                <a:sym typeface="Arial"/>
              </a:rPr>
              <a:t>νοήσ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το ρόλο της "ανεστραμμένης τάξης" στην επαγγελματική εκπαίδευση και κατάρτιση (ΕΕΚ).</a:t>
            </a:r>
          </a:p>
          <a:p>
            <a:pPr marL="645159" lvl="1" indent="-342900">
              <a:buClr>
                <a:srgbClr val="121212"/>
              </a:buClr>
              <a:buSzPts val="2400"/>
              <a:buFont typeface="Arial" panose="020B0604020202020204" pitchFamily="34" charset="0"/>
              <a:buChar char="•"/>
            </a:pPr>
            <a:r>
              <a:rPr lang="en-GB" sz="2400" b="0" i="0" u="none" strike="noStrike" cap="none" dirty="0" err="1">
                <a:solidFill>
                  <a:srgbClr val="121212"/>
                </a:solidFill>
                <a:latin typeface="Arial"/>
                <a:ea typeface="Arial"/>
                <a:cs typeface="Arial"/>
                <a:sym typeface="Arial"/>
              </a:rPr>
              <a:t>Εξερευνήσ</a:t>
            </a:r>
            <a:r>
              <a:rPr lang="el-GR" sz="2400" b="0" i="0" u="none" strike="noStrike" cap="none" dirty="0">
                <a:solidFill>
                  <a:srgbClr val="121212"/>
                </a:solidFill>
                <a:latin typeface="Arial"/>
                <a:ea typeface="Arial"/>
                <a:cs typeface="Arial"/>
                <a:sym typeface="Arial"/>
              </a:rPr>
              <a:t>ετ</a:t>
            </a:r>
            <a:r>
              <a:rPr lang="en-GB" sz="2400" b="0" i="0" u="none" strike="noStrike" cap="none" dirty="0">
                <a:solidFill>
                  <a:srgbClr val="121212"/>
                </a:solidFill>
                <a:latin typeface="Arial"/>
                <a:ea typeface="Arial"/>
                <a:cs typeface="Arial"/>
                <a:sym typeface="Arial"/>
              </a:rPr>
              <a:t>ε τα οφέλη της ανεστραμμένης μάθησης στην προώθηση πρακτικών δεξιοτήτων και συνεργασίας.</a:t>
            </a:r>
          </a:p>
          <a:p>
            <a:pPr marL="645159" lvl="1" indent="-342900">
              <a:buClr>
                <a:srgbClr val="121212"/>
              </a:buClr>
              <a:buSzPts val="2400"/>
              <a:buFont typeface="Arial" panose="020B0604020202020204" pitchFamily="34" charset="0"/>
              <a:buChar char="•"/>
            </a:pPr>
            <a:r>
              <a:rPr lang="en-GB" sz="2400" b="0" i="0" u="none" strike="noStrike" cap="none" dirty="0" err="1">
                <a:solidFill>
                  <a:srgbClr val="121212"/>
                </a:solidFill>
                <a:latin typeface="Arial"/>
                <a:ea typeface="Arial"/>
                <a:cs typeface="Arial"/>
                <a:sym typeface="Arial"/>
              </a:rPr>
              <a:t>Ανάλυσ</a:t>
            </a:r>
            <a:r>
              <a:rPr lang="el-GR" sz="2400" b="0" i="0" u="none" strike="noStrike" cap="none" dirty="0" err="1">
                <a:solidFill>
                  <a:srgbClr val="121212"/>
                </a:solidFill>
                <a:latin typeface="Arial"/>
                <a:ea typeface="Arial"/>
                <a:cs typeface="Arial"/>
                <a:sym typeface="Arial"/>
              </a:rPr>
              <a:t>ετε</a:t>
            </a:r>
            <a:r>
              <a:rPr lang="en-GB" sz="2400" b="0" i="0" u="none" strike="noStrike" cap="none" dirty="0">
                <a:solidFill>
                  <a:srgbClr val="121212"/>
                </a:solidFill>
                <a:latin typeface="Arial"/>
                <a:ea typeface="Arial"/>
                <a:cs typeface="Arial"/>
                <a:sym typeface="Arial"/>
              </a:rPr>
              <a:t> τ</a:t>
            </a:r>
            <a:r>
              <a:rPr lang="el-GR" sz="2400" b="0" i="0" u="none" strike="noStrike" cap="none" dirty="0" err="1">
                <a:solidFill>
                  <a:srgbClr val="121212"/>
                </a:solidFill>
                <a:latin typeface="Arial"/>
                <a:ea typeface="Arial"/>
                <a:cs typeface="Arial"/>
                <a:sym typeface="Arial"/>
              </a:rPr>
              <a:t>ις</a:t>
            </a:r>
            <a:r>
              <a:rPr lang="en-GB" sz="2400" b="0" i="0" u="none" strike="noStrike" cap="none" dirty="0">
                <a:solidFill>
                  <a:srgbClr val="121212"/>
                </a:solidFill>
                <a:latin typeface="Arial"/>
                <a:ea typeface="Arial"/>
                <a:cs typeface="Arial"/>
                <a:sym typeface="Arial"/>
              </a:rPr>
              <a:t> π</a:t>
            </a:r>
            <a:r>
              <a:rPr lang="en-GB" sz="2400" b="0" i="0" u="none" strike="noStrike" cap="none" dirty="0" err="1">
                <a:solidFill>
                  <a:srgbClr val="121212"/>
                </a:solidFill>
                <a:latin typeface="Arial"/>
                <a:ea typeface="Arial"/>
                <a:cs typeface="Arial"/>
                <a:sym typeface="Arial"/>
              </a:rPr>
              <a:t>ροκλήσε</a:t>
            </a:r>
            <a:r>
              <a:rPr lang="el-GR" sz="2400" b="0" i="0" u="none" strike="noStrike" cap="none" dirty="0" err="1">
                <a:solidFill>
                  <a:srgbClr val="121212"/>
                </a:solidFill>
                <a:latin typeface="Arial"/>
                <a:ea typeface="Arial"/>
                <a:cs typeface="Arial"/>
                <a:sym typeface="Arial"/>
              </a:rPr>
              <a:t>ις</a:t>
            </a:r>
            <a:r>
              <a:rPr lang="en-GB" sz="2400" b="0" i="0" u="none" strike="noStrike" cap="none" dirty="0">
                <a:solidFill>
                  <a:srgbClr val="121212"/>
                </a:solidFill>
                <a:latin typeface="Arial"/>
                <a:ea typeface="Arial"/>
                <a:cs typeface="Arial"/>
                <a:sym typeface="Arial"/>
              </a:rPr>
              <a:t> που αντιμετωπίζει η εφαρμογή της αντιστρεφόμενης τάξης στην ΕΕΚ.</a:t>
            </a:r>
          </a:p>
          <a:p>
            <a:pPr marL="645159" lvl="1" indent="-342900">
              <a:buClr>
                <a:srgbClr val="121212"/>
              </a:buClr>
              <a:buSzPts val="2400"/>
              <a:buFont typeface="Arial" panose="020B0604020202020204" pitchFamily="34" charset="0"/>
              <a:buChar char="•"/>
            </a:pPr>
            <a:r>
              <a:rPr lang="en-GB" sz="2400" b="0" i="0" u="none" strike="noStrike" cap="none" dirty="0" err="1">
                <a:solidFill>
                  <a:srgbClr val="121212"/>
                </a:solidFill>
                <a:latin typeface="Arial"/>
                <a:ea typeface="Arial"/>
                <a:cs typeface="Arial"/>
                <a:sym typeface="Arial"/>
              </a:rPr>
              <a:t>Συζητήσ</a:t>
            </a:r>
            <a:r>
              <a:rPr lang="el-GR" sz="2400" b="0" i="0" u="none" strike="noStrike" cap="none" dirty="0">
                <a:solidFill>
                  <a:srgbClr val="121212"/>
                </a:solidFill>
                <a:latin typeface="Arial"/>
                <a:ea typeface="Arial"/>
                <a:cs typeface="Arial"/>
                <a:sym typeface="Arial"/>
              </a:rPr>
              <a:t>ε</a:t>
            </a:r>
            <a:r>
              <a:rPr lang="en-GB" sz="2400" b="0" i="0" u="none" strike="noStrike" cap="none" dirty="0" err="1">
                <a:solidFill>
                  <a:srgbClr val="121212"/>
                </a:solidFill>
                <a:latin typeface="Arial"/>
                <a:ea typeface="Arial"/>
                <a:cs typeface="Arial"/>
                <a:sym typeface="Arial"/>
              </a:rPr>
              <a:t>τε</a:t>
            </a:r>
            <a:r>
              <a:rPr lang="en-GB" sz="2400" b="0" i="0" u="none" strike="noStrike" cap="none" dirty="0">
                <a:solidFill>
                  <a:srgbClr val="121212"/>
                </a:solidFill>
                <a:latin typeface="Arial"/>
                <a:ea typeface="Arial"/>
                <a:cs typeface="Arial"/>
                <a:sym typeface="Arial"/>
              </a:rPr>
              <a:t> πιθανές λύσεις για τις προκλήσεις αυτές.</a:t>
            </a:r>
          </a:p>
        </p:txBody>
      </p:sp>
      <p:pic>
        <p:nvPicPr>
          <p:cNvPr id="2" name="Picture 1">
            <a:extLst>
              <a:ext uri="{FF2B5EF4-FFF2-40B4-BE49-F238E27FC236}">
                <a16:creationId xmlns:a16="http://schemas.microsoft.com/office/drawing/2014/main" id="{B7E8C194-26BA-4E41-E2B8-78251279678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84271" y="9263660"/>
            <a:ext cx="1047619" cy="3809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Δραστηριότητα αναστοχασμού</a:t>
            </a:r>
          </a:p>
        </p:txBody>
      </p:sp>
      <p:sp>
        <p:nvSpPr>
          <p:cNvPr id="11" name="TextBox 11"/>
          <p:cNvSpPr txBox="1"/>
          <p:nvPr/>
        </p:nvSpPr>
        <p:spPr>
          <a:xfrm>
            <a:off x="3058697" y="2006533"/>
            <a:ext cx="11844880" cy="6423810"/>
          </a:xfrm>
          <a:prstGeom prst="rect">
            <a:avLst/>
          </a:prstGeom>
        </p:spPr>
        <p:txBody>
          <a:bodyPr wrap="square" lIns="0" tIns="0" rIns="0" bIns="0" rtlCol="0" anchor="t">
            <a:spAutoFit/>
          </a:bodyPr>
          <a:lstStyle/>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Αναστοχασμός σχετικά με τις τρέχουσες πρακτικές: </a:t>
            </a:r>
            <a:r>
              <a:rPr lang="en-GB" sz="2599" dirty="0" err="1">
                <a:solidFill>
                  <a:srgbClr val="121212"/>
                </a:solidFill>
                <a:latin typeface="HK Grotesk Light"/>
              </a:rPr>
              <a:t>Ποιες </a:t>
            </a:r>
            <a:r>
              <a:rPr lang="en-GB" sz="2599" dirty="0">
                <a:solidFill>
                  <a:srgbClr val="121212"/>
                </a:solidFill>
                <a:latin typeface="HK Grotesk Light"/>
              </a:rPr>
              <a:t>είναι κάποιες προκλήσεις ή περιορισμοί που βλέπετε όσον αφορά τη δέσμευση, την ενσωμάτωση της τεχνολογίας ή τις μεθόδους διδασκαλίας; Γράψτε έναν τομέα όπου η ΕΕΚ θα μπορούσε να επωφεληθεί από την καινοτομία.</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Εξερευνήστε τις δυνατότητες της ανεστραμμένης μάθησης: Πώς θα μπορούσε να αντιμετωπιστούν οι προκλήσεις που εντοπίσατε; Με ποιους τρόπους μπορεί αυτή η προσέγγιση να κάνει την ΕΕΚ πιο ελκυστική, διαδραστική και σχετική για τους εκπαιδευόμενους; Εξετάστε συγκεκριμένα εργαλεία ή στρατηγικές (π.χ. διαδραστικά βίντεο, συνεργατικά έργα, διαδικτυακές συζητήσεις).</a:t>
            </a:r>
          </a:p>
          <a:p>
            <a:pPr marL="457200" indent="-457200">
              <a:lnSpc>
                <a:spcPts val="3639"/>
              </a:lnSpc>
              <a:spcBef>
                <a:spcPct val="0"/>
              </a:spcBef>
              <a:buFont typeface="Wingdings" panose="05000000000000000000" pitchFamily="2" charset="2"/>
              <a:buChar char="à"/>
            </a:pPr>
            <a:r>
              <a:rPr lang="en-GB" sz="2599" dirty="0">
                <a:solidFill>
                  <a:srgbClr val="121212"/>
                </a:solidFill>
                <a:latin typeface="HK Grotesk Light"/>
              </a:rPr>
              <a:t>Αναπτύξτε ένα </a:t>
            </a:r>
            <a:r>
              <a:rPr lang="en-GB" sz="2599" err="1">
                <a:solidFill>
                  <a:srgbClr val="121212"/>
                </a:solidFill>
                <a:latin typeface="HK Grotesk Light"/>
              </a:rPr>
              <a:t>σχέδιο </a:t>
            </a:r>
            <a:r>
              <a:rPr lang="en-GB" sz="2599" dirty="0">
                <a:solidFill>
                  <a:srgbClr val="121212"/>
                </a:solidFill>
                <a:latin typeface="HK Grotesk Light"/>
              </a:rPr>
              <a:t>δράσης</a:t>
            </a:r>
            <a:r>
              <a:rPr lang="en-GB" sz="2599">
                <a:solidFill>
                  <a:srgbClr val="121212"/>
                </a:solidFill>
                <a:latin typeface="HK Grotesk Light"/>
              </a:rPr>
              <a:t>: Με βάση </a:t>
            </a:r>
            <a:r>
              <a:rPr lang="en-GB" sz="2599" dirty="0">
                <a:solidFill>
                  <a:srgbClr val="121212"/>
                </a:solidFill>
                <a:latin typeface="HK Grotesk Light"/>
              </a:rPr>
              <a:t>τους προβληματισμούς σας, δημιουργήστε ένα σύντομο σχέδιο δράσης που να περιγράφει πώς θα μπορούσατε να εισαγάγετε ή να βελτιώσετε την ανεστραμμένη μάθηση στο περιβάλλον της ΕΕΚ σας. Προσδιορίστε ένα συγκεκριμένο μάθημα ή ενότητα όπου μπορείτε να εφαρμόσετε την ανεστραμμένη μάθηση και περιγράψτε τα εργαλεία, τις μεθόδους και τους πόρους που θα χρειαστείτε για να ξεκινήσετε.</a:t>
            </a: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15" name="TextBox 13">
            <a:extLst>
              <a:ext uri="{FF2B5EF4-FFF2-40B4-BE49-F238E27FC236}">
                <a16:creationId xmlns:a16="http://schemas.microsoft.com/office/drawing/2014/main" id="{01AE9181-D4D0-666C-362B-06B9D508DB75}"/>
              </a:ext>
            </a:extLst>
          </p:cNvPr>
          <p:cNvSpPr txBox="1"/>
          <p:nvPr/>
        </p:nvSpPr>
        <p:spPr>
          <a:xfrm>
            <a:off x="5156771" y="8940208"/>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Εισαγωγή στην ανεστραμμένη τάξη στην ΕΕΚ</a:t>
            </a:r>
            <a:endParaRPr sz="5400" b="1" i="0" u="none" strike="noStrike" cap="none" dirty="0">
              <a:solidFill>
                <a:srgbClr val="033C5B"/>
              </a:solidFill>
              <a:latin typeface="Arial"/>
              <a:ea typeface="Arial"/>
              <a:cs typeface="Arial"/>
              <a:sym typeface="Arial"/>
            </a:endParaRPr>
          </a:p>
        </p:txBody>
      </p:sp>
      <p:sp>
        <p:nvSpPr>
          <p:cNvPr id="409" name="Google Shape;409;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19"/>
          <p:cNvSpPr txBox="1"/>
          <p:nvPr/>
        </p:nvSpPr>
        <p:spPr>
          <a:xfrm>
            <a:off x="385668" y="2882986"/>
            <a:ext cx="8149522" cy="2861613"/>
          </a:xfrm>
          <a:prstGeom prst="rect">
            <a:avLst/>
          </a:prstGeom>
          <a:noFill/>
          <a:ln>
            <a:noFill/>
          </a:ln>
        </p:spPr>
        <p:txBody>
          <a:bodyPr spcFirstLastPara="1" wrap="square" lIns="0" tIns="0" rIns="0" bIns="0" anchor="t" anchorCtr="0">
            <a:noAutofit/>
          </a:bodyPr>
          <a:lstStyle/>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Η ανεστραμμένη τάξη επαναπροσδιορίζει τον τρόπο οργάνωσης της διδασκαλίας, μετατοπίζοντας την παράδοση του περιεχομένου εκτός του χρόνου διδασκαλίας.</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Οι μαθητές συμμετέχουν σε προ-ταξική μάθηση (βίντεο, διαβάσματα) και χρησιμοποιούν το χρόνο μέσα στην τάξη για πρακτικές δραστηριότητες και συνεργατική μάθηση.</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800" b="0" i="0" u="none" strike="noStrike" cap="none" dirty="0">
                <a:solidFill>
                  <a:srgbClr val="000000"/>
                </a:solidFill>
                <a:latin typeface="Arial"/>
                <a:ea typeface="Arial"/>
                <a:cs typeface="Arial"/>
                <a:sym typeface="Arial"/>
              </a:rPr>
              <a:t>Το μοντέλο είναι ιδιαίτερα πολύτιμο στην επαγγελματική εκπαίδευση και κατάρτιση, όπου οι πρακτικές δεξιότητες και η εφαρμογή στον πραγματικό κόσμο είναι ουσιώδεις.</a:t>
            </a:r>
            <a:endParaRPr lang="en-GB" sz="2400" b="0" i="0" u="none" strike="noStrike" cap="none" dirty="0">
              <a:solidFill>
                <a:srgbClr val="033C5B"/>
              </a:solidFill>
              <a:latin typeface="Arial"/>
              <a:ea typeface="Arial"/>
              <a:cs typeface="Arial"/>
              <a:sym typeface="Arial"/>
            </a:endParaRPr>
          </a:p>
        </p:txBody>
      </p:sp>
      <p:sp>
        <p:nvSpPr>
          <p:cNvPr id="2" name="Freeform 11">
            <a:extLst>
              <a:ext uri="{FF2B5EF4-FFF2-40B4-BE49-F238E27FC236}">
                <a16:creationId xmlns:a16="http://schemas.microsoft.com/office/drawing/2014/main" id="{0FBF2C81-FDB0-D3EC-C51F-4DC3EC6F132F}"/>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3EFB7C6-F3E1-E403-A93D-BAABD080219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29486997-2B31-6B48-DC92-ED6153FDD7FC}"/>
              </a:ext>
            </a:extLst>
          </p:cNvPr>
          <p:cNvSpPr txBox="1"/>
          <p:nvPr/>
        </p:nvSpPr>
        <p:spPr>
          <a:xfrm>
            <a:off x="5170626" y="9037317"/>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04CCCC1B-120C-9E6F-A741-2394689DFA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pic>
        <p:nvPicPr>
          <p:cNvPr id="8" name="Picture 7" descr="A group of images of students&#10;&#10;Description automatically generated with medium confidence">
            <a:extLst>
              <a:ext uri="{FF2B5EF4-FFF2-40B4-BE49-F238E27FC236}">
                <a16:creationId xmlns:a16="http://schemas.microsoft.com/office/drawing/2014/main" id="{379192DA-CF3F-8EA9-F5DF-2446D1585352}"/>
              </a:ext>
            </a:extLst>
          </p:cNvPr>
          <p:cNvPicPr>
            <a:picLocks noChangeAspect="1"/>
          </p:cNvPicPr>
          <p:nvPr/>
        </p:nvPicPr>
        <p:blipFill>
          <a:blip r:embed="rId7"/>
          <a:stretch>
            <a:fillRect/>
          </a:stretch>
        </p:blipFill>
        <p:spPr>
          <a:xfrm>
            <a:off x="8562109" y="2825040"/>
            <a:ext cx="8243413" cy="4636920"/>
          </a:xfrm>
          <a:prstGeom prst="rect">
            <a:avLst/>
          </a:prstGeom>
        </p:spPr>
      </p:pic>
      <p:sp>
        <p:nvSpPr>
          <p:cNvPr id="10" name="TextBox 9">
            <a:extLst>
              <a:ext uri="{FF2B5EF4-FFF2-40B4-BE49-F238E27FC236}">
                <a16:creationId xmlns:a16="http://schemas.microsoft.com/office/drawing/2014/main" id="{A00DF737-B4C1-5C7C-36DB-43BBCFB2D1EE}"/>
              </a:ext>
            </a:extLst>
          </p:cNvPr>
          <p:cNvSpPr txBox="1"/>
          <p:nvPr/>
        </p:nvSpPr>
        <p:spPr>
          <a:xfrm>
            <a:off x="9144000" y="7505230"/>
            <a:ext cx="9247908" cy="307777"/>
          </a:xfrm>
          <a:prstGeom prst="rect">
            <a:avLst/>
          </a:prstGeom>
          <a:noFill/>
        </p:spPr>
        <p:txBody>
          <a:bodyPr wrap="square">
            <a:spAutoFit/>
          </a:bodyPr>
          <a:lstStyle/>
          <a:p>
            <a:r>
              <a:rPr lang="en-GB" i="1" dirty="0"/>
              <a:t>Πηγή: </a:t>
            </a:r>
            <a:r>
              <a:rPr lang="en-BE" i="1" dirty="0">
                <a:hlinkClick r:id="rId8"/>
              </a:rPr>
              <a:t>https:</a:t>
            </a:r>
            <a:r>
              <a:rPr lang="en-GB" i="1" dirty="0"/>
              <a:t>//www.maneuveringthemiddle.com/the-flipped-classroom-and-hybrid-learning/ </a:t>
            </a:r>
            <a:endParaRPr lang="en-BE"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D6E6A666-26F9-E980-1C85-06CE40CCBF9C}"/>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5F85B38D-8669-E5B9-194D-3D9CAAFB2F90}"/>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a:extLst>
              <a:ext uri="{FF2B5EF4-FFF2-40B4-BE49-F238E27FC236}">
                <a16:creationId xmlns:a16="http://schemas.microsoft.com/office/drawing/2014/main" id="{BDBD7DE3-A64D-B1C3-16B4-7E66710F3B3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a:extLst>
              <a:ext uri="{FF2B5EF4-FFF2-40B4-BE49-F238E27FC236}">
                <a16:creationId xmlns:a16="http://schemas.microsoft.com/office/drawing/2014/main" id="{3D5563E5-327F-1185-02AA-D8828B4C090A}"/>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a:extLst>
              <a:ext uri="{FF2B5EF4-FFF2-40B4-BE49-F238E27FC236}">
                <a16:creationId xmlns:a16="http://schemas.microsoft.com/office/drawing/2014/main" id="{826CA1FF-86D1-82A6-257E-B70B96CA60C3}"/>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a:extLst>
              <a:ext uri="{FF2B5EF4-FFF2-40B4-BE49-F238E27FC236}">
                <a16:creationId xmlns:a16="http://schemas.microsoft.com/office/drawing/2014/main" id="{3B3B259F-CF9F-F066-F50D-B27891C48239}"/>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a:extLst>
              <a:ext uri="{FF2B5EF4-FFF2-40B4-BE49-F238E27FC236}">
                <a16:creationId xmlns:a16="http://schemas.microsoft.com/office/drawing/2014/main" id="{85216EDC-A682-1F49-AF2F-F20856B6FF3B}"/>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a:extLst>
              <a:ext uri="{FF2B5EF4-FFF2-40B4-BE49-F238E27FC236}">
                <a16:creationId xmlns:a16="http://schemas.microsoft.com/office/drawing/2014/main" id="{F556CFD8-076E-A2EA-B128-974B9E95637D}"/>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a:extLst>
              <a:ext uri="{FF2B5EF4-FFF2-40B4-BE49-F238E27FC236}">
                <a16:creationId xmlns:a16="http://schemas.microsoft.com/office/drawing/2014/main" id="{A008E5E7-B4ED-88B8-8D50-D2024029233E}"/>
              </a:ext>
            </a:extLst>
          </p:cNvPr>
          <p:cNvSpPr txBox="1"/>
          <p:nvPr/>
        </p:nvSpPr>
        <p:spPr>
          <a:xfrm>
            <a:off x="683782" y="1664527"/>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Ο ρόλος της μάθησης </a:t>
            </a:r>
            <a:r>
              <a:rPr lang="en-GB" sz="4800" b="1" i="0" u="none" strike="noStrike" cap="none" dirty="0" err="1">
                <a:solidFill>
                  <a:srgbClr val="033C5B"/>
                </a:solidFill>
                <a:latin typeface="Arial"/>
                <a:ea typeface="Arial"/>
                <a:cs typeface="Arial"/>
                <a:sym typeface="Arial"/>
              </a:rPr>
              <a:t>με</a:t>
            </a:r>
            <a:r>
              <a:rPr lang="en-GB" sz="4800" b="1" i="0" u="none" strike="noStrike" cap="none" dirty="0">
                <a:solidFill>
                  <a:srgbClr val="033C5B"/>
                </a:solidFill>
                <a:latin typeface="Arial"/>
                <a:ea typeface="Arial"/>
                <a:cs typeface="Arial"/>
                <a:sym typeface="Arial"/>
              </a:rPr>
              <a:t> </a:t>
            </a:r>
            <a:r>
              <a:rPr lang="el-GR" sz="4800" b="1" dirty="0" err="1">
                <a:solidFill>
                  <a:srgbClr val="033C5B"/>
                </a:solidFill>
              </a:rPr>
              <a:t>ανεστραμ</a:t>
            </a:r>
            <a:r>
              <a:rPr lang="en-GB" sz="4800" b="1" i="0" u="none" strike="noStrike" cap="none" dirty="0">
                <a:solidFill>
                  <a:srgbClr val="033C5B"/>
                </a:solidFill>
                <a:latin typeface="Arial"/>
                <a:ea typeface="Arial"/>
                <a:cs typeface="Arial"/>
                <a:sym typeface="Arial"/>
              </a:rPr>
              <a:t>μ</a:t>
            </a:r>
            <a:r>
              <a:rPr lang="el-GR" sz="4800" b="1" i="0" u="none" strike="noStrike" cap="none" dirty="0">
                <a:solidFill>
                  <a:srgbClr val="033C5B"/>
                </a:solidFill>
                <a:latin typeface="Arial"/>
                <a:ea typeface="Arial"/>
                <a:cs typeface="Arial"/>
                <a:sym typeface="Arial"/>
              </a:rPr>
              <a:t>έ</a:t>
            </a:r>
            <a:r>
              <a:rPr lang="en-GB" sz="4800" b="1" i="0" u="none" strike="noStrike" cap="none" dirty="0" err="1">
                <a:solidFill>
                  <a:srgbClr val="033C5B"/>
                </a:solidFill>
                <a:latin typeface="Arial"/>
                <a:ea typeface="Arial"/>
                <a:cs typeface="Arial"/>
                <a:sym typeface="Arial"/>
              </a:rPr>
              <a:t>νη</a:t>
            </a:r>
            <a:r>
              <a:rPr lang="en-GB" sz="4800" b="1" i="0" u="none" strike="noStrike" cap="none" dirty="0">
                <a:solidFill>
                  <a:srgbClr val="033C5B"/>
                </a:solidFill>
                <a:latin typeface="Arial"/>
                <a:ea typeface="Arial"/>
                <a:cs typeface="Arial"/>
                <a:sym typeface="Arial"/>
              </a:rPr>
              <a:t> μάθηση στην επαγγελματική εκπαίδευση</a:t>
            </a:r>
          </a:p>
        </p:txBody>
      </p:sp>
      <p:sp>
        <p:nvSpPr>
          <p:cNvPr id="409" name="Google Shape;409;p19">
            <a:extLst>
              <a:ext uri="{FF2B5EF4-FFF2-40B4-BE49-F238E27FC236}">
                <a16:creationId xmlns:a16="http://schemas.microsoft.com/office/drawing/2014/main" id="{F5BDA874-4161-8207-19AC-DE6B7A6F1628}"/>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A80606E3-64A2-7EDD-9A3E-8C0347277F63}"/>
              </a:ext>
            </a:extLst>
          </p:cNvPr>
          <p:cNvGraphicFramePr/>
          <p:nvPr>
            <p:extLst>
              <p:ext uri="{D42A27DB-BD31-4B8C-83A1-F6EECF244321}">
                <p14:modId xmlns:p14="http://schemas.microsoft.com/office/powerpoint/2010/main" val="229857038"/>
              </p:ext>
            </p:extLst>
          </p:nvPr>
        </p:nvGraphicFramePr>
        <p:xfrm>
          <a:off x="868993" y="2533241"/>
          <a:ext cx="6255707" cy="51805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55E352A-7520-B6D1-CAAB-8741D3A4647B}"/>
              </a:ext>
            </a:extLst>
          </p:cNvPr>
          <p:cNvGraphicFramePr/>
          <p:nvPr>
            <p:extLst>
              <p:ext uri="{D42A27DB-BD31-4B8C-83A1-F6EECF244321}">
                <p14:modId xmlns:p14="http://schemas.microsoft.com/office/powerpoint/2010/main" val="3364098470"/>
              </p:ext>
            </p:extLst>
          </p:nvPr>
        </p:nvGraphicFramePr>
        <p:xfrm>
          <a:off x="9073200" y="2466661"/>
          <a:ext cx="7487782" cy="53136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12" name="Google Shape;412;p19">
            <a:extLst>
              <a:ext uri="{FF2B5EF4-FFF2-40B4-BE49-F238E27FC236}">
                <a16:creationId xmlns:a16="http://schemas.microsoft.com/office/drawing/2014/main" id="{A27939E1-7F08-81BB-DCD1-3D7E3D1EB9D3}"/>
              </a:ext>
            </a:extLst>
          </p:cNvPr>
          <p:cNvSpPr/>
          <p:nvPr/>
        </p:nvSpPr>
        <p:spPr>
          <a:xfrm>
            <a:off x="7546800" y="4492033"/>
            <a:ext cx="1219200" cy="684000"/>
          </a:xfrm>
          <a:prstGeom prst="leftRightArrow">
            <a:avLst>
              <a:gd name="adj1" fmla="val 50000"/>
              <a:gd name="adj2" fmla="val 50000"/>
            </a:avLst>
          </a:prstGeom>
          <a:solidFill>
            <a:schemeClr val="accent6"/>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C35F4B80-2C83-3B52-5188-39164EBF10D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14"/>
            <a:stretch>
              <a:fillRect/>
            </a:stretch>
          </a:blipFill>
        </p:spPr>
        <p:txBody>
          <a:bodyPr/>
          <a:lstStyle/>
          <a:p>
            <a:endParaRPr lang="en-BE"/>
          </a:p>
        </p:txBody>
      </p:sp>
      <p:sp>
        <p:nvSpPr>
          <p:cNvPr id="3" name="Freeform 12">
            <a:extLst>
              <a:ext uri="{FF2B5EF4-FFF2-40B4-BE49-F238E27FC236}">
                <a16:creationId xmlns:a16="http://schemas.microsoft.com/office/drawing/2014/main" id="{A9854EDE-9C57-1769-FB9E-A061FEC712F4}"/>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5"/>
            <a:stretch>
              <a:fillRect/>
            </a:stretch>
          </a:blipFill>
        </p:spPr>
        <p:txBody>
          <a:bodyPr/>
          <a:lstStyle/>
          <a:p>
            <a:endParaRPr lang="en-BE"/>
          </a:p>
        </p:txBody>
      </p:sp>
      <p:sp>
        <p:nvSpPr>
          <p:cNvPr id="4" name="TextBox 13">
            <a:extLst>
              <a:ext uri="{FF2B5EF4-FFF2-40B4-BE49-F238E27FC236}">
                <a16:creationId xmlns:a16="http://schemas.microsoft.com/office/drawing/2014/main" id="{9FF477EA-1AF8-9B39-E0C7-2226FDEA74B2}"/>
              </a:ext>
            </a:extLst>
          </p:cNvPr>
          <p:cNvSpPr txBox="1"/>
          <p:nvPr/>
        </p:nvSpPr>
        <p:spPr>
          <a:xfrm>
            <a:off x="5096895" y="8911161"/>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CF873E18-F6FE-CE68-061D-43431F7BDE8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extLst>
      <p:ext uri="{BB962C8B-B14F-4D97-AF65-F5344CB8AC3E}">
        <p14:creationId xmlns:p14="http://schemas.microsoft.com/office/powerpoint/2010/main" val="228993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7">
          <a:extLst>
            <a:ext uri="{FF2B5EF4-FFF2-40B4-BE49-F238E27FC236}">
              <a16:creationId xmlns:a16="http://schemas.microsoft.com/office/drawing/2014/main" id="{1ABFE30A-9D9F-C092-2578-86FCBE4778C0}"/>
            </a:ext>
          </a:extLst>
        </p:cNvPr>
        <p:cNvGrpSpPr/>
        <p:nvPr/>
      </p:nvGrpSpPr>
      <p:grpSpPr>
        <a:xfrm>
          <a:off x="0" y="0"/>
          <a:ext cx="0" cy="0"/>
          <a:chOff x="0" y="0"/>
          <a:chExt cx="0" cy="0"/>
        </a:xfrm>
      </p:grpSpPr>
      <p:sp>
        <p:nvSpPr>
          <p:cNvPr id="398" name="Google Shape;398;p19">
            <a:extLst>
              <a:ext uri="{FF2B5EF4-FFF2-40B4-BE49-F238E27FC236}">
                <a16:creationId xmlns:a16="http://schemas.microsoft.com/office/drawing/2014/main" id="{3CCFD12D-E41D-9BFD-E3A8-DA3B3C11A6A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99" name="Google Shape;399;p19">
            <a:extLst>
              <a:ext uri="{FF2B5EF4-FFF2-40B4-BE49-F238E27FC236}">
                <a16:creationId xmlns:a16="http://schemas.microsoft.com/office/drawing/2014/main" id="{D605147D-CE5D-B5C0-6272-E6D16D5E4FE9}"/>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0" name="Google Shape;400;p19">
            <a:extLst>
              <a:ext uri="{FF2B5EF4-FFF2-40B4-BE49-F238E27FC236}">
                <a16:creationId xmlns:a16="http://schemas.microsoft.com/office/drawing/2014/main" id="{439A4808-D45B-D357-31C0-E31A42006CCB}"/>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1" name="Google Shape;401;p19">
            <a:extLst>
              <a:ext uri="{FF2B5EF4-FFF2-40B4-BE49-F238E27FC236}">
                <a16:creationId xmlns:a16="http://schemas.microsoft.com/office/drawing/2014/main" id="{0746C52F-AFD2-8793-94D6-14CD0F261BDC}"/>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2" name="Google Shape;402;p19">
            <a:extLst>
              <a:ext uri="{FF2B5EF4-FFF2-40B4-BE49-F238E27FC236}">
                <a16:creationId xmlns:a16="http://schemas.microsoft.com/office/drawing/2014/main" id="{50A79EA4-5C8D-87D5-47A9-5AEAE06445D2}"/>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3" name="Google Shape;403;p19">
            <a:extLst>
              <a:ext uri="{FF2B5EF4-FFF2-40B4-BE49-F238E27FC236}">
                <a16:creationId xmlns:a16="http://schemas.microsoft.com/office/drawing/2014/main" id="{C9240127-147F-78A5-8D66-F61E446EBB80}"/>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4" name="Google Shape;404;p19">
            <a:extLst>
              <a:ext uri="{FF2B5EF4-FFF2-40B4-BE49-F238E27FC236}">
                <a16:creationId xmlns:a16="http://schemas.microsoft.com/office/drawing/2014/main" id="{F68F7415-45BF-8373-8757-A63783F6EA0E}"/>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9">
            <a:extLst>
              <a:ext uri="{FF2B5EF4-FFF2-40B4-BE49-F238E27FC236}">
                <a16:creationId xmlns:a16="http://schemas.microsoft.com/office/drawing/2014/main" id="{9637CFED-B4E1-B868-CA0D-5365D68828B9}"/>
              </a:ext>
            </a:extLst>
          </p:cNvPr>
          <p:cNvSpPr txBox="1"/>
          <p:nvPr/>
        </p:nvSpPr>
        <p:spPr>
          <a:xfrm>
            <a:off x="842300" y="1331827"/>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4800" b="1" i="0" u="none" strike="noStrike" cap="none" dirty="0">
                <a:solidFill>
                  <a:srgbClr val="033C5B"/>
                </a:solidFill>
                <a:latin typeface="Arial"/>
                <a:ea typeface="Arial"/>
                <a:cs typeface="Arial"/>
                <a:sym typeface="Arial"/>
              </a:rPr>
              <a:t>Ο ρόλος της μάθησης </a:t>
            </a:r>
            <a:r>
              <a:rPr lang="en-GB" sz="4800" b="1" i="0" u="none" strike="noStrike" cap="none" dirty="0" err="1">
                <a:solidFill>
                  <a:srgbClr val="033C5B"/>
                </a:solidFill>
                <a:latin typeface="Arial"/>
                <a:ea typeface="Arial"/>
                <a:cs typeface="Arial"/>
                <a:sym typeface="Arial"/>
              </a:rPr>
              <a:t>με</a:t>
            </a:r>
            <a:r>
              <a:rPr lang="en-GB" sz="4800" b="1" i="0" u="none" strike="noStrike" cap="none" dirty="0">
                <a:solidFill>
                  <a:srgbClr val="033C5B"/>
                </a:solidFill>
                <a:latin typeface="Arial"/>
                <a:ea typeface="Arial"/>
                <a:cs typeface="Arial"/>
                <a:sym typeface="Arial"/>
              </a:rPr>
              <a:t> </a:t>
            </a:r>
            <a:r>
              <a:rPr lang="el-GR" sz="4800" b="1" dirty="0" err="1">
                <a:solidFill>
                  <a:srgbClr val="033C5B"/>
                </a:solidFill>
              </a:rPr>
              <a:t>ανεστραμμέ</a:t>
            </a:r>
            <a:r>
              <a:rPr lang="en-GB" sz="4800" b="1" i="0" u="none" strike="noStrike" cap="none" dirty="0" err="1">
                <a:solidFill>
                  <a:srgbClr val="033C5B"/>
                </a:solidFill>
                <a:latin typeface="Arial"/>
                <a:ea typeface="Arial"/>
                <a:cs typeface="Arial"/>
                <a:sym typeface="Arial"/>
              </a:rPr>
              <a:t>νη</a:t>
            </a:r>
            <a:r>
              <a:rPr lang="en-GB" sz="4800" b="1" i="0" u="none" strike="noStrike" cap="none" dirty="0">
                <a:solidFill>
                  <a:srgbClr val="033C5B"/>
                </a:solidFill>
                <a:latin typeface="Arial"/>
                <a:ea typeface="Arial"/>
                <a:cs typeface="Arial"/>
                <a:sym typeface="Arial"/>
              </a:rPr>
              <a:t> μάθηση στην επαγγελματική εκπαίδευση</a:t>
            </a:r>
          </a:p>
        </p:txBody>
      </p:sp>
      <p:sp>
        <p:nvSpPr>
          <p:cNvPr id="409" name="Google Shape;409;p19">
            <a:extLst>
              <a:ext uri="{FF2B5EF4-FFF2-40B4-BE49-F238E27FC236}">
                <a16:creationId xmlns:a16="http://schemas.microsoft.com/office/drawing/2014/main" id="{3D4B7179-3F51-8950-FDEA-4936377431A1}"/>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B33FFA9-3337-1C5E-C4B8-C01B2F95D7E3}"/>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437AF87-1C01-6E17-9783-3F82BD1F4E71}"/>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1FEA7766-30D9-4B7B-E919-D2974928434C}"/>
              </a:ext>
            </a:extLst>
          </p:cNvPr>
          <p:cNvSpPr txBox="1"/>
          <p:nvPr/>
        </p:nvSpPr>
        <p:spPr>
          <a:xfrm>
            <a:off x="5151646" y="8878617"/>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E0A7B9F5-CC9E-5A5F-FC7B-D377DF4B52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8" name="Google Shape;410;p19">
            <a:extLst>
              <a:ext uri="{FF2B5EF4-FFF2-40B4-BE49-F238E27FC236}">
                <a16:creationId xmlns:a16="http://schemas.microsoft.com/office/drawing/2014/main" id="{B9976673-F6C5-266B-ED71-187C3A6BF9E4}"/>
              </a:ext>
            </a:extLst>
          </p:cNvPr>
          <p:cNvSpPr txBox="1"/>
          <p:nvPr/>
        </p:nvSpPr>
        <p:spPr>
          <a:xfrm>
            <a:off x="817163" y="3049162"/>
            <a:ext cx="9320991" cy="2861613"/>
          </a:xfrm>
          <a:prstGeom prst="rect">
            <a:avLst/>
          </a:prstGeom>
          <a:noFill/>
          <a:ln>
            <a:noFill/>
          </a:ln>
        </p:spPr>
        <p:txBody>
          <a:bodyPr spcFirstLastPara="1" wrap="square" lIns="0" tIns="0" rIns="0" bIns="0" anchor="t" anchorCtr="0">
            <a:noAutofit/>
          </a:bodyPr>
          <a:lstStyle/>
          <a:p>
            <a:pPr marL="635000" marR="0" lvl="0" indent="-457200" algn="l" rtl="0">
              <a:spcBef>
                <a:spcPts val="0"/>
              </a:spcBef>
              <a:spcAft>
                <a:spcPts val="0"/>
              </a:spcAft>
              <a:buClr>
                <a:schemeClr val="dk1"/>
              </a:buClr>
              <a:buSzPts val="2800"/>
              <a:buFont typeface="Arial" panose="020B0604020202020204" pitchFamily="34" charset="0"/>
              <a:buChar char="•"/>
            </a:pPr>
            <a:r>
              <a:rPr lang="en-GB" sz="2400" b="0" i="0" u="none" strike="noStrike" cap="none" dirty="0">
                <a:solidFill>
                  <a:srgbClr val="000000"/>
                </a:solidFill>
                <a:sym typeface="Arial"/>
              </a:rPr>
              <a:t>Η προσέγγιση </a:t>
            </a:r>
            <a:r>
              <a:rPr lang="en-GB" sz="2400" b="0" i="0" u="none" strike="noStrike" cap="none" dirty="0" err="1">
                <a:solidFill>
                  <a:srgbClr val="000000"/>
                </a:solidFill>
                <a:sym typeface="Arial"/>
              </a:rPr>
              <a:t>της</a:t>
            </a:r>
            <a:r>
              <a:rPr lang="en-GB" sz="2400" b="0" i="0" u="none" strike="noStrike" cap="none" dirty="0">
                <a:solidFill>
                  <a:srgbClr val="000000"/>
                </a:solidFill>
                <a:sym typeface="Arial"/>
              </a:rPr>
              <a:t> </a:t>
            </a:r>
            <a:r>
              <a:rPr lang="el-GR" sz="2400" dirty="0" err="1"/>
              <a:t>ανεστραμμέ</a:t>
            </a:r>
            <a:r>
              <a:rPr lang="en-GB" sz="2400" b="0" i="0" u="none" strike="noStrike" cap="none" dirty="0" err="1">
                <a:solidFill>
                  <a:srgbClr val="000000"/>
                </a:solidFill>
                <a:sym typeface="Arial"/>
              </a:rPr>
              <a:t>νης</a:t>
            </a:r>
            <a:r>
              <a:rPr lang="en-GB" sz="2400" b="0" i="0" u="none" strike="noStrike" cap="none" dirty="0">
                <a:solidFill>
                  <a:srgbClr val="000000"/>
                </a:solidFill>
                <a:sym typeface="Arial"/>
              </a:rPr>
              <a:t> μάθησης είναι ιδιαίτερα σημαντική στην επαγγελματική εκπαίδευση λόγω της ικανότητάς της να εμπλέκει τους μαθητές σε σκέψη υψηλότερης τάξης και πρακτικές εφαρμογές.</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400" b="0" i="0" u="none" strike="noStrike" cap="none" dirty="0">
                <a:solidFill>
                  <a:srgbClr val="000000"/>
                </a:solidFill>
                <a:sym typeface="Arial"/>
              </a:rPr>
              <a:t>Μεταφέροντας τις παραδοσιακές διαλέξεις εκτός της αίθουσας διδασκαλίας, οι εκπαιδευόμενοι της ΕΕΚ μπορούν να αφιερώσουν τον χρόνο της τάξης σε πρακτικές δραστηριότητες, επίλυση προβλημάτων και ανάπτυξη δεξιοτήτων.</a:t>
            </a:r>
          </a:p>
          <a:p>
            <a:pPr marL="635000" marR="0" lvl="0" indent="-457200" algn="l" rtl="0">
              <a:spcBef>
                <a:spcPts val="0"/>
              </a:spcBef>
              <a:spcAft>
                <a:spcPts val="0"/>
              </a:spcAft>
              <a:buClr>
                <a:schemeClr val="dk1"/>
              </a:buClr>
              <a:buSzPts val="2800"/>
              <a:buFont typeface="Arial" panose="020B0604020202020204" pitchFamily="34" charset="0"/>
              <a:buChar char="•"/>
            </a:pPr>
            <a:r>
              <a:rPr lang="en-GB" sz="2400" dirty="0"/>
              <a:t>Διάφορες </a:t>
            </a:r>
            <a:r>
              <a:rPr lang="en-GB" sz="2400" b="0" i="0" u="none" strike="noStrike" cap="none" dirty="0">
                <a:solidFill>
                  <a:srgbClr val="000000"/>
                </a:solidFill>
                <a:sym typeface="Arial"/>
              </a:rPr>
              <a:t>μελέτες (Bhagat et al., 2016; Singh et al., 2017) δείχνουν βελτιωμένες γνωστικές δεξιότητες και υψηλότερες επιδόσεις σε περιβάλλοντα ανεστραμμένης τάξης σε σύγκριση με τις παραδοσιακές μεθόδους.</a:t>
            </a:r>
            <a:endParaRPr lang="en-GB" sz="2000" b="0" i="0" u="none" strike="noStrike" cap="none" dirty="0">
              <a:solidFill>
                <a:srgbClr val="033C5B"/>
              </a:solidFill>
              <a:latin typeface="Arial"/>
              <a:ea typeface="Arial"/>
              <a:cs typeface="Arial"/>
              <a:sym typeface="Arial"/>
            </a:endParaRPr>
          </a:p>
        </p:txBody>
      </p:sp>
      <p:sp>
        <p:nvSpPr>
          <p:cNvPr id="10" name="TextBox 9">
            <a:extLst>
              <a:ext uri="{FF2B5EF4-FFF2-40B4-BE49-F238E27FC236}">
                <a16:creationId xmlns:a16="http://schemas.microsoft.com/office/drawing/2014/main" id="{EE85CB18-D41F-99B4-3FB9-CC996AFBB4F2}"/>
              </a:ext>
            </a:extLst>
          </p:cNvPr>
          <p:cNvSpPr txBox="1"/>
          <p:nvPr/>
        </p:nvSpPr>
        <p:spPr>
          <a:xfrm>
            <a:off x="1343453" y="7999764"/>
            <a:ext cx="14763795" cy="646331"/>
          </a:xfrm>
          <a:prstGeom prst="rect">
            <a:avLst/>
          </a:prstGeom>
          <a:noFill/>
        </p:spPr>
        <p:txBody>
          <a:bodyPr wrap="square">
            <a:spAutoFit/>
          </a:bodyPr>
          <a:lstStyle/>
          <a:p>
            <a:pPr marL="342900" indent="-342900">
              <a:buAutoNum type="arabicPeriod"/>
            </a:pPr>
            <a:r>
              <a:rPr lang="en-GB" sz="1200" b="0" i="1" dirty="0">
                <a:solidFill>
                  <a:srgbClr val="222222"/>
                </a:solidFill>
                <a:effectLst/>
                <a:latin typeface="Arial" panose="020B0604020202020204" pitchFamily="34" charset="0"/>
              </a:rPr>
              <a:t>Bhagat, V., Haque, M., Bin Abu Bakar, Y. I., Husain, R., &amp; Khairi, C. M. (2016). Η συναισθηματική ωριμότητα των φοιτητών ιατρικής που επηρεάζει τις δεξιότητες μάθησης ενηλίκων σε μια νεοσύστατη δημόσια ιατρική σχολή στην ανατολική ακτή της Μαλαισιανής χερσονήσου. Advances in medical education and practice, 575-584. Διαθέσιμο </a:t>
            </a:r>
            <a:r>
              <a:rPr lang="en-GB" sz="1200" b="0" i="1" dirty="0">
                <a:solidFill>
                  <a:srgbClr val="222222"/>
                </a:solidFill>
                <a:effectLst/>
                <a:latin typeface="Arial" panose="020B0604020202020204" pitchFamily="34" charset="0"/>
                <a:hlinkClick r:id="rId7"/>
              </a:rPr>
              <a:t>εδώ</a:t>
            </a:r>
            <a:r>
              <a:rPr lang="en-GB" sz="1200" b="0" i="1" dirty="0">
                <a:solidFill>
                  <a:srgbClr val="222222"/>
                </a:solidFill>
                <a:effectLst/>
                <a:latin typeface="Arial" panose="020B0604020202020204" pitchFamily="34" charset="0"/>
              </a:rPr>
              <a:t>. </a:t>
            </a:r>
          </a:p>
          <a:p>
            <a:pPr marL="342900" indent="-342900">
              <a:buAutoNum type="arabicPeriod"/>
            </a:pPr>
            <a:r>
              <a:rPr lang="en-GB" sz="1200" i="1" dirty="0"/>
              <a:t>Singh, H., Jaswant, S., Singh, C. K. S., </a:t>
            </a:r>
            <a:r>
              <a:rPr lang="en-GB" sz="1200" i="1" dirty="0" err="1"/>
              <a:t>Mohtar</a:t>
            </a:r>
            <a:r>
              <a:rPr lang="en-GB" sz="1200" i="1" dirty="0"/>
              <a:t>, T. M. T., and Mostafa, N. A. (2017). Μια ανασκόπηση της έρευνας σχετικά με την προσέγγιση της ανεστραμμένης τάξης για τη διδασκαλία επικοινωνιακών δεξιοτήτων στα αγγλικά. Διαθέσιμο </a:t>
            </a:r>
            <a:r>
              <a:rPr lang="en-GB" sz="1200" i="1" dirty="0">
                <a:hlinkClick r:id="rId8"/>
              </a:rPr>
              <a:t>εδώ</a:t>
            </a:r>
            <a:r>
              <a:rPr lang="en-GB" sz="1200" i="1" dirty="0"/>
              <a:t>.</a:t>
            </a:r>
            <a:endParaRPr lang="en-BE" sz="1200" i="1" dirty="0"/>
          </a:p>
        </p:txBody>
      </p:sp>
      <p:graphicFrame>
        <p:nvGraphicFramePr>
          <p:cNvPr id="11" name="Diagram 10">
            <a:extLst>
              <a:ext uri="{FF2B5EF4-FFF2-40B4-BE49-F238E27FC236}">
                <a16:creationId xmlns:a16="http://schemas.microsoft.com/office/drawing/2014/main" id="{235173AB-A449-CE59-1018-4E1D51C411AC}"/>
              </a:ext>
            </a:extLst>
          </p:cNvPr>
          <p:cNvGraphicFramePr/>
          <p:nvPr>
            <p:extLst>
              <p:ext uri="{D42A27DB-BD31-4B8C-83A1-F6EECF244321}">
                <p14:modId xmlns:p14="http://schemas.microsoft.com/office/powerpoint/2010/main" val="3830229030"/>
              </p:ext>
            </p:extLst>
          </p:nvPr>
        </p:nvGraphicFramePr>
        <p:xfrm>
          <a:off x="10414233" y="2554986"/>
          <a:ext cx="6094747" cy="493271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138453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p:cNvSpPr txBox="1"/>
          <p:nvPr/>
        </p:nvSpPr>
        <p:spPr>
          <a:xfrm>
            <a:off x="816114" y="1130321"/>
            <a:ext cx="1218138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Προώθηση των προγραμμάτων ΕΕΚ από...</a:t>
            </a:r>
            <a:endParaRPr sz="5400" b="1" dirty="0"/>
          </a:p>
        </p:txBody>
      </p:sp>
      <p:sp>
        <p:nvSpPr>
          <p:cNvPr id="428" name="Google Shape;428;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9" name="Google Shape;429;p20"/>
          <p:cNvSpPr/>
          <p:nvPr/>
        </p:nvSpPr>
        <p:spPr>
          <a:xfrm>
            <a:off x="1176114" y="280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Βελτιστοποίηση συνεδριών αυτοπροσώπως</a:t>
            </a:r>
            <a:endParaRPr/>
          </a:p>
        </p:txBody>
      </p:sp>
      <p:sp>
        <p:nvSpPr>
          <p:cNvPr id="430" name="Google Shape;430;p20"/>
          <p:cNvSpPr/>
          <p:nvPr/>
        </p:nvSpPr>
        <p:spPr>
          <a:xfrm>
            <a:off x="816114" y="277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1</a:t>
            </a:r>
            <a:endParaRPr dirty="0"/>
          </a:p>
        </p:txBody>
      </p:sp>
      <p:sp>
        <p:nvSpPr>
          <p:cNvPr id="431" name="Google Shape;431;p20"/>
          <p:cNvSpPr/>
          <p:nvPr/>
        </p:nvSpPr>
        <p:spPr>
          <a:xfrm>
            <a:off x="1176114" y="4221579"/>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spcBef>
                <a:spcPts val="0"/>
              </a:spcBef>
              <a:spcAft>
                <a:spcPts val="0"/>
              </a:spcAft>
              <a:buNone/>
            </a:pPr>
            <a:r>
              <a:rPr lang="en-GB" sz="2400" b="1">
                <a:solidFill>
                  <a:srgbClr val="000000"/>
                </a:solidFill>
                <a:latin typeface="Arial"/>
                <a:ea typeface="Arial"/>
                <a:cs typeface="Arial"/>
                <a:sym typeface="Arial"/>
              </a:rPr>
              <a:t>Προώθηση της πρακτικής εφαρμογής</a:t>
            </a:r>
            <a:endParaRPr sz="2400" b="0" i="0" u="none" strike="noStrike" cap="none">
              <a:solidFill>
                <a:srgbClr val="000000"/>
              </a:solidFill>
              <a:latin typeface="Arial"/>
              <a:ea typeface="Arial"/>
              <a:cs typeface="Arial"/>
              <a:sym typeface="Arial"/>
            </a:endParaRPr>
          </a:p>
        </p:txBody>
      </p:sp>
      <p:sp>
        <p:nvSpPr>
          <p:cNvPr id="432" name="Google Shape;432;p20"/>
          <p:cNvSpPr/>
          <p:nvPr/>
        </p:nvSpPr>
        <p:spPr>
          <a:xfrm>
            <a:off x="816114" y="421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2</a:t>
            </a:r>
            <a:endParaRPr dirty="0"/>
          </a:p>
        </p:txBody>
      </p:sp>
      <p:sp>
        <p:nvSpPr>
          <p:cNvPr id="433" name="Google Shape;433;p20"/>
          <p:cNvSpPr/>
          <p:nvPr/>
        </p:nvSpPr>
        <p:spPr>
          <a:xfrm>
            <a:off x="1176114" y="568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Καλλιέργεια βασικών ικανοτήτων</a:t>
            </a:r>
            <a:endParaRPr sz="2400" b="1" i="0" u="none" strike="noStrike" cap="none">
              <a:solidFill>
                <a:srgbClr val="000000"/>
              </a:solidFill>
              <a:latin typeface="Arial"/>
              <a:ea typeface="Arial"/>
              <a:cs typeface="Arial"/>
              <a:sym typeface="Arial"/>
            </a:endParaRPr>
          </a:p>
        </p:txBody>
      </p:sp>
      <p:sp>
        <p:nvSpPr>
          <p:cNvPr id="434" name="Google Shape;434;p20"/>
          <p:cNvSpPr/>
          <p:nvPr/>
        </p:nvSpPr>
        <p:spPr>
          <a:xfrm>
            <a:off x="816114" y="565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3</a:t>
            </a:r>
            <a:endParaRPr dirty="0"/>
          </a:p>
        </p:txBody>
      </p:sp>
      <p:sp>
        <p:nvSpPr>
          <p:cNvPr id="435" name="Google Shape;435;p20"/>
          <p:cNvSpPr/>
          <p:nvPr/>
        </p:nvSpPr>
        <p:spPr>
          <a:xfrm>
            <a:off x="1176114" y="7126518"/>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a:solidFill>
                  <a:srgbClr val="000000"/>
                </a:solidFill>
                <a:latin typeface="Arial"/>
                <a:ea typeface="Arial"/>
                <a:cs typeface="Arial"/>
                <a:sym typeface="Arial"/>
              </a:rPr>
              <a:t>Ευελιξία και συμμετοχικότητα</a:t>
            </a:r>
            <a:endParaRPr sz="2400" b="1" i="0" u="none" strike="noStrike" cap="none">
              <a:solidFill>
                <a:srgbClr val="000000"/>
              </a:solidFill>
              <a:latin typeface="Arial"/>
              <a:ea typeface="Arial"/>
              <a:cs typeface="Arial"/>
              <a:sym typeface="Arial"/>
            </a:endParaRPr>
          </a:p>
        </p:txBody>
      </p:sp>
      <p:sp>
        <p:nvSpPr>
          <p:cNvPr id="436" name="Google Shape;436;p20"/>
          <p:cNvSpPr/>
          <p:nvPr/>
        </p:nvSpPr>
        <p:spPr>
          <a:xfrm>
            <a:off x="816114" y="7090518"/>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600" b="1" dirty="0">
                <a:solidFill>
                  <a:schemeClr val="lt1"/>
                </a:solidFill>
                <a:latin typeface="Arial"/>
                <a:ea typeface="Arial"/>
                <a:cs typeface="Arial"/>
                <a:sym typeface="Arial"/>
              </a:rPr>
              <a:t>4</a:t>
            </a:r>
            <a:endParaRPr dirty="0"/>
          </a:p>
        </p:txBody>
      </p:sp>
      <p:sp>
        <p:nvSpPr>
          <p:cNvPr id="2" name="Freeform 11">
            <a:extLst>
              <a:ext uri="{FF2B5EF4-FFF2-40B4-BE49-F238E27FC236}">
                <a16:creationId xmlns:a16="http://schemas.microsoft.com/office/drawing/2014/main" id="{9C985521-EB09-6025-90EB-9CDEFD9E8CFD}"/>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B99A609F-C804-DC16-193C-CD3D3431E44F}"/>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A4FE7168-4E82-DD9E-CC2B-E004CFC8A281}"/>
              </a:ext>
            </a:extLst>
          </p:cNvPr>
          <p:cNvSpPr txBox="1"/>
          <p:nvPr/>
        </p:nvSpPr>
        <p:spPr>
          <a:xfrm>
            <a:off x="5156771" y="9035891"/>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CC50E785-DC4F-D4D5-A9D5-9DD9A07C89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6">
          <a:extLst>
            <a:ext uri="{FF2B5EF4-FFF2-40B4-BE49-F238E27FC236}">
              <a16:creationId xmlns:a16="http://schemas.microsoft.com/office/drawing/2014/main" id="{39EBB22A-E8C0-E2C1-97E8-363E0DE446F9}"/>
            </a:ext>
          </a:extLst>
        </p:cNvPr>
        <p:cNvGrpSpPr/>
        <p:nvPr/>
      </p:nvGrpSpPr>
      <p:grpSpPr>
        <a:xfrm>
          <a:off x="0" y="0"/>
          <a:ext cx="0" cy="0"/>
          <a:chOff x="0" y="0"/>
          <a:chExt cx="0" cy="0"/>
        </a:xfrm>
      </p:grpSpPr>
      <p:sp>
        <p:nvSpPr>
          <p:cNvPr id="417" name="Google Shape;417;p20">
            <a:extLst>
              <a:ext uri="{FF2B5EF4-FFF2-40B4-BE49-F238E27FC236}">
                <a16:creationId xmlns:a16="http://schemas.microsoft.com/office/drawing/2014/main" id="{0B9432E6-9616-BCE4-D7A6-A411EDE78A19}"/>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a:extLst>
              <a:ext uri="{FF2B5EF4-FFF2-40B4-BE49-F238E27FC236}">
                <a16:creationId xmlns:a16="http://schemas.microsoft.com/office/drawing/2014/main" id="{771D444D-2098-C026-F5A8-40C27C8B381A}"/>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a:extLst>
              <a:ext uri="{FF2B5EF4-FFF2-40B4-BE49-F238E27FC236}">
                <a16:creationId xmlns:a16="http://schemas.microsoft.com/office/drawing/2014/main" id="{5EC1BFEF-8D47-A3DC-E72D-AA58822CBD56}"/>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a:extLst>
              <a:ext uri="{FF2B5EF4-FFF2-40B4-BE49-F238E27FC236}">
                <a16:creationId xmlns:a16="http://schemas.microsoft.com/office/drawing/2014/main" id="{24443D2C-5FEC-B11C-9D99-FCC9FF199179}"/>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a:extLst>
              <a:ext uri="{FF2B5EF4-FFF2-40B4-BE49-F238E27FC236}">
                <a16:creationId xmlns:a16="http://schemas.microsoft.com/office/drawing/2014/main" id="{750FCF25-C679-C99C-422C-835B01FE4F14}"/>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a:extLst>
              <a:ext uri="{FF2B5EF4-FFF2-40B4-BE49-F238E27FC236}">
                <a16:creationId xmlns:a16="http://schemas.microsoft.com/office/drawing/2014/main" id="{4D8DAE9E-C0A1-2AFE-DAAC-853DB1470E72}"/>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a:extLst>
              <a:ext uri="{FF2B5EF4-FFF2-40B4-BE49-F238E27FC236}">
                <a16:creationId xmlns:a16="http://schemas.microsoft.com/office/drawing/2014/main" id="{78BB262F-D759-3D3A-0EEB-FF9F145C2374}"/>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a:extLst>
              <a:ext uri="{FF2B5EF4-FFF2-40B4-BE49-F238E27FC236}">
                <a16:creationId xmlns:a16="http://schemas.microsoft.com/office/drawing/2014/main" id="{2280B8C9-5339-321B-6C58-5AF55052A743}"/>
              </a:ext>
            </a:extLst>
          </p:cNvPr>
          <p:cNvSpPr txBox="1"/>
          <p:nvPr/>
        </p:nvSpPr>
        <p:spPr>
          <a:xfrm>
            <a:off x="792000" y="1548000"/>
            <a:ext cx="12181388" cy="83099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Επίδραση της ανεστραμμένης μάθησης στην ΕΕΚ</a:t>
            </a:r>
            <a:endParaRPr sz="5400" b="1" dirty="0"/>
          </a:p>
        </p:txBody>
      </p:sp>
      <p:sp>
        <p:nvSpPr>
          <p:cNvPr id="428" name="Google Shape;428;p20">
            <a:extLst>
              <a:ext uri="{FF2B5EF4-FFF2-40B4-BE49-F238E27FC236}">
                <a16:creationId xmlns:a16="http://schemas.microsoft.com/office/drawing/2014/main" id="{49352AA6-B82D-5602-4877-1AD34CF508C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23B9E43C-4533-0613-2760-38E85FE65911}"/>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3F864B52-97C2-C110-3FDD-853C9F2C09B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97BA7C8F-D1FF-2487-91CE-4D14A58BBF64}"/>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7F1DDCBD-7C52-896D-137D-7C707FFF9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6" name="Diagram 5">
            <a:extLst>
              <a:ext uri="{FF2B5EF4-FFF2-40B4-BE49-F238E27FC236}">
                <a16:creationId xmlns:a16="http://schemas.microsoft.com/office/drawing/2014/main" id="{DBBB05B5-101B-8087-8483-1929E3FDF3D1}"/>
              </a:ext>
            </a:extLst>
          </p:cNvPr>
          <p:cNvGraphicFramePr/>
          <p:nvPr>
            <p:extLst>
              <p:ext uri="{D42A27DB-BD31-4B8C-83A1-F6EECF244321}">
                <p14:modId xmlns:p14="http://schemas.microsoft.com/office/powerpoint/2010/main" val="206812285"/>
              </p:ext>
            </p:extLst>
          </p:nvPr>
        </p:nvGraphicFramePr>
        <p:xfrm>
          <a:off x="3048000" y="2816044"/>
          <a:ext cx="12192000" cy="55487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23112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6">
          <a:extLst>
            <a:ext uri="{FF2B5EF4-FFF2-40B4-BE49-F238E27FC236}">
              <a16:creationId xmlns:a16="http://schemas.microsoft.com/office/drawing/2014/main" id="{999A0A7F-2BB8-5428-E2C6-8F829E58F677}"/>
            </a:ext>
          </a:extLst>
        </p:cNvPr>
        <p:cNvGrpSpPr/>
        <p:nvPr/>
      </p:nvGrpSpPr>
      <p:grpSpPr>
        <a:xfrm>
          <a:off x="0" y="0"/>
          <a:ext cx="0" cy="0"/>
          <a:chOff x="0" y="0"/>
          <a:chExt cx="0" cy="0"/>
        </a:xfrm>
      </p:grpSpPr>
      <p:sp>
        <p:nvSpPr>
          <p:cNvPr id="417" name="Google Shape;417;p20">
            <a:extLst>
              <a:ext uri="{FF2B5EF4-FFF2-40B4-BE49-F238E27FC236}">
                <a16:creationId xmlns:a16="http://schemas.microsoft.com/office/drawing/2014/main" id="{F3D16023-3FD7-2004-A1E2-EB53258580B1}"/>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20">
            <a:extLst>
              <a:ext uri="{FF2B5EF4-FFF2-40B4-BE49-F238E27FC236}">
                <a16:creationId xmlns:a16="http://schemas.microsoft.com/office/drawing/2014/main" id="{C69AC473-57BA-09D6-EAE9-5179DFEDBF5D}"/>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9" name="Google Shape;419;p20">
            <a:extLst>
              <a:ext uri="{FF2B5EF4-FFF2-40B4-BE49-F238E27FC236}">
                <a16:creationId xmlns:a16="http://schemas.microsoft.com/office/drawing/2014/main" id="{FC47F85D-F843-0EAB-322E-5CD22DCC6295}"/>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20">
            <a:extLst>
              <a:ext uri="{FF2B5EF4-FFF2-40B4-BE49-F238E27FC236}">
                <a16:creationId xmlns:a16="http://schemas.microsoft.com/office/drawing/2014/main" id="{009378D1-4580-E964-8CB3-9DCD3AA4C952}"/>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1" name="Google Shape;421;p20">
            <a:extLst>
              <a:ext uri="{FF2B5EF4-FFF2-40B4-BE49-F238E27FC236}">
                <a16:creationId xmlns:a16="http://schemas.microsoft.com/office/drawing/2014/main" id="{2D64AD54-AC93-0CFD-E597-D570BFEB686F}"/>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20">
            <a:extLst>
              <a:ext uri="{FF2B5EF4-FFF2-40B4-BE49-F238E27FC236}">
                <a16:creationId xmlns:a16="http://schemas.microsoft.com/office/drawing/2014/main" id="{0EA36252-C40D-7AC7-113F-7003CC4C5A68}"/>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20">
            <a:extLst>
              <a:ext uri="{FF2B5EF4-FFF2-40B4-BE49-F238E27FC236}">
                <a16:creationId xmlns:a16="http://schemas.microsoft.com/office/drawing/2014/main" id="{393C3F6C-E17F-6083-9739-FAA7E5E59E40}"/>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20">
            <a:extLst>
              <a:ext uri="{FF2B5EF4-FFF2-40B4-BE49-F238E27FC236}">
                <a16:creationId xmlns:a16="http://schemas.microsoft.com/office/drawing/2014/main" id="{213009EE-92C5-B822-2BC1-77368358EBAA}"/>
              </a:ext>
            </a:extLst>
          </p:cNvPr>
          <p:cNvSpPr txBox="1"/>
          <p:nvPr/>
        </p:nvSpPr>
        <p:spPr>
          <a:xfrm>
            <a:off x="792000" y="1548000"/>
            <a:ext cx="821552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3600" b="1" i="0" u="none" strike="noStrike" cap="none" dirty="0">
                <a:solidFill>
                  <a:srgbClr val="033C5B"/>
                </a:solidFill>
                <a:sym typeface="Arial"/>
              </a:rPr>
              <a:t>Γνωστικός αντίκτυπος</a:t>
            </a:r>
            <a:endParaRPr sz="3600" b="1" dirty="0"/>
          </a:p>
        </p:txBody>
      </p:sp>
      <p:sp>
        <p:nvSpPr>
          <p:cNvPr id="428" name="Google Shape;428;p20">
            <a:extLst>
              <a:ext uri="{FF2B5EF4-FFF2-40B4-BE49-F238E27FC236}">
                <a16:creationId xmlns:a16="http://schemas.microsoft.com/office/drawing/2014/main" id="{952BC85F-C5B5-21C9-77D5-011C8BA7005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A6D5639-8922-3061-2D93-BB19996FFAEB}"/>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6AB027A6-A50D-C986-BC86-D2B42CFA329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C69A1E2F-DD1B-3738-E623-34F566C2F433}"/>
              </a:ext>
            </a:extLst>
          </p:cNvPr>
          <p:cNvSpPr txBox="1"/>
          <p:nvPr/>
        </p:nvSpPr>
        <p:spPr>
          <a:xfrm>
            <a:off x="5156771" y="8953899"/>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2446C79B-9466-C6EB-2E62-05AC80FA9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12" name="Diagram 11">
            <a:extLst>
              <a:ext uri="{FF2B5EF4-FFF2-40B4-BE49-F238E27FC236}">
                <a16:creationId xmlns:a16="http://schemas.microsoft.com/office/drawing/2014/main" id="{4A5AC53D-1FA3-CEE8-96B9-21B17B10B193}"/>
              </a:ext>
            </a:extLst>
          </p:cNvPr>
          <p:cNvGraphicFramePr/>
          <p:nvPr>
            <p:extLst>
              <p:ext uri="{D42A27DB-BD31-4B8C-83A1-F6EECF244321}">
                <p14:modId xmlns:p14="http://schemas.microsoft.com/office/powerpoint/2010/main" val="1761277628"/>
              </p:ext>
            </p:extLst>
          </p:nvPr>
        </p:nvGraphicFramePr>
        <p:xfrm>
          <a:off x="818919" y="2460936"/>
          <a:ext cx="8010807" cy="22224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Google Shape;424;p20">
            <a:extLst>
              <a:ext uri="{FF2B5EF4-FFF2-40B4-BE49-F238E27FC236}">
                <a16:creationId xmlns:a16="http://schemas.microsoft.com/office/drawing/2014/main" id="{8F64901F-9A3E-9607-DB7F-4C9E0495B228}"/>
              </a:ext>
            </a:extLst>
          </p:cNvPr>
          <p:cNvSpPr txBox="1"/>
          <p:nvPr/>
        </p:nvSpPr>
        <p:spPr>
          <a:xfrm>
            <a:off x="9253558" y="1642357"/>
            <a:ext cx="821552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3600" b="1" i="0" u="none" strike="noStrike" cap="none" dirty="0">
                <a:solidFill>
                  <a:srgbClr val="033C5B"/>
                </a:solidFill>
                <a:sym typeface="Arial"/>
              </a:rPr>
              <a:t>Συναισθηματικός αντίκτυπος</a:t>
            </a:r>
            <a:endParaRPr sz="3600" b="1" dirty="0"/>
          </a:p>
        </p:txBody>
      </p:sp>
      <p:graphicFrame>
        <p:nvGraphicFramePr>
          <p:cNvPr id="11" name="Diagram 10">
            <a:extLst>
              <a:ext uri="{FF2B5EF4-FFF2-40B4-BE49-F238E27FC236}">
                <a16:creationId xmlns:a16="http://schemas.microsoft.com/office/drawing/2014/main" id="{DC1D53ED-8C43-3102-1E14-B0788E3B96C8}"/>
              </a:ext>
            </a:extLst>
          </p:cNvPr>
          <p:cNvGraphicFramePr/>
          <p:nvPr>
            <p:extLst>
              <p:ext uri="{D42A27DB-BD31-4B8C-83A1-F6EECF244321}">
                <p14:modId xmlns:p14="http://schemas.microsoft.com/office/powerpoint/2010/main" val="2603774308"/>
              </p:ext>
            </p:extLst>
          </p:nvPr>
        </p:nvGraphicFramePr>
        <p:xfrm>
          <a:off x="8975872" y="2378997"/>
          <a:ext cx="7655910" cy="222241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4" name="TextBox 13">
            <a:extLst>
              <a:ext uri="{FF2B5EF4-FFF2-40B4-BE49-F238E27FC236}">
                <a16:creationId xmlns:a16="http://schemas.microsoft.com/office/drawing/2014/main" id="{29771CEC-79DA-EDE8-B92E-8004C6A6586F}"/>
              </a:ext>
            </a:extLst>
          </p:cNvPr>
          <p:cNvSpPr txBox="1"/>
          <p:nvPr/>
        </p:nvSpPr>
        <p:spPr>
          <a:xfrm>
            <a:off x="4176215" y="8462001"/>
            <a:ext cx="9253182" cy="276999"/>
          </a:xfrm>
          <a:prstGeom prst="rect">
            <a:avLst/>
          </a:prstGeom>
          <a:noFill/>
        </p:spPr>
        <p:txBody>
          <a:bodyPr wrap="square">
            <a:spAutoFit/>
          </a:bodyPr>
          <a:lstStyle/>
          <a:p>
            <a:r>
              <a:rPr lang="en-GB" sz="1200" b="0" i="0" dirty="0">
                <a:solidFill>
                  <a:srgbClr val="282828"/>
                </a:solidFill>
                <a:effectLst/>
                <a:latin typeface="MuseoSans"/>
              </a:rPr>
              <a:t>Πηγή: Η εννοιολογική επισκόπηση της αποτελεσματικότητας της εναλλασσόμενης μάθησης στις γνωστικές δεξιότητες και τις συναισθηματικές καταστάσεις των επαγγελματικών μαθητών. Διαθέσιμο </a:t>
            </a:r>
            <a:r>
              <a:rPr lang="en-GB" sz="1200" b="0" i="0" dirty="0">
                <a:solidFill>
                  <a:srgbClr val="282828"/>
                </a:solidFill>
                <a:effectLst/>
                <a:latin typeface="MuseoSans"/>
                <a:hlinkClick r:id="rId17"/>
              </a:rPr>
              <a:t>εδώ</a:t>
            </a:r>
            <a:r>
              <a:rPr lang="en-GB" sz="1200" b="0" i="0" dirty="0">
                <a:solidFill>
                  <a:srgbClr val="282828"/>
                </a:solidFill>
                <a:effectLst/>
                <a:latin typeface="MuseoSans"/>
              </a:rPr>
              <a:t>.</a:t>
            </a:r>
            <a:endParaRPr lang="en-BE" sz="1200" dirty="0"/>
          </a:p>
        </p:txBody>
      </p:sp>
      <p:sp>
        <p:nvSpPr>
          <p:cNvPr id="15" name="Google Shape;424;p20">
            <a:extLst>
              <a:ext uri="{FF2B5EF4-FFF2-40B4-BE49-F238E27FC236}">
                <a16:creationId xmlns:a16="http://schemas.microsoft.com/office/drawing/2014/main" id="{80D3DF32-0390-D5F8-63FE-04CA6467EE20}"/>
              </a:ext>
            </a:extLst>
          </p:cNvPr>
          <p:cNvSpPr txBox="1"/>
          <p:nvPr/>
        </p:nvSpPr>
        <p:spPr>
          <a:xfrm>
            <a:off x="818919" y="4852167"/>
            <a:ext cx="8215522" cy="55399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3600" b="1" i="0" u="none" strike="noStrike" cap="none" dirty="0">
                <a:solidFill>
                  <a:srgbClr val="033C5B"/>
                </a:solidFill>
                <a:sym typeface="Arial"/>
              </a:rPr>
              <a:t>Δεξιότητες πραγματικού κόσμου</a:t>
            </a:r>
            <a:endParaRPr sz="3600" b="1" dirty="0"/>
          </a:p>
        </p:txBody>
      </p:sp>
      <p:graphicFrame>
        <p:nvGraphicFramePr>
          <p:cNvPr id="17" name="Diagram 16">
            <a:extLst>
              <a:ext uri="{FF2B5EF4-FFF2-40B4-BE49-F238E27FC236}">
                <a16:creationId xmlns:a16="http://schemas.microsoft.com/office/drawing/2014/main" id="{87E2507A-94CB-F28E-4F15-3C5E4A02A1E3}"/>
              </a:ext>
            </a:extLst>
          </p:cNvPr>
          <p:cNvGraphicFramePr/>
          <p:nvPr>
            <p:extLst>
              <p:ext uri="{D42A27DB-BD31-4B8C-83A1-F6EECF244321}">
                <p14:modId xmlns:p14="http://schemas.microsoft.com/office/powerpoint/2010/main" val="1168637722"/>
              </p:ext>
            </p:extLst>
          </p:nvPr>
        </p:nvGraphicFramePr>
        <p:xfrm>
          <a:off x="792001" y="5554262"/>
          <a:ext cx="8183872" cy="2861613"/>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8" name="Google Shape;424;p20">
            <a:extLst>
              <a:ext uri="{FF2B5EF4-FFF2-40B4-BE49-F238E27FC236}">
                <a16:creationId xmlns:a16="http://schemas.microsoft.com/office/drawing/2014/main" id="{B10E664E-FB6C-CA6A-9426-C55073F5C568}"/>
              </a:ext>
            </a:extLst>
          </p:cNvPr>
          <p:cNvSpPr txBox="1"/>
          <p:nvPr/>
        </p:nvSpPr>
        <p:spPr>
          <a:xfrm>
            <a:off x="9007522" y="4562123"/>
            <a:ext cx="8030219" cy="110799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en-GB" sz="3600" b="1" i="0" u="none" strike="noStrike" cap="none" dirty="0">
                <a:solidFill>
                  <a:srgbClr val="033C5B"/>
                </a:solidFill>
                <a:sym typeface="Arial"/>
              </a:rPr>
              <a:t>Αυτορρύθμιση και α</a:t>
            </a:r>
            <a:r>
              <a:rPr lang="en-GB" sz="3600" b="1" i="0" u="none" strike="noStrike" cap="none" dirty="0" err="1">
                <a:solidFill>
                  <a:srgbClr val="033C5B"/>
                </a:solidFill>
                <a:sym typeface="Arial"/>
              </a:rPr>
              <a:t>υτο</a:t>
            </a:r>
            <a:r>
              <a:rPr lang="en-GB" sz="3600" b="1" i="0" u="none" strike="noStrike" cap="none" dirty="0">
                <a:solidFill>
                  <a:srgbClr val="033C5B"/>
                </a:solidFill>
                <a:sym typeface="Arial"/>
              </a:rPr>
              <a:t>αποτελεσματικότητα</a:t>
            </a:r>
            <a:endParaRPr sz="3600" b="1" dirty="0"/>
          </a:p>
        </p:txBody>
      </p:sp>
      <p:graphicFrame>
        <p:nvGraphicFramePr>
          <p:cNvPr id="20" name="Diagram 19">
            <a:extLst>
              <a:ext uri="{FF2B5EF4-FFF2-40B4-BE49-F238E27FC236}">
                <a16:creationId xmlns:a16="http://schemas.microsoft.com/office/drawing/2014/main" id="{AF314232-9327-2856-CEB5-B66870A163DF}"/>
              </a:ext>
            </a:extLst>
          </p:cNvPr>
          <p:cNvGraphicFramePr/>
          <p:nvPr>
            <p:extLst>
              <p:ext uri="{D42A27DB-BD31-4B8C-83A1-F6EECF244321}">
                <p14:modId xmlns:p14="http://schemas.microsoft.com/office/powerpoint/2010/main" val="2565210413"/>
              </p:ext>
            </p:extLst>
          </p:nvPr>
        </p:nvGraphicFramePr>
        <p:xfrm>
          <a:off x="9034441" y="5481406"/>
          <a:ext cx="7948233" cy="2861613"/>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659719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2" name="Google Shape;442;p2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3" name="Google Shape;443;p2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4" name="Google Shape;444;p2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5" name="Google Shape;445;p2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2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2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21"/>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GB" sz="5400" b="1" i="0" u="none" strike="noStrike" cap="none" dirty="0">
                <a:solidFill>
                  <a:srgbClr val="033C5B"/>
                </a:solidFill>
                <a:latin typeface="Arial"/>
                <a:ea typeface="Arial"/>
                <a:cs typeface="Arial"/>
                <a:sym typeface="Arial"/>
              </a:rPr>
              <a:t>Γεφύρωση δεξιοτήτων με την επαγγελματική σταδιοδρομία</a:t>
            </a:r>
            <a:endParaRPr sz="5400" b="1" dirty="0"/>
          </a:p>
        </p:txBody>
      </p:sp>
      <p:sp>
        <p:nvSpPr>
          <p:cNvPr id="452" name="Google Shape;452;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 name="Freeform 11">
            <a:extLst>
              <a:ext uri="{FF2B5EF4-FFF2-40B4-BE49-F238E27FC236}">
                <a16:creationId xmlns:a16="http://schemas.microsoft.com/office/drawing/2014/main" id="{095395D6-44B8-50E0-6288-3404EBDDF5E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BE"/>
          </a:p>
        </p:txBody>
      </p:sp>
      <p:sp>
        <p:nvSpPr>
          <p:cNvPr id="3" name="Freeform 12">
            <a:extLst>
              <a:ext uri="{FF2B5EF4-FFF2-40B4-BE49-F238E27FC236}">
                <a16:creationId xmlns:a16="http://schemas.microsoft.com/office/drawing/2014/main" id="{72E07C74-7CC1-AA14-08FB-DE86C72D5122}"/>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BE"/>
          </a:p>
        </p:txBody>
      </p:sp>
      <p:sp>
        <p:nvSpPr>
          <p:cNvPr id="4" name="TextBox 13">
            <a:extLst>
              <a:ext uri="{FF2B5EF4-FFF2-40B4-BE49-F238E27FC236}">
                <a16:creationId xmlns:a16="http://schemas.microsoft.com/office/drawing/2014/main" id="{759DD570-BAD7-1344-DCE3-DE139F46B5B3}"/>
              </a:ext>
            </a:extLst>
          </p:cNvPr>
          <p:cNvSpPr txBox="1"/>
          <p:nvPr/>
        </p:nvSpPr>
        <p:spPr>
          <a:xfrm>
            <a:off x="5126393" y="8908184"/>
            <a:ext cx="10227062" cy="1171924"/>
          </a:xfrm>
          <a:prstGeom prst="rect">
            <a:avLst/>
          </a:prstGeom>
        </p:spPr>
        <p:txBody>
          <a:bodyPr wrap="square" lIns="0" tIns="0" rIns="0" bIns="0" rtlCol="0" anchor="t">
            <a:spAutoFit/>
          </a:bodyPr>
          <a:lstStyle/>
          <a:p>
            <a:pPr marL="0" marR="0" lvl="0" indent="0" algn="just" rtl="0">
              <a:lnSpc>
                <a:spcPct val="140000"/>
              </a:lnSpc>
              <a:spcBef>
                <a:spcPts val="0"/>
              </a:spcBef>
              <a:spcAft>
                <a:spcPts val="0"/>
              </a:spcAft>
              <a:buClr>
                <a:srgbClr val="000000"/>
              </a:buClr>
              <a:buSzPts val="1200"/>
              <a:buFont typeface="Arial"/>
              <a:buNone/>
            </a:pPr>
            <a:r>
              <a:rPr lang="el-GR" sz="1400" b="0" i="0" dirty="0">
                <a:solidFill>
                  <a:srgbClr val="26324B"/>
                </a:solidFill>
                <a:effectLst/>
                <a:latin typeface="arial" panose="020B0604020202020204" pitchFamily="34" charset="0"/>
              </a:rPr>
              <a:t>Με τη χρηματοδότηση της Ευρωπαϊκής Ένωσης. Οι απόψεις και οι γνώμες που διατυπώνονται εκφράζουν αποκλειστικά τις απόψεις των συντακτών και δεν αντιπροσωπεύουν κατ'ανάγκη τις απόψεις της Ευρωπαϊκής Ένωσης ή του Ευρωπαϊκού Εκτελεστικού Οργανισμού Εκπαίδευσης και Πολιτισμού (EACEA). Η Ευρωπαϊκή Ένωση και ο EACEA δεν μπορούν να θεωρηθούν υπεύθυνοι για τις εκφραζόμενες απόψεις.</a:t>
            </a:r>
            <a:endParaRPr lang="el-GR" sz="1100" b="0" i="0" u="none" strike="noStrike" cap="none" dirty="0">
              <a:solidFill>
                <a:srgbClr val="121212"/>
              </a:solidFill>
              <a:latin typeface="Arial"/>
              <a:ea typeface="Arial"/>
              <a:cs typeface="Arial"/>
              <a:sym typeface="Arial"/>
            </a:endParaRPr>
          </a:p>
        </p:txBody>
      </p:sp>
      <p:pic>
        <p:nvPicPr>
          <p:cNvPr id="5" name="Picture 4">
            <a:extLst>
              <a:ext uri="{FF2B5EF4-FFF2-40B4-BE49-F238E27FC236}">
                <a16:creationId xmlns:a16="http://schemas.microsoft.com/office/drawing/2014/main" id="{2415A3DA-7D3E-78A8-0EAF-A37A9D41FF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graphicFrame>
        <p:nvGraphicFramePr>
          <p:cNvPr id="455" name="Google Shape;453;p21">
            <a:extLst>
              <a:ext uri="{FF2B5EF4-FFF2-40B4-BE49-F238E27FC236}">
                <a16:creationId xmlns:a16="http://schemas.microsoft.com/office/drawing/2014/main" id="{CBD6245E-EF1B-40AD-BCAB-EFB6E2AF5502}"/>
              </a:ext>
            </a:extLst>
          </p:cNvPr>
          <p:cNvGraphicFramePr/>
          <p:nvPr>
            <p:extLst>
              <p:ext uri="{D42A27DB-BD31-4B8C-83A1-F6EECF244321}">
                <p14:modId xmlns:p14="http://schemas.microsoft.com/office/powerpoint/2010/main" val="1957665817"/>
              </p:ext>
            </p:extLst>
          </p:nvPr>
        </p:nvGraphicFramePr>
        <p:xfrm>
          <a:off x="753205" y="1763443"/>
          <a:ext cx="15944292" cy="79911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3082</Words>
  <Application>Microsoft Office PowerPoint</Application>
  <PresentationFormat>Custom</PresentationFormat>
  <Paragraphs>147</Paragraphs>
  <Slides>20</Slides>
  <Notes>18</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Arial</vt:lpstr>
      <vt:lpstr>Calibri</vt:lpstr>
      <vt:lpstr>HK Grotesk Bold</vt:lpstr>
      <vt:lpstr>HK Grotesk Light</vt:lpstr>
      <vt:lpstr>MuseoSans</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keywords>, docId:BD144A84A6130EB5334727D95E52FB1F</cp:keywords>
  <cp:lastModifiedBy>Sotiria Tsalamani</cp:lastModifiedBy>
  <cp:revision>11</cp:revision>
  <dcterms:created xsi:type="dcterms:W3CDTF">2006-08-16T00:00:00Z</dcterms:created>
  <dcterms:modified xsi:type="dcterms:W3CDTF">2024-11-09T10:01:28Z</dcterms:modified>
</cp:coreProperties>
</file>