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3" roundtripDataSignature="AMtx7mifq1xXlXxr3hbxCEpsZKoYlIC2G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21"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customschemas.google.com/relationships/presentationmetadata" Target="metadata"/><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tiria Tsalamani" userId="0aff0c30-cece-41cc-9db4-2deca530e686" providerId="ADAL" clId="{C389BCAD-2784-4E26-BCDC-43F7C853F17B}"/>
    <pc:docChg chg="modSld">
      <pc:chgData name="Sotiria Tsalamani" userId="0aff0c30-cece-41cc-9db4-2deca530e686" providerId="ADAL" clId="{C389BCAD-2784-4E26-BCDC-43F7C853F17B}" dt="2024-11-07T19:43:31.922" v="8" actId="20577"/>
      <pc:docMkLst>
        <pc:docMk/>
      </pc:docMkLst>
      <pc:sldChg chg="modSp mod">
        <pc:chgData name="Sotiria Tsalamani" userId="0aff0c30-cece-41cc-9db4-2deca530e686" providerId="ADAL" clId="{C389BCAD-2784-4E26-BCDC-43F7C853F17B}" dt="2024-11-07T19:43:31.922" v="8" actId="20577"/>
        <pc:sldMkLst>
          <pc:docMk/>
          <pc:sldMk cId="0" sldId="256"/>
        </pc:sldMkLst>
        <pc:spChg chg="mod">
          <ac:chgData name="Sotiria Tsalamani" userId="0aff0c30-cece-41cc-9db4-2deca530e686" providerId="ADAL" clId="{C389BCAD-2784-4E26-BCDC-43F7C853F17B}" dt="2024-11-07T19:43:31.922" v="8" actId="20577"/>
          <ac:spMkLst>
            <pc:docMk/>
            <pc:sldMk cId="0" sldId="256"/>
            <ac:spMk id="8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6" name="Google Shape;256;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0" name="Google Shape;300;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6" name="Google Shape;33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71" name="Google Shape;371;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18" name="Google Shape;41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39" name="Google Shape;439;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8" name="Google Shape;45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81" name="Google Shape;481;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99" name="Google Shape;49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29" name="Google Shape;52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5" name="Google Shape;9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75" name="Google Shape;57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07" name="Google Shape;60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37" name="Google Shape;63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75" name="Google Shape;675;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93" name="Google Shape;693;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13" name="Google Shape;713;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36" name="Google Shape;736;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Google Shape;758;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9" name="Google Shape;759;p2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9" name="Google Shape;10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8" name="Google Shape;128;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5" name="Google Shape;155;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4" name="Google Shape;17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9" name="Google Shape;19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8" name="Google Shape;21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7" name="Google Shape;237;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4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4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4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5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5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5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5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5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5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5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5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5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5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4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4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4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4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4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4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4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0" name="Google Shape;30;p4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4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6" name="Google Shape;36;p4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7" name="Google Shape;37;p4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4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3" name="Google Shape;43;p4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4" name="Google Shape;44;p4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5" name="Google Shape;45;p4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6" name="Google Shape;46;p4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5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5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5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5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5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5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7" name="Google Shape;57;p5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8" name="Google Shape;58;p5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5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5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5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52"/>
          <p:cNvSpPr>
            <a:spLocks noGrp="1"/>
          </p:cNvSpPr>
          <p:nvPr>
            <p:ph type="pic" idx="2"/>
          </p:nvPr>
        </p:nvSpPr>
        <p:spPr>
          <a:xfrm>
            <a:off x="1792288" y="612775"/>
            <a:ext cx="5486400" cy="4114800"/>
          </a:xfrm>
          <a:prstGeom prst="rect">
            <a:avLst/>
          </a:prstGeom>
          <a:noFill/>
          <a:ln>
            <a:noFill/>
          </a:ln>
        </p:spPr>
      </p:sp>
      <p:sp>
        <p:nvSpPr>
          <p:cNvPr id="64" name="Google Shape;64;p5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5" name="Google Shape;65;p5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5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5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4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4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4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4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6.png"/><Relationship Id="rId7"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www.globsyn.edu.in/blog/how-is-flipped-classroom-flipping-the-role-of-traditional-classroom-pedagogy" TargetMode="Externa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6.png"/><Relationship Id="rId7"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7.jp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8" Type="http://schemas.openxmlformats.org/officeDocument/2006/relationships/hyperlink" Target="https://www.researchgate.net/publication/312056149_Flipped_Classroom_with_Problem_Based_Activities_Exploring_Self-regulated_Learning_in_a_Programming_Language_Course" TargetMode="External"/><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5.png"/><Relationship Id="rId7"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s://unevoc.unesco.org/home/TVETipedia+Glossary/lang=en/show=term/term=Flipped+classro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6.png"/><Relationship Id="rId7"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youtu.be/qdKzSq_t8k8?feature=shared" TargetMode="Externa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6.png"/><Relationship Id="rId7"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www.researchgate.net/publication/281800116_Flipped_Learning_model_and_the_development_of_talent_at_school" TargetMode="Externa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p:nvPr/>
        </p:nvSpPr>
        <p:spPr>
          <a:xfrm>
            <a:off x="1028700" y="3544664"/>
            <a:ext cx="9259269" cy="332398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en-GB" sz="4800" b="1" i="0" u="none" strike="noStrike" cap="none" dirty="0">
                <a:solidFill>
                  <a:srgbClr val="FB8709"/>
                </a:solidFill>
                <a:latin typeface="Arial"/>
                <a:ea typeface="Arial"/>
                <a:cs typeface="Arial"/>
                <a:sym typeface="Arial"/>
              </a:rPr>
              <a:t>Module 2: The Flipped Classroom Approach</a:t>
            </a:r>
            <a:endParaRPr sz="4800" b="1" i="0" u="none" strike="noStrike" cap="none" dirty="0">
              <a:solidFill>
                <a:srgbClr val="FB870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800"/>
              <a:buFont typeface="Arial"/>
              <a:buNone/>
            </a:pPr>
            <a:r>
              <a:rPr lang="en-GB" sz="4800" b="1" i="0" u="none" strike="noStrike" cap="none" dirty="0">
                <a:solidFill>
                  <a:srgbClr val="033C5B"/>
                </a:solidFill>
                <a:latin typeface="Arial"/>
                <a:ea typeface="Arial"/>
                <a:cs typeface="Arial"/>
                <a:sym typeface="Arial"/>
              </a:rPr>
              <a:t>Unit 1 - Introduction to the Flipped Classroom Model </a:t>
            </a:r>
            <a:endParaRPr dirty="0"/>
          </a:p>
          <a:p>
            <a:pPr marL="0" marR="0" lvl="0" indent="0" algn="l" rtl="0">
              <a:lnSpc>
                <a:spcPct val="100000"/>
              </a:lnSpc>
              <a:spcBef>
                <a:spcPts val="0"/>
              </a:spcBef>
              <a:spcAft>
                <a:spcPts val="0"/>
              </a:spcAft>
              <a:buClr>
                <a:srgbClr val="000000"/>
              </a:buClr>
              <a:buSzPts val="5400"/>
              <a:buFont typeface="Arial"/>
              <a:buNone/>
            </a:pPr>
            <a:endParaRPr sz="5400" b="1" i="0" u="none" strike="noStrike" cap="none" dirty="0">
              <a:solidFill>
                <a:srgbClr val="FB8709"/>
              </a:solidFill>
              <a:latin typeface="Arial"/>
              <a:ea typeface="Arial"/>
              <a:cs typeface="Arial"/>
              <a:sym typeface="Arial"/>
            </a:endParaRPr>
          </a:p>
        </p:txBody>
      </p:sp>
      <p:sp>
        <p:nvSpPr>
          <p:cNvPr id="85" name="Google Shape;85;p1"/>
          <p:cNvSpPr/>
          <p:nvPr/>
        </p:nvSpPr>
        <p:spPr>
          <a:xfrm rot="10800000">
            <a:off x="9673884" y="-1920219"/>
            <a:ext cx="10305338" cy="10262060"/>
          </a:xfrm>
          <a:custGeom>
            <a:avLst/>
            <a:gdLst/>
            <a:ahLst/>
            <a:cxnLst/>
            <a:rect l="l" t="t" r="r" b="b"/>
            <a:pathLst>
              <a:path w="6350000" h="6323333" extrusionOk="0">
                <a:moveTo>
                  <a:pt x="6350000" y="6323333"/>
                </a:moveTo>
                <a:lnTo>
                  <a:pt x="0" y="6323333"/>
                </a:lnTo>
                <a:lnTo>
                  <a:pt x="0" y="0"/>
                </a:lnTo>
                <a:lnTo>
                  <a:pt x="6350000" y="6323333"/>
                </a:lnTo>
                <a:close/>
              </a:path>
            </a:pathLst>
          </a:cu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6" name="Google Shape;86;p1"/>
          <p:cNvSpPr/>
          <p:nvPr/>
        </p:nvSpPr>
        <p:spPr>
          <a:xfrm rot="-5400000">
            <a:off x="13579297" y="5173799"/>
            <a:ext cx="5050689" cy="5175713"/>
          </a:xfrm>
          <a:custGeom>
            <a:avLst/>
            <a:gdLst/>
            <a:ahLst/>
            <a:cxnLst/>
            <a:rect l="l" t="t" r="r" b="b"/>
            <a:pathLst>
              <a:path w="6350000" h="6507187" extrusionOk="0">
                <a:moveTo>
                  <a:pt x="6350000" y="6507187"/>
                </a:moveTo>
                <a:lnTo>
                  <a:pt x="0" y="6507187"/>
                </a:lnTo>
                <a:lnTo>
                  <a:pt x="0" y="0"/>
                </a:lnTo>
                <a:lnTo>
                  <a:pt x="6350000" y="6507187"/>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7" name="Google Shape;87;p1"/>
          <p:cNvSpPr/>
          <p:nvPr/>
        </p:nvSpPr>
        <p:spPr>
          <a:xfrm>
            <a:off x="685288" y="6503003"/>
            <a:ext cx="3367356" cy="3367356"/>
          </a:xfrm>
          <a:custGeom>
            <a:avLst/>
            <a:gdLst/>
            <a:ahLst/>
            <a:cxnLst/>
            <a:rect l="l" t="t" r="r" b="b"/>
            <a:pathLst>
              <a:path w="3367356" h="3367356" extrusionOk="0">
                <a:moveTo>
                  <a:pt x="0" y="0"/>
                </a:moveTo>
                <a:lnTo>
                  <a:pt x="3367356" y="0"/>
                </a:lnTo>
                <a:lnTo>
                  <a:pt x="3367356" y="3367356"/>
                </a:lnTo>
                <a:lnTo>
                  <a:pt x="0" y="336735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8" name="Google Shape;88;p1"/>
          <p:cNvSpPr/>
          <p:nvPr/>
        </p:nvSpPr>
        <p:spPr>
          <a:xfrm>
            <a:off x="685288" y="8961260"/>
            <a:ext cx="3742515" cy="1010479"/>
          </a:xfrm>
          <a:custGeom>
            <a:avLst/>
            <a:gdLst/>
            <a:ahLst/>
            <a:cxnLst/>
            <a:rect l="l" t="t" r="r" b="b"/>
            <a:pathLst>
              <a:path w="3742515" h="1010479" extrusionOk="0">
                <a:moveTo>
                  <a:pt x="0" y="0"/>
                </a:moveTo>
                <a:lnTo>
                  <a:pt x="3742515" y="0"/>
                </a:lnTo>
                <a:lnTo>
                  <a:pt x="3742515" y="1010479"/>
                </a:lnTo>
                <a:lnTo>
                  <a:pt x="0" y="1010479"/>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9" name="Google Shape;89;p1"/>
          <p:cNvSpPr txBox="1"/>
          <p:nvPr/>
        </p:nvSpPr>
        <p:spPr>
          <a:xfrm>
            <a:off x="1028700" y="1501381"/>
            <a:ext cx="11295250" cy="107188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499"/>
              <a:buFont typeface="Arial"/>
              <a:buNone/>
            </a:pPr>
            <a:r>
              <a:rPr lang="en-GB" sz="3499" b="0" i="0" u="none" strike="noStrike" cap="none">
                <a:solidFill>
                  <a:srgbClr val="053249"/>
                </a:solidFill>
                <a:latin typeface="Arial"/>
                <a:ea typeface="Arial"/>
                <a:cs typeface="Arial"/>
                <a:sym typeface="Arial"/>
              </a:rPr>
              <a:t>CollaboratiVET Curriculum for VET teachers/trainers/educators </a:t>
            </a:r>
            <a:endParaRPr sz="1400" b="0" i="0" u="none" strike="noStrike" cap="none">
              <a:solidFill>
                <a:srgbClr val="000000"/>
              </a:solidFill>
              <a:latin typeface="Arial"/>
              <a:ea typeface="Arial"/>
              <a:cs typeface="Arial"/>
              <a:sym typeface="Arial"/>
            </a:endParaRPr>
          </a:p>
        </p:txBody>
      </p:sp>
      <p:sp>
        <p:nvSpPr>
          <p:cNvPr id="91" name="Google Shape;91;p1"/>
          <p:cNvSpPr txBox="1"/>
          <p:nvPr/>
        </p:nvSpPr>
        <p:spPr>
          <a:xfrm>
            <a:off x="4260391" y="9141125"/>
            <a:ext cx="6720632" cy="969496"/>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100"/>
              <a:buFont typeface="Arial"/>
              <a:buNone/>
            </a:pPr>
            <a:r>
              <a:rPr lang="en-GB" sz="11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200" b="0" i="0" u="none" strike="noStrike" cap="none">
              <a:solidFill>
                <a:srgbClr val="000000"/>
              </a:solidFill>
              <a:latin typeface="Arial"/>
              <a:ea typeface="Arial"/>
              <a:cs typeface="Arial"/>
              <a:sym typeface="Arial"/>
            </a:endParaRPr>
          </a:p>
          <a:p>
            <a:pPr marL="0" marR="0" lvl="0" indent="0" algn="just" rtl="0">
              <a:lnSpc>
                <a:spcPct val="140000"/>
              </a:lnSpc>
              <a:spcBef>
                <a:spcPts val="0"/>
              </a:spcBef>
              <a:spcAft>
                <a:spcPts val="0"/>
              </a:spcAft>
              <a:buClr>
                <a:srgbClr val="000000"/>
              </a:buClr>
              <a:buSzPts val="1100"/>
              <a:buFont typeface="Arial"/>
              <a:buNone/>
            </a:pPr>
            <a:endParaRPr sz="1100" b="0" i="0" u="none" strike="noStrike" cap="none">
              <a:solidFill>
                <a:srgbClr val="121212"/>
              </a:solidFill>
              <a:latin typeface="Arial"/>
              <a:ea typeface="Arial"/>
              <a:cs typeface="Arial"/>
              <a:sym typeface="Arial"/>
            </a:endParaRPr>
          </a:p>
        </p:txBody>
      </p:sp>
      <p:pic>
        <p:nvPicPr>
          <p:cNvPr id="92" name="Google Shape;92;p1"/>
          <p:cNvPicPr preferRelativeResize="0"/>
          <p:nvPr/>
        </p:nvPicPr>
        <p:blipFill rotWithShape="1">
          <a:blip r:embed="rId5">
            <a:alphaModFix/>
          </a:blip>
          <a:srcRect/>
          <a:stretch/>
        </p:blipFill>
        <p:spPr>
          <a:xfrm>
            <a:off x="17259300" y="9625873"/>
            <a:ext cx="1047619" cy="380952"/>
          </a:xfrm>
          <a:prstGeom prst="rect">
            <a:avLst/>
          </a:prstGeom>
          <a:noFill/>
          <a:ln>
            <a:noFill/>
          </a:ln>
        </p:spPr>
      </p:pic>
      <p:pic>
        <p:nvPicPr>
          <p:cNvPr id="2" name="Picture 1" descr="A group of people sitting at a table&#10;&#10;Description automatically generated">
            <a:extLst>
              <a:ext uri="{FF2B5EF4-FFF2-40B4-BE49-F238E27FC236}">
                <a16:creationId xmlns:a16="http://schemas.microsoft.com/office/drawing/2014/main" id="{B36E60D3-9CC1-4598-5419-D142818C98D1}"/>
              </a:ext>
            </a:extLst>
          </p:cNvPr>
          <p:cNvPicPr>
            <a:picLocks noChangeAspect="1"/>
          </p:cNvPicPr>
          <p:nvPr/>
        </p:nvPicPr>
        <p:blipFill>
          <a:blip r:embed="rId6"/>
          <a:srcRect r="59736" b="14882"/>
          <a:stretch/>
        </p:blipFill>
        <p:spPr>
          <a:xfrm>
            <a:off x="10210639" y="298176"/>
            <a:ext cx="7362609" cy="875493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26"/>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9" name="Google Shape;259;p26"/>
          <p:cNvSpPr/>
          <p:nvPr/>
        </p:nvSpPr>
        <p:spPr>
          <a:xfrm>
            <a:off x="-167105" y="-3643058"/>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0" name="Google Shape;260;p26"/>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1" name="Google Shape;261;p26"/>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2" name="Google Shape;262;p26"/>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3" name="Google Shape;263;p26"/>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4" name="Google Shape;264;p26"/>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5" name="Google Shape;265;p26"/>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6" name="Google Shape;266;p26"/>
          <p:cNvSpPr txBox="1"/>
          <p:nvPr/>
        </p:nvSpPr>
        <p:spPr>
          <a:xfrm>
            <a:off x="792000" y="1548000"/>
            <a:ext cx="15948000" cy="43088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en-GB" sz="5400" b="1" i="0" u="none" strike="noStrike" cap="none">
                <a:solidFill>
                  <a:srgbClr val="033C5B"/>
                </a:solidFill>
                <a:latin typeface="Arial"/>
                <a:ea typeface="Arial"/>
                <a:cs typeface="Arial"/>
                <a:sym typeface="Arial"/>
              </a:rPr>
              <a:t>Bloom’s taxonomy: A revised version</a:t>
            </a:r>
            <a:endParaRPr sz="5400" b="1" i="0" u="none" strike="noStrike" cap="none">
              <a:solidFill>
                <a:srgbClr val="000000"/>
              </a:solidFill>
              <a:latin typeface="Arial"/>
              <a:ea typeface="Arial"/>
              <a:cs typeface="Arial"/>
              <a:sym typeface="Arial"/>
            </a:endParaRPr>
          </a:p>
        </p:txBody>
      </p:sp>
      <p:sp>
        <p:nvSpPr>
          <p:cNvPr id="267" name="Google Shape;267;p26"/>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8" name="Google Shape;268;p26"/>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9" name="Google Shape;269;p26"/>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pic>
        <p:nvPicPr>
          <p:cNvPr id="270" name="Google Shape;270;p26"/>
          <p:cNvPicPr preferRelativeResize="0"/>
          <p:nvPr/>
        </p:nvPicPr>
        <p:blipFill rotWithShape="1">
          <a:blip r:embed="rId6">
            <a:alphaModFix/>
          </a:blip>
          <a:srcRect/>
          <a:stretch/>
        </p:blipFill>
        <p:spPr>
          <a:xfrm>
            <a:off x="15697200" y="9183021"/>
            <a:ext cx="1727565" cy="628205"/>
          </a:xfrm>
          <a:prstGeom prst="rect">
            <a:avLst/>
          </a:prstGeom>
          <a:noFill/>
          <a:ln>
            <a:noFill/>
          </a:ln>
        </p:spPr>
      </p:pic>
      <p:grpSp>
        <p:nvGrpSpPr>
          <p:cNvPr id="271" name="Google Shape;271;p26"/>
          <p:cNvGrpSpPr/>
          <p:nvPr/>
        </p:nvGrpSpPr>
        <p:grpSpPr>
          <a:xfrm>
            <a:off x="602293" y="2774195"/>
            <a:ext cx="7515367" cy="5832712"/>
            <a:chOff x="0" y="0"/>
            <a:chExt cx="7515367" cy="5832712"/>
          </a:xfrm>
        </p:grpSpPr>
        <p:sp>
          <p:nvSpPr>
            <p:cNvPr id="272" name="Google Shape;272;p26"/>
            <p:cNvSpPr/>
            <p:nvPr/>
          </p:nvSpPr>
          <p:spPr>
            <a:xfrm>
              <a:off x="3131402" y="0"/>
              <a:ext cx="1252561" cy="972118"/>
            </a:xfrm>
            <a:prstGeom prst="trapezoid">
              <a:avLst>
                <a:gd name="adj" fmla="val 64424"/>
              </a:avLst>
            </a:prstGeom>
            <a:solidFill>
              <a:srgbClr val="F79543">
                <a:alpha val="89803"/>
              </a:srgbClr>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6"/>
            <p:cNvSpPr txBox="1"/>
            <p:nvPr/>
          </p:nvSpPr>
          <p:spPr>
            <a:xfrm>
              <a:off x="3131402" y="0"/>
              <a:ext cx="1252561" cy="972118"/>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GB" sz="1800" b="0" i="0" u="none" strike="noStrike" cap="none">
                  <a:solidFill>
                    <a:schemeClr val="lt1"/>
                  </a:solidFill>
                  <a:latin typeface="Arial"/>
                  <a:ea typeface="Arial"/>
                  <a:cs typeface="Arial"/>
                  <a:sym typeface="Arial"/>
                </a:rPr>
                <a:t>Evaluation</a:t>
              </a:r>
              <a:endParaRPr sz="1800" b="0" i="0" u="none" strike="noStrike" cap="none">
                <a:solidFill>
                  <a:schemeClr val="lt1"/>
                </a:solidFill>
                <a:latin typeface="Arial"/>
                <a:ea typeface="Arial"/>
                <a:cs typeface="Arial"/>
                <a:sym typeface="Arial"/>
              </a:endParaRPr>
            </a:p>
          </p:txBody>
        </p:sp>
        <p:sp>
          <p:nvSpPr>
            <p:cNvPr id="274" name="Google Shape;274;p26"/>
            <p:cNvSpPr/>
            <p:nvPr/>
          </p:nvSpPr>
          <p:spPr>
            <a:xfrm>
              <a:off x="2505122" y="972118"/>
              <a:ext cx="2505122" cy="972118"/>
            </a:xfrm>
            <a:prstGeom prst="trapezoid">
              <a:avLst>
                <a:gd name="adj" fmla="val 64424"/>
              </a:avLst>
            </a:prstGeom>
            <a:solidFill>
              <a:srgbClr val="F79543">
                <a:alpha val="81960"/>
              </a:srgbClr>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6"/>
            <p:cNvSpPr txBox="1"/>
            <p:nvPr/>
          </p:nvSpPr>
          <p:spPr>
            <a:xfrm>
              <a:off x="2943518" y="972118"/>
              <a:ext cx="1628329" cy="972118"/>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GB" sz="1800" b="0" i="0" u="none" strike="noStrike" cap="none">
                  <a:solidFill>
                    <a:schemeClr val="lt1"/>
                  </a:solidFill>
                  <a:latin typeface="Arial"/>
                  <a:ea typeface="Arial"/>
                  <a:cs typeface="Arial"/>
                  <a:sym typeface="Arial"/>
                </a:rPr>
                <a:t>Synthesis</a:t>
              </a:r>
              <a:endParaRPr sz="1800" b="0" i="0" u="none" strike="noStrike" cap="none">
                <a:solidFill>
                  <a:schemeClr val="lt1"/>
                </a:solidFill>
                <a:latin typeface="Arial"/>
                <a:ea typeface="Arial"/>
                <a:cs typeface="Arial"/>
                <a:sym typeface="Arial"/>
              </a:endParaRPr>
            </a:p>
          </p:txBody>
        </p:sp>
        <p:sp>
          <p:nvSpPr>
            <p:cNvPr id="276" name="Google Shape;276;p26"/>
            <p:cNvSpPr/>
            <p:nvPr/>
          </p:nvSpPr>
          <p:spPr>
            <a:xfrm>
              <a:off x="1878841" y="1944237"/>
              <a:ext cx="3757683" cy="972118"/>
            </a:xfrm>
            <a:prstGeom prst="trapezoid">
              <a:avLst>
                <a:gd name="adj" fmla="val 64424"/>
              </a:avLst>
            </a:prstGeom>
            <a:solidFill>
              <a:srgbClr val="F79543">
                <a:alpha val="74117"/>
              </a:srgbClr>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6"/>
            <p:cNvSpPr txBox="1"/>
            <p:nvPr/>
          </p:nvSpPr>
          <p:spPr>
            <a:xfrm>
              <a:off x="2536436" y="1944237"/>
              <a:ext cx="2442494" cy="972118"/>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GB" sz="1800" b="0" i="0" u="none" strike="noStrike" cap="none">
                  <a:solidFill>
                    <a:schemeClr val="lt1"/>
                  </a:solidFill>
                  <a:latin typeface="Arial"/>
                  <a:ea typeface="Arial"/>
                  <a:cs typeface="Arial"/>
                  <a:sym typeface="Arial"/>
                </a:rPr>
                <a:t>Analysis</a:t>
              </a:r>
              <a:endParaRPr sz="1800" b="0" i="0" u="none" strike="noStrike" cap="none">
                <a:solidFill>
                  <a:schemeClr val="lt1"/>
                </a:solidFill>
                <a:latin typeface="Arial"/>
                <a:ea typeface="Arial"/>
                <a:cs typeface="Arial"/>
                <a:sym typeface="Arial"/>
              </a:endParaRPr>
            </a:p>
          </p:txBody>
        </p:sp>
        <p:sp>
          <p:nvSpPr>
            <p:cNvPr id="278" name="Google Shape;278;p26"/>
            <p:cNvSpPr/>
            <p:nvPr/>
          </p:nvSpPr>
          <p:spPr>
            <a:xfrm>
              <a:off x="1252561" y="2916356"/>
              <a:ext cx="5010244" cy="972118"/>
            </a:xfrm>
            <a:prstGeom prst="trapezoid">
              <a:avLst>
                <a:gd name="adj" fmla="val 64424"/>
              </a:avLst>
            </a:prstGeom>
            <a:solidFill>
              <a:srgbClr val="F79543">
                <a:alpha val="65882"/>
              </a:srgbClr>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6"/>
            <p:cNvSpPr txBox="1"/>
            <p:nvPr/>
          </p:nvSpPr>
          <p:spPr>
            <a:xfrm>
              <a:off x="2129353" y="2916356"/>
              <a:ext cx="3256659" cy="972118"/>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GB" sz="1800" b="0" i="0" u="none" strike="noStrike" cap="none">
                  <a:solidFill>
                    <a:schemeClr val="lt1"/>
                  </a:solidFill>
                  <a:latin typeface="Arial"/>
                  <a:ea typeface="Arial"/>
                  <a:cs typeface="Arial"/>
                  <a:sym typeface="Arial"/>
                </a:rPr>
                <a:t>Application</a:t>
              </a:r>
              <a:endParaRPr sz="1800" b="0" i="0" u="none" strike="noStrike" cap="none">
                <a:solidFill>
                  <a:schemeClr val="lt1"/>
                </a:solidFill>
                <a:latin typeface="Arial"/>
                <a:ea typeface="Arial"/>
                <a:cs typeface="Arial"/>
                <a:sym typeface="Arial"/>
              </a:endParaRPr>
            </a:p>
          </p:txBody>
        </p:sp>
        <p:sp>
          <p:nvSpPr>
            <p:cNvPr id="280" name="Google Shape;280;p26"/>
            <p:cNvSpPr/>
            <p:nvPr/>
          </p:nvSpPr>
          <p:spPr>
            <a:xfrm>
              <a:off x="626280" y="3888475"/>
              <a:ext cx="6262805" cy="972118"/>
            </a:xfrm>
            <a:prstGeom prst="trapezoid">
              <a:avLst>
                <a:gd name="adj" fmla="val 64424"/>
              </a:avLst>
            </a:prstGeom>
            <a:solidFill>
              <a:srgbClr val="F79543">
                <a:alpha val="58039"/>
              </a:srgbClr>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6"/>
            <p:cNvSpPr txBox="1"/>
            <p:nvPr/>
          </p:nvSpPr>
          <p:spPr>
            <a:xfrm>
              <a:off x="1722271" y="3888475"/>
              <a:ext cx="4070823" cy="972118"/>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GB" sz="1800" b="0" i="0" u="none" strike="noStrike" cap="none">
                  <a:solidFill>
                    <a:schemeClr val="lt1"/>
                  </a:solidFill>
                  <a:latin typeface="Arial"/>
                  <a:ea typeface="Arial"/>
                  <a:cs typeface="Arial"/>
                  <a:sym typeface="Arial"/>
                </a:rPr>
                <a:t>Comprehension</a:t>
              </a:r>
              <a:endParaRPr sz="1800" b="0" i="0" u="none" strike="noStrike" cap="none">
                <a:solidFill>
                  <a:schemeClr val="lt1"/>
                </a:solidFill>
                <a:latin typeface="Arial"/>
                <a:ea typeface="Arial"/>
                <a:cs typeface="Arial"/>
                <a:sym typeface="Arial"/>
              </a:endParaRPr>
            </a:p>
          </p:txBody>
        </p:sp>
        <p:sp>
          <p:nvSpPr>
            <p:cNvPr id="282" name="Google Shape;282;p26"/>
            <p:cNvSpPr/>
            <p:nvPr/>
          </p:nvSpPr>
          <p:spPr>
            <a:xfrm>
              <a:off x="0" y="4860594"/>
              <a:ext cx="7515367" cy="972118"/>
            </a:xfrm>
            <a:prstGeom prst="trapezoid">
              <a:avLst>
                <a:gd name="adj" fmla="val 64424"/>
              </a:avLst>
            </a:prstGeom>
            <a:solidFill>
              <a:srgbClr val="F79543">
                <a:alpha val="49803"/>
              </a:srgbClr>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6"/>
            <p:cNvSpPr txBox="1"/>
            <p:nvPr/>
          </p:nvSpPr>
          <p:spPr>
            <a:xfrm>
              <a:off x="1315189" y="4860594"/>
              <a:ext cx="4884988" cy="972118"/>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GB" sz="1800" b="0" i="0" u="none" strike="noStrike" cap="none">
                  <a:solidFill>
                    <a:schemeClr val="lt1"/>
                  </a:solidFill>
                  <a:latin typeface="Arial"/>
                  <a:ea typeface="Arial"/>
                  <a:cs typeface="Arial"/>
                  <a:sym typeface="Arial"/>
                </a:rPr>
                <a:t>Knowledge</a:t>
              </a:r>
              <a:endParaRPr sz="1800" b="0" i="0" u="none" strike="noStrike" cap="none">
                <a:solidFill>
                  <a:schemeClr val="lt1"/>
                </a:solidFill>
                <a:latin typeface="Arial"/>
                <a:ea typeface="Arial"/>
                <a:cs typeface="Arial"/>
                <a:sym typeface="Arial"/>
              </a:endParaRPr>
            </a:p>
          </p:txBody>
        </p:sp>
      </p:grpSp>
      <p:grpSp>
        <p:nvGrpSpPr>
          <p:cNvPr id="284" name="Google Shape;284;p26"/>
          <p:cNvGrpSpPr/>
          <p:nvPr/>
        </p:nvGrpSpPr>
        <p:grpSpPr>
          <a:xfrm>
            <a:off x="9224633" y="2786640"/>
            <a:ext cx="7515367" cy="5832712"/>
            <a:chOff x="0" y="0"/>
            <a:chExt cx="7515367" cy="5832712"/>
          </a:xfrm>
        </p:grpSpPr>
        <p:sp>
          <p:nvSpPr>
            <p:cNvPr id="285" name="Google Shape;285;p26"/>
            <p:cNvSpPr/>
            <p:nvPr/>
          </p:nvSpPr>
          <p:spPr>
            <a:xfrm>
              <a:off x="3131402" y="0"/>
              <a:ext cx="1252561" cy="972118"/>
            </a:xfrm>
            <a:prstGeom prst="trapezoid">
              <a:avLst>
                <a:gd name="adj" fmla="val 64424"/>
              </a:avLst>
            </a:prstGeom>
            <a:gradFill>
              <a:gsLst>
                <a:gs pos="0">
                  <a:srgbClr val="FF9228"/>
                </a:gs>
                <a:gs pos="100000">
                  <a:srgbClr val="FFB771"/>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6"/>
            <p:cNvSpPr txBox="1"/>
            <p:nvPr/>
          </p:nvSpPr>
          <p:spPr>
            <a:xfrm>
              <a:off x="3131402" y="0"/>
              <a:ext cx="1252561" cy="972118"/>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GB" sz="1800" b="0" i="0" u="none" strike="noStrike" cap="none">
                  <a:solidFill>
                    <a:schemeClr val="lt1"/>
                  </a:solidFill>
                  <a:latin typeface="Arial"/>
                  <a:ea typeface="Arial"/>
                  <a:cs typeface="Arial"/>
                  <a:sym typeface="Arial"/>
                </a:rPr>
                <a:t>Create</a:t>
              </a:r>
              <a:endParaRPr sz="1800" b="0" i="0" u="none" strike="noStrike" cap="none">
                <a:solidFill>
                  <a:schemeClr val="lt1"/>
                </a:solidFill>
                <a:latin typeface="Arial"/>
                <a:ea typeface="Arial"/>
                <a:cs typeface="Arial"/>
                <a:sym typeface="Arial"/>
              </a:endParaRPr>
            </a:p>
          </p:txBody>
        </p:sp>
        <p:sp>
          <p:nvSpPr>
            <p:cNvPr id="287" name="Google Shape;287;p26"/>
            <p:cNvSpPr/>
            <p:nvPr/>
          </p:nvSpPr>
          <p:spPr>
            <a:xfrm>
              <a:off x="2505122" y="972118"/>
              <a:ext cx="2505122" cy="972118"/>
            </a:xfrm>
            <a:prstGeom prst="trapezoid">
              <a:avLst>
                <a:gd name="adj" fmla="val 64424"/>
              </a:avLst>
            </a:prstGeom>
            <a:gradFill>
              <a:gsLst>
                <a:gs pos="0">
                  <a:srgbClr val="FF9228"/>
                </a:gs>
                <a:gs pos="100000">
                  <a:srgbClr val="FFB771"/>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6"/>
            <p:cNvSpPr txBox="1"/>
            <p:nvPr/>
          </p:nvSpPr>
          <p:spPr>
            <a:xfrm>
              <a:off x="2943518" y="972118"/>
              <a:ext cx="1628329" cy="972118"/>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GB" sz="1800" b="0" i="0" u="none" strike="noStrike" cap="none">
                  <a:solidFill>
                    <a:schemeClr val="lt1"/>
                  </a:solidFill>
                  <a:latin typeface="Arial"/>
                  <a:ea typeface="Arial"/>
                  <a:cs typeface="Arial"/>
                  <a:sym typeface="Arial"/>
                </a:rPr>
                <a:t>Evaluate</a:t>
              </a:r>
              <a:endParaRPr sz="1800" b="0" i="0" u="none" strike="noStrike" cap="none">
                <a:solidFill>
                  <a:schemeClr val="lt1"/>
                </a:solidFill>
                <a:latin typeface="Arial"/>
                <a:ea typeface="Arial"/>
                <a:cs typeface="Arial"/>
                <a:sym typeface="Arial"/>
              </a:endParaRPr>
            </a:p>
          </p:txBody>
        </p:sp>
        <p:sp>
          <p:nvSpPr>
            <p:cNvPr id="289" name="Google Shape;289;p26"/>
            <p:cNvSpPr/>
            <p:nvPr/>
          </p:nvSpPr>
          <p:spPr>
            <a:xfrm>
              <a:off x="1878841" y="1944237"/>
              <a:ext cx="3757683" cy="972118"/>
            </a:xfrm>
            <a:prstGeom prst="trapezoid">
              <a:avLst>
                <a:gd name="adj" fmla="val 64424"/>
              </a:avLst>
            </a:prstGeom>
            <a:gradFill>
              <a:gsLst>
                <a:gs pos="0">
                  <a:srgbClr val="FF9228"/>
                </a:gs>
                <a:gs pos="100000">
                  <a:srgbClr val="FFB771"/>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6"/>
            <p:cNvSpPr txBox="1"/>
            <p:nvPr/>
          </p:nvSpPr>
          <p:spPr>
            <a:xfrm>
              <a:off x="2536436" y="1944237"/>
              <a:ext cx="2442494" cy="972118"/>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GB" sz="1800" b="0" i="0" u="none" strike="noStrike" cap="none">
                  <a:solidFill>
                    <a:schemeClr val="lt1"/>
                  </a:solidFill>
                  <a:latin typeface="Arial"/>
                  <a:ea typeface="Arial"/>
                  <a:cs typeface="Arial"/>
                  <a:sym typeface="Arial"/>
                </a:rPr>
                <a:t>Analyse</a:t>
              </a:r>
              <a:endParaRPr sz="1800" b="0" i="0" u="none" strike="noStrike" cap="none">
                <a:solidFill>
                  <a:schemeClr val="lt1"/>
                </a:solidFill>
                <a:latin typeface="Arial"/>
                <a:ea typeface="Arial"/>
                <a:cs typeface="Arial"/>
                <a:sym typeface="Arial"/>
              </a:endParaRPr>
            </a:p>
          </p:txBody>
        </p:sp>
        <p:sp>
          <p:nvSpPr>
            <p:cNvPr id="291" name="Google Shape;291;p26"/>
            <p:cNvSpPr/>
            <p:nvPr/>
          </p:nvSpPr>
          <p:spPr>
            <a:xfrm>
              <a:off x="1252561" y="2916356"/>
              <a:ext cx="5010244" cy="972118"/>
            </a:xfrm>
            <a:prstGeom prst="trapezoid">
              <a:avLst>
                <a:gd name="adj" fmla="val 64424"/>
              </a:avLst>
            </a:prstGeom>
            <a:gradFill>
              <a:gsLst>
                <a:gs pos="0">
                  <a:srgbClr val="FF9228"/>
                </a:gs>
                <a:gs pos="100000">
                  <a:srgbClr val="FFB771"/>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6"/>
            <p:cNvSpPr txBox="1"/>
            <p:nvPr/>
          </p:nvSpPr>
          <p:spPr>
            <a:xfrm>
              <a:off x="2129353" y="2916356"/>
              <a:ext cx="3256659" cy="972118"/>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GB" sz="1800" b="0" i="0" u="none" strike="noStrike" cap="none">
                  <a:solidFill>
                    <a:schemeClr val="lt1"/>
                  </a:solidFill>
                  <a:latin typeface="Arial"/>
                  <a:ea typeface="Arial"/>
                  <a:cs typeface="Arial"/>
                  <a:sym typeface="Arial"/>
                </a:rPr>
                <a:t>Apply</a:t>
              </a:r>
              <a:endParaRPr sz="1800" b="0" i="0" u="none" strike="noStrike" cap="none">
                <a:solidFill>
                  <a:schemeClr val="lt1"/>
                </a:solidFill>
                <a:latin typeface="Arial"/>
                <a:ea typeface="Arial"/>
                <a:cs typeface="Arial"/>
                <a:sym typeface="Arial"/>
              </a:endParaRPr>
            </a:p>
          </p:txBody>
        </p:sp>
        <p:sp>
          <p:nvSpPr>
            <p:cNvPr id="293" name="Google Shape;293;p26"/>
            <p:cNvSpPr/>
            <p:nvPr/>
          </p:nvSpPr>
          <p:spPr>
            <a:xfrm>
              <a:off x="626280" y="3888475"/>
              <a:ext cx="6262805" cy="972118"/>
            </a:xfrm>
            <a:prstGeom prst="trapezoid">
              <a:avLst>
                <a:gd name="adj" fmla="val 64424"/>
              </a:avLst>
            </a:prstGeom>
            <a:gradFill>
              <a:gsLst>
                <a:gs pos="0">
                  <a:srgbClr val="FF9228"/>
                </a:gs>
                <a:gs pos="100000">
                  <a:srgbClr val="FFB771"/>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6"/>
            <p:cNvSpPr txBox="1"/>
            <p:nvPr/>
          </p:nvSpPr>
          <p:spPr>
            <a:xfrm>
              <a:off x="1722271" y="3888475"/>
              <a:ext cx="4070823" cy="972118"/>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GB" sz="1800" b="0" i="0" u="none" strike="noStrike" cap="none">
                  <a:solidFill>
                    <a:schemeClr val="lt1"/>
                  </a:solidFill>
                  <a:latin typeface="Arial"/>
                  <a:ea typeface="Arial"/>
                  <a:cs typeface="Arial"/>
                  <a:sym typeface="Arial"/>
                </a:rPr>
                <a:t>Understand</a:t>
              </a:r>
              <a:endParaRPr sz="1800" b="0" i="0" u="none" strike="noStrike" cap="none">
                <a:solidFill>
                  <a:schemeClr val="lt1"/>
                </a:solidFill>
                <a:latin typeface="Arial"/>
                <a:ea typeface="Arial"/>
                <a:cs typeface="Arial"/>
                <a:sym typeface="Arial"/>
              </a:endParaRPr>
            </a:p>
          </p:txBody>
        </p:sp>
        <p:sp>
          <p:nvSpPr>
            <p:cNvPr id="295" name="Google Shape;295;p26"/>
            <p:cNvSpPr/>
            <p:nvPr/>
          </p:nvSpPr>
          <p:spPr>
            <a:xfrm>
              <a:off x="0" y="4860594"/>
              <a:ext cx="7515367" cy="972118"/>
            </a:xfrm>
            <a:prstGeom prst="trapezoid">
              <a:avLst>
                <a:gd name="adj" fmla="val 64424"/>
              </a:avLst>
            </a:prstGeom>
            <a:gradFill>
              <a:gsLst>
                <a:gs pos="0">
                  <a:srgbClr val="FF9228"/>
                </a:gs>
                <a:gs pos="100000">
                  <a:srgbClr val="FFB771"/>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6"/>
            <p:cNvSpPr txBox="1"/>
            <p:nvPr/>
          </p:nvSpPr>
          <p:spPr>
            <a:xfrm>
              <a:off x="1315189" y="4860594"/>
              <a:ext cx="4884988" cy="972118"/>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GB" sz="1800" b="0" i="0" u="none" strike="noStrike" cap="none">
                  <a:solidFill>
                    <a:schemeClr val="lt1"/>
                  </a:solidFill>
                  <a:latin typeface="Arial"/>
                  <a:ea typeface="Arial"/>
                  <a:cs typeface="Arial"/>
                  <a:sym typeface="Arial"/>
                </a:rPr>
                <a:t>Remember</a:t>
              </a:r>
              <a:endParaRPr sz="1800" b="0" i="0" u="none" strike="noStrike" cap="none">
                <a:solidFill>
                  <a:schemeClr val="lt1"/>
                </a:solidFill>
                <a:latin typeface="Arial"/>
                <a:ea typeface="Arial"/>
                <a:cs typeface="Arial"/>
                <a:sym typeface="Arial"/>
              </a:endParaRPr>
            </a:p>
          </p:txBody>
        </p:sp>
      </p:grpSp>
      <p:sp>
        <p:nvSpPr>
          <p:cNvPr id="297" name="Google Shape;297;p26"/>
          <p:cNvSpPr/>
          <p:nvPr/>
        </p:nvSpPr>
        <p:spPr>
          <a:xfrm>
            <a:off x="7492621" y="4421875"/>
            <a:ext cx="2483892" cy="968991"/>
          </a:xfrm>
          <a:prstGeom prst="rightArrow">
            <a:avLst>
              <a:gd name="adj1" fmla="val 50000"/>
              <a:gd name="adj2" fmla="val 50000"/>
            </a:avLst>
          </a:prstGeom>
          <a:solidFill>
            <a:srgbClr val="FBD4B4"/>
          </a:solidFill>
          <a:ln w="25400" cap="flat" cmpd="sng">
            <a:solidFill>
              <a:srgbClr val="97480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27"/>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3" name="Google Shape;303;p27"/>
          <p:cNvSpPr/>
          <p:nvPr/>
        </p:nvSpPr>
        <p:spPr>
          <a:xfrm>
            <a:off x="-167105" y="-3643058"/>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4" name="Google Shape;304;p27"/>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5" name="Google Shape;305;p27"/>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6" name="Google Shape;306;p27"/>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7" name="Google Shape;307;p27"/>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8" name="Google Shape;308;p27"/>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9" name="Google Shape;309;p27"/>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0" name="Google Shape;310;p27"/>
          <p:cNvSpPr txBox="1"/>
          <p:nvPr/>
        </p:nvSpPr>
        <p:spPr>
          <a:xfrm>
            <a:off x="792000" y="1548000"/>
            <a:ext cx="15948000" cy="43088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en-GB" sz="5400" b="1" i="0" u="none" strike="noStrike" cap="none">
                <a:solidFill>
                  <a:srgbClr val="033C5B"/>
                </a:solidFill>
                <a:latin typeface="Arial"/>
                <a:ea typeface="Arial"/>
                <a:cs typeface="Arial"/>
                <a:sym typeface="Arial"/>
              </a:rPr>
              <a:t>Bloom’s taxonomy: A revised version</a:t>
            </a:r>
            <a:endParaRPr sz="5400" b="1" i="0" u="none" strike="noStrike" cap="none">
              <a:solidFill>
                <a:srgbClr val="000000"/>
              </a:solidFill>
              <a:latin typeface="Arial"/>
              <a:ea typeface="Arial"/>
              <a:cs typeface="Arial"/>
              <a:sym typeface="Arial"/>
            </a:endParaRPr>
          </a:p>
        </p:txBody>
      </p:sp>
      <p:sp>
        <p:nvSpPr>
          <p:cNvPr id="311" name="Google Shape;311;p27"/>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2" name="Google Shape;312;p27"/>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3" name="Google Shape;313;p27"/>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pic>
        <p:nvPicPr>
          <p:cNvPr id="314" name="Google Shape;314;p27"/>
          <p:cNvPicPr preferRelativeResize="0"/>
          <p:nvPr/>
        </p:nvPicPr>
        <p:blipFill rotWithShape="1">
          <a:blip r:embed="rId6">
            <a:alphaModFix/>
          </a:blip>
          <a:srcRect/>
          <a:stretch/>
        </p:blipFill>
        <p:spPr>
          <a:xfrm>
            <a:off x="15697200" y="9183021"/>
            <a:ext cx="1727565" cy="628205"/>
          </a:xfrm>
          <a:prstGeom prst="rect">
            <a:avLst/>
          </a:prstGeom>
          <a:noFill/>
          <a:ln>
            <a:noFill/>
          </a:ln>
        </p:spPr>
      </p:pic>
      <p:grpSp>
        <p:nvGrpSpPr>
          <p:cNvPr id="315" name="Google Shape;315;p27"/>
          <p:cNvGrpSpPr/>
          <p:nvPr/>
        </p:nvGrpSpPr>
        <p:grpSpPr>
          <a:xfrm>
            <a:off x="4802759" y="2601926"/>
            <a:ext cx="7515367" cy="5832712"/>
            <a:chOff x="0" y="0"/>
            <a:chExt cx="7515367" cy="5832712"/>
          </a:xfrm>
        </p:grpSpPr>
        <p:sp>
          <p:nvSpPr>
            <p:cNvPr id="316" name="Google Shape;316;p27"/>
            <p:cNvSpPr/>
            <p:nvPr/>
          </p:nvSpPr>
          <p:spPr>
            <a:xfrm>
              <a:off x="3131402" y="0"/>
              <a:ext cx="1252561" cy="972118"/>
            </a:xfrm>
            <a:prstGeom prst="trapezoid">
              <a:avLst>
                <a:gd name="adj" fmla="val 64424"/>
              </a:avLst>
            </a:prstGeom>
            <a:gradFill>
              <a:gsLst>
                <a:gs pos="0">
                  <a:srgbClr val="FF9228"/>
                </a:gs>
                <a:gs pos="100000">
                  <a:srgbClr val="FFB771"/>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7"/>
            <p:cNvSpPr txBox="1"/>
            <p:nvPr/>
          </p:nvSpPr>
          <p:spPr>
            <a:xfrm>
              <a:off x="3131402" y="0"/>
              <a:ext cx="1252561" cy="972118"/>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GB" sz="1800" b="0" i="0" u="none" strike="noStrike" cap="none">
                  <a:solidFill>
                    <a:schemeClr val="lt1"/>
                  </a:solidFill>
                  <a:latin typeface="Arial"/>
                  <a:ea typeface="Arial"/>
                  <a:cs typeface="Arial"/>
                  <a:sym typeface="Arial"/>
                </a:rPr>
                <a:t>Create</a:t>
              </a:r>
              <a:endParaRPr sz="1800" b="0" i="0" u="none" strike="noStrike" cap="none">
                <a:solidFill>
                  <a:schemeClr val="lt1"/>
                </a:solidFill>
                <a:latin typeface="Arial"/>
                <a:ea typeface="Arial"/>
                <a:cs typeface="Arial"/>
                <a:sym typeface="Arial"/>
              </a:endParaRPr>
            </a:p>
          </p:txBody>
        </p:sp>
        <p:sp>
          <p:nvSpPr>
            <p:cNvPr id="318" name="Google Shape;318;p27"/>
            <p:cNvSpPr/>
            <p:nvPr/>
          </p:nvSpPr>
          <p:spPr>
            <a:xfrm>
              <a:off x="2505122" y="972118"/>
              <a:ext cx="2505122" cy="972118"/>
            </a:xfrm>
            <a:prstGeom prst="trapezoid">
              <a:avLst>
                <a:gd name="adj" fmla="val 64424"/>
              </a:avLst>
            </a:prstGeom>
            <a:gradFill>
              <a:gsLst>
                <a:gs pos="0">
                  <a:srgbClr val="FF9228"/>
                </a:gs>
                <a:gs pos="100000">
                  <a:srgbClr val="FFB771"/>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7"/>
            <p:cNvSpPr txBox="1"/>
            <p:nvPr/>
          </p:nvSpPr>
          <p:spPr>
            <a:xfrm>
              <a:off x="2943518" y="972118"/>
              <a:ext cx="1628329" cy="972118"/>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GB" sz="1800" b="0" i="0" u="none" strike="noStrike" cap="none">
                  <a:solidFill>
                    <a:schemeClr val="lt1"/>
                  </a:solidFill>
                  <a:latin typeface="Arial"/>
                  <a:ea typeface="Arial"/>
                  <a:cs typeface="Arial"/>
                  <a:sym typeface="Arial"/>
                </a:rPr>
                <a:t>Evaluate</a:t>
              </a:r>
              <a:endParaRPr sz="1800" b="0" i="0" u="none" strike="noStrike" cap="none">
                <a:solidFill>
                  <a:schemeClr val="lt1"/>
                </a:solidFill>
                <a:latin typeface="Arial"/>
                <a:ea typeface="Arial"/>
                <a:cs typeface="Arial"/>
                <a:sym typeface="Arial"/>
              </a:endParaRPr>
            </a:p>
          </p:txBody>
        </p:sp>
        <p:sp>
          <p:nvSpPr>
            <p:cNvPr id="320" name="Google Shape;320;p27"/>
            <p:cNvSpPr/>
            <p:nvPr/>
          </p:nvSpPr>
          <p:spPr>
            <a:xfrm>
              <a:off x="1878841" y="1944237"/>
              <a:ext cx="3757683" cy="972118"/>
            </a:xfrm>
            <a:prstGeom prst="trapezoid">
              <a:avLst>
                <a:gd name="adj" fmla="val 64424"/>
              </a:avLst>
            </a:prstGeom>
            <a:gradFill>
              <a:gsLst>
                <a:gs pos="0">
                  <a:srgbClr val="FF9228"/>
                </a:gs>
                <a:gs pos="100000">
                  <a:srgbClr val="FFB771"/>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7"/>
            <p:cNvSpPr txBox="1"/>
            <p:nvPr/>
          </p:nvSpPr>
          <p:spPr>
            <a:xfrm>
              <a:off x="2536436" y="1944237"/>
              <a:ext cx="2442494" cy="972118"/>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GB" sz="1800" b="0" i="0" u="none" strike="noStrike" cap="none">
                  <a:solidFill>
                    <a:schemeClr val="lt1"/>
                  </a:solidFill>
                  <a:latin typeface="Arial"/>
                  <a:ea typeface="Arial"/>
                  <a:cs typeface="Arial"/>
                  <a:sym typeface="Arial"/>
                </a:rPr>
                <a:t>Analyse</a:t>
              </a:r>
              <a:endParaRPr sz="1800" b="0" i="0" u="none" strike="noStrike" cap="none">
                <a:solidFill>
                  <a:schemeClr val="lt1"/>
                </a:solidFill>
                <a:latin typeface="Arial"/>
                <a:ea typeface="Arial"/>
                <a:cs typeface="Arial"/>
                <a:sym typeface="Arial"/>
              </a:endParaRPr>
            </a:p>
          </p:txBody>
        </p:sp>
        <p:sp>
          <p:nvSpPr>
            <p:cNvPr id="322" name="Google Shape;322;p27"/>
            <p:cNvSpPr/>
            <p:nvPr/>
          </p:nvSpPr>
          <p:spPr>
            <a:xfrm>
              <a:off x="1252561" y="2916356"/>
              <a:ext cx="5010244" cy="972118"/>
            </a:xfrm>
            <a:prstGeom prst="trapezoid">
              <a:avLst>
                <a:gd name="adj" fmla="val 64424"/>
              </a:avLst>
            </a:prstGeom>
            <a:gradFill>
              <a:gsLst>
                <a:gs pos="0">
                  <a:srgbClr val="FF9228"/>
                </a:gs>
                <a:gs pos="100000">
                  <a:srgbClr val="FFB771"/>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7"/>
            <p:cNvSpPr txBox="1"/>
            <p:nvPr/>
          </p:nvSpPr>
          <p:spPr>
            <a:xfrm>
              <a:off x="2129353" y="2916356"/>
              <a:ext cx="3256659" cy="972118"/>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GB" sz="1800" b="0" i="0" u="none" strike="noStrike" cap="none">
                  <a:solidFill>
                    <a:schemeClr val="lt1"/>
                  </a:solidFill>
                  <a:latin typeface="Arial"/>
                  <a:ea typeface="Arial"/>
                  <a:cs typeface="Arial"/>
                  <a:sym typeface="Arial"/>
                </a:rPr>
                <a:t>Apply</a:t>
              </a:r>
              <a:endParaRPr sz="1800" b="0" i="0" u="none" strike="noStrike" cap="none">
                <a:solidFill>
                  <a:schemeClr val="lt1"/>
                </a:solidFill>
                <a:latin typeface="Arial"/>
                <a:ea typeface="Arial"/>
                <a:cs typeface="Arial"/>
                <a:sym typeface="Arial"/>
              </a:endParaRPr>
            </a:p>
          </p:txBody>
        </p:sp>
        <p:sp>
          <p:nvSpPr>
            <p:cNvPr id="324" name="Google Shape;324;p27"/>
            <p:cNvSpPr/>
            <p:nvPr/>
          </p:nvSpPr>
          <p:spPr>
            <a:xfrm>
              <a:off x="626280" y="3888475"/>
              <a:ext cx="6262805" cy="972118"/>
            </a:xfrm>
            <a:prstGeom prst="trapezoid">
              <a:avLst>
                <a:gd name="adj" fmla="val 64424"/>
              </a:avLst>
            </a:prstGeom>
            <a:gradFill>
              <a:gsLst>
                <a:gs pos="0">
                  <a:srgbClr val="FF9228"/>
                </a:gs>
                <a:gs pos="100000">
                  <a:srgbClr val="FFB771"/>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7"/>
            <p:cNvSpPr txBox="1"/>
            <p:nvPr/>
          </p:nvSpPr>
          <p:spPr>
            <a:xfrm>
              <a:off x="1722271" y="3888475"/>
              <a:ext cx="4070823" cy="972118"/>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GB" sz="1800" b="0" i="0" u="none" strike="noStrike" cap="none">
                  <a:solidFill>
                    <a:schemeClr val="lt1"/>
                  </a:solidFill>
                  <a:latin typeface="Arial"/>
                  <a:ea typeface="Arial"/>
                  <a:cs typeface="Arial"/>
                  <a:sym typeface="Arial"/>
                </a:rPr>
                <a:t>Understand</a:t>
              </a:r>
              <a:endParaRPr sz="1800" b="0" i="0" u="none" strike="noStrike" cap="none">
                <a:solidFill>
                  <a:schemeClr val="lt1"/>
                </a:solidFill>
                <a:latin typeface="Arial"/>
                <a:ea typeface="Arial"/>
                <a:cs typeface="Arial"/>
                <a:sym typeface="Arial"/>
              </a:endParaRPr>
            </a:p>
          </p:txBody>
        </p:sp>
        <p:sp>
          <p:nvSpPr>
            <p:cNvPr id="326" name="Google Shape;326;p27"/>
            <p:cNvSpPr/>
            <p:nvPr/>
          </p:nvSpPr>
          <p:spPr>
            <a:xfrm>
              <a:off x="0" y="4860594"/>
              <a:ext cx="7515367" cy="972118"/>
            </a:xfrm>
            <a:prstGeom prst="trapezoid">
              <a:avLst>
                <a:gd name="adj" fmla="val 64424"/>
              </a:avLst>
            </a:prstGeom>
            <a:gradFill>
              <a:gsLst>
                <a:gs pos="0">
                  <a:srgbClr val="FF9228"/>
                </a:gs>
                <a:gs pos="100000">
                  <a:srgbClr val="FFB771"/>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7"/>
            <p:cNvSpPr txBox="1"/>
            <p:nvPr/>
          </p:nvSpPr>
          <p:spPr>
            <a:xfrm>
              <a:off x="1315189" y="4860594"/>
              <a:ext cx="4884988" cy="972118"/>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GB" sz="1800" b="0" i="0" u="none" strike="noStrike" cap="none">
                  <a:solidFill>
                    <a:schemeClr val="lt1"/>
                  </a:solidFill>
                  <a:latin typeface="Arial"/>
                  <a:ea typeface="Arial"/>
                  <a:cs typeface="Arial"/>
                  <a:sym typeface="Arial"/>
                </a:rPr>
                <a:t>Remember</a:t>
              </a:r>
              <a:endParaRPr sz="1800" b="0" i="0" u="none" strike="noStrike" cap="none">
                <a:solidFill>
                  <a:schemeClr val="lt1"/>
                </a:solidFill>
                <a:latin typeface="Arial"/>
                <a:ea typeface="Arial"/>
                <a:cs typeface="Arial"/>
                <a:sym typeface="Arial"/>
              </a:endParaRPr>
            </a:p>
          </p:txBody>
        </p:sp>
      </p:grpSp>
      <p:sp>
        <p:nvSpPr>
          <p:cNvPr id="328" name="Google Shape;328;p27"/>
          <p:cNvSpPr/>
          <p:nvPr/>
        </p:nvSpPr>
        <p:spPr>
          <a:xfrm>
            <a:off x="3839439" y="6400800"/>
            <a:ext cx="623379" cy="1860217"/>
          </a:xfrm>
          <a:prstGeom prst="leftBrace">
            <a:avLst>
              <a:gd name="adj1" fmla="val 8333"/>
              <a:gd name="adj2" fmla="val 50000"/>
            </a:avLst>
          </a:prstGeom>
          <a:noFill/>
          <a:ln w="9525" cap="flat" cmpd="sng">
            <a:solidFill>
              <a:srgbClr val="F5913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329" name="Google Shape;329;p27"/>
          <p:cNvSpPr/>
          <p:nvPr/>
        </p:nvSpPr>
        <p:spPr>
          <a:xfrm rot="10800000">
            <a:off x="11498107" y="4461368"/>
            <a:ext cx="623379" cy="1860217"/>
          </a:xfrm>
          <a:prstGeom prst="leftBrace">
            <a:avLst>
              <a:gd name="adj1" fmla="val 8333"/>
              <a:gd name="adj2" fmla="val 49266"/>
            </a:avLst>
          </a:prstGeom>
          <a:noFill/>
          <a:ln w="9525" cap="flat" cmpd="sng">
            <a:solidFill>
              <a:srgbClr val="F5913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330" name="Google Shape;330;p27"/>
          <p:cNvSpPr/>
          <p:nvPr/>
        </p:nvSpPr>
        <p:spPr>
          <a:xfrm>
            <a:off x="6365317" y="2596040"/>
            <a:ext cx="623379" cy="1860217"/>
          </a:xfrm>
          <a:prstGeom prst="leftBrace">
            <a:avLst>
              <a:gd name="adj1" fmla="val 8333"/>
              <a:gd name="adj2" fmla="val 49266"/>
            </a:avLst>
          </a:prstGeom>
          <a:noFill/>
          <a:ln w="9525" cap="flat" cmpd="sng">
            <a:solidFill>
              <a:srgbClr val="F5913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331" name="Google Shape;331;p27"/>
          <p:cNvSpPr txBox="1"/>
          <p:nvPr/>
        </p:nvSpPr>
        <p:spPr>
          <a:xfrm>
            <a:off x="2904167" y="3155660"/>
            <a:ext cx="3902714" cy="43088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4400"/>
              <a:buFont typeface="Arial"/>
              <a:buNone/>
            </a:pPr>
            <a:r>
              <a:rPr lang="en-GB" sz="4400" b="0" i="0" u="none" strike="noStrike" cap="none">
                <a:solidFill>
                  <a:srgbClr val="033C5B"/>
                </a:solidFill>
                <a:latin typeface="Arial"/>
                <a:ea typeface="Arial"/>
                <a:cs typeface="Arial"/>
                <a:sym typeface="Arial"/>
              </a:rPr>
              <a:t>After class</a:t>
            </a:r>
            <a:endParaRPr sz="4400" b="0" i="0" u="none" strike="noStrike" cap="none">
              <a:solidFill>
                <a:srgbClr val="000000"/>
              </a:solidFill>
              <a:latin typeface="Arial"/>
              <a:ea typeface="Arial"/>
              <a:cs typeface="Arial"/>
              <a:sym typeface="Arial"/>
            </a:endParaRPr>
          </a:p>
        </p:txBody>
      </p:sp>
      <p:sp>
        <p:nvSpPr>
          <p:cNvPr id="332" name="Google Shape;332;p27"/>
          <p:cNvSpPr txBox="1"/>
          <p:nvPr/>
        </p:nvSpPr>
        <p:spPr>
          <a:xfrm>
            <a:off x="12619368" y="4995389"/>
            <a:ext cx="3902714" cy="43088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4400"/>
              <a:buFont typeface="Arial"/>
              <a:buNone/>
            </a:pPr>
            <a:r>
              <a:rPr lang="en-GB" sz="4400" b="0" i="0" u="none" strike="noStrike" cap="none">
                <a:solidFill>
                  <a:srgbClr val="033C5B"/>
                </a:solidFill>
                <a:latin typeface="Arial"/>
                <a:ea typeface="Arial"/>
                <a:cs typeface="Arial"/>
                <a:sym typeface="Arial"/>
              </a:rPr>
              <a:t>During class</a:t>
            </a:r>
            <a:endParaRPr sz="4400" b="0" i="0" u="none" strike="noStrike" cap="none">
              <a:solidFill>
                <a:srgbClr val="000000"/>
              </a:solidFill>
              <a:latin typeface="Arial"/>
              <a:ea typeface="Arial"/>
              <a:cs typeface="Arial"/>
              <a:sym typeface="Arial"/>
            </a:endParaRPr>
          </a:p>
        </p:txBody>
      </p:sp>
      <p:sp>
        <p:nvSpPr>
          <p:cNvPr id="333" name="Google Shape;333;p27"/>
          <p:cNvSpPr txBox="1"/>
          <p:nvPr/>
        </p:nvSpPr>
        <p:spPr>
          <a:xfrm>
            <a:off x="560104" y="6920880"/>
            <a:ext cx="3902714" cy="43088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4400"/>
              <a:buFont typeface="Arial"/>
              <a:buNone/>
            </a:pPr>
            <a:r>
              <a:rPr lang="en-GB" sz="4400" b="0" i="0" u="none" strike="noStrike" cap="none">
                <a:solidFill>
                  <a:srgbClr val="033C5B"/>
                </a:solidFill>
                <a:latin typeface="Arial"/>
                <a:ea typeface="Arial"/>
                <a:cs typeface="Arial"/>
                <a:sym typeface="Arial"/>
              </a:rPr>
              <a:t>Before class</a:t>
            </a:r>
            <a:endParaRPr sz="44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20"/>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9" name="Google Shape;339;p20"/>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0" name="Google Shape;340;p20"/>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1" name="Google Shape;341;p20"/>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2" name="Google Shape;342;p20"/>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3" name="Google Shape;343;p20"/>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4" name="Google Shape;344;p20"/>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5" name="Google Shape;345;p20"/>
          <p:cNvSpPr txBox="1"/>
          <p:nvPr/>
        </p:nvSpPr>
        <p:spPr>
          <a:xfrm>
            <a:off x="792000" y="1548000"/>
            <a:ext cx="15948000" cy="43088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en-GB" sz="5400" b="1" i="0" u="none" strike="noStrike" cap="none">
                <a:solidFill>
                  <a:srgbClr val="033C5B"/>
                </a:solidFill>
                <a:latin typeface="Arial"/>
                <a:ea typeface="Arial"/>
                <a:cs typeface="Arial"/>
                <a:sym typeface="Arial"/>
              </a:rPr>
              <a:t>The 4 Pillars of the Flipped Model</a:t>
            </a:r>
            <a:endParaRPr sz="5400" b="1" i="0" u="none" strike="noStrike" cap="none">
              <a:solidFill>
                <a:srgbClr val="000000"/>
              </a:solidFill>
              <a:latin typeface="Arial"/>
              <a:ea typeface="Arial"/>
              <a:cs typeface="Arial"/>
              <a:sym typeface="Arial"/>
            </a:endParaRPr>
          </a:p>
        </p:txBody>
      </p:sp>
      <p:sp>
        <p:nvSpPr>
          <p:cNvPr id="346" name="Google Shape;346;p20"/>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7" name="Google Shape;347;p20"/>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8" name="Google Shape;348;p20"/>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9" name="Google Shape;349;p20"/>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pic>
        <p:nvPicPr>
          <p:cNvPr id="350" name="Google Shape;350;p20"/>
          <p:cNvPicPr preferRelativeResize="0"/>
          <p:nvPr/>
        </p:nvPicPr>
        <p:blipFill rotWithShape="1">
          <a:blip r:embed="rId6">
            <a:alphaModFix/>
          </a:blip>
          <a:srcRect/>
          <a:stretch/>
        </p:blipFill>
        <p:spPr>
          <a:xfrm>
            <a:off x="15697200" y="9183021"/>
            <a:ext cx="1727565" cy="628205"/>
          </a:xfrm>
          <a:prstGeom prst="rect">
            <a:avLst/>
          </a:prstGeom>
          <a:noFill/>
          <a:ln>
            <a:noFill/>
          </a:ln>
        </p:spPr>
      </p:pic>
      <p:sp>
        <p:nvSpPr>
          <p:cNvPr id="351" name="Google Shape;351;p20"/>
          <p:cNvSpPr txBox="1"/>
          <p:nvPr/>
        </p:nvSpPr>
        <p:spPr>
          <a:xfrm>
            <a:off x="1299242" y="4013018"/>
            <a:ext cx="15948000" cy="43088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endParaRPr sz="5400" b="1" i="0" u="none" strike="noStrike" cap="none">
              <a:solidFill>
                <a:srgbClr val="000000"/>
              </a:solidFill>
              <a:latin typeface="Arial"/>
              <a:ea typeface="Arial"/>
              <a:cs typeface="Arial"/>
              <a:sym typeface="Arial"/>
            </a:endParaRPr>
          </a:p>
        </p:txBody>
      </p:sp>
      <p:grpSp>
        <p:nvGrpSpPr>
          <p:cNvPr id="352" name="Google Shape;352;p20"/>
          <p:cNvGrpSpPr/>
          <p:nvPr/>
        </p:nvGrpSpPr>
        <p:grpSpPr>
          <a:xfrm>
            <a:off x="1501352" y="2580948"/>
            <a:ext cx="14447999" cy="5789824"/>
            <a:chOff x="1" y="3501"/>
            <a:chExt cx="14447998" cy="5789824"/>
          </a:xfrm>
        </p:grpSpPr>
        <p:sp>
          <p:nvSpPr>
            <p:cNvPr id="353" name="Google Shape;353;p20"/>
            <p:cNvSpPr/>
            <p:nvPr/>
          </p:nvSpPr>
          <p:spPr>
            <a:xfrm rot="5400000">
              <a:off x="-233286" y="236788"/>
              <a:ext cx="1555245" cy="1088671"/>
            </a:xfrm>
            <a:prstGeom prst="chevron">
              <a:avLst>
                <a:gd name="adj" fmla="val 50000"/>
              </a:avLst>
            </a:prstGeom>
            <a:solidFill>
              <a:srgbClr val="F79543"/>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0"/>
            <p:cNvSpPr txBox="1"/>
            <p:nvPr/>
          </p:nvSpPr>
          <p:spPr>
            <a:xfrm>
              <a:off x="2" y="547837"/>
              <a:ext cx="1088671" cy="466574"/>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rgbClr val="000000"/>
                </a:buClr>
                <a:buSzPts val="4000"/>
                <a:buFont typeface="Arial"/>
                <a:buNone/>
              </a:pPr>
              <a:r>
                <a:rPr lang="en-GB" sz="4000" b="0" i="0" u="none" strike="noStrike" cap="none">
                  <a:solidFill>
                    <a:schemeClr val="lt1"/>
                  </a:solidFill>
                  <a:latin typeface="Arial"/>
                  <a:ea typeface="Arial"/>
                  <a:cs typeface="Arial"/>
                  <a:sym typeface="Arial"/>
                </a:rPr>
                <a:t>F</a:t>
              </a:r>
              <a:endParaRPr sz="4000" b="0" i="0" u="none" strike="noStrike" cap="none">
                <a:solidFill>
                  <a:schemeClr val="lt1"/>
                </a:solidFill>
                <a:latin typeface="Arial"/>
                <a:ea typeface="Arial"/>
                <a:cs typeface="Arial"/>
                <a:sym typeface="Arial"/>
              </a:endParaRPr>
            </a:p>
          </p:txBody>
        </p:sp>
        <p:sp>
          <p:nvSpPr>
            <p:cNvPr id="355" name="Google Shape;355;p20"/>
            <p:cNvSpPr/>
            <p:nvPr/>
          </p:nvSpPr>
          <p:spPr>
            <a:xfrm rot="5400000">
              <a:off x="7262615" y="-6170441"/>
              <a:ext cx="1011440" cy="13359328"/>
            </a:xfrm>
            <a:prstGeom prst="round2SameRect">
              <a:avLst>
                <a:gd name="adj1" fmla="val 16667"/>
                <a:gd name="adj2" fmla="val 0"/>
              </a:avLst>
            </a:prstGeom>
            <a:solidFill>
              <a:schemeClr val="lt1">
                <a:alpha val="89803"/>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0"/>
            <p:cNvSpPr txBox="1"/>
            <p:nvPr/>
          </p:nvSpPr>
          <p:spPr>
            <a:xfrm>
              <a:off x="1088671" y="52877"/>
              <a:ext cx="13309954" cy="912692"/>
            </a:xfrm>
            <a:prstGeom prst="rect">
              <a:avLst/>
            </a:prstGeom>
            <a:noFill/>
            <a:ln>
              <a:noFill/>
            </a:ln>
          </p:spPr>
          <p:txBody>
            <a:bodyPr spcFirstLastPara="1" wrap="square" lIns="284475" tIns="25400" rIns="25400" bIns="25400" anchor="ctr" anchorCtr="0">
              <a:noAutofit/>
            </a:bodyPr>
            <a:lstStyle/>
            <a:p>
              <a:pPr marL="285750" marR="0" lvl="1" indent="-285750" algn="l" rtl="0">
                <a:lnSpc>
                  <a:spcPct val="90000"/>
                </a:lnSpc>
                <a:spcBef>
                  <a:spcPts val="0"/>
                </a:spcBef>
                <a:spcAft>
                  <a:spcPts val="0"/>
                </a:spcAft>
                <a:buClr>
                  <a:srgbClr val="000000"/>
                </a:buClr>
                <a:buSzPts val="4000"/>
                <a:buFont typeface="Arial"/>
                <a:buChar char="•"/>
              </a:pPr>
              <a:r>
                <a:rPr lang="en-GB" sz="4000" b="0" i="0" u="none" strike="noStrike" cap="none">
                  <a:solidFill>
                    <a:srgbClr val="000000"/>
                  </a:solidFill>
                  <a:latin typeface="Arial"/>
                  <a:ea typeface="Arial"/>
                  <a:cs typeface="Arial"/>
                  <a:sym typeface="Arial"/>
                </a:rPr>
                <a:t>Flexible Environment</a:t>
              </a:r>
              <a:endParaRPr sz="4000" b="0" i="0" u="none" strike="noStrike" cap="none">
                <a:solidFill>
                  <a:srgbClr val="000000"/>
                </a:solidFill>
                <a:latin typeface="Arial"/>
                <a:ea typeface="Arial"/>
                <a:cs typeface="Arial"/>
                <a:sym typeface="Arial"/>
              </a:endParaRPr>
            </a:p>
          </p:txBody>
        </p:sp>
        <p:sp>
          <p:nvSpPr>
            <p:cNvPr id="357" name="Google Shape;357;p20"/>
            <p:cNvSpPr/>
            <p:nvPr/>
          </p:nvSpPr>
          <p:spPr>
            <a:xfrm rot="5400000">
              <a:off x="-233286" y="1648315"/>
              <a:ext cx="1555245" cy="1088671"/>
            </a:xfrm>
            <a:prstGeom prst="chevron">
              <a:avLst>
                <a:gd name="adj" fmla="val 50000"/>
              </a:avLst>
            </a:prstGeom>
            <a:solidFill>
              <a:srgbClr val="F79543"/>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0"/>
            <p:cNvSpPr txBox="1"/>
            <p:nvPr/>
          </p:nvSpPr>
          <p:spPr>
            <a:xfrm>
              <a:off x="2" y="1959364"/>
              <a:ext cx="1088671" cy="466574"/>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rgbClr val="000000"/>
                </a:buClr>
                <a:buSzPts val="4000"/>
                <a:buFont typeface="Arial"/>
                <a:buNone/>
              </a:pPr>
              <a:r>
                <a:rPr lang="en-GB" sz="4000" b="0" i="0" u="none" strike="noStrike" cap="none">
                  <a:solidFill>
                    <a:schemeClr val="lt1"/>
                  </a:solidFill>
                  <a:latin typeface="Arial"/>
                  <a:ea typeface="Arial"/>
                  <a:cs typeface="Arial"/>
                  <a:sym typeface="Arial"/>
                </a:rPr>
                <a:t>L</a:t>
              </a:r>
              <a:endParaRPr sz="4000" b="0" i="0" u="none" strike="noStrike" cap="none">
                <a:solidFill>
                  <a:schemeClr val="lt1"/>
                </a:solidFill>
                <a:latin typeface="Arial"/>
                <a:ea typeface="Arial"/>
                <a:cs typeface="Arial"/>
                <a:sym typeface="Arial"/>
              </a:endParaRPr>
            </a:p>
          </p:txBody>
        </p:sp>
        <p:sp>
          <p:nvSpPr>
            <p:cNvPr id="359" name="Google Shape;359;p20"/>
            <p:cNvSpPr/>
            <p:nvPr/>
          </p:nvSpPr>
          <p:spPr>
            <a:xfrm rot="5400000">
              <a:off x="7262881" y="-4759181"/>
              <a:ext cx="1010909" cy="13359328"/>
            </a:xfrm>
            <a:prstGeom prst="round2SameRect">
              <a:avLst>
                <a:gd name="adj1" fmla="val 16667"/>
                <a:gd name="adj2" fmla="val 0"/>
              </a:avLst>
            </a:prstGeom>
            <a:solidFill>
              <a:schemeClr val="lt1">
                <a:alpha val="89803"/>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0"/>
            <p:cNvSpPr txBox="1"/>
            <p:nvPr/>
          </p:nvSpPr>
          <p:spPr>
            <a:xfrm>
              <a:off x="1088672" y="1464377"/>
              <a:ext cx="13309979" cy="912211"/>
            </a:xfrm>
            <a:prstGeom prst="rect">
              <a:avLst/>
            </a:prstGeom>
            <a:noFill/>
            <a:ln>
              <a:noFill/>
            </a:ln>
          </p:spPr>
          <p:txBody>
            <a:bodyPr spcFirstLastPara="1" wrap="square" lIns="284475" tIns="25400" rIns="25400" bIns="25400" anchor="ctr" anchorCtr="0">
              <a:noAutofit/>
            </a:bodyPr>
            <a:lstStyle/>
            <a:p>
              <a:pPr marL="285750" marR="0" lvl="1" indent="-285750" algn="l" rtl="0">
                <a:lnSpc>
                  <a:spcPct val="90000"/>
                </a:lnSpc>
                <a:spcBef>
                  <a:spcPts val="0"/>
                </a:spcBef>
                <a:spcAft>
                  <a:spcPts val="0"/>
                </a:spcAft>
                <a:buClr>
                  <a:srgbClr val="000000"/>
                </a:buClr>
                <a:buSzPts val="4000"/>
                <a:buFont typeface="Arial"/>
                <a:buChar char="•"/>
              </a:pPr>
              <a:r>
                <a:rPr lang="en-GB" sz="4000" b="0" i="0" u="none" strike="noStrike" cap="none">
                  <a:solidFill>
                    <a:srgbClr val="000000"/>
                  </a:solidFill>
                  <a:latin typeface="Arial"/>
                  <a:ea typeface="Arial"/>
                  <a:cs typeface="Arial"/>
                  <a:sym typeface="Arial"/>
                </a:rPr>
                <a:t>Learning Culture</a:t>
              </a:r>
              <a:endParaRPr sz="4000" b="0" i="0" u="none" strike="noStrike" cap="none">
                <a:solidFill>
                  <a:srgbClr val="000000"/>
                </a:solidFill>
                <a:latin typeface="Arial"/>
                <a:ea typeface="Arial"/>
                <a:cs typeface="Arial"/>
                <a:sym typeface="Arial"/>
              </a:endParaRPr>
            </a:p>
          </p:txBody>
        </p:sp>
        <p:sp>
          <p:nvSpPr>
            <p:cNvPr id="361" name="Google Shape;361;p20"/>
            <p:cNvSpPr/>
            <p:nvPr/>
          </p:nvSpPr>
          <p:spPr>
            <a:xfrm rot="5400000">
              <a:off x="-233286" y="3059841"/>
              <a:ext cx="1555245" cy="1088671"/>
            </a:xfrm>
            <a:prstGeom prst="chevron">
              <a:avLst>
                <a:gd name="adj" fmla="val 50000"/>
              </a:avLst>
            </a:prstGeom>
            <a:solidFill>
              <a:srgbClr val="F79543"/>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0"/>
            <p:cNvSpPr txBox="1"/>
            <p:nvPr/>
          </p:nvSpPr>
          <p:spPr>
            <a:xfrm>
              <a:off x="2" y="3370890"/>
              <a:ext cx="1088671" cy="466574"/>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rgbClr val="000000"/>
                </a:buClr>
                <a:buSzPts val="4000"/>
                <a:buFont typeface="Arial"/>
                <a:buNone/>
              </a:pPr>
              <a:r>
                <a:rPr lang="en-GB" sz="4000" b="0" i="0" u="none" strike="noStrike" cap="none">
                  <a:solidFill>
                    <a:schemeClr val="lt1"/>
                  </a:solidFill>
                  <a:latin typeface="Arial"/>
                  <a:ea typeface="Arial"/>
                  <a:cs typeface="Arial"/>
                  <a:sym typeface="Arial"/>
                </a:rPr>
                <a:t>I</a:t>
              </a:r>
              <a:endParaRPr sz="4000" b="0" i="0" u="none" strike="noStrike" cap="none">
                <a:solidFill>
                  <a:schemeClr val="lt1"/>
                </a:solidFill>
                <a:latin typeface="Arial"/>
                <a:ea typeface="Arial"/>
                <a:cs typeface="Arial"/>
                <a:sym typeface="Arial"/>
              </a:endParaRPr>
            </a:p>
          </p:txBody>
        </p:sp>
        <p:sp>
          <p:nvSpPr>
            <p:cNvPr id="363" name="Google Shape;363;p20"/>
            <p:cNvSpPr/>
            <p:nvPr/>
          </p:nvSpPr>
          <p:spPr>
            <a:xfrm rot="5400000">
              <a:off x="7262881" y="-3347655"/>
              <a:ext cx="1010909" cy="13359328"/>
            </a:xfrm>
            <a:prstGeom prst="round2SameRect">
              <a:avLst>
                <a:gd name="adj1" fmla="val 16667"/>
                <a:gd name="adj2" fmla="val 0"/>
              </a:avLst>
            </a:prstGeom>
            <a:solidFill>
              <a:schemeClr val="lt1">
                <a:alpha val="89803"/>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0"/>
            <p:cNvSpPr txBox="1"/>
            <p:nvPr/>
          </p:nvSpPr>
          <p:spPr>
            <a:xfrm>
              <a:off x="1088672" y="2875903"/>
              <a:ext cx="13309979" cy="912211"/>
            </a:xfrm>
            <a:prstGeom prst="rect">
              <a:avLst/>
            </a:prstGeom>
            <a:noFill/>
            <a:ln>
              <a:noFill/>
            </a:ln>
          </p:spPr>
          <p:txBody>
            <a:bodyPr spcFirstLastPara="1" wrap="square" lIns="284475" tIns="25400" rIns="25400" bIns="25400" anchor="ctr" anchorCtr="0">
              <a:noAutofit/>
            </a:bodyPr>
            <a:lstStyle/>
            <a:p>
              <a:pPr marL="285750" marR="0" lvl="1" indent="-285750" algn="l" rtl="0">
                <a:lnSpc>
                  <a:spcPct val="90000"/>
                </a:lnSpc>
                <a:spcBef>
                  <a:spcPts val="0"/>
                </a:spcBef>
                <a:spcAft>
                  <a:spcPts val="0"/>
                </a:spcAft>
                <a:buClr>
                  <a:srgbClr val="000000"/>
                </a:buClr>
                <a:buSzPts val="4000"/>
                <a:buFont typeface="Arial"/>
                <a:buChar char="•"/>
              </a:pPr>
              <a:r>
                <a:rPr lang="en-GB" sz="4000" b="0" i="0" u="none" strike="noStrike" cap="none">
                  <a:solidFill>
                    <a:srgbClr val="000000"/>
                  </a:solidFill>
                  <a:latin typeface="Arial"/>
                  <a:ea typeface="Arial"/>
                  <a:cs typeface="Arial"/>
                  <a:sym typeface="Arial"/>
                </a:rPr>
                <a:t>Intentional Content</a:t>
              </a:r>
              <a:endParaRPr sz="4000" b="0" i="0" u="none" strike="noStrike" cap="none">
                <a:solidFill>
                  <a:srgbClr val="000000"/>
                </a:solidFill>
                <a:latin typeface="Arial"/>
                <a:ea typeface="Arial"/>
                <a:cs typeface="Arial"/>
                <a:sym typeface="Arial"/>
              </a:endParaRPr>
            </a:p>
          </p:txBody>
        </p:sp>
        <p:sp>
          <p:nvSpPr>
            <p:cNvPr id="365" name="Google Shape;365;p20"/>
            <p:cNvSpPr/>
            <p:nvPr/>
          </p:nvSpPr>
          <p:spPr>
            <a:xfrm rot="5400000">
              <a:off x="-233286" y="4471367"/>
              <a:ext cx="1555245" cy="1088671"/>
            </a:xfrm>
            <a:prstGeom prst="chevron">
              <a:avLst>
                <a:gd name="adj" fmla="val 50000"/>
              </a:avLst>
            </a:prstGeom>
            <a:solidFill>
              <a:srgbClr val="F79543"/>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0"/>
            <p:cNvSpPr txBox="1"/>
            <p:nvPr/>
          </p:nvSpPr>
          <p:spPr>
            <a:xfrm>
              <a:off x="2" y="4782416"/>
              <a:ext cx="1088671" cy="466574"/>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rgbClr val="000000"/>
                </a:buClr>
                <a:buSzPts val="4000"/>
                <a:buFont typeface="Arial"/>
                <a:buNone/>
              </a:pPr>
              <a:r>
                <a:rPr lang="en-GB" sz="4000" b="0" i="0" u="none" strike="noStrike" cap="none">
                  <a:solidFill>
                    <a:schemeClr val="lt1"/>
                  </a:solidFill>
                  <a:latin typeface="Arial"/>
                  <a:ea typeface="Arial"/>
                  <a:cs typeface="Arial"/>
                  <a:sym typeface="Arial"/>
                </a:rPr>
                <a:t>P</a:t>
              </a:r>
              <a:endParaRPr sz="4000" b="0" i="0" u="none" strike="noStrike" cap="none">
                <a:solidFill>
                  <a:schemeClr val="lt1"/>
                </a:solidFill>
                <a:latin typeface="Arial"/>
                <a:ea typeface="Arial"/>
                <a:cs typeface="Arial"/>
                <a:sym typeface="Arial"/>
              </a:endParaRPr>
            </a:p>
          </p:txBody>
        </p:sp>
        <p:sp>
          <p:nvSpPr>
            <p:cNvPr id="367" name="Google Shape;367;p20"/>
            <p:cNvSpPr/>
            <p:nvPr/>
          </p:nvSpPr>
          <p:spPr>
            <a:xfrm rot="5400000">
              <a:off x="7262881" y="-1936128"/>
              <a:ext cx="1010909" cy="13359328"/>
            </a:xfrm>
            <a:prstGeom prst="round2SameRect">
              <a:avLst>
                <a:gd name="adj1" fmla="val 16667"/>
                <a:gd name="adj2" fmla="val 0"/>
              </a:avLst>
            </a:prstGeom>
            <a:solidFill>
              <a:schemeClr val="lt1">
                <a:alpha val="89803"/>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0"/>
            <p:cNvSpPr txBox="1"/>
            <p:nvPr/>
          </p:nvSpPr>
          <p:spPr>
            <a:xfrm>
              <a:off x="1088672" y="4287430"/>
              <a:ext cx="13309979" cy="912211"/>
            </a:xfrm>
            <a:prstGeom prst="rect">
              <a:avLst/>
            </a:prstGeom>
            <a:noFill/>
            <a:ln>
              <a:noFill/>
            </a:ln>
          </p:spPr>
          <p:txBody>
            <a:bodyPr spcFirstLastPara="1" wrap="square" lIns="284475" tIns="25400" rIns="25400" bIns="25400" anchor="ctr" anchorCtr="0">
              <a:noAutofit/>
            </a:bodyPr>
            <a:lstStyle/>
            <a:p>
              <a:pPr marL="285750" marR="0" lvl="1" indent="-285750" algn="l" rtl="0">
                <a:lnSpc>
                  <a:spcPct val="90000"/>
                </a:lnSpc>
                <a:spcBef>
                  <a:spcPts val="0"/>
                </a:spcBef>
                <a:spcAft>
                  <a:spcPts val="0"/>
                </a:spcAft>
                <a:buClr>
                  <a:srgbClr val="000000"/>
                </a:buClr>
                <a:buSzPts val="4000"/>
                <a:buFont typeface="Arial"/>
                <a:buChar char="•"/>
              </a:pPr>
              <a:r>
                <a:rPr lang="en-GB" sz="4000" b="0" i="0" u="none" strike="noStrike" cap="none">
                  <a:solidFill>
                    <a:srgbClr val="000000"/>
                  </a:solidFill>
                  <a:latin typeface="Arial"/>
                  <a:ea typeface="Arial"/>
                  <a:cs typeface="Arial"/>
                  <a:sym typeface="Arial"/>
                </a:rPr>
                <a:t>Professional Educator</a:t>
              </a:r>
              <a:endParaRPr sz="4000" b="0" i="0" u="none" strike="noStrike" cap="none">
                <a:solidFill>
                  <a:srgbClr val="000000"/>
                </a:solidFill>
                <a:latin typeface="Arial"/>
                <a:ea typeface="Arial"/>
                <a:cs typeface="Arial"/>
                <a:sym typeface="Aria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23"/>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74" name="Google Shape;374;p23"/>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75" name="Google Shape;375;p23"/>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76" name="Google Shape;376;p23"/>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77" name="Google Shape;377;p23"/>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78" name="Google Shape;378;p23"/>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79" name="Google Shape;379;p23"/>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80" name="Google Shape;380;p23"/>
          <p:cNvSpPr txBox="1"/>
          <p:nvPr/>
        </p:nvSpPr>
        <p:spPr>
          <a:xfrm>
            <a:off x="792000" y="1548000"/>
            <a:ext cx="15948000" cy="43088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en-GB" sz="5400" b="1" i="0" u="none" strike="noStrike" cap="none">
                <a:solidFill>
                  <a:srgbClr val="033C5B"/>
                </a:solidFill>
                <a:latin typeface="Arial"/>
                <a:ea typeface="Arial"/>
                <a:cs typeface="Arial"/>
                <a:sym typeface="Arial"/>
              </a:rPr>
              <a:t>The 4 Pillars of the Flipped Model</a:t>
            </a:r>
            <a:endParaRPr sz="5400" b="1" i="0" u="none" strike="noStrike" cap="none">
              <a:solidFill>
                <a:srgbClr val="000000"/>
              </a:solidFill>
              <a:latin typeface="Arial"/>
              <a:ea typeface="Arial"/>
              <a:cs typeface="Arial"/>
              <a:sym typeface="Arial"/>
            </a:endParaRPr>
          </a:p>
        </p:txBody>
      </p:sp>
      <p:sp>
        <p:nvSpPr>
          <p:cNvPr id="381" name="Google Shape;381;p23"/>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82" name="Google Shape;382;p23"/>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3" name="Google Shape;383;p23"/>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4" name="Google Shape;384;p23"/>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pic>
        <p:nvPicPr>
          <p:cNvPr id="385" name="Google Shape;385;p23"/>
          <p:cNvPicPr preferRelativeResize="0"/>
          <p:nvPr/>
        </p:nvPicPr>
        <p:blipFill rotWithShape="1">
          <a:blip r:embed="rId6">
            <a:alphaModFix/>
          </a:blip>
          <a:srcRect/>
          <a:stretch/>
        </p:blipFill>
        <p:spPr>
          <a:xfrm>
            <a:off x="15697200" y="9183021"/>
            <a:ext cx="1727565" cy="628205"/>
          </a:xfrm>
          <a:prstGeom prst="rect">
            <a:avLst/>
          </a:prstGeom>
          <a:noFill/>
          <a:ln>
            <a:noFill/>
          </a:ln>
        </p:spPr>
      </p:pic>
      <p:sp>
        <p:nvSpPr>
          <p:cNvPr id="386" name="Google Shape;386;p23"/>
          <p:cNvSpPr txBox="1"/>
          <p:nvPr/>
        </p:nvSpPr>
        <p:spPr>
          <a:xfrm>
            <a:off x="1299242" y="4013018"/>
            <a:ext cx="15948000" cy="43088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endParaRPr sz="5400" b="1" i="0" u="none" strike="noStrike" cap="none">
              <a:solidFill>
                <a:srgbClr val="000000"/>
              </a:solidFill>
              <a:latin typeface="Arial"/>
              <a:ea typeface="Arial"/>
              <a:cs typeface="Arial"/>
              <a:sym typeface="Arial"/>
            </a:endParaRPr>
          </a:p>
        </p:txBody>
      </p:sp>
      <p:grpSp>
        <p:nvGrpSpPr>
          <p:cNvPr id="387" name="Google Shape;387;p23"/>
          <p:cNvGrpSpPr/>
          <p:nvPr/>
        </p:nvGrpSpPr>
        <p:grpSpPr>
          <a:xfrm>
            <a:off x="917986" y="2343429"/>
            <a:ext cx="16069141" cy="6384909"/>
            <a:chOff x="0" y="1134"/>
            <a:chExt cx="16069141" cy="6384909"/>
          </a:xfrm>
        </p:grpSpPr>
        <p:cxnSp>
          <p:nvCxnSpPr>
            <p:cNvPr id="388" name="Google Shape;388;p23"/>
            <p:cNvCxnSpPr/>
            <p:nvPr/>
          </p:nvCxnSpPr>
          <p:spPr>
            <a:xfrm>
              <a:off x="0" y="5334976"/>
              <a:ext cx="16069141" cy="0"/>
            </a:xfrm>
            <a:prstGeom prst="straightConnector1">
              <a:avLst/>
            </a:prstGeom>
            <a:noFill/>
            <a:ln w="25400" cap="flat" cmpd="sng">
              <a:solidFill>
                <a:srgbClr val="C17336"/>
              </a:solidFill>
              <a:prstDash val="solid"/>
              <a:round/>
              <a:headEnd type="none" w="sm" len="sm"/>
              <a:tailEnd type="none" w="sm" len="sm"/>
            </a:ln>
          </p:spPr>
        </p:cxnSp>
        <p:cxnSp>
          <p:nvCxnSpPr>
            <p:cNvPr id="389" name="Google Shape;389;p23"/>
            <p:cNvCxnSpPr/>
            <p:nvPr/>
          </p:nvCxnSpPr>
          <p:spPr>
            <a:xfrm>
              <a:off x="0" y="3732180"/>
              <a:ext cx="16069141" cy="0"/>
            </a:xfrm>
            <a:prstGeom prst="straightConnector1">
              <a:avLst/>
            </a:prstGeom>
            <a:noFill/>
            <a:ln w="25400" cap="flat" cmpd="sng">
              <a:solidFill>
                <a:srgbClr val="C17336"/>
              </a:solidFill>
              <a:prstDash val="solid"/>
              <a:round/>
              <a:headEnd type="none" w="sm" len="sm"/>
              <a:tailEnd type="none" w="sm" len="sm"/>
            </a:ln>
          </p:spPr>
        </p:cxnSp>
        <p:cxnSp>
          <p:nvCxnSpPr>
            <p:cNvPr id="390" name="Google Shape;390;p23"/>
            <p:cNvCxnSpPr/>
            <p:nvPr/>
          </p:nvCxnSpPr>
          <p:spPr>
            <a:xfrm>
              <a:off x="0" y="2129385"/>
              <a:ext cx="16069141" cy="0"/>
            </a:xfrm>
            <a:prstGeom prst="straightConnector1">
              <a:avLst/>
            </a:prstGeom>
            <a:noFill/>
            <a:ln w="25400" cap="flat" cmpd="sng">
              <a:solidFill>
                <a:srgbClr val="C17336"/>
              </a:solidFill>
              <a:prstDash val="solid"/>
              <a:round/>
              <a:headEnd type="none" w="sm" len="sm"/>
              <a:tailEnd type="none" w="sm" len="sm"/>
            </a:ln>
          </p:spPr>
        </p:cxnSp>
        <p:cxnSp>
          <p:nvCxnSpPr>
            <p:cNvPr id="391" name="Google Shape;391;p23"/>
            <p:cNvCxnSpPr/>
            <p:nvPr/>
          </p:nvCxnSpPr>
          <p:spPr>
            <a:xfrm>
              <a:off x="0" y="526589"/>
              <a:ext cx="16069141" cy="0"/>
            </a:xfrm>
            <a:prstGeom prst="straightConnector1">
              <a:avLst/>
            </a:prstGeom>
            <a:noFill/>
            <a:ln w="25400" cap="flat" cmpd="sng">
              <a:solidFill>
                <a:srgbClr val="C17336"/>
              </a:solidFill>
              <a:prstDash val="solid"/>
              <a:round/>
              <a:headEnd type="none" w="sm" len="sm"/>
              <a:tailEnd type="none" w="sm" len="sm"/>
            </a:ln>
          </p:spPr>
        </p:cxnSp>
        <p:sp>
          <p:nvSpPr>
            <p:cNvPr id="392" name="Google Shape;392;p23"/>
            <p:cNvSpPr/>
            <p:nvPr/>
          </p:nvSpPr>
          <p:spPr>
            <a:xfrm>
              <a:off x="4177976" y="1134"/>
              <a:ext cx="11891164" cy="52545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3"/>
            <p:cNvSpPr txBox="1"/>
            <p:nvPr/>
          </p:nvSpPr>
          <p:spPr>
            <a:xfrm>
              <a:off x="4177976" y="1134"/>
              <a:ext cx="11891164" cy="525455"/>
            </a:xfrm>
            <a:prstGeom prst="rect">
              <a:avLst/>
            </a:prstGeom>
            <a:noFill/>
            <a:ln>
              <a:noFill/>
            </a:ln>
          </p:spPr>
          <p:txBody>
            <a:bodyPr spcFirstLastPara="1" wrap="square" lIns="60950" tIns="60950" rIns="60950" bIns="60950" anchor="b" anchorCtr="0">
              <a:noAutofit/>
            </a:bodyPr>
            <a:lstStyle/>
            <a:p>
              <a:pPr marL="0" marR="0" lvl="0" indent="0" algn="l" rtl="0">
                <a:lnSpc>
                  <a:spcPct val="90000"/>
                </a:lnSpc>
                <a:spcBef>
                  <a:spcPts val="0"/>
                </a:spcBef>
                <a:spcAft>
                  <a:spcPts val="0"/>
                </a:spcAft>
                <a:buClr>
                  <a:srgbClr val="000000"/>
                </a:buClr>
                <a:buSzPts val="3200"/>
                <a:buFont typeface="Arial"/>
                <a:buNone/>
              </a:pPr>
              <a:r>
                <a:rPr lang="en-GB" sz="3200" b="0" i="0" u="none" strike="noStrike" cap="none">
                  <a:solidFill>
                    <a:srgbClr val="000000"/>
                  </a:solidFill>
                  <a:latin typeface="Arial"/>
                  <a:ea typeface="Arial"/>
                  <a:cs typeface="Arial"/>
                  <a:sym typeface="Arial"/>
                </a:rPr>
                <a:t>Flexible Environment</a:t>
              </a:r>
              <a:endParaRPr sz="3200" b="0" i="0" u="none" strike="noStrike" cap="none">
                <a:solidFill>
                  <a:srgbClr val="000000"/>
                </a:solidFill>
                <a:latin typeface="Arial"/>
                <a:ea typeface="Arial"/>
                <a:cs typeface="Arial"/>
                <a:sym typeface="Arial"/>
              </a:endParaRPr>
            </a:p>
          </p:txBody>
        </p:sp>
        <p:sp>
          <p:nvSpPr>
            <p:cNvPr id="394" name="Google Shape;394;p23"/>
            <p:cNvSpPr/>
            <p:nvPr/>
          </p:nvSpPr>
          <p:spPr>
            <a:xfrm>
              <a:off x="0" y="1134"/>
              <a:ext cx="4177976" cy="525455"/>
            </a:xfrm>
            <a:prstGeom prst="round2SameRect">
              <a:avLst>
                <a:gd name="adj1" fmla="val 16670"/>
                <a:gd name="adj2" fmla="val 0"/>
              </a:avLst>
            </a:prstGeom>
            <a:solidFill>
              <a:srgbClr val="F79543"/>
            </a:solidFill>
            <a:ln w="9525" cap="flat" cmpd="sng">
              <a:solidFill>
                <a:srgbClr val="F795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3"/>
            <p:cNvSpPr txBox="1"/>
            <p:nvPr/>
          </p:nvSpPr>
          <p:spPr>
            <a:xfrm>
              <a:off x="25655" y="26789"/>
              <a:ext cx="4126666" cy="499800"/>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000000"/>
                </a:buClr>
                <a:buSzPts val="3200"/>
                <a:buFont typeface="Arial"/>
                <a:buNone/>
              </a:pPr>
              <a:r>
                <a:rPr lang="en-GB" sz="3200" b="0" i="0" u="none" strike="noStrike" cap="none">
                  <a:solidFill>
                    <a:schemeClr val="lt1"/>
                  </a:solidFill>
                  <a:latin typeface="Arial"/>
                  <a:ea typeface="Arial"/>
                  <a:cs typeface="Arial"/>
                  <a:sym typeface="Arial"/>
                </a:rPr>
                <a:t>F</a:t>
              </a:r>
              <a:endParaRPr sz="3200" b="0" i="0" u="none" strike="noStrike" cap="none">
                <a:solidFill>
                  <a:schemeClr val="lt1"/>
                </a:solidFill>
                <a:latin typeface="Arial"/>
                <a:ea typeface="Arial"/>
                <a:cs typeface="Arial"/>
                <a:sym typeface="Arial"/>
              </a:endParaRPr>
            </a:p>
          </p:txBody>
        </p:sp>
        <p:sp>
          <p:nvSpPr>
            <p:cNvPr id="396" name="Google Shape;396;p23"/>
            <p:cNvSpPr/>
            <p:nvPr/>
          </p:nvSpPr>
          <p:spPr>
            <a:xfrm>
              <a:off x="0" y="526589"/>
              <a:ext cx="16069141" cy="105106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3"/>
            <p:cNvSpPr txBox="1"/>
            <p:nvPr/>
          </p:nvSpPr>
          <p:spPr>
            <a:xfrm>
              <a:off x="0" y="526589"/>
              <a:ext cx="16069141" cy="1051067"/>
            </a:xfrm>
            <a:prstGeom prst="rect">
              <a:avLst/>
            </a:prstGeom>
            <a:noFill/>
            <a:ln>
              <a:noFill/>
            </a:ln>
          </p:spPr>
          <p:txBody>
            <a:bodyPr spcFirstLastPara="1" wrap="square" lIns="38100" tIns="38100" rIns="38100" bIns="38100" anchor="t" anchorCtr="0">
              <a:noAutofit/>
            </a:bodyPr>
            <a:lstStyle/>
            <a:p>
              <a:pPr marL="228600" marR="0" lvl="1" indent="-228600" algn="l" rtl="0">
                <a:lnSpc>
                  <a:spcPct val="90000"/>
                </a:lnSpc>
                <a:spcBef>
                  <a:spcPts val="0"/>
                </a:spcBef>
                <a:spcAft>
                  <a:spcPts val="0"/>
                </a:spcAft>
                <a:buClr>
                  <a:srgbClr val="000000"/>
                </a:buClr>
                <a:buSzPts val="2000"/>
                <a:buFont typeface="Arial"/>
                <a:buChar char="•"/>
              </a:pPr>
              <a:r>
                <a:rPr lang="en-GB" sz="2000" b="0" i="0" u="none" strike="noStrike" cap="none">
                  <a:solidFill>
                    <a:srgbClr val="000000"/>
                  </a:solidFill>
                  <a:latin typeface="Arial"/>
                  <a:ea typeface="Arial"/>
                  <a:cs typeface="Arial"/>
                  <a:sym typeface="Arial"/>
                </a:rPr>
                <a:t>Allow students to interact and reflect on their learning needs</a:t>
              </a:r>
              <a:endParaRPr sz="2000" b="0" i="0" u="none" strike="noStrike" cap="none">
                <a:solidFill>
                  <a:srgbClr val="000000"/>
                </a:solidFill>
                <a:latin typeface="Arial"/>
                <a:ea typeface="Arial"/>
                <a:cs typeface="Arial"/>
                <a:sym typeface="Arial"/>
              </a:endParaRPr>
            </a:p>
            <a:p>
              <a:pPr marL="228600" marR="0" lvl="1" indent="-228600" algn="l" rtl="0">
                <a:lnSpc>
                  <a:spcPct val="90000"/>
                </a:lnSpc>
                <a:spcBef>
                  <a:spcPts val="300"/>
                </a:spcBef>
                <a:spcAft>
                  <a:spcPts val="0"/>
                </a:spcAft>
                <a:buClr>
                  <a:srgbClr val="000000"/>
                </a:buClr>
                <a:buSzPts val="2000"/>
                <a:buFont typeface="Arial"/>
                <a:buChar char="•"/>
              </a:pPr>
              <a:r>
                <a:rPr lang="en-GB" sz="2000" b="0" i="0" u="none" strike="noStrike" cap="none">
                  <a:solidFill>
                    <a:srgbClr val="000000"/>
                  </a:solidFill>
                  <a:latin typeface="Arial"/>
                  <a:ea typeface="Arial"/>
                  <a:cs typeface="Arial"/>
                  <a:sym typeface="Arial"/>
                </a:rPr>
                <a:t>Continuously observe and monitor students to make appropriate adjustments</a:t>
              </a:r>
              <a:endParaRPr sz="2000" b="0" i="0" u="none" strike="noStrike" cap="none">
                <a:solidFill>
                  <a:srgbClr val="000000"/>
                </a:solidFill>
                <a:latin typeface="Arial"/>
                <a:ea typeface="Arial"/>
                <a:cs typeface="Arial"/>
                <a:sym typeface="Arial"/>
              </a:endParaRPr>
            </a:p>
          </p:txBody>
        </p:sp>
        <p:sp>
          <p:nvSpPr>
            <p:cNvPr id="398" name="Google Shape;398;p23"/>
            <p:cNvSpPr/>
            <p:nvPr/>
          </p:nvSpPr>
          <p:spPr>
            <a:xfrm>
              <a:off x="4177976" y="1603930"/>
              <a:ext cx="11891164" cy="52545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3"/>
            <p:cNvSpPr txBox="1"/>
            <p:nvPr/>
          </p:nvSpPr>
          <p:spPr>
            <a:xfrm>
              <a:off x="4177976" y="1603930"/>
              <a:ext cx="11891164" cy="525455"/>
            </a:xfrm>
            <a:prstGeom prst="rect">
              <a:avLst/>
            </a:prstGeom>
            <a:noFill/>
            <a:ln>
              <a:noFill/>
            </a:ln>
          </p:spPr>
          <p:txBody>
            <a:bodyPr spcFirstLastPara="1" wrap="square" lIns="60950" tIns="60950" rIns="60950" bIns="60950" anchor="b" anchorCtr="0">
              <a:noAutofit/>
            </a:bodyPr>
            <a:lstStyle/>
            <a:p>
              <a:pPr marL="0" marR="0" lvl="0" indent="0" algn="l" rtl="0">
                <a:lnSpc>
                  <a:spcPct val="90000"/>
                </a:lnSpc>
                <a:spcBef>
                  <a:spcPts val="0"/>
                </a:spcBef>
                <a:spcAft>
                  <a:spcPts val="0"/>
                </a:spcAft>
                <a:buClr>
                  <a:srgbClr val="000000"/>
                </a:buClr>
                <a:buSzPts val="3200"/>
                <a:buFont typeface="Arial"/>
                <a:buNone/>
              </a:pPr>
              <a:r>
                <a:rPr lang="en-GB" sz="3200" b="0" i="0" u="none" strike="noStrike" cap="none">
                  <a:solidFill>
                    <a:srgbClr val="000000"/>
                  </a:solidFill>
                  <a:latin typeface="Arial"/>
                  <a:ea typeface="Arial"/>
                  <a:cs typeface="Arial"/>
                  <a:sym typeface="Arial"/>
                </a:rPr>
                <a:t>Learning Culture</a:t>
              </a:r>
              <a:endParaRPr sz="3200" b="0" i="0" u="none" strike="noStrike" cap="none">
                <a:solidFill>
                  <a:srgbClr val="000000"/>
                </a:solidFill>
                <a:latin typeface="Arial"/>
                <a:ea typeface="Arial"/>
                <a:cs typeface="Arial"/>
                <a:sym typeface="Arial"/>
              </a:endParaRPr>
            </a:p>
          </p:txBody>
        </p:sp>
        <p:sp>
          <p:nvSpPr>
            <p:cNvPr id="400" name="Google Shape;400;p23"/>
            <p:cNvSpPr/>
            <p:nvPr/>
          </p:nvSpPr>
          <p:spPr>
            <a:xfrm>
              <a:off x="0" y="1603930"/>
              <a:ext cx="4177976" cy="525455"/>
            </a:xfrm>
            <a:prstGeom prst="round2SameRect">
              <a:avLst>
                <a:gd name="adj1" fmla="val 16670"/>
                <a:gd name="adj2" fmla="val 0"/>
              </a:avLst>
            </a:prstGeom>
            <a:solidFill>
              <a:srgbClr val="F79543"/>
            </a:solidFill>
            <a:ln w="9525" cap="flat" cmpd="sng">
              <a:solidFill>
                <a:srgbClr val="F795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3"/>
            <p:cNvSpPr txBox="1"/>
            <p:nvPr/>
          </p:nvSpPr>
          <p:spPr>
            <a:xfrm>
              <a:off x="25655" y="1629585"/>
              <a:ext cx="4126666" cy="499800"/>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000000"/>
                </a:buClr>
                <a:buSzPts val="3200"/>
                <a:buFont typeface="Arial"/>
                <a:buNone/>
              </a:pPr>
              <a:r>
                <a:rPr lang="en-GB" sz="3200" b="0" i="0" u="none" strike="noStrike" cap="none">
                  <a:solidFill>
                    <a:schemeClr val="lt1"/>
                  </a:solidFill>
                  <a:latin typeface="Arial"/>
                  <a:ea typeface="Arial"/>
                  <a:cs typeface="Arial"/>
                  <a:sym typeface="Arial"/>
                </a:rPr>
                <a:t>L</a:t>
              </a:r>
              <a:endParaRPr sz="3200" b="0" i="0" u="none" strike="noStrike" cap="none">
                <a:solidFill>
                  <a:schemeClr val="lt1"/>
                </a:solidFill>
                <a:latin typeface="Arial"/>
                <a:ea typeface="Arial"/>
                <a:cs typeface="Arial"/>
                <a:sym typeface="Arial"/>
              </a:endParaRPr>
            </a:p>
          </p:txBody>
        </p:sp>
        <p:sp>
          <p:nvSpPr>
            <p:cNvPr id="402" name="Google Shape;402;p23"/>
            <p:cNvSpPr/>
            <p:nvPr/>
          </p:nvSpPr>
          <p:spPr>
            <a:xfrm>
              <a:off x="0" y="2129385"/>
              <a:ext cx="16069141" cy="105106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3"/>
            <p:cNvSpPr txBox="1"/>
            <p:nvPr/>
          </p:nvSpPr>
          <p:spPr>
            <a:xfrm>
              <a:off x="0" y="2129385"/>
              <a:ext cx="16069141" cy="1051067"/>
            </a:xfrm>
            <a:prstGeom prst="rect">
              <a:avLst/>
            </a:prstGeom>
            <a:noFill/>
            <a:ln>
              <a:noFill/>
            </a:ln>
          </p:spPr>
          <p:txBody>
            <a:bodyPr spcFirstLastPara="1" wrap="square" lIns="38100" tIns="38100" rIns="38100" bIns="38100" anchor="t" anchorCtr="0">
              <a:noAutofit/>
            </a:bodyPr>
            <a:lstStyle/>
            <a:p>
              <a:pPr marL="228600" marR="0" lvl="1" indent="-228600" algn="l" rtl="0">
                <a:lnSpc>
                  <a:spcPct val="90000"/>
                </a:lnSpc>
                <a:spcBef>
                  <a:spcPts val="0"/>
                </a:spcBef>
                <a:spcAft>
                  <a:spcPts val="0"/>
                </a:spcAft>
                <a:buClr>
                  <a:srgbClr val="000000"/>
                </a:buClr>
                <a:buSzPts val="2000"/>
                <a:buFont typeface="Arial"/>
                <a:buChar char="•"/>
              </a:pPr>
              <a:r>
                <a:rPr lang="en-GB" sz="2000" b="0" i="0" u="none" strike="noStrike" cap="none">
                  <a:solidFill>
                    <a:srgbClr val="000000"/>
                  </a:solidFill>
                  <a:latin typeface="Arial"/>
                  <a:ea typeface="Arial"/>
                  <a:cs typeface="Arial"/>
                  <a:sym typeface="Arial"/>
                </a:rPr>
                <a:t>Give students the opportunity to participate in activities without the teacher being the focus of learning</a:t>
              </a:r>
              <a:endParaRPr sz="2000" b="0" i="0" u="none" strike="noStrike" cap="none">
                <a:solidFill>
                  <a:srgbClr val="000000"/>
                </a:solidFill>
                <a:latin typeface="Arial"/>
                <a:ea typeface="Arial"/>
                <a:cs typeface="Arial"/>
                <a:sym typeface="Arial"/>
              </a:endParaRPr>
            </a:p>
            <a:p>
              <a:pPr marL="228600" marR="0" lvl="1" indent="-228600" algn="l" rtl="0">
                <a:lnSpc>
                  <a:spcPct val="90000"/>
                </a:lnSpc>
                <a:spcBef>
                  <a:spcPts val="300"/>
                </a:spcBef>
                <a:spcAft>
                  <a:spcPts val="0"/>
                </a:spcAft>
                <a:buClr>
                  <a:srgbClr val="000000"/>
                </a:buClr>
                <a:buSzPts val="2000"/>
                <a:buFont typeface="Arial"/>
                <a:buChar char="•"/>
              </a:pPr>
              <a:r>
                <a:rPr lang="en-GB" sz="2000" b="0" i="0" u="none" strike="noStrike" cap="none">
                  <a:solidFill>
                    <a:srgbClr val="000000"/>
                  </a:solidFill>
                  <a:latin typeface="Arial"/>
                  <a:ea typeface="Arial"/>
                  <a:cs typeface="Arial"/>
                  <a:sym typeface="Arial"/>
                </a:rPr>
                <a:t>Establish activities and make them accessible to students through differentiation and feedback</a:t>
              </a:r>
              <a:endParaRPr sz="2000" b="0" i="0" u="none" strike="noStrike" cap="none">
                <a:solidFill>
                  <a:srgbClr val="000000"/>
                </a:solidFill>
                <a:latin typeface="Arial"/>
                <a:ea typeface="Arial"/>
                <a:cs typeface="Arial"/>
                <a:sym typeface="Arial"/>
              </a:endParaRPr>
            </a:p>
          </p:txBody>
        </p:sp>
        <p:sp>
          <p:nvSpPr>
            <p:cNvPr id="404" name="Google Shape;404;p23"/>
            <p:cNvSpPr/>
            <p:nvPr/>
          </p:nvSpPr>
          <p:spPr>
            <a:xfrm>
              <a:off x="4177976" y="3206725"/>
              <a:ext cx="11891164" cy="52545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3"/>
            <p:cNvSpPr txBox="1"/>
            <p:nvPr/>
          </p:nvSpPr>
          <p:spPr>
            <a:xfrm>
              <a:off x="4177976" y="3206725"/>
              <a:ext cx="11891164" cy="525455"/>
            </a:xfrm>
            <a:prstGeom prst="rect">
              <a:avLst/>
            </a:prstGeom>
            <a:noFill/>
            <a:ln>
              <a:noFill/>
            </a:ln>
          </p:spPr>
          <p:txBody>
            <a:bodyPr spcFirstLastPara="1" wrap="square" lIns="60950" tIns="60950" rIns="60950" bIns="60950" anchor="b" anchorCtr="0">
              <a:noAutofit/>
            </a:bodyPr>
            <a:lstStyle/>
            <a:p>
              <a:pPr marL="0" marR="0" lvl="0" indent="0" algn="l" rtl="0">
                <a:lnSpc>
                  <a:spcPct val="90000"/>
                </a:lnSpc>
                <a:spcBef>
                  <a:spcPts val="0"/>
                </a:spcBef>
                <a:spcAft>
                  <a:spcPts val="0"/>
                </a:spcAft>
                <a:buClr>
                  <a:srgbClr val="000000"/>
                </a:buClr>
                <a:buSzPts val="3200"/>
                <a:buFont typeface="Arial"/>
                <a:buNone/>
              </a:pPr>
              <a:r>
                <a:rPr lang="en-GB" sz="3200" b="0" i="0" u="none" strike="noStrike" cap="none">
                  <a:solidFill>
                    <a:srgbClr val="000000"/>
                  </a:solidFill>
                  <a:latin typeface="Arial"/>
                  <a:ea typeface="Arial"/>
                  <a:cs typeface="Arial"/>
                  <a:sym typeface="Arial"/>
                </a:rPr>
                <a:t>Intentional Content</a:t>
              </a:r>
              <a:endParaRPr sz="3200" b="0" i="0" u="none" strike="noStrike" cap="none">
                <a:solidFill>
                  <a:srgbClr val="000000"/>
                </a:solidFill>
                <a:latin typeface="Arial"/>
                <a:ea typeface="Arial"/>
                <a:cs typeface="Arial"/>
                <a:sym typeface="Arial"/>
              </a:endParaRPr>
            </a:p>
          </p:txBody>
        </p:sp>
        <p:sp>
          <p:nvSpPr>
            <p:cNvPr id="406" name="Google Shape;406;p23"/>
            <p:cNvSpPr/>
            <p:nvPr/>
          </p:nvSpPr>
          <p:spPr>
            <a:xfrm>
              <a:off x="0" y="3206725"/>
              <a:ext cx="4177976" cy="525455"/>
            </a:xfrm>
            <a:prstGeom prst="round2SameRect">
              <a:avLst>
                <a:gd name="adj1" fmla="val 16670"/>
                <a:gd name="adj2" fmla="val 0"/>
              </a:avLst>
            </a:prstGeom>
            <a:solidFill>
              <a:srgbClr val="F79543"/>
            </a:solidFill>
            <a:ln w="9525" cap="flat" cmpd="sng">
              <a:solidFill>
                <a:srgbClr val="F795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3"/>
            <p:cNvSpPr txBox="1"/>
            <p:nvPr/>
          </p:nvSpPr>
          <p:spPr>
            <a:xfrm>
              <a:off x="25655" y="3232380"/>
              <a:ext cx="4126666" cy="499800"/>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000000"/>
                </a:buClr>
                <a:buSzPts val="3200"/>
                <a:buFont typeface="Arial"/>
                <a:buNone/>
              </a:pPr>
              <a:r>
                <a:rPr lang="en-GB" sz="3200" b="0" i="0" u="none" strike="noStrike" cap="none">
                  <a:solidFill>
                    <a:schemeClr val="lt1"/>
                  </a:solidFill>
                  <a:latin typeface="Arial"/>
                  <a:ea typeface="Arial"/>
                  <a:cs typeface="Arial"/>
                  <a:sym typeface="Arial"/>
                </a:rPr>
                <a:t>I</a:t>
              </a:r>
              <a:endParaRPr sz="3200" b="0" i="0" u="none" strike="noStrike" cap="none">
                <a:solidFill>
                  <a:schemeClr val="lt1"/>
                </a:solidFill>
                <a:latin typeface="Arial"/>
                <a:ea typeface="Arial"/>
                <a:cs typeface="Arial"/>
                <a:sym typeface="Arial"/>
              </a:endParaRPr>
            </a:p>
          </p:txBody>
        </p:sp>
        <p:sp>
          <p:nvSpPr>
            <p:cNvPr id="408" name="Google Shape;408;p23"/>
            <p:cNvSpPr/>
            <p:nvPr/>
          </p:nvSpPr>
          <p:spPr>
            <a:xfrm>
              <a:off x="0" y="3732180"/>
              <a:ext cx="16069141" cy="105106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3"/>
            <p:cNvSpPr txBox="1"/>
            <p:nvPr/>
          </p:nvSpPr>
          <p:spPr>
            <a:xfrm>
              <a:off x="0" y="3732180"/>
              <a:ext cx="16069141" cy="1051067"/>
            </a:xfrm>
            <a:prstGeom prst="rect">
              <a:avLst/>
            </a:prstGeom>
            <a:noFill/>
            <a:ln>
              <a:noFill/>
            </a:ln>
          </p:spPr>
          <p:txBody>
            <a:bodyPr spcFirstLastPara="1" wrap="square" lIns="38100" tIns="38100" rIns="38100" bIns="38100" anchor="t" anchorCtr="0">
              <a:noAutofit/>
            </a:bodyPr>
            <a:lstStyle/>
            <a:p>
              <a:pPr marL="228600" marR="0" lvl="1" indent="-101600" algn="l" rtl="0">
                <a:lnSpc>
                  <a:spcPct val="9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a:p>
              <a:pPr marL="457200" marR="0" lvl="2" indent="-228600" algn="l" rtl="0">
                <a:lnSpc>
                  <a:spcPct val="90000"/>
                </a:lnSpc>
                <a:spcBef>
                  <a:spcPts val="300"/>
                </a:spcBef>
                <a:spcAft>
                  <a:spcPts val="0"/>
                </a:spcAft>
                <a:buClr>
                  <a:srgbClr val="000000"/>
                </a:buClr>
                <a:buSzPts val="2000"/>
                <a:buFont typeface="Arial"/>
                <a:buChar char="•"/>
              </a:pPr>
              <a:r>
                <a:rPr lang="en-GB" sz="2000" b="0" i="0" u="none" strike="noStrike" cap="none">
                  <a:solidFill>
                    <a:srgbClr val="000000"/>
                  </a:solidFill>
                  <a:latin typeface="Arial"/>
                  <a:ea typeface="Arial"/>
                  <a:cs typeface="Arial"/>
                  <a:sym typeface="Arial"/>
                </a:rPr>
                <a:t>Simplify and facilitate students’ access to the concepts used during learning</a:t>
              </a:r>
              <a:endParaRPr sz="2000" b="0" i="0" u="none" strike="noStrike" cap="none">
                <a:solidFill>
                  <a:srgbClr val="000000"/>
                </a:solidFill>
                <a:latin typeface="Arial"/>
                <a:ea typeface="Arial"/>
                <a:cs typeface="Arial"/>
                <a:sym typeface="Arial"/>
              </a:endParaRPr>
            </a:p>
            <a:p>
              <a:pPr marL="457200" marR="0" lvl="2" indent="-228600" algn="l" rtl="0">
                <a:lnSpc>
                  <a:spcPct val="90000"/>
                </a:lnSpc>
                <a:spcBef>
                  <a:spcPts val="300"/>
                </a:spcBef>
                <a:spcAft>
                  <a:spcPts val="0"/>
                </a:spcAft>
                <a:buClr>
                  <a:srgbClr val="000000"/>
                </a:buClr>
                <a:buSzPts val="2000"/>
                <a:buFont typeface="Arial"/>
                <a:buChar char="•"/>
              </a:pPr>
              <a:r>
                <a:rPr lang="en-GB" sz="2000" b="0" i="0" u="none" strike="noStrike" cap="none">
                  <a:solidFill>
                    <a:srgbClr val="000000"/>
                  </a:solidFill>
                  <a:latin typeface="Arial"/>
                  <a:ea typeface="Arial"/>
                  <a:cs typeface="Arial"/>
                  <a:sym typeface="Arial"/>
                </a:rPr>
                <a:t>Create and/or select relevant content, usually in video format, for students</a:t>
              </a:r>
              <a:endParaRPr sz="2000" b="0" i="0" u="none" strike="noStrike" cap="none">
                <a:solidFill>
                  <a:srgbClr val="000000"/>
                </a:solidFill>
                <a:latin typeface="Arial"/>
                <a:ea typeface="Arial"/>
                <a:cs typeface="Arial"/>
                <a:sym typeface="Arial"/>
              </a:endParaRPr>
            </a:p>
          </p:txBody>
        </p:sp>
        <p:sp>
          <p:nvSpPr>
            <p:cNvPr id="410" name="Google Shape;410;p23"/>
            <p:cNvSpPr/>
            <p:nvPr/>
          </p:nvSpPr>
          <p:spPr>
            <a:xfrm>
              <a:off x="4177976" y="4809521"/>
              <a:ext cx="11891164" cy="52545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3"/>
            <p:cNvSpPr txBox="1"/>
            <p:nvPr/>
          </p:nvSpPr>
          <p:spPr>
            <a:xfrm>
              <a:off x="4177976" y="4809521"/>
              <a:ext cx="11891164" cy="525455"/>
            </a:xfrm>
            <a:prstGeom prst="rect">
              <a:avLst/>
            </a:prstGeom>
            <a:noFill/>
            <a:ln>
              <a:noFill/>
            </a:ln>
          </p:spPr>
          <p:txBody>
            <a:bodyPr spcFirstLastPara="1" wrap="square" lIns="60950" tIns="60950" rIns="60950" bIns="60950" anchor="b" anchorCtr="0">
              <a:noAutofit/>
            </a:bodyPr>
            <a:lstStyle/>
            <a:p>
              <a:pPr marL="0" marR="0" lvl="0" indent="0" algn="l" rtl="0">
                <a:lnSpc>
                  <a:spcPct val="90000"/>
                </a:lnSpc>
                <a:spcBef>
                  <a:spcPts val="0"/>
                </a:spcBef>
                <a:spcAft>
                  <a:spcPts val="0"/>
                </a:spcAft>
                <a:buClr>
                  <a:srgbClr val="000000"/>
                </a:buClr>
                <a:buSzPts val="3200"/>
                <a:buFont typeface="Arial"/>
                <a:buNone/>
              </a:pPr>
              <a:r>
                <a:rPr lang="en-GB" sz="3200" b="0" i="0" u="none" strike="noStrike" cap="none">
                  <a:solidFill>
                    <a:srgbClr val="000000"/>
                  </a:solidFill>
                  <a:latin typeface="Arial"/>
                  <a:ea typeface="Arial"/>
                  <a:cs typeface="Arial"/>
                  <a:sym typeface="Arial"/>
                </a:rPr>
                <a:t>Professional Educator</a:t>
              </a:r>
              <a:endParaRPr sz="3200" b="0" i="0" u="none" strike="noStrike" cap="none">
                <a:solidFill>
                  <a:srgbClr val="000000"/>
                </a:solidFill>
                <a:latin typeface="Arial"/>
                <a:ea typeface="Arial"/>
                <a:cs typeface="Arial"/>
                <a:sym typeface="Arial"/>
              </a:endParaRPr>
            </a:p>
          </p:txBody>
        </p:sp>
        <p:sp>
          <p:nvSpPr>
            <p:cNvPr id="412" name="Google Shape;412;p23"/>
            <p:cNvSpPr/>
            <p:nvPr/>
          </p:nvSpPr>
          <p:spPr>
            <a:xfrm>
              <a:off x="0" y="4809521"/>
              <a:ext cx="4177976" cy="525455"/>
            </a:xfrm>
            <a:prstGeom prst="round2SameRect">
              <a:avLst>
                <a:gd name="adj1" fmla="val 16670"/>
                <a:gd name="adj2" fmla="val 0"/>
              </a:avLst>
            </a:prstGeom>
            <a:solidFill>
              <a:srgbClr val="F79543"/>
            </a:solidFill>
            <a:ln w="9525" cap="flat" cmpd="sng">
              <a:solidFill>
                <a:srgbClr val="F795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3"/>
            <p:cNvSpPr txBox="1"/>
            <p:nvPr/>
          </p:nvSpPr>
          <p:spPr>
            <a:xfrm>
              <a:off x="25655" y="4835176"/>
              <a:ext cx="4126666" cy="499800"/>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000000"/>
                </a:buClr>
                <a:buSzPts val="3200"/>
                <a:buFont typeface="Arial"/>
                <a:buNone/>
              </a:pPr>
              <a:r>
                <a:rPr lang="en-GB" sz="3200" b="0" i="0" u="none" strike="noStrike" cap="none">
                  <a:solidFill>
                    <a:schemeClr val="lt1"/>
                  </a:solidFill>
                  <a:latin typeface="Arial"/>
                  <a:ea typeface="Arial"/>
                  <a:cs typeface="Arial"/>
                  <a:sym typeface="Arial"/>
                </a:rPr>
                <a:t>P</a:t>
              </a:r>
              <a:endParaRPr sz="3200" b="0" i="0" u="none" strike="noStrike" cap="none">
                <a:solidFill>
                  <a:schemeClr val="lt1"/>
                </a:solidFill>
                <a:latin typeface="Arial"/>
                <a:ea typeface="Arial"/>
                <a:cs typeface="Arial"/>
                <a:sym typeface="Arial"/>
              </a:endParaRPr>
            </a:p>
          </p:txBody>
        </p:sp>
        <p:sp>
          <p:nvSpPr>
            <p:cNvPr id="414" name="Google Shape;414;p23"/>
            <p:cNvSpPr/>
            <p:nvPr/>
          </p:nvSpPr>
          <p:spPr>
            <a:xfrm>
              <a:off x="0" y="5334976"/>
              <a:ext cx="16069141" cy="105106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3"/>
            <p:cNvSpPr txBox="1"/>
            <p:nvPr/>
          </p:nvSpPr>
          <p:spPr>
            <a:xfrm>
              <a:off x="0" y="5334976"/>
              <a:ext cx="16069141" cy="1051067"/>
            </a:xfrm>
            <a:prstGeom prst="rect">
              <a:avLst/>
            </a:prstGeom>
            <a:noFill/>
            <a:ln>
              <a:noFill/>
            </a:ln>
          </p:spPr>
          <p:txBody>
            <a:bodyPr spcFirstLastPara="1" wrap="square" lIns="38100" tIns="38100" rIns="38100" bIns="38100" anchor="t" anchorCtr="0">
              <a:noAutofit/>
            </a:bodyPr>
            <a:lstStyle/>
            <a:p>
              <a:pPr marL="228600" marR="0" lvl="1" indent="-101600" algn="l" rtl="0">
                <a:lnSpc>
                  <a:spcPct val="9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a:p>
              <a:pPr marL="457200" marR="0" lvl="2" indent="-228600" algn="l" rtl="0">
                <a:lnSpc>
                  <a:spcPct val="90000"/>
                </a:lnSpc>
                <a:spcBef>
                  <a:spcPts val="300"/>
                </a:spcBef>
                <a:spcAft>
                  <a:spcPts val="0"/>
                </a:spcAft>
                <a:buClr>
                  <a:srgbClr val="000000"/>
                </a:buClr>
                <a:buSzPts val="2000"/>
                <a:buFont typeface="Arial"/>
                <a:buChar char="•"/>
              </a:pPr>
              <a:r>
                <a:rPr lang="en-GB" sz="2000" b="0" i="0" u="none" strike="noStrike" cap="none">
                  <a:solidFill>
                    <a:srgbClr val="000000"/>
                  </a:solidFill>
                  <a:latin typeface="Arial"/>
                  <a:ea typeface="Arial"/>
                  <a:cs typeface="Arial"/>
                  <a:sym typeface="Arial"/>
                </a:rPr>
                <a:t>Be available to students, both individually and collectively and give feedback in real time</a:t>
              </a:r>
              <a:endParaRPr sz="2000" b="0" i="0" u="none" strike="noStrike" cap="none">
                <a:solidFill>
                  <a:srgbClr val="000000"/>
                </a:solidFill>
                <a:latin typeface="Arial"/>
                <a:ea typeface="Arial"/>
                <a:cs typeface="Arial"/>
                <a:sym typeface="Arial"/>
              </a:endParaRPr>
            </a:p>
            <a:p>
              <a:pPr marL="457200" marR="0" lvl="2" indent="-228600" algn="l" rtl="0">
                <a:lnSpc>
                  <a:spcPct val="90000"/>
                </a:lnSpc>
                <a:spcBef>
                  <a:spcPts val="300"/>
                </a:spcBef>
                <a:spcAft>
                  <a:spcPts val="0"/>
                </a:spcAft>
                <a:buClr>
                  <a:srgbClr val="000000"/>
                </a:buClr>
                <a:buSzPts val="2000"/>
                <a:buFont typeface="Arial"/>
                <a:buChar char="•"/>
              </a:pPr>
              <a:r>
                <a:rPr lang="en-GB" sz="2000" b="0" i="0" u="none" strike="noStrike" cap="none">
                  <a:solidFill>
                    <a:srgbClr val="000000"/>
                  </a:solidFill>
                  <a:latin typeface="Arial"/>
                  <a:ea typeface="Arial"/>
                  <a:cs typeface="Arial"/>
                  <a:sym typeface="Arial"/>
                </a:rPr>
                <a:t>Conduct ongoing formative assessments during class time through observation and recording</a:t>
              </a:r>
              <a:endParaRPr sz="2000" b="0" i="0" u="none" strike="noStrike" cap="none">
                <a:solidFill>
                  <a:srgbClr val="000000"/>
                </a:solidFill>
                <a:latin typeface="Arial"/>
                <a:ea typeface="Arial"/>
                <a:cs typeface="Arial"/>
                <a:sym typeface="Arial"/>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7"/>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21" name="Google Shape;421;p7"/>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22" name="Google Shape;422;p7"/>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23" name="Google Shape;423;p7"/>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24" name="Google Shape;424;p7"/>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25" name="Google Shape;425;p7"/>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26" name="Google Shape;426;p7"/>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27" name="Google Shape;427;p7"/>
          <p:cNvSpPr txBox="1"/>
          <p:nvPr/>
        </p:nvSpPr>
        <p:spPr>
          <a:xfrm>
            <a:off x="818920" y="1236252"/>
            <a:ext cx="15948000" cy="30777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33C5B"/>
              </a:buClr>
              <a:buSzPts val="4000"/>
              <a:buFont typeface="Arial"/>
              <a:buNone/>
            </a:pPr>
            <a:r>
              <a:rPr lang="en-GB" sz="5400" b="1" i="0" u="none" strike="noStrike" cap="none">
                <a:solidFill>
                  <a:srgbClr val="033C5B"/>
                </a:solidFill>
                <a:latin typeface="Arial"/>
                <a:ea typeface="Arial"/>
                <a:cs typeface="Arial"/>
                <a:sym typeface="Arial"/>
              </a:rPr>
              <a:t>Through time …</a:t>
            </a:r>
            <a:endParaRPr sz="5400" b="1" i="0" u="none" strike="noStrike" cap="none">
              <a:solidFill>
                <a:srgbClr val="000000"/>
              </a:solidFill>
              <a:latin typeface="Arial"/>
              <a:ea typeface="Arial"/>
              <a:cs typeface="Arial"/>
              <a:sym typeface="Arial"/>
            </a:endParaRPr>
          </a:p>
        </p:txBody>
      </p:sp>
      <p:sp>
        <p:nvSpPr>
          <p:cNvPr id="428" name="Google Shape;428;p7"/>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29" name="Google Shape;429;p7"/>
          <p:cNvSpPr txBox="1"/>
          <p:nvPr/>
        </p:nvSpPr>
        <p:spPr>
          <a:xfrm>
            <a:off x="807000" y="2130057"/>
            <a:ext cx="7956000" cy="6639243"/>
          </a:xfrm>
          <a:prstGeom prst="rect">
            <a:avLst/>
          </a:prstGeom>
          <a:gradFill>
            <a:gsLst>
              <a:gs pos="0">
                <a:srgbClr val="FFBB82"/>
              </a:gs>
              <a:gs pos="35000">
                <a:srgbClr val="FFCFA8"/>
              </a:gs>
              <a:gs pos="100000">
                <a:srgbClr val="FFEBD9"/>
              </a:gs>
            </a:gsLst>
            <a:lin ang="16200000" scaled="0"/>
          </a:gradFill>
          <a:ln w="9525" cap="flat" cmpd="sng">
            <a:solidFill>
              <a:srgbClr val="F5913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D0D0D"/>
              </a:buClr>
              <a:buSzPts val="2400"/>
              <a:buFont typeface="Arial"/>
              <a:buChar char="•"/>
            </a:pPr>
            <a:r>
              <a:rPr lang="en-GB" sz="2400" b="0" i="0" u="none" strike="noStrike" cap="none">
                <a:solidFill>
                  <a:srgbClr val="0D0D0D"/>
                </a:solidFill>
                <a:latin typeface="Arial"/>
                <a:ea typeface="Arial"/>
                <a:cs typeface="Arial"/>
                <a:sym typeface="Arial"/>
              </a:rPr>
              <a:t>The Flipped Classroom concept emerged in the early 2000s as educators sought innovative ways to enhance student engagement and learning outcomes.</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rgbClr val="0D0D0D"/>
              </a:solidFill>
              <a:latin typeface="Arial"/>
              <a:ea typeface="Arial"/>
              <a:cs typeface="Arial"/>
              <a:sym typeface="Arial"/>
            </a:endParaRPr>
          </a:p>
          <a:p>
            <a:pPr marL="0" marR="0" lvl="0" indent="0" algn="l" rtl="0">
              <a:lnSpc>
                <a:spcPct val="100000"/>
              </a:lnSpc>
              <a:spcBef>
                <a:spcPts val="0"/>
              </a:spcBef>
              <a:spcAft>
                <a:spcPts val="0"/>
              </a:spcAft>
              <a:buClr>
                <a:srgbClr val="0D0D0D"/>
              </a:buClr>
              <a:buSzPts val="2400"/>
              <a:buFont typeface="Arial"/>
              <a:buChar char="•"/>
            </a:pPr>
            <a:r>
              <a:rPr lang="en-GB" sz="2400" b="0" i="0" u="none" strike="noStrike" cap="none">
                <a:solidFill>
                  <a:srgbClr val="0D0D0D"/>
                </a:solidFill>
                <a:latin typeface="Arial"/>
                <a:ea typeface="Arial"/>
                <a:cs typeface="Arial"/>
                <a:sym typeface="Arial"/>
              </a:rPr>
              <a:t>Initially, the model relied heavily on videos and online resources to deliver pre-class content to students.</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rgbClr val="0D0D0D"/>
              </a:solidFill>
              <a:latin typeface="Arial"/>
              <a:ea typeface="Arial"/>
              <a:cs typeface="Arial"/>
              <a:sym typeface="Arial"/>
            </a:endParaRPr>
          </a:p>
          <a:p>
            <a:pPr marL="0" marR="0" lvl="0" indent="0" algn="l" rtl="0">
              <a:lnSpc>
                <a:spcPct val="100000"/>
              </a:lnSpc>
              <a:spcBef>
                <a:spcPts val="0"/>
              </a:spcBef>
              <a:spcAft>
                <a:spcPts val="0"/>
              </a:spcAft>
              <a:buClr>
                <a:srgbClr val="0D0D0D"/>
              </a:buClr>
              <a:buSzPts val="2400"/>
              <a:buFont typeface="Arial"/>
              <a:buChar char="•"/>
            </a:pPr>
            <a:r>
              <a:rPr lang="en-GB" sz="2400" b="0" i="0" u="none" strike="noStrike" cap="none">
                <a:solidFill>
                  <a:srgbClr val="0D0D0D"/>
                </a:solidFill>
                <a:latin typeface="Arial"/>
                <a:ea typeface="Arial"/>
                <a:cs typeface="Arial"/>
                <a:sym typeface="Arial"/>
              </a:rPr>
              <a:t>Teachers began recording lectures or curating online materials for students to review independently before attending class sessions.</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rgbClr val="0D0D0D"/>
              </a:solidFill>
              <a:latin typeface="Arial"/>
              <a:ea typeface="Arial"/>
              <a:cs typeface="Arial"/>
              <a:sym typeface="Arial"/>
            </a:endParaRPr>
          </a:p>
          <a:p>
            <a:pPr marL="0" marR="0" lvl="0" indent="0" algn="l" rtl="0">
              <a:lnSpc>
                <a:spcPct val="100000"/>
              </a:lnSpc>
              <a:spcBef>
                <a:spcPts val="0"/>
              </a:spcBef>
              <a:spcAft>
                <a:spcPts val="0"/>
              </a:spcAft>
              <a:buClr>
                <a:srgbClr val="0D0D0D"/>
              </a:buClr>
              <a:buSzPts val="2400"/>
              <a:buFont typeface="Arial"/>
              <a:buChar char="•"/>
            </a:pPr>
            <a:r>
              <a:rPr lang="en-GB" sz="2400" b="0" i="0" u="none" strike="noStrike" cap="none">
                <a:solidFill>
                  <a:srgbClr val="0D0D0D"/>
                </a:solidFill>
                <a:latin typeface="Arial"/>
                <a:ea typeface="Arial"/>
                <a:cs typeface="Arial"/>
                <a:sym typeface="Arial"/>
              </a:rPr>
              <a:t>This early adoption laid the groundwork for the flipped classroom approach, demonstrating its potential to transform traditional teaching methods.</a:t>
            </a:r>
            <a:endParaRPr sz="1400" b="0" i="0" u="none" strike="noStrike" cap="none">
              <a:solidFill>
                <a:schemeClr val="dk1"/>
              </a:solidFill>
              <a:latin typeface="Arial"/>
              <a:ea typeface="Arial"/>
              <a:cs typeface="Arial"/>
              <a:sym typeface="Arial"/>
            </a:endParaRPr>
          </a:p>
        </p:txBody>
      </p:sp>
      <p:sp>
        <p:nvSpPr>
          <p:cNvPr id="430" name="Google Shape;430;p7"/>
          <p:cNvSpPr txBox="1"/>
          <p:nvPr/>
        </p:nvSpPr>
        <p:spPr>
          <a:xfrm>
            <a:off x="8748000" y="2157019"/>
            <a:ext cx="7956000" cy="6581982"/>
          </a:xfrm>
          <a:prstGeom prst="rect">
            <a:avLst/>
          </a:prstGeom>
          <a:gradFill>
            <a:gsLst>
              <a:gs pos="0">
                <a:srgbClr val="FF932B"/>
              </a:gs>
              <a:gs pos="100000">
                <a:srgbClr val="FFB673"/>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D0D0D"/>
              </a:buClr>
              <a:buSzPts val="2400"/>
              <a:buFont typeface="Arial"/>
              <a:buChar char="•"/>
            </a:pPr>
            <a:r>
              <a:rPr lang="en-GB" sz="2400" b="0" i="0" u="none" strike="noStrike" cap="none">
                <a:solidFill>
                  <a:srgbClr val="0D0D0D"/>
                </a:solidFill>
                <a:latin typeface="Arial"/>
                <a:ea typeface="Arial"/>
                <a:cs typeface="Arial"/>
                <a:sym typeface="Arial"/>
              </a:rPr>
              <a:t>Educational technology platforms have become more sophisticated, offering a wider range of tools and resources to support flipped learning.</a:t>
            </a:r>
            <a:endParaRPr sz="14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D0D0D"/>
              </a:buClr>
              <a:buSzPts val="2400"/>
              <a:buFont typeface="Arial"/>
              <a:buChar char="•"/>
            </a:pPr>
            <a:r>
              <a:rPr lang="en-GB" sz="2400" b="0" i="0" u="none" strike="noStrike" cap="none">
                <a:solidFill>
                  <a:srgbClr val="0D0D0D"/>
                </a:solidFill>
                <a:latin typeface="Arial"/>
                <a:ea typeface="Arial"/>
                <a:cs typeface="Arial"/>
                <a:sym typeface="Arial"/>
              </a:rPr>
              <a:t>Teachers now have access to interactive multimedia content, adaptive learning platforms, and virtual reality experiences to enhance pre-class materials.</a:t>
            </a:r>
            <a:endParaRPr sz="14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D0D0D"/>
              </a:buClr>
              <a:buSzPts val="2400"/>
              <a:buFont typeface="Arial"/>
              <a:buChar char="•"/>
            </a:pPr>
            <a:r>
              <a:rPr lang="en-GB" sz="2400" b="0" i="0" u="none" strike="noStrike" cap="none">
                <a:solidFill>
                  <a:srgbClr val="0D0D0D"/>
                </a:solidFill>
                <a:latin typeface="Arial"/>
                <a:ea typeface="Arial"/>
                <a:cs typeface="Arial"/>
                <a:sym typeface="Arial"/>
              </a:rPr>
              <a:t>Additionally, educational research has provided valuable insights into the effectiveness of flipped learning across various disciplines and student populations.</a:t>
            </a:r>
            <a:endParaRPr sz="14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D0D0D"/>
              </a:buClr>
              <a:buSzPts val="2400"/>
              <a:buFont typeface="Arial"/>
              <a:buChar char="•"/>
            </a:pPr>
            <a:r>
              <a:rPr lang="en-GB" sz="2400" b="0" i="0" u="none" strike="noStrike" cap="none">
                <a:solidFill>
                  <a:srgbClr val="0D0D0D"/>
                </a:solidFill>
                <a:latin typeface="Arial"/>
                <a:ea typeface="Arial"/>
                <a:cs typeface="Arial"/>
                <a:sym typeface="Arial"/>
              </a:rPr>
              <a:t>Studies have highlighted the benefits of active learning and student-centered instruction, further validating the flipped classroom approach.</a:t>
            </a:r>
            <a:endParaRPr sz="14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D0D0D"/>
              </a:buClr>
              <a:buSzPts val="2400"/>
              <a:buFont typeface="Arial"/>
              <a:buChar char="•"/>
            </a:pPr>
            <a:r>
              <a:rPr lang="en-GB" sz="2400" b="0" i="0" u="none" strike="noStrike" cap="none">
                <a:solidFill>
                  <a:srgbClr val="0D0D0D"/>
                </a:solidFill>
                <a:latin typeface="Arial"/>
                <a:ea typeface="Arial"/>
                <a:cs typeface="Arial"/>
                <a:sym typeface="Arial"/>
              </a:rPr>
              <a:t>The COVID-19 pandemic further accelerated the adoption of flipped learning as schools and universities shifted to remote and hybrid learning models.</a:t>
            </a:r>
            <a:endParaRPr sz="1400" b="0" i="0" u="none" strike="noStrike" cap="none">
              <a:solidFill>
                <a:schemeClr val="lt1"/>
              </a:solidFill>
              <a:latin typeface="Arial"/>
              <a:ea typeface="Arial"/>
              <a:cs typeface="Arial"/>
              <a:sym typeface="Arial"/>
            </a:endParaRPr>
          </a:p>
        </p:txBody>
      </p:sp>
      <p:sp>
        <p:nvSpPr>
          <p:cNvPr id="431" name="Google Shape;431;p7"/>
          <p:cNvSpPr/>
          <p:nvPr/>
        </p:nvSpPr>
        <p:spPr>
          <a:xfrm>
            <a:off x="5086800" y="7824900"/>
            <a:ext cx="3600000" cy="900000"/>
          </a:xfrm>
          <a:prstGeom prst="roundRect">
            <a:avLst>
              <a:gd name="adj" fmla="val 16667"/>
            </a:avLst>
          </a:prstGeom>
          <a:gradFill>
            <a:gsLst>
              <a:gs pos="0">
                <a:srgbClr val="FF932B"/>
              </a:gs>
              <a:gs pos="100000">
                <a:srgbClr val="FFB673"/>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GB" sz="2600" b="1" i="0" u="none" strike="noStrike" cap="none">
                <a:solidFill>
                  <a:srgbClr val="262626"/>
                </a:solidFill>
                <a:latin typeface="Arial"/>
                <a:ea typeface="Arial"/>
                <a:cs typeface="Arial"/>
                <a:sym typeface="Arial"/>
              </a:rPr>
              <a:t>Historical Overview</a:t>
            </a:r>
            <a:endParaRPr sz="1800" b="1" i="0" u="none" strike="noStrike" cap="none">
              <a:solidFill>
                <a:srgbClr val="262626"/>
              </a:solidFill>
              <a:latin typeface="Calibri"/>
              <a:ea typeface="Calibri"/>
              <a:cs typeface="Calibri"/>
              <a:sym typeface="Calibri"/>
            </a:endParaRPr>
          </a:p>
        </p:txBody>
      </p:sp>
      <p:sp>
        <p:nvSpPr>
          <p:cNvPr id="432" name="Google Shape;432;p7"/>
          <p:cNvSpPr/>
          <p:nvPr/>
        </p:nvSpPr>
        <p:spPr>
          <a:xfrm>
            <a:off x="8763000" y="7787941"/>
            <a:ext cx="3600000" cy="900000"/>
          </a:xfrm>
          <a:prstGeom prst="roundRect">
            <a:avLst>
              <a:gd name="adj" fmla="val 16667"/>
            </a:avLst>
          </a:prstGeom>
          <a:gradFill>
            <a:gsLst>
              <a:gs pos="0">
                <a:srgbClr val="FFBB82"/>
              </a:gs>
              <a:gs pos="35000">
                <a:srgbClr val="FFCFA8"/>
              </a:gs>
              <a:gs pos="100000">
                <a:srgbClr val="FFEBD9"/>
              </a:gs>
            </a:gsLst>
            <a:lin ang="16200000" scaled="0"/>
          </a:gradFill>
          <a:ln w="9525" cap="flat" cmpd="sng">
            <a:solidFill>
              <a:srgbClr val="F5913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GB" sz="2600" b="1" i="0" u="none" strike="noStrike" cap="none">
                <a:solidFill>
                  <a:srgbClr val="262626"/>
                </a:solidFill>
                <a:latin typeface="Arial"/>
                <a:ea typeface="Arial"/>
                <a:cs typeface="Arial"/>
                <a:sym typeface="Arial"/>
              </a:rPr>
              <a:t>Advancement</a:t>
            </a:r>
            <a:endParaRPr sz="1800" b="1" i="0" u="none" strike="noStrike" cap="none">
              <a:solidFill>
                <a:srgbClr val="262626"/>
              </a:solidFill>
              <a:latin typeface="Calibri"/>
              <a:ea typeface="Calibri"/>
              <a:cs typeface="Calibri"/>
              <a:sym typeface="Calibri"/>
            </a:endParaRPr>
          </a:p>
        </p:txBody>
      </p:sp>
      <p:sp>
        <p:nvSpPr>
          <p:cNvPr id="433" name="Google Shape;433;p7"/>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4" name="Google Shape;434;p7"/>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5" name="Google Shape;435;p7"/>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pic>
        <p:nvPicPr>
          <p:cNvPr id="436" name="Google Shape;436;p7"/>
          <p:cNvPicPr preferRelativeResize="0"/>
          <p:nvPr/>
        </p:nvPicPr>
        <p:blipFill rotWithShape="1">
          <a:blip r:embed="rId6">
            <a:alphaModFix/>
          </a:blip>
          <a:srcRect/>
          <a:stretch/>
        </p:blipFill>
        <p:spPr>
          <a:xfrm>
            <a:off x="15697200" y="9183021"/>
            <a:ext cx="1727565" cy="62820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21"/>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2" name="Google Shape;442;p21"/>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3" name="Google Shape;443;p21"/>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4" name="Google Shape;444;p21"/>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5" name="Google Shape;445;p21"/>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6" name="Google Shape;446;p21"/>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7" name="Google Shape;447;p21"/>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8" name="Google Shape;448;p21"/>
          <p:cNvSpPr txBox="1"/>
          <p:nvPr/>
        </p:nvSpPr>
        <p:spPr>
          <a:xfrm>
            <a:off x="818920" y="1236252"/>
            <a:ext cx="15948000" cy="30777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33C5B"/>
              </a:buClr>
              <a:buSzPts val="4000"/>
              <a:buFont typeface="Arial"/>
              <a:buNone/>
            </a:pPr>
            <a:r>
              <a:rPr lang="en-GB" sz="5400" b="1" i="0" u="none" strike="noStrike" cap="none">
                <a:solidFill>
                  <a:srgbClr val="033C5B"/>
                </a:solidFill>
                <a:latin typeface="Arial"/>
                <a:ea typeface="Arial"/>
                <a:cs typeface="Arial"/>
                <a:sym typeface="Arial"/>
              </a:rPr>
              <a:t>Through time …</a:t>
            </a:r>
            <a:endParaRPr sz="5400" b="1" i="0" u="none" strike="noStrike" cap="none">
              <a:solidFill>
                <a:srgbClr val="000000"/>
              </a:solidFill>
              <a:latin typeface="Arial"/>
              <a:ea typeface="Arial"/>
              <a:cs typeface="Arial"/>
              <a:sym typeface="Arial"/>
            </a:endParaRPr>
          </a:p>
        </p:txBody>
      </p:sp>
      <p:sp>
        <p:nvSpPr>
          <p:cNvPr id="449" name="Google Shape;449;p21"/>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450" name="Google Shape;450;p21" descr="A diagram of a home and flipper&#10;&#10;Description automatically generated"/>
          <p:cNvPicPr preferRelativeResize="0"/>
          <p:nvPr/>
        </p:nvPicPr>
        <p:blipFill rotWithShape="1">
          <a:blip r:embed="rId4">
            <a:alphaModFix/>
          </a:blip>
          <a:srcRect/>
          <a:stretch/>
        </p:blipFill>
        <p:spPr>
          <a:xfrm>
            <a:off x="4064635" y="2603817"/>
            <a:ext cx="10158730" cy="5079365"/>
          </a:xfrm>
          <a:prstGeom prst="rect">
            <a:avLst/>
          </a:prstGeom>
          <a:noFill/>
          <a:ln>
            <a:noFill/>
          </a:ln>
        </p:spPr>
      </p:pic>
      <p:sp>
        <p:nvSpPr>
          <p:cNvPr id="451" name="Google Shape;451;p21"/>
          <p:cNvSpPr txBox="1"/>
          <p:nvPr/>
        </p:nvSpPr>
        <p:spPr>
          <a:xfrm>
            <a:off x="4289566" y="7935847"/>
            <a:ext cx="993379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0" i="1" u="none" strike="noStrike" cap="none">
                <a:solidFill>
                  <a:srgbClr val="000000"/>
                </a:solidFill>
                <a:latin typeface="Arial"/>
                <a:ea typeface="Arial"/>
                <a:cs typeface="Arial"/>
                <a:sym typeface="Arial"/>
              </a:rPr>
              <a:t>Source: </a:t>
            </a:r>
            <a:r>
              <a:rPr lang="en-GB" sz="1400" b="0" i="1"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https://www.globsyn.edu.in/blog/how-is-flipped-classroom-flipping-the-role-of-traditional-classroom-pedagogy</a:t>
            </a:r>
            <a:r>
              <a:rPr lang="en-GB" sz="1400" b="0" i="1" u="none" strike="noStrike" cap="none">
                <a:solidFill>
                  <a:srgbClr val="000000"/>
                </a:solidFill>
                <a:latin typeface="Arial"/>
                <a:ea typeface="Arial"/>
                <a:cs typeface="Arial"/>
                <a:sym typeface="Arial"/>
              </a:rPr>
              <a:t> </a:t>
            </a:r>
            <a:endParaRPr sz="1400" b="0" i="1" u="none" strike="noStrike" cap="none">
              <a:solidFill>
                <a:srgbClr val="000000"/>
              </a:solidFill>
              <a:latin typeface="Arial"/>
              <a:ea typeface="Arial"/>
              <a:cs typeface="Arial"/>
              <a:sym typeface="Arial"/>
            </a:endParaRPr>
          </a:p>
        </p:txBody>
      </p:sp>
      <p:sp>
        <p:nvSpPr>
          <p:cNvPr id="452" name="Google Shape;452;p21"/>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3" name="Google Shape;453;p21"/>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4" name="Google Shape;454;p21"/>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pic>
        <p:nvPicPr>
          <p:cNvPr id="455" name="Google Shape;455;p21"/>
          <p:cNvPicPr preferRelativeResize="0"/>
          <p:nvPr/>
        </p:nvPicPr>
        <p:blipFill rotWithShape="1">
          <a:blip r:embed="rId8">
            <a:alphaModFix/>
          </a:blip>
          <a:srcRect/>
          <a:stretch/>
        </p:blipFill>
        <p:spPr>
          <a:xfrm>
            <a:off x="15697200" y="9183021"/>
            <a:ext cx="1727565" cy="62820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8"/>
          <p:cNvSpPr txBox="1"/>
          <p:nvPr/>
        </p:nvSpPr>
        <p:spPr>
          <a:xfrm>
            <a:off x="11520000" y="3636000"/>
            <a:ext cx="5292000" cy="3204000"/>
          </a:xfrm>
          <a:prstGeom prst="rect">
            <a:avLst/>
          </a:prstGeom>
          <a:solidFill>
            <a:srgbClr val="FBD4B4"/>
          </a:solidFill>
          <a:ln w="9525" cap="flat" cmpd="sng">
            <a:solidFill>
              <a:srgbClr val="974806"/>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3240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Arial"/>
                <a:ea typeface="Arial"/>
                <a:cs typeface="Arial"/>
                <a:sym typeface="Arial"/>
              </a:rPr>
              <a:t>Associated with each variation.</a:t>
            </a:r>
            <a:endParaRPr sz="2400" b="0" i="0" u="none" strike="noStrike" cap="none">
              <a:solidFill>
                <a:schemeClr val="dk1"/>
              </a:solidFill>
              <a:latin typeface="Arial"/>
              <a:ea typeface="Arial"/>
              <a:cs typeface="Arial"/>
              <a:sym typeface="Arial"/>
            </a:endParaRPr>
          </a:p>
        </p:txBody>
      </p:sp>
      <p:sp>
        <p:nvSpPr>
          <p:cNvPr id="461" name="Google Shape;461;p8"/>
          <p:cNvSpPr txBox="1"/>
          <p:nvPr/>
        </p:nvSpPr>
        <p:spPr>
          <a:xfrm>
            <a:off x="6156000" y="3636000"/>
            <a:ext cx="5292000" cy="3204000"/>
          </a:xfrm>
          <a:prstGeom prst="rect">
            <a:avLst/>
          </a:prstGeom>
          <a:solidFill>
            <a:srgbClr val="FBD4B4"/>
          </a:solidFill>
          <a:ln w="9525" cap="flat" cmpd="sng">
            <a:solidFill>
              <a:srgbClr val="974806"/>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3240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Arial"/>
                <a:ea typeface="Arial"/>
                <a:cs typeface="Arial"/>
                <a:sym typeface="Arial"/>
              </a:rPr>
              <a:t>Diverse educational settings, learner needs.</a:t>
            </a:r>
            <a:endParaRPr sz="2400" b="0" i="0" u="none" strike="noStrike" cap="none">
              <a:solidFill>
                <a:srgbClr val="000000"/>
              </a:solidFill>
              <a:latin typeface="Arial"/>
              <a:ea typeface="Arial"/>
              <a:cs typeface="Arial"/>
              <a:sym typeface="Arial"/>
            </a:endParaRPr>
          </a:p>
        </p:txBody>
      </p:sp>
      <p:sp>
        <p:nvSpPr>
          <p:cNvPr id="462" name="Google Shape;462;p8"/>
          <p:cNvSpPr txBox="1"/>
          <p:nvPr/>
        </p:nvSpPr>
        <p:spPr>
          <a:xfrm>
            <a:off x="792000" y="3636000"/>
            <a:ext cx="5292000" cy="3204000"/>
          </a:xfrm>
          <a:prstGeom prst="rect">
            <a:avLst/>
          </a:prstGeom>
          <a:solidFill>
            <a:srgbClr val="FBD4B4"/>
          </a:solidFill>
          <a:ln w="9525" cap="flat" cmpd="sng">
            <a:solidFill>
              <a:srgbClr val="974806"/>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3240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Arial"/>
                <a:ea typeface="Arial"/>
                <a:cs typeface="Arial"/>
                <a:sym typeface="Arial"/>
              </a:rPr>
              <a:t>Different variations, unique characteristics, applications.</a:t>
            </a:r>
            <a:endParaRPr sz="1400" b="0" i="0" u="none" strike="noStrike" cap="none">
              <a:solidFill>
                <a:srgbClr val="000000"/>
              </a:solidFill>
              <a:latin typeface="Arial"/>
              <a:ea typeface="Arial"/>
              <a:cs typeface="Arial"/>
              <a:sym typeface="Arial"/>
            </a:endParaRPr>
          </a:p>
        </p:txBody>
      </p:sp>
      <p:sp>
        <p:nvSpPr>
          <p:cNvPr id="463" name="Google Shape;463;p8"/>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4" name="Google Shape;464;p8"/>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5" name="Google Shape;465;p8"/>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6" name="Google Shape;466;p8"/>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7" name="Google Shape;467;p8"/>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8" name="Google Shape;468;p8"/>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9" name="Google Shape;469;p8"/>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0" name="Google Shape;470;p8"/>
          <p:cNvSpPr txBox="1"/>
          <p:nvPr/>
        </p:nvSpPr>
        <p:spPr>
          <a:xfrm>
            <a:off x="791999" y="1473407"/>
            <a:ext cx="15948000" cy="62831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en-GB" sz="5400" b="1" i="0" u="none" strike="noStrike" cap="none">
                <a:solidFill>
                  <a:srgbClr val="033C5B"/>
                </a:solidFill>
                <a:latin typeface="Arial"/>
                <a:ea typeface="Arial"/>
                <a:cs typeface="Arial"/>
                <a:sym typeface="Arial"/>
              </a:rPr>
              <a:t>Variations of Flipped Classroom Models</a:t>
            </a:r>
            <a:endParaRPr sz="5400" b="1" i="0" u="none" strike="noStrike" cap="none">
              <a:solidFill>
                <a:srgbClr val="033C5B"/>
              </a:solidFill>
              <a:latin typeface="Arial"/>
              <a:ea typeface="Arial"/>
              <a:cs typeface="Arial"/>
              <a:sym typeface="Arial"/>
            </a:endParaRPr>
          </a:p>
        </p:txBody>
      </p:sp>
      <p:sp>
        <p:nvSpPr>
          <p:cNvPr id="471" name="Google Shape;471;p8"/>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2" name="Google Shape;472;p8"/>
          <p:cNvSpPr/>
          <p:nvPr/>
        </p:nvSpPr>
        <p:spPr>
          <a:xfrm>
            <a:off x="791999" y="3132000"/>
            <a:ext cx="5292000" cy="720000"/>
          </a:xfrm>
          <a:prstGeom prst="roundRect">
            <a:avLst>
              <a:gd name="adj" fmla="val 16667"/>
            </a:avLst>
          </a:prstGeom>
          <a:solidFill>
            <a:srgbClr val="FBD4B4"/>
          </a:solidFill>
          <a:ln w="9525" cap="flat" cmpd="sng">
            <a:solidFill>
              <a:srgbClr val="974806"/>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GB" sz="2600" b="1" i="0" u="none" strike="noStrike" cap="none">
                <a:solidFill>
                  <a:srgbClr val="000000"/>
                </a:solidFill>
                <a:latin typeface="Arial"/>
                <a:ea typeface="Arial"/>
                <a:cs typeface="Arial"/>
                <a:sym typeface="Arial"/>
              </a:rPr>
              <a:t>Comparative Analysis:</a:t>
            </a:r>
            <a:endParaRPr sz="2600" b="1" i="0" u="none" strike="noStrike" cap="none">
              <a:solidFill>
                <a:schemeClr val="dk1"/>
              </a:solidFill>
              <a:latin typeface="Arial"/>
              <a:ea typeface="Arial"/>
              <a:cs typeface="Arial"/>
              <a:sym typeface="Arial"/>
            </a:endParaRPr>
          </a:p>
        </p:txBody>
      </p:sp>
      <p:sp>
        <p:nvSpPr>
          <p:cNvPr id="473" name="Google Shape;473;p8"/>
          <p:cNvSpPr/>
          <p:nvPr/>
        </p:nvSpPr>
        <p:spPr>
          <a:xfrm>
            <a:off x="6156000" y="3132000"/>
            <a:ext cx="5292000" cy="720000"/>
          </a:xfrm>
          <a:prstGeom prst="roundRect">
            <a:avLst>
              <a:gd name="adj" fmla="val 16667"/>
            </a:avLst>
          </a:prstGeom>
          <a:solidFill>
            <a:srgbClr val="FBD4B4"/>
          </a:solidFill>
          <a:ln w="9525" cap="flat" cmpd="sng">
            <a:solidFill>
              <a:srgbClr val="974806"/>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GB" sz="2600" b="1" i="0" u="none" strike="noStrike" cap="none">
                <a:solidFill>
                  <a:srgbClr val="000000"/>
                </a:solidFill>
                <a:latin typeface="Arial"/>
                <a:ea typeface="Arial"/>
                <a:cs typeface="Arial"/>
                <a:sym typeface="Arial"/>
              </a:rPr>
              <a:t>Suitability: </a:t>
            </a:r>
            <a:endParaRPr sz="2600" b="1" i="0" u="none" strike="noStrike" cap="none">
              <a:solidFill>
                <a:schemeClr val="dk1"/>
              </a:solidFill>
              <a:latin typeface="Arial"/>
              <a:ea typeface="Arial"/>
              <a:cs typeface="Arial"/>
              <a:sym typeface="Arial"/>
            </a:endParaRPr>
          </a:p>
        </p:txBody>
      </p:sp>
      <p:sp>
        <p:nvSpPr>
          <p:cNvPr id="474" name="Google Shape;474;p8"/>
          <p:cNvSpPr/>
          <p:nvPr/>
        </p:nvSpPr>
        <p:spPr>
          <a:xfrm>
            <a:off x="11520000" y="3132000"/>
            <a:ext cx="5292000" cy="720000"/>
          </a:xfrm>
          <a:prstGeom prst="roundRect">
            <a:avLst>
              <a:gd name="adj" fmla="val 16667"/>
            </a:avLst>
          </a:prstGeom>
          <a:solidFill>
            <a:srgbClr val="FBD4B4"/>
          </a:solidFill>
          <a:ln w="9525" cap="flat" cmpd="sng">
            <a:solidFill>
              <a:srgbClr val="974806"/>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GB" sz="2600" b="1" i="0" u="none" strike="noStrike" cap="none">
                <a:solidFill>
                  <a:srgbClr val="000000"/>
                </a:solidFill>
                <a:latin typeface="Arial"/>
                <a:ea typeface="Arial"/>
                <a:cs typeface="Arial"/>
                <a:sym typeface="Arial"/>
              </a:rPr>
              <a:t>Advantages and Challenges:</a:t>
            </a:r>
            <a:endParaRPr sz="2600" b="1" i="0" u="none" strike="noStrike" cap="none">
              <a:solidFill>
                <a:schemeClr val="dk1"/>
              </a:solidFill>
              <a:latin typeface="Arial"/>
              <a:ea typeface="Arial"/>
              <a:cs typeface="Arial"/>
              <a:sym typeface="Arial"/>
            </a:endParaRPr>
          </a:p>
        </p:txBody>
      </p:sp>
      <p:sp>
        <p:nvSpPr>
          <p:cNvPr id="475" name="Google Shape;475;p8"/>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6" name="Google Shape;476;p8"/>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7" name="Google Shape;477;p8"/>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pic>
        <p:nvPicPr>
          <p:cNvPr id="478" name="Google Shape;478;p8"/>
          <p:cNvPicPr preferRelativeResize="0"/>
          <p:nvPr/>
        </p:nvPicPr>
        <p:blipFill rotWithShape="1">
          <a:blip r:embed="rId6">
            <a:alphaModFix/>
          </a:blip>
          <a:srcRect/>
          <a:stretch/>
        </p:blipFill>
        <p:spPr>
          <a:xfrm>
            <a:off x="15697200" y="9183021"/>
            <a:ext cx="1727565" cy="62820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24"/>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4" name="Google Shape;484;p24"/>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5" name="Google Shape;485;p24"/>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6" name="Google Shape;486;p24"/>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7" name="Google Shape;487;p24"/>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8" name="Google Shape;488;p24"/>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9" name="Google Shape;489;p24"/>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0" name="Google Shape;490;p24"/>
          <p:cNvSpPr txBox="1"/>
          <p:nvPr/>
        </p:nvSpPr>
        <p:spPr>
          <a:xfrm>
            <a:off x="791999" y="1473407"/>
            <a:ext cx="15948000" cy="62831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en-GB" sz="5400" b="1" i="0" u="none" strike="noStrike" cap="none">
                <a:solidFill>
                  <a:srgbClr val="033C5B"/>
                </a:solidFill>
                <a:latin typeface="Arial"/>
                <a:ea typeface="Arial"/>
                <a:cs typeface="Arial"/>
                <a:sym typeface="Arial"/>
              </a:rPr>
              <a:t>Examples of Flipped Classroom Models</a:t>
            </a:r>
            <a:endParaRPr sz="5400" b="1" i="0" u="none" strike="noStrike" cap="none">
              <a:solidFill>
                <a:srgbClr val="033C5B"/>
              </a:solidFill>
              <a:latin typeface="Arial"/>
              <a:ea typeface="Arial"/>
              <a:cs typeface="Arial"/>
              <a:sym typeface="Arial"/>
            </a:endParaRPr>
          </a:p>
        </p:txBody>
      </p:sp>
      <p:sp>
        <p:nvSpPr>
          <p:cNvPr id="491" name="Google Shape;491;p24"/>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2" name="Google Shape;492;p24"/>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3" name="Google Shape;493;p24"/>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4" name="Google Shape;494;p24"/>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pic>
        <p:nvPicPr>
          <p:cNvPr id="495" name="Google Shape;495;p24"/>
          <p:cNvPicPr preferRelativeResize="0"/>
          <p:nvPr/>
        </p:nvPicPr>
        <p:blipFill rotWithShape="1">
          <a:blip r:embed="rId6">
            <a:alphaModFix/>
          </a:blip>
          <a:srcRect/>
          <a:stretch/>
        </p:blipFill>
        <p:spPr>
          <a:xfrm>
            <a:off x="15697200" y="9183021"/>
            <a:ext cx="1727565" cy="628205"/>
          </a:xfrm>
          <a:prstGeom prst="rect">
            <a:avLst/>
          </a:prstGeom>
          <a:noFill/>
          <a:ln>
            <a:noFill/>
          </a:ln>
        </p:spPr>
      </p:pic>
      <p:sp>
        <p:nvSpPr>
          <p:cNvPr id="496" name="Google Shape;496;p24"/>
          <p:cNvSpPr txBox="1"/>
          <p:nvPr/>
        </p:nvSpPr>
        <p:spPr>
          <a:xfrm>
            <a:off x="818919" y="2487262"/>
            <a:ext cx="12392113" cy="1471930"/>
          </a:xfrm>
          <a:prstGeom prst="rect">
            <a:avLst/>
          </a:prstGeom>
          <a:noFill/>
          <a:ln>
            <a:noFill/>
          </a:ln>
        </p:spPr>
        <p:txBody>
          <a:bodyPr spcFirstLastPara="1" wrap="square" lIns="0" tIns="0" rIns="0" bIns="0" anchor="t" anchorCtr="0">
            <a:noAutofit/>
          </a:bodyPr>
          <a:lstStyle/>
          <a:p>
            <a:pPr marL="645159" marR="0" lvl="1" indent="-342900" algn="l" rtl="0">
              <a:lnSpc>
                <a:spcPct val="100000"/>
              </a:lnSpc>
              <a:spcBef>
                <a:spcPts val="0"/>
              </a:spcBef>
              <a:spcAft>
                <a:spcPts val="0"/>
              </a:spcAft>
              <a:buClr>
                <a:srgbClr val="121212"/>
              </a:buClr>
              <a:buSzPts val="2400"/>
              <a:buFont typeface="Arial"/>
              <a:buChar char="•"/>
            </a:pPr>
            <a:r>
              <a:rPr lang="en-GB" sz="2400" b="1" i="0" u="none" strike="noStrike" cap="none">
                <a:solidFill>
                  <a:srgbClr val="121212"/>
                </a:solidFill>
                <a:latin typeface="Arial"/>
                <a:ea typeface="Arial"/>
                <a:cs typeface="Arial"/>
                <a:sym typeface="Arial"/>
              </a:rPr>
              <a:t>Debate and Discussion-Based Flipped Classroom</a:t>
            </a:r>
            <a:r>
              <a:rPr lang="en-GB" sz="2400" b="0" i="0" u="none" strike="noStrike" cap="none">
                <a:solidFill>
                  <a:srgbClr val="121212"/>
                </a:solidFill>
                <a:latin typeface="Arial"/>
                <a:ea typeface="Arial"/>
                <a:cs typeface="Arial"/>
                <a:sym typeface="Arial"/>
              </a:rPr>
              <a:t>: Pre-class materials followed by class debates or discussions.</a:t>
            </a:r>
            <a:endParaRPr/>
          </a:p>
          <a:p>
            <a:pPr marL="645159" marR="0" lvl="1" indent="-342900" algn="l" rtl="0">
              <a:lnSpc>
                <a:spcPct val="100000"/>
              </a:lnSpc>
              <a:spcBef>
                <a:spcPts val="0"/>
              </a:spcBef>
              <a:spcAft>
                <a:spcPts val="0"/>
              </a:spcAft>
              <a:buClr>
                <a:srgbClr val="121212"/>
              </a:buClr>
              <a:buSzPts val="2400"/>
              <a:buFont typeface="Arial"/>
              <a:buChar char="•"/>
            </a:pPr>
            <a:r>
              <a:rPr lang="en-GB" sz="2400" b="1" i="0" u="none" strike="noStrike" cap="none">
                <a:solidFill>
                  <a:srgbClr val="121212"/>
                </a:solidFill>
                <a:latin typeface="Arial"/>
                <a:ea typeface="Arial"/>
                <a:cs typeface="Arial"/>
                <a:sym typeface="Arial"/>
              </a:rPr>
              <a:t>Micro-Flipped Classroom</a:t>
            </a:r>
            <a:r>
              <a:rPr lang="en-GB" sz="2400" b="0" i="0" u="none" strike="noStrike" cap="none">
                <a:solidFill>
                  <a:srgbClr val="121212"/>
                </a:solidFill>
                <a:latin typeface="Arial"/>
                <a:ea typeface="Arial"/>
                <a:cs typeface="Arial"/>
                <a:sym typeface="Arial"/>
              </a:rPr>
              <a:t>: A mix of traditional lectures and flipped content.</a:t>
            </a:r>
            <a:endParaRPr/>
          </a:p>
          <a:p>
            <a:pPr marL="645159" marR="0" lvl="1" indent="-342900" algn="l" rtl="0">
              <a:lnSpc>
                <a:spcPct val="100000"/>
              </a:lnSpc>
              <a:spcBef>
                <a:spcPts val="0"/>
              </a:spcBef>
              <a:spcAft>
                <a:spcPts val="0"/>
              </a:spcAft>
              <a:buClr>
                <a:srgbClr val="121212"/>
              </a:buClr>
              <a:buSzPts val="2400"/>
              <a:buFont typeface="Arial"/>
              <a:buChar char="•"/>
            </a:pPr>
            <a:r>
              <a:rPr lang="en-GB" sz="2400" b="1" i="0" u="none" strike="noStrike" cap="none">
                <a:solidFill>
                  <a:srgbClr val="121212"/>
                </a:solidFill>
                <a:latin typeface="Arial"/>
                <a:ea typeface="Arial"/>
                <a:cs typeface="Arial"/>
                <a:sym typeface="Arial"/>
              </a:rPr>
              <a:t>In-Class/Faux Flipped Classroom</a:t>
            </a:r>
            <a:r>
              <a:rPr lang="en-GB" sz="2400" b="0" i="0" u="none" strike="noStrike" cap="none">
                <a:solidFill>
                  <a:srgbClr val="121212"/>
                </a:solidFill>
                <a:latin typeface="Arial"/>
                <a:ea typeface="Arial"/>
                <a:cs typeface="Arial"/>
                <a:sym typeface="Arial"/>
              </a:rPr>
              <a:t>: Pre-class activities are completed in school due to the digital divide.</a:t>
            </a:r>
            <a:endParaRPr/>
          </a:p>
          <a:p>
            <a:pPr marL="645159" marR="0" lvl="1" indent="-342900" algn="l" rtl="0">
              <a:lnSpc>
                <a:spcPct val="100000"/>
              </a:lnSpc>
              <a:spcBef>
                <a:spcPts val="0"/>
              </a:spcBef>
              <a:spcAft>
                <a:spcPts val="0"/>
              </a:spcAft>
              <a:buClr>
                <a:srgbClr val="121212"/>
              </a:buClr>
              <a:buSzPts val="2400"/>
              <a:buFont typeface="Arial"/>
              <a:buChar char="•"/>
            </a:pPr>
            <a:r>
              <a:rPr lang="en-GB" sz="2400" b="1" i="0" u="none" strike="noStrike" cap="none">
                <a:solidFill>
                  <a:srgbClr val="121212"/>
                </a:solidFill>
                <a:latin typeface="Arial"/>
                <a:ea typeface="Arial"/>
                <a:cs typeface="Arial"/>
                <a:sym typeface="Arial"/>
              </a:rPr>
              <a:t>Virtual Flipped Classroom</a:t>
            </a:r>
            <a:r>
              <a:rPr lang="en-GB" sz="2400" b="0" i="0" u="none" strike="noStrike" cap="none">
                <a:solidFill>
                  <a:srgbClr val="121212"/>
                </a:solidFill>
                <a:latin typeface="Arial"/>
                <a:ea typeface="Arial"/>
                <a:cs typeface="Arial"/>
                <a:sym typeface="Arial"/>
              </a:rPr>
              <a:t>: Fully online, combining pre-class materials and virtual group sessions.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9"/>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02" name="Google Shape;502;p9"/>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03" name="Google Shape;503;p9"/>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04" name="Google Shape;504;p9"/>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05" name="Google Shape;505;p9"/>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06" name="Google Shape;506;p9"/>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07" name="Google Shape;507;p9"/>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08" name="Google Shape;508;p9"/>
          <p:cNvSpPr txBox="1"/>
          <p:nvPr/>
        </p:nvSpPr>
        <p:spPr>
          <a:xfrm>
            <a:off x="792000" y="1548000"/>
            <a:ext cx="12181388" cy="30777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en-GB" sz="4000" b="0" i="0" u="none" strike="noStrike" cap="none">
                <a:solidFill>
                  <a:srgbClr val="033C5B"/>
                </a:solidFill>
                <a:latin typeface="Arial"/>
                <a:ea typeface="Arial"/>
                <a:cs typeface="Arial"/>
                <a:sym typeface="Arial"/>
              </a:rPr>
              <a:t>Analytical Framework</a:t>
            </a:r>
            <a:endParaRPr sz="4000" b="0" i="0" u="none" strike="noStrike" cap="none">
              <a:solidFill>
                <a:srgbClr val="033C5B"/>
              </a:solidFill>
              <a:latin typeface="Arial"/>
              <a:ea typeface="Arial"/>
              <a:cs typeface="Arial"/>
              <a:sym typeface="Arial"/>
            </a:endParaRPr>
          </a:p>
        </p:txBody>
      </p:sp>
      <p:sp>
        <p:nvSpPr>
          <p:cNvPr id="509" name="Google Shape;509;p9"/>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10" name="Google Shape;510;p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1" name="Google Shape;511;p9"/>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2" name="Google Shape;512;p9"/>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pic>
        <p:nvPicPr>
          <p:cNvPr id="513" name="Google Shape;513;p9"/>
          <p:cNvPicPr preferRelativeResize="0"/>
          <p:nvPr/>
        </p:nvPicPr>
        <p:blipFill rotWithShape="1">
          <a:blip r:embed="rId6">
            <a:alphaModFix/>
          </a:blip>
          <a:srcRect/>
          <a:stretch/>
        </p:blipFill>
        <p:spPr>
          <a:xfrm>
            <a:off x="15697200" y="9183021"/>
            <a:ext cx="1727565" cy="628205"/>
          </a:xfrm>
          <a:prstGeom prst="rect">
            <a:avLst/>
          </a:prstGeom>
          <a:noFill/>
          <a:ln>
            <a:noFill/>
          </a:ln>
        </p:spPr>
      </p:pic>
      <p:grpSp>
        <p:nvGrpSpPr>
          <p:cNvPr id="514" name="Google Shape;514;p9"/>
          <p:cNvGrpSpPr/>
          <p:nvPr/>
        </p:nvGrpSpPr>
        <p:grpSpPr>
          <a:xfrm>
            <a:off x="792000" y="2507472"/>
            <a:ext cx="15948000" cy="5807818"/>
            <a:chOff x="0" y="709"/>
            <a:chExt cx="15948000" cy="5807818"/>
          </a:xfrm>
        </p:grpSpPr>
        <p:sp>
          <p:nvSpPr>
            <p:cNvPr id="515" name="Google Shape;515;p9"/>
            <p:cNvSpPr/>
            <p:nvPr/>
          </p:nvSpPr>
          <p:spPr>
            <a:xfrm>
              <a:off x="0" y="709"/>
              <a:ext cx="15948000" cy="1659376"/>
            </a:xfrm>
            <a:prstGeom prst="roundRect">
              <a:avLst>
                <a:gd name="adj" fmla="val 10000"/>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9"/>
            <p:cNvSpPr/>
            <p:nvPr/>
          </p:nvSpPr>
          <p:spPr>
            <a:xfrm>
              <a:off x="501961" y="374068"/>
              <a:ext cx="912657" cy="912657"/>
            </a:xfrm>
            <a:prstGeom prst="rect">
              <a:avLst/>
            </a:prstGeom>
            <a:blipFill rotWithShape="1">
              <a:blip r:embed="rId7">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9"/>
            <p:cNvSpPr/>
            <p:nvPr/>
          </p:nvSpPr>
          <p:spPr>
            <a:xfrm>
              <a:off x="1916580" y="709"/>
              <a:ext cx="14031419" cy="165937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9"/>
            <p:cNvSpPr txBox="1"/>
            <p:nvPr/>
          </p:nvSpPr>
          <p:spPr>
            <a:xfrm>
              <a:off x="1916580" y="709"/>
              <a:ext cx="14031419" cy="1659376"/>
            </a:xfrm>
            <a:prstGeom prst="rect">
              <a:avLst/>
            </a:prstGeom>
            <a:noFill/>
            <a:ln>
              <a:noFill/>
            </a:ln>
          </p:spPr>
          <p:txBody>
            <a:bodyPr spcFirstLastPara="1" wrap="square" lIns="175600" tIns="175600" rIns="175600" bIns="175600" anchor="ctr" anchorCtr="0">
              <a:noAutofit/>
            </a:bodyPr>
            <a:lstStyle/>
            <a:p>
              <a:pPr marL="0" marR="0" lvl="0" indent="0" algn="l" rtl="0">
                <a:lnSpc>
                  <a:spcPct val="100000"/>
                </a:lnSpc>
                <a:spcBef>
                  <a:spcPts val="0"/>
                </a:spcBef>
                <a:spcAft>
                  <a:spcPts val="0"/>
                </a:spcAft>
                <a:buClr>
                  <a:srgbClr val="000000"/>
                </a:buClr>
                <a:buSzPts val="2500"/>
                <a:buFont typeface="Arial"/>
                <a:buNone/>
              </a:pPr>
              <a:r>
                <a:rPr lang="en-GB" sz="2500" b="1" i="0" u="sng" strike="noStrike" cap="none">
                  <a:solidFill>
                    <a:srgbClr val="000000"/>
                  </a:solidFill>
                  <a:latin typeface="Arial"/>
                  <a:ea typeface="Arial"/>
                  <a:cs typeface="Arial"/>
                  <a:sym typeface="Arial"/>
                </a:rPr>
                <a:t>Developing Compelling Pre-Class Materials: </a:t>
              </a:r>
              <a:r>
                <a:rPr lang="en-GB" sz="2500" b="0" i="0" u="none" strike="noStrike" cap="none">
                  <a:solidFill>
                    <a:srgbClr val="000000"/>
                  </a:solidFill>
                  <a:latin typeface="Arial"/>
                  <a:ea typeface="Arial"/>
                  <a:cs typeface="Arial"/>
                  <a:sym typeface="Arial"/>
                </a:rPr>
                <a:t>Create engaging and informative materials such as videos, readings, or interactive modules and use multimedia elements to cater to diverse learning styles and maintain student interest. </a:t>
              </a:r>
              <a:endParaRPr sz="2500" b="0" i="0" u="none" strike="noStrike" cap="none">
                <a:solidFill>
                  <a:srgbClr val="000000"/>
                </a:solidFill>
                <a:latin typeface="Arial"/>
                <a:ea typeface="Arial"/>
                <a:cs typeface="Arial"/>
                <a:sym typeface="Arial"/>
              </a:endParaRPr>
            </a:p>
          </p:txBody>
        </p:sp>
        <p:sp>
          <p:nvSpPr>
            <p:cNvPr id="519" name="Google Shape;519;p9"/>
            <p:cNvSpPr/>
            <p:nvPr/>
          </p:nvSpPr>
          <p:spPr>
            <a:xfrm>
              <a:off x="0" y="2074930"/>
              <a:ext cx="15948000" cy="1659376"/>
            </a:xfrm>
            <a:prstGeom prst="roundRect">
              <a:avLst>
                <a:gd name="adj" fmla="val 10000"/>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9"/>
            <p:cNvSpPr/>
            <p:nvPr/>
          </p:nvSpPr>
          <p:spPr>
            <a:xfrm>
              <a:off x="501961" y="2448289"/>
              <a:ext cx="912657" cy="912657"/>
            </a:xfrm>
            <a:prstGeom prst="rect">
              <a:avLst/>
            </a:prstGeom>
            <a:blipFill rotWithShape="1">
              <a:blip r:embed="rId8">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9"/>
            <p:cNvSpPr/>
            <p:nvPr/>
          </p:nvSpPr>
          <p:spPr>
            <a:xfrm>
              <a:off x="1916580" y="2074930"/>
              <a:ext cx="14031419" cy="165937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9"/>
            <p:cNvSpPr txBox="1"/>
            <p:nvPr/>
          </p:nvSpPr>
          <p:spPr>
            <a:xfrm>
              <a:off x="1916580" y="2074930"/>
              <a:ext cx="14031419" cy="1659376"/>
            </a:xfrm>
            <a:prstGeom prst="rect">
              <a:avLst/>
            </a:prstGeom>
            <a:noFill/>
            <a:ln>
              <a:noFill/>
            </a:ln>
          </p:spPr>
          <p:txBody>
            <a:bodyPr spcFirstLastPara="1" wrap="square" lIns="175600" tIns="175600" rIns="175600" bIns="175600" anchor="ctr" anchorCtr="0">
              <a:noAutofit/>
            </a:bodyPr>
            <a:lstStyle/>
            <a:p>
              <a:pPr marL="0" marR="0" lvl="0" indent="0" algn="l" rtl="0">
                <a:lnSpc>
                  <a:spcPct val="100000"/>
                </a:lnSpc>
                <a:spcBef>
                  <a:spcPts val="0"/>
                </a:spcBef>
                <a:spcAft>
                  <a:spcPts val="0"/>
                </a:spcAft>
                <a:buClr>
                  <a:srgbClr val="000000"/>
                </a:buClr>
                <a:buSzPts val="2500"/>
                <a:buFont typeface="Arial"/>
                <a:buNone/>
              </a:pPr>
              <a:r>
                <a:rPr lang="en-GB" sz="2500" b="1" i="0" u="sng" strike="noStrike" cap="none">
                  <a:solidFill>
                    <a:srgbClr val="000000"/>
                  </a:solidFill>
                  <a:latin typeface="Arial"/>
                  <a:ea typeface="Arial"/>
                  <a:cs typeface="Arial"/>
                  <a:sym typeface="Arial"/>
                </a:rPr>
                <a:t>Ensuring Accessibility: </a:t>
              </a:r>
              <a:r>
                <a:rPr lang="en-GB" sz="2500" b="0" i="0" u="none" strike="noStrike" cap="none">
                  <a:solidFill>
                    <a:srgbClr val="000000"/>
                  </a:solidFill>
                  <a:latin typeface="Arial"/>
                  <a:ea typeface="Arial"/>
                  <a:cs typeface="Arial"/>
                  <a:sym typeface="Arial"/>
                </a:rPr>
                <a:t>Provide multiple formats for accessing materials to accommodate different learning needs and ensure compatibility with various devices and internet connections to promote accessibility for all students. </a:t>
              </a:r>
              <a:endParaRPr sz="2500" b="0" i="0" u="none" strike="noStrike" cap="none">
                <a:solidFill>
                  <a:srgbClr val="000000"/>
                </a:solidFill>
                <a:latin typeface="Arial"/>
                <a:ea typeface="Arial"/>
                <a:cs typeface="Arial"/>
                <a:sym typeface="Arial"/>
              </a:endParaRPr>
            </a:p>
          </p:txBody>
        </p:sp>
        <p:sp>
          <p:nvSpPr>
            <p:cNvPr id="523" name="Google Shape;523;p9"/>
            <p:cNvSpPr/>
            <p:nvPr/>
          </p:nvSpPr>
          <p:spPr>
            <a:xfrm>
              <a:off x="0" y="4149151"/>
              <a:ext cx="15948000" cy="1659376"/>
            </a:xfrm>
            <a:prstGeom prst="roundRect">
              <a:avLst>
                <a:gd name="adj" fmla="val 10000"/>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9"/>
            <p:cNvSpPr/>
            <p:nvPr/>
          </p:nvSpPr>
          <p:spPr>
            <a:xfrm>
              <a:off x="501961" y="4522510"/>
              <a:ext cx="912657" cy="912657"/>
            </a:xfrm>
            <a:prstGeom prst="rect">
              <a:avLst/>
            </a:prstGeom>
            <a:blipFill rotWithShape="1">
              <a:blip r:embed="rId9">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9"/>
            <p:cNvSpPr/>
            <p:nvPr/>
          </p:nvSpPr>
          <p:spPr>
            <a:xfrm>
              <a:off x="1916580" y="4149151"/>
              <a:ext cx="14031419" cy="165937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9"/>
            <p:cNvSpPr txBox="1"/>
            <p:nvPr/>
          </p:nvSpPr>
          <p:spPr>
            <a:xfrm>
              <a:off x="1916580" y="4149151"/>
              <a:ext cx="14031419" cy="1659376"/>
            </a:xfrm>
            <a:prstGeom prst="rect">
              <a:avLst/>
            </a:prstGeom>
            <a:noFill/>
            <a:ln>
              <a:noFill/>
            </a:ln>
          </p:spPr>
          <p:txBody>
            <a:bodyPr spcFirstLastPara="1" wrap="square" lIns="175600" tIns="175600" rIns="175600" bIns="175600" anchor="ctr" anchorCtr="0">
              <a:noAutofit/>
            </a:bodyPr>
            <a:lstStyle/>
            <a:p>
              <a:pPr marL="0" marR="0" lvl="0" indent="0" algn="l" rtl="0">
                <a:lnSpc>
                  <a:spcPct val="100000"/>
                </a:lnSpc>
                <a:spcBef>
                  <a:spcPts val="0"/>
                </a:spcBef>
                <a:spcAft>
                  <a:spcPts val="0"/>
                </a:spcAft>
                <a:buClr>
                  <a:srgbClr val="000000"/>
                </a:buClr>
                <a:buSzPts val="2500"/>
                <a:buFont typeface="Arial"/>
                <a:buNone/>
              </a:pPr>
              <a:r>
                <a:rPr lang="en-GB" sz="2500" b="1" i="0" u="sng" strike="noStrike" cap="none">
                  <a:solidFill>
                    <a:srgbClr val="000000"/>
                  </a:solidFill>
                  <a:latin typeface="Arial"/>
                  <a:ea typeface="Arial"/>
                  <a:cs typeface="Arial"/>
                  <a:sym typeface="Arial"/>
                </a:rPr>
                <a:t>Articulating Learning Objectives: </a:t>
              </a:r>
              <a:r>
                <a:rPr lang="en-GB" sz="2500" b="0" i="0" u="none" strike="noStrike" cap="none">
                  <a:solidFill>
                    <a:srgbClr val="000000"/>
                  </a:solidFill>
                  <a:latin typeface="Arial"/>
                  <a:ea typeface="Arial"/>
                  <a:cs typeface="Arial"/>
                  <a:sym typeface="Arial"/>
                </a:rPr>
                <a:t>Clearly communicate learning objectives for each session to guide student engagement with pre-class materials and align objectives with course outcomes and assessments to ensure coherence and relevance. </a:t>
              </a:r>
              <a:endParaRPr sz="2500" b="0" i="0" u="none" strike="noStrike" cap="none">
                <a:solidFill>
                  <a:srgbClr val="000000"/>
                </a:solidFill>
                <a:latin typeface="Arial"/>
                <a:ea typeface="Arial"/>
                <a:cs typeface="Arial"/>
                <a:sym typeface="Arial"/>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10"/>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2" name="Google Shape;532;p10"/>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3" name="Google Shape;533;p10"/>
          <p:cNvSpPr/>
          <p:nvPr/>
        </p:nvSpPr>
        <p:spPr>
          <a:xfrm rot="-5400000">
            <a:off x="8413662" y="-8678982"/>
            <a:ext cx="1246758" cy="18501918"/>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4" name="Google Shape;534;p10"/>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5" name="Google Shape;535;p10"/>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6" name="Google Shape;536;p10"/>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7" name="Google Shape;537;p10"/>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8" name="Google Shape;538;p10"/>
          <p:cNvSpPr txBox="1"/>
          <p:nvPr/>
        </p:nvSpPr>
        <p:spPr>
          <a:xfrm>
            <a:off x="792000" y="1548000"/>
            <a:ext cx="12181388" cy="30777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en-GB" sz="4000" b="0" i="0" u="none" strike="noStrike" cap="none">
                <a:solidFill>
                  <a:srgbClr val="033C5B"/>
                </a:solidFill>
                <a:latin typeface="Arial"/>
                <a:ea typeface="Arial"/>
                <a:cs typeface="Arial"/>
                <a:sym typeface="Arial"/>
              </a:rPr>
              <a:t>Strategies</a:t>
            </a:r>
            <a:endParaRPr sz="4000" b="0" i="0" u="none" strike="noStrike" cap="none">
              <a:solidFill>
                <a:srgbClr val="033C5B"/>
              </a:solidFill>
              <a:latin typeface="Arial"/>
              <a:ea typeface="Arial"/>
              <a:cs typeface="Arial"/>
              <a:sym typeface="Arial"/>
            </a:endParaRPr>
          </a:p>
        </p:txBody>
      </p:sp>
      <p:sp>
        <p:nvSpPr>
          <p:cNvPr id="539" name="Google Shape;539;p10"/>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0" name="Google Shape;540;p10"/>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1" name="Google Shape;541;p10"/>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2" name="Google Shape;542;p10"/>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pic>
        <p:nvPicPr>
          <p:cNvPr id="543" name="Google Shape;543;p10"/>
          <p:cNvPicPr preferRelativeResize="0"/>
          <p:nvPr/>
        </p:nvPicPr>
        <p:blipFill rotWithShape="1">
          <a:blip r:embed="rId6">
            <a:alphaModFix/>
          </a:blip>
          <a:srcRect/>
          <a:stretch/>
        </p:blipFill>
        <p:spPr>
          <a:xfrm>
            <a:off x="15697200" y="9183021"/>
            <a:ext cx="1727565" cy="628205"/>
          </a:xfrm>
          <a:prstGeom prst="rect">
            <a:avLst/>
          </a:prstGeom>
          <a:noFill/>
          <a:ln>
            <a:noFill/>
          </a:ln>
        </p:spPr>
      </p:pic>
      <p:grpSp>
        <p:nvGrpSpPr>
          <p:cNvPr id="544" name="Google Shape;544;p10"/>
          <p:cNvGrpSpPr/>
          <p:nvPr/>
        </p:nvGrpSpPr>
        <p:grpSpPr>
          <a:xfrm>
            <a:off x="792000" y="2509486"/>
            <a:ext cx="15947999" cy="5803790"/>
            <a:chOff x="0" y="2723"/>
            <a:chExt cx="15947999" cy="5803790"/>
          </a:xfrm>
        </p:grpSpPr>
        <p:sp>
          <p:nvSpPr>
            <p:cNvPr id="545" name="Google Shape;545;p10"/>
            <p:cNvSpPr/>
            <p:nvPr/>
          </p:nvSpPr>
          <p:spPr>
            <a:xfrm>
              <a:off x="3189599" y="2723"/>
              <a:ext cx="12758400" cy="788558"/>
            </a:xfrm>
            <a:prstGeom prst="rect">
              <a:avLst/>
            </a:prstGeom>
            <a:gradFill>
              <a:gsLst>
                <a:gs pos="0">
                  <a:srgbClr val="FFBD80"/>
                </a:gs>
                <a:gs pos="35000">
                  <a:srgbClr val="FFCFA8"/>
                </a:gs>
                <a:gs pos="100000">
                  <a:srgbClr val="FFEBD9"/>
                </a:gs>
              </a:gsLst>
              <a:lin ang="16200000" scaled="0"/>
            </a:gradFill>
            <a:ln w="9525" cap="flat" cmpd="sng">
              <a:solidFill>
                <a:srgbClr val="F79543"/>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0"/>
            <p:cNvSpPr txBox="1"/>
            <p:nvPr/>
          </p:nvSpPr>
          <p:spPr>
            <a:xfrm>
              <a:off x="3189599" y="2723"/>
              <a:ext cx="12758400" cy="788558"/>
            </a:xfrm>
            <a:prstGeom prst="rect">
              <a:avLst/>
            </a:prstGeom>
            <a:noFill/>
            <a:ln>
              <a:noFill/>
            </a:ln>
          </p:spPr>
          <p:txBody>
            <a:bodyPr spcFirstLastPara="1" wrap="square" lIns="247525" tIns="200275" rIns="247525" bIns="200275"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en-GB" sz="1400" b="0" i="0" u="none" strike="noStrike" cap="none">
                  <a:solidFill>
                    <a:schemeClr val="dk1"/>
                  </a:solidFill>
                  <a:latin typeface="Arial"/>
                  <a:ea typeface="Arial"/>
                  <a:cs typeface="Arial"/>
                  <a:sym typeface="Arial"/>
                </a:rPr>
                <a:t>Incorporate formative assessments such as quizzes, reflections, or online discussions to ensure students engage with pre-class materials.</a:t>
              </a:r>
              <a:endParaRPr/>
            </a:p>
          </p:txBody>
        </p:sp>
        <p:sp>
          <p:nvSpPr>
            <p:cNvPr id="547" name="Google Shape;547;p10"/>
            <p:cNvSpPr/>
            <p:nvPr/>
          </p:nvSpPr>
          <p:spPr>
            <a:xfrm>
              <a:off x="0" y="2723"/>
              <a:ext cx="3189600" cy="788558"/>
            </a:xfrm>
            <a:prstGeom prst="rect">
              <a:avLst/>
            </a:prstGeom>
            <a:gradFill>
              <a:gsLst>
                <a:gs pos="0">
                  <a:schemeClr val="lt1"/>
                </a:gs>
                <a:gs pos="35000">
                  <a:schemeClr val="lt1"/>
                </a:gs>
                <a:gs pos="100000">
                  <a:schemeClr val="lt1"/>
                </a:gs>
              </a:gsLst>
              <a:lin ang="16200000" scaled="0"/>
            </a:gradFill>
            <a:ln w="9525" cap="flat" cmpd="sng">
              <a:solidFill>
                <a:srgbClr val="F795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0"/>
            <p:cNvSpPr txBox="1"/>
            <p:nvPr/>
          </p:nvSpPr>
          <p:spPr>
            <a:xfrm>
              <a:off x="0" y="2723"/>
              <a:ext cx="3189600" cy="788558"/>
            </a:xfrm>
            <a:prstGeom prst="rect">
              <a:avLst/>
            </a:prstGeom>
            <a:noFill/>
            <a:ln>
              <a:noFill/>
            </a:ln>
          </p:spPr>
          <p:txBody>
            <a:bodyPr spcFirstLastPara="1" wrap="square" lIns="168775" tIns="77875" rIns="168775" bIns="7787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GB" sz="1800" b="0" i="0" u="none" strike="noStrike" cap="none">
                  <a:solidFill>
                    <a:srgbClr val="000000"/>
                  </a:solidFill>
                  <a:latin typeface="Arial"/>
                  <a:ea typeface="Arial"/>
                  <a:cs typeface="Arial"/>
                  <a:sym typeface="Arial"/>
                </a:rPr>
                <a:t>Incorporate</a:t>
              </a:r>
              <a:endParaRPr/>
            </a:p>
          </p:txBody>
        </p:sp>
        <p:sp>
          <p:nvSpPr>
            <p:cNvPr id="549" name="Google Shape;549;p10"/>
            <p:cNvSpPr/>
            <p:nvPr/>
          </p:nvSpPr>
          <p:spPr>
            <a:xfrm>
              <a:off x="3189599" y="838595"/>
              <a:ext cx="12758400" cy="788558"/>
            </a:xfrm>
            <a:prstGeom prst="rect">
              <a:avLst/>
            </a:prstGeom>
            <a:gradFill>
              <a:gsLst>
                <a:gs pos="0">
                  <a:srgbClr val="FFBD80"/>
                </a:gs>
                <a:gs pos="35000">
                  <a:srgbClr val="FFCFA8"/>
                </a:gs>
                <a:gs pos="100000">
                  <a:srgbClr val="FFEBD9"/>
                </a:gs>
              </a:gsLst>
              <a:lin ang="16200000" scaled="0"/>
            </a:gradFill>
            <a:ln w="9525" cap="flat" cmpd="sng">
              <a:solidFill>
                <a:srgbClr val="F79543"/>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0"/>
            <p:cNvSpPr txBox="1"/>
            <p:nvPr/>
          </p:nvSpPr>
          <p:spPr>
            <a:xfrm>
              <a:off x="3189599" y="838595"/>
              <a:ext cx="12758400" cy="788558"/>
            </a:xfrm>
            <a:prstGeom prst="rect">
              <a:avLst/>
            </a:prstGeom>
            <a:noFill/>
            <a:ln>
              <a:noFill/>
            </a:ln>
          </p:spPr>
          <p:txBody>
            <a:bodyPr spcFirstLastPara="1" wrap="square" lIns="247525" tIns="200275" rIns="247525" bIns="200275"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en-GB" sz="1400" b="0" i="0" u="none" strike="noStrike" cap="none">
                  <a:solidFill>
                    <a:schemeClr val="dk1"/>
                  </a:solidFill>
                  <a:latin typeface="Arial"/>
                  <a:ea typeface="Arial"/>
                  <a:cs typeface="Arial"/>
                  <a:sym typeface="Arial"/>
                </a:rPr>
                <a:t>Set deadlines and provide incentives for completing pre-class assignments to promote accountability and motivation.</a:t>
              </a:r>
              <a:endParaRPr/>
            </a:p>
          </p:txBody>
        </p:sp>
        <p:sp>
          <p:nvSpPr>
            <p:cNvPr id="551" name="Google Shape;551;p10"/>
            <p:cNvSpPr/>
            <p:nvPr/>
          </p:nvSpPr>
          <p:spPr>
            <a:xfrm>
              <a:off x="0" y="838595"/>
              <a:ext cx="3189600" cy="788558"/>
            </a:xfrm>
            <a:prstGeom prst="rect">
              <a:avLst/>
            </a:prstGeom>
            <a:gradFill>
              <a:gsLst>
                <a:gs pos="0">
                  <a:schemeClr val="lt1"/>
                </a:gs>
                <a:gs pos="35000">
                  <a:schemeClr val="lt1"/>
                </a:gs>
                <a:gs pos="100000">
                  <a:schemeClr val="lt1"/>
                </a:gs>
              </a:gsLst>
              <a:lin ang="16200000" scaled="0"/>
            </a:gradFill>
            <a:ln w="9525" cap="flat" cmpd="sng">
              <a:solidFill>
                <a:srgbClr val="F795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0"/>
            <p:cNvSpPr txBox="1"/>
            <p:nvPr/>
          </p:nvSpPr>
          <p:spPr>
            <a:xfrm>
              <a:off x="0" y="838595"/>
              <a:ext cx="3189600" cy="788558"/>
            </a:xfrm>
            <a:prstGeom prst="rect">
              <a:avLst/>
            </a:prstGeom>
            <a:noFill/>
            <a:ln>
              <a:noFill/>
            </a:ln>
          </p:spPr>
          <p:txBody>
            <a:bodyPr spcFirstLastPara="1" wrap="square" lIns="168775" tIns="77875" rIns="168775" bIns="7787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GB" sz="1800" b="0" i="0" u="none" strike="noStrike" cap="none">
                  <a:solidFill>
                    <a:srgbClr val="000000"/>
                  </a:solidFill>
                  <a:latin typeface="Arial"/>
                  <a:ea typeface="Arial"/>
                  <a:cs typeface="Arial"/>
                  <a:sym typeface="Arial"/>
                </a:rPr>
                <a:t>Set</a:t>
              </a:r>
              <a:endParaRPr/>
            </a:p>
          </p:txBody>
        </p:sp>
        <p:sp>
          <p:nvSpPr>
            <p:cNvPr id="553" name="Google Shape;553;p10"/>
            <p:cNvSpPr/>
            <p:nvPr/>
          </p:nvSpPr>
          <p:spPr>
            <a:xfrm>
              <a:off x="3189599" y="1674467"/>
              <a:ext cx="12758400" cy="788558"/>
            </a:xfrm>
            <a:prstGeom prst="rect">
              <a:avLst/>
            </a:prstGeom>
            <a:gradFill>
              <a:gsLst>
                <a:gs pos="0">
                  <a:srgbClr val="FFBD80"/>
                </a:gs>
                <a:gs pos="35000">
                  <a:srgbClr val="FFCFA8"/>
                </a:gs>
                <a:gs pos="100000">
                  <a:srgbClr val="FFEBD9"/>
                </a:gs>
              </a:gsLst>
              <a:lin ang="16200000" scaled="0"/>
            </a:gradFill>
            <a:ln w="9525" cap="flat" cmpd="sng">
              <a:solidFill>
                <a:srgbClr val="F79543"/>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0"/>
            <p:cNvSpPr txBox="1"/>
            <p:nvPr/>
          </p:nvSpPr>
          <p:spPr>
            <a:xfrm>
              <a:off x="3189599" y="1674467"/>
              <a:ext cx="12758400" cy="788558"/>
            </a:xfrm>
            <a:prstGeom prst="rect">
              <a:avLst/>
            </a:prstGeom>
            <a:noFill/>
            <a:ln>
              <a:noFill/>
            </a:ln>
          </p:spPr>
          <p:txBody>
            <a:bodyPr spcFirstLastPara="1" wrap="square" lIns="247525" tIns="200275" rIns="247525" bIns="200275"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en-GB" sz="1400" b="0" i="0" u="none" strike="noStrike" cap="none">
                  <a:solidFill>
                    <a:schemeClr val="dk1"/>
                  </a:solidFill>
                  <a:latin typeface="Arial"/>
                  <a:ea typeface="Arial"/>
                  <a:cs typeface="Arial"/>
                  <a:sym typeface="Arial"/>
                </a:rPr>
                <a:t>Plan interactive and collaborative activities that build upon pre-class materials and encourage active participation.</a:t>
              </a:r>
              <a:endParaRPr/>
            </a:p>
          </p:txBody>
        </p:sp>
        <p:sp>
          <p:nvSpPr>
            <p:cNvPr id="555" name="Google Shape;555;p10"/>
            <p:cNvSpPr/>
            <p:nvPr/>
          </p:nvSpPr>
          <p:spPr>
            <a:xfrm>
              <a:off x="0" y="1674467"/>
              <a:ext cx="3189600" cy="788558"/>
            </a:xfrm>
            <a:prstGeom prst="rect">
              <a:avLst/>
            </a:prstGeom>
            <a:gradFill>
              <a:gsLst>
                <a:gs pos="0">
                  <a:schemeClr val="lt1"/>
                </a:gs>
                <a:gs pos="35000">
                  <a:schemeClr val="lt1"/>
                </a:gs>
                <a:gs pos="100000">
                  <a:schemeClr val="lt1"/>
                </a:gs>
              </a:gsLst>
              <a:lin ang="16200000" scaled="0"/>
            </a:gradFill>
            <a:ln w="9525" cap="flat" cmpd="sng">
              <a:solidFill>
                <a:srgbClr val="F795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0"/>
            <p:cNvSpPr txBox="1"/>
            <p:nvPr/>
          </p:nvSpPr>
          <p:spPr>
            <a:xfrm>
              <a:off x="0" y="1674467"/>
              <a:ext cx="3189600" cy="788558"/>
            </a:xfrm>
            <a:prstGeom prst="rect">
              <a:avLst/>
            </a:prstGeom>
            <a:noFill/>
            <a:ln>
              <a:noFill/>
            </a:ln>
          </p:spPr>
          <p:txBody>
            <a:bodyPr spcFirstLastPara="1" wrap="square" lIns="168775" tIns="77875" rIns="168775" bIns="7787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GB" sz="1800" b="0" i="0" u="none" strike="noStrike" cap="none">
                  <a:solidFill>
                    <a:srgbClr val="000000"/>
                  </a:solidFill>
                  <a:latin typeface="Arial"/>
                  <a:ea typeface="Arial"/>
                  <a:cs typeface="Arial"/>
                  <a:sym typeface="Arial"/>
                </a:rPr>
                <a:t>Plan</a:t>
              </a:r>
              <a:endParaRPr/>
            </a:p>
          </p:txBody>
        </p:sp>
        <p:sp>
          <p:nvSpPr>
            <p:cNvPr id="557" name="Google Shape;557;p10"/>
            <p:cNvSpPr/>
            <p:nvPr/>
          </p:nvSpPr>
          <p:spPr>
            <a:xfrm>
              <a:off x="3189599" y="2510339"/>
              <a:ext cx="12758400" cy="788558"/>
            </a:xfrm>
            <a:prstGeom prst="rect">
              <a:avLst/>
            </a:prstGeom>
            <a:gradFill>
              <a:gsLst>
                <a:gs pos="0">
                  <a:srgbClr val="FFBD80"/>
                </a:gs>
                <a:gs pos="35000">
                  <a:srgbClr val="FFCFA8"/>
                </a:gs>
                <a:gs pos="100000">
                  <a:srgbClr val="FFEBD9"/>
                </a:gs>
              </a:gsLst>
              <a:lin ang="16200000" scaled="0"/>
            </a:gradFill>
            <a:ln w="9525" cap="flat" cmpd="sng">
              <a:solidFill>
                <a:srgbClr val="F79543"/>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0"/>
            <p:cNvSpPr txBox="1"/>
            <p:nvPr/>
          </p:nvSpPr>
          <p:spPr>
            <a:xfrm>
              <a:off x="3189599" y="2510339"/>
              <a:ext cx="12758400" cy="788558"/>
            </a:xfrm>
            <a:prstGeom prst="rect">
              <a:avLst/>
            </a:prstGeom>
            <a:noFill/>
            <a:ln>
              <a:noFill/>
            </a:ln>
          </p:spPr>
          <p:txBody>
            <a:bodyPr spcFirstLastPara="1" wrap="square" lIns="247525" tIns="200275" rIns="247525" bIns="200275"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en-GB" sz="1400" b="0" i="0" u="none" strike="noStrike" cap="none">
                  <a:solidFill>
                    <a:schemeClr val="dk1"/>
                  </a:solidFill>
                  <a:latin typeface="Arial"/>
                  <a:ea typeface="Arial"/>
                  <a:cs typeface="Arial"/>
                  <a:sym typeface="Arial"/>
                </a:rPr>
                <a:t>Use a variety of instructional strategies such as group discussions, case studies, problem-solving tasks, and hands-on exercises to promote deeper learning.</a:t>
              </a:r>
              <a:endParaRPr/>
            </a:p>
          </p:txBody>
        </p:sp>
        <p:sp>
          <p:nvSpPr>
            <p:cNvPr id="559" name="Google Shape;559;p10"/>
            <p:cNvSpPr/>
            <p:nvPr/>
          </p:nvSpPr>
          <p:spPr>
            <a:xfrm>
              <a:off x="0" y="2510339"/>
              <a:ext cx="3189600" cy="788558"/>
            </a:xfrm>
            <a:prstGeom prst="rect">
              <a:avLst/>
            </a:prstGeom>
            <a:gradFill>
              <a:gsLst>
                <a:gs pos="0">
                  <a:schemeClr val="lt1"/>
                </a:gs>
                <a:gs pos="35000">
                  <a:schemeClr val="lt1"/>
                </a:gs>
                <a:gs pos="100000">
                  <a:schemeClr val="lt1"/>
                </a:gs>
              </a:gsLst>
              <a:lin ang="16200000" scaled="0"/>
            </a:gradFill>
            <a:ln w="9525" cap="flat" cmpd="sng">
              <a:solidFill>
                <a:srgbClr val="F795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0"/>
            <p:cNvSpPr txBox="1"/>
            <p:nvPr/>
          </p:nvSpPr>
          <p:spPr>
            <a:xfrm>
              <a:off x="0" y="2510339"/>
              <a:ext cx="3189600" cy="788558"/>
            </a:xfrm>
            <a:prstGeom prst="rect">
              <a:avLst/>
            </a:prstGeom>
            <a:noFill/>
            <a:ln>
              <a:noFill/>
            </a:ln>
          </p:spPr>
          <p:txBody>
            <a:bodyPr spcFirstLastPara="1" wrap="square" lIns="168775" tIns="77875" rIns="168775" bIns="7787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GB" sz="1800" b="0" i="0" u="none" strike="noStrike" cap="none">
                  <a:solidFill>
                    <a:srgbClr val="000000"/>
                  </a:solidFill>
                  <a:latin typeface="Arial"/>
                  <a:ea typeface="Arial"/>
                  <a:cs typeface="Arial"/>
                  <a:sym typeface="Arial"/>
                </a:rPr>
                <a:t>Use</a:t>
              </a:r>
              <a:endParaRPr/>
            </a:p>
          </p:txBody>
        </p:sp>
        <p:sp>
          <p:nvSpPr>
            <p:cNvPr id="561" name="Google Shape;561;p10"/>
            <p:cNvSpPr/>
            <p:nvPr/>
          </p:nvSpPr>
          <p:spPr>
            <a:xfrm>
              <a:off x="3189599" y="3346211"/>
              <a:ext cx="12758400" cy="788558"/>
            </a:xfrm>
            <a:prstGeom prst="rect">
              <a:avLst/>
            </a:prstGeom>
            <a:gradFill>
              <a:gsLst>
                <a:gs pos="0">
                  <a:srgbClr val="FFBD80"/>
                </a:gs>
                <a:gs pos="35000">
                  <a:srgbClr val="FFCFA8"/>
                </a:gs>
                <a:gs pos="100000">
                  <a:srgbClr val="FFEBD9"/>
                </a:gs>
              </a:gsLst>
              <a:lin ang="16200000" scaled="0"/>
            </a:gradFill>
            <a:ln w="9525" cap="flat" cmpd="sng">
              <a:solidFill>
                <a:srgbClr val="F79543"/>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0"/>
            <p:cNvSpPr txBox="1"/>
            <p:nvPr/>
          </p:nvSpPr>
          <p:spPr>
            <a:xfrm>
              <a:off x="3189599" y="3346211"/>
              <a:ext cx="12758400" cy="788558"/>
            </a:xfrm>
            <a:prstGeom prst="rect">
              <a:avLst/>
            </a:prstGeom>
            <a:noFill/>
            <a:ln>
              <a:noFill/>
            </a:ln>
          </p:spPr>
          <p:txBody>
            <a:bodyPr spcFirstLastPara="1" wrap="square" lIns="247525" tIns="200275" rIns="247525" bIns="200275"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en-GB" sz="1400" b="0" i="0" u="none" strike="noStrike" cap="none">
                  <a:solidFill>
                    <a:schemeClr val="dk1"/>
                  </a:solidFill>
                  <a:latin typeface="Arial"/>
                  <a:ea typeface="Arial"/>
                  <a:cs typeface="Arial"/>
                  <a:sym typeface="Arial"/>
                </a:rPr>
                <a:t>Offer individualized support during in-class sessions through targeted interventions and differentiated instruction.</a:t>
              </a:r>
              <a:endParaRPr/>
            </a:p>
          </p:txBody>
        </p:sp>
        <p:sp>
          <p:nvSpPr>
            <p:cNvPr id="563" name="Google Shape;563;p10"/>
            <p:cNvSpPr/>
            <p:nvPr/>
          </p:nvSpPr>
          <p:spPr>
            <a:xfrm>
              <a:off x="0" y="3346211"/>
              <a:ext cx="3189600" cy="788558"/>
            </a:xfrm>
            <a:prstGeom prst="rect">
              <a:avLst/>
            </a:prstGeom>
            <a:gradFill>
              <a:gsLst>
                <a:gs pos="0">
                  <a:schemeClr val="lt1"/>
                </a:gs>
                <a:gs pos="35000">
                  <a:schemeClr val="lt1"/>
                </a:gs>
                <a:gs pos="100000">
                  <a:schemeClr val="lt1"/>
                </a:gs>
              </a:gsLst>
              <a:lin ang="16200000" scaled="0"/>
            </a:gradFill>
            <a:ln w="9525" cap="flat" cmpd="sng">
              <a:solidFill>
                <a:srgbClr val="F795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0"/>
            <p:cNvSpPr txBox="1"/>
            <p:nvPr/>
          </p:nvSpPr>
          <p:spPr>
            <a:xfrm>
              <a:off x="0" y="3346211"/>
              <a:ext cx="3189600" cy="788558"/>
            </a:xfrm>
            <a:prstGeom prst="rect">
              <a:avLst/>
            </a:prstGeom>
            <a:noFill/>
            <a:ln>
              <a:noFill/>
            </a:ln>
          </p:spPr>
          <p:txBody>
            <a:bodyPr spcFirstLastPara="1" wrap="square" lIns="168775" tIns="77875" rIns="168775" bIns="7787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GB" sz="1800" b="0" i="0" u="none" strike="noStrike" cap="none">
                  <a:solidFill>
                    <a:srgbClr val="000000"/>
                  </a:solidFill>
                  <a:latin typeface="Arial"/>
                  <a:ea typeface="Arial"/>
                  <a:cs typeface="Arial"/>
                  <a:sym typeface="Arial"/>
                </a:rPr>
                <a:t>Offer</a:t>
              </a:r>
              <a:endParaRPr/>
            </a:p>
          </p:txBody>
        </p:sp>
        <p:sp>
          <p:nvSpPr>
            <p:cNvPr id="565" name="Google Shape;565;p10"/>
            <p:cNvSpPr/>
            <p:nvPr/>
          </p:nvSpPr>
          <p:spPr>
            <a:xfrm>
              <a:off x="3189599" y="4182083"/>
              <a:ext cx="12758400" cy="788558"/>
            </a:xfrm>
            <a:prstGeom prst="rect">
              <a:avLst/>
            </a:prstGeom>
            <a:gradFill>
              <a:gsLst>
                <a:gs pos="0">
                  <a:srgbClr val="FFBD80"/>
                </a:gs>
                <a:gs pos="35000">
                  <a:srgbClr val="FFCFA8"/>
                </a:gs>
                <a:gs pos="100000">
                  <a:srgbClr val="FFEBD9"/>
                </a:gs>
              </a:gsLst>
              <a:lin ang="16200000" scaled="0"/>
            </a:gradFill>
            <a:ln w="9525" cap="flat" cmpd="sng">
              <a:solidFill>
                <a:srgbClr val="F79543"/>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0"/>
            <p:cNvSpPr txBox="1"/>
            <p:nvPr/>
          </p:nvSpPr>
          <p:spPr>
            <a:xfrm>
              <a:off x="3189599" y="4182083"/>
              <a:ext cx="12758400" cy="788558"/>
            </a:xfrm>
            <a:prstGeom prst="rect">
              <a:avLst/>
            </a:prstGeom>
            <a:noFill/>
            <a:ln>
              <a:noFill/>
            </a:ln>
          </p:spPr>
          <p:txBody>
            <a:bodyPr spcFirstLastPara="1" wrap="square" lIns="247525" tIns="200275" rIns="247525" bIns="200275"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en-GB" sz="1400" b="0" i="0" u="none" strike="noStrike" cap="none">
                  <a:solidFill>
                    <a:schemeClr val="dk1"/>
                  </a:solidFill>
                  <a:latin typeface="Arial"/>
                  <a:ea typeface="Arial"/>
                  <a:cs typeface="Arial"/>
                  <a:sym typeface="Arial"/>
                </a:rPr>
                <a:t>Provide timely feedback on student progress and performance to address misconceptions and guide further learning.</a:t>
              </a:r>
              <a:endParaRPr/>
            </a:p>
          </p:txBody>
        </p:sp>
        <p:sp>
          <p:nvSpPr>
            <p:cNvPr id="567" name="Google Shape;567;p10"/>
            <p:cNvSpPr/>
            <p:nvPr/>
          </p:nvSpPr>
          <p:spPr>
            <a:xfrm>
              <a:off x="0" y="4182083"/>
              <a:ext cx="3189600" cy="788558"/>
            </a:xfrm>
            <a:prstGeom prst="rect">
              <a:avLst/>
            </a:prstGeom>
            <a:gradFill>
              <a:gsLst>
                <a:gs pos="0">
                  <a:schemeClr val="lt1"/>
                </a:gs>
                <a:gs pos="35000">
                  <a:schemeClr val="lt1"/>
                </a:gs>
                <a:gs pos="100000">
                  <a:schemeClr val="lt1"/>
                </a:gs>
              </a:gsLst>
              <a:lin ang="16200000" scaled="0"/>
            </a:gradFill>
            <a:ln w="9525" cap="flat" cmpd="sng">
              <a:solidFill>
                <a:srgbClr val="F795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0"/>
            <p:cNvSpPr txBox="1"/>
            <p:nvPr/>
          </p:nvSpPr>
          <p:spPr>
            <a:xfrm>
              <a:off x="0" y="4182083"/>
              <a:ext cx="3189600" cy="788558"/>
            </a:xfrm>
            <a:prstGeom prst="rect">
              <a:avLst/>
            </a:prstGeom>
            <a:noFill/>
            <a:ln>
              <a:noFill/>
            </a:ln>
          </p:spPr>
          <p:txBody>
            <a:bodyPr spcFirstLastPara="1" wrap="square" lIns="168775" tIns="77875" rIns="168775" bIns="7787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GB" sz="1800" b="0" i="0" u="none" strike="noStrike" cap="none">
                  <a:solidFill>
                    <a:srgbClr val="000000"/>
                  </a:solidFill>
                  <a:latin typeface="Arial"/>
                  <a:ea typeface="Arial"/>
                  <a:cs typeface="Arial"/>
                  <a:sym typeface="Arial"/>
                </a:rPr>
                <a:t>Provide</a:t>
              </a:r>
              <a:endParaRPr/>
            </a:p>
          </p:txBody>
        </p:sp>
        <p:sp>
          <p:nvSpPr>
            <p:cNvPr id="569" name="Google Shape;569;p10"/>
            <p:cNvSpPr/>
            <p:nvPr/>
          </p:nvSpPr>
          <p:spPr>
            <a:xfrm>
              <a:off x="3189599" y="5017955"/>
              <a:ext cx="12758400" cy="788558"/>
            </a:xfrm>
            <a:prstGeom prst="rect">
              <a:avLst/>
            </a:prstGeom>
            <a:gradFill>
              <a:gsLst>
                <a:gs pos="0">
                  <a:srgbClr val="FFBD80"/>
                </a:gs>
                <a:gs pos="35000">
                  <a:srgbClr val="FFCFA8"/>
                </a:gs>
                <a:gs pos="100000">
                  <a:srgbClr val="FFEBD9"/>
                </a:gs>
              </a:gsLst>
              <a:lin ang="16200000" scaled="0"/>
            </a:gradFill>
            <a:ln w="9525" cap="flat" cmpd="sng">
              <a:solidFill>
                <a:srgbClr val="F79543"/>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0"/>
            <p:cNvSpPr txBox="1"/>
            <p:nvPr/>
          </p:nvSpPr>
          <p:spPr>
            <a:xfrm>
              <a:off x="3189599" y="5017955"/>
              <a:ext cx="12758400" cy="788558"/>
            </a:xfrm>
            <a:prstGeom prst="rect">
              <a:avLst/>
            </a:prstGeom>
            <a:noFill/>
            <a:ln>
              <a:noFill/>
            </a:ln>
          </p:spPr>
          <p:txBody>
            <a:bodyPr spcFirstLastPara="1" wrap="square" lIns="247525" tIns="200275" rIns="247525" bIns="200275"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en-GB" sz="1400" b="0" i="0" u="none" strike="noStrike" cap="none">
                  <a:solidFill>
                    <a:schemeClr val="dk1"/>
                  </a:solidFill>
                  <a:latin typeface="Arial"/>
                  <a:ea typeface="Arial"/>
                  <a:cs typeface="Arial"/>
                  <a:sym typeface="Arial"/>
                </a:rPr>
                <a:t>Foster a supportive learning environment where students feel comfortable seeking help and participating actively in discussions.</a:t>
              </a:r>
              <a:endParaRPr/>
            </a:p>
          </p:txBody>
        </p:sp>
        <p:sp>
          <p:nvSpPr>
            <p:cNvPr id="571" name="Google Shape;571;p10"/>
            <p:cNvSpPr/>
            <p:nvPr/>
          </p:nvSpPr>
          <p:spPr>
            <a:xfrm>
              <a:off x="0" y="5017955"/>
              <a:ext cx="3189600" cy="788558"/>
            </a:xfrm>
            <a:prstGeom prst="rect">
              <a:avLst/>
            </a:prstGeom>
            <a:gradFill>
              <a:gsLst>
                <a:gs pos="0">
                  <a:schemeClr val="lt1"/>
                </a:gs>
                <a:gs pos="35000">
                  <a:schemeClr val="lt1"/>
                </a:gs>
                <a:gs pos="100000">
                  <a:schemeClr val="lt1"/>
                </a:gs>
              </a:gsLst>
              <a:lin ang="16200000" scaled="0"/>
            </a:gradFill>
            <a:ln w="9525" cap="flat" cmpd="sng">
              <a:solidFill>
                <a:srgbClr val="F795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0"/>
            <p:cNvSpPr txBox="1"/>
            <p:nvPr/>
          </p:nvSpPr>
          <p:spPr>
            <a:xfrm>
              <a:off x="0" y="5017955"/>
              <a:ext cx="3189600" cy="788558"/>
            </a:xfrm>
            <a:prstGeom prst="rect">
              <a:avLst/>
            </a:prstGeom>
            <a:noFill/>
            <a:ln>
              <a:noFill/>
            </a:ln>
          </p:spPr>
          <p:txBody>
            <a:bodyPr spcFirstLastPara="1" wrap="square" lIns="168775" tIns="77875" rIns="168775" bIns="7787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GB" sz="1800" b="0" i="0" u="none" strike="noStrike" cap="none">
                  <a:solidFill>
                    <a:srgbClr val="000000"/>
                  </a:solidFill>
                  <a:latin typeface="Arial"/>
                  <a:ea typeface="Arial"/>
                  <a:cs typeface="Arial"/>
                  <a:sym typeface="Arial"/>
                </a:rPr>
                <a:t>Foster</a:t>
              </a: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96"/>
        <p:cNvGrpSpPr/>
        <p:nvPr/>
      </p:nvGrpSpPr>
      <p:grpSpPr>
        <a:xfrm>
          <a:off x="0" y="0"/>
          <a:ext cx="0" cy="0"/>
          <a:chOff x="0" y="0"/>
          <a:chExt cx="0" cy="0"/>
        </a:xfrm>
      </p:grpSpPr>
      <p:sp>
        <p:nvSpPr>
          <p:cNvPr id="97" name="Google Shape;97;p3"/>
          <p:cNvSpPr txBox="1"/>
          <p:nvPr/>
        </p:nvSpPr>
        <p:spPr>
          <a:xfrm>
            <a:off x="791999" y="827483"/>
            <a:ext cx="7632000" cy="1960191"/>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7000"/>
              <a:buFont typeface="Arial"/>
              <a:buNone/>
            </a:pPr>
            <a:r>
              <a:rPr lang="en-GB" sz="7000" b="1" i="0" u="none" strike="noStrike" cap="none">
                <a:solidFill>
                  <a:srgbClr val="033C5B"/>
                </a:solidFill>
                <a:latin typeface="Arial"/>
                <a:ea typeface="Arial"/>
                <a:cs typeface="Arial"/>
                <a:sym typeface="Arial"/>
              </a:rPr>
              <a:t>Learning Objectives</a:t>
            </a:r>
            <a:endParaRPr sz="7000" b="1" i="0" u="none" strike="noStrike" cap="none">
              <a:solidFill>
                <a:srgbClr val="000000"/>
              </a:solidFill>
              <a:latin typeface="Arial"/>
              <a:ea typeface="Arial"/>
              <a:cs typeface="Arial"/>
              <a:sym typeface="Arial"/>
            </a:endParaRPr>
          </a:p>
        </p:txBody>
      </p:sp>
      <p:sp>
        <p:nvSpPr>
          <p:cNvPr id="98" name="Google Shape;98;p3"/>
          <p:cNvSpPr txBox="1"/>
          <p:nvPr/>
        </p:nvSpPr>
        <p:spPr>
          <a:xfrm>
            <a:off x="791999" y="3456000"/>
            <a:ext cx="7668000" cy="1471930"/>
          </a:xfrm>
          <a:prstGeom prst="rect">
            <a:avLst/>
          </a:prstGeom>
          <a:noFill/>
          <a:ln>
            <a:noFill/>
          </a:ln>
        </p:spPr>
        <p:txBody>
          <a:bodyPr spcFirstLastPara="1" wrap="square" lIns="0" tIns="0" rIns="0" bIns="0" anchor="t" anchorCtr="0">
            <a:noAutofit/>
          </a:bodyPr>
          <a:lstStyle/>
          <a:p>
            <a:pPr marL="302259" marR="0" lvl="1" indent="0" algn="l" rtl="0">
              <a:lnSpc>
                <a:spcPct val="100000"/>
              </a:lnSpc>
              <a:spcBef>
                <a:spcPts val="0"/>
              </a:spcBef>
              <a:spcAft>
                <a:spcPts val="0"/>
              </a:spcAft>
              <a:buNone/>
            </a:pPr>
            <a:r>
              <a:rPr lang="en-GB" sz="2400" b="0" i="0" u="none" strike="noStrike" cap="none">
                <a:solidFill>
                  <a:srgbClr val="121212"/>
                </a:solidFill>
                <a:latin typeface="Arial"/>
                <a:ea typeface="Arial"/>
                <a:cs typeface="Arial"/>
                <a:sym typeface="Arial"/>
              </a:rPr>
              <a:t>By the end of this unit, participants will be able to:</a:t>
            </a:r>
            <a:endParaRPr/>
          </a:p>
          <a:p>
            <a:pPr marL="645159" marR="0" lvl="1" indent="-342900" algn="l" rtl="0">
              <a:lnSpc>
                <a:spcPct val="100000"/>
              </a:lnSpc>
              <a:spcBef>
                <a:spcPts val="0"/>
              </a:spcBef>
              <a:spcAft>
                <a:spcPts val="0"/>
              </a:spcAft>
              <a:buClr>
                <a:srgbClr val="121212"/>
              </a:buClr>
              <a:buSzPts val="2400"/>
              <a:buFont typeface="Noto Sans Symbols"/>
              <a:buChar char="▪"/>
            </a:pPr>
            <a:r>
              <a:rPr lang="en-GB" sz="2400" b="0" i="0" u="none" strike="noStrike" cap="none">
                <a:solidFill>
                  <a:srgbClr val="121212"/>
                </a:solidFill>
                <a:latin typeface="Arial"/>
                <a:ea typeface="Arial"/>
                <a:cs typeface="Arial"/>
                <a:sym typeface="Arial"/>
              </a:rPr>
              <a:t>Understand the concept and principles of Flipped Classroom.</a:t>
            </a:r>
            <a:endParaRPr sz="1400" b="0" i="0" u="none" strike="noStrike" cap="none">
              <a:solidFill>
                <a:srgbClr val="000000"/>
              </a:solidFill>
              <a:latin typeface="Arial"/>
              <a:ea typeface="Arial"/>
              <a:cs typeface="Arial"/>
              <a:sym typeface="Arial"/>
            </a:endParaRPr>
          </a:p>
          <a:p>
            <a:pPr marL="645159" marR="0" lvl="1" indent="-342900" algn="l" rtl="0">
              <a:lnSpc>
                <a:spcPct val="100000"/>
              </a:lnSpc>
              <a:spcBef>
                <a:spcPts val="1200"/>
              </a:spcBef>
              <a:spcAft>
                <a:spcPts val="0"/>
              </a:spcAft>
              <a:buClr>
                <a:srgbClr val="121212"/>
              </a:buClr>
              <a:buSzPts val="2400"/>
              <a:buFont typeface="Noto Sans Symbols"/>
              <a:buChar char="▪"/>
            </a:pPr>
            <a:r>
              <a:rPr lang="en-GB" sz="2400" b="0" i="0" u="none" strike="noStrike" cap="none">
                <a:solidFill>
                  <a:srgbClr val="121212"/>
                </a:solidFill>
                <a:latin typeface="Arial"/>
                <a:ea typeface="Arial"/>
                <a:cs typeface="Arial"/>
                <a:sym typeface="Arial"/>
              </a:rPr>
              <a:t>Recognise the educational value where flipped learning is most effective and the factors influencing its effectiveness.</a:t>
            </a:r>
            <a:endParaRPr sz="1400" b="0" i="0" u="none" strike="noStrike" cap="none">
              <a:solidFill>
                <a:srgbClr val="000000"/>
              </a:solidFill>
              <a:latin typeface="Arial"/>
              <a:ea typeface="Arial"/>
              <a:cs typeface="Arial"/>
              <a:sym typeface="Arial"/>
            </a:endParaRPr>
          </a:p>
          <a:p>
            <a:pPr marL="645159" marR="0" lvl="1" indent="-342900" algn="l" rtl="0">
              <a:lnSpc>
                <a:spcPct val="100000"/>
              </a:lnSpc>
              <a:spcBef>
                <a:spcPts val="1200"/>
              </a:spcBef>
              <a:spcAft>
                <a:spcPts val="0"/>
              </a:spcAft>
              <a:buClr>
                <a:srgbClr val="121212"/>
              </a:buClr>
              <a:buSzPts val="2400"/>
              <a:buFont typeface="Noto Sans Symbols"/>
              <a:buChar char="▪"/>
            </a:pPr>
            <a:r>
              <a:rPr lang="en-GB" sz="2400" b="0" i="0" u="none" strike="noStrike" cap="none">
                <a:solidFill>
                  <a:srgbClr val="121212"/>
                </a:solidFill>
                <a:latin typeface="Arial"/>
                <a:ea typeface="Arial"/>
                <a:cs typeface="Arial"/>
                <a:sym typeface="Arial"/>
              </a:rPr>
              <a:t>Recognise the value of digital tools and creative thinking in the Flipped Classroom but the challenges that have to be faced as well. </a:t>
            </a:r>
            <a:endParaRPr/>
          </a:p>
          <a:p>
            <a:pPr marL="645159" marR="0" lvl="1" indent="-342900" algn="l" rtl="0">
              <a:lnSpc>
                <a:spcPct val="100000"/>
              </a:lnSpc>
              <a:spcBef>
                <a:spcPts val="1200"/>
              </a:spcBef>
              <a:spcAft>
                <a:spcPts val="0"/>
              </a:spcAft>
              <a:buClr>
                <a:srgbClr val="121212"/>
              </a:buClr>
              <a:buSzPts val="2400"/>
              <a:buFont typeface="Noto Sans Symbols"/>
              <a:buChar char="▪"/>
            </a:pPr>
            <a:r>
              <a:rPr lang="en-GB" sz="2400" b="0" i="0" u="none" strike="noStrike" cap="none">
                <a:solidFill>
                  <a:srgbClr val="121212"/>
                </a:solidFill>
                <a:latin typeface="Arial"/>
                <a:ea typeface="Arial"/>
                <a:cs typeface="Arial"/>
                <a:sym typeface="Arial"/>
              </a:rPr>
              <a:t>Identify the variations of flipped classroom models.</a:t>
            </a:r>
            <a:endParaRPr/>
          </a:p>
          <a:p>
            <a:pPr marL="645159" marR="0" lvl="1" indent="-342900" algn="l" rtl="0">
              <a:lnSpc>
                <a:spcPct val="100000"/>
              </a:lnSpc>
              <a:spcBef>
                <a:spcPts val="1200"/>
              </a:spcBef>
              <a:spcAft>
                <a:spcPts val="0"/>
              </a:spcAft>
              <a:buClr>
                <a:srgbClr val="121212"/>
              </a:buClr>
              <a:buSzPts val="2400"/>
              <a:buFont typeface="Noto Sans Symbols"/>
              <a:buChar char="▪"/>
            </a:pPr>
            <a:r>
              <a:rPr lang="en-GB" sz="2400" b="0" i="0" u="none" strike="noStrike" cap="none">
                <a:solidFill>
                  <a:srgbClr val="121212"/>
                </a:solidFill>
                <a:latin typeface="Arial"/>
                <a:ea typeface="Arial"/>
                <a:cs typeface="Arial"/>
                <a:sym typeface="Arial"/>
              </a:rPr>
              <a:t>Learn how to design an effective flipped classroom course. </a:t>
            </a:r>
            <a:endParaRPr sz="1400" b="0" i="0" u="none" strike="noStrike" cap="none">
              <a:solidFill>
                <a:srgbClr val="000000"/>
              </a:solidFill>
              <a:latin typeface="Arial"/>
              <a:ea typeface="Arial"/>
              <a:cs typeface="Arial"/>
              <a:sym typeface="Arial"/>
            </a:endParaRPr>
          </a:p>
          <a:p>
            <a:pPr marL="645159" marR="0" lvl="1" indent="-190500" algn="l" rtl="0">
              <a:lnSpc>
                <a:spcPct val="100000"/>
              </a:lnSpc>
              <a:spcBef>
                <a:spcPts val="1200"/>
              </a:spcBef>
              <a:spcAft>
                <a:spcPts val="0"/>
              </a:spcAft>
              <a:buClr>
                <a:schemeClr val="dk1"/>
              </a:buClr>
              <a:buSzPts val="2400"/>
              <a:buFont typeface="Noto Sans Symbols"/>
              <a:buNone/>
            </a:pPr>
            <a:endParaRPr sz="2400" b="0" i="0" u="none" strike="noStrike" cap="none">
              <a:solidFill>
                <a:srgbClr val="121212"/>
              </a:solidFill>
              <a:latin typeface="Arial"/>
              <a:ea typeface="Arial"/>
              <a:cs typeface="Arial"/>
              <a:sym typeface="Arial"/>
            </a:endParaRPr>
          </a:p>
        </p:txBody>
      </p:sp>
      <p:sp>
        <p:nvSpPr>
          <p:cNvPr id="99" name="Google Shape;99;p3"/>
          <p:cNvSpPr/>
          <p:nvPr/>
        </p:nvSpPr>
        <p:spPr>
          <a:xfrm>
            <a:off x="9144000" y="3783991"/>
            <a:ext cx="9144000" cy="650300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0" name="Google Shape;100;p3"/>
          <p:cNvSpPr/>
          <p:nvPr/>
        </p:nvSpPr>
        <p:spPr>
          <a:xfrm>
            <a:off x="9144000" y="0"/>
            <a:ext cx="9144000" cy="5143500"/>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1" name="Google Shape;101;p3"/>
          <p:cNvSpPr/>
          <p:nvPr/>
        </p:nvSpPr>
        <p:spPr>
          <a:xfrm rot="5400000">
            <a:off x="9144000" y="7702914"/>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2" name="Google Shape;102;p3"/>
          <p:cNvSpPr/>
          <p:nvPr/>
        </p:nvSpPr>
        <p:spPr>
          <a:xfrm rot="-5400000">
            <a:off x="15703914" y="0"/>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3" name="Google Shape;103;p3"/>
          <p:cNvSpPr/>
          <p:nvPr/>
        </p:nvSpPr>
        <p:spPr>
          <a:xfrm>
            <a:off x="11243339" y="2258982"/>
            <a:ext cx="4945322" cy="5769036"/>
          </a:xfrm>
          <a:custGeom>
            <a:avLst/>
            <a:gdLst/>
            <a:ahLst/>
            <a:cxnLst/>
            <a:rect l="l" t="t" r="r" b="b"/>
            <a:pathLst>
              <a:path w="4945322" h="5769036" extrusionOk="0">
                <a:moveTo>
                  <a:pt x="0" y="0"/>
                </a:moveTo>
                <a:lnTo>
                  <a:pt x="4945322" y="0"/>
                </a:lnTo>
                <a:lnTo>
                  <a:pt x="4945322" y="5769036"/>
                </a:lnTo>
                <a:lnTo>
                  <a:pt x="0" y="5769036"/>
                </a:lnTo>
                <a:lnTo>
                  <a:pt x="0" y="0"/>
                </a:lnTo>
                <a:close/>
              </a:path>
            </a:pathLst>
          </a:custGeom>
          <a:blipFill rotWithShape="1">
            <a:blip r:embed="rId5">
              <a:alphaModFix/>
            </a:blip>
            <a:stretch>
              <a:fillRect l="-37486" r="-37486"/>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4" name="Google Shape;104;p3"/>
          <p:cNvSpPr/>
          <p:nvPr/>
        </p:nvSpPr>
        <p:spPr>
          <a:xfrm>
            <a:off x="385759" y="8288550"/>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5" name="Google Shape;105;p3"/>
          <p:cNvSpPr/>
          <p:nvPr/>
        </p:nvSpPr>
        <p:spPr>
          <a:xfrm>
            <a:off x="2874251" y="91043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06" name="Google Shape;106;p3"/>
          <p:cNvPicPr preferRelativeResize="0"/>
          <p:nvPr/>
        </p:nvPicPr>
        <p:blipFill rotWithShape="1">
          <a:blip r:embed="rId8">
            <a:alphaModFix/>
          </a:blip>
          <a:srcRect/>
          <a:stretch/>
        </p:blipFill>
        <p:spPr>
          <a:xfrm>
            <a:off x="5473078" y="9263660"/>
            <a:ext cx="1047619" cy="38095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11"/>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78" name="Google Shape;578;p11"/>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79" name="Google Shape;579;p11"/>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0" name="Google Shape;580;p11"/>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1" name="Google Shape;581;p11"/>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2" name="Google Shape;582;p11"/>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3" name="Google Shape;583;p11"/>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4" name="Google Shape;584;p11"/>
          <p:cNvSpPr txBox="1"/>
          <p:nvPr/>
        </p:nvSpPr>
        <p:spPr>
          <a:xfrm>
            <a:off x="792000" y="1548000"/>
            <a:ext cx="15948000" cy="30777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en-GB" sz="4000" b="0" i="0" u="none" strike="noStrike" cap="none">
                <a:solidFill>
                  <a:srgbClr val="033C5B"/>
                </a:solidFill>
                <a:latin typeface="Arial"/>
                <a:ea typeface="Arial"/>
                <a:cs typeface="Arial"/>
                <a:sym typeface="Arial"/>
              </a:rPr>
              <a:t>Advantages  (over traditional methods)</a:t>
            </a:r>
            <a:endParaRPr sz="1400" b="0" i="0" u="none" strike="noStrike" cap="none">
              <a:solidFill>
                <a:srgbClr val="000000"/>
              </a:solidFill>
              <a:latin typeface="Arial"/>
              <a:ea typeface="Arial"/>
              <a:cs typeface="Arial"/>
              <a:sym typeface="Arial"/>
            </a:endParaRPr>
          </a:p>
        </p:txBody>
      </p:sp>
      <p:sp>
        <p:nvSpPr>
          <p:cNvPr id="585" name="Google Shape;585;p11"/>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6" name="Google Shape;586;p11"/>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7" name="Google Shape;587;p11"/>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8" name="Google Shape;588;p11"/>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pic>
        <p:nvPicPr>
          <p:cNvPr id="589" name="Google Shape;589;p11"/>
          <p:cNvPicPr preferRelativeResize="0"/>
          <p:nvPr/>
        </p:nvPicPr>
        <p:blipFill rotWithShape="1">
          <a:blip r:embed="rId6">
            <a:alphaModFix/>
          </a:blip>
          <a:srcRect/>
          <a:stretch/>
        </p:blipFill>
        <p:spPr>
          <a:xfrm>
            <a:off x="15697200" y="9183021"/>
            <a:ext cx="1727565" cy="628205"/>
          </a:xfrm>
          <a:prstGeom prst="rect">
            <a:avLst/>
          </a:prstGeom>
          <a:noFill/>
          <a:ln>
            <a:noFill/>
          </a:ln>
        </p:spPr>
      </p:pic>
      <p:grpSp>
        <p:nvGrpSpPr>
          <p:cNvPr id="590" name="Google Shape;590;p11"/>
          <p:cNvGrpSpPr/>
          <p:nvPr/>
        </p:nvGrpSpPr>
        <p:grpSpPr>
          <a:xfrm>
            <a:off x="751351" y="2239220"/>
            <a:ext cx="15947999" cy="6297302"/>
            <a:chOff x="0" y="0"/>
            <a:chExt cx="15947999" cy="6297302"/>
          </a:xfrm>
        </p:grpSpPr>
        <p:sp>
          <p:nvSpPr>
            <p:cNvPr id="591" name="Google Shape;591;p11"/>
            <p:cNvSpPr/>
            <p:nvPr/>
          </p:nvSpPr>
          <p:spPr>
            <a:xfrm>
              <a:off x="0" y="0"/>
              <a:ext cx="12758400" cy="1385406"/>
            </a:xfrm>
            <a:prstGeom prst="roundRect">
              <a:avLst>
                <a:gd name="adj" fmla="val 10000"/>
              </a:avLst>
            </a:prstGeom>
            <a:solidFill>
              <a:srgbClr val="F79543"/>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1"/>
            <p:cNvSpPr txBox="1"/>
            <p:nvPr/>
          </p:nvSpPr>
          <p:spPr>
            <a:xfrm>
              <a:off x="40577" y="40577"/>
              <a:ext cx="11146371" cy="1304252"/>
            </a:xfrm>
            <a:prstGeom prst="rect">
              <a:avLst/>
            </a:prstGeom>
            <a:noFill/>
            <a:ln>
              <a:noFill/>
            </a:ln>
          </p:spPr>
          <p:txBody>
            <a:bodyPr spcFirstLastPara="1" wrap="square" lIns="80000" tIns="80000" rIns="80000" bIns="80000" anchor="ctr" anchorCtr="0">
              <a:noAutofit/>
            </a:bodyPr>
            <a:lstStyle/>
            <a:p>
              <a:pPr marL="0" marR="0" lvl="0" indent="0" algn="l" rtl="0">
                <a:lnSpc>
                  <a:spcPct val="90000"/>
                </a:lnSpc>
                <a:spcBef>
                  <a:spcPts val="0"/>
                </a:spcBef>
                <a:spcAft>
                  <a:spcPts val="0"/>
                </a:spcAft>
                <a:buClr>
                  <a:srgbClr val="000000"/>
                </a:buClr>
                <a:buSzPts val="2100"/>
                <a:buFont typeface="Arial"/>
                <a:buNone/>
              </a:pPr>
              <a:r>
                <a:rPr lang="en-GB" sz="2100" b="0" i="0" u="none" strike="noStrike" cap="none">
                  <a:solidFill>
                    <a:schemeClr val="lt1"/>
                  </a:solidFill>
                  <a:latin typeface="Arial"/>
                  <a:ea typeface="Arial"/>
                  <a:cs typeface="Arial"/>
                  <a:sym typeface="Arial"/>
                </a:rPr>
                <a:t>Flipped courses promote active engagement by requiring students to interact with pre-class materials before attending class WHEN traditional courses often rely on passive listening during lectures, whereas flipped courses encourage students to take an active role in their learning process.</a:t>
              </a:r>
              <a:endParaRPr sz="2100" b="0" i="0" u="none" strike="noStrike" cap="none">
                <a:solidFill>
                  <a:schemeClr val="lt1"/>
                </a:solidFill>
                <a:latin typeface="Arial"/>
                <a:ea typeface="Arial"/>
                <a:cs typeface="Arial"/>
                <a:sym typeface="Arial"/>
              </a:endParaRPr>
            </a:p>
          </p:txBody>
        </p:sp>
        <p:sp>
          <p:nvSpPr>
            <p:cNvPr id="593" name="Google Shape;593;p11"/>
            <p:cNvSpPr/>
            <p:nvPr/>
          </p:nvSpPr>
          <p:spPr>
            <a:xfrm>
              <a:off x="1068515" y="1637298"/>
              <a:ext cx="12758400" cy="1385406"/>
            </a:xfrm>
            <a:prstGeom prst="roundRect">
              <a:avLst>
                <a:gd name="adj" fmla="val 10000"/>
              </a:avLst>
            </a:prstGeom>
            <a:solidFill>
              <a:srgbClr val="F79543"/>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1"/>
            <p:cNvSpPr txBox="1"/>
            <p:nvPr/>
          </p:nvSpPr>
          <p:spPr>
            <a:xfrm>
              <a:off x="1109092" y="1677875"/>
              <a:ext cx="10708215" cy="1304252"/>
            </a:xfrm>
            <a:prstGeom prst="rect">
              <a:avLst/>
            </a:prstGeom>
            <a:noFill/>
            <a:ln>
              <a:noFill/>
            </a:ln>
          </p:spPr>
          <p:txBody>
            <a:bodyPr spcFirstLastPara="1" wrap="square" lIns="80000" tIns="80000" rIns="80000" bIns="80000" anchor="ctr" anchorCtr="0">
              <a:noAutofit/>
            </a:bodyPr>
            <a:lstStyle/>
            <a:p>
              <a:pPr marL="0" marR="0" lvl="0" indent="0" algn="l" rtl="0">
                <a:lnSpc>
                  <a:spcPct val="90000"/>
                </a:lnSpc>
                <a:spcBef>
                  <a:spcPts val="0"/>
                </a:spcBef>
                <a:spcAft>
                  <a:spcPts val="0"/>
                </a:spcAft>
                <a:buClr>
                  <a:srgbClr val="000000"/>
                </a:buClr>
                <a:buSzPts val="2100"/>
                <a:buFont typeface="Arial"/>
                <a:buNone/>
              </a:pPr>
              <a:r>
                <a:rPr lang="en-GB" sz="2100" b="0" i="0" u="none" strike="noStrike" cap="none">
                  <a:solidFill>
                    <a:schemeClr val="lt1"/>
                  </a:solidFill>
                  <a:latin typeface="Arial"/>
                  <a:ea typeface="Arial"/>
                  <a:cs typeface="Arial"/>
                  <a:sym typeface="Arial"/>
                </a:rPr>
                <a:t>Flipped courses allow students to progress through materials at their own pace, accessing pre-class materials asynchronously WHEN traditional courses typically follow a fixed schedule, with all students receiving the same content at the same time, regardless of individual learning needs.</a:t>
              </a:r>
              <a:endParaRPr sz="2100" b="0" i="0" u="none" strike="noStrike" cap="none">
                <a:solidFill>
                  <a:schemeClr val="lt1"/>
                </a:solidFill>
                <a:latin typeface="Arial"/>
                <a:ea typeface="Arial"/>
                <a:cs typeface="Arial"/>
                <a:sym typeface="Arial"/>
              </a:endParaRPr>
            </a:p>
          </p:txBody>
        </p:sp>
        <p:sp>
          <p:nvSpPr>
            <p:cNvPr id="595" name="Google Shape;595;p11"/>
            <p:cNvSpPr/>
            <p:nvPr/>
          </p:nvSpPr>
          <p:spPr>
            <a:xfrm>
              <a:off x="2121083" y="3274597"/>
              <a:ext cx="12758400" cy="1385406"/>
            </a:xfrm>
            <a:prstGeom prst="roundRect">
              <a:avLst>
                <a:gd name="adj" fmla="val 10000"/>
              </a:avLst>
            </a:prstGeom>
            <a:solidFill>
              <a:srgbClr val="F79543"/>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1"/>
            <p:cNvSpPr txBox="1"/>
            <p:nvPr/>
          </p:nvSpPr>
          <p:spPr>
            <a:xfrm>
              <a:off x="2161660" y="3315174"/>
              <a:ext cx="10724163" cy="1304252"/>
            </a:xfrm>
            <a:prstGeom prst="rect">
              <a:avLst/>
            </a:prstGeom>
            <a:noFill/>
            <a:ln>
              <a:noFill/>
            </a:ln>
          </p:spPr>
          <p:txBody>
            <a:bodyPr spcFirstLastPara="1" wrap="square" lIns="80000" tIns="80000" rIns="80000" bIns="80000" anchor="ctr" anchorCtr="0">
              <a:noAutofit/>
            </a:bodyPr>
            <a:lstStyle/>
            <a:p>
              <a:pPr marL="0" marR="0" lvl="0" indent="0" algn="l" rtl="0">
                <a:lnSpc>
                  <a:spcPct val="90000"/>
                </a:lnSpc>
                <a:spcBef>
                  <a:spcPts val="0"/>
                </a:spcBef>
                <a:spcAft>
                  <a:spcPts val="0"/>
                </a:spcAft>
                <a:buClr>
                  <a:srgbClr val="000000"/>
                </a:buClr>
                <a:buSzPts val="2100"/>
                <a:buFont typeface="Arial"/>
                <a:buNone/>
              </a:pPr>
              <a:r>
                <a:rPr lang="en-GB" sz="2100" b="0" i="0" u="none" strike="noStrike" cap="none">
                  <a:solidFill>
                    <a:schemeClr val="lt1"/>
                  </a:solidFill>
                  <a:latin typeface="Arial"/>
                  <a:ea typeface="Arial"/>
                  <a:cs typeface="Arial"/>
                  <a:sym typeface="Arial"/>
                </a:rPr>
                <a:t>By engaging with pre-class materials independently and participating in active learning activities during class, students develop a deeper understanding of the content and are better able to retain information over time.</a:t>
              </a:r>
              <a:endParaRPr sz="2100" b="0" i="0" u="none" strike="noStrike" cap="none">
                <a:solidFill>
                  <a:schemeClr val="lt1"/>
                </a:solidFill>
                <a:latin typeface="Arial"/>
                <a:ea typeface="Arial"/>
                <a:cs typeface="Arial"/>
                <a:sym typeface="Arial"/>
              </a:endParaRPr>
            </a:p>
          </p:txBody>
        </p:sp>
        <p:sp>
          <p:nvSpPr>
            <p:cNvPr id="597" name="Google Shape;597;p11"/>
            <p:cNvSpPr/>
            <p:nvPr/>
          </p:nvSpPr>
          <p:spPr>
            <a:xfrm>
              <a:off x="3189599" y="4911896"/>
              <a:ext cx="12758400" cy="1385406"/>
            </a:xfrm>
            <a:prstGeom prst="roundRect">
              <a:avLst>
                <a:gd name="adj" fmla="val 10000"/>
              </a:avLst>
            </a:prstGeom>
            <a:solidFill>
              <a:srgbClr val="F79543"/>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1"/>
            <p:cNvSpPr txBox="1"/>
            <p:nvPr/>
          </p:nvSpPr>
          <p:spPr>
            <a:xfrm>
              <a:off x="3230176" y="4952473"/>
              <a:ext cx="10708215" cy="1304252"/>
            </a:xfrm>
            <a:prstGeom prst="rect">
              <a:avLst/>
            </a:prstGeom>
            <a:noFill/>
            <a:ln>
              <a:noFill/>
            </a:ln>
          </p:spPr>
          <p:txBody>
            <a:bodyPr spcFirstLastPara="1" wrap="square" lIns="80000" tIns="80000" rIns="80000" bIns="80000" anchor="ctr" anchorCtr="0">
              <a:noAutofit/>
            </a:bodyPr>
            <a:lstStyle/>
            <a:p>
              <a:pPr marL="0" marR="0" lvl="0" indent="0" algn="l" rtl="0">
                <a:lnSpc>
                  <a:spcPct val="90000"/>
                </a:lnSpc>
                <a:spcBef>
                  <a:spcPts val="0"/>
                </a:spcBef>
                <a:spcAft>
                  <a:spcPts val="0"/>
                </a:spcAft>
                <a:buClr>
                  <a:srgbClr val="000000"/>
                </a:buClr>
                <a:buSzPts val="2100"/>
                <a:buFont typeface="Arial"/>
                <a:buNone/>
              </a:pPr>
              <a:r>
                <a:rPr lang="en-GB" sz="2100" b="0" i="0" u="none" strike="noStrike" cap="none">
                  <a:solidFill>
                    <a:schemeClr val="lt1"/>
                  </a:solidFill>
                  <a:latin typeface="Arial"/>
                  <a:ea typeface="Arial"/>
                  <a:cs typeface="Arial"/>
                  <a:sym typeface="Arial"/>
                </a:rPr>
                <a:t>Flipped courses foster deeper comprehension of course material by allowing students to engage with concepts multiple times, both before and during class. This iterative approach to learning promotes deeper understanding and mastery of the material compared to traditional lecture-based instruction.</a:t>
              </a:r>
              <a:endParaRPr sz="2100" b="0" i="0" u="none" strike="noStrike" cap="none">
                <a:solidFill>
                  <a:schemeClr val="lt1"/>
                </a:solidFill>
                <a:latin typeface="Arial"/>
                <a:ea typeface="Arial"/>
                <a:cs typeface="Arial"/>
                <a:sym typeface="Arial"/>
              </a:endParaRPr>
            </a:p>
          </p:txBody>
        </p:sp>
        <p:sp>
          <p:nvSpPr>
            <p:cNvPr id="599" name="Google Shape;599;p11"/>
            <p:cNvSpPr/>
            <p:nvPr/>
          </p:nvSpPr>
          <p:spPr>
            <a:xfrm>
              <a:off x="11857885" y="1061095"/>
              <a:ext cx="900514" cy="900514"/>
            </a:xfrm>
            <a:prstGeom prst="downArrow">
              <a:avLst>
                <a:gd name="adj1" fmla="val 55000"/>
                <a:gd name="adj2" fmla="val 45000"/>
              </a:avLst>
            </a:prstGeom>
            <a:solidFill>
              <a:srgbClr val="FBDCCE">
                <a:alpha val="8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1"/>
            <p:cNvSpPr txBox="1"/>
            <p:nvPr/>
          </p:nvSpPr>
          <p:spPr>
            <a:xfrm>
              <a:off x="12060501" y="1061095"/>
              <a:ext cx="495282" cy="677637"/>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601" name="Google Shape;601;p11"/>
            <p:cNvSpPr/>
            <p:nvPr/>
          </p:nvSpPr>
          <p:spPr>
            <a:xfrm>
              <a:off x="12926401" y="2698394"/>
              <a:ext cx="900514" cy="900514"/>
            </a:xfrm>
            <a:prstGeom prst="downArrow">
              <a:avLst>
                <a:gd name="adj1" fmla="val 55000"/>
                <a:gd name="adj2" fmla="val 45000"/>
              </a:avLst>
            </a:prstGeom>
            <a:solidFill>
              <a:srgbClr val="FBDCCE">
                <a:alpha val="8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1"/>
            <p:cNvSpPr txBox="1"/>
            <p:nvPr/>
          </p:nvSpPr>
          <p:spPr>
            <a:xfrm>
              <a:off x="13129017" y="2698394"/>
              <a:ext cx="495282" cy="677637"/>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603" name="Google Shape;603;p11"/>
            <p:cNvSpPr/>
            <p:nvPr/>
          </p:nvSpPr>
          <p:spPr>
            <a:xfrm>
              <a:off x="13978969" y="4335693"/>
              <a:ext cx="900514" cy="900514"/>
            </a:xfrm>
            <a:prstGeom prst="downArrow">
              <a:avLst>
                <a:gd name="adj1" fmla="val 55000"/>
                <a:gd name="adj2" fmla="val 45000"/>
              </a:avLst>
            </a:prstGeom>
            <a:solidFill>
              <a:srgbClr val="FBDCCE">
                <a:alpha val="89803"/>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1"/>
            <p:cNvSpPr txBox="1"/>
            <p:nvPr/>
          </p:nvSpPr>
          <p:spPr>
            <a:xfrm>
              <a:off x="14181585" y="4335693"/>
              <a:ext cx="495282" cy="677637"/>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Google Shape;609;p12"/>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0" name="Google Shape;610;p12"/>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1" name="Google Shape;611;p12"/>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2" name="Google Shape;612;p12"/>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3" name="Google Shape;613;p12"/>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4" name="Google Shape;614;p12"/>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5" name="Google Shape;615;p12"/>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6" name="Google Shape;616;p12"/>
          <p:cNvSpPr txBox="1"/>
          <p:nvPr/>
        </p:nvSpPr>
        <p:spPr>
          <a:xfrm>
            <a:off x="792000" y="1548000"/>
            <a:ext cx="15948000" cy="30777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en-GB" sz="4000" b="0" i="0" u="none" strike="noStrike" cap="none">
                <a:solidFill>
                  <a:srgbClr val="033C5B"/>
                </a:solidFill>
                <a:latin typeface="Arial"/>
                <a:ea typeface="Arial"/>
                <a:cs typeface="Arial"/>
                <a:sym typeface="Arial"/>
              </a:rPr>
              <a:t>Advantages  (over traditional methods)</a:t>
            </a:r>
            <a:endParaRPr sz="1400" b="0" i="0" u="none" strike="noStrike" cap="none">
              <a:solidFill>
                <a:srgbClr val="000000"/>
              </a:solidFill>
              <a:latin typeface="Arial"/>
              <a:ea typeface="Arial"/>
              <a:cs typeface="Arial"/>
              <a:sym typeface="Arial"/>
            </a:endParaRPr>
          </a:p>
        </p:txBody>
      </p:sp>
      <p:sp>
        <p:nvSpPr>
          <p:cNvPr id="617" name="Google Shape;617;p12"/>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8" name="Google Shape;618;p12"/>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9" name="Google Shape;619;p12"/>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0" name="Google Shape;620;p12"/>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pic>
        <p:nvPicPr>
          <p:cNvPr id="621" name="Google Shape;621;p12"/>
          <p:cNvPicPr preferRelativeResize="0"/>
          <p:nvPr/>
        </p:nvPicPr>
        <p:blipFill rotWithShape="1">
          <a:blip r:embed="rId6">
            <a:alphaModFix/>
          </a:blip>
          <a:srcRect/>
          <a:stretch/>
        </p:blipFill>
        <p:spPr>
          <a:xfrm>
            <a:off x="15697200" y="9183021"/>
            <a:ext cx="1727565" cy="628205"/>
          </a:xfrm>
          <a:prstGeom prst="rect">
            <a:avLst/>
          </a:prstGeom>
          <a:noFill/>
          <a:ln>
            <a:noFill/>
          </a:ln>
        </p:spPr>
      </p:pic>
      <p:grpSp>
        <p:nvGrpSpPr>
          <p:cNvPr id="622" name="Google Shape;622;p12"/>
          <p:cNvGrpSpPr/>
          <p:nvPr/>
        </p:nvGrpSpPr>
        <p:grpSpPr>
          <a:xfrm>
            <a:off x="282044" y="2886201"/>
            <a:ext cx="16015260" cy="5258170"/>
            <a:chOff x="199078" y="633081"/>
            <a:chExt cx="16015260" cy="5258170"/>
          </a:xfrm>
        </p:grpSpPr>
        <p:sp>
          <p:nvSpPr>
            <p:cNvPr id="623" name="Google Shape;623;p12"/>
            <p:cNvSpPr/>
            <p:nvPr/>
          </p:nvSpPr>
          <p:spPr>
            <a:xfrm>
              <a:off x="12496311" y="1403384"/>
              <a:ext cx="3718027" cy="3718217"/>
            </a:xfrm>
            <a:prstGeom prst="ellipse">
              <a:avLst/>
            </a:prstGeom>
            <a:solidFill>
              <a:srgbClr val="F79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2"/>
            <p:cNvSpPr/>
            <p:nvPr/>
          </p:nvSpPr>
          <p:spPr>
            <a:xfrm>
              <a:off x="12620671" y="1527346"/>
              <a:ext cx="3470903" cy="3470293"/>
            </a:xfrm>
            <a:prstGeom prst="ellipse">
              <a:avLst/>
            </a:prstGeom>
            <a:solidFill>
              <a:srgbClr val="F79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2"/>
            <p:cNvSpPr txBox="1"/>
            <p:nvPr/>
          </p:nvSpPr>
          <p:spPr>
            <a:xfrm>
              <a:off x="13116514" y="2023195"/>
              <a:ext cx="2479216" cy="2478594"/>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GB" sz="2000" b="0" i="0" u="none" strike="noStrike" cap="none">
                  <a:solidFill>
                    <a:schemeClr val="lt1"/>
                  </a:solidFill>
                  <a:latin typeface="Arial"/>
                  <a:ea typeface="Arial"/>
                  <a:cs typeface="Arial"/>
                  <a:sym typeface="Arial"/>
                </a:rPr>
                <a:t>Students can choose the format and pace of their learning, allowing them to tailor their learning experience to suit their individual preferences and needs.</a:t>
              </a:r>
              <a:endParaRPr sz="2000" b="0" i="0" u="none" strike="noStrike" cap="none">
                <a:solidFill>
                  <a:schemeClr val="lt1"/>
                </a:solidFill>
                <a:latin typeface="Arial"/>
                <a:ea typeface="Arial"/>
                <a:cs typeface="Arial"/>
                <a:sym typeface="Arial"/>
              </a:endParaRPr>
            </a:p>
          </p:txBody>
        </p:sp>
        <p:sp>
          <p:nvSpPr>
            <p:cNvPr id="626" name="Google Shape;626;p12"/>
            <p:cNvSpPr/>
            <p:nvPr/>
          </p:nvSpPr>
          <p:spPr>
            <a:xfrm rot="2700000">
              <a:off x="8637950" y="1403122"/>
              <a:ext cx="3718088" cy="3718088"/>
            </a:xfrm>
            <a:prstGeom prst="teardrop">
              <a:avLst>
                <a:gd name="adj" fmla="val 100000"/>
              </a:avLst>
            </a:prstGeom>
            <a:solidFill>
              <a:srgbClr val="F79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2"/>
            <p:cNvSpPr/>
            <p:nvPr/>
          </p:nvSpPr>
          <p:spPr>
            <a:xfrm>
              <a:off x="8778284" y="1527346"/>
              <a:ext cx="3470903" cy="3470293"/>
            </a:xfrm>
            <a:prstGeom prst="ellipse">
              <a:avLst/>
            </a:prstGeom>
            <a:solidFill>
              <a:srgbClr val="F79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2"/>
            <p:cNvSpPr txBox="1"/>
            <p:nvPr/>
          </p:nvSpPr>
          <p:spPr>
            <a:xfrm>
              <a:off x="9274127" y="2023195"/>
              <a:ext cx="2479216" cy="2478594"/>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GB" sz="2000" b="0" i="0" u="none" strike="noStrike" cap="none">
                  <a:solidFill>
                    <a:schemeClr val="lt1"/>
                  </a:solidFill>
                  <a:latin typeface="Arial"/>
                  <a:ea typeface="Arial"/>
                  <a:cs typeface="Arial"/>
                  <a:sym typeface="Arial"/>
                </a:rPr>
                <a:t>Flipped courses accommodate diverse learning styles by providing flexibility in how students access and engage with course materials.</a:t>
              </a:r>
              <a:endParaRPr sz="2000" b="0" i="0" u="none" strike="noStrike" cap="none">
                <a:solidFill>
                  <a:schemeClr val="lt1"/>
                </a:solidFill>
                <a:latin typeface="Arial"/>
                <a:ea typeface="Arial"/>
                <a:cs typeface="Arial"/>
                <a:sym typeface="Arial"/>
              </a:endParaRPr>
            </a:p>
          </p:txBody>
        </p:sp>
        <p:sp>
          <p:nvSpPr>
            <p:cNvPr id="629" name="Google Shape;629;p12"/>
            <p:cNvSpPr/>
            <p:nvPr/>
          </p:nvSpPr>
          <p:spPr>
            <a:xfrm rot="2700000">
              <a:off x="4811507" y="1403122"/>
              <a:ext cx="3718088" cy="3718088"/>
            </a:xfrm>
            <a:prstGeom prst="teardrop">
              <a:avLst>
                <a:gd name="adj" fmla="val 100000"/>
              </a:avLst>
            </a:prstGeom>
            <a:solidFill>
              <a:srgbClr val="F79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2"/>
            <p:cNvSpPr/>
            <p:nvPr/>
          </p:nvSpPr>
          <p:spPr>
            <a:xfrm>
              <a:off x="4935896" y="1527346"/>
              <a:ext cx="3470903" cy="3470293"/>
            </a:xfrm>
            <a:prstGeom prst="ellipse">
              <a:avLst/>
            </a:prstGeom>
            <a:solidFill>
              <a:srgbClr val="F79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2"/>
            <p:cNvSpPr txBox="1"/>
            <p:nvPr/>
          </p:nvSpPr>
          <p:spPr>
            <a:xfrm>
              <a:off x="5431740" y="2023195"/>
              <a:ext cx="2479216" cy="2478594"/>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GB" sz="2000" b="0" i="0" u="none" strike="noStrike" cap="none">
                  <a:solidFill>
                    <a:schemeClr val="lt1"/>
                  </a:solidFill>
                  <a:latin typeface="Arial"/>
                  <a:ea typeface="Arial"/>
                  <a:cs typeface="Arial"/>
                  <a:sym typeface="Arial"/>
                </a:rPr>
                <a:t>Students are more likely to remember and apply what they have learned when they have actively participated in the learning process.</a:t>
              </a:r>
              <a:endParaRPr sz="2000" b="0" i="0" u="none" strike="noStrike" cap="none">
                <a:solidFill>
                  <a:schemeClr val="lt1"/>
                </a:solidFill>
                <a:latin typeface="Arial"/>
                <a:ea typeface="Arial"/>
                <a:cs typeface="Arial"/>
                <a:sym typeface="Arial"/>
              </a:endParaRPr>
            </a:p>
          </p:txBody>
        </p:sp>
        <p:sp>
          <p:nvSpPr>
            <p:cNvPr id="632" name="Google Shape;632;p12"/>
            <p:cNvSpPr/>
            <p:nvPr/>
          </p:nvSpPr>
          <p:spPr>
            <a:xfrm rot="2700000">
              <a:off x="969119" y="1403122"/>
              <a:ext cx="3718088" cy="3718088"/>
            </a:xfrm>
            <a:prstGeom prst="teardrop">
              <a:avLst>
                <a:gd name="adj" fmla="val 100000"/>
              </a:avLst>
            </a:prstGeom>
            <a:solidFill>
              <a:srgbClr val="F79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2"/>
            <p:cNvSpPr/>
            <p:nvPr/>
          </p:nvSpPr>
          <p:spPr>
            <a:xfrm>
              <a:off x="1093509" y="1527346"/>
              <a:ext cx="3470903" cy="3470293"/>
            </a:xfrm>
            <a:prstGeom prst="ellipse">
              <a:avLst/>
            </a:prstGeom>
            <a:solidFill>
              <a:srgbClr val="F79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2"/>
            <p:cNvSpPr txBox="1"/>
            <p:nvPr/>
          </p:nvSpPr>
          <p:spPr>
            <a:xfrm>
              <a:off x="1589353" y="2023195"/>
              <a:ext cx="2479216" cy="2478594"/>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GB" sz="2000" b="0" i="0" u="none" strike="noStrike" cap="none">
                  <a:solidFill>
                    <a:schemeClr val="lt1"/>
                  </a:solidFill>
                  <a:latin typeface="Arial"/>
                  <a:ea typeface="Arial"/>
                  <a:cs typeface="Arial"/>
                  <a:sym typeface="Arial"/>
                </a:rPr>
                <a:t>The active engagement and interactive nature of flipped courses promote better retention of information.</a:t>
              </a:r>
              <a:endParaRPr sz="2000" b="0" i="0" u="none" strike="noStrike" cap="none">
                <a:solidFill>
                  <a:schemeClr val="lt1"/>
                </a:solidFill>
                <a:latin typeface="Arial"/>
                <a:ea typeface="Arial"/>
                <a:cs typeface="Arial"/>
                <a:sym typeface="Arial"/>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p13"/>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0" name="Google Shape;640;p13"/>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1" name="Google Shape;641;p13"/>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2" name="Google Shape;642;p13"/>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3" name="Google Shape;643;p13"/>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4" name="Google Shape;644;p13"/>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5" name="Google Shape;645;p13"/>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6" name="Google Shape;646;p13"/>
          <p:cNvSpPr txBox="1"/>
          <p:nvPr/>
        </p:nvSpPr>
        <p:spPr>
          <a:xfrm>
            <a:off x="792000" y="1548000"/>
            <a:ext cx="15948000" cy="80558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en-GB" sz="4000" b="0" i="0" u="none" strike="noStrike" cap="none">
                <a:solidFill>
                  <a:srgbClr val="033C5B"/>
                </a:solidFill>
                <a:latin typeface="Arial"/>
                <a:ea typeface="Arial"/>
                <a:cs typeface="Arial"/>
                <a:sym typeface="Arial"/>
              </a:rPr>
              <a:t>Benefits</a:t>
            </a:r>
            <a:endParaRPr sz="1400" b="0" i="0" u="none" strike="noStrike" cap="none">
              <a:solidFill>
                <a:srgbClr val="000000"/>
              </a:solidFill>
              <a:latin typeface="Arial"/>
              <a:ea typeface="Arial"/>
              <a:cs typeface="Arial"/>
              <a:sym typeface="Arial"/>
            </a:endParaRPr>
          </a:p>
        </p:txBody>
      </p:sp>
      <p:sp>
        <p:nvSpPr>
          <p:cNvPr id="647" name="Google Shape;647;p13"/>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8" name="Google Shape;648;p13"/>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9" name="Google Shape;649;p13"/>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0" name="Google Shape;650;p13"/>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pic>
        <p:nvPicPr>
          <p:cNvPr id="651" name="Google Shape;651;p13"/>
          <p:cNvPicPr preferRelativeResize="0"/>
          <p:nvPr/>
        </p:nvPicPr>
        <p:blipFill rotWithShape="1">
          <a:blip r:embed="rId6">
            <a:alphaModFix/>
          </a:blip>
          <a:srcRect/>
          <a:stretch/>
        </p:blipFill>
        <p:spPr>
          <a:xfrm>
            <a:off x="15697200" y="9183021"/>
            <a:ext cx="1727565" cy="628205"/>
          </a:xfrm>
          <a:prstGeom prst="rect">
            <a:avLst/>
          </a:prstGeom>
          <a:noFill/>
          <a:ln>
            <a:noFill/>
          </a:ln>
        </p:spPr>
      </p:pic>
      <p:grpSp>
        <p:nvGrpSpPr>
          <p:cNvPr id="652" name="Google Shape;652;p13"/>
          <p:cNvGrpSpPr/>
          <p:nvPr/>
        </p:nvGrpSpPr>
        <p:grpSpPr>
          <a:xfrm>
            <a:off x="4838793" y="1569057"/>
            <a:ext cx="7412079" cy="7155087"/>
            <a:chOff x="5245127" y="1521"/>
            <a:chExt cx="7412079" cy="7155087"/>
          </a:xfrm>
        </p:grpSpPr>
        <p:sp>
          <p:nvSpPr>
            <p:cNvPr id="653" name="Google Shape;653;p13"/>
            <p:cNvSpPr/>
            <p:nvPr/>
          </p:nvSpPr>
          <p:spPr>
            <a:xfrm>
              <a:off x="7870514" y="1521"/>
              <a:ext cx="2161304" cy="2161304"/>
            </a:xfrm>
            <a:prstGeom prst="ellipse">
              <a:avLst/>
            </a:prstGeom>
            <a:solidFill>
              <a:srgbClr val="F79543"/>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3"/>
            <p:cNvSpPr txBox="1"/>
            <p:nvPr/>
          </p:nvSpPr>
          <p:spPr>
            <a:xfrm>
              <a:off x="8187030" y="318037"/>
              <a:ext cx="1528272" cy="1528272"/>
            </a:xfrm>
            <a:prstGeom prst="rect">
              <a:avLst/>
            </a:prstGeom>
            <a:noFill/>
            <a:ln>
              <a:noFill/>
            </a:ln>
          </p:spPr>
          <p:txBody>
            <a:bodyPr spcFirstLastPara="1" wrap="square" lIns="21575" tIns="21575" rIns="21575" bIns="21575"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en-GB" sz="1700" b="0" i="0" u="none" strike="noStrike" cap="none">
                  <a:solidFill>
                    <a:srgbClr val="262626"/>
                  </a:solidFill>
                  <a:latin typeface="Arial"/>
                  <a:ea typeface="Arial"/>
                  <a:cs typeface="Arial"/>
                  <a:sym typeface="Arial"/>
                </a:rPr>
                <a:t>Reframing Classroom Dynamics</a:t>
              </a:r>
              <a:endParaRPr sz="1700" b="0" i="0" u="none" strike="noStrike" cap="none">
                <a:solidFill>
                  <a:srgbClr val="262626"/>
                </a:solidFill>
                <a:latin typeface="Arial"/>
                <a:ea typeface="Arial"/>
                <a:cs typeface="Arial"/>
                <a:sym typeface="Arial"/>
              </a:endParaRPr>
            </a:p>
          </p:txBody>
        </p:sp>
        <p:sp>
          <p:nvSpPr>
            <p:cNvPr id="655" name="Google Shape;655;p13"/>
            <p:cNvSpPr/>
            <p:nvPr/>
          </p:nvSpPr>
          <p:spPr>
            <a:xfrm rot="2160000">
              <a:off x="9963486" y="1661625"/>
              <a:ext cx="574441" cy="729440"/>
            </a:xfrm>
            <a:prstGeom prst="rightArrow">
              <a:avLst>
                <a:gd name="adj1" fmla="val 60000"/>
                <a:gd name="adj2" fmla="val 50000"/>
              </a:avLst>
            </a:prstGeom>
            <a:solidFill>
              <a:srgbClr val="FAC8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3"/>
            <p:cNvSpPr txBox="1"/>
            <p:nvPr/>
          </p:nvSpPr>
          <p:spPr>
            <a:xfrm rot="2160000">
              <a:off x="9979942" y="1756866"/>
              <a:ext cx="402109" cy="43766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400"/>
                <a:buFont typeface="Arial"/>
                <a:buNone/>
              </a:pPr>
              <a:endParaRPr sz="1400" b="0" i="0" u="none" strike="noStrike" cap="none">
                <a:solidFill>
                  <a:srgbClr val="262626"/>
                </a:solidFill>
                <a:latin typeface="Arial"/>
                <a:ea typeface="Arial"/>
                <a:cs typeface="Arial"/>
                <a:sym typeface="Arial"/>
              </a:endParaRPr>
            </a:p>
          </p:txBody>
        </p:sp>
        <p:sp>
          <p:nvSpPr>
            <p:cNvPr id="657" name="Google Shape;657;p13"/>
            <p:cNvSpPr/>
            <p:nvPr/>
          </p:nvSpPr>
          <p:spPr>
            <a:xfrm>
              <a:off x="10495902" y="1908976"/>
              <a:ext cx="2161304" cy="2161304"/>
            </a:xfrm>
            <a:prstGeom prst="ellipse">
              <a:avLst/>
            </a:prstGeom>
            <a:solidFill>
              <a:srgbClr val="F79543"/>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3"/>
            <p:cNvSpPr txBox="1"/>
            <p:nvPr/>
          </p:nvSpPr>
          <p:spPr>
            <a:xfrm>
              <a:off x="10812418" y="2225492"/>
              <a:ext cx="1528272" cy="1528272"/>
            </a:xfrm>
            <a:prstGeom prst="rect">
              <a:avLst/>
            </a:prstGeom>
            <a:noFill/>
            <a:ln>
              <a:noFill/>
            </a:ln>
          </p:spPr>
          <p:txBody>
            <a:bodyPr spcFirstLastPara="1" wrap="square" lIns="21575" tIns="21575" rIns="21575" bIns="21575"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en-GB" sz="1700" b="0" i="0" u="none" strike="noStrike" cap="none">
                  <a:solidFill>
                    <a:srgbClr val="262626"/>
                  </a:solidFill>
                  <a:latin typeface="Arial"/>
                  <a:ea typeface="Arial"/>
                  <a:cs typeface="Arial"/>
                  <a:sym typeface="Arial"/>
                </a:rPr>
                <a:t>Enhanced Student Engagement</a:t>
              </a:r>
              <a:endParaRPr sz="1700" b="0" i="0" u="none" strike="noStrike" cap="none">
                <a:solidFill>
                  <a:srgbClr val="262626"/>
                </a:solidFill>
                <a:latin typeface="Arial"/>
                <a:ea typeface="Arial"/>
                <a:cs typeface="Arial"/>
                <a:sym typeface="Arial"/>
              </a:endParaRPr>
            </a:p>
          </p:txBody>
        </p:sp>
        <p:sp>
          <p:nvSpPr>
            <p:cNvPr id="659" name="Google Shape;659;p13"/>
            <p:cNvSpPr/>
            <p:nvPr/>
          </p:nvSpPr>
          <p:spPr>
            <a:xfrm rot="6480000">
              <a:off x="10792953" y="4152611"/>
              <a:ext cx="574441" cy="729440"/>
            </a:xfrm>
            <a:prstGeom prst="rightArrow">
              <a:avLst>
                <a:gd name="adj1" fmla="val 60000"/>
                <a:gd name="adj2" fmla="val 50000"/>
              </a:avLst>
            </a:prstGeom>
            <a:solidFill>
              <a:srgbClr val="FAC8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3"/>
            <p:cNvSpPr txBox="1"/>
            <p:nvPr/>
          </p:nvSpPr>
          <p:spPr>
            <a:xfrm rot="-4320000">
              <a:off x="10905746" y="4216550"/>
              <a:ext cx="402109" cy="43766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400"/>
                <a:buFont typeface="Arial"/>
                <a:buNone/>
              </a:pPr>
              <a:endParaRPr sz="1400" b="0" i="0" u="none" strike="noStrike" cap="none">
                <a:solidFill>
                  <a:srgbClr val="262626"/>
                </a:solidFill>
                <a:latin typeface="Arial"/>
                <a:ea typeface="Arial"/>
                <a:cs typeface="Arial"/>
                <a:sym typeface="Arial"/>
              </a:endParaRPr>
            </a:p>
          </p:txBody>
        </p:sp>
        <p:sp>
          <p:nvSpPr>
            <p:cNvPr id="661" name="Google Shape;661;p13"/>
            <p:cNvSpPr/>
            <p:nvPr/>
          </p:nvSpPr>
          <p:spPr>
            <a:xfrm>
              <a:off x="9493093" y="4995304"/>
              <a:ext cx="2161304" cy="2161304"/>
            </a:xfrm>
            <a:prstGeom prst="ellipse">
              <a:avLst/>
            </a:prstGeom>
            <a:solidFill>
              <a:srgbClr val="F79543"/>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3"/>
            <p:cNvSpPr txBox="1"/>
            <p:nvPr/>
          </p:nvSpPr>
          <p:spPr>
            <a:xfrm>
              <a:off x="9809609" y="5311820"/>
              <a:ext cx="1528272" cy="1528272"/>
            </a:xfrm>
            <a:prstGeom prst="rect">
              <a:avLst/>
            </a:prstGeom>
            <a:noFill/>
            <a:ln>
              <a:noFill/>
            </a:ln>
          </p:spPr>
          <p:txBody>
            <a:bodyPr spcFirstLastPara="1" wrap="square" lIns="21575" tIns="21575" rIns="21575" bIns="21575"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en-GB" sz="1700" b="0" i="0" u="none" strike="noStrike" cap="none">
                  <a:solidFill>
                    <a:srgbClr val="262626"/>
                  </a:solidFill>
                  <a:latin typeface="Arial"/>
                  <a:ea typeface="Arial"/>
                  <a:cs typeface="Arial"/>
                  <a:sym typeface="Arial"/>
                </a:rPr>
                <a:t>Deeper Conceptual Understanding</a:t>
              </a:r>
              <a:endParaRPr sz="1700" b="0" i="0" u="none" strike="noStrike" cap="none">
                <a:solidFill>
                  <a:srgbClr val="262626"/>
                </a:solidFill>
                <a:latin typeface="Arial"/>
                <a:ea typeface="Arial"/>
                <a:cs typeface="Arial"/>
                <a:sym typeface="Arial"/>
              </a:endParaRPr>
            </a:p>
          </p:txBody>
        </p:sp>
        <p:sp>
          <p:nvSpPr>
            <p:cNvPr id="663" name="Google Shape;663;p13"/>
            <p:cNvSpPr/>
            <p:nvPr/>
          </p:nvSpPr>
          <p:spPr>
            <a:xfrm rot="10800000">
              <a:off x="8680203" y="5711237"/>
              <a:ext cx="574441" cy="729440"/>
            </a:xfrm>
            <a:prstGeom prst="rightArrow">
              <a:avLst>
                <a:gd name="adj1" fmla="val 60000"/>
                <a:gd name="adj2" fmla="val 50000"/>
              </a:avLst>
            </a:prstGeom>
            <a:solidFill>
              <a:srgbClr val="FAC8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3"/>
            <p:cNvSpPr txBox="1"/>
            <p:nvPr/>
          </p:nvSpPr>
          <p:spPr>
            <a:xfrm>
              <a:off x="8852535" y="5857125"/>
              <a:ext cx="402109" cy="43766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400"/>
                <a:buFont typeface="Arial"/>
                <a:buNone/>
              </a:pPr>
              <a:endParaRPr sz="1400" b="0" i="0" u="none" strike="noStrike" cap="none">
                <a:solidFill>
                  <a:srgbClr val="262626"/>
                </a:solidFill>
                <a:latin typeface="Arial"/>
                <a:ea typeface="Arial"/>
                <a:cs typeface="Arial"/>
                <a:sym typeface="Arial"/>
              </a:endParaRPr>
            </a:p>
          </p:txBody>
        </p:sp>
        <p:sp>
          <p:nvSpPr>
            <p:cNvPr id="665" name="Google Shape;665;p13"/>
            <p:cNvSpPr/>
            <p:nvPr/>
          </p:nvSpPr>
          <p:spPr>
            <a:xfrm>
              <a:off x="6247935" y="4995304"/>
              <a:ext cx="2161304" cy="2161304"/>
            </a:xfrm>
            <a:prstGeom prst="ellipse">
              <a:avLst/>
            </a:prstGeom>
            <a:solidFill>
              <a:srgbClr val="F79543"/>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3"/>
            <p:cNvSpPr txBox="1"/>
            <p:nvPr/>
          </p:nvSpPr>
          <p:spPr>
            <a:xfrm>
              <a:off x="6564451" y="5311820"/>
              <a:ext cx="1528272" cy="1528272"/>
            </a:xfrm>
            <a:prstGeom prst="rect">
              <a:avLst/>
            </a:prstGeom>
            <a:noFill/>
            <a:ln>
              <a:noFill/>
            </a:ln>
          </p:spPr>
          <p:txBody>
            <a:bodyPr spcFirstLastPara="1" wrap="square" lIns="21575" tIns="21575" rIns="21575" bIns="21575"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en-GB" sz="1700" b="0" i="0" u="none" strike="noStrike" cap="none">
                  <a:solidFill>
                    <a:srgbClr val="262626"/>
                  </a:solidFill>
                  <a:latin typeface="Arial"/>
                  <a:ea typeface="Arial"/>
                  <a:cs typeface="Arial"/>
                  <a:sym typeface="Arial"/>
                </a:rPr>
                <a:t>Flexibility and Accessibility</a:t>
              </a:r>
              <a:endParaRPr sz="1700" b="0" i="0" u="none" strike="noStrike" cap="none">
                <a:solidFill>
                  <a:srgbClr val="262626"/>
                </a:solidFill>
                <a:latin typeface="Arial"/>
                <a:ea typeface="Arial"/>
                <a:cs typeface="Arial"/>
                <a:sym typeface="Arial"/>
              </a:endParaRPr>
            </a:p>
          </p:txBody>
        </p:sp>
        <p:sp>
          <p:nvSpPr>
            <p:cNvPr id="667" name="Google Shape;667;p13"/>
            <p:cNvSpPr/>
            <p:nvPr/>
          </p:nvSpPr>
          <p:spPr>
            <a:xfrm rot="-6480000">
              <a:off x="6544986" y="4183535"/>
              <a:ext cx="574441" cy="729440"/>
            </a:xfrm>
            <a:prstGeom prst="rightArrow">
              <a:avLst>
                <a:gd name="adj1" fmla="val 60000"/>
                <a:gd name="adj2" fmla="val 50000"/>
              </a:avLst>
            </a:prstGeom>
            <a:solidFill>
              <a:srgbClr val="FAC8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3"/>
            <p:cNvSpPr txBox="1"/>
            <p:nvPr/>
          </p:nvSpPr>
          <p:spPr>
            <a:xfrm rot="4320000">
              <a:off x="6657779" y="4411372"/>
              <a:ext cx="402109" cy="43766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400"/>
                <a:buFont typeface="Arial"/>
                <a:buNone/>
              </a:pPr>
              <a:endParaRPr sz="1400" b="0" i="0" u="none" strike="noStrike" cap="none">
                <a:solidFill>
                  <a:srgbClr val="262626"/>
                </a:solidFill>
                <a:latin typeface="Arial"/>
                <a:ea typeface="Arial"/>
                <a:cs typeface="Arial"/>
                <a:sym typeface="Arial"/>
              </a:endParaRPr>
            </a:p>
          </p:txBody>
        </p:sp>
        <p:sp>
          <p:nvSpPr>
            <p:cNvPr id="669" name="Google Shape;669;p13"/>
            <p:cNvSpPr/>
            <p:nvPr/>
          </p:nvSpPr>
          <p:spPr>
            <a:xfrm>
              <a:off x="5245127" y="1908976"/>
              <a:ext cx="2161304" cy="2161304"/>
            </a:xfrm>
            <a:prstGeom prst="ellipse">
              <a:avLst/>
            </a:prstGeom>
            <a:solidFill>
              <a:srgbClr val="F79543"/>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3"/>
            <p:cNvSpPr txBox="1"/>
            <p:nvPr/>
          </p:nvSpPr>
          <p:spPr>
            <a:xfrm>
              <a:off x="5561643" y="2225492"/>
              <a:ext cx="1528272" cy="1528272"/>
            </a:xfrm>
            <a:prstGeom prst="rect">
              <a:avLst/>
            </a:prstGeom>
            <a:noFill/>
            <a:ln>
              <a:noFill/>
            </a:ln>
          </p:spPr>
          <p:txBody>
            <a:bodyPr spcFirstLastPara="1" wrap="square" lIns="21575" tIns="21575" rIns="21575" bIns="21575"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en-GB" sz="1700" b="0" i="0" u="none" strike="noStrike" cap="none">
                  <a:solidFill>
                    <a:srgbClr val="262626"/>
                  </a:solidFill>
                  <a:latin typeface="Arial"/>
                  <a:ea typeface="Arial"/>
                  <a:cs typeface="Arial"/>
                  <a:sym typeface="Arial"/>
                </a:rPr>
                <a:t>Optimized Teacher-Student Interactions</a:t>
              </a:r>
              <a:endParaRPr sz="1700" b="0" i="0" u="none" strike="noStrike" cap="none">
                <a:solidFill>
                  <a:srgbClr val="262626"/>
                </a:solidFill>
                <a:latin typeface="Arial"/>
                <a:ea typeface="Arial"/>
                <a:cs typeface="Arial"/>
                <a:sym typeface="Arial"/>
              </a:endParaRPr>
            </a:p>
          </p:txBody>
        </p:sp>
        <p:sp>
          <p:nvSpPr>
            <p:cNvPr id="671" name="Google Shape;671;p13"/>
            <p:cNvSpPr/>
            <p:nvPr/>
          </p:nvSpPr>
          <p:spPr>
            <a:xfrm rot="-2160000">
              <a:off x="7338099" y="1680737"/>
              <a:ext cx="574441" cy="729440"/>
            </a:xfrm>
            <a:prstGeom prst="rightArrow">
              <a:avLst>
                <a:gd name="adj1" fmla="val 60000"/>
                <a:gd name="adj2" fmla="val 50000"/>
              </a:avLst>
            </a:prstGeom>
            <a:solidFill>
              <a:srgbClr val="FAC8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3"/>
            <p:cNvSpPr txBox="1"/>
            <p:nvPr/>
          </p:nvSpPr>
          <p:spPr>
            <a:xfrm rot="-2160000">
              <a:off x="7354555" y="1877272"/>
              <a:ext cx="402109" cy="43766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400"/>
                <a:buFont typeface="Arial"/>
                <a:buNone/>
              </a:pPr>
              <a:endParaRPr sz="1400" b="0" i="0" u="none" strike="noStrike" cap="none">
                <a:solidFill>
                  <a:srgbClr val="262626"/>
                </a:solidFill>
                <a:latin typeface="Arial"/>
                <a:ea typeface="Arial"/>
                <a:cs typeface="Arial"/>
                <a:sym typeface="Arial"/>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7" name="Google Shape;677;p14"/>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78" name="Google Shape;678;p14"/>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79" name="Google Shape;679;p14"/>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80" name="Google Shape;680;p14"/>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81" name="Google Shape;681;p14"/>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82" name="Google Shape;682;p14"/>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83" name="Google Shape;683;p14"/>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84" name="Google Shape;684;p14"/>
          <p:cNvSpPr txBox="1"/>
          <p:nvPr/>
        </p:nvSpPr>
        <p:spPr>
          <a:xfrm>
            <a:off x="792000" y="1548000"/>
            <a:ext cx="15948000" cy="49244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en-GB" sz="4000" b="0" i="0" u="none" strike="noStrike" cap="none">
                <a:solidFill>
                  <a:srgbClr val="033C5B"/>
                </a:solidFill>
                <a:latin typeface="Arial"/>
                <a:ea typeface="Arial"/>
                <a:cs typeface="Arial"/>
                <a:sym typeface="Arial"/>
              </a:rPr>
              <a:t>Importance of communication with </a:t>
            </a:r>
            <a:r>
              <a:rPr lang="en-GB" sz="4000" b="1" i="0" u="none" strike="noStrike" cap="none">
                <a:solidFill>
                  <a:srgbClr val="033C5B"/>
                </a:solidFill>
                <a:latin typeface="Arial"/>
                <a:ea typeface="Arial"/>
                <a:cs typeface="Arial"/>
                <a:sym typeface="Arial"/>
              </a:rPr>
              <a:t>learners </a:t>
            </a:r>
            <a:r>
              <a:rPr lang="en-GB" sz="4000" b="0" i="0" u="none" strike="noStrike" cap="none">
                <a:solidFill>
                  <a:srgbClr val="033C5B"/>
                </a:solidFill>
                <a:latin typeface="Arial"/>
                <a:ea typeface="Arial"/>
                <a:cs typeface="Arial"/>
                <a:sym typeface="Arial"/>
              </a:rPr>
              <a:t>in the context of assessment </a:t>
            </a:r>
            <a:endParaRPr sz="1400" b="0" i="0" u="none" strike="noStrike" cap="none">
              <a:solidFill>
                <a:srgbClr val="000000"/>
              </a:solidFill>
              <a:latin typeface="Arial"/>
              <a:ea typeface="Arial"/>
              <a:cs typeface="Arial"/>
              <a:sym typeface="Arial"/>
            </a:endParaRPr>
          </a:p>
        </p:txBody>
      </p:sp>
      <p:sp>
        <p:nvSpPr>
          <p:cNvPr id="685" name="Google Shape;685;p14"/>
          <p:cNvSpPr txBox="1"/>
          <p:nvPr/>
        </p:nvSpPr>
        <p:spPr>
          <a:xfrm>
            <a:off x="792000" y="3132000"/>
            <a:ext cx="15948000" cy="553997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a:solidFill>
                  <a:schemeClr val="dk1"/>
                </a:solidFill>
                <a:latin typeface="Arial"/>
                <a:ea typeface="Arial"/>
                <a:cs typeface="Arial"/>
                <a:sym typeface="Arial"/>
              </a:rPr>
              <a:t>Communication with students about assessment results in flipped classroom learning is of great importance. Here are some reasons: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GB" sz="2400" b="1" i="0" u="sng" strike="noStrike" cap="none">
                <a:solidFill>
                  <a:schemeClr val="dk1"/>
                </a:solidFill>
                <a:latin typeface="Arial"/>
                <a:ea typeface="Arial"/>
                <a:cs typeface="Arial"/>
                <a:sym typeface="Arial"/>
              </a:rPr>
              <a:t>1 Feedback and reflection: </a:t>
            </a:r>
            <a:r>
              <a:rPr lang="en-GB" sz="2400" b="0" i="0" u="none" strike="noStrike" cap="none">
                <a:solidFill>
                  <a:schemeClr val="dk1"/>
                </a:solidFill>
                <a:latin typeface="Arial"/>
                <a:ea typeface="Arial"/>
                <a:cs typeface="Arial"/>
                <a:sym typeface="Arial"/>
              </a:rPr>
              <a:t>Communication about assessment results enables students to receive feedback and reflect on their performance.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GB" sz="2400" b="1" i="0" u="sng" strike="noStrike" cap="none">
                <a:solidFill>
                  <a:schemeClr val="dk1"/>
                </a:solidFill>
                <a:latin typeface="Arial"/>
                <a:ea typeface="Arial"/>
                <a:cs typeface="Arial"/>
                <a:sym typeface="Arial"/>
              </a:rPr>
              <a:t>2. Clarification of expectations: </a:t>
            </a:r>
            <a:r>
              <a:rPr lang="en-GB" sz="2400" b="0" i="0" u="none" strike="noStrike" cap="none">
                <a:solidFill>
                  <a:schemeClr val="dk1"/>
                </a:solidFill>
                <a:latin typeface="Arial"/>
                <a:ea typeface="Arial"/>
                <a:cs typeface="Arial"/>
                <a:sym typeface="Arial"/>
              </a:rPr>
              <a:t>By communicating about assessment results, teachers can clarify their expectations of students. They can explain what criteria were used in the assessment and what goals should be achieved.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GB" sz="2400" b="1" i="0" u="sng" strike="noStrike" cap="none">
                <a:solidFill>
                  <a:schemeClr val="dk1"/>
                </a:solidFill>
                <a:latin typeface="Arial"/>
                <a:ea typeface="Arial"/>
                <a:cs typeface="Arial"/>
                <a:sym typeface="Arial"/>
              </a:rPr>
              <a:t>3. Motivation and recognition: </a:t>
            </a:r>
            <a:r>
              <a:rPr lang="en-GB" sz="2400" b="0" i="0" u="none" strike="noStrike" cap="none">
                <a:solidFill>
                  <a:schemeClr val="dk1"/>
                </a:solidFill>
                <a:latin typeface="Arial"/>
                <a:ea typeface="Arial"/>
                <a:cs typeface="Arial"/>
                <a:sym typeface="Arial"/>
              </a:rPr>
              <a:t>Communication about assessment results enables teachers to recognise and acknowledge students' achievements. to continue their learning.</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Arial"/>
                <a:ea typeface="Arial"/>
                <a:cs typeface="Arial"/>
                <a:sym typeface="Arial"/>
              </a:rPr>
              <a:t> </a:t>
            </a: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GB" sz="2400" b="1" i="0" u="sng" strike="noStrike" cap="none">
                <a:solidFill>
                  <a:schemeClr val="dk1"/>
                </a:solidFill>
                <a:latin typeface="Arial"/>
                <a:ea typeface="Arial"/>
                <a:cs typeface="Arial"/>
                <a:sym typeface="Arial"/>
              </a:rPr>
              <a:t>4. Goal setting support: </a:t>
            </a:r>
            <a:r>
              <a:rPr lang="en-GB" sz="2400" b="0" i="0" u="none" strike="noStrike" cap="none">
                <a:solidFill>
                  <a:schemeClr val="dk1"/>
                </a:solidFill>
                <a:latin typeface="Arial"/>
                <a:ea typeface="Arial"/>
                <a:cs typeface="Arial"/>
                <a:sym typeface="Arial"/>
              </a:rPr>
              <a:t>communicating assessment results helps students to set their goals and track their progress.</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Arial"/>
                <a:ea typeface="Arial"/>
                <a:cs typeface="Arial"/>
                <a:sym typeface="Arial"/>
              </a:rPr>
              <a:t> </a:t>
            </a: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GB" sz="2400" b="1" i="0" u="sng" strike="noStrike" cap="none">
                <a:solidFill>
                  <a:schemeClr val="dk1"/>
                </a:solidFill>
                <a:latin typeface="Arial"/>
                <a:ea typeface="Arial"/>
                <a:cs typeface="Arial"/>
                <a:sym typeface="Arial"/>
              </a:rPr>
              <a:t>5 Individual support: </a:t>
            </a:r>
            <a:r>
              <a:rPr lang="en-GB" sz="2400" b="0" i="0" u="none" strike="noStrike" cap="none">
                <a:solidFill>
                  <a:schemeClr val="dk1"/>
                </a:solidFill>
                <a:latin typeface="Arial"/>
                <a:ea typeface="Arial"/>
                <a:cs typeface="Arial"/>
                <a:sym typeface="Arial"/>
              </a:rPr>
              <a:t>Teachers can offer individual support by communicating assessment results. </a:t>
            </a:r>
            <a:endParaRPr sz="2400" b="0" i="0" u="none" strike="noStrike" cap="none">
              <a:solidFill>
                <a:schemeClr val="dk1"/>
              </a:solidFill>
              <a:latin typeface="Arial"/>
              <a:ea typeface="Arial"/>
              <a:cs typeface="Arial"/>
              <a:sym typeface="Arial"/>
            </a:endParaRPr>
          </a:p>
        </p:txBody>
      </p:sp>
      <p:sp>
        <p:nvSpPr>
          <p:cNvPr id="686" name="Google Shape;686;p14"/>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87" name="Google Shape;687;p14"/>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88" name="Google Shape;688;p14"/>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89" name="Google Shape;689;p14"/>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pic>
        <p:nvPicPr>
          <p:cNvPr id="690" name="Google Shape;690;p14"/>
          <p:cNvPicPr preferRelativeResize="0"/>
          <p:nvPr/>
        </p:nvPicPr>
        <p:blipFill rotWithShape="1">
          <a:blip r:embed="rId6">
            <a:alphaModFix/>
          </a:blip>
          <a:srcRect/>
          <a:stretch/>
        </p:blipFill>
        <p:spPr>
          <a:xfrm>
            <a:off x="15697200" y="9183021"/>
            <a:ext cx="1727565" cy="62820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94"/>
        <p:cNvGrpSpPr/>
        <p:nvPr/>
      </p:nvGrpSpPr>
      <p:grpSpPr>
        <a:xfrm>
          <a:off x="0" y="0"/>
          <a:ext cx="0" cy="0"/>
          <a:chOff x="0" y="0"/>
          <a:chExt cx="0" cy="0"/>
        </a:xfrm>
      </p:grpSpPr>
      <p:sp>
        <p:nvSpPr>
          <p:cNvPr id="695" name="Google Shape;695;p25"/>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6" name="Google Shape;696;p25"/>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7" name="Google Shape;697;p25"/>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8" name="Google Shape;698;p25"/>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9" name="Google Shape;699;p25"/>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0" name="Google Shape;700;p25"/>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1" name="Google Shape;701;p25"/>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2" name="Google Shape;702;p25"/>
          <p:cNvSpPr txBox="1"/>
          <p:nvPr/>
        </p:nvSpPr>
        <p:spPr>
          <a:xfrm>
            <a:off x="791998" y="1473407"/>
            <a:ext cx="16677081" cy="62831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en-GB" sz="4800" b="1" i="0" u="none" strike="noStrike" cap="none">
                <a:solidFill>
                  <a:srgbClr val="033C5B"/>
                </a:solidFill>
                <a:latin typeface="Arial"/>
                <a:ea typeface="Arial"/>
                <a:cs typeface="Arial"/>
                <a:sym typeface="Arial"/>
              </a:rPr>
              <a:t>Student-learner interaction in a Flipped Classroom</a:t>
            </a:r>
            <a:endParaRPr sz="4800" b="1" i="0" u="none" strike="noStrike" cap="none">
              <a:solidFill>
                <a:srgbClr val="033C5B"/>
              </a:solidFill>
              <a:latin typeface="Arial"/>
              <a:ea typeface="Arial"/>
              <a:cs typeface="Arial"/>
              <a:sym typeface="Arial"/>
            </a:endParaRPr>
          </a:p>
        </p:txBody>
      </p:sp>
      <p:sp>
        <p:nvSpPr>
          <p:cNvPr id="703" name="Google Shape;703;p25"/>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4" name="Google Shape;704;p25"/>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05" name="Google Shape;705;p25"/>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06" name="Google Shape;706;p25"/>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pic>
        <p:nvPicPr>
          <p:cNvPr id="707" name="Google Shape;707;p25"/>
          <p:cNvPicPr preferRelativeResize="0"/>
          <p:nvPr/>
        </p:nvPicPr>
        <p:blipFill rotWithShape="1">
          <a:blip r:embed="rId6">
            <a:alphaModFix/>
          </a:blip>
          <a:srcRect/>
          <a:stretch/>
        </p:blipFill>
        <p:spPr>
          <a:xfrm>
            <a:off x="15697200" y="9183021"/>
            <a:ext cx="1727565" cy="628205"/>
          </a:xfrm>
          <a:prstGeom prst="rect">
            <a:avLst/>
          </a:prstGeom>
          <a:noFill/>
          <a:ln>
            <a:noFill/>
          </a:ln>
        </p:spPr>
      </p:pic>
      <p:sp>
        <p:nvSpPr>
          <p:cNvPr id="708" name="Google Shape;708;p25"/>
          <p:cNvSpPr txBox="1"/>
          <p:nvPr/>
        </p:nvSpPr>
        <p:spPr>
          <a:xfrm>
            <a:off x="818919" y="2487262"/>
            <a:ext cx="12392113" cy="1471930"/>
          </a:xfrm>
          <a:prstGeom prst="rect">
            <a:avLst/>
          </a:prstGeom>
          <a:noFill/>
          <a:ln>
            <a:noFill/>
          </a:ln>
        </p:spPr>
        <p:txBody>
          <a:bodyPr spcFirstLastPara="1" wrap="square" lIns="0" tIns="0" rIns="0" bIns="0" anchor="t" anchorCtr="0">
            <a:noAutofit/>
          </a:bodyPr>
          <a:lstStyle/>
          <a:p>
            <a:pPr marL="645159" marR="0" lvl="1" indent="-342900" algn="l" rtl="0">
              <a:lnSpc>
                <a:spcPct val="100000"/>
              </a:lnSpc>
              <a:spcBef>
                <a:spcPts val="0"/>
              </a:spcBef>
              <a:spcAft>
                <a:spcPts val="0"/>
              </a:spcAft>
              <a:buClr>
                <a:srgbClr val="121212"/>
              </a:buClr>
              <a:buSzPts val="2400"/>
              <a:buFont typeface="Arial"/>
              <a:buChar char="•"/>
            </a:pPr>
            <a:r>
              <a:rPr lang="en-GB" sz="2400" b="0" i="0" u="none" strike="noStrike" cap="none">
                <a:solidFill>
                  <a:srgbClr val="121212"/>
                </a:solidFill>
                <a:latin typeface="Arial"/>
                <a:ea typeface="Arial"/>
                <a:cs typeface="Arial"/>
                <a:sym typeface="Arial"/>
              </a:rPr>
              <a:t>The flipped model enhances the student-teacher relationship through increased interaction during class.</a:t>
            </a:r>
            <a:endParaRPr/>
          </a:p>
          <a:p>
            <a:pPr marL="645159" marR="0" lvl="1" indent="-342900" algn="l" rtl="0">
              <a:lnSpc>
                <a:spcPct val="100000"/>
              </a:lnSpc>
              <a:spcBef>
                <a:spcPts val="0"/>
              </a:spcBef>
              <a:spcAft>
                <a:spcPts val="0"/>
              </a:spcAft>
              <a:buClr>
                <a:srgbClr val="121212"/>
              </a:buClr>
              <a:buSzPts val="2400"/>
              <a:buFont typeface="Arial"/>
              <a:buChar char="•"/>
            </a:pPr>
            <a:r>
              <a:rPr lang="en-GB" sz="2400" b="0" i="0" u="none" strike="noStrike" cap="none">
                <a:solidFill>
                  <a:srgbClr val="121212"/>
                </a:solidFill>
                <a:latin typeface="Arial"/>
                <a:ea typeface="Arial"/>
                <a:cs typeface="Arial"/>
                <a:sym typeface="Arial"/>
              </a:rPr>
              <a:t>Teachers act as facilitators, guiding students through problem-solving and collaboration.</a:t>
            </a:r>
            <a:endParaRPr/>
          </a:p>
        </p:txBody>
      </p:sp>
      <p:pic>
        <p:nvPicPr>
          <p:cNvPr id="709" name="Google Shape;709;p25"/>
          <p:cNvPicPr preferRelativeResize="0"/>
          <p:nvPr/>
        </p:nvPicPr>
        <p:blipFill rotWithShape="1">
          <a:blip r:embed="rId7">
            <a:alphaModFix/>
          </a:blip>
          <a:srcRect/>
          <a:stretch/>
        </p:blipFill>
        <p:spPr>
          <a:xfrm>
            <a:off x="3712191" y="3964700"/>
            <a:ext cx="9174484" cy="4253867"/>
          </a:xfrm>
          <a:prstGeom prst="rect">
            <a:avLst/>
          </a:prstGeom>
          <a:noFill/>
          <a:ln>
            <a:noFill/>
          </a:ln>
        </p:spPr>
      </p:pic>
      <p:sp>
        <p:nvSpPr>
          <p:cNvPr id="710" name="Google Shape;710;p25"/>
          <p:cNvSpPr txBox="1"/>
          <p:nvPr/>
        </p:nvSpPr>
        <p:spPr>
          <a:xfrm>
            <a:off x="4338446" y="8218567"/>
            <a:ext cx="12392113" cy="1471930"/>
          </a:xfrm>
          <a:prstGeom prst="rect">
            <a:avLst/>
          </a:prstGeom>
          <a:noFill/>
          <a:ln>
            <a:noFill/>
          </a:ln>
        </p:spPr>
        <p:txBody>
          <a:bodyPr spcFirstLastPara="1" wrap="square" lIns="0" tIns="0" rIns="0" bIns="0" anchor="t" anchorCtr="0">
            <a:noAutofit/>
          </a:bodyPr>
          <a:lstStyle/>
          <a:p>
            <a:pPr marL="302259" marR="0" lvl="1" indent="0" algn="l" rtl="0">
              <a:lnSpc>
                <a:spcPct val="100000"/>
              </a:lnSpc>
              <a:spcBef>
                <a:spcPts val="0"/>
              </a:spcBef>
              <a:spcAft>
                <a:spcPts val="0"/>
              </a:spcAft>
              <a:buNone/>
            </a:pPr>
            <a:r>
              <a:rPr lang="en-GB" sz="1800" b="0" i="1" u="none" strike="noStrike" cap="none">
                <a:solidFill>
                  <a:srgbClr val="121212"/>
                </a:solidFill>
                <a:latin typeface="Arial"/>
                <a:ea typeface="Arial"/>
                <a:cs typeface="Arial"/>
                <a:sym typeface="Arial"/>
              </a:rPr>
              <a:t>Source: Flipped Classroom with Problem Based Activities. Available </a:t>
            </a:r>
            <a:r>
              <a:rPr lang="en-GB" sz="1800" b="0" i="1" u="sng" strike="noStrike" cap="none">
                <a:solidFill>
                  <a:srgbClr val="121212"/>
                </a:solidFill>
                <a:latin typeface="Arial"/>
                <a:ea typeface="Arial"/>
                <a:cs typeface="Arial"/>
                <a:sym typeface="Arial"/>
                <a:hlinkClick r:id="rId8">
                  <a:extLst>
                    <a:ext uri="{A12FA001-AC4F-418D-AE19-62706E023703}">
                      <ahyp:hlinkClr xmlns:ahyp="http://schemas.microsoft.com/office/drawing/2018/hyperlinkcolor" val="tx"/>
                    </a:ext>
                  </a:extLst>
                </a:hlinkClick>
              </a:rPr>
              <a:t>here</a:t>
            </a:r>
            <a:r>
              <a:rPr lang="en-GB" sz="1800" b="0" i="1" u="none" strike="noStrike" cap="none">
                <a:solidFill>
                  <a:srgbClr val="121212"/>
                </a:solidFill>
                <a:latin typeface="Arial"/>
                <a:ea typeface="Arial"/>
                <a:cs typeface="Arial"/>
                <a:sym typeface="Arial"/>
              </a:rPr>
              <a:t>.</a:t>
            </a:r>
            <a:endParaRPr sz="1800" b="0" i="1" u="none" strike="noStrike" cap="none">
              <a:solidFill>
                <a:srgbClr val="121212"/>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p15"/>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6" name="Google Shape;716;p15"/>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7" name="Google Shape;717;p15"/>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8" name="Google Shape;718;p15"/>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9" name="Google Shape;719;p15"/>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20" name="Google Shape;720;p15"/>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21" name="Google Shape;721;p15"/>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22" name="Google Shape;722;p15"/>
          <p:cNvSpPr txBox="1"/>
          <p:nvPr/>
        </p:nvSpPr>
        <p:spPr>
          <a:xfrm>
            <a:off x="792000" y="1548000"/>
            <a:ext cx="15948000" cy="49244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en-GB" sz="5400" b="1" i="0" u="none" strike="noStrike" cap="none">
                <a:solidFill>
                  <a:srgbClr val="033C5B"/>
                </a:solidFill>
                <a:latin typeface="Arial"/>
                <a:ea typeface="Arial"/>
                <a:cs typeface="Arial"/>
                <a:sym typeface="Arial"/>
              </a:rPr>
              <a:t>Student – Teacher Interaction</a:t>
            </a:r>
            <a:endParaRPr sz="5400" b="1" i="0" u="none" strike="noStrike" cap="none">
              <a:solidFill>
                <a:srgbClr val="000000"/>
              </a:solidFill>
              <a:latin typeface="Arial"/>
              <a:ea typeface="Arial"/>
              <a:cs typeface="Arial"/>
              <a:sym typeface="Arial"/>
            </a:endParaRPr>
          </a:p>
        </p:txBody>
      </p:sp>
      <p:sp>
        <p:nvSpPr>
          <p:cNvPr id="723" name="Google Shape;723;p15"/>
          <p:cNvSpPr txBox="1"/>
          <p:nvPr/>
        </p:nvSpPr>
        <p:spPr>
          <a:xfrm>
            <a:off x="818920" y="2408345"/>
            <a:ext cx="6523200" cy="633065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2600"/>
              <a:buFont typeface="Arial"/>
              <a:buNone/>
            </a:pPr>
            <a:endParaRPr sz="2600" b="0" i="0" u="none" strike="noStrike" cap="none">
              <a:solidFill>
                <a:srgbClr val="121212"/>
              </a:solidFill>
              <a:latin typeface="Arial"/>
              <a:ea typeface="Arial"/>
              <a:cs typeface="Arial"/>
              <a:sym typeface="Arial"/>
            </a:endParaRPr>
          </a:p>
        </p:txBody>
      </p:sp>
      <p:sp>
        <p:nvSpPr>
          <p:cNvPr id="724" name="Google Shape;724;p15"/>
          <p:cNvSpPr txBox="1"/>
          <p:nvPr/>
        </p:nvSpPr>
        <p:spPr>
          <a:xfrm>
            <a:off x="971320" y="2560745"/>
            <a:ext cx="6523200" cy="633065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2600"/>
              <a:buFont typeface="Arial"/>
              <a:buNone/>
            </a:pPr>
            <a:endParaRPr sz="2600" b="0" i="0" u="none" strike="noStrike" cap="none">
              <a:solidFill>
                <a:srgbClr val="121212"/>
              </a:solidFill>
              <a:latin typeface="Arial"/>
              <a:ea typeface="Arial"/>
              <a:cs typeface="Arial"/>
              <a:sym typeface="Arial"/>
            </a:endParaRPr>
          </a:p>
        </p:txBody>
      </p:sp>
      <p:sp>
        <p:nvSpPr>
          <p:cNvPr id="725" name="Google Shape;725;p15"/>
          <p:cNvSpPr txBox="1"/>
          <p:nvPr/>
        </p:nvSpPr>
        <p:spPr>
          <a:xfrm>
            <a:off x="1123720" y="2713145"/>
            <a:ext cx="6523200" cy="633065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2600"/>
              <a:buFont typeface="Arial"/>
              <a:buNone/>
            </a:pPr>
            <a:endParaRPr sz="2600" b="0" i="0" u="none" strike="noStrike" cap="none">
              <a:solidFill>
                <a:srgbClr val="121212"/>
              </a:solidFill>
              <a:latin typeface="Arial"/>
              <a:ea typeface="Arial"/>
              <a:cs typeface="Arial"/>
              <a:sym typeface="Arial"/>
            </a:endParaRPr>
          </a:p>
        </p:txBody>
      </p:sp>
      <p:sp>
        <p:nvSpPr>
          <p:cNvPr id="726" name="Google Shape;726;p15"/>
          <p:cNvSpPr txBox="1"/>
          <p:nvPr/>
        </p:nvSpPr>
        <p:spPr>
          <a:xfrm>
            <a:off x="1123720" y="2408345"/>
            <a:ext cx="6218400" cy="590927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400"/>
              <a:buFont typeface="Arial"/>
              <a:buNone/>
            </a:pPr>
            <a:r>
              <a:rPr lang="en-GB" sz="2400" b="1" i="0" u="none" strike="noStrike" cap="none">
                <a:solidFill>
                  <a:schemeClr val="dk1"/>
                </a:solidFill>
                <a:latin typeface="Calibri"/>
                <a:ea typeface="Calibri"/>
                <a:cs typeface="Calibri"/>
                <a:sym typeface="Calibri"/>
              </a:rPr>
              <a:t>Personalized Support</a:t>
            </a:r>
            <a:r>
              <a:rPr lang="en-GB" sz="2400" b="0" i="0" u="none" strike="noStrike" cap="none">
                <a:solidFill>
                  <a:schemeClr val="dk1"/>
                </a:solidFill>
                <a:latin typeface="Calibri"/>
                <a:ea typeface="Calibri"/>
                <a:cs typeface="Calibri"/>
                <a:sym typeface="Calibri"/>
              </a:rPr>
              <a:t>: Teachers provide tailored guidance, clarifications, and encouragement, fostering deeper understanding</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400"/>
              <a:buFont typeface="Arial"/>
              <a:buNone/>
            </a:pPr>
            <a:r>
              <a:rPr lang="en-GB" sz="2400" b="1" i="0" u="none" strike="noStrike" cap="none">
                <a:solidFill>
                  <a:schemeClr val="dk1"/>
                </a:solidFill>
                <a:latin typeface="Calibri"/>
                <a:ea typeface="Calibri"/>
                <a:cs typeface="Calibri"/>
                <a:sym typeface="Calibri"/>
              </a:rPr>
              <a:t>Empowerment</a:t>
            </a:r>
            <a:r>
              <a:rPr lang="en-GB" sz="2400" b="0" i="0" u="none" strike="noStrike" cap="none">
                <a:solidFill>
                  <a:schemeClr val="dk1"/>
                </a:solidFill>
                <a:latin typeface="Calibri"/>
                <a:ea typeface="Calibri"/>
                <a:cs typeface="Calibri"/>
                <a:sym typeface="Calibri"/>
              </a:rPr>
              <a:t>: Students take ownership of their learning journey, exploring interests and engaging in self-directed learning</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727" name="Google Shape;727;p15"/>
          <p:cNvSpPr txBox="1"/>
          <p:nvPr/>
        </p:nvSpPr>
        <p:spPr>
          <a:xfrm>
            <a:off x="9478800" y="2805252"/>
            <a:ext cx="6218400" cy="549377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400"/>
              <a:buFont typeface="Arial"/>
              <a:buNone/>
            </a:pPr>
            <a:r>
              <a:rPr lang="en-GB" sz="2400" b="1" i="0" u="none" strike="noStrike" cap="none">
                <a:solidFill>
                  <a:schemeClr val="dk1"/>
                </a:solidFill>
                <a:latin typeface="Calibri"/>
                <a:ea typeface="Calibri"/>
                <a:cs typeface="Calibri"/>
                <a:sym typeface="Calibri"/>
              </a:rPr>
              <a:t>Mutual Respect</a:t>
            </a:r>
            <a:r>
              <a:rPr lang="en-GB" sz="2400" b="0" i="0" u="none" strike="noStrike" cap="none">
                <a:solidFill>
                  <a:schemeClr val="dk1"/>
                </a:solidFill>
                <a:latin typeface="Calibri"/>
                <a:ea typeface="Calibri"/>
                <a:cs typeface="Calibri"/>
                <a:sym typeface="Calibri"/>
              </a:rPr>
              <a:t>: The student-teacher relationship evolves into a partnership of shared responsibility and mutual respect</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400"/>
              <a:buFont typeface="Arial"/>
              <a:buNone/>
            </a:pPr>
            <a:r>
              <a:rPr lang="en-GB" sz="2400" b="1" i="0" u="none" strike="noStrike" cap="none">
                <a:solidFill>
                  <a:schemeClr val="dk1"/>
                </a:solidFill>
                <a:latin typeface="Calibri"/>
                <a:ea typeface="Calibri"/>
                <a:cs typeface="Calibri"/>
                <a:sym typeface="Calibri"/>
              </a:rPr>
              <a:t>Enhanced Learning: </a:t>
            </a:r>
            <a:r>
              <a:rPr lang="en-GB" sz="2400" b="0" i="0" u="none" strike="noStrike" cap="none">
                <a:solidFill>
                  <a:schemeClr val="dk1"/>
                </a:solidFill>
                <a:latin typeface="Calibri"/>
                <a:ea typeface="Calibri"/>
                <a:cs typeface="Calibri"/>
                <a:sym typeface="Calibri"/>
              </a:rPr>
              <a:t>Experience the transformative power of flipped learning in enriching student-teacher connections and enhancing academic success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p:txBody>
      </p:sp>
      <p:sp>
        <p:nvSpPr>
          <p:cNvPr id="728" name="Google Shape;728;p15"/>
          <p:cNvSpPr/>
          <p:nvPr/>
        </p:nvSpPr>
        <p:spPr>
          <a:xfrm>
            <a:off x="7617928" y="4107693"/>
            <a:ext cx="1219200" cy="1835440"/>
          </a:xfrm>
          <a:prstGeom prst="rightArrow">
            <a:avLst>
              <a:gd name="adj1" fmla="val 50000"/>
              <a:gd name="adj2" fmla="val 50000"/>
            </a:avLst>
          </a:prstGeom>
          <a:solidFill>
            <a:schemeClr val="accent6">
              <a:alpha val="95294"/>
            </a:schemeClr>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29" name="Google Shape;729;p15"/>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0" name="Google Shape;730;p15"/>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1" name="Google Shape;731;p15"/>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pic>
        <p:nvPicPr>
          <p:cNvPr id="732" name="Google Shape;732;p15"/>
          <p:cNvPicPr preferRelativeResize="0"/>
          <p:nvPr/>
        </p:nvPicPr>
        <p:blipFill rotWithShape="1">
          <a:blip r:embed="rId6">
            <a:alphaModFix/>
          </a:blip>
          <a:srcRect/>
          <a:stretch/>
        </p:blipFill>
        <p:spPr>
          <a:xfrm>
            <a:off x="15697200" y="9183021"/>
            <a:ext cx="1727565" cy="628205"/>
          </a:xfrm>
          <a:prstGeom prst="rect">
            <a:avLst/>
          </a:prstGeom>
          <a:noFill/>
          <a:ln>
            <a:noFill/>
          </a:ln>
        </p:spPr>
      </p:pic>
      <p:sp>
        <p:nvSpPr>
          <p:cNvPr id="733" name="Google Shape;733;p15"/>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sp>
        <p:nvSpPr>
          <p:cNvPr id="738" name="Google Shape;738;p16"/>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39" name="Google Shape;739;p16"/>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0" name="Google Shape;740;p16"/>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1" name="Google Shape;741;p16"/>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2" name="Google Shape;742;p16"/>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3" name="Google Shape;743;p16"/>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4" name="Google Shape;744;p16"/>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5" name="Google Shape;745;p16"/>
          <p:cNvSpPr txBox="1"/>
          <p:nvPr/>
        </p:nvSpPr>
        <p:spPr>
          <a:xfrm>
            <a:off x="792000" y="1548000"/>
            <a:ext cx="15812862" cy="41157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en-GB" sz="4000" b="0" i="0" u="none" strike="noStrike" cap="none">
                <a:solidFill>
                  <a:srgbClr val="033C5B"/>
                </a:solidFill>
                <a:latin typeface="Arial"/>
                <a:ea typeface="Arial"/>
                <a:cs typeface="Arial"/>
                <a:sym typeface="Arial"/>
              </a:rPr>
              <a:t>Challenges in Implementing a Flipped Classroom Model</a:t>
            </a:r>
            <a:endParaRPr sz="4000" b="0" i="0" u="none" strike="noStrike" cap="none">
              <a:solidFill>
                <a:srgbClr val="033C5B"/>
              </a:solidFill>
              <a:latin typeface="Arial"/>
              <a:ea typeface="Arial"/>
              <a:cs typeface="Arial"/>
              <a:sym typeface="Arial"/>
            </a:endParaRPr>
          </a:p>
        </p:txBody>
      </p:sp>
      <p:sp>
        <p:nvSpPr>
          <p:cNvPr id="746" name="Google Shape;746;p16"/>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7" name="Google Shape;747;p16"/>
          <p:cNvSpPr txBox="1"/>
          <p:nvPr/>
        </p:nvSpPr>
        <p:spPr>
          <a:xfrm>
            <a:off x="11520000" y="3636000"/>
            <a:ext cx="5292000" cy="4517080"/>
          </a:xfrm>
          <a:prstGeom prst="rect">
            <a:avLst/>
          </a:prstGeom>
          <a:solidFill>
            <a:srgbClr val="FBD4B4"/>
          </a:solidFill>
          <a:ln w="9525" cap="flat" cmpd="sng">
            <a:solidFill>
              <a:srgbClr val="974806"/>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6840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Arial"/>
                <a:ea typeface="Arial"/>
                <a:cs typeface="Arial"/>
                <a:sym typeface="Arial"/>
              </a:rPr>
              <a:t>Students and educators accustomed to traditional teaching methods may resist the shift to flipped learning.</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Arial"/>
                <a:ea typeface="Arial"/>
                <a:cs typeface="Arial"/>
                <a:sym typeface="Arial"/>
              </a:rPr>
              <a:t>Some students prefer passive instruction methods, while educators may struggle with new technologies.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Arial"/>
                <a:ea typeface="Arial"/>
                <a:cs typeface="Arial"/>
                <a:sym typeface="Arial"/>
              </a:rPr>
              <a:t>Overcoming resistance involves fostering a culture of innovation and providing robust professional development opportunities.</a:t>
            </a:r>
            <a:endParaRPr sz="2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748" name="Google Shape;748;p16"/>
          <p:cNvSpPr txBox="1"/>
          <p:nvPr/>
        </p:nvSpPr>
        <p:spPr>
          <a:xfrm>
            <a:off x="6156000" y="3635999"/>
            <a:ext cx="5292000" cy="4517081"/>
          </a:xfrm>
          <a:prstGeom prst="rect">
            <a:avLst/>
          </a:prstGeom>
          <a:solidFill>
            <a:srgbClr val="FBD4B4"/>
          </a:solidFill>
          <a:ln w="9525" cap="flat" cmpd="sng">
            <a:solidFill>
              <a:srgbClr val="974806"/>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6840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Arial"/>
                <a:ea typeface="Arial"/>
                <a:cs typeface="Arial"/>
                <a:sym typeface="Arial"/>
              </a:rPr>
              <a:t>Students and educators accustomed to traditional teaching methods may resist the shift to flipped learning.</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Arial"/>
                <a:ea typeface="Arial"/>
                <a:cs typeface="Arial"/>
                <a:sym typeface="Arial"/>
              </a:rPr>
              <a:t>Some students prefer passive instruction methods, while educators may struggle with new technologies.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Arial"/>
                <a:ea typeface="Arial"/>
                <a:cs typeface="Arial"/>
                <a:sym typeface="Arial"/>
              </a:rPr>
              <a:t>Overcoming resistance involves fostering a culture of innovation and providing robust professional development opportunities.</a:t>
            </a:r>
            <a:endParaRPr sz="2400" b="0" i="0" u="none" strike="noStrike" cap="none">
              <a:solidFill>
                <a:srgbClr val="000000"/>
              </a:solidFill>
              <a:latin typeface="Arial"/>
              <a:ea typeface="Arial"/>
              <a:cs typeface="Arial"/>
              <a:sym typeface="Arial"/>
            </a:endParaRPr>
          </a:p>
        </p:txBody>
      </p:sp>
      <p:sp>
        <p:nvSpPr>
          <p:cNvPr id="749" name="Google Shape;749;p16"/>
          <p:cNvSpPr txBox="1"/>
          <p:nvPr/>
        </p:nvSpPr>
        <p:spPr>
          <a:xfrm>
            <a:off x="792000" y="3635999"/>
            <a:ext cx="5292000" cy="4517081"/>
          </a:xfrm>
          <a:prstGeom prst="rect">
            <a:avLst/>
          </a:prstGeom>
          <a:solidFill>
            <a:srgbClr val="FBD4B4"/>
          </a:solidFill>
          <a:ln w="9525" cap="flat" cmpd="sng">
            <a:solidFill>
              <a:srgbClr val="974806"/>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6840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Arial"/>
                <a:ea typeface="Arial"/>
                <a:cs typeface="Arial"/>
                <a:sym typeface="Arial"/>
              </a:rPr>
              <a:t>Unequal access to technology and internet connectivity among students.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Arial"/>
                <a:ea typeface="Arial"/>
                <a:cs typeface="Arial"/>
                <a:sym typeface="Arial"/>
              </a:rPr>
              <a:t>Disparities hinder engagement with pre-class materials, impacting participation in flipped learning.</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Arial"/>
                <a:ea typeface="Arial"/>
                <a:cs typeface="Arial"/>
                <a:sym typeface="Arial"/>
              </a:rPr>
              <a:t>Mitigation requires schools to ensure equitable access to necessary resources for all students.</a:t>
            </a:r>
            <a:endParaRPr sz="1400" b="0" i="0" u="none" strike="noStrike" cap="none">
              <a:solidFill>
                <a:srgbClr val="000000"/>
              </a:solidFill>
              <a:latin typeface="Arial"/>
              <a:ea typeface="Arial"/>
              <a:cs typeface="Arial"/>
              <a:sym typeface="Arial"/>
            </a:endParaRPr>
          </a:p>
        </p:txBody>
      </p:sp>
      <p:sp>
        <p:nvSpPr>
          <p:cNvPr id="750" name="Google Shape;750;p16"/>
          <p:cNvSpPr/>
          <p:nvPr/>
        </p:nvSpPr>
        <p:spPr>
          <a:xfrm>
            <a:off x="791999" y="3132000"/>
            <a:ext cx="5292000" cy="936000"/>
          </a:xfrm>
          <a:prstGeom prst="roundRect">
            <a:avLst>
              <a:gd name="adj" fmla="val 16667"/>
            </a:avLst>
          </a:prstGeom>
          <a:solidFill>
            <a:srgbClr val="FBD4B4"/>
          </a:solidFill>
          <a:ln w="9525" cap="flat" cmpd="sng">
            <a:solidFill>
              <a:srgbClr val="974806"/>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GB" sz="2600" b="1" i="0" u="none" strike="noStrike" cap="none">
                <a:solidFill>
                  <a:srgbClr val="000000"/>
                </a:solidFill>
                <a:latin typeface="Arial"/>
                <a:ea typeface="Arial"/>
                <a:cs typeface="Arial"/>
                <a:sym typeface="Arial"/>
              </a:rPr>
              <a:t>1. Digital Divide:</a:t>
            </a:r>
            <a:endParaRPr sz="1400" b="0" i="0" u="none" strike="noStrike" cap="none">
              <a:solidFill>
                <a:srgbClr val="000000"/>
              </a:solidFill>
              <a:latin typeface="Arial"/>
              <a:ea typeface="Arial"/>
              <a:cs typeface="Arial"/>
              <a:sym typeface="Arial"/>
            </a:endParaRPr>
          </a:p>
        </p:txBody>
      </p:sp>
      <p:sp>
        <p:nvSpPr>
          <p:cNvPr id="751" name="Google Shape;751;p16"/>
          <p:cNvSpPr/>
          <p:nvPr/>
        </p:nvSpPr>
        <p:spPr>
          <a:xfrm>
            <a:off x="6156000" y="3132000"/>
            <a:ext cx="5292000" cy="936000"/>
          </a:xfrm>
          <a:prstGeom prst="roundRect">
            <a:avLst>
              <a:gd name="adj" fmla="val 16667"/>
            </a:avLst>
          </a:prstGeom>
          <a:solidFill>
            <a:srgbClr val="FBD4B4"/>
          </a:solidFill>
          <a:ln w="9525" cap="flat" cmpd="sng">
            <a:solidFill>
              <a:srgbClr val="974806"/>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GB" sz="2600" b="1" i="0" u="none" strike="noStrike" cap="none">
                <a:solidFill>
                  <a:srgbClr val="000000"/>
                </a:solidFill>
                <a:latin typeface="Arial"/>
                <a:ea typeface="Arial"/>
                <a:cs typeface="Arial"/>
                <a:sym typeface="Arial"/>
              </a:rPr>
              <a:t>2. Resistance to Change: </a:t>
            </a:r>
            <a:endParaRPr sz="2600" b="1" i="0" u="none" strike="noStrike" cap="none">
              <a:solidFill>
                <a:schemeClr val="dk1"/>
              </a:solidFill>
              <a:latin typeface="Arial"/>
              <a:ea typeface="Arial"/>
              <a:cs typeface="Arial"/>
              <a:sym typeface="Arial"/>
            </a:endParaRPr>
          </a:p>
        </p:txBody>
      </p:sp>
      <p:sp>
        <p:nvSpPr>
          <p:cNvPr id="752" name="Google Shape;752;p16"/>
          <p:cNvSpPr/>
          <p:nvPr/>
        </p:nvSpPr>
        <p:spPr>
          <a:xfrm>
            <a:off x="11520000" y="3132000"/>
            <a:ext cx="5292000" cy="936000"/>
          </a:xfrm>
          <a:prstGeom prst="roundRect">
            <a:avLst>
              <a:gd name="adj" fmla="val 16667"/>
            </a:avLst>
          </a:prstGeom>
          <a:solidFill>
            <a:srgbClr val="FBD4B4"/>
          </a:solidFill>
          <a:ln w="9525" cap="flat" cmpd="sng">
            <a:solidFill>
              <a:srgbClr val="974806"/>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GB" sz="2600" b="1" i="0" u="none" strike="noStrike" cap="none">
                <a:solidFill>
                  <a:srgbClr val="000000"/>
                </a:solidFill>
                <a:latin typeface="Arial"/>
                <a:ea typeface="Arial"/>
                <a:cs typeface="Arial"/>
                <a:sym typeface="Arial"/>
              </a:rPr>
              <a:t> 3. Resistance to Change:</a:t>
            </a:r>
            <a:endParaRPr sz="2600" b="1" i="0" u="none" strike="noStrike" cap="none">
              <a:solidFill>
                <a:schemeClr val="dk1"/>
              </a:solidFill>
              <a:latin typeface="Arial"/>
              <a:ea typeface="Arial"/>
              <a:cs typeface="Arial"/>
              <a:sym typeface="Arial"/>
            </a:endParaRPr>
          </a:p>
        </p:txBody>
      </p:sp>
      <p:sp>
        <p:nvSpPr>
          <p:cNvPr id="753" name="Google Shape;753;p16"/>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4" name="Google Shape;754;p16"/>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55" name="Google Shape;755;p16"/>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pic>
        <p:nvPicPr>
          <p:cNvPr id="756" name="Google Shape;756;p16"/>
          <p:cNvPicPr preferRelativeResize="0"/>
          <p:nvPr/>
        </p:nvPicPr>
        <p:blipFill rotWithShape="1">
          <a:blip r:embed="rId6">
            <a:alphaModFix/>
          </a:blip>
          <a:srcRect/>
          <a:stretch/>
        </p:blipFill>
        <p:spPr>
          <a:xfrm>
            <a:off x="15697200" y="9183021"/>
            <a:ext cx="1727565" cy="62820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60"/>
        <p:cNvGrpSpPr/>
        <p:nvPr/>
      </p:nvGrpSpPr>
      <p:grpSpPr>
        <a:xfrm>
          <a:off x="0" y="0"/>
          <a:ext cx="0" cy="0"/>
          <a:chOff x="0" y="0"/>
          <a:chExt cx="0" cy="0"/>
        </a:xfrm>
      </p:grpSpPr>
      <p:sp>
        <p:nvSpPr>
          <p:cNvPr id="761" name="Google Shape;761;p28"/>
          <p:cNvSpPr/>
          <p:nvPr/>
        </p:nvSpPr>
        <p:spPr>
          <a:xfrm>
            <a:off x="-130877" y="-38241"/>
            <a:ext cx="2766824" cy="5218616"/>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2" name="Google Shape;762;p28"/>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3" name="Google Shape;763;p28"/>
          <p:cNvSpPr/>
          <p:nvPr/>
        </p:nvSpPr>
        <p:spPr>
          <a:xfrm>
            <a:off x="-130877" y="5143500"/>
            <a:ext cx="2766824" cy="3665330"/>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4" name="Google Shape;764;p28"/>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5" name="Google Shape;765;p28"/>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6" name="Google Shape;766;p28"/>
          <p:cNvSpPr/>
          <p:nvPr/>
        </p:nvSpPr>
        <p:spPr>
          <a:xfrm>
            <a:off x="14903577" y="4232068"/>
            <a:ext cx="2355723" cy="4114800"/>
          </a:xfrm>
          <a:custGeom>
            <a:avLst/>
            <a:gdLst/>
            <a:ahLst/>
            <a:cxnLst/>
            <a:rect l="l" t="t" r="r" b="b"/>
            <a:pathLst>
              <a:path w="2355723" h="4114800" extrusionOk="0">
                <a:moveTo>
                  <a:pt x="0" y="0"/>
                </a:moveTo>
                <a:lnTo>
                  <a:pt x="2355723" y="0"/>
                </a:lnTo>
                <a:lnTo>
                  <a:pt x="2355723" y="4114800"/>
                </a:lnTo>
                <a:lnTo>
                  <a:pt x="0" y="411480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7" name="Google Shape;767;p28"/>
          <p:cNvSpPr txBox="1"/>
          <p:nvPr/>
        </p:nvSpPr>
        <p:spPr>
          <a:xfrm>
            <a:off x="3058697" y="773904"/>
            <a:ext cx="13265244" cy="991208"/>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GB" sz="6999" b="0" i="0" u="none" strike="noStrike" cap="none">
                <a:solidFill>
                  <a:srgbClr val="033C5B"/>
                </a:solidFill>
                <a:latin typeface="Arial"/>
                <a:ea typeface="Arial"/>
                <a:cs typeface="Arial"/>
                <a:sym typeface="Arial"/>
              </a:rPr>
              <a:t>Reflection Activity</a:t>
            </a:r>
            <a:endParaRPr/>
          </a:p>
        </p:txBody>
      </p:sp>
      <p:sp>
        <p:nvSpPr>
          <p:cNvPr id="768" name="Google Shape;768;p28"/>
          <p:cNvSpPr txBox="1"/>
          <p:nvPr/>
        </p:nvSpPr>
        <p:spPr>
          <a:xfrm>
            <a:off x="3058697" y="2006533"/>
            <a:ext cx="11844880" cy="5038815"/>
          </a:xfrm>
          <a:prstGeom prst="rect">
            <a:avLst/>
          </a:prstGeom>
          <a:noFill/>
          <a:ln>
            <a:noFill/>
          </a:ln>
        </p:spPr>
        <p:txBody>
          <a:bodyPr spcFirstLastPara="1" wrap="square" lIns="0" tIns="0" rIns="0" bIns="0" anchor="t" anchorCtr="0">
            <a:spAutoFit/>
          </a:bodyPr>
          <a:lstStyle/>
          <a:p>
            <a:pPr marL="457200" marR="0" lvl="0" indent="-457200" algn="l" rtl="0">
              <a:lnSpc>
                <a:spcPct val="140015"/>
              </a:lnSpc>
              <a:spcBef>
                <a:spcPts val="0"/>
              </a:spcBef>
              <a:spcAft>
                <a:spcPts val="0"/>
              </a:spcAft>
              <a:buClr>
                <a:srgbClr val="000000"/>
              </a:buClr>
              <a:buSzPts val="2599"/>
              <a:buFont typeface="Noto Sans Symbols"/>
              <a:buChar char="🡪"/>
            </a:pPr>
            <a:r>
              <a:rPr lang="en-GB" sz="2599" b="0" i="0" u="none" strike="noStrike" cap="none">
                <a:solidFill>
                  <a:srgbClr val="121212"/>
                </a:solidFill>
                <a:latin typeface="Arial"/>
                <a:ea typeface="Arial"/>
                <a:cs typeface="Arial"/>
                <a:sym typeface="Arial"/>
              </a:rPr>
              <a:t>Think about the flipped classroom model in general. What are its most significant strengths?Consider aspects like student engagement, collaborative learning, accessibility to learning materials, the use of technology, and how it shifts the learning process. How does this model promote active learning and student-centered instruction compared to traditional teaching methods?</a:t>
            </a:r>
            <a:endParaRPr/>
          </a:p>
          <a:p>
            <a:pPr marL="457200" marR="0" lvl="0" indent="-457200" algn="l" rtl="0">
              <a:lnSpc>
                <a:spcPct val="140015"/>
              </a:lnSpc>
              <a:spcBef>
                <a:spcPts val="0"/>
              </a:spcBef>
              <a:spcAft>
                <a:spcPts val="0"/>
              </a:spcAft>
              <a:buClr>
                <a:srgbClr val="000000"/>
              </a:buClr>
              <a:buSzPts val="2599"/>
              <a:buFont typeface="Noto Sans Symbols"/>
              <a:buChar char="🡪"/>
            </a:pPr>
            <a:r>
              <a:rPr lang="en-GB" sz="2599" b="0" i="0" u="none" strike="noStrike" cap="none">
                <a:solidFill>
                  <a:srgbClr val="121212"/>
                </a:solidFill>
                <a:latin typeface="Arial"/>
                <a:ea typeface="Arial"/>
                <a:cs typeface="Arial"/>
                <a:sym typeface="Arial"/>
              </a:rPr>
              <a:t>Reflecting on the flipped classroom, identify areas that could be enhanced. Are there challenges in your school or during your daily teaching practice related to technology access, student accountability for pre-class work, the effectiveness of in-class activities, or the balance between independent learning and guided instruction?</a:t>
            </a:r>
            <a:endParaRPr/>
          </a:p>
        </p:txBody>
      </p:sp>
      <p:sp>
        <p:nvSpPr>
          <p:cNvPr id="769" name="Google Shape;769;p28"/>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0" name="Google Shape;770;p28"/>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1" name="Google Shape;771;p28"/>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pic>
        <p:nvPicPr>
          <p:cNvPr id="772" name="Google Shape;772;p28"/>
          <p:cNvPicPr preferRelativeResize="0"/>
          <p:nvPr/>
        </p:nvPicPr>
        <p:blipFill rotWithShape="1">
          <a:blip r:embed="rId8">
            <a:alphaModFix/>
          </a:blip>
          <a:srcRect/>
          <a:stretch/>
        </p:blipFill>
        <p:spPr>
          <a:xfrm>
            <a:off x="15697200" y="9183021"/>
            <a:ext cx="1727565" cy="62820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4"/>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2" name="Google Shape;112;p4"/>
          <p:cNvSpPr/>
          <p:nvPr/>
        </p:nvSpPr>
        <p:spPr>
          <a:xfrm>
            <a:off x="-167105" y="-3643058"/>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3" name="Google Shape;113;p4"/>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4" name="Google Shape;114;p4"/>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5" name="Google Shape;115;p4"/>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6" name="Google Shape;116;p4"/>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7" name="Google Shape;117;p4"/>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8" name="Google Shape;118;p4"/>
          <p:cNvSpPr txBox="1"/>
          <p:nvPr/>
        </p:nvSpPr>
        <p:spPr>
          <a:xfrm>
            <a:off x="792000" y="1548000"/>
            <a:ext cx="15948000" cy="61555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en-GB" sz="5400" b="1" i="0" u="none" strike="noStrike" cap="none">
                <a:solidFill>
                  <a:srgbClr val="033C5B"/>
                </a:solidFill>
                <a:latin typeface="Arial"/>
                <a:ea typeface="Arial"/>
                <a:cs typeface="Arial"/>
                <a:sym typeface="Arial"/>
              </a:rPr>
              <a:t>What is Flipped Classroom?</a:t>
            </a:r>
            <a:endParaRPr sz="5400" b="1" i="0" u="none" strike="noStrike" cap="none">
              <a:solidFill>
                <a:srgbClr val="033C5B"/>
              </a:solidFill>
              <a:latin typeface="Arial"/>
              <a:ea typeface="Arial"/>
              <a:cs typeface="Arial"/>
              <a:sym typeface="Arial"/>
            </a:endParaRPr>
          </a:p>
        </p:txBody>
      </p:sp>
      <p:sp>
        <p:nvSpPr>
          <p:cNvPr id="119" name="Google Shape;119;p4"/>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0" name="Google Shape;120;p4"/>
          <p:cNvSpPr txBox="1"/>
          <p:nvPr/>
        </p:nvSpPr>
        <p:spPr>
          <a:xfrm>
            <a:off x="1098886" y="3013680"/>
            <a:ext cx="15299744" cy="4510468"/>
          </a:xfrm>
          <a:prstGeom prst="rect">
            <a:avLst/>
          </a:prstGeom>
          <a:noFill/>
          <a:ln>
            <a:noFill/>
          </a:ln>
        </p:spPr>
        <p:txBody>
          <a:bodyPr spcFirstLastPara="1" wrap="square" lIns="0" tIns="0" rIns="0" bIns="0" anchor="t" anchorCtr="0">
            <a:noAutofit/>
          </a:bodyPr>
          <a:lstStyle/>
          <a:p>
            <a:pPr marL="645159" marR="0" lvl="1" indent="-190500" algn="ctr" rtl="0">
              <a:lnSpc>
                <a:spcPct val="100000"/>
              </a:lnSpc>
              <a:spcBef>
                <a:spcPts val="1200"/>
              </a:spcBef>
              <a:spcAft>
                <a:spcPts val="0"/>
              </a:spcAft>
              <a:buClr>
                <a:schemeClr val="dk1"/>
              </a:buClr>
              <a:buSzPts val="2400"/>
              <a:buFont typeface="Noto Sans Symbols"/>
              <a:buNone/>
            </a:pPr>
            <a:r>
              <a:rPr lang="en-GB" sz="3600" b="0" i="1" u="none" strike="noStrike" cap="none">
                <a:solidFill>
                  <a:srgbClr val="E36C09"/>
                </a:solidFill>
                <a:latin typeface="Arial"/>
                <a:ea typeface="Arial"/>
                <a:cs typeface="Arial"/>
                <a:sym typeface="Arial"/>
              </a:rPr>
              <a:t>Flipped classroom is a form of blended learning where learners read or watch online lecture materials at home, before participating in interaction in a classroom environment.</a:t>
            </a:r>
            <a:endParaRPr sz="3600" b="0" i="1" u="none" strike="noStrike" cap="none">
              <a:solidFill>
                <a:srgbClr val="E36C09"/>
              </a:solidFill>
              <a:latin typeface="Arial"/>
              <a:ea typeface="Arial"/>
              <a:cs typeface="Arial"/>
              <a:sym typeface="Arial"/>
            </a:endParaRPr>
          </a:p>
        </p:txBody>
      </p:sp>
      <p:sp>
        <p:nvSpPr>
          <p:cNvPr id="121" name="Google Shape;121;p4"/>
          <p:cNvSpPr txBox="1"/>
          <p:nvPr/>
        </p:nvSpPr>
        <p:spPr>
          <a:xfrm>
            <a:off x="1116128" y="4879031"/>
            <a:ext cx="15299744" cy="4510468"/>
          </a:xfrm>
          <a:prstGeom prst="rect">
            <a:avLst/>
          </a:prstGeom>
          <a:noFill/>
          <a:ln>
            <a:noFill/>
          </a:ln>
        </p:spPr>
        <p:txBody>
          <a:bodyPr spcFirstLastPara="1" wrap="square" lIns="0" tIns="0" rIns="0" bIns="0" anchor="t" anchorCtr="0">
            <a:noAutofit/>
          </a:bodyPr>
          <a:lstStyle/>
          <a:p>
            <a:pPr marL="645159" marR="0" lvl="1" indent="-190500" algn="ctr" rtl="0">
              <a:lnSpc>
                <a:spcPct val="100000"/>
              </a:lnSpc>
              <a:spcBef>
                <a:spcPts val="1200"/>
              </a:spcBef>
              <a:spcAft>
                <a:spcPts val="0"/>
              </a:spcAft>
              <a:buClr>
                <a:schemeClr val="dk1"/>
              </a:buClr>
              <a:buSzPts val="2400"/>
              <a:buFont typeface="Noto Sans Symbols"/>
              <a:buNone/>
            </a:pPr>
            <a:r>
              <a:rPr lang="en-GB" sz="2800" b="0" i="1" u="none" strike="noStrike" cap="none">
                <a:solidFill>
                  <a:srgbClr val="121212"/>
                </a:solidFill>
                <a:latin typeface="Arial"/>
                <a:ea typeface="Arial"/>
                <a:cs typeface="Arial"/>
                <a:sym typeface="Arial"/>
              </a:rPr>
              <a:t>UNESCO-UNEVOC Glossary. Available </a:t>
            </a:r>
            <a:r>
              <a:rPr lang="en-GB" sz="2800" b="0" i="1" u="sng" strike="noStrike" cap="none">
                <a:solidFill>
                  <a:srgbClr val="121212"/>
                </a:solidFill>
                <a:latin typeface="Arial"/>
                <a:ea typeface="Arial"/>
                <a:cs typeface="Arial"/>
                <a:sym typeface="Arial"/>
                <a:hlinkClick r:id="rId4">
                  <a:extLst>
                    <a:ext uri="{A12FA001-AC4F-418D-AE19-62706E023703}">
                      <ahyp:hlinkClr xmlns:ahyp="http://schemas.microsoft.com/office/drawing/2018/hyperlinkcolor" val="tx"/>
                    </a:ext>
                  </a:extLst>
                </a:hlinkClick>
              </a:rPr>
              <a:t>here</a:t>
            </a:r>
            <a:r>
              <a:rPr lang="en-GB" sz="2800" b="0" i="1" u="none" strike="noStrike" cap="none">
                <a:solidFill>
                  <a:srgbClr val="121212"/>
                </a:solidFill>
                <a:latin typeface="Arial"/>
                <a:ea typeface="Arial"/>
                <a:cs typeface="Arial"/>
                <a:sym typeface="Arial"/>
              </a:rPr>
              <a:t>.</a:t>
            </a:r>
            <a:endParaRPr sz="2800" b="0" i="1" u="none" strike="noStrike" cap="none">
              <a:solidFill>
                <a:srgbClr val="121212"/>
              </a:solidFill>
              <a:latin typeface="Arial"/>
              <a:ea typeface="Arial"/>
              <a:cs typeface="Arial"/>
              <a:sym typeface="Arial"/>
            </a:endParaRPr>
          </a:p>
        </p:txBody>
      </p:sp>
      <p:sp>
        <p:nvSpPr>
          <p:cNvPr id="122" name="Google Shape;122;p4"/>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3" name="Google Shape;123;p4"/>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4" name="Google Shape;124;p4"/>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pic>
        <p:nvPicPr>
          <p:cNvPr id="125" name="Google Shape;125;p4"/>
          <p:cNvPicPr preferRelativeResize="0"/>
          <p:nvPr/>
        </p:nvPicPr>
        <p:blipFill rotWithShape="1">
          <a:blip r:embed="rId7">
            <a:alphaModFix/>
          </a:blip>
          <a:srcRect/>
          <a:stretch/>
        </p:blipFill>
        <p:spPr>
          <a:xfrm>
            <a:off x="15697200" y="9183021"/>
            <a:ext cx="1727565" cy="62820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8"/>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1" name="Google Shape;131;p18"/>
          <p:cNvSpPr/>
          <p:nvPr/>
        </p:nvSpPr>
        <p:spPr>
          <a:xfrm>
            <a:off x="-167105" y="-3643058"/>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2" name="Google Shape;132;p18"/>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3" name="Google Shape;133;p18"/>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4" name="Google Shape;134;p18"/>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5" name="Google Shape;135;p18"/>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6" name="Google Shape;136;p18"/>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7" name="Google Shape;137;p18"/>
          <p:cNvSpPr txBox="1"/>
          <p:nvPr/>
        </p:nvSpPr>
        <p:spPr>
          <a:xfrm>
            <a:off x="792000" y="1548000"/>
            <a:ext cx="15948000" cy="61555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en-GB" sz="5400" b="1" i="0" u="none" strike="noStrike" cap="none">
                <a:solidFill>
                  <a:srgbClr val="033C5B"/>
                </a:solidFill>
                <a:latin typeface="Arial"/>
                <a:ea typeface="Arial"/>
                <a:cs typeface="Arial"/>
                <a:sym typeface="Arial"/>
              </a:rPr>
              <a:t>What is Flipped Classroom?</a:t>
            </a:r>
            <a:endParaRPr sz="5400" b="1" i="0" u="none" strike="noStrike" cap="none">
              <a:solidFill>
                <a:srgbClr val="033C5B"/>
              </a:solidFill>
              <a:latin typeface="Arial"/>
              <a:ea typeface="Arial"/>
              <a:cs typeface="Arial"/>
              <a:sym typeface="Arial"/>
            </a:endParaRPr>
          </a:p>
        </p:txBody>
      </p:sp>
      <p:sp>
        <p:nvSpPr>
          <p:cNvPr id="138" name="Google Shape;138;p18"/>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39" name="Google Shape;139;p18"/>
          <p:cNvGrpSpPr/>
          <p:nvPr/>
        </p:nvGrpSpPr>
        <p:grpSpPr>
          <a:xfrm>
            <a:off x="5219915" y="2334339"/>
            <a:ext cx="6386179" cy="6386179"/>
            <a:chOff x="4834248" y="0"/>
            <a:chExt cx="6386179" cy="6386179"/>
          </a:xfrm>
        </p:grpSpPr>
        <p:sp>
          <p:nvSpPr>
            <p:cNvPr id="140" name="Google Shape;140;p18"/>
            <p:cNvSpPr/>
            <p:nvPr/>
          </p:nvSpPr>
          <p:spPr>
            <a:xfrm>
              <a:off x="4834248" y="0"/>
              <a:ext cx="6386179" cy="6386179"/>
            </a:xfrm>
            <a:prstGeom prst="quadArrow">
              <a:avLst>
                <a:gd name="adj1" fmla="val 2000"/>
                <a:gd name="adj2" fmla="val 4000"/>
                <a:gd name="adj3" fmla="val 5000"/>
              </a:avLst>
            </a:prstGeom>
            <a:solidFill>
              <a:srgbClr val="FBDCCE"/>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8"/>
            <p:cNvSpPr/>
            <p:nvPr/>
          </p:nvSpPr>
          <p:spPr>
            <a:xfrm>
              <a:off x="5249349" y="415101"/>
              <a:ext cx="2554471" cy="2554471"/>
            </a:xfrm>
            <a:prstGeom prst="roundRect">
              <a:avLst>
                <a:gd name="adj" fmla="val 16667"/>
              </a:avLst>
            </a:prstGeom>
            <a:gradFill>
              <a:gsLst>
                <a:gs pos="0">
                  <a:srgbClr val="FF9228"/>
                </a:gs>
                <a:gs pos="100000">
                  <a:srgbClr val="FFB771"/>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8"/>
            <p:cNvSpPr txBox="1"/>
            <p:nvPr/>
          </p:nvSpPr>
          <p:spPr>
            <a:xfrm>
              <a:off x="5374048" y="539800"/>
              <a:ext cx="2305073" cy="2305073"/>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GB" sz="1600" b="0" i="0" u="none" strike="noStrike" cap="none">
                  <a:solidFill>
                    <a:srgbClr val="262626"/>
                  </a:solidFill>
                  <a:latin typeface="Arial"/>
                  <a:ea typeface="Arial"/>
                  <a:cs typeface="Arial"/>
                  <a:sym typeface="Arial"/>
                </a:rPr>
                <a:t>Flipped classroom is an inverted method of teaching where traditional classroom activities are completed outside of class time.</a:t>
              </a:r>
              <a:endParaRPr sz="1600" b="0" i="0" u="none" strike="noStrike" cap="none">
                <a:solidFill>
                  <a:srgbClr val="262626"/>
                </a:solidFill>
                <a:latin typeface="Arial"/>
                <a:ea typeface="Arial"/>
                <a:cs typeface="Arial"/>
                <a:sym typeface="Arial"/>
              </a:endParaRPr>
            </a:p>
          </p:txBody>
        </p:sp>
        <p:sp>
          <p:nvSpPr>
            <p:cNvPr id="143" name="Google Shape;143;p18"/>
            <p:cNvSpPr/>
            <p:nvPr/>
          </p:nvSpPr>
          <p:spPr>
            <a:xfrm>
              <a:off x="8250853" y="415101"/>
              <a:ext cx="2554471" cy="2554471"/>
            </a:xfrm>
            <a:prstGeom prst="roundRect">
              <a:avLst>
                <a:gd name="adj" fmla="val 16667"/>
              </a:avLst>
            </a:prstGeom>
            <a:gradFill>
              <a:gsLst>
                <a:gs pos="0">
                  <a:srgbClr val="FF9228"/>
                </a:gs>
                <a:gs pos="100000">
                  <a:srgbClr val="FFB771"/>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8"/>
            <p:cNvSpPr txBox="1"/>
            <p:nvPr/>
          </p:nvSpPr>
          <p:spPr>
            <a:xfrm>
              <a:off x="8375552" y="539800"/>
              <a:ext cx="2305073" cy="2305073"/>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GB" sz="1600" b="0" i="0" u="none" strike="noStrike" cap="none">
                  <a:solidFill>
                    <a:srgbClr val="262626"/>
                  </a:solidFill>
                  <a:latin typeface="Arial"/>
                  <a:ea typeface="Arial"/>
                  <a:cs typeface="Arial"/>
                  <a:sym typeface="Arial"/>
                </a:rPr>
                <a:t>Class time is dedicated to discussion, problem-solving, and student interaction.</a:t>
              </a:r>
              <a:endParaRPr sz="1600" b="0" i="0" u="none" strike="noStrike" cap="none">
                <a:solidFill>
                  <a:srgbClr val="262626"/>
                </a:solidFill>
                <a:latin typeface="Arial"/>
                <a:ea typeface="Arial"/>
                <a:cs typeface="Arial"/>
                <a:sym typeface="Arial"/>
              </a:endParaRPr>
            </a:p>
          </p:txBody>
        </p:sp>
        <p:sp>
          <p:nvSpPr>
            <p:cNvPr id="145" name="Google Shape;145;p18"/>
            <p:cNvSpPr/>
            <p:nvPr/>
          </p:nvSpPr>
          <p:spPr>
            <a:xfrm>
              <a:off x="5249349" y="3416605"/>
              <a:ext cx="2554471" cy="2554471"/>
            </a:xfrm>
            <a:prstGeom prst="roundRect">
              <a:avLst>
                <a:gd name="adj" fmla="val 16667"/>
              </a:avLst>
            </a:prstGeom>
            <a:gradFill>
              <a:gsLst>
                <a:gs pos="0">
                  <a:srgbClr val="FF9228"/>
                </a:gs>
                <a:gs pos="100000">
                  <a:srgbClr val="FFB771"/>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8"/>
            <p:cNvSpPr txBox="1"/>
            <p:nvPr/>
          </p:nvSpPr>
          <p:spPr>
            <a:xfrm>
              <a:off x="5374048" y="3541304"/>
              <a:ext cx="2305073" cy="2305073"/>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GB" sz="1600" b="0" i="0" u="none" strike="noStrike" cap="none">
                  <a:solidFill>
                    <a:srgbClr val="262626"/>
                  </a:solidFill>
                  <a:latin typeface="Arial"/>
                  <a:ea typeface="Arial"/>
                  <a:cs typeface="Arial"/>
                  <a:sym typeface="Arial"/>
                </a:rPr>
                <a:t>This approach is learner-centered and technology-driven, allowing students to engage with content at their own pace.</a:t>
              </a:r>
              <a:endParaRPr sz="1600" b="0" i="0" u="none" strike="noStrike" cap="none">
                <a:solidFill>
                  <a:srgbClr val="262626"/>
                </a:solidFill>
                <a:latin typeface="Arial"/>
                <a:ea typeface="Arial"/>
                <a:cs typeface="Arial"/>
                <a:sym typeface="Arial"/>
              </a:endParaRPr>
            </a:p>
          </p:txBody>
        </p:sp>
        <p:sp>
          <p:nvSpPr>
            <p:cNvPr id="147" name="Google Shape;147;p18"/>
            <p:cNvSpPr/>
            <p:nvPr/>
          </p:nvSpPr>
          <p:spPr>
            <a:xfrm>
              <a:off x="8250853" y="3416605"/>
              <a:ext cx="2554471" cy="2554471"/>
            </a:xfrm>
            <a:prstGeom prst="roundRect">
              <a:avLst>
                <a:gd name="adj" fmla="val 16667"/>
              </a:avLst>
            </a:prstGeom>
            <a:gradFill>
              <a:gsLst>
                <a:gs pos="0">
                  <a:srgbClr val="FF9228"/>
                </a:gs>
                <a:gs pos="100000">
                  <a:srgbClr val="FFB771"/>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8"/>
            <p:cNvSpPr txBox="1"/>
            <p:nvPr/>
          </p:nvSpPr>
          <p:spPr>
            <a:xfrm>
              <a:off x="8375552" y="3541304"/>
              <a:ext cx="2305073" cy="2305073"/>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GB" sz="1600" b="0" i="0" u="none" strike="noStrike" cap="none">
                  <a:solidFill>
                    <a:srgbClr val="262626"/>
                  </a:solidFill>
                  <a:latin typeface="Arial"/>
                  <a:ea typeface="Arial"/>
                  <a:cs typeface="Arial"/>
                  <a:sym typeface="Arial"/>
                </a:rPr>
                <a:t>Flipped learning in vocational education enhances professional development by improving cognitive skills (critical thinking, problem-solving) and emotional states (motivation, self-efficacy).</a:t>
              </a:r>
              <a:endParaRPr sz="1600" b="0" i="0" u="none" strike="noStrike" cap="none">
                <a:solidFill>
                  <a:srgbClr val="262626"/>
                </a:solidFill>
                <a:latin typeface="Arial"/>
                <a:ea typeface="Arial"/>
                <a:cs typeface="Arial"/>
                <a:sym typeface="Arial"/>
              </a:endParaRPr>
            </a:p>
          </p:txBody>
        </p:sp>
      </p:grpSp>
      <p:sp>
        <p:nvSpPr>
          <p:cNvPr id="149" name="Google Shape;149;p18"/>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0" name="Google Shape;150;p18"/>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1" name="Google Shape;151;p18"/>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pic>
        <p:nvPicPr>
          <p:cNvPr id="152" name="Google Shape;152;p18"/>
          <p:cNvPicPr preferRelativeResize="0"/>
          <p:nvPr/>
        </p:nvPicPr>
        <p:blipFill rotWithShape="1">
          <a:blip r:embed="rId6">
            <a:alphaModFix/>
          </a:blip>
          <a:srcRect/>
          <a:stretch/>
        </p:blipFill>
        <p:spPr>
          <a:xfrm>
            <a:off x="15697200" y="9183021"/>
            <a:ext cx="1727565" cy="62820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2"/>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8" name="Google Shape;158;p22"/>
          <p:cNvSpPr/>
          <p:nvPr/>
        </p:nvSpPr>
        <p:spPr>
          <a:xfrm>
            <a:off x="-167105" y="-3643058"/>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9" name="Google Shape;159;p22"/>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0" name="Google Shape;160;p22"/>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1" name="Google Shape;161;p22"/>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2" name="Google Shape;162;p22"/>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3" name="Google Shape;163;p22"/>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4" name="Google Shape;164;p22"/>
          <p:cNvSpPr txBox="1"/>
          <p:nvPr/>
        </p:nvSpPr>
        <p:spPr>
          <a:xfrm>
            <a:off x="792000" y="1548000"/>
            <a:ext cx="15948000" cy="61555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en-GB" sz="5400" b="1" i="0" u="none" strike="noStrike" cap="none">
                <a:solidFill>
                  <a:srgbClr val="033C5B"/>
                </a:solidFill>
                <a:latin typeface="Arial"/>
                <a:ea typeface="Arial"/>
                <a:cs typeface="Arial"/>
                <a:sym typeface="Arial"/>
              </a:rPr>
              <a:t>What is Flipped Classroom?</a:t>
            </a:r>
            <a:endParaRPr sz="5400" b="1" i="0" u="none" strike="noStrike" cap="none">
              <a:solidFill>
                <a:srgbClr val="033C5B"/>
              </a:solidFill>
              <a:latin typeface="Arial"/>
              <a:ea typeface="Arial"/>
              <a:cs typeface="Arial"/>
              <a:sym typeface="Arial"/>
            </a:endParaRPr>
          </a:p>
        </p:txBody>
      </p:sp>
      <p:sp>
        <p:nvSpPr>
          <p:cNvPr id="165" name="Google Shape;165;p22"/>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66" name="Google Shape;166;p22" title="The Flipped Classroom Model"/>
          <p:cNvPicPr preferRelativeResize="0"/>
          <p:nvPr/>
        </p:nvPicPr>
        <p:blipFill rotWithShape="1">
          <a:blip r:embed="rId4">
            <a:alphaModFix/>
          </a:blip>
          <a:srcRect/>
          <a:stretch/>
        </p:blipFill>
        <p:spPr>
          <a:xfrm>
            <a:off x="4898409" y="2744741"/>
            <a:ext cx="8491182" cy="4797518"/>
          </a:xfrm>
          <a:prstGeom prst="rect">
            <a:avLst/>
          </a:prstGeom>
          <a:noFill/>
          <a:ln>
            <a:noFill/>
          </a:ln>
        </p:spPr>
      </p:pic>
      <p:sp>
        <p:nvSpPr>
          <p:cNvPr id="167" name="Google Shape;167;p22"/>
          <p:cNvSpPr txBox="1"/>
          <p:nvPr/>
        </p:nvSpPr>
        <p:spPr>
          <a:xfrm>
            <a:off x="4317138" y="7733384"/>
            <a:ext cx="9225886"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GB" sz="1400" b="0" i="1" u="none" strike="noStrike" cap="none">
                <a:solidFill>
                  <a:srgbClr val="000000"/>
                </a:solidFill>
                <a:latin typeface="Arial"/>
                <a:ea typeface="Arial"/>
                <a:cs typeface="Arial"/>
                <a:sym typeface="Arial"/>
              </a:rPr>
              <a:t>Source: </a:t>
            </a:r>
            <a:r>
              <a:rPr lang="en-GB" sz="1400" b="0" i="1"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https://youtu.be/qdKzSq_t8k8?feature=shared</a:t>
            </a:r>
            <a:r>
              <a:rPr lang="en-GB" sz="1400" b="0" i="1" u="none" strike="noStrike" cap="none">
                <a:solidFill>
                  <a:srgbClr val="000000"/>
                </a:solidFill>
                <a:latin typeface="Arial"/>
                <a:ea typeface="Arial"/>
                <a:cs typeface="Arial"/>
                <a:sym typeface="Arial"/>
              </a:rPr>
              <a:t> </a:t>
            </a:r>
            <a:endParaRPr sz="1400" b="0" i="1" u="none" strike="noStrike" cap="none">
              <a:solidFill>
                <a:srgbClr val="000000"/>
              </a:solidFill>
              <a:latin typeface="Arial"/>
              <a:ea typeface="Arial"/>
              <a:cs typeface="Arial"/>
              <a:sym typeface="Arial"/>
            </a:endParaRPr>
          </a:p>
        </p:txBody>
      </p:sp>
      <p:sp>
        <p:nvSpPr>
          <p:cNvPr id="168" name="Google Shape;168;p22"/>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 name="Google Shape;169;p22"/>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 name="Google Shape;170;p22"/>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pic>
        <p:nvPicPr>
          <p:cNvPr id="171" name="Google Shape;171;p22"/>
          <p:cNvPicPr preferRelativeResize="0"/>
          <p:nvPr/>
        </p:nvPicPr>
        <p:blipFill rotWithShape="1">
          <a:blip r:embed="rId8">
            <a:alphaModFix/>
          </a:blip>
          <a:srcRect/>
          <a:stretch/>
        </p:blipFill>
        <p:spPr>
          <a:xfrm>
            <a:off x="15697200" y="9183021"/>
            <a:ext cx="1727565" cy="62820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6"/>
                                        </p:tgtEl>
                                        <p:attrNameLst>
                                          <p:attrName>style.visibility</p:attrName>
                                        </p:attrNameLst>
                                      </p:cBhvr>
                                      <p:to>
                                        <p:strVal val="visible"/>
                                      </p:to>
                                    </p:set>
                                    <p:animEffect transition="in" filter="fade">
                                      <p:cBhvr>
                                        <p:cTn id="7" dur="1"/>
                                        <p:tgtEl>
                                          <p:spTgt spid="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7"/>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7" name="Google Shape;177;p17"/>
          <p:cNvSpPr/>
          <p:nvPr/>
        </p:nvSpPr>
        <p:spPr>
          <a:xfrm>
            <a:off x="-167105" y="-3643058"/>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8" name="Google Shape;178;p17"/>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9" name="Google Shape;179;p17"/>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0" name="Google Shape;180;p17"/>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1" name="Google Shape;181;p17"/>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2" name="Google Shape;182;p17"/>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3" name="Google Shape;183;p17"/>
          <p:cNvSpPr txBox="1"/>
          <p:nvPr/>
        </p:nvSpPr>
        <p:spPr>
          <a:xfrm>
            <a:off x="792000" y="1548000"/>
            <a:ext cx="15948000" cy="61555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en-GB" sz="5400" b="1" i="0" u="none" strike="noStrike" cap="none">
                <a:solidFill>
                  <a:srgbClr val="033C5B"/>
                </a:solidFill>
                <a:latin typeface="Arial"/>
                <a:ea typeface="Arial"/>
                <a:cs typeface="Arial"/>
                <a:sym typeface="Arial"/>
              </a:rPr>
              <a:t>Understanding the Flipped Classroom Approach</a:t>
            </a:r>
            <a:endParaRPr sz="5400" b="1" i="0" u="none" strike="noStrike" cap="none">
              <a:solidFill>
                <a:srgbClr val="033C5B"/>
              </a:solidFill>
              <a:latin typeface="Arial"/>
              <a:ea typeface="Arial"/>
              <a:cs typeface="Arial"/>
              <a:sym typeface="Arial"/>
            </a:endParaRPr>
          </a:p>
        </p:txBody>
      </p:sp>
      <p:sp>
        <p:nvSpPr>
          <p:cNvPr id="184" name="Google Shape;184;p17"/>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5" name="Google Shape;185;p17"/>
          <p:cNvSpPr/>
          <p:nvPr/>
        </p:nvSpPr>
        <p:spPr>
          <a:xfrm>
            <a:off x="1178920" y="2772213"/>
            <a:ext cx="15588000" cy="1080000"/>
          </a:xfrm>
          <a:prstGeom prst="roundRect">
            <a:avLst>
              <a:gd name="adj" fmla="val 16667"/>
            </a:avLst>
          </a:prstGeom>
          <a:solidFill>
            <a:srgbClr val="FABF8E"/>
          </a:solidFill>
          <a:ln w="25400" cap="flat" cmpd="sng">
            <a:solidFill>
              <a:srgbClr val="17365D"/>
            </a:solidFill>
            <a:prstDash val="solid"/>
            <a:round/>
            <a:headEnd type="none" w="sm" len="sm"/>
            <a:tailEnd type="none" w="sm" len="sm"/>
          </a:ln>
        </p:spPr>
        <p:txBody>
          <a:bodyPr spcFirstLastPara="1" wrap="square" lIns="540000"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Arial"/>
                <a:ea typeface="Arial"/>
                <a:cs typeface="Arial"/>
                <a:sym typeface="Arial"/>
              </a:rPr>
              <a:t>The Flipped Classroom Approach reverses the traditional classroom structure by shifting content delivery outside of class time</a:t>
            </a:r>
            <a:endParaRPr sz="2400" b="0" i="0" u="none" strike="noStrike" cap="none">
              <a:solidFill>
                <a:srgbClr val="000000"/>
              </a:solidFill>
              <a:latin typeface="Arial"/>
              <a:ea typeface="Arial"/>
              <a:cs typeface="Arial"/>
              <a:sym typeface="Arial"/>
            </a:endParaRPr>
          </a:p>
        </p:txBody>
      </p:sp>
      <p:sp>
        <p:nvSpPr>
          <p:cNvPr id="186" name="Google Shape;186;p17"/>
          <p:cNvSpPr/>
          <p:nvPr/>
        </p:nvSpPr>
        <p:spPr>
          <a:xfrm>
            <a:off x="818920" y="2952213"/>
            <a:ext cx="720000" cy="720000"/>
          </a:xfrm>
          <a:prstGeom prst="ellipse">
            <a:avLst/>
          </a:prstGeom>
          <a:solidFill>
            <a:srgbClr val="244061"/>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GB" sz="2600" b="1" i="0" u="none" strike="noStrike" cap="none">
                <a:solidFill>
                  <a:schemeClr val="lt1"/>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sp>
        <p:nvSpPr>
          <p:cNvPr id="187" name="Google Shape;187;p17"/>
          <p:cNvSpPr/>
          <p:nvPr/>
        </p:nvSpPr>
        <p:spPr>
          <a:xfrm>
            <a:off x="1178920" y="4032213"/>
            <a:ext cx="15588000" cy="1080000"/>
          </a:xfrm>
          <a:prstGeom prst="roundRect">
            <a:avLst>
              <a:gd name="adj" fmla="val 16667"/>
            </a:avLst>
          </a:prstGeom>
          <a:solidFill>
            <a:srgbClr val="FABF8E"/>
          </a:solidFill>
          <a:ln w="25400" cap="flat" cmpd="sng">
            <a:solidFill>
              <a:srgbClr val="17365D"/>
            </a:solidFill>
            <a:prstDash val="solid"/>
            <a:round/>
            <a:headEnd type="none" w="sm" len="sm"/>
            <a:tailEnd type="none" w="sm" len="sm"/>
          </a:ln>
        </p:spPr>
        <p:txBody>
          <a:bodyPr spcFirstLastPara="1" wrap="square" lIns="540000" tIns="45700" rIns="91425" bIns="45700" anchor="ctr" anchorCtr="0">
            <a:noAutofit/>
          </a:bodyPr>
          <a:lstStyle/>
          <a:p>
            <a:pPr marL="0" marR="0" lvl="0" indent="0" algn="l" rtl="0">
              <a:lnSpc>
                <a:spcPct val="100000"/>
              </a:lnSpc>
              <a:spcBef>
                <a:spcPts val="0"/>
              </a:spcBef>
              <a:spcAft>
                <a:spcPts val="0"/>
              </a:spcAft>
              <a:buNone/>
            </a:pPr>
            <a:r>
              <a:rPr lang="en-GB" sz="2400" b="0" i="0" u="none" strike="noStrike" cap="none">
                <a:solidFill>
                  <a:srgbClr val="000000"/>
                </a:solidFill>
                <a:latin typeface="Arial"/>
                <a:ea typeface="Arial"/>
                <a:cs typeface="Arial"/>
                <a:sym typeface="Arial"/>
              </a:rPr>
              <a:t>Detailed breakdown of the reversed classroom structure, highlighting pre-class preparation and in-class engagement</a:t>
            </a:r>
            <a:endParaRPr sz="2400" b="0" i="0" u="none" strike="noStrike" cap="none">
              <a:solidFill>
                <a:srgbClr val="000000"/>
              </a:solidFill>
              <a:latin typeface="Arial"/>
              <a:ea typeface="Arial"/>
              <a:cs typeface="Arial"/>
              <a:sym typeface="Arial"/>
            </a:endParaRPr>
          </a:p>
        </p:txBody>
      </p:sp>
      <p:sp>
        <p:nvSpPr>
          <p:cNvPr id="188" name="Google Shape;188;p17"/>
          <p:cNvSpPr/>
          <p:nvPr/>
        </p:nvSpPr>
        <p:spPr>
          <a:xfrm>
            <a:off x="818920" y="4212213"/>
            <a:ext cx="720000" cy="720000"/>
          </a:xfrm>
          <a:prstGeom prst="ellipse">
            <a:avLst/>
          </a:prstGeom>
          <a:solidFill>
            <a:srgbClr val="244061"/>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2600" b="1" i="0" u="none" strike="noStrike" cap="none">
                <a:solidFill>
                  <a:schemeClr val="lt1"/>
                </a:solidFill>
                <a:latin typeface="Arial"/>
                <a:ea typeface="Arial"/>
                <a:cs typeface="Arial"/>
                <a:sym typeface="Arial"/>
              </a:rPr>
              <a:t>2</a:t>
            </a:r>
            <a:endParaRPr sz="2600" b="1" i="0" u="none" strike="noStrike" cap="none">
              <a:solidFill>
                <a:schemeClr val="lt1"/>
              </a:solidFill>
              <a:latin typeface="Arial"/>
              <a:ea typeface="Arial"/>
              <a:cs typeface="Arial"/>
              <a:sym typeface="Arial"/>
            </a:endParaRPr>
          </a:p>
        </p:txBody>
      </p:sp>
      <p:sp>
        <p:nvSpPr>
          <p:cNvPr id="189" name="Google Shape;189;p17"/>
          <p:cNvSpPr/>
          <p:nvPr/>
        </p:nvSpPr>
        <p:spPr>
          <a:xfrm>
            <a:off x="1178920" y="5292213"/>
            <a:ext cx="15588000" cy="1440000"/>
          </a:xfrm>
          <a:prstGeom prst="roundRect">
            <a:avLst>
              <a:gd name="adj" fmla="val 16667"/>
            </a:avLst>
          </a:prstGeom>
          <a:solidFill>
            <a:srgbClr val="FABF8E"/>
          </a:solidFill>
          <a:ln w="25400" cap="flat" cmpd="sng">
            <a:solidFill>
              <a:srgbClr val="17365D"/>
            </a:solidFill>
            <a:prstDash val="solid"/>
            <a:round/>
            <a:headEnd type="none" w="sm" len="sm"/>
            <a:tailEnd type="none" w="sm" len="sm"/>
          </a:ln>
        </p:spPr>
        <p:txBody>
          <a:bodyPr spcFirstLastPara="1" wrap="square" lIns="540000" tIns="45700" rIns="91425" bIns="45700" anchor="ctr" anchorCtr="0">
            <a:noAutofit/>
          </a:bodyPr>
          <a:lstStyle/>
          <a:p>
            <a:pPr marL="0" marR="0" lvl="0" indent="0" algn="l" rtl="0">
              <a:lnSpc>
                <a:spcPct val="100000"/>
              </a:lnSpc>
              <a:spcBef>
                <a:spcPts val="0"/>
              </a:spcBef>
              <a:spcAft>
                <a:spcPts val="0"/>
              </a:spcAft>
              <a:buNone/>
            </a:pPr>
            <a:r>
              <a:rPr lang="en-GB" sz="2400" b="0" i="0" u="none" strike="noStrike" cap="none">
                <a:solidFill>
                  <a:srgbClr val="000000"/>
                </a:solidFill>
                <a:latin typeface="Arial"/>
                <a:ea typeface="Arial"/>
                <a:cs typeface="Arial"/>
                <a:sym typeface="Arial"/>
              </a:rPr>
              <a:t>Analysis of the impact of shifting passive learning activities outside the classroom to promote interactive and engaging in-class experiences</a:t>
            </a:r>
            <a:endParaRPr sz="2400" b="0" i="0" u="none" strike="noStrike" cap="none">
              <a:solidFill>
                <a:srgbClr val="000000"/>
              </a:solidFill>
              <a:latin typeface="Arial"/>
              <a:ea typeface="Arial"/>
              <a:cs typeface="Arial"/>
              <a:sym typeface="Arial"/>
            </a:endParaRPr>
          </a:p>
        </p:txBody>
      </p:sp>
      <p:sp>
        <p:nvSpPr>
          <p:cNvPr id="190" name="Google Shape;190;p17"/>
          <p:cNvSpPr/>
          <p:nvPr/>
        </p:nvSpPr>
        <p:spPr>
          <a:xfrm>
            <a:off x="818920" y="5652213"/>
            <a:ext cx="720000" cy="720000"/>
          </a:xfrm>
          <a:prstGeom prst="ellipse">
            <a:avLst/>
          </a:prstGeom>
          <a:solidFill>
            <a:srgbClr val="244061"/>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2600" b="1" i="0" u="none" strike="noStrike" cap="none">
                <a:solidFill>
                  <a:schemeClr val="lt1"/>
                </a:solidFill>
                <a:latin typeface="Arial"/>
                <a:ea typeface="Arial"/>
                <a:cs typeface="Arial"/>
                <a:sym typeface="Arial"/>
              </a:rPr>
              <a:t>3</a:t>
            </a:r>
            <a:endParaRPr sz="2600" b="1" i="0" u="none" strike="noStrike" cap="none">
              <a:solidFill>
                <a:schemeClr val="lt1"/>
              </a:solidFill>
              <a:latin typeface="Arial"/>
              <a:ea typeface="Arial"/>
              <a:cs typeface="Arial"/>
              <a:sym typeface="Arial"/>
            </a:endParaRPr>
          </a:p>
        </p:txBody>
      </p:sp>
      <p:sp>
        <p:nvSpPr>
          <p:cNvPr id="191" name="Google Shape;191;p17"/>
          <p:cNvSpPr/>
          <p:nvPr/>
        </p:nvSpPr>
        <p:spPr>
          <a:xfrm>
            <a:off x="1178920" y="6912213"/>
            <a:ext cx="15588000" cy="1440000"/>
          </a:xfrm>
          <a:prstGeom prst="roundRect">
            <a:avLst>
              <a:gd name="adj" fmla="val 16667"/>
            </a:avLst>
          </a:prstGeom>
          <a:solidFill>
            <a:srgbClr val="FABF8E"/>
          </a:solidFill>
          <a:ln w="25400" cap="flat" cmpd="sng">
            <a:solidFill>
              <a:srgbClr val="17365D"/>
            </a:solidFill>
            <a:prstDash val="solid"/>
            <a:round/>
            <a:headEnd type="none" w="sm" len="sm"/>
            <a:tailEnd type="none" w="sm" len="sm"/>
          </a:ln>
        </p:spPr>
        <p:txBody>
          <a:bodyPr spcFirstLastPara="1" wrap="square" lIns="540000" tIns="45700" rIns="91425" bIns="45700" anchor="ctr" anchorCtr="0">
            <a:noAutofit/>
          </a:bodyPr>
          <a:lstStyle/>
          <a:p>
            <a:pPr marL="0" marR="0" lvl="0" indent="0" algn="l" rtl="0">
              <a:lnSpc>
                <a:spcPct val="100000"/>
              </a:lnSpc>
              <a:spcBef>
                <a:spcPts val="0"/>
              </a:spcBef>
              <a:spcAft>
                <a:spcPts val="0"/>
              </a:spcAft>
              <a:buNone/>
            </a:pPr>
            <a:r>
              <a:rPr lang="en-GB" sz="2400" b="0" i="0" u="none" strike="noStrike" cap="none">
                <a:solidFill>
                  <a:srgbClr val="000000"/>
                </a:solidFill>
                <a:latin typeface="Arial"/>
                <a:ea typeface="Arial"/>
                <a:cs typeface="Arial"/>
                <a:sym typeface="Arial"/>
              </a:rPr>
              <a:t>Explanation of the role of technology in facilitating flipped learning and its importance in fostering flexibility and adaptability</a:t>
            </a:r>
            <a:endParaRPr sz="2400" b="0" i="0" u="none" strike="noStrike" cap="none">
              <a:solidFill>
                <a:srgbClr val="000000"/>
              </a:solidFill>
              <a:latin typeface="Arial"/>
              <a:ea typeface="Arial"/>
              <a:cs typeface="Arial"/>
              <a:sym typeface="Arial"/>
            </a:endParaRPr>
          </a:p>
        </p:txBody>
      </p:sp>
      <p:sp>
        <p:nvSpPr>
          <p:cNvPr id="192" name="Google Shape;192;p17"/>
          <p:cNvSpPr/>
          <p:nvPr/>
        </p:nvSpPr>
        <p:spPr>
          <a:xfrm>
            <a:off x="818920" y="7272213"/>
            <a:ext cx="720000" cy="720000"/>
          </a:xfrm>
          <a:prstGeom prst="ellipse">
            <a:avLst/>
          </a:prstGeom>
          <a:solidFill>
            <a:srgbClr val="244061"/>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2600" b="1" i="0" u="none" strike="noStrike" cap="none">
                <a:solidFill>
                  <a:schemeClr val="lt1"/>
                </a:solidFill>
                <a:latin typeface="Arial"/>
                <a:ea typeface="Arial"/>
                <a:cs typeface="Arial"/>
                <a:sym typeface="Arial"/>
              </a:rPr>
              <a:t>4</a:t>
            </a:r>
            <a:endParaRPr sz="2600" b="1" i="0" u="none" strike="noStrike" cap="none">
              <a:solidFill>
                <a:schemeClr val="lt1"/>
              </a:solidFill>
              <a:latin typeface="Arial"/>
              <a:ea typeface="Arial"/>
              <a:cs typeface="Arial"/>
              <a:sym typeface="Arial"/>
            </a:endParaRPr>
          </a:p>
        </p:txBody>
      </p:sp>
      <p:sp>
        <p:nvSpPr>
          <p:cNvPr id="193" name="Google Shape;193;p17"/>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 name="Google Shape;194;p17"/>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 name="Google Shape;195;p17"/>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pic>
        <p:nvPicPr>
          <p:cNvPr id="196" name="Google Shape;196;p17"/>
          <p:cNvPicPr preferRelativeResize="0"/>
          <p:nvPr/>
        </p:nvPicPr>
        <p:blipFill rotWithShape="1">
          <a:blip r:embed="rId6">
            <a:alphaModFix/>
          </a:blip>
          <a:srcRect/>
          <a:stretch/>
        </p:blipFill>
        <p:spPr>
          <a:xfrm>
            <a:off x="15697200" y="9183021"/>
            <a:ext cx="1727565" cy="62820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5"/>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2" name="Google Shape;202;p5"/>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3" name="Google Shape;203;p5"/>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4" name="Google Shape;204;p5"/>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5" name="Google Shape;205;p5"/>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6" name="Google Shape;206;p5"/>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7" name="Google Shape;207;p5"/>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8" name="Google Shape;208;p5"/>
          <p:cNvSpPr txBox="1"/>
          <p:nvPr/>
        </p:nvSpPr>
        <p:spPr>
          <a:xfrm>
            <a:off x="792000" y="1548000"/>
            <a:ext cx="15948000" cy="43088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en-GB" sz="5400" b="1" i="0" u="none" strike="noStrike" cap="none">
                <a:solidFill>
                  <a:srgbClr val="033C5B"/>
                </a:solidFill>
                <a:latin typeface="Arial"/>
                <a:ea typeface="Arial"/>
                <a:cs typeface="Arial"/>
                <a:sym typeface="Arial"/>
              </a:rPr>
              <a:t>How does it work? </a:t>
            </a:r>
            <a:endParaRPr sz="5400" b="1" i="0" u="none" strike="noStrike" cap="none">
              <a:solidFill>
                <a:srgbClr val="000000"/>
              </a:solidFill>
              <a:latin typeface="Arial"/>
              <a:ea typeface="Arial"/>
              <a:cs typeface="Arial"/>
              <a:sym typeface="Arial"/>
            </a:endParaRPr>
          </a:p>
        </p:txBody>
      </p:sp>
      <p:sp>
        <p:nvSpPr>
          <p:cNvPr id="209" name="Google Shape;209;p5"/>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0" name="Google Shape;210;p5"/>
          <p:cNvSpPr txBox="1"/>
          <p:nvPr/>
        </p:nvSpPr>
        <p:spPr>
          <a:xfrm>
            <a:off x="1009465" y="2587303"/>
            <a:ext cx="16020000" cy="2325387"/>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1" i="0" u="sng" strike="noStrike" cap="none">
                <a:solidFill>
                  <a:schemeClr val="dk1"/>
                </a:solidFill>
                <a:latin typeface="Arial"/>
                <a:ea typeface="Arial"/>
                <a:cs typeface="Arial"/>
                <a:sym typeface="Arial"/>
              </a:rPr>
              <a:t>1. Pre-Class Preparation:</a:t>
            </a:r>
            <a:endParaRPr sz="2400" b="1" i="0" u="sng" strike="noStrike" cap="none">
              <a:solidFill>
                <a:schemeClr val="dk1"/>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400"/>
              <a:buFont typeface="Noto Sans Symbols"/>
              <a:buChar char="▪"/>
            </a:pPr>
            <a:r>
              <a:rPr lang="en-GB" sz="2400" b="0" i="0" u="none" strike="noStrike" cap="none">
                <a:solidFill>
                  <a:schemeClr val="dk1"/>
                </a:solidFill>
                <a:latin typeface="Arial"/>
                <a:ea typeface="Arial"/>
                <a:cs typeface="Arial"/>
                <a:sym typeface="Arial"/>
              </a:rPr>
              <a:t>Students are provided with instructional materials before class. These materials can include pre-recorded lectures, readings, videos, or online modules.</a:t>
            </a:r>
            <a:endParaRPr sz="1400" b="0" i="0" u="none" strike="noStrike" cap="none">
              <a:solidFill>
                <a:schemeClr val="dk1"/>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400"/>
              <a:buFont typeface="Noto Sans Symbols"/>
              <a:buChar char="▪"/>
            </a:pPr>
            <a:r>
              <a:rPr lang="en-GB" sz="2400" b="0" i="0" u="none" strike="noStrike" cap="none">
                <a:solidFill>
                  <a:schemeClr val="dk1"/>
                </a:solidFill>
                <a:latin typeface="Arial"/>
                <a:ea typeface="Arial"/>
                <a:cs typeface="Arial"/>
                <a:sym typeface="Arial"/>
              </a:rPr>
              <a:t>Students engage with these materials independently, typically outside of class time.</a:t>
            </a:r>
            <a:endParaRPr sz="1400" b="0" i="0" u="none" strike="noStrike" cap="none">
              <a:solidFill>
                <a:schemeClr val="dk1"/>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400"/>
              <a:buFont typeface="Noto Sans Symbols"/>
              <a:buChar char="▪"/>
            </a:pPr>
            <a:r>
              <a:rPr lang="en-GB" sz="2400" b="0" i="0" u="none" strike="noStrike" cap="none">
                <a:solidFill>
                  <a:schemeClr val="dk1"/>
                </a:solidFill>
                <a:latin typeface="Arial"/>
                <a:ea typeface="Arial"/>
                <a:cs typeface="Arial"/>
                <a:sym typeface="Arial"/>
              </a:rPr>
              <a:t>The aim is for students to gain exposure to foundational concepts and content at their own pace, preparing them for in-class activities.</a:t>
            </a:r>
            <a:endParaRPr sz="2400" b="0" i="0" u="none" strike="noStrike" cap="none">
              <a:solidFill>
                <a:schemeClr val="dk1"/>
              </a:solidFill>
              <a:latin typeface="Arial"/>
              <a:ea typeface="Arial"/>
              <a:cs typeface="Arial"/>
              <a:sym typeface="Arial"/>
            </a:endParaRPr>
          </a:p>
        </p:txBody>
      </p:sp>
      <p:sp>
        <p:nvSpPr>
          <p:cNvPr id="211" name="Google Shape;211;p5"/>
          <p:cNvSpPr txBox="1"/>
          <p:nvPr/>
        </p:nvSpPr>
        <p:spPr>
          <a:xfrm>
            <a:off x="997688" y="4912690"/>
            <a:ext cx="16020000" cy="3386832"/>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1" i="0" u="sng" strike="noStrike" cap="none">
                <a:solidFill>
                  <a:schemeClr val="dk1"/>
                </a:solidFill>
                <a:latin typeface="Arial"/>
                <a:ea typeface="Arial"/>
                <a:cs typeface="Arial"/>
                <a:sym typeface="Arial"/>
              </a:rPr>
              <a:t>2. In-Class Activities:</a:t>
            </a:r>
            <a:endParaRPr sz="2400" b="1" i="0" u="sng" strike="noStrike" cap="none">
              <a:solidFill>
                <a:schemeClr val="dk1"/>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400"/>
              <a:buFont typeface="Noto Sans Symbols"/>
              <a:buChar char="▪"/>
            </a:pPr>
            <a:r>
              <a:rPr lang="en-GB" sz="2400" b="0" i="0" u="none" strike="noStrike" cap="none">
                <a:solidFill>
                  <a:schemeClr val="dk1"/>
                </a:solidFill>
                <a:latin typeface="Arial"/>
                <a:ea typeface="Arial"/>
                <a:cs typeface="Arial"/>
                <a:sym typeface="Arial"/>
              </a:rPr>
              <a:t>Class time is dedicated to active learning experiences, such as problem-solving tasks, group discussions, and project work.</a:t>
            </a:r>
            <a:endParaRPr sz="1400" b="0" i="0" u="none" strike="noStrike" cap="none">
              <a:solidFill>
                <a:schemeClr val="dk1"/>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400"/>
              <a:buFont typeface="Noto Sans Symbols"/>
              <a:buChar char="▪"/>
            </a:pPr>
            <a:r>
              <a:rPr lang="en-GB" sz="2400" b="0" i="0" u="none" strike="noStrike" cap="none">
                <a:solidFill>
                  <a:schemeClr val="dk1"/>
                </a:solidFill>
                <a:latin typeface="Arial"/>
                <a:ea typeface="Arial"/>
                <a:cs typeface="Arial"/>
                <a:sym typeface="Arial"/>
              </a:rPr>
              <a:t>Instead of passively receiving lectures, students apply their learning through hands-on activities and collaborative exercises.</a:t>
            </a:r>
            <a:endParaRPr sz="1400" b="0" i="0" u="none" strike="noStrike" cap="none">
              <a:solidFill>
                <a:schemeClr val="dk1"/>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400"/>
              <a:buFont typeface="Noto Sans Symbols"/>
              <a:buChar char="▪"/>
            </a:pPr>
            <a:r>
              <a:rPr lang="en-GB" sz="2400" b="0" i="0" u="none" strike="noStrike" cap="none">
                <a:solidFill>
                  <a:schemeClr val="dk1"/>
                </a:solidFill>
                <a:latin typeface="Arial"/>
                <a:ea typeface="Arial"/>
                <a:cs typeface="Arial"/>
                <a:sym typeface="Arial"/>
              </a:rPr>
              <a:t>The teacher serves as a facilitator, guiding students through these activities and providing feedback as they work through concepts and solve problems together. </a:t>
            </a:r>
            <a:endParaRPr sz="2400" b="0" i="0" u="none" strike="noStrike" cap="none">
              <a:solidFill>
                <a:schemeClr val="dk1"/>
              </a:solidFill>
              <a:latin typeface="Arial"/>
              <a:ea typeface="Arial"/>
              <a:cs typeface="Arial"/>
              <a:sym typeface="Arial"/>
            </a:endParaRPr>
          </a:p>
        </p:txBody>
      </p:sp>
      <p:sp>
        <p:nvSpPr>
          <p:cNvPr id="212" name="Google Shape;212;p5"/>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 name="Google Shape;213;p5"/>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 name="Google Shape;214;p5"/>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pic>
        <p:nvPicPr>
          <p:cNvPr id="215" name="Google Shape;215;p5"/>
          <p:cNvPicPr preferRelativeResize="0"/>
          <p:nvPr/>
        </p:nvPicPr>
        <p:blipFill rotWithShape="1">
          <a:blip r:embed="rId6">
            <a:alphaModFix/>
          </a:blip>
          <a:srcRect/>
          <a:stretch/>
        </p:blipFill>
        <p:spPr>
          <a:xfrm>
            <a:off x="15697200" y="9183021"/>
            <a:ext cx="1727565" cy="62820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6"/>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1" name="Google Shape;221;p6"/>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2" name="Google Shape;222;p6"/>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3" name="Google Shape;223;p6"/>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4" name="Google Shape;224;p6"/>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5" name="Google Shape;225;p6"/>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6" name="Google Shape;226;p6"/>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7" name="Google Shape;227;p6"/>
          <p:cNvSpPr txBox="1"/>
          <p:nvPr/>
        </p:nvSpPr>
        <p:spPr>
          <a:xfrm>
            <a:off x="792000" y="1548000"/>
            <a:ext cx="15948000" cy="43088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en-GB" sz="5400" b="1" i="0" u="none" strike="noStrike" cap="none">
                <a:solidFill>
                  <a:srgbClr val="033C5B"/>
                </a:solidFill>
                <a:latin typeface="Arial"/>
                <a:ea typeface="Arial"/>
                <a:cs typeface="Arial"/>
                <a:sym typeface="Arial"/>
              </a:rPr>
              <a:t>How does it work? </a:t>
            </a:r>
            <a:endParaRPr sz="5400" b="1" i="0" u="none" strike="noStrike" cap="none">
              <a:solidFill>
                <a:srgbClr val="000000"/>
              </a:solidFill>
              <a:latin typeface="Arial"/>
              <a:ea typeface="Arial"/>
              <a:cs typeface="Arial"/>
              <a:sym typeface="Arial"/>
            </a:endParaRPr>
          </a:p>
        </p:txBody>
      </p:sp>
      <p:sp>
        <p:nvSpPr>
          <p:cNvPr id="228" name="Google Shape;228;p6"/>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9" name="Google Shape;229;p6"/>
          <p:cNvSpPr txBox="1"/>
          <p:nvPr/>
        </p:nvSpPr>
        <p:spPr>
          <a:xfrm>
            <a:off x="830952" y="2463268"/>
            <a:ext cx="16020000" cy="2680231"/>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1" i="0" u="sng" strike="noStrike" cap="none">
                <a:solidFill>
                  <a:schemeClr val="dk1"/>
                </a:solidFill>
                <a:latin typeface="Arial"/>
                <a:ea typeface="Arial"/>
                <a:cs typeface="Arial"/>
                <a:sym typeface="Arial"/>
              </a:rPr>
              <a:t>3. Technology Integration:</a:t>
            </a:r>
            <a:endParaRPr sz="2400" b="1" i="0" u="sng" strike="noStrike" cap="none">
              <a:solidFill>
                <a:schemeClr val="dk1"/>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400"/>
              <a:buFont typeface="Noto Sans Symbols"/>
              <a:buChar char="▪"/>
            </a:pPr>
            <a:r>
              <a:rPr lang="en-GB" sz="2400" b="0" i="0" u="none" strike="noStrike" cap="none">
                <a:solidFill>
                  <a:schemeClr val="dk1"/>
                </a:solidFill>
                <a:latin typeface="Arial"/>
                <a:ea typeface="Arial"/>
                <a:cs typeface="Arial"/>
                <a:sym typeface="Arial"/>
              </a:rPr>
              <a:t>Technology plays a crucial role in the Flipped Classroom model, facilitating access to instructional materials and enabling interactive learning experiences.</a:t>
            </a:r>
            <a:endParaRPr sz="1400" b="0" i="0" u="none" strike="noStrike" cap="none">
              <a:solidFill>
                <a:schemeClr val="dk1"/>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400"/>
              <a:buFont typeface="Noto Sans Symbols"/>
              <a:buChar char="▪"/>
            </a:pPr>
            <a:r>
              <a:rPr lang="en-GB" sz="2400" b="0" i="0" u="none" strike="noStrike" cap="none">
                <a:solidFill>
                  <a:schemeClr val="dk1"/>
                </a:solidFill>
                <a:latin typeface="Arial"/>
                <a:ea typeface="Arial"/>
                <a:cs typeface="Arial"/>
                <a:sym typeface="Arial"/>
              </a:rPr>
              <a:t>Students often access pre-class materials through digital platforms or learning management systems.</a:t>
            </a:r>
            <a:endParaRPr sz="1400" b="0" i="0" u="none" strike="noStrike" cap="none">
              <a:solidFill>
                <a:schemeClr val="dk1"/>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400"/>
              <a:buFont typeface="Noto Sans Symbols"/>
              <a:buChar char="▪"/>
            </a:pPr>
            <a:r>
              <a:rPr lang="en-GB" sz="2400" b="0" i="0" u="none" strike="noStrike" cap="none">
                <a:solidFill>
                  <a:schemeClr val="dk1"/>
                </a:solidFill>
                <a:latin typeface="Arial"/>
                <a:ea typeface="Arial"/>
                <a:cs typeface="Arial"/>
                <a:sym typeface="Arial"/>
              </a:rPr>
              <a:t>Technology also allows for flexibility in delivering content, as teachers can utilize a variety of multimedia resources to cater to different learning styles.</a:t>
            </a:r>
            <a:endParaRPr sz="2400" b="0" i="0" u="none" strike="noStrike" cap="none">
              <a:solidFill>
                <a:schemeClr val="dk1"/>
              </a:solidFill>
              <a:latin typeface="Arial"/>
              <a:ea typeface="Arial"/>
              <a:cs typeface="Arial"/>
              <a:sym typeface="Arial"/>
            </a:endParaRPr>
          </a:p>
        </p:txBody>
      </p:sp>
      <p:sp>
        <p:nvSpPr>
          <p:cNvPr id="230" name="Google Shape;230;p6"/>
          <p:cNvSpPr txBox="1"/>
          <p:nvPr/>
        </p:nvSpPr>
        <p:spPr>
          <a:xfrm>
            <a:off x="792000" y="5143498"/>
            <a:ext cx="16020000" cy="2752329"/>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1" i="0" u="sng" strike="noStrike" cap="none">
                <a:solidFill>
                  <a:schemeClr val="dk1"/>
                </a:solidFill>
                <a:latin typeface="Arial"/>
                <a:ea typeface="Arial"/>
                <a:cs typeface="Arial"/>
                <a:sym typeface="Arial"/>
              </a:rPr>
              <a:t>4. Feedback and Assessment:</a:t>
            </a:r>
            <a:endParaRPr sz="2400" b="1" i="0" u="sng" strike="noStrike" cap="none">
              <a:solidFill>
                <a:schemeClr val="dk1"/>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400"/>
              <a:buFont typeface="Noto Sans Symbols"/>
              <a:buChar char="▪"/>
            </a:pPr>
            <a:r>
              <a:rPr lang="en-GB" sz="2400" b="0" i="0" u="none" strike="noStrike" cap="none">
                <a:solidFill>
                  <a:schemeClr val="dk1"/>
                </a:solidFill>
                <a:latin typeface="Arial"/>
                <a:ea typeface="Arial"/>
                <a:cs typeface="Arial"/>
                <a:sym typeface="Arial"/>
              </a:rPr>
              <a:t>In-class activities provide opportunities for immediate feedback from the teacher and peers.</a:t>
            </a:r>
            <a:endParaRPr sz="1400" b="0" i="0" u="none" strike="noStrike" cap="none">
              <a:solidFill>
                <a:schemeClr val="dk1"/>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400"/>
              <a:buFont typeface="Noto Sans Symbols"/>
              <a:buChar char="▪"/>
            </a:pPr>
            <a:r>
              <a:rPr lang="en-GB" sz="2400" b="0" i="0" u="none" strike="noStrike" cap="none">
                <a:solidFill>
                  <a:schemeClr val="dk1"/>
                </a:solidFill>
                <a:latin typeface="Arial"/>
                <a:ea typeface="Arial"/>
                <a:cs typeface="Arial"/>
                <a:sym typeface="Arial"/>
              </a:rPr>
              <a:t>Assessment in a flipped classroom may involve formative assessments during class sessions and summative assessments to evaluate student understanding over time.</a:t>
            </a:r>
            <a:endParaRPr sz="1400" b="0" i="0" u="none" strike="noStrike" cap="none">
              <a:solidFill>
                <a:schemeClr val="dk1"/>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400"/>
              <a:buFont typeface="Noto Sans Symbols"/>
              <a:buChar char="▪"/>
            </a:pPr>
            <a:r>
              <a:rPr lang="en-GB" sz="2400" b="0" i="0" u="none" strike="noStrike" cap="none">
                <a:solidFill>
                  <a:schemeClr val="dk1"/>
                </a:solidFill>
                <a:latin typeface="Arial"/>
                <a:ea typeface="Arial"/>
                <a:cs typeface="Arial"/>
                <a:sym typeface="Arial"/>
              </a:rPr>
              <a:t>Continuous feedback loops help teachers gauge student progress and adjust instruction as needed to address learning gaps.</a:t>
            </a:r>
            <a:endParaRPr sz="2400" b="0" i="0" u="none" strike="noStrike" cap="none">
              <a:solidFill>
                <a:schemeClr val="dk1"/>
              </a:solidFill>
              <a:latin typeface="Arial"/>
              <a:ea typeface="Arial"/>
              <a:cs typeface="Arial"/>
              <a:sym typeface="Arial"/>
            </a:endParaRPr>
          </a:p>
        </p:txBody>
      </p:sp>
      <p:sp>
        <p:nvSpPr>
          <p:cNvPr id="231" name="Google Shape;231;p6"/>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2" name="Google Shape;232;p6"/>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3" name="Google Shape;233;p6"/>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pic>
        <p:nvPicPr>
          <p:cNvPr id="234" name="Google Shape;234;p6"/>
          <p:cNvPicPr preferRelativeResize="0"/>
          <p:nvPr/>
        </p:nvPicPr>
        <p:blipFill rotWithShape="1">
          <a:blip r:embed="rId6">
            <a:alphaModFix/>
          </a:blip>
          <a:srcRect/>
          <a:stretch/>
        </p:blipFill>
        <p:spPr>
          <a:xfrm>
            <a:off x="15697200" y="9183021"/>
            <a:ext cx="1727565" cy="62820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9"/>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0" name="Google Shape;240;p19"/>
          <p:cNvSpPr/>
          <p:nvPr/>
        </p:nvSpPr>
        <p:spPr>
          <a:xfrm>
            <a:off x="-167105" y="-3643058"/>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1" name="Google Shape;241;p19"/>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2" name="Google Shape;242;p19"/>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3" name="Google Shape;243;p19"/>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4" name="Google Shape;244;p19"/>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5" name="Google Shape;245;p19"/>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6" name="Google Shape;246;p19"/>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47" name="Google Shape;247;p19" descr="A poster with text on it&#10;&#10;Description automatically generated with medium confidence"/>
          <p:cNvPicPr preferRelativeResize="0"/>
          <p:nvPr/>
        </p:nvPicPr>
        <p:blipFill rotWithShape="1">
          <a:blip r:embed="rId4">
            <a:alphaModFix/>
          </a:blip>
          <a:srcRect/>
          <a:stretch/>
        </p:blipFill>
        <p:spPr>
          <a:xfrm>
            <a:off x="3220815" y="2625462"/>
            <a:ext cx="11090370" cy="5545185"/>
          </a:xfrm>
          <a:prstGeom prst="rect">
            <a:avLst/>
          </a:prstGeom>
          <a:noFill/>
          <a:ln>
            <a:noFill/>
          </a:ln>
        </p:spPr>
      </p:pic>
      <p:sp>
        <p:nvSpPr>
          <p:cNvPr id="248" name="Google Shape;248;p19"/>
          <p:cNvSpPr txBox="1"/>
          <p:nvPr/>
        </p:nvSpPr>
        <p:spPr>
          <a:xfrm>
            <a:off x="818920" y="8153568"/>
            <a:ext cx="15299744" cy="650499"/>
          </a:xfrm>
          <a:prstGeom prst="rect">
            <a:avLst/>
          </a:prstGeom>
          <a:noFill/>
          <a:ln>
            <a:noFill/>
          </a:ln>
        </p:spPr>
        <p:txBody>
          <a:bodyPr spcFirstLastPara="1" wrap="square" lIns="0" tIns="0" rIns="0" bIns="0" anchor="t" anchorCtr="0">
            <a:noAutofit/>
          </a:bodyPr>
          <a:lstStyle/>
          <a:p>
            <a:pPr marL="645159" marR="0" lvl="1" indent="-190500" algn="ctr" rtl="0">
              <a:lnSpc>
                <a:spcPct val="100000"/>
              </a:lnSpc>
              <a:spcBef>
                <a:spcPts val="1200"/>
              </a:spcBef>
              <a:spcAft>
                <a:spcPts val="0"/>
              </a:spcAft>
              <a:buClr>
                <a:schemeClr val="dk1"/>
              </a:buClr>
              <a:buSzPts val="2400"/>
              <a:buFont typeface="Noto Sans Symbols"/>
              <a:buNone/>
            </a:pPr>
            <a:r>
              <a:rPr lang="en-GB" sz="2000" b="0" i="1" u="none" strike="noStrike" cap="none">
                <a:solidFill>
                  <a:srgbClr val="121212"/>
                </a:solidFill>
                <a:latin typeface="Arial"/>
                <a:ea typeface="Arial"/>
                <a:cs typeface="Arial"/>
                <a:sym typeface="Arial"/>
              </a:rPr>
              <a:t>Source: Flipped Learning Model and the development of talent at school. Available </a:t>
            </a:r>
            <a:r>
              <a:rPr lang="en-GB" sz="2000" b="0" i="1" u="sng" strike="noStrike" cap="none">
                <a:solidFill>
                  <a:srgbClr val="121212"/>
                </a:solidFill>
                <a:latin typeface="Arial"/>
                <a:ea typeface="Arial"/>
                <a:cs typeface="Arial"/>
                <a:sym typeface="Arial"/>
                <a:hlinkClick r:id="rId5">
                  <a:extLst>
                    <a:ext uri="{A12FA001-AC4F-418D-AE19-62706E023703}">
                      <ahyp:hlinkClr xmlns:ahyp="http://schemas.microsoft.com/office/drawing/2018/hyperlinkcolor" val="tx"/>
                    </a:ext>
                  </a:extLst>
                </a:hlinkClick>
              </a:rPr>
              <a:t>here</a:t>
            </a:r>
            <a:r>
              <a:rPr lang="en-GB" sz="2000" b="0" i="1" u="none" strike="noStrike" cap="none">
                <a:solidFill>
                  <a:srgbClr val="121212"/>
                </a:solidFill>
                <a:latin typeface="Arial"/>
                <a:ea typeface="Arial"/>
                <a:cs typeface="Arial"/>
                <a:sym typeface="Arial"/>
              </a:rPr>
              <a:t>.</a:t>
            </a:r>
            <a:endParaRPr sz="2000" b="0" i="1" u="none" strike="noStrike" cap="none">
              <a:solidFill>
                <a:srgbClr val="121212"/>
              </a:solidFill>
              <a:latin typeface="Arial"/>
              <a:ea typeface="Arial"/>
              <a:cs typeface="Arial"/>
              <a:sym typeface="Arial"/>
            </a:endParaRPr>
          </a:p>
        </p:txBody>
      </p:sp>
      <p:sp>
        <p:nvSpPr>
          <p:cNvPr id="249" name="Google Shape;249;p19"/>
          <p:cNvSpPr txBox="1"/>
          <p:nvPr/>
        </p:nvSpPr>
        <p:spPr>
          <a:xfrm>
            <a:off x="792000" y="1548000"/>
            <a:ext cx="15948000" cy="43088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en-GB" sz="5400" b="1" i="0" u="none" strike="noStrike" cap="none">
                <a:solidFill>
                  <a:srgbClr val="033C5B"/>
                </a:solidFill>
                <a:latin typeface="Arial"/>
                <a:ea typeface="Arial"/>
                <a:cs typeface="Arial"/>
                <a:sym typeface="Arial"/>
              </a:rPr>
              <a:t>How does it work? </a:t>
            </a:r>
            <a:endParaRPr sz="5400" b="1" i="0" u="none" strike="noStrike" cap="none">
              <a:solidFill>
                <a:srgbClr val="000000"/>
              </a:solidFill>
              <a:latin typeface="Arial"/>
              <a:ea typeface="Arial"/>
              <a:cs typeface="Arial"/>
              <a:sym typeface="Arial"/>
            </a:endParaRPr>
          </a:p>
        </p:txBody>
      </p:sp>
      <p:sp>
        <p:nvSpPr>
          <p:cNvPr id="250" name="Google Shape;250;p1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1" name="Google Shape;251;p19"/>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2" name="Google Shape;252;p19"/>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4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pic>
        <p:nvPicPr>
          <p:cNvPr id="253" name="Google Shape;253;p19"/>
          <p:cNvPicPr preferRelativeResize="0"/>
          <p:nvPr/>
        </p:nvPicPr>
        <p:blipFill rotWithShape="1">
          <a:blip r:embed="rId8">
            <a:alphaModFix/>
          </a:blip>
          <a:srcRect/>
          <a:stretch/>
        </p:blipFill>
        <p:spPr>
          <a:xfrm>
            <a:off x="15697200" y="9183021"/>
            <a:ext cx="1727565" cy="62820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3527</Words>
  <Application>Microsoft Office PowerPoint</Application>
  <PresentationFormat>Custom</PresentationFormat>
  <Paragraphs>235</Paragraphs>
  <Slides>27</Slides>
  <Notes>27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Noto Sans Symbols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Jennifer</dc:creator>
  <cp:lastModifiedBy>Sotiria Tsalamani</cp:lastModifiedBy>
  <cp:revision>1</cp:revision>
  <dcterms:created xsi:type="dcterms:W3CDTF">2006-08-16T00:00:00Z</dcterms:created>
  <dcterms:modified xsi:type="dcterms:W3CDTF">2024-11-07T19:43:36Z</dcterms:modified>
</cp:coreProperties>
</file>