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gea56KjZhWJ37+0Mrj7UYtmLf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10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5" name="Google Shape;6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3" name="Google Shape;69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3" name="Google Shape;7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6" name="Google Shape;7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9" name="Google Shape;75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lobsyn.edu.in/blog/how-is-flipped-classroom-flipping-the-role-of-traditional-classroom-pedagogy"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hyperlink" Target="https://www.researchgate.net/publication/312056149_Flipped_Classroom_with_Problem_Based_Activities_Exploring_Self-regulated_Learning_in_a_Programming_Language_Course" TargetMode="External"/><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unevoc.unesco.org/home/TVETipedia+Glossary/lang=en/show=term/term=Flipped+classro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youtu.be/qdKzSq_t8k8?feature=shared"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researchgate.net/publication/281800116_Flipped_Learning_model_and_the_development_of_talent_at_schoo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040134"/>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err="1">
                <a:solidFill>
                  <a:srgbClr val="FB8709"/>
                </a:solidFill>
                <a:latin typeface="Arial"/>
                <a:ea typeface="Arial"/>
                <a:cs typeface="Arial"/>
                <a:sym typeface="Arial"/>
              </a:rPr>
              <a:t>Ενότητ</a:t>
            </a:r>
            <a:r>
              <a:rPr lang="en-GB" sz="4800" b="1" i="0" u="none" strike="noStrike" cap="none" dirty="0">
                <a:solidFill>
                  <a:srgbClr val="FB8709"/>
                </a:solidFill>
                <a:latin typeface="Arial"/>
                <a:ea typeface="Arial"/>
                <a:cs typeface="Arial"/>
                <a:sym typeface="Arial"/>
              </a:rPr>
              <a:t>α 2: Η προσέγγιση της ανεστραμμένης τάξης</a:t>
            </a:r>
            <a:endParaRPr sz="48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l-GR" sz="4800" b="1" i="0" u="none" strike="noStrike" cap="none" dirty="0">
                <a:solidFill>
                  <a:srgbClr val="033C5B"/>
                </a:solidFill>
                <a:latin typeface="Arial"/>
                <a:ea typeface="Arial"/>
                <a:cs typeface="Arial"/>
                <a:sym typeface="Arial"/>
              </a:rPr>
              <a:t>Μάθημα </a:t>
            </a:r>
            <a:r>
              <a:rPr lang="en-GB" sz="4800" b="1" i="0" u="none" strike="noStrike" cap="none" dirty="0">
                <a:solidFill>
                  <a:srgbClr val="033C5B"/>
                </a:solidFill>
                <a:latin typeface="Arial"/>
                <a:ea typeface="Arial"/>
                <a:cs typeface="Arial"/>
                <a:sym typeface="Arial"/>
              </a:rPr>
              <a:t>1: </a:t>
            </a:r>
            <a:r>
              <a:rPr lang="en-GB" sz="4800" b="1" i="0" u="none" strike="noStrike" cap="none" dirty="0" err="1">
                <a:solidFill>
                  <a:srgbClr val="033C5B"/>
                </a:solidFill>
                <a:latin typeface="Arial"/>
                <a:ea typeface="Arial"/>
                <a:cs typeface="Arial"/>
                <a:sym typeface="Arial"/>
              </a:rPr>
              <a:t>Εισ</a:t>
            </a:r>
            <a:r>
              <a:rPr lang="en-GB" sz="4800" b="1" i="0" u="none" strike="noStrike" cap="none" dirty="0">
                <a:solidFill>
                  <a:srgbClr val="033C5B"/>
                </a:solidFill>
                <a:latin typeface="Arial"/>
                <a:ea typeface="Arial"/>
                <a:cs typeface="Arial"/>
                <a:sym typeface="Arial"/>
              </a:rPr>
              <a:t>αγωγή στο Μοντέλο της ανεστραμμένης τάξης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endParaRPr sz="5400" b="1" i="0" u="none" strike="noStrike" cap="none"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en-GB" sz="3499" b="0" i="0" u="none" strike="noStrike" cap="none">
                <a:solidFill>
                  <a:srgbClr val="053249"/>
                </a:solidFill>
                <a:latin typeface="Arial"/>
                <a:ea typeface="Arial"/>
                <a:cs typeface="Arial"/>
                <a:sym typeface="Arial"/>
              </a:rPr>
              <a:t>CollaboratiVET Πρόγραμμα σπουδών για καθηγητές/εκπαιδευτές/εκπαιδευτικούς ΕΕΚ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260391" y="9141125"/>
            <a:ext cx="6720632" cy="96949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1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00" b="0" i="0" u="none" strike="noStrike" cap="none" dirty="0">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259300" y="962587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DFCDE11D-D720-A191-172C-C80ED6A60B24}"/>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26"/>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2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2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2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2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6"/>
          <p:cNvSpPr txBox="1"/>
          <p:nvPr/>
        </p:nvSpPr>
        <p:spPr>
          <a:xfrm>
            <a:off x="760567" y="133627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4800" b="1" i="0" u="none" strike="noStrike" cap="none" dirty="0">
                <a:solidFill>
                  <a:srgbClr val="033C5B"/>
                </a:solidFill>
                <a:latin typeface="Arial"/>
                <a:ea typeface="Arial"/>
                <a:cs typeface="Arial"/>
                <a:sym typeface="Arial"/>
              </a:rPr>
              <a:t>Τα</a:t>
            </a:r>
            <a:r>
              <a:rPr lang="en-GB" sz="4800" b="1" i="0" u="none" strike="noStrike" cap="none" dirty="0" err="1">
                <a:solidFill>
                  <a:srgbClr val="033C5B"/>
                </a:solidFill>
                <a:latin typeface="Arial"/>
                <a:ea typeface="Arial"/>
                <a:cs typeface="Arial"/>
                <a:sym typeface="Arial"/>
              </a:rPr>
              <a:t>ξινόμηση</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του</a:t>
            </a:r>
            <a:r>
              <a:rPr lang="en-GB" sz="4800" b="1" i="0" u="none" strike="noStrike" cap="none" dirty="0">
                <a:solidFill>
                  <a:srgbClr val="033C5B"/>
                </a:solidFill>
                <a:latin typeface="Arial"/>
                <a:ea typeface="Arial"/>
                <a:cs typeface="Arial"/>
                <a:sym typeface="Arial"/>
              </a:rPr>
              <a:t> Bloom: Bloom: </a:t>
            </a:r>
            <a:r>
              <a:rPr lang="en-GB" sz="4800" b="1" i="0" u="none" strike="noStrike" cap="none" dirty="0" err="1">
                <a:solidFill>
                  <a:srgbClr val="033C5B"/>
                </a:solidFill>
                <a:latin typeface="Arial"/>
                <a:ea typeface="Arial"/>
                <a:cs typeface="Arial"/>
                <a:sym typeface="Arial"/>
              </a:rPr>
              <a:t>Μι</a:t>
            </a:r>
            <a:r>
              <a:rPr lang="en-GB" sz="4800" b="1" i="0" u="none" strike="noStrike" cap="none" dirty="0">
                <a:solidFill>
                  <a:srgbClr val="033C5B"/>
                </a:solidFill>
                <a:latin typeface="Arial"/>
                <a:ea typeface="Arial"/>
                <a:cs typeface="Arial"/>
                <a:sym typeface="Arial"/>
              </a:rPr>
              <a:t>α αναθεωρημένη έκδοση</a:t>
            </a:r>
            <a:endParaRPr sz="4800" b="1" i="0" u="none" strike="noStrike" cap="none" dirty="0">
              <a:solidFill>
                <a:srgbClr val="000000"/>
              </a:solidFill>
              <a:latin typeface="Arial"/>
              <a:ea typeface="Arial"/>
              <a:cs typeface="Arial"/>
              <a:sym typeface="Arial"/>
            </a:endParaRPr>
          </a:p>
        </p:txBody>
      </p:sp>
      <p:sp>
        <p:nvSpPr>
          <p:cNvPr id="267" name="Google Shape;267;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6"/>
          <p:cNvSpPr txBox="1"/>
          <p:nvPr/>
        </p:nvSpPr>
        <p:spPr>
          <a:xfrm>
            <a:off x="5156771" y="894959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270" name="Google Shape;270;p26"/>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71" name="Google Shape;271;p26"/>
          <p:cNvGrpSpPr/>
          <p:nvPr/>
        </p:nvGrpSpPr>
        <p:grpSpPr>
          <a:xfrm>
            <a:off x="602293" y="2774195"/>
            <a:ext cx="7515367" cy="5832712"/>
            <a:chOff x="0" y="0"/>
            <a:chExt cx="7515367" cy="5832712"/>
          </a:xfrm>
        </p:grpSpPr>
        <p:sp>
          <p:nvSpPr>
            <p:cNvPr id="272" name="Google Shape;272;p26"/>
            <p:cNvSpPr/>
            <p:nvPr/>
          </p:nvSpPr>
          <p:spPr>
            <a:xfrm>
              <a:off x="3131402" y="0"/>
              <a:ext cx="1252561" cy="972118"/>
            </a:xfrm>
            <a:prstGeom prst="trapezoid">
              <a:avLst>
                <a:gd name="adj" fmla="val 64424"/>
              </a:avLst>
            </a:prstGeom>
            <a:solidFill>
              <a:srgbClr val="F79543">
                <a:alpha val="8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73" name="Google Shape;273;p26"/>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Αξιολόγηση</a:t>
              </a:r>
              <a:endParaRPr sz="1800" b="1" i="0" u="none" strike="noStrike" cap="none">
                <a:solidFill>
                  <a:schemeClr val="bg2">
                    <a:lumMod val="75000"/>
                  </a:schemeClr>
                </a:solidFill>
                <a:latin typeface="Arial"/>
                <a:ea typeface="Arial"/>
                <a:cs typeface="Arial"/>
                <a:sym typeface="Arial"/>
              </a:endParaRPr>
            </a:p>
          </p:txBody>
        </p:sp>
        <p:sp>
          <p:nvSpPr>
            <p:cNvPr id="274" name="Google Shape;274;p26"/>
            <p:cNvSpPr/>
            <p:nvPr/>
          </p:nvSpPr>
          <p:spPr>
            <a:xfrm>
              <a:off x="2505122" y="972118"/>
              <a:ext cx="2505122" cy="972118"/>
            </a:xfrm>
            <a:prstGeom prst="trapezoid">
              <a:avLst>
                <a:gd name="adj" fmla="val 64424"/>
              </a:avLst>
            </a:prstGeom>
            <a:solidFill>
              <a:srgbClr val="F79543">
                <a:alpha val="81568"/>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75" name="Google Shape;275;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Σύνθεση</a:t>
              </a:r>
              <a:endParaRPr sz="1800" b="1" i="0" u="none" strike="noStrike" cap="none">
                <a:solidFill>
                  <a:schemeClr val="bg2">
                    <a:lumMod val="75000"/>
                  </a:schemeClr>
                </a:solidFill>
                <a:latin typeface="Arial"/>
                <a:ea typeface="Arial"/>
                <a:cs typeface="Arial"/>
                <a:sym typeface="Arial"/>
              </a:endParaRPr>
            </a:p>
          </p:txBody>
        </p:sp>
        <p:sp>
          <p:nvSpPr>
            <p:cNvPr id="276" name="Google Shape;276;p26"/>
            <p:cNvSpPr/>
            <p:nvPr/>
          </p:nvSpPr>
          <p:spPr>
            <a:xfrm>
              <a:off x="1878841" y="1944237"/>
              <a:ext cx="3757683" cy="972118"/>
            </a:xfrm>
            <a:prstGeom prst="trapezoid">
              <a:avLst>
                <a:gd name="adj" fmla="val 64424"/>
              </a:avLst>
            </a:prstGeom>
            <a:solidFill>
              <a:srgbClr val="F79543">
                <a:alpha val="73725"/>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77" name="Google Shape;277;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Ανάλυση</a:t>
              </a:r>
              <a:endParaRPr sz="1800" b="1" i="0" u="none" strike="noStrike" cap="none">
                <a:solidFill>
                  <a:schemeClr val="bg2">
                    <a:lumMod val="75000"/>
                  </a:schemeClr>
                </a:solidFill>
                <a:latin typeface="Arial"/>
                <a:ea typeface="Arial"/>
                <a:cs typeface="Arial"/>
                <a:sym typeface="Arial"/>
              </a:endParaRPr>
            </a:p>
          </p:txBody>
        </p:sp>
        <p:sp>
          <p:nvSpPr>
            <p:cNvPr id="278" name="Google Shape;278;p26"/>
            <p:cNvSpPr/>
            <p:nvPr/>
          </p:nvSpPr>
          <p:spPr>
            <a:xfrm>
              <a:off x="1252561" y="2916356"/>
              <a:ext cx="5010244" cy="972118"/>
            </a:xfrm>
            <a:prstGeom prst="trapezoid">
              <a:avLst>
                <a:gd name="adj" fmla="val 64424"/>
              </a:avLst>
            </a:prstGeom>
            <a:solidFill>
              <a:srgbClr val="F79543">
                <a:alpha val="65490"/>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79" name="Google Shape;279;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Εφαρμογή</a:t>
              </a:r>
              <a:endParaRPr sz="1800" b="1" i="0" u="none" strike="noStrike" cap="none">
                <a:solidFill>
                  <a:schemeClr val="bg2">
                    <a:lumMod val="75000"/>
                  </a:schemeClr>
                </a:solidFill>
                <a:latin typeface="Arial"/>
                <a:ea typeface="Arial"/>
                <a:cs typeface="Arial"/>
                <a:sym typeface="Arial"/>
              </a:endParaRPr>
            </a:p>
          </p:txBody>
        </p:sp>
        <p:sp>
          <p:nvSpPr>
            <p:cNvPr id="280" name="Google Shape;280;p26"/>
            <p:cNvSpPr/>
            <p:nvPr/>
          </p:nvSpPr>
          <p:spPr>
            <a:xfrm>
              <a:off x="626280" y="3888475"/>
              <a:ext cx="6262805" cy="972118"/>
            </a:xfrm>
            <a:prstGeom prst="trapezoid">
              <a:avLst>
                <a:gd name="adj" fmla="val 64424"/>
              </a:avLst>
            </a:prstGeom>
            <a:solidFill>
              <a:srgbClr val="F79543">
                <a:alpha val="57647"/>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81" name="Google Shape;281;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Κατανόηση</a:t>
              </a:r>
              <a:endParaRPr sz="1800" b="1" i="0" u="none" strike="noStrike" cap="none">
                <a:solidFill>
                  <a:schemeClr val="bg2">
                    <a:lumMod val="75000"/>
                  </a:schemeClr>
                </a:solidFill>
                <a:latin typeface="Arial"/>
                <a:ea typeface="Arial"/>
                <a:cs typeface="Arial"/>
                <a:sym typeface="Arial"/>
              </a:endParaRPr>
            </a:p>
          </p:txBody>
        </p:sp>
        <p:sp>
          <p:nvSpPr>
            <p:cNvPr id="282" name="Google Shape;282;p26"/>
            <p:cNvSpPr/>
            <p:nvPr/>
          </p:nvSpPr>
          <p:spPr>
            <a:xfrm>
              <a:off x="0" y="4860594"/>
              <a:ext cx="7515367" cy="972118"/>
            </a:xfrm>
            <a:prstGeom prst="trapezoid">
              <a:avLst>
                <a:gd name="adj" fmla="val 64424"/>
              </a:avLst>
            </a:prstGeom>
            <a:solidFill>
              <a:srgbClr val="F79543">
                <a:alpha val="49411"/>
              </a:srgbClr>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83" name="Google Shape;283;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Γνώση</a:t>
              </a:r>
              <a:endParaRPr sz="1800" b="1" i="0" u="none" strike="noStrike" cap="none">
                <a:solidFill>
                  <a:schemeClr val="bg2">
                    <a:lumMod val="75000"/>
                  </a:schemeClr>
                </a:solidFill>
                <a:latin typeface="Arial"/>
                <a:ea typeface="Arial"/>
                <a:cs typeface="Arial"/>
                <a:sym typeface="Arial"/>
              </a:endParaRPr>
            </a:p>
          </p:txBody>
        </p:sp>
      </p:grpSp>
      <p:grpSp>
        <p:nvGrpSpPr>
          <p:cNvPr id="284" name="Google Shape;284;p26"/>
          <p:cNvGrpSpPr/>
          <p:nvPr/>
        </p:nvGrpSpPr>
        <p:grpSpPr>
          <a:xfrm>
            <a:off x="9224633" y="2786640"/>
            <a:ext cx="7515367" cy="5832712"/>
            <a:chOff x="0" y="0"/>
            <a:chExt cx="7515367" cy="5832712"/>
          </a:xfrm>
        </p:grpSpPr>
        <p:sp>
          <p:nvSpPr>
            <p:cNvPr id="285" name="Google Shape;285;p26"/>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86" name="Google Shape;286;p26"/>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Δημιουργήστε</a:t>
              </a:r>
              <a:endParaRPr sz="1800" b="1" i="0" u="none" strike="noStrike" cap="none">
                <a:solidFill>
                  <a:schemeClr val="bg2">
                    <a:lumMod val="75000"/>
                  </a:schemeClr>
                </a:solidFill>
                <a:latin typeface="Arial"/>
                <a:ea typeface="Arial"/>
                <a:cs typeface="Arial"/>
                <a:sym typeface="Arial"/>
              </a:endParaRPr>
            </a:p>
          </p:txBody>
        </p:sp>
        <p:sp>
          <p:nvSpPr>
            <p:cNvPr id="287" name="Google Shape;287;p26"/>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88" name="Google Shape;288;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Αξιολογήστε</a:t>
              </a:r>
              <a:endParaRPr sz="1800" b="1" i="0" u="none" strike="noStrike" cap="none">
                <a:solidFill>
                  <a:schemeClr val="bg2">
                    <a:lumMod val="75000"/>
                  </a:schemeClr>
                </a:solidFill>
                <a:latin typeface="Arial"/>
                <a:ea typeface="Arial"/>
                <a:cs typeface="Arial"/>
                <a:sym typeface="Arial"/>
              </a:endParaRPr>
            </a:p>
          </p:txBody>
        </p:sp>
        <p:sp>
          <p:nvSpPr>
            <p:cNvPr id="289" name="Google Shape;289;p26"/>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90" name="Google Shape;290;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Αναλύστε</a:t>
              </a:r>
              <a:endParaRPr sz="1800" b="1" i="0" u="none" strike="noStrike" cap="none">
                <a:solidFill>
                  <a:schemeClr val="bg2">
                    <a:lumMod val="75000"/>
                  </a:schemeClr>
                </a:solidFill>
                <a:latin typeface="Arial"/>
                <a:ea typeface="Arial"/>
                <a:cs typeface="Arial"/>
                <a:sym typeface="Arial"/>
              </a:endParaRPr>
            </a:p>
          </p:txBody>
        </p:sp>
        <p:sp>
          <p:nvSpPr>
            <p:cNvPr id="291" name="Google Shape;291;p26"/>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92" name="Google Shape;292;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Εφαρμόστε</a:t>
              </a:r>
              <a:endParaRPr sz="1800" b="1" i="0" u="none" strike="noStrike" cap="none">
                <a:solidFill>
                  <a:schemeClr val="bg2">
                    <a:lumMod val="75000"/>
                  </a:schemeClr>
                </a:solidFill>
                <a:latin typeface="Arial"/>
                <a:ea typeface="Arial"/>
                <a:cs typeface="Arial"/>
                <a:sym typeface="Arial"/>
              </a:endParaRPr>
            </a:p>
          </p:txBody>
        </p:sp>
        <p:sp>
          <p:nvSpPr>
            <p:cNvPr id="293" name="Google Shape;293;p26"/>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94" name="Google Shape;294;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Κατανοήστε</a:t>
              </a:r>
              <a:endParaRPr sz="1800" b="1" i="0" u="none" strike="noStrike" cap="none">
                <a:solidFill>
                  <a:schemeClr val="bg2">
                    <a:lumMod val="75000"/>
                  </a:schemeClr>
                </a:solidFill>
                <a:latin typeface="Arial"/>
                <a:ea typeface="Arial"/>
                <a:cs typeface="Arial"/>
                <a:sym typeface="Arial"/>
              </a:endParaRPr>
            </a:p>
          </p:txBody>
        </p:sp>
        <p:sp>
          <p:nvSpPr>
            <p:cNvPr id="295" name="Google Shape;295;p26"/>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296" name="Google Shape;296;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Θυμηθείτε </a:t>
              </a:r>
              <a:endParaRPr sz="1800" b="1" i="0" u="none" strike="noStrike" cap="none">
                <a:solidFill>
                  <a:schemeClr val="bg2">
                    <a:lumMod val="75000"/>
                  </a:schemeClr>
                </a:solidFill>
                <a:latin typeface="Arial"/>
                <a:ea typeface="Arial"/>
                <a:cs typeface="Arial"/>
                <a:sym typeface="Arial"/>
              </a:endParaRPr>
            </a:p>
          </p:txBody>
        </p:sp>
      </p:grpSp>
      <p:sp>
        <p:nvSpPr>
          <p:cNvPr id="297" name="Google Shape;297;p26"/>
          <p:cNvSpPr/>
          <p:nvPr/>
        </p:nvSpPr>
        <p:spPr>
          <a:xfrm>
            <a:off x="7492621" y="4421875"/>
            <a:ext cx="2483892" cy="968991"/>
          </a:xfrm>
          <a:prstGeom prst="rightArrow">
            <a:avLst>
              <a:gd name="adj1" fmla="val 50000"/>
              <a:gd name="adj2" fmla="val 50000"/>
            </a:avLst>
          </a:prstGeom>
          <a:solidFill>
            <a:srgbClr val="FBD4B4"/>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2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2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4800" b="1" i="0" u="none" strike="noStrike" cap="none" dirty="0">
                <a:solidFill>
                  <a:srgbClr val="033C5B"/>
                </a:solidFill>
                <a:latin typeface="Arial"/>
                <a:ea typeface="Arial"/>
                <a:cs typeface="Arial"/>
                <a:sym typeface="Arial"/>
              </a:rPr>
              <a:t>Τα</a:t>
            </a:r>
            <a:r>
              <a:rPr lang="en-GB" sz="4800" b="1" i="0" u="none" strike="noStrike" cap="none" dirty="0" err="1">
                <a:solidFill>
                  <a:srgbClr val="033C5B"/>
                </a:solidFill>
                <a:latin typeface="Arial"/>
                <a:ea typeface="Arial"/>
                <a:cs typeface="Arial"/>
                <a:sym typeface="Arial"/>
              </a:rPr>
              <a:t>ξινόμηση</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του</a:t>
            </a:r>
            <a:r>
              <a:rPr lang="en-GB" sz="4800" b="1" i="0" u="none" strike="noStrike" cap="none" dirty="0">
                <a:solidFill>
                  <a:srgbClr val="033C5B"/>
                </a:solidFill>
                <a:latin typeface="Arial"/>
                <a:ea typeface="Arial"/>
                <a:cs typeface="Arial"/>
                <a:sym typeface="Arial"/>
              </a:rPr>
              <a:t> Bloom: Bloom: </a:t>
            </a:r>
            <a:r>
              <a:rPr lang="en-GB" sz="4800" b="1" i="0" u="none" strike="noStrike" cap="none" dirty="0" err="1">
                <a:solidFill>
                  <a:srgbClr val="033C5B"/>
                </a:solidFill>
                <a:latin typeface="Arial"/>
                <a:ea typeface="Arial"/>
                <a:cs typeface="Arial"/>
                <a:sym typeface="Arial"/>
              </a:rPr>
              <a:t>Μι</a:t>
            </a:r>
            <a:r>
              <a:rPr lang="en-GB" sz="4800" b="1" i="0" u="none" strike="noStrike" cap="none" dirty="0">
                <a:solidFill>
                  <a:srgbClr val="033C5B"/>
                </a:solidFill>
                <a:latin typeface="Arial"/>
                <a:ea typeface="Arial"/>
                <a:cs typeface="Arial"/>
                <a:sym typeface="Arial"/>
              </a:rPr>
              <a:t>α αναθεωρημένη έκδοση</a:t>
            </a:r>
            <a:endParaRPr sz="4800" b="1" i="0" u="none" strike="noStrike" cap="none" dirty="0">
              <a:solidFill>
                <a:srgbClr val="000000"/>
              </a:solidFill>
              <a:latin typeface="Arial"/>
              <a:ea typeface="Arial"/>
              <a:cs typeface="Arial"/>
              <a:sym typeface="Arial"/>
            </a:endParaRPr>
          </a:p>
        </p:txBody>
      </p:sp>
      <p:sp>
        <p:nvSpPr>
          <p:cNvPr id="311" name="Google Shape;311;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7"/>
          <p:cNvSpPr txBox="1"/>
          <p:nvPr/>
        </p:nvSpPr>
        <p:spPr>
          <a:xfrm>
            <a:off x="5156771" y="8912251"/>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14" name="Google Shape;314;p27"/>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15" name="Google Shape;315;p27"/>
          <p:cNvGrpSpPr/>
          <p:nvPr/>
        </p:nvGrpSpPr>
        <p:grpSpPr>
          <a:xfrm>
            <a:off x="4802759" y="2601926"/>
            <a:ext cx="7515367" cy="5832712"/>
            <a:chOff x="0" y="0"/>
            <a:chExt cx="7515367" cy="5832712"/>
          </a:xfrm>
        </p:grpSpPr>
        <p:sp>
          <p:nvSpPr>
            <p:cNvPr id="316" name="Google Shape;316;p27"/>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317" name="Google Shape;317;p27"/>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Δημιουργήστε</a:t>
              </a:r>
              <a:endParaRPr sz="1800" b="1" i="0" u="none" strike="noStrike" cap="none">
                <a:solidFill>
                  <a:schemeClr val="bg2">
                    <a:lumMod val="75000"/>
                  </a:schemeClr>
                </a:solidFill>
                <a:latin typeface="Arial"/>
                <a:ea typeface="Arial"/>
                <a:cs typeface="Arial"/>
                <a:sym typeface="Arial"/>
              </a:endParaRPr>
            </a:p>
          </p:txBody>
        </p:sp>
        <p:sp>
          <p:nvSpPr>
            <p:cNvPr id="318" name="Google Shape;318;p27"/>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319" name="Google Shape;319;p27"/>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Αξιολογήστε</a:t>
              </a:r>
              <a:endParaRPr sz="1800" b="1" i="0" u="none" strike="noStrike" cap="none">
                <a:solidFill>
                  <a:schemeClr val="bg2">
                    <a:lumMod val="75000"/>
                  </a:schemeClr>
                </a:solidFill>
                <a:latin typeface="Arial"/>
                <a:ea typeface="Arial"/>
                <a:cs typeface="Arial"/>
                <a:sym typeface="Arial"/>
              </a:endParaRPr>
            </a:p>
          </p:txBody>
        </p:sp>
        <p:sp>
          <p:nvSpPr>
            <p:cNvPr id="320" name="Google Shape;320;p27"/>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321" name="Google Shape;321;p27"/>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Αναλύστε</a:t>
              </a:r>
              <a:endParaRPr sz="1800" b="1" i="0" u="none" strike="noStrike" cap="none">
                <a:solidFill>
                  <a:schemeClr val="bg2">
                    <a:lumMod val="75000"/>
                  </a:schemeClr>
                </a:solidFill>
                <a:latin typeface="Arial"/>
                <a:ea typeface="Arial"/>
                <a:cs typeface="Arial"/>
                <a:sym typeface="Arial"/>
              </a:endParaRPr>
            </a:p>
          </p:txBody>
        </p:sp>
        <p:sp>
          <p:nvSpPr>
            <p:cNvPr id="322" name="Google Shape;322;p27"/>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323" name="Google Shape;323;p27"/>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Εφαρμόστε</a:t>
              </a:r>
              <a:endParaRPr sz="1800" b="1" i="0" u="none" strike="noStrike" cap="none">
                <a:solidFill>
                  <a:schemeClr val="bg2">
                    <a:lumMod val="75000"/>
                  </a:schemeClr>
                </a:solidFill>
                <a:latin typeface="Arial"/>
                <a:ea typeface="Arial"/>
                <a:cs typeface="Arial"/>
                <a:sym typeface="Arial"/>
              </a:endParaRPr>
            </a:p>
          </p:txBody>
        </p:sp>
        <p:sp>
          <p:nvSpPr>
            <p:cNvPr id="324" name="Google Shape;324;p27"/>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325" name="Google Shape;325;p27"/>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Κατανοήστε </a:t>
              </a:r>
              <a:endParaRPr sz="1800" b="1" i="0" u="none" strike="noStrike" cap="none">
                <a:solidFill>
                  <a:schemeClr val="bg2">
                    <a:lumMod val="75000"/>
                  </a:schemeClr>
                </a:solidFill>
                <a:latin typeface="Arial"/>
                <a:ea typeface="Arial"/>
                <a:cs typeface="Arial"/>
                <a:sym typeface="Arial"/>
              </a:endParaRPr>
            </a:p>
          </p:txBody>
        </p:sp>
        <p:sp>
          <p:nvSpPr>
            <p:cNvPr id="326" name="Google Shape;326;p27"/>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bg2">
                    <a:lumMod val="75000"/>
                  </a:schemeClr>
                </a:solidFill>
                <a:latin typeface="Arial"/>
                <a:ea typeface="Arial"/>
                <a:cs typeface="Arial"/>
                <a:sym typeface="Arial"/>
              </a:endParaRPr>
            </a:p>
          </p:txBody>
        </p:sp>
        <p:sp>
          <p:nvSpPr>
            <p:cNvPr id="327" name="Google Shape;327;p27"/>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1" i="0" u="none" strike="noStrike" cap="none">
                  <a:solidFill>
                    <a:schemeClr val="bg2">
                      <a:lumMod val="75000"/>
                    </a:schemeClr>
                  </a:solidFill>
                  <a:latin typeface="Arial"/>
                  <a:ea typeface="Arial"/>
                  <a:cs typeface="Arial"/>
                  <a:sym typeface="Arial"/>
                </a:rPr>
                <a:t>Θυμηθείτε </a:t>
              </a:r>
              <a:endParaRPr sz="1800" b="1" i="0" u="none" strike="noStrike" cap="none">
                <a:solidFill>
                  <a:schemeClr val="bg2">
                    <a:lumMod val="75000"/>
                  </a:schemeClr>
                </a:solidFill>
                <a:latin typeface="Arial"/>
                <a:ea typeface="Arial"/>
                <a:cs typeface="Arial"/>
                <a:sym typeface="Arial"/>
              </a:endParaRPr>
            </a:p>
          </p:txBody>
        </p:sp>
      </p:grpSp>
      <p:sp>
        <p:nvSpPr>
          <p:cNvPr id="328" name="Google Shape;328;p27"/>
          <p:cNvSpPr/>
          <p:nvPr/>
        </p:nvSpPr>
        <p:spPr>
          <a:xfrm>
            <a:off x="3839439" y="6400800"/>
            <a:ext cx="623379" cy="1860217"/>
          </a:xfrm>
          <a:prstGeom prst="leftBrace">
            <a:avLst>
              <a:gd name="adj1" fmla="val 8333"/>
              <a:gd name="adj2" fmla="val 50000"/>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9" name="Google Shape;329;p27"/>
          <p:cNvSpPr/>
          <p:nvPr/>
        </p:nvSpPr>
        <p:spPr>
          <a:xfrm rot="10800000">
            <a:off x="11498107" y="4461368"/>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0" name="Google Shape;330;p27"/>
          <p:cNvSpPr/>
          <p:nvPr/>
        </p:nvSpPr>
        <p:spPr>
          <a:xfrm>
            <a:off x="6365317" y="2596040"/>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1" name="Google Shape;331;p27"/>
          <p:cNvSpPr txBox="1"/>
          <p:nvPr/>
        </p:nvSpPr>
        <p:spPr>
          <a:xfrm>
            <a:off x="2904167" y="315566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Μετά το μάθημα</a:t>
            </a:r>
            <a:endParaRPr sz="4400" b="0" i="0" u="none" strike="noStrike" cap="none">
              <a:solidFill>
                <a:srgbClr val="000000"/>
              </a:solidFill>
              <a:latin typeface="Arial"/>
              <a:ea typeface="Arial"/>
              <a:cs typeface="Arial"/>
              <a:sym typeface="Arial"/>
            </a:endParaRPr>
          </a:p>
        </p:txBody>
      </p:sp>
      <p:sp>
        <p:nvSpPr>
          <p:cNvPr id="332" name="Google Shape;332;p27"/>
          <p:cNvSpPr txBox="1"/>
          <p:nvPr/>
        </p:nvSpPr>
        <p:spPr>
          <a:xfrm>
            <a:off x="12619368" y="4995389"/>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Κατά τη διάρκεια του μαθήματος</a:t>
            </a:r>
            <a:endParaRPr sz="4400" b="0" i="0" u="none" strike="noStrike" cap="none">
              <a:solidFill>
                <a:srgbClr val="000000"/>
              </a:solidFill>
              <a:latin typeface="Arial"/>
              <a:ea typeface="Arial"/>
              <a:cs typeface="Arial"/>
              <a:sym typeface="Arial"/>
            </a:endParaRPr>
          </a:p>
        </p:txBody>
      </p:sp>
      <p:sp>
        <p:nvSpPr>
          <p:cNvPr id="333" name="Google Shape;333;p27"/>
          <p:cNvSpPr txBox="1"/>
          <p:nvPr/>
        </p:nvSpPr>
        <p:spPr>
          <a:xfrm>
            <a:off x="560104" y="692088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Πριν το μάθημα</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4800" b="1" i="0" u="none" strike="noStrike" cap="none" dirty="0" err="1">
                <a:solidFill>
                  <a:srgbClr val="033C5B"/>
                </a:solidFill>
                <a:latin typeface="Arial"/>
                <a:ea typeface="Arial"/>
                <a:cs typeface="Arial"/>
                <a:sym typeface="Arial"/>
              </a:rPr>
              <a:t>Οι</a:t>
            </a:r>
            <a:r>
              <a:rPr lang="en-GB" sz="4800" b="1" i="0" u="none" strike="noStrike" cap="none" dirty="0">
                <a:solidFill>
                  <a:srgbClr val="033C5B"/>
                </a:solidFill>
                <a:latin typeface="Arial"/>
                <a:ea typeface="Arial"/>
                <a:cs typeface="Arial"/>
                <a:sym typeface="Arial"/>
              </a:rPr>
              <a:t> 4 π</a:t>
            </a:r>
            <a:r>
              <a:rPr lang="en-GB" sz="4800" b="1" i="0" u="none" strike="noStrike" cap="none" dirty="0" err="1">
                <a:solidFill>
                  <a:srgbClr val="033C5B"/>
                </a:solidFill>
                <a:latin typeface="Arial"/>
                <a:ea typeface="Arial"/>
                <a:cs typeface="Arial"/>
                <a:sym typeface="Arial"/>
              </a:rPr>
              <a:t>υλώνες</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του</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μοντέλου</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Ανεστρ</a:t>
            </a:r>
            <a:r>
              <a:rPr lang="en-GB" sz="4800" b="1" i="0" u="none" strike="noStrike" cap="none" dirty="0">
                <a:solidFill>
                  <a:srgbClr val="033C5B"/>
                </a:solidFill>
                <a:latin typeface="Arial"/>
                <a:ea typeface="Arial"/>
                <a:cs typeface="Arial"/>
                <a:sym typeface="Arial"/>
              </a:rPr>
              <a:t>αμμένης Τάξης</a:t>
            </a:r>
            <a:endParaRPr sz="4800" b="1" i="0" u="none" strike="noStrike" cap="none" dirty="0">
              <a:solidFill>
                <a:srgbClr val="000000"/>
              </a:solidFill>
              <a:latin typeface="Arial"/>
              <a:ea typeface="Arial"/>
              <a:cs typeface="Arial"/>
              <a:sym typeface="Arial"/>
            </a:endParaRPr>
          </a:p>
        </p:txBody>
      </p:sp>
      <p:sp>
        <p:nvSpPr>
          <p:cNvPr id="346" name="Google Shape;346;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0"/>
          <p:cNvSpPr txBox="1"/>
          <p:nvPr/>
        </p:nvSpPr>
        <p:spPr>
          <a:xfrm>
            <a:off x="5156771" y="895975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50" name="Google Shape;350;p20"/>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51" name="Google Shape;351;p20"/>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52" name="Google Shape;352;p20"/>
          <p:cNvGrpSpPr/>
          <p:nvPr/>
        </p:nvGrpSpPr>
        <p:grpSpPr>
          <a:xfrm>
            <a:off x="1501352" y="2580948"/>
            <a:ext cx="14448000" cy="5789824"/>
            <a:chOff x="1" y="3501"/>
            <a:chExt cx="14447998" cy="5789824"/>
          </a:xfrm>
        </p:grpSpPr>
        <p:sp>
          <p:nvSpPr>
            <p:cNvPr id="353" name="Google Shape;353;p20"/>
            <p:cNvSpPr/>
            <p:nvPr/>
          </p:nvSpPr>
          <p:spPr>
            <a:xfrm rot="5400000">
              <a:off x="-233286" y="236788"/>
              <a:ext cx="1555245" cy="1088671"/>
            </a:xfrm>
            <a:prstGeom prst="chevron">
              <a:avLst>
                <a:gd name="adj" fmla="val 5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0"/>
            <p:cNvSpPr txBox="1"/>
            <p:nvPr/>
          </p:nvSpPr>
          <p:spPr>
            <a:xfrm>
              <a:off x="2" y="547837"/>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F</a:t>
              </a:r>
              <a:endParaRPr sz="4000" b="0" i="0" u="none" strike="noStrike" cap="none">
                <a:solidFill>
                  <a:schemeClr val="lt1"/>
                </a:solidFill>
                <a:latin typeface="Arial"/>
                <a:ea typeface="Arial"/>
                <a:cs typeface="Arial"/>
                <a:sym typeface="Arial"/>
              </a:endParaRPr>
            </a:p>
          </p:txBody>
        </p:sp>
        <p:sp>
          <p:nvSpPr>
            <p:cNvPr id="355" name="Google Shape;355;p20"/>
            <p:cNvSpPr/>
            <p:nvPr/>
          </p:nvSpPr>
          <p:spPr>
            <a:xfrm rot="5400000">
              <a:off x="7262615" y="-6170441"/>
              <a:ext cx="1011440" cy="13359328"/>
            </a:xfrm>
            <a:prstGeom prst="round2SameRect">
              <a:avLst>
                <a:gd name="adj1" fmla="val 16667"/>
                <a:gd name="adj2" fmla="val 0"/>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0"/>
            <p:cNvSpPr txBox="1"/>
            <p:nvPr/>
          </p:nvSpPr>
          <p:spPr>
            <a:xfrm>
              <a:off x="1088671" y="52877"/>
              <a:ext cx="13309954" cy="912692"/>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Ευέλικτο περιβάλλον</a:t>
              </a:r>
              <a:endParaRPr sz="4000" b="0" i="0" u="none" strike="noStrike" cap="none">
                <a:solidFill>
                  <a:srgbClr val="000000"/>
                </a:solidFill>
                <a:latin typeface="Arial"/>
                <a:ea typeface="Arial"/>
                <a:cs typeface="Arial"/>
                <a:sym typeface="Arial"/>
              </a:endParaRPr>
            </a:p>
          </p:txBody>
        </p:sp>
        <p:sp>
          <p:nvSpPr>
            <p:cNvPr id="357" name="Google Shape;357;p20"/>
            <p:cNvSpPr/>
            <p:nvPr/>
          </p:nvSpPr>
          <p:spPr>
            <a:xfrm rot="5400000">
              <a:off x="-233286" y="1648315"/>
              <a:ext cx="1555245" cy="1088671"/>
            </a:xfrm>
            <a:prstGeom prst="chevron">
              <a:avLst>
                <a:gd name="adj" fmla="val 5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0"/>
            <p:cNvSpPr txBox="1"/>
            <p:nvPr/>
          </p:nvSpPr>
          <p:spPr>
            <a:xfrm>
              <a:off x="2" y="1959364"/>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L</a:t>
              </a:r>
              <a:endParaRPr sz="4000" b="0" i="0" u="none" strike="noStrike" cap="none">
                <a:solidFill>
                  <a:schemeClr val="lt1"/>
                </a:solidFill>
                <a:latin typeface="Arial"/>
                <a:ea typeface="Arial"/>
                <a:cs typeface="Arial"/>
                <a:sym typeface="Arial"/>
              </a:endParaRPr>
            </a:p>
          </p:txBody>
        </p:sp>
        <p:sp>
          <p:nvSpPr>
            <p:cNvPr id="359" name="Google Shape;359;p20"/>
            <p:cNvSpPr/>
            <p:nvPr/>
          </p:nvSpPr>
          <p:spPr>
            <a:xfrm rot="5400000">
              <a:off x="7262881" y="-4759181"/>
              <a:ext cx="1010909" cy="13359328"/>
            </a:xfrm>
            <a:prstGeom prst="round2SameRect">
              <a:avLst>
                <a:gd name="adj1" fmla="val 16667"/>
                <a:gd name="adj2" fmla="val 0"/>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0"/>
            <p:cNvSpPr txBox="1"/>
            <p:nvPr/>
          </p:nvSpPr>
          <p:spPr>
            <a:xfrm>
              <a:off x="1088672" y="1464377"/>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Κουλτούρα μάθησης</a:t>
              </a:r>
              <a:endParaRPr sz="4000" b="0" i="0" u="none" strike="noStrike" cap="none">
                <a:solidFill>
                  <a:srgbClr val="000000"/>
                </a:solidFill>
                <a:latin typeface="Arial"/>
                <a:ea typeface="Arial"/>
                <a:cs typeface="Arial"/>
                <a:sym typeface="Arial"/>
              </a:endParaRPr>
            </a:p>
          </p:txBody>
        </p:sp>
        <p:sp>
          <p:nvSpPr>
            <p:cNvPr id="361" name="Google Shape;361;p20"/>
            <p:cNvSpPr/>
            <p:nvPr/>
          </p:nvSpPr>
          <p:spPr>
            <a:xfrm rot="5400000">
              <a:off x="-233286" y="3059841"/>
              <a:ext cx="1555245" cy="1088671"/>
            </a:xfrm>
            <a:prstGeom prst="chevron">
              <a:avLst>
                <a:gd name="adj" fmla="val 5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0"/>
            <p:cNvSpPr txBox="1"/>
            <p:nvPr/>
          </p:nvSpPr>
          <p:spPr>
            <a:xfrm>
              <a:off x="2" y="3370890"/>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I</a:t>
              </a:r>
              <a:endParaRPr sz="4000" b="0" i="0" u="none" strike="noStrike" cap="none">
                <a:solidFill>
                  <a:schemeClr val="lt1"/>
                </a:solidFill>
                <a:latin typeface="Arial"/>
                <a:ea typeface="Arial"/>
                <a:cs typeface="Arial"/>
                <a:sym typeface="Arial"/>
              </a:endParaRPr>
            </a:p>
          </p:txBody>
        </p:sp>
        <p:sp>
          <p:nvSpPr>
            <p:cNvPr id="363" name="Google Shape;363;p20"/>
            <p:cNvSpPr/>
            <p:nvPr/>
          </p:nvSpPr>
          <p:spPr>
            <a:xfrm rot="5400000">
              <a:off x="7262881" y="-3347655"/>
              <a:ext cx="1010909" cy="13359328"/>
            </a:xfrm>
            <a:prstGeom prst="round2SameRect">
              <a:avLst>
                <a:gd name="adj1" fmla="val 16667"/>
                <a:gd name="adj2" fmla="val 0"/>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0"/>
            <p:cNvSpPr txBox="1"/>
            <p:nvPr/>
          </p:nvSpPr>
          <p:spPr>
            <a:xfrm>
              <a:off x="1088672" y="2875903"/>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Σκόπιμο περιεχόμενο</a:t>
              </a:r>
              <a:endParaRPr sz="4000" b="0" i="0" u="none" strike="noStrike" cap="none">
                <a:solidFill>
                  <a:srgbClr val="000000"/>
                </a:solidFill>
                <a:latin typeface="Arial"/>
                <a:ea typeface="Arial"/>
                <a:cs typeface="Arial"/>
                <a:sym typeface="Arial"/>
              </a:endParaRPr>
            </a:p>
          </p:txBody>
        </p:sp>
        <p:sp>
          <p:nvSpPr>
            <p:cNvPr id="365" name="Google Shape;365;p20"/>
            <p:cNvSpPr/>
            <p:nvPr/>
          </p:nvSpPr>
          <p:spPr>
            <a:xfrm rot="5400000">
              <a:off x="-233286" y="4471367"/>
              <a:ext cx="1555245" cy="1088671"/>
            </a:xfrm>
            <a:prstGeom prst="chevron">
              <a:avLst>
                <a:gd name="adj" fmla="val 5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0"/>
            <p:cNvSpPr txBox="1"/>
            <p:nvPr/>
          </p:nvSpPr>
          <p:spPr>
            <a:xfrm>
              <a:off x="2" y="4782416"/>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P</a:t>
              </a:r>
              <a:endParaRPr sz="4000" b="0" i="0" u="none" strike="noStrike" cap="none">
                <a:solidFill>
                  <a:schemeClr val="lt1"/>
                </a:solidFill>
                <a:latin typeface="Arial"/>
                <a:ea typeface="Arial"/>
                <a:cs typeface="Arial"/>
                <a:sym typeface="Arial"/>
              </a:endParaRPr>
            </a:p>
          </p:txBody>
        </p:sp>
        <p:sp>
          <p:nvSpPr>
            <p:cNvPr id="367" name="Google Shape;367;p20"/>
            <p:cNvSpPr/>
            <p:nvPr/>
          </p:nvSpPr>
          <p:spPr>
            <a:xfrm rot="5400000">
              <a:off x="7262881" y="-1936128"/>
              <a:ext cx="1010909" cy="13359328"/>
            </a:xfrm>
            <a:prstGeom prst="round2SameRect">
              <a:avLst>
                <a:gd name="adj1" fmla="val 16667"/>
                <a:gd name="adj2" fmla="val 0"/>
              </a:avLst>
            </a:prstGeom>
            <a:solidFill>
              <a:schemeClr val="lt1">
                <a:alpha val="8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0"/>
            <p:cNvSpPr txBox="1"/>
            <p:nvPr/>
          </p:nvSpPr>
          <p:spPr>
            <a:xfrm>
              <a:off x="1088672" y="4287430"/>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Επαγγελματίας εκπαιδευτικός</a:t>
              </a:r>
              <a:endParaRPr sz="40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4800" b="1" i="0" u="none" strike="noStrike" cap="none" dirty="0" err="1">
                <a:solidFill>
                  <a:srgbClr val="033C5B"/>
                </a:solidFill>
                <a:latin typeface="Arial"/>
                <a:ea typeface="Arial"/>
                <a:cs typeface="Arial"/>
                <a:sym typeface="Arial"/>
              </a:rPr>
              <a:t>Οι</a:t>
            </a:r>
            <a:r>
              <a:rPr lang="en-GB" sz="4800" b="1" i="0" u="none" strike="noStrike" cap="none" dirty="0">
                <a:solidFill>
                  <a:srgbClr val="033C5B"/>
                </a:solidFill>
                <a:latin typeface="Arial"/>
                <a:ea typeface="Arial"/>
                <a:cs typeface="Arial"/>
                <a:sym typeface="Arial"/>
              </a:rPr>
              <a:t> 4 π</a:t>
            </a:r>
            <a:r>
              <a:rPr lang="en-GB" sz="4800" b="1" i="0" u="none" strike="noStrike" cap="none" dirty="0" err="1">
                <a:solidFill>
                  <a:srgbClr val="033C5B"/>
                </a:solidFill>
                <a:latin typeface="Arial"/>
                <a:ea typeface="Arial"/>
                <a:cs typeface="Arial"/>
                <a:sym typeface="Arial"/>
              </a:rPr>
              <a:t>υλώνες</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του</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μοντέλου</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Ανεστρ</a:t>
            </a:r>
            <a:r>
              <a:rPr lang="en-GB" sz="4800" b="1" i="0" u="none" strike="noStrike" cap="none" dirty="0">
                <a:solidFill>
                  <a:srgbClr val="033C5B"/>
                </a:solidFill>
                <a:latin typeface="Arial"/>
                <a:ea typeface="Arial"/>
                <a:cs typeface="Arial"/>
                <a:sym typeface="Arial"/>
              </a:rPr>
              <a:t>αμμένης Τάξης</a:t>
            </a:r>
            <a:endParaRPr sz="4800" b="1" i="0" u="none" strike="noStrike" cap="none" dirty="0">
              <a:solidFill>
                <a:srgbClr val="000000"/>
              </a:solidFill>
              <a:latin typeface="Arial"/>
              <a:ea typeface="Arial"/>
              <a:cs typeface="Arial"/>
              <a:sym typeface="Arial"/>
            </a:endParaRPr>
          </a:p>
        </p:txBody>
      </p:sp>
      <p:sp>
        <p:nvSpPr>
          <p:cNvPr id="381" name="Google Shape;381;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3"/>
          <p:cNvSpPr txBox="1"/>
          <p:nvPr/>
        </p:nvSpPr>
        <p:spPr>
          <a:xfrm>
            <a:off x="5170626" y="8893881"/>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385" name="Google Shape;385;p2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86" name="Google Shape;386;p23"/>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87" name="Google Shape;387;p23"/>
          <p:cNvGrpSpPr/>
          <p:nvPr/>
        </p:nvGrpSpPr>
        <p:grpSpPr>
          <a:xfrm>
            <a:off x="917986" y="2343429"/>
            <a:ext cx="16069141" cy="6384909"/>
            <a:chOff x="0" y="1134"/>
            <a:chExt cx="16069141" cy="6384909"/>
          </a:xfrm>
        </p:grpSpPr>
        <p:cxnSp>
          <p:nvCxnSpPr>
            <p:cNvPr id="388" name="Google Shape;388;p23"/>
            <p:cNvCxnSpPr/>
            <p:nvPr/>
          </p:nvCxnSpPr>
          <p:spPr>
            <a:xfrm>
              <a:off x="0" y="5334976"/>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89" name="Google Shape;389;p23"/>
            <p:cNvCxnSpPr/>
            <p:nvPr/>
          </p:nvCxnSpPr>
          <p:spPr>
            <a:xfrm>
              <a:off x="0" y="3732180"/>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0" name="Google Shape;390;p23"/>
            <p:cNvCxnSpPr/>
            <p:nvPr/>
          </p:nvCxnSpPr>
          <p:spPr>
            <a:xfrm>
              <a:off x="0" y="2129385"/>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1" name="Google Shape;391;p23"/>
            <p:cNvCxnSpPr/>
            <p:nvPr/>
          </p:nvCxnSpPr>
          <p:spPr>
            <a:xfrm>
              <a:off x="0" y="526589"/>
              <a:ext cx="16069141" cy="0"/>
            </a:xfrm>
            <a:prstGeom prst="straightConnector1">
              <a:avLst/>
            </a:prstGeom>
            <a:noFill/>
            <a:ln w="25400" cap="flat" cmpd="sng">
              <a:solidFill>
                <a:srgbClr val="C17336"/>
              </a:solidFill>
              <a:prstDash val="solid"/>
              <a:round/>
              <a:headEnd type="none" w="sm" len="sm"/>
              <a:tailEnd type="none" w="sm" len="sm"/>
            </a:ln>
          </p:spPr>
        </p:cxnSp>
        <p:sp>
          <p:nvSpPr>
            <p:cNvPr id="392" name="Google Shape;392;p23"/>
            <p:cNvSpPr/>
            <p:nvPr/>
          </p:nvSpPr>
          <p:spPr>
            <a:xfrm>
              <a:off x="4177976" y="1134"/>
              <a:ext cx="11891164" cy="5254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3"/>
            <p:cNvSpPr txBox="1"/>
            <p:nvPr/>
          </p:nvSpPr>
          <p:spPr>
            <a:xfrm>
              <a:off x="4177976" y="1134"/>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Ευέλικτο περιβάλλον</a:t>
              </a:r>
              <a:endParaRPr sz="3200" b="0" i="0" u="none" strike="noStrike" cap="none">
                <a:solidFill>
                  <a:srgbClr val="000000"/>
                </a:solidFill>
                <a:latin typeface="Arial"/>
                <a:ea typeface="Arial"/>
                <a:cs typeface="Arial"/>
                <a:sym typeface="Arial"/>
              </a:endParaRPr>
            </a:p>
          </p:txBody>
        </p:sp>
        <p:sp>
          <p:nvSpPr>
            <p:cNvPr id="394" name="Google Shape;394;p23"/>
            <p:cNvSpPr/>
            <p:nvPr/>
          </p:nvSpPr>
          <p:spPr>
            <a:xfrm>
              <a:off x="0" y="1134"/>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3"/>
            <p:cNvSpPr txBox="1"/>
            <p:nvPr/>
          </p:nvSpPr>
          <p:spPr>
            <a:xfrm>
              <a:off x="25655" y="26789"/>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F</a:t>
              </a:r>
              <a:endParaRPr sz="3200" b="0" i="0" u="none" strike="noStrike" cap="none">
                <a:solidFill>
                  <a:schemeClr val="lt1"/>
                </a:solidFill>
                <a:latin typeface="Arial"/>
                <a:ea typeface="Arial"/>
                <a:cs typeface="Arial"/>
                <a:sym typeface="Arial"/>
              </a:endParaRPr>
            </a:p>
          </p:txBody>
        </p:sp>
        <p:sp>
          <p:nvSpPr>
            <p:cNvPr id="396" name="Google Shape;396;p23"/>
            <p:cNvSpPr/>
            <p:nvPr/>
          </p:nvSpPr>
          <p:spPr>
            <a:xfrm>
              <a:off x="0" y="526589"/>
              <a:ext cx="16069141" cy="105106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3"/>
            <p:cNvSpPr txBox="1"/>
            <p:nvPr/>
          </p:nvSpPr>
          <p:spPr>
            <a:xfrm>
              <a:off x="0" y="526589"/>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Επιτρέψτε στους μαθητές να αλληλεπιδρούν και να προβληματίζονται σχετικά με τις μαθησιακές τους ανάγκες</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Συνεχής παρατήρηση και παρακολούθηση των μαθητών για να κάνετε τις κατάλληλες προσαρμογές</a:t>
              </a:r>
              <a:endParaRPr sz="2000" b="0" i="0" u="none" strike="noStrike" cap="none">
                <a:solidFill>
                  <a:srgbClr val="000000"/>
                </a:solidFill>
                <a:latin typeface="Arial"/>
                <a:ea typeface="Arial"/>
                <a:cs typeface="Arial"/>
                <a:sym typeface="Arial"/>
              </a:endParaRPr>
            </a:p>
          </p:txBody>
        </p:sp>
        <p:sp>
          <p:nvSpPr>
            <p:cNvPr id="398" name="Google Shape;398;p23"/>
            <p:cNvSpPr/>
            <p:nvPr/>
          </p:nvSpPr>
          <p:spPr>
            <a:xfrm>
              <a:off x="4177976" y="1603930"/>
              <a:ext cx="11891164" cy="5254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3"/>
            <p:cNvSpPr txBox="1"/>
            <p:nvPr/>
          </p:nvSpPr>
          <p:spPr>
            <a:xfrm>
              <a:off x="4177976" y="1603930"/>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Κουλτούρα μάθησης</a:t>
              </a:r>
              <a:endParaRPr sz="3200" b="0" i="0" u="none" strike="noStrike" cap="none">
                <a:solidFill>
                  <a:srgbClr val="000000"/>
                </a:solidFill>
                <a:latin typeface="Arial"/>
                <a:ea typeface="Arial"/>
                <a:cs typeface="Arial"/>
                <a:sym typeface="Arial"/>
              </a:endParaRPr>
            </a:p>
          </p:txBody>
        </p:sp>
        <p:sp>
          <p:nvSpPr>
            <p:cNvPr id="400" name="Google Shape;400;p23"/>
            <p:cNvSpPr/>
            <p:nvPr/>
          </p:nvSpPr>
          <p:spPr>
            <a:xfrm>
              <a:off x="0" y="1603930"/>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3"/>
            <p:cNvSpPr txBox="1"/>
            <p:nvPr/>
          </p:nvSpPr>
          <p:spPr>
            <a:xfrm>
              <a:off x="25655" y="1629585"/>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L</a:t>
              </a:r>
              <a:endParaRPr sz="3200" b="0" i="0" u="none" strike="noStrike" cap="none">
                <a:solidFill>
                  <a:schemeClr val="lt1"/>
                </a:solidFill>
                <a:latin typeface="Arial"/>
                <a:ea typeface="Arial"/>
                <a:cs typeface="Arial"/>
                <a:sym typeface="Arial"/>
              </a:endParaRPr>
            </a:p>
          </p:txBody>
        </p:sp>
        <p:sp>
          <p:nvSpPr>
            <p:cNvPr id="402" name="Google Shape;402;p23"/>
            <p:cNvSpPr/>
            <p:nvPr/>
          </p:nvSpPr>
          <p:spPr>
            <a:xfrm>
              <a:off x="0" y="2129385"/>
              <a:ext cx="16069141" cy="105106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3"/>
            <p:cNvSpPr txBox="1"/>
            <p:nvPr/>
          </p:nvSpPr>
          <p:spPr>
            <a:xfrm>
              <a:off x="0" y="2129385"/>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Δώστε στους μαθητές την ευκαιρία να συμμετέχουν σε δραστηριότητες χωρίς ο δάσκαλος να είναι το επίκεντρο της μάθησης</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Καθορίστε δραστηριότητες και καταστήστε τις προσιτές στους μαθητές μέσω διαφοροποίησης και ανατροφοδότησης</a:t>
              </a:r>
              <a:endParaRPr sz="2000" b="0" i="0" u="none" strike="noStrike" cap="none">
                <a:solidFill>
                  <a:srgbClr val="000000"/>
                </a:solidFill>
                <a:latin typeface="Arial"/>
                <a:ea typeface="Arial"/>
                <a:cs typeface="Arial"/>
                <a:sym typeface="Arial"/>
              </a:endParaRPr>
            </a:p>
          </p:txBody>
        </p:sp>
        <p:sp>
          <p:nvSpPr>
            <p:cNvPr id="404" name="Google Shape;404;p23"/>
            <p:cNvSpPr/>
            <p:nvPr/>
          </p:nvSpPr>
          <p:spPr>
            <a:xfrm>
              <a:off x="4177976" y="3206725"/>
              <a:ext cx="11891164" cy="5254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3"/>
            <p:cNvSpPr txBox="1"/>
            <p:nvPr/>
          </p:nvSpPr>
          <p:spPr>
            <a:xfrm>
              <a:off x="4177976" y="3206725"/>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Σκόπιμο περιεχόμενο</a:t>
              </a:r>
              <a:endParaRPr sz="3200" b="0" i="0" u="none" strike="noStrike" cap="none">
                <a:solidFill>
                  <a:srgbClr val="000000"/>
                </a:solidFill>
                <a:latin typeface="Arial"/>
                <a:ea typeface="Arial"/>
                <a:cs typeface="Arial"/>
                <a:sym typeface="Arial"/>
              </a:endParaRPr>
            </a:p>
          </p:txBody>
        </p:sp>
        <p:sp>
          <p:nvSpPr>
            <p:cNvPr id="406" name="Google Shape;406;p23"/>
            <p:cNvSpPr/>
            <p:nvPr/>
          </p:nvSpPr>
          <p:spPr>
            <a:xfrm>
              <a:off x="0" y="3206725"/>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3"/>
            <p:cNvSpPr txBox="1"/>
            <p:nvPr/>
          </p:nvSpPr>
          <p:spPr>
            <a:xfrm>
              <a:off x="25655" y="3232380"/>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I</a:t>
              </a:r>
              <a:endParaRPr sz="3200" b="0" i="0" u="none" strike="noStrike" cap="none">
                <a:solidFill>
                  <a:schemeClr val="lt1"/>
                </a:solidFill>
                <a:latin typeface="Arial"/>
                <a:ea typeface="Arial"/>
                <a:cs typeface="Arial"/>
                <a:sym typeface="Arial"/>
              </a:endParaRPr>
            </a:p>
          </p:txBody>
        </p:sp>
        <p:sp>
          <p:nvSpPr>
            <p:cNvPr id="408" name="Google Shape;408;p23"/>
            <p:cNvSpPr/>
            <p:nvPr/>
          </p:nvSpPr>
          <p:spPr>
            <a:xfrm>
              <a:off x="0" y="3732180"/>
              <a:ext cx="16069141" cy="105106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3"/>
            <p:cNvSpPr txBox="1"/>
            <p:nvPr/>
          </p:nvSpPr>
          <p:spPr>
            <a:xfrm>
              <a:off x="0" y="3732180"/>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Απλοποίηση και διευκόλυνση της πρόσβασης των μαθητών στις έννοιες που χρησιμοποιούνται κατά τη διάρκεια της μάθησης</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Δημιουργία ή/και επιλογή σχετικού περιεχομένου, συνήθως σε μορφή βίντεο, για τους μαθητές</a:t>
              </a:r>
              <a:endParaRPr sz="2000" b="0" i="0" u="none" strike="noStrike" cap="none">
                <a:solidFill>
                  <a:srgbClr val="000000"/>
                </a:solidFill>
                <a:latin typeface="Arial"/>
                <a:ea typeface="Arial"/>
                <a:cs typeface="Arial"/>
                <a:sym typeface="Arial"/>
              </a:endParaRPr>
            </a:p>
          </p:txBody>
        </p:sp>
        <p:sp>
          <p:nvSpPr>
            <p:cNvPr id="410" name="Google Shape;410;p23"/>
            <p:cNvSpPr/>
            <p:nvPr/>
          </p:nvSpPr>
          <p:spPr>
            <a:xfrm>
              <a:off x="4177976" y="4809521"/>
              <a:ext cx="11891164" cy="52545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3"/>
            <p:cNvSpPr txBox="1"/>
            <p:nvPr/>
          </p:nvSpPr>
          <p:spPr>
            <a:xfrm>
              <a:off x="4177976" y="4809521"/>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Επαγγελματίας εκπαιδευτικός</a:t>
              </a:r>
              <a:endParaRPr sz="3200" b="0" i="0" u="none" strike="noStrike" cap="none">
                <a:solidFill>
                  <a:srgbClr val="000000"/>
                </a:solidFill>
                <a:latin typeface="Arial"/>
                <a:ea typeface="Arial"/>
                <a:cs typeface="Arial"/>
                <a:sym typeface="Arial"/>
              </a:endParaRPr>
            </a:p>
          </p:txBody>
        </p:sp>
        <p:sp>
          <p:nvSpPr>
            <p:cNvPr id="412" name="Google Shape;412;p23"/>
            <p:cNvSpPr/>
            <p:nvPr/>
          </p:nvSpPr>
          <p:spPr>
            <a:xfrm>
              <a:off x="0" y="4809521"/>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3"/>
            <p:cNvSpPr txBox="1"/>
            <p:nvPr/>
          </p:nvSpPr>
          <p:spPr>
            <a:xfrm>
              <a:off x="25655" y="4835176"/>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P</a:t>
              </a:r>
              <a:endParaRPr sz="3200" b="0" i="0" u="none" strike="noStrike" cap="none">
                <a:solidFill>
                  <a:schemeClr val="lt1"/>
                </a:solidFill>
                <a:latin typeface="Arial"/>
                <a:ea typeface="Arial"/>
                <a:cs typeface="Arial"/>
                <a:sym typeface="Arial"/>
              </a:endParaRPr>
            </a:p>
          </p:txBody>
        </p:sp>
        <p:sp>
          <p:nvSpPr>
            <p:cNvPr id="414" name="Google Shape;414;p23"/>
            <p:cNvSpPr/>
            <p:nvPr/>
          </p:nvSpPr>
          <p:spPr>
            <a:xfrm>
              <a:off x="0" y="5334976"/>
              <a:ext cx="16069141" cy="105106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3"/>
            <p:cNvSpPr txBox="1"/>
            <p:nvPr/>
          </p:nvSpPr>
          <p:spPr>
            <a:xfrm>
              <a:off x="0" y="5334976"/>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Να είστε διαθέσιμοι στους μαθητές, τόσο ατομικά όσο και συλλογικά, και να δίνετε ανατροφοδότηση σε πραγματικό χρόνο</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Διεξαγωγή συνεχών διαμορφωτικών αξιολογήσεων κατά τη διάρκεια της τάξης μέσω παρατήρησης και καταγραφής</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7"/>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Μέσα στο χρόνο ...</a:t>
            </a:r>
            <a:endParaRPr sz="5400" b="1" i="0" u="none" strike="noStrike" cap="none">
              <a:solidFill>
                <a:srgbClr val="000000"/>
              </a:solidFill>
              <a:latin typeface="Arial"/>
              <a:ea typeface="Arial"/>
              <a:cs typeface="Arial"/>
              <a:sym typeface="Arial"/>
            </a:endParaRPr>
          </a:p>
        </p:txBody>
      </p:sp>
      <p:sp>
        <p:nvSpPr>
          <p:cNvPr id="428" name="Google Shape;428;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7"/>
          <p:cNvSpPr txBox="1"/>
          <p:nvPr/>
        </p:nvSpPr>
        <p:spPr>
          <a:xfrm>
            <a:off x="807000" y="2130057"/>
            <a:ext cx="7956000" cy="6639243"/>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Η έννοια της "ανεστραμμένης τάξης" εμφανίστηκε στις αρχές της δεκαετίας του 2000, καθώς οι εκπαιδευτικοί αναζητούσαν καινοτόμους τρόπους για να ενισχύσουν τη δέσμευση των μαθητών και τα μαθησιακά αποτελέσματα.</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000" b="0" i="0" u="none" strike="noStrike" cap="none">
              <a:solidFill>
                <a:srgbClr val="0D0D0D"/>
              </a:solidFill>
              <a:latin typeface="Arial"/>
              <a:ea typeface="Arial"/>
              <a:cs typeface="Arial"/>
              <a:sym typeface="Arial"/>
            </a:endParaRPr>
          </a:p>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Αρχικά, το μοντέλο βασίστηκε σε μεγάλο βαθμό σε βίντεο και διαδικτυακούς πόρους για την παροχή περιεχομένου πριν από την τάξη στους μαθητές.</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000" b="0" i="0" u="none" strike="noStrike" cap="none">
              <a:solidFill>
                <a:srgbClr val="0D0D0D"/>
              </a:solidFill>
              <a:latin typeface="Arial"/>
              <a:ea typeface="Arial"/>
              <a:cs typeface="Arial"/>
              <a:sym typeface="Arial"/>
            </a:endParaRPr>
          </a:p>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Οι καθηγητές άρχισαν να καταγράφουν διαλέξεις ή να επιμελούνται διαδικτυακό υλικό για να το εξετάζουν οι μαθητές ανεξάρτητα πριν παρακολουθήσουν τις συνεδρίες της τάξης.</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000" b="0" i="0" u="none" strike="noStrike" cap="none">
              <a:solidFill>
                <a:srgbClr val="0D0D0D"/>
              </a:solidFill>
              <a:latin typeface="Arial"/>
              <a:ea typeface="Arial"/>
              <a:cs typeface="Arial"/>
              <a:sym typeface="Arial"/>
            </a:endParaRPr>
          </a:p>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Αυτή η πρώιμη υιοθέτηση έθεσε τα θεμέλια για την προσέγγιση της ανεστραμμένης τάξης, αποδεικνύοντας τη δυνατότητά της να μετασχηματίσει τις παραδοσιακές μεθόδους διδασκαλίας.</a:t>
            </a:r>
            <a:endParaRPr sz="1200" b="0" i="0" u="none" strike="noStrike" cap="none">
              <a:solidFill>
                <a:schemeClr val="dk1"/>
              </a:solidFill>
              <a:latin typeface="Arial"/>
              <a:ea typeface="Arial"/>
              <a:cs typeface="Arial"/>
              <a:sym typeface="Arial"/>
            </a:endParaRPr>
          </a:p>
        </p:txBody>
      </p:sp>
      <p:sp>
        <p:nvSpPr>
          <p:cNvPr id="430" name="Google Shape;430;p7"/>
          <p:cNvSpPr txBox="1"/>
          <p:nvPr/>
        </p:nvSpPr>
        <p:spPr>
          <a:xfrm>
            <a:off x="8748000" y="2157019"/>
            <a:ext cx="7956000" cy="6581982"/>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Οι πλατφόρμες εκπαιδευτικής τεχνολογίας έχουν γίνει πιο εξελιγμένες, προσφέροντας ένα ευρύτερο φάσμα εργαλείων και πόρων για την υποστήριξη της εναλλασσόμενης μάθησης.</a:t>
            </a:r>
            <a:endParaRPr sz="1200" b="0" i="0" u="none" strike="noStrike" cap="none">
              <a:solidFill>
                <a:schemeClr val="lt1"/>
              </a:solidFill>
              <a:latin typeface="Arial"/>
              <a:ea typeface="Arial"/>
              <a:cs typeface="Arial"/>
              <a:sym typeface="Arial"/>
            </a:endParaRPr>
          </a:p>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Οι εκπαιδευτικοί έχουν πλέον πρόσβαση σε διαδραστικό περιεχόμενο πολυμέσων, προσαρμοστικές πλατφόρμες μάθησης και εμπειρίες εικονικής πραγματικότητας για να ενισχύσουν το υλικό που προηγείται της τάξης.</a:t>
            </a:r>
            <a:endParaRPr sz="1200" b="0" i="0" u="none" strike="noStrike" cap="none">
              <a:solidFill>
                <a:schemeClr val="lt1"/>
              </a:solidFill>
              <a:latin typeface="Arial"/>
              <a:ea typeface="Arial"/>
              <a:cs typeface="Arial"/>
              <a:sym typeface="Arial"/>
            </a:endParaRPr>
          </a:p>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Επιπλέον, η εκπαιδευτική έρευνα έχει προσφέρει πολύτιμες πληροφορίες σχετικά με την αποτελεσματικότητα της εναλλασσόμενης μάθησης σε διάφορους κλάδους και πληθυσμούς μαθητών.</a:t>
            </a:r>
            <a:endParaRPr sz="1200" b="0" i="0" u="none" strike="noStrike" cap="none">
              <a:solidFill>
                <a:schemeClr val="lt1"/>
              </a:solidFill>
              <a:latin typeface="Arial"/>
              <a:ea typeface="Arial"/>
              <a:cs typeface="Arial"/>
              <a:sym typeface="Arial"/>
            </a:endParaRPr>
          </a:p>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Μελέτες έχουν αναδείξει τα οφέλη της ενεργητικής μάθησης και της μαθητοκεντρικής διδασκαλίας, γεγονός που επικυρώνει περαιτέρω την προσέγγιση της εναλλασσόμενης τάξης.</a:t>
            </a:r>
            <a:endParaRPr sz="1200" b="0" i="0" u="none" strike="noStrike" cap="none">
              <a:solidFill>
                <a:schemeClr val="lt1"/>
              </a:solidFill>
              <a:latin typeface="Arial"/>
              <a:ea typeface="Arial"/>
              <a:cs typeface="Arial"/>
              <a:sym typeface="Arial"/>
            </a:endParaRPr>
          </a:p>
          <a:p>
            <a:pPr marL="0" marR="0" lvl="0" indent="-152400" algn="l" rtl="0">
              <a:lnSpc>
                <a:spcPct val="100000"/>
              </a:lnSpc>
              <a:spcBef>
                <a:spcPts val="0"/>
              </a:spcBef>
              <a:spcAft>
                <a:spcPts val="0"/>
              </a:spcAft>
              <a:buClr>
                <a:srgbClr val="0D0D0D"/>
              </a:buClr>
              <a:buSzPts val="2400"/>
              <a:buFont typeface="Arial"/>
              <a:buChar char="•"/>
            </a:pPr>
            <a:r>
              <a:rPr lang="en-GB" sz="2000" b="0" i="0" u="none" strike="noStrike" cap="none">
                <a:solidFill>
                  <a:srgbClr val="0D0D0D"/>
                </a:solidFill>
                <a:latin typeface="Arial"/>
                <a:ea typeface="Arial"/>
                <a:cs typeface="Arial"/>
                <a:sym typeface="Arial"/>
              </a:rPr>
              <a:t>Η πανδημία του COVID-19 επιτάχυνε περαιτέρω την υιοθέτηση της εναλλασσόμενης μάθησης, καθώς τα σχολεία και τα πανεπιστήμια στράφηκαν σε απομακρυσμένα και υβριδικά μοντέλα μάθησης.</a:t>
            </a:r>
            <a:endParaRPr sz="1200" b="0" i="0" u="none" strike="noStrike" cap="none">
              <a:solidFill>
                <a:schemeClr val="lt1"/>
              </a:solidFill>
              <a:latin typeface="Arial"/>
              <a:ea typeface="Arial"/>
              <a:cs typeface="Arial"/>
              <a:sym typeface="Arial"/>
            </a:endParaRPr>
          </a:p>
        </p:txBody>
      </p:sp>
      <p:sp>
        <p:nvSpPr>
          <p:cNvPr id="431" name="Google Shape;431;p7"/>
          <p:cNvSpPr/>
          <p:nvPr/>
        </p:nvSpPr>
        <p:spPr>
          <a:xfrm>
            <a:off x="5086800" y="7824900"/>
            <a:ext cx="3600000" cy="900000"/>
          </a:xfrm>
          <a:prstGeom prst="roundRect">
            <a:avLst>
              <a:gd name="adj" fmla="val 16667"/>
            </a:avLst>
          </a:prstGeom>
          <a:gradFill>
            <a:gsLst>
              <a:gs pos="0">
                <a:srgbClr val="FF932B"/>
              </a:gs>
              <a:gs pos="100000">
                <a:srgbClr val="FFB673"/>
              </a:gs>
            </a:gsLst>
            <a:lin ang="16200000" scaled="0"/>
          </a:gra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262626"/>
                </a:solidFill>
                <a:latin typeface="Arial"/>
                <a:ea typeface="Arial"/>
                <a:cs typeface="Arial"/>
                <a:sym typeface="Arial"/>
              </a:rPr>
              <a:t>Ιστορική επισκόπηση</a:t>
            </a:r>
            <a:endParaRPr sz="1800" b="1" i="0" u="none" strike="noStrike" cap="none">
              <a:solidFill>
                <a:srgbClr val="262626"/>
              </a:solidFill>
              <a:latin typeface="Calibri"/>
              <a:ea typeface="Calibri"/>
              <a:cs typeface="Calibri"/>
              <a:sym typeface="Calibri"/>
            </a:endParaRPr>
          </a:p>
        </p:txBody>
      </p:sp>
      <p:sp>
        <p:nvSpPr>
          <p:cNvPr id="432" name="Google Shape;432;p7"/>
          <p:cNvSpPr/>
          <p:nvPr/>
        </p:nvSpPr>
        <p:spPr>
          <a:xfrm>
            <a:off x="8763000" y="7787941"/>
            <a:ext cx="3600000" cy="900000"/>
          </a:xfrm>
          <a:prstGeom prst="round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262626"/>
                </a:solidFill>
                <a:latin typeface="Arial"/>
                <a:ea typeface="Arial"/>
                <a:cs typeface="Arial"/>
                <a:sym typeface="Arial"/>
              </a:rPr>
              <a:t>Προώθηση</a:t>
            </a:r>
            <a:endParaRPr sz="1800" b="1" i="0" u="none" strike="noStrike" cap="none">
              <a:solidFill>
                <a:srgbClr val="262626"/>
              </a:solidFill>
              <a:latin typeface="Calibri"/>
              <a:ea typeface="Calibri"/>
              <a:cs typeface="Calibri"/>
              <a:sym typeface="Calibri"/>
            </a:endParaRPr>
          </a:p>
        </p:txBody>
      </p:sp>
      <p:sp>
        <p:nvSpPr>
          <p:cNvPr id="433" name="Google Shape;433;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7"/>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36" name="Google Shape;436;p7"/>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Μέσα στο χρόνο ...</a:t>
            </a:r>
            <a:endParaRPr sz="5400" b="1" i="0" u="none" strike="noStrike" cap="none">
              <a:solidFill>
                <a:srgbClr val="000000"/>
              </a:solidFill>
              <a:latin typeface="Arial"/>
              <a:ea typeface="Arial"/>
              <a:cs typeface="Arial"/>
              <a:sym typeface="Arial"/>
            </a:endParaRPr>
          </a:p>
        </p:txBody>
      </p:sp>
      <p:sp>
        <p:nvSpPr>
          <p:cNvPr id="449" name="Google Shape;449;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50" name="Google Shape;450;p21" descr="A diagram of a home and flipper&#10;&#10;Description automatically generated"/>
          <p:cNvPicPr preferRelativeResize="0"/>
          <p:nvPr/>
        </p:nvPicPr>
        <p:blipFill rotWithShape="1">
          <a:blip r:embed="rId4">
            <a:alphaModFix/>
          </a:blip>
          <a:srcRect/>
          <a:stretch/>
        </p:blipFill>
        <p:spPr>
          <a:xfrm>
            <a:off x="4064635" y="2603817"/>
            <a:ext cx="10158730" cy="5079365"/>
          </a:xfrm>
          <a:prstGeom prst="rect">
            <a:avLst/>
          </a:prstGeom>
          <a:noFill/>
          <a:ln>
            <a:noFill/>
          </a:ln>
        </p:spPr>
      </p:pic>
      <p:sp>
        <p:nvSpPr>
          <p:cNvPr id="451" name="Google Shape;451;p21"/>
          <p:cNvSpPr txBox="1"/>
          <p:nvPr/>
        </p:nvSpPr>
        <p:spPr>
          <a:xfrm>
            <a:off x="4289566" y="7935847"/>
            <a:ext cx="99337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Πηγή: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GB" sz="1400" b="0" i="1" u="none" strike="noStrike" cap="none">
                <a:solidFill>
                  <a:srgbClr val="000000"/>
                </a:solidFill>
                <a:latin typeface="Arial"/>
                <a:ea typeface="Arial"/>
                <a:cs typeface="Arial"/>
                <a:sym typeface="Arial"/>
              </a:rPr>
              <a:t>//www.globsyn.edu.in/blog/how-is-flipped-classroom-flipping-the-role-of-traditional-classroom-pedagogy </a:t>
            </a:r>
            <a:endParaRPr sz="1400" b="0" i="1" u="none" strike="noStrike" cap="none">
              <a:solidFill>
                <a:srgbClr val="000000"/>
              </a:solidFill>
              <a:latin typeface="Arial"/>
              <a:ea typeface="Arial"/>
              <a:cs typeface="Arial"/>
              <a:sym typeface="Arial"/>
            </a:endParaRPr>
          </a:p>
        </p:txBody>
      </p:sp>
      <p:sp>
        <p:nvSpPr>
          <p:cNvPr id="452" name="Google Shape;452;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1"/>
          <p:cNvSpPr txBox="1"/>
          <p:nvPr/>
        </p:nvSpPr>
        <p:spPr>
          <a:xfrm>
            <a:off x="5156771" y="905069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55" name="Google Shape;455;p21"/>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
          <p:cNvSpPr txBox="1"/>
          <p:nvPr/>
        </p:nvSpPr>
        <p:spPr>
          <a:xfrm>
            <a:off x="11520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Συνδέεται με κάθε παραλλαγή.</a:t>
            </a:r>
            <a:endParaRPr sz="2400" b="0" i="0" u="none" strike="noStrike" cap="none">
              <a:solidFill>
                <a:schemeClr val="dk1"/>
              </a:solidFill>
              <a:latin typeface="Arial"/>
              <a:ea typeface="Arial"/>
              <a:cs typeface="Arial"/>
              <a:sym typeface="Arial"/>
            </a:endParaRPr>
          </a:p>
        </p:txBody>
      </p:sp>
      <p:sp>
        <p:nvSpPr>
          <p:cNvPr id="461" name="Google Shape;461;p8"/>
          <p:cNvSpPr txBox="1"/>
          <p:nvPr/>
        </p:nvSpPr>
        <p:spPr>
          <a:xfrm>
            <a:off x="6156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Διαφορετικά εκπαιδευτικά περιβάλλοντα, ανάγκες μαθητών.</a:t>
            </a:r>
            <a:endParaRPr sz="2400" b="0" i="0" u="none" strike="noStrike" cap="none">
              <a:solidFill>
                <a:srgbClr val="000000"/>
              </a:solidFill>
              <a:latin typeface="Arial"/>
              <a:ea typeface="Arial"/>
              <a:cs typeface="Arial"/>
              <a:sym typeface="Arial"/>
            </a:endParaRPr>
          </a:p>
        </p:txBody>
      </p:sp>
      <p:sp>
        <p:nvSpPr>
          <p:cNvPr id="462" name="Google Shape;462;p8"/>
          <p:cNvSpPr txBox="1"/>
          <p:nvPr/>
        </p:nvSpPr>
        <p:spPr>
          <a:xfrm>
            <a:off x="792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Διαφορετικές παραλλαγές, μοναδικά χαρακτηριστικά, εφαρμογές.</a:t>
            </a:r>
            <a:endParaRPr sz="1400" b="0" i="0" u="none" strike="noStrike" cap="none">
              <a:solidFill>
                <a:srgbClr val="000000"/>
              </a:solidFill>
              <a:latin typeface="Arial"/>
              <a:ea typeface="Arial"/>
              <a:cs typeface="Arial"/>
              <a:sym typeface="Arial"/>
            </a:endParaRPr>
          </a:p>
        </p:txBody>
      </p:sp>
      <p:sp>
        <p:nvSpPr>
          <p:cNvPr id="463" name="Google Shape;463;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8"/>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Παραλλαγές των μοντέλων "Flipped Classroom</a:t>
            </a:r>
            <a:endParaRPr sz="5400" b="1" i="0" u="none" strike="noStrike" cap="none">
              <a:solidFill>
                <a:srgbClr val="033C5B"/>
              </a:solidFill>
              <a:latin typeface="Arial"/>
              <a:ea typeface="Arial"/>
              <a:cs typeface="Arial"/>
              <a:sym typeface="Arial"/>
            </a:endParaRPr>
          </a:p>
        </p:txBody>
      </p:sp>
      <p:sp>
        <p:nvSpPr>
          <p:cNvPr id="471" name="Google Shape;471;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8"/>
          <p:cNvSpPr/>
          <p:nvPr/>
        </p:nvSpPr>
        <p:spPr>
          <a:xfrm>
            <a:off x="791999"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Συγκριτική ανάλυση:</a:t>
            </a:r>
            <a:endParaRPr sz="2600" b="1" i="0" u="none" strike="noStrike" cap="none">
              <a:solidFill>
                <a:schemeClr val="dk1"/>
              </a:solidFill>
              <a:latin typeface="Arial"/>
              <a:ea typeface="Arial"/>
              <a:cs typeface="Arial"/>
              <a:sym typeface="Arial"/>
            </a:endParaRPr>
          </a:p>
        </p:txBody>
      </p:sp>
      <p:sp>
        <p:nvSpPr>
          <p:cNvPr id="473" name="Google Shape;473;p8"/>
          <p:cNvSpPr/>
          <p:nvPr/>
        </p:nvSpPr>
        <p:spPr>
          <a:xfrm>
            <a:off x="6156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Καταλληλότητα: </a:t>
            </a:r>
            <a:endParaRPr sz="2600" b="1" i="0" u="none" strike="noStrike" cap="none">
              <a:solidFill>
                <a:schemeClr val="dk1"/>
              </a:solidFill>
              <a:latin typeface="Arial"/>
              <a:ea typeface="Arial"/>
              <a:cs typeface="Arial"/>
              <a:sym typeface="Arial"/>
            </a:endParaRPr>
          </a:p>
        </p:txBody>
      </p:sp>
      <p:sp>
        <p:nvSpPr>
          <p:cNvPr id="474" name="Google Shape;474;p8"/>
          <p:cNvSpPr/>
          <p:nvPr/>
        </p:nvSpPr>
        <p:spPr>
          <a:xfrm>
            <a:off x="11520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Πλεονεκτήματα και προκλήσεις:</a:t>
            </a:r>
            <a:endParaRPr sz="2600" b="1" i="0" u="none" strike="noStrike" cap="none">
              <a:solidFill>
                <a:schemeClr val="dk1"/>
              </a:solidFill>
              <a:latin typeface="Arial"/>
              <a:ea typeface="Arial"/>
              <a:cs typeface="Arial"/>
              <a:sym typeface="Arial"/>
            </a:endParaRPr>
          </a:p>
        </p:txBody>
      </p:sp>
      <p:sp>
        <p:nvSpPr>
          <p:cNvPr id="475" name="Google Shape;475;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8"/>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78" name="Google Shape;478;p8"/>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24"/>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Παραδείγματα μοντέλων ανεστραμμένης τάξης</a:t>
            </a:r>
            <a:endParaRPr sz="5400" b="1" i="0" u="none" strike="noStrike" cap="none">
              <a:solidFill>
                <a:srgbClr val="033C5B"/>
              </a:solidFill>
              <a:latin typeface="Arial"/>
              <a:ea typeface="Arial"/>
              <a:cs typeface="Arial"/>
              <a:sym typeface="Arial"/>
            </a:endParaRPr>
          </a:p>
        </p:txBody>
      </p:sp>
      <p:sp>
        <p:nvSpPr>
          <p:cNvPr id="491" name="Google Shape;491;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4"/>
          <p:cNvSpPr txBox="1"/>
          <p:nvPr/>
        </p:nvSpPr>
        <p:spPr>
          <a:xfrm>
            <a:off x="5170626" y="8922928"/>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495" name="Google Shape;495;p24"/>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96" name="Google Shape;496;p24"/>
          <p:cNvSpPr txBox="1"/>
          <p:nvPr/>
        </p:nvSpPr>
        <p:spPr>
          <a:xfrm>
            <a:off x="707478" y="3123691"/>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Συζήτηση με βάση την ανεστραμμένη τάξη</a:t>
            </a:r>
            <a:r>
              <a:rPr lang="en-GB" sz="2400" b="0" i="0" u="none" strike="noStrike" cap="none">
                <a:solidFill>
                  <a:srgbClr val="121212"/>
                </a:solidFill>
                <a:latin typeface="Arial"/>
                <a:ea typeface="Arial"/>
                <a:cs typeface="Arial"/>
                <a:sym typeface="Arial"/>
              </a:rPr>
              <a:t>: Υλικό πριν από την τάξη, ακολουθούμενο από συζητήσεις στην τάξη.</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Μικρο-ανεστραμμένη τάξη</a:t>
            </a:r>
            <a:r>
              <a:rPr lang="en-GB" sz="2400" b="0" i="0" u="none" strike="noStrike" cap="none">
                <a:solidFill>
                  <a:srgbClr val="121212"/>
                </a:solidFill>
                <a:latin typeface="Arial"/>
                <a:ea typeface="Arial"/>
                <a:cs typeface="Arial"/>
                <a:sym typeface="Arial"/>
              </a:rPr>
              <a:t>: Ένας συνδυασμός παραδοσιακών διαλέξεων και περιεχομένου με εναλλασσόμενο περιεχόμενο.</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Εντός τάξης/ Ψευτο-ανεστραμμένη τάξη</a:t>
            </a:r>
            <a:r>
              <a:rPr lang="en-GB" sz="2400" b="0" i="0" u="none" strike="noStrike" cap="none">
                <a:solidFill>
                  <a:srgbClr val="121212"/>
                </a:solidFill>
                <a:latin typeface="Arial"/>
                <a:ea typeface="Arial"/>
                <a:cs typeface="Arial"/>
                <a:sym typeface="Arial"/>
              </a:rPr>
              <a:t>: Οι δραστηριότητες πριν από την τάξη ολοκληρώνονται στο σχολείο λόγω του ψηφιακού χάσματος.</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Εικονική ανεστραμμένη τάξη</a:t>
            </a:r>
            <a:r>
              <a:rPr lang="en-GB" sz="2400" b="0" i="0" u="none" strike="noStrike" cap="none">
                <a:solidFill>
                  <a:srgbClr val="121212"/>
                </a:solidFill>
                <a:latin typeface="Arial"/>
                <a:ea typeface="Arial"/>
                <a:cs typeface="Arial"/>
                <a:sym typeface="Arial"/>
              </a:rPr>
              <a:t>: Πλήρως διαδικτυακή, συνδυάζοντας υλικό πριν από την τάξη και εικονικές ομαδικές συνεδρίες.</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Αναλυτικό πλαίσιο</a:t>
            </a:r>
            <a:endParaRPr sz="4000" b="0" i="0" u="none" strike="noStrike" cap="none">
              <a:solidFill>
                <a:srgbClr val="033C5B"/>
              </a:solidFill>
              <a:latin typeface="Arial"/>
              <a:ea typeface="Arial"/>
              <a:cs typeface="Arial"/>
              <a:sym typeface="Arial"/>
            </a:endParaRPr>
          </a:p>
        </p:txBody>
      </p:sp>
      <p:sp>
        <p:nvSpPr>
          <p:cNvPr id="509" name="Google Shape;509;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9"/>
          <p:cNvSpPr txBox="1"/>
          <p:nvPr/>
        </p:nvSpPr>
        <p:spPr>
          <a:xfrm>
            <a:off x="5170626" y="8893881"/>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13" name="Google Shape;513;p9"/>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14" name="Google Shape;514;p9"/>
          <p:cNvGrpSpPr/>
          <p:nvPr/>
        </p:nvGrpSpPr>
        <p:grpSpPr>
          <a:xfrm>
            <a:off x="792000" y="2507472"/>
            <a:ext cx="15948000" cy="5807818"/>
            <a:chOff x="0" y="709"/>
            <a:chExt cx="15948000" cy="5807818"/>
          </a:xfrm>
        </p:grpSpPr>
        <p:sp>
          <p:nvSpPr>
            <p:cNvPr id="515" name="Google Shape;515;p9"/>
            <p:cNvSpPr/>
            <p:nvPr/>
          </p:nvSpPr>
          <p:spPr>
            <a:xfrm>
              <a:off x="0" y="709"/>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9"/>
            <p:cNvSpPr/>
            <p:nvPr/>
          </p:nvSpPr>
          <p:spPr>
            <a:xfrm>
              <a:off x="501961" y="374068"/>
              <a:ext cx="912657" cy="912657"/>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9"/>
            <p:cNvSpPr/>
            <p:nvPr/>
          </p:nvSpPr>
          <p:spPr>
            <a:xfrm>
              <a:off x="1916580" y="709"/>
              <a:ext cx="14031419" cy="16593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9"/>
            <p:cNvSpPr txBox="1"/>
            <p:nvPr/>
          </p:nvSpPr>
          <p:spPr>
            <a:xfrm>
              <a:off x="1916580" y="709"/>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Ανάπτυξη συναρπαστικού υλικού πριν από την τάξη: </a:t>
              </a:r>
              <a:r>
                <a:rPr lang="en-GB" sz="2500" b="0" i="0" u="none" strike="noStrike" cap="none">
                  <a:solidFill>
                    <a:srgbClr val="000000"/>
                  </a:solidFill>
                  <a:latin typeface="Arial"/>
                  <a:ea typeface="Arial"/>
                  <a:cs typeface="Arial"/>
                  <a:sym typeface="Arial"/>
                </a:rPr>
                <a:t>Δημιουργήστε ελκυστικό και ενημερωτικό υλικό, όπως βίντεο, αναγνώσεις ή διαδραστικές ενότητες, και χρησιμοποιήστε στοιχεία πολυμέσων για να καλύψετε διαφορετικά μαθησιακά στυλ και να διατηρήσετε το ενδιαφέρον των μαθητών. </a:t>
              </a:r>
              <a:endParaRPr sz="2500" b="0" i="0" u="none" strike="noStrike" cap="none">
                <a:solidFill>
                  <a:srgbClr val="000000"/>
                </a:solidFill>
                <a:latin typeface="Arial"/>
                <a:ea typeface="Arial"/>
                <a:cs typeface="Arial"/>
                <a:sym typeface="Arial"/>
              </a:endParaRPr>
            </a:p>
          </p:txBody>
        </p:sp>
        <p:sp>
          <p:nvSpPr>
            <p:cNvPr id="519" name="Google Shape;519;p9"/>
            <p:cNvSpPr/>
            <p:nvPr/>
          </p:nvSpPr>
          <p:spPr>
            <a:xfrm>
              <a:off x="0" y="2074930"/>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9"/>
            <p:cNvSpPr/>
            <p:nvPr/>
          </p:nvSpPr>
          <p:spPr>
            <a:xfrm>
              <a:off x="501961" y="2448289"/>
              <a:ext cx="912657" cy="912657"/>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9"/>
            <p:cNvSpPr/>
            <p:nvPr/>
          </p:nvSpPr>
          <p:spPr>
            <a:xfrm>
              <a:off x="1916580" y="2074930"/>
              <a:ext cx="14031419" cy="16593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9"/>
            <p:cNvSpPr txBox="1"/>
            <p:nvPr/>
          </p:nvSpPr>
          <p:spPr>
            <a:xfrm>
              <a:off x="1916580" y="2074930"/>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Εξασφάλιση της προσβασιμότητας: </a:t>
              </a:r>
              <a:r>
                <a:rPr lang="en-GB" sz="2500" b="0" i="0" u="none" strike="noStrike" cap="none">
                  <a:solidFill>
                    <a:srgbClr val="000000"/>
                  </a:solidFill>
                  <a:latin typeface="Arial"/>
                  <a:ea typeface="Arial"/>
                  <a:cs typeface="Arial"/>
                  <a:sym typeface="Arial"/>
                </a:rPr>
                <a:t>Παροχή πολλαπλών μορφών για την πρόσβαση στο υλικό ώστε να ικανοποιούνται οι διαφορετικές μαθησιακές ανάγκες και εξασφάλιση συμβατότητας με διάφορες συσκευές και συνδέσεις στο διαδίκτυο για την προώθηση της προσβασιμότητας για όλους τους μαθητές. </a:t>
              </a:r>
              <a:endParaRPr sz="2500" b="0" i="0" u="none" strike="noStrike" cap="none">
                <a:solidFill>
                  <a:srgbClr val="000000"/>
                </a:solidFill>
                <a:latin typeface="Arial"/>
                <a:ea typeface="Arial"/>
                <a:cs typeface="Arial"/>
                <a:sym typeface="Arial"/>
              </a:endParaRPr>
            </a:p>
          </p:txBody>
        </p:sp>
        <p:sp>
          <p:nvSpPr>
            <p:cNvPr id="523" name="Google Shape;523;p9"/>
            <p:cNvSpPr/>
            <p:nvPr/>
          </p:nvSpPr>
          <p:spPr>
            <a:xfrm>
              <a:off x="0" y="4149151"/>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9"/>
            <p:cNvSpPr/>
            <p:nvPr/>
          </p:nvSpPr>
          <p:spPr>
            <a:xfrm>
              <a:off x="501961" y="4522510"/>
              <a:ext cx="912657" cy="912657"/>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9"/>
            <p:cNvSpPr/>
            <p:nvPr/>
          </p:nvSpPr>
          <p:spPr>
            <a:xfrm>
              <a:off x="1916580" y="4149151"/>
              <a:ext cx="14031419" cy="16593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9"/>
            <p:cNvSpPr txBox="1"/>
            <p:nvPr/>
          </p:nvSpPr>
          <p:spPr>
            <a:xfrm>
              <a:off x="1916580" y="4149151"/>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Διατύπωση μαθησιακών στόχων: </a:t>
              </a:r>
              <a:r>
                <a:rPr lang="en-GB" sz="2500" b="0" i="0" u="none" strike="noStrike" cap="none">
                  <a:solidFill>
                    <a:srgbClr val="000000"/>
                  </a:solidFill>
                  <a:latin typeface="Arial"/>
                  <a:ea typeface="Arial"/>
                  <a:cs typeface="Arial"/>
                  <a:sym typeface="Arial"/>
                </a:rPr>
                <a:t>Ανακοινώστε με σαφήνεια τους μαθησιακούς στόχους για κάθε συνεδρία, ώστε να καθοδηγήσετε την ενασχόληση των μαθητών με το υλικό πριν από την τάξη και να ευθυγραμμίσετε τους στόχους με τα αποτελέσματα και τις αξιολογήσεις του μαθήματος, ώστε να εξασφαλίσετε συνοχή και συνάφεια. </a:t>
              </a:r>
              <a:endParaRPr sz="25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10"/>
          <p:cNvSpPr/>
          <p:nvPr/>
        </p:nvSpPr>
        <p:spPr>
          <a:xfrm rot="-5400000">
            <a:off x="8413662" y="-8678982"/>
            <a:ext cx="1246758" cy="1850191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1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Στρατηγικές</a:t>
            </a:r>
            <a:endParaRPr sz="4000" b="0" i="0" u="none" strike="noStrike" cap="none">
              <a:solidFill>
                <a:srgbClr val="033C5B"/>
              </a:solidFill>
              <a:latin typeface="Arial"/>
              <a:ea typeface="Arial"/>
              <a:cs typeface="Arial"/>
              <a:sym typeface="Arial"/>
            </a:endParaRPr>
          </a:p>
        </p:txBody>
      </p:sp>
      <p:sp>
        <p:nvSpPr>
          <p:cNvPr id="539" name="Google Shape;539;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0"/>
          <p:cNvSpPr txBox="1"/>
          <p:nvPr/>
        </p:nvSpPr>
        <p:spPr>
          <a:xfrm>
            <a:off x="5156771"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43" name="Google Shape;543;p10"/>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44" name="Google Shape;544;p10"/>
          <p:cNvGrpSpPr/>
          <p:nvPr/>
        </p:nvGrpSpPr>
        <p:grpSpPr>
          <a:xfrm>
            <a:off x="792000" y="2509486"/>
            <a:ext cx="15947999" cy="5803790"/>
            <a:chOff x="0" y="2723"/>
            <a:chExt cx="15947999" cy="5803790"/>
          </a:xfrm>
        </p:grpSpPr>
        <p:sp>
          <p:nvSpPr>
            <p:cNvPr id="545" name="Google Shape;545;p10"/>
            <p:cNvSpPr/>
            <p:nvPr/>
          </p:nvSpPr>
          <p:spPr>
            <a:xfrm>
              <a:off x="3189599" y="272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0"/>
            <p:cNvSpPr txBox="1"/>
            <p:nvPr/>
          </p:nvSpPr>
          <p:spPr>
            <a:xfrm>
              <a:off x="3189599" y="272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Ενσωματώστε διαμορφωτικές αξιολογήσεις, όπως κουίζ, προβληματισμούς ή διαδικτυακές συζητήσεις, για να διασφαλίσετε ότι οι μαθητές θα ασχοληθούν με το υλικό πριν από την τάξη.</a:t>
              </a:r>
              <a:endParaRPr sz="1400" b="0" i="0" u="none" strike="noStrike" cap="none">
                <a:solidFill>
                  <a:srgbClr val="000000"/>
                </a:solidFill>
                <a:latin typeface="Arial"/>
                <a:ea typeface="Arial"/>
                <a:cs typeface="Arial"/>
                <a:sym typeface="Arial"/>
              </a:endParaRPr>
            </a:p>
          </p:txBody>
        </p:sp>
        <p:sp>
          <p:nvSpPr>
            <p:cNvPr id="547" name="Google Shape;547;p10"/>
            <p:cNvSpPr/>
            <p:nvPr/>
          </p:nvSpPr>
          <p:spPr>
            <a:xfrm>
              <a:off x="0" y="272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0"/>
            <p:cNvSpPr txBox="1"/>
            <p:nvPr/>
          </p:nvSpPr>
          <p:spPr>
            <a:xfrm>
              <a:off x="0" y="272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Ενσωματώστε το</a:t>
              </a:r>
              <a:endParaRPr sz="1400" b="0" i="0" u="none" strike="noStrike" cap="none">
                <a:solidFill>
                  <a:srgbClr val="000000"/>
                </a:solidFill>
                <a:latin typeface="Arial"/>
                <a:ea typeface="Arial"/>
                <a:cs typeface="Arial"/>
                <a:sym typeface="Arial"/>
              </a:endParaRPr>
            </a:p>
          </p:txBody>
        </p:sp>
        <p:sp>
          <p:nvSpPr>
            <p:cNvPr id="549" name="Google Shape;549;p10"/>
            <p:cNvSpPr/>
            <p:nvPr/>
          </p:nvSpPr>
          <p:spPr>
            <a:xfrm>
              <a:off x="3189599" y="83859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0"/>
            <p:cNvSpPr txBox="1"/>
            <p:nvPr/>
          </p:nvSpPr>
          <p:spPr>
            <a:xfrm>
              <a:off x="3189599" y="83859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Ορίστε προθεσμίες και δώστε κίνητρα για την ολοκλήρωση των εργασιών πριν από την τάξη για να προωθήσετε την υπευθυνότητα και τα κίνητρα.</a:t>
              </a:r>
              <a:endParaRPr sz="1400" b="0" i="0" u="none" strike="noStrike" cap="none">
                <a:solidFill>
                  <a:srgbClr val="000000"/>
                </a:solidFill>
                <a:latin typeface="Arial"/>
                <a:ea typeface="Arial"/>
                <a:cs typeface="Arial"/>
                <a:sym typeface="Arial"/>
              </a:endParaRPr>
            </a:p>
          </p:txBody>
        </p:sp>
        <p:sp>
          <p:nvSpPr>
            <p:cNvPr id="551" name="Google Shape;551;p10"/>
            <p:cNvSpPr/>
            <p:nvPr/>
          </p:nvSpPr>
          <p:spPr>
            <a:xfrm>
              <a:off x="0" y="83859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0"/>
            <p:cNvSpPr txBox="1"/>
            <p:nvPr/>
          </p:nvSpPr>
          <p:spPr>
            <a:xfrm>
              <a:off x="0" y="83859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Ορίστε</a:t>
              </a:r>
              <a:endParaRPr sz="1400" b="0" i="0" u="none" strike="noStrike" cap="none">
                <a:solidFill>
                  <a:srgbClr val="000000"/>
                </a:solidFill>
                <a:latin typeface="Arial"/>
                <a:ea typeface="Arial"/>
                <a:cs typeface="Arial"/>
                <a:sym typeface="Arial"/>
              </a:endParaRPr>
            </a:p>
          </p:txBody>
        </p:sp>
        <p:sp>
          <p:nvSpPr>
            <p:cNvPr id="553" name="Google Shape;553;p10"/>
            <p:cNvSpPr/>
            <p:nvPr/>
          </p:nvSpPr>
          <p:spPr>
            <a:xfrm>
              <a:off x="3189599" y="1674467"/>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0"/>
            <p:cNvSpPr txBox="1"/>
            <p:nvPr/>
          </p:nvSpPr>
          <p:spPr>
            <a:xfrm>
              <a:off x="3189599" y="1674467"/>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Σχεδιάστε διαδραστικές και συνεργατικές δραστηριότητες που βασίζονται στο υλικό της προ-τάξης και ενθαρρύνουν την ενεργό συμμετοχή.</a:t>
              </a:r>
              <a:endParaRPr sz="1400" b="0" i="0" u="none" strike="noStrike" cap="none">
                <a:solidFill>
                  <a:srgbClr val="000000"/>
                </a:solidFill>
                <a:latin typeface="Arial"/>
                <a:ea typeface="Arial"/>
                <a:cs typeface="Arial"/>
                <a:sym typeface="Arial"/>
              </a:endParaRPr>
            </a:p>
          </p:txBody>
        </p:sp>
        <p:sp>
          <p:nvSpPr>
            <p:cNvPr id="555" name="Google Shape;555;p10"/>
            <p:cNvSpPr/>
            <p:nvPr/>
          </p:nvSpPr>
          <p:spPr>
            <a:xfrm>
              <a:off x="0" y="1674467"/>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0"/>
            <p:cNvSpPr txBox="1"/>
            <p:nvPr/>
          </p:nvSpPr>
          <p:spPr>
            <a:xfrm>
              <a:off x="0" y="1674467"/>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Σχέδιο</a:t>
              </a:r>
              <a:endParaRPr sz="1400" b="0" i="0" u="none" strike="noStrike" cap="none">
                <a:solidFill>
                  <a:srgbClr val="000000"/>
                </a:solidFill>
                <a:latin typeface="Arial"/>
                <a:ea typeface="Arial"/>
                <a:cs typeface="Arial"/>
                <a:sym typeface="Arial"/>
              </a:endParaRPr>
            </a:p>
          </p:txBody>
        </p:sp>
        <p:sp>
          <p:nvSpPr>
            <p:cNvPr id="557" name="Google Shape;557;p10"/>
            <p:cNvSpPr/>
            <p:nvPr/>
          </p:nvSpPr>
          <p:spPr>
            <a:xfrm>
              <a:off x="3189599" y="2510339"/>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0"/>
            <p:cNvSpPr txBox="1"/>
            <p:nvPr/>
          </p:nvSpPr>
          <p:spPr>
            <a:xfrm>
              <a:off x="3189599" y="2510339"/>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Χρησιμοποιήστε ποικίλες στρατηγικές διδασκαλίας, όπως ομαδικές συζητήσεις, μελέτες περιπτώσεων, εργασίες επίλυσης προβλημάτων και πρακτικές ασκήσεις για την προώθηση της βαθύτερης μάθησης.</a:t>
              </a:r>
              <a:endParaRPr sz="1400" b="0" i="0" u="none" strike="noStrike" cap="none">
                <a:solidFill>
                  <a:srgbClr val="000000"/>
                </a:solidFill>
                <a:latin typeface="Arial"/>
                <a:ea typeface="Arial"/>
                <a:cs typeface="Arial"/>
                <a:sym typeface="Arial"/>
              </a:endParaRPr>
            </a:p>
          </p:txBody>
        </p:sp>
        <p:sp>
          <p:nvSpPr>
            <p:cNvPr id="559" name="Google Shape;559;p10"/>
            <p:cNvSpPr/>
            <p:nvPr/>
          </p:nvSpPr>
          <p:spPr>
            <a:xfrm>
              <a:off x="0" y="2510339"/>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0"/>
            <p:cNvSpPr txBox="1"/>
            <p:nvPr/>
          </p:nvSpPr>
          <p:spPr>
            <a:xfrm>
              <a:off x="0" y="2510339"/>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Χρήση</a:t>
              </a:r>
              <a:endParaRPr sz="1400" b="0" i="0" u="none" strike="noStrike" cap="none">
                <a:solidFill>
                  <a:srgbClr val="000000"/>
                </a:solidFill>
                <a:latin typeface="Arial"/>
                <a:ea typeface="Arial"/>
                <a:cs typeface="Arial"/>
                <a:sym typeface="Arial"/>
              </a:endParaRPr>
            </a:p>
          </p:txBody>
        </p:sp>
        <p:sp>
          <p:nvSpPr>
            <p:cNvPr id="561" name="Google Shape;561;p10"/>
            <p:cNvSpPr/>
            <p:nvPr/>
          </p:nvSpPr>
          <p:spPr>
            <a:xfrm>
              <a:off x="3189599" y="3346211"/>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0"/>
            <p:cNvSpPr txBox="1"/>
            <p:nvPr/>
          </p:nvSpPr>
          <p:spPr>
            <a:xfrm>
              <a:off x="3189599" y="3346211"/>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Προσφέρετε εξατομικευμένη υποστήριξη κατά τη διάρκεια των μαθημάτων μέσα στην τάξη μέσω στοχευμένων παρεμβάσεων και διαφοροποιημένης διδασκαλίας.</a:t>
              </a:r>
              <a:endParaRPr sz="1400" b="0" i="0" u="none" strike="noStrike" cap="none">
                <a:solidFill>
                  <a:srgbClr val="000000"/>
                </a:solidFill>
                <a:latin typeface="Arial"/>
                <a:ea typeface="Arial"/>
                <a:cs typeface="Arial"/>
                <a:sym typeface="Arial"/>
              </a:endParaRPr>
            </a:p>
          </p:txBody>
        </p:sp>
        <p:sp>
          <p:nvSpPr>
            <p:cNvPr id="563" name="Google Shape;563;p10"/>
            <p:cNvSpPr/>
            <p:nvPr/>
          </p:nvSpPr>
          <p:spPr>
            <a:xfrm>
              <a:off x="0" y="3346211"/>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0"/>
            <p:cNvSpPr txBox="1"/>
            <p:nvPr/>
          </p:nvSpPr>
          <p:spPr>
            <a:xfrm>
              <a:off x="0" y="3346211"/>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Προσφορά</a:t>
              </a:r>
              <a:endParaRPr sz="1400" b="0" i="0" u="none" strike="noStrike" cap="none">
                <a:solidFill>
                  <a:srgbClr val="000000"/>
                </a:solidFill>
                <a:latin typeface="Arial"/>
                <a:ea typeface="Arial"/>
                <a:cs typeface="Arial"/>
                <a:sym typeface="Arial"/>
              </a:endParaRPr>
            </a:p>
          </p:txBody>
        </p:sp>
        <p:sp>
          <p:nvSpPr>
            <p:cNvPr id="565" name="Google Shape;565;p10"/>
            <p:cNvSpPr/>
            <p:nvPr/>
          </p:nvSpPr>
          <p:spPr>
            <a:xfrm>
              <a:off x="3189599" y="418208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0"/>
            <p:cNvSpPr txBox="1"/>
            <p:nvPr/>
          </p:nvSpPr>
          <p:spPr>
            <a:xfrm>
              <a:off x="3189599" y="418208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Παρέχετε έγκαιρη ανατροφοδότηση σχετικά με την πρόοδο και τις επιδόσεις των μαθητών για την αντιμετώπιση παρανοήσεων και την καθοδήγηση της περαιτέρω μάθησης.</a:t>
              </a:r>
              <a:endParaRPr sz="1400" b="0" i="0" u="none" strike="noStrike" cap="none">
                <a:solidFill>
                  <a:srgbClr val="000000"/>
                </a:solidFill>
                <a:latin typeface="Arial"/>
                <a:ea typeface="Arial"/>
                <a:cs typeface="Arial"/>
                <a:sym typeface="Arial"/>
              </a:endParaRPr>
            </a:p>
          </p:txBody>
        </p:sp>
        <p:sp>
          <p:nvSpPr>
            <p:cNvPr id="567" name="Google Shape;567;p10"/>
            <p:cNvSpPr/>
            <p:nvPr/>
          </p:nvSpPr>
          <p:spPr>
            <a:xfrm>
              <a:off x="0" y="418208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0"/>
            <p:cNvSpPr txBox="1"/>
            <p:nvPr/>
          </p:nvSpPr>
          <p:spPr>
            <a:xfrm>
              <a:off x="0" y="418208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Παροχή</a:t>
              </a:r>
              <a:endParaRPr sz="1400" b="0" i="0" u="none" strike="noStrike" cap="none">
                <a:solidFill>
                  <a:srgbClr val="000000"/>
                </a:solidFill>
                <a:latin typeface="Arial"/>
                <a:ea typeface="Arial"/>
                <a:cs typeface="Arial"/>
                <a:sym typeface="Arial"/>
              </a:endParaRPr>
            </a:p>
          </p:txBody>
        </p:sp>
        <p:sp>
          <p:nvSpPr>
            <p:cNvPr id="569" name="Google Shape;569;p10"/>
            <p:cNvSpPr/>
            <p:nvPr/>
          </p:nvSpPr>
          <p:spPr>
            <a:xfrm>
              <a:off x="3189599" y="501795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0"/>
            <p:cNvSpPr txBox="1"/>
            <p:nvPr/>
          </p:nvSpPr>
          <p:spPr>
            <a:xfrm>
              <a:off x="3189599" y="501795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Προώθηση ενός υποστηρικτικού μαθησιακού περιβάλλοντος όπου οι μαθητές αισθάνονται άνετα να ζητούν βοήθεια και να συμμετέχουν ενεργά στις συζητήσεις.</a:t>
              </a:r>
              <a:endParaRPr sz="1400" b="0" i="0" u="none" strike="noStrike" cap="none">
                <a:solidFill>
                  <a:srgbClr val="000000"/>
                </a:solidFill>
                <a:latin typeface="Arial"/>
                <a:ea typeface="Arial"/>
                <a:cs typeface="Arial"/>
                <a:sym typeface="Arial"/>
              </a:endParaRPr>
            </a:p>
          </p:txBody>
        </p:sp>
        <p:sp>
          <p:nvSpPr>
            <p:cNvPr id="571" name="Google Shape;571;p10"/>
            <p:cNvSpPr/>
            <p:nvPr/>
          </p:nvSpPr>
          <p:spPr>
            <a:xfrm>
              <a:off x="0" y="501795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0"/>
            <p:cNvSpPr txBox="1"/>
            <p:nvPr/>
          </p:nvSpPr>
          <p:spPr>
            <a:xfrm>
              <a:off x="0" y="501795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Προάγετε</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3"/>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GB" sz="7000" b="1" i="0" u="none" strike="noStrike" cap="none">
                <a:solidFill>
                  <a:srgbClr val="033C5B"/>
                </a:solidFill>
                <a:latin typeface="Arial"/>
                <a:ea typeface="Arial"/>
                <a:cs typeface="Arial"/>
                <a:sym typeface="Arial"/>
              </a:rPr>
              <a:t>Μαθησιακοί στόχοι</a:t>
            </a:r>
            <a:endParaRPr sz="7000" b="1" i="0" u="none" strike="noStrike" cap="none">
              <a:solidFill>
                <a:srgbClr val="000000"/>
              </a:solidFill>
              <a:latin typeface="Arial"/>
              <a:ea typeface="Arial"/>
              <a:cs typeface="Arial"/>
              <a:sym typeface="Arial"/>
            </a:endParaRPr>
          </a:p>
        </p:txBody>
      </p:sp>
      <p:sp>
        <p:nvSpPr>
          <p:cNvPr id="98" name="Google Shape;98;p3"/>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Clr>
                <a:srgbClr val="000000"/>
              </a:buClr>
              <a:buSzPts val="2000"/>
              <a:buFont typeface="Arial"/>
              <a:buNone/>
            </a:pPr>
            <a:r>
              <a:rPr lang="en-GB" sz="2000" b="0" i="0" u="none" strike="noStrike" cap="none">
                <a:solidFill>
                  <a:srgbClr val="121212"/>
                </a:solidFill>
                <a:latin typeface="Arial"/>
                <a:ea typeface="Arial"/>
                <a:cs typeface="Arial"/>
                <a:sym typeface="Arial"/>
              </a:rPr>
              <a:t>Στο τέλος αυτής της ενότητας, οι συμμετέχοντες θα έχουν:</a:t>
            </a:r>
            <a:endParaRPr sz="12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en-GB" sz="2000" b="0" i="0" u="none" strike="noStrike" cap="none">
                <a:solidFill>
                  <a:srgbClr val="121212"/>
                </a:solidFill>
                <a:latin typeface="Arial"/>
                <a:ea typeface="Arial"/>
                <a:cs typeface="Arial"/>
                <a:sym typeface="Arial"/>
              </a:rPr>
              <a:t>Κατανοήσει την έννοια και τις αρχές της ανεστραμμένης τάξης.</a:t>
            </a:r>
            <a:endParaRPr sz="12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000" b="0" i="0" u="none" strike="noStrike" cap="none">
                <a:solidFill>
                  <a:srgbClr val="121212"/>
                </a:solidFill>
                <a:latin typeface="Arial"/>
                <a:ea typeface="Arial"/>
                <a:cs typeface="Arial"/>
                <a:sym typeface="Arial"/>
              </a:rPr>
              <a:t>Αναγνωρίσει την εκπαιδευτική αξία όπου η αντίστροφη μάθηση είναι πιο αποτελεσματική και τους παράγοντες που επηρεάζουν την αποτελεσματικότητά της.</a:t>
            </a:r>
            <a:endParaRPr sz="12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000" b="0" i="0" u="none" strike="noStrike" cap="none">
                <a:solidFill>
                  <a:srgbClr val="121212"/>
                </a:solidFill>
                <a:latin typeface="Arial"/>
                <a:ea typeface="Arial"/>
                <a:cs typeface="Arial"/>
                <a:sym typeface="Arial"/>
              </a:rPr>
              <a:t>Αναγνωρίσει την αξία των ψηφιακών εργαλείων και της δημιουργικής σκέψης στην ανεστραμμένη τάξη, αλλά και τις προκλήσεις που πρέπει να αντιμετωπιστούν. </a:t>
            </a:r>
            <a:endParaRPr sz="12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000" b="0" i="0" u="none" strike="noStrike" cap="none">
                <a:solidFill>
                  <a:srgbClr val="121212"/>
                </a:solidFill>
                <a:latin typeface="Arial"/>
                <a:ea typeface="Arial"/>
                <a:cs typeface="Arial"/>
                <a:sym typeface="Arial"/>
              </a:rPr>
              <a:t>Προσδιορίσει τις παραλλαγές των μοντέλων ανεστραμμένης τάξης.</a:t>
            </a:r>
            <a:endParaRPr sz="12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000" b="0" i="0" u="none" strike="noStrike" cap="none">
                <a:solidFill>
                  <a:srgbClr val="121212"/>
                </a:solidFill>
                <a:latin typeface="Arial"/>
                <a:ea typeface="Arial"/>
                <a:cs typeface="Arial"/>
                <a:sym typeface="Arial"/>
              </a:rPr>
              <a:t>Μάθει πώς να σχεδιάζουν ένα αποτελεσματικό μάθημα με ανεστραμμένη τάξη. </a:t>
            </a:r>
            <a:endParaRPr sz="1200" b="0" i="0" u="none" strike="noStrike" cap="none">
              <a:solidFill>
                <a:srgbClr val="000000"/>
              </a:solidFill>
              <a:latin typeface="Arial"/>
              <a:ea typeface="Arial"/>
              <a:cs typeface="Arial"/>
              <a:sym typeface="Arial"/>
            </a:endParaRPr>
          </a:p>
          <a:p>
            <a:pPr marL="645159" marR="0" lvl="1" indent="-190500" algn="l" rtl="0">
              <a:lnSpc>
                <a:spcPct val="100000"/>
              </a:lnSpc>
              <a:spcBef>
                <a:spcPts val="1200"/>
              </a:spcBef>
              <a:spcAft>
                <a:spcPts val="0"/>
              </a:spcAft>
              <a:buClr>
                <a:schemeClr val="dk1"/>
              </a:buClr>
              <a:buSzPts val="2400"/>
              <a:buFont typeface="Noto Sans Symbols"/>
              <a:buNone/>
            </a:pPr>
            <a:endParaRPr sz="2400" b="0" i="0" u="none" strike="noStrike" cap="none">
              <a:solidFill>
                <a:srgbClr val="121212"/>
              </a:solidFill>
              <a:latin typeface="Arial"/>
              <a:ea typeface="Arial"/>
              <a:cs typeface="Arial"/>
              <a:sym typeface="Arial"/>
            </a:endParaRPr>
          </a:p>
        </p:txBody>
      </p:sp>
      <p:sp>
        <p:nvSpPr>
          <p:cNvPr id="99" name="Google Shape;99;p3"/>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2" r="-374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3"/>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8">
            <a:alphaModFix/>
          </a:blip>
          <a:srcRect/>
          <a:stretch/>
        </p:blipFill>
        <p:spPr>
          <a:xfrm>
            <a:off x="5473078" y="9263660"/>
            <a:ext cx="1047619" cy="3809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Πλεονεκτήματα (έναντι των παραδοσιακών μεθόδων)</a:t>
            </a:r>
            <a:endParaRPr sz="1400" b="0" i="0" u="none" strike="noStrike" cap="none">
              <a:solidFill>
                <a:srgbClr val="000000"/>
              </a:solidFill>
              <a:latin typeface="Arial"/>
              <a:ea typeface="Arial"/>
              <a:cs typeface="Arial"/>
              <a:sym typeface="Arial"/>
            </a:endParaRPr>
          </a:p>
        </p:txBody>
      </p:sp>
      <p:sp>
        <p:nvSpPr>
          <p:cNvPr id="585" name="Google Shape;58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1"/>
          <p:cNvSpPr txBox="1"/>
          <p:nvPr/>
        </p:nvSpPr>
        <p:spPr>
          <a:xfrm>
            <a:off x="5156771" y="8966313"/>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89" name="Google Shape;589;p1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90" name="Google Shape;590;p11"/>
          <p:cNvGrpSpPr/>
          <p:nvPr/>
        </p:nvGrpSpPr>
        <p:grpSpPr>
          <a:xfrm>
            <a:off x="751351" y="2239220"/>
            <a:ext cx="15947999" cy="6297302"/>
            <a:chOff x="0" y="0"/>
            <a:chExt cx="15947999" cy="6297302"/>
          </a:xfrm>
        </p:grpSpPr>
        <p:sp>
          <p:nvSpPr>
            <p:cNvPr id="591" name="Google Shape;591;p11"/>
            <p:cNvSpPr/>
            <p:nvPr/>
          </p:nvSpPr>
          <p:spPr>
            <a:xfrm>
              <a:off x="0" y="0"/>
              <a:ext cx="12758400" cy="1385406"/>
            </a:xfrm>
            <a:prstGeom prst="roundRect">
              <a:avLst>
                <a:gd name="adj" fmla="val 1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bg2">
                    <a:lumMod val="75000"/>
                  </a:schemeClr>
                </a:solidFill>
                <a:latin typeface="Arial"/>
                <a:ea typeface="Arial"/>
                <a:cs typeface="Arial"/>
                <a:sym typeface="Arial"/>
              </a:endParaRPr>
            </a:p>
          </p:txBody>
        </p:sp>
        <p:sp>
          <p:nvSpPr>
            <p:cNvPr id="592" name="Google Shape;592;p11"/>
            <p:cNvSpPr txBox="1"/>
            <p:nvPr/>
          </p:nvSpPr>
          <p:spPr>
            <a:xfrm>
              <a:off x="40577" y="40577"/>
              <a:ext cx="11146371"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000" b="0" i="0" u="none" strike="noStrike" cap="none" dirty="0">
                  <a:solidFill>
                    <a:schemeClr val="bg2">
                      <a:lumMod val="75000"/>
                    </a:schemeClr>
                  </a:solidFill>
                  <a:latin typeface="Arial"/>
                  <a:ea typeface="Arial"/>
                  <a:cs typeface="Arial"/>
                  <a:sym typeface="Arial"/>
                </a:rPr>
                <a:t>Τα α</a:t>
              </a:r>
              <a:r>
                <a:rPr lang="en-GB" sz="2000" b="0" i="0" u="none" strike="noStrike" cap="none" dirty="0" err="1">
                  <a:solidFill>
                    <a:schemeClr val="bg2">
                      <a:lumMod val="75000"/>
                    </a:schemeClr>
                  </a:solidFill>
                  <a:latin typeface="Arial"/>
                  <a:ea typeface="Arial"/>
                  <a:cs typeface="Arial"/>
                  <a:sym typeface="Arial"/>
                </a:rPr>
                <a:t>νεστρ</a:t>
              </a:r>
              <a:r>
                <a:rPr lang="en-GB" sz="2000" b="0" i="0" u="none" strike="noStrike" cap="none" dirty="0">
                  <a:solidFill>
                    <a:schemeClr val="bg2">
                      <a:lumMod val="75000"/>
                    </a:schemeClr>
                  </a:solidFill>
                  <a:latin typeface="Arial"/>
                  <a:ea typeface="Arial"/>
                  <a:cs typeface="Arial"/>
                  <a:sym typeface="Arial"/>
                </a:rPr>
                <a:t>αμμένα μαθήματα προωθούν την ενεργό συμμετοχή, απαιτώντας από τους μαθητές να αλληλεπιδρούν με το υλικό που έχει προηγηθεί πριν από την παρακολούθηση της τάξης, ενώ τα παραδοσιακά μαθήματα συχνά βασίζονται στην παθητική ακρόαση κατά τη διάρκεια των διαλέξεων, ενώ τα ανεστραμμένα μαθήματα ενθαρρύνουν τους μαθητές να αναλάβουν ενεργό ρόλο στη μαθησιακή διαδικασία.</a:t>
              </a:r>
              <a:endParaRPr sz="2000" b="0" i="0" u="none" strike="noStrike" cap="none" dirty="0">
                <a:solidFill>
                  <a:schemeClr val="bg2">
                    <a:lumMod val="75000"/>
                  </a:schemeClr>
                </a:solidFill>
                <a:latin typeface="Arial"/>
                <a:ea typeface="Arial"/>
                <a:cs typeface="Arial"/>
                <a:sym typeface="Arial"/>
              </a:endParaRPr>
            </a:p>
          </p:txBody>
        </p:sp>
        <p:sp>
          <p:nvSpPr>
            <p:cNvPr id="593" name="Google Shape;593;p11"/>
            <p:cNvSpPr/>
            <p:nvPr/>
          </p:nvSpPr>
          <p:spPr>
            <a:xfrm>
              <a:off x="1068515" y="1637298"/>
              <a:ext cx="12758400" cy="1385406"/>
            </a:xfrm>
            <a:prstGeom prst="roundRect">
              <a:avLst>
                <a:gd name="adj" fmla="val 1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bg2">
                    <a:lumMod val="75000"/>
                  </a:schemeClr>
                </a:solidFill>
                <a:latin typeface="Arial"/>
                <a:ea typeface="Arial"/>
                <a:cs typeface="Arial"/>
                <a:sym typeface="Arial"/>
              </a:endParaRPr>
            </a:p>
          </p:txBody>
        </p:sp>
        <p:sp>
          <p:nvSpPr>
            <p:cNvPr id="594" name="Google Shape;594;p11"/>
            <p:cNvSpPr txBox="1"/>
            <p:nvPr/>
          </p:nvSpPr>
          <p:spPr>
            <a:xfrm>
              <a:off x="1109092" y="1677875"/>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000" b="0" i="0" u="none" strike="noStrike" cap="none">
                  <a:solidFill>
                    <a:schemeClr val="bg2">
                      <a:lumMod val="75000"/>
                    </a:schemeClr>
                  </a:solidFill>
                  <a:latin typeface="Arial"/>
                  <a:ea typeface="Arial"/>
                  <a:cs typeface="Arial"/>
                  <a:sym typeface="Arial"/>
                </a:rPr>
                <a:t>Τα ανεστραμμένα μαθήματα επιτρέπουν στους μαθητές να προχωρούν στο υλικό με το δικό τους ρυθμό, αποκτώντας ασύγχρονη πρόσβαση στο υλικό πριν από την τάξη, ενώ τα παραδοσιακά μαθήματα συνήθως ακολουθούν ένα σταθερό πρόγραμμα, με όλους τους μαθητές να λαμβάνουν το ίδιο περιεχόμενο την ίδια στιγμή, ανεξάρτητα από τις ατομικές μαθησιακές ανάγκες.</a:t>
              </a:r>
              <a:endParaRPr sz="2000" b="0" i="0" u="none" strike="noStrike" cap="none">
                <a:solidFill>
                  <a:schemeClr val="bg2">
                    <a:lumMod val="75000"/>
                  </a:schemeClr>
                </a:solidFill>
                <a:latin typeface="Arial"/>
                <a:ea typeface="Arial"/>
                <a:cs typeface="Arial"/>
                <a:sym typeface="Arial"/>
              </a:endParaRPr>
            </a:p>
          </p:txBody>
        </p:sp>
        <p:sp>
          <p:nvSpPr>
            <p:cNvPr id="595" name="Google Shape;595;p11"/>
            <p:cNvSpPr/>
            <p:nvPr/>
          </p:nvSpPr>
          <p:spPr>
            <a:xfrm>
              <a:off x="2121083" y="3274597"/>
              <a:ext cx="12758400" cy="1385406"/>
            </a:xfrm>
            <a:prstGeom prst="roundRect">
              <a:avLst>
                <a:gd name="adj" fmla="val 1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bg2">
                    <a:lumMod val="75000"/>
                  </a:schemeClr>
                </a:solidFill>
                <a:latin typeface="Arial"/>
                <a:ea typeface="Arial"/>
                <a:cs typeface="Arial"/>
                <a:sym typeface="Arial"/>
              </a:endParaRPr>
            </a:p>
          </p:txBody>
        </p:sp>
        <p:sp>
          <p:nvSpPr>
            <p:cNvPr id="596" name="Google Shape;596;p11"/>
            <p:cNvSpPr txBox="1"/>
            <p:nvPr/>
          </p:nvSpPr>
          <p:spPr>
            <a:xfrm>
              <a:off x="2161660" y="3315174"/>
              <a:ext cx="10724163"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000" b="0" i="0" u="none" strike="noStrike" cap="none">
                  <a:solidFill>
                    <a:schemeClr val="bg2">
                      <a:lumMod val="75000"/>
                    </a:schemeClr>
                  </a:solidFill>
                  <a:latin typeface="Arial"/>
                  <a:ea typeface="Arial"/>
                  <a:cs typeface="Arial"/>
                  <a:sym typeface="Arial"/>
                </a:rPr>
                <a:t>Με την ανεξάρτητη ενασχόληση με το υλικό πριν από την τάξη και τη συμμετοχή σε ενεργητικές μαθησιακές δραστηριότητες κατά τη διάρκεια της τάξης, οι μαθητές αναπτύσσουν βαθύτερη κατανόηση του περιεχομένου και είναι σε θέση να συγκρατούν καλύτερα τις πληροφορίες με την πάροδο του χρόνου.</a:t>
              </a:r>
              <a:endParaRPr sz="2000" b="0" i="0" u="none" strike="noStrike" cap="none">
                <a:solidFill>
                  <a:schemeClr val="bg2">
                    <a:lumMod val="75000"/>
                  </a:schemeClr>
                </a:solidFill>
                <a:latin typeface="Arial"/>
                <a:ea typeface="Arial"/>
                <a:cs typeface="Arial"/>
                <a:sym typeface="Arial"/>
              </a:endParaRPr>
            </a:p>
          </p:txBody>
        </p:sp>
        <p:sp>
          <p:nvSpPr>
            <p:cNvPr id="597" name="Google Shape;597;p11"/>
            <p:cNvSpPr/>
            <p:nvPr/>
          </p:nvSpPr>
          <p:spPr>
            <a:xfrm>
              <a:off x="3189599" y="4911896"/>
              <a:ext cx="12758400" cy="1385406"/>
            </a:xfrm>
            <a:prstGeom prst="roundRect">
              <a:avLst>
                <a:gd name="adj" fmla="val 10000"/>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bg2">
                    <a:lumMod val="75000"/>
                  </a:schemeClr>
                </a:solidFill>
                <a:latin typeface="Arial"/>
                <a:ea typeface="Arial"/>
                <a:cs typeface="Arial"/>
                <a:sym typeface="Arial"/>
              </a:endParaRPr>
            </a:p>
          </p:txBody>
        </p:sp>
        <p:sp>
          <p:nvSpPr>
            <p:cNvPr id="598" name="Google Shape;598;p11"/>
            <p:cNvSpPr txBox="1"/>
            <p:nvPr/>
          </p:nvSpPr>
          <p:spPr>
            <a:xfrm>
              <a:off x="3230176" y="4952473"/>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000" b="0" i="0" u="none" strike="noStrike" cap="none">
                  <a:solidFill>
                    <a:schemeClr val="bg2">
                      <a:lumMod val="75000"/>
                    </a:schemeClr>
                  </a:solidFill>
                  <a:latin typeface="Arial"/>
                  <a:ea typeface="Arial"/>
                  <a:cs typeface="Arial"/>
                  <a:sym typeface="Arial"/>
                </a:rPr>
                <a:t>Τα ανεστραμμένα μαθήματα προωθούν τη βαθύτερη κατανόηση του υλικού του μαθήματος, επιτρέποντας στους μαθητές να ασχοληθούν με τις έννοιες πολλές φορές, τόσο πριν όσο και κατά τη διάρκεια της τάξης. Αυτή η επαναληπτική προσέγγιση στη μάθηση προωθεί τη βαθύτερη κατανόηση και την κατάκτηση του υλικού σε σύγκριση με την παραδοσιακή διδασκαλία που βασίζεται σε διαλέξεις.</a:t>
              </a:r>
              <a:endParaRPr sz="2000" b="0" i="0" u="none" strike="noStrike" cap="none">
                <a:solidFill>
                  <a:schemeClr val="bg2">
                    <a:lumMod val="75000"/>
                  </a:schemeClr>
                </a:solidFill>
                <a:latin typeface="Arial"/>
                <a:ea typeface="Arial"/>
                <a:cs typeface="Arial"/>
                <a:sym typeface="Arial"/>
              </a:endParaRPr>
            </a:p>
          </p:txBody>
        </p:sp>
        <p:sp>
          <p:nvSpPr>
            <p:cNvPr id="599" name="Google Shape;599;p11"/>
            <p:cNvSpPr/>
            <p:nvPr/>
          </p:nvSpPr>
          <p:spPr>
            <a:xfrm>
              <a:off x="11857885" y="1061095"/>
              <a:ext cx="900514" cy="900514"/>
            </a:xfrm>
            <a:prstGeom prst="downArrow">
              <a:avLst>
                <a:gd name="adj1" fmla="val 55000"/>
                <a:gd name="adj2" fmla="val 45000"/>
              </a:avLst>
            </a:prstGeom>
            <a:solidFill>
              <a:srgbClr val="FBDCCE">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bg2">
                    <a:lumMod val="75000"/>
                  </a:schemeClr>
                </a:solidFill>
                <a:latin typeface="Arial"/>
                <a:ea typeface="Arial"/>
                <a:cs typeface="Arial"/>
                <a:sym typeface="Arial"/>
              </a:endParaRPr>
            </a:p>
          </p:txBody>
        </p:sp>
        <p:sp>
          <p:nvSpPr>
            <p:cNvPr id="600" name="Google Shape;600;p11"/>
            <p:cNvSpPr txBox="1"/>
            <p:nvPr/>
          </p:nvSpPr>
          <p:spPr>
            <a:xfrm>
              <a:off x="12060501" y="1061095"/>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200" b="0" i="0" u="none" strike="noStrike" cap="none">
                <a:solidFill>
                  <a:schemeClr val="bg2">
                    <a:lumMod val="75000"/>
                  </a:schemeClr>
                </a:solidFill>
                <a:latin typeface="Arial"/>
                <a:ea typeface="Arial"/>
                <a:cs typeface="Arial"/>
                <a:sym typeface="Arial"/>
              </a:endParaRPr>
            </a:p>
          </p:txBody>
        </p:sp>
        <p:sp>
          <p:nvSpPr>
            <p:cNvPr id="601" name="Google Shape;601;p11"/>
            <p:cNvSpPr/>
            <p:nvPr/>
          </p:nvSpPr>
          <p:spPr>
            <a:xfrm>
              <a:off x="12926401" y="2698394"/>
              <a:ext cx="900514" cy="900514"/>
            </a:xfrm>
            <a:prstGeom prst="downArrow">
              <a:avLst>
                <a:gd name="adj1" fmla="val 55000"/>
                <a:gd name="adj2" fmla="val 45000"/>
              </a:avLst>
            </a:prstGeom>
            <a:solidFill>
              <a:srgbClr val="FBDCCE">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bg2">
                    <a:lumMod val="75000"/>
                  </a:schemeClr>
                </a:solidFill>
                <a:latin typeface="Arial"/>
                <a:ea typeface="Arial"/>
                <a:cs typeface="Arial"/>
                <a:sym typeface="Arial"/>
              </a:endParaRPr>
            </a:p>
          </p:txBody>
        </p:sp>
        <p:sp>
          <p:nvSpPr>
            <p:cNvPr id="602" name="Google Shape;602;p11"/>
            <p:cNvSpPr txBox="1"/>
            <p:nvPr/>
          </p:nvSpPr>
          <p:spPr>
            <a:xfrm>
              <a:off x="13129017" y="2698394"/>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200" b="0" i="0" u="none" strike="noStrike" cap="none">
                <a:solidFill>
                  <a:schemeClr val="bg2">
                    <a:lumMod val="75000"/>
                  </a:schemeClr>
                </a:solidFill>
                <a:latin typeface="Arial"/>
                <a:ea typeface="Arial"/>
                <a:cs typeface="Arial"/>
                <a:sym typeface="Arial"/>
              </a:endParaRPr>
            </a:p>
          </p:txBody>
        </p:sp>
        <p:sp>
          <p:nvSpPr>
            <p:cNvPr id="603" name="Google Shape;603;p11"/>
            <p:cNvSpPr/>
            <p:nvPr/>
          </p:nvSpPr>
          <p:spPr>
            <a:xfrm>
              <a:off x="13978969" y="4335693"/>
              <a:ext cx="900514" cy="900514"/>
            </a:xfrm>
            <a:prstGeom prst="downArrow">
              <a:avLst>
                <a:gd name="adj1" fmla="val 55000"/>
                <a:gd name="adj2" fmla="val 45000"/>
              </a:avLst>
            </a:prstGeom>
            <a:solidFill>
              <a:srgbClr val="FBDCCE">
                <a:alpha val="8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bg2">
                    <a:lumMod val="75000"/>
                  </a:schemeClr>
                </a:solidFill>
                <a:latin typeface="Arial"/>
                <a:ea typeface="Arial"/>
                <a:cs typeface="Arial"/>
                <a:sym typeface="Arial"/>
              </a:endParaRPr>
            </a:p>
          </p:txBody>
        </p:sp>
        <p:sp>
          <p:nvSpPr>
            <p:cNvPr id="604" name="Google Shape;604;p11"/>
            <p:cNvSpPr txBox="1"/>
            <p:nvPr/>
          </p:nvSpPr>
          <p:spPr>
            <a:xfrm>
              <a:off x="14181585" y="4335693"/>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200" b="0" i="0" u="none" strike="noStrike" cap="none">
                <a:solidFill>
                  <a:schemeClr val="bg2">
                    <a:lumMod val="75000"/>
                  </a:schemeClr>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1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Πλεονεκτήματα (έναντι των παραδοσιακών μεθόδων)</a:t>
            </a:r>
            <a:endParaRPr sz="1400" b="0" i="0" u="none" strike="noStrike" cap="none">
              <a:solidFill>
                <a:srgbClr val="000000"/>
              </a:solidFill>
              <a:latin typeface="Arial"/>
              <a:ea typeface="Arial"/>
              <a:cs typeface="Arial"/>
              <a:sym typeface="Arial"/>
            </a:endParaRPr>
          </a:p>
        </p:txBody>
      </p:sp>
      <p:sp>
        <p:nvSpPr>
          <p:cNvPr id="617" name="Google Shape;61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2"/>
          <p:cNvSpPr txBox="1"/>
          <p:nvPr/>
        </p:nvSpPr>
        <p:spPr>
          <a:xfrm>
            <a:off x="5156771" y="8970476"/>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621" name="Google Shape;621;p1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22" name="Google Shape;622;p12"/>
          <p:cNvGrpSpPr/>
          <p:nvPr/>
        </p:nvGrpSpPr>
        <p:grpSpPr>
          <a:xfrm>
            <a:off x="282044" y="2886201"/>
            <a:ext cx="16015260" cy="5258170"/>
            <a:chOff x="199078" y="633081"/>
            <a:chExt cx="16015260" cy="5258170"/>
          </a:xfrm>
        </p:grpSpPr>
        <p:sp>
          <p:nvSpPr>
            <p:cNvPr id="623" name="Google Shape;623;p12"/>
            <p:cNvSpPr/>
            <p:nvPr/>
          </p:nvSpPr>
          <p:spPr>
            <a:xfrm>
              <a:off x="12496311" y="1403384"/>
              <a:ext cx="3718027" cy="3718217"/>
            </a:xfrm>
            <a:prstGeom prst="ellipse">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2"/>
            <p:cNvSpPr/>
            <p:nvPr/>
          </p:nvSpPr>
          <p:spPr>
            <a:xfrm>
              <a:off x="12620671"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2"/>
            <p:cNvSpPr txBox="1"/>
            <p:nvPr/>
          </p:nvSpPr>
          <p:spPr>
            <a:xfrm>
              <a:off x="13116514"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Οι μαθητές μπορούν να επιλέξουν τη μορφή και το ρυθμό της μάθησής τους, επιτρέποντάς τους να προσαρμόσουν την εμπειρία της μάθησής τους στις προσωπικές τους προτιμήσεις και ανάγκες.</a:t>
              </a:r>
              <a:endParaRPr sz="2000" b="0" i="0" u="none" strike="noStrike" cap="none">
                <a:solidFill>
                  <a:schemeClr val="lt1"/>
                </a:solidFill>
                <a:latin typeface="Arial"/>
                <a:ea typeface="Arial"/>
                <a:cs typeface="Arial"/>
                <a:sym typeface="Arial"/>
              </a:endParaRPr>
            </a:p>
          </p:txBody>
        </p:sp>
        <p:sp>
          <p:nvSpPr>
            <p:cNvPr id="626" name="Google Shape;626;p12"/>
            <p:cNvSpPr/>
            <p:nvPr/>
          </p:nvSpPr>
          <p:spPr>
            <a:xfrm rot="2700000">
              <a:off x="8637950"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2"/>
            <p:cNvSpPr/>
            <p:nvPr/>
          </p:nvSpPr>
          <p:spPr>
            <a:xfrm>
              <a:off x="8778284"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2"/>
            <p:cNvSpPr txBox="1"/>
            <p:nvPr/>
          </p:nvSpPr>
          <p:spPr>
            <a:xfrm>
              <a:off x="9274127"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Τα γυρισμένα μαθήματα προσαρμόζονται σε διαφορετικά μαθησιακά στυλ, παρέχοντας ευελιξία στον τρόπο πρόσβασης και εμπλοκής των μαθητών με το υλικό του μαθήματος.</a:t>
              </a:r>
              <a:endParaRPr sz="2000" b="0" i="0" u="none" strike="noStrike" cap="none">
                <a:solidFill>
                  <a:schemeClr val="lt1"/>
                </a:solidFill>
                <a:latin typeface="Arial"/>
                <a:ea typeface="Arial"/>
                <a:cs typeface="Arial"/>
                <a:sym typeface="Arial"/>
              </a:endParaRPr>
            </a:p>
          </p:txBody>
        </p:sp>
        <p:sp>
          <p:nvSpPr>
            <p:cNvPr id="629" name="Google Shape;629;p12"/>
            <p:cNvSpPr/>
            <p:nvPr/>
          </p:nvSpPr>
          <p:spPr>
            <a:xfrm rot="2700000">
              <a:off x="4811507"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2"/>
            <p:cNvSpPr/>
            <p:nvPr/>
          </p:nvSpPr>
          <p:spPr>
            <a:xfrm>
              <a:off x="4935896"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2"/>
            <p:cNvSpPr txBox="1"/>
            <p:nvPr/>
          </p:nvSpPr>
          <p:spPr>
            <a:xfrm>
              <a:off x="5431740"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Οι μαθητές είναι πιο πιθανό να θυμούνται και να εφαρμόζουν αυτά που έχουν μάθει όταν έχουν συμμετάσχει ενεργά στη μαθησιακή διαδικασία.</a:t>
              </a:r>
              <a:endParaRPr sz="2000" b="0" i="0" u="none" strike="noStrike" cap="none">
                <a:solidFill>
                  <a:schemeClr val="lt1"/>
                </a:solidFill>
                <a:latin typeface="Arial"/>
                <a:ea typeface="Arial"/>
                <a:cs typeface="Arial"/>
                <a:sym typeface="Arial"/>
              </a:endParaRPr>
            </a:p>
          </p:txBody>
        </p:sp>
        <p:sp>
          <p:nvSpPr>
            <p:cNvPr id="632" name="Google Shape;632;p12"/>
            <p:cNvSpPr/>
            <p:nvPr/>
          </p:nvSpPr>
          <p:spPr>
            <a:xfrm rot="2700000">
              <a:off x="969119"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2"/>
            <p:cNvSpPr/>
            <p:nvPr/>
          </p:nvSpPr>
          <p:spPr>
            <a:xfrm>
              <a:off x="1093509"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12"/>
            <p:cNvSpPr txBox="1"/>
            <p:nvPr/>
          </p:nvSpPr>
          <p:spPr>
            <a:xfrm>
              <a:off x="1589353"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Η ενεργός εμπλοκή και ο διαδραστικός χαρακτήρας των ανεστραμμένων μαθημάτων προάγουν την καλύτερη συγκράτηση των πληροφοριών.</a:t>
              </a:r>
              <a:endParaRPr sz="2000" b="0" i="0" u="none" strike="noStrike" cap="non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0" name="Google Shape;640;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2" name="Google Shape;642;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13"/>
          <p:cNvSpPr txBox="1"/>
          <p:nvPr/>
        </p:nvSpPr>
        <p:spPr>
          <a:xfrm>
            <a:off x="792000" y="1548000"/>
            <a:ext cx="15948000" cy="8055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Οφέλη</a:t>
            </a:r>
            <a:endParaRPr sz="1400" b="0" i="0" u="none" strike="noStrike" cap="none">
              <a:solidFill>
                <a:srgbClr val="000000"/>
              </a:solidFill>
              <a:latin typeface="Arial"/>
              <a:ea typeface="Arial"/>
              <a:cs typeface="Arial"/>
              <a:sym typeface="Arial"/>
            </a:endParaRPr>
          </a:p>
        </p:txBody>
      </p:sp>
      <p:sp>
        <p:nvSpPr>
          <p:cNvPr id="647" name="Google Shape;647;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3"/>
          <p:cNvSpPr txBox="1"/>
          <p:nvPr/>
        </p:nvSpPr>
        <p:spPr>
          <a:xfrm>
            <a:off x="5155309" y="9019586"/>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651" name="Google Shape;651;p13"/>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52" name="Google Shape;652;p13"/>
          <p:cNvGrpSpPr/>
          <p:nvPr/>
        </p:nvGrpSpPr>
        <p:grpSpPr>
          <a:xfrm>
            <a:off x="4838793" y="1569057"/>
            <a:ext cx="7412079" cy="7155087"/>
            <a:chOff x="5245127" y="1521"/>
            <a:chExt cx="7412079" cy="7155087"/>
          </a:xfrm>
        </p:grpSpPr>
        <p:sp>
          <p:nvSpPr>
            <p:cNvPr id="653" name="Google Shape;653;p13"/>
            <p:cNvSpPr/>
            <p:nvPr/>
          </p:nvSpPr>
          <p:spPr>
            <a:xfrm>
              <a:off x="7870514" y="1521"/>
              <a:ext cx="2161304" cy="2161304"/>
            </a:xfrm>
            <a:prstGeom prst="ellipse">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3"/>
            <p:cNvSpPr txBox="1"/>
            <p:nvPr/>
          </p:nvSpPr>
          <p:spPr>
            <a:xfrm>
              <a:off x="8187030" y="318037"/>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Ανανέωση των δυναμικών της τάξης</a:t>
              </a:r>
              <a:endParaRPr sz="1700" b="0" i="0" u="none" strike="noStrike" cap="none">
                <a:solidFill>
                  <a:srgbClr val="262626"/>
                </a:solidFill>
                <a:latin typeface="Arial"/>
                <a:ea typeface="Arial"/>
                <a:cs typeface="Arial"/>
                <a:sym typeface="Arial"/>
              </a:endParaRPr>
            </a:p>
          </p:txBody>
        </p:sp>
        <p:sp>
          <p:nvSpPr>
            <p:cNvPr id="655" name="Google Shape;655;p13"/>
            <p:cNvSpPr/>
            <p:nvPr/>
          </p:nvSpPr>
          <p:spPr>
            <a:xfrm rot="2160000">
              <a:off x="9963486" y="166162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3"/>
            <p:cNvSpPr txBox="1"/>
            <p:nvPr/>
          </p:nvSpPr>
          <p:spPr>
            <a:xfrm rot="2160000">
              <a:off x="9979942" y="1756866"/>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57" name="Google Shape;657;p13"/>
            <p:cNvSpPr/>
            <p:nvPr/>
          </p:nvSpPr>
          <p:spPr>
            <a:xfrm>
              <a:off x="10495902" y="1908976"/>
              <a:ext cx="2161304" cy="2161304"/>
            </a:xfrm>
            <a:prstGeom prst="ellipse">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3"/>
            <p:cNvSpPr txBox="1"/>
            <p:nvPr/>
          </p:nvSpPr>
          <p:spPr>
            <a:xfrm>
              <a:off x="10812418"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Ενισχυμένη δέσμευση των φοιτητών</a:t>
              </a:r>
              <a:endParaRPr sz="1700" b="0" i="0" u="none" strike="noStrike" cap="none">
                <a:solidFill>
                  <a:srgbClr val="262626"/>
                </a:solidFill>
                <a:latin typeface="Arial"/>
                <a:ea typeface="Arial"/>
                <a:cs typeface="Arial"/>
                <a:sym typeface="Arial"/>
              </a:endParaRPr>
            </a:p>
          </p:txBody>
        </p:sp>
        <p:sp>
          <p:nvSpPr>
            <p:cNvPr id="659" name="Google Shape;659;p13"/>
            <p:cNvSpPr/>
            <p:nvPr/>
          </p:nvSpPr>
          <p:spPr>
            <a:xfrm rot="6480000">
              <a:off x="10792953" y="4152611"/>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3"/>
            <p:cNvSpPr txBox="1"/>
            <p:nvPr/>
          </p:nvSpPr>
          <p:spPr>
            <a:xfrm rot="-4320000">
              <a:off x="10905746" y="4216550"/>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1" name="Google Shape;661;p13"/>
            <p:cNvSpPr/>
            <p:nvPr/>
          </p:nvSpPr>
          <p:spPr>
            <a:xfrm>
              <a:off x="9493093" y="4995304"/>
              <a:ext cx="2161304" cy="2161304"/>
            </a:xfrm>
            <a:prstGeom prst="ellipse">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3"/>
            <p:cNvSpPr txBox="1"/>
            <p:nvPr/>
          </p:nvSpPr>
          <p:spPr>
            <a:xfrm>
              <a:off x="9809609"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Βαθύτερη εννοιολογική κατανόηση</a:t>
              </a:r>
              <a:endParaRPr sz="1700" b="0" i="0" u="none" strike="noStrike" cap="none">
                <a:solidFill>
                  <a:srgbClr val="262626"/>
                </a:solidFill>
                <a:latin typeface="Arial"/>
                <a:ea typeface="Arial"/>
                <a:cs typeface="Arial"/>
                <a:sym typeface="Arial"/>
              </a:endParaRPr>
            </a:p>
          </p:txBody>
        </p:sp>
        <p:sp>
          <p:nvSpPr>
            <p:cNvPr id="663" name="Google Shape;663;p13"/>
            <p:cNvSpPr/>
            <p:nvPr/>
          </p:nvSpPr>
          <p:spPr>
            <a:xfrm rot="10800000">
              <a:off x="8680203" y="57112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3"/>
            <p:cNvSpPr txBox="1"/>
            <p:nvPr/>
          </p:nvSpPr>
          <p:spPr>
            <a:xfrm>
              <a:off x="8852535" y="5857125"/>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5" name="Google Shape;665;p13"/>
            <p:cNvSpPr/>
            <p:nvPr/>
          </p:nvSpPr>
          <p:spPr>
            <a:xfrm>
              <a:off x="6247935" y="4995304"/>
              <a:ext cx="2161304" cy="2161304"/>
            </a:xfrm>
            <a:prstGeom prst="ellipse">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3"/>
            <p:cNvSpPr txBox="1"/>
            <p:nvPr/>
          </p:nvSpPr>
          <p:spPr>
            <a:xfrm>
              <a:off x="6564451"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Ευελιξία και προσβασιμότητα</a:t>
              </a:r>
              <a:endParaRPr sz="1700" b="0" i="0" u="none" strike="noStrike" cap="none">
                <a:solidFill>
                  <a:srgbClr val="262626"/>
                </a:solidFill>
                <a:latin typeface="Arial"/>
                <a:ea typeface="Arial"/>
                <a:cs typeface="Arial"/>
                <a:sym typeface="Arial"/>
              </a:endParaRPr>
            </a:p>
          </p:txBody>
        </p:sp>
        <p:sp>
          <p:nvSpPr>
            <p:cNvPr id="667" name="Google Shape;667;p13"/>
            <p:cNvSpPr/>
            <p:nvPr/>
          </p:nvSpPr>
          <p:spPr>
            <a:xfrm rot="-6480000">
              <a:off x="6544986" y="418353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13"/>
            <p:cNvSpPr txBox="1"/>
            <p:nvPr/>
          </p:nvSpPr>
          <p:spPr>
            <a:xfrm rot="4320000">
              <a:off x="6657779" y="44113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9" name="Google Shape;669;p13"/>
            <p:cNvSpPr/>
            <p:nvPr/>
          </p:nvSpPr>
          <p:spPr>
            <a:xfrm>
              <a:off x="5245127" y="1908976"/>
              <a:ext cx="2161304" cy="2161304"/>
            </a:xfrm>
            <a:prstGeom prst="ellipse">
              <a:avLst/>
            </a:prstGeom>
            <a:solidFill>
              <a:srgbClr val="F79543"/>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13"/>
            <p:cNvSpPr txBox="1"/>
            <p:nvPr/>
          </p:nvSpPr>
          <p:spPr>
            <a:xfrm>
              <a:off x="5561643"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Βελτιστοποιημένες αλληλεπιδράσεις δασκάλου-μαθητή</a:t>
              </a:r>
              <a:endParaRPr sz="1700" b="0" i="0" u="none" strike="noStrike" cap="none">
                <a:solidFill>
                  <a:srgbClr val="262626"/>
                </a:solidFill>
                <a:latin typeface="Arial"/>
                <a:ea typeface="Arial"/>
                <a:cs typeface="Arial"/>
                <a:sym typeface="Arial"/>
              </a:endParaRPr>
            </a:p>
          </p:txBody>
        </p:sp>
        <p:sp>
          <p:nvSpPr>
            <p:cNvPr id="671" name="Google Shape;671;p13"/>
            <p:cNvSpPr/>
            <p:nvPr/>
          </p:nvSpPr>
          <p:spPr>
            <a:xfrm rot="-2160000">
              <a:off x="7338099" y="16807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3"/>
            <p:cNvSpPr txBox="1"/>
            <p:nvPr/>
          </p:nvSpPr>
          <p:spPr>
            <a:xfrm rot="-2160000">
              <a:off x="7354555" y="18772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8" name="Google Shape;678;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9" name="Google Shape;679;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0" name="Google Shape;680;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1" name="Google Shape;681;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1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Σημασία της επικοινωνίας με </a:t>
            </a:r>
            <a:r>
              <a:rPr lang="en-GB" sz="4000" b="1" i="0" u="none" strike="noStrike" cap="none">
                <a:solidFill>
                  <a:srgbClr val="033C5B"/>
                </a:solidFill>
                <a:latin typeface="Arial"/>
                <a:ea typeface="Arial"/>
                <a:cs typeface="Arial"/>
                <a:sym typeface="Arial"/>
              </a:rPr>
              <a:t>τους μαθητές </a:t>
            </a:r>
            <a:r>
              <a:rPr lang="en-GB" sz="4000" b="0" i="0" u="none" strike="noStrike" cap="none">
                <a:solidFill>
                  <a:srgbClr val="033C5B"/>
                </a:solidFill>
                <a:latin typeface="Arial"/>
                <a:ea typeface="Arial"/>
                <a:cs typeface="Arial"/>
                <a:sym typeface="Arial"/>
              </a:rPr>
              <a:t>στο πλαίσιο της αξιολόγησης </a:t>
            </a:r>
            <a:endParaRPr sz="1400" b="0" i="0" u="none" strike="noStrike" cap="none">
              <a:solidFill>
                <a:srgbClr val="000000"/>
              </a:solidFill>
              <a:latin typeface="Arial"/>
              <a:ea typeface="Arial"/>
              <a:cs typeface="Arial"/>
              <a:sym typeface="Arial"/>
            </a:endParaRPr>
          </a:p>
        </p:txBody>
      </p:sp>
      <p:sp>
        <p:nvSpPr>
          <p:cNvPr id="685" name="Google Shape;685;p14"/>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Η επικοινωνία με τους μαθητές σχετικά με τα αποτελέσματα της αξιολόγησης στη μάθηση με τη μέθοδο της ανεστραμμένης τάξης έχει μεγάλη σημασία. Ακολουθούν ορισμένοι λόγοι: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Ανατροφοδότηση και προβληματισμός: </a:t>
            </a:r>
            <a:r>
              <a:rPr lang="en-GB"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μαθητές να λαμβάνουν ανατροφοδότηση και να προβληματίζονται σχετικά με τις επιδόσεις τους.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Διευκρίνιση των προσδοκιών: </a:t>
            </a:r>
            <a:r>
              <a:rPr lang="en-GB" sz="2400" b="0" i="0" u="none" strike="noStrike" cap="none">
                <a:solidFill>
                  <a:schemeClr val="dk1"/>
                </a:solidFill>
                <a:latin typeface="Arial"/>
                <a:ea typeface="Arial"/>
                <a:cs typeface="Arial"/>
                <a:sym typeface="Arial"/>
              </a:rPr>
              <a:t>Με την επικοινωνία σχετικά με τα αποτελέσματα της αξιολόγησης, οι εκπαιδευτικοί μπορούν να αποσαφηνίσουν τις προσδοκίες τους από τους μαθητές. Μπορούν να εξηγήσουν ποια κριτήρια χρησιμοποιήθηκαν στην αξιολόγηση και ποιοι στόχοι πρέπει να επιτευχθούν.</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Κίνητρα και αναγνώριση: </a:t>
            </a:r>
            <a:r>
              <a:rPr lang="en-GB" sz="2400" b="0" i="0" u="none" strike="noStrike" cap="none">
                <a:solidFill>
                  <a:schemeClr val="dk1"/>
                </a:solidFill>
                <a:latin typeface="Arial"/>
                <a:ea typeface="Arial"/>
                <a:cs typeface="Arial"/>
                <a:sym typeface="Arial"/>
              </a:rPr>
              <a:t>Η επικοινωνία σχετικά με τα αποτελέσματα της αξιολόγησης επιτρέπει στους εκπαιδευτικούς να αναγνωρίζουν τα επιτεύγματα των μαθητών ώστε να συνεχίσουν τη μάθησή τους.</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Υποστήριξη για τον καθορισμό στόχων: </a:t>
            </a:r>
            <a:r>
              <a:rPr lang="en-GB" sz="2400" b="0" i="0" u="none" strike="noStrike" cap="none">
                <a:solidFill>
                  <a:schemeClr val="dk1"/>
                </a:solidFill>
                <a:latin typeface="Arial"/>
                <a:ea typeface="Arial"/>
                <a:cs typeface="Arial"/>
                <a:sym typeface="Arial"/>
              </a:rPr>
              <a:t>η κοινοποίηση των αποτελεσμάτων της αξιολόγησης βοηθά τους μαθητές να θέσουν τους στόχους τους και να παρακολουθούν την πρόοδό τους.</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5 Ατομική υποστήριξη: </a:t>
            </a:r>
            <a:r>
              <a:rPr lang="en-GB" sz="2400" b="0" i="0" u="none" strike="noStrike" cap="none">
                <a:solidFill>
                  <a:schemeClr val="dk1"/>
                </a:solidFill>
                <a:latin typeface="Arial"/>
                <a:ea typeface="Arial"/>
                <a:cs typeface="Arial"/>
                <a:sym typeface="Arial"/>
              </a:rPr>
              <a:t>Οι εκπαιδευτικοί μπορούν να προσφέρουν ατομική υποστήριξη με την κοινοποίηση των αποτελεσμάτων της αξιολόγησης. </a:t>
            </a:r>
            <a:endParaRPr sz="2400" b="0" i="0" u="none" strike="noStrike" cap="none">
              <a:solidFill>
                <a:schemeClr val="dk1"/>
              </a:solidFill>
              <a:latin typeface="Arial"/>
              <a:ea typeface="Arial"/>
              <a:cs typeface="Arial"/>
              <a:sym typeface="Arial"/>
            </a:endParaRPr>
          </a:p>
        </p:txBody>
      </p:sp>
      <p:sp>
        <p:nvSpPr>
          <p:cNvPr id="686" name="Google Shape;686;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7" name="Google Shape;687;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4"/>
          <p:cNvSpPr txBox="1"/>
          <p:nvPr/>
        </p:nvSpPr>
        <p:spPr>
          <a:xfrm>
            <a:off x="5170626" y="8945682"/>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690" name="Google Shape;690;p14"/>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txBox="1"/>
          <p:nvPr/>
        </p:nvSpPr>
        <p:spPr>
          <a:xfrm>
            <a:off x="791998" y="1473407"/>
            <a:ext cx="16677081"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033C5B"/>
                </a:solidFill>
                <a:latin typeface="Arial"/>
                <a:ea typeface="Arial"/>
                <a:cs typeface="Arial"/>
                <a:sym typeface="Arial"/>
              </a:rPr>
              <a:t>Αλληλεπίδραση μαθητών σε μια ανεστραμμένη τάξη</a:t>
            </a:r>
            <a:endParaRPr sz="4800" b="1" i="0" u="none" strike="noStrike" cap="none">
              <a:solidFill>
                <a:srgbClr val="033C5B"/>
              </a:solidFill>
              <a:latin typeface="Arial"/>
              <a:ea typeface="Arial"/>
              <a:cs typeface="Arial"/>
              <a:sym typeface="Arial"/>
            </a:endParaRPr>
          </a:p>
        </p:txBody>
      </p:sp>
      <p:sp>
        <p:nvSpPr>
          <p:cNvPr id="703" name="Google Shape;703;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25"/>
          <p:cNvSpPr txBox="1"/>
          <p:nvPr/>
        </p:nvSpPr>
        <p:spPr>
          <a:xfrm>
            <a:off x="5156771" y="8913804"/>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07" name="Google Shape;707;p2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08" name="Google Shape;708;p25"/>
          <p:cNvSpPr txBox="1"/>
          <p:nvPr/>
        </p:nvSpPr>
        <p:spPr>
          <a:xfrm>
            <a:off x="818919" y="2487262"/>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Το ανεστραμμένο μοντέλο ενισχύει τη σχέση μαθητή-καθηγητή μέσω της αυξημένης αλληλεπίδρασης κατά τη διάρκεια του μαθήματος.</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Οι εκπαιδευτικοί λειτουργούν ως συντονιστές, καθοδηγώντας τους μαθητές μέσω της επίλυσης προβλημάτων και της συνεργασίας.</a:t>
            </a:r>
            <a:endParaRPr sz="1400" b="0" i="0" u="none" strike="noStrike" cap="none">
              <a:solidFill>
                <a:srgbClr val="000000"/>
              </a:solidFill>
              <a:latin typeface="Arial"/>
              <a:ea typeface="Arial"/>
              <a:cs typeface="Arial"/>
              <a:sym typeface="Arial"/>
            </a:endParaRPr>
          </a:p>
        </p:txBody>
      </p:sp>
      <p:pic>
        <p:nvPicPr>
          <p:cNvPr id="709" name="Google Shape;709;p25"/>
          <p:cNvPicPr preferRelativeResize="0"/>
          <p:nvPr/>
        </p:nvPicPr>
        <p:blipFill rotWithShape="1">
          <a:blip r:embed="rId7">
            <a:alphaModFix/>
          </a:blip>
          <a:srcRect/>
          <a:stretch/>
        </p:blipFill>
        <p:spPr>
          <a:xfrm>
            <a:off x="3712191" y="3964700"/>
            <a:ext cx="9174484" cy="4253867"/>
          </a:xfrm>
          <a:prstGeom prst="rect">
            <a:avLst/>
          </a:prstGeom>
          <a:noFill/>
          <a:ln>
            <a:noFill/>
          </a:ln>
        </p:spPr>
      </p:pic>
      <p:sp>
        <p:nvSpPr>
          <p:cNvPr id="710" name="Google Shape;710;p25"/>
          <p:cNvSpPr txBox="1"/>
          <p:nvPr/>
        </p:nvSpPr>
        <p:spPr>
          <a:xfrm>
            <a:off x="4338446" y="8218567"/>
            <a:ext cx="12392113"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Clr>
                <a:srgbClr val="000000"/>
              </a:buClr>
              <a:buSzPts val="1800"/>
              <a:buFont typeface="Arial"/>
              <a:buNone/>
            </a:pPr>
            <a:r>
              <a:rPr lang="en-GB" sz="1800" b="0" i="1" u="none" strike="noStrike" cap="none">
                <a:solidFill>
                  <a:srgbClr val="121212"/>
                </a:solidFill>
                <a:latin typeface="Arial"/>
                <a:ea typeface="Arial"/>
                <a:cs typeface="Arial"/>
                <a:sym typeface="Arial"/>
              </a:rPr>
              <a:t>Πηγή: Τάξη με Δραστηριότητες βασισμένες σε προβλήματα. Διαθέσιμο </a:t>
            </a:r>
            <a:r>
              <a:rPr lang="en-GB" sz="1800" b="0" i="1" u="sng" strike="noStrike" cap="none">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εδώ</a:t>
            </a:r>
            <a:r>
              <a:rPr lang="en-GB" sz="1800" b="0" i="1" u="none" strike="noStrike" cap="none">
                <a:solidFill>
                  <a:srgbClr val="121212"/>
                </a:solidFill>
                <a:latin typeface="Arial"/>
                <a:ea typeface="Arial"/>
                <a:cs typeface="Arial"/>
                <a:sym typeface="Arial"/>
              </a:rPr>
              <a:t>.</a:t>
            </a:r>
            <a:endParaRPr sz="1800" b="0" i="1" u="none" strike="noStrike" cap="none">
              <a:solidFill>
                <a:srgbClr val="12121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0" name="Google Shape;720;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2" name="Google Shape;722;p15"/>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Αλληλεπίδραση μαθητών - καθηγητών</a:t>
            </a:r>
            <a:endParaRPr sz="5400" b="1" i="0" u="none" strike="noStrike" cap="none">
              <a:solidFill>
                <a:srgbClr val="000000"/>
              </a:solidFill>
              <a:latin typeface="Arial"/>
              <a:ea typeface="Arial"/>
              <a:cs typeface="Arial"/>
              <a:sym typeface="Arial"/>
            </a:endParaRPr>
          </a:p>
        </p:txBody>
      </p:sp>
      <p:sp>
        <p:nvSpPr>
          <p:cNvPr id="723" name="Google Shape;723;p15"/>
          <p:cNvSpPr txBox="1"/>
          <p:nvPr/>
        </p:nvSpPr>
        <p:spPr>
          <a:xfrm>
            <a:off x="818920" y="24083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4" name="Google Shape;724;p15"/>
          <p:cNvSpPr txBox="1"/>
          <p:nvPr/>
        </p:nvSpPr>
        <p:spPr>
          <a:xfrm>
            <a:off x="971320" y="25607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5" name="Google Shape;725;p15"/>
          <p:cNvSpPr txBox="1"/>
          <p:nvPr/>
        </p:nvSpPr>
        <p:spPr>
          <a:xfrm>
            <a:off x="1123720" y="27131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6" name="Google Shape;726;p15"/>
          <p:cNvSpPr txBox="1"/>
          <p:nvPr/>
        </p:nvSpPr>
        <p:spPr>
          <a:xfrm>
            <a:off x="1123720" y="2408345"/>
            <a:ext cx="6218400" cy="59092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Εξατομικευμένη υποστήριξη</a:t>
            </a:r>
            <a:r>
              <a:rPr lang="en-GB" sz="2400" b="0" i="0" u="none" strike="noStrike" cap="none">
                <a:solidFill>
                  <a:schemeClr val="dk1"/>
                </a:solidFill>
                <a:latin typeface="Calibri"/>
                <a:ea typeface="Calibri"/>
                <a:cs typeface="Calibri"/>
                <a:sym typeface="Calibri"/>
              </a:rPr>
              <a:t>: Οι εκπαιδευτικοί παρέχουν εξατομικευμένη καθοδήγηση, διευκρινίσεις και ενθάρρυνση, προωθώντας τη βαθύτερη κατανόηση.</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Ενδυνάμωση</a:t>
            </a:r>
            <a:r>
              <a:rPr lang="en-GB" sz="2400" b="0" i="0" u="none" strike="noStrike" cap="none">
                <a:solidFill>
                  <a:schemeClr val="dk1"/>
                </a:solidFill>
                <a:latin typeface="Calibri"/>
                <a:ea typeface="Calibri"/>
                <a:cs typeface="Calibri"/>
                <a:sym typeface="Calibri"/>
              </a:rPr>
              <a:t>: Οι μαθητές αναλαμβάνουν την ευθύνη της μαθησιακής τους διαδρομής, εξερευνώντας τα ενδιαφέροντά τους και συμμετέχοντας σε αυτοκατευθυνόμενη μάθηση.</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7" name="Google Shape;727;p15"/>
          <p:cNvSpPr txBox="1"/>
          <p:nvPr/>
        </p:nvSpPr>
        <p:spPr>
          <a:xfrm>
            <a:off x="9478800" y="2805252"/>
            <a:ext cx="6218400" cy="604776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Αμοιβαίος σεβασμός</a:t>
            </a:r>
            <a:r>
              <a:rPr lang="en-GB" sz="2400" b="0" i="0" u="none" strike="noStrike" cap="none">
                <a:solidFill>
                  <a:schemeClr val="dk1"/>
                </a:solidFill>
                <a:latin typeface="Calibri"/>
                <a:ea typeface="Calibri"/>
                <a:cs typeface="Calibri"/>
                <a:sym typeface="Calibri"/>
              </a:rPr>
              <a:t>: Η σχέση μαθητή-καθηγητή εξελίσσεται σε εταιρική σχέση κοινής ευθύνης και αμοιβαίου σεβασμού.</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Ενισχυμένη μάθηση: </a:t>
            </a:r>
            <a:r>
              <a:rPr lang="en-GB" sz="2400" b="0" i="0" u="none" strike="noStrike" cap="none">
                <a:solidFill>
                  <a:schemeClr val="dk1"/>
                </a:solidFill>
                <a:latin typeface="Calibri"/>
                <a:ea typeface="Calibri"/>
                <a:cs typeface="Calibri"/>
                <a:sym typeface="Calibri"/>
              </a:rPr>
              <a:t>Γνωρίστε τη μεταμορφωτική δύναμη της ανεστραμμένης μάθησης για τον εμπλουτισμό των σχέσεων μεταξύ μαθητών και καθηγητών και την ενίσχυση της ακαδημαϊκής επιτυχίας.</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8" name="Google Shape;728;p15"/>
          <p:cNvSpPr/>
          <p:nvPr/>
        </p:nvSpPr>
        <p:spPr>
          <a:xfrm>
            <a:off x="7617928" y="4107693"/>
            <a:ext cx="1219200" cy="1835440"/>
          </a:xfrm>
          <a:prstGeom prst="rightArrow">
            <a:avLst>
              <a:gd name="adj1" fmla="val 50000"/>
              <a:gd name="adj2" fmla="val 50000"/>
            </a:avLst>
          </a:prstGeom>
          <a:solidFill>
            <a:schemeClr val="accent6">
              <a:alpha val="94901"/>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5"/>
          <p:cNvSpPr txBox="1"/>
          <p:nvPr/>
        </p:nvSpPr>
        <p:spPr>
          <a:xfrm>
            <a:off x="5170626" y="8918088"/>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32" name="Google Shape;732;p1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33" name="Google Shape;733;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16"/>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Προκλήσεις κατά την εφαρμογή ενός μοντέλου ανεστραμμένης τάξης</a:t>
            </a:r>
            <a:endParaRPr sz="4000" b="0" i="0" u="none" strike="noStrike" cap="none">
              <a:solidFill>
                <a:srgbClr val="033C5B"/>
              </a:solidFill>
              <a:latin typeface="Arial"/>
              <a:ea typeface="Arial"/>
              <a:cs typeface="Arial"/>
              <a:sym typeface="Arial"/>
            </a:endParaRPr>
          </a:p>
        </p:txBody>
      </p:sp>
      <p:sp>
        <p:nvSpPr>
          <p:cNvPr id="746" name="Google Shape;746;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7" name="Google Shape;747;p16"/>
          <p:cNvSpPr txBox="1"/>
          <p:nvPr/>
        </p:nvSpPr>
        <p:spPr>
          <a:xfrm>
            <a:off x="11520000" y="3636000"/>
            <a:ext cx="5292000" cy="451708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Οι μαθητές και οι εκπαιδευτικοί που είναι συνηθισμένοι στις παραδοσιακές μεθόδους διδασκαλίας μπορεί να αντισταθούν στη στροφή προς την ανεστραμμένη μάθηση.</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Ορισμένοι μαθητές προτιμούν παθητικές μεθόδους διδασκαλίας, ενώ οι εκπαιδευτικοί μπορεί να δυσκολεύονται με τις νέες τεχνολογίες.</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Το ξεπέρασμα της αντίστασης προϋποθέτει την καλλιέργεια μιας κουλτούρας καινοτομίας και την παροχή ισχυρών ευκαιριών επαγγελματικής ανάπτυξης.</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Arial"/>
              <a:ea typeface="Arial"/>
              <a:cs typeface="Arial"/>
              <a:sym typeface="Arial"/>
            </a:endParaRPr>
          </a:p>
        </p:txBody>
      </p:sp>
      <p:sp>
        <p:nvSpPr>
          <p:cNvPr id="748" name="Google Shape;748;p16"/>
          <p:cNvSpPr txBox="1"/>
          <p:nvPr/>
        </p:nvSpPr>
        <p:spPr>
          <a:xfrm>
            <a:off x="6156000" y="3635999"/>
            <a:ext cx="5292000" cy="4517081"/>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Οι μαθητές και οι εκπαιδευτικοί που είναι συνηθισμένοι στις παραδοσιακές μεθόδους διδασκαλίας μπορεί να αντισταθούν στη στροφή προς την ανεστραμμένη μάθηση.</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Ορισμένοι μαθητές προτιμούν παθητικές μεθόδους διδασκαλίας, ενώ οι εκπαιδευτικοί μπορεί να δυσκολεύονται με τις νέες τεχνολογίες.</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Το ξεπέρασμα της αντίστασης προϋποθέτει την καλλιέργεια μιας κουλτούρας καινοτομίας και την παροχή ισχυρών ευκαιριών επαγγελματικής ανάπτυξης.</a:t>
            </a:r>
            <a:endParaRPr sz="2000" b="0" i="0" u="none" strike="noStrike" cap="none">
              <a:solidFill>
                <a:srgbClr val="000000"/>
              </a:solidFill>
              <a:latin typeface="Arial"/>
              <a:ea typeface="Arial"/>
              <a:cs typeface="Arial"/>
              <a:sym typeface="Arial"/>
            </a:endParaRPr>
          </a:p>
        </p:txBody>
      </p:sp>
      <p:sp>
        <p:nvSpPr>
          <p:cNvPr id="749" name="Google Shape;749;p16"/>
          <p:cNvSpPr txBox="1"/>
          <p:nvPr/>
        </p:nvSpPr>
        <p:spPr>
          <a:xfrm>
            <a:off x="792000" y="3635999"/>
            <a:ext cx="5292000" cy="4517081"/>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Άνιση πρόσβαση των μαθητών στην τεχνολογία και τη συνδεσιμότητα στο διαδίκτυο.</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Οι ανισότητες εμποδίζουν την ενασχόληση με το υλικό πριν από την τάξη, επηρεάζοντας τη συμμετοχή στην ανεστραμμένη μάθηση.</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rgbClr val="000000"/>
                </a:solidFill>
                <a:latin typeface="Arial"/>
                <a:ea typeface="Arial"/>
                <a:cs typeface="Arial"/>
                <a:sym typeface="Arial"/>
              </a:rPr>
              <a:t>Ο μετριασμός απαιτεί από τα σχολεία να εξασφαλίζουν ισότιμη πρόσβαση σε αναγκαίους πόρους για όλους τους μαθητές.</a:t>
            </a:r>
            <a:endParaRPr sz="1200" b="0" i="0" u="none" strike="noStrike" cap="none">
              <a:solidFill>
                <a:srgbClr val="000000"/>
              </a:solidFill>
              <a:latin typeface="Arial"/>
              <a:ea typeface="Arial"/>
              <a:cs typeface="Arial"/>
              <a:sym typeface="Arial"/>
            </a:endParaRPr>
          </a:p>
        </p:txBody>
      </p:sp>
      <p:sp>
        <p:nvSpPr>
          <p:cNvPr id="750" name="Google Shape;750;p16"/>
          <p:cNvSpPr/>
          <p:nvPr/>
        </p:nvSpPr>
        <p:spPr>
          <a:xfrm>
            <a:off x="791999"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1. Ψηφιακό χάσμα:</a:t>
            </a:r>
            <a:endParaRPr sz="1400" b="0" i="0" u="none" strike="noStrike" cap="none">
              <a:solidFill>
                <a:srgbClr val="000000"/>
              </a:solidFill>
              <a:latin typeface="Arial"/>
              <a:ea typeface="Arial"/>
              <a:cs typeface="Arial"/>
              <a:sym typeface="Arial"/>
            </a:endParaRPr>
          </a:p>
        </p:txBody>
      </p:sp>
      <p:sp>
        <p:nvSpPr>
          <p:cNvPr id="751" name="Google Shape;751;p16"/>
          <p:cNvSpPr/>
          <p:nvPr/>
        </p:nvSpPr>
        <p:spPr>
          <a:xfrm>
            <a:off x="6156000"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2. Αντίσταση στην αλλαγή: </a:t>
            </a:r>
            <a:endParaRPr sz="2600" b="1" i="0" u="none" strike="noStrike" cap="none">
              <a:solidFill>
                <a:schemeClr val="dk1"/>
              </a:solidFill>
              <a:latin typeface="Arial"/>
              <a:ea typeface="Arial"/>
              <a:cs typeface="Arial"/>
              <a:sym typeface="Arial"/>
            </a:endParaRPr>
          </a:p>
        </p:txBody>
      </p:sp>
      <p:sp>
        <p:nvSpPr>
          <p:cNvPr id="752" name="Google Shape;752;p16"/>
          <p:cNvSpPr/>
          <p:nvPr/>
        </p:nvSpPr>
        <p:spPr>
          <a:xfrm>
            <a:off x="11520000"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 3. Αντίσταση στην αλλαγή:</a:t>
            </a:r>
            <a:endParaRPr sz="2600" b="1" i="0" u="none" strike="noStrike" cap="none">
              <a:solidFill>
                <a:schemeClr val="dk1"/>
              </a:solidFill>
              <a:latin typeface="Arial"/>
              <a:ea typeface="Arial"/>
              <a:cs typeface="Arial"/>
              <a:sym typeface="Arial"/>
            </a:endParaRPr>
          </a:p>
        </p:txBody>
      </p:sp>
      <p:sp>
        <p:nvSpPr>
          <p:cNvPr id="753" name="Google Shape;753;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6"/>
          <p:cNvSpPr txBox="1"/>
          <p:nvPr/>
        </p:nvSpPr>
        <p:spPr>
          <a:xfrm>
            <a:off x="5170626" y="8936619"/>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56" name="Google Shape;756;p16"/>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28"/>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8"/>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GB" sz="6999" b="0" i="0" u="none" strike="noStrike" cap="none" dirty="0" err="1">
                <a:solidFill>
                  <a:srgbClr val="033C5B"/>
                </a:solidFill>
                <a:latin typeface="Arial"/>
                <a:ea typeface="Arial"/>
                <a:cs typeface="Arial"/>
                <a:sym typeface="Arial"/>
              </a:rPr>
              <a:t>Δρ</a:t>
            </a:r>
            <a:r>
              <a:rPr lang="en-GB" sz="6999" b="0" i="0" u="none" strike="noStrike" cap="none" dirty="0">
                <a:solidFill>
                  <a:srgbClr val="033C5B"/>
                </a:solidFill>
                <a:latin typeface="Arial"/>
                <a:ea typeface="Arial"/>
                <a:cs typeface="Arial"/>
                <a:sym typeface="Arial"/>
              </a:rPr>
              <a:t>αστηριότητα αναστοχασμού</a:t>
            </a:r>
            <a:endParaRPr sz="1400" b="0" i="0" u="none" strike="noStrike" cap="none" dirty="0">
              <a:solidFill>
                <a:srgbClr val="000000"/>
              </a:solidFill>
              <a:latin typeface="Arial"/>
              <a:ea typeface="Arial"/>
              <a:cs typeface="Arial"/>
              <a:sym typeface="Arial"/>
            </a:endParaRPr>
          </a:p>
        </p:txBody>
      </p:sp>
      <p:sp>
        <p:nvSpPr>
          <p:cNvPr id="768" name="Google Shape;768;p28"/>
          <p:cNvSpPr txBox="1"/>
          <p:nvPr/>
        </p:nvSpPr>
        <p:spPr>
          <a:xfrm>
            <a:off x="3058697" y="2006533"/>
            <a:ext cx="11844880" cy="6204776"/>
          </a:xfrm>
          <a:prstGeom prst="rect">
            <a:avLst/>
          </a:prstGeom>
          <a:noFill/>
          <a:ln>
            <a:noFill/>
          </a:ln>
        </p:spPr>
        <p:txBody>
          <a:bodyPr spcFirstLastPara="1" wrap="square" lIns="0" tIns="0" rIns="0" bIns="0" anchor="t" anchorCtr="0">
            <a:spAutoFit/>
          </a:bodyPr>
          <a:lstStyle/>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en-GB" sz="2400" b="0" i="0" u="none" strike="noStrike" cap="none" dirty="0" err="1">
                <a:solidFill>
                  <a:srgbClr val="121212"/>
                </a:solidFill>
                <a:latin typeface="Arial"/>
                <a:ea typeface="Arial"/>
                <a:cs typeface="Arial"/>
                <a:sym typeface="Arial"/>
              </a:rPr>
              <a:t>Σκεφτείτε</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γενικά</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το</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μοντέλο</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της</a:t>
            </a:r>
            <a:r>
              <a:rPr lang="en-GB" sz="2400" b="0" i="0" u="none" strike="noStrike" cap="none" dirty="0">
                <a:solidFill>
                  <a:srgbClr val="121212"/>
                </a:solidFill>
                <a:latin typeface="Arial"/>
                <a:ea typeface="Arial"/>
                <a:cs typeface="Arial"/>
                <a:sym typeface="Arial"/>
              </a:rPr>
              <a:t> α</a:t>
            </a:r>
            <a:r>
              <a:rPr lang="en-GB" sz="2400" b="0" i="0" u="none" strike="noStrike" cap="none" dirty="0" err="1">
                <a:solidFill>
                  <a:srgbClr val="121212"/>
                </a:solidFill>
                <a:latin typeface="Arial"/>
                <a:ea typeface="Arial"/>
                <a:cs typeface="Arial"/>
                <a:sym typeface="Arial"/>
              </a:rPr>
              <a:t>νεστρ</a:t>
            </a:r>
            <a:r>
              <a:rPr lang="en-GB" sz="2400" b="0" i="0" u="none" strike="noStrike" cap="none" dirty="0">
                <a:solidFill>
                  <a:srgbClr val="121212"/>
                </a:solidFill>
                <a:latin typeface="Arial"/>
                <a:ea typeface="Arial"/>
                <a:cs typeface="Arial"/>
                <a:sym typeface="Arial"/>
              </a:rPr>
              <a:t>αμμένης τάξης. </a:t>
            </a:r>
            <a:r>
              <a:rPr lang="en-GB" sz="2400" b="0" i="0" u="none" strike="noStrike" cap="none" dirty="0" err="1">
                <a:solidFill>
                  <a:srgbClr val="121212"/>
                </a:solidFill>
                <a:latin typeface="Arial"/>
                <a:ea typeface="Arial"/>
                <a:cs typeface="Arial"/>
                <a:sym typeface="Arial"/>
              </a:rPr>
              <a:t>Ποι</a:t>
            </a:r>
            <a:r>
              <a:rPr lang="en-GB" sz="2400" b="0" i="0" u="none" strike="noStrike" cap="none" dirty="0">
                <a:solidFill>
                  <a:srgbClr val="121212"/>
                </a:solidFill>
                <a:latin typeface="Arial"/>
                <a:ea typeface="Arial"/>
                <a:cs typeface="Arial"/>
                <a:sym typeface="Arial"/>
              </a:rPr>
              <a:t>α είναι τα σημαντικότερα πλεονεκτήματά του; Εξετάστε πτυχές όπως η δέσμευση των μαθητών, η συνεργατική μάθηση, η προσβασιμότητα στο εκπαιδευτικό υλικό, η χρήση της τεχνολογίας και ο τρόπος με τον οποίο μετατοπίζεται η μαθησιακή διαδικασία. </a:t>
            </a:r>
            <a:r>
              <a:rPr lang="en-GB" sz="2400" b="0" i="0" u="none" strike="noStrike" cap="none" dirty="0" err="1">
                <a:solidFill>
                  <a:srgbClr val="121212"/>
                </a:solidFill>
                <a:latin typeface="Arial"/>
                <a:ea typeface="Arial"/>
                <a:cs typeface="Arial"/>
                <a:sym typeface="Arial"/>
              </a:rPr>
              <a:t>Πώς</a:t>
            </a:r>
            <a:r>
              <a:rPr lang="en-GB" sz="2400" b="0" i="0" u="none" strike="noStrike" cap="none" dirty="0">
                <a:solidFill>
                  <a:srgbClr val="121212"/>
                </a:solidFill>
                <a:latin typeface="Arial"/>
                <a:ea typeface="Arial"/>
                <a:cs typeface="Arial"/>
                <a:sym typeface="Arial"/>
              </a:rPr>
              <a:t> α</a:t>
            </a:r>
            <a:r>
              <a:rPr lang="en-GB" sz="2400" b="0" i="0" u="none" strike="noStrike" cap="none" dirty="0" err="1">
                <a:solidFill>
                  <a:srgbClr val="121212"/>
                </a:solidFill>
                <a:latin typeface="Arial"/>
                <a:ea typeface="Arial"/>
                <a:cs typeface="Arial"/>
                <a:sym typeface="Arial"/>
              </a:rPr>
              <a:t>υτό</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το</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μοντέλο</a:t>
            </a:r>
            <a:r>
              <a:rPr lang="en-GB" sz="2400" b="0" i="0" u="none" strike="noStrike" cap="none" dirty="0">
                <a:solidFill>
                  <a:srgbClr val="121212"/>
                </a:solidFill>
                <a:latin typeface="Arial"/>
                <a:ea typeface="Arial"/>
                <a:cs typeface="Arial"/>
                <a:sym typeface="Arial"/>
              </a:rPr>
              <a:t> π</a:t>
            </a:r>
            <a:r>
              <a:rPr lang="en-GB" sz="2400" b="0" i="0" u="none" strike="noStrike" cap="none" dirty="0" err="1">
                <a:solidFill>
                  <a:srgbClr val="121212"/>
                </a:solidFill>
                <a:latin typeface="Arial"/>
                <a:ea typeface="Arial"/>
                <a:cs typeface="Arial"/>
                <a:sym typeface="Arial"/>
              </a:rPr>
              <a:t>ροωθεί</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την</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ενεργητική</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μάθηση</a:t>
            </a:r>
            <a:r>
              <a:rPr lang="en-GB" sz="2400" b="0" i="0" u="none" strike="noStrike" cap="none" dirty="0">
                <a:solidFill>
                  <a:srgbClr val="121212"/>
                </a:solidFill>
                <a:latin typeface="Arial"/>
                <a:ea typeface="Arial"/>
                <a:cs typeface="Arial"/>
                <a:sym typeface="Arial"/>
              </a:rPr>
              <a:t> και </a:t>
            </a:r>
            <a:r>
              <a:rPr lang="en-GB" sz="2400" b="0" i="0" u="none" strike="noStrike" cap="none" dirty="0" err="1">
                <a:solidFill>
                  <a:srgbClr val="121212"/>
                </a:solidFill>
                <a:latin typeface="Arial"/>
                <a:ea typeface="Arial"/>
                <a:cs typeface="Arial"/>
                <a:sym typeface="Arial"/>
              </a:rPr>
              <a:t>τη</a:t>
            </a:r>
            <a:r>
              <a:rPr lang="en-GB" sz="2400" b="0" i="0" u="none" strike="noStrike" cap="none" dirty="0">
                <a:solidFill>
                  <a:srgbClr val="121212"/>
                </a:solidFill>
                <a:latin typeface="Arial"/>
                <a:ea typeface="Arial"/>
                <a:cs typeface="Arial"/>
                <a:sym typeface="Arial"/>
              </a:rPr>
              <a:t> μα</a:t>
            </a:r>
            <a:r>
              <a:rPr lang="en-GB" sz="2400" b="0" i="0" u="none" strike="noStrike" cap="none" dirty="0" err="1">
                <a:solidFill>
                  <a:srgbClr val="121212"/>
                </a:solidFill>
                <a:latin typeface="Arial"/>
                <a:ea typeface="Arial"/>
                <a:cs typeface="Arial"/>
                <a:sym typeface="Arial"/>
              </a:rPr>
              <a:t>θητοκεντρική</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διδ</a:t>
            </a:r>
            <a:r>
              <a:rPr lang="en-GB" sz="2400" b="0" i="0" u="none" strike="noStrike" cap="none" dirty="0">
                <a:solidFill>
                  <a:srgbClr val="121212"/>
                </a:solidFill>
                <a:latin typeface="Arial"/>
                <a:ea typeface="Arial"/>
                <a:cs typeface="Arial"/>
                <a:sym typeface="Arial"/>
              </a:rPr>
              <a:t>ασκαλία σε σύγκριση με τις παραδοσιακές μεθόδους διδασκαλίας;</a:t>
            </a:r>
            <a:endParaRPr sz="1200" b="0" i="0" u="none" strike="noStrike" cap="none" dirty="0">
              <a:solidFill>
                <a:srgbClr val="000000"/>
              </a:solidFill>
              <a:latin typeface="Arial"/>
              <a:ea typeface="Arial"/>
              <a:cs typeface="Arial"/>
              <a:sym typeface="Arial"/>
            </a:endParaRPr>
          </a:p>
          <a:p>
            <a:pPr marL="342900" marR="0" lvl="0" indent="-342900" algn="l" rtl="0">
              <a:lnSpc>
                <a:spcPct val="140015"/>
              </a:lnSpc>
              <a:spcBef>
                <a:spcPts val="0"/>
              </a:spcBef>
              <a:spcAft>
                <a:spcPts val="0"/>
              </a:spcAft>
              <a:buClr>
                <a:srgbClr val="000000"/>
              </a:buClr>
              <a:buSzPts val="2599"/>
              <a:buFont typeface="Arial" panose="020B0604020202020204" pitchFamily="34" charset="0"/>
              <a:buChar char="•"/>
            </a:pPr>
            <a:r>
              <a:rPr lang="en-GB" sz="2400" b="0" i="0" u="none" strike="noStrike" cap="none" dirty="0" err="1">
                <a:solidFill>
                  <a:srgbClr val="121212"/>
                </a:solidFill>
                <a:latin typeface="Arial"/>
                <a:ea typeface="Arial"/>
                <a:cs typeface="Arial"/>
                <a:sym typeface="Arial"/>
              </a:rPr>
              <a:t>Αν</a:t>
            </a:r>
            <a:r>
              <a:rPr lang="en-GB" sz="2400" b="0" i="0" u="none" strike="noStrike" cap="none" dirty="0">
                <a:solidFill>
                  <a:srgbClr val="121212"/>
                </a:solidFill>
                <a:latin typeface="Arial"/>
                <a:ea typeface="Arial"/>
                <a:cs typeface="Arial"/>
                <a:sym typeface="Arial"/>
              </a:rPr>
              <a:t>αλογιζόμενοι την ανεστραμμένη τάξη, εντοπίστε τους τομείς που θα μπορούσαν να βελτιωθούν. Υπ</a:t>
            </a:r>
            <a:r>
              <a:rPr lang="en-GB" sz="2400" b="0" i="0" u="none" strike="noStrike" cap="none" dirty="0" err="1">
                <a:solidFill>
                  <a:srgbClr val="121212"/>
                </a:solidFill>
                <a:latin typeface="Arial"/>
                <a:ea typeface="Arial"/>
                <a:cs typeface="Arial"/>
                <a:sym typeface="Arial"/>
              </a:rPr>
              <a:t>άρχουν</a:t>
            </a:r>
            <a:r>
              <a:rPr lang="en-GB" sz="2400" b="0" i="0" u="none" strike="noStrike" cap="none" dirty="0">
                <a:solidFill>
                  <a:srgbClr val="121212"/>
                </a:solidFill>
                <a:latin typeface="Arial"/>
                <a:ea typeface="Arial"/>
                <a:cs typeface="Arial"/>
                <a:sym typeface="Arial"/>
              </a:rPr>
              <a:t> π</a:t>
            </a:r>
            <a:r>
              <a:rPr lang="en-GB" sz="2400" b="0" i="0" u="none" strike="noStrike" cap="none" dirty="0" err="1">
                <a:solidFill>
                  <a:srgbClr val="121212"/>
                </a:solidFill>
                <a:latin typeface="Arial"/>
                <a:ea typeface="Arial"/>
                <a:cs typeface="Arial"/>
                <a:sym typeface="Arial"/>
              </a:rPr>
              <a:t>ροκλήσεις</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στο</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σχολείο</a:t>
            </a:r>
            <a:r>
              <a:rPr lang="en-GB" sz="2400" b="0" i="0" u="none" strike="noStrike" cap="none" dirty="0">
                <a:solidFill>
                  <a:srgbClr val="121212"/>
                </a:solidFill>
                <a:latin typeface="Arial"/>
                <a:ea typeface="Arial"/>
                <a:cs typeface="Arial"/>
                <a:sym typeface="Arial"/>
              </a:rPr>
              <a:t> σας ή κα</a:t>
            </a:r>
            <a:r>
              <a:rPr lang="en-GB" sz="2400" b="0" i="0" u="none" strike="noStrike" cap="none" dirty="0" err="1">
                <a:solidFill>
                  <a:srgbClr val="121212"/>
                </a:solidFill>
                <a:latin typeface="Arial"/>
                <a:ea typeface="Arial"/>
                <a:cs typeface="Arial"/>
                <a:sym typeface="Arial"/>
              </a:rPr>
              <a:t>τά</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τη</a:t>
            </a:r>
            <a:r>
              <a:rPr lang="en-GB" sz="2400" b="0" i="0" u="none" strike="noStrike" cap="none" dirty="0">
                <a:solidFill>
                  <a:srgbClr val="121212"/>
                </a:solidFill>
                <a:latin typeface="Arial"/>
                <a:ea typeface="Arial"/>
                <a:cs typeface="Arial"/>
                <a:sym typeface="Arial"/>
              </a:rPr>
              <a:t> </a:t>
            </a:r>
            <a:r>
              <a:rPr lang="en-GB" sz="2400" b="0" i="0" u="none" strike="noStrike" cap="none" dirty="0" err="1">
                <a:solidFill>
                  <a:srgbClr val="121212"/>
                </a:solidFill>
                <a:latin typeface="Arial"/>
                <a:ea typeface="Arial"/>
                <a:cs typeface="Arial"/>
                <a:sym typeface="Arial"/>
              </a:rPr>
              <a:t>διάρκει</a:t>
            </a:r>
            <a:r>
              <a:rPr lang="en-GB" sz="2400" b="0" i="0" u="none" strike="noStrike" cap="none" dirty="0">
                <a:solidFill>
                  <a:srgbClr val="121212"/>
                </a:solidFill>
                <a:latin typeface="Arial"/>
                <a:ea typeface="Arial"/>
                <a:cs typeface="Arial"/>
                <a:sym typeface="Arial"/>
              </a:rPr>
              <a:t>α της καθημερινής διδακτικής σας πρακτικής που σχετίζονται με την πρόσβαση στην τεχνολογία, την υπευθυνότητα των μαθητών για την εργασία πριν από την τάξη, την αποτελεσματικότητα των δραστηριοτήτων μέσα στην τάξη ή την ισορροπία μεταξύ ανεξάρτητης μάθησης και καθοδηγούμενης διδασκαλίας;</a:t>
            </a:r>
            <a:endParaRPr sz="1200" b="0" i="0" u="none" strike="noStrike" cap="none" dirty="0">
              <a:solidFill>
                <a:srgbClr val="000000"/>
              </a:solidFill>
              <a:latin typeface="Arial"/>
              <a:ea typeface="Arial"/>
              <a:cs typeface="Arial"/>
              <a:sym typeface="Arial"/>
            </a:endParaRPr>
          </a:p>
        </p:txBody>
      </p:sp>
      <p:sp>
        <p:nvSpPr>
          <p:cNvPr id="769" name="Google Shape;769;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8"/>
          <p:cNvSpPr txBox="1"/>
          <p:nvPr/>
        </p:nvSpPr>
        <p:spPr>
          <a:xfrm>
            <a:off x="5156771" y="8909854"/>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772" name="Google Shape;772;p28"/>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Τι είναι η Ανεστραμμένη Τάξη;</a:t>
            </a:r>
            <a:endParaRPr sz="5400" b="1" i="0" u="none" strike="noStrike" cap="none">
              <a:solidFill>
                <a:srgbClr val="033C5B"/>
              </a:solidFill>
              <a:latin typeface="Arial"/>
              <a:ea typeface="Arial"/>
              <a:cs typeface="Arial"/>
              <a:sym typeface="Arial"/>
            </a:endParaRPr>
          </a:p>
        </p:txBody>
      </p:sp>
      <p:sp>
        <p:nvSpPr>
          <p:cNvPr id="119" name="Google Shape;11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
          <p:cNvSpPr txBox="1"/>
          <p:nvPr/>
        </p:nvSpPr>
        <p:spPr>
          <a:xfrm>
            <a:off x="1098886" y="3013680"/>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3600" b="0" i="1" u="none" strike="noStrike" cap="none">
                <a:solidFill>
                  <a:srgbClr val="E36C09"/>
                </a:solidFill>
                <a:latin typeface="Arial"/>
                <a:ea typeface="Arial"/>
                <a:cs typeface="Arial"/>
                <a:sym typeface="Arial"/>
              </a:rPr>
              <a:t>Η ανεστραμμένη τάξη είναι μια μορφή μικτής μάθησης, όπου οι μαθητές διαβάζουν ή παρακολουθούν online υλικό διαλέξεων στο σπίτι, πριν συμμετάσχουν σε αλληλεπίδραση σε περιβάλλον τάξης.</a:t>
            </a:r>
            <a:endParaRPr sz="3600" b="0" i="1" u="none" strike="noStrike" cap="none">
              <a:solidFill>
                <a:srgbClr val="E36C09"/>
              </a:solidFill>
              <a:latin typeface="Arial"/>
              <a:ea typeface="Arial"/>
              <a:cs typeface="Arial"/>
              <a:sym typeface="Arial"/>
            </a:endParaRPr>
          </a:p>
        </p:txBody>
      </p:sp>
      <p:sp>
        <p:nvSpPr>
          <p:cNvPr id="121" name="Google Shape;121;p4"/>
          <p:cNvSpPr txBox="1"/>
          <p:nvPr/>
        </p:nvSpPr>
        <p:spPr>
          <a:xfrm>
            <a:off x="1116128" y="4879031"/>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800" b="0" i="1" u="none" strike="noStrike" cap="none">
                <a:solidFill>
                  <a:srgbClr val="121212"/>
                </a:solidFill>
                <a:latin typeface="Arial"/>
                <a:ea typeface="Arial"/>
                <a:cs typeface="Arial"/>
                <a:sym typeface="Arial"/>
              </a:rPr>
              <a:t>Γλωσσάριο UNESCO-UNEVOC. Διαθέσιμο </a:t>
            </a:r>
            <a:r>
              <a:rPr lang="en-GB" sz="2800" b="0" i="1" u="sng" strike="noStrike" cap="none">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εδώ</a:t>
            </a:r>
            <a:r>
              <a:rPr lang="en-GB" sz="2800" b="0" i="1" u="none" strike="noStrike" cap="none">
                <a:solidFill>
                  <a:srgbClr val="121212"/>
                </a:solidFill>
                <a:latin typeface="Arial"/>
                <a:ea typeface="Arial"/>
                <a:cs typeface="Arial"/>
                <a:sym typeface="Arial"/>
              </a:rPr>
              <a:t>.</a:t>
            </a:r>
            <a:endParaRPr sz="2800" b="0" i="1" u="none" strike="noStrike" cap="none">
              <a:solidFill>
                <a:srgbClr val="121212"/>
              </a:solidFill>
              <a:latin typeface="Arial"/>
              <a:ea typeface="Arial"/>
              <a:cs typeface="Arial"/>
              <a:sym typeface="Arial"/>
            </a:endParaRPr>
          </a:p>
        </p:txBody>
      </p:sp>
      <p:sp>
        <p:nvSpPr>
          <p:cNvPr id="122" name="Google Shape;12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5156771" y="9004880"/>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125" name="Google Shape;125;p4"/>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18"/>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Τι είναι η Ανεστραμμένη Τάξη;</a:t>
            </a:r>
            <a:endParaRPr sz="5400" b="1" i="0" u="none" strike="noStrike" cap="none">
              <a:solidFill>
                <a:srgbClr val="033C5B"/>
              </a:solidFill>
              <a:latin typeface="Arial"/>
              <a:ea typeface="Arial"/>
              <a:cs typeface="Arial"/>
              <a:sym typeface="Arial"/>
            </a:endParaRPr>
          </a:p>
        </p:txBody>
      </p:sp>
      <p:sp>
        <p:nvSpPr>
          <p:cNvPr id="138" name="Google Shape;138;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9" name="Google Shape;139;p18"/>
          <p:cNvGrpSpPr/>
          <p:nvPr/>
        </p:nvGrpSpPr>
        <p:grpSpPr>
          <a:xfrm>
            <a:off x="5219915" y="2334339"/>
            <a:ext cx="6386179" cy="6386179"/>
            <a:chOff x="4834248" y="0"/>
            <a:chExt cx="6386179" cy="6386179"/>
          </a:xfrm>
        </p:grpSpPr>
        <p:sp>
          <p:nvSpPr>
            <p:cNvPr id="140" name="Google Shape;140;p18"/>
            <p:cNvSpPr/>
            <p:nvPr/>
          </p:nvSpPr>
          <p:spPr>
            <a:xfrm>
              <a:off x="4834248" y="0"/>
              <a:ext cx="6386179" cy="6386179"/>
            </a:xfrm>
            <a:prstGeom prst="quadArrow">
              <a:avLst>
                <a:gd name="adj1" fmla="val 2000"/>
                <a:gd name="adj2" fmla="val 4000"/>
                <a:gd name="adj3" fmla="val 5000"/>
              </a:avLst>
            </a:prstGeom>
            <a:solidFill>
              <a:srgbClr val="FBDCCE"/>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8"/>
            <p:cNvSpPr/>
            <p:nvPr/>
          </p:nvSpPr>
          <p:spPr>
            <a:xfrm>
              <a:off x="5249349"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txBox="1"/>
            <p:nvPr/>
          </p:nvSpPr>
          <p:spPr>
            <a:xfrm>
              <a:off x="5374048"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Η ανεστραμμένη τάξη είναι μια αντίστροφη μέθοδος διδασκαλίας όπου οι παραδοσιακές δραστηριότητες της τάξης ολοκληρώνονται εκτός του διδακτικού χρόνου.</a:t>
              </a:r>
              <a:endParaRPr sz="1600" b="0" i="0" u="none" strike="noStrike" cap="none">
                <a:solidFill>
                  <a:srgbClr val="262626"/>
                </a:solidFill>
                <a:latin typeface="Arial"/>
                <a:ea typeface="Arial"/>
                <a:cs typeface="Arial"/>
                <a:sym typeface="Arial"/>
              </a:endParaRPr>
            </a:p>
          </p:txBody>
        </p:sp>
        <p:sp>
          <p:nvSpPr>
            <p:cNvPr id="143" name="Google Shape;143;p18"/>
            <p:cNvSpPr/>
            <p:nvPr/>
          </p:nvSpPr>
          <p:spPr>
            <a:xfrm>
              <a:off x="8250853"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8"/>
            <p:cNvSpPr txBox="1"/>
            <p:nvPr/>
          </p:nvSpPr>
          <p:spPr>
            <a:xfrm>
              <a:off x="8375552"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Ο χρόνος διδασκαλίας είναι αφιερωμένος στη συζήτηση, την επίλυση προβλημάτων και την αλληλεπίδραση των μαθητών.</a:t>
              </a:r>
              <a:endParaRPr sz="1600" b="0" i="0" u="none" strike="noStrike" cap="none">
                <a:solidFill>
                  <a:srgbClr val="262626"/>
                </a:solidFill>
                <a:latin typeface="Arial"/>
                <a:ea typeface="Arial"/>
                <a:cs typeface="Arial"/>
                <a:sym typeface="Arial"/>
              </a:endParaRPr>
            </a:p>
          </p:txBody>
        </p:sp>
        <p:sp>
          <p:nvSpPr>
            <p:cNvPr id="145" name="Google Shape;145;p18"/>
            <p:cNvSpPr/>
            <p:nvPr/>
          </p:nvSpPr>
          <p:spPr>
            <a:xfrm>
              <a:off x="5249349"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txBox="1"/>
            <p:nvPr/>
          </p:nvSpPr>
          <p:spPr>
            <a:xfrm>
              <a:off x="5374048" y="3541304"/>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Αυτή η προσέγγιση είναι μαθητοκεντρική και τεχνολογική, επιτρέποντας στους μαθητές να ασχοληθούν με το περιεχόμενο με τον δικό τους ρυθμό.</a:t>
              </a:r>
              <a:endParaRPr sz="1600" b="0" i="0" u="none" strike="noStrike" cap="none">
                <a:solidFill>
                  <a:srgbClr val="262626"/>
                </a:solidFill>
                <a:latin typeface="Arial"/>
                <a:ea typeface="Arial"/>
                <a:cs typeface="Arial"/>
                <a:sym typeface="Arial"/>
              </a:endParaRPr>
            </a:p>
          </p:txBody>
        </p:sp>
        <p:sp>
          <p:nvSpPr>
            <p:cNvPr id="147" name="Google Shape;147;p18"/>
            <p:cNvSpPr/>
            <p:nvPr/>
          </p:nvSpPr>
          <p:spPr>
            <a:xfrm>
              <a:off x="8250853"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8"/>
            <p:cNvSpPr txBox="1"/>
            <p:nvPr/>
          </p:nvSpPr>
          <p:spPr>
            <a:xfrm>
              <a:off x="8375552" y="3541304"/>
              <a:ext cx="2429772"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Η μάθηση με ανεστραμμένη τάξη στην επαγγελματική εκπαίδευση ενισχύει την επαγγελματική ανάπτυξη βελτιώνοντας τις γνωστικές δεξιότητες (κριτική σκέψη, επίλυση προβλημάτων) και τις συναισθηματικές καταστάσεις (κίνητρα, αυτοαποτελεσματικότητα).</a:t>
              </a:r>
              <a:endParaRPr sz="1600" b="0" i="0" u="none" strike="noStrike" cap="none">
                <a:solidFill>
                  <a:srgbClr val="262626"/>
                </a:solidFill>
                <a:latin typeface="Arial"/>
                <a:ea typeface="Arial"/>
                <a:cs typeface="Arial"/>
                <a:sym typeface="Arial"/>
              </a:endParaRPr>
            </a:p>
          </p:txBody>
        </p:sp>
      </p:grpSp>
      <p:sp>
        <p:nvSpPr>
          <p:cNvPr id="149" name="Google Shape;149;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8"/>
          <p:cNvSpPr txBox="1"/>
          <p:nvPr/>
        </p:nvSpPr>
        <p:spPr>
          <a:xfrm>
            <a:off x="5156771" y="9063147"/>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152" name="Google Shape;152;p18"/>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22"/>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22"/>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Τι είναι η Ανεστραμμένη Τάξη;</a:t>
            </a:r>
            <a:endParaRPr sz="5400" b="1" i="0" u="none" strike="noStrike" cap="none">
              <a:solidFill>
                <a:srgbClr val="033C5B"/>
              </a:solidFill>
              <a:latin typeface="Arial"/>
              <a:ea typeface="Arial"/>
              <a:cs typeface="Arial"/>
              <a:sym typeface="Arial"/>
            </a:endParaRPr>
          </a:p>
        </p:txBody>
      </p:sp>
      <p:sp>
        <p:nvSpPr>
          <p:cNvPr id="165" name="Google Shape;165;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6" name="Google Shape;166;p22" title="The Flipped Classroom Model"/>
          <p:cNvPicPr preferRelativeResize="0"/>
          <p:nvPr/>
        </p:nvPicPr>
        <p:blipFill rotWithShape="1">
          <a:blip r:embed="rId4">
            <a:alphaModFix/>
          </a:blip>
          <a:srcRect/>
          <a:stretch/>
        </p:blipFill>
        <p:spPr>
          <a:xfrm>
            <a:off x="4898409" y="2744741"/>
            <a:ext cx="8491182" cy="4797518"/>
          </a:xfrm>
          <a:prstGeom prst="rect">
            <a:avLst/>
          </a:prstGeom>
          <a:noFill/>
          <a:ln>
            <a:noFill/>
          </a:ln>
        </p:spPr>
      </p:pic>
      <p:sp>
        <p:nvSpPr>
          <p:cNvPr id="167" name="Google Shape;167;p22"/>
          <p:cNvSpPr txBox="1"/>
          <p:nvPr/>
        </p:nvSpPr>
        <p:spPr>
          <a:xfrm>
            <a:off x="4317138" y="7733384"/>
            <a:ext cx="922588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Arial"/>
                <a:ea typeface="Arial"/>
                <a:cs typeface="Arial"/>
                <a:sym typeface="Arial"/>
              </a:rPr>
              <a:t>Πηγή: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GB" sz="1400" b="0" i="1" u="none" strike="noStrike" cap="none">
                <a:solidFill>
                  <a:srgbClr val="000000"/>
                </a:solidFill>
                <a:latin typeface="Arial"/>
                <a:ea typeface="Arial"/>
                <a:cs typeface="Arial"/>
                <a:sym typeface="Arial"/>
              </a:rPr>
              <a:t>//youtu.be/qdKzSq_t8k8?feature=shared </a:t>
            </a:r>
            <a:endParaRPr sz="1400" b="0" i="1" u="none" strike="noStrike" cap="none">
              <a:solidFill>
                <a:srgbClr val="000000"/>
              </a:solidFill>
              <a:latin typeface="Arial"/>
              <a:ea typeface="Arial"/>
              <a:cs typeface="Arial"/>
              <a:sym typeface="Arial"/>
            </a:endParaRPr>
          </a:p>
        </p:txBody>
      </p:sp>
      <p:sp>
        <p:nvSpPr>
          <p:cNvPr id="168" name="Google Shape;168;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2"/>
          <p:cNvSpPr txBox="1"/>
          <p:nvPr/>
        </p:nvSpPr>
        <p:spPr>
          <a:xfrm>
            <a:off x="5156771" y="8973257"/>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171" name="Google Shape;171;p22"/>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7"/>
          <p:cNvSpPr txBox="1"/>
          <p:nvPr/>
        </p:nvSpPr>
        <p:spPr>
          <a:xfrm>
            <a:off x="770784" y="1189655"/>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4800" b="1" i="0" u="none" strike="noStrike" cap="none" dirty="0">
                <a:solidFill>
                  <a:srgbClr val="033C5B"/>
                </a:solidFill>
                <a:latin typeface="Arial"/>
                <a:ea typeface="Arial"/>
                <a:cs typeface="Arial"/>
                <a:sym typeface="Arial"/>
              </a:rPr>
              <a:t>Κατα</a:t>
            </a:r>
            <a:r>
              <a:rPr lang="en-GB" sz="4800" b="1" i="0" u="none" strike="noStrike" cap="none" dirty="0" err="1">
                <a:solidFill>
                  <a:srgbClr val="033C5B"/>
                </a:solidFill>
                <a:latin typeface="Arial"/>
                <a:ea typeface="Arial"/>
                <a:cs typeface="Arial"/>
                <a:sym typeface="Arial"/>
              </a:rPr>
              <a:t>νόηση</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της</a:t>
            </a:r>
            <a:r>
              <a:rPr lang="en-GB" sz="4800" b="1" i="0" u="none" strike="noStrike" cap="none" dirty="0">
                <a:solidFill>
                  <a:srgbClr val="033C5B"/>
                </a:solidFill>
                <a:latin typeface="Arial"/>
                <a:ea typeface="Arial"/>
                <a:cs typeface="Arial"/>
                <a:sym typeface="Arial"/>
              </a:rPr>
              <a:t> π</a:t>
            </a:r>
            <a:r>
              <a:rPr lang="en-GB" sz="4800" b="1" i="0" u="none" strike="noStrike" cap="none" dirty="0" err="1">
                <a:solidFill>
                  <a:srgbClr val="033C5B"/>
                </a:solidFill>
                <a:latin typeface="Arial"/>
                <a:ea typeface="Arial"/>
                <a:cs typeface="Arial"/>
                <a:sym typeface="Arial"/>
              </a:rPr>
              <a:t>ροσέγγισης</a:t>
            </a:r>
            <a:r>
              <a:rPr lang="en-GB" sz="4800" b="1" i="0" u="none" strike="noStrike" cap="none" dirty="0">
                <a:solidFill>
                  <a:srgbClr val="033C5B"/>
                </a:solidFill>
                <a:latin typeface="Arial"/>
                <a:ea typeface="Arial"/>
                <a:cs typeface="Arial"/>
                <a:sym typeface="Arial"/>
              </a:rPr>
              <a:t> </a:t>
            </a:r>
            <a:r>
              <a:rPr lang="en-GB" sz="4800" b="1" i="0" u="none" strike="noStrike" cap="none" dirty="0" err="1">
                <a:solidFill>
                  <a:srgbClr val="033C5B"/>
                </a:solidFill>
                <a:latin typeface="Arial"/>
                <a:ea typeface="Arial"/>
                <a:cs typeface="Arial"/>
                <a:sym typeface="Arial"/>
              </a:rPr>
              <a:t>της</a:t>
            </a:r>
            <a:r>
              <a:rPr lang="en-GB" sz="4800" b="1" i="0" u="none" strike="noStrike" cap="none" dirty="0">
                <a:solidFill>
                  <a:srgbClr val="033C5B"/>
                </a:solidFill>
                <a:latin typeface="Arial"/>
                <a:ea typeface="Arial"/>
                <a:cs typeface="Arial"/>
                <a:sym typeface="Arial"/>
              </a:rPr>
              <a:t> α</a:t>
            </a:r>
            <a:r>
              <a:rPr lang="en-GB" sz="4800" b="1" i="0" u="none" strike="noStrike" cap="none" dirty="0" err="1">
                <a:solidFill>
                  <a:srgbClr val="033C5B"/>
                </a:solidFill>
                <a:latin typeface="Arial"/>
                <a:ea typeface="Arial"/>
                <a:cs typeface="Arial"/>
                <a:sym typeface="Arial"/>
              </a:rPr>
              <a:t>νεστρ</a:t>
            </a:r>
            <a:r>
              <a:rPr lang="en-GB" sz="4800" b="1" i="0" u="none" strike="noStrike" cap="none" dirty="0">
                <a:solidFill>
                  <a:srgbClr val="033C5B"/>
                </a:solidFill>
                <a:latin typeface="Arial"/>
                <a:ea typeface="Arial"/>
                <a:cs typeface="Arial"/>
                <a:sym typeface="Arial"/>
              </a:rPr>
              <a:t>αμμένης τάξης</a:t>
            </a:r>
            <a:endParaRPr sz="4800" b="1" i="0" u="none" strike="noStrike" cap="none" dirty="0">
              <a:solidFill>
                <a:srgbClr val="033C5B"/>
              </a:solidFill>
              <a:latin typeface="Arial"/>
              <a:ea typeface="Arial"/>
              <a:cs typeface="Arial"/>
              <a:sym typeface="Arial"/>
            </a:endParaRPr>
          </a:p>
        </p:txBody>
      </p:sp>
      <p:sp>
        <p:nvSpPr>
          <p:cNvPr id="184" name="Google Shape;184;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7"/>
          <p:cNvSpPr/>
          <p:nvPr/>
        </p:nvSpPr>
        <p:spPr>
          <a:xfrm>
            <a:off x="1178920" y="277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Η προσέγγιση «Ανεστραμμένη τάξη» αντιστρέφει την παραδοσιακή δομή της τάξης, μετατοπίζοντας την παράδοση του περιεχομένου εκτός του διδακτικού χρόνου.</a:t>
            </a:r>
            <a:endParaRPr sz="2400" b="0" i="0" u="none" strike="noStrike" cap="none">
              <a:solidFill>
                <a:srgbClr val="000000"/>
              </a:solidFill>
              <a:latin typeface="Arial"/>
              <a:ea typeface="Arial"/>
              <a:cs typeface="Arial"/>
              <a:sym typeface="Arial"/>
            </a:endParaRPr>
          </a:p>
        </p:txBody>
      </p:sp>
      <p:sp>
        <p:nvSpPr>
          <p:cNvPr id="186" name="Google Shape;186;p17"/>
          <p:cNvSpPr/>
          <p:nvPr/>
        </p:nvSpPr>
        <p:spPr>
          <a:xfrm>
            <a:off x="818920" y="29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7" name="Google Shape;187;p17"/>
          <p:cNvSpPr/>
          <p:nvPr/>
        </p:nvSpPr>
        <p:spPr>
          <a:xfrm>
            <a:off x="1178920" y="403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Λεπτομερής ανάλυση της δομής της ανεστραμμένης τάξης, με έμφαση στην προετοιμασία πριν από την τάξη και την εμπλοκή στην τάξη</a:t>
            </a:r>
            <a:endParaRPr sz="2400" b="0" i="0" u="none" strike="noStrike" cap="none">
              <a:solidFill>
                <a:srgbClr val="000000"/>
              </a:solidFill>
              <a:latin typeface="Arial"/>
              <a:ea typeface="Arial"/>
              <a:cs typeface="Arial"/>
              <a:sym typeface="Arial"/>
            </a:endParaRPr>
          </a:p>
        </p:txBody>
      </p:sp>
      <p:sp>
        <p:nvSpPr>
          <p:cNvPr id="188" name="Google Shape;188;p17"/>
          <p:cNvSpPr/>
          <p:nvPr/>
        </p:nvSpPr>
        <p:spPr>
          <a:xfrm>
            <a:off x="818920" y="421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2</a:t>
            </a:r>
            <a:endParaRPr sz="2600" b="1" i="0" u="none" strike="noStrike" cap="none">
              <a:solidFill>
                <a:schemeClr val="lt1"/>
              </a:solidFill>
              <a:latin typeface="Arial"/>
              <a:ea typeface="Arial"/>
              <a:cs typeface="Arial"/>
              <a:sym typeface="Arial"/>
            </a:endParaRPr>
          </a:p>
        </p:txBody>
      </p:sp>
      <p:sp>
        <p:nvSpPr>
          <p:cNvPr id="189" name="Google Shape;189;p17"/>
          <p:cNvSpPr/>
          <p:nvPr/>
        </p:nvSpPr>
        <p:spPr>
          <a:xfrm>
            <a:off x="1178920" y="529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Ανάλυση του αντίκτυπου της μετατόπισης των παθητικών μαθησιακών δραστηριοτήτων εκτός της τάξης για την προώθηση διαδραστικών και ελκυστικών εμπειριών εντός της τάξης</a:t>
            </a:r>
            <a:endParaRPr sz="2400" b="0" i="0" u="none" strike="noStrike" cap="none">
              <a:solidFill>
                <a:srgbClr val="000000"/>
              </a:solidFill>
              <a:latin typeface="Arial"/>
              <a:ea typeface="Arial"/>
              <a:cs typeface="Arial"/>
              <a:sym typeface="Arial"/>
            </a:endParaRPr>
          </a:p>
        </p:txBody>
      </p:sp>
      <p:sp>
        <p:nvSpPr>
          <p:cNvPr id="190" name="Google Shape;190;p17"/>
          <p:cNvSpPr/>
          <p:nvPr/>
        </p:nvSpPr>
        <p:spPr>
          <a:xfrm>
            <a:off x="818920" y="56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3</a:t>
            </a:r>
            <a:endParaRPr sz="2600" b="1" i="0" u="none" strike="noStrike" cap="none">
              <a:solidFill>
                <a:schemeClr val="lt1"/>
              </a:solidFill>
              <a:latin typeface="Arial"/>
              <a:ea typeface="Arial"/>
              <a:cs typeface="Arial"/>
              <a:sym typeface="Arial"/>
            </a:endParaRPr>
          </a:p>
        </p:txBody>
      </p:sp>
      <p:sp>
        <p:nvSpPr>
          <p:cNvPr id="191" name="Google Shape;191;p17"/>
          <p:cNvSpPr/>
          <p:nvPr/>
        </p:nvSpPr>
        <p:spPr>
          <a:xfrm>
            <a:off x="1178920" y="691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Επεξήγηση του ρόλου της τεχνολογίας στη διευκόλυνση της ανεστραμμένης μάθησης και της σημασίας της για την προώθηση της ευελιξίας και της προσαρμοστικότητας</a:t>
            </a:r>
            <a:endParaRPr sz="2400" b="0" i="0" u="none" strike="noStrike" cap="none">
              <a:solidFill>
                <a:srgbClr val="000000"/>
              </a:solidFill>
              <a:latin typeface="Arial"/>
              <a:ea typeface="Arial"/>
              <a:cs typeface="Arial"/>
              <a:sym typeface="Arial"/>
            </a:endParaRPr>
          </a:p>
        </p:txBody>
      </p:sp>
      <p:sp>
        <p:nvSpPr>
          <p:cNvPr id="192" name="Google Shape;192;p17"/>
          <p:cNvSpPr/>
          <p:nvPr/>
        </p:nvSpPr>
        <p:spPr>
          <a:xfrm>
            <a:off x="818920" y="727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4</a:t>
            </a:r>
            <a:endParaRPr sz="2600" b="1" i="0" u="none" strike="noStrike" cap="none">
              <a:solidFill>
                <a:schemeClr val="lt1"/>
              </a:solidFill>
              <a:latin typeface="Arial"/>
              <a:ea typeface="Arial"/>
              <a:cs typeface="Arial"/>
              <a:sym typeface="Arial"/>
            </a:endParaRPr>
          </a:p>
        </p:txBody>
      </p:sp>
      <p:sp>
        <p:nvSpPr>
          <p:cNvPr id="193" name="Google Shape;19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7"/>
          <p:cNvSpPr txBox="1"/>
          <p:nvPr/>
        </p:nvSpPr>
        <p:spPr>
          <a:xfrm>
            <a:off x="5156771" y="8922928"/>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196" name="Google Shape;196;p17"/>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5"/>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Πώς λειτουργεί; </a:t>
            </a:r>
            <a:endParaRPr sz="5400" b="1" i="0" u="none" strike="noStrike" cap="none">
              <a:solidFill>
                <a:srgbClr val="000000"/>
              </a:solidFill>
              <a:latin typeface="Arial"/>
              <a:ea typeface="Arial"/>
              <a:cs typeface="Arial"/>
              <a:sym typeface="Arial"/>
            </a:endParaRPr>
          </a:p>
        </p:txBody>
      </p:sp>
      <p:sp>
        <p:nvSpPr>
          <p:cNvPr id="209" name="Google Shape;209;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5"/>
          <p:cNvSpPr txBox="1"/>
          <p:nvPr/>
        </p:nvSpPr>
        <p:spPr>
          <a:xfrm>
            <a:off x="1009465" y="2587303"/>
            <a:ext cx="16020000" cy="2325387"/>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Προετοιμασία πριν από την τάξη:</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Οι μαθητές λαμβάνουν εκπαιδευτικό υλικό πριν από το μάθημα. Το υλικό αυτό μπορεί να περιλαμβάνει προηχογραφημένες διαλέξεις, διαβάσματα, βίντεο ή διαδικτυακές ενότητες.</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Οι μαθητές ασχολούνται με αυτά τα υλικά ανεξάρτητα, συνήθως εκτός του ωραρίου της τάξης.</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Στόχος είναι οι μαθητές να αποκτήσουν έκθεση σε θεμελιώδεις έννοιες και περιεχόμενο με το δικό τους ρυθμό, προετοιμάζοντάς τους για τις δραστηριότητες στην τάξη.</a:t>
            </a:r>
            <a:endParaRPr sz="2400" b="0" i="0" u="none" strike="noStrike" cap="none">
              <a:solidFill>
                <a:schemeClr val="dk1"/>
              </a:solidFill>
              <a:latin typeface="Arial"/>
              <a:ea typeface="Arial"/>
              <a:cs typeface="Arial"/>
              <a:sym typeface="Arial"/>
            </a:endParaRPr>
          </a:p>
        </p:txBody>
      </p:sp>
      <p:sp>
        <p:nvSpPr>
          <p:cNvPr id="211" name="Google Shape;211;p5"/>
          <p:cNvSpPr txBox="1"/>
          <p:nvPr/>
        </p:nvSpPr>
        <p:spPr>
          <a:xfrm>
            <a:off x="997688" y="4912690"/>
            <a:ext cx="16020000" cy="338683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Δραστηριότητες στην τάξη:</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Ο χρόνος διδασκαλίας αφιερώνεται σε ενεργητικές μαθησιακές εμπειρίες, όπως εργασίες επίλυσης προβλημάτων, ομαδικές συζητήσεις και εργασίες έργων.</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Αντί να παρακολουθούν παθητικά διαλέξεις, οι μαθητές εφαρμόζουν τη μάθησή τους μέσω πρακτικών δραστηριοτήτων και συνεργατικών ασκήσεων.</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Ο δάσκαλος λειτουργεί ως συντονιστής, καθοδηγώντας τους μαθητές σε αυτές τις δραστηριότητες και παρέχοντας ανατροφοδότηση καθώς επεξεργάζονται έννοιες και λύνουν προβλήματα από κοινού. </a:t>
            </a:r>
            <a:endParaRPr sz="2400" b="0" i="0" u="none" strike="noStrike" cap="none">
              <a:solidFill>
                <a:schemeClr val="dk1"/>
              </a:solidFill>
              <a:latin typeface="Arial"/>
              <a:ea typeface="Arial"/>
              <a:cs typeface="Arial"/>
              <a:sym typeface="Arial"/>
            </a:endParaRPr>
          </a:p>
        </p:txBody>
      </p:sp>
      <p:sp>
        <p:nvSpPr>
          <p:cNvPr id="212" name="Google Shape;21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5"/>
          <p:cNvSpPr txBox="1"/>
          <p:nvPr/>
        </p:nvSpPr>
        <p:spPr>
          <a:xfrm>
            <a:off x="5156771" y="8922928"/>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215" name="Google Shape;215;p5"/>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6"/>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Πώς λειτουργεί; </a:t>
            </a:r>
            <a:endParaRPr sz="5400" b="1" i="0" u="none" strike="noStrike" cap="none">
              <a:solidFill>
                <a:srgbClr val="000000"/>
              </a:solidFill>
              <a:latin typeface="Arial"/>
              <a:ea typeface="Arial"/>
              <a:cs typeface="Arial"/>
              <a:sym typeface="Arial"/>
            </a:endParaRPr>
          </a:p>
        </p:txBody>
      </p:sp>
      <p:sp>
        <p:nvSpPr>
          <p:cNvPr id="228" name="Google Shape;228;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6"/>
          <p:cNvSpPr txBox="1"/>
          <p:nvPr/>
        </p:nvSpPr>
        <p:spPr>
          <a:xfrm>
            <a:off x="830952" y="2463268"/>
            <a:ext cx="16020000" cy="2680231"/>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Ενσωμάτωση τεχνολογίας:</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Η τεχνολογία παίζει καθοριστικό ρόλο στο μοντέλο της "ανεστραμμένης τάξης", διευκολύνοντας την πρόσβαση στο εκπαιδευτικό υλικό και επιτρέποντας διαδραστικές μαθησιακές εμπειρίες.</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Οι μαθητές έχουν συχνά πρόσβαση στο υλικό πριν από την τάξη μέσω ψηφιακών πλατφορμών ή συστημάτων διαχείρισης μάθησης.</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Η τεχνολογία επιτρέπει επίσης ευελιξία στην παροχή περιεχομένου, καθώς οι εκπαιδευτικοί μπορούν να χρησιμοποιούν μια ποικιλία πολυμεσικών πόρων για να ανταποκρίνονται σε διαφορετικά μαθησιακά στυλ.</a:t>
            </a:r>
            <a:endParaRPr sz="2400" b="0" i="0" u="none" strike="noStrike" cap="none">
              <a:solidFill>
                <a:schemeClr val="dk1"/>
              </a:solidFill>
              <a:latin typeface="Arial"/>
              <a:ea typeface="Arial"/>
              <a:cs typeface="Arial"/>
              <a:sym typeface="Arial"/>
            </a:endParaRPr>
          </a:p>
        </p:txBody>
      </p:sp>
      <p:sp>
        <p:nvSpPr>
          <p:cNvPr id="230" name="Google Shape;230;p6"/>
          <p:cNvSpPr txBox="1"/>
          <p:nvPr/>
        </p:nvSpPr>
        <p:spPr>
          <a:xfrm>
            <a:off x="792000" y="5143498"/>
            <a:ext cx="16020000" cy="3230777"/>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Ανατροφοδότηση και αξιολόγηση:</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Οι δραστηριότητες μέσα στην τάξη παρέχουν ευκαιρίες για άμεση ανατροφοδότηση από τον καθηγητή και τους συμμαθητές τους.</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Η αξιολόγηση σε μια ανεστραμμένη τάξη μπορεί να περιλαμβάνει διαμορφωτικές αξιολογήσεις κατά τη διάρκεια των διδασκαλιών και συνοπτικές αξιολογήσεις για την αξιολόγηση της κατανόησης των μαθητών με την πάροδο του χρόνου.</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Οι συνεχείς βρόχοι ανατροφοδότησης βοηθούν τους εκπαιδευτικούς να αξιολογούν την πρόοδο των μαθητών και να προσαρμόζουν τη διδασκαλία ανάλογα με τις ανάγκες για την αντιμετώπιση των μαθησιακών κενών.</a:t>
            </a:r>
            <a:endParaRPr sz="2400" b="0" i="0" u="none" strike="noStrike" cap="none">
              <a:solidFill>
                <a:schemeClr val="dk1"/>
              </a:solidFill>
              <a:latin typeface="Arial"/>
              <a:ea typeface="Arial"/>
              <a:cs typeface="Arial"/>
              <a:sym typeface="Arial"/>
            </a:endParaRPr>
          </a:p>
        </p:txBody>
      </p:sp>
      <p:sp>
        <p:nvSpPr>
          <p:cNvPr id="231" name="Google Shape;231;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
          <p:cNvSpPr txBox="1"/>
          <p:nvPr/>
        </p:nvSpPr>
        <p:spPr>
          <a:xfrm>
            <a:off x="5156771" y="8922928"/>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234" name="Google Shape;234;p6"/>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19"/>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7" name="Google Shape;247;p19" descr="A poster with text on it&#10;&#10;Description automatically generated with medium confidence"/>
          <p:cNvPicPr preferRelativeResize="0"/>
          <p:nvPr/>
        </p:nvPicPr>
        <p:blipFill rotWithShape="1">
          <a:blip r:embed="rId4">
            <a:alphaModFix/>
          </a:blip>
          <a:srcRect/>
          <a:stretch/>
        </p:blipFill>
        <p:spPr>
          <a:xfrm>
            <a:off x="3220815" y="2625462"/>
            <a:ext cx="11090370" cy="5545185"/>
          </a:xfrm>
          <a:prstGeom prst="rect">
            <a:avLst/>
          </a:prstGeom>
          <a:noFill/>
          <a:ln>
            <a:noFill/>
          </a:ln>
        </p:spPr>
      </p:pic>
      <p:sp>
        <p:nvSpPr>
          <p:cNvPr id="248" name="Google Shape;248;p19"/>
          <p:cNvSpPr txBox="1"/>
          <p:nvPr/>
        </p:nvSpPr>
        <p:spPr>
          <a:xfrm>
            <a:off x="818920" y="8153568"/>
            <a:ext cx="15299744" cy="650499"/>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000" b="0" i="1" u="none" strike="noStrike" cap="none">
                <a:solidFill>
                  <a:srgbClr val="121212"/>
                </a:solidFill>
                <a:latin typeface="Arial"/>
                <a:ea typeface="Arial"/>
                <a:cs typeface="Arial"/>
                <a:sym typeface="Arial"/>
              </a:rPr>
              <a:t>Πηγή: Η ανάπτυξη του ταλέντου στο σχολείο. Διαθέσιμο </a:t>
            </a:r>
            <a:r>
              <a:rPr lang="en-GB" sz="2000" b="0" i="1"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εδώ</a:t>
            </a:r>
            <a:r>
              <a:rPr lang="en-GB" sz="2000" b="0" i="1" u="none" strike="noStrike" cap="none">
                <a:solidFill>
                  <a:srgbClr val="121212"/>
                </a:solidFill>
                <a:latin typeface="Arial"/>
                <a:ea typeface="Arial"/>
                <a:cs typeface="Arial"/>
                <a:sym typeface="Arial"/>
              </a:rPr>
              <a:t>.</a:t>
            </a:r>
            <a:endParaRPr sz="2000" b="0" i="1" u="none" strike="noStrike" cap="none">
              <a:solidFill>
                <a:srgbClr val="121212"/>
              </a:solidFill>
              <a:latin typeface="Arial"/>
              <a:ea typeface="Arial"/>
              <a:cs typeface="Arial"/>
              <a:sym typeface="Arial"/>
            </a:endParaRPr>
          </a:p>
        </p:txBody>
      </p:sp>
      <p:sp>
        <p:nvSpPr>
          <p:cNvPr id="249" name="Google Shape;249;p1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Πώς λειτουργεί; </a:t>
            </a:r>
            <a:endParaRPr sz="5400" b="1" i="0" u="none" strike="noStrike" cap="none">
              <a:solidFill>
                <a:srgbClr val="000000"/>
              </a:solidFill>
              <a:latin typeface="Arial"/>
              <a:ea typeface="Arial"/>
              <a:cs typeface="Arial"/>
              <a:sym typeface="Arial"/>
            </a:endParaRPr>
          </a:p>
        </p:txBody>
      </p:sp>
      <p:sp>
        <p:nvSpPr>
          <p:cNvPr id="250" name="Google Shape;250;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p:cNvSpPr txBox="1"/>
          <p:nvPr/>
        </p:nvSpPr>
        <p:spPr>
          <a:xfrm>
            <a:off x="5156771" y="8860850"/>
            <a:ext cx="10227062"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253" name="Google Shape;253;p19"/>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4011</Words>
  <Application>Microsoft Office PowerPoint</Application>
  <PresentationFormat>Custom</PresentationFormat>
  <Paragraphs>235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dc:creator>
  <cp:lastModifiedBy>Sotiria Tsalamani</cp:lastModifiedBy>
  <cp:revision>1</cp:revision>
  <dcterms:created xsi:type="dcterms:W3CDTF">2006-08-16T00:00:00Z</dcterms:created>
  <dcterms:modified xsi:type="dcterms:W3CDTF">2024-11-09T09:58:54Z</dcterms:modified>
</cp:coreProperties>
</file>