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fq1xXlXxr3hbxCEpsZKoYlIC2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082E9-142E-4584-ADAE-DB2F881CBA16}" v="26" dt="2024-11-08T19:12:01.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5" name="Google Shape;6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3" name="Google Shape;69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3" name="Google Shape;7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6" name="Google Shape;7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9" name="Google Shape;75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lobsyn.edu.in/blog/how-is-flipped-classroom-flipping-the-role-of-traditional-classroom-pedagogy"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hyperlink" Target="https://www.researchgate.net/publication/312056149_Flipped_Classroom_with_Problem_Based_Activities_Exploring_Self-regulated_Learning_in_a_Programming_Language_Course" TargetMode="External"/><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unevoc.unesco.org/home/TVETipedia+Glossary/lang=en/show=term/term=Flipped+classro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youtu.be/qdKzSq_t8k8?feature=shared"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researchgate.net/publication/281800116_Flipped_Learning_model_and_the_development_of_talent_at_schoo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err="1">
                <a:solidFill>
                  <a:srgbClr val="FB8709"/>
                </a:solidFill>
                <a:latin typeface="Arial"/>
                <a:ea typeface="Arial"/>
                <a:cs typeface="Arial"/>
                <a:sym typeface="Arial"/>
              </a:rPr>
              <a:t>Módulo</a:t>
            </a:r>
            <a:r>
              <a:rPr lang="en-GB" sz="4800" b="1" i="0" u="none" strike="noStrike" cap="none" dirty="0">
                <a:solidFill>
                  <a:srgbClr val="FB8709"/>
                </a:solidFill>
                <a:latin typeface="Arial"/>
                <a:ea typeface="Arial"/>
                <a:cs typeface="Arial"/>
                <a:sym typeface="Arial"/>
              </a:rPr>
              <a:t> 2: El </a:t>
            </a:r>
            <a:r>
              <a:rPr lang="en-GB" sz="4800" b="1" i="0" u="none" strike="noStrike" cap="none" dirty="0" err="1">
                <a:solidFill>
                  <a:srgbClr val="FB8709"/>
                </a:solidFill>
                <a:latin typeface="Arial"/>
                <a:ea typeface="Arial"/>
                <a:cs typeface="Arial"/>
                <a:sym typeface="Arial"/>
              </a:rPr>
              <a:t>enfoque</a:t>
            </a:r>
            <a:r>
              <a:rPr lang="en-GB" sz="4800" b="1" i="0" u="none" strike="noStrike" cap="none" dirty="0">
                <a:solidFill>
                  <a:srgbClr val="FB8709"/>
                </a:solidFill>
                <a:latin typeface="Arial"/>
                <a:ea typeface="Arial"/>
                <a:cs typeface="Arial"/>
                <a:sym typeface="Arial"/>
              </a:rPr>
              <a:t> Flipped Classroom</a:t>
            </a:r>
            <a:endParaRPr sz="48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rgbClr val="033C5B"/>
                </a:solidFill>
                <a:latin typeface="Arial"/>
                <a:ea typeface="Arial"/>
                <a:cs typeface="Arial"/>
                <a:sym typeface="Arial"/>
              </a:rPr>
              <a:t>Unidad 1</a:t>
            </a:r>
            <a:r>
              <a:rPr lang="en-GB" sz="4800" b="1" dirty="0">
                <a:solidFill>
                  <a:srgbClr val="033C5B"/>
                </a:solidFill>
              </a:rPr>
              <a:t> -</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Introducción</a:t>
            </a:r>
            <a:r>
              <a:rPr lang="en-GB" sz="4800" b="1" i="0" u="none" strike="noStrike" cap="none" dirty="0">
                <a:solidFill>
                  <a:srgbClr val="033C5B"/>
                </a:solidFill>
                <a:latin typeface="Arial"/>
                <a:ea typeface="Arial"/>
                <a:cs typeface="Arial"/>
                <a:sym typeface="Arial"/>
              </a:rPr>
              <a:t> al </a:t>
            </a:r>
            <a:r>
              <a:rPr lang="en-GB" sz="4800" b="1" i="0" u="none" strike="noStrike" cap="none" dirty="0" err="1">
                <a:solidFill>
                  <a:srgbClr val="033C5B"/>
                </a:solidFill>
                <a:latin typeface="Arial"/>
                <a:ea typeface="Arial"/>
                <a:cs typeface="Arial"/>
                <a:sym typeface="Arial"/>
              </a:rPr>
              <a:t>modelo</a:t>
            </a:r>
            <a:r>
              <a:rPr lang="en-GB" sz="4800" b="1" i="0" u="none" strike="noStrike" cap="none" dirty="0">
                <a:solidFill>
                  <a:srgbClr val="033C5B"/>
                </a:solidFill>
                <a:latin typeface="Arial"/>
                <a:ea typeface="Arial"/>
                <a:cs typeface="Arial"/>
                <a:sym typeface="Arial"/>
              </a:rPr>
              <a:t> Flipped Classroom </a:t>
            </a:r>
            <a:endParaRPr dirty="0"/>
          </a:p>
          <a:p>
            <a:pPr marL="0" marR="0" lvl="0" indent="0" algn="l" rtl="0">
              <a:lnSpc>
                <a:spcPct val="100000"/>
              </a:lnSpc>
              <a:spcBef>
                <a:spcPts val="0"/>
              </a:spcBef>
              <a:spcAft>
                <a:spcPts val="0"/>
              </a:spcAft>
              <a:buClr>
                <a:srgbClr val="000000"/>
              </a:buClr>
              <a:buSzPts val="5400"/>
              <a:buFont typeface="Arial"/>
              <a:buNone/>
            </a:pPr>
            <a:endParaRPr sz="5400" b="1" i="0" u="none" strike="noStrike" cap="none"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en-GB" sz="3499" b="0" i="0" u="none" strike="noStrike" cap="none">
                <a:solidFill>
                  <a:srgbClr val="053249"/>
                </a:solidFill>
                <a:latin typeface="Arial"/>
                <a:ea typeface="Arial"/>
                <a:cs typeface="Arial"/>
                <a:sym typeface="Arial"/>
              </a:rPr>
              <a:t>CollaboratiVET Plan de estudios para profesores/formadores/educadores de EFP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260391" y="9141125"/>
            <a:ext cx="6720632" cy="96949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1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100" b="0" i="0" u="none" strike="noStrike" cap="none" dirty="0">
              <a:solidFill>
                <a:srgbClr val="000000"/>
              </a:solidFill>
              <a:latin typeface="Arial"/>
              <a:ea typeface="Arial"/>
              <a:cs typeface="Arial"/>
              <a:sym typeface="Arial"/>
            </a:endParaRPr>
          </a:p>
        </p:txBody>
      </p:sp>
      <p:pic>
        <p:nvPicPr>
          <p:cNvPr id="2" name="Picture 1" descr="A group of people sitting at a table&#10;&#10;Description automatically generated">
            <a:extLst>
              <a:ext uri="{FF2B5EF4-FFF2-40B4-BE49-F238E27FC236}">
                <a16:creationId xmlns:a16="http://schemas.microsoft.com/office/drawing/2014/main" id="{FAEB382A-5EB6-191A-054B-559E4B9CE3EA}"/>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Google Shape;92;p1">
            <a:extLst>
              <a:ext uri="{FF2B5EF4-FFF2-40B4-BE49-F238E27FC236}">
                <a16:creationId xmlns:a16="http://schemas.microsoft.com/office/drawing/2014/main" id="{070D97FC-6E71-9C97-BB08-CE3055DA5B02}"/>
              </a:ext>
            </a:extLst>
          </p:cNvPr>
          <p:cNvPicPr preferRelativeResize="0"/>
          <p:nvPr/>
        </p:nvPicPr>
        <p:blipFill rotWithShape="1">
          <a:blip r:embed="rId6">
            <a:alphaModFix/>
          </a:blip>
          <a:srcRect/>
          <a:stretch/>
        </p:blipFill>
        <p:spPr>
          <a:xfrm>
            <a:off x="16778032" y="9466499"/>
            <a:ext cx="1047619" cy="3809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26"/>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2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2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2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2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6"/>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La taxonomía de Bloom: Una versión revisada</a:t>
            </a:r>
            <a:endParaRPr sz="5400" b="1" i="0" u="none" strike="noStrike" cap="none">
              <a:solidFill>
                <a:srgbClr val="000000"/>
              </a:solidFill>
              <a:latin typeface="Arial"/>
              <a:ea typeface="Arial"/>
              <a:cs typeface="Arial"/>
              <a:sym typeface="Arial"/>
            </a:endParaRPr>
          </a:p>
        </p:txBody>
      </p:sp>
      <p:sp>
        <p:nvSpPr>
          <p:cNvPr id="267" name="Google Shape;267;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0" name="Google Shape;270;p26"/>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71" name="Google Shape;271;p26"/>
          <p:cNvGrpSpPr/>
          <p:nvPr/>
        </p:nvGrpSpPr>
        <p:grpSpPr>
          <a:xfrm>
            <a:off x="602293" y="2774195"/>
            <a:ext cx="7515367" cy="5832712"/>
            <a:chOff x="0" y="0"/>
            <a:chExt cx="7515367" cy="5832712"/>
          </a:xfrm>
        </p:grpSpPr>
        <p:sp>
          <p:nvSpPr>
            <p:cNvPr id="272" name="Google Shape;272;p26"/>
            <p:cNvSpPr/>
            <p:nvPr/>
          </p:nvSpPr>
          <p:spPr>
            <a:xfrm>
              <a:off x="3131402" y="0"/>
              <a:ext cx="1252561" cy="972118"/>
            </a:xfrm>
            <a:prstGeom prst="trapezoid">
              <a:avLst>
                <a:gd name="adj" fmla="val 64424"/>
              </a:avLst>
            </a:prstGeom>
            <a:solidFill>
              <a:srgbClr val="F79543">
                <a:alpha val="8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p:nvPr/>
          </p:nvSpPr>
          <p:spPr>
            <a:xfrm>
              <a:off x="3255227" y="361950"/>
              <a:ext cx="1004911" cy="7816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b="0" i="0" u="none" strike="noStrike" cap="none" dirty="0" err="1">
                  <a:solidFill>
                    <a:schemeClr val="lt1"/>
                  </a:solidFill>
                  <a:latin typeface="Arial"/>
                  <a:ea typeface="Arial"/>
                  <a:cs typeface="Arial"/>
                  <a:sym typeface="Arial"/>
                </a:rPr>
                <a:t>Evaluación</a:t>
              </a:r>
              <a:endParaRPr b="0" i="0" u="none" strike="noStrike" cap="none" dirty="0" err="1">
                <a:solidFill>
                  <a:schemeClr val="lt1"/>
                </a:solidFill>
                <a:latin typeface="Arial"/>
                <a:ea typeface="Arial"/>
                <a:cs typeface="Arial"/>
                <a:sym typeface="Arial"/>
              </a:endParaRPr>
            </a:p>
          </p:txBody>
        </p:sp>
        <p:sp>
          <p:nvSpPr>
            <p:cNvPr id="274" name="Google Shape;274;p26"/>
            <p:cNvSpPr/>
            <p:nvPr/>
          </p:nvSpPr>
          <p:spPr>
            <a:xfrm>
              <a:off x="2505122" y="972118"/>
              <a:ext cx="2505122" cy="972118"/>
            </a:xfrm>
            <a:prstGeom prst="trapezoid">
              <a:avLst>
                <a:gd name="adj" fmla="val 64424"/>
              </a:avLst>
            </a:prstGeom>
            <a:solidFill>
              <a:srgbClr val="F79543">
                <a:alpha val="81960"/>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Síntesis</a:t>
              </a:r>
              <a:endParaRPr sz="1800" b="0" i="0" u="none" strike="noStrike" cap="none">
                <a:solidFill>
                  <a:schemeClr val="lt1"/>
                </a:solidFill>
                <a:latin typeface="Arial"/>
                <a:ea typeface="Arial"/>
                <a:cs typeface="Arial"/>
                <a:sym typeface="Arial"/>
              </a:endParaRPr>
            </a:p>
          </p:txBody>
        </p:sp>
        <p:sp>
          <p:nvSpPr>
            <p:cNvPr id="276" name="Google Shape;276;p26"/>
            <p:cNvSpPr/>
            <p:nvPr/>
          </p:nvSpPr>
          <p:spPr>
            <a:xfrm>
              <a:off x="1878841" y="1944237"/>
              <a:ext cx="3757683" cy="972118"/>
            </a:xfrm>
            <a:prstGeom prst="trapezoid">
              <a:avLst>
                <a:gd name="adj" fmla="val 64424"/>
              </a:avLst>
            </a:prstGeom>
            <a:solidFill>
              <a:srgbClr val="F79543">
                <a:alpha val="74117"/>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Análisis</a:t>
              </a:r>
              <a:endParaRPr sz="1800" b="0" i="0" u="none" strike="noStrike" cap="none">
                <a:solidFill>
                  <a:schemeClr val="lt1"/>
                </a:solidFill>
                <a:latin typeface="Arial"/>
                <a:ea typeface="Arial"/>
                <a:cs typeface="Arial"/>
                <a:sym typeface="Arial"/>
              </a:endParaRPr>
            </a:p>
          </p:txBody>
        </p:sp>
        <p:sp>
          <p:nvSpPr>
            <p:cNvPr id="278" name="Google Shape;278;p26"/>
            <p:cNvSpPr/>
            <p:nvPr/>
          </p:nvSpPr>
          <p:spPr>
            <a:xfrm>
              <a:off x="1252561" y="2916356"/>
              <a:ext cx="5010244" cy="972118"/>
            </a:xfrm>
            <a:prstGeom prst="trapezoid">
              <a:avLst>
                <a:gd name="adj" fmla="val 64424"/>
              </a:avLst>
            </a:prstGeom>
            <a:solidFill>
              <a:srgbClr val="F79543">
                <a:alpha val="65882"/>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Aplicación</a:t>
              </a:r>
              <a:endParaRPr sz="1800" b="0" i="0" u="none" strike="noStrike" cap="none">
                <a:solidFill>
                  <a:schemeClr val="lt1"/>
                </a:solidFill>
                <a:latin typeface="Arial"/>
                <a:ea typeface="Arial"/>
                <a:cs typeface="Arial"/>
                <a:sym typeface="Arial"/>
              </a:endParaRPr>
            </a:p>
          </p:txBody>
        </p:sp>
        <p:sp>
          <p:nvSpPr>
            <p:cNvPr id="280" name="Google Shape;280;p26"/>
            <p:cNvSpPr/>
            <p:nvPr/>
          </p:nvSpPr>
          <p:spPr>
            <a:xfrm>
              <a:off x="626280" y="3888475"/>
              <a:ext cx="6262805" cy="972118"/>
            </a:xfrm>
            <a:prstGeom prst="trapezoid">
              <a:avLst>
                <a:gd name="adj" fmla="val 64424"/>
              </a:avLst>
            </a:prstGeom>
            <a:solidFill>
              <a:srgbClr val="F79543">
                <a:alpha val="58039"/>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Comprensión</a:t>
              </a:r>
              <a:endParaRPr sz="1800" b="0" i="0" u="none" strike="noStrike" cap="none">
                <a:solidFill>
                  <a:schemeClr val="lt1"/>
                </a:solidFill>
                <a:latin typeface="Arial"/>
                <a:ea typeface="Arial"/>
                <a:cs typeface="Arial"/>
                <a:sym typeface="Arial"/>
              </a:endParaRPr>
            </a:p>
          </p:txBody>
        </p:sp>
        <p:sp>
          <p:nvSpPr>
            <p:cNvPr id="282" name="Google Shape;282;p26"/>
            <p:cNvSpPr/>
            <p:nvPr/>
          </p:nvSpPr>
          <p:spPr>
            <a:xfrm>
              <a:off x="0" y="4860594"/>
              <a:ext cx="7515367" cy="972118"/>
            </a:xfrm>
            <a:prstGeom prst="trapezoid">
              <a:avLst>
                <a:gd name="adj" fmla="val 64424"/>
              </a:avLst>
            </a:prstGeom>
            <a:solidFill>
              <a:srgbClr val="F7954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dirty="0" err="1">
                  <a:solidFill>
                    <a:schemeClr val="lt1"/>
                  </a:solidFill>
                </a:rPr>
                <a:t>Conocimiento</a:t>
              </a:r>
              <a:endParaRPr sz="1800" b="0" i="0" u="none" strike="noStrike" cap="none" dirty="0" err="1">
                <a:solidFill>
                  <a:schemeClr val="lt1"/>
                </a:solidFill>
                <a:latin typeface="Arial"/>
                <a:ea typeface="Arial"/>
                <a:cs typeface="Arial"/>
                <a:sym typeface="Arial"/>
              </a:endParaRPr>
            </a:p>
          </p:txBody>
        </p:sp>
      </p:grpSp>
      <p:grpSp>
        <p:nvGrpSpPr>
          <p:cNvPr id="284" name="Google Shape;284;p26"/>
          <p:cNvGrpSpPr/>
          <p:nvPr/>
        </p:nvGrpSpPr>
        <p:grpSpPr>
          <a:xfrm>
            <a:off x="9224633" y="2786640"/>
            <a:ext cx="7515367" cy="5832712"/>
            <a:chOff x="0" y="0"/>
            <a:chExt cx="7515367" cy="5832712"/>
          </a:xfrm>
        </p:grpSpPr>
        <p:sp>
          <p:nvSpPr>
            <p:cNvPr id="285" name="Google Shape;285;p26"/>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algn="ctr">
                <a:lnSpc>
                  <a:spcPct val="90000"/>
                </a:lnSpc>
                <a:buSzPts val="1800"/>
              </a:pPr>
              <a:r>
                <a:rPr lang="en-GB" sz="1800" dirty="0">
                  <a:solidFill>
                    <a:schemeClr val="lt1"/>
                  </a:solidFill>
                </a:rPr>
                <a:t>Crear </a:t>
              </a:r>
              <a:endParaRPr sz="1800" b="0" i="0" u="none" strike="noStrike" cap="none" dirty="0">
                <a:solidFill>
                  <a:schemeClr val="lt1"/>
                </a:solidFill>
                <a:latin typeface="Arial"/>
                <a:ea typeface="Arial"/>
                <a:cs typeface="Arial"/>
                <a:sym typeface="Arial"/>
              </a:endParaRPr>
            </a:p>
          </p:txBody>
        </p:sp>
        <p:sp>
          <p:nvSpPr>
            <p:cNvPr id="287" name="Google Shape;287;p26"/>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algn="ctr">
                <a:lnSpc>
                  <a:spcPct val="90000"/>
                </a:lnSpc>
                <a:buSzPts val="1800"/>
              </a:pPr>
              <a:r>
                <a:rPr lang="en-GB" sz="1800" dirty="0" err="1">
                  <a:solidFill>
                    <a:schemeClr val="lt1"/>
                  </a:solidFill>
                </a:rPr>
                <a:t>Evaluar</a:t>
              </a:r>
              <a:r>
                <a:rPr lang="en-GB" sz="1800" dirty="0">
                  <a:solidFill>
                    <a:schemeClr val="lt1"/>
                  </a:solidFill>
                </a:rPr>
                <a:t> </a:t>
              </a:r>
              <a:endParaRPr sz="1800" b="0" i="0" u="none" strike="noStrike" cap="none" dirty="0">
                <a:solidFill>
                  <a:schemeClr val="lt1"/>
                </a:solidFill>
                <a:latin typeface="Arial"/>
                <a:ea typeface="Arial"/>
                <a:cs typeface="Arial"/>
                <a:sym typeface="Arial"/>
              </a:endParaRPr>
            </a:p>
          </p:txBody>
        </p:sp>
        <p:sp>
          <p:nvSpPr>
            <p:cNvPr id="289" name="Google Shape;289;p26"/>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algn="ctr">
                <a:lnSpc>
                  <a:spcPct val="90000"/>
                </a:lnSpc>
                <a:buSzPts val="1800"/>
              </a:pPr>
              <a:r>
                <a:rPr lang="en-GB" sz="1800" dirty="0" err="1">
                  <a:solidFill>
                    <a:schemeClr val="lt1"/>
                  </a:solidFill>
                </a:rPr>
                <a:t>Analizar</a:t>
              </a:r>
              <a:r>
                <a:rPr lang="en-GB" sz="1800" dirty="0">
                  <a:solidFill>
                    <a:schemeClr val="lt1"/>
                  </a:solidFill>
                </a:rPr>
                <a:t> </a:t>
              </a:r>
              <a:endParaRPr sz="1800" b="0" i="0" u="none" strike="noStrike" cap="none" dirty="0">
                <a:solidFill>
                  <a:schemeClr val="lt1"/>
                </a:solidFill>
                <a:latin typeface="Arial"/>
                <a:ea typeface="Arial"/>
                <a:cs typeface="Arial"/>
                <a:sym typeface="Arial"/>
              </a:endParaRPr>
            </a:p>
          </p:txBody>
        </p:sp>
        <p:sp>
          <p:nvSpPr>
            <p:cNvPr id="291" name="Google Shape;291;p26"/>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algn="ctr">
                <a:lnSpc>
                  <a:spcPct val="90000"/>
                </a:lnSpc>
                <a:buSzPts val="1800"/>
              </a:pPr>
              <a:r>
                <a:rPr lang="en-GB" sz="1800" dirty="0" err="1">
                  <a:solidFill>
                    <a:schemeClr val="lt1"/>
                  </a:solidFill>
                </a:rPr>
                <a:t>Solicitar</a:t>
              </a:r>
              <a:r>
                <a:rPr lang="en-GB" sz="1800" dirty="0">
                  <a:solidFill>
                    <a:schemeClr val="lt1"/>
                  </a:solidFill>
                </a:rPr>
                <a:t> </a:t>
              </a:r>
              <a:endParaRPr sz="1800" b="0" i="0" u="none" strike="noStrike" cap="none" dirty="0" err="1">
                <a:solidFill>
                  <a:schemeClr val="lt1"/>
                </a:solidFill>
                <a:latin typeface="Arial"/>
                <a:ea typeface="Arial"/>
                <a:cs typeface="Arial"/>
                <a:sym typeface="Arial"/>
              </a:endParaRPr>
            </a:p>
          </p:txBody>
        </p:sp>
        <p:sp>
          <p:nvSpPr>
            <p:cNvPr id="293" name="Google Shape;293;p26"/>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Comprender</a:t>
              </a:r>
              <a:endParaRPr sz="1800" b="0" i="0" u="none" strike="noStrike" cap="none">
                <a:solidFill>
                  <a:schemeClr val="lt1"/>
                </a:solidFill>
                <a:latin typeface="Arial"/>
                <a:ea typeface="Arial"/>
                <a:cs typeface="Arial"/>
                <a:sym typeface="Arial"/>
              </a:endParaRPr>
            </a:p>
          </p:txBody>
        </p:sp>
        <p:sp>
          <p:nvSpPr>
            <p:cNvPr id="295" name="Google Shape;295;p26"/>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dirty="0" err="1">
                  <a:solidFill>
                    <a:schemeClr val="lt1"/>
                  </a:solidFill>
                </a:rPr>
                <a:t>Recordar</a:t>
              </a:r>
              <a:endParaRPr sz="1800" b="0" i="0" u="none" strike="noStrike" cap="none" dirty="0" err="1">
                <a:solidFill>
                  <a:schemeClr val="lt1"/>
                </a:solidFill>
                <a:latin typeface="Arial"/>
                <a:ea typeface="Arial"/>
                <a:cs typeface="Arial"/>
                <a:sym typeface="Arial"/>
              </a:endParaRPr>
            </a:p>
          </p:txBody>
        </p:sp>
      </p:grpSp>
      <p:sp>
        <p:nvSpPr>
          <p:cNvPr id="297" name="Google Shape;297;p26"/>
          <p:cNvSpPr/>
          <p:nvPr/>
        </p:nvSpPr>
        <p:spPr>
          <a:xfrm>
            <a:off x="7492621" y="4421875"/>
            <a:ext cx="2483892" cy="968991"/>
          </a:xfrm>
          <a:prstGeom prst="rightArrow">
            <a:avLst>
              <a:gd name="adj1" fmla="val 50000"/>
              <a:gd name="adj2" fmla="val 50000"/>
            </a:avLst>
          </a:prstGeom>
          <a:solidFill>
            <a:srgbClr val="FBD4B4"/>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24;p4">
            <a:extLst>
              <a:ext uri="{FF2B5EF4-FFF2-40B4-BE49-F238E27FC236}">
                <a16:creationId xmlns:a16="http://schemas.microsoft.com/office/drawing/2014/main" id="{47216F2D-A277-42AA-F312-C356BB86421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2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2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La taxonomía de Bloom: Una versión revisada</a:t>
            </a:r>
            <a:endParaRPr sz="5400" b="1" i="0" u="none" strike="noStrike" cap="none">
              <a:solidFill>
                <a:srgbClr val="000000"/>
              </a:solidFill>
              <a:latin typeface="Arial"/>
              <a:ea typeface="Arial"/>
              <a:cs typeface="Arial"/>
              <a:sym typeface="Arial"/>
            </a:endParaRPr>
          </a:p>
        </p:txBody>
      </p:sp>
      <p:sp>
        <p:nvSpPr>
          <p:cNvPr id="311" name="Google Shape;311;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14" name="Google Shape;314;p27"/>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15" name="Google Shape;315;p27"/>
          <p:cNvGrpSpPr/>
          <p:nvPr/>
        </p:nvGrpSpPr>
        <p:grpSpPr>
          <a:xfrm>
            <a:off x="4802759" y="2601926"/>
            <a:ext cx="7515367" cy="5832712"/>
            <a:chOff x="0" y="0"/>
            <a:chExt cx="7515367" cy="5832712"/>
          </a:xfrm>
        </p:grpSpPr>
        <p:sp>
          <p:nvSpPr>
            <p:cNvPr id="316" name="Google Shape;316;p27"/>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dirty="0">
                  <a:solidFill>
                    <a:schemeClr val="lt1"/>
                  </a:solidFill>
                </a:rPr>
                <a:t>Crear</a:t>
              </a:r>
              <a:endParaRPr sz="1800" b="0" i="0" u="none" strike="noStrike" cap="none" dirty="0">
                <a:solidFill>
                  <a:schemeClr val="lt1"/>
                </a:solidFill>
                <a:latin typeface="Arial"/>
                <a:ea typeface="Arial"/>
                <a:cs typeface="Arial"/>
                <a:sym typeface="Arial"/>
              </a:endParaRPr>
            </a:p>
          </p:txBody>
        </p:sp>
        <p:sp>
          <p:nvSpPr>
            <p:cNvPr id="318" name="Google Shape;318;p27"/>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algn="ctr">
                <a:lnSpc>
                  <a:spcPct val="90000"/>
                </a:lnSpc>
                <a:buSzPts val="1800"/>
              </a:pPr>
              <a:r>
                <a:rPr lang="en-GB" sz="1800" dirty="0" err="1">
                  <a:solidFill>
                    <a:schemeClr val="lt1"/>
                  </a:solidFill>
                </a:rPr>
                <a:t>Evaluar</a:t>
              </a:r>
              <a:r>
                <a:rPr lang="en-GB" sz="1800" dirty="0">
                  <a:solidFill>
                    <a:schemeClr val="lt1"/>
                  </a:solidFill>
                </a:rPr>
                <a:t> </a:t>
              </a:r>
              <a:endParaRPr sz="1800" b="0" i="0" u="none" strike="noStrike" cap="none" dirty="0">
                <a:solidFill>
                  <a:schemeClr val="lt1"/>
                </a:solidFill>
                <a:latin typeface="Arial"/>
                <a:ea typeface="Arial"/>
                <a:cs typeface="Arial"/>
                <a:sym typeface="Arial"/>
              </a:endParaRPr>
            </a:p>
          </p:txBody>
        </p:sp>
        <p:sp>
          <p:nvSpPr>
            <p:cNvPr id="320" name="Google Shape;320;p27"/>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dirty="0" err="1">
                  <a:solidFill>
                    <a:schemeClr val="lt1"/>
                  </a:solidFill>
                </a:rPr>
                <a:t>Analizar</a:t>
              </a:r>
              <a:endParaRPr sz="1800" b="0" i="0" u="none" strike="noStrike" cap="none" dirty="0" err="1">
                <a:solidFill>
                  <a:schemeClr val="lt1"/>
                </a:solidFill>
                <a:latin typeface="Arial"/>
                <a:ea typeface="Arial"/>
                <a:cs typeface="Arial"/>
                <a:sym typeface="Arial"/>
              </a:endParaRPr>
            </a:p>
          </p:txBody>
        </p:sp>
        <p:sp>
          <p:nvSpPr>
            <p:cNvPr id="322" name="Google Shape;322;p27"/>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Solicitar</a:t>
              </a:r>
              <a:endParaRPr sz="1800" b="0" i="0" u="none" strike="noStrike" cap="none">
                <a:solidFill>
                  <a:schemeClr val="lt1"/>
                </a:solidFill>
                <a:latin typeface="Arial"/>
                <a:ea typeface="Arial"/>
                <a:cs typeface="Arial"/>
                <a:sym typeface="Arial"/>
              </a:endParaRPr>
            </a:p>
          </p:txBody>
        </p:sp>
        <p:sp>
          <p:nvSpPr>
            <p:cNvPr id="324" name="Google Shape;324;p27"/>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dirty="0" err="1">
                  <a:solidFill>
                    <a:schemeClr val="lt1"/>
                  </a:solidFill>
                </a:rPr>
                <a:t>Comprender</a:t>
              </a:r>
              <a:endParaRPr sz="1800" b="0" i="0" u="none" strike="noStrike" cap="none" dirty="0" err="1">
                <a:solidFill>
                  <a:schemeClr val="lt1"/>
                </a:solidFill>
                <a:latin typeface="Arial"/>
                <a:ea typeface="Arial"/>
                <a:cs typeface="Arial"/>
                <a:sym typeface="Arial"/>
              </a:endParaRPr>
            </a:p>
          </p:txBody>
        </p:sp>
        <p:sp>
          <p:nvSpPr>
            <p:cNvPr id="326" name="Google Shape;326;p27"/>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dirty="0" err="1">
                  <a:solidFill>
                    <a:schemeClr val="lt1"/>
                  </a:solidFill>
                </a:rPr>
                <a:t>Recordar</a:t>
              </a:r>
              <a:endParaRPr sz="1800" b="0" i="0" u="none" strike="noStrike" cap="none" dirty="0" err="1">
                <a:solidFill>
                  <a:schemeClr val="lt1"/>
                </a:solidFill>
                <a:latin typeface="Arial"/>
                <a:ea typeface="Arial"/>
                <a:cs typeface="Arial"/>
                <a:sym typeface="Arial"/>
              </a:endParaRPr>
            </a:p>
          </p:txBody>
        </p:sp>
      </p:grpSp>
      <p:sp>
        <p:nvSpPr>
          <p:cNvPr id="328" name="Google Shape;328;p27"/>
          <p:cNvSpPr/>
          <p:nvPr/>
        </p:nvSpPr>
        <p:spPr>
          <a:xfrm>
            <a:off x="3839439" y="6400800"/>
            <a:ext cx="623379" cy="1860217"/>
          </a:xfrm>
          <a:prstGeom prst="leftBrace">
            <a:avLst>
              <a:gd name="adj1" fmla="val 8333"/>
              <a:gd name="adj2" fmla="val 50000"/>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9" name="Google Shape;329;p27"/>
          <p:cNvSpPr/>
          <p:nvPr/>
        </p:nvSpPr>
        <p:spPr>
          <a:xfrm rot="10800000">
            <a:off x="11498107" y="4461368"/>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0" name="Google Shape;330;p27"/>
          <p:cNvSpPr/>
          <p:nvPr/>
        </p:nvSpPr>
        <p:spPr>
          <a:xfrm>
            <a:off x="6365317" y="2596040"/>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1" name="Google Shape;331;p27"/>
          <p:cNvSpPr txBox="1"/>
          <p:nvPr/>
        </p:nvSpPr>
        <p:spPr>
          <a:xfrm>
            <a:off x="2904167" y="315566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Después de clase</a:t>
            </a:r>
            <a:endParaRPr sz="4400" b="0" i="0" u="none" strike="noStrike" cap="none">
              <a:solidFill>
                <a:srgbClr val="000000"/>
              </a:solidFill>
              <a:latin typeface="Arial"/>
              <a:ea typeface="Arial"/>
              <a:cs typeface="Arial"/>
              <a:sym typeface="Arial"/>
            </a:endParaRPr>
          </a:p>
        </p:txBody>
      </p:sp>
      <p:sp>
        <p:nvSpPr>
          <p:cNvPr id="332" name="Google Shape;332;p27"/>
          <p:cNvSpPr txBox="1"/>
          <p:nvPr/>
        </p:nvSpPr>
        <p:spPr>
          <a:xfrm>
            <a:off x="12619368" y="4995389"/>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Durante la clase</a:t>
            </a:r>
            <a:endParaRPr sz="4400" b="0" i="0" u="none" strike="noStrike" cap="none">
              <a:solidFill>
                <a:srgbClr val="000000"/>
              </a:solidFill>
              <a:latin typeface="Arial"/>
              <a:ea typeface="Arial"/>
              <a:cs typeface="Arial"/>
              <a:sym typeface="Arial"/>
            </a:endParaRPr>
          </a:p>
        </p:txBody>
      </p:sp>
      <p:sp>
        <p:nvSpPr>
          <p:cNvPr id="333" name="Google Shape;333;p27"/>
          <p:cNvSpPr txBox="1"/>
          <p:nvPr/>
        </p:nvSpPr>
        <p:spPr>
          <a:xfrm>
            <a:off x="560104" y="692088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Antes de la clase</a:t>
            </a:r>
            <a:endParaRPr sz="4400" b="0" i="0" u="none" strike="noStrike" cap="none">
              <a:solidFill>
                <a:srgbClr val="000000"/>
              </a:solidFill>
              <a:latin typeface="Arial"/>
              <a:ea typeface="Arial"/>
              <a:cs typeface="Arial"/>
              <a:sym typeface="Arial"/>
            </a:endParaRPr>
          </a:p>
        </p:txBody>
      </p:sp>
      <p:sp>
        <p:nvSpPr>
          <p:cNvPr id="2" name="Google Shape;124;p4">
            <a:extLst>
              <a:ext uri="{FF2B5EF4-FFF2-40B4-BE49-F238E27FC236}">
                <a16:creationId xmlns:a16="http://schemas.microsoft.com/office/drawing/2014/main" id="{8B2D4D9E-287D-1DEE-E218-76329EA942CA}"/>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Los 4 pilares del modelo Flipped</a:t>
            </a:r>
            <a:endParaRPr sz="5400" b="1" i="0" u="none" strike="noStrike" cap="none">
              <a:solidFill>
                <a:srgbClr val="000000"/>
              </a:solidFill>
              <a:latin typeface="Arial"/>
              <a:ea typeface="Arial"/>
              <a:cs typeface="Arial"/>
              <a:sym typeface="Arial"/>
            </a:endParaRPr>
          </a:p>
        </p:txBody>
      </p:sp>
      <p:sp>
        <p:nvSpPr>
          <p:cNvPr id="346" name="Google Shape;346;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0" name="Google Shape;350;p20"/>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51" name="Google Shape;351;p20"/>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52" name="Google Shape;352;p20"/>
          <p:cNvGrpSpPr/>
          <p:nvPr/>
        </p:nvGrpSpPr>
        <p:grpSpPr>
          <a:xfrm>
            <a:off x="1501352" y="2580948"/>
            <a:ext cx="14447999" cy="5789824"/>
            <a:chOff x="1" y="3501"/>
            <a:chExt cx="14447998" cy="5789824"/>
          </a:xfrm>
        </p:grpSpPr>
        <p:sp>
          <p:nvSpPr>
            <p:cNvPr id="353" name="Google Shape;353;p20"/>
            <p:cNvSpPr/>
            <p:nvPr/>
          </p:nvSpPr>
          <p:spPr>
            <a:xfrm rot="5400000">
              <a:off x="-233286" y="236788"/>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txBox="1"/>
            <p:nvPr/>
          </p:nvSpPr>
          <p:spPr>
            <a:xfrm>
              <a:off x="2" y="547837"/>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F</a:t>
              </a:r>
              <a:endParaRPr sz="4000" b="0" i="0" u="none" strike="noStrike" cap="none">
                <a:solidFill>
                  <a:schemeClr val="lt1"/>
                </a:solidFill>
                <a:latin typeface="Arial"/>
                <a:ea typeface="Arial"/>
                <a:cs typeface="Arial"/>
                <a:sym typeface="Arial"/>
              </a:endParaRPr>
            </a:p>
          </p:txBody>
        </p:sp>
        <p:sp>
          <p:nvSpPr>
            <p:cNvPr id="355" name="Google Shape;355;p20"/>
            <p:cNvSpPr/>
            <p:nvPr/>
          </p:nvSpPr>
          <p:spPr>
            <a:xfrm rot="5400000">
              <a:off x="7262615" y="-6170441"/>
              <a:ext cx="1011440"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txBox="1"/>
            <p:nvPr/>
          </p:nvSpPr>
          <p:spPr>
            <a:xfrm>
              <a:off x="1088671" y="52877"/>
              <a:ext cx="13309954" cy="912692"/>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Entorno flexible</a:t>
              </a:r>
              <a:endParaRPr sz="4000" b="0" i="0" u="none" strike="noStrike" cap="none">
                <a:solidFill>
                  <a:srgbClr val="000000"/>
                </a:solidFill>
                <a:latin typeface="Arial"/>
                <a:ea typeface="Arial"/>
                <a:cs typeface="Arial"/>
                <a:sym typeface="Arial"/>
              </a:endParaRPr>
            </a:p>
          </p:txBody>
        </p:sp>
        <p:sp>
          <p:nvSpPr>
            <p:cNvPr id="357" name="Google Shape;357;p20"/>
            <p:cNvSpPr/>
            <p:nvPr/>
          </p:nvSpPr>
          <p:spPr>
            <a:xfrm rot="5400000">
              <a:off x="-233286" y="1648315"/>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txBox="1"/>
            <p:nvPr/>
          </p:nvSpPr>
          <p:spPr>
            <a:xfrm>
              <a:off x="2" y="1959364"/>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L</a:t>
              </a:r>
              <a:endParaRPr sz="4000" b="0" i="0" u="none" strike="noStrike" cap="none">
                <a:solidFill>
                  <a:schemeClr val="lt1"/>
                </a:solidFill>
                <a:latin typeface="Arial"/>
                <a:ea typeface="Arial"/>
                <a:cs typeface="Arial"/>
                <a:sym typeface="Arial"/>
              </a:endParaRPr>
            </a:p>
          </p:txBody>
        </p:sp>
        <p:sp>
          <p:nvSpPr>
            <p:cNvPr id="359" name="Google Shape;359;p20"/>
            <p:cNvSpPr/>
            <p:nvPr/>
          </p:nvSpPr>
          <p:spPr>
            <a:xfrm rot="5400000">
              <a:off x="7262881" y="-4759181"/>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txBox="1"/>
            <p:nvPr/>
          </p:nvSpPr>
          <p:spPr>
            <a:xfrm>
              <a:off x="1088672" y="1464377"/>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Cultura de aprendizaje</a:t>
              </a:r>
              <a:endParaRPr sz="4000" b="0" i="0" u="none" strike="noStrike" cap="none">
                <a:solidFill>
                  <a:srgbClr val="000000"/>
                </a:solidFill>
                <a:latin typeface="Arial"/>
                <a:ea typeface="Arial"/>
                <a:cs typeface="Arial"/>
                <a:sym typeface="Arial"/>
              </a:endParaRPr>
            </a:p>
          </p:txBody>
        </p:sp>
        <p:sp>
          <p:nvSpPr>
            <p:cNvPr id="361" name="Google Shape;361;p20"/>
            <p:cNvSpPr/>
            <p:nvPr/>
          </p:nvSpPr>
          <p:spPr>
            <a:xfrm rot="5400000">
              <a:off x="-233286" y="3059841"/>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txBox="1"/>
            <p:nvPr/>
          </p:nvSpPr>
          <p:spPr>
            <a:xfrm>
              <a:off x="2" y="3370890"/>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I</a:t>
              </a:r>
              <a:endParaRPr sz="4000" b="0" i="0" u="none" strike="noStrike" cap="none">
                <a:solidFill>
                  <a:schemeClr val="lt1"/>
                </a:solidFill>
                <a:latin typeface="Arial"/>
                <a:ea typeface="Arial"/>
                <a:cs typeface="Arial"/>
                <a:sym typeface="Arial"/>
              </a:endParaRPr>
            </a:p>
          </p:txBody>
        </p:sp>
        <p:sp>
          <p:nvSpPr>
            <p:cNvPr id="363" name="Google Shape;363;p20"/>
            <p:cNvSpPr/>
            <p:nvPr/>
          </p:nvSpPr>
          <p:spPr>
            <a:xfrm rot="5400000">
              <a:off x="7262881" y="-3347655"/>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txBox="1"/>
            <p:nvPr/>
          </p:nvSpPr>
          <p:spPr>
            <a:xfrm>
              <a:off x="1088672" y="2875903"/>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Contenido intencionado</a:t>
              </a:r>
              <a:endParaRPr sz="4000" b="0" i="0" u="none" strike="noStrike" cap="none">
                <a:solidFill>
                  <a:srgbClr val="000000"/>
                </a:solidFill>
                <a:latin typeface="Arial"/>
                <a:ea typeface="Arial"/>
                <a:cs typeface="Arial"/>
                <a:sym typeface="Arial"/>
              </a:endParaRPr>
            </a:p>
          </p:txBody>
        </p:sp>
        <p:sp>
          <p:nvSpPr>
            <p:cNvPr id="365" name="Google Shape;365;p20"/>
            <p:cNvSpPr/>
            <p:nvPr/>
          </p:nvSpPr>
          <p:spPr>
            <a:xfrm rot="5400000">
              <a:off x="-233286" y="4471367"/>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txBox="1"/>
            <p:nvPr/>
          </p:nvSpPr>
          <p:spPr>
            <a:xfrm>
              <a:off x="2" y="4782416"/>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P</a:t>
              </a:r>
              <a:endParaRPr sz="4000" b="0" i="0" u="none" strike="noStrike" cap="none">
                <a:solidFill>
                  <a:schemeClr val="lt1"/>
                </a:solidFill>
                <a:latin typeface="Arial"/>
                <a:ea typeface="Arial"/>
                <a:cs typeface="Arial"/>
                <a:sym typeface="Arial"/>
              </a:endParaRPr>
            </a:p>
          </p:txBody>
        </p:sp>
        <p:sp>
          <p:nvSpPr>
            <p:cNvPr id="367" name="Google Shape;367;p20"/>
            <p:cNvSpPr/>
            <p:nvPr/>
          </p:nvSpPr>
          <p:spPr>
            <a:xfrm rot="5400000">
              <a:off x="7262881" y="-1936128"/>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txBox="1"/>
            <p:nvPr/>
          </p:nvSpPr>
          <p:spPr>
            <a:xfrm>
              <a:off x="1088672" y="4287430"/>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Educador profesional</a:t>
              </a:r>
              <a:endParaRPr sz="4000" b="0" i="0" u="none" strike="noStrike" cap="none">
                <a:solidFill>
                  <a:srgbClr val="000000"/>
                </a:solidFill>
                <a:latin typeface="Arial"/>
                <a:ea typeface="Arial"/>
                <a:cs typeface="Arial"/>
                <a:sym typeface="Arial"/>
              </a:endParaRPr>
            </a:p>
          </p:txBody>
        </p:sp>
      </p:grpSp>
      <p:sp>
        <p:nvSpPr>
          <p:cNvPr id="2" name="Google Shape;124;p4">
            <a:extLst>
              <a:ext uri="{FF2B5EF4-FFF2-40B4-BE49-F238E27FC236}">
                <a16:creationId xmlns:a16="http://schemas.microsoft.com/office/drawing/2014/main" id="{69D931DB-B0BF-850B-ABBA-D5AB2D4B160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Los 4 pilares del modelo Flipped</a:t>
            </a:r>
            <a:endParaRPr sz="5400" b="1" i="0" u="none" strike="noStrike" cap="none">
              <a:solidFill>
                <a:srgbClr val="000000"/>
              </a:solidFill>
              <a:latin typeface="Arial"/>
              <a:ea typeface="Arial"/>
              <a:cs typeface="Arial"/>
              <a:sym typeface="Arial"/>
            </a:endParaRPr>
          </a:p>
        </p:txBody>
      </p:sp>
      <p:sp>
        <p:nvSpPr>
          <p:cNvPr id="381" name="Google Shape;381;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85" name="Google Shape;385;p2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86" name="Google Shape;386;p23"/>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87" name="Google Shape;387;p23"/>
          <p:cNvGrpSpPr/>
          <p:nvPr/>
        </p:nvGrpSpPr>
        <p:grpSpPr>
          <a:xfrm>
            <a:off x="917986" y="2343429"/>
            <a:ext cx="16069141" cy="6384909"/>
            <a:chOff x="0" y="1134"/>
            <a:chExt cx="16069141" cy="6384909"/>
          </a:xfrm>
        </p:grpSpPr>
        <p:cxnSp>
          <p:nvCxnSpPr>
            <p:cNvPr id="388" name="Google Shape;388;p23"/>
            <p:cNvCxnSpPr/>
            <p:nvPr/>
          </p:nvCxnSpPr>
          <p:spPr>
            <a:xfrm>
              <a:off x="0" y="5334976"/>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89" name="Google Shape;389;p23"/>
            <p:cNvCxnSpPr/>
            <p:nvPr/>
          </p:nvCxnSpPr>
          <p:spPr>
            <a:xfrm>
              <a:off x="0" y="3732180"/>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0" name="Google Shape;390;p23"/>
            <p:cNvCxnSpPr/>
            <p:nvPr/>
          </p:nvCxnSpPr>
          <p:spPr>
            <a:xfrm>
              <a:off x="0" y="2129385"/>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1" name="Google Shape;391;p23"/>
            <p:cNvCxnSpPr/>
            <p:nvPr/>
          </p:nvCxnSpPr>
          <p:spPr>
            <a:xfrm>
              <a:off x="0" y="526589"/>
              <a:ext cx="16069141" cy="0"/>
            </a:xfrm>
            <a:prstGeom prst="straightConnector1">
              <a:avLst/>
            </a:prstGeom>
            <a:noFill/>
            <a:ln w="25400" cap="flat" cmpd="sng">
              <a:solidFill>
                <a:srgbClr val="C17336"/>
              </a:solidFill>
              <a:prstDash val="solid"/>
              <a:round/>
              <a:headEnd type="none" w="sm" len="sm"/>
              <a:tailEnd type="none" w="sm" len="sm"/>
            </a:ln>
          </p:spPr>
        </p:cxnSp>
        <p:sp>
          <p:nvSpPr>
            <p:cNvPr id="392" name="Google Shape;392;p23"/>
            <p:cNvSpPr/>
            <p:nvPr/>
          </p:nvSpPr>
          <p:spPr>
            <a:xfrm>
              <a:off x="4177976" y="1134"/>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txBox="1"/>
            <p:nvPr/>
          </p:nvSpPr>
          <p:spPr>
            <a:xfrm>
              <a:off x="4177976" y="1134"/>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Entorno flexible</a:t>
              </a:r>
              <a:endParaRPr sz="3200" b="0" i="0" u="none" strike="noStrike" cap="none">
                <a:solidFill>
                  <a:srgbClr val="000000"/>
                </a:solidFill>
                <a:latin typeface="Arial"/>
                <a:ea typeface="Arial"/>
                <a:cs typeface="Arial"/>
                <a:sym typeface="Arial"/>
              </a:endParaRPr>
            </a:p>
          </p:txBody>
        </p:sp>
        <p:sp>
          <p:nvSpPr>
            <p:cNvPr id="394" name="Google Shape;394;p23"/>
            <p:cNvSpPr/>
            <p:nvPr/>
          </p:nvSpPr>
          <p:spPr>
            <a:xfrm>
              <a:off x="0" y="1134"/>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txBox="1"/>
            <p:nvPr/>
          </p:nvSpPr>
          <p:spPr>
            <a:xfrm>
              <a:off x="25655" y="26789"/>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F</a:t>
              </a:r>
              <a:endParaRPr sz="3200" b="0" i="0" u="none" strike="noStrike" cap="none">
                <a:solidFill>
                  <a:schemeClr val="lt1"/>
                </a:solidFill>
                <a:latin typeface="Arial"/>
                <a:ea typeface="Arial"/>
                <a:cs typeface="Arial"/>
                <a:sym typeface="Arial"/>
              </a:endParaRPr>
            </a:p>
          </p:txBody>
        </p:sp>
        <p:sp>
          <p:nvSpPr>
            <p:cNvPr id="396" name="Google Shape;396;p23"/>
            <p:cNvSpPr/>
            <p:nvPr/>
          </p:nvSpPr>
          <p:spPr>
            <a:xfrm>
              <a:off x="0" y="526589"/>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txBox="1"/>
            <p:nvPr/>
          </p:nvSpPr>
          <p:spPr>
            <a:xfrm>
              <a:off x="0" y="526589"/>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Permitir que los alumnos interactúen y reflexionen sobre sus necesidades de aprendizaje</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Observar y controlar continuamente a los alumnos para realizar los ajustes oportunos.</a:t>
              </a:r>
              <a:endParaRPr sz="2000" b="0" i="0" u="none" strike="noStrike" cap="none">
                <a:solidFill>
                  <a:srgbClr val="000000"/>
                </a:solidFill>
                <a:latin typeface="Arial"/>
                <a:ea typeface="Arial"/>
                <a:cs typeface="Arial"/>
                <a:sym typeface="Arial"/>
              </a:endParaRPr>
            </a:p>
          </p:txBody>
        </p:sp>
        <p:sp>
          <p:nvSpPr>
            <p:cNvPr id="398" name="Google Shape;398;p23"/>
            <p:cNvSpPr/>
            <p:nvPr/>
          </p:nvSpPr>
          <p:spPr>
            <a:xfrm>
              <a:off x="4177976" y="1603930"/>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txBox="1"/>
            <p:nvPr/>
          </p:nvSpPr>
          <p:spPr>
            <a:xfrm>
              <a:off x="4177976" y="1603930"/>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Cultura de aprendizaje</a:t>
              </a:r>
              <a:endParaRPr sz="3200" b="0" i="0" u="none" strike="noStrike" cap="none">
                <a:solidFill>
                  <a:srgbClr val="000000"/>
                </a:solidFill>
                <a:latin typeface="Arial"/>
                <a:ea typeface="Arial"/>
                <a:cs typeface="Arial"/>
                <a:sym typeface="Arial"/>
              </a:endParaRPr>
            </a:p>
          </p:txBody>
        </p:sp>
        <p:sp>
          <p:nvSpPr>
            <p:cNvPr id="400" name="Google Shape;400;p23"/>
            <p:cNvSpPr/>
            <p:nvPr/>
          </p:nvSpPr>
          <p:spPr>
            <a:xfrm>
              <a:off x="0" y="1603930"/>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txBox="1"/>
            <p:nvPr/>
          </p:nvSpPr>
          <p:spPr>
            <a:xfrm>
              <a:off x="25655" y="1629585"/>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L</a:t>
              </a:r>
              <a:endParaRPr sz="3200" b="0" i="0" u="none" strike="noStrike" cap="none">
                <a:solidFill>
                  <a:schemeClr val="lt1"/>
                </a:solidFill>
                <a:latin typeface="Arial"/>
                <a:ea typeface="Arial"/>
                <a:cs typeface="Arial"/>
                <a:sym typeface="Arial"/>
              </a:endParaRPr>
            </a:p>
          </p:txBody>
        </p:sp>
        <p:sp>
          <p:nvSpPr>
            <p:cNvPr id="402" name="Google Shape;402;p23"/>
            <p:cNvSpPr/>
            <p:nvPr/>
          </p:nvSpPr>
          <p:spPr>
            <a:xfrm>
              <a:off x="0" y="2129385"/>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txBox="1"/>
            <p:nvPr/>
          </p:nvSpPr>
          <p:spPr>
            <a:xfrm>
              <a:off x="0" y="2129385"/>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Dar a los alumnos la oportunidad de participar en actividades sin que el profesor sea el centro del aprendizaje.</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Establecer actividades y hacerlas accesibles a los alumnos mediante la diferenciación y la retroalimentación.</a:t>
              </a:r>
              <a:endParaRPr sz="2000" b="0" i="0" u="none" strike="noStrike" cap="none">
                <a:solidFill>
                  <a:srgbClr val="000000"/>
                </a:solidFill>
                <a:latin typeface="Arial"/>
                <a:ea typeface="Arial"/>
                <a:cs typeface="Arial"/>
                <a:sym typeface="Arial"/>
              </a:endParaRPr>
            </a:p>
          </p:txBody>
        </p:sp>
        <p:sp>
          <p:nvSpPr>
            <p:cNvPr id="404" name="Google Shape;404;p23"/>
            <p:cNvSpPr/>
            <p:nvPr/>
          </p:nvSpPr>
          <p:spPr>
            <a:xfrm>
              <a:off x="4177976" y="3206725"/>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txBox="1"/>
            <p:nvPr/>
          </p:nvSpPr>
          <p:spPr>
            <a:xfrm>
              <a:off x="4177976" y="3206725"/>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Contenido intencionado</a:t>
              </a:r>
              <a:endParaRPr sz="3200" b="0" i="0" u="none" strike="noStrike" cap="none">
                <a:solidFill>
                  <a:srgbClr val="000000"/>
                </a:solidFill>
                <a:latin typeface="Arial"/>
                <a:ea typeface="Arial"/>
                <a:cs typeface="Arial"/>
                <a:sym typeface="Arial"/>
              </a:endParaRPr>
            </a:p>
          </p:txBody>
        </p:sp>
        <p:sp>
          <p:nvSpPr>
            <p:cNvPr id="406" name="Google Shape;406;p23"/>
            <p:cNvSpPr/>
            <p:nvPr/>
          </p:nvSpPr>
          <p:spPr>
            <a:xfrm>
              <a:off x="0" y="3206725"/>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txBox="1"/>
            <p:nvPr/>
          </p:nvSpPr>
          <p:spPr>
            <a:xfrm>
              <a:off x="25655" y="3232380"/>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I</a:t>
              </a:r>
              <a:endParaRPr sz="3200" b="0" i="0" u="none" strike="noStrike" cap="none">
                <a:solidFill>
                  <a:schemeClr val="lt1"/>
                </a:solidFill>
                <a:latin typeface="Arial"/>
                <a:ea typeface="Arial"/>
                <a:cs typeface="Arial"/>
                <a:sym typeface="Arial"/>
              </a:endParaRPr>
            </a:p>
          </p:txBody>
        </p:sp>
        <p:sp>
          <p:nvSpPr>
            <p:cNvPr id="408" name="Google Shape;408;p23"/>
            <p:cNvSpPr/>
            <p:nvPr/>
          </p:nvSpPr>
          <p:spPr>
            <a:xfrm>
              <a:off x="0" y="3732180"/>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txBox="1"/>
            <p:nvPr/>
          </p:nvSpPr>
          <p:spPr>
            <a:xfrm>
              <a:off x="0" y="3732180"/>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Simplificar y facilitar el acceso de los alumnos a los conceptos utilizados durante el aprendizaje.</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Crear y/o seleccionar contenidos relevantes, normalmente en formato de vídeo, para los estudiantes.</a:t>
              </a:r>
              <a:endParaRPr sz="2000" b="0" i="0" u="none" strike="noStrike" cap="none">
                <a:solidFill>
                  <a:srgbClr val="000000"/>
                </a:solidFill>
                <a:latin typeface="Arial"/>
                <a:ea typeface="Arial"/>
                <a:cs typeface="Arial"/>
                <a:sym typeface="Arial"/>
              </a:endParaRPr>
            </a:p>
          </p:txBody>
        </p:sp>
        <p:sp>
          <p:nvSpPr>
            <p:cNvPr id="410" name="Google Shape;410;p23"/>
            <p:cNvSpPr/>
            <p:nvPr/>
          </p:nvSpPr>
          <p:spPr>
            <a:xfrm>
              <a:off x="4177976" y="4809521"/>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txBox="1"/>
            <p:nvPr/>
          </p:nvSpPr>
          <p:spPr>
            <a:xfrm>
              <a:off x="4177976" y="4809521"/>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Educador profesional</a:t>
              </a:r>
              <a:endParaRPr sz="3200" b="0" i="0" u="none" strike="noStrike" cap="none">
                <a:solidFill>
                  <a:srgbClr val="000000"/>
                </a:solidFill>
                <a:latin typeface="Arial"/>
                <a:ea typeface="Arial"/>
                <a:cs typeface="Arial"/>
                <a:sym typeface="Arial"/>
              </a:endParaRPr>
            </a:p>
          </p:txBody>
        </p:sp>
        <p:sp>
          <p:nvSpPr>
            <p:cNvPr id="412" name="Google Shape;412;p23"/>
            <p:cNvSpPr/>
            <p:nvPr/>
          </p:nvSpPr>
          <p:spPr>
            <a:xfrm>
              <a:off x="0" y="4809521"/>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txBox="1"/>
            <p:nvPr/>
          </p:nvSpPr>
          <p:spPr>
            <a:xfrm>
              <a:off x="25655" y="4835176"/>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P</a:t>
              </a:r>
              <a:endParaRPr sz="3200" b="0" i="0" u="none" strike="noStrike" cap="none">
                <a:solidFill>
                  <a:schemeClr val="lt1"/>
                </a:solidFill>
                <a:latin typeface="Arial"/>
                <a:ea typeface="Arial"/>
                <a:cs typeface="Arial"/>
                <a:sym typeface="Arial"/>
              </a:endParaRPr>
            </a:p>
          </p:txBody>
        </p:sp>
        <p:sp>
          <p:nvSpPr>
            <p:cNvPr id="414" name="Google Shape;414;p23"/>
            <p:cNvSpPr/>
            <p:nvPr/>
          </p:nvSpPr>
          <p:spPr>
            <a:xfrm>
              <a:off x="0" y="5334976"/>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txBox="1"/>
            <p:nvPr/>
          </p:nvSpPr>
          <p:spPr>
            <a:xfrm>
              <a:off x="0" y="5334976"/>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Estar a disposición de los estudiantes, tanto individual como colectivamente, y darles retroalimentación en tiempo real.</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Realizar evaluaciones formativas continuas durante las clases mediante la observación y el registro.</a:t>
              </a:r>
              <a:endParaRPr sz="2000" b="0" i="0" u="none" strike="noStrike" cap="none">
                <a:solidFill>
                  <a:srgbClr val="000000"/>
                </a:solidFill>
                <a:latin typeface="Arial"/>
                <a:ea typeface="Arial"/>
                <a:cs typeface="Arial"/>
                <a:sym typeface="Arial"/>
              </a:endParaRPr>
            </a:p>
          </p:txBody>
        </p:sp>
      </p:grpSp>
      <p:sp>
        <p:nvSpPr>
          <p:cNvPr id="2" name="Google Shape;124;p4">
            <a:extLst>
              <a:ext uri="{FF2B5EF4-FFF2-40B4-BE49-F238E27FC236}">
                <a16:creationId xmlns:a16="http://schemas.microsoft.com/office/drawing/2014/main" id="{786C1E02-0E15-7F6D-96CD-9B2613A17A8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7"/>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A través del tiempo...</a:t>
            </a:r>
            <a:endParaRPr sz="5400" b="1" i="0" u="none" strike="noStrike" cap="none">
              <a:solidFill>
                <a:srgbClr val="000000"/>
              </a:solidFill>
              <a:latin typeface="Arial"/>
              <a:ea typeface="Arial"/>
              <a:cs typeface="Arial"/>
              <a:sym typeface="Arial"/>
            </a:endParaRPr>
          </a:p>
        </p:txBody>
      </p:sp>
      <p:sp>
        <p:nvSpPr>
          <p:cNvPr id="428" name="Google Shape;428;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7"/>
          <p:cNvSpPr txBox="1"/>
          <p:nvPr/>
        </p:nvSpPr>
        <p:spPr>
          <a:xfrm>
            <a:off x="818545" y="2141602"/>
            <a:ext cx="7932910" cy="654688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000" b="0" i="0" u="none" strike="noStrike" cap="none" dirty="0">
                <a:solidFill>
                  <a:srgbClr val="0D0D0D"/>
                </a:solidFill>
                <a:latin typeface="Arial"/>
                <a:ea typeface="Arial"/>
                <a:cs typeface="Arial"/>
                <a:sym typeface="Arial"/>
              </a:rPr>
              <a:t>El </a:t>
            </a:r>
            <a:r>
              <a:rPr lang="en-GB" sz="2000" b="0" i="0" u="none" strike="noStrike" cap="none" err="1">
                <a:solidFill>
                  <a:srgbClr val="0D0D0D"/>
                </a:solidFill>
                <a:latin typeface="Arial"/>
                <a:ea typeface="Arial"/>
                <a:cs typeface="Arial"/>
                <a:sym typeface="Arial"/>
              </a:rPr>
              <a:t>concepto</a:t>
            </a:r>
            <a:r>
              <a:rPr lang="en-GB" sz="2000" b="0" i="0" u="none" strike="noStrike" cap="none" dirty="0">
                <a:solidFill>
                  <a:srgbClr val="0D0D0D"/>
                </a:solidFill>
                <a:latin typeface="Arial"/>
                <a:ea typeface="Arial"/>
                <a:cs typeface="Arial"/>
                <a:sym typeface="Arial"/>
              </a:rPr>
              <a:t> de Flipped Classroom </a:t>
            </a:r>
            <a:r>
              <a:rPr lang="en-GB" sz="2000" b="0" i="0" u="none" strike="noStrike" cap="none" err="1">
                <a:solidFill>
                  <a:srgbClr val="0D0D0D"/>
                </a:solidFill>
                <a:latin typeface="Arial"/>
                <a:ea typeface="Arial"/>
                <a:cs typeface="Arial"/>
                <a:sym typeface="Arial"/>
              </a:rPr>
              <a:t>surgió</a:t>
            </a:r>
            <a:r>
              <a:rPr lang="en-GB" sz="2000" b="0" i="0" u="none" strike="noStrike" cap="none" dirty="0">
                <a:solidFill>
                  <a:srgbClr val="0D0D0D"/>
                </a:solidFill>
                <a:latin typeface="Arial"/>
                <a:ea typeface="Arial"/>
                <a:cs typeface="Arial"/>
                <a:sym typeface="Arial"/>
              </a:rPr>
              <a:t> a </a:t>
            </a:r>
            <a:r>
              <a:rPr lang="en-GB" sz="2000" b="0" i="0" u="none" strike="noStrike" cap="none" err="1">
                <a:solidFill>
                  <a:srgbClr val="0D0D0D"/>
                </a:solidFill>
                <a:latin typeface="Arial"/>
                <a:ea typeface="Arial"/>
                <a:cs typeface="Arial"/>
                <a:sym typeface="Arial"/>
              </a:rPr>
              <a:t>principios</a:t>
            </a:r>
            <a:r>
              <a:rPr lang="en-GB" sz="2000" b="0" i="0" u="none" strike="noStrike" cap="none" dirty="0">
                <a:solidFill>
                  <a:srgbClr val="0D0D0D"/>
                </a:solidFill>
                <a:latin typeface="Arial"/>
                <a:ea typeface="Arial"/>
                <a:cs typeface="Arial"/>
                <a:sym typeface="Arial"/>
              </a:rPr>
              <a:t> de la </a:t>
            </a:r>
            <a:r>
              <a:rPr lang="en-GB" sz="2000" b="0" i="0" u="none" strike="noStrike" cap="none" err="1">
                <a:solidFill>
                  <a:srgbClr val="0D0D0D"/>
                </a:solidFill>
                <a:latin typeface="Arial"/>
                <a:ea typeface="Arial"/>
                <a:cs typeface="Arial"/>
                <a:sym typeface="Arial"/>
              </a:rPr>
              <a:t>década</a:t>
            </a:r>
            <a:r>
              <a:rPr lang="en-GB" sz="2000" b="0" i="0" u="none" strike="noStrike" cap="none" dirty="0">
                <a:solidFill>
                  <a:srgbClr val="0D0D0D"/>
                </a:solidFill>
                <a:latin typeface="Arial"/>
                <a:ea typeface="Arial"/>
                <a:cs typeface="Arial"/>
                <a:sym typeface="Arial"/>
              </a:rPr>
              <a:t> de 2000, </a:t>
            </a:r>
            <a:r>
              <a:rPr lang="en-GB" sz="2000" b="0" i="0" u="none" strike="noStrike" cap="none" err="1">
                <a:solidFill>
                  <a:srgbClr val="0D0D0D"/>
                </a:solidFill>
                <a:latin typeface="Arial"/>
                <a:ea typeface="Arial"/>
                <a:cs typeface="Arial"/>
                <a:sym typeface="Arial"/>
              </a:rPr>
              <a:t>cuando</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los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educadores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buscaban</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formas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innovadoras</a:t>
            </a:r>
            <a:r>
              <a:rPr lang="en-GB" sz="2000" b="0" i="0" u="none" strike="noStrike" cap="none" dirty="0">
                <a:solidFill>
                  <a:srgbClr val="0D0D0D"/>
                </a:solidFill>
                <a:latin typeface="Arial"/>
                <a:ea typeface="Arial"/>
                <a:cs typeface="Arial"/>
                <a:sym typeface="Arial"/>
              </a:rPr>
              <a:t> de </a:t>
            </a:r>
            <a:r>
              <a:rPr lang="en-GB" sz="2000" b="0" i="0" u="none" strike="noStrike" cap="none" err="1">
                <a:solidFill>
                  <a:srgbClr val="0D0D0D"/>
                </a:solidFill>
                <a:latin typeface="Arial"/>
                <a:ea typeface="Arial"/>
                <a:cs typeface="Arial"/>
                <a:sym typeface="Arial"/>
              </a:rPr>
              <a:t>mejorar</a:t>
            </a:r>
            <a:r>
              <a:rPr lang="en-GB" sz="2000" b="0" i="0" u="none" strike="noStrike" cap="none" dirty="0">
                <a:solidFill>
                  <a:srgbClr val="0D0D0D"/>
                </a:solidFill>
                <a:latin typeface="Arial"/>
                <a:ea typeface="Arial"/>
                <a:cs typeface="Arial"/>
                <a:sym typeface="Arial"/>
              </a:rPr>
              <a:t> la </a:t>
            </a:r>
            <a:r>
              <a:rPr lang="en-GB" sz="2000" b="0" i="0" u="none" strike="noStrike" cap="none" err="1">
                <a:solidFill>
                  <a:srgbClr val="0D0D0D"/>
                </a:solidFill>
                <a:latin typeface="Arial"/>
                <a:ea typeface="Arial"/>
                <a:cs typeface="Arial"/>
                <a:sym typeface="Arial"/>
              </a:rPr>
              <a:t>participación</a:t>
            </a:r>
            <a:r>
              <a:rPr lang="en-GB" sz="2000" b="0" i="0" u="none" strike="noStrike" cap="none" dirty="0">
                <a:solidFill>
                  <a:srgbClr val="0D0D0D"/>
                </a:solidFill>
                <a:latin typeface="Arial"/>
                <a:ea typeface="Arial"/>
                <a:cs typeface="Arial"/>
                <a:sym typeface="Arial"/>
              </a:rPr>
              <a:t> de </a:t>
            </a:r>
            <a:r>
              <a:rPr lang="en-GB" sz="2000" b="0" i="0" u="none" strike="noStrike" cap="none" err="1">
                <a:solidFill>
                  <a:srgbClr val="0D0D0D"/>
                </a:solidFill>
                <a:latin typeface="Arial"/>
                <a:ea typeface="Arial"/>
                <a:cs typeface="Arial"/>
                <a:sym typeface="Arial"/>
              </a:rPr>
              <a:t>los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estudiantes</a:t>
            </a:r>
            <a:r>
              <a:rPr lang="en-GB" sz="2000" b="0" i="0" u="none" strike="noStrike" cap="none" dirty="0">
                <a:solidFill>
                  <a:srgbClr val="0D0D0D"/>
                </a:solidFill>
                <a:latin typeface="Arial"/>
                <a:ea typeface="Arial"/>
                <a:cs typeface="Arial"/>
                <a:sym typeface="Arial"/>
              </a:rPr>
              <a:t> y </a:t>
            </a:r>
            <a:r>
              <a:rPr lang="en-GB" sz="2000" b="0" i="0" u="none" strike="noStrike" cap="none" err="1">
                <a:solidFill>
                  <a:srgbClr val="0D0D0D"/>
                </a:solidFill>
                <a:latin typeface="Arial"/>
                <a:ea typeface="Arial"/>
                <a:cs typeface="Arial"/>
                <a:sym typeface="Arial"/>
              </a:rPr>
              <a:t>los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resultados</a:t>
            </a:r>
            <a:r>
              <a:rPr lang="en-GB" sz="2000" b="0" i="0" u="none" strike="noStrike" cap="none" dirty="0">
                <a:solidFill>
                  <a:srgbClr val="0D0D0D"/>
                </a:solidFill>
                <a:latin typeface="Arial"/>
                <a:ea typeface="Arial"/>
                <a:cs typeface="Arial"/>
                <a:sym typeface="Arial"/>
              </a:rPr>
              <a:t> del </a:t>
            </a:r>
            <a:r>
              <a:rPr lang="en-GB" sz="2000" b="0" i="0" u="none" strike="noStrike" cap="none" err="1">
                <a:solidFill>
                  <a:srgbClr val="0D0D0D"/>
                </a:solidFill>
                <a:latin typeface="Arial"/>
                <a:ea typeface="Arial"/>
                <a:cs typeface="Arial"/>
                <a:sym typeface="Arial"/>
              </a:rPr>
              <a:t>aprendizaje</a:t>
            </a:r>
            <a:r>
              <a:rPr lang="en-GB" sz="2000" b="0" i="0" u="none" strike="noStrike" cap="none" dirty="0">
                <a:solidFill>
                  <a:srgbClr val="0D0D0D"/>
                </a:solidFill>
                <a:latin typeface="Arial"/>
                <a:ea typeface="Arial"/>
                <a:cs typeface="Arial"/>
                <a:sym typeface="Arial"/>
              </a:rPr>
              <a:t>.</a:t>
            </a:r>
            <a:endParaRPr lang="es-ES" sz="2000" b="0" i="0" u="none" strike="noStrike" cap="none">
              <a:solidFill>
                <a:schemeClr val="dk1"/>
              </a:solidFill>
              <a:latin typeface="Arial"/>
              <a:ea typeface="Arial"/>
              <a:cs typeface="Arial"/>
            </a:endParaRPr>
          </a:p>
          <a:p>
            <a:pPr marL="0" marR="0" lvl="0" indent="0" algn="l" rtl="0">
              <a:lnSpc>
                <a:spcPct val="100000"/>
              </a:lnSpc>
              <a:spcBef>
                <a:spcPts val="0"/>
              </a:spcBef>
              <a:spcAft>
                <a:spcPts val="0"/>
              </a:spcAft>
              <a:buClr>
                <a:schemeClr val="dk1"/>
              </a:buClr>
              <a:buSzPts val="2400"/>
              <a:buFont typeface="Arial"/>
              <a:buNone/>
            </a:pPr>
            <a:endParaRPr sz="2000" b="0" i="0" u="none" strike="noStrike" cap="none" dirty="0">
              <a:solidFill>
                <a:srgbClr val="0D0D0D"/>
              </a:solidFill>
              <a:latin typeface="Arial"/>
              <a:ea typeface="Arial"/>
              <a:cs typeface="Arial"/>
            </a:endParaRPr>
          </a:p>
          <a:p>
            <a:pPr marL="0" marR="0" lvl="0" indent="0" algn="l" rtl="0">
              <a:lnSpc>
                <a:spcPct val="100000"/>
              </a:lnSpc>
              <a:spcBef>
                <a:spcPts val="0"/>
              </a:spcBef>
              <a:spcAft>
                <a:spcPts val="0"/>
              </a:spcAft>
              <a:buClr>
                <a:srgbClr val="0D0D0D"/>
              </a:buClr>
              <a:buSzPts val="2400"/>
              <a:buFont typeface="Arial"/>
              <a:buChar char="•"/>
            </a:pPr>
            <a:r>
              <a:rPr lang="en-GB" sz="2000" b="0" i="0" u="none" strike="noStrike" cap="none" err="1">
                <a:solidFill>
                  <a:srgbClr val="0D0D0D"/>
                </a:solidFill>
                <a:latin typeface="Arial"/>
                <a:ea typeface="Arial"/>
                <a:cs typeface="Arial"/>
                <a:sym typeface="Arial"/>
              </a:rPr>
              <a:t>Inicialmente</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el</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modelo</a:t>
            </a:r>
            <a:r>
              <a:rPr lang="en-GB" sz="2000" b="0" i="0" u="none" strike="noStrike" cap="none" dirty="0">
                <a:solidFill>
                  <a:srgbClr val="0D0D0D"/>
                </a:solidFill>
                <a:latin typeface="Arial"/>
                <a:ea typeface="Arial"/>
                <a:cs typeface="Arial"/>
                <a:sym typeface="Arial"/>
              </a:rPr>
              <a:t> se </a:t>
            </a:r>
            <a:r>
              <a:rPr lang="en-GB" sz="2000" b="0" i="0" u="none" strike="noStrike" cap="none" err="1">
                <a:solidFill>
                  <a:srgbClr val="0D0D0D"/>
                </a:solidFill>
                <a:latin typeface="Arial"/>
                <a:ea typeface="Arial"/>
                <a:cs typeface="Arial"/>
                <a:sym typeface="Arial"/>
              </a:rPr>
              <a:t>basaba</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en</a:t>
            </a:r>
            <a:r>
              <a:rPr lang="en-GB" sz="2000" b="0" i="0" u="none" strike="noStrike" cap="none" dirty="0">
                <a:solidFill>
                  <a:srgbClr val="0D0D0D"/>
                </a:solidFill>
                <a:latin typeface="Arial"/>
                <a:ea typeface="Arial"/>
                <a:cs typeface="Arial"/>
                <a:sym typeface="Arial"/>
              </a:rPr>
              <a:t> gran </a:t>
            </a:r>
            <a:r>
              <a:rPr lang="en-GB" sz="2000" b="0" i="0" u="none" strike="noStrike" cap="none" err="1">
                <a:solidFill>
                  <a:srgbClr val="0D0D0D"/>
                </a:solidFill>
                <a:latin typeface="Arial"/>
                <a:ea typeface="Arial"/>
                <a:cs typeface="Arial"/>
                <a:sym typeface="Arial"/>
              </a:rPr>
              <a:t>medida</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en</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vídeos</a:t>
            </a:r>
            <a:r>
              <a:rPr lang="en-GB" sz="2000" b="0" i="0" u="none" strike="noStrike" cap="none" dirty="0">
                <a:solidFill>
                  <a:srgbClr val="0D0D0D"/>
                </a:solidFill>
                <a:latin typeface="Arial"/>
                <a:ea typeface="Arial"/>
                <a:cs typeface="Arial"/>
                <a:sym typeface="Arial"/>
              </a:rPr>
              <a:t> y </a:t>
            </a:r>
            <a:r>
              <a:rPr lang="en-GB" sz="2000" b="0" i="0" u="none" strike="noStrike" cap="none" err="1">
                <a:solidFill>
                  <a:srgbClr val="0D0D0D"/>
                </a:solidFill>
                <a:latin typeface="Arial"/>
                <a:ea typeface="Arial"/>
                <a:cs typeface="Arial"/>
                <a:sym typeface="Arial"/>
              </a:rPr>
              <a:t>recursos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en</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línea</a:t>
            </a:r>
            <a:r>
              <a:rPr lang="en-GB" sz="2000" b="0" i="0" u="none" strike="noStrike" cap="none" dirty="0">
                <a:solidFill>
                  <a:srgbClr val="0D0D0D"/>
                </a:solidFill>
                <a:latin typeface="Arial"/>
                <a:ea typeface="Arial"/>
                <a:cs typeface="Arial"/>
                <a:sym typeface="Arial"/>
              </a:rPr>
              <a:t> para </a:t>
            </a:r>
            <a:r>
              <a:rPr lang="en-GB" sz="2000" b="0" i="0" u="none" strike="noStrike" cap="none" err="1">
                <a:solidFill>
                  <a:srgbClr val="0D0D0D"/>
                </a:solidFill>
                <a:latin typeface="Arial"/>
                <a:ea typeface="Arial"/>
                <a:cs typeface="Arial"/>
                <a:sym typeface="Arial"/>
              </a:rPr>
              <a:t>ofrecer</a:t>
            </a:r>
            <a:r>
              <a:rPr lang="en-GB" sz="2000" b="0" i="0" u="none" strike="noStrike" cap="none" dirty="0">
                <a:solidFill>
                  <a:srgbClr val="0D0D0D"/>
                </a:solidFill>
                <a:latin typeface="Arial"/>
                <a:ea typeface="Arial"/>
                <a:cs typeface="Arial"/>
                <a:sym typeface="Arial"/>
              </a:rPr>
              <a:t> a </a:t>
            </a:r>
            <a:r>
              <a:rPr lang="en-GB" sz="2000" b="0" i="0" u="none" strike="noStrike" cap="none" err="1">
                <a:solidFill>
                  <a:srgbClr val="0D0D0D"/>
                </a:solidFill>
                <a:latin typeface="Arial"/>
                <a:ea typeface="Arial"/>
                <a:cs typeface="Arial"/>
                <a:sym typeface="Arial"/>
              </a:rPr>
              <a:t>los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estudiantes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contenidos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previos</a:t>
            </a:r>
            <a:r>
              <a:rPr lang="en-GB" sz="2000" b="0" i="0" u="none" strike="noStrike" cap="none" dirty="0">
                <a:solidFill>
                  <a:srgbClr val="0D0D0D"/>
                </a:solidFill>
                <a:latin typeface="Arial"/>
                <a:ea typeface="Arial"/>
                <a:cs typeface="Arial"/>
                <a:sym typeface="Arial"/>
              </a:rPr>
              <a:t> a las </a:t>
            </a:r>
            <a:r>
              <a:rPr lang="en-GB" sz="2000" b="0" i="0" u="none" strike="noStrike" cap="none" err="1">
                <a:solidFill>
                  <a:srgbClr val="0D0D0D"/>
                </a:solidFill>
                <a:latin typeface="Arial"/>
                <a:ea typeface="Arial"/>
                <a:cs typeface="Arial"/>
                <a:sym typeface="Arial"/>
              </a:rPr>
              <a:t>clases</a:t>
            </a:r>
            <a:r>
              <a:rPr lang="en-GB" sz="2000" b="0" i="0" u="none" strike="noStrike" cap="none" dirty="0">
                <a:solidFill>
                  <a:srgbClr val="0D0D0D"/>
                </a:solidFill>
                <a:latin typeface="Arial"/>
                <a:ea typeface="Arial"/>
                <a:cs typeface="Arial"/>
                <a:sym typeface="Arial"/>
              </a:rPr>
              <a:t>.</a:t>
            </a:r>
            <a:endParaRPr sz="2000" b="0" i="0" u="none" strike="noStrike" cap="none">
              <a:solidFill>
                <a:schemeClr val="dk1"/>
              </a:solidFill>
              <a:latin typeface="Arial"/>
              <a:ea typeface="Arial"/>
              <a:cs typeface="Arial"/>
            </a:endParaRPr>
          </a:p>
          <a:p>
            <a:pPr marL="0" marR="0" lvl="0" indent="0" algn="l" rtl="0">
              <a:lnSpc>
                <a:spcPct val="100000"/>
              </a:lnSpc>
              <a:spcBef>
                <a:spcPts val="0"/>
              </a:spcBef>
              <a:spcAft>
                <a:spcPts val="0"/>
              </a:spcAft>
              <a:buClr>
                <a:schemeClr val="dk1"/>
              </a:buClr>
              <a:buSzPts val="2400"/>
              <a:buFont typeface="Arial"/>
              <a:buNone/>
            </a:pPr>
            <a:endParaRPr sz="2000" b="0" i="0" u="none" strike="noStrike" cap="none" dirty="0">
              <a:solidFill>
                <a:srgbClr val="0D0D0D"/>
              </a:solidFill>
              <a:latin typeface="Arial"/>
              <a:ea typeface="Arial"/>
              <a:cs typeface="Arial"/>
            </a:endParaRPr>
          </a:p>
          <a:p>
            <a:pPr marL="0" marR="0" lvl="0" indent="0" algn="l" rtl="0">
              <a:lnSpc>
                <a:spcPct val="100000"/>
              </a:lnSpc>
              <a:spcBef>
                <a:spcPts val="0"/>
              </a:spcBef>
              <a:spcAft>
                <a:spcPts val="0"/>
              </a:spcAft>
              <a:buClr>
                <a:srgbClr val="0D0D0D"/>
              </a:buClr>
              <a:buSzPts val="2400"/>
              <a:buFont typeface="Arial"/>
              <a:buChar char="•"/>
            </a:pPr>
            <a:r>
              <a:rPr lang="en-GB" sz="2000" b="0" i="0" u="none" strike="noStrike" cap="none" dirty="0">
                <a:solidFill>
                  <a:srgbClr val="0D0D0D"/>
                </a:solidFill>
                <a:latin typeface="Arial"/>
                <a:ea typeface="Arial"/>
                <a:cs typeface="Arial"/>
                <a:sym typeface="Arial"/>
              </a:rPr>
              <a:t>Los </a:t>
            </a:r>
            <a:r>
              <a:rPr lang="en-GB" sz="2000" b="0" i="0" u="none" strike="noStrike" cap="none" err="1">
                <a:solidFill>
                  <a:srgbClr val="0D0D0D"/>
                </a:solidFill>
                <a:latin typeface="Arial"/>
                <a:ea typeface="Arial"/>
                <a:cs typeface="Arial"/>
                <a:sym typeface="Arial"/>
              </a:rPr>
              <a:t>profesores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empezaron</a:t>
            </a:r>
            <a:r>
              <a:rPr lang="en-GB" sz="2000" b="0" i="0" u="none" strike="noStrike" cap="none" dirty="0">
                <a:solidFill>
                  <a:srgbClr val="0D0D0D"/>
                </a:solidFill>
                <a:latin typeface="Arial"/>
                <a:ea typeface="Arial"/>
                <a:cs typeface="Arial"/>
                <a:sym typeface="Arial"/>
              </a:rPr>
              <a:t> a </a:t>
            </a:r>
            <a:r>
              <a:rPr lang="en-GB" sz="2000" b="0" i="0" u="none" strike="noStrike" cap="none" err="1">
                <a:solidFill>
                  <a:srgbClr val="0D0D0D"/>
                </a:solidFill>
                <a:latin typeface="Arial"/>
                <a:ea typeface="Arial"/>
                <a:cs typeface="Arial"/>
                <a:sym typeface="Arial"/>
              </a:rPr>
              <a:t>grabar</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conferencias</a:t>
            </a:r>
            <a:r>
              <a:rPr lang="en-GB" sz="2000" b="0" i="0" u="none" strike="noStrike" cap="none" dirty="0">
                <a:solidFill>
                  <a:srgbClr val="0D0D0D"/>
                </a:solidFill>
                <a:latin typeface="Arial"/>
                <a:ea typeface="Arial"/>
                <a:cs typeface="Arial"/>
                <a:sym typeface="Arial"/>
              </a:rPr>
              <a:t> o a </a:t>
            </a:r>
            <a:r>
              <a:rPr lang="en-GB" sz="2000" b="0" i="0" u="none" strike="noStrike" cap="none" err="1">
                <a:solidFill>
                  <a:srgbClr val="0D0D0D"/>
                </a:solidFill>
                <a:latin typeface="Arial"/>
                <a:ea typeface="Arial"/>
                <a:cs typeface="Arial"/>
                <a:sym typeface="Arial"/>
              </a:rPr>
              <a:t>recopilar</a:t>
            </a:r>
            <a:r>
              <a:rPr lang="en-GB" sz="2000" b="0" i="0" u="none" strike="noStrike" cap="none" dirty="0">
                <a:solidFill>
                  <a:srgbClr val="0D0D0D"/>
                </a:solidFill>
                <a:latin typeface="Arial"/>
                <a:ea typeface="Arial"/>
                <a:cs typeface="Arial"/>
                <a:sym typeface="Arial"/>
              </a:rPr>
              <a:t> material </a:t>
            </a:r>
            <a:r>
              <a:rPr lang="en-GB" sz="2000" b="0" i="0" u="none" strike="noStrike" cap="none" err="1">
                <a:solidFill>
                  <a:srgbClr val="0D0D0D"/>
                </a:solidFill>
                <a:latin typeface="Arial"/>
                <a:ea typeface="Arial"/>
                <a:cs typeface="Arial"/>
                <a:sym typeface="Arial"/>
              </a:rPr>
              <a:t>en</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línea</a:t>
            </a:r>
            <a:r>
              <a:rPr lang="en-GB" sz="2000" b="0" i="0" u="none" strike="noStrike" cap="none" dirty="0">
                <a:solidFill>
                  <a:srgbClr val="0D0D0D"/>
                </a:solidFill>
                <a:latin typeface="Arial"/>
                <a:ea typeface="Arial"/>
                <a:cs typeface="Arial"/>
                <a:sym typeface="Arial"/>
              </a:rPr>
              <a:t> para que </a:t>
            </a:r>
            <a:r>
              <a:rPr lang="en-GB" sz="2000" b="0" i="0" u="none" strike="noStrike" cap="none" err="1">
                <a:solidFill>
                  <a:srgbClr val="0D0D0D"/>
                </a:solidFill>
                <a:latin typeface="Arial"/>
                <a:ea typeface="Arial"/>
                <a:cs typeface="Arial"/>
                <a:sym typeface="Arial"/>
              </a:rPr>
              <a:t>los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alumnos</a:t>
            </a:r>
            <a:r>
              <a:rPr lang="en-GB" sz="2000" b="0" i="0" u="none" strike="noStrike" cap="none" dirty="0">
                <a:solidFill>
                  <a:srgbClr val="0D0D0D"/>
                </a:solidFill>
                <a:latin typeface="Arial"/>
                <a:ea typeface="Arial"/>
                <a:cs typeface="Arial"/>
                <a:sym typeface="Arial"/>
              </a:rPr>
              <a:t> lo </a:t>
            </a:r>
            <a:r>
              <a:rPr lang="en-GB" sz="2000" b="0" i="0" u="none" strike="noStrike" cap="none" err="1">
                <a:solidFill>
                  <a:srgbClr val="0D0D0D"/>
                </a:solidFill>
                <a:latin typeface="Arial"/>
                <a:ea typeface="Arial"/>
                <a:cs typeface="Arial"/>
                <a:sym typeface="Arial"/>
              </a:rPr>
              <a:t>repasaran</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por</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su</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cuenta</a:t>
            </a:r>
            <a:r>
              <a:rPr lang="en-GB" sz="2000" b="0" i="0" u="none" strike="noStrike" cap="none" dirty="0">
                <a:solidFill>
                  <a:srgbClr val="0D0D0D"/>
                </a:solidFill>
                <a:latin typeface="Arial"/>
                <a:ea typeface="Arial"/>
                <a:cs typeface="Arial"/>
                <a:sym typeface="Arial"/>
              </a:rPr>
              <a:t> antes de </a:t>
            </a:r>
            <a:r>
              <a:rPr lang="en-GB" sz="2000" b="0" i="0" u="none" strike="noStrike" cap="none" err="1">
                <a:solidFill>
                  <a:srgbClr val="0D0D0D"/>
                </a:solidFill>
                <a:latin typeface="Arial"/>
                <a:ea typeface="Arial"/>
                <a:cs typeface="Arial"/>
                <a:sym typeface="Arial"/>
              </a:rPr>
              <a:t>asistir</a:t>
            </a:r>
            <a:r>
              <a:rPr lang="en-GB" sz="2000" b="0" i="0" u="none" strike="noStrike" cap="none" dirty="0">
                <a:solidFill>
                  <a:srgbClr val="0D0D0D"/>
                </a:solidFill>
                <a:latin typeface="Arial"/>
                <a:ea typeface="Arial"/>
                <a:cs typeface="Arial"/>
                <a:sym typeface="Arial"/>
              </a:rPr>
              <a:t> a </a:t>
            </a:r>
            <a:r>
              <a:rPr lang="en-GB" sz="2000" b="0" i="0" u="none" strike="noStrike" cap="none" err="1">
                <a:solidFill>
                  <a:srgbClr val="0D0D0D"/>
                </a:solidFill>
                <a:latin typeface="Arial"/>
                <a:ea typeface="Arial"/>
                <a:cs typeface="Arial"/>
                <a:sym typeface="Arial"/>
              </a:rPr>
              <a:t>clase</a:t>
            </a:r>
            <a:r>
              <a:rPr lang="en-GB" sz="2000" b="0" i="0" u="none" strike="noStrike" cap="none" dirty="0">
                <a:solidFill>
                  <a:srgbClr val="0D0D0D"/>
                </a:solidFill>
                <a:latin typeface="Arial"/>
                <a:ea typeface="Arial"/>
                <a:cs typeface="Arial"/>
                <a:sym typeface="Arial"/>
              </a:rPr>
              <a:t>.</a:t>
            </a:r>
            <a:endParaRPr sz="2000" b="0" i="0" u="none" strike="noStrike" cap="none">
              <a:solidFill>
                <a:schemeClr val="dk1"/>
              </a:solidFill>
              <a:latin typeface="Arial"/>
              <a:ea typeface="Arial"/>
              <a:cs typeface="Arial"/>
            </a:endParaRPr>
          </a:p>
          <a:p>
            <a:pPr marL="0" marR="0" lvl="0" indent="0" algn="l" rtl="0">
              <a:lnSpc>
                <a:spcPct val="100000"/>
              </a:lnSpc>
              <a:spcBef>
                <a:spcPts val="0"/>
              </a:spcBef>
              <a:spcAft>
                <a:spcPts val="0"/>
              </a:spcAft>
              <a:buClr>
                <a:schemeClr val="dk1"/>
              </a:buClr>
              <a:buSzPts val="2400"/>
              <a:buFont typeface="Arial"/>
              <a:buNone/>
            </a:pPr>
            <a:endParaRPr sz="2000" b="0" i="0" u="none" strike="noStrike" cap="none" dirty="0">
              <a:solidFill>
                <a:srgbClr val="0D0D0D"/>
              </a:solidFill>
              <a:latin typeface="Arial"/>
              <a:ea typeface="Arial"/>
              <a:cs typeface="Arial"/>
            </a:endParaRPr>
          </a:p>
          <a:p>
            <a:pPr marL="0" marR="0" lvl="0" indent="0" algn="l" rtl="0">
              <a:lnSpc>
                <a:spcPct val="100000"/>
              </a:lnSpc>
              <a:spcBef>
                <a:spcPts val="0"/>
              </a:spcBef>
              <a:spcAft>
                <a:spcPts val="0"/>
              </a:spcAft>
              <a:buClr>
                <a:srgbClr val="0D0D0D"/>
              </a:buClr>
              <a:buSzPts val="2400"/>
              <a:buFont typeface="Arial"/>
              <a:buChar char="•"/>
            </a:pPr>
            <a:r>
              <a:rPr lang="en-GB" sz="2000" b="0" i="0" u="none" strike="noStrike" cap="none" dirty="0">
                <a:solidFill>
                  <a:srgbClr val="0D0D0D"/>
                </a:solidFill>
                <a:latin typeface="Arial"/>
                <a:ea typeface="Arial"/>
                <a:cs typeface="Arial"/>
                <a:sym typeface="Arial"/>
              </a:rPr>
              <a:t>Esta </a:t>
            </a:r>
            <a:r>
              <a:rPr lang="en-GB" sz="2000" b="0" i="0" u="none" strike="noStrike" cap="none" err="1">
                <a:solidFill>
                  <a:srgbClr val="0D0D0D"/>
                </a:solidFill>
                <a:latin typeface="Arial"/>
                <a:ea typeface="Arial"/>
                <a:cs typeface="Arial"/>
                <a:sym typeface="Arial"/>
              </a:rPr>
              <a:t>temprana</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adopción</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sentó</a:t>
            </a:r>
            <a:r>
              <a:rPr lang="en-GB" sz="2000" b="0" i="0" u="none" strike="noStrike" cap="none" dirty="0">
                <a:solidFill>
                  <a:srgbClr val="0D0D0D"/>
                </a:solidFill>
                <a:latin typeface="Arial"/>
                <a:ea typeface="Arial"/>
                <a:cs typeface="Arial"/>
                <a:sym typeface="Arial"/>
              </a:rPr>
              <a:t> las bases del </a:t>
            </a:r>
            <a:r>
              <a:rPr lang="en-GB" sz="2000" b="0" i="0" u="none" strike="noStrike" cap="none" err="1">
                <a:solidFill>
                  <a:srgbClr val="0D0D0D"/>
                </a:solidFill>
                <a:latin typeface="Arial"/>
                <a:ea typeface="Arial"/>
                <a:cs typeface="Arial"/>
                <a:sym typeface="Arial"/>
              </a:rPr>
              <a:t>enfoque</a:t>
            </a:r>
            <a:r>
              <a:rPr lang="en-GB" sz="2000" b="0" i="0" u="none" strike="noStrike" cap="none" dirty="0">
                <a:solidFill>
                  <a:srgbClr val="0D0D0D"/>
                </a:solidFill>
                <a:latin typeface="Arial"/>
                <a:ea typeface="Arial"/>
                <a:cs typeface="Arial"/>
                <a:sym typeface="Arial"/>
              </a:rPr>
              <a:t> de la </a:t>
            </a:r>
            <a:r>
              <a:rPr lang="en-GB" sz="2000" b="0" i="0" u="none" strike="noStrike" cap="none" err="1">
                <a:solidFill>
                  <a:srgbClr val="0D0D0D"/>
                </a:solidFill>
                <a:latin typeface="Arial"/>
                <a:ea typeface="Arial"/>
                <a:cs typeface="Arial"/>
                <a:sym typeface="Arial"/>
              </a:rPr>
              <a:t>clase</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invertida</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demostrando</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su</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potencial</a:t>
            </a:r>
            <a:r>
              <a:rPr lang="en-GB" sz="2000" b="0" i="0" u="none" strike="noStrike" cap="none" dirty="0">
                <a:solidFill>
                  <a:srgbClr val="0D0D0D"/>
                </a:solidFill>
                <a:latin typeface="Arial"/>
                <a:ea typeface="Arial"/>
                <a:cs typeface="Arial"/>
                <a:sym typeface="Arial"/>
              </a:rPr>
              <a:t> para </a:t>
            </a:r>
            <a:r>
              <a:rPr lang="en-GB" sz="2000" b="0" i="0" u="none" strike="noStrike" cap="none" err="1">
                <a:solidFill>
                  <a:srgbClr val="0D0D0D"/>
                </a:solidFill>
                <a:latin typeface="Arial"/>
                <a:ea typeface="Arial"/>
                <a:cs typeface="Arial"/>
                <a:sym typeface="Arial"/>
              </a:rPr>
              <a:t>transformar</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los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métodos</a:t>
            </a:r>
            <a:r>
              <a:rPr lang="en-GB" sz="2000" b="0" i="0" u="none" strike="noStrike" cap="none" dirty="0">
                <a:solidFill>
                  <a:srgbClr val="0D0D0D"/>
                </a:solidFill>
                <a:latin typeface="Arial"/>
                <a:ea typeface="Arial"/>
                <a:cs typeface="Arial"/>
                <a:sym typeface="Arial"/>
              </a:rPr>
              <a:t> de </a:t>
            </a:r>
            <a:r>
              <a:rPr lang="en-GB" sz="2000" b="0" i="0" u="none" strike="noStrike" cap="none" err="1">
                <a:solidFill>
                  <a:srgbClr val="0D0D0D"/>
                </a:solidFill>
                <a:latin typeface="Arial"/>
                <a:ea typeface="Arial"/>
                <a:cs typeface="Arial"/>
                <a:sym typeface="Arial"/>
              </a:rPr>
              <a:t>enseñanza</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tradicionales</a:t>
            </a:r>
            <a:r>
              <a:rPr lang="en-GB" sz="2000" b="0" i="0" u="none" strike="noStrike" cap="none" dirty="0">
                <a:solidFill>
                  <a:srgbClr val="0D0D0D"/>
                </a:solidFill>
                <a:latin typeface="Arial"/>
                <a:ea typeface="Arial"/>
                <a:cs typeface="Arial"/>
                <a:sym typeface="Arial"/>
              </a:rPr>
              <a:t>.</a:t>
            </a:r>
            <a:endParaRPr sz="2000" b="0" i="0" u="none" strike="noStrike" cap="none">
              <a:solidFill>
                <a:schemeClr val="dk1"/>
              </a:solidFill>
              <a:latin typeface="Arial"/>
              <a:ea typeface="Arial"/>
              <a:cs typeface="Arial"/>
            </a:endParaRPr>
          </a:p>
        </p:txBody>
      </p:sp>
      <p:sp>
        <p:nvSpPr>
          <p:cNvPr id="430" name="Google Shape;430;p7"/>
          <p:cNvSpPr txBox="1"/>
          <p:nvPr/>
        </p:nvSpPr>
        <p:spPr>
          <a:xfrm>
            <a:off x="8748000" y="2157019"/>
            <a:ext cx="7956000" cy="6581982"/>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rgbClr val="0D0D0D"/>
              </a:buClr>
              <a:buSzPts val="2400"/>
              <a:buFont typeface="Arial"/>
              <a:buChar char="•"/>
            </a:pPr>
            <a:r>
              <a:rPr lang="en-GB" sz="2000" b="0" i="0" u="none" strike="noStrike" cap="none" dirty="0">
                <a:solidFill>
                  <a:srgbClr val="0D0D0D"/>
                </a:solidFill>
                <a:latin typeface="Arial"/>
                <a:ea typeface="Arial"/>
                <a:cs typeface="Arial"/>
                <a:sym typeface="Arial"/>
              </a:rPr>
              <a:t>Las </a:t>
            </a:r>
            <a:r>
              <a:rPr lang="en-GB" sz="2000" b="0" i="0" u="none" strike="noStrike" cap="none" dirty="0" err="1">
                <a:solidFill>
                  <a:srgbClr val="0D0D0D"/>
                </a:solidFill>
                <a:latin typeface="Arial"/>
                <a:ea typeface="Arial"/>
                <a:cs typeface="Arial"/>
                <a:sym typeface="Arial"/>
              </a:rPr>
              <a:t>plataformas</a:t>
            </a:r>
            <a:r>
              <a:rPr lang="en-GB" sz="2000" b="0" i="0" u="none" strike="noStrike" cap="none" dirty="0">
                <a:solidFill>
                  <a:srgbClr val="0D0D0D"/>
                </a:solidFill>
                <a:latin typeface="Arial"/>
                <a:ea typeface="Arial"/>
                <a:cs typeface="Arial"/>
                <a:sym typeface="Arial"/>
              </a:rPr>
              <a:t> de </a:t>
            </a:r>
            <a:r>
              <a:rPr lang="en-GB" sz="2000" b="0" i="0" u="none" strike="noStrike" cap="none" dirty="0" err="1">
                <a:solidFill>
                  <a:srgbClr val="0D0D0D"/>
                </a:solidFill>
                <a:latin typeface="Arial"/>
                <a:ea typeface="Arial"/>
                <a:cs typeface="Arial"/>
                <a:sym typeface="Arial"/>
              </a:rPr>
              <a:t>tecnología</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educativa</a:t>
            </a:r>
            <a:r>
              <a:rPr lang="en-GB" sz="2000" b="0" i="0" u="none" strike="noStrike" cap="none" dirty="0">
                <a:solidFill>
                  <a:srgbClr val="0D0D0D"/>
                </a:solidFill>
                <a:latin typeface="Arial"/>
                <a:ea typeface="Arial"/>
                <a:cs typeface="Arial"/>
                <a:sym typeface="Arial"/>
              </a:rPr>
              <a:t> se </a:t>
            </a:r>
            <a:r>
              <a:rPr lang="en-GB" sz="2000" b="0" i="0" u="none" strike="noStrike" cap="none" dirty="0" err="1">
                <a:solidFill>
                  <a:srgbClr val="0D0D0D"/>
                </a:solidFill>
                <a:latin typeface="Arial"/>
                <a:ea typeface="Arial"/>
                <a:cs typeface="Arial"/>
                <a:sym typeface="Arial"/>
              </a:rPr>
              <a:t>han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vuelto</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más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sofisticadas</a:t>
            </a:r>
            <a:r>
              <a:rPr lang="en-GB" sz="2000" b="0" i="0" u="none" strike="noStrike" cap="none" dirty="0">
                <a:solidFill>
                  <a:srgbClr val="0D0D0D"/>
                </a:solidFill>
                <a:latin typeface="Arial"/>
                <a:ea typeface="Arial"/>
                <a:cs typeface="Arial"/>
                <a:sym typeface="Arial"/>
              </a:rPr>
              <a:t> y </a:t>
            </a:r>
            <a:r>
              <a:rPr lang="en-GB" sz="2000" b="0" i="0" u="none" strike="noStrike" cap="none" dirty="0" err="1">
                <a:solidFill>
                  <a:srgbClr val="0D0D0D"/>
                </a:solidFill>
                <a:latin typeface="Arial"/>
                <a:ea typeface="Arial"/>
                <a:cs typeface="Arial"/>
                <a:sym typeface="Arial"/>
              </a:rPr>
              <a:t>ofrecen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una</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gama</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más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amplia</a:t>
            </a:r>
            <a:r>
              <a:rPr lang="en-GB" sz="2000" b="0" i="0" u="none" strike="noStrike" cap="none" dirty="0">
                <a:solidFill>
                  <a:srgbClr val="0D0D0D"/>
                </a:solidFill>
                <a:latin typeface="Arial"/>
                <a:ea typeface="Arial"/>
                <a:cs typeface="Arial"/>
                <a:sym typeface="Arial"/>
              </a:rPr>
              <a:t> de </a:t>
            </a:r>
            <a:r>
              <a:rPr lang="en-GB" sz="2000" b="0" i="0" u="none" strike="noStrike" cap="none" dirty="0" err="1">
                <a:solidFill>
                  <a:srgbClr val="0D0D0D"/>
                </a:solidFill>
                <a:latin typeface="Arial"/>
                <a:ea typeface="Arial"/>
                <a:cs typeface="Arial"/>
                <a:sym typeface="Arial"/>
              </a:rPr>
              <a:t>herramientas</a:t>
            </a:r>
            <a:r>
              <a:rPr lang="en-GB" sz="2000" b="0" i="0" u="none" strike="noStrike" cap="none" dirty="0">
                <a:solidFill>
                  <a:srgbClr val="0D0D0D"/>
                </a:solidFill>
                <a:latin typeface="Arial"/>
                <a:ea typeface="Arial"/>
                <a:cs typeface="Arial"/>
                <a:sym typeface="Arial"/>
              </a:rPr>
              <a:t> y </a:t>
            </a:r>
            <a:r>
              <a:rPr lang="en-GB" sz="2000" b="0" i="0" u="none" strike="noStrike" cap="none" dirty="0" err="1">
                <a:solidFill>
                  <a:srgbClr val="0D0D0D"/>
                </a:solidFill>
                <a:latin typeface="Arial"/>
                <a:ea typeface="Arial"/>
                <a:cs typeface="Arial"/>
                <a:sym typeface="Arial"/>
              </a:rPr>
              <a:t>recursos</a:t>
            </a:r>
            <a:r>
              <a:rPr lang="en-GB" sz="2000" b="0" i="0" u="none" strike="noStrike" cap="none" dirty="0">
                <a:solidFill>
                  <a:srgbClr val="0D0D0D"/>
                </a:solidFill>
                <a:latin typeface="Arial"/>
                <a:ea typeface="Arial"/>
                <a:cs typeface="Arial"/>
                <a:sym typeface="Arial"/>
              </a:rPr>
              <a:t> para </a:t>
            </a:r>
            <a:r>
              <a:rPr lang="en-GB" sz="2000" b="0" i="0" u="none" strike="noStrike" cap="none" dirty="0" err="1">
                <a:solidFill>
                  <a:srgbClr val="0D0D0D"/>
                </a:solidFill>
                <a:latin typeface="Arial"/>
                <a:ea typeface="Arial"/>
                <a:cs typeface="Arial"/>
                <a:sym typeface="Arial"/>
              </a:rPr>
              <a:t>apoyar</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el</a:t>
            </a:r>
            <a:r>
              <a:rPr lang="en-GB" sz="2000" b="0" i="0" u="none" strike="noStrike" cap="none" dirty="0">
                <a:solidFill>
                  <a:srgbClr val="0D0D0D"/>
                </a:solidFill>
                <a:latin typeface="Arial"/>
                <a:ea typeface="Arial"/>
                <a:cs typeface="Arial"/>
                <a:sym typeface="Arial"/>
              </a:rPr>
              <a:t> flipped learning.</a:t>
            </a:r>
            <a:endParaRPr lang="es-ES" sz="2000" b="0" i="0" u="none" strike="noStrike" cap="none" dirty="0">
              <a:solidFill>
                <a:schemeClr val="lt1"/>
              </a:solidFill>
              <a:latin typeface="Arial"/>
              <a:ea typeface="Arial"/>
              <a:cs typeface="Arial"/>
            </a:endParaRPr>
          </a:p>
          <a:p>
            <a:pPr>
              <a:buClr>
                <a:srgbClr val="0D0D0D"/>
              </a:buClr>
              <a:buSzPts val="2400"/>
              <a:buFont typeface="Arial"/>
              <a:buChar char="•"/>
            </a:pPr>
            <a:r>
              <a:rPr lang="en-GB" sz="2000" dirty="0" err="1">
                <a:solidFill>
                  <a:srgbClr val="0D0D0D"/>
                </a:solidFill>
              </a:rPr>
              <a:t>Ahora</a:t>
            </a:r>
            <a:r>
              <a:rPr lang="en-GB" sz="2000" dirty="0">
                <a:solidFill>
                  <a:srgbClr val="0D0D0D"/>
                </a:solidFill>
              </a:rPr>
              <a:t>, </a:t>
            </a:r>
            <a:r>
              <a:rPr lang="en-GB" sz="2000" dirty="0" err="1">
                <a:solidFill>
                  <a:srgbClr val="0D0D0D"/>
                </a:solidFill>
              </a:rPr>
              <a:t>los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profesores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tienen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acceso</a:t>
            </a:r>
            <a:r>
              <a:rPr lang="en-GB" sz="2000" b="0" i="0" u="none" strike="noStrike" cap="none" dirty="0">
                <a:solidFill>
                  <a:srgbClr val="0D0D0D"/>
                </a:solidFill>
                <a:latin typeface="Arial"/>
                <a:ea typeface="Arial"/>
                <a:cs typeface="Arial"/>
                <a:sym typeface="Arial"/>
              </a:rPr>
              <a:t> a </a:t>
            </a:r>
            <a:r>
              <a:rPr lang="en-GB" sz="2000" b="0" i="0" u="none" strike="noStrike" cap="none" dirty="0" err="1">
                <a:solidFill>
                  <a:srgbClr val="0D0D0D"/>
                </a:solidFill>
                <a:latin typeface="Arial"/>
                <a:ea typeface="Arial"/>
                <a:cs typeface="Arial"/>
                <a:sym typeface="Arial"/>
              </a:rPr>
              <a:t>contenidos</a:t>
            </a:r>
            <a:r>
              <a:rPr lang="en-GB" sz="2000" b="0" i="0" u="none" strike="noStrike" cap="none" dirty="0">
                <a:solidFill>
                  <a:srgbClr val="0D0D0D"/>
                </a:solidFill>
                <a:latin typeface="Arial"/>
                <a:ea typeface="Arial"/>
                <a:cs typeface="Arial"/>
                <a:sym typeface="Arial"/>
              </a:rPr>
              <a:t> multimedia </a:t>
            </a:r>
            <a:r>
              <a:rPr lang="en-GB" sz="2000" b="0" i="0" u="none" strike="noStrike" cap="none" dirty="0" err="1">
                <a:solidFill>
                  <a:srgbClr val="0D0D0D"/>
                </a:solidFill>
                <a:latin typeface="Arial"/>
                <a:ea typeface="Arial"/>
                <a:cs typeface="Arial"/>
                <a:sym typeface="Arial"/>
              </a:rPr>
              <a:t>interactivos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plataformas</a:t>
            </a:r>
            <a:r>
              <a:rPr lang="en-GB" sz="2000" b="0" i="0" u="none" strike="noStrike" cap="none" dirty="0">
                <a:solidFill>
                  <a:srgbClr val="0D0D0D"/>
                </a:solidFill>
                <a:latin typeface="Arial"/>
                <a:ea typeface="Arial"/>
                <a:cs typeface="Arial"/>
                <a:sym typeface="Arial"/>
              </a:rPr>
              <a:t> de </a:t>
            </a:r>
            <a:r>
              <a:rPr lang="en-GB" sz="2000" b="0" i="0" u="none" strike="noStrike" cap="none" dirty="0" err="1">
                <a:solidFill>
                  <a:srgbClr val="0D0D0D"/>
                </a:solidFill>
                <a:latin typeface="Arial"/>
                <a:ea typeface="Arial"/>
                <a:cs typeface="Arial"/>
                <a:sym typeface="Arial"/>
              </a:rPr>
              <a:t>aprendizaje</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adaptativo</a:t>
            </a:r>
            <a:r>
              <a:rPr lang="en-GB" sz="2000" b="0" i="0" u="none" strike="noStrike" cap="none" dirty="0">
                <a:solidFill>
                  <a:srgbClr val="0D0D0D"/>
                </a:solidFill>
                <a:latin typeface="Arial"/>
                <a:ea typeface="Arial"/>
                <a:cs typeface="Arial"/>
                <a:sym typeface="Arial"/>
              </a:rPr>
              <a:t> y </a:t>
            </a:r>
            <a:r>
              <a:rPr lang="en-GB" sz="2000" b="0" i="0" u="none" strike="noStrike" cap="none" dirty="0" err="1">
                <a:solidFill>
                  <a:srgbClr val="0D0D0D"/>
                </a:solidFill>
                <a:latin typeface="Arial"/>
                <a:ea typeface="Arial"/>
                <a:cs typeface="Arial"/>
                <a:sym typeface="Arial"/>
              </a:rPr>
              <a:t>experiencias</a:t>
            </a:r>
            <a:r>
              <a:rPr lang="en-GB" sz="2000" b="0" i="0" u="none" strike="noStrike" cap="none" dirty="0">
                <a:solidFill>
                  <a:srgbClr val="0D0D0D"/>
                </a:solidFill>
                <a:latin typeface="Arial"/>
                <a:ea typeface="Arial"/>
                <a:cs typeface="Arial"/>
                <a:sym typeface="Arial"/>
              </a:rPr>
              <a:t> de </a:t>
            </a:r>
            <a:r>
              <a:rPr lang="en-GB" sz="2000" b="0" i="0" u="none" strike="noStrike" cap="none" dirty="0" err="1">
                <a:solidFill>
                  <a:srgbClr val="0D0D0D"/>
                </a:solidFill>
                <a:latin typeface="Arial"/>
                <a:ea typeface="Arial"/>
                <a:cs typeface="Arial"/>
                <a:sym typeface="Arial"/>
              </a:rPr>
              <a:t>realidad</a:t>
            </a:r>
            <a:r>
              <a:rPr lang="en-GB" sz="2000" b="0" i="0" u="none" strike="noStrike" cap="none" dirty="0">
                <a:solidFill>
                  <a:srgbClr val="0D0D0D"/>
                </a:solidFill>
                <a:latin typeface="Arial"/>
                <a:ea typeface="Arial"/>
                <a:cs typeface="Arial"/>
                <a:sym typeface="Arial"/>
              </a:rPr>
              <a:t> virtual para </a:t>
            </a:r>
            <a:r>
              <a:rPr lang="en-GB" sz="2000" b="0" i="0" u="none" strike="noStrike" cap="none" dirty="0" err="1">
                <a:solidFill>
                  <a:srgbClr val="0D0D0D"/>
                </a:solidFill>
                <a:latin typeface="Arial"/>
                <a:ea typeface="Arial"/>
                <a:cs typeface="Arial"/>
                <a:sym typeface="Arial"/>
              </a:rPr>
              <a:t>mejorar</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los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materiales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previos</a:t>
            </a:r>
            <a:r>
              <a:rPr lang="en-GB" sz="2000" b="0" i="0" u="none" strike="noStrike" cap="none" dirty="0">
                <a:solidFill>
                  <a:srgbClr val="0D0D0D"/>
                </a:solidFill>
                <a:latin typeface="Arial"/>
                <a:ea typeface="Arial"/>
                <a:cs typeface="Arial"/>
                <a:sym typeface="Arial"/>
              </a:rPr>
              <a:t> a las </a:t>
            </a:r>
            <a:r>
              <a:rPr lang="en-GB" sz="2000" b="0" i="0" u="none" strike="noStrike" cap="none" dirty="0" err="1">
                <a:solidFill>
                  <a:srgbClr val="0D0D0D"/>
                </a:solidFill>
                <a:latin typeface="Arial"/>
                <a:ea typeface="Arial"/>
                <a:cs typeface="Arial"/>
                <a:sym typeface="Arial"/>
              </a:rPr>
              <a:t>clases</a:t>
            </a:r>
            <a:r>
              <a:rPr lang="en-GB" sz="2000" b="0" i="0" u="none" strike="noStrike" cap="none" dirty="0">
                <a:solidFill>
                  <a:srgbClr val="0D0D0D"/>
                </a:solidFill>
                <a:latin typeface="Arial"/>
                <a:ea typeface="Arial"/>
                <a:cs typeface="Arial"/>
                <a:sym typeface="Arial"/>
              </a:rPr>
              <a:t>.</a:t>
            </a:r>
            <a:endParaRPr sz="2000" b="0" i="0" u="none" strike="noStrike" cap="none" dirty="0">
              <a:solidFill>
                <a:schemeClr val="lt1"/>
              </a:solidFill>
              <a:latin typeface="Arial"/>
              <a:ea typeface="Arial"/>
              <a:cs typeface="Arial"/>
            </a:endParaRPr>
          </a:p>
          <a:p>
            <a:pPr marL="0" marR="0" lvl="0" indent="0" algn="l" rtl="0">
              <a:spcBef>
                <a:spcPts val="0"/>
              </a:spcBef>
              <a:spcAft>
                <a:spcPts val="0"/>
              </a:spcAft>
              <a:buClr>
                <a:srgbClr val="0D0D0D"/>
              </a:buClr>
              <a:buSzPts val="2400"/>
              <a:buFont typeface="Arial"/>
              <a:buChar char="•"/>
            </a:pPr>
            <a:r>
              <a:rPr lang="en-GB" sz="2000" b="0" i="0" u="none" strike="noStrike" cap="none" dirty="0" err="1">
                <a:solidFill>
                  <a:srgbClr val="0D0D0D"/>
                </a:solidFill>
                <a:latin typeface="Arial"/>
                <a:ea typeface="Arial"/>
                <a:cs typeface="Arial"/>
                <a:sym typeface="Arial"/>
              </a:rPr>
              <a:t>Además</a:t>
            </a:r>
            <a:r>
              <a:rPr lang="en-GB" sz="2000" b="0" i="0" u="none" strike="noStrike" cap="none" dirty="0">
                <a:solidFill>
                  <a:srgbClr val="0D0D0D"/>
                </a:solidFill>
                <a:latin typeface="Arial"/>
                <a:ea typeface="Arial"/>
                <a:cs typeface="Arial"/>
                <a:sym typeface="Arial"/>
              </a:rPr>
              <a:t>, la </a:t>
            </a:r>
            <a:r>
              <a:rPr lang="en-GB" sz="2000" b="0" i="0" u="none" strike="noStrike" cap="none" dirty="0" err="1">
                <a:solidFill>
                  <a:srgbClr val="0D0D0D"/>
                </a:solidFill>
                <a:latin typeface="Arial"/>
                <a:ea typeface="Arial"/>
                <a:cs typeface="Arial"/>
                <a:sym typeface="Arial"/>
              </a:rPr>
              <a:t>investigación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educativa</a:t>
            </a:r>
            <a:r>
              <a:rPr lang="en-GB" sz="2000" b="0" i="0" u="none" strike="noStrike" cap="none" dirty="0">
                <a:solidFill>
                  <a:srgbClr val="0D0D0D"/>
                </a:solidFill>
                <a:latin typeface="Arial"/>
                <a:ea typeface="Arial"/>
                <a:cs typeface="Arial"/>
                <a:sym typeface="Arial"/>
              </a:rPr>
              <a:t> ha </a:t>
            </a:r>
            <a:r>
              <a:rPr lang="en-GB" sz="2000" b="0" i="0" u="none" strike="noStrike" cap="none" dirty="0" err="1">
                <a:solidFill>
                  <a:srgbClr val="0D0D0D"/>
                </a:solidFill>
                <a:latin typeface="Arial"/>
                <a:ea typeface="Arial"/>
                <a:cs typeface="Arial"/>
                <a:sym typeface="Arial"/>
              </a:rPr>
              <a:t>proporcionado</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información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valiosa</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sobre</a:t>
            </a:r>
            <a:r>
              <a:rPr lang="en-GB" sz="2000" b="0" i="0" u="none" strike="noStrike" cap="none" dirty="0">
                <a:solidFill>
                  <a:srgbClr val="0D0D0D"/>
                </a:solidFill>
                <a:latin typeface="Arial"/>
                <a:ea typeface="Arial"/>
                <a:cs typeface="Arial"/>
                <a:sym typeface="Arial"/>
              </a:rPr>
              <a:t> la </a:t>
            </a:r>
            <a:r>
              <a:rPr lang="en-GB" sz="2000" b="0" i="0" u="none" strike="noStrike" cap="none" dirty="0" err="1">
                <a:solidFill>
                  <a:srgbClr val="0D0D0D"/>
                </a:solidFill>
                <a:latin typeface="Arial"/>
                <a:ea typeface="Arial"/>
                <a:cs typeface="Arial"/>
                <a:sym typeface="Arial"/>
              </a:rPr>
              <a:t>eficacia</a:t>
            </a:r>
            <a:r>
              <a:rPr lang="en-GB" sz="2000" b="0" i="0" u="none" strike="noStrike" cap="none" dirty="0">
                <a:solidFill>
                  <a:srgbClr val="0D0D0D"/>
                </a:solidFill>
                <a:latin typeface="Arial"/>
                <a:ea typeface="Arial"/>
                <a:cs typeface="Arial"/>
                <a:sym typeface="Arial"/>
              </a:rPr>
              <a:t> del </a:t>
            </a:r>
            <a:r>
              <a:rPr lang="en-GB" sz="2000" b="0" i="0" u="none" strike="noStrike" cap="none" dirty="0" err="1">
                <a:solidFill>
                  <a:srgbClr val="0D0D0D"/>
                </a:solidFill>
                <a:latin typeface="Arial"/>
                <a:ea typeface="Arial"/>
                <a:cs typeface="Arial"/>
                <a:sym typeface="Arial"/>
              </a:rPr>
              <a:t>aprendizaje</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invertido</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diversas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disciplinas</a:t>
            </a:r>
            <a:r>
              <a:rPr lang="en-GB" sz="2000" b="0" i="0" u="none" strike="noStrike" cap="none" dirty="0">
                <a:solidFill>
                  <a:srgbClr val="0D0D0D"/>
                </a:solidFill>
                <a:latin typeface="Arial"/>
                <a:ea typeface="Arial"/>
                <a:cs typeface="Arial"/>
                <a:sym typeface="Arial"/>
              </a:rPr>
              <a:t> y </a:t>
            </a:r>
            <a:r>
              <a:rPr lang="en-GB" sz="2000" b="0" i="0" u="none" strike="noStrike" cap="none" dirty="0" err="1">
                <a:solidFill>
                  <a:srgbClr val="0D0D0D"/>
                </a:solidFill>
                <a:latin typeface="Arial"/>
                <a:ea typeface="Arial"/>
                <a:cs typeface="Arial"/>
                <a:sym typeface="Arial"/>
              </a:rPr>
              <a:t>poblaciones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estudiantiles</a:t>
            </a:r>
            <a:r>
              <a:rPr lang="en-GB" sz="2000" b="0" i="0" u="none" strike="noStrike" cap="none" dirty="0">
                <a:solidFill>
                  <a:srgbClr val="0D0D0D"/>
                </a:solidFill>
                <a:latin typeface="Arial"/>
                <a:ea typeface="Arial"/>
                <a:cs typeface="Arial"/>
                <a:sym typeface="Arial"/>
              </a:rPr>
              <a:t>.</a:t>
            </a:r>
            <a:endParaRPr sz="2000" b="0" i="0" u="none" strike="noStrike" cap="none" dirty="0">
              <a:solidFill>
                <a:schemeClr val="lt1"/>
              </a:solidFill>
              <a:latin typeface="Arial"/>
              <a:ea typeface="Arial"/>
              <a:cs typeface="Arial"/>
            </a:endParaRPr>
          </a:p>
          <a:p>
            <a:pPr>
              <a:buClr>
                <a:srgbClr val="0D0D0D"/>
              </a:buClr>
              <a:buSzPts val="2400"/>
              <a:buFont typeface="Arial"/>
              <a:buChar char="•"/>
            </a:pPr>
            <a:r>
              <a:rPr lang="en-GB" sz="2000" b="0" i="0" u="none" strike="noStrike" cap="none" dirty="0">
                <a:solidFill>
                  <a:srgbClr val="0D0D0D"/>
                </a:solidFill>
                <a:latin typeface="Arial"/>
                <a:ea typeface="Arial"/>
                <a:cs typeface="Arial"/>
                <a:sym typeface="Arial"/>
              </a:rPr>
              <a:t>Los </a:t>
            </a:r>
            <a:r>
              <a:rPr lang="en-GB" sz="2000" b="0" i="0" u="none" strike="noStrike" cap="none" dirty="0" err="1">
                <a:solidFill>
                  <a:srgbClr val="0D0D0D"/>
                </a:solidFill>
                <a:latin typeface="Arial"/>
                <a:ea typeface="Arial"/>
                <a:cs typeface="Arial"/>
                <a:sym typeface="Arial"/>
              </a:rPr>
              <a:t>estudios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han</a:t>
            </a:r>
            <a:r>
              <a:rPr lang="en-GB" sz="2000" b="0" i="0" u="none" strike="noStrike" cap="none" dirty="0">
                <a:solidFill>
                  <a:srgbClr val="0D0D0D"/>
                </a:solidFill>
                <a:latin typeface="Arial"/>
                <a:ea typeface="Arial"/>
                <a:cs typeface="Arial"/>
                <a:sym typeface="Arial"/>
              </a:rPr>
              <a:t> </a:t>
            </a:r>
            <a:r>
              <a:rPr lang="en-GB" sz="2000" dirty="0" err="1">
                <a:solidFill>
                  <a:srgbClr val="0D0D0D"/>
                </a:solidFill>
              </a:rPr>
              <a:t>marcado</a:t>
            </a:r>
            <a:r>
              <a:rPr lang="en-GB" sz="2000" dirty="0">
                <a:solidFill>
                  <a:srgbClr val="0D0D0D"/>
                </a:solidFill>
              </a:rPr>
              <a:t> </a:t>
            </a:r>
            <a:r>
              <a:rPr lang="en-GB" sz="2000" b="0" i="0" u="none" strike="noStrike" cap="none" dirty="0">
                <a:solidFill>
                  <a:srgbClr val="0D0D0D"/>
                </a:solidFill>
                <a:latin typeface="Arial"/>
                <a:ea typeface="Arial"/>
                <a:cs typeface="Arial"/>
                <a:sym typeface="Arial"/>
              </a:rPr>
              <a:t>los </a:t>
            </a:r>
            <a:r>
              <a:rPr lang="en-GB" sz="2000" b="0" i="0" u="none" strike="noStrike" cap="none" dirty="0" err="1">
                <a:solidFill>
                  <a:srgbClr val="0D0D0D"/>
                </a:solidFill>
                <a:latin typeface="Arial"/>
                <a:ea typeface="Arial"/>
                <a:cs typeface="Arial"/>
                <a:sym typeface="Arial"/>
              </a:rPr>
              <a:t>beneficios</a:t>
            </a:r>
            <a:r>
              <a:rPr lang="en-GB" sz="2000" b="0" i="0" u="none" strike="noStrike" cap="none" dirty="0">
                <a:solidFill>
                  <a:srgbClr val="0D0D0D"/>
                </a:solidFill>
                <a:latin typeface="Arial"/>
                <a:ea typeface="Arial"/>
                <a:cs typeface="Arial"/>
                <a:sym typeface="Arial"/>
              </a:rPr>
              <a:t> del </a:t>
            </a:r>
            <a:r>
              <a:rPr lang="en-GB" sz="2000" b="0" i="0" u="none" strike="noStrike" cap="none" dirty="0" err="1">
                <a:solidFill>
                  <a:srgbClr val="0D0D0D"/>
                </a:solidFill>
                <a:latin typeface="Arial"/>
                <a:ea typeface="Arial"/>
                <a:cs typeface="Arial"/>
                <a:sym typeface="Arial"/>
              </a:rPr>
              <a:t>aprendizaje</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activo</a:t>
            </a:r>
            <a:r>
              <a:rPr lang="en-GB" sz="2000" b="0" i="0" u="none" strike="noStrike" cap="none" dirty="0">
                <a:solidFill>
                  <a:srgbClr val="0D0D0D"/>
                </a:solidFill>
                <a:latin typeface="Arial"/>
                <a:ea typeface="Arial"/>
                <a:cs typeface="Arial"/>
                <a:sym typeface="Arial"/>
              </a:rPr>
              <a:t> y de la </a:t>
            </a:r>
            <a:r>
              <a:rPr lang="en-GB" sz="2000" b="0" i="0" u="none" strike="noStrike" cap="none" dirty="0" err="1">
                <a:solidFill>
                  <a:srgbClr val="0D0D0D"/>
                </a:solidFill>
                <a:latin typeface="Arial"/>
                <a:ea typeface="Arial"/>
                <a:cs typeface="Arial"/>
                <a:sym typeface="Arial"/>
              </a:rPr>
              <a:t>enseñanza</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centrada</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el</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alumno</a:t>
            </a:r>
            <a:r>
              <a:rPr lang="en-GB" sz="2000" b="0" i="0" u="none" strike="noStrike" cap="none" dirty="0">
                <a:solidFill>
                  <a:srgbClr val="0D0D0D"/>
                </a:solidFill>
                <a:latin typeface="Arial"/>
                <a:ea typeface="Arial"/>
                <a:cs typeface="Arial"/>
                <a:sym typeface="Arial"/>
              </a:rPr>
              <a:t>, lo que </a:t>
            </a:r>
            <a:r>
              <a:rPr lang="en-GB" sz="2000" b="0" i="0" u="none" strike="noStrike" cap="none" dirty="0" err="1">
                <a:solidFill>
                  <a:srgbClr val="0D0D0D"/>
                </a:solidFill>
                <a:latin typeface="Arial"/>
                <a:ea typeface="Arial"/>
                <a:cs typeface="Arial"/>
                <a:sym typeface="Arial"/>
              </a:rPr>
              <a:t>valida</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aún</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más</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el</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enfoque</a:t>
            </a:r>
            <a:r>
              <a:rPr lang="en-GB" sz="2000" b="0" i="0" u="none" strike="noStrike" cap="none" dirty="0">
                <a:solidFill>
                  <a:srgbClr val="0D0D0D"/>
                </a:solidFill>
                <a:latin typeface="Arial"/>
                <a:ea typeface="Arial"/>
                <a:cs typeface="Arial"/>
                <a:sym typeface="Arial"/>
              </a:rPr>
              <a:t> de la </a:t>
            </a:r>
            <a:r>
              <a:rPr lang="en-GB" sz="2000" b="0" i="0" u="none" strike="noStrike" cap="none" dirty="0" err="1">
                <a:solidFill>
                  <a:srgbClr val="0D0D0D"/>
                </a:solidFill>
                <a:latin typeface="Arial"/>
                <a:ea typeface="Arial"/>
                <a:cs typeface="Arial"/>
                <a:sym typeface="Arial"/>
              </a:rPr>
              <a:t>clase</a:t>
            </a:r>
            <a:r>
              <a:rPr lang="en-GB" sz="2000" b="0" i="0" u="none" strike="noStrike" cap="none" dirty="0">
                <a:solidFill>
                  <a:srgbClr val="0D0D0D"/>
                </a:solidFill>
                <a:latin typeface="Arial"/>
                <a:ea typeface="Arial"/>
                <a:cs typeface="Arial"/>
                <a:sym typeface="Arial"/>
              </a:rPr>
              <a:t> </a:t>
            </a:r>
            <a:r>
              <a:rPr lang="en-GB" sz="2000" b="0" i="0" u="none" strike="noStrike" cap="none" dirty="0" err="1">
                <a:solidFill>
                  <a:srgbClr val="0D0D0D"/>
                </a:solidFill>
                <a:latin typeface="Arial"/>
                <a:ea typeface="Arial"/>
                <a:cs typeface="Arial"/>
                <a:sym typeface="Arial"/>
              </a:rPr>
              <a:t>invertida</a:t>
            </a:r>
            <a:r>
              <a:rPr lang="en-GB" sz="2000" b="0" i="0" u="none" strike="noStrike" cap="none" dirty="0">
                <a:solidFill>
                  <a:srgbClr val="0D0D0D"/>
                </a:solidFill>
                <a:latin typeface="Arial"/>
                <a:ea typeface="Arial"/>
                <a:cs typeface="Arial"/>
                <a:sym typeface="Arial"/>
              </a:rPr>
              <a:t>.</a:t>
            </a:r>
            <a:endParaRPr sz="2000" b="0" i="0" u="none" strike="noStrike" cap="none" dirty="0">
              <a:solidFill>
                <a:schemeClr val="lt1"/>
              </a:solidFill>
              <a:latin typeface="Arial"/>
              <a:ea typeface="Arial"/>
              <a:cs typeface="Arial"/>
            </a:endParaRPr>
          </a:p>
          <a:p>
            <a:pPr marL="0" marR="0" lvl="0" indent="0" algn="l" rtl="0">
              <a:spcBef>
                <a:spcPts val="0"/>
              </a:spcBef>
              <a:spcAft>
                <a:spcPts val="0"/>
              </a:spcAft>
              <a:buClr>
                <a:srgbClr val="0D0D0D"/>
              </a:buClr>
              <a:buSzPts val="2400"/>
              <a:buFont typeface="Arial"/>
              <a:buChar char="•"/>
            </a:pPr>
            <a:r>
              <a:rPr lang="en-GB" sz="2000" b="0" i="0" u="none" strike="noStrike" cap="none" dirty="0">
                <a:solidFill>
                  <a:srgbClr val="0D0D0D"/>
                </a:solidFill>
                <a:latin typeface="Arial"/>
                <a:ea typeface="Arial"/>
                <a:cs typeface="Arial"/>
                <a:sym typeface="Arial"/>
              </a:rPr>
              <a:t>La pandemia del COVID-19 </a:t>
            </a:r>
            <a:r>
              <a:rPr lang="en-GB" sz="2000" b="0" i="0" u="none" strike="noStrike" cap="none" err="1">
                <a:solidFill>
                  <a:srgbClr val="0D0D0D"/>
                </a:solidFill>
                <a:latin typeface="Arial"/>
                <a:ea typeface="Arial"/>
                <a:cs typeface="Arial"/>
                <a:sym typeface="Arial"/>
              </a:rPr>
              <a:t>aceleró</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aún</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más</a:t>
            </a:r>
            <a:r>
              <a:rPr lang="en-GB" sz="2000" b="0" i="0" u="none" strike="noStrike" cap="none" dirty="0">
                <a:solidFill>
                  <a:srgbClr val="0D0D0D"/>
                </a:solidFill>
                <a:latin typeface="Arial"/>
                <a:ea typeface="Arial"/>
                <a:cs typeface="Arial"/>
                <a:sym typeface="Arial"/>
              </a:rPr>
              <a:t> la </a:t>
            </a:r>
            <a:r>
              <a:rPr lang="en-GB" sz="2000" b="0" i="0" u="none" strike="noStrike" cap="none" err="1">
                <a:solidFill>
                  <a:srgbClr val="0D0D0D"/>
                </a:solidFill>
                <a:latin typeface="Arial"/>
                <a:ea typeface="Arial"/>
                <a:cs typeface="Arial"/>
                <a:sym typeface="Arial"/>
              </a:rPr>
              <a:t>adopción</a:t>
            </a:r>
            <a:r>
              <a:rPr lang="en-GB" sz="2000" b="0" i="0" u="none" strike="noStrike" cap="none" dirty="0">
                <a:solidFill>
                  <a:srgbClr val="0D0D0D"/>
                </a:solidFill>
                <a:latin typeface="Arial"/>
                <a:ea typeface="Arial"/>
                <a:cs typeface="Arial"/>
                <a:sym typeface="Arial"/>
              </a:rPr>
              <a:t> del flipped learning, a </a:t>
            </a:r>
            <a:r>
              <a:rPr lang="en-GB" sz="2000" b="0" i="0" u="none" strike="noStrike" cap="none" err="1">
                <a:solidFill>
                  <a:srgbClr val="0D0D0D"/>
                </a:solidFill>
                <a:latin typeface="Arial"/>
                <a:ea typeface="Arial"/>
                <a:cs typeface="Arial"/>
                <a:sym typeface="Arial"/>
              </a:rPr>
              <a:t>medida</a:t>
            </a:r>
            <a:r>
              <a:rPr lang="en-GB" sz="2000" b="0" i="0" u="none" strike="noStrike" cap="none" dirty="0">
                <a:solidFill>
                  <a:srgbClr val="0D0D0D"/>
                </a:solidFill>
                <a:latin typeface="Arial"/>
                <a:ea typeface="Arial"/>
                <a:cs typeface="Arial"/>
                <a:sym typeface="Arial"/>
              </a:rPr>
              <a:t> que las </a:t>
            </a:r>
            <a:r>
              <a:rPr lang="en-GB" sz="2000" b="0" i="0" u="none" strike="noStrike" cap="none" err="1">
                <a:solidFill>
                  <a:srgbClr val="0D0D0D"/>
                </a:solidFill>
                <a:latin typeface="Arial"/>
                <a:ea typeface="Arial"/>
                <a:cs typeface="Arial"/>
                <a:sym typeface="Arial"/>
              </a:rPr>
              <a:t>escuelas</a:t>
            </a:r>
            <a:r>
              <a:rPr lang="en-GB" sz="2000" b="0" i="0" u="none" strike="noStrike" cap="none" dirty="0">
                <a:solidFill>
                  <a:srgbClr val="0D0D0D"/>
                </a:solidFill>
                <a:latin typeface="Arial"/>
                <a:ea typeface="Arial"/>
                <a:cs typeface="Arial"/>
                <a:sym typeface="Arial"/>
              </a:rPr>
              <a:t> y </a:t>
            </a:r>
            <a:r>
              <a:rPr lang="en-GB" sz="2000" b="0" i="0" u="none" strike="noStrike" cap="none" err="1">
                <a:solidFill>
                  <a:srgbClr val="0D0D0D"/>
                </a:solidFill>
                <a:latin typeface="Arial"/>
                <a:ea typeface="Arial"/>
                <a:cs typeface="Arial"/>
                <a:sym typeface="Arial"/>
              </a:rPr>
              <a:t>universidades</a:t>
            </a:r>
            <a:r>
              <a:rPr lang="en-GB" sz="2000" b="0" i="0" u="none" strike="noStrike" cap="none" dirty="0">
                <a:solidFill>
                  <a:srgbClr val="0D0D0D"/>
                </a:solidFill>
                <a:latin typeface="Arial"/>
                <a:ea typeface="Arial"/>
                <a:cs typeface="Arial"/>
                <a:sym typeface="Arial"/>
              </a:rPr>
              <a:t> </a:t>
            </a:r>
            <a:r>
              <a:rPr lang="en-GB" sz="2000" b="0" i="0" u="none" strike="noStrike" cap="none" err="1">
                <a:solidFill>
                  <a:srgbClr val="0D0D0D"/>
                </a:solidFill>
                <a:latin typeface="Arial"/>
                <a:ea typeface="Arial"/>
                <a:cs typeface="Arial"/>
                <a:sym typeface="Arial"/>
              </a:rPr>
              <a:t>pasaban</a:t>
            </a:r>
            <a:r>
              <a:rPr lang="en-GB" sz="2000" b="0" i="0" u="none" strike="noStrike" cap="none" dirty="0">
                <a:solidFill>
                  <a:srgbClr val="0D0D0D"/>
                </a:solidFill>
                <a:latin typeface="Arial"/>
                <a:ea typeface="Arial"/>
                <a:cs typeface="Arial"/>
                <a:sym typeface="Arial"/>
              </a:rPr>
              <a:t> a </a:t>
            </a:r>
            <a:r>
              <a:rPr lang="en-GB" sz="2000" b="0" i="0" u="none" strike="noStrike" cap="none" err="1">
                <a:solidFill>
                  <a:srgbClr val="0D0D0D"/>
                </a:solidFill>
                <a:latin typeface="Arial"/>
                <a:ea typeface="Arial"/>
                <a:cs typeface="Arial"/>
                <a:sym typeface="Arial"/>
              </a:rPr>
              <a:t>modelos</a:t>
            </a:r>
            <a:r>
              <a:rPr lang="en-GB" sz="2000" b="0" i="0" u="none" strike="noStrike" cap="none" dirty="0">
                <a:solidFill>
                  <a:srgbClr val="0D0D0D"/>
                </a:solidFill>
                <a:latin typeface="Arial"/>
                <a:ea typeface="Arial"/>
                <a:cs typeface="Arial"/>
                <a:sym typeface="Arial"/>
              </a:rPr>
              <a:t> de </a:t>
            </a:r>
            <a:r>
              <a:rPr lang="en-GB" sz="2000" b="0" i="0" u="none" strike="noStrike" cap="none" err="1">
                <a:solidFill>
                  <a:srgbClr val="0D0D0D"/>
                </a:solidFill>
                <a:latin typeface="Arial"/>
                <a:ea typeface="Arial"/>
                <a:cs typeface="Arial"/>
                <a:sym typeface="Arial"/>
              </a:rPr>
              <a:t>aprendizaje</a:t>
            </a:r>
            <a:r>
              <a:rPr lang="en-GB" sz="2000" b="0" i="0" u="none" strike="noStrike" cap="none" dirty="0">
                <a:solidFill>
                  <a:srgbClr val="0D0D0D"/>
                </a:solidFill>
                <a:latin typeface="Arial"/>
                <a:ea typeface="Arial"/>
                <a:cs typeface="Arial"/>
                <a:sym typeface="Arial"/>
              </a:rPr>
              <a:t> a </a:t>
            </a:r>
            <a:r>
              <a:rPr lang="en-GB" sz="2000" b="0" i="0" u="none" strike="noStrike" cap="none" err="1">
                <a:solidFill>
                  <a:srgbClr val="0D0D0D"/>
                </a:solidFill>
                <a:latin typeface="Arial"/>
                <a:ea typeface="Arial"/>
                <a:cs typeface="Arial"/>
                <a:sym typeface="Arial"/>
              </a:rPr>
              <a:t>distancia</a:t>
            </a:r>
            <a:r>
              <a:rPr lang="en-GB" sz="2000" b="0" i="0" u="none" strike="noStrike" cap="none" dirty="0">
                <a:solidFill>
                  <a:srgbClr val="0D0D0D"/>
                </a:solidFill>
                <a:latin typeface="Arial"/>
                <a:ea typeface="Arial"/>
                <a:cs typeface="Arial"/>
                <a:sym typeface="Arial"/>
              </a:rPr>
              <a:t> e </a:t>
            </a:r>
            <a:r>
              <a:rPr lang="en-GB" sz="2000" b="0" i="0" u="none" strike="noStrike" cap="none" err="1">
                <a:solidFill>
                  <a:srgbClr val="0D0D0D"/>
                </a:solidFill>
                <a:latin typeface="Arial"/>
                <a:ea typeface="Arial"/>
                <a:cs typeface="Arial"/>
                <a:sym typeface="Arial"/>
              </a:rPr>
              <a:t>híbridos</a:t>
            </a:r>
            <a:r>
              <a:rPr lang="en-GB" sz="2000" b="0" i="0" u="none" strike="noStrike" cap="none" dirty="0">
                <a:solidFill>
                  <a:srgbClr val="0D0D0D"/>
                </a:solidFill>
                <a:latin typeface="Arial"/>
                <a:ea typeface="Arial"/>
                <a:cs typeface="Arial"/>
                <a:sym typeface="Arial"/>
              </a:rPr>
              <a:t>.</a:t>
            </a:r>
            <a:endParaRPr sz="2000" b="0" i="0" u="none" strike="noStrike" cap="none" dirty="0">
              <a:solidFill>
                <a:schemeClr val="lt1"/>
              </a:solidFill>
              <a:latin typeface="Arial"/>
              <a:ea typeface="Arial"/>
              <a:cs typeface="Arial"/>
            </a:endParaRPr>
          </a:p>
        </p:txBody>
      </p:sp>
      <p:sp>
        <p:nvSpPr>
          <p:cNvPr id="431" name="Google Shape;431;p7"/>
          <p:cNvSpPr/>
          <p:nvPr/>
        </p:nvSpPr>
        <p:spPr>
          <a:xfrm>
            <a:off x="5086800" y="7824900"/>
            <a:ext cx="3600000" cy="900000"/>
          </a:xfrm>
          <a:prstGeom prst="roundRect">
            <a:avLst>
              <a:gd name="adj" fmla="val 16667"/>
            </a:avLst>
          </a:prstGeom>
          <a:gradFill>
            <a:gsLst>
              <a:gs pos="0">
                <a:srgbClr val="FF932B"/>
              </a:gs>
              <a:gs pos="100000">
                <a:srgbClr val="FFB67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262626"/>
                </a:solidFill>
                <a:latin typeface="Arial"/>
                <a:ea typeface="Arial"/>
                <a:cs typeface="Arial"/>
                <a:sym typeface="Arial"/>
              </a:rPr>
              <a:t>Reseña histórica</a:t>
            </a:r>
            <a:endParaRPr sz="1800" b="1" i="0" u="none" strike="noStrike" cap="none">
              <a:solidFill>
                <a:srgbClr val="262626"/>
              </a:solidFill>
              <a:latin typeface="Calibri"/>
              <a:ea typeface="Calibri"/>
              <a:cs typeface="Calibri"/>
              <a:sym typeface="Calibri"/>
            </a:endParaRPr>
          </a:p>
        </p:txBody>
      </p:sp>
      <p:sp>
        <p:nvSpPr>
          <p:cNvPr id="432" name="Google Shape;432;p7"/>
          <p:cNvSpPr/>
          <p:nvPr/>
        </p:nvSpPr>
        <p:spPr>
          <a:xfrm>
            <a:off x="8763000" y="7787941"/>
            <a:ext cx="3600000" cy="900000"/>
          </a:xfrm>
          <a:prstGeom prst="round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262626"/>
                </a:solidFill>
                <a:latin typeface="Arial"/>
                <a:ea typeface="Arial"/>
                <a:cs typeface="Arial"/>
                <a:sym typeface="Arial"/>
              </a:rPr>
              <a:t>Avance</a:t>
            </a:r>
            <a:endParaRPr sz="1800" b="1" i="0" u="none" strike="noStrike" cap="none">
              <a:solidFill>
                <a:srgbClr val="262626"/>
              </a:solidFill>
              <a:latin typeface="Calibri"/>
              <a:ea typeface="Calibri"/>
              <a:cs typeface="Calibri"/>
              <a:sym typeface="Calibri"/>
            </a:endParaRPr>
          </a:p>
        </p:txBody>
      </p:sp>
      <p:sp>
        <p:nvSpPr>
          <p:cNvPr id="433" name="Google Shape;433;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36" name="Google Shape;436;p7"/>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95B863A3-6475-863A-9759-3E36FFB25D4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A través del tiempo...</a:t>
            </a:r>
            <a:endParaRPr sz="5400" b="1" i="0" u="none" strike="noStrike" cap="none">
              <a:solidFill>
                <a:srgbClr val="000000"/>
              </a:solidFill>
              <a:latin typeface="Arial"/>
              <a:ea typeface="Arial"/>
              <a:cs typeface="Arial"/>
              <a:sym typeface="Arial"/>
            </a:endParaRPr>
          </a:p>
        </p:txBody>
      </p:sp>
      <p:sp>
        <p:nvSpPr>
          <p:cNvPr id="449" name="Google Shape;449;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50" name="Google Shape;450;p21" descr="A diagram of a home and flipper&#10;&#10;Description automatically generated"/>
          <p:cNvPicPr preferRelativeResize="0"/>
          <p:nvPr/>
        </p:nvPicPr>
        <p:blipFill rotWithShape="1">
          <a:blip r:embed="rId4">
            <a:alphaModFix/>
          </a:blip>
          <a:srcRect/>
          <a:stretch/>
        </p:blipFill>
        <p:spPr>
          <a:xfrm>
            <a:off x="4064635" y="2603817"/>
            <a:ext cx="10158730" cy="5079365"/>
          </a:xfrm>
          <a:prstGeom prst="rect">
            <a:avLst/>
          </a:prstGeom>
          <a:noFill/>
          <a:ln>
            <a:noFill/>
          </a:ln>
        </p:spPr>
      </p:pic>
      <p:sp>
        <p:nvSpPr>
          <p:cNvPr id="451" name="Google Shape;451;p21"/>
          <p:cNvSpPr txBox="1"/>
          <p:nvPr/>
        </p:nvSpPr>
        <p:spPr>
          <a:xfrm>
            <a:off x="4289566" y="7935847"/>
            <a:ext cx="99337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Fuente: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GB" sz="1400" b="0" i="1" u="none" strike="noStrike" cap="none">
                <a:solidFill>
                  <a:srgbClr val="000000"/>
                </a:solidFill>
                <a:latin typeface="Arial"/>
                <a:ea typeface="Arial"/>
                <a:cs typeface="Arial"/>
                <a:sym typeface="Arial"/>
              </a:rPr>
              <a:t>//www.globsyn.edu.in/blog/how-is-flipped-classroom-flipping-the-role-of-traditional-classroom-pedagogy </a:t>
            </a:r>
            <a:endParaRPr sz="1400" b="0" i="1" u="none" strike="noStrike" cap="none">
              <a:solidFill>
                <a:srgbClr val="000000"/>
              </a:solidFill>
              <a:latin typeface="Arial"/>
              <a:ea typeface="Arial"/>
              <a:cs typeface="Arial"/>
              <a:sym typeface="Arial"/>
            </a:endParaRPr>
          </a:p>
        </p:txBody>
      </p:sp>
      <p:sp>
        <p:nvSpPr>
          <p:cNvPr id="452" name="Google Shape;452;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55" name="Google Shape;455;p21"/>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DBF32B29-A671-3314-B3E2-DCCE05B2886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
          <p:cNvSpPr txBox="1"/>
          <p:nvPr/>
        </p:nvSpPr>
        <p:spPr>
          <a:xfrm>
            <a:off x="11520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Asociados a cada variación.</a:t>
            </a:r>
            <a:endParaRPr sz="2400" b="0" i="0" u="none" strike="noStrike" cap="none">
              <a:solidFill>
                <a:schemeClr val="dk1"/>
              </a:solidFill>
              <a:latin typeface="Arial"/>
              <a:ea typeface="Arial"/>
              <a:cs typeface="Arial"/>
              <a:sym typeface="Arial"/>
            </a:endParaRPr>
          </a:p>
        </p:txBody>
      </p:sp>
      <p:sp>
        <p:nvSpPr>
          <p:cNvPr id="461" name="Google Shape;461;p8"/>
          <p:cNvSpPr txBox="1"/>
          <p:nvPr/>
        </p:nvSpPr>
        <p:spPr>
          <a:xfrm>
            <a:off x="6156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Entornos educativos diversos, necesidades de los alumnos.</a:t>
            </a:r>
            <a:endParaRPr sz="2400" b="0" i="0" u="none" strike="noStrike" cap="none">
              <a:solidFill>
                <a:srgbClr val="000000"/>
              </a:solidFill>
              <a:latin typeface="Arial"/>
              <a:ea typeface="Arial"/>
              <a:cs typeface="Arial"/>
              <a:sym typeface="Arial"/>
            </a:endParaRPr>
          </a:p>
        </p:txBody>
      </p:sp>
      <p:sp>
        <p:nvSpPr>
          <p:cNvPr id="462" name="Google Shape;462;p8"/>
          <p:cNvSpPr txBox="1"/>
          <p:nvPr/>
        </p:nvSpPr>
        <p:spPr>
          <a:xfrm>
            <a:off x="792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Diferentes variaciones, características únicas, aplicaciones.</a:t>
            </a:r>
            <a:endParaRPr sz="1400" b="0" i="0" u="none" strike="noStrike" cap="none">
              <a:solidFill>
                <a:srgbClr val="000000"/>
              </a:solidFill>
              <a:latin typeface="Arial"/>
              <a:ea typeface="Arial"/>
              <a:cs typeface="Arial"/>
              <a:sym typeface="Arial"/>
            </a:endParaRPr>
          </a:p>
        </p:txBody>
      </p:sp>
      <p:sp>
        <p:nvSpPr>
          <p:cNvPr id="463" name="Google Shape;463;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8"/>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Variantes de los modelos Flipped Classroom</a:t>
            </a:r>
            <a:endParaRPr sz="5400" b="1" i="0" u="none" strike="noStrike" cap="none">
              <a:solidFill>
                <a:srgbClr val="033C5B"/>
              </a:solidFill>
              <a:latin typeface="Arial"/>
              <a:ea typeface="Arial"/>
              <a:cs typeface="Arial"/>
              <a:sym typeface="Arial"/>
            </a:endParaRPr>
          </a:p>
        </p:txBody>
      </p:sp>
      <p:sp>
        <p:nvSpPr>
          <p:cNvPr id="471" name="Google Shape;471;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8"/>
          <p:cNvSpPr/>
          <p:nvPr/>
        </p:nvSpPr>
        <p:spPr>
          <a:xfrm>
            <a:off x="791999"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Análisis comparativo:</a:t>
            </a:r>
            <a:endParaRPr sz="2600" b="1" i="0" u="none" strike="noStrike" cap="none">
              <a:solidFill>
                <a:schemeClr val="dk1"/>
              </a:solidFill>
              <a:latin typeface="Arial"/>
              <a:ea typeface="Arial"/>
              <a:cs typeface="Arial"/>
              <a:sym typeface="Arial"/>
            </a:endParaRPr>
          </a:p>
        </p:txBody>
      </p:sp>
      <p:sp>
        <p:nvSpPr>
          <p:cNvPr id="473" name="Google Shape;473;p8"/>
          <p:cNvSpPr/>
          <p:nvPr/>
        </p:nvSpPr>
        <p:spPr>
          <a:xfrm>
            <a:off x="6156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Idoneidad: </a:t>
            </a:r>
            <a:endParaRPr sz="2600" b="1" i="0" u="none" strike="noStrike" cap="none">
              <a:solidFill>
                <a:schemeClr val="dk1"/>
              </a:solidFill>
              <a:latin typeface="Arial"/>
              <a:ea typeface="Arial"/>
              <a:cs typeface="Arial"/>
              <a:sym typeface="Arial"/>
            </a:endParaRPr>
          </a:p>
        </p:txBody>
      </p:sp>
      <p:sp>
        <p:nvSpPr>
          <p:cNvPr id="474" name="Google Shape;474;p8"/>
          <p:cNvSpPr/>
          <p:nvPr/>
        </p:nvSpPr>
        <p:spPr>
          <a:xfrm>
            <a:off x="11520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Ventajas y retos:</a:t>
            </a:r>
            <a:endParaRPr sz="2600" b="1" i="0" u="none" strike="noStrike" cap="none">
              <a:solidFill>
                <a:schemeClr val="dk1"/>
              </a:solidFill>
              <a:latin typeface="Arial"/>
              <a:ea typeface="Arial"/>
              <a:cs typeface="Arial"/>
              <a:sym typeface="Arial"/>
            </a:endParaRPr>
          </a:p>
        </p:txBody>
      </p:sp>
      <p:sp>
        <p:nvSpPr>
          <p:cNvPr id="475" name="Google Shape;475;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78" name="Google Shape;478;p8"/>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23004DEA-3BD8-E2FA-8762-122F14142FE7}"/>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24"/>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Ejemplos de modelos de Flipped Classroom</a:t>
            </a:r>
            <a:endParaRPr sz="5400" b="1" i="0" u="none" strike="noStrike" cap="none">
              <a:solidFill>
                <a:srgbClr val="033C5B"/>
              </a:solidFill>
              <a:latin typeface="Arial"/>
              <a:ea typeface="Arial"/>
              <a:cs typeface="Arial"/>
              <a:sym typeface="Arial"/>
            </a:endParaRPr>
          </a:p>
        </p:txBody>
      </p:sp>
      <p:sp>
        <p:nvSpPr>
          <p:cNvPr id="491" name="Google Shape;491;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95" name="Google Shape;495;p24"/>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96" name="Google Shape;496;p24"/>
          <p:cNvSpPr txBox="1"/>
          <p:nvPr/>
        </p:nvSpPr>
        <p:spPr>
          <a:xfrm>
            <a:off x="818919" y="2487262"/>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Aula invertida basada en debates y discusiones</a:t>
            </a:r>
            <a:r>
              <a:rPr lang="en-GB" sz="2400" b="0" i="0" u="none" strike="noStrike" cap="none">
                <a:solidFill>
                  <a:srgbClr val="121212"/>
                </a:solidFill>
                <a:latin typeface="Arial"/>
                <a:ea typeface="Arial"/>
                <a:cs typeface="Arial"/>
                <a:sym typeface="Arial"/>
              </a:rPr>
              <a:t>: Materiales previos a la clase seguidos de debates o discusiones en clase.</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Micro-Flipped Classroom</a:t>
            </a:r>
            <a:r>
              <a:rPr lang="en-GB" sz="2400" b="0" i="0" u="none" strike="noStrike" cap="none">
                <a:solidFill>
                  <a:srgbClr val="121212"/>
                </a:solidFill>
                <a:latin typeface="Arial"/>
                <a:ea typeface="Arial"/>
                <a:cs typeface="Arial"/>
                <a:sym typeface="Arial"/>
              </a:rPr>
              <a:t>: Una mezcla de clases tradicionales y contenido invertido.</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En clase/Faux Flipped Classroom</a:t>
            </a:r>
            <a:r>
              <a:rPr lang="en-GB" sz="2400" b="0" i="0" u="none" strike="noStrike" cap="none">
                <a:solidFill>
                  <a:srgbClr val="121212"/>
                </a:solidFill>
                <a:latin typeface="Arial"/>
                <a:ea typeface="Arial"/>
                <a:cs typeface="Arial"/>
                <a:sym typeface="Arial"/>
              </a:rPr>
              <a:t>: Las actividades previas a la clase se realizan en la escuela debido a la brecha digital.</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Flipped Classroom virtual</a:t>
            </a:r>
            <a:r>
              <a:rPr lang="en-GB" sz="2400" b="0" i="0" u="none" strike="noStrike" cap="none">
                <a:solidFill>
                  <a:srgbClr val="121212"/>
                </a:solidFill>
                <a:latin typeface="Arial"/>
                <a:ea typeface="Arial"/>
                <a:cs typeface="Arial"/>
                <a:sym typeface="Arial"/>
              </a:rPr>
              <a:t>: Totalmente en línea, combinando materiales previos a la clase y sesiones virtuales en grupo.</a:t>
            </a:r>
            <a:endParaRPr/>
          </a:p>
        </p:txBody>
      </p:sp>
      <p:sp>
        <p:nvSpPr>
          <p:cNvPr id="2" name="Google Shape;124;p4">
            <a:extLst>
              <a:ext uri="{FF2B5EF4-FFF2-40B4-BE49-F238E27FC236}">
                <a16:creationId xmlns:a16="http://schemas.microsoft.com/office/drawing/2014/main" id="{C85F24B1-542B-BAD8-9F95-F6250734163D}"/>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Marco analítico</a:t>
            </a:r>
            <a:endParaRPr sz="4000" b="0" i="0" u="none" strike="noStrike" cap="none">
              <a:solidFill>
                <a:srgbClr val="033C5B"/>
              </a:solidFill>
              <a:latin typeface="Arial"/>
              <a:ea typeface="Arial"/>
              <a:cs typeface="Arial"/>
              <a:sym typeface="Arial"/>
            </a:endParaRPr>
          </a:p>
        </p:txBody>
      </p:sp>
      <p:sp>
        <p:nvSpPr>
          <p:cNvPr id="509" name="Google Shape;509;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13" name="Google Shape;513;p9"/>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14" name="Google Shape;514;p9"/>
          <p:cNvGrpSpPr/>
          <p:nvPr/>
        </p:nvGrpSpPr>
        <p:grpSpPr>
          <a:xfrm>
            <a:off x="792000" y="2507472"/>
            <a:ext cx="15948000" cy="5807818"/>
            <a:chOff x="0" y="709"/>
            <a:chExt cx="15948000" cy="5807818"/>
          </a:xfrm>
        </p:grpSpPr>
        <p:sp>
          <p:nvSpPr>
            <p:cNvPr id="515" name="Google Shape;515;p9"/>
            <p:cNvSpPr/>
            <p:nvPr/>
          </p:nvSpPr>
          <p:spPr>
            <a:xfrm>
              <a:off x="0" y="709"/>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961" y="374068"/>
              <a:ext cx="912657" cy="912657"/>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916580" y="709"/>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txBox="1"/>
            <p:nvPr/>
          </p:nvSpPr>
          <p:spPr>
            <a:xfrm>
              <a:off x="1916580" y="709"/>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Desarrollar materiales convincentes previos a la clase: </a:t>
              </a:r>
              <a:r>
                <a:rPr lang="en-GB" sz="2500" b="0" i="0" u="none" strike="noStrike" cap="none">
                  <a:solidFill>
                    <a:srgbClr val="000000"/>
                  </a:solidFill>
                  <a:latin typeface="Arial"/>
                  <a:ea typeface="Arial"/>
                  <a:cs typeface="Arial"/>
                  <a:sym typeface="Arial"/>
                </a:rPr>
                <a:t>Crear materiales atractivos e informativos, como vídeos, lecturas o módulos interactivos, y utilizar elementos multimedia para atender a los diversos estilos de aprendizaje y mantener el interés de los alumnos. </a:t>
              </a:r>
              <a:endParaRPr sz="2500" b="0" i="0" u="none" strike="noStrike" cap="none">
                <a:solidFill>
                  <a:srgbClr val="000000"/>
                </a:solidFill>
                <a:latin typeface="Arial"/>
                <a:ea typeface="Arial"/>
                <a:cs typeface="Arial"/>
                <a:sym typeface="Arial"/>
              </a:endParaRPr>
            </a:p>
          </p:txBody>
        </p:sp>
        <p:sp>
          <p:nvSpPr>
            <p:cNvPr id="519" name="Google Shape;519;p9"/>
            <p:cNvSpPr/>
            <p:nvPr/>
          </p:nvSpPr>
          <p:spPr>
            <a:xfrm>
              <a:off x="0" y="2074930"/>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501961" y="2448289"/>
              <a:ext cx="912657" cy="912657"/>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916580" y="2074930"/>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txBox="1"/>
            <p:nvPr/>
          </p:nvSpPr>
          <p:spPr>
            <a:xfrm>
              <a:off x="1916580" y="2074930"/>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Garantizar la accesibilidad: </a:t>
              </a:r>
              <a:r>
                <a:rPr lang="en-GB" sz="2500" b="0" i="0" u="none" strike="noStrike" cap="none">
                  <a:solidFill>
                    <a:srgbClr val="000000"/>
                  </a:solidFill>
                  <a:latin typeface="Arial"/>
                  <a:ea typeface="Arial"/>
                  <a:cs typeface="Arial"/>
                  <a:sym typeface="Arial"/>
                </a:rPr>
                <a:t>Proporcionar múltiples formatos de acceso a los materiales para adaptarse a las diferentes necesidades de aprendizaje y garantizar la compatibilidad con diversos dispositivos y conexiones a Internet para promover la accesibilidad de todos los estudiantes. </a:t>
              </a:r>
              <a:endParaRPr sz="2500" b="0" i="0" u="none" strike="noStrike" cap="none">
                <a:solidFill>
                  <a:srgbClr val="000000"/>
                </a:solidFill>
                <a:latin typeface="Arial"/>
                <a:ea typeface="Arial"/>
                <a:cs typeface="Arial"/>
                <a:sym typeface="Arial"/>
              </a:endParaRPr>
            </a:p>
          </p:txBody>
        </p:sp>
        <p:sp>
          <p:nvSpPr>
            <p:cNvPr id="523" name="Google Shape;523;p9"/>
            <p:cNvSpPr/>
            <p:nvPr/>
          </p:nvSpPr>
          <p:spPr>
            <a:xfrm>
              <a:off x="0" y="4149151"/>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501961" y="4522510"/>
              <a:ext cx="912657" cy="912657"/>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1916580" y="4149151"/>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txBox="1"/>
            <p:nvPr/>
          </p:nvSpPr>
          <p:spPr>
            <a:xfrm>
              <a:off x="1916580" y="4149151"/>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dirty="0" err="1">
                  <a:solidFill>
                    <a:srgbClr val="000000"/>
                  </a:solidFill>
                  <a:latin typeface="Arial"/>
                  <a:ea typeface="Arial"/>
                  <a:cs typeface="Arial"/>
                  <a:sym typeface="Arial"/>
                </a:rPr>
                <a:t>Articulación</a:t>
              </a:r>
              <a:r>
                <a:rPr lang="en-GB" sz="2500" b="1" i="0" u="sng" strike="noStrike" cap="none" dirty="0">
                  <a:solidFill>
                    <a:srgbClr val="000000"/>
                  </a:solidFill>
                  <a:latin typeface="Arial"/>
                  <a:ea typeface="Arial"/>
                  <a:cs typeface="Arial"/>
                  <a:sym typeface="Arial"/>
                </a:rPr>
                <a:t> de </a:t>
              </a:r>
              <a:r>
                <a:rPr lang="en-GB" sz="2500" b="1" i="0" u="sng" strike="noStrike" cap="none" dirty="0" err="1">
                  <a:solidFill>
                    <a:srgbClr val="000000"/>
                  </a:solidFill>
                  <a:latin typeface="Arial"/>
                  <a:ea typeface="Arial"/>
                  <a:cs typeface="Arial"/>
                  <a:sym typeface="Arial"/>
                </a:rPr>
                <a:t>los</a:t>
              </a:r>
              <a:r>
                <a:rPr lang="en-GB" sz="2500" b="1" i="0" u="sng" strike="noStrike" cap="none" dirty="0">
                  <a:solidFill>
                    <a:srgbClr val="000000"/>
                  </a:solidFill>
                  <a:latin typeface="Arial"/>
                  <a:ea typeface="Arial"/>
                  <a:cs typeface="Arial"/>
                  <a:sym typeface="Arial"/>
                </a:rPr>
                <a:t> </a:t>
              </a:r>
              <a:r>
                <a:rPr lang="en-GB" sz="2500" b="1" i="0" u="sng" strike="noStrike" cap="none" dirty="0" err="1">
                  <a:solidFill>
                    <a:srgbClr val="000000"/>
                  </a:solidFill>
                  <a:latin typeface="Arial"/>
                  <a:ea typeface="Arial"/>
                  <a:cs typeface="Arial"/>
                  <a:sym typeface="Arial"/>
                </a:rPr>
                <a:t>objetivos</a:t>
              </a:r>
              <a:r>
                <a:rPr lang="en-GB" sz="2500" b="1" i="0" u="sng" strike="noStrike" cap="none" dirty="0">
                  <a:solidFill>
                    <a:srgbClr val="000000"/>
                  </a:solidFill>
                  <a:latin typeface="Arial"/>
                  <a:ea typeface="Arial"/>
                  <a:cs typeface="Arial"/>
                  <a:sym typeface="Arial"/>
                </a:rPr>
                <a:t> de </a:t>
              </a:r>
              <a:r>
                <a:rPr lang="en-GB" sz="2500" b="1" i="0" u="sng" strike="noStrike" cap="none" dirty="0" err="1">
                  <a:solidFill>
                    <a:srgbClr val="000000"/>
                  </a:solidFill>
                  <a:latin typeface="Arial"/>
                  <a:ea typeface="Arial"/>
                  <a:cs typeface="Arial"/>
                  <a:sym typeface="Arial"/>
                </a:rPr>
                <a:t>aprendizaje</a:t>
              </a:r>
              <a:r>
                <a:rPr lang="en-GB" sz="2500" b="1" i="0" u="sng"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Comunicar</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claramente</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los</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objetivos</a:t>
              </a:r>
              <a:r>
                <a:rPr lang="en-GB" sz="2500" b="0" i="0" u="none" strike="noStrike" cap="none" dirty="0">
                  <a:solidFill>
                    <a:srgbClr val="000000"/>
                  </a:solidFill>
                  <a:latin typeface="Arial"/>
                  <a:ea typeface="Arial"/>
                  <a:cs typeface="Arial"/>
                  <a:sym typeface="Arial"/>
                </a:rPr>
                <a:t> de </a:t>
              </a:r>
              <a:r>
                <a:rPr lang="en-GB" sz="2500" b="0" i="0" u="none" strike="noStrike" cap="none" dirty="0" err="1">
                  <a:solidFill>
                    <a:srgbClr val="000000"/>
                  </a:solidFill>
                  <a:latin typeface="Arial"/>
                  <a:ea typeface="Arial"/>
                  <a:cs typeface="Arial"/>
                  <a:sym typeface="Arial"/>
                </a:rPr>
                <a:t>aprendizaje</a:t>
              </a:r>
              <a:r>
                <a:rPr lang="en-GB" sz="2500" b="0" i="0" u="none" strike="noStrike" cap="none" dirty="0">
                  <a:solidFill>
                    <a:srgbClr val="000000"/>
                  </a:solidFill>
                  <a:latin typeface="Arial"/>
                  <a:ea typeface="Arial"/>
                  <a:cs typeface="Arial"/>
                  <a:sym typeface="Arial"/>
                </a:rPr>
                <a:t> de </a:t>
              </a:r>
              <a:r>
                <a:rPr lang="en-GB" sz="2500" b="0" i="0" u="none" strike="noStrike" cap="none" dirty="0" err="1">
                  <a:solidFill>
                    <a:srgbClr val="000000"/>
                  </a:solidFill>
                  <a:latin typeface="Arial"/>
                  <a:ea typeface="Arial"/>
                  <a:cs typeface="Arial"/>
                  <a:sym typeface="Arial"/>
                </a:rPr>
                <a:t>cada</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sesión</a:t>
              </a:r>
              <a:r>
                <a:rPr lang="en-GB" sz="2500" b="0" i="0" u="none" strike="noStrike" cap="none" dirty="0">
                  <a:solidFill>
                    <a:srgbClr val="000000"/>
                  </a:solidFill>
                  <a:latin typeface="Arial"/>
                  <a:ea typeface="Arial"/>
                  <a:cs typeface="Arial"/>
                  <a:sym typeface="Arial"/>
                </a:rPr>
                <a:t> para </a:t>
              </a:r>
              <a:r>
                <a:rPr lang="en-GB" sz="2500" b="0" i="0" u="none" strike="noStrike" cap="none" dirty="0" err="1">
                  <a:solidFill>
                    <a:srgbClr val="000000"/>
                  </a:solidFill>
                  <a:latin typeface="Arial"/>
                  <a:ea typeface="Arial"/>
                  <a:cs typeface="Arial"/>
                  <a:sym typeface="Arial"/>
                </a:rPr>
                <a:t>orientar</a:t>
              </a:r>
              <a:r>
                <a:rPr lang="en-GB" sz="2500" b="0" i="0" u="none" strike="noStrike" cap="none" dirty="0">
                  <a:solidFill>
                    <a:srgbClr val="000000"/>
                  </a:solidFill>
                  <a:latin typeface="Arial"/>
                  <a:ea typeface="Arial"/>
                  <a:cs typeface="Arial"/>
                  <a:sym typeface="Arial"/>
                </a:rPr>
                <a:t> la </a:t>
              </a:r>
              <a:r>
                <a:rPr lang="en-GB" sz="2500" b="0" i="0" u="none" strike="noStrike" cap="none" dirty="0" err="1">
                  <a:solidFill>
                    <a:srgbClr val="000000"/>
                  </a:solidFill>
                  <a:latin typeface="Arial"/>
                  <a:ea typeface="Arial"/>
                  <a:cs typeface="Arial"/>
                  <a:sym typeface="Arial"/>
                </a:rPr>
                <a:t>participación</a:t>
              </a:r>
              <a:r>
                <a:rPr lang="en-GB" sz="2500" b="0" i="0" u="none" strike="noStrike" cap="none" dirty="0">
                  <a:solidFill>
                    <a:srgbClr val="000000"/>
                  </a:solidFill>
                  <a:latin typeface="Arial"/>
                  <a:ea typeface="Arial"/>
                  <a:cs typeface="Arial"/>
                  <a:sym typeface="Arial"/>
                </a:rPr>
                <a:t> de </a:t>
              </a:r>
              <a:r>
                <a:rPr lang="en-GB" sz="2500" b="0" i="0" u="none" strike="noStrike" cap="none" dirty="0" err="1">
                  <a:solidFill>
                    <a:srgbClr val="000000"/>
                  </a:solidFill>
                  <a:latin typeface="Arial"/>
                  <a:ea typeface="Arial"/>
                  <a:cs typeface="Arial"/>
                  <a:sym typeface="Arial"/>
                </a:rPr>
                <a:t>los</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estudiantes</a:t>
              </a:r>
              <a:r>
                <a:rPr lang="en-GB" sz="2500" b="0" i="0" u="none" strike="noStrike" cap="none" dirty="0">
                  <a:solidFill>
                    <a:srgbClr val="000000"/>
                  </a:solidFill>
                  <a:latin typeface="Arial"/>
                  <a:ea typeface="Arial"/>
                  <a:cs typeface="Arial"/>
                  <a:sym typeface="Arial"/>
                </a:rPr>
                <a:t> con </a:t>
              </a:r>
              <a:r>
                <a:rPr lang="en-GB" sz="2500" b="0" i="0" u="none" strike="noStrike" cap="none" dirty="0" err="1">
                  <a:solidFill>
                    <a:srgbClr val="000000"/>
                  </a:solidFill>
                  <a:latin typeface="Arial"/>
                  <a:ea typeface="Arial"/>
                  <a:cs typeface="Arial"/>
                  <a:sym typeface="Arial"/>
                </a:rPr>
                <a:t>los</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materiales</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previos</a:t>
              </a:r>
              <a:r>
                <a:rPr lang="en-GB" sz="2500" b="0" i="0" u="none" strike="noStrike" cap="none" dirty="0">
                  <a:solidFill>
                    <a:srgbClr val="000000"/>
                  </a:solidFill>
                  <a:latin typeface="Arial"/>
                  <a:ea typeface="Arial"/>
                  <a:cs typeface="Arial"/>
                  <a:sym typeface="Arial"/>
                </a:rPr>
                <a:t> a la </a:t>
              </a:r>
              <a:r>
                <a:rPr lang="en-GB" sz="2500" b="0" i="0" u="none" strike="noStrike" cap="none" dirty="0" err="1">
                  <a:solidFill>
                    <a:srgbClr val="000000"/>
                  </a:solidFill>
                  <a:latin typeface="Arial"/>
                  <a:ea typeface="Arial"/>
                  <a:cs typeface="Arial"/>
                  <a:sym typeface="Arial"/>
                </a:rPr>
                <a:t>clase</a:t>
              </a:r>
              <a:r>
                <a:rPr lang="en-GB" sz="2500" b="0" i="0" u="none" strike="noStrike" cap="none" dirty="0">
                  <a:solidFill>
                    <a:srgbClr val="000000"/>
                  </a:solidFill>
                  <a:latin typeface="Arial"/>
                  <a:ea typeface="Arial"/>
                  <a:cs typeface="Arial"/>
                  <a:sym typeface="Arial"/>
                </a:rPr>
                <a:t> y </a:t>
              </a:r>
              <a:r>
                <a:rPr lang="en-GB" sz="2500" b="0" i="0" u="none" strike="noStrike" cap="none" dirty="0" err="1">
                  <a:solidFill>
                    <a:srgbClr val="000000"/>
                  </a:solidFill>
                  <a:latin typeface="Arial"/>
                  <a:ea typeface="Arial"/>
                  <a:cs typeface="Arial"/>
                  <a:sym typeface="Arial"/>
                </a:rPr>
                <a:t>alinear</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los</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objetivos</a:t>
              </a:r>
              <a:r>
                <a:rPr lang="en-GB" sz="2500" b="0" i="0" u="none" strike="noStrike" cap="none" dirty="0">
                  <a:solidFill>
                    <a:srgbClr val="000000"/>
                  </a:solidFill>
                  <a:latin typeface="Arial"/>
                  <a:ea typeface="Arial"/>
                  <a:cs typeface="Arial"/>
                  <a:sym typeface="Arial"/>
                </a:rPr>
                <a:t> con </a:t>
              </a:r>
              <a:r>
                <a:rPr lang="en-GB" sz="2500" b="0" i="0" u="none" strike="noStrike" cap="none" dirty="0" err="1">
                  <a:solidFill>
                    <a:srgbClr val="000000"/>
                  </a:solidFill>
                  <a:latin typeface="Arial"/>
                  <a:ea typeface="Arial"/>
                  <a:cs typeface="Arial"/>
                  <a:sym typeface="Arial"/>
                </a:rPr>
                <a:t>los</a:t>
              </a:r>
              <a:r>
                <a:rPr lang="en-GB" sz="2500" b="0" i="0" u="none" strike="noStrike" cap="none" dirty="0">
                  <a:solidFill>
                    <a:srgbClr val="000000"/>
                  </a:solidFill>
                  <a:latin typeface="Arial"/>
                  <a:ea typeface="Arial"/>
                  <a:cs typeface="Arial"/>
                  <a:sym typeface="Arial"/>
                </a:rPr>
                <a:t> </a:t>
              </a:r>
              <a:r>
                <a:rPr lang="en-GB" sz="2500" b="0" i="0" u="none" strike="noStrike" cap="none" dirty="0" err="1">
                  <a:solidFill>
                    <a:srgbClr val="000000"/>
                  </a:solidFill>
                  <a:latin typeface="Arial"/>
                  <a:ea typeface="Arial"/>
                  <a:cs typeface="Arial"/>
                  <a:sym typeface="Arial"/>
                </a:rPr>
                <a:t>resultados</a:t>
              </a:r>
              <a:r>
                <a:rPr lang="en-GB" sz="2500" b="0" i="0" u="none" strike="noStrike" cap="none" dirty="0">
                  <a:solidFill>
                    <a:srgbClr val="000000"/>
                  </a:solidFill>
                  <a:latin typeface="Arial"/>
                  <a:ea typeface="Arial"/>
                  <a:cs typeface="Arial"/>
                  <a:sym typeface="Arial"/>
                </a:rPr>
                <a:t> y las </a:t>
              </a:r>
              <a:r>
                <a:rPr lang="en-GB" sz="2500" b="0" i="0" u="none" strike="noStrike" cap="none" dirty="0" err="1">
                  <a:solidFill>
                    <a:srgbClr val="000000"/>
                  </a:solidFill>
                  <a:latin typeface="Arial"/>
                  <a:ea typeface="Arial"/>
                  <a:cs typeface="Arial"/>
                  <a:sym typeface="Arial"/>
                </a:rPr>
                <a:t>evaluaciones</a:t>
              </a:r>
              <a:r>
                <a:rPr lang="en-GB" sz="2500" b="0" i="0" u="none" strike="noStrike" cap="none" dirty="0">
                  <a:solidFill>
                    <a:srgbClr val="000000"/>
                  </a:solidFill>
                  <a:latin typeface="Arial"/>
                  <a:ea typeface="Arial"/>
                  <a:cs typeface="Arial"/>
                  <a:sym typeface="Arial"/>
                </a:rPr>
                <a:t> del </a:t>
              </a:r>
              <a:r>
                <a:rPr lang="en-GB" sz="2500" b="0" i="0" u="none" strike="noStrike" cap="none" dirty="0" err="1">
                  <a:solidFill>
                    <a:srgbClr val="000000"/>
                  </a:solidFill>
                  <a:latin typeface="Arial"/>
                  <a:ea typeface="Arial"/>
                  <a:cs typeface="Arial"/>
                  <a:sym typeface="Arial"/>
                </a:rPr>
                <a:t>curso</a:t>
              </a:r>
              <a:r>
                <a:rPr lang="en-GB" sz="2500" b="0" i="0" u="none" strike="noStrike" cap="none" dirty="0">
                  <a:solidFill>
                    <a:srgbClr val="000000"/>
                  </a:solidFill>
                  <a:latin typeface="Arial"/>
                  <a:ea typeface="Arial"/>
                  <a:cs typeface="Arial"/>
                  <a:sym typeface="Arial"/>
                </a:rPr>
                <a:t> para </a:t>
              </a:r>
              <a:r>
                <a:rPr lang="en-GB" sz="2500" b="0" i="0" u="none" strike="noStrike" cap="none" dirty="0" err="1">
                  <a:solidFill>
                    <a:srgbClr val="000000"/>
                  </a:solidFill>
                  <a:latin typeface="Arial"/>
                  <a:ea typeface="Arial"/>
                  <a:cs typeface="Arial"/>
                  <a:sym typeface="Arial"/>
                </a:rPr>
                <a:t>garantizar</a:t>
              </a:r>
              <a:r>
                <a:rPr lang="en-GB" sz="2500" b="0" i="0" u="none" strike="noStrike" cap="none" dirty="0">
                  <a:solidFill>
                    <a:srgbClr val="000000"/>
                  </a:solidFill>
                  <a:latin typeface="Arial"/>
                  <a:ea typeface="Arial"/>
                  <a:cs typeface="Arial"/>
                  <a:sym typeface="Arial"/>
                </a:rPr>
                <a:t> la </a:t>
              </a:r>
              <a:r>
                <a:rPr lang="en-GB" sz="2500" b="0" i="0" u="none" strike="noStrike" cap="none" dirty="0" err="1">
                  <a:solidFill>
                    <a:srgbClr val="000000"/>
                  </a:solidFill>
                  <a:latin typeface="Arial"/>
                  <a:ea typeface="Arial"/>
                  <a:cs typeface="Arial"/>
                  <a:sym typeface="Arial"/>
                </a:rPr>
                <a:t>coherencia</a:t>
              </a:r>
              <a:r>
                <a:rPr lang="en-GB" sz="2500" b="0" i="0" u="none" strike="noStrike" cap="none" dirty="0">
                  <a:solidFill>
                    <a:srgbClr val="000000"/>
                  </a:solidFill>
                  <a:latin typeface="Arial"/>
                  <a:ea typeface="Arial"/>
                  <a:cs typeface="Arial"/>
                  <a:sym typeface="Arial"/>
                </a:rPr>
                <a:t> y la </a:t>
              </a:r>
              <a:r>
                <a:rPr lang="en-GB" sz="2500" dirty="0" err="1"/>
                <a:t>relevancia</a:t>
              </a:r>
              <a:r>
                <a:rPr lang="en-GB" sz="2500" b="0" i="0" u="none" strike="noStrike" cap="none" dirty="0">
                  <a:solidFill>
                    <a:srgbClr val="000000"/>
                  </a:solidFill>
                  <a:latin typeface="Arial"/>
                  <a:ea typeface="Arial"/>
                  <a:cs typeface="Arial"/>
                  <a:sym typeface="Arial"/>
                </a:rPr>
                <a:t>. </a:t>
              </a:r>
              <a:endParaRPr sz="2500" b="0" i="0" u="none" strike="noStrike" cap="none" dirty="0">
                <a:solidFill>
                  <a:srgbClr val="000000"/>
                </a:solidFill>
                <a:latin typeface="Arial"/>
                <a:ea typeface="Arial"/>
                <a:cs typeface="Arial"/>
                <a:sym typeface="Arial"/>
              </a:endParaRPr>
            </a:p>
          </p:txBody>
        </p:sp>
      </p:grpSp>
      <p:sp>
        <p:nvSpPr>
          <p:cNvPr id="2" name="Google Shape;124;p4">
            <a:extLst>
              <a:ext uri="{FF2B5EF4-FFF2-40B4-BE49-F238E27FC236}">
                <a16:creationId xmlns:a16="http://schemas.microsoft.com/office/drawing/2014/main" id="{CF7951C9-4DEE-F86B-9968-2BB7C251D954}"/>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10"/>
          <p:cNvSpPr/>
          <p:nvPr/>
        </p:nvSpPr>
        <p:spPr>
          <a:xfrm rot="-5400000">
            <a:off x="8413662" y="-8678982"/>
            <a:ext cx="1246758" cy="1850191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1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Estrategias</a:t>
            </a:r>
            <a:endParaRPr sz="4000" b="0" i="0" u="none" strike="noStrike" cap="none">
              <a:solidFill>
                <a:srgbClr val="033C5B"/>
              </a:solidFill>
              <a:latin typeface="Arial"/>
              <a:ea typeface="Arial"/>
              <a:cs typeface="Arial"/>
              <a:sym typeface="Arial"/>
            </a:endParaRPr>
          </a:p>
        </p:txBody>
      </p:sp>
      <p:sp>
        <p:nvSpPr>
          <p:cNvPr id="539" name="Google Shape;539;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43" name="Google Shape;543;p10"/>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44" name="Google Shape;544;p10"/>
          <p:cNvGrpSpPr/>
          <p:nvPr/>
        </p:nvGrpSpPr>
        <p:grpSpPr>
          <a:xfrm>
            <a:off x="792000" y="2509486"/>
            <a:ext cx="15947999" cy="5803790"/>
            <a:chOff x="0" y="2723"/>
            <a:chExt cx="15947999" cy="5803790"/>
          </a:xfrm>
        </p:grpSpPr>
        <p:sp>
          <p:nvSpPr>
            <p:cNvPr id="545" name="Google Shape;545;p10"/>
            <p:cNvSpPr/>
            <p:nvPr/>
          </p:nvSpPr>
          <p:spPr>
            <a:xfrm>
              <a:off x="3189599" y="272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txBox="1"/>
            <p:nvPr/>
          </p:nvSpPr>
          <p:spPr>
            <a:xfrm>
              <a:off x="3189599" y="272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Incorpore evaluaciones formativas como cuestionarios, reflexiones o debates en línea para garantizar que los estudiantes se comprometen con los materiales previos a la clase.</a:t>
              </a:r>
              <a:endParaRPr/>
            </a:p>
          </p:txBody>
        </p:sp>
        <p:sp>
          <p:nvSpPr>
            <p:cNvPr id="547" name="Google Shape;547;p10"/>
            <p:cNvSpPr/>
            <p:nvPr/>
          </p:nvSpPr>
          <p:spPr>
            <a:xfrm>
              <a:off x="0" y="272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txBox="1"/>
            <p:nvPr/>
          </p:nvSpPr>
          <p:spPr>
            <a:xfrm>
              <a:off x="0" y="272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Incorpore</a:t>
              </a:r>
              <a:endParaRPr/>
            </a:p>
          </p:txBody>
        </p:sp>
        <p:sp>
          <p:nvSpPr>
            <p:cNvPr id="549" name="Google Shape;549;p10"/>
            <p:cNvSpPr/>
            <p:nvPr/>
          </p:nvSpPr>
          <p:spPr>
            <a:xfrm>
              <a:off x="3189599" y="83859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txBox="1"/>
            <p:nvPr/>
          </p:nvSpPr>
          <p:spPr>
            <a:xfrm>
              <a:off x="3189599" y="83859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Establezca plazos e incentive la realización de las tareas previas a la clase para fomentar la responsabilidad y la motivación.</a:t>
              </a:r>
              <a:endParaRPr/>
            </a:p>
          </p:txBody>
        </p:sp>
        <p:sp>
          <p:nvSpPr>
            <p:cNvPr id="551" name="Google Shape;551;p10"/>
            <p:cNvSpPr/>
            <p:nvPr/>
          </p:nvSpPr>
          <p:spPr>
            <a:xfrm>
              <a:off x="0" y="83859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txBox="1"/>
            <p:nvPr/>
          </p:nvSpPr>
          <p:spPr>
            <a:xfrm>
              <a:off x="0" y="83859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Establecer</a:t>
              </a:r>
              <a:endParaRPr/>
            </a:p>
          </p:txBody>
        </p:sp>
        <p:sp>
          <p:nvSpPr>
            <p:cNvPr id="553" name="Google Shape;553;p10"/>
            <p:cNvSpPr/>
            <p:nvPr/>
          </p:nvSpPr>
          <p:spPr>
            <a:xfrm>
              <a:off x="3189599" y="1674467"/>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txBox="1"/>
            <p:nvPr/>
          </p:nvSpPr>
          <p:spPr>
            <a:xfrm>
              <a:off x="3189599" y="1674467"/>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Planifique actividades interactivas y de colaboración que se basen en los materiales previos a la clase y fomenten la participación activa.</a:t>
              </a:r>
              <a:endParaRPr/>
            </a:p>
          </p:txBody>
        </p:sp>
        <p:sp>
          <p:nvSpPr>
            <p:cNvPr id="555" name="Google Shape;555;p10"/>
            <p:cNvSpPr/>
            <p:nvPr/>
          </p:nvSpPr>
          <p:spPr>
            <a:xfrm>
              <a:off x="0" y="1674467"/>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txBox="1"/>
            <p:nvPr/>
          </p:nvSpPr>
          <p:spPr>
            <a:xfrm>
              <a:off x="0" y="1674467"/>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Plan</a:t>
              </a:r>
              <a:endParaRPr/>
            </a:p>
          </p:txBody>
        </p:sp>
        <p:sp>
          <p:nvSpPr>
            <p:cNvPr id="557" name="Google Shape;557;p10"/>
            <p:cNvSpPr/>
            <p:nvPr/>
          </p:nvSpPr>
          <p:spPr>
            <a:xfrm>
              <a:off x="3189599" y="2510339"/>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txBox="1"/>
            <p:nvPr/>
          </p:nvSpPr>
          <p:spPr>
            <a:xfrm>
              <a:off x="3189599" y="2510339"/>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Utilizar diversas estrategias didácticas, como debates en grupo, estudios de casos, tareas de resolución de problemas y ejercicios prácticos, para promover un aprendizaje más profundo.</a:t>
              </a:r>
              <a:endParaRPr/>
            </a:p>
          </p:txBody>
        </p:sp>
        <p:sp>
          <p:nvSpPr>
            <p:cNvPr id="559" name="Google Shape;559;p10"/>
            <p:cNvSpPr/>
            <p:nvPr/>
          </p:nvSpPr>
          <p:spPr>
            <a:xfrm>
              <a:off x="0" y="2510339"/>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txBox="1"/>
            <p:nvPr/>
          </p:nvSpPr>
          <p:spPr>
            <a:xfrm>
              <a:off x="0" y="2510339"/>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Utilice</a:t>
              </a:r>
              <a:endParaRPr/>
            </a:p>
          </p:txBody>
        </p:sp>
        <p:sp>
          <p:nvSpPr>
            <p:cNvPr id="561" name="Google Shape;561;p10"/>
            <p:cNvSpPr/>
            <p:nvPr/>
          </p:nvSpPr>
          <p:spPr>
            <a:xfrm>
              <a:off x="3189599" y="3346211"/>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txBox="1"/>
            <p:nvPr/>
          </p:nvSpPr>
          <p:spPr>
            <a:xfrm>
              <a:off x="3189599" y="3346211"/>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Ofrecer apoyo individualizado durante las sesiones en clase mediante intervenciones específicas e instrucción diferenciada.</a:t>
              </a:r>
              <a:endParaRPr/>
            </a:p>
          </p:txBody>
        </p:sp>
        <p:sp>
          <p:nvSpPr>
            <p:cNvPr id="563" name="Google Shape;563;p10"/>
            <p:cNvSpPr/>
            <p:nvPr/>
          </p:nvSpPr>
          <p:spPr>
            <a:xfrm>
              <a:off x="0" y="3346211"/>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txBox="1"/>
            <p:nvPr/>
          </p:nvSpPr>
          <p:spPr>
            <a:xfrm>
              <a:off x="0" y="3346211"/>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Oferta</a:t>
              </a:r>
              <a:endParaRPr/>
            </a:p>
          </p:txBody>
        </p:sp>
        <p:sp>
          <p:nvSpPr>
            <p:cNvPr id="565" name="Google Shape;565;p10"/>
            <p:cNvSpPr/>
            <p:nvPr/>
          </p:nvSpPr>
          <p:spPr>
            <a:xfrm>
              <a:off x="3189599" y="418208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txBox="1"/>
            <p:nvPr/>
          </p:nvSpPr>
          <p:spPr>
            <a:xfrm>
              <a:off x="3189599" y="418208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Proporcionar retroalimentación oportuna sobre el progreso y el rendimiento de los estudiantes para abordar los conceptos erróneos y guiar el aprendizaje posterior.</a:t>
              </a:r>
              <a:endParaRPr/>
            </a:p>
          </p:txBody>
        </p:sp>
        <p:sp>
          <p:nvSpPr>
            <p:cNvPr id="567" name="Google Shape;567;p10"/>
            <p:cNvSpPr/>
            <p:nvPr/>
          </p:nvSpPr>
          <p:spPr>
            <a:xfrm>
              <a:off x="0" y="418208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txBox="1"/>
            <p:nvPr/>
          </p:nvSpPr>
          <p:spPr>
            <a:xfrm>
              <a:off x="0" y="418208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Proporcione</a:t>
              </a:r>
              <a:endParaRPr/>
            </a:p>
          </p:txBody>
        </p:sp>
        <p:sp>
          <p:nvSpPr>
            <p:cNvPr id="569" name="Google Shape;569;p10"/>
            <p:cNvSpPr/>
            <p:nvPr/>
          </p:nvSpPr>
          <p:spPr>
            <a:xfrm>
              <a:off x="3189599" y="501795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txBox="1"/>
            <p:nvPr/>
          </p:nvSpPr>
          <p:spPr>
            <a:xfrm>
              <a:off x="3189599" y="501795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Fomentar un entorno de aprendizaje propicio en el que los estudiantes se sientan cómodos buscando ayuda y participando activamente en los debates.</a:t>
              </a:r>
              <a:endParaRPr/>
            </a:p>
          </p:txBody>
        </p:sp>
        <p:sp>
          <p:nvSpPr>
            <p:cNvPr id="571" name="Google Shape;571;p10"/>
            <p:cNvSpPr/>
            <p:nvPr/>
          </p:nvSpPr>
          <p:spPr>
            <a:xfrm>
              <a:off x="0" y="501795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txBox="1"/>
            <p:nvPr/>
          </p:nvSpPr>
          <p:spPr>
            <a:xfrm>
              <a:off x="0" y="501795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Foster</a:t>
              </a:r>
              <a:endParaRPr/>
            </a:p>
          </p:txBody>
        </p:sp>
      </p:grpSp>
      <p:sp>
        <p:nvSpPr>
          <p:cNvPr id="2" name="Google Shape;124;p4">
            <a:extLst>
              <a:ext uri="{FF2B5EF4-FFF2-40B4-BE49-F238E27FC236}">
                <a16:creationId xmlns:a16="http://schemas.microsoft.com/office/drawing/2014/main" id="{371F0A3E-8A5F-1EAD-656C-A5818A6BACE1}"/>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3"/>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GB" sz="7000" b="1" i="0" u="none" strike="noStrike" cap="none">
                <a:solidFill>
                  <a:srgbClr val="033C5B"/>
                </a:solidFill>
                <a:latin typeface="Arial"/>
                <a:ea typeface="Arial"/>
                <a:cs typeface="Arial"/>
                <a:sym typeface="Arial"/>
              </a:rPr>
              <a:t>Objetivos de aprendizaje</a:t>
            </a:r>
            <a:endParaRPr sz="7000" b="1" i="0" u="none" strike="noStrike" cap="none">
              <a:solidFill>
                <a:srgbClr val="000000"/>
              </a:solidFill>
              <a:latin typeface="Arial"/>
              <a:ea typeface="Arial"/>
              <a:cs typeface="Arial"/>
              <a:sym typeface="Arial"/>
            </a:endParaRPr>
          </a:p>
        </p:txBody>
      </p:sp>
      <p:sp>
        <p:nvSpPr>
          <p:cNvPr id="98" name="Google Shape;98;p3"/>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2400" b="0" i="0" u="none" strike="noStrike" cap="none">
                <a:solidFill>
                  <a:srgbClr val="121212"/>
                </a:solidFill>
                <a:latin typeface="Arial"/>
                <a:ea typeface="Arial"/>
                <a:cs typeface="Arial"/>
                <a:sym typeface="Arial"/>
              </a:rPr>
              <a:t>Al final de esta unidad, los participantes serán capaces de:</a:t>
            </a:r>
            <a:endParaRPr/>
          </a:p>
          <a:p>
            <a:pPr marL="645159" marR="0" lvl="1" indent="-342900" algn="l" rtl="0">
              <a:lnSpc>
                <a:spcPct val="100000"/>
              </a:lnSpc>
              <a:spcBef>
                <a:spcPts val="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Comprender el concepto y los principios de Flipped Classroom.</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Reconocer el valor educativo en el que el flipped learning es más eficaz y los factores que influyen en su eficacia.</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Reconocer el valor de las herramientas digitales y el pensamiento creativo en el Flipped Classroom, pero también los retos que hay que afrontar. </a:t>
            </a:r>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Identificar las variaciones de los modelos de flipped classroom.</a:t>
            </a:r>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Aprenda a diseñar un curso flipped classroom eficaz. </a:t>
            </a:r>
            <a:endParaRPr sz="1400" b="0" i="0" u="none" strike="noStrike" cap="none">
              <a:solidFill>
                <a:srgbClr val="000000"/>
              </a:solidFill>
              <a:latin typeface="Arial"/>
              <a:ea typeface="Arial"/>
              <a:cs typeface="Arial"/>
              <a:sym typeface="Arial"/>
            </a:endParaRPr>
          </a:p>
          <a:p>
            <a:pPr marL="645159" marR="0" lvl="1" indent="-190500" algn="l" rtl="0">
              <a:lnSpc>
                <a:spcPct val="100000"/>
              </a:lnSpc>
              <a:spcBef>
                <a:spcPts val="1200"/>
              </a:spcBef>
              <a:spcAft>
                <a:spcPts val="0"/>
              </a:spcAft>
              <a:buClr>
                <a:schemeClr val="dk1"/>
              </a:buClr>
              <a:buSzPts val="2400"/>
              <a:buFont typeface="Noto Sans Symbols"/>
              <a:buNone/>
            </a:pPr>
            <a:endParaRPr sz="2400" b="0" i="0" u="none" strike="noStrike" cap="none">
              <a:solidFill>
                <a:srgbClr val="121212"/>
              </a:solidFill>
              <a:latin typeface="Arial"/>
              <a:ea typeface="Arial"/>
              <a:cs typeface="Arial"/>
              <a:sym typeface="Arial"/>
            </a:endParaRPr>
          </a:p>
        </p:txBody>
      </p:sp>
      <p:sp>
        <p:nvSpPr>
          <p:cNvPr id="99" name="Google Shape;99;p3"/>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3"/>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8">
            <a:alphaModFix/>
          </a:blip>
          <a:srcRect/>
          <a:stretch/>
        </p:blipFill>
        <p:spPr>
          <a:xfrm>
            <a:off x="5473078" y="9263660"/>
            <a:ext cx="1047619" cy="3809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Ventajas (sobre los métodos tradicionales)</a:t>
            </a:r>
            <a:endParaRPr sz="1400" b="0" i="0" u="none" strike="noStrike" cap="none">
              <a:solidFill>
                <a:srgbClr val="000000"/>
              </a:solidFill>
              <a:latin typeface="Arial"/>
              <a:ea typeface="Arial"/>
              <a:cs typeface="Arial"/>
              <a:sym typeface="Arial"/>
            </a:endParaRPr>
          </a:p>
        </p:txBody>
      </p:sp>
      <p:sp>
        <p:nvSpPr>
          <p:cNvPr id="585" name="Google Shape;58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89" name="Google Shape;589;p1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90" name="Google Shape;590;p11"/>
          <p:cNvGrpSpPr/>
          <p:nvPr/>
        </p:nvGrpSpPr>
        <p:grpSpPr>
          <a:xfrm>
            <a:off x="751351" y="2239220"/>
            <a:ext cx="15947999" cy="6297302"/>
            <a:chOff x="0" y="0"/>
            <a:chExt cx="15947999" cy="6297302"/>
          </a:xfrm>
        </p:grpSpPr>
        <p:sp>
          <p:nvSpPr>
            <p:cNvPr id="591" name="Google Shape;591;p11"/>
            <p:cNvSpPr/>
            <p:nvPr/>
          </p:nvSpPr>
          <p:spPr>
            <a:xfrm>
              <a:off x="0" y="0"/>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txBox="1"/>
            <p:nvPr/>
          </p:nvSpPr>
          <p:spPr>
            <a:xfrm>
              <a:off x="40577" y="40577"/>
              <a:ext cx="11146371"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Los cursos invertidos promueven la participación activa al exigir a los estudiantes que interactúen con los materiales previos a la clase antes de asistir a ella. Cuando los cursos tradicionales se basan a menudo en la escucha pasiva durante las clases, los cursos invertidos animan a los estudiantes a desempeñar un papel activo en su proceso de aprendizaje.</a:t>
              </a:r>
              <a:endParaRPr sz="2100" b="0" i="0" u="none" strike="noStrike" cap="none">
                <a:solidFill>
                  <a:schemeClr val="lt1"/>
                </a:solidFill>
                <a:latin typeface="Arial"/>
                <a:ea typeface="Arial"/>
                <a:cs typeface="Arial"/>
                <a:sym typeface="Arial"/>
              </a:endParaRPr>
            </a:p>
          </p:txBody>
        </p:sp>
        <p:sp>
          <p:nvSpPr>
            <p:cNvPr id="593" name="Google Shape;593;p11"/>
            <p:cNvSpPr/>
            <p:nvPr/>
          </p:nvSpPr>
          <p:spPr>
            <a:xfrm>
              <a:off x="1068515" y="1637298"/>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txBox="1"/>
            <p:nvPr/>
          </p:nvSpPr>
          <p:spPr>
            <a:xfrm>
              <a:off x="1109092" y="1677875"/>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Los cursos invertidos permiten a los estudiantes avanzar por los materiales a su propio ritmo, accediendo a los materiales previos a la clase de forma asíncrona, mientras que los cursos tradicionales suelen seguir un horario fijo, en el que todos los estudiantes reciben el mismo contenido al mismo tiempo, independientemente de sus necesidades individuales de aprendizaje.</a:t>
              </a:r>
              <a:endParaRPr sz="2100" b="0" i="0" u="none" strike="noStrike" cap="none">
                <a:solidFill>
                  <a:schemeClr val="lt1"/>
                </a:solidFill>
                <a:latin typeface="Arial"/>
                <a:ea typeface="Arial"/>
                <a:cs typeface="Arial"/>
                <a:sym typeface="Arial"/>
              </a:endParaRPr>
            </a:p>
          </p:txBody>
        </p:sp>
        <p:sp>
          <p:nvSpPr>
            <p:cNvPr id="595" name="Google Shape;595;p11"/>
            <p:cNvSpPr/>
            <p:nvPr/>
          </p:nvSpPr>
          <p:spPr>
            <a:xfrm>
              <a:off x="2121083" y="3274597"/>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txBox="1"/>
            <p:nvPr/>
          </p:nvSpPr>
          <p:spPr>
            <a:xfrm>
              <a:off x="2161660" y="3315174"/>
              <a:ext cx="10724163"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Al trabajar con los materiales previos a la clase de forma independiente y participar en actividades de aprendizaje activo durante la clase, los estudiantes desarrollan una comprensión más profunda de los contenidos y son más capaces de retener la información a lo largo del tiempo.</a:t>
              </a:r>
              <a:endParaRPr sz="2100" b="0" i="0" u="none" strike="noStrike" cap="none">
                <a:solidFill>
                  <a:schemeClr val="lt1"/>
                </a:solidFill>
                <a:latin typeface="Arial"/>
                <a:ea typeface="Arial"/>
                <a:cs typeface="Arial"/>
                <a:sym typeface="Arial"/>
              </a:endParaRPr>
            </a:p>
          </p:txBody>
        </p:sp>
        <p:sp>
          <p:nvSpPr>
            <p:cNvPr id="597" name="Google Shape;597;p11"/>
            <p:cNvSpPr/>
            <p:nvPr/>
          </p:nvSpPr>
          <p:spPr>
            <a:xfrm>
              <a:off x="3189599" y="4911896"/>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txBox="1"/>
            <p:nvPr/>
          </p:nvSpPr>
          <p:spPr>
            <a:xfrm>
              <a:off x="3230176" y="4952473"/>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Los cursos invertidos fomentan una comprensión más profunda del material del curso al permitir a los estudiantes abordar los conceptos varias veces, tanto antes como durante la clase. Este enfoque iterativo del aprendizaje promueve una comprensión y un dominio más profundos del material en comparación con la enseñanza tradicional basada en clases magistrales.</a:t>
              </a:r>
              <a:endParaRPr sz="2100" b="0" i="0" u="none" strike="noStrike" cap="none">
                <a:solidFill>
                  <a:schemeClr val="lt1"/>
                </a:solidFill>
                <a:latin typeface="Arial"/>
                <a:ea typeface="Arial"/>
                <a:cs typeface="Arial"/>
                <a:sym typeface="Arial"/>
              </a:endParaRPr>
            </a:p>
          </p:txBody>
        </p:sp>
        <p:sp>
          <p:nvSpPr>
            <p:cNvPr id="599" name="Google Shape;599;p11"/>
            <p:cNvSpPr/>
            <p:nvPr/>
          </p:nvSpPr>
          <p:spPr>
            <a:xfrm>
              <a:off x="11857885" y="1061095"/>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txBox="1"/>
            <p:nvPr/>
          </p:nvSpPr>
          <p:spPr>
            <a:xfrm>
              <a:off x="12060501" y="1061095"/>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1" name="Google Shape;601;p11"/>
            <p:cNvSpPr/>
            <p:nvPr/>
          </p:nvSpPr>
          <p:spPr>
            <a:xfrm>
              <a:off x="12926401" y="2698394"/>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txBox="1"/>
            <p:nvPr/>
          </p:nvSpPr>
          <p:spPr>
            <a:xfrm>
              <a:off x="13129017" y="2698394"/>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3" name="Google Shape;603;p11"/>
            <p:cNvSpPr/>
            <p:nvPr/>
          </p:nvSpPr>
          <p:spPr>
            <a:xfrm>
              <a:off x="13978969" y="4335693"/>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txBox="1"/>
            <p:nvPr/>
          </p:nvSpPr>
          <p:spPr>
            <a:xfrm>
              <a:off x="14181585" y="4335693"/>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sp>
        <p:nvSpPr>
          <p:cNvPr id="2" name="Google Shape;124;p4">
            <a:extLst>
              <a:ext uri="{FF2B5EF4-FFF2-40B4-BE49-F238E27FC236}">
                <a16:creationId xmlns:a16="http://schemas.microsoft.com/office/drawing/2014/main" id="{ACD0BD60-6035-A4CB-C053-C49EFBD303B6}"/>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1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Ventajas (sobre los métodos tradicionales)</a:t>
            </a:r>
            <a:endParaRPr sz="1400" b="0" i="0" u="none" strike="noStrike" cap="none">
              <a:solidFill>
                <a:srgbClr val="000000"/>
              </a:solidFill>
              <a:latin typeface="Arial"/>
              <a:ea typeface="Arial"/>
              <a:cs typeface="Arial"/>
              <a:sym typeface="Arial"/>
            </a:endParaRPr>
          </a:p>
        </p:txBody>
      </p:sp>
      <p:sp>
        <p:nvSpPr>
          <p:cNvPr id="617" name="Google Shape;61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21" name="Google Shape;621;p1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22" name="Google Shape;622;p12"/>
          <p:cNvGrpSpPr/>
          <p:nvPr/>
        </p:nvGrpSpPr>
        <p:grpSpPr>
          <a:xfrm>
            <a:off x="282044" y="2886201"/>
            <a:ext cx="16015260" cy="5258170"/>
            <a:chOff x="199078" y="633081"/>
            <a:chExt cx="16015260" cy="5258170"/>
          </a:xfrm>
        </p:grpSpPr>
        <p:sp>
          <p:nvSpPr>
            <p:cNvPr id="623" name="Google Shape;623;p12"/>
            <p:cNvSpPr/>
            <p:nvPr/>
          </p:nvSpPr>
          <p:spPr>
            <a:xfrm>
              <a:off x="12496311" y="1403384"/>
              <a:ext cx="3718027" cy="3718217"/>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2"/>
            <p:cNvSpPr/>
            <p:nvPr/>
          </p:nvSpPr>
          <p:spPr>
            <a:xfrm>
              <a:off x="12620671"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txBox="1"/>
            <p:nvPr/>
          </p:nvSpPr>
          <p:spPr>
            <a:xfrm>
              <a:off x="13116514"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Los estudiantes pueden elegir el formato y el ritmo de su aprendizaje, lo que les permite adaptar su experiencia de aprendizaje a sus preferencias y necesidades individuales.</a:t>
              </a:r>
              <a:endParaRPr sz="2000" b="0" i="0" u="none" strike="noStrike" cap="none">
                <a:solidFill>
                  <a:schemeClr val="lt1"/>
                </a:solidFill>
                <a:latin typeface="Arial"/>
                <a:ea typeface="Arial"/>
                <a:cs typeface="Arial"/>
                <a:sym typeface="Arial"/>
              </a:endParaRPr>
            </a:p>
          </p:txBody>
        </p:sp>
        <p:sp>
          <p:nvSpPr>
            <p:cNvPr id="626" name="Google Shape;626;p12"/>
            <p:cNvSpPr/>
            <p:nvPr/>
          </p:nvSpPr>
          <p:spPr>
            <a:xfrm rot="2700000">
              <a:off x="8637950"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8778284"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2"/>
            <p:cNvSpPr txBox="1"/>
            <p:nvPr/>
          </p:nvSpPr>
          <p:spPr>
            <a:xfrm>
              <a:off x="9274127" y="2023195"/>
              <a:ext cx="2479216" cy="2478594"/>
            </a:xfrm>
            <a:prstGeom prst="rect">
              <a:avLst/>
            </a:prstGeom>
            <a:noFill/>
            <a:ln>
              <a:noFill/>
            </a:ln>
          </p:spPr>
          <p:txBody>
            <a:bodyPr spcFirstLastPara="1" wrap="square" lIns="25400" tIns="25400" rIns="25400" bIns="25400" anchor="ctr" anchorCtr="0">
              <a:noAutofit/>
            </a:bodyPr>
            <a:lstStyle/>
            <a:p>
              <a:pPr algn="ctr">
                <a:lnSpc>
                  <a:spcPct val="90000"/>
                </a:lnSpc>
                <a:buSzPts val="2000"/>
              </a:pPr>
              <a:r>
                <a:rPr lang="en-GB" sz="2000" b="0" i="0" u="none" strike="noStrike" cap="none" dirty="0">
                  <a:solidFill>
                    <a:schemeClr val="lt1"/>
                  </a:solidFill>
                  <a:latin typeface="Arial"/>
                  <a:ea typeface="Arial"/>
                  <a:cs typeface="Arial"/>
                  <a:sym typeface="Arial"/>
                </a:rPr>
                <a:t>Los </a:t>
              </a:r>
              <a:r>
                <a:rPr lang="en-GB" sz="2000" b="0" i="0" u="none" strike="noStrike" cap="none" dirty="0" err="1">
                  <a:solidFill>
                    <a:schemeClr val="lt1"/>
                  </a:solidFill>
                  <a:latin typeface="Arial"/>
                  <a:ea typeface="Arial"/>
                  <a:cs typeface="Arial"/>
                  <a:sym typeface="Arial"/>
                </a:rPr>
                <a:t>cursos</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invertidos</a:t>
              </a:r>
              <a:r>
                <a:rPr lang="en-GB" sz="2000" b="0" i="0" u="none" strike="noStrike" cap="none" dirty="0">
                  <a:solidFill>
                    <a:schemeClr val="lt1"/>
                  </a:solidFill>
                  <a:latin typeface="Arial"/>
                  <a:ea typeface="Arial"/>
                  <a:cs typeface="Arial"/>
                  <a:sym typeface="Arial"/>
                </a:rPr>
                <a:t> se </a:t>
              </a:r>
              <a:r>
                <a:rPr lang="en-GB" sz="2000" b="0" i="0" u="none" strike="noStrike" cap="none" dirty="0" err="1">
                  <a:solidFill>
                    <a:schemeClr val="lt1"/>
                  </a:solidFill>
                  <a:latin typeface="Arial"/>
                  <a:ea typeface="Arial"/>
                  <a:cs typeface="Arial"/>
                  <a:sym typeface="Arial"/>
                </a:rPr>
                <a:t>adaptan</a:t>
              </a:r>
              <a:r>
                <a:rPr lang="en-GB" sz="2000" b="0" i="0" u="none" strike="noStrike" cap="none" dirty="0">
                  <a:solidFill>
                    <a:schemeClr val="lt1"/>
                  </a:solidFill>
                  <a:latin typeface="Arial"/>
                  <a:ea typeface="Arial"/>
                  <a:cs typeface="Arial"/>
                  <a:sym typeface="Arial"/>
                </a:rPr>
                <a:t> a </a:t>
              </a:r>
              <a:r>
                <a:rPr lang="en-GB" sz="2000" b="0" i="0" u="none" strike="noStrike" cap="none" dirty="0" err="1">
                  <a:solidFill>
                    <a:schemeClr val="lt1"/>
                  </a:solidFill>
                  <a:latin typeface="Arial"/>
                  <a:ea typeface="Arial"/>
                  <a:cs typeface="Arial"/>
                  <a:sym typeface="Arial"/>
                </a:rPr>
                <a:t>diversos</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estilos</a:t>
              </a:r>
              <a:r>
                <a:rPr lang="en-GB" sz="2000" b="0" i="0" u="none" strike="noStrike" cap="none" dirty="0">
                  <a:solidFill>
                    <a:schemeClr val="lt1"/>
                  </a:solidFill>
                  <a:latin typeface="Arial"/>
                  <a:ea typeface="Arial"/>
                  <a:cs typeface="Arial"/>
                  <a:sym typeface="Arial"/>
                </a:rPr>
                <a:t> de </a:t>
              </a:r>
              <a:r>
                <a:rPr lang="en-GB" sz="2000" b="0" i="0" u="none" strike="noStrike" cap="none" dirty="0" err="1">
                  <a:solidFill>
                    <a:schemeClr val="lt1"/>
                  </a:solidFill>
                  <a:latin typeface="Arial"/>
                  <a:ea typeface="Arial"/>
                  <a:cs typeface="Arial"/>
                  <a:sym typeface="Arial"/>
                </a:rPr>
                <a:t>aprendizaje</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ofreciendo</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flexibilidad</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en</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los</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estudiantes</a:t>
              </a:r>
              <a:r>
                <a:rPr lang="en-GB" sz="2000" b="0" i="0" u="none" strike="noStrike" cap="none" dirty="0">
                  <a:solidFill>
                    <a:schemeClr val="lt1"/>
                  </a:solidFill>
                  <a:latin typeface="Arial"/>
                  <a:ea typeface="Arial"/>
                  <a:cs typeface="Arial"/>
                  <a:sym typeface="Arial"/>
                </a:rPr>
                <a:t> </a:t>
              </a:r>
              <a:r>
                <a:rPr lang="en-GB" sz="2000" dirty="0">
                  <a:solidFill>
                    <a:schemeClr val="lt1"/>
                  </a:solidFill>
                </a:rPr>
                <a:t>para que </a:t>
              </a:r>
              <a:r>
                <a:rPr lang="en-GB" sz="2000" dirty="0" err="1">
                  <a:solidFill>
                    <a:schemeClr val="lt1"/>
                  </a:solidFill>
                </a:rPr>
                <a:t>accedan</a:t>
              </a:r>
              <a:r>
                <a:rPr lang="en-GB" sz="2000" b="0" i="0" u="none" strike="noStrike" cap="none" dirty="0">
                  <a:solidFill>
                    <a:schemeClr val="lt1"/>
                  </a:solidFill>
                  <a:latin typeface="Arial"/>
                  <a:ea typeface="Arial"/>
                  <a:cs typeface="Arial"/>
                  <a:sym typeface="Arial"/>
                </a:rPr>
                <a:t> a </a:t>
              </a:r>
              <a:r>
                <a:rPr lang="en-GB" sz="2000" b="0" i="0" u="none" strike="noStrike" cap="none" dirty="0" err="1">
                  <a:solidFill>
                    <a:schemeClr val="lt1"/>
                  </a:solidFill>
                  <a:latin typeface="Arial"/>
                  <a:ea typeface="Arial"/>
                  <a:cs typeface="Arial"/>
                  <a:sym typeface="Arial"/>
                </a:rPr>
                <a:t>los</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materiales</a:t>
              </a:r>
              <a:r>
                <a:rPr lang="en-GB" sz="2000" b="0" i="0" u="none" strike="noStrike" cap="none" dirty="0">
                  <a:solidFill>
                    <a:schemeClr val="lt1"/>
                  </a:solidFill>
                  <a:latin typeface="Arial"/>
                  <a:ea typeface="Arial"/>
                  <a:cs typeface="Arial"/>
                  <a:sym typeface="Arial"/>
                </a:rPr>
                <a:t> del </a:t>
              </a:r>
              <a:r>
                <a:rPr lang="en-GB" sz="2000" b="0" i="0" u="none" strike="noStrike" cap="none" dirty="0" err="1">
                  <a:solidFill>
                    <a:schemeClr val="lt1"/>
                  </a:solidFill>
                  <a:latin typeface="Arial"/>
                  <a:ea typeface="Arial"/>
                  <a:cs typeface="Arial"/>
                  <a:sym typeface="Arial"/>
                </a:rPr>
                <a:t>curso</a:t>
              </a:r>
              <a:r>
                <a:rPr lang="en-GB" sz="2000" b="0" i="0" u="none" strike="noStrike" cap="none" dirty="0">
                  <a:solidFill>
                    <a:schemeClr val="lt1"/>
                  </a:solidFill>
                  <a:latin typeface="Arial"/>
                  <a:ea typeface="Arial"/>
                  <a:cs typeface="Arial"/>
                  <a:sym typeface="Arial"/>
                </a:rPr>
                <a:t> y se </a:t>
              </a:r>
              <a:r>
                <a:rPr lang="en-GB" sz="2000" b="0" i="0" u="none" strike="noStrike" cap="none" dirty="0" err="1">
                  <a:solidFill>
                    <a:schemeClr val="lt1"/>
                  </a:solidFill>
                  <a:latin typeface="Arial"/>
                  <a:ea typeface="Arial"/>
                  <a:cs typeface="Arial"/>
                  <a:sym typeface="Arial"/>
                </a:rPr>
                <a:t>implican</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en</a:t>
              </a:r>
              <a:r>
                <a:rPr lang="en-GB" sz="2000" b="0" i="0" u="none" strike="noStrike" cap="none" dirty="0">
                  <a:solidFill>
                    <a:schemeClr val="lt1"/>
                  </a:solidFill>
                  <a:latin typeface="Arial"/>
                  <a:ea typeface="Arial"/>
                  <a:cs typeface="Arial"/>
                  <a:sym typeface="Arial"/>
                </a:rPr>
                <a:t> </a:t>
              </a:r>
              <a:r>
                <a:rPr lang="en-GB" sz="2000" b="0" i="0" u="none" strike="noStrike" cap="none" dirty="0" err="1">
                  <a:solidFill>
                    <a:schemeClr val="lt1"/>
                  </a:solidFill>
                  <a:latin typeface="Arial"/>
                  <a:ea typeface="Arial"/>
                  <a:cs typeface="Arial"/>
                  <a:sym typeface="Arial"/>
                </a:rPr>
                <a:t>ellos</a:t>
              </a:r>
              <a:r>
                <a:rPr lang="en-GB" sz="2000" b="0" i="0" u="none" strike="noStrike" cap="none" dirty="0">
                  <a:solidFill>
                    <a:schemeClr val="lt1"/>
                  </a:solidFill>
                  <a:latin typeface="Arial"/>
                  <a:ea typeface="Arial"/>
                  <a:cs typeface="Arial"/>
                  <a:sym typeface="Arial"/>
                </a:rPr>
                <a:t>.</a:t>
              </a:r>
              <a:endParaRPr sz="2000" b="0" i="0" u="none" strike="noStrike" cap="none" dirty="0">
                <a:solidFill>
                  <a:schemeClr val="lt1"/>
                </a:solidFill>
                <a:latin typeface="Arial"/>
                <a:ea typeface="Arial"/>
                <a:cs typeface="Arial"/>
                <a:sym typeface="Arial"/>
              </a:endParaRPr>
            </a:p>
          </p:txBody>
        </p:sp>
        <p:sp>
          <p:nvSpPr>
            <p:cNvPr id="629" name="Google Shape;629;p12"/>
            <p:cNvSpPr/>
            <p:nvPr/>
          </p:nvSpPr>
          <p:spPr>
            <a:xfrm rot="2700000">
              <a:off x="4811507"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2"/>
            <p:cNvSpPr/>
            <p:nvPr/>
          </p:nvSpPr>
          <p:spPr>
            <a:xfrm>
              <a:off x="4935896"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2"/>
            <p:cNvSpPr txBox="1"/>
            <p:nvPr/>
          </p:nvSpPr>
          <p:spPr>
            <a:xfrm>
              <a:off x="5431740"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Es más probable que los alumnos recuerden y apliquen lo que han aprendido cuando han participado activamente en el proceso de aprendizaje.</a:t>
              </a:r>
              <a:endParaRPr sz="2000" b="0" i="0" u="none" strike="noStrike" cap="none">
                <a:solidFill>
                  <a:schemeClr val="lt1"/>
                </a:solidFill>
                <a:latin typeface="Arial"/>
                <a:ea typeface="Arial"/>
                <a:cs typeface="Arial"/>
                <a:sym typeface="Arial"/>
              </a:endParaRPr>
            </a:p>
          </p:txBody>
        </p:sp>
        <p:sp>
          <p:nvSpPr>
            <p:cNvPr id="632" name="Google Shape;632;p12"/>
            <p:cNvSpPr/>
            <p:nvPr/>
          </p:nvSpPr>
          <p:spPr>
            <a:xfrm rot="2700000">
              <a:off x="969119"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1093509"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2"/>
            <p:cNvSpPr txBox="1"/>
            <p:nvPr/>
          </p:nvSpPr>
          <p:spPr>
            <a:xfrm>
              <a:off x="1589353"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La participación activa y la naturaleza interactiva de los cursos invertidos favorecen una mejor retención de la información.</a:t>
              </a:r>
              <a:endParaRPr sz="2000" b="0" i="0" u="none" strike="noStrike" cap="none">
                <a:solidFill>
                  <a:schemeClr val="lt1"/>
                </a:solidFill>
                <a:latin typeface="Arial"/>
                <a:ea typeface="Arial"/>
                <a:cs typeface="Arial"/>
                <a:sym typeface="Arial"/>
              </a:endParaRPr>
            </a:p>
          </p:txBody>
        </p:sp>
      </p:grpSp>
      <p:sp>
        <p:nvSpPr>
          <p:cNvPr id="2" name="Google Shape;124;p4">
            <a:extLst>
              <a:ext uri="{FF2B5EF4-FFF2-40B4-BE49-F238E27FC236}">
                <a16:creationId xmlns:a16="http://schemas.microsoft.com/office/drawing/2014/main" id="{B4C3737A-2835-6DFD-7279-3A6E8D180FD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0" name="Google Shape;640;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2" name="Google Shape;642;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13"/>
          <p:cNvSpPr txBox="1"/>
          <p:nvPr/>
        </p:nvSpPr>
        <p:spPr>
          <a:xfrm>
            <a:off x="792000" y="1548000"/>
            <a:ext cx="15948000" cy="8055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Beneficios</a:t>
            </a:r>
            <a:endParaRPr sz="1400" b="0" i="0" u="none" strike="noStrike" cap="none">
              <a:solidFill>
                <a:srgbClr val="000000"/>
              </a:solidFill>
              <a:latin typeface="Arial"/>
              <a:ea typeface="Arial"/>
              <a:cs typeface="Arial"/>
              <a:sym typeface="Arial"/>
            </a:endParaRPr>
          </a:p>
        </p:txBody>
      </p:sp>
      <p:sp>
        <p:nvSpPr>
          <p:cNvPr id="647" name="Google Shape;647;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51" name="Google Shape;651;p13"/>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52" name="Google Shape;652;p13"/>
          <p:cNvGrpSpPr/>
          <p:nvPr/>
        </p:nvGrpSpPr>
        <p:grpSpPr>
          <a:xfrm>
            <a:off x="4838793" y="1569057"/>
            <a:ext cx="7412079" cy="7155087"/>
            <a:chOff x="5245127" y="1521"/>
            <a:chExt cx="7412079" cy="7155087"/>
          </a:xfrm>
        </p:grpSpPr>
        <p:sp>
          <p:nvSpPr>
            <p:cNvPr id="653" name="Google Shape;653;p13"/>
            <p:cNvSpPr/>
            <p:nvPr/>
          </p:nvSpPr>
          <p:spPr>
            <a:xfrm>
              <a:off x="7870514" y="1521"/>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txBox="1"/>
            <p:nvPr/>
          </p:nvSpPr>
          <p:spPr>
            <a:xfrm>
              <a:off x="8187030" y="318037"/>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Reestructurar la dinámica del aula</a:t>
              </a:r>
              <a:endParaRPr sz="1700" b="0" i="0" u="none" strike="noStrike" cap="none">
                <a:solidFill>
                  <a:srgbClr val="262626"/>
                </a:solidFill>
                <a:latin typeface="Arial"/>
                <a:ea typeface="Arial"/>
                <a:cs typeface="Arial"/>
                <a:sym typeface="Arial"/>
              </a:endParaRPr>
            </a:p>
          </p:txBody>
        </p:sp>
        <p:sp>
          <p:nvSpPr>
            <p:cNvPr id="655" name="Google Shape;655;p13"/>
            <p:cNvSpPr/>
            <p:nvPr/>
          </p:nvSpPr>
          <p:spPr>
            <a:xfrm rot="2160000">
              <a:off x="9963486" y="166162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txBox="1"/>
            <p:nvPr/>
          </p:nvSpPr>
          <p:spPr>
            <a:xfrm rot="2160000">
              <a:off x="9979942" y="1756866"/>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57" name="Google Shape;657;p13"/>
            <p:cNvSpPr/>
            <p:nvPr/>
          </p:nvSpPr>
          <p:spPr>
            <a:xfrm>
              <a:off x="10495902" y="1908976"/>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txBox="1"/>
            <p:nvPr/>
          </p:nvSpPr>
          <p:spPr>
            <a:xfrm>
              <a:off x="10812418"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Mayor participación de los estudiantes</a:t>
              </a:r>
              <a:endParaRPr sz="1700" b="0" i="0" u="none" strike="noStrike" cap="none">
                <a:solidFill>
                  <a:srgbClr val="262626"/>
                </a:solidFill>
                <a:latin typeface="Arial"/>
                <a:ea typeface="Arial"/>
                <a:cs typeface="Arial"/>
                <a:sym typeface="Arial"/>
              </a:endParaRPr>
            </a:p>
          </p:txBody>
        </p:sp>
        <p:sp>
          <p:nvSpPr>
            <p:cNvPr id="659" name="Google Shape;659;p13"/>
            <p:cNvSpPr/>
            <p:nvPr/>
          </p:nvSpPr>
          <p:spPr>
            <a:xfrm rot="6480000">
              <a:off x="10792953" y="4152611"/>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txBox="1"/>
            <p:nvPr/>
          </p:nvSpPr>
          <p:spPr>
            <a:xfrm rot="-4320000">
              <a:off x="10905746" y="4216550"/>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1" name="Google Shape;661;p13"/>
            <p:cNvSpPr/>
            <p:nvPr/>
          </p:nvSpPr>
          <p:spPr>
            <a:xfrm>
              <a:off x="9493093" y="4995304"/>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txBox="1"/>
            <p:nvPr/>
          </p:nvSpPr>
          <p:spPr>
            <a:xfrm>
              <a:off x="9809609"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Comprensión conceptual más profunda</a:t>
              </a:r>
              <a:endParaRPr sz="1700" b="0" i="0" u="none" strike="noStrike" cap="none">
                <a:solidFill>
                  <a:srgbClr val="262626"/>
                </a:solidFill>
                <a:latin typeface="Arial"/>
                <a:ea typeface="Arial"/>
                <a:cs typeface="Arial"/>
                <a:sym typeface="Arial"/>
              </a:endParaRPr>
            </a:p>
          </p:txBody>
        </p:sp>
        <p:sp>
          <p:nvSpPr>
            <p:cNvPr id="663" name="Google Shape;663;p13"/>
            <p:cNvSpPr/>
            <p:nvPr/>
          </p:nvSpPr>
          <p:spPr>
            <a:xfrm rot="10800000">
              <a:off x="8680203" y="57112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txBox="1"/>
            <p:nvPr/>
          </p:nvSpPr>
          <p:spPr>
            <a:xfrm>
              <a:off x="8852535" y="5857125"/>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5" name="Google Shape;665;p13"/>
            <p:cNvSpPr/>
            <p:nvPr/>
          </p:nvSpPr>
          <p:spPr>
            <a:xfrm>
              <a:off x="6247935" y="4995304"/>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txBox="1"/>
            <p:nvPr/>
          </p:nvSpPr>
          <p:spPr>
            <a:xfrm>
              <a:off x="6564451"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Flexibilidad y accesibilidad</a:t>
              </a:r>
              <a:endParaRPr sz="1700" b="0" i="0" u="none" strike="noStrike" cap="none">
                <a:solidFill>
                  <a:srgbClr val="262626"/>
                </a:solidFill>
                <a:latin typeface="Arial"/>
                <a:ea typeface="Arial"/>
                <a:cs typeface="Arial"/>
                <a:sym typeface="Arial"/>
              </a:endParaRPr>
            </a:p>
          </p:txBody>
        </p:sp>
        <p:sp>
          <p:nvSpPr>
            <p:cNvPr id="667" name="Google Shape;667;p13"/>
            <p:cNvSpPr/>
            <p:nvPr/>
          </p:nvSpPr>
          <p:spPr>
            <a:xfrm rot="-6480000">
              <a:off x="6544986" y="418353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txBox="1"/>
            <p:nvPr/>
          </p:nvSpPr>
          <p:spPr>
            <a:xfrm rot="4320000">
              <a:off x="6657779" y="44113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9" name="Google Shape;669;p13"/>
            <p:cNvSpPr/>
            <p:nvPr/>
          </p:nvSpPr>
          <p:spPr>
            <a:xfrm>
              <a:off x="5245127" y="1908976"/>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txBox="1"/>
            <p:nvPr/>
          </p:nvSpPr>
          <p:spPr>
            <a:xfrm>
              <a:off x="5561643"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Optimización de las interacciones entre profesores y alumnos</a:t>
              </a:r>
              <a:endParaRPr sz="1700" b="0" i="0" u="none" strike="noStrike" cap="none">
                <a:solidFill>
                  <a:srgbClr val="262626"/>
                </a:solidFill>
                <a:latin typeface="Arial"/>
                <a:ea typeface="Arial"/>
                <a:cs typeface="Arial"/>
                <a:sym typeface="Arial"/>
              </a:endParaRPr>
            </a:p>
          </p:txBody>
        </p:sp>
        <p:sp>
          <p:nvSpPr>
            <p:cNvPr id="671" name="Google Shape;671;p13"/>
            <p:cNvSpPr/>
            <p:nvPr/>
          </p:nvSpPr>
          <p:spPr>
            <a:xfrm rot="-2160000">
              <a:off x="7338099" y="16807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txBox="1"/>
            <p:nvPr/>
          </p:nvSpPr>
          <p:spPr>
            <a:xfrm rot="-2160000">
              <a:off x="7354555" y="18772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grpSp>
      <p:sp>
        <p:nvSpPr>
          <p:cNvPr id="2" name="Google Shape;124;p4">
            <a:extLst>
              <a:ext uri="{FF2B5EF4-FFF2-40B4-BE49-F238E27FC236}">
                <a16:creationId xmlns:a16="http://schemas.microsoft.com/office/drawing/2014/main" id="{77E92EFC-F3A8-5A03-C5DC-7A170869DB3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8" name="Google Shape;678;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9" name="Google Shape;679;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0" name="Google Shape;680;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1" name="Google Shape;681;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1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Importancia de la comunicación con </a:t>
            </a:r>
            <a:r>
              <a:rPr lang="en-GB" sz="4000" b="1" i="0" u="none" strike="noStrike" cap="none">
                <a:solidFill>
                  <a:srgbClr val="033C5B"/>
                </a:solidFill>
                <a:latin typeface="Arial"/>
                <a:ea typeface="Arial"/>
                <a:cs typeface="Arial"/>
                <a:sym typeface="Arial"/>
              </a:rPr>
              <a:t>los alumnos </a:t>
            </a:r>
            <a:r>
              <a:rPr lang="en-GB" sz="4000" b="0" i="0" u="none" strike="noStrike" cap="none">
                <a:solidFill>
                  <a:srgbClr val="033C5B"/>
                </a:solidFill>
                <a:latin typeface="Arial"/>
                <a:ea typeface="Arial"/>
                <a:cs typeface="Arial"/>
                <a:sym typeface="Arial"/>
              </a:rPr>
              <a:t>en el contexto de la evaluación </a:t>
            </a:r>
            <a:endParaRPr sz="1400" b="0" i="0" u="none" strike="noStrike" cap="none">
              <a:solidFill>
                <a:srgbClr val="000000"/>
              </a:solidFill>
              <a:latin typeface="Arial"/>
              <a:ea typeface="Arial"/>
              <a:cs typeface="Arial"/>
              <a:sym typeface="Arial"/>
            </a:endParaRPr>
          </a:p>
        </p:txBody>
      </p:sp>
      <p:sp>
        <p:nvSpPr>
          <p:cNvPr id="685" name="Google Shape;685;p14"/>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La comunicación con los estudiantes sobre los resultados de la evaluación en el aprendizaje en flipped classroom es de gran importancia. He aquí algunas razones: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Feedback y reflexión: </a:t>
            </a:r>
            <a:r>
              <a:rPr lang="en-GB" sz="2400" b="0" i="0" u="none" strike="noStrike" cap="none">
                <a:solidFill>
                  <a:schemeClr val="dk1"/>
                </a:solidFill>
                <a:latin typeface="Arial"/>
                <a:ea typeface="Arial"/>
                <a:cs typeface="Arial"/>
                <a:sym typeface="Arial"/>
              </a:rPr>
              <a:t>La comunicación de los resultados de las evaluaciones permite a los estudiantes recibir comentarios y reflexionar sobre su rendimiento.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Clarificación de las expectativas: </a:t>
            </a:r>
            <a:r>
              <a:rPr lang="en-GB" sz="2400" b="0" i="0" u="none" strike="noStrike" cap="none">
                <a:solidFill>
                  <a:schemeClr val="dk1"/>
                </a:solidFill>
                <a:latin typeface="Arial"/>
                <a:ea typeface="Arial"/>
                <a:cs typeface="Arial"/>
                <a:sym typeface="Arial"/>
              </a:rPr>
              <a:t>Al comunicar los resultados de la evaluación, los profesores pueden aclarar lo que esperan de los alumnos. Pueden explicar qué criterios se utilizaron en la evaluación y qué objetivos deben alcanzarse.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Motivación y reconocimiento: </a:t>
            </a:r>
            <a:r>
              <a:rPr lang="en-GB" sz="2400" b="0" i="0" u="none" strike="noStrike" cap="none">
                <a:solidFill>
                  <a:schemeClr val="dk1"/>
                </a:solidFill>
                <a:latin typeface="Arial"/>
                <a:ea typeface="Arial"/>
                <a:cs typeface="Arial"/>
                <a:sym typeface="Arial"/>
              </a:rPr>
              <a:t>La comunicación sobre los resultados de las evaluaciones permite a los profesores reconocer y agradecer los logros de los alumnos. para continuar su aprendizaje.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Apoyo a la fijación de objetivos: </a:t>
            </a:r>
            <a:r>
              <a:rPr lang="en-GB" sz="2400" b="0" i="0" u="none" strike="noStrike" cap="none">
                <a:solidFill>
                  <a:schemeClr val="dk1"/>
                </a:solidFill>
                <a:latin typeface="Arial"/>
                <a:ea typeface="Arial"/>
                <a:cs typeface="Arial"/>
                <a:sym typeface="Arial"/>
              </a:rPr>
              <a:t>la comunicación de los resultados de las evaluaciones ayuda a los estudiantes a fijar sus objetivos y a seguir sus progresos.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5 Apoyo individual: </a:t>
            </a:r>
            <a:r>
              <a:rPr lang="en-GB" sz="2400" b="0" i="0" u="none" strike="noStrike" cap="none">
                <a:solidFill>
                  <a:schemeClr val="dk1"/>
                </a:solidFill>
                <a:latin typeface="Arial"/>
                <a:ea typeface="Arial"/>
                <a:cs typeface="Arial"/>
                <a:sym typeface="Arial"/>
              </a:rPr>
              <a:t>Los profesores pueden ofrecer apoyo individual comunicando los resultados de las evaluaciones. </a:t>
            </a:r>
            <a:endParaRPr sz="2400" b="0" i="0" u="none" strike="noStrike" cap="none">
              <a:solidFill>
                <a:schemeClr val="dk1"/>
              </a:solidFill>
              <a:latin typeface="Arial"/>
              <a:ea typeface="Arial"/>
              <a:cs typeface="Arial"/>
              <a:sym typeface="Arial"/>
            </a:endParaRPr>
          </a:p>
        </p:txBody>
      </p:sp>
      <p:sp>
        <p:nvSpPr>
          <p:cNvPr id="686" name="Google Shape;686;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7" name="Google Shape;687;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0" name="Google Shape;690;p14"/>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319B2876-9E78-AF6E-F173-43D54FE72056}"/>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txBox="1"/>
          <p:nvPr/>
        </p:nvSpPr>
        <p:spPr>
          <a:xfrm>
            <a:off x="791998" y="1473407"/>
            <a:ext cx="16677081"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033C5B"/>
                </a:solidFill>
                <a:latin typeface="Arial"/>
                <a:ea typeface="Arial"/>
                <a:cs typeface="Arial"/>
                <a:sym typeface="Arial"/>
              </a:rPr>
              <a:t>Interacción alumno-aprendiz en una Flipped Classroom</a:t>
            </a:r>
            <a:endParaRPr sz="4800" b="1" i="0" u="none" strike="noStrike" cap="none">
              <a:solidFill>
                <a:srgbClr val="033C5B"/>
              </a:solidFill>
              <a:latin typeface="Arial"/>
              <a:ea typeface="Arial"/>
              <a:cs typeface="Arial"/>
              <a:sym typeface="Arial"/>
            </a:endParaRPr>
          </a:p>
        </p:txBody>
      </p:sp>
      <p:sp>
        <p:nvSpPr>
          <p:cNvPr id="703" name="Google Shape;703;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07" name="Google Shape;707;p2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08" name="Google Shape;708;p25"/>
          <p:cNvSpPr txBox="1"/>
          <p:nvPr/>
        </p:nvSpPr>
        <p:spPr>
          <a:xfrm>
            <a:off x="818919" y="2487262"/>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El modelo invertido mejora la relación alumno-profesor gracias a una mayor interacción durante la clase.</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Los profesores actúan como facilitadores, guiando a los alumnos en la resolución de problemas y la colaboración.</a:t>
            </a:r>
            <a:endParaRPr/>
          </a:p>
        </p:txBody>
      </p:sp>
      <p:pic>
        <p:nvPicPr>
          <p:cNvPr id="709" name="Google Shape;709;p25"/>
          <p:cNvPicPr preferRelativeResize="0"/>
          <p:nvPr/>
        </p:nvPicPr>
        <p:blipFill rotWithShape="1">
          <a:blip r:embed="rId7">
            <a:alphaModFix/>
          </a:blip>
          <a:srcRect/>
          <a:stretch/>
        </p:blipFill>
        <p:spPr>
          <a:xfrm>
            <a:off x="3712191" y="3964700"/>
            <a:ext cx="9174484" cy="4253867"/>
          </a:xfrm>
          <a:prstGeom prst="rect">
            <a:avLst/>
          </a:prstGeom>
          <a:noFill/>
          <a:ln>
            <a:noFill/>
          </a:ln>
        </p:spPr>
      </p:pic>
      <p:sp>
        <p:nvSpPr>
          <p:cNvPr id="710" name="Google Shape;710;p25"/>
          <p:cNvSpPr txBox="1"/>
          <p:nvPr/>
        </p:nvSpPr>
        <p:spPr>
          <a:xfrm>
            <a:off x="4338446" y="8218567"/>
            <a:ext cx="12392113"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1800" b="0" i="1" u="none" strike="noStrike" cap="none">
                <a:solidFill>
                  <a:srgbClr val="121212"/>
                </a:solidFill>
                <a:latin typeface="Arial"/>
                <a:ea typeface="Arial"/>
                <a:cs typeface="Arial"/>
                <a:sym typeface="Arial"/>
              </a:rPr>
              <a:t>Fuente: Aula invertida con actividades basadas en problemas. Disponible </a:t>
            </a:r>
            <a:r>
              <a:rPr lang="en-GB" sz="1800" b="0" i="1" u="sng" strike="noStrike" cap="none">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aquí</a:t>
            </a:r>
            <a:r>
              <a:rPr lang="en-GB" sz="1800" b="0" i="1" u="none" strike="noStrike" cap="none">
                <a:solidFill>
                  <a:srgbClr val="121212"/>
                </a:solidFill>
                <a:latin typeface="Arial"/>
                <a:ea typeface="Arial"/>
                <a:cs typeface="Arial"/>
                <a:sym typeface="Arial"/>
              </a:rPr>
              <a:t>.</a:t>
            </a:r>
            <a:endParaRPr sz="1800" b="0" i="1" u="none" strike="noStrike" cap="none">
              <a:solidFill>
                <a:srgbClr val="121212"/>
              </a:solidFill>
              <a:latin typeface="Arial"/>
              <a:ea typeface="Arial"/>
              <a:cs typeface="Arial"/>
              <a:sym typeface="Arial"/>
            </a:endParaRPr>
          </a:p>
        </p:txBody>
      </p:sp>
      <p:sp>
        <p:nvSpPr>
          <p:cNvPr id="2" name="Google Shape;124;p4">
            <a:extLst>
              <a:ext uri="{FF2B5EF4-FFF2-40B4-BE49-F238E27FC236}">
                <a16:creationId xmlns:a16="http://schemas.microsoft.com/office/drawing/2014/main" id="{90A04F69-0296-060E-E972-480F3B96E18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0" name="Google Shape;720;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2" name="Google Shape;722;p15"/>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Interacción alumno-profesor</a:t>
            </a:r>
            <a:endParaRPr sz="5400" b="1" i="0" u="none" strike="noStrike" cap="none">
              <a:solidFill>
                <a:srgbClr val="000000"/>
              </a:solidFill>
              <a:latin typeface="Arial"/>
              <a:ea typeface="Arial"/>
              <a:cs typeface="Arial"/>
              <a:sym typeface="Arial"/>
            </a:endParaRPr>
          </a:p>
        </p:txBody>
      </p:sp>
      <p:sp>
        <p:nvSpPr>
          <p:cNvPr id="723" name="Google Shape;723;p15"/>
          <p:cNvSpPr txBox="1"/>
          <p:nvPr/>
        </p:nvSpPr>
        <p:spPr>
          <a:xfrm>
            <a:off x="818920" y="24083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4" name="Google Shape;724;p15"/>
          <p:cNvSpPr txBox="1"/>
          <p:nvPr/>
        </p:nvSpPr>
        <p:spPr>
          <a:xfrm>
            <a:off x="971320" y="25607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5" name="Google Shape;725;p15"/>
          <p:cNvSpPr txBox="1"/>
          <p:nvPr/>
        </p:nvSpPr>
        <p:spPr>
          <a:xfrm>
            <a:off x="1123720" y="27131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6" name="Google Shape;726;p15"/>
          <p:cNvSpPr txBox="1"/>
          <p:nvPr/>
        </p:nvSpPr>
        <p:spPr>
          <a:xfrm>
            <a:off x="1123720" y="2408345"/>
            <a:ext cx="6218400" cy="701726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dirty="0" err="1">
                <a:solidFill>
                  <a:schemeClr val="dk1"/>
                </a:solidFill>
                <a:latin typeface="Calibri"/>
                <a:ea typeface="Calibri"/>
                <a:cs typeface="Calibri"/>
                <a:sym typeface="Calibri"/>
              </a:rPr>
              <a:t>Apoyo</a:t>
            </a:r>
            <a:r>
              <a:rPr lang="en-GB" sz="2400" b="1" i="0" u="none" strike="noStrike" cap="none" dirty="0">
                <a:solidFill>
                  <a:schemeClr val="dk1"/>
                </a:solidFill>
                <a:latin typeface="Calibri"/>
                <a:ea typeface="Calibri"/>
                <a:cs typeface="Calibri"/>
                <a:sym typeface="Calibri"/>
              </a:rPr>
              <a:t> </a:t>
            </a:r>
            <a:r>
              <a:rPr lang="en-GB" sz="2400" b="1" i="0" u="none" strike="noStrike" cap="none" dirty="0" err="1">
                <a:solidFill>
                  <a:schemeClr val="dk1"/>
                </a:solidFill>
                <a:latin typeface="Calibri"/>
                <a:ea typeface="Calibri"/>
                <a:cs typeface="Calibri"/>
                <a:sym typeface="Calibri"/>
              </a:rPr>
              <a:t>personalizado</a:t>
            </a:r>
            <a:r>
              <a:rPr lang="en-GB" sz="2400" b="0" i="0" u="none" strike="noStrike" cap="none" dirty="0">
                <a:solidFill>
                  <a:schemeClr val="dk1"/>
                </a:solidFill>
                <a:latin typeface="Calibri"/>
                <a:ea typeface="Calibri"/>
                <a:cs typeface="Calibri"/>
                <a:sym typeface="Calibri"/>
              </a:rPr>
              <a:t>: Los </a:t>
            </a:r>
            <a:r>
              <a:rPr lang="en-GB" sz="2400" b="0" i="0" u="none" strike="noStrike" cap="none" dirty="0" err="1">
                <a:solidFill>
                  <a:schemeClr val="dk1"/>
                </a:solidFill>
                <a:latin typeface="Calibri"/>
                <a:ea typeface="Calibri"/>
                <a:cs typeface="Calibri"/>
                <a:sym typeface="Calibri"/>
              </a:rPr>
              <a:t>profesores</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proporcionan</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orientación</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personalizada</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aclaraciones</a:t>
            </a:r>
            <a:r>
              <a:rPr lang="en-GB" sz="2400" b="0" i="0" u="none" strike="noStrike" cap="none" dirty="0">
                <a:solidFill>
                  <a:schemeClr val="dk1"/>
                </a:solidFill>
                <a:latin typeface="Calibri"/>
                <a:ea typeface="Calibri"/>
                <a:cs typeface="Calibri"/>
                <a:sym typeface="Calibri"/>
              </a:rPr>
              <a:t> y </a:t>
            </a:r>
            <a:r>
              <a:rPr lang="en-GB" sz="2400" b="0" i="0" u="none" strike="noStrike" cap="none" dirty="0" err="1">
                <a:solidFill>
                  <a:schemeClr val="dk1"/>
                </a:solidFill>
                <a:latin typeface="Calibri"/>
                <a:ea typeface="Calibri"/>
                <a:cs typeface="Calibri"/>
                <a:sym typeface="Calibri"/>
              </a:rPr>
              <a:t>ánimos</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fomentando</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una</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comprensión</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más</a:t>
            </a:r>
            <a:r>
              <a:rPr lang="en-GB" sz="2400" b="0" i="0" u="none" strike="noStrike" cap="none" dirty="0">
                <a:solidFill>
                  <a:schemeClr val="dk1"/>
                </a:solidFill>
                <a:latin typeface="Calibri"/>
                <a:ea typeface="Calibri"/>
                <a:cs typeface="Calibri"/>
                <a:sym typeface="Calibri"/>
              </a:rPr>
              <a:t> profunda.</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dirty="0">
                <a:solidFill>
                  <a:schemeClr val="dk1"/>
                </a:solidFill>
                <a:latin typeface="Calibri"/>
                <a:ea typeface="Calibri"/>
                <a:cs typeface="Calibri"/>
                <a:sym typeface="Calibri"/>
              </a:rPr>
              <a:t>Empoderamiento</a:t>
            </a:r>
            <a:r>
              <a:rPr lang="en-GB" sz="2400" b="1" i="0" u="none" strike="noStrike" cap="none" dirty="0">
                <a:solidFill>
                  <a:schemeClr val="dk1"/>
                </a:solidFill>
                <a:latin typeface="Calibri"/>
                <a:ea typeface="Calibri"/>
                <a:cs typeface="Calibri"/>
                <a:sym typeface="Calibri"/>
              </a:rPr>
              <a:t>:</a:t>
            </a:r>
            <a:r>
              <a:rPr lang="en-GB" sz="2400" b="0" i="0" u="none" strike="noStrike" cap="none" dirty="0">
                <a:solidFill>
                  <a:schemeClr val="dk1"/>
                </a:solidFill>
                <a:latin typeface="Calibri"/>
                <a:ea typeface="Calibri"/>
                <a:cs typeface="Calibri"/>
                <a:sym typeface="Calibri"/>
              </a:rPr>
              <a:t> Los </a:t>
            </a:r>
            <a:r>
              <a:rPr lang="en-GB" sz="2400" b="0" i="0" u="none" strike="noStrike" cap="none" dirty="0" err="1">
                <a:solidFill>
                  <a:schemeClr val="dk1"/>
                </a:solidFill>
                <a:latin typeface="Calibri"/>
                <a:ea typeface="Calibri"/>
                <a:cs typeface="Calibri"/>
                <a:sym typeface="Calibri"/>
              </a:rPr>
              <a:t>estudiantes</a:t>
            </a:r>
            <a:r>
              <a:rPr lang="en-GB" sz="2400" b="0" i="0" u="none" strike="noStrike" cap="none" dirty="0">
                <a:solidFill>
                  <a:schemeClr val="dk1"/>
                </a:solidFill>
                <a:latin typeface="Calibri"/>
                <a:ea typeface="Calibri"/>
                <a:cs typeface="Calibri"/>
                <a:sym typeface="Calibri"/>
              </a:rPr>
              <a:t> se </a:t>
            </a:r>
            <a:r>
              <a:rPr lang="en-GB" sz="2400" b="0" i="0" u="none" strike="noStrike" cap="none" dirty="0" err="1">
                <a:solidFill>
                  <a:schemeClr val="dk1"/>
                </a:solidFill>
                <a:latin typeface="Calibri"/>
                <a:ea typeface="Calibri"/>
                <a:cs typeface="Calibri"/>
                <a:sym typeface="Calibri"/>
              </a:rPr>
              <a:t>apropian</a:t>
            </a:r>
            <a:r>
              <a:rPr lang="en-GB" sz="2400" b="0" i="0" u="none" strike="noStrike" cap="none" dirty="0">
                <a:solidFill>
                  <a:schemeClr val="dk1"/>
                </a:solidFill>
                <a:latin typeface="Calibri"/>
                <a:ea typeface="Calibri"/>
                <a:cs typeface="Calibri"/>
                <a:sym typeface="Calibri"/>
              </a:rPr>
              <a:t> de </a:t>
            </a:r>
            <a:r>
              <a:rPr lang="en-GB" sz="2400" b="0" i="0" u="none" strike="noStrike" cap="none" dirty="0" err="1">
                <a:solidFill>
                  <a:schemeClr val="dk1"/>
                </a:solidFill>
                <a:latin typeface="Calibri"/>
                <a:ea typeface="Calibri"/>
                <a:cs typeface="Calibri"/>
                <a:sym typeface="Calibri"/>
              </a:rPr>
              <a:t>su</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itinerario</a:t>
            </a:r>
            <a:r>
              <a:rPr lang="en-GB" sz="2400" b="0" i="0" u="none" strike="noStrike" cap="none" dirty="0">
                <a:solidFill>
                  <a:schemeClr val="dk1"/>
                </a:solidFill>
                <a:latin typeface="Calibri"/>
                <a:ea typeface="Calibri"/>
                <a:cs typeface="Calibri"/>
                <a:sym typeface="Calibri"/>
              </a:rPr>
              <a:t> de </a:t>
            </a:r>
            <a:r>
              <a:rPr lang="en-GB" sz="2400" b="0" i="0" u="none" strike="noStrike" cap="none" dirty="0" err="1">
                <a:solidFill>
                  <a:schemeClr val="dk1"/>
                </a:solidFill>
                <a:latin typeface="Calibri"/>
                <a:ea typeface="Calibri"/>
                <a:cs typeface="Calibri"/>
                <a:sym typeface="Calibri"/>
              </a:rPr>
              <a:t>aprendizaje</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exploran</a:t>
            </a:r>
            <a:r>
              <a:rPr lang="en-GB" sz="2400" b="0" i="0" u="none" strike="noStrike" cap="none" dirty="0">
                <a:solidFill>
                  <a:schemeClr val="dk1"/>
                </a:solidFill>
                <a:latin typeface="Calibri"/>
                <a:ea typeface="Calibri"/>
                <a:cs typeface="Calibri"/>
                <a:sym typeface="Calibri"/>
              </a:rPr>
              <a:t> sus </a:t>
            </a:r>
            <a:r>
              <a:rPr lang="en-GB" sz="2400" b="0" i="0" u="none" strike="noStrike" cap="none" dirty="0" err="1">
                <a:solidFill>
                  <a:schemeClr val="dk1"/>
                </a:solidFill>
                <a:latin typeface="Calibri"/>
                <a:ea typeface="Calibri"/>
                <a:cs typeface="Calibri"/>
                <a:sym typeface="Calibri"/>
              </a:rPr>
              <a:t>intereses</a:t>
            </a:r>
            <a:r>
              <a:rPr lang="en-GB" sz="2400" b="0" i="0" u="none" strike="noStrike" cap="none" dirty="0">
                <a:solidFill>
                  <a:schemeClr val="dk1"/>
                </a:solidFill>
                <a:latin typeface="Calibri"/>
                <a:ea typeface="Calibri"/>
                <a:cs typeface="Calibri"/>
                <a:sym typeface="Calibri"/>
              </a:rPr>
              <a:t> y </a:t>
            </a:r>
            <a:r>
              <a:rPr lang="en-GB" sz="2400" b="0" i="0" u="none" strike="noStrike" cap="none" dirty="0" err="1">
                <a:solidFill>
                  <a:schemeClr val="dk1"/>
                </a:solidFill>
                <a:latin typeface="Calibri"/>
                <a:ea typeface="Calibri"/>
                <a:cs typeface="Calibri"/>
                <a:sym typeface="Calibri"/>
              </a:rPr>
              <a:t>participan</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en</a:t>
            </a:r>
            <a:r>
              <a:rPr lang="en-GB" sz="2400" b="0" i="0" u="none" strike="noStrike" cap="none" dirty="0">
                <a:solidFill>
                  <a:schemeClr val="dk1"/>
                </a:solidFill>
                <a:latin typeface="Calibri"/>
                <a:ea typeface="Calibri"/>
                <a:cs typeface="Calibri"/>
                <a:sym typeface="Calibri"/>
              </a:rPr>
              <a:t> un </a:t>
            </a:r>
            <a:r>
              <a:rPr lang="en-GB" sz="2400" b="0" i="0" u="none" strike="noStrike" cap="none" dirty="0" err="1">
                <a:solidFill>
                  <a:schemeClr val="dk1"/>
                </a:solidFill>
                <a:latin typeface="Calibri"/>
                <a:ea typeface="Calibri"/>
                <a:cs typeface="Calibri"/>
                <a:sym typeface="Calibri"/>
              </a:rPr>
              <a:t>aprendizaje</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autodirigido</a:t>
            </a:r>
            <a:r>
              <a:rPr lang="en-GB" sz="2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7" name="Google Shape;727;p15"/>
          <p:cNvSpPr txBox="1"/>
          <p:nvPr/>
        </p:nvSpPr>
        <p:spPr>
          <a:xfrm>
            <a:off x="9478800" y="2805252"/>
            <a:ext cx="6218400" cy="5493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Respeto mutuo</a:t>
            </a:r>
            <a:r>
              <a:rPr lang="en-GB" sz="2400" b="0" i="0" u="none" strike="noStrike" cap="none">
                <a:solidFill>
                  <a:schemeClr val="dk1"/>
                </a:solidFill>
                <a:latin typeface="Calibri"/>
                <a:ea typeface="Calibri"/>
                <a:cs typeface="Calibri"/>
                <a:sym typeface="Calibri"/>
              </a:rPr>
              <a:t>: La relación alumno-profesor evoluciona hacia una asociación de responsabilidad compartida y respeto mutuo.</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Mejora del aprendizaje: </a:t>
            </a:r>
            <a:r>
              <a:rPr lang="en-GB" sz="2400" b="0" i="0" u="none" strike="noStrike" cap="none">
                <a:solidFill>
                  <a:schemeClr val="dk1"/>
                </a:solidFill>
                <a:latin typeface="Calibri"/>
                <a:ea typeface="Calibri"/>
                <a:cs typeface="Calibri"/>
                <a:sym typeface="Calibri"/>
              </a:rPr>
              <a:t>Experimente el poder transformador del flipped learning para enriquecer las conexiones entre alumnos y profesores y mejorar el éxito académico.</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8" name="Google Shape;728;p15"/>
          <p:cNvSpPr/>
          <p:nvPr/>
        </p:nvSpPr>
        <p:spPr>
          <a:xfrm>
            <a:off x="7617928" y="4107693"/>
            <a:ext cx="1219200" cy="1835440"/>
          </a:xfrm>
          <a:prstGeom prst="rightArrow">
            <a:avLst>
              <a:gd name="adj1" fmla="val 50000"/>
              <a:gd name="adj2" fmla="val 50000"/>
            </a:avLst>
          </a:prstGeom>
          <a:solidFill>
            <a:schemeClr val="accent6">
              <a:alpha val="95294"/>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32" name="Google Shape;732;p1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33" name="Google Shape;733;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124;p4">
            <a:extLst>
              <a:ext uri="{FF2B5EF4-FFF2-40B4-BE49-F238E27FC236}">
                <a16:creationId xmlns:a16="http://schemas.microsoft.com/office/drawing/2014/main" id="{92B4D317-2795-EB57-2A3B-FAB267D67EDA}"/>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16"/>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Desafíos en la implantación de un modelo Flipped Classroom</a:t>
            </a:r>
            <a:endParaRPr sz="4000" b="0" i="0" u="none" strike="noStrike" cap="none">
              <a:solidFill>
                <a:srgbClr val="033C5B"/>
              </a:solidFill>
              <a:latin typeface="Arial"/>
              <a:ea typeface="Arial"/>
              <a:cs typeface="Arial"/>
              <a:sym typeface="Arial"/>
            </a:endParaRPr>
          </a:p>
        </p:txBody>
      </p:sp>
      <p:sp>
        <p:nvSpPr>
          <p:cNvPr id="746" name="Google Shape;746;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8" name="Google Shape;748;p16"/>
          <p:cNvSpPr txBox="1"/>
          <p:nvPr/>
        </p:nvSpPr>
        <p:spPr>
          <a:xfrm>
            <a:off x="8739180" y="3567419"/>
            <a:ext cx="5292000" cy="4517081"/>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dirty="0">
                <a:solidFill>
                  <a:srgbClr val="000000"/>
                </a:solidFill>
                <a:latin typeface="Arial"/>
                <a:ea typeface="Arial"/>
                <a:cs typeface="Arial"/>
                <a:sym typeface="Arial"/>
              </a:rPr>
              <a:t>Los </a:t>
            </a:r>
            <a:r>
              <a:rPr lang="en-GB" sz="2000" b="0" i="0" u="none" strike="noStrike" cap="none" err="1">
                <a:solidFill>
                  <a:srgbClr val="000000"/>
                </a:solidFill>
                <a:latin typeface="Arial"/>
                <a:ea typeface="Arial"/>
                <a:cs typeface="Arial"/>
                <a:sym typeface="Arial"/>
              </a:rPr>
              <a:t>estudiantes</a:t>
            </a:r>
            <a:r>
              <a:rPr lang="en-GB" sz="2000" b="0" i="0" u="none" strike="noStrike" cap="none" dirty="0">
                <a:solidFill>
                  <a:srgbClr val="000000"/>
                </a:solidFill>
                <a:latin typeface="Arial"/>
                <a:ea typeface="Arial"/>
                <a:cs typeface="Arial"/>
                <a:sym typeface="Arial"/>
              </a:rPr>
              <a:t> y </a:t>
            </a:r>
            <a:r>
              <a:rPr lang="en-GB" sz="2000" b="0" i="0" u="none" strike="noStrike" cap="none" err="1">
                <a:solidFill>
                  <a:srgbClr val="000000"/>
                </a:solidFill>
                <a:latin typeface="Arial"/>
                <a:ea typeface="Arial"/>
                <a:cs typeface="Arial"/>
                <a:sym typeface="Arial"/>
              </a:rPr>
              <a:t>educadores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acostumbrados</a:t>
            </a:r>
            <a:r>
              <a:rPr lang="en-GB" sz="2000" b="0" i="0" u="none" strike="noStrike" cap="none" dirty="0">
                <a:solidFill>
                  <a:srgbClr val="000000"/>
                </a:solidFill>
                <a:latin typeface="Arial"/>
                <a:ea typeface="Arial"/>
                <a:cs typeface="Arial"/>
                <a:sym typeface="Arial"/>
              </a:rPr>
              <a:t> a </a:t>
            </a:r>
            <a:r>
              <a:rPr lang="en-GB" sz="2000" b="0" i="0" u="none" strike="noStrike" cap="none" err="1">
                <a:solidFill>
                  <a:srgbClr val="000000"/>
                </a:solidFill>
                <a:latin typeface="Arial"/>
                <a:ea typeface="Arial"/>
                <a:cs typeface="Arial"/>
                <a:sym typeface="Arial"/>
              </a:rPr>
              <a:t>los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métodos</a:t>
            </a:r>
            <a:r>
              <a:rPr lang="en-GB" sz="2000" b="0" i="0" u="none" strike="noStrike" cap="none" dirty="0">
                <a:solidFill>
                  <a:srgbClr val="000000"/>
                </a:solidFill>
                <a:latin typeface="Arial"/>
                <a:ea typeface="Arial"/>
                <a:cs typeface="Arial"/>
                <a:sym typeface="Arial"/>
              </a:rPr>
              <a:t> de </a:t>
            </a:r>
            <a:r>
              <a:rPr lang="en-GB" sz="2000" b="0" i="0" u="none" strike="noStrike" cap="none" err="1">
                <a:solidFill>
                  <a:srgbClr val="000000"/>
                </a:solidFill>
                <a:latin typeface="Arial"/>
                <a:ea typeface="Arial"/>
                <a:cs typeface="Arial"/>
                <a:sym typeface="Arial"/>
              </a:rPr>
              <a:t>enseñanza</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tradicionales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pueden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resistirse</a:t>
            </a:r>
            <a:r>
              <a:rPr lang="en-GB" sz="2000" b="0" i="0" u="none" strike="noStrike" cap="none" dirty="0">
                <a:solidFill>
                  <a:srgbClr val="000000"/>
                </a:solidFill>
                <a:latin typeface="Arial"/>
                <a:ea typeface="Arial"/>
                <a:cs typeface="Arial"/>
                <a:sym typeface="Arial"/>
              </a:rPr>
              <a:t> al </a:t>
            </a:r>
            <a:r>
              <a:rPr lang="en-GB" sz="2000" b="0" i="0" u="none" strike="noStrike" cap="none" err="1">
                <a:solidFill>
                  <a:srgbClr val="000000"/>
                </a:solidFill>
                <a:latin typeface="Arial"/>
                <a:ea typeface="Arial"/>
                <a:cs typeface="Arial"/>
                <a:sym typeface="Arial"/>
              </a:rPr>
              <a:t>cambio</a:t>
            </a:r>
            <a:r>
              <a:rPr lang="en-GB" sz="2000" b="0" i="0" u="none" strike="noStrike" cap="none" dirty="0">
                <a:solidFill>
                  <a:srgbClr val="000000"/>
                </a:solidFill>
                <a:latin typeface="Arial"/>
                <a:ea typeface="Arial"/>
                <a:cs typeface="Arial"/>
                <a:sym typeface="Arial"/>
              </a:rPr>
              <a:t> al flipped learning.</a:t>
            </a:r>
            <a:endParaRPr lang="es-ES" sz="2000" b="0" i="0" u="none" strike="noStrike" cap="none" dirty="0">
              <a:solidFill>
                <a:srgbClr val="000000"/>
              </a:solidFill>
              <a:latin typeface="Arial"/>
              <a:ea typeface="Arial"/>
              <a:cs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err="1">
                <a:solidFill>
                  <a:srgbClr val="000000"/>
                </a:solidFill>
                <a:latin typeface="Arial"/>
                <a:ea typeface="Arial"/>
                <a:cs typeface="Arial"/>
                <a:sym typeface="Arial"/>
              </a:rPr>
              <a:t>Algunos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estudiantes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prefieren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métodos</a:t>
            </a:r>
            <a:r>
              <a:rPr lang="en-GB" sz="2000" b="0" i="0" u="none" strike="noStrike" cap="none" dirty="0">
                <a:solidFill>
                  <a:srgbClr val="000000"/>
                </a:solidFill>
                <a:latin typeface="Arial"/>
                <a:ea typeface="Arial"/>
                <a:cs typeface="Arial"/>
                <a:sym typeface="Arial"/>
              </a:rPr>
              <a:t> de </a:t>
            </a:r>
            <a:r>
              <a:rPr lang="en-GB" sz="2000" b="0" i="0" u="none" strike="noStrike" cap="none" err="1">
                <a:solidFill>
                  <a:srgbClr val="000000"/>
                </a:solidFill>
                <a:latin typeface="Arial"/>
                <a:ea typeface="Arial"/>
                <a:cs typeface="Arial"/>
                <a:sym typeface="Arial"/>
              </a:rPr>
              <a:t>instrucción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pasivos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mientras</a:t>
            </a:r>
            <a:r>
              <a:rPr lang="en-GB" sz="2000" b="0" i="0" u="none" strike="noStrike" cap="none" dirty="0">
                <a:solidFill>
                  <a:srgbClr val="000000"/>
                </a:solidFill>
                <a:latin typeface="Arial"/>
                <a:ea typeface="Arial"/>
                <a:cs typeface="Arial"/>
                <a:sym typeface="Arial"/>
              </a:rPr>
              <a:t> que </a:t>
            </a:r>
            <a:r>
              <a:rPr lang="en-GB" sz="2000" b="0" i="0" u="none" strike="noStrike" cap="none" err="1">
                <a:solidFill>
                  <a:srgbClr val="000000"/>
                </a:solidFill>
                <a:latin typeface="Arial"/>
                <a:ea typeface="Arial"/>
                <a:cs typeface="Arial"/>
                <a:sym typeface="Arial"/>
              </a:rPr>
              <a:t>los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educadores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pueden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tener</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dificultades</a:t>
            </a:r>
            <a:r>
              <a:rPr lang="en-GB" sz="2000" b="0" i="0" u="none" strike="noStrike" cap="none" dirty="0">
                <a:solidFill>
                  <a:srgbClr val="000000"/>
                </a:solidFill>
                <a:latin typeface="Arial"/>
                <a:ea typeface="Arial"/>
                <a:cs typeface="Arial"/>
                <a:sym typeface="Arial"/>
              </a:rPr>
              <a:t> con las </a:t>
            </a:r>
            <a:r>
              <a:rPr lang="en-GB" sz="2000" b="0" i="0" u="none" strike="noStrike" cap="none" err="1">
                <a:solidFill>
                  <a:srgbClr val="000000"/>
                </a:solidFill>
                <a:latin typeface="Arial"/>
                <a:ea typeface="Arial"/>
                <a:cs typeface="Arial"/>
                <a:sym typeface="Arial"/>
              </a:rPr>
              <a:t>nuevas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tecnologías</a:t>
            </a:r>
            <a:r>
              <a:rPr lang="en-GB"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err="1">
                <a:solidFill>
                  <a:srgbClr val="000000"/>
                </a:solidFill>
                <a:latin typeface="Arial"/>
                <a:ea typeface="Arial"/>
                <a:cs typeface="Arial"/>
                <a:sym typeface="Arial"/>
              </a:rPr>
              <a:t>Superar</a:t>
            </a:r>
            <a:r>
              <a:rPr lang="en-GB" sz="2000" b="0" i="0" u="none" strike="noStrike" cap="none" dirty="0">
                <a:solidFill>
                  <a:srgbClr val="000000"/>
                </a:solidFill>
                <a:latin typeface="Arial"/>
                <a:ea typeface="Arial"/>
                <a:cs typeface="Arial"/>
                <a:sym typeface="Arial"/>
              </a:rPr>
              <a:t> la </a:t>
            </a:r>
            <a:r>
              <a:rPr lang="en-GB" sz="2000" b="0" i="0" u="none" strike="noStrike" cap="none" err="1">
                <a:solidFill>
                  <a:srgbClr val="000000"/>
                </a:solidFill>
                <a:latin typeface="Arial"/>
                <a:ea typeface="Arial"/>
                <a:cs typeface="Arial"/>
                <a:sym typeface="Arial"/>
              </a:rPr>
              <a:t>resistencia</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implica</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fomentar</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una</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cultura</a:t>
            </a:r>
            <a:r>
              <a:rPr lang="en-GB" sz="2000" b="0" i="0" u="none" strike="noStrike" cap="none" dirty="0">
                <a:solidFill>
                  <a:srgbClr val="000000"/>
                </a:solidFill>
                <a:latin typeface="Arial"/>
                <a:ea typeface="Arial"/>
                <a:cs typeface="Arial"/>
                <a:sym typeface="Arial"/>
              </a:rPr>
              <a:t> de </a:t>
            </a:r>
            <a:r>
              <a:rPr lang="en-GB" sz="2000" b="0" i="0" u="none" strike="noStrike" cap="none" err="1">
                <a:solidFill>
                  <a:srgbClr val="000000"/>
                </a:solidFill>
                <a:latin typeface="Arial"/>
                <a:ea typeface="Arial"/>
                <a:cs typeface="Arial"/>
                <a:sym typeface="Arial"/>
              </a:rPr>
              <a:t>innovación</a:t>
            </a:r>
            <a:r>
              <a:rPr lang="en-GB" sz="2000" b="0" i="0" u="none" strike="noStrike" cap="none" dirty="0">
                <a:solidFill>
                  <a:srgbClr val="000000"/>
                </a:solidFill>
                <a:latin typeface="Arial"/>
                <a:ea typeface="Arial"/>
                <a:cs typeface="Arial"/>
                <a:sym typeface="Arial"/>
              </a:rPr>
              <a:t> y </a:t>
            </a:r>
            <a:r>
              <a:rPr lang="en-GB" sz="2000" b="0" i="0" u="none" strike="noStrike" cap="none" err="1">
                <a:solidFill>
                  <a:srgbClr val="000000"/>
                </a:solidFill>
                <a:latin typeface="Arial"/>
                <a:ea typeface="Arial"/>
                <a:cs typeface="Arial"/>
                <a:sym typeface="Arial"/>
              </a:rPr>
              <a:t>ofrecer</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sólidas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oportunidades</a:t>
            </a:r>
            <a:r>
              <a:rPr lang="en-GB" sz="2000" b="0" i="0" u="none" strike="noStrike" cap="none" dirty="0">
                <a:solidFill>
                  <a:srgbClr val="000000"/>
                </a:solidFill>
                <a:latin typeface="Arial"/>
                <a:ea typeface="Arial"/>
                <a:cs typeface="Arial"/>
                <a:sym typeface="Arial"/>
              </a:rPr>
              <a:t> de </a:t>
            </a:r>
            <a:r>
              <a:rPr lang="en-GB" sz="2000" b="0" i="0" u="none" strike="noStrike" cap="none" err="1">
                <a:solidFill>
                  <a:srgbClr val="000000"/>
                </a:solidFill>
                <a:latin typeface="Arial"/>
                <a:ea typeface="Arial"/>
                <a:cs typeface="Arial"/>
                <a:sym typeface="Arial"/>
              </a:rPr>
              <a:t>desarrollo</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profesional</a:t>
            </a:r>
            <a:r>
              <a:rPr lang="en-GB"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endParaRPr>
          </a:p>
        </p:txBody>
      </p:sp>
      <p:sp>
        <p:nvSpPr>
          <p:cNvPr id="749" name="Google Shape;749;p16"/>
          <p:cNvSpPr txBox="1"/>
          <p:nvPr/>
        </p:nvSpPr>
        <p:spPr>
          <a:xfrm>
            <a:off x="3375180" y="3567419"/>
            <a:ext cx="5292000" cy="4517081"/>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dirty="0" err="1">
                <a:solidFill>
                  <a:srgbClr val="000000"/>
                </a:solidFill>
                <a:latin typeface="Arial"/>
                <a:ea typeface="Arial"/>
                <a:cs typeface="Arial"/>
                <a:sym typeface="Arial"/>
              </a:rPr>
              <a:t>Acceso</a:t>
            </a:r>
            <a:r>
              <a:rPr lang="en-GB" sz="2000" b="0" i="0" u="none" strike="noStrike" cap="none" dirty="0">
                <a:solidFill>
                  <a:srgbClr val="000000"/>
                </a:solidFill>
                <a:latin typeface="Arial"/>
                <a:ea typeface="Arial"/>
                <a:cs typeface="Arial"/>
                <a:sym typeface="Arial"/>
              </a:rPr>
              <a:t> </a:t>
            </a:r>
            <a:r>
              <a:rPr lang="en-GB" sz="2000" b="0" i="0" u="none" strike="noStrike" cap="none" dirty="0" err="1">
                <a:solidFill>
                  <a:srgbClr val="000000"/>
                </a:solidFill>
                <a:latin typeface="Arial"/>
                <a:ea typeface="Arial"/>
                <a:cs typeface="Arial"/>
                <a:sym typeface="Arial"/>
              </a:rPr>
              <a:t>desigual</a:t>
            </a:r>
            <a:r>
              <a:rPr lang="en-GB" sz="2000" b="0" i="0" u="none" strike="noStrike" cap="none" dirty="0">
                <a:solidFill>
                  <a:srgbClr val="000000"/>
                </a:solidFill>
                <a:latin typeface="Arial"/>
                <a:ea typeface="Arial"/>
                <a:cs typeface="Arial"/>
                <a:sym typeface="Arial"/>
              </a:rPr>
              <a:t> a la </a:t>
            </a:r>
            <a:r>
              <a:rPr lang="en-GB" sz="2000" b="0" i="0" u="none" strike="noStrike" cap="none" dirty="0" err="1">
                <a:solidFill>
                  <a:srgbClr val="000000"/>
                </a:solidFill>
                <a:latin typeface="Arial"/>
                <a:ea typeface="Arial"/>
                <a:cs typeface="Arial"/>
                <a:sym typeface="Arial"/>
              </a:rPr>
              <a:t>tecnología</a:t>
            </a:r>
            <a:r>
              <a:rPr lang="en-GB" sz="2000" b="0" i="0" u="none" strike="noStrike" cap="none" dirty="0">
                <a:solidFill>
                  <a:srgbClr val="000000"/>
                </a:solidFill>
                <a:latin typeface="Arial"/>
                <a:ea typeface="Arial"/>
                <a:cs typeface="Arial"/>
                <a:sym typeface="Arial"/>
              </a:rPr>
              <a:t> y a la </a:t>
            </a:r>
            <a:r>
              <a:rPr lang="en-GB" sz="2000" b="0" i="0" u="none" strike="noStrike" cap="none" dirty="0" err="1">
                <a:solidFill>
                  <a:srgbClr val="000000"/>
                </a:solidFill>
                <a:latin typeface="Arial"/>
                <a:ea typeface="Arial"/>
                <a:cs typeface="Arial"/>
                <a:sym typeface="Arial"/>
              </a:rPr>
              <a:t>conectividad</a:t>
            </a:r>
            <a:r>
              <a:rPr lang="en-GB" sz="2000" b="0" i="0" u="none" strike="noStrike" cap="none" dirty="0">
                <a:solidFill>
                  <a:srgbClr val="000000"/>
                </a:solidFill>
                <a:latin typeface="Arial"/>
                <a:ea typeface="Arial"/>
                <a:cs typeface="Arial"/>
                <a:sym typeface="Arial"/>
              </a:rPr>
              <a:t> a Internet entre </a:t>
            </a:r>
            <a:r>
              <a:rPr lang="en-GB" sz="2000" b="0" i="0" u="none" strike="noStrike" cap="none" dirty="0" err="1">
                <a:solidFill>
                  <a:srgbClr val="000000"/>
                </a:solidFill>
                <a:latin typeface="Arial"/>
                <a:ea typeface="Arial"/>
                <a:cs typeface="Arial"/>
                <a:sym typeface="Arial"/>
              </a:rPr>
              <a:t>los</a:t>
            </a:r>
            <a:r>
              <a:rPr lang="en-GB" sz="2000" b="0" i="0" u="none" strike="noStrike" cap="none" dirty="0">
                <a:solidFill>
                  <a:srgbClr val="000000"/>
                </a:solidFill>
                <a:latin typeface="Arial"/>
                <a:ea typeface="Arial"/>
                <a:cs typeface="Arial"/>
                <a:sym typeface="Arial"/>
              </a:rPr>
              <a:t> </a:t>
            </a:r>
            <a:r>
              <a:rPr lang="en-GB" sz="2000" b="0" i="0" u="none" strike="noStrike" cap="none" dirty="0" err="1">
                <a:solidFill>
                  <a:srgbClr val="000000"/>
                </a:solidFill>
                <a:latin typeface="Arial"/>
                <a:ea typeface="Arial"/>
                <a:cs typeface="Arial"/>
                <a:sym typeface="Arial"/>
              </a:rPr>
              <a:t>estudiantes</a:t>
            </a:r>
            <a:r>
              <a:rPr lang="en-GB" sz="2000" b="0" i="0" u="none" strike="noStrike" cap="none" dirty="0">
                <a:solidFill>
                  <a:srgbClr val="000000"/>
                </a:solidFill>
                <a:latin typeface="Arial"/>
                <a:ea typeface="Arial"/>
                <a:cs typeface="Arial"/>
                <a:sym typeface="Arial"/>
              </a:rPr>
              <a:t>.</a:t>
            </a:r>
            <a:endParaRPr lang="es-ES" sz="2000" b="0" i="0" u="none" strike="noStrike" cap="none" dirty="0">
              <a:solidFill>
                <a:srgbClr val="000000"/>
              </a:solidFill>
              <a:latin typeface="Arial"/>
              <a:ea typeface="Arial"/>
              <a:cs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dirty="0">
                <a:solidFill>
                  <a:srgbClr val="000000"/>
                </a:solidFill>
                <a:latin typeface="Arial"/>
                <a:ea typeface="Arial"/>
                <a:cs typeface="Arial"/>
                <a:sym typeface="Arial"/>
              </a:rPr>
              <a:t>Las </a:t>
            </a:r>
            <a:r>
              <a:rPr lang="en-GB" sz="2000" b="0" i="0" u="none" strike="noStrike" cap="none" err="1">
                <a:solidFill>
                  <a:srgbClr val="000000"/>
                </a:solidFill>
                <a:latin typeface="Arial"/>
                <a:ea typeface="Arial"/>
                <a:cs typeface="Arial"/>
                <a:sym typeface="Arial"/>
              </a:rPr>
              <a:t>disparidades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dificultan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el</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compromiso</a:t>
            </a:r>
            <a:r>
              <a:rPr lang="en-GB" sz="2000" b="0" i="0" u="none" strike="noStrike" cap="none" dirty="0">
                <a:solidFill>
                  <a:srgbClr val="000000"/>
                </a:solidFill>
                <a:latin typeface="Arial"/>
                <a:ea typeface="Arial"/>
                <a:cs typeface="Arial"/>
                <a:sym typeface="Arial"/>
              </a:rPr>
              <a:t> con </a:t>
            </a:r>
            <a:r>
              <a:rPr lang="en-GB" sz="2000" b="0" i="0" u="none" strike="noStrike" cap="none" err="1">
                <a:solidFill>
                  <a:srgbClr val="000000"/>
                </a:solidFill>
                <a:latin typeface="Arial"/>
                <a:ea typeface="Arial"/>
                <a:cs typeface="Arial"/>
                <a:sym typeface="Arial"/>
              </a:rPr>
              <a:t>los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materiales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previos</a:t>
            </a:r>
            <a:r>
              <a:rPr lang="en-GB" sz="2000" b="0" i="0" u="none" strike="noStrike" cap="none" dirty="0">
                <a:solidFill>
                  <a:srgbClr val="000000"/>
                </a:solidFill>
                <a:latin typeface="Arial"/>
                <a:ea typeface="Arial"/>
                <a:cs typeface="Arial"/>
                <a:sym typeface="Arial"/>
              </a:rPr>
              <a:t> a la </a:t>
            </a:r>
            <a:r>
              <a:rPr lang="en-GB" sz="2000" b="0" i="0" u="none" strike="noStrike" cap="none" err="1">
                <a:solidFill>
                  <a:srgbClr val="000000"/>
                </a:solidFill>
                <a:latin typeface="Arial"/>
                <a:ea typeface="Arial"/>
                <a:cs typeface="Arial"/>
                <a:sym typeface="Arial"/>
              </a:rPr>
              <a:t>clase</a:t>
            </a:r>
            <a:r>
              <a:rPr lang="en-GB" sz="2000" b="0" i="0" u="none" strike="noStrike" cap="none" dirty="0">
                <a:solidFill>
                  <a:srgbClr val="000000"/>
                </a:solidFill>
                <a:latin typeface="Arial"/>
                <a:ea typeface="Arial"/>
                <a:cs typeface="Arial"/>
                <a:sym typeface="Arial"/>
              </a:rPr>
              <a:t>, lo que </a:t>
            </a:r>
            <a:r>
              <a:rPr lang="en-GB" sz="2000" b="0" i="0" u="none" strike="noStrike" cap="none" err="1">
                <a:solidFill>
                  <a:srgbClr val="000000"/>
                </a:solidFill>
                <a:latin typeface="Arial"/>
                <a:ea typeface="Arial"/>
                <a:cs typeface="Arial"/>
                <a:sym typeface="Arial"/>
              </a:rPr>
              <a:t>repercute</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en</a:t>
            </a:r>
            <a:r>
              <a:rPr lang="en-GB" sz="2000" b="0" i="0" u="none" strike="noStrike" cap="none" dirty="0">
                <a:solidFill>
                  <a:srgbClr val="000000"/>
                </a:solidFill>
                <a:latin typeface="Arial"/>
                <a:ea typeface="Arial"/>
                <a:cs typeface="Arial"/>
                <a:sym typeface="Arial"/>
              </a:rPr>
              <a:t> la </a:t>
            </a:r>
            <a:r>
              <a:rPr lang="en-GB" sz="2000" b="0" i="0" u="none" strike="noStrike" cap="none" err="1">
                <a:solidFill>
                  <a:srgbClr val="000000"/>
                </a:solidFill>
                <a:latin typeface="Arial"/>
                <a:ea typeface="Arial"/>
                <a:cs typeface="Arial"/>
                <a:sym typeface="Arial"/>
              </a:rPr>
              <a:t>participación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el</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aprendizaje</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invertido</a:t>
            </a:r>
            <a:r>
              <a:rPr lang="en-GB"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dirty="0">
                <a:solidFill>
                  <a:srgbClr val="000000"/>
                </a:solidFill>
                <a:latin typeface="Arial"/>
                <a:ea typeface="Arial"/>
                <a:cs typeface="Arial"/>
                <a:sym typeface="Arial"/>
              </a:rPr>
              <a:t>La </a:t>
            </a:r>
            <a:r>
              <a:rPr lang="en-GB" sz="2000" b="0" i="0" u="none" strike="noStrike" cap="none" err="1">
                <a:solidFill>
                  <a:srgbClr val="000000"/>
                </a:solidFill>
                <a:latin typeface="Arial"/>
                <a:ea typeface="Arial"/>
                <a:cs typeface="Arial"/>
                <a:sym typeface="Arial"/>
              </a:rPr>
              <a:t>mitigación</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requiere</a:t>
            </a:r>
            <a:r>
              <a:rPr lang="en-GB" sz="2000" b="0" i="0" u="none" strike="noStrike" cap="none" dirty="0">
                <a:solidFill>
                  <a:srgbClr val="000000"/>
                </a:solidFill>
                <a:latin typeface="Arial"/>
                <a:ea typeface="Arial"/>
                <a:cs typeface="Arial"/>
                <a:sym typeface="Arial"/>
              </a:rPr>
              <a:t> que las </a:t>
            </a:r>
            <a:r>
              <a:rPr lang="en-GB" sz="2000" b="0" i="0" u="none" strike="noStrike" cap="none" err="1">
                <a:solidFill>
                  <a:srgbClr val="000000"/>
                </a:solidFill>
                <a:latin typeface="Arial"/>
                <a:ea typeface="Arial"/>
                <a:cs typeface="Arial"/>
                <a:sym typeface="Arial"/>
              </a:rPr>
              <a:t>escuelas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garanticen</a:t>
            </a:r>
            <a:r>
              <a:rPr lang="en-GB" sz="2000" b="0" i="0" u="none" strike="noStrike" cap="none" dirty="0">
                <a:solidFill>
                  <a:srgbClr val="000000"/>
                </a:solidFill>
                <a:latin typeface="Arial"/>
                <a:ea typeface="Arial"/>
                <a:cs typeface="Arial"/>
                <a:sym typeface="Arial"/>
              </a:rPr>
              <a:t> un </a:t>
            </a:r>
            <a:r>
              <a:rPr lang="en-GB" sz="2000" b="0" i="0" u="none" strike="noStrike" cap="none" err="1">
                <a:solidFill>
                  <a:srgbClr val="000000"/>
                </a:solidFill>
                <a:latin typeface="Arial"/>
                <a:ea typeface="Arial"/>
                <a:cs typeface="Arial"/>
                <a:sym typeface="Arial"/>
              </a:rPr>
              <a:t>acceso</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equitativo</a:t>
            </a:r>
            <a:r>
              <a:rPr lang="en-GB" sz="2000" b="0" i="0" u="none" strike="noStrike" cap="none" dirty="0">
                <a:solidFill>
                  <a:srgbClr val="000000"/>
                </a:solidFill>
                <a:latin typeface="Arial"/>
                <a:ea typeface="Arial"/>
                <a:cs typeface="Arial"/>
                <a:sym typeface="Arial"/>
              </a:rPr>
              <a:t> a </a:t>
            </a:r>
            <a:r>
              <a:rPr lang="en-GB" sz="2000" b="0" i="0" u="none" strike="noStrike" cap="none" err="1">
                <a:solidFill>
                  <a:srgbClr val="000000"/>
                </a:solidFill>
                <a:latin typeface="Arial"/>
                <a:ea typeface="Arial"/>
                <a:cs typeface="Arial"/>
                <a:sym typeface="Arial"/>
              </a:rPr>
              <a:t>los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recursos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necesarios</a:t>
            </a:r>
            <a:r>
              <a:rPr lang="en-GB" sz="2000" b="0" i="0" u="none" strike="noStrike" cap="none" dirty="0">
                <a:solidFill>
                  <a:srgbClr val="000000"/>
                </a:solidFill>
                <a:latin typeface="Arial"/>
                <a:ea typeface="Arial"/>
                <a:cs typeface="Arial"/>
                <a:sym typeface="Arial"/>
              </a:rPr>
              <a:t> para </a:t>
            </a:r>
            <a:r>
              <a:rPr lang="en-GB" sz="2000" b="0" i="0" u="none" strike="noStrike" cap="none" err="1">
                <a:solidFill>
                  <a:srgbClr val="000000"/>
                </a:solidFill>
                <a:latin typeface="Arial"/>
                <a:ea typeface="Arial"/>
                <a:cs typeface="Arial"/>
                <a:sym typeface="Arial"/>
              </a:rPr>
              <a:t>todos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los</a:t>
            </a:r>
            <a:r>
              <a:rPr lang="en-GB" sz="2000" b="0" i="0" u="none" strike="noStrike" cap="none" dirty="0">
                <a:solidFill>
                  <a:srgbClr val="000000"/>
                </a:solidFill>
                <a:latin typeface="Arial"/>
                <a:ea typeface="Arial"/>
                <a:cs typeface="Arial"/>
                <a:sym typeface="Arial"/>
              </a:rPr>
              <a:t> </a:t>
            </a:r>
            <a:r>
              <a:rPr lang="en-GB" sz="2000" b="0" i="0" u="none" strike="noStrike" cap="none" err="1">
                <a:solidFill>
                  <a:srgbClr val="000000"/>
                </a:solidFill>
                <a:latin typeface="Arial"/>
                <a:ea typeface="Arial"/>
                <a:cs typeface="Arial"/>
                <a:sym typeface="Arial"/>
              </a:rPr>
              <a:t>estudiantes</a:t>
            </a:r>
            <a:r>
              <a:rPr lang="en-GB"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endParaRPr>
          </a:p>
        </p:txBody>
      </p:sp>
      <p:sp>
        <p:nvSpPr>
          <p:cNvPr id="750" name="Google Shape;750;p16"/>
          <p:cNvSpPr/>
          <p:nvPr/>
        </p:nvSpPr>
        <p:spPr>
          <a:xfrm>
            <a:off x="3375179" y="306342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1. Brecha digital:</a:t>
            </a:r>
            <a:endParaRPr sz="1400" b="0" i="0" u="none" strike="noStrike" cap="none">
              <a:solidFill>
                <a:srgbClr val="000000"/>
              </a:solidFill>
              <a:latin typeface="Arial"/>
              <a:ea typeface="Arial"/>
              <a:cs typeface="Arial"/>
              <a:sym typeface="Arial"/>
            </a:endParaRPr>
          </a:p>
        </p:txBody>
      </p:sp>
      <p:sp>
        <p:nvSpPr>
          <p:cNvPr id="751" name="Google Shape;751;p16"/>
          <p:cNvSpPr/>
          <p:nvPr/>
        </p:nvSpPr>
        <p:spPr>
          <a:xfrm>
            <a:off x="8739180" y="306342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2. Resistencia al cambio: </a:t>
            </a:r>
            <a:endParaRPr sz="2600" b="1" i="0" u="none" strike="noStrike" cap="none">
              <a:solidFill>
                <a:schemeClr val="dk1"/>
              </a:solidFill>
              <a:latin typeface="Arial"/>
              <a:ea typeface="Arial"/>
              <a:cs typeface="Arial"/>
              <a:sym typeface="Arial"/>
            </a:endParaRPr>
          </a:p>
        </p:txBody>
      </p:sp>
      <p:sp>
        <p:nvSpPr>
          <p:cNvPr id="753" name="Google Shape;753;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56" name="Google Shape;756;p16"/>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48B69762-E444-EE67-7BBC-9759F248AFF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2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2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2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28"/>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28"/>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0" i="0" u="none" strike="noStrike" cap="none">
                <a:solidFill>
                  <a:srgbClr val="033C5B"/>
                </a:solidFill>
                <a:latin typeface="Arial"/>
                <a:ea typeface="Arial"/>
                <a:cs typeface="Arial"/>
                <a:sym typeface="Arial"/>
              </a:rPr>
              <a:t>Actividad de reflexión</a:t>
            </a:r>
            <a:endParaRPr/>
          </a:p>
        </p:txBody>
      </p:sp>
      <p:sp>
        <p:nvSpPr>
          <p:cNvPr id="768" name="Google Shape;768;p28"/>
          <p:cNvSpPr txBox="1"/>
          <p:nvPr/>
        </p:nvSpPr>
        <p:spPr>
          <a:xfrm>
            <a:off x="3058697" y="2006533"/>
            <a:ext cx="11844880" cy="6656053"/>
          </a:xfrm>
          <a:prstGeom prst="rect">
            <a:avLst/>
          </a:prstGeom>
          <a:noFill/>
          <a:ln>
            <a:noFill/>
          </a:ln>
        </p:spPr>
        <p:txBody>
          <a:bodyPr spcFirstLastPara="1" wrap="square" lIns="0" tIns="0" rIns="0" bIns="0" anchor="t" anchorCtr="0">
            <a:spAutoFit/>
          </a:bodyPr>
          <a:lstStyle/>
          <a:p>
            <a:pPr marL="457200" indent="-457200">
              <a:lnSpc>
                <a:spcPct val="140015"/>
              </a:lnSpc>
              <a:buSzPts val="2599"/>
              <a:buFont typeface="Noto Sans Symbols"/>
              <a:buChar char="🡪"/>
            </a:pPr>
            <a:r>
              <a:rPr lang="en-GB" sz="2550" b="0" i="0" u="none" strike="noStrike" cap="none" err="1">
                <a:solidFill>
                  <a:srgbClr val="121212"/>
                </a:solidFill>
                <a:latin typeface="Arial"/>
                <a:ea typeface="Arial"/>
                <a:cs typeface="Arial"/>
                <a:sym typeface="Arial"/>
              </a:rPr>
              <a:t>Piense</a:t>
            </a:r>
            <a:r>
              <a:rPr lang="en-GB" sz="2550" b="0" i="0" u="none" strike="noStrike" cap="none" dirty="0">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en</a:t>
            </a:r>
            <a:r>
              <a:rPr lang="en-GB" sz="2550" b="0" i="0" u="none" strike="noStrike" cap="none" dirty="0">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el</a:t>
            </a:r>
            <a:r>
              <a:rPr lang="en-GB" sz="2550" b="0" i="0" u="none" strike="noStrike" cap="none" dirty="0">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modelo</a:t>
            </a:r>
            <a:r>
              <a:rPr lang="en-GB" sz="2550" b="0" i="0" u="none" strike="noStrike" cap="none" dirty="0">
                <a:solidFill>
                  <a:srgbClr val="121212"/>
                </a:solidFill>
                <a:latin typeface="Arial"/>
                <a:ea typeface="Arial"/>
                <a:cs typeface="Arial"/>
                <a:sym typeface="Arial"/>
              </a:rPr>
              <a:t> de aula </a:t>
            </a:r>
            <a:r>
              <a:rPr lang="en-GB" sz="2550" b="0" i="0" u="none" strike="noStrike" cap="none" err="1">
                <a:solidFill>
                  <a:srgbClr val="121212"/>
                </a:solidFill>
                <a:latin typeface="Arial"/>
                <a:ea typeface="Arial"/>
                <a:cs typeface="Arial"/>
                <a:sym typeface="Arial"/>
              </a:rPr>
              <a:t>invertida</a:t>
            </a:r>
            <a:r>
              <a:rPr lang="en-GB" sz="2550" b="0" i="0" u="none" strike="noStrike" cap="none" dirty="0">
                <a:solidFill>
                  <a:srgbClr val="121212"/>
                </a:solidFill>
                <a:latin typeface="Arial"/>
                <a:ea typeface="Arial"/>
                <a:cs typeface="Arial"/>
                <a:sym typeface="Arial"/>
              </a:rPr>
              <a:t>. </a:t>
            </a:r>
            <a:r>
              <a:rPr lang="en-GB" sz="2550" err="1">
                <a:solidFill>
                  <a:srgbClr val="121212"/>
                </a:solidFill>
              </a:rPr>
              <a:t>Cual</a:t>
            </a:r>
            <a:r>
              <a:rPr lang="en-GB" sz="2550" dirty="0">
                <a:solidFill>
                  <a:srgbClr val="121212"/>
                </a:solidFill>
              </a:rPr>
              <a:t> es la </a:t>
            </a:r>
            <a:r>
              <a:rPr lang="en-GB" sz="2550" dirty="0" err="1">
                <a:solidFill>
                  <a:srgbClr val="121212"/>
                </a:solidFill>
              </a:rPr>
              <a:t>fortaleza</a:t>
            </a:r>
            <a:r>
              <a:rPr lang="en-GB" sz="2550">
                <a:solidFill>
                  <a:srgbClr val="121212"/>
                </a:solidFill>
              </a:rPr>
              <a:t> mas significativa?Considere</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aspectos</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como</a:t>
            </a:r>
            <a:r>
              <a:rPr lang="en-GB" sz="2550" b="0" i="0" u="none" strike="noStrike" cap="none">
                <a:solidFill>
                  <a:srgbClr val="121212"/>
                </a:solidFill>
                <a:latin typeface="Arial"/>
                <a:ea typeface="Arial"/>
                <a:cs typeface="Arial"/>
                <a:sym typeface="Arial"/>
              </a:rPr>
              <a:t> la </a:t>
            </a:r>
            <a:r>
              <a:rPr lang="en-GB" sz="2550" b="0" i="0" u="none" strike="noStrike" cap="none" err="1">
                <a:solidFill>
                  <a:srgbClr val="121212"/>
                </a:solidFill>
                <a:latin typeface="Arial"/>
                <a:ea typeface="Arial"/>
                <a:cs typeface="Arial"/>
                <a:sym typeface="Arial"/>
              </a:rPr>
              <a:t>participación</a:t>
            </a:r>
            <a:r>
              <a:rPr lang="en-GB" sz="2550" b="0" i="0" u="none" strike="noStrike" cap="none">
                <a:solidFill>
                  <a:srgbClr val="121212"/>
                </a:solidFill>
                <a:latin typeface="Arial"/>
                <a:ea typeface="Arial"/>
                <a:cs typeface="Arial"/>
                <a:sym typeface="Arial"/>
              </a:rPr>
              <a:t> de </a:t>
            </a:r>
            <a:r>
              <a:rPr lang="en-GB" sz="2550" b="0" i="0" u="none" strike="noStrike" cap="none" err="1">
                <a:solidFill>
                  <a:srgbClr val="121212"/>
                </a:solidFill>
                <a:latin typeface="Arial"/>
                <a:ea typeface="Arial"/>
                <a:cs typeface="Arial"/>
                <a:sym typeface="Arial"/>
              </a:rPr>
              <a:t>los</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estudiantes</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el</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aprendizaje</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colaborativo</a:t>
            </a:r>
            <a:r>
              <a:rPr lang="en-GB" sz="2550" b="0" i="0" u="none" strike="noStrike" cap="none">
                <a:solidFill>
                  <a:srgbClr val="121212"/>
                </a:solidFill>
                <a:latin typeface="Arial"/>
                <a:ea typeface="Arial"/>
                <a:cs typeface="Arial"/>
                <a:sym typeface="Arial"/>
              </a:rPr>
              <a:t>, la </a:t>
            </a:r>
            <a:r>
              <a:rPr lang="en-GB" sz="2550" b="0" i="0" u="none" strike="noStrike" cap="none" err="1">
                <a:solidFill>
                  <a:srgbClr val="121212"/>
                </a:solidFill>
                <a:latin typeface="Arial"/>
                <a:ea typeface="Arial"/>
                <a:cs typeface="Arial"/>
                <a:sym typeface="Arial"/>
              </a:rPr>
              <a:t>accesibilidad</a:t>
            </a:r>
            <a:r>
              <a:rPr lang="en-GB" sz="2550" b="0" i="0" u="none" strike="noStrike" cap="none">
                <a:solidFill>
                  <a:srgbClr val="121212"/>
                </a:solidFill>
                <a:latin typeface="Arial"/>
                <a:ea typeface="Arial"/>
                <a:cs typeface="Arial"/>
                <a:sym typeface="Arial"/>
              </a:rPr>
              <a:t> a </a:t>
            </a:r>
            <a:r>
              <a:rPr lang="en-GB" sz="2550" b="0" i="0" u="none" strike="noStrike" cap="none" err="1">
                <a:solidFill>
                  <a:srgbClr val="121212"/>
                </a:solidFill>
                <a:latin typeface="Arial"/>
                <a:ea typeface="Arial"/>
                <a:cs typeface="Arial"/>
                <a:sym typeface="Arial"/>
              </a:rPr>
              <a:t>los</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materiales</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didácticos</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el</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uso</a:t>
            </a:r>
            <a:r>
              <a:rPr lang="en-GB" sz="2550" b="0" i="0" u="none" strike="noStrike" cap="none">
                <a:solidFill>
                  <a:srgbClr val="121212"/>
                </a:solidFill>
                <a:latin typeface="Arial"/>
                <a:ea typeface="Arial"/>
                <a:cs typeface="Arial"/>
                <a:sym typeface="Arial"/>
              </a:rPr>
              <a:t> de la </a:t>
            </a:r>
            <a:r>
              <a:rPr lang="en-GB" sz="2550" b="0" i="0" u="none" strike="noStrike" cap="none" err="1">
                <a:solidFill>
                  <a:srgbClr val="121212"/>
                </a:solidFill>
                <a:latin typeface="Arial"/>
                <a:ea typeface="Arial"/>
                <a:cs typeface="Arial"/>
                <a:sym typeface="Arial"/>
              </a:rPr>
              <a:t>tecnología</a:t>
            </a:r>
            <a:r>
              <a:rPr lang="en-GB" sz="2550" b="0" i="0" u="none" strike="noStrike" cap="none">
                <a:solidFill>
                  <a:srgbClr val="121212"/>
                </a:solidFill>
                <a:latin typeface="Arial"/>
                <a:ea typeface="Arial"/>
                <a:cs typeface="Arial"/>
                <a:sym typeface="Arial"/>
              </a:rPr>
              <a:t> y </a:t>
            </a:r>
            <a:r>
              <a:rPr lang="en-GB" sz="2550" b="0" i="0" u="none" strike="noStrike" cap="none" err="1">
                <a:solidFill>
                  <a:srgbClr val="121212"/>
                </a:solidFill>
                <a:latin typeface="Arial"/>
                <a:ea typeface="Arial"/>
                <a:cs typeface="Arial"/>
                <a:sym typeface="Arial"/>
              </a:rPr>
              <a:t>cómo</a:t>
            </a:r>
            <a:r>
              <a:rPr lang="en-GB" sz="2550" b="0" i="0" u="none" strike="noStrike" cap="none">
                <a:solidFill>
                  <a:srgbClr val="121212"/>
                </a:solidFill>
                <a:latin typeface="Arial"/>
                <a:ea typeface="Arial"/>
                <a:cs typeface="Arial"/>
                <a:sym typeface="Arial"/>
              </a:rPr>
              <a:t> cambia </a:t>
            </a:r>
            <a:r>
              <a:rPr lang="en-GB" sz="2550" b="0" i="0" u="none" strike="noStrike" cap="none" err="1">
                <a:solidFill>
                  <a:srgbClr val="121212"/>
                </a:solidFill>
                <a:latin typeface="Arial"/>
                <a:ea typeface="Arial"/>
                <a:cs typeface="Arial"/>
                <a:sym typeface="Arial"/>
              </a:rPr>
              <a:t>el</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proceso</a:t>
            </a:r>
            <a:r>
              <a:rPr lang="en-GB" sz="2550" b="0" i="0" u="none" strike="noStrike" cap="none">
                <a:solidFill>
                  <a:srgbClr val="121212"/>
                </a:solidFill>
                <a:latin typeface="Arial"/>
                <a:ea typeface="Arial"/>
                <a:cs typeface="Arial"/>
                <a:sym typeface="Arial"/>
              </a:rPr>
              <a:t> de </a:t>
            </a:r>
            <a:r>
              <a:rPr lang="en-GB" sz="2550" b="0" i="0" u="none" strike="noStrike" cap="none" err="1">
                <a:solidFill>
                  <a:srgbClr val="121212"/>
                </a:solidFill>
                <a:latin typeface="Arial"/>
                <a:ea typeface="Arial"/>
                <a:cs typeface="Arial"/>
                <a:sym typeface="Arial"/>
              </a:rPr>
              <a:t>aprendizaje</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Cómo</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fomenta</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este</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modelo</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el</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aprendizaje</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activo</a:t>
            </a:r>
            <a:r>
              <a:rPr lang="en-GB" sz="2550" b="0" i="0" u="none" strike="noStrike" cap="none">
                <a:solidFill>
                  <a:srgbClr val="121212"/>
                </a:solidFill>
                <a:latin typeface="Arial"/>
                <a:ea typeface="Arial"/>
                <a:cs typeface="Arial"/>
                <a:sym typeface="Arial"/>
              </a:rPr>
              <a:t> y la </a:t>
            </a:r>
            <a:r>
              <a:rPr lang="en-GB" sz="2550" b="0" i="0" u="none" strike="noStrike" cap="none" err="1">
                <a:solidFill>
                  <a:srgbClr val="121212"/>
                </a:solidFill>
                <a:latin typeface="Arial"/>
                <a:ea typeface="Arial"/>
                <a:cs typeface="Arial"/>
                <a:sym typeface="Arial"/>
              </a:rPr>
              <a:t>instrucción</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centrada</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en</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el</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alumno</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en</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comparación</a:t>
            </a:r>
            <a:r>
              <a:rPr lang="en-GB" sz="2550" b="0" i="0" u="none" strike="noStrike" cap="none">
                <a:solidFill>
                  <a:srgbClr val="121212"/>
                </a:solidFill>
                <a:latin typeface="Arial"/>
                <a:ea typeface="Arial"/>
                <a:cs typeface="Arial"/>
                <a:sym typeface="Arial"/>
              </a:rPr>
              <a:t> con </a:t>
            </a:r>
            <a:r>
              <a:rPr lang="en-GB" sz="2550" b="0" i="0" u="none" strike="noStrike" cap="none" err="1">
                <a:solidFill>
                  <a:srgbClr val="121212"/>
                </a:solidFill>
                <a:latin typeface="Arial"/>
                <a:ea typeface="Arial"/>
                <a:cs typeface="Arial"/>
                <a:sym typeface="Arial"/>
              </a:rPr>
              <a:t>los</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métodos</a:t>
            </a:r>
            <a:r>
              <a:rPr lang="en-GB" sz="2550" b="0" i="0" u="none" strike="noStrike" cap="none">
                <a:solidFill>
                  <a:srgbClr val="121212"/>
                </a:solidFill>
                <a:latin typeface="Arial"/>
                <a:ea typeface="Arial"/>
                <a:cs typeface="Arial"/>
                <a:sym typeface="Arial"/>
              </a:rPr>
              <a:t> de </a:t>
            </a:r>
            <a:r>
              <a:rPr lang="en-GB" sz="2550" b="0" i="0" u="none" strike="noStrike" cap="none" err="1">
                <a:solidFill>
                  <a:srgbClr val="121212"/>
                </a:solidFill>
                <a:latin typeface="Arial"/>
                <a:ea typeface="Arial"/>
                <a:cs typeface="Arial"/>
                <a:sym typeface="Arial"/>
              </a:rPr>
              <a:t>enseñanza</a:t>
            </a:r>
            <a:r>
              <a:rPr lang="en-GB" sz="2550" b="0" i="0" u="none" strike="noStrike" cap="none">
                <a:solidFill>
                  <a:srgbClr val="121212"/>
                </a:solidFill>
                <a:latin typeface="Arial"/>
                <a:ea typeface="Arial"/>
                <a:cs typeface="Arial"/>
                <a:sym typeface="Arial"/>
              </a:rPr>
              <a:t> </a:t>
            </a:r>
            <a:r>
              <a:rPr lang="en-GB" sz="2550" b="0" i="0" u="none" strike="noStrike" cap="none" err="1">
                <a:solidFill>
                  <a:srgbClr val="121212"/>
                </a:solidFill>
                <a:latin typeface="Arial"/>
                <a:ea typeface="Arial"/>
                <a:cs typeface="Arial"/>
                <a:sym typeface="Arial"/>
              </a:rPr>
              <a:t>tradicionales</a:t>
            </a:r>
            <a:r>
              <a:rPr lang="en-GB" sz="2550" b="0" i="0" u="none" strike="noStrike" cap="none" dirty="0">
                <a:solidFill>
                  <a:srgbClr val="121212"/>
                </a:solidFill>
                <a:latin typeface="Arial"/>
                <a:ea typeface="Arial"/>
                <a:cs typeface="Arial"/>
                <a:sym typeface="Arial"/>
              </a:rPr>
              <a:t>?</a:t>
            </a:r>
            <a:endParaRPr sz="2550" dirty="0"/>
          </a:p>
          <a:p>
            <a:pPr marL="457200" marR="0" lvl="0" indent="-457200" algn="l" rtl="0">
              <a:lnSpc>
                <a:spcPct val="140015"/>
              </a:lnSpc>
              <a:spcBef>
                <a:spcPts val="0"/>
              </a:spcBef>
              <a:spcAft>
                <a:spcPts val="0"/>
              </a:spcAft>
              <a:buClr>
                <a:srgbClr val="000000"/>
              </a:buClr>
              <a:buSzPts val="2599"/>
              <a:buFont typeface="Noto Sans Symbols"/>
              <a:buChar char="🡪"/>
            </a:pPr>
            <a:r>
              <a:rPr lang="en-GB" sz="2599" b="0" i="0" u="none" strike="noStrike" cap="none">
                <a:solidFill>
                  <a:srgbClr val="121212"/>
                </a:solidFill>
                <a:latin typeface="Arial"/>
                <a:ea typeface="Arial"/>
                <a:cs typeface="Arial"/>
                <a:sym typeface="Arial"/>
              </a:rPr>
              <a:t>Reflexionando sobre la clase invertida, identifique las áreas que podrían mejorarse. ¿Existen retos en su centro o durante su práctica docente diaria relacionados con el acceso a la tecnología, la responsabilidad de los alumnos por el trabajo previo a la clase, la eficacia de las actividades en clase o el equilibrio entre el aprendizaje independiente y la instrucción guiada?</a:t>
            </a:r>
            <a:endParaRPr/>
          </a:p>
        </p:txBody>
      </p:sp>
      <p:sp>
        <p:nvSpPr>
          <p:cNvPr id="769" name="Google Shape;769;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2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72" name="Google Shape;772;p28"/>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1580BF29-6B8B-CFD5-AB20-BDB6DB8DCBB7}"/>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¿Qué es Flipped Classroom?</a:t>
            </a:r>
            <a:endParaRPr sz="5400" b="1" i="0" u="none" strike="noStrike" cap="none">
              <a:solidFill>
                <a:srgbClr val="033C5B"/>
              </a:solidFill>
              <a:latin typeface="Arial"/>
              <a:ea typeface="Arial"/>
              <a:cs typeface="Arial"/>
              <a:sym typeface="Arial"/>
            </a:endParaRPr>
          </a:p>
        </p:txBody>
      </p:sp>
      <p:sp>
        <p:nvSpPr>
          <p:cNvPr id="119" name="Google Shape;11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
          <p:cNvSpPr txBox="1"/>
          <p:nvPr/>
        </p:nvSpPr>
        <p:spPr>
          <a:xfrm>
            <a:off x="1098886" y="3013680"/>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3600" b="0" i="1" u="none" strike="noStrike" cap="none">
                <a:solidFill>
                  <a:srgbClr val="E36C09"/>
                </a:solidFill>
                <a:latin typeface="Arial"/>
                <a:ea typeface="Arial"/>
                <a:cs typeface="Arial"/>
                <a:sym typeface="Arial"/>
              </a:rPr>
              <a:t>La clase invertida es una forma de aprendizaje mixto en la que los alumnos leen o ven en casa material didáctico en línea antes de interactuar en el aula.</a:t>
            </a:r>
            <a:endParaRPr sz="3600" b="0" i="1" u="none" strike="noStrike" cap="none">
              <a:solidFill>
                <a:srgbClr val="E36C09"/>
              </a:solidFill>
              <a:latin typeface="Arial"/>
              <a:ea typeface="Arial"/>
              <a:cs typeface="Arial"/>
              <a:sym typeface="Arial"/>
            </a:endParaRPr>
          </a:p>
        </p:txBody>
      </p:sp>
      <p:sp>
        <p:nvSpPr>
          <p:cNvPr id="121" name="Google Shape;121;p4"/>
          <p:cNvSpPr txBox="1"/>
          <p:nvPr/>
        </p:nvSpPr>
        <p:spPr>
          <a:xfrm>
            <a:off x="1116128" y="4879031"/>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800" b="0" i="1" u="none" strike="noStrike" cap="none">
                <a:solidFill>
                  <a:srgbClr val="121212"/>
                </a:solidFill>
                <a:latin typeface="Arial"/>
                <a:ea typeface="Arial"/>
                <a:cs typeface="Arial"/>
                <a:sym typeface="Arial"/>
              </a:rPr>
              <a:t>Glosario UNESCO-UNEVOC. Disponible </a:t>
            </a:r>
            <a:r>
              <a:rPr lang="en-GB" sz="2800" b="0" i="1" u="sng" strike="noStrike" cap="none">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aquí</a:t>
            </a:r>
            <a:r>
              <a:rPr lang="en-GB" sz="2800" b="0" i="1" u="none" strike="noStrike" cap="none">
                <a:solidFill>
                  <a:srgbClr val="121212"/>
                </a:solidFill>
                <a:latin typeface="Arial"/>
                <a:ea typeface="Arial"/>
                <a:cs typeface="Arial"/>
                <a:sym typeface="Arial"/>
              </a:rPr>
              <a:t>.</a:t>
            </a:r>
            <a:endParaRPr sz="2800" b="0" i="1" u="none" strike="noStrike" cap="none">
              <a:solidFill>
                <a:srgbClr val="121212"/>
              </a:solidFill>
              <a:latin typeface="Arial"/>
              <a:ea typeface="Arial"/>
              <a:cs typeface="Arial"/>
              <a:sym typeface="Arial"/>
            </a:endParaRPr>
          </a:p>
        </p:txBody>
      </p:sp>
      <p:sp>
        <p:nvSpPr>
          <p:cNvPr id="122" name="Google Shape;12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5" name="Google Shape;125;p4"/>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907EC500-50DE-8C12-2C92-D755EA6C9A0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18"/>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¿Qué es Flipped Classroom?</a:t>
            </a:r>
            <a:endParaRPr sz="5400" b="1" i="0" u="none" strike="noStrike" cap="none">
              <a:solidFill>
                <a:srgbClr val="033C5B"/>
              </a:solidFill>
              <a:latin typeface="Arial"/>
              <a:ea typeface="Arial"/>
              <a:cs typeface="Arial"/>
              <a:sym typeface="Arial"/>
            </a:endParaRPr>
          </a:p>
        </p:txBody>
      </p:sp>
      <p:sp>
        <p:nvSpPr>
          <p:cNvPr id="138" name="Google Shape;138;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9" name="Google Shape;139;p18"/>
          <p:cNvGrpSpPr/>
          <p:nvPr/>
        </p:nvGrpSpPr>
        <p:grpSpPr>
          <a:xfrm>
            <a:off x="5219915" y="2334339"/>
            <a:ext cx="6386179" cy="6386179"/>
            <a:chOff x="4834248" y="0"/>
            <a:chExt cx="6386179" cy="6386179"/>
          </a:xfrm>
        </p:grpSpPr>
        <p:sp>
          <p:nvSpPr>
            <p:cNvPr id="140" name="Google Shape;140;p18"/>
            <p:cNvSpPr/>
            <p:nvPr/>
          </p:nvSpPr>
          <p:spPr>
            <a:xfrm>
              <a:off x="4834248" y="0"/>
              <a:ext cx="6386179" cy="6386179"/>
            </a:xfrm>
            <a:prstGeom prst="quadArrow">
              <a:avLst>
                <a:gd name="adj1" fmla="val 2000"/>
                <a:gd name="adj2" fmla="val 4000"/>
                <a:gd name="adj3" fmla="val 5000"/>
              </a:avLst>
            </a:prstGeom>
            <a:solidFill>
              <a:srgbClr val="FBDC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5249349"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txBox="1"/>
            <p:nvPr/>
          </p:nvSpPr>
          <p:spPr>
            <a:xfrm>
              <a:off x="5374048"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Flipped classroom es un método invertido de enseñanza en el que las actividades tradicionales de clase se realizan fuera del horario lectivo.</a:t>
              </a:r>
              <a:endParaRPr sz="1600" b="0" i="0" u="none" strike="noStrike" cap="none">
                <a:solidFill>
                  <a:srgbClr val="262626"/>
                </a:solidFill>
                <a:latin typeface="Arial"/>
                <a:ea typeface="Arial"/>
                <a:cs typeface="Arial"/>
                <a:sym typeface="Arial"/>
              </a:endParaRPr>
            </a:p>
          </p:txBody>
        </p:sp>
        <p:sp>
          <p:nvSpPr>
            <p:cNvPr id="143" name="Google Shape;143;p18"/>
            <p:cNvSpPr/>
            <p:nvPr/>
          </p:nvSpPr>
          <p:spPr>
            <a:xfrm>
              <a:off x="8250853"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txBox="1"/>
            <p:nvPr/>
          </p:nvSpPr>
          <p:spPr>
            <a:xfrm>
              <a:off x="8375552"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El tiempo de clase se dedica al debate, la resolución de problemas y la interacción de los estudiantes.</a:t>
              </a:r>
              <a:endParaRPr sz="1600" b="0" i="0" u="none" strike="noStrike" cap="none">
                <a:solidFill>
                  <a:srgbClr val="262626"/>
                </a:solidFill>
                <a:latin typeface="Arial"/>
                <a:ea typeface="Arial"/>
                <a:cs typeface="Arial"/>
                <a:sym typeface="Arial"/>
              </a:endParaRPr>
            </a:p>
          </p:txBody>
        </p:sp>
        <p:sp>
          <p:nvSpPr>
            <p:cNvPr id="145" name="Google Shape;145;p18"/>
            <p:cNvSpPr/>
            <p:nvPr/>
          </p:nvSpPr>
          <p:spPr>
            <a:xfrm>
              <a:off x="5249349"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txBox="1"/>
            <p:nvPr/>
          </p:nvSpPr>
          <p:spPr>
            <a:xfrm>
              <a:off x="5374048" y="3541304"/>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Este enfoque se centra en el alumno y está impulsado por la tecnología, lo que permite a los estudiantes comprometerse con el contenido a su propio ritmo.</a:t>
              </a:r>
              <a:endParaRPr sz="1600" b="0" i="0" u="none" strike="noStrike" cap="none">
                <a:solidFill>
                  <a:srgbClr val="262626"/>
                </a:solidFill>
                <a:latin typeface="Arial"/>
                <a:ea typeface="Arial"/>
                <a:cs typeface="Arial"/>
                <a:sym typeface="Arial"/>
              </a:endParaRPr>
            </a:p>
          </p:txBody>
        </p:sp>
        <p:sp>
          <p:nvSpPr>
            <p:cNvPr id="147" name="Google Shape;147;p18"/>
            <p:cNvSpPr/>
            <p:nvPr/>
          </p:nvSpPr>
          <p:spPr>
            <a:xfrm>
              <a:off x="8250853"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p:nvPr/>
          </p:nvSpPr>
          <p:spPr>
            <a:xfrm>
              <a:off x="8280302" y="3309983"/>
              <a:ext cx="2400323" cy="253639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b="0" i="0" u="none" strike="noStrike" cap="none" dirty="0">
                  <a:solidFill>
                    <a:srgbClr val="262626"/>
                  </a:solidFill>
                  <a:latin typeface="Arial"/>
                  <a:ea typeface="Arial"/>
                  <a:cs typeface="Arial"/>
                  <a:sym typeface="Arial"/>
                </a:rPr>
                <a:t>El flipped learning </a:t>
              </a:r>
              <a:r>
                <a:rPr lang="en-GB" b="0" i="0" u="none" strike="noStrike" cap="none" dirty="0" err="1">
                  <a:solidFill>
                    <a:srgbClr val="262626"/>
                  </a:solidFill>
                  <a:latin typeface="Arial"/>
                  <a:ea typeface="Arial"/>
                  <a:cs typeface="Arial"/>
                  <a:sym typeface="Arial"/>
                </a:rPr>
                <a:t>en</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formación</a:t>
              </a:r>
              <a:r>
                <a:rPr lang="en-GB" b="0" i="0" u="none" strike="noStrike" cap="none" dirty="0">
                  <a:solidFill>
                    <a:srgbClr val="262626"/>
                  </a:solidFill>
                  <a:latin typeface="Arial"/>
                  <a:ea typeface="Arial"/>
                  <a:cs typeface="Arial"/>
                  <a:sym typeface="Arial"/>
                </a:rPr>
                <a:t> </a:t>
              </a:r>
              <a:r>
                <a:rPr lang="en-GB" dirty="0" err="1">
                  <a:solidFill>
                    <a:srgbClr val="262626"/>
                  </a:solidFill>
                </a:rPr>
                <a:t>vocacional</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potencia</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el</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desarrollo</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profesional</a:t>
              </a:r>
              <a:r>
                <a:rPr lang="en-GB" b="0" i="0" u="none" strike="noStrike" cap="none" dirty="0">
                  <a:solidFill>
                    <a:srgbClr val="262626"/>
                  </a:solidFill>
                  <a:latin typeface="Arial"/>
                  <a:ea typeface="Arial"/>
                  <a:cs typeface="Arial"/>
                  <a:sym typeface="Arial"/>
                </a:rPr>
                <a:t> al </a:t>
              </a:r>
              <a:r>
                <a:rPr lang="en-GB" b="0" i="0" u="none" strike="noStrike" cap="none" dirty="0" err="1">
                  <a:solidFill>
                    <a:srgbClr val="262626"/>
                  </a:solidFill>
                  <a:latin typeface="Arial"/>
                  <a:ea typeface="Arial"/>
                  <a:cs typeface="Arial"/>
                  <a:sym typeface="Arial"/>
                </a:rPr>
                <a:t>mejorar</a:t>
              </a:r>
              <a:r>
                <a:rPr lang="en-GB" b="0" i="0" u="none" strike="noStrike" cap="none" dirty="0">
                  <a:solidFill>
                    <a:srgbClr val="262626"/>
                  </a:solidFill>
                  <a:latin typeface="Arial"/>
                  <a:ea typeface="Arial"/>
                  <a:cs typeface="Arial"/>
                  <a:sym typeface="Arial"/>
                </a:rPr>
                <a:t> las </a:t>
              </a:r>
              <a:r>
                <a:rPr lang="en-GB" b="0" i="0" u="none" strike="noStrike" cap="none" dirty="0" err="1">
                  <a:solidFill>
                    <a:srgbClr val="262626"/>
                  </a:solidFill>
                  <a:latin typeface="Arial"/>
                  <a:ea typeface="Arial"/>
                  <a:cs typeface="Arial"/>
                  <a:sym typeface="Arial"/>
                </a:rPr>
                <a:t>habilidades</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cognitivas</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pensamiento</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crítico</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resolución</a:t>
              </a:r>
              <a:r>
                <a:rPr lang="en-GB" b="0" i="0" u="none" strike="noStrike" cap="none" dirty="0">
                  <a:solidFill>
                    <a:srgbClr val="262626"/>
                  </a:solidFill>
                  <a:latin typeface="Arial"/>
                  <a:ea typeface="Arial"/>
                  <a:cs typeface="Arial"/>
                  <a:sym typeface="Arial"/>
                </a:rPr>
                <a:t> de </a:t>
              </a:r>
              <a:r>
                <a:rPr lang="en-GB" b="0" i="0" u="none" strike="noStrike" cap="none" dirty="0" err="1">
                  <a:solidFill>
                    <a:srgbClr val="262626"/>
                  </a:solidFill>
                  <a:latin typeface="Arial"/>
                  <a:ea typeface="Arial"/>
                  <a:cs typeface="Arial"/>
                  <a:sym typeface="Arial"/>
                </a:rPr>
                <a:t>problemas</a:t>
              </a:r>
              <a:r>
                <a:rPr lang="en-GB" b="0" i="0" u="none" strike="noStrike" cap="none" dirty="0">
                  <a:solidFill>
                    <a:srgbClr val="262626"/>
                  </a:solidFill>
                  <a:latin typeface="Arial"/>
                  <a:ea typeface="Arial"/>
                  <a:cs typeface="Arial"/>
                  <a:sym typeface="Arial"/>
                </a:rPr>
                <a:t>) y </a:t>
              </a:r>
              <a:r>
                <a:rPr lang="en-GB" b="0" i="0" u="none" strike="noStrike" cap="none" dirty="0" err="1">
                  <a:solidFill>
                    <a:srgbClr val="262626"/>
                  </a:solidFill>
                  <a:latin typeface="Arial"/>
                  <a:ea typeface="Arial"/>
                  <a:cs typeface="Arial"/>
                  <a:sym typeface="Arial"/>
                </a:rPr>
                <a:t>los</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estados</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emocionales</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motivación</a:t>
              </a:r>
              <a:r>
                <a:rPr lang="en-GB" b="0" i="0" u="none" strike="noStrike" cap="none" dirty="0">
                  <a:solidFill>
                    <a:srgbClr val="262626"/>
                  </a:solidFill>
                  <a:latin typeface="Arial"/>
                  <a:ea typeface="Arial"/>
                  <a:cs typeface="Arial"/>
                  <a:sym typeface="Arial"/>
                </a:rPr>
                <a:t>, </a:t>
              </a:r>
              <a:r>
                <a:rPr lang="en-GB" b="0" i="0" u="none" strike="noStrike" cap="none" dirty="0" err="1">
                  <a:solidFill>
                    <a:srgbClr val="262626"/>
                  </a:solidFill>
                  <a:latin typeface="Arial"/>
                  <a:ea typeface="Arial"/>
                  <a:cs typeface="Arial"/>
                  <a:sym typeface="Arial"/>
                </a:rPr>
                <a:t>autoeficacia</a:t>
              </a:r>
              <a:r>
                <a:rPr lang="en-GB" b="0" i="0" u="none" strike="noStrike" cap="none" dirty="0">
                  <a:solidFill>
                    <a:srgbClr val="262626"/>
                  </a:solidFill>
                  <a:latin typeface="Arial"/>
                  <a:ea typeface="Arial"/>
                  <a:cs typeface="Arial"/>
                  <a:sym typeface="Arial"/>
                </a:rPr>
                <a:t>).</a:t>
              </a:r>
              <a:endParaRPr lang="en-US" sz="1600" b="0" i="0" u="none" strike="noStrike" cap="none" dirty="0">
                <a:solidFill>
                  <a:srgbClr val="262626"/>
                </a:solidFill>
                <a:latin typeface="Arial"/>
                <a:ea typeface="Arial"/>
                <a:cs typeface="Arial"/>
              </a:endParaRPr>
            </a:p>
          </p:txBody>
        </p:sp>
      </p:grpSp>
      <p:sp>
        <p:nvSpPr>
          <p:cNvPr id="149" name="Google Shape;149;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2" name="Google Shape;152;p18"/>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D11CABC0-FD4F-B608-DF24-A6E5A2F5B294}"/>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22"/>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22"/>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¿Qué es Flipped Classroom?</a:t>
            </a:r>
            <a:endParaRPr sz="5400" b="1" i="0" u="none" strike="noStrike" cap="none">
              <a:solidFill>
                <a:srgbClr val="033C5B"/>
              </a:solidFill>
              <a:latin typeface="Arial"/>
              <a:ea typeface="Arial"/>
              <a:cs typeface="Arial"/>
              <a:sym typeface="Arial"/>
            </a:endParaRPr>
          </a:p>
        </p:txBody>
      </p:sp>
      <p:sp>
        <p:nvSpPr>
          <p:cNvPr id="165" name="Google Shape;165;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6" name="Google Shape;166;p22" title="The Flipped Classroom Model"/>
          <p:cNvPicPr preferRelativeResize="0"/>
          <p:nvPr/>
        </p:nvPicPr>
        <p:blipFill rotWithShape="1">
          <a:blip r:embed="rId4">
            <a:alphaModFix/>
          </a:blip>
          <a:srcRect/>
          <a:stretch/>
        </p:blipFill>
        <p:spPr>
          <a:xfrm>
            <a:off x="4898409" y="2744741"/>
            <a:ext cx="8491182" cy="4797518"/>
          </a:xfrm>
          <a:prstGeom prst="rect">
            <a:avLst/>
          </a:prstGeom>
          <a:noFill/>
          <a:ln>
            <a:noFill/>
          </a:ln>
        </p:spPr>
      </p:pic>
      <p:sp>
        <p:nvSpPr>
          <p:cNvPr id="167" name="Google Shape;167;p22"/>
          <p:cNvSpPr txBox="1"/>
          <p:nvPr/>
        </p:nvSpPr>
        <p:spPr>
          <a:xfrm>
            <a:off x="4317138" y="7733384"/>
            <a:ext cx="922588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Fuente: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GB" sz="1400" b="0" i="1" u="none" strike="noStrike" cap="none">
                <a:solidFill>
                  <a:srgbClr val="000000"/>
                </a:solidFill>
                <a:latin typeface="Arial"/>
                <a:ea typeface="Arial"/>
                <a:cs typeface="Arial"/>
                <a:sym typeface="Arial"/>
              </a:rPr>
              <a:t>//youtu.be/qdKzSq_t8k8?feature=shared </a:t>
            </a:r>
            <a:endParaRPr sz="1400" b="0" i="1" u="none" strike="noStrike" cap="none">
              <a:solidFill>
                <a:srgbClr val="000000"/>
              </a:solidFill>
              <a:latin typeface="Arial"/>
              <a:ea typeface="Arial"/>
              <a:cs typeface="Arial"/>
              <a:sym typeface="Arial"/>
            </a:endParaRPr>
          </a:p>
        </p:txBody>
      </p:sp>
      <p:sp>
        <p:nvSpPr>
          <p:cNvPr id="168" name="Google Shape;168;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1" name="Google Shape;171;p22"/>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159B72C0-2AF2-4D4C-9B09-AF06553BFA0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7"/>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Comprender el enfoque Flipped Classroom</a:t>
            </a:r>
            <a:endParaRPr sz="5400" b="1" i="0" u="none" strike="noStrike" cap="none">
              <a:solidFill>
                <a:srgbClr val="033C5B"/>
              </a:solidFill>
              <a:latin typeface="Arial"/>
              <a:ea typeface="Arial"/>
              <a:cs typeface="Arial"/>
              <a:sym typeface="Arial"/>
            </a:endParaRPr>
          </a:p>
        </p:txBody>
      </p:sp>
      <p:sp>
        <p:nvSpPr>
          <p:cNvPr id="184" name="Google Shape;184;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7"/>
          <p:cNvSpPr/>
          <p:nvPr/>
        </p:nvSpPr>
        <p:spPr>
          <a:xfrm>
            <a:off x="1178920" y="277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El enfoque Flipped Classroom invierte la estructura tradicional del aula al desplazar la impartición de contenidos fuera del horario lectivo.</a:t>
            </a:r>
            <a:endParaRPr sz="2400" b="0" i="0" u="none" strike="noStrike" cap="none">
              <a:solidFill>
                <a:srgbClr val="000000"/>
              </a:solidFill>
              <a:latin typeface="Arial"/>
              <a:ea typeface="Arial"/>
              <a:cs typeface="Arial"/>
              <a:sym typeface="Arial"/>
            </a:endParaRPr>
          </a:p>
        </p:txBody>
      </p:sp>
      <p:sp>
        <p:nvSpPr>
          <p:cNvPr id="186" name="Google Shape;186;p17"/>
          <p:cNvSpPr/>
          <p:nvPr/>
        </p:nvSpPr>
        <p:spPr>
          <a:xfrm>
            <a:off x="818920" y="29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7" name="Google Shape;187;p17"/>
          <p:cNvSpPr/>
          <p:nvPr/>
        </p:nvSpPr>
        <p:spPr>
          <a:xfrm>
            <a:off x="1178920" y="403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Desglose detallado de la estructura invertida del aula, destacando la preparación previa a la clase y el compromiso en clase.</a:t>
            </a:r>
            <a:endParaRPr sz="2400" b="0" i="0" u="none" strike="noStrike" cap="none">
              <a:solidFill>
                <a:srgbClr val="000000"/>
              </a:solidFill>
              <a:latin typeface="Arial"/>
              <a:ea typeface="Arial"/>
              <a:cs typeface="Arial"/>
              <a:sym typeface="Arial"/>
            </a:endParaRPr>
          </a:p>
        </p:txBody>
      </p:sp>
      <p:sp>
        <p:nvSpPr>
          <p:cNvPr id="188" name="Google Shape;188;p17"/>
          <p:cNvSpPr/>
          <p:nvPr/>
        </p:nvSpPr>
        <p:spPr>
          <a:xfrm>
            <a:off x="818920" y="421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2</a:t>
            </a:r>
            <a:endParaRPr sz="2600" b="1" i="0" u="none" strike="noStrike" cap="none">
              <a:solidFill>
                <a:schemeClr val="lt1"/>
              </a:solidFill>
              <a:latin typeface="Arial"/>
              <a:ea typeface="Arial"/>
              <a:cs typeface="Arial"/>
              <a:sym typeface="Arial"/>
            </a:endParaRPr>
          </a:p>
        </p:txBody>
      </p:sp>
      <p:sp>
        <p:nvSpPr>
          <p:cNvPr id="189" name="Google Shape;189;p17"/>
          <p:cNvSpPr/>
          <p:nvPr/>
        </p:nvSpPr>
        <p:spPr>
          <a:xfrm>
            <a:off x="1178920" y="529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Análisis del impacto de cambiar las actividades de aprendizaje pasivo fuera del aula para promover experiencias interactivas y atractivas en clase.</a:t>
            </a:r>
            <a:endParaRPr sz="2400" b="0" i="0" u="none" strike="noStrike" cap="none">
              <a:solidFill>
                <a:srgbClr val="000000"/>
              </a:solidFill>
              <a:latin typeface="Arial"/>
              <a:ea typeface="Arial"/>
              <a:cs typeface="Arial"/>
              <a:sym typeface="Arial"/>
            </a:endParaRPr>
          </a:p>
        </p:txBody>
      </p:sp>
      <p:sp>
        <p:nvSpPr>
          <p:cNvPr id="190" name="Google Shape;190;p17"/>
          <p:cNvSpPr/>
          <p:nvPr/>
        </p:nvSpPr>
        <p:spPr>
          <a:xfrm>
            <a:off x="818920" y="56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3</a:t>
            </a:r>
            <a:endParaRPr sz="2600" b="1" i="0" u="none" strike="noStrike" cap="none">
              <a:solidFill>
                <a:schemeClr val="lt1"/>
              </a:solidFill>
              <a:latin typeface="Arial"/>
              <a:ea typeface="Arial"/>
              <a:cs typeface="Arial"/>
              <a:sym typeface="Arial"/>
            </a:endParaRPr>
          </a:p>
        </p:txBody>
      </p:sp>
      <p:sp>
        <p:nvSpPr>
          <p:cNvPr id="191" name="Google Shape;191;p17"/>
          <p:cNvSpPr/>
          <p:nvPr/>
        </p:nvSpPr>
        <p:spPr>
          <a:xfrm>
            <a:off x="1178920" y="691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Explicación del papel de la tecnología para facilitar el flipped learning y su importancia para fomentar la flexibilidad y la adaptabilidad.</a:t>
            </a:r>
            <a:endParaRPr sz="2400" b="0" i="0" u="none" strike="noStrike" cap="none">
              <a:solidFill>
                <a:srgbClr val="000000"/>
              </a:solidFill>
              <a:latin typeface="Arial"/>
              <a:ea typeface="Arial"/>
              <a:cs typeface="Arial"/>
              <a:sym typeface="Arial"/>
            </a:endParaRPr>
          </a:p>
        </p:txBody>
      </p:sp>
      <p:sp>
        <p:nvSpPr>
          <p:cNvPr id="192" name="Google Shape;192;p17"/>
          <p:cNvSpPr/>
          <p:nvPr/>
        </p:nvSpPr>
        <p:spPr>
          <a:xfrm>
            <a:off x="818920" y="727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4</a:t>
            </a:r>
            <a:endParaRPr sz="2600" b="1" i="0" u="none" strike="noStrike" cap="none">
              <a:solidFill>
                <a:schemeClr val="lt1"/>
              </a:solidFill>
              <a:latin typeface="Arial"/>
              <a:ea typeface="Arial"/>
              <a:cs typeface="Arial"/>
              <a:sym typeface="Arial"/>
            </a:endParaRPr>
          </a:p>
        </p:txBody>
      </p:sp>
      <p:sp>
        <p:nvSpPr>
          <p:cNvPr id="193" name="Google Shape;19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96" name="Google Shape;196;p17"/>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DA7E2C74-ECC5-E164-5A15-3253B866E907}"/>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5"/>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¿Cómo funciona? </a:t>
            </a:r>
            <a:endParaRPr sz="5400" b="1" i="0" u="none" strike="noStrike" cap="none">
              <a:solidFill>
                <a:srgbClr val="000000"/>
              </a:solidFill>
              <a:latin typeface="Arial"/>
              <a:ea typeface="Arial"/>
              <a:cs typeface="Arial"/>
              <a:sym typeface="Arial"/>
            </a:endParaRPr>
          </a:p>
        </p:txBody>
      </p:sp>
      <p:sp>
        <p:nvSpPr>
          <p:cNvPr id="209" name="Google Shape;209;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5"/>
          <p:cNvSpPr txBox="1"/>
          <p:nvPr/>
        </p:nvSpPr>
        <p:spPr>
          <a:xfrm>
            <a:off x="1009465" y="2587303"/>
            <a:ext cx="16020000" cy="2325387"/>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Preparación previa a la clase:</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Los estudiantes reciben material didáctico antes de las clases. Estos materiales pueden incluir conferencias pregrabadas, lecturas, vídeos o módulos en línea.</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Los estudiantes trabajan con estos materiales de forma independiente, normalmente fuera del horario de clase.</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El objetivo es que los estudiantes se familiaricen con los conceptos y contenidos básicos a su propio ritmo, preparándolos para las actividades en clase.</a:t>
            </a:r>
            <a:endParaRPr sz="2400" b="0" i="0" u="none" strike="noStrike" cap="none">
              <a:solidFill>
                <a:schemeClr val="dk1"/>
              </a:solidFill>
              <a:latin typeface="Arial"/>
              <a:ea typeface="Arial"/>
              <a:cs typeface="Arial"/>
              <a:sym typeface="Arial"/>
            </a:endParaRPr>
          </a:p>
        </p:txBody>
      </p:sp>
      <p:sp>
        <p:nvSpPr>
          <p:cNvPr id="211" name="Google Shape;211;p5"/>
          <p:cNvSpPr txBox="1"/>
          <p:nvPr/>
        </p:nvSpPr>
        <p:spPr>
          <a:xfrm>
            <a:off x="997688" y="4912690"/>
            <a:ext cx="16020000" cy="338683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Actividades en clase:</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El tiempo de clase se dedica a experiencias de aprendizaje activo, como tareas de resolución de problemas, debates en grupo y trabajo en proyectos.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En lugar de recibir clases de forma pasiva, los estudiantes aplican su aprendizaje mediante actividades prácticas y ejercicios de colaboración.</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El profesor actúa como facilitador, guiando a los alumnos a través de estas actividades y proporcionándoles información a medida que trabajan los conceptos y resuelven problemas juntos. </a:t>
            </a:r>
            <a:endParaRPr sz="2400" b="0" i="0" u="none" strike="noStrike" cap="none">
              <a:solidFill>
                <a:schemeClr val="dk1"/>
              </a:solidFill>
              <a:latin typeface="Arial"/>
              <a:ea typeface="Arial"/>
              <a:cs typeface="Arial"/>
              <a:sym typeface="Arial"/>
            </a:endParaRPr>
          </a:p>
        </p:txBody>
      </p:sp>
      <p:sp>
        <p:nvSpPr>
          <p:cNvPr id="212" name="Google Shape;21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5" name="Google Shape;215;p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57E96603-0749-6D52-1A7D-FEE5AC707D0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6"/>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¿Cómo funciona? </a:t>
            </a:r>
            <a:endParaRPr sz="5400" b="1" i="0" u="none" strike="noStrike" cap="none">
              <a:solidFill>
                <a:srgbClr val="000000"/>
              </a:solidFill>
              <a:latin typeface="Arial"/>
              <a:ea typeface="Arial"/>
              <a:cs typeface="Arial"/>
              <a:sym typeface="Arial"/>
            </a:endParaRPr>
          </a:p>
        </p:txBody>
      </p:sp>
      <p:sp>
        <p:nvSpPr>
          <p:cNvPr id="228" name="Google Shape;228;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6"/>
          <p:cNvSpPr txBox="1"/>
          <p:nvPr/>
        </p:nvSpPr>
        <p:spPr>
          <a:xfrm>
            <a:off x="830952" y="2463268"/>
            <a:ext cx="16020000" cy="2680231"/>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Integración de la tecnología:</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La tecnología desempeña un papel crucial en el modelo Flipped Classroom, ya que facilita el acceso a los materiales didácticos y permite experiencias de aprendizaje interactivas.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Los estudiantes suelen acceder a los materiales previos a las clases a través de plataformas digitales o sistemas de gestión del aprendizaje.</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La tecnología también permite flexibilidad a la hora de impartir contenidos, ya que los profesores pueden utilizar diversos recursos multimedia para adaptarse a diferentes estilos de aprendizaje.</a:t>
            </a:r>
            <a:endParaRPr sz="2400" b="0" i="0" u="none" strike="noStrike" cap="none">
              <a:solidFill>
                <a:schemeClr val="dk1"/>
              </a:solidFill>
              <a:latin typeface="Arial"/>
              <a:ea typeface="Arial"/>
              <a:cs typeface="Arial"/>
              <a:sym typeface="Arial"/>
            </a:endParaRPr>
          </a:p>
        </p:txBody>
      </p:sp>
      <p:sp>
        <p:nvSpPr>
          <p:cNvPr id="230" name="Google Shape;230;p6"/>
          <p:cNvSpPr txBox="1"/>
          <p:nvPr/>
        </p:nvSpPr>
        <p:spPr>
          <a:xfrm>
            <a:off x="792000" y="5143498"/>
            <a:ext cx="16020000" cy="2752329"/>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Retroalimentación y evaluación:</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Las actividades en clase ofrecen la oportunidad de recibir comentarios inmediatos del profesor y de los compañeros.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La evaluación en una clase invertida puede incluir evaluaciones formativas durante las sesiones de clase y evaluaciones sumativas para valorar la comprensión de los estudiantes a lo largo del tiempo.</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La retroalimentación continua ayuda a los profesores a evaluar el progreso de los alumnos y a ajustar la enseñanza según sea necesario para resolver las lagunas de aprendizaje.</a:t>
            </a:r>
            <a:endParaRPr sz="2400" b="0" i="0" u="none" strike="noStrike" cap="none">
              <a:solidFill>
                <a:schemeClr val="dk1"/>
              </a:solidFill>
              <a:latin typeface="Arial"/>
              <a:ea typeface="Arial"/>
              <a:cs typeface="Arial"/>
              <a:sym typeface="Arial"/>
            </a:endParaRPr>
          </a:p>
        </p:txBody>
      </p:sp>
      <p:sp>
        <p:nvSpPr>
          <p:cNvPr id="231" name="Google Shape;231;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4" name="Google Shape;234;p6"/>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3215D5FC-636C-CC78-F705-B0FED07823F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19"/>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7" name="Google Shape;247;p19" descr="A poster with text on it&#10;&#10;Description automatically generated with medium confidence"/>
          <p:cNvPicPr preferRelativeResize="0"/>
          <p:nvPr/>
        </p:nvPicPr>
        <p:blipFill rotWithShape="1">
          <a:blip r:embed="rId4">
            <a:alphaModFix/>
          </a:blip>
          <a:srcRect/>
          <a:stretch/>
        </p:blipFill>
        <p:spPr>
          <a:xfrm>
            <a:off x="3220815" y="2625462"/>
            <a:ext cx="11090370" cy="5545185"/>
          </a:xfrm>
          <a:prstGeom prst="rect">
            <a:avLst/>
          </a:prstGeom>
          <a:noFill/>
          <a:ln>
            <a:noFill/>
          </a:ln>
        </p:spPr>
      </p:pic>
      <p:sp>
        <p:nvSpPr>
          <p:cNvPr id="248" name="Google Shape;248;p19"/>
          <p:cNvSpPr txBox="1"/>
          <p:nvPr/>
        </p:nvSpPr>
        <p:spPr>
          <a:xfrm>
            <a:off x="818920" y="8153568"/>
            <a:ext cx="15299744" cy="650499"/>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000" b="0" i="1" u="none" strike="noStrike" cap="none">
                <a:solidFill>
                  <a:srgbClr val="121212"/>
                </a:solidFill>
                <a:latin typeface="Arial"/>
                <a:ea typeface="Arial"/>
                <a:cs typeface="Arial"/>
                <a:sym typeface="Arial"/>
              </a:rPr>
              <a:t>Fuente: Modelo Flipped Learning y el desarrollo del talento en la escuela. Disponible </a:t>
            </a:r>
            <a:r>
              <a:rPr lang="en-GB" sz="2000" b="0" i="1"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aquí</a:t>
            </a:r>
            <a:r>
              <a:rPr lang="en-GB" sz="2000" b="0" i="1" u="none" strike="noStrike" cap="none">
                <a:solidFill>
                  <a:srgbClr val="121212"/>
                </a:solidFill>
                <a:latin typeface="Arial"/>
                <a:ea typeface="Arial"/>
                <a:cs typeface="Arial"/>
                <a:sym typeface="Arial"/>
              </a:rPr>
              <a:t>.</a:t>
            </a:r>
            <a:endParaRPr sz="2000" b="0" i="1" u="none" strike="noStrike" cap="none">
              <a:solidFill>
                <a:srgbClr val="121212"/>
              </a:solidFill>
              <a:latin typeface="Arial"/>
              <a:ea typeface="Arial"/>
              <a:cs typeface="Arial"/>
              <a:sym typeface="Arial"/>
            </a:endParaRPr>
          </a:p>
        </p:txBody>
      </p:sp>
      <p:sp>
        <p:nvSpPr>
          <p:cNvPr id="249" name="Google Shape;249;p1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¿Cómo funciona? </a:t>
            </a:r>
            <a:endParaRPr sz="5400" b="1" i="0" u="none" strike="noStrike" cap="none">
              <a:solidFill>
                <a:srgbClr val="000000"/>
              </a:solidFill>
              <a:latin typeface="Arial"/>
              <a:ea typeface="Arial"/>
              <a:cs typeface="Arial"/>
              <a:sym typeface="Arial"/>
            </a:endParaRPr>
          </a:p>
        </p:txBody>
      </p:sp>
      <p:sp>
        <p:nvSpPr>
          <p:cNvPr id="250" name="Google Shape;250;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3" name="Google Shape;253;p19"/>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2" name="Google Shape;124;p4">
            <a:extLst>
              <a:ext uri="{FF2B5EF4-FFF2-40B4-BE49-F238E27FC236}">
                <a16:creationId xmlns:a16="http://schemas.microsoft.com/office/drawing/2014/main" id="{CD3A5B49-E025-CC57-269F-F664EE44710A}"/>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Props1.xml><?xml version="1.0" encoding="utf-8"?>
<ds:datastoreItem xmlns:ds="http://schemas.openxmlformats.org/officeDocument/2006/customXml" ds:itemID="{58720236-5F99-4344-9EF8-794EF29FD2B8}">
  <ds:schemaRefs>
    <ds:schemaRef ds:uri="http://schemas.microsoft.com/sharepoint/v3/contenttype/forms"/>
  </ds:schemaRefs>
</ds:datastoreItem>
</file>

<file path=customXml/itemProps2.xml><?xml version="1.0" encoding="utf-8"?>
<ds:datastoreItem xmlns:ds="http://schemas.openxmlformats.org/officeDocument/2006/customXml" ds:itemID="{D58CE0C2-4DC4-4ABB-BB65-AFF70AC9B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001481-4324-44C5-AE69-F5BE8C10811A}">
  <ds:schemaRefs>
    <ds:schemaRef ds:uri="80851ba6-372d-4eec-a67e-3d5093ef50d5"/>
    <ds:schemaRef ds:uri="http://schemas.microsoft.com/office/2006/documentManagement/types"/>
    <ds:schemaRef ds:uri="http://schemas.microsoft.com/office/2006/metadata/properties"/>
    <ds:schemaRef ds:uri="http://purl.org/dc/terms/"/>
    <ds:schemaRef ds:uri="http://www.w3.org/XML/1998/namespace"/>
    <ds:schemaRef ds:uri="430356ca-346a-4774-90c4-b8265c315fe5"/>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4205</Words>
  <Application>Microsoft Office PowerPoint</Application>
  <PresentationFormat>Custom</PresentationFormat>
  <Paragraphs>231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dc:creator>
  <cp:keywords>, docId:CC34950C333211FFD88A1BD2FC2E3E58</cp:keywords>
  <cp:lastModifiedBy>Sotiria Tsalamani</cp:lastModifiedBy>
  <cp:revision>72</cp:revision>
  <dcterms:created xsi:type="dcterms:W3CDTF">2006-08-16T00:00:00Z</dcterms:created>
  <dcterms:modified xsi:type="dcterms:W3CDTF">2024-11-08T19:12:29Z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