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bnX/9giKgd25yrvfnvdH6Gh9B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A1584-DE8C-483A-A367-194FBAAC0E93}" v="20" dt="2024-11-08T18:36:47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195b35e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c195b35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dc6ac86c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30dc6ac86c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195b35e4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g2c195b35e4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d87ff6c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g30d87ff6c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19b74c6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2c19b74c6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dc6ac8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0dc6ac8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dc6ac86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30dc6ac86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dc6ac86c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30dc6ac86c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dc6ac86c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30dc6ac86c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dc6ac86c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30dc6ac86c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pale.ec.europa.eu/e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maastrichtuniversity.nl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twinning.es/en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195b35e42_0_0"/>
          <p:cNvSpPr txBox="1"/>
          <p:nvPr/>
        </p:nvSpPr>
        <p:spPr>
          <a:xfrm>
            <a:off x="1028700" y="2535064"/>
            <a:ext cx="92592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 1 - </a:t>
            </a:r>
            <a:r>
              <a:rPr lang="en-US" sz="6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r>
              <a:rPr lang="en-US" sz="6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6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6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r>
              <a:rPr lang="en-US" sz="6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y a </a:t>
            </a:r>
            <a:r>
              <a:rPr lang="en-US" sz="6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6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US" sz="6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6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US" sz="6000" b="0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colaborativa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Unidad 4 - </a:t>
            </a:r>
            <a:r>
              <a:rPr lang="en-US" sz="5000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Buenas</a:t>
            </a:r>
            <a:r>
              <a:rPr lang="en-US" sz="5000" b="0" i="0" u="none" strike="noStrike" cap="none" dirty="0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0" i="0" u="none" strike="noStrike" cap="none" dirty="0" err="1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endParaRPr sz="5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c195b35e42_0_0"/>
          <p:cNvSpPr/>
          <p:nvPr/>
        </p:nvSpPr>
        <p:spPr>
          <a:xfrm rot="10800000">
            <a:off x="9676347" y="-1917767"/>
            <a:ext cx="10302875" cy="10259608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6" name="Google Shape;86;g2c195b35e42_0_0"/>
          <p:cNvSpPr/>
          <p:nvPr/>
        </p:nvSpPr>
        <p:spPr>
          <a:xfrm rot="-5400000">
            <a:off x="13579267" y="5176268"/>
            <a:ext cx="5048250" cy="5173214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7" name="Google Shape;87;g2c195b35e42_0_0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8" name="Google Shape;88;g2c195b35e42_0_0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89" name="Google Shape;89;g2c195b35e42_0_0"/>
          <p:cNvSpPr txBox="1"/>
          <p:nvPr/>
        </p:nvSpPr>
        <p:spPr>
          <a:xfrm>
            <a:off x="1028700" y="963481"/>
            <a:ext cx="112953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lang="en-US" sz="3499" b="0" i="0" u="none" strike="noStrike" cap="none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c195b35e42_0_0"/>
          <p:cNvSpPr txBox="1"/>
          <p:nvPr/>
        </p:nvSpPr>
        <p:spPr>
          <a:xfrm>
            <a:off x="4240239" y="8961260"/>
            <a:ext cx="67206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21922203-1874-87C3-8F51-47459636D7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F1DB0CC-7806-0FD6-222B-7380EDC06A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85866" y="1248169"/>
            <a:ext cx="6203938" cy="737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1" name="Google Shape;211;p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2" name="Google Shape;212;p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818926" y="1579150"/>
            <a:ext cx="1576020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  <a:buSzPts val="7000"/>
            </a:pP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Ejemplos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buenas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000" b="0" i="0" u="none" strike="noStrike" cap="none" dirty="0" err="1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de</a:t>
            </a:r>
            <a:r>
              <a:rPr lang="en-US" sz="7000" dirty="0">
                <a:solidFill>
                  <a:srgbClr val="033C5B"/>
                </a:solidFill>
              </a:rPr>
              <a:t> Blended</a:t>
            </a:r>
            <a:r>
              <a:rPr lang="en-US" sz="7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000" dirty="0">
                <a:solidFill>
                  <a:srgbClr val="033C5B"/>
                </a:solidFill>
              </a:rPr>
              <a:t>Learning </a:t>
            </a:r>
            <a:endParaRPr lang="en-US"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818925" y="4448450"/>
            <a:ext cx="8088300" cy="287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Proyecto EPAJE</a:t>
            </a:r>
            <a:endParaRPr sz="70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50" b="0" i="0" u="none" strike="noStrike" cap="none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Página web:</a:t>
            </a:r>
            <a:r>
              <a:rPr lang="en-US" sz="2800" b="0" i="0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2800" b="0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//epale.ec.europa.eu/es</a:t>
            </a:r>
            <a:r>
              <a:rPr lang="en-US" sz="2800" b="0" i="0" u="none" strike="noStrike" cap="none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7" name="Google Shape;217;p4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19" name="Google Shape;219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25571" y="4961388"/>
            <a:ext cx="6297348" cy="25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BEF9FE3F-A767-3EEF-E114-948E2CB3E1C2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857B71CF-1643-9D19-77C4-2BD01F91486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0" y="0"/>
            <a:ext cx="9144000" cy="880406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0" y="1157630"/>
            <a:ext cx="9144000" cy="7646437"/>
          </a:xfrm>
          <a:custGeom>
            <a:avLst/>
            <a:gdLst/>
            <a:ahLst/>
            <a:cxnLst/>
            <a:rect l="l" t="t" r="r" b="b"/>
            <a:pathLst>
              <a:path w="6350000" h="5310026" extrusionOk="0">
                <a:moveTo>
                  <a:pt x="6350000" y="5310026"/>
                </a:moveTo>
                <a:lnTo>
                  <a:pt x="0" y="5310026"/>
                </a:lnTo>
                <a:lnTo>
                  <a:pt x="0" y="0"/>
                </a:lnTo>
                <a:lnTo>
                  <a:pt x="6350000" y="5310026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27" name="Google Shape;227;p5"/>
          <p:cNvSpPr/>
          <p:nvPr/>
        </p:nvSpPr>
        <p:spPr>
          <a:xfrm flipH="1">
            <a:off x="-117412" y="6453106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28" name="Google Shape;228;p5"/>
          <p:cNvSpPr/>
          <p:nvPr/>
        </p:nvSpPr>
        <p:spPr>
          <a:xfrm rot="10800000" flipH="1">
            <a:off x="5310106" y="0"/>
            <a:ext cx="3833894" cy="3833894"/>
          </a:xfrm>
          <a:custGeom>
            <a:avLst/>
            <a:gdLst/>
            <a:ahLst/>
            <a:cxnLst/>
            <a:rect l="l" t="t" r="r" b="b"/>
            <a:pathLst>
              <a:path w="3833894" h="3833894" extrusionOk="0">
                <a:moveTo>
                  <a:pt x="3833894" y="0"/>
                </a:moveTo>
                <a:lnTo>
                  <a:pt x="0" y="0"/>
                </a:lnTo>
                <a:lnTo>
                  <a:pt x="0" y="3833894"/>
                </a:lnTo>
                <a:lnTo>
                  <a:pt x="3833894" y="3833894"/>
                </a:lnTo>
                <a:lnTo>
                  <a:pt x="38338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29" name="Google Shape;229;p5"/>
          <p:cNvSpPr txBox="1"/>
          <p:nvPr/>
        </p:nvSpPr>
        <p:spPr>
          <a:xfrm>
            <a:off x="9613825" y="685850"/>
            <a:ext cx="80544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Universidad de Maastricht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9613827" y="5273588"/>
            <a:ext cx="7737300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50" b="1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Página web: </a:t>
            </a:r>
            <a:r>
              <a:rPr lang="en-US" sz="2750" b="0" i="0" u="sng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https://www.maastrichtuniversity.nl/</a:t>
            </a: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32" name="Google Shape;232;p5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34" name="Google Shape;234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13825" y="3621778"/>
            <a:ext cx="6773800" cy="21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CDB09162-0CBD-BEB3-2C7F-76ED805FD13F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C737F487-5A69-C243-2356-8EB3E0C7127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/>
          <p:nvPr/>
        </p:nvSpPr>
        <p:spPr>
          <a:xfrm>
            <a:off x="863415" y="1853845"/>
            <a:ext cx="16938453" cy="148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12"/>
              </a:lnSpc>
              <a:buSzPts val="8799"/>
            </a:pPr>
            <a:r>
              <a:rPr lang="en-US" sz="8750" dirty="0" err="1">
                <a:solidFill>
                  <a:srgbClr val="033C5B"/>
                </a:solidFill>
              </a:rPr>
              <a:t>Escuelas</a:t>
            </a:r>
            <a:r>
              <a:rPr lang="en-US" sz="875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eTwinning</a:t>
            </a:r>
            <a:endParaRPr sz="87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17044742" y="-150232"/>
            <a:ext cx="1246758" cy="895429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4" name="Google Shape;244;p6"/>
          <p:cNvSpPr/>
          <p:nvPr/>
        </p:nvSpPr>
        <p:spPr>
          <a:xfrm rot="10800000" flipH="1">
            <a:off x="16406647" y="0"/>
            <a:ext cx="1884854" cy="1884854"/>
          </a:xfrm>
          <a:custGeom>
            <a:avLst/>
            <a:gdLst/>
            <a:ahLst/>
            <a:cxnLst/>
            <a:rect l="l" t="t" r="r" b="b"/>
            <a:pathLst>
              <a:path w="1884854" h="1884854" extrusionOk="0">
                <a:moveTo>
                  <a:pt x="1884854" y="0"/>
                </a:moveTo>
                <a:lnTo>
                  <a:pt x="0" y="0"/>
                </a:lnTo>
                <a:lnTo>
                  <a:pt x="0" y="1884854"/>
                </a:lnTo>
                <a:lnTo>
                  <a:pt x="1884854" y="1884854"/>
                </a:lnTo>
                <a:lnTo>
                  <a:pt x="18848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5" name="Google Shape;245;p6"/>
          <p:cNvSpPr txBox="1"/>
          <p:nvPr/>
        </p:nvSpPr>
        <p:spPr>
          <a:xfrm>
            <a:off x="734025" y="7695675"/>
            <a:ext cx="15255300" cy="103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07916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</a:pPr>
            <a:r>
              <a:rPr lang="en-US" sz="2750" b="0" i="0" u="none" strike="noStrike" cap="none" dirty="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Página web:</a:t>
            </a:r>
            <a:r>
              <a:rPr lang="en-US" sz="2750" dirty="0">
                <a:solidFill>
                  <a:srgbClr val="1F1F1F"/>
                </a:solidFill>
                <a:highlight>
                  <a:srgbClr val="FFFFFF"/>
                </a:highlight>
              </a:rPr>
              <a:t> </a:t>
            </a:r>
            <a:r>
              <a:rPr lang="en-US" sz="2800" b="0" i="0" strike="noStrike" cap="none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2800" b="0" i="0" u="none" strike="noStrike" cap="none" dirty="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//etwinning.es/en/</a:t>
            </a:r>
            <a:r>
              <a:rPr lang="en-US" sz="2800" b="0" i="0" u="none" strike="noStrike" cap="none" dirty="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dirty="0">
                <a:solidFill>
                  <a:srgbClr val="1F1F1F"/>
                </a:solidFill>
              </a:rPr>
              <a:t> </a:t>
            </a:r>
            <a:endParaRPr sz="275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7" name="Google Shape;247;p6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49" name="Google Shape;249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5597" y="3597550"/>
            <a:ext cx="10543468" cy="432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14F1A403-353F-84E5-DC07-94D2FC7D919D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8DA99512-6E90-82D1-693E-18D9D356699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"/>
          <p:cNvSpPr txBox="1"/>
          <p:nvPr/>
        </p:nvSpPr>
        <p:spPr>
          <a:xfrm>
            <a:off x="3058700" y="773900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Herramientas y tecnologías útiles para la enseñanza colaborativa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58" name="Google Shape;258;p7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60" name="Google Shape;260;p7"/>
          <p:cNvSpPr txBox="1"/>
          <p:nvPr/>
        </p:nvSpPr>
        <p:spPr>
          <a:xfrm>
            <a:off x="3058700" y="3630250"/>
            <a:ext cx="8968500" cy="4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3050" b="1" i="0" u="none" strike="noStrike" cap="none">
                <a:solidFill>
                  <a:srgbClr val="121212"/>
                </a:solidFill>
              </a:rPr>
              <a:t>Comunicación y colaboración:</a:t>
            </a:r>
            <a:endParaRPr sz="3050" b="1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Plataformas de aprendizaje virtual (LMS</a:t>
            </a:r>
            <a:r>
              <a:rPr lang="en-US" sz="2750">
                <a:solidFill>
                  <a:srgbClr val="121212"/>
                </a:solidFill>
              </a:rPr>
              <a:t>): </a:t>
            </a:r>
            <a:r>
              <a:rPr lang="en-US" sz="2750">
                <a:solidFill>
                  <a:srgbClr val="1F1F1F"/>
                </a:solidFill>
              </a:rPr>
              <a:t>Moodle, Google Classroom, Edmodo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Herramientas de videoconferencia: </a:t>
            </a:r>
            <a:r>
              <a:rPr lang="en-US" sz="2750">
                <a:solidFill>
                  <a:srgbClr val="1F1F1F"/>
                </a:solidFill>
              </a:rPr>
              <a:t>Zoom, Google Meet, Microsoft Teams</a:t>
            </a:r>
            <a:endParaRPr sz="2750"/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Herramientas de mensajería instantánea: </a:t>
            </a:r>
            <a:r>
              <a:rPr lang="en-US" sz="2750">
                <a:solidFill>
                  <a:srgbClr val="1F1F1F"/>
                </a:solidFill>
              </a:rPr>
              <a:t>WhatsApp, Telegram, Slack.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Herramientas de gestión de proyectos: </a:t>
            </a:r>
            <a:r>
              <a:rPr lang="en-US" sz="2750">
                <a:solidFill>
                  <a:srgbClr val="1F1F1F"/>
                </a:solidFill>
              </a:rPr>
              <a:t>Trello, Asana, Monday.com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i="0" u="none" strike="noStrike" cap="none">
              <a:solidFill>
                <a:srgbClr val="121212"/>
              </a:solidFill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62" name="Google Shape;262;p7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64" name="Google Shape;264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87487" y="3802475"/>
            <a:ext cx="4660772" cy="39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 txBox="1"/>
          <p:nvPr/>
        </p:nvSpPr>
        <p:spPr>
          <a:xfrm>
            <a:off x="12284663" y="7982300"/>
            <a:ext cx="5066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https://www.freepik.es/foto-gratis/concepto-conexion-chat-video-amigos-grupo_16437931.htm#fromView=search&amp;page=1&amp;position=1&amp;uuid=434d89ec-4b4b-463b-a8be-1652a76ba7d8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C3858AC4-596A-1137-B963-2B8CB9362CE3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626E5FED-B7E8-4331-3735-01DD8ADBC6E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dc6ac86cb_0_84"/>
          <p:cNvSpPr txBox="1"/>
          <p:nvPr/>
        </p:nvSpPr>
        <p:spPr>
          <a:xfrm>
            <a:off x="2476417" y="299447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Herramientas y tecnologías útiles para la enseñanza colaborativa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0dc6ac86cb_0_84"/>
          <p:cNvSpPr/>
          <p:nvPr/>
        </p:nvSpPr>
        <p:spPr>
          <a:xfrm>
            <a:off x="-799424" y="-59807"/>
            <a:ext cx="2766900" cy="52185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0dc6ac86cb_0_84"/>
          <p:cNvSpPr/>
          <p:nvPr/>
        </p:nvSpPr>
        <p:spPr>
          <a:xfrm rot="5400000">
            <a:off x="-668547" y="2485987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4" name="Google Shape;274;g30dc6ac86cb_0_84"/>
          <p:cNvSpPr/>
          <p:nvPr/>
        </p:nvSpPr>
        <p:spPr>
          <a:xfrm>
            <a:off x="-799424" y="5121934"/>
            <a:ext cx="2766900" cy="36654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0dc6ac86cb_0_84"/>
          <p:cNvSpPr/>
          <p:nvPr/>
        </p:nvSpPr>
        <p:spPr>
          <a:xfrm rot="5400000" flipH="1">
            <a:off x="-668547" y="5121934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6" name="Google Shape;276;g30dc6ac86cb_0_8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7" name="Google Shape;277;g30dc6ac86cb_0_84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79" name="Google Shape;279;g30dc6ac86cb_0_84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0dc6ac86cb_0_84"/>
          <p:cNvSpPr txBox="1"/>
          <p:nvPr/>
        </p:nvSpPr>
        <p:spPr>
          <a:xfrm>
            <a:off x="2497984" y="2968469"/>
            <a:ext cx="9769980" cy="617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3050" b="1" i="0" u="none" strike="noStrike" cap="none" dirty="0" err="1">
                <a:solidFill>
                  <a:srgbClr val="121212"/>
                </a:solidFill>
              </a:rPr>
              <a:t>Compartir</a:t>
            </a:r>
            <a:r>
              <a:rPr lang="en-US" sz="3050" b="1" i="0" u="none" strike="noStrike" cap="none" dirty="0">
                <a:solidFill>
                  <a:srgbClr val="121212"/>
                </a:solidFill>
              </a:rPr>
              <a:t> y </a:t>
            </a:r>
            <a:r>
              <a:rPr lang="en-US" sz="3050" b="1" i="0" u="none" strike="noStrike" cap="none" dirty="0" err="1">
                <a:solidFill>
                  <a:srgbClr val="121212"/>
                </a:solidFill>
              </a:rPr>
              <a:t>crear</a:t>
            </a:r>
            <a:r>
              <a:rPr lang="en-US" sz="3050" b="1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3050" b="1" dirty="0" err="1">
                <a:solidFill>
                  <a:srgbClr val="121212"/>
                </a:solidFill>
              </a:rPr>
              <a:t>contenido</a:t>
            </a:r>
            <a:r>
              <a:rPr lang="en-US" sz="3050" b="1" i="0" u="none" strike="noStrike" cap="none" dirty="0">
                <a:solidFill>
                  <a:srgbClr val="121212"/>
                </a:solidFill>
              </a:rPr>
              <a:t>:</a:t>
            </a:r>
            <a:endParaRPr sz="3050" b="1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Herramientas de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almacenamiento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en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la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nube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: </a:t>
            </a:r>
            <a:r>
              <a:rPr lang="en-US" sz="2750" dirty="0">
                <a:solidFill>
                  <a:srgbClr val="1F1F1F"/>
                </a:solidFill>
              </a:rPr>
              <a:t>Google Drive, Dropbox, OneDrive</a:t>
            </a:r>
            <a:endParaRPr sz="2750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Herramientas de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creación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colaborativa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de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documentos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: </a:t>
            </a:r>
            <a:r>
              <a:rPr lang="en-US" sz="2750" dirty="0">
                <a:solidFill>
                  <a:srgbClr val="1F1F1F"/>
                </a:solidFill>
              </a:rPr>
              <a:t>Google Docs, Microsoft Word Online, Zoho Writer</a:t>
            </a:r>
            <a:endParaRPr sz="2750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Herramientas de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creación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de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presentaciones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: </a:t>
            </a:r>
            <a:r>
              <a:rPr lang="en-US" sz="2750" dirty="0">
                <a:solidFill>
                  <a:srgbClr val="1F1F1F"/>
                </a:solidFill>
              </a:rPr>
              <a:t>Google Slides, Microsoft PowerPoint Online, Zoho Show</a:t>
            </a:r>
            <a:endParaRPr sz="2750" i="0" u="none" strike="noStrike" cap="none" dirty="0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 dirty="0">
                <a:solidFill>
                  <a:srgbClr val="121212"/>
                </a:solidFill>
              </a:rPr>
              <a:t>Herramientas para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crear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pizarras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 </a:t>
            </a:r>
            <a:r>
              <a:rPr lang="en-US" sz="2750" i="0" u="none" strike="noStrike" cap="none" dirty="0" err="1">
                <a:solidFill>
                  <a:srgbClr val="121212"/>
                </a:solidFill>
              </a:rPr>
              <a:t>interactivas</a:t>
            </a:r>
            <a:r>
              <a:rPr lang="en-US" sz="2750" i="0" u="none" strike="noStrike" cap="none" dirty="0">
                <a:solidFill>
                  <a:srgbClr val="121212"/>
                </a:solidFill>
              </a:rPr>
              <a:t>: </a:t>
            </a:r>
            <a:r>
              <a:rPr lang="en-US" sz="2750" dirty="0">
                <a:solidFill>
                  <a:srgbClr val="1F1F1F"/>
                </a:solidFill>
              </a:rPr>
              <a:t>Miro, Explain Everything, </a:t>
            </a:r>
            <a:r>
              <a:rPr lang="en-US" sz="2750" dirty="0" err="1">
                <a:solidFill>
                  <a:srgbClr val="1F1F1F"/>
                </a:solidFill>
              </a:rPr>
              <a:t>Limnu</a:t>
            </a:r>
            <a:endParaRPr sz="2750" i="0" u="none" strike="noStrike" cap="none" dirty="0" err="1">
              <a:solidFill>
                <a:srgbClr val="121212"/>
              </a:solidFill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i="0" u="none" strike="noStrike" cap="none">
              <a:solidFill>
                <a:srgbClr val="121212"/>
              </a:solidFill>
            </a:endParaRPr>
          </a:p>
        </p:txBody>
      </p:sp>
      <p:pic>
        <p:nvPicPr>
          <p:cNvPr id="281" name="Google Shape;281;g30dc6ac86cb_0_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08350" y="3615450"/>
            <a:ext cx="5801498" cy="386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0dc6ac86cb_0_84"/>
          <p:cNvSpPr txBox="1"/>
          <p:nvPr/>
        </p:nvSpPr>
        <p:spPr>
          <a:xfrm>
            <a:off x="12181700" y="7779450"/>
            <a:ext cx="5801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https://www.freepik.es/vector-gratis/carga-imagen-pagina-destino-concepto_5757091.htm#fromView=search&amp;page=1&amp;position=10&amp;uuid=c670ce8a-d43b-4824-899b-e49a8b77897f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FB91DA00-05F1-CBD4-2464-B0697EB61E58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52EABEFB-01F5-26F2-4943-65ABD565543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195b35e42_0_94"/>
          <p:cNvSpPr txBox="1"/>
          <p:nvPr/>
        </p:nvSpPr>
        <p:spPr>
          <a:xfrm>
            <a:off x="3058700" y="773900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Herramientas y tecnologías útiles para la enseñanza colaborativa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c195b35e42_0_94"/>
          <p:cNvSpPr/>
          <p:nvPr/>
        </p:nvSpPr>
        <p:spPr>
          <a:xfrm>
            <a:off x="-130877" y="-38241"/>
            <a:ext cx="2766900" cy="52185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c195b35e42_0_94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90" name="Google Shape;290;g2c195b35e42_0_94"/>
          <p:cNvSpPr/>
          <p:nvPr/>
        </p:nvSpPr>
        <p:spPr>
          <a:xfrm>
            <a:off x="-130877" y="5143500"/>
            <a:ext cx="2766900" cy="36654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c195b35e42_0_94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92" name="Google Shape;292;g2c195b35e42_0_94"/>
          <p:cNvSpPr txBox="1"/>
          <p:nvPr/>
        </p:nvSpPr>
        <p:spPr>
          <a:xfrm>
            <a:off x="3058700" y="3630250"/>
            <a:ext cx="7195800" cy="4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3050" b="1" i="0" u="none" strike="noStrike" cap="none">
                <a:solidFill>
                  <a:srgbClr val="121212"/>
                </a:solidFill>
              </a:rPr>
              <a:t>Evaluación y retroalimentación:</a:t>
            </a:r>
            <a:endParaRPr sz="3050" b="1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Herramientas para crear formularios y encuestas: </a:t>
            </a:r>
            <a:r>
              <a:rPr lang="en-US" sz="2750">
                <a:solidFill>
                  <a:srgbClr val="1F1F1F"/>
                </a:solidFill>
              </a:rPr>
              <a:t>Google Forms, SurveyMonkey, Typeform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Herramientas de rúbricas en línea: </a:t>
            </a:r>
            <a:r>
              <a:rPr lang="en-US" sz="2750">
                <a:solidFill>
                  <a:srgbClr val="1F1F1F"/>
                </a:solidFill>
              </a:rPr>
              <a:t>Rubistar, ClassDojo, EasyRubric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i="0" u="none" strike="noStrike" cap="none">
                <a:solidFill>
                  <a:srgbClr val="121212"/>
                </a:solidFill>
              </a:rPr>
              <a:t>Herramientas de portafolio digital: </a:t>
            </a:r>
            <a:r>
              <a:rPr lang="en-US" sz="2750">
                <a:solidFill>
                  <a:srgbClr val="1F1F1F"/>
                </a:solidFill>
              </a:rPr>
              <a:t>Mahara, Google Sites, Wix</a:t>
            </a:r>
            <a:endParaRPr sz="2750" i="0" u="none" strike="noStrike" cap="none">
              <a:solidFill>
                <a:srgbClr val="121212"/>
              </a:solidFill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i="0" u="none" strike="noStrike" cap="none">
              <a:solidFill>
                <a:srgbClr val="121212"/>
              </a:solidFill>
            </a:endParaRPr>
          </a:p>
        </p:txBody>
      </p:sp>
      <p:sp>
        <p:nvSpPr>
          <p:cNvPr id="293" name="Google Shape;293;g2c195b35e42_0_9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94" name="Google Shape;294;g2c195b35e42_0_94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96" name="Google Shape;296;g2c195b35e42_0_94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2c195b35e42_0_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72300" y="3522088"/>
            <a:ext cx="7195873" cy="47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c195b35e42_0_94"/>
          <p:cNvSpPr txBox="1"/>
          <p:nvPr/>
        </p:nvSpPr>
        <p:spPr>
          <a:xfrm>
            <a:off x="10307788" y="8266750"/>
            <a:ext cx="7524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https://www.freepik.es/foto-gratis/arreglo-vista-superior-diferentes-emociones_12558018.htm#fromView=search&amp;page=1&amp;position=1&amp;uuid=198d6aa5-96e7-426a-b63f-df05ce011045</a:t>
            </a:r>
            <a:endParaRPr sz="1100" dirty="0"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B7BF0442-B4CD-32EA-2E75-93F3072E71C7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1DED9156-3382-F252-8218-7AB644338AC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0d87ff6cf2_0_0"/>
          <p:cNvSpPr txBox="1"/>
          <p:nvPr/>
        </p:nvSpPr>
        <p:spPr>
          <a:xfrm>
            <a:off x="3058700" y="773900"/>
            <a:ext cx="14292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Herramientas y tecnologías útiles para la enseñanza colaborativa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0d87ff6cf2_0_0"/>
          <p:cNvSpPr/>
          <p:nvPr/>
        </p:nvSpPr>
        <p:spPr>
          <a:xfrm>
            <a:off x="-130877" y="-38241"/>
            <a:ext cx="2766900" cy="52185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0d87ff6cf2_0_0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06" name="Google Shape;306;g30d87ff6cf2_0_0"/>
          <p:cNvSpPr/>
          <p:nvPr/>
        </p:nvSpPr>
        <p:spPr>
          <a:xfrm>
            <a:off x="-130877" y="5143500"/>
            <a:ext cx="2766900" cy="36654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0d87ff6cf2_0_0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08" name="Google Shape;308;g30d87ff6cf2_0_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09" name="Google Shape;309;g30d87ff6cf2_0_0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11" name="Google Shape;311;g30d87ff6cf2_0_0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0d87ff6cf2_0_0"/>
          <p:cNvSpPr txBox="1"/>
          <p:nvPr/>
        </p:nvSpPr>
        <p:spPr>
          <a:xfrm>
            <a:off x="3229800" y="3686575"/>
            <a:ext cx="6603900" cy="3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 importante tenerlo en cuenta: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Facilidad de uso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Accesibilidad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Seguridad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-"/>
            </a:pPr>
            <a:r>
              <a:rPr lang="en-US" sz="275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Coste</a:t>
            </a: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0d87ff6cf2_0_0"/>
          <p:cNvSpPr/>
          <p:nvPr/>
        </p:nvSpPr>
        <p:spPr>
          <a:xfrm>
            <a:off x="14148424" y="5432775"/>
            <a:ext cx="2358052" cy="2057400"/>
          </a:xfrm>
          <a:custGeom>
            <a:avLst/>
            <a:gdLst/>
            <a:ahLst/>
            <a:cxnLst/>
            <a:rect l="l" t="t" r="r" b="b"/>
            <a:pathLst>
              <a:path w="2358052" h="2057400" extrusionOk="0">
                <a:moveTo>
                  <a:pt x="0" y="0"/>
                </a:moveTo>
                <a:lnTo>
                  <a:pt x="2358052" y="0"/>
                </a:lnTo>
                <a:lnTo>
                  <a:pt x="23580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75B1E225-1174-6931-6884-8792D81AE650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3D888477-135D-1B28-7E55-839447AB870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20" name="Google Shape;320;p9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22" name="Google Shape;322;p9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23" name="Google Shape;323;p9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24" name="Google Shape;324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15500902" y="4259543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326" name="Google Shape;326;p9"/>
          <p:cNvSpPr txBox="1"/>
          <p:nvPr/>
        </p:nvSpPr>
        <p:spPr>
          <a:xfrm>
            <a:off x="2950867" y="536678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 de reflexión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2950870" y="1769299"/>
            <a:ext cx="12309000" cy="710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5"/>
              </a:lnSpc>
              <a:buClr>
                <a:schemeClr val="dk1"/>
              </a:buClr>
              <a:buSzPts val="1100"/>
            </a:pP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Reflexione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buenas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US" sz="2200">
                <a:solidFill>
                  <a:srgbClr val="121212"/>
                </a:solidFill>
              </a:rPr>
              <a:t> de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ejemplos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proporcionados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00" dirty="0" err="1">
                <a:solidFill>
                  <a:srgbClr val="121212"/>
                </a:solidFill>
              </a:rPr>
              <a:t>Considere</a:t>
            </a:r>
            <a:r>
              <a:rPr lang="en-US" sz="2200" dirty="0">
                <a:solidFill>
                  <a:srgbClr val="121212"/>
                </a:solidFill>
              </a:rPr>
              <a:t> 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siguientes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r>
              <a:rPr lang="en-US" sz="22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2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¿Cómo contribuye la comunicación regular entre educadores, estudiantes y padres al éxito y al apoyo de los estudiantes? ¿Cuáles son algunas estrategias eficaces para mantener abiertos los canales de comunicación en entornos de aprendizaje mixto?</a:t>
            </a: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¿Por qué es esencial el aprendizaje continuo para que los profesores apliquen eficazmente las prácticas de aprendizaje mixto? ¿Cómo pueden las oportunidades de desarrollo profesional, como talleres, cursos en línea y tutorías entre iguales, ayudar a los educadores a adaptarse a las exigencias de un aula mixta?</a:t>
            </a: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Considere los ejemplos de herramientas y tecnologías útiles para la enseñanza colaborativa que se ofrecen en la información. ¿Cómo pueden estas herramientas mejorar la comunicación, la colaboración, la evaluación y la retroalimentación en entornos de enseñanza combinada? ¿Qué criterios deben tener en cuenta los educadores a la hora de seleccionar herramientas y tecnologías para su contexto educativo específico?</a:t>
            </a:r>
            <a:endParaRPr sz="2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4CD09AF5-B49C-8628-63EF-2DC0797DD9D1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3E01F8A1-7333-4053-9E48-01F8DEE8434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028700" y="827483"/>
            <a:ext cx="6990285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028688" y="3429001"/>
            <a:ext cx="6990300" cy="534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8" marR="0" lvl="1" indent="-299147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8" marR="0" lvl="1" indent="-299147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semipresencial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adecuado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un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concreto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teniendo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necesidades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disponibles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endParaRPr sz="2799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1" name="Google Shape;101;p2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2" name="Google Shape;102;p2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6" r="-37486"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3" name="Google Shape;103;p2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04" name="Google Shape;104;p2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3D31EACC-2AD7-6CE0-1CA7-B34FCF7F8D7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19b74c6c0_0_0"/>
          <p:cNvSpPr txBox="1"/>
          <p:nvPr/>
        </p:nvSpPr>
        <p:spPr>
          <a:xfrm>
            <a:off x="1028700" y="827483"/>
            <a:ext cx="6990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c19b74c6c0_0_0"/>
          <p:cNvSpPr txBox="1"/>
          <p:nvPr/>
        </p:nvSpPr>
        <p:spPr>
          <a:xfrm>
            <a:off x="1028688" y="3429001"/>
            <a:ext cx="6990300" cy="533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marR="0" lvl="1" indent="-40322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individualizado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5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322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mejores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endParaRPr sz="275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322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Font typeface="Arial"/>
              <a:buChar char="•"/>
            </a:pP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importancia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27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combinado</a:t>
            </a:r>
            <a:endParaRPr sz="2799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c19b74c6c0_0_0"/>
          <p:cNvSpPr/>
          <p:nvPr/>
        </p:nvSpPr>
        <p:spPr>
          <a:xfrm>
            <a:off x="9144000" y="3783991"/>
            <a:ext cx="9144000" cy="65031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c19b74c6c0_0_0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c19b74c6c0_0_0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4" name="Google Shape;114;g2c19b74c6c0_0_0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5" name="Google Shape;115;g2c19b74c6c0_0_0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6" r="-37486"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6" name="Google Shape;116;g2c19b74c6c0_0_0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17" name="Google Shape;117;g2c19b74c6c0_0_0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pic>
        <p:nvPicPr>
          <p:cNvPr id="2" name="Google Shape;92;p1">
            <a:extLst>
              <a:ext uri="{FF2B5EF4-FFF2-40B4-BE49-F238E27FC236}">
                <a16:creationId xmlns:a16="http://schemas.microsoft.com/office/drawing/2014/main" id="{9937C82F-9F37-2FFD-3089-8A8A35F2179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17044742" y="-150232"/>
            <a:ext cx="1246758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 rot="10800000">
            <a:off x="13961765" y="-1849"/>
            <a:ext cx="4329736" cy="4322808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24" name="Google Shape;124;p3"/>
          <p:cNvSpPr txBox="1"/>
          <p:nvPr/>
        </p:nvSpPr>
        <p:spPr>
          <a:xfrm>
            <a:off x="1028700" y="1052243"/>
            <a:ext cx="15308575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Prácticas de aprendizaje combinado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028700" y="2984157"/>
            <a:ext cx="14685900" cy="2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03225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Integración perfecta de la tecnología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Personalización basada en datos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 coherente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Actividades interactivas y colaborativas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225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●"/>
            </a:pPr>
            <a:r>
              <a:rPr lang="en-US"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 profesional continuo</a:t>
            </a:r>
            <a:endParaRPr sz="2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6826047" y="607663"/>
            <a:ext cx="842075" cy="8420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28" name="Google Shape;128;p3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30" name="Google Shape;130;p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8622938" y="8356288"/>
            <a:ext cx="648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101D20"/>
                </a:solidFill>
                <a:highlight>
                  <a:srgbClr val="FFFFFF"/>
                </a:highlight>
              </a:rPr>
              <a:t>Fuente: https://edynamiclearning.com/5-effective-blended-learning-strategies/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8680" y="2793320"/>
            <a:ext cx="6977843" cy="53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0E4C5954-F4F3-CEFF-EB79-4ABE4ABFCF2E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4F6247DA-271E-F45A-E88C-B6335CDF9CD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dc6ac86cb_0_0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0dc6ac86cb_0_0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39" name="Google Shape;139;g30dc6ac86cb_0_0"/>
          <p:cNvSpPr txBox="1"/>
          <p:nvPr/>
        </p:nvSpPr>
        <p:spPr>
          <a:xfrm>
            <a:off x="1074863" y="656125"/>
            <a:ext cx="121815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Integración perfecta de la tecnología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0dc6ac86cb_0_0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0dc6ac86cb_0_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42" name="Google Shape;142;g30dc6ac86cb_0_0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44" name="Google Shape;144;g30dc6ac86cb_0_0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0dc6ac86c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349" y="3095150"/>
            <a:ext cx="8417254" cy="5141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0dc6ac86cb_0_0"/>
          <p:cNvSpPr txBox="1"/>
          <p:nvPr/>
        </p:nvSpPr>
        <p:spPr>
          <a:xfrm>
            <a:off x="5042200" y="8320313"/>
            <a:ext cx="93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https://www.selesti.com/knowledge-hub/why-seamless-digital-integration-will-secure-a-commercially-sound-future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F620D7D1-33D7-0B6D-2759-E39BC4F404C4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345715EA-EBD5-EEE6-E09A-B1EFFE1CCC1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dc6ac86cb_0_14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dc6ac86cb_0_14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53" name="Google Shape;153;g30dc6ac86cb_0_14"/>
          <p:cNvSpPr txBox="1"/>
          <p:nvPr/>
        </p:nvSpPr>
        <p:spPr>
          <a:xfrm>
            <a:off x="1028700" y="1052243"/>
            <a:ext cx="15998688" cy="118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Personalización basada en datos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0dc6ac86cb_0_14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0dc6ac86cb_0_14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56" name="Google Shape;156;g30dc6ac86cb_0_14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58" name="Google Shape;158;g30dc6ac86cb_0_14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30dc6ac86cb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2250" y="2325075"/>
            <a:ext cx="12134894" cy="58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0dc6ac86cb_0_14"/>
          <p:cNvSpPr txBox="1"/>
          <p:nvPr/>
        </p:nvSpPr>
        <p:spPr>
          <a:xfrm>
            <a:off x="4711000" y="8312875"/>
            <a:ext cx="677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https://www.datahash.com/how-data-driven-personalization-can-impact-business/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315CA759-9D2F-F650-E5D7-B7899BEE3746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15EF7525-A11F-C135-B776-37AD89554D0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dc6ac86cb_0_28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0dc6ac86cb_0_28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67" name="Google Shape;167;g30dc6ac86cb_0_28"/>
          <p:cNvSpPr txBox="1"/>
          <p:nvPr/>
        </p:nvSpPr>
        <p:spPr>
          <a:xfrm>
            <a:off x="1002950" y="656125"/>
            <a:ext cx="12181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Comunicación coherente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0dc6ac86cb_0_28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0dc6ac86cb_0_2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70" name="Google Shape;170;g30dc6ac86cb_0_28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72" name="Google Shape;172;g30dc6ac86cb_0_28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30dc6ac86cb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12" y="1903988"/>
            <a:ext cx="9478318" cy="632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0dc6ac86cb_0_28"/>
          <p:cNvSpPr txBox="1"/>
          <p:nvPr/>
        </p:nvSpPr>
        <p:spPr>
          <a:xfrm>
            <a:off x="1927563" y="8401138"/>
            <a:ext cx="1476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https://www.freepik.es/foto-gratis/bodegon-concepto-redes-sociales_15694968.htm#fromView=search&amp;page=1&amp;position=0&amp;uuid=e0edf348-3351-4fa0-b64a-0d769e21c2cd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09B2168A-3C21-F46D-BBA6-940973E2E2F9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5F4C31A5-65CD-9D90-BD79-254D04BE22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dc6ac86cb_0_40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0dc6ac86cb_0_40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81" name="Google Shape;181;g30dc6ac86cb_0_40"/>
          <p:cNvSpPr txBox="1"/>
          <p:nvPr/>
        </p:nvSpPr>
        <p:spPr>
          <a:xfrm>
            <a:off x="1028700" y="607675"/>
            <a:ext cx="121815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>
                <a:solidFill>
                  <a:srgbClr val="033C5B"/>
                </a:solidFill>
              </a:rPr>
              <a:t>Actividades interactivas y colaborativas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0dc6ac86cb_0_40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0dc6ac86cb_0_40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84" name="Google Shape;184;g30dc6ac86cb_0_40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86" name="Google Shape;186;g30dc6ac86cb_0_40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30dc6ac86cb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325" y="2769125"/>
            <a:ext cx="7697357" cy="5141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0dc6ac86cb_0_40"/>
          <p:cNvSpPr txBox="1"/>
          <p:nvPr/>
        </p:nvSpPr>
        <p:spPr>
          <a:xfrm>
            <a:off x="2394125" y="8218800"/>
            <a:ext cx="1400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https://www.freepik.es/foto-gratis/personas-que-trabajan-espacio-oficina-elegante-acogedor_29794537.htm#fromView=search&amp;page=1&amp;position=6&amp;uuid=3a583d6c-b50f-49e8-a311-650b13706bc3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A56979D7-12C3-890F-3328-64110C47B413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D4CF65D5-D221-BBAA-3465-7350F722A6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dc6ac86cb_0_52"/>
          <p:cNvSpPr/>
          <p:nvPr/>
        </p:nvSpPr>
        <p:spPr>
          <a:xfrm>
            <a:off x="17044742" y="-150232"/>
            <a:ext cx="1246800" cy="89637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0dc6ac86cb_0_52"/>
          <p:cNvSpPr/>
          <p:nvPr/>
        </p:nvSpPr>
        <p:spPr>
          <a:xfrm rot="10800000">
            <a:off x="13957626" y="-5982"/>
            <a:ext cx="4333875" cy="4326941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95" name="Google Shape;195;g30dc6ac86cb_0_52"/>
          <p:cNvSpPr txBox="1"/>
          <p:nvPr/>
        </p:nvSpPr>
        <p:spPr>
          <a:xfrm>
            <a:off x="1028700" y="700000"/>
            <a:ext cx="12181500" cy="117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s-MX" sz="6950">
                <a:solidFill>
                  <a:srgbClr val="033C5B"/>
                </a:solidFill>
              </a:rPr>
              <a:t>Desarrollo profesional </a:t>
            </a:r>
            <a:r>
              <a:rPr lang="es-MX" sz="6950" err="1">
                <a:solidFill>
                  <a:srgbClr val="033C5B"/>
                </a:solidFill>
              </a:rPr>
              <a:t>continu</a:t>
            </a:r>
            <a:r>
              <a:rPr lang="en-US" sz="6950">
                <a:solidFill>
                  <a:srgbClr val="033C5B"/>
                </a:solidFill>
              </a:rPr>
              <a:t>o</a:t>
            </a:r>
            <a:endParaRPr sz="6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0dc6ac86cb_0_52"/>
          <p:cNvSpPr/>
          <p:nvPr/>
        </p:nvSpPr>
        <p:spPr>
          <a:xfrm>
            <a:off x="16826047" y="607663"/>
            <a:ext cx="841375" cy="841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0dc6ac86cb_0_52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198" name="Google Shape;198;g30dc6ac86cb_0_52"/>
          <p:cNvSpPr/>
          <p:nvPr/>
        </p:nvSpPr>
        <p:spPr>
          <a:xfrm>
            <a:off x="2956987" y="91424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BE"/>
          </a:p>
        </p:txBody>
      </p:sp>
      <p:sp>
        <p:nvSpPr>
          <p:cNvPr id="200" name="Google Shape;200;g30dc6ac86cb_0_52"/>
          <p:cNvSpPr/>
          <p:nvPr/>
        </p:nvSpPr>
        <p:spPr>
          <a:xfrm rot="5400000">
            <a:off x="9139175" y="173368"/>
            <a:ext cx="9600" cy="17271000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30dc6ac86cb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987" y="3004500"/>
            <a:ext cx="8999982" cy="514159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0dc6ac86cb_0_52"/>
          <p:cNvSpPr txBox="1"/>
          <p:nvPr/>
        </p:nvSpPr>
        <p:spPr>
          <a:xfrm>
            <a:off x="2769900" y="8188300"/>
            <a:ext cx="1274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reepik.es/vector-gratis/composicion-cultura-corporativa-ventanas-computadora-flechas-iconos-engranajes-copa-trofeo-personajes-garabatos-companeros-trabajo-ilustracion-vectorial_43869382.htm#fromView=search&amp;page=1&amp;position=4&amp;uuid=b6d50ae8-4e5e-44c7-9fb5-3e5b9035f8b3</a:t>
            </a:r>
            <a:endParaRPr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FDAAD18A-A755-A486-36DE-12A8077D4B87}"/>
              </a:ext>
            </a:extLst>
          </p:cNvPr>
          <p:cNvSpPr txBox="1"/>
          <p:nvPr/>
        </p:nvSpPr>
        <p:spPr>
          <a:xfrm>
            <a:off x="5547876" y="9087429"/>
            <a:ext cx="1068715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D1647CB2-44D2-AC77-B423-BFD895226D7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0932" y="9191625"/>
            <a:ext cx="1047619" cy="3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356ca-346a-4774-90c4-b8265c315fe5">
      <Terms xmlns="http://schemas.microsoft.com/office/infopath/2007/PartnerControls"/>
    </lcf76f155ced4ddcb4097134ff3c332f>
    <TaxCatchAll xmlns="80851ba6-372d-4eec-a67e-3d5093ef50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0D74CAA8C8594FB527560337980BAE" ma:contentTypeVersion="19" ma:contentTypeDescription="Ein neues Dokument erstellen." ma:contentTypeScope="" ma:versionID="de9c66bf42ae57207250e9ddcc5f2c23">
  <xsd:schema xmlns:xsd="http://www.w3.org/2001/XMLSchema" xmlns:xs="http://www.w3.org/2001/XMLSchema" xmlns:p="http://schemas.microsoft.com/office/2006/metadata/properties" xmlns:ns2="430356ca-346a-4774-90c4-b8265c315fe5" xmlns:ns3="80851ba6-372d-4eec-a67e-3d5093ef50d5" targetNamespace="http://schemas.microsoft.com/office/2006/metadata/properties" ma:root="true" ma:fieldsID="ae3ca1000d0d13e2f978f704e2abaa6a" ns2:_="" ns3:_="">
    <xsd:import namespace="430356ca-346a-4774-90c4-b8265c315fe5"/>
    <xsd:import namespace="80851ba6-372d-4eec-a67e-3d5093ef5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356ca-346a-4774-90c4-b8265c315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ac5efca-ab7b-4df3-a5b5-32f8be9274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51ba6-372d-4eec-a67e-3d5093ef5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7cff63cb-ef2b-47ba-aad7-787bf7359fba}" ma:internalName="TaxCatchAll" ma:showField="CatchAllData" ma:web="80851ba6-372d-4eec-a67e-3d5093ef50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EF090-29DE-411D-B370-845C95FBEBAE}">
  <ds:schemaRefs>
    <ds:schemaRef ds:uri="http://schemas.openxmlformats.org/package/2006/metadata/core-properties"/>
    <ds:schemaRef ds:uri="http://purl.org/dc/terms/"/>
    <ds:schemaRef ds:uri="430356ca-346a-4774-90c4-b8265c315fe5"/>
    <ds:schemaRef ds:uri="http://www.w3.org/XML/1998/namespace"/>
    <ds:schemaRef ds:uri="http://schemas.microsoft.com/office/infopath/2007/PartnerControls"/>
    <ds:schemaRef ds:uri="80851ba6-372d-4eec-a67e-3d5093ef50d5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F200619-B599-431A-B6D9-47D2479A4A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4DBA1-8D52-463D-92F6-53BFE26E7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356ca-346a-4774-90c4-b8265c315fe5"/>
    <ds:schemaRef ds:uri="80851ba6-372d-4eec-a67e-3d5093ef5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Custom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keywords>, docId:ECC5B28EB5DB99E7CA45E2D375BDB6F0</cp:keywords>
  <cp:lastModifiedBy>Sotiria Tsalamani</cp:lastModifiedBy>
  <cp:revision>25</cp:revision>
  <dcterms:created xsi:type="dcterms:W3CDTF">2006-08-16T00:00:00Z</dcterms:created>
  <dcterms:modified xsi:type="dcterms:W3CDTF">2024-11-08T18:36:47Z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0x0101001C0D74CAA8C8594FB527560337980BAE</vt:lpwstr>
  </property>
  <property fmtid="{D5CDD505-2E9C-101B-9397-08002B2CF9AE}" pid="3" name="MediaServiceImageTags">
    <vt:lpwstr/>
  </property>
</Properties>
</file>