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iCy9AOSIbR4sicno8lum0iXBe+Y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50"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tiria Tsalamani" userId="0aff0c30-cece-41cc-9db4-2deca530e686" providerId="ADAL" clId="{BBA192E5-F51E-4522-AFFD-7CA5724EA5DA}"/>
    <pc:docChg chg="modSld">
      <pc:chgData name="Sotiria Tsalamani" userId="0aff0c30-cece-41cc-9db4-2deca530e686" providerId="ADAL" clId="{BBA192E5-F51E-4522-AFFD-7CA5724EA5DA}" dt="2024-11-09T09:55:05.481" v="14" actId="404"/>
      <pc:docMkLst>
        <pc:docMk/>
      </pc:docMkLst>
      <pc:sldChg chg="modSp mod">
        <pc:chgData name="Sotiria Tsalamani" userId="0aff0c30-cece-41cc-9db4-2deca530e686" providerId="ADAL" clId="{BBA192E5-F51E-4522-AFFD-7CA5724EA5DA}" dt="2024-11-09T09:55:05.481" v="14" actId="404"/>
        <pc:sldMkLst>
          <pc:docMk/>
          <pc:sldMk cId="0" sldId="256"/>
        </pc:sldMkLst>
        <pc:spChg chg="mod">
          <ac:chgData name="Sotiria Tsalamani" userId="0aff0c30-cece-41cc-9db4-2deca530e686" providerId="ADAL" clId="{BBA192E5-F51E-4522-AFFD-7CA5724EA5DA}" dt="2024-11-09T09:55:05.481" v="14" actId="404"/>
          <ac:spMkLst>
            <pc:docMk/>
            <pc:sldMk cId="0" sldId="256"/>
            <ac:spMk id="8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f310491f3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g1f310491f3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0d847b50ad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5" name="Google Shape;205;g30d847b50ad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0d847b50ad_0_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0" name="Google Shape;220;g30d847b50ad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0d847b50ad_0_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5" name="Google Shape;235;g30d847b50ad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0d847b50ad_0_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0" name="Google Shape;250;g30d847b50ad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5" name="Google Shape;26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0" name="Google Shape;2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30d847b50ad_0_1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4" name="Google Shape;294;g30d847b50ad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8" name="Google Shape;30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30d847b50ad_0_1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6" name="Google Shape;326;g30d847b50ad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30d847b50ad_0_1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5" name="Google Shape;345;g30d847b50ad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f310491f38_0_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g1f310491f38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30d847b50ad_0_1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4" name="Google Shape;364;g30d847b50ad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30d847b50ad_0_1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3" name="Google Shape;383;g30d847b50ad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30d847b50ad_0_1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2" name="Google Shape;402;g30d847b50ad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1" name="Google Shape;42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f310491f38_0_1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g1f310491f38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0d847b50a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g30d847b50a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0d847b50ad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7" name="Google Shape;147;g30d847b50ad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0d847b50ad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0" name="Google Shape;160;g30d847b50ad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3" name="Google Shape;17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0" name="Google Shape;19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1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1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1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1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1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0"/>
          <p:cNvSpPr>
            <a:spLocks noGrp="1"/>
          </p:cNvSpPr>
          <p:nvPr>
            <p:ph type="pic" idx="2"/>
          </p:nvPr>
        </p:nvSpPr>
        <p:spPr>
          <a:xfrm>
            <a:off x="1792288" y="612775"/>
            <a:ext cx="5486400" cy="4114800"/>
          </a:xfrm>
          <a:prstGeom prst="rect">
            <a:avLst/>
          </a:prstGeom>
          <a:noFill/>
          <a:ln>
            <a:noFill/>
          </a:ln>
        </p:spPr>
      </p:sp>
      <p:sp>
        <p:nvSpPr>
          <p:cNvPr id="64" name="Google Shape;64;p2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0.png"/><Relationship Id="rId7"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0.png"/><Relationship Id="rId7"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0.png"/><Relationship Id="rId7"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0.png"/><Relationship Id="rId7"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8.jp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9.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7.jp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0.jp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1.jp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2.jp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png"/><Relationship Id="rId7"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7.jp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8.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8.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8.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8.jp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www.youtube.com/watch?v=Moj8vauvIvE" TargetMode="External"/><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0.png"/><Relationship Id="rId7"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g1f310491f38_0_0"/>
          <p:cNvSpPr txBox="1"/>
          <p:nvPr/>
        </p:nvSpPr>
        <p:spPr>
          <a:xfrm>
            <a:off x="1027691" y="2575555"/>
            <a:ext cx="9259200" cy="35086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200"/>
              <a:buFont typeface="Arial"/>
              <a:buNone/>
            </a:pPr>
            <a:r>
              <a:rPr lang="el-GR" sz="4400" b="1" i="0" u="none" strike="noStrike" cap="none" dirty="0">
                <a:solidFill>
                  <a:srgbClr val="FB8709"/>
                </a:solidFill>
                <a:latin typeface="Arial"/>
                <a:ea typeface="Arial"/>
                <a:cs typeface="Arial"/>
                <a:sym typeface="Arial"/>
              </a:rPr>
              <a:t>Ενότητα</a:t>
            </a:r>
            <a:r>
              <a:rPr lang="en-US" sz="4400" b="1" i="0" u="none" strike="noStrike" cap="none" dirty="0">
                <a:solidFill>
                  <a:srgbClr val="FB8709"/>
                </a:solidFill>
                <a:latin typeface="Arial"/>
                <a:ea typeface="Arial"/>
                <a:cs typeface="Arial"/>
                <a:sym typeface="Arial"/>
              </a:rPr>
              <a:t> 1 - </a:t>
            </a:r>
            <a:r>
              <a:rPr lang="en-US" sz="4400" b="1" i="0" u="none" strike="noStrike" cap="none" dirty="0" err="1">
                <a:solidFill>
                  <a:srgbClr val="FB8709"/>
                </a:solidFill>
                <a:latin typeface="Arial"/>
                <a:ea typeface="Arial"/>
                <a:cs typeface="Arial"/>
                <a:sym typeface="Arial"/>
              </a:rPr>
              <a:t>Εισ</a:t>
            </a:r>
            <a:r>
              <a:rPr lang="en-US" sz="4400" b="1" i="0" u="none" strike="noStrike" cap="none" dirty="0">
                <a:solidFill>
                  <a:srgbClr val="FB8709"/>
                </a:solidFill>
                <a:latin typeface="Arial"/>
                <a:ea typeface="Arial"/>
                <a:cs typeface="Arial"/>
                <a:sym typeface="Arial"/>
              </a:rPr>
              <a:t>αγωγή στη μικτή μάθηση και στις συνεργατικές μεθόδους διδασκαλίας</a:t>
            </a:r>
            <a:endParaRPr sz="4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0"/>
              <a:buFont typeface="Arial"/>
              <a:buNone/>
            </a:pPr>
            <a:r>
              <a:rPr lang="el-GR" sz="3200" b="1" i="0" u="none" strike="noStrike" cap="none" dirty="0">
                <a:solidFill>
                  <a:srgbClr val="053249"/>
                </a:solidFill>
                <a:latin typeface="Arial"/>
                <a:ea typeface="Arial"/>
                <a:cs typeface="Arial"/>
                <a:sym typeface="Arial"/>
              </a:rPr>
              <a:t>Μάθημα</a:t>
            </a:r>
            <a:r>
              <a:rPr lang="en-US" sz="3200" b="1" i="0" u="none" strike="noStrike" cap="none" dirty="0">
                <a:solidFill>
                  <a:srgbClr val="053249"/>
                </a:solidFill>
                <a:latin typeface="Arial"/>
                <a:ea typeface="Arial"/>
                <a:cs typeface="Arial"/>
                <a:sym typeface="Arial"/>
              </a:rPr>
              <a:t> 3 - Κατανόηση των μοντέλων μικτής μάθησης: Ενσωμάτωση των ηλεκτρονικών και διαπροσωπικών συνιστωσών</a:t>
            </a:r>
            <a:endParaRPr sz="3200" b="1" i="0" u="none" strike="noStrike" cap="none" dirty="0">
              <a:solidFill>
                <a:srgbClr val="000000"/>
              </a:solidFill>
              <a:latin typeface="Arial"/>
              <a:ea typeface="Arial"/>
              <a:cs typeface="Arial"/>
              <a:sym typeface="Arial"/>
            </a:endParaRPr>
          </a:p>
        </p:txBody>
      </p:sp>
      <p:sp>
        <p:nvSpPr>
          <p:cNvPr id="85" name="Google Shape;85;g1f310491f38_0_0"/>
          <p:cNvSpPr/>
          <p:nvPr/>
        </p:nvSpPr>
        <p:spPr>
          <a:xfrm rot="10800000">
            <a:off x="9676347" y="-1917767"/>
            <a:ext cx="10302875" cy="10259608"/>
          </a:xfrm>
          <a:custGeom>
            <a:avLst/>
            <a:gdLst/>
            <a:ahLst/>
            <a:cxnLst/>
            <a:rect l="l" t="t" r="r" b="b"/>
            <a:pathLst>
              <a:path w="6350000" h="6323333" extrusionOk="0">
                <a:moveTo>
                  <a:pt x="6350000" y="6323333"/>
                </a:moveTo>
                <a:lnTo>
                  <a:pt x="0" y="6323333"/>
                </a:lnTo>
                <a:lnTo>
                  <a:pt x="0" y="0"/>
                </a:lnTo>
                <a:lnTo>
                  <a:pt x="6350000" y="6323333"/>
                </a:lnTo>
                <a:close/>
              </a:path>
            </a:pathLst>
          </a:custGeom>
          <a:solidFill>
            <a:srgbClr val="FB8709"/>
          </a:solidFill>
          <a:ln>
            <a:noFill/>
          </a:ln>
        </p:spPr>
        <p:txBody>
          <a:bodyPr/>
          <a:lstStyle/>
          <a:p>
            <a:endParaRPr lang="en-BE"/>
          </a:p>
        </p:txBody>
      </p:sp>
      <p:sp>
        <p:nvSpPr>
          <p:cNvPr id="86" name="Google Shape;86;g1f310491f38_0_0"/>
          <p:cNvSpPr/>
          <p:nvPr/>
        </p:nvSpPr>
        <p:spPr>
          <a:xfrm rot="-5400000">
            <a:off x="13579267" y="5176268"/>
            <a:ext cx="5048250" cy="5173214"/>
          </a:xfrm>
          <a:custGeom>
            <a:avLst/>
            <a:gdLst/>
            <a:ahLst/>
            <a:cxnLst/>
            <a:rect l="l" t="t" r="r" b="b"/>
            <a:pathLst>
              <a:path w="6350000" h="6507187" extrusionOk="0">
                <a:moveTo>
                  <a:pt x="6350000" y="6507187"/>
                </a:moveTo>
                <a:lnTo>
                  <a:pt x="0" y="6507187"/>
                </a:lnTo>
                <a:lnTo>
                  <a:pt x="0" y="0"/>
                </a:lnTo>
                <a:lnTo>
                  <a:pt x="6350000" y="6507187"/>
                </a:lnTo>
                <a:close/>
              </a:path>
            </a:pathLst>
          </a:custGeom>
          <a:solidFill>
            <a:srgbClr val="053249"/>
          </a:solidFill>
          <a:ln>
            <a:noFill/>
          </a:ln>
        </p:spPr>
        <p:txBody>
          <a:bodyPr/>
          <a:lstStyle/>
          <a:p>
            <a:endParaRPr lang="en-BE"/>
          </a:p>
        </p:txBody>
      </p:sp>
      <p:sp>
        <p:nvSpPr>
          <p:cNvPr id="87" name="Google Shape;87;g1f310491f38_0_0"/>
          <p:cNvSpPr/>
          <p:nvPr/>
        </p:nvSpPr>
        <p:spPr>
          <a:xfrm>
            <a:off x="685288" y="6503003"/>
            <a:ext cx="3367356" cy="3367356"/>
          </a:xfrm>
          <a:custGeom>
            <a:avLst/>
            <a:gdLst/>
            <a:ahLst/>
            <a:cxnLst/>
            <a:rect l="l" t="t" r="r" b="b"/>
            <a:pathLst>
              <a:path w="3367356" h="3367356" extrusionOk="0">
                <a:moveTo>
                  <a:pt x="0" y="0"/>
                </a:moveTo>
                <a:lnTo>
                  <a:pt x="3367356" y="0"/>
                </a:lnTo>
                <a:lnTo>
                  <a:pt x="3367356" y="3367356"/>
                </a:lnTo>
                <a:lnTo>
                  <a:pt x="0" y="3367356"/>
                </a:lnTo>
                <a:lnTo>
                  <a:pt x="0" y="0"/>
                </a:lnTo>
                <a:close/>
              </a:path>
            </a:pathLst>
          </a:custGeom>
          <a:blipFill rotWithShape="1">
            <a:blip r:embed="rId3">
              <a:alphaModFix/>
            </a:blip>
            <a:stretch>
              <a:fillRect/>
            </a:stretch>
          </a:blipFill>
          <a:ln>
            <a:noFill/>
          </a:ln>
        </p:spPr>
        <p:txBody>
          <a:bodyPr/>
          <a:lstStyle/>
          <a:p>
            <a:endParaRPr lang="en-BE"/>
          </a:p>
        </p:txBody>
      </p:sp>
      <p:sp>
        <p:nvSpPr>
          <p:cNvPr id="88" name="Google Shape;88;g1f310491f38_0_0"/>
          <p:cNvSpPr/>
          <p:nvPr/>
        </p:nvSpPr>
        <p:spPr>
          <a:xfrm>
            <a:off x="685288" y="8961260"/>
            <a:ext cx="3742515" cy="1010479"/>
          </a:xfrm>
          <a:custGeom>
            <a:avLst/>
            <a:gdLst/>
            <a:ahLst/>
            <a:cxnLst/>
            <a:rect l="l" t="t" r="r" b="b"/>
            <a:pathLst>
              <a:path w="3742515" h="1010479" extrusionOk="0">
                <a:moveTo>
                  <a:pt x="0" y="0"/>
                </a:moveTo>
                <a:lnTo>
                  <a:pt x="3742515" y="0"/>
                </a:lnTo>
                <a:lnTo>
                  <a:pt x="3742515" y="1010479"/>
                </a:lnTo>
                <a:lnTo>
                  <a:pt x="0" y="1010479"/>
                </a:lnTo>
                <a:lnTo>
                  <a:pt x="0" y="0"/>
                </a:lnTo>
                <a:close/>
              </a:path>
            </a:pathLst>
          </a:custGeom>
          <a:blipFill rotWithShape="1">
            <a:blip r:embed="rId4">
              <a:alphaModFix/>
            </a:blip>
            <a:stretch>
              <a:fillRect/>
            </a:stretch>
          </a:blipFill>
          <a:ln>
            <a:noFill/>
          </a:ln>
        </p:spPr>
        <p:txBody>
          <a:bodyPr/>
          <a:lstStyle/>
          <a:p>
            <a:endParaRPr lang="en-BE"/>
          </a:p>
        </p:txBody>
      </p:sp>
      <p:sp>
        <p:nvSpPr>
          <p:cNvPr id="89" name="Google Shape;89;g1f310491f38_0_0"/>
          <p:cNvSpPr txBox="1"/>
          <p:nvPr/>
        </p:nvSpPr>
        <p:spPr>
          <a:xfrm>
            <a:off x="1028700" y="963481"/>
            <a:ext cx="11295300" cy="1190400"/>
          </a:xfrm>
          <a:prstGeom prst="rect">
            <a:avLst/>
          </a:prstGeom>
          <a:noFill/>
          <a:ln>
            <a:noFill/>
          </a:ln>
        </p:spPr>
        <p:txBody>
          <a:bodyPr spcFirstLastPara="1" wrap="square" lIns="0" tIns="0" rIns="0" bIns="0" anchor="t" anchorCtr="0">
            <a:spAutoFit/>
          </a:bodyPr>
          <a:lstStyle/>
          <a:p>
            <a:pPr marL="0" marR="0" lvl="0" indent="0" algn="l" rtl="0">
              <a:lnSpc>
                <a:spcPct val="121006"/>
              </a:lnSpc>
              <a:spcBef>
                <a:spcPts val="0"/>
              </a:spcBef>
              <a:spcAft>
                <a:spcPts val="0"/>
              </a:spcAft>
              <a:buClr>
                <a:srgbClr val="000000"/>
              </a:buClr>
              <a:buSzPts val="3499"/>
              <a:buFont typeface="Arial"/>
              <a:buNone/>
            </a:pPr>
            <a:r>
              <a:rPr lang="en-US" sz="3499" b="0" i="0" u="none" strike="noStrike" cap="none">
                <a:solidFill>
                  <a:srgbClr val="053249"/>
                </a:solidFill>
                <a:latin typeface="Arial"/>
                <a:ea typeface="Arial"/>
                <a:cs typeface="Arial"/>
                <a:sym typeface="Arial"/>
              </a:rPr>
              <a:t>CollaboratiVET Πρόγραμμα σπουδών για καθηγητές/εκπαιδευτές/εκπαιδευτικούς ΕΕΚ </a:t>
            </a:r>
            <a:endParaRPr sz="1400" b="0" i="0" u="none" strike="noStrike" cap="none">
              <a:solidFill>
                <a:srgbClr val="000000"/>
              </a:solidFill>
              <a:latin typeface="Arial"/>
              <a:ea typeface="Arial"/>
              <a:cs typeface="Arial"/>
              <a:sym typeface="Arial"/>
            </a:endParaRPr>
          </a:p>
        </p:txBody>
      </p:sp>
      <p:sp>
        <p:nvSpPr>
          <p:cNvPr id="91" name="Google Shape;91;g1f310491f38_0_0"/>
          <p:cNvSpPr txBox="1"/>
          <p:nvPr/>
        </p:nvSpPr>
        <p:spPr>
          <a:xfrm>
            <a:off x="4309328" y="8820168"/>
            <a:ext cx="6720600" cy="1292662"/>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2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050" b="0" i="0" u="none" strike="noStrike" cap="none" dirty="0">
              <a:solidFill>
                <a:srgbClr val="121212"/>
              </a:solidFill>
              <a:latin typeface="Arial"/>
              <a:ea typeface="Arial"/>
              <a:cs typeface="Arial"/>
              <a:sym typeface="Arial"/>
            </a:endParaRPr>
          </a:p>
        </p:txBody>
      </p:sp>
      <p:pic>
        <p:nvPicPr>
          <p:cNvPr id="2" name="Google Shape;92;p1">
            <a:extLst>
              <a:ext uri="{FF2B5EF4-FFF2-40B4-BE49-F238E27FC236}">
                <a16:creationId xmlns:a16="http://schemas.microsoft.com/office/drawing/2014/main" id="{D08648EB-5717-28AD-E9D8-C442C50554ED}"/>
              </a:ext>
            </a:extLst>
          </p:cNvPr>
          <p:cNvPicPr preferRelativeResize="0"/>
          <p:nvPr/>
        </p:nvPicPr>
        <p:blipFill rotWithShape="1">
          <a:blip r:embed="rId5">
            <a:alphaModFix/>
          </a:blip>
          <a:srcRect/>
          <a:stretch/>
        </p:blipFill>
        <p:spPr>
          <a:xfrm>
            <a:off x="16830938" y="9488286"/>
            <a:ext cx="1310997" cy="476726"/>
          </a:xfrm>
          <a:prstGeom prst="rect">
            <a:avLst/>
          </a:prstGeom>
          <a:noFill/>
          <a:ln>
            <a:noFill/>
          </a:ln>
        </p:spPr>
      </p:pic>
      <p:pic>
        <p:nvPicPr>
          <p:cNvPr id="3" name="Picture 2" descr="A group of people sitting at a table&#10;&#10;Description automatically generated">
            <a:extLst>
              <a:ext uri="{FF2B5EF4-FFF2-40B4-BE49-F238E27FC236}">
                <a16:creationId xmlns:a16="http://schemas.microsoft.com/office/drawing/2014/main" id="{665273AC-B178-2A30-3030-05997205D699}"/>
              </a:ext>
            </a:extLst>
          </p:cNvPr>
          <p:cNvPicPr>
            <a:picLocks noChangeAspect="1"/>
          </p:cNvPicPr>
          <p:nvPr/>
        </p:nvPicPr>
        <p:blipFill>
          <a:blip r:embed="rId6"/>
          <a:srcRect r="59736" b="14882"/>
          <a:stretch/>
        </p:blipFill>
        <p:spPr>
          <a:xfrm>
            <a:off x="10849375" y="777949"/>
            <a:ext cx="6515473" cy="77476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06"/>
        <p:cNvGrpSpPr/>
        <p:nvPr/>
      </p:nvGrpSpPr>
      <p:grpSpPr>
        <a:xfrm>
          <a:off x="0" y="0"/>
          <a:ext cx="0" cy="0"/>
          <a:chOff x="0" y="0"/>
          <a:chExt cx="0" cy="0"/>
        </a:xfrm>
      </p:grpSpPr>
      <p:sp>
        <p:nvSpPr>
          <p:cNvPr id="207" name="Google Shape;207;g30d847b50ad_0_39"/>
          <p:cNvSpPr/>
          <p:nvPr/>
        </p:nvSpPr>
        <p:spPr>
          <a:xfrm>
            <a:off x="0" y="0"/>
            <a:ext cx="5310000" cy="88041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g30d847b50ad_0_39"/>
          <p:cNvSpPr/>
          <p:nvPr/>
        </p:nvSpPr>
        <p:spPr>
          <a:xfrm>
            <a:off x="0" y="1157625"/>
            <a:ext cx="5302250" cy="7646437"/>
          </a:xfrm>
          <a:custGeom>
            <a:avLst/>
            <a:gdLst/>
            <a:ahLst/>
            <a:cxnLst/>
            <a:rect l="l" t="t" r="r" b="b"/>
            <a:pathLst>
              <a:path w="6350000" h="5310026" extrusionOk="0">
                <a:moveTo>
                  <a:pt x="6350000" y="5310026"/>
                </a:moveTo>
                <a:lnTo>
                  <a:pt x="0" y="5310026"/>
                </a:lnTo>
                <a:lnTo>
                  <a:pt x="0" y="0"/>
                </a:lnTo>
                <a:lnTo>
                  <a:pt x="6350000" y="5310026"/>
                </a:lnTo>
                <a:close/>
              </a:path>
            </a:pathLst>
          </a:custGeom>
          <a:solidFill>
            <a:srgbClr val="053249"/>
          </a:solidFill>
          <a:ln>
            <a:noFill/>
          </a:ln>
        </p:spPr>
        <p:txBody>
          <a:bodyPr/>
          <a:lstStyle/>
          <a:p>
            <a:endParaRPr lang="en-BE"/>
          </a:p>
        </p:txBody>
      </p:sp>
      <p:sp>
        <p:nvSpPr>
          <p:cNvPr id="209" name="Google Shape;209;g30d847b50ad_0_39"/>
          <p:cNvSpPr/>
          <p:nvPr/>
        </p:nvSpPr>
        <p:spPr>
          <a:xfrm flipH="1">
            <a:off x="-117412" y="6453106"/>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3">
              <a:alphaModFix/>
            </a:blip>
            <a:stretch>
              <a:fillRect/>
            </a:stretch>
          </a:blipFill>
          <a:ln>
            <a:noFill/>
          </a:ln>
        </p:spPr>
        <p:txBody>
          <a:bodyPr/>
          <a:lstStyle/>
          <a:p>
            <a:endParaRPr lang="en-BE"/>
          </a:p>
        </p:txBody>
      </p:sp>
      <p:sp>
        <p:nvSpPr>
          <p:cNvPr id="210" name="Google Shape;210;g30d847b50ad_0_39"/>
          <p:cNvSpPr/>
          <p:nvPr/>
        </p:nvSpPr>
        <p:spPr>
          <a:xfrm rot="10800000" flipH="1">
            <a:off x="1476106" y="0"/>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4">
              <a:alphaModFix/>
            </a:blip>
            <a:stretch>
              <a:fillRect/>
            </a:stretch>
          </a:blipFill>
          <a:ln>
            <a:noFill/>
          </a:ln>
        </p:spPr>
        <p:txBody>
          <a:bodyPr/>
          <a:lstStyle/>
          <a:p>
            <a:endParaRPr lang="en-BE"/>
          </a:p>
        </p:txBody>
      </p:sp>
      <p:sp>
        <p:nvSpPr>
          <p:cNvPr id="211" name="Google Shape;211;g30d847b50ad_0_39"/>
          <p:cNvSpPr txBox="1"/>
          <p:nvPr/>
        </p:nvSpPr>
        <p:spPr>
          <a:xfrm>
            <a:off x="5172149" y="550152"/>
            <a:ext cx="14044106" cy="1117229"/>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Clr>
                <a:srgbClr val="000000"/>
              </a:buClr>
              <a:buSzPts val="7000"/>
              <a:buFont typeface="Arial"/>
              <a:buNone/>
            </a:pPr>
            <a:r>
              <a:rPr lang="en-US" sz="6600" dirty="0" err="1">
                <a:solidFill>
                  <a:srgbClr val="033C5B"/>
                </a:solidFill>
              </a:rPr>
              <a:t>Δι</a:t>
            </a:r>
            <a:r>
              <a:rPr lang="en-US" sz="6600" dirty="0">
                <a:solidFill>
                  <a:srgbClr val="033C5B"/>
                </a:solidFill>
              </a:rPr>
              <a:t>αδικτυακές πλατφόρμες μάθησης</a:t>
            </a:r>
            <a:endParaRPr sz="1200" b="0" i="0" u="none" strike="noStrike" cap="none" dirty="0">
              <a:solidFill>
                <a:srgbClr val="000000"/>
              </a:solidFill>
              <a:latin typeface="Arial"/>
              <a:ea typeface="Arial"/>
              <a:cs typeface="Arial"/>
              <a:sym typeface="Arial"/>
            </a:endParaRPr>
          </a:p>
        </p:txBody>
      </p:sp>
      <p:sp>
        <p:nvSpPr>
          <p:cNvPr id="212" name="Google Shape;212;g30d847b50ad_0_3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213" name="Google Shape;213;g30d847b50ad_0_3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215" name="Google Shape;215;g30d847b50ad_0_39"/>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6" name="Google Shape;216;g30d847b50ad_0_39"/>
          <p:cNvPicPr preferRelativeResize="0"/>
          <p:nvPr/>
        </p:nvPicPr>
        <p:blipFill>
          <a:blip r:embed="rId7">
            <a:alphaModFix/>
          </a:blip>
          <a:stretch>
            <a:fillRect/>
          </a:stretch>
        </p:blipFill>
        <p:spPr>
          <a:xfrm>
            <a:off x="6640274" y="1968649"/>
            <a:ext cx="9038751" cy="6024376"/>
          </a:xfrm>
          <a:prstGeom prst="rect">
            <a:avLst/>
          </a:prstGeom>
          <a:noFill/>
          <a:ln>
            <a:noFill/>
          </a:ln>
        </p:spPr>
      </p:pic>
      <p:sp>
        <p:nvSpPr>
          <p:cNvPr id="217" name="Google Shape;217;g30d847b50ad_0_39"/>
          <p:cNvSpPr txBox="1"/>
          <p:nvPr/>
        </p:nvSpPr>
        <p:spPr>
          <a:xfrm>
            <a:off x="6135425" y="8090750"/>
            <a:ext cx="110244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https://www.freepik.es/foto-gratis/hombre-usando-almacenamiento-externo-usado_25777488.htm#fromView=search&amp;page=1&amp;position=0&amp;uuid=fcf53e85-bc61-4cc5-9f78-9d509edf8a14</a:t>
            </a:r>
            <a:endParaRPr/>
          </a:p>
        </p:txBody>
      </p:sp>
      <p:sp>
        <p:nvSpPr>
          <p:cNvPr id="2" name="Google Shape;128;p3">
            <a:extLst>
              <a:ext uri="{FF2B5EF4-FFF2-40B4-BE49-F238E27FC236}">
                <a16:creationId xmlns:a16="http://schemas.microsoft.com/office/drawing/2014/main" id="{A6B57F05-F6AA-2CE1-3BFC-A9D76844E241}"/>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3" name="Google Shape;92;p1">
            <a:extLst>
              <a:ext uri="{FF2B5EF4-FFF2-40B4-BE49-F238E27FC236}">
                <a16:creationId xmlns:a16="http://schemas.microsoft.com/office/drawing/2014/main" id="{B382E638-A55C-7004-C80E-73A71E06F172}"/>
              </a:ext>
            </a:extLst>
          </p:cNvPr>
          <p:cNvPicPr preferRelativeResize="0"/>
          <p:nvPr/>
        </p:nvPicPr>
        <p:blipFill rotWithShape="1">
          <a:blip r:embed="rId8">
            <a:alphaModFix/>
          </a:blip>
          <a:srcRect/>
          <a:stretch/>
        </p:blipFill>
        <p:spPr>
          <a:xfrm>
            <a:off x="16417863" y="9142466"/>
            <a:ext cx="1310997" cy="4767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21"/>
        <p:cNvGrpSpPr/>
        <p:nvPr/>
      </p:nvGrpSpPr>
      <p:grpSpPr>
        <a:xfrm>
          <a:off x="0" y="0"/>
          <a:ext cx="0" cy="0"/>
          <a:chOff x="0" y="0"/>
          <a:chExt cx="0" cy="0"/>
        </a:xfrm>
      </p:grpSpPr>
      <p:sp>
        <p:nvSpPr>
          <p:cNvPr id="222" name="Google Shape;222;g30d847b50ad_0_57"/>
          <p:cNvSpPr/>
          <p:nvPr/>
        </p:nvSpPr>
        <p:spPr>
          <a:xfrm>
            <a:off x="0" y="0"/>
            <a:ext cx="5310000" cy="88041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g30d847b50ad_0_57"/>
          <p:cNvSpPr/>
          <p:nvPr/>
        </p:nvSpPr>
        <p:spPr>
          <a:xfrm>
            <a:off x="0" y="1157625"/>
            <a:ext cx="5302250" cy="7646437"/>
          </a:xfrm>
          <a:custGeom>
            <a:avLst/>
            <a:gdLst/>
            <a:ahLst/>
            <a:cxnLst/>
            <a:rect l="l" t="t" r="r" b="b"/>
            <a:pathLst>
              <a:path w="6350000" h="5310026" extrusionOk="0">
                <a:moveTo>
                  <a:pt x="6350000" y="5310026"/>
                </a:moveTo>
                <a:lnTo>
                  <a:pt x="0" y="5310026"/>
                </a:lnTo>
                <a:lnTo>
                  <a:pt x="0" y="0"/>
                </a:lnTo>
                <a:lnTo>
                  <a:pt x="6350000" y="5310026"/>
                </a:lnTo>
                <a:close/>
              </a:path>
            </a:pathLst>
          </a:custGeom>
          <a:solidFill>
            <a:srgbClr val="053249"/>
          </a:solidFill>
          <a:ln>
            <a:noFill/>
          </a:ln>
        </p:spPr>
        <p:txBody>
          <a:bodyPr/>
          <a:lstStyle/>
          <a:p>
            <a:endParaRPr lang="en-BE"/>
          </a:p>
        </p:txBody>
      </p:sp>
      <p:sp>
        <p:nvSpPr>
          <p:cNvPr id="224" name="Google Shape;224;g30d847b50ad_0_57"/>
          <p:cNvSpPr/>
          <p:nvPr/>
        </p:nvSpPr>
        <p:spPr>
          <a:xfrm flipH="1">
            <a:off x="-117412" y="6453106"/>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3">
              <a:alphaModFix/>
            </a:blip>
            <a:stretch>
              <a:fillRect/>
            </a:stretch>
          </a:blipFill>
          <a:ln>
            <a:noFill/>
          </a:ln>
        </p:spPr>
        <p:txBody>
          <a:bodyPr/>
          <a:lstStyle/>
          <a:p>
            <a:endParaRPr lang="en-BE"/>
          </a:p>
        </p:txBody>
      </p:sp>
      <p:sp>
        <p:nvSpPr>
          <p:cNvPr id="225" name="Google Shape;225;g30d847b50ad_0_57"/>
          <p:cNvSpPr/>
          <p:nvPr/>
        </p:nvSpPr>
        <p:spPr>
          <a:xfrm rot="10800000" flipH="1">
            <a:off x="1476106" y="0"/>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4">
              <a:alphaModFix/>
            </a:blip>
            <a:stretch>
              <a:fillRect/>
            </a:stretch>
          </a:blipFill>
          <a:ln>
            <a:noFill/>
          </a:ln>
        </p:spPr>
        <p:txBody>
          <a:bodyPr/>
          <a:lstStyle/>
          <a:p>
            <a:endParaRPr lang="en-BE"/>
          </a:p>
        </p:txBody>
      </p:sp>
      <p:sp>
        <p:nvSpPr>
          <p:cNvPr id="226" name="Google Shape;226;g30d847b50ad_0_57"/>
          <p:cNvSpPr txBox="1"/>
          <p:nvPr/>
        </p:nvSpPr>
        <p:spPr>
          <a:xfrm>
            <a:off x="5934149" y="612250"/>
            <a:ext cx="12741778" cy="1015663"/>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Clr>
                <a:srgbClr val="000000"/>
              </a:buClr>
              <a:buSzPts val="7000"/>
              <a:buFont typeface="Arial"/>
              <a:buNone/>
            </a:pPr>
            <a:r>
              <a:rPr lang="en-US" sz="6000" dirty="0" err="1">
                <a:solidFill>
                  <a:srgbClr val="033C5B"/>
                </a:solidFill>
              </a:rPr>
              <a:t>Εκ</a:t>
            </a:r>
            <a:r>
              <a:rPr lang="en-US" sz="6000" dirty="0">
                <a:solidFill>
                  <a:srgbClr val="033C5B"/>
                </a:solidFill>
              </a:rPr>
              <a:t>παίδευση πρόσωπο με πρόσωπο</a:t>
            </a:r>
            <a:endParaRPr sz="1100" b="0" i="0" u="none" strike="noStrike" cap="none" dirty="0">
              <a:solidFill>
                <a:srgbClr val="000000"/>
              </a:solidFill>
              <a:latin typeface="Arial"/>
              <a:ea typeface="Arial"/>
              <a:cs typeface="Arial"/>
              <a:sym typeface="Arial"/>
            </a:endParaRPr>
          </a:p>
        </p:txBody>
      </p:sp>
      <p:sp>
        <p:nvSpPr>
          <p:cNvPr id="227" name="Google Shape;227;g30d847b50ad_0_5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228" name="Google Shape;228;g30d847b50ad_0_57"/>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230" name="Google Shape;230;g30d847b50ad_0_57"/>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g30d847b50ad_0_57"/>
          <p:cNvSpPr txBox="1"/>
          <p:nvPr/>
        </p:nvSpPr>
        <p:spPr>
          <a:xfrm>
            <a:off x="6135425" y="8090750"/>
            <a:ext cx="110244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https://www.freepik.es/foto-gratis/companeros-masculinos-hablando-oficina_2437031.htm#fromView=search&amp;page=1&amp;position=0&amp;uuid=1244c13d-40ab-4979-a092-0bc2181102f7</a:t>
            </a:r>
            <a:endParaRPr/>
          </a:p>
        </p:txBody>
      </p:sp>
      <p:pic>
        <p:nvPicPr>
          <p:cNvPr id="232" name="Google Shape;232;g30d847b50ad_0_57"/>
          <p:cNvPicPr preferRelativeResize="0"/>
          <p:nvPr/>
        </p:nvPicPr>
        <p:blipFill>
          <a:blip r:embed="rId7">
            <a:alphaModFix/>
          </a:blip>
          <a:stretch>
            <a:fillRect/>
          </a:stretch>
        </p:blipFill>
        <p:spPr>
          <a:xfrm>
            <a:off x="7074438" y="1842250"/>
            <a:ext cx="9146383" cy="6096100"/>
          </a:xfrm>
          <a:prstGeom prst="rect">
            <a:avLst/>
          </a:prstGeom>
          <a:noFill/>
          <a:ln>
            <a:noFill/>
          </a:ln>
        </p:spPr>
      </p:pic>
      <p:sp>
        <p:nvSpPr>
          <p:cNvPr id="2" name="Google Shape;128;p3">
            <a:extLst>
              <a:ext uri="{FF2B5EF4-FFF2-40B4-BE49-F238E27FC236}">
                <a16:creationId xmlns:a16="http://schemas.microsoft.com/office/drawing/2014/main" id="{FD56F41C-41E2-9F8A-81E3-57F57AA3001C}"/>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3" name="Google Shape;92;p1">
            <a:extLst>
              <a:ext uri="{FF2B5EF4-FFF2-40B4-BE49-F238E27FC236}">
                <a16:creationId xmlns:a16="http://schemas.microsoft.com/office/drawing/2014/main" id="{A080D053-A29D-2FA6-4696-A7EEA279081D}"/>
              </a:ext>
            </a:extLst>
          </p:cNvPr>
          <p:cNvPicPr preferRelativeResize="0"/>
          <p:nvPr/>
        </p:nvPicPr>
        <p:blipFill rotWithShape="1">
          <a:blip r:embed="rId8">
            <a:alphaModFix/>
          </a:blip>
          <a:srcRect/>
          <a:stretch/>
        </p:blipFill>
        <p:spPr>
          <a:xfrm>
            <a:off x="16417863" y="9142466"/>
            <a:ext cx="1310997" cy="4767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36"/>
        <p:cNvGrpSpPr/>
        <p:nvPr/>
      </p:nvGrpSpPr>
      <p:grpSpPr>
        <a:xfrm>
          <a:off x="0" y="0"/>
          <a:ext cx="0" cy="0"/>
          <a:chOff x="0" y="0"/>
          <a:chExt cx="0" cy="0"/>
        </a:xfrm>
      </p:grpSpPr>
      <p:sp>
        <p:nvSpPr>
          <p:cNvPr id="237" name="Google Shape;237;g30d847b50ad_0_73"/>
          <p:cNvSpPr/>
          <p:nvPr/>
        </p:nvSpPr>
        <p:spPr>
          <a:xfrm>
            <a:off x="0" y="0"/>
            <a:ext cx="5310000" cy="88041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g30d847b50ad_0_73"/>
          <p:cNvSpPr/>
          <p:nvPr/>
        </p:nvSpPr>
        <p:spPr>
          <a:xfrm>
            <a:off x="0" y="1157625"/>
            <a:ext cx="5302250" cy="7646437"/>
          </a:xfrm>
          <a:custGeom>
            <a:avLst/>
            <a:gdLst/>
            <a:ahLst/>
            <a:cxnLst/>
            <a:rect l="l" t="t" r="r" b="b"/>
            <a:pathLst>
              <a:path w="6350000" h="5310026" extrusionOk="0">
                <a:moveTo>
                  <a:pt x="6350000" y="5310026"/>
                </a:moveTo>
                <a:lnTo>
                  <a:pt x="0" y="5310026"/>
                </a:lnTo>
                <a:lnTo>
                  <a:pt x="0" y="0"/>
                </a:lnTo>
                <a:lnTo>
                  <a:pt x="6350000" y="5310026"/>
                </a:lnTo>
                <a:close/>
              </a:path>
            </a:pathLst>
          </a:custGeom>
          <a:solidFill>
            <a:srgbClr val="053249"/>
          </a:solidFill>
          <a:ln>
            <a:noFill/>
          </a:ln>
        </p:spPr>
        <p:txBody>
          <a:bodyPr/>
          <a:lstStyle/>
          <a:p>
            <a:endParaRPr lang="en-BE"/>
          </a:p>
        </p:txBody>
      </p:sp>
      <p:sp>
        <p:nvSpPr>
          <p:cNvPr id="239" name="Google Shape;239;g30d847b50ad_0_73"/>
          <p:cNvSpPr/>
          <p:nvPr/>
        </p:nvSpPr>
        <p:spPr>
          <a:xfrm flipH="1">
            <a:off x="-117412" y="6453106"/>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3">
              <a:alphaModFix/>
            </a:blip>
            <a:stretch>
              <a:fillRect/>
            </a:stretch>
          </a:blipFill>
          <a:ln>
            <a:noFill/>
          </a:ln>
        </p:spPr>
        <p:txBody>
          <a:bodyPr/>
          <a:lstStyle/>
          <a:p>
            <a:endParaRPr lang="en-BE"/>
          </a:p>
        </p:txBody>
      </p:sp>
      <p:sp>
        <p:nvSpPr>
          <p:cNvPr id="240" name="Google Shape;240;g30d847b50ad_0_73"/>
          <p:cNvSpPr/>
          <p:nvPr/>
        </p:nvSpPr>
        <p:spPr>
          <a:xfrm rot="10800000" flipH="1">
            <a:off x="1476106" y="0"/>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4">
              <a:alphaModFix/>
            </a:blip>
            <a:stretch>
              <a:fillRect/>
            </a:stretch>
          </a:blipFill>
          <a:ln>
            <a:noFill/>
          </a:ln>
        </p:spPr>
        <p:txBody>
          <a:bodyPr/>
          <a:lstStyle/>
          <a:p>
            <a:endParaRPr lang="en-BE"/>
          </a:p>
        </p:txBody>
      </p:sp>
      <p:sp>
        <p:nvSpPr>
          <p:cNvPr id="241" name="Google Shape;241;g30d847b50ad_0_73"/>
          <p:cNvSpPr txBox="1"/>
          <p:nvPr/>
        </p:nvSpPr>
        <p:spPr>
          <a:xfrm>
            <a:off x="5934149" y="612250"/>
            <a:ext cx="11733900" cy="22626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Clr>
                <a:srgbClr val="000000"/>
              </a:buClr>
              <a:buSzPts val="7000"/>
              <a:buFont typeface="Arial"/>
              <a:buNone/>
            </a:pPr>
            <a:r>
              <a:rPr lang="en-US" sz="7000">
                <a:solidFill>
                  <a:srgbClr val="033C5B"/>
                </a:solidFill>
              </a:rPr>
              <a:t>Σύγχρονες και ασύγχρονες δραστηριότητες</a:t>
            </a:r>
            <a:endParaRPr sz="1400" b="0" i="0" u="none" strike="noStrike" cap="none">
              <a:solidFill>
                <a:srgbClr val="000000"/>
              </a:solidFill>
              <a:latin typeface="Arial"/>
              <a:ea typeface="Arial"/>
              <a:cs typeface="Arial"/>
              <a:sym typeface="Arial"/>
            </a:endParaRPr>
          </a:p>
        </p:txBody>
      </p:sp>
      <p:sp>
        <p:nvSpPr>
          <p:cNvPr id="242" name="Google Shape;242;g30d847b50ad_0_7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243" name="Google Shape;243;g30d847b50ad_0_73"/>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245" name="Google Shape;245;g30d847b50ad_0_73"/>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g30d847b50ad_0_73"/>
          <p:cNvSpPr txBox="1"/>
          <p:nvPr/>
        </p:nvSpPr>
        <p:spPr>
          <a:xfrm>
            <a:off x="6135425" y="8090750"/>
            <a:ext cx="110244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https://www.freepik.es/vector-gratis/ilustracion-concepto-abstracto-arquitectura-empresarial_20769721.htm#fromView=search&amp;page=1&amp;position=0&amp;uuid=fd96cb21-e798-40c1-a2d5-b95be90ccc4b</a:t>
            </a:r>
            <a:endParaRPr/>
          </a:p>
        </p:txBody>
      </p:sp>
      <p:pic>
        <p:nvPicPr>
          <p:cNvPr id="247" name="Google Shape;247;g30d847b50ad_0_73"/>
          <p:cNvPicPr preferRelativeResize="0"/>
          <p:nvPr/>
        </p:nvPicPr>
        <p:blipFill>
          <a:blip r:embed="rId7">
            <a:alphaModFix/>
          </a:blip>
          <a:stretch>
            <a:fillRect/>
          </a:stretch>
        </p:blipFill>
        <p:spPr>
          <a:xfrm>
            <a:off x="8332550" y="3027250"/>
            <a:ext cx="4911099" cy="4911099"/>
          </a:xfrm>
          <a:prstGeom prst="rect">
            <a:avLst/>
          </a:prstGeom>
          <a:noFill/>
          <a:ln>
            <a:noFill/>
          </a:ln>
        </p:spPr>
      </p:pic>
      <p:sp>
        <p:nvSpPr>
          <p:cNvPr id="2" name="Google Shape;128;p3">
            <a:extLst>
              <a:ext uri="{FF2B5EF4-FFF2-40B4-BE49-F238E27FC236}">
                <a16:creationId xmlns:a16="http://schemas.microsoft.com/office/drawing/2014/main" id="{532E765A-A6C4-93CF-ECF1-353B8EA9B293}"/>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3" name="Google Shape;92;p1">
            <a:extLst>
              <a:ext uri="{FF2B5EF4-FFF2-40B4-BE49-F238E27FC236}">
                <a16:creationId xmlns:a16="http://schemas.microsoft.com/office/drawing/2014/main" id="{D665B382-91DA-228F-BF57-508F4843B872}"/>
              </a:ext>
            </a:extLst>
          </p:cNvPr>
          <p:cNvPicPr preferRelativeResize="0"/>
          <p:nvPr/>
        </p:nvPicPr>
        <p:blipFill rotWithShape="1">
          <a:blip r:embed="rId8">
            <a:alphaModFix/>
          </a:blip>
          <a:srcRect/>
          <a:stretch/>
        </p:blipFill>
        <p:spPr>
          <a:xfrm>
            <a:off x="16417863" y="9142466"/>
            <a:ext cx="1310997" cy="4767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51"/>
        <p:cNvGrpSpPr/>
        <p:nvPr/>
      </p:nvGrpSpPr>
      <p:grpSpPr>
        <a:xfrm>
          <a:off x="0" y="0"/>
          <a:ext cx="0" cy="0"/>
          <a:chOff x="0" y="0"/>
          <a:chExt cx="0" cy="0"/>
        </a:xfrm>
      </p:grpSpPr>
      <p:sp>
        <p:nvSpPr>
          <p:cNvPr id="252" name="Google Shape;252;g30d847b50ad_0_89"/>
          <p:cNvSpPr/>
          <p:nvPr/>
        </p:nvSpPr>
        <p:spPr>
          <a:xfrm>
            <a:off x="0" y="0"/>
            <a:ext cx="5310000" cy="88041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g30d847b50ad_0_89"/>
          <p:cNvSpPr/>
          <p:nvPr/>
        </p:nvSpPr>
        <p:spPr>
          <a:xfrm>
            <a:off x="0" y="1157625"/>
            <a:ext cx="5302250" cy="7646437"/>
          </a:xfrm>
          <a:custGeom>
            <a:avLst/>
            <a:gdLst/>
            <a:ahLst/>
            <a:cxnLst/>
            <a:rect l="l" t="t" r="r" b="b"/>
            <a:pathLst>
              <a:path w="6350000" h="5310026" extrusionOk="0">
                <a:moveTo>
                  <a:pt x="6350000" y="5310026"/>
                </a:moveTo>
                <a:lnTo>
                  <a:pt x="0" y="5310026"/>
                </a:lnTo>
                <a:lnTo>
                  <a:pt x="0" y="0"/>
                </a:lnTo>
                <a:lnTo>
                  <a:pt x="6350000" y="5310026"/>
                </a:lnTo>
                <a:close/>
              </a:path>
            </a:pathLst>
          </a:custGeom>
          <a:solidFill>
            <a:srgbClr val="053249"/>
          </a:solidFill>
          <a:ln>
            <a:noFill/>
          </a:ln>
        </p:spPr>
        <p:txBody>
          <a:bodyPr/>
          <a:lstStyle/>
          <a:p>
            <a:endParaRPr lang="en-BE"/>
          </a:p>
        </p:txBody>
      </p:sp>
      <p:sp>
        <p:nvSpPr>
          <p:cNvPr id="254" name="Google Shape;254;g30d847b50ad_0_89"/>
          <p:cNvSpPr/>
          <p:nvPr/>
        </p:nvSpPr>
        <p:spPr>
          <a:xfrm flipH="1">
            <a:off x="-117412" y="6453106"/>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3">
              <a:alphaModFix/>
            </a:blip>
            <a:stretch>
              <a:fillRect/>
            </a:stretch>
          </a:blipFill>
          <a:ln>
            <a:noFill/>
          </a:ln>
        </p:spPr>
        <p:txBody>
          <a:bodyPr/>
          <a:lstStyle/>
          <a:p>
            <a:endParaRPr lang="en-BE"/>
          </a:p>
        </p:txBody>
      </p:sp>
      <p:sp>
        <p:nvSpPr>
          <p:cNvPr id="255" name="Google Shape;255;g30d847b50ad_0_89"/>
          <p:cNvSpPr/>
          <p:nvPr/>
        </p:nvSpPr>
        <p:spPr>
          <a:xfrm rot="10800000" flipH="1">
            <a:off x="1476106" y="0"/>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4">
              <a:alphaModFix/>
            </a:blip>
            <a:stretch>
              <a:fillRect/>
            </a:stretch>
          </a:blipFill>
          <a:ln>
            <a:noFill/>
          </a:ln>
        </p:spPr>
        <p:txBody>
          <a:bodyPr/>
          <a:lstStyle/>
          <a:p>
            <a:endParaRPr lang="en-BE"/>
          </a:p>
        </p:txBody>
      </p:sp>
      <p:sp>
        <p:nvSpPr>
          <p:cNvPr id="256" name="Google Shape;256;g30d847b50ad_0_89"/>
          <p:cNvSpPr txBox="1"/>
          <p:nvPr/>
        </p:nvSpPr>
        <p:spPr>
          <a:xfrm>
            <a:off x="5934149" y="612250"/>
            <a:ext cx="11733900" cy="10776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Clr>
                <a:srgbClr val="000000"/>
              </a:buClr>
              <a:buSzPts val="7000"/>
              <a:buFont typeface="Arial"/>
              <a:buNone/>
            </a:pPr>
            <a:r>
              <a:rPr lang="en-US" sz="7000">
                <a:solidFill>
                  <a:srgbClr val="033C5B"/>
                </a:solidFill>
              </a:rPr>
              <a:t>Διαφοροποιημένη διδασκαλία</a:t>
            </a:r>
            <a:endParaRPr sz="1400" b="0" i="0" u="none" strike="noStrike" cap="none">
              <a:solidFill>
                <a:srgbClr val="000000"/>
              </a:solidFill>
              <a:latin typeface="Arial"/>
              <a:ea typeface="Arial"/>
              <a:cs typeface="Arial"/>
              <a:sym typeface="Arial"/>
            </a:endParaRPr>
          </a:p>
        </p:txBody>
      </p:sp>
      <p:sp>
        <p:nvSpPr>
          <p:cNvPr id="257" name="Google Shape;257;g30d847b50ad_0_8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258" name="Google Shape;258;g30d847b50ad_0_8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260" name="Google Shape;260;g30d847b50ad_0_89"/>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g30d847b50ad_0_89"/>
          <p:cNvSpPr txBox="1"/>
          <p:nvPr/>
        </p:nvSpPr>
        <p:spPr>
          <a:xfrm>
            <a:off x="6135425" y="8090750"/>
            <a:ext cx="110244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https://www.freepik.es/foto-gratis/cerrar-mujer-sosteniendo-libro_12977090.htm#fromView=search&amp;page=1&amp;position=19&amp;uuid=278d3d1d-e68c-44c4-97a8-774cc6058dc2</a:t>
            </a:r>
            <a:endParaRPr/>
          </a:p>
        </p:txBody>
      </p:sp>
      <p:pic>
        <p:nvPicPr>
          <p:cNvPr id="262" name="Google Shape;262;g30d847b50ad_0_89"/>
          <p:cNvPicPr preferRelativeResize="0"/>
          <p:nvPr/>
        </p:nvPicPr>
        <p:blipFill>
          <a:blip r:embed="rId7">
            <a:alphaModFix/>
          </a:blip>
          <a:stretch>
            <a:fillRect/>
          </a:stretch>
        </p:blipFill>
        <p:spPr>
          <a:xfrm>
            <a:off x="6823875" y="1842250"/>
            <a:ext cx="9146383" cy="6096100"/>
          </a:xfrm>
          <a:prstGeom prst="rect">
            <a:avLst/>
          </a:prstGeom>
          <a:noFill/>
          <a:ln>
            <a:noFill/>
          </a:ln>
        </p:spPr>
      </p:pic>
      <p:sp>
        <p:nvSpPr>
          <p:cNvPr id="2" name="Google Shape;128;p3">
            <a:extLst>
              <a:ext uri="{FF2B5EF4-FFF2-40B4-BE49-F238E27FC236}">
                <a16:creationId xmlns:a16="http://schemas.microsoft.com/office/drawing/2014/main" id="{092041D0-9D0B-FB8B-BBE5-BADE1EC10DA2}"/>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3" name="Google Shape;92;p1">
            <a:extLst>
              <a:ext uri="{FF2B5EF4-FFF2-40B4-BE49-F238E27FC236}">
                <a16:creationId xmlns:a16="http://schemas.microsoft.com/office/drawing/2014/main" id="{6ADDE1CA-BF33-0813-CCC6-4D5812B97C21}"/>
              </a:ext>
            </a:extLst>
          </p:cNvPr>
          <p:cNvPicPr preferRelativeResize="0"/>
          <p:nvPr/>
        </p:nvPicPr>
        <p:blipFill rotWithShape="1">
          <a:blip r:embed="rId8">
            <a:alphaModFix/>
          </a:blip>
          <a:srcRect/>
          <a:stretch/>
        </p:blipFill>
        <p:spPr>
          <a:xfrm>
            <a:off x="16417863" y="9142466"/>
            <a:ext cx="1310997" cy="47672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66"/>
        <p:cNvGrpSpPr/>
        <p:nvPr/>
      </p:nvGrpSpPr>
      <p:grpSpPr>
        <a:xfrm>
          <a:off x="0" y="0"/>
          <a:ext cx="0" cy="0"/>
          <a:chOff x="0" y="0"/>
          <a:chExt cx="0" cy="0"/>
        </a:xfrm>
      </p:grpSpPr>
      <p:sp>
        <p:nvSpPr>
          <p:cNvPr id="267" name="Google Shape;267;p6"/>
          <p:cNvSpPr txBox="1"/>
          <p:nvPr/>
        </p:nvSpPr>
        <p:spPr>
          <a:xfrm>
            <a:off x="734025" y="1789150"/>
            <a:ext cx="15322800" cy="3399000"/>
          </a:xfrm>
          <a:prstGeom prst="rect">
            <a:avLst/>
          </a:prstGeom>
          <a:noFill/>
          <a:ln>
            <a:noFill/>
          </a:ln>
        </p:spPr>
        <p:txBody>
          <a:bodyPr spcFirstLastPara="1" wrap="square" lIns="0" tIns="0" rIns="0" bIns="0" anchor="t" anchorCtr="0">
            <a:spAutoFit/>
          </a:bodyPr>
          <a:lstStyle/>
          <a:p>
            <a:pPr marL="0" marR="0" lvl="0" indent="0" algn="l" rtl="0">
              <a:lnSpc>
                <a:spcPct val="110012"/>
              </a:lnSpc>
              <a:spcBef>
                <a:spcPts val="0"/>
              </a:spcBef>
              <a:spcAft>
                <a:spcPts val="0"/>
              </a:spcAft>
              <a:buClr>
                <a:srgbClr val="000000"/>
              </a:buClr>
              <a:buSzPts val="6900"/>
              <a:buFont typeface="Arial"/>
              <a:buNone/>
            </a:pPr>
            <a:r>
              <a:rPr lang="en-US" sz="6900" b="0" i="0" u="none" strike="noStrike" cap="none">
                <a:solidFill>
                  <a:srgbClr val="033C5B"/>
                </a:solidFill>
                <a:latin typeface="Arial"/>
                <a:ea typeface="Arial"/>
                <a:cs typeface="Arial"/>
                <a:sym typeface="Arial"/>
              </a:rPr>
              <a:t>Πώς να ενσωματώσετε τα διαδικτυακά και τα δια ζώσης στοιχεία της μικτής μάθησης</a:t>
            </a:r>
            <a:endParaRPr sz="6900" b="0" i="0" u="none" strike="noStrike" cap="none">
              <a:solidFill>
                <a:srgbClr val="000000"/>
              </a:solidFill>
              <a:latin typeface="Arial"/>
              <a:ea typeface="Arial"/>
              <a:cs typeface="Arial"/>
              <a:sym typeface="Arial"/>
            </a:endParaRPr>
          </a:p>
        </p:txBody>
      </p:sp>
      <p:sp>
        <p:nvSpPr>
          <p:cNvPr id="268" name="Google Shape;268;p6"/>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6"/>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6"/>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271" name="Google Shape;271;p6"/>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lang="en-BE"/>
          </a:p>
        </p:txBody>
      </p:sp>
      <p:sp>
        <p:nvSpPr>
          <p:cNvPr id="272" name="Google Shape;272;p6"/>
          <p:cNvSpPr txBox="1"/>
          <p:nvPr/>
        </p:nvSpPr>
        <p:spPr>
          <a:xfrm>
            <a:off x="734025" y="5362763"/>
            <a:ext cx="15672600" cy="2809800"/>
          </a:xfrm>
          <a:prstGeom prst="rect">
            <a:avLst/>
          </a:prstGeom>
          <a:noFill/>
          <a:ln>
            <a:noFill/>
          </a:ln>
        </p:spPr>
        <p:txBody>
          <a:bodyPr spcFirstLastPara="1" wrap="square" lIns="0" tIns="0" rIns="0" bIns="0" anchor="t" anchorCtr="0">
            <a:spAutoFit/>
          </a:bodyPr>
          <a:lstStyle/>
          <a:p>
            <a:pPr marL="0" marR="0" lvl="0" indent="0" algn="just" rtl="0">
              <a:lnSpc>
                <a:spcPct val="107916"/>
              </a:lnSpc>
              <a:spcBef>
                <a:spcPts val="0"/>
              </a:spcBef>
              <a:spcAft>
                <a:spcPts val="0"/>
              </a:spcAft>
              <a:buClr>
                <a:schemeClr val="dk1"/>
              </a:buClr>
              <a:buSzPts val="1100"/>
              <a:buFont typeface="Arial"/>
              <a:buNone/>
            </a:pPr>
            <a:r>
              <a:rPr lang="en-US" sz="2750" b="0" i="0" u="none" strike="noStrike" cap="none">
                <a:solidFill>
                  <a:schemeClr val="dk1"/>
                </a:solidFill>
                <a:latin typeface="Arial"/>
                <a:ea typeface="Arial"/>
                <a:cs typeface="Arial"/>
                <a:sym typeface="Arial"/>
              </a:rPr>
              <a:t>Ακολουθούν μερικές κρίσιμες ενέργειες και πράγματα που πρέπει να σκεφτείτε:</a:t>
            </a:r>
            <a:endParaRPr sz="2750" b="0" i="0" u="none" strike="noStrike" cap="none">
              <a:solidFill>
                <a:schemeClr val="dk1"/>
              </a:solidFill>
              <a:latin typeface="Arial"/>
              <a:ea typeface="Arial"/>
              <a:cs typeface="Arial"/>
              <a:sym typeface="Arial"/>
            </a:endParaRPr>
          </a:p>
          <a:p>
            <a:pPr marL="457200" marR="0" lvl="0" indent="-403225" algn="just" rtl="0">
              <a:lnSpc>
                <a:spcPct val="107916"/>
              </a:lnSpc>
              <a:spcBef>
                <a:spcPts val="800"/>
              </a:spcBef>
              <a:spcAft>
                <a:spcPts val="0"/>
              </a:spcAft>
              <a:buClr>
                <a:schemeClr val="dk1"/>
              </a:buClr>
              <a:buSzPts val="2750"/>
              <a:buFont typeface="Arial"/>
              <a:buAutoNum type="arabicPeriod"/>
            </a:pPr>
            <a:r>
              <a:rPr lang="en-US" sz="2750" b="0" i="0" u="none" strike="noStrike" cap="none">
                <a:solidFill>
                  <a:schemeClr val="dk1"/>
                </a:solidFill>
                <a:latin typeface="Arial"/>
                <a:ea typeface="Arial"/>
                <a:cs typeface="Arial"/>
                <a:sym typeface="Arial"/>
              </a:rPr>
              <a:t>Σχεδιασμός και αξιολόγηση αναγκών</a:t>
            </a:r>
            <a:endParaRPr sz="2750" b="0" i="0" u="none" strike="noStrike" cap="none">
              <a:solidFill>
                <a:schemeClr val="dk1"/>
              </a:solidFill>
              <a:latin typeface="Arial"/>
              <a:ea typeface="Arial"/>
              <a:cs typeface="Arial"/>
              <a:sym typeface="Arial"/>
            </a:endParaRPr>
          </a:p>
          <a:p>
            <a:pPr marL="457200" marR="0" lvl="0" indent="-403225" algn="just" rtl="0">
              <a:lnSpc>
                <a:spcPct val="107916"/>
              </a:lnSpc>
              <a:spcBef>
                <a:spcPts val="0"/>
              </a:spcBef>
              <a:spcAft>
                <a:spcPts val="0"/>
              </a:spcAft>
              <a:buClr>
                <a:schemeClr val="dk1"/>
              </a:buClr>
              <a:buSzPts val="2750"/>
              <a:buFont typeface="Arial"/>
              <a:buAutoNum type="arabicPeriod"/>
            </a:pPr>
            <a:r>
              <a:rPr lang="en-US" sz="2750" b="0" i="0" u="none" strike="noStrike" cap="none">
                <a:solidFill>
                  <a:schemeClr val="dk1"/>
                </a:solidFill>
                <a:latin typeface="Arial"/>
                <a:ea typeface="Arial"/>
                <a:cs typeface="Arial"/>
                <a:sym typeface="Arial"/>
              </a:rPr>
              <a:t>Επιλογή των κατάλληλων πλατφορμών και εργαλείων</a:t>
            </a:r>
            <a:endParaRPr sz="2750" b="0" i="0" u="none" strike="noStrike" cap="none">
              <a:solidFill>
                <a:schemeClr val="dk1"/>
              </a:solidFill>
              <a:latin typeface="Arial"/>
              <a:ea typeface="Arial"/>
              <a:cs typeface="Arial"/>
              <a:sym typeface="Arial"/>
            </a:endParaRPr>
          </a:p>
          <a:p>
            <a:pPr marL="457200" marR="0" lvl="0" indent="-403225" algn="just" rtl="0">
              <a:lnSpc>
                <a:spcPct val="107916"/>
              </a:lnSpc>
              <a:spcBef>
                <a:spcPts val="0"/>
              </a:spcBef>
              <a:spcAft>
                <a:spcPts val="0"/>
              </a:spcAft>
              <a:buClr>
                <a:schemeClr val="dk1"/>
              </a:buClr>
              <a:buSzPts val="2750"/>
              <a:buFont typeface="Arial"/>
              <a:buAutoNum type="arabicPeriod"/>
            </a:pPr>
            <a:r>
              <a:rPr lang="en-US" sz="2750" b="0" i="0" u="none" strike="noStrike" cap="none">
                <a:solidFill>
                  <a:schemeClr val="dk1"/>
                </a:solidFill>
                <a:latin typeface="Arial"/>
                <a:ea typeface="Arial"/>
                <a:cs typeface="Arial"/>
                <a:sym typeface="Arial"/>
              </a:rPr>
              <a:t>Δημιουργώντας ενδιαφέροντα online μαθήματα</a:t>
            </a:r>
            <a:endParaRPr sz="2750" b="0" i="0" u="none" strike="noStrike" cap="none">
              <a:solidFill>
                <a:schemeClr val="dk1"/>
              </a:solidFill>
              <a:latin typeface="Arial"/>
              <a:ea typeface="Arial"/>
              <a:cs typeface="Arial"/>
              <a:sym typeface="Arial"/>
            </a:endParaRPr>
          </a:p>
          <a:p>
            <a:pPr marL="457200" marR="0" lvl="0" indent="-403225" algn="just" rtl="0">
              <a:lnSpc>
                <a:spcPct val="107916"/>
              </a:lnSpc>
              <a:spcBef>
                <a:spcPts val="0"/>
              </a:spcBef>
              <a:spcAft>
                <a:spcPts val="0"/>
              </a:spcAft>
              <a:buClr>
                <a:schemeClr val="dk1"/>
              </a:buClr>
              <a:buSzPts val="2750"/>
              <a:buFont typeface="Arial"/>
              <a:buAutoNum type="arabicPeriod"/>
            </a:pPr>
            <a:r>
              <a:rPr lang="en-US" sz="2750" b="0" i="0" u="none" strike="noStrike" cap="none">
                <a:solidFill>
                  <a:schemeClr val="dk1"/>
                </a:solidFill>
                <a:latin typeface="Arial"/>
                <a:ea typeface="Arial"/>
                <a:cs typeface="Arial"/>
                <a:sym typeface="Arial"/>
              </a:rPr>
              <a:t>Ενθάρρυνση της κατάρτισης πρόσωπο με πρόσωπο</a:t>
            </a:r>
            <a:endParaRPr sz="2750" b="0" i="0" u="none" strike="noStrike" cap="none">
              <a:solidFill>
                <a:schemeClr val="dk1"/>
              </a:solidFill>
              <a:latin typeface="Arial"/>
              <a:ea typeface="Arial"/>
              <a:cs typeface="Arial"/>
              <a:sym typeface="Arial"/>
            </a:endParaRPr>
          </a:p>
          <a:p>
            <a:pPr marL="457200" marR="0" lvl="0" indent="-403225" algn="just" rtl="0">
              <a:lnSpc>
                <a:spcPct val="107916"/>
              </a:lnSpc>
              <a:spcBef>
                <a:spcPts val="0"/>
              </a:spcBef>
              <a:spcAft>
                <a:spcPts val="0"/>
              </a:spcAft>
              <a:buClr>
                <a:schemeClr val="dk1"/>
              </a:buClr>
              <a:buSzPts val="2750"/>
              <a:buFont typeface="Arial"/>
              <a:buAutoNum type="arabicPeriod"/>
            </a:pPr>
            <a:r>
              <a:rPr lang="en-US" sz="2750" b="0" i="0" u="none" strike="noStrike" cap="none">
                <a:solidFill>
                  <a:schemeClr val="dk1"/>
                </a:solidFill>
                <a:latin typeface="Arial"/>
                <a:ea typeface="Arial"/>
                <a:cs typeface="Arial"/>
                <a:sym typeface="Arial"/>
              </a:rPr>
              <a:t>Αξιολόγηση της εξέλιξης των μαθητών</a:t>
            </a:r>
            <a:endParaRPr sz="2750" b="0" i="0" u="none" strike="noStrike" cap="none">
              <a:solidFill>
                <a:schemeClr val="dk1"/>
              </a:solidFill>
              <a:latin typeface="Arial"/>
              <a:ea typeface="Arial"/>
              <a:cs typeface="Arial"/>
              <a:sym typeface="Arial"/>
            </a:endParaRPr>
          </a:p>
        </p:txBody>
      </p:sp>
      <p:sp>
        <p:nvSpPr>
          <p:cNvPr id="273" name="Google Shape;273;p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274" name="Google Shape;274;p6"/>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276" name="Google Shape;276;p6"/>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6"/>
          <p:cNvSpPr/>
          <p:nvPr/>
        </p:nvSpPr>
        <p:spPr>
          <a:xfrm>
            <a:off x="13864630" y="6281741"/>
            <a:ext cx="2192189" cy="2347726"/>
          </a:xfrm>
          <a:custGeom>
            <a:avLst/>
            <a:gdLst/>
            <a:ahLst/>
            <a:cxnLst/>
            <a:rect l="l" t="t" r="r" b="b"/>
            <a:pathLst>
              <a:path w="2192189" h="2347726" extrusionOk="0">
                <a:moveTo>
                  <a:pt x="0" y="0"/>
                </a:moveTo>
                <a:lnTo>
                  <a:pt x="2192189" y="0"/>
                </a:lnTo>
                <a:lnTo>
                  <a:pt x="2192189" y="2347726"/>
                </a:lnTo>
                <a:lnTo>
                  <a:pt x="0" y="2347726"/>
                </a:lnTo>
                <a:lnTo>
                  <a:pt x="0" y="0"/>
                </a:lnTo>
                <a:close/>
              </a:path>
            </a:pathLst>
          </a:custGeom>
          <a:blipFill rotWithShape="1">
            <a:blip r:embed="rId6">
              <a:alphaModFix/>
            </a:blip>
            <a:stretch>
              <a:fillRect/>
            </a:stretch>
          </a:blipFill>
          <a:ln>
            <a:noFill/>
          </a:ln>
        </p:spPr>
        <p:txBody>
          <a:bodyPr/>
          <a:lstStyle/>
          <a:p>
            <a:endParaRPr lang="en-BE"/>
          </a:p>
        </p:txBody>
      </p:sp>
      <p:sp>
        <p:nvSpPr>
          <p:cNvPr id="2" name="Google Shape;128;p3">
            <a:extLst>
              <a:ext uri="{FF2B5EF4-FFF2-40B4-BE49-F238E27FC236}">
                <a16:creationId xmlns:a16="http://schemas.microsoft.com/office/drawing/2014/main" id="{9DF9550C-0DFD-C93B-D2BE-ACF1FAC0838B}"/>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3" name="Google Shape;92;p1">
            <a:extLst>
              <a:ext uri="{FF2B5EF4-FFF2-40B4-BE49-F238E27FC236}">
                <a16:creationId xmlns:a16="http://schemas.microsoft.com/office/drawing/2014/main" id="{45B3E667-E2CB-49B6-1DF9-5326AA399DC6}"/>
              </a:ext>
            </a:extLst>
          </p:cNvPr>
          <p:cNvPicPr preferRelativeResize="0"/>
          <p:nvPr/>
        </p:nvPicPr>
        <p:blipFill rotWithShape="1">
          <a:blip r:embed="rId7">
            <a:alphaModFix/>
          </a:blip>
          <a:srcRect/>
          <a:stretch/>
        </p:blipFill>
        <p:spPr>
          <a:xfrm>
            <a:off x="16417863" y="9142466"/>
            <a:ext cx="1310997" cy="4767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81"/>
        <p:cNvGrpSpPr/>
        <p:nvPr/>
      </p:nvGrpSpPr>
      <p:grpSpPr>
        <a:xfrm>
          <a:off x="0" y="0"/>
          <a:ext cx="0" cy="0"/>
          <a:chOff x="0" y="0"/>
          <a:chExt cx="0" cy="0"/>
        </a:xfrm>
      </p:grpSpPr>
      <p:sp>
        <p:nvSpPr>
          <p:cNvPr id="282" name="Google Shape;282;p7"/>
          <p:cNvSpPr txBox="1"/>
          <p:nvPr/>
        </p:nvSpPr>
        <p:spPr>
          <a:xfrm>
            <a:off x="3058697" y="773904"/>
            <a:ext cx="13265100" cy="22623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b="0" i="0" u="none" strike="noStrike" cap="none">
                <a:solidFill>
                  <a:srgbClr val="033C5B"/>
                </a:solidFill>
                <a:latin typeface="Arial"/>
                <a:ea typeface="Arial"/>
                <a:cs typeface="Arial"/>
                <a:sym typeface="Arial"/>
              </a:rPr>
              <a:t>Οφέλη των μοντέλων μικτής μάθησης</a:t>
            </a:r>
            <a:endParaRPr sz="1400" b="0" i="0" u="none" strike="noStrike" cap="none">
              <a:solidFill>
                <a:srgbClr val="000000"/>
              </a:solidFill>
              <a:latin typeface="Arial"/>
              <a:ea typeface="Arial"/>
              <a:cs typeface="Arial"/>
              <a:sym typeface="Arial"/>
            </a:endParaRPr>
          </a:p>
        </p:txBody>
      </p:sp>
      <p:sp>
        <p:nvSpPr>
          <p:cNvPr id="283" name="Google Shape;283;p7"/>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7"/>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285" name="Google Shape;285;p7"/>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7"/>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287" name="Google Shape;287;p7"/>
          <p:cNvSpPr txBox="1"/>
          <p:nvPr/>
        </p:nvSpPr>
        <p:spPr>
          <a:xfrm>
            <a:off x="3058699" y="3229050"/>
            <a:ext cx="14609400" cy="5196600"/>
          </a:xfrm>
          <a:prstGeom prst="rect">
            <a:avLst/>
          </a:prstGeom>
          <a:noFill/>
          <a:ln>
            <a:noFill/>
          </a:ln>
        </p:spPr>
        <p:txBody>
          <a:bodyPr spcFirstLastPara="1" wrap="square" lIns="0" tIns="0" rIns="0" bIns="0" anchor="t" anchorCtr="0">
            <a:spAutoFit/>
          </a:bodyPr>
          <a:lstStyle/>
          <a:p>
            <a:pPr marL="0" marR="0" lvl="0" indent="0" algn="just" rtl="0">
              <a:lnSpc>
                <a:spcPct val="107916"/>
              </a:lnSpc>
              <a:spcBef>
                <a:spcPts val="0"/>
              </a:spcBef>
              <a:spcAft>
                <a:spcPts val="0"/>
              </a:spcAft>
              <a:buClr>
                <a:schemeClr val="dk1"/>
              </a:buClr>
              <a:buSzPts val="1100"/>
              <a:buFont typeface="Arial"/>
              <a:buNone/>
            </a:pPr>
            <a:r>
              <a:rPr lang="en-US" sz="2750" b="0" i="0" u="none" strike="noStrike" cap="none" dirty="0" err="1">
                <a:solidFill>
                  <a:schemeClr val="dk1"/>
                </a:solidFill>
                <a:latin typeface="Arial"/>
                <a:ea typeface="Arial"/>
                <a:cs typeface="Arial"/>
                <a:sym typeface="Arial"/>
              </a:rPr>
              <a:t>Σύμφων</a:t>
            </a:r>
            <a:r>
              <a:rPr lang="en-US" sz="2750" b="0" i="0" u="none" strike="noStrike" cap="none" dirty="0">
                <a:solidFill>
                  <a:schemeClr val="dk1"/>
                </a:solidFill>
                <a:latin typeface="Arial"/>
                <a:ea typeface="Arial"/>
                <a:cs typeface="Arial"/>
                <a:sym typeface="Arial"/>
              </a:rPr>
              <a:t>α με πρόσφατες μελέτες, η μικτή μάθηση προσφέρει τα ακόλουθα κύρια πλεονεκτήματα:</a:t>
            </a:r>
            <a:endParaRPr sz="2750" b="0" i="0" u="none" strike="noStrike" cap="none" dirty="0">
              <a:solidFill>
                <a:schemeClr val="dk1"/>
              </a:solidFill>
              <a:latin typeface="Arial"/>
              <a:ea typeface="Arial"/>
              <a:cs typeface="Arial"/>
              <a:sym typeface="Arial"/>
            </a:endParaRPr>
          </a:p>
          <a:p>
            <a:pPr marL="457200" marR="0" lvl="0" indent="-403225" algn="just" rtl="0">
              <a:lnSpc>
                <a:spcPct val="107916"/>
              </a:lnSpc>
              <a:spcBef>
                <a:spcPts val="800"/>
              </a:spcBef>
              <a:spcAft>
                <a:spcPts val="0"/>
              </a:spcAft>
              <a:buClr>
                <a:schemeClr val="dk1"/>
              </a:buClr>
              <a:buSzPts val="2750"/>
              <a:buFont typeface="Arial"/>
              <a:buAutoNum type="arabicPeriod"/>
            </a:pPr>
            <a:r>
              <a:rPr lang="en-US" sz="2750" b="0" i="0" u="none" strike="noStrike" cap="none" dirty="0" err="1">
                <a:solidFill>
                  <a:schemeClr val="dk1"/>
                </a:solidFill>
                <a:latin typeface="Arial"/>
                <a:ea typeface="Arial"/>
                <a:cs typeface="Arial"/>
                <a:sym typeface="Arial"/>
              </a:rPr>
              <a:t>Αυξημένη</a:t>
            </a:r>
            <a:r>
              <a:rPr lang="en-US" sz="2750" b="0" i="0" u="none" strike="noStrike" cap="none" dirty="0">
                <a:solidFill>
                  <a:schemeClr val="dk1"/>
                </a:solidFill>
                <a:latin typeface="Arial"/>
                <a:ea typeface="Arial"/>
                <a:cs typeface="Arial"/>
                <a:sym typeface="Arial"/>
              </a:rPr>
              <a:t> </a:t>
            </a:r>
            <a:r>
              <a:rPr lang="en-US" sz="2750" b="0" i="0" u="none" strike="noStrike" cap="none" dirty="0" err="1">
                <a:solidFill>
                  <a:schemeClr val="dk1"/>
                </a:solidFill>
                <a:latin typeface="Arial"/>
                <a:ea typeface="Arial"/>
                <a:cs typeface="Arial"/>
                <a:sym typeface="Arial"/>
              </a:rPr>
              <a:t>ευελιξί</a:t>
            </a:r>
            <a:r>
              <a:rPr lang="en-US" sz="2750" b="0" i="0" u="none" strike="noStrike" cap="none" dirty="0">
                <a:solidFill>
                  <a:schemeClr val="dk1"/>
                </a:solidFill>
                <a:latin typeface="Arial"/>
                <a:ea typeface="Arial"/>
                <a:cs typeface="Arial"/>
                <a:sym typeface="Arial"/>
              </a:rPr>
              <a:t>α και προσβασιμότητα για τους φοιτητές.</a:t>
            </a:r>
            <a:endParaRPr sz="2750" b="0" i="0" u="none" strike="noStrike" cap="none" dirty="0">
              <a:solidFill>
                <a:schemeClr val="dk1"/>
              </a:solidFill>
              <a:latin typeface="Arial"/>
              <a:ea typeface="Arial"/>
              <a:cs typeface="Arial"/>
              <a:sym typeface="Arial"/>
            </a:endParaRPr>
          </a:p>
          <a:p>
            <a:pPr marL="457200" marR="0" lvl="0" indent="-403225" algn="just" rtl="0">
              <a:lnSpc>
                <a:spcPct val="107916"/>
              </a:lnSpc>
              <a:spcBef>
                <a:spcPts val="0"/>
              </a:spcBef>
              <a:spcAft>
                <a:spcPts val="0"/>
              </a:spcAft>
              <a:buClr>
                <a:schemeClr val="dk1"/>
              </a:buClr>
              <a:buSzPts val="2750"/>
              <a:buFont typeface="Arial"/>
              <a:buAutoNum type="arabicPeriod"/>
            </a:pPr>
            <a:r>
              <a:rPr lang="en-US" sz="2750" b="0" i="0" u="none" strike="noStrike" cap="none" dirty="0" err="1">
                <a:solidFill>
                  <a:schemeClr val="dk1"/>
                </a:solidFill>
                <a:latin typeface="Arial"/>
                <a:ea typeface="Arial"/>
                <a:cs typeface="Arial"/>
                <a:sym typeface="Arial"/>
              </a:rPr>
              <a:t>Εξ</a:t>
            </a:r>
            <a:r>
              <a:rPr lang="en-US" sz="2750" b="0" i="0" u="none" strike="noStrike" cap="none" dirty="0">
                <a:solidFill>
                  <a:schemeClr val="dk1"/>
                </a:solidFill>
                <a:latin typeface="Arial"/>
                <a:ea typeface="Arial"/>
                <a:cs typeface="Arial"/>
                <a:sym typeface="Arial"/>
              </a:rPr>
              <a:t>ατομικευμένες μαθησιακές εμπειρίες προσαρμοσμένες στις ατομικές ανάγκες και προτιμήσεις.</a:t>
            </a:r>
            <a:endParaRPr sz="2750" b="0" i="0" u="none" strike="noStrike" cap="none" dirty="0">
              <a:solidFill>
                <a:schemeClr val="dk1"/>
              </a:solidFill>
              <a:latin typeface="Arial"/>
              <a:ea typeface="Arial"/>
              <a:cs typeface="Arial"/>
              <a:sym typeface="Arial"/>
            </a:endParaRPr>
          </a:p>
          <a:p>
            <a:pPr marL="457200" marR="0" lvl="0" indent="-403225" algn="just" rtl="0">
              <a:lnSpc>
                <a:spcPct val="107916"/>
              </a:lnSpc>
              <a:spcBef>
                <a:spcPts val="0"/>
              </a:spcBef>
              <a:spcAft>
                <a:spcPts val="0"/>
              </a:spcAft>
              <a:buClr>
                <a:schemeClr val="dk1"/>
              </a:buClr>
              <a:buSzPts val="2750"/>
              <a:buFont typeface="Arial"/>
              <a:buAutoNum type="arabicPeriod"/>
            </a:pPr>
            <a:r>
              <a:rPr lang="en-US" sz="2750" b="0" i="0" u="none" strike="noStrike" cap="none" dirty="0" err="1">
                <a:solidFill>
                  <a:schemeClr val="dk1"/>
                </a:solidFill>
                <a:latin typeface="Arial"/>
                <a:ea typeface="Arial"/>
                <a:cs typeface="Arial"/>
                <a:sym typeface="Arial"/>
              </a:rPr>
              <a:t>Ενισχυμένη</a:t>
            </a:r>
            <a:r>
              <a:rPr lang="en-US" sz="2750" b="0" i="0" u="none" strike="noStrike" cap="none" dirty="0">
                <a:solidFill>
                  <a:schemeClr val="dk1"/>
                </a:solidFill>
                <a:latin typeface="Arial"/>
                <a:ea typeface="Arial"/>
                <a:cs typeface="Arial"/>
                <a:sym typeface="Arial"/>
              </a:rPr>
              <a:t> </a:t>
            </a:r>
            <a:r>
              <a:rPr lang="en-US" sz="2750" b="0" i="0" u="none" strike="noStrike" cap="none" dirty="0" err="1">
                <a:solidFill>
                  <a:schemeClr val="dk1"/>
                </a:solidFill>
                <a:latin typeface="Arial"/>
                <a:ea typeface="Arial"/>
                <a:cs typeface="Arial"/>
                <a:sym typeface="Arial"/>
              </a:rPr>
              <a:t>εμ</a:t>
            </a:r>
            <a:r>
              <a:rPr lang="en-US" sz="2750" b="0" i="0" u="none" strike="noStrike" cap="none" dirty="0">
                <a:solidFill>
                  <a:schemeClr val="dk1"/>
                </a:solidFill>
                <a:latin typeface="Arial"/>
                <a:ea typeface="Arial"/>
                <a:cs typeface="Arial"/>
                <a:sym typeface="Arial"/>
              </a:rPr>
              <a:t>πλοκή και κίνητρα των μαθητών μέσω διαδραστικών διαδικτυακών δραστηριοτήτων και ευκαιριών συνεργατικής μάθησης.</a:t>
            </a:r>
            <a:endParaRPr sz="2750" b="0" i="0" u="none" strike="noStrike" cap="none" dirty="0">
              <a:solidFill>
                <a:schemeClr val="dk1"/>
              </a:solidFill>
              <a:latin typeface="Arial"/>
              <a:ea typeface="Arial"/>
              <a:cs typeface="Arial"/>
              <a:sym typeface="Arial"/>
            </a:endParaRPr>
          </a:p>
          <a:p>
            <a:pPr marL="457200" marR="0" lvl="0" indent="-403225" algn="just" rtl="0">
              <a:lnSpc>
                <a:spcPct val="107916"/>
              </a:lnSpc>
              <a:spcBef>
                <a:spcPts val="0"/>
              </a:spcBef>
              <a:spcAft>
                <a:spcPts val="0"/>
              </a:spcAft>
              <a:buClr>
                <a:schemeClr val="dk1"/>
              </a:buClr>
              <a:buSzPts val="2750"/>
              <a:buFont typeface="Arial"/>
              <a:buAutoNum type="arabicPeriod"/>
            </a:pPr>
            <a:r>
              <a:rPr lang="en-US" sz="2750" b="0" i="0" u="none" strike="noStrike" cap="none" dirty="0" err="1">
                <a:solidFill>
                  <a:schemeClr val="dk1"/>
                </a:solidFill>
                <a:latin typeface="Arial"/>
                <a:ea typeface="Arial"/>
                <a:cs typeface="Arial"/>
                <a:sym typeface="Arial"/>
              </a:rPr>
              <a:t>Ευκ</a:t>
            </a:r>
            <a:r>
              <a:rPr lang="en-US" sz="2750" b="0" i="0" u="none" strike="noStrike" cap="none" dirty="0">
                <a:solidFill>
                  <a:schemeClr val="dk1"/>
                </a:solidFill>
                <a:latin typeface="Arial"/>
                <a:ea typeface="Arial"/>
                <a:cs typeface="Arial"/>
                <a:sym typeface="Arial"/>
              </a:rPr>
              <a:t>αιρίες για αυτοκατευθυνόμενη μάθηση, κριτική σκέψη και ανάπτυξη δεξιοτήτων επίλυσης προβλημάτων.</a:t>
            </a:r>
            <a:endParaRPr sz="2750" b="0" i="0" u="none" strike="noStrike" cap="none" dirty="0">
              <a:solidFill>
                <a:schemeClr val="dk1"/>
              </a:solidFill>
              <a:latin typeface="Arial"/>
              <a:ea typeface="Arial"/>
              <a:cs typeface="Arial"/>
              <a:sym typeface="Arial"/>
            </a:endParaRPr>
          </a:p>
          <a:p>
            <a:pPr marL="457200" marR="0" lvl="0" indent="-403225" algn="just" rtl="0">
              <a:lnSpc>
                <a:spcPct val="107916"/>
              </a:lnSpc>
              <a:spcBef>
                <a:spcPts val="0"/>
              </a:spcBef>
              <a:spcAft>
                <a:spcPts val="0"/>
              </a:spcAft>
              <a:buClr>
                <a:schemeClr val="dk1"/>
              </a:buClr>
              <a:buSzPts val="2750"/>
              <a:buFont typeface="Arial"/>
              <a:buAutoNum type="arabicPeriod"/>
            </a:pPr>
            <a:r>
              <a:rPr lang="en-US" sz="2750" b="0" i="0" u="none" strike="noStrike" cap="none" dirty="0" err="1">
                <a:solidFill>
                  <a:schemeClr val="dk1"/>
                </a:solidFill>
                <a:latin typeface="Arial"/>
                <a:ea typeface="Arial"/>
                <a:cs typeface="Arial"/>
                <a:sym typeface="Arial"/>
              </a:rPr>
              <a:t>Βελτίωση</a:t>
            </a:r>
            <a:r>
              <a:rPr lang="en-US" sz="2750" b="0" i="0" u="none" strike="noStrike" cap="none" dirty="0">
                <a:solidFill>
                  <a:schemeClr val="dk1"/>
                </a:solidFill>
                <a:latin typeface="Arial"/>
                <a:ea typeface="Arial"/>
                <a:cs typeface="Arial"/>
                <a:sym typeface="Arial"/>
              </a:rPr>
              <a:t> </a:t>
            </a:r>
            <a:r>
              <a:rPr lang="en-US" sz="2750" b="0" i="0" u="none" strike="noStrike" cap="none" dirty="0" err="1">
                <a:solidFill>
                  <a:schemeClr val="dk1"/>
                </a:solidFill>
                <a:latin typeface="Arial"/>
                <a:ea typeface="Arial"/>
                <a:cs typeface="Arial"/>
                <a:sym typeface="Arial"/>
              </a:rPr>
              <a:t>της</a:t>
            </a:r>
            <a:r>
              <a:rPr lang="en-US" sz="2750" b="0" i="0" u="none" strike="noStrike" cap="none" dirty="0">
                <a:solidFill>
                  <a:schemeClr val="dk1"/>
                </a:solidFill>
                <a:latin typeface="Arial"/>
                <a:ea typeface="Arial"/>
                <a:cs typeface="Arial"/>
                <a:sym typeface="Arial"/>
              </a:rPr>
              <a:t> απ</a:t>
            </a:r>
            <a:r>
              <a:rPr lang="en-US" sz="2750" b="0" i="0" u="none" strike="noStrike" cap="none" dirty="0" err="1">
                <a:solidFill>
                  <a:schemeClr val="dk1"/>
                </a:solidFill>
                <a:latin typeface="Arial"/>
                <a:ea typeface="Arial"/>
                <a:cs typeface="Arial"/>
                <a:sym typeface="Arial"/>
              </a:rPr>
              <a:t>οδοτικότητ</a:t>
            </a:r>
            <a:r>
              <a:rPr lang="en-US" sz="2750" b="0" i="0" u="none" strike="noStrike" cap="none" dirty="0">
                <a:solidFill>
                  <a:schemeClr val="dk1"/>
                </a:solidFill>
                <a:latin typeface="Arial"/>
                <a:ea typeface="Arial"/>
                <a:cs typeface="Arial"/>
                <a:sym typeface="Arial"/>
              </a:rPr>
              <a:t>ας και της αποτελεσματικότητας της διδασκαλίας μέσω της λήψης αποφάσεων βάσει δεδομένων και των τεχνολογιών προσαρμοστικής μάθησης.</a:t>
            </a:r>
            <a:endParaRPr sz="2750" b="0" i="0" u="none" strike="noStrike" cap="none" dirty="0">
              <a:solidFill>
                <a:schemeClr val="dk1"/>
              </a:solidFill>
              <a:latin typeface="Arial"/>
              <a:ea typeface="Arial"/>
              <a:cs typeface="Arial"/>
              <a:sym typeface="Arial"/>
            </a:endParaRPr>
          </a:p>
          <a:p>
            <a:pPr marL="457200" marR="0" lvl="0" indent="-403225" algn="just" rtl="0">
              <a:lnSpc>
                <a:spcPct val="107916"/>
              </a:lnSpc>
              <a:spcBef>
                <a:spcPts val="0"/>
              </a:spcBef>
              <a:spcAft>
                <a:spcPts val="0"/>
              </a:spcAft>
              <a:buClr>
                <a:schemeClr val="dk1"/>
              </a:buClr>
              <a:buSzPts val="2750"/>
              <a:buFont typeface="Arial"/>
              <a:buAutoNum type="arabicPeriod"/>
            </a:pPr>
            <a:r>
              <a:rPr lang="en-US" sz="2750" b="0" i="0" u="none" strike="noStrike" cap="none" dirty="0" err="1">
                <a:solidFill>
                  <a:schemeClr val="dk1"/>
                </a:solidFill>
                <a:latin typeface="Arial"/>
                <a:ea typeface="Arial"/>
                <a:cs typeface="Arial"/>
                <a:sym typeface="Arial"/>
              </a:rPr>
              <a:t>Αυξημένη</a:t>
            </a:r>
            <a:r>
              <a:rPr lang="en-US" sz="2750" b="0" i="0" u="none" strike="noStrike" cap="none" dirty="0">
                <a:solidFill>
                  <a:schemeClr val="dk1"/>
                </a:solidFill>
                <a:latin typeface="Arial"/>
                <a:ea typeface="Arial"/>
                <a:cs typeface="Arial"/>
                <a:sym typeface="Arial"/>
              </a:rPr>
              <a:t> π</a:t>
            </a:r>
            <a:r>
              <a:rPr lang="en-US" sz="2750" b="0" i="0" u="none" strike="noStrike" cap="none" dirty="0" err="1">
                <a:solidFill>
                  <a:schemeClr val="dk1"/>
                </a:solidFill>
                <a:latin typeface="Arial"/>
                <a:ea typeface="Arial"/>
                <a:cs typeface="Arial"/>
                <a:sym typeface="Arial"/>
              </a:rPr>
              <a:t>ροετοιμ</a:t>
            </a:r>
            <a:r>
              <a:rPr lang="en-US" sz="2750" b="0" i="0" u="none" strike="noStrike" cap="none" dirty="0">
                <a:solidFill>
                  <a:schemeClr val="dk1"/>
                </a:solidFill>
                <a:latin typeface="Arial"/>
                <a:ea typeface="Arial"/>
                <a:cs typeface="Arial"/>
                <a:sym typeface="Arial"/>
              </a:rPr>
              <a:t>ασία για τη νέα ψηφιακή εποχή.</a:t>
            </a:r>
            <a:endParaRPr sz="2750" b="0" i="0" u="none" strike="noStrike" cap="none" dirty="0">
              <a:solidFill>
                <a:schemeClr val="dk1"/>
              </a:solidFill>
              <a:latin typeface="Arial"/>
              <a:ea typeface="Arial"/>
              <a:cs typeface="Arial"/>
              <a:sym typeface="Arial"/>
            </a:endParaRPr>
          </a:p>
          <a:p>
            <a:pPr marL="0" marR="0" lvl="0" indent="0" algn="l" rtl="0">
              <a:lnSpc>
                <a:spcPct val="140015"/>
              </a:lnSpc>
              <a:spcBef>
                <a:spcPts val="800"/>
              </a:spcBef>
              <a:spcAft>
                <a:spcPts val="0"/>
              </a:spcAft>
              <a:buClr>
                <a:srgbClr val="000000"/>
              </a:buClr>
              <a:buSzPts val="2750"/>
              <a:buFont typeface="Arial"/>
              <a:buNone/>
            </a:pPr>
            <a:endParaRPr sz="2750" b="0" i="0" u="none" strike="noStrike" cap="none" dirty="0">
              <a:solidFill>
                <a:srgbClr val="121212"/>
              </a:solidFill>
              <a:latin typeface="Arial"/>
              <a:ea typeface="Arial"/>
              <a:cs typeface="Arial"/>
              <a:sym typeface="Arial"/>
            </a:endParaRPr>
          </a:p>
        </p:txBody>
      </p:sp>
      <p:sp>
        <p:nvSpPr>
          <p:cNvPr id="288" name="Google Shape;288;p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289" name="Google Shape;289;p7"/>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291" name="Google Shape;291;p7"/>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Google Shape;128;p3">
            <a:extLst>
              <a:ext uri="{FF2B5EF4-FFF2-40B4-BE49-F238E27FC236}">
                <a16:creationId xmlns:a16="http://schemas.microsoft.com/office/drawing/2014/main" id="{856E92E0-F7E9-C6EB-E8BF-56B3D8F6B807}"/>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3" name="Google Shape;92;p1">
            <a:extLst>
              <a:ext uri="{FF2B5EF4-FFF2-40B4-BE49-F238E27FC236}">
                <a16:creationId xmlns:a16="http://schemas.microsoft.com/office/drawing/2014/main" id="{B35C18A9-53EB-BA17-F524-9517D846FA12}"/>
              </a:ext>
            </a:extLst>
          </p:cNvPr>
          <p:cNvPicPr preferRelativeResize="0"/>
          <p:nvPr/>
        </p:nvPicPr>
        <p:blipFill rotWithShape="1">
          <a:blip r:embed="rId7">
            <a:alphaModFix/>
          </a:blip>
          <a:srcRect/>
          <a:stretch/>
        </p:blipFill>
        <p:spPr>
          <a:xfrm>
            <a:off x="16417863" y="9142466"/>
            <a:ext cx="1310997" cy="47672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95"/>
        <p:cNvGrpSpPr/>
        <p:nvPr/>
      </p:nvGrpSpPr>
      <p:grpSpPr>
        <a:xfrm>
          <a:off x="0" y="0"/>
          <a:ext cx="0" cy="0"/>
          <a:chOff x="0" y="0"/>
          <a:chExt cx="0" cy="0"/>
        </a:xfrm>
      </p:grpSpPr>
      <p:sp>
        <p:nvSpPr>
          <p:cNvPr id="296" name="Google Shape;296;g30d847b50ad_0_105"/>
          <p:cNvSpPr txBox="1"/>
          <p:nvPr/>
        </p:nvSpPr>
        <p:spPr>
          <a:xfrm>
            <a:off x="3058697" y="773904"/>
            <a:ext cx="13265100" cy="22623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b="0" i="0" u="none" strike="noStrike" cap="none">
                <a:solidFill>
                  <a:srgbClr val="033C5B"/>
                </a:solidFill>
                <a:latin typeface="Arial"/>
                <a:ea typeface="Arial"/>
                <a:cs typeface="Arial"/>
                <a:sym typeface="Arial"/>
              </a:rPr>
              <a:t>Οφέλη των μοντέλων μικτής μάθησης</a:t>
            </a:r>
            <a:endParaRPr sz="1400" b="0" i="0" u="none" strike="noStrike" cap="none">
              <a:solidFill>
                <a:srgbClr val="000000"/>
              </a:solidFill>
              <a:latin typeface="Arial"/>
              <a:ea typeface="Arial"/>
              <a:cs typeface="Arial"/>
              <a:sym typeface="Arial"/>
            </a:endParaRPr>
          </a:p>
        </p:txBody>
      </p:sp>
      <p:sp>
        <p:nvSpPr>
          <p:cNvPr id="297" name="Google Shape;297;g30d847b50ad_0_105"/>
          <p:cNvSpPr/>
          <p:nvPr/>
        </p:nvSpPr>
        <p:spPr>
          <a:xfrm>
            <a:off x="-130877" y="-38241"/>
            <a:ext cx="2766900" cy="52185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g30d847b50ad_0_105"/>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299" name="Google Shape;299;g30d847b50ad_0_105"/>
          <p:cNvSpPr/>
          <p:nvPr/>
        </p:nvSpPr>
        <p:spPr>
          <a:xfrm>
            <a:off x="-130877" y="5143500"/>
            <a:ext cx="2766900" cy="36654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g30d847b50ad_0_105"/>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301" name="Google Shape;301;g30d847b50ad_0_105"/>
          <p:cNvSpPr txBox="1"/>
          <p:nvPr/>
        </p:nvSpPr>
        <p:spPr>
          <a:xfrm>
            <a:off x="2956974" y="4590525"/>
            <a:ext cx="14609400" cy="1504200"/>
          </a:xfrm>
          <a:prstGeom prst="rect">
            <a:avLst/>
          </a:prstGeom>
          <a:noFill/>
          <a:ln>
            <a:noFill/>
          </a:ln>
        </p:spPr>
        <p:txBody>
          <a:bodyPr spcFirstLastPara="1" wrap="square" lIns="0" tIns="0" rIns="0" bIns="0" anchor="t" anchorCtr="0">
            <a:spAutoFit/>
          </a:bodyPr>
          <a:lstStyle/>
          <a:p>
            <a:pPr marL="0" lvl="0" indent="0" algn="ctr" rtl="0">
              <a:lnSpc>
                <a:spcPct val="107916"/>
              </a:lnSpc>
              <a:spcBef>
                <a:spcPts val="0"/>
              </a:spcBef>
              <a:spcAft>
                <a:spcPts val="800"/>
              </a:spcAft>
              <a:buClr>
                <a:schemeClr val="dk1"/>
              </a:buClr>
              <a:buSzPts val="1100"/>
              <a:buFont typeface="Arial"/>
              <a:buNone/>
            </a:pPr>
            <a:r>
              <a:rPr lang="en-US" sz="4700" i="1">
                <a:solidFill>
                  <a:srgbClr val="333333"/>
                </a:solidFill>
                <a:latin typeface="Calibri"/>
                <a:ea typeface="Calibri"/>
                <a:cs typeface="Calibri"/>
                <a:sym typeface="Calibri"/>
              </a:rPr>
              <a:t>"Εκπαίδευση δεν είναι η εκμάθηση γεγονότων, αλλά η εκπαίδευση του νου να σκέφτεται". - Άλμπερτ </a:t>
            </a:r>
            <a:r>
              <a:rPr lang="en-US" sz="4700" i="1">
                <a:solidFill>
                  <a:srgbClr val="333333"/>
                </a:solidFill>
                <a:highlight>
                  <a:srgbClr val="FFFFFF"/>
                </a:highlight>
                <a:latin typeface="Calibri"/>
                <a:ea typeface="Calibri"/>
                <a:cs typeface="Calibri"/>
                <a:sym typeface="Calibri"/>
              </a:rPr>
              <a:t>Αϊνστάιν</a:t>
            </a:r>
            <a:endParaRPr sz="4700" b="0" i="0" u="none" strike="noStrike" cap="none">
              <a:solidFill>
                <a:srgbClr val="121212"/>
              </a:solidFill>
              <a:latin typeface="Arial"/>
              <a:ea typeface="Arial"/>
              <a:cs typeface="Arial"/>
              <a:sym typeface="Arial"/>
            </a:endParaRPr>
          </a:p>
        </p:txBody>
      </p:sp>
      <p:sp>
        <p:nvSpPr>
          <p:cNvPr id="302" name="Google Shape;302;g30d847b50ad_0_10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303" name="Google Shape;303;g30d847b50ad_0_105"/>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305" name="Google Shape;305;g30d847b50ad_0_105"/>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Google Shape;128;p3">
            <a:extLst>
              <a:ext uri="{FF2B5EF4-FFF2-40B4-BE49-F238E27FC236}">
                <a16:creationId xmlns:a16="http://schemas.microsoft.com/office/drawing/2014/main" id="{2DED7976-7505-F689-1E05-4EA6A1D0052D}"/>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3" name="Google Shape;92;p1">
            <a:extLst>
              <a:ext uri="{FF2B5EF4-FFF2-40B4-BE49-F238E27FC236}">
                <a16:creationId xmlns:a16="http://schemas.microsoft.com/office/drawing/2014/main" id="{9BC8A314-063B-91EE-09AB-28C4B4C2BDA8}"/>
              </a:ext>
            </a:extLst>
          </p:cNvPr>
          <p:cNvPicPr preferRelativeResize="0"/>
          <p:nvPr/>
        </p:nvPicPr>
        <p:blipFill rotWithShape="1">
          <a:blip r:embed="rId7">
            <a:alphaModFix/>
          </a:blip>
          <a:srcRect/>
          <a:stretch/>
        </p:blipFill>
        <p:spPr>
          <a:xfrm>
            <a:off x="16417863" y="9142466"/>
            <a:ext cx="1310997" cy="4767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09"/>
        <p:cNvGrpSpPr/>
        <p:nvPr/>
      </p:nvGrpSpPr>
      <p:grpSpPr>
        <a:xfrm>
          <a:off x="0" y="0"/>
          <a:ext cx="0" cy="0"/>
          <a:chOff x="0" y="0"/>
          <a:chExt cx="0" cy="0"/>
        </a:xfrm>
      </p:grpSpPr>
      <p:sp>
        <p:nvSpPr>
          <p:cNvPr id="310" name="Google Shape;310;p8"/>
          <p:cNvSpPr txBox="1"/>
          <p:nvPr/>
        </p:nvSpPr>
        <p:spPr>
          <a:xfrm>
            <a:off x="1469773" y="518200"/>
            <a:ext cx="15346800" cy="34479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7000"/>
              <a:buFont typeface="Arial"/>
              <a:buNone/>
            </a:pPr>
            <a:r>
              <a:rPr lang="en-US" sz="7000" b="0" i="0" u="none" strike="noStrike" cap="none">
                <a:solidFill>
                  <a:srgbClr val="033C5B"/>
                </a:solidFill>
                <a:latin typeface="Arial"/>
                <a:ea typeface="Arial"/>
                <a:cs typeface="Arial"/>
                <a:sym typeface="Arial"/>
              </a:rPr>
              <a:t>Προκλήσεις και προβληματισμοί κατά την εφαρμογή μοντέλων μικτής μάθησης </a:t>
            </a:r>
            <a:endParaRPr sz="7000" b="0" i="0" u="none" strike="noStrike" cap="none">
              <a:solidFill>
                <a:srgbClr val="000000"/>
              </a:solidFill>
              <a:latin typeface="Arial"/>
              <a:ea typeface="Arial"/>
              <a:cs typeface="Arial"/>
              <a:sym typeface="Arial"/>
            </a:endParaRPr>
          </a:p>
        </p:txBody>
      </p:sp>
      <p:sp>
        <p:nvSpPr>
          <p:cNvPr id="311" name="Google Shape;311;p8"/>
          <p:cNvSpPr txBox="1"/>
          <p:nvPr/>
        </p:nvSpPr>
        <p:spPr>
          <a:xfrm>
            <a:off x="1469757" y="4467950"/>
            <a:ext cx="15251700" cy="2250600"/>
          </a:xfrm>
          <a:prstGeom prst="rect">
            <a:avLst/>
          </a:prstGeom>
          <a:noFill/>
          <a:ln>
            <a:noFill/>
          </a:ln>
        </p:spPr>
        <p:txBody>
          <a:bodyPr spcFirstLastPara="1" wrap="square" lIns="0" tIns="0" rIns="0" bIns="0" anchor="t" anchorCtr="0">
            <a:spAutoFit/>
          </a:bodyPr>
          <a:lstStyle/>
          <a:p>
            <a:pPr marL="457200" marR="0" lvl="0" indent="-403225" algn="just" rtl="0">
              <a:lnSpc>
                <a:spcPct val="107916"/>
              </a:lnSpc>
              <a:spcBef>
                <a:spcPts val="800"/>
              </a:spcBef>
              <a:spcAft>
                <a:spcPts val="0"/>
              </a:spcAft>
              <a:buClr>
                <a:schemeClr val="dk1"/>
              </a:buClr>
              <a:buSzPts val="2750"/>
              <a:buFont typeface="Arial"/>
              <a:buAutoNum type="arabicPeriod"/>
            </a:pPr>
            <a:r>
              <a:rPr lang="en-US" sz="2750" b="0" i="0" u="none" strike="noStrike" cap="none">
                <a:solidFill>
                  <a:schemeClr val="dk1"/>
                </a:solidFill>
                <a:latin typeface="Arial"/>
                <a:ea typeface="Arial"/>
                <a:cs typeface="Arial"/>
                <a:sym typeface="Arial"/>
              </a:rPr>
              <a:t>Τεχνολογικά εμπόδια</a:t>
            </a:r>
            <a:endParaRPr sz="2750" b="0" i="0" u="none" strike="noStrike" cap="none">
              <a:solidFill>
                <a:schemeClr val="dk1"/>
              </a:solidFill>
              <a:latin typeface="Arial"/>
              <a:ea typeface="Arial"/>
              <a:cs typeface="Arial"/>
              <a:sym typeface="Arial"/>
            </a:endParaRPr>
          </a:p>
          <a:p>
            <a:pPr marL="457200" marR="0" lvl="0" indent="-403225" algn="just" rtl="0">
              <a:lnSpc>
                <a:spcPct val="107916"/>
              </a:lnSpc>
              <a:spcBef>
                <a:spcPts val="0"/>
              </a:spcBef>
              <a:spcAft>
                <a:spcPts val="0"/>
              </a:spcAft>
              <a:buClr>
                <a:schemeClr val="dk1"/>
              </a:buClr>
              <a:buSzPts val="2750"/>
              <a:buFont typeface="Arial"/>
              <a:buAutoNum type="arabicPeriod"/>
            </a:pPr>
            <a:r>
              <a:rPr lang="en-US" sz="2750" b="0" i="0" u="none" strike="noStrike" cap="none">
                <a:solidFill>
                  <a:schemeClr val="dk1"/>
                </a:solidFill>
                <a:latin typeface="Arial"/>
                <a:ea typeface="Arial"/>
                <a:cs typeface="Arial"/>
                <a:sym typeface="Arial"/>
              </a:rPr>
              <a:t>Αντίσταση στην αλλαγή</a:t>
            </a:r>
            <a:endParaRPr sz="2750" b="0" i="0" u="none" strike="noStrike" cap="none">
              <a:solidFill>
                <a:schemeClr val="dk1"/>
              </a:solidFill>
              <a:latin typeface="Arial"/>
              <a:ea typeface="Arial"/>
              <a:cs typeface="Arial"/>
              <a:sym typeface="Arial"/>
            </a:endParaRPr>
          </a:p>
          <a:p>
            <a:pPr marL="457200" marR="0" lvl="0" indent="-403225" algn="just" rtl="0">
              <a:lnSpc>
                <a:spcPct val="107916"/>
              </a:lnSpc>
              <a:spcBef>
                <a:spcPts val="0"/>
              </a:spcBef>
              <a:spcAft>
                <a:spcPts val="0"/>
              </a:spcAft>
              <a:buClr>
                <a:srgbClr val="121212"/>
              </a:buClr>
              <a:buSzPts val="2750"/>
              <a:buFont typeface="Arial"/>
              <a:buAutoNum type="arabicPeriod"/>
            </a:pPr>
            <a:r>
              <a:rPr lang="en-US" sz="2750" b="0" i="0" u="none" strike="noStrike" cap="none">
                <a:solidFill>
                  <a:schemeClr val="dk1"/>
                </a:solidFill>
                <a:latin typeface="Arial"/>
                <a:ea typeface="Arial"/>
                <a:cs typeface="Arial"/>
                <a:sym typeface="Arial"/>
              </a:rPr>
              <a:t>Διατήρηση της δέσμευσης</a:t>
            </a:r>
            <a:endParaRPr sz="2750" b="0" i="0" u="none" strike="noStrike" cap="none">
              <a:solidFill>
                <a:schemeClr val="dk1"/>
              </a:solidFill>
              <a:latin typeface="Arial"/>
              <a:ea typeface="Arial"/>
              <a:cs typeface="Arial"/>
              <a:sym typeface="Arial"/>
            </a:endParaRPr>
          </a:p>
          <a:p>
            <a:pPr marL="457200" marR="0" lvl="0" indent="-403225" algn="just" rtl="0">
              <a:lnSpc>
                <a:spcPct val="107916"/>
              </a:lnSpc>
              <a:spcBef>
                <a:spcPts val="0"/>
              </a:spcBef>
              <a:spcAft>
                <a:spcPts val="0"/>
              </a:spcAft>
              <a:buClr>
                <a:schemeClr val="dk1"/>
              </a:buClr>
              <a:buSzPts val="2750"/>
              <a:buFont typeface="Arial"/>
              <a:buAutoNum type="arabicPeriod"/>
            </a:pPr>
            <a:r>
              <a:rPr lang="en-US" sz="2750" b="0" i="0" u="none" strike="noStrike" cap="none">
                <a:solidFill>
                  <a:schemeClr val="dk1"/>
                </a:solidFill>
                <a:latin typeface="Arial"/>
                <a:ea typeface="Arial"/>
                <a:cs typeface="Arial"/>
                <a:sym typeface="Arial"/>
              </a:rPr>
              <a:t>Εξασφάλιση της ισότητας</a:t>
            </a:r>
            <a:endParaRPr sz="2750" b="0" i="0" u="none" strike="noStrike" cap="none">
              <a:solidFill>
                <a:schemeClr val="dk1"/>
              </a:solidFill>
              <a:latin typeface="Arial"/>
              <a:ea typeface="Arial"/>
              <a:cs typeface="Arial"/>
              <a:sym typeface="Arial"/>
            </a:endParaRPr>
          </a:p>
          <a:p>
            <a:pPr marL="457200" marR="0" lvl="0" indent="-403225" algn="just" rtl="0">
              <a:lnSpc>
                <a:spcPct val="107916"/>
              </a:lnSpc>
              <a:spcBef>
                <a:spcPts val="0"/>
              </a:spcBef>
              <a:spcAft>
                <a:spcPts val="0"/>
              </a:spcAft>
              <a:buClr>
                <a:schemeClr val="dk1"/>
              </a:buClr>
              <a:buSzPts val="2750"/>
              <a:buFont typeface="Arial"/>
              <a:buAutoNum type="arabicPeriod"/>
            </a:pPr>
            <a:r>
              <a:rPr lang="en-US" sz="2750" b="0" i="0" u="none" strike="noStrike" cap="none">
                <a:solidFill>
                  <a:schemeClr val="dk1"/>
                </a:solidFill>
                <a:latin typeface="Arial"/>
                <a:ea typeface="Arial"/>
                <a:cs typeface="Arial"/>
                <a:sym typeface="Arial"/>
              </a:rPr>
              <a:t>Ασφάλεια δεδομένων και απόρρητο</a:t>
            </a:r>
            <a:endParaRPr sz="2750" b="0" i="0" u="none" strike="noStrike" cap="none">
              <a:solidFill>
                <a:schemeClr val="dk1"/>
              </a:solidFill>
              <a:latin typeface="Arial"/>
              <a:ea typeface="Arial"/>
              <a:cs typeface="Arial"/>
              <a:sym typeface="Arial"/>
            </a:endParaRPr>
          </a:p>
        </p:txBody>
      </p:sp>
      <p:sp>
        <p:nvSpPr>
          <p:cNvPr id="312" name="Google Shape;312;p8"/>
          <p:cNvSpPr/>
          <p:nvPr/>
        </p:nvSpPr>
        <p:spPr>
          <a:xfrm>
            <a:off x="17259300" y="-150232"/>
            <a:ext cx="1032201"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8"/>
          <p:cNvSpPr/>
          <p:nvPr/>
        </p:nvSpPr>
        <p:spPr>
          <a:xfrm>
            <a:off x="0" y="-75116"/>
            <a:ext cx="1028700" cy="888870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8"/>
          <p:cNvSpPr/>
          <p:nvPr/>
        </p:nvSpPr>
        <p:spPr>
          <a:xfrm rot="5400000">
            <a:off x="-824" y="824"/>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315" name="Google Shape;315;p8"/>
          <p:cNvSpPr/>
          <p:nvPr/>
        </p:nvSpPr>
        <p:spPr>
          <a:xfrm>
            <a:off x="0" y="5257590"/>
            <a:ext cx="1028700" cy="3556002"/>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8"/>
          <p:cNvSpPr/>
          <p:nvPr/>
        </p:nvSpPr>
        <p:spPr>
          <a:xfrm>
            <a:off x="17259300" y="5257590"/>
            <a:ext cx="1028700" cy="3556002"/>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8"/>
          <p:cNvSpPr/>
          <p:nvPr/>
        </p:nvSpPr>
        <p:spPr>
          <a:xfrm rot="10800000">
            <a:off x="17257651" y="1649"/>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318" name="Google Shape;318;p8"/>
          <p:cNvSpPr/>
          <p:nvPr/>
        </p:nvSpPr>
        <p:spPr>
          <a:xfrm>
            <a:off x="31096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8"/>
          <p:cNvSpPr/>
          <p:nvPr/>
        </p:nvSpPr>
        <p:spPr>
          <a:xfrm>
            <a:off x="1757201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lang="en-BE"/>
          </a:p>
        </p:txBody>
      </p:sp>
      <p:sp>
        <p:nvSpPr>
          <p:cNvPr id="321" name="Google Shape;321;p8"/>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a:lstStyle/>
          <a:p>
            <a:endParaRPr lang="en-BE"/>
          </a:p>
        </p:txBody>
      </p:sp>
      <p:sp>
        <p:nvSpPr>
          <p:cNvPr id="323" name="Google Shape;323;p8"/>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Google Shape;128;p3">
            <a:extLst>
              <a:ext uri="{FF2B5EF4-FFF2-40B4-BE49-F238E27FC236}">
                <a16:creationId xmlns:a16="http://schemas.microsoft.com/office/drawing/2014/main" id="{6DA0D278-653A-78BC-FE34-143F6DC909C3}"/>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3" name="Google Shape;92;p1">
            <a:extLst>
              <a:ext uri="{FF2B5EF4-FFF2-40B4-BE49-F238E27FC236}">
                <a16:creationId xmlns:a16="http://schemas.microsoft.com/office/drawing/2014/main" id="{6F90A7F4-F388-B798-CE1F-82D787783468}"/>
              </a:ext>
            </a:extLst>
          </p:cNvPr>
          <p:cNvPicPr preferRelativeResize="0"/>
          <p:nvPr/>
        </p:nvPicPr>
        <p:blipFill rotWithShape="1">
          <a:blip r:embed="rId5">
            <a:alphaModFix/>
          </a:blip>
          <a:srcRect/>
          <a:stretch/>
        </p:blipFill>
        <p:spPr>
          <a:xfrm>
            <a:off x="16417863" y="9142466"/>
            <a:ext cx="1310997" cy="47672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27"/>
        <p:cNvGrpSpPr/>
        <p:nvPr/>
      </p:nvGrpSpPr>
      <p:grpSpPr>
        <a:xfrm>
          <a:off x="0" y="0"/>
          <a:ext cx="0" cy="0"/>
          <a:chOff x="0" y="0"/>
          <a:chExt cx="0" cy="0"/>
        </a:xfrm>
      </p:grpSpPr>
      <p:sp>
        <p:nvSpPr>
          <p:cNvPr id="328" name="Google Shape;328;g30d847b50ad_0_118"/>
          <p:cNvSpPr txBox="1"/>
          <p:nvPr/>
        </p:nvSpPr>
        <p:spPr>
          <a:xfrm>
            <a:off x="1469773" y="518200"/>
            <a:ext cx="15346800" cy="10776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7000"/>
              <a:buFont typeface="Arial"/>
              <a:buNone/>
            </a:pPr>
            <a:r>
              <a:rPr lang="en-US" sz="7000">
                <a:solidFill>
                  <a:srgbClr val="033C5B"/>
                </a:solidFill>
              </a:rPr>
              <a:t>Τεχνολογικά εμπόδια</a:t>
            </a:r>
            <a:endParaRPr sz="7000" b="0" i="0" u="none" strike="noStrike" cap="none">
              <a:solidFill>
                <a:srgbClr val="000000"/>
              </a:solidFill>
              <a:latin typeface="Arial"/>
              <a:ea typeface="Arial"/>
              <a:cs typeface="Arial"/>
              <a:sym typeface="Arial"/>
            </a:endParaRPr>
          </a:p>
        </p:txBody>
      </p:sp>
      <p:sp>
        <p:nvSpPr>
          <p:cNvPr id="329" name="Google Shape;329;g30d847b50ad_0_118"/>
          <p:cNvSpPr/>
          <p:nvPr/>
        </p:nvSpPr>
        <p:spPr>
          <a:xfrm>
            <a:off x="17259300" y="-150232"/>
            <a:ext cx="1032300" cy="8963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g30d847b50ad_0_118"/>
          <p:cNvSpPr/>
          <p:nvPr/>
        </p:nvSpPr>
        <p:spPr>
          <a:xfrm>
            <a:off x="0" y="-75116"/>
            <a:ext cx="1028700" cy="8888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g30d847b50ad_0_118"/>
          <p:cNvSpPr/>
          <p:nvPr/>
        </p:nvSpPr>
        <p:spPr>
          <a:xfrm rot="5400000">
            <a:off x="-2349" y="8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332" name="Google Shape;332;g30d847b50ad_0_118"/>
          <p:cNvSpPr/>
          <p:nvPr/>
        </p:nvSpPr>
        <p:spPr>
          <a:xfrm>
            <a:off x="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g30d847b50ad_0_118"/>
          <p:cNvSpPr/>
          <p:nvPr/>
        </p:nvSpPr>
        <p:spPr>
          <a:xfrm>
            <a:off x="1725930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g30d847b50ad_0_118"/>
          <p:cNvSpPr/>
          <p:nvPr/>
        </p:nvSpPr>
        <p:spPr>
          <a:xfrm rot="10800000">
            <a:off x="17256125" y="1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335" name="Google Shape;335;g30d847b50ad_0_118"/>
          <p:cNvSpPr/>
          <p:nvPr/>
        </p:nvSpPr>
        <p:spPr>
          <a:xfrm>
            <a:off x="31096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g30d847b50ad_0_118"/>
          <p:cNvSpPr/>
          <p:nvPr/>
        </p:nvSpPr>
        <p:spPr>
          <a:xfrm>
            <a:off x="1757201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g30d847b50ad_0_11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lang="en-BE"/>
          </a:p>
        </p:txBody>
      </p:sp>
      <p:sp>
        <p:nvSpPr>
          <p:cNvPr id="338" name="Google Shape;338;g30d847b50ad_0_118"/>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a:lstStyle/>
          <a:p>
            <a:endParaRPr lang="en-BE"/>
          </a:p>
        </p:txBody>
      </p:sp>
      <p:sp>
        <p:nvSpPr>
          <p:cNvPr id="340" name="Google Shape;340;g30d847b50ad_0_118"/>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1" name="Google Shape;341;g30d847b50ad_0_118"/>
          <p:cNvPicPr preferRelativeResize="0"/>
          <p:nvPr/>
        </p:nvPicPr>
        <p:blipFill>
          <a:blip r:embed="rId5">
            <a:alphaModFix/>
          </a:blip>
          <a:stretch>
            <a:fillRect/>
          </a:stretch>
        </p:blipFill>
        <p:spPr>
          <a:xfrm>
            <a:off x="5547876" y="1759638"/>
            <a:ext cx="5900401" cy="5900401"/>
          </a:xfrm>
          <a:prstGeom prst="rect">
            <a:avLst/>
          </a:prstGeom>
          <a:noFill/>
          <a:ln>
            <a:noFill/>
          </a:ln>
        </p:spPr>
      </p:pic>
      <p:sp>
        <p:nvSpPr>
          <p:cNvPr id="342" name="Google Shape;342;g30d847b50ad_0_118"/>
          <p:cNvSpPr txBox="1"/>
          <p:nvPr/>
        </p:nvSpPr>
        <p:spPr>
          <a:xfrm>
            <a:off x="1725750" y="7924263"/>
            <a:ext cx="14836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https://www.freepik.es/vector-gratis/ciencias-informaticas-forenses-analisis-evidencia-digital-investigacion-delitos-informaticos-recuperacion-datos-experto-ciberseguridad-identificando-actividad-fraudulenta_11669602.htm#fromView=search&amp;page=1&amp;position=19&amp;uuid=ea96525e-db68-4f25-9538-2312008f3593</a:t>
            </a:r>
            <a:endParaRPr/>
          </a:p>
        </p:txBody>
      </p:sp>
      <p:sp>
        <p:nvSpPr>
          <p:cNvPr id="2" name="Google Shape;128;p3">
            <a:extLst>
              <a:ext uri="{FF2B5EF4-FFF2-40B4-BE49-F238E27FC236}">
                <a16:creationId xmlns:a16="http://schemas.microsoft.com/office/drawing/2014/main" id="{1DD52A2A-49D2-872C-ED90-594F9238B609}"/>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3" name="Google Shape;92;p1">
            <a:extLst>
              <a:ext uri="{FF2B5EF4-FFF2-40B4-BE49-F238E27FC236}">
                <a16:creationId xmlns:a16="http://schemas.microsoft.com/office/drawing/2014/main" id="{6FE44D8F-6EDC-8932-C099-F5730BA6116D}"/>
              </a:ext>
            </a:extLst>
          </p:cNvPr>
          <p:cNvPicPr preferRelativeResize="0"/>
          <p:nvPr/>
        </p:nvPicPr>
        <p:blipFill rotWithShape="1">
          <a:blip r:embed="rId6">
            <a:alphaModFix/>
          </a:blip>
          <a:srcRect/>
          <a:stretch/>
        </p:blipFill>
        <p:spPr>
          <a:xfrm>
            <a:off x="16417863" y="9142466"/>
            <a:ext cx="1310997" cy="47672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46"/>
        <p:cNvGrpSpPr/>
        <p:nvPr/>
      </p:nvGrpSpPr>
      <p:grpSpPr>
        <a:xfrm>
          <a:off x="0" y="0"/>
          <a:ext cx="0" cy="0"/>
          <a:chOff x="0" y="0"/>
          <a:chExt cx="0" cy="0"/>
        </a:xfrm>
      </p:grpSpPr>
      <p:sp>
        <p:nvSpPr>
          <p:cNvPr id="347" name="Google Shape;347;g30d847b50ad_0_139"/>
          <p:cNvSpPr txBox="1"/>
          <p:nvPr/>
        </p:nvSpPr>
        <p:spPr>
          <a:xfrm>
            <a:off x="1469773" y="518200"/>
            <a:ext cx="15346800" cy="10776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7000"/>
              <a:buFont typeface="Arial"/>
              <a:buNone/>
            </a:pPr>
            <a:r>
              <a:rPr lang="en-US" sz="7000">
                <a:solidFill>
                  <a:srgbClr val="033C5B"/>
                </a:solidFill>
              </a:rPr>
              <a:t>Αντίσταση στην αλλαγή</a:t>
            </a:r>
            <a:endParaRPr sz="7000" b="0" i="0" u="none" strike="noStrike" cap="none">
              <a:solidFill>
                <a:srgbClr val="000000"/>
              </a:solidFill>
              <a:latin typeface="Arial"/>
              <a:ea typeface="Arial"/>
              <a:cs typeface="Arial"/>
              <a:sym typeface="Arial"/>
            </a:endParaRPr>
          </a:p>
        </p:txBody>
      </p:sp>
      <p:sp>
        <p:nvSpPr>
          <p:cNvPr id="348" name="Google Shape;348;g30d847b50ad_0_139"/>
          <p:cNvSpPr/>
          <p:nvPr/>
        </p:nvSpPr>
        <p:spPr>
          <a:xfrm>
            <a:off x="17259300" y="-150232"/>
            <a:ext cx="1032300" cy="8963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g30d847b50ad_0_139"/>
          <p:cNvSpPr/>
          <p:nvPr/>
        </p:nvSpPr>
        <p:spPr>
          <a:xfrm>
            <a:off x="0" y="-75116"/>
            <a:ext cx="1028700" cy="8888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g30d847b50ad_0_139"/>
          <p:cNvSpPr/>
          <p:nvPr/>
        </p:nvSpPr>
        <p:spPr>
          <a:xfrm rot="5400000">
            <a:off x="-2349" y="8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351" name="Google Shape;351;g30d847b50ad_0_139"/>
          <p:cNvSpPr/>
          <p:nvPr/>
        </p:nvSpPr>
        <p:spPr>
          <a:xfrm>
            <a:off x="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g30d847b50ad_0_139"/>
          <p:cNvSpPr/>
          <p:nvPr/>
        </p:nvSpPr>
        <p:spPr>
          <a:xfrm>
            <a:off x="1725930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g30d847b50ad_0_139"/>
          <p:cNvSpPr/>
          <p:nvPr/>
        </p:nvSpPr>
        <p:spPr>
          <a:xfrm rot="10800000">
            <a:off x="17256125" y="1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354" name="Google Shape;354;g30d847b50ad_0_139"/>
          <p:cNvSpPr/>
          <p:nvPr/>
        </p:nvSpPr>
        <p:spPr>
          <a:xfrm>
            <a:off x="31096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g30d847b50ad_0_139"/>
          <p:cNvSpPr/>
          <p:nvPr/>
        </p:nvSpPr>
        <p:spPr>
          <a:xfrm>
            <a:off x="1757201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g30d847b50ad_0_13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lang="en-BE"/>
          </a:p>
        </p:txBody>
      </p:sp>
      <p:sp>
        <p:nvSpPr>
          <p:cNvPr id="357" name="Google Shape;357;g30d847b50ad_0_13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a:lstStyle/>
          <a:p>
            <a:endParaRPr lang="en-BE"/>
          </a:p>
        </p:txBody>
      </p:sp>
      <p:sp>
        <p:nvSpPr>
          <p:cNvPr id="359" name="Google Shape;359;g30d847b50ad_0_139"/>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g30d847b50ad_0_139"/>
          <p:cNvSpPr txBox="1"/>
          <p:nvPr/>
        </p:nvSpPr>
        <p:spPr>
          <a:xfrm>
            <a:off x="1725750" y="7924263"/>
            <a:ext cx="14836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https://www.freepik.es/foto-gratis/mano-que-detiene-caida-piezas-madera_25629275.htm#fromView=search&amp;page=1&amp;position=6&amp;uuid=8b458ad8-f54f-416b-9920-ecdeef1f270d</a:t>
            </a:r>
            <a:endParaRPr/>
          </a:p>
        </p:txBody>
      </p:sp>
      <p:pic>
        <p:nvPicPr>
          <p:cNvPr id="361" name="Google Shape;361;g30d847b50ad_0_139"/>
          <p:cNvPicPr preferRelativeResize="0"/>
          <p:nvPr/>
        </p:nvPicPr>
        <p:blipFill>
          <a:blip r:embed="rId5">
            <a:alphaModFix/>
          </a:blip>
          <a:stretch>
            <a:fillRect/>
          </a:stretch>
        </p:blipFill>
        <p:spPr>
          <a:xfrm>
            <a:off x="4419200" y="1748200"/>
            <a:ext cx="9031086" cy="6023664"/>
          </a:xfrm>
          <a:prstGeom prst="rect">
            <a:avLst/>
          </a:prstGeom>
          <a:noFill/>
          <a:ln>
            <a:noFill/>
          </a:ln>
        </p:spPr>
      </p:pic>
      <p:sp>
        <p:nvSpPr>
          <p:cNvPr id="2" name="Google Shape;128;p3">
            <a:extLst>
              <a:ext uri="{FF2B5EF4-FFF2-40B4-BE49-F238E27FC236}">
                <a16:creationId xmlns:a16="http://schemas.microsoft.com/office/drawing/2014/main" id="{40594258-61FD-DA9B-F580-C3EE71AAC28F}"/>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3" name="Google Shape;92;p1">
            <a:extLst>
              <a:ext uri="{FF2B5EF4-FFF2-40B4-BE49-F238E27FC236}">
                <a16:creationId xmlns:a16="http://schemas.microsoft.com/office/drawing/2014/main" id="{77DB213F-4BDC-A7C1-D35D-1B850AA32071}"/>
              </a:ext>
            </a:extLst>
          </p:cNvPr>
          <p:cNvPicPr preferRelativeResize="0"/>
          <p:nvPr/>
        </p:nvPicPr>
        <p:blipFill rotWithShape="1">
          <a:blip r:embed="rId6">
            <a:alphaModFix/>
          </a:blip>
          <a:srcRect/>
          <a:stretch/>
        </p:blipFill>
        <p:spPr>
          <a:xfrm>
            <a:off x="16417863" y="9142466"/>
            <a:ext cx="1310997" cy="4767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95"/>
        <p:cNvGrpSpPr/>
        <p:nvPr/>
      </p:nvGrpSpPr>
      <p:grpSpPr>
        <a:xfrm>
          <a:off x="0" y="0"/>
          <a:ext cx="0" cy="0"/>
          <a:chOff x="0" y="0"/>
          <a:chExt cx="0" cy="0"/>
        </a:xfrm>
      </p:grpSpPr>
      <p:sp>
        <p:nvSpPr>
          <p:cNvPr id="96" name="Google Shape;96;g1f310491f38_0_86"/>
          <p:cNvSpPr txBox="1"/>
          <p:nvPr/>
        </p:nvSpPr>
        <p:spPr>
          <a:xfrm>
            <a:off x="1028700" y="827483"/>
            <a:ext cx="6990300" cy="2262300"/>
          </a:xfrm>
          <a:prstGeom prst="rect">
            <a:avLst/>
          </a:prstGeom>
          <a:noFill/>
          <a:ln>
            <a:noFill/>
          </a:ln>
        </p:spPr>
        <p:txBody>
          <a:bodyPr spcFirstLastPara="1" wrap="square" lIns="0" tIns="0" rIns="0" bIns="0" anchor="t" anchorCtr="0">
            <a:spAutoFit/>
          </a:bodyPr>
          <a:lstStyle/>
          <a:p>
            <a:pPr marL="0" marR="0" lvl="0" indent="0" algn="ctr" rtl="0">
              <a:lnSpc>
                <a:spcPct val="110001"/>
              </a:lnSpc>
              <a:spcBef>
                <a:spcPts val="0"/>
              </a:spcBef>
              <a:spcAft>
                <a:spcPts val="0"/>
              </a:spcAft>
              <a:buClr>
                <a:srgbClr val="000000"/>
              </a:buClr>
              <a:buSzPts val="6999"/>
              <a:buFont typeface="Arial"/>
              <a:buNone/>
            </a:pPr>
            <a:r>
              <a:rPr lang="en-US" sz="6999" b="0" i="0" u="none" strike="noStrike" cap="none">
                <a:solidFill>
                  <a:srgbClr val="033C5B"/>
                </a:solidFill>
                <a:latin typeface="Arial"/>
                <a:ea typeface="Arial"/>
                <a:cs typeface="Arial"/>
                <a:sym typeface="Arial"/>
              </a:rPr>
              <a:t>Μαθησιακοί στόχοι</a:t>
            </a:r>
            <a:endParaRPr sz="1400" b="0" i="0" u="none" strike="noStrike" cap="none">
              <a:solidFill>
                <a:srgbClr val="000000"/>
              </a:solidFill>
              <a:latin typeface="Arial"/>
              <a:ea typeface="Arial"/>
              <a:cs typeface="Arial"/>
              <a:sym typeface="Arial"/>
            </a:endParaRPr>
          </a:p>
        </p:txBody>
      </p:sp>
      <p:sp>
        <p:nvSpPr>
          <p:cNvPr id="97" name="Google Shape;97;g1f310491f38_0_86"/>
          <p:cNvSpPr txBox="1"/>
          <p:nvPr/>
        </p:nvSpPr>
        <p:spPr>
          <a:xfrm>
            <a:off x="570523" y="3363775"/>
            <a:ext cx="8105177" cy="5601533"/>
          </a:xfrm>
          <a:prstGeom prst="rect">
            <a:avLst/>
          </a:prstGeom>
          <a:noFill/>
          <a:ln>
            <a:noFill/>
          </a:ln>
        </p:spPr>
        <p:txBody>
          <a:bodyPr spcFirstLastPara="1" wrap="square" lIns="0" tIns="0" rIns="0" bIns="0" anchor="t" anchorCtr="0">
            <a:spAutoFit/>
          </a:bodyPr>
          <a:lstStyle/>
          <a:p>
            <a:pPr marL="604518" marR="0" lvl="1" indent="-299147" algn="l" rtl="0">
              <a:lnSpc>
                <a:spcPct val="140014"/>
              </a:lnSpc>
              <a:spcBef>
                <a:spcPts val="0"/>
              </a:spcBef>
              <a:spcAft>
                <a:spcPts val="0"/>
              </a:spcAft>
              <a:buClr>
                <a:srgbClr val="121212"/>
              </a:buClr>
              <a:buSzPts val="2750"/>
              <a:buFont typeface="Arial"/>
              <a:buChar char="•"/>
            </a:pPr>
            <a:r>
              <a:rPr lang="en-US" sz="2000" b="0" i="0" u="none" strike="noStrike" cap="none" dirty="0">
                <a:solidFill>
                  <a:schemeClr val="dk1"/>
                </a:solidFill>
                <a:latin typeface="Arial"/>
                <a:ea typeface="Arial"/>
                <a:cs typeface="Arial"/>
                <a:sym typeface="Arial"/>
              </a:rPr>
              <a:t>Να </a:t>
            </a:r>
            <a:r>
              <a:rPr lang="en-US" sz="2000" b="0" i="0" u="none" strike="noStrike" cap="none" dirty="0" err="1">
                <a:solidFill>
                  <a:schemeClr val="dk1"/>
                </a:solidFill>
                <a:latin typeface="Arial"/>
                <a:ea typeface="Arial"/>
                <a:cs typeface="Arial"/>
                <a:sym typeface="Arial"/>
              </a:rPr>
              <a:t>εξετάσετε</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διάφορ</a:t>
            </a:r>
            <a:r>
              <a:rPr lang="en-US" sz="2000" b="0" i="0" u="none" strike="noStrike" cap="none" dirty="0">
                <a:solidFill>
                  <a:schemeClr val="dk1"/>
                </a:solidFill>
                <a:latin typeface="Arial"/>
                <a:ea typeface="Arial"/>
                <a:cs typeface="Arial"/>
                <a:sym typeface="Arial"/>
              </a:rPr>
              <a:t>α μοντέλα μικτής μάθησης και να κατανοήσετε τις δομές και τα χαρακτηριστικά τους.</a:t>
            </a:r>
            <a:endParaRPr sz="2000" b="0" i="0" u="none" strike="noStrike" cap="none" dirty="0">
              <a:solidFill>
                <a:schemeClr val="dk1"/>
              </a:solidFill>
              <a:latin typeface="Arial"/>
              <a:ea typeface="Arial"/>
              <a:cs typeface="Arial"/>
              <a:sym typeface="Arial"/>
            </a:endParaRPr>
          </a:p>
          <a:p>
            <a:pPr marL="604518" marR="0" lvl="1" indent="-299147" algn="l" rtl="0">
              <a:lnSpc>
                <a:spcPct val="140014"/>
              </a:lnSpc>
              <a:spcBef>
                <a:spcPts val="0"/>
              </a:spcBef>
              <a:spcAft>
                <a:spcPts val="0"/>
              </a:spcAft>
              <a:buClr>
                <a:srgbClr val="121212"/>
              </a:buClr>
              <a:buSzPts val="2750"/>
              <a:buFont typeface="Arial"/>
              <a:buChar char="•"/>
            </a:pPr>
            <a:r>
              <a:rPr lang="en-US" sz="2000" b="0" i="0" u="none" strike="noStrike" cap="none" dirty="0">
                <a:solidFill>
                  <a:schemeClr val="dk1"/>
                </a:solidFill>
                <a:latin typeface="Arial"/>
                <a:ea typeface="Arial"/>
                <a:cs typeface="Arial"/>
                <a:sym typeface="Arial"/>
              </a:rPr>
              <a:t>Να π</a:t>
            </a:r>
            <a:r>
              <a:rPr lang="en-US" sz="2000" b="0" i="0" u="none" strike="noStrike" cap="none" dirty="0" err="1">
                <a:solidFill>
                  <a:schemeClr val="dk1"/>
                </a:solidFill>
                <a:latin typeface="Arial"/>
                <a:ea typeface="Arial"/>
                <a:cs typeface="Arial"/>
                <a:sym typeface="Arial"/>
              </a:rPr>
              <a:t>ροσδιορίσετε</a:t>
            </a:r>
            <a:r>
              <a:rPr lang="en-US" sz="2000" b="0" i="0" u="none" strike="noStrike" cap="none" dirty="0">
                <a:solidFill>
                  <a:schemeClr val="dk1"/>
                </a:solidFill>
                <a:latin typeface="Arial"/>
                <a:ea typeface="Arial"/>
                <a:cs typeface="Arial"/>
                <a:sym typeface="Arial"/>
              </a:rPr>
              <a:t> και να ανα</a:t>
            </a:r>
            <a:r>
              <a:rPr lang="en-US" sz="2000" b="0" i="0" u="none" strike="noStrike" cap="none" dirty="0" err="1">
                <a:solidFill>
                  <a:schemeClr val="dk1"/>
                </a:solidFill>
                <a:latin typeface="Arial"/>
                <a:ea typeface="Arial"/>
                <a:cs typeface="Arial"/>
                <a:sym typeface="Arial"/>
              </a:rPr>
              <a:t>λύσετε</a:t>
            </a:r>
            <a:r>
              <a:rPr lang="en-US" sz="2000" b="0" i="0" u="none" strike="noStrike" cap="none" dirty="0">
                <a:solidFill>
                  <a:schemeClr val="dk1"/>
                </a:solidFill>
                <a:latin typeface="Arial"/>
                <a:ea typeface="Arial"/>
                <a:cs typeface="Arial"/>
                <a:sym typeface="Arial"/>
              </a:rPr>
              <a:t> τα βα</a:t>
            </a:r>
            <a:r>
              <a:rPr lang="en-US" sz="2000" b="0" i="0" u="none" strike="noStrike" cap="none" dirty="0" err="1">
                <a:solidFill>
                  <a:schemeClr val="dk1"/>
                </a:solidFill>
                <a:latin typeface="Arial"/>
                <a:ea typeface="Arial"/>
                <a:cs typeface="Arial"/>
                <a:sym typeface="Arial"/>
              </a:rPr>
              <a:t>σικά</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στοιχεί</a:t>
            </a:r>
            <a:r>
              <a:rPr lang="en-US" sz="2000" b="0" i="0" u="none" strike="noStrike" cap="none" dirty="0">
                <a:solidFill>
                  <a:schemeClr val="dk1"/>
                </a:solidFill>
                <a:latin typeface="Arial"/>
                <a:ea typeface="Arial"/>
                <a:cs typeface="Arial"/>
                <a:sym typeface="Arial"/>
              </a:rPr>
              <a:t>α που συνιστούν τα μοντέλα μικτής μάθησης.</a:t>
            </a:r>
            <a:endParaRPr sz="2000" b="0" i="0" u="none" strike="noStrike" cap="none" dirty="0">
              <a:solidFill>
                <a:schemeClr val="dk1"/>
              </a:solidFill>
              <a:latin typeface="Arial"/>
              <a:ea typeface="Arial"/>
              <a:cs typeface="Arial"/>
              <a:sym typeface="Arial"/>
            </a:endParaRPr>
          </a:p>
          <a:p>
            <a:pPr marL="604518" marR="0" lvl="1" indent="-299147" algn="l" rtl="0">
              <a:lnSpc>
                <a:spcPct val="140014"/>
              </a:lnSpc>
              <a:spcBef>
                <a:spcPts val="0"/>
              </a:spcBef>
              <a:spcAft>
                <a:spcPts val="0"/>
              </a:spcAft>
              <a:buClr>
                <a:srgbClr val="121212"/>
              </a:buClr>
              <a:buSzPts val="2750"/>
              <a:buFont typeface="Arial"/>
              <a:buChar char="•"/>
            </a:pPr>
            <a:r>
              <a:rPr lang="en-US" sz="2000" b="0" i="0" u="none" strike="noStrike" cap="none" dirty="0">
                <a:solidFill>
                  <a:schemeClr val="dk1"/>
                </a:solidFill>
                <a:latin typeface="Arial"/>
                <a:ea typeface="Arial"/>
                <a:cs typeface="Arial"/>
                <a:sym typeface="Arial"/>
              </a:rPr>
              <a:t>Να </a:t>
            </a:r>
            <a:r>
              <a:rPr lang="en-US" sz="2000" b="0" i="0" u="none" strike="noStrike" cap="none" dirty="0" err="1">
                <a:solidFill>
                  <a:schemeClr val="dk1"/>
                </a:solidFill>
                <a:latin typeface="Arial"/>
                <a:ea typeface="Arial"/>
                <a:cs typeface="Arial"/>
                <a:sym typeface="Arial"/>
              </a:rPr>
              <a:t>διερευνήσε</a:t>
            </a:r>
            <a:r>
              <a:rPr lang="el-GR" sz="2000" b="0" i="0" u="none" strike="noStrike" cap="none" dirty="0">
                <a:solidFill>
                  <a:schemeClr val="dk1"/>
                </a:solidFill>
                <a:latin typeface="Arial"/>
                <a:ea typeface="Arial"/>
                <a:cs typeface="Arial"/>
                <a:sym typeface="Arial"/>
              </a:rPr>
              <a:t>τε</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στρ</a:t>
            </a:r>
            <a:r>
              <a:rPr lang="en-US" sz="2000" b="0" i="0" u="none" strike="noStrike" cap="none" dirty="0">
                <a:solidFill>
                  <a:schemeClr val="dk1"/>
                </a:solidFill>
                <a:latin typeface="Arial"/>
                <a:ea typeface="Arial"/>
                <a:cs typeface="Arial"/>
                <a:sym typeface="Arial"/>
              </a:rPr>
              <a:t>ατηγικές για την αποτελεσματική ενσωμάτωση διαδικτυακών και προσωπικών στοιχείων σε περιβάλλοντα μικτής μάθησης.</a:t>
            </a:r>
            <a:r>
              <a:rPr lang="el-GR" sz="2000" b="0" i="0" u="none" strike="noStrike" cap="none" dirty="0">
                <a:solidFill>
                  <a:srgbClr val="121212"/>
                </a:solidFill>
                <a:latin typeface="Arial"/>
                <a:ea typeface="Arial"/>
                <a:cs typeface="Arial"/>
                <a:sym typeface="Arial"/>
              </a:rPr>
              <a:t> </a:t>
            </a:r>
            <a:endParaRPr lang="en-GB" sz="2000" b="0" i="0" u="none" strike="noStrike" cap="none" dirty="0">
              <a:solidFill>
                <a:srgbClr val="121212"/>
              </a:solidFill>
              <a:latin typeface="Arial"/>
              <a:ea typeface="Arial"/>
              <a:cs typeface="Arial"/>
              <a:sym typeface="Arial"/>
            </a:endParaRPr>
          </a:p>
          <a:p>
            <a:pPr marL="604518" marR="0" lvl="1" indent="-299147" algn="l" rtl="0">
              <a:lnSpc>
                <a:spcPct val="140014"/>
              </a:lnSpc>
              <a:spcBef>
                <a:spcPts val="0"/>
              </a:spcBef>
              <a:spcAft>
                <a:spcPts val="0"/>
              </a:spcAft>
              <a:buClr>
                <a:srgbClr val="121212"/>
              </a:buClr>
              <a:buSzPts val="2750"/>
              <a:buFont typeface="Arial"/>
              <a:buChar char="•"/>
            </a:pPr>
            <a:r>
              <a:rPr lang="el-GR" sz="2000" b="0" i="0" u="none" strike="noStrike" cap="none" dirty="0">
                <a:solidFill>
                  <a:schemeClr val="dk1"/>
                </a:solidFill>
                <a:latin typeface="Arial"/>
                <a:ea typeface="Arial"/>
                <a:cs typeface="Arial"/>
                <a:sym typeface="Arial"/>
              </a:rPr>
              <a:t>Να κατανοήσετε τα οφέλη που συνδέονται με την εφαρμογή των μοντέλων μικτής μάθησης τόσο για τους εκπαιδευτικούς όσο και για τους εκπαιδευόμενους.</a:t>
            </a:r>
            <a:endParaRPr lang="en-GB" sz="2000" b="0" i="0" u="none" strike="noStrike" cap="none" dirty="0">
              <a:solidFill>
                <a:schemeClr val="dk1"/>
              </a:solidFill>
              <a:latin typeface="Arial"/>
              <a:ea typeface="Arial"/>
              <a:cs typeface="Arial"/>
              <a:sym typeface="Arial"/>
            </a:endParaRPr>
          </a:p>
          <a:p>
            <a:pPr marL="604518" marR="0" lvl="1" indent="-299147" algn="l" rtl="0">
              <a:lnSpc>
                <a:spcPct val="140014"/>
              </a:lnSpc>
              <a:spcBef>
                <a:spcPts val="0"/>
              </a:spcBef>
              <a:spcAft>
                <a:spcPts val="0"/>
              </a:spcAft>
              <a:buClr>
                <a:srgbClr val="121212"/>
              </a:buClr>
              <a:buSzPts val="2750"/>
              <a:buFont typeface="Arial"/>
              <a:buChar char="•"/>
            </a:pPr>
            <a:r>
              <a:rPr lang="el-GR" sz="2000" b="0" i="0" u="none" strike="noStrike" cap="none" dirty="0">
                <a:solidFill>
                  <a:schemeClr val="dk1"/>
                </a:solidFill>
                <a:latin typeface="Arial"/>
                <a:ea typeface="Arial"/>
                <a:cs typeface="Arial"/>
                <a:sym typeface="Arial"/>
              </a:rPr>
              <a:t>Να αξιολογήσετε κριτικά τις προκλήσεις και τις εκτιμήσεις που σχετίζονται με την εφαρμογή των μοντέλων μικτής μάθησης.</a:t>
            </a:r>
          </a:p>
          <a:p>
            <a:pPr marL="604518" marR="0" lvl="1" indent="-299147" algn="l" rtl="0">
              <a:lnSpc>
                <a:spcPct val="140014"/>
              </a:lnSpc>
              <a:spcBef>
                <a:spcPts val="0"/>
              </a:spcBef>
              <a:spcAft>
                <a:spcPts val="0"/>
              </a:spcAft>
              <a:buClr>
                <a:srgbClr val="121212"/>
              </a:buClr>
              <a:buSzPts val="2750"/>
              <a:buFont typeface="Arial"/>
              <a:buChar char="•"/>
            </a:pPr>
            <a:endParaRPr sz="2000" b="0" i="0" u="none" strike="noStrike" cap="none" dirty="0">
              <a:solidFill>
                <a:srgbClr val="000000"/>
              </a:solidFill>
              <a:latin typeface="Arial"/>
              <a:ea typeface="Arial"/>
              <a:cs typeface="Arial"/>
              <a:sym typeface="Arial"/>
            </a:endParaRPr>
          </a:p>
        </p:txBody>
      </p:sp>
      <p:sp>
        <p:nvSpPr>
          <p:cNvPr id="98" name="Google Shape;98;g1f310491f38_0_86"/>
          <p:cNvSpPr/>
          <p:nvPr/>
        </p:nvSpPr>
        <p:spPr>
          <a:xfrm>
            <a:off x="9144000" y="3783991"/>
            <a:ext cx="9144000" cy="65031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g1f310491f38_0_86"/>
          <p:cNvSpPr/>
          <p:nvPr/>
        </p:nvSpPr>
        <p:spPr>
          <a:xfrm>
            <a:off x="9144000" y="0"/>
            <a:ext cx="9144000" cy="51435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g1f310491f38_0_86"/>
          <p:cNvSpPr/>
          <p:nvPr/>
        </p:nvSpPr>
        <p:spPr>
          <a:xfrm rot="5400000">
            <a:off x="9144000" y="7702914"/>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3">
              <a:alphaModFix/>
            </a:blip>
            <a:stretch>
              <a:fillRect/>
            </a:stretch>
          </a:blipFill>
          <a:ln>
            <a:noFill/>
          </a:ln>
        </p:spPr>
        <p:txBody>
          <a:bodyPr/>
          <a:lstStyle/>
          <a:p>
            <a:endParaRPr lang="en-BE"/>
          </a:p>
        </p:txBody>
      </p:sp>
      <p:sp>
        <p:nvSpPr>
          <p:cNvPr id="101" name="Google Shape;101;g1f310491f38_0_86"/>
          <p:cNvSpPr/>
          <p:nvPr/>
        </p:nvSpPr>
        <p:spPr>
          <a:xfrm rot="-5400000">
            <a:off x="15703914" y="0"/>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4">
              <a:alphaModFix/>
            </a:blip>
            <a:stretch>
              <a:fillRect/>
            </a:stretch>
          </a:blipFill>
          <a:ln>
            <a:noFill/>
          </a:ln>
        </p:spPr>
        <p:txBody>
          <a:bodyPr/>
          <a:lstStyle/>
          <a:p>
            <a:endParaRPr lang="en-BE"/>
          </a:p>
        </p:txBody>
      </p:sp>
      <p:sp>
        <p:nvSpPr>
          <p:cNvPr id="102" name="Google Shape;102;g1f310491f38_0_86"/>
          <p:cNvSpPr/>
          <p:nvPr/>
        </p:nvSpPr>
        <p:spPr>
          <a:xfrm>
            <a:off x="11243339" y="2258982"/>
            <a:ext cx="4945322" cy="5769036"/>
          </a:xfrm>
          <a:custGeom>
            <a:avLst/>
            <a:gdLst/>
            <a:ahLst/>
            <a:cxnLst/>
            <a:rect l="l" t="t" r="r" b="b"/>
            <a:pathLst>
              <a:path w="4945322" h="5769036" extrusionOk="0">
                <a:moveTo>
                  <a:pt x="0" y="0"/>
                </a:moveTo>
                <a:lnTo>
                  <a:pt x="4945322" y="0"/>
                </a:lnTo>
                <a:lnTo>
                  <a:pt x="4945322" y="5769036"/>
                </a:lnTo>
                <a:lnTo>
                  <a:pt x="0" y="5769036"/>
                </a:lnTo>
                <a:lnTo>
                  <a:pt x="0" y="0"/>
                </a:lnTo>
                <a:close/>
              </a:path>
            </a:pathLst>
          </a:custGeom>
          <a:blipFill rotWithShape="1">
            <a:blip r:embed="rId5">
              <a:alphaModFix/>
            </a:blip>
            <a:stretch>
              <a:fillRect l="-37486" r="-37486"/>
            </a:stretch>
          </a:blipFill>
          <a:ln>
            <a:noFill/>
          </a:ln>
        </p:spPr>
        <p:txBody>
          <a:bodyPr/>
          <a:lstStyle/>
          <a:p>
            <a:endParaRPr lang="en-BE"/>
          </a:p>
        </p:txBody>
      </p:sp>
      <p:sp>
        <p:nvSpPr>
          <p:cNvPr id="103" name="Google Shape;103;g1f310491f38_0_86"/>
          <p:cNvSpPr/>
          <p:nvPr/>
        </p:nvSpPr>
        <p:spPr>
          <a:xfrm>
            <a:off x="385759" y="8288550"/>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a:lstStyle/>
          <a:p>
            <a:endParaRPr lang="en-BE"/>
          </a:p>
        </p:txBody>
      </p:sp>
      <p:sp>
        <p:nvSpPr>
          <p:cNvPr id="104" name="Google Shape;104;g1f310491f38_0_86"/>
          <p:cNvSpPr/>
          <p:nvPr/>
        </p:nvSpPr>
        <p:spPr>
          <a:xfrm>
            <a:off x="2874251" y="91043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a:lstStyle/>
          <a:p>
            <a:endParaRPr lang="en-BE"/>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65"/>
        <p:cNvGrpSpPr/>
        <p:nvPr/>
      </p:nvGrpSpPr>
      <p:grpSpPr>
        <a:xfrm>
          <a:off x="0" y="0"/>
          <a:ext cx="0" cy="0"/>
          <a:chOff x="0" y="0"/>
          <a:chExt cx="0" cy="0"/>
        </a:xfrm>
      </p:grpSpPr>
      <p:sp>
        <p:nvSpPr>
          <p:cNvPr id="366" name="Google Shape;366;g30d847b50ad_0_159"/>
          <p:cNvSpPr txBox="1"/>
          <p:nvPr/>
        </p:nvSpPr>
        <p:spPr>
          <a:xfrm>
            <a:off x="1469773" y="518200"/>
            <a:ext cx="15346800" cy="10776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7000"/>
              <a:buFont typeface="Arial"/>
              <a:buNone/>
            </a:pPr>
            <a:r>
              <a:rPr lang="en-US" sz="7000">
                <a:solidFill>
                  <a:srgbClr val="033C5B"/>
                </a:solidFill>
              </a:rPr>
              <a:t>Διατήρηση της δέσμευσης</a:t>
            </a:r>
            <a:endParaRPr sz="7000" b="0" i="0" u="none" strike="noStrike" cap="none">
              <a:solidFill>
                <a:srgbClr val="000000"/>
              </a:solidFill>
              <a:latin typeface="Arial"/>
              <a:ea typeface="Arial"/>
              <a:cs typeface="Arial"/>
              <a:sym typeface="Arial"/>
            </a:endParaRPr>
          </a:p>
        </p:txBody>
      </p:sp>
      <p:sp>
        <p:nvSpPr>
          <p:cNvPr id="367" name="Google Shape;367;g30d847b50ad_0_159"/>
          <p:cNvSpPr/>
          <p:nvPr/>
        </p:nvSpPr>
        <p:spPr>
          <a:xfrm>
            <a:off x="17259300" y="-150232"/>
            <a:ext cx="1032300" cy="8963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g30d847b50ad_0_159"/>
          <p:cNvSpPr/>
          <p:nvPr/>
        </p:nvSpPr>
        <p:spPr>
          <a:xfrm>
            <a:off x="0" y="-75116"/>
            <a:ext cx="1028700" cy="8888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g30d847b50ad_0_159"/>
          <p:cNvSpPr/>
          <p:nvPr/>
        </p:nvSpPr>
        <p:spPr>
          <a:xfrm rot="5400000">
            <a:off x="-2349" y="8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370" name="Google Shape;370;g30d847b50ad_0_159"/>
          <p:cNvSpPr/>
          <p:nvPr/>
        </p:nvSpPr>
        <p:spPr>
          <a:xfrm>
            <a:off x="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g30d847b50ad_0_159"/>
          <p:cNvSpPr/>
          <p:nvPr/>
        </p:nvSpPr>
        <p:spPr>
          <a:xfrm>
            <a:off x="1725930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g30d847b50ad_0_159"/>
          <p:cNvSpPr/>
          <p:nvPr/>
        </p:nvSpPr>
        <p:spPr>
          <a:xfrm rot="10800000">
            <a:off x="17256125" y="1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373" name="Google Shape;373;g30d847b50ad_0_159"/>
          <p:cNvSpPr/>
          <p:nvPr/>
        </p:nvSpPr>
        <p:spPr>
          <a:xfrm>
            <a:off x="31096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g30d847b50ad_0_159"/>
          <p:cNvSpPr/>
          <p:nvPr/>
        </p:nvSpPr>
        <p:spPr>
          <a:xfrm>
            <a:off x="1757201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g30d847b50ad_0_15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lang="en-BE"/>
          </a:p>
        </p:txBody>
      </p:sp>
      <p:sp>
        <p:nvSpPr>
          <p:cNvPr id="376" name="Google Shape;376;g30d847b50ad_0_15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a:lstStyle/>
          <a:p>
            <a:endParaRPr lang="en-BE"/>
          </a:p>
        </p:txBody>
      </p:sp>
      <p:sp>
        <p:nvSpPr>
          <p:cNvPr id="378" name="Google Shape;378;g30d847b50ad_0_159"/>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g30d847b50ad_0_159"/>
          <p:cNvSpPr txBox="1"/>
          <p:nvPr/>
        </p:nvSpPr>
        <p:spPr>
          <a:xfrm>
            <a:off x="1725750" y="7924263"/>
            <a:ext cx="14836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https://www.freepik.es/vector-gratis/ilustracion-concepto-abstracto-marketing-compromiso-marketing-internet-gestion-compromiso-participacion-activa-comercio-online-estrategia-smm-contenido-interactivo_12144940.htm#fromView=search&amp;page=1&amp;position=1&amp;uuid=7e009bc5-0989-4c25-8c3d-7e8dc081909a</a:t>
            </a:r>
            <a:endParaRPr/>
          </a:p>
        </p:txBody>
      </p:sp>
      <p:pic>
        <p:nvPicPr>
          <p:cNvPr id="380" name="Google Shape;380;g30d847b50ad_0_159"/>
          <p:cNvPicPr preferRelativeResize="0"/>
          <p:nvPr/>
        </p:nvPicPr>
        <p:blipFill>
          <a:blip r:embed="rId5">
            <a:alphaModFix/>
          </a:blip>
          <a:stretch>
            <a:fillRect/>
          </a:stretch>
        </p:blipFill>
        <p:spPr>
          <a:xfrm>
            <a:off x="5891075" y="1748200"/>
            <a:ext cx="6023665" cy="6023665"/>
          </a:xfrm>
          <a:prstGeom prst="rect">
            <a:avLst/>
          </a:prstGeom>
          <a:noFill/>
          <a:ln>
            <a:noFill/>
          </a:ln>
        </p:spPr>
      </p:pic>
      <p:sp>
        <p:nvSpPr>
          <p:cNvPr id="2" name="Google Shape;128;p3">
            <a:extLst>
              <a:ext uri="{FF2B5EF4-FFF2-40B4-BE49-F238E27FC236}">
                <a16:creationId xmlns:a16="http://schemas.microsoft.com/office/drawing/2014/main" id="{452B89BB-1C89-A4D1-B9AF-EDEE2A8FAF07}"/>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3" name="Google Shape;92;p1">
            <a:extLst>
              <a:ext uri="{FF2B5EF4-FFF2-40B4-BE49-F238E27FC236}">
                <a16:creationId xmlns:a16="http://schemas.microsoft.com/office/drawing/2014/main" id="{59795CA6-3791-2EB0-E4EB-FE833CFCEB91}"/>
              </a:ext>
            </a:extLst>
          </p:cNvPr>
          <p:cNvPicPr preferRelativeResize="0"/>
          <p:nvPr/>
        </p:nvPicPr>
        <p:blipFill rotWithShape="1">
          <a:blip r:embed="rId6">
            <a:alphaModFix/>
          </a:blip>
          <a:srcRect/>
          <a:stretch/>
        </p:blipFill>
        <p:spPr>
          <a:xfrm>
            <a:off x="16417863" y="9142466"/>
            <a:ext cx="1310997" cy="47672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84"/>
        <p:cNvGrpSpPr/>
        <p:nvPr/>
      </p:nvGrpSpPr>
      <p:grpSpPr>
        <a:xfrm>
          <a:off x="0" y="0"/>
          <a:ext cx="0" cy="0"/>
          <a:chOff x="0" y="0"/>
          <a:chExt cx="0" cy="0"/>
        </a:xfrm>
      </p:grpSpPr>
      <p:sp>
        <p:nvSpPr>
          <p:cNvPr id="385" name="Google Shape;385;g30d847b50ad_0_179"/>
          <p:cNvSpPr txBox="1"/>
          <p:nvPr/>
        </p:nvSpPr>
        <p:spPr>
          <a:xfrm>
            <a:off x="1469773" y="518200"/>
            <a:ext cx="15346800" cy="10776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7000"/>
              <a:buFont typeface="Arial"/>
              <a:buNone/>
            </a:pPr>
            <a:r>
              <a:rPr lang="en-US" sz="7000">
                <a:solidFill>
                  <a:srgbClr val="033C5B"/>
                </a:solidFill>
              </a:rPr>
              <a:t>Εξασφάλιση της ισότητας</a:t>
            </a:r>
            <a:endParaRPr sz="7000" b="0" i="0" u="none" strike="noStrike" cap="none">
              <a:solidFill>
                <a:srgbClr val="000000"/>
              </a:solidFill>
              <a:latin typeface="Arial"/>
              <a:ea typeface="Arial"/>
              <a:cs typeface="Arial"/>
              <a:sym typeface="Arial"/>
            </a:endParaRPr>
          </a:p>
        </p:txBody>
      </p:sp>
      <p:sp>
        <p:nvSpPr>
          <p:cNvPr id="386" name="Google Shape;386;g30d847b50ad_0_179"/>
          <p:cNvSpPr/>
          <p:nvPr/>
        </p:nvSpPr>
        <p:spPr>
          <a:xfrm>
            <a:off x="17259300" y="-150232"/>
            <a:ext cx="1032300" cy="8963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g30d847b50ad_0_179"/>
          <p:cNvSpPr/>
          <p:nvPr/>
        </p:nvSpPr>
        <p:spPr>
          <a:xfrm>
            <a:off x="0" y="-75116"/>
            <a:ext cx="1028700" cy="8888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g30d847b50ad_0_179"/>
          <p:cNvSpPr/>
          <p:nvPr/>
        </p:nvSpPr>
        <p:spPr>
          <a:xfrm rot="5400000">
            <a:off x="-2349" y="8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389" name="Google Shape;389;g30d847b50ad_0_179"/>
          <p:cNvSpPr/>
          <p:nvPr/>
        </p:nvSpPr>
        <p:spPr>
          <a:xfrm>
            <a:off x="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g30d847b50ad_0_179"/>
          <p:cNvSpPr/>
          <p:nvPr/>
        </p:nvSpPr>
        <p:spPr>
          <a:xfrm>
            <a:off x="1725930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g30d847b50ad_0_179"/>
          <p:cNvSpPr/>
          <p:nvPr/>
        </p:nvSpPr>
        <p:spPr>
          <a:xfrm rot="10800000">
            <a:off x="17256125" y="1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392" name="Google Shape;392;g30d847b50ad_0_179"/>
          <p:cNvSpPr/>
          <p:nvPr/>
        </p:nvSpPr>
        <p:spPr>
          <a:xfrm>
            <a:off x="31096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g30d847b50ad_0_179"/>
          <p:cNvSpPr/>
          <p:nvPr/>
        </p:nvSpPr>
        <p:spPr>
          <a:xfrm>
            <a:off x="1757201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 name="Google Shape;394;g30d847b50ad_0_17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lang="en-BE"/>
          </a:p>
        </p:txBody>
      </p:sp>
      <p:sp>
        <p:nvSpPr>
          <p:cNvPr id="395" name="Google Shape;395;g30d847b50ad_0_17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a:lstStyle/>
          <a:p>
            <a:endParaRPr lang="en-BE"/>
          </a:p>
        </p:txBody>
      </p:sp>
      <p:sp>
        <p:nvSpPr>
          <p:cNvPr id="397" name="Google Shape;397;g30d847b50ad_0_179"/>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 name="Google Shape;398;g30d847b50ad_0_179"/>
          <p:cNvSpPr txBox="1"/>
          <p:nvPr/>
        </p:nvSpPr>
        <p:spPr>
          <a:xfrm>
            <a:off x="1725750" y="7924263"/>
            <a:ext cx="14836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https://www.freepik.es/foto-gratis/concepto-simbolo-colorido-igualdad-derechos_6654383.htm#fromView=search&amp;page=1&amp;position=0&amp;uuid=4f8d0204-10a1-4d60-b664-04afb2c9b1da</a:t>
            </a:r>
            <a:endParaRPr/>
          </a:p>
        </p:txBody>
      </p:sp>
      <p:pic>
        <p:nvPicPr>
          <p:cNvPr id="399" name="Google Shape;399;g30d847b50ad_0_179"/>
          <p:cNvPicPr preferRelativeResize="0"/>
          <p:nvPr/>
        </p:nvPicPr>
        <p:blipFill>
          <a:blip r:embed="rId5">
            <a:alphaModFix/>
          </a:blip>
          <a:stretch>
            <a:fillRect/>
          </a:stretch>
        </p:blipFill>
        <p:spPr>
          <a:xfrm>
            <a:off x="4382425" y="1748200"/>
            <a:ext cx="9037701" cy="6023663"/>
          </a:xfrm>
          <a:prstGeom prst="rect">
            <a:avLst/>
          </a:prstGeom>
          <a:noFill/>
          <a:ln>
            <a:noFill/>
          </a:ln>
        </p:spPr>
      </p:pic>
      <p:sp>
        <p:nvSpPr>
          <p:cNvPr id="2" name="Google Shape;128;p3">
            <a:extLst>
              <a:ext uri="{FF2B5EF4-FFF2-40B4-BE49-F238E27FC236}">
                <a16:creationId xmlns:a16="http://schemas.microsoft.com/office/drawing/2014/main" id="{4D5DABBE-AB97-0B34-4442-DAF9CE556621}"/>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3" name="Google Shape;92;p1">
            <a:extLst>
              <a:ext uri="{FF2B5EF4-FFF2-40B4-BE49-F238E27FC236}">
                <a16:creationId xmlns:a16="http://schemas.microsoft.com/office/drawing/2014/main" id="{9FC23607-6D74-65EB-CE8D-C5DC52A9AC6B}"/>
              </a:ext>
            </a:extLst>
          </p:cNvPr>
          <p:cNvPicPr preferRelativeResize="0"/>
          <p:nvPr/>
        </p:nvPicPr>
        <p:blipFill rotWithShape="1">
          <a:blip r:embed="rId6">
            <a:alphaModFix/>
          </a:blip>
          <a:srcRect/>
          <a:stretch/>
        </p:blipFill>
        <p:spPr>
          <a:xfrm>
            <a:off x="16417863" y="9142466"/>
            <a:ext cx="1310997" cy="47672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03"/>
        <p:cNvGrpSpPr/>
        <p:nvPr/>
      </p:nvGrpSpPr>
      <p:grpSpPr>
        <a:xfrm>
          <a:off x="0" y="0"/>
          <a:ext cx="0" cy="0"/>
          <a:chOff x="0" y="0"/>
          <a:chExt cx="0" cy="0"/>
        </a:xfrm>
      </p:grpSpPr>
      <p:sp>
        <p:nvSpPr>
          <p:cNvPr id="404" name="Google Shape;404;g30d847b50ad_0_199"/>
          <p:cNvSpPr txBox="1"/>
          <p:nvPr/>
        </p:nvSpPr>
        <p:spPr>
          <a:xfrm>
            <a:off x="1469773" y="518200"/>
            <a:ext cx="15346800" cy="10776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7000"/>
              <a:buFont typeface="Arial"/>
              <a:buNone/>
            </a:pPr>
            <a:r>
              <a:rPr lang="en-US" sz="7000">
                <a:solidFill>
                  <a:srgbClr val="033C5B"/>
                </a:solidFill>
              </a:rPr>
              <a:t>Ασφάλεια δεδομένων και απόρρητο</a:t>
            </a:r>
            <a:endParaRPr sz="7000" b="0" i="0" u="none" strike="noStrike" cap="none">
              <a:solidFill>
                <a:srgbClr val="000000"/>
              </a:solidFill>
              <a:latin typeface="Arial"/>
              <a:ea typeface="Arial"/>
              <a:cs typeface="Arial"/>
              <a:sym typeface="Arial"/>
            </a:endParaRPr>
          </a:p>
        </p:txBody>
      </p:sp>
      <p:sp>
        <p:nvSpPr>
          <p:cNvPr id="405" name="Google Shape;405;g30d847b50ad_0_199"/>
          <p:cNvSpPr/>
          <p:nvPr/>
        </p:nvSpPr>
        <p:spPr>
          <a:xfrm>
            <a:off x="17259300" y="-150232"/>
            <a:ext cx="1032300" cy="8963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g30d847b50ad_0_199"/>
          <p:cNvSpPr/>
          <p:nvPr/>
        </p:nvSpPr>
        <p:spPr>
          <a:xfrm>
            <a:off x="0" y="-75116"/>
            <a:ext cx="1028700" cy="8888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g30d847b50ad_0_199"/>
          <p:cNvSpPr/>
          <p:nvPr/>
        </p:nvSpPr>
        <p:spPr>
          <a:xfrm rot="5400000">
            <a:off x="-2349" y="8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408" name="Google Shape;408;g30d847b50ad_0_199"/>
          <p:cNvSpPr/>
          <p:nvPr/>
        </p:nvSpPr>
        <p:spPr>
          <a:xfrm>
            <a:off x="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g30d847b50ad_0_199"/>
          <p:cNvSpPr/>
          <p:nvPr/>
        </p:nvSpPr>
        <p:spPr>
          <a:xfrm>
            <a:off x="1725930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g30d847b50ad_0_199"/>
          <p:cNvSpPr/>
          <p:nvPr/>
        </p:nvSpPr>
        <p:spPr>
          <a:xfrm rot="10800000">
            <a:off x="17256125" y="1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411" name="Google Shape;411;g30d847b50ad_0_199"/>
          <p:cNvSpPr/>
          <p:nvPr/>
        </p:nvSpPr>
        <p:spPr>
          <a:xfrm>
            <a:off x="31096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 name="Google Shape;412;g30d847b50ad_0_199"/>
          <p:cNvSpPr/>
          <p:nvPr/>
        </p:nvSpPr>
        <p:spPr>
          <a:xfrm>
            <a:off x="1757201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g30d847b50ad_0_19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lang="en-BE"/>
          </a:p>
        </p:txBody>
      </p:sp>
      <p:sp>
        <p:nvSpPr>
          <p:cNvPr id="414" name="Google Shape;414;g30d847b50ad_0_19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a:lstStyle/>
          <a:p>
            <a:endParaRPr lang="en-BE"/>
          </a:p>
        </p:txBody>
      </p:sp>
      <p:sp>
        <p:nvSpPr>
          <p:cNvPr id="416" name="Google Shape;416;g30d847b50ad_0_199"/>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g30d847b50ad_0_199"/>
          <p:cNvSpPr txBox="1"/>
          <p:nvPr/>
        </p:nvSpPr>
        <p:spPr>
          <a:xfrm>
            <a:off x="1725750" y="7924263"/>
            <a:ext cx="14836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https://www.freepik.es/foto-gratis/mano-que-sostiene-sistema-nube-proteccion-datos_17121563.htm#fromView=search&amp;page=1&amp;position=0&amp;uuid=64d6a9e4-46c5-4549-8e74-7b3c02d5f92a</a:t>
            </a:r>
            <a:endParaRPr/>
          </a:p>
        </p:txBody>
      </p:sp>
      <p:pic>
        <p:nvPicPr>
          <p:cNvPr id="418" name="Google Shape;418;g30d847b50ad_0_199"/>
          <p:cNvPicPr preferRelativeResize="0"/>
          <p:nvPr/>
        </p:nvPicPr>
        <p:blipFill>
          <a:blip r:embed="rId5">
            <a:alphaModFix/>
          </a:blip>
          <a:stretch>
            <a:fillRect/>
          </a:stretch>
        </p:blipFill>
        <p:spPr>
          <a:xfrm>
            <a:off x="4625150" y="1748200"/>
            <a:ext cx="9037701" cy="6023663"/>
          </a:xfrm>
          <a:prstGeom prst="rect">
            <a:avLst/>
          </a:prstGeom>
          <a:noFill/>
          <a:ln>
            <a:noFill/>
          </a:ln>
        </p:spPr>
      </p:pic>
      <p:sp>
        <p:nvSpPr>
          <p:cNvPr id="2" name="Google Shape;128;p3">
            <a:extLst>
              <a:ext uri="{FF2B5EF4-FFF2-40B4-BE49-F238E27FC236}">
                <a16:creationId xmlns:a16="http://schemas.microsoft.com/office/drawing/2014/main" id="{D65471BE-5602-B90C-FEBA-1333FF4A5FE2}"/>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3" name="Google Shape;92;p1">
            <a:extLst>
              <a:ext uri="{FF2B5EF4-FFF2-40B4-BE49-F238E27FC236}">
                <a16:creationId xmlns:a16="http://schemas.microsoft.com/office/drawing/2014/main" id="{0A2B90B8-A0F7-8768-7B30-9E8176AB3BF2}"/>
              </a:ext>
            </a:extLst>
          </p:cNvPr>
          <p:cNvPicPr preferRelativeResize="0"/>
          <p:nvPr/>
        </p:nvPicPr>
        <p:blipFill rotWithShape="1">
          <a:blip r:embed="rId6">
            <a:alphaModFix/>
          </a:blip>
          <a:srcRect/>
          <a:stretch/>
        </p:blipFill>
        <p:spPr>
          <a:xfrm>
            <a:off x="16417863" y="9142466"/>
            <a:ext cx="1310997" cy="47672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22"/>
        <p:cNvGrpSpPr/>
        <p:nvPr/>
      </p:nvGrpSpPr>
      <p:grpSpPr>
        <a:xfrm>
          <a:off x="0" y="0"/>
          <a:ext cx="0" cy="0"/>
          <a:chOff x="0" y="0"/>
          <a:chExt cx="0" cy="0"/>
        </a:xfrm>
      </p:grpSpPr>
      <p:sp>
        <p:nvSpPr>
          <p:cNvPr id="423" name="Google Shape;423;p9"/>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p9"/>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lang="en-BE"/>
          </a:p>
        </p:txBody>
      </p:sp>
      <p:sp>
        <p:nvSpPr>
          <p:cNvPr id="425" name="Google Shape;425;p9"/>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p9"/>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lang="en-BE"/>
          </a:p>
        </p:txBody>
      </p:sp>
      <p:sp>
        <p:nvSpPr>
          <p:cNvPr id="427" name="Google Shape;427;p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428" name="Google Shape;428;p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429" name="Google Shape;429;p9"/>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9"/>
          <p:cNvSpPr/>
          <p:nvPr/>
        </p:nvSpPr>
        <p:spPr>
          <a:xfrm>
            <a:off x="15521627" y="4259543"/>
            <a:ext cx="2355723" cy="4114800"/>
          </a:xfrm>
          <a:custGeom>
            <a:avLst/>
            <a:gdLst/>
            <a:ahLst/>
            <a:cxnLst/>
            <a:rect l="l" t="t" r="r" b="b"/>
            <a:pathLst>
              <a:path w="2355723" h="4114800" extrusionOk="0">
                <a:moveTo>
                  <a:pt x="0" y="0"/>
                </a:moveTo>
                <a:lnTo>
                  <a:pt x="2355723" y="0"/>
                </a:lnTo>
                <a:lnTo>
                  <a:pt x="2355723" y="4114800"/>
                </a:lnTo>
                <a:lnTo>
                  <a:pt x="0" y="4114800"/>
                </a:lnTo>
                <a:lnTo>
                  <a:pt x="0" y="0"/>
                </a:lnTo>
                <a:close/>
              </a:path>
            </a:pathLst>
          </a:custGeom>
          <a:blipFill rotWithShape="1">
            <a:blip r:embed="rId7">
              <a:alphaModFix/>
            </a:blip>
            <a:stretch>
              <a:fillRect/>
            </a:stretch>
          </a:blipFill>
          <a:ln>
            <a:noFill/>
          </a:ln>
        </p:spPr>
        <p:txBody>
          <a:bodyPr/>
          <a:lstStyle/>
          <a:p>
            <a:endParaRPr lang="en-BE"/>
          </a:p>
        </p:txBody>
      </p:sp>
      <p:sp>
        <p:nvSpPr>
          <p:cNvPr id="431" name="Google Shape;431;p9"/>
          <p:cNvSpPr txBox="1"/>
          <p:nvPr/>
        </p:nvSpPr>
        <p:spPr>
          <a:xfrm>
            <a:off x="3058697" y="773904"/>
            <a:ext cx="13265244" cy="991208"/>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b="0" i="0" u="none" strike="noStrike" cap="none">
                <a:solidFill>
                  <a:srgbClr val="033C5B"/>
                </a:solidFill>
                <a:latin typeface="Arial"/>
                <a:ea typeface="Arial"/>
                <a:cs typeface="Arial"/>
                <a:sym typeface="Arial"/>
              </a:rPr>
              <a:t>Δραστηριότητα αναστοχασμού</a:t>
            </a:r>
            <a:endParaRPr sz="1400" b="0" i="0" u="none" strike="noStrike" cap="none">
              <a:solidFill>
                <a:srgbClr val="000000"/>
              </a:solidFill>
              <a:latin typeface="Arial"/>
              <a:ea typeface="Arial"/>
              <a:cs typeface="Arial"/>
              <a:sym typeface="Arial"/>
            </a:endParaRPr>
          </a:p>
        </p:txBody>
      </p:sp>
      <p:sp>
        <p:nvSpPr>
          <p:cNvPr id="432" name="Google Shape;432;p9"/>
          <p:cNvSpPr txBox="1"/>
          <p:nvPr/>
        </p:nvSpPr>
        <p:spPr>
          <a:xfrm>
            <a:off x="3058700" y="2006525"/>
            <a:ext cx="12311100" cy="5418000"/>
          </a:xfrm>
          <a:prstGeom prst="rect">
            <a:avLst/>
          </a:prstGeom>
          <a:noFill/>
          <a:ln>
            <a:noFill/>
          </a:ln>
        </p:spPr>
        <p:txBody>
          <a:bodyPr spcFirstLastPara="1" wrap="square" lIns="0" tIns="0" rIns="0" bIns="0" anchor="t" anchorCtr="0">
            <a:spAutoFit/>
          </a:bodyPr>
          <a:lstStyle/>
          <a:p>
            <a:pPr marL="0" marR="0" lvl="0" indent="0" algn="just" rtl="0">
              <a:lnSpc>
                <a:spcPct val="150000"/>
              </a:lnSpc>
              <a:spcBef>
                <a:spcPts val="0"/>
              </a:spcBef>
              <a:spcAft>
                <a:spcPts val="0"/>
              </a:spcAft>
              <a:buClr>
                <a:srgbClr val="000000"/>
              </a:buClr>
              <a:buSzPts val="1100"/>
              <a:buFont typeface="Arial"/>
              <a:buNone/>
            </a:pPr>
            <a:r>
              <a:rPr lang="en-US" sz="2200" b="0" i="0" u="none" strike="noStrike" cap="none">
                <a:solidFill>
                  <a:srgbClr val="121212"/>
                </a:solidFill>
                <a:latin typeface="Arial"/>
                <a:ea typeface="Arial"/>
                <a:cs typeface="Arial"/>
                <a:sym typeface="Arial"/>
              </a:rPr>
              <a:t>Αναλογιστείτε την κατανόηση των μοντέλων μικτής μάθησης που παρουσιάζονται στις παρεχόμενες πληροφορίες. Εξετάστε τις ακόλουθες ερωτήσεις:</a:t>
            </a:r>
            <a:endParaRPr sz="2200" b="0" i="0" u="none" strike="noStrike" cap="none">
              <a:solidFill>
                <a:srgbClr val="121212"/>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1100"/>
              <a:buFont typeface="Arial"/>
              <a:buNone/>
            </a:pPr>
            <a:endParaRPr sz="2200" b="0" i="0" u="none" strike="noStrike" cap="none">
              <a:solidFill>
                <a:srgbClr val="121212"/>
              </a:solidFill>
              <a:latin typeface="Arial"/>
              <a:ea typeface="Arial"/>
              <a:cs typeface="Arial"/>
              <a:sym typeface="Arial"/>
            </a:endParaRPr>
          </a:p>
          <a:p>
            <a:pPr marL="457200" marR="0" lvl="0" indent="-368300" algn="just" rtl="0">
              <a:lnSpc>
                <a:spcPct val="150000"/>
              </a:lnSpc>
              <a:spcBef>
                <a:spcPts val="0"/>
              </a:spcBef>
              <a:spcAft>
                <a:spcPts val="0"/>
              </a:spcAft>
              <a:buClr>
                <a:srgbClr val="121212"/>
              </a:buClr>
              <a:buSzPts val="2200"/>
              <a:buFont typeface="Arial"/>
              <a:buChar char="●"/>
            </a:pPr>
            <a:r>
              <a:rPr lang="en-US" sz="2200" b="0" i="0" u="none" strike="noStrike" cap="none">
                <a:solidFill>
                  <a:srgbClr val="121212"/>
                </a:solidFill>
                <a:latin typeface="Arial"/>
                <a:ea typeface="Arial"/>
                <a:cs typeface="Arial"/>
                <a:sym typeface="Arial"/>
              </a:rPr>
              <a:t>Σκεφτείτε τις δικές σας εμπειρίες με τη μικτή μάθηση. Έχετε συναντήσει κάποιο από τα περιγραφόμενα μοντέλα στο εκπαιδευτικό σας ταξίδι; Αν ναι, ποια ήταν η εμπειρία σας;</a:t>
            </a:r>
            <a:endParaRPr sz="2200" b="0" i="0" u="none" strike="noStrike" cap="none">
              <a:solidFill>
                <a:srgbClr val="121212"/>
              </a:solidFill>
              <a:latin typeface="Arial"/>
              <a:ea typeface="Arial"/>
              <a:cs typeface="Arial"/>
              <a:sym typeface="Arial"/>
            </a:endParaRPr>
          </a:p>
          <a:p>
            <a:pPr marL="457200" marR="0" lvl="0" indent="-368300" algn="just" rtl="0">
              <a:lnSpc>
                <a:spcPct val="150000"/>
              </a:lnSpc>
              <a:spcBef>
                <a:spcPts val="0"/>
              </a:spcBef>
              <a:spcAft>
                <a:spcPts val="0"/>
              </a:spcAft>
              <a:buClr>
                <a:srgbClr val="121212"/>
              </a:buClr>
              <a:buSzPts val="2200"/>
              <a:buFont typeface="Arial"/>
              <a:buChar char="●"/>
            </a:pPr>
            <a:r>
              <a:rPr lang="en-US" sz="2200" b="0" i="0" u="none" strike="noStrike" cap="none">
                <a:solidFill>
                  <a:srgbClr val="121212"/>
                </a:solidFill>
                <a:latin typeface="Arial"/>
                <a:ea typeface="Arial"/>
                <a:cs typeface="Arial"/>
                <a:sym typeface="Arial"/>
              </a:rPr>
              <a:t>Εξερευνήστε τις προκλήσεις και τις εκτιμήσεις που σχετίζονται με την εφαρμογή μοντέλων μικτής μάθησης, συμπεριλαμβανομένων των τεχνολογικών εμποδίων, της αντίστασης στην αλλαγή, της διατήρησης της δέσμευσης, της διασφάλισης της ισότητας και της ασφάλειας και της ιδιωτικότητας των δεδομένων. Πώς θα μπορούσατε να αντιμετωπίσετε αυτές τις προκλήσεις στο δικό σας εκπαιδευτικό πλαίσιο;</a:t>
            </a:r>
            <a:endParaRPr sz="2200" b="0" i="0" u="none" strike="noStrike" cap="none">
              <a:solidFill>
                <a:srgbClr val="121212"/>
              </a:solidFill>
              <a:latin typeface="Arial"/>
              <a:ea typeface="Arial"/>
              <a:cs typeface="Arial"/>
              <a:sym typeface="Arial"/>
            </a:endParaRPr>
          </a:p>
          <a:p>
            <a:pPr marL="457200" marR="0" lvl="0" indent="-368300" algn="just" rtl="0">
              <a:lnSpc>
                <a:spcPct val="150000"/>
              </a:lnSpc>
              <a:spcBef>
                <a:spcPts val="0"/>
              </a:spcBef>
              <a:spcAft>
                <a:spcPts val="0"/>
              </a:spcAft>
              <a:buClr>
                <a:srgbClr val="121212"/>
              </a:buClr>
              <a:buSzPts val="2200"/>
              <a:buFont typeface="Arial"/>
              <a:buChar char="●"/>
            </a:pPr>
            <a:r>
              <a:rPr lang="en-US" sz="2200" b="0" i="0" u="none" strike="noStrike" cap="none">
                <a:solidFill>
                  <a:srgbClr val="121212"/>
                </a:solidFill>
                <a:latin typeface="Arial"/>
                <a:ea typeface="Arial"/>
                <a:cs typeface="Arial"/>
                <a:sym typeface="Arial"/>
              </a:rPr>
              <a:t>Σκεφτείτε το απόσπασμα του Άλμπερτ Αϊνστάιν: "Η εκπαίδευση δεν είναι η εκμάθηση γεγονότων, αλλά η εκπαίδευση του μυαλού να σκέφτεται". Πώς σχετίζεται αυτό το απόσπασμα με τους στόχους και τις αρχές της μικτής μάθησης;</a:t>
            </a:r>
            <a:endParaRPr sz="2200" b="0" i="0" u="none" strike="noStrike" cap="none">
              <a:solidFill>
                <a:srgbClr val="121212"/>
              </a:solidFill>
              <a:latin typeface="Arial"/>
              <a:ea typeface="Arial"/>
              <a:cs typeface="Arial"/>
              <a:sym typeface="Arial"/>
            </a:endParaRPr>
          </a:p>
        </p:txBody>
      </p:sp>
      <p:sp>
        <p:nvSpPr>
          <p:cNvPr id="2" name="Google Shape;128;p3">
            <a:extLst>
              <a:ext uri="{FF2B5EF4-FFF2-40B4-BE49-F238E27FC236}">
                <a16:creationId xmlns:a16="http://schemas.microsoft.com/office/drawing/2014/main" id="{1DC6AD4B-CD3D-DD80-82B7-C644837E9564}"/>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3" name="Google Shape;92;p1">
            <a:extLst>
              <a:ext uri="{FF2B5EF4-FFF2-40B4-BE49-F238E27FC236}">
                <a16:creationId xmlns:a16="http://schemas.microsoft.com/office/drawing/2014/main" id="{B25A94EF-7757-6F6A-8E0A-170870CBB3F9}"/>
              </a:ext>
            </a:extLst>
          </p:cNvPr>
          <p:cNvPicPr preferRelativeResize="0"/>
          <p:nvPr/>
        </p:nvPicPr>
        <p:blipFill rotWithShape="1">
          <a:blip r:embed="rId8">
            <a:alphaModFix/>
          </a:blip>
          <a:srcRect/>
          <a:stretch/>
        </p:blipFill>
        <p:spPr>
          <a:xfrm>
            <a:off x="16417863" y="9142466"/>
            <a:ext cx="1310997" cy="4767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08"/>
        <p:cNvGrpSpPr/>
        <p:nvPr/>
      </p:nvGrpSpPr>
      <p:grpSpPr>
        <a:xfrm>
          <a:off x="0" y="0"/>
          <a:ext cx="0" cy="0"/>
          <a:chOff x="0" y="0"/>
          <a:chExt cx="0" cy="0"/>
        </a:xfrm>
      </p:grpSpPr>
      <p:sp>
        <p:nvSpPr>
          <p:cNvPr id="109" name="Google Shape;109;g1f310491f38_0_173"/>
          <p:cNvSpPr txBox="1"/>
          <p:nvPr/>
        </p:nvSpPr>
        <p:spPr>
          <a:xfrm>
            <a:off x="1028700" y="827483"/>
            <a:ext cx="6990300" cy="2262300"/>
          </a:xfrm>
          <a:prstGeom prst="rect">
            <a:avLst/>
          </a:prstGeom>
          <a:noFill/>
          <a:ln>
            <a:noFill/>
          </a:ln>
        </p:spPr>
        <p:txBody>
          <a:bodyPr spcFirstLastPara="1" wrap="square" lIns="0" tIns="0" rIns="0" bIns="0" anchor="t" anchorCtr="0">
            <a:spAutoFit/>
          </a:bodyPr>
          <a:lstStyle/>
          <a:p>
            <a:pPr marL="0" marR="0" lvl="0" indent="0" algn="ctr" rtl="0">
              <a:lnSpc>
                <a:spcPct val="110001"/>
              </a:lnSpc>
              <a:spcBef>
                <a:spcPts val="0"/>
              </a:spcBef>
              <a:spcAft>
                <a:spcPts val="0"/>
              </a:spcAft>
              <a:buClr>
                <a:srgbClr val="000000"/>
              </a:buClr>
              <a:buSzPts val="6999"/>
              <a:buFont typeface="Arial"/>
              <a:buNone/>
            </a:pPr>
            <a:r>
              <a:rPr lang="en-US" sz="6999" b="0" i="0" u="none" strike="noStrike" cap="none">
                <a:solidFill>
                  <a:srgbClr val="033C5B"/>
                </a:solidFill>
                <a:latin typeface="Arial"/>
                <a:ea typeface="Arial"/>
                <a:cs typeface="Arial"/>
                <a:sym typeface="Arial"/>
              </a:rPr>
              <a:t>Μαθησιακοί στόχοι</a:t>
            </a:r>
            <a:endParaRPr sz="1400" b="0" i="0" u="none" strike="noStrike" cap="none">
              <a:solidFill>
                <a:srgbClr val="000000"/>
              </a:solidFill>
              <a:latin typeface="Arial"/>
              <a:ea typeface="Arial"/>
              <a:cs typeface="Arial"/>
              <a:sym typeface="Arial"/>
            </a:endParaRPr>
          </a:p>
        </p:txBody>
      </p:sp>
      <p:sp>
        <p:nvSpPr>
          <p:cNvPr id="110" name="Google Shape;110;g1f310491f38_0_173"/>
          <p:cNvSpPr txBox="1"/>
          <p:nvPr/>
        </p:nvSpPr>
        <p:spPr>
          <a:xfrm>
            <a:off x="748500" y="3450150"/>
            <a:ext cx="7647000" cy="4739759"/>
          </a:xfrm>
          <a:prstGeom prst="rect">
            <a:avLst/>
          </a:prstGeom>
          <a:noFill/>
          <a:ln>
            <a:noFill/>
          </a:ln>
        </p:spPr>
        <p:txBody>
          <a:bodyPr spcFirstLastPara="1" wrap="square" lIns="0" tIns="0" rIns="0" bIns="0" anchor="t" anchorCtr="0">
            <a:spAutoFit/>
          </a:bodyPr>
          <a:lstStyle/>
          <a:p>
            <a:pPr marL="604518" marR="0" lvl="1" indent="-299147" algn="l" rtl="0">
              <a:lnSpc>
                <a:spcPct val="140014"/>
              </a:lnSpc>
              <a:spcBef>
                <a:spcPts val="0"/>
              </a:spcBef>
              <a:spcAft>
                <a:spcPts val="0"/>
              </a:spcAft>
              <a:buClr>
                <a:srgbClr val="121212"/>
              </a:buClr>
              <a:buSzPts val="2750"/>
              <a:buFont typeface="Arial"/>
              <a:buChar char="•"/>
            </a:pPr>
            <a:r>
              <a:rPr lang="en-US" sz="2750" b="0" i="0" u="none" strike="noStrike" cap="none" dirty="0">
                <a:solidFill>
                  <a:srgbClr val="121212"/>
                </a:solidFill>
                <a:latin typeface="Arial"/>
                <a:ea typeface="Arial"/>
                <a:cs typeface="Arial"/>
                <a:sym typeface="Arial"/>
              </a:rPr>
              <a:t>L.O4</a:t>
            </a:r>
            <a:r>
              <a:rPr lang="en-US" sz="2750" b="0" i="0" u="none" strike="noStrike" cap="none" dirty="0">
                <a:solidFill>
                  <a:schemeClr val="dk1"/>
                </a:solidFill>
                <a:latin typeface="Arial"/>
                <a:ea typeface="Arial"/>
                <a:cs typeface="Arial"/>
                <a:sym typeface="Arial"/>
              </a:rPr>
              <a:t>: Να κατα</a:t>
            </a:r>
            <a:r>
              <a:rPr lang="en-US" sz="2750" b="0" i="0" u="none" strike="noStrike" cap="none" dirty="0" err="1">
                <a:solidFill>
                  <a:schemeClr val="dk1"/>
                </a:solidFill>
                <a:latin typeface="Arial"/>
                <a:ea typeface="Arial"/>
                <a:cs typeface="Arial"/>
                <a:sym typeface="Arial"/>
              </a:rPr>
              <a:t>νοήσ</a:t>
            </a:r>
            <a:r>
              <a:rPr lang="el-GR" sz="2750" b="0" i="0" u="none" strike="noStrike" cap="none" dirty="0" err="1">
                <a:solidFill>
                  <a:schemeClr val="dk1"/>
                </a:solidFill>
                <a:latin typeface="Arial"/>
                <a:ea typeface="Arial"/>
                <a:cs typeface="Arial"/>
                <a:sym typeface="Arial"/>
              </a:rPr>
              <a:t>ετε</a:t>
            </a:r>
            <a:r>
              <a:rPr lang="en-US" sz="2750" b="0" i="0" u="none" strike="noStrike" cap="none" dirty="0">
                <a:solidFill>
                  <a:schemeClr val="dk1"/>
                </a:solidFill>
                <a:latin typeface="Arial"/>
                <a:ea typeface="Arial"/>
                <a:cs typeface="Arial"/>
                <a:sym typeface="Arial"/>
              </a:rPr>
              <a:t> τα </a:t>
            </a:r>
            <a:r>
              <a:rPr lang="en-US" sz="2750" b="0" i="0" u="none" strike="noStrike" cap="none" dirty="0" err="1">
                <a:solidFill>
                  <a:schemeClr val="dk1"/>
                </a:solidFill>
                <a:latin typeface="Arial"/>
                <a:ea typeface="Arial"/>
                <a:cs typeface="Arial"/>
                <a:sym typeface="Arial"/>
              </a:rPr>
              <a:t>οφέλη</a:t>
            </a:r>
            <a:r>
              <a:rPr lang="en-US" sz="2750" b="0" i="0" u="none" strike="noStrike" cap="none" dirty="0">
                <a:solidFill>
                  <a:schemeClr val="dk1"/>
                </a:solidFill>
                <a:latin typeface="Arial"/>
                <a:ea typeface="Arial"/>
                <a:cs typeface="Arial"/>
                <a:sym typeface="Arial"/>
              </a:rPr>
              <a:t> π</a:t>
            </a:r>
            <a:r>
              <a:rPr lang="en-US" sz="2750" b="0" i="0" u="none" strike="noStrike" cap="none" dirty="0" err="1">
                <a:solidFill>
                  <a:schemeClr val="dk1"/>
                </a:solidFill>
                <a:latin typeface="Arial"/>
                <a:ea typeface="Arial"/>
                <a:cs typeface="Arial"/>
                <a:sym typeface="Arial"/>
              </a:rPr>
              <a:t>ου</a:t>
            </a:r>
            <a:r>
              <a:rPr lang="en-US" sz="2750" b="0" i="0" u="none" strike="noStrike" cap="none" dirty="0">
                <a:solidFill>
                  <a:schemeClr val="dk1"/>
                </a:solidFill>
                <a:latin typeface="Arial"/>
                <a:ea typeface="Arial"/>
                <a:cs typeface="Arial"/>
                <a:sym typeface="Arial"/>
              </a:rPr>
              <a:t> </a:t>
            </a:r>
            <a:r>
              <a:rPr lang="en-US" sz="2750" b="0" i="0" u="none" strike="noStrike" cap="none" dirty="0" err="1">
                <a:solidFill>
                  <a:schemeClr val="dk1"/>
                </a:solidFill>
                <a:latin typeface="Arial"/>
                <a:ea typeface="Arial"/>
                <a:cs typeface="Arial"/>
                <a:sym typeface="Arial"/>
              </a:rPr>
              <a:t>συνδέοντ</a:t>
            </a:r>
            <a:r>
              <a:rPr lang="en-US" sz="2750" b="0" i="0" u="none" strike="noStrike" cap="none" dirty="0">
                <a:solidFill>
                  <a:schemeClr val="dk1"/>
                </a:solidFill>
                <a:latin typeface="Arial"/>
                <a:ea typeface="Arial"/>
                <a:cs typeface="Arial"/>
                <a:sym typeface="Arial"/>
              </a:rPr>
              <a:t>αι με την εφαρμογή των μοντέλων μικτής μάθησης τόσο για τους εκπαιδευτικούς όσο και για τους εκπαιδευόμενους.</a:t>
            </a:r>
            <a:endParaRPr sz="2750" b="0" i="0" u="none" strike="noStrike" cap="none" dirty="0">
              <a:solidFill>
                <a:schemeClr val="dk1"/>
              </a:solidFill>
              <a:latin typeface="Arial"/>
              <a:ea typeface="Arial"/>
              <a:cs typeface="Arial"/>
              <a:sym typeface="Arial"/>
            </a:endParaRPr>
          </a:p>
          <a:p>
            <a:pPr marL="604518" marR="0" lvl="1" indent="-299147" algn="l" rtl="0">
              <a:lnSpc>
                <a:spcPct val="140014"/>
              </a:lnSpc>
              <a:spcBef>
                <a:spcPts val="0"/>
              </a:spcBef>
              <a:spcAft>
                <a:spcPts val="0"/>
              </a:spcAft>
              <a:buClr>
                <a:srgbClr val="121212"/>
              </a:buClr>
              <a:buSzPts val="2750"/>
              <a:buFont typeface="Arial"/>
              <a:buChar char="•"/>
            </a:pPr>
            <a:r>
              <a:rPr lang="en-US" sz="2750" b="0" i="0" u="none" strike="noStrike" cap="none" dirty="0">
                <a:solidFill>
                  <a:schemeClr val="dk1"/>
                </a:solidFill>
                <a:latin typeface="Arial"/>
                <a:ea typeface="Arial"/>
                <a:cs typeface="Arial"/>
                <a:sym typeface="Arial"/>
              </a:rPr>
              <a:t>L.O5: Να α</a:t>
            </a:r>
            <a:r>
              <a:rPr lang="en-US" sz="2750" b="0" i="0" u="none" strike="noStrike" cap="none" dirty="0" err="1">
                <a:solidFill>
                  <a:schemeClr val="dk1"/>
                </a:solidFill>
                <a:latin typeface="Arial"/>
                <a:ea typeface="Arial"/>
                <a:cs typeface="Arial"/>
                <a:sym typeface="Arial"/>
              </a:rPr>
              <a:t>ξιολογ</a:t>
            </a:r>
            <a:r>
              <a:rPr lang="el-GR" sz="2750" b="0" i="0" u="none" strike="noStrike" cap="none" dirty="0" err="1">
                <a:solidFill>
                  <a:schemeClr val="dk1"/>
                </a:solidFill>
                <a:latin typeface="Arial"/>
                <a:ea typeface="Arial"/>
                <a:cs typeface="Arial"/>
                <a:sym typeface="Arial"/>
              </a:rPr>
              <a:t>ήσετε</a:t>
            </a:r>
            <a:r>
              <a:rPr lang="en-US" sz="2750" b="0" i="0" u="none" strike="noStrike" cap="none" dirty="0">
                <a:solidFill>
                  <a:schemeClr val="dk1"/>
                </a:solidFill>
                <a:latin typeface="Arial"/>
                <a:ea typeface="Arial"/>
                <a:cs typeface="Arial"/>
                <a:sym typeface="Arial"/>
              </a:rPr>
              <a:t> </a:t>
            </a:r>
            <a:r>
              <a:rPr lang="en-US" sz="2750" b="0" i="0" u="none" strike="noStrike" cap="none" dirty="0" err="1">
                <a:solidFill>
                  <a:schemeClr val="dk1"/>
                </a:solidFill>
                <a:latin typeface="Arial"/>
                <a:ea typeface="Arial"/>
                <a:cs typeface="Arial"/>
                <a:sym typeface="Arial"/>
              </a:rPr>
              <a:t>κριτικά</a:t>
            </a:r>
            <a:r>
              <a:rPr lang="en-US" sz="2750" b="0" i="0" u="none" strike="noStrike" cap="none" dirty="0">
                <a:solidFill>
                  <a:schemeClr val="dk1"/>
                </a:solidFill>
                <a:latin typeface="Arial"/>
                <a:ea typeface="Arial"/>
                <a:cs typeface="Arial"/>
                <a:sym typeface="Arial"/>
              </a:rPr>
              <a:t> </a:t>
            </a:r>
            <a:r>
              <a:rPr lang="en-US" sz="2750" b="0" i="0" u="none" strike="noStrike" cap="none" dirty="0" err="1">
                <a:solidFill>
                  <a:schemeClr val="dk1"/>
                </a:solidFill>
                <a:latin typeface="Arial"/>
                <a:ea typeface="Arial"/>
                <a:cs typeface="Arial"/>
                <a:sym typeface="Arial"/>
              </a:rPr>
              <a:t>τις</a:t>
            </a:r>
            <a:r>
              <a:rPr lang="en-US" sz="2750" b="0" i="0" u="none" strike="noStrike" cap="none" dirty="0">
                <a:solidFill>
                  <a:schemeClr val="dk1"/>
                </a:solidFill>
                <a:latin typeface="Arial"/>
                <a:ea typeface="Arial"/>
                <a:cs typeface="Arial"/>
                <a:sym typeface="Arial"/>
              </a:rPr>
              <a:t> π</a:t>
            </a:r>
            <a:r>
              <a:rPr lang="en-US" sz="2750" b="0" i="0" u="none" strike="noStrike" cap="none" dirty="0" err="1">
                <a:solidFill>
                  <a:schemeClr val="dk1"/>
                </a:solidFill>
                <a:latin typeface="Arial"/>
                <a:ea typeface="Arial"/>
                <a:cs typeface="Arial"/>
                <a:sym typeface="Arial"/>
              </a:rPr>
              <a:t>ροκλήσεις</a:t>
            </a:r>
            <a:r>
              <a:rPr lang="en-US" sz="2750" b="0" i="0" u="none" strike="noStrike" cap="none" dirty="0">
                <a:solidFill>
                  <a:schemeClr val="dk1"/>
                </a:solidFill>
                <a:latin typeface="Arial"/>
                <a:ea typeface="Arial"/>
                <a:cs typeface="Arial"/>
                <a:sym typeface="Arial"/>
              </a:rPr>
              <a:t> και </a:t>
            </a:r>
            <a:r>
              <a:rPr lang="en-US" sz="2750" b="0" i="0" u="none" strike="noStrike" cap="none" dirty="0" err="1">
                <a:solidFill>
                  <a:schemeClr val="dk1"/>
                </a:solidFill>
                <a:latin typeface="Arial"/>
                <a:ea typeface="Arial"/>
                <a:cs typeface="Arial"/>
                <a:sym typeface="Arial"/>
              </a:rPr>
              <a:t>τις</a:t>
            </a:r>
            <a:r>
              <a:rPr lang="en-US" sz="2750" b="0" i="0" u="none" strike="noStrike" cap="none" dirty="0">
                <a:solidFill>
                  <a:schemeClr val="dk1"/>
                </a:solidFill>
                <a:latin typeface="Arial"/>
                <a:ea typeface="Arial"/>
                <a:cs typeface="Arial"/>
                <a:sym typeface="Arial"/>
              </a:rPr>
              <a:t> </a:t>
            </a:r>
            <a:r>
              <a:rPr lang="en-US" sz="2750" b="0" i="0" u="none" strike="noStrike" cap="none" dirty="0" err="1">
                <a:solidFill>
                  <a:schemeClr val="dk1"/>
                </a:solidFill>
                <a:latin typeface="Arial"/>
                <a:ea typeface="Arial"/>
                <a:cs typeface="Arial"/>
                <a:sym typeface="Arial"/>
              </a:rPr>
              <a:t>εκτιμήσεις</a:t>
            </a:r>
            <a:r>
              <a:rPr lang="en-US" sz="2750" b="0" i="0" u="none" strike="noStrike" cap="none" dirty="0">
                <a:solidFill>
                  <a:schemeClr val="dk1"/>
                </a:solidFill>
                <a:latin typeface="Arial"/>
                <a:ea typeface="Arial"/>
                <a:cs typeface="Arial"/>
                <a:sym typeface="Arial"/>
              </a:rPr>
              <a:t> π</a:t>
            </a:r>
            <a:r>
              <a:rPr lang="en-US" sz="2750" b="0" i="0" u="none" strike="noStrike" cap="none" dirty="0" err="1">
                <a:solidFill>
                  <a:schemeClr val="dk1"/>
                </a:solidFill>
                <a:latin typeface="Arial"/>
                <a:ea typeface="Arial"/>
                <a:cs typeface="Arial"/>
                <a:sym typeface="Arial"/>
              </a:rPr>
              <a:t>ου</a:t>
            </a:r>
            <a:r>
              <a:rPr lang="en-US" sz="2750" b="0" i="0" u="none" strike="noStrike" cap="none" dirty="0">
                <a:solidFill>
                  <a:schemeClr val="dk1"/>
                </a:solidFill>
                <a:latin typeface="Arial"/>
                <a:ea typeface="Arial"/>
                <a:cs typeface="Arial"/>
                <a:sym typeface="Arial"/>
              </a:rPr>
              <a:t> </a:t>
            </a:r>
            <a:r>
              <a:rPr lang="en-US" sz="2750" b="0" i="0" u="none" strike="noStrike" cap="none" dirty="0" err="1">
                <a:solidFill>
                  <a:schemeClr val="dk1"/>
                </a:solidFill>
                <a:latin typeface="Arial"/>
                <a:ea typeface="Arial"/>
                <a:cs typeface="Arial"/>
                <a:sym typeface="Arial"/>
              </a:rPr>
              <a:t>σχετίζοντ</a:t>
            </a:r>
            <a:r>
              <a:rPr lang="en-US" sz="2750" b="0" i="0" u="none" strike="noStrike" cap="none" dirty="0">
                <a:solidFill>
                  <a:schemeClr val="dk1"/>
                </a:solidFill>
                <a:latin typeface="Arial"/>
                <a:ea typeface="Arial"/>
                <a:cs typeface="Arial"/>
                <a:sym typeface="Arial"/>
              </a:rPr>
              <a:t>αι με την εφαρμογή των μοντέλων μικτής μάθησης.</a:t>
            </a:r>
            <a:endParaRPr sz="2750" b="0" i="0" u="none" strike="noStrike" cap="none" dirty="0">
              <a:solidFill>
                <a:schemeClr val="dk1"/>
              </a:solidFill>
              <a:latin typeface="Arial"/>
              <a:ea typeface="Arial"/>
              <a:cs typeface="Arial"/>
              <a:sym typeface="Arial"/>
            </a:endParaRPr>
          </a:p>
        </p:txBody>
      </p:sp>
      <p:sp>
        <p:nvSpPr>
          <p:cNvPr id="111" name="Google Shape;111;g1f310491f38_0_173"/>
          <p:cNvSpPr/>
          <p:nvPr/>
        </p:nvSpPr>
        <p:spPr>
          <a:xfrm>
            <a:off x="9144000" y="3783991"/>
            <a:ext cx="9144000" cy="65031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g1f310491f38_0_173"/>
          <p:cNvSpPr/>
          <p:nvPr/>
        </p:nvSpPr>
        <p:spPr>
          <a:xfrm>
            <a:off x="9144000" y="0"/>
            <a:ext cx="9144000" cy="51435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g1f310491f38_0_173"/>
          <p:cNvSpPr/>
          <p:nvPr/>
        </p:nvSpPr>
        <p:spPr>
          <a:xfrm rot="5400000">
            <a:off x="9144000" y="7702914"/>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3">
              <a:alphaModFix/>
            </a:blip>
            <a:stretch>
              <a:fillRect/>
            </a:stretch>
          </a:blipFill>
          <a:ln>
            <a:noFill/>
          </a:ln>
        </p:spPr>
        <p:txBody>
          <a:bodyPr/>
          <a:lstStyle/>
          <a:p>
            <a:endParaRPr lang="en-BE"/>
          </a:p>
        </p:txBody>
      </p:sp>
      <p:sp>
        <p:nvSpPr>
          <p:cNvPr id="114" name="Google Shape;114;g1f310491f38_0_173"/>
          <p:cNvSpPr/>
          <p:nvPr/>
        </p:nvSpPr>
        <p:spPr>
          <a:xfrm rot="-5400000">
            <a:off x="15703914" y="0"/>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4">
              <a:alphaModFix/>
            </a:blip>
            <a:stretch>
              <a:fillRect/>
            </a:stretch>
          </a:blipFill>
          <a:ln>
            <a:noFill/>
          </a:ln>
        </p:spPr>
        <p:txBody>
          <a:bodyPr/>
          <a:lstStyle/>
          <a:p>
            <a:endParaRPr lang="en-BE"/>
          </a:p>
        </p:txBody>
      </p:sp>
      <p:sp>
        <p:nvSpPr>
          <p:cNvPr id="115" name="Google Shape;115;g1f310491f38_0_173"/>
          <p:cNvSpPr/>
          <p:nvPr/>
        </p:nvSpPr>
        <p:spPr>
          <a:xfrm>
            <a:off x="11243339" y="2258982"/>
            <a:ext cx="4945322" cy="5769036"/>
          </a:xfrm>
          <a:custGeom>
            <a:avLst/>
            <a:gdLst/>
            <a:ahLst/>
            <a:cxnLst/>
            <a:rect l="l" t="t" r="r" b="b"/>
            <a:pathLst>
              <a:path w="4945322" h="5769036" extrusionOk="0">
                <a:moveTo>
                  <a:pt x="0" y="0"/>
                </a:moveTo>
                <a:lnTo>
                  <a:pt x="4945322" y="0"/>
                </a:lnTo>
                <a:lnTo>
                  <a:pt x="4945322" y="5769036"/>
                </a:lnTo>
                <a:lnTo>
                  <a:pt x="0" y="5769036"/>
                </a:lnTo>
                <a:lnTo>
                  <a:pt x="0" y="0"/>
                </a:lnTo>
                <a:close/>
              </a:path>
            </a:pathLst>
          </a:custGeom>
          <a:blipFill rotWithShape="1">
            <a:blip r:embed="rId5">
              <a:alphaModFix/>
            </a:blip>
            <a:stretch>
              <a:fillRect l="-37486" r="-37486"/>
            </a:stretch>
          </a:blipFill>
          <a:ln>
            <a:noFill/>
          </a:ln>
        </p:spPr>
        <p:txBody>
          <a:bodyPr/>
          <a:lstStyle/>
          <a:p>
            <a:endParaRPr lang="en-BE"/>
          </a:p>
        </p:txBody>
      </p:sp>
      <p:sp>
        <p:nvSpPr>
          <p:cNvPr id="116" name="Google Shape;116;g1f310491f38_0_173"/>
          <p:cNvSpPr/>
          <p:nvPr/>
        </p:nvSpPr>
        <p:spPr>
          <a:xfrm>
            <a:off x="385759" y="8288550"/>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a:lstStyle/>
          <a:p>
            <a:endParaRPr lang="en-BE"/>
          </a:p>
        </p:txBody>
      </p:sp>
      <p:sp>
        <p:nvSpPr>
          <p:cNvPr id="117" name="Google Shape;117;g1f310491f38_0_173"/>
          <p:cNvSpPr/>
          <p:nvPr/>
        </p:nvSpPr>
        <p:spPr>
          <a:xfrm>
            <a:off x="2874251" y="91043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a:lstStyle/>
          <a:p>
            <a:endParaRPr lang="en-BE"/>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21"/>
        <p:cNvGrpSpPr/>
        <p:nvPr/>
      </p:nvGrpSpPr>
      <p:grpSpPr>
        <a:xfrm>
          <a:off x="0" y="0"/>
          <a:ext cx="0" cy="0"/>
          <a:chOff x="0" y="0"/>
          <a:chExt cx="0" cy="0"/>
        </a:xfrm>
      </p:grpSpPr>
      <p:sp>
        <p:nvSpPr>
          <p:cNvPr id="122" name="Google Shape;122;p3"/>
          <p:cNvSpPr/>
          <p:nvPr/>
        </p:nvSpPr>
        <p:spPr>
          <a:xfrm>
            <a:off x="17044742" y="-150232"/>
            <a:ext cx="1246758"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3"/>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124" name="Google Shape;124;p3"/>
          <p:cNvSpPr txBox="1"/>
          <p:nvPr/>
        </p:nvSpPr>
        <p:spPr>
          <a:xfrm>
            <a:off x="1028700" y="1095375"/>
            <a:ext cx="12181500" cy="10773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b="0" i="0" u="none" strike="noStrike" cap="none">
                <a:solidFill>
                  <a:srgbClr val="033C5B"/>
                </a:solidFill>
                <a:latin typeface="Arial"/>
                <a:ea typeface="Arial"/>
                <a:cs typeface="Arial"/>
                <a:sym typeface="Arial"/>
              </a:rPr>
              <a:t>Μικτά μοντέλα μάθησης</a:t>
            </a:r>
            <a:endParaRPr sz="1400" b="0" i="0" u="none" strike="noStrike" cap="none">
              <a:solidFill>
                <a:srgbClr val="000000"/>
              </a:solidFill>
              <a:latin typeface="Arial"/>
              <a:ea typeface="Arial"/>
              <a:cs typeface="Arial"/>
              <a:sym typeface="Arial"/>
            </a:endParaRPr>
          </a:p>
        </p:txBody>
      </p:sp>
      <p:sp>
        <p:nvSpPr>
          <p:cNvPr id="125" name="Google Shape;125;p3"/>
          <p:cNvSpPr txBox="1"/>
          <p:nvPr/>
        </p:nvSpPr>
        <p:spPr>
          <a:xfrm>
            <a:off x="1028700" y="2856925"/>
            <a:ext cx="10067700" cy="423300"/>
          </a:xfrm>
          <a:prstGeom prst="rect">
            <a:avLst/>
          </a:prstGeom>
          <a:noFill/>
          <a:ln>
            <a:noFill/>
          </a:ln>
        </p:spPr>
        <p:txBody>
          <a:bodyPr spcFirstLastPara="1" wrap="square" lIns="0" tIns="0" rIns="0" bIns="0" anchor="t" anchorCtr="0">
            <a:spAutoFit/>
          </a:bodyPr>
          <a:lstStyle/>
          <a:p>
            <a:pPr marL="0" marR="0" lvl="0" indent="0" algn="just" rtl="0">
              <a:lnSpc>
                <a:spcPct val="107916"/>
              </a:lnSpc>
              <a:spcBef>
                <a:spcPts val="0"/>
              </a:spcBef>
              <a:spcAft>
                <a:spcPts val="800"/>
              </a:spcAft>
              <a:buClr>
                <a:schemeClr val="dk1"/>
              </a:buClr>
              <a:buSzPts val="1100"/>
              <a:buFont typeface="Arial"/>
              <a:buNone/>
            </a:pPr>
            <a:r>
              <a:rPr lang="en-US" sz="2750" b="0" i="0" u="none" strike="noStrike" cap="none">
                <a:solidFill>
                  <a:schemeClr val="dk1"/>
                </a:solidFill>
                <a:latin typeface="Arial"/>
                <a:ea typeface="Arial"/>
                <a:cs typeface="Arial"/>
                <a:sym typeface="Arial"/>
              </a:rPr>
              <a:t>Η μικτή μάθηση μπορεί να χωριστεί σε τρία βασικά μοντέλα:</a:t>
            </a:r>
            <a:endParaRPr sz="2750" b="0" i="0" u="none" strike="noStrike" cap="none">
              <a:solidFill>
                <a:srgbClr val="000000"/>
              </a:solidFill>
              <a:latin typeface="Arial"/>
              <a:ea typeface="Arial"/>
              <a:cs typeface="Arial"/>
              <a:sym typeface="Arial"/>
            </a:endParaRPr>
          </a:p>
        </p:txBody>
      </p:sp>
      <p:sp>
        <p:nvSpPr>
          <p:cNvPr id="126" name="Google Shape;126;p3"/>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lang="en-BE"/>
          </a:p>
        </p:txBody>
      </p:sp>
      <p:sp>
        <p:nvSpPr>
          <p:cNvPr id="128" name="Google Shape;128;p3"/>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a:lstStyle/>
          <a:p>
            <a:endParaRPr lang="en-BE"/>
          </a:p>
        </p:txBody>
      </p:sp>
      <p:sp>
        <p:nvSpPr>
          <p:cNvPr id="130" name="Google Shape;130;p3"/>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1" name="Google Shape;131;p3"/>
          <p:cNvPicPr preferRelativeResize="0"/>
          <p:nvPr/>
        </p:nvPicPr>
        <p:blipFill rotWithShape="1">
          <a:blip r:embed="rId5">
            <a:alphaModFix/>
          </a:blip>
          <a:srcRect/>
          <a:stretch/>
        </p:blipFill>
        <p:spPr>
          <a:xfrm>
            <a:off x="1028701" y="3837425"/>
            <a:ext cx="14525813" cy="3957200"/>
          </a:xfrm>
          <a:prstGeom prst="rect">
            <a:avLst/>
          </a:prstGeom>
          <a:noFill/>
          <a:ln>
            <a:noFill/>
          </a:ln>
        </p:spPr>
      </p:pic>
      <p:sp>
        <p:nvSpPr>
          <p:cNvPr id="3" name="TextBox 2"/>
          <p:cNvSpPr txBox="1"/>
          <p:nvPr/>
        </p:nvSpPr>
        <p:spPr>
          <a:xfrm>
            <a:off x="6062550" y="5347855"/>
            <a:ext cx="1385454" cy="52322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l-GR" dirty="0"/>
              <a:t>Δια ζώσης συνεδρίες</a:t>
            </a:r>
            <a:endParaRPr lang="en-US" dirty="0"/>
          </a:p>
        </p:txBody>
      </p:sp>
      <p:sp>
        <p:nvSpPr>
          <p:cNvPr id="4" name="TextBox 3"/>
          <p:cNvSpPr txBox="1"/>
          <p:nvPr/>
        </p:nvSpPr>
        <p:spPr>
          <a:xfrm>
            <a:off x="7823104" y="5347855"/>
            <a:ext cx="1288473" cy="52322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l-GR" dirty="0"/>
              <a:t>Διαδικτυακά σεμινάρια</a:t>
            </a:r>
            <a:endParaRPr lang="en-US" dirty="0"/>
          </a:p>
        </p:txBody>
      </p:sp>
      <p:sp>
        <p:nvSpPr>
          <p:cNvPr id="5" name="TextBox 4"/>
          <p:cNvSpPr txBox="1"/>
          <p:nvPr/>
        </p:nvSpPr>
        <p:spPr>
          <a:xfrm>
            <a:off x="9281727" y="5347855"/>
            <a:ext cx="1441691" cy="52322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l-GR" dirty="0"/>
              <a:t>Δια ζώσης παρουσιάσεις</a:t>
            </a:r>
            <a:endParaRPr lang="en-US" dirty="0"/>
          </a:p>
        </p:txBody>
      </p:sp>
      <p:sp>
        <p:nvSpPr>
          <p:cNvPr id="6" name="Rectangle 5"/>
          <p:cNvSpPr/>
          <p:nvPr/>
        </p:nvSpPr>
        <p:spPr>
          <a:xfrm>
            <a:off x="2327564" y="5347855"/>
            <a:ext cx="1191491" cy="73429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 name="TextBox 6"/>
          <p:cNvSpPr txBox="1"/>
          <p:nvPr/>
        </p:nvSpPr>
        <p:spPr>
          <a:xfrm>
            <a:off x="2466109" y="5347855"/>
            <a:ext cx="1223096" cy="523220"/>
          </a:xfrm>
          <a:prstGeom prst="rect">
            <a:avLst/>
          </a:prstGeom>
          <a:noFill/>
        </p:spPr>
        <p:txBody>
          <a:bodyPr wrap="square" rtlCol="0">
            <a:spAutoFit/>
          </a:bodyPr>
          <a:lstStyle/>
          <a:p>
            <a:r>
              <a:rPr lang="el-GR" dirty="0"/>
              <a:t>Δια ζώσης συνεδρίες</a:t>
            </a:r>
            <a:endParaRPr lang="en-US" dirty="0"/>
          </a:p>
        </p:txBody>
      </p:sp>
      <p:sp>
        <p:nvSpPr>
          <p:cNvPr id="8" name="Rectangle 7"/>
          <p:cNvSpPr/>
          <p:nvPr/>
        </p:nvSpPr>
        <p:spPr>
          <a:xfrm>
            <a:off x="3689205" y="4320959"/>
            <a:ext cx="1423122" cy="5419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689205" y="4320959"/>
            <a:ext cx="1589377" cy="523220"/>
          </a:xfrm>
          <a:prstGeom prst="rect">
            <a:avLst/>
          </a:prstGeom>
          <a:noFill/>
        </p:spPr>
        <p:txBody>
          <a:bodyPr wrap="square" rtlCol="0">
            <a:spAutoFit/>
          </a:bodyPr>
          <a:lstStyle/>
          <a:p>
            <a:r>
              <a:rPr lang="el-GR" dirty="0"/>
              <a:t>Διαδικτυακές δραστηριότητες</a:t>
            </a:r>
            <a:endParaRPr lang="en-US" dirty="0"/>
          </a:p>
        </p:txBody>
      </p:sp>
      <p:sp>
        <p:nvSpPr>
          <p:cNvPr id="10" name="Rectangle 9"/>
          <p:cNvSpPr/>
          <p:nvPr/>
        </p:nvSpPr>
        <p:spPr>
          <a:xfrm>
            <a:off x="11804073" y="7010400"/>
            <a:ext cx="1842654" cy="6096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 name="TextBox 10"/>
          <p:cNvSpPr txBox="1"/>
          <p:nvPr/>
        </p:nvSpPr>
        <p:spPr>
          <a:xfrm>
            <a:off x="11949545" y="7053590"/>
            <a:ext cx="1551709" cy="523220"/>
          </a:xfrm>
          <a:prstGeom prst="rect">
            <a:avLst/>
          </a:prstGeom>
          <a:noFill/>
        </p:spPr>
        <p:txBody>
          <a:bodyPr wrap="square" rtlCol="0">
            <a:spAutoFit/>
          </a:bodyPr>
          <a:lstStyle/>
          <a:p>
            <a:r>
              <a:rPr lang="el-GR" dirty="0"/>
              <a:t>Σύγχρονες δραστηριότητες</a:t>
            </a:r>
            <a:endParaRPr lang="en-US" dirty="0"/>
          </a:p>
        </p:txBody>
      </p:sp>
      <p:sp>
        <p:nvSpPr>
          <p:cNvPr id="12" name="Rectangle 11"/>
          <p:cNvSpPr/>
          <p:nvPr/>
        </p:nvSpPr>
        <p:spPr>
          <a:xfrm>
            <a:off x="13961765" y="6949004"/>
            <a:ext cx="1541471" cy="6709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4076218" y="7053590"/>
            <a:ext cx="1452675" cy="523220"/>
          </a:xfrm>
          <a:prstGeom prst="rect">
            <a:avLst/>
          </a:prstGeom>
          <a:noFill/>
        </p:spPr>
        <p:txBody>
          <a:bodyPr wrap="square" rtlCol="0">
            <a:spAutoFit/>
          </a:bodyPr>
          <a:lstStyle/>
          <a:p>
            <a:r>
              <a:rPr lang="el-GR" dirty="0"/>
              <a:t>Ασύγχρονες δραστηριότητες</a:t>
            </a:r>
            <a:endParaRPr lang="en-US" dirty="0"/>
          </a:p>
        </p:txBody>
      </p:sp>
      <p:sp>
        <p:nvSpPr>
          <p:cNvPr id="2" name="Google Shape;128;p3">
            <a:extLst>
              <a:ext uri="{FF2B5EF4-FFF2-40B4-BE49-F238E27FC236}">
                <a16:creationId xmlns:a16="http://schemas.microsoft.com/office/drawing/2014/main" id="{9C4B0BA1-0A6E-CA35-DE22-931D85510B31}"/>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14" name="Google Shape;92;p1">
            <a:extLst>
              <a:ext uri="{FF2B5EF4-FFF2-40B4-BE49-F238E27FC236}">
                <a16:creationId xmlns:a16="http://schemas.microsoft.com/office/drawing/2014/main" id="{76155104-6B74-6E81-85DE-D67768A4368B}"/>
              </a:ext>
            </a:extLst>
          </p:cNvPr>
          <p:cNvPicPr preferRelativeResize="0"/>
          <p:nvPr/>
        </p:nvPicPr>
        <p:blipFill rotWithShape="1">
          <a:blip r:embed="rId6">
            <a:alphaModFix/>
          </a:blip>
          <a:srcRect/>
          <a:stretch/>
        </p:blipFill>
        <p:spPr>
          <a:xfrm>
            <a:off x="16417863" y="9142466"/>
            <a:ext cx="1310997" cy="4767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35"/>
        <p:cNvGrpSpPr/>
        <p:nvPr/>
      </p:nvGrpSpPr>
      <p:grpSpPr>
        <a:xfrm>
          <a:off x="0" y="0"/>
          <a:ext cx="0" cy="0"/>
          <a:chOff x="0" y="0"/>
          <a:chExt cx="0" cy="0"/>
        </a:xfrm>
      </p:grpSpPr>
      <p:sp>
        <p:nvSpPr>
          <p:cNvPr id="136" name="Google Shape;136;g30d847b50ad_0_0"/>
          <p:cNvSpPr/>
          <p:nvPr/>
        </p:nvSpPr>
        <p:spPr>
          <a:xfrm>
            <a:off x="17044742" y="-150232"/>
            <a:ext cx="1246800" cy="8963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g30d847b50ad_0_0"/>
          <p:cNvSpPr/>
          <p:nvPr/>
        </p:nvSpPr>
        <p:spPr>
          <a:xfrm rot="10800000">
            <a:off x="13957626" y="-5982"/>
            <a:ext cx="4333875" cy="4326941"/>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138" name="Google Shape;138;g30d847b50ad_0_0"/>
          <p:cNvSpPr txBox="1"/>
          <p:nvPr/>
        </p:nvSpPr>
        <p:spPr>
          <a:xfrm>
            <a:off x="1028700" y="1095375"/>
            <a:ext cx="12181500" cy="10773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b="0" i="0" u="none" strike="noStrike" cap="none">
                <a:solidFill>
                  <a:srgbClr val="033C5B"/>
                </a:solidFill>
                <a:latin typeface="Arial"/>
                <a:ea typeface="Arial"/>
                <a:cs typeface="Arial"/>
                <a:sym typeface="Arial"/>
              </a:rPr>
              <a:t>Μικτά μοντέλα μάθησης</a:t>
            </a:r>
            <a:endParaRPr sz="1400" b="0" i="0" u="none" strike="noStrike" cap="none">
              <a:solidFill>
                <a:srgbClr val="000000"/>
              </a:solidFill>
              <a:latin typeface="Arial"/>
              <a:ea typeface="Arial"/>
              <a:cs typeface="Arial"/>
              <a:sym typeface="Arial"/>
            </a:endParaRPr>
          </a:p>
        </p:txBody>
      </p:sp>
      <p:sp>
        <p:nvSpPr>
          <p:cNvPr id="139" name="Google Shape;139;g30d847b50ad_0_0"/>
          <p:cNvSpPr/>
          <p:nvPr/>
        </p:nvSpPr>
        <p:spPr>
          <a:xfrm>
            <a:off x="16826047" y="607663"/>
            <a:ext cx="841375" cy="8413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g30d847b50ad_0_0"/>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lang="en-BE"/>
          </a:p>
        </p:txBody>
      </p:sp>
      <p:sp>
        <p:nvSpPr>
          <p:cNvPr id="141" name="Google Shape;141;g30d847b50ad_0_0"/>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a:lstStyle/>
          <a:p>
            <a:endParaRPr lang="en-BE"/>
          </a:p>
        </p:txBody>
      </p:sp>
      <p:sp>
        <p:nvSpPr>
          <p:cNvPr id="143" name="Google Shape;143;g30d847b50ad_0_0"/>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4" name="Google Shape;144;g30d847b50ad_0_0"/>
          <p:cNvPicPr preferRelativeResize="0"/>
          <p:nvPr/>
        </p:nvPicPr>
        <p:blipFill rotWithShape="1">
          <a:blip r:embed="rId5">
            <a:alphaModFix/>
          </a:blip>
          <a:srcRect r="70164"/>
          <a:stretch/>
        </p:blipFill>
        <p:spPr>
          <a:xfrm>
            <a:off x="5627075" y="2695039"/>
            <a:ext cx="6184087" cy="5646612"/>
          </a:xfrm>
          <a:prstGeom prst="rect">
            <a:avLst/>
          </a:prstGeom>
          <a:noFill/>
          <a:ln>
            <a:noFill/>
          </a:ln>
        </p:spPr>
      </p:pic>
      <p:sp>
        <p:nvSpPr>
          <p:cNvPr id="2" name="Rectangle 1"/>
          <p:cNvSpPr/>
          <p:nvPr/>
        </p:nvSpPr>
        <p:spPr>
          <a:xfrm>
            <a:off x="7439891" y="4918364"/>
            <a:ext cx="1787236" cy="900545"/>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 name="TextBox 2"/>
          <p:cNvSpPr txBox="1"/>
          <p:nvPr/>
        </p:nvSpPr>
        <p:spPr>
          <a:xfrm>
            <a:off x="7564582" y="5029200"/>
            <a:ext cx="1579418" cy="523220"/>
          </a:xfrm>
          <a:prstGeom prst="rect">
            <a:avLst/>
          </a:prstGeom>
          <a:noFill/>
        </p:spPr>
        <p:txBody>
          <a:bodyPr wrap="square" rtlCol="0">
            <a:spAutoFit/>
          </a:bodyPr>
          <a:lstStyle/>
          <a:p>
            <a:r>
              <a:rPr lang="el-GR" dirty="0"/>
              <a:t>Δια ζώσης συνεδρίες</a:t>
            </a:r>
            <a:endParaRPr lang="en-US" dirty="0"/>
          </a:p>
        </p:txBody>
      </p:sp>
      <p:sp>
        <p:nvSpPr>
          <p:cNvPr id="4" name="Rectangle 3"/>
          <p:cNvSpPr/>
          <p:nvPr/>
        </p:nvSpPr>
        <p:spPr>
          <a:xfrm>
            <a:off x="9642764" y="3408218"/>
            <a:ext cx="1717963" cy="9127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836726" y="3477491"/>
            <a:ext cx="1742695" cy="523220"/>
          </a:xfrm>
          <a:prstGeom prst="rect">
            <a:avLst/>
          </a:prstGeom>
          <a:noFill/>
        </p:spPr>
        <p:txBody>
          <a:bodyPr wrap="square" rtlCol="0">
            <a:spAutoFit/>
          </a:bodyPr>
          <a:lstStyle/>
          <a:p>
            <a:r>
              <a:rPr lang="el-GR" dirty="0"/>
              <a:t>Διαδικτυακές Δραστηριότητες</a:t>
            </a:r>
            <a:endParaRPr lang="en-US" dirty="0"/>
          </a:p>
        </p:txBody>
      </p:sp>
      <p:sp>
        <p:nvSpPr>
          <p:cNvPr id="6" name="Google Shape;128;p3">
            <a:extLst>
              <a:ext uri="{FF2B5EF4-FFF2-40B4-BE49-F238E27FC236}">
                <a16:creationId xmlns:a16="http://schemas.microsoft.com/office/drawing/2014/main" id="{C557EE7C-20B6-E4A9-6D2C-017B6402B6C3}"/>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7" name="Google Shape;92;p1">
            <a:extLst>
              <a:ext uri="{FF2B5EF4-FFF2-40B4-BE49-F238E27FC236}">
                <a16:creationId xmlns:a16="http://schemas.microsoft.com/office/drawing/2014/main" id="{48BB43AF-3D7F-F398-FD8E-6F086EC636DB}"/>
              </a:ext>
            </a:extLst>
          </p:cNvPr>
          <p:cNvPicPr preferRelativeResize="0"/>
          <p:nvPr/>
        </p:nvPicPr>
        <p:blipFill rotWithShape="1">
          <a:blip r:embed="rId6">
            <a:alphaModFix/>
          </a:blip>
          <a:srcRect/>
          <a:stretch/>
        </p:blipFill>
        <p:spPr>
          <a:xfrm>
            <a:off x="16417863" y="9142466"/>
            <a:ext cx="1310997" cy="4767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48"/>
        <p:cNvGrpSpPr/>
        <p:nvPr/>
      </p:nvGrpSpPr>
      <p:grpSpPr>
        <a:xfrm>
          <a:off x="0" y="0"/>
          <a:ext cx="0" cy="0"/>
          <a:chOff x="0" y="0"/>
          <a:chExt cx="0" cy="0"/>
        </a:xfrm>
      </p:grpSpPr>
      <p:sp>
        <p:nvSpPr>
          <p:cNvPr id="149" name="Google Shape;149;g30d847b50ad_0_13"/>
          <p:cNvSpPr/>
          <p:nvPr/>
        </p:nvSpPr>
        <p:spPr>
          <a:xfrm>
            <a:off x="17044742" y="-150232"/>
            <a:ext cx="1246800" cy="8963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g30d847b50ad_0_13"/>
          <p:cNvSpPr/>
          <p:nvPr/>
        </p:nvSpPr>
        <p:spPr>
          <a:xfrm rot="10800000">
            <a:off x="13957626" y="-5982"/>
            <a:ext cx="4333875" cy="4326941"/>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151" name="Google Shape;151;g30d847b50ad_0_13"/>
          <p:cNvSpPr txBox="1"/>
          <p:nvPr/>
        </p:nvSpPr>
        <p:spPr>
          <a:xfrm>
            <a:off x="1028700" y="1095375"/>
            <a:ext cx="12181500" cy="10773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b="0" i="0" u="none" strike="noStrike" cap="none">
                <a:solidFill>
                  <a:srgbClr val="033C5B"/>
                </a:solidFill>
                <a:latin typeface="Arial"/>
                <a:ea typeface="Arial"/>
                <a:cs typeface="Arial"/>
                <a:sym typeface="Arial"/>
              </a:rPr>
              <a:t>Μικτά μοντέλα μάθησης</a:t>
            </a:r>
            <a:endParaRPr sz="1400" b="0" i="0" u="none" strike="noStrike" cap="none">
              <a:solidFill>
                <a:srgbClr val="000000"/>
              </a:solidFill>
              <a:latin typeface="Arial"/>
              <a:ea typeface="Arial"/>
              <a:cs typeface="Arial"/>
              <a:sym typeface="Arial"/>
            </a:endParaRPr>
          </a:p>
        </p:txBody>
      </p:sp>
      <p:sp>
        <p:nvSpPr>
          <p:cNvPr id="152" name="Google Shape;152;g30d847b50ad_0_13"/>
          <p:cNvSpPr/>
          <p:nvPr/>
        </p:nvSpPr>
        <p:spPr>
          <a:xfrm>
            <a:off x="16826047" y="607663"/>
            <a:ext cx="841375" cy="8413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g30d847b50ad_0_1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lang="en-BE"/>
          </a:p>
        </p:txBody>
      </p:sp>
      <p:sp>
        <p:nvSpPr>
          <p:cNvPr id="154" name="Google Shape;154;g30d847b50ad_0_13"/>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a:lstStyle/>
          <a:p>
            <a:endParaRPr lang="en-BE"/>
          </a:p>
        </p:txBody>
      </p:sp>
      <p:sp>
        <p:nvSpPr>
          <p:cNvPr id="156" name="Google Shape;156;g30d847b50ad_0_13"/>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7" name="Google Shape;157;g30d847b50ad_0_13"/>
          <p:cNvPicPr preferRelativeResize="0"/>
          <p:nvPr/>
        </p:nvPicPr>
        <p:blipFill rotWithShape="1">
          <a:blip r:embed="rId5">
            <a:alphaModFix/>
          </a:blip>
          <a:srcRect l="29447" r="28249"/>
          <a:stretch/>
        </p:blipFill>
        <p:spPr>
          <a:xfrm>
            <a:off x="5306100" y="3083238"/>
            <a:ext cx="7316210" cy="4711388"/>
          </a:xfrm>
          <a:prstGeom prst="rect">
            <a:avLst/>
          </a:prstGeom>
          <a:noFill/>
          <a:ln>
            <a:noFill/>
          </a:ln>
        </p:spPr>
      </p:pic>
      <p:sp>
        <p:nvSpPr>
          <p:cNvPr id="2" name="Rectangle 1"/>
          <p:cNvSpPr/>
          <p:nvPr/>
        </p:nvSpPr>
        <p:spPr>
          <a:xfrm>
            <a:off x="6151418" y="4904509"/>
            <a:ext cx="1537855" cy="762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 name="TextBox 2"/>
          <p:cNvSpPr txBox="1"/>
          <p:nvPr/>
        </p:nvSpPr>
        <p:spPr>
          <a:xfrm>
            <a:off x="6400800" y="5001491"/>
            <a:ext cx="1205345" cy="523220"/>
          </a:xfrm>
          <a:prstGeom prst="rect">
            <a:avLst/>
          </a:prstGeom>
          <a:noFill/>
        </p:spPr>
        <p:txBody>
          <a:bodyPr wrap="square" rtlCol="0">
            <a:spAutoFit/>
          </a:bodyPr>
          <a:lstStyle/>
          <a:p>
            <a:r>
              <a:rPr lang="el-GR" dirty="0"/>
              <a:t>Δια ζώσης συνεδρίες</a:t>
            </a:r>
            <a:endParaRPr lang="en-US" dirty="0"/>
          </a:p>
        </p:txBody>
      </p:sp>
      <p:sp>
        <p:nvSpPr>
          <p:cNvPr id="4" name="Rectangle 3"/>
          <p:cNvSpPr/>
          <p:nvPr/>
        </p:nvSpPr>
        <p:spPr>
          <a:xfrm>
            <a:off x="8229600" y="4904509"/>
            <a:ext cx="1579418" cy="76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Δ</a:t>
            </a:r>
            <a:endParaRPr lang="en-US" dirty="0"/>
          </a:p>
        </p:txBody>
      </p:sp>
      <p:sp>
        <p:nvSpPr>
          <p:cNvPr id="5" name="TextBox 4"/>
          <p:cNvSpPr txBox="1"/>
          <p:nvPr/>
        </p:nvSpPr>
        <p:spPr>
          <a:xfrm>
            <a:off x="8368145" y="5001491"/>
            <a:ext cx="1440873" cy="523220"/>
          </a:xfrm>
          <a:prstGeom prst="rect">
            <a:avLst/>
          </a:prstGeom>
          <a:noFill/>
        </p:spPr>
        <p:txBody>
          <a:bodyPr wrap="square" rtlCol="0">
            <a:spAutoFit/>
          </a:bodyPr>
          <a:lstStyle/>
          <a:p>
            <a:r>
              <a:rPr lang="el-GR" dirty="0"/>
              <a:t>Διαδικτυακά σεμινάρια</a:t>
            </a:r>
            <a:endParaRPr lang="en-US" dirty="0"/>
          </a:p>
        </p:txBody>
      </p:sp>
      <p:sp>
        <p:nvSpPr>
          <p:cNvPr id="6" name="Rectangle 5"/>
          <p:cNvSpPr/>
          <p:nvPr/>
        </p:nvSpPr>
        <p:spPr>
          <a:xfrm>
            <a:off x="10027713" y="4904509"/>
            <a:ext cx="1665523" cy="762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 name="TextBox 6"/>
          <p:cNvSpPr txBox="1"/>
          <p:nvPr/>
        </p:nvSpPr>
        <p:spPr>
          <a:xfrm>
            <a:off x="10027713" y="4904509"/>
            <a:ext cx="1554687" cy="523220"/>
          </a:xfrm>
          <a:prstGeom prst="rect">
            <a:avLst/>
          </a:prstGeom>
          <a:noFill/>
        </p:spPr>
        <p:txBody>
          <a:bodyPr wrap="square" rtlCol="0">
            <a:spAutoFit/>
          </a:bodyPr>
          <a:lstStyle/>
          <a:p>
            <a:r>
              <a:rPr lang="el-GR" dirty="0"/>
              <a:t>Δια ζώσης παρουσιάσεις</a:t>
            </a:r>
            <a:endParaRPr lang="en-US" dirty="0"/>
          </a:p>
        </p:txBody>
      </p:sp>
      <p:sp>
        <p:nvSpPr>
          <p:cNvPr id="8" name="Google Shape;128;p3">
            <a:extLst>
              <a:ext uri="{FF2B5EF4-FFF2-40B4-BE49-F238E27FC236}">
                <a16:creationId xmlns:a16="http://schemas.microsoft.com/office/drawing/2014/main" id="{208A995C-0B32-925E-C5C9-1D1B60A6952E}"/>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9" name="Google Shape;92;p1">
            <a:extLst>
              <a:ext uri="{FF2B5EF4-FFF2-40B4-BE49-F238E27FC236}">
                <a16:creationId xmlns:a16="http://schemas.microsoft.com/office/drawing/2014/main" id="{A574FF9B-B471-FD81-DE17-5988C6917BD3}"/>
              </a:ext>
            </a:extLst>
          </p:cNvPr>
          <p:cNvPicPr preferRelativeResize="0"/>
          <p:nvPr/>
        </p:nvPicPr>
        <p:blipFill rotWithShape="1">
          <a:blip r:embed="rId6">
            <a:alphaModFix/>
          </a:blip>
          <a:srcRect/>
          <a:stretch/>
        </p:blipFill>
        <p:spPr>
          <a:xfrm>
            <a:off x="16417863" y="9142466"/>
            <a:ext cx="1310997" cy="4767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61"/>
        <p:cNvGrpSpPr/>
        <p:nvPr/>
      </p:nvGrpSpPr>
      <p:grpSpPr>
        <a:xfrm>
          <a:off x="0" y="0"/>
          <a:ext cx="0" cy="0"/>
          <a:chOff x="0" y="0"/>
          <a:chExt cx="0" cy="0"/>
        </a:xfrm>
      </p:grpSpPr>
      <p:sp>
        <p:nvSpPr>
          <p:cNvPr id="162" name="Google Shape;162;g30d847b50ad_0_26"/>
          <p:cNvSpPr/>
          <p:nvPr/>
        </p:nvSpPr>
        <p:spPr>
          <a:xfrm>
            <a:off x="17044742" y="-150232"/>
            <a:ext cx="1246800" cy="8963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g30d847b50ad_0_26"/>
          <p:cNvSpPr/>
          <p:nvPr/>
        </p:nvSpPr>
        <p:spPr>
          <a:xfrm rot="10800000">
            <a:off x="13957626" y="-5982"/>
            <a:ext cx="4333875" cy="4326941"/>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lang="en-BE"/>
          </a:p>
        </p:txBody>
      </p:sp>
      <p:sp>
        <p:nvSpPr>
          <p:cNvPr id="164" name="Google Shape;164;g30d847b50ad_0_26"/>
          <p:cNvSpPr txBox="1"/>
          <p:nvPr/>
        </p:nvSpPr>
        <p:spPr>
          <a:xfrm>
            <a:off x="1028700" y="1095375"/>
            <a:ext cx="12181500" cy="10773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b="0" i="0" u="none" strike="noStrike" cap="none">
                <a:solidFill>
                  <a:srgbClr val="033C5B"/>
                </a:solidFill>
                <a:latin typeface="Arial"/>
                <a:ea typeface="Arial"/>
                <a:cs typeface="Arial"/>
                <a:sym typeface="Arial"/>
              </a:rPr>
              <a:t>Μικτά μοντέλα μάθησης</a:t>
            </a:r>
            <a:endParaRPr sz="1400" b="0" i="0" u="none" strike="noStrike" cap="none">
              <a:solidFill>
                <a:srgbClr val="000000"/>
              </a:solidFill>
              <a:latin typeface="Arial"/>
              <a:ea typeface="Arial"/>
              <a:cs typeface="Arial"/>
              <a:sym typeface="Arial"/>
            </a:endParaRPr>
          </a:p>
        </p:txBody>
      </p:sp>
      <p:sp>
        <p:nvSpPr>
          <p:cNvPr id="165" name="Google Shape;165;g30d847b50ad_0_26"/>
          <p:cNvSpPr/>
          <p:nvPr/>
        </p:nvSpPr>
        <p:spPr>
          <a:xfrm>
            <a:off x="16826047" y="607663"/>
            <a:ext cx="841375" cy="8413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g30d847b50ad_0_2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lang="en-BE"/>
          </a:p>
        </p:txBody>
      </p:sp>
      <p:sp>
        <p:nvSpPr>
          <p:cNvPr id="167" name="Google Shape;167;g30d847b50ad_0_26"/>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a:lstStyle/>
          <a:p>
            <a:endParaRPr lang="en-BE"/>
          </a:p>
        </p:txBody>
      </p:sp>
      <p:sp>
        <p:nvSpPr>
          <p:cNvPr id="169" name="Google Shape;169;g30d847b50ad_0_26"/>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0" name="Google Shape;170;g30d847b50ad_0_26"/>
          <p:cNvPicPr preferRelativeResize="0"/>
          <p:nvPr/>
        </p:nvPicPr>
        <p:blipFill rotWithShape="1">
          <a:blip r:embed="rId5">
            <a:alphaModFix/>
          </a:blip>
          <a:srcRect l="70164"/>
          <a:stretch/>
        </p:blipFill>
        <p:spPr>
          <a:xfrm>
            <a:off x="6069078" y="3103313"/>
            <a:ext cx="5705241" cy="5209375"/>
          </a:xfrm>
          <a:prstGeom prst="rect">
            <a:avLst/>
          </a:prstGeom>
          <a:noFill/>
          <a:ln>
            <a:noFill/>
          </a:ln>
        </p:spPr>
      </p:pic>
      <p:sp>
        <p:nvSpPr>
          <p:cNvPr id="2" name="Rectangle 1"/>
          <p:cNvSpPr/>
          <p:nvPr/>
        </p:nvSpPr>
        <p:spPr>
          <a:xfrm>
            <a:off x="6774873" y="7245927"/>
            <a:ext cx="2258291" cy="872837"/>
          </a:xfrm>
          <a:prstGeom prst="rect">
            <a:avLst/>
          </a:prstGeom>
          <a:solidFill>
            <a:schemeClr val="bg1"/>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 name="TextBox 2"/>
          <p:cNvSpPr txBox="1"/>
          <p:nvPr/>
        </p:nvSpPr>
        <p:spPr>
          <a:xfrm>
            <a:off x="7024255" y="7342909"/>
            <a:ext cx="1828800" cy="523220"/>
          </a:xfrm>
          <a:prstGeom prst="rect">
            <a:avLst/>
          </a:prstGeom>
          <a:noFill/>
        </p:spPr>
        <p:txBody>
          <a:bodyPr wrap="square" rtlCol="0">
            <a:spAutoFit/>
          </a:bodyPr>
          <a:lstStyle/>
          <a:p>
            <a:r>
              <a:rPr lang="el-GR" dirty="0"/>
              <a:t>Σύγχρονες Δραστηριότητες</a:t>
            </a:r>
            <a:endParaRPr lang="en-US" dirty="0"/>
          </a:p>
        </p:txBody>
      </p:sp>
      <p:sp>
        <p:nvSpPr>
          <p:cNvPr id="13" name="Rectangle 12"/>
          <p:cNvSpPr/>
          <p:nvPr/>
        </p:nvSpPr>
        <p:spPr>
          <a:xfrm>
            <a:off x="9606082" y="7245927"/>
            <a:ext cx="2258291" cy="872837"/>
          </a:xfrm>
          <a:prstGeom prst="rect">
            <a:avLst/>
          </a:prstGeom>
          <a:solidFill>
            <a:schemeClr val="bg1"/>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4" name="TextBox 13"/>
          <p:cNvSpPr txBox="1"/>
          <p:nvPr/>
        </p:nvSpPr>
        <p:spPr>
          <a:xfrm>
            <a:off x="9990546" y="7342909"/>
            <a:ext cx="1828800" cy="523220"/>
          </a:xfrm>
          <a:prstGeom prst="rect">
            <a:avLst/>
          </a:prstGeom>
          <a:noFill/>
        </p:spPr>
        <p:txBody>
          <a:bodyPr wrap="square" rtlCol="0">
            <a:spAutoFit/>
          </a:bodyPr>
          <a:lstStyle/>
          <a:p>
            <a:r>
              <a:rPr lang="el-GR" dirty="0"/>
              <a:t>Ασύγχρονες Δραστηριότητες</a:t>
            </a:r>
            <a:endParaRPr lang="en-US" dirty="0"/>
          </a:p>
        </p:txBody>
      </p:sp>
      <p:sp>
        <p:nvSpPr>
          <p:cNvPr id="4" name="Google Shape;128;p3">
            <a:extLst>
              <a:ext uri="{FF2B5EF4-FFF2-40B4-BE49-F238E27FC236}">
                <a16:creationId xmlns:a16="http://schemas.microsoft.com/office/drawing/2014/main" id="{590C8F49-DEC2-F35F-388F-8ED6C0D42D2E}"/>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5" name="Google Shape;92;p1">
            <a:extLst>
              <a:ext uri="{FF2B5EF4-FFF2-40B4-BE49-F238E27FC236}">
                <a16:creationId xmlns:a16="http://schemas.microsoft.com/office/drawing/2014/main" id="{F5C683B4-1791-2C36-2541-E68368F76E91}"/>
              </a:ext>
            </a:extLst>
          </p:cNvPr>
          <p:cNvPicPr preferRelativeResize="0"/>
          <p:nvPr/>
        </p:nvPicPr>
        <p:blipFill rotWithShape="1">
          <a:blip r:embed="rId6">
            <a:alphaModFix/>
          </a:blip>
          <a:srcRect/>
          <a:stretch/>
        </p:blipFill>
        <p:spPr>
          <a:xfrm>
            <a:off x="16417863" y="9142466"/>
            <a:ext cx="1310997" cy="4767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4"/>
          <p:cNvSpPr/>
          <p:nvPr/>
        </p:nvSpPr>
        <p:spPr>
          <a:xfrm>
            <a:off x="17041242" y="-2062956"/>
            <a:ext cx="1246758" cy="10437232"/>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4"/>
          <p:cNvSpPr/>
          <p:nvPr/>
        </p:nvSpPr>
        <p:spPr>
          <a:xfrm>
            <a:off x="-213919" y="-2717471"/>
            <a:ext cx="623379" cy="1434845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4"/>
          <p:cNvSpPr/>
          <p:nvPr/>
        </p:nvSpPr>
        <p:spPr>
          <a:xfrm rot="-5400000">
            <a:off x="8522371" y="-8522371"/>
            <a:ext cx="1246758" cy="18291501"/>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4"/>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a:lstStyle/>
          <a:p>
            <a:endParaRPr lang="en-BE"/>
          </a:p>
        </p:txBody>
      </p:sp>
      <p:sp>
        <p:nvSpPr>
          <p:cNvPr id="179" name="Google Shape;179;p4"/>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a:lstStyle/>
          <a:p>
            <a:endParaRPr lang="en-BE"/>
          </a:p>
        </p:txBody>
      </p:sp>
      <p:sp>
        <p:nvSpPr>
          <p:cNvPr id="180" name="Google Shape;180;p4"/>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4"/>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4"/>
          <p:cNvSpPr txBox="1"/>
          <p:nvPr/>
        </p:nvSpPr>
        <p:spPr>
          <a:xfrm>
            <a:off x="818927" y="1579150"/>
            <a:ext cx="15923700" cy="10776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7000"/>
              <a:buFont typeface="Arial"/>
              <a:buNone/>
            </a:pPr>
            <a:r>
              <a:rPr lang="en-US" sz="7000" b="0" i="0" u="none" strike="noStrike" cap="none">
                <a:solidFill>
                  <a:srgbClr val="033C5B"/>
                </a:solidFill>
                <a:latin typeface="Arial"/>
                <a:ea typeface="Arial"/>
                <a:cs typeface="Arial"/>
                <a:sym typeface="Arial"/>
              </a:rPr>
              <a:t>Μικτά μοντέλα μάθησης</a:t>
            </a:r>
            <a:endParaRPr sz="7000" b="0" i="0" u="none" strike="noStrike" cap="none">
              <a:solidFill>
                <a:srgbClr val="000000"/>
              </a:solidFill>
              <a:latin typeface="Arial"/>
              <a:ea typeface="Arial"/>
              <a:cs typeface="Arial"/>
              <a:sym typeface="Arial"/>
            </a:endParaRPr>
          </a:p>
        </p:txBody>
      </p:sp>
      <p:sp>
        <p:nvSpPr>
          <p:cNvPr id="183" name="Google Shape;183;p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lang="en-BE"/>
          </a:p>
        </p:txBody>
      </p:sp>
      <p:sp>
        <p:nvSpPr>
          <p:cNvPr id="184" name="Google Shape;184;p4"/>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a:lstStyle/>
          <a:p>
            <a:endParaRPr lang="en-BE"/>
          </a:p>
        </p:txBody>
      </p:sp>
      <p:sp>
        <p:nvSpPr>
          <p:cNvPr id="186" name="Google Shape;186;p4"/>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7" name="Google Shape;187;p4" title="A Guide to Blended Learning Chapter 1: Blended Learning">
            <a:hlinkClick r:id="rId6"/>
          </p:cNvPr>
          <p:cNvPicPr preferRelativeResize="0"/>
          <p:nvPr/>
        </p:nvPicPr>
        <p:blipFill rotWithShape="1">
          <a:blip r:embed="rId7">
            <a:alphaModFix/>
          </a:blip>
          <a:srcRect/>
          <a:stretch/>
        </p:blipFill>
        <p:spPr>
          <a:xfrm>
            <a:off x="4482772" y="3197036"/>
            <a:ext cx="9322450" cy="5243890"/>
          </a:xfrm>
          <a:prstGeom prst="rect">
            <a:avLst/>
          </a:prstGeom>
          <a:noFill/>
          <a:ln>
            <a:noFill/>
          </a:ln>
        </p:spPr>
      </p:pic>
      <p:sp>
        <p:nvSpPr>
          <p:cNvPr id="2" name="Google Shape;128;p3">
            <a:extLst>
              <a:ext uri="{FF2B5EF4-FFF2-40B4-BE49-F238E27FC236}">
                <a16:creationId xmlns:a16="http://schemas.microsoft.com/office/drawing/2014/main" id="{BCB8D295-6644-6541-2F2D-0481772A2817}"/>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3" name="Google Shape;92;p1">
            <a:extLst>
              <a:ext uri="{FF2B5EF4-FFF2-40B4-BE49-F238E27FC236}">
                <a16:creationId xmlns:a16="http://schemas.microsoft.com/office/drawing/2014/main" id="{A4676CA0-62B4-89A6-ECD0-F414BB9E870D}"/>
              </a:ext>
            </a:extLst>
          </p:cNvPr>
          <p:cNvPicPr preferRelativeResize="0"/>
          <p:nvPr/>
        </p:nvPicPr>
        <p:blipFill rotWithShape="1">
          <a:blip r:embed="rId8">
            <a:alphaModFix/>
          </a:blip>
          <a:srcRect/>
          <a:stretch/>
        </p:blipFill>
        <p:spPr>
          <a:xfrm>
            <a:off x="16417863" y="9142466"/>
            <a:ext cx="1310997" cy="4767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7"/>
                                        </p:tgtEl>
                                        <p:attrNameLst>
                                          <p:attrName>style.visibility</p:attrName>
                                        </p:attrNameLst>
                                      </p:cBhvr>
                                      <p:to>
                                        <p:strVal val="visible"/>
                                      </p:to>
                                    </p:set>
                                    <p:animEffect transition="in" filter="fade">
                                      <p:cBhvr>
                                        <p:cTn id="7" dur="10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91"/>
        <p:cNvGrpSpPr/>
        <p:nvPr/>
      </p:nvGrpSpPr>
      <p:grpSpPr>
        <a:xfrm>
          <a:off x="0" y="0"/>
          <a:ext cx="0" cy="0"/>
          <a:chOff x="0" y="0"/>
          <a:chExt cx="0" cy="0"/>
        </a:xfrm>
      </p:grpSpPr>
      <p:sp>
        <p:nvSpPr>
          <p:cNvPr id="192" name="Google Shape;192;p5"/>
          <p:cNvSpPr/>
          <p:nvPr/>
        </p:nvSpPr>
        <p:spPr>
          <a:xfrm>
            <a:off x="0" y="0"/>
            <a:ext cx="9144000" cy="880406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5"/>
          <p:cNvSpPr/>
          <p:nvPr/>
        </p:nvSpPr>
        <p:spPr>
          <a:xfrm>
            <a:off x="0" y="1157630"/>
            <a:ext cx="9144000" cy="7646437"/>
          </a:xfrm>
          <a:custGeom>
            <a:avLst/>
            <a:gdLst/>
            <a:ahLst/>
            <a:cxnLst/>
            <a:rect l="l" t="t" r="r" b="b"/>
            <a:pathLst>
              <a:path w="6350000" h="5310026" extrusionOk="0">
                <a:moveTo>
                  <a:pt x="6350000" y="5310026"/>
                </a:moveTo>
                <a:lnTo>
                  <a:pt x="0" y="5310026"/>
                </a:lnTo>
                <a:lnTo>
                  <a:pt x="0" y="0"/>
                </a:lnTo>
                <a:lnTo>
                  <a:pt x="6350000" y="5310026"/>
                </a:lnTo>
                <a:close/>
              </a:path>
            </a:pathLst>
          </a:custGeom>
          <a:solidFill>
            <a:srgbClr val="053249"/>
          </a:solidFill>
          <a:ln>
            <a:noFill/>
          </a:ln>
        </p:spPr>
        <p:txBody>
          <a:bodyPr/>
          <a:lstStyle/>
          <a:p>
            <a:endParaRPr lang="en-BE"/>
          </a:p>
        </p:txBody>
      </p:sp>
      <p:sp>
        <p:nvSpPr>
          <p:cNvPr id="194" name="Google Shape;194;p5"/>
          <p:cNvSpPr/>
          <p:nvPr/>
        </p:nvSpPr>
        <p:spPr>
          <a:xfrm flipH="1">
            <a:off x="-117412" y="6453106"/>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3">
              <a:alphaModFix/>
            </a:blip>
            <a:stretch>
              <a:fillRect/>
            </a:stretch>
          </a:blipFill>
          <a:ln>
            <a:noFill/>
          </a:ln>
        </p:spPr>
        <p:txBody>
          <a:bodyPr/>
          <a:lstStyle/>
          <a:p>
            <a:endParaRPr lang="en-BE"/>
          </a:p>
        </p:txBody>
      </p:sp>
      <p:sp>
        <p:nvSpPr>
          <p:cNvPr id="195" name="Google Shape;195;p5"/>
          <p:cNvSpPr/>
          <p:nvPr/>
        </p:nvSpPr>
        <p:spPr>
          <a:xfrm rot="10800000" flipH="1">
            <a:off x="5310106" y="0"/>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4">
              <a:alphaModFix/>
            </a:blip>
            <a:stretch>
              <a:fillRect/>
            </a:stretch>
          </a:blipFill>
          <a:ln>
            <a:noFill/>
          </a:ln>
        </p:spPr>
        <p:txBody>
          <a:bodyPr/>
          <a:lstStyle/>
          <a:p>
            <a:endParaRPr lang="en-BE"/>
          </a:p>
        </p:txBody>
      </p:sp>
      <p:sp>
        <p:nvSpPr>
          <p:cNvPr id="196" name="Google Shape;196;p5"/>
          <p:cNvSpPr txBox="1"/>
          <p:nvPr/>
        </p:nvSpPr>
        <p:spPr>
          <a:xfrm>
            <a:off x="9613828" y="685850"/>
            <a:ext cx="8375400" cy="34479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Clr>
                <a:srgbClr val="000000"/>
              </a:buClr>
              <a:buSzPts val="7000"/>
              <a:buFont typeface="Arial"/>
              <a:buNone/>
            </a:pPr>
            <a:r>
              <a:rPr lang="en-US" sz="7000" b="0" i="0" u="none" strike="noStrike" cap="none">
                <a:solidFill>
                  <a:srgbClr val="033C5B"/>
                </a:solidFill>
                <a:latin typeface="Arial"/>
                <a:ea typeface="Arial"/>
                <a:cs typeface="Arial"/>
                <a:sym typeface="Arial"/>
              </a:rPr>
              <a:t>Βασικά συστατικά των μοντέλων μικτής μάθησης</a:t>
            </a:r>
            <a:endParaRPr sz="1400" b="0" i="0" u="none" strike="noStrike" cap="none">
              <a:solidFill>
                <a:srgbClr val="000000"/>
              </a:solidFill>
              <a:latin typeface="Arial"/>
              <a:ea typeface="Arial"/>
              <a:cs typeface="Arial"/>
              <a:sym typeface="Arial"/>
            </a:endParaRPr>
          </a:p>
        </p:txBody>
      </p:sp>
      <p:sp>
        <p:nvSpPr>
          <p:cNvPr id="197" name="Google Shape;197;p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lang="en-BE"/>
          </a:p>
        </p:txBody>
      </p:sp>
      <p:sp>
        <p:nvSpPr>
          <p:cNvPr id="198" name="Google Shape;198;p5"/>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a:lstStyle/>
          <a:p>
            <a:endParaRPr lang="en-BE"/>
          </a:p>
        </p:txBody>
      </p:sp>
      <p:sp>
        <p:nvSpPr>
          <p:cNvPr id="200" name="Google Shape;200;p5"/>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5"/>
          <p:cNvSpPr txBox="1"/>
          <p:nvPr/>
        </p:nvSpPr>
        <p:spPr>
          <a:xfrm>
            <a:off x="9613825" y="4518500"/>
            <a:ext cx="8054400" cy="2201100"/>
          </a:xfrm>
          <a:prstGeom prst="rect">
            <a:avLst/>
          </a:prstGeom>
          <a:noFill/>
          <a:ln>
            <a:noFill/>
          </a:ln>
        </p:spPr>
        <p:txBody>
          <a:bodyPr spcFirstLastPara="1" wrap="square" lIns="0" tIns="0" rIns="0" bIns="0" anchor="t" anchorCtr="0">
            <a:spAutoFit/>
          </a:bodyPr>
          <a:lstStyle/>
          <a:p>
            <a:pPr marL="457200" marR="0" lvl="0" indent="-403225" algn="l" rtl="0">
              <a:lnSpc>
                <a:spcPct val="140000"/>
              </a:lnSpc>
              <a:spcBef>
                <a:spcPts val="0"/>
              </a:spcBef>
              <a:spcAft>
                <a:spcPts val="0"/>
              </a:spcAft>
              <a:buClr>
                <a:srgbClr val="000000"/>
              </a:buClr>
              <a:buSzPts val="2750"/>
              <a:buFont typeface="Arial"/>
              <a:buChar char="●"/>
            </a:pPr>
            <a:r>
              <a:rPr lang="en-US" sz="2750" b="0" i="0" u="none" strike="noStrike" cap="none">
                <a:solidFill>
                  <a:srgbClr val="121212"/>
                </a:solidFill>
                <a:latin typeface="Arial"/>
                <a:ea typeface="Arial"/>
                <a:cs typeface="Arial"/>
                <a:sym typeface="Arial"/>
              </a:rPr>
              <a:t>Διαδικτυακές πλατφόρμες μάθησης</a:t>
            </a:r>
            <a:endParaRPr sz="2750" b="0" i="0" u="none" strike="noStrike" cap="none">
              <a:solidFill>
                <a:srgbClr val="121212"/>
              </a:solidFill>
              <a:latin typeface="Arial"/>
              <a:ea typeface="Arial"/>
              <a:cs typeface="Arial"/>
              <a:sym typeface="Arial"/>
            </a:endParaRPr>
          </a:p>
          <a:p>
            <a:pPr marL="457200" marR="0" lvl="0" indent="-403225" algn="l" rtl="0">
              <a:lnSpc>
                <a:spcPct val="140000"/>
              </a:lnSpc>
              <a:spcBef>
                <a:spcPts val="0"/>
              </a:spcBef>
              <a:spcAft>
                <a:spcPts val="0"/>
              </a:spcAft>
              <a:buClr>
                <a:srgbClr val="121212"/>
              </a:buClr>
              <a:buSzPts val="2750"/>
              <a:buFont typeface="Arial"/>
              <a:buChar char="●"/>
            </a:pPr>
            <a:r>
              <a:rPr lang="en-US" sz="2750" b="0" i="0" u="none" strike="noStrike" cap="none">
                <a:solidFill>
                  <a:srgbClr val="121212"/>
                </a:solidFill>
                <a:latin typeface="Arial"/>
                <a:ea typeface="Arial"/>
                <a:cs typeface="Arial"/>
                <a:sym typeface="Arial"/>
              </a:rPr>
              <a:t>Διδασκαλία πρόσωπο με πρόσωπο</a:t>
            </a:r>
            <a:endParaRPr sz="2750" b="0" i="0" u="none" strike="noStrike" cap="none">
              <a:solidFill>
                <a:srgbClr val="121212"/>
              </a:solidFill>
              <a:latin typeface="Arial"/>
              <a:ea typeface="Arial"/>
              <a:cs typeface="Arial"/>
              <a:sym typeface="Arial"/>
            </a:endParaRPr>
          </a:p>
          <a:p>
            <a:pPr marL="457200" marR="0" lvl="0" indent="-403225" algn="l" rtl="0">
              <a:lnSpc>
                <a:spcPct val="140000"/>
              </a:lnSpc>
              <a:spcBef>
                <a:spcPts val="0"/>
              </a:spcBef>
              <a:spcAft>
                <a:spcPts val="0"/>
              </a:spcAft>
              <a:buClr>
                <a:srgbClr val="121212"/>
              </a:buClr>
              <a:buSzPts val="2750"/>
              <a:buFont typeface="Arial"/>
              <a:buChar char="●"/>
            </a:pPr>
            <a:r>
              <a:rPr lang="en-US" sz="2750" b="0" i="0" u="none" strike="noStrike" cap="none">
                <a:solidFill>
                  <a:srgbClr val="121212"/>
                </a:solidFill>
                <a:latin typeface="Arial"/>
                <a:ea typeface="Arial"/>
                <a:cs typeface="Arial"/>
                <a:sym typeface="Arial"/>
              </a:rPr>
              <a:t>Σύγχρονες και ασύγχρονες δραστηριότητες</a:t>
            </a:r>
            <a:endParaRPr sz="2750" b="0" i="0" u="none" strike="noStrike" cap="none">
              <a:solidFill>
                <a:srgbClr val="121212"/>
              </a:solidFill>
              <a:latin typeface="Arial"/>
              <a:ea typeface="Arial"/>
              <a:cs typeface="Arial"/>
              <a:sym typeface="Arial"/>
            </a:endParaRPr>
          </a:p>
          <a:p>
            <a:pPr marL="457200" marR="0" lvl="0" indent="-403225" algn="l" rtl="0">
              <a:lnSpc>
                <a:spcPct val="140000"/>
              </a:lnSpc>
              <a:spcBef>
                <a:spcPts val="0"/>
              </a:spcBef>
              <a:spcAft>
                <a:spcPts val="0"/>
              </a:spcAft>
              <a:buClr>
                <a:srgbClr val="121212"/>
              </a:buClr>
              <a:buSzPts val="2750"/>
              <a:buFont typeface="Arial"/>
              <a:buChar char="●"/>
            </a:pPr>
            <a:r>
              <a:rPr lang="en-US" sz="2750" b="0" i="0" u="none" strike="noStrike" cap="none">
                <a:solidFill>
                  <a:srgbClr val="121212"/>
                </a:solidFill>
                <a:latin typeface="Arial"/>
                <a:ea typeface="Arial"/>
                <a:cs typeface="Arial"/>
                <a:sym typeface="Arial"/>
              </a:rPr>
              <a:t>Διαφοροποιημένη διδασκαλία</a:t>
            </a:r>
            <a:endParaRPr sz="2750" b="0" i="0" u="none" strike="noStrike" cap="none">
              <a:solidFill>
                <a:srgbClr val="121212"/>
              </a:solidFill>
              <a:latin typeface="Arial"/>
              <a:ea typeface="Arial"/>
              <a:cs typeface="Arial"/>
              <a:sym typeface="Arial"/>
            </a:endParaRPr>
          </a:p>
        </p:txBody>
      </p:sp>
      <p:pic>
        <p:nvPicPr>
          <p:cNvPr id="202" name="Google Shape;202;p5"/>
          <p:cNvPicPr preferRelativeResize="0"/>
          <p:nvPr/>
        </p:nvPicPr>
        <p:blipFill rotWithShape="1">
          <a:blip r:embed="rId7">
            <a:alphaModFix/>
          </a:blip>
          <a:srcRect/>
          <a:stretch/>
        </p:blipFill>
        <p:spPr>
          <a:xfrm>
            <a:off x="1444575" y="1157625"/>
            <a:ext cx="6381318" cy="6362775"/>
          </a:xfrm>
          <a:prstGeom prst="rect">
            <a:avLst/>
          </a:prstGeom>
          <a:noFill/>
          <a:ln>
            <a:noFill/>
          </a:ln>
        </p:spPr>
      </p:pic>
      <p:sp>
        <p:nvSpPr>
          <p:cNvPr id="2" name="Google Shape;128;p3">
            <a:extLst>
              <a:ext uri="{FF2B5EF4-FFF2-40B4-BE49-F238E27FC236}">
                <a16:creationId xmlns:a16="http://schemas.microsoft.com/office/drawing/2014/main" id="{EADB43C3-2F01-D06E-AC95-F7EBD4D09C81}"/>
              </a:ext>
            </a:extLst>
          </p:cNvPr>
          <p:cNvSpPr txBox="1"/>
          <p:nvPr/>
        </p:nvSpPr>
        <p:spPr>
          <a:xfrm>
            <a:off x="5614551" y="8936619"/>
            <a:ext cx="10535150"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3" name="Google Shape;92;p1">
            <a:extLst>
              <a:ext uri="{FF2B5EF4-FFF2-40B4-BE49-F238E27FC236}">
                <a16:creationId xmlns:a16="http://schemas.microsoft.com/office/drawing/2014/main" id="{5073026B-D729-E668-A2E4-970C0E73A62F}"/>
              </a:ext>
            </a:extLst>
          </p:cNvPr>
          <p:cNvPicPr preferRelativeResize="0"/>
          <p:nvPr/>
        </p:nvPicPr>
        <p:blipFill rotWithShape="1">
          <a:blip r:embed="rId8">
            <a:alphaModFix/>
          </a:blip>
          <a:srcRect/>
          <a:stretch/>
        </p:blipFill>
        <p:spPr>
          <a:xfrm>
            <a:off x="16417863" y="9142466"/>
            <a:ext cx="1310997" cy="476726"/>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2081</Words>
  <Application>Microsoft Office PowerPoint</Application>
  <PresentationFormat>Custom</PresentationFormat>
  <Paragraphs>106</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Domna Kyriakidi</dc:creator>
  <cp:keywords>, docId:62390F6018B682FEC758DFE6CCE48B85</cp:keywords>
  <cp:lastModifiedBy>Sotiria Tsalamani</cp:lastModifiedBy>
  <cp:revision>3</cp:revision>
  <dcterms:created xsi:type="dcterms:W3CDTF">2006-08-16T00:00:00Z</dcterms:created>
  <dcterms:modified xsi:type="dcterms:W3CDTF">2024-11-09T09:55:08Z</dcterms:modified>
</cp:coreProperties>
</file>